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80" r:id="rId2"/>
    <p:sldId id="257" r:id="rId3"/>
    <p:sldId id="258" r:id="rId4"/>
    <p:sldId id="259" r:id="rId5"/>
    <p:sldId id="260" r:id="rId6"/>
    <p:sldId id="261" r:id="rId7"/>
    <p:sldId id="262" r:id="rId8"/>
    <p:sldId id="263" r:id="rId9"/>
    <p:sldId id="264" r:id="rId10"/>
    <p:sldId id="265" r:id="rId11"/>
    <p:sldId id="274" r:id="rId12"/>
    <p:sldId id="275" r:id="rId13"/>
    <p:sldId id="276" r:id="rId14"/>
    <p:sldId id="277" r:id="rId15"/>
    <p:sldId id="278" r:id="rId16"/>
    <p:sldId id="279" r:id="rId17"/>
    <p:sldId id="273" r:id="rId18"/>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488" userDrawn="1">
          <p15:clr>
            <a:srgbClr val="A4A3A4"/>
          </p15:clr>
        </p15:guide>
        <p15:guide id="3" pos="47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FF7C80"/>
    <a:srgbClr val="FFCC66"/>
    <a:srgbClr val="FFFFFF"/>
    <a:srgbClr val="696969"/>
    <a:srgbClr val="5EAA67"/>
    <a:srgbClr val="849D4E"/>
    <a:srgbClr val="111111"/>
    <a:srgbClr val="8B8B8B"/>
    <a:srgbClr val="7479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60"/>
  </p:normalViewPr>
  <p:slideViewPr>
    <p:cSldViewPr>
      <p:cViewPr varScale="1">
        <p:scale>
          <a:sx n="75" d="100"/>
          <a:sy n="75" d="100"/>
        </p:scale>
        <p:origin x="336" y="72"/>
      </p:cViewPr>
      <p:guideLst>
        <p:guide orient="horz" pos="2160"/>
        <p:guide pos="1488"/>
        <p:guide pos="470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03/26/2021</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chemeClr val="tx1"/>
                </a:solidFill>
                <a:latin typeface="Verdana"/>
                <a:cs typeface="Verdana"/>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03/26/2021</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chemeClr val="tx1"/>
                </a:solidFill>
                <a:latin typeface="Verdana"/>
                <a:cs typeface="Verdana"/>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03/26/2021</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16" name="bk object 16"/>
          <p:cNvSpPr/>
          <p:nvPr/>
        </p:nvSpPr>
        <p:spPr>
          <a:xfrm>
            <a:off x="0" y="0"/>
            <a:ext cx="12192000" cy="6858000"/>
          </a:xfrm>
          <a:prstGeom prst="rect">
            <a:avLst/>
          </a:prstGeom>
          <a:blipFill>
            <a:blip r:embed="rId2" cstate="print"/>
            <a:stretch>
              <a:fillRect/>
            </a:stretch>
          </a:blipFill>
        </p:spPr>
        <p:txBody>
          <a:bodyPr wrap="square" lIns="0" tIns="0" rIns="0" bIns="0" rtlCol="0"/>
          <a:lstStyle/>
          <a:p>
            <a:endParaRPr dirty="0"/>
          </a:p>
        </p:txBody>
      </p:sp>
      <p:sp>
        <p:nvSpPr>
          <p:cNvPr id="17" name="bk object 17"/>
          <p:cNvSpPr/>
          <p:nvPr/>
        </p:nvSpPr>
        <p:spPr>
          <a:xfrm>
            <a:off x="2798064" y="138684"/>
            <a:ext cx="6602095" cy="6591300"/>
          </a:xfrm>
          <a:custGeom>
            <a:avLst/>
            <a:gdLst/>
            <a:ahLst/>
            <a:cxnLst/>
            <a:rect l="l" t="t" r="r" b="b"/>
            <a:pathLst>
              <a:path w="6602095" h="6591300">
                <a:moveTo>
                  <a:pt x="3635544" y="6578600"/>
                </a:moveTo>
                <a:lnTo>
                  <a:pt x="2966423" y="6578600"/>
                </a:lnTo>
                <a:lnTo>
                  <a:pt x="3013670" y="6591300"/>
                </a:lnTo>
                <a:lnTo>
                  <a:pt x="3588297" y="6591300"/>
                </a:lnTo>
                <a:lnTo>
                  <a:pt x="3635544" y="6578600"/>
                </a:lnTo>
                <a:close/>
              </a:path>
              <a:path w="6602095" h="6591300">
                <a:moveTo>
                  <a:pt x="3729447" y="6565900"/>
                </a:moveTo>
                <a:lnTo>
                  <a:pt x="2872520" y="6565900"/>
                </a:lnTo>
                <a:lnTo>
                  <a:pt x="2919372" y="6578600"/>
                </a:lnTo>
                <a:lnTo>
                  <a:pt x="3682595" y="6578600"/>
                </a:lnTo>
                <a:lnTo>
                  <a:pt x="3729447" y="6565900"/>
                </a:lnTo>
                <a:close/>
              </a:path>
              <a:path w="6602095" h="6591300">
                <a:moveTo>
                  <a:pt x="3822531" y="6553200"/>
                </a:moveTo>
                <a:lnTo>
                  <a:pt x="2779436" y="6553200"/>
                </a:lnTo>
                <a:lnTo>
                  <a:pt x="2825874" y="6565900"/>
                </a:lnTo>
                <a:lnTo>
                  <a:pt x="3776093" y="6565900"/>
                </a:lnTo>
                <a:lnTo>
                  <a:pt x="3822531" y="6553200"/>
                </a:lnTo>
                <a:close/>
              </a:path>
              <a:path w="6602095" h="6591300">
                <a:moveTo>
                  <a:pt x="3960541" y="6527800"/>
                </a:moveTo>
                <a:lnTo>
                  <a:pt x="2641426" y="6527800"/>
                </a:lnTo>
                <a:lnTo>
                  <a:pt x="2733212" y="6553200"/>
                </a:lnTo>
                <a:lnTo>
                  <a:pt x="3868755" y="6553200"/>
                </a:lnTo>
                <a:lnTo>
                  <a:pt x="3960541" y="6527800"/>
                </a:lnTo>
                <a:close/>
              </a:path>
              <a:path w="6602095" h="6591300">
                <a:moveTo>
                  <a:pt x="4051414" y="76200"/>
                </a:moveTo>
                <a:lnTo>
                  <a:pt x="2550553" y="76200"/>
                </a:lnTo>
                <a:lnTo>
                  <a:pt x="2240225" y="165100"/>
                </a:lnTo>
                <a:lnTo>
                  <a:pt x="2196937" y="190500"/>
                </a:lnTo>
                <a:lnTo>
                  <a:pt x="2068743" y="228600"/>
                </a:lnTo>
                <a:lnTo>
                  <a:pt x="2026585" y="254000"/>
                </a:lnTo>
                <a:lnTo>
                  <a:pt x="1984720" y="266700"/>
                </a:lnTo>
                <a:lnTo>
                  <a:pt x="1943154" y="292100"/>
                </a:lnTo>
                <a:lnTo>
                  <a:pt x="1901892" y="304800"/>
                </a:lnTo>
                <a:lnTo>
                  <a:pt x="1860937" y="330200"/>
                </a:lnTo>
                <a:lnTo>
                  <a:pt x="1820296" y="342900"/>
                </a:lnTo>
                <a:lnTo>
                  <a:pt x="1739971" y="393700"/>
                </a:lnTo>
                <a:lnTo>
                  <a:pt x="1700297" y="406400"/>
                </a:lnTo>
                <a:lnTo>
                  <a:pt x="1583284" y="482600"/>
                </a:lnTo>
                <a:lnTo>
                  <a:pt x="1544965" y="495300"/>
                </a:lnTo>
                <a:lnTo>
                  <a:pt x="1506996" y="520700"/>
                </a:lnTo>
                <a:lnTo>
                  <a:pt x="1395242" y="596900"/>
                </a:lnTo>
                <a:lnTo>
                  <a:pt x="1322579" y="647700"/>
                </a:lnTo>
                <a:lnTo>
                  <a:pt x="1286813" y="685800"/>
                </a:lnTo>
                <a:lnTo>
                  <a:pt x="1251431" y="711200"/>
                </a:lnTo>
                <a:lnTo>
                  <a:pt x="1181836" y="762000"/>
                </a:lnTo>
                <a:lnTo>
                  <a:pt x="1147633" y="800100"/>
                </a:lnTo>
                <a:lnTo>
                  <a:pt x="1080438" y="850900"/>
                </a:lnTo>
                <a:lnTo>
                  <a:pt x="1047456" y="889000"/>
                </a:lnTo>
                <a:lnTo>
                  <a:pt x="1014891" y="914400"/>
                </a:lnTo>
                <a:lnTo>
                  <a:pt x="982747" y="952500"/>
                </a:lnTo>
                <a:lnTo>
                  <a:pt x="951029" y="977900"/>
                </a:lnTo>
                <a:lnTo>
                  <a:pt x="919742" y="1016000"/>
                </a:lnTo>
                <a:lnTo>
                  <a:pt x="888890" y="1041400"/>
                </a:lnTo>
                <a:lnTo>
                  <a:pt x="858478" y="1079500"/>
                </a:lnTo>
                <a:lnTo>
                  <a:pt x="828511" y="1104900"/>
                </a:lnTo>
                <a:lnTo>
                  <a:pt x="798993" y="1143000"/>
                </a:lnTo>
                <a:lnTo>
                  <a:pt x="769930" y="1181100"/>
                </a:lnTo>
                <a:lnTo>
                  <a:pt x="741326" y="1206500"/>
                </a:lnTo>
                <a:lnTo>
                  <a:pt x="713185" y="1244600"/>
                </a:lnTo>
                <a:lnTo>
                  <a:pt x="685512" y="1282700"/>
                </a:lnTo>
                <a:lnTo>
                  <a:pt x="658313" y="1320800"/>
                </a:lnTo>
                <a:lnTo>
                  <a:pt x="631592" y="1358900"/>
                </a:lnTo>
                <a:lnTo>
                  <a:pt x="605352" y="1397000"/>
                </a:lnTo>
                <a:lnTo>
                  <a:pt x="579601" y="1422400"/>
                </a:lnTo>
                <a:lnTo>
                  <a:pt x="554341" y="1460500"/>
                </a:lnTo>
                <a:lnTo>
                  <a:pt x="529577" y="1498600"/>
                </a:lnTo>
                <a:lnTo>
                  <a:pt x="505315" y="1536700"/>
                </a:lnTo>
                <a:lnTo>
                  <a:pt x="481559" y="1574800"/>
                </a:lnTo>
                <a:lnTo>
                  <a:pt x="458314" y="1612900"/>
                </a:lnTo>
                <a:lnTo>
                  <a:pt x="435585" y="1651000"/>
                </a:lnTo>
                <a:lnTo>
                  <a:pt x="413375" y="1701800"/>
                </a:lnTo>
                <a:lnTo>
                  <a:pt x="391690" y="1739900"/>
                </a:lnTo>
                <a:lnTo>
                  <a:pt x="370535" y="1778000"/>
                </a:lnTo>
                <a:lnTo>
                  <a:pt x="349914" y="1816100"/>
                </a:lnTo>
                <a:lnTo>
                  <a:pt x="329833" y="1854200"/>
                </a:lnTo>
                <a:lnTo>
                  <a:pt x="310295" y="1892300"/>
                </a:lnTo>
                <a:lnTo>
                  <a:pt x="291305" y="1943100"/>
                </a:lnTo>
                <a:lnTo>
                  <a:pt x="272868" y="1981200"/>
                </a:lnTo>
                <a:lnTo>
                  <a:pt x="254990" y="2019300"/>
                </a:lnTo>
                <a:lnTo>
                  <a:pt x="237674" y="2070100"/>
                </a:lnTo>
                <a:lnTo>
                  <a:pt x="220925" y="2108200"/>
                </a:lnTo>
                <a:lnTo>
                  <a:pt x="204748" y="2146300"/>
                </a:lnTo>
                <a:lnTo>
                  <a:pt x="189148" y="2197100"/>
                </a:lnTo>
                <a:lnTo>
                  <a:pt x="174129" y="2235200"/>
                </a:lnTo>
                <a:lnTo>
                  <a:pt x="159697" y="2273300"/>
                </a:lnTo>
                <a:lnTo>
                  <a:pt x="145855" y="2324100"/>
                </a:lnTo>
                <a:lnTo>
                  <a:pt x="132609" y="2362200"/>
                </a:lnTo>
                <a:lnTo>
                  <a:pt x="119963" y="2413000"/>
                </a:lnTo>
                <a:lnTo>
                  <a:pt x="107922" y="2451100"/>
                </a:lnTo>
                <a:lnTo>
                  <a:pt x="96490" y="2501900"/>
                </a:lnTo>
                <a:lnTo>
                  <a:pt x="85673" y="2540000"/>
                </a:lnTo>
                <a:lnTo>
                  <a:pt x="75475" y="2590800"/>
                </a:lnTo>
                <a:lnTo>
                  <a:pt x="65901" y="2641600"/>
                </a:lnTo>
                <a:lnTo>
                  <a:pt x="56956" y="2679700"/>
                </a:lnTo>
                <a:lnTo>
                  <a:pt x="48643" y="2730500"/>
                </a:lnTo>
                <a:lnTo>
                  <a:pt x="40969" y="2781300"/>
                </a:lnTo>
                <a:lnTo>
                  <a:pt x="33937" y="2819400"/>
                </a:lnTo>
                <a:lnTo>
                  <a:pt x="27552" y="2870200"/>
                </a:lnTo>
                <a:lnTo>
                  <a:pt x="21820" y="2921000"/>
                </a:lnTo>
                <a:lnTo>
                  <a:pt x="16744" y="2959100"/>
                </a:lnTo>
                <a:lnTo>
                  <a:pt x="12330" y="3009900"/>
                </a:lnTo>
                <a:lnTo>
                  <a:pt x="8582" y="3060700"/>
                </a:lnTo>
                <a:lnTo>
                  <a:pt x="5505" y="3098800"/>
                </a:lnTo>
                <a:lnTo>
                  <a:pt x="3103" y="3149600"/>
                </a:lnTo>
                <a:lnTo>
                  <a:pt x="1382" y="3200400"/>
                </a:lnTo>
                <a:lnTo>
                  <a:pt x="346" y="3251200"/>
                </a:lnTo>
                <a:lnTo>
                  <a:pt x="0" y="3302000"/>
                </a:lnTo>
                <a:lnTo>
                  <a:pt x="346" y="3340100"/>
                </a:lnTo>
                <a:lnTo>
                  <a:pt x="1382" y="3390900"/>
                </a:lnTo>
                <a:lnTo>
                  <a:pt x="3103" y="3441700"/>
                </a:lnTo>
                <a:lnTo>
                  <a:pt x="5505" y="3492500"/>
                </a:lnTo>
                <a:lnTo>
                  <a:pt x="8582" y="3530600"/>
                </a:lnTo>
                <a:lnTo>
                  <a:pt x="12330" y="3581400"/>
                </a:lnTo>
                <a:lnTo>
                  <a:pt x="16744" y="3632200"/>
                </a:lnTo>
                <a:lnTo>
                  <a:pt x="21820" y="3683000"/>
                </a:lnTo>
                <a:lnTo>
                  <a:pt x="27552" y="3721100"/>
                </a:lnTo>
                <a:lnTo>
                  <a:pt x="33937" y="3771900"/>
                </a:lnTo>
                <a:lnTo>
                  <a:pt x="40969" y="3822700"/>
                </a:lnTo>
                <a:lnTo>
                  <a:pt x="48643" y="3860800"/>
                </a:lnTo>
                <a:lnTo>
                  <a:pt x="56956" y="3911600"/>
                </a:lnTo>
                <a:lnTo>
                  <a:pt x="65901" y="3962400"/>
                </a:lnTo>
                <a:lnTo>
                  <a:pt x="75475" y="4000500"/>
                </a:lnTo>
                <a:lnTo>
                  <a:pt x="85673" y="4051300"/>
                </a:lnTo>
                <a:lnTo>
                  <a:pt x="96490" y="4089400"/>
                </a:lnTo>
                <a:lnTo>
                  <a:pt x="107922" y="4140200"/>
                </a:lnTo>
                <a:lnTo>
                  <a:pt x="119963" y="4178300"/>
                </a:lnTo>
                <a:lnTo>
                  <a:pt x="132609" y="4229100"/>
                </a:lnTo>
                <a:lnTo>
                  <a:pt x="145855" y="4267200"/>
                </a:lnTo>
                <a:lnTo>
                  <a:pt x="159697" y="4318000"/>
                </a:lnTo>
                <a:lnTo>
                  <a:pt x="174129" y="4356100"/>
                </a:lnTo>
                <a:lnTo>
                  <a:pt x="189148" y="4406900"/>
                </a:lnTo>
                <a:lnTo>
                  <a:pt x="204748" y="4445000"/>
                </a:lnTo>
                <a:lnTo>
                  <a:pt x="220925" y="4483100"/>
                </a:lnTo>
                <a:lnTo>
                  <a:pt x="237674" y="4533900"/>
                </a:lnTo>
                <a:lnTo>
                  <a:pt x="254990" y="4572000"/>
                </a:lnTo>
                <a:lnTo>
                  <a:pt x="272868" y="4610100"/>
                </a:lnTo>
                <a:lnTo>
                  <a:pt x="291305" y="4648200"/>
                </a:lnTo>
                <a:lnTo>
                  <a:pt x="310295" y="4699000"/>
                </a:lnTo>
                <a:lnTo>
                  <a:pt x="329833" y="4737100"/>
                </a:lnTo>
                <a:lnTo>
                  <a:pt x="349914" y="4775200"/>
                </a:lnTo>
                <a:lnTo>
                  <a:pt x="370535" y="4813300"/>
                </a:lnTo>
                <a:lnTo>
                  <a:pt x="391690" y="4851400"/>
                </a:lnTo>
                <a:lnTo>
                  <a:pt x="413375" y="4902200"/>
                </a:lnTo>
                <a:lnTo>
                  <a:pt x="435585" y="4940300"/>
                </a:lnTo>
                <a:lnTo>
                  <a:pt x="458314" y="4978400"/>
                </a:lnTo>
                <a:lnTo>
                  <a:pt x="481559" y="5016500"/>
                </a:lnTo>
                <a:lnTo>
                  <a:pt x="505315" y="5054600"/>
                </a:lnTo>
                <a:lnTo>
                  <a:pt x="529577" y="5092700"/>
                </a:lnTo>
                <a:lnTo>
                  <a:pt x="554341" y="5130800"/>
                </a:lnTo>
                <a:lnTo>
                  <a:pt x="579601" y="5168900"/>
                </a:lnTo>
                <a:lnTo>
                  <a:pt x="605352" y="5207000"/>
                </a:lnTo>
                <a:lnTo>
                  <a:pt x="631592" y="5245100"/>
                </a:lnTo>
                <a:lnTo>
                  <a:pt x="658313" y="5270500"/>
                </a:lnTo>
                <a:lnTo>
                  <a:pt x="685512" y="5308600"/>
                </a:lnTo>
                <a:lnTo>
                  <a:pt x="713185" y="5346700"/>
                </a:lnTo>
                <a:lnTo>
                  <a:pt x="741326" y="5384800"/>
                </a:lnTo>
                <a:lnTo>
                  <a:pt x="769930" y="5410200"/>
                </a:lnTo>
                <a:lnTo>
                  <a:pt x="798993" y="5448300"/>
                </a:lnTo>
                <a:lnTo>
                  <a:pt x="828511" y="5486400"/>
                </a:lnTo>
                <a:lnTo>
                  <a:pt x="858478" y="5511800"/>
                </a:lnTo>
                <a:lnTo>
                  <a:pt x="888890" y="5549900"/>
                </a:lnTo>
                <a:lnTo>
                  <a:pt x="919742" y="5588000"/>
                </a:lnTo>
                <a:lnTo>
                  <a:pt x="951029" y="5613400"/>
                </a:lnTo>
                <a:lnTo>
                  <a:pt x="982747" y="5651500"/>
                </a:lnTo>
                <a:lnTo>
                  <a:pt x="1014891" y="5676900"/>
                </a:lnTo>
                <a:lnTo>
                  <a:pt x="1047456" y="5715000"/>
                </a:lnTo>
                <a:lnTo>
                  <a:pt x="1113832" y="5765800"/>
                </a:lnTo>
                <a:lnTo>
                  <a:pt x="1147633" y="5803900"/>
                </a:lnTo>
                <a:lnTo>
                  <a:pt x="1181836" y="5829300"/>
                </a:lnTo>
                <a:lnTo>
                  <a:pt x="1251431" y="5880100"/>
                </a:lnTo>
                <a:lnTo>
                  <a:pt x="1286813" y="5918200"/>
                </a:lnTo>
                <a:lnTo>
                  <a:pt x="1322579" y="5943600"/>
                </a:lnTo>
                <a:lnTo>
                  <a:pt x="1395242" y="5994400"/>
                </a:lnTo>
                <a:lnTo>
                  <a:pt x="1469383" y="6045200"/>
                </a:lnTo>
                <a:lnTo>
                  <a:pt x="1583284" y="6121400"/>
                </a:lnTo>
                <a:lnTo>
                  <a:pt x="1621949" y="6134100"/>
                </a:lnTo>
                <a:lnTo>
                  <a:pt x="1739971" y="6210300"/>
                </a:lnTo>
                <a:lnTo>
                  <a:pt x="1779973" y="6223000"/>
                </a:lnTo>
                <a:lnTo>
                  <a:pt x="1860937" y="6273800"/>
                </a:lnTo>
                <a:lnTo>
                  <a:pt x="1901892" y="6286500"/>
                </a:lnTo>
                <a:lnTo>
                  <a:pt x="1943154" y="6311900"/>
                </a:lnTo>
                <a:lnTo>
                  <a:pt x="2026585" y="6337300"/>
                </a:lnTo>
                <a:lnTo>
                  <a:pt x="2068743" y="6362700"/>
                </a:lnTo>
                <a:lnTo>
                  <a:pt x="2153924" y="6388100"/>
                </a:lnTo>
                <a:lnTo>
                  <a:pt x="2196937" y="6413500"/>
                </a:lnTo>
                <a:lnTo>
                  <a:pt x="2595873" y="6527800"/>
                </a:lnTo>
                <a:lnTo>
                  <a:pt x="4006094" y="6527800"/>
                </a:lnTo>
                <a:lnTo>
                  <a:pt x="4405030" y="6413500"/>
                </a:lnTo>
                <a:lnTo>
                  <a:pt x="4448043" y="6388100"/>
                </a:lnTo>
                <a:lnTo>
                  <a:pt x="4533224" y="6362700"/>
                </a:lnTo>
                <a:lnTo>
                  <a:pt x="4575382" y="6337300"/>
                </a:lnTo>
                <a:lnTo>
                  <a:pt x="4658813" y="6311900"/>
                </a:lnTo>
                <a:lnTo>
                  <a:pt x="4700075" y="6286500"/>
                </a:lnTo>
                <a:lnTo>
                  <a:pt x="4741030" y="6273800"/>
                </a:lnTo>
                <a:lnTo>
                  <a:pt x="4821994" y="6223000"/>
                </a:lnTo>
                <a:lnTo>
                  <a:pt x="4861996" y="6210300"/>
                </a:lnTo>
                <a:lnTo>
                  <a:pt x="4980018" y="6134100"/>
                </a:lnTo>
                <a:lnTo>
                  <a:pt x="5018683" y="6121400"/>
                </a:lnTo>
                <a:lnTo>
                  <a:pt x="5132584" y="6045200"/>
                </a:lnTo>
                <a:lnTo>
                  <a:pt x="5206725" y="5994400"/>
                </a:lnTo>
                <a:lnTo>
                  <a:pt x="5279388" y="5943600"/>
                </a:lnTo>
                <a:lnTo>
                  <a:pt x="5315154" y="5918200"/>
                </a:lnTo>
                <a:lnTo>
                  <a:pt x="5350536" y="5880100"/>
                </a:lnTo>
                <a:lnTo>
                  <a:pt x="5420131" y="5829300"/>
                </a:lnTo>
                <a:lnTo>
                  <a:pt x="5454334" y="5803900"/>
                </a:lnTo>
                <a:lnTo>
                  <a:pt x="5488135" y="5765800"/>
                </a:lnTo>
                <a:lnTo>
                  <a:pt x="5554511" y="5715000"/>
                </a:lnTo>
                <a:lnTo>
                  <a:pt x="5587076" y="5676900"/>
                </a:lnTo>
                <a:lnTo>
                  <a:pt x="5619220" y="5651500"/>
                </a:lnTo>
                <a:lnTo>
                  <a:pt x="5650938" y="5613400"/>
                </a:lnTo>
                <a:lnTo>
                  <a:pt x="5682225" y="5588000"/>
                </a:lnTo>
                <a:lnTo>
                  <a:pt x="5713077" y="5549900"/>
                </a:lnTo>
                <a:lnTo>
                  <a:pt x="5743489" y="5511800"/>
                </a:lnTo>
                <a:lnTo>
                  <a:pt x="5773456" y="5486400"/>
                </a:lnTo>
                <a:lnTo>
                  <a:pt x="5802974" y="5448300"/>
                </a:lnTo>
                <a:lnTo>
                  <a:pt x="5832037" y="5410200"/>
                </a:lnTo>
                <a:lnTo>
                  <a:pt x="5860641" y="5384800"/>
                </a:lnTo>
                <a:lnTo>
                  <a:pt x="5888782" y="5346700"/>
                </a:lnTo>
                <a:lnTo>
                  <a:pt x="5916455" y="5308600"/>
                </a:lnTo>
                <a:lnTo>
                  <a:pt x="5943654" y="5270500"/>
                </a:lnTo>
                <a:lnTo>
                  <a:pt x="5970375" y="5245100"/>
                </a:lnTo>
                <a:lnTo>
                  <a:pt x="5996615" y="5207000"/>
                </a:lnTo>
                <a:lnTo>
                  <a:pt x="6022366" y="5168900"/>
                </a:lnTo>
                <a:lnTo>
                  <a:pt x="6047626" y="5130800"/>
                </a:lnTo>
                <a:lnTo>
                  <a:pt x="6072390" y="5092700"/>
                </a:lnTo>
                <a:lnTo>
                  <a:pt x="6096652" y="5054600"/>
                </a:lnTo>
                <a:lnTo>
                  <a:pt x="6120408" y="5016500"/>
                </a:lnTo>
                <a:lnTo>
                  <a:pt x="6143653" y="4978400"/>
                </a:lnTo>
                <a:lnTo>
                  <a:pt x="6166382" y="4940300"/>
                </a:lnTo>
                <a:lnTo>
                  <a:pt x="6188592" y="4902200"/>
                </a:lnTo>
                <a:lnTo>
                  <a:pt x="6210277" y="4851400"/>
                </a:lnTo>
                <a:lnTo>
                  <a:pt x="6231432" y="4813300"/>
                </a:lnTo>
                <a:lnTo>
                  <a:pt x="6252053" y="4775200"/>
                </a:lnTo>
                <a:lnTo>
                  <a:pt x="6272134" y="4737100"/>
                </a:lnTo>
                <a:lnTo>
                  <a:pt x="6291672" y="4699000"/>
                </a:lnTo>
                <a:lnTo>
                  <a:pt x="6310662" y="4648200"/>
                </a:lnTo>
                <a:lnTo>
                  <a:pt x="6329099" y="4610100"/>
                </a:lnTo>
                <a:lnTo>
                  <a:pt x="6346977" y="4572000"/>
                </a:lnTo>
                <a:lnTo>
                  <a:pt x="6364293" y="4533900"/>
                </a:lnTo>
                <a:lnTo>
                  <a:pt x="6381042" y="4483100"/>
                </a:lnTo>
                <a:lnTo>
                  <a:pt x="6397219" y="4445000"/>
                </a:lnTo>
                <a:lnTo>
                  <a:pt x="6412819" y="4406900"/>
                </a:lnTo>
                <a:lnTo>
                  <a:pt x="6427838" y="4356100"/>
                </a:lnTo>
                <a:lnTo>
                  <a:pt x="6442270" y="4318000"/>
                </a:lnTo>
                <a:lnTo>
                  <a:pt x="6456112" y="4267200"/>
                </a:lnTo>
                <a:lnTo>
                  <a:pt x="6469358" y="4229100"/>
                </a:lnTo>
                <a:lnTo>
                  <a:pt x="6482004" y="4178300"/>
                </a:lnTo>
                <a:lnTo>
                  <a:pt x="6494045" y="4140200"/>
                </a:lnTo>
                <a:lnTo>
                  <a:pt x="6505477" y="4089400"/>
                </a:lnTo>
                <a:lnTo>
                  <a:pt x="6516294" y="4051300"/>
                </a:lnTo>
                <a:lnTo>
                  <a:pt x="6526492" y="4000500"/>
                </a:lnTo>
                <a:lnTo>
                  <a:pt x="6536066" y="3962400"/>
                </a:lnTo>
                <a:lnTo>
                  <a:pt x="6545011" y="3911600"/>
                </a:lnTo>
                <a:lnTo>
                  <a:pt x="6553324" y="3860800"/>
                </a:lnTo>
                <a:lnTo>
                  <a:pt x="6560998" y="3822700"/>
                </a:lnTo>
                <a:lnTo>
                  <a:pt x="6568030" y="3771900"/>
                </a:lnTo>
                <a:lnTo>
                  <a:pt x="6574415" y="3721100"/>
                </a:lnTo>
                <a:lnTo>
                  <a:pt x="6580147" y="3683000"/>
                </a:lnTo>
                <a:lnTo>
                  <a:pt x="6585223" y="3632200"/>
                </a:lnTo>
                <a:lnTo>
                  <a:pt x="6589637" y="3581400"/>
                </a:lnTo>
                <a:lnTo>
                  <a:pt x="6593385" y="3530600"/>
                </a:lnTo>
                <a:lnTo>
                  <a:pt x="6596462" y="3492500"/>
                </a:lnTo>
                <a:lnTo>
                  <a:pt x="6598864" y="3441700"/>
                </a:lnTo>
                <a:lnTo>
                  <a:pt x="6600585" y="3390900"/>
                </a:lnTo>
                <a:lnTo>
                  <a:pt x="6601621" y="3340100"/>
                </a:lnTo>
                <a:lnTo>
                  <a:pt x="6601967" y="3302000"/>
                </a:lnTo>
                <a:lnTo>
                  <a:pt x="6601621" y="3251200"/>
                </a:lnTo>
                <a:lnTo>
                  <a:pt x="6600585" y="3200400"/>
                </a:lnTo>
                <a:lnTo>
                  <a:pt x="6598864" y="3149600"/>
                </a:lnTo>
                <a:lnTo>
                  <a:pt x="6596462" y="3098800"/>
                </a:lnTo>
                <a:lnTo>
                  <a:pt x="6593385" y="3060700"/>
                </a:lnTo>
                <a:lnTo>
                  <a:pt x="6589637" y="3009900"/>
                </a:lnTo>
                <a:lnTo>
                  <a:pt x="6585223" y="2959100"/>
                </a:lnTo>
                <a:lnTo>
                  <a:pt x="6580147" y="2921000"/>
                </a:lnTo>
                <a:lnTo>
                  <a:pt x="6574415" y="2870200"/>
                </a:lnTo>
                <a:lnTo>
                  <a:pt x="6568030" y="2819400"/>
                </a:lnTo>
                <a:lnTo>
                  <a:pt x="6560998" y="2781300"/>
                </a:lnTo>
                <a:lnTo>
                  <a:pt x="6553324" y="2730500"/>
                </a:lnTo>
                <a:lnTo>
                  <a:pt x="6545011" y="2679700"/>
                </a:lnTo>
                <a:lnTo>
                  <a:pt x="6536066" y="2641600"/>
                </a:lnTo>
                <a:lnTo>
                  <a:pt x="6526492" y="2590800"/>
                </a:lnTo>
                <a:lnTo>
                  <a:pt x="6516294" y="2540000"/>
                </a:lnTo>
                <a:lnTo>
                  <a:pt x="6505477" y="2501900"/>
                </a:lnTo>
                <a:lnTo>
                  <a:pt x="6494045" y="2451100"/>
                </a:lnTo>
                <a:lnTo>
                  <a:pt x="6482004" y="2413000"/>
                </a:lnTo>
                <a:lnTo>
                  <a:pt x="6469358" y="2362200"/>
                </a:lnTo>
                <a:lnTo>
                  <a:pt x="6456112" y="2324100"/>
                </a:lnTo>
                <a:lnTo>
                  <a:pt x="6442270" y="2273300"/>
                </a:lnTo>
                <a:lnTo>
                  <a:pt x="6427838" y="2235200"/>
                </a:lnTo>
                <a:lnTo>
                  <a:pt x="6412819" y="2197100"/>
                </a:lnTo>
                <a:lnTo>
                  <a:pt x="6397219" y="2146300"/>
                </a:lnTo>
                <a:lnTo>
                  <a:pt x="6381042" y="2108200"/>
                </a:lnTo>
                <a:lnTo>
                  <a:pt x="6364293" y="2070100"/>
                </a:lnTo>
                <a:lnTo>
                  <a:pt x="6346977" y="2019300"/>
                </a:lnTo>
                <a:lnTo>
                  <a:pt x="6329099" y="1981200"/>
                </a:lnTo>
                <a:lnTo>
                  <a:pt x="6310662" y="1943100"/>
                </a:lnTo>
                <a:lnTo>
                  <a:pt x="6291672" y="1892300"/>
                </a:lnTo>
                <a:lnTo>
                  <a:pt x="6272134" y="1854200"/>
                </a:lnTo>
                <a:lnTo>
                  <a:pt x="6252053" y="1816100"/>
                </a:lnTo>
                <a:lnTo>
                  <a:pt x="6231432" y="1778000"/>
                </a:lnTo>
                <a:lnTo>
                  <a:pt x="6210277" y="1739900"/>
                </a:lnTo>
                <a:lnTo>
                  <a:pt x="6188592" y="1701800"/>
                </a:lnTo>
                <a:lnTo>
                  <a:pt x="6166382" y="1651000"/>
                </a:lnTo>
                <a:lnTo>
                  <a:pt x="6143653" y="1612900"/>
                </a:lnTo>
                <a:lnTo>
                  <a:pt x="6120408" y="1574800"/>
                </a:lnTo>
                <a:lnTo>
                  <a:pt x="6096652" y="1536700"/>
                </a:lnTo>
                <a:lnTo>
                  <a:pt x="6072390" y="1498600"/>
                </a:lnTo>
                <a:lnTo>
                  <a:pt x="6047626" y="1460500"/>
                </a:lnTo>
                <a:lnTo>
                  <a:pt x="6022366" y="1422400"/>
                </a:lnTo>
                <a:lnTo>
                  <a:pt x="5996615" y="1397000"/>
                </a:lnTo>
                <a:lnTo>
                  <a:pt x="5970375" y="1358900"/>
                </a:lnTo>
                <a:lnTo>
                  <a:pt x="5943654" y="1320800"/>
                </a:lnTo>
                <a:lnTo>
                  <a:pt x="5916455" y="1282700"/>
                </a:lnTo>
                <a:lnTo>
                  <a:pt x="5888782" y="1244600"/>
                </a:lnTo>
                <a:lnTo>
                  <a:pt x="5860641" y="1206500"/>
                </a:lnTo>
                <a:lnTo>
                  <a:pt x="5832037" y="1181100"/>
                </a:lnTo>
                <a:lnTo>
                  <a:pt x="5802974" y="1143000"/>
                </a:lnTo>
                <a:lnTo>
                  <a:pt x="5773456" y="1104900"/>
                </a:lnTo>
                <a:lnTo>
                  <a:pt x="5743489" y="1079500"/>
                </a:lnTo>
                <a:lnTo>
                  <a:pt x="5713077" y="1041400"/>
                </a:lnTo>
                <a:lnTo>
                  <a:pt x="5682225" y="1016000"/>
                </a:lnTo>
                <a:lnTo>
                  <a:pt x="5650938" y="977900"/>
                </a:lnTo>
                <a:lnTo>
                  <a:pt x="5619220" y="952500"/>
                </a:lnTo>
                <a:lnTo>
                  <a:pt x="5587076" y="914400"/>
                </a:lnTo>
                <a:lnTo>
                  <a:pt x="5554511" y="889000"/>
                </a:lnTo>
                <a:lnTo>
                  <a:pt x="5521529" y="850900"/>
                </a:lnTo>
                <a:lnTo>
                  <a:pt x="5454334" y="800100"/>
                </a:lnTo>
                <a:lnTo>
                  <a:pt x="5420131" y="762000"/>
                </a:lnTo>
                <a:lnTo>
                  <a:pt x="5350536" y="711200"/>
                </a:lnTo>
                <a:lnTo>
                  <a:pt x="5315154" y="685800"/>
                </a:lnTo>
                <a:lnTo>
                  <a:pt x="5279388" y="647700"/>
                </a:lnTo>
                <a:lnTo>
                  <a:pt x="5206725" y="596900"/>
                </a:lnTo>
                <a:lnTo>
                  <a:pt x="5094971" y="520700"/>
                </a:lnTo>
                <a:lnTo>
                  <a:pt x="5057002" y="495300"/>
                </a:lnTo>
                <a:lnTo>
                  <a:pt x="5018683" y="482600"/>
                </a:lnTo>
                <a:lnTo>
                  <a:pt x="4901670" y="406400"/>
                </a:lnTo>
                <a:lnTo>
                  <a:pt x="4861996" y="393700"/>
                </a:lnTo>
                <a:lnTo>
                  <a:pt x="4781671" y="342900"/>
                </a:lnTo>
                <a:lnTo>
                  <a:pt x="4741030" y="330200"/>
                </a:lnTo>
                <a:lnTo>
                  <a:pt x="4700075" y="304800"/>
                </a:lnTo>
                <a:lnTo>
                  <a:pt x="4658813" y="292100"/>
                </a:lnTo>
                <a:lnTo>
                  <a:pt x="4617247" y="266700"/>
                </a:lnTo>
                <a:lnTo>
                  <a:pt x="4575382" y="254000"/>
                </a:lnTo>
                <a:lnTo>
                  <a:pt x="4533224" y="228600"/>
                </a:lnTo>
                <a:lnTo>
                  <a:pt x="4405030" y="190500"/>
                </a:lnTo>
                <a:lnTo>
                  <a:pt x="4361742" y="165100"/>
                </a:lnTo>
                <a:lnTo>
                  <a:pt x="4051414" y="76200"/>
                </a:lnTo>
                <a:close/>
              </a:path>
              <a:path w="6602095" h="6591300">
                <a:moveTo>
                  <a:pt x="3868755" y="38100"/>
                </a:moveTo>
                <a:lnTo>
                  <a:pt x="2733212" y="38100"/>
                </a:lnTo>
                <a:lnTo>
                  <a:pt x="2595873" y="76200"/>
                </a:lnTo>
                <a:lnTo>
                  <a:pt x="4006094" y="76200"/>
                </a:lnTo>
                <a:lnTo>
                  <a:pt x="3868755" y="38100"/>
                </a:lnTo>
                <a:close/>
              </a:path>
              <a:path w="6602095" h="6591300">
                <a:moveTo>
                  <a:pt x="3776093" y="25400"/>
                </a:moveTo>
                <a:lnTo>
                  <a:pt x="2825874" y="25400"/>
                </a:lnTo>
                <a:lnTo>
                  <a:pt x="2779436" y="38100"/>
                </a:lnTo>
                <a:lnTo>
                  <a:pt x="3822531" y="38100"/>
                </a:lnTo>
                <a:lnTo>
                  <a:pt x="3776093" y="25400"/>
                </a:lnTo>
                <a:close/>
              </a:path>
              <a:path w="6602095" h="6591300">
                <a:moveTo>
                  <a:pt x="3682595" y="12700"/>
                </a:moveTo>
                <a:lnTo>
                  <a:pt x="2919372" y="12700"/>
                </a:lnTo>
                <a:lnTo>
                  <a:pt x="2872520" y="25400"/>
                </a:lnTo>
                <a:lnTo>
                  <a:pt x="3729447" y="25400"/>
                </a:lnTo>
                <a:lnTo>
                  <a:pt x="3682595" y="12700"/>
                </a:lnTo>
                <a:close/>
              </a:path>
              <a:path w="6602095" h="6591300">
                <a:moveTo>
                  <a:pt x="3540860" y="0"/>
                </a:moveTo>
                <a:lnTo>
                  <a:pt x="3061107" y="0"/>
                </a:lnTo>
                <a:lnTo>
                  <a:pt x="3013670" y="12700"/>
                </a:lnTo>
                <a:lnTo>
                  <a:pt x="3588297" y="12700"/>
                </a:lnTo>
                <a:lnTo>
                  <a:pt x="3540860" y="0"/>
                </a:lnTo>
                <a:close/>
              </a:path>
            </a:pathLst>
          </a:custGeom>
          <a:solidFill>
            <a:srgbClr val="FFFFFF">
              <a:alpha val="54901"/>
            </a:srgbClr>
          </a:solidFill>
        </p:spPr>
        <p:txBody>
          <a:bodyPr wrap="square" lIns="0" tIns="0" rIns="0" bIns="0" rtlCol="0"/>
          <a:lstStyle/>
          <a:p>
            <a:endParaRPr dirty="0"/>
          </a:p>
        </p:txBody>
      </p:sp>
      <p:sp>
        <p:nvSpPr>
          <p:cNvPr id="18" name="bk object 18"/>
          <p:cNvSpPr/>
          <p:nvPr/>
        </p:nvSpPr>
        <p:spPr>
          <a:xfrm>
            <a:off x="0" y="12699"/>
            <a:ext cx="12192000" cy="6845300"/>
          </a:xfrm>
          <a:custGeom>
            <a:avLst/>
            <a:gdLst/>
            <a:ahLst/>
            <a:cxnLst/>
            <a:rect l="l" t="t" r="r" b="b"/>
            <a:pathLst>
              <a:path w="12192000" h="6845300">
                <a:moveTo>
                  <a:pt x="12192000" y="0"/>
                </a:moveTo>
                <a:lnTo>
                  <a:pt x="0" y="0"/>
                </a:lnTo>
                <a:lnTo>
                  <a:pt x="0" y="6845300"/>
                </a:lnTo>
                <a:lnTo>
                  <a:pt x="12192000" y="6845300"/>
                </a:lnTo>
                <a:lnTo>
                  <a:pt x="12192000" y="6718300"/>
                </a:lnTo>
                <a:lnTo>
                  <a:pt x="5903706" y="6718300"/>
                </a:lnTo>
                <a:lnTo>
                  <a:pt x="5856137" y="6705600"/>
                </a:lnTo>
                <a:lnTo>
                  <a:pt x="5761560" y="6705600"/>
                </a:lnTo>
                <a:lnTo>
                  <a:pt x="5714561" y="6692900"/>
                </a:lnTo>
                <a:lnTo>
                  <a:pt x="5667762" y="6692900"/>
                </a:lnTo>
                <a:lnTo>
                  <a:pt x="5621168" y="6680200"/>
                </a:lnTo>
                <a:lnTo>
                  <a:pt x="5574783" y="6680200"/>
                </a:lnTo>
                <a:lnTo>
                  <a:pt x="5528611" y="6667500"/>
                </a:lnTo>
                <a:lnTo>
                  <a:pt x="5482659" y="6667500"/>
                </a:lnTo>
                <a:lnTo>
                  <a:pt x="5346158" y="6629400"/>
                </a:lnTo>
                <a:lnTo>
                  <a:pt x="5301126" y="6629400"/>
                </a:lnTo>
                <a:lnTo>
                  <a:pt x="5079693" y="6565900"/>
                </a:lnTo>
                <a:lnTo>
                  <a:pt x="5036184" y="6540500"/>
                </a:lnTo>
                <a:lnTo>
                  <a:pt x="4907297" y="6502400"/>
                </a:lnTo>
                <a:lnTo>
                  <a:pt x="4864898" y="6477000"/>
                </a:lnTo>
                <a:lnTo>
                  <a:pt x="4780970" y="6451600"/>
                </a:lnTo>
                <a:lnTo>
                  <a:pt x="4739452" y="6426200"/>
                </a:lnTo>
                <a:lnTo>
                  <a:pt x="4698237" y="6413500"/>
                </a:lnTo>
                <a:lnTo>
                  <a:pt x="4657330" y="6388100"/>
                </a:lnTo>
                <a:lnTo>
                  <a:pt x="4616735" y="6375400"/>
                </a:lnTo>
                <a:lnTo>
                  <a:pt x="4536503" y="6324600"/>
                </a:lnTo>
                <a:lnTo>
                  <a:pt x="4496874" y="6311900"/>
                </a:lnTo>
                <a:lnTo>
                  <a:pt x="4379996" y="6235700"/>
                </a:lnTo>
                <a:lnTo>
                  <a:pt x="4303797" y="6184900"/>
                </a:lnTo>
                <a:lnTo>
                  <a:pt x="4266228" y="6172200"/>
                </a:lnTo>
                <a:lnTo>
                  <a:pt x="4229018" y="6146800"/>
                </a:lnTo>
                <a:lnTo>
                  <a:pt x="4192172" y="6108700"/>
                </a:lnTo>
                <a:lnTo>
                  <a:pt x="4119593" y="6057900"/>
                </a:lnTo>
                <a:lnTo>
                  <a:pt x="4048528" y="6007100"/>
                </a:lnTo>
                <a:lnTo>
                  <a:pt x="3979014" y="5956300"/>
                </a:lnTo>
                <a:lnTo>
                  <a:pt x="3944851" y="5918200"/>
                </a:lnTo>
                <a:lnTo>
                  <a:pt x="3877735" y="5867400"/>
                </a:lnTo>
                <a:lnTo>
                  <a:pt x="3844791" y="5829300"/>
                </a:lnTo>
                <a:lnTo>
                  <a:pt x="3812264" y="5803900"/>
                </a:lnTo>
                <a:lnTo>
                  <a:pt x="3780158" y="5765800"/>
                </a:lnTo>
                <a:lnTo>
                  <a:pt x="3748477" y="5740400"/>
                </a:lnTo>
                <a:lnTo>
                  <a:pt x="3717226" y="5702300"/>
                </a:lnTo>
                <a:lnTo>
                  <a:pt x="3686410" y="5676900"/>
                </a:lnTo>
                <a:lnTo>
                  <a:pt x="3656034" y="5638800"/>
                </a:lnTo>
                <a:lnTo>
                  <a:pt x="3626102" y="5613400"/>
                </a:lnTo>
                <a:lnTo>
                  <a:pt x="3596619" y="5575300"/>
                </a:lnTo>
                <a:lnTo>
                  <a:pt x="3567590" y="5537200"/>
                </a:lnTo>
                <a:lnTo>
                  <a:pt x="3539019" y="5499100"/>
                </a:lnTo>
                <a:lnTo>
                  <a:pt x="3510911" y="5473700"/>
                </a:lnTo>
                <a:lnTo>
                  <a:pt x="3483271" y="5435600"/>
                </a:lnTo>
                <a:lnTo>
                  <a:pt x="3456104" y="5397500"/>
                </a:lnTo>
                <a:lnTo>
                  <a:pt x="3429414" y="5359400"/>
                </a:lnTo>
                <a:lnTo>
                  <a:pt x="3403206" y="5321300"/>
                </a:lnTo>
                <a:lnTo>
                  <a:pt x="3377484" y="5283200"/>
                </a:lnTo>
                <a:lnTo>
                  <a:pt x="3352254" y="5257800"/>
                </a:lnTo>
                <a:lnTo>
                  <a:pt x="3327520" y="5219700"/>
                </a:lnTo>
                <a:lnTo>
                  <a:pt x="3303287" y="5181600"/>
                </a:lnTo>
                <a:lnTo>
                  <a:pt x="3279559" y="5143500"/>
                </a:lnTo>
                <a:lnTo>
                  <a:pt x="3256341" y="5105400"/>
                </a:lnTo>
                <a:lnTo>
                  <a:pt x="3233638" y="5054600"/>
                </a:lnTo>
                <a:lnTo>
                  <a:pt x="3211455" y="5016500"/>
                </a:lnTo>
                <a:lnTo>
                  <a:pt x="3189796" y="4978400"/>
                </a:lnTo>
                <a:lnTo>
                  <a:pt x="3168666" y="4940300"/>
                </a:lnTo>
                <a:lnTo>
                  <a:pt x="3148069" y="4902200"/>
                </a:lnTo>
                <a:lnTo>
                  <a:pt x="3128011" y="4864100"/>
                </a:lnTo>
                <a:lnTo>
                  <a:pt x="3108497" y="4826000"/>
                </a:lnTo>
                <a:lnTo>
                  <a:pt x="3089529" y="4775200"/>
                </a:lnTo>
                <a:lnTo>
                  <a:pt x="3071115" y="4737100"/>
                </a:lnTo>
                <a:lnTo>
                  <a:pt x="3053258" y="4699000"/>
                </a:lnTo>
                <a:lnTo>
                  <a:pt x="3035962" y="4648200"/>
                </a:lnTo>
                <a:lnTo>
                  <a:pt x="3019233" y="4610100"/>
                </a:lnTo>
                <a:lnTo>
                  <a:pt x="3003076" y="4572000"/>
                </a:lnTo>
                <a:lnTo>
                  <a:pt x="2987494" y="4521200"/>
                </a:lnTo>
                <a:lnTo>
                  <a:pt x="2972493" y="4483100"/>
                </a:lnTo>
                <a:lnTo>
                  <a:pt x="2958078" y="4432300"/>
                </a:lnTo>
                <a:lnTo>
                  <a:pt x="2944252" y="4394200"/>
                </a:lnTo>
                <a:lnTo>
                  <a:pt x="2931022" y="4356100"/>
                </a:lnTo>
                <a:lnTo>
                  <a:pt x="2918391" y="4305300"/>
                </a:lnTo>
                <a:lnTo>
                  <a:pt x="2906364" y="4267200"/>
                </a:lnTo>
                <a:lnTo>
                  <a:pt x="2894947" y="4216400"/>
                </a:lnTo>
                <a:lnTo>
                  <a:pt x="2884143" y="4178300"/>
                </a:lnTo>
                <a:lnTo>
                  <a:pt x="2873957" y="4127500"/>
                </a:lnTo>
                <a:lnTo>
                  <a:pt x="2864394" y="4076700"/>
                </a:lnTo>
                <a:lnTo>
                  <a:pt x="2855459" y="4038600"/>
                </a:lnTo>
                <a:lnTo>
                  <a:pt x="2847157" y="3987800"/>
                </a:lnTo>
                <a:lnTo>
                  <a:pt x="2839492" y="3949700"/>
                </a:lnTo>
                <a:lnTo>
                  <a:pt x="2832468" y="3898900"/>
                </a:lnTo>
                <a:lnTo>
                  <a:pt x="2826091" y="3848100"/>
                </a:lnTo>
                <a:lnTo>
                  <a:pt x="2820366" y="3810000"/>
                </a:lnTo>
                <a:lnTo>
                  <a:pt x="2815296" y="3759200"/>
                </a:lnTo>
                <a:lnTo>
                  <a:pt x="2810887" y="3708400"/>
                </a:lnTo>
                <a:lnTo>
                  <a:pt x="2807144" y="3657600"/>
                </a:lnTo>
                <a:lnTo>
                  <a:pt x="2804070" y="3619500"/>
                </a:lnTo>
                <a:lnTo>
                  <a:pt x="2801672" y="3568700"/>
                </a:lnTo>
                <a:lnTo>
                  <a:pt x="2799952" y="3517900"/>
                </a:lnTo>
                <a:lnTo>
                  <a:pt x="2798918" y="3467100"/>
                </a:lnTo>
                <a:lnTo>
                  <a:pt x="2798572" y="3429000"/>
                </a:lnTo>
                <a:lnTo>
                  <a:pt x="2798918" y="3378200"/>
                </a:lnTo>
                <a:lnTo>
                  <a:pt x="2799952" y="3327400"/>
                </a:lnTo>
                <a:lnTo>
                  <a:pt x="2801672" y="3276600"/>
                </a:lnTo>
                <a:lnTo>
                  <a:pt x="2804070" y="3225800"/>
                </a:lnTo>
                <a:lnTo>
                  <a:pt x="2807144" y="3187700"/>
                </a:lnTo>
                <a:lnTo>
                  <a:pt x="2810887" y="3136900"/>
                </a:lnTo>
                <a:lnTo>
                  <a:pt x="2815296" y="3086100"/>
                </a:lnTo>
                <a:lnTo>
                  <a:pt x="2820366" y="3035300"/>
                </a:lnTo>
                <a:lnTo>
                  <a:pt x="2826091" y="2997200"/>
                </a:lnTo>
                <a:lnTo>
                  <a:pt x="2832468" y="2946400"/>
                </a:lnTo>
                <a:lnTo>
                  <a:pt x="2839492" y="2895600"/>
                </a:lnTo>
                <a:lnTo>
                  <a:pt x="2847157" y="2857500"/>
                </a:lnTo>
                <a:lnTo>
                  <a:pt x="2855459" y="2806700"/>
                </a:lnTo>
                <a:lnTo>
                  <a:pt x="2864394" y="2768600"/>
                </a:lnTo>
                <a:lnTo>
                  <a:pt x="2873957" y="2717800"/>
                </a:lnTo>
                <a:lnTo>
                  <a:pt x="2884143" y="2667000"/>
                </a:lnTo>
                <a:lnTo>
                  <a:pt x="2894947" y="2628900"/>
                </a:lnTo>
                <a:lnTo>
                  <a:pt x="2906364" y="2578100"/>
                </a:lnTo>
                <a:lnTo>
                  <a:pt x="2918391" y="2540000"/>
                </a:lnTo>
                <a:lnTo>
                  <a:pt x="2931022" y="2489200"/>
                </a:lnTo>
                <a:lnTo>
                  <a:pt x="2944252" y="2451100"/>
                </a:lnTo>
                <a:lnTo>
                  <a:pt x="2958078" y="2413000"/>
                </a:lnTo>
                <a:lnTo>
                  <a:pt x="2972493" y="2362200"/>
                </a:lnTo>
                <a:lnTo>
                  <a:pt x="2987494" y="2324100"/>
                </a:lnTo>
                <a:lnTo>
                  <a:pt x="3003076" y="2273300"/>
                </a:lnTo>
                <a:lnTo>
                  <a:pt x="3019233" y="2235200"/>
                </a:lnTo>
                <a:lnTo>
                  <a:pt x="3035962" y="2197100"/>
                </a:lnTo>
                <a:lnTo>
                  <a:pt x="3053258" y="2146300"/>
                </a:lnTo>
                <a:lnTo>
                  <a:pt x="3071115" y="2108200"/>
                </a:lnTo>
                <a:lnTo>
                  <a:pt x="3089529" y="2070100"/>
                </a:lnTo>
                <a:lnTo>
                  <a:pt x="3108497" y="2019300"/>
                </a:lnTo>
                <a:lnTo>
                  <a:pt x="3128011" y="1981200"/>
                </a:lnTo>
                <a:lnTo>
                  <a:pt x="3148069" y="1943100"/>
                </a:lnTo>
                <a:lnTo>
                  <a:pt x="3168666" y="1905000"/>
                </a:lnTo>
                <a:lnTo>
                  <a:pt x="3189796" y="1866900"/>
                </a:lnTo>
                <a:lnTo>
                  <a:pt x="3211455" y="1828800"/>
                </a:lnTo>
                <a:lnTo>
                  <a:pt x="3233638" y="1790700"/>
                </a:lnTo>
                <a:lnTo>
                  <a:pt x="3256341" y="1739900"/>
                </a:lnTo>
                <a:lnTo>
                  <a:pt x="3279559" y="1701800"/>
                </a:lnTo>
                <a:lnTo>
                  <a:pt x="3303287" y="1663700"/>
                </a:lnTo>
                <a:lnTo>
                  <a:pt x="3327520" y="1625600"/>
                </a:lnTo>
                <a:lnTo>
                  <a:pt x="3352254" y="1587500"/>
                </a:lnTo>
                <a:lnTo>
                  <a:pt x="3377484" y="1562100"/>
                </a:lnTo>
                <a:lnTo>
                  <a:pt x="3403206" y="1524000"/>
                </a:lnTo>
                <a:lnTo>
                  <a:pt x="3429414" y="1485900"/>
                </a:lnTo>
                <a:lnTo>
                  <a:pt x="3456104" y="1447800"/>
                </a:lnTo>
                <a:lnTo>
                  <a:pt x="3483271" y="1409700"/>
                </a:lnTo>
                <a:lnTo>
                  <a:pt x="3510911" y="1371600"/>
                </a:lnTo>
                <a:lnTo>
                  <a:pt x="3539019" y="1346200"/>
                </a:lnTo>
                <a:lnTo>
                  <a:pt x="3567590" y="1308100"/>
                </a:lnTo>
                <a:lnTo>
                  <a:pt x="3596619" y="1270000"/>
                </a:lnTo>
                <a:lnTo>
                  <a:pt x="3626102" y="1231900"/>
                </a:lnTo>
                <a:lnTo>
                  <a:pt x="3656034" y="1206500"/>
                </a:lnTo>
                <a:lnTo>
                  <a:pt x="3686410" y="1168400"/>
                </a:lnTo>
                <a:lnTo>
                  <a:pt x="3717226" y="1143000"/>
                </a:lnTo>
                <a:lnTo>
                  <a:pt x="3748477" y="1104900"/>
                </a:lnTo>
                <a:lnTo>
                  <a:pt x="3780158" y="1079500"/>
                </a:lnTo>
                <a:lnTo>
                  <a:pt x="3812264" y="1041400"/>
                </a:lnTo>
                <a:lnTo>
                  <a:pt x="3844791" y="1016000"/>
                </a:lnTo>
                <a:lnTo>
                  <a:pt x="3877735" y="977900"/>
                </a:lnTo>
                <a:lnTo>
                  <a:pt x="3944851" y="927100"/>
                </a:lnTo>
                <a:lnTo>
                  <a:pt x="3979014" y="889000"/>
                </a:lnTo>
                <a:lnTo>
                  <a:pt x="4048528" y="838200"/>
                </a:lnTo>
                <a:lnTo>
                  <a:pt x="4119593" y="787400"/>
                </a:lnTo>
                <a:lnTo>
                  <a:pt x="4192172" y="736600"/>
                </a:lnTo>
                <a:lnTo>
                  <a:pt x="4229018" y="698500"/>
                </a:lnTo>
                <a:lnTo>
                  <a:pt x="4266228" y="673100"/>
                </a:lnTo>
                <a:lnTo>
                  <a:pt x="4303797" y="660400"/>
                </a:lnTo>
                <a:lnTo>
                  <a:pt x="4418616" y="584200"/>
                </a:lnTo>
                <a:lnTo>
                  <a:pt x="4496874" y="533400"/>
                </a:lnTo>
                <a:lnTo>
                  <a:pt x="4536503" y="520700"/>
                </a:lnTo>
                <a:lnTo>
                  <a:pt x="4616735" y="469900"/>
                </a:lnTo>
                <a:lnTo>
                  <a:pt x="4657330" y="457200"/>
                </a:lnTo>
                <a:lnTo>
                  <a:pt x="4698237" y="431800"/>
                </a:lnTo>
                <a:lnTo>
                  <a:pt x="4739452" y="419100"/>
                </a:lnTo>
                <a:lnTo>
                  <a:pt x="4780970" y="393700"/>
                </a:lnTo>
                <a:lnTo>
                  <a:pt x="4864898" y="368300"/>
                </a:lnTo>
                <a:lnTo>
                  <a:pt x="4907297" y="342900"/>
                </a:lnTo>
                <a:lnTo>
                  <a:pt x="5036184" y="304800"/>
                </a:lnTo>
                <a:lnTo>
                  <a:pt x="5079693" y="279400"/>
                </a:lnTo>
                <a:lnTo>
                  <a:pt x="5301126" y="215900"/>
                </a:lnTo>
                <a:lnTo>
                  <a:pt x="5346158" y="215900"/>
                </a:lnTo>
                <a:lnTo>
                  <a:pt x="5482659" y="177800"/>
                </a:lnTo>
                <a:lnTo>
                  <a:pt x="5528611" y="177800"/>
                </a:lnTo>
                <a:lnTo>
                  <a:pt x="5574783" y="165100"/>
                </a:lnTo>
                <a:lnTo>
                  <a:pt x="5621168" y="165100"/>
                </a:lnTo>
                <a:lnTo>
                  <a:pt x="5667762" y="152400"/>
                </a:lnTo>
                <a:lnTo>
                  <a:pt x="5714561" y="152400"/>
                </a:lnTo>
                <a:lnTo>
                  <a:pt x="5761560" y="139700"/>
                </a:lnTo>
                <a:lnTo>
                  <a:pt x="5856137" y="139700"/>
                </a:lnTo>
                <a:lnTo>
                  <a:pt x="5903706" y="127000"/>
                </a:lnTo>
                <a:lnTo>
                  <a:pt x="12192000" y="127000"/>
                </a:lnTo>
                <a:lnTo>
                  <a:pt x="12192000" y="0"/>
                </a:lnTo>
                <a:close/>
              </a:path>
              <a:path w="12192000" h="6845300">
                <a:moveTo>
                  <a:pt x="12192000" y="127000"/>
                </a:moveTo>
                <a:lnTo>
                  <a:pt x="6287772" y="127000"/>
                </a:lnTo>
                <a:lnTo>
                  <a:pt x="6335339" y="139700"/>
                </a:lnTo>
                <a:lnTo>
                  <a:pt x="6429911" y="139700"/>
                </a:lnTo>
                <a:lnTo>
                  <a:pt x="6476907" y="152400"/>
                </a:lnTo>
                <a:lnTo>
                  <a:pt x="6523703" y="152400"/>
                </a:lnTo>
                <a:lnTo>
                  <a:pt x="6570295" y="165100"/>
                </a:lnTo>
                <a:lnTo>
                  <a:pt x="6616678" y="165100"/>
                </a:lnTo>
                <a:lnTo>
                  <a:pt x="6662847" y="177800"/>
                </a:lnTo>
                <a:lnTo>
                  <a:pt x="6708798" y="177800"/>
                </a:lnTo>
                <a:lnTo>
                  <a:pt x="6845293" y="215900"/>
                </a:lnTo>
                <a:lnTo>
                  <a:pt x="6890323" y="215900"/>
                </a:lnTo>
                <a:lnTo>
                  <a:pt x="7111750" y="279400"/>
                </a:lnTo>
                <a:lnTo>
                  <a:pt x="7155258" y="304800"/>
                </a:lnTo>
                <a:lnTo>
                  <a:pt x="7284142" y="342900"/>
                </a:lnTo>
                <a:lnTo>
                  <a:pt x="7326541" y="368300"/>
                </a:lnTo>
                <a:lnTo>
                  <a:pt x="7410466" y="393700"/>
                </a:lnTo>
                <a:lnTo>
                  <a:pt x="7451984" y="419100"/>
                </a:lnTo>
                <a:lnTo>
                  <a:pt x="7493199" y="431800"/>
                </a:lnTo>
                <a:lnTo>
                  <a:pt x="7534106" y="457200"/>
                </a:lnTo>
                <a:lnTo>
                  <a:pt x="7574700" y="469900"/>
                </a:lnTo>
                <a:lnTo>
                  <a:pt x="7654932" y="520700"/>
                </a:lnTo>
                <a:lnTo>
                  <a:pt x="7694560" y="533400"/>
                </a:lnTo>
                <a:lnTo>
                  <a:pt x="7772818" y="584200"/>
                </a:lnTo>
                <a:lnTo>
                  <a:pt x="7887638" y="660400"/>
                </a:lnTo>
                <a:lnTo>
                  <a:pt x="7925207" y="673100"/>
                </a:lnTo>
                <a:lnTo>
                  <a:pt x="7962418" y="698500"/>
                </a:lnTo>
                <a:lnTo>
                  <a:pt x="7999263" y="736600"/>
                </a:lnTo>
                <a:lnTo>
                  <a:pt x="8071843" y="787400"/>
                </a:lnTo>
                <a:lnTo>
                  <a:pt x="8142909" y="838200"/>
                </a:lnTo>
                <a:lnTo>
                  <a:pt x="8212424" y="889000"/>
                </a:lnTo>
                <a:lnTo>
                  <a:pt x="8246588" y="927100"/>
                </a:lnTo>
                <a:lnTo>
                  <a:pt x="8313706" y="977900"/>
                </a:lnTo>
                <a:lnTo>
                  <a:pt x="8346650" y="1016000"/>
                </a:lnTo>
                <a:lnTo>
                  <a:pt x="8379178" y="1041400"/>
                </a:lnTo>
                <a:lnTo>
                  <a:pt x="8411285" y="1079500"/>
                </a:lnTo>
                <a:lnTo>
                  <a:pt x="8442967" y="1104900"/>
                </a:lnTo>
                <a:lnTo>
                  <a:pt x="8474219" y="1143000"/>
                </a:lnTo>
                <a:lnTo>
                  <a:pt x="8505036" y="1168400"/>
                </a:lnTo>
                <a:lnTo>
                  <a:pt x="8535413" y="1206500"/>
                </a:lnTo>
                <a:lnTo>
                  <a:pt x="8565346" y="1231900"/>
                </a:lnTo>
                <a:lnTo>
                  <a:pt x="8594830" y="1270000"/>
                </a:lnTo>
                <a:lnTo>
                  <a:pt x="8623860" y="1308100"/>
                </a:lnTo>
                <a:lnTo>
                  <a:pt x="8652432" y="1346200"/>
                </a:lnTo>
                <a:lnTo>
                  <a:pt x="8680540" y="1371600"/>
                </a:lnTo>
                <a:lnTo>
                  <a:pt x="8708181" y="1409700"/>
                </a:lnTo>
                <a:lnTo>
                  <a:pt x="8735350" y="1447800"/>
                </a:lnTo>
                <a:lnTo>
                  <a:pt x="8762041" y="1485900"/>
                </a:lnTo>
                <a:lnTo>
                  <a:pt x="8788250" y="1524000"/>
                </a:lnTo>
                <a:lnTo>
                  <a:pt x="8813973" y="1562100"/>
                </a:lnTo>
                <a:lnTo>
                  <a:pt x="8839204" y="1587500"/>
                </a:lnTo>
                <a:lnTo>
                  <a:pt x="8863939" y="1625600"/>
                </a:lnTo>
                <a:lnTo>
                  <a:pt x="8888174" y="1663700"/>
                </a:lnTo>
                <a:lnTo>
                  <a:pt x="8911903" y="1701800"/>
                </a:lnTo>
                <a:lnTo>
                  <a:pt x="8935121" y="1739900"/>
                </a:lnTo>
                <a:lnTo>
                  <a:pt x="8957825" y="1790700"/>
                </a:lnTo>
                <a:lnTo>
                  <a:pt x="8980010" y="1828800"/>
                </a:lnTo>
                <a:lnTo>
                  <a:pt x="9001670" y="1866900"/>
                </a:lnTo>
                <a:lnTo>
                  <a:pt x="9022801" y="1905000"/>
                </a:lnTo>
                <a:lnTo>
                  <a:pt x="9043399" y="1943100"/>
                </a:lnTo>
                <a:lnTo>
                  <a:pt x="9063458" y="1981200"/>
                </a:lnTo>
                <a:lnTo>
                  <a:pt x="9082974" y="2019300"/>
                </a:lnTo>
                <a:lnTo>
                  <a:pt x="9101942" y="2070100"/>
                </a:lnTo>
                <a:lnTo>
                  <a:pt x="9120357" y="2108200"/>
                </a:lnTo>
                <a:lnTo>
                  <a:pt x="9138216" y="2146300"/>
                </a:lnTo>
                <a:lnTo>
                  <a:pt x="9155512" y="2197100"/>
                </a:lnTo>
                <a:lnTo>
                  <a:pt x="9172242" y="2235200"/>
                </a:lnTo>
                <a:lnTo>
                  <a:pt x="9188401" y="2273300"/>
                </a:lnTo>
                <a:lnTo>
                  <a:pt x="9203983" y="2324100"/>
                </a:lnTo>
                <a:lnTo>
                  <a:pt x="9218985" y="2362200"/>
                </a:lnTo>
                <a:lnTo>
                  <a:pt x="9233402" y="2413000"/>
                </a:lnTo>
                <a:lnTo>
                  <a:pt x="9247228" y="2451100"/>
                </a:lnTo>
                <a:lnTo>
                  <a:pt x="9260459" y="2489200"/>
                </a:lnTo>
                <a:lnTo>
                  <a:pt x="9273091" y="2540000"/>
                </a:lnTo>
                <a:lnTo>
                  <a:pt x="9285118" y="2578100"/>
                </a:lnTo>
                <a:lnTo>
                  <a:pt x="9296537" y="2628900"/>
                </a:lnTo>
                <a:lnTo>
                  <a:pt x="9307342" y="2667000"/>
                </a:lnTo>
                <a:lnTo>
                  <a:pt x="9317528" y="2717800"/>
                </a:lnTo>
                <a:lnTo>
                  <a:pt x="9327092" y="2768600"/>
                </a:lnTo>
                <a:lnTo>
                  <a:pt x="9336027" y="2806700"/>
                </a:lnTo>
                <a:lnTo>
                  <a:pt x="9344330" y="2857500"/>
                </a:lnTo>
                <a:lnTo>
                  <a:pt x="9351996" y="2895600"/>
                </a:lnTo>
                <a:lnTo>
                  <a:pt x="9359020" y="2946400"/>
                </a:lnTo>
                <a:lnTo>
                  <a:pt x="9365398" y="2997200"/>
                </a:lnTo>
                <a:lnTo>
                  <a:pt x="9371124" y="3035300"/>
                </a:lnTo>
                <a:lnTo>
                  <a:pt x="9376194" y="3086100"/>
                </a:lnTo>
                <a:lnTo>
                  <a:pt x="9380603" y="3136900"/>
                </a:lnTo>
                <a:lnTo>
                  <a:pt x="9384347" y="3187700"/>
                </a:lnTo>
                <a:lnTo>
                  <a:pt x="9387420" y="3225800"/>
                </a:lnTo>
                <a:lnTo>
                  <a:pt x="9389819" y="3276600"/>
                </a:lnTo>
                <a:lnTo>
                  <a:pt x="9391538" y="3327400"/>
                </a:lnTo>
                <a:lnTo>
                  <a:pt x="9392573" y="3378200"/>
                </a:lnTo>
                <a:lnTo>
                  <a:pt x="9392920" y="3429000"/>
                </a:lnTo>
                <a:lnTo>
                  <a:pt x="9392573" y="3467100"/>
                </a:lnTo>
                <a:lnTo>
                  <a:pt x="9391538" y="3517900"/>
                </a:lnTo>
                <a:lnTo>
                  <a:pt x="9389819" y="3568700"/>
                </a:lnTo>
                <a:lnTo>
                  <a:pt x="9387420" y="3619500"/>
                </a:lnTo>
                <a:lnTo>
                  <a:pt x="9384347" y="3657600"/>
                </a:lnTo>
                <a:lnTo>
                  <a:pt x="9380603" y="3708400"/>
                </a:lnTo>
                <a:lnTo>
                  <a:pt x="9376194" y="3759200"/>
                </a:lnTo>
                <a:lnTo>
                  <a:pt x="9371124" y="3810000"/>
                </a:lnTo>
                <a:lnTo>
                  <a:pt x="9365398" y="3848100"/>
                </a:lnTo>
                <a:lnTo>
                  <a:pt x="9359020" y="3898900"/>
                </a:lnTo>
                <a:lnTo>
                  <a:pt x="9351996" y="3949700"/>
                </a:lnTo>
                <a:lnTo>
                  <a:pt x="9344330" y="3987800"/>
                </a:lnTo>
                <a:lnTo>
                  <a:pt x="9336027" y="4038600"/>
                </a:lnTo>
                <a:lnTo>
                  <a:pt x="9327092" y="4076700"/>
                </a:lnTo>
                <a:lnTo>
                  <a:pt x="9317528" y="4127500"/>
                </a:lnTo>
                <a:lnTo>
                  <a:pt x="9307342" y="4178300"/>
                </a:lnTo>
                <a:lnTo>
                  <a:pt x="9296537" y="4216400"/>
                </a:lnTo>
                <a:lnTo>
                  <a:pt x="9285118" y="4267200"/>
                </a:lnTo>
                <a:lnTo>
                  <a:pt x="9273091" y="4305300"/>
                </a:lnTo>
                <a:lnTo>
                  <a:pt x="9260459" y="4356100"/>
                </a:lnTo>
                <a:lnTo>
                  <a:pt x="9247228" y="4394200"/>
                </a:lnTo>
                <a:lnTo>
                  <a:pt x="9233402" y="4432300"/>
                </a:lnTo>
                <a:lnTo>
                  <a:pt x="9218985" y="4483100"/>
                </a:lnTo>
                <a:lnTo>
                  <a:pt x="9203983" y="4521200"/>
                </a:lnTo>
                <a:lnTo>
                  <a:pt x="9188401" y="4572000"/>
                </a:lnTo>
                <a:lnTo>
                  <a:pt x="9172242" y="4610100"/>
                </a:lnTo>
                <a:lnTo>
                  <a:pt x="9155512" y="4648200"/>
                </a:lnTo>
                <a:lnTo>
                  <a:pt x="9138216" y="4699000"/>
                </a:lnTo>
                <a:lnTo>
                  <a:pt x="9120357" y="4737100"/>
                </a:lnTo>
                <a:lnTo>
                  <a:pt x="9101942" y="4775200"/>
                </a:lnTo>
                <a:lnTo>
                  <a:pt x="9082974" y="4826000"/>
                </a:lnTo>
                <a:lnTo>
                  <a:pt x="9063458" y="4864100"/>
                </a:lnTo>
                <a:lnTo>
                  <a:pt x="9043399" y="4902200"/>
                </a:lnTo>
                <a:lnTo>
                  <a:pt x="9022801" y="4940300"/>
                </a:lnTo>
                <a:lnTo>
                  <a:pt x="9001670" y="4978400"/>
                </a:lnTo>
                <a:lnTo>
                  <a:pt x="8980010" y="5016500"/>
                </a:lnTo>
                <a:lnTo>
                  <a:pt x="8957825" y="5054600"/>
                </a:lnTo>
                <a:lnTo>
                  <a:pt x="8935121" y="5105400"/>
                </a:lnTo>
                <a:lnTo>
                  <a:pt x="8911903" y="5143500"/>
                </a:lnTo>
                <a:lnTo>
                  <a:pt x="8888174" y="5181600"/>
                </a:lnTo>
                <a:lnTo>
                  <a:pt x="8863939" y="5219700"/>
                </a:lnTo>
                <a:lnTo>
                  <a:pt x="8839204" y="5257800"/>
                </a:lnTo>
                <a:lnTo>
                  <a:pt x="8813973" y="5283200"/>
                </a:lnTo>
                <a:lnTo>
                  <a:pt x="8788250" y="5321300"/>
                </a:lnTo>
                <a:lnTo>
                  <a:pt x="8762041" y="5359400"/>
                </a:lnTo>
                <a:lnTo>
                  <a:pt x="8735350" y="5397500"/>
                </a:lnTo>
                <a:lnTo>
                  <a:pt x="8708181" y="5435600"/>
                </a:lnTo>
                <a:lnTo>
                  <a:pt x="8680540" y="5473700"/>
                </a:lnTo>
                <a:lnTo>
                  <a:pt x="8652432" y="5499100"/>
                </a:lnTo>
                <a:lnTo>
                  <a:pt x="8623860" y="5537200"/>
                </a:lnTo>
                <a:lnTo>
                  <a:pt x="8594830" y="5575300"/>
                </a:lnTo>
                <a:lnTo>
                  <a:pt x="8565346" y="5613400"/>
                </a:lnTo>
                <a:lnTo>
                  <a:pt x="8535413" y="5638800"/>
                </a:lnTo>
                <a:lnTo>
                  <a:pt x="8505036" y="5676900"/>
                </a:lnTo>
                <a:lnTo>
                  <a:pt x="8474219" y="5702300"/>
                </a:lnTo>
                <a:lnTo>
                  <a:pt x="8442967" y="5740400"/>
                </a:lnTo>
                <a:lnTo>
                  <a:pt x="8411285" y="5765800"/>
                </a:lnTo>
                <a:lnTo>
                  <a:pt x="8379178" y="5803900"/>
                </a:lnTo>
                <a:lnTo>
                  <a:pt x="8346650" y="5829300"/>
                </a:lnTo>
                <a:lnTo>
                  <a:pt x="8313706" y="5867400"/>
                </a:lnTo>
                <a:lnTo>
                  <a:pt x="8246588" y="5918200"/>
                </a:lnTo>
                <a:lnTo>
                  <a:pt x="8212424" y="5956300"/>
                </a:lnTo>
                <a:lnTo>
                  <a:pt x="8142909" y="6007100"/>
                </a:lnTo>
                <a:lnTo>
                  <a:pt x="8071843" y="6057900"/>
                </a:lnTo>
                <a:lnTo>
                  <a:pt x="7999263" y="6108700"/>
                </a:lnTo>
                <a:lnTo>
                  <a:pt x="7962418" y="6146800"/>
                </a:lnTo>
                <a:lnTo>
                  <a:pt x="7925207" y="6172200"/>
                </a:lnTo>
                <a:lnTo>
                  <a:pt x="7887638" y="6184900"/>
                </a:lnTo>
                <a:lnTo>
                  <a:pt x="7811438" y="6235700"/>
                </a:lnTo>
                <a:lnTo>
                  <a:pt x="7694560" y="6311900"/>
                </a:lnTo>
                <a:lnTo>
                  <a:pt x="7654932" y="6324600"/>
                </a:lnTo>
                <a:lnTo>
                  <a:pt x="7574700" y="6375400"/>
                </a:lnTo>
                <a:lnTo>
                  <a:pt x="7534106" y="6388100"/>
                </a:lnTo>
                <a:lnTo>
                  <a:pt x="7493199" y="6413500"/>
                </a:lnTo>
                <a:lnTo>
                  <a:pt x="7451984" y="6426200"/>
                </a:lnTo>
                <a:lnTo>
                  <a:pt x="7410466" y="6451600"/>
                </a:lnTo>
                <a:lnTo>
                  <a:pt x="7326541" y="6477000"/>
                </a:lnTo>
                <a:lnTo>
                  <a:pt x="7284142" y="6502400"/>
                </a:lnTo>
                <a:lnTo>
                  <a:pt x="7155258" y="6540500"/>
                </a:lnTo>
                <a:lnTo>
                  <a:pt x="7111750" y="6565900"/>
                </a:lnTo>
                <a:lnTo>
                  <a:pt x="6890323" y="6629400"/>
                </a:lnTo>
                <a:lnTo>
                  <a:pt x="6845293" y="6629400"/>
                </a:lnTo>
                <a:lnTo>
                  <a:pt x="6708798" y="6667500"/>
                </a:lnTo>
                <a:lnTo>
                  <a:pt x="6662847" y="6667500"/>
                </a:lnTo>
                <a:lnTo>
                  <a:pt x="6616678" y="6680200"/>
                </a:lnTo>
                <a:lnTo>
                  <a:pt x="6570295" y="6680200"/>
                </a:lnTo>
                <a:lnTo>
                  <a:pt x="6523703" y="6692900"/>
                </a:lnTo>
                <a:lnTo>
                  <a:pt x="6476907" y="6692900"/>
                </a:lnTo>
                <a:lnTo>
                  <a:pt x="6429911" y="6705600"/>
                </a:lnTo>
                <a:lnTo>
                  <a:pt x="6335339" y="6705600"/>
                </a:lnTo>
                <a:lnTo>
                  <a:pt x="6287772" y="6718300"/>
                </a:lnTo>
                <a:lnTo>
                  <a:pt x="12192000" y="6718300"/>
                </a:lnTo>
                <a:lnTo>
                  <a:pt x="12192000" y="127000"/>
                </a:lnTo>
                <a:close/>
              </a:path>
            </a:pathLst>
          </a:custGeom>
          <a:solidFill>
            <a:srgbClr val="B74818">
              <a:alpha val="19999"/>
            </a:srgbClr>
          </a:solidFill>
        </p:spPr>
        <p:txBody>
          <a:bodyPr wrap="square" lIns="0" tIns="0" rIns="0" bIns="0" rtlCol="0"/>
          <a:lstStyle/>
          <a:p>
            <a:endParaRPr dirty="0"/>
          </a:p>
        </p:txBody>
      </p:sp>
      <p:sp>
        <p:nvSpPr>
          <p:cNvPr id="19" name="bk object 19"/>
          <p:cNvSpPr/>
          <p:nvPr/>
        </p:nvSpPr>
        <p:spPr>
          <a:xfrm>
            <a:off x="1310639" y="12699"/>
            <a:ext cx="9569195" cy="6845300"/>
          </a:xfrm>
          <a:prstGeom prst="rect">
            <a:avLst/>
          </a:prstGeom>
          <a:blipFill>
            <a:blip r:embed="rId3" cstate="print"/>
            <a:stretch>
              <a:fillRect/>
            </a:stretch>
          </a:blipFill>
        </p:spPr>
        <p:txBody>
          <a:bodyPr wrap="square" lIns="0" tIns="0" rIns="0" bIns="0" rtlCol="0"/>
          <a:lstStyle/>
          <a:p>
            <a:endParaRPr dirty="0"/>
          </a:p>
        </p:txBody>
      </p:sp>
      <p:sp>
        <p:nvSpPr>
          <p:cNvPr id="2" name="Holder 2"/>
          <p:cNvSpPr>
            <a:spLocks noGrp="1"/>
          </p:cNvSpPr>
          <p:nvPr>
            <p:ph type="title"/>
          </p:nvPr>
        </p:nvSpPr>
        <p:spPr/>
        <p:txBody>
          <a:bodyPr lIns="0" tIns="0" rIns="0" bIns="0"/>
          <a:lstStyle>
            <a:lvl1pPr>
              <a:defRPr sz="3200" b="0" i="0">
                <a:solidFill>
                  <a:schemeClr val="tx1"/>
                </a:solidFill>
                <a:latin typeface="Verdana"/>
                <a:cs typeface="Verdan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03/26/2021</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03/26/2021</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27810" y="403301"/>
            <a:ext cx="10136378" cy="1002665"/>
          </a:xfrm>
          <a:prstGeom prst="rect">
            <a:avLst/>
          </a:prstGeom>
        </p:spPr>
        <p:txBody>
          <a:bodyPr wrap="square" lIns="0" tIns="0" rIns="0" bIns="0">
            <a:spAutoFit/>
          </a:bodyPr>
          <a:lstStyle>
            <a:lvl1pPr>
              <a:defRPr sz="3200" b="0" i="0">
                <a:solidFill>
                  <a:schemeClr val="tx1"/>
                </a:solidFill>
                <a:latin typeface="Verdana"/>
                <a:cs typeface="Verdana"/>
              </a:defRPr>
            </a:lvl1pPr>
          </a:lstStyle>
          <a:p>
            <a:endParaRPr/>
          </a:p>
        </p:txBody>
      </p:sp>
      <p:sp>
        <p:nvSpPr>
          <p:cNvPr id="3" name="Holder 3"/>
          <p:cNvSpPr>
            <a:spLocks noGrp="1"/>
          </p:cNvSpPr>
          <p:nvPr>
            <p:ph type="body" idx="1"/>
          </p:nvPr>
        </p:nvSpPr>
        <p:spPr>
          <a:xfrm>
            <a:off x="609600" y="1577340"/>
            <a:ext cx="1097280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03/26/2021</a:t>
            </a:fld>
            <a:endParaRPr lang="en-US" dirty="0"/>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5" Type="http://schemas.openxmlformats.org/officeDocument/2006/relationships/image" Target="../media/image5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5" Type="http://schemas.openxmlformats.org/officeDocument/2006/relationships/image" Target="../media/image5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s>
</file>

<file path=ppt/slides/_rels/slide12.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51.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9.png"/><Relationship Id="rId5" Type="http://schemas.openxmlformats.org/officeDocument/2006/relationships/image" Target="../media/image47.png"/><Relationship Id="rId10" Type="http://schemas.openxmlformats.org/officeDocument/2006/relationships/image" Target="../media/image55.png"/><Relationship Id="rId4" Type="http://schemas.openxmlformats.org/officeDocument/2006/relationships/image" Target="../media/image45.png"/><Relationship Id="rId9" Type="http://schemas.openxmlformats.org/officeDocument/2006/relationships/image" Target="../media/image54.png"/></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3" Type="http://schemas.openxmlformats.org/officeDocument/2006/relationships/image" Target="../media/image43.png"/><Relationship Id="rId7" Type="http://schemas.openxmlformats.org/officeDocument/2006/relationships/image" Target="../media/image48.png"/><Relationship Id="rId12" Type="http://schemas.openxmlformats.org/officeDocument/2006/relationships/image" Target="../media/image53.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 Id="rId14" Type="http://schemas.openxmlformats.org/officeDocument/2006/relationships/image" Target="../media/image55.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3.png"/><Relationship Id="rId7" Type="http://schemas.openxmlformats.org/officeDocument/2006/relationships/image" Target="../media/image49.png"/><Relationship Id="rId12" Type="http://schemas.openxmlformats.org/officeDocument/2006/relationships/image" Target="../media/image55.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7.png"/><Relationship Id="rId11" Type="http://schemas.openxmlformats.org/officeDocument/2006/relationships/image" Target="../media/image53.png"/><Relationship Id="rId5" Type="http://schemas.openxmlformats.org/officeDocument/2006/relationships/image" Target="../media/image46.png"/><Relationship Id="rId10" Type="http://schemas.openxmlformats.org/officeDocument/2006/relationships/image" Target="../media/image52.png"/><Relationship Id="rId4" Type="http://schemas.openxmlformats.org/officeDocument/2006/relationships/image" Target="../media/image45.png"/><Relationship Id="rId9" Type="http://schemas.openxmlformats.org/officeDocument/2006/relationships/image" Target="../media/image51.png"/></Relationships>
</file>

<file path=ppt/slides/_rels/slide1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3.png"/><Relationship Id="rId7" Type="http://schemas.openxmlformats.org/officeDocument/2006/relationships/image" Target="../media/image49.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7.png"/><Relationship Id="rId11" Type="http://schemas.openxmlformats.org/officeDocument/2006/relationships/image" Target="../media/image53.png"/><Relationship Id="rId5" Type="http://schemas.openxmlformats.org/officeDocument/2006/relationships/image" Target="../media/image46.png"/><Relationship Id="rId10" Type="http://schemas.openxmlformats.org/officeDocument/2006/relationships/image" Target="../media/image52.png"/><Relationship Id="rId4" Type="http://schemas.openxmlformats.org/officeDocument/2006/relationships/image" Target="../media/image45.png"/><Relationship Id="rId9" Type="http://schemas.openxmlformats.org/officeDocument/2006/relationships/image" Target="../media/image51.png"/></Relationships>
</file>

<file path=ppt/slides/_rels/slide1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3.png"/><Relationship Id="rId7" Type="http://schemas.openxmlformats.org/officeDocument/2006/relationships/image" Target="../media/image49.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7.png"/><Relationship Id="rId11" Type="http://schemas.openxmlformats.org/officeDocument/2006/relationships/image" Target="../media/image53.png"/><Relationship Id="rId5" Type="http://schemas.openxmlformats.org/officeDocument/2006/relationships/image" Target="../media/image46.png"/><Relationship Id="rId10" Type="http://schemas.openxmlformats.org/officeDocument/2006/relationships/image" Target="../media/image52.png"/><Relationship Id="rId4" Type="http://schemas.openxmlformats.org/officeDocument/2006/relationships/image" Target="../media/image45.png"/><Relationship Id="rId9" Type="http://schemas.openxmlformats.org/officeDocument/2006/relationships/image" Target="../media/image51.png"/></Relationships>
</file>

<file path=ppt/slides/_rels/slide17.xml.rels><?xml version="1.0" encoding="UTF-8" standalone="yes"?>
<Relationships xmlns="http://schemas.openxmlformats.org/package/2006/relationships"><Relationship Id="rId13" Type="http://schemas.openxmlformats.org/officeDocument/2006/relationships/image" Target="../media/image67.png"/><Relationship Id="rId18" Type="http://schemas.openxmlformats.org/officeDocument/2006/relationships/image" Target="../media/image72.png"/><Relationship Id="rId26" Type="http://schemas.openxmlformats.org/officeDocument/2006/relationships/image" Target="../media/image80.png"/><Relationship Id="rId3" Type="http://schemas.openxmlformats.org/officeDocument/2006/relationships/image" Target="../media/image57.png"/><Relationship Id="rId21" Type="http://schemas.openxmlformats.org/officeDocument/2006/relationships/image" Target="../media/image75.png"/><Relationship Id="rId34" Type="http://schemas.openxmlformats.org/officeDocument/2006/relationships/image" Target="../media/image88.png"/><Relationship Id="rId7" Type="http://schemas.openxmlformats.org/officeDocument/2006/relationships/image" Target="../media/image61.png"/><Relationship Id="rId12" Type="http://schemas.openxmlformats.org/officeDocument/2006/relationships/image" Target="../media/image66.png"/><Relationship Id="rId17" Type="http://schemas.openxmlformats.org/officeDocument/2006/relationships/image" Target="../media/image71.png"/><Relationship Id="rId25" Type="http://schemas.openxmlformats.org/officeDocument/2006/relationships/image" Target="../media/image79.png"/><Relationship Id="rId33" Type="http://schemas.openxmlformats.org/officeDocument/2006/relationships/image" Target="../media/image87.png"/><Relationship Id="rId2" Type="http://schemas.openxmlformats.org/officeDocument/2006/relationships/image" Target="../media/image56.png"/><Relationship Id="rId16" Type="http://schemas.openxmlformats.org/officeDocument/2006/relationships/image" Target="../media/image70.png"/><Relationship Id="rId20" Type="http://schemas.openxmlformats.org/officeDocument/2006/relationships/image" Target="../media/image74.png"/><Relationship Id="rId29" Type="http://schemas.openxmlformats.org/officeDocument/2006/relationships/image" Target="../media/image83.png"/><Relationship Id="rId1" Type="http://schemas.openxmlformats.org/officeDocument/2006/relationships/slideLayout" Target="../slideLayouts/slideLayout3.xml"/><Relationship Id="rId6" Type="http://schemas.openxmlformats.org/officeDocument/2006/relationships/image" Target="../media/image60.png"/><Relationship Id="rId11" Type="http://schemas.openxmlformats.org/officeDocument/2006/relationships/image" Target="../media/image65.png"/><Relationship Id="rId24" Type="http://schemas.openxmlformats.org/officeDocument/2006/relationships/image" Target="../media/image78.png"/><Relationship Id="rId32" Type="http://schemas.openxmlformats.org/officeDocument/2006/relationships/image" Target="../media/image86.png"/><Relationship Id="rId5" Type="http://schemas.openxmlformats.org/officeDocument/2006/relationships/image" Target="../media/image59.png"/><Relationship Id="rId15" Type="http://schemas.openxmlformats.org/officeDocument/2006/relationships/image" Target="../media/image69.png"/><Relationship Id="rId23" Type="http://schemas.openxmlformats.org/officeDocument/2006/relationships/image" Target="../media/image77.png"/><Relationship Id="rId28" Type="http://schemas.openxmlformats.org/officeDocument/2006/relationships/image" Target="../media/image82.png"/><Relationship Id="rId10" Type="http://schemas.openxmlformats.org/officeDocument/2006/relationships/image" Target="../media/image64.png"/><Relationship Id="rId19" Type="http://schemas.openxmlformats.org/officeDocument/2006/relationships/image" Target="../media/image73.png"/><Relationship Id="rId31" Type="http://schemas.openxmlformats.org/officeDocument/2006/relationships/image" Target="../media/image85.png"/><Relationship Id="rId4" Type="http://schemas.openxmlformats.org/officeDocument/2006/relationships/image" Target="../media/image58.png"/><Relationship Id="rId9" Type="http://schemas.openxmlformats.org/officeDocument/2006/relationships/image" Target="../media/image63.png"/><Relationship Id="rId14" Type="http://schemas.openxmlformats.org/officeDocument/2006/relationships/image" Target="../media/image68.png"/><Relationship Id="rId22" Type="http://schemas.openxmlformats.org/officeDocument/2006/relationships/image" Target="../media/image76.png"/><Relationship Id="rId27" Type="http://schemas.openxmlformats.org/officeDocument/2006/relationships/image" Target="../media/image81.png"/><Relationship Id="rId30" Type="http://schemas.openxmlformats.org/officeDocument/2006/relationships/image" Target="../media/image84.png"/><Relationship Id="rId35" Type="http://schemas.openxmlformats.org/officeDocument/2006/relationships/image" Target="../media/image89.png"/><Relationship Id="rId8" Type="http://schemas.openxmlformats.org/officeDocument/2006/relationships/image" Target="../media/image62.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45877" y="2721178"/>
            <a:ext cx="4500245" cy="1415644"/>
          </a:xfrm>
          <a:prstGeom prst="rect">
            <a:avLst/>
          </a:prstGeom>
        </p:spPr>
        <p:txBody>
          <a:bodyPr vert="horz" wrap="square" lIns="0" tIns="12065" rIns="0" bIns="0" rtlCol="0">
            <a:spAutoFit/>
          </a:bodyPr>
          <a:lstStyle/>
          <a:p>
            <a:pPr marL="30480" algn="ctr">
              <a:lnSpc>
                <a:spcPts val="4320"/>
              </a:lnSpc>
              <a:spcBef>
                <a:spcPts val="95"/>
              </a:spcBef>
            </a:pPr>
            <a:r>
              <a:rPr sz="4400" spc="-5" dirty="0">
                <a:solidFill>
                  <a:srgbClr val="FFFFFF"/>
                </a:solidFill>
                <a:latin typeface="Arial" panose="020B0604020202020204" pitchFamily="34" charset="0"/>
                <a:cs typeface="Arial" panose="020B0604020202020204" pitchFamily="34" charset="0"/>
              </a:rPr>
              <a:t>MAP</a:t>
            </a:r>
            <a:r>
              <a:rPr sz="4400" spc="-145" dirty="0">
                <a:solidFill>
                  <a:srgbClr val="FFFFFF"/>
                </a:solidFill>
                <a:latin typeface="Arial" panose="020B0604020202020204" pitchFamily="34" charset="0"/>
                <a:cs typeface="Arial" panose="020B0604020202020204" pitchFamily="34" charset="0"/>
              </a:rPr>
              <a:t> </a:t>
            </a:r>
            <a:r>
              <a:rPr sz="4400" spc="-5" dirty="0">
                <a:solidFill>
                  <a:srgbClr val="FFFFFF"/>
                </a:solidFill>
                <a:latin typeface="Arial" panose="020B0604020202020204" pitchFamily="34" charset="0"/>
                <a:cs typeface="Arial" panose="020B0604020202020204" pitchFamily="34" charset="0"/>
              </a:rPr>
              <a:t>REA</a:t>
            </a:r>
            <a:endParaRPr sz="4400" dirty="0">
              <a:latin typeface="Arial" panose="020B0604020202020204" pitchFamily="34" charset="0"/>
              <a:cs typeface="Arial" panose="020B0604020202020204" pitchFamily="34" charset="0"/>
            </a:endParaRPr>
          </a:p>
          <a:p>
            <a:pPr marL="12700" marR="5080" indent="-2540" algn="ctr">
              <a:lnSpc>
                <a:spcPct val="80000"/>
              </a:lnSpc>
              <a:spcBef>
                <a:spcPts val="480"/>
              </a:spcBef>
            </a:pPr>
            <a:r>
              <a:rPr lang="en-US" spc="-5" dirty="0">
                <a:solidFill>
                  <a:srgbClr val="FFFFFF"/>
                </a:solidFill>
                <a:latin typeface="Arial" panose="020B0604020202020204" pitchFamily="34" charset="0"/>
                <a:cs typeface="Arial" panose="020B0604020202020204" pitchFamily="34" charset="0"/>
              </a:rPr>
              <a:t>Montenegro</a:t>
            </a:r>
            <a:r>
              <a:rPr spc="-5" dirty="0">
                <a:solidFill>
                  <a:srgbClr val="FFFFFF"/>
                </a:solidFill>
                <a:latin typeface="Arial" panose="020B0604020202020204" pitchFamily="34" charset="0"/>
                <a:cs typeface="Arial" panose="020B0604020202020204" pitchFamily="34" charset="0"/>
              </a:rPr>
              <a:t> </a:t>
            </a:r>
            <a:r>
              <a:rPr dirty="0">
                <a:solidFill>
                  <a:srgbClr val="FFFFFF"/>
                </a:solidFill>
                <a:latin typeface="Arial" panose="020B0604020202020204" pitchFamily="34" charset="0"/>
                <a:cs typeface="Arial" panose="020B0604020202020204" pitchFamily="34" charset="0"/>
              </a:rPr>
              <a:t>Investment</a:t>
            </a:r>
            <a:r>
              <a:rPr spc="-90" dirty="0">
                <a:solidFill>
                  <a:srgbClr val="FFFFFF"/>
                </a:solidFill>
                <a:latin typeface="Arial" panose="020B0604020202020204" pitchFamily="34" charset="0"/>
                <a:cs typeface="Arial" panose="020B0604020202020204" pitchFamily="34" charset="0"/>
              </a:rPr>
              <a:t> </a:t>
            </a:r>
            <a:r>
              <a:rPr dirty="0">
                <a:solidFill>
                  <a:srgbClr val="FFFFFF"/>
                </a:solidFill>
                <a:latin typeface="Arial" panose="020B0604020202020204" pitchFamily="34" charset="0"/>
                <a:cs typeface="Arial" panose="020B0604020202020204" pitchFamily="34" charset="0"/>
              </a:rPr>
              <a:t>Incentives</a:t>
            </a:r>
            <a:r>
              <a:rPr lang="en-US" spc="-5" dirty="0">
                <a:solidFill>
                  <a:srgbClr val="FFFFFF"/>
                </a:solidFill>
                <a:latin typeface="Arial" panose="020B0604020202020204" pitchFamily="34" charset="0"/>
                <a:cs typeface="Arial" panose="020B0604020202020204" pitchFamily="34" charset="0"/>
              </a:rPr>
              <a:t> Inventory</a:t>
            </a:r>
            <a:endParaRPr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xmlns="" id="{C3E03F26-764F-42B1-A59C-5E97ADF77E9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397" y="5451422"/>
            <a:ext cx="2475603" cy="1447800"/>
          </a:xfrm>
          <a:prstGeom prst="rect">
            <a:avLst/>
          </a:prstGeom>
        </p:spPr>
      </p:pic>
      <p:sp>
        <p:nvSpPr>
          <p:cNvPr id="8" name="Rectangle 7">
            <a:extLst>
              <a:ext uri="{FF2B5EF4-FFF2-40B4-BE49-F238E27FC236}">
                <a16:creationId xmlns:a16="http://schemas.microsoft.com/office/drawing/2014/main" xmlns="" id="{1103BD22-6979-4693-9FC5-950C41DBD8A5}"/>
              </a:ext>
            </a:extLst>
          </p:cNvPr>
          <p:cNvSpPr/>
          <p:nvPr/>
        </p:nvSpPr>
        <p:spPr>
          <a:xfrm>
            <a:off x="457199" y="6044517"/>
            <a:ext cx="2828017"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Prepared with technical support of  the </a:t>
            </a:r>
          </a:p>
        </p:txBody>
      </p:sp>
      <p:pic>
        <p:nvPicPr>
          <p:cNvPr id="9" name="Picture 8">
            <a:extLst>
              <a:ext uri="{FF2B5EF4-FFF2-40B4-BE49-F238E27FC236}">
                <a16:creationId xmlns:a16="http://schemas.microsoft.com/office/drawing/2014/main" xmlns="" id="{C03DEAE9-E872-42E4-8F73-EDEA94C7573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6306127"/>
            <a:ext cx="2021205" cy="420370"/>
          </a:xfrm>
          <a:prstGeom prst="rect">
            <a:avLst/>
          </a:prstGeom>
          <a:noFill/>
        </p:spPr>
      </p:pic>
    </p:spTree>
    <p:extLst>
      <p:ext uri="{BB962C8B-B14F-4D97-AF65-F5344CB8AC3E}">
        <p14:creationId xmlns:p14="http://schemas.microsoft.com/office/powerpoint/2010/main" val="531565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43648" y="499618"/>
            <a:ext cx="9704705" cy="444352"/>
          </a:xfrm>
          <a:prstGeom prst="rect">
            <a:avLst/>
          </a:prstGeom>
        </p:spPr>
        <p:txBody>
          <a:bodyPr vert="horz" wrap="square" lIns="0" tIns="13335" rIns="0" bIns="0" rtlCol="0">
            <a:spAutoFit/>
          </a:bodyPr>
          <a:lstStyle/>
          <a:p>
            <a:pPr marL="12700" algn="ctr">
              <a:lnSpc>
                <a:spcPct val="100000"/>
              </a:lnSpc>
              <a:spcBef>
                <a:spcPts val="105"/>
              </a:spcBef>
            </a:pPr>
            <a:r>
              <a:rPr lang="en-US" sz="2800" spc="-11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MONTENEGRO</a:t>
            </a:r>
            <a:r>
              <a:rPr sz="2800" spc="-11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 </a:t>
            </a:r>
            <a:r>
              <a:rPr sz="2800" spc="-31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INVESTMENTS </a:t>
            </a:r>
            <a:r>
              <a:rPr lang="en-US"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INCENTIVES</a:t>
            </a:r>
            <a:r>
              <a:rPr lang="sr-Latn-ME"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 </a:t>
            </a:r>
            <a:r>
              <a:rPr sz="2800" spc="-18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INVENTORY</a:t>
            </a:r>
            <a:endParaRPr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endParaRPr>
          </a:p>
        </p:txBody>
      </p:sp>
      <p:sp>
        <p:nvSpPr>
          <p:cNvPr id="3" name="object 3"/>
          <p:cNvSpPr/>
          <p:nvPr/>
        </p:nvSpPr>
        <p:spPr>
          <a:xfrm>
            <a:off x="1080200"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1249680" y="1976627"/>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900"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800"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5" name="object 5"/>
          <p:cNvSpPr/>
          <p:nvPr/>
        </p:nvSpPr>
        <p:spPr>
          <a:xfrm>
            <a:off x="109848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6" name="object 6"/>
          <p:cNvSpPr/>
          <p:nvPr/>
        </p:nvSpPr>
        <p:spPr>
          <a:xfrm>
            <a:off x="1267967" y="5340096"/>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900"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800"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7" name="object 7"/>
          <p:cNvSpPr txBox="1"/>
          <p:nvPr/>
        </p:nvSpPr>
        <p:spPr>
          <a:xfrm>
            <a:off x="1540064" y="5536112"/>
            <a:ext cx="14160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5</a:t>
            </a:r>
            <a:endParaRPr sz="1800" dirty="0">
              <a:latin typeface="Calibri"/>
              <a:cs typeface="Calibri"/>
            </a:endParaRPr>
          </a:p>
        </p:txBody>
      </p:sp>
      <p:sp>
        <p:nvSpPr>
          <p:cNvPr id="8" name="object 8"/>
          <p:cNvSpPr/>
          <p:nvPr/>
        </p:nvSpPr>
        <p:spPr>
          <a:xfrm>
            <a:off x="6181028"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9" name="object 9"/>
          <p:cNvSpPr/>
          <p:nvPr/>
        </p:nvSpPr>
        <p:spPr>
          <a:xfrm>
            <a:off x="6350508" y="1976627"/>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dirty="0"/>
          </a:p>
        </p:txBody>
      </p:sp>
      <p:sp>
        <p:nvSpPr>
          <p:cNvPr id="10" name="object 10"/>
          <p:cNvSpPr txBox="1"/>
          <p:nvPr/>
        </p:nvSpPr>
        <p:spPr>
          <a:xfrm>
            <a:off x="6618222" y="2169349"/>
            <a:ext cx="141605" cy="300355"/>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2</a:t>
            </a:r>
            <a:endParaRPr sz="1800" dirty="0">
              <a:latin typeface="Calibri"/>
              <a:cs typeface="Calibri"/>
            </a:endParaRPr>
          </a:p>
        </p:txBody>
      </p:sp>
      <p:sp>
        <p:nvSpPr>
          <p:cNvPr id="11" name="object 11"/>
          <p:cNvSpPr/>
          <p:nvPr/>
        </p:nvSpPr>
        <p:spPr>
          <a:xfrm>
            <a:off x="6181028" y="3588546"/>
            <a:ext cx="1024758" cy="983768"/>
          </a:xfrm>
          <a:prstGeom prst="rect">
            <a:avLst/>
          </a:prstGeom>
          <a:blipFill>
            <a:blip r:embed="rId2" cstate="print"/>
            <a:stretch>
              <a:fillRect/>
            </a:stretch>
          </a:blipFill>
        </p:spPr>
        <p:txBody>
          <a:bodyPr wrap="square" lIns="0" tIns="0" rIns="0" bIns="0" rtlCol="0"/>
          <a:lstStyle/>
          <a:p>
            <a:endParaRPr dirty="0"/>
          </a:p>
        </p:txBody>
      </p:sp>
      <p:sp>
        <p:nvSpPr>
          <p:cNvPr id="12" name="object 12"/>
          <p:cNvSpPr/>
          <p:nvPr/>
        </p:nvSpPr>
        <p:spPr>
          <a:xfrm>
            <a:off x="6350508" y="3659123"/>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16745A"/>
          </a:solidFill>
        </p:spPr>
        <p:txBody>
          <a:bodyPr wrap="square" lIns="0" tIns="0" rIns="0" bIns="0" rtlCol="0"/>
          <a:lstStyle/>
          <a:p>
            <a:endParaRPr dirty="0"/>
          </a:p>
        </p:txBody>
      </p:sp>
      <p:sp>
        <p:nvSpPr>
          <p:cNvPr id="13" name="object 13"/>
          <p:cNvSpPr txBox="1"/>
          <p:nvPr/>
        </p:nvSpPr>
        <p:spPr>
          <a:xfrm>
            <a:off x="6618223" y="3847196"/>
            <a:ext cx="14160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4</a:t>
            </a:r>
            <a:endParaRPr sz="1800" dirty="0">
              <a:latin typeface="Calibri"/>
              <a:cs typeface="Calibri"/>
            </a:endParaRPr>
          </a:p>
        </p:txBody>
      </p:sp>
      <p:sp>
        <p:nvSpPr>
          <p:cNvPr id="14" name="object 14"/>
          <p:cNvSpPr/>
          <p:nvPr/>
        </p:nvSpPr>
        <p:spPr>
          <a:xfrm>
            <a:off x="618102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15" name="object 15"/>
          <p:cNvSpPr/>
          <p:nvPr/>
        </p:nvSpPr>
        <p:spPr>
          <a:xfrm>
            <a:off x="6350508" y="5340096"/>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899"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799"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7E7E7E"/>
          </a:solidFill>
        </p:spPr>
        <p:txBody>
          <a:bodyPr wrap="square" lIns="0" tIns="0" rIns="0" bIns="0" rtlCol="0"/>
          <a:lstStyle/>
          <a:p>
            <a:endParaRPr dirty="0"/>
          </a:p>
        </p:txBody>
      </p:sp>
      <p:sp>
        <p:nvSpPr>
          <p:cNvPr id="16" name="object 16"/>
          <p:cNvSpPr txBox="1"/>
          <p:nvPr/>
        </p:nvSpPr>
        <p:spPr>
          <a:xfrm>
            <a:off x="6618223" y="5527862"/>
            <a:ext cx="14160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6</a:t>
            </a:r>
            <a:endParaRPr sz="1800" dirty="0">
              <a:latin typeface="Calibri"/>
              <a:cs typeface="Calibri"/>
            </a:endParaRPr>
          </a:p>
        </p:txBody>
      </p:sp>
      <p:sp>
        <p:nvSpPr>
          <p:cNvPr id="17" name="object 17"/>
          <p:cNvSpPr txBox="1"/>
          <p:nvPr/>
        </p:nvSpPr>
        <p:spPr>
          <a:xfrm>
            <a:off x="2362201" y="1815362"/>
            <a:ext cx="3224784" cy="1220975"/>
          </a:xfrm>
          <a:prstGeom prst="rect">
            <a:avLst/>
          </a:prstGeom>
        </p:spPr>
        <p:txBody>
          <a:bodyPr vert="horz" wrap="square" lIns="91440" tIns="45720" rIns="91440" bIns="45720" rtlCol="0">
            <a:spAutoFit/>
          </a:bodyPr>
          <a:lstStyle/>
          <a:p>
            <a:pPr marL="12700" marR="5080">
              <a:lnSpc>
                <a:spcPct val="103200"/>
              </a:lnSpc>
              <a:spcBef>
                <a:spcPts val="65"/>
              </a:spcBef>
            </a:pPr>
            <a:r>
              <a:rPr lang="en-US" sz="1200" b="1" spc="-5" dirty="0">
                <a:latin typeface="Arial" panose="020B0604020202020204" pitchFamily="34" charset="0"/>
                <a:cs typeface="Arial" panose="020B0604020202020204" pitchFamily="34" charset="0"/>
              </a:rPr>
              <a:t>Newly established production companies located in underdeveloped municipalities are entitled to an eight-year tax exemption. Maximum amount of tax exemption for the period of eight years is limited to EUR 200,000.</a:t>
            </a:r>
            <a:endParaRPr sz="1200" b="1" dirty="0">
              <a:latin typeface="Arial" panose="020B0604020202020204" pitchFamily="34" charset="0"/>
              <a:cs typeface="Arial" panose="020B0604020202020204" pitchFamily="34" charset="0"/>
            </a:endParaRPr>
          </a:p>
        </p:txBody>
      </p:sp>
      <p:sp>
        <p:nvSpPr>
          <p:cNvPr id="18" name="object 18"/>
          <p:cNvSpPr txBox="1"/>
          <p:nvPr/>
        </p:nvSpPr>
        <p:spPr>
          <a:xfrm>
            <a:off x="2368886" y="3504251"/>
            <a:ext cx="3224784" cy="1231684"/>
          </a:xfrm>
          <a:prstGeom prst="rect">
            <a:avLst/>
          </a:prstGeom>
        </p:spPr>
        <p:txBody>
          <a:bodyPr vert="horz" wrap="square" lIns="91440" tIns="45720" rIns="91440" bIns="45720" rtlCol="0">
            <a:spAutoFit/>
          </a:bodyPr>
          <a:lstStyle/>
          <a:p>
            <a:pPr marL="12700" marR="5080">
              <a:lnSpc>
                <a:spcPct val="103800"/>
              </a:lnSpc>
              <a:spcBef>
                <a:spcPts val="55"/>
              </a:spcBef>
            </a:pPr>
            <a:r>
              <a:rPr lang="en-US" sz="1200" b="1" spc="-25" dirty="0">
                <a:latin typeface="Arial" panose="020B0604020202020204" pitchFamily="34" charset="0"/>
                <a:cs typeface="Arial" panose="020B0604020202020204" pitchFamily="34" charset="0"/>
              </a:rPr>
              <a:t>A legal entity that pays the calculated corporate income tax within the period determined by the Law may exercise the right to a reduction of the tax liability by 6% of the calculated and paid corporate income tax.</a:t>
            </a:r>
            <a:endParaRPr sz="1200" b="1" dirty="0">
              <a:latin typeface="Arial" panose="020B0604020202020204" pitchFamily="34" charset="0"/>
              <a:cs typeface="Arial" panose="020B0604020202020204" pitchFamily="34" charset="0"/>
            </a:endParaRPr>
          </a:p>
        </p:txBody>
      </p:sp>
      <p:sp>
        <p:nvSpPr>
          <p:cNvPr id="19" name="object 19"/>
          <p:cNvSpPr/>
          <p:nvPr/>
        </p:nvSpPr>
        <p:spPr>
          <a:xfrm>
            <a:off x="2210561" y="1674114"/>
            <a:ext cx="0" cy="1327150"/>
          </a:xfrm>
          <a:custGeom>
            <a:avLst/>
            <a:gdLst/>
            <a:ahLst/>
            <a:cxnLst/>
            <a:rect l="l" t="t" r="r" b="b"/>
            <a:pathLst>
              <a:path h="1327150">
                <a:moveTo>
                  <a:pt x="0" y="0"/>
                </a:moveTo>
                <a:lnTo>
                  <a:pt x="0" y="1326641"/>
                </a:lnTo>
              </a:path>
            </a:pathLst>
          </a:custGeom>
          <a:ln w="25908">
            <a:solidFill>
              <a:srgbClr val="D4D4D5"/>
            </a:solidFill>
          </a:ln>
        </p:spPr>
        <p:txBody>
          <a:bodyPr wrap="square" lIns="0" tIns="0" rIns="0" bIns="0" rtlCol="0"/>
          <a:lstStyle/>
          <a:p>
            <a:endParaRPr dirty="0"/>
          </a:p>
        </p:txBody>
      </p:sp>
      <p:sp>
        <p:nvSpPr>
          <p:cNvPr id="20" name="object 20"/>
          <p:cNvSpPr/>
          <p:nvPr/>
        </p:nvSpPr>
        <p:spPr>
          <a:xfrm>
            <a:off x="2210561" y="3286505"/>
            <a:ext cx="0" cy="1327150"/>
          </a:xfrm>
          <a:custGeom>
            <a:avLst/>
            <a:gdLst/>
            <a:ahLst/>
            <a:cxnLst/>
            <a:rect l="l" t="t" r="r" b="b"/>
            <a:pathLst>
              <a:path h="1327150">
                <a:moveTo>
                  <a:pt x="0" y="0"/>
                </a:moveTo>
                <a:lnTo>
                  <a:pt x="0" y="1326642"/>
                </a:lnTo>
              </a:path>
            </a:pathLst>
          </a:custGeom>
          <a:ln w="25908">
            <a:solidFill>
              <a:srgbClr val="93AAC7"/>
            </a:solidFill>
          </a:ln>
        </p:spPr>
        <p:txBody>
          <a:bodyPr wrap="square" lIns="0" tIns="0" rIns="0" bIns="0" rtlCol="0"/>
          <a:lstStyle/>
          <a:p>
            <a:endParaRPr dirty="0"/>
          </a:p>
        </p:txBody>
      </p:sp>
      <p:sp>
        <p:nvSpPr>
          <p:cNvPr id="21" name="object 21"/>
          <p:cNvSpPr/>
          <p:nvPr/>
        </p:nvSpPr>
        <p:spPr>
          <a:xfrm>
            <a:off x="2209038" y="4943094"/>
            <a:ext cx="0" cy="1327150"/>
          </a:xfrm>
          <a:custGeom>
            <a:avLst/>
            <a:gdLst/>
            <a:ahLst/>
            <a:cxnLst/>
            <a:rect l="l" t="t" r="r" b="b"/>
            <a:pathLst>
              <a:path h="1327150">
                <a:moveTo>
                  <a:pt x="0" y="0"/>
                </a:moveTo>
                <a:lnTo>
                  <a:pt x="0" y="1326629"/>
                </a:lnTo>
              </a:path>
            </a:pathLst>
          </a:custGeom>
          <a:ln w="25908">
            <a:solidFill>
              <a:srgbClr val="D4D4D5"/>
            </a:solidFill>
          </a:ln>
        </p:spPr>
        <p:txBody>
          <a:bodyPr wrap="square" lIns="0" tIns="0" rIns="0" bIns="0" rtlCol="0"/>
          <a:lstStyle/>
          <a:p>
            <a:endParaRPr dirty="0"/>
          </a:p>
        </p:txBody>
      </p:sp>
      <p:sp>
        <p:nvSpPr>
          <p:cNvPr id="22" name="object 22"/>
          <p:cNvSpPr/>
          <p:nvPr/>
        </p:nvSpPr>
        <p:spPr>
          <a:xfrm>
            <a:off x="7311390" y="1674114"/>
            <a:ext cx="0" cy="1327150"/>
          </a:xfrm>
          <a:custGeom>
            <a:avLst/>
            <a:gdLst/>
            <a:ahLst/>
            <a:cxnLst/>
            <a:rect l="l" t="t" r="r" b="b"/>
            <a:pathLst>
              <a:path h="1327150">
                <a:moveTo>
                  <a:pt x="0" y="0"/>
                </a:moveTo>
                <a:lnTo>
                  <a:pt x="0" y="1326641"/>
                </a:lnTo>
              </a:path>
            </a:pathLst>
          </a:custGeom>
          <a:ln w="25908">
            <a:solidFill>
              <a:srgbClr val="93AAC7"/>
            </a:solidFill>
          </a:ln>
        </p:spPr>
        <p:txBody>
          <a:bodyPr wrap="square" lIns="0" tIns="0" rIns="0" bIns="0" rtlCol="0"/>
          <a:lstStyle/>
          <a:p>
            <a:endParaRPr dirty="0"/>
          </a:p>
        </p:txBody>
      </p:sp>
      <p:sp>
        <p:nvSpPr>
          <p:cNvPr id="23" name="object 23"/>
          <p:cNvSpPr/>
          <p:nvPr/>
        </p:nvSpPr>
        <p:spPr>
          <a:xfrm>
            <a:off x="7311390" y="3286505"/>
            <a:ext cx="0" cy="1327150"/>
          </a:xfrm>
          <a:custGeom>
            <a:avLst/>
            <a:gdLst/>
            <a:ahLst/>
            <a:cxnLst/>
            <a:rect l="l" t="t" r="r" b="b"/>
            <a:pathLst>
              <a:path h="1327150">
                <a:moveTo>
                  <a:pt x="0" y="0"/>
                </a:moveTo>
                <a:lnTo>
                  <a:pt x="0" y="1326642"/>
                </a:lnTo>
              </a:path>
            </a:pathLst>
          </a:custGeom>
          <a:ln w="25908">
            <a:solidFill>
              <a:srgbClr val="D4D4D5"/>
            </a:solidFill>
          </a:ln>
        </p:spPr>
        <p:txBody>
          <a:bodyPr wrap="square" lIns="0" tIns="0" rIns="0" bIns="0" rtlCol="0"/>
          <a:lstStyle/>
          <a:p>
            <a:endParaRPr dirty="0"/>
          </a:p>
        </p:txBody>
      </p:sp>
      <p:sp>
        <p:nvSpPr>
          <p:cNvPr id="24" name="object 24"/>
          <p:cNvSpPr/>
          <p:nvPr/>
        </p:nvSpPr>
        <p:spPr>
          <a:xfrm>
            <a:off x="7311390" y="4943094"/>
            <a:ext cx="0" cy="1327150"/>
          </a:xfrm>
          <a:custGeom>
            <a:avLst/>
            <a:gdLst/>
            <a:ahLst/>
            <a:cxnLst/>
            <a:rect l="l" t="t" r="r" b="b"/>
            <a:pathLst>
              <a:path h="1327150">
                <a:moveTo>
                  <a:pt x="0" y="0"/>
                </a:moveTo>
                <a:lnTo>
                  <a:pt x="0" y="1326629"/>
                </a:lnTo>
              </a:path>
            </a:pathLst>
          </a:custGeom>
          <a:ln w="25908">
            <a:solidFill>
              <a:srgbClr val="93AAC7"/>
            </a:solidFill>
          </a:ln>
        </p:spPr>
        <p:txBody>
          <a:bodyPr wrap="square" lIns="0" tIns="0" rIns="0" bIns="0" rtlCol="0"/>
          <a:lstStyle/>
          <a:p>
            <a:endParaRPr dirty="0"/>
          </a:p>
        </p:txBody>
      </p:sp>
      <p:sp>
        <p:nvSpPr>
          <p:cNvPr id="25" name="object 25"/>
          <p:cNvSpPr/>
          <p:nvPr/>
        </p:nvSpPr>
        <p:spPr>
          <a:xfrm>
            <a:off x="1179575" y="1281683"/>
            <a:ext cx="3247644" cy="597408"/>
          </a:xfrm>
          <a:prstGeom prst="rect">
            <a:avLst/>
          </a:prstGeom>
          <a:blipFill>
            <a:blip r:embed="rId3" cstate="print"/>
            <a:stretch>
              <a:fillRect/>
            </a:stretch>
          </a:blipFill>
        </p:spPr>
        <p:txBody>
          <a:bodyPr wrap="square" lIns="0" tIns="0" rIns="0" bIns="0" rtlCol="0"/>
          <a:lstStyle/>
          <a:p>
            <a:endParaRPr dirty="0"/>
          </a:p>
        </p:txBody>
      </p:sp>
      <p:sp>
        <p:nvSpPr>
          <p:cNvPr id="26" name="object 26"/>
          <p:cNvSpPr/>
          <p:nvPr/>
        </p:nvSpPr>
        <p:spPr>
          <a:xfrm>
            <a:off x="1278636" y="1234439"/>
            <a:ext cx="2933700" cy="734567"/>
          </a:xfrm>
          <a:prstGeom prst="rect">
            <a:avLst/>
          </a:prstGeom>
          <a:blipFill>
            <a:blip r:embed="rId4" cstate="print"/>
            <a:stretch>
              <a:fillRect/>
            </a:stretch>
          </a:blipFill>
        </p:spPr>
        <p:txBody>
          <a:bodyPr wrap="square" lIns="0" tIns="0" rIns="0" bIns="0" rtlCol="0"/>
          <a:lstStyle/>
          <a:p>
            <a:endParaRPr dirty="0"/>
          </a:p>
        </p:txBody>
      </p:sp>
      <p:sp>
        <p:nvSpPr>
          <p:cNvPr id="27" name="object 27"/>
          <p:cNvSpPr/>
          <p:nvPr/>
        </p:nvSpPr>
        <p:spPr>
          <a:xfrm>
            <a:off x="1267967" y="1370075"/>
            <a:ext cx="3016250" cy="365760"/>
          </a:xfrm>
          <a:custGeom>
            <a:avLst/>
            <a:gdLst/>
            <a:ahLst/>
            <a:cxnLst/>
            <a:rect l="l" t="t" r="r" b="b"/>
            <a:pathLst>
              <a:path w="3016250" h="365760">
                <a:moveTo>
                  <a:pt x="28331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2833116" y="365760"/>
                </a:lnTo>
                <a:lnTo>
                  <a:pt x="2881719" y="359224"/>
                </a:lnTo>
                <a:lnTo>
                  <a:pt x="2925402" y="340783"/>
                </a:lnTo>
                <a:lnTo>
                  <a:pt x="2962417" y="312181"/>
                </a:lnTo>
                <a:lnTo>
                  <a:pt x="2991019" y="275166"/>
                </a:lnTo>
                <a:lnTo>
                  <a:pt x="3009460" y="231483"/>
                </a:lnTo>
                <a:lnTo>
                  <a:pt x="3015996" y="182879"/>
                </a:lnTo>
                <a:lnTo>
                  <a:pt x="3009460" y="134276"/>
                </a:lnTo>
                <a:lnTo>
                  <a:pt x="2991019" y="90593"/>
                </a:lnTo>
                <a:lnTo>
                  <a:pt x="2962417" y="53578"/>
                </a:lnTo>
                <a:lnTo>
                  <a:pt x="2925402" y="24976"/>
                </a:lnTo>
                <a:lnTo>
                  <a:pt x="2881719" y="6535"/>
                </a:lnTo>
                <a:lnTo>
                  <a:pt x="2833116" y="0"/>
                </a:lnTo>
                <a:close/>
              </a:path>
            </a:pathLst>
          </a:custGeom>
          <a:solidFill>
            <a:srgbClr val="FFFFFF"/>
          </a:solidFill>
        </p:spPr>
        <p:txBody>
          <a:bodyPr wrap="square" lIns="0" tIns="0" rIns="0" bIns="0" rtlCol="0"/>
          <a:lstStyle/>
          <a:p>
            <a:endParaRPr dirty="0"/>
          </a:p>
        </p:txBody>
      </p:sp>
      <p:sp>
        <p:nvSpPr>
          <p:cNvPr id="28" name="object 28"/>
          <p:cNvSpPr txBox="1"/>
          <p:nvPr/>
        </p:nvSpPr>
        <p:spPr>
          <a:xfrm>
            <a:off x="1504120" y="1426832"/>
            <a:ext cx="2503170" cy="487313"/>
          </a:xfrm>
          <a:prstGeom prst="rect">
            <a:avLst/>
          </a:prstGeom>
        </p:spPr>
        <p:txBody>
          <a:bodyPr vert="horz" wrap="square" lIns="0" tIns="12700" rIns="0" bIns="0" rtlCol="0">
            <a:spAutoFit/>
          </a:bodyPr>
          <a:lstStyle/>
          <a:p>
            <a:pPr marL="12700">
              <a:lnSpc>
                <a:spcPct val="100000"/>
              </a:lnSpc>
              <a:spcBef>
                <a:spcPts val="100"/>
              </a:spcBef>
            </a:pPr>
            <a:r>
              <a:rPr lang="sr-Latn-ME" sz="1400" b="1" spc="-114" dirty="0">
                <a:solidFill>
                  <a:srgbClr val="8D8D8E"/>
                </a:solidFill>
                <a:latin typeface="Arial" panose="020B0604020202020204" pitchFamily="34" charset="0"/>
                <a:cs typeface="Arial" panose="020B0604020202020204" pitchFamily="34" charset="0"/>
              </a:rPr>
              <a:t>Corporate Income Tax Exemption</a:t>
            </a:r>
            <a:endParaRPr lang="en-US" sz="1400" b="1" spc="-105" dirty="0">
              <a:solidFill>
                <a:srgbClr val="8D8D8E"/>
              </a:solidFill>
              <a:latin typeface="Arial" panose="020B0604020202020204" pitchFamily="34" charset="0"/>
              <a:cs typeface="Arial" panose="020B0604020202020204" pitchFamily="34" charset="0"/>
            </a:endParaRPr>
          </a:p>
          <a:p>
            <a:pPr marL="12700">
              <a:lnSpc>
                <a:spcPct val="100000"/>
              </a:lnSpc>
              <a:spcBef>
                <a:spcPts val="100"/>
              </a:spcBef>
            </a:pPr>
            <a:endParaRPr sz="1600" dirty="0">
              <a:latin typeface="Vedrana"/>
              <a:cs typeface="Verdana"/>
            </a:endParaRPr>
          </a:p>
        </p:txBody>
      </p:sp>
      <p:sp>
        <p:nvSpPr>
          <p:cNvPr id="29" name="object 29"/>
          <p:cNvSpPr/>
          <p:nvPr/>
        </p:nvSpPr>
        <p:spPr>
          <a:xfrm>
            <a:off x="1179575" y="2951988"/>
            <a:ext cx="4219956" cy="597408"/>
          </a:xfrm>
          <a:prstGeom prst="rect">
            <a:avLst/>
          </a:prstGeom>
          <a:blipFill>
            <a:blip r:embed="rId5" cstate="print"/>
            <a:stretch>
              <a:fillRect/>
            </a:stretch>
          </a:blipFill>
        </p:spPr>
        <p:txBody>
          <a:bodyPr wrap="square" lIns="0" tIns="0" rIns="0" bIns="0" rtlCol="0"/>
          <a:lstStyle/>
          <a:p>
            <a:endParaRPr dirty="0"/>
          </a:p>
        </p:txBody>
      </p:sp>
      <p:sp>
        <p:nvSpPr>
          <p:cNvPr id="30" name="object 30"/>
          <p:cNvSpPr/>
          <p:nvPr/>
        </p:nvSpPr>
        <p:spPr>
          <a:xfrm>
            <a:off x="1278636" y="2904744"/>
            <a:ext cx="4056888" cy="734567"/>
          </a:xfrm>
          <a:prstGeom prst="rect">
            <a:avLst/>
          </a:prstGeom>
          <a:blipFill>
            <a:blip r:embed="rId6" cstate="print"/>
            <a:stretch>
              <a:fillRect/>
            </a:stretch>
          </a:blipFill>
        </p:spPr>
        <p:txBody>
          <a:bodyPr wrap="square" lIns="0" tIns="0" rIns="0" bIns="0" rtlCol="0"/>
          <a:lstStyle/>
          <a:p>
            <a:endParaRPr dirty="0"/>
          </a:p>
        </p:txBody>
      </p:sp>
      <p:sp>
        <p:nvSpPr>
          <p:cNvPr id="31" name="object 31"/>
          <p:cNvSpPr/>
          <p:nvPr/>
        </p:nvSpPr>
        <p:spPr>
          <a:xfrm>
            <a:off x="1267967" y="3040379"/>
            <a:ext cx="3988435" cy="365760"/>
          </a:xfrm>
          <a:custGeom>
            <a:avLst/>
            <a:gdLst/>
            <a:ahLst/>
            <a:cxnLst/>
            <a:rect l="l" t="t" r="r" b="b"/>
            <a:pathLst>
              <a:path w="3988435" h="365760">
                <a:moveTo>
                  <a:pt x="3805428"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805428" y="365760"/>
                </a:lnTo>
                <a:lnTo>
                  <a:pt x="3854031" y="359224"/>
                </a:lnTo>
                <a:lnTo>
                  <a:pt x="3897714" y="340783"/>
                </a:lnTo>
                <a:lnTo>
                  <a:pt x="3934729" y="312181"/>
                </a:lnTo>
                <a:lnTo>
                  <a:pt x="3963331" y="275166"/>
                </a:lnTo>
                <a:lnTo>
                  <a:pt x="3981772" y="231483"/>
                </a:lnTo>
                <a:lnTo>
                  <a:pt x="3988307" y="182880"/>
                </a:lnTo>
                <a:lnTo>
                  <a:pt x="3981772" y="134276"/>
                </a:lnTo>
                <a:lnTo>
                  <a:pt x="3963331" y="90593"/>
                </a:lnTo>
                <a:lnTo>
                  <a:pt x="3934729" y="53578"/>
                </a:lnTo>
                <a:lnTo>
                  <a:pt x="3897714" y="24976"/>
                </a:lnTo>
                <a:lnTo>
                  <a:pt x="3854031" y="6535"/>
                </a:lnTo>
                <a:lnTo>
                  <a:pt x="3805428" y="0"/>
                </a:lnTo>
                <a:close/>
              </a:path>
            </a:pathLst>
          </a:custGeom>
          <a:solidFill>
            <a:srgbClr val="FFFFFF"/>
          </a:solidFill>
        </p:spPr>
        <p:txBody>
          <a:bodyPr wrap="square" lIns="0" tIns="0" rIns="0" bIns="0" rtlCol="0"/>
          <a:lstStyle/>
          <a:p>
            <a:endParaRPr dirty="0"/>
          </a:p>
        </p:txBody>
      </p:sp>
      <p:sp>
        <p:nvSpPr>
          <p:cNvPr id="33" name="object 33"/>
          <p:cNvSpPr/>
          <p:nvPr/>
        </p:nvSpPr>
        <p:spPr>
          <a:xfrm>
            <a:off x="1179575" y="4640579"/>
            <a:ext cx="4078224" cy="597407"/>
          </a:xfrm>
          <a:prstGeom prst="rect">
            <a:avLst/>
          </a:prstGeom>
          <a:blipFill>
            <a:blip r:embed="rId7" cstate="print"/>
            <a:stretch>
              <a:fillRect/>
            </a:stretch>
          </a:blipFill>
        </p:spPr>
        <p:txBody>
          <a:bodyPr wrap="square" lIns="0" tIns="0" rIns="0" bIns="0" rtlCol="0"/>
          <a:lstStyle/>
          <a:p>
            <a:endParaRPr dirty="0"/>
          </a:p>
        </p:txBody>
      </p:sp>
      <p:sp>
        <p:nvSpPr>
          <p:cNvPr id="34" name="object 34"/>
          <p:cNvSpPr/>
          <p:nvPr/>
        </p:nvSpPr>
        <p:spPr>
          <a:xfrm>
            <a:off x="1278636" y="4594859"/>
            <a:ext cx="3880104" cy="734567"/>
          </a:xfrm>
          <a:prstGeom prst="rect">
            <a:avLst/>
          </a:prstGeom>
          <a:blipFill>
            <a:blip r:embed="rId8" cstate="print"/>
            <a:stretch>
              <a:fillRect/>
            </a:stretch>
          </a:blipFill>
        </p:spPr>
        <p:txBody>
          <a:bodyPr wrap="square" lIns="0" tIns="0" rIns="0" bIns="0" rtlCol="0"/>
          <a:lstStyle/>
          <a:p>
            <a:endParaRPr dirty="0"/>
          </a:p>
        </p:txBody>
      </p:sp>
      <p:sp>
        <p:nvSpPr>
          <p:cNvPr id="35" name="object 35"/>
          <p:cNvSpPr/>
          <p:nvPr/>
        </p:nvSpPr>
        <p:spPr>
          <a:xfrm>
            <a:off x="1266885" y="4740597"/>
            <a:ext cx="3846829" cy="365760"/>
          </a:xfrm>
          <a:custGeom>
            <a:avLst/>
            <a:gdLst/>
            <a:ahLst/>
            <a:cxnLst/>
            <a:rect l="l" t="t" r="r" b="b"/>
            <a:pathLst>
              <a:path w="3846829" h="365760">
                <a:moveTo>
                  <a:pt x="366369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3663696" y="365759"/>
                </a:lnTo>
                <a:lnTo>
                  <a:pt x="3712299" y="359224"/>
                </a:lnTo>
                <a:lnTo>
                  <a:pt x="3755982" y="340783"/>
                </a:lnTo>
                <a:lnTo>
                  <a:pt x="3792997" y="312181"/>
                </a:lnTo>
                <a:lnTo>
                  <a:pt x="3821599" y="275166"/>
                </a:lnTo>
                <a:lnTo>
                  <a:pt x="3840040" y="231483"/>
                </a:lnTo>
                <a:lnTo>
                  <a:pt x="3846576" y="182879"/>
                </a:lnTo>
                <a:lnTo>
                  <a:pt x="3840040" y="134276"/>
                </a:lnTo>
                <a:lnTo>
                  <a:pt x="3821599" y="90593"/>
                </a:lnTo>
                <a:lnTo>
                  <a:pt x="3792997" y="53578"/>
                </a:lnTo>
                <a:lnTo>
                  <a:pt x="3755982" y="24976"/>
                </a:lnTo>
                <a:lnTo>
                  <a:pt x="3712299" y="6535"/>
                </a:lnTo>
                <a:lnTo>
                  <a:pt x="3663696" y="0"/>
                </a:lnTo>
                <a:close/>
              </a:path>
            </a:pathLst>
          </a:custGeom>
          <a:solidFill>
            <a:srgbClr val="FFFFFF"/>
          </a:solidFill>
        </p:spPr>
        <p:txBody>
          <a:bodyPr wrap="square" lIns="0" tIns="0" rIns="0" bIns="0" rtlCol="0"/>
          <a:lstStyle/>
          <a:p>
            <a:endParaRPr dirty="0"/>
          </a:p>
        </p:txBody>
      </p:sp>
      <p:sp>
        <p:nvSpPr>
          <p:cNvPr id="37" name="object 37"/>
          <p:cNvSpPr/>
          <p:nvPr/>
        </p:nvSpPr>
        <p:spPr>
          <a:xfrm>
            <a:off x="6263640" y="1281683"/>
            <a:ext cx="4061460" cy="597408"/>
          </a:xfrm>
          <a:prstGeom prst="rect">
            <a:avLst/>
          </a:prstGeom>
          <a:blipFill>
            <a:blip r:embed="rId9" cstate="print"/>
            <a:stretch>
              <a:fillRect/>
            </a:stretch>
          </a:blipFill>
        </p:spPr>
        <p:txBody>
          <a:bodyPr wrap="square" lIns="0" tIns="0" rIns="0" bIns="0" rtlCol="0"/>
          <a:lstStyle/>
          <a:p>
            <a:endParaRPr dirty="0"/>
          </a:p>
        </p:txBody>
      </p:sp>
      <p:sp>
        <p:nvSpPr>
          <p:cNvPr id="38" name="object 38"/>
          <p:cNvSpPr/>
          <p:nvPr/>
        </p:nvSpPr>
        <p:spPr>
          <a:xfrm>
            <a:off x="6361176" y="1234439"/>
            <a:ext cx="3654552" cy="734567"/>
          </a:xfrm>
          <a:prstGeom prst="rect">
            <a:avLst/>
          </a:prstGeom>
          <a:blipFill>
            <a:blip r:embed="rId10" cstate="print"/>
            <a:stretch>
              <a:fillRect/>
            </a:stretch>
          </a:blipFill>
        </p:spPr>
        <p:txBody>
          <a:bodyPr wrap="square" lIns="0" tIns="0" rIns="0" bIns="0" rtlCol="0"/>
          <a:lstStyle/>
          <a:p>
            <a:endParaRPr dirty="0"/>
          </a:p>
        </p:txBody>
      </p:sp>
      <p:sp>
        <p:nvSpPr>
          <p:cNvPr id="39" name="object 39"/>
          <p:cNvSpPr/>
          <p:nvPr/>
        </p:nvSpPr>
        <p:spPr>
          <a:xfrm>
            <a:off x="6352032" y="1370075"/>
            <a:ext cx="383032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79"/>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dirty="0"/>
          </a:p>
        </p:txBody>
      </p:sp>
      <p:sp>
        <p:nvSpPr>
          <p:cNvPr id="41" name="object 41"/>
          <p:cNvSpPr/>
          <p:nvPr/>
        </p:nvSpPr>
        <p:spPr>
          <a:xfrm>
            <a:off x="6263640" y="2951988"/>
            <a:ext cx="4061460" cy="597408"/>
          </a:xfrm>
          <a:prstGeom prst="rect">
            <a:avLst/>
          </a:prstGeom>
          <a:blipFill>
            <a:blip r:embed="rId11" cstate="print"/>
            <a:stretch>
              <a:fillRect/>
            </a:stretch>
          </a:blipFill>
        </p:spPr>
        <p:txBody>
          <a:bodyPr wrap="square" lIns="0" tIns="0" rIns="0" bIns="0" rtlCol="0"/>
          <a:lstStyle/>
          <a:p>
            <a:endParaRPr dirty="0"/>
          </a:p>
        </p:txBody>
      </p:sp>
      <p:sp>
        <p:nvSpPr>
          <p:cNvPr id="42" name="object 42"/>
          <p:cNvSpPr/>
          <p:nvPr/>
        </p:nvSpPr>
        <p:spPr>
          <a:xfrm>
            <a:off x="6361176" y="2904744"/>
            <a:ext cx="3654552" cy="734567"/>
          </a:xfrm>
          <a:prstGeom prst="rect">
            <a:avLst/>
          </a:prstGeom>
          <a:blipFill>
            <a:blip r:embed="rId12" cstate="print"/>
            <a:stretch>
              <a:fillRect/>
            </a:stretch>
          </a:blipFill>
        </p:spPr>
        <p:txBody>
          <a:bodyPr wrap="square" lIns="0" tIns="0" rIns="0" bIns="0" rtlCol="0"/>
          <a:lstStyle/>
          <a:p>
            <a:endParaRPr dirty="0"/>
          </a:p>
        </p:txBody>
      </p:sp>
      <p:sp>
        <p:nvSpPr>
          <p:cNvPr id="43" name="object 43"/>
          <p:cNvSpPr/>
          <p:nvPr/>
        </p:nvSpPr>
        <p:spPr>
          <a:xfrm>
            <a:off x="6352032" y="3040379"/>
            <a:ext cx="383032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80"/>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dirty="0"/>
          </a:p>
        </p:txBody>
      </p:sp>
      <p:sp>
        <p:nvSpPr>
          <p:cNvPr id="45" name="object 45"/>
          <p:cNvSpPr/>
          <p:nvPr/>
        </p:nvSpPr>
        <p:spPr>
          <a:xfrm>
            <a:off x="6263640" y="4640579"/>
            <a:ext cx="4466844" cy="597407"/>
          </a:xfrm>
          <a:prstGeom prst="rect">
            <a:avLst/>
          </a:prstGeom>
          <a:blipFill>
            <a:blip r:embed="rId13" cstate="print"/>
            <a:stretch>
              <a:fillRect/>
            </a:stretch>
          </a:blipFill>
        </p:spPr>
        <p:txBody>
          <a:bodyPr wrap="square" lIns="0" tIns="0" rIns="0" bIns="0" rtlCol="0"/>
          <a:lstStyle/>
          <a:p>
            <a:endParaRPr dirty="0"/>
          </a:p>
        </p:txBody>
      </p:sp>
      <p:sp>
        <p:nvSpPr>
          <p:cNvPr id="46" name="object 46"/>
          <p:cNvSpPr/>
          <p:nvPr/>
        </p:nvSpPr>
        <p:spPr>
          <a:xfrm>
            <a:off x="6361176" y="4594859"/>
            <a:ext cx="4056887" cy="734567"/>
          </a:xfrm>
          <a:prstGeom prst="rect">
            <a:avLst/>
          </a:prstGeom>
          <a:blipFill>
            <a:blip r:embed="rId14" cstate="print"/>
            <a:stretch>
              <a:fillRect/>
            </a:stretch>
          </a:blipFill>
        </p:spPr>
        <p:txBody>
          <a:bodyPr wrap="square" lIns="0" tIns="0" rIns="0" bIns="0" rtlCol="0"/>
          <a:lstStyle/>
          <a:p>
            <a:endParaRPr dirty="0"/>
          </a:p>
        </p:txBody>
      </p:sp>
      <p:sp>
        <p:nvSpPr>
          <p:cNvPr id="47" name="object 47"/>
          <p:cNvSpPr/>
          <p:nvPr/>
        </p:nvSpPr>
        <p:spPr>
          <a:xfrm>
            <a:off x="6352032" y="4728971"/>
            <a:ext cx="4235450" cy="365760"/>
          </a:xfrm>
          <a:custGeom>
            <a:avLst/>
            <a:gdLst/>
            <a:ahLst/>
            <a:cxnLst/>
            <a:rect l="l" t="t" r="r" b="b"/>
            <a:pathLst>
              <a:path w="4235450" h="365760">
                <a:moveTo>
                  <a:pt x="40523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4052316" y="365759"/>
                </a:lnTo>
                <a:lnTo>
                  <a:pt x="4100919" y="359224"/>
                </a:lnTo>
                <a:lnTo>
                  <a:pt x="4144602" y="340783"/>
                </a:lnTo>
                <a:lnTo>
                  <a:pt x="4181617" y="312181"/>
                </a:lnTo>
                <a:lnTo>
                  <a:pt x="4210219" y="275166"/>
                </a:lnTo>
                <a:lnTo>
                  <a:pt x="4228660" y="231483"/>
                </a:lnTo>
                <a:lnTo>
                  <a:pt x="4235195" y="182879"/>
                </a:lnTo>
                <a:lnTo>
                  <a:pt x="4228660" y="134276"/>
                </a:lnTo>
                <a:lnTo>
                  <a:pt x="4210219" y="90593"/>
                </a:lnTo>
                <a:lnTo>
                  <a:pt x="4181617" y="53578"/>
                </a:lnTo>
                <a:lnTo>
                  <a:pt x="4144602" y="24976"/>
                </a:lnTo>
                <a:lnTo>
                  <a:pt x="4100919" y="6535"/>
                </a:lnTo>
                <a:lnTo>
                  <a:pt x="4052316" y="0"/>
                </a:lnTo>
                <a:close/>
              </a:path>
            </a:pathLst>
          </a:custGeom>
          <a:solidFill>
            <a:srgbClr val="FFFFFF"/>
          </a:solidFill>
        </p:spPr>
        <p:txBody>
          <a:bodyPr wrap="square" lIns="0" tIns="0" rIns="0" bIns="0" rtlCol="0"/>
          <a:lstStyle/>
          <a:p>
            <a:endParaRPr dirty="0"/>
          </a:p>
        </p:txBody>
      </p:sp>
      <p:sp>
        <p:nvSpPr>
          <p:cNvPr id="49" name="object 49"/>
          <p:cNvSpPr/>
          <p:nvPr/>
        </p:nvSpPr>
        <p:spPr>
          <a:xfrm>
            <a:off x="1039367" y="3430523"/>
            <a:ext cx="1188720" cy="1188720"/>
          </a:xfrm>
          <a:prstGeom prst="rect">
            <a:avLst/>
          </a:prstGeom>
          <a:blipFill>
            <a:blip r:embed="rId15" cstate="print"/>
            <a:stretch>
              <a:fillRect/>
            </a:stretch>
          </a:blipFill>
        </p:spPr>
        <p:txBody>
          <a:bodyPr wrap="square" lIns="0" tIns="0" rIns="0" bIns="0" rtlCol="0"/>
          <a:lstStyle/>
          <a:p>
            <a:endParaRPr dirty="0"/>
          </a:p>
        </p:txBody>
      </p:sp>
      <p:sp>
        <p:nvSpPr>
          <p:cNvPr id="50" name="object 50"/>
          <p:cNvSpPr/>
          <p:nvPr/>
        </p:nvSpPr>
        <p:spPr>
          <a:xfrm>
            <a:off x="1290827" y="3624071"/>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dirty="0"/>
          </a:p>
        </p:txBody>
      </p:sp>
      <p:sp>
        <p:nvSpPr>
          <p:cNvPr id="51" name="object 51"/>
          <p:cNvSpPr txBox="1"/>
          <p:nvPr/>
        </p:nvSpPr>
        <p:spPr>
          <a:xfrm>
            <a:off x="1562924" y="3822159"/>
            <a:ext cx="14160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3</a:t>
            </a:r>
            <a:endParaRPr sz="1800" dirty="0">
              <a:latin typeface="Calibri"/>
              <a:cs typeface="Calibri"/>
            </a:endParaRPr>
          </a:p>
        </p:txBody>
      </p:sp>
      <p:sp>
        <p:nvSpPr>
          <p:cNvPr id="52" name="object 52"/>
          <p:cNvSpPr txBox="1"/>
          <p:nvPr/>
        </p:nvSpPr>
        <p:spPr>
          <a:xfrm>
            <a:off x="1521013" y="2151854"/>
            <a:ext cx="14160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1</a:t>
            </a:r>
            <a:endParaRPr sz="1800" dirty="0">
              <a:latin typeface="Calibri"/>
              <a:cs typeface="Calibri"/>
            </a:endParaRPr>
          </a:p>
        </p:txBody>
      </p:sp>
      <p:sp>
        <p:nvSpPr>
          <p:cNvPr id="53" name="object 28">
            <a:extLst>
              <a:ext uri="{FF2B5EF4-FFF2-40B4-BE49-F238E27FC236}">
                <a16:creationId xmlns:a16="http://schemas.microsoft.com/office/drawing/2014/main" xmlns="" id="{937B4FC3-42B3-4202-9DA5-CD121F7AEFBE}"/>
              </a:ext>
            </a:extLst>
          </p:cNvPr>
          <p:cNvSpPr txBox="1"/>
          <p:nvPr/>
        </p:nvSpPr>
        <p:spPr>
          <a:xfrm>
            <a:off x="6576058" y="1457609"/>
            <a:ext cx="3898393" cy="228268"/>
          </a:xfrm>
          <a:prstGeom prst="rect">
            <a:avLst/>
          </a:prstGeom>
        </p:spPr>
        <p:txBody>
          <a:bodyPr vert="horz" wrap="square" lIns="0" tIns="12700" rIns="0" bIns="0" rtlCol="0">
            <a:spAutoFit/>
          </a:bodyPr>
          <a:lstStyle/>
          <a:p>
            <a:pPr marL="12700" marR="969644">
              <a:spcBef>
                <a:spcPts val="100"/>
              </a:spcBef>
            </a:pPr>
            <a:r>
              <a:rPr lang="sr-Latn-ME"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Personal </a:t>
            </a:r>
            <a:r>
              <a:rPr lang="sr-Latn-ME" sz="1400" b="1" spc="-80" dirty="0" err="1">
                <a:solidFill>
                  <a:srgbClr val="16745A"/>
                </a:solidFill>
                <a:latin typeface="Arial" panose="020B0604020202020204" pitchFamily="34" charset="0"/>
                <a:ea typeface="Verdana" panose="020B0604030504040204" pitchFamily="34" charset="0"/>
                <a:cs typeface="Arial" panose="020B0604020202020204" pitchFamily="34" charset="0"/>
              </a:rPr>
              <a:t>Income</a:t>
            </a:r>
            <a:r>
              <a:rPr lang="en-US"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 </a:t>
            </a:r>
            <a:r>
              <a:rPr lang="sr-Latn-ME" sz="1400" b="1" spc="-80" dirty="0" err="1">
                <a:solidFill>
                  <a:srgbClr val="16745A"/>
                </a:solidFill>
                <a:latin typeface="Arial" panose="020B0604020202020204" pitchFamily="34" charset="0"/>
                <a:ea typeface="Verdana" panose="020B0604030504040204" pitchFamily="34" charset="0"/>
                <a:cs typeface="Arial" panose="020B0604020202020204" pitchFamily="34" charset="0"/>
              </a:rPr>
              <a:t>Tax</a:t>
            </a:r>
            <a:r>
              <a:rPr lang="sr-Latn-ME"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 </a:t>
            </a:r>
            <a:r>
              <a:rPr lang="sr-Latn-ME" sz="1400" b="1" spc="-80" dirty="0" err="1">
                <a:solidFill>
                  <a:srgbClr val="16745A"/>
                </a:solidFill>
                <a:latin typeface="Arial" panose="020B0604020202020204" pitchFamily="34" charset="0"/>
                <a:ea typeface="Verdana" panose="020B0604030504040204" pitchFamily="34" charset="0"/>
                <a:cs typeface="Arial" panose="020B0604020202020204" pitchFamily="34" charset="0"/>
              </a:rPr>
              <a:t>Exemption</a:t>
            </a:r>
            <a:endParaRPr lang="sr-Latn-ME" sz="1400" b="1" spc="-80" dirty="0">
              <a:solidFill>
                <a:srgbClr val="16745A"/>
              </a:solidFill>
              <a:latin typeface="Arial" panose="020B0604020202020204" pitchFamily="34" charset="0"/>
              <a:ea typeface="Verdana" panose="020B0604030504040204" pitchFamily="34" charset="0"/>
              <a:cs typeface="Arial" panose="020B0604020202020204" pitchFamily="34" charset="0"/>
            </a:endParaRPr>
          </a:p>
        </p:txBody>
      </p:sp>
      <p:sp>
        <p:nvSpPr>
          <p:cNvPr id="57" name="Rectangle 56">
            <a:extLst>
              <a:ext uri="{FF2B5EF4-FFF2-40B4-BE49-F238E27FC236}">
                <a16:creationId xmlns:a16="http://schemas.microsoft.com/office/drawing/2014/main" xmlns="" id="{BDD77EA4-ED4B-4E37-A58B-5AE0197B169E}"/>
              </a:ext>
            </a:extLst>
          </p:cNvPr>
          <p:cNvSpPr/>
          <p:nvPr/>
        </p:nvSpPr>
        <p:spPr>
          <a:xfrm>
            <a:off x="7467600" y="1849034"/>
            <a:ext cx="3830320" cy="1200329"/>
          </a:xfrm>
          <a:prstGeom prst="rect">
            <a:avLst/>
          </a:prstGeom>
        </p:spPr>
        <p:txBody>
          <a:bodyPr wrap="square">
            <a:spAutoFit/>
          </a:bodyPr>
          <a:lstStyle/>
          <a:p>
            <a:r>
              <a:rPr lang="en-GB" sz="1200" b="1" dirty="0">
                <a:latin typeface="Arial" panose="020B0604020202020204" pitchFamily="34" charset="0"/>
                <a:cs typeface="Arial" panose="020B0604020202020204" pitchFamily="34" charset="0"/>
              </a:rPr>
              <a:t>Newly established production companies located in underdeveloped municipalities employing a person for an indefinite period of time or for at least five years, are exempted from pay of the income tax for that employee, for the period of four years from the day of employment.</a:t>
            </a:r>
          </a:p>
        </p:txBody>
      </p:sp>
      <p:sp>
        <p:nvSpPr>
          <p:cNvPr id="58" name="Rectangle 57">
            <a:extLst>
              <a:ext uri="{FF2B5EF4-FFF2-40B4-BE49-F238E27FC236}">
                <a16:creationId xmlns:a16="http://schemas.microsoft.com/office/drawing/2014/main" xmlns="" id="{ACF06513-207C-4384-A5D6-91F703A5B483}"/>
              </a:ext>
            </a:extLst>
          </p:cNvPr>
          <p:cNvSpPr/>
          <p:nvPr/>
        </p:nvSpPr>
        <p:spPr>
          <a:xfrm>
            <a:off x="7431601" y="3606630"/>
            <a:ext cx="3786563" cy="1015663"/>
          </a:xfrm>
          <a:prstGeom prst="rect">
            <a:avLst/>
          </a:prstGeom>
        </p:spPr>
        <p:txBody>
          <a:bodyPr wrap="square">
            <a:spAutoFit/>
          </a:bodyPr>
          <a:lstStyle/>
          <a:p>
            <a:r>
              <a:rPr lang="en-GB" sz="1200" b="1" dirty="0">
                <a:latin typeface="Arial" panose="020B0604020202020204" pitchFamily="34" charset="0"/>
                <a:cs typeface="Arial" panose="020B0604020202020204" pitchFamily="34" charset="0"/>
              </a:rPr>
              <a:t>Developers investing in hotels with five or more stars are exempted from VAT on the delivery of products and services for construction and furnishing of any hospitality establishment with 5 or more </a:t>
            </a:r>
            <a:r>
              <a:rPr lang="sr-Latn-ME" sz="1200" b="1" dirty="0">
                <a:latin typeface="Arial" panose="020B0604020202020204" pitchFamily="34" charset="0"/>
                <a:cs typeface="Arial" panose="020B0604020202020204" pitchFamily="34" charset="0"/>
              </a:rPr>
              <a:t>stars</a:t>
            </a:r>
            <a:r>
              <a:rPr lang="en-US" sz="1200" b="1" dirty="0">
                <a:latin typeface="Arial" panose="020B0604020202020204" pitchFamily="34" charset="0"/>
                <a:cs typeface="Arial" panose="020B0604020202020204" pitchFamily="34" charset="0"/>
              </a:rPr>
              <a:t>.</a:t>
            </a:r>
            <a:endParaRPr lang="en-GB" sz="1200" b="1" dirty="0">
              <a:latin typeface="Arial" panose="020B0604020202020204" pitchFamily="34" charset="0"/>
              <a:cs typeface="Arial" panose="020B0604020202020204" pitchFamily="34" charset="0"/>
            </a:endParaRPr>
          </a:p>
        </p:txBody>
      </p:sp>
      <p:sp>
        <p:nvSpPr>
          <p:cNvPr id="60" name="object 28">
            <a:extLst>
              <a:ext uri="{FF2B5EF4-FFF2-40B4-BE49-F238E27FC236}">
                <a16:creationId xmlns:a16="http://schemas.microsoft.com/office/drawing/2014/main" xmlns="" id="{BACB422D-0656-4647-A2F8-FE61D1F2578B}"/>
              </a:ext>
            </a:extLst>
          </p:cNvPr>
          <p:cNvSpPr txBox="1"/>
          <p:nvPr/>
        </p:nvSpPr>
        <p:spPr>
          <a:xfrm>
            <a:off x="6576058" y="3092917"/>
            <a:ext cx="3609594" cy="228268"/>
          </a:xfrm>
          <a:prstGeom prst="rect">
            <a:avLst/>
          </a:prstGeom>
        </p:spPr>
        <p:txBody>
          <a:bodyPr vert="horz" wrap="square" lIns="0" tIns="12700" rIns="0" bIns="0" rtlCol="0">
            <a:spAutoFit/>
          </a:bodyPr>
          <a:lstStyle/>
          <a:p>
            <a:pPr marL="12700">
              <a:lnSpc>
                <a:spcPct val="100000"/>
              </a:lnSpc>
              <a:spcBef>
                <a:spcPts val="100"/>
              </a:spcBef>
            </a:pPr>
            <a:r>
              <a:rPr lang="en-US" sz="1400" b="1" spc="-114" dirty="0">
                <a:solidFill>
                  <a:srgbClr val="8D8D8E"/>
                </a:solidFill>
                <a:latin typeface="Arial" panose="020B0604020202020204" pitchFamily="34" charset="0"/>
                <a:cs typeface="Arial" panose="020B0604020202020204" pitchFamily="34" charset="0"/>
              </a:rPr>
              <a:t>Value Added Tax Exemption – Five Star Hotels</a:t>
            </a:r>
            <a:endParaRPr sz="1400" dirty="0">
              <a:latin typeface="Arial" panose="020B0604020202020204" pitchFamily="34" charset="0"/>
              <a:cs typeface="Arial" panose="020B0604020202020204" pitchFamily="34" charset="0"/>
            </a:endParaRPr>
          </a:p>
        </p:txBody>
      </p:sp>
      <p:sp>
        <p:nvSpPr>
          <p:cNvPr id="61" name="object 28">
            <a:extLst>
              <a:ext uri="{FF2B5EF4-FFF2-40B4-BE49-F238E27FC236}">
                <a16:creationId xmlns:a16="http://schemas.microsoft.com/office/drawing/2014/main" xmlns="" id="{E29A44A9-2231-4B54-94EA-168E340D7948}"/>
              </a:ext>
            </a:extLst>
          </p:cNvPr>
          <p:cNvSpPr txBox="1"/>
          <p:nvPr/>
        </p:nvSpPr>
        <p:spPr>
          <a:xfrm>
            <a:off x="1504120" y="3123694"/>
            <a:ext cx="4591880" cy="228268"/>
          </a:xfrm>
          <a:prstGeom prst="rect">
            <a:avLst/>
          </a:prstGeom>
        </p:spPr>
        <p:txBody>
          <a:bodyPr vert="horz" wrap="square" lIns="0" tIns="12700" rIns="0" bIns="0" rtlCol="0">
            <a:spAutoFit/>
          </a:bodyPr>
          <a:lstStyle/>
          <a:p>
            <a:pPr marL="12700" marR="969644">
              <a:spcBef>
                <a:spcPts val="100"/>
              </a:spcBef>
            </a:pPr>
            <a:r>
              <a:rPr lang="en-US"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Reduction of Corporate Income Tax Liabilities</a:t>
            </a:r>
            <a:endParaRPr lang="sr-Latn-ME" sz="1400" b="1" spc="-80" dirty="0">
              <a:solidFill>
                <a:srgbClr val="16745A"/>
              </a:solidFill>
              <a:latin typeface="Arial" panose="020B0604020202020204" pitchFamily="34" charset="0"/>
              <a:ea typeface="Verdana" panose="020B0604030504040204" pitchFamily="34" charset="0"/>
              <a:cs typeface="Arial" panose="020B0604020202020204" pitchFamily="34" charset="0"/>
            </a:endParaRPr>
          </a:p>
        </p:txBody>
      </p:sp>
      <p:sp>
        <p:nvSpPr>
          <p:cNvPr id="62" name="object 28">
            <a:extLst>
              <a:ext uri="{FF2B5EF4-FFF2-40B4-BE49-F238E27FC236}">
                <a16:creationId xmlns:a16="http://schemas.microsoft.com/office/drawing/2014/main" xmlns="" id="{A650B62B-9317-4D9D-BA71-E1F81CFA26DB}"/>
              </a:ext>
            </a:extLst>
          </p:cNvPr>
          <p:cNvSpPr txBox="1"/>
          <p:nvPr/>
        </p:nvSpPr>
        <p:spPr>
          <a:xfrm>
            <a:off x="6576058" y="4822758"/>
            <a:ext cx="5375595" cy="228268"/>
          </a:xfrm>
          <a:prstGeom prst="rect">
            <a:avLst/>
          </a:prstGeom>
        </p:spPr>
        <p:txBody>
          <a:bodyPr vert="horz" wrap="square" lIns="0" tIns="12700" rIns="0" bIns="0" rtlCol="0">
            <a:spAutoFit/>
          </a:bodyPr>
          <a:lstStyle/>
          <a:p>
            <a:pPr marL="12700" marR="969644">
              <a:spcBef>
                <a:spcPts val="100"/>
              </a:spcBef>
            </a:pPr>
            <a:r>
              <a:rPr lang="en-US"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Value Added Tax Exemption – Processing Facilities</a:t>
            </a:r>
            <a:endParaRPr lang="sr-Latn-ME" sz="1400" b="1" spc="-80" dirty="0">
              <a:solidFill>
                <a:srgbClr val="16745A"/>
              </a:solidFill>
              <a:latin typeface="Arial" panose="020B0604020202020204" pitchFamily="34" charset="0"/>
              <a:ea typeface="Verdana" panose="020B0604030504040204" pitchFamily="34" charset="0"/>
              <a:cs typeface="Arial" panose="020B0604020202020204" pitchFamily="34" charset="0"/>
            </a:endParaRPr>
          </a:p>
        </p:txBody>
      </p:sp>
      <p:sp>
        <p:nvSpPr>
          <p:cNvPr id="63" name="object 28">
            <a:extLst>
              <a:ext uri="{FF2B5EF4-FFF2-40B4-BE49-F238E27FC236}">
                <a16:creationId xmlns:a16="http://schemas.microsoft.com/office/drawing/2014/main" xmlns="" id="{2348810F-0134-469F-AC48-896E603334F5}"/>
              </a:ext>
            </a:extLst>
          </p:cNvPr>
          <p:cNvSpPr txBox="1"/>
          <p:nvPr/>
        </p:nvSpPr>
        <p:spPr>
          <a:xfrm>
            <a:off x="1504120" y="4769120"/>
            <a:ext cx="3609594" cy="228268"/>
          </a:xfrm>
          <a:prstGeom prst="rect">
            <a:avLst/>
          </a:prstGeom>
        </p:spPr>
        <p:txBody>
          <a:bodyPr vert="horz" wrap="square" lIns="0" tIns="12700" rIns="0" bIns="0" rtlCol="0">
            <a:spAutoFit/>
          </a:bodyPr>
          <a:lstStyle/>
          <a:p>
            <a:pPr marL="12700">
              <a:lnSpc>
                <a:spcPct val="100000"/>
              </a:lnSpc>
              <a:spcBef>
                <a:spcPts val="100"/>
              </a:spcBef>
            </a:pPr>
            <a:r>
              <a:rPr lang="en-US" sz="1400" b="1" spc="-114" dirty="0">
                <a:solidFill>
                  <a:srgbClr val="8D8D8E"/>
                </a:solidFill>
                <a:latin typeface="Arial" panose="020B0604020202020204" pitchFamily="34" charset="0"/>
                <a:cs typeface="Arial" panose="020B0604020202020204" pitchFamily="34" charset="0"/>
              </a:rPr>
              <a:t>Value Added Tax Exemption – Energy Facilities</a:t>
            </a:r>
            <a:endParaRPr sz="1400" dirty="0">
              <a:latin typeface="Arial" panose="020B0604020202020204" pitchFamily="34" charset="0"/>
              <a:cs typeface="Arial" panose="020B0604020202020204" pitchFamily="34" charset="0"/>
            </a:endParaRPr>
          </a:p>
        </p:txBody>
      </p:sp>
      <p:sp>
        <p:nvSpPr>
          <p:cNvPr id="64" name="Rectangle 63">
            <a:extLst>
              <a:ext uri="{FF2B5EF4-FFF2-40B4-BE49-F238E27FC236}">
                <a16:creationId xmlns:a16="http://schemas.microsoft.com/office/drawing/2014/main" xmlns="" id="{830A0C93-F689-436E-9AE3-961AE6AA4CAA}"/>
              </a:ext>
            </a:extLst>
          </p:cNvPr>
          <p:cNvSpPr/>
          <p:nvPr/>
        </p:nvSpPr>
        <p:spPr>
          <a:xfrm>
            <a:off x="7467604" y="5218161"/>
            <a:ext cx="3830316" cy="1015663"/>
          </a:xfrm>
          <a:prstGeom prst="rect">
            <a:avLst/>
          </a:prstGeom>
        </p:spPr>
        <p:txBody>
          <a:bodyPr wrap="square">
            <a:spAutoFit/>
          </a:bodyPr>
          <a:lstStyle/>
          <a:p>
            <a:r>
              <a:rPr lang="en-GB" sz="1200" b="1" dirty="0">
                <a:latin typeface="Arial" panose="020B0604020202020204" pitchFamily="34" charset="0"/>
                <a:cs typeface="Arial" panose="020B0604020202020204" pitchFamily="34" charset="0"/>
              </a:rPr>
              <a:t>Exemption from VAT on the delivery of products and services for investors in any food production plant categorized within sector C group 10 under the Law on Business Activity Classification, if the  investment exceeds €500,000.</a:t>
            </a:r>
          </a:p>
        </p:txBody>
      </p:sp>
      <p:sp>
        <p:nvSpPr>
          <p:cNvPr id="65" name="Rectangle 64">
            <a:extLst>
              <a:ext uri="{FF2B5EF4-FFF2-40B4-BE49-F238E27FC236}">
                <a16:creationId xmlns:a16="http://schemas.microsoft.com/office/drawing/2014/main" xmlns="" id="{97245E23-72CF-4667-A837-D8FE8991E584}"/>
              </a:ext>
            </a:extLst>
          </p:cNvPr>
          <p:cNvSpPr/>
          <p:nvPr/>
        </p:nvSpPr>
        <p:spPr>
          <a:xfrm>
            <a:off x="2362200" y="5350762"/>
            <a:ext cx="3224784" cy="784767"/>
          </a:xfrm>
          <a:prstGeom prst="rect">
            <a:avLst/>
          </a:prstGeom>
        </p:spPr>
        <p:txBody>
          <a:bodyPr wrap="square">
            <a:spAutoFit/>
          </a:bodyPr>
          <a:lstStyle/>
          <a:p>
            <a:pPr marL="12700" marR="5080">
              <a:lnSpc>
                <a:spcPct val="103800"/>
              </a:lnSpc>
              <a:spcBef>
                <a:spcPts val="55"/>
              </a:spcBef>
            </a:pPr>
            <a:r>
              <a:rPr lang="en-GB" sz="1100" b="1" spc="-25" dirty="0">
                <a:latin typeface="Arial" panose="020B0604020202020204" pitchFamily="34" charset="0"/>
                <a:cs typeface="Arial" panose="020B0604020202020204" pitchFamily="34" charset="0"/>
              </a:rPr>
              <a:t>Exemption from VAT on the delivery of products and services for construction and equipping of an energy-generation facility with more than 10 MW installed capacity.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43648" y="499618"/>
            <a:ext cx="9704705" cy="444352"/>
          </a:xfrm>
          <a:prstGeom prst="rect">
            <a:avLst/>
          </a:prstGeom>
        </p:spPr>
        <p:txBody>
          <a:bodyPr vert="horz" wrap="square" lIns="0" tIns="13335" rIns="0" bIns="0" rtlCol="0">
            <a:spAutoFit/>
          </a:bodyPr>
          <a:lstStyle/>
          <a:p>
            <a:pPr marL="12700" algn="ctr">
              <a:lnSpc>
                <a:spcPct val="100000"/>
              </a:lnSpc>
              <a:spcBef>
                <a:spcPts val="105"/>
              </a:spcBef>
            </a:pPr>
            <a:r>
              <a:rPr lang="en-US" sz="2800" spc="-11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MONTENEGRO </a:t>
            </a:r>
            <a:r>
              <a:rPr lang="en-US" sz="2800" spc="-31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INVESTMENTS </a:t>
            </a:r>
            <a:r>
              <a:rPr lang="en-US"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INCENTIVES </a:t>
            </a:r>
            <a:r>
              <a:rPr lang="en-US" sz="2800" spc="-18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INVENTORY</a:t>
            </a:r>
            <a:endParaRPr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endParaRPr>
          </a:p>
        </p:txBody>
      </p:sp>
      <p:sp>
        <p:nvSpPr>
          <p:cNvPr id="3" name="object 3"/>
          <p:cNvSpPr/>
          <p:nvPr/>
        </p:nvSpPr>
        <p:spPr>
          <a:xfrm>
            <a:off x="1080200"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1249680" y="1976627"/>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900"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800"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5" name="object 5"/>
          <p:cNvSpPr/>
          <p:nvPr/>
        </p:nvSpPr>
        <p:spPr>
          <a:xfrm>
            <a:off x="109848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6" name="object 6"/>
          <p:cNvSpPr/>
          <p:nvPr/>
        </p:nvSpPr>
        <p:spPr>
          <a:xfrm>
            <a:off x="1267967" y="5340096"/>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900"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800"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7" name="object 7"/>
          <p:cNvSpPr txBox="1"/>
          <p:nvPr/>
        </p:nvSpPr>
        <p:spPr>
          <a:xfrm>
            <a:off x="1495553" y="5538252"/>
            <a:ext cx="271081"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11</a:t>
            </a:r>
            <a:endParaRPr sz="1800" dirty="0">
              <a:latin typeface="Calibri"/>
              <a:cs typeface="Calibri"/>
            </a:endParaRPr>
          </a:p>
        </p:txBody>
      </p:sp>
      <p:sp>
        <p:nvSpPr>
          <p:cNvPr id="8" name="object 8"/>
          <p:cNvSpPr/>
          <p:nvPr/>
        </p:nvSpPr>
        <p:spPr>
          <a:xfrm>
            <a:off x="6181028"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9" name="object 9"/>
          <p:cNvSpPr/>
          <p:nvPr/>
        </p:nvSpPr>
        <p:spPr>
          <a:xfrm>
            <a:off x="6350508" y="1976627"/>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dirty="0"/>
          </a:p>
        </p:txBody>
      </p:sp>
      <p:sp>
        <p:nvSpPr>
          <p:cNvPr id="10" name="object 10"/>
          <p:cNvSpPr txBox="1"/>
          <p:nvPr/>
        </p:nvSpPr>
        <p:spPr>
          <a:xfrm>
            <a:off x="6618222" y="2169349"/>
            <a:ext cx="141605" cy="300355"/>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8</a:t>
            </a:r>
            <a:endParaRPr sz="1800" dirty="0">
              <a:latin typeface="Calibri"/>
              <a:cs typeface="Calibri"/>
            </a:endParaRPr>
          </a:p>
        </p:txBody>
      </p:sp>
      <p:sp>
        <p:nvSpPr>
          <p:cNvPr id="11" name="object 11"/>
          <p:cNvSpPr/>
          <p:nvPr/>
        </p:nvSpPr>
        <p:spPr>
          <a:xfrm>
            <a:off x="6181028" y="3588546"/>
            <a:ext cx="1024758" cy="983768"/>
          </a:xfrm>
          <a:prstGeom prst="rect">
            <a:avLst/>
          </a:prstGeom>
          <a:blipFill>
            <a:blip r:embed="rId2" cstate="print"/>
            <a:stretch>
              <a:fillRect/>
            </a:stretch>
          </a:blipFill>
        </p:spPr>
        <p:txBody>
          <a:bodyPr wrap="square" lIns="0" tIns="0" rIns="0" bIns="0" rtlCol="0"/>
          <a:lstStyle/>
          <a:p>
            <a:endParaRPr dirty="0"/>
          </a:p>
        </p:txBody>
      </p:sp>
      <p:sp>
        <p:nvSpPr>
          <p:cNvPr id="12" name="object 12"/>
          <p:cNvSpPr/>
          <p:nvPr/>
        </p:nvSpPr>
        <p:spPr>
          <a:xfrm>
            <a:off x="6350508" y="3659123"/>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16745A"/>
          </a:solidFill>
        </p:spPr>
        <p:txBody>
          <a:bodyPr wrap="square" lIns="0" tIns="0" rIns="0" bIns="0" rtlCol="0"/>
          <a:lstStyle/>
          <a:p>
            <a:endParaRPr dirty="0"/>
          </a:p>
        </p:txBody>
      </p:sp>
      <p:sp>
        <p:nvSpPr>
          <p:cNvPr id="13" name="object 13"/>
          <p:cNvSpPr txBox="1"/>
          <p:nvPr/>
        </p:nvSpPr>
        <p:spPr>
          <a:xfrm>
            <a:off x="6576058" y="3857242"/>
            <a:ext cx="315977"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10</a:t>
            </a:r>
            <a:endParaRPr sz="1800" dirty="0">
              <a:latin typeface="Calibri"/>
              <a:cs typeface="Calibri"/>
            </a:endParaRPr>
          </a:p>
        </p:txBody>
      </p:sp>
      <p:sp>
        <p:nvSpPr>
          <p:cNvPr id="14" name="object 14"/>
          <p:cNvSpPr/>
          <p:nvPr/>
        </p:nvSpPr>
        <p:spPr>
          <a:xfrm>
            <a:off x="618102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15" name="object 15"/>
          <p:cNvSpPr/>
          <p:nvPr/>
        </p:nvSpPr>
        <p:spPr>
          <a:xfrm>
            <a:off x="6350508" y="5340096"/>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899"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799"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7E7E7E"/>
          </a:solidFill>
        </p:spPr>
        <p:txBody>
          <a:bodyPr wrap="square" lIns="0" tIns="0" rIns="0" bIns="0" rtlCol="0"/>
          <a:lstStyle/>
          <a:p>
            <a:endParaRPr dirty="0"/>
          </a:p>
        </p:txBody>
      </p:sp>
      <p:sp>
        <p:nvSpPr>
          <p:cNvPr id="16" name="object 16"/>
          <p:cNvSpPr txBox="1"/>
          <p:nvPr/>
        </p:nvSpPr>
        <p:spPr>
          <a:xfrm>
            <a:off x="6567581" y="5527862"/>
            <a:ext cx="250762"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12</a:t>
            </a:r>
            <a:endParaRPr sz="1800" dirty="0">
              <a:latin typeface="Calibri"/>
              <a:cs typeface="Calibri"/>
            </a:endParaRPr>
          </a:p>
        </p:txBody>
      </p:sp>
      <p:sp>
        <p:nvSpPr>
          <p:cNvPr id="17" name="object 17"/>
          <p:cNvSpPr txBox="1"/>
          <p:nvPr/>
        </p:nvSpPr>
        <p:spPr>
          <a:xfrm>
            <a:off x="2362200" y="1823035"/>
            <a:ext cx="3567366" cy="1126975"/>
          </a:xfrm>
          <a:prstGeom prst="rect">
            <a:avLst/>
          </a:prstGeom>
        </p:spPr>
        <p:txBody>
          <a:bodyPr vert="horz" wrap="square" lIns="91440" tIns="45720" rIns="91440" bIns="45720" rtlCol="0">
            <a:spAutoFit/>
          </a:bodyPr>
          <a:lstStyle/>
          <a:p>
            <a:pPr marL="12700" marR="5080">
              <a:lnSpc>
                <a:spcPct val="103200"/>
              </a:lnSpc>
              <a:spcBef>
                <a:spcPts val="65"/>
              </a:spcBef>
            </a:pPr>
            <a:r>
              <a:rPr lang="en-GB" sz="1100" b="1" spc="-5" dirty="0">
                <a:latin typeface="Arial" panose="020B0604020202020204" pitchFamily="34" charset="0"/>
                <a:cs typeface="Arial" panose="020B0604020202020204" pitchFamily="34" charset="0"/>
              </a:rPr>
              <a:t>If the tax liability (output tax) for the taxable period is lower than the input VAT, deductible for the same period, the difference is either recorded as tax credit for the coming period or refunded, following the taxpayer’s request, within 60 days from the date of submission of the VAT return.</a:t>
            </a:r>
          </a:p>
        </p:txBody>
      </p:sp>
      <p:sp>
        <p:nvSpPr>
          <p:cNvPr id="18" name="object 18"/>
          <p:cNvSpPr txBox="1"/>
          <p:nvPr/>
        </p:nvSpPr>
        <p:spPr>
          <a:xfrm>
            <a:off x="2362200" y="3475910"/>
            <a:ext cx="3567368" cy="1136914"/>
          </a:xfrm>
          <a:prstGeom prst="rect">
            <a:avLst/>
          </a:prstGeom>
        </p:spPr>
        <p:txBody>
          <a:bodyPr vert="horz" wrap="square" lIns="91440" tIns="45720" rIns="91440" bIns="45720" rtlCol="0">
            <a:spAutoFit/>
          </a:bodyPr>
          <a:lstStyle/>
          <a:p>
            <a:pPr marL="12700" marR="5080">
              <a:lnSpc>
                <a:spcPct val="103800"/>
              </a:lnSpc>
              <a:spcBef>
                <a:spcPts val="55"/>
              </a:spcBef>
            </a:pPr>
            <a:r>
              <a:rPr lang="en-GB" sz="1100" b="1" spc="-25" dirty="0">
                <a:latin typeface="Arial" panose="020B0604020202020204" pitchFamily="34" charset="0"/>
                <a:cs typeface="Arial" panose="020B0604020202020204" pitchFamily="34" charset="0"/>
              </a:rPr>
              <a:t>Entrepreneurs &amp; MSMEs are eligible to participate. This Program Line supports the costs of consultancy services for the innovative activities: Product/Service Innovation; Business Process Innovation; Organizational Innovation, and Marketing Innovation..</a:t>
            </a:r>
          </a:p>
        </p:txBody>
      </p:sp>
      <p:sp>
        <p:nvSpPr>
          <p:cNvPr id="19" name="object 19"/>
          <p:cNvSpPr/>
          <p:nvPr/>
        </p:nvSpPr>
        <p:spPr>
          <a:xfrm>
            <a:off x="2210561" y="1674114"/>
            <a:ext cx="0" cy="1327150"/>
          </a:xfrm>
          <a:custGeom>
            <a:avLst/>
            <a:gdLst/>
            <a:ahLst/>
            <a:cxnLst/>
            <a:rect l="l" t="t" r="r" b="b"/>
            <a:pathLst>
              <a:path h="1327150">
                <a:moveTo>
                  <a:pt x="0" y="0"/>
                </a:moveTo>
                <a:lnTo>
                  <a:pt x="0" y="1326641"/>
                </a:lnTo>
              </a:path>
            </a:pathLst>
          </a:custGeom>
          <a:ln w="25908">
            <a:solidFill>
              <a:srgbClr val="D4D4D5"/>
            </a:solidFill>
          </a:ln>
        </p:spPr>
        <p:txBody>
          <a:bodyPr wrap="square" lIns="0" tIns="0" rIns="0" bIns="0" rtlCol="0"/>
          <a:lstStyle/>
          <a:p>
            <a:endParaRPr dirty="0"/>
          </a:p>
        </p:txBody>
      </p:sp>
      <p:sp>
        <p:nvSpPr>
          <p:cNvPr id="20" name="object 20"/>
          <p:cNvSpPr/>
          <p:nvPr/>
        </p:nvSpPr>
        <p:spPr>
          <a:xfrm>
            <a:off x="2210561" y="3286505"/>
            <a:ext cx="0" cy="1327150"/>
          </a:xfrm>
          <a:custGeom>
            <a:avLst/>
            <a:gdLst/>
            <a:ahLst/>
            <a:cxnLst/>
            <a:rect l="l" t="t" r="r" b="b"/>
            <a:pathLst>
              <a:path h="1327150">
                <a:moveTo>
                  <a:pt x="0" y="0"/>
                </a:moveTo>
                <a:lnTo>
                  <a:pt x="0" y="1326642"/>
                </a:lnTo>
              </a:path>
            </a:pathLst>
          </a:custGeom>
          <a:ln w="25908">
            <a:solidFill>
              <a:srgbClr val="93AAC7"/>
            </a:solidFill>
          </a:ln>
        </p:spPr>
        <p:txBody>
          <a:bodyPr wrap="square" lIns="0" tIns="0" rIns="0" bIns="0" rtlCol="0"/>
          <a:lstStyle/>
          <a:p>
            <a:endParaRPr dirty="0"/>
          </a:p>
        </p:txBody>
      </p:sp>
      <p:sp>
        <p:nvSpPr>
          <p:cNvPr id="21" name="object 21"/>
          <p:cNvSpPr/>
          <p:nvPr/>
        </p:nvSpPr>
        <p:spPr>
          <a:xfrm>
            <a:off x="2209038" y="4943094"/>
            <a:ext cx="0" cy="1327150"/>
          </a:xfrm>
          <a:custGeom>
            <a:avLst/>
            <a:gdLst/>
            <a:ahLst/>
            <a:cxnLst/>
            <a:rect l="l" t="t" r="r" b="b"/>
            <a:pathLst>
              <a:path h="1327150">
                <a:moveTo>
                  <a:pt x="0" y="0"/>
                </a:moveTo>
                <a:lnTo>
                  <a:pt x="0" y="1326629"/>
                </a:lnTo>
              </a:path>
            </a:pathLst>
          </a:custGeom>
          <a:ln w="25908">
            <a:solidFill>
              <a:srgbClr val="D4D4D5"/>
            </a:solidFill>
          </a:ln>
        </p:spPr>
        <p:txBody>
          <a:bodyPr wrap="square" lIns="0" tIns="0" rIns="0" bIns="0" rtlCol="0"/>
          <a:lstStyle/>
          <a:p>
            <a:endParaRPr dirty="0"/>
          </a:p>
        </p:txBody>
      </p:sp>
      <p:sp>
        <p:nvSpPr>
          <p:cNvPr id="22" name="object 22"/>
          <p:cNvSpPr/>
          <p:nvPr/>
        </p:nvSpPr>
        <p:spPr>
          <a:xfrm>
            <a:off x="7311390" y="1674114"/>
            <a:ext cx="0" cy="1327150"/>
          </a:xfrm>
          <a:custGeom>
            <a:avLst/>
            <a:gdLst/>
            <a:ahLst/>
            <a:cxnLst/>
            <a:rect l="l" t="t" r="r" b="b"/>
            <a:pathLst>
              <a:path h="1327150">
                <a:moveTo>
                  <a:pt x="0" y="0"/>
                </a:moveTo>
                <a:lnTo>
                  <a:pt x="0" y="1326641"/>
                </a:lnTo>
              </a:path>
            </a:pathLst>
          </a:custGeom>
          <a:ln w="25908">
            <a:solidFill>
              <a:srgbClr val="93AAC7"/>
            </a:solidFill>
          </a:ln>
        </p:spPr>
        <p:txBody>
          <a:bodyPr wrap="square" lIns="0" tIns="0" rIns="0" bIns="0" rtlCol="0"/>
          <a:lstStyle/>
          <a:p>
            <a:endParaRPr dirty="0"/>
          </a:p>
        </p:txBody>
      </p:sp>
      <p:sp>
        <p:nvSpPr>
          <p:cNvPr id="23" name="object 23"/>
          <p:cNvSpPr/>
          <p:nvPr/>
        </p:nvSpPr>
        <p:spPr>
          <a:xfrm>
            <a:off x="7311390" y="3286505"/>
            <a:ext cx="0" cy="1327150"/>
          </a:xfrm>
          <a:custGeom>
            <a:avLst/>
            <a:gdLst/>
            <a:ahLst/>
            <a:cxnLst/>
            <a:rect l="l" t="t" r="r" b="b"/>
            <a:pathLst>
              <a:path h="1327150">
                <a:moveTo>
                  <a:pt x="0" y="0"/>
                </a:moveTo>
                <a:lnTo>
                  <a:pt x="0" y="1326642"/>
                </a:lnTo>
              </a:path>
            </a:pathLst>
          </a:custGeom>
          <a:ln w="25908">
            <a:solidFill>
              <a:srgbClr val="D4D4D5"/>
            </a:solidFill>
          </a:ln>
        </p:spPr>
        <p:txBody>
          <a:bodyPr wrap="square" lIns="0" tIns="0" rIns="0" bIns="0" rtlCol="0"/>
          <a:lstStyle/>
          <a:p>
            <a:endParaRPr dirty="0"/>
          </a:p>
        </p:txBody>
      </p:sp>
      <p:sp>
        <p:nvSpPr>
          <p:cNvPr id="24" name="object 24"/>
          <p:cNvSpPr/>
          <p:nvPr/>
        </p:nvSpPr>
        <p:spPr>
          <a:xfrm>
            <a:off x="7311390" y="4943094"/>
            <a:ext cx="0" cy="1327150"/>
          </a:xfrm>
          <a:custGeom>
            <a:avLst/>
            <a:gdLst/>
            <a:ahLst/>
            <a:cxnLst/>
            <a:rect l="l" t="t" r="r" b="b"/>
            <a:pathLst>
              <a:path h="1327150">
                <a:moveTo>
                  <a:pt x="0" y="0"/>
                </a:moveTo>
                <a:lnTo>
                  <a:pt x="0" y="1326629"/>
                </a:lnTo>
              </a:path>
            </a:pathLst>
          </a:custGeom>
          <a:ln w="25908">
            <a:solidFill>
              <a:srgbClr val="93AAC7"/>
            </a:solidFill>
          </a:ln>
        </p:spPr>
        <p:txBody>
          <a:bodyPr wrap="square" lIns="0" tIns="0" rIns="0" bIns="0" rtlCol="0"/>
          <a:lstStyle/>
          <a:p>
            <a:endParaRPr dirty="0"/>
          </a:p>
        </p:txBody>
      </p:sp>
      <p:sp>
        <p:nvSpPr>
          <p:cNvPr id="25" name="object 25"/>
          <p:cNvSpPr/>
          <p:nvPr/>
        </p:nvSpPr>
        <p:spPr>
          <a:xfrm>
            <a:off x="1179575" y="1281683"/>
            <a:ext cx="3247644" cy="597408"/>
          </a:xfrm>
          <a:prstGeom prst="rect">
            <a:avLst/>
          </a:prstGeom>
          <a:blipFill>
            <a:blip r:embed="rId3" cstate="print"/>
            <a:stretch>
              <a:fillRect/>
            </a:stretch>
          </a:blipFill>
        </p:spPr>
        <p:txBody>
          <a:bodyPr wrap="square" lIns="0" tIns="0" rIns="0" bIns="0" rtlCol="0"/>
          <a:lstStyle/>
          <a:p>
            <a:endParaRPr dirty="0"/>
          </a:p>
        </p:txBody>
      </p:sp>
      <p:sp>
        <p:nvSpPr>
          <p:cNvPr id="26" name="object 26"/>
          <p:cNvSpPr/>
          <p:nvPr/>
        </p:nvSpPr>
        <p:spPr>
          <a:xfrm>
            <a:off x="1278636" y="1234439"/>
            <a:ext cx="2933700" cy="734567"/>
          </a:xfrm>
          <a:prstGeom prst="rect">
            <a:avLst/>
          </a:prstGeom>
          <a:blipFill>
            <a:blip r:embed="rId4" cstate="print"/>
            <a:stretch>
              <a:fillRect/>
            </a:stretch>
          </a:blipFill>
        </p:spPr>
        <p:txBody>
          <a:bodyPr wrap="square" lIns="0" tIns="0" rIns="0" bIns="0" rtlCol="0"/>
          <a:lstStyle/>
          <a:p>
            <a:endParaRPr dirty="0"/>
          </a:p>
        </p:txBody>
      </p:sp>
      <p:sp>
        <p:nvSpPr>
          <p:cNvPr id="27" name="object 27"/>
          <p:cNvSpPr/>
          <p:nvPr/>
        </p:nvSpPr>
        <p:spPr>
          <a:xfrm>
            <a:off x="1267967" y="1370075"/>
            <a:ext cx="3016250" cy="365760"/>
          </a:xfrm>
          <a:custGeom>
            <a:avLst/>
            <a:gdLst/>
            <a:ahLst/>
            <a:cxnLst/>
            <a:rect l="l" t="t" r="r" b="b"/>
            <a:pathLst>
              <a:path w="3016250" h="365760">
                <a:moveTo>
                  <a:pt x="28331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2833116" y="365760"/>
                </a:lnTo>
                <a:lnTo>
                  <a:pt x="2881719" y="359224"/>
                </a:lnTo>
                <a:lnTo>
                  <a:pt x="2925402" y="340783"/>
                </a:lnTo>
                <a:lnTo>
                  <a:pt x="2962417" y="312181"/>
                </a:lnTo>
                <a:lnTo>
                  <a:pt x="2991019" y="275166"/>
                </a:lnTo>
                <a:lnTo>
                  <a:pt x="3009460" y="231483"/>
                </a:lnTo>
                <a:lnTo>
                  <a:pt x="3015996" y="182879"/>
                </a:lnTo>
                <a:lnTo>
                  <a:pt x="3009460" y="134276"/>
                </a:lnTo>
                <a:lnTo>
                  <a:pt x="2991019" y="90593"/>
                </a:lnTo>
                <a:lnTo>
                  <a:pt x="2962417" y="53578"/>
                </a:lnTo>
                <a:lnTo>
                  <a:pt x="2925402" y="24976"/>
                </a:lnTo>
                <a:lnTo>
                  <a:pt x="2881719" y="6535"/>
                </a:lnTo>
                <a:lnTo>
                  <a:pt x="2833116" y="0"/>
                </a:lnTo>
                <a:close/>
              </a:path>
            </a:pathLst>
          </a:custGeom>
          <a:solidFill>
            <a:srgbClr val="FFFFFF"/>
          </a:solidFill>
        </p:spPr>
        <p:txBody>
          <a:bodyPr wrap="square" lIns="0" tIns="0" rIns="0" bIns="0" rtlCol="0"/>
          <a:lstStyle/>
          <a:p>
            <a:endParaRPr dirty="0"/>
          </a:p>
        </p:txBody>
      </p:sp>
      <p:sp>
        <p:nvSpPr>
          <p:cNvPr id="28" name="object 28"/>
          <p:cNvSpPr txBox="1"/>
          <p:nvPr/>
        </p:nvSpPr>
        <p:spPr>
          <a:xfrm>
            <a:off x="1504120" y="1457609"/>
            <a:ext cx="2503170" cy="228268"/>
          </a:xfrm>
          <a:prstGeom prst="rect">
            <a:avLst/>
          </a:prstGeom>
        </p:spPr>
        <p:txBody>
          <a:bodyPr vert="horz" wrap="square" lIns="0" tIns="12700" rIns="0" bIns="0" rtlCol="0">
            <a:spAutoFit/>
          </a:bodyPr>
          <a:lstStyle/>
          <a:p>
            <a:pPr marL="12700">
              <a:lnSpc>
                <a:spcPct val="100000"/>
              </a:lnSpc>
              <a:spcBef>
                <a:spcPts val="100"/>
              </a:spcBef>
            </a:pPr>
            <a:r>
              <a:rPr lang="en-US" sz="1400" b="1" spc="-114" dirty="0">
                <a:solidFill>
                  <a:srgbClr val="8D8D8E"/>
                </a:solidFill>
                <a:latin typeface="Arial" panose="020B0604020202020204" pitchFamily="34" charset="0"/>
                <a:ea typeface="Verdana" panose="020B0604030504040204" pitchFamily="34" charset="0"/>
                <a:cs typeface="Arial" panose="020B0604020202020204" pitchFamily="34" charset="0"/>
              </a:rPr>
              <a:t>Value Added Tax Refund</a:t>
            </a:r>
          </a:p>
        </p:txBody>
      </p:sp>
      <p:sp>
        <p:nvSpPr>
          <p:cNvPr id="29" name="object 29"/>
          <p:cNvSpPr/>
          <p:nvPr/>
        </p:nvSpPr>
        <p:spPr>
          <a:xfrm>
            <a:off x="1179575" y="2951988"/>
            <a:ext cx="4219956" cy="597408"/>
          </a:xfrm>
          <a:prstGeom prst="rect">
            <a:avLst/>
          </a:prstGeom>
          <a:blipFill>
            <a:blip r:embed="rId5" cstate="print"/>
            <a:stretch>
              <a:fillRect/>
            </a:stretch>
          </a:blipFill>
        </p:spPr>
        <p:txBody>
          <a:bodyPr wrap="square" lIns="0" tIns="0" rIns="0" bIns="0" rtlCol="0"/>
          <a:lstStyle/>
          <a:p>
            <a:endParaRPr dirty="0"/>
          </a:p>
        </p:txBody>
      </p:sp>
      <p:sp>
        <p:nvSpPr>
          <p:cNvPr id="30" name="object 30"/>
          <p:cNvSpPr/>
          <p:nvPr/>
        </p:nvSpPr>
        <p:spPr>
          <a:xfrm>
            <a:off x="1278636" y="2904744"/>
            <a:ext cx="4056888" cy="734567"/>
          </a:xfrm>
          <a:prstGeom prst="rect">
            <a:avLst/>
          </a:prstGeom>
          <a:blipFill>
            <a:blip r:embed="rId6" cstate="print"/>
            <a:stretch>
              <a:fillRect/>
            </a:stretch>
          </a:blipFill>
        </p:spPr>
        <p:txBody>
          <a:bodyPr wrap="square" lIns="0" tIns="0" rIns="0" bIns="0" rtlCol="0"/>
          <a:lstStyle/>
          <a:p>
            <a:endParaRPr dirty="0"/>
          </a:p>
        </p:txBody>
      </p:sp>
      <p:sp>
        <p:nvSpPr>
          <p:cNvPr id="31" name="object 31"/>
          <p:cNvSpPr/>
          <p:nvPr/>
        </p:nvSpPr>
        <p:spPr>
          <a:xfrm>
            <a:off x="1267967" y="3040379"/>
            <a:ext cx="3988435" cy="365760"/>
          </a:xfrm>
          <a:custGeom>
            <a:avLst/>
            <a:gdLst/>
            <a:ahLst/>
            <a:cxnLst/>
            <a:rect l="l" t="t" r="r" b="b"/>
            <a:pathLst>
              <a:path w="3988435" h="365760">
                <a:moveTo>
                  <a:pt x="3805428"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805428" y="365760"/>
                </a:lnTo>
                <a:lnTo>
                  <a:pt x="3854031" y="359224"/>
                </a:lnTo>
                <a:lnTo>
                  <a:pt x="3897714" y="340783"/>
                </a:lnTo>
                <a:lnTo>
                  <a:pt x="3934729" y="312181"/>
                </a:lnTo>
                <a:lnTo>
                  <a:pt x="3963331" y="275166"/>
                </a:lnTo>
                <a:lnTo>
                  <a:pt x="3981772" y="231483"/>
                </a:lnTo>
                <a:lnTo>
                  <a:pt x="3988307" y="182880"/>
                </a:lnTo>
                <a:lnTo>
                  <a:pt x="3981772" y="134276"/>
                </a:lnTo>
                <a:lnTo>
                  <a:pt x="3963331" y="90593"/>
                </a:lnTo>
                <a:lnTo>
                  <a:pt x="3934729" y="53578"/>
                </a:lnTo>
                <a:lnTo>
                  <a:pt x="3897714" y="24976"/>
                </a:lnTo>
                <a:lnTo>
                  <a:pt x="3854031" y="6535"/>
                </a:lnTo>
                <a:lnTo>
                  <a:pt x="3805428" y="0"/>
                </a:lnTo>
                <a:close/>
              </a:path>
            </a:pathLst>
          </a:custGeom>
          <a:solidFill>
            <a:srgbClr val="FFFFFF"/>
          </a:solidFill>
        </p:spPr>
        <p:txBody>
          <a:bodyPr wrap="square" lIns="0" tIns="0" rIns="0" bIns="0" rtlCol="0"/>
          <a:lstStyle/>
          <a:p>
            <a:endParaRPr dirty="0"/>
          </a:p>
        </p:txBody>
      </p:sp>
      <p:sp>
        <p:nvSpPr>
          <p:cNvPr id="33" name="object 33"/>
          <p:cNvSpPr/>
          <p:nvPr/>
        </p:nvSpPr>
        <p:spPr>
          <a:xfrm>
            <a:off x="1179575" y="4640579"/>
            <a:ext cx="4078224" cy="597407"/>
          </a:xfrm>
          <a:prstGeom prst="rect">
            <a:avLst/>
          </a:prstGeom>
          <a:blipFill>
            <a:blip r:embed="rId7" cstate="print"/>
            <a:stretch>
              <a:fillRect/>
            </a:stretch>
          </a:blipFill>
        </p:spPr>
        <p:txBody>
          <a:bodyPr wrap="square" lIns="0" tIns="0" rIns="0" bIns="0" rtlCol="0"/>
          <a:lstStyle/>
          <a:p>
            <a:endParaRPr/>
          </a:p>
        </p:txBody>
      </p:sp>
      <p:sp>
        <p:nvSpPr>
          <p:cNvPr id="34" name="object 34"/>
          <p:cNvSpPr/>
          <p:nvPr/>
        </p:nvSpPr>
        <p:spPr>
          <a:xfrm>
            <a:off x="1278636" y="4594859"/>
            <a:ext cx="3880104" cy="734567"/>
          </a:xfrm>
          <a:prstGeom prst="rect">
            <a:avLst/>
          </a:prstGeom>
          <a:blipFill>
            <a:blip r:embed="rId8" cstate="print"/>
            <a:stretch>
              <a:fillRect/>
            </a:stretch>
          </a:blipFill>
        </p:spPr>
        <p:txBody>
          <a:bodyPr wrap="square" lIns="0" tIns="0" rIns="0" bIns="0" rtlCol="0"/>
          <a:lstStyle/>
          <a:p>
            <a:endParaRPr/>
          </a:p>
        </p:txBody>
      </p:sp>
      <p:sp>
        <p:nvSpPr>
          <p:cNvPr id="35" name="object 35"/>
          <p:cNvSpPr/>
          <p:nvPr/>
        </p:nvSpPr>
        <p:spPr>
          <a:xfrm>
            <a:off x="1267967" y="4728971"/>
            <a:ext cx="3846829" cy="365760"/>
          </a:xfrm>
          <a:custGeom>
            <a:avLst/>
            <a:gdLst/>
            <a:ahLst/>
            <a:cxnLst/>
            <a:rect l="l" t="t" r="r" b="b"/>
            <a:pathLst>
              <a:path w="3846829" h="365760">
                <a:moveTo>
                  <a:pt x="366369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3663696" y="365759"/>
                </a:lnTo>
                <a:lnTo>
                  <a:pt x="3712299" y="359224"/>
                </a:lnTo>
                <a:lnTo>
                  <a:pt x="3755982" y="340783"/>
                </a:lnTo>
                <a:lnTo>
                  <a:pt x="3792997" y="312181"/>
                </a:lnTo>
                <a:lnTo>
                  <a:pt x="3821599" y="275166"/>
                </a:lnTo>
                <a:lnTo>
                  <a:pt x="3840040" y="231483"/>
                </a:lnTo>
                <a:lnTo>
                  <a:pt x="3846576" y="182879"/>
                </a:lnTo>
                <a:lnTo>
                  <a:pt x="3840040" y="134276"/>
                </a:lnTo>
                <a:lnTo>
                  <a:pt x="3821599" y="90593"/>
                </a:lnTo>
                <a:lnTo>
                  <a:pt x="3792997" y="53578"/>
                </a:lnTo>
                <a:lnTo>
                  <a:pt x="3755982" y="24976"/>
                </a:lnTo>
                <a:lnTo>
                  <a:pt x="3712299" y="6535"/>
                </a:lnTo>
                <a:lnTo>
                  <a:pt x="3663696" y="0"/>
                </a:lnTo>
                <a:close/>
              </a:path>
            </a:pathLst>
          </a:custGeom>
          <a:solidFill>
            <a:srgbClr val="FFFFFF"/>
          </a:solidFill>
        </p:spPr>
        <p:txBody>
          <a:bodyPr wrap="square" lIns="0" tIns="0" rIns="0" bIns="0" rtlCol="0"/>
          <a:lstStyle/>
          <a:p>
            <a:endParaRPr/>
          </a:p>
        </p:txBody>
      </p:sp>
      <p:sp>
        <p:nvSpPr>
          <p:cNvPr id="37" name="object 37"/>
          <p:cNvSpPr/>
          <p:nvPr/>
        </p:nvSpPr>
        <p:spPr>
          <a:xfrm>
            <a:off x="6263640" y="1281683"/>
            <a:ext cx="4061460" cy="597408"/>
          </a:xfrm>
          <a:prstGeom prst="rect">
            <a:avLst/>
          </a:prstGeom>
          <a:blipFill>
            <a:blip r:embed="rId9" cstate="print"/>
            <a:stretch>
              <a:fillRect/>
            </a:stretch>
          </a:blipFill>
        </p:spPr>
        <p:txBody>
          <a:bodyPr wrap="square" lIns="0" tIns="0" rIns="0" bIns="0" rtlCol="0"/>
          <a:lstStyle/>
          <a:p>
            <a:endParaRPr/>
          </a:p>
        </p:txBody>
      </p:sp>
      <p:sp>
        <p:nvSpPr>
          <p:cNvPr id="38" name="object 38"/>
          <p:cNvSpPr/>
          <p:nvPr/>
        </p:nvSpPr>
        <p:spPr>
          <a:xfrm>
            <a:off x="6361176" y="1234439"/>
            <a:ext cx="3654552" cy="734567"/>
          </a:xfrm>
          <a:prstGeom prst="rect">
            <a:avLst/>
          </a:prstGeom>
          <a:blipFill>
            <a:blip r:embed="rId10" cstate="print"/>
            <a:stretch>
              <a:fillRect/>
            </a:stretch>
          </a:blipFill>
        </p:spPr>
        <p:txBody>
          <a:bodyPr wrap="square" lIns="0" tIns="0" rIns="0" bIns="0" rtlCol="0"/>
          <a:lstStyle/>
          <a:p>
            <a:endParaRPr/>
          </a:p>
        </p:txBody>
      </p:sp>
      <p:sp>
        <p:nvSpPr>
          <p:cNvPr id="39" name="object 39"/>
          <p:cNvSpPr/>
          <p:nvPr/>
        </p:nvSpPr>
        <p:spPr>
          <a:xfrm>
            <a:off x="6352032" y="1370075"/>
            <a:ext cx="383032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79"/>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1" name="object 41"/>
          <p:cNvSpPr/>
          <p:nvPr/>
        </p:nvSpPr>
        <p:spPr>
          <a:xfrm>
            <a:off x="6263640" y="2951988"/>
            <a:ext cx="4061460" cy="597408"/>
          </a:xfrm>
          <a:prstGeom prst="rect">
            <a:avLst/>
          </a:prstGeom>
          <a:blipFill>
            <a:blip r:embed="rId11" cstate="print"/>
            <a:stretch>
              <a:fillRect/>
            </a:stretch>
          </a:blipFill>
        </p:spPr>
        <p:txBody>
          <a:bodyPr wrap="square" lIns="0" tIns="0" rIns="0" bIns="0" rtlCol="0"/>
          <a:lstStyle/>
          <a:p>
            <a:endParaRPr/>
          </a:p>
        </p:txBody>
      </p:sp>
      <p:sp>
        <p:nvSpPr>
          <p:cNvPr id="42" name="object 42"/>
          <p:cNvSpPr/>
          <p:nvPr/>
        </p:nvSpPr>
        <p:spPr>
          <a:xfrm>
            <a:off x="6361176" y="2904744"/>
            <a:ext cx="3654552" cy="734567"/>
          </a:xfrm>
          <a:prstGeom prst="rect">
            <a:avLst/>
          </a:prstGeom>
          <a:blipFill>
            <a:blip r:embed="rId12" cstate="print"/>
            <a:stretch>
              <a:fillRect/>
            </a:stretch>
          </a:blipFill>
        </p:spPr>
        <p:txBody>
          <a:bodyPr wrap="square" lIns="0" tIns="0" rIns="0" bIns="0" rtlCol="0"/>
          <a:lstStyle/>
          <a:p>
            <a:endParaRPr/>
          </a:p>
        </p:txBody>
      </p:sp>
      <p:sp>
        <p:nvSpPr>
          <p:cNvPr id="43" name="object 43"/>
          <p:cNvSpPr/>
          <p:nvPr/>
        </p:nvSpPr>
        <p:spPr>
          <a:xfrm>
            <a:off x="6352032" y="3040379"/>
            <a:ext cx="383032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80"/>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5" name="object 45"/>
          <p:cNvSpPr/>
          <p:nvPr/>
        </p:nvSpPr>
        <p:spPr>
          <a:xfrm>
            <a:off x="6263640" y="4640579"/>
            <a:ext cx="4466844" cy="597407"/>
          </a:xfrm>
          <a:prstGeom prst="rect">
            <a:avLst/>
          </a:prstGeom>
          <a:blipFill>
            <a:blip r:embed="rId13" cstate="print"/>
            <a:stretch>
              <a:fillRect/>
            </a:stretch>
          </a:blipFill>
        </p:spPr>
        <p:txBody>
          <a:bodyPr wrap="square" lIns="0" tIns="0" rIns="0" bIns="0" rtlCol="0"/>
          <a:lstStyle/>
          <a:p>
            <a:endParaRPr/>
          </a:p>
        </p:txBody>
      </p:sp>
      <p:sp>
        <p:nvSpPr>
          <p:cNvPr id="46" name="object 46"/>
          <p:cNvSpPr/>
          <p:nvPr/>
        </p:nvSpPr>
        <p:spPr>
          <a:xfrm>
            <a:off x="6361176" y="4594859"/>
            <a:ext cx="4056887" cy="734567"/>
          </a:xfrm>
          <a:prstGeom prst="rect">
            <a:avLst/>
          </a:prstGeom>
          <a:blipFill>
            <a:blip r:embed="rId14" cstate="print"/>
            <a:stretch>
              <a:fillRect/>
            </a:stretch>
          </a:blipFill>
        </p:spPr>
        <p:txBody>
          <a:bodyPr wrap="square" lIns="0" tIns="0" rIns="0" bIns="0" rtlCol="0"/>
          <a:lstStyle/>
          <a:p>
            <a:endParaRPr/>
          </a:p>
        </p:txBody>
      </p:sp>
      <p:sp>
        <p:nvSpPr>
          <p:cNvPr id="47" name="object 47"/>
          <p:cNvSpPr/>
          <p:nvPr/>
        </p:nvSpPr>
        <p:spPr>
          <a:xfrm>
            <a:off x="6352032" y="4728971"/>
            <a:ext cx="4235450" cy="365760"/>
          </a:xfrm>
          <a:custGeom>
            <a:avLst/>
            <a:gdLst/>
            <a:ahLst/>
            <a:cxnLst/>
            <a:rect l="l" t="t" r="r" b="b"/>
            <a:pathLst>
              <a:path w="4235450" h="365760">
                <a:moveTo>
                  <a:pt x="40523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4052316" y="365759"/>
                </a:lnTo>
                <a:lnTo>
                  <a:pt x="4100919" y="359224"/>
                </a:lnTo>
                <a:lnTo>
                  <a:pt x="4144602" y="340783"/>
                </a:lnTo>
                <a:lnTo>
                  <a:pt x="4181617" y="312181"/>
                </a:lnTo>
                <a:lnTo>
                  <a:pt x="4210219" y="275166"/>
                </a:lnTo>
                <a:lnTo>
                  <a:pt x="4228660" y="231483"/>
                </a:lnTo>
                <a:lnTo>
                  <a:pt x="4235195" y="182879"/>
                </a:lnTo>
                <a:lnTo>
                  <a:pt x="4228660" y="134276"/>
                </a:lnTo>
                <a:lnTo>
                  <a:pt x="4210219" y="90593"/>
                </a:lnTo>
                <a:lnTo>
                  <a:pt x="4181617" y="53578"/>
                </a:lnTo>
                <a:lnTo>
                  <a:pt x="4144602" y="24976"/>
                </a:lnTo>
                <a:lnTo>
                  <a:pt x="4100919" y="6535"/>
                </a:lnTo>
                <a:lnTo>
                  <a:pt x="4052316" y="0"/>
                </a:lnTo>
                <a:close/>
              </a:path>
            </a:pathLst>
          </a:custGeom>
          <a:solidFill>
            <a:srgbClr val="FFFFFF"/>
          </a:solidFill>
        </p:spPr>
        <p:txBody>
          <a:bodyPr wrap="square" lIns="0" tIns="0" rIns="0" bIns="0" rtlCol="0"/>
          <a:lstStyle/>
          <a:p>
            <a:endParaRPr/>
          </a:p>
        </p:txBody>
      </p:sp>
      <p:sp>
        <p:nvSpPr>
          <p:cNvPr id="49" name="object 49"/>
          <p:cNvSpPr/>
          <p:nvPr/>
        </p:nvSpPr>
        <p:spPr>
          <a:xfrm>
            <a:off x="1039367" y="3430523"/>
            <a:ext cx="1188720" cy="1188720"/>
          </a:xfrm>
          <a:prstGeom prst="rect">
            <a:avLst/>
          </a:prstGeom>
          <a:blipFill>
            <a:blip r:embed="rId15" cstate="print"/>
            <a:stretch>
              <a:fillRect/>
            </a:stretch>
          </a:blipFill>
        </p:spPr>
        <p:txBody>
          <a:bodyPr wrap="square" lIns="0" tIns="0" rIns="0" bIns="0" rtlCol="0"/>
          <a:lstStyle/>
          <a:p>
            <a:endParaRPr/>
          </a:p>
        </p:txBody>
      </p:sp>
      <p:sp>
        <p:nvSpPr>
          <p:cNvPr id="50" name="object 50"/>
          <p:cNvSpPr/>
          <p:nvPr/>
        </p:nvSpPr>
        <p:spPr>
          <a:xfrm>
            <a:off x="1290827" y="3624071"/>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a:p>
        </p:txBody>
      </p:sp>
      <p:sp>
        <p:nvSpPr>
          <p:cNvPr id="51" name="object 51"/>
          <p:cNvSpPr txBox="1"/>
          <p:nvPr/>
        </p:nvSpPr>
        <p:spPr>
          <a:xfrm>
            <a:off x="1562924" y="3822159"/>
            <a:ext cx="141605" cy="299720"/>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9</a:t>
            </a:r>
            <a:endParaRPr sz="1800" dirty="0">
              <a:latin typeface="Calibri"/>
              <a:cs typeface="Calibri"/>
            </a:endParaRPr>
          </a:p>
        </p:txBody>
      </p:sp>
      <p:sp>
        <p:nvSpPr>
          <p:cNvPr id="52" name="object 52"/>
          <p:cNvSpPr txBox="1"/>
          <p:nvPr/>
        </p:nvSpPr>
        <p:spPr>
          <a:xfrm>
            <a:off x="1521013" y="2151854"/>
            <a:ext cx="141605" cy="299720"/>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7</a:t>
            </a:r>
            <a:endParaRPr sz="1800" dirty="0">
              <a:latin typeface="Calibri"/>
              <a:cs typeface="Calibri"/>
            </a:endParaRPr>
          </a:p>
        </p:txBody>
      </p:sp>
      <p:sp>
        <p:nvSpPr>
          <p:cNvPr id="53" name="object 28">
            <a:extLst>
              <a:ext uri="{FF2B5EF4-FFF2-40B4-BE49-F238E27FC236}">
                <a16:creationId xmlns:a16="http://schemas.microsoft.com/office/drawing/2014/main" xmlns="" id="{937B4FC3-42B3-4202-9DA5-CD121F7AEFBE}"/>
              </a:ext>
            </a:extLst>
          </p:cNvPr>
          <p:cNvSpPr txBox="1"/>
          <p:nvPr/>
        </p:nvSpPr>
        <p:spPr>
          <a:xfrm>
            <a:off x="6576058" y="1457609"/>
            <a:ext cx="4337306" cy="228268"/>
          </a:xfrm>
          <a:prstGeom prst="rect">
            <a:avLst/>
          </a:prstGeom>
        </p:spPr>
        <p:txBody>
          <a:bodyPr vert="horz" wrap="square" lIns="0" tIns="12700" rIns="0" bIns="0" rtlCol="0">
            <a:spAutoFit/>
          </a:bodyPr>
          <a:lstStyle/>
          <a:p>
            <a:pPr marL="12700" marR="969644">
              <a:spcBef>
                <a:spcPts val="100"/>
              </a:spcBef>
            </a:pPr>
            <a:r>
              <a:rPr lang="en-GB"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Value Added Tax Exemption - Free Zones</a:t>
            </a:r>
          </a:p>
        </p:txBody>
      </p:sp>
      <p:sp>
        <p:nvSpPr>
          <p:cNvPr id="57" name="Rectangle 56">
            <a:extLst>
              <a:ext uri="{FF2B5EF4-FFF2-40B4-BE49-F238E27FC236}">
                <a16:creationId xmlns:a16="http://schemas.microsoft.com/office/drawing/2014/main" xmlns="" id="{BDD77EA4-ED4B-4E37-A58B-5AE0197B169E}"/>
              </a:ext>
            </a:extLst>
          </p:cNvPr>
          <p:cNvSpPr/>
          <p:nvPr/>
        </p:nvSpPr>
        <p:spPr>
          <a:xfrm>
            <a:off x="7495159" y="1970546"/>
            <a:ext cx="3654550" cy="600164"/>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Exemption from VAT on the delivery of products to and within a free zone and free customs warehouses. </a:t>
            </a:r>
          </a:p>
        </p:txBody>
      </p:sp>
      <p:sp>
        <p:nvSpPr>
          <p:cNvPr id="58" name="Rectangle 57">
            <a:extLst>
              <a:ext uri="{FF2B5EF4-FFF2-40B4-BE49-F238E27FC236}">
                <a16:creationId xmlns:a16="http://schemas.microsoft.com/office/drawing/2014/main" xmlns="" id="{ACF06513-207C-4384-A5D6-91F703A5B483}"/>
              </a:ext>
            </a:extLst>
          </p:cNvPr>
          <p:cNvSpPr/>
          <p:nvPr/>
        </p:nvSpPr>
        <p:spPr>
          <a:xfrm>
            <a:off x="7479348" y="3488891"/>
            <a:ext cx="3702110" cy="1107996"/>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Entrepreneurs &amp; MSMEs are eligible to participate. This Program Line is intended to co-finance the costs of: Accreditation of conformity assessment bodies; Alignment of business operations with the international business standards’ requirements (implementation / certification / re-certification).</a:t>
            </a:r>
          </a:p>
        </p:txBody>
      </p:sp>
      <p:sp>
        <p:nvSpPr>
          <p:cNvPr id="60" name="object 28">
            <a:extLst>
              <a:ext uri="{FF2B5EF4-FFF2-40B4-BE49-F238E27FC236}">
                <a16:creationId xmlns:a16="http://schemas.microsoft.com/office/drawing/2014/main" xmlns="" id="{BACB422D-0656-4647-A2F8-FE61D1F2578B}"/>
              </a:ext>
            </a:extLst>
          </p:cNvPr>
          <p:cNvSpPr txBox="1"/>
          <p:nvPr/>
        </p:nvSpPr>
        <p:spPr>
          <a:xfrm>
            <a:off x="6576058" y="3123694"/>
            <a:ext cx="3609594" cy="228268"/>
          </a:xfrm>
          <a:prstGeom prst="rect">
            <a:avLst/>
          </a:prstGeom>
        </p:spPr>
        <p:txBody>
          <a:bodyPr vert="horz" wrap="square" lIns="0" tIns="12700" rIns="0" bIns="0" rtlCol="0">
            <a:spAutoFit/>
          </a:bodyPr>
          <a:lstStyle/>
          <a:p>
            <a:pPr marL="12700">
              <a:lnSpc>
                <a:spcPct val="100000"/>
              </a:lnSpc>
              <a:spcBef>
                <a:spcPts val="100"/>
              </a:spcBef>
            </a:pPr>
            <a:r>
              <a:rPr lang="en-US" sz="1400" b="1" spc="-114" dirty="0">
                <a:solidFill>
                  <a:srgbClr val="8D8D8E"/>
                </a:solidFill>
                <a:latin typeface="Arial" panose="020B0604020202020204" pitchFamily="34" charset="0"/>
                <a:ea typeface="Verdana" panose="020B0604030504040204" pitchFamily="34" charset="0"/>
                <a:cs typeface="Arial" panose="020B0604020202020204" pitchFamily="34" charset="0"/>
              </a:rPr>
              <a:t>Introduction of International Standards</a:t>
            </a:r>
          </a:p>
        </p:txBody>
      </p:sp>
      <p:sp>
        <p:nvSpPr>
          <p:cNvPr id="61" name="object 28">
            <a:extLst>
              <a:ext uri="{FF2B5EF4-FFF2-40B4-BE49-F238E27FC236}">
                <a16:creationId xmlns:a16="http://schemas.microsoft.com/office/drawing/2014/main" xmlns="" id="{E29A44A9-2231-4B54-94EA-168E340D7948}"/>
              </a:ext>
            </a:extLst>
          </p:cNvPr>
          <p:cNvSpPr txBox="1"/>
          <p:nvPr/>
        </p:nvSpPr>
        <p:spPr>
          <a:xfrm>
            <a:off x="1504120" y="3123694"/>
            <a:ext cx="4591880" cy="228268"/>
          </a:xfrm>
          <a:prstGeom prst="rect">
            <a:avLst/>
          </a:prstGeom>
        </p:spPr>
        <p:txBody>
          <a:bodyPr vert="horz" wrap="square" lIns="0" tIns="12700" rIns="0" bIns="0" rtlCol="0">
            <a:spAutoFit/>
          </a:bodyPr>
          <a:lstStyle/>
          <a:p>
            <a:pPr marL="12700" marR="969644">
              <a:spcBef>
                <a:spcPts val="100"/>
              </a:spcBef>
            </a:pPr>
            <a:r>
              <a:rPr lang="en-US"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Enhancing Innovation</a:t>
            </a:r>
          </a:p>
        </p:txBody>
      </p:sp>
      <p:sp>
        <p:nvSpPr>
          <p:cNvPr id="62" name="object 28">
            <a:extLst>
              <a:ext uri="{FF2B5EF4-FFF2-40B4-BE49-F238E27FC236}">
                <a16:creationId xmlns:a16="http://schemas.microsoft.com/office/drawing/2014/main" xmlns="" id="{A650B62B-9317-4D9D-BA71-E1F81CFA26DB}"/>
              </a:ext>
            </a:extLst>
          </p:cNvPr>
          <p:cNvSpPr txBox="1"/>
          <p:nvPr/>
        </p:nvSpPr>
        <p:spPr>
          <a:xfrm>
            <a:off x="6576058" y="4822758"/>
            <a:ext cx="5375595" cy="228268"/>
          </a:xfrm>
          <a:prstGeom prst="rect">
            <a:avLst/>
          </a:prstGeom>
        </p:spPr>
        <p:txBody>
          <a:bodyPr vert="horz" wrap="square" lIns="0" tIns="12700" rIns="0" bIns="0" rtlCol="0">
            <a:spAutoFit/>
          </a:bodyPr>
          <a:lstStyle/>
          <a:p>
            <a:pPr marL="12700" marR="969644">
              <a:spcBef>
                <a:spcPts val="100"/>
              </a:spcBef>
            </a:pPr>
            <a:r>
              <a:rPr lang="en-US"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Cluster Development</a:t>
            </a:r>
          </a:p>
        </p:txBody>
      </p:sp>
      <p:sp>
        <p:nvSpPr>
          <p:cNvPr id="63" name="object 28">
            <a:extLst>
              <a:ext uri="{FF2B5EF4-FFF2-40B4-BE49-F238E27FC236}">
                <a16:creationId xmlns:a16="http://schemas.microsoft.com/office/drawing/2014/main" xmlns="" id="{2348810F-0134-469F-AC48-896E603334F5}"/>
              </a:ext>
            </a:extLst>
          </p:cNvPr>
          <p:cNvSpPr txBox="1"/>
          <p:nvPr/>
        </p:nvSpPr>
        <p:spPr>
          <a:xfrm>
            <a:off x="1504120" y="4822758"/>
            <a:ext cx="3609594" cy="228268"/>
          </a:xfrm>
          <a:prstGeom prst="rect">
            <a:avLst/>
          </a:prstGeom>
        </p:spPr>
        <p:txBody>
          <a:bodyPr vert="horz" wrap="square" lIns="0" tIns="12700" rIns="0" bIns="0" rtlCol="0">
            <a:spAutoFit/>
          </a:bodyPr>
          <a:lstStyle/>
          <a:p>
            <a:pPr marL="12700">
              <a:lnSpc>
                <a:spcPct val="100000"/>
              </a:lnSpc>
              <a:spcBef>
                <a:spcPts val="100"/>
              </a:spcBef>
            </a:pPr>
            <a:r>
              <a:rPr lang="en-US" sz="1400" b="1" spc="-114" dirty="0">
                <a:solidFill>
                  <a:srgbClr val="8D8D8E"/>
                </a:solidFill>
                <a:latin typeface="Arial" panose="020B0604020202020204" pitchFamily="34" charset="0"/>
                <a:ea typeface="Verdana" panose="020B0604030504040204" pitchFamily="34" charset="0"/>
                <a:cs typeface="Arial" panose="020B0604020202020204" pitchFamily="34" charset="0"/>
              </a:rPr>
              <a:t>Modernization of Manufacturing Industry</a:t>
            </a:r>
          </a:p>
        </p:txBody>
      </p:sp>
      <p:sp>
        <p:nvSpPr>
          <p:cNvPr id="64" name="Rectangle 63">
            <a:extLst>
              <a:ext uri="{FF2B5EF4-FFF2-40B4-BE49-F238E27FC236}">
                <a16:creationId xmlns:a16="http://schemas.microsoft.com/office/drawing/2014/main" xmlns="" id="{830A0C93-F689-436E-9AE3-961AE6AA4CAA}"/>
              </a:ext>
            </a:extLst>
          </p:cNvPr>
          <p:cNvSpPr/>
          <p:nvPr/>
        </p:nvSpPr>
        <p:spPr>
          <a:xfrm>
            <a:off x="7479348" y="5216369"/>
            <a:ext cx="3736400" cy="1277273"/>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The clusters of entrepreneurs &amp; MSMEs registered as an NGO or as a company with a minimum of three (3) members are eligible for support intended for co-financing the costs of the following activities: investment in intangible and tangible assets; Operating costs (trade fairs, training, cluster promotion, study visits etc.).</a:t>
            </a:r>
          </a:p>
        </p:txBody>
      </p:sp>
      <p:sp>
        <p:nvSpPr>
          <p:cNvPr id="65" name="Rectangle 64">
            <a:extLst>
              <a:ext uri="{FF2B5EF4-FFF2-40B4-BE49-F238E27FC236}">
                <a16:creationId xmlns:a16="http://schemas.microsoft.com/office/drawing/2014/main" xmlns="" id="{97245E23-72CF-4667-A837-D8FE8991E584}"/>
              </a:ext>
            </a:extLst>
          </p:cNvPr>
          <p:cNvSpPr/>
          <p:nvPr/>
        </p:nvSpPr>
        <p:spPr>
          <a:xfrm>
            <a:off x="2350832" y="5080105"/>
            <a:ext cx="3813748" cy="1777895"/>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For entrepreneurs &amp; MSMEs who have been in the business for at least 2 years and whose registered principal activity falls within processing industry. The funds are intended for the purchase of new or used manufacturing machinery and/or specialized equipment for commissioning the purchased machinery. Planned investment - procurement of equipment, in part or in full, to be realized through a credit arrangement with the Investment Development Fund of Montenegro.</a:t>
            </a:r>
          </a:p>
        </p:txBody>
      </p:sp>
    </p:spTree>
    <p:extLst>
      <p:ext uri="{BB962C8B-B14F-4D97-AF65-F5344CB8AC3E}">
        <p14:creationId xmlns:p14="http://schemas.microsoft.com/office/powerpoint/2010/main" val="2818861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43648" y="499618"/>
            <a:ext cx="9704705" cy="444352"/>
          </a:xfrm>
          <a:prstGeom prst="rect">
            <a:avLst/>
          </a:prstGeom>
        </p:spPr>
        <p:txBody>
          <a:bodyPr vert="horz" wrap="square" lIns="0" tIns="13335" rIns="0" bIns="0" rtlCol="0">
            <a:spAutoFit/>
          </a:bodyPr>
          <a:lstStyle/>
          <a:p>
            <a:pPr marL="12700" algn="ctr">
              <a:lnSpc>
                <a:spcPct val="100000"/>
              </a:lnSpc>
              <a:spcBef>
                <a:spcPts val="105"/>
              </a:spcBef>
            </a:pPr>
            <a:r>
              <a:rPr lang="en-US" sz="2800" spc="-11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MONTENEGRO </a:t>
            </a:r>
            <a:r>
              <a:rPr lang="en-US" sz="2800" spc="-31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INVESTMENTS </a:t>
            </a:r>
            <a:r>
              <a:rPr lang="en-US"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INCENTIVES </a:t>
            </a:r>
            <a:r>
              <a:rPr lang="en-US" sz="2800" spc="-18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INVENTORY</a:t>
            </a:r>
            <a:endParaRPr lang="en-US"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endParaRPr>
          </a:p>
        </p:txBody>
      </p:sp>
      <p:sp>
        <p:nvSpPr>
          <p:cNvPr id="3" name="object 3"/>
          <p:cNvSpPr/>
          <p:nvPr/>
        </p:nvSpPr>
        <p:spPr>
          <a:xfrm>
            <a:off x="1080200"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1249680" y="1976627"/>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900"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800"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5" name="object 5"/>
          <p:cNvSpPr/>
          <p:nvPr/>
        </p:nvSpPr>
        <p:spPr>
          <a:xfrm>
            <a:off x="109848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6" name="object 6"/>
          <p:cNvSpPr/>
          <p:nvPr/>
        </p:nvSpPr>
        <p:spPr>
          <a:xfrm>
            <a:off x="1267967" y="5340096"/>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900"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800"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7" name="object 7"/>
          <p:cNvSpPr txBox="1"/>
          <p:nvPr/>
        </p:nvSpPr>
        <p:spPr>
          <a:xfrm>
            <a:off x="1481519" y="5538252"/>
            <a:ext cx="271081"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17</a:t>
            </a:r>
            <a:endParaRPr sz="1800" dirty="0">
              <a:latin typeface="Calibri"/>
              <a:cs typeface="Calibri"/>
            </a:endParaRPr>
          </a:p>
        </p:txBody>
      </p:sp>
      <p:sp>
        <p:nvSpPr>
          <p:cNvPr id="8" name="object 8"/>
          <p:cNvSpPr/>
          <p:nvPr/>
        </p:nvSpPr>
        <p:spPr>
          <a:xfrm>
            <a:off x="6181028"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9" name="object 9"/>
          <p:cNvSpPr/>
          <p:nvPr/>
        </p:nvSpPr>
        <p:spPr>
          <a:xfrm>
            <a:off x="6350508" y="1976627"/>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dirty="0"/>
          </a:p>
        </p:txBody>
      </p:sp>
      <p:sp>
        <p:nvSpPr>
          <p:cNvPr id="11" name="object 11"/>
          <p:cNvSpPr/>
          <p:nvPr/>
        </p:nvSpPr>
        <p:spPr>
          <a:xfrm>
            <a:off x="6181028" y="3588546"/>
            <a:ext cx="1024758" cy="983768"/>
          </a:xfrm>
          <a:prstGeom prst="rect">
            <a:avLst/>
          </a:prstGeom>
          <a:blipFill>
            <a:blip r:embed="rId2" cstate="print"/>
            <a:stretch>
              <a:fillRect/>
            </a:stretch>
          </a:blipFill>
        </p:spPr>
        <p:txBody>
          <a:bodyPr wrap="square" lIns="0" tIns="0" rIns="0" bIns="0" rtlCol="0"/>
          <a:lstStyle/>
          <a:p>
            <a:endParaRPr dirty="0"/>
          </a:p>
        </p:txBody>
      </p:sp>
      <p:sp>
        <p:nvSpPr>
          <p:cNvPr id="12" name="object 12"/>
          <p:cNvSpPr/>
          <p:nvPr/>
        </p:nvSpPr>
        <p:spPr>
          <a:xfrm>
            <a:off x="6350508" y="3659123"/>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16745A"/>
          </a:solidFill>
        </p:spPr>
        <p:txBody>
          <a:bodyPr wrap="square" lIns="0" tIns="0" rIns="0" bIns="0" rtlCol="0"/>
          <a:lstStyle/>
          <a:p>
            <a:endParaRPr dirty="0"/>
          </a:p>
        </p:txBody>
      </p:sp>
      <p:sp>
        <p:nvSpPr>
          <p:cNvPr id="13" name="object 13"/>
          <p:cNvSpPr txBox="1"/>
          <p:nvPr/>
        </p:nvSpPr>
        <p:spPr>
          <a:xfrm>
            <a:off x="6576058" y="3857242"/>
            <a:ext cx="315977"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16</a:t>
            </a:r>
            <a:endParaRPr sz="1800" dirty="0">
              <a:latin typeface="Calibri"/>
              <a:cs typeface="Calibri"/>
            </a:endParaRPr>
          </a:p>
        </p:txBody>
      </p:sp>
      <p:sp>
        <p:nvSpPr>
          <p:cNvPr id="14" name="object 14"/>
          <p:cNvSpPr/>
          <p:nvPr/>
        </p:nvSpPr>
        <p:spPr>
          <a:xfrm>
            <a:off x="618102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15" name="object 15"/>
          <p:cNvSpPr/>
          <p:nvPr/>
        </p:nvSpPr>
        <p:spPr>
          <a:xfrm>
            <a:off x="6350508" y="5340096"/>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899"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799"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7E7E7E"/>
          </a:solidFill>
        </p:spPr>
        <p:txBody>
          <a:bodyPr wrap="square" lIns="0" tIns="0" rIns="0" bIns="0" rtlCol="0"/>
          <a:lstStyle/>
          <a:p>
            <a:endParaRPr dirty="0"/>
          </a:p>
        </p:txBody>
      </p:sp>
      <p:sp>
        <p:nvSpPr>
          <p:cNvPr id="16" name="object 16"/>
          <p:cNvSpPr txBox="1"/>
          <p:nvPr/>
        </p:nvSpPr>
        <p:spPr>
          <a:xfrm>
            <a:off x="6567581" y="5527862"/>
            <a:ext cx="250762"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18</a:t>
            </a:r>
            <a:endParaRPr sz="1800" dirty="0">
              <a:latin typeface="Calibri"/>
              <a:cs typeface="Calibri"/>
            </a:endParaRPr>
          </a:p>
        </p:txBody>
      </p:sp>
      <p:sp>
        <p:nvSpPr>
          <p:cNvPr id="17" name="object 17"/>
          <p:cNvSpPr txBox="1"/>
          <p:nvPr/>
        </p:nvSpPr>
        <p:spPr>
          <a:xfrm>
            <a:off x="2287145" y="1724117"/>
            <a:ext cx="3818827" cy="1376852"/>
          </a:xfrm>
          <a:prstGeom prst="rect">
            <a:avLst/>
          </a:prstGeom>
        </p:spPr>
        <p:txBody>
          <a:bodyPr vert="horz" wrap="square" lIns="91440" tIns="45720" rIns="91440" bIns="45720" rtlCol="0">
            <a:spAutoFit/>
          </a:bodyPr>
          <a:lstStyle/>
          <a:p>
            <a:pPr marR="5080">
              <a:lnSpc>
                <a:spcPct val="103800"/>
              </a:lnSpc>
              <a:spcBef>
                <a:spcPts val="55"/>
              </a:spcBef>
            </a:pPr>
            <a:r>
              <a:rPr lang="en-GB" sz="1000" b="1" dirty="0">
                <a:latin typeface="Arial" panose="020B0604020202020204" pitchFamily="34" charset="0"/>
                <a:cs typeface="Arial" panose="020B0604020202020204" pitchFamily="34" charset="0"/>
              </a:rPr>
              <a:t>MSMEs are eligible for investment in tangible or intangible property. The former includes: investment in land and buildings and production plants and access to them; machines and equipment; costs of leasing premises required for the investment project; investment in leased land, buildings and production plants, provided that the lease is not shorter than ten years from the date of the contract on the use of funds </a:t>
            </a:r>
            <a:r>
              <a:rPr lang="en-GB" sz="1100" b="1" dirty="0">
                <a:latin typeface="Arial" panose="020B0604020202020204" pitchFamily="34" charset="0"/>
                <a:cs typeface="Arial" panose="020B0604020202020204" pitchFamily="34" charset="0"/>
              </a:rPr>
              <a:t>for fostering investments. </a:t>
            </a:r>
          </a:p>
        </p:txBody>
      </p:sp>
      <p:sp>
        <p:nvSpPr>
          <p:cNvPr id="18" name="object 18"/>
          <p:cNvSpPr txBox="1"/>
          <p:nvPr/>
        </p:nvSpPr>
        <p:spPr>
          <a:xfrm>
            <a:off x="2362200" y="3489923"/>
            <a:ext cx="3713224" cy="1136914"/>
          </a:xfrm>
          <a:prstGeom prst="rect">
            <a:avLst/>
          </a:prstGeom>
        </p:spPr>
        <p:txBody>
          <a:bodyPr vert="horz" wrap="square" lIns="91440" tIns="45720" rIns="91440" bIns="45720" rtlCol="0">
            <a:spAutoFit/>
          </a:bodyPr>
          <a:lstStyle/>
          <a:p>
            <a:pPr marR="5080">
              <a:lnSpc>
                <a:spcPct val="103800"/>
              </a:lnSpc>
              <a:spcBef>
                <a:spcPts val="55"/>
              </a:spcBef>
            </a:pPr>
            <a:r>
              <a:rPr lang="en-GB" sz="1100" b="1" dirty="0">
                <a:latin typeface="Arial" panose="020B0604020202020204" pitchFamily="34" charset="0"/>
                <a:cs typeface="Arial" panose="020B0604020202020204" pitchFamily="34" charset="0"/>
              </a:rPr>
              <a:t>Support to entrepreneurs and companies engaged in skilled crafts activity by awarding grants for: purchase of equipment and tools used exclusively for skilled crafts activity; participation in national and international trade fairs; and preparation of promotional material.</a:t>
            </a:r>
          </a:p>
        </p:txBody>
      </p:sp>
      <p:sp>
        <p:nvSpPr>
          <p:cNvPr id="19" name="object 19"/>
          <p:cNvSpPr/>
          <p:nvPr/>
        </p:nvSpPr>
        <p:spPr>
          <a:xfrm>
            <a:off x="2210561" y="1674114"/>
            <a:ext cx="0" cy="1327150"/>
          </a:xfrm>
          <a:custGeom>
            <a:avLst/>
            <a:gdLst/>
            <a:ahLst/>
            <a:cxnLst/>
            <a:rect l="l" t="t" r="r" b="b"/>
            <a:pathLst>
              <a:path h="1327150">
                <a:moveTo>
                  <a:pt x="0" y="0"/>
                </a:moveTo>
                <a:lnTo>
                  <a:pt x="0" y="1326641"/>
                </a:lnTo>
              </a:path>
            </a:pathLst>
          </a:custGeom>
          <a:ln w="25908">
            <a:solidFill>
              <a:srgbClr val="D4D4D5"/>
            </a:solidFill>
          </a:ln>
        </p:spPr>
        <p:txBody>
          <a:bodyPr wrap="square" lIns="0" tIns="0" rIns="0" bIns="0" rtlCol="0"/>
          <a:lstStyle/>
          <a:p>
            <a:endParaRPr dirty="0"/>
          </a:p>
        </p:txBody>
      </p:sp>
      <p:sp>
        <p:nvSpPr>
          <p:cNvPr id="20" name="object 20"/>
          <p:cNvSpPr/>
          <p:nvPr/>
        </p:nvSpPr>
        <p:spPr>
          <a:xfrm>
            <a:off x="2210561" y="3286505"/>
            <a:ext cx="0" cy="1327150"/>
          </a:xfrm>
          <a:custGeom>
            <a:avLst/>
            <a:gdLst/>
            <a:ahLst/>
            <a:cxnLst/>
            <a:rect l="l" t="t" r="r" b="b"/>
            <a:pathLst>
              <a:path h="1327150">
                <a:moveTo>
                  <a:pt x="0" y="0"/>
                </a:moveTo>
                <a:lnTo>
                  <a:pt x="0" y="1326642"/>
                </a:lnTo>
              </a:path>
            </a:pathLst>
          </a:custGeom>
          <a:ln w="25908">
            <a:solidFill>
              <a:srgbClr val="93AAC7"/>
            </a:solidFill>
          </a:ln>
        </p:spPr>
        <p:txBody>
          <a:bodyPr wrap="square" lIns="0" tIns="0" rIns="0" bIns="0" rtlCol="0"/>
          <a:lstStyle/>
          <a:p>
            <a:endParaRPr dirty="0"/>
          </a:p>
        </p:txBody>
      </p:sp>
      <p:sp>
        <p:nvSpPr>
          <p:cNvPr id="21" name="object 21"/>
          <p:cNvSpPr/>
          <p:nvPr/>
        </p:nvSpPr>
        <p:spPr>
          <a:xfrm>
            <a:off x="2209038" y="4943094"/>
            <a:ext cx="0" cy="1327150"/>
          </a:xfrm>
          <a:custGeom>
            <a:avLst/>
            <a:gdLst/>
            <a:ahLst/>
            <a:cxnLst/>
            <a:rect l="l" t="t" r="r" b="b"/>
            <a:pathLst>
              <a:path h="1327150">
                <a:moveTo>
                  <a:pt x="0" y="0"/>
                </a:moveTo>
                <a:lnTo>
                  <a:pt x="0" y="1326629"/>
                </a:lnTo>
              </a:path>
            </a:pathLst>
          </a:custGeom>
          <a:ln w="25908">
            <a:solidFill>
              <a:srgbClr val="D4D4D5"/>
            </a:solidFill>
          </a:ln>
        </p:spPr>
        <p:txBody>
          <a:bodyPr wrap="square" lIns="0" tIns="0" rIns="0" bIns="0" rtlCol="0"/>
          <a:lstStyle/>
          <a:p>
            <a:endParaRPr dirty="0"/>
          </a:p>
        </p:txBody>
      </p:sp>
      <p:sp>
        <p:nvSpPr>
          <p:cNvPr id="22" name="object 22"/>
          <p:cNvSpPr/>
          <p:nvPr/>
        </p:nvSpPr>
        <p:spPr>
          <a:xfrm>
            <a:off x="7311390" y="1674114"/>
            <a:ext cx="0" cy="1327150"/>
          </a:xfrm>
          <a:custGeom>
            <a:avLst/>
            <a:gdLst/>
            <a:ahLst/>
            <a:cxnLst/>
            <a:rect l="l" t="t" r="r" b="b"/>
            <a:pathLst>
              <a:path h="1327150">
                <a:moveTo>
                  <a:pt x="0" y="0"/>
                </a:moveTo>
                <a:lnTo>
                  <a:pt x="0" y="1326641"/>
                </a:lnTo>
              </a:path>
            </a:pathLst>
          </a:custGeom>
          <a:ln w="25908">
            <a:solidFill>
              <a:srgbClr val="93AAC7"/>
            </a:solidFill>
          </a:ln>
        </p:spPr>
        <p:txBody>
          <a:bodyPr wrap="square" lIns="0" tIns="0" rIns="0" bIns="0" rtlCol="0"/>
          <a:lstStyle/>
          <a:p>
            <a:endParaRPr dirty="0"/>
          </a:p>
        </p:txBody>
      </p:sp>
      <p:sp>
        <p:nvSpPr>
          <p:cNvPr id="23" name="object 23"/>
          <p:cNvSpPr/>
          <p:nvPr/>
        </p:nvSpPr>
        <p:spPr>
          <a:xfrm>
            <a:off x="7311390" y="3286505"/>
            <a:ext cx="0" cy="1327150"/>
          </a:xfrm>
          <a:custGeom>
            <a:avLst/>
            <a:gdLst/>
            <a:ahLst/>
            <a:cxnLst/>
            <a:rect l="l" t="t" r="r" b="b"/>
            <a:pathLst>
              <a:path h="1327150">
                <a:moveTo>
                  <a:pt x="0" y="0"/>
                </a:moveTo>
                <a:lnTo>
                  <a:pt x="0" y="1326642"/>
                </a:lnTo>
              </a:path>
            </a:pathLst>
          </a:custGeom>
          <a:ln w="25908">
            <a:solidFill>
              <a:srgbClr val="D4D4D5"/>
            </a:solidFill>
          </a:ln>
        </p:spPr>
        <p:txBody>
          <a:bodyPr wrap="square" lIns="0" tIns="0" rIns="0" bIns="0" rtlCol="0"/>
          <a:lstStyle/>
          <a:p>
            <a:endParaRPr dirty="0"/>
          </a:p>
        </p:txBody>
      </p:sp>
      <p:sp>
        <p:nvSpPr>
          <p:cNvPr id="24" name="object 24"/>
          <p:cNvSpPr/>
          <p:nvPr/>
        </p:nvSpPr>
        <p:spPr>
          <a:xfrm>
            <a:off x="7311390" y="4943094"/>
            <a:ext cx="0" cy="1327150"/>
          </a:xfrm>
          <a:custGeom>
            <a:avLst/>
            <a:gdLst/>
            <a:ahLst/>
            <a:cxnLst/>
            <a:rect l="l" t="t" r="r" b="b"/>
            <a:pathLst>
              <a:path h="1327150">
                <a:moveTo>
                  <a:pt x="0" y="0"/>
                </a:moveTo>
                <a:lnTo>
                  <a:pt x="0" y="1326629"/>
                </a:lnTo>
              </a:path>
            </a:pathLst>
          </a:custGeom>
          <a:ln w="25908">
            <a:solidFill>
              <a:srgbClr val="93AAC7"/>
            </a:solidFill>
          </a:ln>
        </p:spPr>
        <p:txBody>
          <a:bodyPr wrap="square" lIns="0" tIns="0" rIns="0" bIns="0" rtlCol="0"/>
          <a:lstStyle/>
          <a:p>
            <a:endParaRPr dirty="0"/>
          </a:p>
        </p:txBody>
      </p:sp>
      <p:sp>
        <p:nvSpPr>
          <p:cNvPr id="25" name="object 25"/>
          <p:cNvSpPr/>
          <p:nvPr/>
        </p:nvSpPr>
        <p:spPr>
          <a:xfrm>
            <a:off x="1179575" y="1281683"/>
            <a:ext cx="3247644" cy="597408"/>
          </a:xfrm>
          <a:prstGeom prst="rect">
            <a:avLst/>
          </a:prstGeom>
          <a:blipFill>
            <a:blip r:embed="rId3" cstate="print"/>
            <a:stretch>
              <a:fillRect/>
            </a:stretch>
          </a:blipFill>
        </p:spPr>
        <p:txBody>
          <a:bodyPr wrap="square" lIns="0" tIns="0" rIns="0" bIns="0" rtlCol="0"/>
          <a:lstStyle/>
          <a:p>
            <a:endParaRPr dirty="0"/>
          </a:p>
        </p:txBody>
      </p:sp>
      <p:sp>
        <p:nvSpPr>
          <p:cNvPr id="27" name="object 27"/>
          <p:cNvSpPr/>
          <p:nvPr/>
        </p:nvSpPr>
        <p:spPr>
          <a:xfrm>
            <a:off x="1387878" y="1259788"/>
            <a:ext cx="3016250" cy="365760"/>
          </a:xfrm>
          <a:custGeom>
            <a:avLst/>
            <a:gdLst/>
            <a:ahLst/>
            <a:cxnLst/>
            <a:rect l="l" t="t" r="r" b="b"/>
            <a:pathLst>
              <a:path w="3016250" h="365760">
                <a:moveTo>
                  <a:pt x="28331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2833116" y="365760"/>
                </a:lnTo>
                <a:lnTo>
                  <a:pt x="2881719" y="359224"/>
                </a:lnTo>
                <a:lnTo>
                  <a:pt x="2925402" y="340783"/>
                </a:lnTo>
                <a:lnTo>
                  <a:pt x="2962417" y="312181"/>
                </a:lnTo>
                <a:lnTo>
                  <a:pt x="2991019" y="275166"/>
                </a:lnTo>
                <a:lnTo>
                  <a:pt x="3009460" y="231483"/>
                </a:lnTo>
                <a:lnTo>
                  <a:pt x="3015996" y="182879"/>
                </a:lnTo>
                <a:lnTo>
                  <a:pt x="3009460" y="134276"/>
                </a:lnTo>
                <a:lnTo>
                  <a:pt x="2991019" y="90593"/>
                </a:lnTo>
                <a:lnTo>
                  <a:pt x="2962417" y="53578"/>
                </a:lnTo>
                <a:lnTo>
                  <a:pt x="2925402" y="24976"/>
                </a:lnTo>
                <a:lnTo>
                  <a:pt x="2881719" y="6535"/>
                </a:lnTo>
                <a:lnTo>
                  <a:pt x="2833116" y="0"/>
                </a:lnTo>
                <a:close/>
              </a:path>
            </a:pathLst>
          </a:custGeom>
          <a:solidFill>
            <a:srgbClr val="FFFFFF"/>
          </a:solidFill>
        </p:spPr>
        <p:txBody>
          <a:bodyPr wrap="square" lIns="0" tIns="0" rIns="0" bIns="0" rtlCol="0"/>
          <a:lstStyle/>
          <a:p>
            <a:endParaRPr dirty="0"/>
          </a:p>
        </p:txBody>
      </p:sp>
      <p:sp>
        <p:nvSpPr>
          <p:cNvPr id="28" name="object 28"/>
          <p:cNvSpPr txBox="1"/>
          <p:nvPr/>
        </p:nvSpPr>
        <p:spPr>
          <a:xfrm>
            <a:off x="1504120" y="1457609"/>
            <a:ext cx="2503170" cy="228268"/>
          </a:xfrm>
          <a:prstGeom prst="rect">
            <a:avLst/>
          </a:prstGeom>
        </p:spPr>
        <p:txBody>
          <a:bodyPr vert="horz" wrap="square" lIns="0" tIns="12700" rIns="0" bIns="0" rtlCol="0">
            <a:spAutoFit/>
          </a:bodyPr>
          <a:lstStyle/>
          <a:p>
            <a:pPr marL="12700">
              <a:lnSpc>
                <a:spcPct val="100000"/>
              </a:lnSpc>
              <a:spcBef>
                <a:spcPts val="100"/>
              </a:spcBef>
            </a:pPr>
            <a:r>
              <a:rPr lang="en-US" sz="1400" b="1" spc="-114" dirty="0">
                <a:solidFill>
                  <a:srgbClr val="8D8D8E"/>
                </a:solidFill>
                <a:latin typeface="Arial" panose="020B0604020202020204" pitchFamily="34" charset="0"/>
                <a:ea typeface="Verdana" panose="020B0604030504040204" pitchFamily="34" charset="0"/>
                <a:cs typeface="Arial" panose="020B0604020202020204" pitchFamily="34" charset="0"/>
              </a:rPr>
              <a:t>Fostering Direct Investments</a:t>
            </a:r>
          </a:p>
        </p:txBody>
      </p:sp>
      <p:sp>
        <p:nvSpPr>
          <p:cNvPr id="29" name="object 29"/>
          <p:cNvSpPr/>
          <p:nvPr/>
        </p:nvSpPr>
        <p:spPr>
          <a:xfrm>
            <a:off x="1179575" y="2951988"/>
            <a:ext cx="4219956" cy="597408"/>
          </a:xfrm>
          <a:prstGeom prst="rect">
            <a:avLst/>
          </a:prstGeom>
          <a:blipFill>
            <a:blip r:embed="rId4" cstate="print"/>
            <a:stretch>
              <a:fillRect/>
            </a:stretch>
          </a:blipFill>
        </p:spPr>
        <p:txBody>
          <a:bodyPr wrap="square" lIns="0" tIns="0" rIns="0" bIns="0" rtlCol="0"/>
          <a:lstStyle/>
          <a:p>
            <a:endParaRPr dirty="0"/>
          </a:p>
        </p:txBody>
      </p:sp>
      <p:sp>
        <p:nvSpPr>
          <p:cNvPr id="31" name="object 31"/>
          <p:cNvSpPr/>
          <p:nvPr/>
        </p:nvSpPr>
        <p:spPr>
          <a:xfrm>
            <a:off x="1243648" y="3095946"/>
            <a:ext cx="3988435" cy="365760"/>
          </a:xfrm>
          <a:custGeom>
            <a:avLst/>
            <a:gdLst/>
            <a:ahLst/>
            <a:cxnLst/>
            <a:rect l="l" t="t" r="r" b="b"/>
            <a:pathLst>
              <a:path w="3988435" h="365760">
                <a:moveTo>
                  <a:pt x="3805428"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805428" y="365760"/>
                </a:lnTo>
                <a:lnTo>
                  <a:pt x="3854031" y="359224"/>
                </a:lnTo>
                <a:lnTo>
                  <a:pt x="3897714" y="340783"/>
                </a:lnTo>
                <a:lnTo>
                  <a:pt x="3934729" y="312181"/>
                </a:lnTo>
                <a:lnTo>
                  <a:pt x="3963331" y="275166"/>
                </a:lnTo>
                <a:lnTo>
                  <a:pt x="3981772" y="231483"/>
                </a:lnTo>
                <a:lnTo>
                  <a:pt x="3988307" y="182880"/>
                </a:lnTo>
                <a:lnTo>
                  <a:pt x="3981772" y="134276"/>
                </a:lnTo>
                <a:lnTo>
                  <a:pt x="3963331" y="90593"/>
                </a:lnTo>
                <a:lnTo>
                  <a:pt x="3934729" y="53578"/>
                </a:lnTo>
                <a:lnTo>
                  <a:pt x="3897714" y="24976"/>
                </a:lnTo>
                <a:lnTo>
                  <a:pt x="3854031" y="6535"/>
                </a:lnTo>
                <a:lnTo>
                  <a:pt x="3805428" y="0"/>
                </a:lnTo>
                <a:close/>
              </a:path>
            </a:pathLst>
          </a:custGeom>
          <a:solidFill>
            <a:srgbClr val="FFFFFF"/>
          </a:solidFill>
        </p:spPr>
        <p:txBody>
          <a:bodyPr wrap="square" lIns="0" tIns="0" rIns="0" bIns="0" rtlCol="0"/>
          <a:lstStyle/>
          <a:p>
            <a:endParaRPr dirty="0"/>
          </a:p>
        </p:txBody>
      </p:sp>
      <p:sp>
        <p:nvSpPr>
          <p:cNvPr id="33" name="object 33"/>
          <p:cNvSpPr/>
          <p:nvPr/>
        </p:nvSpPr>
        <p:spPr>
          <a:xfrm>
            <a:off x="1179575" y="4640579"/>
            <a:ext cx="4572000" cy="597407"/>
          </a:xfrm>
          <a:prstGeom prst="rect">
            <a:avLst/>
          </a:prstGeom>
          <a:blipFill>
            <a:blip r:embed="rId5" cstate="print"/>
            <a:stretch>
              <a:fillRect/>
            </a:stretch>
          </a:blipFill>
        </p:spPr>
        <p:txBody>
          <a:bodyPr wrap="square" lIns="0" tIns="0" rIns="0" bIns="0" rtlCol="0"/>
          <a:lstStyle/>
          <a:p>
            <a:endParaRPr/>
          </a:p>
        </p:txBody>
      </p:sp>
      <p:sp>
        <p:nvSpPr>
          <p:cNvPr id="35" name="object 35"/>
          <p:cNvSpPr/>
          <p:nvPr/>
        </p:nvSpPr>
        <p:spPr>
          <a:xfrm>
            <a:off x="1309495" y="4658370"/>
            <a:ext cx="4279012" cy="436361"/>
          </a:xfrm>
          <a:custGeom>
            <a:avLst/>
            <a:gdLst/>
            <a:ahLst/>
            <a:cxnLst/>
            <a:rect l="l" t="t" r="r" b="b"/>
            <a:pathLst>
              <a:path w="3846829" h="365760">
                <a:moveTo>
                  <a:pt x="366369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3663696" y="365759"/>
                </a:lnTo>
                <a:lnTo>
                  <a:pt x="3712299" y="359224"/>
                </a:lnTo>
                <a:lnTo>
                  <a:pt x="3755982" y="340783"/>
                </a:lnTo>
                <a:lnTo>
                  <a:pt x="3792997" y="312181"/>
                </a:lnTo>
                <a:lnTo>
                  <a:pt x="3821599" y="275166"/>
                </a:lnTo>
                <a:lnTo>
                  <a:pt x="3840040" y="231483"/>
                </a:lnTo>
                <a:lnTo>
                  <a:pt x="3846576" y="182879"/>
                </a:lnTo>
                <a:lnTo>
                  <a:pt x="3840040" y="134276"/>
                </a:lnTo>
                <a:lnTo>
                  <a:pt x="3821599" y="90593"/>
                </a:lnTo>
                <a:lnTo>
                  <a:pt x="3792997" y="53578"/>
                </a:lnTo>
                <a:lnTo>
                  <a:pt x="3755982" y="24976"/>
                </a:lnTo>
                <a:lnTo>
                  <a:pt x="3712299" y="6535"/>
                </a:lnTo>
                <a:lnTo>
                  <a:pt x="3663696" y="0"/>
                </a:lnTo>
                <a:close/>
              </a:path>
            </a:pathLst>
          </a:custGeom>
          <a:solidFill>
            <a:srgbClr val="FFFFFF"/>
          </a:solidFill>
        </p:spPr>
        <p:txBody>
          <a:bodyPr wrap="square" lIns="0" tIns="0" rIns="0" bIns="0" rtlCol="0"/>
          <a:lstStyle/>
          <a:p>
            <a:endParaRPr/>
          </a:p>
        </p:txBody>
      </p:sp>
      <p:sp>
        <p:nvSpPr>
          <p:cNvPr id="37" name="object 37"/>
          <p:cNvSpPr/>
          <p:nvPr/>
        </p:nvSpPr>
        <p:spPr>
          <a:xfrm>
            <a:off x="6263640" y="1281683"/>
            <a:ext cx="4061460" cy="597408"/>
          </a:xfrm>
          <a:prstGeom prst="rect">
            <a:avLst/>
          </a:prstGeom>
          <a:blipFill>
            <a:blip r:embed="rId6" cstate="print"/>
            <a:stretch>
              <a:fillRect/>
            </a:stretch>
          </a:blipFill>
        </p:spPr>
        <p:txBody>
          <a:bodyPr wrap="square" lIns="0" tIns="0" rIns="0" bIns="0" rtlCol="0"/>
          <a:lstStyle/>
          <a:p>
            <a:endParaRPr/>
          </a:p>
        </p:txBody>
      </p:sp>
      <p:sp>
        <p:nvSpPr>
          <p:cNvPr id="39" name="object 39"/>
          <p:cNvSpPr/>
          <p:nvPr/>
        </p:nvSpPr>
        <p:spPr>
          <a:xfrm>
            <a:off x="6352032" y="1370075"/>
            <a:ext cx="384048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79"/>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1" name="object 41"/>
          <p:cNvSpPr/>
          <p:nvPr/>
        </p:nvSpPr>
        <p:spPr>
          <a:xfrm>
            <a:off x="6263640" y="2951988"/>
            <a:ext cx="4061460" cy="597408"/>
          </a:xfrm>
          <a:prstGeom prst="rect">
            <a:avLst/>
          </a:prstGeom>
          <a:blipFill>
            <a:blip r:embed="rId7" cstate="print"/>
            <a:stretch>
              <a:fillRect/>
            </a:stretch>
          </a:blipFill>
        </p:spPr>
        <p:txBody>
          <a:bodyPr wrap="square" lIns="0" tIns="0" rIns="0" bIns="0" rtlCol="0"/>
          <a:lstStyle/>
          <a:p>
            <a:endParaRPr/>
          </a:p>
        </p:txBody>
      </p:sp>
      <p:sp>
        <p:nvSpPr>
          <p:cNvPr id="43" name="object 43"/>
          <p:cNvSpPr/>
          <p:nvPr/>
        </p:nvSpPr>
        <p:spPr>
          <a:xfrm>
            <a:off x="6352032" y="3040379"/>
            <a:ext cx="384048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80"/>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5" name="object 45"/>
          <p:cNvSpPr/>
          <p:nvPr/>
        </p:nvSpPr>
        <p:spPr>
          <a:xfrm>
            <a:off x="6263640" y="4640579"/>
            <a:ext cx="4466844" cy="597407"/>
          </a:xfrm>
          <a:prstGeom prst="rect">
            <a:avLst/>
          </a:prstGeom>
          <a:blipFill>
            <a:blip r:embed="rId8" cstate="print"/>
            <a:stretch>
              <a:fillRect/>
            </a:stretch>
          </a:blipFill>
        </p:spPr>
        <p:txBody>
          <a:bodyPr wrap="square" lIns="0" tIns="0" rIns="0" bIns="0" rtlCol="0"/>
          <a:lstStyle/>
          <a:p>
            <a:endParaRPr/>
          </a:p>
        </p:txBody>
      </p:sp>
      <p:sp>
        <p:nvSpPr>
          <p:cNvPr id="46" name="object 46"/>
          <p:cNvSpPr/>
          <p:nvPr/>
        </p:nvSpPr>
        <p:spPr>
          <a:xfrm>
            <a:off x="6361176" y="4594859"/>
            <a:ext cx="4297680" cy="734567"/>
          </a:xfrm>
          <a:prstGeom prst="rect">
            <a:avLst/>
          </a:prstGeom>
          <a:blipFill>
            <a:blip r:embed="rId9" cstate="print"/>
            <a:stretch>
              <a:fillRect/>
            </a:stretch>
          </a:blipFill>
        </p:spPr>
        <p:txBody>
          <a:bodyPr wrap="square" lIns="0" tIns="0" rIns="0" bIns="0" rtlCol="0"/>
          <a:lstStyle/>
          <a:p>
            <a:endParaRPr/>
          </a:p>
        </p:txBody>
      </p:sp>
      <p:sp>
        <p:nvSpPr>
          <p:cNvPr id="47" name="object 47"/>
          <p:cNvSpPr/>
          <p:nvPr/>
        </p:nvSpPr>
        <p:spPr>
          <a:xfrm>
            <a:off x="6352032" y="4728971"/>
            <a:ext cx="4297680" cy="365760"/>
          </a:xfrm>
          <a:custGeom>
            <a:avLst/>
            <a:gdLst/>
            <a:ahLst/>
            <a:cxnLst/>
            <a:rect l="l" t="t" r="r" b="b"/>
            <a:pathLst>
              <a:path w="4235450" h="365760">
                <a:moveTo>
                  <a:pt x="40523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4052316" y="365759"/>
                </a:lnTo>
                <a:lnTo>
                  <a:pt x="4100919" y="359224"/>
                </a:lnTo>
                <a:lnTo>
                  <a:pt x="4144602" y="340783"/>
                </a:lnTo>
                <a:lnTo>
                  <a:pt x="4181617" y="312181"/>
                </a:lnTo>
                <a:lnTo>
                  <a:pt x="4210219" y="275166"/>
                </a:lnTo>
                <a:lnTo>
                  <a:pt x="4228660" y="231483"/>
                </a:lnTo>
                <a:lnTo>
                  <a:pt x="4235195" y="182879"/>
                </a:lnTo>
                <a:lnTo>
                  <a:pt x="4228660" y="134276"/>
                </a:lnTo>
                <a:lnTo>
                  <a:pt x="4210219" y="90593"/>
                </a:lnTo>
                <a:lnTo>
                  <a:pt x="4181617" y="53578"/>
                </a:lnTo>
                <a:lnTo>
                  <a:pt x="4144602" y="24976"/>
                </a:lnTo>
                <a:lnTo>
                  <a:pt x="4100919" y="6535"/>
                </a:lnTo>
                <a:lnTo>
                  <a:pt x="4052316" y="0"/>
                </a:lnTo>
                <a:close/>
              </a:path>
            </a:pathLst>
          </a:custGeom>
          <a:solidFill>
            <a:srgbClr val="FFFFFF"/>
          </a:solidFill>
        </p:spPr>
        <p:txBody>
          <a:bodyPr wrap="square" lIns="0" tIns="0" rIns="0" bIns="0" rtlCol="0"/>
          <a:lstStyle/>
          <a:p>
            <a:endParaRPr/>
          </a:p>
        </p:txBody>
      </p:sp>
      <p:sp>
        <p:nvSpPr>
          <p:cNvPr id="49" name="object 49"/>
          <p:cNvSpPr/>
          <p:nvPr/>
        </p:nvSpPr>
        <p:spPr>
          <a:xfrm>
            <a:off x="1039367" y="3430523"/>
            <a:ext cx="1188720" cy="1188720"/>
          </a:xfrm>
          <a:prstGeom prst="rect">
            <a:avLst/>
          </a:prstGeom>
          <a:blipFill>
            <a:blip r:embed="rId10" cstate="print"/>
            <a:stretch>
              <a:fillRect/>
            </a:stretch>
          </a:blipFill>
        </p:spPr>
        <p:txBody>
          <a:bodyPr wrap="square" lIns="0" tIns="0" rIns="0" bIns="0" rtlCol="0"/>
          <a:lstStyle/>
          <a:p>
            <a:endParaRPr/>
          </a:p>
        </p:txBody>
      </p:sp>
      <p:sp>
        <p:nvSpPr>
          <p:cNvPr id="50" name="object 50"/>
          <p:cNvSpPr/>
          <p:nvPr/>
        </p:nvSpPr>
        <p:spPr>
          <a:xfrm>
            <a:off x="1290827" y="3624071"/>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a:p>
        </p:txBody>
      </p:sp>
      <p:sp>
        <p:nvSpPr>
          <p:cNvPr id="52" name="object 52"/>
          <p:cNvSpPr txBox="1"/>
          <p:nvPr/>
        </p:nvSpPr>
        <p:spPr>
          <a:xfrm>
            <a:off x="1481519"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1</a:t>
            </a:r>
            <a:r>
              <a:rPr lang="en-US" dirty="0">
                <a:solidFill>
                  <a:srgbClr val="FFFFFF"/>
                </a:solidFill>
                <a:latin typeface="Calibri"/>
                <a:cs typeface="Calibri"/>
              </a:rPr>
              <a:t>3</a:t>
            </a:r>
            <a:endParaRPr sz="1800" dirty="0">
              <a:latin typeface="Calibri"/>
              <a:cs typeface="Calibri"/>
            </a:endParaRPr>
          </a:p>
        </p:txBody>
      </p:sp>
      <p:sp>
        <p:nvSpPr>
          <p:cNvPr id="53" name="object 28">
            <a:extLst>
              <a:ext uri="{FF2B5EF4-FFF2-40B4-BE49-F238E27FC236}">
                <a16:creationId xmlns:a16="http://schemas.microsoft.com/office/drawing/2014/main" xmlns="" id="{937B4FC3-42B3-4202-9DA5-CD121F7AEFBE}"/>
              </a:ext>
            </a:extLst>
          </p:cNvPr>
          <p:cNvSpPr txBox="1"/>
          <p:nvPr/>
        </p:nvSpPr>
        <p:spPr>
          <a:xfrm>
            <a:off x="6576058" y="1457609"/>
            <a:ext cx="4337306" cy="228268"/>
          </a:xfrm>
          <a:prstGeom prst="rect">
            <a:avLst/>
          </a:prstGeom>
        </p:spPr>
        <p:txBody>
          <a:bodyPr vert="horz" wrap="square" lIns="0" tIns="12700" rIns="0" bIns="0" rtlCol="0">
            <a:spAutoFit/>
          </a:bodyPr>
          <a:lstStyle/>
          <a:p>
            <a:pPr marL="12700" marR="969644">
              <a:spcBef>
                <a:spcPts val="100"/>
              </a:spcBef>
            </a:pPr>
            <a:r>
              <a:rPr lang="en-GB"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Fostering Production Processes </a:t>
            </a:r>
          </a:p>
        </p:txBody>
      </p:sp>
      <p:sp>
        <p:nvSpPr>
          <p:cNvPr id="57" name="Rectangle 56">
            <a:extLst>
              <a:ext uri="{FF2B5EF4-FFF2-40B4-BE49-F238E27FC236}">
                <a16:creationId xmlns:a16="http://schemas.microsoft.com/office/drawing/2014/main" xmlns="" id="{BDD77EA4-ED4B-4E37-A58B-5AE0197B169E}"/>
              </a:ext>
            </a:extLst>
          </p:cNvPr>
          <p:cNvSpPr/>
          <p:nvPr/>
        </p:nvSpPr>
        <p:spPr>
          <a:xfrm>
            <a:off x="7489701" y="1813226"/>
            <a:ext cx="4168899" cy="1277273"/>
          </a:xfrm>
          <a:prstGeom prst="rect">
            <a:avLst/>
          </a:prstGeom>
        </p:spPr>
        <p:txBody>
          <a:bodyPr wrap="square" lIns="91440" tIns="45720" rIns="91440" bIns="45720">
            <a:spAutoFit/>
          </a:bodyPr>
          <a:lstStyle/>
          <a:p>
            <a:r>
              <a:rPr lang="en-GB" sz="1100" b="1" dirty="0">
                <a:latin typeface="Arial" panose="020B0604020202020204" pitchFamily="34" charset="0"/>
                <a:cs typeface="Arial" panose="020B0604020202020204" pitchFamily="34" charset="0"/>
              </a:rPr>
              <a:t>The Programme supports MSME</a:t>
            </a:r>
            <a:r>
              <a:rPr lang="sr-Latn-ME" sz="1100" b="1" dirty="0">
                <a:latin typeface="Arial" panose="020B0604020202020204" pitchFamily="34" charset="0"/>
                <a:cs typeface="Arial" panose="020B0604020202020204" pitchFamily="34" charset="0"/>
              </a:rPr>
              <a:t>s</a:t>
            </a:r>
            <a:r>
              <a:rPr lang="en-GB" sz="1100" b="1" dirty="0">
                <a:latin typeface="Arial" panose="020B0604020202020204" pitchFamily="34" charset="0"/>
                <a:cs typeface="Arial" panose="020B0604020202020204" pitchFamily="34" charset="0"/>
              </a:rPr>
              <a:t> investment in new or used equipment required to implement an investment project or to start, enhance or expand existing capacities, expand to new products and production processes, or to scale up production. It provides co-financing for the purchase of production equipment and equipment deployed in the production process.</a:t>
            </a:r>
          </a:p>
        </p:txBody>
      </p:sp>
      <p:sp>
        <p:nvSpPr>
          <p:cNvPr id="58" name="Rectangle 57">
            <a:extLst>
              <a:ext uri="{FF2B5EF4-FFF2-40B4-BE49-F238E27FC236}">
                <a16:creationId xmlns:a16="http://schemas.microsoft.com/office/drawing/2014/main" xmlns="" id="{ACF06513-207C-4384-A5D6-91F703A5B483}"/>
              </a:ext>
            </a:extLst>
          </p:cNvPr>
          <p:cNvSpPr/>
          <p:nvPr/>
        </p:nvSpPr>
        <p:spPr>
          <a:xfrm>
            <a:off x="7489701" y="3517051"/>
            <a:ext cx="4125325" cy="938719"/>
          </a:xfrm>
          <a:prstGeom prst="rect">
            <a:avLst/>
          </a:prstGeom>
        </p:spPr>
        <p:txBody>
          <a:bodyPr wrap="square" lIns="91440" tIns="45720" rIns="91440" bIns="45720">
            <a:spAutoFit/>
          </a:bodyPr>
          <a:lstStyle/>
          <a:p>
            <a:r>
              <a:rPr lang="en-GB" sz="1100" b="1" dirty="0">
                <a:latin typeface="Arial" panose="020B0604020202020204" pitchFamily="34" charset="0"/>
                <a:cs typeface="Arial" panose="020B0604020202020204" pitchFamily="34" charset="0"/>
              </a:rPr>
              <a:t>Non-financial and financial support to individuals - potential entrepreneurs and existing businesses operating for a maximum of one year from the day of the publication of the Public Call for setting up new enterprises and improving the business of the existing ones.</a:t>
            </a:r>
          </a:p>
        </p:txBody>
      </p:sp>
      <p:sp>
        <p:nvSpPr>
          <p:cNvPr id="60" name="object 28">
            <a:extLst>
              <a:ext uri="{FF2B5EF4-FFF2-40B4-BE49-F238E27FC236}">
                <a16:creationId xmlns:a16="http://schemas.microsoft.com/office/drawing/2014/main" xmlns="" id="{BACB422D-0656-4647-A2F8-FE61D1F2578B}"/>
              </a:ext>
            </a:extLst>
          </p:cNvPr>
          <p:cNvSpPr txBox="1"/>
          <p:nvPr/>
        </p:nvSpPr>
        <p:spPr>
          <a:xfrm>
            <a:off x="6576058" y="3092916"/>
            <a:ext cx="3840480" cy="228268"/>
          </a:xfrm>
          <a:prstGeom prst="rect">
            <a:avLst/>
          </a:prstGeom>
        </p:spPr>
        <p:txBody>
          <a:bodyPr vert="horz" wrap="square" lIns="0" tIns="12700" rIns="0" bIns="0" rtlCol="0">
            <a:spAutoFit/>
          </a:bodyPr>
          <a:lstStyle/>
          <a:p>
            <a:pPr marL="12700">
              <a:lnSpc>
                <a:spcPct val="100000"/>
              </a:lnSpc>
              <a:spcBef>
                <a:spcPts val="100"/>
              </a:spcBef>
            </a:pPr>
            <a:r>
              <a:rPr lang="en-US" sz="1400" b="1" spc="-114" dirty="0">
                <a:solidFill>
                  <a:srgbClr val="8D8D8E"/>
                </a:solidFill>
                <a:latin typeface="Arial" panose="020B0604020202020204" pitchFamily="34" charset="0"/>
                <a:cs typeface="Arial" panose="020B0604020202020204" pitchFamily="34" charset="0"/>
              </a:rPr>
              <a:t>Entrepreneurship Development</a:t>
            </a:r>
          </a:p>
        </p:txBody>
      </p:sp>
      <p:sp>
        <p:nvSpPr>
          <p:cNvPr id="61" name="object 28">
            <a:extLst>
              <a:ext uri="{FF2B5EF4-FFF2-40B4-BE49-F238E27FC236}">
                <a16:creationId xmlns:a16="http://schemas.microsoft.com/office/drawing/2014/main" xmlns="" id="{E29A44A9-2231-4B54-94EA-168E340D7948}"/>
              </a:ext>
            </a:extLst>
          </p:cNvPr>
          <p:cNvSpPr txBox="1"/>
          <p:nvPr/>
        </p:nvSpPr>
        <p:spPr>
          <a:xfrm>
            <a:off x="1485443" y="3159951"/>
            <a:ext cx="4591880" cy="228268"/>
          </a:xfrm>
          <a:prstGeom prst="rect">
            <a:avLst/>
          </a:prstGeom>
        </p:spPr>
        <p:txBody>
          <a:bodyPr vert="horz" wrap="square" lIns="0" tIns="12700" rIns="0" bIns="0" rtlCol="0">
            <a:spAutoFit/>
          </a:bodyPr>
          <a:lstStyle/>
          <a:p>
            <a:pPr marL="12700" marR="969644">
              <a:spcBef>
                <a:spcPts val="100"/>
              </a:spcBef>
            </a:pPr>
            <a:r>
              <a:rPr lang="en-US"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Development of Craftsmanship</a:t>
            </a:r>
          </a:p>
        </p:txBody>
      </p:sp>
      <p:sp>
        <p:nvSpPr>
          <p:cNvPr id="62" name="object 28">
            <a:extLst>
              <a:ext uri="{FF2B5EF4-FFF2-40B4-BE49-F238E27FC236}">
                <a16:creationId xmlns:a16="http://schemas.microsoft.com/office/drawing/2014/main" xmlns="" id="{A650B62B-9317-4D9D-BA71-E1F81CFA26DB}"/>
              </a:ext>
            </a:extLst>
          </p:cNvPr>
          <p:cNvSpPr txBox="1"/>
          <p:nvPr/>
        </p:nvSpPr>
        <p:spPr>
          <a:xfrm>
            <a:off x="6576058" y="4822758"/>
            <a:ext cx="5375595" cy="228268"/>
          </a:xfrm>
          <a:prstGeom prst="rect">
            <a:avLst/>
          </a:prstGeom>
        </p:spPr>
        <p:txBody>
          <a:bodyPr vert="horz" wrap="square" lIns="0" tIns="12700" rIns="0" bIns="0" rtlCol="0">
            <a:spAutoFit/>
          </a:bodyPr>
          <a:lstStyle/>
          <a:p>
            <a:pPr marL="12700" marR="969644">
              <a:spcBef>
                <a:spcPts val="100"/>
              </a:spcBef>
            </a:pPr>
            <a:r>
              <a:rPr lang="en-US"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Support to digitalization </a:t>
            </a:r>
          </a:p>
        </p:txBody>
      </p:sp>
      <p:sp>
        <p:nvSpPr>
          <p:cNvPr id="63" name="object 28">
            <a:extLst>
              <a:ext uri="{FF2B5EF4-FFF2-40B4-BE49-F238E27FC236}">
                <a16:creationId xmlns:a16="http://schemas.microsoft.com/office/drawing/2014/main" xmlns="" id="{2348810F-0134-469F-AC48-896E603334F5}"/>
              </a:ext>
            </a:extLst>
          </p:cNvPr>
          <p:cNvSpPr txBox="1"/>
          <p:nvPr/>
        </p:nvSpPr>
        <p:spPr>
          <a:xfrm>
            <a:off x="1487805" y="4693918"/>
            <a:ext cx="4740783" cy="382156"/>
          </a:xfrm>
          <a:prstGeom prst="rect">
            <a:avLst/>
          </a:prstGeom>
        </p:spPr>
        <p:txBody>
          <a:bodyPr vert="horz" wrap="square" lIns="0" tIns="12700" rIns="0" bIns="0" rtlCol="0">
            <a:spAutoFit/>
          </a:bodyPr>
          <a:lstStyle/>
          <a:p>
            <a:pPr marL="12700">
              <a:lnSpc>
                <a:spcPct val="100000"/>
              </a:lnSpc>
              <a:spcBef>
                <a:spcPts val="100"/>
              </a:spcBef>
            </a:pPr>
            <a:r>
              <a:rPr lang="en-GB" sz="1200" b="1" spc="-114" dirty="0">
                <a:solidFill>
                  <a:srgbClr val="8D8D8E"/>
                </a:solidFill>
                <a:latin typeface="Arial" panose="020B0604020202020204" pitchFamily="34" charset="0"/>
                <a:cs typeface="Arial" panose="020B0604020202020204" pitchFamily="34" charset="0"/>
              </a:rPr>
              <a:t>Exemptions on PIT &amp; contributions to social insurance, and local </a:t>
            </a:r>
            <a:br>
              <a:rPr lang="en-GB" sz="1200" b="1" spc="-114" dirty="0">
                <a:solidFill>
                  <a:srgbClr val="8D8D8E"/>
                </a:solidFill>
                <a:latin typeface="Arial" panose="020B0604020202020204" pitchFamily="34" charset="0"/>
                <a:cs typeface="Arial" panose="020B0604020202020204" pitchFamily="34" charset="0"/>
              </a:rPr>
            </a:br>
            <a:r>
              <a:rPr lang="en-GB" sz="1200" b="1" spc="-114" dirty="0">
                <a:solidFill>
                  <a:srgbClr val="8D8D8E"/>
                </a:solidFill>
                <a:latin typeface="Arial" panose="020B0604020202020204" pitchFamily="34" charset="0"/>
                <a:cs typeface="Arial" panose="020B0604020202020204" pitchFamily="34" charset="0"/>
              </a:rPr>
              <a:t>benefits (local fees and real estate tax) for business zones </a:t>
            </a:r>
          </a:p>
        </p:txBody>
      </p:sp>
      <p:sp>
        <p:nvSpPr>
          <p:cNvPr id="64" name="Rectangle 63">
            <a:extLst>
              <a:ext uri="{FF2B5EF4-FFF2-40B4-BE49-F238E27FC236}">
                <a16:creationId xmlns:a16="http://schemas.microsoft.com/office/drawing/2014/main" xmlns="" id="{830A0C93-F689-436E-9AE3-961AE6AA4CAA}"/>
              </a:ext>
            </a:extLst>
          </p:cNvPr>
          <p:cNvSpPr/>
          <p:nvPr/>
        </p:nvSpPr>
        <p:spPr>
          <a:xfrm>
            <a:off x="7489701" y="5156537"/>
            <a:ext cx="4319328" cy="1446550"/>
          </a:xfrm>
          <a:prstGeom prst="rect">
            <a:avLst/>
          </a:prstGeom>
        </p:spPr>
        <p:txBody>
          <a:bodyPr wrap="square">
            <a:spAutoFit/>
          </a:bodyPr>
          <a:lstStyle/>
          <a:p>
            <a:r>
              <a:rPr lang="en-GB" sz="1100" b="1" dirty="0">
                <a:latin typeface="Arial" panose="020B0604020202020204" pitchFamily="34" charset="0"/>
                <a:cs typeface="Arial" panose="020B0604020202020204" pitchFamily="34" charset="0"/>
              </a:rPr>
              <a:t>Support to entrepreneurs and MSMEs to co-finance the costs of one of the following activities: Development and/or implementation of solutions for digitalization of organizational processes of the company; Development and/or implementation of solutions for digitalization of human resources management; Development and/or implementation of solutions for digitalization of sales and/or communication with customers/suppliers.</a:t>
            </a:r>
          </a:p>
        </p:txBody>
      </p:sp>
      <p:sp>
        <p:nvSpPr>
          <p:cNvPr id="65" name="Rectangle 64">
            <a:extLst>
              <a:ext uri="{FF2B5EF4-FFF2-40B4-BE49-F238E27FC236}">
                <a16:creationId xmlns:a16="http://schemas.microsoft.com/office/drawing/2014/main" xmlns="" id="{97245E23-72CF-4667-A837-D8FE8991E584}"/>
              </a:ext>
            </a:extLst>
          </p:cNvPr>
          <p:cNvSpPr/>
          <p:nvPr/>
        </p:nvSpPr>
        <p:spPr>
          <a:xfrm>
            <a:off x="2362200" y="5209257"/>
            <a:ext cx="3713224" cy="1615827"/>
          </a:xfrm>
          <a:prstGeom prst="rect">
            <a:avLst/>
          </a:prstGeom>
        </p:spPr>
        <p:txBody>
          <a:bodyPr wrap="square">
            <a:spAutoFit/>
          </a:bodyPr>
          <a:lstStyle/>
          <a:p>
            <a:r>
              <a:rPr lang="en-GB" sz="1100" b="1" dirty="0">
                <a:latin typeface="Arial" panose="020B0604020202020204" pitchFamily="34" charset="0"/>
                <a:cs typeface="Arial" panose="020B0604020202020204" pitchFamily="34" charset="0"/>
              </a:rPr>
              <a:t>For persons employed in the business zone, the business zone user shall not pay: contributions on wages for mandatory social insurance (contribution for pension and disability insurance, contributions for health insurance, contributions for unemployment insurance) and contributions to the </a:t>
            </a:r>
            <a:r>
              <a:rPr lang="en-GB" sz="1100" b="1" dirty="0" err="1">
                <a:latin typeface="Arial" panose="020B0604020202020204" pitchFamily="34" charset="0"/>
                <a:cs typeface="Arial" panose="020B0604020202020204" pitchFamily="34" charset="0"/>
              </a:rPr>
              <a:t>Labor</a:t>
            </a:r>
            <a:r>
              <a:rPr lang="en-GB" sz="1100" b="1" dirty="0">
                <a:latin typeface="Arial" panose="020B0604020202020204" pitchFamily="34" charset="0"/>
                <a:cs typeface="Arial" panose="020B0604020202020204" pitchFamily="34" charset="0"/>
              </a:rPr>
              <a:t> Fund, and personal income tax, for a period of 5 years from the date of positioning the capacity in the business zone. </a:t>
            </a:r>
          </a:p>
        </p:txBody>
      </p:sp>
      <p:sp>
        <p:nvSpPr>
          <p:cNvPr id="59" name="object 52">
            <a:extLst>
              <a:ext uri="{FF2B5EF4-FFF2-40B4-BE49-F238E27FC236}">
                <a16:creationId xmlns:a16="http://schemas.microsoft.com/office/drawing/2014/main" xmlns="" id="{8E6DDB59-8AE8-4EE3-9173-489707207A5C}"/>
              </a:ext>
            </a:extLst>
          </p:cNvPr>
          <p:cNvSpPr txBox="1"/>
          <p:nvPr/>
        </p:nvSpPr>
        <p:spPr>
          <a:xfrm>
            <a:off x="6553200"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14</a:t>
            </a:r>
            <a:endParaRPr sz="1800" dirty="0">
              <a:latin typeface="Calibri"/>
              <a:cs typeface="Calibri"/>
            </a:endParaRPr>
          </a:p>
        </p:txBody>
      </p:sp>
      <p:sp>
        <p:nvSpPr>
          <p:cNvPr id="66" name="object 52">
            <a:extLst>
              <a:ext uri="{FF2B5EF4-FFF2-40B4-BE49-F238E27FC236}">
                <a16:creationId xmlns:a16="http://schemas.microsoft.com/office/drawing/2014/main" xmlns="" id="{64F55B04-EAE7-4D8C-82E8-D17CAE2B44CF}"/>
              </a:ext>
            </a:extLst>
          </p:cNvPr>
          <p:cNvSpPr txBox="1"/>
          <p:nvPr/>
        </p:nvSpPr>
        <p:spPr>
          <a:xfrm>
            <a:off x="1506217" y="3823460"/>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1</a:t>
            </a:r>
            <a:r>
              <a:rPr lang="en-US" dirty="0">
                <a:solidFill>
                  <a:srgbClr val="FFFFFF"/>
                </a:solidFill>
                <a:latin typeface="Calibri"/>
                <a:cs typeface="Calibri"/>
              </a:rPr>
              <a:t>5</a:t>
            </a:r>
            <a:endParaRPr sz="1800" dirty="0">
              <a:latin typeface="Calibri"/>
              <a:cs typeface="Calibri"/>
            </a:endParaRPr>
          </a:p>
        </p:txBody>
      </p:sp>
    </p:spTree>
    <p:extLst>
      <p:ext uri="{BB962C8B-B14F-4D97-AF65-F5344CB8AC3E}">
        <p14:creationId xmlns:p14="http://schemas.microsoft.com/office/powerpoint/2010/main" val="124352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43648" y="499618"/>
            <a:ext cx="9704705" cy="444352"/>
          </a:xfrm>
          <a:prstGeom prst="rect">
            <a:avLst/>
          </a:prstGeom>
        </p:spPr>
        <p:txBody>
          <a:bodyPr vert="horz" wrap="square" lIns="0" tIns="13335" rIns="0" bIns="0" rtlCol="0">
            <a:spAutoFit/>
          </a:bodyPr>
          <a:lstStyle/>
          <a:p>
            <a:pPr marL="12700" algn="ctr">
              <a:lnSpc>
                <a:spcPct val="100000"/>
              </a:lnSpc>
              <a:spcBef>
                <a:spcPts val="105"/>
              </a:spcBef>
            </a:pPr>
            <a:r>
              <a:rPr lang="en-US" sz="2800" spc="-11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MONTENEGRO </a:t>
            </a:r>
            <a:r>
              <a:rPr lang="en-US" sz="2800" spc="-31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INVESTMENTS </a:t>
            </a:r>
            <a:r>
              <a:rPr lang="en-US"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INCENTIVES </a:t>
            </a:r>
            <a:r>
              <a:rPr lang="en-US" sz="2800" spc="-18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INVENTORY</a:t>
            </a:r>
            <a:endParaRPr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endParaRPr>
          </a:p>
        </p:txBody>
      </p:sp>
      <p:sp>
        <p:nvSpPr>
          <p:cNvPr id="3" name="object 3"/>
          <p:cNvSpPr/>
          <p:nvPr/>
        </p:nvSpPr>
        <p:spPr>
          <a:xfrm>
            <a:off x="1080200"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1249680" y="1976627"/>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900"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800"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5" name="object 5"/>
          <p:cNvSpPr/>
          <p:nvPr/>
        </p:nvSpPr>
        <p:spPr>
          <a:xfrm>
            <a:off x="109848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6" name="object 6"/>
          <p:cNvSpPr/>
          <p:nvPr/>
        </p:nvSpPr>
        <p:spPr>
          <a:xfrm>
            <a:off x="1267967" y="5340096"/>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900"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800"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7" name="object 7"/>
          <p:cNvSpPr txBox="1"/>
          <p:nvPr/>
        </p:nvSpPr>
        <p:spPr>
          <a:xfrm>
            <a:off x="1481519" y="5538252"/>
            <a:ext cx="271081"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23</a:t>
            </a:r>
            <a:endParaRPr sz="1800" dirty="0">
              <a:latin typeface="Calibri"/>
              <a:cs typeface="Calibri"/>
            </a:endParaRPr>
          </a:p>
        </p:txBody>
      </p:sp>
      <p:sp>
        <p:nvSpPr>
          <p:cNvPr id="8" name="object 8"/>
          <p:cNvSpPr/>
          <p:nvPr/>
        </p:nvSpPr>
        <p:spPr>
          <a:xfrm>
            <a:off x="6181028"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9" name="object 9"/>
          <p:cNvSpPr/>
          <p:nvPr/>
        </p:nvSpPr>
        <p:spPr>
          <a:xfrm>
            <a:off x="6350508" y="1976627"/>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dirty="0"/>
          </a:p>
        </p:txBody>
      </p:sp>
      <p:sp>
        <p:nvSpPr>
          <p:cNvPr id="11" name="object 11"/>
          <p:cNvSpPr/>
          <p:nvPr/>
        </p:nvSpPr>
        <p:spPr>
          <a:xfrm>
            <a:off x="6181028" y="3588546"/>
            <a:ext cx="1024758" cy="983768"/>
          </a:xfrm>
          <a:prstGeom prst="rect">
            <a:avLst/>
          </a:prstGeom>
          <a:blipFill>
            <a:blip r:embed="rId2" cstate="print"/>
            <a:stretch>
              <a:fillRect/>
            </a:stretch>
          </a:blipFill>
        </p:spPr>
        <p:txBody>
          <a:bodyPr wrap="square" lIns="0" tIns="0" rIns="0" bIns="0" rtlCol="0"/>
          <a:lstStyle/>
          <a:p>
            <a:endParaRPr dirty="0"/>
          </a:p>
        </p:txBody>
      </p:sp>
      <p:sp>
        <p:nvSpPr>
          <p:cNvPr id="12" name="object 12"/>
          <p:cNvSpPr/>
          <p:nvPr/>
        </p:nvSpPr>
        <p:spPr>
          <a:xfrm>
            <a:off x="6350508" y="3659123"/>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16745A"/>
          </a:solidFill>
        </p:spPr>
        <p:txBody>
          <a:bodyPr wrap="square" lIns="0" tIns="0" rIns="0" bIns="0" rtlCol="0"/>
          <a:lstStyle/>
          <a:p>
            <a:endParaRPr dirty="0"/>
          </a:p>
        </p:txBody>
      </p:sp>
      <p:sp>
        <p:nvSpPr>
          <p:cNvPr id="13" name="object 13"/>
          <p:cNvSpPr txBox="1"/>
          <p:nvPr/>
        </p:nvSpPr>
        <p:spPr>
          <a:xfrm>
            <a:off x="6576058" y="3857242"/>
            <a:ext cx="315977"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22</a:t>
            </a:r>
            <a:endParaRPr sz="1800" dirty="0">
              <a:latin typeface="Calibri"/>
              <a:cs typeface="Calibri"/>
            </a:endParaRPr>
          </a:p>
        </p:txBody>
      </p:sp>
      <p:sp>
        <p:nvSpPr>
          <p:cNvPr id="14" name="object 14"/>
          <p:cNvSpPr/>
          <p:nvPr/>
        </p:nvSpPr>
        <p:spPr>
          <a:xfrm>
            <a:off x="618102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15" name="object 15"/>
          <p:cNvSpPr/>
          <p:nvPr/>
        </p:nvSpPr>
        <p:spPr>
          <a:xfrm>
            <a:off x="6350508" y="5340096"/>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899"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799"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7E7E7E"/>
          </a:solidFill>
        </p:spPr>
        <p:txBody>
          <a:bodyPr wrap="square" lIns="0" tIns="0" rIns="0" bIns="0" rtlCol="0"/>
          <a:lstStyle/>
          <a:p>
            <a:endParaRPr dirty="0"/>
          </a:p>
        </p:txBody>
      </p:sp>
      <p:sp>
        <p:nvSpPr>
          <p:cNvPr id="16" name="object 16"/>
          <p:cNvSpPr txBox="1"/>
          <p:nvPr/>
        </p:nvSpPr>
        <p:spPr>
          <a:xfrm>
            <a:off x="6567581" y="5527862"/>
            <a:ext cx="250762"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24</a:t>
            </a:r>
            <a:endParaRPr sz="1800" dirty="0">
              <a:latin typeface="Calibri"/>
              <a:cs typeface="Calibri"/>
            </a:endParaRPr>
          </a:p>
        </p:txBody>
      </p:sp>
      <p:sp>
        <p:nvSpPr>
          <p:cNvPr id="17" name="object 17"/>
          <p:cNvSpPr txBox="1"/>
          <p:nvPr/>
        </p:nvSpPr>
        <p:spPr>
          <a:xfrm>
            <a:off x="2362200" y="1905000"/>
            <a:ext cx="3593658" cy="1042978"/>
          </a:xfrm>
          <a:prstGeom prst="rect">
            <a:avLst/>
          </a:prstGeom>
        </p:spPr>
        <p:txBody>
          <a:bodyPr vert="horz" wrap="square" lIns="91440" tIns="8255" rIns="91440" bIns="0" rtlCol="0">
            <a:spAutoFit/>
          </a:bodyPr>
          <a:lstStyle/>
          <a:p>
            <a:pPr marL="12700" marR="5080">
              <a:lnSpc>
                <a:spcPct val="103200"/>
              </a:lnSpc>
              <a:spcBef>
                <a:spcPts val="65"/>
              </a:spcBef>
            </a:pPr>
            <a:r>
              <a:rPr lang="en-GB" sz="1100" b="1" spc="-5" dirty="0">
                <a:latin typeface="Arial" panose="020B0604020202020204" pitchFamily="34" charset="0"/>
                <a:ea typeface="Verdana" panose="020B0604030504040204" pitchFamily="34" charset="0"/>
                <a:cs typeface="Arial" panose="020B0604020202020204" pitchFamily="34" charset="0"/>
              </a:rPr>
              <a:t>Support to entrepreneurs and MSMEs intended to co-finance the costs of one of the following activities: Participation in international trade fairs; Company visits to fairs in order to connect with international partners/ participation in B2B meetings; Development of promotional materials.</a:t>
            </a:r>
          </a:p>
        </p:txBody>
      </p:sp>
      <p:sp>
        <p:nvSpPr>
          <p:cNvPr id="18" name="object 18"/>
          <p:cNvSpPr txBox="1"/>
          <p:nvPr/>
        </p:nvSpPr>
        <p:spPr>
          <a:xfrm>
            <a:off x="2362200" y="3581400"/>
            <a:ext cx="3567368" cy="1134028"/>
          </a:xfrm>
          <a:prstGeom prst="rect">
            <a:avLst/>
          </a:prstGeom>
        </p:spPr>
        <p:txBody>
          <a:bodyPr vert="horz" wrap="square" lIns="91440" tIns="45720" rIns="91440" bIns="45720" rtlCol="0">
            <a:spAutoFit/>
          </a:bodyPr>
          <a:lstStyle/>
          <a:p>
            <a:pPr marL="12700" marR="5080">
              <a:lnSpc>
                <a:spcPct val="103800"/>
              </a:lnSpc>
              <a:spcBef>
                <a:spcPts val="55"/>
              </a:spcBef>
            </a:pPr>
            <a:r>
              <a:rPr lang="en-GB" sz="1100" b="1" spc="-25" dirty="0">
                <a:latin typeface="Arial" panose="020B0604020202020204" pitchFamily="34" charset="0"/>
                <a:cs typeface="Arial" panose="020B0604020202020204" pitchFamily="34" charset="0"/>
              </a:rPr>
              <a:t>Support to entrepreneurs and MSMEs (100% owned by women and/or persons younger than 35 years of age) intended to co-finance the costs of purchase of fixed-assets, namely equipment, and intangible assets, namely software, deployed during production process or service delivery.</a:t>
            </a:r>
          </a:p>
        </p:txBody>
      </p:sp>
      <p:sp>
        <p:nvSpPr>
          <p:cNvPr id="19" name="object 19"/>
          <p:cNvSpPr/>
          <p:nvPr/>
        </p:nvSpPr>
        <p:spPr>
          <a:xfrm>
            <a:off x="2210561" y="1674114"/>
            <a:ext cx="0" cy="1327150"/>
          </a:xfrm>
          <a:custGeom>
            <a:avLst/>
            <a:gdLst/>
            <a:ahLst/>
            <a:cxnLst/>
            <a:rect l="l" t="t" r="r" b="b"/>
            <a:pathLst>
              <a:path h="1327150">
                <a:moveTo>
                  <a:pt x="0" y="0"/>
                </a:moveTo>
                <a:lnTo>
                  <a:pt x="0" y="1326641"/>
                </a:lnTo>
              </a:path>
            </a:pathLst>
          </a:custGeom>
          <a:ln w="25908">
            <a:solidFill>
              <a:srgbClr val="D4D4D5"/>
            </a:solidFill>
          </a:ln>
        </p:spPr>
        <p:txBody>
          <a:bodyPr wrap="square" lIns="0" tIns="0" rIns="0" bIns="0" rtlCol="0"/>
          <a:lstStyle/>
          <a:p>
            <a:endParaRPr dirty="0"/>
          </a:p>
        </p:txBody>
      </p:sp>
      <p:sp>
        <p:nvSpPr>
          <p:cNvPr id="20" name="object 20"/>
          <p:cNvSpPr/>
          <p:nvPr/>
        </p:nvSpPr>
        <p:spPr>
          <a:xfrm>
            <a:off x="2210561" y="3286505"/>
            <a:ext cx="0" cy="1327150"/>
          </a:xfrm>
          <a:custGeom>
            <a:avLst/>
            <a:gdLst/>
            <a:ahLst/>
            <a:cxnLst/>
            <a:rect l="l" t="t" r="r" b="b"/>
            <a:pathLst>
              <a:path h="1327150">
                <a:moveTo>
                  <a:pt x="0" y="0"/>
                </a:moveTo>
                <a:lnTo>
                  <a:pt x="0" y="1326642"/>
                </a:lnTo>
              </a:path>
            </a:pathLst>
          </a:custGeom>
          <a:ln w="25908">
            <a:solidFill>
              <a:srgbClr val="93AAC7"/>
            </a:solidFill>
          </a:ln>
        </p:spPr>
        <p:txBody>
          <a:bodyPr wrap="square" lIns="0" tIns="0" rIns="0" bIns="0" rtlCol="0"/>
          <a:lstStyle/>
          <a:p>
            <a:endParaRPr dirty="0"/>
          </a:p>
        </p:txBody>
      </p:sp>
      <p:sp>
        <p:nvSpPr>
          <p:cNvPr id="21" name="object 21"/>
          <p:cNvSpPr/>
          <p:nvPr/>
        </p:nvSpPr>
        <p:spPr>
          <a:xfrm>
            <a:off x="2209038" y="4943094"/>
            <a:ext cx="0" cy="1327150"/>
          </a:xfrm>
          <a:custGeom>
            <a:avLst/>
            <a:gdLst/>
            <a:ahLst/>
            <a:cxnLst/>
            <a:rect l="l" t="t" r="r" b="b"/>
            <a:pathLst>
              <a:path h="1327150">
                <a:moveTo>
                  <a:pt x="0" y="0"/>
                </a:moveTo>
                <a:lnTo>
                  <a:pt x="0" y="1326629"/>
                </a:lnTo>
              </a:path>
            </a:pathLst>
          </a:custGeom>
          <a:ln w="25908">
            <a:solidFill>
              <a:srgbClr val="D4D4D5"/>
            </a:solidFill>
          </a:ln>
        </p:spPr>
        <p:txBody>
          <a:bodyPr wrap="square" lIns="0" tIns="0" rIns="0" bIns="0" rtlCol="0"/>
          <a:lstStyle/>
          <a:p>
            <a:endParaRPr dirty="0"/>
          </a:p>
        </p:txBody>
      </p:sp>
      <p:sp>
        <p:nvSpPr>
          <p:cNvPr id="22" name="object 22"/>
          <p:cNvSpPr/>
          <p:nvPr/>
        </p:nvSpPr>
        <p:spPr>
          <a:xfrm>
            <a:off x="7311390" y="1674114"/>
            <a:ext cx="0" cy="1327150"/>
          </a:xfrm>
          <a:custGeom>
            <a:avLst/>
            <a:gdLst/>
            <a:ahLst/>
            <a:cxnLst/>
            <a:rect l="l" t="t" r="r" b="b"/>
            <a:pathLst>
              <a:path h="1327150">
                <a:moveTo>
                  <a:pt x="0" y="0"/>
                </a:moveTo>
                <a:lnTo>
                  <a:pt x="0" y="1326641"/>
                </a:lnTo>
              </a:path>
            </a:pathLst>
          </a:custGeom>
          <a:ln w="25908">
            <a:solidFill>
              <a:srgbClr val="93AAC7"/>
            </a:solidFill>
          </a:ln>
        </p:spPr>
        <p:txBody>
          <a:bodyPr wrap="square" lIns="0" tIns="0" rIns="0" bIns="0" rtlCol="0"/>
          <a:lstStyle/>
          <a:p>
            <a:endParaRPr dirty="0"/>
          </a:p>
        </p:txBody>
      </p:sp>
      <p:sp>
        <p:nvSpPr>
          <p:cNvPr id="23" name="object 23"/>
          <p:cNvSpPr/>
          <p:nvPr/>
        </p:nvSpPr>
        <p:spPr>
          <a:xfrm>
            <a:off x="7311390" y="3286505"/>
            <a:ext cx="0" cy="1327150"/>
          </a:xfrm>
          <a:custGeom>
            <a:avLst/>
            <a:gdLst/>
            <a:ahLst/>
            <a:cxnLst/>
            <a:rect l="l" t="t" r="r" b="b"/>
            <a:pathLst>
              <a:path h="1327150">
                <a:moveTo>
                  <a:pt x="0" y="0"/>
                </a:moveTo>
                <a:lnTo>
                  <a:pt x="0" y="1326642"/>
                </a:lnTo>
              </a:path>
            </a:pathLst>
          </a:custGeom>
          <a:ln w="25908">
            <a:solidFill>
              <a:srgbClr val="D4D4D5"/>
            </a:solidFill>
          </a:ln>
        </p:spPr>
        <p:txBody>
          <a:bodyPr wrap="square" lIns="0" tIns="0" rIns="0" bIns="0" rtlCol="0"/>
          <a:lstStyle/>
          <a:p>
            <a:endParaRPr dirty="0"/>
          </a:p>
        </p:txBody>
      </p:sp>
      <p:sp>
        <p:nvSpPr>
          <p:cNvPr id="24" name="object 24"/>
          <p:cNvSpPr/>
          <p:nvPr/>
        </p:nvSpPr>
        <p:spPr>
          <a:xfrm>
            <a:off x="7311390" y="4943094"/>
            <a:ext cx="0" cy="1327150"/>
          </a:xfrm>
          <a:custGeom>
            <a:avLst/>
            <a:gdLst/>
            <a:ahLst/>
            <a:cxnLst/>
            <a:rect l="l" t="t" r="r" b="b"/>
            <a:pathLst>
              <a:path h="1327150">
                <a:moveTo>
                  <a:pt x="0" y="0"/>
                </a:moveTo>
                <a:lnTo>
                  <a:pt x="0" y="1326629"/>
                </a:lnTo>
              </a:path>
            </a:pathLst>
          </a:custGeom>
          <a:ln w="25908">
            <a:solidFill>
              <a:srgbClr val="93AAC7"/>
            </a:solidFill>
          </a:ln>
        </p:spPr>
        <p:txBody>
          <a:bodyPr wrap="square" lIns="0" tIns="0" rIns="0" bIns="0" rtlCol="0"/>
          <a:lstStyle/>
          <a:p>
            <a:endParaRPr dirty="0"/>
          </a:p>
        </p:txBody>
      </p:sp>
      <p:sp>
        <p:nvSpPr>
          <p:cNvPr id="25" name="object 25"/>
          <p:cNvSpPr/>
          <p:nvPr/>
        </p:nvSpPr>
        <p:spPr>
          <a:xfrm>
            <a:off x="1179575" y="1281683"/>
            <a:ext cx="3247644" cy="597408"/>
          </a:xfrm>
          <a:prstGeom prst="rect">
            <a:avLst/>
          </a:prstGeom>
          <a:blipFill>
            <a:blip r:embed="rId3" cstate="print"/>
            <a:stretch>
              <a:fillRect/>
            </a:stretch>
          </a:blipFill>
        </p:spPr>
        <p:txBody>
          <a:bodyPr wrap="square" lIns="0" tIns="0" rIns="0" bIns="0" rtlCol="0"/>
          <a:lstStyle/>
          <a:p>
            <a:endParaRPr dirty="0"/>
          </a:p>
        </p:txBody>
      </p:sp>
      <p:sp>
        <p:nvSpPr>
          <p:cNvPr id="27" name="object 27"/>
          <p:cNvSpPr/>
          <p:nvPr/>
        </p:nvSpPr>
        <p:spPr>
          <a:xfrm>
            <a:off x="1267967" y="1370075"/>
            <a:ext cx="3016250" cy="365760"/>
          </a:xfrm>
          <a:custGeom>
            <a:avLst/>
            <a:gdLst/>
            <a:ahLst/>
            <a:cxnLst/>
            <a:rect l="l" t="t" r="r" b="b"/>
            <a:pathLst>
              <a:path w="3016250" h="365760">
                <a:moveTo>
                  <a:pt x="28331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2833116" y="365760"/>
                </a:lnTo>
                <a:lnTo>
                  <a:pt x="2881719" y="359224"/>
                </a:lnTo>
                <a:lnTo>
                  <a:pt x="2925402" y="340783"/>
                </a:lnTo>
                <a:lnTo>
                  <a:pt x="2962417" y="312181"/>
                </a:lnTo>
                <a:lnTo>
                  <a:pt x="2991019" y="275166"/>
                </a:lnTo>
                <a:lnTo>
                  <a:pt x="3009460" y="231483"/>
                </a:lnTo>
                <a:lnTo>
                  <a:pt x="3015996" y="182879"/>
                </a:lnTo>
                <a:lnTo>
                  <a:pt x="3009460" y="134276"/>
                </a:lnTo>
                <a:lnTo>
                  <a:pt x="2991019" y="90593"/>
                </a:lnTo>
                <a:lnTo>
                  <a:pt x="2962417" y="53578"/>
                </a:lnTo>
                <a:lnTo>
                  <a:pt x="2925402" y="24976"/>
                </a:lnTo>
                <a:lnTo>
                  <a:pt x="2881719" y="6535"/>
                </a:lnTo>
                <a:lnTo>
                  <a:pt x="2833116" y="0"/>
                </a:lnTo>
                <a:close/>
              </a:path>
            </a:pathLst>
          </a:custGeom>
          <a:solidFill>
            <a:srgbClr val="FFFFFF"/>
          </a:solidFill>
        </p:spPr>
        <p:txBody>
          <a:bodyPr wrap="square" lIns="0" tIns="0" rIns="0" bIns="0" rtlCol="0"/>
          <a:lstStyle/>
          <a:p>
            <a:endParaRPr dirty="0"/>
          </a:p>
        </p:txBody>
      </p:sp>
      <p:sp>
        <p:nvSpPr>
          <p:cNvPr id="28" name="object 28"/>
          <p:cNvSpPr txBox="1"/>
          <p:nvPr/>
        </p:nvSpPr>
        <p:spPr>
          <a:xfrm>
            <a:off x="1504120" y="1457609"/>
            <a:ext cx="2503170" cy="228268"/>
          </a:xfrm>
          <a:prstGeom prst="rect">
            <a:avLst/>
          </a:prstGeom>
        </p:spPr>
        <p:txBody>
          <a:bodyPr vert="horz" wrap="square" lIns="0" tIns="12700" rIns="0" bIns="0" rtlCol="0">
            <a:spAutoFit/>
          </a:bodyPr>
          <a:lstStyle/>
          <a:p>
            <a:pPr marL="12700">
              <a:lnSpc>
                <a:spcPct val="100000"/>
              </a:lnSpc>
              <a:spcBef>
                <a:spcPts val="100"/>
              </a:spcBef>
            </a:pPr>
            <a:r>
              <a:rPr lang="en-US" sz="1400" b="1" spc="-114" dirty="0">
                <a:solidFill>
                  <a:srgbClr val="8D8D8E"/>
                </a:solidFill>
                <a:latin typeface="Arial" panose="020B0604020202020204" pitchFamily="34" charset="0"/>
                <a:ea typeface="Verdana" panose="020B0604030504040204" pitchFamily="34" charset="0"/>
                <a:cs typeface="Arial" panose="020B0604020202020204" pitchFamily="34" charset="0"/>
              </a:rPr>
              <a:t>Support Internationalization</a:t>
            </a:r>
          </a:p>
        </p:txBody>
      </p:sp>
      <p:sp>
        <p:nvSpPr>
          <p:cNvPr id="29" name="object 29"/>
          <p:cNvSpPr/>
          <p:nvPr/>
        </p:nvSpPr>
        <p:spPr>
          <a:xfrm>
            <a:off x="1179575" y="2951988"/>
            <a:ext cx="4219956" cy="597408"/>
          </a:xfrm>
          <a:prstGeom prst="rect">
            <a:avLst/>
          </a:prstGeom>
          <a:blipFill>
            <a:blip r:embed="rId4" cstate="print"/>
            <a:stretch>
              <a:fillRect/>
            </a:stretch>
          </a:blipFill>
        </p:spPr>
        <p:txBody>
          <a:bodyPr wrap="square" lIns="0" tIns="0" rIns="0" bIns="0" rtlCol="0"/>
          <a:lstStyle/>
          <a:p>
            <a:endParaRPr dirty="0"/>
          </a:p>
        </p:txBody>
      </p:sp>
      <p:sp>
        <p:nvSpPr>
          <p:cNvPr id="30" name="object 30"/>
          <p:cNvSpPr/>
          <p:nvPr/>
        </p:nvSpPr>
        <p:spPr>
          <a:xfrm>
            <a:off x="1278636" y="2904744"/>
            <a:ext cx="4056888" cy="734567"/>
          </a:xfrm>
          <a:prstGeom prst="rect">
            <a:avLst/>
          </a:prstGeom>
          <a:blipFill>
            <a:blip r:embed="rId5" cstate="print"/>
            <a:stretch>
              <a:fillRect/>
            </a:stretch>
          </a:blipFill>
        </p:spPr>
        <p:txBody>
          <a:bodyPr wrap="square" lIns="0" tIns="0" rIns="0" bIns="0" rtlCol="0"/>
          <a:lstStyle/>
          <a:p>
            <a:endParaRPr dirty="0"/>
          </a:p>
        </p:txBody>
      </p:sp>
      <p:sp>
        <p:nvSpPr>
          <p:cNvPr id="31" name="object 31"/>
          <p:cNvSpPr/>
          <p:nvPr/>
        </p:nvSpPr>
        <p:spPr>
          <a:xfrm>
            <a:off x="1298381" y="3040378"/>
            <a:ext cx="3958021" cy="393787"/>
          </a:xfrm>
          <a:custGeom>
            <a:avLst/>
            <a:gdLst/>
            <a:ahLst/>
            <a:cxnLst/>
            <a:rect l="l" t="t" r="r" b="b"/>
            <a:pathLst>
              <a:path w="3988435" h="365760">
                <a:moveTo>
                  <a:pt x="3805428"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805428" y="365760"/>
                </a:lnTo>
                <a:lnTo>
                  <a:pt x="3854031" y="359224"/>
                </a:lnTo>
                <a:lnTo>
                  <a:pt x="3897714" y="340783"/>
                </a:lnTo>
                <a:lnTo>
                  <a:pt x="3934729" y="312181"/>
                </a:lnTo>
                <a:lnTo>
                  <a:pt x="3963331" y="275166"/>
                </a:lnTo>
                <a:lnTo>
                  <a:pt x="3981772" y="231483"/>
                </a:lnTo>
                <a:lnTo>
                  <a:pt x="3988307" y="182880"/>
                </a:lnTo>
                <a:lnTo>
                  <a:pt x="3981772" y="134276"/>
                </a:lnTo>
                <a:lnTo>
                  <a:pt x="3963331" y="90593"/>
                </a:lnTo>
                <a:lnTo>
                  <a:pt x="3934729" y="53578"/>
                </a:lnTo>
                <a:lnTo>
                  <a:pt x="3897714" y="24976"/>
                </a:lnTo>
                <a:lnTo>
                  <a:pt x="3854031" y="6535"/>
                </a:lnTo>
                <a:lnTo>
                  <a:pt x="3805428" y="0"/>
                </a:lnTo>
                <a:close/>
              </a:path>
            </a:pathLst>
          </a:custGeom>
          <a:solidFill>
            <a:srgbClr val="FFFFFF"/>
          </a:solidFill>
        </p:spPr>
        <p:txBody>
          <a:bodyPr wrap="square" lIns="0" tIns="0" rIns="0" bIns="0" rtlCol="0"/>
          <a:lstStyle/>
          <a:p>
            <a:endParaRPr dirty="0"/>
          </a:p>
        </p:txBody>
      </p:sp>
      <p:sp>
        <p:nvSpPr>
          <p:cNvPr id="33" name="object 33"/>
          <p:cNvSpPr/>
          <p:nvPr/>
        </p:nvSpPr>
        <p:spPr>
          <a:xfrm>
            <a:off x="1179575" y="4640579"/>
            <a:ext cx="4078224" cy="597407"/>
          </a:xfrm>
          <a:prstGeom prst="rect">
            <a:avLst/>
          </a:prstGeom>
          <a:blipFill>
            <a:blip r:embed="rId6" cstate="print"/>
            <a:stretch>
              <a:fillRect/>
            </a:stretch>
          </a:blipFill>
        </p:spPr>
        <p:txBody>
          <a:bodyPr wrap="square" lIns="0" tIns="0" rIns="0" bIns="0" rtlCol="0"/>
          <a:lstStyle/>
          <a:p>
            <a:endParaRPr/>
          </a:p>
        </p:txBody>
      </p:sp>
      <p:sp>
        <p:nvSpPr>
          <p:cNvPr id="34" name="object 34"/>
          <p:cNvSpPr/>
          <p:nvPr/>
        </p:nvSpPr>
        <p:spPr>
          <a:xfrm>
            <a:off x="1278636" y="4594859"/>
            <a:ext cx="3880104" cy="734567"/>
          </a:xfrm>
          <a:prstGeom prst="rect">
            <a:avLst/>
          </a:prstGeom>
          <a:blipFill>
            <a:blip r:embed="rId7" cstate="print"/>
            <a:stretch>
              <a:fillRect/>
            </a:stretch>
          </a:blipFill>
        </p:spPr>
        <p:txBody>
          <a:bodyPr wrap="square" lIns="0" tIns="0" rIns="0" bIns="0" rtlCol="0"/>
          <a:lstStyle/>
          <a:p>
            <a:endParaRPr/>
          </a:p>
        </p:txBody>
      </p:sp>
      <p:sp>
        <p:nvSpPr>
          <p:cNvPr id="35" name="object 35"/>
          <p:cNvSpPr/>
          <p:nvPr/>
        </p:nvSpPr>
        <p:spPr>
          <a:xfrm>
            <a:off x="1321280" y="4755913"/>
            <a:ext cx="3846829" cy="365760"/>
          </a:xfrm>
          <a:custGeom>
            <a:avLst/>
            <a:gdLst/>
            <a:ahLst/>
            <a:cxnLst/>
            <a:rect l="l" t="t" r="r" b="b"/>
            <a:pathLst>
              <a:path w="3846829" h="365760">
                <a:moveTo>
                  <a:pt x="366369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3663696" y="365759"/>
                </a:lnTo>
                <a:lnTo>
                  <a:pt x="3712299" y="359224"/>
                </a:lnTo>
                <a:lnTo>
                  <a:pt x="3755982" y="340783"/>
                </a:lnTo>
                <a:lnTo>
                  <a:pt x="3792997" y="312181"/>
                </a:lnTo>
                <a:lnTo>
                  <a:pt x="3821599" y="275166"/>
                </a:lnTo>
                <a:lnTo>
                  <a:pt x="3840040" y="231483"/>
                </a:lnTo>
                <a:lnTo>
                  <a:pt x="3846576" y="182879"/>
                </a:lnTo>
                <a:lnTo>
                  <a:pt x="3840040" y="134276"/>
                </a:lnTo>
                <a:lnTo>
                  <a:pt x="3821599" y="90593"/>
                </a:lnTo>
                <a:lnTo>
                  <a:pt x="3792997" y="53578"/>
                </a:lnTo>
                <a:lnTo>
                  <a:pt x="3755982" y="24976"/>
                </a:lnTo>
                <a:lnTo>
                  <a:pt x="3712299" y="6535"/>
                </a:lnTo>
                <a:lnTo>
                  <a:pt x="3663696" y="0"/>
                </a:lnTo>
                <a:close/>
              </a:path>
            </a:pathLst>
          </a:custGeom>
          <a:solidFill>
            <a:srgbClr val="FFFFFF"/>
          </a:solidFill>
        </p:spPr>
        <p:txBody>
          <a:bodyPr wrap="square" lIns="0" tIns="0" rIns="0" bIns="0" rtlCol="0"/>
          <a:lstStyle/>
          <a:p>
            <a:endParaRPr/>
          </a:p>
        </p:txBody>
      </p:sp>
      <p:sp>
        <p:nvSpPr>
          <p:cNvPr id="37" name="object 37"/>
          <p:cNvSpPr/>
          <p:nvPr/>
        </p:nvSpPr>
        <p:spPr>
          <a:xfrm>
            <a:off x="6263640" y="1281683"/>
            <a:ext cx="4061460" cy="597408"/>
          </a:xfrm>
          <a:prstGeom prst="rect">
            <a:avLst/>
          </a:prstGeom>
          <a:blipFill>
            <a:blip r:embed="rId8" cstate="print"/>
            <a:stretch>
              <a:fillRect/>
            </a:stretch>
          </a:blipFill>
        </p:spPr>
        <p:txBody>
          <a:bodyPr wrap="square" lIns="0" tIns="0" rIns="0" bIns="0" rtlCol="0"/>
          <a:lstStyle/>
          <a:p>
            <a:endParaRPr/>
          </a:p>
        </p:txBody>
      </p:sp>
      <p:sp>
        <p:nvSpPr>
          <p:cNvPr id="38" name="object 38"/>
          <p:cNvSpPr/>
          <p:nvPr/>
        </p:nvSpPr>
        <p:spPr>
          <a:xfrm>
            <a:off x="6361176" y="1234439"/>
            <a:ext cx="3654552" cy="734567"/>
          </a:xfrm>
          <a:prstGeom prst="rect">
            <a:avLst/>
          </a:prstGeom>
          <a:blipFill>
            <a:blip r:embed="rId9" cstate="print"/>
            <a:stretch>
              <a:fillRect/>
            </a:stretch>
          </a:blipFill>
        </p:spPr>
        <p:txBody>
          <a:bodyPr wrap="square" lIns="0" tIns="0" rIns="0" bIns="0" rtlCol="0"/>
          <a:lstStyle/>
          <a:p>
            <a:endParaRPr/>
          </a:p>
        </p:txBody>
      </p:sp>
      <p:sp>
        <p:nvSpPr>
          <p:cNvPr id="39" name="object 39"/>
          <p:cNvSpPr/>
          <p:nvPr/>
        </p:nvSpPr>
        <p:spPr>
          <a:xfrm>
            <a:off x="6352032" y="1370075"/>
            <a:ext cx="383032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79"/>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1" name="object 41"/>
          <p:cNvSpPr/>
          <p:nvPr/>
        </p:nvSpPr>
        <p:spPr>
          <a:xfrm>
            <a:off x="6263640" y="2951988"/>
            <a:ext cx="4061460" cy="597408"/>
          </a:xfrm>
          <a:prstGeom prst="rect">
            <a:avLst/>
          </a:prstGeom>
          <a:blipFill>
            <a:blip r:embed="rId10" cstate="print"/>
            <a:stretch>
              <a:fillRect/>
            </a:stretch>
          </a:blipFill>
        </p:spPr>
        <p:txBody>
          <a:bodyPr wrap="square" lIns="0" tIns="0" rIns="0" bIns="0" rtlCol="0"/>
          <a:lstStyle/>
          <a:p>
            <a:endParaRPr/>
          </a:p>
        </p:txBody>
      </p:sp>
      <p:sp>
        <p:nvSpPr>
          <p:cNvPr id="42" name="object 42"/>
          <p:cNvSpPr/>
          <p:nvPr/>
        </p:nvSpPr>
        <p:spPr>
          <a:xfrm>
            <a:off x="6361176" y="2904744"/>
            <a:ext cx="3654552" cy="734567"/>
          </a:xfrm>
          <a:prstGeom prst="rect">
            <a:avLst/>
          </a:prstGeom>
          <a:blipFill>
            <a:blip r:embed="rId11" cstate="print"/>
            <a:stretch>
              <a:fillRect/>
            </a:stretch>
          </a:blipFill>
        </p:spPr>
        <p:txBody>
          <a:bodyPr wrap="square" lIns="0" tIns="0" rIns="0" bIns="0" rtlCol="0"/>
          <a:lstStyle/>
          <a:p>
            <a:endParaRPr/>
          </a:p>
        </p:txBody>
      </p:sp>
      <p:sp>
        <p:nvSpPr>
          <p:cNvPr id="43" name="object 43"/>
          <p:cNvSpPr/>
          <p:nvPr/>
        </p:nvSpPr>
        <p:spPr>
          <a:xfrm>
            <a:off x="6352032" y="3040379"/>
            <a:ext cx="383032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80"/>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5" name="object 45"/>
          <p:cNvSpPr/>
          <p:nvPr/>
        </p:nvSpPr>
        <p:spPr>
          <a:xfrm>
            <a:off x="6263640" y="4640579"/>
            <a:ext cx="4466844" cy="597407"/>
          </a:xfrm>
          <a:prstGeom prst="rect">
            <a:avLst/>
          </a:prstGeom>
          <a:blipFill>
            <a:blip r:embed="rId12" cstate="print"/>
            <a:stretch>
              <a:fillRect/>
            </a:stretch>
          </a:blipFill>
        </p:spPr>
        <p:txBody>
          <a:bodyPr wrap="square" lIns="0" tIns="0" rIns="0" bIns="0" rtlCol="0"/>
          <a:lstStyle/>
          <a:p>
            <a:endParaRPr/>
          </a:p>
        </p:txBody>
      </p:sp>
      <p:sp>
        <p:nvSpPr>
          <p:cNvPr id="46" name="object 46"/>
          <p:cNvSpPr/>
          <p:nvPr/>
        </p:nvSpPr>
        <p:spPr>
          <a:xfrm>
            <a:off x="6361176" y="4594859"/>
            <a:ext cx="4056887" cy="734567"/>
          </a:xfrm>
          <a:prstGeom prst="rect">
            <a:avLst/>
          </a:prstGeom>
          <a:blipFill>
            <a:blip r:embed="rId13" cstate="print"/>
            <a:stretch>
              <a:fillRect/>
            </a:stretch>
          </a:blipFill>
        </p:spPr>
        <p:txBody>
          <a:bodyPr wrap="square" lIns="0" tIns="0" rIns="0" bIns="0" rtlCol="0"/>
          <a:lstStyle/>
          <a:p>
            <a:endParaRPr/>
          </a:p>
        </p:txBody>
      </p:sp>
      <p:sp>
        <p:nvSpPr>
          <p:cNvPr id="47" name="object 47"/>
          <p:cNvSpPr/>
          <p:nvPr/>
        </p:nvSpPr>
        <p:spPr>
          <a:xfrm>
            <a:off x="6352032" y="4728971"/>
            <a:ext cx="4235450" cy="365760"/>
          </a:xfrm>
          <a:custGeom>
            <a:avLst/>
            <a:gdLst/>
            <a:ahLst/>
            <a:cxnLst/>
            <a:rect l="l" t="t" r="r" b="b"/>
            <a:pathLst>
              <a:path w="4235450" h="365760">
                <a:moveTo>
                  <a:pt x="40523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4052316" y="365759"/>
                </a:lnTo>
                <a:lnTo>
                  <a:pt x="4100919" y="359224"/>
                </a:lnTo>
                <a:lnTo>
                  <a:pt x="4144602" y="340783"/>
                </a:lnTo>
                <a:lnTo>
                  <a:pt x="4181617" y="312181"/>
                </a:lnTo>
                <a:lnTo>
                  <a:pt x="4210219" y="275166"/>
                </a:lnTo>
                <a:lnTo>
                  <a:pt x="4228660" y="231483"/>
                </a:lnTo>
                <a:lnTo>
                  <a:pt x="4235195" y="182879"/>
                </a:lnTo>
                <a:lnTo>
                  <a:pt x="4228660" y="134276"/>
                </a:lnTo>
                <a:lnTo>
                  <a:pt x="4210219" y="90593"/>
                </a:lnTo>
                <a:lnTo>
                  <a:pt x="4181617" y="53578"/>
                </a:lnTo>
                <a:lnTo>
                  <a:pt x="4144602" y="24976"/>
                </a:lnTo>
                <a:lnTo>
                  <a:pt x="4100919" y="6535"/>
                </a:lnTo>
                <a:lnTo>
                  <a:pt x="4052316" y="0"/>
                </a:lnTo>
                <a:close/>
              </a:path>
            </a:pathLst>
          </a:custGeom>
          <a:solidFill>
            <a:srgbClr val="FFFFFF"/>
          </a:solidFill>
        </p:spPr>
        <p:txBody>
          <a:bodyPr wrap="square" lIns="0" tIns="0" rIns="0" bIns="0" rtlCol="0"/>
          <a:lstStyle/>
          <a:p>
            <a:endParaRPr/>
          </a:p>
        </p:txBody>
      </p:sp>
      <p:sp>
        <p:nvSpPr>
          <p:cNvPr id="49" name="object 49"/>
          <p:cNvSpPr/>
          <p:nvPr/>
        </p:nvSpPr>
        <p:spPr>
          <a:xfrm>
            <a:off x="1039367" y="3430523"/>
            <a:ext cx="1188720" cy="1188720"/>
          </a:xfrm>
          <a:prstGeom prst="rect">
            <a:avLst/>
          </a:prstGeom>
          <a:blipFill>
            <a:blip r:embed="rId14" cstate="print"/>
            <a:stretch>
              <a:fillRect/>
            </a:stretch>
          </a:blipFill>
        </p:spPr>
        <p:txBody>
          <a:bodyPr wrap="square" lIns="0" tIns="0" rIns="0" bIns="0" rtlCol="0"/>
          <a:lstStyle/>
          <a:p>
            <a:endParaRPr/>
          </a:p>
        </p:txBody>
      </p:sp>
      <p:sp>
        <p:nvSpPr>
          <p:cNvPr id="50" name="object 50"/>
          <p:cNvSpPr/>
          <p:nvPr/>
        </p:nvSpPr>
        <p:spPr>
          <a:xfrm>
            <a:off x="1239811" y="3704239"/>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a:p>
        </p:txBody>
      </p:sp>
      <p:sp>
        <p:nvSpPr>
          <p:cNvPr id="52" name="object 52"/>
          <p:cNvSpPr txBox="1"/>
          <p:nvPr/>
        </p:nvSpPr>
        <p:spPr>
          <a:xfrm>
            <a:off x="1481519"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19</a:t>
            </a:r>
            <a:endParaRPr sz="1800" dirty="0">
              <a:latin typeface="Calibri"/>
              <a:cs typeface="Calibri"/>
            </a:endParaRPr>
          </a:p>
        </p:txBody>
      </p:sp>
      <p:sp>
        <p:nvSpPr>
          <p:cNvPr id="53" name="object 28">
            <a:extLst>
              <a:ext uri="{FF2B5EF4-FFF2-40B4-BE49-F238E27FC236}">
                <a16:creationId xmlns:a16="http://schemas.microsoft.com/office/drawing/2014/main" xmlns="" id="{937B4FC3-42B3-4202-9DA5-CD121F7AEFBE}"/>
              </a:ext>
            </a:extLst>
          </p:cNvPr>
          <p:cNvSpPr txBox="1"/>
          <p:nvPr/>
        </p:nvSpPr>
        <p:spPr>
          <a:xfrm>
            <a:off x="6576058" y="1457609"/>
            <a:ext cx="4337306" cy="228268"/>
          </a:xfrm>
          <a:prstGeom prst="rect">
            <a:avLst/>
          </a:prstGeom>
        </p:spPr>
        <p:txBody>
          <a:bodyPr vert="horz" wrap="square" lIns="0" tIns="12700" rIns="0" bIns="0" rtlCol="0">
            <a:spAutoFit/>
          </a:bodyPr>
          <a:lstStyle/>
          <a:p>
            <a:pPr marL="12700" marR="969644">
              <a:spcBef>
                <a:spcPts val="100"/>
              </a:spcBef>
            </a:pPr>
            <a:r>
              <a:rPr lang="en-GB"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Fostering circular economy </a:t>
            </a:r>
          </a:p>
        </p:txBody>
      </p:sp>
      <p:sp>
        <p:nvSpPr>
          <p:cNvPr id="57" name="Rectangle 56">
            <a:extLst>
              <a:ext uri="{FF2B5EF4-FFF2-40B4-BE49-F238E27FC236}">
                <a16:creationId xmlns:a16="http://schemas.microsoft.com/office/drawing/2014/main" xmlns="" id="{BDD77EA4-ED4B-4E37-A58B-5AE0197B169E}"/>
              </a:ext>
            </a:extLst>
          </p:cNvPr>
          <p:cNvSpPr/>
          <p:nvPr/>
        </p:nvSpPr>
        <p:spPr>
          <a:xfrm>
            <a:off x="7467600" y="1834685"/>
            <a:ext cx="3779970" cy="1107996"/>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Support intended to co-finance the costs of the following activities: Component I – Wastewater treatment in </a:t>
            </a:r>
            <a:r>
              <a:rPr lang="en-GB" sz="1100" b="1" dirty="0" err="1">
                <a:latin typeface="Arial" panose="020B0604020202020204" pitchFamily="34" charset="0"/>
                <a:ea typeface="Verdana" panose="020B0604030504040204" pitchFamily="34" charset="0"/>
                <a:cs typeface="Arial" panose="020B0604020202020204" pitchFamily="34" charset="0"/>
              </a:rPr>
              <a:t>agro</a:t>
            </a:r>
            <a:r>
              <a:rPr lang="en-GB" sz="1100" b="1" dirty="0">
                <a:latin typeface="Arial" panose="020B0604020202020204" pitchFamily="34" charset="0"/>
                <a:ea typeface="Verdana" panose="020B0604030504040204" pitchFamily="34" charset="0"/>
                <a:cs typeface="Arial" panose="020B0604020202020204" pitchFamily="34" charset="0"/>
              </a:rPr>
              <a:t>-food industry, intended for entrepreneurs and micro-enterprises; Component II – Industrial wastewater treatment, intended for small and medium-sized enterprises and hotels.</a:t>
            </a:r>
          </a:p>
        </p:txBody>
      </p:sp>
      <p:sp>
        <p:nvSpPr>
          <p:cNvPr id="58" name="Rectangle 57">
            <a:extLst>
              <a:ext uri="{FF2B5EF4-FFF2-40B4-BE49-F238E27FC236}">
                <a16:creationId xmlns:a16="http://schemas.microsoft.com/office/drawing/2014/main" xmlns="" id="{ACF06513-207C-4384-A5D6-91F703A5B483}"/>
              </a:ext>
            </a:extLst>
          </p:cNvPr>
          <p:cNvSpPr/>
          <p:nvPr/>
        </p:nvSpPr>
        <p:spPr>
          <a:xfrm>
            <a:off x="7467600" y="3669319"/>
            <a:ext cx="3484178" cy="769441"/>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The goods entered into the free zone and the free warehouse and used or consumed in accordance with  Law on Free Zones shall not be subject to customs duties and customs charges. </a:t>
            </a:r>
          </a:p>
        </p:txBody>
      </p:sp>
      <p:sp>
        <p:nvSpPr>
          <p:cNvPr id="60" name="object 28">
            <a:extLst>
              <a:ext uri="{FF2B5EF4-FFF2-40B4-BE49-F238E27FC236}">
                <a16:creationId xmlns:a16="http://schemas.microsoft.com/office/drawing/2014/main" xmlns="" id="{BACB422D-0656-4647-A2F8-FE61D1F2578B}"/>
              </a:ext>
            </a:extLst>
          </p:cNvPr>
          <p:cNvSpPr txBox="1"/>
          <p:nvPr/>
        </p:nvSpPr>
        <p:spPr>
          <a:xfrm>
            <a:off x="6576058" y="3092917"/>
            <a:ext cx="3609594" cy="228268"/>
          </a:xfrm>
          <a:prstGeom prst="rect">
            <a:avLst/>
          </a:prstGeom>
        </p:spPr>
        <p:txBody>
          <a:bodyPr vert="horz" wrap="square" lIns="0" tIns="12700" rIns="0" bIns="0" rtlCol="0">
            <a:spAutoFit/>
          </a:bodyPr>
          <a:lstStyle/>
          <a:p>
            <a:pPr marL="12700">
              <a:lnSpc>
                <a:spcPct val="100000"/>
              </a:lnSpc>
              <a:spcBef>
                <a:spcPts val="100"/>
              </a:spcBef>
            </a:pPr>
            <a:r>
              <a:rPr lang="en-GB" sz="1400" b="1" spc="-114" dirty="0">
                <a:solidFill>
                  <a:srgbClr val="8D8D8E"/>
                </a:solidFill>
                <a:latin typeface="Arial" panose="020B0604020202020204" pitchFamily="34" charset="0"/>
                <a:cs typeface="Arial" panose="020B0604020202020204" pitchFamily="34" charset="0"/>
              </a:rPr>
              <a:t>Customs Duty Exemption - Free Zone</a:t>
            </a:r>
            <a:r>
              <a:rPr lang="sr-Latn-ME" sz="1400" b="1" spc="-114" dirty="0">
                <a:solidFill>
                  <a:srgbClr val="8D8D8E"/>
                </a:solidFill>
                <a:latin typeface="Arial" panose="020B0604020202020204" pitchFamily="34" charset="0"/>
                <a:cs typeface="Arial" panose="020B0604020202020204" pitchFamily="34" charset="0"/>
              </a:rPr>
              <a:t>s</a:t>
            </a:r>
            <a:endParaRPr lang="en-GB" sz="1400" b="1" spc="-114" dirty="0">
              <a:solidFill>
                <a:srgbClr val="8D8D8E"/>
              </a:solidFill>
              <a:latin typeface="Arial" panose="020B0604020202020204" pitchFamily="34" charset="0"/>
              <a:cs typeface="Arial" panose="020B0604020202020204" pitchFamily="34" charset="0"/>
            </a:endParaRPr>
          </a:p>
        </p:txBody>
      </p:sp>
      <p:sp>
        <p:nvSpPr>
          <p:cNvPr id="61" name="object 28">
            <a:extLst>
              <a:ext uri="{FF2B5EF4-FFF2-40B4-BE49-F238E27FC236}">
                <a16:creationId xmlns:a16="http://schemas.microsoft.com/office/drawing/2014/main" xmlns="" id="{E29A44A9-2231-4B54-94EA-168E340D7948}"/>
              </a:ext>
            </a:extLst>
          </p:cNvPr>
          <p:cNvSpPr txBox="1"/>
          <p:nvPr/>
        </p:nvSpPr>
        <p:spPr>
          <a:xfrm>
            <a:off x="1504119" y="3048000"/>
            <a:ext cx="4866201" cy="382156"/>
          </a:xfrm>
          <a:prstGeom prst="rect">
            <a:avLst/>
          </a:prstGeom>
        </p:spPr>
        <p:txBody>
          <a:bodyPr vert="horz" wrap="square" lIns="0" tIns="12700" rIns="0" bIns="0" rtlCol="0">
            <a:spAutoFit/>
          </a:bodyPr>
          <a:lstStyle/>
          <a:p>
            <a:pPr marL="12700" marR="969644">
              <a:spcBef>
                <a:spcPts val="100"/>
              </a:spcBef>
            </a:pPr>
            <a:r>
              <a:rPr lang="en-GB" sz="1200" b="1" spc="-80" dirty="0">
                <a:solidFill>
                  <a:srgbClr val="16745A"/>
                </a:solidFill>
                <a:latin typeface="Arial" panose="020B0604020202020204" pitchFamily="34" charset="0"/>
                <a:ea typeface="Verdana" panose="020B0604030504040204" pitchFamily="34" charset="0"/>
                <a:cs typeface="Arial" panose="020B0604020202020204" pitchFamily="34" charset="0"/>
              </a:rPr>
              <a:t>Support Small-Scale Investments by Entrepreneurs (Women and Youth in Business)</a:t>
            </a:r>
          </a:p>
        </p:txBody>
      </p:sp>
      <p:sp>
        <p:nvSpPr>
          <p:cNvPr id="62" name="object 28">
            <a:extLst>
              <a:ext uri="{FF2B5EF4-FFF2-40B4-BE49-F238E27FC236}">
                <a16:creationId xmlns:a16="http://schemas.microsoft.com/office/drawing/2014/main" xmlns="" id="{A650B62B-9317-4D9D-BA71-E1F81CFA26DB}"/>
              </a:ext>
            </a:extLst>
          </p:cNvPr>
          <p:cNvSpPr txBox="1"/>
          <p:nvPr/>
        </p:nvSpPr>
        <p:spPr>
          <a:xfrm>
            <a:off x="6576058" y="4822758"/>
            <a:ext cx="5375595" cy="228268"/>
          </a:xfrm>
          <a:prstGeom prst="rect">
            <a:avLst/>
          </a:prstGeom>
        </p:spPr>
        <p:txBody>
          <a:bodyPr vert="horz" wrap="square" lIns="0" tIns="12700" rIns="0" bIns="0" rtlCol="0">
            <a:spAutoFit/>
          </a:bodyPr>
          <a:lstStyle/>
          <a:p>
            <a:pPr marL="12700" marR="969644">
              <a:spcBef>
                <a:spcPts val="100"/>
              </a:spcBef>
            </a:pPr>
            <a:r>
              <a:rPr lang="en-GB"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Real Estate Tax Relief for hospitality establishments </a:t>
            </a:r>
          </a:p>
        </p:txBody>
      </p:sp>
      <p:sp>
        <p:nvSpPr>
          <p:cNvPr id="63" name="object 28">
            <a:extLst>
              <a:ext uri="{FF2B5EF4-FFF2-40B4-BE49-F238E27FC236}">
                <a16:creationId xmlns:a16="http://schemas.microsoft.com/office/drawing/2014/main" xmlns="" id="{2348810F-0134-469F-AC48-896E603334F5}"/>
              </a:ext>
            </a:extLst>
          </p:cNvPr>
          <p:cNvSpPr txBox="1"/>
          <p:nvPr/>
        </p:nvSpPr>
        <p:spPr>
          <a:xfrm>
            <a:off x="1504119" y="4769120"/>
            <a:ext cx="4740783" cy="259045"/>
          </a:xfrm>
          <a:prstGeom prst="rect">
            <a:avLst/>
          </a:prstGeom>
        </p:spPr>
        <p:txBody>
          <a:bodyPr vert="horz" wrap="square" lIns="0" tIns="12700" rIns="0" bIns="0" rtlCol="0">
            <a:spAutoFit/>
          </a:bodyPr>
          <a:lstStyle/>
          <a:p>
            <a:pPr marL="12700">
              <a:lnSpc>
                <a:spcPct val="100000"/>
              </a:lnSpc>
              <a:spcBef>
                <a:spcPts val="100"/>
              </a:spcBef>
            </a:pPr>
            <a:r>
              <a:rPr lang="en-GB" sz="1600" b="1" spc="-114" dirty="0">
                <a:solidFill>
                  <a:srgbClr val="8D8D8E"/>
                </a:solidFill>
                <a:latin typeface="Vedrana"/>
                <a:cs typeface="Verdana"/>
              </a:rPr>
              <a:t>Value Added Tax Exemption - Free Zone </a:t>
            </a:r>
          </a:p>
        </p:txBody>
      </p:sp>
      <p:sp>
        <p:nvSpPr>
          <p:cNvPr id="64" name="Rectangle 63">
            <a:extLst>
              <a:ext uri="{FF2B5EF4-FFF2-40B4-BE49-F238E27FC236}">
                <a16:creationId xmlns:a16="http://schemas.microsoft.com/office/drawing/2014/main" xmlns="" id="{830A0C93-F689-436E-9AE3-961AE6AA4CAA}"/>
              </a:ext>
            </a:extLst>
          </p:cNvPr>
          <p:cNvSpPr/>
          <p:nvPr/>
        </p:nvSpPr>
        <p:spPr>
          <a:xfrm>
            <a:off x="7467600" y="5269519"/>
            <a:ext cx="3736400" cy="738664"/>
          </a:xfrm>
          <a:prstGeom prst="rect">
            <a:avLst/>
          </a:prstGeom>
        </p:spPr>
        <p:txBody>
          <a:bodyPr wrap="square">
            <a:spAutoFit/>
          </a:bodyPr>
          <a:lstStyle/>
          <a:p>
            <a:r>
              <a:rPr lang="en-GB" sz="1050" b="1" dirty="0">
                <a:latin typeface="Arial" panose="020B0604020202020204" pitchFamily="34" charset="0"/>
                <a:ea typeface="Verdana" panose="020B0604030504040204" pitchFamily="34" charset="0"/>
                <a:cs typeface="Arial" panose="020B0604020202020204" pitchFamily="34" charset="0"/>
              </a:rPr>
              <a:t>For the real estate for hospitality establishments, the tax rate may be reduced by up to 15% for the 3-star hospitality establishments, by up to 30% for the  4-star ones and up to 70% for those with more than 4 stars</a:t>
            </a:r>
            <a:r>
              <a:rPr lang="en-GB" sz="1050" dirty="0">
                <a:latin typeface="Verdana" panose="020B0604030504040204" pitchFamily="34" charset="0"/>
                <a:ea typeface="Verdana" panose="020B0604030504040204" pitchFamily="34" charset="0"/>
              </a:rPr>
              <a:t>.</a:t>
            </a:r>
          </a:p>
        </p:txBody>
      </p:sp>
      <p:sp>
        <p:nvSpPr>
          <p:cNvPr id="65" name="Rectangle 64">
            <a:extLst>
              <a:ext uri="{FF2B5EF4-FFF2-40B4-BE49-F238E27FC236}">
                <a16:creationId xmlns:a16="http://schemas.microsoft.com/office/drawing/2014/main" xmlns="" id="{97245E23-72CF-4667-A837-D8FE8991E584}"/>
              </a:ext>
            </a:extLst>
          </p:cNvPr>
          <p:cNvSpPr/>
          <p:nvPr/>
        </p:nvSpPr>
        <p:spPr>
          <a:xfrm>
            <a:off x="2362200" y="5259322"/>
            <a:ext cx="3531873" cy="1061829"/>
          </a:xfrm>
          <a:prstGeom prst="rect">
            <a:avLst/>
          </a:prstGeom>
        </p:spPr>
        <p:txBody>
          <a:bodyPr wrap="square">
            <a:spAutoFit/>
          </a:bodyPr>
          <a:lstStyle/>
          <a:p>
            <a:r>
              <a:rPr lang="en-GB" sz="1050" b="1" dirty="0">
                <a:latin typeface="Arial" panose="020B0604020202020204" pitchFamily="34" charset="0"/>
                <a:ea typeface="Verdana" panose="020B0604030504040204" pitchFamily="34" charset="0"/>
                <a:cs typeface="Arial" panose="020B0604020202020204" pitchFamily="34" charset="0"/>
              </a:rPr>
              <a:t>The goods entered into the free zone and the free and customs warehouse,  and deliveries of products within a free zone, free and customs warehouses. and used or consumed in accordance with the Law on Free Zones shall not be subject to value added tax.</a:t>
            </a:r>
          </a:p>
        </p:txBody>
      </p:sp>
      <p:sp>
        <p:nvSpPr>
          <p:cNvPr id="59" name="object 52">
            <a:extLst>
              <a:ext uri="{FF2B5EF4-FFF2-40B4-BE49-F238E27FC236}">
                <a16:creationId xmlns:a16="http://schemas.microsoft.com/office/drawing/2014/main" xmlns="" id="{8E6DDB59-8AE8-4EE3-9173-489707207A5C}"/>
              </a:ext>
            </a:extLst>
          </p:cNvPr>
          <p:cNvSpPr txBox="1"/>
          <p:nvPr/>
        </p:nvSpPr>
        <p:spPr>
          <a:xfrm>
            <a:off x="6553200"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20</a:t>
            </a:r>
            <a:endParaRPr sz="1800" dirty="0">
              <a:latin typeface="Calibri"/>
              <a:cs typeface="Calibri"/>
            </a:endParaRPr>
          </a:p>
        </p:txBody>
      </p:sp>
      <p:sp>
        <p:nvSpPr>
          <p:cNvPr id="66" name="object 52">
            <a:extLst>
              <a:ext uri="{FF2B5EF4-FFF2-40B4-BE49-F238E27FC236}">
                <a16:creationId xmlns:a16="http://schemas.microsoft.com/office/drawing/2014/main" xmlns="" id="{64F55B04-EAE7-4D8C-82E8-D17CAE2B44CF}"/>
              </a:ext>
            </a:extLst>
          </p:cNvPr>
          <p:cNvSpPr txBox="1"/>
          <p:nvPr/>
        </p:nvSpPr>
        <p:spPr>
          <a:xfrm>
            <a:off x="1463610" y="3866415"/>
            <a:ext cx="257938"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21</a:t>
            </a:r>
            <a:endParaRPr sz="1800" dirty="0">
              <a:latin typeface="Calibri"/>
              <a:cs typeface="Calibri"/>
            </a:endParaRPr>
          </a:p>
        </p:txBody>
      </p:sp>
    </p:spTree>
    <p:extLst>
      <p:ext uri="{BB962C8B-B14F-4D97-AF65-F5344CB8AC3E}">
        <p14:creationId xmlns:p14="http://schemas.microsoft.com/office/powerpoint/2010/main" val="291746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43648" y="499618"/>
            <a:ext cx="9704705" cy="444352"/>
          </a:xfrm>
          <a:prstGeom prst="rect">
            <a:avLst/>
          </a:prstGeom>
        </p:spPr>
        <p:txBody>
          <a:bodyPr vert="horz" wrap="square" lIns="0" tIns="13335" rIns="0" bIns="0" rtlCol="0">
            <a:spAutoFit/>
          </a:bodyPr>
          <a:lstStyle/>
          <a:p>
            <a:pPr marL="12700" algn="ctr">
              <a:lnSpc>
                <a:spcPct val="100000"/>
              </a:lnSpc>
              <a:spcBef>
                <a:spcPts val="105"/>
              </a:spcBef>
            </a:pPr>
            <a:r>
              <a:rPr lang="en-US" sz="2800" spc="-11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MONTENEGRO </a:t>
            </a:r>
            <a:r>
              <a:rPr lang="en-US" sz="2800" spc="-31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INVESTMENTS </a:t>
            </a:r>
            <a:r>
              <a:rPr lang="en-US"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INCENTIVES </a:t>
            </a:r>
            <a:r>
              <a:rPr lang="en-US" sz="2800" spc="-18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INVENTORY</a:t>
            </a:r>
            <a:endParaRPr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endParaRPr>
          </a:p>
        </p:txBody>
      </p:sp>
      <p:sp>
        <p:nvSpPr>
          <p:cNvPr id="3" name="object 3"/>
          <p:cNvSpPr/>
          <p:nvPr/>
        </p:nvSpPr>
        <p:spPr>
          <a:xfrm>
            <a:off x="1080200"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1249680" y="1976627"/>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900"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800"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5" name="object 5"/>
          <p:cNvSpPr/>
          <p:nvPr/>
        </p:nvSpPr>
        <p:spPr>
          <a:xfrm>
            <a:off x="109848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6" name="object 6"/>
          <p:cNvSpPr/>
          <p:nvPr/>
        </p:nvSpPr>
        <p:spPr>
          <a:xfrm>
            <a:off x="1267967" y="5340096"/>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900"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800"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7" name="object 7"/>
          <p:cNvSpPr txBox="1"/>
          <p:nvPr/>
        </p:nvSpPr>
        <p:spPr>
          <a:xfrm>
            <a:off x="1481519" y="5538252"/>
            <a:ext cx="271081"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2</a:t>
            </a:r>
            <a:r>
              <a:rPr lang="en-US" dirty="0">
                <a:solidFill>
                  <a:srgbClr val="FFFFFF"/>
                </a:solidFill>
                <a:latin typeface="Calibri"/>
                <a:cs typeface="Calibri"/>
              </a:rPr>
              <a:t>9</a:t>
            </a:r>
            <a:endParaRPr sz="1800" dirty="0">
              <a:latin typeface="Calibri"/>
              <a:cs typeface="Calibri"/>
            </a:endParaRPr>
          </a:p>
        </p:txBody>
      </p:sp>
      <p:sp>
        <p:nvSpPr>
          <p:cNvPr id="8" name="object 8"/>
          <p:cNvSpPr/>
          <p:nvPr/>
        </p:nvSpPr>
        <p:spPr>
          <a:xfrm>
            <a:off x="6181028"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9" name="object 9"/>
          <p:cNvSpPr/>
          <p:nvPr/>
        </p:nvSpPr>
        <p:spPr>
          <a:xfrm>
            <a:off x="6350508" y="1976627"/>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dirty="0"/>
          </a:p>
        </p:txBody>
      </p:sp>
      <p:sp>
        <p:nvSpPr>
          <p:cNvPr id="11" name="object 11"/>
          <p:cNvSpPr/>
          <p:nvPr/>
        </p:nvSpPr>
        <p:spPr>
          <a:xfrm>
            <a:off x="6181028" y="3588546"/>
            <a:ext cx="1024758" cy="983768"/>
          </a:xfrm>
          <a:prstGeom prst="rect">
            <a:avLst/>
          </a:prstGeom>
          <a:blipFill>
            <a:blip r:embed="rId2" cstate="print"/>
            <a:stretch>
              <a:fillRect/>
            </a:stretch>
          </a:blipFill>
        </p:spPr>
        <p:txBody>
          <a:bodyPr wrap="square" lIns="0" tIns="0" rIns="0" bIns="0" rtlCol="0"/>
          <a:lstStyle/>
          <a:p>
            <a:endParaRPr dirty="0"/>
          </a:p>
        </p:txBody>
      </p:sp>
      <p:sp>
        <p:nvSpPr>
          <p:cNvPr id="12" name="object 12"/>
          <p:cNvSpPr/>
          <p:nvPr/>
        </p:nvSpPr>
        <p:spPr>
          <a:xfrm>
            <a:off x="6350508" y="3659123"/>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16745A"/>
          </a:solidFill>
        </p:spPr>
        <p:txBody>
          <a:bodyPr wrap="square" lIns="0" tIns="0" rIns="0" bIns="0" rtlCol="0"/>
          <a:lstStyle/>
          <a:p>
            <a:endParaRPr dirty="0"/>
          </a:p>
        </p:txBody>
      </p:sp>
      <p:sp>
        <p:nvSpPr>
          <p:cNvPr id="13" name="object 13"/>
          <p:cNvSpPr txBox="1"/>
          <p:nvPr/>
        </p:nvSpPr>
        <p:spPr>
          <a:xfrm>
            <a:off x="6576058" y="3857242"/>
            <a:ext cx="315977"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2</a:t>
            </a:r>
            <a:r>
              <a:rPr lang="en-US" dirty="0">
                <a:solidFill>
                  <a:srgbClr val="FFFFFF"/>
                </a:solidFill>
                <a:latin typeface="Calibri"/>
                <a:cs typeface="Calibri"/>
              </a:rPr>
              <a:t>8</a:t>
            </a:r>
            <a:endParaRPr sz="1800" dirty="0">
              <a:latin typeface="Calibri"/>
              <a:cs typeface="Calibri"/>
            </a:endParaRPr>
          </a:p>
        </p:txBody>
      </p:sp>
      <p:sp>
        <p:nvSpPr>
          <p:cNvPr id="14" name="object 14"/>
          <p:cNvSpPr/>
          <p:nvPr/>
        </p:nvSpPr>
        <p:spPr>
          <a:xfrm>
            <a:off x="618102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15" name="object 15"/>
          <p:cNvSpPr/>
          <p:nvPr/>
        </p:nvSpPr>
        <p:spPr>
          <a:xfrm>
            <a:off x="6350508" y="5340096"/>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899"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799"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7E7E7E"/>
          </a:solidFill>
        </p:spPr>
        <p:txBody>
          <a:bodyPr wrap="square" lIns="0" tIns="0" rIns="0" bIns="0" rtlCol="0"/>
          <a:lstStyle/>
          <a:p>
            <a:endParaRPr dirty="0"/>
          </a:p>
        </p:txBody>
      </p:sp>
      <p:sp>
        <p:nvSpPr>
          <p:cNvPr id="16" name="object 16"/>
          <p:cNvSpPr txBox="1"/>
          <p:nvPr/>
        </p:nvSpPr>
        <p:spPr>
          <a:xfrm>
            <a:off x="6567581" y="5527862"/>
            <a:ext cx="250762"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30</a:t>
            </a:r>
            <a:endParaRPr sz="1800" dirty="0">
              <a:latin typeface="Calibri"/>
              <a:cs typeface="Calibri"/>
            </a:endParaRPr>
          </a:p>
        </p:txBody>
      </p:sp>
      <p:sp>
        <p:nvSpPr>
          <p:cNvPr id="17" name="object 17"/>
          <p:cNvSpPr txBox="1"/>
          <p:nvPr/>
        </p:nvSpPr>
        <p:spPr>
          <a:xfrm>
            <a:off x="2386900" y="1752636"/>
            <a:ext cx="3749099" cy="1217321"/>
          </a:xfrm>
          <a:prstGeom prst="rect">
            <a:avLst/>
          </a:prstGeom>
        </p:spPr>
        <p:txBody>
          <a:bodyPr vert="horz" wrap="square" lIns="91440" tIns="8255" rIns="91440" bIns="0" rtlCol="0">
            <a:spAutoFit/>
          </a:bodyPr>
          <a:lstStyle/>
          <a:p>
            <a:pPr marL="12700" marR="5080">
              <a:lnSpc>
                <a:spcPct val="103200"/>
              </a:lnSpc>
              <a:spcBef>
                <a:spcPts val="65"/>
              </a:spcBef>
            </a:pPr>
            <a:r>
              <a:rPr lang="en-GB" sz="1100" b="1" spc="-5" dirty="0">
                <a:latin typeface="Arial" panose="020B0604020202020204" pitchFamily="34" charset="0"/>
                <a:ea typeface="Verdana" panose="020B0604030504040204" pitchFamily="34" charset="0"/>
                <a:cs typeface="Arial" panose="020B0604020202020204" pitchFamily="34" charset="0"/>
              </a:rPr>
              <a:t>For real estate whose owner or user is a person entered in the register of agricultural producers, a legal entity and an entrepreneur engaged in the production, processing, packaging or processing of agricultural products produced in Montenegro, and which are used to perform this activity, the tax rate may be reduced by up to 90% of the tax liability.</a:t>
            </a:r>
          </a:p>
        </p:txBody>
      </p:sp>
      <p:sp>
        <p:nvSpPr>
          <p:cNvPr id="18" name="object 18"/>
          <p:cNvSpPr txBox="1"/>
          <p:nvPr/>
        </p:nvSpPr>
        <p:spPr>
          <a:xfrm>
            <a:off x="2298955" y="3468358"/>
            <a:ext cx="3795208" cy="1340175"/>
          </a:xfrm>
          <a:prstGeom prst="rect">
            <a:avLst/>
          </a:prstGeom>
        </p:spPr>
        <p:txBody>
          <a:bodyPr vert="horz" wrap="square" lIns="91440" tIns="6985" rIns="91440" bIns="0" rtlCol="0">
            <a:spAutoFit/>
          </a:bodyPr>
          <a:lstStyle/>
          <a:p>
            <a:pPr marL="12700" marR="5080">
              <a:lnSpc>
                <a:spcPct val="103800"/>
              </a:lnSpc>
              <a:spcBef>
                <a:spcPts val="55"/>
              </a:spcBef>
            </a:pPr>
            <a:r>
              <a:rPr lang="en-GB" sz="1050" b="1" dirty="0" err="1">
                <a:latin typeface="Arial" panose="020B0604020202020204" pitchFamily="34" charset="0"/>
                <a:ea typeface="Verdana" panose="020B0604030504040204" pitchFamily="34" charset="0"/>
                <a:cs typeface="Arial" panose="020B0604020202020204" pitchFamily="34" charset="0"/>
              </a:rPr>
              <a:t>Agr</a:t>
            </a:r>
            <a:r>
              <a:rPr lang="sr-Latn-ME" sz="1050" b="1" dirty="0">
                <a:latin typeface="Arial" panose="020B0604020202020204" pitchFamily="34" charset="0"/>
                <a:ea typeface="Verdana" panose="020B0604030504040204" pitchFamily="34" charset="0"/>
                <a:cs typeface="Arial" panose="020B0604020202020204" pitchFamily="34" charset="0"/>
              </a:rPr>
              <a:t>i</a:t>
            </a:r>
            <a:r>
              <a:rPr lang="en-GB" sz="1050" b="1" dirty="0">
                <a:latin typeface="Arial" panose="020B0604020202020204" pitchFamily="34" charset="0"/>
                <a:ea typeface="Verdana" panose="020B0604030504040204" pitchFamily="34" charset="0"/>
                <a:cs typeface="Arial" panose="020B0604020202020204" pitchFamily="34" charset="0"/>
              </a:rPr>
              <a:t>budget includes: planned funds for individual agricultural policy measures;  conditions and criteria for the use of incentive measures determined by the Law; manner of control in the implementation of agricultural policy measures;  method of monitoring and evaluating the effects of agricultural policy measures; manner and procedure of allocating incentive funds;  measures to eliminate identified irregularities in use of incentives</a:t>
            </a:r>
            <a:r>
              <a:rPr lang="en-GB" sz="1050" dirty="0">
                <a:latin typeface="Arial" panose="020B0604020202020204" pitchFamily="34" charset="0"/>
                <a:ea typeface="Verdana" panose="020B0604030504040204" pitchFamily="34" charset="0"/>
                <a:cs typeface="Arial" panose="020B0604020202020204" pitchFamily="34" charset="0"/>
              </a:rPr>
              <a:t>.</a:t>
            </a:r>
          </a:p>
        </p:txBody>
      </p:sp>
      <p:sp>
        <p:nvSpPr>
          <p:cNvPr id="19" name="object 19"/>
          <p:cNvSpPr/>
          <p:nvPr/>
        </p:nvSpPr>
        <p:spPr>
          <a:xfrm>
            <a:off x="2210561" y="1674114"/>
            <a:ext cx="0" cy="1327150"/>
          </a:xfrm>
          <a:custGeom>
            <a:avLst/>
            <a:gdLst/>
            <a:ahLst/>
            <a:cxnLst/>
            <a:rect l="l" t="t" r="r" b="b"/>
            <a:pathLst>
              <a:path h="1327150">
                <a:moveTo>
                  <a:pt x="0" y="0"/>
                </a:moveTo>
                <a:lnTo>
                  <a:pt x="0" y="1326641"/>
                </a:lnTo>
              </a:path>
            </a:pathLst>
          </a:custGeom>
          <a:ln w="25908">
            <a:solidFill>
              <a:srgbClr val="D4D4D5"/>
            </a:solidFill>
          </a:ln>
        </p:spPr>
        <p:txBody>
          <a:bodyPr wrap="square" lIns="0" tIns="0" rIns="0" bIns="0" rtlCol="0"/>
          <a:lstStyle/>
          <a:p>
            <a:endParaRPr dirty="0"/>
          </a:p>
        </p:txBody>
      </p:sp>
      <p:sp>
        <p:nvSpPr>
          <p:cNvPr id="20" name="object 20"/>
          <p:cNvSpPr/>
          <p:nvPr/>
        </p:nvSpPr>
        <p:spPr>
          <a:xfrm>
            <a:off x="2210561" y="3286505"/>
            <a:ext cx="0" cy="1327150"/>
          </a:xfrm>
          <a:custGeom>
            <a:avLst/>
            <a:gdLst/>
            <a:ahLst/>
            <a:cxnLst/>
            <a:rect l="l" t="t" r="r" b="b"/>
            <a:pathLst>
              <a:path h="1327150">
                <a:moveTo>
                  <a:pt x="0" y="0"/>
                </a:moveTo>
                <a:lnTo>
                  <a:pt x="0" y="1326642"/>
                </a:lnTo>
              </a:path>
            </a:pathLst>
          </a:custGeom>
          <a:ln w="25908">
            <a:solidFill>
              <a:srgbClr val="93AAC7"/>
            </a:solidFill>
          </a:ln>
        </p:spPr>
        <p:txBody>
          <a:bodyPr wrap="square" lIns="0" tIns="0" rIns="0" bIns="0" rtlCol="0"/>
          <a:lstStyle/>
          <a:p>
            <a:endParaRPr dirty="0"/>
          </a:p>
        </p:txBody>
      </p:sp>
      <p:sp>
        <p:nvSpPr>
          <p:cNvPr id="21" name="object 21"/>
          <p:cNvSpPr/>
          <p:nvPr/>
        </p:nvSpPr>
        <p:spPr>
          <a:xfrm>
            <a:off x="2209038" y="4943094"/>
            <a:ext cx="0" cy="1327150"/>
          </a:xfrm>
          <a:custGeom>
            <a:avLst/>
            <a:gdLst/>
            <a:ahLst/>
            <a:cxnLst/>
            <a:rect l="l" t="t" r="r" b="b"/>
            <a:pathLst>
              <a:path h="1327150">
                <a:moveTo>
                  <a:pt x="0" y="0"/>
                </a:moveTo>
                <a:lnTo>
                  <a:pt x="0" y="1326629"/>
                </a:lnTo>
              </a:path>
            </a:pathLst>
          </a:custGeom>
          <a:ln w="25908">
            <a:solidFill>
              <a:srgbClr val="D4D4D5"/>
            </a:solidFill>
          </a:ln>
        </p:spPr>
        <p:txBody>
          <a:bodyPr wrap="square" lIns="0" tIns="0" rIns="0" bIns="0" rtlCol="0"/>
          <a:lstStyle/>
          <a:p>
            <a:endParaRPr dirty="0"/>
          </a:p>
        </p:txBody>
      </p:sp>
      <p:sp>
        <p:nvSpPr>
          <p:cNvPr id="22" name="object 22"/>
          <p:cNvSpPr/>
          <p:nvPr/>
        </p:nvSpPr>
        <p:spPr>
          <a:xfrm>
            <a:off x="7311390" y="1674114"/>
            <a:ext cx="0" cy="1327150"/>
          </a:xfrm>
          <a:custGeom>
            <a:avLst/>
            <a:gdLst/>
            <a:ahLst/>
            <a:cxnLst/>
            <a:rect l="l" t="t" r="r" b="b"/>
            <a:pathLst>
              <a:path h="1327150">
                <a:moveTo>
                  <a:pt x="0" y="0"/>
                </a:moveTo>
                <a:lnTo>
                  <a:pt x="0" y="1326641"/>
                </a:lnTo>
              </a:path>
            </a:pathLst>
          </a:custGeom>
          <a:ln w="25908">
            <a:solidFill>
              <a:srgbClr val="93AAC7"/>
            </a:solidFill>
          </a:ln>
        </p:spPr>
        <p:txBody>
          <a:bodyPr wrap="square" lIns="0" tIns="0" rIns="0" bIns="0" rtlCol="0"/>
          <a:lstStyle/>
          <a:p>
            <a:endParaRPr dirty="0"/>
          </a:p>
        </p:txBody>
      </p:sp>
      <p:sp>
        <p:nvSpPr>
          <p:cNvPr id="23" name="object 23"/>
          <p:cNvSpPr/>
          <p:nvPr/>
        </p:nvSpPr>
        <p:spPr>
          <a:xfrm>
            <a:off x="7311390" y="3286505"/>
            <a:ext cx="0" cy="1327150"/>
          </a:xfrm>
          <a:custGeom>
            <a:avLst/>
            <a:gdLst/>
            <a:ahLst/>
            <a:cxnLst/>
            <a:rect l="l" t="t" r="r" b="b"/>
            <a:pathLst>
              <a:path h="1327150">
                <a:moveTo>
                  <a:pt x="0" y="0"/>
                </a:moveTo>
                <a:lnTo>
                  <a:pt x="0" y="1326642"/>
                </a:lnTo>
              </a:path>
            </a:pathLst>
          </a:custGeom>
          <a:ln w="25908">
            <a:solidFill>
              <a:srgbClr val="D4D4D5"/>
            </a:solidFill>
          </a:ln>
        </p:spPr>
        <p:txBody>
          <a:bodyPr wrap="square" lIns="0" tIns="0" rIns="0" bIns="0" rtlCol="0"/>
          <a:lstStyle/>
          <a:p>
            <a:endParaRPr dirty="0"/>
          </a:p>
        </p:txBody>
      </p:sp>
      <p:sp>
        <p:nvSpPr>
          <p:cNvPr id="24" name="object 24"/>
          <p:cNvSpPr/>
          <p:nvPr/>
        </p:nvSpPr>
        <p:spPr>
          <a:xfrm>
            <a:off x="7311390" y="4943094"/>
            <a:ext cx="0" cy="1327150"/>
          </a:xfrm>
          <a:custGeom>
            <a:avLst/>
            <a:gdLst/>
            <a:ahLst/>
            <a:cxnLst/>
            <a:rect l="l" t="t" r="r" b="b"/>
            <a:pathLst>
              <a:path h="1327150">
                <a:moveTo>
                  <a:pt x="0" y="0"/>
                </a:moveTo>
                <a:lnTo>
                  <a:pt x="0" y="1326629"/>
                </a:lnTo>
              </a:path>
            </a:pathLst>
          </a:custGeom>
          <a:ln w="25908">
            <a:solidFill>
              <a:srgbClr val="93AAC7"/>
            </a:solidFill>
          </a:ln>
        </p:spPr>
        <p:txBody>
          <a:bodyPr wrap="square" lIns="0" tIns="0" rIns="0" bIns="0" rtlCol="0"/>
          <a:lstStyle/>
          <a:p>
            <a:endParaRPr dirty="0"/>
          </a:p>
        </p:txBody>
      </p:sp>
      <p:sp>
        <p:nvSpPr>
          <p:cNvPr id="25" name="object 25"/>
          <p:cNvSpPr/>
          <p:nvPr/>
        </p:nvSpPr>
        <p:spPr>
          <a:xfrm>
            <a:off x="1179575" y="1281683"/>
            <a:ext cx="4297680" cy="597408"/>
          </a:xfrm>
          <a:prstGeom prst="rect">
            <a:avLst/>
          </a:prstGeom>
          <a:blipFill>
            <a:blip r:embed="rId3" cstate="print"/>
            <a:stretch>
              <a:fillRect/>
            </a:stretch>
          </a:blipFill>
        </p:spPr>
        <p:txBody>
          <a:bodyPr wrap="square" lIns="0" tIns="0" rIns="0" bIns="0" rtlCol="0"/>
          <a:lstStyle/>
          <a:p>
            <a:endParaRPr dirty="0"/>
          </a:p>
        </p:txBody>
      </p:sp>
      <p:sp>
        <p:nvSpPr>
          <p:cNvPr id="27" name="object 27"/>
          <p:cNvSpPr/>
          <p:nvPr/>
        </p:nvSpPr>
        <p:spPr>
          <a:xfrm>
            <a:off x="1267967" y="1370075"/>
            <a:ext cx="4023360" cy="365760"/>
          </a:xfrm>
          <a:custGeom>
            <a:avLst/>
            <a:gdLst/>
            <a:ahLst/>
            <a:cxnLst/>
            <a:rect l="l" t="t" r="r" b="b"/>
            <a:pathLst>
              <a:path w="3016250" h="365760">
                <a:moveTo>
                  <a:pt x="28331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2833116" y="365760"/>
                </a:lnTo>
                <a:lnTo>
                  <a:pt x="2881719" y="359224"/>
                </a:lnTo>
                <a:lnTo>
                  <a:pt x="2925402" y="340783"/>
                </a:lnTo>
                <a:lnTo>
                  <a:pt x="2962417" y="312181"/>
                </a:lnTo>
                <a:lnTo>
                  <a:pt x="2991019" y="275166"/>
                </a:lnTo>
                <a:lnTo>
                  <a:pt x="3009460" y="231483"/>
                </a:lnTo>
                <a:lnTo>
                  <a:pt x="3015996" y="182879"/>
                </a:lnTo>
                <a:lnTo>
                  <a:pt x="3009460" y="134276"/>
                </a:lnTo>
                <a:lnTo>
                  <a:pt x="2991019" y="90593"/>
                </a:lnTo>
                <a:lnTo>
                  <a:pt x="2962417" y="53578"/>
                </a:lnTo>
                <a:lnTo>
                  <a:pt x="2925402" y="24976"/>
                </a:lnTo>
                <a:lnTo>
                  <a:pt x="2881719" y="6535"/>
                </a:lnTo>
                <a:lnTo>
                  <a:pt x="2833116" y="0"/>
                </a:lnTo>
                <a:close/>
              </a:path>
            </a:pathLst>
          </a:custGeom>
          <a:solidFill>
            <a:srgbClr val="FFFFFF"/>
          </a:solidFill>
        </p:spPr>
        <p:txBody>
          <a:bodyPr wrap="square" lIns="0" tIns="0" rIns="0" bIns="0" rtlCol="0"/>
          <a:lstStyle/>
          <a:p>
            <a:endParaRPr dirty="0"/>
          </a:p>
        </p:txBody>
      </p:sp>
      <p:sp>
        <p:nvSpPr>
          <p:cNvPr id="28" name="object 28"/>
          <p:cNvSpPr txBox="1"/>
          <p:nvPr/>
        </p:nvSpPr>
        <p:spPr>
          <a:xfrm>
            <a:off x="1504120" y="1417355"/>
            <a:ext cx="3539240" cy="259045"/>
          </a:xfrm>
          <a:prstGeom prst="rect">
            <a:avLst/>
          </a:prstGeom>
        </p:spPr>
        <p:txBody>
          <a:bodyPr vert="horz" wrap="square" lIns="0" tIns="12700" rIns="0" bIns="0" rtlCol="0">
            <a:spAutoFit/>
          </a:bodyPr>
          <a:lstStyle/>
          <a:p>
            <a:pPr marL="12700">
              <a:lnSpc>
                <a:spcPct val="100000"/>
              </a:lnSpc>
              <a:spcBef>
                <a:spcPts val="100"/>
              </a:spcBef>
            </a:pPr>
            <a:r>
              <a:rPr lang="en-GB" sz="1600" b="1" spc="-114" dirty="0">
                <a:solidFill>
                  <a:srgbClr val="8D8D8E"/>
                </a:solidFill>
                <a:latin typeface="Vedrana"/>
                <a:ea typeface="Verdana" panose="020B0604030504040204" pitchFamily="34" charset="0"/>
                <a:cs typeface="Verdana"/>
              </a:rPr>
              <a:t>Real Estate Tax Relief for Agricultural Producers</a:t>
            </a:r>
          </a:p>
        </p:txBody>
      </p:sp>
      <p:sp>
        <p:nvSpPr>
          <p:cNvPr id="29" name="object 29"/>
          <p:cNvSpPr/>
          <p:nvPr/>
        </p:nvSpPr>
        <p:spPr>
          <a:xfrm>
            <a:off x="1179575" y="2951988"/>
            <a:ext cx="4219956" cy="597408"/>
          </a:xfrm>
          <a:prstGeom prst="rect">
            <a:avLst/>
          </a:prstGeom>
          <a:blipFill>
            <a:blip r:embed="rId4" cstate="print"/>
            <a:stretch>
              <a:fillRect/>
            </a:stretch>
          </a:blipFill>
        </p:spPr>
        <p:txBody>
          <a:bodyPr wrap="square" lIns="0" tIns="0" rIns="0" bIns="0" rtlCol="0"/>
          <a:lstStyle/>
          <a:p>
            <a:endParaRPr dirty="0"/>
          </a:p>
        </p:txBody>
      </p:sp>
      <p:sp>
        <p:nvSpPr>
          <p:cNvPr id="30" name="object 30"/>
          <p:cNvSpPr/>
          <p:nvPr/>
        </p:nvSpPr>
        <p:spPr>
          <a:xfrm>
            <a:off x="1491619" y="2938198"/>
            <a:ext cx="4056888" cy="734567"/>
          </a:xfrm>
          <a:prstGeom prst="rect">
            <a:avLst/>
          </a:prstGeom>
          <a:blipFill>
            <a:blip r:embed="rId5" cstate="print"/>
            <a:stretch>
              <a:fillRect/>
            </a:stretch>
          </a:blipFill>
        </p:spPr>
        <p:txBody>
          <a:bodyPr wrap="square" lIns="0" tIns="0" rIns="0" bIns="0" rtlCol="0"/>
          <a:lstStyle/>
          <a:p>
            <a:endParaRPr dirty="0"/>
          </a:p>
        </p:txBody>
      </p:sp>
      <p:sp>
        <p:nvSpPr>
          <p:cNvPr id="31" name="object 31"/>
          <p:cNvSpPr/>
          <p:nvPr/>
        </p:nvSpPr>
        <p:spPr>
          <a:xfrm>
            <a:off x="1267967" y="3040379"/>
            <a:ext cx="3988435" cy="365760"/>
          </a:xfrm>
          <a:custGeom>
            <a:avLst/>
            <a:gdLst/>
            <a:ahLst/>
            <a:cxnLst/>
            <a:rect l="l" t="t" r="r" b="b"/>
            <a:pathLst>
              <a:path w="3988435" h="365760">
                <a:moveTo>
                  <a:pt x="3805428"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805428" y="365760"/>
                </a:lnTo>
                <a:lnTo>
                  <a:pt x="3854031" y="359224"/>
                </a:lnTo>
                <a:lnTo>
                  <a:pt x="3897714" y="340783"/>
                </a:lnTo>
                <a:lnTo>
                  <a:pt x="3934729" y="312181"/>
                </a:lnTo>
                <a:lnTo>
                  <a:pt x="3963331" y="275166"/>
                </a:lnTo>
                <a:lnTo>
                  <a:pt x="3981772" y="231483"/>
                </a:lnTo>
                <a:lnTo>
                  <a:pt x="3988307" y="182880"/>
                </a:lnTo>
                <a:lnTo>
                  <a:pt x="3981772" y="134276"/>
                </a:lnTo>
                <a:lnTo>
                  <a:pt x="3963331" y="90593"/>
                </a:lnTo>
                <a:lnTo>
                  <a:pt x="3934729" y="53578"/>
                </a:lnTo>
                <a:lnTo>
                  <a:pt x="3897714" y="24976"/>
                </a:lnTo>
                <a:lnTo>
                  <a:pt x="3854031" y="6535"/>
                </a:lnTo>
                <a:lnTo>
                  <a:pt x="3805428" y="0"/>
                </a:lnTo>
                <a:close/>
              </a:path>
            </a:pathLst>
          </a:custGeom>
          <a:solidFill>
            <a:srgbClr val="FFFFFF"/>
          </a:solidFill>
        </p:spPr>
        <p:txBody>
          <a:bodyPr wrap="square" lIns="0" tIns="0" rIns="0" bIns="0" rtlCol="0"/>
          <a:lstStyle/>
          <a:p>
            <a:endParaRPr dirty="0"/>
          </a:p>
        </p:txBody>
      </p:sp>
      <p:sp>
        <p:nvSpPr>
          <p:cNvPr id="33" name="object 33"/>
          <p:cNvSpPr/>
          <p:nvPr/>
        </p:nvSpPr>
        <p:spPr>
          <a:xfrm>
            <a:off x="1067061" y="4843238"/>
            <a:ext cx="4937760" cy="597407"/>
          </a:xfrm>
          <a:prstGeom prst="rect">
            <a:avLst/>
          </a:prstGeom>
          <a:blipFill>
            <a:blip r:embed="rId6" cstate="print"/>
            <a:stretch>
              <a:fillRect/>
            </a:stretch>
          </a:blipFill>
        </p:spPr>
        <p:txBody>
          <a:bodyPr wrap="square" lIns="0" tIns="0" rIns="0" bIns="0" rtlCol="0"/>
          <a:lstStyle/>
          <a:p>
            <a:endParaRPr/>
          </a:p>
        </p:txBody>
      </p:sp>
      <p:sp>
        <p:nvSpPr>
          <p:cNvPr id="35" name="object 35"/>
          <p:cNvSpPr/>
          <p:nvPr/>
        </p:nvSpPr>
        <p:spPr>
          <a:xfrm>
            <a:off x="1207389" y="4966169"/>
            <a:ext cx="4663440" cy="365760"/>
          </a:xfrm>
          <a:custGeom>
            <a:avLst/>
            <a:gdLst/>
            <a:ahLst/>
            <a:cxnLst/>
            <a:rect l="l" t="t" r="r" b="b"/>
            <a:pathLst>
              <a:path w="3846829" h="365760">
                <a:moveTo>
                  <a:pt x="366369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3663696" y="365759"/>
                </a:lnTo>
                <a:lnTo>
                  <a:pt x="3712299" y="359224"/>
                </a:lnTo>
                <a:lnTo>
                  <a:pt x="3755982" y="340783"/>
                </a:lnTo>
                <a:lnTo>
                  <a:pt x="3792997" y="312181"/>
                </a:lnTo>
                <a:lnTo>
                  <a:pt x="3821599" y="275166"/>
                </a:lnTo>
                <a:lnTo>
                  <a:pt x="3840040" y="231483"/>
                </a:lnTo>
                <a:lnTo>
                  <a:pt x="3846576" y="182879"/>
                </a:lnTo>
                <a:lnTo>
                  <a:pt x="3840040" y="134276"/>
                </a:lnTo>
                <a:lnTo>
                  <a:pt x="3821599" y="90593"/>
                </a:lnTo>
                <a:lnTo>
                  <a:pt x="3792997" y="53578"/>
                </a:lnTo>
                <a:lnTo>
                  <a:pt x="3755982" y="24976"/>
                </a:lnTo>
                <a:lnTo>
                  <a:pt x="3712299" y="6535"/>
                </a:lnTo>
                <a:lnTo>
                  <a:pt x="3663696" y="0"/>
                </a:lnTo>
                <a:close/>
              </a:path>
            </a:pathLst>
          </a:custGeom>
          <a:solidFill>
            <a:srgbClr val="FFFFFF"/>
          </a:solidFill>
        </p:spPr>
        <p:txBody>
          <a:bodyPr wrap="square" lIns="0" tIns="0" rIns="0" bIns="0" rtlCol="0"/>
          <a:lstStyle/>
          <a:p>
            <a:endParaRPr/>
          </a:p>
        </p:txBody>
      </p:sp>
      <p:sp>
        <p:nvSpPr>
          <p:cNvPr id="37" name="object 37"/>
          <p:cNvSpPr/>
          <p:nvPr/>
        </p:nvSpPr>
        <p:spPr>
          <a:xfrm>
            <a:off x="6263640" y="1281683"/>
            <a:ext cx="4846320" cy="597408"/>
          </a:xfrm>
          <a:prstGeom prst="rect">
            <a:avLst/>
          </a:prstGeom>
          <a:blipFill>
            <a:blip r:embed="rId7" cstate="print"/>
            <a:stretch>
              <a:fillRect/>
            </a:stretch>
          </a:blipFill>
        </p:spPr>
        <p:txBody>
          <a:bodyPr wrap="square" lIns="0" tIns="0" rIns="0" bIns="0" rtlCol="0"/>
          <a:lstStyle/>
          <a:p>
            <a:endParaRPr/>
          </a:p>
        </p:txBody>
      </p:sp>
      <p:sp>
        <p:nvSpPr>
          <p:cNvPr id="38" name="object 38"/>
          <p:cNvSpPr/>
          <p:nvPr/>
        </p:nvSpPr>
        <p:spPr>
          <a:xfrm>
            <a:off x="6361176" y="1234439"/>
            <a:ext cx="3654552" cy="734567"/>
          </a:xfrm>
          <a:prstGeom prst="rect">
            <a:avLst/>
          </a:prstGeom>
          <a:blipFill>
            <a:blip r:embed="rId8" cstate="print"/>
            <a:stretch>
              <a:fillRect/>
            </a:stretch>
          </a:blipFill>
        </p:spPr>
        <p:txBody>
          <a:bodyPr wrap="square" lIns="0" tIns="0" rIns="0" bIns="0" rtlCol="0"/>
          <a:lstStyle/>
          <a:p>
            <a:endParaRPr/>
          </a:p>
        </p:txBody>
      </p:sp>
      <p:sp>
        <p:nvSpPr>
          <p:cNvPr id="39" name="object 39"/>
          <p:cNvSpPr/>
          <p:nvPr/>
        </p:nvSpPr>
        <p:spPr>
          <a:xfrm>
            <a:off x="6322313" y="1259122"/>
            <a:ext cx="4601719" cy="476713"/>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79"/>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1" name="object 41"/>
          <p:cNvSpPr/>
          <p:nvPr/>
        </p:nvSpPr>
        <p:spPr>
          <a:xfrm>
            <a:off x="6263640" y="2951988"/>
            <a:ext cx="4061460" cy="597408"/>
          </a:xfrm>
          <a:prstGeom prst="rect">
            <a:avLst/>
          </a:prstGeom>
          <a:blipFill>
            <a:blip r:embed="rId9" cstate="print"/>
            <a:stretch>
              <a:fillRect/>
            </a:stretch>
          </a:blipFill>
        </p:spPr>
        <p:txBody>
          <a:bodyPr wrap="square" lIns="0" tIns="0" rIns="0" bIns="0" rtlCol="0"/>
          <a:lstStyle/>
          <a:p>
            <a:endParaRPr/>
          </a:p>
        </p:txBody>
      </p:sp>
      <p:sp>
        <p:nvSpPr>
          <p:cNvPr id="42" name="object 42"/>
          <p:cNvSpPr/>
          <p:nvPr/>
        </p:nvSpPr>
        <p:spPr>
          <a:xfrm>
            <a:off x="6361176" y="2904744"/>
            <a:ext cx="3654552" cy="734567"/>
          </a:xfrm>
          <a:prstGeom prst="rect">
            <a:avLst/>
          </a:prstGeom>
          <a:blipFill>
            <a:blip r:embed="rId10" cstate="print"/>
            <a:stretch>
              <a:fillRect/>
            </a:stretch>
          </a:blipFill>
        </p:spPr>
        <p:txBody>
          <a:bodyPr wrap="square" lIns="0" tIns="0" rIns="0" bIns="0" rtlCol="0"/>
          <a:lstStyle/>
          <a:p>
            <a:endParaRPr/>
          </a:p>
        </p:txBody>
      </p:sp>
      <p:sp>
        <p:nvSpPr>
          <p:cNvPr id="43" name="object 43"/>
          <p:cNvSpPr/>
          <p:nvPr/>
        </p:nvSpPr>
        <p:spPr>
          <a:xfrm>
            <a:off x="6350508" y="3085987"/>
            <a:ext cx="383032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80"/>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5" name="object 45"/>
          <p:cNvSpPr/>
          <p:nvPr/>
        </p:nvSpPr>
        <p:spPr>
          <a:xfrm>
            <a:off x="6270370" y="4703226"/>
            <a:ext cx="4846320" cy="597407"/>
          </a:xfrm>
          <a:prstGeom prst="rect">
            <a:avLst/>
          </a:prstGeom>
          <a:blipFill>
            <a:blip r:embed="rId11" cstate="print"/>
            <a:stretch>
              <a:fillRect/>
            </a:stretch>
          </a:blipFill>
        </p:spPr>
        <p:txBody>
          <a:bodyPr wrap="square" lIns="0" tIns="0" rIns="0" bIns="0" rtlCol="0"/>
          <a:lstStyle/>
          <a:p>
            <a:endParaRPr/>
          </a:p>
        </p:txBody>
      </p:sp>
      <p:sp>
        <p:nvSpPr>
          <p:cNvPr id="47" name="object 47"/>
          <p:cNvSpPr/>
          <p:nvPr/>
        </p:nvSpPr>
        <p:spPr>
          <a:xfrm>
            <a:off x="6407530" y="4884028"/>
            <a:ext cx="4572000" cy="365760"/>
          </a:xfrm>
          <a:custGeom>
            <a:avLst/>
            <a:gdLst/>
            <a:ahLst/>
            <a:cxnLst/>
            <a:rect l="l" t="t" r="r" b="b"/>
            <a:pathLst>
              <a:path w="4235450" h="365760">
                <a:moveTo>
                  <a:pt x="40523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4052316" y="365759"/>
                </a:lnTo>
                <a:lnTo>
                  <a:pt x="4100919" y="359224"/>
                </a:lnTo>
                <a:lnTo>
                  <a:pt x="4144602" y="340783"/>
                </a:lnTo>
                <a:lnTo>
                  <a:pt x="4181617" y="312181"/>
                </a:lnTo>
                <a:lnTo>
                  <a:pt x="4210219" y="275166"/>
                </a:lnTo>
                <a:lnTo>
                  <a:pt x="4228660" y="231483"/>
                </a:lnTo>
                <a:lnTo>
                  <a:pt x="4235195" y="182879"/>
                </a:lnTo>
                <a:lnTo>
                  <a:pt x="4228660" y="134276"/>
                </a:lnTo>
                <a:lnTo>
                  <a:pt x="4210219" y="90593"/>
                </a:lnTo>
                <a:lnTo>
                  <a:pt x="4181617" y="53578"/>
                </a:lnTo>
                <a:lnTo>
                  <a:pt x="4144602" y="24976"/>
                </a:lnTo>
                <a:lnTo>
                  <a:pt x="4100919" y="6535"/>
                </a:lnTo>
                <a:lnTo>
                  <a:pt x="4052316" y="0"/>
                </a:lnTo>
                <a:close/>
              </a:path>
            </a:pathLst>
          </a:custGeom>
          <a:solidFill>
            <a:srgbClr val="FFFFFF"/>
          </a:solidFill>
        </p:spPr>
        <p:txBody>
          <a:bodyPr wrap="square" lIns="0" tIns="0" rIns="0" bIns="0" rtlCol="0"/>
          <a:lstStyle/>
          <a:p>
            <a:endParaRPr/>
          </a:p>
        </p:txBody>
      </p:sp>
      <p:sp>
        <p:nvSpPr>
          <p:cNvPr id="49" name="object 49"/>
          <p:cNvSpPr/>
          <p:nvPr/>
        </p:nvSpPr>
        <p:spPr>
          <a:xfrm>
            <a:off x="1039367" y="3430523"/>
            <a:ext cx="1188720" cy="1188720"/>
          </a:xfrm>
          <a:prstGeom prst="rect">
            <a:avLst/>
          </a:prstGeom>
          <a:blipFill>
            <a:blip r:embed="rId12" cstate="print"/>
            <a:stretch>
              <a:fillRect/>
            </a:stretch>
          </a:blipFill>
        </p:spPr>
        <p:txBody>
          <a:bodyPr wrap="square" lIns="0" tIns="0" rIns="0" bIns="0" rtlCol="0"/>
          <a:lstStyle/>
          <a:p>
            <a:endParaRPr/>
          </a:p>
        </p:txBody>
      </p:sp>
      <p:sp>
        <p:nvSpPr>
          <p:cNvPr id="50" name="object 50"/>
          <p:cNvSpPr/>
          <p:nvPr/>
        </p:nvSpPr>
        <p:spPr>
          <a:xfrm>
            <a:off x="1290827" y="3624071"/>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a:p>
        </p:txBody>
      </p:sp>
      <p:sp>
        <p:nvSpPr>
          <p:cNvPr id="52" name="object 52"/>
          <p:cNvSpPr txBox="1"/>
          <p:nvPr/>
        </p:nvSpPr>
        <p:spPr>
          <a:xfrm>
            <a:off x="1481519"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25</a:t>
            </a:r>
            <a:endParaRPr sz="1800" dirty="0">
              <a:latin typeface="Calibri"/>
              <a:cs typeface="Calibri"/>
            </a:endParaRPr>
          </a:p>
        </p:txBody>
      </p:sp>
      <p:sp>
        <p:nvSpPr>
          <p:cNvPr id="53" name="object 28">
            <a:extLst>
              <a:ext uri="{FF2B5EF4-FFF2-40B4-BE49-F238E27FC236}">
                <a16:creationId xmlns:a16="http://schemas.microsoft.com/office/drawing/2014/main" xmlns="" id="{937B4FC3-42B3-4202-9DA5-CD121F7AEFBE}"/>
              </a:ext>
            </a:extLst>
          </p:cNvPr>
          <p:cNvSpPr txBox="1"/>
          <p:nvPr/>
        </p:nvSpPr>
        <p:spPr>
          <a:xfrm>
            <a:off x="6541614" y="1307775"/>
            <a:ext cx="5234942" cy="412934"/>
          </a:xfrm>
          <a:prstGeom prst="rect">
            <a:avLst/>
          </a:prstGeom>
        </p:spPr>
        <p:txBody>
          <a:bodyPr vert="horz" wrap="square" lIns="0" tIns="12700" rIns="0" bIns="0" rtlCol="0">
            <a:spAutoFit/>
          </a:bodyPr>
          <a:lstStyle/>
          <a:p>
            <a:pPr marL="12700" marR="969644">
              <a:spcBef>
                <a:spcPts val="100"/>
              </a:spcBef>
            </a:pPr>
            <a:r>
              <a:rPr lang="en-GB" sz="1300" b="1" spc="-80" dirty="0">
                <a:solidFill>
                  <a:srgbClr val="16745A"/>
                </a:solidFill>
                <a:latin typeface="Arial" panose="020B0604020202020204" pitchFamily="34" charset="0"/>
                <a:ea typeface="Verdana" panose="020B0604030504040204" pitchFamily="34" charset="0"/>
                <a:cs typeface="Arial" panose="020B0604020202020204" pitchFamily="34" charset="0"/>
              </a:rPr>
              <a:t>Support schemes for use of renewable energy sources and high-efficiency cogeneration-feed in-tariff</a:t>
            </a:r>
          </a:p>
        </p:txBody>
      </p:sp>
      <p:sp>
        <p:nvSpPr>
          <p:cNvPr id="57" name="Rectangle 56">
            <a:extLst>
              <a:ext uri="{FF2B5EF4-FFF2-40B4-BE49-F238E27FC236}">
                <a16:creationId xmlns:a16="http://schemas.microsoft.com/office/drawing/2014/main" xmlns="" id="{BDD77EA4-ED4B-4E37-A58B-5AE0197B169E}"/>
              </a:ext>
            </a:extLst>
          </p:cNvPr>
          <p:cNvSpPr/>
          <p:nvPr/>
        </p:nvSpPr>
        <p:spPr>
          <a:xfrm>
            <a:off x="7467342" y="1805432"/>
            <a:ext cx="3779970" cy="1277273"/>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The operators of plants that generate electricity from renewable energy sources can obtain the status of a „Privileged Producer/Generator“ and thereupon acquire the right to a price support for the generated electricity under the legal requirements. This financial incentive for NEW projects in renewable energy sector has been discontinued as of 2018.</a:t>
            </a:r>
          </a:p>
        </p:txBody>
      </p:sp>
      <p:sp>
        <p:nvSpPr>
          <p:cNvPr id="58" name="Rectangle 57">
            <a:extLst>
              <a:ext uri="{FF2B5EF4-FFF2-40B4-BE49-F238E27FC236}">
                <a16:creationId xmlns:a16="http://schemas.microsoft.com/office/drawing/2014/main" xmlns="" id="{ACF06513-207C-4384-A5D6-91F703A5B483}"/>
              </a:ext>
            </a:extLst>
          </p:cNvPr>
          <p:cNvSpPr/>
          <p:nvPr/>
        </p:nvSpPr>
        <p:spPr>
          <a:xfrm>
            <a:off x="7467342" y="3558032"/>
            <a:ext cx="3484178" cy="1107996"/>
          </a:xfrm>
          <a:prstGeom prst="rect">
            <a:avLst/>
          </a:prstGeom>
        </p:spPr>
        <p:txBody>
          <a:bodyPr wrap="square">
            <a:spAutoFit/>
          </a:bodyPr>
          <a:lstStyle/>
          <a:p>
            <a:r>
              <a:rPr lang="en-GB" sz="1100" b="1" dirty="0" err="1">
                <a:latin typeface="Arial" panose="020B0604020202020204" pitchFamily="34" charset="0"/>
                <a:ea typeface="Verdana" panose="020B0604030504040204" pitchFamily="34" charset="0"/>
                <a:cs typeface="Arial" panose="020B0604020202020204" pitchFamily="34" charset="0"/>
              </a:rPr>
              <a:t>Agr</a:t>
            </a:r>
            <a:r>
              <a:rPr lang="sr-Latn-ME" sz="1100" b="1" dirty="0">
                <a:latin typeface="Arial" panose="020B0604020202020204" pitchFamily="34" charset="0"/>
                <a:ea typeface="Verdana" panose="020B0604030504040204" pitchFamily="34" charset="0"/>
                <a:cs typeface="Arial" panose="020B0604020202020204" pitchFamily="34" charset="0"/>
              </a:rPr>
              <a:t>i</a:t>
            </a:r>
            <a:r>
              <a:rPr lang="en-GB" sz="1100" b="1" dirty="0">
                <a:latin typeface="Arial" panose="020B0604020202020204" pitchFamily="34" charset="0"/>
                <a:ea typeface="Verdana" panose="020B0604030504040204" pitchFamily="34" charset="0"/>
                <a:cs typeface="Arial" panose="020B0604020202020204" pitchFamily="34" charset="0"/>
              </a:rPr>
              <a:t>budget measures through which Montenegrin farmers can gain support through various measures and programs defined by the </a:t>
            </a:r>
            <a:r>
              <a:rPr lang="en-GB" sz="1100" b="1" dirty="0" err="1">
                <a:latin typeface="Arial" panose="020B0604020202020204" pitchFamily="34" charset="0"/>
                <a:ea typeface="Verdana" panose="020B0604030504040204" pitchFamily="34" charset="0"/>
                <a:cs typeface="Arial" panose="020B0604020202020204" pitchFamily="34" charset="0"/>
              </a:rPr>
              <a:t>Agr</a:t>
            </a:r>
            <a:r>
              <a:rPr lang="sr-Latn-ME" sz="1100" b="1" dirty="0">
                <a:latin typeface="Arial" panose="020B0604020202020204" pitchFamily="34" charset="0"/>
                <a:ea typeface="Verdana" panose="020B0604030504040204" pitchFamily="34" charset="0"/>
                <a:cs typeface="Arial" panose="020B0604020202020204" pitchFamily="34" charset="0"/>
              </a:rPr>
              <a:t>i</a:t>
            </a:r>
            <a:r>
              <a:rPr lang="en-GB" sz="1100" b="1" dirty="0">
                <a:latin typeface="Arial" panose="020B0604020202020204" pitchFamily="34" charset="0"/>
                <a:ea typeface="Verdana" panose="020B0604030504040204" pitchFamily="34" charset="0"/>
                <a:cs typeface="Arial" panose="020B0604020202020204" pitchFamily="34" charset="0"/>
              </a:rPr>
              <a:t>budget in the form of direct payments and through support to investments in plant and livestock production.</a:t>
            </a:r>
          </a:p>
        </p:txBody>
      </p:sp>
      <p:sp>
        <p:nvSpPr>
          <p:cNvPr id="60" name="object 28">
            <a:extLst>
              <a:ext uri="{FF2B5EF4-FFF2-40B4-BE49-F238E27FC236}">
                <a16:creationId xmlns:a16="http://schemas.microsoft.com/office/drawing/2014/main" xmlns="" id="{BACB422D-0656-4647-A2F8-FE61D1F2578B}"/>
              </a:ext>
            </a:extLst>
          </p:cNvPr>
          <p:cNvSpPr txBox="1"/>
          <p:nvPr/>
        </p:nvSpPr>
        <p:spPr>
          <a:xfrm>
            <a:off x="6558734" y="3137023"/>
            <a:ext cx="3609594" cy="259045"/>
          </a:xfrm>
          <a:prstGeom prst="rect">
            <a:avLst/>
          </a:prstGeom>
        </p:spPr>
        <p:txBody>
          <a:bodyPr vert="horz" wrap="square" lIns="0" tIns="12700" rIns="0" bIns="0" rtlCol="0">
            <a:spAutoFit/>
          </a:bodyPr>
          <a:lstStyle/>
          <a:p>
            <a:pPr marL="12700">
              <a:lnSpc>
                <a:spcPct val="100000"/>
              </a:lnSpc>
              <a:spcBef>
                <a:spcPts val="100"/>
              </a:spcBef>
            </a:pPr>
            <a:r>
              <a:rPr lang="en-GB" sz="1600" b="1" spc="-114" dirty="0">
                <a:solidFill>
                  <a:srgbClr val="8D8D8E"/>
                </a:solidFill>
                <a:latin typeface="Vedrana"/>
                <a:cs typeface="Verdana"/>
              </a:rPr>
              <a:t>Agriculture and rural development subsidies </a:t>
            </a:r>
          </a:p>
        </p:txBody>
      </p:sp>
      <p:sp>
        <p:nvSpPr>
          <p:cNvPr id="61" name="object 28">
            <a:extLst>
              <a:ext uri="{FF2B5EF4-FFF2-40B4-BE49-F238E27FC236}">
                <a16:creationId xmlns:a16="http://schemas.microsoft.com/office/drawing/2014/main" xmlns="" id="{E29A44A9-2231-4B54-94EA-168E340D7948}"/>
              </a:ext>
            </a:extLst>
          </p:cNvPr>
          <p:cNvSpPr txBox="1"/>
          <p:nvPr/>
        </p:nvSpPr>
        <p:spPr>
          <a:xfrm>
            <a:off x="1504119" y="3155310"/>
            <a:ext cx="4866201" cy="228268"/>
          </a:xfrm>
          <a:prstGeom prst="rect">
            <a:avLst/>
          </a:prstGeom>
        </p:spPr>
        <p:txBody>
          <a:bodyPr vert="horz" wrap="square" lIns="0" tIns="12700" rIns="0" bIns="0" rtlCol="0">
            <a:spAutoFit/>
          </a:bodyPr>
          <a:lstStyle/>
          <a:p>
            <a:pPr marL="12700" marR="969644">
              <a:spcBef>
                <a:spcPts val="100"/>
              </a:spcBef>
            </a:pPr>
            <a:r>
              <a:rPr lang="en-GB"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Agricultural policy measures</a:t>
            </a:r>
          </a:p>
        </p:txBody>
      </p:sp>
      <p:sp>
        <p:nvSpPr>
          <p:cNvPr id="62" name="object 28">
            <a:extLst>
              <a:ext uri="{FF2B5EF4-FFF2-40B4-BE49-F238E27FC236}">
                <a16:creationId xmlns:a16="http://schemas.microsoft.com/office/drawing/2014/main" xmlns="" id="{A650B62B-9317-4D9D-BA71-E1F81CFA26DB}"/>
              </a:ext>
            </a:extLst>
          </p:cNvPr>
          <p:cNvSpPr txBox="1"/>
          <p:nvPr/>
        </p:nvSpPr>
        <p:spPr>
          <a:xfrm>
            <a:off x="6521633" y="4966169"/>
            <a:ext cx="5375595" cy="228268"/>
          </a:xfrm>
          <a:prstGeom prst="rect">
            <a:avLst/>
          </a:prstGeom>
        </p:spPr>
        <p:txBody>
          <a:bodyPr vert="horz" wrap="square" lIns="0" tIns="12700" rIns="0" bIns="0" rtlCol="0">
            <a:spAutoFit/>
          </a:bodyPr>
          <a:lstStyle/>
          <a:p>
            <a:pPr marL="12700" marR="969644">
              <a:spcBef>
                <a:spcPts val="100"/>
              </a:spcBef>
            </a:pPr>
            <a:r>
              <a:rPr lang="en-GB"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I</a:t>
            </a:r>
            <a:r>
              <a:rPr lang="en-GB" sz="1400" spc="-80" dirty="0">
                <a:solidFill>
                  <a:srgbClr val="16745A"/>
                </a:solidFill>
                <a:latin typeface="Arial" panose="020B0604020202020204" pitchFamily="34" charset="0"/>
                <a:ea typeface="Verdana" panose="020B0604030504040204" pitchFamily="34" charset="0"/>
                <a:cs typeface="Arial" panose="020B0604020202020204" pitchFamily="34" charset="0"/>
              </a:rPr>
              <a:t>n</a:t>
            </a:r>
            <a:r>
              <a:rPr lang="en-GB" sz="1400" b="1" spc="-80" dirty="0">
                <a:solidFill>
                  <a:srgbClr val="16745A"/>
                </a:solidFill>
                <a:latin typeface="Arial" panose="020B0604020202020204" pitchFamily="34" charset="0"/>
                <a:ea typeface="Verdana" panose="020B0604030504040204" pitchFamily="34" charset="0"/>
                <a:cs typeface="Arial" panose="020B0604020202020204" pitchFamily="34" charset="0"/>
              </a:rPr>
              <a:t>centives for development of research and innovation </a:t>
            </a:r>
          </a:p>
        </p:txBody>
      </p:sp>
      <p:sp>
        <p:nvSpPr>
          <p:cNvPr id="63" name="object 28">
            <a:extLst>
              <a:ext uri="{FF2B5EF4-FFF2-40B4-BE49-F238E27FC236}">
                <a16:creationId xmlns:a16="http://schemas.microsoft.com/office/drawing/2014/main" xmlns="" id="{2348810F-0134-469F-AC48-896E603334F5}"/>
              </a:ext>
            </a:extLst>
          </p:cNvPr>
          <p:cNvSpPr txBox="1"/>
          <p:nvPr/>
        </p:nvSpPr>
        <p:spPr>
          <a:xfrm>
            <a:off x="1410844" y="4981973"/>
            <a:ext cx="4740783" cy="259045"/>
          </a:xfrm>
          <a:prstGeom prst="rect">
            <a:avLst/>
          </a:prstGeom>
        </p:spPr>
        <p:txBody>
          <a:bodyPr vert="horz" wrap="square" lIns="0" tIns="12700" rIns="0" bIns="0" rtlCol="0">
            <a:spAutoFit/>
          </a:bodyPr>
          <a:lstStyle/>
          <a:p>
            <a:pPr marL="12700">
              <a:lnSpc>
                <a:spcPct val="100000"/>
              </a:lnSpc>
              <a:spcBef>
                <a:spcPts val="100"/>
              </a:spcBef>
            </a:pPr>
            <a:r>
              <a:rPr lang="en-GB" sz="1600" b="1" spc="-114" dirty="0">
                <a:solidFill>
                  <a:srgbClr val="8D8D8E"/>
                </a:solidFill>
                <a:latin typeface="Vedrana"/>
                <a:cs typeface="Verdana"/>
              </a:rPr>
              <a:t>Customs Duties Exemptions and Value Added Tax Exemptions </a:t>
            </a:r>
          </a:p>
        </p:txBody>
      </p:sp>
      <p:sp>
        <p:nvSpPr>
          <p:cNvPr id="64" name="Rectangle 63">
            <a:extLst>
              <a:ext uri="{FF2B5EF4-FFF2-40B4-BE49-F238E27FC236}">
                <a16:creationId xmlns:a16="http://schemas.microsoft.com/office/drawing/2014/main" xmlns="" id="{830A0C93-F689-436E-9AE3-961AE6AA4CAA}"/>
              </a:ext>
            </a:extLst>
          </p:cNvPr>
          <p:cNvSpPr/>
          <p:nvPr/>
        </p:nvSpPr>
        <p:spPr>
          <a:xfrm>
            <a:off x="7441931" y="5300929"/>
            <a:ext cx="3859691" cy="1277273"/>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Reduction, exemption or relief in respect of: </a:t>
            </a:r>
            <a:br>
              <a:rPr lang="en-GB" sz="1100" b="1" dirty="0">
                <a:latin typeface="Arial" panose="020B0604020202020204" pitchFamily="34" charset="0"/>
                <a:ea typeface="Verdana" panose="020B0604030504040204" pitchFamily="34" charset="0"/>
                <a:cs typeface="Arial" panose="020B0604020202020204" pitchFamily="34" charset="0"/>
              </a:rPr>
            </a:br>
            <a:r>
              <a:rPr lang="en-GB" sz="1100" b="1" dirty="0">
                <a:latin typeface="Arial" panose="020B0604020202020204" pitchFamily="34" charset="0"/>
                <a:ea typeface="Verdana" panose="020B0604030504040204" pitchFamily="34" charset="0"/>
                <a:cs typeface="Arial" panose="020B0604020202020204" pitchFamily="34" charset="0"/>
              </a:rPr>
              <a:t>1) personal income tax and surtax on tax; </a:t>
            </a:r>
            <a:br>
              <a:rPr lang="en-GB" sz="1100" b="1" dirty="0">
                <a:latin typeface="Arial" panose="020B0604020202020204" pitchFamily="34" charset="0"/>
                <a:ea typeface="Verdana" panose="020B0604030504040204" pitchFamily="34" charset="0"/>
                <a:cs typeface="Arial" panose="020B0604020202020204" pitchFamily="34" charset="0"/>
              </a:rPr>
            </a:br>
            <a:r>
              <a:rPr lang="en-GB" sz="1100" b="1" dirty="0">
                <a:latin typeface="Arial" panose="020B0604020202020204" pitchFamily="34" charset="0"/>
                <a:ea typeface="Verdana" panose="020B0604030504040204" pitchFamily="34" charset="0"/>
                <a:cs typeface="Arial" panose="020B0604020202020204" pitchFamily="34" charset="0"/>
              </a:rPr>
              <a:t>2) contributions for compulsory social insurance; </a:t>
            </a:r>
            <a:br>
              <a:rPr lang="en-GB" sz="1100" b="1" dirty="0">
                <a:latin typeface="Arial" panose="020B0604020202020204" pitchFamily="34" charset="0"/>
                <a:ea typeface="Verdana" panose="020B0604030504040204" pitchFamily="34" charset="0"/>
                <a:cs typeface="Arial" panose="020B0604020202020204" pitchFamily="34" charset="0"/>
              </a:rPr>
            </a:br>
            <a:r>
              <a:rPr lang="en-GB" sz="1100" b="1" dirty="0">
                <a:latin typeface="Arial" panose="020B0604020202020204" pitchFamily="34" charset="0"/>
                <a:ea typeface="Verdana" panose="020B0604030504040204" pitchFamily="34" charset="0"/>
                <a:cs typeface="Arial" panose="020B0604020202020204" pitchFamily="34" charset="0"/>
              </a:rPr>
              <a:t>3) corporate income tax; </a:t>
            </a:r>
            <a:br>
              <a:rPr lang="en-GB" sz="1100" b="1" dirty="0">
                <a:latin typeface="Arial" panose="020B0604020202020204" pitchFamily="34" charset="0"/>
                <a:ea typeface="Verdana" panose="020B0604030504040204" pitchFamily="34" charset="0"/>
                <a:cs typeface="Arial" panose="020B0604020202020204" pitchFamily="34" charset="0"/>
              </a:rPr>
            </a:br>
            <a:r>
              <a:rPr lang="en-GB" sz="1100" b="1" dirty="0">
                <a:latin typeface="Arial" panose="020B0604020202020204" pitchFamily="34" charset="0"/>
                <a:ea typeface="Verdana" panose="020B0604030504040204" pitchFamily="34" charset="0"/>
                <a:cs typeface="Arial" panose="020B0604020202020204" pitchFamily="34" charset="0"/>
              </a:rPr>
              <a:t>4) fees for communal equipment of construction land; 5) use of real estate and / or land owned by the state; and 6) real estate tax</a:t>
            </a:r>
            <a:r>
              <a:rPr lang="en-GB" sz="1050" dirty="0">
                <a:latin typeface="Verdana" panose="020B0604030504040204" pitchFamily="34" charset="0"/>
                <a:ea typeface="Verdana" panose="020B0604030504040204" pitchFamily="34" charset="0"/>
              </a:rPr>
              <a:t>. </a:t>
            </a:r>
          </a:p>
        </p:txBody>
      </p:sp>
      <p:sp>
        <p:nvSpPr>
          <p:cNvPr id="65" name="Rectangle 64">
            <a:extLst>
              <a:ext uri="{FF2B5EF4-FFF2-40B4-BE49-F238E27FC236}">
                <a16:creationId xmlns:a16="http://schemas.microsoft.com/office/drawing/2014/main" xmlns="" id="{97245E23-72CF-4667-A837-D8FE8991E584}"/>
              </a:ext>
            </a:extLst>
          </p:cNvPr>
          <p:cNvSpPr/>
          <p:nvPr/>
        </p:nvSpPr>
        <p:spPr>
          <a:xfrm>
            <a:off x="2386900" y="5259050"/>
            <a:ext cx="3531873" cy="769441"/>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Equipment aimed for scientific research activity, obtained as donation from abroad or purchased abroad, may be exempt from customs fees and value added tax.</a:t>
            </a:r>
          </a:p>
        </p:txBody>
      </p:sp>
      <p:sp>
        <p:nvSpPr>
          <p:cNvPr id="59" name="object 52">
            <a:extLst>
              <a:ext uri="{FF2B5EF4-FFF2-40B4-BE49-F238E27FC236}">
                <a16:creationId xmlns:a16="http://schemas.microsoft.com/office/drawing/2014/main" xmlns="" id="{8E6DDB59-8AE8-4EE3-9173-489707207A5C}"/>
              </a:ext>
            </a:extLst>
          </p:cNvPr>
          <p:cNvSpPr txBox="1"/>
          <p:nvPr/>
        </p:nvSpPr>
        <p:spPr>
          <a:xfrm>
            <a:off x="6553200"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26</a:t>
            </a:r>
            <a:endParaRPr sz="1800" dirty="0">
              <a:latin typeface="Calibri"/>
              <a:cs typeface="Calibri"/>
            </a:endParaRPr>
          </a:p>
        </p:txBody>
      </p:sp>
      <p:sp>
        <p:nvSpPr>
          <p:cNvPr id="66" name="object 52">
            <a:extLst>
              <a:ext uri="{FF2B5EF4-FFF2-40B4-BE49-F238E27FC236}">
                <a16:creationId xmlns:a16="http://schemas.microsoft.com/office/drawing/2014/main" xmlns="" id="{64F55B04-EAE7-4D8C-82E8-D17CAE2B44CF}"/>
              </a:ext>
            </a:extLst>
          </p:cNvPr>
          <p:cNvSpPr txBox="1"/>
          <p:nvPr/>
        </p:nvSpPr>
        <p:spPr>
          <a:xfrm>
            <a:off x="1506217" y="3823460"/>
            <a:ext cx="257938"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27</a:t>
            </a:r>
            <a:endParaRPr sz="1800" dirty="0">
              <a:latin typeface="Calibri"/>
              <a:cs typeface="Calibri"/>
            </a:endParaRPr>
          </a:p>
        </p:txBody>
      </p:sp>
    </p:spTree>
    <p:extLst>
      <p:ext uri="{BB962C8B-B14F-4D97-AF65-F5344CB8AC3E}">
        <p14:creationId xmlns:p14="http://schemas.microsoft.com/office/powerpoint/2010/main" val="3318506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67966" y="446137"/>
            <a:ext cx="9704705" cy="444352"/>
          </a:xfrm>
          <a:prstGeom prst="rect">
            <a:avLst/>
          </a:prstGeom>
        </p:spPr>
        <p:txBody>
          <a:bodyPr vert="horz" wrap="square" lIns="0" tIns="13335" rIns="0" bIns="0" rtlCol="0" anchor="ctr">
            <a:spAutoFit/>
          </a:bodyPr>
          <a:lstStyle/>
          <a:p>
            <a:pPr marL="12700" algn="ctr">
              <a:lnSpc>
                <a:spcPct val="100000"/>
              </a:lnSpc>
              <a:spcBef>
                <a:spcPts val="105"/>
              </a:spcBef>
            </a:pPr>
            <a:r>
              <a:rPr lang="en-US" sz="2800" spc="-11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MONTENEGRO </a:t>
            </a:r>
            <a:r>
              <a:rPr lang="en-US" sz="2800" spc="-31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INVESTMENTS </a:t>
            </a:r>
            <a:r>
              <a:rPr lang="en-US"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INCENTIVES </a:t>
            </a:r>
            <a:r>
              <a:rPr lang="en-US" sz="2800" spc="-18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INVENTORY</a:t>
            </a:r>
            <a:endParaRPr sz="2800" spc="-27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endParaRPr>
          </a:p>
        </p:txBody>
      </p:sp>
      <p:sp>
        <p:nvSpPr>
          <p:cNvPr id="3" name="object 3"/>
          <p:cNvSpPr/>
          <p:nvPr/>
        </p:nvSpPr>
        <p:spPr>
          <a:xfrm>
            <a:off x="1080200"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1249680" y="1976627"/>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900"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800"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5" name="object 5"/>
          <p:cNvSpPr/>
          <p:nvPr/>
        </p:nvSpPr>
        <p:spPr>
          <a:xfrm>
            <a:off x="109848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6" name="object 6"/>
          <p:cNvSpPr/>
          <p:nvPr/>
        </p:nvSpPr>
        <p:spPr>
          <a:xfrm>
            <a:off x="1267967" y="5340096"/>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900"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800"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7" name="object 7"/>
          <p:cNvSpPr txBox="1"/>
          <p:nvPr/>
        </p:nvSpPr>
        <p:spPr>
          <a:xfrm>
            <a:off x="1481519" y="5538252"/>
            <a:ext cx="271081"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35</a:t>
            </a:r>
            <a:endParaRPr sz="1800" dirty="0">
              <a:latin typeface="Calibri"/>
              <a:cs typeface="Calibri"/>
            </a:endParaRPr>
          </a:p>
        </p:txBody>
      </p:sp>
      <p:sp>
        <p:nvSpPr>
          <p:cNvPr id="8" name="object 8"/>
          <p:cNvSpPr/>
          <p:nvPr/>
        </p:nvSpPr>
        <p:spPr>
          <a:xfrm>
            <a:off x="6181028"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9" name="object 9"/>
          <p:cNvSpPr/>
          <p:nvPr/>
        </p:nvSpPr>
        <p:spPr>
          <a:xfrm>
            <a:off x="6350508" y="1976627"/>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dirty="0"/>
          </a:p>
        </p:txBody>
      </p:sp>
      <p:sp>
        <p:nvSpPr>
          <p:cNvPr id="11" name="object 11"/>
          <p:cNvSpPr/>
          <p:nvPr/>
        </p:nvSpPr>
        <p:spPr>
          <a:xfrm>
            <a:off x="6181028" y="3588546"/>
            <a:ext cx="1024758" cy="983768"/>
          </a:xfrm>
          <a:prstGeom prst="rect">
            <a:avLst/>
          </a:prstGeom>
          <a:blipFill>
            <a:blip r:embed="rId2" cstate="print"/>
            <a:stretch>
              <a:fillRect/>
            </a:stretch>
          </a:blipFill>
        </p:spPr>
        <p:txBody>
          <a:bodyPr wrap="square" lIns="0" tIns="0" rIns="0" bIns="0" rtlCol="0"/>
          <a:lstStyle/>
          <a:p>
            <a:endParaRPr dirty="0"/>
          </a:p>
        </p:txBody>
      </p:sp>
      <p:sp>
        <p:nvSpPr>
          <p:cNvPr id="12" name="object 12"/>
          <p:cNvSpPr/>
          <p:nvPr/>
        </p:nvSpPr>
        <p:spPr>
          <a:xfrm>
            <a:off x="6350508" y="3659123"/>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16745A"/>
          </a:solidFill>
        </p:spPr>
        <p:txBody>
          <a:bodyPr wrap="square" lIns="0" tIns="0" rIns="0" bIns="0" rtlCol="0"/>
          <a:lstStyle/>
          <a:p>
            <a:endParaRPr dirty="0"/>
          </a:p>
        </p:txBody>
      </p:sp>
      <p:sp>
        <p:nvSpPr>
          <p:cNvPr id="13" name="object 13"/>
          <p:cNvSpPr txBox="1"/>
          <p:nvPr/>
        </p:nvSpPr>
        <p:spPr>
          <a:xfrm>
            <a:off x="6576058" y="3857242"/>
            <a:ext cx="315977"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34</a:t>
            </a:r>
            <a:endParaRPr sz="1800" dirty="0">
              <a:latin typeface="Calibri"/>
              <a:cs typeface="Calibri"/>
            </a:endParaRPr>
          </a:p>
        </p:txBody>
      </p:sp>
      <p:sp>
        <p:nvSpPr>
          <p:cNvPr id="14" name="object 14"/>
          <p:cNvSpPr/>
          <p:nvPr/>
        </p:nvSpPr>
        <p:spPr>
          <a:xfrm>
            <a:off x="618102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15" name="object 15"/>
          <p:cNvSpPr/>
          <p:nvPr/>
        </p:nvSpPr>
        <p:spPr>
          <a:xfrm>
            <a:off x="6350508" y="5340096"/>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899"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799"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7E7E7E"/>
          </a:solidFill>
        </p:spPr>
        <p:txBody>
          <a:bodyPr wrap="square" lIns="0" tIns="0" rIns="0" bIns="0" rtlCol="0"/>
          <a:lstStyle/>
          <a:p>
            <a:endParaRPr dirty="0"/>
          </a:p>
        </p:txBody>
      </p:sp>
      <p:sp>
        <p:nvSpPr>
          <p:cNvPr id="16" name="object 16"/>
          <p:cNvSpPr txBox="1"/>
          <p:nvPr/>
        </p:nvSpPr>
        <p:spPr>
          <a:xfrm>
            <a:off x="6567581" y="5527862"/>
            <a:ext cx="250762"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36</a:t>
            </a:r>
            <a:endParaRPr sz="1800" dirty="0">
              <a:latin typeface="Calibri"/>
              <a:cs typeface="Calibri"/>
            </a:endParaRPr>
          </a:p>
        </p:txBody>
      </p:sp>
      <p:sp>
        <p:nvSpPr>
          <p:cNvPr id="17" name="object 17"/>
          <p:cNvSpPr txBox="1"/>
          <p:nvPr/>
        </p:nvSpPr>
        <p:spPr>
          <a:xfrm>
            <a:off x="2282178" y="1750019"/>
            <a:ext cx="3611880" cy="1162562"/>
          </a:xfrm>
          <a:prstGeom prst="rect">
            <a:avLst/>
          </a:prstGeom>
        </p:spPr>
        <p:txBody>
          <a:bodyPr vert="horz" wrap="square" lIns="0" tIns="8255" rIns="0" bIns="0" rtlCol="0">
            <a:spAutoFit/>
          </a:bodyPr>
          <a:lstStyle/>
          <a:p>
            <a:pPr marL="12700" marR="5080">
              <a:lnSpc>
                <a:spcPct val="103200"/>
              </a:lnSpc>
              <a:spcBef>
                <a:spcPts val="65"/>
              </a:spcBef>
            </a:pPr>
            <a:r>
              <a:rPr lang="en-GB" sz="1050" b="1" spc="-5" dirty="0">
                <a:latin typeface="Arial" panose="020B0604020202020204" pitchFamily="34" charset="0"/>
                <a:ea typeface="Verdana" panose="020B0604030504040204" pitchFamily="34" charset="0"/>
                <a:cs typeface="Arial" panose="020B0604020202020204" pitchFamily="34" charset="0"/>
              </a:rPr>
              <a:t>Eligible for exemption from personal income tax and surtax are: start-ups and spin-offs for their employees; persons performing innovative activity for the needs of foreign legal entities and individuals (freelancers), inventors or innovators who generate income from innovation activity; and persons who invest funds in the entities included in the Register of Innovation Activities</a:t>
            </a:r>
            <a:r>
              <a:rPr lang="en-GB" sz="1050" spc="-5" dirty="0">
                <a:latin typeface="Arial" panose="020B0604020202020204" pitchFamily="34" charset="0"/>
                <a:ea typeface="Verdana" panose="020B0604030504040204" pitchFamily="34" charset="0"/>
                <a:cs typeface="Arial" panose="020B0604020202020204" pitchFamily="34" charset="0"/>
              </a:rPr>
              <a:t>. </a:t>
            </a:r>
          </a:p>
        </p:txBody>
      </p:sp>
      <p:sp>
        <p:nvSpPr>
          <p:cNvPr id="18" name="object 18"/>
          <p:cNvSpPr txBox="1"/>
          <p:nvPr/>
        </p:nvSpPr>
        <p:spPr>
          <a:xfrm>
            <a:off x="2286462" y="3375732"/>
            <a:ext cx="3311020" cy="1276568"/>
          </a:xfrm>
          <a:prstGeom prst="rect">
            <a:avLst/>
          </a:prstGeom>
        </p:spPr>
        <p:txBody>
          <a:bodyPr vert="horz" wrap="square" lIns="0" tIns="6985" rIns="0" bIns="0" rtlCol="0">
            <a:spAutoFit/>
          </a:bodyPr>
          <a:lstStyle/>
          <a:p>
            <a:pPr marL="12700" marR="5080">
              <a:lnSpc>
                <a:spcPct val="103800"/>
              </a:lnSpc>
              <a:spcBef>
                <a:spcPts val="55"/>
              </a:spcBef>
            </a:pPr>
            <a:r>
              <a:rPr lang="en-GB" sz="1000" b="1" spc="-5" dirty="0">
                <a:latin typeface="Arial" panose="020B0604020202020204" pitchFamily="34" charset="0"/>
                <a:ea typeface="Verdana" panose="020B0604030504040204" pitchFamily="34" charset="0"/>
                <a:cs typeface="Arial" panose="020B0604020202020204" pitchFamily="34" charset="0"/>
              </a:rPr>
              <a:t>Exemptions on contributions for start-ups and spin-offs (a 3-year exemption), persons employed in scientific research institutions and entities implementing scientific research or innovation activity (for the duration of the project) and persons performing innovative activity for the needs of foreign legal entities (freelancers) whose contributions shall be reduced by 80%. </a:t>
            </a:r>
          </a:p>
        </p:txBody>
      </p:sp>
      <p:sp>
        <p:nvSpPr>
          <p:cNvPr id="19" name="object 19"/>
          <p:cNvSpPr/>
          <p:nvPr/>
        </p:nvSpPr>
        <p:spPr>
          <a:xfrm>
            <a:off x="2210561" y="1674114"/>
            <a:ext cx="0" cy="1327150"/>
          </a:xfrm>
          <a:custGeom>
            <a:avLst/>
            <a:gdLst/>
            <a:ahLst/>
            <a:cxnLst/>
            <a:rect l="l" t="t" r="r" b="b"/>
            <a:pathLst>
              <a:path h="1327150">
                <a:moveTo>
                  <a:pt x="0" y="0"/>
                </a:moveTo>
                <a:lnTo>
                  <a:pt x="0" y="1326641"/>
                </a:lnTo>
              </a:path>
            </a:pathLst>
          </a:custGeom>
          <a:ln w="25908">
            <a:solidFill>
              <a:srgbClr val="D4D4D5"/>
            </a:solidFill>
          </a:ln>
        </p:spPr>
        <p:txBody>
          <a:bodyPr wrap="square" lIns="0" tIns="0" rIns="0" bIns="0" rtlCol="0"/>
          <a:lstStyle/>
          <a:p>
            <a:endParaRPr dirty="0"/>
          </a:p>
        </p:txBody>
      </p:sp>
      <p:sp>
        <p:nvSpPr>
          <p:cNvPr id="20" name="object 20"/>
          <p:cNvSpPr/>
          <p:nvPr/>
        </p:nvSpPr>
        <p:spPr>
          <a:xfrm>
            <a:off x="2210561" y="3286505"/>
            <a:ext cx="0" cy="1327150"/>
          </a:xfrm>
          <a:custGeom>
            <a:avLst/>
            <a:gdLst/>
            <a:ahLst/>
            <a:cxnLst/>
            <a:rect l="l" t="t" r="r" b="b"/>
            <a:pathLst>
              <a:path h="1327150">
                <a:moveTo>
                  <a:pt x="0" y="0"/>
                </a:moveTo>
                <a:lnTo>
                  <a:pt x="0" y="1326642"/>
                </a:lnTo>
              </a:path>
            </a:pathLst>
          </a:custGeom>
          <a:ln w="25908">
            <a:solidFill>
              <a:srgbClr val="93AAC7"/>
            </a:solidFill>
          </a:ln>
        </p:spPr>
        <p:txBody>
          <a:bodyPr wrap="square" lIns="0" tIns="0" rIns="0" bIns="0" rtlCol="0"/>
          <a:lstStyle/>
          <a:p>
            <a:endParaRPr dirty="0"/>
          </a:p>
        </p:txBody>
      </p:sp>
      <p:sp>
        <p:nvSpPr>
          <p:cNvPr id="21" name="object 21"/>
          <p:cNvSpPr/>
          <p:nvPr/>
        </p:nvSpPr>
        <p:spPr>
          <a:xfrm>
            <a:off x="2209038" y="4943094"/>
            <a:ext cx="0" cy="1327150"/>
          </a:xfrm>
          <a:custGeom>
            <a:avLst/>
            <a:gdLst/>
            <a:ahLst/>
            <a:cxnLst/>
            <a:rect l="l" t="t" r="r" b="b"/>
            <a:pathLst>
              <a:path h="1327150">
                <a:moveTo>
                  <a:pt x="0" y="0"/>
                </a:moveTo>
                <a:lnTo>
                  <a:pt x="0" y="1326629"/>
                </a:lnTo>
              </a:path>
            </a:pathLst>
          </a:custGeom>
          <a:ln w="25908">
            <a:solidFill>
              <a:srgbClr val="D4D4D5"/>
            </a:solidFill>
          </a:ln>
        </p:spPr>
        <p:txBody>
          <a:bodyPr wrap="square" lIns="0" tIns="0" rIns="0" bIns="0" rtlCol="0"/>
          <a:lstStyle/>
          <a:p>
            <a:endParaRPr dirty="0"/>
          </a:p>
        </p:txBody>
      </p:sp>
      <p:sp>
        <p:nvSpPr>
          <p:cNvPr id="22" name="object 22"/>
          <p:cNvSpPr/>
          <p:nvPr/>
        </p:nvSpPr>
        <p:spPr>
          <a:xfrm>
            <a:off x="7311390" y="1674114"/>
            <a:ext cx="0" cy="1327150"/>
          </a:xfrm>
          <a:custGeom>
            <a:avLst/>
            <a:gdLst/>
            <a:ahLst/>
            <a:cxnLst/>
            <a:rect l="l" t="t" r="r" b="b"/>
            <a:pathLst>
              <a:path h="1327150">
                <a:moveTo>
                  <a:pt x="0" y="0"/>
                </a:moveTo>
                <a:lnTo>
                  <a:pt x="0" y="1326641"/>
                </a:lnTo>
              </a:path>
            </a:pathLst>
          </a:custGeom>
          <a:ln w="25908">
            <a:solidFill>
              <a:srgbClr val="93AAC7"/>
            </a:solidFill>
          </a:ln>
        </p:spPr>
        <p:txBody>
          <a:bodyPr wrap="square" lIns="0" tIns="0" rIns="0" bIns="0" rtlCol="0"/>
          <a:lstStyle/>
          <a:p>
            <a:endParaRPr dirty="0"/>
          </a:p>
        </p:txBody>
      </p:sp>
      <p:sp>
        <p:nvSpPr>
          <p:cNvPr id="23" name="object 23"/>
          <p:cNvSpPr/>
          <p:nvPr/>
        </p:nvSpPr>
        <p:spPr>
          <a:xfrm>
            <a:off x="7311390" y="3286505"/>
            <a:ext cx="0" cy="1327150"/>
          </a:xfrm>
          <a:custGeom>
            <a:avLst/>
            <a:gdLst/>
            <a:ahLst/>
            <a:cxnLst/>
            <a:rect l="l" t="t" r="r" b="b"/>
            <a:pathLst>
              <a:path h="1327150">
                <a:moveTo>
                  <a:pt x="0" y="0"/>
                </a:moveTo>
                <a:lnTo>
                  <a:pt x="0" y="1326642"/>
                </a:lnTo>
              </a:path>
            </a:pathLst>
          </a:custGeom>
          <a:ln w="25908">
            <a:solidFill>
              <a:srgbClr val="D4D4D5"/>
            </a:solidFill>
          </a:ln>
        </p:spPr>
        <p:txBody>
          <a:bodyPr wrap="square" lIns="0" tIns="0" rIns="0" bIns="0" rtlCol="0"/>
          <a:lstStyle/>
          <a:p>
            <a:endParaRPr dirty="0"/>
          </a:p>
        </p:txBody>
      </p:sp>
      <p:sp>
        <p:nvSpPr>
          <p:cNvPr id="24" name="object 24"/>
          <p:cNvSpPr/>
          <p:nvPr/>
        </p:nvSpPr>
        <p:spPr>
          <a:xfrm>
            <a:off x="7311390" y="4943094"/>
            <a:ext cx="0" cy="1327150"/>
          </a:xfrm>
          <a:custGeom>
            <a:avLst/>
            <a:gdLst/>
            <a:ahLst/>
            <a:cxnLst/>
            <a:rect l="l" t="t" r="r" b="b"/>
            <a:pathLst>
              <a:path h="1327150">
                <a:moveTo>
                  <a:pt x="0" y="0"/>
                </a:moveTo>
                <a:lnTo>
                  <a:pt x="0" y="1326629"/>
                </a:lnTo>
              </a:path>
            </a:pathLst>
          </a:custGeom>
          <a:ln w="25908">
            <a:solidFill>
              <a:srgbClr val="93AAC7"/>
            </a:solidFill>
          </a:ln>
        </p:spPr>
        <p:txBody>
          <a:bodyPr wrap="square" lIns="0" tIns="0" rIns="0" bIns="0" rtlCol="0"/>
          <a:lstStyle/>
          <a:p>
            <a:endParaRPr dirty="0"/>
          </a:p>
        </p:txBody>
      </p:sp>
      <p:sp>
        <p:nvSpPr>
          <p:cNvPr id="25" name="object 25"/>
          <p:cNvSpPr/>
          <p:nvPr/>
        </p:nvSpPr>
        <p:spPr>
          <a:xfrm>
            <a:off x="1179575" y="1281683"/>
            <a:ext cx="4297680" cy="597408"/>
          </a:xfrm>
          <a:prstGeom prst="rect">
            <a:avLst/>
          </a:prstGeom>
          <a:blipFill>
            <a:blip r:embed="rId3" cstate="print"/>
            <a:stretch>
              <a:fillRect/>
            </a:stretch>
          </a:blipFill>
        </p:spPr>
        <p:txBody>
          <a:bodyPr wrap="square" lIns="0" tIns="0" rIns="0" bIns="0" rtlCol="0"/>
          <a:lstStyle/>
          <a:p>
            <a:endParaRPr dirty="0"/>
          </a:p>
        </p:txBody>
      </p:sp>
      <p:sp>
        <p:nvSpPr>
          <p:cNvPr id="27" name="object 27"/>
          <p:cNvSpPr/>
          <p:nvPr/>
        </p:nvSpPr>
        <p:spPr>
          <a:xfrm>
            <a:off x="1312223" y="1347651"/>
            <a:ext cx="3979103" cy="388184"/>
          </a:xfrm>
          <a:custGeom>
            <a:avLst/>
            <a:gdLst/>
            <a:ahLst/>
            <a:cxnLst/>
            <a:rect l="l" t="t" r="r" b="b"/>
            <a:pathLst>
              <a:path w="3016250" h="365760">
                <a:moveTo>
                  <a:pt x="28331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2833116" y="365760"/>
                </a:lnTo>
                <a:lnTo>
                  <a:pt x="2881719" y="359224"/>
                </a:lnTo>
                <a:lnTo>
                  <a:pt x="2925402" y="340783"/>
                </a:lnTo>
                <a:lnTo>
                  <a:pt x="2962417" y="312181"/>
                </a:lnTo>
                <a:lnTo>
                  <a:pt x="2991019" y="275166"/>
                </a:lnTo>
                <a:lnTo>
                  <a:pt x="3009460" y="231483"/>
                </a:lnTo>
                <a:lnTo>
                  <a:pt x="3015996" y="182879"/>
                </a:lnTo>
                <a:lnTo>
                  <a:pt x="3009460" y="134276"/>
                </a:lnTo>
                <a:lnTo>
                  <a:pt x="2991019" y="90593"/>
                </a:lnTo>
                <a:lnTo>
                  <a:pt x="2962417" y="53578"/>
                </a:lnTo>
                <a:lnTo>
                  <a:pt x="2925402" y="24976"/>
                </a:lnTo>
                <a:lnTo>
                  <a:pt x="2881719" y="6535"/>
                </a:lnTo>
                <a:lnTo>
                  <a:pt x="2833116" y="0"/>
                </a:lnTo>
                <a:close/>
              </a:path>
            </a:pathLst>
          </a:custGeom>
          <a:solidFill>
            <a:srgbClr val="FFFFFF"/>
          </a:solidFill>
        </p:spPr>
        <p:txBody>
          <a:bodyPr wrap="square" lIns="0" tIns="0" rIns="0" bIns="0" rtlCol="0"/>
          <a:lstStyle/>
          <a:p>
            <a:endParaRPr dirty="0"/>
          </a:p>
        </p:txBody>
      </p:sp>
      <p:sp>
        <p:nvSpPr>
          <p:cNvPr id="28" name="object 28"/>
          <p:cNvSpPr txBox="1"/>
          <p:nvPr/>
        </p:nvSpPr>
        <p:spPr>
          <a:xfrm>
            <a:off x="1504120" y="1370444"/>
            <a:ext cx="3539240" cy="412934"/>
          </a:xfrm>
          <a:prstGeom prst="rect">
            <a:avLst/>
          </a:prstGeom>
        </p:spPr>
        <p:txBody>
          <a:bodyPr vert="horz" wrap="square" lIns="0" tIns="12700" rIns="0" bIns="0" rtlCol="0">
            <a:spAutoFit/>
          </a:bodyPr>
          <a:lstStyle/>
          <a:p>
            <a:pPr marL="12700">
              <a:lnSpc>
                <a:spcPct val="100000"/>
              </a:lnSpc>
              <a:spcBef>
                <a:spcPts val="100"/>
              </a:spcBef>
            </a:pPr>
            <a:r>
              <a:rPr lang="en-US" sz="1300" b="1" spc="-155" dirty="0">
                <a:solidFill>
                  <a:srgbClr val="8D8D8E"/>
                </a:solidFill>
                <a:latin typeface="Arial" panose="020B0604020202020204" pitchFamily="34" charset="0"/>
                <a:ea typeface="Verdana" panose="020B0604030504040204" pitchFamily="34" charset="0"/>
                <a:cs typeface="Arial" panose="020B0604020202020204" pitchFamily="34" charset="0"/>
              </a:rPr>
              <a:t>Personal Income Tax and Surtax on Income Tax Exemption </a:t>
            </a:r>
            <a:endParaRPr lang="en-US" sz="1300" b="1" dirty="0">
              <a:latin typeface="Arial" panose="020B0604020202020204" pitchFamily="34" charset="0"/>
              <a:ea typeface="Verdana" panose="020B0604030504040204" pitchFamily="34" charset="0"/>
              <a:cs typeface="Arial" panose="020B0604020202020204" pitchFamily="34" charset="0"/>
            </a:endParaRPr>
          </a:p>
        </p:txBody>
      </p:sp>
      <p:sp>
        <p:nvSpPr>
          <p:cNvPr id="29" name="object 29"/>
          <p:cNvSpPr/>
          <p:nvPr/>
        </p:nvSpPr>
        <p:spPr>
          <a:xfrm>
            <a:off x="1179575" y="2951988"/>
            <a:ext cx="4219956" cy="597408"/>
          </a:xfrm>
          <a:prstGeom prst="rect">
            <a:avLst/>
          </a:prstGeom>
          <a:blipFill>
            <a:blip r:embed="rId4" cstate="print"/>
            <a:stretch>
              <a:fillRect/>
            </a:stretch>
          </a:blipFill>
        </p:spPr>
        <p:txBody>
          <a:bodyPr wrap="square" lIns="0" tIns="0" rIns="0" bIns="0" rtlCol="0"/>
          <a:lstStyle/>
          <a:p>
            <a:endParaRPr dirty="0"/>
          </a:p>
        </p:txBody>
      </p:sp>
      <p:sp>
        <p:nvSpPr>
          <p:cNvPr id="30" name="object 30"/>
          <p:cNvSpPr/>
          <p:nvPr/>
        </p:nvSpPr>
        <p:spPr>
          <a:xfrm>
            <a:off x="1278636" y="2904744"/>
            <a:ext cx="4056888" cy="734567"/>
          </a:xfrm>
          <a:prstGeom prst="rect">
            <a:avLst/>
          </a:prstGeom>
          <a:blipFill>
            <a:blip r:embed="rId5" cstate="print"/>
            <a:stretch>
              <a:fillRect/>
            </a:stretch>
          </a:blipFill>
        </p:spPr>
        <p:txBody>
          <a:bodyPr wrap="square" lIns="0" tIns="0" rIns="0" bIns="0" rtlCol="0"/>
          <a:lstStyle/>
          <a:p>
            <a:endParaRPr dirty="0"/>
          </a:p>
        </p:txBody>
      </p:sp>
      <p:sp>
        <p:nvSpPr>
          <p:cNvPr id="31" name="object 31"/>
          <p:cNvSpPr/>
          <p:nvPr/>
        </p:nvSpPr>
        <p:spPr>
          <a:xfrm>
            <a:off x="1312224" y="2941166"/>
            <a:ext cx="3988435" cy="402820"/>
          </a:xfrm>
          <a:custGeom>
            <a:avLst/>
            <a:gdLst/>
            <a:ahLst/>
            <a:cxnLst/>
            <a:rect l="l" t="t" r="r" b="b"/>
            <a:pathLst>
              <a:path w="3988435" h="365760">
                <a:moveTo>
                  <a:pt x="3805428"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805428" y="365760"/>
                </a:lnTo>
                <a:lnTo>
                  <a:pt x="3854031" y="359224"/>
                </a:lnTo>
                <a:lnTo>
                  <a:pt x="3897714" y="340783"/>
                </a:lnTo>
                <a:lnTo>
                  <a:pt x="3934729" y="312181"/>
                </a:lnTo>
                <a:lnTo>
                  <a:pt x="3963331" y="275166"/>
                </a:lnTo>
                <a:lnTo>
                  <a:pt x="3981772" y="231483"/>
                </a:lnTo>
                <a:lnTo>
                  <a:pt x="3988307" y="182880"/>
                </a:lnTo>
                <a:lnTo>
                  <a:pt x="3981772" y="134276"/>
                </a:lnTo>
                <a:lnTo>
                  <a:pt x="3963331" y="90593"/>
                </a:lnTo>
                <a:lnTo>
                  <a:pt x="3934729" y="53578"/>
                </a:lnTo>
                <a:lnTo>
                  <a:pt x="3897714" y="24976"/>
                </a:lnTo>
                <a:lnTo>
                  <a:pt x="3854031" y="6535"/>
                </a:lnTo>
                <a:lnTo>
                  <a:pt x="3805428" y="0"/>
                </a:lnTo>
                <a:close/>
              </a:path>
            </a:pathLst>
          </a:custGeom>
          <a:solidFill>
            <a:srgbClr val="FFFFFF"/>
          </a:solidFill>
        </p:spPr>
        <p:txBody>
          <a:bodyPr wrap="square" lIns="0" tIns="0" rIns="0" bIns="0" rtlCol="0"/>
          <a:lstStyle/>
          <a:p>
            <a:endParaRPr dirty="0"/>
          </a:p>
        </p:txBody>
      </p:sp>
      <p:sp>
        <p:nvSpPr>
          <p:cNvPr id="33" name="object 33"/>
          <p:cNvSpPr/>
          <p:nvPr/>
        </p:nvSpPr>
        <p:spPr>
          <a:xfrm>
            <a:off x="1179575" y="4640579"/>
            <a:ext cx="4937760" cy="597407"/>
          </a:xfrm>
          <a:prstGeom prst="rect">
            <a:avLst/>
          </a:prstGeom>
          <a:blipFill>
            <a:blip r:embed="rId6" cstate="print"/>
            <a:stretch>
              <a:fillRect/>
            </a:stretch>
          </a:blipFill>
        </p:spPr>
        <p:txBody>
          <a:bodyPr wrap="square" lIns="0" tIns="0" rIns="0" bIns="0" rtlCol="0"/>
          <a:lstStyle/>
          <a:p>
            <a:endParaRPr/>
          </a:p>
        </p:txBody>
      </p:sp>
      <p:sp>
        <p:nvSpPr>
          <p:cNvPr id="35" name="object 35"/>
          <p:cNvSpPr/>
          <p:nvPr/>
        </p:nvSpPr>
        <p:spPr>
          <a:xfrm>
            <a:off x="1267966" y="4728971"/>
            <a:ext cx="4663440" cy="365760"/>
          </a:xfrm>
          <a:custGeom>
            <a:avLst/>
            <a:gdLst/>
            <a:ahLst/>
            <a:cxnLst/>
            <a:rect l="l" t="t" r="r" b="b"/>
            <a:pathLst>
              <a:path w="3846829" h="365760">
                <a:moveTo>
                  <a:pt x="366369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3663696" y="365759"/>
                </a:lnTo>
                <a:lnTo>
                  <a:pt x="3712299" y="359224"/>
                </a:lnTo>
                <a:lnTo>
                  <a:pt x="3755982" y="340783"/>
                </a:lnTo>
                <a:lnTo>
                  <a:pt x="3792997" y="312181"/>
                </a:lnTo>
                <a:lnTo>
                  <a:pt x="3821599" y="275166"/>
                </a:lnTo>
                <a:lnTo>
                  <a:pt x="3840040" y="231483"/>
                </a:lnTo>
                <a:lnTo>
                  <a:pt x="3846576" y="182879"/>
                </a:lnTo>
                <a:lnTo>
                  <a:pt x="3840040" y="134276"/>
                </a:lnTo>
                <a:lnTo>
                  <a:pt x="3821599" y="90593"/>
                </a:lnTo>
                <a:lnTo>
                  <a:pt x="3792997" y="53578"/>
                </a:lnTo>
                <a:lnTo>
                  <a:pt x="3755982" y="24976"/>
                </a:lnTo>
                <a:lnTo>
                  <a:pt x="3712299" y="6535"/>
                </a:lnTo>
                <a:lnTo>
                  <a:pt x="3663696" y="0"/>
                </a:lnTo>
                <a:close/>
              </a:path>
            </a:pathLst>
          </a:custGeom>
          <a:solidFill>
            <a:srgbClr val="FFFFFF"/>
          </a:solidFill>
        </p:spPr>
        <p:txBody>
          <a:bodyPr wrap="square" lIns="0" tIns="0" rIns="0" bIns="0" rtlCol="0"/>
          <a:lstStyle/>
          <a:p>
            <a:endParaRPr/>
          </a:p>
        </p:txBody>
      </p:sp>
      <p:sp>
        <p:nvSpPr>
          <p:cNvPr id="37" name="object 37"/>
          <p:cNvSpPr/>
          <p:nvPr/>
        </p:nvSpPr>
        <p:spPr>
          <a:xfrm>
            <a:off x="6263640" y="1281683"/>
            <a:ext cx="4846320" cy="597408"/>
          </a:xfrm>
          <a:prstGeom prst="rect">
            <a:avLst/>
          </a:prstGeom>
          <a:blipFill>
            <a:blip r:embed="rId7" cstate="print"/>
            <a:stretch>
              <a:fillRect/>
            </a:stretch>
          </a:blipFill>
        </p:spPr>
        <p:txBody>
          <a:bodyPr wrap="square" lIns="0" tIns="0" rIns="0" bIns="0" rtlCol="0"/>
          <a:lstStyle/>
          <a:p>
            <a:endParaRPr/>
          </a:p>
        </p:txBody>
      </p:sp>
      <p:sp>
        <p:nvSpPr>
          <p:cNvPr id="38" name="object 38"/>
          <p:cNvSpPr/>
          <p:nvPr/>
        </p:nvSpPr>
        <p:spPr>
          <a:xfrm>
            <a:off x="6361176" y="1234439"/>
            <a:ext cx="3654552" cy="734567"/>
          </a:xfrm>
          <a:prstGeom prst="rect">
            <a:avLst/>
          </a:prstGeom>
          <a:blipFill>
            <a:blip r:embed="rId8" cstate="print"/>
            <a:stretch>
              <a:fillRect/>
            </a:stretch>
          </a:blipFill>
        </p:spPr>
        <p:txBody>
          <a:bodyPr wrap="square" lIns="0" tIns="0" rIns="0" bIns="0" rtlCol="0"/>
          <a:lstStyle/>
          <a:p>
            <a:endParaRPr/>
          </a:p>
        </p:txBody>
      </p:sp>
      <p:sp>
        <p:nvSpPr>
          <p:cNvPr id="39" name="object 39"/>
          <p:cNvSpPr/>
          <p:nvPr/>
        </p:nvSpPr>
        <p:spPr>
          <a:xfrm>
            <a:off x="6352032" y="1370075"/>
            <a:ext cx="457200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79"/>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1" name="object 41"/>
          <p:cNvSpPr/>
          <p:nvPr/>
        </p:nvSpPr>
        <p:spPr>
          <a:xfrm>
            <a:off x="6263640" y="2951988"/>
            <a:ext cx="4061460" cy="597408"/>
          </a:xfrm>
          <a:prstGeom prst="rect">
            <a:avLst/>
          </a:prstGeom>
          <a:blipFill>
            <a:blip r:embed="rId9" cstate="print"/>
            <a:stretch>
              <a:fillRect/>
            </a:stretch>
          </a:blipFill>
        </p:spPr>
        <p:txBody>
          <a:bodyPr wrap="square" lIns="0" tIns="0" rIns="0" bIns="0" rtlCol="0"/>
          <a:lstStyle/>
          <a:p>
            <a:endParaRPr/>
          </a:p>
        </p:txBody>
      </p:sp>
      <p:sp>
        <p:nvSpPr>
          <p:cNvPr id="42" name="object 42"/>
          <p:cNvSpPr/>
          <p:nvPr/>
        </p:nvSpPr>
        <p:spPr>
          <a:xfrm>
            <a:off x="6918527" y="3117022"/>
            <a:ext cx="3654552" cy="734567"/>
          </a:xfrm>
          <a:prstGeom prst="rect">
            <a:avLst/>
          </a:prstGeom>
          <a:blipFill>
            <a:blip r:embed="rId10" cstate="print"/>
            <a:stretch>
              <a:fillRect/>
            </a:stretch>
          </a:blipFill>
        </p:spPr>
        <p:txBody>
          <a:bodyPr wrap="square" lIns="0" tIns="0" rIns="0" bIns="0" rtlCol="0"/>
          <a:lstStyle/>
          <a:p>
            <a:endParaRPr/>
          </a:p>
        </p:txBody>
      </p:sp>
      <p:sp>
        <p:nvSpPr>
          <p:cNvPr id="43" name="object 43"/>
          <p:cNvSpPr/>
          <p:nvPr/>
        </p:nvSpPr>
        <p:spPr>
          <a:xfrm>
            <a:off x="6350508" y="2995676"/>
            <a:ext cx="383032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80"/>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5" name="object 45"/>
          <p:cNvSpPr/>
          <p:nvPr/>
        </p:nvSpPr>
        <p:spPr>
          <a:xfrm>
            <a:off x="6263640" y="4640579"/>
            <a:ext cx="4846320" cy="597407"/>
          </a:xfrm>
          <a:prstGeom prst="rect">
            <a:avLst/>
          </a:prstGeom>
          <a:blipFill>
            <a:blip r:embed="rId11" cstate="print"/>
            <a:stretch>
              <a:fillRect/>
            </a:stretch>
          </a:blipFill>
        </p:spPr>
        <p:txBody>
          <a:bodyPr wrap="square" lIns="0" tIns="0" rIns="0" bIns="0" rtlCol="0"/>
          <a:lstStyle/>
          <a:p>
            <a:endParaRPr/>
          </a:p>
        </p:txBody>
      </p:sp>
      <p:sp>
        <p:nvSpPr>
          <p:cNvPr id="47" name="object 47"/>
          <p:cNvSpPr/>
          <p:nvPr/>
        </p:nvSpPr>
        <p:spPr>
          <a:xfrm>
            <a:off x="6352032" y="4728971"/>
            <a:ext cx="4572000" cy="365760"/>
          </a:xfrm>
          <a:custGeom>
            <a:avLst/>
            <a:gdLst/>
            <a:ahLst/>
            <a:cxnLst/>
            <a:rect l="l" t="t" r="r" b="b"/>
            <a:pathLst>
              <a:path w="4235450" h="365760">
                <a:moveTo>
                  <a:pt x="40523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4052316" y="365759"/>
                </a:lnTo>
                <a:lnTo>
                  <a:pt x="4100919" y="359224"/>
                </a:lnTo>
                <a:lnTo>
                  <a:pt x="4144602" y="340783"/>
                </a:lnTo>
                <a:lnTo>
                  <a:pt x="4181617" y="312181"/>
                </a:lnTo>
                <a:lnTo>
                  <a:pt x="4210219" y="275166"/>
                </a:lnTo>
                <a:lnTo>
                  <a:pt x="4228660" y="231483"/>
                </a:lnTo>
                <a:lnTo>
                  <a:pt x="4235195" y="182879"/>
                </a:lnTo>
                <a:lnTo>
                  <a:pt x="4228660" y="134276"/>
                </a:lnTo>
                <a:lnTo>
                  <a:pt x="4210219" y="90593"/>
                </a:lnTo>
                <a:lnTo>
                  <a:pt x="4181617" y="53578"/>
                </a:lnTo>
                <a:lnTo>
                  <a:pt x="4144602" y="24976"/>
                </a:lnTo>
                <a:lnTo>
                  <a:pt x="4100919" y="6535"/>
                </a:lnTo>
                <a:lnTo>
                  <a:pt x="4052316" y="0"/>
                </a:lnTo>
                <a:close/>
              </a:path>
            </a:pathLst>
          </a:custGeom>
          <a:solidFill>
            <a:srgbClr val="FFFFFF"/>
          </a:solidFill>
        </p:spPr>
        <p:txBody>
          <a:bodyPr wrap="square" lIns="0" tIns="0" rIns="0" bIns="0" rtlCol="0"/>
          <a:lstStyle/>
          <a:p>
            <a:endParaRPr/>
          </a:p>
        </p:txBody>
      </p:sp>
      <p:sp>
        <p:nvSpPr>
          <p:cNvPr id="50" name="object 50"/>
          <p:cNvSpPr/>
          <p:nvPr/>
        </p:nvSpPr>
        <p:spPr>
          <a:xfrm>
            <a:off x="1274147" y="3628316"/>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a:p>
        </p:txBody>
      </p:sp>
      <p:sp>
        <p:nvSpPr>
          <p:cNvPr id="52" name="object 52"/>
          <p:cNvSpPr txBox="1"/>
          <p:nvPr/>
        </p:nvSpPr>
        <p:spPr>
          <a:xfrm>
            <a:off x="1481519"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31</a:t>
            </a:r>
            <a:endParaRPr sz="1800" dirty="0">
              <a:latin typeface="Calibri"/>
              <a:cs typeface="Calibri"/>
            </a:endParaRPr>
          </a:p>
        </p:txBody>
      </p:sp>
      <p:sp>
        <p:nvSpPr>
          <p:cNvPr id="53" name="object 28">
            <a:extLst>
              <a:ext uri="{FF2B5EF4-FFF2-40B4-BE49-F238E27FC236}">
                <a16:creationId xmlns:a16="http://schemas.microsoft.com/office/drawing/2014/main" xmlns="" id="{937B4FC3-42B3-4202-9DA5-CD121F7AEFBE}"/>
              </a:ext>
            </a:extLst>
          </p:cNvPr>
          <p:cNvSpPr txBox="1"/>
          <p:nvPr/>
        </p:nvSpPr>
        <p:spPr>
          <a:xfrm>
            <a:off x="6541614" y="1307775"/>
            <a:ext cx="5234942" cy="212879"/>
          </a:xfrm>
          <a:prstGeom prst="rect">
            <a:avLst/>
          </a:prstGeom>
        </p:spPr>
        <p:txBody>
          <a:bodyPr vert="horz" wrap="square" lIns="0" tIns="12700" rIns="0" bIns="0" rtlCol="0">
            <a:spAutoFit/>
          </a:bodyPr>
          <a:lstStyle/>
          <a:p>
            <a:pPr marL="12700" marR="969644">
              <a:spcBef>
                <a:spcPts val="100"/>
              </a:spcBef>
            </a:pPr>
            <a:r>
              <a:rPr lang="en-GB" sz="1300" b="1" spc="-80" dirty="0">
                <a:solidFill>
                  <a:srgbClr val="16745A"/>
                </a:solidFill>
                <a:latin typeface="Arial" panose="020B0604020202020204" pitchFamily="34" charset="0"/>
                <a:ea typeface="Verdana" panose="020B0604030504040204" pitchFamily="34" charset="0"/>
                <a:cs typeface="Arial" panose="020B0604020202020204" pitchFamily="34" charset="0"/>
              </a:rPr>
              <a:t>Co-financing of scientific research and innovative activities</a:t>
            </a:r>
          </a:p>
        </p:txBody>
      </p:sp>
      <p:sp>
        <p:nvSpPr>
          <p:cNvPr id="57" name="Rectangle 56">
            <a:extLst>
              <a:ext uri="{FF2B5EF4-FFF2-40B4-BE49-F238E27FC236}">
                <a16:creationId xmlns:a16="http://schemas.microsoft.com/office/drawing/2014/main" xmlns="" id="{BDD77EA4-ED4B-4E37-A58B-5AE0197B169E}"/>
              </a:ext>
            </a:extLst>
          </p:cNvPr>
          <p:cNvSpPr/>
          <p:nvPr/>
        </p:nvSpPr>
        <p:spPr>
          <a:xfrm>
            <a:off x="7481196" y="1787792"/>
            <a:ext cx="3708011" cy="1277273"/>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Supporting the scientific research community, Detailed conditions and procedure for approval and manner of using funds for innovation activity  shall be prescribed by the state administration body, </a:t>
            </a:r>
            <a:r>
              <a:rPr lang="en-GB" sz="1100" b="1" dirty="0" err="1">
                <a:latin typeface="Arial" panose="020B0604020202020204" pitchFamily="34" charset="0"/>
                <a:ea typeface="Verdana" panose="020B0604030504040204" pitchFamily="34" charset="0"/>
                <a:cs typeface="Arial" panose="020B0604020202020204" pitchFamily="34" charset="0"/>
              </a:rPr>
              <a:t>i</a:t>
            </a:r>
            <a:r>
              <a:rPr lang="sr-Latn-ME" sz="1100" b="1" dirty="0">
                <a:latin typeface="Arial" panose="020B0604020202020204" pitchFamily="34" charset="0"/>
                <a:ea typeface="Verdana" panose="020B0604030504040204" pitchFamily="34" charset="0"/>
                <a:cs typeface="Arial" panose="020B0604020202020204" pitchFamily="34" charset="0"/>
              </a:rPr>
              <a:t>.</a:t>
            </a:r>
            <a:r>
              <a:rPr lang="en-GB" sz="1100" b="1" dirty="0">
                <a:latin typeface="Arial" panose="020B0604020202020204" pitchFamily="34" charset="0"/>
                <a:ea typeface="Verdana" panose="020B0604030504040204" pitchFamily="34" charset="0"/>
                <a:cs typeface="Arial" panose="020B0604020202020204" pitchFamily="34" charset="0"/>
              </a:rPr>
              <a:t>e</a:t>
            </a:r>
            <a:r>
              <a:rPr lang="sr-Latn-ME" sz="1100" b="1" dirty="0">
                <a:latin typeface="Arial" panose="020B0604020202020204" pitchFamily="34" charset="0"/>
                <a:ea typeface="Verdana" panose="020B0604030504040204" pitchFamily="34" charset="0"/>
                <a:cs typeface="Arial" panose="020B0604020202020204" pitchFamily="34" charset="0"/>
              </a:rPr>
              <a:t>.</a:t>
            </a:r>
            <a:r>
              <a:rPr lang="en-GB" sz="1100" b="1" dirty="0">
                <a:latin typeface="Arial" panose="020B0604020202020204" pitchFamily="34" charset="0"/>
                <a:ea typeface="Verdana" panose="020B0604030504040204" pitchFamily="34" charset="0"/>
                <a:cs typeface="Arial" panose="020B0604020202020204" pitchFamily="34" charset="0"/>
              </a:rPr>
              <a:t> local self-government unit implementing the support program or fund that encourages innovation activity, in accordance with state aid regulations</a:t>
            </a:r>
            <a:r>
              <a:rPr lang="en-GB" sz="1000" dirty="0">
                <a:latin typeface="Verdana" panose="020B0604030504040204" pitchFamily="34" charset="0"/>
                <a:ea typeface="Verdana" panose="020B0604030504040204" pitchFamily="34" charset="0"/>
              </a:rPr>
              <a:t>.</a:t>
            </a:r>
          </a:p>
        </p:txBody>
      </p:sp>
      <p:sp>
        <p:nvSpPr>
          <p:cNvPr id="58" name="Rectangle 57">
            <a:extLst>
              <a:ext uri="{FF2B5EF4-FFF2-40B4-BE49-F238E27FC236}">
                <a16:creationId xmlns:a16="http://schemas.microsoft.com/office/drawing/2014/main" xmlns="" id="{ACF06513-207C-4384-A5D6-91F703A5B483}"/>
              </a:ext>
            </a:extLst>
          </p:cNvPr>
          <p:cNvSpPr/>
          <p:nvPr/>
        </p:nvSpPr>
        <p:spPr>
          <a:xfrm>
            <a:off x="7416995" y="3332203"/>
            <a:ext cx="4005376" cy="1408078"/>
          </a:xfrm>
          <a:prstGeom prst="rect">
            <a:avLst/>
          </a:prstGeom>
        </p:spPr>
        <p:txBody>
          <a:bodyPr wrap="square">
            <a:spAutoFit/>
          </a:bodyPr>
          <a:lstStyle/>
          <a:p>
            <a:r>
              <a:rPr lang="en-GB" sz="950" b="1" dirty="0">
                <a:latin typeface="Arial" panose="020B0604020202020204" pitchFamily="34" charset="0"/>
                <a:ea typeface="Verdana" panose="020B0604030504040204" pitchFamily="34" charset="0"/>
                <a:cs typeface="Arial" panose="020B0604020202020204" pitchFamily="34" charset="0"/>
              </a:rPr>
              <a:t>Eligible are legal entities included in the Register of Innovation Activities that are reinvesting the funds from income made in their scientific research or innovative projects; legal entities that invest funds in other innovation activity entities, as follows: in stocks or shares of start-ups, spin-offs and venture capital funds for investing in entities performing innovation activities or donating funds to scientific research institutions and innovation infrastructure entities. legal entities providing innovation infrastructure; and the Fund. </a:t>
            </a:r>
          </a:p>
        </p:txBody>
      </p:sp>
      <p:sp>
        <p:nvSpPr>
          <p:cNvPr id="60" name="object 28">
            <a:extLst>
              <a:ext uri="{FF2B5EF4-FFF2-40B4-BE49-F238E27FC236}">
                <a16:creationId xmlns:a16="http://schemas.microsoft.com/office/drawing/2014/main" xmlns="" id="{BACB422D-0656-4647-A2F8-FE61D1F2578B}"/>
              </a:ext>
            </a:extLst>
          </p:cNvPr>
          <p:cNvSpPr txBox="1"/>
          <p:nvPr/>
        </p:nvSpPr>
        <p:spPr>
          <a:xfrm>
            <a:off x="6576058" y="3092917"/>
            <a:ext cx="3609594" cy="197490"/>
          </a:xfrm>
          <a:prstGeom prst="rect">
            <a:avLst/>
          </a:prstGeom>
        </p:spPr>
        <p:txBody>
          <a:bodyPr vert="horz" wrap="square" lIns="0" tIns="12700" rIns="0" bIns="0" rtlCol="0">
            <a:spAutoFit/>
          </a:bodyPr>
          <a:lstStyle/>
          <a:p>
            <a:pPr marL="12700">
              <a:lnSpc>
                <a:spcPct val="100000"/>
              </a:lnSpc>
              <a:spcBef>
                <a:spcPts val="100"/>
              </a:spcBef>
            </a:pPr>
            <a:r>
              <a:rPr lang="en-GB" sz="1200" b="1" spc="-114" dirty="0">
                <a:solidFill>
                  <a:srgbClr val="8D8D8E"/>
                </a:solidFill>
                <a:latin typeface="Arial" panose="020B0604020202020204" pitchFamily="34" charset="0"/>
                <a:cs typeface="Arial" panose="020B0604020202020204" pitchFamily="34" charset="0"/>
              </a:rPr>
              <a:t>Exemption from Corporate Income Tax</a:t>
            </a:r>
          </a:p>
        </p:txBody>
      </p:sp>
      <p:sp>
        <p:nvSpPr>
          <p:cNvPr id="61" name="object 28">
            <a:extLst>
              <a:ext uri="{FF2B5EF4-FFF2-40B4-BE49-F238E27FC236}">
                <a16:creationId xmlns:a16="http://schemas.microsoft.com/office/drawing/2014/main" xmlns="" id="{E29A44A9-2231-4B54-94EA-168E340D7948}"/>
              </a:ext>
            </a:extLst>
          </p:cNvPr>
          <p:cNvSpPr txBox="1"/>
          <p:nvPr/>
        </p:nvSpPr>
        <p:spPr>
          <a:xfrm>
            <a:off x="1477447" y="2950109"/>
            <a:ext cx="4866201" cy="382156"/>
          </a:xfrm>
          <a:prstGeom prst="rect">
            <a:avLst/>
          </a:prstGeom>
        </p:spPr>
        <p:txBody>
          <a:bodyPr vert="horz" wrap="square" lIns="0" tIns="12700" rIns="0" bIns="0" rtlCol="0">
            <a:spAutoFit/>
          </a:bodyPr>
          <a:lstStyle/>
          <a:p>
            <a:pPr marL="12700" marR="969644">
              <a:spcBef>
                <a:spcPts val="100"/>
              </a:spcBef>
            </a:pPr>
            <a:r>
              <a:rPr lang="en-GB" sz="1200" b="1" spc="-80" dirty="0">
                <a:solidFill>
                  <a:srgbClr val="16745A"/>
                </a:solidFill>
                <a:latin typeface="Arial" panose="020B0604020202020204" pitchFamily="34" charset="0"/>
                <a:ea typeface="Verdana" panose="020B0604030504040204" pitchFamily="34" charset="0"/>
                <a:cs typeface="Arial" panose="020B0604020202020204" pitchFamily="34" charset="0"/>
              </a:rPr>
              <a:t>Exemptions on Contributions for Compulsory Social Insurance</a:t>
            </a:r>
          </a:p>
        </p:txBody>
      </p:sp>
      <p:sp>
        <p:nvSpPr>
          <p:cNvPr id="62" name="object 28">
            <a:extLst>
              <a:ext uri="{FF2B5EF4-FFF2-40B4-BE49-F238E27FC236}">
                <a16:creationId xmlns:a16="http://schemas.microsoft.com/office/drawing/2014/main" xmlns="" id="{A650B62B-9317-4D9D-BA71-E1F81CFA26DB}"/>
              </a:ext>
            </a:extLst>
          </p:cNvPr>
          <p:cNvSpPr txBox="1"/>
          <p:nvPr/>
        </p:nvSpPr>
        <p:spPr>
          <a:xfrm>
            <a:off x="6576058" y="4673314"/>
            <a:ext cx="5375595" cy="412934"/>
          </a:xfrm>
          <a:prstGeom prst="rect">
            <a:avLst/>
          </a:prstGeom>
        </p:spPr>
        <p:txBody>
          <a:bodyPr vert="horz" wrap="square" lIns="0" tIns="12700" rIns="0" bIns="0" rtlCol="0">
            <a:spAutoFit/>
          </a:bodyPr>
          <a:lstStyle/>
          <a:p>
            <a:pPr marL="12700" marR="969644">
              <a:spcBef>
                <a:spcPts val="100"/>
              </a:spcBef>
            </a:pPr>
            <a:r>
              <a:rPr lang="en-GB" sz="1300" b="1" spc="-80" dirty="0">
                <a:solidFill>
                  <a:srgbClr val="16745A"/>
                </a:solidFill>
                <a:latin typeface="Arial" panose="020B0604020202020204" pitchFamily="34" charset="0"/>
                <a:ea typeface="Verdana" panose="020B0604030504040204" pitchFamily="34" charset="0"/>
                <a:cs typeface="Arial" panose="020B0604020202020204" pitchFamily="34" charset="0"/>
              </a:rPr>
              <a:t>Right to use of real estate and / or land owned </a:t>
            </a:r>
            <a:br>
              <a:rPr lang="en-GB" sz="1300" b="1" spc="-80" dirty="0">
                <a:solidFill>
                  <a:srgbClr val="16745A"/>
                </a:solidFill>
                <a:latin typeface="Arial" panose="020B0604020202020204" pitchFamily="34" charset="0"/>
                <a:ea typeface="Verdana" panose="020B0604030504040204" pitchFamily="34" charset="0"/>
                <a:cs typeface="Arial" panose="020B0604020202020204" pitchFamily="34" charset="0"/>
              </a:rPr>
            </a:br>
            <a:r>
              <a:rPr lang="en-GB" sz="1300" b="1" spc="-80" dirty="0">
                <a:solidFill>
                  <a:srgbClr val="16745A"/>
                </a:solidFill>
                <a:latin typeface="Arial" panose="020B0604020202020204" pitchFamily="34" charset="0"/>
                <a:ea typeface="Verdana" panose="020B0604030504040204" pitchFamily="34" charset="0"/>
                <a:cs typeface="Arial" panose="020B0604020202020204" pitchFamily="34" charset="0"/>
              </a:rPr>
              <a:t>by the state</a:t>
            </a:r>
          </a:p>
        </p:txBody>
      </p:sp>
      <p:sp>
        <p:nvSpPr>
          <p:cNvPr id="63" name="object 28">
            <a:extLst>
              <a:ext uri="{FF2B5EF4-FFF2-40B4-BE49-F238E27FC236}">
                <a16:creationId xmlns:a16="http://schemas.microsoft.com/office/drawing/2014/main" xmlns="" id="{2348810F-0134-469F-AC48-896E603334F5}"/>
              </a:ext>
            </a:extLst>
          </p:cNvPr>
          <p:cNvSpPr txBox="1"/>
          <p:nvPr/>
        </p:nvSpPr>
        <p:spPr>
          <a:xfrm>
            <a:off x="1507914" y="4660058"/>
            <a:ext cx="4389952" cy="382156"/>
          </a:xfrm>
          <a:prstGeom prst="rect">
            <a:avLst/>
          </a:prstGeom>
        </p:spPr>
        <p:txBody>
          <a:bodyPr vert="horz" wrap="square" lIns="0" tIns="12700" rIns="0" bIns="0" rtlCol="0">
            <a:spAutoFit/>
          </a:bodyPr>
          <a:lstStyle/>
          <a:p>
            <a:pPr marL="12700">
              <a:lnSpc>
                <a:spcPct val="100000"/>
              </a:lnSpc>
              <a:spcBef>
                <a:spcPts val="100"/>
              </a:spcBef>
            </a:pPr>
            <a:r>
              <a:rPr lang="en-GB" sz="1200" b="1" spc="-114" dirty="0">
                <a:solidFill>
                  <a:srgbClr val="8D8D8E"/>
                </a:solidFill>
                <a:latin typeface="Arial" panose="020B0604020202020204" pitchFamily="34" charset="0"/>
                <a:cs typeface="Arial" panose="020B0604020202020204" pitchFamily="34" charset="0"/>
              </a:rPr>
              <a:t>Reduction in the Fees for Developing Communal Infrastructure at Construction Land</a:t>
            </a:r>
          </a:p>
        </p:txBody>
      </p:sp>
      <p:sp>
        <p:nvSpPr>
          <p:cNvPr id="64" name="Rectangle 63">
            <a:extLst>
              <a:ext uri="{FF2B5EF4-FFF2-40B4-BE49-F238E27FC236}">
                <a16:creationId xmlns:a16="http://schemas.microsoft.com/office/drawing/2014/main" xmlns="" id="{830A0C93-F689-436E-9AE3-961AE6AA4CAA}"/>
              </a:ext>
            </a:extLst>
          </p:cNvPr>
          <p:cNvSpPr/>
          <p:nvPr/>
        </p:nvSpPr>
        <p:spPr>
          <a:xfrm>
            <a:off x="7481196" y="5150580"/>
            <a:ext cx="3736400" cy="1277273"/>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The right to use real estate and / or land owned by the state free of charge or under conditions that are more favourable than the market ones may, in accordance with the law, be exercised by legal entities and individuals  which have received the status of the beneficiary of incentives, in accordance with the law governing the disposal of state property.</a:t>
            </a:r>
          </a:p>
        </p:txBody>
      </p:sp>
      <p:sp>
        <p:nvSpPr>
          <p:cNvPr id="65" name="Rectangle 64">
            <a:extLst>
              <a:ext uri="{FF2B5EF4-FFF2-40B4-BE49-F238E27FC236}">
                <a16:creationId xmlns:a16="http://schemas.microsoft.com/office/drawing/2014/main" xmlns="" id="{97245E23-72CF-4667-A837-D8FE8991E584}"/>
              </a:ext>
            </a:extLst>
          </p:cNvPr>
          <p:cNvSpPr/>
          <p:nvPr/>
        </p:nvSpPr>
        <p:spPr>
          <a:xfrm>
            <a:off x="2386900" y="5158565"/>
            <a:ext cx="3531873" cy="1277273"/>
          </a:xfrm>
          <a:prstGeom prst="rect">
            <a:avLst/>
          </a:prstGeom>
        </p:spPr>
        <p:txBody>
          <a:bodyPr wrap="square">
            <a:spAutoFit/>
          </a:bodyPr>
          <a:lstStyle/>
          <a:p>
            <a:r>
              <a:rPr lang="en-GB" sz="1100" b="1" dirty="0">
                <a:latin typeface="Arial" panose="020B0604020202020204" pitchFamily="34" charset="0"/>
                <a:ea typeface="Verdana" panose="020B0604030504040204" pitchFamily="34" charset="0"/>
                <a:cs typeface="Arial" panose="020B0604020202020204" pitchFamily="34" charset="0"/>
              </a:rPr>
              <a:t>The right to reduction in the fees for developing communal infrastructure at construction land may be exercised by legal entities as innovation activity entities, for a single business facility which is of no public interest, provided that at least 75% of its total net area is used for implementation of innovative programs/projects</a:t>
            </a:r>
            <a:r>
              <a:rPr lang="en-GB" sz="1000" dirty="0">
                <a:latin typeface="Verdana" panose="020B0604030504040204" pitchFamily="34" charset="0"/>
                <a:ea typeface="Verdana" panose="020B0604030504040204" pitchFamily="34" charset="0"/>
              </a:rPr>
              <a:t>. </a:t>
            </a:r>
          </a:p>
        </p:txBody>
      </p:sp>
      <p:sp>
        <p:nvSpPr>
          <p:cNvPr id="59" name="object 52">
            <a:extLst>
              <a:ext uri="{FF2B5EF4-FFF2-40B4-BE49-F238E27FC236}">
                <a16:creationId xmlns:a16="http://schemas.microsoft.com/office/drawing/2014/main" xmlns="" id="{8E6DDB59-8AE8-4EE3-9173-489707207A5C}"/>
              </a:ext>
            </a:extLst>
          </p:cNvPr>
          <p:cNvSpPr txBox="1"/>
          <p:nvPr/>
        </p:nvSpPr>
        <p:spPr>
          <a:xfrm>
            <a:off x="6553200"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32</a:t>
            </a:r>
            <a:endParaRPr sz="1800" dirty="0">
              <a:latin typeface="Calibri"/>
              <a:cs typeface="Calibri"/>
            </a:endParaRPr>
          </a:p>
        </p:txBody>
      </p:sp>
      <p:sp>
        <p:nvSpPr>
          <p:cNvPr id="66" name="object 52">
            <a:extLst>
              <a:ext uri="{FF2B5EF4-FFF2-40B4-BE49-F238E27FC236}">
                <a16:creationId xmlns:a16="http://schemas.microsoft.com/office/drawing/2014/main" xmlns="" id="{64F55B04-EAE7-4D8C-82E8-D17CAE2B44CF}"/>
              </a:ext>
            </a:extLst>
          </p:cNvPr>
          <p:cNvSpPr txBox="1"/>
          <p:nvPr/>
        </p:nvSpPr>
        <p:spPr>
          <a:xfrm>
            <a:off x="1506217" y="3823460"/>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33</a:t>
            </a:r>
            <a:endParaRPr sz="1800" dirty="0">
              <a:latin typeface="Calibri"/>
              <a:cs typeface="Calibri"/>
            </a:endParaRPr>
          </a:p>
        </p:txBody>
      </p:sp>
    </p:spTree>
    <p:extLst>
      <p:ext uri="{BB962C8B-B14F-4D97-AF65-F5344CB8AC3E}">
        <p14:creationId xmlns:p14="http://schemas.microsoft.com/office/powerpoint/2010/main" val="1153903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43648" y="499618"/>
            <a:ext cx="9704705" cy="444352"/>
          </a:xfrm>
          <a:prstGeom prst="rect">
            <a:avLst/>
          </a:prstGeom>
        </p:spPr>
        <p:txBody>
          <a:bodyPr vert="horz" wrap="square" lIns="0" tIns="13335" rIns="0" bIns="0" rtlCol="0">
            <a:spAutoFit/>
          </a:bodyPr>
          <a:lstStyle/>
          <a:p>
            <a:pPr marL="12700" algn="ctr">
              <a:lnSpc>
                <a:spcPct val="100000"/>
              </a:lnSpc>
              <a:spcBef>
                <a:spcPts val="105"/>
              </a:spcBef>
            </a:pPr>
            <a:r>
              <a:rPr lang="en-US" sz="2800" spc="-11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MONTENEGRO</a:t>
            </a:r>
            <a:r>
              <a:rPr lang="en-US" sz="2800" b="1" spc="-110" dirty="0">
                <a:latin typeface="Arial" panose="020B0604020202020204" pitchFamily="34" charset="0"/>
                <a:ea typeface="Verdana" panose="020B0604030504040204" pitchFamily="34" charset="0"/>
                <a:cs typeface="Arial" panose="020B0604020202020204" pitchFamily="34" charset="0"/>
              </a:rPr>
              <a:t> </a:t>
            </a:r>
            <a:r>
              <a:rPr lang="en-US" sz="2800" b="1" spc="-315" dirty="0">
                <a:latin typeface="Arial" panose="020B0604020202020204" pitchFamily="34" charset="0"/>
                <a:ea typeface="Verdana" panose="020B0604030504040204" pitchFamily="34" charset="0"/>
                <a:cs typeface="Arial" panose="020B0604020202020204" pitchFamily="34" charset="0"/>
              </a:rPr>
              <a:t>INVESTMENTS </a:t>
            </a:r>
            <a:r>
              <a:rPr lang="en-US" sz="2800" b="1" spc="-270" dirty="0">
                <a:latin typeface="Arial" panose="020B0604020202020204" pitchFamily="34" charset="0"/>
                <a:ea typeface="Verdana" panose="020B0604030504040204" pitchFamily="34" charset="0"/>
                <a:cs typeface="Arial" panose="020B0604020202020204" pitchFamily="34" charset="0"/>
              </a:rPr>
              <a:t>INCENTIVES </a:t>
            </a:r>
            <a:r>
              <a:rPr lang="en-US" sz="2800" b="1" spc="-185" dirty="0">
                <a:latin typeface="Arial" panose="020B0604020202020204" pitchFamily="34" charset="0"/>
                <a:ea typeface="Verdana" panose="020B0604030504040204" pitchFamily="34" charset="0"/>
                <a:cs typeface="Arial" panose="020B0604020202020204" pitchFamily="34" charset="0"/>
              </a:rPr>
              <a:t>INVENTORY</a:t>
            </a:r>
            <a:endParaRPr sz="2800" b="1" spc="-270" dirty="0">
              <a:latin typeface="Arial" panose="020B0604020202020204" pitchFamily="34" charset="0"/>
              <a:ea typeface="Verdana" panose="020B0604030504040204" pitchFamily="34" charset="0"/>
              <a:cs typeface="Arial" panose="020B0604020202020204" pitchFamily="34" charset="0"/>
            </a:endParaRPr>
          </a:p>
        </p:txBody>
      </p:sp>
      <p:sp>
        <p:nvSpPr>
          <p:cNvPr id="3" name="object 3"/>
          <p:cNvSpPr/>
          <p:nvPr/>
        </p:nvSpPr>
        <p:spPr>
          <a:xfrm>
            <a:off x="1080200"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1249680" y="1976627"/>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900"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800"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5" name="object 5"/>
          <p:cNvSpPr/>
          <p:nvPr/>
        </p:nvSpPr>
        <p:spPr>
          <a:xfrm>
            <a:off x="109848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6" name="object 6"/>
          <p:cNvSpPr/>
          <p:nvPr/>
        </p:nvSpPr>
        <p:spPr>
          <a:xfrm>
            <a:off x="1267967" y="5340096"/>
            <a:ext cx="685800" cy="685800"/>
          </a:xfrm>
          <a:custGeom>
            <a:avLst/>
            <a:gdLst/>
            <a:ahLst/>
            <a:cxnLst/>
            <a:rect l="l" t="t" r="r" b="b"/>
            <a:pathLst>
              <a:path w="685800" h="685800">
                <a:moveTo>
                  <a:pt x="342900"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900"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800"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900" y="0"/>
                </a:lnTo>
                <a:close/>
              </a:path>
            </a:pathLst>
          </a:custGeom>
          <a:solidFill>
            <a:srgbClr val="16745A"/>
          </a:solidFill>
        </p:spPr>
        <p:txBody>
          <a:bodyPr wrap="square" lIns="0" tIns="0" rIns="0" bIns="0" rtlCol="0"/>
          <a:lstStyle/>
          <a:p>
            <a:endParaRPr dirty="0"/>
          </a:p>
        </p:txBody>
      </p:sp>
      <p:sp>
        <p:nvSpPr>
          <p:cNvPr id="7" name="object 7"/>
          <p:cNvSpPr txBox="1"/>
          <p:nvPr/>
        </p:nvSpPr>
        <p:spPr>
          <a:xfrm>
            <a:off x="1481519" y="5538252"/>
            <a:ext cx="271081"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41</a:t>
            </a:r>
            <a:endParaRPr sz="1800" dirty="0">
              <a:latin typeface="Calibri"/>
              <a:cs typeface="Calibri"/>
            </a:endParaRPr>
          </a:p>
        </p:txBody>
      </p:sp>
      <p:sp>
        <p:nvSpPr>
          <p:cNvPr id="8" name="object 8"/>
          <p:cNvSpPr/>
          <p:nvPr/>
        </p:nvSpPr>
        <p:spPr>
          <a:xfrm>
            <a:off x="6181028" y="1906051"/>
            <a:ext cx="1024758" cy="983768"/>
          </a:xfrm>
          <a:prstGeom prst="rect">
            <a:avLst/>
          </a:prstGeom>
          <a:blipFill>
            <a:blip r:embed="rId2" cstate="print"/>
            <a:stretch>
              <a:fillRect/>
            </a:stretch>
          </a:blipFill>
        </p:spPr>
        <p:txBody>
          <a:bodyPr wrap="square" lIns="0" tIns="0" rIns="0" bIns="0" rtlCol="0"/>
          <a:lstStyle/>
          <a:p>
            <a:endParaRPr dirty="0"/>
          </a:p>
        </p:txBody>
      </p:sp>
      <p:sp>
        <p:nvSpPr>
          <p:cNvPr id="9" name="object 9"/>
          <p:cNvSpPr/>
          <p:nvPr/>
        </p:nvSpPr>
        <p:spPr>
          <a:xfrm>
            <a:off x="6350508" y="1976627"/>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dirty="0"/>
          </a:p>
        </p:txBody>
      </p:sp>
      <p:sp>
        <p:nvSpPr>
          <p:cNvPr id="11" name="object 11"/>
          <p:cNvSpPr/>
          <p:nvPr/>
        </p:nvSpPr>
        <p:spPr>
          <a:xfrm>
            <a:off x="6181028" y="3588546"/>
            <a:ext cx="1024758" cy="983768"/>
          </a:xfrm>
          <a:prstGeom prst="rect">
            <a:avLst/>
          </a:prstGeom>
          <a:blipFill>
            <a:blip r:embed="rId2" cstate="print"/>
            <a:stretch>
              <a:fillRect/>
            </a:stretch>
          </a:blipFill>
        </p:spPr>
        <p:txBody>
          <a:bodyPr wrap="square" lIns="0" tIns="0" rIns="0" bIns="0" rtlCol="0"/>
          <a:lstStyle/>
          <a:p>
            <a:endParaRPr dirty="0"/>
          </a:p>
        </p:txBody>
      </p:sp>
      <p:sp>
        <p:nvSpPr>
          <p:cNvPr id="12" name="object 12"/>
          <p:cNvSpPr/>
          <p:nvPr/>
        </p:nvSpPr>
        <p:spPr>
          <a:xfrm>
            <a:off x="6350508" y="3659123"/>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16745A"/>
          </a:solidFill>
        </p:spPr>
        <p:txBody>
          <a:bodyPr wrap="square" lIns="0" tIns="0" rIns="0" bIns="0" rtlCol="0"/>
          <a:lstStyle/>
          <a:p>
            <a:endParaRPr dirty="0"/>
          </a:p>
        </p:txBody>
      </p:sp>
      <p:sp>
        <p:nvSpPr>
          <p:cNvPr id="13" name="object 13"/>
          <p:cNvSpPr txBox="1"/>
          <p:nvPr/>
        </p:nvSpPr>
        <p:spPr>
          <a:xfrm>
            <a:off x="6576058" y="3857242"/>
            <a:ext cx="315977" cy="289823"/>
          </a:xfrm>
          <a:prstGeom prst="rect">
            <a:avLst/>
          </a:prstGeom>
        </p:spPr>
        <p:txBody>
          <a:bodyPr vert="horz" wrap="square" lIns="0" tIns="12700" rIns="0" bIns="0" rtlCol="0">
            <a:spAutoFit/>
          </a:bodyPr>
          <a:lstStyle/>
          <a:p>
            <a:pPr marL="12700">
              <a:lnSpc>
                <a:spcPct val="100000"/>
              </a:lnSpc>
              <a:spcBef>
                <a:spcPts val="100"/>
              </a:spcBef>
            </a:pPr>
            <a:r>
              <a:rPr lang="en-US" dirty="0">
                <a:solidFill>
                  <a:srgbClr val="FFFFFF"/>
                </a:solidFill>
                <a:latin typeface="Calibri"/>
                <a:cs typeface="Calibri"/>
              </a:rPr>
              <a:t>40</a:t>
            </a:r>
            <a:endParaRPr sz="1800" dirty="0">
              <a:latin typeface="Calibri"/>
              <a:cs typeface="Calibri"/>
            </a:endParaRPr>
          </a:p>
        </p:txBody>
      </p:sp>
      <p:sp>
        <p:nvSpPr>
          <p:cNvPr id="14" name="object 14"/>
          <p:cNvSpPr/>
          <p:nvPr/>
        </p:nvSpPr>
        <p:spPr>
          <a:xfrm>
            <a:off x="6181028" y="5269519"/>
            <a:ext cx="1024758" cy="983768"/>
          </a:xfrm>
          <a:prstGeom prst="rect">
            <a:avLst/>
          </a:prstGeom>
          <a:blipFill>
            <a:blip r:embed="rId2" cstate="print"/>
            <a:stretch>
              <a:fillRect/>
            </a:stretch>
          </a:blipFill>
        </p:spPr>
        <p:txBody>
          <a:bodyPr wrap="square" lIns="0" tIns="0" rIns="0" bIns="0" rtlCol="0"/>
          <a:lstStyle/>
          <a:p>
            <a:endParaRPr dirty="0"/>
          </a:p>
        </p:txBody>
      </p:sp>
      <p:sp>
        <p:nvSpPr>
          <p:cNvPr id="15" name="object 15"/>
          <p:cNvSpPr/>
          <p:nvPr/>
        </p:nvSpPr>
        <p:spPr>
          <a:xfrm>
            <a:off x="6350508" y="5340096"/>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899"/>
                </a:lnTo>
                <a:lnTo>
                  <a:pt x="3130" y="389430"/>
                </a:lnTo>
                <a:lnTo>
                  <a:pt x="12250" y="434057"/>
                </a:lnTo>
                <a:lnTo>
                  <a:pt x="26949" y="476373"/>
                </a:lnTo>
                <a:lnTo>
                  <a:pt x="46820" y="515969"/>
                </a:lnTo>
                <a:lnTo>
                  <a:pt x="71454" y="552437"/>
                </a:lnTo>
                <a:lnTo>
                  <a:pt x="100441" y="585368"/>
                </a:lnTo>
                <a:lnTo>
                  <a:pt x="133373" y="614353"/>
                </a:lnTo>
                <a:lnTo>
                  <a:pt x="169841" y="638984"/>
                </a:lnTo>
                <a:lnTo>
                  <a:pt x="209436" y="658853"/>
                </a:lnTo>
                <a:lnTo>
                  <a:pt x="251751" y="673551"/>
                </a:lnTo>
                <a:lnTo>
                  <a:pt x="296375" y="682669"/>
                </a:lnTo>
                <a:lnTo>
                  <a:pt x="342899" y="685799"/>
                </a:lnTo>
                <a:lnTo>
                  <a:pt x="389424" y="682669"/>
                </a:lnTo>
                <a:lnTo>
                  <a:pt x="434048" y="673551"/>
                </a:lnTo>
                <a:lnTo>
                  <a:pt x="476363" y="658853"/>
                </a:lnTo>
                <a:lnTo>
                  <a:pt x="515958" y="638984"/>
                </a:lnTo>
                <a:lnTo>
                  <a:pt x="552426" y="614353"/>
                </a:lnTo>
                <a:lnTo>
                  <a:pt x="585358" y="585368"/>
                </a:lnTo>
                <a:lnTo>
                  <a:pt x="614345" y="552437"/>
                </a:lnTo>
                <a:lnTo>
                  <a:pt x="638979" y="515969"/>
                </a:lnTo>
                <a:lnTo>
                  <a:pt x="658850" y="476373"/>
                </a:lnTo>
                <a:lnTo>
                  <a:pt x="673549" y="434057"/>
                </a:lnTo>
                <a:lnTo>
                  <a:pt x="682669" y="389430"/>
                </a:lnTo>
                <a:lnTo>
                  <a:pt x="685799" y="342899"/>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7E7E7E"/>
          </a:solidFill>
        </p:spPr>
        <p:txBody>
          <a:bodyPr wrap="square" lIns="0" tIns="0" rIns="0" bIns="0" rtlCol="0"/>
          <a:lstStyle/>
          <a:p>
            <a:endParaRPr dirty="0"/>
          </a:p>
        </p:txBody>
      </p:sp>
      <p:sp>
        <p:nvSpPr>
          <p:cNvPr id="16" name="object 16"/>
          <p:cNvSpPr txBox="1"/>
          <p:nvPr/>
        </p:nvSpPr>
        <p:spPr>
          <a:xfrm>
            <a:off x="6567581" y="5527862"/>
            <a:ext cx="250762"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42</a:t>
            </a:r>
            <a:endParaRPr sz="1800" dirty="0">
              <a:latin typeface="Calibri"/>
              <a:cs typeface="Calibri"/>
            </a:endParaRPr>
          </a:p>
        </p:txBody>
      </p:sp>
      <p:sp>
        <p:nvSpPr>
          <p:cNvPr id="17" name="object 17"/>
          <p:cNvSpPr txBox="1"/>
          <p:nvPr/>
        </p:nvSpPr>
        <p:spPr>
          <a:xfrm>
            <a:off x="2386900" y="1772302"/>
            <a:ext cx="3503168" cy="1228991"/>
          </a:xfrm>
          <a:prstGeom prst="rect">
            <a:avLst/>
          </a:prstGeom>
        </p:spPr>
        <p:txBody>
          <a:bodyPr vert="horz" wrap="square" lIns="0" tIns="8255" rIns="0" bIns="0" rtlCol="0">
            <a:spAutoFit/>
          </a:bodyPr>
          <a:lstStyle/>
          <a:p>
            <a:pPr marL="12700" marR="5080">
              <a:lnSpc>
                <a:spcPct val="103800"/>
              </a:lnSpc>
              <a:spcBef>
                <a:spcPts val="55"/>
              </a:spcBef>
            </a:pPr>
            <a:r>
              <a:rPr lang="en-GB" sz="1100" b="1" dirty="0">
                <a:latin typeface="Arial" panose="020B0604020202020204" pitchFamily="34" charset="0"/>
                <a:cs typeface="Arial" panose="020B0604020202020204" pitchFamily="34" charset="0"/>
              </a:rPr>
              <a:t>Reduction in tax on real estate registered as business premises exercised by legal entities as innovation activity entities provided that the real estate is used for implementation of scientific research or innovative program or project, an innovation infrastructure entity’s innovative program, or a Fund’s work program. </a:t>
            </a:r>
          </a:p>
        </p:txBody>
      </p:sp>
      <p:sp>
        <p:nvSpPr>
          <p:cNvPr id="18" name="object 18"/>
          <p:cNvSpPr txBox="1"/>
          <p:nvPr/>
        </p:nvSpPr>
        <p:spPr>
          <a:xfrm>
            <a:off x="2386900" y="3799354"/>
            <a:ext cx="3503168" cy="347339"/>
          </a:xfrm>
          <a:prstGeom prst="rect">
            <a:avLst/>
          </a:prstGeom>
        </p:spPr>
        <p:txBody>
          <a:bodyPr vert="horz" wrap="square" lIns="0" tIns="6985" rIns="0" bIns="0" rtlCol="0">
            <a:spAutoFit/>
          </a:bodyPr>
          <a:lstStyle/>
          <a:p>
            <a:pPr marL="12700" marR="5080">
              <a:lnSpc>
                <a:spcPct val="103800"/>
              </a:lnSpc>
              <a:spcBef>
                <a:spcPts val="55"/>
              </a:spcBef>
            </a:pPr>
            <a:r>
              <a:rPr lang="en-US" sz="1100" b="1" dirty="0">
                <a:latin typeface="Arial" panose="020B0604020202020204" pitchFamily="34" charset="0"/>
                <a:cs typeface="Arial" panose="020B0604020202020204" pitchFamily="34" charset="0"/>
              </a:rPr>
              <a:t>Customs duty exemptions based on the Law on Customs.</a:t>
            </a:r>
            <a:endParaRPr lang="en-GB" sz="1100" b="1" spc="-25" dirty="0">
              <a:latin typeface="Arial" panose="020B0604020202020204" pitchFamily="34" charset="0"/>
              <a:cs typeface="Arial" panose="020B0604020202020204" pitchFamily="34" charset="0"/>
            </a:endParaRPr>
          </a:p>
        </p:txBody>
      </p:sp>
      <p:sp>
        <p:nvSpPr>
          <p:cNvPr id="19" name="object 19"/>
          <p:cNvSpPr/>
          <p:nvPr/>
        </p:nvSpPr>
        <p:spPr>
          <a:xfrm>
            <a:off x="2210561" y="1674114"/>
            <a:ext cx="0" cy="1327150"/>
          </a:xfrm>
          <a:custGeom>
            <a:avLst/>
            <a:gdLst/>
            <a:ahLst/>
            <a:cxnLst/>
            <a:rect l="l" t="t" r="r" b="b"/>
            <a:pathLst>
              <a:path h="1327150">
                <a:moveTo>
                  <a:pt x="0" y="0"/>
                </a:moveTo>
                <a:lnTo>
                  <a:pt x="0" y="1326641"/>
                </a:lnTo>
              </a:path>
            </a:pathLst>
          </a:custGeom>
          <a:ln w="25908">
            <a:solidFill>
              <a:srgbClr val="D4D4D5"/>
            </a:solidFill>
          </a:ln>
        </p:spPr>
        <p:txBody>
          <a:bodyPr wrap="square" lIns="0" tIns="0" rIns="0" bIns="0" rtlCol="0"/>
          <a:lstStyle/>
          <a:p>
            <a:endParaRPr dirty="0"/>
          </a:p>
        </p:txBody>
      </p:sp>
      <p:sp>
        <p:nvSpPr>
          <p:cNvPr id="20" name="object 20"/>
          <p:cNvSpPr/>
          <p:nvPr/>
        </p:nvSpPr>
        <p:spPr>
          <a:xfrm>
            <a:off x="2210561" y="3286505"/>
            <a:ext cx="0" cy="1327150"/>
          </a:xfrm>
          <a:custGeom>
            <a:avLst/>
            <a:gdLst/>
            <a:ahLst/>
            <a:cxnLst/>
            <a:rect l="l" t="t" r="r" b="b"/>
            <a:pathLst>
              <a:path h="1327150">
                <a:moveTo>
                  <a:pt x="0" y="0"/>
                </a:moveTo>
                <a:lnTo>
                  <a:pt x="0" y="1326642"/>
                </a:lnTo>
              </a:path>
            </a:pathLst>
          </a:custGeom>
          <a:ln w="25908">
            <a:solidFill>
              <a:srgbClr val="93AAC7"/>
            </a:solidFill>
          </a:ln>
        </p:spPr>
        <p:txBody>
          <a:bodyPr wrap="square" lIns="0" tIns="0" rIns="0" bIns="0" rtlCol="0"/>
          <a:lstStyle/>
          <a:p>
            <a:endParaRPr dirty="0"/>
          </a:p>
        </p:txBody>
      </p:sp>
      <p:sp>
        <p:nvSpPr>
          <p:cNvPr id="21" name="object 21"/>
          <p:cNvSpPr/>
          <p:nvPr/>
        </p:nvSpPr>
        <p:spPr>
          <a:xfrm>
            <a:off x="2209038" y="4943094"/>
            <a:ext cx="0" cy="1327150"/>
          </a:xfrm>
          <a:custGeom>
            <a:avLst/>
            <a:gdLst/>
            <a:ahLst/>
            <a:cxnLst/>
            <a:rect l="l" t="t" r="r" b="b"/>
            <a:pathLst>
              <a:path h="1327150">
                <a:moveTo>
                  <a:pt x="0" y="0"/>
                </a:moveTo>
                <a:lnTo>
                  <a:pt x="0" y="1326629"/>
                </a:lnTo>
              </a:path>
            </a:pathLst>
          </a:custGeom>
          <a:ln w="25908">
            <a:solidFill>
              <a:srgbClr val="D4D4D5"/>
            </a:solidFill>
          </a:ln>
        </p:spPr>
        <p:txBody>
          <a:bodyPr wrap="square" lIns="0" tIns="0" rIns="0" bIns="0" rtlCol="0"/>
          <a:lstStyle/>
          <a:p>
            <a:endParaRPr dirty="0"/>
          </a:p>
        </p:txBody>
      </p:sp>
      <p:sp>
        <p:nvSpPr>
          <p:cNvPr id="22" name="object 22"/>
          <p:cNvSpPr/>
          <p:nvPr/>
        </p:nvSpPr>
        <p:spPr>
          <a:xfrm>
            <a:off x="7311390" y="1674114"/>
            <a:ext cx="0" cy="1327150"/>
          </a:xfrm>
          <a:custGeom>
            <a:avLst/>
            <a:gdLst/>
            <a:ahLst/>
            <a:cxnLst/>
            <a:rect l="l" t="t" r="r" b="b"/>
            <a:pathLst>
              <a:path h="1327150">
                <a:moveTo>
                  <a:pt x="0" y="0"/>
                </a:moveTo>
                <a:lnTo>
                  <a:pt x="0" y="1326641"/>
                </a:lnTo>
              </a:path>
            </a:pathLst>
          </a:custGeom>
          <a:ln w="25908">
            <a:solidFill>
              <a:srgbClr val="93AAC7"/>
            </a:solidFill>
          </a:ln>
        </p:spPr>
        <p:txBody>
          <a:bodyPr wrap="square" lIns="0" tIns="0" rIns="0" bIns="0" rtlCol="0"/>
          <a:lstStyle/>
          <a:p>
            <a:endParaRPr dirty="0"/>
          </a:p>
        </p:txBody>
      </p:sp>
      <p:sp>
        <p:nvSpPr>
          <p:cNvPr id="23" name="object 23"/>
          <p:cNvSpPr/>
          <p:nvPr/>
        </p:nvSpPr>
        <p:spPr>
          <a:xfrm>
            <a:off x="7311390" y="3286505"/>
            <a:ext cx="0" cy="1327150"/>
          </a:xfrm>
          <a:custGeom>
            <a:avLst/>
            <a:gdLst/>
            <a:ahLst/>
            <a:cxnLst/>
            <a:rect l="l" t="t" r="r" b="b"/>
            <a:pathLst>
              <a:path h="1327150">
                <a:moveTo>
                  <a:pt x="0" y="0"/>
                </a:moveTo>
                <a:lnTo>
                  <a:pt x="0" y="1326642"/>
                </a:lnTo>
              </a:path>
            </a:pathLst>
          </a:custGeom>
          <a:ln w="25908">
            <a:solidFill>
              <a:srgbClr val="D4D4D5"/>
            </a:solidFill>
          </a:ln>
        </p:spPr>
        <p:txBody>
          <a:bodyPr wrap="square" lIns="0" tIns="0" rIns="0" bIns="0" rtlCol="0"/>
          <a:lstStyle/>
          <a:p>
            <a:endParaRPr dirty="0"/>
          </a:p>
        </p:txBody>
      </p:sp>
      <p:sp>
        <p:nvSpPr>
          <p:cNvPr id="24" name="object 24"/>
          <p:cNvSpPr/>
          <p:nvPr/>
        </p:nvSpPr>
        <p:spPr>
          <a:xfrm>
            <a:off x="7311390" y="4943094"/>
            <a:ext cx="0" cy="1327150"/>
          </a:xfrm>
          <a:custGeom>
            <a:avLst/>
            <a:gdLst/>
            <a:ahLst/>
            <a:cxnLst/>
            <a:rect l="l" t="t" r="r" b="b"/>
            <a:pathLst>
              <a:path h="1327150">
                <a:moveTo>
                  <a:pt x="0" y="0"/>
                </a:moveTo>
                <a:lnTo>
                  <a:pt x="0" y="1326629"/>
                </a:lnTo>
              </a:path>
            </a:pathLst>
          </a:custGeom>
          <a:ln w="25908">
            <a:solidFill>
              <a:srgbClr val="93AAC7"/>
            </a:solidFill>
          </a:ln>
        </p:spPr>
        <p:txBody>
          <a:bodyPr wrap="square" lIns="0" tIns="0" rIns="0" bIns="0" rtlCol="0"/>
          <a:lstStyle/>
          <a:p>
            <a:endParaRPr dirty="0"/>
          </a:p>
        </p:txBody>
      </p:sp>
      <p:sp>
        <p:nvSpPr>
          <p:cNvPr id="25" name="object 25"/>
          <p:cNvSpPr/>
          <p:nvPr/>
        </p:nvSpPr>
        <p:spPr>
          <a:xfrm>
            <a:off x="1179575" y="1281683"/>
            <a:ext cx="4297680" cy="597408"/>
          </a:xfrm>
          <a:prstGeom prst="rect">
            <a:avLst/>
          </a:prstGeom>
          <a:blipFill>
            <a:blip r:embed="rId3" cstate="print"/>
            <a:stretch>
              <a:fillRect/>
            </a:stretch>
          </a:blipFill>
        </p:spPr>
        <p:txBody>
          <a:bodyPr wrap="square" lIns="0" tIns="0" rIns="0" bIns="0" rtlCol="0"/>
          <a:lstStyle/>
          <a:p>
            <a:endParaRPr dirty="0"/>
          </a:p>
        </p:txBody>
      </p:sp>
      <p:sp>
        <p:nvSpPr>
          <p:cNvPr id="27" name="object 27"/>
          <p:cNvSpPr/>
          <p:nvPr/>
        </p:nvSpPr>
        <p:spPr>
          <a:xfrm>
            <a:off x="1101447" y="1405003"/>
            <a:ext cx="4023360" cy="365760"/>
          </a:xfrm>
          <a:custGeom>
            <a:avLst/>
            <a:gdLst/>
            <a:ahLst/>
            <a:cxnLst/>
            <a:rect l="l" t="t" r="r" b="b"/>
            <a:pathLst>
              <a:path w="3016250" h="365760">
                <a:moveTo>
                  <a:pt x="28331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2833116" y="365760"/>
                </a:lnTo>
                <a:lnTo>
                  <a:pt x="2881719" y="359224"/>
                </a:lnTo>
                <a:lnTo>
                  <a:pt x="2925402" y="340783"/>
                </a:lnTo>
                <a:lnTo>
                  <a:pt x="2962417" y="312181"/>
                </a:lnTo>
                <a:lnTo>
                  <a:pt x="2991019" y="275166"/>
                </a:lnTo>
                <a:lnTo>
                  <a:pt x="3009460" y="231483"/>
                </a:lnTo>
                <a:lnTo>
                  <a:pt x="3015996" y="182879"/>
                </a:lnTo>
                <a:lnTo>
                  <a:pt x="3009460" y="134276"/>
                </a:lnTo>
                <a:lnTo>
                  <a:pt x="2991019" y="90593"/>
                </a:lnTo>
                <a:lnTo>
                  <a:pt x="2962417" y="53578"/>
                </a:lnTo>
                <a:lnTo>
                  <a:pt x="2925402" y="24976"/>
                </a:lnTo>
                <a:lnTo>
                  <a:pt x="2881719" y="6535"/>
                </a:lnTo>
                <a:lnTo>
                  <a:pt x="2833116" y="0"/>
                </a:lnTo>
                <a:close/>
              </a:path>
            </a:pathLst>
          </a:custGeom>
          <a:solidFill>
            <a:srgbClr val="FFFFFF"/>
          </a:solidFill>
        </p:spPr>
        <p:txBody>
          <a:bodyPr wrap="square" lIns="0" tIns="0" rIns="0" bIns="0" rtlCol="0"/>
          <a:lstStyle/>
          <a:p>
            <a:endParaRPr dirty="0"/>
          </a:p>
        </p:txBody>
      </p:sp>
      <p:sp>
        <p:nvSpPr>
          <p:cNvPr id="28" name="object 28"/>
          <p:cNvSpPr txBox="1"/>
          <p:nvPr/>
        </p:nvSpPr>
        <p:spPr>
          <a:xfrm>
            <a:off x="1504119" y="1469050"/>
            <a:ext cx="3539240" cy="197490"/>
          </a:xfrm>
          <a:prstGeom prst="rect">
            <a:avLst/>
          </a:prstGeom>
        </p:spPr>
        <p:txBody>
          <a:bodyPr vert="horz" wrap="square" lIns="0" tIns="12700" rIns="0" bIns="0" rtlCol="0">
            <a:spAutoFit/>
          </a:bodyPr>
          <a:lstStyle/>
          <a:p>
            <a:pPr marL="12700">
              <a:lnSpc>
                <a:spcPct val="100000"/>
              </a:lnSpc>
              <a:spcBef>
                <a:spcPts val="100"/>
              </a:spcBef>
            </a:pPr>
            <a:r>
              <a:rPr lang="en-GB" sz="1200" b="1" spc="-155" dirty="0">
                <a:solidFill>
                  <a:srgbClr val="8D8D8E"/>
                </a:solidFill>
                <a:latin typeface="Arial" panose="020B0604020202020204" pitchFamily="34" charset="0"/>
                <a:ea typeface="Verdana" panose="020B0604030504040204" pitchFamily="34" charset="0"/>
                <a:cs typeface="Arial" panose="020B0604020202020204" pitchFamily="34" charset="0"/>
              </a:rPr>
              <a:t>Reduction in Real Estate Tax</a:t>
            </a:r>
          </a:p>
        </p:txBody>
      </p:sp>
      <p:sp>
        <p:nvSpPr>
          <p:cNvPr id="29" name="object 29"/>
          <p:cNvSpPr/>
          <p:nvPr/>
        </p:nvSpPr>
        <p:spPr>
          <a:xfrm>
            <a:off x="1179575" y="2951988"/>
            <a:ext cx="4219956" cy="597408"/>
          </a:xfrm>
          <a:prstGeom prst="rect">
            <a:avLst/>
          </a:prstGeom>
          <a:blipFill>
            <a:blip r:embed="rId4" cstate="print"/>
            <a:stretch>
              <a:fillRect/>
            </a:stretch>
          </a:blipFill>
        </p:spPr>
        <p:txBody>
          <a:bodyPr wrap="square" lIns="0" tIns="0" rIns="0" bIns="0" rtlCol="0"/>
          <a:lstStyle/>
          <a:p>
            <a:endParaRPr dirty="0"/>
          </a:p>
        </p:txBody>
      </p:sp>
      <p:sp>
        <p:nvSpPr>
          <p:cNvPr id="30" name="object 30"/>
          <p:cNvSpPr/>
          <p:nvPr/>
        </p:nvSpPr>
        <p:spPr>
          <a:xfrm>
            <a:off x="1278636" y="2904744"/>
            <a:ext cx="4056888" cy="734567"/>
          </a:xfrm>
          <a:prstGeom prst="rect">
            <a:avLst/>
          </a:prstGeom>
          <a:blipFill>
            <a:blip r:embed="rId5" cstate="print"/>
            <a:stretch>
              <a:fillRect/>
            </a:stretch>
          </a:blipFill>
        </p:spPr>
        <p:txBody>
          <a:bodyPr wrap="square" lIns="0" tIns="0" rIns="0" bIns="0" rtlCol="0"/>
          <a:lstStyle/>
          <a:p>
            <a:endParaRPr dirty="0"/>
          </a:p>
        </p:txBody>
      </p:sp>
      <p:sp>
        <p:nvSpPr>
          <p:cNvPr id="31" name="object 31"/>
          <p:cNvSpPr/>
          <p:nvPr/>
        </p:nvSpPr>
        <p:spPr>
          <a:xfrm>
            <a:off x="1267967" y="3040379"/>
            <a:ext cx="3988435" cy="365760"/>
          </a:xfrm>
          <a:custGeom>
            <a:avLst/>
            <a:gdLst/>
            <a:ahLst/>
            <a:cxnLst/>
            <a:rect l="l" t="t" r="r" b="b"/>
            <a:pathLst>
              <a:path w="3988435" h="365760">
                <a:moveTo>
                  <a:pt x="3805428"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805428" y="365760"/>
                </a:lnTo>
                <a:lnTo>
                  <a:pt x="3854031" y="359224"/>
                </a:lnTo>
                <a:lnTo>
                  <a:pt x="3897714" y="340783"/>
                </a:lnTo>
                <a:lnTo>
                  <a:pt x="3934729" y="312181"/>
                </a:lnTo>
                <a:lnTo>
                  <a:pt x="3963331" y="275166"/>
                </a:lnTo>
                <a:lnTo>
                  <a:pt x="3981772" y="231483"/>
                </a:lnTo>
                <a:lnTo>
                  <a:pt x="3988307" y="182880"/>
                </a:lnTo>
                <a:lnTo>
                  <a:pt x="3981772" y="134276"/>
                </a:lnTo>
                <a:lnTo>
                  <a:pt x="3963331" y="90593"/>
                </a:lnTo>
                <a:lnTo>
                  <a:pt x="3934729" y="53578"/>
                </a:lnTo>
                <a:lnTo>
                  <a:pt x="3897714" y="24976"/>
                </a:lnTo>
                <a:lnTo>
                  <a:pt x="3854031" y="6535"/>
                </a:lnTo>
                <a:lnTo>
                  <a:pt x="3805428" y="0"/>
                </a:lnTo>
                <a:close/>
              </a:path>
            </a:pathLst>
          </a:custGeom>
          <a:solidFill>
            <a:srgbClr val="FFFFFF"/>
          </a:solidFill>
        </p:spPr>
        <p:txBody>
          <a:bodyPr wrap="square" lIns="0" tIns="0" rIns="0" bIns="0" rtlCol="0"/>
          <a:lstStyle/>
          <a:p>
            <a:endParaRPr dirty="0"/>
          </a:p>
        </p:txBody>
      </p:sp>
      <p:sp>
        <p:nvSpPr>
          <p:cNvPr id="33" name="object 33"/>
          <p:cNvSpPr/>
          <p:nvPr/>
        </p:nvSpPr>
        <p:spPr>
          <a:xfrm>
            <a:off x="1179575" y="4640579"/>
            <a:ext cx="4937760" cy="597407"/>
          </a:xfrm>
          <a:prstGeom prst="rect">
            <a:avLst/>
          </a:prstGeom>
          <a:blipFill>
            <a:blip r:embed="rId6" cstate="print"/>
            <a:stretch>
              <a:fillRect/>
            </a:stretch>
          </a:blipFill>
        </p:spPr>
        <p:txBody>
          <a:bodyPr wrap="square" lIns="0" tIns="0" rIns="0" bIns="0" rtlCol="0"/>
          <a:lstStyle/>
          <a:p>
            <a:endParaRPr/>
          </a:p>
        </p:txBody>
      </p:sp>
      <p:sp>
        <p:nvSpPr>
          <p:cNvPr id="35" name="object 35"/>
          <p:cNvSpPr/>
          <p:nvPr/>
        </p:nvSpPr>
        <p:spPr>
          <a:xfrm>
            <a:off x="1267966" y="4728971"/>
            <a:ext cx="4663440" cy="365760"/>
          </a:xfrm>
          <a:custGeom>
            <a:avLst/>
            <a:gdLst/>
            <a:ahLst/>
            <a:cxnLst/>
            <a:rect l="l" t="t" r="r" b="b"/>
            <a:pathLst>
              <a:path w="3846829" h="365760">
                <a:moveTo>
                  <a:pt x="366369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3663696" y="365759"/>
                </a:lnTo>
                <a:lnTo>
                  <a:pt x="3712299" y="359224"/>
                </a:lnTo>
                <a:lnTo>
                  <a:pt x="3755982" y="340783"/>
                </a:lnTo>
                <a:lnTo>
                  <a:pt x="3792997" y="312181"/>
                </a:lnTo>
                <a:lnTo>
                  <a:pt x="3821599" y="275166"/>
                </a:lnTo>
                <a:lnTo>
                  <a:pt x="3840040" y="231483"/>
                </a:lnTo>
                <a:lnTo>
                  <a:pt x="3846576" y="182879"/>
                </a:lnTo>
                <a:lnTo>
                  <a:pt x="3840040" y="134276"/>
                </a:lnTo>
                <a:lnTo>
                  <a:pt x="3821599" y="90593"/>
                </a:lnTo>
                <a:lnTo>
                  <a:pt x="3792997" y="53578"/>
                </a:lnTo>
                <a:lnTo>
                  <a:pt x="3755982" y="24976"/>
                </a:lnTo>
                <a:lnTo>
                  <a:pt x="3712299" y="6535"/>
                </a:lnTo>
                <a:lnTo>
                  <a:pt x="3663696" y="0"/>
                </a:lnTo>
                <a:close/>
              </a:path>
            </a:pathLst>
          </a:custGeom>
          <a:solidFill>
            <a:srgbClr val="FFFFFF"/>
          </a:solidFill>
        </p:spPr>
        <p:txBody>
          <a:bodyPr wrap="square" lIns="0" tIns="0" rIns="0" bIns="0" rtlCol="0"/>
          <a:lstStyle/>
          <a:p>
            <a:endParaRPr/>
          </a:p>
        </p:txBody>
      </p:sp>
      <p:sp>
        <p:nvSpPr>
          <p:cNvPr id="37" name="object 37"/>
          <p:cNvSpPr/>
          <p:nvPr/>
        </p:nvSpPr>
        <p:spPr>
          <a:xfrm>
            <a:off x="6263640" y="1281683"/>
            <a:ext cx="4846320" cy="597408"/>
          </a:xfrm>
          <a:prstGeom prst="rect">
            <a:avLst/>
          </a:prstGeom>
          <a:blipFill>
            <a:blip r:embed="rId7" cstate="print"/>
            <a:stretch>
              <a:fillRect/>
            </a:stretch>
          </a:blipFill>
        </p:spPr>
        <p:txBody>
          <a:bodyPr wrap="square" lIns="0" tIns="0" rIns="0" bIns="0" rtlCol="0"/>
          <a:lstStyle/>
          <a:p>
            <a:endParaRPr/>
          </a:p>
        </p:txBody>
      </p:sp>
      <p:sp>
        <p:nvSpPr>
          <p:cNvPr id="38" name="object 38"/>
          <p:cNvSpPr/>
          <p:nvPr/>
        </p:nvSpPr>
        <p:spPr>
          <a:xfrm>
            <a:off x="6361176" y="1234439"/>
            <a:ext cx="3654552" cy="734567"/>
          </a:xfrm>
          <a:prstGeom prst="rect">
            <a:avLst/>
          </a:prstGeom>
          <a:blipFill>
            <a:blip r:embed="rId8" cstate="print"/>
            <a:stretch>
              <a:fillRect/>
            </a:stretch>
          </a:blipFill>
        </p:spPr>
        <p:txBody>
          <a:bodyPr wrap="square" lIns="0" tIns="0" rIns="0" bIns="0" rtlCol="0"/>
          <a:lstStyle/>
          <a:p>
            <a:endParaRPr/>
          </a:p>
        </p:txBody>
      </p:sp>
      <p:sp>
        <p:nvSpPr>
          <p:cNvPr id="39" name="object 39"/>
          <p:cNvSpPr/>
          <p:nvPr/>
        </p:nvSpPr>
        <p:spPr>
          <a:xfrm>
            <a:off x="6352032" y="1370075"/>
            <a:ext cx="4572000" cy="365760"/>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79"/>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1" name="object 41"/>
          <p:cNvSpPr/>
          <p:nvPr/>
        </p:nvSpPr>
        <p:spPr>
          <a:xfrm>
            <a:off x="6263640" y="2951988"/>
            <a:ext cx="4846320" cy="597408"/>
          </a:xfrm>
          <a:prstGeom prst="rect">
            <a:avLst/>
          </a:prstGeom>
          <a:blipFill>
            <a:blip r:embed="rId9" cstate="print"/>
            <a:stretch>
              <a:fillRect/>
            </a:stretch>
          </a:blipFill>
        </p:spPr>
        <p:txBody>
          <a:bodyPr wrap="square" lIns="0" tIns="0" rIns="0" bIns="0" rtlCol="0"/>
          <a:lstStyle/>
          <a:p>
            <a:endParaRPr/>
          </a:p>
        </p:txBody>
      </p:sp>
      <p:sp>
        <p:nvSpPr>
          <p:cNvPr id="42" name="object 42"/>
          <p:cNvSpPr/>
          <p:nvPr/>
        </p:nvSpPr>
        <p:spPr>
          <a:xfrm>
            <a:off x="6361176" y="2904744"/>
            <a:ext cx="3654552" cy="734567"/>
          </a:xfrm>
          <a:prstGeom prst="rect">
            <a:avLst/>
          </a:prstGeom>
          <a:blipFill>
            <a:blip r:embed="rId10" cstate="print"/>
            <a:stretch>
              <a:fillRect/>
            </a:stretch>
          </a:blipFill>
        </p:spPr>
        <p:txBody>
          <a:bodyPr wrap="square" lIns="0" tIns="0" rIns="0" bIns="0" rtlCol="0"/>
          <a:lstStyle/>
          <a:p>
            <a:endParaRPr/>
          </a:p>
        </p:txBody>
      </p:sp>
      <p:sp>
        <p:nvSpPr>
          <p:cNvPr id="43" name="object 43"/>
          <p:cNvSpPr/>
          <p:nvPr/>
        </p:nvSpPr>
        <p:spPr>
          <a:xfrm>
            <a:off x="6331456" y="3040378"/>
            <a:ext cx="4592576" cy="435987"/>
          </a:xfrm>
          <a:custGeom>
            <a:avLst/>
            <a:gdLst/>
            <a:ahLst/>
            <a:cxnLst/>
            <a:rect l="l" t="t" r="r" b="b"/>
            <a:pathLst>
              <a:path w="3830320" h="365760">
                <a:moveTo>
                  <a:pt x="3646932" y="0"/>
                </a:moveTo>
                <a:lnTo>
                  <a:pt x="182879" y="0"/>
                </a:ln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79" y="365760"/>
                </a:lnTo>
                <a:lnTo>
                  <a:pt x="3646932" y="365760"/>
                </a:lnTo>
                <a:lnTo>
                  <a:pt x="3695535" y="359224"/>
                </a:lnTo>
                <a:lnTo>
                  <a:pt x="3739218" y="340783"/>
                </a:lnTo>
                <a:lnTo>
                  <a:pt x="3776233" y="312181"/>
                </a:lnTo>
                <a:lnTo>
                  <a:pt x="3804835" y="275166"/>
                </a:lnTo>
                <a:lnTo>
                  <a:pt x="3823276" y="231483"/>
                </a:lnTo>
                <a:lnTo>
                  <a:pt x="3829812" y="182880"/>
                </a:lnTo>
                <a:lnTo>
                  <a:pt x="3823276" y="134276"/>
                </a:lnTo>
                <a:lnTo>
                  <a:pt x="3804835" y="90593"/>
                </a:lnTo>
                <a:lnTo>
                  <a:pt x="3776233" y="53578"/>
                </a:lnTo>
                <a:lnTo>
                  <a:pt x="3739218" y="24976"/>
                </a:lnTo>
                <a:lnTo>
                  <a:pt x="3695535" y="6535"/>
                </a:lnTo>
                <a:lnTo>
                  <a:pt x="3646932" y="0"/>
                </a:lnTo>
                <a:close/>
              </a:path>
            </a:pathLst>
          </a:custGeom>
          <a:solidFill>
            <a:srgbClr val="FFFFFF"/>
          </a:solidFill>
        </p:spPr>
        <p:txBody>
          <a:bodyPr wrap="square" lIns="0" tIns="0" rIns="0" bIns="0" rtlCol="0"/>
          <a:lstStyle/>
          <a:p>
            <a:endParaRPr/>
          </a:p>
        </p:txBody>
      </p:sp>
      <p:sp>
        <p:nvSpPr>
          <p:cNvPr id="45" name="object 45"/>
          <p:cNvSpPr/>
          <p:nvPr/>
        </p:nvSpPr>
        <p:spPr>
          <a:xfrm>
            <a:off x="6263640" y="4640579"/>
            <a:ext cx="5029200" cy="597407"/>
          </a:xfrm>
          <a:prstGeom prst="rect">
            <a:avLst/>
          </a:prstGeom>
          <a:blipFill>
            <a:blip r:embed="rId11" cstate="print"/>
            <a:stretch>
              <a:fillRect/>
            </a:stretch>
          </a:blipFill>
        </p:spPr>
        <p:txBody>
          <a:bodyPr wrap="square" lIns="0" tIns="0" rIns="0" bIns="0" rtlCol="0"/>
          <a:lstStyle/>
          <a:p>
            <a:endParaRPr/>
          </a:p>
        </p:txBody>
      </p:sp>
      <p:sp>
        <p:nvSpPr>
          <p:cNvPr id="47" name="object 47"/>
          <p:cNvSpPr/>
          <p:nvPr/>
        </p:nvSpPr>
        <p:spPr>
          <a:xfrm>
            <a:off x="6352032" y="4728971"/>
            <a:ext cx="4754880" cy="365760"/>
          </a:xfrm>
          <a:custGeom>
            <a:avLst/>
            <a:gdLst/>
            <a:ahLst/>
            <a:cxnLst/>
            <a:rect l="l" t="t" r="r" b="b"/>
            <a:pathLst>
              <a:path w="4235450" h="365760">
                <a:moveTo>
                  <a:pt x="4052316" y="0"/>
                </a:moveTo>
                <a:lnTo>
                  <a:pt x="182879" y="0"/>
                </a:lnTo>
                <a:lnTo>
                  <a:pt x="134276" y="6535"/>
                </a:lnTo>
                <a:lnTo>
                  <a:pt x="90593" y="24976"/>
                </a:lnTo>
                <a:lnTo>
                  <a:pt x="53578" y="53578"/>
                </a:lnTo>
                <a:lnTo>
                  <a:pt x="24976" y="90593"/>
                </a:lnTo>
                <a:lnTo>
                  <a:pt x="6535" y="134276"/>
                </a:lnTo>
                <a:lnTo>
                  <a:pt x="0" y="182879"/>
                </a:lnTo>
                <a:lnTo>
                  <a:pt x="6535" y="231483"/>
                </a:lnTo>
                <a:lnTo>
                  <a:pt x="24976" y="275166"/>
                </a:lnTo>
                <a:lnTo>
                  <a:pt x="53578" y="312181"/>
                </a:lnTo>
                <a:lnTo>
                  <a:pt x="90593" y="340783"/>
                </a:lnTo>
                <a:lnTo>
                  <a:pt x="134276" y="359224"/>
                </a:lnTo>
                <a:lnTo>
                  <a:pt x="182879" y="365759"/>
                </a:lnTo>
                <a:lnTo>
                  <a:pt x="4052316" y="365759"/>
                </a:lnTo>
                <a:lnTo>
                  <a:pt x="4100919" y="359224"/>
                </a:lnTo>
                <a:lnTo>
                  <a:pt x="4144602" y="340783"/>
                </a:lnTo>
                <a:lnTo>
                  <a:pt x="4181617" y="312181"/>
                </a:lnTo>
                <a:lnTo>
                  <a:pt x="4210219" y="275166"/>
                </a:lnTo>
                <a:lnTo>
                  <a:pt x="4228660" y="231483"/>
                </a:lnTo>
                <a:lnTo>
                  <a:pt x="4235195" y="182879"/>
                </a:lnTo>
                <a:lnTo>
                  <a:pt x="4228660" y="134276"/>
                </a:lnTo>
                <a:lnTo>
                  <a:pt x="4210219" y="90593"/>
                </a:lnTo>
                <a:lnTo>
                  <a:pt x="4181617" y="53578"/>
                </a:lnTo>
                <a:lnTo>
                  <a:pt x="4144602" y="24976"/>
                </a:lnTo>
                <a:lnTo>
                  <a:pt x="4100919" y="6535"/>
                </a:lnTo>
                <a:lnTo>
                  <a:pt x="4052316" y="0"/>
                </a:lnTo>
                <a:close/>
              </a:path>
            </a:pathLst>
          </a:custGeom>
          <a:solidFill>
            <a:srgbClr val="FFFFFF"/>
          </a:solidFill>
        </p:spPr>
        <p:txBody>
          <a:bodyPr wrap="square" lIns="0" tIns="0" rIns="0" bIns="0" rtlCol="0"/>
          <a:lstStyle/>
          <a:p>
            <a:endParaRPr/>
          </a:p>
        </p:txBody>
      </p:sp>
      <p:sp>
        <p:nvSpPr>
          <p:cNvPr id="50" name="object 50"/>
          <p:cNvSpPr/>
          <p:nvPr/>
        </p:nvSpPr>
        <p:spPr>
          <a:xfrm>
            <a:off x="1290827" y="3624071"/>
            <a:ext cx="685800" cy="685800"/>
          </a:xfrm>
          <a:custGeom>
            <a:avLst/>
            <a:gdLst/>
            <a:ahLst/>
            <a:cxnLst/>
            <a:rect l="l" t="t" r="r" b="b"/>
            <a:pathLst>
              <a:path w="685800" h="685800">
                <a:moveTo>
                  <a:pt x="342899" y="0"/>
                </a:moveTo>
                <a:lnTo>
                  <a:pt x="296375" y="3130"/>
                </a:lnTo>
                <a:lnTo>
                  <a:pt x="251751" y="12250"/>
                </a:lnTo>
                <a:lnTo>
                  <a:pt x="209436" y="26949"/>
                </a:lnTo>
                <a:lnTo>
                  <a:pt x="169841" y="46820"/>
                </a:lnTo>
                <a:lnTo>
                  <a:pt x="133373" y="71454"/>
                </a:lnTo>
                <a:lnTo>
                  <a:pt x="100441" y="100441"/>
                </a:lnTo>
                <a:lnTo>
                  <a:pt x="71454" y="133373"/>
                </a:lnTo>
                <a:lnTo>
                  <a:pt x="46820" y="169841"/>
                </a:lnTo>
                <a:lnTo>
                  <a:pt x="26949" y="209436"/>
                </a:lnTo>
                <a:lnTo>
                  <a:pt x="12250" y="251751"/>
                </a:lnTo>
                <a:lnTo>
                  <a:pt x="3130" y="296375"/>
                </a:lnTo>
                <a:lnTo>
                  <a:pt x="0" y="342900"/>
                </a:lnTo>
                <a:lnTo>
                  <a:pt x="3130" y="389424"/>
                </a:lnTo>
                <a:lnTo>
                  <a:pt x="12250" y="434048"/>
                </a:lnTo>
                <a:lnTo>
                  <a:pt x="26949" y="476363"/>
                </a:lnTo>
                <a:lnTo>
                  <a:pt x="46820" y="515958"/>
                </a:lnTo>
                <a:lnTo>
                  <a:pt x="71454" y="552426"/>
                </a:lnTo>
                <a:lnTo>
                  <a:pt x="100441" y="585358"/>
                </a:lnTo>
                <a:lnTo>
                  <a:pt x="133373" y="614345"/>
                </a:lnTo>
                <a:lnTo>
                  <a:pt x="169841" y="638979"/>
                </a:lnTo>
                <a:lnTo>
                  <a:pt x="209436" y="658850"/>
                </a:lnTo>
                <a:lnTo>
                  <a:pt x="251751" y="673549"/>
                </a:lnTo>
                <a:lnTo>
                  <a:pt x="296375" y="682669"/>
                </a:lnTo>
                <a:lnTo>
                  <a:pt x="342899" y="685800"/>
                </a:lnTo>
                <a:lnTo>
                  <a:pt x="389424" y="682669"/>
                </a:lnTo>
                <a:lnTo>
                  <a:pt x="434048" y="673549"/>
                </a:lnTo>
                <a:lnTo>
                  <a:pt x="476363" y="658850"/>
                </a:lnTo>
                <a:lnTo>
                  <a:pt x="515958" y="638979"/>
                </a:lnTo>
                <a:lnTo>
                  <a:pt x="552426" y="614345"/>
                </a:lnTo>
                <a:lnTo>
                  <a:pt x="585358" y="585358"/>
                </a:lnTo>
                <a:lnTo>
                  <a:pt x="614345" y="552426"/>
                </a:lnTo>
                <a:lnTo>
                  <a:pt x="638979" y="515958"/>
                </a:lnTo>
                <a:lnTo>
                  <a:pt x="658850" y="476363"/>
                </a:lnTo>
                <a:lnTo>
                  <a:pt x="673549" y="434048"/>
                </a:lnTo>
                <a:lnTo>
                  <a:pt x="682669" y="389424"/>
                </a:lnTo>
                <a:lnTo>
                  <a:pt x="685799" y="342900"/>
                </a:lnTo>
                <a:lnTo>
                  <a:pt x="682669" y="296375"/>
                </a:lnTo>
                <a:lnTo>
                  <a:pt x="673549" y="251751"/>
                </a:lnTo>
                <a:lnTo>
                  <a:pt x="658850" y="209436"/>
                </a:lnTo>
                <a:lnTo>
                  <a:pt x="638979" y="169841"/>
                </a:lnTo>
                <a:lnTo>
                  <a:pt x="614345" y="133373"/>
                </a:lnTo>
                <a:lnTo>
                  <a:pt x="585358" y="100441"/>
                </a:lnTo>
                <a:lnTo>
                  <a:pt x="552426" y="71454"/>
                </a:lnTo>
                <a:lnTo>
                  <a:pt x="515958" y="46820"/>
                </a:lnTo>
                <a:lnTo>
                  <a:pt x="476363" y="26949"/>
                </a:lnTo>
                <a:lnTo>
                  <a:pt x="434048" y="12250"/>
                </a:lnTo>
                <a:lnTo>
                  <a:pt x="389424" y="3130"/>
                </a:lnTo>
                <a:lnTo>
                  <a:pt x="342899" y="0"/>
                </a:lnTo>
                <a:close/>
              </a:path>
            </a:pathLst>
          </a:custGeom>
          <a:solidFill>
            <a:srgbClr val="8D8D8E"/>
          </a:solidFill>
        </p:spPr>
        <p:txBody>
          <a:bodyPr wrap="square" lIns="0" tIns="0" rIns="0" bIns="0" rtlCol="0"/>
          <a:lstStyle/>
          <a:p>
            <a:endParaRPr/>
          </a:p>
        </p:txBody>
      </p:sp>
      <p:sp>
        <p:nvSpPr>
          <p:cNvPr id="52" name="object 52"/>
          <p:cNvSpPr txBox="1"/>
          <p:nvPr/>
        </p:nvSpPr>
        <p:spPr>
          <a:xfrm>
            <a:off x="1481519"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3</a:t>
            </a:r>
            <a:r>
              <a:rPr lang="en-US" dirty="0">
                <a:solidFill>
                  <a:srgbClr val="FFFFFF"/>
                </a:solidFill>
                <a:latin typeface="Calibri"/>
                <a:cs typeface="Calibri"/>
              </a:rPr>
              <a:t>7</a:t>
            </a:r>
            <a:endParaRPr sz="1800" dirty="0">
              <a:latin typeface="Calibri"/>
              <a:cs typeface="Calibri"/>
            </a:endParaRPr>
          </a:p>
        </p:txBody>
      </p:sp>
      <p:sp>
        <p:nvSpPr>
          <p:cNvPr id="53" name="object 28">
            <a:extLst>
              <a:ext uri="{FF2B5EF4-FFF2-40B4-BE49-F238E27FC236}">
                <a16:creationId xmlns:a16="http://schemas.microsoft.com/office/drawing/2014/main" xmlns="" id="{937B4FC3-42B3-4202-9DA5-CD121F7AEFBE}"/>
              </a:ext>
            </a:extLst>
          </p:cNvPr>
          <p:cNvSpPr txBox="1"/>
          <p:nvPr/>
        </p:nvSpPr>
        <p:spPr>
          <a:xfrm>
            <a:off x="6553200" y="1449028"/>
            <a:ext cx="5234942" cy="197490"/>
          </a:xfrm>
          <a:prstGeom prst="rect">
            <a:avLst/>
          </a:prstGeom>
        </p:spPr>
        <p:txBody>
          <a:bodyPr vert="horz" wrap="square" lIns="0" tIns="12700" rIns="0" bIns="0" rtlCol="0">
            <a:spAutoFit/>
          </a:bodyPr>
          <a:lstStyle/>
          <a:p>
            <a:pPr marL="12700" marR="1938020">
              <a:lnSpc>
                <a:spcPct val="100000"/>
              </a:lnSpc>
              <a:spcBef>
                <a:spcPts val="100"/>
              </a:spcBef>
            </a:pPr>
            <a:r>
              <a:rPr lang="en-US" sz="1200" b="1" spc="-45" dirty="0">
                <a:solidFill>
                  <a:srgbClr val="16745A"/>
                </a:solidFill>
                <a:latin typeface="Arial" panose="020B0604020202020204" pitchFamily="34" charset="0"/>
                <a:cs typeface="Arial" panose="020B0604020202020204" pitchFamily="34" charset="0"/>
              </a:rPr>
              <a:t>Investment promotion funds</a:t>
            </a:r>
            <a:endParaRPr lang="en-US" sz="1200" dirty="0">
              <a:latin typeface="Arial" panose="020B0604020202020204" pitchFamily="34" charset="0"/>
              <a:cs typeface="Arial" panose="020B0604020202020204" pitchFamily="34" charset="0"/>
            </a:endParaRPr>
          </a:p>
        </p:txBody>
      </p:sp>
      <p:sp>
        <p:nvSpPr>
          <p:cNvPr id="57" name="Rectangle 56">
            <a:extLst>
              <a:ext uri="{FF2B5EF4-FFF2-40B4-BE49-F238E27FC236}">
                <a16:creationId xmlns:a16="http://schemas.microsoft.com/office/drawing/2014/main" xmlns="" id="{BDD77EA4-ED4B-4E37-A58B-5AE0197B169E}"/>
              </a:ext>
            </a:extLst>
          </p:cNvPr>
          <p:cNvSpPr/>
          <p:nvPr/>
        </p:nvSpPr>
        <p:spPr>
          <a:xfrm>
            <a:off x="7470150" y="1752600"/>
            <a:ext cx="4046718" cy="1323439"/>
          </a:xfrm>
          <a:prstGeom prst="rect">
            <a:avLst/>
          </a:prstGeom>
        </p:spPr>
        <p:txBody>
          <a:bodyPr wrap="square">
            <a:spAutoFit/>
          </a:bodyPr>
          <a:lstStyle/>
          <a:p>
            <a:r>
              <a:rPr lang="en-GB" sz="1000" b="1" dirty="0">
                <a:latin typeface="Arial" panose="020B0604020202020204" pitchFamily="34" charset="0"/>
                <a:ea typeface="Verdana" panose="020B0604030504040204" pitchFamily="34" charset="0"/>
                <a:cs typeface="Arial" panose="020B0604020202020204" pitchFamily="34" charset="0"/>
              </a:rPr>
              <a:t>Financial incentives for new investments in Montenegro. The capital and the southern region - minimum value of investment €500,000 and creation of at least 20 new jobs within three years from the date of conclusion of use of funds agreements. Central region (with the exception of the capital) and the northern region - minimum value of investment €250,000 and creation of at least 10 new jobs within three years from the date of conclusion of use of funds agreements.</a:t>
            </a:r>
          </a:p>
        </p:txBody>
      </p:sp>
      <p:sp>
        <p:nvSpPr>
          <p:cNvPr id="58" name="Rectangle 57">
            <a:extLst>
              <a:ext uri="{FF2B5EF4-FFF2-40B4-BE49-F238E27FC236}">
                <a16:creationId xmlns:a16="http://schemas.microsoft.com/office/drawing/2014/main" xmlns="" id="{ACF06513-207C-4384-A5D6-91F703A5B483}"/>
              </a:ext>
            </a:extLst>
          </p:cNvPr>
          <p:cNvSpPr/>
          <p:nvPr/>
        </p:nvSpPr>
        <p:spPr>
          <a:xfrm>
            <a:off x="7470150" y="3623908"/>
            <a:ext cx="4046716" cy="784767"/>
          </a:xfrm>
          <a:prstGeom prst="rect">
            <a:avLst/>
          </a:prstGeom>
        </p:spPr>
        <p:txBody>
          <a:bodyPr wrap="square">
            <a:spAutoFit/>
          </a:bodyPr>
          <a:lstStyle/>
          <a:p>
            <a:pPr marL="12700" marR="5080">
              <a:lnSpc>
                <a:spcPct val="103800"/>
              </a:lnSpc>
              <a:spcBef>
                <a:spcPts val="55"/>
              </a:spcBef>
            </a:pPr>
            <a:r>
              <a:rPr lang="en-GB" sz="1100" b="1" dirty="0">
                <a:latin typeface="Arial" panose="020B0604020202020204" pitchFamily="34" charset="0"/>
                <a:cs typeface="Arial" panose="020B0604020202020204" pitchFamily="34" charset="0"/>
              </a:rPr>
              <a:t>Exemption from payment of customs duties pursuant to the Regulation on Conditions and Procedure for Exercising the Right to Exemption From Customs Payment.</a:t>
            </a:r>
          </a:p>
        </p:txBody>
      </p:sp>
      <p:sp>
        <p:nvSpPr>
          <p:cNvPr id="60" name="object 28">
            <a:extLst>
              <a:ext uri="{FF2B5EF4-FFF2-40B4-BE49-F238E27FC236}">
                <a16:creationId xmlns:a16="http://schemas.microsoft.com/office/drawing/2014/main" xmlns="" id="{BACB422D-0656-4647-A2F8-FE61D1F2578B}"/>
              </a:ext>
            </a:extLst>
          </p:cNvPr>
          <p:cNvSpPr txBox="1"/>
          <p:nvPr/>
        </p:nvSpPr>
        <p:spPr>
          <a:xfrm>
            <a:off x="6587169" y="3075983"/>
            <a:ext cx="4099980" cy="382156"/>
          </a:xfrm>
          <a:prstGeom prst="rect">
            <a:avLst/>
          </a:prstGeom>
        </p:spPr>
        <p:txBody>
          <a:bodyPr vert="horz" wrap="square" lIns="0" tIns="12700" rIns="0" bIns="0" rtlCol="0">
            <a:spAutoFit/>
          </a:bodyPr>
          <a:lstStyle/>
          <a:p>
            <a:pPr marL="12700">
              <a:lnSpc>
                <a:spcPct val="100000"/>
              </a:lnSpc>
              <a:spcBef>
                <a:spcPts val="100"/>
              </a:spcBef>
            </a:pPr>
            <a:r>
              <a:rPr lang="en-GB" sz="1200" b="1" spc="-114" dirty="0">
                <a:solidFill>
                  <a:srgbClr val="8D8D8E"/>
                </a:solidFill>
                <a:latin typeface="Arial" panose="020B0604020202020204" pitchFamily="34" charset="0"/>
                <a:cs typeface="Arial" panose="020B0604020202020204" pitchFamily="34" charset="0"/>
              </a:rPr>
              <a:t>Exemption from customs duties at release of goods for free circulation</a:t>
            </a:r>
          </a:p>
        </p:txBody>
      </p:sp>
      <p:sp>
        <p:nvSpPr>
          <p:cNvPr id="61" name="object 28">
            <a:extLst>
              <a:ext uri="{FF2B5EF4-FFF2-40B4-BE49-F238E27FC236}">
                <a16:creationId xmlns:a16="http://schemas.microsoft.com/office/drawing/2014/main" xmlns="" id="{E29A44A9-2231-4B54-94EA-168E340D7948}"/>
              </a:ext>
            </a:extLst>
          </p:cNvPr>
          <p:cNvSpPr txBox="1"/>
          <p:nvPr/>
        </p:nvSpPr>
        <p:spPr>
          <a:xfrm>
            <a:off x="1504119" y="3118891"/>
            <a:ext cx="4866201" cy="197490"/>
          </a:xfrm>
          <a:prstGeom prst="rect">
            <a:avLst/>
          </a:prstGeom>
        </p:spPr>
        <p:txBody>
          <a:bodyPr vert="horz" wrap="square" lIns="0" tIns="12700" rIns="0" bIns="0" rtlCol="0">
            <a:spAutoFit/>
          </a:bodyPr>
          <a:lstStyle/>
          <a:p>
            <a:pPr marL="12700" marR="1938020">
              <a:spcBef>
                <a:spcPts val="100"/>
              </a:spcBef>
            </a:pPr>
            <a:r>
              <a:rPr lang="en-GB" sz="1200" b="1" spc="-45" dirty="0">
                <a:solidFill>
                  <a:srgbClr val="16745A"/>
                </a:solidFill>
                <a:latin typeface="Arial" panose="020B0604020202020204" pitchFamily="34" charset="0"/>
                <a:cs typeface="Arial" panose="020B0604020202020204" pitchFamily="34" charset="0"/>
              </a:rPr>
              <a:t>Exemption from custom duties</a:t>
            </a:r>
            <a:r>
              <a:rPr lang="sr-Latn-ME" sz="1200" b="1" spc="-45" dirty="0">
                <a:solidFill>
                  <a:srgbClr val="16745A"/>
                </a:solidFill>
                <a:latin typeface="Arial" panose="020B0604020202020204" pitchFamily="34" charset="0"/>
                <a:cs typeface="Arial" panose="020B0604020202020204" pitchFamily="34" charset="0"/>
              </a:rPr>
              <a:t> </a:t>
            </a:r>
            <a:r>
              <a:rPr lang="en-GB" sz="1200" b="1" spc="-45" dirty="0">
                <a:solidFill>
                  <a:srgbClr val="16745A"/>
                </a:solidFill>
                <a:latin typeface="Arial" panose="020B0604020202020204" pitchFamily="34" charset="0"/>
                <a:cs typeface="Arial" panose="020B0604020202020204" pitchFamily="34" charset="0"/>
              </a:rPr>
              <a:t>payment</a:t>
            </a:r>
          </a:p>
        </p:txBody>
      </p:sp>
      <p:sp>
        <p:nvSpPr>
          <p:cNvPr id="62" name="object 28">
            <a:extLst>
              <a:ext uri="{FF2B5EF4-FFF2-40B4-BE49-F238E27FC236}">
                <a16:creationId xmlns:a16="http://schemas.microsoft.com/office/drawing/2014/main" xmlns="" id="{A650B62B-9317-4D9D-BA71-E1F81CFA26DB}"/>
              </a:ext>
            </a:extLst>
          </p:cNvPr>
          <p:cNvSpPr txBox="1"/>
          <p:nvPr/>
        </p:nvSpPr>
        <p:spPr>
          <a:xfrm>
            <a:off x="6576058" y="4673314"/>
            <a:ext cx="5375595" cy="382156"/>
          </a:xfrm>
          <a:prstGeom prst="rect">
            <a:avLst/>
          </a:prstGeom>
        </p:spPr>
        <p:txBody>
          <a:bodyPr vert="horz" wrap="square" lIns="0" tIns="12700" rIns="0" bIns="0" rtlCol="0">
            <a:spAutoFit/>
          </a:bodyPr>
          <a:lstStyle/>
          <a:p>
            <a:pPr marL="12700" marR="969644">
              <a:spcBef>
                <a:spcPts val="100"/>
              </a:spcBef>
            </a:pPr>
            <a:r>
              <a:rPr lang="en-GB" sz="1200" b="1" spc="-80" dirty="0">
                <a:solidFill>
                  <a:srgbClr val="16745A"/>
                </a:solidFill>
                <a:latin typeface="Arial" panose="020B0604020202020204" pitchFamily="34" charset="0"/>
                <a:ea typeface="Verdana" panose="020B0604030504040204" pitchFamily="34" charset="0"/>
                <a:cs typeface="Arial" panose="020B0604020202020204" pitchFamily="34" charset="0"/>
              </a:rPr>
              <a:t>Tourism Development Zones and Government Incentives -in accordance with the Law on Tourism and Hospitality </a:t>
            </a:r>
          </a:p>
        </p:txBody>
      </p:sp>
      <p:sp>
        <p:nvSpPr>
          <p:cNvPr id="63" name="object 28">
            <a:extLst>
              <a:ext uri="{FF2B5EF4-FFF2-40B4-BE49-F238E27FC236}">
                <a16:creationId xmlns:a16="http://schemas.microsoft.com/office/drawing/2014/main" xmlns="" id="{2348810F-0134-469F-AC48-896E603334F5}"/>
              </a:ext>
            </a:extLst>
          </p:cNvPr>
          <p:cNvSpPr txBox="1"/>
          <p:nvPr/>
        </p:nvSpPr>
        <p:spPr>
          <a:xfrm>
            <a:off x="1504120" y="4607438"/>
            <a:ext cx="4389952" cy="382156"/>
          </a:xfrm>
          <a:prstGeom prst="rect">
            <a:avLst/>
          </a:prstGeom>
        </p:spPr>
        <p:txBody>
          <a:bodyPr vert="horz" wrap="square" lIns="0" tIns="12700" rIns="0" bIns="0" rtlCol="0">
            <a:spAutoFit/>
          </a:bodyPr>
          <a:lstStyle/>
          <a:p>
            <a:pPr marL="12700">
              <a:lnSpc>
                <a:spcPct val="100000"/>
              </a:lnSpc>
              <a:spcBef>
                <a:spcPts val="100"/>
              </a:spcBef>
            </a:pPr>
            <a:r>
              <a:rPr lang="en-GB" sz="1200" b="1" spc="-114" dirty="0">
                <a:solidFill>
                  <a:srgbClr val="8D8D8E"/>
                </a:solidFill>
                <a:latin typeface="Arial" panose="020B0604020202020204" pitchFamily="34" charset="0"/>
                <a:cs typeface="Arial" panose="020B0604020202020204" pitchFamily="34" charset="0"/>
              </a:rPr>
              <a:t>Financial support – co-financing in tourism in accordance with the Law on Tourism and Hospitality</a:t>
            </a:r>
          </a:p>
        </p:txBody>
      </p:sp>
      <p:sp>
        <p:nvSpPr>
          <p:cNvPr id="64" name="Rectangle 63">
            <a:extLst>
              <a:ext uri="{FF2B5EF4-FFF2-40B4-BE49-F238E27FC236}">
                <a16:creationId xmlns:a16="http://schemas.microsoft.com/office/drawing/2014/main" xmlns="" id="{830A0C93-F689-436E-9AE3-961AE6AA4CAA}"/>
              </a:ext>
            </a:extLst>
          </p:cNvPr>
          <p:cNvSpPr/>
          <p:nvPr/>
        </p:nvSpPr>
        <p:spPr>
          <a:xfrm>
            <a:off x="7470150" y="5115389"/>
            <a:ext cx="4046716" cy="1384995"/>
          </a:xfrm>
          <a:prstGeom prst="rect">
            <a:avLst/>
          </a:prstGeom>
        </p:spPr>
        <p:txBody>
          <a:bodyPr wrap="square">
            <a:spAutoFit/>
          </a:bodyPr>
          <a:lstStyle/>
          <a:p>
            <a:r>
              <a:rPr lang="en-GB" sz="1050" b="1" dirty="0">
                <a:latin typeface="Arial" panose="020B0604020202020204" pitchFamily="34" charset="0"/>
                <a:ea typeface="Verdana" panose="020B0604030504040204" pitchFamily="34" charset="0"/>
                <a:cs typeface="Arial" panose="020B0604020202020204" pitchFamily="34" charset="0"/>
              </a:rPr>
              <a:t>The zone is defined at the state owned land as a functional unit with a tourist infrastructure managed by a company or other legal entity determined by the feasibility study for investment projects of a minimum value of €3,000,000 and with at least 50 accommodation units of at least four-star category. The criteria for determining the zones, the content of the feasibility study and the initiative for the investment project shall be prescribed by the Ministry.</a:t>
            </a:r>
          </a:p>
        </p:txBody>
      </p:sp>
      <p:sp>
        <p:nvSpPr>
          <p:cNvPr id="65" name="Rectangle 64">
            <a:extLst>
              <a:ext uri="{FF2B5EF4-FFF2-40B4-BE49-F238E27FC236}">
                <a16:creationId xmlns:a16="http://schemas.microsoft.com/office/drawing/2014/main" xmlns="" id="{97245E23-72CF-4667-A837-D8FE8991E584}"/>
              </a:ext>
            </a:extLst>
          </p:cNvPr>
          <p:cNvSpPr/>
          <p:nvPr/>
        </p:nvSpPr>
        <p:spPr>
          <a:xfrm>
            <a:off x="2386901" y="5222650"/>
            <a:ext cx="3503168" cy="960840"/>
          </a:xfrm>
          <a:prstGeom prst="rect">
            <a:avLst/>
          </a:prstGeom>
        </p:spPr>
        <p:txBody>
          <a:bodyPr wrap="square">
            <a:spAutoFit/>
          </a:bodyPr>
          <a:lstStyle/>
          <a:p>
            <a:pPr marL="12700" marR="5080">
              <a:lnSpc>
                <a:spcPct val="103800"/>
              </a:lnSpc>
              <a:spcBef>
                <a:spcPts val="55"/>
              </a:spcBef>
            </a:pPr>
            <a:r>
              <a:rPr lang="en-GB" sz="1100" b="1" dirty="0">
                <a:latin typeface="Arial" panose="020B0604020202020204" pitchFamily="34" charset="0"/>
                <a:cs typeface="Arial" panose="020B0604020202020204" pitchFamily="34" charset="0"/>
              </a:rPr>
              <a:t>Support marketing activities in emitting markets through key measures: development of innovative tourist products that enrich the tourist offer; organizing associations of private accommodation issuers; organizing events. </a:t>
            </a:r>
          </a:p>
        </p:txBody>
      </p:sp>
      <p:sp>
        <p:nvSpPr>
          <p:cNvPr id="59" name="object 52">
            <a:extLst>
              <a:ext uri="{FF2B5EF4-FFF2-40B4-BE49-F238E27FC236}">
                <a16:creationId xmlns:a16="http://schemas.microsoft.com/office/drawing/2014/main" xmlns="" id="{8E6DDB59-8AE8-4EE3-9173-489707207A5C}"/>
              </a:ext>
            </a:extLst>
          </p:cNvPr>
          <p:cNvSpPr txBox="1"/>
          <p:nvPr/>
        </p:nvSpPr>
        <p:spPr>
          <a:xfrm>
            <a:off x="6553200" y="2172895"/>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3</a:t>
            </a:r>
            <a:r>
              <a:rPr lang="en-US" dirty="0">
                <a:solidFill>
                  <a:srgbClr val="FFFFFF"/>
                </a:solidFill>
                <a:latin typeface="Calibri"/>
                <a:cs typeface="Calibri"/>
              </a:rPr>
              <a:t>8</a:t>
            </a:r>
            <a:endParaRPr sz="1800" dirty="0">
              <a:latin typeface="Calibri"/>
              <a:cs typeface="Calibri"/>
            </a:endParaRPr>
          </a:p>
        </p:txBody>
      </p:sp>
      <p:sp>
        <p:nvSpPr>
          <p:cNvPr id="66" name="object 52">
            <a:extLst>
              <a:ext uri="{FF2B5EF4-FFF2-40B4-BE49-F238E27FC236}">
                <a16:creationId xmlns:a16="http://schemas.microsoft.com/office/drawing/2014/main" xmlns="" id="{64F55B04-EAE7-4D8C-82E8-D17CAE2B44CF}"/>
              </a:ext>
            </a:extLst>
          </p:cNvPr>
          <p:cNvSpPr txBox="1"/>
          <p:nvPr/>
        </p:nvSpPr>
        <p:spPr>
          <a:xfrm>
            <a:off x="1506217" y="3823460"/>
            <a:ext cx="257938" cy="289823"/>
          </a:xfrm>
          <a:prstGeom prst="rect">
            <a:avLst/>
          </a:prstGeom>
        </p:spPr>
        <p:txBody>
          <a:bodyPr vert="horz" wrap="square" lIns="0" tIns="12700" rIns="0" bIns="0" rtlCol="0">
            <a:spAutoFit/>
          </a:bodyPr>
          <a:lstStyle/>
          <a:p>
            <a:pPr marL="12700">
              <a:lnSpc>
                <a:spcPct val="100000"/>
              </a:lnSpc>
              <a:spcBef>
                <a:spcPts val="100"/>
              </a:spcBef>
            </a:pPr>
            <a:r>
              <a:rPr lang="en-US" sz="1800" dirty="0">
                <a:solidFill>
                  <a:srgbClr val="FFFFFF"/>
                </a:solidFill>
                <a:latin typeface="Calibri"/>
                <a:cs typeface="Calibri"/>
              </a:rPr>
              <a:t>3</a:t>
            </a:r>
            <a:r>
              <a:rPr lang="en-US" dirty="0">
                <a:solidFill>
                  <a:srgbClr val="FFFFFF"/>
                </a:solidFill>
                <a:latin typeface="Calibri"/>
                <a:cs typeface="Calibri"/>
              </a:rPr>
              <a:t>9</a:t>
            </a:r>
            <a:endParaRPr sz="1800" dirty="0">
              <a:latin typeface="Calibri"/>
              <a:cs typeface="Calibri"/>
            </a:endParaRPr>
          </a:p>
        </p:txBody>
      </p:sp>
    </p:spTree>
    <p:extLst>
      <p:ext uri="{BB962C8B-B14F-4D97-AF65-F5344CB8AC3E}">
        <p14:creationId xmlns:p14="http://schemas.microsoft.com/office/powerpoint/2010/main" val="3773854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399532" y="5181600"/>
            <a:ext cx="828040" cy="1214755"/>
          </a:xfrm>
          <a:custGeom>
            <a:avLst/>
            <a:gdLst/>
            <a:ahLst/>
            <a:cxnLst/>
            <a:rect l="l" t="t" r="r" b="b"/>
            <a:pathLst>
              <a:path w="828039" h="1214754">
                <a:moveTo>
                  <a:pt x="1650" y="958"/>
                </a:moveTo>
                <a:lnTo>
                  <a:pt x="1650" y="735253"/>
                </a:lnTo>
                <a:lnTo>
                  <a:pt x="827531" y="1214628"/>
                </a:lnTo>
                <a:lnTo>
                  <a:pt x="825880" y="1212926"/>
                </a:lnTo>
                <a:lnTo>
                  <a:pt x="825880" y="479374"/>
                </a:lnTo>
                <a:lnTo>
                  <a:pt x="1650" y="958"/>
                </a:lnTo>
                <a:close/>
              </a:path>
              <a:path w="828039" h="1214754">
                <a:moveTo>
                  <a:pt x="0" y="0"/>
                </a:moveTo>
                <a:lnTo>
                  <a:pt x="1650" y="958"/>
                </a:lnTo>
                <a:lnTo>
                  <a:pt x="0" y="0"/>
                </a:lnTo>
                <a:close/>
              </a:path>
            </a:pathLst>
          </a:custGeom>
          <a:solidFill>
            <a:srgbClr val="6FA0C0"/>
          </a:solidFill>
        </p:spPr>
        <p:txBody>
          <a:bodyPr wrap="square" lIns="0" tIns="0" rIns="0" bIns="0" rtlCol="0"/>
          <a:lstStyle/>
          <a:p>
            <a:endParaRPr dirty="0"/>
          </a:p>
        </p:txBody>
      </p:sp>
      <p:sp>
        <p:nvSpPr>
          <p:cNvPr id="3" name="object 3"/>
          <p:cNvSpPr/>
          <p:nvPr/>
        </p:nvSpPr>
        <p:spPr>
          <a:xfrm>
            <a:off x="5398008" y="4710684"/>
            <a:ext cx="1655445" cy="949960"/>
          </a:xfrm>
          <a:custGeom>
            <a:avLst/>
            <a:gdLst/>
            <a:ahLst/>
            <a:cxnLst/>
            <a:rect l="l" t="t" r="r" b="b"/>
            <a:pathLst>
              <a:path w="1655445" h="949960">
                <a:moveTo>
                  <a:pt x="829182" y="0"/>
                </a:moveTo>
                <a:lnTo>
                  <a:pt x="6857" y="471805"/>
                </a:lnTo>
                <a:lnTo>
                  <a:pt x="0" y="471805"/>
                </a:lnTo>
                <a:lnTo>
                  <a:pt x="825880" y="949452"/>
                </a:lnTo>
                <a:lnTo>
                  <a:pt x="1655064" y="477647"/>
                </a:lnTo>
                <a:lnTo>
                  <a:pt x="829182" y="0"/>
                </a:lnTo>
                <a:close/>
              </a:path>
            </a:pathLst>
          </a:custGeom>
          <a:solidFill>
            <a:srgbClr val="9FC1D4"/>
          </a:solidFill>
        </p:spPr>
        <p:txBody>
          <a:bodyPr wrap="square" lIns="0" tIns="0" rIns="0" bIns="0" rtlCol="0"/>
          <a:lstStyle/>
          <a:p>
            <a:endParaRPr dirty="0"/>
          </a:p>
        </p:txBody>
      </p:sp>
      <p:sp>
        <p:nvSpPr>
          <p:cNvPr id="4" name="object 4"/>
          <p:cNvSpPr/>
          <p:nvPr/>
        </p:nvSpPr>
        <p:spPr>
          <a:xfrm>
            <a:off x="6225540" y="5181600"/>
            <a:ext cx="828040" cy="1214755"/>
          </a:xfrm>
          <a:custGeom>
            <a:avLst/>
            <a:gdLst/>
            <a:ahLst/>
            <a:cxnLst/>
            <a:rect l="l" t="t" r="r" b="b"/>
            <a:pathLst>
              <a:path w="828040" h="1214754">
                <a:moveTo>
                  <a:pt x="825881" y="958"/>
                </a:moveTo>
                <a:lnTo>
                  <a:pt x="1650" y="479374"/>
                </a:lnTo>
                <a:lnTo>
                  <a:pt x="1650" y="1212926"/>
                </a:lnTo>
                <a:lnTo>
                  <a:pt x="0" y="1214628"/>
                </a:lnTo>
                <a:lnTo>
                  <a:pt x="825881" y="735253"/>
                </a:lnTo>
                <a:lnTo>
                  <a:pt x="825881" y="958"/>
                </a:lnTo>
                <a:close/>
              </a:path>
              <a:path w="828040" h="1214754">
                <a:moveTo>
                  <a:pt x="827532" y="0"/>
                </a:moveTo>
                <a:lnTo>
                  <a:pt x="825881" y="888"/>
                </a:lnTo>
                <a:lnTo>
                  <a:pt x="827532" y="0"/>
                </a:lnTo>
                <a:close/>
              </a:path>
            </a:pathLst>
          </a:custGeom>
          <a:solidFill>
            <a:srgbClr val="254456"/>
          </a:solidFill>
        </p:spPr>
        <p:txBody>
          <a:bodyPr wrap="square" lIns="0" tIns="0" rIns="0" bIns="0" rtlCol="0"/>
          <a:lstStyle/>
          <a:p>
            <a:endParaRPr dirty="0"/>
          </a:p>
        </p:txBody>
      </p:sp>
      <p:sp>
        <p:nvSpPr>
          <p:cNvPr id="5" name="object 5"/>
          <p:cNvSpPr/>
          <p:nvPr/>
        </p:nvSpPr>
        <p:spPr>
          <a:xfrm>
            <a:off x="5145023" y="4079747"/>
            <a:ext cx="828040" cy="1211580"/>
          </a:xfrm>
          <a:custGeom>
            <a:avLst/>
            <a:gdLst/>
            <a:ahLst/>
            <a:cxnLst/>
            <a:rect l="l" t="t" r="r" b="b"/>
            <a:pathLst>
              <a:path w="828039" h="1211579">
                <a:moveTo>
                  <a:pt x="0" y="0"/>
                </a:moveTo>
                <a:lnTo>
                  <a:pt x="1650" y="1650"/>
                </a:lnTo>
                <a:lnTo>
                  <a:pt x="1650" y="733044"/>
                </a:lnTo>
                <a:lnTo>
                  <a:pt x="827531" y="1211580"/>
                </a:lnTo>
                <a:lnTo>
                  <a:pt x="825880" y="1209929"/>
                </a:lnTo>
                <a:lnTo>
                  <a:pt x="825880" y="479297"/>
                </a:lnTo>
                <a:lnTo>
                  <a:pt x="0" y="0"/>
                </a:lnTo>
                <a:close/>
              </a:path>
            </a:pathLst>
          </a:custGeom>
          <a:solidFill>
            <a:srgbClr val="27CED6"/>
          </a:solidFill>
        </p:spPr>
        <p:txBody>
          <a:bodyPr wrap="square" lIns="0" tIns="0" rIns="0" bIns="0" rtlCol="0"/>
          <a:lstStyle/>
          <a:p>
            <a:endParaRPr dirty="0"/>
          </a:p>
        </p:txBody>
      </p:sp>
      <p:sp>
        <p:nvSpPr>
          <p:cNvPr id="6" name="object 6"/>
          <p:cNvSpPr/>
          <p:nvPr/>
        </p:nvSpPr>
        <p:spPr>
          <a:xfrm>
            <a:off x="5143500" y="3607308"/>
            <a:ext cx="1655445" cy="951230"/>
          </a:xfrm>
          <a:custGeom>
            <a:avLst/>
            <a:gdLst/>
            <a:ahLst/>
            <a:cxnLst/>
            <a:rect l="l" t="t" r="r" b="b"/>
            <a:pathLst>
              <a:path w="1655445" h="951229">
                <a:moveTo>
                  <a:pt x="829183" y="0"/>
                </a:moveTo>
                <a:lnTo>
                  <a:pt x="6858" y="471678"/>
                </a:lnTo>
                <a:lnTo>
                  <a:pt x="0" y="471678"/>
                </a:lnTo>
                <a:lnTo>
                  <a:pt x="825880" y="950976"/>
                </a:lnTo>
                <a:lnTo>
                  <a:pt x="1655064" y="478409"/>
                </a:lnTo>
                <a:lnTo>
                  <a:pt x="829183" y="0"/>
                </a:lnTo>
                <a:close/>
              </a:path>
            </a:pathLst>
          </a:custGeom>
          <a:solidFill>
            <a:srgbClr val="7CE1E7"/>
          </a:solidFill>
        </p:spPr>
        <p:txBody>
          <a:bodyPr wrap="square" lIns="0" tIns="0" rIns="0" bIns="0" rtlCol="0"/>
          <a:lstStyle/>
          <a:p>
            <a:endParaRPr dirty="0"/>
          </a:p>
        </p:txBody>
      </p:sp>
      <p:sp>
        <p:nvSpPr>
          <p:cNvPr id="7" name="object 7"/>
          <p:cNvSpPr/>
          <p:nvPr/>
        </p:nvSpPr>
        <p:spPr>
          <a:xfrm>
            <a:off x="5971032" y="4079747"/>
            <a:ext cx="828040" cy="1211580"/>
          </a:xfrm>
          <a:custGeom>
            <a:avLst/>
            <a:gdLst/>
            <a:ahLst/>
            <a:cxnLst/>
            <a:rect l="l" t="t" r="r" b="b"/>
            <a:pathLst>
              <a:path w="828040" h="1211579">
                <a:moveTo>
                  <a:pt x="827532" y="0"/>
                </a:moveTo>
                <a:lnTo>
                  <a:pt x="1650" y="479297"/>
                </a:lnTo>
                <a:lnTo>
                  <a:pt x="1650" y="1209929"/>
                </a:lnTo>
                <a:lnTo>
                  <a:pt x="0" y="1211580"/>
                </a:lnTo>
                <a:lnTo>
                  <a:pt x="825881" y="733044"/>
                </a:lnTo>
                <a:lnTo>
                  <a:pt x="825881" y="1650"/>
                </a:lnTo>
                <a:lnTo>
                  <a:pt x="827532" y="0"/>
                </a:lnTo>
                <a:close/>
              </a:path>
            </a:pathLst>
          </a:custGeom>
          <a:solidFill>
            <a:srgbClr val="1D9BA0"/>
          </a:solidFill>
        </p:spPr>
        <p:txBody>
          <a:bodyPr wrap="square" lIns="0" tIns="0" rIns="0" bIns="0" rtlCol="0"/>
          <a:lstStyle/>
          <a:p>
            <a:endParaRPr dirty="0"/>
          </a:p>
        </p:txBody>
      </p:sp>
      <p:sp>
        <p:nvSpPr>
          <p:cNvPr id="8" name="object 8"/>
          <p:cNvSpPr/>
          <p:nvPr/>
        </p:nvSpPr>
        <p:spPr>
          <a:xfrm>
            <a:off x="5396484" y="2913888"/>
            <a:ext cx="826135" cy="1210310"/>
          </a:xfrm>
          <a:custGeom>
            <a:avLst/>
            <a:gdLst/>
            <a:ahLst/>
            <a:cxnLst/>
            <a:rect l="l" t="t" r="r" b="b"/>
            <a:pathLst>
              <a:path w="826135" h="1210310">
                <a:moveTo>
                  <a:pt x="0" y="0"/>
                </a:moveTo>
                <a:lnTo>
                  <a:pt x="0" y="733044"/>
                </a:lnTo>
                <a:lnTo>
                  <a:pt x="826007" y="1210056"/>
                </a:lnTo>
                <a:lnTo>
                  <a:pt x="826007" y="478789"/>
                </a:lnTo>
                <a:lnTo>
                  <a:pt x="0" y="0"/>
                </a:lnTo>
                <a:close/>
              </a:path>
            </a:pathLst>
          </a:custGeom>
          <a:solidFill>
            <a:srgbClr val="3D8752"/>
          </a:solidFill>
        </p:spPr>
        <p:txBody>
          <a:bodyPr wrap="square" lIns="0" tIns="0" rIns="0" bIns="0" rtlCol="0"/>
          <a:lstStyle/>
          <a:p>
            <a:endParaRPr dirty="0"/>
          </a:p>
        </p:txBody>
      </p:sp>
      <p:sp>
        <p:nvSpPr>
          <p:cNvPr id="9" name="object 9"/>
          <p:cNvSpPr/>
          <p:nvPr/>
        </p:nvSpPr>
        <p:spPr>
          <a:xfrm>
            <a:off x="5394959" y="2441448"/>
            <a:ext cx="1653539" cy="951230"/>
          </a:xfrm>
          <a:custGeom>
            <a:avLst/>
            <a:gdLst/>
            <a:ahLst/>
            <a:cxnLst/>
            <a:rect l="l" t="t" r="r" b="b"/>
            <a:pathLst>
              <a:path w="1653540" h="951229">
                <a:moveTo>
                  <a:pt x="827659" y="0"/>
                </a:moveTo>
                <a:lnTo>
                  <a:pt x="5079" y="472059"/>
                </a:lnTo>
                <a:lnTo>
                  <a:pt x="0" y="472059"/>
                </a:lnTo>
                <a:lnTo>
                  <a:pt x="825880" y="950976"/>
                </a:lnTo>
                <a:lnTo>
                  <a:pt x="1653539" y="478916"/>
                </a:lnTo>
                <a:lnTo>
                  <a:pt x="827659" y="0"/>
                </a:lnTo>
                <a:close/>
              </a:path>
            </a:pathLst>
          </a:custGeom>
          <a:solidFill>
            <a:srgbClr val="7DC492"/>
          </a:solidFill>
        </p:spPr>
        <p:txBody>
          <a:bodyPr wrap="square" lIns="0" tIns="0" rIns="0" bIns="0" rtlCol="0"/>
          <a:lstStyle/>
          <a:p>
            <a:endParaRPr dirty="0"/>
          </a:p>
        </p:txBody>
      </p:sp>
      <p:sp>
        <p:nvSpPr>
          <p:cNvPr id="10" name="object 10"/>
          <p:cNvSpPr/>
          <p:nvPr/>
        </p:nvSpPr>
        <p:spPr>
          <a:xfrm>
            <a:off x="6220967" y="2913888"/>
            <a:ext cx="828040" cy="1210310"/>
          </a:xfrm>
          <a:custGeom>
            <a:avLst/>
            <a:gdLst/>
            <a:ahLst/>
            <a:cxnLst/>
            <a:rect l="l" t="t" r="r" b="b"/>
            <a:pathLst>
              <a:path w="828040" h="1210310">
                <a:moveTo>
                  <a:pt x="827532" y="0"/>
                </a:moveTo>
                <a:lnTo>
                  <a:pt x="1651" y="478789"/>
                </a:lnTo>
                <a:lnTo>
                  <a:pt x="1651" y="1208405"/>
                </a:lnTo>
                <a:lnTo>
                  <a:pt x="0" y="1210056"/>
                </a:lnTo>
                <a:lnTo>
                  <a:pt x="825881" y="733044"/>
                </a:lnTo>
                <a:lnTo>
                  <a:pt x="825881" y="1650"/>
                </a:lnTo>
                <a:lnTo>
                  <a:pt x="827532" y="0"/>
                </a:lnTo>
                <a:close/>
              </a:path>
            </a:pathLst>
          </a:custGeom>
          <a:solidFill>
            <a:srgbClr val="2D663D"/>
          </a:solidFill>
        </p:spPr>
        <p:txBody>
          <a:bodyPr wrap="square" lIns="0" tIns="0" rIns="0" bIns="0" rtlCol="0"/>
          <a:lstStyle/>
          <a:p>
            <a:endParaRPr dirty="0"/>
          </a:p>
        </p:txBody>
      </p:sp>
      <p:sp>
        <p:nvSpPr>
          <p:cNvPr id="11" name="object 11"/>
          <p:cNvSpPr/>
          <p:nvPr/>
        </p:nvSpPr>
        <p:spPr>
          <a:xfrm>
            <a:off x="5838444" y="6438900"/>
            <a:ext cx="1905" cy="1905"/>
          </a:xfrm>
          <a:custGeom>
            <a:avLst/>
            <a:gdLst/>
            <a:ahLst/>
            <a:cxnLst/>
            <a:rect l="l" t="t" r="r" b="b"/>
            <a:pathLst>
              <a:path w="1904" h="1904">
                <a:moveTo>
                  <a:pt x="0" y="1523"/>
                </a:moveTo>
                <a:lnTo>
                  <a:pt x="1524" y="1523"/>
                </a:lnTo>
                <a:lnTo>
                  <a:pt x="1524" y="0"/>
                </a:lnTo>
                <a:lnTo>
                  <a:pt x="0" y="0"/>
                </a:lnTo>
                <a:lnTo>
                  <a:pt x="0" y="1523"/>
                </a:lnTo>
                <a:close/>
              </a:path>
            </a:pathLst>
          </a:custGeom>
          <a:solidFill>
            <a:srgbClr val="E7EDF0"/>
          </a:solidFill>
        </p:spPr>
        <p:txBody>
          <a:bodyPr wrap="square" lIns="0" tIns="0" rIns="0" bIns="0" rtlCol="0"/>
          <a:lstStyle/>
          <a:p>
            <a:endParaRPr dirty="0"/>
          </a:p>
        </p:txBody>
      </p:sp>
      <p:sp>
        <p:nvSpPr>
          <p:cNvPr id="12" name="object 12"/>
          <p:cNvSpPr/>
          <p:nvPr/>
        </p:nvSpPr>
        <p:spPr>
          <a:xfrm>
            <a:off x="5593079" y="6289547"/>
            <a:ext cx="1905" cy="1905"/>
          </a:xfrm>
          <a:custGeom>
            <a:avLst/>
            <a:gdLst/>
            <a:ahLst/>
            <a:cxnLst/>
            <a:rect l="l" t="t" r="r" b="b"/>
            <a:pathLst>
              <a:path w="1904" h="1904">
                <a:moveTo>
                  <a:pt x="0" y="1523"/>
                </a:moveTo>
                <a:lnTo>
                  <a:pt x="1524" y="1523"/>
                </a:lnTo>
                <a:lnTo>
                  <a:pt x="1524" y="0"/>
                </a:lnTo>
                <a:lnTo>
                  <a:pt x="0" y="0"/>
                </a:lnTo>
                <a:lnTo>
                  <a:pt x="0" y="1523"/>
                </a:lnTo>
                <a:close/>
              </a:path>
            </a:pathLst>
          </a:custGeom>
          <a:solidFill>
            <a:srgbClr val="C4D1DA"/>
          </a:solidFill>
        </p:spPr>
        <p:txBody>
          <a:bodyPr wrap="square" lIns="0" tIns="0" rIns="0" bIns="0" rtlCol="0"/>
          <a:lstStyle/>
          <a:p>
            <a:endParaRPr dirty="0"/>
          </a:p>
        </p:txBody>
      </p:sp>
      <p:sp>
        <p:nvSpPr>
          <p:cNvPr id="13" name="object 13"/>
          <p:cNvSpPr/>
          <p:nvPr/>
        </p:nvSpPr>
        <p:spPr>
          <a:xfrm>
            <a:off x="5885688" y="6355080"/>
            <a:ext cx="1905" cy="3175"/>
          </a:xfrm>
          <a:custGeom>
            <a:avLst/>
            <a:gdLst/>
            <a:ahLst/>
            <a:cxnLst/>
            <a:rect l="l" t="t" r="r" b="b"/>
            <a:pathLst>
              <a:path w="1904" h="3175">
                <a:moveTo>
                  <a:pt x="0" y="3047"/>
                </a:moveTo>
                <a:lnTo>
                  <a:pt x="1524" y="3047"/>
                </a:lnTo>
                <a:lnTo>
                  <a:pt x="1524" y="0"/>
                </a:lnTo>
                <a:lnTo>
                  <a:pt x="0" y="0"/>
                </a:lnTo>
                <a:lnTo>
                  <a:pt x="0" y="3047"/>
                </a:lnTo>
                <a:close/>
              </a:path>
            </a:pathLst>
          </a:custGeom>
          <a:solidFill>
            <a:srgbClr val="E7EDF0"/>
          </a:solidFill>
        </p:spPr>
        <p:txBody>
          <a:bodyPr wrap="square" lIns="0" tIns="0" rIns="0" bIns="0" rtlCol="0"/>
          <a:lstStyle/>
          <a:p>
            <a:endParaRPr dirty="0"/>
          </a:p>
        </p:txBody>
      </p:sp>
      <p:sp>
        <p:nvSpPr>
          <p:cNvPr id="14" name="object 14"/>
          <p:cNvSpPr/>
          <p:nvPr/>
        </p:nvSpPr>
        <p:spPr>
          <a:xfrm>
            <a:off x="5934455" y="6274308"/>
            <a:ext cx="3175" cy="1905"/>
          </a:xfrm>
          <a:custGeom>
            <a:avLst/>
            <a:gdLst/>
            <a:ahLst/>
            <a:cxnLst/>
            <a:rect l="l" t="t" r="r" b="b"/>
            <a:pathLst>
              <a:path w="3175" h="1904">
                <a:moveTo>
                  <a:pt x="0" y="1523"/>
                </a:moveTo>
                <a:lnTo>
                  <a:pt x="3047" y="1523"/>
                </a:lnTo>
                <a:lnTo>
                  <a:pt x="3047" y="0"/>
                </a:lnTo>
                <a:lnTo>
                  <a:pt x="0" y="0"/>
                </a:lnTo>
                <a:lnTo>
                  <a:pt x="0" y="1523"/>
                </a:lnTo>
                <a:close/>
              </a:path>
            </a:pathLst>
          </a:custGeom>
          <a:solidFill>
            <a:srgbClr val="E7EDF0"/>
          </a:solidFill>
        </p:spPr>
        <p:txBody>
          <a:bodyPr wrap="square" lIns="0" tIns="0" rIns="0" bIns="0" rtlCol="0"/>
          <a:lstStyle/>
          <a:p>
            <a:endParaRPr dirty="0"/>
          </a:p>
        </p:txBody>
      </p:sp>
      <p:sp>
        <p:nvSpPr>
          <p:cNvPr id="15" name="object 15"/>
          <p:cNvSpPr/>
          <p:nvPr/>
        </p:nvSpPr>
        <p:spPr>
          <a:xfrm>
            <a:off x="6030467" y="6108192"/>
            <a:ext cx="1905" cy="3175"/>
          </a:xfrm>
          <a:custGeom>
            <a:avLst/>
            <a:gdLst/>
            <a:ahLst/>
            <a:cxnLst/>
            <a:rect l="l" t="t" r="r" b="b"/>
            <a:pathLst>
              <a:path w="1904" h="3175">
                <a:moveTo>
                  <a:pt x="0" y="3047"/>
                </a:moveTo>
                <a:lnTo>
                  <a:pt x="1524" y="3047"/>
                </a:lnTo>
                <a:lnTo>
                  <a:pt x="1524" y="0"/>
                </a:lnTo>
                <a:lnTo>
                  <a:pt x="0" y="0"/>
                </a:lnTo>
                <a:lnTo>
                  <a:pt x="0" y="3047"/>
                </a:lnTo>
                <a:close/>
              </a:path>
            </a:pathLst>
          </a:custGeom>
          <a:solidFill>
            <a:srgbClr val="E7EDF0"/>
          </a:solidFill>
        </p:spPr>
        <p:txBody>
          <a:bodyPr wrap="square" lIns="0" tIns="0" rIns="0" bIns="0" rtlCol="0"/>
          <a:lstStyle/>
          <a:p>
            <a:endParaRPr dirty="0"/>
          </a:p>
        </p:txBody>
      </p:sp>
      <p:sp>
        <p:nvSpPr>
          <p:cNvPr id="16" name="object 16"/>
          <p:cNvSpPr/>
          <p:nvPr/>
        </p:nvSpPr>
        <p:spPr>
          <a:xfrm>
            <a:off x="6077711" y="6025896"/>
            <a:ext cx="1905" cy="1905"/>
          </a:xfrm>
          <a:custGeom>
            <a:avLst/>
            <a:gdLst/>
            <a:ahLst/>
            <a:cxnLst/>
            <a:rect l="l" t="t" r="r" b="b"/>
            <a:pathLst>
              <a:path w="1904" h="1904">
                <a:moveTo>
                  <a:pt x="0" y="1523"/>
                </a:moveTo>
                <a:lnTo>
                  <a:pt x="1524" y="1523"/>
                </a:lnTo>
                <a:lnTo>
                  <a:pt x="1524" y="0"/>
                </a:lnTo>
                <a:lnTo>
                  <a:pt x="0" y="0"/>
                </a:lnTo>
                <a:lnTo>
                  <a:pt x="0" y="1523"/>
                </a:lnTo>
                <a:close/>
              </a:path>
            </a:pathLst>
          </a:custGeom>
          <a:solidFill>
            <a:srgbClr val="E7EDF0"/>
          </a:solidFill>
        </p:spPr>
        <p:txBody>
          <a:bodyPr wrap="square" lIns="0" tIns="0" rIns="0" bIns="0" rtlCol="0"/>
          <a:lstStyle/>
          <a:p>
            <a:endParaRPr dirty="0"/>
          </a:p>
        </p:txBody>
      </p:sp>
      <p:sp>
        <p:nvSpPr>
          <p:cNvPr id="17" name="object 17"/>
          <p:cNvSpPr/>
          <p:nvPr/>
        </p:nvSpPr>
        <p:spPr>
          <a:xfrm>
            <a:off x="6123432" y="5940552"/>
            <a:ext cx="3175" cy="1905"/>
          </a:xfrm>
          <a:custGeom>
            <a:avLst/>
            <a:gdLst/>
            <a:ahLst/>
            <a:cxnLst/>
            <a:rect l="l" t="t" r="r" b="b"/>
            <a:pathLst>
              <a:path w="3175" h="1904">
                <a:moveTo>
                  <a:pt x="0" y="1524"/>
                </a:moveTo>
                <a:lnTo>
                  <a:pt x="3047" y="1524"/>
                </a:lnTo>
                <a:lnTo>
                  <a:pt x="3047" y="0"/>
                </a:lnTo>
                <a:lnTo>
                  <a:pt x="0" y="0"/>
                </a:lnTo>
                <a:lnTo>
                  <a:pt x="0" y="1524"/>
                </a:lnTo>
                <a:close/>
              </a:path>
            </a:pathLst>
          </a:custGeom>
          <a:solidFill>
            <a:srgbClr val="E7EDF0"/>
          </a:solidFill>
        </p:spPr>
        <p:txBody>
          <a:bodyPr wrap="square" lIns="0" tIns="0" rIns="0" bIns="0" rtlCol="0"/>
          <a:lstStyle/>
          <a:p>
            <a:endParaRPr dirty="0"/>
          </a:p>
        </p:txBody>
      </p:sp>
      <p:sp>
        <p:nvSpPr>
          <p:cNvPr id="18" name="object 18"/>
          <p:cNvSpPr/>
          <p:nvPr/>
        </p:nvSpPr>
        <p:spPr>
          <a:xfrm>
            <a:off x="5513832" y="4017264"/>
            <a:ext cx="294640" cy="166370"/>
          </a:xfrm>
          <a:custGeom>
            <a:avLst/>
            <a:gdLst/>
            <a:ahLst/>
            <a:cxnLst/>
            <a:rect l="l" t="t" r="r" b="b"/>
            <a:pathLst>
              <a:path w="294639" h="166370">
                <a:moveTo>
                  <a:pt x="89280" y="0"/>
                </a:moveTo>
                <a:lnTo>
                  <a:pt x="0" y="50546"/>
                </a:lnTo>
                <a:lnTo>
                  <a:pt x="204850" y="166116"/>
                </a:lnTo>
                <a:lnTo>
                  <a:pt x="294131" y="117221"/>
                </a:lnTo>
                <a:lnTo>
                  <a:pt x="89280" y="0"/>
                </a:lnTo>
                <a:close/>
              </a:path>
            </a:pathLst>
          </a:custGeom>
          <a:solidFill>
            <a:srgbClr val="BEBEBE"/>
          </a:solidFill>
        </p:spPr>
        <p:txBody>
          <a:bodyPr wrap="square" lIns="0" tIns="0" rIns="0" bIns="0" rtlCol="0"/>
          <a:lstStyle/>
          <a:p>
            <a:endParaRPr dirty="0"/>
          </a:p>
        </p:txBody>
      </p:sp>
      <p:sp>
        <p:nvSpPr>
          <p:cNvPr id="19" name="object 19"/>
          <p:cNvSpPr/>
          <p:nvPr/>
        </p:nvSpPr>
        <p:spPr>
          <a:xfrm>
            <a:off x="5512308" y="4067555"/>
            <a:ext cx="295655" cy="176783"/>
          </a:xfrm>
          <a:prstGeom prst="rect">
            <a:avLst/>
          </a:prstGeom>
          <a:blipFill>
            <a:blip r:embed="rId2" cstate="print"/>
            <a:stretch>
              <a:fillRect/>
            </a:stretch>
          </a:blipFill>
        </p:spPr>
        <p:txBody>
          <a:bodyPr wrap="square" lIns="0" tIns="0" rIns="0" bIns="0" rtlCol="0"/>
          <a:lstStyle/>
          <a:p>
            <a:endParaRPr dirty="0"/>
          </a:p>
        </p:txBody>
      </p:sp>
      <p:sp>
        <p:nvSpPr>
          <p:cNvPr id="20" name="object 20"/>
          <p:cNvSpPr/>
          <p:nvPr/>
        </p:nvSpPr>
        <p:spPr>
          <a:xfrm>
            <a:off x="5561076" y="3933444"/>
            <a:ext cx="292735" cy="166370"/>
          </a:xfrm>
          <a:custGeom>
            <a:avLst/>
            <a:gdLst/>
            <a:ahLst/>
            <a:cxnLst/>
            <a:rect l="l" t="t" r="r" b="b"/>
            <a:pathLst>
              <a:path w="292735" h="166370">
                <a:moveTo>
                  <a:pt x="87375" y="0"/>
                </a:moveTo>
                <a:lnTo>
                  <a:pt x="0" y="50799"/>
                </a:lnTo>
                <a:lnTo>
                  <a:pt x="205232" y="166115"/>
                </a:lnTo>
                <a:lnTo>
                  <a:pt x="292608" y="116966"/>
                </a:lnTo>
                <a:lnTo>
                  <a:pt x="87375" y="0"/>
                </a:lnTo>
                <a:close/>
              </a:path>
            </a:pathLst>
          </a:custGeom>
          <a:solidFill>
            <a:srgbClr val="BEBEBE"/>
          </a:solidFill>
        </p:spPr>
        <p:txBody>
          <a:bodyPr wrap="square" lIns="0" tIns="0" rIns="0" bIns="0" rtlCol="0"/>
          <a:lstStyle/>
          <a:p>
            <a:endParaRPr dirty="0"/>
          </a:p>
        </p:txBody>
      </p:sp>
      <p:sp>
        <p:nvSpPr>
          <p:cNvPr id="21" name="object 21"/>
          <p:cNvSpPr/>
          <p:nvPr/>
        </p:nvSpPr>
        <p:spPr>
          <a:xfrm>
            <a:off x="5559552" y="3983735"/>
            <a:ext cx="294132" cy="178307"/>
          </a:xfrm>
          <a:prstGeom prst="rect">
            <a:avLst/>
          </a:prstGeom>
          <a:blipFill>
            <a:blip r:embed="rId3" cstate="print"/>
            <a:stretch>
              <a:fillRect/>
            </a:stretch>
          </a:blipFill>
        </p:spPr>
        <p:txBody>
          <a:bodyPr wrap="square" lIns="0" tIns="0" rIns="0" bIns="0" rtlCol="0"/>
          <a:lstStyle/>
          <a:p>
            <a:endParaRPr dirty="0"/>
          </a:p>
        </p:txBody>
      </p:sp>
      <p:sp>
        <p:nvSpPr>
          <p:cNvPr id="22" name="object 22"/>
          <p:cNvSpPr/>
          <p:nvPr/>
        </p:nvSpPr>
        <p:spPr>
          <a:xfrm>
            <a:off x="5606796" y="3849623"/>
            <a:ext cx="295910" cy="167640"/>
          </a:xfrm>
          <a:custGeom>
            <a:avLst/>
            <a:gdLst/>
            <a:ahLst/>
            <a:cxnLst/>
            <a:rect l="l" t="t" r="r" b="b"/>
            <a:pathLst>
              <a:path w="295910" h="167639">
                <a:moveTo>
                  <a:pt x="89407" y="0"/>
                </a:moveTo>
                <a:lnTo>
                  <a:pt x="0" y="51053"/>
                </a:lnTo>
                <a:lnTo>
                  <a:pt x="206248" y="167639"/>
                </a:lnTo>
                <a:lnTo>
                  <a:pt x="295655" y="118237"/>
                </a:lnTo>
                <a:lnTo>
                  <a:pt x="89407" y="0"/>
                </a:lnTo>
                <a:close/>
              </a:path>
            </a:pathLst>
          </a:custGeom>
          <a:solidFill>
            <a:srgbClr val="BEBEBE"/>
          </a:solidFill>
        </p:spPr>
        <p:txBody>
          <a:bodyPr wrap="square" lIns="0" tIns="0" rIns="0" bIns="0" rtlCol="0"/>
          <a:lstStyle/>
          <a:p>
            <a:endParaRPr dirty="0"/>
          </a:p>
        </p:txBody>
      </p:sp>
      <p:sp>
        <p:nvSpPr>
          <p:cNvPr id="23" name="object 23"/>
          <p:cNvSpPr/>
          <p:nvPr/>
        </p:nvSpPr>
        <p:spPr>
          <a:xfrm>
            <a:off x="5606796" y="3901440"/>
            <a:ext cx="295655" cy="176784"/>
          </a:xfrm>
          <a:prstGeom prst="rect">
            <a:avLst/>
          </a:prstGeom>
          <a:blipFill>
            <a:blip r:embed="rId4" cstate="print"/>
            <a:stretch>
              <a:fillRect/>
            </a:stretch>
          </a:blipFill>
        </p:spPr>
        <p:txBody>
          <a:bodyPr wrap="square" lIns="0" tIns="0" rIns="0" bIns="0" rtlCol="0"/>
          <a:lstStyle/>
          <a:p>
            <a:endParaRPr dirty="0"/>
          </a:p>
        </p:txBody>
      </p:sp>
      <p:sp>
        <p:nvSpPr>
          <p:cNvPr id="24" name="object 24"/>
          <p:cNvSpPr/>
          <p:nvPr/>
        </p:nvSpPr>
        <p:spPr>
          <a:xfrm>
            <a:off x="5655564" y="3765803"/>
            <a:ext cx="294640" cy="169545"/>
          </a:xfrm>
          <a:custGeom>
            <a:avLst/>
            <a:gdLst/>
            <a:ahLst/>
            <a:cxnLst/>
            <a:rect l="l" t="t" r="r" b="b"/>
            <a:pathLst>
              <a:path w="294639" h="169545">
                <a:moveTo>
                  <a:pt x="89026" y="0"/>
                </a:moveTo>
                <a:lnTo>
                  <a:pt x="0" y="51816"/>
                </a:lnTo>
                <a:lnTo>
                  <a:pt x="205105" y="169164"/>
                </a:lnTo>
                <a:lnTo>
                  <a:pt x="294132" y="119126"/>
                </a:lnTo>
                <a:lnTo>
                  <a:pt x="89026" y="0"/>
                </a:lnTo>
                <a:close/>
              </a:path>
            </a:pathLst>
          </a:custGeom>
          <a:solidFill>
            <a:srgbClr val="BEBEBE"/>
          </a:solidFill>
        </p:spPr>
        <p:txBody>
          <a:bodyPr wrap="square" lIns="0" tIns="0" rIns="0" bIns="0" rtlCol="0"/>
          <a:lstStyle/>
          <a:p>
            <a:endParaRPr dirty="0"/>
          </a:p>
        </p:txBody>
      </p:sp>
      <p:sp>
        <p:nvSpPr>
          <p:cNvPr id="25" name="object 25"/>
          <p:cNvSpPr/>
          <p:nvPr/>
        </p:nvSpPr>
        <p:spPr>
          <a:xfrm>
            <a:off x="5652515" y="3817620"/>
            <a:ext cx="297180" cy="176784"/>
          </a:xfrm>
          <a:prstGeom prst="rect">
            <a:avLst/>
          </a:prstGeom>
          <a:blipFill>
            <a:blip r:embed="rId5" cstate="print"/>
            <a:stretch>
              <a:fillRect/>
            </a:stretch>
          </a:blipFill>
        </p:spPr>
        <p:txBody>
          <a:bodyPr wrap="square" lIns="0" tIns="0" rIns="0" bIns="0" rtlCol="0"/>
          <a:lstStyle/>
          <a:p>
            <a:endParaRPr dirty="0"/>
          </a:p>
        </p:txBody>
      </p:sp>
      <p:sp>
        <p:nvSpPr>
          <p:cNvPr id="26" name="object 26"/>
          <p:cNvSpPr/>
          <p:nvPr/>
        </p:nvSpPr>
        <p:spPr>
          <a:xfrm>
            <a:off x="5702808" y="3685032"/>
            <a:ext cx="295910" cy="166370"/>
          </a:xfrm>
          <a:custGeom>
            <a:avLst/>
            <a:gdLst/>
            <a:ahLst/>
            <a:cxnLst/>
            <a:rect l="l" t="t" r="r" b="b"/>
            <a:pathLst>
              <a:path w="295910" h="166370">
                <a:moveTo>
                  <a:pt x="89662" y="0"/>
                </a:moveTo>
                <a:lnTo>
                  <a:pt x="0" y="50546"/>
                </a:lnTo>
                <a:lnTo>
                  <a:pt x="205993" y="166116"/>
                </a:lnTo>
                <a:lnTo>
                  <a:pt x="295655" y="117221"/>
                </a:lnTo>
                <a:lnTo>
                  <a:pt x="89662" y="0"/>
                </a:lnTo>
                <a:close/>
              </a:path>
            </a:pathLst>
          </a:custGeom>
          <a:solidFill>
            <a:srgbClr val="BEBEBE"/>
          </a:solidFill>
        </p:spPr>
        <p:txBody>
          <a:bodyPr wrap="square" lIns="0" tIns="0" rIns="0" bIns="0" rtlCol="0"/>
          <a:lstStyle/>
          <a:p>
            <a:endParaRPr dirty="0"/>
          </a:p>
        </p:txBody>
      </p:sp>
      <p:sp>
        <p:nvSpPr>
          <p:cNvPr id="27" name="object 27"/>
          <p:cNvSpPr/>
          <p:nvPr/>
        </p:nvSpPr>
        <p:spPr>
          <a:xfrm>
            <a:off x="5701284" y="3735323"/>
            <a:ext cx="297179" cy="176783"/>
          </a:xfrm>
          <a:prstGeom prst="rect">
            <a:avLst/>
          </a:prstGeom>
          <a:blipFill>
            <a:blip r:embed="rId6" cstate="print"/>
            <a:stretch>
              <a:fillRect/>
            </a:stretch>
          </a:blipFill>
        </p:spPr>
        <p:txBody>
          <a:bodyPr wrap="square" lIns="0" tIns="0" rIns="0" bIns="0" rtlCol="0"/>
          <a:lstStyle/>
          <a:p>
            <a:endParaRPr dirty="0"/>
          </a:p>
        </p:txBody>
      </p:sp>
      <p:sp>
        <p:nvSpPr>
          <p:cNvPr id="28" name="object 28"/>
          <p:cNvSpPr/>
          <p:nvPr/>
        </p:nvSpPr>
        <p:spPr>
          <a:xfrm>
            <a:off x="5750052" y="3601211"/>
            <a:ext cx="297180" cy="166370"/>
          </a:xfrm>
          <a:custGeom>
            <a:avLst/>
            <a:gdLst/>
            <a:ahLst/>
            <a:cxnLst/>
            <a:rect l="l" t="t" r="r" b="b"/>
            <a:pathLst>
              <a:path w="297179" h="166370">
                <a:moveTo>
                  <a:pt x="90170" y="0"/>
                </a:moveTo>
                <a:lnTo>
                  <a:pt x="0" y="50545"/>
                </a:lnTo>
                <a:lnTo>
                  <a:pt x="207010" y="166115"/>
                </a:lnTo>
                <a:lnTo>
                  <a:pt x="297180" y="116331"/>
                </a:lnTo>
                <a:lnTo>
                  <a:pt x="90170" y="0"/>
                </a:lnTo>
                <a:close/>
              </a:path>
            </a:pathLst>
          </a:custGeom>
          <a:solidFill>
            <a:srgbClr val="BEBEBE"/>
          </a:solidFill>
        </p:spPr>
        <p:txBody>
          <a:bodyPr wrap="square" lIns="0" tIns="0" rIns="0" bIns="0" rtlCol="0"/>
          <a:lstStyle/>
          <a:p>
            <a:endParaRPr dirty="0"/>
          </a:p>
        </p:txBody>
      </p:sp>
      <p:sp>
        <p:nvSpPr>
          <p:cNvPr id="29" name="object 29"/>
          <p:cNvSpPr/>
          <p:nvPr/>
        </p:nvSpPr>
        <p:spPr>
          <a:xfrm>
            <a:off x="5748528" y="3653028"/>
            <a:ext cx="298704" cy="176784"/>
          </a:xfrm>
          <a:prstGeom prst="rect">
            <a:avLst/>
          </a:prstGeom>
          <a:blipFill>
            <a:blip r:embed="rId7" cstate="print"/>
            <a:stretch>
              <a:fillRect/>
            </a:stretch>
          </a:blipFill>
        </p:spPr>
        <p:txBody>
          <a:bodyPr wrap="square" lIns="0" tIns="0" rIns="0" bIns="0" rtlCol="0"/>
          <a:lstStyle/>
          <a:p>
            <a:endParaRPr dirty="0"/>
          </a:p>
        </p:txBody>
      </p:sp>
      <p:sp>
        <p:nvSpPr>
          <p:cNvPr id="30" name="object 30"/>
          <p:cNvSpPr/>
          <p:nvPr/>
        </p:nvSpPr>
        <p:spPr>
          <a:xfrm>
            <a:off x="5800344" y="3517391"/>
            <a:ext cx="294640" cy="169545"/>
          </a:xfrm>
          <a:custGeom>
            <a:avLst/>
            <a:gdLst/>
            <a:ahLst/>
            <a:cxnLst/>
            <a:rect l="l" t="t" r="r" b="b"/>
            <a:pathLst>
              <a:path w="294639" h="169545">
                <a:moveTo>
                  <a:pt x="89026" y="0"/>
                </a:moveTo>
                <a:lnTo>
                  <a:pt x="0" y="49784"/>
                </a:lnTo>
                <a:lnTo>
                  <a:pt x="205104" y="169164"/>
                </a:lnTo>
                <a:lnTo>
                  <a:pt x="294131" y="119380"/>
                </a:lnTo>
                <a:lnTo>
                  <a:pt x="89026" y="0"/>
                </a:lnTo>
                <a:close/>
              </a:path>
            </a:pathLst>
          </a:custGeom>
          <a:solidFill>
            <a:srgbClr val="BEBEBE"/>
          </a:solidFill>
        </p:spPr>
        <p:txBody>
          <a:bodyPr wrap="square" lIns="0" tIns="0" rIns="0" bIns="0" rtlCol="0"/>
          <a:lstStyle/>
          <a:p>
            <a:endParaRPr dirty="0"/>
          </a:p>
        </p:txBody>
      </p:sp>
      <p:sp>
        <p:nvSpPr>
          <p:cNvPr id="31" name="object 31"/>
          <p:cNvSpPr/>
          <p:nvPr/>
        </p:nvSpPr>
        <p:spPr>
          <a:xfrm>
            <a:off x="5797296" y="3567684"/>
            <a:ext cx="297179" cy="178307"/>
          </a:xfrm>
          <a:prstGeom prst="rect">
            <a:avLst/>
          </a:prstGeom>
          <a:blipFill>
            <a:blip r:embed="rId8" cstate="print"/>
            <a:stretch>
              <a:fillRect/>
            </a:stretch>
          </a:blipFill>
        </p:spPr>
        <p:txBody>
          <a:bodyPr wrap="square" lIns="0" tIns="0" rIns="0" bIns="0" rtlCol="0"/>
          <a:lstStyle/>
          <a:p>
            <a:endParaRPr dirty="0"/>
          </a:p>
        </p:txBody>
      </p:sp>
      <p:sp>
        <p:nvSpPr>
          <p:cNvPr id="32" name="object 32"/>
          <p:cNvSpPr/>
          <p:nvPr/>
        </p:nvSpPr>
        <p:spPr>
          <a:xfrm>
            <a:off x="5847588" y="3435096"/>
            <a:ext cx="292735" cy="167640"/>
          </a:xfrm>
          <a:custGeom>
            <a:avLst/>
            <a:gdLst/>
            <a:ahLst/>
            <a:cxnLst/>
            <a:rect l="l" t="t" r="r" b="b"/>
            <a:pathLst>
              <a:path w="292735" h="167639">
                <a:moveTo>
                  <a:pt x="87375" y="0"/>
                </a:moveTo>
                <a:lnTo>
                  <a:pt x="0" y="49402"/>
                </a:lnTo>
                <a:lnTo>
                  <a:pt x="205232" y="167639"/>
                </a:lnTo>
                <a:lnTo>
                  <a:pt x="292608" y="117475"/>
                </a:lnTo>
                <a:lnTo>
                  <a:pt x="87375" y="0"/>
                </a:lnTo>
                <a:close/>
              </a:path>
            </a:pathLst>
          </a:custGeom>
          <a:solidFill>
            <a:srgbClr val="BEBEBE"/>
          </a:solidFill>
        </p:spPr>
        <p:txBody>
          <a:bodyPr wrap="square" lIns="0" tIns="0" rIns="0" bIns="0" rtlCol="0"/>
          <a:lstStyle/>
          <a:p>
            <a:endParaRPr dirty="0"/>
          </a:p>
        </p:txBody>
      </p:sp>
      <p:sp>
        <p:nvSpPr>
          <p:cNvPr id="33" name="object 33"/>
          <p:cNvSpPr/>
          <p:nvPr/>
        </p:nvSpPr>
        <p:spPr>
          <a:xfrm>
            <a:off x="5846064" y="3483864"/>
            <a:ext cx="294132" cy="178308"/>
          </a:xfrm>
          <a:prstGeom prst="rect">
            <a:avLst/>
          </a:prstGeom>
          <a:blipFill>
            <a:blip r:embed="rId9" cstate="print"/>
            <a:stretch>
              <a:fillRect/>
            </a:stretch>
          </a:blipFill>
        </p:spPr>
        <p:txBody>
          <a:bodyPr wrap="square" lIns="0" tIns="0" rIns="0" bIns="0" rtlCol="0"/>
          <a:lstStyle/>
          <a:p>
            <a:endParaRPr dirty="0"/>
          </a:p>
        </p:txBody>
      </p:sp>
      <p:sp>
        <p:nvSpPr>
          <p:cNvPr id="34" name="object 34"/>
          <p:cNvSpPr/>
          <p:nvPr/>
        </p:nvSpPr>
        <p:spPr>
          <a:xfrm>
            <a:off x="5893308" y="3352800"/>
            <a:ext cx="294640" cy="166370"/>
          </a:xfrm>
          <a:custGeom>
            <a:avLst/>
            <a:gdLst/>
            <a:ahLst/>
            <a:cxnLst/>
            <a:rect l="l" t="t" r="r" b="b"/>
            <a:pathLst>
              <a:path w="294639" h="166370">
                <a:moveTo>
                  <a:pt x="88391" y="0"/>
                </a:moveTo>
                <a:lnTo>
                  <a:pt x="0" y="48895"/>
                </a:lnTo>
                <a:lnTo>
                  <a:pt x="204850" y="166115"/>
                </a:lnTo>
                <a:lnTo>
                  <a:pt x="294131" y="117221"/>
                </a:lnTo>
                <a:lnTo>
                  <a:pt x="88391" y="0"/>
                </a:lnTo>
                <a:close/>
              </a:path>
            </a:pathLst>
          </a:custGeom>
          <a:solidFill>
            <a:srgbClr val="BEBEBE"/>
          </a:solidFill>
        </p:spPr>
        <p:txBody>
          <a:bodyPr wrap="square" lIns="0" tIns="0" rIns="0" bIns="0" rtlCol="0"/>
          <a:lstStyle/>
          <a:p>
            <a:endParaRPr dirty="0"/>
          </a:p>
        </p:txBody>
      </p:sp>
      <p:sp>
        <p:nvSpPr>
          <p:cNvPr id="35" name="object 35"/>
          <p:cNvSpPr/>
          <p:nvPr/>
        </p:nvSpPr>
        <p:spPr>
          <a:xfrm>
            <a:off x="5891784" y="3401567"/>
            <a:ext cx="295655" cy="179832"/>
          </a:xfrm>
          <a:prstGeom prst="rect">
            <a:avLst/>
          </a:prstGeom>
          <a:blipFill>
            <a:blip r:embed="rId10" cstate="print"/>
            <a:stretch>
              <a:fillRect/>
            </a:stretch>
          </a:blipFill>
        </p:spPr>
        <p:txBody>
          <a:bodyPr wrap="square" lIns="0" tIns="0" rIns="0" bIns="0" rtlCol="0"/>
          <a:lstStyle/>
          <a:p>
            <a:endParaRPr dirty="0"/>
          </a:p>
        </p:txBody>
      </p:sp>
      <p:sp>
        <p:nvSpPr>
          <p:cNvPr id="36" name="object 36"/>
          <p:cNvSpPr txBox="1"/>
          <p:nvPr/>
        </p:nvSpPr>
        <p:spPr>
          <a:xfrm>
            <a:off x="1371600" y="1471676"/>
            <a:ext cx="2232119" cy="3229089"/>
          </a:xfrm>
          <a:prstGeom prst="rect">
            <a:avLst/>
          </a:prstGeom>
        </p:spPr>
        <p:txBody>
          <a:bodyPr vert="horz" wrap="square" lIns="0" tIns="12700" rIns="0" bIns="0" rtlCol="0">
            <a:spAutoFit/>
          </a:bodyPr>
          <a:lstStyle/>
          <a:p>
            <a:pPr marL="12065">
              <a:lnSpc>
                <a:spcPct val="100000"/>
              </a:lnSpc>
              <a:spcBef>
                <a:spcPts val="100"/>
              </a:spcBef>
              <a:tabLst>
                <a:tab pos="185420" algn="l"/>
              </a:tabLst>
            </a:pPr>
            <a:endParaRPr lang="sr-Latn-ME" sz="1200" b="1" u="sng" spc="5" dirty="0">
              <a:solidFill>
                <a:srgbClr val="00A4D2"/>
              </a:solidFill>
              <a:latin typeface="Arial" panose="020B0604020202020204" pitchFamily="34" charset="0"/>
              <a:cs typeface="Arial" panose="020B0604020202020204" pitchFamily="34" charset="0"/>
            </a:endParaRPr>
          </a:p>
          <a:p>
            <a:pPr marL="12065">
              <a:lnSpc>
                <a:spcPct val="100000"/>
              </a:lnSpc>
              <a:spcBef>
                <a:spcPts val="100"/>
              </a:spcBef>
              <a:tabLst>
                <a:tab pos="185420" algn="l"/>
              </a:tabLst>
            </a:pPr>
            <a:endParaRPr lang="sr-Latn-ME" sz="1200" b="1" u="sng" spc="5" dirty="0">
              <a:solidFill>
                <a:srgbClr val="00A4D2"/>
              </a:solidFill>
              <a:latin typeface="Arial" panose="020B0604020202020204" pitchFamily="34" charset="0"/>
              <a:cs typeface="Arial" panose="020B0604020202020204" pitchFamily="34" charset="0"/>
            </a:endParaRPr>
          </a:p>
          <a:p>
            <a:pPr marL="12065">
              <a:lnSpc>
                <a:spcPct val="100000"/>
              </a:lnSpc>
              <a:spcBef>
                <a:spcPts val="100"/>
              </a:spcBef>
              <a:tabLst>
                <a:tab pos="185420" algn="l"/>
              </a:tabLst>
            </a:pPr>
            <a:endParaRPr lang="sr-Latn-ME" sz="1200" b="1" u="sng" spc="5" dirty="0">
              <a:solidFill>
                <a:srgbClr val="00A4D2"/>
              </a:solidFill>
              <a:latin typeface="Arial" panose="020B0604020202020204" pitchFamily="34" charset="0"/>
              <a:cs typeface="Arial" panose="020B0604020202020204" pitchFamily="34" charset="0"/>
            </a:endParaRPr>
          </a:p>
          <a:p>
            <a:pPr marL="12065">
              <a:lnSpc>
                <a:spcPct val="100000"/>
              </a:lnSpc>
              <a:spcBef>
                <a:spcPts val="100"/>
              </a:spcBef>
              <a:tabLst>
                <a:tab pos="185420" algn="l"/>
              </a:tabLst>
            </a:pPr>
            <a:r>
              <a:rPr lang="sr-Latn-ME" sz="1200" b="1" u="sng" spc="5" dirty="0">
                <a:solidFill>
                  <a:srgbClr val="00A4D2"/>
                </a:solidFill>
                <a:latin typeface="Arial" panose="020B0604020202020204" pitchFamily="34" charset="0"/>
                <a:cs typeface="Arial" panose="020B0604020202020204" pitchFamily="34" charset="0"/>
              </a:rPr>
              <a:t>List of investments incentives by type:</a:t>
            </a:r>
          </a:p>
          <a:p>
            <a:pPr marL="12065">
              <a:lnSpc>
                <a:spcPct val="100000"/>
              </a:lnSpc>
              <a:spcBef>
                <a:spcPts val="100"/>
              </a:spcBef>
              <a:tabLst>
                <a:tab pos="185420" algn="l"/>
              </a:tabLst>
            </a:pPr>
            <a:endParaRPr lang="sr-Latn-ME" sz="1200" b="1" u="sng" spc="5" dirty="0">
              <a:solidFill>
                <a:srgbClr val="00A4D2"/>
              </a:solidFill>
              <a:latin typeface="Arial" panose="020B0604020202020204" pitchFamily="34" charset="0"/>
              <a:cs typeface="Arial" panose="020B0604020202020204" pitchFamily="34" charset="0"/>
            </a:endParaRPr>
          </a:p>
          <a:p>
            <a:pPr marL="184785" indent="-172720">
              <a:lnSpc>
                <a:spcPct val="100000"/>
              </a:lnSpc>
              <a:spcBef>
                <a:spcPts val="100"/>
              </a:spcBef>
              <a:buFont typeface="Arial"/>
              <a:buChar char="•"/>
              <a:tabLst>
                <a:tab pos="185420" algn="l"/>
              </a:tabLst>
            </a:pPr>
            <a:r>
              <a:rPr lang="en-US" sz="1200" b="1" spc="5" dirty="0">
                <a:solidFill>
                  <a:srgbClr val="00A4D2"/>
                </a:solidFill>
                <a:latin typeface="Arial" panose="020B0604020202020204" pitchFamily="34" charset="0"/>
                <a:cs typeface="Arial" panose="020B0604020202020204" pitchFamily="34" charset="0"/>
              </a:rPr>
              <a:t>7 value added tax </a:t>
            </a:r>
          </a:p>
          <a:p>
            <a:pPr marL="184785" indent="-172720">
              <a:lnSpc>
                <a:spcPct val="100000"/>
              </a:lnSpc>
              <a:spcBef>
                <a:spcPts val="100"/>
              </a:spcBef>
              <a:buFont typeface="Arial"/>
              <a:buChar char="•"/>
              <a:tabLst>
                <a:tab pos="185420" algn="l"/>
              </a:tabLst>
            </a:pPr>
            <a:r>
              <a:rPr lang="en-US" sz="1200" b="1" spc="5" dirty="0">
                <a:solidFill>
                  <a:srgbClr val="00A4D2"/>
                </a:solidFill>
                <a:latin typeface="Arial" panose="020B0604020202020204" pitchFamily="34" charset="0"/>
                <a:cs typeface="Arial" panose="020B0604020202020204" pitchFamily="34" charset="0"/>
              </a:rPr>
              <a:t>3 corporate </a:t>
            </a:r>
            <a:r>
              <a:rPr lang="en-US" sz="1200" b="1" spc="-45" dirty="0">
                <a:solidFill>
                  <a:srgbClr val="00A4D2"/>
                </a:solidFill>
                <a:latin typeface="Arial" panose="020B0604020202020204" pitchFamily="34" charset="0"/>
                <a:cs typeface="Arial" panose="020B0604020202020204" pitchFamily="34" charset="0"/>
              </a:rPr>
              <a:t>tax</a:t>
            </a:r>
            <a:r>
              <a:rPr lang="en-US" sz="1200" b="1" spc="-110" dirty="0">
                <a:solidFill>
                  <a:srgbClr val="00A4D2"/>
                </a:solidFill>
                <a:latin typeface="Arial" panose="020B0604020202020204" pitchFamily="34" charset="0"/>
                <a:cs typeface="Arial" panose="020B0604020202020204" pitchFamily="34" charset="0"/>
              </a:rPr>
              <a:t> </a:t>
            </a:r>
            <a:r>
              <a:rPr lang="en-US" sz="1200" b="1" spc="-30" dirty="0">
                <a:solidFill>
                  <a:srgbClr val="00A4D2"/>
                </a:solidFill>
                <a:latin typeface="Arial" panose="020B0604020202020204" pitchFamily="34" charset="0"/>
                <a:cs typeface="Arial" panose="020B0604020202020204" pitchFamily="34" charset="0"/>
              </a:rPr>
              <a:t>incentives</a:t>
            </a:r>
            <a:endParaRPr lang="en-US" sz="1200" b="1" dirty="0">
              <a:latin typeface="Arial" panose="020B0604020202020204" pitchFamily="34" charset="0"/>
              <a:cs typeface="Arial" panose="020B0604020202020204" pitchFamily="34" charset="0"/>
            </a:endParaRPr>
          </a:p>
          <a:p>
            <a:pPr marL="184785" indent="-172720">
              <a:lnSpc>
                <a:spcPct val="100000"/>
              </a:lnSpc>
              <a:buFont typeface="Arial"/>
              <a:buChar char="•"/>
              <a:tabLst>
                <a:tab pos="185420" algn="l"/>
              </a:tabLst>
            </a:pPr>
            <a:r>
              <a:rPr lang="en-US" sz="1200" b="1" spc="-40" dirty="0">
                <a:solidFill>
                  <a:srgbClr val="00A4D2"/>
                </a:solidFill>
                <a:latin typeface="Arial" panose="020B0604020202020204" pitchFamily="34" charset="0"/>
                <a:cs typeface="Arial" panose="020B0604020202020204" pitchFamily="34" charset="0"/>
              </a:rPr>
              <a:t>4 customs </a:t>
            </a:r>
            <a:r>
              <a:rPr lang="en-US" sz="1200" b="1" spc="-30" dirty="0">
                <a:solidFill>
                  <a:srgbClr val="00A4D2"/>
                </a:solidFill>
                <a:latin typeface="Arial" panose="020B0604020202020204" pitchFamily="34" charset="0"/>
                <a:cs typeface="Arial" panose="020B0604020202020204" pitchFamily="34" charset="0"/>
              </a:rPr>
              <a:t>duty</a:t>
            </a:r>
            <a:r>
              <a:rPr lang="en-US" sz="1200" b="1" spc="-135" dirty="0">
                <a:solidFill>
                  <a:srgbClr val="00A4D2"/>
                </a:solidFill>
                <a:latin typeface="Arial" panose="020B0604020202020204" pitchFamily="34" charset="0"/>
                <a:cs typeface="Arial" panose="020B0604020202020204" pitchFamily="34" charset="0"/>
              </a:rPr>
              <a:t> </a:t>
            </a:r>
            <a:r>
              <a:rPr lang="en-US" sz="1200" b="1" spc="-15" dirty="0">
                <a:solidFill>
                  <a:srgbClr val="00A4D2"/>
                </a:solidFill>
                <a:latin typeface="Arial" panose="020B0604020202020204" pitchFamily="34" charset="0"/>
                <a:cs typeface="Arial" panose="020B0604020202020204" pitchFamily="34" charset="0"/>
              </a:rPr>
              <a:t>incentive</a:t>
            </a:r>
          </a:p>
          <a:p>
            <a:pPr marL="184785" indent="-172720">
              <a:lnSpc>
                <a:spcPct val="100000"/>
              </a:lnSpc>
              <a:buFont typeface="Arial"/>
              <a:buChar char="•"/>
              <a:tabLst>
                <a:tab pos="185420" algn="l"/>
              </a:tabLst>
            </a:pPr>
            <a:r>
              <a:rPr lang="en-US" sz="1200" b="1" spc="-15" dirty="0">
                <a:solidFill>
                  <a:srgbClr val="00A4D2"/>
                </a:solidFill>
                <a:latin typeface="Arial" panose="020B0604020202020204" pitchFamily="34" charset="0"/>
                <a:cs typeface="Arial" panose="020B0604020202020204" pitchFamily="34" charset="0"/>
              </a:rPr>
              <a:t>3 personal income tax incentive </a:t>
            </a:r>
            <a:endParaRPr lang="en-US" sz="1150" b="1" dirty="0">
              <a:latin typeface="Arial" panose="020B0604020202020204" pitchFamily="34" charset="0"/>
              <a:cs typeface="Arial" panose="020B0604020202020204" pitchFamily="34" charset="0"/>
            </a:endParaRPr>
          </a:p>
          <a:p>
            <a:pPr marL="184785" indent="-172720">
              <a:lnSpc>
                <a:spcPct val="100000"/>
              </a:lnSpc>
              <a:spcBef>
                <a:spcPts val="5"/>
              </a:spcBef>
              <a:buFont typeface="Arial"/>
              <a:buChar char="•"/>
              <a:tabLst>
                <a:tab pos="185420" algn="l"/>
              </a:tabLst>
            </a:pPr>
            <a:r>
              <a:rPr lang="en-US" sz="1200" b="1" spc="-10" dirty="0">
                <a:solidFill>
                  <a:srgbClr val="00A4D2"/>
                </a:solidFill>
                <a:latin typeface="Arial" panose="020B0604020202020204" pitchFamily="34" charset="0"/>
                <a:cs typeface="Arial" panose="020B0604020202020204" pitchFamily="34" charset="0"/>
              </a:rPr>
              <a:t>18 financial</a:t>
            </a:r>
            <a:r>
              <a:rPr lang="en-US" sz="1200" b="1" spc="-65" dirty="0">
                <a:solidFill>
                  <a:srgbClr val="00A4D2"/>
                </a:solidFill>
                <a:latin typeface="Arial" panose="020B0604020202020204" pitchFamily="34" charset="0"/>
                <a:cs typeface="Arial" panose="020B0604020202020204" pitchFamily="34" charset="0"/>
              </a:rPr>
              <a:t> </a:t>
            </a:r>
            <a:r>
              <a:rPr lang="en-US" sz="1200" b="1" spc="-30" dirty="0">
                <a:solidFill>
                  <a:srgbClr val="00A4D2"/>
                </a:solidFill>
                <a:latin typeface="Arial" panose="020B0604020202020204" pitchFamily="34" charset="0"/>
                <a:cs typeface="Arial" panose="020B0604020202020204" pitchFamily="34" charset="0"/>
              </a:rPr>
              <a:t>incentives</a:t>
            </a:r>
            <a:endParaRPr lang="en-US" sz="1150" b="1" dirty="0">
              <a:latin typeface="Arial" panose="020B0604020202020204" pitchFamily="34" charset="0"/>
              <a:cs typeface="Arial" panose="020B0604020202020204" pitchFamily="34" charset="0"/>
            </a:endParaRPr>
          </a:p>
          <a:p>
            <a:pPr marL="184785" indent="-172720">
              <a:lnSpc>
                <a:spcPct val="100000"/>
              </a:lnSpc>
              <a:buFont typeface="Arial"/>
              <a:buChar char="•"/>
              <a:tabLst>
                <a:tab pos="185420" algn="l"/>
              </a:tabLst>
            </a:pPr>
            <a:r>
              <a:rPr lang="en-US" sz="1200" b="1" spc="-100" dirty="0">
                <a:solidFill>
                  <a:srgbClr val="00A4D2"/>
                </a:solidFill>
                <a:latin typeface="Arial" panose="020B0604020202020204" pitchFamily="34" charset="0"/>
                <a:cs typeface="Arial" panose="020B0604020202020204" pitchFamily="34" charset="0"/>
              </a:rPr>
              <a:t>1 </a:t>
            </a:r>
            <a:r>
              <a:rPr lang="en-US" sz="1200" b="1" spc="-45" dirty="0">
                <a:solidFill>
                  <a:srgbClr val="00A4D2"/>
                </a:solidFill>
                <a:latin typeface="Arial" panose="020B0604020202020204" pitchFamily="34" charset="0"/>
                <a:cs typeface="Arial" panose="020B0604020202020204" pitchFamily="34" charset="0"/>
              </a:rPr>
              <a:t>feed-in-tariff</a:t>
            </a:r>
            <a:endParaRPr lang="en-US" sz="1150" b="1" dirty="0">
              <a:latin typeface="Arial" panose="020B0604020202020204" pitchFamily="34" charset="0"/>
              <a:cs typeface="Arial" panose="020B0604020202020204" pitchFamily="34" charset="0"/>
            </a:endParaRPr>
          </a:p>
          <a:p>
            <a:pPr marL="184785" indent="-172720">
              <a:lnSpc>
                <a:spcPct val="100000"/>
              </a:lnSpc>
              <a:buFont typeface="Arial"/>
              <a:buChar char="•"/>
              <a:tabLst>
                <a:tab pos="185420" algn="l"/>
              </a:tabLst>
            </a:pPr>
            <a:r>
              <a:rPr lang="en-US" sz="1200" b="1" spc="-100" dirty="0">
                <a:solidFill>
                  <a:srgbClr val="00A4D2"/>
                </a:solidFill>
                <a:latin typeface="Arial" panose="020B0604020202020204" pitchFamily="34" charset="0"/>
                <a:cs typeface="Arial" panose="020B0604020202020204" pitchFamily="34" charset="0"/>
              </a:rPr>
              <a:t>2 </a:t>
            </a:r>
            <a:r>
              <a:rPr lang="en-US" sz="1200" b="1" spc="15" dirty="0">
                <a:solidFill>
                  <a:srgbClr val="00A4D2"/>
                </a:solidFill>
                <a:latin typeface="Arial" panose="020B0604020202020204" pitchFamily="34" charset="0"/>
                <a:cs typeface="Arial" panose="020B0604020202020204" pitchFamily="34" charset="0"/>
              </a:rPr>
              <a:t>real estate tax</a:t>
            </a:r>
          </a:p>
          <a:p>
            <a:pPr marL="184785" indent="-172720">
              <a:lnSpc>
                <a:spcPct val="100000"/>
              </a:lnSpc>
              <a:buFont typeface="Arial"/>
              <a:buChar char="•"/>
              <a:tabLst>
                <a:tab pos="185420" algn="l"/>
              </a:tabLst>
            </a:pPr>
            <a:r>
              <a:rPr lang="en-US" sz="1200" b="1" spc="15" dirty="0">
                <a:solidFill>
                  <a:srgbClr val="00A4D2"/>
                </a:solidFill>
                <a:latin typeface="Arial" panose="020B0604020202020204" pitchFamily="34" charset="0"/>
                <a:cs typeface="Arial" panose="020B0604020202020204" pitchFamily="34" charset="0"/>
              </a:rPr>
              <a:t>1 social contributions</a:t>
            </a:r>
          </a:p>
          <a:p>
            <a:pPr marL="184785" indent="-172720">
              <a:lnSpc>
                <a:spcPct val="100000"/>
              </a:lnSpc>
              <a:buFont typeface="Arial"/>
              <a:buChar char="•"/>
              <a:tabLst>
                <a:tab pos="185420" algn="l"/>
              </a:tabLst>
            </a:pPr>
            <a:r>
              <a:rPr lang="en-US" sz="1200" b="1" spc="15" dirty="0">
                <a:solidFill>
                  <a:srgbClr val="00A4D2"/>
                </a:solidFill>
                <a:latin typeface="Arial" panose="020B0604020202020204" pitchFamily="34" charset="0"/>
                <a:cs typeface="Arial" panose="020B0604020202020204" pitchFamily="34" charset="0"/>
              </a:rPr>
              <a:t>1 surtax on income tax </a:t>
            </a:r>
          </a:p>
          <a:p>
            <a:pPr marL="184785" indent="-172720">
              <a:lnSpc>
                <a:spcPct val="100000"/>
              </a:lnSpc>
              <a:buFont typeface="Arial"/>
              <a:buChar char="•"/>
              <a:tabLst>
                <a:tab pos="185420" algn="l"/>
              </a:tabLst>
            </a:pPr>
            <a:r>
              <a:rPr lang="en-US" sz="1200" b="1" spc="15" dirty="0">
                <a:solidFill>
                  <a:srgbClr val="00A4D2"/>
                </a:solidFill>
                <a:latin typeface="Arial" panose="020B0604020202020204" pitchFamily="34" charset="0"/>
                <a:cs typeface="Arial" panose="020B0604020202020204" pitchFamily="34" charset="0"/>
              </a:rPr>
              <a:t>2 local fees and charges</a:t>
            </a:r>
            <a:endParaRPr lang="en-US" sz="1200" b="1" dirty="0">
              <a:latin typeface="Arial" panose="020B0604020202020204" pitchFamily="34" charset="0"/>
              <a:cs typeface="Arial" panose="020B0604020202020204" pitchFamily="34" charset="0"/>
            </a:endParaRPr>
          </a:p>
        </p:txBody>
      </p:sp>
      <p:sp>
        <p:nvSpPr>
          <p:cNvPr id="38" name="object 38"/>
          <p:cNvSpPr/>
          <p:nvPr/>
        </p:nvSpPr>
        <p:spPr>
          <a:xfrm>
            <a:off x="5481828" y="6312408"/>
            <a:ext cx="294640" cy="166370"/>
          </a:xfrm>
          <a:custGeom>
            <a:avLst/>
            <a:gdLst/>
            <a:ahLst/>
            <a:cxnLst/>
            <a:rect l="l" t="t" r="r" b="b"/>
            <a:pathLst>
              <a:path w="294639" h="166370">
                <a:moveTo>
                  <a:pt x="89281" y="0"/>
                </a:moveTo>
                <a:lnTo>
                  <a:pt x="0" y="50596"/>
                </a:lnTo>
                <a:lnTo>
                  <a:pt x="204850" y="166115"/>
                </a:lnTo>
                <a:lnTo>
                  <a:pt x="294132" y="117208"/>
                </a:lnTo>
                <a:lnTo>
                  <a:pt x="89281" y="0"/>
                </a:lnTo>
                <a:close/>
              </a:path>
            </a:pathLst>
          </a:custGeom>
          <a:solidFill>
            <a:srgbClr val="BEBEBE"/>
          </a:solidFill>
        </p:spPr>
        <p:txBody>
          <a:bodyPr wrap="square" lIns="0" tIns="0" rIns="0" bIns="0" rtlCol="0"/>
          <a:lstStyle/>
          <a:p>
            <a:endParaRPr dirty="0"/>
          </a:p>
        </p:txBody>
      </p:sp>
      <p:sp>
        <p:nvSpPr>
          <p:cNvPr id="39" name="object 39"/>
          <p:cNvSpPr/>
          <p:nvPr/>
        </p:nvSpPr>
        <p:spPr>
          <a:xfrm>
            <a:off x="5480303" y="6362700"/>
            <a:ext cx="295656" cy="178308"/>
          </a:xfrm>
          <a:prstGeom prst="rect">
            <a:avLst/>
          </a:prstGeom>
          <a:blipFill>
            <a:blip r:embed="rId11" cstate="print"/>
            <a:stretch>
              <a:fillRect/>
            </a:stretch>
          </a:blipFill>
        </p:spPr>
        <p:txBody>
          <a:bodyPr wrap="square" lIns="0" tIns="0" rIns="0" bIns="0" rtlCol="0"/>
          <a:lstStyle/>
          <a:p>
            <a:endParaRPr dirty="0"/>
          </a:p>
        </p:txBody>
      </p:sp>
      <p:sp>
        <p:nvSpPr>
          <p:cNvPr id="40" name="object 40"/>
          <p:cNvSpPr/>
          <p:nvPr/>
        </p:nvSpPr>
        <p:spPr>
          <a:xfrm>
            <a:off x="5529071" y="6228588"/>
            <a:ext cx="294640" cy="167640"/>
          </a:xfrm>
          <a:custGeom>
            <a:avLst/>
            <a:gdLst/>
            <a:ahLst/>
            <a:cxnLst/>
            <a:rect l="l" t="t" r="r" b="b"/>
            <a:pathLst>
              <a:path w="294639" h="167639">
                <a:moveTo>
                  <a:pt x="87756" y="0"/>
                </a:moveTo>
                <a:lnTo>
                  <a:pt x="0" y="51320"/>
                </a:lnTo>
                <a:lnTo>
                  <a:pt x="206375" y="167640"/>
                </a:lnTo>
                <a:lnTo>
                  <a:pt x="294131" y="118033"/>
                </a:lnTo>
                <a:lnTo>
                  <a:pt x="87756" y="0"/>
                </a:lnTo>
                <a:close/>
              </a:path>
            </a:pathLst>
          </a:custGeom>
          <a:solidFill>
            <a:srgbClr val="BEBEBE"/>
          </a:solidFill>
        </p:spPr>
        <p:txBody>
          <a:bodyPr wrap="square" lIns="0" tIns="0" rIns="0" bIns="0" rtlCol="0"/>
          <a:lstStyle/>
          <a:p>
            <a:endParaRPr dirty="0"/>
          </a:p>
        </p:txBody>
      </p:sp>
      <p:sp>
        <p:nvSpPr>
          <p:cNvPr id="41" name="object 41"/>
          <p:cNvSpPr/>
          <p:nvPr/>
        </p:nvSpPr>
        <p:spPr>
          <a:xfrm>
            <a:off x="5527547" y="6280403"/>
            <a:ext cx="295655" cy="176783"/>
          </a:xfrm>
          <a:prstGeom prst="rect">
            <a:avLst/>
          </a:prstGeom>
          <a:blipFill>
            <a:blip r:embed="rId12" cstate="print"/>
            <a:stretch>
              <a:fillRect/>
            </a:stretch>
          </a:blipFill>
        </p:spPr>
        <p:txBody>
          <a:bodyPr wrap="square" lIns="0" tIns="0" rIns="0" bIns="0" rtlCol="0"/>
          <a:lstStyle/>
          <a:p>
            <a:endParaRPr dirty="0"/>
          </a:p>
        </p:txBody>
      </p:sp>
      <p:sp>
        <p:nvSpPr>
          <p:cNvPr id="42" name="object 42"/>
          <p:cNvSpPr/>
          <p:nvPr/>
        </p:nvSpPr>
        <p:spPr>
          <a:xfrm>
            <a:off x="5576315" y="6144767"/>
            <a:ext cx="294640" cy="167640"/>
          </a:xfrm>
          <a:custGeom>
            <a:avLst/>
            <a:gdLst/>
            <a:ahLst/>
            <a:cxnLst/>
            <a:rect l="l" t="t" r="r" b="b"/>
            <a:pathLst>
              <a:path w="294639" h="167639">
                <a:moveTo>
                  <a:pt x="89026" y="0"/>
                </a:moveTo>
                <a:lnTo>
                  <a:pt x="0" y="51053"/>
                </a:lnTo>
                <a:lnTo>
                  <a:pt x="205105" y="167639"/>
                </a:lnTo>
                <a:lnTo>
                  <a:pt x="294132" y="118287"/>
                </a:lnTo>
                <a:lnTo>
                  <a:pt x="89026" y="0"/>
                </a:lnTo>
                <a:close/>
              </a:path>
            </a:pathLst>
          </a:custGeom>
          <a:solidFill>
            <a:srgbClr val="BEBEBE"/>
          </a:solidFill>
        </p:spPr>
        <p:txBody>
          <a:bodyPr wrap="square" lIns="0" tIns="0" rIns="0" bIns="0" rtlCol="0"/>
          <a:lstStyle/>
          <a:p>
            <a:endParaRPr dirty="0"/>
          </a:p>
        </p:txBody>
      </p:sp>
      <p:sp>
        <p:nvSpPr>
          <p:cNvPr id="43" name="object 43"/>
          <p:cNvSpPr/>
          <p:nvPr/>
        </p:nvSpPr>
        <p:spPr>
          <a:xfrm>
            <a:off x="5576315" y="6196584"/>
            <a:ext cx="294132" cy="176784"/>
          </a:xfrm>
          <a:prstGeom prst="rect">
            <a:avLst/>
          </a:prstGeom>
          <a:blipFill>
            <a:blip r:embed="rId13" cstate="print"/>
            <a:stretch>
              <a:fillRect/>
            </a:stretch>
          </a:blipFill>
        </p:spPr>
        <p:txBody>
          <a:bodyPr wrap="square" lIns="0" tIns="0" rIns="0" bIns="0" rtlCol="0"/>
          <a:lstStyle/>
          <a:p>
            <a:endParaRPr dirty="0"/>
          </a:p>
        </p:txBody>
      </p:sp>
      <p:sp>
        <p:nvSpPr>
          <p:cNvPr id="44" name="object 44"/>
          <p:cNvSpPr/>
          <p:nvPr/>
        </p:nvSpPr>
        <p:spPr>
          <a:xfrm>
            <a:off x="5623559" y="6062471"/>
            <a:ext cx="294640" cy="167640"/>
          </a:xfrm>
          <a:custGeom>
            <a:avLst/>
            <a:gdLst/>
            <a:ahLst/>
            <a:cxnLst/>
            <a:rect l="l" t="t" r="r" b="b"/>
            <a:pathLst>
              <a:path w="294639" h="167639">
                <a:moveTo>
                  <a:pt x="89026" y="0"/>
                </a:moveTo>
                <a:lnTo>
                  <a:pt x="0" y="51320"/>
                </a:lnTo>
                <a:lnTo>
                  <a:pt x="205104" y="167639"/>
                </a:lnTo>
                <a:lnTo>
                  <a:pt x="294131" y="118033"/>
                </a:lnTo>
                <a:lnTo>
                  <a:pt x="89026" y="0"/>
                </a:lnTo>
                <a:close/>
              </a:path>
            </a:pathLst>
          </a:custGeom>
          <a:solidFill>
            <a:srgbClr val="BEBEBE"/>
          </a:solidFill>
        </p:spPr>
        <p:txBody>
          <a:bodyPr wrap="square" lIns="0" tIns="0" rIns="0" bIns="0" rtlCol="0"/>
          <a:lstStyle/>
          <a:p>
            <a:endParaRPr dirty="0"/>
          </a:p>
        </p:txBody>
      </p:sp>
      <p:sp>
        <p:nvSpPr>
          <p:cNvPr id="45" name="object 45"/>
          <p:cNvSpPr/>
          <p:nvPr/>
        </p:nvSpPr>
        <p:spPr>
          <a:xfrm>
            <a:off x="5622035" y="6112764"/>
            <a:ext cx="295655" cy="176784"/>
          </a:xfrm>
          <a:prstGeom prst="rect">
            <a:avLst/>
          </a:prstGeom>
          <a:blipFill>
            <a:blip r:embed="rId14" cstate="print"/>
            <a:stretch>
              <a:fillRect/>
            </a:stretch>
          </a:blipFill>
        </p:spPr>
        <p:txBody>
          <a:bodyPr wrap="square" lIns="0" tIns="0" rIns="0" bIns="0" rtlCol="0"/>
          <a:lstStyle/>
          <a:p>
            <a:endParaRPr dirty="0"/>
          </a:p>
        </p:txBody>
      </p:sp>
      <p:sp>
        <p:nvSpPr>
          <p:cNvPr id="46" name="object 46"/>
          <p:cNvSpPr/>
          <p:nvPr/>
        </p:nvSpPr>
        <p:spPr>
          <a:xfrm>
            <a:off x="5670803" y="5980176"/>
            <a:ext cx="297180" cy="166370"/>
          </a:xfrm>
          <a:custGeom>
            <a:avLst/>
            <a:gdLst/>
            <a:ahLst/>
            <a:cxnLst/>
            <a:rect l="l" t="t" r="r" b="b"/>
            <a:pathLst>
              <a:path w="297179" h="166370">
                <a:moveTo>
                  <a:pt x="90170" y="0"/>
                </a:moveTo>
                <a:lnTo>
                  <a:pt x="0" y="50596"/>
                </a:lnTo>
                <a:lnTo>
                  <a:pt x="207010" y="166116"/>
                </a:lnTo>
                <a:lnTo>
                  <a:pt x="297180" y="117208"/>
                </a:lnTo>
                <a:lnTo>
                  <a:pt x="90170" y="0"/>
                </a:lnTo>
                <a:close/>
              </a:path>
            </a:pathLst>
          </a:custGeom>
          <a:solidFill>
            <a:srgbClr val="BEBEBE"/>
          </a:solidFill>
        </p:spPr>
        <p:txBody>
          <a:bodyPr wrap="square" lIns="0" tIns="0" rIns="0" bIns="0" rtlCol="0"/>
          <a:lstStyle/>
          <a:p>
            <a:endParaRPr dirty="0"/>
          </a:p>
        </p:txBody>
      </p:sp>
      <p:sp>
        <p:nvSpPr>
          <p:cNvPr id="47" name="object 47"/>
          <p:cNvSpPr/>
          <p:nvPr/>
        </p:nvSpPr>
        <p:spPr>
          <a:xfrm>
            <a:off x="5669279" y="6031991"/>
            <a:ext cx="298704" cy="176784"/>
          </a:xfrm>
          <a:prstGeom prst="rect">
            <a:avLst/>
          </a:prstGeom>
          <a:blipFill>
            <a:blip r:embed="rId15" cstate="print"/>
            <a:stretch>
              <a:fillRect/>
            </a:stretch>
          </a:blipFill>
        </p:spPr>
        <p:txBody>
          <a:bodyPr wrap="square" lIns="0" tIns="0" rIns="0" bIns="0" rtlCol="0"/>
          <a:lstStyle/>
          <a:p>
            <a:endParaRPr dirty="0"/>
          </a:p>
        </p:txBody>
      </p:sp>
      <p:sp>
        <p:nvSpPr>
          <p:cNvPr id="48" name="object 48"/>
          <p:cNvSpPr/>
          <p:nvPr/>
        </p:nvSpPr>
        <p:spPr>
          <a:xfrm>
            <a:off x="5718047" y="5896355"/>
            <a:ext cx="297180" cy="167640"/>
          </a:xfrm>
          <a:custGeom>
            <a:avLst/>
            <a:gdLst/>
            <a:ahLst/>
            <a:cxnLst/>
            <a:rect l="l" t="t" r="r" b="b"/>
            <a:pathLst>
              <a:path w="297179" h="167639">
                <a:moveTo>
                  <a:pt x="90169" y="0"/>
                </a:moveTo>
                <a:lnTo>
                  <a:pt x="0" y="51054"/>
                </a:lnTo>
                <a:lnTo>
                  <a:pt x="207010" y="167640"/>
                </a:lnTo>
                <a:lnTo>
                  <a:pt x="297179" y="117436"/>
                </a:lnTo>
                <a:lnTo>
                  <a:pt x="90169" y="0"/>
                </a:lnTo>
                <a:close/>
              </a:path>
            </a:pathLst>
          </a:custGeom>
          <a:solidFill>
            <a:srgbClr val="BEBEBE"/>
          </a:solidFill>
        </p:spPr>
        <p:txBody>
          <a:bodyPr wrap="square" lIns="0" tIns="0" rIns="0" bIns="0" rtlCol="0"/>
          <a:lstStyle/>
          <a:p>
            <a:endParaRPr dirty="0"/>
          </a:p>
        </p:txBody>
      </p:sp>
      <p:sp>
        <p:nvSpPr>
          <p:cNvPr id="49" name="object 49"/>
          <p:cNvSpPr/>
          <p:nvPr/>
        </p:nvSpPr>
        <p:spPr>
          <a:xfrm>
            <a:off x="5716523" y="5948171"/>
            <a:ext cx="298703" cy="176784"/>
          </a:xfrm>
          <a:prstGeom prst="rect">
            <a:avLst/>
          </a:prstGeom>
          <a:blipFill>
            <a:blip r:embed="rId16" cstate="print"/>
            <a:stretch>
              <a:fillRect/>
            </a:stretch>
          </a:blipFill>
        </p:spPr>
        <p:txBody>
          <a:bodyPr wrap="square" lIns="0" tIns="0" rIns="0" bIns="0" rtlCol="0"/>
          <a:lstStyle/>
          <a:p>
            <a:endParaRPr dirty="0"/>
          </a:p>
        </p:txBody>
      </p:sp>
      <p:sp>
        <p:nvSpPr>
          <p:cNvPr id="50" name="object 50"/>
          <p:cNvSpPr/>
          <p:nvPr/>
        </p:nvSpPr>
        <p:spPr>
          <a:xfrm>
            <a:off x="5768340" y="5814059"/>
            <a:ext cx="294640" cy="167640"/>
          </a:xfrm>
          <a:custGeom>
            <a:avLst/>
            <a:gdLst/>
            <a:ahLst/>
            <a:cxnLst/>
            <a:rect l="l" t="t" r="r" b="b"/>
            <a:pathLst>
              <a:path w="294639" h="167639">
                <a:moveTo>
                  <a:pt x="89026" y="0"/>
                </a:moveTo>
                <a:lnTo>
                  <a:pt x="0" y="49352"/>
                </a:lnTo>
                <a:lnTo>
                  <a:pt x="205105" y="167639"/>
                </a:lnTo>
                <a:lnTo>
                  <a:pt x="294132" y="118287"/>
                </a:lnTo>
                <a:lnTo>
                  <a:pt x="89026" y="0"/>
                </a:lnTo>
                <a:close/>
              </a:path>
            </a:pathLst>
          </a:custGeom>
          <a:solidFill>
            <a:srgbClr val="BEBEBE"/>
          </a:solidFill>
        </p:spPr>
        <p:txBody>
          <a:bodyPr wrap="square" lIns="0" tIns="0" rIns="0" bIns="0" rtlCol="0"/>
          <a:lstStyle/>
          <a:p>
            <a:endParaRPr dirty="0"/>
          </a:p>
        </p:txBody>
      </p:sp>
      <p:sp>
        <p:nvSpPr>
          <p:cNvPr id="51" name="object 51"/>
          <p:cNvSpPr/>
          <p:nvPr/>
        </p:nvSpPr>
        <p:spPr>
          <a:xfrm>
            <a:off x="5766815" y="5862828"/>
            <a:ext cx="295656" cy="178308"/>
          </a:xfrm>
          <a:prstGeom prst="rect">
            <a:avLst/>
          </a:prstGeom>
          <a:blipFill>
            <a:blip r:embed="rId17" cstate="print"/>
            <a:stretch>
              <a:fillRect/>
            </a:stretch>
          </a:blipFill>
        </p:spPr>
        <p:txBody>
          <a:bodyPr wrap="square" lIns="0" tIns="0" rIns="0" bIns="0" rtlCol="0"/>
          <a:lstStyle/>
          <a:p>
            <a:endParaRPr dirty="0"/>
          </a:p>
        </p:txBody>
      </p:sp>
      <p:sp>
        <p:nvSpPr>
          <p:cNvPr id="52" name="object 52"/>
          <p:cNvSpPr/>
          <p:nvPr/>
        </p:nvSpPr>
        <p:spPr>
          <a:xfrm>
            <a:off x="5815584" y="5730240"/>
            <a:ext cx="292735" cy="167640"/>
          </a:xfrm>
          <a:custGeom>
            <a:avLst/>
            <a:gdLst/>
            <a:ahLst/>
            <a:cxnLst/>
            <a:rect l="l" t="t" r="r" b="b"/>
            <a:pathLst>
              <a:path w="292735" h="167639">
                <a:moveTo>
                  <a:pt x="87375" y="0"/>
                </a:moveTo>
                <a:lnTo>
                  <a:pt x="0" y="49352"/>
                </a:lnTo>
                <a:lnTo>
                  <a:pt x="205231" y="167640"/>
                </a:lnTo>
                <a:lnTo>
                  <a:pt x="292607" y="117436"/>
                </a:lnTo>
                <a:lnTo>
                  <a:pt x="87375" y="0"/>
                </a:lnTo>
                <a:close/>
              </a:path>
            </a:pathLst>
          </a:custGeom>
          <a:solidFill>
            <a:srgbClr val="BEBEBE"/>
          </a:solidFill>
        </p:spPr>
        <p:txBody>
          <a:bodyPr wrap="square" lIns="0" tIns="0" rIns="0" bIns="0" rtlCol="0"/>
          <a:lstStyle/>
          <a:p>
            <a:endParaRPr dirty="0"/>
          </a:p>
        </p:txBody>
      </p:sp>
      <p:sp>
        <p:nvSpPr>
          <p:cNvPr id="53" name="object 53"/>
          <p:cNvSpPr/>
          <p:nvPr/>
        </p:nvSpPr>
        <p:spPr>
          <a:xfrm>
            <a:off x="5814059" y="5779008"/>
            <a:ext cx="294131" cy="178307"/>
          </a:xfrm>
          <a:prstGeom prst="rect">
            <a:avLst/>
          </a:prstGeom>
          <a:blipFill>
            <a:blip r:embed="rId18" cstate="print"/>
            <a:stretch>
              <a:fillRect/>
            </a:stretch>
          </a:blipFill>
        </p:spPr>
        <p:txBody>
          <a:bodyPr wrap="square" lIns="0" tIns="0" rIns="0" bIns="0" rtlCol="0"/>
          <a:lstStyle/>
          <a:p>
            <a:endParaRPr dirty="0"/>
          </a:p>
        </p:txBody>
      </p:sp>
      <p:sp>
        <p:nvSpPr>
          <p:cNvPr id="54" name="object 54"/>
          <p:cNvSpPr/>
          <p:nvPr/>
        </p:nvSpPr>
        <p:spPr>
          <a:xfrm>
            <a:off x="5861303" y="5647944"/>
            <a:ext cx="295910" cy="167640"/>
          </a:xfrm>
          <a:custGeom>
            <a:avLst/>
            <a:gdLst/>
            <a:ahLst/>
            <a:cxnLst/>
            <a:rect l="l" t="t" r="r" b="b"/>
            <a:pathLst>
              <a:path w="295910" h="167639">
                <a:moveTo>
                  <a:pt x="88900" y="0"/>
                </a:moveTo>
                <a:lnTo>
                  <a:pt x="0" y="49352"/>
                </a:lnTo>
                <a:lnTo>
                  <a:pt x="205994" y="167639"/>
                </a:lnTo>
                <a:lnTo>
                  <a:pt x="295656" y="118287"/>
                </a:lnTo>
                <a:lnTo>
                  <a:pt x="88900" y="0"/>
                </a:lnTo>
                <a:close/>
              </a:path>
            </a:pathLst>
          </a:custGeom>
          <a:solidFill>
            <a:srgbClr val="BEBEBE"/>
          </a:solidFill>
        </p:spPr>
        <p:txBody>
          <a:bodyPr wrap="square" lIns="0" tIns="0" rIns="0" bIns="0" rtlCol="0"/>
          <a:lstStyle/>
          <a:p>
            <a:endParaRPr dirty="0"/>
          </a:p>
        </p:txBody>
      </p:sp>
      <p:sp>
        <p:nvSpPr>
          <p:cNvPr id="55" name="object 55"/>
          <p:cNvSpPr/>
          <p:nvPr/>
        </p:nvSpPr>
        <p:spPr>
          <a:xfrm>
            <a:off x="5859779" y="5698235"/>
            <a:ext cx="297180" cy="178307"/>
          </a:xfrm>
          <a:prstGeom prst="rect">
            <a:avLst/>
          </a:prstGeom>
          <a:blipFill>
            <a:blip r:embed="rId19" cstate="print"/>
            <a:stretch>
              <a:fillRect/>
            </a:stretch>
          </a:blipFill>
        </p:spPr>
        <p:txBody>
          <a:bodyPr wrap="square" lIns="0" tIns="0" rIns="0" bIns="0" rtlCol="0"/>
          <a:lstStyle/>
          <a:p>
            <a:endParaRPr dirty="0"/>
          </a:p>
        </p:txBody>
      </p:sp>
      <p:sp>
        <p:nvSpPr>
          <p:cNvPr id="56" name="object 56"/>
          <p:cNvSpPr/>
          <p:nvPr/>
        </p:nvSpPr>
        <p:spPr>
          <a:xfrm>
            <a:off x="6440423" y="5158740"/>
            <a:ext cx="295910" cy="166370"/>
          </a:xfrm>
          <a:custGeom>
            <a:avLst/>
            <a:gdLst/>
            <a:ahLst/>
            <a:cxnLst/>
            <a:rect l="l" t="t" r="r" b="b"/>
            <a:pathLst>
              <a:path w="295909" h="166370">
                <a:moveTo>
                  <a:pt x="205994" y="0"/>
                </a:moveTo>
                <a:lnTo>
                  <a:pt x="0" y="117221"/>
                </a:lnTo>
                <a:lnTo>
                  <a:pt x="89661" y="166116"/>
                </a:lnTo>
                <a:lnTo>
                  <a:pt x="295655" y="50546"/>
                </a:lnTo>
                <a:lnTo>
                  <a:pt x="205994" y="0"/>
                </a:lnTo>
                <a:close/>
              </a:path>
            </a:pathLst>
          </a:custGeom>
          <a:solidFill>
            <a:srgbClr val="BEBEBE"/>
          </a:solidFill>
        </p:spPr>
        <p:txBody>
          <a:bodyPr wrap="square" lIns="0" tIns="0" rIns="0" bIns="0" rtlCol="0"/>
          <a:lstStyle/>
          <a:p>
            <a:endParaRPr dirty="0"/>
          </a:p>
        </p:txBody>
      </p:sp>
      <p:sp>
        <p:nvSpPr>
          <p:cNvPr id="57" name="object 57"/>
          <p:cNvSpPr/>
          <p:nvPr/>
        </p:nvSpPr>
        <p:spPr>
          <a:xfrm>
            <a:off x="6440423" y="5209032"/>
            <a:ext cx="297179" cy="176784"/>
          </a:xfrm>
          <a:prstGeom prst="rect">
            <a:avLst/>
          </a:prstGeom>
          <a:blipFill>
            <a:blip r:embed="rId20" cstate="print"/>
            <a:stretch>
              <a:fillRect/>
            </a:stretch>
          </a:blipFill>
        </p:spPr>
        <p:txBody>
          <a:bodyPr wrap="square" lIns="0" tIns="0" rIns="0" bIns="0" rtlCol="0"/>
          <a:lstStyle/>
          <a:p>
            <a:endParaRPr dirty="0"/>
          </a:p>
        </p:txBody>
      </p:sp>
      <p:sp>
        <p:nvSpPr>
          <p:cNvPr id="58" name="object 58"/>
          <p:cNvSpPr/>
          <p:nvPr/>
        </p:nvSpPr>
        <p:spPr>
          <a:xfrm>
            <a:off x="6394703" y="5074920"/>
            <a:ext cx="292735" cy="167640"/>
          </a:xfrm>
          <a:custGeom>
            <a:avLst/>
            <a:gdLst/>
            <a:ahLst/>
            <a:cxnLst/>
            <a:rect l="l" t="t" r="r" b="b"/>
            <a:pathLst>
              <a:path w="292734" h="167639">
                <a:moveTo>
                  <a:pt x="205231" y="0"/>
                </a:moveTo>
                <a:lnTo>
                  <a:pt x="0" y="117982"/>
                </a:lnTo>
                <a:lnTo>
                  <a:pt x="87375" y="167639"/>
                </a:lnTo>
                <a:lnTo>
                  <a:pt x="292607" y="51307"/>
                </a:lnTo>
                <a:lnTo>
                  <a:pt x="205231" y="0"/>
                </a:lnTo>
                <a:close/>
              </a:path>
            </a:pathLst>
          </a:custGeom>
          <a:solidFill>
            <a:srgbClr val="BEBEBE"/>
          </a:solidFill>
        </p:spPr>
        <p:txBody>
          <a:bodyPr wrap="square" lIns="0" tIns="0" rIns="0" bIns="0" rtlCol="0"/>
          <a:lstStyle/>
          <a:p>
            <a:endParaRPr dirty="0"/>
          </a:p>
        </p:txBody>
      </p:sp>
      <p:sp>
        <p:nvSpPr>
          <p:cNvPr id="59" name="object 59"/>
          <p:cNvSpPr/>
          <p:nvPr/>
        </p:nvSpPr>
        <p:spPr>
          <a:xfrm>
            <a:off x="6394703" y="5126735"/>
            <a:ext cx="294131" cy="176783"/>
          </a:xfrm>
          <a:prstGeom prst="rect">
            <a:avLst/>
          </a:prstGeom>
          <a:blipFill>
            <a:blip r:embed="rId21" cstate="print"/>
            <a:stretch>
              <a:fillRect/>
            </a:stretch>
          </a:blipFill>
        </p:spPr>
        <p:txBody>
          <a:bodyPr wrap="square" lIns="0" tIns="0" rIns="0" bIns="0" rtlCol="0"/>
          <a:lstStyle/>
          <a:p>
            <a:endParaRPr dirty="0"/>
          </a:p>
        </p:txBody>
      </p:sp>
      <p:sp>
        <p:nvSpPr>
          <p:cNvPr id="60" name="object 60"/>
          <p:cNvSpPr/>
          <p:nvPr/>
        </p:nvSpPr>
        <p:spPr>
          <a:xfrm>
            <a:off x="6347459" y="4991100"/>
            <a:ext cx="294640" cy="167640"/>
          </a:xfrm>
          <a:custGeom>
            <a:avLst/>
            <a:gdLst/>
            <a:ahLst/>
            <a:cxnLst/>
            <a:rect l="l" t="t" r="r" b="b"/>
            <a:pathLst>
              <a:path w="294640" h="167639">
                <a:moveTo>
                  <a:pt x="205105" y="0"/>
                </a:moveTo>
                <a:lnTo>
                  <a:pt x="0" y="118237"/>
                </a:lnTo>
                <a:lnTo>
                  <a:pt x="89026" y="167639"/>
                </a:lnTo>
                <a:lnTo>
                  <a:pt x="294132" y="51054"/>
                </a:lnTo>
                <a:lnTo>
                  <a:pt x="205105" y="0"/>
                </a:lnTo>
                <a:close/>
              </a:path>
            </a:pathLst>
          </a:custGeom>
          <a:solidFill>
            <a:srgbClr val="BEBEBE"/>
          </a:solidFill>
        </p:spPr>
        <p:txBody>
          <a:bodyPr wrap="square" lIns="0" tIns="0" rIns="0" bIns="0" rtlCol="0"/>
          <a:lstStyle/>
          <a:p>
            <a:endParaRPr dirty="0"/>
          </a:p>
        </p:txBody>
      </p:sp>
      <p:sp>
        <p:nvSpPr>
          <p:cNvPr id="61" name="object 61"/>
          <p:cNvSpPr/>
          <p:nvPr/>
        </p:nvSpPr>
        <p:spPr>
          <a:xfrm>
            <a:off x="6347459" y="5042915"/>
            <a:ext cx="294132" cy="176783"/>
          </a:xfrm>
          <a:prstGeom prst="rect">
            <a:avLst/>
          </a:prstGeom>
          <a:blipFill>
            <a:blip r:embed="rId22" cstate="print"/>
            <a:stretch>
              <a:fillRect/>
            </a:stretch>
          </a:blipFill>
        </p:spPr>
        <p:txBody>
          <a:bodyPr wrap="square" lIns="0" tIns="0" rIns="0" bIns="0" rtlCol="0"/>
          <a:lstStyle/>
          <a:p>
            <a:endParaRPr dirty="0"/>
          </a:p>
        </p:txBody>
      </p:sp>
      <p:sp>
        <p:nvSpPr>
          <p:cNvPr id="62" name="object 62"/>
          <p:cNvSpPr/>
          <p:nvPr/>
        </p:nvSpPr>
        <p:spPr>
          <a:xfrm>
            <a:off x="6300215" y="4908803"/>
            <a:ext cx="294640" cy="167640"/>
          </a:xfrm>
          <a:custGeom>
            <a:avLst/>
            <a:gdLst/>
            <a:ahLst/>
            <a:cxnLst/>
            <a:rect l="l" t="t" r="r" b="b"/>
            <a:pathLst>
              <a:path w="294640" h="167639">
                <a:moveTo>
                  <a:pt x="205105" y="0"/>
                </a:moveTo>
                <a:lnTo>
                  <a:pt x="0" y="117983"/>
                </a:lnTo>
                <a:lnTo>
                  <a:pt x="89026" y="167640"/>
                </a:lnTo>
                <a:lnTo>
                  <a:pt x="294132" y="51308"/>
                </a:lnTo>
                <a:lnTo>
                  <a:pt x="205105" y="0"/>
                </a:lnTo>
                <a:close/>
              </a:path>
            </a:pathLst>
          </a:custGeom>
          <a:solidFill>
            <a:srgbClr val="BEBEBE"/>
          </a:solidFill>
        </p:spPr>
        <p:txBody>
          <a:bodyPr wrap="square" lIns="0" tIns="0" rIns="0" bIns="0" rtlCol="0"/>
          <a:lstStyle/>
          <a:p>
            <a:endParaRPr dirty="0"/>
          </a:p>
        </p:txBody>
      </p:sp>
      <p:sp>
        <p:nvSpPr>
          <p:cNvPr id="63" name="object 63"/>
          <p:cNvSpPr/>
          <p:nvPr/>
        </p:nvSpPr>
        <p:spPr>
          <a:xfrm>
            <a:off x="6300215" y="4959096"/>
            <a:ext cx="295656" cy="176784"/>
          </a:xfrm>
          <a:prstGeom prst="rect">
            <a:avLst/>
          </a:prstGeom>
          <a:blipFill>
            <a:blip r:embed="rId23" cstate="print"/>
            <a:stretch>
              <a:fillRect/>
            </a:stretch>
          </a:blipFill>
        </p:spPr>
        <p:txBody>
          <a:bodyPr wrap="square" lIns="0" tIns="0" rIns="0" bIns="0" rtlCol="0"/>
          <a:lstStyle/>
          <a:p>
            <a:endParaRPr dirty="0"/>
          </a:p>
        </p:txBody>
      </p:sp>
      <p:sp>
        <p:nvSpPr>
          <p:cNvPr id="64" name="object 64"/>
          <p:cNvSpPr/>
          <p:nvPr/>
        </p:nvSpPr>
        <p:spPr>
          <a:xfrm>
            <a:off x="6249923" y="4826508"/>
            <a:ext cx="297180" cy="166370"/>
          </a:xfrm>
          <a:custGeom>
            <a:avLst/>
            <a:gdLst/>
            <a:ahLst/>
            <a:cxnLst/>
            <a:rect l="l" t="t" r="r" b="b"/>
            <a:pathLst>
              <a:path w="297179" h="166370">
                <a:moveTo>
                  <a:pt x="207010" y="0"/>
                </a:moveTo>
                <a:lnTo>
                  <a:pt x="0" y="117221"/>
                </a:lnTo>
                <a:lnTo>
                  <a:pt x="90170" y="166116"/>
                </a:lnTo>
                <a:lnTo>
                  <a:pt x="297179" y="50546"/>
                </a:lnTo>
                <a:lnTo>
                  <a:pt x="207010" y="0"/>
                </a:lnTo>
                <a:close/>
              </a:path>
            </a:pathLst>
          </a:custGeom>
          <a:solidFill>
            <a:srgbClr val="BEBEBE"/>
          </a:solidFill>
        </p:spPr>
        <p:txBody>
          <a:bodyPr wrap="square" lIns="0" tIns="0" rIns="0" bIns="0" rtlCol="0"/>
          <a:lstStyle/>
          <a:p>
            <a:endParaRPr dirty="0"/>
          </a:p>
        </p:txBody>
      </p:sp>
      <p:sp>
        <p:nvSpPr>
          <p:cNvPr id="65" name="object 65"/>
          <p:cNvSpPr/>
          <p:nvPr/>
        </p:nvSpPr>
        <p:spPr>
          <a:xfrm>
            <a:off x="6249923" y="4876800"/>
            <a:ext cx="298703" cy="178307"/>
          </a:xfrm>
          <a:prstGeom prst="rect">
            <a:avLst/>
          </a:prstGeom>
          <a:blipFill>
            <a:blip r:embed="rId24" cstate="print"/>
            <a:stretch>
              <a:fillRect/>
            </a:stretch>
          </a:blipFill>
        </p:spPr>
        <p:txBody>
          <a:bodyPr wrap="square" lIns="0" tIns="0" rIns="0" bIns="0" rtlCol="0"/>
          <a:lstStyle/>
          <a:p>
            <a:endParaRPr dirty="0"/>
          </a:p>
        </p:txBody>
      </p:sp>
      <p:sp>
        <p:nvSpPr>
          <p:cNvPr id="66" name="object 66"/>
          <p:cNvSpPr/>
          <p:nvPr/>
        </p:nvSpPr>
        <p:spPr>
          <a:xfrm>
            <a:off x="6202679" y="4742688"/>
            <a:ext cx="295910" cy="167640"/>
          </a:xfrm>
          <a:custGeom>
            <a:avLst/>
            <a:gdLst/>
            <a:ahLst/>
            <a:cxnLst/>
            <a:rect l="l" t="t" r="r" b="b"/>
            <a:pathLst>
              <a:path w="295910" h="167639">
                <a:moveTo>
                  <a:pt x="205994" y="0"/>
                </a:moveTo>
                <a:lnTo>
                  <a:pt x="0" y="117475"/>
                </a:lnTo>
                <a:lnTo>
                  <a:pt x="89662" y="167639"/>
                </a:lnTo>
                <a:lnTo>
                  <a:pt x="295656" y="51054"/>
                </a:lnTo>
                <a:lnTo>
                  <a:pt x="205994" y="0"/>
                </a:lnTo>
                <a:close/>
              </a:path>
            </a:pathLst>
          </a:custGeom>
          <a:solidFill>
            <a:srgbClr val="BEBEBE"/>
          </a:solidFill>
        </p:spPr>
        <p:txBody>
          <a:bodyPr wrap="square" lIns="0" tIns="0" rIns="0" bIns="0" rtlCol="0"/>
          <a:lstStyle/>
          <a:p>
            <a:endParaRPr dirty="0"/>
          </a:p>
        </p:txBody>
      </p:sp>
      <p:sp>
        <p:nvSpPr>
          <p:cNvPr id="67" name="object 67"/>
          <p:cNvSpPr/>
          <p:nvPr/>
        </p:nvSpPr>
        <p:spPr>
          <a:xfrm>
            <a:off x="6202679" y="4794503"/>
            <a:ext cx="297180" cy="176783"/>
          </a:xfrm>
          <a:prstGeom prst="rect">
            <a:avLst/>
          </a:prstGeom>
          <a:blipFill>
            <a:blip r:embed="rId25" cstate="print"/>
            <a:stretch>
              <a:fillRect/>
            </a:stretch>
          </a:blipFill>
        </p:spPr>
        <p:txBody>
          <a:bodyPr wrap="square" lIns="0" tIns="0" rIns="0" bIns="0" rtlCol="0"/>
          <a:lstStyle/>
          <a:p>
            <a:endParaRPr dirty="0"/>
          </a:p>
        </p:txBody>
      </p:sp>
      <p:sp>
        <p:nvSpPr>
          <p:cNvPr id="68" name="object 68"/>
          <p:cNvSpPr/>
          <p:nvPr/>
        </p:nvSpPr>
        <p:spPr>
          <a:xfrm>
            <a:off x="6155435" y="4660391"/>
            <a:ext cx="294640" cy="167640"/>
          </a:xfrm>
          <a:custGeom>
            <a:avLst/>
            <a:gdLst/>
            <a:ahLst/>
            <a:cxnLst/>
            <a:rect l="l" t="t" r="r" b="b"/>
            <a:pathLst>
              <a:path w="294639" h="167639">
                <a:moveTo>
                  <a:pt x="205104" y="0"/>
                </a:moveTo>
                <a:lnTo>
                  <a:pt x="0" y="118236"/>
                </a:lnTo>
                <a:lnTo>
                  <a:pt x="89026" y="167639"/>
                </a:lnTo>
                <a:lnTo>
                  <a:pt x="294131" y="49402"/>
                </a:lnTo>
                <a:lnTo>
                  <a:pt x="205104" y="0"/>
                </a:lnTo>
                <a:close/>
              </a:path>
            </a:pathLst>
          </a:custGeom>
          <a:solidFill>
            <a:srgbClr val="BEBEBE"/>
          </a:solidFill>
        </p:spPr>
        <p:txBody>
          <a:bodyPr wrap="square" lIns="0" tIns="0" rIns="0" bIns="0" rtlCol="0"/>
          <a:lstStyle/>
          <a:p>
            <a:endParaRPr dirty="0"/>
          </a:p>
        </p:txBody>
      </p:sp>
      <p:sp>
        <p:nvSpPr>
          <p:cNvPr id="69" name="object 69"/>
          <p:cNvSpPr/>
          <p:nvPr/>
        </p:nvSpPr>
        <p:spPr>
          <a:xfrm>
            <a:off x="6155435" y="4709159"/>
            <a:ext cx="295655" cy="178307"/>
          </a:xfrm>
          <a:prstGeom prst="rect">
            <a:avLst/>
          </a:prstGeom>
          <a:blipFill>
            <a:blip r:embed="rId26" cstate="print"/>
            <a:stretch>
              <a:fillRect/>
            </a:stretch>
          </a:blipFill>
        </p:spPr>
        <p:txBody>
          <a:bodyPr wrap="square" lIns="0" tIns="0" rIns="0" bIns="0" rtlCol="0"/>
          <a:lstStyle/>
          <a:p>
            <a:endParaRPr dirty="0"/>
          </a:p>
        </p:txBody>
      </p:sp>
      <p:sp>
        <p:nvSpPr>
          <p:cNvPr id="70" name="object 70"/>
          <p:cNvSpPr/>
          <p:nvPr/>
        </p:nvSpPr>
        <p:spPr>
          <a:xfrm>
            <a:off x="6108191" y="4576571"/>
            <a:ext cx="294640" cy="167640"/>
          </a:xfrm>
          <a:custGeom>
            <a:avLst/>
            <a:gdLst/>
            <a:ahLst/>
            <a:cxnLst/>
            <a:rect l="l" t="t" r="r" b="b"/>
            <a:pathLst>
              <a:path w="294639" h="167639">
                <a:moveTo>
                  <a:pt x="206375" y="0"/>
                </a:moveTo>
                <a:lnTo>
                  <a:pt x="0" y="117475"/>
                </a:lnTo>
                <a:lnTo>
                  <a:pt x="87757" y="167639"/>
                </a:lnTo>
                <a:lnTo>
                  <a:pt x="294132" y="49402"/>
                </a:lnTo>
                <a:lnTo>
                  <a:pt x="206375" y="0"/>
                </a:lnTo>
                <a:close/>
              </a:path>
            </a:pathLst>
          </a:custGeom>
          <a:solidFill>
            <a:srgbClr val="BEBEBE"/>
          </a:solidFill>
        </p:spPr>
        <p:txBody>
          <a:bodyPr wrap="square" lIns="0" tIns="0" rIns="0" bIns="0" rtlCol="0"/>
          <a:lstStyle/>
          <a:p>
            <a:endParaRPr dirty="0"/>
          </a:p>
        </p:txBody>
      </p:sp>
      <p:sp>
        <p:nvSpPr>
          <p:cNvPr id="71" name="object 71"/>
          <p:cNvSpPr/>
          <p:nvPr/>
        </p:nvSpPr>
        <p:spPr>
          <a:xfrm>
            <a:off x="6108191" y="4625340"/>
            <a:ext cx="295656" cy="178308"/>
          </a:xfrm>
          <a:prstGeom prst="rect">
            <a:avLst/>
          </a:prstGeom>
          <a:blipFill>
            <a:blip r:embed="rId27" cstate="print"/>
            <a:stretch>
              <a:fillRect/>
            </a:stretch>
          </a:blipFill>
        </p:spPr>
        <p:txBody>
          <a:bodyPr wrap="square" lIns="0" tIns="0" rIns="0" bIns="0" rtlCol="0"/>
          <a:lstStyle/>
          <a:p>
            <a:endParaRPr dirty="0"/>
          </a:p>
        </p:txBody>
      </p:sp>
      <p:sp>
        <p:nvSpPr>
          <p:cNvPr id="72" name="object 72"/>
          <p:cNvSpPr/>
          <p:nvPr/>
        </p:nvSpPr>
        <p:spPr>
          <a:xfrm>
            <a:off x="6060947" y="4494276"/>
            <a:ext cx="294640" cy="167640"/>
          </a:xfrm>
          <a:custGeom>
            <a:avLst/>
            <a:gdLst/>
            <a:ahLst/>
            <a:cxnLst/>
            <a:rect l="l" t="t" r="r" b="b"/>
            <a:pathLst>
              <a:path w="294639" h="167639">
                <a:moveTo>
                  <a:pt x="205739" y="0"/>
                </a:moveTo>
                <a:lnTo>
                  <a:pt x="0" y="118237"/>
                </a:lnTo>
                <a:lnTo>
                  <a:pt x="89280" y="167640"/>
                </a:lnTo>
                <a:lnTo>
                  <a:pt x="294131" y="49403"/>
                </a:lnTo>
                <a:lnTo>
                  <a:pt x="205739" y="0"/>
                </a:lnTo>
                <a:close/>
              </a:path>
            </a:pathLst>
          </a:custGeom>
          <a:solidFill>
            <a:srgbClr val="BEBEBE"/>
          </a:solidFill>
        </p:spPr>
        <p:txBody>
          <a:bodyPr wrap="square" lIns="0" tIns="0" rIns="0" bIns="0" rtlCol="0"/>
          <a:lstStyle/>
          <a:p>
            <a:endParaRPr dirty="0"/>
          </a:p>
        </p:txBody>
      </p:sp>
      <p:sp>
        <p:nvSpPr>
          <p:cNvPr id="73" name="object 73"/>
          <p:cNvSpPr/>
          <p:nvPr/>
        </p:nvSpPr>
        <p:spPr>
          <a:xfrm>
            <a:off x="6060947" y="4544567"/>
            <a:ext cx="297179" cy="178307"/>
          </a:xfrm>
          <a:prstGeom prst="rect">
            <a:avLst/>
          </a:prstGeom>
          <a:blipFill>
            <a:blip r:embed="rId28" cstate="print"/>
            <a:stretch>
              <a:fillRect/>
            </a:stretch>
          </a:blipFill>
        </p:spPr>
        <p:txBody>
          <a:bodyPr wrap="square" lIns="0" tIns="0" rIns="0" bIns="0" rtlCol="0"/>
          <a:lstStyle/>
          <a:p>
            <a:endParaRPr dirty="0"/>
          </a:p>
        </p:txBody>
      </p:sp>
      <p:sp>
        <p:nvSpPr>
          <p:cNvPr id="74" name="object 74"/>
          <p:cNvSpPr txBox="1">
            <a:spLocks noGrp="1"/>
          </p:cNvSpPr>
          <p:nvPr>
            <p:ph type="title"/>
          </p:nvPr>
        </p:nvSpPr>
        <p:spPr>
          <a:xfrm>
            <a:off x="2191004" y="340613"/>
            <a:ext cx="7733030" cy="443070"/>
          </a:xfrm>
          <a:prstGeom prst="rect">
            <a:avLst/>
          </a:prstGeom>
        </p:spPr>
        <p:txBody>
          <a:bodyPr vert="horz" wrap="square" lIns="0" tIns="12065" rIns="0" bIns="0" rtlCol="0">
            <a:spAutoFit/>
          </a:bodyPr>
          <a:lstStyle/>
          <a:p>
            <a:pPr marL="12700" algn="ctr">
              <a:lnSpc>
                <a:spcPct val="100000"/>
              </a:lnSpc>
              <a:spcBef>
                <a:spcPts val="95"/>
              </a:spcBef>
            </a:pPr>
            <a:r>
              <a:rPr lang="en-US" sz="280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INVESTMENTS INVENTORY HIGHLIGHTS</a:t>
            </a:r>
            <a:endParaRPr sz="280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endParaRPr>
          </a:p>
        </p:txBody>
      </p:sp>
      <p:sp>
        <p:nvSpPr>
          <p:cNvPr id="75" name="object 75"/>
          <p:cNvSpPr/>
          <p:nvPr/>
        </p:nvSpPr>
        <p:spPr>
          <a:xfrm>
            <a:off x="5181600" y="1732788"/>
            <a:ext cx="826135" cy="1210310"/>
          </a:xfrm>
          <a:custGeom>
            <a:avLst/>
            <a:gdLst/>
            <a:ahLst/>
            <a:cxnLst/>
            <a:rect l="l" t="t" r="r" b="b"/>
            <a:pathLst>
              <a:path w="826135" h="1210310">
                <a:moveTo>
                  <a:pt x="0" y="0"/>
                </a:moveTo>
                <a:lnTo>
                  <a:pt x="0" y="731265"/>
                </a:lnTo>
                <a:lnTo>
                  <a:pt x="826008" y="1210056"/>
                </a:lnTo>
                <a:lnTo>
                  <a:pt x="826008" y="476250"/>
                </a:lnTo>
                <a:lnTo>
                  <a:pt x="0" y="0"/>
                </a:lnTo>
                <a:close/>
              </a:path>
            </a:pathLst>
          </a:custGeom>
          <a:solidFill>
            <a:srgbClr val="2583C5"/>
          </a:solidFill>
        </p:spPr>
        <p:txBody>
          <a:bodyPr wrap="square" lIns="0" tIns="0" rIns="0" bIns="0" rtlCol="0"/>
          <a:lstStyle/>
          <a:p>
            <a:endParaRPr dirty="0"/>
          </a:p>
        </p:txBody>
      </p:sp>
      <p:sp>
        <p:nvSpPr>
          <p:cNvPr id="76" name="object 76"/>
          <p:cNvSpPr/>
          <p:nvPr/>
        </p:nvSpPr>
        <p:spPr>
          <a:xfrm>
            <a:off x="5180585" y="1272984"/>
            <a:ext cx="1653539" cy="948055"/>
          </a:xfrm>
          <a:custGeom>
            <a:avLst/>
            <a:gdLst/>
            <a:ahLst/>
            <a:cxnLst/>
            <a:rect l="l" t="t" r="r" b="b"/>
            <a:pathLst>
              <a:path w="1653540" h="948055">
                <a:moveTo>
                  <a:pt x="827659" y="0"/>
                </a:moveTo>
                <a:lnTo>
                  <a:pt x="5079" y="471804"/>
                </a:lnTo>
                <a:lnTo>
                  <a:pt x="0" y="471804"/>
                </a:lnTo>
                <a:lnTo>
                  <a:pt x="825881" y="947927"/>
                </a:lnTo>
                <a:lnTo>
                  <a:pt x="1653540" y="476885"/>
                </a:lnTo>
                <a:lnTo>
                  <a:pt x="827659" y="0"/>
                </a:lnTo>
                <a:close/>
              </a:path>
            </a:pathLst>
          </a:custGeom>
          <a:solidFill>
            <a:srgbClr val="00C6BE"/>
          </a:solidFill>
        </p:spPr>
        <p:txBody>
          <a:bodyPr wrap="square" lIns="0" tIns="0" rIns="0" bIns="0" rtlCol="0"/>
          <a:lstStyle/>
          <a:p>
            <a:endParaRPr dirty="0"/>
          </a:p>
        </p:txBody>
      </p:sp>
      <p:sp>
        <p:nvSpPr>
          <p:cNvPr id="77" name="object 77"/>
          <p:cNvSpPr/>
          <p:nvPr/>
        </p:nvSpPr>
        <p:spPr>
          <a:xfrm>
            <a:off x="6006084" y="1732788"/>
            <a:ext cx="828040" cy="1210310"/>
          </a:xfrm>
          <a:custGeom>
            <a:avLst/>
            <a:gdLst/>
            <a:ahLst/>
            <a:cxnLst/>
            <a:rect l="l" t="t" r="r" b="b"/>
            <a:pathLst>
              <a:path w="828040" h="1210310">
                <a:moveTo>
                  <a:pt x="827532" y="0"/>
                </a:moveTo>
                <a:lnTo>
                  <a:pt x="1650" y="476250"/>
                </a:lnTo>
                <a:lnTo>
                  <a:pt x="1650" y="1208404"/>
                </a:lnTo>
                <a:lnTo>
                  <a:pt x="0" y="1210056"/>
                </a:lnTo>
                <a:lnTo>
                  <a:pt x="825881" y="731265"/>
                </a:lnTo>
                <a:lnTo>
                  <a:pt x="825881" y="1650"/>
                </a:lnTo>
                <a:lnTo>
                  <a:pt x="827532" y="0"/>
                </a:lnTo>
                <a:close/>
              </a:path>
            </a:pathLst>
          </a:custGeom>
          <a:solidFill>
            <a:srgbClr val="1D6194"/>
          </a:solidFill>
        </p:spPr>
        <p:txBody>
          <a:bodyPr wrap="square" lIns="0" tIns="0" rIns="0" bIns="0" rtlCol="0"/>
          <a:lstStyle/>
          <a:p>
            <a:endParaRPr dirty="0"/>
          </a:p>
        </p:txBody>
      </p:sp>
      <p:sp>
        <p:nvSpPr>
          <p:cNvPr id="78" name="object 78"/>
          <p:cNvSpPr/>
          <p:nvPr/>
        </p:nvSpPr>
        <p:spPr>
          <a:xfrm>
            <a:off x="6440423" y="2863595"/>
            <a:ext cx="295910" cy="166370"/>
          </a:xfrm>
          <a:custGeom>
            <a:avLst/>
            <a:gdLst/>
            <a:ahLst/>
            <a:cxnLst/>
            <a:rect l="l" t="t" r="r" b="b"/>
            <a:pathLst>
              <a:path w="295909" h="166369">
                <a:moveTo>
                  <a:pt x="205994" y="0"/>
                </a:moveTo>
                <a:lnTo>
                  <a:pt x="0" y="117220"/>
                </a:lnTo>
                <a:lnTo>
                  <a:pt x="89661" y="166115"/>
                </a:lnTo>
                <a:lnTo>
                  <a:pt x="295655" y="50545"/>
                </a:lnTo>
                <a:lnTo>
                  <a:pt x="205994" y="0"/>
                </a:lnTo>
                <a:close/>
              </a:path>
            </a:pathLst>
          </a:custGeom>
          <a:solidFill>
            <a:srgbClr val="BEBEBE"/>
          </a:solidFill>
        </p:spPr>
        <p:txBody>
          <a:bodyPr wrap="square" lIns="0" tIns="0" rIns="0" bIns="0" rtlCol="0"/>
          <a:lstStyle/>
          <a:p>
            <a:endParaRPr dirty="0"/>
          </a:p>
        </p:txBody>
      </p:sp>
      <p:sp>
        <p:nvSpPr>
          <p:cNvPr id="79" name="object 79"/>
          <p:cNvSpPr/>
          <p:nvPr/>
        </p:nvSpPr>
        <p:spPr>
          <a:xfrm>
            <a:off x="6440423" y="2913888"/>
            <a:ext cx="297179" cy="176784"/>
          </a:xfrm>
          <a:prstGeom prst="rect">
            <a:avLst/>
          </a:prstGeom>
          <a:blipFill>
            <a:blip r:embed="rId29" cstate="print"/>
            <a:stretch>
              <a:fillRect/>
            </a:stretch>
          </a:blipFill>
        </p:spPr>
        <p:txBody>
          <a:bodyPr wrap="square" lIns="0" tIns="0" rIns="0" bIns="0" rtlCol="0"/>
          <a:lstStyle/>
          <a:p>
            <a:endParaRPr dirty="0"/>
          </a:p>
        </p:txBody>
      </p:sp>
      <p:sp>
        <p:nvSpPr>
          <p:cNvPr id="80" name="object 80"/>
          <p:cNvSpPr/>
          <p:nvPr/>
        </p:nvSpPr>
        <p:spPr>
          <a:xfrm>
            <a:off x="6394703" y="2779776"/>
            <a:ext cx="292735" cy="166370"/>
          </a:xfrm>
          <a:custGeom>
            <a:avLst/>
            <a:gdLst/>
            <a:ahLst/>
            <a:cxnLst/>
            <a:rect l="l" t="t" r="r" b="b"/>
            <a:pathLst>
              <a:path w="292734" h="166369">
                <a:moveTo>
                  <a:pt x="205231" y="0"/>
                </a:moveTo>
                <a:lnTo>
                  <a:pt x="0" y="116966"/>
                </a:lnTo>
                <a:lnTo>
                  <a:pt x="87375" y="166115"/>
                </a:lnTo>
                <a:lnTo>
                  <a:pt x="292607" y="50800"/>
                </a:lnTo>
                <a:lnTo>
                  <a:pt x="205231" y="0"/>
                </a:lnTo>
                <a:close/>
              </a:path>
            </a:pathLst>
          </a:custGeom>
          <a:solidFill>
            <a:srgbClr val="BEBEBE"/>
          </a:solidFill>
        </p:spPr>
        <p:txBody>
          <a:bodyPr wrap="square" lIns="0" tIns="0" rIns="0" bIns="0" rtlCol="0"/>
          <a:lstStyle/>
          <a:p>
            <a:endParaRPr dirty="0"/>
          </a:p>
        </p:txBody>
      </p:sp>
      <p:sp>
        <p:nvSpPr>
          <p:cNvPr id="81" name="object 81"/>
          <p:cNvSpPr/>
          <p:nvPr/>
        </p:nvSpPr>
        <p:spPr>
          <a:xfrm>
            <a:off x="6394703" y="2830067"/>
            <a:ext cx="295655" cy="178308"/>
          </a:xfrm>
          <a:prstGeom prst="rect">
            <a:avLst/>
          </a:prstGeom>
          <a:blipFill>
            <a:blip r:embed="rId30" cstate="print"/>
            <a:stretch>
              <a:fillRect/>
            </a:stretch>
          </a:blipFill>
        </p:spPr>
        <p:txBody>
          <a:bodyPr wrap="square" lIns="0" tIns="0" rIns="0" bIns="0" rtlCol="0"/>
          <a:lstStyle/>
          <a:p>
            <a:endParaRPr dirty="0"/>
          </a:p>
        </p:txBody>
      </p:sp>
      <p:sp>
        <p:nvSpPr>
          <p:cNvPr id="82" name="object 82"/>
          <p:cNvSpPr/>
          <p:nvPr/>
        </p:nvSpPr>
        <p:spPr>
          <a:xfrm>
            <a:off x="6347459" y="2695955"/>
            <a:ext cx="294640" cy="167640"/>
          </a:xfrm>
          <a:custGeom>
            <a:avLst/>
            <a:gdLst/>
            <a:ahLst/>
            <a:cxnLst/>
            <a:rect l="l" t="t" r="r" b="b"/>
            <a:pathLst>
              <a:path w="294640" h="167639">
                <a:moveTo>
                  <a:pt x="205105" y="0"/>
                </a:moveTo>
                <a:lnTo>
                  <a:pt x="0" y="118237"/>
                </a:lnTo>
                <a:lnTo>
                  <a:pt x="89026" y="167640"/>
                </a:lnTo>
                <a:lnTo>
                  <a:pt x="294132" y="51054"/>
                </a:lnTo>
                <a:lnTo>
                  <a:pt x="205105" y="0"/>
                </a:lnTo>
                <a:close/>
              </a:path>
            </a:pathLst>
          </a:custGeom>
          <a:solidFill>
            <a:srgbClr val="BEBEBE"/>
          </a:solidFill>
        </p:spPr>
        <p:txBody>
          <a:bodyPr wrap="square" lIns="0" tIns="0" rIns="0" bIns="0" rtlCol="0"/>
          <a:lstStyle/>
          <a:p>
            <a:endParaRPr dirty="0"/>
          </a:p>
        </p:txBody>
      </p:sp>
      <p:sp>
        <p:nvSpPr>
          <p:cNvPr id="83" name="object 83"/>
          <p:cNvSpPr/>
          <p:nvPr/>
        </p:nvSpPr>
        <p:spPr>
          <a:xfrm>
            <a:off x="6347459" y="2747772"/>
            <a:ext cx="294132" cy="176783"/>
          </a:xfrm>
          <a:prstGeom prst="rect">
            <a:avLst/>
          </a:prstGeom>
          <a:blipFill>
            <a:blip r:embed="rId22" cstate="print"/>
            <a:stretch>
              <a:fillRect/>
            </a:stretch>
          </a:blipFill>
        </p:spPr>
        <p:txBody>
          <a:bodyPr wrap="square" lIns="0" tIns="0" rIns="0" bIns="0" rtlCol="0"/>
          <a:lstStyle/>
          <a:p>
            <a:endParaRPr dirty="0"/>
          </a:p>
        </p:txBody>
      </p:sp>
      <p:sp>
        <p:nvSpPr>
          <p:cNvPr id="84" name="object 84"/>
          <p:cNvSpPr/>
          <p:nvPr/>
        </p:nvSpPr>
        <p:spPr>
          <a:xfrm>
            <a:off x="6300215" y="2612135"/>
            <a:ext cx="294640" cy="169545"/>
          </a:xfrm>
          <a:custGeom>
            <a:avLst/>
            <a:gdLst/>
            <a:ahLst/>
            <a:cxnLst/>
            <a:rect l="l" t="t" r="r" b="b"/>
            <a:pathLst>
              <a:path w="294640" h="169544">
                <a:moveTo>
                  <a:pt x="205105" y="0"/>
                </a:moveTo>
                <a:lnTo>
                  <a:pt x="0" y="119125"/>
                </a:lnTo>
                <a:lnTo>
                  <a:pt x="89026" y="169163"/>
                </a:lnTo>
                <a:lnTo>
                  <a:pt x="294132" y="51815"/>
                </a:lnTo>
                <a:lnTo>
                  <a:pt x="205105" y="0"/>
                </a:lnTo>
                <a:close/>
              </a:path>
            </a:pathLst>
          </a:custGeom>
          <a:solidFill>
            <a:srgbClr val="BEBEBE"/>
          </a:solidFill>
        </p:spPr>
        <p:txBody>
          <a:bodyPr wrap="square" lIns="0" tIns="0" rIns="0" bIns="0" rtlCol="0"/>
          <a:lstStyle/>
          <a:p>
            <a:endParaRPr dirty="0"/>
          </a:p>
        </p:txBody>
      </p:sp>
      <p:sp>
        <p:nvSpPr>
          <p:cNvPr id="85" name="object 85"/>
          <p:cNvSpPr/>
          <p:nvPr/>
        </p:nvSpPr>
        <p:spPr>
          <a:xfrm>
            <a:off x="6300215" y="2663951"/>
            <a:ext cx="295656" cy="176784"/>
          </a:xfrm>
          <a:prstGeom prst="rect">
            <a:avLst/>
          </a:prstGeom>
          <a:blipFill>
            <a:blip r:embed="rId23" cstate="print"/>
            <a:stretch>
              <a:fillRect/>
            </a:stretch>
          </a:blipFill>
        </p:spPr>
        <p:txBody>
          <a:bodyPr wrap="square" lIns="0" tIns="0" rIns="0" bIns="0" rtlCol="0"/>
          <a:lstStyle/>
          <a:p>
            <a:endParaRPr dirty="0"/>
          </a:p>
        </p:txBody>
      </p:sp>
      <p:sp>
        <p:nvSpPr>
          <p:cNvPr id="86" name="object 86"/>
          <p:cNvSpPr/>
          <p:nvPr/>
        </p:nvSpPr>
        <p:spPr>
          <a:xfrm>
            <a:off x="6249923" y="2531364"/>
            <a:ext cx="297180" cy="166370"/>
          </a:xfrm>
          <a:custGeom>
            <a:avLst/>
            <a:gdLst/>
            <a:ahLst/>
            <a:cxnLst/>
            <a:rect l="l" t="t" r="r" b="b"/>
            <a:pathLst>
              <a:path w="297179" h="166369">
                <a:moveTo>
                  <a:pt x="207010" y="0"/>
                </a:moveTo>
                <a:lnTo>
                  <a:pt x="0" y="117221"/>
                </a:lnTo>
                <a:lnTo>
                  <a:pt x="90170" y="166115"/>
                </a:lnTo>
                <a:lnTo>
                  <a:pt x="297179" y="50546"/>
                </a:lnTo>
                <a:lnTo>
                  <a:pt x="207010" y="0"/>
                </a:lnTo>
                <a:close/>
              </a:path>
            </a:pathLst>
          </a:custGeom>
          <a:solidFill>
            <a:srgbClr val="BEBEBE"/>
          </a:solidFill>
        </p:spPr>
        <p:txBody>
          <a:bodyPr wrap="square" lIns="0" tIns="0" rIns="0" bIns="0" rtlCol="0"/>
          <a:lstStyle/>
          <a:p>
            <a:endParaRPr dirty="0"/>
          </a:p>
        </p:txBody>
      </p:sp>
      <p:sp>
        <p:nvSpPr>
          <p:cNvPr id="87" name="object 87"/>
          <p:cNvSpPr/>
          <p:nvPr/>
        </p:nvSpPr>
        <p:spPr>
          <a:xfrm>
            <a:off x="6249923" y="2581655"/>
            <a:ext cx="298703" cy="176784"/>
          </a:xfrm>
          <a:prstGeom prst="rect">
            <a:avLst/>
          </a:prstGeom>
          <a:blipFill>
            <a:blip r:embed="rId31" cstate="print"/>
            <a:stretch>
              <a:fillRect/>
            </a:stretch>
          </a:blipFill>
        </p:spPr>
        <p:txBody>
          <a:bodyPr wrap="square" lIns="0" tIns="0" rIns="0" bIns="0" rtlCol="0"/>
          <a:lstStyle/>
          <a:p>
            <a:endParaRPr dirty="0"/>
          </a:p>
        </p:txBody>
      </p:sp>
      <p:sp>
        <p:nvSpPr>
          <p:cNvPr id="88" name="object 88"/>
          <p:cNvSpPr/>
          <p:nvPr/>
        </p:nvSpPr>
        <p:spPr>
          <a:xfrm>
            <a:off x="6202679" y="2447544"/>
            <a:ext cx="295910" cy="166370"/>
          </a:xfrm>
          <a:custGeom>
            <a:avLst/>
            <a:gdLst/>
            <a:ahLst/>
            <a:cxnLst/>
            <a:rect l="l" t="t" r="r" b="b"/>
            <a:pathLst>
              <a:path w="295910" h="166369">
                <a:moveTo>
                  <a:pt x="205994" y="0"/>
                </a:moveTo>
                <a:lnTo>
                  <a:pt x="0" y="116331"/>
                </a:lnTo>
                <a:lnTo>
                  <a:pt x="89662" y="166115"/>
                </a:lnTo>
                <a:lnTo>
                  <a:pt x="295656" y="50545"/>
                </a:lnTo>
                <a:lnTo>
                  <a:pt x="205994" y="0"/>
                </a:lnTo>
                <a:close/>
              </a:path>
            </a:pathLst>
          </a:custGeom>
          <a:solidFill>
            <a:srgbClr val="BEBEBE"/>
          </a:solidFill>
        </p:spPr>
        <p:txBody>
          <a:bodyPr wrap="square" lIns="0" tIns="0" rIns="0" bIns="0" rtlCol="0"/>
          <a:lstStyle/>
          <a:p>
            <a:endParaRPr dirty="0"/>
          </a:p>
        </p:txBody>
      </p:sp>
      <p:sp>
        <p:nvSpPr>
          <p:cNvPr id="89" name="object 89"/>
          <p:cNvSpPr/>
          <p:nvPr/>
        </p:nvSpPr>
        <p:spPr>
          <a:xfrm>
            <a:off x="6202679" y="2499360"/>
            <a:ext cx="297180" cy="176784"/>
          </a:xfrm>
          <a:prstGeom prst="rect">
            <a:avLst/>
          </a:prstGeom>
          <a:blipFill>
            <a:blip r:embed="rId32" cstate="print"/>
            <a:stretch>
              <a:fillRect/>
            </a:stretch>
          </a:blipFill>
        </p:spPr>
        <p:txBody>
          <a:bodyPr wrap="square" lIns="0" tIns="0" rIns="0" bIns="0" rtlCol="0"/>
          <a:lstStyle/>
          <a:p>
            <a:endParaRPr dirty="0"/>
          </a:p>
        </p:txBody>
      </p:sp>
      <p:sp>
        <p:nvSpPr>
          <p:cNvPr id="90" name="object 90"/>
          <p:cNvSpPr/>
          <p:nvPr/>
        </p:nvSpPr>
        <p:spPr>
          <a:xfrm>
            <a:off x="6155435" y="2363723"/>
            <a:ext cx="294640" cy="169545"/>
          </a:xfrm>
          <a:custGeom>
            <a:avLst/>
            <a:gdLst/>
            <a:ahLst/>
            <a:cxnLst/>
            <a:rect l="l" t="t" r="r" b="b"/>
            <a:pathLst>
              <a:path w="294639" h="169544">
                <a:moveTo>
                  <a:pt x="205104" y="0"/>
                </a:moveTo>
                <a:lnTo>
                  <a:pt x="0" y="119379"/>
                </a:lnTo>
                <a:lnTo>
                  <a:pt x="89026" y="169163"/>
                </a:lnTo>
                <a:lnTo>
                  <a:pt x="294131" y="49784"/>
                </a:lnTo>
                <a:lnTo>
                  <a:pt x="205104" y="0"/>
                </a:lnTo>
                <a:close/>
              </a:path>
            </a:pathLst>
          </a:custGeom>
          <a:solidFill>
            <a:srgbClr val="BEBEBE"/>
          </a:solidFill>
        </p:spPr>
        <p:txBody>
          <a:bodyPr wrap="square" lIns="0" tIns="0" rIns="0" bIns="0" rtlCol="0"/>
          <a:lstStyle/>
          <a:p>
            <a:endParaRPr dirty="0"/>
          </a:p>
        </p:txBody>
      </p:sp>
      <p:sp>
        <p:nvSpPr>
          <p:cNvPr id="91" name="object 91"/>
          <p:cNvSpPr/>
          <p:nvPr/>
        </p:nvSpPr>
        <p:spPr>
          <a:xfrm>
            <a:off x="6155435" y="2414016"/>
            <a:ext cx="295655" cy="178308"/>
          </a:xfrm>
          <a:prstGeom prst="rect">
            <a:avLst/>
          </a:prstGeom>
          <a:blipFill>
            <a:blip r:embed="rId33" cstate="print"/>
            <a:stretch>
              <a:fillRect/>
            </a:stretch>
          </a:blipFill>
        </p:spPr>
        <p:txBody>
          <a:bodyPr wrap="square" lIns="0" tIns="0" rIns="0" bIns="0" rtlCol="0"/>
          <a:lstStyle/>
          <a:p>
            <a:endParaRPr dirty="0"/>
          </a:p>
        </p:txBody>
      </p:sp>
      <p:sp>
        <p:nvSpPr>
          <p:cNvPr id="92" name="object 92"/>
          <p:cNvSpPr/>
          <p:nvPr/>
        </p:nvSpPr>
        <p:spPr>
          <a:xfrm>
            <a:off x="6109715" y="2281427"/>
            <a:ext cx="292735" cy="167640"/>
          </a:xfrm>
          <a:custGeom>
            <a:avLst/>
            <a:gdLst/>
            <a:ahLst/>
            <a:cxnLst/>
            <a:rect l="l" t="t" r="r" b="b"/>
            <a:pathLst>
              <a:path w="292735" h="167639">
                <a:moveTo>
                  <a:pt x="205232" y="0"/>
                </a:moveTo>
                <a:lnTo>
                  <a:pt x="0" y="117475"/>
                </a:lnTo>
                <a:lnTo>
                  <a:pt x="87375" y="167639"/>
                </a:lnTo>
                <a:lnTo>
                  <a:pt x="292608" y="49402"/>
                </a:lnTo>
                <a:lnTo>
                  <a:pt x="205232" y="0"/>
                </a:lnTo>
                <a:close/>
              </a:path>
            </a:pathLst>
          </a:custGeom>
          <a:solidFill>
            <a:srgbClr val="BEBEBE"/>
          </a:solidFill>
        </p:spPr>
        <p:txBody>
          <a:bodyPr wrap="square" lIns="0" tIns="0" rIns="0" bIns="0" rtlCol="0"/>
          <a:lstStyle/>
          <a:p>
            <a:endParaRPr dirty="0"/>
          </a:p>
        </p:txBody>
      </p:sp>
      <p:sp>
        <p:nvSpPr>
          <p:cNvPr id="93" name="object 93"/>
          <p:cNvSpPr/>
          <p:nvPr/>
        </p:nvSpPr>
        <p:spPr>
          <a:xfrm>
            <a:off x="6109715" y="2330195"/>
            <a:ext cx="294132" cy="178307"/>
          </a:xfrm>
          <a:prstGeom prst="rect">
            <a:avLst/>
          </a:prstGeom>
          <a:blipFill>
            <a:blip r:embed="rId34" cstate="print"/>
            <a:stretch>
              <a:fillRect/>
            </a:stretch>
          </a:blipFill>
        </p:spPr>
        <p:txBody>
          <a:bodyPr wrap="square" lIns="0" tIns="0" rIns="0" bIns="0" rtlCol="0"/>
          <a:lstStyle/>
          <a:p>
            <a:endParaRPr dirty="0"/>
          </a:p>
        </p:txBody>
      </p:sp>
      <p:sp>
        <p:nvSpPr>
          <p:cNvPr id="94" name="object 94"/>
          <p:cNvSpPr/>
          <p:nvPr/>
        </p:nvSpPr>
        <p:spPr>
          <a:xfrm>
            <a:off x="6060947" y="2199132"/>
            <a:ext cx="295910" cy="166370"/>
          </a:xfrm>
          <a:custGeom>
            <a:avLst/>
            <a:gdLst/>
            <a:ahLst/>
            <a:cxnLst/>
            <a:rect l="l" t="t" r="r" b="b"/>
            <a:pathLst>
              <a:path w="295910" h="166369">
                <a:moveTo>
                  <a:pt x="206755" y="0"/>
                </a:moveTo>
                <a:lnTo>
                  <a:pt x="0" y="117220"/>
                </a:lnTo>
                <a:lnTo>
                  <a:pt x="89662" y="166115"/>
                </a:lnTo>
                <a:lnTo>
                  <a:pt x="295655" y="48894"/>
                </a:lnTo>
                <a:lnTo>
                  <a:pt x="206755" y="0"/>
                </a:lnTo>
                <a:close/>
              </a:path>
            </a:pathLst>
          </a:custGeom>
          <a:solidFill>
            <a:srgbClr val="BEBEBE"/>
          </a:solidFill>
        </p:spPr>
        <p:txBody>
          <a:bodyPr wrap="square" lIns="0" tIns="0" rIns="0" bIns="0" rtlCol="0"/>
          <a:lstStyle/>
          <a:p>
            <a:endParaRPr dirty="0"/>
          </a:p>
        </p:txBody>
      </p:sp>
      <p:sp>
        <p:nvSpPr>
          <p:cNvPr id="95" name="object 95"/>
          <p:cNvSpPr/>
          <p:nvPr/>
        </p:nvSpPr>
        <p:spPr>
          <a:xfrm>
            <a:off x="6060947" y="2247900"/>
            <a:ext cx="297179" cy="179832"/>
          </a:xfrm>
          <a:prstGeom prst="rect">
            <a:avLst/>
          </a:prstGeom>
          <a:blipFill>
            <a:blip r:embed="rId35" cstate="print"/>
            <a:stretch>
              <a:fillRect/>
            </a:stretch>
          </a:blipFill>
        </p:spPr>
        <p:txBody>
          <a:bodyPr wrap="square" lIns="0" tIns="0" rIns="0" bIns="0" rtlCol="0"/>
          <a:lstStyle/>
          <a:p>
            <a:endParaRPr dirty="0"/>
          </a:p>
        </p:txBody>
      </p:sp>
      <p:sp>
        <p:nvSpPr>
          <p:cNvPr id="96" name="object 96"/>
          <p:cNvSpPr txBox="1"/>
          <p:nvPr/>
        </p:nvSpPr>
        <p:spPr>
          <a:xfrm>
            <a:off x="7872981" y="1412553"/>
            <a:ext cx="3921760" cy="1748556"/>
          </a:xfrm>
          <a:prstGeom prst="rect">
            <a:avLst/>
          </a:prstGeom>
        </p:spPr>
        <p:txBody>
          <a:bodyPr vert="horz" wrap="square" lIns="0" tIns="12065" rIns="0" bIns="0" rtlCol="0">
            <a:spAutoFit/>
          </a:bodyPr>
          <a:lstStyle/>
          <a:p>
            <a:pPr marL="12700">
              <a:lnSpc>
                <a:spcPct val="100000"/>
              </a:lnSpc>
              <a:spcBef>
                <a:spcPts val="95"/>
              </a:spcBef>
            </a:pPr>
            <a:r>
              <a:rPr lang="en-US" sz="1400" b="1" dirty="0">
                <a:solidFill>
                  <a:srgbClr val="22AC38"/>
                </a:solidFill>
                <a:latin typeface="Arial" panose="020B0604020202020204" pitchFamily="34" charset="0"/>
                <a:cs typeface="Arial" panose="020B0604020202020204" pitchFamily="34" charset="0"/>
              </a:rPr>
              <a:t>11 S</a:t>
            </a:r>
            <a:r>
              <a:rPr sz="1400" b="1" dirty="0">
                <a:solidFill>
                  <a:srgbClr val="22AC38"/>
                </a:solidFill>
                <a:latin typeface="Arial" panose="020B0604020202020204" pitchFamily="34" charset="0"/>
                <a:cs typeface="Arial" panose="020B0604020202020204" pitchFamily="34" charset="0"/>
              </a:rPr>
              <a:t>ector-specific incentives for</a:t>
            </a:r>
            <a:r>
              <a:rPr lang="en-US" sz="1400" b="1" dirty="0">
                <a:solidFill>
                  <a:srgbClr val="22AC38"/>
                </a:solidFill>
                <a:latin typeface="Arial" panose="020B0604020202020204" pitchFamily="34" charset="0"/>
                <a:cs typeface="Arial" panose="020B0604020202020204" pitchFamily="34" charset="0"/>
              </a:rPr>
              <a:t> </a:t>
            </a:r>
            <a:r>
              <a:rPr sz="1600" dirty="0">
                <a:solidFill>
                  <a:srgbClr val="22AC38"/>
                </a:solidFill>
                <a:latin typeface="Arial" panose="020B0604020202020204" pitchFamily="34" charset="0"/>
                <a:cs typeface="Arial" panose="020B0604020202020204" pitchFamily="34" charset="0"/>
              </a:rPr>
              <a:t>:</a:t>
            </a:r>
            <a:endParaRPr sz="1600" dirty="0">
              <a:latin typeface="Arial" panose="020B0604020202020204" pitchFamily="34" charset="0"/>
              <a:cs typeface="Arial" panose="020B0604020202020204" pitchFamily="34" charset="0"/>
            </a:endParaRPr>
          </a:p>
          <a:p>
            <a:pPr marL="184785" indent="-172720">
              <a:spcBef>
                <a:spcPts val="50"/>
              </a:spcBef>
              <a:buFont typeface="Arial"/>
              <a:buChar char="•"/>
              <a:tabLst>
                <a:tab pos="185420" algn="l"/>
              </a:tabLst>
            </a:pPr>
            <a:endParaRPr sz="1200" b="1" spc="5" dirty="0">
              <a:solidFill>
                <a:srgbClr val="00A4D2"/>
              </a:solidFill>
              <a:latin typeface="Arial" panose="020B0604020202020204" pitchFamily="34" charset="0"/>
              <a:cs typeface="Arial" panose="020B0604020202020204" pitchFamily="34" charset="0"/>
            </a:endParaRPr>
          </a:p>
          <a:p>
            <a:pPr marL="184785" indent="-172720">
              <a:buFont typeface="Arial"/>
              <a:buChar char="•"/>
              <a:tabLst>
                <a:tab pos="185420" algn="l"/>
              </a:tabLst>
            </a:pPr>
            <a:r>
              <a:rPr sz="1200" b="1" spc="5" dirty="0">
                <a:solidFill>
                  <a:srgbClr val="00A4D2"/>
                </a:solidFill>
                <a:latin typeface="Arial" panose="020B0604020202020204" pitchFamily="34" charset="0"/>
                <a:cs typeface="Arial" panose="020B0604020202020204" pitchFamily="34" charset="0"/>
              </a:rPr>
              <a:t>Manufacturing</a:t>
            </a:r>
            <a:r>
              <a:rPr lang="en-US" sz="1200" b="1" spc="5" dirty="0">
                <a:solidFill>
                  <a:srgbClr val="00A4D2"/>
                </a:solidFill>
                <a:latin typeface="Arial" panose="020B0604020202020204" pitchFamily="34" charset="0"/>
                <a:cs typeface="Arial" panose="020B0604020202020204" pitchFamily="34" charset="0"/>
              </a:rPr>
              <a:t>, services, MSMEs</a:t>
            </a:r>
            <a:endParaRPr sz="1200" b="1" spc="5" dirty="0">
              <a:solidFill>
                <a:srgbClr val="00A4D2"/>
              </a:solidFill>
              <a:latin typeface="Arial" panose="020B0604020202020204" pitchFamily="34" charset="0"/>
              <a:cs typeface="Arial" panose="020B0604020202020204" pitchFamily="34" charset="0"/>
            </a:endParaRPr>
          </a:p>
          <a:p>
            <a:pPr marL="184785" indent="-172720">
              <a:buFont typeface="Arial"/>
              <a:buChar char="•"/>
              <a:tabLst>
                <a:tab pos="185420" algn="l"/>
              </a:tabLst>
            </a:pPr>
            <a:r>
              <a:rPr sz="1200" b="1" spc="5" dirty="0">
                <a:solidFill>
                  <a:srgbClr val="00A4D2"/>
                </a:solidFill>
                <a:latin typeface="Arial" panose="020B0604020202020204" pitchFamily="34" charset="0"/>
                <a:cs typeface="Arial" panose="020B0604020202020204" pitchFamily="34" charset="0"/>
              </a:rPr>
              <a:t>Agri-business, agriculture</a:t>
            </a:r>
            <a:r>
              <a:rPr lang="en-US" sz="1200" b="1" spc="5" dirty="0">
                <a:solidFill>
                  <a:srgbClr val="00A4D2"/>
                </a:solidFill>
                <a:latin typeface="Arial" panose="020B0604020202020204" pitchFamily="34" charset="0"/>
                <a:cs typeface="Arial" panose="020B0604020202020204" pitchFamily="34" charset="0"/>
              </a:rPr>
              <a:t> &amp; fisheries </a:t>
            </a:r>
            <a:endParaRPr sz="1200" b="1" spc="5" dirty="0">
              <a:solidFill>
                <a:srgbClr val="00A4D2"/>
              </a:solidFill>
              <a:latin typeface="Arial" panose="020B0604020202020204" pitchFamily="34" charset="0"/>
              <a:cs typeface="Arial" panose="020B0604020202020204" pitchFamily="34" charset="0"/>
            </a:endParaRPr>
          </a:p>
          <a:p>
            <a:pPr marL="184785" indent="-172720">
              <a:buFont typeface="Arial"/>
              <a:buChar char="•"/>
              <a:tabLst>
                <a:tab pos="185420" algn="l"/>
              </a:tabLst>
            </a:pPr>
            <a:r>
              <a:rPr sz="1200" b="1" spc="5" dirty="0">
                <a:solidFill>
                  <a:srgbClr val="00A4D2"/>
                </a:solidFill>
                <a:latin typeface="Arial" panose="020B0604020202020204" pitchFamily="34" charset="0"/>
                <a:cs typeface="Arial" panose="020B0604020202020204" pitchFamily="34" charset="0"/>
              </a:rPr>
              <a:t>Tourism, Renewable Energy</a:t>
            </a:r>
          </a:p>
          <a:p>
            <a:pPr marL="184785" marR="5080" indent="-172720">
              <a:buFont typeface="Arial"/>
              <a:buChar char="•"/>
              <a:tabLst>
                <a:tab pos="185420" algn="l"/>
              </a:tabLst>
            </a:pPr>
            <a:r>
              <a:rPr sz="1200" b="1" spc="5" dirty="0">
                <a:solidFill>
                  <a:srgbClr val="00A4D2"/>
                </a:solidFill>
                <a:latin typeface="Arial" panose="020B0604020202020204" pitchFamily="34" charset="0"/>
                <a:cs typeface="Arial" panose="020B0604020202020204" pitchFamily="34" charset="0"/>
              </a:rPr>
              <a:t>I</a:t>
            </a:r>
            <a:r>
              <a:rPr lang="sr-Latn-ME" sz="1200" b="1" spc="5" dirty="0">
                <a:solidFill>
                  <a:srgbClr val="00A4D2"/>
                </a:solidFill>
                <a:latin typeface="Arial" panose="020B0604020202020204" pitchFamily="34" charset="0"/>
                <a:cs typeface="Arial" panose="020B0604020202020204" pitchFamily="34" charset="0"/>
              </a:rPr>
              <a:t>nformation technology, </a:t>
            </a:r>
            <a:r>
              <a:rPr sz="1200" b="1" spc="5" dirty="0">
                <a:solidFill>
                  <a:srgbClr val="00A4D2"/>
                </a:solidFill>
                <a:latin typeface="Arial" panose="020B0604020202020204" pitchFamily="34" charset="0"/>
                <a:cs typeface="Arial" panose="020B0604020202020204" pitchFamily="34" charset="0"/>
              </a:rPr>
              <a:t> </a:t>
            </a:r>
            <a:r>
              <a:rPr lang="en-US" sz="1200" b="1" spc="5" dirty="0">
                <a:solidFill>
                  <a:srgbClr val="00A4D2"/>
                </a:solidFill>
                <a:latin typeface="Arial" panose="020B0604020202020204" pitchFamily="34" charset="0"/>
                <a:cs typeface="Arial" panose="020B0604020202020204" pitchFamily="34" charset="0"/>
              </a:rPr>
              <a:t>scientific research and technology, innovation, </a:t>
            </a:r>
            <a:r>
              <a:rPr sz="1200" b="1" spc="5" dirty="0">
                <a:solidFill>
                  <a:srgbClr val="00A4D2"/>
                </a:solidFill>
                <a:latin typeface="Arial" panose="020B0604020202020204" pitchFamily="34" charset="0"/>
                <a:cs typeface="Arial" panose="020B0604020202020204" pitchFamily="34" charset="0"/>
              </a:rPr>
              <a:t>handicraft,  etc.</a:t>
            </a:r>
            <a:endParaRPr lang="en-US" sz="1200" b="1" spc="5" dirty="0">
              <a:solidFill>
                <a:srgbClr val="00A4D2"/>
              </a:solidFill>
              <a:latin typeface="Arial" panose="020B0604020202020204" pitchFamily="34" charset="0"/>
              <a:cs typeface="Arial" panose="020B0604020202020204" pitchFamily="34" charset="0"/>
            </a:endParaRPr>
          </a:p>
          <a:p>
            <a:pPr marL="184785" marR="5080" indent="-172720">
              <a:buFont typeface="Arial"/>
              <a:buChar char="•"/>
              <a:tabLst>
                <a:tab pos="185420" algn="l"/>
              </a:tabLst>
            </a:pPr>
            <a:r>
              <a:rPr lang="en-US" sz="1200" b="1" spc="5" dirty="0">
                <a:solidFill>
                  <a:srgbClr val="00A4D2"/>
                </a:solidFill>
                <a:latin typeface="Arial" panose="020B0604020202020204" pitchFamily="34" charset="0"/>
                <a:cs typeface="Arial" panose="020B0604020202020204" pitchFamily="34" charset="0"/>
              </a:rPr>
              <a:t>Industry </a:t>
            </a:r>
          </a:p>
          <a:p>
            <a:pPr marL="184785" marR="5080" indent="-172720">
              <a:buFont typeface="Arial"/>
              <a:buChar char="•"/>
              <a:tabLst>
                <a:tab pos="185420" algn="l"/>
              </a:tabLst>
            </a:pPr>
            <a:r>
              <a:rPr lang="en-US" sz="1200" b="1" spc="5" dirty="0">
                <a:solidFill>
                  <a:srgbClr val="00A4D2"/>
                </a:solidFill>
                <a:latin typeface="Arial" panose="020B0604020202020204" pitchFamily="34" charset="0"/>
                <a:cs typeface="Arial" panose="020B0604020202020204" pitchFamily="34" charset="0"/>
              </a:rPr>
              <a:t>Food production</a:t>
            </a:r>
            <a:endParaRPr sz="1200" b="1" spc="5" dirty="0">
              <a:solidFill>
                <a:srgbClr val="00A4D2"/>
              </a:solidFill>
              <a:latin typeface="Arial" panose="020B0604020202020204" pitchFamily="34" charset="0"/>
              <a:cs typeface="Arial" panose="020B0604020202020204" pitchFamily="34" charset="0"/>
            </a:endParaRPr>
          </a:p>
        </p:txBody>
      </p:sp>
      <p:sp>
        <p:nvSpPr>
          <p:cNvPr id="97" name="object 97"/>
          <p:cNvSpPr txBox="1"/>
          <p:nvPr/>
        </p:nvSpPr>
        <p:spPr>
          <a:xfrm>
            <a:off x="1339838" y="4819345"/>
            <a:ext cx="3054604" cy="566471"/>
          </a:xfrm>
          <a:prstGeom prst="rect">
            <a:avLst/>
          </a:prstGeom>
        </p:spPr>
        <p:txBody>
          <a:bodyPr vert="horz" wrap="square" lIns="0" tIns="12700" rIns="0" bIns="0" rtlCol="0">
            <a:spAutoFit/>
          </a:bodyPr>
          <a:lstStyle/>
          <a:p>
            <a:pPr marL="171450" indent="-171450">
              <a:lnSpc>
                <a:spcPct val="100000"/>
              </a:lnSpc>
              <a:spcBef>
                <a:spcPts val="100"/>
              </a:spcBef>
              <a:buFont typeface="Arial" panose="020B0604020202020204" pitchFamily="34" charset="0"/>
              <a:buChar char="•"/>
              <a:tabLst>
                <a:tab pos="286385" algn="l"/>
                <a:tab pos="299720" algn="l"/>
              </a:tabLst>
            </a:pPr>
            <a:r>
              <a:rPr sz="1100" b="1" spc="-105" dirty="0">
                <a:solidFill>
                  <a:srgbClr val="172C89"/>
                </a:solidFill>
                <a:latin typeface="Arial" panose="020B0604020202020204" pitchFamily="34" charset="0"/>
                <a:cs typeface="Arial" panose="020B0604020202020204" pitchFamily="34" charset="0"/>
              </a:rPr>
              <a:t>1</a:t>
            </a:r>
            <a:r>
              <a:rPr lang="en-US" sz="1100" b="1" spc="-105" dirty="0">
                <a:solidFill>
                  <a:srgbClr val="172C89"/>
                </a:solidFill>
                <a:latin typeface="Arial" panose="020B0604020202020204" pitchFamily="34" charset="0"/>
                <a:cs typeface="Arial" panose="020B0604020202020204" pitchFamily="34" charset="0"/>
              </a:rPr>
              <a:t>8 </a:t>
            </a:r>
            <a:r>
              <a:rPr lang="en-US" sz="1200" b="1" spc="-105" dirty="0">
                <a:solidFill>
                  <a:srgbClr val="172C89"/>
                </a:solidFill>
                <a:latin typeface="Arial" panose="020B0604020202020204" pitchFamily="34" charset="0"/>
                <a:cs typeface="Arial" panose="020B0604020202020204" pitchFamily="34" charset="0"/>
              </a:rPr>
              <a:t>i</a:t>
            </a:r>
            <a:r>
              <a:rPr sz="1200" b="1" spc="-30" dirty="0">
                <a:solidFill>
                  <a:srgbClr val="172C89"/>
                </a:solidFill>
                <a:latin typeface="Arial" panose="020B0604020202020204" pitchFamily="34" charset="0"/>
                <a:cs typeface="Arial" panose="020B0604020202020204" pitchFamily="34" charset="0"/>
              </a:rPr>
              <a:t>ncentives </a:t>
            </a:r>
            <a:r>
              <a:rPr sz="1200" b="1" spc="-60" dirty="0">
                <a:solidFill>
                  <a:srgbClr val="172C89"/>
                </a:solidFill>
                <a:latin typeface="Arial" panose="020B0604020202020204" pitchFamily="34" charset="0"/>
                <a:cs typeface="Arial" panose="020B0604020202020204" pitchFamily="34" charset="0"/>
              </a:rPr>
              <a:t>in </a:t>
            </a:r>
            <a:r>
              <a:rPr sz="1200" b="1" spc="-20" dirty="0">
                <a:solidFill>
                  <a:srgbClr val="172C89"/>
                </a:solidFill>
                <a:latin typeface="Arial" panose="020B0604020202020204" pitchFamily="34" charset="0"/>
                <a:cs typeface="Arial" panose="020B0604020202020204" pitchFamily="34" charset="0"/>
              </a:rPr>
              <a:t>the</a:t>
            </a:r>
            <a:r>
              <a:rPr sz="1200" b="1" spc="-165" dirty="0">
                <a:solidFill>
                  <a:srgbClr val="172C89"/>
                </a:solidFill>
                <a:latin typeface="Arial" panose="020B0604020202020204" pitchFamily="34" charset="0"/>
                <a:cs typeface="Arial" panose="020B0604020202020204" pitchFamily="34" charset="0"/>
              </a:rPr>
              <a:t> </a:t>
            </a:r>
            <a:r>
              <a:rPr sz="1200" b="1" spc="15" dirty="0" err="1">
                <a:solidFill>
                  <a:srgbClr val="172C89"/>
                </a:solidFill>
                <a:latin typeface="Arial" panose="020B0604020202020204" pitchFamily="34" charset="0"/>
                <a:cs typeface="Arial" panose="020B0604020202020204" pitchFamily="34" charset="0"/>
              </a:rPr>
              <a:t>Economi</a:t>
            </a:r>
            <a:r>
              <a:rPr lang="sr-Latn-ME" sz="1200" b="1" spc="15" dirty="0">
                <a:solidFill>
                  <a:srgbClr val="172C89"/>
                </a:solidFill>
                <a:latin typeface="Arial" panose="020B0604020202020204" pitchFamily="34" charset="0"/>
                <a:cs typeface="Arial" panose="020B0604020202020204" pitchFamily="34" charset="0"/>
              </a:rPr>
              <a:t>c </a:t>
            </a:r>
            <a:r>
              <a:rPr sz="1200" b="1" spc="-5" dirty="0">
                <a:solidFill>
                  <a:srgbClr val="172C89"/>
                </a:solidFill>
                <a:latin typeface="Arial" panose="020B0604020202020204" pitchFamily="34" charset="0"/>
                <a:cs typeface="Arial" panose="020B0604020202020204" pitchFamily="34" charset="0"/>
              </a:rPr>
              <a:t>Development</a:t>
            </a:r>
            <a:r>
              <a:rPr sz="1200" b="1" spc="-225" dirty="0">
                <a:solidFill>
                  <a:srgbClr val="172C89"/>
                </a:solidFill>
                <a:latin typeface="Arial" panose="020B0604020202020204" pitchFamily="34" charset="0"/>
                <a:cs typeface="Arial" panose="020B0604020202020204" pitchFamily="34" charset="0"/>
              </a:rPr>
              <a:t> </a:t>
            </a:r>
            <a:r>
              <a:rPr lang="sr-Latn-ME" sz="1200" b="1" spc="-225" dirty="0">
                <a:solidFill>
                  <a:srgbClr val="172C89"/>
                </a:solidFill>
                <a:latin typeface="Arial" panose="020B0604020202020204" pitchFamily="34" charset="0"/>
                <a:cs typeface="Arial" panose="020B0604020202020204" pitchFamily="34" charset="0"/>
              </a:rPr>
              <a:t> </a:t>
            </a:r>
            <a:r>
              <a:rPr sz="1200" b="1" spc="-20" dirty="0">
                <a:solidFill>
                  <a:srgbClr val="172C89"/>
                </a:solidFill>
                <a:latin typeface="Arial" panose="020B0604020202020204" pitchFamily="34" charset="0"/>
                <a:cs typeface="Arial" panose="020B0604020202020204" pitchFamily="34" charset="0"/>
              </a:rPr>
              <a:t>Areas</a:t>
            </a:r>
            <a:endParaRPr sz="1200" b="1" dirty="0">
              <a:latin typeface="Arial" panose="020B0604020202020204" pitchFamily="34" charset="0"/>
              <a:cs typeface="Arial" panose="020B0604020202020204" pitchFamily="34" charset="0"/>
            </a:endParaRPr>
          </a:p>
          <a:p>
            <a:pPr marL="183515" marR="12065" indent="-171450">
              <a:lnSpc>
                <a:spcPct val="100000"/>
              </a:lnSpc>
              <a:buClr>
                <a:srgbClr val="172C89"/>
              </a:buClr>
              <a:buFont typeface="Arial" panose="020B0604020202020204" pitchFamily="34" charset="0"/>
              <a:buChar char="•"/>
              <a:tabLst>
                <a:tab pos="341630" algn="l"/>
                <a:tab pos="342265" algn="l"/>
              </a:tabLst>
            </a:pPr>
            <a:r>
              <a:rPr sz="1200" b="1" spc="-100" dirty="0">
                <a:solidFill>
                  <a:srgbClr val="172C89"/>
                </a:solidFill>
                <a:latin typeface="Arial" panose="020B0604020202020204" pitchFamily="34" charset="0"/>
                <a:cs typeface="Arial" panose="020B0604020202020204" pitchFamily="34" charset="0"/>
              </a:rPr>
              <a:t>3 </a:t>
            </a:r>
            <a:r>
              <a:rPr sz="1200" b="1" spc="-30" dirty="0">
                <a:solidFill>
                  <a:srgbClr val="172C89"/>
                </a:solidFill>
                <a:latin typeface="Arial" panose="020B0604020202020204" pitchFamily="34" charset="0"/>
                <a:cs typeface="Arial" panose="020B0604020202020204" pitchFamily="34" charset="0"/>
              </a:rPr>
              <a:t>incentives </a:t>
            </a:r>
            <a:r>
              <a:rPr lang="en-US" sz="1200" b="1" spc="-30" dirty="0">
                <a:solidFill>
                  <a:srgbClr val="172C89"/>
                </a:solidFill>
                <a:latin typeface="Arial" panose="020B0604020202020204" pitchFamily="34" charset="0"/>
                <a:cs typeface="Arial" panose="020B0604020202020204" pitchFamily="34" charset="0"/>
              </a:rPr>
              <a:t>at the local level </a:t>
            </a:r>
            <a:endParaRPr sz="1200" b="1" dirty="0">
              <a:latin typeface="Arial" panose="020B0604020202020204" pitchFamily="34" charset="0"/>
              <a:cs typeface="Arial" panose="020B0604020202020204" pitchFamily="34" charset="0"/>
            </a:endParaRPr>
          </a:p>
        </p:txBody>
      </p:sp>
      <p:sp>
        <p:nvSpPr>
          <p:cNvPr id="98" name="object 34"/>
          <p:cNvSpPr/>
          <p:nvPr/>
        </p:nvSpPr>
        <p:spPr>
          <a:xfrm>
            <a:off x="7177462" y="3900833"/>
            <a:ext cx="4901867" cy="1186886"/>
          </a:xfrm>
          <a:custGeom>
            <a:avLst/>
            <a:gdLst/>
            <a:ahLst/>
            <a:cxnLst/>
            <a:rect l="l" t="t" r="r" b="b"/>
            <a:pathLst>
              <a:path w="3583304" h="485139">
                <a:moveTo>
                  <a:pt x="3340607" y="0"/>
                </a:moveTo>
                <a:lnTo>
                  <a:pt x="242315" y="0"/>
                </a:lnTo>
                <a:lnTo>
                  <a:pt x="193472" y="4921"/>
                </a:lnTo>
                <a:lnTo>
                  <a:pt x="147982" y="19038"/>
                </a:lnTo>
                <a:lnTo>
                  <a:pt x="106821" y="41375"/>
                </a:lnTo>
                <a:lnTo>
                  <a:pt x="70961" y="70961"/>
                </a:lnTo>
                <a:lnTo>
                  <a:pt x="41375" y="106821"/>
                </a:lnTo>
                <a:lnTo>
                  <a:pt x="19038" y="147982"/>
                </a:lnTo>
                <a:lnTo>
                  <a:pt x="4921" y="193472"/>
                </a:lnTo>
                <a:lnTo>
                  <a:pt x="0" y="242315"/>
                </a:lnTo>
                <a:lnTo>
                  <a:pt x="4921" y="291159"/>
                </a:lnTo>
                <a:lnTo>
                  <a:pt x="19038" y="336649"/>
                </a:lnTo>
                <a:lnTo>
                  <a:pt x="41375" y="377810"/>
                </a:lnTo>
                <a:lnTo>
                  <a:pt x="70961" y="413670"/>
                </a:lnTo>
                <a:lnTo>
                  <a:pt x="106821" y="443256"/>
                </a:lnTo>
                <a:lnTo>
                  <a:pt x="147982" y="465593"/>
                </a:lnTo>
                <a:lnTo>
                  <a:pt x="193472" y="479710"/>
                </a:lnTo>
                <a:lnTo>
                  <a:pt x="242315" y="484631"/>
                </a:lnTo>
                <a:lnTo>
                  <a:pt x="3340607" y="484631"/>
                </a:lnTo>
                <a:lnTo>
                  <a:pt x="3389451" y="479710"/>
                </a:lnTo>
                <a:lnTo>
                  <a:pt x="3434941" y="465593"/>
                </a:lnTo>
                <a:lnTo>
                  <a:pt x="3476102" y="443256"/>
                </a:lnTo>
                <a:lnTo>
                  <a:pt x="3511962" y="413670"/>
                </a:lnTo>
                <a:lnTo>
                  <a:pt x="3541548" y="377810"/>
                </a:lnTo>
                <a:lnTo>
                  <a:pt x="3563885" y="336649"/>
                </a:lnTo>
                <a:lnTo>
                  <a:pt x="3578002" y="291159"/>
                </a:lnTo>
                <a:lnTo>
                  <a:pt x="3582924" y="242315"/>
                </a:lnTo>
                <a:lnTo>
                  <a:pt x="3578002" y="193472"/>
                </a:lnTo>
                <a:lnTo>
                  <a:pt x="3563885" y="147982"/>
                </a:lnTo>
                <a:lnTo>
                  <a:pt x="3541548" y="106821"/>
                </a:lnTo>
                <a:lnTo>
                  <a:pt x="3511962" y="70961"/>
                </a:lnTo>
                <a:lnTo>
                  <a:pt x="3476102" y="41375"/>
                </a:lnTo>
                <a:lnTo>
                  <a:pt x="3434941" y="19038"/>
                </a:lnTo>
                <a:lnTo>
                  <a:pt x="3389451" y="4921"/>
                </a:lnTo>
                <a:lnTo>
                  <a:pt x="3340607" y="0"/>
                </a:lnTo>
                <a:close/>
              </a:path>
            </a:pathLst>
          </a:custGeom>
          <a:solidFill>
            <a:schemeClr val="accent1">
              <a:lumMod val="40000"/>
              <a:lumOff val="60000"/>
            </a:schemeClr>
          </a:solidFill>
        </p:spPr>
        <p:txBody>
          <a:bodyPr wrap="square" lIns="0" tIns="0" rIns="0" bIns="0" rtlCol="0"/>
          <a:lstStyle/>
          <a:p>
            <a:pPr algn="ctr"/>
            <a:endParaRPr lang="en-US" sz="12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algn="ctr"/>
            <a:r>
              <a:rPr lang="sr-Latn-ME" sz="12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Montenegro Investments Incentives Inventory available at</a:t>
            </a:r>
            <a:r>
              <a:rPr lang="en-US" sz="12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 official website of the Ministry of Economic Development</a:t>
            </a:r>
          </a:p>
          <a:p>
            <a:pPr algn="ctr"/>
            <a:endParaRPr lang="en-US" sz="12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algn="ctr"/>
            <a:r>
              <a:rPr lang="sr-Latn-ME" sz="1400"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https://mek.gov.me/</a:t>
            </a:r>
          </a:p>
          <a:p>
            <a:pPr algn="ctr"/>
            <a:endParaRPr sz="1200" dirty="0">
              <a:latin typeface="Verdana" panose="020B0604030504040204" pitchFamily="34" charset="0"/>
              <a:ea typeface="Verdana" panose="020B0604030504040204" pitchFamily="34" charset="0"/>
            </a:endParaRPr>
          </a:p>
        </p:txBody>
      </p:sp>
      <p:sp>
        <p:nvSpPr>
          <p:cNvPr id="100" name="object 37">
            <a:extLst>
              <a:ext uri="{FF2B5EF4-FFF2-40B4-BE49-F238E27FC236}">
                <a16:creationId xmlns:a16="http://schemas.microsoft.com/office/drawing/2014/main" xmlns="" id="{9799756B-A8D8-4BD1-B426-82657E849FDA}"/>
              </a:ext>
            </a:extLst>
          </p:cNvPr>
          <p:cNvSpPr txBox="1"/>
          <p:nvPr/>
        </p:nvSpPr>
        <p:spPr>
          <a:xfrm>
            <a:off x="1318832" y="1412553"/>
            <a:ext cx="2573655" cy="629018"/>
          </a:xfrm>
          <a:prstGeom prst="rect">
            <a:avLst/>
          </a:prstGeom>
        </p:spPr>
        <p:txBody>
          <a:bodyPr vert="horz" wrap="square" lIns="0" tIns="13335" rIns="0" bIns="0" rtlCol="0">
            <a:spAutoFit/>
          </a:bodyPr>
          <a:lstStyle/>
          <a:p>
            <a:pPr marL="12700" marR="5080">
              <a:lnSpc>
                <a:spcPct val="100000"/>
              </a:lnSpc>
              <a:spcBef>
                <a:spcPts val="105"/>
              </a:spcBef>
            </a:pPr>
            <a:r>
              <a:rPr sz="2000" b="1" dirty="0">
                <a:solidFill>
                  <a:srgbClr val="00A29A"/>
                </a:solidFill>
                <a:latin typeface="Arial" panose="020B0604020202020204" pitchFamily="34" charset="0"/>
                <a:cs typeface="Arial" panose="020B0604020202020204" pitchFamily="34" charset="0"/>
              </a:rPr>
              <a:t>4</a:t>
            </a:r>
            <a:r>
              <a:rPr lang="en-US" sz="2000" b="1" dirty="0">
                <a:solidFill>
                  <a:srgbClr val="00A29A"/>
                </a:solidFill>
                <a:latin typeface="Arial" panose="020B0604020202020204" pitchFamily="34" charset="0"/>
                <a:cs typeface="Arial" panose="020B0604020202020204" pitchFamily="34" charset="0"/>
              </a:rPr>
              <a:t>2</a:t>
            </a:r>
            <a:r>
              <a:rPr sz="2000" b="1" dirty="0">
                <a:solidFill>
                  <a:srgbClr val="00A29A"/>
                </a:solidFill>
                <a:latin typeface="Arial" panose="020B0604020202020204" pitchFamily="34" charset="0"/>
                <a:cs typeface="Arial" panose="020B0604020202020204" pitchFamily="34" charset="0"/>
              </a:rPr>
              <a:t> </a:t>
            </a:r>
            <a:r>
              <a:rPr lang="sr-Latn-ME" sz="2000" b="1" dirty="0">
                <a:solidFill>
                  <a:srgbClr val="00A29A"/>
                </a:solidFill>
                <a:latin typeface="Arial" panose="020B0604020202020204" pitchFamily="34" charset="0"/>
                <a:cs typeface="Arial" panose="020B0604020202020204" pitchFamily="34" charset="0"/>
              </a:rPr>
              <a:t> </a:t>
            </a:r>
            <a:r>
              <a:rPr sz="2000" b="1" dirty="0">
                <a:solidFill>
                  <a:srgbClr val="00A29A"/>
                </a:solidFill>
                <a:latin typeface="Arial" panose="020B0604020202020204" pitchFamily="34" charset="0"/>
                <a:cs typeface="Arial" panose="020B0604020202020204" pitchFamily="34" charset="0"/>
              </a:rPr>
              <a:t>investment  incentives</a:t>
            </a:r>
            <a:endParaRPr sz="2000" dirty="0">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5969508" cy="6857999"/>
          </a:xfrm>
          <a:prstGeom prst="rect">
            <a:avLst/>
          </a:prstGeom>
          <a:blipFill>
            <a:blip r:embed="rId2" cstate="print"/>
            <a:stretch>
              <a:fillRect/>
            </a:stretch>
          </a:blipFill>
        </p:spPr>
        <p:txBody>
          <a:bodyPr wrap="square" lIns="0" tIns="0" rIns="0" bIns="0" rtlCol="0"/>
          <a:lstStyle/>
          <a:p>
            <a:endParaRPr dirty="0"/>
          </a:p>
        </p:txBody>
      </p:sp>
      <p:sp>
        <p:nvSpPr>
          <p:cNvPr id="3" name="object 3"/>
          <p:cNvSpPr/>
          <p:nvPr/>
        </p:nvSpPr>
        <p:spPr>
          <a:xfrm>
            <a:off x="119634" y="151942"/>
            <a:ext cx="12191999" cy="6857996"/>
          </a:xfrm>
          <a:prstGeom prst="rect">
            <a:avLst/>
          </a:prstGeom>
          <a:blipFill>
            <a:blip r:embed="rId3" cstate="print"/>
            <a:stretch>
              <a:fillRect/>
            </a:stretch>
          </a:blipFill>
        </p:spPr>
        <p:txBody>
          <a:bodyPr wrap="square" lIns="0" tIns="0" rIns="0" bIns="0" rtlCol="0"/>
          <a:lstStyle/>
          <a:p>
            <a:endParaRPr dirty="0"/>
          </a:p>
        </p:txBody>
      </p:sp>
      <p:sp>
        <p:nvSpPr>
          <p:cNvPr id="4" name="object 4"/>
          <p:cNvSpPr txBox="1">
            <a:spLocks noGrp="1"/>
          </p:cNvSpPr>
          <p:nvPr>
            <p:ph type="title"/>
          </p:nvPr>
        </p:nvSpPr>
        <p:spPr>
          <a:xfrm>
            <a:off x="7399019" y="343284"/>
            <a:ext cx="3725545" cy="443070"/>
          </a:xfrm>
          <a:prstGeom prst="rect">
            <a:avLst/>
          </a:prstGeom>
        </p:spPr>
        <p:txBody>
          <a:bodyPr vert="horz" wrap="square" lIns="0" tIns="12065" rIns="0" bIns="0" rtlCol="0">
            <a:spAutoFit/>
          </a:bodyPr>
          <a:lstStyle/>
          <a:p>
            <a:pPr marL="12700">
              <a:lnSpc>
                <a:spcPct val="100000"/>
              </a:lnSpc>
              <a:spcBef>
                <a:spcPts val="95"/>
              </a:spcBef>
            </a:pPr>
            <a:r>
              <a:rPr sz="2800" spc="-50" dirty="0">
                <a:latin typeface="Arial" panose="020B0604020202020204" pitchFamily="34" charset="0"/>
                <a:cs typeface="Arial" panose="020B0604020202020204" pitchFamily="34" charset="0"/>
              </a:rPr>
              <a:t>Table</a:t>
            </a:r>
            <a:r>
              <a:rPr lang="en-US" sz="2800" spc="-50" dirty="0">
                <a:latin typeface="Arial" panose="020B0604020202020204" pitchFamily="34" charset="0"/>
                <a:cs typeface="Arial" panose="020B0604020202020204" pitchFamily="34" charset="0"/>
              </a:rPr>
              <a:t> </a:t>
            </a:r>
            <a:r>
              <a:rPr sz="2800" spc="15" dirty="0">
                <a:latin typeface="Arial" panose="020B0604020202020204" pitchFamily="34" charset="0"/>
                <a:cs typeface="Arial" panose="020B0604020202020204" pitchFamily="34" charset="0"/>
              </a:rPr>
              <a:t>of</a:t>
            </a:r>
            <a:r>
              <a:rPr sz="2800" spc="-509" dirty="0">
                <a:latin typeface="Arial" panose="020B0604020202020204" pitchFamily="34" charset="0"/>
                <a:cs typeface="Arial" panose="020B0604020202020204" pitchFamily="34" charset="0"/>
              </a:rPr>
              <a:t> </a:t>
            </a:r>
            <a:r>
              <a:rPr sz="2800" spc="-35" dirty="0">
                <a:latin typeface="Arial" panose="020B0604020202020204" pitchFamily="34" charset="0"/>
                <a:cs typeface="Arial" panose="020B0604020202020204" pitchFamily="34" charset="0"/>
              </a:rPr>
              <a:t>Contents</a:t>
            </a:r>
            <a:endParaRPr sz="2800" dirty="0">
              <a:latin typeface="Arial" panose="020B0604020202020204" pitchFamily="34" charset="0"/>
              <a:cs typeface="Arial" panose="020B0604020202020204" pitchFamily="34" charset="0"/>
            </a:endParaRPr>
          </a:p>
        </p:txBody>
      </p:sp>
      <p:sp>
        <p:nvSpPr>
          <p:cNvPr id="5" name="object 5"/>
          <p:cNvSpPr/>
          <p:nvPr/>
        </p:nvSpPr>
        <p:spPr>
          <a:xfrm>
            <a:off x="7403592" y="1371600"/>
            <a:ext cx="567055" cy="568960"/>
          </a:xfrm>
          <a:custGeom>
            <a:avLst/>
            <a:gdLst/>
            <a:ahLst/>
            <a:cxnLst/>
            <a:rect l="l" t="t" r="r" b="b"/>
            <a:pathLst>
              <a:path w="567054" h="568960">
                <a:moveTo>
                  <a:pt x="283463" y="0"/>
                </a:moveTo>
                <a:lnTo>
                  <a:pt x="237475" y="3720"/>
                </a:lnTo>
                <a:lnTo>
                  <a:pt x="193852" y="14490"/>
                </a:lnTo>
                <a:lnTo>
                  <a:pt x="153179" y="31725"/>
                </a:lnTo>
                <a:lnTo>
                  <a:pt x="116037" y="54839"/>
                </a:lnTo>
                <a:lnTo>
                  <a:pt x="83010" y="83248"/>
                </a:lnTo>
                <a:lnTo>
                  <a:pt x="54681" y="116366"/>
                </a:lnTo>
                <a:lnTo>
                  <a:pt x="31632" y="153608"/>
                </a:lnTo>
                <a:lnTo>
                  <a:pt x="14447" y="194389"/>
                </a:lnTo>
                <a:lnTo>
                  <a:pt x="3709" y="238123"/>
                </a:lnTo>
                <a:lnTo>
                  <a:pt x="0" y="284225"/>
                </a:lnTo>
                <a:lnTo>
                  <a:pt x="3709" y="330328"/>
                </a:lnTo>
                <a:lnTo>
                  <a:pt x="14447" y="374062"/>
                </a:lnTo>
                <a:lnTo>
                  <a:pt x="31632" y="414843"/>
                </a:lnTo>
                <a:lnTo>
                  <a:pt x="54681" y="452085"/>
                </a:lnTo>
                <a:lnTo>
                  <a:pt x="83010" y="485203"/>
                </a:lnTo>
                <a:lnTo>
                  <a:pt x="116037" y="513612"/>
                </a:lnTo>
                <a:lnTo>
                  <a:pt x="153179" y="536726"/>
                </a:lnTo>
                <a:lnTo>
                  <a:pt x="193852" y="553961"/>
                </a:lnTo>
                <a:lnTo>
                  <a:pt x="237475" y="564731"/>
                </a:lnTo>
                <a:lnTo>
                  <a:pt x="283463" y="568451"/>
                </a:lnTo>
                <a:lnTo>
                  <a:pt x="329452" y="564731"/>
                </a:lnTo>
                <a:lnTo>
                  <a:pt x="373075" y="553961"/>
                </a:lnTo>
                <a:lnTo>
                  <a:pt x="413748" y="536726"/>
                </a:lnTo>
                <a:lnTo>
                  <a:pt x="450890" y="513612"/>
                </a:lnTo>
                <a:lnTo>
                  <a:pt x="483917" y="485203"/>
                </a:lnTo>
                <a:lnTo>
                  <a:pt x="512246" y="452085"/>
                </a:lnTo>
                <a:lnTo>
                  <a:pt x="535295" y="414843"/>
                </a:lnTo>
                <a:lnTo>
                  <a:pt x="552480" y="374062"/>
                </a:lnTo>
                <a:lnTo>
                  <a:pt x="563218" y="330328"/>
                </a:lnTo>
                <a:lnTo>
                  <a:pt x="566927" y="284225"/>
                </a:lnTo>
                <a:lnTo>
                  <a:pt x="563218" y="238123"/>
                </a:lnTo>
                <a:lnTo>
                  <a:pt x="552480" y="194389"/>
                </a:lnTo>
                <a:lnTo>
                  <a:pt x="535295" y="153608"/>
                </a:lnTo>
                <a:lnTo>
                  <a:pt x="512246" y="116366"/>
                </a:lnTo>
                <a:lnTo>
                  <a:pt x="483917" y="83248"/>
                </a:lnTo>
                <a:lnTo>
                  <a:pt x="450890" y="54839"/>
                </a:lnTo>
                <a:lnTo>
                  <a:pt x="413748" y="31725"/>
                </a:lnTo>
                <a:lnTo>
                  <a:pt x="373075" y="14490"/>
                </a:lnTo>
                <a:lnTo>
                  <a:pt x="329452" y="3720"/>
                </a:lnTo>
                <a:lnTo>
                  <a:pt x="283463" y="0"/>
                </a:lnTo>
                <a:close/>
              </a:path>
            </a:pathLst>
          </a:custGeom>
          <a:solidFill>
            <a:srgbClr val="42B996"/>
          </a:solidFill>
        </p:spPr>
        <p:txBody>
          <a:bodyPr wrap="square" lIns="0" tIns="0" rIns="0" bIns="0" rtlCol="0"/>
          <a:lstStyle/>
          <a:p>
            <a:endParaRPr dirty="0">
              <a:latin typeface="Vedrana"/>
            </a:endParaRPr>
          </a:p>
        </p:txBody>
      </p:sp>
      <p:sp>
        <p:nvSpPr>
          <p:cNvPr id="6" name="object 6"/>
          <p:cNvSpPr txBox="1"/>
          <p:nvPr/>
        </p:nvSpPr>
        <p:spPr>
          <a:xfrm>
            <a:off x="7612126" y="1501903"/>
            <a:ext cx="152400" cy="299720"/>
          </a:xfrm>
          <a:prstGeom prst="rect">
            <a:avLst/>
          </a:prstGeom>
        </p:spPr>
        <p:txBody>
          <a:bodyPr vert="horz" wrap="square" lIns="0" tIns="12700" rIns="0" bIns="0" rtlCol="0">
            <a:spAutoFit/>
          </a:bodyPr>
          <a:lstStyle/>
          <a:p>
            <a:pPr marL="12700">
              <a:lnSpc>
                <a:spcPct val="100000"/>
              </a:lnSpc>
              <a:spcBef>
                <a:spcPts val="100"/>
              </a:spcBef>
            </a:pPr>
            <a:r>
              <a:rPr sz="1800" spc="-150" dirty="0">
                <a:solidFill>
                  <a:srgbClr val="FFFFFF"/>
                </a:solidFill>
                <a:latin typeface="Vedrana"/>
                <a:cs typeface="Verdana"/>
              </a:rPr>
              <a:t>1</a:t>
            </a:r>
            <a:endParaRPr sz="1800" dirty="0">
              <a:latin typeface="Vedrana"/>
              <a:cs typeface="Verdana"/>
            </a:endParaRPr>
          </a:p>
        </p:txBody>
      </p:sp>
      <p:sp>
        <p:nvSpPr>
          <p:cNvPr id="8" name="object 8"/>
          <p:cNvSpPr/>
          <p:nvPr/>
        </p:nvSpPr>
        <p:spPr>
          <a:xfrm>
            <a:off x="7403592" y="2322576"/>
            <a:ext cx="567055" cy="567055"/>
          </a:xfrm>
          <a:custGeom>
            <a:avLst/>
            <a:gdLst/>
            <a:ahLst/>
            <a:cxnLst/>
            <a:rect l="l" t="t" r="r" b="b"/>
            <a:pathLst>
              <a:path w="567054" h="567055">
                <a:moveTo>
                  <a:pt x="283463" y="0"/>
                </a:moveTo>
                <a:lnTo>
                  <a:pt x="237475" y="3709"/>
                </a:lnTo>
                <a:lnTo>
                  <a:pt x="193852" y="14447"/>
                </a:lnTo>
                <a:lnTo>
                  <a:pt x="153179" y="31632"/>
                </a:lnTo>
                <a:lnTo>
                  <a:pt x="116037" y="54681"/>
                </a:lnTo>
                <a:lnTo>
                  <a:pt x="83010" y="83010"/>
                </a:lnTo>
                <a:lnTo>
                  <a:pt x="54681" y="116037"/>
                </a:lnTo>
                <a:lnTo>
                  <a:pt x="31632" y="153179"/>
                </a:lnTo>
                <a:lnTo>
                  <a:pt x="14447" y="193852"/>
                </a:lnTo>
                <a:lnTo>
                  <a:pt x="3709" y="237475"/>
                </a:lnTo>
                <a:lnTo>
                  <a:pt x="0" y="283463"/>
                </a:lnTo>
                <a:lnTo>
                  <a:pt x="3709" y="329452"/>
                </a:lnTo>
                <a:lnTo>
                  <a:pt x="14447" y="373075"/>
                </a:lnTo>
                <a:lnTo>
                  <a:pt x="31632" y="413748"/>
                </a:lnTo>
                <a:lnTo>
                  <a:pt x="54681" y="450890"/>
                </a:lnTo>
                <a:lnTo>
                  <a:pt x="83010" y="483917"/>
                </a:lnTo>
                <a:lnTo>
                  <a:pt x="116037" y="512246"/>
                </a:lnTo>
                <a:lnTo>
                  <a:pt x="153179" y="535295"/>
                </a:lnTo>
                <a:lnTo>
                  <a:pt x="193852" y="552480"/>
                </a:lnTo>
                <a:lnTo>
                  <a:pt x="237475" y="563218"/>
                </a:lnTo>
                <a:lnTo>
                  <a:pt x="283463" y="566927"/>
                </a:lnTo>
                <a:lnTo>
                  <a:pt x="329452" y="563218"/>
                </a:lnTo>
                <a:lnTo>
                  <a:pt x="373075" y="552480"/>
                </a:lnTo>
                <a:lnTo>
                  <a:pt x="413748" y="535295"/>
                </a:lnTo>
                <a:lnTo>
                  <a:pt x="450890" y="512246"/>
                </a:lnTo>
                <a:lnTo>
                  <a:pt x="483917" y="483917"/>
                </a:lnTo>
                <a:lnTo>
                  <a:pt x="512246" y="450890"/>
                </a:lnTo>
                <a:lnTo>
                  <a:pt x="535295" y="413748"/>
                </a:lnTo>
                <a:lnTo>
                  <a:pt x="552480" y="373075"/>
                </a:lnTo>
                <a:lnTo>
                  <a:pt x="563218" y="329452"/>
                </a:lnTo>
                <a:lnTo>
                  <a:pt x="566927" y="283463"/>
                </a:lnTo>
                <a:lnTo>
                  <a:pt x="563218" y="237475"/>
                </a:lnTo>
                <a:lnTo>
                  <a:pt x="552480" y="193852"/>
                </a:lnTo>
                <a:lnTo>
                  <a:pt x="535295" y="153179"/>
                </a:lnTo>
                <a:lnTo>
                  <a:pt x="512246" y="116037"/>
                </a:lnTo>
                <a:lnTo>
                  <a:pt x="483917" y="83010"/>
                </a:lnTo>
                <a:lnTo>
                  <a:pt x="450890" y="54681"/>
                </a:lnTo>
                <a:lnTo>
                  <a:pt x="413748" y="31632"/>
                </a:lnTo>
                <a:lnTo>
                  <a:pt x="373075" y="14447"/>
                </a:lnTo>
                <a:lnTo>
                  <a:pt x="329452" y="3709"/>
                </a:lnTo>
                <a:lnTo>
                  <a:pt x="283463" y="0"/>
                </a:lnTo>
                <a:close/>
              </a:path>
            </a:pathLst>
          </a:custGeom>
          <a:solidFill>
            <a:srgbClr val="42B996"/>
          </a:solidFill>
        </p:spPr>
        <p:txBody>
          <a:bodyPr wrap="square" lIns="0" tIns="0" rIns="0" bIns="0" rtlCol="0"/>
          <a:lstStyle/>
          <a:p>
            <a:endParaRPr dirty="0">
              <a:latin typeface="Vedrana"/>
            </a:endParaRPr>
          </a:p>
        </p:txBody>
      </p:sp>
      <p:sp>
        <p:nvSpPr>
          <p:cNvPr id="9" name="object 9"/>
          <p:cNvSpPr txBox="1"/>
          <p:nvPr/>
        </p:nvSpPr>
        <p:spPr>
          <a:xfrm>
            <a:off x="7612126" y="2451862"/>
            <a:ext cx="152400" cy="299720"/>
          </a:xfrm>
          <a:prstGeom prst="rect">
            <a:avLst/>
          </a:prstGeom>
        </p:spPr>
        <p:txBody>
          <a:bodyPr vert="horz" wrap="square" lIns="0" tIns="12700" rIns="0" bIns="0" rtlCol="0">
            <a:spAutoFit/>
          </a:bodyPr>
          <a:lstStyle/>
          <a:p>
            <a:pPr marL="12700">
              <a:lnSpc>
                <a:spcPct val="100000"/>
              </a:lnSpc>
              <a:spcBef>
                <a:spcPts val="100"/>
              </a:spcBef>
            </a:pPr>
            <a:r>
              <a:rPr sz="1800" spc="-150" dirty="0">
                <a:solidFill>
                  <a:srgbClr val="FFFFFF"/>
                </a:solidFill>
                <a:latin typeface="Vedrana"/>
                <a:cs typeface="Verdana"/>
              </a:rPr>
              <a:t>2</a:t>
            </a:r>
            <a:endParaRPr sz="1800" dirty="0">
              <a:latin typeface="Vedrana"/>
              <a:cs typeface="Verdana"/>
            </a:endParaRPr>
          </a:p>
        </p:txBody>
      </p:sp>
      <p:sp>
        <p:nvSpPr>
          <p:cNvPr id="11" name="object 11"/>
          <p:cNvSpPr/>
          <p:nvPr/>
        </p:nvSpPr>
        <p:spPr>
          <a:xfrm>
            <a:off x="7403592" y="3279649"/>
            <a:ext cx="567055" cy="567055"/>
          </a:xfrm>
          <a:custGeom>
            <a:avLst/>
            <a:gdLst/>
            <a:ahLst/>
            <a:cxnLst/>
            <a:rect l="l" t="t" r="r" b="b"/>
            <a:pathLst>
              <a:path w="567054" h="567054">
                <a:moveTo>
                  <a:pt x="283463" y="0"/>
                </a:moveTo>
                <a:lnTo>
                  <a:pt x="237475" y="3709"/>
                </a:lnTo>
                <a:lnTo>
                  <a:pt x="193852" y="14447"/>
                </a:lnTo>
                <a:lnTo>
                  <a:pt x="153179" y="31632"/>
                </a:lnTo>
                <a:lnTo>
                  <a:pt x="116037" y="54681"/>
                </a:lnTo>
                <a:lnTo>
                  <a:pt x="83010" y="83010"/>
                </a:lnTo>
                <a:lnTo>
                  <a:pt x="54681" y="116037"/>
                </a:lnTo>
                <a:lnTo>
                  <a:pt x="31632" y="153179"/>
                </a:lnTo>
                <a:lnTo>
                  <a:pt x="14447" y="193852"/>
                </a:lnTo>
                <a:lnTo>
                  <a:pt x="3709" y="237475"/>
                </a:lnTo>
                <a:lnTo>
                  <a:pt x="0" y="283463"/>
                </a:lnTo>
                <a:lnTo>
                  <a:pt x="3709" y="329452"/>
                </a:lnTo>
                <a:lnTo>
                  <a:pt x="14447" y="373075"/>
                </a:lnTo>
                <a:lnTo>
                  <a:pt x="31632" y="413748"/>
                </a:lnTo>
                <a:lnTo>
                  <a:pt x="54681" y="450890"/>
                </a:lnTo>
                <a:lnTo>
                  <a:pt x="83010" y="483917"/>
                </a:lnTo>
                <a:lnTo>
                  <a:pt x="116037" y="512246"/>
                </a:lnTo>
                <a:lnTo>
                  <a:pt x="153179" y="535295"/>
                </a:lnTo>
                <a:lnTo>
                  <a:pt x="193852" y="552480"/>
                </a:lnTo>
                <a:lnTo>
                  <a:pt x="237475" y="563218"/>
                </a:lnTo>
                <a:lnTo>
                  <a:pt x="283463" y="566927"/>
                </a:lnTo>
                <a:lnTo>
                  <a:pt x="329452" y="563218"/>
                </a:lnTo>
                <a:lnTo>
                  <a:pt x="373075" y="552480"/>
                </a:lnTo>
                <a:lnTo>
                  <a:pt x="413748" y="535295"/>
                </a:lnTo>
                <a:lnTo>
                  <a:pt x="450890" y="512246"/>
                </a:lnTo>
                <a:lnTo>
                  <a:pt x="483917" y="483917"/>
                </a:lnTo>
                <a:lnTo>
                  <a:pt x="512246" y="450890"/>
                </a:lnTo>
                <a:lnTo>
                  <a:pt x="535295" y="413748"/>
                </a:lnTo>
                <a:lnTo>
                  <a:pt x="552480" y="373075"/>
                </a:lnTo>
                <a:lnTo>
                  <a:pt x="563218" y="329452"/>
                </a:lnTo>
                <a:lnTo>
                  <a:pt x="566927" y="283463"/>
                </a:lnTo>
                <a:lnTo>
                  <a:pt x="563218" y="237475"/>
                </a:lnTo>
                <a:lnTo>
                  <a:pt x="552480" y="193852"/>
                </a:lnTo>
                <a:lnTo>
                  <a:pt x="535295" y="153179"/>
                </a:lnTo>
                <a:lnTo>
                  <a:pt x="512246" y="116037"/>
                </a:lnTo>
                <a:lnTo>
                  <a:pt x="483917" y="83010"/>
                </a:lnTo>
                <a:lnTo>
                  <a:pt x="450890" y="54681"/>
                </a:lnTo>
                <a:lnTo>
                  <a:pt x="413748" y="31632"/>
                </a:lnTo>
                <a:lnTo>
                  <a:pt x="373075" y="14447"/>
                </a:lnTo>
                <a:lnTo>
                  <a:pt x="329452" y="3709"/>
                </a:lnTo>
                <a:lnTo>
                  <a:pt x="283463" y="0"/>
                </a:lnTo>
                <a:close/>
              </a:path>
            </a:pathLst>
          </a:custGeom>
          <a:solidFill>
            <a:srgbClr val="42B996"/>
          </a:solidFill>
        </p:spPr>
        <p:txBody>
          <a:bodyPr wrap="square" lIns="0" tIns="0" rIns="0" bIns="0" rtlCol="0"/>
          <a:lstStyle/>
          <a:p>
            <a:endParaRPr dirty="0">
              <a:latin typeface="Vedrana"/>
            </a:endParaRPr>
          </a:p>
        </p:txBody>
      </p:sp>
      <p:sp>
        <p:nvSpPr>
          <p:cNvPr id="12" name="object 12"/>
          <p:cNvSpPr txBox="1"/>
          <p:nvPr/>
        </p:nvSpPr>
        <p:spPr>
          <a:xfrm>
            <a:off x="7612126" y="3408935"/>
            <a:ext cx="152400" cy="299720"/>
          </a:xfrm>
          <a:prstGeom prst="rect">
            <a:avLst/>
          </a:prstGeom>
        </p:spPr>
        <p:txBody>
          <a:bodyPr vert="horz" wrap="square" lIns="0" tIns="12700" rIns="0" bIns="0" rtlCol="0">
            <a:spAutoFit/>
          </a:bodyPr>
          <a:lstStyle/>
          <a:p>
            <a:pPr marL="12700">
              <a:lnSpc>
                <a:spcPct val="100000"/>
              </a:lnSpc>
              <a:spcBef>
                <a:spcPts val="100"/>
              </a:spcBef>
            </a:pPr>
            <a:r>
              <a:rPr sz="1800" spc="-150" dirty="0">
                <a:solidFill>
                  <a:srgbClr val="FFFFFF"/>
                </a:solidFill>
                <a:latin typeface="Vedrana"/>
                <a:cs typeface="Verdana"/>
              </a:rPr>
              <a:t>3</a:t>
            </a:r>
            <a:endParaRPr sz="1800" dirty="0">
              <a:latin typeface="Vedrana"/>
              <a:cs typeface="Verdana"/>
            </a:endParaRPr>
          </a:p>
        </p:txBody>
      </p:sp>
      <p:sp>
        <p:nvSpPr>
          <p:cNvPr id="14" name="object 14"/>
          <p:cNvSpPr/>
          <p:nvPr/>
        </p:nvSpPr>
        <p:spPr>
          <a:xfrm>
            <a:off x="7403592" y="4198620"/>
            <a:ext cx="567055" cy="567055"/>
          </a:xfrm>
          <a:custGeom>
            <a:avLst/>
            <a:gdLst/>
            <a:ahLst/>
            <a:cxnLst/>
            <a:rect l="l" t="t" r="r" b="b"/>
            <a:pathLst>
              <a:path w="567054" h="567054">
                <a:moveTo>
                  <a:pt x="283463" y="0"/>
                </a:moveTo>
                <a:lnTo>
                  <a:pt x="237475" y="3709"/>
                </a:lnTo>
                <a:lnTo>
                  <a:pt x="193852" y="14447"/>
                </a:lnTo>
                <a:lnTo>
                  <a:pt x="153179" y="31632"/>
                </a:lnTo>
                <a:lnTo>
                  <a:pt x="116037" y="54681"/>
                </a:lnTo>
                <a:lnTo>
                  <a:pt x="83010" y="83010"/>
                </a:lnTo>
                <a:lnTo>
                  <a:pt x="54681" y="116037"/>
                </a:lnTo>
                <a:lnTo>
                  <a:pt x="31632" y="153179"/>
                </a:lnTo>
                <a:lnTo>
                  <a:pt x="14447" y="193852"/>
                </a:lnTo>
                <a:lnTo>
                  <a:pt x="3709" y="237475"/>
                </a:lnTo>
                <a:lnTo>
                  <a:pt x="0" y="283463"/>
                </a:lnTo>
                <a:lnTo>
                  <a:pt x="3709" y="329452"/>
                </a:lnTo>
                <a:lnTo>
                  <a:pt x="14447" y="373075"/>
                </a:lnTo>
                <a:lnTo>
                  <a:pt x="31632" y="413748"/>
                </a:lnTo>
                <a:lnTo>
                  <a:pt x="54681" y="450890"/>
                </a:lnTo>
                <a:lnTo>
                  <a:pt x="83010" y="483917"/>
                </a:lnTo>
                <a:lnTo>
                  <a:pt x="116037" y="512246"/>
                </a:lnTo>
                <a:lnTo>
                  <a:pt x="153179" y="535295"/>
                </a:lnTo>
                <a:lnTo>
                  <a:pt x="193852" y="552480"/>
                </a:lnTo>
                <a:lnTo>
                  <a:pt x="237475" y="563218"/>
                </a:lnTo>
                <a:lnTo>
                  <a:pt x="283463" y="566927"/>
                </a:lnTo>
                <a:lnTo>
                  <a:pt x="329452" y="563218"/>
                </a:lnTo>
                <a:lnTo>
                  <a:pt x="373075" y="552480"/>
                </a:lnTo>
                <a:lnTo>
                  <a:pt x="413748" y="535295"/>
                </a:lnTo>
                <a:lnTo>
                  <a:pt x="450890" y="512246"/>
                </a:lnTo>
                <a:lnTo>
                  <a:pt x="483917" y="483917"/>
                </a:lnTo>
                <a:lnTo>
                  <a:pt x="512246" y="450890"/>
                </a:lnTo>
                <a:lnTo>
                  <a:pt x="535295" y="413748"/>
                </a:lnTo>
                <a:lnTo>
                  <a:pt x="552480" y="373075"/>
                </a:lnTo>
                <a:lnTo>
                  <a:pt x="563218" y="329452"/>
                </a:lnTo>
                <a:lnTo>
                  <a:pt x="566927" y="283463"/>
                </a:lnTo>
                <a:lnTo>
                  <a:pt x="563218" y="237475"/>
                </a:lnTo>
                <a:lnTo>
                  <a:pt x="552480" y="193852"/>
                </a:lnTo>
                <a:lnTo>
                  <a:pt x="535295" y="153179"/>
                </a:lnTo>
                <a:lnTo>
                  <a:pt x="512246" y="116037"/>
                </a:lnTo>
                <a:lnTo>
                  <a:pt x="483917" y="83010"/>
                </a:lnTo>
                <a:lnTo>
                  <a:pt x="450890" y="54681"/>
                </a:lnTo>
                <a:lnTo>
                  <a:pt x="413748" y="31632"/>
                </a:lnTo>
                <a:lnTo>
                  <a:pt x="373075" y="14447"/>
                </a:lnTo>
                <a:lnTo>
                  <a:pt x="329452" y="3709"/>
                </a:lnTo>
                <a:lnTo>
                  <a:pt x="283463" y="0"/>
                </a:lnTo>
                <a:close/>
              </a:path>
            </a:pathLst>
          </a:custGeom>
          <a:solidFill>
            <a:srgbClr val="42B996"/>
          </a:solidFill>
        </p:spPr>
        <p:txBody>
          <a:bodyPr wrap="square" lIns="0" tIns="0" rIns="0" bIns="0" rtlCol="0"/>
          <a:lstStyle/>
          <a:p>
            <a:endParaRPr dirty="0">
              <a:latin typeface="Vedrana"/>
            </a:endParaRPr>
          </a:p>
        </p:txBody>
      </p:sp>
      <p:sp>
        <p:nvSpPr>
          <p:cNvPr id="15" name="object 15"/>
          <p:cNvSpPr txBox="1"/>
          <p:nvPr/>
        </p:nvSpPr>
        <p:spPr>
          <a:xfrm>
            <a:off x="7612126" y="4328287"/>
            <a:ext cx="152400" cy="299720"/>
          </a:xfrm>
          <a:prstGeom prst="rect">
            <a:avLst/>
          </a:prstGeom>
        </p:spPr>
        <p:txBody>
          <a:bodyPr vert="horz" wrap="square" lIns="0" tIns="12700" rIns="0" bIns="0" rtlCol="0">
            <a:spAutoFit/>
          </a:bodyPr>
          <a:lstStyle/>
          <a:p>
            <a:pPr marL="12700">
              <a:lnSpc>
                <a:spcPct val="100000"/>
              </a:lnSpc>
              <a:spcBef>
                <a:spcPts val="100"/>
              </a:spcBef>
            </a:pPr>
            <a:r>
              <a:rPr sz="1800" spc="-150" dirty="0">
                <a:solidFill>
                  <a:srgbClr val="FFFFFF"/>
                </a:solidFill>
                <a:latin typeface="Vedrana"/>
                <a:cs typeface="Verdana"/>
              </a:rPr>
              <a:t>4</a:t>
            </a:r>
            <a:endParaRPr sz="1800" dirty="0">
              <a:latin typeface="Vedrana"/>
              <a:cs typeface="Verdana"/>
            </a:endParaRPr>
          </a:p>
        </p:txBody>
      </p:sp>
      <p:sp>
        <p:nvSpPr>
          <p:cNvPr id="17" name="object 17"/>
          <p:cNvSpPr/>
          <p:nvPr/>
        </p:nvSpPr>
        <p:spPr>
          <a:xfrm>
            <a:off x="6909816" y="2973323"/>
            <a:ext cx="89916" cy="91439"/>
          </a:xfrm>
          <a:prstGeom prst="rect">
            <a:avLst/>
          </a:prstGeom>
          <a:blipFill>
            <a:blip r:embed="rId4" cstate="print"/>
            <a:stretch>
              <a:fillRect/>
            </a:stretch>
          </a:blipFill>
        </p:spPr>
        <p:txBody>
          <a:bodyPr wrap="square" lIns="0" tIns="0" rIns="0" bIns="0" rtlCol="0"/>
          <a:lstStyle/>
          <a:p>
            <a:endParaRPr dirty="0"/>
          </a:p>
        </p:txBody>
      </p:sp>
      <p:sp>
        <p:nvSpPr>
          <p:cNvPr id="18" name="object 18"/>
          <p:cNvSpPr/>
          <p:nvPr/>
        </p:nvSpPr>
        <p:spPr>
          <a:xfrm>
            <a:off x="5543550" y="90677"/>
            <a:ext cx="1425575" cy="2969895"/>
          </a:xfrm>
          <a:custGeom>
            <a:avLst/>
            <a:gdLst/>
            <a:ahLst/>
            <a:cxnLst/>
            <a:rect l="l" t="t" r="r" b="b"/>
            <a:pathLst>
              <a:path w="1425575" h="2969895">
                <a:moveTo>
                  <a:pt x="1425194" y="2969387"/>
                </a:moveTo>
                <a:lnTo>
                  <a:pt x="1418597" y="2919390"/>
                </a:lnTo>
                <a:lnTo>
                  <a:pt x="1411523" y="2869499"/>
                </a:lnTo>
                <a:lnTo>
                  <a:pt x="1403974" y="2819715"/>
                </a:lnTo>
                <a:lnTo>
                  <a:pt x="1395951" y="2770042"/>
                </a:lnTo>
                <a:lnTo>
                  <a:pt x="1387455" y="2720483"/>
                </a:lnTo>
                <a:lnTo>
                  <a:pt x="1378488" y="2671041"/>
                </a:lnTo>
                <a:lnTo>
                  <a:pt x="1369052" y="2621719"/>
                </a:lnTo>
                <a:lnTo>
                  <a:pt x="1359148" y="2572520"/>
                </a:lnTo>
                <a:lnTo>
                  <a:pt x="1348776" y="2523448"/>
                </a:lnTo>
                <a:lnTo>
                  <a:pt x="1337940" y="2474506"/>
                </a:lnTo>
                <a:lnTo>
                  <a:pt x="1326641" y="2425696"/>
                </a:lnTo>
                <a:lnTo>
                  <a:pt x="1314879" y="2377021"/>
                </a:lnTo>
                <a:lnTo>
                  <a:pt x="1302656" y="2328486"/>
                </a:lnTo>
                <a:lnTo>
                  <a:pt x="1289975" y="2280093"/>
                </a:lnTo>
                <a:lnTo>
                  <a:pt x="1276836" y="2231844"/>
                </a:lnTo>
                <a:lnTo>
                  <a:pt x="1263240" y="2183744"/>
                </a:lnTo>
                <a:lnTo>
                  <a:pt x="1249190" y="2135795"/>
                </a:lnTo>
                <a:lnTo>
                  <a:pt x="1234687" y="2088001"/>
                </a:lnTo>
                <a:lnTo>
                  <a:pt x="1219732" y="2040364"/>
                </a:lnTo>
                <a:lnTo>
                  <a:pt x="1204327" y="1992887"/>
                </a:lnTo>
                <a:lnTo>
                  <a:pt x="1188474" y="1945574"/>
                </a:lnTo>
                <a:lnTo>
                  <a:pt x="1172173" y="1898429"/>
                </a:lnTo>
                <a:lnTo>
                  <a:pt x="1155427" y="1851453"/>
                </a:lnTo>
                <a:lnTo>
                  <a:pt x="1138236" y="1804650"/>
                </a:lnTo>
                <a:lnTo>
                  <a:pt x="1120602" y="1758023"/>
                </a:lnTo>
                <a:lnTo>
                  <a:pt x="1102528" y="1711576"/>
                </a:lnTo>
                <a:lnTo>
                  <a:pt x="1084013" y="1665311"/>
                </a:lnTo>
                <a:lnTo>
                  <a:pt x="1065061" y="1619232"/>
                </a:lnTo>
                <a:lnTo>
                  <a:pt x="1045672" y="1573341"/>
                </a:lnTo>
                <a:lnTo>
                  <a:pt x="1025847" y="1527642"/>
                </a:lnTo>
                <a:lnTo>
                  <a:pt x="1005589" y="1482138"/>
                </a:lnTo>
                <a:lnTo>
                  <a:pt x="984898" y="1436831"/>
                </a:lnTo>
                <a:lnTo>
                  <a:pt x="963777" y="1391726"/>
                </a:lnTo>
                <a:lnTo>
                  <a:pt x="942226" y="1346825"/>
                </a:lnTo>
                <a:lnTo>
                  <a:pt x="920248" y="1302132"/>
                </a:lnTo>
                <a:lnTo>
                  <a:pt x="897843" y="1257648"/>
                </a:lnTo>
                <a:lnTo>
                  <a:pt x="875014" y="1213378"/>
                </a:lnTo>
                <a:lnTo>
                  <a:pt x="851761" y="1169325"/>
                </a:lnTo>
                <a:lnTo>
                  <a:pt x="828086" y="1125492"/>
                </a:lnTo>
                <a:lnTo>
                  <a:pt x="803991" y="1081881"/>
                </a:lnTo>
                <a:lnTo>
                  <a:pt x="779478" y="1038497"/>
                </a:lnTo>
                <a:lnTo>
                  <a:pt x="754547" y="995341"/>
                </a:lnTo>
                <a:lnTo>
                  <a:pt x="729200" y="952418"/>
                </a:lnTo>
                <a:lnTo>
                  <a:pt x="703438" y="909729"/>
                </a:lnTo>
                <a:lnTo>
                  <a:pt x="677264" y="867280"/>
                </a:lnTo>
                <a:lnTo>
                  <a:pt x="650679" y="825072"/>
                </a:lnTo>
                <a:lnTo>
                  <a:pt x="623683" y="783108"/>
                </a:lnTo>
                <a:lnTo>
                  <a:pt x="596280" y="741392"/>
                </a:lnTo>
                <a:lnTo>
                  <a:pt x="568469" y="699927"/>
                </a:lnTo>
                <a:lnTo>
                  <a:pt x="540253" y="658716"/>
                </a:lnTo>
                <a:lnTo>
                  <a:pt x="511633" y="617762"/>
                </a:lnTo>
                <a:lnTo>
                  <a:pt x="482610" y="577069"/>
                </a:lnTo>
                <a:lnTo>
                  <a:pt x="453187" y="536638"/>
                </a:lnTo>
                <a:lnTo>
                  <a:pt x="423364" y="496474"/>
                </a:lnTo>
                <a:lnTo>
                  <a:pt x="393144" y="456579"/>
                </a:lnTo>
                <a:lnTo>
                  <a:pt x="362527" y="416958"/>
                </a:lnTo>
                <a:lnTo>
                  <a:pt x="331514" y="377611"/>
                </a:lnTo>
                <a:lnTo>
                  <a:pt x="300109" y="338544"/>
                </a:lnTo>
                <a:lnTo>
                  <a:pt x="268311" y="299759"/>
                </a:lnTo>
                <a:lnTo>
                  <a:pt x="236123" y="261258"/>
                </a:lnTo>
                <a:lnTo>
                  <a:pt x="203546" y="223046"/>
                </a:lnTo>
                <a:lnTo>
                  <a:pt x="170582" y="185125"/>
                </a:lnTo>
                <a:lnTo>
                  <a:pt x="137232" y="147499"/>
                </a:lnTo>
                <a:lnTo>
                  <a:pt x="103497" y="110170"/>
                </a:lnTo>
                <a:lnTo>
                  <a:pt x="69379" y="73142"/>
                </a:lnTo>
                <a:lnTo>
                  <a:pt x="34879" y="36417"/>
                </a:lnTo>
                <a:lnTo>
                  <a:pt x="0" y="0"/>
                </a:lnTo>
              </a:path>
            </a:pathLst>
          </a:custGeom>
          <a:ln w="6095">
            <a:solidFill>
              <a:srgbClr val="477A78"/>
            </a:solidFill>
          </a:ln>
        </p:spPr>
        <p:txBody>
          <a:bodyPr wrap="square" lIns="0" tIns="0" rIns="0" bIns="0" rtlCol="0"/>
          <a:lstStyle/>
          <a:p>
            <a:endParaRPr dirty="0"/>
          </a:p>
        </p:txBody>
      </p:sp>
      <p:sp>
        <p:nvSpPr>
          <p:cNvPr id="19" name="object 19"/>
          <p:cNvSpPr/>
          <p:nvPr/>
        </p:nvSpPr>
        <p:spPr>
          <a:xfrm>
            <a:off x="6224015" y="2921507"/>
            <a:ext cx="77724" cy="77724"/>
          </a:xfrm>
          <a:prstGeom prst="rect">
            <a:avLst/>
          </a:prstGeom>
          <a:blipFill>
            <a:blip r:embed="rId5" cstate="print"/>
            <a:stretch>
              <a:fillRect/>
            </a:stretch>
          </a:blipFill>
        </p:spPr>
        <p:txBody>
          <a:bodyPr wrap="square" lIns="0" tIns="0" rIns="0" bIns="0" rtlCol="0"/>
          <a:lstStyle/>
          <a:p>
            <a:endParaRPr dirty="0"/>
          </a:p>
        </p:txBody>
      </p:sp>
      <p:sp>
        <p:nvSpPr>
          <p:cNvPr id="20" name="object 20"/>
          <p:cNvSpPr/>
          <p:nvPr/>
        </p:nvSpPr>
        <p:spPr>
          <a:xfrm>
            <a:off x="5713476" y="1222247"/>
            <a:ext cx="173736" cy="173736"/>
          </a:xfrm>
          <a:prstGeom prst="rect">
            <a:avLst/>
          </a:prstGeom>
          <a:blipFill>
            <a:blip r:embed="rId6" cstate="print"/>
            <a:stretch>
              <a:fillRect/>
            </a:stretch>
          </a:blipFill>
        </p:spPr>
        <p:txBody>
          <a:bodyPr wrap="square" lIns="0" tIns="0" rIns="0" bIns="0" rtlCol="0"/>
          <a:lstStyle/>
          <a:p>
            <a:endParaRPr dirty="0"/>
          </a:p>
        </p:txBody>
      </p:sp>
      <p:sp>
        <p:nvSpPr>
          <p:cNvPr id="21" name="object 21"/>
          <p:cNvSpPr/>
          <p:nvPr/>
        </p:nvSpPr>
        <p:spPr>
          <a:xfrm>
            <a:off x="4012946" y="1350772"/>
            <a:ext cx="2261235" cy="5485765"/>
          </a:xfrm>
          <a:custGeom>
            <a:avLst/>
            <a:gdLst/>
            <a:ahLst/>
            <a:cxnLst/>
            <a:rect l="l" t="t" r="r" b="b"/>
            <a:pathLst>
              <a:path w="2261235" h="5485765">
                <a:moveTo>
                  <a:pt x="0" y="5485710"/>
                </a:moveTo>
                <a:lnTo>
                  <a:pt x="43219" y="5463984"/>
                </a:lnTo>
                <a:lnTo>
                  <a:pt x="86067" y="5441815"/>
                </a:lnTo>
                <a:lnTo>
                  <a:pt x="128544" y="5419207"/>
                </a:lnTo>
                <a:lnTo>
                  <a:pt x="170648" y="5396163"/>
                </a:lnTo>
                <a:lnTo>
                  <a:pt x="212377" y="5372689"/>
                </a:lnTo>
                <a:lnTo>
                  <a:pt x="253729" y="5348787"/>
                </a:lnTo>
                <a:lnTo>
                  <a:pt x="294705" y="5324463"/>
                </a:lnTo>
                <a:lnTo>
                  <a:pt x="335301" y="5299721"/>
                </a:lnTo>
                <a:lnTo>
                  <a:pt x="375517" y="5274564"/>
                </a:lnTo>
                <a:lnTo>
                  <a:pt x="415352" y="5248997"/>
                </a:lnTo>
                <a:lnTo>
                  <a:pt x="454803" y="5223024"/>
                </a:lnTo>
                <a:lnTo>
                  <a:pt x="493870" y="5196649"/>
                </a:lnTo>
                <a:lnTo>
                  <a:pt x="532551" y="5169876"/>
                </a:lnTo>
                <a:lnTo>
                  <a:pt x="570844" y="5142710"/>
                </a:lnTo>
                <a:lnTo>
                  <a:pt x="608749" y="5115155"/>
                </a:lnTo>
                <a:lnTo>
                  <a:pt x="646264" y="5087215"/>
                </a:lnTo>
                <a:lnTo>
                  <a:pt x="683387" y="5058894"/>
                </a:lnTo>
                <a:lnTo>
                  <a:pt x="720117" y="5030196"/>
                </a:lnTo>
                <a:lnTo>
                  <a:pt x="756452" y="5001125"/>
                </a:lnTo>
                <a:lnTo>
                  <a:pt x="792392" y="4971686"/>
                </a:lnTo>
                <a:lnTo>
                  <a:pt x="827935" y="4941883"/>
                </a:lnTo>
                <a:lnTo>
                  <a:pt x="863079" y="4911720"/>
                </a:lnTo>
                <a:lnTo>
                  <a:pt x="897823" y="4881201"/>
                </a:lnTo>
                <a:lnTo>
                  <a:pt x="932165" y="4850330"/>
                </a:lnTo>
                <a:lnTo>
                  <a:pt x="966105" y="4819112"/>
                </a:lnTo>
                <a:lnTo>
                  <a:pt x="999641" y="4787550"/>
                </a:lnTo>
                <a:lnTo>
                  <a:pt x="1032771" y="4755650"/>
                </a:lnTo>
                <a:lnTo>
                  <a:pt x="1065493" y="4723414"/>
                </a:lnTo>
                <a:lnTo>
                  <a:pt x="1097808" y="4690847"/>
                </a:lnTo>
                <a:lnTo>
                  <a:pt x="1129712" y="4657954"/>
                </a:lnTo>
                <a:lnTo>
                  <a:pt x="1161205" y="4624738"/>
                </a:lnTo>
                <a:lnTo>
                  <a:pt x="1192286" y="4591204"/>
                </a:lnTo>
                <a:lnTo>
                  <a:pt x="1222952" y="4557356"/>
                </a:lnTo>
                <a:lnTo>
                  <a:pt x="1253203" y="4523198"/>
                </a:lnTo>
                <a:lnTo>
                  <a:pt x="1283037" y="4488734"/>
                </a:lnTo>
                <a:lnTo>
                  <a:pt x="1312452" y="4453969"/>
                </a:lnTo>
                <a:lnTo>
                  <a:pt x="1341448" y="4418906"/>
                </a:lnTo>
                <a:lnTo>
                  <a:pt x="1370023" y="4383549"/>
                </a:lnTo>
                <a:lnTo>
                  <a:pt x="1398175" y="4347904"/>
                </a:lnTo>
                <a:lnTo>
                  <a:pt x="1425903" y="4311974"/>
                </a:lnTo>
                <a:lnTo>
                  <a:pt x="1453205" y="4275763"/>
                </a:lnTo>
                <a:lnTo>
                  <a:pt x="1480081" y="4239276"/>
                </a:lnTo>
                <a:lnTo>
                  <a:pt x="1506529" y="4202516"/>
                </a:lnTo>
                <a:lnTo>
                  <a:pt x="1532547" y="4165488"/>
                </a:lnTo>
                <a:lnTo>
                  <a:pt x="1558134" y="4128196"/>
                </a:lnTo>
                <a:lnTo>
                  <a:pt x="1583289" y="4090644"/>
                </a:lnTo>
                <a:lnTo>
                  <a:pt x="1608010" y="4052837"/>
                </a:lnTo>
                <a:lnTo>
                  <a:pt x="1632296" y="4014778"/>
                </a:lnTo>
                <a:lnTo>
                  <a:pt x="1656145" y="3976471"/>
                </a:lnTo>
                <a:lnTo>
                  <a:pt x="1679555" y="3937922"/>
                </a:lnTo>
                <a:lnTo>
                  <a:pt x="1702527" y="3899133"/>
                </a:lnTo>
                <a:lnTo>
                  <a:pt x="1725057" y="3860110"/>
                </a:lnTo>
                <a:lnTo>
                  <a:pt x="1747146" y="3820856"/>
                </a:lnTo>
                <a:lnTo>
                  <a:pt x="1768790" y="3781376"/>
                </a:lnTo>
                <a:lnTo>
                  <a:pt x="1789990" y="3741673"/>
                </a:lnTo>
                <a:lnTo>
                  <a:pt x="1810743" y="3701752"/>
                </a:lnTo>
                <a:lnTo>
                  <a:pt x="1831048" y="3661618"/>
                </a:lnTo>
                <a:lnTo>
                  <a:pt x="1850904" y="3621273"/>
                </a:lnTo>
                <a:lnTo>
                  <a:pt x="1870309" y="3580723"/>
                </a:lnTo>
                <a:lnTo>
                  <a:pt x="1889261" y="3539972"/>
                </a:lnTo>
                <a:lnTo>
                  <a:pt x="1907761" y="3499023"/>
                </a:lnTo>
                <a:lnTo>
                  <a:pt x="1925805" y="3457882"/>
                </a:lnTo>
                <a:lnTo>
                  <a:pt x="1943393" y="3416551"/>
                </a:lnTo>
                <a:lnTo>
                  <a:pt x="1960523" y="3375036"/>
                </a:lnTo>
                <a:lnTo>
                  <a:pt x="1977194" y="3333340"/>
                </a:lnTo>
                <a:lnTo>
                  <a:pt x="1993405" y="3291468"/>
                </a:lnTo>
                <a:lnTo>
                  <a:pt x="2009153" y="3249424"/>
                </a:lnTo>
                <a:lnTo>
                  <a:pt x="2024438" y="3207211"/>
                </a:lnTo>
                <a:lnTo>
                  <a:pt x="2039258" y="3164835"/>
                </a:lnTo>
                <a:lnTo>
                  <a:pt x="2053612" y="3122300"/>
                </a:lnTo>
                <a:lnTo>
                  <a:pt x="2067498" y="3079608"/>
                </a:lnTo>
                <a:lnTo>
                  <a:pt x="2080915" y="3036766"/>
                </a:lnTo>
                <a:lnTo>
                  <a:pt x="2093862" y="2993776"/>
                </a:lnTo>
                <a:lnTo>
                  <a:pt x="2106337" y="2950643"/>
                </a:lnTo>
                <a:lnTo>
                  <a:pt x="2118339" y="2907372"/>
                </a:lnTo>
                <a:lnTo>
                  <a:pt x="2129866" y="2863966"/>
                </a:lnTo>
                <a:lnTo>
                  <a:pt x="2140916" y="2820430"/>
                </a:lnTo>
                <a:lnTo>
                  <a:pt x="2151490" y="2776767"/>
                </a:lnTo>
                <a:lnTo>
                  <a:pt x="2161584" y="2732982"/>
                </a:lnTo>
                <a:lnTo>
                  <a:pt x="2171198" y="2689079"/>
                </a:lnTo>
                <a:lnTo>
                  <a:pt x="2180331" y="2645063"/>
                </a:lnTo>
                <a:lnTo>
                  <a:pt x="2188980" y="2600937"/>
                </a:lnTo>
                <a:lnTo>
                  <a:pt x="2197145" y="2556706"/>
                </a:lnTo>
                <a:lnTo>
                  <a:pt x="2204823" y="2512373"/>
                </a:lnTo>
                <a:lnTo>
                  <a:pt x="2212015" y="2467943"/>
                </a:lnTo>
                <a:lnTo>
                  <a:pt x="2218717" y="2423421"/>
                </a:lnTo>
                <a:lnTo>
                  <a:pt x="2224930" y="2378810"/>
                </a:lnTo>
                <a:lnTo>
                  <a:pt x="2230651" y="2334114"/>
                </a:lnTo>
                <a:lnTo>
                  <a:pt x="2235878" y="2289338"/>
                </a:lnTo>
                <a:lnTo>
                  <a:pt x="2240612" y="2244486"/>
                </a:lnTo>
                <a:lnTo>
                  <a:pt x="2244849" y="2199562"/>
                </a:lnTo>
                <a:lnTo>
                  <a:pt x="2248590" y="2154570"/>
                </a:lnTo>
                <a:lnTo>
                  <a:pt x="2251831" y="2109515"/>
                </a:lnTo>
                <a:lnTo>
                  <a:pt x="2254573" y="2064400"/>
                </a:lnTo>
                <a:lnTo>
                  <a:pt x="2256813" y="2019229"/>
                </a:lnTo>
                <a:lnTo>
                  <a:pt x="2258551" y="1974008"/>
                </a:lnTo>
                <a:lnTo>
                  <a:pt x="2259784" y="1928740"/>
                </a:lnTo>
                <a:lnTo>
                  <a:pt x="2260511" y="1883429"/>
                </a:lnTo>
                <a:lnTo>
                  <a:pt x="2260732" y="1838079"/>
                </a:lnTo>
                <a:lnTo>
                  <a:pt x="2260444" y="1792695"/>
                </a:lnTo>
                <a:lnTo>
                  <a:pt x="2259646" y="1747281"/>
                </a:lnTo>
                <a:lnTo>
                  <a:pt x="2258336" y="1701841"/>
                </a:lnTo>
                <a:lnTo>
                  <a:pt x="2256514" y="1656378"/>
                </a:lnTo>
                <a:lnTo>
                  <a:pt x="2254178" y="1610898"/>
                </a:lnTo>
                <a:lnTo>
                  <a:pt x="2251326" y="1565405"/>
                </a:lnTo>
                <a:lnTo>
                  <a:pt x="2247957" y="1519902"/>
                </a:lnTo>
                <a:lnTo>
                  <a:pt x="2244070" y="1474394"/>
                </a:lnTo>
                <a:lnTo>
                  <a:pt x="2239664" y="1428885"/>
                </a:lnTo>
                <a:lnTo>
                  <a:pt x="2234736" y="1383379"/>
                </a:lnTo>
                <a:lnTo>
                  <a:pt x="2229285" y="1337881"/>
                </a:lnTo>
                <a:lnTo>
                  <a:pt x="2223310" y="1292394"/>
                </a:lnTo>
                <a:lnTo>
                  <a:pt x="2216810" y="1246923"/>
                </a:lnTo>
                <a:lnTo>
                  <a:pt x="2209784" y="1201471"/>
                </a:lnTo>
                <a:lnTo>
                  <a:pt x="2202229" y="1156044"/>
                </a:lnTo>
                <a:lnTo>
                  <a:pt x="2194144" y="1110645"/>
                </a:lnTo>
                <a:lnTo>
                  <a:pt x="2185528" y="1065278"/>
                </a:lnTo>
                <a:lnTo>
                  <a:pt x="2176380" y="1019948"/>
                </a:lnTo>
                <a:lnTo>
                  <a:pt x="2166698" y="974658"/>
                </a:lnTo>
                <a:lnTo>
                  <a:pt x="2156481" y="929414"/>
                </a:lnTo>
                <a:lnTo>
                  <a:pt x="2145727" y="884218"/>
                </a:lnTo>
                <a:lnTo>
                  <a:pt x="2134435" y="839076"/>
                </a:lnTo>
                <a:lnTo>
                  <a:pt x="2122604" y="793992"/>
                </a:lnTo>
                <a:lnTo>
                  <a:pt x="2110231" y="748969"/>
                </a:lnTo>
                <a:lnTo>
                  <a:pt x="2097317" y="704011"/>
                </a:lnTo>
                <a:lnTo>
                  <a:pt x="2083858" y="659124"/>
                </a:lnTo>
                <a:lnTo>
                  <a:pt x="2069855" y="614311"/>
                </a:lnTo>
                <a:lnTo>
                  <a:pt x="2055305" y="569576"/>
                </a:lnTo>
                <a:lnTo>
                  <a:pt x="2040207" y="524923"/>
                </a:lnTo>
                <a:lnTo>
                  <a:pt x="2024560" y="480358"/>
                </a:lnTo>
                <a:lnTo>
                  <a:pt x="2008362" y="435883"/>
                </a:lnTo>
                <a:lnTo>
                  <a:pt x="1991611" y="391503"/>
                </a:lnTo>
                <a:lnTo>
                  <a:pt x="1974308" y="347222"/>
                </a:lnTo>
                <a:lnTo>
                  <a:pt x="1956449" y="303045"/>
                </a:lnTo>
                <a:lnTo>
                  <a:pt x="1938034" y="258975"/>
                </a:lnTo>
                <a:lnTo>
                  <a:pt x="1919061" y="215017"/>
                </a:lnTo>
                <a:lnTo>
                  <a:pt x="1899528" y="171175"/>
                </a:lnTo>
                <a:lnTo>
                  <a:pt x="1879436" y="127453"/>
                </a:lnTo>
                <a:lnTo>
                  <a:pt x="1858781" y="83855"/>
                </a:lnTo>
                <a:lnTo>
                  <a:pt x="1837563" y="40386"/>
                </a:lnTo>
                <a:lnTo>
                  <a:pt x="1822364" y="10096"/>
                </a:lnTo>
                <a:lnTo>
                  <a:pt x="1817242" y="0"/>
                </a:lnTo>
              </a:path>
            </a:pathLst>
          </a:custGeom>
          <a:ln w="6095">
            <a:solidFill>
              <a:srgbClr val="477A78"/>
            </a:solidFill>
          </a:ln>
        </p:spPr>
        <p:txBody>
          <a:bodyPr wrap="square" lIns="0" tIns="0" rIns="0" bIns="0" rtlCol="0"/>
          <a:lstStyle/>
          <a:p>
            <a:endParaRPr dirty="0"/>
          </a:p>
        </p:txBody>
      </p:sp>
      <p:sp>
        <p:nvSpPr>
          <p:cNvPr id="22" name="object 22"/>
          <p:cNvSpPr/>
          <p:nvPr/>
        </p:nvSpPr>
        <p:spPr>
          <a:xfrm>
            <a:off x="6129528" y="3790188"/>
            <a:ext cx="172212" cy="173735"/>
          </a:xfrm>
          <a:prstGeom prst="rect">
            <a:avLst/>
          </a:prstGeom>
          <a:blipFill>
            <a:blip r:embed="rId7" cstate="print"/>
            <a:stretch>
              <a:fillRect/>
            </a:stretch>
          </a:blipFill>
        </p:spPr>
        <p:txBody>
          <a:bodyPr wrap="square" lIns="0" tIns="0" rIns="0" bIns="0" rtlCol="0"/>
          <a:lstStyle/>
          <a:p>
            <a:endParaRPr dirty="0"/>
          </a:p>
        </p:txBody>
      </p:sp>
      <p:sp>
        <p:nvSpPr>
          <p:cNvPr id="23" name="object 23"/>
          <p:cNvSpPr/>
          <p:nvPr/>
        </p:nvSpPr>
        <p:spPr>
          <a:xfrm>
            <a:off x="7399019" y="5093208"/>
            <a:ext cx="567055" cy="567055"/>
          </a:xfrm>
          <a:custGeom>
            <a:avLst/>
            <a:gdLst/>
            <a:ahLst/>
            <a:cxnLst/>
            <a:rect l="l" t="t" r="r" b="b"/>
            <a:pathLst>
              <a:path w="567054" h="567054">
                <a:moveTo>
                  <a:pt x="283463" y="0"/>
                </a:moveTo>
                <a:lnTo>
                  <a:pt x="237475" y="3709"/>
                </a:lnTo>
                <a:lnTo>
                  <a:pt x="193852" y="14447"/>
                </a:lnTo>
                <a:lnTo>
                  <a:pt x="153179" y="31632"/>
                </a:lnTo>
                <a:lnTo>
                  <a:pt x="116037" y="54681"/>
                </a:lnTo>
                <a:lnTo>
                  <a:pt x="83010" y="83010"/>
                </a:lnTo>
                <a:lnTo>
                  <a:pt x="54681" y="116037"/>
                </a:lnTo>
                <a:lnTo>
                  <a:pt x="31632" y="153179"/>
                </a:lnTo>
                <a:lnTo>
                  <a:pt x="14447" y="193852"/>
                </a:lnTo>
                <a:lnTo>
                  <a:pt x="3709" y="237475"/>
                </a:lnTo>
                <a:lnTo>
                  <a:pt x="0" y="283464"/>
                </a:lnTo>
                <a:lnTo>
                  <a:pt x="3709" y="329443"/>
                </a:lnTo>
                <a:lnTo>
                  <a:pt x="14447" y="373060"/>
                </a:lnTo>
                <a:lnTo>
                  <a:pt x="31632" y="413732"/>
                </a:lnTo>
                <a:lnTo>
                  <a:pt x="54681" y="450874"/>
                </a:lnTo>
                <a:lnTo>
                  <a:pt x="83010" y="483903"/>
                </a:lnTo>
                <a:lnTo>
                  <a:pt x="116037" y="512235"/>
                </a:lnTo>
                <a:lnTo>
                  <a:pt x="153179" y="535288"/>
                </a:lnTo>
                <a:lnTo>
                  <a:pt x="193852" y="552476"/>
                </a:lnTo>
                <a:lnTo>
                  <a:pt x="237475" y="563217"/>
                </a:lnTo>
                <a:lnTo>
                  <a:pt x="283463" y="566928"/>
                </a:lnTo>
                <a:lnTo>
                  <a:pt x="329452" y="563217"/>
                </a:lnTo>
                <a:lnTo>
                  <a:pt x="373075" y="552476"/>
                </a:lnTo>
                <a:lnTo>
                  <a:pt x="413748" y="535288"/>
                </a:lnTo>
                <a:lnTo>
                  <a:pt x="450890" y="512235"/>
                </a:lnTo>
                <a:lnTo>
                  <a:pt x="483917" y="483903"/>
                </a:lnTo>
                <a:lnTo>
                  <a:pt x="512246" y="450874"/>
                </a:lnTo>
                <a:lnTo>
                  <a:pt x="535295" y="413732"/>
                </a:lnTo>
                <a:lnTo>
                  <a:pt x="552480" y="373060"/>
                </a:lnTo>
                <a:lnTo>
                  <a:pt x="563218" y="329443"/>
                </a:lnTo>
                <a:lnTo>
                  <a:pt x="566927" y="283464"/>
                </a:lnTo>
                <a:lnTo>
                  <a:pt x="563218" y="237475"/>
                </a:lnTo>
                <a:lnTo>
                  <a:pt x="552480" y="193852"/>
                </a:lnTo>
                <a:lnTo>
                  <a:pt x="535295" y="153179"/>
                </a:lnTo>
                <a:lnTo>
                  <a:pt x="512246" y="116037"/>
                </a:lnTo>
                <a:lnTo>
                  <a:pt x="483917" y="83010"/>
                </a:lnTo>
                <a:lnTo>
                  <a:pt x="450890" y="54681"/>
                </a:lnTo>
                <a:lnTo>
                  <a:pt x="413748" y="31632"/>
                </a:lnTo>
                <a:lnTo>
                  <a:pt x="373075" y="14447"/>
                </a:lnTo>
                <a:lnTo>
                  <a:pt x="329452" y="3709"/>
                </a:lnTo>
                <a:lnTo>
                  <a:pt x="283463" y="0"/>
                </a:lnTo>
                <a:close/>
              </a:path>
            </a:pathLst>
          </a:custGeom>
          <a:solidFill>
            <a:srgbClr val="42B996"/>
          </a:solidFill>
        </p:spPr>
        <p:txBody>
          <a:bodyPr wrap="square" lIns="0" tIns="0" rIns="0" bIns="0" rtlCol="0"/>
          <a:lstStyle/>
          <a:p>
            <a:endParaRPr dirty="0">
              <a:latin typeface="Vedrana"/>
            </a:endParaRPr>
          </a:p>
        </p:txBody>
      </p:sp>
      <p:sp>
        <p:nvSpPr>
          <p:cNvPr id="24" name="object 24"/>
          <p:cNvSpPr txBox="1"/>
          <p:nvPr/>
        </p:nvSpPr>
        <p:spPr>
          <a:xfrm>
            <a:off x="7608189" y="5223460"/>
            <a:ext cx="152400" cy="299720"/>
          </a:xfrm>
          <a:prstGeom prst="rect">
            <a:avLst/>
          </a:prstGeom>
        </p:spPr>
        <p:txBody>
          <a:bodyPr vert="horz" wrap="square" lIns="0" tIns="12700" rIns="0" bIns="0" rtlCol="0">
            <a:spAutoFit/>
          </a:bodyPr>
          <a:lstStyle/>
          <a:p>
            <a:pPr marL="12700">
              <a:lnSpc>
                <a:spcPct val="100000"/>
              </a:lnSpc>
              <a:spcBef>
                <a:spcPts val="100"/>
              </a:spcBef>
            </a:pPr>
            <a:r>
              <a:rPr sz="1800" spc="-150" dirty="0">
                <a:solidFill>
                  <a:srgbClr val="FFFFFF"/>
                </a:solidFill>
                <a:latin typeface="Vedrana"/>
                <a:cs typeface="Verdana"/>
              </a:rPr>
              <a:t>5</a:t>
            </a:r>
            <a:endParaRPr sz="1800" dirty="0">
              <a:latin typeface="Vedrana"/>
              <a:cs typeface="Verdana"/>
            </a:endParaRPr>
          </a:p>
        </p:txBody>
      </p:sp>
      <p:sp>
        <p:nvSpPr>
          <p:cNvPr id="25" name="object 25"/>
          <p:cNvSpPr txBox="1"/>
          <p:nvPr/>
        </p:nvSpPr>
        <p:spPr>
          <a:xfrm>
            <a:off x="8130329" y="5089909"/>
            <a:ext cx="3895344" cy="566822"/>
          </a:xfrm>
          <a:prstGeom prst="rect">
            <a:avLst/>
          </a:prstGeom>
        </p:spPr>
        <p:txBody>
          <a:bodyPr vert="horz" wrap="square" lIns="0" tIns="12700" rIns="0" bIns="0" rtlCol="0">
            <a:spAutoFit/>
          </a:bodyPr>
          <a:lstStyle/>
          <a:p>
            <a:pPr marL="12700">
              <a:lnSpc>
                <a:spcPct val="100000"/>
              </a:lnSpc>
              <a:spcBef>
                <a:spcPts val="100"/>
              </a:spcBef>
            </a:pPr>
            <a:r>
              <a:rPr spc="-85" dirty="0">
                <a:latin typeface="Arial" panose="020B0604020202020204" pitchFamily="34" charset="0"/>
                <a:cs typeface="Arial" panose="020B0604020202020204" pitchFamily="34" charset="0"/>
              </a:rPr>
              <a:t>Inventor</a:t>
            </a:r>
            <a:r>
              <a:rPr lang="en-US" spc="-85" dirty="0">
                <a:latin typeface="Arial" panose="020B0604020202020204" pitchFamily="34" charset="0"/>
                <a:cs typeface="Arial" panose="020B0604020202020204" pitchFamily="34" charset="0"/>
              </a:rPr>
              <a:t>y of Incentives – Purpose and importance</a:t>
            </a:r>
            <a:endParaRPr dirty="0">
              <a:latin typeface="Arial" panose="020B0604020202020204" pitchFamily="34" charset="0"/>
              <a:cs typeface="Arial" panose="020B0604020202020204" pitchFamily="34" charset="0"/>
            </a:endParaRPr>
          </a:p>
        </p:txBody>
      </p:sp>
      <p:sp>
        <p:nvSpPr>
          <p:cNvPr id="27" name="object 27"/>
          <p:cNvSpPr/>
          <p:nvPr/>
        </p:nvSpPr>
        <p:spPr>
          <a:xfrm>
            <a:off x="7403592" y="6044185"/>
            <a:ext cx="567055" cy="567055"/>
          </a:xfrm>
          <a:custGeom>
            <a:avLst/>
            <a:gdLst/>
            <a:ahLst/>
            <a:cxnLst/>
            <a:rect l="l" t="t" r="r" b="b"/>
            <a:pathLst>
              <a:path w="567054" h="567054">
                <a:moveTo>
                  <a:pt x="283463" y="0"/>
                </a:moveTo>
                <a:lnTo>
                  <a:pt x="237475" y="3710"/>
                </a:lnTo>
                <a:lnTo>
                  <a:pt x="193852" y="14451"/>
                </a:lnTo>
                <a:lnTo>
                  <a:pt x="153179" y="31639"/>
                </a:lnTo>
                <a:lnTo>
                  <a:pt x="116037" y="54692"/>
                </a:lnTo>
                <a:lnTo>
                  <a:pt x="83010" y="83024"/>
                </a:lnTo>
                <a:lnTo>
                  <a:pt x="54681" y="116053"/>
                </a:lnTo>
                <a:lnTo>
                  <a:pt x="31632" y="153195"/>
                </a:lnTo>
                <a:lnTo>
                  <a:pt x="14447" y="193867"/>
                </a:lnTo>
                <a:lnTo>
                  <a:pt x="3709" y="237484"/>
                </a:lnTo>
                <a:lnTo>
                  <a:pt x="0" y="283464"/>
                </a:lnTo>
                <a:lnTo>
                  <a:pt x="3709" y="329443"/>
                </a:lnTo>
                <a:lnTo>
                  <a:pt x="14447" y="373060"/>
                </a:lnTo>
                <a:lnTo>
                  <a:pt x="31632" y="413732"/>
                </a:lnTo>
                <a:lnTo>
                  <a:pt x="54681" y="450874"/>
                </a:lnTo>
                <a:lnTo>
                  <a:pt x="83010" y="483903"/>
                </a:lnTo>
                <a:lnTo>
                  <a:pt x="116037" y="512235"/>
                </a:lnTo>
                <a:lnTo>
                  <a:pt x="153179" y="535288"/>
                </a:lnTo>
                <a:lnTo>
                  <a:pt x="193852" y="552476"/>
                </a:lnTo>
                <a:lnTo>
                  <a:pt x="237475" y="563217"/>
                </a:lnTo>
                <a:lnTo>
                  <a:pt x="283463" y="566928"/>
                </a:lnTo>
                <a:lnTo>
                  <a:pt x="329452" y="563217"/>
                </a:lnTo>
                <a:lnTo>
                  <a:pt x="373075" y="552476"/>
                </a:lnTo>
                <a:lnTo>
                  <a:pt x="413748" y="535288"/>
                </a:lnTo>
                <a:lnTo>
                  <a:pt x="450890" y="512235"/>
                </a:lnTo>
                <a:lnTo>
                  <a:pt x="483917" y="483903"/>
                </a:lnTo>
                <a:lnTo>
                  <a:pt x="512246" y="450874"/>
                </a:lnTo>
                <a:lnTo>
                  <a:pt x="535295" y="413732"/>
                </a:lnTo>
                <a:lnTo>
                  <a:pt x="552480" y="373060"/>
                </a:lnTo>
                <a:lnTo>
                  <a:pt x="563218" y="329443"/>
                </a:lnTo>
                <a:lnTo>
                  <a:pt x="566927" y="283464"/>
                </a:lnTo>
                <a:lnTo>
                  <a:pt x="563218" y="237484"/>
                </a:lnTo>
                <a:lnTo>
                  <a:pt x="552480" y="193867"/>
                </a:lnTo>
                <a:lnTo>
                  <a:pt x="535295" y="153195"/>
                </a:lnTo>
                <a:lnTo>
                  <a:pt x="512246" y="116053"/>
                </a:lnTo>
                <a:lnTo>
                  <a:pt x="483917" y="83024"/>
                </a:lnTo>
                <a:lnTo>
                  <a:pt x="450890" y="54692"/>
                </a:lnTo>
                <a:lnTo>
                  <a:pt x="413748" y="31639"/>
                </a:lnTo>
                <a:lnTo>
                  <a:pt x="373075" y="14451"/>
                </a:lnTo>
                <a:lnTo>
                  <a:pt x="329452" y="3710"/>
                </a:lnTo>
                <a:lnTo>
                  <a:pt x="283463" y="0"/>
                </a:lnTo>
                <a:close/>
              </a:path>
            </a:pathLst>
          </a:custGeom>
          <a:solidFill>
            <a:srgbClr val="42B996"/>
          </a:solidFill>
        </p:spPr>
        <p:txBody>
          <a:bodyPr wrap="square" lIns="0" tIns="0" rIns="0" bIns="0" rtlCol="0"/>
          <a:lstStyle/>
          <a:p>
            <a:endParaRPr dirty="0">
              <a:latin typeface="Vedrana"/>
            </a:endParaRPr>
          </a:p>
        </p:txBody>
      </p:sp>
      <p:sp>
        <p:nvSpPr>
          <p:cNvPr id="28" name="object 28"/>
          <p:cNvSpPr txBox="1"/>
          <p:nvPr/>
        </p:nvSpPr>
        <p:spPr>
          <a:xfrm>
            <a:off x="7612506" y="6173826"/>
            <a:ext cx="152400" cy="299720"/>
          </a:xfrm>
          <a:prstGeom prst="rect">
            <a:avLst/>
          </a:prstGeom>
        </p:spPr>
        <p:txBody>
          <a:bodyPr vert="horz" wrap="square" lIns="0" tIns="12700" rIns="0" bIns="0" rtlCol="0">
            <a:spAutoFit/>
          </a:bodyPr>
          <a:lstStyle/>
          <a:p>
            <a:pPr marL="12700">
              <a:lnSpc>
                <a:spcPct val="100000"/>
              </a:lnSpc>
              <a:spcBef>
                <a:spcPts val="100"/>
              </a:spcBef>
            </a:pPr>
            <a:r>
              <a:rPr sz="1800" spc="-150" dirty="0">
                <a:solidFill>
                  <a:srgbClr val="FFFFFF"/>
                </a:solidFill>
                <a:latin typeface="Vedrana"/>
                <a:cs typeface="Verdana"/>
              </a:rPr>
              <a:t>6</a:t>
            </a:r>
            <a:endParaRPr sz="1800" dirty="0">
              <a:latin typeface="Vedrana"/>
              <a:cs typeface="Verdana"/>
            </a:endParaRPr>
          </a:p>
        </p:txBody>
      </p:sp>
      <p:sp>
        <p:nvSpPr>
          <p:cNvPr id="30" name="object 25">
            <a:extLst>
              <a:ext uri="{FF2B5EF4-FFF2-40B4-BE49-F238E27FC236}">
                <a16:creationId xmlns:a16="http://schemas.microsoft.com/office/drawing/2014/main" xmlns="" id="{74B4F77F-1F1D-497D-9B63-085304DEE5FD}"/>
              </a:ext>
            </a:extLst>
          </p:cNvPr>
          <p:cNvSpPr txBox="1"/>
          <p:nvPr/>
        </p:nvSpPr>
        <p:spPr>
          <a:xfrm>
            <a:off x="8130329" y="6040275"/>
            <a:ext cx="3895344" cy="579646"/>
          </a:xfrm>
          <a:prstGeom prst="rect">
            <a:avLst/>
          </a:prstGeom>
        </p:spPr>
        <p:txBody>
          <a:bodyPr vert="horz" wrap="square" lIns="0" tIns="12700" rIns="0" bIns="0" rtlCol="0">
            <a:spAutoFit/>
          </a:bodyPr>
          <a:lstStyle/>
          <a:p>
            <a:pPr marL="12700">
              <a:lnSpc>
                <a:spcPct val="100000"/>
              </a:lnSpc>
              <a:spcBef>
                <a:spcPts val="100"/>
              </a:spcBef>
            </a:pPr>
            <a:r>
              <a:rPr lang="en-US" spc="-25" dirty="0">
                <a:latin typeface="Arial" panose="020B0604020202020204" pitchFamily="34" charset="0"/>
                <a:cs typeface="Arial" panose="020B0604020202020204" pitchFamily="34" charset="0"/>
              </a:rPr>
              <a:t>Montenegro Investments </a:t>
            </a:r>
          </a:p>
          <a:p>
            <a:pPr marL="12700">
              <a:lnSpc>
                <a:spcPct val="100000"/>
              </a:lnSpc>
              <a:spcBef>
                <a:spcPts val="100"/>
              </a:spcBef>
            </a:pPr>
            <a:r>
              <a:rPr lang="en-US" spc="-25" dirty="0">
                <a:latin typeface="Arial" panose="020B0604020202020204" pitchFamily="34" charset="0"/>
                <a:cs typeface="Arial" panose="020B0604020202020204" pitchFamily="34" charset="0"/>
              </a:rPr>
              <a:t>Inventory of Incentives – </a:t>
            </a:r>
            <a:r>
              <a:rPr lang="sr-Latn-ME" spc="-25" dirty="0">
                <a:latin typeface="Arial" panose="020B0604020202020204" pitchFamily="34" charset="0"/>
                <a:cs typeface="Arial" panose="020B0604020202020204" pitchFamily="34" charset="0"/>
              </a:rPr>
              <a:t>S</a:t>
            </a:r>
            <a:r>
              <a:rPr lang="en-US" spc="-25" dirty="0" err="1">
                <a:latin typeface="Arial" panose="020B0604020202020204" pitchFamily="34" charset="0"/>
                <a:cs typeface="Arial" panose="020B0604020202020204" pitchFamily="34" charset="0"/>
              </a:rPr>
              <a:t>ummary</a:t>
            </a:r>
            <a:endParaRPr dirty="0">
              <a:latin typeface="Arial" panose="020B0604020202020204" pitchFamily="34" charset="0"/>
              <a:cs typeface="Arial" panose="020B0604020202020204" pitchFamily="34" charset="0"/>
            </a:endParaRPr>
          </a:p>
        </p:txBody>
      </p:sp>
      <p:sp>
        <p:nvSpPr>
          <p:cNvPr id="31" name="object 25">
            <a:extLst>
              <a:ext uri="{FF2B5EF4-FFF2-40B4-BE49-F238E27FC236}">
                <a16:creationId xmlns:a16="http://schemas.microsoft.com/office/drawing/2014/main" xmlns="" id="{AE0E521F-C7AA-4C98-A464-1D3F15076E85}"/>
              </a:ext>
            </a:extLst>
          </p:cNvPr>
          <p:cNvSpPr txBox="1"/>
          <p:nvPr/>
        </p:nvSpPr>
        <p:spPr>
          <a:xfrm>
            <a:off x="8130329" y="3402876"/>
            <a:ext cx="3895344" cy="289823"/>
          </a:xfrm>
          <a:prstGeom prst="rect">
            <a:avLst/>
          </a:prstGeom>
        </p:spPr>
        <p:txBody>
          <a:bodyPr vert="horz" wrap="square" lIns="0" tIns="12700" rIns="0" bIns="0" rtlCol="0">
            <a:spAutoFit/>
          </a:bodyPr>
          <a:lstStyle/>
          <a:p>
            <a:pPr marL="12700">
              <a:lnSpc>
                <a:spcPct val="100000"/>
              </a:lnSpc>
              <a:spcBef>
                <a:spcPts val="100"/>
              </a:spcBef>
            </a:pPr>
            <a:r>
              <a:rPr lang="en-US" spc="-25" dirty="0">
                <a:latin typeface="Arial" panose="020B0604020202020204" pitchFamily="34" charset="0"/>
                <a:cs typeface="Arial" panose="020B0604020202020204" pitchFamily="34" charset="0"/>
              </a:rPr>
              <a:t>IRAP 2019 - 2020 </a:t>
            </a:r>
            <a:endParaRPr dirty="0">
              <a:latin typeface="Arial" panose="020B0604020202020204" pitchFamily="34" charset="0"/>
              <a:cs typeface="Arial" panose="020B0604020202020204" pitchFamily="34" charset="0"/>
            </a:endParaRPr>
          </a:p>
        </p:txBody>
      </p:sp>
      <p:sp>
        <p:nvSpPr>
          <p:cNvPr id="32" name="object 25">
            <a:extLst>
              <a:ext uri="{FF2B5EF4-FFF2-40B4-BE49-F238E27FC236}">
                <a16:creationId xmlns:a16="http://schemas.microsoft.com/office/drawing/2014/main" xmlns="" id="{F02E1AAB-51DB-4236-8222-59E727736F22}"/>
              </a:ext>
            </a:extLst>
          </p:cNvPr>
          <p:cNvSpPr txBox="1"/>
          <p:nvPr/>
        </p:nvSpPr>
        <p:spPr>
          <a:xfrm>
            <a:off x="8130329" y="2445803"/>
            <a:ext cx="3895344" cy="289823"/>
          </a:xfrm>
          <a:prstGeom prst="rect">
            <a:avLst/>
          </a:prstGeom>
        </p:spPr>
        <p:txBody>
          <a:bodyPr vert="horz" wrap="square" lIns="0" tIns="12700" rIns="0" bIns="0" rtlCol="0">
            <a:spAutoFit/>
          </a:bodyPr>
          <a:lstStyle/>
          <a:p>
            <a:pPr marL="12700">
              <a:lnSpc>
                <a:spcPct val="100000"/>
              </a:lnSpc>
              <a:spcBef>
                <a:spcPts val="100"/>
              </a:spcBef>
            </a:pPr>
            <a:r>
              <a:rPr lang="en-US" spc="-25" dirty="0">
                <a:latin typeface="Arial" panose="020B0604020202020204" pitchFamily="34" charset="0"/>
                <a:cs typeface="Arial" panose="020B0604020202020204" pitchFamily="34" charset="0"/>
              </a:rPr>
              <a:t>RIRA – Context</a:t>
            </a:r>
            <a:endParaRPr dirty="0">
              <a:latin typeface="Arial" panose="020B0604020202020204" pitchFamily="34" charset="0"/>
              <a:cs typeface="Arial" panose="020B0604020202020204" pitchFamily="34" charset="0"/>
            </a:endParaRPr>
          </a:p>
        </p:txBody>
      </p:sp>
      <p:sp>
        <p:nvSpPr>
          <p:cNvPr id="33" name="object 25">
            <a:extLst>
              <a:ext uri="{FF2B5EF4-FFF2-40B4-BE49-F238E27FC236}">
                <a16:creationId xmlns:a16="http://schemas.microsoft.com/office/drawing/2014/main" xmlns="" id="{AC0A3787-6E97-4AE6-8CCF-B6A2480FDE62}"/>
              </a:ext>
            </a:extLst>
          </p:cNvPr>
          <p:cNvSpPr txBox="1"/>
          <p:nvPr/>
        </p:nvSpPr>
        <p:spPr>
          <a:xfrm>
            <a:off x="8130329" y="1495780"/>
            <a:ext cx="3895344" cy="289823"/>
          </a:xfrm>
          <a:prstGeom prst="rect">
            <a:avLst/>
          </a:prstGeom>
        </p:spPr>
        <p:txBody>
          <a:bodyPr vert="horz" wrap="square" lIns="0" tIns="12700" rIns="0" bIns="0" rtlCol="0">
            <a:spAutoFit/>
          </a:bodyPr>
          <a:lstStyle/>
          <a:p>
            <a:pPr marL="12700">
              <a:lnSpc>
                <a:spcPct val="100000"/>
              </a:lnSpc>
              <a:spcBef>
                <a:spcPts val="100"/>
              </a:spcBef>
            </a:pPr>
            <a:r>
              <a:rPr lang="sr-Latn-ME" spc="-25" dirty="0">
                <a:latin typeface="Arial" panose="020B0604020202020204" pitchFamily="34" charset="0"/>
                <a:cs typeface="Arial" panose="020B0604020202020204" pitchFamily="34" charset="0"/>
              </a:rPr>
              <a:t>MAP REA</a:t>
            </a:r>
            <a:r>
              <a:rPr lang="en-US" spc="-25" dirty="0">
                <a:latin typeface="Arial" panose="020B0604020202020204" pitchFamily="34" charset="0"/>
                <a:cs typeface="Arial" panose="020B0604020202020204" pitchFamily="34" charset="0"/>
              </a:rPr>
              <a:t> - Introduction</a:t>
            </a:r>
            <a:endParaRPr dirty="0">
              <a:latin typeface="Arial" panose="020B0604020202020204" pitchFamily="34" charset="0"/>
              <a:cs typeface="Arial" panose="020B0604020202020204" pitchFamily="34" charset="0"/>
            </a:endParaRPr>
          </a:p>
        </p:txBody>
      </p:sp>
      <p:sp>
        <p:nvSpPr>
          <p:cNvPr id="34" name="object 25">
            <a:extLst>
              <a:ext uri="{FF2B5EF4-FFF2-40B4-BE49-F238E27FC236}">
                <a16:creationId xmlns:a16="http://schemas.microsoft.com/office/drawing/2014/main" xmlns="" id="{F95BD155-D00E-41FD-BAFA-6E23C0A0E7C5}"/>
              </a:ext>
            </a:extLst>
          </p:cNvPr>
          <p:cNvSpPr txBox="1"/>
          <p:nvPr/>
        </p:nvSpPr>
        <p:spPr>
          <a:xfrm>
            <a:off x="8130329" y="4321847"/>
            <a:ext cx="3895344" cy="289823"/>
          </a:xfrm>
          <a:prstGeom prst="rect">
            <a:avLst/>
          </a:prstGeom>
        </p:spPr>
        <p:txBody>
          <a:bodyPr vert="horz" wrap="square" lIns="0" tIns="12700" rIns="0" bIns="0" rtlCol="0">
            <a:spAutoFit/>
          </a:bodyPr>
          <a:lstStyle/>
          <a:p>
            <a:pPr marL="12700">
              <a:lnSpc>
                <a:spcPct val="100000"/>
              </a:lnSpc>
              <a:spcBef>
                <a:spcPts val="100"/>
              </a:spcBef>
            </a:pPr>
            <a:r>
              <a:rPr lang="en-US" spc="-25" dirty="0">
                <a:latin typeface="Arial" panose="020B0604020202020204" pitchFamily="34" charset="0"/>
                <a:cs typeface="Arial" panose="020B0604020202020204" pitchFamily="34" charset="0"/>
              </a:rPr>
              <a:t>MAP REA – Pillar 2</a:t>
            </a:r>
            <a:endParaRPr dirty="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224771" y="2293620"/>
            <a:ext cx="1929764" cy="597535"/>
          </a:xfrm>
          <a:custGeom>
            <a:avLst/>
            <a:gdLst/>
            <a:ahLst/>
            <a:cxnLst/>
            <a:rect l="l" t="t" r="r" b="b"/>
            <a:pathLst>
              <a:path w="1929765" h="597535">
                <a:moveTo>
                  <a:pt x="0" y="0"/>
                </a:moveTo>
                <a:lnTo>
                  <a:pt x="0" y="128269"/>
                </a:lnTo>
                <a:lnTo>
                  <a:pt x="1166" y="137169"/>
                </a:lnTo>
                <a:lnTo>
                  <a:pt x="903731" y="583310"/>
                </a:lnTo>
                <a:lnTo>
                  <a:pt x="964691" y="597312"/>
                </a:lnTo>
                <a:lnTo>
                  <a:pt x="995564" y="593812"/>
                </a:lnTo>
                <a:lnTo>
                  <a:pt x="1025651" y="583310"/>
                </a:lnTo>
                <a:lnTo>
                  <a:pt x="1262943" y="469074"/>
                </a:lnTo>
                <a:lnTo>
                  <a:pt x="964692" y="469074"/>
                </a:lnTo>
                <a:lnTo>
                  <a:pt x="933819" y="465597"/>
                </a:lnTo>
                <a:lnTo>
                  <a:pt x="18669" y="28955"/>
                </a:lnTo>
                <a:lnTo>
                  <a:pt x="1166" y="8899"/>
                </a:lnTo>
                <a:lnTo>
                  <a:pt x="0" y="0"/>
                </a:lnTo>
                <a:close/>
              </a:path>
              <a:path w="1929765" h="597535">
                <a:moveTo>
                  <a:pt x="1929383" y="0"/>
                </a:moveTo>
                <a:lnTo>
                  <a:pt x="1025651" y="455167"/>
                </a:lnTo>
                <a:lnTo>
                  <a:pt x="964692" y="469074"/>
                </a:lnTo>
                <a:lnTo>
                  <a:pt x="1262943" y="469074"/>
                </a:lnTo>
                <a:lnTo>
                  <a:pt x="1910714" y="157225"/>
                </a:lnTo>
                <a:lnTo>
                  <a:pt x="1929383" y="128269"/>
                </a:lnTo>
                <a:lnTo>
                  <a:pt x="1929383" y="0"/>
                </a:lnTo>
                <a:close/>
              </a:path>
            </a:pathLst>
          </a:custGeom>
          <a:solidFill>
            <a:srgbClr val="9F2936"/>
          </a:solidFill>
        </p:spPr>
        <p:txBody>
          <a:bodyPr wrap="square" lIns="0" tIns="0" rIns="0" bIns="0" rtlCol="0"/>
          <a:lstStyle/>
          <a:p>
            <a:endParaRPr dirty="0"/>
          </a:p>
        </p:txBody>
      </p:sp>
      <p:sp>
        <p:nvSpPr>
          <p:cNvPr id="3" name="object 3"/>
          <p:cNvSpPr/>
          <p:nvPr/>
        </p:nvSpPr>
        <p:spPr>
          <a:xfrm>
            <a:off x="9610343" y="1362455"/>
            <a:ext cx="1170431" cy="1170432"/>
          </a:xfrm>
          <a:prstGeom prst="rect">
            <a:avLst/>
          </a:prstGeom>
          <a:blipFill>
            <a:blip r:embed="rId2" cstate="print">
              <a:duotone>
                <a:prstClr val="black"/>
                <a:schemeClr val="tx1">
                  <a:lumMod val="95000"/>
                  <a:lumOff val="5000"/>
                  <a:tint val="45000"/>
                  <a:satMod val="400000"/>
                </a:schemeClr>
              </a:duotone>
            </a:blip>
            <a:stretch>
              <a:fillRect/>
            </a:stretch>
          </a:blipFill>
        </p:spPr>
        <p:txBody>
          <a:bodyPr wrap="square" lIns="0" tIns="0" rIns="0" bIns="0" rtlCol="0"/>
          <a:lstStyle/>
          <a:p>
            <a:endParaRPr dirty="0"/>
          </a:p>
        </p:txBody>
      </p:sp>
      <p:sp>
        <p:nvSpPr>
          <p:cNvPr id="4" name="object 4"/>
          <p:cNvSpPr/>
          <p:nvPr/>
        </p:nvSpPr>
        <p:spPr>
          <a:xfrm>
            <a:off x="10276331" y="1400555"/>
            <a:ext cx="399415" cy="306705"/>
          </a:xfrm>
          <a:custGeom>
            <a:avLst/>
            <a:gdLst/>
            <a:ahLst/>
            <a:cxnLst/>
            <a:rect l="l" t="t" r="r" b="b"/>
            <a:pathLst>
              <a:path w="399415" h="306705">
                <a:moveTo>
                  <a:pt x="377811" y="263779"/>
                </a:moveTo>
                <a:lnTo>
                  <a:pt x="193675" y="263779"/>
                </a:lnTo>
                <a:lnTo>
                  <a:pt x="246880" y="266493"/>
                </a:lnTo>
                <a:lnTo>
                  <a:pt x="298513" y="274447"/>
                </a:lnTo>
                <a:lnTo>
                  <a:pt x="348337" y="287353"/>
                </a:lnTo>
                <a:lnTo>
                  <a:pt x="396113" y="304927"/>
                </a:lnTo>
                <a:lnTo>
                  <a:pt x="399288" y="306324"/>
                </a:lnTo>
                <a:lnTo>
                  <a:pt x="392049" y="290322"/>
                </a:lnTo>
                <a:lnTo>
                  <a:pt x="377811" y="263779"/>
                </a:lnTo>
                <a:close/>
              </a:path>
              <a:path w="399415" h="306705">
                <a:moveTo>
                  <a:pt x="0" y="0"/>
                </a:moveTo>
                <a:lnTo>
                  <a:pt x="40658" y="43294"/>
                </a:lnTo>
                <a:lnTo>
                  <a:pt x="68518" y="79826"/>
                </a:lnTo>
                <a:lnTo>
                  <a:pt x="93154" y="118792"/>
                </a:lnTo>
                <a:lnTo>
                  <a:pt x="114361" y="159991"/>
                </a:lnTo>
                <a:lnTo>
                  <a:pt x="131934" y="203222"/>
                </a:lnTo>
                <a:lnTo>
                  <a:pt x="145669" y="248285"/>
                </a:lnTo>
                <a:lnTo>
                  <a:pt x="149733" y="265811"/>
                </a:lnTo>
                <a:lnTo>
                  <a:pt x="167004" y="264541"/>
                </a:lnTo>
                <a:lnTo>
                  <a:pt x="173618" y="264207"/>
                </a:lnTo>
                <a:lnTo>
                  <a:pt x="180292" y="263969"/>
                </a:lnTo>
                <a:lnTo>
                  <a:pt x="186989" y="263826"/>
                </a:lnTo>
                <a:lnTo>
                  <a:pt x="377811" y="263779"/>
                </a:lnTo>
                <a:lnTo>
                  <a:pt x="369754" y="248756"/>
                </a:lnTo>
                <a:lnTo>
                  <a:pt x="343932" y="209547"/>
                </a:lnTo>
                <a:lnTo>
                  <a:pt x="314797" y="172911"/>
                </a:lnTo>
                <a:lnTo>
                  <a:pt x="282562" y="139063"/>
                </a:lnTo>
                <a:lnTo>
                  <a:pt x="247443" y="108219"/>
                </a:lnTo>
                <a:lnTo>
                  <a:pt x="209653" y="80595"/>
                </a:lnTo>
                <a:lnTo>
                  <a:pt x="169406" y="56405"/>
                </a:lnTo>
                <a:lnTo>
                  <a:pt x="126917" y="35866"/>
                </a:lnTo>
                <a:lnTo>
                  <a:pt x="82400" y="19194"/>
                </a:lnTo>
                <a:lnTo>
                  <a:pt x="36068" y="6604"/>
                </a:lnTo>
                <a:lnTo>
                  <a:pt x="0" y="0"/>
                </a:lnTo>
                <a:close/>
              </a:path>
            </a:pathLst>
          </a:custGeom>
          <a:solidFill>
            <a:srgbClr val="FFFFFF"/>
          </a:solidFill>
        </p:spPr>
        <p:txBody>
          <a:bodyPr wrap="square" lIns="0" tIns="0" rIns="0" bIns="0" rtlCol="0"/>
          <a:lstStyle/>
          <a:p>
            <a:endParaRPr dirty="0"/>
          </a:p>
        </p:txBody>
      </p:sp>
      <p:sp>
        <p:nvSpPr>
          <p:cNvPr id="5" name="object 5"/>
          <p:cNvSpPr/>
          <p:nvPr/>
        </p:nvSpPr>
        <p:spPr>
          <a:xfrm>
            <a:off x="7196328" y="3261359"/>
            <a:ext cx="1927860" cy="597535"/>
          </a:xfrm>
          <a:custGeom>
            <a:avLst/>
            <a:gdLst/>
            <a:ahLst/>
            <a:cxnLst/>
            <a:rect l="l" t="t" r="r" b="b"/>
            <a:pathLst>
              <a:path w="1927859" h="597535">
                <a:moveTo>
                  <a:pt x="0" y="0"/>
                </a:moveTo>
                <a:lnTo>
                  <a:pt x="0" y="128269"/>
                </a:lnTo>
                <a:lnTo>
                  <a:pt x="1164" y="137169"/>
                </a:lnTo>
                <a:lnTo>
                  <a:pt x="902970" y="583310"/>
                </a:lnTo>
                <a:lnTo>
                  <a:pt x="963929" y="597312"/>
                </a:lnTo>
                <a:lnTo>
                  <a:pt x="994802" y="593812"/>
                </a:lnTo>
                <a:lnTo>
                  <a:pt x="1024890" y="583310"/>
                </a:lnTo>
                <a:lnTo>
                  <a:pt x="1262011" y="469074"/>
                </a:lnTo>
                <a:lnTo>
                  <a:pt x="963930" y="469074"/>
                </a:lnTo>
                <a:lnTo>
                  <a:pt x="933057" y="465597"/>
                </a:lnTo>
                <a:lnTo>
                  <a:pt x="18542" y="28955"/>
                </a:lnTo>
                <a:lnTo>
                  <a:pt x="1164" y="8899"/>
                </a:lnTo>
                <a:lnTo>
                  <a:pt x="0" y="0"/>
                </a:lnTo>
                <a:close/>
              </a:path>
              <a:path w="1927859" h="597535">
                <a:moveTo>
                  <a:pt x="1927860" y="0"/>
                </a:moveTo>
                <a:lnTo>
                  <a:pt x="1024890" y="455167"/>
                </a:lnTo>
                <a:lnTo>
                  <a:pt x="963930" y="469074"/>
                </a:lnTo>
                <a:lnTo>
                  <a:pt x="1262011" y="469074"/>
                </a:lnTo>
                <a:lnTo>
                  <a:pt x="1909318" y="157225"/>
                </a:lnTo>
                <a:lnTo>
                  <a:pt x="1927860" y="128269"/>
                </a:lnTo>
                <a:lnTo>
                  <a:pt x="1927860" y="0"/>
                </a:lnTo>
                <a:close/>
              </a:path>
            </a:pathLst>
          </a:custGeom>
          <a:solidFill>
            <a:srgbClr val="1B577B"/>
          </a:solidFill>
        </p:spPr>
        <p:txBody>
          <a:bodyPr wrap="square" lIns="0" tIns="0" rIns="0" bIns="0" rtlCol="0"/>
          <a:lstStyle/>
          <a:p>
            <a:endParaRPr dirty="0"/>
          </a:p>
        </p:txBody>
      </p:sp>
      <p:sp>
        <p:nvSpPr>
          <p:cNvPr id="6" name="object 6"/>
          <p:cNvSpPr/>
          <p:nvPr/>
        </p:nvSpPr>
        <p:spPr>
          <a:xfrm>
            <a:off x="7560564" y="2287523"/>
            <a:ext cx="1170431" cy="1170431"/>
          </a:xfrm>
          <a:prstGeom prst="rect">
            <a:avLst/>
          </a:prstGeom>
          <a:blipFill>
            <a:blip r:embed="rId2" cstate="print">
              <a:duotone>
                <a:prstClr val="black"/>
                <a:schemeClr val="tx1">
                  <a:lumMod val="95000"/>
                  <a:lumOff val="5000"/>
                  <a:tint val="45000"/>
                  <a:satMod val="400000"/>
                </a:schemeClr>
              </a:duotone>
            </a:blip>
            <a:stretch>
              <a:fillRect/>
            </a:stretch>
          </a:blipFill>
        </p:spPr>
        <p:txBody>
          <a:bodyPr wrap="square" lIns="0" tIns="0" rIns="0" bIns="0" rtlCol="0"/>
          <a:lstStyle/>
          <a:p>
            <a:endParaRPr dirty="0"/>
          </a:p>
        </p:txBody>
      </p:sp>
      <p:sp>
        <p:nvSpPr>
          <p:cNvPr id="7" name="object 7"/>
          <p:cNvSpPr/>
          <p:nvPr/>
        </p:nvSpPr>
        <p:spPr>
          <a:xfrm>
            <a:off x="8226552" y="2324100"/>
            <a:ext cx="399415" cy="306705"/>
          </a:xfrm>
          <a:custGeom>
            <a:avLst/>
            <a:gdLst/>
            <a:ahLst/>
            <a:cxnLst/>
            <a:rect l="l" t="t" r="r" b="b"/>
            <a:pathLst>
              <a:path w="399415" h="306705">
                <a:moveTo>
                  <a:pt x="377811" y="263778"/>
                </a:moveTo>
                <a:lnTo>
                  <a:pt x="193675" y="263778"/>
                </a:lnTo>
                <a:lnTo>
                  <a:pt x="246880" y="266493"/>
                </a:lnTo>
                <a:lnTo>
                  <a:pt x="298513" y="274446"/>
                </a:lnTo>
                <a:lnTo>
                  <a:pt x="348337" y="287353"/>
                </a:lnTo>
                <a:lnTo>
                  <a:pt x="396113" y="304926"/>
                </a:lnTo>
                <a:lnTo>
                  <a:pt x="399288" y="306324"/>
                </a:lnTo>
                <a:lnTo>
                  <a:pt x="392049" y="290322"/>
                </a:lnTo>
                <a:lnTo>
                  <a:pt x="377811" y="263778"/>
                </a:lnTo>
                <a:close/>
              </a:path>
              <a:path w="399415" h="306705">
                <a:moveTo>
                  <a:pt x="0" y="0"/>
                </a:moveTo>
                <a:lnTo>
                  <a:pt x="40658" y="43294"/>
                </a:lnTo>
                <a:lnTo>
                  <a:pt x="68518" y="79826"/>
                </a:lnTo>
                <a:lnTo>
                  <a:pt x="93154" y="118792"/>
                </a:lnTo>
                <a:lnTo>
                  <a:pt x="114361" y="159991"/>
                </a:lnTo>
                <a:lnTo>
                  <a:pt x="131934" y="203222"/>
                </a:lnTo>
                <a:lnTo>
                  <a:pt x="145669" y="248285"/>
                </a:lnTo>
                <a:lnTo>
                  <a:pt x="149732" y="265811"/>
                </a:lnTo>
                <a:lnTo>
                  <a:pt x="167004" y="264540"/>
                </a:lnTo>
                <a:lnTo>
                  <a:pt x="173618" y="264207"/>
                </a:lnTo>
                <a:lnTo>
                  <a:pt x="180292" y="263969"/>
                </a:lnTo>
                <a:lnTo>
                  <a:pt x="186989" y="263826"/>
                </a:lnTo>
                <a:lnTo>
                  <a:pt x="377811" y="263778"/>
                </a:lnTo>
                <a:lnTo>
                  <a:pt x="369754" y="248756"/>
                </a:lnTo>
                <a:lnTo>
                  <a:pt x="343932" y="209547"/>
                </a:lnTo>
                <a:lnTo>
                  <a:pt x="314797" y="172911"/>
                </a:lnTo>
                <a:lnTo>
                  <a:pt x="282562" y="139063"/>
                </a:lnTo>
                <a:lnTo>
                  <a:pt x="247443" y="108219"/>
                </a:lnTo>
                <a:lnTo>
                  <a:pt x="209653" y="80595"/>
                </a:lnTo>
                <a:lnTo>
                  <a:pt x="169406" y="56405"/>
                </a:lnTo>
                <a:lnTo>
                  <a:pt x="126917" y="35866"/>
                </a:lnTo>
                <a:lnTo>
                  <a:pt x="82400" y="19194"/>
                </a:lnTo>
                <a:lnTo>
                  <a:pt x="36068" y="6603"/>
                </a:lnTo>
                <a:lnTo>
                  <a:pt x="0" y="0"/>
                </a:lnTo>
                <a:close/>
              </a:path>
            </a:pathLst>
          </a:custGeom>
          <a:solidFill>
            <a:srgbClr val="FFFFFF"/>
          </a:solidFill>
        </p:spPr>
        <p:txBody>
          <a:bodyPr wrap="square" lIns="0" tIns="0" rIns="0" bIns="0" rtlCol="0"/>
          <a:lstStyle/>
          <a:p>
            <a:endParaRPr dirty="0"/>
          </a:p>
        </p:txBody>
      </p:sp>
      <p:sp>
        <p:nvSpPr>
          <p:cNvPr id="8" name="object 8"/>
          <p:cNvSpPr/>
          <p:nvPr/>
        </p:nvSpPr>
        <p:spPr>
          <a:xfrm>
            <a:off x="5131308" y="4229100"/>
            <a:ext cx="1929764" cy="599440"/>
          </a:xfrm>
          <a:custGeom>
            <a:avLst/>
            <a:gdLst/>
            <a:ahLst/>
            <a:cxnLst/>
            <a:rect l="l" t="t" r="r" b="b"/>
            <a:pathLst>
              <a:path w="1929765" h="599439">
                <a:moveTo>
                  <a:pt x="0" y="0"/>
                </a:moveTo>
                <a:lnTo>
                  <a:pt x="0" y="128524"/>
                </a:lnTo>
                <a:lnTo>
                  <a:pt x="1166" y="137443"/>
                </a:lnTo>
                <a:lnTo>
                  <a:pt x="903731" y="584835"/>
                </a:lnTo>
                <a:lnTo>
                  <a:pt x="964691" y="598836"/>
                </a:lnTo>
                <a:lnTo>
                  <a:pt x="995564" y="595336"/>
                </a:lnTo>
                <a:lnTo>
                  <a:pt x="1025651" y="584835"/>
                </a:lnTo>
                <a:lnTo>
                  <a:pt x="1262900" y="470312"/>
                </a:lnTo>
                <a:lnTo>
                  <a:pt x="964691" y="470312"/>
                </a:lnTo>
                <a:lnTo>
                  <a:pt x="933819" y="466812"/>
                </a:lnTo>
                <a:lnTo>
                  <a:pt x="18668" y="29082"/>
                </a:lnTo>
                <a:lnTo>
                  <a:pt x="1166" y="8919"/>
                </a:lnTo>
                <a:lnTo>
                  <a:pt x="0" y="0"/>
                </a:lnTo>
                <a:close/>
              </a:path>
              <a:path w="1929765" h="599439">
                <a:moveTo>
                  <a:pt x="1929384" y="0"/>
                </a:moveTo>
                <a:lnTo>
                  <a:pt x="1025651" y="456311"/>
                </a:lnTo>
                <a:lnTo>
                  <a:pt x="964691" y="470312"/>
                </a:lnTo>
                <a:lnTo>
                  <a:pt x="1262900" y="470312"/>
                </a:lnTo>
                <a:lnTo>
                  <a:pt x="1910714" y="157606"/>
                </a:lnTo>
                <a:lnTo>
                  <a:pt x="1929384" y="128524"/>
                </a:lnTo>
                <a:lnTo>
                  <a:pt x="1929384" y="0"/>
                </a:lnTo>
                <a:close/>
              </a:path>
            </a:pathLst>
          </a:custGeom>
          <a:solidFill>
            <a:srgbClr val="C19758"/>
          </a:solidFill>
        </p:spPr>
        <p:txBody>
          <a:bodyPr wrap="square" lIns="0" tIns="0" rIns="0" bIns="0" rtlCol="0"/>
          <a:lstStyle/>
          <a:p>
            <a:endParaRPr dirty="0"/>
          </a:p>
        </p:txBody>
      </p:sp>
      <p:sp>
        <p:nvSpPr>
          <p:cNvPr id="9" name="object 9"/>
          <p:cNvSpPr/>
          <p:nvPr/>
        </p:nvSpPr>
        <p:spPr>
          <a:xfrm>
            <a:off x="5510784" y="3265932"/>
            <a:ext cx="1170432" cy="1170431"/>
          </a:xfrm>
          <a:prstGeom prst="rect">
            <a:avLst/>
          </a:prstGeom>
          <a:blipFill>
            <a:blip r:embed="rId2" cstate="print">
              <a:duotone>
                <a:prstClr val="black"/>
                <a:schemeClr val="tx1">
                  <a:lumMod val="95000"/>
                  <a:lumOff val="5000"/>
                  <a:tint val="45000"/>
                  <a:satMod val="400000"/>
                </a:schemeClr>
              </a:duotone>
            </a:blip>
            <a:stretch>
              <a:fillRect/>
            </a:stretch>
          </a:blipFill>
        </p:spPr>
        <p:txBody>
          <a:bodyPr wrap="square" lIns="0" tIns="0" rIns="0" bIns="0" rtlCol="0"/>
          <a:lstStyle/>
          <a:p>
            <a:endParaRPr dirty="0"/>
          </a:p>
        </p:txBody>
      </p:sp>
      <p:sp>
        <p:nvSpPr>
          <p:cNvPr id="10" name="object 10"/>
          <p:cNvSpPr/>
          <p:nvPr/>
        </p:nvSpPr>
        <p:spPr>
          <a:xfrm>
            <a:off x="6175247" y="3304032"/>
            <a:ext cx="401320" cy="306705"/>
          </a:xfrm>
          <a:custGeom>
            <a:avLst/>
            <a:gdLst/>
            <a:ahLst/>
            <a:cxnLst/>
            <a:rect l="l" t="t" r="r" b="b"/>
            <a:pathLst>
              <a:path w="401320" h="306704">
                <a:moveTo>
                  <a:pt x="379282" y="263778"/>
                </a:moveTo>
                <a:lnTo>
                  <a:pt x="194437" y="263778"/>
                </a:lnTo>
                <a:lnTo>
                  <a:pt x="247850" y="266493"/>
                </a:lnTo>
                <a:lnTo>
                  <a:pt x="299704" y="274446"/>
                </a:lnTo>
                <a:lnTo>
                  <a:pt x="349724" y="287353"/>
                </a:lnTo>
                <a:lnTo>
                  <a:pt x="397636" y="304926"/>
                </a:lnTo>
                <a:lnTo>
                  <a:pt x="400811" y="306323"/>
                </a:lnTo>
                <a:lnTo>
                  <a:pt x="393573" y="290321"/>
                </a:lnTo>
                <a:lnTo>
                  <a:pt x="379282" y="263778"/>
                </a:lnTo>
                <a:close/>
              </a:path>
              <a:path w="401320" h="306704">
                <a:moveTo>
                  <a:pt x="0" y="0"/>
                </a:moveTo>
                <a:lnTo>
                  <a:pt x="40829" y="43294"/>
                </a:lnTo>
                <a:lnTo>
                  <a:pt x="68824" y="79826"/>
                </a:lnTo>
                <a:lnTo>
                  <a:pt x="93567" y="118792"/>
                </a:lnTo>
                <a:lnTo>
                  <a:pt x="114859" y="159991"/>
                </a:lnTo>
                <a:lnTo>
                  <a:pt x="132504" y="203222"/>
                </a:lnTo>
                <a:lnTo>
                  <a:pt x="146303" y="248284"/>
                </a:lnTo>
                <a:lnTo>
                  <a:pt x="150367" y="265810"/>
                </a:lnTo>
                <a:lnTo>
                  <a:pt x="167639" y="264540"/>
                </a:lnTo>
                <a:lnTo>
                  <a:pt x="174309" y="264207"/>
                </a:lnTo>
                <a:lnTo>
                  <a:pt x="180990" y="263969"/>
                </a:lnTo>
                <a:lnTo>
                  <a:pt x="187696" y="263826"/>
                </a:lnTo>
                <a:lnTo>
                  <a:pt x="379282" y="263778"/>
                </a:lnTo>
                <a:lnTo>
                  <a:pt x="371194" y="248756"/>
                </a:lnTo>
                <a:lnTo>
                  <a:pt x="345274" y="209547"/>
                </a:lnTo>
                <a:lnTo>
                  <a:pt x="316027" y="172911"/>
                </a:lnTo>
                <a:lnTo>
                  <a:pt x="283668" y="139063"/>
                </a:lnTo>
                <a:lnTo>
                  <a:pt x="248411" y="108219"/>
                </a:lnTo>
                <a:lnTo>
                  <a:pt x="210473" y="80595"/>
                </a:lnTo>
                <a:lnTo>
                  <a:pt x="170067" y="56405"/>
                </a:lnTo>
                <a:lnTo>
                  <a:pt x="127409" y="35866"/>
                </a:lnTo>
                <a:lnTo>
                  <a:pt x="82713" y="19194"/>
                </a:lnTo>
                <a:lnTo>
                  <a:pt x="36194" y="6603"/>
                </a:lnTo>
                <a:lnTo>
                  <a:pt x="0" y="0"/>
                </a:lnTo>
                <a:close/>
              </a:path>
            </a:pathLst>
          </a:custGeom>
          <a:solidFill>
            <a:srgbClr val="FFFFFF"/>
          </a:solidFill>
        </p:spPr>
        <p:txBody>
          <a:bodyPr wrap="square" lIns="0" tIns="0" rIns="0" bIns="0" rtlCol="0"/>
          <a:lstStyle/>
          <a:p>
            <a:endParaRPr dirty="0"/>
          </a:p>
        </p:txBody>
      </p:sp>
      <p:sp>
        <p:nvSpPr>
          <p:cNvPr id="11" name="object 11"/>
          <p:cNvSpPr/>
          <p:nvPr/>
        </p:nvSpPr>
        <p:spPr>
          <a:xfrm>
            <a:off x="3066288" y="3261359"/>
            <a:ext cx="1929764" cy="597535"/>
          </a:xfrm>
          <a:custGeom>
            <a:avLst/>
            <a:gdLst/>
            <a:ahLst/>
            <a:cxnLst/>
            <a:rect l="l" t="t" r="r" b="b"/>
            <a:pathLst>
              <a:path w="1929764" h="597535">
                <a:moveTo>
                  <a:pt x="0" y="0"/>
                </a:moveTo>
                <a:lnTo>
                  <a:pt x="0" y="128269"/>
                </a:lnTo>
                <a:lnTo>
                  <a:pt x="1166" y="137169"/>
                </a:lnTo>
                <a:lnTo>
                  <a:pt x="903732" y="583310"/>
                </a:lnTo>
                <a:lnTo>
                  <a:pt x="964691" y="597312"/>
                </a:lnTo>
                <a:lnTo>
                  <a:pt x="995564" y="593812"/>
                </a:lnTo>
                <a:lnTo>
                  <a:pt x="1025651" y="583310"/>
                </a:lnTo>
                <a:lnTo>
                  <a:pt x="1262943" y="469074"/>
                </a:lnTo>
                <a:lnTo>
                  <a:pt x="964692" y="469074"/>
                </a:lnTo>
                <a:lnTo>
                  <a:pt x="933819" y="465597"/>
                </a:lnTo>
                <a:lnTo>
                  <a:pt x="18668" y="28955"/>
                </a:lnTo>
                <a:lnTo>
                  <a:pt x="1166" y="8899"/>
                </a:lnTo>
                <a:lnTo>
                  <a:pt x="0" y="0"/>
                </a:lnTo>
                <a:close/>
              </a:path>
              <a:path w="1929764" h="597535">
                <a:moveTo>
                  <a:pt x="1929384" y="0"/>
                </a:moveTo>
                <a:lnTo>
                  <a:pt x="1025651" y="455167"/>
                </a:lnTo>
                <a:lnTo>
                  <a:pt x="964692" y="469074"/>
                </a:lnTo>
                <a:lnTo>
                  <a:pt x="1262943" y="469074"/>
                </a:lnTo>
                <a:lnTo>
                  <a:pt x="1910714" y="157225"/>
                </a:lnTo>
                <a:lnTo>
                  <a:pt x="1929384" y="128269"/>
                </a:lnTo>
                <a:lnTo>
                  <a:pt x="1929384" y="0"/>
                </a:lnTo>
                <a:close/>
              </a:path>
            </a:pathLst>
          </a:custGeom>
          <a:solidFill>
            <a:srgbClr val="4E8542"/>
          </a:solidFill>
        </p:spPr>
        <p:txBody>
          <a:bodyPr wrap="square" lIns="0" tIns="0" rIns="0" bIns="0" rtlCol="0"/>
          <a:lstStyle/>
          <a:p>
            <a:endParaRPr dirty="0"/>
          </a:p>
        </p:txBody>
      </p:sp>
      <p:sp>
        <p:nvSpPr>
          <p:cNvPr id="12" name="object 12"/>
          <p:cNvSpPr/>
          <p:nvPr/>
        </p:nvSpPr>
        <p:spPr>
          <a:xfrm>
            <a:off x="3435096" y="2272283"/>
            <a:ext cx="1170431" cy="1170431"/>
          </a:xfrm>
          <a:prstGeom prst="rect">
            <a:avLst/>
          </a:prstGeom>
          <a:blipFill>
            <a:blip r:embed="rId2" cstate="print">
              <a:duotone>
                <a:prstClr val="black"/>
                <a:schemeClr val="tx1">
                  <a:lumMod val="95000"/>
                  <a:lumOff val="5000"/>
                  <a:tint val="45000"/>
                  <a:satMod val="400000"/>
                </a:schemeClr>
              </a:duotone>
            </a:blip>
            <a:stretch>
              <a:fillRect/>
            </a:stretch>
          </a:blipFill>
        </p:spPr>
        <p:txBody>
          <a:bodyPr wrap="square" lIns="0" tIns="0" rIns="0" bIns="0" rtlCol="0"/>
          <a:lstStyle/>
          <a:p>
            <a:endParaRPr dirty="0"/>
          </a:p>
        </p:txBody>
      </p:sp>
      <p:sp>
        <p:nvSpPr>
          <p:cNvPr id="13" name="object 13"/>
          <p:cNvSpPr/>
          <p:nvPr/>
        </p:nvSpPr>
        <p:spPr>
          <a:xfrm>
            <a:off x="4099559" y="2310383"/>
            <a:ext cx="401320" cy="304800"/>
          </a:xfrm>
          <a:custGeom>
            <a:avLst/>
            <a:gdLst/>
            <a:ahLst/>
            <a:cxnLst/>
            <a:rect l="l" t="t" r="r" b="b"/>
            <a:pathLst>
              <a:path w="401320" h="304800">
                <a:moveTo>
                  <a:pt x="379285" y="262508"/>
                </a:moveTo>
                <a:lnTo>
                  <a:pt x="194437" y="262508"/>
                </a:lnTo>
                <a:lnTo>
                  <a:pt x="247850" y="265201"/>
                </a:lnTo>
                <a:lnTo>
                  <a:pt x="299704" y="273097"/>
                </a:lnTo>
                <a:lnTo>
                  <a:pt x="349724" y="285922"/>
                </a:lnTo>
                <a:lnTo>
                  <a:pt x="397637" y="303402"/>
                </a:lnTo>
                <a:lnTo>
                  <a:pt x="400812" y="304800"/>
                </a:lnTo>
                <a:lnTo>
                  <a:pt x="393573" y="288925"/>
                </a:lnTo>
                <a:lnTo>
                  <a:pt x="379285" y="262508"/>
                </a:lnTo>
                <a:close/>
              </a:path>
              <a:path w="401320" h="304800">
                <a:moveTo>
                  <a:pt x="0" y="0"/>
                </a:moveTo>
                <a:lnTo>
                  <a:pt x="40829" y="43030"/>
                </a:lnTo>
                <a:lnTo>
                  <a:pt x="68824" y="79403"/>
                </a:lnTo>
                <a:lnTo>
                  <a:pt x="93567" y="118189"/>
                </a:lnTo>
                <a:lnTo>
                  <a:pt x="114859" y="159187"/>
                </a:lnTo>
                <a:lnTo>
                  <a:pt x="132504" y="202196"/>
                </a:lnTo>
                <a:lnTo>
                  <a:pt x="146303" y="247014"/>
                </a:lnTo>
                <a:lnTo>
                  <a:pt x="150367" y="264540"/>
                </a:lnTo>
                <a:lnTo>
                  <a:pt x="167639" y="263143"/>
                </a:lnTo>
                <a:lnTo>
                  <a:pt x="180990" y="262683"/>
                </a:lnTo>
                <a:lnTo>
                  <a:pt x="187696" y="262554"/>
                </a:lnTo>
                <a:lnTo>
                  <a:pt x="379285" y="262508"/>
                </a:lnTo>
                <a:lnTo>
                  <a:pt x="371194" y="247549"/>
                </a:lnTo>
                <a:lnTo>
                  <a:pt x="345274" y="208527"/>
                </a:lnTo>
                <a:lnTo>
                  <a:pt x="316027" y="172072"/>
                </a:lnTo>
                <a:lnTo>
                  <a:pt x="283668" y="138396"/>
                </a:lnTo>
                <a:lnTo>
                  <a:pt x="248412" y="107711"/>
                </a:lnTo>
                <a:lnTo>
                  <a:pt x="210473" y="80231"/>
                </a:lnTo>
                <a:lnTo>
                  <a:pt x="170067" y="56167"/>
                </a:lnTo>
                <a:lnTo>
                  <a:pt x="127409" y="35733"/>
                </a:lnTo>
                <a:lnTo>
                  <a:pt x="82713" y="19141"/>
                </a:lnTo>
                <a:lnTo>
                  <a:pt x="36194" y="6603"/>
                </a:lnTo>
                <a:lnTo>
                  <a:pt x="0" y="0"/>
                </a:lnTo>
                <a:close/>
              </a:path>
            </a:pathLst>
          </a:custGeom>
          <a:solidFill>
            <a:srgbClr val="FFFFFF"/>
          </a:solidFill>
        </p:spPr>
        <p:txBody>
          <a:bodyPr wrap="square" lIns="0" tIns="0" rIns="0" bIns="0" rtlCol="0"/>
          <a:lstStyle/>
          <a:p>
            <a:endParaRPr dirty="0"/>
          </a:p>
        </p:txBody>
      </p:sp>
      <p:sp>
        <p:nvSpPr>
          <p:cNvPr id="14" name="object 14"/>
          <p:cNvSpPr/>
          <p:nvPr/>
        </p:nvSpPr>
        <p:spPr>
          <a:xfrm>
            <a:off x="1036319" y="2293620"/>
            <a:ext cx="1929764" cy="597535"/>
          </a:xfrm>
          <a:custGeom>
            <a:avLst/>
            <a:gdLst/>
            <a:ahLst/>
            <a:cxnLst/>
            <a:rect l="l" t="t" r="r" b="b"/>
            <a:pathLst>
              <a:path w="1929764" h="597535">
                <a:moveTo>
                  <a:pt x="0" y="0"/>
                </a:moveTo>
                <a:lnTo>
                  <a:pt x="0" y="128269"/>
                </a:lnTo>
                <a:lnTo>
                  <a:pt x="1162" y="137169"/>
                </a:lnTo>
                <a:lnTo>
                  <a:pt x="903732" y="583310"/>
                </a:lnTo>
                <a:lnTo>
                  <a:pt x="964692" y="597312"/>
                </a:lnTo>
                <a:lnTo>
                  <a:pt x="995564" y="593812"/>
                </a:lnTo>
                <a:lnTo>
                  <a:pt x="1025652" y="583310"/>
                </a:lnTo>
                <a:lnTo>
                  <a:pt x="1262943" y="469074"/>
                </a:lnTo>
                <a:lnTo>
                  <a:pt x="964692" y="469074"/>
                </a:lnTo>
                <a:lnTo>
                  <a:pt x="933819" y="465597"/>
                </a:lnTo>
                <a:lnTo>
                  <a:pt x="18605" y="28955"/>
                </a:lnTo>
                <a:lnTo>
                  <a:pt x="1162" y="8899"/>
                </a:lnTo>
                <a:lnTo>
                  <a:pt x="0" y="0"/>
                </a:lnTo>
                <a:close/>
              </a:path>
              <a:path w="1929764" h="597535">
                <a:moveTo>
                  <a:pt x="1929384" y="0"/>
                </a:moveTo>
                <a:lnTo>
                  <a:pt x="1025652" y="455167"/>
                </a:lnTo>
                <a:lnTo>
                  <a:pt x="964692" y="469074"/>
                </a:lnTo>
                <a:lnTo>
                  <a:pt x="1262943" y="469074"/>
                </a:lnTo>
                <a:lnTo>
                  <a:pt x="1910715" y="157225"/>
                </a:lnTo>
                <a:lnTo>
                  <a:pt x="1929384" y="128269"/>
                </a:lnTo>
                <a:lnTo>
                  <a:pt x="1929384" y="0"/>
                </a:lnTo>
                <a:close/>
              </a:path>
            </a:pathLst>
          </a:custGeom>
          <a:solidFill>
            <a:srgbClr val="EF7E09"/>
          </a:solidFill>
        </p:spPr>
        <p:txBody>
          <a:bodyPr wrap="square" lIns="0" tIns="0" rIns="0" bIns="0" rtlCol="0"/>
          <a:lstStyle/>
          <a:p>
            <a:endParaRPr dirty="0"/>
          </a:p>
        </p:txBody>
      </p:sp>
      <p:sp>
        <p:nvSpPr>
          <p:cNvPr id="15" name="object 15"/>
          <p:cNvSpPr/>
          <p:nvPr/>
        </p:nvSpPr>
        <p:spPr>
          <a:xfrm>
            <a:off x="1409700" y="1362455"/>
            <a:ext cx="1165860" cy="1164336"/>
          </a:xfrm>
          <a:prstGeom prst="rect">
            <a:avLst/>
          </a:prstGeom>
          <a:blipFill>
            <a:blip r:embed="rId3" cstate="print">
              <a:duotone>
                <a:prstClr val="black"/>
                <a:schemeClr val="tx1">
                  <a:lumMod val="50000"/>
                  <a:lumOff val="50000"/>
                  <a:tint val="45000"/>
                  <a:satMod val="400000"/>
                </a:schemeClr>
              </a:duotone>
              <a:extLst>
                <a:ext uri="{BEBA8EAE-BF5A-486C-A8C5-ECC9F3942E4B}">
                  <a14:imgProps xmlns:a14="http://schemas.microsoft.com/office/drawing/2010/main">
                    <a14:imgLayer r:embed="rId4">
                      <a14:imgEffect>
                        <a14:colorTemperature colorTemp="5900"/>
                      </a14:imgEffect>
                    </a14:imgLayer>
                  </a14:imgProps>
                </a:ext>
              </a:extLst>
            </a:blip>
            <a:stretch>
              <a:fillRect/>
            </a:stretch>
          </a:blipFill>
        </p:spPr>
        <p:txBody>
          <a:bodyPr wrap="square" lIns="0" tIns="0" rIns="0" bIns="0" rtlCol="0"/>
          <a:lstStyle/>
          <a:p>
            <a:endParaRPr dirty="0"/>
          </a:p>
        </p:txBody>
      </p:sp>
      <p:sp>
        <p:nvSpPr>
          <p:cNvPr id="16" name="object 16"/>
          <p:cNvSpPr/>
          <p:nvPr/>
        </p:nvSpPr>
        <p:spPr>
          <a:xfrm>
            <a:off x="2072639" y="1400555"/>
            <a:ext cx="398145" cy="303530"/>
          </a:xfrm>
          <a:custGeom>
            <a:avLst/>
            <a:gdLst/>
            <a:ahLst/>
            <a:cxnLst/>
            <a:rect l="l" t="t" r="r" b="b"/>
            <a:pathLst>
              <a:path w="398144" h="303530">
                <a:moveTo>
                  <a:pt x="376510" y="261239"/>
                </a:moveTo>
                <a:lnTo>
                  <a:pt x="193040" y="261239"/>
                </a:lnTo>
                <a:lnTo>
                  <a:pt x="245983" y="263909"/>
                </a:lnTo>
                <a:lnTo>
                  <a:pt x="297402" y="271748"/>
                </a:lnTo>
                <a:lnTo>
                  <a:pt x="347059" y="284491"/>
                </a:lnTo>
                <a:lnTo>
                  <a:pt x="394716" y="301879"/>
                </a:lnTo>
                <a:lnTo>
                  <a:pt x="397764" y="303276"/>
                </a:lnTo>
                <a:lnTo>
                  <a:pt x="390652" y="287401"/>
                </a:lnTo>
                <a:lnTo>
                  <a:pt x="376510" y="261239"/>
                </a:lnTo>
                <a:close/>
              </a:path>
              <a:path w="398144" h="303530">
                <a:moveTo>
                  <a:pt x="0" y="0"/>
                </a:moveTo>
                <a:lnTo>
                  <a:pt x="46340" y="49872"/>
                </a:lnTo>
                <a:lnTo>
                  <a:pt x="78519" y="94174"/>
                </a:lnTo>
                <a:lnTo>
                  <a:pt x="105955" y="141822"/>
                </a:lnTo>
                <a:lnTo>
                  <a:pt x="128289" y="192463"/>
                </a:lnTo>
                <a:lnTo>
                  <a:pt x="145161" y="245745"/>
                </a:lnTo>
                <a:lnTo>
                  <a:pt x="149225" y="263144"/>
                </a:lnTo>
                <a:lnTo>
                  <a:pt x="166370" y="261874"/>
                </a:lnTo>
                <a:lnTo>
                  <a:pt x="179609" y="261413"/>
                </a:lnTo>
                <a:lnTo>
                  <a:pt x="186301" y="261284"/>
                </a:lnTo>
                <a:lnTo>
                  <a:pt x="376510" y="261239"/>
                </a:lnTo>
                <a:lnTo>
                  <a:pt x="368406" y="246246"/>
                </a:lnTo>
                <a:lnTo>
                  <a:pt x="342655" y="207430"/>
                </a:lnTo>
                <a:lnTo>
                  <a:pt x="313610" y="171165"/>
                </a:lnTo>
                <a:lnTo>
                  <a:pt x="281484" y="137664"/>
                </a:lnTo>
                <a:lnTo>
                  <a:pt x="246491" y="107140"/>
                </a:lnTo>
                <a:lnTo>
                  <a:pt x="208841" y="79804"/>
                </a:lnTo>
                <a:lnTo>
                  <a:pt x="168749" y="55870"/>
                </a:lnTo>
                <a:lnTo>
                  <a:pt x="126426" y="35550"/>
                </a:lnTo>
                <a:lnTo>
                  <a:pt x="82086" y="19057"/>
                </a:lnTo>
                <a:lnTo>
                  <a:pt x="35941" y="6604"/>
                </a:lnTo>
                <a:lnTo>
                  <a:pt x="0" y="0"/>
                </a:lnTo>
                <a:close/>
              </a:path>
            </a:pathLst>
          </a:custGeom>
          <a:solidFill>
            <a:srgbClr val="FFFFFF"/>
          </a:solidFill>
        </p:spPr>
        <p:txBody>
          <a:bodyPr wrap="square" lIns="0" tIns="0" rIns="0" bIns="0" rtlCol="0"/>
          <a:lstStyle/>
          <a:p>
            <a:endParaRPr dirty="0"/>
          </a:p>
        </p:txBody>
      </p:sp>
      <p:sp>
        <p:nvSpPr>
          <p:cNvPr id="18" name="object 18"/>
          <p:cNvSpPr/>
          <p:nvPr/>
        </p:nvSpPr>
        <p:spPr>
          <a:xfrm>
            <a:off x="1809750" y="1804293"/>
            <a:ext cx="365760" cy="365760"/>
          </a:xfrm>
          <a:prstGeom prst="rect">
            <a:avLst/>
          </a:prstGeom>
          <a:blipFill>
            <a:blip r:embed="rId5" cstate="print"/>
            <a:stretch>
              <a:fillRect/>
            </a:stretch>
          </a:blipFill>
        </p:spPr>
        <p:txBody>
          <a:bodyPr wrap="square" lIns="0" tIns="0" rIns="0" bIns="0" rtlCol="0"/>
          <a:lstStyle/>
          <a:p>
            <a:endParaRPr dirty="0"/>
          </a:p>
        </p:txBody>
      </p:sp>
      <p:sp>
        <p:nvSpPr>
          <p:cNvPr id="19" name="object 19"/>
          <p:cNvSpPr/>
          <p:nvPr/>
        </p:nvSpPr>
        <p:spPr>
          <a:xfrm>
            <a:off x="3837431" y="2734055"/>
            <a:ext cx="365760" cy="365760"/>
          </a:xfrm>
          <a:custGeom>
            <a:avLst/>
            <a:gdLst/>
            <a:ahLst/>
            <a:cxnLst/>
            <a:rect l="l" t="t" r="r" b="b"/>
            <a:pathLst>
              <a:path w="287020" h="340360">
                <a:moveTo>
                  <a:pt x="78994" y="283718"/>
                </a:moveTo>
                <a:lnTo>
                  <a:pt x="95206" y="297525"/>
                </a:lnTo>
                <a:lnTo>
                  <a:pt x="143890" y="339852"/>
                </a:lnTo>
                <a:lnTo>
                  <a:pt x="206703" y="284607"/>
                </a:lnTo>
                <a:lnTo>
                  <a:pt x="166115" y="284607"/>
                </a:lnTo>
                <a:lnTo>
                  <a:pt x="166024" y="283845"/>
                </a:lnTo>
                <a:lnTo>
                  <a:pt x="118237" y="283845"/>
                </a:lnTo>
                <a:lnTo>
                  <a:pt x="78994" y="283718"/>
                </a:lnTo>
                <a:close/>
              </a:path>
              <a:path w="287020" h="340360">
                <a:moveTo>
                  <a:pt x="207137" y="284226"/>
                </a:moveTo>
                <a:lnTo>
                  <a:pt x="166115" y="284607"/>
                </a:lnTo>
                <a:lnTo>
                  <a:pt x="206703" y="284607"/>
                </a:lnTo>
                <a:lnTo>
                  <a:pt x="207137" y="284226"/>
                </a:lnTo>
                <a:close/>
              </a:path>
              <a:path w="287020" h="340360">
                <a:moveTo>
                  <a:pt x="160527" y="251968"/>
                </a:moveTo>
                <a:lnTo>
                  <a:pt x="125095" y="252476"/>
                </a:lnTo>
                <a:lnTo>
                  <a:pt x="118237" y="283845"/>
                </a:lnTo>
                <a:lnTo>
                  <a:pt x="166024" y="283845"/>
                </a:lnTo>
                <a:lnTo>
                  <a:pt x="164878" y="274447"/>
                </a:lnTo>
                <a:lnTo>
                  <a:pt x="164036" y="267858"/>
                </a:lnTo>
                <a:lnTo>
                  <a:pt x="162561" y="259335"/>
                </a:lnTo>
                <a:lnTo>
                  <a:pt x="160527" y="251968"/>
                </a:lnTo>
                <a:close/>
              </a:path>
              <a:path w="287020" h="340360">
                <a:moveTo>
                  <a:pt x="190500" y="230251"/>
                </a:moveTo>
                <a:lnTo>
                  <a:pt x="176657" y="255905"/>
                </a:lnTo>
                <a:lnTo>
                  <a:pt x="226695" y="255905"/>
                </a:lnTo>
                <a:lnTo>
                  <a:pt x="224409" y="263525"/>
                </a:lnTo>
                <a:lnTo>
                  <a:pt x="222758" y="265557"/>
                </a:lnTo>
                <a:lnTo>
                  <a:pt x="219328" y="275336"/>
                </a:lnTo>
                <a:lnTo>
                  <a:pt x="236523" y="267356"/>
                </a:lnTo>
                <a:lnTo>
                  <a:pt x="270960" y="252350"/>
                </a:lnTo>
                <a:lnTo>
                  <a:pt x="286512" y="244729"/>
                </a:lnTo>
                <a:lnTo>
                  <a:pt x="263228" y="230759"/>
                </a:lnTo>
                <a:lnTo>
                  <a:pt x="236855" y="230759"/>
                </a:lnTo>
                <a:lnTo>
                  <a:pt x="190500" y="230251"/>
                </a:lnTo>
                <a:close/>
              </a:path>
              <a:path w="287020" h="340360">
                <a:moveTo>
                  <a:pt x="45465" y="217297"/>
                </a:moveTo>
                <a:lnTo>
                  <a:pt x="33968" y="223918"/>
                </a:lnTo>
                <a:lnTo>
                  <a:pt x="22351" y="230457"/>
                </a:lnTo>
                <a:lnTo>
                  <a:pt x="10925" y="237210"/>
                </a:lnTo>
                <a:lnTo>
                  <a:pt x="0" y="244475"/>
                </a:lnTo>
                <a:lnTo>
                  <a:pt x="17246" y="251997"/>
                </a:lnTo>
                <a:lnTo>
                  <a:pt x="67056" y="274447"/>
                </a:lnTo>
                <a:lnTo>
                  <a:pt x="60198" y="256286"/>
                </a:lnTo>
                <a:lnTo>
                  <a:pt x="107314" y="255905"/>
                </a:lnTo>
                <a:lnTo>
                  <a:pt x="93980" y="229743"/>
                </a:lnTo>
                <a:lnTo>
                  <a:pt x="50164" y="229743"/>
                </a:lnTo>
                <a:lnTo>
                  <a:pt x="45465" y="217297"/>
                </a:lnTo>
                <a:close/>
              </a:path>
              <a:path w="287020" h="340360">
                <a:moveTo>
                  <a:pt x="159512" y="62357"/>
                </a:moveTo>
                <a:lnTo>
                  <a:pt x="126619" y="62357"/>
                </a:lnTo>
                <a:lnTo>
                  <a:pt x="115883" y="64519"/>
                </a:lnTo>
                <a:lnTo>
                  <a:pt x="107124" y="70421"/>
                </a:lnTo>
                <a:lnTo>
                  <a:pt x="101222" y="79180"/>
                </a:lnTo>
                <a:lnTo>
                  <a:pt x="99060" y="89916"/>
                </a:lnTo>
                <a:lnTo>
                  <a:pt x="99060" y="140716"/>
                </a:lnTo>
                <a:lnTo>
                  <a:pt x="102235" y="147701"/>
                </a:lnTo>
                <a:lnTo>
                  <a:pt x="107187" y="152654"/>
                </a:lnTo>
                <a:lnTo>
                  <a:pt x="112902" y="157988"/>
                </a:lnTo>
                <a:lnTo>
                  <a:pt x="112902" y="241427"/>
                </a:lnTo>
                <a:lnTo>
                  <a:pt x="133476" y="241427"/>
                </a:lnTo>
                <a:lnTo>
                  <a:pt x="141732" y="196850"/>
                </a:lnTo>
                <a:lnTo>
                  <a:pt x="142247" y="190956"/>
                </a:lnTo>
                <a:lnTo>
                  <a:pt x="142811" y="188087"/>
                </a:lnTo>
                <a:lnTo>
                  <a:pt x="171069" y="188087"/>
                </a:lnTo>
                <a:lnTo>
                  <a:pt x="171069" y="157988"/>
                </a:lnTo>
                <a:lnTo>
                  <a:pt x="179070" y="152654"/>
                </a:lnTo>
                <a:lnTo>
                  <a:pt x="184023" y="147701"/>
                </a:lnTo>
                <a:lnTo>
                  <a:pt x="187071" y="140716"/>
                </a:lnTo>
                <a:lnTo>
                  <a:pt x="187071" y="89916"/>
                </a:lnTo>
                <a:lnTo>
                  <a:pt x="184908" y="79180"/>
                </a:lnTo>
                <a:lnTo>
                  <a:pt x="179006" y="70421"/>
                </a:lnTo>
                <a:lnTo>
                  <a:pt x="170247" y="64519"/>
                </a:lnTo>
                <a:lnTo>
                  <a:pt x="159512" y="62357"/>
                </a:lnTo>
                <a:close/>
              </a:path>
              <a:path w="287020" h="340360">
                <a:moveTo>
                  <a:pt x="171069" y="188087"/>
                </a:moveTo>
                <a:lnTo>
                  <a:pt x="142811" y="188087"/>
                </a:lnTo>
                <a:lnTo>
                  <a:pt x="143660" y="189884"/>
                </a:lnTo>
                <a:lnTo>
                  <a:pt x="145034" y="197993"/>
                </a:lnTo>
                <a:lnTo>
                  <a:pt x="147147" y="209833"/>
                </a:lnTo>
                <a:lnTo>
                  <a:pt x="148986" y="220614"/>
                </a:lnTo>
                <a:lnTo>
                  <a:pt x="150659" y="230943"/>
                </a:lnTo>
                <a:lnTo>
                  <a:pt x="152273" y="241427"/>
                </a:lnTo>
                <a:lnTo>
                  <a:pt x="171069" y="241427"/>
                </a:lnTo>
                <a:lnTo>
                  <a:pt x="171069" y="188087"/>
                </a:lnTo>
                <a:close/>
              </a:path>
              <a:path w="287020" h="340360">
                <a:moveTo>
                  <a:pt x="242062" y="218059"/>
                </a:moveTo>
                <a:lnTo>
                  <a:pt x="236855" y="230759"/>
                </a:lnTo>
                <a:lnTo>
                  <a:pt x="263228" y="230759"/>
                </a:lnTo>
                <a:lnTo>
                  <a:pt x="242062" y="218059"/>
                </a:lnTo>
                <a:close/>
              </a:path>
              <a:path w="287020" h="340360">
                <a:moveTo>
                  <a:pt x="143383" y="0"/>
                </a:moveTo>
                <a:lnTo>
                  <a:pt x="132127" y="2274"/>
                </a:lnTo>
                <a:lnTo>
                  <a:pt x="122967" y="8477"/>
                </a:lnTo>
                <a:lnTo>
                  <a:pt x="116808" y="17680"/>
                </a:lnTo>
                <a:lnTo>
                  <a:pt x="114553" y="28956"/>
                </a:lnTo>
                <a:lnTo>
                  <a:pt x="116808" y="40211"/>
                </a:lnTo>
                <a:lnTo>
                  <a:pt x="122967" y="49371"/>
                </a:lnTo>
                <a:lnTo>
                  <a:pt x="132127" y="55530"/>
                </a:lnTo>
                <a:lnTo>
                  <a:pt x="143383" y="57785"/>
                </a:lnTo>
                <a:lnTo>
                  <a:pt x="154584" y="55530"/>
                </a:lnTo>
                <a:lnTo>
                  <a:pt x="163750" y="49371"/>
                </a:lnTo>
                <a:lnTo>
                  <a:pt x="169939" y="40211"/>
                </a:lnTo>
                <a:lnTo>
                  <a:pt x="172212" y="28956"/>
                </a:lnTo>
                <a:lnTo>
                  <a:pt x="169939" y="17680"/>
                </a:lnTo>
                <a:lnTo>
                  <a:pt x="163750" y="8477"/>
                </a:lnTo>
                <a:lnTo>
                  <a:pt x="154584" y="2274"/>
                </a:lnTo>
                <a:lnTo>
                  <a:pt x="143383" y="0"/>
                </a:lnTo>
                <a:close/>
              </a:path>
            </a:pathLst>
          </a:custGeom>
          <a:solidFill>
            <a:srgbClr val="FFFFFF"/>
          </a:solidFill>
        </p:spPr>
        <p:txBody>
          <a:bodyPr wrap="square" lIns="0" tIns="0" rIns="0" bIns="0" rtlCol="0"/>
          <a:lstStyle/>
          <a:p>
            <a:endParaRPr dirty="0"/>
          </a:p>
        </p:txBody>
      </p:sp>
      <p:sp>
        <p:nvSpPr>
          <p:cNvPr id="20" name="object 20"/>
          <p:cNvSpPr/>
          <p:nvPr/>
        </p:nvSpPr>
        <p:spPr>
          <a:xfrm>
            <a:off x="5913120" y="3727703"/>
            <a:ext cx="365760" cy="365760"/>
          </a:xfrm>
          <a:custGeom>
            <a:avLst/>
            <a:gdLst/>
            <a:ahLst/>
            <a:cxnLst/>
            <a:rect l="l" t="t" r="r" b="b"/>
            <a:pathLst>
              <a:path w="274320" h="273050">
                <a:moveTo>
                  <a:pt x="256382" y="236474"/>
                </a:moveTo>
                <a:lnTo>
                  <a:pt x="220979" y="236474"/>
                </a:lnTo>
                <a:lnTo>
                  <a:pt x="253237" y="272796"/>
                </a:lnTo>
                <a:lnTo>
                  <a:pt x="274320" y="255524"/>
                </a:lnTo>
                <a:lnTo>
                  <a:pt x="256382" y="236474"/>
                </a:lnTo>
                <a:close/>
              </a:path>
              <a:path w="274320" h="273050">
                <a:moveTo>
                  <a:pt x="132334" y="0"/>
                </a:moveTo>
                <a:lnTo>
                  <a:pt x="90529" y="6766"/>
                </a:lnTo>
                <a:lnTo>
                  <a:pt x="54205" y="25603"/>
                </a:lnTo>
                <a:lnTo>
                  <a:pt x="25550" y="54315"/>
                </a:lnTo>
                <a:lnTo>
                  <a:pt x="6752" y="90708"/>
                </a:lnTo>
                <a:lnTo>
                  <a:pt x="0" y="132588"/>
                </a:lnTo>
                <a:lnTo>
                  <a:pt x="6752" y="174529"/>
                </a:lnTo>
                <a:lnTo>
                  <a:pt x="25550" y="210960"/>
                </a:lnTo>
                <a:lnTo>
                  <a:pt x="54205" y="239691"/>
                </a:lnTo>
                <a:lnTo>
                  <a:pt x="90529" y="258535"/>
                </a:lnTo>
                <a:lnTo>
                  <a:pt x="132334" y="265303"/>
                </a:lnTo>
                <a:lnTo>
                  <a:pt x="145873" y="264604"/>
                </a:lnTo>
                <a:lnTo>
                  <a:pt x="159019" y="262572"/>
                </a:lnTo>
                <a:lnTo>
                  <a:pt x="171713" y="259302"/>
                </a:lnTo>
                <a:lnTo>
                  <a:pt x="183896" y="254889"/>
                </a:lnTo>
                <a:lnTo>
                  <a:pt x="187071" y="253238"/>
                </a:lnTo>
                <a:lnTo>
                  <a:pt x="183701" y="242443"/>
                </a:lnTo>
                <a:lnTo>
                  <a:pt x="132334" y="242443"/>
                </a:lnTo>
                <a:lnTo>
                  <a:pt x="89693" y="233807"/>
                </a:lnTo>
                <a:lnTo>
                  <a:pt x="54863" y="210280"/>
                </a:lnTo>
                <a:lnTo>
                  <a:pt x="31373" y="175387"/>
                </a:lnTo>
                <a:lnTo>
                  <a:pt x="22733" y="132588"/>
                </a:lnTo>
                <a:lnTo>
                  <a:pt x="31357" y="89886"/>
                </a:lnTo>
                <a:lnTo>
                  <a:pt x="54864" y="55006"/>
                </a:lnTo>
                <a:lnTo>
                  <a:pt x="89705" y="31486"/>
                </a:lnTo>
                <a:lnTo>
                  <a:pt x="132334" y="22860"/>
                </a:lnTo>
                <a:lnTo>
                  <a:pt x="205172" y="22860"/>
                </a:lnTo>
                <a:lnTo>
                  <a:pt x="174138" y="6766"/>
                </a:lnTo>
                <a:lnTo>
                  <a:pt x="132334" y="0"/>
                </a:lnTo>
                <a:close/>
              </a:path>
              <a:path w="274320" h="273050">
                <a:moveTo>
                  <a:pt x="164591" y="163322"/>
                </a:moveTo>
                <a:lnTo>
                  <a:pt x="196850" y="259080"/>
                </a:lnTo>
                <a:lnTo>
                  <a:pt x="220979" y="236474"/>
                </a:lnTo>
                <a:lnTo>
                  <a:pt x="256382" y="236474"/>
                </a:lnTo>
                <a:lnTo>
                  <a:pt x="239522" y="218567"/>
                </a:lnTo>
                <a:lnTo>
                  <a:pt x="262889" y="199390"/>
                </a:lnTo>
                <a:lnTo>
                  <a:pt x="164591" y="163322"/>
                </a:lnTo>
                <a:close/>
              </a:path>
              <a:path w="274320" h="273050">
                <a:moveTo>
                  <a:pt x="180212" y="231267"/>
                </a:moveTo>
                <a:lnTo>
                  <a:pt x="143537" y="241879"/>
                </a:lnTo>
                <a:lnTo>
                  <a:pt x="132334" y="242443"/>
                </a:lnTo>
                <a:lnTo>
                  <a:pt x="183701" y="242443"/>
                </a:lnTo>
                <a:lnTo>
                  <a:pt x="180212" y="231267"/>
                </a:lnTo>
                <a:close/>
              </a:path>
              <a:path w="274320" h="273050">
                <a:moveTo>
                  <a:pt x="132334" y="51943"/>
                </a:moveTo>
                <a:lnTo>
                  <a:pt x="101000" y="58293"/>
                </a:lnTo>
                <a:lnTo>
                  <a:pt x="75406" y="75596"/>
                </a:lnTo>
                <a:lnTo>
                  <a:pt x="58146" y="101234"/>
                </a:lnTo>
                <a:lnTo>
                  <a:pt x="51815" y="132588"/>
                </a:lnTo>
                <a:lnTo>
                  <a:pt x="58146" y="163994"/>
                </a:lnTo>
                <a:lnTo>
                  <a:pt x="75406" y="189626"/>
                </a:lnTo>
                <a:lnTo>
                  <a:pt x="101000" y="206900"/>
                </a:lnTo>
                <a:lnTo>
                  <a:pt x="132334" y="213233"/>
                </a:lnTo>
                <a:lnTo>
                  <a:pt x="140539" y="212812"/>
                </a:lnTo>
                <a:lnTo>
                  <a:pt x="148542" y="211582"/>
                </a:lnTo>
                <a:lnTo>
                  <a:pt x="156283" y="209589"/>
                </a:lnTo>
                <a:lnTo>
                  <a:pt x="163702" y="206883"/>
                </a:lnTo>
                <a:lnTo>
                  <a:pt x="171196" y="202819"/>
                </a:lnTo>
                <a:lnTo>
                  <a:pt x="167986" y="192405"/>
                </a:lnTo>
                <a:lnTo>
                  <a:pt x="132334" y="192405"/>
                </a:lnTo>
                <a:lnTo>
                  <a:pt x="109077" y="187702"/>
                </a:lnTo>
                <a:lnTo>
                  <a:pt x="90106" y="174879"/>
                </a:lnTo>
                <a:lnTo>
                  <a:pt x="77327" y="155864"/>
                </a:lnTo>
                <a:lnTo>
                  <a:pt x="72644" y="132588"/>
                </a:lnTo>
                <a:lnTo>
                  <a:pt x="77327" y="109311"/>
                </a:lnTo>
                <a:lnTo>
                  <a:pt x="90106" y="90297"/>
                </a:lnTo>
                <a:lnTo>
                  <a:pt x="109077" y="77473"/>
                </a:lnTo>
                <a:lnTo>
                  <a:pt x="132334" y="72771"/>
                </a:lnTo>
                <a:lnTo>
                  <a:pt x="185082" y="72771"/>
                </a:lnTo>
                <a:lnTo>
                  <a:pt x="163667" y="58293"/>
                </a:lnTo>
                <a:lnTo>
                  <a:pt x="132334" y="51943"/>
                </a:lnTo>
                <a:close/>
              </a:path>
              <a:path w="274320" h="273050">
                <a:moveTo>
                  <a:pt x="164973" y="182626"/>
                </a:moveTo>
                <a:lnTo>
                  <a:pt x="155575" y="187706"/>
                </a:lnTo>
                <a:lnTo>
                  <a:pt x="148462" y="190754"/>
                </a:lnTo>
                <a:lnTo>
                  <a:pt x="140588" y="192405"/>
                </a:lnTo>
                <a:lnTo>
                  <a:pt x="167986" y="192405"/>
                </a:lnTo>
                <a:lnTo>
                  <a:pt x="164973" y="182626"/>
                </a:lnTo>
                <a:close/>
              </a:path>
              <a:path w="274320" h="273050">
                <a:moveTo>
                  <a:pt x="205172" y="22860"/>
                </a:moveTo>
                <a:lnTo>
                  <a:pt x="132334" y="22860"/>
                </a:lnTo>
                <a:lnTo>
                  <a:pt x="174942" y="31486"/>
                </a:lnTo>
                <a:lnTo>
                  <a:pt x="209740" y="55006"/>
                </a:lnTo>
                <a:lnTo>
                  <a:pt x="233203" y="89886"/>
                </a:lnTo>
                <a:lnTo>
                  <a:pt x="241808" y="132588"/>
                </a:lnTo>
                <a:lnTo>
                  <a:pt x="241246" y="143847"/>
                </a:lnTo>
                <a:lnTo>
                  <a:pt x="239601" y="154749"/>
                </a:lnTo>
                <a:lnTo>
                  <a:pt x="236932" y="165270"/>
                </a:lnTo>
                <a:lnTo>
                  <a:pt x="233299" y="175387"/>
                </a:lnTo>
                <a:lnTo>
                  <a:pt x="230250" y="181610"/>
                </a:lnTo>
                <a:lnTo>
                  <a:pt x="252095" y="188849"/>
                </a:lnTo>
                <a:lnTo>
                  <a:pt x="263987" y="146147"/>
                </a:lnTo>
                <a:lnTo>
                  <a:pt x="264668" y="132588"/>
                </a:lnTo>
                <a:lnTo>
                  <a:pt x="257915" y="90708"/>
                </a:lnTo>
                <a:lnTo>
                  <a:pt x="239117" y="54315"/>
                </a:lnTo>
                <a:lnTo>
                  <a:pt x="210462" y="25603"/>
                </a:lnTo>
                <a:lnTo>
                  <a:pt x="205172" y="22860"/>
                </a:lnTo>
                <a:close/>
              </a:path>
              <a:path w="274320" h="273050">
                <a:moveTo>
                  <a:pt x="185082" y="72771"/>
                </a:moveTo>
                <a:lnTo>
                  <a:pt x="132334" y="72771"/>
                </a:lnTo>
                <a:lnTo>
                  <a:pt x="155590" y="77473"/>
                </a:lnTo>
                <a:lnTo>
                  <a:pt x="174561" y="90297"/>
                </a:lnTo>
                <a:lnTo>
                  <a:pt x="187340" y="109311"/>
                </a:lnTo>
                <a:lnTo>
                  <a:pt x="192024" y="132588"/>
                </a:lnTo>
                <a:lnTo>
                  <a:pt x="192023" y="140846"/>
                </a:lnTo>
                <a:lnTo>
                  <a:pt x="190373" y="148717"/>
                </a:lnTo>
                <a:lnTo>
                  <a:pt x="187325" y="155956"/>
                </a:lnTo>
                <a:lnTo>
                  <a:pt x="182118" y="165608"/>
                </a:lnTo>
                <a:lnTo>
                  <a:pt x="202057" y="172212"/>
                </a:lnTo>
                <a:lnTo>
                  <a:pt x="212851" y="132588"/>
                </a:lnTo>
                <a:lnTo>
                  <a:pt x="206521" y="101234"/>
                </a:lnTo>
                <a:lnTo>
                  <a:pt x="189261" y="75596"/>
                </a:lnTo>
                <a:lnTo>
                  <a:pt x="185082" y="72771"/>
                </a:lnTo>
                <a:close/>
              </a:path>
              <a:path w="274320" h="273050">
                <a:moveTo>
                  <a:pt x="132334" y="100711"/>
                </a:moveTo>
                <a:lnTo>
                  <a:pt x="119905" y="103209"/>
                </a:lnTo>
                <a:lnTo>
                  <a:pt x="109775" y="110029"/>
                </a:lnTo>
                <a:lnTo>
                  <a:pt x="102955" y="120159"/>
                </a:lnTo>
                <a:lnTo>
                  <a:pt x="100457" y="132588"/>
                </a:lnTo>
                <a:lnTo>
                  <a:pt x="102955" y="145035"/>
                </a:lnTo>
                <a:lnTo>
                  <a:pt x="109775" y="155209"/>
                </a:lnTo>
                <a:lnTo>
                  <a:pt x="119905" y="162073"/>
                </a:lnTo>
                <a:lnTo>
                  <a:pt x="132334" y="164592"/>
                </a:lnTo>
                <a:lnTo>
                  <a:pt x="144762" y="162073"/>
                </a:lnTo>
                <a:lnTo>
                  <a:pt x="154892" y="155209"/>
                </a:lnTo>
                <a:lnTo>
                  <a:pt x="161712" y="145035"/>
                </a:lnTo>
                <a:lnTo>
                  <a:pt x="164211" y="132588"/>
                </a:lnTo>
                <a:lnTo>
                  <a:pt x="161712" y="120159"/>
                </a:lnTo>
                <a:lnTo>
                  <a:pt x="154892" y="110029"/>
                </a:lnTo>
                <a:lnTo>
                  <a:pt x="144762" y="103209"/>
                </a:lnTo>
                <a:lnTo>
                  <a:pt x="132334" y="100711"/>
                </a:lnTo>
                <a:close/>
              </a:path>
            </a:pathLst>
          </a:custGeom>
          <a:solidFill>
            <a:srgbClr val="FFFFFF"/>
          </a:solidFill>
        </p:spPr>
        <p:txBody>
          <a:bodyPr wrap="square" lIns="0" tIns="0" rIns="0" bIns="0" rtlCol="0"/>
          <a:lstStyle/>
          <a:p>
            <a:endParaRPr dirty="0"/>
          </a:p>
        </p:txBody>
      </p:sp>
      <p:sp>
        <p:nvSpPr>
          <p:cNvPr id="21" name="object 21"/>
          <p:cNvSpPr/>
          <p:nvPr/>
        </p:nvSpPr>
        <p:spPr>
          <a:xfrm>
            <a:off x="7962899" y="2773679"/>
            <a:ext cx="365760" cy="365760"/>
          </a:xfrm>
          <a:prstGeom prst="rect">
            <a:avLst/>
          </a:prstGeom>
          <a:blipFill>
            <a:blip r:embed="rId6" cstate="print"/>
            <a:stretch>
              <a:fillRect/>
            </a:stretch>
          </a:blipFill>
        </p:spPr>
        <p:txBody>
          <a:bodyPr wrap="square" lIns="0" tIns="0" rIns="0" bIns="0" rtlCol="0"/>
          <a:lstStyle/>
          <a:p>
            <a:endParaRPr dirty="0"/>
          </a:p>
        </p:txBody>
      </p:sp>
      <p:sp>
        <p:nvSpPr>
          <p:cNvPr id="22" name="object 22"/>
          <p:cNvSpPr/>
          <p:nvPr/>
        </p:nvSpPr>
        <p:spPr>
          <a:xfrm>
            <a:off x="10012678" y="1813432"/>
            <a:ext cx="365760" cy="365760"/>
          </a:xfrm>
          <a:custGeom>
            <a:avLst/>
            <a:gdLst/>
            <a:ahLst/>
            <a:cxnLst/>
            <a:rect l="l" t="t" r="r" b="b"/>
            <a:pathLst>
              <a:path w="275590" h="255905">
                <a:moveTo>
                  <a:pt x="211518" y="169799"/>
                </a:moveTo>
                <a:lnTo>
                  <a:pt x="167766" y="169799"/>
                </a:lnTo>
                <a:lnTo>
                  <a:pt x="168401" y="170687"/>
                </a:lnTo>
                <a:lnTo>
                  <a:pt x="253491" y="255524"/>
                </a:lnTo>
                <a:lnTo>
                  <a:pt x="259333" y="255524"/>
                </a:lnTo>
                <a:lnTo>
                  <a:pt x="275462" y="239394"/>
                </a:lnTo>
                <a:lnTo>
                  <a:pt x="275462" y="233552"/>
                </a:lnTo>
                <a:lnTo>
                  <a:pt x="211518" y="169799"/>
                </a:lnTo>
                <a:close/>
              </a:path>
              <a:path w="275590" h="255905">
                <a:moveTo>
                  <a:pt x="203326" y="217169"/>
                </a:moveTo>
                <a:lnTo>
                  <a:pt x="61848" y="217169"/>
                </a:lnTo>
                <a:lnTo>
                  <a:pt x="70611" y="220725"/>
                </a:lnTo>
                <a:lnTo>
                  <a:pt x="103580" y="224722"/>
                </a:lnTo>
                <a:lnTo>
                  <a:pt x="138620" y="225933"/>
                </a:lnTo>
                <a:lnTo>
                  <a:pt x="173089" y="223904"/>
                </a:lnTo>
                <a:lnTo>
                  <a:pt x="204342" y="218186"/>
                </a:lnTo>
                <a:lnTo>
                  <a:pt x="203326" y="217169"/>
                </a:lnTo>
                <a:close/>
              </a:path>
              <a:path w="275590" h="255905">
                <a:moveTo>
                  <a:pt x="83946" y="169290"/>
                </a:moveTo>
                <a:lnTo>
                  <a:pt x="57657" y="208152"/>
                </a:lnTo>
                <a:lnTo>
                  <a:pt x="55879" y="217804"/>
                </a:lnTo>
                <a:lnTo>
                  <a:pt x="61848" y="217169"/>
                </a:lnTo>
                <a:lnTo>
                  <a:pt x="203326" y="217169"/>
                </a:lnTo>
                <a:lnTo>
                  <a:pt x="173896" y="187739"/>
                </a:lnTo>
                <a:lnTo>
                  <a:pt x="141275" y="187739"/>
                </a:lnTo>
                <a:lnTo>
                  <a:pt x="117411" y="186674"/>
                </a:lnTo>
                <a:lnTo>
                  <a:pt x="97357" y="179583"/>
                </a:lnTo>
                <a:lnTo>
                  <a:pt x="83946" y="169290"/>
                </a:lnTo>
                <a:close/>
              </a:path>
              <a:path w="275590" h="255905">
                <a:moveTo>
                  <a:pt x="166115" y="179958"/>
                </a:moveTo>
                <a:lnTo>
                  <a:pt x="141275" y="187739"/>
                </a:lnTo>
                <a:lnTo>
                  <a:pt x="173896" y="187739"/>
                </a:lnTo>
                <a:lnTo>
                  <a:pt x="166115" y="179958"/>
                </a:lnTo>
                <a:close/>
              </a:path>
              <a:path w="275590" h="255905">
                <a:moveTo>
                  <a:pt x="132968" y="48132"/>
                </a:moveTo>
                <a:lnTo>
                  <a:pt x="107366" y="53304"/>
                </a:lnTo>
                <a:lnTo>
                  <a:pt x="86455" y="67405"/>
                </a:lnTo>
                <a:lnTo>
                  <a:pt x="72354" y="88316"/>
                </a:lnTo>
                <a:lnTo>
                  <a:pt x="67182" y="113918"/>
                </a:lnTo>
                <a:lnTo>
                  <a:pt x="72354" y="139521"/>
                </a:lnTo>
                <a:lnTo>
                  <a:pt x="86455" y="160432"/>
                </a:lnTo>
                <a:lnTo>
                  <a:pt x="107366" y="174533"/>
                </a:lnTo>
                <a:lnTo>
                  <a:pt x="132968" y="179704"/>
                </a:lnTo>
                <a:lnTo>
                  <a:pt x="141390" y="179171"/>
                </a:lnTo>
                <a:lnTo>
                  <a:pt x="149478" y="177625"/>
                </a:lnTo>
                <a:lnTo>
                  <a:pt x="157186" y="175150"/>
                </a:lnTo>
                <a:lnTo>
                  <a:pt x="164464" y="171830"/>
                </a:lnTo>
                <a:lnTo>
                  <a:pt x="167766" y="169799"/>
                </a:lnTo>
                <a:lnTo>
                  <a:pt x="211518" y="169799"/>
                </a:lnTo>
                <a:lnTo>
                  <a:pt x="207824" y="166115"/>
                </a:lnTo>
                <a:lnTo>
                  <a:pt x="132968" y="166115"/>
                </a:lnTo>
                <a:lnTo>
                  <a:pt x="112670" y="162014"/>
                </a:lnTo>
                <a:lnTo>
                  <a:pt x="96123" y="150828"/>
                </a:lnTo>
                <a:lnTo>
                  <a:pt x="84980" y="134237"/>
                </a:lnTo>
                <a:lnTo>
                  <a:pt x="80898" y="113918"/>
                </a:lnTo>
                <a:lnTo>
                  <a:pt x="84986" y="93593"/>
                </a:lnTo>
                <a:lnTo>
                  <a:pt x="96123" y="77009"/>
                </a:lnTo>
                <a:lnTo>
                  <a:pt x="112670" y="65823"/>
                </a:lnTo>
                <a:lnTo>
                  <a:pt x="132968" y="61721"/>
                </a:lnTo>
                <a:lnTo>
                  <a:pt x="171150" y="61721"/>
                </a:lnTo>
                <a:lnTo>
                  <a:pt x="158644" y="53304"/>
                </a:lnTo>
                <a:lnTo>
                  <a:pt x="132968" y="48132"/>
                </a:lnTo>
                <a:close/>
              </a:path>
              <a:path w="275590" h="255905">
                <a:moveTo>
                  <a:pt x="171150" y="61721"/>
                </a:moveTo>
                <a:lnTo>
                  <a:pt x="132968" y="61721"/>
                </a:lnTo>
                <a:lnTo>
                  <a:pt x="153287" y="65823"/>
                </a:lnTo>
                <a:lnTo>
                  <a:pt x="169878" y="77009"/>
                </a:lnTo>
                <a:lnTo>
                  <a:pt x="181058" y="93593"/>
                </a:lnTo>
                <a:lnTo>
                  <a:pt x="185165" y="113918"/>
                </a:lnTo>
                <a:lnTo>
                  <a:pt x="181064" y="134237"/>
                </a:lnTo>
                <a:lnTo>
                  <a:pt x="169878" y="150828"/>
                </a:lnTo>
                <a:lnTo>
                  <a:pt x="153287" y="162014"/>
                </a:lnTo>
                <a:lnTo>
                  <a:pt x="132968" y="166115"/>
                </a:lnTo>
                <a:lnTo>
                  <a:pt x="207824" y="166115"/>
                </a:lnTo>
                <a:lnTo>
                  <a:pt x="190372" y="148716"/>
                </a:lnTo>
                <a:lnTo>
                  <a:pt x="189356" y="147827"/>
                </a:lnTo>
                <a:lnTo>
                  <a:pt x="190880" y="145287"/>
                </a:lnTo>
                <a:lnTo>
                  <a:pt x="194274" y="138011"/>
                </a:lnTo>
                <a:lnTo>
                  <a:pt x="196786" y="130317"/>
                </a:lnTo>
                <a:lnTo>
                  <a:pt x="198346" y="122267"/>
                </a:lnTo>
                <a:lnTo>
                  <a:pt x="198881" y="113918"/>
                </a:lnTo>
                <a:lnTo>
                  <a:pt x="193708" y="88316"/>
                </a:lnTo>
                <a:lnTo>
                  <a:pt x="179593" y="67405"/>
                </a:lnTo>
                <a:lnTo>
                  <a:pt x="171150" y="61721"/>
                </a:lnTo>
                <a:close/>
              </a:path>
              <a:path w="275590" h="255905">
                <a:moveTo>
                  <a:pt x="97789" y="108965"/>
                </a:moveTo>
                <a:lnTo>
                  <a:pt x="106679" y="138683"/>
                </a:lnTo>
                <a:lnTo>
                  <a:pt x="108203" y="143001"/>
                </a:lnTo>
                <a:lnTo>
                  <a:pt x="108076" y="143763"/>
                </a:lnTo>
                <a:lnTo>
                  <a:pt x="111886" y="150621"/>
                </a:lnTo>
                <a:lnTo>
                  <a:pt x="123545" y="154916"/>
                </a:lnTo>
                <a:lnTo>
                  <a:pt x="134286" y="156209"/>
                </a:lnTo>
                <a:lnTo>
                  <a:pt x="144337" y="154836"/>
                </a:lnTo>
                <a:lnTo>
                  <a:pt x="153923" y="151129"/>
                </a:lnTo>
                <a:lnTo>
                  <a:pt x="157225" y="147446"/>
                </a:lnTo>
                <a:lnTo>
                  <a:pt x="159638" y="138683"/>
                </a:lnTo>
                <a:lnTo>
                  <a:pt x="162178" y="137032"/>
                </a:lnTo>
                <a:lnTo>
                  <a:pt x="165988" y="130682"/>
                </a:lnTo>
                <a:lnTo>
                  <a:pt x="167766" y="124587"/>
                </a:lnTo>
                <a:lnTo>
                  <a:pt x="170687" y="112394"/>
                </a:lnTo>
                <a:lnTo>
                  <a:pt x="168592" y="111251"/>
                </a:lnTo>
                <a:lnTo>
                  <a:pt x="165353" y="111251"/>
                </a:lnTo>
                <a:lnTo>
                  <a:pt x="101345" y="111125"/>
                </a:lnTo>
                <a:lnTo>
                  <a:pt x="97789" y="108965"/>
                </a:lnTo>
                <a:close/>
              </a:path>
              <a:path w="275590" h="255905">
                <a:moveTo>
                  <a:pt x="38988" y="83946"/>
                </a:moveTo>
                <a:lnTo>
                  <a:pt x="32130" y="87249"/>
                </a:lnTo>
                <a:lnTo>
                  <a:pt x="24318" y="90495"/>
                </a:lnTo>
                <a:lnTo>
                  <a:pt x="17637" y="94075"/>
                </a:lnTo>
                <a:lnTo>
                  <a:pt x="12074" y="99036"/>
                </a:lnTo>
                <a:lnTo>
                  <a:pt x="7619" y="106425"/>
                </a:lnTo>
                <a:lnTo>
                  <a:pt x="4063" y="112902"/>
                </a:lnTo>
                <a:lnTo>
                  <a:pt x="3175" y="119379"/>
                </a:lnTo>
                <a:lnTo>
                  <a:pt x="2285" y="124078"/>
                </a:lnTo>
                <a:lnTo>
                  <a:pt x="0" y="132968"/>
                </a:lnTo>
                <a:lnTo>
                  <a:pt x="5714" y="133603"/>
                </a:lnTo>
                <a:lnTo>
                  <a:pt x="15239" y="135636"/>
                </a:lnTo>
                <a:lnTo>
                  <a:pt x="63753" y="140588"/>
                </a:lnTo>
                <a:lnTo>
                  <a:pt x="62102" y="136016"/>
                </a:lnTo>
                <a:lnTo>
                  <a:pt x="59943" y="129031"/>
                </a:lnTo>
                <a:lnTo>
                  <a:pt x="58912" y="122267"/>
                </a:lnTo>
                <a:lnTo>
                  <a:pt x="58800" y="113918"/>
                </a:lnTo>
                <a:lnTo>
                  <a:pt x="61604" y="93593"/>
                </a:lnTo>
                <a:lnTo>
                  <a:pt x="65638" y="84327"/>
                </a:lnTo>
                <a:lnTo>
                  <a:pt x="38988" y="84327"/>
                </a:lnTo>
                <a:lnTo>
                  <a:pt x="38988" y="83946"/>
                </a:lnTo>
                <a:close/>
              </a:path>
              <a:path w="275590" h="255905">
                <a:moveTo>
                  <a:pt x="166623" y="37591"/>
                </a:moveTo>
                <a:lnTo>
                  <a:pt x="163575" y="39115"/>
                </a:lnTo>
                <a:lnTo>
                  <a:pt x="164591" y="46736"/>
                </a:lnTo>
                <a:lnTo>
                  <a:pt x="164718" y="47116"/>
                </a:lnTo>
                <a:lnTo>
                  <a:pt x="167893" y="48640"/>
                </a:lnTo>
                <a:lnTo>
                  <a:pt x="183717" y="60180"/>
                </a:lnTo>
                <a:lnTo>
                  <a:pt x="195992" y="75422"/>
                </a:lnTo>
                <a:lnTo>
                  <a:pt x="203934" y="93593"/>
                </a:lnTo>
                <a:lnTo>
                  <a:pt x="206544" y="112394"/>
                </a:lnTo>
                <a:lnTo>
                  <a:pt x="206632" y="122267"/>
                </a:lnTo>
                <a:lnTo>
                  <a:pt x="205485" y="129031"/>
                </a:lnTo>
                <a:lnTo>
                  <a:pt x="203326" y="136016"/>
                </a:lnTo>
                <a:lnTo>
                  <a:pt x="201675" y="140588"/>
                </a:lnTo>
                <a:lnTo>
                  <a:pt x="217296" y="139700"/>
                </a:lnTo>
                <a:lnTo>
                  <a:pt x="259841" y="133603"/>
                </a:lnTo>
                <a:lnTo>
                  <a:pt x="265429" y="132968"/>
                </a:lnTo>
                <a:lnTo>
                  <a:pt x="263143" y="124078"/>
                </a:lnTo>
                <a:lnTo>
                  <a:pt x="262347" y="119125"/>
                </a:lnTo>
                <a:lnTo>
                  <a:pt x="261492" y="112902"/>
                </a:lnTo>
                <a:lnTo>
                  <a:pt x="257936" y="106425"/>
                </a:lnTo>
                <a:lnTo>
                  <a:pt x="253426" y="99036"/>
                </a:lnTo>
                <a:lnTo>
                  <a:pt x="247856" y="94075"/>
                </a:lnTo>
                <a:lnTo>
                  <a:pt x="241167" y="90495"/>
                </a:lnTo>
                <a:lnTo>
                  <a:pt x="233298" y="87249"/>
                </a:lnTo>
                <a:lnTo>
                  <a:pt x="227232" y="84327"/>
                </a:lnTo>
                <a:lnTo>
                  <a:pt x="226440" y="84327"/>
                </a:lnTo>
                <a:lnTo>
                  <a:pt x="212470" y="76707"/>
                </a:lnTo>
                <a:lnTo>
                  <a:pt x="213994" y="74802"/>
                </a:lnTo>
                <a:lnTo>
                  <a:pt x="215010" y="73787"/>
                </a:lnTo>
                <a:lnTo>
                  <a:pt x="216153" y="71500"/>
                </a:lnTo>
                <a:lnTo>
                  <a:pt x="218388" y="67405"/>
                </a:lnTo>
                <a:lnTo>
                  <a:pt x="218439" y="66293"/>
                </a:lnTo>
                <a:lnTo>
                  <a:pt x="219709" y="62991"/>
                </a:lnTo>
                <a:lnTo>
                  <a:pt x="221487" y="61087"/>
                </a:lnTo>
                <a:lnTo>
                  <a:pt x="224027" y="57530"/>
                </a:lnTo>
                <a:lnTo>
                  <a:pt x="226186" y="52196"/>
                </a:lnTo>
                <a:lnTo>
                  <a:pt x="228726" y="45465"/>
                </a:lnTo>
                <a:lnTo>
                  <a:pt x="227841" y="38480"/>
                </a:lnTo>
                <a:lnTo>
                  <a:pt x="167512" y="38480"/>
                </a:lnTo>
                <a:lnTo>
                  <a:pt x="166623" y="37591"/>
                </a:lnTo>
                <a:close/>
              </a:path>
              <a:path w="275590" h="255905">
                <a:moveTo>
                  <a:pt x="166496" y="110108"/>
                </a:moveTo>
                <a:lnTo>
                  <a:pt x="165353" y="111251"/>
                </a:lnTo>
                <a:lnTo>
                  <a:pt x="168592" y="111251"/>
                </a:lnTo>
                <a:lnTo>
                  <a:pt x="166496" y="110108"/>
                </a:lnTo>
                <a:close/>
              </a:path>
              <a:path w="275590" h="255905">
                <a:moveTo>
                  <a:pt x="125856" y="67944"/>
                </a:moveTo>
                <a:lnTo>
                  <a:pt x="101242" y="98345"/>
                </a:lnTo>
                <a:lnTo>
                  <a:pt x="101345" y="111125"/>
                </a:lnTo>
                <a:lnTo>
                  <a:pt x="165354" y="111125"/>
                </a:lnTo>
                <a:lnTo>
                  <a:pt x="165367" y="101861"/>
                </a:lnTo>
                <a:lnTo>
                  <a:pt x="143509" y="68325"/>
                </a:lnTo>
                <a:lnTo>
                  <a:pt x="134619" y="68199"/>
                </a:lnTo>
                <a:lnTo>
                  <a:pt x="125856" y="67944"/>
                </a:lnTo>
                <a:close/>
              </a:path>
              <a:path w="275590" h="255905">
                <a:moveTo>
                  <a:pt x="37845" y="36449"/>
                </a:moveTo>
                <a:lnTo>
                  <a:pt x="45719" y="62991"/>
                </a:lnTo>
                <a:lnTo>
                  <a:pt x="46989" y="66293"/>
                </a:lnTo>
                <a:lnTo>
                  <a:pt x="47041" y="67405"/>
                </a:lnTo>
                <a:lnTo>
                  <a:pt x="49275" y="71500"/>
                </a:lnTo>
                <a:lnTo>
                  <a:pt x="50418" y="73787"/>
                </a:lnTo>
                <a:lnTo>
                  <a:pt x="51434" y="74802"/>
                </a:lnTo>
                <a:lnTo>
                  <a:pt x="52958" y="76707"/>
                </a:lnTo>
                <a:lnTo>
                  <a:pt x="38988" y="84327"/>
                </a:lnTo>
                <a:lnTo>
                  <a:pt x="65638" y="84327"/>
                </a:lnTo>
                <a:lnTo>
                  <a:pt x="69516" y="75422"/>
                </a:lnTo>
                <a:lnTo>
                  <a:pt x="81786" y="60180"/>
                </a:lnTo>
                <a:lnTo>
                  <a:pt x="97662" y="48640"/>
                </a:lnTo>
                <a:lnTo>
                  <a:pt x="100837" y="47116"/>
                </a:lnTo>
                <a:lnTo>
                  <a:pt x="100837" y="46736"/>
                </a:lnTo>
                <a:lnTo>
                  <a:pt x="101853" y="39115"/>
                </a:lnTo>
                <a:lnTo>
                  <a:pt x="100636" y="38480"/>
                </a:lnTo>
                <a:lnTo>
                  <a:pt x="97916" y="38480"/>
                </a:lnTo>
                <a:lnTo>
                  <a:pt x="40893" y="38353"/>
                </a:lnTo>
                <a:lnTo>
                  <a:pt x="37845" y="36449"/>
                </a:lnTo>
                <a:close/>
              </a:path>
              <a:path w="275590" h="255905">
                <a:moveTo>
                  <a:pt x="226440" y="83946"/>
                </a:moveTo>
                <a:lnTo>
                  <a:pt x="226440" y="84327"/>
                </a:lnTo>
                <a:lnTo>
                  <a:pt x="227232" y="84327"/>
                </a:lnTo>
                <a:lnTo>
                  <a:pt x="226440" y="83946"/>
                </a:lnTo>
                <a:close/>
              </a:path>
              <a:path w="275590" h="255905">
                <a:moveTo>
                  <a:pt x="98932" y="37591"/>
                </a:moveTo>
                <a:lnTo>
                  <a:pt x="97916" y="38480"/>
                </a:lnTo>
                <a:lnTo>
                  <a:pt x="100636" y="38480"/>
                </a:lnTo>
                <a:lnTo>
                  <a:pt x="98932" y="37591"/>
                </a:lnTo>
                <a:close/>
              </a:path>
              <a:path w="275590" h="255905">
                <a:moveTo>
                  <a:pt x="202691" y="0"/>
                </a:moveTo>
                <a:lnTo>
                  <a:pt x="168036" y="21796"/>
                </a:lnTo>
                <a:lnTo>
                  <a:pt x="167483" y="30132"/>
                </a:lnTo>
                <a:lnTo>
                  <a:pt x="167512" y="38480"/>
                </a:lnTo>
                <a:lnTo>
                  <a:pt x="227841" y="38480"/>
                </a:lnTo>
                <a:lnTo>
                  <a:pt x="224535" y="38353"/>
                </a:lnTo>
                <a:lnTo>
                  <a:pt x="224583" y="26977"/>
                </a:lnTo>
                <a:lnTo>
                  <a:pt x="223488" y="18589"/>
                </a:lnTo>
                <a:lnTo>
                  <a:pt x="220821" y="12082"/>
                </a:lnTo>
                <a:lnTo>
                  <a:pt x="216153" y="6350"/>
                </a:lnTo>
                <a:lnTo>
                  <a:pt x="210692" y="2031"/>
                </a:lnTo>
                <a:lnTo>
                  <a:pt x="202691" y="0"/>
                </a:lnTo>
                <a:close/>
              </a:path>
              <a:path w="275590" h="255905">
                <a:moveTo>
                  <a:pt x="62864" y="0"/>
                </a:moveTo>
                <a:lnTo>
                  <a:pt x="40846" y="26977"/>
                </a:lnTo>
                <a:lnTo>
                  <a:pt x="40893" y="38353"/>
                </a:lnTo>
                <a:lnTo>
                  <a:pt x="97917" y="38353"/>
                </a:lnTo>
                <a:lnTo>
                  <a:pt x="97946" y="30132"/>
                </a:lnTo>
                <a:lnTo>
                  <a:pt x="62864" y="0"/>
                </a:lnTo>
                <a:close/>
              </a:path>
              <a:path w="275590" h="255905">
                <a:moveTo>
                  <a:pt x="227583" y="36449"/>
                </a:moveTo>
                <a:lnTo>
                  <a:pt x="224535" y="38353"/>
                </a:lnTo>
                <a:lnTo>
                  <a:pt x="227825" y="38353"/>
                </a:lnTo>
                <a:lnTo>
                  <a:pt x="227583" y="36449"/>
                </a:lnTo>
                <a:close/>
              </a:path>
            </a:pathLst>
          </a:custGeom>
          <a:solidFill>
            <a:srgbClr val="FFFFFF"/>
          </a:solidFill>
        </p:spPr>
        <p:txBody>
          <a:bodyPr wrap="square" lIns="0" tIns="0" rIns="0" bIns="0" rtlCol="0"/>
          <a:lstStyle/>
          <a:p>
            <a:endParaRPr dirty="0"/>
          </a:p>
        </p:txBody>
      </p:sp>
      <p:sp>
        <p:nvSpPr>
          <p:cNvPr id="23" name="object 23"/>
          <p:cNvSpPr txBox="1"/>
          <p:nvPr/>
        </p:nvSpPr>
        <p:spPr>
          <a:xfrm>
            <a:off x="1087627" y="3265677"/>
            <a:ext cx="1797685" cy="1081065"/>
          </a:xfrm>
          <a:prstGeom prst="rect">
            <a:avLst/>
          </a:prstGeom>
        </p:spPr>
        <p:txBody>
          <a:bodyPr vert="horz" wrap="square" lIns="0" tIns="13970" rIns="0" bIns="0" rtlCol="0">
            <a:spAutoFit/>
          </a:bodyPr>
          <a:lstStyle/>
          <a:p>
            <a:pPr marR="635" algn="ctr">
              <a:lnSpc>
                <a:spcPct val="100000"/>
              </a:lnSpc>
              <a:spcBef>
                <a:spcPts val="110"/>
              </a:spcBef>
            </a:pPr>
            <a:r>
              <a:rPr sz="1450" b="1" dirty="0">
                <a:solidFill>
                  <a:srgbClr val="747E83"/>
                </a:solidFill>
                <a:latin typeface="Arial" panose="020B0604020202020204" pitchFamily="34" charset="0"/>
                <a:cs typeface="Arial" panose="020B0604020202020204" pitchFamily="34" charset="0"/>
              </a:rPr>
              <a:t>Main o</a:t>
            </a:r>
            <a:r>
              <a:rPr sz="1450" b="1" dirty="0">
                <a:solidFill>
                  <a:srgbClr val="74797B"/>
                </a:solidFill>
                <a:latin typeface="Arial" panose="020B0604020202020204" pitchFamily="34" charset="0"/>
                <a:cs typeface="Arial" panose="020B0604020202020204" pitchFamily="34" charset="0"/>
              </a:rPr>
              <a:t>bjecti</a:t>
            </a:r>
            <a:r>
              <a:rPr sz="1450" b="1" dirty="0">
                <a:solidFill>
                  <a:srgbClr val="747E83"/>
                </a:solidFill>
                <a:latin typeface="Arial" panose="020B0604020202020204" pitchFamily="34" charset="0"/>
                <a:cs typeface="Arial" panose="020B0604020202020204" pitchFamily="34" charset="0"/>
              </a:rPr>
              <a:t>ves</a:t>
            </a:r>
            <a:endParaRPr sz="1450" dirty="0">
              <a:latin typeface="Arial" panose="020B0604020202020204" pitchFamily="34" charset="0"/>
              <a:cs typeface="Arial" panose="020B0604020202020204" pitchFamily="34" charset="0"/>
            </a:endParaRPr>
          </a:p>
          <a:p>
            <a:pPr marL="12700" marR="5080" algn="ctr">
              <a:lnSpc>
                <a:spcPct val="100000"/>
              </a:lnSpc>
              <a:spcBef>
                <a:spcPts val="1280"/>
              </a:spcBef>
            </a:pPr>
            <a:r>
              <a:rPr sz="1100" b="1" spc="-5" dirty="0">
                <a:latin typeface="Arial" panose="020B0604020202020204" pitchFamily="34" charset="0"/>
                <a:cs typeface="Arial" panose="020B0604020202020204" pitchFamily="34" charset="0"/>
              </a:rPr>
              <a:t>Aims </a:t>
            </a:r>
            <a:r>
              <a:rPr sz="1100" b="1" dirty="0">
                <a:latin typeface="Arial" panose="020B0604020202020204" pitchFamily="34" charset="0"/>
                <a:cs typeface="Arial" panose="020B0604020202020204" pitchFamily="34" charset="0"/>
              </a:rPr>
              <a:t>to </a:t>
            </a:r>
            <a:r>
              <a:rPr sz="1100" b="1" spc="-5" dirty="0">
                <a:latin typeface="Arial" panose="020B0604020202020204" pitchFamily="34" charset="0"/>
                <a:cs typeface="Arial" panose="020B0604020202020204" pitchFamily="34" charset="0"/>
              </a:rPr>
              <a:t>enable</a:t>
            </a:r>
            <a:r>
              <a:rPr sz="1100" b="1" spc="-70" dirty="0">
                <a:latin typeface="Arial" panose="020B0604020202020204" pitchFamily="34" charset="0"/>
                <a:cs typeface="Arial" panose="020B0604020202020204" pitchFamily="34" charset="0"/>
              </a:rPr>
              <a:t> </a:t>
            </a:r>
            <a:r>
              <a:rPr sz="1100" b="1" dirty="0">
                <a:latin typeface="Arial" panose="020B0604020202020204" pitchFamily="34" charset="0"/>
                <a:cs typeface="Arial" panose="020B0604020202020204" pitchFamily="34" charset="0"/>
              </a:rPr>
              <a:t>unobstructed  flow of goods, </a:t>
            </a:r>
            <a:r>
              <a:rPr sz="1100" b="1" spc="-5" dirty="0">
                <a:latin typeface="Arial" panose="020B0604020202020204" pitchFamily="34" charset="0"/>
                <a:cs typeface="Arial" panose="020B0604020202020204" pitchFamily="34" charset="0"/>
              </a:rPr>
              <a:t>services,  </a:t>
            </a:r>
            <a:r>
              <a:rPr sz="1100" b="1" dirty="0">
                <a:latin typeface="Arial" panose="020B0604020202020204" pitchFamily="34" charset="0"/>
                <a:cs typeface="Arial" panose="020B0604020202020204" pitchFamily="34" charset="0"/>
              </a:rPr>
              <a:t>capital and highly </a:t>
            </a:r>
            <a:r>
              <a:rPr sz="1100" b="1" spc="-5" dirty="0">
                <a:latin typeface="Arial" panose="020B0604020202020204" pitchFamily="34" charset="0"/>
                <a:cs typeface="Arial" panose="020B0604020202020204" pitchFamily="34" charset="0"/>
              </a:rPr>
              <a:t>skilled  labor</a:t>
            </a:r>
            <a:endParaRPr lang="sr-Latn-ME" sz="1100" b="1" spc="-5" dirty="0">
              <a:latin typeface="Arial" panose="020B0604020202020204" pitchFamily="34" charset="0"/>
              <a:cs typeface="Arial" panose="020B0604020202020204" pitchFamily="34" charset="0"/>
            </a:endParaRPr>
          </a:p>
        </p:txBody>
      </p:sp>
      <p:sp>
        <p:nvSpPr>
          <p:cNvPr id="24" name="object 24"/>
          <p:cNvSpPr txBox="1"/>
          <p:nvPr/>
        </p:nvSpPr>
        <p:spPr>
          <a:xfrm>
            <a:off x="3266694" y="4230446"/>
            <a:ext cx="1504315" cy="1109918"/>
          </a:xfrm>
          <a:prstGeom prst="rect">
            <a:avLst/>
          </a:prstGeom>
        </p:spPr>
        <p:txBody>
          <a:bodyPr vert="horz" wrap="square" lIns="0" tIns="14604" rIns="0" bIns="0" rtlCol="0">
            <a:spAutoFit/>
          </a:bodyPr>
          <a:lstStyle/>
          <a:p>
            <a:pPr marL="635" algn="ctr">
              <a:lnSpc>
                <a:spcPct val="100000"/>
              </a:lnSpc>
              <a:spcBef>
                <a:spcPts val="114"/>
              </a:spcBef>
            </a:pPr>
            <a:r>
              <a:rPr sz="1450" b="1" dirty="0">
                <a:solidFill>
                  <a:srgbClr val="939393"/>
                </a:solidFill>
                <a:latin typeface="Arial" panose="020B0604020202020204" pitchFamily="34" charset="0"/>
                <a:cs typeface="Arial" panose="020B0604020202020204" pitchFamily="34" charset="0"/>
              </a:rPr>
              <a:t>Primary</a:t>
            </a:r>
            <a:endParaRPr sz="1450" dirty="0">
              <a:latin typeface="Arial" panose="020B0604020202020204" pitchFamily="34" charset="0"/>
              <a:cs typeface="Arial" panose="020B0604020202020204" pitchFamily="34" charset="0"/>
            </a:endParaRPr>
          </a:p>
          <a:p>
            <a:pPr marL="1270" algn="ctr">
              <a:lnSpc>
                <a:spcPct val="100000"/>
              </a:lnSpc>
              <a:spcBef>
                <a:spcPts val="25"/>
              </a:spcBef>
            </a:pPr>
            <a:r>
              <a:rPr sz="1450" b="1" dirty="0">
                <a:solidFill>
                  <a:srgbClr val="939393"/>
                </a:solidFill>
                <a:latin typeface="Arial" panose="020B0604020202020204" pitchFamily="34" charset="0"/>
                <a:cs typeface="Arial" panose="020B0604020202020204" pitchFamily="34" charset="0"/>
              </a:rPr>
              <a:t>Differentiation</a:t>
            </a:r>
            <a:endParaRPr sz="1450" dirty="0">
              <a:latin typeface="Arial" panose="020B0604020202020204" pitchFamily="34" charset="0"/>
              <a:cs typeface="Arial" panose="020B0604020202020204" pitchFamily="34" charset="0"/>
            </a:endParaRPr>
          </a:p>
          <a:p>
            <a:pPr marL="12700" marR="5080" indent="635" algn="ctr">
              <a:lnSpc>
                <a:spcPct val="100000"/>
              </a:lnSpc>
              <a:spcBef>
                <a:spcPts val="1090"/>
              </a:spcBef>
            </a:pPr>
            <a:r>
              <a:rPr sz="1100" b="1" spc="-5" dirty="0">
                <a:latin typeface="Arial" panose="020B0604020202020204" pitchFamily="34" charset="0"/>
                <a:cs typeface="Arial" panose="020B0604020202020204" pitchFamily="34" charset="0"/>
              </a:rPr>
              <a:t>Makes </a:t>
            </a:r>
            <a:r>
              <a:rPr sz="1100" b="1" dirty="0">
                <a:latin typeface="Arial" panose="020B0604020202020204" pitchFamily="34" charset="0"/>
                <a:cs typeface="Arial" panose="020B0604020202020204" pitchFamily="34" charset="0"/>
              </a:rPr>
              <a:t>the region more  </a:t>
            </a:r>
            <a:r>
              <a:rPr sz="1100" b="1" spc="-5" dirty="0">
                <a:latin typeface="Arial" panose="020B0604020202020204" pitchFamily="34" charset="0"/>
                <a:cs typeface="Arial" panose="020B0604020202020204" pitchFamily="34" charset="0"/>
              </a:rPr>
              <a:t>attractive </a:t>
            </a:r>
            <a:r>
              <a:rPr sz="1100" b="1" spc="5" dirty="0">
                <a:latin typeface="Arial" panose="020B0604020202020204" pitchFamily="34" charset="0"/>
                <a:cs typeface="Arial" panose="020B0604020202020204" pitchFamily="34" charset="0"/>
              </a:rPr>
              <a:t>for</a:t>
            </a:r>
            <a:r>
              <a:rPr sz="1100" b="1" spc="-70" dirty="0">
                <a:latin typeface="Arial" panose="020B0604020202020204" pitchFamily="34" charset="0"/>
                <a:cs typeface="Arial" panose="020B0604020202020204" pitchFamily="34" charset="0"/>
              </a:rPr>
              <a:t> </a:t>
            </a:r>
            <a:r>
              <a:rPr sz="1100" b="1" spc="-5" dirty="0">
                <a:latin typeface="Arial" panose="020B0604020202020204" pitchFamily="34" charset="0"/>
                <a:cs typeface="Arial" panose="020B0604020202020204" pitchFamily="34" charset="0"/>
              </a:rPr>
              <a:t>investment  </a:t>
            </a:r>
            <a:r>
              <a:rPr sz="1100" b="1" dirty="0">
                <a:latin typeface="Arial" panose="020B0604020202020204" pitchFamily="34" charset="0"/>
                <a:cs typeface="Arial" panose="020B0604020202020204" pitchFamily="34" charset="0"/>
              </a:rPr>
              <a:t>and</a:t>
            </a:r>
            <a:r>
              <a:rPr sz="1100" b="1" spc="-15" dirty="0">
                <a:latin typeface="Arial" panose="020B0604020202020204" pitchFamily="34" charset="0"/>
                <a:cs typeface="Arial" panose="020B0604020202020204" pitchFamily="34" charset="0"/>
              </a:rPr>
              <a:t> </a:t>
            </a:r>
            <a:r>
              <a:rPr sz="1100" b="1" spc="-20" dirty="0">
                <a:latin typeface="Arial" panose="020B0604020202020204" pitchFamily="34" charset="0"/>
                <a:cs typeface="Arial" panose="020B0604020202020204" pitchFamily="34" charset="0"/>
              </a:rPr>
              <a:t>trade</a:t>
            </a:r>
            <a:endParaRPr sz="1100" b="1" dirty="0">
              <a:latin typeface="Arial" panose="020B0604020202020204" pitchFamily="34" charset="0"/>
              <a:cs typeface="Arial" panose="020B0604020202020204" pitchFamily="34" charset="0"/>
            </a:endParaRPr>
          </a:p>
        </p:txBody>
      </p:sp>
      <p:sp>
        <p:nvSpPr>
          <p:cNvPr id="25" name="object 25"/>
          <p:cNvSpPr txBox="1"/>
          <p:nvPr/>
        </p:nvSpPr>
        <p:spPr>
          <a:xfrm>
            <a:off x="5459348" y="5184394"/>
            <a:ext cx="1260475" cy="742511"/>
          </a:xfrm>
          <a:prstGeom prst="rect">
            <a:avLst/>
          </a:prstGeom>
        </p:spPr>
        <p:txBody>
          <a:bodyPr vert="horz" wrap="square" lIns="0" tIns="13970" rIns="0" bIns="0" rtlCol="0">
            <a:spAutoFit/>
          </a:bodyPr>
          <a:lstStyle/>
          <a:p>
            <a:pPr algn="ctr">
              <a:lnSpc>
                <a:spcPct val="100000"/>
              </a:lnSpc>
              <a:spcBef>
                <a:spcPts val="110"/>
              </a:spcBef>
            </a:pPr>
            <a:r>
              <a:rPr sz="1450" b="1" dirty="0">
                <a:solidFill>
                  <a:srgbClr val="ACD0C0"/>
                </a:solidFill>
                <a:latin typeface="Arial" panose="020B0604020202020204" pitchFamily="34" charset="0"/>
                <a:cs typeface="Arial" panose="020B0604020202020204" pitchFamily="34" charset="0"/>
              </a:rPr>
              <a:t>Target Region</a:t>
            </a:r>
            <a:endParaRPr sz="1450" dirty="0">
              <a:latin typeface="Arial" panose="020B0604020202020204" pitchFamily="34" charset="0"/>
              <a:cs typeface="Arial" panose="020B0604020202020204" pitchFamily="34" charset="0"/>
            </a:endParaRPr>
          </a:p>
          <a:p>
            <a:pPr marL="35560" algn="ctr">
              <a:lnSpc>
                <a:spcPct val="100000"/>
              </a:lnSpc>
              <a:spcBef>
                <a:spcPts val="1270"/>
              </a:spcBef>
            </a:pPr>
            <a:r>
              <a:rPr sz="1100" b="1" spc="-35" dirty="0">
                <a:solidFill>
                  <a:srgbClr val="252525"/>
                </a:solidFill>
                <a:latin typeface="Arial" panose="020B0604020202020204" pitchFamily="34" charset="0"/>
                <a:cs typeface="Arial" panose="020B0604020202020204" pitchFamily="34" charset="0"/>
              </a:rPr>
              <a:t>Western</a:t>
            </a:r>
            <a:r>
              <a:rPr sz="1100" b="1" spc="-95" dirty="0">
                <a:solidFill>
                  <a:srgbClr val="252525"/>
                </a:solidFill>
                <a:latin typeface="Arial" panose="020B0604020202020204" pitchFamily="34" charset="0"/>
                <a:cs typeface="Arial" panose="020B0604020202020204" pitchFamily="34" charset="0"/>
              </a:rPr>
              <a:t> </a:t>
            </a:r>
            <a:r>
              <a:rPr sz="1100" b="1" spc="-35" dirty="0">
                <a:solidFill>
                  <a:srgbClr val="252525"/>
                </a:solidFill>
                <a:latin typeface="Arial" panose="020B0604020202020204" pitchFamily="34" charset="0"/>
                <a:cs typeface="Arial" panose="020B0604020202020204" pitchFamily="34" charset="0"/>
              </a:rPr>
              <a:t>Balkans</a:t>
            </a:r>
            <a:r>
              <a:rPr lang="sr-Latn-ME" sz="1100" b="1" spc="-35" dirty="0">
                <a:solidFill>
                  <a:srgbClr val="252525"/>
                </a:solidFill>
                <a:latin typeface="Arial" panose="020B0604020202020204" pitchFamily="34" charset="0"/>
                <a:cs typeface="Arial" panose="020B0604020202020204" pitchFamily="34" charset="0"/>
              </a:rPr>
              <a:t> (WB6)</a:t>
            </a:r>
            <a:endParaRPr sz="1100" b="1" dirty="0">
              <a:latin typeface="Arial" panose="020B0604020202020204" pitchFamily="34" charset="0"/>
              <a:cs typeface="Arial" panose="020B0604020202020204" pitchFamily="34" charset="0"/>
            </a:endParaRPr>
          </a:p>
        </p:txBody>
      </p:sp>
      <p:sp>
        <p:nvSpPr>
          <p:cNvPr id="26" name="object 26"/>
          <p:cNvSpPr txBox="1"/>
          <p:nvPr/>
        </p:nvSpPr>
        <p:spPr>
          <a:xfrm>
            <a:off x="7369620" y="4229100"/>
            <a:ext cx="1713864" cy="898964"/>
          </a:xfrm>
          <a:prstGeom prst="rect">
            <a:avLst/>
          </a:prstGeom>
        </p:spPr>
        <p:txBody>
          <a:bodyPr vert="horz" wrap="square" lIns="0" tIns="13970" rIns="0" bIns="0" rtlCol="0">
            <a:spAutoFit/>
          </a:bodyPr>
          <a:lstStyle/>
          <a:p>
            <a:pPr marL="20955" algn="ctr">
              <a:lnSpc>
                <a:spcPct val="100000"/>
              </a:lnSpc>
              <a:spcBef>
                <a:spcPts val="110"/>
              </a:spcBef>
            </a:pPr>
            <a:r>
              <a:rPr sz="1450" b="1" dirty="0">
                <a:solidFill>
                  <a:srgbClr val="747E83"/>
                </a:solidFill>
                <a:latin typeface="Arial" panose="020B0604020202020204" pitchFamily="34" charset="0"/>
                <a:cs typeface="Arial" panose="020B0604020202020204" pitchFamily="34" charset="0"/>
              </a:rPr>
              <a:t>Key Benefit</a:t>
            </a:r>
            <a:endParaRPr sz="1450" dirty="0">
              <a:latin typeface="Arial" panose="020B0604020202020204" pitchFamily="34" charset="0"/>
              <a:cs typeface="Arial" panose="020B0604020202020204" pitchFamily="34" charset="0"/>
            </a:endParaRPr>
          </a:p>
          <a:p>
            <a:pPr marL="12700" marR="5080" algn="ctr">
              <a:lnSpc>
                <a:spcPct val="100000"/>
              </a:lnSpc>
              <a:spcBef>
                <a:spcPts val="1245"/>
              </a:spcBef>
            </a:pPr>
            <a:r>
              <a:rPr sz="1100" b="1" dirty="0">
                <a:latin typeface="Arial" panose="020B0604020202020204" pitchFamily="34" charset="0"/>
                <a:cs typeface="Arial" panose="020B0604020202020204" pitchFamily="34" charset="0"/>
              </a:rPr>
              <a:t>Brings prosperity </a:t>
            </a:r>
            <a:r>
              <a:rPr sz="1100" b="1" spc="-5" dirty="0">
                <a:latin typeface="Arial" panose="020B0604020202020204" pitchFamily="34" charset="0"/>
                <a:cs typeface="Arial" panose="020B0604020202020204" pitchFamily="34" charset="0"/>
              </a:rPr>
              <a:t>to</a:t>
            </a:r>
            <a:r>
              <a:rPr sz="1100" b="1" spc="-114" dirty="0">
                <a:latin typeface="Arial" panose="020B0604020202020204" pitchFamily="34" charset="0"/>
                <a:cs typeface="Arial" panose="020B0604020202020204" pitchFamily="34" charset="0"/>
              </a:rPr>
              <a:t> </a:t>
            </a:r>
            <a:r>
              <a:rPr sz="1100" b="1" spc="5" dirty="0">
                <a:latin typeface="Arial" panose="020B0604020202020204" pitchFamily="34" charset="0"/>
                <a:cs typeface="Arial" panose="020B0604020202020204" pitchFamily="34" charset="0"/>
              </a:rPr>
              <a:t>Western</a:t>
            </a:r>
            <a:r>
              <a:rPr lang="en-US" sz="1100" b="1" spc="5" dirty="0">
                <a:latin typeface="Arial" panose="020B0604020202020204" pitchFamily="34" charset="0"/>
                <a:cs typeface="Arial" panose="020B0604020202020204" pitchFamily="34" charset="0"/>
              </a:rPr>
              <a:t>  </a:t>
            </a:r>
            <a:r>
              <a:rPr sz="1100" b="1" spc="5" dirty="0">
                <a:latin typeface="Arial" panose="020B0604020202020204" pitchFamily="34" charset="0"/>
                <a:cs typeface="Arial" panose="020B0604020202020204" pitchFamily="34" charset="0"/>
              </a:rPr>
              <a:t>Balkans</a:t>
            </a:r>
            <a:r>
              <a:rPr sz="1100" b="1" spc="-45" dirty="0">
                <a:latin typeface="Arial" panose="020B0604020202020204" pitchFamily="34" charset="0"/>
                <a:cs typeface="Arial" panose="020B0604020202020204" pitchFamily="34" charset="0"/>
              </a:rPr>
              <a:t> </a:t>
            </a:r>
            <a:r>
              <a:rPr sz="1100" b="1" spc="-5" dirty="0">
                <a:latin typeface="Arial" panose="020B0604020202020204" pitchFamily="34" charset="0"/>
                <a:cs typeface="Arial" panose="020B0604020202020204" pitchFamily="34" charset="0"/>
              </a:rPr>
              <a:t>citizens</a:t>
            </a:r>
            <a:endParaRPr sz="1100" b="1" dirty="0">
              <a:latin typeface="Arial"/>
              <a:cs typeface="Arial"/>
            </a:endParaRPr>
          </a:p>
        </p:txBody>
      </p:sp>
      <p:sp>
        <p:nvSpPr>
          <p:cNvPr id="27" name="object 27"/>
          <p:cNvSpPr txBox="1"/>
          <p:nvPr/>
        </p:nvSpPr>
        <p:spPr>
          <a:xfrm>
            <a:off x="9508425" y="3361394"/>
            <a:ext cx="1535811" cy="1098378"/>
          </a:xfrm>
          <a:prstGeom prst="rect">
            <a:avLst/>
          </a:prstGeom>
        </p:spPr>
        <p:txBody>
          <a:bodyPr vert="horz" wrap="square" lIns="0" tIns="11430" rIns="0" bIns="0" rtlCol="0">
            <a:spAutoFit/>
          </a:bodyPr>
          <a:lstStyle/>
          <a:p>
            <a:pPr marL="210820" marR="201930" algn="ctr">
              <a:lnSpc>
                <a:spcPct val="101400"/>
              </a:lnSpc>
              <a:spcBef>
                <a:spcPts val="90"/>
              </a:spcBef>
            </a:pPr>
            <a:r>
              <a:rPr sz="1450" b="1" dirty="0">
                <a:solidFill>
                  <a:srgbClr val="D5CEB5"/>
                </a:solidFill>
                <a:latin typeface="Arial" panose="020B0604020202020204" pitchFamily="34" charset="0"/>
                <a:cs typeface="Arial" panose="020B0604020202020204" pitchFamily="34" charset="0"/>
              </a:rPr>
              <a:t>Competitive  Alternative</a:t>
            </a:r>
            <a:endParaRPr sz="1450" dirty="0">
              <a:latin typeface="Arial" panose="020B0604020202020204" pitchFamily="34" charset="0"/>
              <a:cs typeface="Arial" panose="020B0604020202020204" pitchFamily="34" charset="0"/>
            </a:endParaRPr>
          </a:p>
          <a:p>
            <a:pPr marL="12065" marR="5080" algn="ctr">
              <a:lnSpc>
                <a:spcPct val="100000"/>
              </a:lnSpc>
              <a:spcBef>
                <a:spcPts val="1045"/>
              </a:spcBef>
            </a:pPr>
            <a:r>
              <a:rPr sz="1100" b="1" dirty="0">
                <a:latin typeface="Arial" panose="020B0604020202020204" pitchFamily="34" charset="0"/>
                <a:cs typeface="Arial" panose="020B0604020202020204" pitchFamily="34" charset="0"/>
              </a:rPr>
              <a:t>Accelerates</a:t>
            </a:r>
            <a:r>
              <a:rPr lang="en-US" sz="1100" b="1" spc="-85" dirty="0">
                <a:latin typeface="Arial" panose="020B0604020202020204" pitchFamily="34" charset="0"/>
                <a:cs typeface="Arial" panose="020B0604020202020204" pitchFamily="34" charset="0"/>
              </a:rPr>
              <a:t> </a:t>
            </a:r>
            <a:r>
              <a:rPr sz="1100" b="1" dirty="0">
                <a:latin typeface="Arial" panose="020B0604020202020204" pitchFamily="34" charset="0"/>
                <a:cs typeface="Arial" panose="020B0604020202020204" pitchFamily="34" charset="0"/>
              </a:rPr>
              <a:t>convergence </a:t>
            </a:r>
            <a:r>
              <a:rPr sz="1100" b="1" spc="-5" dirty="0">
                <a:latin typeface="Arial" panose="020B0604020202020204" pitchFamily="34" charset="0"/>
                <a:cs typeface="Arial" panose="020B0604020202020204" pitchFamily="34" charset="0"/>
              </a:rPr>
              <a:t>with the</a:t>
            </a:r>
            <a:r>
              <a:rPr sz="1100" b="1" spc="-20" dirty="0">
                <a:latin typeface="Arial" panose="020B0604020202020204" pitchFamily="34" charset="0"/>
                <a:cs typeface="Arial" panose="020B0604020202020204" pitchFamily="34" charset="0"/>
              </a:rPr>
              <a:t> </a:t>
            </a:r>
            <a:r>
              <a:rPr sz="1100" b="1" dirty="0">
                <a:latin typeface="Arial" panose="020B0604020202020204" pitchFamily="34" charset="0"/>
                <a:cs typeface="Arial" panose="020B0604020202020204" pitchFamily="34" charset="0"/>
              </a:rPr>
              <a:t>EU</a:t>
            </a:r>
          </a:p>
        </p:txBody>
      </p:sp>
      <p:sp>
        <p:nvSpPr>
          <p:cNvPr id="30" name="Title 29">
            <a:extLst>
              <a:ext uri="{FF2B5EF4-FFF2-40B4-BE49-F238E27FC236}">
                <a16:creationId xmlns:a16="http://schemas.microsoft.com/office/drawing/2014/main" xmlns="" id="{6A7D9202-FFC7-4D79-9E01-26AD1A6D5AB9}"/>
              </a:ext>
            </a:extLst>
          </p:cNvPr>
          <p:cNvSpPr>
            <a:spLocks noGrp="1"/>
          </p:cNvSpPr>
          <p:nvPr>
            <p:ph type="title"/>
          </p:nvPr>
        </p:nvSpPr>
        <p:spPr>
          <a:xfrm>
            <a:off x="1027810" y="403301"/>
            <a:ext cx="10136378" cy="984885"/>
          </a:xfrm>
        </p:spPr>
        <p:txBody>
          <a:bodyPr/>
          <a:lstStyle/>
          <a:p>
            <a:pPr algn="ctr"/>
            <a:r>
              <a:rPr lang="en-GB" spc="-5" dirty="0">
                <a:latin typeface="Arial" panose="020B0604020202020204" pitchFamily="34" charset="0"/>
                <a:cs typeface="Arial" panose="020B0604020202020204" pitchFamily="34" charset="0"/>
              </a:rPr>
              <a:t>Multi Annual Action Plan on a Regional Economic Area </a:t>
            </a:r>
            <a:br>
              <a:rPr lang="en-GB" spc="-5" dirty="0">
                <a:latin typeface="Arial" panose="020B0604020202020204" pitchFamily="34" charset="0"/>
                <a:cs typeface="Arial" panose="020B0604020202020204" pitchFamily="34" charset="0"/>
              </a:rPr>
            </a:br>
            <a:r>
              <a:rPr lang="en-GB" b="1" spc="-5" dirty="0">
                <a:latin typeface="Arial" panose="020B0604020202020204" pitchFamily="34" charset="0"/>
                <a:cs typeface="Arial" panose="020B0604020202020204" pitchFamily="34" charset="0"/>
              </a:rPr>
              <a:t>MAP REA</a:t>
            </a:r>
            <a:endParaRPr lang="en-US" b="1" dirty="0">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59773" y="583819"/>
            <a:ext cx="10811493" cy="5643116"/>
          </a:xfrm>
          <a:prstGeom prst="rect">
            <a:avLst/>
          </a:prstGeom>
          <a:blipFill>
            <a:blip r:embed="rId2" cstate="print"/>
            <a:stretch>
              <a:fillRect/>
            </a:stretch>
          </a:blipFill>
        </p:spPr>
        <p:txBody>
          <a:bodyPr wrap="square" lIns="0" tIns="0" rIns="0" bIns="0" rtlCol="0"/>
          <a:lstStyle/>
          <a:p>
            <a:endParaRPr dirty="0"/>
          </a:p>
        </p:txBody>
      </p:sp>
      <p:sp>
        <p:nvSpPr>
          <p:cNvPr id="3" name="object 3"/>
          <p:cNvSpPr/>
          <p:nvPr/>
        </p:nvSpPr>
        <p:spPr>
          <a:xfrm>
            <a:off x="621791" y="2776727"/>
            <a:ext cx="10837164" cy="1290828"/>
          </a:xfrm>
          <a:prstGeom prst="rect">
            <a:avLst/>
          </a:prstGeom>
          <a:blipFill>
            <a:blip r:embed="rId3" cstate="print"/>
            <a:stretch>
              <a:fillRect/>
            </a:stretch>
          </a:blipFill>
        </p:spPr>
        <p:txBody>
          <a:bodyPr wrap="square" lIns="0" tIns="0" rIns="0" bIns="0" rtlCol="0"/>
          <a:lstStyle/>
          <a:p>
            <a:endParaRPr dirty="0"/>
          </a:p>
        </p:txBody>
      </p:sp>
      <p:sp>
        <p:nvSpPr>
          <p:cNvPr id="4" name="object 4"/>
          <p:cNvSpPr/>
          <p:nvPr/>
        </p:nvSpPr>
        <p:spPr>
          <a:xfrm>
            <a:off x="831150" y="854099"/>
            <a:ext cx="10418445" cy="5250180"/>
          </a:xfrm>
          <a:custGeom>
            <a:avLst/>
            <a:gdLst/>
            <a:ahLst/>
            <a:cxnLst/>
            <a:rect l="l" t="t" r="r" b="b"/>
            <a:pathLst>
              <a:path w="10418445" h="5250180">
                <a:moveTo>
                  <a:pt x="10202291" y="0"/>
                </a:moveTo>
                <a:lnTo>
                  <a:pt x="215734" y="0"/>
                </a:lnTo>
                <a:lnTo>
                  <a:pt x="166267" y="5700"/>
                </a:lnTo>
                <a:lnTo>
                  <a:pt x="120858" y="21938"/>
                </a:lnTo>
                <a:lnTo>
                  <a:pt x="80801" y="47416"/>
                </a:lnTo>
                <a:lnTo>
                  <a:pt x="47393" y="80835"/>
                </a:lnTo>
                <a:lnTo>
                  <a:pt x="21926" y="120899"/>
                </a:lnTo>
                <a:lnTo>
                  <a:pt x="5697" y="166311"/>
                </a:lnTo>
                <a:lnTo>
                  <a:pt x="0" y="215773"/>
                </a:lnTo>
                <a:lnTo>
                  <a:pt x="0" y="5034445"/>
                </a:lnTo>
                <a:lnTo>
                  <a:pt x="5697" y="5083912"/>
                </a:lnTo>
                <a:lnTo>
                  <a:pt x="21926" y="5129321"/>
                </a:lnTo>
                <a:lnTo>
                  <a:pt x="47393" y="5169378"/>
                </a:lnTo>
                <a:lnTo>
                  <a:pt x="80801" y="5202786"/>
                </a:lnTo>
                <a:lnTo>
                  <a:pt x="120858" y="5228253"/>
                </a:lnTo>
                <a:lnTo>
                  <a:pt x="166267" y="5244482"/>
                </a:lnTo>
                <a:lnTo>
                  <a:pt x="215734" y="5250180"/>
                </a:lnTo>
                <a:lnTo>
                  <a:pt x="10202291" y="5250180"/>
                </a:lnTo>
                <a:lnTo>
                  <a:pt x="10251752" y="5244482"/>
                </a:lnTo>
                <a:lnTo>
                  <a:pt x="10297164" y="5228253"/>
                </a:lnTo>
                <a:lnTo>
                  <a:pt x="10337228" y="5202786"/>
                </a:lnTo>
                <a:lnTo>
                  <a:pt x="10370647" y="5169378"/>
                </a:lnTo>
                <a:lnTo>
                  <a:pt x="10396125" y="5129321"/>
                </a:lnTo>
                <a:lnTo>
                  <a:pt x="10412363" y="5083912"/>
                </a:lnTo>
                <a:lnTo>
                  <a:pt x="10418064" y="5034445"/>
                </a:lnTo>
                <a:lnTo>
                  <a:pt x="10418064" y="215773"/>
                </a:lnTo>
                <a:lnTo>
                  <a:pt x="10412363" y="166311"/>
                </a:lnTo>
                <a:lnTo>
                  <a:pt x="10396125" y="120899"/>
                </a:lnTo>
                <a:lnTo>
                  <a:pt x="10370647" y="80835"/>
                </a:lnTo>
                <a:lnTo>
                  <a:pt x="10337228" y="47416"/>
                </a:lnTo>
                <a:lnTo>
                  <a:pt x="10297164" y="21938"/>
                </a:lnTo>
                <a:lnTo>
                  <a:pt x="10251752" y="5700"/>
                </a:lnTo>
                <a:lnTo>
                  <a:pt x="10202291" y="0"/>
                </a:lnTo>
                <a:close/>
              </a:path>
            </a:pathLst>
          </a:custGeom>
          <a:solidFill>
            <a:srgbClr val="FFFFFF"/>
          </a:solidFill>
        </p:spPr>
        <p:txBody>
          <a:bodyPr wrap="square" lIns="0" tIns="0" rIns="0" bIns="0" rtlCol="0"/>
          <a:lstStyle/>
          <a:p>
            <a:endParaRPr dirty="0"/>
          </a:p>
        </p:txBody>
      </p:sp>
      <p:sp>
        <p:nvSpPr>
          <p:cNvPr id="5" name="object 5"/>
          <p:cNvSpPr txBox="1">
            <a:spLocks noGrp="1"/>
          </p:cNvSpPr>
          <p:nvPr>
            <p:ph type="title"/>
          </p:nvPr>
        </p:nvSpPr>
        <p:spPr>
          <a:xfrm>
            <a:off x="1143000" y="1183558"/>
            <a:ext cx="3581400" cy="875240"/>
          </a:xfrm>
          <a:prstGeom prst="rect">
            <a:avLst/>
          </a:prstGeom>
        </p:spPr>
        <p:txBody>
          <a:bodyPr vert="horz" wrap="square" lIns="0" tIns="13335" rIns="0" bIns="0" rtlCol="0">
            <a:spAutoFit/>
          </a:bodyPr>
          <a:lstStyle/>
          <a:p>
            <a:pPr marL="12700">
              <a:lnSpc>
                <a:spcPct val="100000"/>
              </a:lnSpc>
              <a:spcBef>
                <a:spcPts val="105"/>
              </a:spcBef>
            </a:pPr>
            <a:r>
              <a:rPr sz="2800" b="1" dirty="0">
                <a:solidFill>
                  <a:srgbClr val="172044"/>
                </a:solidFill>
                <a:latin typeface="Vedrana"/>
                <a:cs typeface="Calibri"/>
              </a:rPr>
              <a:t>RIRA</a:t>
            </a:r>
            <a:r>
              <a:rPr lang="en-US" sz="2800" b="1" dirty="0">
                <a:solidFill>
                  <a:srgbClr val="172044"/>
                </a:solidFill>
                <a:latin typeface="Vedrana"/>
                <a:cs typeface="Calibri"/>
              </a:rPr>
              <a:t/>
            </a:r>
            <a:br>
              <a:rPr lang="en-US" sz="2800" b="1" dirty="0">
                <a:solidFill>
                  <a:srgbClr val="172044"/>
                </a:solidFill>
                <a:latin typeface="Vedrana"/>
                <a:cs typeface="Calibri"/>
              </a:rPr>
            </a:br>
            <a:r>
              <a:rPr lang="en-US" sz="2800" b="1" dirty="0">
                <a:solidFill>
                  <a:srgbClr val="172044"/>
                </a:solidFill>
                <a:latin typeface="Vedrana"/>
                <a:cs typeface="Calibri"/>
              </a:rPr>
              <a:t>Context and purpose</a:t>
            </a:r>
            <a:endParaRPr sz="2800" b="1" dirty="0">
              <a:solidFill>
                <a:srgbClr val="172044"/>
              </a:solidFill>
              <a:latin typeface="Vedrana"/>
              <a:cs typeface="Calibri"/>
            </a:endParaRPr>
          </a:p>
        </p:txBody>
      </p:sp>
      <p:sp>
        <p:nvSpPr>
          <p:cNvPr id="6" name="object 6"/>
          <p:cNvSpPr/>
          <p:nvPr/>
        </p:nvSpPr>
        <p:spPr>
          <a:xfrm>
            <a:off x="7539228" y="5509259"/>
            <a:ext cx="3037840" cy="115570"/>
          </a:xfrm>
          <a:custGeom>
            <a:avLst/>
            <a:gdLst/>
            <a:ahLst/>
            <a:cxnLst/>
            <a:rect l="l" t="t" r="r" b="b"/>
            <a:pathLst>
              <a:path w="3037840" h="115570">
                <a:moveTo>
                  <a:pt x="1518666" y="0"/>
                </a:moveTo>
                <a:lnTo>
                  <a:pt x="1280102" y="706"/>
                </a:lnTo>
                <a:lnTo>
                  <a:pt x="646277" y="10447"/>
                </a:lnTo>
                <a:lnTo>
                  <a:pt x="320291" y="22222"/>
                </a:lnTo>
                <a:lnTo>
                  <a:pt x="194770" y="29373"/>
                </a:lnTo>
                <a:lnTo>
                  <a:pt x="126892" y="34535"/>
                </a:lnTo>
                <a:lnTo>
                  <a:pt x="72636" y="39976"/>
                </a:lnTo>
                <a:lnTo>
                  <a:pt x="32842" y="45665"/>
                </a:lnTo>
                <a:lnTo>
                  <a:pt x="0" y="57657"/>
                </a:lnTo>
                <a:lnTo>
                  <a:pt x="2105" y="60729"/>
                </a:lnTo>
                <a:lnTo>
                  <a:pt x="50879" y="72554"/>
                </a:lnTo>
                <a:lnTo>
                  <a:pt x="98009" y="78135"/>
                </a:lnTo>
                <a:lnTo>
                  <a:pt x="194770" y="86002"/>
                </a:lnTo>
                <a:lnTo>
                  <a:pt x="275430" y="90864"/>
                </a:lnTo>
                <a:lnTo>
                  <a:pt x="418550" y="97504"/>
                </a:lnTo>
                <a:lnTo>
                  <a:pt x="709099" y="106563"/>
                </a:lnTo>
                <a:lnTo>
                  <a:pt x="1280102" y="114734"/>
                </a:lnTo>
                <a:lnTo>
                  <a:pt x="1358457" y="115125"/>
                </a:lnTo>
                <a:lnTo>
                  <a:pt x="1438013" y="115362"/>
                </a:lnTo>
                <a:lnTo>
                  <a:pt x="1518666" y="115442"/>
                </a:lnTo>
                <a:lnTo>
                  <a:pt x="2196257" y="109391"/>
                </a:lnTo>
                <a:lnTo>
                  <a:pt x="2565593" y="99527"/>
                </a:lnTo>
                <a:lnTo>
                  <a:pt x="2761901" y="90864"/>
                </a:lnTo>
                <a:lnTo>
                  <a:pt x="2842561" y="86002"/>
                </a:lnTo>
                <a:lnTo>
                  <a:pt x="2910439" y="80828"/>
                </a:lnTo>
                <a:lnTo>
                  <a:pt x="2964695" y="75375"/>
                </a:lnTo>
                <a:lnTo>
                  <a:pt x="3004489" y="69675"/>
                </a:lnTo>
                <a:lnTo>
                  <a:pt x="3037331" y="57657"/>
                </a:lnTo>
                <a:lnTo>
                  <a:pt x="3035226" y="54592"/>
                </a:lnTo>
                <a:lnTo>
                  <a:pt x="2986452" y="42791"/>
                </a:lnTo>
                <a:lnTo>
                  <a:pt x="2939322" y="37223"/>
                </a:lnTo>
                <a:lnTo>
                  <a:pt x="2842561" y="29373"/>
                </a:lnTo>
                <a:lnTo>
                  <a:pt x="2717040" y="22222"/>
                </a:lnTo>
                <a:lnTo>
                  <a:pt x="2391054" y="10447"/>
                </a:lnTo>
                <a:lnTo>
                  <a:pt x="1757229" y="706"/>
                </a:lnTo>
                <a:lnTo>
                  <a:pt x="1518666" y="0"/>
                </a:lnTo>
                <a:close/>
              </a:path>
            </a:pathLst>
          </a:custGeom>
          <a:solidFill>
            <a:srgbClr val="E7ECF4">
              <a:alpha val="50195"/>
            </a:srgbClr>
          </a:solidFill>
        </p:spPr>
        <p:txBody>
          <a:bodyPr wrap="square" lIns="0" tIns="0" rIns="0" bIns="0" rtlCol="0"/>
          <a:lstStyle/>
          <a:p>
            <a:endParaRPr dirty="0"/>
          </a:p>
        </p:txBody>
      </p:sp>
      <p:sp>
        <p:nvSpPr>
          <p:cNvPr id="7" name="object 7"/>
          <p:cNvSpPr/>
          <p:nvPr/>
        </p:nvSpPr>
        <p:spPr>
          <a:xfrm>
            <a:off x="4012691" y="2929127"/>
            <a:ext cx="2980943" cy="2514600"/>
          </a:xfrm>
          <a:prstGeom prst="rect">
            <a:avLst/>
          </a:prstGeom>
          <a:blipFill>
            <a:blip r:embed="rId4" cstate="print"/>
            <a:stretch>
              <a:fillRect/>
            </a:stretch>
          </a:blipFill>
        </p:spPr>
        <p:txBody>
          <a:bodyPr wrap="square" lIns="0" tIns="0" rIns="0" bIns="0" rtlCol="0"/>
          <a:lstStyle/>
          <a:p>
            <a:endParaRPr dirty="0"/>
          </a:p>
        </p:txBody>
      </p:sp>
      <p:sp>
        <p:nvSpPr>
          <p:cNvPr id="8" name="object 8"/>
          <p:cNvSpPr/>
          <p:nvPr/>
        </p:nvSpPr>
        <p:spPr>
          <a:xfrm>
            <a:off x="4012691" y="2435351"/>
            <a:ext cx="2980943" cy="2513076"/>
          </a:xfrm>
          <a:prstGeom prst="rect">
            <a:avLst/>
          </a:prstGeom>
          <a:blipFill>
            <a:blip r:embed="rId5" cstate="print"/>
            <a:stretch>
              <a:fillRect/>
            </a:stretch>
          </a:blipFill>
        </p:spPr>
        <p:txBody>
          <a:bodyPr wrap="square" lIns="0" tIns="0" rIns="0" bIns="0" rtlCol="0"/>
          <a:lstStyle/>
          <a:p>
            <a:endParaRPr dirty="0"/>
          </a:p>
        </p:txBody>
      </p:sp>
      <p:sp>
        <p:nvSpPr>
          <p:cNvPr id="9" name="object 9"/>
          <p:cNvSpPr/>
          <p:nvPr/>
        </p:nvSpPr>
        <p:spPr>
          <a:xfrm>
            <a:off x="3910584" y="1941576"/>
            <a:ext cx="2980943" cy="2513076"/>
          </a:xfrm>
          <a:prstGeom prst="rect">
            <a:avLst/>
          </a:prstGeom>
          <a:blipFill>
            <a:blip r:embed="rId6" cstate="print"/>
            <a:stretch>
              <a:fillRect/>
            </a:stretch>
          </a:blipFill>
        </p:spPr>
        <p:txBody>
          <a:bodyPr wrap="square" lIns="0" tIns="0" rIns="0" bIns="0" rtlCol="0"/>
          <a:lstStyle/>
          <a:p>
            <a:endParaRPr dirty="0"/>
          </a:p>
        </p:txBody>
      </p:sp>
      <p:sp>
        <p:nvSpPr>
          <p:cNvPr id="10" name="object 10"/>
          <p:cNvSpPr/>
          <p:nvPr/>
        </p:nvSpPr>
        <p:spPr>
          <a:xfrm>
            <a:off x="3153155" y="3378708"/>
            <a:ext cx="944764" cy="571617"/>
          </a:xfrm>
          <a:custGeom>
            <a:avLst/>
            <a:gdLst/>
            <a:ahLst/>
            <a:cxnLst/>
            <a:rect l="l" t="t" r="r" b="b"/>
            <a:pathLst>
              <a:path w="763904" h="593089">
                <a:moveTo>
                  <a:pt x="381761" y="0"/>
                </a:moveTo>
                <a:lnTo>
                  <a:pt x="329963" y="2706"/>
                </a:lnTo>
                <a:lnTo>
                  <a:pt x="280281" y="10588"/>
                </a:lnTo>
                <a:lnTo>
                  <a:pt x="233171" y="23294"/>
                </a:lnTo>
                <a:lnTo>
                  <a:pt x="189088" y="40470"/>
                </a:lnTo>
                <a:lnTo>
                  <a:pt x="148487" y="61763"/>
                </a:lnTo>
                <a:lnTo>
                  <a:pt x="111823" y="86820"/>
                </a:lnTo>
                <a:lnTo>
                  <a:pt x="79551" y="115287"/>
                </a:lnTo>
                <a:lnTo>
                  <a:pt x="52126" y="146811"/>
                </a:lnTo>
                <a:lnTo>
                  <a:pt x="30003" y="181040"/>
                </a:lnTo>
                <a:lnTo>
                  <a:pt x="13638" y="217619"/>
                </a:lnTo>
                <a:lnTo>
                  <a:pt x="3485" y="256196"/>
                </a:lnTo>
                <a:lnTo>
                  <a:pt x="0" y="296417"/>
                </a:lnTo>
                <a:lnTo>
                  <a:pt x="3485" y="336639"/>
                </a:lnTo>
                <a:lnTo>
                  <a:pt x="13638" y="375216"/>
                </a:lnTo>
                <a:lnTo>
                  <a:pt x="30003" y="411795"/>
                </a:lnTo>
                <a:lnTo>
                  <a:pt x="52126" y="446023"/>
                </a:lnTo>
                <a:lnTo>
                  <a:pt x="79551" y="477548"/>
                </a:lnTo>
                <a:lnTo>
                  <a:pt x="111823" y="506015"/>
                </a:lnTo>
                <a:lnTo>
                  <a:pt x="148487" y="531072"/>
                </a:lnTo>
                <a:lnTo>
                  <a:pt x="189088" y="552365"/>
                </a:lnTo>
                <a:lnTo>
                  <a:pt x="233172" y="569541"/>
                </a:lnTo>
                <a:lnTo>
                  <a:pt x="280281" y="582247"/>
                </a:lnTo>
                <a:lnTo>
                  <a:pt x="329963" y="590129"/>
                </a:lnTo>
                <a:lnTo>
                  <a:pt x="381761" y="592835"/>
                </a:lnTo>
                <a:lnTo>
                  <a:pt x="433560" y="590129"/>
                </a:lnTo>
                <a:lnTo>
                  <a:pt x="483242" y="582247"/>
                </a:lnTo>
                <a:lnTo>
                  <a:pt x="530352" y="569541"/>
                </a:lnTo>
                <a:lnTo>
                  <a:pt x="574435" y="552365"/>
                </a:lnTo>
                <a:lnTo>
                  <a:pt x="615036" y="531072"/>
                </a:lnTo>
                <a:lnTo>
                  <a:pt x="651700" y="506015"/>
                </a:lnTo>
                <a:lnTo>
                  <a:pt x="683972" y="477548"/>
                </a:lnTo>
                <a:lnTo>
                  <a:pt x="711397" y="446023"/>
                </a:lnTo>
                <a:lnTo>
                  <a:pt x="733520" y="411795"/>
                </a:lnTo>
                <a:lnTo>
                  <a:pt x="749885" y="375216"/>
                </a:lnTo>
                <a:lnTo>
                  <a:pt x="760038" y="336639"/>
                </a:lnTo>
                <a:lnTo>
                  <a:pt x="763523" y="296417"/>
                </a:lnTo>
                <a:lnTo>
                  <a:pt x="760038" y="256196"/>
                </a:lnTo>
                <a:lnTo>
                  <a:pt x="749885" y="217619"/>
                </a:lnTo>
                <a:lnTo>
                  <a:pt x="733520" y="181040"/>
                </a:lnTo>
                <a:lnTo>
                  <a:pt x="711397" y="146811"/>
                </a:lnTo>
                <a:lnTo>
                  <a:pt x="683972" y="115287"/>
                </a:lnTo>
                <a:lnTo>
                  <a:pt x="651700" y="86820"/>
                </a:lnTo>
                <a:lnTo>
                  <a:pt x="615036" y="61763"/>
                </a:lnTo>
                <a:lnTo>
                  <a:pt x="574435" y="40470"/>
                </a:lnTo>
                <a:lnTo>
                  <a:pt x="530351" y="23294"/>
                </a:lnTo>
                <a:lnTo>
                  <a:pt x="483242" y="10588"/>
                </a:lnTo>
                <a:lnTo>
                  <a:pt x="433560" y="2706"/>
                </a:lnTo>
                <a:lnTo>
                  <a:pt x="381761" y="0"/>
                </a:lnTo>
                <a:close/>
              </a:path>
            </a:pathLst>
          </a:custGeom>
          <a:solidFill>
            <a:srgbClr val="C2DF87"/>
          </a:solidFill>
        </p:spPr>
        <p:txBody>
          <a:bodyPr wrap="square" lIns="0" tIns="0" rIns="0" bIns="0" rtlCol="0"/>
          <a:lstStyle/>
          <a:p>
            <a:endParaRPr dirty="0"/>
          </a:p>
        </p:txBody>
      </p:sp>
      <p:sp>
        <p:nvSpPr>
          <p:cNvPr id="11" name="object 11"/>
          <p:cNvSpPr txBox="1"/>
          <p:nvPr/>
        </p:nvSpPr>
        <p:spPr>
          <a:xfrm>
            <a:off x="3332014" y="3500490"/>
            <a:ext cx="870585" cy="382797"/>
          </a:xfrm>
          <a:prstGeom prst="rect">
            <a:avLst/>
          </a:prstGeom>
        </p:spPr>
        <p:txBody>
          <a:bodyPr vert="horz" wrap="square" lIns="0" tIns="13335" rIns="0" bIns="0" rtlCol="0">
            <a:spAutoFit/>
          </a:bodyPr>
          <a:lstStyle/>
          <a:p>
            <a:pPr marL="12700">
              <a:lnSpc>
                <a:spcPct val="100000"/>
              </a:lnSpc>
              <a:spcBef>
                <a:spcPts val="105"/>
              </a:spcBef>
              <a:tabLst>
                <a:tab pos="513080" algn="l"/>
                <a:tab pos="857250" algn="l"/>
              </a:tabLst>
            </a:pPr>
            <a:r>
              <a:rPr lang="en-US" sz="1200" b="1" spc="-5" dirty="0">
                <a:latin typeface="Arial" panose="020B0604020202020204" pitchFamily="34" charset="0"/>
                <a:cs typeface="Arial" panose="020B0604020202020204" pitchFamily="34" charset="0"/>
              </a:rPr>
              <a:t>Starting point	</a:t>
            </a:r>
            <a:r>
              <a:rPr lang="en-US" sz="1200" u="sng" spc="-5" dirty="0">
                <a:solidFill>
                  <a:srgbClr val="172044"/>
                </a:solidFill>
                <a:uFill>
                  <a:solidFill>
                    <a:srgbClr val="BAB486"/>
                  </a:solidFill>
                </a:uFill>
                <a:latin typeface="Arial" panose="020B0604020202020204" pitchFamily="34" charset="0"/>
                <a:cs typeface="Arial" panose="020B0604020202020204" pitchFamily="34" charset="0"/>
              </a:rPr>
              <a:t> </a:t>
            </a:r>
            <a:r>
              <a:rPr sz="1200" u="sng" spc="-5" dirty="0">
                <a:solidFill>
                  <a:srgbClr val="172044"/>
                </a:solidFill>
                <a:uFill>
                  <a:solidFill>
                    <a:srgbClr val="BAB486"/>
                  </a:solidFill>
                </a:uFill>
                <a:latin typeface="Times New Roman"/>
                <a:cs typeface="Times New Roman"/>
              </a:rPr>
              <a:t>	</a:t>
            </a:r>
            <a:endParaRPr sz="1200" dirty="0">
              <a:latin typeface="Times New Roman"/>
              <a:cs typeface="Times New Roman"/>
            </a:endParaRPr>
          </a:p>
        </p:txBody>
      </p:sp>
      <p:sp>
        <p:nvSpPr>
          <p:cNvPr id="12" name="object 12"/>
          <p:cNvSpPr txBox="1"/>
          <p:nvPr/>
        </p:nvSpPr>
        <p:spPr>
          <a:xfrm>
            <a:off x="1107487" y="3089568"/>
            <a:ext cx="2045335" cy="2004779"/>
          </a:xfrm>
          <a:prstGeom prst="rect">
            <a:avLst/>
          </a:prstGeom>
        </p:spPr>
        <p:txBody>
          <a:bodyPr vert="horz" wrap="square" lIns="0" tIns="32384" rIns="0" bIns="0" rtlCol="0">
            <a:spAutoFit/>
          </a:bodyPr>
          <a:lstStyle/>
          <a:p>
            <a:pPr marL="64135" marR="5080" indent="-52069">
              <a:lnSpc>
                <a:spcPct val="89100"/>
              </a:lnSpc>
              <a:spcBef>
                <a:spcPts val="254"/>
              </a:spcBef>
            </a:pPr>
            <a:r>
              <a:rPr sz="1200" b="1" dirty="0">
                <a:solidFill>
                  <a:srgbClr val="172044"/>
                </a:solidFill>
                <a:latin typeface="Arial" panose="020B0604020202020204" pitchFamily="34" charset="0"/>
                <a:cs typeface="Arial" panose="020B0604020202020204" pitchFamily="34" charset="0"/>
              </a:rPr>
              <a:t>The </a:t>
            </a:r>
            <a:r>
              <a:rPr sz="1200" b="1" spc="-5" dirty="0">
                <a:solidFill>
                  <a:srgbClr val="172044"/>
                </a:solidFill>
                <a:latin typeface="Arial" panose="020B0604020202020204" pitchFamily="34" charset="0"/>
                <a:cs typeface="Arial" panose="020B0604020202020204" pitchFamily="34" charset="0"/>
              </a:rPr>
              <a:t>Regional</a:t>
            </a:r>
            <a:r>
              <a:rPr sz="1200" b="1" spc="-30" dirty="0">
                <a:solidFill>
                  <a:srgbClr val="172044"/>
                </a:solidFill>
                <a:latin typeface="Arial" panose="020B0604020202020204" pitchFamily="34" charset="0"/>
                <a:cs typeface="Arial" panose="020B0604020202020204" pitchFamily="34" charset="0"/>
              </a:rPr>
              <a:t> </a:t>
            </a:r>
            <a:r>
              <a:rPr sz="1200" b="1" spc="-10" dirty="0">
                <a:solidFill>
                  <a:srgbClr val="172044"/>
                </a:solidFill>
                <a:latin typeface="Arial" panose="020B0604020202020204" pitchFamily="34" charset="0"/>
                <a:cs typeface="Arial" panose="020B0604020202020204" pitchFamily="34" charset="0"/>
              </a:rPr>
              <a:t>Investment</a:t>
            </a:r>
            <a:r>
              <a:rPr sz="1200" b="1" spc="-25" dirty="0">
                <a:solidFill>
                  <a:srgbClr val="172044"/>
                </a:solidFill>
                <a:latin typeface="Arial" panose="020B0604020202020204" pitchFamily="34" charset="0"/>
                <a:cs typeface="Arial" panose="020B0604020202020204" pitchFamily="34" charset="0"/>
              </a:rPr>
              <a:t> </a:t>
            </a:r>
            <a:r>
              <a:rPr sz="1200" b="1" spc="-15" dirty="0">
                <a:solidFill>
                  <a:srgbClr val="172044"/>
                </a:solidFill>
                <a:latin typeface="Arial" panose="020B0604020202020204" pitchFamily="34" charset="0"/>
                <a:cs typeface="Arial" panose="020B0604020202020204" pitchFamily="34" charset="0"/>
              </a:rPr>
              <a:t>Reform </a:t>
            </a:r>
            <a:r>
              <a:rPr sz="1200" b="1" dirty="0">
                <a:solidFill>
                  <a:srgbClr val="172044"/>
                </a:solidFill>
                <a:latin typeface="Arial" panose="020B0604020202020204" pitchFamily="34" charset="0"/>
                <a:cs typeface="Arial" panose="020B0604020202020204" pitchFamily="34" charset="0"/>
              </a:rPr>
              <a:t> Agenda </a:t>
            </a:r>
            <a:r>
              <a:rPr sz="1200" b="1" spc="-5" dirty="0">
                <a:solidFill>
                  <a:srgbClr val="172044"/>
                </a:solidFill>
                <a:latin typeface="Arial" panose="020B0604020202020204" pitchFamily="34" charset="0"/>
                <a:cs typeface="Arial" panose="020B0604020202020204" pitchFamily="34" charset="0"/>
              </a:rPr>
              <a:t>(RIRA) </a:t>
            </a:r>
            <a:r>
              <a:rPr sz="1200" b="1" spc="-10" dirty="0">
                <a:solidFill>
                  <a:srgbClr val="172044"/>
                </a:solidFill>
                <a:latin typeface="Arial" panose="020B0604020202020204" pitchFamily="34" charset="0"/>
                <a:cs typeface="Arial" panose="020B0604020202020204" pitchFamily="34" charset="0"/>
              </a:rPr>
              <a:t>was</a:t>
            </a:r>
            <a:r>
              <a:rPr sz="1200" b="1" spc="-5" dirty="0">
                <a:solidFill>
                  <a:srgbClr val="172044"/>
                </a:solidFill>
                <a:latin typeface="Arial" panose="020B0604020202020204" pitchFamily="34" charset="0"/>
                <a:cs typeface="Arial" panose="020B0604020202020204" pitchFamily="34" charset="0"/>
              </a:rPr>
              <a:t> endorsed</a:t>
            </a:r>
            <a:r>
              <a:rPr sz="1200" b="1" spc="-30" dirty="0">
                <a:solidFill>
                  <a:srgbClr val="172044"/>
                </a:solidFill>
                <a:latin typeface="Arial" panose="020B0604020202020204" pitchFamily="34" charset="0"/>
                <a:cs typeface="Arial" panose="020B0604020202020204" pitchFamily="34" charset="0"/>
              </a:rPr>
              <a:t> </a:t>
            </a:r>
            <a:r>
              <a:rPr sz="1200" b="1" dirty="0">
                <a:solidFill>
                  <a:srgbClr val="172044"/>
                </a:solidFill>
                <a:latin typeface="Arial" panose="020B0604020202020204" pitchFamily="34" charset="0"/>
                <a:cs typeface="Arial" panose="020B0604020202020204" pitchFamily="34" charset="0"/>
              </a:rPr>
              <a:t>by  </a:t>
            </a:r>
            <a:r>
              <a:rPr sz="1200" b="1" spc="-10" dirty="0">
                <a:solidFill>
                  <a:srgbClr val="172044"/>
                </a:solidFill>
                <a:latin typeface="Arial" panose="020B0604020202020204" pitchFamily="34" charset="0"/>
                <a:cs typeface="Arial" panose="020B0604020202020204" pitchFamily="34" charset="0"/>
              </a:rPr>
              <a:t>representatives </a:t>
            </a:r>
            <a:r>
              <a:rPr sz="1200" b="1" spc="-5" dirty="0">
                <a:solidFill>
                  <a:srgbClr val="172044"/>
                </a:solidFill>
                <a:latin typeface="Arial" panose="020B0604020202020204" pitchFamily="34" charset="0"/>
                <a:cs typeface="Arial" panose="020B0604020202020204" pitchFamily="34" charset="0"/>
              </a:rPr>
              <a:t>of</a:t>
            </a:r>
            <a:r>
              <a:rPr sz="1200" b="1" spc="-40" dirty="0">
                <a:solidFill>
                  <a:srgbClr val="172044"/>
                </a:solidFill>
                <a:latin typeface="Arial" panose="020B0604020202020204" pitchFamily="34" charset="0"/>
                <a:cs typeface="Arial" panose="020B0604020202020204" pitchFamily="34" charset="0"/>
              </a:rPr>
              <a:t> </a:t>
            </a:r>
            <a:r>
              <a:rPr sz="1200" b="1" dirty="0">
                <a:solidFill>
                  <a:srgbClr val="172044"/>
                </a:solidFill>
                <a:latin typeface="Arial" panose="020B0604020202020204" pitchFamily="34" charset="0"/>
                <a:cs typeface="Arial" panose="020B0604020202020204" pitchFamily="34" charset="0"/>
              </a:rPr>
              <a:t>the</a:t>
            </a:r>
            <a:r>
              <a:rPr sz="1200" b="1" spc="-30" dirty="0">
                <a:solidFill>
                  <a:srgbClr val="172044"/>
                </a:solidFill>
                <a:latin typeface="Arial" panose="020B0604020202020204" pitchFamily="34" charset="0"/>
                <a:cs typeface="Arial" panose="020B0604020202020204" pitchFamily="34" charset="0"/>
              </a:rPr>
              <a:t> </a:t>
            </a:r>
            <a:r>
              <a:rPr sz="1200" b="1" spc="-5" dirty="0">
                <a:solidFill>
                  <a:srgbClr val="172044"/>
                </a:solidFill>
                <a:latin typeface="Arial" panose="020B0604020202020204" pitchFamily="34" charset="0"/>
                <a:cs typeface="Arial" panose="020B0604020202020204" pitchFamily="34" charset="0"/>
              </a:rPr>
              <a:t>six  </a:t>
            </a:r>
            <a:r>
              <a:rPr sz="1200" b="1" spc="-15" dirty="0">
                <a:solidFill>
                  <a:srgbClr val="172044"/>
                </a:solidFill>
                <a:latin typeface="Arial" panose="020B0604020202020204" pitchFamily="34" charset="0"/>
                <a:cs typeface="Arial" panose="020B0604020202020204" pitchFamily="34" charset="0"/>
              </a:rPr>
              <a:t>Western</a:t>
            </a:r>
            <a:r>
              <a:rPr sz="1200" b="1" spc="-35" dirty="0">
                <a:solidFill>
                  <a:srgbClr val="172044"/>
                </a:solidFill>
                <a:latin typeface="Arial" panose="020B0604020202020204" pitchFamily="34" charset="0"/>
                <a:cs typeface="Arial" panose="020B0604020202020204" pitchFamily="34" charset="0"/>
              </a:rPr>
              <a:t> </a:t>
            </a:r>
            <a:r>
              <a:rPr sz="1200" b="1" spc="-10" dirty="0">
                <a:solidFill>
                  <a:srgbClr val="172044"/>
                </a:solidFill>
                <a:latin typeface="Arial" panose="020B0604020202020204" pitchFamily="34" charset="0"/>
                <a:cs typeface="Arial" panose="020B0604020202020204" pitchFamily="34" charset="0"/>
              </a:rPr>
              <a:t>Balkan </a:t>
            </a:r>
            <a:r>
              <a:rPr sz="1200" b="1" spc="-5" dirty="0">
                <a:solidFill>
                  <a:srgbClr val="172044"/>
                </a:solidFill>
                <a:latin typeface="Arial" panose="020B0604020202020204" pitchFamily="34" charset="0"/>
                <a:cs typeface="Arial" panose="020B0604020202020204" pitchFamily="34" charset="0"/>
              </a:rPr>
              <a:t>(WB6) </a:t>
            </a:r>
            <a:r>
              <a:rPr sz="1200" b="1" dirty="0">
                <a:solidFill>
                  <a:srgbClr val="172044"/>
                </a:solidFill>
                <a:latin typeface="Arial" panose="020B0604020202020204" pitchFamily="34" charset="0"/>
                <a:cs typeface="Arial" panose="020B0604020202020204" pitchFamily="34" charset="0"/>
              </a:rPr>
              <a:t> </a:t>
            </a:r>
            <a:r>
              <a:rPr sz="1200" b="1" spc="-5" dirty="0">
                <a:solidFill>
                  <a:srgbClr val="172044"/>
                </a:solidFill>
                <a:latin typeface="Arial" panose="020B0604020202020204" pitchFamily="34" charset="0"/>
                <a:cs typeface="Arial" panose="020B0604020202020204" pitchFamily="34" charset="0"/>
              </a:rPr>
              <a:t>economies </a:t>
            </a:r>
            <a:r>
              <a:rPr sz="1200" b="1" spc="-10" dirty="0">
                <a:solidFill>
                  <a:srgbClr val="172044"/>
                </a:solidFill>
                <a:latin typeface="Arial" panose="020B0604020202020204" pitchFamily="34" charset="0"/>
                <a:cs typeface="Arial" panose="020B0604020202020204" pitchFamily="34" charset="0"/>
              </a:rPr>
              <a:t>at </a:t>
            </a:r>
            <a:r>
              <a:rPr sz="1200" b="1" dirty="0">
                <a:solidFill>
                  <a:srgbClr val="172044"/>
                </a:solidFill>
                <a:latin typeface="Arial" panose="020B0604020202020204" pitchFamily="34" charset="0"/>
                <a:cs typeface="Arial" panose="020B0604020202020204" pitchFamily="34" charset="0"/>
              </a:rPr>
              <a:t>the</a:t>
            </a:r>
            <a:r>
              <a:rPr sz="1200" b="1" spc="-30" dirty="0">
                <a:solidFill>
                  <a:srgbClr val="172044"/>
                </a:solidFill>
                <a:latin typeface="Arial" panose="020B0604020202020204" pitchFamily="34" charset="0"/>
                <a:cs typeface="Arial" panose="020B0604020202020204" pitchFamily="34" charset="0"/>
              </a:rPr>
              <a:t> </a:t>
            </a:r>
            <a:r>
              <a:rPr sz="1200" b="1" spc="-5" dirty="0">
                <a:solidFill>
                  <a:srgbClr val="172044"/>
                </a:solidFill>
                <a:latin typeface="Arial" panose="020B0604020202020204" pitchFamily="34" charset="0"/>
                <a:cs typeface="Arial" panose="020B0604020202020204" pitchFamily="34" charset="0"/>
              </a:rPr>
              <a:t>Ministerial </a:t>
            </a:r>
            <a:r>
              <a:rPr sz="1200" b="1" dirty="0">
                <a:solidFill>
                  <a:srgbClr val="172044"/>
                </a:solidFill>
                <a:latin typeface="Arial" panose="020B0604020202020204" pitchFamily="34" charset="0"/>
                <a:cs typeface="Arial" panose="020B0604020202020204" pitchFamily="34" charset="0"/>
              </a:rPr>
              <a:t> </a:t>
            </a:r>
            <a:r>
              <a:rPr sz="1200" b="1" spc="-5" dirty="0">
                <a:solidFill>
                  <a:srgbClr val="172044"/>
                </a:solidFill>
                <a:latin typeface="Arial" panose="020B0604020202020204" pitchFamily="34" charset="0"/>
                <a:cs typeface="Arial" panose="020B0604020202020204" pitchFamily="34" charset="0"/>
              </a:rPr>
              <a:t>meeting of </a:t>
            </a:r>
            <a:r>
              <a:rPr sz="1200" b="1" dirty="0">
                <a:solidFill>
                  <a:srgbClr val="172044"/>
                </a:solidFill>
                <a:latin typeface="Arial" panose="020B0604020202020204" pitchFamily="34" charset="0"/>
                <a:cs typeface="Arial" panose="020B0604020202020204" pitchFamily="34" charset="0"/>
              </a:rPr>
              <a:t>the</a:t>
            </a:r>
            <a:r>
              <a:rPr sz="1200" b="1" spc="-55" dirty="0">
                <a:solidFill>
                  <a:srgbClr val="172044"/>
                </a:solidFill>
                <a:latin typeface="Arial" panose="020B0604020202020204" pitchFamily="34" charset="0"/>
                <a:cs typeface="Arial" panose="020B0604020202020204" pitchFamily="34" charset="0"/>
              </a:rPr>
              <a:t> </a:t>
            </a:r>
            <a:r>
              <a:rPr sz="1200" b="1" spc="-5" dirty="0">
                <a:solidFill>
                  <a:srgbClr val="172044"/>
                </a:solidFill>
                <a:latin typeface="Arial" panose="020B0604020202020204" pitchFamily="34" charset="0"/>
                <a:cs typeface="Arial" panose="020B0604020202020204" pitchFamily="34" charset="0"/>
              </a:rPr>
              <a:t>South</a:t>
            </a:r>
            <a:r>
              <a:rPr sz="1200" b="1" spc="-25" dirty="0">
                <a:solidFill>
                  <a:srgbClr val="172044"/>
                </a:solidFill>
                <a:latin typeface="Arial" panose="020B0604020202020204" pitchFamily="34" charset="0"/>
                <a:cs typeface="Arial" panose="020B0604020202020204" pitchFamily="34" charset="0"/>
              </a:rPr>
              <a:t> </a:t>
            </a:r>
            <a:r>
              <a:rPr sz="1200" b="1" spc="-10" dirty="0">
                <a:solidFill>
                  <a:srgbClr val="172044"/>
                </a:solidFill>
                <a:latin typeface="Arial" panose="020B0604020202020204" pitchFamily="34" charset="0"/>
                <a:cs typeface="Arial" panose="020B0604020202020204" pitchFamily="34" charset="0"/>
              </a:rPr>
              <a:t>East </a:t>
            </a:r>
            <a:r>
              <a:rPr sz="1200" b="1" dirty="0">
                <a:solidFill>
                  <a:srgbClr val="172044"/>
                </a:solidFill>
                <a:latin typeface="Arial" panose="020B0604020202020204" pitchFamily="34" charset="0"/>
                <a:cs typeface="Arial" panose="020B0604020202020204" pitchFamily="34" charset="0"/>
              </a:rPr>
              <a:t> </a:t>
            </a:r>
            <a:r>
              <a:rPr sz="1200" b="1" spc="-5" dirty="0">
                <a:solidFill>
                  <a:srgbClr val="172044"/>
                </a:solidFill>
                <a:latin typeface="Arial" panose="020B0604020202020204" pitchFamily="34" charset="0"/>
                <a:cs typeface="Arial" panose="020B0604020202020204" pitchFamily="34" charset="0"/>
              </a:rPr>
              <a:t>Europe Investment</a:t>
            </a:r>
            <a:r>
              <a:rPr sz="1200" b="1" spc="-95" dirty="0">
                <a:solidFill>
                  <a:srgbClr val="172044"/>
                </a:solidFill>
                <a:latin typeface="Arial" panose="020B0604020202020204" pitchFamily="34" charset="0"/>
                <a:cs typeface="Arial" panose="020B0604020202020204" pitchFamily="34" charset="0"/>
              </a:rPr>
              <a:t> </a:t>
            </a:r>
            <a:r>
              <a:rPr sz="1200" b="1" spc="-5" dirty="0">
                <a:solidFill>
                  <a:srgbClr val="172044"/>
                </a:solidFill>
                <a:latin typeface="Arial" panose="020B0604020202020204" pitchFamily="34" charset="0"/>
                <a:cs typeface="Arial" panose="020B0604020202020204" pitchFamily="34" charset="0"/>
              </a:rPr>
              <a:t>Committee</a:t>
            </a:r>
            <a:r>
              <a:rPr lang="en-US" sz="1200" b="1" dirty="0">
                <a:latin typeface="Arial" panose="020B0604020202020204" pitchFamily="34" charset="0"/>
                <a:cs typeface="Arial" panose="020B0604020202020204" pitchFamily="34" charset="0"/>
              </a:rPr>
              <a:t> </a:t>
            </a:r>
            <a:r>
              <a:rPr sz="1200" b="1" spc="-5" dirty="0">
                <a:solidFill>
                  <a:srgbClr val="172044"/>
                </a:solidFill>
                <a:latin typeface="Arial" panose="020B0604020202020204" pitchFamily="34" charset="0"/>
                <a:cs typeface="Arial" panose="020B0604020202020204" pitchFamily="34" charset="0"/>
              </a:rPr>
              <a:t>(SEEIC) </a:t>
            </a:r>
            <a:r>
              <a:rPr sz="1200" b="1" dirty="0">
                <a:solidFill>
                  <a:srgbClr val="172044"/>
                </a:solidFill>
                <a:latin typeface="Arial" panose="020B0604020202020204" pitchFamily="34" charset="0"/>
                <a:cs typeface="Arial" panose="020B0604020202020204" pitchFamily="34" charset="0"/>
              </a:rPr>
              <a:t>held in</a:t>
            </a:r>
            <a:r>
              <a:rPr sz="1200" b="1" spc="-80" dirty="0">
                <a:solidFill>
                  <a:srgbClr val="172044"/>
                </a:solidFill>
                <a:latin typeface="Arial" panose="020B0604020202020204" pitchFamily="34" charset="0"/>
                <a:cs typeface="Arial" panose="020B0604020202020204" pitchFamily="34" charset="0"/>
              </a:rPr>
              <a:t> </a:t>
            </a:r>
            <a:r>
              <a:rPr sz="1200" b="1" spc="-10" dirty="0">
                <a:solidFill>
                  <a:srgbClr val="172044"/>
                </a:solidFill>
                <a:latin typeface="Arial" panose="020B0604020202020204" pitchFamily="34" charset="0"/>
                <a:cs typeface="Arial" panose="020B0604020202020204" pitchFamily="34" charset="0"/>
              </a:rPr>
              <a:t>Tivat,  </a:t>
            </a:r>
            <a:r>
              <a:rPr sz="1200" b="1" spc="-5" dirty="0">
                <a:solidFill>
                  <a:srgbClr val="172044"/>
                </a:solidFill>
                <a:latin typeface="Arial" panose="020B0604020202020204" pitchFamily="34" charset="0"/>
                <a:cs typeface="Arial" panose="020B0604020202020204" pitchFamily="34" charset="0"/>
              </a:rPr>
              <a:t>Montenegro on </a:t>
            </a:r>
            <a:r>
              <a:rPr sz="1200" b="1" dirty="0">
                <a:solidFill>
                  <a:srgbClr val="172044"/>
                </a:solidFill>
                <a:latin typeface="Arial" panose="020B0604020202020204" pitchFamily="34" charset="0"/>
                <a:cs typeface="Arial" panose="020B0604020202020204" pitchFamily="34" charset="0"/>
              </a:rPr>
              <a:t>11 </a:t>
            </a:r>
            <a:r>
              <a:rPr sz="1200" b="1" spc="-10" dirty="0">
                <a:solidFill>
                  <a:srgbClr val="172044"/>
                </a:solidFill>
                <a:latin typeface="Arial" panose="020B0604020202020204" pitchFamily="34" charset="0"/>
                <a:cs typeface="Arial" panose="020B0604020202020204" pitchFamily="34" charset="0"/>
              </a:rPr>
              <a:t>May</a:t>
            </a:r>
            <a:r>
              <a:rPr sz="1200" b="1" spc="-95" dirty="0">
                <a:solidFill>
                  <a:srgbClr val="172044"/>
                </a:solidFill>
                <a:latin typeface="Arial" panose="020B0604020202020204" pitchFamily="34" charset="0"/>
                <a:cs typeface="Arial" panose="020B0604020202020204" pitchFamily="34" charset="0"/>
              </a:rPr>
              <a:t> </a:t>
            </a:r>
            <a:r>
              <a:rPr sz="1200" b="1" dirty="0">
                <a:solidFill>
                  <a:srgbClr val="172044"/>
                </a:solidFill>
                <a:latin typeface="Arial" panose="020B0604020202020204" pitchFamily="34" charset="0"/>
                <a:cs typeface="Arial" panose="020B0604020202020204" pitchFamily="34" charset="0"/>
              </a:rPr>
              <a:t>2018</a:t>
            </a:r>
            <a:r>
              <a:rPr sz="1100" b="1" dirty="0">
                <a:solidFill>
                  <a:srgbClr val="172044"/>
                </a:solidFill>
                <a:latin typeface="Arial" panose="020B0604020202020204" pitchFamily="34" charset="0"/>
                <a:cs typeface="Arial" panose="020B0604020202020204" pitchFamily="34" charset="0"/>
              </a:rPr>
              <a:t>.</a:t>
            </a:r>
            <a:endParaRPr sz="1100" b="1" dirty="0">
              <a:latin typeface="Arial" panose="020B0604020202020204" pitchFamily="34" charset="0"/>
              <a:cs typeface="Arial" panose="020B0604020202020204" pitchFamily="34" charset="0"/>
            </a:endParaRPr>
          </a:p>
        </p:txBody>
      </p:sp>
      <p:sp>
        <p:nvSpPr>
          <p:cNvPr id="13" name="object 13"/>
          <p:cNvSpPr/>
          <p:nvPr/>
        </p:nvSpPr>
        <p:spPr>
          <a:xfrm>
            <a:off x="7020668" y="2263139"/>
            <a:ext cx="718185" cy="593090"/>
          </a:xfrm>
          <a:custGeom>
            <a:avLst/>
            <a:gdLst/>
            <a:ahLst/>
            <a:cxnLst/>
            <a:rect l="l" t="t" r="r" b="b"/>
            <a:pathLst>
              <a:path w="718184" h="593089">
                <a:moveTo>
                  <a:pt x="358901" y="0"/>
                </a:moveTo>
                <a:lnTo>
                  <a:pt x="305859" y="3214"/>
                </a:lnTo>
                <a:lnTo>
                  <a:pt x="255235" y="12550"/>
                </a:lnTo>
                <a:lnTo>
                  <a:pt x="207584" y="27550"/>
                </a:lnTo>
                <a:lnTo>
                  <a:pt x="163462" y="47755"/>
                </a:lnTo>
                <a:lnTo>
                  <a:pt x="123423" y="72707"/>
                </a:lnTo>
                <a:lnTo>
                  <a:pt x="88022" y="101947"/>
                </a:lnTo>
                <a:lnTo>
                  <a:pt x="57813" y="135017"/>
                </a:lnTo>
                <a:lnTo>
                  <a:pt x="33352" y="171457"/>
                </a:lnTo>
                <a:lnTo>
                  <a:pt x="15193" y="210810"/>
                </a:lnTo>
                <a:lnTo>
                  <a:pt x="3890" y="252616"/>
                </a:lnTo>
                <a:lnTo>
                  <a:pt x="0" y="296418"/>
                </a:lnTo>
                <a:lnTo>
                  <a:pt x="3890" y="340219"/>
                </a:lnTo>
                <a:lnTo>
                  <a:pt x="15193" y="382025"/>
                </a:lnTo>
                <a:lnTo>
                  <a:pt x="33352" y="421378"/>
                </a:lnTo>
                <a:lnTo>
                  <a:pt x="57813" y="457818"/>
                </a:lnTo>
                <a:lnTo>
                  <a:pt x="88022" y="490888"/>
                </a:lnTo>
                <a:lnTo>
                  <a:pt x="123423" y="520128"/>
                </a:lnTo>
                <a:lnTo>
                  <a:pt x="163462" y="545080"/>
                </a:lnTo>
                <a:lnTo>
                  <a:pt x="207584" y="565285"/>
                </a:lnTo>
                <a:lnTo>
                  <a:pt x="255235" y="580285"/>
                </a:lnTo>
                <a:lnTo>
                  <a:pt x="305859" y="589621"/>
                </a:lnTo>
                <a:lnTo>
                  <a:pt x="358901" y="592836"/>
                </a:lnTo>
                <a:lnTo>
                  <a:pt x="411944" y="589621"/>
                </a:lnTo>
                <a:lnTo>
                  <a:pt x="462568" y="580285"/>
                </a:lnTo>
                <a:lnTo>
                  <a:pt x="510219" y="565285"/>
                </a:lnTo>
                <a:lnTo>
                  <a:pt x="554341" y="545080"/>
                </a:lnTo>
                <a:lnTo>
                  <a:pt x="594380" y="520128"/>
                </a:lnTo>
                <a:lnTo>
                  <a:pt x="629781" y="490888"/>
                </a:lnTo>
                <a:lnTo>
                  <a:pt x="659990" y="457818"/>
                </a:lnTo>
                <a:lnTo>
                  <a:pt x="684451" y="421378"/>
                </a:lnTo>
                <a:lnTo>
                  <a:pt x="702610" y="382025"/>
                </a:lnTo>
                <a:lnTo>
                  <a:pt x="713913" y="340219"/>
                </a:lnTo>
                <a:lnTo>
                  <a:pt x="717804" y="296418"/>
                </a:lnTo>
                <a:lnTo>
                  <a:pt x="713913" y="252616"/>
                </a:lnTo>
                <a:lnTo>
                  <a:pt x="702610" y="210810"/>
                </a:lnTo>
                <a:lnTo>
                  <a:pt x="684451" y="171457"/>
                </a:lnTo>
                <a:lnTo>
                  <a:pt x="659990" y="135017"/>
                </a:lnTo>
                <a:lnTo>
                  <a:pt x="629781" y="101947"/>
                </a:lnTo>
                <a:lnTo>
                  <a:pt x="594380" y="72707"/>
                </a:lnTo>
                <a:lnTo>
                  <a:pt x="554341" y="47755"/>
                </a:lnTo>
                <a:lnTo>
                  <a:pt x="510219" y="27550"/>
                </a:lnTo>
                <a:lnTo>
                  <a:pt x="462568" y="12550"/>
                </a:lnTo>
                <a:lnTo>
                  <a:pt x="411944" y="3214"/>
                </a:lnTo>
                <a:lnTo>
                  <a:pt x="358901" y="0"/>
                </a:lnTo>
                <a:close/>
              </a:path>
            </a:pathLst>
          </a:custGeom>
          <a:solidFill>
            <a:srgbClr val="30927A"/>
          </a:solidFill>
        </p:spPr>
        <p:txBody>
          <a:bodyPr wrap="square" lIns="0" tIns="0" rIns="0" bIns="0" rtlCol="0"/>
          <a:lstStyle/>
          <a:p>
            <a:endParaRPr dirty="0"/>
          </a:p>
        </p:txBody>
      </p:sp>
      <p:sp>
        <p:nvSpPr>
          <p:cNvPr id="14" name="object 14"/>
          <p:cNvSpPr txBox="1"/>
          <p:nvPr/>
        </p:nvSpPr>
        <p:spPr>
          <a:xfrm>
            <a:off x="6183266" y="2455629"/>
            <a:ext cx="1559778" cy="198131"/>
          </a:xfrm>
          <a:prstGeom prst="rect">
            <a:avLst/>
          </a:prstGeom>
        </p:spPr>
        <p:txBody>
          <a:bodyPr vert="horz" wrap="square" lIns="0" tIns="13335" rIns="0" bIns="0" rtlCol="0">
            <a:spAutoFit/>
          </a:bodyPr>
          <a:lstStyle/>
          <a:p>
            <a:pPr marL="12700">
              <a:lnSpc>
                <a:spcPct val="100000"/>
              </a:lnSpc>
              <a:spcBef>
                <a:spcPts val="105"/>
              </a:spcBef>
              <a:tabLst>
                <a:tab pos="1049020" algn="l"/>
              </a:tabLst>
            </a:pPr>
            <a:r>
              <a:rPr sz="1100" u="sng" dirty="0">
                <a:solidFill>
                  <a:srgbClr val="172044"/>
                </a:solidFill>
                <a:uFill>
                  <a:solidFill>
                    <a:srgbClr val="88814E"/>
                  </a:solidFill>
                </a:uFill>
                <a:latin typeface="Times New Roman"/>
                <a:cs typeface="Times New Roman"/>
              </a:rPr>
              <a:t> 	</a:t>
            </a:r>
            <a:r>
              <a:rPr sz="1200" b="1" u="sng" dirty="0">
                <a:uFill>
                  <a:solidFill>
                    <a:srgbClr val="88814E"/>
                  </a:solidFill>
                </a:uFill>
                <a:latin typeface="Arial" panose="020B0604020202020204" pitchFamily="34" charset="0"/>
                <a:ea typeface="Verdana" panose="020B0604030504040204" pitchFamily="34" charset="0"/>
                <a:cs typeface="Arial" panose="020B0604020202020204" pitchFamily="34" charset="0"/>
              </a:rPr>
              <a:t>A</a:t>
            </a:r>
            <a:r>
              <a:rPr sz="1200" b="1" spc="5" dirty="0">
                <a:latin typeface="Arial" panose="020B0604020202020204" pitchFamily="34" charset="0"/>
                <a:ea typeface="Verdana" panose="020B0604030504040204" pitchFamily="34" charset="0"/>
                <a:cs typeface="Arial" panose="020B0604020202020204" pitchFamily="34" charset="0"/>
              </a:rPr>
              <a:t>i</a:t>
            </a:r>
            <a:r>
              <a:rPr sz="1200" b="1" dirty="0">
                <a:latin typeface="Arial" panose="020B0604020202020204" pitchFamily="34" charset="0"/>
                <a:ea typeface="Verdana" panose="020B0604030504040204" pitchFamily="34" charset="0"/>
                <a:cs typeface="Arial" panose="020B0604020202020204" pitchFamily="34" charset="0"/>
              </a:rPr>
              <a:t>m</a:t>
            </a:r>
            <a:endParaRPr sz="1200" dirty="0">
              <a:latin typeface="Arial" panose="020B0604020202020204" pitchFamily="34" charset="0"/>
              <a:ea typeface="Verdana" panose="020B0604030504040204" pitchFamily="34" charset="0"/>
              <a:cs typeface="Arial" panose="020B0604020202020204" pitchFamily="34" charset="0"/>
            </a:endParaRPr>
          </a:p>
        </p:txBody>
      </p:sp>
      <p:sp>
        <p:nvSpPr>
          <p:cNvPr id="15" name="object 15"/>
          <p:cNvSpPr/>
          <p:nvPr/>
        </p:nvSpPr>
        <p:spPr>
          <a:xfrm>
            <a:off x="7020668" y="4001772"/>
            <a:ext cx="722376" cy="593090"/>
          </a:xfrm>
          <a:custGeom>
            <a:avLst/>
            <a:gdLst/>
            <a:ahLst/>
            <a:cxnLst/>
            <a:rect l="l" t="t" r="r" b="b"/>
            <a:pathLst>
              <a:path w="690879" h="593089">
                <a:moveTo>
                  <a:pt x="345186" y="0"/>
                </a:moveTo>
                <a:lnTo>
                  <a:pt x="294180" y="3214"/>
                </a:lnTo>
                <a:lnTo>
                  <a:pt x="245496" y="12550"/>
                </a:lnTo>
                <a:lnTo>
                  <a:pt x="199670" y="27550"/>
                </a:lnTo>
                <a:lnTo>
                  <a:pt x="157234" y="47755"/>
                </a:lnTo>
                <a:lnTo>
                  <a:pt x="118724" y="72707"/>
                </a:lnTo>
                <a:lnTo>
                  <a:pt x="84673" y="101947"/>
                </a:lnTo>
                <a:lnTo>
                  <a:pt x="55615" y="135017"/>
                </a:lnTo>
                <a:lnTo>
                  <a:pt x="32084" y="171457"/>
                </a:lnTo>
                <a:lnTo>
                  <a:pt x="14615" y="210810"/>
                </a:lnTo>
                <a:lnTo>
                  <a:pt x="3743" y="252616"/>
                </a:lnTo>
                <a:lnTo>
                  <a:pt x="0" y="296418"/>
                </a:lnTo>
                <a:lnTo>
                  <a:pt x="3743" y="340219"/>
                </a:lnTo>
                <a:lnTo>
                  <a:pt x="14615" y="382025"/>
                </a:lnTo>
                <a:lnTo>
                  <a:pt x="32084" y="421378"/>
                </a:lnTo>
                <a:lnTo>
                  <a:pt x="55615" y="457818"/>
                </a:lnTo>
                <a:lnTo>
                  <a:pt x="84673" y="490888"/>
                </a:lnTo>
                <a:lnTo>
                  <a:pt x="118724" y="520128"/>
                </a:lnTo>
                <a:lnTo>
                  <a:pt x="157234" y="545080"/>
                </a:lnTo>
                <a:lnTo>
                  <a:pt x="199670" y="565285"/>
                </a:lnTo>
                <a:lnTo>
                  <a:pt x="245496" y="580285"/>
                </a:lnTo>
                <a:lnTo>
                  <a:pt x="294180" y="589621"/>
                </a:lnTo>
                <a:lnTo>
                  <a:pt x="345186" y="592836"/>
                </a:lnTo>
                <a:lnTo>
                  <a:pt x="396191" y="589621"/>
                </a:lnTo>
                <a:lnTo>
                  <a:pt x="444875" y="580285"/>
                </a:lnTo>
                <a:lnTo>
                  <a:pt x="490701" y="565285"/>
                </a:lnTo>
                <a:lnTo>
                  <a:pt x="533137" y="545080"/>
                </a:lnTo>
                <a:lnTo>
                  <a:pt x="571647" y="520128"/>
                </a:lnTo>
                <a:lnTo>
                  <a:pt x="605698" y="490888"/>
                </a:lnTo>
                <a:lnTo>
                  <a:pt x="634756" y="457818"/>
                </a:lnTo>
                <a:lnTo>
                  <a:pt x="658287" y="421378"/>
                </a:lnTo>
                <a:lnTo>
                  <a:pt x="675756" y="382025"/>
                </a:lnTo>
                <a:lnTo>
                  <a:pt x="686628" y="340219"/>
                </a:lnTo>
                <a:lnTo>
                  <a:pt x="690372" y="296418"/>
                </a:lnTo>
                <a:lnTo>
                  <a:pt x="686628" y="252616"/>
                </a:lnTo>
                <a:lnTo>
                  <a:pt x="675756" y="210810"/>
                </a:lnTo>
                <a:lnTo>
                  <a:pt x="658287" y="171457"/>
                </a:lnTo>
                <a:lnTo>
                  <a:pt x="634756" y="135017"/>
                </a:lnTo>
                <a:lnTo>
                  <a:pt x="605698" y="101947"/>
                </a:lnTo>
                <a:lnTo>
                  <a:pt x="571647" y="72707"/>
                </a:lnTo>
                <a:lnTo>
                  <a:pt x="533137" y="47755"/>
                </a:lnTo>
                <a:lnTo>
                  <a:pt x="490701" y="27550"/>
                </a:lnTo>
                <a:lnTo>
                  <a:pt x="444875" y="12550"/>
                </a:lnTo>
                <a:lnTo>
                  <a:pt x="396191" y="3214"/>
                </a:lnTo>
                <a:lnTo>
                  <a:pt x="345186" y="0"/>
                </a:lnTo>
                <a:close/>
              </a:path>
            </a:pathLst>
          </a:custGeom>
          <a:solidFill>
            <a:srgbClr val="497B29"/>
          </a:solidFill>
        </p:spPr>
        <p:txBody>
          <a:bodyPr wrap="square" lIns="0" tIns="0" rIns="0" bIns="0" rtlCol="0"/>
          <a:lstStyle/>
          <a:p>
            <a:endParaRPr dirty="0"/>
          </a:p>
        </p:txBody>
      </p:sp>
      <p:sp>
        <p:nvSpPr>
          <p:cNvPr id="16" name="object 16"/>
          <p:cNvSpPr txBox="1"/>
          <p:nvPr/>
        </p:nvSpPr>
        <p:spPr>
          <a:xfrm>
            <a:off x="6719622" y="4180009"/>
            <a:ext cx="886588" cy="197490"/>
          </a:xfrm>
          <a:prstGeom prst="rect">
            <a:avLst/>
          </a:prstGeom>
        </p:spPr>
        <p:txBody>
          <a:bodyPr vert="horz" wrap="square" lIns="0" tIns="12700" rIns="0" bIns="0" rtlCol="0">
            <a:spAutoFit/>
          </a:bodyPr>
          <a:lstStyle/>
          <a:p>
            <a:pPr marL="12700">
              <a:lnSpc>
                <a:spcPct val="100000"/>
              </a:lnSpc>
              <a:spcBef>
                <a:spcPts val="100"/>
              </a:spcBef>
              <a:tabLst>
                <a:tab pos="511809" algn="l"/>
              </a:tabLst>
            </a:pPr>
            <a:r>
              <a:rPr sz="1100" u="sng" dirty="0">
                <a:solidFill>
                  <a:srgbClr val="172044"/>
                </a:solidFill>
                <a:uFill>
                  <a:solidFill>
                    <a:srgbClr val="EDEBDF"/>
                  </a:solidFill>
                </a:uFill>
                <a:latin typeface="Times New Roman"/>
                <a:cs typeface="Times New Roman"/>
              </a:rPr>
              <a:t> </a:t>
            </a:r>
            <a:r>
              <a:rPr lang="en-US" sz="1100" u="sng" dirty="0">
                <a:solidFill>
                  <a:srgbClr val="172044"/>
                </a:solidFill>
                <a:uFill>
                  <a:solidFill>
                    <a:srgbClr val="EDEBDF"/>
                  </a:solidFill>
                </a:uFill>
                <a:latin typeface="Times New Roman"/>
                <a:cs typeface="Times New Roman"/>
              </a:rPr>
              <a:t>	</a:t>
            </a:r>
            <a:r>
              <a:rPr sz="1200" b="1" u="sng" dirty="0">
                <a:uFill>
                  <a:solidFill>
                    <a:srgbClr val="EDEBDF"/>
                  </a:solidFill>
                </a:uFill>
                <a:latin typeface="Arial" panose="020B0604020202020204" pitchFamily="34" charset="0"/>
                <a:cs typeface="Arial" panose="020B0604020202020204" pitchFamily="34" charset="0"/>
              </a:rPr>
              <a:t>G</a:t>
            </a:r>
            <a:r>
              <a:rPr sz="1200" b="1" spc="-10" dirty="0">
                <a:latin typeface="Arial" panose="020B0604020202020204" pitchFamily="34" charset="0"/>
                <a:cs typeface="Arial" panose="020B0604020202020204" pitchFamily="34" charset="0"/>
              </a:rPr>
              <a:t>oa</a:t>
            </a:r>
            <a:r>
              <a:rPr sz="1200" b="1" dirty="0">
                <a:latin typeface="Arial" panose="020B0604020202020204" pitchFamily="34" charset="0"/>
                <a:cs typeface="Arial" panose="020B0604020202020204" pitchFamily="34" charset="0"/>
              </a:rPr>
              <a:t>l</a:t>
            </a:r>
            <a:endParaRPr sz="1100" dirty="0">
              <a:latin typeface="Arial" panose="020B0604020202020204" pitchFamily="34" charset="0"/>
              <a:cs typeface="Arial" panose="020B0604020202020204" pitchFamily="34" charset="0"/>
            </a:endParaRPr>
          </a:p>
        </p:txBody>
      </p:sp>
      <p:sp>
        <p:nvSpPr>
          <p:cNvPr id="17" name="object 17"/>
          <p:cNvSpPr txBox="1"/>
          <p:nvPr/>
        </p:nvSpPr>
        <p:spPr>
          <a:xfrm>
            <a:off x="8011794" y="3479189"/>
            <a:ext cx="2522073" cy="1859483"/>
          </a:xfrm>
          <a:prstGeom prst="rect">
            <a:avLst/>
          </a:prstGeom>
        </p:spPr>
        <p:txBody>
          <a:bodyPr vert="horz" wrap="square" lIns="0" tIns="12700" rIns="0" bIns="0" rtlCol="0">
            <a:spAutoFit/>
          </a:bodyPr>
          <a:lstStyle/>
          <a:p>
            <a:pPr marL="12700" marR="5080">
              <a:lnSpc>
                <a:spcPct val="100000"/>
              </a:lnSpc>
              <a:spcBef>
                <a:spcPts val="100"/>
              </a:spcBef>
            </a:pPr>
            <a:r>
              <a:rPr lang="en-GB" sz="1200" b="1" dirty="0">
                <a:solidFill>
                  <a:srgbClr val="172044"/>
                </a:solidFill>
                <a:latin typeface="Arial" panose="020B0604020202020204" pitchFamily="34" charset="0"/>
                <a:cs typeface="Arial" panose="020B0604020202020204" pitchFamily="34" charset="0"/>
              </a:rPr>
              <a:t>The goal of the RIRA is greater  harmonization of WB6 investment  policies with the European Union (EU)  standards and international best  practices, within the framework of the SEE 2020 Strategy, Central European  Free Trade Agreement (CEFTA) and EU  pre-accession and accession  processes</a:t>
            </a:r>
            <a:r>
              <a:rPr lang="en-GB" sz="1200" dirty="0">
                <a:solidFill>
                  <a:srgbClr val="172044"/>
                </a:solidFill>
                <a:latin typeface="Vedrana"/>
                <a:cs typeface="Calibri"/>
              </a:rPr>
              <a:t>.</a:t>
            </a:r>
          </a:p>
        </p:txBody>
      </p:sp>
      <p:sp>
        <p:nvSpPr>
          <p:cNvPr id="18" name="object 18"/>
          <p:cNvSpPr txBox="1"/>
          <p:nvPr/>
        </p:nvSpPr>
        <p:spPr>
          <a:xfrm>
            <a:off x="7999597" y="1745957"/>
            <a:ext cx="2169795" cy="1306127"/>
          </a:xfrm>
          <a:prstGeom prst="rect">
            <a:avLst/>
          </a:prstGeom>
        </p:spPr>
        <p:txBody>
          <a:bodyPr vert="horz" wrap="square" lIns="0" tIns="13335" rIns="0" bIns="0" rtlCol="0">
            <a:spAutoFit/>
          </a:bodyPr>
          <a:lstStyle/>
          <a:p>
            <a:pPr marL="12700" marR="5080">
              <a:lnSpc>
                <a:spcPct val="100000"/>
              </a:lnSpc>
              <a:spcBef>
                <a:spcPts val="105"/>
              </a:spcBef>
            </a:pPr>
            <a:r>
              <a:rPr sz="1200" b="1" spc="-5" dirty="0">
                <a:solidFill>
                  <a:srgbClr val="172044"/>
                </a:solidFill>
                <a:latin typeface="Arial" panose="020B0604020202020204" pitchFamily="34" charset="0"/>
                <a:cs typeface="Arial" panose="020B0604020202020204" pitchFamily="34" charset="0"/>
              </a:rPr>
              <a:t>The </a:t>
            </a:r>
            <a:r>
              <a:rPr sz="1200" b="1" dirty="0">
                <a:solidFill>
                  <a:srgbClr val="172044"/>
                </a:solidFill>
                <a:latin typeface="Arial" panose="020B0604020202020204" pitchFamily="34" charset="0"/>
                <a:cs typeface="Arial" panose="020B0604020202020204" pitchFamily="34" charset="0"/>
              </a:rPr>
              <a:t>region to become attractive  investment </a:t>
            </a:r>
            <a:r>
              <a:rPr sz="1200" b="1" spc="-5" dirty="0">
                <a:solidFill>
                  <a:srgbClr val="172044"/>
                </a:solidFill>
                <a:latin typeface="Arial" panose="020B0604020202020204" pitchFamily="34" charset="0"/>
                <a:cs typeface="Arial" panose="020B0604020202020204" pitchFamily="34" charset="0"/>
              </a:rPr>
              <a:t>destination, but </a:t>
            </a:r>
            <a:r>
              <a:rPr sz="1200" b="1" dirty="0">
                <a:solidFill>
                  <a:srgbClr val="172044"/>
                </a:solidFill>
                <a:latin typeface="Arial" panose="020B0604020202020204" pitchFamily="34" charset="0"/>
                <a:cs typeface="Arial" panose="020B0604020202020204" pitchFamily="34" charset="0"/>
              </a:rPr>
              <a:t>also</a:t>
            </a:r>
            <a:r>
              <a:rPr sz="1200" b="1" spc="-125" dirty="0">
                <a:solidFill>
                  <a:srgbClr val="172044"/>
                </a:solidFill>
                <a:latin typeface="Arial" panose="020B0604020202020204" pitchFamily="34" charset="0"/>
                <a:cs typeface="Arial" panose="020B0604020202020204" pitchFamily="34" charset="0"/>
              </a:rPr>
              <a:t> </a:t>
            </a:r>
            <a:r>
              <a:rPr sz="1200" b="1" dirty="0">
                <a:solidFill>
                  <a:srgbClr val="172044"/>
                </a:solidFill>
                <a:latin typeface="Arial" panose="020B0604020202020204" pitchFamily="34" charset="0"/>
                <a:cs typeface="Arial" panose="020B0604020202020204" pitchFamily="34" charset="0"/>
              </a:rPr>
              <a:t>gives  individual economies </a:t>
            </a:r>
            <a:r>
              <a:rPr sz="1200" b="1" spc="-5" dirty="0">
                <a:solidFill>
                  <a:srgbClr val="172044"/>
                </a:solidFill>
                <a:latin typeface="Arial" panose="020B0604020202020204" pitchFamily="34" charset="0"/>
                <a:cs typeface="Arial" panose="020B0604020202020204" pitchFamily="34" charset="0"/>
              </a:rPr>
              <a:t>opportunity </a:t>
            </a:r>
            <a:r>
              <a:rPr sz="1200" b="1" dirty="0">
                <a:solidFill>
                  <a:srgbClr val="172044"/>
                </a:solidFill>
                <a:latin typeface="Arial" panose="020B0604020202020204" pitchFamily="34" charset="0"/>
                <a:cs typeface="Arial" panose="020B0604020202020204" pitchFamily="34" charset="0"/>
              </a:rPr>
              <a:t>to </a:t>
            </a:r>
            <a:r>
              <a:rPr sz="1200" b="1" spc="-5" dirty="0">
                <a:solidFill>
                  <a:srgbClr val="172044"/>
                </a:solidFill>
                <a:latin typeface="Arial" panose="020B0604020202020204" pitchFamily="34" charset="0"/>
                <a:cs typeface="Arial" panose="020B0604020202020204" pitchFamily="34" charset="0"/>
              </a:rPr>
              <a:t>utilize </a:t>
            </a:r>
            <a:r>
              <a:rPr sz="1200" b="1" dirty="0">
                <a:solidFill>
                  <a:srgbClr val="172044"/>
                </a:solidFill>
                <a:latin typeface="Arial" panose="020B0604020202020204" pitchFamily="34" charset="0"/>
                <a:cs typeface="Arial" panose="020B0604020202020204" pitchFamily="34" charset="0"/>
              </a:rPr>
              <a:t>comparative advantages of</a:t>
            </a:r>
            <a:r>
              <a:rPr sz="1200" b="1" spc="-135" dirty="0">
                <a:solidFill>
                  <a:srgbClr val="172044"/>
                </a:solidFill>
                <a:latin typeface="Arial" panose="020B0604020202020204" pitchFamily="34" charset="0"/>
                <a:cs typeface="Arial" panose="020B0604020202020204" pitchFamily="34" charset="0"/>
              </a:rPr>
              <a:t> </a:t>
            </a:r>
            <a:r>
              <a:rPr sz="1200" b="1" dirty="0">
                <a:solidFill>
                  <a:srgbClr val="172044"/>
                </a:solidFill>
                <a:latin typeface="Arial" panose="020B0604020202020204" pitchFamily="34" charset="0"/>
                <a:cs typeface="Arial" panose="020B0604020202020204" pitchFamily="34" charset="0"/>
              </a:rPr>
              <a:t>this  </a:t>
            </a:r>
            <a:r>
              <a:rPr sz="1200" b="1" spc="-5" dirty="0">
                <a:solidFill>
                  <a:srgbClr val="172044"/>
                </a:solidFill>
                <a:latin typeface="Arial" panose="020B0604020202020204" pitchFamily="34" charset="0"/>
                <a:cs typeface="Arial" panose="020B0604020202020204" pitchFamily="34" charset="0"/>
              </a:rPr>
              <a:t>process.</a:t>
            </a:r>
            <a:endParaRPr sz="1200" b="1"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822192" y="1572412"/>
            <a:ext cx="4572000" cy="4442460"/>
          </a:xfrm>
          <a:prstGeom prst="rect">
            <a:avLst/>
          </a:prstGeom>
          <a:blipFill>
            <a:blip r:embed="rId2" cstate="print"/>
            <a:stretch>
              <a:fillRect/>
            </a:stretch>
          </a:blipFill>
        </p:spPr>
        <p:txBody>
          <a:bodyPr wrap="square" lIns="0" tIns="0" rIns="0" bIns="0" rtlCol="0"/>
          <a:lstStyle/>
          <a:p>
            <a:endParaRPr dirty="0"/>
          </a:p>
        </p:txBody>
      </p:sp>
      <p:sp>
        <p:nvSpPr>
          <p:cNvPr id="3" name="object 3"/>
          <p:cNvSpPr txBox="1"/>
          <p:nvPr/>
        </p:nvSpPr>
        <p:spPr>
          <a:xfrm>
            <a:off x="1066800" y="1828800"/>
            <a:ext cx="2650998" cy="598241"/>
          </a:xfrm>
          <a:prstGeom prst="rect">
            <a:avLst/>
          </a:prstGeom>
        </p:spPr>
        <p:txBody>
          <a:bodyPr vert="horz" wrap="square" lIns="0" tIns="13335" rIns="0" bIns="0" rtlCol="0">
            <a:spAutoFit/>
          </a:bodyPr>
          <a:lstStyle/>
          <a:p>
            <a:pPr marR="5080" algn="ctr">
              <a:lnSpc>
                <a:spcPct val="100000"/>
              </a:lnSpc>
              <a:spcBef>
                <a:spcPts val="105"/>
              </a:spcBef>
            </a:pPr>
            <a:r>
              <a:rPr lang="en-US" sz="2400" b="1" dirty="0">
                <a:solidFill>
                  <a:schemeClr val="accent1">
                    <a:lumMod val="75000"/>
                  </a:schemeClr>
                </a:solidFill>
                <a:latin typeface="Arial" panose="020B0604020202020204" pitchFamily="34" charset="0"/>
                <a:cs typeface="Arial" panose="020B0604020202020204" pitchFamily="34" charset="0"/>
              </a:rPr>
              <a:t>Policy a</a:t>
            </a:r>
            <a:r>
              <a:rPr sz="2400" b="1" dirty="0">
                <a:solidFill>
                  <a:schemeClr val="accent1">
                    <a:lumMod val="75000"/>
                  </a:schemeClr>
                </a:solidFill>
                <a:latin typeface="Arial" panose="020B0604020202020204" pitchFamily="34" charset="0"/>
                <a:cs typeface="Arial" panose="020B0604020202020204" pitchFamily="34" charset="0"/>
              </a:rPr>
              <a:t>rea</a:t>
            </a:r>
            <a:r>
              <a:rPr sz="2400" b="1" spc="-105" dirty="0">
                <a:solidFill>
                  <a:schemeClr val="accent1">
                    <a:lumMod val="75000"/>
                  </a:schemeClr>
                </a:solidFill>
                <a:latin typeface="Arial" panose="020B0604020202020204" pitchFamily="34" charset="0"/>
                <a:cs typeface="Arial" panose="020B0604020202020204" pitchFamily="34" charset="0"/>
              </a:rPr>
              <a:t> </a:t>
            </a:r>
            <a:r>
              <a:rPr sz="2400" b="1" dirty="0">
                <a:solidFill>
                  <a:schemeClr val="accent1">
                    <a:lumMod val="75000"/>
                  </a:schemeClr>
                </a:solidFill>
                <a:latin typeface="Arial" panose="020B0604020202020204" pitchFamily="34" charset="0"/>
                <a:cs typeface="Arial" panose="020B0604020202020204" pitchFamily="34" charset="0"/>
              </a:rPr>
              <a:t>1</a:t>
            </a:r>
            <a:endParaRPr sz="2400" dirty="0">
              <a:solidFill>
                <a:schemeClr val="accent1">
                  <a:lumMod val="75000"/>
                </a:schemeClr>
              </a:solidFill>
              <a:latin typeface="Arial" panose="020B0604020202020204" pitchFamily="34" charset="0"/>
              <a:cs typeface="Arial" panose="020B0604020202020204" pitchFamily="34" charset="0"/>
            </a:endParaRPr>
          </a:p>
          <a:p>
            <a:pPr marL="12700" algn="ctr">
              <a:lnSpc>
                <a:spcPct val="100000"/>
              </a:lnSpc>
              <a:spcBef>
                <a:spcPts val="35"/>
              </a:spcBef>
            </a:pPr>
            <a:r>
              <a:rPr sz="1400" spc="-10" dirty="0">
                <a:latin typeface="Arial" panose="020B0604020202020204" pitchFamily="34" charset="0"/>
                <a:cs typeface="Arial" panose="020B0604020202020204" pitchFamily="34" charset="0"/>
              </a:rPr>
              <a:t>Investment </a:t>
            </a:r>
            <a:r>
              <a:rPr sz="1400" spc="-5" dirty="0">
                <a:latin typeface="Arial" panose="020B0604020202020204" pitchFamily="34" charset="0"/>
                <a:cs typeface="Arial" panose="020B0604020202020204" pitchFamily="34" charset="0"/>
              </a:rPr>
              <a:t>Entry </a:t>
            </a:r>
            <a:r>
              <a:rPr sz="1400" dirty="0">
                <a:latin typeface="Arial" panose="020B0604020202020204" pitchFamily="34" charset="0"/>
                <a:cs typeface="Arial" panose="020B0604020202020204" pitchFamily="34" charset="0"/>
              </a:rPr>
              <a:t>&amp;</a:t>
            </a:r>
            <a:r>
              <a:rPr sz="1400" spc="-40" dirty="0">
                <a:latin typeface="Arial" panose="020B0604020202020204" pitchFamily="34" charset="0"/>
                <a:cs typeface="Arial" panose="020B0604020202020204" pitchFamily="34" charset="0"/>
              </a:rPr>
              <a:t> </a:t>
            </a:r>
            <a:r>
              <a:rPr sz="1400" spc="-5" dirty="0">
                <a:latin typeface="Arial" panose="020B0604020202020204" pitchFamily="34" charset="0"/>
                <a:cs typeface="Arial" panose="020B0604020202020204" pitchFamily="34" charset="0"/>
              </a:rPr>
              <a:t>Establishment</a:t>
            </a:r>
            <a:endParaRPr sz="1400" dirty="0">
              <a:latin typeface="Arial" panose="020B0604020202020204" pitchFamily="34" charset="0"/>
              <a:cs typeface="Arial" panose="020B0604020202020204" pitchFamily="34" charset="0"/>
            </a:endParaRPr>
          </a:p>
        </p:txBody>
      </p:sp>
      <p:sp>
        <p:nvSpPr>
          <p:cNvPr id="4" name="object 4"/>
          <p:cNvSpPr/>
          <p:nvPr/>
        </p:nvSpPr>
        <p:spPr>
          <a:xfrm>
            <a:off x="7586472" y="2096669"/>
            <a:ext cx="304800" cy="304800"/>
          </a:xfrm>
          <a:prstGeom prst="rect">
            <a:avLst/>
          </a:prstGeom>
          <a:blipFill>
            <a:blip r:embed="rId3" cstate="print"/>
            <a:stretch>
              <a:fillRect/>
            </a:stretch>
          </a:blipFill>
        </p:spPr>
        <p:txBody>
          <a:bodyPr wrap="square" lIns="0" tIns="0" rIns="0" bIns="0" rtlCol="0"/>
          <a:lstStyle/>
          <a:p>
            <a:endParaRPr dirty="0"/>
          </a:p>
        </p:txBody>
      </p:sp>
      <p:sp>
        <p:nvSpPr>
          <p:cNvPr id="5" name="object 5"/>
          <p:cNvSpPr txBox="1"/>
          <p:nvPr/>
        </p:nvSpPr>
        <p:spPr>
          <a:xfrm>
            <a:off x="8218677" y="1402994"/>
            <a:ext cx="2677923" cy="605743"/>
          </a:xfrm>
          <a:prstGeom prst="rect">
            <a:avLst/>
          </a:prstGeom>
        </p:spPr>
        <p:txBody>
          <a:bodyPr vert="horz" wrap="square" lIns="0" tIns="13335" rIns="0" bIns="0" rtlCol="0">
            <a:spAutoFit/>
          </a:bodyPr>
          <a:lstStyle/>
          <a:p>
            <a:pPr marL="12700" algn="ctr">
              <a:lnSpc>
                <a:spcPts val="2375"/>
              </a:lnSpc>
              <a:spcBef>
                <a:spcPts val="105"/>
              </a:spcBef>
            </a:pPr>
            <a:r>
              <a:rPr lang="en-US" sz="2400" b="1" dirty="0">
                <a:solidFill>
                  <a:schemeClr val="accent1">
                    <a:lumMod val="75000"/>
                  </a:schemeClr>
                </a:solidFill>
                <a:latin typeface="Arial" panose="020B0604020202020204" pitchFamily="34" charset="0"/>
                <a:cs typeface="Arial" panose="020B0604020202020204" pitchFamily="34" charset="0"/>
              </a:rPr>
              <a:t>Policy a</a:t>
            </a:r>
            <a:r>
              <a:rPr sz="2400" b="1" dirty="0">
                <a:solidFill>
                  <a:schemeClr val="accent1">
                    <a:lumMod val="75000"/>
                  </a:schemeClr>
                </a:solidFill>
                <a:latin typeface="Arial" panose="020B0604020202020204" pitchFamily="34" charset="0"/>
                <a:cs typeface="Arial" panose="020B0604020202020204" pitchFamily="34" charset="0"/>
              </a:rPr>
              <a:t>rea</a:t>
            </a:r>
            <a:r>
              <a:rPr sz="2400" b="1" spc="-20" dirty="0">
                <a:solidFill>
                  <a:schemeClr val="accent1">
                    <a:lumMod val="75000"/>
                  </a:schemeClr>
                </a:solidFill>
                <a:latin typeface="Arial" panose="020B0604020202020204" pitchFamily="34" charset="0"/>
                <a:cs typeface="Arial" panose="020B0604020202020204" pitchFamily="34" charset="0"/>
              </a:rPr>
              <a:t> </a:t>
            </a:r>
            <a:r>
              <a:rPr sz="2400" b="1" dirty="0">
                <a:solidFill>
                  <a:schemeClr val="accent1">
                    <a:lumMod val="75000"/>
                  </a:schemeClr>
                </a:solidFill>
                <a:latin typeface="Arial" panose="020B0604020202020204" pitchFamily="34" charset="0"/>
                <a:cs typeface="Arial" panose="020B0604020202020204" pitchFamily="34" charset="0"/>
              </a:rPr>
              <a:t>2</a:t>
            </a:r>
            <a:endParaRPr lang="en-US" sz="2400" b="1" dirty="0">
              <a:solidFill>
                <a:schemeClr val="accent1">
                  <a:lumMod val="75000"/>
                </a:schemeClr>
              </a:solidFill>
              <a:latin typeface="Arial" panose="020B0604020202020204" pitchFamily="34" charset="0"/>
              <a:cs typeface="Arial" panose="020B0604020202020204" pitchFamily="34" charset="0"/>
            </a:endParaRPr>
          </a:p>
          <a:p>
            <a:pPr marL="12700" algn="ctr">
              <a:lnSpc>
                <a:spcPts val="2375"/>
              </a:lnSpc>
              <a:spcBef>
                <a:spcPts val="105"/>
              </a:spcBef>
            </a:pPr>
            <a:r>
              <a:rPr sz="1400" spc="-10" dirty="0">
                <a:latin typeface="Arial" panose="020B0604020202020204" pitchFamily="34" charset="0"/>
                <a:cs typeface="Arial" panose="020B0604020202020204" pitchFamily="34" charset="0"/>
              </a:rPr>
              <a:t>Investment </a:t>
            </a:r>
            <a:r>
              <a:rPr sz="1400" spc="-5" dirty="0">
                <a:latin typeface="Arial" panose="020B0604020202020204" pitchFamily="34" charset="0"/>
                <a:cs typeface="Arial" panose="020B0604020202020204" pitchFamily="34" charset="0"/>
              </a:rPr>
              <a:t>Protection </a:t>
            </a:r>
            <a:r>
              <a:rPr sz="1400" dirty="0">
                <a:latin typeface="Arial" panose="020B0604020202020204" pitchFamily="34" charset="0"/>
                <a:cs typeface="Arial" panose="020B0604020202020204" pitchFamily="34" charset="0"/>
              </a:rPr>
              <a:t>&amp;</a:t>
            </a:r>
            <a:r>
              <a:rPr sz="1400" spc="-25" dirty="0">
                <a:latin typeface="Arial" panose="020B0604020202020204" pitchFamily="34" charset="0"/>
                <a:cs typeface="Arial" panose="020B0604020202020204" pitchFamily="34" charset="0"/>
              </a:rPr>
              <a:t> </a:t>
            </a:r>
            <a:r>
              <a:rPr sz="1400" spc="-10" dirty="0">
                <a:latin typeface="Arial" panose="020B0604020202020204" pitchFamily="34" charset="0"/>
                <a:cs typeface="Arial" panose="020B0604020202020204" pitchFamily="34" charset="0"/>
              </a:rPr>
              <a:t>Retention</a:t>
            </a:r>
            <a:endParaRPr sz="1400" dirty="0">
              <a:latin typeface="Arial" panose="020B0604020202020204" pitchFamily="34" charset="0"/>
              <a:cs typeface="Arial" panose="020B0604020202020204" pitchFamily="34" charset="0"/>
            </a:endParaRPr>
          </a:p>
        </p:txBody>
      </p:sp>
      <p:sp>
        <p:nvSpPr>
          <p:cNvPr id="6" name="object 6"/>
          <p:cNvSpPr txBox="1"/>
          <p:nvPr/>
        </p:nvSpPr>
        <p:spPr>
          <a:xfrm>
            <a:off x="8610600" y="2766210"/>
            <a:ext cx="3137281" cy="3890809"/>
          </a:xfrm>
          <a:prstGeom prst="rect">
            <a:avLst/>
          </a:prstGeom>
        </p:spPr>
        <p:txBody>
          <a:bodyPr vert="horz" wrap="square" lIns="0" tIns="12700" rIns="0" bIns="0" rtlCol="0">
            <a:spAutoFit/>
          </a:bodyPr>
          <a:lstStyle/>
          <a:p>
            <a:pPr marL="285750" indent="-285750" algn="just">
              <a:buFont typeface="Arial" panose="020B0604020202020204" pitchFamily="34" charset="0"/>
              <a:buChar char="•"/>
            </a:pPr>
            <a:r>
              <a:rPr lang="en-US" sz="1400" b="1" spc="-5" dirty="0">
                <a:solidFill>
                  <a:schemeClr val="accent1">
                    <a:lumMod val="75000"/>
                  </a:schemeClr>
                </a:solidFill>
                <a:latin typeface="Arial" panose="020B0604020202020204" pitchFamily="34" charset="0"/>
                <a:cs typeface="Arial" panose="020B0604020202020204" pitchFamily="34" charset="0"/>
              </a:rPr>
              <a:t>The </a:t>
            </a:r>
            <a:r>
              <a:rPr sz="1400" b="1" spc="-10" dirty="0">
                <a:solidFill>
                  <a:schemeClr val="accent1">
                    <a:lumMod val="75000"/>
                  </a:schemeClr>
                </a:solidFill>
                <a:latin typeface="Arial" panose="020B0604020202020204" pitchFamily="34" charset="0"/>
                <a:cs typeface="Arial" panose="020B0604020202020204" pitchFamily="34" charset="0"/>
              </a:rPr>
              <a:t>Investment Reform </a:t>
            </a:r>
            <a:r>
              <a:rPr sz="1400" b="1" dirty="0">
                <a:solidFill>
                  <a:schemeClr val="accent1">
                    <a:lumMod val="75000"/>
                  </a:schemeClr>
                </a:solidFill>
                <a:latin typeface="Arial" panose="020B0604020202020204" pitchFamily="34" charset="0"/>
                <a:cs typeface="Arial" panose="020B0604020202020204" pitchFamily="34" charset="0"/>
              </a:rPr>
              <a:t>Action </a:t>
            </a:r>
            <a:r>
              <a:rPr sz="1400" b="1" spc="-5" dirty="0">
                <a:solidFill>
                  <a:schemeClr val="accent1">
                    <a:lumMod val="75000"/>
                  </a:schemeClr>
                </a:solidFill>
                <a:latin typeface="Arial" panose="020B0604020202020204" pitchFamily="34" charset="0"/>
                <a:cs typeface="Arial" panose="020B0604020202020204" pitchFamily="34" charset="0"/>
              </a:rPr>
              <a:t>Plan  (IRAP) </a:t>
            </a:r>
            <a:r>
              <a:rPr lang="en-US" sz="1400" b="1" spc="-5" dirty="0">
                <a:solidFill>
                  <a:schemeClr val="accent1">
                    <a:lumMod val="75000"/>
                  </a:schemeClr>
                </a:solidFill>
                <a:latin typeface="Arial" panose="020B0604020202020204" pitchFamily="34" charset="0"/>
                <a:cs typeface="Arial" panose="020B0604020202020204" pitchFamily="34" charset="0"/>
              </a:rPr>
              <a:t>at national level, enacted on May 9 2019, </a:t>
            </a:r>
            <a:r>
              <a:rPr sz="1400" b="1" spc="-5" dirty="0">
                <a:solidFill>
                  <a:schemeClr val="accent1">
                    <a:lumMod val="75000"/>
                  </a:schemeClr>
                </a:solidFill>
                <a:latin typeface="Arial" panose="020B0604020202020204" pitchFamily="34" charset="0"/>
                <a:cs typeface="Arial" panose="020B0604020202020204" pitchFamily="34" charset="0"/>
              </a:rPr>
              <a:t>sets out </a:t>
            </a:r>
            <a:r>
              <a:rPr lang="en-US" sz="1400" b="1" dirty="0">
                <a:solidFill>
                  <a:schemeClr val="accent1">
                    <a:lumMod val="75000"/>
                  </a:schemeClr>
                </a:solidFill>
                <a:effectLst/>
                <a:latin typeface="Arial" panose="020B0604020202020204" pitchFamily="34" charset="0"/>
                <a:ea typeface="MS Mincho"/>
                <a:cs typeface="Arial" panose="020B0604020202020204" pitchFamily="34" charset="0"/>
              </a:rPr>
              <a:t>the implementation period, leading agency and expected concrete and visible outputs</a:t>
            </a:r>
            <a:r>
              <a:rPr sz="1400" b="1" dirty="0">
                <a:solidFill>
                  <a:schemeClr val="accent1">
                    <a:lumMod val="75000"/>
                  </a:schemeClr>
                </a:solidFill>
                <a:latin typeface="Arial" panose="020B0604020202020204" pitchFamily="34" charset="0"/>
                <a:cs typeface="Arial" panose="020B0604020202020204" pitchFamily="34" charset="0"/>
              </a:rPr>
              <a:t> </a:t>
            </a:r>
            <a:r>
              <a:rPr lang="en-US" sz="1400" b="1" dirty="0">
                <a:solidFill>
                  <a:schemeClr val="accent1">
                    <a:lumMod val="75000"/>
                  </a:schemeClr>
                </a:solidFill>
                <a:latin typeface="Arial" panose="020B0604020202020204" pitchFamily="34" charset="0"/>
                <a:cs typeface="Arial" panose="020B0604020202020204" pitchFamily="34" charset="0"/>
              </a:rPr>
              <a:t>as</a:t>
            </a:r>
            <a:r>
              <a:rPr sz="1400" b="1" spc="-5" dirty="0">
                <a:solidFill>
                  <a:schemeClr val="accent1">
                    <a:lumMod val="75000"/>
                  </a:schemeClr>
                </a:solidFill>
                <a:latin typeface="Arial" panose="020B0604020202020204" pitchFamily="34" charset="0"/>
                <a:cs typeface="Arial" panose="020B0604020202020204" pitchFamily="34" charset="0"/>
              </a:rPr>
              <a:t> part of  </a:t>
            </a:r>
            <a:r>
              <a:rPr sz="1400" b="1" spc="-25" dirty="0">
                <a:solidFill>
                  <a:schemeClr val="accent1">
                    <a:lumMod val="75000"/>
                  </a:schemeClr>
                </a:solidFill>
                <a:latin typeface="Arial" panose="020B0604020202020204" pitchFamily="34" charset="0"/>
                <a:cs typeface="Arial" panose="020B0604020202020204" pitchFamily="34" charset="0"/>
              </a:rPr>
              <a:t>RIRA’s</a:t>
            </a:r>
            <a:r>
              <a:rPr sz="1400" b="1" spc="-35" dirty="0">
                <a:solidFill>
                  <a:schemeClr val="accent1">
                    <a:lumMod val="75000"/>
                  </a:schemeClr>
                </a:solidFill>
                <a:latin typeface="Arial" panose="020B0604020202020204" pitchFamily="34" charset="0"/>
                <a:cs typeface="Arial" panose="020B0604020202020204" pitchFamily="34" charset="0"/>
              </a:rPr>
              <a:t> </a:t>
            </a:r>
            <a:r>
              <a:rPr sz="1400" b="1" spc="-5" dirty="0">
                <a:solidFill>
                  <a:schemeClr val="accent1">
                    <a:lumMod val="75000"/>
                  </a:schemeClr>
                </a:solidFill>
                <a:latin typeface="Arial" panose="020B0604020202020204" pitchFamily="34" charset="0"/>
                <a:cs typeface="Arial" panose="020B0604020202020204" pitchFamily="34" charset="0"/>
              </a:rPr>
              <a:t>implementation.</a:t>
            </a:r>
            <a:endParaRPr lang="en-US" sz="1400" b="1" spc="-5" dirty="0">
              <a:solidFill>
                <a:schemeClr val="accent1">
                  <a:lumMod val="75000"/>
                </a:schemeClr>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US" sz="1400" b="1" spc="-5" dirty="0">
              <a:solidFill>
                <a:schemeClr val="accent1">
                  <a:lumMod val="75000"/>
                </a:schemeClr>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400" b="1" dirty="0">
                <a:solidFill>
                  <a:schemeClr val="accent1">
                    <a:lumMod val="75000"/>
                  </a:schemeClr>
                </a:solidFill>
                <a:latin typeface="Arial" panose="020B0604020202020204" pitchFamily="34" charset="0"/>
                <a:cs typeface="Arial" panose="020B0604020202020204" pitchFamily="34" charset="0"/>
              </a:rPr>
              <a:t>Adds value to individual investment reform efforts</a:t>
            </a:r>
            <a:endParaRPr lang="en-US" sz="1400" b="1" spc="-5" dirty="0">
              <a:solidFill>
                <a:schemeClr val="accent1">
                  <a:lumMod val="75000"/>
                </a:schemeClr>
              </a:solidFill>
              <a:latin typeface="Arial" panose="020B0604020202020204" pitchFamily="34" charset="0"/>
              <a:cs typeface="Arial" panose="020B0604020202020204" pitchFamily="34" charset="0"/>
            </a:endParaRPr>
          </a:p>
          <a:p>
            <a:pPr algn="just"/>
            <a:endParaRPr sz="1400" b="1" dirty="0">
              <a:solidFill>
                <a:schemeClr val="accent1">
                  <a:lumMod val="75000"/>
                </a:schemeClr>
              </a:solidFill>
              <a:latin typeface="Arial" panose="020B0604020202020204" pitchFamily="34" charset="0"/>
              <a:cs typeface="Arial" panose="020B0604020202020204" pitchFamily="34" charset="0"/>
            </a:endParaRPr>
          </a:p>
          <a:p>
            <a:pPr marL="283464" marR="5080" indent="-287020" algn="just">
              <a:buFont typeface="Arial"/>
              <a:buChar char="•"/>
              <a:tabLst>
                <a:tab pos="299085" algn="l"/>
                <a:tab pos="299720" algn="l"/>
              </a:tabLst>
            </a:pPr>
            <a:r>
              <a:rPr sz="1400" b="1" spc="-5" dirty="0">
                <a:solidFill>
                  <a:schemeClr val="accent1">
                    <a:lumMod val="75000"/>
                  </a:schemeClr>
                </a:solidFill>
                <a:latin typeface="Arial" panose="020B0604020202020204" pitchFamily="34" charset="0"/>
                <a:cs typeface="Arial" panose="020B0604020202020204" pitchFamily="34" charset="0"/>
              </a:rPr>
              <a:t>The </a:t>
            </a:r>
            <a:r>
              <a:rPr sz="1400" b="1" spc="-10" dirty="0">
                <a:solidFill>
                  <a:schemeClr val="accent1">
                    <a:lumMod val="75000"/>
                  </a:schemeClr>
                </a:solidFill>
                <a:latin typeface="Arial" panose="020B0604020202020204" pitchFamily="34" charset="0"/>
                <a:cs typeface="Arial" panose="020B0604020202020204" pitchFamily="34" charset="0"/>
              </a:rPr>
              <a:t>reform </a:t>
            </a:r>
            <a:r>
              <a:rPr sz="1400" b="1" dirty="0">
                <a:solidFill>
                  <a:schemeClr val="accent1">
                    <a:lumMod val="75000"/>
                  </a:schemeClr>
                </a:solidFill>
                <a:latin typeface="Arial" panose="020B0604020202020204" pitchFamily="34" charset="0"/>
                <a:cs typeface="Arial" panose="020B0604020202020204" pitchFamily="34" charset="0"/>
              </a:rPr>
              <a:t>actions </a:t>
            </a:r>
            <a:r>
              <a:rPr sz="1400" b="1" spc="-10" dirty="0">
                <a:solidFill>
                  <a:schemeClr val="accent1">
                    <a:lumMod val="75000"/>
                  </a:schemeClr>
                </a:solidFill>
                <a:latin typeface="Arial" panose="020B0604020202020204" pitchFamily="34" charset="0"/>
                <a:cs typeface="Arial" panose="020B0604020202020204" pitchFamily="34" charset="0"/>
              </a:rPr>
              <a:t>are </a:t>
            </a:r>
            <a:r>
              <a:rPr sz="1400" b="1" spc="-5" dirty="0">
                <a:solidFill>
                  <a:schemeClr val="accent1">
                    <a:lumMod val="75000"/>
                  </a:schemeClr>
                </a:solidFill>
                <a:latin typeface="Arial" panose="020B0604020202020204" pitchFamily="34" charset="0"/>
                <a:cs typeface="Arial" panose="020B0604020202020204" pitchFamily="34" charset="0"/>
              </a:rPr>
              <a:t>structured  </a:t>
            </a:r>
            <a:r>
              <a:rPr lang="en-US" sz="1400" b="1" spc="-5" dirty="0">
                <a:solidFill>
                  <a:schemeClr val="accent1">
                    <a:lumMod val="75000"/>
                  </a:schemeClr>
                </a:solidFill>
                <a:latin typeface="Arial" panose="020B0604020202020204" pitchFamily="34" charset="0"/>
                <a:cs typeface="Arial" panose="020B0604020202020204" pitchFamily="34" charset="0"/>
              </a:rPr>
              <a:t>a</a:t>
            </a:r>
            <a:r>
              <a:rPr sz="1400" b="1" spc="-5" dirty="0">
                <a:solidFill>
                  <a:schemeClr val="accent1">
                    <a:lumMod val="75000"/>
                  </a:schemeClr>
                </a:solidFill>
                <a:latin typeface="Arial" panose="020B0604020202020204" pitchFamily="34" charset="0"/>
                <a:cs typeface="Arial" panose="020B0604020202020204" pitchFamily="34" charset="0"/>
              </a:rPr>
              <a:t>long these </a:t>
            </a:r>
            <a:r>
              <a:rPr lang="en-US" sz="1400" b="1" spc="-5" dirty="0">
                <a:solidFill>
                  <a:schemeClr val="accent1">
                    <a:lumMod val="75000"/>
                  </a:schemeClr>
                </a:solidFill>
                <a:latin typeface="Arial" panose="020B0604020202020204" pitchFamily="34" charset="0"/>
                <a:cs typeface="Arial" panose="020B0604020202020204" pitchFamily="34" charset="0"/>
              </a:rPr>
              <a:t>three</a:t>
            </a:r>
            <a:r>
              <a:rPr sz="1400" b="1" dirty="0">
                <a:solidFill>
                  <a:schemeClr val="accent1">
                    <a:lumMod val="75000"/>
                  </a:schemeClr>
                </a:solidFill>
                <a:latin typeface="Arial" panose="020B0604020202020204" pitchFamily="34" charset="0"/>
                <a:cs typeface="Arial" panose="020B0604020202020204" pitchFamily="34" charset="0"/>
              </a:rPr>
              <a:t> </a:t>
            </a:r>
            <a:r>
              <a:rPr sz="1400" b="1" spc="-10" dirty="0">
                <a:solidFill>
                  <a:schemeClr val="accent1">
                    <a:lumMod val="75000"/>
                  </a:schemeClr>
                </a:solidFill>
                <a:latin typeface="Arial" panose="020B0604020202020204" pitchFamily="34" charset="0"/>
                <a:cs typeface="Arial" panose="020B0604020202020204" pitchFamily="34" charset="0"/>
              </a:rPr>
              <a:t>different </a:t>
            </a:r>
            <a:r>
              <a:rPr sz="1400" b="1" spc="-5" dirty="0">
                <a:solidFill>
                  <a:schemeClr val="accent1">
                    <a:lumMod val="75000"/>
                  </a:schemeClr>
                </a:solidFill>
                <a:latin typeface="Arial" panose="020B0604020202020204" pitchFamily="34" charset="0"/>
                <a:cs typeface="Arial" panose="020B0604020202020204" pitchFamily="34" charset="0"/>
              </a:rPr>
              <a:t>areas outlined  </a:t>
            </a:r>
            <a:r>
              <a:rPr sz="1400" b="1" dirty="0">
                <a:solidFill>
                  <a:schemeClr val="accent1">
                    <a:lumMod val="75000"/>
                  </a:schemeClr>
                </a:solidFill>
                <a:latin typeface="Arial" panose="020B0604020202020204" pitchFamily="34" charset="0"/>
                <a:cs typeface="Arial" panose="020B0604020202020204" pitchFamily="34" charset="0"/>
              </a:rPr>
              <a:t>in the</a:t>
            </a:r>
            <a:r>
              <a:rPr sz="1400" b="1" spc="-5" dirty="0">
                <a:solidFill>
                  <a:schemeClr val="accent1">
                    <a:lumMod val="75000"/>
                  </a:schemeClr>
                </a:solidFill>
                <a:latin typeface="Arial" panose="020B0604020202020204" pitchFamily="34" charset="0"/>
                <a:cs typeface="Arial" panose="020B0604020202020204" pitchFamily="34" charset="0"/>
              </a:rPr>
              <a:t> </a:t>
            </a:r>
            <a:r>
              <a:rPr sz="1400" b="1" dirty="0">
                <a:solidFill>
                  <a:schemeClr val="accent1">
                    <a:lumMod val="75000"/>
                  </a:schemeClr>
                </a:solidFill>
                <a:latin typeface="Arial" panose="020B0604020202020204" pitchFamily="34" charset="0"/>
                <a:cs typeface="Arial" panose="020B0604020202020204" pitchFamily="34" charset="0"/>
              </a:rPr>
              <a:t>RIRA.</a:t>
            </a:r>
            <a:endParaRPr lang="en-US" sz="1400" b="1" dirty="0">
              <a:solidFill>
                <a:schemeClr val="accent1">
                  <a:lumMod val="75000"/>
                </a:schemeClr>
              </a:solidFill>
              <a:latin typeface="Arial" panose="020B0604020202020204" pitchFamily="34" charset="0"/>
              <a:cs typeface="Arial" panose="020B0604020202020204" pitchFamily="34" charset="0"/>
            </a:endParaRPr>
          </a:p>
          <a:p>
            <a:pPr marR="5080" algn="just">
              <a:tabLst>
                <a:tab pos="299085" algn="l"/>
                <a:tab pos="299720" algn="l"/>
              </a:tabLst>
            </a:pPr>
            <a:endParaRPr lang="en-US" sz="1400" b="1" dirty="0">
              <a:solidFill>
                <a:schemeClr val="accent1">
                  <a:lumMod val="75000"/>
                </a:schemeClr>
              </a:solidFill>
              <a:latin typeface="Arial" panose="020B0604020202020204" pitchFamily="34" charset="0"/>
              <a:cs typeface="Arial" panose="020B0604020202020204" pitchFamily="34" charset="0"/>
            </a:endParaRPr>
          </a:p>
          <a:p>
            <a:pPr marL="285750" indent="-285750" algn="just">
              <a:lnSpc>
                <a:spcPct val="100000"/>
              </a:lnSpc>
              <a:buFont typeface="Arial" panose="020B0604020202020204" pitchFamily="34" charset="0"/>
              <a:buChar char="•"/>
              <a:tabLst>
                <a:tab pos="299085" algn="l"/>
                <a:tab pos="299720" algn="l"/>
              </a:tabLst>
            </a:pPr>
            <a:r>
              <a:rPr sz="1400" b="1" spc="-5" dirty="0">
                <a:solidFill>
                  <a:schemeClr val="accent1">
                    <a:lumMod val="75000"/>
                  </a:schemeClr>
                </a:solidFill>
                <a:latin typeface="Arial" panose="020B0604020202020204" pitchFamily="34" charset="0"/>
                <a:cs typeface="Arial" panose="020B0604020202020204" pitchFamily="34" charset="0"/>
              </a:rPr>
              <a:t>Outputs </a:t>
            </a:r>
            <a:r>
              <a:rPr sz="1400" b="1" spc="-10" dirty="0">
                <a:solidFill>
                  <a:schemeClr val="accent1">
                    <a:lumMod val="75000"/>
                  </a:schemeClr>
                </a:solidFill>
                <a:latin typeface="Arial" panose="020B0604020202020204" pitchFamily="34" charset="0"/>
                <a:cs typeface="Arial" panose="020B0604020202020204" pitchFamily="34" charset="0"/>
              </a:rPr>
              <a:t>represent </a:t>
            </a:r>
            <a:r>
              <a:rPr sz="1400" b="1" spc="-15" dirty="0">
                <a:solidFill>
                  <a:schemeClr val="accent1">
                    <a:lumMod val="75000"/>
                  </a:schemeClr>
                </a:solidFill>
                <a:latin typeface="Arial" panose="020B0604020202020204" pitchFamily="34" charset="0"/>
                <a:cs typeface="Arial" panose="020B0604020202020204" pitchFamily="34" charset="0"/>
              </a:rPr>
              <a:t>concrete</a:t>
            </a:r>
            <a:r>
              <a:rPr sz="1400" b="1" spc="45" dirty="0">
                <a:solidFill>
                  <a:schemeClr val="accent1">
                    <a:lumMod val="75000"/>
                  </a:schemeClr>
                </a:solidFill>
                <a:latin typeface="Arial" panose="020B0604020202020204" pitchFamily="34" charset="0"/>
                <a:cs typeface="Arial" panose="020B0604020202020204" pitchFamily="34" charset="0"/>
              </a:rPr>
              <a:t> </a:t>
            </a:r>
            <a:r>
              <a:rPr sz="1400" b="1" spc="-5" dirty="0">
                <a:solidFill>
                  <a:schemeClr val="accent1">
                    <a:lumMod val="75000"/>
                  </a:schemeClr>
                </a:solidFill>
                <a:latin typeface="Arial" panose="020B0604020202020204" pitchFamily="34" charset="0"/>
                <a:cs typeface="Arial" panose="020B0604020202020204" pitchFamily="34" charset="0"/>
              </a:rPr>
              <a:t>results</a:t>
            </a:r>
            <a:r>
              <a:rPr lang="en-US" sz="1400" b="1" spc="-5" dirty="0">
                <a:solidFill>
                  <a:schemeClr val="accent1">
                    <a:lumMod val="75000"/>
                  </a:schemeClr>
                </a:solidFill>
                <a:latin typeface="Arial" panose="020B0604020202020204" pitchFamily="34" charset="0"/>
                <a:cs typeface="Arial" panose="020B0604020202020204" pitchFamily="34" charset="0"/>
              </a:rPr>
              <a:t> </a:t>
            </a:r>
            <a:r>
              <a:rPr sz="1400" b="1" dirty="0">
                <a:solidFill>
                  <a:schemeClr val="accent1">
                    <a:lumMod val="75000"/>
                  </a:schemeClr>
                </a:solidFill>
                <a:latin typeface="Arial" panose="020B0604020202020204" pitchFamily="34" charset="0"/>
                <a:cs typeface="Arial" panose="020B0604020202020204" pitchFamily="34" charset="0"/>
              </a:rPr>
              <a:t>of </a:t>
            </a:r>
            <a:r>
              <a:rPr sz="1400" b="1" spc="-5" dirty="0">
                <a:solidFill>
                  <a:schemeClr val="accent1">
                    <a:lumMod val="75000"/>
                  </a:schemeClr>
                </a:solidFill>
                <a:latin typeface="Arial" panose="020B0604020202020204" pitchFamily="34" charset="0"/>
                <a:cs typeface="Arial" panose="020B0604020202020204" pitchFamily="34" charset="0"/>
              </a:rPr>
              <a:t>specific government</a:t>
            </a:r>
            <a:r>
              <a:rPr sz="1400" b="1" spc="-30" dirty="0">
                <a:solidFill>
                  <a:schemeClr val="accent1">
                    <a:lumMod val="75000"/>
                  </a:schemeClr>
                </a:solidFill>
                <a:latin typeface="Arial" panose="020B0604020202020204" pitchFamily="34" charset="0"/>
                <a:cs typeface="Arial" panose="020B0604020202020204" pitchFamily="34" charset="0"/>
              </a:rPr>
              <a:t> </a:t>
            </a:r>
            <a:r>
              <a:rPr sz="1400" b="1" spc="-5" dirty="0">
                <a:solidFill>
                  <a:schemeClr val="accent1">
                    <a:lumMod val="75000"/>
                  </a:schemeClr>
                </a:solidFill>
                <a:latin typeface="Arial" panose="020B0604020202020204" pitchFamily="34" charset="0"/>
                <a:cs typeface="Arial" panose="020B0604020202020204" pitchFamily="34" charset="0"/>
              </a:rPr>
              <a:t>actions.</a:t>
            </a:r>
            <a:endParaRPr sz="1400" b="1" dirty="0">
              <a:solidFill>
                <a:schemeClr val="accent1">
                  <a:lumMod val="75000"/>
                </a:schemeClr>
              </a:solidFill>
              <a:latin typeface="Arial" panose="020B0604020202020204" pitchFamily="34" charset="0"/>
              <a:cs typeface="Arial" panose="020B0604020202020204" pitchFamily="34" charset="0"/>
            </a:endParaRPr>
          </a:p>
        </p:txBody>
      </p:sp>
      <p:sp>
        <p:nvSpPr>
          <p:cNvPr id="7" name="object 7"/>
          <p:cNvSpPr txBox="1"/>
          <p:nvPr/>
        </p:nvSpPr>
        <p:spPr>
          <a:xfrm>
            <a:off x="1539784" y="5723542"/>
            <a:ext cx="2899155" cy="582660"/>
          </a:xfrm>
          <a:prstGeom prst="rect">
            <a:avLst/>
          </a:prstGeom>
        </p:spPr>
        <p:txBody>
          <a:bodyPr vert="horz" wrap="square" lIns="0" tIns="12700" rIns="0" bIns="0" rtlCol="0">
            <a:spAutoFit/>
          </a:bodyPr>
          <a:lstStyle/>
          <a:p>
            <a:pPr marR="5715" algn="ctr">
              <a:lnSpc>
                <a:spcPts val="2325"/>
              </a:lnSpc>
              <a:spcBef>
                <a:spcPts val="100"/>
              </a:spcBef>
            </a:pPr>
            <a:r>
              <a:rPr lang="en-US" sz="2400" b="1" dirty="0">
                <a:solidFill>
                  <a:schemeClr val="accent1">
                    <a:lumMod val="75000"/>
                  </a:schemeClr>
                </a:solidFill>
                <a:latin typeface="Arial" panose="020B0604020202020204" pitchFamily="34" charset="0"/>
                <a:cs typeface="Arial" panose="020B0604020202020204" pitchFamily="34" charset="0"/>
              </a:rPr>
              <a:t>Policy a</a:t>
            </a:r>
            <a:r>
              <a:rPr sz="2400" b="1" dirty="0">
                <a:solidFill>
                  <a:schemeClr val="accent1">
                    <a:lumMod val="75000"/>
                  </a:schemeClr>
                </a:solidFill>
                <a:latin typeface="Arial" panose="020B0604020202020204" pitchFamily="34" charset="0"/>
                <a:cs typeface="Arial" panose="020B0604020202020204" pitchFamily="34" charset="0"/>
              </a:rPr>
              <a:t>rea</a:t>
            </a:r>
            <a:r>
              <a:rPr sz="2400" b="1" spc="-105" dirty="0">
                <a:solidFill>
                  <a:schemeClr val="accent1">
                    <a:lumMod val="75000"/>
                  </a:schemeClr>
                </a:solidFill>
                <a:latin typeface="Arial" panose="020B0604020202020204" pitchFamily="34" charset="0"/>
                <a:cs typeface="Arial" panose="020B0604020202020204" pitchFamily="34" charset="0"/>
              </a:rPr>
              <a:t> </a:t>
            </a:r>
            <a:r>
              <a:rPr sz="2400" b="1" dirty="0">
                <a:solidFill>
                  <a:schemeClr val="accent1">
                    <a:lumMod val="75000"/>
                  </a:schemeClr>
                </a:solidFill>
                <a:latin typeface="Arial" panose="020B0604020202020204" pitchFamily="34" charset="0"/>
                <a:cs typeface="Arial" panose="020B0604020202020204" pitchFamily="34" charset="0"/>
              </a:rPr>
              <a:t>3</a:t>
            </a:r>
            <a:endParaRPr lang="en-US" sz="2400" b="1" dirty="0">
              <a:solidFill>
                <a:schemeClr val="accent1">
                  <a:lumMod val="75000"/>
                </a:schemeClr>
              </a:solidFill>
              <a:latin typeface="Arial" panose="020B0604020202020204" pitchFamily="34" charset="0"/>
              <a:cs typeface="Arial" panose="020B0604020202020204" pitchFamily="34" charset="0"/>
            </a:endParaRPr>
          </a:p>
          <a:p>
            <a:pPr marR="5715" algn="ctr">
              <a:lnSpc>
                <a:spcPts val="2325"/>
              </a:lnSpc>
              <a:spcBef>
                <a:spcPts val="100"/>
              </a:spcBef>
            </a:pPr>
            <a:r>
              <a:rPr sz="1400" spc="-10" dirty="0">
                <a:latin typeface="Arial" panose="020B0604020202020204" pitchFamily="34" charset="0"/>
                <a:cs typeface="Arial" panose="020B0604020202020204" pitchFamily="34" charset="0"/>
              </a:rPr>
              <a:t>Investment Attraction </a:t>
            </a:r>
            <a:r>
              <a:rPr sz="1400" dirty="0">
                <a:latin typeface="Arial" panose="020B0604020202020204" pitchFamily="34" charset="0"/>
                <a:cs typeface="Arial" panose="020B0604020202020204" pitchFamily="34" charset="0"/>
              </a:rPr>
              <a:t>&amp;</a:t>
            </a:r>
            <a:r>
              <a:rPr sz="1400" spc="-25" dirty="0">
                <a:latin typeface="Arial" panose="020B0604020202020204" pitchFamily="34" charset="0"/>
                <a:cs typeface="Arial" panose="020B0604020202020204" pitchFamily="34" charset="0"/>
              </a:rPr>
              <a:t> </a:t>
            </a:r>
            <a:r>
              <a:rPr sz="1400" spc="-5" dirty="0">
                <a:latin typeface="Arial" panose="020B0604020202020204" pitchFamily="34" charset="0"/>
                <a:cs typeface="Arial" panose="020B0604020202020204" pitchFamily="34" charset="0"/>
              </a:rPr>
              <a:t>Promotion</a:t>
            </a:r>
            <a:endParaRPr sz="1400" dirty="0">
              <a:latin typeface="Arial" panose="020B0604020202020204" pitchFamily="34" charset="0"/>
              <a:cs typeface="Arial" panose="020B0604020202020204" pitchFamily="34" charset="0"/>
            </a:endParaRPr>
          </a:p>
        </p:txBody>
      </p:sp>
      <p:sp>
        <p:nvSpPr>
          <p:cNvPr id="8" name="object 8"/>
          <p:cNvSpPr/>
          <p:nvPr/>
        </p:nvSpPr>
        <p:spPr>
          <a:xfrm>
            <a:off x="4473575" y="2182266"/>
            <a:ext cx="3222498" cy="3780790"/>
          </a:xfrm>
          <a:prstGeom prst="rect">
            <a:avLst/>
          </a:prstGeom>
          <a:blipFill>
            <a:blip r:embed="rId4" cstate="print"/>
            <a:stretch>
              <a:fillRect/>
            </a:stretch>
          </a:blipFill>
        </p:spPr>
        <p:txBody>
          <a:bodyPr wrap="square" lIns="0" tIns="0" rIns="0" bIns="0" rtlCol="0"/>
          <a:lstStyle/>
          <a:p>
            <a:endParaRPr dirty="0"/>
          </a:p>
        </p:txBody>
      </p:sp>
      <p:sp>
        <p:nvSpPr>
          <p:cNvPr id="9" name="object 9"/>
          <p:cNvSpPr txBox="1">
            <a:spLocks noGrp="1"/>
          </p:cNvSpPr>
          <p:nvPr>
            <p:ph type="title"/>
          </p:nvPr>
        </p:nvSpPr>
        <p:spPr>
          <a:xfrm>
            <a:off x="1295400" y="573440"/>
            <a:ext cx="9677400" cy="875240"/>
          </a:xfrm>
          <a:prstGeom prst="rect">
            <a:avLst/>
          </a:prstGeom>
        </p:spPr>
        <p:txBody>
          <a:bodyPr vert="horz" wrap="square" lIns="0" tIns="13335" rIns="0" bIns="0" rtlCol="0">
            <a:spAutoFit/>
          </a:bodyPr>
          <a:lstStyle/>
          <a:p>
            <a:pPr marL="12700" algn="ctr">
              <a:lnSpc>
                <a:spcPct val="100000"/>
              </a:lnSpc>
              <a:spcBef>
                <a:spcPts val="105"/>
              </a:spcBef>
              <a:tabLst>
                <a:tab pos="2374265" algn="l"/>
                <a:tab pos="4000500" algn="l"/>
              </a:tabLst>
            </a:pPr>
            <a:r>
              <a:rPr sz="2800" spc="-10" dirty="0">
                <a:latin typeface="Arial" panose="020B0604020202020204" pitchFamily="34" charset="0"/>
                <a:cs typeface="Arial" panose="020B0604020202020204" pitchFamily="34" charset="0"/>
              </a:rPr>
              <a:t>INVESTMENT</a:t>
            </a:r>
            <a:r>
              <a:rPr lang="en-US" sz="2800" spc="-10" dirty="0">
                <a:latin typeface="Arial" panose="020B0604020202020204" pitchFamily="34" charset="0"/>
                <a:cs typeface="Arial" panose="020B0604020202020204" pitchFamily="34" charset="0"/>
              </a:rPr>
              <a:t> </a:t>
            </a:r>
            <a:r>
              <a:rPr sz="2800" spc="-5" dirty="0">
                <a:latin typeface="Arial" panose="020B0604020202020204" pitchFamily="34" charset="0"/>
                <a:cs typeface="Arial" panose="020B0604020202020204" pitchFamily="34" charset="0"/>
              </a:rPr>
              <a:t>REFORM</a:t>
            </a:r>
            <a:r>
              <a:rPr lang="en-US" sz="2800" spc="-5" dirty="0">
                <a:latin typeface="Arial" panose="020B0604020202020204" pitchFamily="34" charset="0"/>
                <a:cs typeface="Arial" panose="020B0604020202020204" pitchFamily="34" charset="0"/>
              </a:rPr>
              <a:t> </a:t>
            </a:r>
            <a:r>
              <a:rPr sz="2800" spc="-10" dirty="0">
                <a:latin typeface="Arial" panose="020B0604020202020204" pitchFamily="34" charset="0"/>
                <a:cs typeface="Arial" panose="020B0604020202020204" pitchFamily="34" charset="0"/>
              </a:rPr>
              <a:t>ACTION </a:t>
            </a:r>
            <a:r>
              <a:rPr sz="2800" spc="-5" dirty="0">
                <a:latin typeface="Arial" panose="020B0604020202020204" pitchFamily="34" charset="0"/>
                <a:cs typeface="Arial" panose="020B0604020202020204" pitchFamily="34" charset="0"/>
              </a:rPr>
              <a:t>PLAN </a:t>
            </a:r>
            <a:r>
              <a:rPr lang="en-US" sz="2800" spc="-5" dirty="0">
                <a:latin typeface="Arial" panose="020B0604020202020204" pitchFamily="34" charset="0"/>
                <a:cs typeface="Arial" panose="020B0604020202020204" pitchFamily="34" charset="0"/>
              </a:rPr>
              <a:t/>
            </a:r>
            <a:br>
              <a:rPr lang="en-US" sz="2800" spc="-5" dirty="0">
                <a:latin typeface="Arial" panose="020B0604020202020204" pitchFamily="34" charset="0"/>
                <a:cs typeface="Arial" panose="020B0604020202020204" pitchFamily="34" charset="0"/>
              </a:rPr>
            </a:br>
            <a:r>
              <a:rPr sz="2800" b="1" spc="-5" dirty="0">
                <a:latin typeface="Arial" panose="020B0604020202020204" pitchFamily="34" charset="0"/>
                <a:cs typeface="Arial" panose="020B0604020202020204" pitchFamily="34" charset="0"/>
              </a:rPr>
              <a:t>IRAP</a:t>
            </a:r>
            <a:r>
              <a:rPr sz="2800" b="1" spc="10" dirty="0">
                <a:latin typeface="Arial" panose="020B0604020202020204" pitchFamily="34" charset="0"/>
                <a:cs typeface="Arial" panose="020B0604020202020204" pitchFamily="34" charset="0"/>
              </a:rPr>
              <a:t> </a:t>
            </a:r>
            <a:r>
              <a:rPr sz="2800" b="1" spc="-5" dirty="0">
                <a:latin typeface="Arial" panose="020B0604020202020204" pitchFamily="34" charset="0"/>
                <a:cs typeface="Arial" panose="020B0604020202020204" pitchFamily="34" charset="0"/>
              </a:rPr>
              <a:t>2019</a:t>
            </a:r>
            <a:r>
              <a:rPr lang="en-US" sz="2800" b="1" spc="-5" dirty="0">
                <a:latin typeface="Arial" panose="020B0604020202020204" pitchFamily="34" charset="0"/>
                <a:cs typeface="Arial" panose="020B0604020202020204" pitchFamily="34" charset="0"/>
              </a:rPr>
              <a:t> </a:t>
            </a:r>
            <a:r>
              <a:rPr sz="2800" b="1" spc="-5" dirty="0">
                <a:latin typeface="Arial" panose="020B0604020202020204" pitchFamily="34" charset="0"/>
                <a:cs typeface="Arial" panose="020B0604020202020204" pitchFamily="34" charset="0"/>
              </a:rPr>
              <a:t>-</a:t>
            </a:r>
            <a:r>
              <a:rPr lang="en-US" sz="2800" b="1" spc="-5" dirty="0">
                <a:latin typeface="Arial" panose="020B0604020202020204" pitchFamily="34" charset="0"/>
                <a:cs typeface="Arial" panose="020B0604020202020204" pitchFamily="34" charset="0"/>
              </a:rPr>
              <a:t> </a:t>
            </a:r>
            <a:r>
              <a:rPr sz="2800" b="1" spc="-5" dirty="0">
                <a:latin typeface="Arial" panose="020B0604020202020204" pitchFamily="34" charset="0"/>
                <a:cs typeface="Arial" panose="020B0604020202020204" pitchFamily="34" charset="0"/>
              </a:rPr>
              <a:t>2020</a:t>
            </a:r>
          </a:p>
        </p:txBody>
      </p:sp>
      <p:sp>
        <p:nvSpPr>
          <p:cNvPr id="10" name="object 10"/>
          <p:cNvSpPr/>
          <p:nvPr/>
        </p:nvSpPr>
        <p:spPr>
          <a:xfrm>
            <a:off x="4002474" y="2715329"/>
            <a:ext cx="304800" cy="304800"/>
          </a:xfrm>
          <a:prstGeom prst="rect">
            <a:avLst/>
          </a:prstGeom>
          <a:blipFill>
            <a:blip r:embed="rId5" cstate="print"/>
            <a:stretch>
              <a:fillRect/>
            </a:stretch>
          </a:blipFill>
        </p:spPr>
        <p:txBody>
          <a:bodyPr wrap="square" lIns="0" tIns="0" rIns="0" bIns="0" rtlCol="0"/>
          <a:lstStyle/>
          <a:p>
            <a:endParaRPr dirty="0"/>
          </a:p>
        </p:txBody>
      </p:sp>
      <p:sp>
        <p:nvSpPr>
          <p:cNvPr id="11" name="object 11"/>
          <p:cNvSpPr/>
          <p:nvPr/>
        </p:nvSpPr>
        <p:spPr>
          <a:xfrm>
            <a:off x="4876800" y="5432388"/>
            <a:ext cx="304800" cy="355673"/>
          </a:xfrm>
          <a:prstGeom prst="rect">
            <a:avLst/>
          </a:prstGeom>
          <a:blipFill>
            <a:blip r:embed="rId6" cstate="print"/>
            <a:stretch>
              <a:fillRect/>
            </a:stretch>
          </a:blipFill>
        </p:spPr>
        <p:txBody>
          <a:bodyPr wrap="square" lIns="0" tIns="0" rIns="0" bIns="0" rtlCol="0"/>
          <a:lstStyle/>
          <a:p>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163823" y="4539996"/>
            <a:ext cx="3950335" cy="2176780"/>
          </a:xfrm>
          <a:custGeom>
            <a:avLst/>
            <a:gdLst/>
            <a:ahLst/>
            <a:cxnLst/>
            <a:rect l="l" t="t" r="r" b="b"/>
            <a:pathLst>
              <a:path w="3950334" h="2176779">
                <a:moveTo>
                  <a:pt x="3950207" y="0"/>
                </a:moveTo>
                <a:lnTo>
                  <a:pt x="2092198" y="0"/>
                </a:lnTo>
                <a:lnTo>
                  <a:pt x="0" y="791844"/>
                </a:lnTo>
                <a:lnTo>
                  <a:pt x="2190623" y="791844"/>
                </a:lnTo>
                <a:lnTo>
                  <a:pt x="2190623" y="2176272"/>
                </a:lnTo>
                <a:lnTo>
                  <a:pt x="3950207" y="1021841"/>
                </a:lnTo>
                <a:lnTo>
                  <a:pt x="3950207" y="0"/>
                </a:lnTo>
                <a:close/>
              </a:path>
            </a:pathLst>
          </a:custGeom>
          <a:solidFill>
            <a:srgbClr val="A6A6A6"/>
          </a:solidFill>
        </p:spPr>
        <p:txBody>
          <a:bodyPr wrap="square" lIns="0" tIns="0" rIns="0" bIns="0" rtlCol="0"/>
          <a:lstStyle/>
          <a:p>
            <a:endParaRPr dirty="0"/>
          </a:p>
        </p:txBody>
      </p:sp>
      <p:sp>
        <p:nvSpPr>
          <p:cNvPr id="3" name="object 3"/>
          <p:cNvSpPr/>
          <p:nvPr/>
        </p:nvSpPr>
        <p:spPr>
          <a:xfrm>
            <a:off x="3163823" y="4539996"/>
            <a:ext cx="3950335" cy="2176780"/>
          </a:xfrm>
          <a:custGeom>
            <a:avLst/>
            <a:gdLst/>
            <a:ahLst/>
            <a:cxnLst/>
            <a:rect l="l" t="t" r="r" b="b"/>
            <a:pathLst>
              <a:path w="3950334" h="2176779">
                <a:moveTo>
                  <a:pt x="3950207" y="1021841"/>
                </a:moveTo>
                <a:lnTo>
                  <a:pt x="2190623" y="2176272"/>
                </a:lnTo>
                <a:lnTo>
                  <a:pt x="2190623" y="791844"/>
                </a:lnTo>
                <a:lnTo>
                  <a:pt x="0" y="791844"/>
                </a:lnTo>
                <a:lnTo>
                  <a:pt x="2092198" y="0"/>
                </a:lnTo>
                <a:lnTo>
                  <a:pt x="3950207" y="0"/>
                </a:lnTo>
                <a:lnTo>
                  <a:pt x="3950207" y="1021841"/>
                </a:lnTo>
                <a:close/>
              </a:path>
            </a:pathLst>
          </a:custGeom>
          <a:ln w="9144">
            <a:solidFill>
              <a:srgbClr val="3A3838"/>
            </a:solidFill>
          </a:ln>
        </p:spPr>
        <p:txBody>
          <a:bodyPr wrap="square" lIns="0" tIns="0" rIns="0" bIns="0" rtlCol="0"/>
          <a:lstStyle/>
          <a:p>
            <a:endParaRPr dirty="0"/>
          </a:p>
        </p:txBody>
      </p:sp>
      <p:sp>
        <p:nvSpPr>
          <p:cNvPr id="4" name="object 4"/>
          <p:cNvSpPr/>
          <p:nvPr/>
        </p:nvSpPr>
        <p:spPr>
          <a:xfrm>
            <a:off x="8766047" y="1928157"/>
            <a:ext cx="3426460" cy="2087880"/>
          </a:xfrm>
          <a:custGeom>
            <a:avLst/>
            <a:gdLst/>
            <a:ahLst/>
            <a:cxnLst/>
            <a:rect l="l" t="t" r="r" b="b"/>
            <a:pathLst>
              <a:path w="3426459" h="2087879">
                <a:moveTo>
                  <a:pt x="3425951" y="0"/>
                </a:moveTo>
                <a:lnTo>
                  <a:pt x="0" y="1280370"/>
                </a:lnTo>
                <a:lnTo>
                  <a:pt x="697610" y="1280370"/>
                </a:lnTo>
                <a:lnTo>
                  <a:pt x="697610" y="2087582"/>
                </a:lnTo>
                <a:lnTo>
                  <a:pt x="3425951" y="279779"/>
                </a:lnTo>
                <a:lnTo>
                  <a:pt x="3425951" y="0"/>
                </a:lnTo>
                <a:close/>
              </a:path>
            </a:pathLst>
          </a:custGeom>
          <a:solidFill>
            <a:srgbClr val="E6E7E8"/>
          </a:solidFill>
        </p:spPr>
        <p:txBody>
          <a:bodyPr wrap="square" lIns="0" tIns="0" rIns="0" bIns="0" rtlCol="0"/>
          <a:lstStyle/>
          <a:p>
            <a:endParaRPr dirty="0"/>
          </a:p>
        </p:txBody>
      </p:sp>
      <p:sp>
        <p:nvSpPr>
          <p:cNvPr id="5" name="object 5"/>
          <p:cNvSpPr/>
          <p:nvPr/>
        </p:nvSpPr>
        <p:spPr>
          <a:xfrm>
            <a:off x="8766047" y="1928157"/>
            <a:ext cx="3426460" cy="2087880"/>
          </a:xfrm>
          <a:custGeom>
            <a:avLst/>
            <a:gdLst/>
            <a:ahLst/>
            <a:cxnLst/>
            <a:rect l="l" t="t" r="r" b="b"/>
            <a:pathLst>
              <a:path w="3426459" h="2087879">
                <a:moveTo>
                  <a:pt x="697610" y="2087582"/>
                </a:moveTo>
                <a:lnTo>
                  <a:pt x="697610" y="1280370"/>
                </a:lnTo>
                <a:lnTo>
                  <a:pt x="0" y="1280370"/>
                </a:lnTo>
                <a:lnTo>
                  <a:pt x="1359407" y="766147"/>
                </a:lnTo>
                <a:lnTo>
                  <a:pt x="3425951" y="0"/>
                </a:lnTo>
              </a:path>
            </a:pathLst>
          </a:custGeom>
          <a:ln w="9144">
            <a:solidFill>
              <a:srgbClr val="3A3838"/>
            </a:solidFill>
          </a:ln>
        </p:spPr>
        <p:txBody>
          <a:bodyPr wrap="square" lIns="0" tIns="0" rIns="0" bIns="0" rtlCol="0"/>
          <a:lstStyle/>
          <a:p>
            <a:endParaRPr dirty="0"/>
          </a:p>
        </p:txBody>
      </p:sp>
      <p:sp>
        <p:nvSpPr>
          <p:cNvPr id="6" name="object 6"/>
          <p:cNvSpPr/>
          <p:nvPr/>
        </p:nvSpPr>
        <p:spPr>
          <a:xfrm>
            <a:off x="9463658" y="2207936"/>
            <a:ext cx="2728595" cy="1807845"/>
          </a:xfrm>
          <a:custGeom>
            <a:avLst/>
            <a:gdLst/>
            <a:ahLst/>
            <a:cxnLst/>
            <a:rect l="l" t="t" r="r" b="b"/>
            <a:pathLst>
              <a:path w="2728595" h="1807845">
                <a:moveTo>
                  <a:pt x="2728340" y="0"/>
                </a:moveTo>
                <a:lnTo>
                  <a:pt x="0" y="1807803"/>
                </a:lnTo>
              </a:path>
            </a:pathLst>
          </a:custGeom>
          <a:ln w="9144">
            <a:solidFill>
              <a:srgbClr val="3A3838"/>
            </a:solidFill>
          </a:ln>
        </p:spPr>
        <p:txBody>
          <a:bodyPr wrap="square" lIns="0" tIns="0" rIns="0" bIns="0" rtlCol="0"/>
          <a:lstStyle/>
          <a:p>
            <a:endParaRPr dirty="0"/>
          </a:p>
        </p:txBody>
      </p:sp>
      <p:sp>
        <p:nvSpPr>
          <p:cNvPr id="7" name="object 7"/>
          <p:cNvSpPr/>
          <p:nvPr/>
        </p:nvSpPr>
        <p:spPr>
          <a:xfrm>
            <a:off x="5989320" y="3485388"/>
            <a:ext cx="3191255" cy="1891284"/>
          </a:xfrm>
          <a:prstGeom prst="rect">
            <a:avLst/>
          </a:prstGeom>
          <a:blipFill>
            <a:blip r:embed="rId2" cstate="print"/>
            <a:stretch>
              <a:fillRect/>
            </a:stretch>
          </a:blipFill>
        </p:spPr>
        <p:txBody>
          <a:bodyPr wrap="square" lIns="0" tIns="0" rIns="0" bIns="0" rtlCol="0"/>
          <a:lstStyle/>
          <a:p>
            <a:endParaRPr dirty="0"/>
          </a:p>
        </p:txBody>
      </p:sp>
      <p:sp>
        <p:nvSpPr>
          <p:cNvPr id="8" name="object 8"/>
          <p:cNvSpPr/>
          <p:nvPr/>
        </p:nvSpPr>
        <p:spPr>
          <a:xfrm>
            <a:off x="5989320" y="3485388"/>
            <a:ext cx="3191510" cy="1891664"/>
          </a:xfrm>
          <a:custGeom>
            <a:avLst/>
            <a:gdLst/>
            <a:ahLst/>
            <a:cxnLst/>
            <a:rect l="l" t="t" r="r" b="b"/>
            <a:pathLst>
              <a:path w="3191509" h="1891664">
                <a:moveTo>
                  <a:pt x="3191255" y="721232"/>
                </a:moveTo>
                <a:lnTo>
                  <a:pt x="1409446" y="1891284"/>
                </a:lnTo>
                <a:lnTo>
                  <a:pt x="1409446" y="776097"/>
                </a:lnTo>
                <a:lnTo>
                  <a:pt x="0" y="776097"/>
                </a:lnTo>
                <a:lnTo>
                  <a:pt x="2044700" y="0"/>
                </a:lnTo>
                <a:lnTo>
                  <a:pt x="3191255" y="0"/>
                </a:lnTo>
                <a:lnTo>
                  <a:pt x="3191255" y="721232"/>
                </a:lnTo>
                <a:close/>
              </a:path>
            </a:pathLst>
          </a:custGeom>
          <a:ln w="9144">
            <a:solidFill>
              <a:srgbClr val="585858"/>
            </a:solidFill>
          </a:ln>
        </p:spPr>
        <p:txBody>
          <a:bodyPr wrap="square" lIns="0" tIns="0" rIns="0" bIns="0" rtlCol="0"/>
          <a:lstStyle/>
          <a:p>
            <a:endParaRPr dirty="0"/>
          </a:p>
        </p:txBody>
      </p:sp>
      <p:sp>
        <p:nvSpPr>
          <p:cNvPr id="9" name="object 9"/>
          <p:cNvSpPr/>
          <p:nvPr/>
        </p:nvSpPr>
        <p:spPr>
          <a:xfrm>
            <a:off x="0" y="5681471"/>
            <a:ext cx="4819015" cy="1176655"/>
          </a:xfrm>
          <a:custGeom>
            <a:avLst/>
            <a:gdLst/>
            <a:ahLst/>
            <a:cxnLst/>
            <a:rect l="l" t="t" r="r" b="b"/>
            <a:pathLst>
              <a:path w="4819015" h="1176654">
                <a:moveTo>
                  <a:pt x="4818888" y="0"/>
                </a:moveTo>
                <a:lnTo>
                  <a:pt x="2179574" y="0"/>
                </a:lnTo>
                <a:lnTo>
                  <a:pt x="0" y="826170"/>
                </a:lnTo>
                <a:lnTo>
                  <a:pt x="0" y="1176526"/>
                </a:lnTo>
                <a:lnTo>
                  <a:pt x="4818888" y="1176526"/>
                </a:lnTo>
                <a:lnTo>
                  <a:pt x="4818888" y="0"/>
                </a:lnTo>
                <a:close/>
              </a:path>
            </a:pathLst>
          </a:custGeom>
          <a:solidFill>
            <a:srgbClr val="E6E7E8"/>
          </a:solidFill>
        </p:spPr>
        <p:txBody>
          <a:bodyPr wrap="square" lIns="0" tIns="0" rIns="0" bIns="0" rtlCol="0"/>
          <a:lstStyle/>
          <a:p>
            <a:endParaRPr dirty="0"/>
          </a:p>
        </p:txBody>
      </p:sp>
      <p:sp>
        <p:nvSpPr>
          <p:cNvPr id="10" name="object 10"/>
          <p:cNvSpPr/>
          <p:nvPr/>
        </p:nvSpPr>
        <p:spPr>
          <a:xfrm>
            <a:off x="2179573" y="5681471"/>
            <a:ext cx="2639695" cy="1176655"/>
          </a:xfrm>
          <a:custGeom>
            <a:avLst/>
            <a:gdLst/>
            <a:ahLst/>
            <a:cxnLst/>
            <a:rect l="l" t="t" r="r" b="b"/>
            <a:pathLst>
              <a:path w="2639695" h="1176654">
                <a:moveTo>
                  <a:pt x="0" y="0"/>
                </a:moveTo>
                <a:lnTo>
                  <a:pt x="2639314" y="0"/>
                </a:lnTo>
                <a:lnTo>
                  <a:pt x="2639314" y="1176526"/>
                </a:lnTo>
              </a:path>
            </a:pathLst>
          </a:custGeom>
          <a:ln w="9144">
            <a:solidFill>
              <a:srgbClr val="767070"/>
            </a:solidFill>
          </a:ln>
        </p:spPr>
        <p:txBody>
          <a:bodyPr wrap="square" lIns="0" tIns="0" rIns="0" bIns="0" rtlCol="0"/>
          <a:lstStyle/>
          <a:p>
            <a:endParaRPr dirty="0"/>
          </a:p>
        </p:txBody>
      </p:sp>
      <p:sp>
        <p:nvSpPr>
          <p:cNvPr id="11" name="object 11"/>
          <p:cNvSpPr/>
          <p:nvPr/>
        </p:nvSpPr>
        <p:spPr>
          <a:xfrm>
            <a:off x="0" y="5681471"/>
            <a:ext cx="2179955" cy="826769"/>
          </a:xfrm>
          <a:custGeom>
            <a:avLst/>
            <a:gdLst/>
            <a:ahLst/>
            <a:cxnLst/>
            <a:rect l="l" t="t" r="r" b="b"/>
            <a:pathLst>
              <a:path w="2179955" h="826770">
                <a:moveTo>
                  <a:pt x="0" y="826170"/>
                </a:moveTo>
                <a:lnTo>
                  <a:pt x="2179574" y="0"/>
                </a:lnTo>
              </a:path>
            </a:pathLst>
          </a:custGeom>
          <a:ln w="9144">
            <a:solidFill>
              <a:srgbClr val="767070"/>
            </a:solidFill>
          </a:ln>
        </p:spPr>
        <p:txBody>
          <a:bodyPr wrap="square" lIns="0" tIns="0" rIns="0" bIns="0" rtlCol="0"/>
          <a:lstStyle/>
          <a:p>
            <a:endParaRPr dirty="0"/>
          </a:p>
        </p:txBody>
      </p:sp>
      <p:sp>
        <p:nvSpPr>
          <p:cNvPr id="12" name="object 12"/>
          <p:cNvSpPr/>
          <p:nvPr/>
        </p:nvSpPr>
        <p:spPr>
          <a:xfrm>
            <a:off x="2197607" y="5279134"/>
            <a:ext cx="2153412" cy="1520952"/>
          </a:xfrm>
          <a:prstGeom prst="rect">
            <a:avLst/>
          </a:prstGeom>
          <a:blipFill>
            <a:blip r:embed="rId3" cstate="print"/>
            <a:stretch>
              <a:fillRect/>
            </a:stretch>
          </a:blipFill>
        </p:spPr>
        <p:txBody>
          <a:bodyPr wrap="square" lIns="0" tIns="0" rIns="0" bIns="0" rtlCol="0"/>
          <a:lstStyle/>
          <a:p>
            <a:endParaRPr dirty="0"/>
          </a:p>
        </p:txBody>
      </p:sp>
      <p:sp>
        <p:nvSpPr>
          <p:cNvPr id="13" name="object 13"/>
          <p:cNvSpPr/>
          <p:nvPr/>
        </p:nvSpPr>
        <p:spPr>
          <a:xfrm>
            <a:off x="2796539" y="5827776"/>
            <a:ext cx="955675" cy="323215"/>
          </a:xfrm>
          <a:custGeom>
            <a:avLst/>
            <a:gdLst/>
            <a:ahLst/>
            <a:cxnLst/>
            <a:rect l="l" t="t" r="r" b="b"/>
            <a:pathLst>
              <a:path w="955675" h="323214">
                <a:moveTo>
                  <a:pt x="477774" y="0"/>
                </a:moveTo>
                <a:lnTo>
                  <a:pt x="407163" y="1751"/>
                </a:lnTo>
                <a:lnTo>
                  <a:pt x="339772" y="6839"/>
                </a:lnTo>
                <a:lnTo>
                  <a:pt x="276339" y="15014"/>
                </a:lnTo>
                <a:lnTo>
                  <a:pt x="217603" y="26025"/>
                </a:lnTo>
                <a:lnTo>
                  <a:pt x="164303" y="39624"/>
                </a:lnTo>
                <a:lnTo>
                  <a:pt x="117176" y="55559"/>
                </a:lnTo>
                <a:lnTo>
                  <a:pt x="76962" y="73581"/>
                </a:lnTo>
                <a:lnTo>
                  <a:pt x="44399" y="93441"/>
                </a:lnTo>
                <a:lnTo>
                  <a:pt x="5179" y="137672"/>
                </a:lnTo>
                <a:lnTo>
                  <a:pt x="0" y="161544"/>
                </a:lnTo>
                <a:lnTo>
                  <a:pt x="5179" y="185415"/>
                </a:lnTo>
                <a:lnTo>
                  <a:pt x="44399" y="229646"/>
                </a:lnTo>
                <a:lnTo>
                  <a:pt x="76962" y="249506"/>
                </a:lnTo>
                <a:lnTo>
                  <a:pt x="117176" y="267528"/>
                </a:lnTo>
                <a:lnTo>
                  <a:pt x="164303" y="283463"/>
                </a:lnTo>
                <a:lnTo>
                  <a:pt x="217603" y="297062"/>
                </a:lnTo>
                <a:lnTo>
                  <a:pt x="276339" y="308073"/>
                </a:lnTo>
                <a:lnTo>
                  <a:pt x="339772" y="316248"/>
                </a:lnTo>
                <a:lnTo>
                  <a:pt x="407163" y="321336"/>
                </a:lnTo>
                <a:lnTo>
                  <a:pt x="477774" y="323088"/>
                </a:lnTo>
                <a:lnTo>
                  <a:pt x="548384" y="321336"/>
                </a:lnTo>
                <a:lnTo>
                  <a:pt x="615775" y="316248"/>
                </a:lnTo>
                <a:lnTo>
                  <a:pt x="679208" y="308073"/>
                </a:lnTo>
                <a:lnTo>
                  <a:pt x="737944" y="297062"/>
                </a:lnTo>
                <a:lnTo>
                  <a:pt x="791244" y="283463"/>
                </a:lnTo>
                <a:lnTo>
                  <a:pt x="838371" y="267528"/>
                </a:lnTo>
                <a:lnTo>
                  <a:pt x="878585" y="249506"/>
                </a:lnTo>
                <a:lnTo>
                  <a:pt x="911148" y="229646"/>
                </a:lnTo>
                <a:lnTo>
                  <a:pt x="950368" y="185415"/>
                </a:lnTo>
                <a:lnTo>
                  <a:pt x="955548" y="161544"/>
                </a:lnTo>
                <a:lnTo>
                  <a:pt x="950368" y="137672"/>
                </a:lnTo>
                <a:lnTo>
                  <a:pt x="911148" y="93441"/>
                </a:lnTo>
                <a:lnTo>
                  <a:pt x="878585" y="73581"/>
                </a:lnTo>
                <a:lnTo>
                  <a:pt x="838371" y="55559"/>
                </a:lnTo>
                <a:lnTo>
                  <a:pt x="791244" y="39624"/>
                </a:lnTo>
                <a:lnTo>
                  <a:pt x="737944" y="26025"/>
                </a:lnTo>
                <a:lnTo>
                  <a:pt x="679208" y="15014"/>
                </a:lnTo>
                <a:lnTo>
                  <a:pt x="615775" y="6839"/>
                </a:lnTo>
                <a:lnTo>
                  <a:pt x="548384" y="1751"/>
                </a:lnTo>
                <a:lnTo>
                  <a:pt x="477774" y="0"/>
                </a:lnTo>
                <a:close/>
              </a:path>
            </a:pathLst>
          </a:custGeom>
          <a:solidFill>
            <a:srgbClr val="FFFFFF"/>
          </a:solidFill>
        </p:spPr>
        <p:txBody>
          <a:bodyPr wrap="square" lIns="0" tIns="0" rIns="0" bIns="0" rtlCol="0"/>
          <a:lstStyle/>
          <a:p>
            <a:endParaRPr dirty="0"/>
          </a:p>
        </p:txBody>
      </p:sp>
      <p:sp>
        <p:nvSpPr>
          <p:cNvPr id="14" name="object 14"/>
          <p:cNvSpPr/>
          <p:nvPr/>
        </p:nvSpPr>
        <p:spPr>
          <a:xfrm>
            <a:off x="3122676" y="3715511"/>
            <a:ext cx="337185" cy="337185"/>
          </a:xfrm>
          <a:custGeom>
            <a:avLst/>
            <a:gdLst/>
            <a:ahLst/>
            <a:cxnLst/>
            <a:rect l="l" t="t" r="r" b="b"/>
            <a:pathLst>
              <a:path w="337185" h="337185">
                <a:moveTo>
                  <a:pt x="168401" y="0"/>
                </a:moveTo>
                <a:lnTo>
                  <a:pt x="123648" y="6018"/>
                </a:lnTo>
                <a:lnTo>
                  <a:pt x="83424" y="23001"/>
                </a:lnTo>
                <a:lnTo>
                  <a:pt x="49339" y="49339"/>
                </a:lnTo>
                <a:lnTo>
                  <a:pt x="23001" y="83424"/>
                </a:lnTo>
                <a:lnTo>
                  <a:pt x="6018" y="123648"/>
                </a:lnTo>
                <a:lnTo>
                  <a:pt x="0" y="168401"/>
                </a:lnTo>
                <a:lnTo>
                  <a:pt x="6018" y="213155"/>
                </a:lnTo>
                <a:lnTo>
                  <a:pt x="23001" y="253379"/>
                </a:lnTo>
                <a:lnTo>
                  <a:pt x="49339" y="287464"/>
                </a:lnTo>
                <a:lnTo>
                  <a:pt x="83424" y="313802"/>
                </a:lnTo>
                <a:lnTo>
                  <a:pt x="123648" y="330785"/>
                </a:lnTo>
                <a:lnTo>
                  <a:pt x="168401" y="336804"/>
                </a:lnTo>
                <a:lnTo>
                  <a:pt x="213155" y="330785"/>
                </a:lnTo>
                <a:lnTo>
                  <a:pt x="253379" y="313802"/>
                </a:lnTo>
                <a:lnTo>
                  <a:pt x="287464" y="287464"/>
                </a:lnTo>
                <a:lnTo>
                  <a:pt x="313802" y="253379"/>
                </a:lnTo>
                <a:lnTo>
                  <a:pt x="330785" y="213155"/>
                </a:lnTo>
                <a:lnTo>
                  <a:pt x="336803" y="168401"/>
                </a:lnTo>
                <a:lnTo>
                  <a:pt x="330785" y="123648"/>
                </a:lnTo>
                <a:lnTo>
                  <a:pt x="313802" y="83424"/>
                </a:lnTo>
                <a:lnTo>
                  <a:pt x="287464" y="49339"/>
                </a:lnTo>
                <a:lnTo>
                  <a:pt x="253379" y="23001"/>
                </a:lnTo>
                <a:lnTo>
                  <a:pt x="213155" y="6018"/>
                </a:lnTo>
                <a:lnTo>
                  <a:pt x="168401" y="0"/>
                </a:lnTo>
                <a:close/>
              </a:path>
            </a:pathLst>
          </a:custGeom>
          <a:solidFill>
            <a:srgbClr val="F1F1F1"/>
          </a:solidFill>
        </p:spPr>
        <p:txBody>
          <a:bodyPr wrap="square" lIns="0" tIns="0" rIns="0" bIns="0" rtlCol="0"/>
          <a:lstStyle/>
          <a:p>
            <a:endParaRPr dirty="0"/>
          </a:p>
        </p:txBody>
      </p:sp>
      <p:sp>
        <p:nvSpPr>
          <p:cNvPr id="15" name="object 15"/>
          <p:cNvSpPr/>
          <p:nvPr/>
        </p:nvSpPr>
        <p:spPr>
          <a:xfrm>
            <a:off x="3182111" y="3774947"/>
            <a:ext cx="219455" cy="219456"/>
          </a:xfrm>
          <a:prstGeom prst="rect">
            <a:avLst/>
          </a:prstGeom>
          <a:blipFill>
            <a:blip r:embed="rId4" cstate="print"/>
            <a:stretch>
              <a:fillRect/>
            </a:stretch>
          </a:blipFill>
        </p:spPr>
        <p:txBody>
          <a:bodyPr wrap="square" lIns="0" tIns="0" rIns="0" bIns="0" rtlCol="0"/>
          <a:lstStyle/>
          <a:p>
            <a:endParaRPr dirty="0"/>
          </a:p>
        </p:txBody>
      </p:sp>
      <p:sp>
        <p:nvSpPr>
          <p:cNvPr id="16" name="object 16"/>
          <p:cNvSpPr/>
          <p:nvPr/>
        </p:nvSpPr>
        <p:spPr>
          <a:xfrm>
            <a:off x="3253740" y="4045965"/>
            <a:ext cx="76200" cy="1981200"/>
          </a:xfrm>
          <a:custGeom>
            <a:avLst/>
            <a:gdLst/>
            <a:ahLst/>
            <a:cxnLst/>
            <a:rect l="l" t="t" r="r" b="b"/>
            <a:pathLst>
              <a:path w="76200" h="1981200">
                <a:moveTo>
                  <a:pt x="31750" y="1906014"/>
                </a:moveTo>
                <a:lnTo>
                  <a:pt x="23252" y="1907728"/>
                </a:lnTo>
                <a:lnTo>
                  <a:pt x="11144" y="1915896"/>
                </a:lnTo>
                <a:lnTo>
                  <a:pt x="2988" y="1928007"/>
                </a:lnTo>
                <a:lnTo>
                  <a:pt x="0" y="1942833"/>
                </a:lnTo>
                <a:lnTo>
                  <a:pt x="2988" y="1957664"/>
                </a:lnTo>
                <a:lnTo>
                  <a:pt x="11144" y="1969774"/>
                </a:lnTo>
                <a:lnTo>
                  <a:pt x="23252" y="1977939"/>
                </a:lnTo>
                <a:lnTo>
                  <a:pt x="38100" y="1980933"/>
                </a:lnTo>
                <a:lnTo>
                  <a:pt x="52947" y="1977939"/>
                </a:lnTo>
                <a:lnTo>
                  <a:pt x="65055" y="1969774"/>
                </a:lnTo>
                <a:lnTo>
                  <a:pt x="73211" y="1957664"/>
                </a:lnTo>
                <a:lnTo>
                  <a:pt x="76200" y="1942833"/>
                </a:lnTo>
                <a:lnTo>
                  <a:pt x="31750" y="1942833"/>
                </a:lnTo>
                <a:lnTo>
                  <a:pt x="31750" y="1906014"/>
                </a:lnTo>
                <a:close/>
              </a:path>
              <a:path w="76200" h="1981200">
                <a:moveTo>
                  <a:pt x="38100" y="1904733"/>
                </a:moveTo>
                <a:lnTo>
                  <a:pt x="31750" y="1906014"/>
                </a:lnTo>
                <a:lnTo>
                  <a:pt x="31750" y="1942833"/>
                </a:lnTo>
                <a:lnTo>
                  <a:pt x="44450" y="1942833"/>
                </a:lnTo>
                <a:lnTo>
                  <a:pt x="44450" y="1906014"/>
                </a:lnTo>
                <a:lnTo>
                  <a:pt x="38100" y="1904733"/>
                </a:lnTo>
                <a:close/>
              </a:path>
              <a:path w="76200" h="1981200">
                <a:moveTo>
                  <a:pt x="44450" y="1906014"/>
                </a:moveTo>
                <a:lnTo>
                  <a:pt x="44450" y="1942833"/>
                </a:lnTo>
                <a:lnTo>
                  <a:pt x="76200" y="1942833"/>
                </a:lnTo>
                <a:lnTo>
                  <a:pt x="73211" y="1928007"/>
                </a:lnTo>
                <a:lnTo>
                  <a:pt x="65055" y="1915896"/>
                </a:lnTo>
                <a:lnTo>
                  <a:pt x="52947" y="1907728"/>
                </a:lnTo>
                <a:lnTo>
                  <a:pt x="44450" y="1906014"/>
                </a:lnTo>
                <a:close/>
              </a:path>
              <a:path w="76200" h="1981200">
                <a:moveTo>
                  <a:pt x="44450" y="0"/>
                </a:moveTo>
                <a:lnTo>
                  <a:pt x="31750" y="0"/>
                </a:lnTo>
                <a:lnTo>
                  <a:pt x="31750" y="1906014"/>
                </a:lnTo>
                <a:lnTo>
                  <a:pt x="38100" y="1904733"/>
                </a:lnTo>
                <a:lnTo>
                  <a:pt x="44450" y="1904733"/>
                </a:lnTo>
                <a:lnTo>
                  <a:pt x="44450" y="0"/>
                </a:lnTo>
                <a:close/>
              </a:path>
              <a:path w="76200" h="1981200">
                <a:moveTo>
                  <a:pt x="44450" y="1904733"/>
                </a:moveTo>
                <a:lnTo>
                  <a:pt x="38100" y="1904733"/>
                </a:lnTo>
                <a:lnTo>
                  <a:pt x="44450" y="1906014"/>
                </a:lnTo>
                <a:lnTo>
                  <a:pt x="44450" y="1904733"/>
                </a:lnTo>
                <a:close/>
              </a:path>
            </a:pathLst>
          </a:custGeom>
          <a:solidFill>
            <a:srgbClr val="D9D9D9"/>
          </a:solidFill>
        </p:spPr>
        <p:txBody>
          <a:bodyPr wrap="square" lIns="0" tIns="0" rIns="0" bIns="0" rtlCol="0"/>
          <a:lstStyle/>
          <a:p>
            <a:endParaRPr dirty="0"/>
          </a:p>
        </p:txBody>
      </p:sp>
      <p:sp>
        <p:nvSpPr>
          <p:cNvPr id="17" name="object 17"/>
          <p:cNvSpPr/>
          <p:nvPr/>
        </p:nvSpPr>
        <p:spPr>
          <a:xfrm>
            <a:off x="4809744" y="4152900"/>
            <a:ext cx="2036063" cy="1482852"/>
          </a:xfrm>
          <a:prstGeom prst="rect">
            <a:avLst/>
          </a:prstGeom>
          <a:blipFill>
            <a:blip r:embed="rId5" cstate="print"/>
            <a:stretch>
              <a:fillRect/>
            </a:stretch>
          </a:blipFill>
        </p:spPr>
        <p:txBody>
          <a:bodyPr wrap="square" lIns="0" tIns="0" rIns="0" bIns="0" rtlCol="0"/>
          <a:lstStyle/>
          <a:p>
            <a:endParaRPr dirty="0"/>
          </a:p>
        </p:txBody>
      </p:sp>
      <p:sp>
        <p:nvSpPr>
          <p:cNvPr id="18" name="object 18"/>
          <p:cNvSpPr/>
          <p:nvPr/>
        </p:nvSpPr>
        <p:spPr>
          <a:xfrm>
            <a:off x="5408676" y="4701540"/>
            <a:ext cx="838200" cy="285115"/>
          </a:xfrm>
          <a:custGeom>
            <a:avLst/>
            <a:gdLst/>
            <a:ahLst/>
            <a:cxnLst/>
            <a:rect l="l" t="t" r="r" b="b"/>
            <a:pathLst>
              <a:path w="838200" h="285114">
                <a:moveTo>
                  <a:pt x="419100" y="0"/>
                </a:moveTo>
                <a:lnTo>
                  <a:pt x="351105" y="1863"/>
                </a:lnTo>
                <a:lnTo>
                  <a:pt x="286609" y="7260"/>
                </a:lnTo>
                <a:lnTo>
                  <a:pt x="226473" y="15896"/>
                </a:lnTo>
                <a:lnTo>
                  <a:pt x="171559" y="27480"/>
                </a:lnTo>
                <a:lnTo>
                  <a:pt x="122729" y="41719"/>
                </a:lnTo>
                <a:lnTo>
                  <a:pt x="80845" y="58320"/>
                </a:lnTo>
                <a:lnTo>
                  <a:pt x="46768" y="76990"/>
                </a:lnTo>
                <a:lnTo>
                  <a:pt x="5483" y="119370"/>
                </a:lnTo>
                <a:lnTo>
                  <a:pt x="0" y="142494"/>
                </a:lnTo>
                <a:lnTo>
                  <a:pt x="5483" y="165617"/>
                </a:lnTo>
                <a:lnTo>
                  <a:pt x="46768" y="207997"/>
                </a:lnTo>
                <a:lnTo>
                  <a:pt x="80845" y="226667"/>
                </a:lnTo>
                <a:lnTo>
                  <a:pt x="122729" y="243268"/>
                </a:lnTo>
                <a:lnTo>
                  <a:pt x="171559" y="257507"/>
                </a:lnTo>
                <a:lnTo>
                  <a:pt x="226473" y="269091"/>
                </a:lnTo>
                <a:lnTo>
                  <a:pt x="286609" y="277727"/>
                </a:lnTo>
                <a:lnTo>
                  <a:pt x="351105" y="283124"/>
                </a:lnTo>
                <a:lnTo>
                  <a:pt x="419100" y="284988"/>
                </a:lnTo>
                <a:lnTo>
                  <a:pt x="487094" y="283124"/>
                </a:lnTo>
                <a:lnTo>
                  <a:pt x="551590" y="277727"/>
                </a:lnTo>
                <a:lnTo>
                  <a:pt x="611726" y="269091"/>
                </a:lnTo>
                <a:lnTo>
                  <a:pt x="666640" y="257507"/>
                </a:lnTo>
                <a:lnTo>
                  <a:pt x="715470" y="243268"/>
                </a:lnTo>
                <a:lnTo>
                  <a:pt x="757354" y="226667"/>
                </a:lnTo>
                <a:lnTo>
                  <a:pt x="791431" y="207997"/>
                </a:lnTo>
                <a:lnTo>
                  <a:pt x="832716" y="165617"/>
                </a:lnTo>
                <a:lnTo>
                  <a:pt x="838200" y="142494"/>
                </a:lnTo>
                <a:lnTo>
                  <a:pt x="832716" y="119370"/>
                </a:lnTo>
                <a:lnTo>
                  <a:pt x="791431" y="76990"/>
                </a:lnTo>
                <a:lnTo>
                  <a:pt x="757354" y="58320"/>
                </a:lnTo>
                <a:lnTo>
                  <a:pt x="715470" y="41719"/>
                </a:lnTo>
                <a:lnTo>
                  <a:pt x="666640" y="27480"/>
                </a:lnTo>
                <a:lnTo>
                  <a:pt x="611726" y="15896"/>
                </a:lnTo>
                <a:lnTo>
                  <a:pt x="551590" y="7260"/>
                </a:lnTo>
                <a:lnTo>
                  <a:pt x="487094" y="1863"/>
                </a:lnTo>
                <a:lnTo>
                  <a:pt x="419100" y="0"/>
                </a:lnTo>
                <a:close/>
              </a:path>
            </a:pathLst>
          </a:custGeom>
          <a:solidFill>
            <a:srgbClr val="FFFFFF"/>
          </a:solidFill>
        </p:spPr>
        <p:txBody>
          <a:bodyPr wrap="square" lIns="0" tIns="0" rIns="0" bIns="0" rtlCol="0"/>
          <a:lstStyle/>
          <a:p>
            <a:endParaRPr dirty="0"/>
          </a:p>
        </p:txBody>
      </p:sp>
      <p:sp>
        <p:nvSpPr>
          <p:cNvPr id="19" name="object 19"/>
          <p:cNvSpPr/>
          <p:nvPr/>
        </p:nvSpPr>
        <p:spPr>
          <a:xfrm>
            <a:off x="5660135" y="2641092"/>
            <a:ext cx="337185" cy="337185"/>
          </a:xfrm>
          <a:custGeom>
            <a:avLst/>
            <a:gdLst/>
            <a:ahLst/>
            <a:cxnLst/>
            <a:rect l="l" t="t" r="r" b="b"/>
            <a:pathLst>
              <a:path w="337185" h="337185">
                <a:moveTo>
                  <a:pt x="168401" y="0"/>
                </a:moveTo>
                <a:lnTo>
                  <a:pt x="123648" y="6018"/>
                </a:lnTo>
                <a:lnTo>
                  <a:pt x="83424" y="23001"/>
                </a:lnTo>
                <a:lnTo>
                  <a:pt x="49339" y="49339"/>
                </a:lnTo>
                <a:lnTo>
                  <a:pt x="23001" y="83424"/>
                </a:lnTo>
                <a:lnTo>
                  <a:pt x="6018" y="123648"/>
                </a:lnTo>
                <a:lnTo>
                  <a:pt x="0" y="168402"/>
                </a:lnTo>
                <a:lnTo>
                  <a:pt x="6018" y="213155"/>
                </a:lnTo>
                <a:lnTo>
                  <a:pt x="23001" y="253379"/>
                </a:lnTo>
                <a:lnTo>
                  <a:pt x="49339" y="287464"/>
                </a:lnTo>
                <a:lnTo>
                  <a:pt x="83424" y="313802"/>
                </a:lnTo>
                <a:lnTo>
                  <a:pt x="123648" y="330785"/>
                </a:lnTo>
                <a:lnTo>
                  <a:pt x="168401" y="336804"/>
                </a:lnTo>
                <a:lnTo>
                  <a:pt x="213155" y="330785"/>
                </a:lnTo>
                <a:lnTo>
                  <a:pt x="253379" y="313802"/>
                </a:lnTo>
                <a:lnTo>
                  <a:pt x="287464" y="287464"/>
                </a:lnTo>
                <a:lnTo>
                  <a:pt x="313802" y="253379"/>
                </a:lnTo>
                <a:lnTo>
                  <a:pt x="330785" y="213155"/>
                </a:lnTo>
                <a:lnTo>
                  <a:pt x="336803" y="168402"/>
                </a:lnTo>
                <a:lnTo>
                  <a:pt x="330785" y="123648"/>
                </a:lnTo>
                <a:lnTo>
                  <a:pt x="313802" y="83424"/>
                </a:lnTo>
                <a:lnTo>
                  <a:pt x="287464" y="49339"/>
                </a:lnTo>
                <a:lnTo>
                  <a:pt x="253379" y="23001"/>
                </a:lnTo>
                <a:lnTo>
                  <a:pt x="213155" y="6018"/>
                </a:lnTo>
                <a:lnTo>
                  <a:pt x="168401" y="0"/>
                </a:lnTo>
                <a:close/>
              </a:path>
            </a:pathLst>
          </a:custGeom>
          <a:solidFill>
            <a:srgbClr val="F1F1F1"/>
          </a:solidFill>
        </p:spPr>
        <p:txBody>
          <a:bodyPr wrap="square" lIns="0" tIns="0" rIns="0" bIns="0" rtlCol="0"/>
          <a:lstStyle/>
          <a:p>
            <a:endParaRPr dirty="0"/>
          </a:p>
        </p:txBody>
      </p:sp>
      <p:sp>
        <p:nvSpPr>
          <p:cNvPr id="20" name="object 20"/>
          <p:cNvSpPr/>
          <p:nvPr/>
        </p:nvSpPr>
        <p:spPr>
          <a:xfrm>
            <a:off x="5719571" y="2700527"/>
            <a:ext cx="217931" cy="217932"/>
          </a:xfrm>
          <a:prstGeom prst="rect">
            <a:avLst/>
          </a:prstGeom>
          <a:blipFill>
            <a:blip r:embed="rId6" cstate="print"/>
            <a:stretch>
              <a:fillRect/>
            </a:stretch>
          </a:blipFill>
        </p:spPr>
        <p:txBody>
          <a:bodyPr wrap="square" lIns="0" tIns="0" rIns="0" bIns="0" rtlCol="0"/>
          <a:lstStyle/>
          <a:p>
            <a:endParaRPr dirty="0"/>
          </a:p>
        </p:txBody>
      </p:sp>
      <p:sp>
        <p:nvSpPr>
          <p:cNvPr id="21" name="object 21"/>
          <p:cNvSpPr/>
          <p:nvPr/>
        </p:nvSpPr>
        <p:spPr>
          <a:xfrm>
            <a:off x="5789676" y="2971545"/>
            <a:ext cx="76200" cy="1911350"/>
          </a:xfrm>
          <a:custGeom>
            <a:avLst/>
            <a:gdLst/>
            <a:ahLst/>
            <a:cxnLst/>
            <a:rect l="l" t="t" r="r" b="b"/>
            <a:pathLst>
              <a:path w="76200" h="1911350">
                <a:moveTo>
                  <a:pt x="31750" y="1835920"/>
                </a:moveTo>
                <a:lnTo>
                  <a:pt x="23252" y="1837630"/>
                </a:lnTo>
                <a:lnTo>
                  <a:pt x="11144" y="1845786"/>
                </a:lnTo>
                <a:lnTo>
                  <a:pt x="2988" y="1857894"/>
                </a:lnTo>
                <a:lnTo>
                  <a:pt x="0" y="1872741"/>
                </a:lnTo>
                <a:lnTo>
                  <a:pt x="2988" y="1887535"/>
                </a:lnTo>
                <a:lnTo>
                  <a:pt x="11144" y="1899650"/>
                </a:lnTo>
                <a:lnTo>
                  <a:pt x="23252" y="1907835"/>
                </a:lnTo>
                <a:lnTo>
                  <a:pt x="38100" y="1910841"/>
                </a:lnTo>
                <a:lnTo>
                  <a:pt x="52947" y="1907835"/>
                </a:lnTo>
                <a:lnTo>
                  <a:pt x="65055" y="1899650"/>
                </a:lnTo>
                <a:lnTo>
                  <a:pt x="73211" y="1887535"/>
                </a:lnTo>
                <a:lnTo>
                  <a:pt x="76200" y="1872741"/>
                </a:lnTo>
                <a:lnTo>
                  <a:pt x="31750" y="1872741"/>
                </a:lnTo>
                <a:lnTo>
                  <a:pt x="31750" y="1835920"/>
                </a:lnTo>
                <a:close/>
              </a:path>
              <a:path w="76200" h="1911350">
                <a:moveTo>
                  <a:pt x="38100" y="1834641"/>
                </a:moveTo>
                <a:lnTo>
                  <a:pt x="31750" y="1835920"/>
                </a:lnTo>
                <a:lnTo>
                  <a:pt x="31750" y="1872741"/>
                </a:lnTo>
                <a:lnTo>
                  <a:pt x="44450" y="1872741"/>
                </a:lnTo>
                <a:lnTo>
                  <a:pt x="44450" y="1835920"/>
                </a:lnTo>
                <a:lnTo>
                  <a:pt x="38100" y="1834641"/>
                </a:lnTo>
                <a:close/>
              </a:path>
              <a:path w="76200" h="1911350">
                <a:moveTo>
                  <a:pt x="44450" y="1835920"/>
                </a:moveTo>
                <a:lnTo>
                  <a:pt x="44450" y="1872741"/>
                </a:lnTo>
                <a:lnTo>
                  <a:pt x="76200" y="1872741"/>
                </a:lnTo>
                <a:lnTo>
                  <a:pt x="73211" y="1857894"/>
                </a:lnTo>
                <a:lnTo>
                  <a:pt x="65055" y="1845786"/>
                </a:lnTo>
                <a:lnTo>
                  <a:pt x="52947" y="1837630"/>
                </a:lnTo>
                <a:lnTo>
                  <a:pt x="44450" y="1835920"/>
                </a:lnTo>
                <a:close/>
              </a:path>
              <a:path w="76200" h="1911350">
                <a:moveTo>
                  <a:pt x="44450" y="0"/>
                </a:moveTo>
                <a:lnTo>
                  <a:pt x="31750" y="0"/>
                </a:lnTo>
                <a:lnTo>
                  <a:pt x="31750" y="1835920"/>
                </a:lnTo>
                <a:lnTo>
                  <a:pt x="38100" y="1834641"/>
                </a:lnTo>
                <a:lnTo>
                  <a:pt x="44450" y="1834641"/>
                </a:lnTo>
                <a:lnTo>
                  <a:pt x="44450" y="0"/>
                </a:lnTo>
                <a:close/>
              </a:path>
              <a:path w="76200" h="1911350">
                <a:moveTo>
                  <a:pt x="44450" y="1834641"/>
                </a:moveTo>
                <a:lnTo>
                  <a:pt x="38100" y="1834641"/>
                </a:lnTo>
                <a:lnTo>
                  <a:pt x="44450" y="1835920"/>
                </a:lnTo>
                <a:lnTo>
                  <a:pt x="44450" y="1834641"/>
                </a:lnTo>
                <a:close/>
              </a:path>
            </a:pathLst>
          </a:custGeom>
          <a:solidFill>
            <a:srgbClr val="D9D9D9"/>
          </a:solidFill>
        </p:spPr>
        <p:txBody>
          <a:bodyPr wrap="square" lIns="0" tIns="0" rIns="0" bIns="0" rtlCol="0"/>
          <a:lstStyle/>
          <a:p>
            <a:endParaRPr dirty="0"/>
          </a:p>
        </p:txBody>
      </p:sp>
      <p:sp>
        <p:nvSpPr>
          <p:cNvPr id="22" name="object 22"/>
          <p:cNvSpPr/>
          <p:nvPr/>
        </p:nvSpPr>
        <p:spPr>
          <a:xfrm>
            <a:off x="7566659" y="3116579"/>
            <a:ext cx="1918716" cy="1441704"/>
          </a:xfrm>
          <a:prstGeom prst="rect">
            <a:avLst/>
          </a:prstGeom>
          <a:blipFill>
            <a:blip r:embed="rId7" cstate="print"/>
            <a:stretch>
              <a:fillRect/>
            </a:stretch>
          </a:blipFill>
        </p:spPr>
        <p:txBody>
          <a:bodyPr wrap="square" lIns="0" tIns="0" rIns="0" bIns="0" rtlCol="0"/>
          <a:lstStyle/>
          <a:p>
            <a:endParaRPr dirty="0"/>
          </a:p>
        </p:txBody>
      </p:sp>
      <p:sp>
        <p:nvSpPr>
          <p:cNvPr id="23" name="object 23"/>
          <p:cNvSpPr/>
          <p:nvPr/>
        </p:nvSpPr>
        <p:spPr>
          <a:xfrm>
            <a:off x="8165592" y="3665220"/>
            <a:ext cx="721360" cy="243840"/>
          </a:xfrm>
          <a:custGeom>
            <a:avLst/>
            <a:gdLst/>
            <a:ahLst/>
            <a:cxnLst/>
            <a:rect l="l" t="t" r="r" b="b"/>
            <a:pathLst>
              <a:path w="721359" h="243839">
                <a:moveTo>
                  <a:pt x="360425" y="0"/>
                </a:moveTo>
                <a:lnTo>
                  <a:pt x="295651" y="1965"/>
                </a:lnTo>
                <a:lnTo>
                  <a:pt x="234681" y="7630"/>
                </a:lnTo>
                <a:lnTo>
                  <a:pt x="178533" y="16651"/>
                </a:lnTo>
                <a:lnTo>
                  <a:pt x="128228" y="28682"/>
                </a:lnTo>
                <a:lnTo>
                  <a:pt x="84783" y="43378"/>
                </a:lnTo>
                <a:lnTo>
                  <a:pt x="49219" y="60395"/>
                </a:lnTo>
                <a:lnTo>
                  <a:pt x="5808" y="100011"/>
                </a:lnTo>
                <a:lnTo>
                  <a:pt x="0" y="121919"/>
                </a:lnTo>
                <a:lnTo>
                  <a:pt x="5808" y="143828"/>
                </a:lnTo>
                <a:lnTo>
                  <a:pt x="49219" y="183444"/>
                </a:lnTo>
                <a:lnTo>
                  <a:pt x="84783" y="200461"/>
                </a:lnTo>
                <a:lnTo>
                  <a:pt x="128228" y="215157"/>
                </a:lnTo>
                <a:lnTo>
                  <a:pt x="178533" y="227188"/>
                </a:lnTo>
                <a:lnTo>
                  <a:pt x="234681" y="236209"/>
                </a:lnTo>
                <a:lnTo>
                  <a:pt x="295651" y="241874"/>
                </a:lnTo>
                <a:lnTo>
                  <a:pt x="360425" y="243839"/>
                </a:lnTo>
                <a:lnTo>
                  <a:pt x="425200" y="241874"/>
                </a:lnTo>
                <a:lnTo>
                  <a:pt x="486170" y="236209"/>
                </a:lnTo>
                <a:lnTo>
                  <a:pt x="542318" y="227188"/>
                </a:lnTo>
                <a:lnTo>
                  <a:pt x="592623" y="215157"/>
                </a:lnTo>
                <a:lnTo>
                  <a:pt x="636068" y="200461"/>
                </a:lnTo>
                <a:lnTo>
                  <a:pt x="671632" y="183444"/>
                </a:lnTo>
                <a:lnTo>
                  <a:pt x="715043" y="143828"/>
                </a:lnTo>
                <a:lnTo>
                  <a:pt x="720851" y="121919"/>
                </a:lnTo>
                <a:lnTo>
                  <a:pt x="715043" y="100011"/>
                </a:lnTo>
                <a:lnTo>
                  <a:pt x="671632" y="60395"/>
                </a:lnTo>
                <a:lnTo>
                  <a:pt x="636068" y="43378"/>
                </a:lnTo>
                <a:lnTo>
                  <a:pt x="592623" y="28682"/>
                </a:lnTo>
                <a:lnTo>
                  <a:pt x="542318" y="16651"/>
                </a:lnTo>
                <a:lnTo>
                  <a:pt x="486170" y="7630"/>
                </a:lnTo>
                <a:lnTo>
                  <a:pt x="425200" y="1965"/>
                </a:lnTo>
                <a:lnTo>
                  <a:pt x="360425" y="0"/>
                </a:lnTo>
                <a:close/>
              </a:path>
            </a:pathLst>
          </a:custGeom>
          <a:solidFill>
            <a:srgbClr val="FFFFFF"/>
          </a:solidFill>
        </p:spPr>
        <p:txBody>
          <a:bodyPr wrap="square" lIns="0" tIns="0" rIns="0" bIns="0" rtlCol="0"/>
          <a:lstStyle/>
          <a:p>
            <a:endParaRPr dirty="0"/>
          </a:p>
        </p:txBody>
      </p:sp>
      <p:sp>
        <p:nvSpPr>
          <p:cNvPr id="24" name="object 24"/>
          <p:cNvSpPr/>
          <p:nvPr/>
        </p:nvSpPr>
        <p:spPr>
          <a:xfrm>
            <a:off x="8357616" y="1522475"/>
            <a:ext cx="337185" cy="337185"/>
          </a:xfrm>
          <a:custGeom>
            <a:avLst/>
            <a:gdLst/>
            <a:ahLst/>
            <a:cxnLst/>
            <a:rect l="l" t="t" r="r" b="b"/>
            <a:pathLst>
              <a:path w="337184" h="337185">
                <a:moveTo>
                  <a:pt x="168401" y="0"/>
                </a:moveTo>
                <a:lnTo>
                  <a:pt x="123648" y="6018"/>
                </a:lnTo>
                <a:lnTo>
                  <a:pt x="83424" y="23001"/>
                </a:lnTo>
                <a:lnTo>
                  <a:pt x="49339" y="49339"/>
                </a:lnTo>
                <a:lnTo>
                  <a:pt x="23001" y="83424"/>
                </a:lnTo>
                <a:lnTo>
                  <a:pt x="6018" y="123648"/>
                </a:lnTo>
                <a:lnTo>
                  <a:pt x="0" y="168401"/>
                </a:lnTo>
                <a:lnTo>
                  <a:pt x="6018" y="213155"/>
                </a:lnTo>
                <a:lnTo>
                  <a:pt x="23001" y="253379"/>
                </a:lnTo>
                <a:lnTo>
                  <a:pt x="49339" y="287464"/>
                </a:lnTo>
                <a:lnTo>
                  <a:pt x="83424" y="313802"/>
                </a:lnTo>
                <a:lnTo>
                  <a:pt x="123648" y="330785"/>
                </a:lnTo>
                <a:lnTo>
                  <a:pt x="168401" y="336803"/>
                </a:lnTo>
                <a:lnTo>
                  <a:pt x="213155" y="330785"/>
                </a:lnTo>
                <a:lnTo>
                  <a:pt x="253379" y="313802"/>
                </a:lnTo>
                <a:lnTo>
                  <a:pt x="287464" y="287464"/>
                </a:lnTo>
                <a:lnTo>
                  <a:pt x="313802" y="253379"/>
                </a:lnTo>
                <a:lnTo>
                  <a:pt x="330785" y="213155"/>
                </a:lnTo>
                <a:lnTo>
                  <a:pt x="336803" y="168401"/>
                </a:lnTo>
                <a:lnTo>
                  <a:pt x="330785" y="123648"/>
                </a:lnTo>
                <a:lnTo>
                  <a:pt x="313802" y="83424"/>
                </a:lnTo>
                <a:lnTo>
                  <a:pt x="287464" y="49339"/>
                </a:lnTo>
                <a:lnTo>
                  <a:pt x="253379" y="23001"/>
                </a:lnTo>
                <a:lnTo>
                  <a:pt x="213155" y="6018"/>
                </a:lnTo>
                <a:lnTo>
                  <a:pt x="168401" y="0"/>
                </a:lnTo>
                <a:close/>
              </a:path>
            </a:pathLst>
          </a:custGeom>
          <a:solidFill>
            <a:srgbClr val="F1F1F1"/>
          </a:solidFill>
        </p:spPr>
        <p:txBody>
          <a:bodyPr wrap="square" lIns="0" tIns="0" rIns="0" bIns="0" rtlCol="0"/>
          <a:lstStyle/>
          <a:p>
            <a:endParaRPr dirty="0"/>
          </a:p>
        </p:txBody>
      </p:sp>
      <p:sp>
        <p:nvSpPr>
          <p:cNvPr id="25" name="object 25"/>
          <p:cNvSpPr/>
          <p:nvPr/>
        </p:nvSpPr>
        <p:spPr>
          <a:xfrm>
            <a:off x="8417052" y="1581911"/>
            <a:ext cx="219455" cy="217932"/>
          </a:xfrm>
          <a:prstGeom prst="rect">
            <a:avLst/>
          </a:prstGeom>
          <a:blipFill>
            <a:blip r:embed="rId8" cstate="print"/>
            <a:stretch>
              <a:fillRect/>
            </a:stretch>
          </a:blipFill>
        </p:spPr>
        <p:txBody>
          <a:bodyPr wrap="square" lIns="0" tIns="0" rIns="0" bIns="0" rtlCol="0"/>
          <a:lstStyle/>
          <a:p>
            <a:endParaRPr dirty="0"/>
          </a:p>
        </p:txBody>
      </p:sp>
      <p:sp>
        <p:nvSpPr>
          <p:cNvPr id="26" name="object 26"/>
          <p:cNvSpPr/>
          <p:nvPr/>
        </p:nvSpPr>
        <p:spPr>
          <a:xfrm>
            <a:off x="8487156" y="1852929"/>
            <a:ext cx="76200" cy="1972310"/>
          </a:xfrm>
          <a:custGeom>
            <a:avLst/>
            <a:gdLst/>
            <a:ahLst/>
            <a:cxnLst/>
            <a:rect l="l" t="t" r="r" b="b"/>
            <a:pathLst>
              <a:path w="76200" h="1972310">
                <a:moveTo>
                  <a:pt x="31750" y="1897014"/>
                </a:moveTo>
                <a:lnTo>
                  <a:pt x="23252" y="1898735"/>
                </a:lnTo>
                <a:lnTo>
                  <a:pt x="11144" y="1906920"/>
                </a:lnTo>
                <a:lnTo>
                  <a:pt x="2988" y="1919035"/>
                </a:lnTo>
                <a:lnTo>
                  <a:pt x="0" y="1933829"/>
                </a:lnTo>
                <a:lnTo>
                  <a:pt x="2988" y="1948676"/>
                </a:lnTo>
                <a:lnTo>
                  <a:pt x="11144" y="1960784"/>
                </a:lnTo>
                <a:lnTo>
                  <a:pt x="23252" y="1968940"/>
                </a:lnTo>
                <a:lnTo>
                  <a:pt x="38100" y="1971929"/>
                </a:lnTo>
                <a:lnTo>
                  <a:pt x="52947" y="1968940"/>
                </a:lnTo>
                <a:lnTo>
                  <a:pt x="65055" y="1960784"/>
                </a:lnTo>
                <a:lnTo>
                  <a:pt x="73211" y="1948676"/>
                </a:lnTo>
                <a:lnTo>
                  <a:pt x="76200" y="1933829"/>
                </a:lnTo>
                <a:lnTo>
                  <a:pt x="31750" y="1933829"/>
                </a:lnTo>
                <a:lnTo>
                  <a:pt x="31750" y="1897014"/>
                </a:lnTo>
                <a:close/>
              </a:path>
              <a:path w="76200" h="1972310">
                <a:moveTo>
                  <a:pt x="38100" y="1895729"/>
                </a:moveTo>
                <a:lnTo>
                  <a:pt x="31750" y="1897014"/>
                </a:lnTo>
                <a:lnTo>
                  <a:pt x="31750" y="1933829"/>
                </a:lnTo>
                <a:lnTo>
                  <a:pt x="44450" y="1933829"/>
                </a:lnTo>
                <a:lnTo>
                  <a:pt x="44450" y="1897014"/>
                </a:lnTo>
                <a:lnTo>
                  <a:pt x="38100" y="1895729"/>
                </a:lnTo>
                <a:close/>
              </a:path>
              <a:path w="76200" h="1972310">
                <a:moveTo>
                  <a:pt x="44450" y="1897014"/>
                </a:moveTo>
                <a:lnTo>
                  <a:pt x="44450" y="1933829"/>
                </a:lnTo>
                <a:lnTo>
                  <a:pt x="76200" y="1933829"/>
                </a:lnTo>
                <a:lnTo>
                  <a:pt x="73211" y="1919035"/>
                </a:lnTo>
                <a:lnTo>
                  <a:pt x="65055" y="1906920"/>
                </a:lnTo>
                <a:lnTo>
                  <a:pt x="52947" y="1898735"/>
                </a:lnTo>
                <a:lnTo>
                  <a:pt x="44450" y="1897014"/>
                </a:lnTo>
                <a:close/>
              </a:path>
              <a:path w="76200" h="1972310">
                <a:moveTo>
                  <a:pt x="44450" y="0"/>
                </a:moveTo>
                <a:lnTo>
                  <a:pt x="31750" y="0"/>
                </a:lnTo>
                <a:lnTo>
                  <a:pt x="31750" y="1897014"/>
                </a:lnTo>
                <a:lnTo>
                  <a:pt x="38100" y="1895729"/>
                </a:lnTo>
                <a:lnTo>
                  <a:pt x="44450" y="1895729"/>
                </a:lnTo>
                <a:lnTo>
                  <a:pt x="44450" y="0"/>
                </a:lnTo>
                <a:close/>
              </a:path>
              <a:path w="76200" h="1972310">
                <a:moveTo>
                  <a:pt x="44450" y="1895729"/>
                </a:moveTo>
                <a:lnTo>
                  <a:pt x="38100" y="1895729"/>
                </a:lnTo>
                <a:lnTo>
                  <a:pt x="44450" y="1897014"/>
                </a:lnTo>
                <a:lnTo>
                  <a:pt x="44450" y="1895729"/>
                </a:lnTo>
                <a:close/>
              </a:path>
            </a:pathLst>
          </a:custGeom>
          <a:solidFill>
            <a:srgbClr val="D9D9D9"/>
          </a:solidFill>
        </p:spPr>
        <p:txBody>
          <a:bodyPr wrap="square" lIns="0" tIns="0" rIns="0" bIns="0" rtlCol="0"/>
          <a:lstStyle/>
          <a:p>
            <a:endParaRPr dirty="0"/>
          </a:p>
        </p:txBody>
      </p:sp>
      <p:sp>
        <p:nvSpPr>
          <p:cNvPr id="27" name="object 27"/>
          <p:cNvSpPr/>
          <p:nvPr/>
        </p:nvSpPr>
        <p:spPr>
          <a:xfrm>
            <a:off x="10162031" y="1923288"/>
            <a:ext cx="1757172" cy="1386839"/>
          </a:xfrm>
          <a:prstGeom prst="rect">
            <a:avLst/>
          </a:prstGeom>
          <a:blipFill>
            <a:blip r:embed="rId9" cstate="print"/>
            <a:stretch>
              <a:fillRect/>
            </a:stretch>
          </a:blipFill>
        </p:spPr>
        <p:txBody>
          <a:bodyPr wrap="square" lIns="0" tIns="0" rIns="0" bIns="0" rtlCol="0"/>
          <a:lstStyle/>
          <a:p>
            <a:endParaRPr dirty="0"/>
          </a:p>
        </p:txBody>
      </p:sp>
      <p:sp>
        <p:nvSpPr>
          <p:cNvPr id="28" name="object 28"/>
          <p:cNvSpPr/>
          <p:nvPr/>
        </p:nvSpPr>
        <p:spPr>
          <a:xfrm>
            <a:off x="10760964" y="2471927"/>
            <a:ext cx="559435" cy="189230"/>
          </a:xfrm>
          <a:custGeom>
            <a:avLst/>
            <a:gdLst/>
            <a:ahLst/>
            <a:cxnLst/>
            <a:rect l="l" t="t" r="r" b="b"/>
            <a:pathLst>
              <a:path w="559434" h="189230">
                <a:moveTo>
                  <a:pt x="279653" y="0"/>
                </a:moveTo>
                <a:lnTo>
                  <a:pt x="215537" y="2494"/>
                </a:lnTo>
                <a:lnTo>
                  <a:pt x="156676" y="9601"/>
                </a:lnTo>
                <a:lnTo>
                  <a:pt x="104751" y="20753"/>
                </a:lnTo>
                <a:lnTo>
                  <a:pt x="61442" y="35385"/>
                </a:lnTo>
                <a:lnTo>
                  <a:pt x="7386" y="72818"/>
                </a:lnTo>
                <a:lnTo>
                  <a:pt x="0" y="94487"/>
                </a:lnTo>
                <a:lnTo>
                  <a:pt x="7386" y="116157"/>
                </a:lnTo>
                <a:lnTo>
                  <a:pt x="61442" y="153590"/>
                </a:lnTo>
                <a:lnTo>
                  <a:pt x="104751" y="168222"/>
                </a:lnTo>
                <a:lnTo>
                  <a:pt x="156676" y="179374"/>
                </a:lnTo>
                <a:lnTo>
                  <a:pt x="215537" y="186481"/>
                </a:lnTo>
                <a:lnTo>
                  <a:pt x="279653" y="188975"/>
                </a:lnTo>
                <a:lnTo>
                  <a:pt x="343770" y="186481"/>
                </a:lnTo>
                <a:lnTo>
                  <a:pt x="402631" y="179374"/>
                </a:lnTo>
                <a:lnTo>
                  <a:pt x="454556" y="168222"/>
                </a:lnTo>
                <a:lnTo>
                  <a:pt x="497865" y="153590"/>
                </a:lnTo>
                <a:lnTo>
                  <a:pt x="551921" y="116157"/>
                </a:lnTo>
                <a:lnTo>
                  <a:pt x="559307" y="94487"/>
                </a:lnTo>
                <a:lnTo>
                  <a:pt x="551921" y="72818"/>
                </a:lnTo>
                <a:lnTo>
                  <a:pt x="497865" y="35385"/>
                </a:lnTo>
                <a:lnTo>
                  <a:pt x="454556" y="20753"/>
                </a:lnTo>
                <a:lnTo>
                  <a:pt x="402631" y="9601"/>
                </a:lnTo>
                <a:lnTo>
                  <a:pt x="343770" y="2494"/>
                </a:lnTo>
                <a:lnTo>
                  <a:pt x="279653" y="0"/>
                </a:lnTo>
                <a:close/>
              </a:path>
            </a:pathLst>
          </a:custGeom>
          <a:solidFill>
            <a:srgbClr val="FFFFFF"/>
          </a:solidFill>
        </p:spPr>
        <p:txBody>
          <a:bodyPr wrap="square" lIns="0" tIns="0" rIns="0" bIns="0" rtlCol="0"/>
          <a:lstStyle/>
          <a:p>
            <a:endParaRPr dirty="0"/>
          </a:p>
        </p:txBody>
      </p:sp>
      <p:sp>
        <p:nvSpPr>
          <p:cNvPr id="29" name="object 29"/>
          <p:cNvSpPr/>
          <p:nvPr/>
        </p:nvSpPr>
        <p:spPr>
          <a:xfrm>
            <a:off x="10872216" y="455676"/>
            <a:ext cx="337185" cy="337185"/>
          </a:xfrm>
          <a:custGeom>
            <a:avLst/>
            <a:gdLst/>
            <a:ahLst/>
            <a:cxnLst/>
            <a:rect l="l" t="t" r="r" b="b"/>
            <a:pathLst>
              <a:path w="337184" h="337184">
                <a:moveTo>
                  <a:pt x="168401" y="0"/>
                </a:moveTo>
                <a:lnTo>
                  <a:pt x="123648" y="6018"/>
                </a:lnTo>
                <a:lnTo>
                  <a:pt x="83424" y="23001"/>
                </a:lnTo>
                <a:lnTo>
                  <a:pt x="49339" y="49339"/>
                </a:lnTo>
                <a:lnTo>
                  <a:pt x="23001" y="83424"/>
                </a:lnTo>
                <a:lnTo>
                  <a:pt x="6018" y="123648"/>
                </a:lnTo>
                <a:lnTo>
                  <a:pt x="0" y="168401"/>
                </a:lnTo>
                <a:lnTo>
                  <a:pt x="6018" y="213155"/>
                </a:lnTo>
                <a:lnTo>
                  <a:pt x="23001" y="253379"/>
                </a:lnTo>
                <a:lnTo>
                  <a:pt x="49339" y="287464"/>
                </a:lnTo>
                <a:lnTo>
                  <a:pt x="83424" y="313802"/>
                </a:lnTo>
                <a:lnTo>
                  <a:pt x="123648" y="330785"/>
                </a:lnTo>
                <a:lnTo>
                  <a:pt x="168401" y="336803"/>
                </a:lnTo>
                <a:lnTo>
                  <a:pt x="213155" y="330785"/>
                </a:lnTo>
                <a:lnTo>
                  <a:pt x="253379" y="313802"/>
                </a:lnTo>
                <a:lnTo>
                  <a:pt x="287464" y="287464"/>
                </a:lnTo>
                <a:lnTo>
                  <a:pt x="313802" y="253379"/>
                </a:lnTo>
                <a:lnTo>
                  <a:pt x="330785" y="213155"/>
                </a:lnTo>
                <a:lnTo>
                  <a:pt x="336803" y="168401"/>
                </a:lnTo>
                <a:lnTo>
                  <a:pt x="330785" y="123648"/>
                </a:lnTo>
                <a:lnTo>
                  <a:pt x="313802" y="83424"/>
                </a:lnTo>
                <a:lnTo>
                  <a:pt x="287464" y="49339"/>
                </a:lnTo>
                <a:lnTo>
                  <a:pt x="253379" y="23001"/>
                </a:lnTo>
                <a:lnTo>
                  <a:pt x="213155" y="6018"/>
                </a:lnTo>
                <a:lnTo>
                  <a:pt x="168401" y="0"/>
                </a:lnTo>
                <a:close/>
              </a:path>
            </a:pathLst>
          </a:custGeom>
          <a:solidFill>
            <a:srgbClr val="F1F1F1"/>
          </a:solidFill>
        </p:spPr>
        <p:txBody>
          <a:bodyPr wrap="square" lIns="0" tIns="0" rIns="0" bIns="0" rtlCol="0"/>
          <a:lstStyle/>
          <a:p>
            <a:endParaRPr dirty="0"/>
          </a:p>
        </p:txBody>
      </p:sp>
      <p:sp>
        <p:nvSpPr>
          <p:cNvPr id="30" name="object 30"/>
          <p:cNvSpPr/>
          <p:nvPr/>
        </p:nvSpPr>
        <p:spPr>
          <a:xfrm>
            <a:off x="10931652" y="515112"/>
            <a:ext cx="217931" cy="217932"/>
          </a:xfrm>
          <a:prstGeom prst="rect">
            <a:avLst/>
          </a:prstGeom>
          <a:blipFill>
            <a:blip r:embed="rId6" cstate="print"/>
            <a:stretch>
              <a:fillRect/>
            </a:stretch>
          </a:blipFill>
        </p:spPr>
        <p:txBody>
          <a:bodyPr wrap="square" lIns="0" tIns="0" rIns="0" bIns="0" rtlCol="0"/>
          <a:lstStyle/>
          <a:p>
            <a:endParaRPr dirty="0"/>
          </a:p>
        </p:txBody>
      </p:sp>
      <p:sp>
        <p:nvSpPr>
          <p:cNvPr id="31" name="object 31"/>
          <p:cNvSpPr/>
          <p:nvPr/>
        </p:nvSpPr>
        <p:spPr>
          <a:xfrm>
            <a:off x="11001756" y="786130"/>
            <a:ext cx="76200" cy="1724025"/>
          </a:xfrm>
          <a:custGeom>
            <a:avLst/>
            <a:gdLst/>
            <a:ahLst/>
            <a:cxnLst/>
            <a:rect l="l" t="t" r="r" b="b"/>
            <a:pathLst>
              <a:path w="76200" h="1724025">
                <a:moveTo>
                  <a:pt x="31750" y="1648729"/>
                </a:moveTo>
                <a:lnTo>
                  <a:pt x="23252" y="1650450"/>
                </a:lnTo>
                <a:lnTo>
                  <a:pt x="11144" y="1658635"/>
                </a:lnTo>
                <a:lnTo>
                  <a:pt x="2988" y="1670750"/>
                </a:lnTo>
                <a:lnTo>
                  <a:pt x="0" y="1685544"/>
                </a:lnTo>
                <a:lnTo>
                  <a:pt x="2988" y="1700391"/>
                </a:lnTo>
                <a:lnTo>
                  <a:pt x="11144" y="1712499"/>
                </a:lnTo>
                <a:lnTo>
                  <a:pt x="23252" y="1720655"/>
                </a:lnTo>
                <a:lnTo>
                  <a:pt x="38100" y="1723644"/>
                </a:lnTo>
                <a:lnTo>
                  <a:pt x="52947" y="1720655"/>
                </a:lnTo>
                <a:lnTo>
                  <a:pt x="65055" y="1712499"/>
                </a:lnTo>
                <a:lnTo>
                  <a:pt x="73211" y="1700391"/>
                </a:lnTo>
                <a:lnTo>
                  <a:pt x="76200" y="1685544"/>
                </a:lnTo>
                <a:lnTo>
                  <a:pt x="31750" y="1685544"/>
                </a:lnTo>
                <a:lnTo>
                  <a:pt x="31750" y="1648729"/>
                </a:lnTo>
                <a:close/>
              </a:path>
              <a:path w="76200" h="1724025">
                <a:moveTo>
                  <a:pt x="38100" y="1647444"/>
                </a:moveTo>
                <a:lnTo>
                  <a:pt x="31750" y="1648729"/>
                </a:lnTo>
                <a:lnTo>
                  <a:pt x="31750" y="1685544"/>
                </a:lnTo>
                <a:lnTo>
                  <a:pt x="44450" y="1685544"/>
                </a:lnTo>
                <a:lnTo>
                  <a:pt x="44450" y="1648729"/>
                </a:lnTo>
                <a:lnTo>
                  <a:pt x="38100" y="1647444"/>
                </a:lnTo>
                <a:close/>
              </a:path>
              <a:path w="76200" h="1724025">
                <a:moveTo>
                  <a:pt x="44450" y="1648729"/>
                </a:moveTo>
                <a:lnTo>
                  <a:pt x="44450" y="1685544"/>
                </a:lnTo>
                <a:lnTo>
                  <a:pt x="76200" y="1685544"/>
                </a:lnTo>
                <a:lnTo>
                  <a:pt x="73211" y="1670750"/>
                </a:lnTo>
                <a:lnTo>
                  <a:pt x="65055" y="1658635"/>
                </a:lnTo>
                <a:lnTo>
                  <a:pt x="52947" y="1650450"/>
                </a:lnTo>
                <a:lnTo>
                  <a:pt x="44450" y="1648729"/>
                </a:lnTo>
                <a:close/>
              </a:path>
              <a:path w="76200" h="1724025">
                <a:moveTo>
                  <a:pt x="44450" y="0"/>
                </a:moveTo>
                <a:lnTo>
                  <a:pt x="31750" y="0"/>
                </a:lnTo>
                <a:lnTo>
                  <a:pt x="31750" y="1648729"/>
                </a:lnTo>
                <a:lnTo>
                  <a:pt x="38100" y="1647444"/>
                </a:lnTo>
                <a:lnTo>
                  <a:pt x="44450" y="1647444"/>
                </a:lnTo>
                <a:lnTo>
                  <a:pt x="44450" y="0"/>
                </a:lnTo>
                <a:close/>
              </a:path>
              <a:path w="76200" h="1724025">
                <a:moveTo>
                  <a:pt x="44450" y="1647444"/>
                </a:moveTo>
                <a:lnTo>
                  <a:pt x="38100" y="1647444"/>
                </a:lnTo>
                <a:lnTo>
                  <a:pt x="44450" y="1648729"/>
                </a:lnTo>
                <a:lnTo>
                  <a:pt x="44450" y="1647444"/>
                </a:lnTo>
                <a:close/>
              </a:path>
            </a:pathLst>
          </a:custGeom>
          <a:solidFill>
            <a:srgbClr val="D9D9D9"/>
          </a:solidFill>
        </p:spPr>
        <p:txBody>
          <a:bodyPr wrap="square" lIns="0" tIns="0" rIns="0" bIns="0" rtlCol="0"/>
          <a:lstStyle/>
          <a:p>
            <a:endParaRPr dirty="0"/>
          </a:p>
        </p:txBody>
      </p:sp>
      <p:sp>
        <p:nvSpPr>
          <p:cNvPr id="42" name="Title 41">
            <a:extLst>
              <a:ext uri="{FF2B5EF4-FFF2-40B4-BE49-F238E27FC236}">
                <a16:creationId xmlns:a16="http://schemas.microsoft.com/office/drawing/2014/main" xmlns="" id="{B11D435A-A187-41AB-9D2B-C79AAE74589A}"/>
              </a:ext>
            </a:extLst>
          </p:cNvPr>
          <p:cNvSpPr>
            <a:spLocks noGrp="1"/>
          </p:cNvSpPr>
          <p:nvPr>
            <p:ph type="title"/>
          </p:nvPr>
        </p:nvSpPr>
        <p:spPr>
          <a:xfrm>
            <a:off x="457200" y="403301"/>
            <a:ext cx="5737603" cy="861774"/>
          </a:xfrm>
        </p:spPr>
        <p:txBody>
          <a:bodyPr/>
          <a:lstStyle/>
          <a:p>
            <a:pPr algn="l"/>
            <a:r>
              <a:rPr lang="en-US" sz="2800" b="1" spc="-180" dirty="0">
                <a:latin typeface="Arial" panose="020B0604020202020204" pitchFamily="34" charset="0"/>
                <a:cs typeface="Arial" panose="020B0604020202020204" pitchFamily="34" charset="0"/>
              </a:rPr>
              <a:t>MAP </a:t>
            </a:r>
            <a:r>
              <a:rPr lang="en-US" sz="2800" b="1" spc="-165" dirty="0">
                <a:latin typeface="Arial" panose="020B0604020202020204" pitchFamily="34" charset="0"/>
                <a:cs typeface="Arial" panose="020B0604020202020204" pitchFamily="34" charset="0"/>
              </a:rPr>
              <a:t>REA </a:t>
            </a:r>
            <a:br>
              <a:rPr lang="en-US" sz="2800" b="1" spc="-165" dirty="0">
                <a:latin typeface="Arial" panose="020B0604020202020204" pitchFamily="34" charset="0"/>
                <a:cs typeface="Arial" panose="020B0604020202020204" pitchFamily="34" charset="0"/>
              </a:rPr>
            </a:br>
            <a:r>
              <a:rPr lang="en-US" sz="2800" b="1" spc="-80" dirty="0">
                <a:latin typeface="Arial" panose="020B0604020202020204" pitchFamily="34" charset="0"/>
                <a:cs typeface="Arial" panose="020B0604020202020204" pitchFamily="34" charset="0"/>
              </a:rPr>
              <a:t>PILLAR </a:t>
            </a:r>
            <a:r>
              <a:rPr lang="en-US" sz="2800" b="1" dirty="0">
                <a:latin typeface="Arial" panose="020B0604020202020204" pitchFamily="34" charset="0"/>
                <a:cs typeface="Arial" panose="020B0604020202020204" pitchFamily="34" charset="0"/>
              </a:rPr>
              <a:t>2 - </a:t>
            </a:r>
            <a:r>
              <a:rPr lang="en-US" sz="2800" b="1" spc="-160" dirty="0">
                <a:latin typeface="Arial" panose="020B0604020202020204" pitchFamily="34" charset="0"/>
                <a:cs typeface="Arial" panose="020B0604020202020204" pitchFamily="34" charset="0"/>
              </a:rPr>
              <a:t>INVESTEMENT</a:t>
            </a:r>
            <a:r>
              <a:rPr lang="en-US" sz="2800" b="1" spc="-35" dirty="0">
                <a:latin typeface="Arial" panose="020B0604020202020204" pitchFamily="34" charset="0"/>
                <a:cs typeface="Arial" panose="020B0604020202020204" pitchFamily="34" charset="0"/>
              </a:rPr>
              <a:t> </a:t>
            </a:r>
            <a:r>
              <a:rPr lang="en-US" sz="2800" b="1" spc="-100" dirty="0">
                <a:latin typeface="Arial" panose="020B0604020202020204" pitchFamily="34" charset="0"/>
                <a:cs typeface="Arial" panose="020B0604020202020204" pitchFamily="34" charset="0"/>
              </a:rPr>
              <a:t>POLICY</a:t>
            </a:r>
            <a:endParaRPr lang="en-US" sz="2800" b="1" dirty="0">
              <a:latin typeface="Arial" panose="020B0604020202020204" pitchFamily="34" charset="0"/>
              <a:cs typeface="Arial" panose="020B0604020202020204" pitchFamily="34" charset="0"/>
            </a:endParaRPr>
          </a:p>
        </p:txBody>
      </p:sp>
      <p:sp>
        <p:nvSpPr>
          <p:cNvPr id="43" name="Rectangle 42">
            <a:extLst>
              <a:ext uri="{FF2B5EF4-FFF2-40B4-BE49-F238E27FC236}">
                <a16:creationId xmlns:a16="http://schemas.microsoft.com/office/drawing/2014/main" xmlns="" id="{5B1E7D78-3E25-4B98-9EBB-74B70E689AE6}"/>
              </a:ext>
            </a:extLst>
          </p:cNvPr>
          <p:cNvSpPr/>
          <p:nvPr/>
        </p:nvSpPr>
        <p:spPr>
          <a:xfrm>
            <a:off x="838662" y="3774947"/>
            <a:ext cx="2170603" cy="1449308"/>
          </a:xfrm>
          <a:prstGeom prst="rect">
            <a:avLst/>
          </a:prstGeom>
        </p:spPr>
        <p:txBody>
          <a:bodyPr wrap="square">
            <a:spAutoFit/>
          </a:bodyPr>
          <a:lstStyle/>
          <a:p>
            <a:pPr marL="12700">
              <a:lnSpc>
                <a:spcPct val="100000"/>
              </a:lnSpc>
              <a:spcBef>
                <a:spcPts val="95"/>
              </a:spcBef>
            </a:pPr>
            <a:r>
              <a:rPr lang="en-GB" sz="1400" b="1" spc="-5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Year</a:t>
            </a:r>
            <a:r>
              <a:rPr lang="en-GB" sz="1400" b="1" spc="2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 </a:t>
            </a:r>
            <a:r>
              <a:rPr lang="en-GB" sz="1400" b="1" spc="-35"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2017</a:t>
            </a:r>
            <a:endParaRPr lang="en-GB" sz="14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marL="184785" marR="5080" indent="-172720">
              <a:lnSpc>
                <a:spcPct val="130000"/>
              </a:lnSpc>
              <a:spcBef>
                <a:spcPts val="495"/>
              </a:spcBef>
              <a:buFont typeface="Arial"/>
              <a:buChar char="•"/>
              <a:tabLst>
                <a:tab pos="185420" algn="l"/>
              </a:tabLst>
            </a:pPr>
            <a:r>
              <a:rPr lang="en-GB" sz="1100" b="1" spc="-5" dirty="0">
                <a:latin typeface="Arial" panose="020B0604020202020204" pitchFamily="34" charset="0"/>
                <a:ea typeface="Verdana" panose="020B0604030504040204" pitchFamily="34" charset="0"/>
                <a:cs typeface="Arial" panose="020B0604020202020204" pitchFamily="34" charset="0"/>
              </a:rPr>
              <a:t>Implement</a:t>
            </a:r>
            <a:r>
              <a:rPr lang="sr-Latn-ME" sz="1100" b="1" spc="-5" dirty="0">
                <a:latin typeface="Arial" panose="020B0604020202020204" pitchFamily="34" charset="0"/>
                <a:ea typeface="Verdana" panose="020B0604030504040204" pitchFamily="34" charset="0"/>
                <a:cs typeface="Arial" panose="020B0604020202020204" pitchFamily="34" charset="0"/>
              </a:rPr>
              <a:t>ation</a:t>
            </a:r>
            <a:r>
              <a:rPr lang="en-GB" sz="1100" b="1" spc="-5" dirty="0">
                <a:latin typeface="Arial" panose="020B0604020202020204" pitchFamily="34" charset="0"/>
                <a:ea typeface="Verdana" panose="020B0604030504040204" pitchFamily="34" charset="0"/>
                <a:cs typeface="Arial" panose="020B0604020202020204" pitchFamily="34" charset="0"/>
              </a:rPr>
              <a:t> </a:t>
            </a:r>
            <a:r>
              <a:rPr lang="en-GB" sz="1100" b="1" dirty="0">
                <a:latin typeface="Arial" panose="020B0604020202020204" pitchFamily="34" charset="0"/>
                <a:ea typeface="Verdana" panose="020B0604030504040204" pitchFamily="34" charset="0"/>
                <a:cs typeface="Arial" panose="020B0604020202020204" pitchFamily="34" charset="0"/>
              </a:rPr>
              <a:t>and </a:t>
            </a:r>
            <a:r>
              <a:rPr lang="en-GB" sz="1100" b="1" spc="-5" dirty="0">
                <a:latin typeface="Arial" panose="020B0604020202020204" pitchFamily="34" charset="0"/>
                <a:ea typeface="Verdana" panose="020B0604030504040204" pitchFamily="34" charset="0"/>
                <a:cs typeface="Arial" panose="020B0604020202020204" pitchFamily="34" charset="0"/>
              </a:rPr>
              <a:t>monitor</a:t>
            </a:r>
            <a:r>
              <a:rPr lang="sr-Latn-ME" sz="1100" b="1" spc="-5" dirty="0">
                <a:latin typeface="Arial" panose="020B0604020202020204" pitchFamily="34" charset="0"/>
                <a:ea typeface="Verdana" panose="020B0604030504040204" pitchFamily="34" charset="0"/>
                <a:cs typeface="Arial" panose="020B0604020202020204" pitchFamily="34" charset="0"/>
              </a:rPr>
              <a:t>ing of</a:t>
            </a:r>
            <a:r>
              <a:rPr lang="en-GB" sz="1100" b="1" spc="-5" dirty="0">
                <a:latin typeface="Arial" panose="020B0604020202020204" pitchFamily="34" charset="0"/>
                <a:ea typeface="Verdana" panose="020B0604030504040204" pitchFamily="34" charset="0"/>
                <a:cs typeface="Arial" panose="020B0604020202020204" pitchFamily="34" charset="0"/>
              </a:rPr>
              <a:t>  investment </a:t>
            </a:r>
            <a:r>
              <a:rPr lang="en-GB" sz="1100" b="1" spc="-10" dirty="0">
                <a:latin typeface="Arial" panose="020B0604020202020204" pitchFamily="34" charset="0"/>
                <a:ea typeface="Verdana" panose="020B0604030504040204" pitchFamily="34" charset="0"/>
                <a:cs typeface="Arial" panose="020B0604020202020204" pitchFamily="34" charset="0"/>
              </a:rPr>
              <a:t>reforms </a:t>
            </a:r>
            <a:r>
              <a:rPr lang="en-GB" sz="1100" b="1" dirty="0">
                <a:latin typeface="Arial" panose="020B0604020202020204" pitchFamily="34" charset="0"/>
                <a:ea typeface="Verdana" panose="020B0604030504040204" pitchFamily="34" charset="0"/>
                <a:cs typeface="Arial" panose="020B0604020202020204" pitchFamily="34" charset="0"/>
              </a:rPr>
              <a:t>in  </a:t>
            </a:r>
            <a:r>
              <a:rPr lang="en-GB" sz="1100" b="1" spc="-5" dirty="0">
                <a:latin typeface="Arial" panose="020B0604020202020204" pitchFamily="34" charset="0"/>
                <a:ea typeface="Verdana" panose="020B0604030504040204" pitchFamily="34" charset="0"/>
                <a:cs typeface="Arial" panose="020B0604020202020204" pitchFamily="34" charset="0"/>
              </a:rPr>
              <a:t>WB6 </a:t>
            </a:r>
            <a:r>
              <a:rPr lang="en-GB" sz="1100" b="1" dirty="0">
                <a:latin typeface="Arial" panose="020B0604020202020204" pitchFamily="34" charset="0"/>
                <a:ea typeface="Verdana" panose="020B0604030504040204" pitchFamily="34" charset="0"/>
                <a:cs typeface="Arial" panose="020B0604020202020204" pitchFamily="34" charset="0"/>
              </a:rPr>
              <a:t>as per </a:t>
            </a:r>
            <a:r>
              <a:rPr lang="en-GB" sz="1100" b="1" spc="-5" dirty="0">
                <a:latin typeface="Arial" panose="020B0604020202020204" pitchFamily="34" charset="0"/>
                <a:ea typeface="Verdana" panose="020B0604030504040204" pitchFamily="34" charset="0"/>
                <a:cs typeface="Arial" panose="020B0604020202020204" pitchFamily="34" charset="0"/>
              </a:rPr>
              <a:t>established  regional investment</a:t>
            </a:r>
            <a:r>
              <a:rPr lang="en-GB" sz="1100" b="1" spc="-105" dirty="0">
                <a:latin typeface="Arial" panose="020B0604020202020204" pitchFamily="34" charset="0"/>
                <a:ea typeface="Verdana" panose="020B0604030504040204" pitchFamily="34" charset="0"/>
                <a:cs typeface="Arial" panose="020B0604020202020204" pitchFamily="34" charset="0"/>
              </a:rPr>
              <a:t> </a:t>
            </a:r>
            <a:r>
              <a:rPr lang="en-GB" sz="1100" b="1" spc="-10" dirty="0">
                <a:latin typeface="Arial" panose="020B0604020202020204" pitchFamily="34" charset="0"/>
                <a:ea typeface="Verdana" panose="020B0604030504040204" pitchFamily="34" charset="0"/>
                <a:cs typeface="Arial" panose="020B0604020202020204" pitchFamily="34" charset="0"/>
              </a:rPr>
              <a:t>reform  </a:t>
            </a:r>
            <a:r>
              <a:rPr lang="en-GB" sz="1100" b="1" spc="-5" dirty="0">
                <a:latin typeface="Arial" panose="020B0604020202020204" pitchFamily="34" charset="0"/>
                <a:ea typeface="Verdana" panose="020B0604030504040204" pitchFamily="34" charset="0"/>
                <a:cs typeface="Arial" panose="020B0604020202020204" pitchFamily="34" charset="0"/>
              </a:rPr>
              <a:t>agenda</a:t>
            </a:r>
            <a:endParaRPr lang="en-GB" sz="1100" b="1" dirty="0">
              <a:latin typeface="Arial" panose="020B0604020202020204" pitchFamily="34" charset="0"/>
              <a:ea typeface="Verdana" panose="020B0604030504040204" pitchFamily="34" charset="0"/>
              <a:cs typeface="Arial" panose="020B0604020202020204" pitchFamily="34" charset="0"/>
            </a:endParaRPr>
          </a:p>
        </p:txBody>
      </p:sp>
      <p:sp>
        <p:nvSpPr>
          <p:cNvPr id="44" name="Rectangle 43">
            <a:extLst>
              <a:ext uri="{FF2B5EF4-FFF2-40B4-BE49-F238E27FC236}">
                <a16:creationId xmlns:a16="http://schemas.microsoft.com/office/drawing/2014/main" xmlns="" id="{4EEAE031-7842-4896-8CCB-F614E92F8598}"/>
              </a:ext>
            </a:extLst>
          </p:cNvPr>
          <p:cNvSpPr/>
          <p:nvPr/>
        </p:nvSpPr>
        <p:spPr>
          <a:xfrm>
            <a:off x="3629468" y="2127324"/>
            <a:ext cx="2104519" cy="2173608"/>
          </a:xfrm>
          <a:prstGeom prst="rect">
            <a:avLst/>
          </a:prstGeom>
        </p:spPr>
        <p:txBody>
          <a:bodyPr wrap="square">
            <a:spAutoFit/>
          </a:bodyPr>
          <a:lstStyle/>
          <a:p>
            <a:pPr marL="12700">
              <a:lnSpc>
                <a:spcPct val="100000"/>
              </a:lnSpc>
              <a:spcBef>
                <a:spcPts val="95"/>
              </a:spcBef>
            </a:pPr>
            <a:r>
              <a:rPr lang="en-GB" sz="1400" b="1" spc="-5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Year</a:t>
            </a:r>
            <a:r>
              <a:rPr lang="en-GB" sz="1400" b="1" spc="2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 </a:t>
            </a:r>
            <a:r>
              <a:rPr lang="en-GB" sz="1400" b="1" spc="-35"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2018</a:t>
            </a:r>
            <a:endParaRPr lang="en-GB" sz="14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marL="184785" marR="5080" indent="-172720">
              <a:lnSpc>
                <a:spcPct val="130000"/>
              </a:lnSpc>
              <a:spcBef>
                <a:spcPts val="495"/>
              </a:spcBef>
              <a:buFont typeface="Arial"/>
              <a:buChar char="•"/>
              <a:tabLst>
                <a:tab pos="185420" algn="l"/>
              </a:tabLst>
            </a:pPr>
            <a:r>
              <a:rPr lang="en-GB" sz="1100" b="1" spc="-5" dirty="0">
                <a:latin typeface="Arial" panose="020B0604020202020204" pitchFamily="34" charset="0"/>
                <a:ea typeface="Verdana" panose="020B0604030504040204" pitchFamily="34" charset="0"/>
                <a:cs typeface="Arial" panose="020B0604020202020204" pitchFamily="34" charset="0"/>
              </a:rPr>
              <a:t>Develop</a:t>
            </a:r>
            <a:r>
              <a:rPr lang="sr-Latn-ME" sz="1100" b="1" spc="-5" dirty="0">
                <a:latin typeface="Arial" panose="020B0604020202020204" pitchFamily="34" charset="0"/>
                <a:ea typeface="Verdana" panose="020B0604030504040204" pitchFamily="34" charset="0"/>
                <a:cs typeface="Arial" panose="020B0604020202020204" pitchFamily="34" charset="0"/>
              </a:rPr>
              <a:t>ment</a:t>
            </a:r>
            <a:r>
              <a:rPr lang="en-GB" sz="1100" b="1" spc="-5" dirty="0">
                <a:latin typeface="Arial" panose="020B0604020202020204" pitchFamily="34" charset="0"/>
                <a:ea typeface="Verdana" panose="020B0604030504040204" pitchFamily="34" charset="0"/>
                <a:cs typeface="Arial" panose="020B0604020202020204" pitchFamily="34" charset="0"/>
              </a:rPr>
              <a:t> and establish</a:t>
            </a:r>
            <a:r>
              <a:rPr lang="sr-Latn-ME" sz="1100" b="1" spc="-5" dirty="0">
                <a:latin typeface="Arial" panose="020B0604020202020204" pitchFamily="34" charset="0"/>
                <a:ea typeface="Verdana" panose="020B0604030504040204" pitchFamily="34" charset="0"/>
                <a:cs typeface="Arial" panose="020B0604020202020204" pitchFamily="34" charset="0"/>
              </a:rPr>
              <a:t>ment of</a:t>
            </a:r>
            <a:r>
              <a:rPr lang="en-GB" sz="1100" b="1" spc="-5" dirty="0">
                <a:latin typeface="Arial" panose="020B0604020202020204" pitchFamily="34" charset="0"/>
                <a:ea typeface="Verdana" panose="020B0604030504040204" pitchFamily="34" charset="0"/>
                <a:cs typeface="Arial" panose="020B0604020202020204" pitchFamily="34" charset="0"/>
              </a:rPr>
              <a:t> a  regional investment reform  agenda</a:t>
            </a:r>
          </a:p>
          <a:p>
            <a:pPr marL="184785" marR="5080" indent="-172720">
              <a:lnSpc>
                <a:spcPct val="130000"/>
              </a:lnSpc>
              <a:spcBef>
                <a:spcPts val="495"/>
              </a:spcBef>
              <a:buFont typeface="Arial"/>
              <a:buChar char="•"/>
              <a:tabLst>
                <a:tab pos="185420" algn="l"/>
              </a:tabLst>
            </a:pPr>
            <a:r>
              <a:rPr lang="en-GB" sz="1100" b="1" spc="-5" dirty="0" err="1">
                <a:latin typeface="Arial" panose="020B0604020202020204" pitchFamily="34" charset="0"/>
                <a:ea typeface="Verdana" panose="020B0604030504040204" pitchFamily="34" charset="0"/>
                <a:cs typeface="Arial" panose="020B0604020202020204" pitchFamily="34" charset="0"/>
              </a:rPr>
              <a:t>Formali</a:t>
            </a:r>
            <a:r>
              <a:rPr lang="sr-Latn-ME" sz="1100" b="1" spc="-5" dirty="0">
                <a:latin typeface="Arial" panose="020B0604020202020204" pitchFamily="34" charset="0"/>
                <a:ea typeface="Verdana" panose="020B0604030504040204" pitchFamily="34" charset="0"/>
                <a:cs typeface="Arial" panose="020B0604020202020204" pitchFamily="34" charset="0"/>
              </a:rPr>
              <a:t>sation of</a:t>
            </a:r>
            <a:r>
              <a:rPr lang="en-GB" sz="1100" b="1" spc="-5" dirty="0">
                <a:latin typeface="Arial" panose="020B0604020202020204" pitchFamily="34" charset="0"/>
                <a:ea typeface="Verdana" panose="020B0604030504040204" pitchFamily="34" charset="0"/>
                <a:cs typeface="Arial" panose="020B0604020202020204" pitchFamily="34" charset="0"/>
              </a:rPr>
              <a:t> the regional investment reform agenda through appropriate  instruments</a:t>
            </a:r>
          </a:p>
        </p:txBody>
      </p:sp>
      <p:sp>
        <p:nvSpPr>
          <p:cNvPr id="45" name="Rectangle 44">
            <a:extLst>
              <a:ext uri="{FF2B5EF4-FFF2-40B4-BE49-F238E27FC236}">
                <a16:creationId xmlns:a16="http://schemas.microsoft.com/office/drawing/2014/main" xmlns="" id="{0E6976A3-6A6A-4BCF-BB18-96060F070C3F}"/>
              </a:ext>
            </a:extLst>
          </p:cNvPr>
          <p:cNvSpPr/>
          <p:nvPr/>
        </p:nvSpPr>
        <p:spPr>
          <a:xfrm>
            <a:off x="6194803" y="1322839"/>
            <a:ext cx="2104519" cy="2393669"/>
          </a:xfrm>
          <a:prstGeom prst="rect">
            <a:avLst/>
          </a:prstGeom>
        </p:spPr>
        <p:txBody>
          <a:bodyPr wrap="square">
            <a:spAutoFit/>
          </a:bodyPr>
          <a:lstStyle/>
          <a:p>
            <a:pPr marL="12700">
              <a:lnSpc>
                <a:spcPct val="100000"/>
              </a:lnSpc>
              <a:spcBef>
                <a:spcPts val="95"/>
              </a:spcBef>
            </a:pPr>
            <a:r>
              <a:rPr lang="en-GB" sz="1400" b="1" spc="-5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Year</a:t>
            </a:r>
            <a:r>
              <a:rPr lang="en-GB" sz="1400" b="1" spc="2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 </a:t>
            </a:r>
            <a:r>
              <a:rPr lang="en-GB" sz="1400" b="1" spc="-35"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2019</a:t>
            </a:r>
            <a:endParaRPr lang="en-GB" sz="14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marL="184785" marR="5080" indent="-172720">
              <a:lnSpc>
                <a:spcPct val="130000"/>
              </a:lnSpc>
              <a:spcBef>
                <a:spcPts val="495"/>
              </a:spcBef>
              <a:buFont typeface="Arial"/>
              <a:buChar char="•"/>
              <a:tabLst>
                <a:tab pos="185420" algn="l"/>
              </a:tabLst>
            </a:pPr>
            <a:r>
              <a:rPr lang="en-GB" sz="1100" b="1" spc="-5" dirty="0">
                <a:latin typeface="Arial" panose="020B0604020202020204" pitchFamily="34" charset="0"/>
                <a:ea typeface="Verdana" panose="020B0604030504040204" pitchFamily="34" charset="0"/>
                <a:cs typeface="Arial" panose="020B0604020202020204" pitchFamily="34" charset="0"/>
              </a:rPr>
              <a:t>Implement</a:t>
            </a:r>
            <a:r>
              <a:rPr lang="sr-Latn-ME" sz="1100" b="1" spc="-5" dirty="0">
                <a:latin typeface="Arial" panose="020B0604020202020204" pitchFamily="34" charset="0"/>
                <a:ea typeface="Verdana" panose="020B0604030504040204" pitchFamily="34" charset="0"/>
                <a:cs typeface="Arial" panose="020B0604020202020204" pitchFamily="34" charset="0"/>
              </a:rPr>
              <a:t>ation</a:t>
            </a:r>
            <a:r>
              <a:rPr lang="en-GB" sz="1100" b="1" spc="-5" dirty="0">
                <a:latin typeface="Arial" panose="020B0604020202020204" pitchFamily="34" charset="0"/>
                <a:ea typeface="Verdana" panose="020B0604030504040204" pitchFamily="34" charset="0"/>
                <a:cs typeface="Arial" panose="020B0604020202020204" pitchFamily="34" charset="0"/>
              </a:rPr>
              <a:t> and monitor</a:t>
            </a:r>
            <a:r>
              <a:rPr lang="sr-Latn-ME" sz="1100" b="1" spc="-5" dirty="0">
                <a:latin typeface="Arial" panose="020B0604020202020204" pitchFamily="34" charset="0"/>
                <a:ea typeface="Verdana" panose="020B0604030504040204" pitchFamily="34" charset="0"/>
                <a:cs typeface="Arial" panose="020B0604020202020204" pitchFamily="34" charset="0"/>
              </a:rPr>
              <a:t>ing of</a:t>
            </a:r>
            <a:r>
              <a:rPr lang="en-GB" sz="1100" b="1" spc="-5" dirty="0">
                <a:latin typeface="Arial" panose="020B0604020202020204" pitchFamily="34" charset="0"/>
                <a:ea typeface="Verdana" panose="020B0604030504040204" pitchFamily="34" charset="0"/>
                <a:cs typeface="Arial" panose="020B0604020202020204" pitchFamily="34" charset="0"/>
              </a:rPr>
              <a:t>  investment reforms in  WB6 as per established  regional investment reform  agenda</a:t>
            </a:r>
          </a:p>
          <a:p>
            <a:pPr marL="184785" marR="5080" indent="-172720">
              <a:lnSpc>
                <a:spcPct val="130000"/>
              </a:lnSpc>
              <a:spcBef>
                <a:spcPts val="495"/>
              </a:spcBef>
              <a:buFont typeface="Arial"/>
              <a:buChar char="•"/>
              <a:tabLst>
                <a:tab pos="185420" algn="l"/>
              </a:tabLst>
            </a:pPr>
            <a:r>
              <a:rPr lang="en-GB" sz="1100" b="1" spc="-5" dirty="0" err="1">
                <a:latin typeface="Arial" panose="020B0604020202020204" pitchFamily="34" charset="0"/>
                <a:ea typeface="Verdana" panose="020B0604030504040204" pitchFamily="34" charset="0"/>
                <a:cs typeface="Arial" panose="020B0604020202020204" pitchFamily="34" charset="0"/>
              </a:rPr>
              <a:t>Promot</a:t>
            </a:r>
            <a:r>
              <a:rPr lang="sr-Latn-ME" sz="1100" b="1" spc="-5" dirty="0">
                <a:latin typeface="Arial" panose="020B0604020202020204" pitchFamily="34" charset="0"/>
                <a:ea typeface="Verdana" panose="020B0604030504040204" pitchFamily="34" charset="0"/>
                <a:cs typeface="Arial" panose="020B0604020202020204" pitchFamily="34" charset="0"/>
              </a:rPr>
              <a:t>ing the </a:t>
            </a:r>
            <a:r>
              <a:rPr lang="en-GB" sz="1100" b="1" spc="-5" dirty="0">
                <a:latin typeface="Arial" panose="020B0604020202020204" pitchFamily="34" charset="0"/>
                <a:ea typeface="Verdana" panose="020B0604030504040204" pitchFamily="34" charset="0"/>
                <a:cs typeface="Arial" panose="020B0604020202020204" pitchFamily="34" charset="0"/>
              </a:rPr>
              <a:t>WB6 region as a unique investment destination</a:t>
            </a:r>
          </a:p>
        </p:txBody>
      </p:sp>
      <p:sp>
        <p:nvSpPr>
          <p:cNvPr id="46" name="Rectangle 45">
            <a:extLst>
              <a:ext uri="{FF2B5EF4-FFF2-40B4-BE49-F238E27FC236}">
                <a16:creationId xmlns:a16="http://schemas.microsoft.com/office/drawing/2014/main" xmlns="" id="{50E5D099-FD43-42BF-977F-0C6AF5D34AD7}"/>
              </a:ext>
            </a:extLst>
          </p:cNvPr>
          <p:cNvSpPr/>
          <p:nvPr/>
        </p:nvSpPr>
        <p:spPr>
          <a:xfrm>
            <a:off x="8797415" y="517118"/>
            <a:ext cx="2104519" cy="1226361"/>
          </a:xfrm>
          <a:prstGeom prst="rect">
            <a:avLst/>
          </a:prstGeom>
        </p:spPr>
        <p:txBody>
          <a:bodyPr wrap="square">
            <a:spAutoFit/>
          </a:bodyPr>
          <a:lstStyle/>
          <a:p>
            <a:pPr marL="12700">
              <a:lnSpc>
                <a:spcPct val="100000"/>
              </a:lnSpc>
              <a:spcBef>
                <a:spcPts val="95"/>
              </a:spcBef>
            </a:pPr>
            <a:r>
              <a:rPr lang="en-GB" sz="1400" b="1" spc="-5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Year</a:t>
            </a:r>
            <a:r>
              <a:rPr lang="en-GB" sz="1400" b="1" spc="2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 </a:t>
            </a:r>
            <a:r>
              <a:rPr lang="en-GB" sz="1400" b="1" spc="-35"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2020</a:t>
            </a:r>
            <a:endParaRPr lang="en-GB" sz="14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marL="184785" marR="5080" indent="-172720">
              <a:lnSpc>
                <a:spcPct val="130000"/>
              </a:lnSpc>
              <a:spcBef>
                <a:spcPts val="495"/>
              </a:spcBef>
              <a:buFont typeface="Arial"/>
              <a:buChar char="•"/>
              <a:tabLst>
                <a:tab pos="185420" algn="l"/>
              </a:tabLst>
            </a:pPr>
            <a:r>
              <a:rPr lang="sr-Latn-ME" sz="1100" b="1" spc="-5" dirty="0">
                <a:latin typeface="Arial" panose="020B0604020202020204" pitchFamily="34" charset="0"/>
                <a:ea typeface="Verdana" panose="020B0604030504040204" pitchFamily="34" charset="0"/>
                <a:cs typeface="Arial" panose="020B0604020202020204" pitchFamily="34" charset="0"/>
              </a:rPr>
              <a:t>Intensifying the promotion of the</a:t>
            </a:r>
            <a:r>
              <a:rPr lang="en-GB" sz="1100" b="1" spc="-5" dirty="0">
                <a:latin typeface="Arial" panose="020B0604020202020204" pitchFamily="34" charset="0"/>
                <a:ea typeface="Verdana" panose="020B0604030504040204" pitchFamily="34" charset="0"/>
                <a:cs typeface="Arial" panose="020B0604020202020204" pitchFamily="34" charset="0"/>
              </a:rPr>
              <a:t> WB6  region as a unique  investment destination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itle 81">
            <a:extLst>
              <a:ext uri="{FF2B5EF4-FFF2-40B4-BE49-F238E27FC236}">
                <a16:creationId xmlns:a16="http://schemas.microsoft.com/office/drawing/2014/main" xmlns="" id="{875BC430-F838-4FA8-A2E8-4506C1DBEAEB}"/>
              </a:ext>
            </a:extLst>
          </p:cNvPr>
          <p:cNvSpPr>
            <a:spLocks noGrp="1"/>
          </p:cNvSpPr>
          <p:nvPr>
            <p:ph type="title"/>
          </p:nvPr>
        </p:nvSpPr>
        <p:spPr>
          <a:xfrm>
            <a:off x="1027810" y="403301"/>
            <a:ext cx="10136378" cy="430887"/>
          </a:xfrm>
        </p:spPr>
        <p:txBody>
          <a:bodyPr/>
          <a:lstStyle/>
          <a:p>
            <a:pPr algn="ctr"/>
            <a:r>
              <a:rPr lang="en-US" sz="2800" dirty="0">
                <a:effectLst>
                  <a:outerShdw blurRad="38100" dist="38100" dir="2700000" algn="tl">
                    <a:srgbClr val="000000">
                      <a:alpha val="43137"/>
                    </a:srgbClr>
                  </a:outerShdw>
                </a:effectLst>
              </a:rPr>
              <a:t>MOTENEGRO</a:t>
            </a:r>
            <a:r>
              <a:rPr lang="sr-Latn-ME" sz="2800" dirty="0">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INVESTMENT INCENTIVES INVENTORY</a:t>
            </a:r>
          </a:p>
        </p:txBody>
      </p:sp>
      <p:sp>
        <p:nvSpPr>
          <p:cNvPr id="2" name="object 2"/>
          <p:cNvSpPr/>
          <p:nvPr/>
        </p:nvSpPr>
        <p:spPr>
          <a:xfrm>
            <a:off x="3166110" y="2423922"/>
            <a:ext cx="952500" cy="1651000"/>
          </a:xfrm>
          <a:custGeom>
            <a:avLst/>
            <a:gdLst/>
            <a:ahLst/>
            <a:cxnLst/>
            <a:rect l="l" t="t" r="r" b="b"/>
            <a:pathLst>
              <a:path w="952500" h="1651000">
                <a:moveTo>
                  <a:pt x="0" y="0"/>
                </a:moveTo>
                <a:lnTo>
                  <a:pt x="952500" y="552830"/>
                </a:lnTo>
                <a:lnTo>
                  <a:pt x="952500" y="1650491"/>
                </a:lnTo>
                <a:lnTo>
                  <a:pt x="0" y="1097661"/>
                </a:lnTo>
                <a:lnTo>
                  <a:pt x="0" y="0"/>
                </a:lnTo>
                <a:close/>
              </a:path>
            </a:pathLst>
          </a:custGeom>
          <a:ln w="3175">
            <a:solidFill>
              <a:srgbClr val="ADADAD"/>
            </a:solidFill>
            <a:prstDash val="sysDot"/>
          </a:ln>
        </p:spPr>
        <p:txBody>
          <a:bodyPr wrap="square" lIns="0" tIns="0" rIns="0" bIns="0" rtlCol="0"/>
          <a:lstStyle/>
          <a:p>
            <a:endParaRPr dirty="0"/>
          </a:p>
        </p:txBody>
      </p:sp>
      <p:sp>
        <p:nvSpPr>
          <p:cNvPr id="3" name="object 3"/>
          <p:cNvSpPr/>
          <p:nvPr/>
        </p:nvSpPr>
        <p:spPr>
          <a:xfrm>
            <a:off x="4117085" y="2972561"/>
            <a:ext cx="952500" cy="1651000"/>
          </a:xfrm>
          <a:custGeom>
            <a:avLst/>
            <a:gdLst/>
            <a:ahLst/>
            <a:cxnLst/>
            <a:rect l="l" t="t" r="r" b="b"/>
            <a:pathLst>
              <a:path w="952500" h="1651000">
                <a:moveTo>
                  <a:pt x="0" y="0"/>
                </a:moveTo>
                <a:lnTo>
                  <a:pt x="952500" y="552830"/>
                </a:lnTo>
                <a:lnTo>
                  <a:pt x="952500" y="1650492"/>
                </a:lnTo>
                <a:lnTo>
                  <a:pt x="0" y="1097661"/>
                </a:lnTo>
                <a:lnTo>
                  <a:pt x="0" y="0"/>
                </a:lnTo>
                <a:close/>
              </a:path>
            </a:pathLst>
          </a:custGeom>
          <a:ln w="3175">
            <a:solidFill>
              <a:srgbClr val="ADADAD"/>
            </a:solidFill>
            <a:prstDash val="sysDot"/>
          </a:ln>
        </p:spPr>
        <p:txBody>
          <a:bodyPr wrap="square" lIns="0" tIns="0" rIns="0" bIns="0" rtlCol="0"/>
          <a:lstStyle/>
          <a:p>
            <a:endParaRPr dirty="0"/>
          </a:p>
        </p:txBody>
      </p:sp>
      <p:sp>
        <p:nvSpPr>
          <p:cNvPr id="4" name="object 4"/>
          <p:cNvSpPr/>
          <p:nvPr/>
        </p:nvSpPr>
        <p:spPr>
          <a:xfrm>
            <a:off x="5069585" y="3527297"/>
            <a:ext cx="952500" cy="1649095"/>
          </a:xfrm>
          <a:custGeom>
            <a:avLst/>
            <a:gdLst/>
            <a:ahLst/>
            <a:cxnLst/>
            <a:rect l="l" t="t" r="r" b="b"/>
            <a:pathLst>
              <a:path w="952500" h="1649095">
                <a:moveTo>
                  <a:pt x="0" y="0"/>
                </a:moveTo>
                <a:lnTo>
                  <a:pt x="952500" y="552831"/>
                </a:lnTo>
                <a:lnTo>
                  <a:pt x="952500" y="1648968"/>
                </a:lnTo>
                <a:lnTo>
                  <a:pt x="0" y="1096137"/>
                </a:lnTo>
                <a:lnTo>
                  <a:pt x="0" y="0"/>
                </a:lnTo>
                <a:close/>
              </a:path>
            </a:pathLst>
          </a:custGeom>
          <a:ln w="3175">
            <a:solidFill>
              <a:srgbClr val="ADADAD"/>
            </a:solidFill>
            <a:prstDash val="sysDot"/>
          </a:ln>
        </p:spPr>
        <p:txBody>
          <a:bodyPr wrap="square" lIns="0" tIns="0" rIns="0" bIns="0" rtlCol="0"/>
          <a:lstStyle/>
          <a:p>
            <a:endParaRPr dirty="0"/>
          </a:p>
        </p:txBody>
      </p:sp>
      <p:sp>
        <p:nvSpPr>
          <p:cNvPr id="5" name="object 5"/>
          <p:cNvSpPr/>
          <p:nvPr/>
        </p:nvSpPr>
        <p:spPr>
          <a:xfrm>
            <a:off x="3166110" y="3519678"/>
            <a:ext cx="952500" cy="1649095"/>
          </a:xfrm>
          <a:custGeom>
            <a:avLst/>
            <a:gdLst/>
            <a:ahLst/>
            <a:cxnLst/>
            <a:rect l="l" t="t" r="r" b="b"/>
            <a:pathLst>
              <a:path w="952500" h="1649095">
                <a:moveTo>
                  <a:pt x="0" y="0"/>
                </a:moveTo>
                <a:lnTo>
                  <a:pt x="952500" y="552831"/>
                </a:lnTo>
                <a:lnTo>
                  <a:pt x="952500" y="1648968"/>
                </a:lnTo>
                <a:lnTo>
                  <a:pt x="0" y="1096137"/>
                </a:lnTo>
                <a:lnTo>
                  <a:pt x="0" y="0"/>
                </a:lnTo>
                <a:close/>
              </a:path>
            </a:pathLst>
          </a:custGeom>
          <a:ln w="3175">
            <a:solidFill>
              <a:srgbClr val="ADADAD"/>
            </a:solidFill>
            <a:prstDash val="sysDot"/>
          </a:ln>
        </p:spPr>
        <p:txBody>
          <a:bodyPr wrap="square" lIns="0" tIns="0" rIns="0" bIns="0" rtlCol="0"/>
          <a:lstStyle/>
          <a:p>
            <a:endParaRPr dirty="0"/>
          </a:p>
        </p:txBody>
      </p:sp>
      <p:sp>
        <p:nvSpPr>
          <p:cNvPr id="6" name="object 6"/>
          <p:cNvSpPr/>
          <p:nvPr/>
        </p:nvSpPr>
        <p:spPr>
          <a:xfrm>
            <a:off x="4117085" y="4068317"/>
            <a:ext cx="952500" cy="1651000"/>
          </a:xfrm>
          <a:custGeom>
            <a:avLst/>
            <a:gdLst/>
            <a:ahLst/>
            <a:cxnLst/>
            <a:rect l="l" t="t" r="r" b="b"/>
            <a:pathLst>
              <a:path w="952500" h="1651000">
                <a:moveTo>
                  <a:pt x="0" y="0"/>
                </a:moveTo>
                <a:lnTo>
                  <a:pt x="952500" y="552830"/>
                </a:lnTo>
                <a:lnTo>
                  <a:pt x="952500" y="1650491"/>
                </a:lnTo>
                <a:lnTo>
                  <a:pt x="0" y="1097660"/>
                </a:lnTo>
                <a:lnTo>
                  <a:pt x="0" y="0"/>
                </a:lnTo>
                <a:close/>
              </a:path>
            </a:pathLst>
          </a:custGeom>
          <a:ln w="3175">
            <a:solidFill>
              <a:srgbClr val="ADADAD"/>
            </a:solidFill>
            <a:prstDash val="sysDot"/>
          </a:ln>
        </p:spPr>
        <p:txBody>
          <a:bodyPr wrap="square" lIns="0" tIns="0" rIns="0" bIns="0" rtlCol="0"/>
          <a:lstStyle/>
          <a:p>
            <a:endParaRPr dirty="0"/>
          </a:p>
        </p:txBody>
      </p:sp>
      <p:sp>
        <p:nvSpPr>
          <p:cNvPr id="7" name="object 7"/>
          <p:cNvSpPr/>
          <p:nvPr/>
        </p:nvSpPr>
        <p:spPr>
          <a:xfrm>
            <a:off x="5069585" y="4621529"/>
            <a:ext cx="952500" cy="1651000"/>
          </a:xfrm>
          <a:custGeom>
            <a:avLst/>
            <a:gdLst/>
            <a:ahLst/>
            <a:cxnLst/>
            <a:rect l="l" t="t" r="r" b="b"/>
            <a:pathLst>
              <a:path w="952500" h="1651000">
                <a:moveTo>
                  <a:pt x="0" y="0"/>
                </a:moveTo>
                <a:lnTo>
                  <a:pt x="952500" y="552831"/>
                </a:lnTo>
                <a:lnTo>
                  <a:pt x="952500" y="1650492"/>
                </a:lnTo>
                <a:lnTo>
                  <a:pt x="0" y="1097622"/>
                </a:lnTo>
                <a:lnTo>
                  <a:pt x="0" y="0"/>
                </a:lnTo>
                <a:close/>
              </a:path>
            </a:pathLst>
          </a:custGeom>
          <a:ln w="3175">
            <a:solidFill>
              <a:srgbClr val="ADADAD"/>
            </a:solidFill>
            <a:prstDash val="sysDot"/>
          </a:ln>
        </p:spPr>
        <p:txBody>
          <a:bodyPr wrap="square" lIns="0" tIns="0" rIns="0" bIns="0" rtlCol="0"/>
          <a:lstStyle/>
          <a:p>
            <a:endParaRPr dirty="0"/>
          </a:p>
        </p:txBody>
      </p:sp>
      <p:sp>
        <p:nvSpPr>
          <p:cNvPr id="8" name="object 8"/>
          <p:cNvSpPr/>
          <p:nvPr/>
        </p:nvSpPr>
        <p:spPr>
          <a:xfrm>
            <a:off x="3166110" y="4615434"/>
            <a:ext cx="952500" cy="1649095"/>
          </a:xfrm>
          <a:custGeom>
            <a:avLst/>
            <a:gdLst/>
            <a:ahLst/>
            <a:cxnLst/>
            <a:rect l="l" t="t" r="r" b="b"/>
            <a:pathLst>
              <a:path w="952500" h="1649095">
                <a:moveTo>
                  <a:pt x="0" y="0"/>
                </a:moveTo>
                <a:lnTo>
                  <a:pt x="952500" y="552831"/>
                </a:lnTo>
                <a:lnTo>
                  <a:pt x="952500" y="1648968"/>
                </a:lnTo>
                <a:lnTo>
                  <a:pt x="0" y="1096098"/>
                </a:lnTo>
                <a:lnTo>
                  <a:pt x="0" y="0"/>
                </a:lnTo>
                <a:close/>
              </a:path>
            </a:pathLst>
          </a:custGeom>
          <a:ln w="3175">
            <a:solidFill>
              <a:srgbClr val="ADADAD"/>
            </a:solidFill>
            <a:prstDash val="sysDot"/>
          </a:ln>
        </p:spPr>
        <p:txBody>
          <a:bodyPr wrap="square" lIns="0" tIns="0" rIns="0" bIns="0" rtlCol="0"/>
          <a:lstStyle/>
          <a:p>
            <a:endParaRPr dirty="0"/>
          </a:p>
        </p:txBody>
      </p:sp>
      <p:sp>
        <p:nvSpPr>
          <p:cNvPr id="9" name="object 9"/>
          <p:cNvSpPr/>
          <p:nvPr/>
        </p:nvSpPr>
        <p:spPr>
          <a:xfrm>
            <a:off x="4117085" y="5164073"/>
            <a:ext cx="952500" cy="1651000"/>
          </a:xfrm>
          <a:custGeom>
            <a:avLst/>
            <a:gdLst/>
            <a:ahLst/>
            <a:cxnLst/>
            <a:rect l="l" t="t" r="r" b="b"/>
            <a:pathLst>
              <a:path w="952500" h="1651000">
                <a:moveTo>
                  <a:pt x="0" y="0"/>
                </a:moveTo>
                <a:lnTo>
                  <a:pt x="952500" y="552869"/>
                </a:lnTo>
                <a:lnTo>
                  <a:pt x="952500" y="1650492"/>
                </a:lnTo>
                <a:lnTo>
                  <a:pt x="0" y="1097622"/>
                </a:lnTo>
                <a:lnTo>
                  <a:pt x="0" y="0"/>
                </a:lnTo>
                <a:close/>
              </a:path>
            </a:pathLst>
          </a:custGeom>
          <a:ln w="3175">
            <a:solidFill>
              <a:srgbClr val="ADADAD"/>
            </a:solidFill>
            <a:prstDash val="sysDot"/>
          </a:ln>
        </p:spPr>
        <p:txBody>
          <a:bodyPr wrap="square" lIns="0" tIns="0" rIns="0" bIns="0" rtlCol="0"/>
          <a:lstStyle/>
          <a:p>
            <a:endParaRPr dirty="0"/>
          </a:p>
        </p:txBody>
      </p:sp>
      <p:sp>
        <p:nvSpPr>
          <p:cNvPr id="10" name="object 10"/>
          <p:cNvSpPr/>
          <p:nvPr/>
        </p:nvSpPr>
        <p:spPr>
          <a:xfrm>
            <a:off x="5069585" y="5717285"/>
            <a:ext cx="952500" cy="1141095"/>
          </a:xfrm>
          <a:custGeom>
            <a:avLst/>
            <a:gdLst/>
            <a:ahLst/>
            <a:cxnLst/>
            <a:rect l="l" t="t" r="r" b="b"/>
            <a:pathLst>
              <a:path w="952500" h="1141095">
                <a:moveTo>
                  <a:pt x="0" y="0"/>
                </a:moveTo>
                <a:lnTo>
                  <a:pt x="952500" y="552869"/>
                </a:lnTo>
                <a:lnTo>
                  <a:pt x="952500" y="1140711"/>
                </a:lnTo>
              </a:path>
            </a:pathLst>
          </a:custGeom>
          <a:ln w="3175">
            <a:solidFill>
              <a:srgbClr val="ADADAD"/>
            </a:solidFill>
            <a:prstDash val="sysDot"/>
          </a:ln>
        </p:spPr>
        <p:txBody>
          <a:bodyPr wrap="square" lIns="0" tIns="0" rIns="0" bIns="0" rtlCol="0"/>
          <a:lstStyle/>
          <a:p>
            <a:endParaRPr dirty="0"/>
          </a:p>
        </p:txBody>
      </p:sp>
      <p:sp>
        <p:nvSpPr>
          <p:cNvPr id="11" name="object 11"/>
          <p:cNvSpPr/>
          <p:nvPr/>
        </p:nvSpPr>
        <p:spPr>
          <a:xfrm>
            <a:off x="5069585" y="5717285"/>
            <a:ext cx="74295" cy="1141095"/>
          </a:xfrm>
          <a:custGeom>
            <a:avLst/>
            <a:gdLst/>
            <a:ahLst/>
            <a:cxnLst/>
            <a:rect l="l" t="t" r="r" b="b"/>
            <a:pathLst>
              <a:path w="74295" h="1141095">
                <a:moveTo>
                  <a:pt x="74232" y="1140711"/>
                </a:moveTo>
                <a:lnTo>
                  <a:pt x="0" y="1097624"/>
                </a:lnTo>
                <a:lnTo>
                  <a:pt x="0" y="0"/>
                </a:lnTo>
              </a:path>
            </a:pathLst>
          </a:custGeom>
          <a:ln w="3175">
            <a:solidFill>
              <a:srgbClr val="ADADAD"/>
            </a:solidFill>
            <a:prstDash val="sysDot"/>
          </a:ln>
        </p:spPr>
        <p:txBody>
          <a:bodyPr wrap="square" lIns="0" tIns="0" rIns="0" bIns="0" rtlCol="0"/>
          <a:lstStyle/>
          <a:p>
            <a:endParaRPr dirty="0"/>
          </a:p>
        </p:txBody>
      </p:sp>
      <p:sp>
        <p:nvSpPr>
          <p:cNvPr id="12" name="object 12"/>
          <p:cNvSpPr/>
          <p:nvPr/>
        </p:nvSpPr>
        <p:spPr>
          <a:xfrm>
            <a:off x="7924038" y="2423922"/>
            <a:ext cx="952500" cy="1651000"/>
          </a:xfrm>
          <a:custGeom>
            <a:avLst/>
            <a:gdLst/>
            <a:ahLst/>
            <a:cxnLst/>
            <a:rect l="l" t="t" r="r" b="b"/>
            <a:pathLst>
              <a:path w="952500" h="1651000">
                <a:moveTo>
                  <a:pt x="952500" y="0"/>
                </a:moveTo>
                <a:lnTo>
                  <a:pt x="0" y="552830"/>
                </a:lnTo>
                <a:lnTo>
                  <a:pt x="0" y="1650491"/>
                </a:lnTo>
                <a:lnTo>
                  <a:pt x="952500" y="1097661"/>
                </a:lnTo>
                <a:lnTo>
                  <a:pt x="952500" y="0"/>
                </a:lnTo>
                <a:close/>
              </a:path>
            </a:pathLst>
          </a:custGeom>
          <a:ln w="3175">
            <a:solidFill>
              <a:srgbClr val="ADADAD"/>
            </a:solidFill>
            <a:prstDash val="sysDot"/>
          </a:ln>
        </p:spPr>
        <p:txBody>
          <a:bodyPr wrap="square" lIns="0" tIns="0" rIns="0" bIns="0" rtlCol="0"/>
          <a:lstStyle/>
          <a:p>
            <a:endParaRPr dirty="0"/>
          </a:p>
        </p:txBody>
      </p:sp>
      <p:sp>
        <p:nvSpPr>
          <p:cNvPr id="13" name="object 13"/>
          <p:cNvSpPr/>
          <p:nvPr/>
        </p:nvSpPr>
        <p:spPr>
          <a:xfrm>
            <a:off x="6973061" y="2972561"/>
            <a:ext cx="952500" cy="1651000"/>
          </a:xfrm>
          <a:custGeom>
            <a:avLst/>
            <a:gdLst/>
            <a:ahLst/>
            <a:cxnLst/>
            <a:rect l="l" t="t" r="r" b="b"/>
            <a:pathLst>
              <a:path w="952500" h="1651000">
                <a:moveTo>
                  <a:pt x="952500" y="0"/>
                </a:moveTo>
                <a:lnTo>
                  <a:pt x="0" y="552830"/>
                </a:lnTo>
                <a:lnTo>
                  <a:pt x="0" y="1650492"/>
                </a:lnTo>
                <a:lnTo>
                  <a:pt x="952500" y="1097661"/>
                </a:lnTo>
                <a:lnTo>
                  <a:pt x="952500" y="0"/>
                </a:lnTo>
                <a:close/>
              </a:path>
            </a:pathLst>
          </a:custGeom>
          <a:ln w="3175">
            <a:solidFill>
              <a:srgbClr val="ADADAD"/>
            </a:solidFill>
            <a:prstDash val="sysDot"/>
          </a:ln>
        </p:spPr>
        <p:txBody>
          <a:bodyPr wrap="square" lIns="0" tIns="0" rIns="0" bIns="0" rtlCol="0"/>
          <a:lstStyle/>
          <a:p>
            <a:endParaRPr dirty="0"/>
          </a:p>
        </p:txBody>
      </p:sp>
      <p:sp>
        <p:nvSpPr>
          <p:cNvPr id="14" name="object 14"/>
          <p:cNvSpPr/>
          <p:nvPr/>
        </p:nvSpPr>
        <p:spPr>
          <a:xfrm>
            <a:off x="6020561" y="3527297"/>
            <a:ext cx="952500" cy="1649095"/>
          </a:xfrm>
          <a:custGeom>
            <a:avLst/>
            <a:gdLst/>
            <a:ahLst/>
            <a:cxnLst/>
            <a:rect l="l" t="t" r="r" b="b"/>
            <a:pathLst>
              <a:path w="952500" h="1649095">
                <a:moveTo>
                  <a:pt x="952499" y="0"/>
                </a:moveTo>
                <a:lnTo>
                  <a:pt x="0" y="552831"/>
                </a:lnTo>
                <a:lnTo>
                  <a:pt x="0" y="1648968"/>
                </a:lnTo>
                <a:lnTo>
                  <a:pt x="952499" y="1096137"/>
                </a:lnTo>
                <a:lnTo>
                  <a:pt x="952499" y="0"/>
                </a:lnTo>
                <a:close/>
              </a:path>
            </a:pathLst>
          </a:custGeom>
          <a:ln w="3175">
            <a:solidFill>
              <a:srgbClr val="ADADAD"/>
            </a:solidFill>
            <a:prstDash val="sysDot"/>
          </a:ln>
        </p:spPr>
        <p:txBody>
          <a:bodyPr wrap="square" lIns="0" tIns="0" rIns="0" bIns="0" rtlCol="0"/>
          <a:lstStyle/>
          <a:p>
            <a:endParaRPr dirty="0"/>
          </a:p>
        </p:txBody>
      </p:sp>
      <p:sp>
        <p:nvSpPr>
          <p:cNvPr id="15" name="object 15"/>
          <p:cNvSpPr/>
          <p:nvPr/>
        </p:nvSpPr>
        <p:spPr>
          <a:xfrm>
            <a:off x="7924038" y="3519678"/>
            <a:ext cx="952500" cy="1649095"/>
          </a:xfrm>
          <a:custGeom>
            <a:avLst/>
            <a:gdLst/>
            <a:ahLst/>
            <a:cxnLst/>
            <a:rect l="l" t="t" r="r" b="b"/>
            <a:pathLst>
              <a:path w="952500" h="1649095">
                <a:moveTo>
                  <a:pt x="952500" y="0"/>
                </a:moveTo>
                <a:lnTo>
                  <a:pt x="0" y="552831"/>
                </a:lnTo>
                <a:lnTo>
                  <a:pt x="0" y="1648968"/>
                </a:lnTo>
                <a:lnTo>
                  <a:pt x="952500" y="1096137"/>
                </a:lnTo>
                <a:lnTo>
                  <a:pt x="952500" y="0"/>
                </a:lnTo>
                <a:close/>
              </a:path>
            </a:pathLst>
          </a:custGeom>
          <a:ln w="3175">
            <a:solidFill>
              <a:srgbClr val="ADADAD"/>
            </a:solidFill>
            <a:prstDash val="sysDot"/>
          </a:ln>
        </p:spPr>
        <p:txBody>
          <a:bodyPr wrap="square" lIns="0" tIns="0" rIns="0" bIns="0" rtlCol="0"/>
          <a:lstStyle/>
          <a:p>
            <a:endParaRPr dirty="0"/>
          </a:p>
        </p:txBody>
      </p:sp>
      <p:sp>
        <p:nvSpPr>
          <p:cNvPr id="16" name="object 16"/>
          <p:cNvSpPr/>
          <p:nvPr/>
        </p:nvSpPr>
        <p:spPr>
          <a:xfrm>
            <a:off x="6973061" y="4068317"/>
            <a:ext cx="952500" cy="1651000"/>
          </a:xfrm>
          <a:custGeom>
            <a:avLst/>
            <a:gdLst/>
            <a:ahLst/>
            <a:cxnLst/>
            <a:rect l="l" t="t" r="r" b="b"/>
            <a:pathLst>
              <a:path w="952500" h="1651000">
                <a:moveTo>
                  <a:pt x="952500" y="0"/>
                </a:moveTo>
                <a:lnTo>
                  <a:pt x="0" y="552830"/>
                </a:lnTo>
                <a:lnTo>
                  <a:pt x="0" y="1650491"/>
                </a:lnTo>
                <a:lnTo>
                  <a:pt x="952500" y="1097660"/>
                </a:lnTo>
                <a:lnTo>
                  <a:pt x="952500" y="0"/>
                </a:lnTo>
                <a:close/>
              </a:path>
            </a:pathLst>
          </a:custGeom>
          <a:ln w="3175">
            <a:solidFill>
              <a:srgbClr val="ADADAD"/>
            </a:solidFill>
            <a:prstDash val="sysDot"/>
          </a:ln>
        </p:spPr>
        <p:txBody>
          <a:bodyPr wrap="square" lIns="0" tIns="0" rIns="0" bIns="0" rtlCol="0"/>
          <a:lstStyle/>
          <a:p>
            <a:endParaRPr dirty="0"/>
          </a:p>
        </p:txBody>
      </p:sp>
      <p:sp>
        <p:nvSpPr>
          <p:cNvPr id="17" name="object 17"/>
          <p:cNvSpPr/>
          <p:nvPr/>
        </p:nvSpPr>
        <p:spPr>
          <a:xfrm>
            <a:off x="6020561" y="4621529"/>
            <a:ext cx="952500" cy="1651000"/>
          </a:xfrm>
          <a:custGeom>
            <a:avLst/>
            <a:gdLst/>
            <a:ahLst/>
            <a:cxnLst/>
            <a:rect l="l" t="t" r="r" b="b"/>
            <a:pathLst>
              <a:path w="952500" h="1651000">
                <a:moveTo>
                  <a:pt x="952499" y="0"/>
                </a:moveTo>
                <a:lnTo>
                  <a:pt x="0" y="552831"/>
                </a:lnTo>
                <a:lnTo>
                  <a:pt x="0" y="1650492"/>
                </a:lnTo>
                <a:lnTo>
                  <a:pt x="952499" y="1097622"/>
                </a:lnTo>
                <a:lnTo>
                  <a:pt x="952499" y="0"/>
                </a:lnTo>
                <a:close/>
              </a:path>
            </a:pathLst>
          </a:custGeom>
          <a:ln w="3175">
            <a:solidFill>
              <a:srgbClr val="ADADAD"/>
            </a:solidFill>
            <a:prstDash val="sysDot"/>
          </a:ln>
        </p:spPr>
        <p:txBody>
          <a:bodyPr wrap="square" lIns="0" tIns="0" rIns="0" bIns="0" rtlCol="0"/>
          <a:lstStyle/>
          <a:p>
            <a:endParaRPr dirty="0"/>
          </a:p>
        </p:txBody>
      </p:sp>
      <p:sp>
        <p:nvSpPr>
          <p:cNvPr id="18" name="object 18"/>
          <p:cNvSpPr/>
          <p:nvPr/>
        </p:nvSpPr>
        <p:spPr>
          <a:xfrm>
            <a:off x="7924038" y="4615434"/>
            <a:ext cx="952500" cy="1649095"/>
          </a:xfrm>
          <a:custGeom>
            <a:avLst/>
            <a:gdLst/>
            <a:ahLst/>
            <a:cxnLst/>
            <a:rect l="l" t="t" r="r" b="b"/>
            <a:pathLst>
              <a:path w="952500" h="1649095">
                <a:moveTo>
                  <a:pt x="952500" y="0"/>
                </a:moveTo>
                <a:lnTo>
                  <a:pt x="0" y="552831"/>
                </a:lnTo>
                <a:lnTo>
                  <a:pt x="0" y="1648968"/>
                </a:lnTo>
                <a:lnTo>
                  <a:pt x="952500" y="1096098"/>
                </a:lnTo>
                <a:lnTo>
                  <a:pt x="952500" y="0"/>
                </a:lnTo>
                <a:close/>
              </a:path>
            </a:pathLst>
          </a:custGeom>
          <a:ln w="3175">
            <a:solidFill>
              <a:srgbClr val="ADADAD"/>
            </a:solidFill>
            <a:prstDash val="sysDot"/>
          </a:ln>
        </p:spPr>
        <p:txBody>
          <a:bodyPr wrap="square" lIns="0" tIns="0" rIns="0" bIns="0" rtlCol="0"/>
          <a:lstStyle/>
          <a:p>
            <a:endParaRPr dirty="0"/>
          </a:p>
        </p:txBody>
      </p:sp>
      <p:sp>
        <p:nvSpPr>
          <p:cNvPr id="19" name="object 19"/>
          <p:cNvSpPr/>
          <p:nvPr/>
        </p:nvSpPr>
        <p:spPr>
          <a:xfrm>
            <a:off x="6973061" y="5164073"/>
            <a:ext cx="952500" cy="1651000"/>
          </a:xfrm>
          <a:custGeom>
            <a:avLst/>
            <a:gdLst/>
            <a:ahLst/>
            <a:cxnLst/>
            <a:rect l="l" t="t" r="r" b="b"/>
            <a:pathLst>
              <a:path w="952500" h="1651000">
                <a:moveTo>
                  <a:pt x="952500" y="0"/>
                </a:moveTo>
                <a:lnTo>
                  <a:pt x="0" y="552869"/>
                </a:lnTo>
                <a:lnTo>
                  <a:pt x="0" y="1650492"/>
                </a:lnTo>
                <a:lnTo>
                  <a:pt x="952500" y="1097622"/>
                </a:lnTo>
                <a:lnTo>
                  <a:pt x="952500" y="0"/>
                </a:lnTo>
                <a:close/>
              </a:path>
            </a:pathLst>
          </a:custGeom>
          <a:ln w="3175">
            <a:solidFill>
              <a:srgbClr val="ADADAD"/>
            </a:solidFill>
            <a:prstDash val="sysDot"/>
          </a:ln>
        </p:spPr>
        <p:txBody>
          <a:bodyPr wrap="square" lIns="0" tIns="0" rIns="0" bIns="0" rtlCol="0"/>
          <a:lstStyle/>
          <a:p>
            <a:endParaRPr dirty="0"/>
          </a:p>
        </p:txBody>
      </p:sp>
      <p:sp>
        <p:nvSpPr>
          <p:cNvPr id="20" name="object 20"/>
          <p:cNvSpPr/>
          <p:nvPr/>
        </p:nvSpPr>
        <p:spPr>
          <a:xfrm>
            <a:off x="6020561" y="5717285"/>
            <a:ext cx="952500" cy="1141095"/>
          </a:xfrm>
          <a:custGeom>
            <a:avLst/>
            <a:gdLst/>
            <a:ahLst/>
            <a:cxnLst/>
            <a:rect l="l" t="t" r="r" b="b"/>
            <a:pathLst>
              <a:path w="952500" h="1141095">
                <a:moveTo>
                  <a:pt x="952499" y="0"/>
                </a:moveTo>
                <a:lnTo>
                  <a:pt x="0" y="552869"/>
                </a:lnTo>
                <a:lnTo>
                  <a:pt x="0" y="1140713"/>
                </a:lnTo>
              </a:path>
            </a:pathLst>
          </a:custGeom>
          <a:ln w="3175">
            <a:solidFill>
              <a:srgbClr val="ADADAD"/>
            </a:solidFill>
            <a:prstDash val="sysDot"/>
          </a:ln>
        </p:spPr>
        <p:txBody>
          <a:bodyPr wrap="square" lIns="0" tIns="0" rIns="0" bIns="0" rtlCol="0"/>
          <a:lstStyle/>
          <a:p>
            <a:endParaRPr dirty="0"/>
          </a:p>
        </p:txBody>
      </p:sp>
      <p:sp>
        <p:nvSpPr>
          <p:cNvPr id="21" name="object 21"/>
          <p:cNvSpPr/>
          <p:nvPr/>
        </p:nvSpPr>
        <p:spPr>
          <a:xfrm>
            <a:off x="6898826" y="5717285"/>
            <a:ext cx="74295" cy="1141095"/>
          </a:xfrm>
          <a:custGeom>
            <a:avLst/>
            <a:gdLst/>
            <a:ahLst/>
            <a:cxnLst/>
            <a:rect l="l" t="t" r="r" b="b"/>
            <a:pathLst>
              <a:path w="74295" h="1141095">
                <a:moveTo>
                  <a:pt x="0" y="1140713"/>
                </a:moveTo>
                <a:lnTo>
                  <a:pt x="74235" y="1097624"/>
                </a:lnTo>
                <a:lnTo>
                  <a:pt x="74235" y="0"/>
                </a:lnTo>
              </a:path>
            </a:pathLst>
          </a:custGeom>
          <a:ln w="3175">
            <a:solidFill>
              <a:srgbClr val="ADADAD"/>
            </a:solidFill>
            <a:prstDash val="sysDot"/>
          </a:ln>
        </p:spPr>
        <p:txBody>
          <a:bodyPr wrap="square" lIns="0" tIns="0" rIns="0" bIns="0" rtlCol="0"/>
          <a:lstStyle/>
          <a:p>
            <a:endParaRPr dirty="0"/>
          </a:p>
        </p:txBody>
      </p:sp>
      <p:sp>
        <p:nvSpPr>
          <p:cNvPr id="22" name="object 22"/>
          <p:cNvSpPr/>
          <p:nvPr/>
        </p:nvSpPr>
        <p:spPr>
          <a:xfrm>
            <a:off x="5066538" y="2975610"/>
            <a:ext cx="1905000" cy="1100455"/>
          </a:xfrm>
          <a:custGeom>
            <a:avLst/>
            <a:gdLst/>
            <a:ahLst/>
            <a:cxnLst/>
            <a:rect l="l" t="t" r="r" b="b"/>
            <a:pathLst>
              <a:path w="1905000" h="1100454">
                <a:moveTo>
                  <a:pt x="0" y="550163"/>
                </a:moveTo>
                <a:lnTo>
                  <a:pt x="952500" y="0"/>
                </a:lnTo>
                <a:lnTo>
                  <a:pt x="1905000" y="550163"/>
                </a:lnTo>
                <a:lnTo>
                  <a:pt x="952500" y="1100327"/>
                </a:lnTo>
                <a:lnTo>
                  <a:pt x="0" y="550163"/>
                </a:lnTo>
                <a:close/>
              </a:path>
            </a:pathLst>
          </a:custGeom>
          <a:ln w="3175">
            <a:solidFill>
              <a:srgbClr val="ADADAD"/>
            </a:solidFill>
            <a:prstDash val="sysDot"/>
          </a:ln>
        </p:spPr>
        <p:txBody>
          <a:bodyPr wrap="square" lIns="0" tIns="0" rIns="0" bIns="0" rtlCol="0"/>
          <a:lstStyle/>
          <a:p>
            <a:endParaRPr dirty="0"/>
          </a:p>
        </p:txBody>
      </p:sp>
      <p:sp>
        <p:nvSpPr>
          <p:cNvPr id="23" name="object 23"/>
          <p:cNvSpPr/>
          <p:nvPr/>
        </p:nvSpPr>
        <p:spPr>
          <a:xfrm>
            <a:off x="6014465" y="2425445"/>
            <a:ext cx="1905000" cy="1100455"/>
          </a:xfrm>
          <a:custGeom>
            <a:avLst/>
            <a:gdLst/>
            <a:ahLst/>
            <a:cxnLst/>
            <a:rect l="l" t="t" r="r" b="b"/>
            <a:pathLst>
              <a:path w="1905000" h="1100454">
                <a:moveTo>
                  <a:pt x="0" y="550163"/>
                </a:moveTo>
                <a:lnTo>
                  <a:pt x="952500" y="0"/>
                </a:lnTo>
                <a:lnTo>
                  <a:pt x="1905000" y="550163"/>
                </a:lnTo>
                <a:lnTo>
                  <a:pt x="952500" y="1100327"/>
                </a:lnTo>
                <a:lnTo>
                  <a:pt x="0" y="550163"/>
                </a:lnTo>
                <a:close/>
              </a:path>
            </a:pathLst>
          </a:custGeom>
          <a:ln w="3175">
            <a:solidFill>
              <a:srgbClr val="ADADAD"/>
            </a:solidFill>
            <a:prstDash val="sysDot"/>
          </a:ln>
        </p:spPr>
        <p:txBody>
          <a:bodyPr wrap="square" lIns="0" tIns="0" rIns="0" bIns="0" rtlCol="0"/>
          <a:lstStyle/>
          <a:p>
            <a:endParaRPr dirty="0"/>
          </a:p>
        </p:txBody>
      </p:sp>
      <p:sp>
        <p:nvSpPr>
          <p:cNvPr id="24" name="object 24"/>
          <p:cNvSpPr/>
          <p:nvPr/>
        </p:nvSpPr>
        <p:spPr>
          <a:xfrm>
            <a:off x="6966966" y="1873757"/>
            <a:ext cx="1906905" cy="1100455"/>
          </a:xfrm>
          <a:custGeom>
            <a:avLst/>
            <a:gdLst/>
            <a:ahLst/>
            <a:cxnLst/>
            <a:rect l="l" t="t" r="r" b="b"/>
            <a:pathLst>
              <a:path w="1906904" h="1100455">
                <a:moveTo>
                  <a:pt x="0" y="550163"/>
                </a:moveTo>
                <a:lnTo>
                  <a:pt x="953261" y="0"/>
                </a:lnTo>
                <a:lnTo>
                  <a:pt x="1906524" y="550163"/>
                </a:lnTo>
                <a:lnTo>
                  <a:pt x="953261" y="1100327"/>
                </a:lnTo>
                <a:lnTo>
                  <a:pt x="0" y="550163"/>
                </a:lnTo>
                <a:close/>
              </a:path>
            </a:pathLst>
          </a:custGeom>
          <a:ln w="3175">
            <a:solidFill>
              <a:srgbClr val="ADADAD"/>
            </a:solidFill>
            <a:prstDash val="sysDot"/>
          </a:ln>
        </p:spPr>
        <p:txBody>
          <a:bodyPr wrap="square" lIns="0" tIns="0" rIns="0" bIns="0" rtlCol="0"/>
          <a:lstStyle/>
          <a:p>
            <a:endParaRPr dirty="0"/>
          </a:p>
        </p:txBody>
      </p:sp>
      <p:sp>
        <p:nvSpPr>
          <p:cNvPr id="25" name="object 25"/>
          <p:cNvSpPr/>
          <p:nvPr/>
        </p:nvSpPr>
        <p:spPr>
          <a:xfrm>
            <a:off x="4114038" y="2422398"/>
            <a:ext cx="1905000" cy="1100455"/>
          </a:xfrm>
          <a:custGeom>
            <a:avLst/>
            <a:gdLst/>
            <a:ahLst/>
            <a:cxnLst/>
            <a:rect l="l" t="t" r="r" b="b"/>
            <a:pathLst>
              <a:path w="1905000" h="1100454">
                <a:moveTo>
                  <a:pt x="0" y="550163"/>
                </a:moveTo>
                <a:lnTo>
                  <a:pt x="952500" y="0"/>
                </a:lnTo>
                <a:lnTo>
                  <a:pt x="1905000" y="550163"/>
                </a:lnTo>
                <a:lnTo>
                  <a:pt x="952500" y="1100327"/>
                </a:lnTo>
                <a:lnTo>
                  <a:pt x="0" y="550163"/>
                </a:lnTo>
                <a:close/>
              </a:path>
            </a:pathLst>
          </a:custGeom>
          <a:ln w="3175">
            <a:solidFill>
              <a:srgbClr val="ADADAD"/>
            </a:solidFill>
            <a:prstDash val="sysDot"/>
          </a:ln>
        </p:spPr>
        <p:txBody>
          <a:bodyPr wrap="square" lIns="0" tIns="0" rIns="0" bIns="0" rtlCol="0"/>
          <a:lstStyle/>
          <a:p>
            <a:endParaRPr dirty="0"/>
          </a:p>
        </p:txBody>
      </p:sp>
      <p:sp>
        <p:nvSpPr>
          <p:cNvPr id="26" name="object 26"/>
          <p:cNvSpPr/>
          <p:nvPr/>
        </p:nvSpPr>
        <p:spPr>
          <a:xfrm>
            <a:off x="5061965" y="1872233"/>
            <a:ext cx="1906905" cy="1099185"/>
          </a:xfrm>
          <a:custGeom>
            <a:avLst/>
            <a:gdLst/>
            <a:ahLst/>
            <a:cxnLst/>
            <a:rect l="l" t="t" r="r" b="b"/>
            <a:pathLst>
              <a:path w="1906904" h="1099185">
                <a:moveTo>
                  <a:pt x="0" y="549401"/>
                </a:moveTo>
                <a:lnTo>
                  <a:pt x="953262" y="0"/>
                </a:lnTo>
                <a:lnTo>
                  <a:pt x="1906524" y="549401"/>
                </a:lnTo>
                <a:lnTo>
                  <a:pt x="953262" y="1098803"/>
                </a:lnTo>
                <a:lnTo>
                  <a:pt x="0" y="549401"/>
                </a:lnTo>
                <a:close/>
              </a:path>
            </a:pathLst>
          </a:custGeom>
          <a:ln w="3175">
            <a:solidFill>
              <a:srgbClr val="ADADAD"/>
            </a:solidFill>
            <a:prstDash val="sysDot"/>
          </a:ln>
        </p:spPr>
        <p:txBody>
          <a:bodyPr wrap="square" lIns="0" tIns="0" rIns="0" bIns="0" rtlCol="0"/>
          <a:lstStyle/>
          <a:p>
            <a:endParaRPr dirty="0"/>
          </a:p>
        </p:txBody>
      </p:sp>
      <p:sp>
        <p:nvSpPr>
          <p:cNvPr id="27" name="object 27"/>
          <p:cNvSpPr/>
          <p:nvPr/>
        </p:nvSpPr>
        <p:spPr>
          <a:xfrm>
            <a:off x="6015990" y="1320546"/>
            <a:ext cx="1905000" cy="1100455"/>
          </a:xfrm>
          <a:custGeom>
            <a:avLst/>
            <a:gdLst/>
            <a:ahLst/>
            <a:cxnLst/>
            <a:rect l="l" t="t" r="r" b="b"/>
            <a:pathLst>
              <a:path w="1905000" h="1100455">
                <a:moveTo>
                  <a:pt x="0" y="550163"/>
                </a:moveTo>
                <a:lnTo>
                  <a:pt x="952500" y="0"/>
                </a:lnTo>
                <a:lnTo>
                  <a:pt x="1905000" y="550163"/>
                </a:lnTo>
                <a:lnTo>
                  <a:pt x="952500" y="1100327"/>
                </a:lnTo>
                <a:lnTo>
                  <a:pt x="0" y="550163"/>
                </a:lnTo>
                <a:close/>
              </a:path>
            </a:pathLst>
          </a:custGeom>
          <a:ln w="3175">
            <a:solidFill>
              <a:srgbClr val="ADADAD"/>
            </a:solidFill>
            <a:prstDash val="sysDot"/>
          </a:ln>
        </p:spPr>
        <p:txBody>
          <a:bodyPr wrap="square" lIns="0" tIns="0" rIns="0" bIns="0" rtlCol="0"/>
          <a:lstStyle/>
          <a:p>
            <a:endParaRPr dirty="0"/>
          </a:p>
        </p:txBody>
      </p:sp>
      <p:sp>
        <p:nvSpPr>
          <p:cNvPr id="28" name="object 28"/>
          <p:cNvSpPr/>
          <p:nvPr/>
        </p:nvSpPr>
        <p:spPr>
          <a:xfrm>
            <a:off x="3163061" y="1872233"/>
            <a:ext cx="1905000" cy="1099185"/>
          </a:xfrm>
          <a:custGeom>
            <a:avLst/>
            <a:gdLst/>
            <a:ahLst/>
            <a:cxnLst/>
            <a:rect l="l" t="t" r="r" b="b"/>
            <a:pathLst>
              <a:path w="1905000" h="1099185">
                <a:moveTo>
                  <a:pt x="0" y="549401"/>
                </a:moveTo>
                <a:lnTo>
                  <a:pt x="952500" y="0"/>
                </a:lnTo>
                <a:lnTo>
                  <a:pt x="1905000" y="549401"/>
                </a:lnTo>
                <a:lnTo>
                  <a:pt x="952500" y="1098803"/>
                </a:lnTo>
                <a:lnTo>
                  <a:pt x="0" y="549401"/>
                </a:lnTo>
                <a:close/>
              </a:path>
            </a:pathLst>
          </a:custGeom>
          <a:ln w="3175">
            <a:solidFill>
              <a:srgbClr val="ADADAD"/>
            </a:solidFill>
            <a:prstDash val="sysDot"/>
          </a:ln>
        </p:spPr>
        <p:txBody>
          <a:bodyPr wrap="square" lIns="0" tIns="0" rIns="0" bIns="0" rtlCol="0"/>
          <a:lstStyle/>
          <a:p>
            <a:endParaRPr dirty="0"/>
          </a:p>
        </p:txBody>
      </p:sp>
      <p:sp>
        <p:nvSpPr>
          <p:cNvPr id="29" name="object 29"/>
          <p:cNvSpPr/>
          <p:nvPr/>
        </p:nvSpPr>
        <p:spPr>
          <a:xfrm>
            <a:off x="4110990" y="1320546"/>
            <a:ext cx="1905000" cy="1100455"/>
          </a:xfrm>
          <a:custGeom>
            <a:avLst/>
            <a:gdLst/>
            <a:ahLst/>
            <a:cxnLst/>
            <a:rect l="l" t="t" r="r" b="b"/>
            <a:pathLst>
              <a:path w="1905000" h="1100455">
                <a:moveTo>
                  <a:pt x="0" y="550163"/>
                </a:moveTo>
                <a:lnTo>
                  <a:pt x="952500" y="0"/>
                </a:lnTo>
                <a:lnTo>
                  <a:pt x="1905000" y="550163"/>
                </a:lnTo>
                <a:lnTo>
                  <a:pt x="952500" y="1100327"/>
                </a:lnTo>
                <a:lnTo>
                  <a:pt x="0" y="550163"/>
                </a:lnTo>
                <a:close/>
              </a:path>
            </a:pathLst>
          </a:custGeom>
          <a:ln w="3175">
            <a:solidFill>
              <a:srgbClr val="ADADAD"/>
            </a:solidFill>
            <a:prstDash val="sysDot"/>
          </a:ln>
        </p:spPr>
        <p:txBody>
          <a:bodyPr wrap="square" lIns="0" tIns="0" rIns="0" bIns="0" rtlCol="0"/>
          <a:lstStyle/>
          <a:p>
            <a:endParaRPr dirty="0"/>
          </a:p>
        </p:txBody>
      </p:sp>
      <p:sp>
        <p:nvSpPr>
          <p:cNvPr id="30" name="object 30"/>
          <p:cNvSpPr/>
          <p:nvPr/>
        </p:nvSpPr>
        <p:spPr>
          <a:xfrm>
            <a:off x="5063490" y="770381"/>
            <a:ext cx="1906905" cy="1099185"/>
          </a:xfrm>
          <a:custGeom>
            <a:avLst/>
            <a:gdLst/>
            <a:ahLst/>
            <a:cxnLst/>
            <a:rect l="l" t="t" r="r" b="b"/>
            <a:pathLst>
              <a:path w="1906904" h="1099185">
                <a:moveTo>
                  <a:pt x="0" y="549401"/>
                </a:moveTo>
                <a:lnTo>
                  <a:pt x="953262" y="0"/>
                </a:lnTo>
                <a:lnTo>
                  <a:pt x="1906524" y="549401"/>
                </a:lnTo>
                <a:lnTo>
                  <a:pt x="953262" y="1098803"/>
                </a:lnTo>
                <a:lnTo>
                  <a:pt x="0" y="549401"/>
                </a:lnTo>
                <a:close/>
              </a:path>
            </a:pathLst>
          </a:custGeom>
          <a:ln w="3175">
            <a:solidFill>
              <a:srgbClr val="ADADAD"/>
            </a:solidFill>
            <a:prstDash val="sysDot"/>
          </a:ln>
        </p:spPr>
        <p:txBody>
          <a:bodyPr wrap="square" lIns="0" tIns="0" rIns="0" bIns="0" rtlCol="0"/>
          <a:lstStyle/>
          <a:p>
            <a:endParaRPr dirty="0"/>
          </a:p>
        </p:txBody>
      </p:sp>
      <p:sp>
        <p:nvSpPr>
          <p:cNvPr id="31" name="object 31"/>
          <p:cNvSpPr/>
          <p:nvPr/>
        </p:nvSpPr>
        <p:spPr>
          <a:xfrm>
            <a:off x="5066538" y="6270497"/>
            <a:ext cx="1905000" cy="588010"/>
          </a:xfrm>
          <a:custGeom>
            <a:avLst/>
            <a:gdLst/>
            <a:ahLst/>
            <a:cxnLst/>
            <a:rect l="l" t="t" r="r" b="b"/>
            <a:pathLst>
              <a:path w="1905000" h="588009">
                <a:moveTo>
                  <a:pt x="0" y="548638"/>
                </a:moveTo>
                <a:lnTo>
                  <a:pt x="952500" y="0"/>
                </a:lnTo>
                <a:lnTo>
                  <a:pt x="1905000" y="548638"/>
                </a:lnTo>
                <a:lnTo>
                  <a:pt x="1837534" y="587498"/>
                </a:lnTo>
              </a:path>
            </a:pathLst>
          </a:custGeom>
          <a:ln w="3175">
            <a:solidFill>
              <a:srgbClr val="ADADAD"/>
            </a:solidFill>
            <a:prstDash val="sysDot"/>
          </a:ln>
        </p:spPr>
        <p:txBody>
          <a:bodyPr wrap="square" lIns="0" tIns="0" rIns="0" bIns="0" rtlCol="0"/>
          <a:lstStyle/>
          <a:p>
            <a:endParaRPr dirty="0"/>
          </a:p>
        </p:txBody>
      </p:sp>
      <p:sp>
        <p:nvSpPr>
          <p:cNvPr id="32" name="object 32"/>
          <p:cNvSpPr/>
          <p:nvPr/>
        </p:nvSpPr>
        <p:spPr>
          <a:xfrm>
            <a:off x="5066538" y="6819136"/>
            <a:ext cx="67945" cy="39370"/>
          </a:xfrm>
          <a:custGeom>
            <a:avLst/>
            <a:gdLst/>
            <a:ahLst/>
            <a:cxnLst/>
            <a:rect l="l" t="t" r="r" b="b"/>
            <a:pathLst>
              <a:path w="67945" h="39370">
                <a:moveTo>
                  <a:pt x="67465" y="38860"/>
                </a:moveTo>
                <a:lnTo>
                  <a:pt x="0" y="0"/>
                </a:lnTo>
              </a:path>
            </a:pathLst>
          </a:custGeom>
          <a:ln w="3175">
            <a:solidFill>
              <a:srgbClr val="ADADAD"/>
            </a:solidFill>
            <a:prstDash val="sysDot"/>
          </a:ln>
        </p:spPr>
        <p:txBody>
          <a:bodyPr wrap="square" lIns="0" tIns="0" rIns="0" bIns="0" rtlCol="0"/>
          <a:lstStyle/>
          <a:p>
            <a:endParaRPr dirty="0"/>
          </a:p>
        </p:txBody>
      </p:sp>
      <p:sp>
        <p:nvSpPr>
          <p:cNvPr id="33" name="object 33"/>
          <p:cNvSpPr/>
          <p:nvPr/>
        </p:nvSpPr>
        <p:spPr>
          <a:xfrm>
            <a:off x="6014465" y="5721858"/>
            <a:ext cx="1905000" cy="1096010"/>
          </a:xfrm>
          <a:custGeom>
            <a:avLst/>
            <a:gdLst/>
            <a:ahLst/>
            <a:cxnLst/>
            <a:rect l="l" t="t" r="r" b="b"/>
            <a:pathLst>
              <a:path w="1905000" h="1096009">
                <a:moveTo>
                  <a:pt x="0" y="547877"/>
                </a:moveTo>
                <a:lnTo>
                  <a:pt x="952500" y="0"/>
                </a:lnTo>
                <a:lnTo>
                  <a:pt x="1905000" y="547877"/>
                </a:lnTo>
                <a:lnTo>
                  <a:pt x="952500" y="1095754"/>
                </a:lnTo>
                <a:lnTo>
                  <a:pt x="0" y="547877"/>
                </a:lnTo>
                <a:close/>
              </a:path>
            </a:pathLst>
          </a:custGeom>
          <a:ln w="3175">
            <a:solidFill>
              <a:srgbClr val="ADADAD"/>
            </a:solidFill>
            <a:prstDash val="sysDot"/>
          </a:ln>
        </p:spPr>
        <p:txBody>
          <a:bodyPr wrap="square" lIns="0" tIns="0" rIns="0" bIns="0" rtlCol="0"/>
          <a:lstStyle/>
          <a:p>
            <a:endParaRPr dirty="0"/>
          </a:p>
        </p:txBody>
      </p:sp>
      <p:sp>
        <p:nvSpPr>
          <p:cNvPr id="34" name="object 34"/>
          <p:cNvSpPr/>
          <p:nvPr/>
        </p:nvSpPr>
        <p:spPr>
          <a:xfrm>
            <a:off x="6966966" y="5171694"/>
            <a:ext cx="1906905" cy="1097280"/>
          </a:xfrm>
          <a:custGeom>
            <a:avLst/>
            <a:gdLst/>
            <a:ahLst/>
            <a:cxnLst/>
            <a:rect l="l" t="t" r="r" b="b"/>
            <a:pathLst>
              <a:path w="1906904" h="1097279">
                <a:moveTo>
                  <a:pt x="0" y="548639"/>
                </a:moveTo>
                <a:lnTo>
                  <a:pt x="953261" y="0"/>
                </a:lnTo>
                <a:lnTo>
                  <a:pt x="1906524" y="548639"/>
                </a:lnTo>
                <a:lnTo>
                  <a:pt x="953261" y="1097279"/>
                </a:lnTo>
                <a:lnTo>
                  <a:pt x="0" y="548639"/>
                </a:lnTo>
                <a:close/>
              </a:path>
            </a:pathLst>
          </a:custGeom>
          <a:ln w="3175">
            <a:solidFill>
              <a:srgbClr val="ADADAD"/>
            </a:solidFill>
            <a:prstDash val="sysDot"/>
          </a:ln>
        </p:spPr>
        <p:txBody>
          <a:bodyPr wrap="square" lIns="0" tIns="0" rIns="0" bIns="0" rtlCol="0"/>
          <a:lstStyle/>
          <a:p>
            <a:endParaRPr dirty="0"/>
          </a:p>
        </p:txBody>
      </p:sp>
      <p:sp>
        <p:nvSpPr>
          <p:cNvPr id="35" name="object 35"/>
          <p:cNvSpPr/>
          <p:nvPr/>
        </p:nvSpPr>
        <p:spPr>
          <a:xfrm>
            <a:off x="4114038" y="5718809"/>
            <a:ext cx="1905000" cy="1097280"/>
          </a:xfrm>
          <a:custGeom>
            <a:avLst/>
            <a:gdLst/>
            <a:ahLst/>
            <a:cxnLst/>
            <a:rect l="l" t="t" r="r" b="b"/>
            <a:pathLst>
              <a:path w="1905000" h="1097279">
                <a:moveTo>
                  <a:pt x="0" y="548639"/>
                </a:moveTo>
                <a:lnTo>
                  <a:pt x="952500" y="0"/>
                </a:lnTo>
                <a:lnTo>
                  <a:pt x="1905000" y="548639"/>
                </a:lnTo>
                <a:lnTo>
                  <a:pt x="952500" y="1097280"/>
                </a:lnTo>
                <a:lnTo>
                  <a:pt x="0" y="548639"/>
                </a:lnTo>
                <a:close/>
              </a:path>
            </a:pathLst>
          </a:custGeom>
          <a:ln w="3175">
            <a:solidFill>
              <a:srgbClr val="ADADAD"/>
            </a:solidFill>
            <a:prstDash val="sysDot"/>
          </a:ln>
        </p:spPr>
        <p:txBody>
          <a:bodyPr wrap="square" lIns="0" tIns="0" rIns="0" bIns="0" rtlCol="0"/>
          <a:lstStyle/>
          <a:p>
            <a:endParaRPr dirty="0"/>
          </a:p>
        </p:txBody>
      </p:sp>
      <p:sp>
        <p:nvSpPr>
          <p:cNvPr id="36" name="object 36"/>
          <p:cNvSpPr/>
          <p:nvPr/>
        </p:nvSpPr>
        <p:spPr>
          <a:xfrm>
            <a:off x="5061965" y="5168646"/>
            <a:ext cx="1906905" cy="1097280"/>
          </a:xfrm>
          <a:custGeom>
            <a:avLst/>
            <a:gdLst/>
            <a:ahLst/>
            <a:cxnLst/>
            <a:rect l="l" t="t" r="r" b="b"/>
            <a:pathLst>
              <a:path w="1906904" h="1097279">
                <a:moveTo>
                  <a:pt x="0" y="548639"/>
                </a:moveTo>
                <a:lnTo>
                  <a:pt x="953262" y="0"/>
                </a:lnTo>
                <a:lnTo>
                  <a:pt x="1906524" y="548639"/>
                </a:lnTo>
                <a:lnTo>
                  <a:pt x="953262" y="1097279"/>
                </a:lnTo>
                <a:lnTo>
                  <a:pt x="0" y="548639"/>
                </a:lnTo>
                <a:close/>
              </a:path>
            </a:pathLst>
          </a:custGeom>
          <a:ln w="3175">
            <a:solidFill>
              <a:srgbClr val="ADADAD"/>
            </a:solidFill>
            <a:prstDash val="sysDot"/>
          </a:ln>
        </p:spPr>
        <p:txBody>
          <a:bodyPr wrap="square" lIns="0" tIns="0" rIns="0" bIns="0" rtlCol="0"/>
          <a:lstStyle/>
          <a:p>
            <a:endParaRPr dirty="0"/>
          </a:p>
        </p:txBody>
      </p:sp>
      <p:sp>
        <p:nvSpPr>
          <p:cNvPr id="37" name="object 37"/>
          <p:cNvSpPr/>
          <p:nvPr/>
        </p:nvSpPr>
        <p:spPr>
          <a:xfrm>
            <a:off x="6015990" y="4620005"/>
            <a:ext cx="1905000" cy="1097280"/>
          </a:xfrm>
          <a:custGeom>
            <a:avLst/>
            <a:gdLst/>
            <a:ahLst/>
            <a:cxnLst/>
            <a:rect l="l" t="t" r="r" b="b"/>
            <a:pathLst>
              <a:path w="1905000" h="1097279">
                <a:moveTo>
                  <a:pt x="0" y="548640"/>
                </a:moveTo>
                <a:lnTo>
                  <a:pt x="952500" y="0"/>
                </a:lnTo>
                <a:lnTo>
                  <a:pt x="1905000" y="548640"/>
                </a:lnTo>
                <a:lnTo>
                  <a:pt x="952500" y="1097280"/>
                </a:lnTo>
                <a:lnTo>
                  <a:pt x="0" y="548640"/>
                </a:lnTo>
                <a:close/>
              </a:path>
            </a:pathLst>
          </a:custGeom>
          <a:ln w="3175">
            <a:solidFill>
              <a:srgbClr val="ADADAD"/>
            </a:solidFill>
            <a:prstDash val="sysDot"/>
          </a:ln>
        </p:spPr>
        <p:txBody>
          <a:bodyPr wrap="square" lIns="0" tIns="0" rIns="0" bIns="0" rtlCol="0"/>
          <a:lstStyle/>
          <a:p>
            <a:endParaRPr dirty="0"/>
          </a:p>
        </p:txBody>
      </p:sp>
      <p:sp>
        <p:nvSpPr>
          <p:cNvPr id="38" name="object 38"/>
          <p:cNvSpPr/>
          <p:nvPr/>
        </p:nvSpPr>
        <p:spPr>
          <a:xfrm>
            <a:off x="3163061" y="5168646"/>
            <a:ext cx="1905000" cy="1097280"/>
          </a:xfrm>
          <a:custGeom>
            <a:avLst/>
            <a:gdLst/>
            <a:ahLst/>
            <a:cxnLst/>
            <a:rect l="l" t="t" r="r" b="b"/>
            <a:pathLst>
              <a:path w="1905000" h="1097279">
                <a:moveTo>
                  <a:pt x="0" y="548639"/>
                </a:moveTo>
                <a:lnTo>
                  <a:pt x="952500" y="0"/>
                </a:lnTo>
                <a:lnTo>
                  <a:pt x="1905000" y="548639"/>
                </a:lnTo>
                <a:lnTo>
                  <a:pt x="952500" y="1097279"/>
                </a:lnTo>
                <a:lnTo>
                  <a:pt x="0" y="548639"/>
                </a:lnTo>
                <a:close/>
              </a:path>
            </a:pathLst>
          </a:custGeom>
          <a:ln w="3175">
            <a:solidFill>
              <a:srgbClr val="ADADAD"/>
            </a:solidFill>
            <a:prstDash val="sysDot"/>
          </a:ln>
        </p:spPr>
        <p:txBody>
          <a:bodyPr wrap="square" lIns="0" tIns="0" rIns="0" bIns="0" rtlCol="0"/>
          <a:lstStyle/>
          <a:p>
            <a:endParaRPr dirty="0"/>
          </a:p>
        </p:txBody>
      </p:sp>
      <p:sp>
        <p:nvSpPr>
          <p:cNvPr id="39" name="object 39"/>
          <p:cNvSpPr/>
          <p:nvPr/>
        </p:nvSpPr>
        <p:spPr>
          <a:xfrm>
            <a:off x="4110990" y="4620005"/>
            <a:ext cx="1905000" cy="1097280"/>
          </a:xfrm>
          <a:custGeom>
            <a:avLst/>
            <a:gdLst/>
            <a:ahLst/>
            <a:cxnLst/>
            <a:rect l="l" t="t" r="r" b="b"/>
            <a:pathLst>
              <a:path w="1905000" h="1097279">
                <a:moveTo>
                  <a:pt x="0" y="548640"/>
                </a:moveTo>
                <a:lnTo>
                  <a:pt x="952500" y="0"/>
                </a:lnTo>
                <a:lnTo>
                  <a:pt x="1905000" y="548640"/>
                </a:lnTo>
                <a:lnTo>
                  <a:pt x="952500" y="1097280"/>
                </a:lnTo>
                <a:lnTo>
                  <a:pt x="0" y="548640"/>
                </a:lnTo>
                <a:close/>
              </a:path>
            </a:pathLst>
          </a:custGeom>
          <a:ln w="3175">
            <a:solidFill>
              <a:srgbClr val="ADADAD"/>
            </a:solidFill>
            <a:prstDash val="sysDot"/>
          </a:ln>
        </p:spPr>
        <p:txBody>
          <a:bodyPr wrap="square" lIns="0" tIns="0" rIns="0" bIns="0" rtlCol="0"/>
          <a:lstStyle/>
          <a:p>
            <a:endParaRPr dirty="0"/>
          </a:p>
        </p:txBody>
      </p:sp>
      <p:sp>
        <p:nvSpPr>
          <p:cNvPr id="40" name="object 40"/>
          <p:cNvSpPr/>
          <p:nvPr/>
        </p:nvSpPr>
        <p:spPr>
          <a:xfrm>
            <a:off x="5063490" y="4069841"/>
            <a:ext cx="1906905" cy="1097280"/>
          </a:xfrm>
          <a:custGeom>
            <a:avLst/>
            <a:gdLst/>
            <a:ahLst/>
            <a:cxnLst/>
            <a:rect l="l" t="t" r="r" b="b"/>
            <a:pathLst>
              <a:path w="1906904" h="1097279">
                <a:moveTo>
                  <a:pt x="0" y="548639"/>
                </a:moveTo>
                <a:lnTo>
                  <a:pt x="953262" y="0"/>
                </a:lnTo>
                <a:lnTo>
                  <a:pt x="1906524" y="548639"/>
                </a:lnTo>
                <a:lnTo>
                  <a:pt x="953262" y="1097279"/>
                </a:lnTo>
                <a:lnTo>
                  <a:pt x="0" y="548639"/>
                </a:lnTo>
                <a:close/>
              </a:path>
            </a:pathLst>
          </a:custGeom>
          <a:ln w="3175">
            <a:solidFill>
              <a:srgbClr val="ADADAD"/>
            </a:solidFill>
            <a:prstDash val="sysDot"/>
          </a:ln>
        </p:spPr>
        <p:txBody>
          <a:bodyPr wrap="square" lIns="0" tIns="0" rIns="0" bIns="0" rtlCol="0"/>
          <a:lstStyle/>
          <a:p>
            <a:endParaRPr dirty="0"/>
          </a:p>
        </p:txBody>
      </p:sp>
      <p:sp>
        <p:nvSpPr>
          <p:cNvPr id="41" name="object 41"/>
          <p:cNvSpPr/>
          <p:nvPr/>
        </p:nvSpPr>
        <p:spPr>
          <a:xfrm>
            <a:off x="7924038" y="4072890"/>
            <a:ext cx="952500" cy="1652270"/>
          </a:xfrm>
          <a:custGeom>
            <a:avLst/>
            <a:gdLst/>
            <a:ahLst/>
            <a:cxnLst/>
            <a:rect l="l" t="t" r="r" b="b"/>
            <a:pathLst>
              <a:path w="952500" h="1652270">
                <a:moveTo>
                  <a:pt x="952500" y="1652016"/>
                </a:moveTo>
                <a:lnTo>
                  <a:pt x="0" y="1099185"/>
                </a:lnTo>
                <a:lnTo>
                  <a:pt x="0" y="0"/>
                </a:lnTo>
                <a:lnTo>
                  <a:pt x="952500" y="552831"/>
                </a:lnTo>
                <a:lnTo>
                  <a:pt x="952500" y="1652016"/>
                </a:lnTo>
                <a:close/>
              </a:path>
            </a:pathLst>
          </a:custGeom>
          <a:ln w="3175">
            <a:solidFill>
              <a:srgbClr val="ADADAD"/>
            </a:solidFill>
            <a:prstDash val="sysDot"/>
          </a:ln>
        </p:spPr>
        <p:txBody>
          <a:bodyPr wrap="square" lIns="0" tIns="0" rIns="0" bIns="0" rtlCol="0"/>
          <a:lstStyle/>
          <a:p>
            <a:endParaRPr dirty="0"/>
          </a:p>
        </p:txBody>
      </p:sp>
      <p:sp>
        <p:nvSpPr>
          <p:cNvPr id="42" name="object 42"/>
          <p:cNvSpPr/>
          <p:nvPr/>
        </p:nvSpPr>
        <p:spPr>
          <a:xfrm>
            <a:off x="6973061" y="3522726"/>
            <a:ext cx="952500" cy="1652270"/>
          </a:xfrm>
          <a:custGeom>
            <a:avLst/>
            <a:gdLst/>
            <a:ahLst/>
            <a:cxnLst/>
            <a:rect l="l" t="t" r="r" b="b"/>
            <a:pathLst>
              <a:path w="952500" h="1652270">
                <a:moveTo>
                  <a:pt x="952500" y="1652016"/>
                </a:moveTo>
                <a:lnTo>
                  <a:pt x="0" y="1099185"/>
                </a:lnTo>
                <a:lnTo>
                  <a:pt x="0" y="0"/>
                </a:lnTo>
                <a:lnTo>
                  <a:pt x="952500" y="552831"/>
                </a:lnTo>
                <a:lnTo>
                  <a:pt x="952500" y="1652016"/>
                </a:lnTo>
                <a:close/>
              </a:path>
            </a:pathLst>
          </a:custGeom>
          <a:ln w="3175">
            <a:solidFill>
              <a:srgbClr val="ADADAD"/>
            </a:solidFill>
            <a:prstDash val="sysDot"/>
          </a:ln>
        </p:spPr>
        <p:txBody>
          <a:bodyPr wrap="square" lIns="0" tIns="0" rIns="0" bIns="0" rtlCol="0"/>
          <a:lstStyle/>
          <a:p>
            <a:endParaRPr dirty="0"/>
          </a:p>
        </p:txBody>
      </p:sp>
      <p:sp>
        <p:nvSpPr>
          <p:cNvPr id="43" name="object 43"/>
          <p:cNvSpPr/>
          <p:nvPr/>
        </p:nvSpPr>
        <p:spPr>
          <a:xfrm>
            <a:off x="6020561" y="2967989"/>
            <a:ext cx="952500" cy="1652270"/>
          </a:xfrm>
          <a:custGeom>
            <a:avLst/>
            <a:gdLst/>
            <a:ahLst/>
            <a:cxnLst/>
            <a:rect l="l" t="t" r="r" b="b"/>
            <a:pathLst>
              <a:path w="952500" h="1652270">
                <a:moveTo>
                  <a:pt x="952499" y="1652016"/>
                </a:moveTo>
                <a:lnTo>
                  <a:pt x="0" y="1099185"/>
                </a:lnTo>
                <a:lnTo>
                  <a:pt x="0" y="0"/>
                </a:lnTo>
                <a:lnTo>
                  <a:pt x="952499" y="552831"/>
                </a:lnTo>
                <a:lnTo>
                  <a:pt x="952499" y="1652016"/>
                </a:lnTo>
                <a:close/>
              </a:path>
            </a:pathLst>
          </a:custGeom>
          <a:ln w="3175">
            <a:solidFill>
              <a:srgbClr val="ADADAD"/>
            </a:solidFill>
            <a:prstDash val="sysDot"/>
          </a:ln>
        </p:spPr>
        <p:txBody>
          <a:bodyPr wrap="square" lIns="0" tIns="0" rIns="0" bIns="0" rtlCol="0"/>
          <a:lstStyle/>
          <a:p>
            <a:endParaRPr dirty="0"/>
          </a:p>
        </p:txBody>
      </p:sp>
      <p:sp>
        <p:nvSpPr>
          <p:cNvPr id="44" name="object 44"/>
          <p:cNvSpPr/>
          <p:nvPr/>
        </p:nvSpPr>
        <p:spPr>
          <a:xfrm>
            <a:off x="7924038" y="2975610"/>
            <a:ext cx="952500" cy="1652270"/>
          </a:xfrm>
          <a:custGeom>
            <a:avLst/>
            <a:gdLst/>
            <a:ahLst/>
            <a:cxnLst/>
            <a:rect l="l" t="t" r="r" b="b"/>
            <a:pathLst>
              <a:path w="952500" h="1652270">
                <a:moveTo>
                  <a:pt x="952500" y="1652015"/>
                </a:moveTo>
                <a:lnTo>
                  <a:pt x="0" y="1099184"/>
                </a:lnTo>
                <a:lnTo>
                  <a:pt x="0" y="0"/>
                </a:lnTo>
                <a:lnTo>
                  <a:pt x="952500" y="552830"/>
                </a:lnTo>
                <a:lnTo>
                  <a:pt x="952500" y="1652015"/>
                </a:lnTo>
                <a:close/>
              </a:path>
            </a:pathLst>
          </a:custGeom>
          <a:ln w="3175">
            <a:solidFill>
              <a:srgbClr val="ADADAD"/>
            </a:solidFill>
            <a:prstDash val="sysDot"/>
          </a:ln>
        </p:spPr>
        <p:txBody>
          <a:bodyPr wrap="square" lIns="0" tIns="0" rIns="0" bIns="0" rtlCol="0"/>
          <a:lstStyle/>
          <a:p>
            <a:endParaRPr dirty="0"/>
          </a:p>
        </p:txBody>
      </p:sp>
      <p:sp>
        <p:nvSpPr>
          <p:cNvPr id="45" name="object 45"/>
          <p:cNvSpPr/>
          <p:nvPr/>
        </p:nvSpPr>
        <p:spPr>
          <a:xfrm>
            <a:off x="6973061" y="2425445"/>
            <a:ext cx="952500" cy="1653539"/>
          </a:xfrm>
          <a:custGeom>
            <a:avLst/>
            <a:gdLst/>
            <a:ahLst/>
            <a:cxnLst/>
            <a:rect l="l" t="t" r="r" b="b"/>
            <a:pathLst>
              <a:path w="952500" h="1653539">
                <a:moveTo>
                  <a:pt x="952500" y="1653539"/>
                </a:moveTo>
                <a:lnTo>
                  <a:pt x="0" y="1100708"/>
                </a:lnTo>
                <a:lnTo>
                  <a:pt x="0" y="0"/>
                </a:lnTo>
                <a:lnTo>
                  <a:pt x="952500" y="552830"/>
                </a:lnTo>
                <a:lnTo>
                  <a:pt x="952500" y="1653539"/>
                </a:lnTo>
                <a:close/>
              </a:path>
            </a:pathLst>
          </a:custGeom>
          <a:ln w="3175">
            <a:solidFill>
              <a:srgbClr val="ADADAD"/>
            </a:solidFill>
            <a:prstDash val="sysDot"/>
          </a:ln>
        </p:spPr>
        <p:txBody>
          <a:bodyPr wrap="square" lIns="0" tIns="0" rIns="0" bIns="0" rtlCol="0"/>
          <a:lstStyle/>
          <a:p>
            <a:endParaRPr dirty="0"/>
          </a:p>
        </p:txBody>
      </p:sp>
      <p:sp>
        <p:nvSpPr>
          <p:cNvPr id="46" name="object 46"/>
          <p:cNvSpPr/>
          <p:nvPr/>
        </p:nvSpPr>
        <p:spPr>
          <a:xfrm>
            <a:off x="6020561" y="1872233"/>
            <a:ext cx="952500" cy="1652270"/>
          </a:xfrm>
          <a:custGeom>
            <a:avLst/>
            <a:gdLst/>
            <a:ahLst/>
            <a:cxnLst/>
            <a:rect l="l" t="t" r="r" b="b"/>
            <a:pathLst>
              <a:path w="952500" h="1652270">
                <a:moveTo>
                  <a:pt x="952499" y="1652015"/>
                </a:moveTo>
                <a:lnTo>
                  <a:pt x="0" y="1099185"/>
                </a:lnTo>
                <a:lnTo>
                  <a:pt x="0" y="0"/>
                </a:lnTo>
                <a:lnTo>
                  <a:pt x="952499" y="552830"/>
                </a:lnTo>
                <a:lnTo>
                  <a:pt x="952499" y="1652015"/>
                </a:lnTo>
                <a:close/>
              </a:path>
            </a:pathLst>
          </a:custGeom>
          <a:ln w="3175">
            <a:solidFill>
              <a:srgbClr val="ADADAD"/>
            </a:solidFill>
            <a:prstDash val="sysDot"/>
          </a:ln>
        </p:spPr>
        <p:txBody>
          <a:bodyPr wrap="square" lIns="0" tIns="0" rIns="0" bIns="0" rtlCol="0"/>
          <a:lstStyle/>
          <a:p>
            <a:endParaRPr dirty="0"/>
          </a:p>
        </p:txBody>
      </p:sp>
      <p:sp>
        <p:nvSpPr>
          <p:cNvPr id="47" name="object 47"/>
          <p:cNvSpPr/>
          <p:nvPr/>
        </p:nvSpPr>
        <p:spPr>
          <a:xfrm>
            <a:off x="7924038" y="1878329"/>
            <a:ext cx="952500" cy="1652270"/>
          </a:xfrm>
          <a:custGeom>
            <a:avLst/>
            <a:gdLst/>
            <a:ahLst/>
            <a:cxnLst/>
            <a:rect l="l" t="t" r="r" b="b"/>
            <a:pathLst>
              <a:path w="952500" h="1652270">
                <a:moveTo>
                  <a:pt x="952500" y="1652016"/>
                </a:moveTo>
                <a:lnTo>
                  <a:pt x="0" y="1099185"/>
                </a:lnTo>
                <a:lnTo>
                  <a:pt x="0" y="0"/>
                </a:lnTo>
                <a:lnTo>
                  <a:pt x="952500" y="552831"/>
                </a:lnTo>
                <a:lnTo>
                  <a:pt x="952500" y="1652016"/>
                </a:lnTo>
                <a:close/>
              </a:path>
            </a:pathLst>
          </a:custGeom>
          <a:ln w="3175">
            <a:solidFill>
              <a:srgbClr val="ADADAD"/>
            </a:solidFill>
            <a:prstDash val="sysDot"/>
          </a:ln>
        </p:spPr>
        <p:txBody>
          <a:bodyPr wrap="square" lIns="0" tIns="0" rIns="0" bIns="0" rtlCol="0"/>
          <a:lstStyle/>
          <a:p>
            <a:endParaRPr dirty="0"/>
          </a:p>
        </p:txBody>
      </p:sp>
      <p:sp>
        <p:nvSpPr>
          <p:cNvPr id="48" name="object 48"/>
          <p:cNvSpPr/>
          <p:nvPr/>
        </p:nvSpPr>
        <p:spPr>
          <a:xfrm>
            <a:off x="6973061" y="1328166"/>
            <a:ext cx="952500" cy="1652270"/>
          </a:xfrm>
          <a:custGeom>
            <a:avLst/>
            <a:gdLst/>
            <a:ahLst/>
            <a:cxnLst/>
            <a:rect l="l" t="t" r="r" b="b"/>
            <a:pathLst>
              <a:path w="952500" h="1652270">
                <a:moveTo>
                  <a:pt x="952500" y="1652016"/>
                </a:moveTo>
                <a:lnTo>
                  <a:pt x="0" y="1099185"/>
                </a:lnTo>
                <a:lnTo>
                  <a:pt x="0" y="0"/>
                </a:lnTo>
                <a:lnTo>
                  <a:pt x="952500" y="552831"/>
                </a:lnTo>
                <a:lnTo>
                  <a:pt x="952500" y="1652016"/>
                </a:lnTo>
                <a:close/>
              </a:path>
            </a:pathLst>
          </a:custGeom>
          <a:ln w="3175">
            <a:solidFill>
              <a:srgbClr val="ADADAD"/>
            </a:solidFill>
            <a:prstDash val="sysDot"/>
          </a:ln>
        </p:spPr>
        <p:txBody>
          <a:bodyPr wrap="square" lIns="0" tIns="0" rIns="0" bIns="0" rtlCol="0"/>
          <a:lstStyle/>
          <a:p>
            <a:endParaRPr dirty="0"/>
          </a:p>
        </p:txBody>
      </p:sp>
      <p:sp>
        <p:nvSpPr>
          <p:cNvPr id="49" name="object 49"/>
          <p:cNvSpPr/>
          <p:nvPr/>
        </p:nvSpPr>
        <p:spPr>
          <a:xfrm>
            <a:off x="6020561" y="773430"/>
            <a:ext cx="952500" cy="1653539"/>
          </a:xfrm>
          <a:custGeom>
            <a:avLst/>
            <a:gdLst/>
            <a:ahLst/>
            <a:cxnLst/>
            <a:rect l="l" t="t" r="r" b="b"/>
            <a:pathLst>
              <a:path w="952500" h="1653539">
                <a:moveTo>
                  <a:pt x="952499" y="1653540"/>
                </a:moveTo>
                <a:lnTo>
                  <a:pt x="0" y="1100709"/>
                </a:lnTo>
                <a:lnTo>
                  <a:pt x="0" y="0"/>
                </a:lnTo>
                <a:lnTo>
                  <a:pt x="952499" y="552831"/>
                </a:lnTo>
                <a:lnTo>
                  <a:pt x="952499" y="1653540"/>
                </a:lnTo>
                <a:close/>
              </a:path>
            </a:pathLst>
          </a:custGeom>
          <a:ln w="3175">
            <a:solidFill>
              <a:srgbClr val="ADADAD"/>
            </a:solidFill>
            <a:prstDash val="sysDot"/>
          </a:ln>
        </p:spPr>
        <p:txBody>
          <a:bodyPr wrap="square" lIns="0" tIns="0" rIns="0" bIns="0" rtlCol="0"/>
          <a:lstStyle/>
          <a:p>
            <a:endParaRPr dirty="0"/>
          </a:p>
        </p:txBody>
      </p:sp>
      <p:sp>
        <p:nvSpPr>
          <p:cNvPr id="50" name="object 50"/>
          <p:cNvSpPr/>
          <p:nvPr/>
        </p:nvSpPr>
        <p:spPr>
          <a:xfrm>
            <a:off x="3166110" y="4065270"/>
            <a:ext cx="952500" cy="1653539"/>
          </a:xfrm>
          <a:custGeom>
            <a:avLst/>
            <a:gdLst/>
            <a:ahLst/>
            <a:cxnLst/>
            <a:rect l="l" t="t" r="r" b="b"/>
            <a:pathLst>
              <a:path w="952500" h="1653539">
                <a:moveTo>
                  <a:pt x="0" y="1653539"/>
                </a:moveTo>
                <a:lnTo>
                  <a:pt x="952500" y="1100708"/>
                </a:lnTo>
                <a:lnTo>
                  <a:pt x="952500" y="0"/>
                </a:lnTo>
                <a:lnTo>
                  <a:pt x="0" y="552830"/>
                </a:lnTo>
                <a:lnTo>
                  <a:pt x="0" y="1653539"/>
                </a:lnTo>
                <a:close/>
              </a:path>
            </a:pathLst>
          </a:custGeom>
          <a:ln w="3175">
            <a:solidFill>
              <a:srgbClr val="ADADAD"/>
            </a:solidFill>
            <a:prstDash val="sysDot"/>
          </a:ln>
        </p:spPr>
        <p:txBody>
          <a:bodyPr wrap="square" lIns="0" tIns="0" rIns="0" bIns="0" rtlCol="0"/>
          <a:lstStyle/>
          <a:p>
            <a:endParaRPr dirty="0"/>
          </a:p>
        </p:txBody>
      </p:sp>
      <p:sp>
        <p:nvSpPr>
          <p:cNvPr id="51" name="object 51"/>
          <p:cNvSpPr/>
          <p:nvPr/>
        </p:nvSpPr>
        <p:spPr>
          <a:xfrm>
            <a:off x="4117085" y="3516629"/>
            <a:ext cx="952500" cy="1652270"/>
          </a:xfrm>
          <a:custGeom>
            <a:avLst/>
            <a:gdLst/>
            <a:ahLst/>
            <a:cxnLst/>
            <a:rect l="l" t="t" r="r" b="b"/>
            <a:pathLst>
              <a:path w="952500" h="1652270">
                <a:moveTo>
                  <a:pt x="0" y="1652016"/>
                </a:moveTo>
                <a:lnTo>
                  <a:pt x="952500" y="1099185"/>
                </a:lnTo>
                <a:lnTo>
                  <a:pt x="952500" y="0"/>
                </a:lnTo>
                <a:lnTo>
                  <a:pt x="0" y="552831"/>
                </a:lnTo>
                <a:lnTo>
                  <a:pt x="0" y="1652016"/>
                </a:lnTo>
                <a:close/>
              </a:path>
            </a:pathLst>
          </a:custGeom>
          <a:ln w="3175">
            <a:solidFill>
              <a:srgbClr val="ADADAD"/>
            </a:solidFill>
            <a:prstDash val="sysDot"/>
          </a:ln>
        </p:spPr>
        <p:txBody>
          <a:bodyPr wrap="square" lIns="0" tIns="0" rIns="0" bIns="0" rtlCol="0"/>
          <a:lstStyle/>
          <a:p>
            <a:endParaRPr dirty="0"/>
          </a:p>
        </p:txBody>
      </p:sp>
      <p:sp>
        <p:nvSpPr>
          <p:cNvPr id="52" name="object 52"/>
          <p:cNvSpPr/>
          <p:nvPr/>
        </p:nvSpPr>
        <p:spPr>
          <a:xfrm>
            <a:off x="5069585" y="2961894"/>
            <a:ext cx="952500" cy="1652270"/>
          </a:xfrm>
          <a:custGeom>
            <a:avLst/>
            <a:gdLst/>
            <a:ahLst/>
            <a:cxnLst/>
            <a:rect l="l" t="t" r="r" b="b"/>
            <a:pathLst>
              <a:path w="952500" h="1652270">
                <a:moveTo>
                  <a:pt x="0" y="1652015"/>
                </a:moveTo>
                <a:lnTo>
                  <a:pt x="952500" y="1099184"/>
                </a:lnTo>
                <a:lnTo>
                  <a:pt x="952500" y="0"/>
                </a:lnTo>
                <a:lnTo>
                  <a:pt x="0" y="552830"/>
                </a:lnTo>
                <a:lnTo>
                  <a:pt x="0" y="1652015"/>
                </a:lnTo>
                <a:close/>
              </a:path>
            </a:pathLst>
          </a:custGeom>
          <a:ln w="3175">
            <a:solidFill>
              <a:srgbClr val="ADADAD"/>
            </a:solidFill>
            <a:prstDash val="sysDot"/>
          </a:ln>
        </p:spPr>
        <p:txBody>
          <a:bodyPr wrap="square" lIns="0" tIns="0" rIns="0" bIns="0" rtlCol="0"/>
          <a:lstStyle/>
          <a:p>
            <a:endParaRPr dirty="0"/>
          </a:p>
        </p:txBody>
      </p:sp>
      <p:sp>
        <p:nvSpPr>
          <p:cNvPr id="53" name="object 53"/>
          <p:cNvSpPr/>
          <p:nvPr/>
        </p:nvSpPr>
        <p:spPr>
          <a:xfrm>
            <a:off x="3166110" y="2969514"/>
            <a:ext cx="952500" cy="1652270"/>
          </a:xfrm>
          <a:custGeom>
            <a:avLst/>
            <a:gdLst/>
            <a:ahLst/>
            <a:cxnLst/>
            <a:rect l="l" t="t" r="r" b="b"/>
            <a:pathLst>
              <a:path w="952500" h="1652270">
                <a:moveTo>
                  <a:pt x="0" y="1652016"/>
                </a:moveTo>
                <a:lnTo>
                  <a:pt x="952500" y="1099185"/>
                </a:lnTo>
                <a:lnTo>
                  <a:pt x="952500" y="0"/>
                </a:lnTo>
                <a:lnTo>
                  <a:pt x="0" y="552831"/>
                </a:lnTo>
                <a:lnTo>
                  <a:pt x="0" y="1652016"/>
                </a:lnTo>
                <a:close/>
              </a:path>
            </a:pathLst>
          </a:custGeom>
          <a:ln w="3175">
            <a:solidFill>
              <a:srgbClr val="ADADAD"/>
            </a:solidFill>
            <a:prstDash val="sysDot"/>
          </a:ln>
        </p:spPr>
        <p:txBody>
          <a:bodyPr wrap="square" lIns="0" tIns="0" rIns="0" bIns="0" rtlCol="0"/>
          <a:lstStyle/>
          <a:p>
            <a:endParaRPr dirty="0"/>
          </a:p>
        </p:txBody>
      </p:sp>
      <p:sp>
        <p:nvSpPr>
          <p:cNvPr id="54" name="object 54"/>
          <p:cNvSpPr/>
          <p:nvPr/>
        </p:nvSpPr>
        <p:spPr>
          <a:xfrm>
            <a:off x="4117085" y="2419350"/>
            <a:ext cx="952500" cy="1652270"/>
          </a:xfrm>
          <a:custGeom>
            <a:avLst/>
            <a:gdLst/>
            <a:ahLst/>
            <a:cxnLst/>
            <a:rect l="l" t="t" r="r" b="b"/>
            <a:pathLst>
              <a:path w="952500" h="1652270">
                <a:moveTo>
                  <a:pt x="0" y="1652016"/>
                </a:moveTo>
                <a:lnTo>
                  <a:pt x="952500" y="1099185"/>
                </a:lnTo>
                <a:lnTo>
                  <a:pt x="952500" y="0"/>
                </a:lnTo>
                <a:lnTo>
                  <a:pt x="0" y="552830"/>
                </a:lnTo>
                <a:lnTo>
                  <a:pt x="0" y="1652016"/>
                </a:lnTo>
                <a:close/>
              </a:path>
            </a:pathLst>
          </a:custGeom>
          <a:ln w="3175">
            <a:solidFill>
              <a:srgbClr val="ADADAD"/>
            </a:solidFill>
            <a:prstDash val="sysDot"/>
          </a:ln>
        </p:spPr>
        <p:txBody>
          <a:bodyPr wrap="square" lIns="0" tIns="0" rIns="0" bIns="0" rtlCol="0"/>
          <a:lstStyle/>
          <a:p>
            <a:endParaRPr dirty="0"/>
          </a:p>
        </p:txBody>
      </p:sp>
      <p:sp>
        <p:nvSpPr>
          <p:cNvPr id="55" name="object 55"/>
          <p:cNvSpPr/>
          <p:nvPr/>
        </p:nvSpPr>
        <p:spPr>
          <a:xfrm>
            <a:off x="5069585" y="1864614"/>
            <a:ext cx="952500" cy="1653539"/>
          </a:xfrm>
          <a:custGeom>
            <a:avLst/>
            <a:gdLst/>
            <a:ahLst/>
            <a:cxnLst/>
            <a:rect l="l" t="t" r="r" b="b"/>
            <a:pathLst>
              <a:path w="952500" h="1653539">
                <a:moveTo>
                  <a:pt x="0" y="1653539"/>
                </a:moveTo>
                <a:lnTo>
                  <a:pt x="952500" y="1100709"/>
                </a:lnTo>
                <a:lnTo>
                  <a:pt x="952500" y="0"/>
                </a:lnTo>
                <a:lnTo>
                  <a:pt x="0" y="552831"/>
                </a:lnTo>
                <a:lnTo>
                  <a:pt x="0" y="1653539"/>
                </a:lnTo>
                <a:close/>
              </a:path>
            </a:pathLst>
          </a:custGeom>
          <a:ln w="3175">
            <a:solidFill>
              <a:srgbClr val="ADADAD"/>
            </a:solidFill>
            <a:prstDash val="sysDot"/>
          </a:ln>
        </p:spPr>
        <p:txBody>
          <a:bodyPr wrap="square" lIns="0" tIns="0" rIns="0" bIns="0" rtlCol="0"/>
          <a:lstStyle/>
          <a:p>
            <a:endParaRPr dirty="0"/>
          </a:p>
        </p:txBody>
      </p:sp>
      <p:sp>
        <p:nvSpPr>
          <p:cNvPr id="56" name="object 56"/>
          <p:cNvSpPr/>
          <p:nvPr/>
        </p:nvSpPr>
        <p:spPr>
          <a:xfrm>
            <a:off x="3166110" y="1872233"/>
            <a:ext cx="952500" cy="1652270"/>
          </a:xfrm>
          <a:custGeom>
            <a:avLst/>
            <a:gdLst/>
            <a:ahLst/>
            <a:cxnLst/>
            <a:rect l="l" t="t" r="r" b="b"/>
            <a:pathLst>
              <a:path w="952500" h="1652270">
                <a:moveTo>
                  <a:pt x="0" y="1652015"/>
                </a:moveTo>
                <a:lnTo>
                  <a:pt x="952500" y="1099185"/>
                </a:lnTo>
                <a:lnTo>
                  <a:pt x="952500" y="0"/>
                </a:lnTo>
                <a:lnTo>
                  <a:pt x="0" y="552830"/>
                </a:lnTo>
                <a:lnTo>
                  <a:pt x="0" y="1652015"/>
                </a:lnTo>
                <a:close/>
              </a:path>
            </a:pathLst>
          </a:custGeom>
          <a:ln w="3175">
            <a:solidFill>
              <a:srgbClr val="ADADAD"/>
            </a:solidFill>
            <a:prstDash val="sysDot"/>
          </a:ln>
        </p:spPr>
        <p:txBody>
          <a:bodyPr wrap="square" lIns="0" tIns="0" rIns="0" bIns="0" rtlCol="0"/>
          <a:lstStyle/>
          <a:p>
            <a:endParaRPr dirty="0"/>
          </a:p>
        </p:txBody>
      </p:sp>
      <p:sp>
        <p:nvSpPr>
          <p:cNvPr id="57" name="object 57"/>
          <p:cNvSpPr/>
          <p:nvPr/>
        </p:nvSpPr>
        <p:spPr>
          <a:xfrm>
            <a:off x="4117085" y="1322069"/>
            <a:ext cx="952500" cy="1652270"/>
          </a:xfrm>
          <a:custGeom>
            <a:avLst/>
            <a:gdLst/>
            <a:ahLst/>
            <a:cxnLst/>
            <a:rect l="l" t="t" r="r" b="b"/>
            <a:pathLst>
              <a:path w="952500" h="1652270">
                <a:moveTo>
                  <a:pt x="0" y="1652015"/>
                </a:moveTo>
                <a:lnTo>
                  <a:pt x="952500" y="1099184"/>
                </a:lnTo>
                <a:lnTo>
                  <a:pt x="952500" y="0"/>
                </a:lnTo>
                <a:lnTo>
                  <a:pt x="0" y="552830"/>
                </a:lnTo>
                <a:lnTo>
                  <a:pt x="0" y="1652015"/>
                </a:lnTo>
                <a:close/>
              </a:path>
            </a:pathLst>
          </a:custGeom>
          <a:ln w="3175">
            <a:solidFill>
              <a:srgbClr val="ADADAD"/>
            </a:solidFill>
            <a:prstDash val="sysDot"/>
          </a:ln>
        </p:spPr>
        <p:txBody>
          <a:bodyPr wrap="square" lIns="0" tIns="0" rIns="0" bIns="0" rtlCol="0"/>
          <a:lstStyle/>
          <a:p>
            <a:endParaRPr dirty="0"/>
          </a:p>
        </p:txBody>
      </p:sp>
      <p:sp>
        <p:nvSpPr>
          <p:cNvPr id="58" name="object 58"/>
          <p:cNvSpPr/>
          <p:nvPr/>
        </p:nvSpPr>
        <p:spPr>
          <a:xfrm>
            <a:off x="5069585" y="767333"/>
            <a:ext cx="952500" cy="1652270"/>
          </a:xfrm>
          <a:custGeom>
            <a:avLst/>
            <a:gdLst/>
            <a:ahLst/>
            <a:cxnLst/>
            <a:rect l="l" t="t" r="r" b="b"/>
            <a:pathLst>
              <a:path w="952500" h="1652270">
                <a:moveTo>
                  <a:pt x="0" y="1652015"/>
                </a:moveTo>
                <a:lnTo>
                  <a:pt x="952500" y="1099185"/>
                </a:lnTo>
                <a:lnTo>
                  <a:pt x="952500" y="0"/>
                </a:lnTo>
                <a:lnTo>
                  <a:pt x="0" y="552830"/>
                </a:lnTo>
                <a:lnTo>
                  <a:pt x="0" y="1652015"/>
                </a:lnTo>
                <a:close/>
              </a:path>
            </a:pathLst>
          </a:custGeom>
          <a:ln w="3175">
            <a:solidFill>
              <a:srgbClr val="ADADAD"/>
            </a:solidFill>
            <a:prstDash val="sysDot"/>
          </a:ln>
        </p:spPr>
        <p:txBody>
          <a:bodyPr wrap="square" lIns="0" tIns="0" rIns="0" bIns="0" rtlCol="0"/>
          <a:lstStyle/>
          <a:p>
            <a:endParaRPr dirty="0"/>
          </a:p>
        </p:txBody>
      </p:sp>
      <p:sp>
        <p:nvSpPr>
          <p:cNvPr id="59" name="object 59"/>
          <p:cNvSpPr/>
          <p:nvPr/>
        </p:nvSpPr>
        <p:spPr>
          <a:xfrm rot="1508530">
            <a:off x="2165309" y="2983698"/>
            <a:ext cx="2254503" cy="76200"/>
          </a:xfrm>
          <a:custGeom>
            <a:avLst/>
            <a:gdLst/>
            <a:ahLst/>
            <a:cxnLst/>
            <a:rect l="l" t="t" r="r" b="b"/>
            <a:pathLst>
              <a:path w="3213100" h="76200">
                <a:moveTo>
                  <a:pt x="76200" y="0"/>
                </a:moveTo>
                <a:lnTo>
                  <a:pt x="0" y="38100"/>
                </a:lnTo>
                <a:lnTo>
                  <a:pt x="76200" y="76200"/>
                </a:lnTo>
                <a:lnTo>
                  <a:pt x="55033" y="44450"/>
                </a:lnTo>
                <a:lnTo>
                  <a:pt x="50787" y="44450"/>
                </a:lnTo>
                <a:lnTo>
                  <a:pt x="50787" y="31750"/>
                </a:lnTo>
                <a:lnTo>
                  <a:pt x="55033" y="31750"/>
                </a:lnTo>
                <a:lnTo>
                  <a:pt x="76200" y="0"/>
                </a:lnTo>
                <a:close/>
              </a:path>
              <a:path w="3213100" h="76200">
                <a:moveTo>
                  <a:pt x="55033" y="31750"/>
                </a:moveTo>
                <a:lnTo>
                  <a:pt x="50787" y="31750"/>
                </a:lnTo>
                <a:lnTo>
                  <a:pt x="50787" y="44450"/>
                </a:lnTo>
                <a:lnTo>
                  <a:pt x="55033" y="44450"/>
                </a:lnTo>
                <a:lnTo>
                  <a:pt x="50800" y="38100"/>
                </a:lnTo>
                <a:lnTo>
                  <a:pt x="55033" y="31750"/>
                </a:lnTo>
                <a:close/>
              </a:path>
              <a:path w="3213100" h="76200">
                <a:moveTo>
                  <a:pt x="63487" y="31750"/>
                </a:moveTo>
                <a:lnTo>
                  <a:pt x="55033" y="31750"/>
                </a:lnTo>
                <a:lnTo>
                  <a:pt x="50800" y="38100"/>
                </a:lnTo>
                <a:lnTo>
                  <a:pt x="55033" y="44450"/>
                </a:lnTo>
                <a:lnTo>
                  <a:pt x="63487" y="44450"/>
                </a:lnTo>
                <a:lnTo>
                  <a:pt x="63487" y="31750"/>
                </a:lnTo>
                <a:close/>
              </a:path>
              <a:path w="3213100" h="76200">
                <a:moveTo>
                  <a:pt x="88887" y="31750"/>
                </a:moveTo>
                <a:lnTo>
                  <a:pt x="76187" y="31750"/>
                </a:lnTo>
                <a:lnTo>
                  <a:pt x="76187" y="44450"/>
                </a:lnTo>
                <a:lnTo>
                  <a:pt x="88887" y="44450"/>
                </a:lnTo>
                <a:lnTo>
                  <a:pt x="88887" y="31750"/>
                </a:lnTo>
                <a:close/>
              </a:path>
              <a:path w="3213100" h="76200">
                <a:moveTo>
                  <a:pt x="114287" y="31750"/>
                </a:moveTo>
                <a:lnTo>
                  <a:pt x="101587" y="31750"/>
                </a:lnTo>
                <a:lnTo>
                  <a:pt x="101587" y="44450"/>
                </a:lnTo>
                <a:lnTo>
                  <a:pt x="114287" y="44450"/>
                </a:lnTo>
                <a:lnTo>
                  <a:pt x="114287" y="31750"/>
                </a:lnTo>
                <a:close/>
              </a:path>
              <a:path w="3213100" h="76200">
                <a:moveTo>
                  <a:pt x="139687" y="31750"/>
                </a:moveTo>
                <a:lnTo>
                  <a:pt x="126987" y="31750"/>
                </a:lnTo>
                <a:lnTo>
                  <a:pt x="126987" y="44450"/>
                </a:lnTo>
                <a:lnTo>
                  <a:pt x="139687" y="44450"/>
                </a:lnTo>
                <a:lnTo>
                  <a:pt x="139687" y="31750"/>
                </a:lnTo>
                <a:close/>
              </a:path>
              <a:path w="3213100" h="76200">
                <a:moveTo>
                  <a:pt x="165087" y="31750"/>
                </a:moveTo>
                <a:lnTo>
                  <a:pt x="152387" y="31750"/>
                </a:lnTo>
                <a:lnTo>
                  <a:pt x="152387" y="44450"/>
                </a:lnTo>
                <a:lnTo>
                  <a:pt x="165087" y="44450"/>
                </a:lnTo>
                <a:lnTo>
                  <a:pt x="165087" y="31750"/>
                </a:lnTo>
                <a:close/>
              </a:path>
              <a:path w="3213100" h="76200">
                <a:moveTo>
                  <a:pt x="190500" y="31750"/>
                </a:moveTo>
                <a:lnTo>
                  <a:pt x="177800" y="31750"/>
                </a:lnTo>
                <a:lnTo>
                  <a:pt x="177800" y="44450"/>
                </a:lnTo>
                <a:lnTo>
                  <a:pt x="190500" y="44450"/>
                </a:lnTo>
                <a:lnTo>
                  <a:pt x="190500" y="31750"/>
                </a:lnTo>
                <a:close/>
              </a:path>
              <a:path w="3213100" h="76200">
                <a:moveTo>
                  <a:pt x="215900" y="31750"/>
                </a:moveTo>
                <a:lnTo>
                  <a:pt x="203200" y="31750"/>
                </a:lnTo>
                <a:lnTo>
                  <a:pt x="203200" y="44450"/>
                </a:lnTo>
                <a:lnTo>
                  <a:pt x="215900" y="44450"/>
                </a:lnTo>
                <a:lnTo>
                  <a:pt x="215900" y="31750"/>
                </a:lnTo>
                <a:close/>
              </a:path>
              <a:path w="3213100" h="76200">
                <a:moveTo>
                  <a:pt x="241300" y="31750"/>
                </a:moveTo>
                <a:lnTo>
                  <a:pt x="228600" y="31750"/>
                </a:lnTo>
                <a:lnTo>
                  <a:pt x="228600" y="44450"/>
                </a:lnTo>
                <a:lnTo>
                  <a:pt x="241300" y="44450"/>
                </a:lnTo>
                <a:lnTo>
                  <a:pt x="241300" y="31750"/>
                </a:lnTo>
                <a:close/>
              </a:path>
              <a:path w="3213100" h="76200">
                <a:moveTo>
                  <a:pt x="266700" y="31750"/>
                </a:moveTo>
                <a:lnTo>
                  <a:pt x="254000" y="31750"/>
                </a:lnTo>
                <a:lnTo>
                  <a:pt x="254000" y="44450"/>
                </a:lnTo>
                <a:lnTo>
                  <a:pt x="266700" y="44450"/>
                </a:lnTo>
                <a:lnTo>
                  <a:pt x="266700" y="31750"/>
                </a:lnTo>
                <a:close/>
              </a:path>
              <a:path w="3213100" h="76200">
                <a:moveTo>
                  <a:pt x="292100" y="31750"/>
                </a:moveTo>
                <a:lnTo>
                  <a:pt x="279400" y="31750"/>
                </a:lnTo>
                <a:lnTo>
                  <a:pt x="279400" y="44450"/>
                </a:lnTo>
                <a:lnTo>
                  <a:pt x="292100" y="44450"/>
                </a:lnTo>
                <a:lnTo>
                  <a:pt x="292100" y="31750"/>
                </a:lnTo>
                <a:close/>
              </a:path>
              <a:path w="3213100" h="76200">
                <a:moveTo>
                  <a:pt x="317500" y="31750"/>
                </a:moveTo>
                <a:lnTo>
                  <a:pt x="304800" y="31750"/>
                </a:lnTo>
                <a:lnTo>
                  <a:pt x="304800" y="44450"/>
                </a:lnTo>
                <a:lnTo>
                  <a:pt x="317500" y="44450"/>
                </a:lnTo>
                <a:lnTo>
                  <a:pt x="317500" y="31750"/>
                </a:lnTo>
                <a:close/>
              </a:path>
              <a:path w="3213100" h="76200">
                <a:moveTo>
                  <a:pt x="342900" y="31750"/>
                </a:moveTo>
                <a:lnTo>
                  <a:pt x="330200" y="31750"/>
                </a:lnTo>
                <a:lnTo>
                  <a:pt x="330200" y="44450"/>
                </a:lnTo>
                <a:lnTo>
                  <a:pt x="342900" y="44450"/>
                </a:lnTo>
                <a:lnTo>
                  <a:pt x="342900" y="31750"/>
                </a:lnTo>
                <a:close/>
              </a:path>
              <a:path w="3213100" h="76200">
                <a:moveTo>
                  <a:pt x="368300" y="31750"/>
                </a:moveTo>
                <a:lnTo>
                  <a:pt x="355600" y="31750"/>
                </a:lnTo>
                <a:lnTo>
                  <a:pt x="355600" y="44450"/>
                </a:lnTo>
                <a:lnTo>
                  <a:pt x="368300" y="44450"/>
                </a:lnTo>
                <a:lnTo>
                  <a:pt x="368300" y="31750"/>
                </a:lnTo>
                <a:close/>
              </a:path>
              <a:path w="3213100" h="76200">
                <a:moveTo>
                  <a:pt x="393700" y="31750"/>
                </a:moveTo>
                <a:lnTo>
                  <a:pt x="381000" y="31750"/>
                </a:lnTo>
                <a:lnTo>
                  <a:pt x="381000" y="44450"/>
                </a:lnTo>
                <a:lnTo>
                  <a:pt x="393700" y="44450"/>
                </a:lnTo>
                <a:lnTo>
                  <a:pt x="393700" y="31750"/>
                </a:lnTo>
                <a:close/>
              </a:path>
              <a:path w="3213100" h="76200">
                <a:moveTo>
                  <a:pt x="419100" y="31750"/>
                </a:moveTo>
                <a:lnTo>
                  <a:pt x="406400" y="31750"/>
                </a:lnTo>
                <a:lnTo>
                  <a:pt x="406400" y="44450"/>
                </a:lnTo>
                <a:lnTo>
                  <a:pt x="419100" y="44450"/>
                </a:lnTo>
                <a:lnTo>
                  <a:pt x="419100" y="31750"/>
                </a:lnTo>
                <a:close/>
              </a:path>
              <a:path w="3213100" h="76200">
                <a:moveTo>
                  <a:pt x="444500" y="31750"/>
                </a:moveTo>
                <a:lnTo>
                  <a:pt x="431800" y="31750"/>
                </a:lnTo>
                <a:lnTo>
                  <a:pt x="431800" y="44450"/>
                </a:lnTo>
                <a:lnTo>
                  <a:pt x="444500" y="44450"/>
                </a:lnTo>
                <a:lnTo>
                  <a:pt x="444500" y="31750"/>
                </a:lnTo>
                <a:close/>
              </a:path>
              <a:path w="3213100" h="76200">
                <a:moveTo>
                  <a:pt x="469900" y="31750"/>
                </a:moveTo>
                <a:lnTo>
                  <a:pt x="457200" y="31750"/>
                </a:lnTo>
                <a:lnTo>
                  <a:pt x="457200" y="44450"/>
                </a:lnTo>
                <a:lnTo>
                  <a:pt x="469900" y="44450"/>
                </a:lnTo>
                <a:lnTo>
                  <a:pt x="469900" y="31750"/>
                </a:lnTo>
                <a:close/>
              </a:path>
              <a:path w="3213100" h="76200">
                <a:moveTo>
                  <a:pt x="495300" y="31750"/>
                </a:moveTo>
                <a:lnTo>
                  <a:pt x="482600" y="31750"/>
                </a:lnTo>
                <a:lnTo>
                  <a:pt x="482600" y="44450"/>
                </a:lnTo>
                <a:lnTo>
                  <a:pt x="495300" y="44450"/>
                </a:lnTo>
                <a:lnTo>
                  <a:pt x="495300" y="31750"/>
                </a:lnTo>
                <a:close/>
              </a:path>
              <a:path w="3213100" h="76200">
                <a:moveTo>
                  <a:pt x="520700" y="31750"/>
                </a:moveTo>
                <a:lnTo>
                  <a:pt x="508000" y="31750"/>
                </a:lnTo>
                <a:lnTo>
                  <a:pt x="508000" y="44450"/>
                </a:lnTo>
                <a:lnTo>
                  <a:pt x="520700" y="44450"/>
                </a:lnTo>
                <a:lnTo>
                  <a:pt x="520700" y="31750"/>
                </a:lnTo>
                <a:close/>
              </a:path>
              <a:path w="3213100" h="76200">
                <a:moveTo>
                  <a:pt x="546100" y="31750"/>
                </a:moveTo>
                <a:lnTo>
                  <a:pt x="533400" y="31750"/>
                </a:lnTo>
                <a:lnTo>
                  <a:pt x="533400" y="44450"/>
                </a:lnTo>
                <a:lnTo>
                  <a:pt x="546100" y="44450"/>
                </a:lnTo>
                <a:lnTo>
                  <a:pt x="546100" y="31750"/>
                </a:lnTo>
                <a:close/>
              </a:path>
              <a:path w="3213100" h="76200">
                <a:moveTo>
                  <a:pt x="571500" y="31750"/>
                </a:moveTo>
                <a:lnTo>
                  <a:pt x="558800" y="31750"/>
                </a:lnTo>
                <a:lnTo>
                  <a:pt x="558800" y="44450"/>
                </a:lnTo>
                <a:lnTo>
                  <a:pt x="571500" y="44450"/>
                </a:lnTo>
                <a:lnTo>
                  <a:pt x="571500" y="31750"/>
                </a:lnTo>
                <a:close/>
              </a:path>
              <a:path w="3213100" h="76200">
                <a:moveTo>
                  <a:pt x="596900" y="31750"/>
                </a:moveTo>
                <a:lnTo>
                  <a:pt x="584200" y="31750"/>
                </a:lnTo>
                <a:lnTo>
                  <a:pt x="584200" y="44450"/>
                </a:lnTo>
                <a:lnTo>
                  <a:pt x="596900" y="44450"/>
                </a:lnTo>
                <a:lnTo>
                  <a:pt x="596900" y="31750"/>
                </a:lnTo>
                <a:close/>
              </a:path>
              <a:path w="3213100" h="76200">
                <a:moveTo>
                  <a:pt x="622300" y="31750"/>
                </a:moveTo>
                <a:lnTo>
                  <a:pt x="609600" y="31750"/>
                </a:lnTo>
                <a:lnTo>
                  <a:pt x="609600" y="44450"/>
                </a:lnTo>
                <a:lnTo>
                  <a:pt x="622300" y="44450"/>
                </a:lnTo>
                <a:lnTo>
                  <a:pt x="622300" y="31750"/>
                </a:lnTo>
                <a:close/>
              </a:path>
              <a:path w="3213100" h="76200">
                <a:moveTo>
                  <a:pt x="647700" y="31750"/>
                </a:moveTo>
                <a:lnTo>
                  <a:pt x="635000" y="31750"/>
                </a:lnTo>
                <a:lnTo>
                  <a:pt x="635000" y="44450"/>
                </a:lnTo>
                <a:lnTo>
                  <a:pt x="647700" y="44450"/>
                </a:lnTo>
                <a:lnTo>
                  <a:pt x="647700" y="31750"/>
                </a:lnTo>
                <a:close/>
              </a:path>
              <a:path w="3213100" h="76200">
                <a:moveTo>
                  <a:pt x="673100" y="31750"/>
                </a:moveTo>
                <a:lnTo>
                  <a:pt x="660400" y="31750"/>
                </a:lnTo>
                <a:lnTo>
                  <a:pt x="660400" y="44450"/>
                </a:lnTo>
                <a:lnTo>
                  <a:pt x="673100" y="44450"/>
                </a:lnTo>
                <a:lnTo>
                  <a:pt x="673100" y="31750"/>
                </a:lnTo>
                <a:close/>
              </a:path>
              <a:path w="3213100" h="76200">
                <a:moveTo>
                  <a:pt x="698500" y="31750"/>
                </a:moveTo>
                <a:lnTo>
                  <a:pt x="685800" y="31750"/>
                </a:lnTo>
                <a:lnTo>
                  <a:pt x="685800" y="44450"/>
                </a:lnTo>
                <a:lnTo>
                  <a:pt x="698500" y="44450"/>
                </a:lnTo>
                <a:lnTo>
                  <a:pt x="698500" y="31750"/>
                </a:lnTo>
                <a:close/>
              </a:path>
              <a:path w="3213100" h="76200">
                <a:moveTo>
                  <a:pt x="723900" y="31750"/>
                </a:moveTo>
                <a:lnTo>
                  <a:pt x="711200" y="31750"/>
                </a:lnTo>
                <a:lnTo>
                  <a:pt x="711200" y="44450"/>
                </a:lnTo>
                <a:lnTo>
                  <a:pt x="723900" y="44450"/>
                </a:lnTo>
                <a:lnTo>
                  <a:pt x="723900" y="31750"/>
                </a:lnTo>
                <a:close/>
              </a:path>
              <a:path w="3213100" h="76200">
                <a:moveTo>
                  <a:pt x="749300" y="31750"/>
                </a:moveTo>
                <a:lnTo>
                  <a:pt x="736600" y="31750"/>
                </a:lnTo>
                <a:lnTo>
                  <a:pt x="736600" y="44450"/>
                </a:lnTo>
                <a:lnTo>
                  <a:pt x="749300" y="44450"/>
                </a:lnTo>
                <a:lnTo>
                  <a:pt x="749300" y="31750"/>
                </a:lnTo>
                <a:close/>
              </a:path>
              <a:path w="3213100" h="76200">
                <a:moveTo>
                  <a:pt x="774700" y="31750"/>
                </a:moveTo>
                <a:lnTo>
                  <a:pt x="762000" y="31750"/>
                </a:lnTo>
                <a:lnTo>
                  <a:pt x="762000" y="44450"/>
                </a:lnTo>
                <a:lnTo>
                  <a:pt x="774700" y="44450"/>
                </a:lnTo>
                <a:lnTo>
                  <a:pt x="774700" y="31750"/>
                </a:lnTo>
                <a:close/>
              </a:path>
              <a:path w="3213100" h="76200">
                <a:moveTo>
                  <a:pt x="800100" y="31750"/>
                </a:moveTo>
                <a:lnTo>
                  <a:pt x="787400" y="31750"/>
                </a:lnTo>
                <a:lnTo>
                  <a:pt x="787400" y="44450"/>
                </a:lnTo>
                <a:lnTo>
                  <a:pt x="800100" y="44450"/>
                </a:lnTo>
                <a:lnTo>
                  <a:pt x="800100" y="31750"/>
                </a:lnTo>
                <a:close/>
              </a:path>
              <a:path w="3213100" h="76200">
                <a:moveTo>
                  <a:pt x="825500" y="31750"/>
                </a:moveTo>
                <a:lnTo>
                  <a:pt x="812800" y="31750"/>
                </a:lnTo>
                <a:lnTo>
                  <a:pt x="812800" y="44450"/>
                </a:lnTo>
                <a:lnTo>
                  <a:pt x="825500" y="44450"/>
                </a:lnTo>
                <a:lnTo>
                  <a:pt x="825500" y="31750"/>
                </a:lnTo>
                <a:close/>
              </a:path>
              <a:path w="3213100" h="76200">
                <a:moveTo>
                  <a:pt x="850900" y="31750"/>
                </a:moveTo>
                <a:lnTo>
                  <a:pt x="838200" y="31750"/>
                </a:lnTo>
                <a:lnTo>
                  <a:pt x="838200" y="44450"/>
                </a:lnTo>
                <a:lnTo>
                  <a:pt x="850900" y="44450"/>
                </a:lnTo>
                <a:lnTo>
                  <a:pt x="850900" y="31750"/>
                </a:lnTo>
                <a:close/>
              </a:path>
              <a:path w="3213100" h="76200">
                <a:moveTo>
                  <a:pt x="876300" y="31750"/>
                </a:moveTo>
                <a:lnTo>
                  <a:pt x="863600" y="31750"/>
                </a:lnTo>
                <a:lnTo>
                  <a:pt x="863600" y="44450"/>
                </a:lnTo>
                <a:lnTo>
                  <a:pt x="876300" y="44450"/>
                </a:lnTo>
                <a:lnTo>
                  <a:pt x="876300" y="31750"/>
                </a:lnTo>
                <a:close/>
              </a:path>
              <a:path w="3213100" h="76200">
                <a:moveTo>
                  <a:pt x="901700" y="31750"/>
                </a:moveTo>
                <a:lnTo>
                  <a:pt x="889000" y="31750"/>
                </a:lnTo>
                <a:lnTo>
                  <a:pt x="889000" y="44450"/>
                </a:lnTo>
                <a:lnTo>
                  <a:pt x="901700" y="44450"/>
                </a:lnTo>
                <a:lnTo>
                  <a:pt x="901700" y="31750"/>
                </a:lnTo>
                <a:close/>
              </a:path>
              <a:path w="3213100" h="76200">
                <a:moveTo>
                  <a:pt x="927100" y="31750"/>
                </a:moveTo>
                <a:lnTo>
                  <a:pt x="914400" y="31750"/>
                </a:lnTo>
                <a:lnTo>
                  <a:pt x="914400" y="44450"/>
                </a:lnTo>
                <a:lnTo>
                  <a:pt x="927100" y="44450"/>
                </a:lnTo>
                <a:lnTo>
                  <a:pt x="927100" y="31750"/>
                </a:lnTo>
                <a:close/>
              </a:path>
              <a:path w="3213100" h="76200">
                <a:moveTo>
                  <a:pt x="952500" y="31750"/>
                </a:moveTo>
                <a:lnTo>
                  <a:pt x="939800" y="31750"/>
                </a:lnTo>
                <a:lnTo>
                  <a:pt x="939800" y="44450"/>
                </a:lnTo>
                <a:lnTo>
                  <a:pt x="952500" y="44450"/>
                </a:lnTo>
                <a:lnTo>
                  <a:pt x="952500" y="31750"/>
                </a:lnTo>
                <a:close/>
              </a:path>
              <a:path w="3213100" h="76200">
                <a:moveTo>
                  <a:pt x="977900" y="31750"/>
                </a:moveTo>
                <a:lnTo>
                  <a:pt x="965200" y="31750"/>
                </a:lnTo>
                <a:lnTo>
                  <a:pt x="965200" y="44450"/>
                </a:lnTo>
                <a:lnTo>
                  <a:pt x="977900" y="44450"/>
                </a:lnTo>
                <a:lnTo>
                  <a:pt x="977900" y="31750"/>
                </a:lnTo>
                <a:close/>
              </a:path>
              <a:path w="3213100" h="76200">
                <a:moveTo>
                  <a:pt x="1003300" y="31750"/>
                </a:moveTo>
                <a:lnTo>
                  <a:pt x="990600" y="31750"/>
                </a:lnTo>
                <a:lnTo>
                  <a:pt x="990600" y="44450"/>
                </a:lnTo>
                <a:lnTo>
                  <a:pt x="1003300" y="44450"/>
                </a:lnTo>
                <a:lnTo>
                  <a:pt x="1003300" y="31750"/>
                </a:lnTo>
                <a:close/>
              </a:path>
              <a:path w="3213100" h="76200">
                <a:moveTo>
                  <a:pt x="1028700" y="31750"/>
                </a:moveTo>
                <a:lnTo>
                  <a:pt x="1016000" y="31750"/>
                </a:lnTo>
                <a:lnTo>
                  <a:pt x="1016000" y="44450"/>
                </a:lnTo>
                <a:lnTo>
                  <a:pt x="1028700" y="44450"/>
                </a:lnTo>
                <a:lnTo>
                  <a:pt x="1028700" y="31750"/>
                </a:lnTo>
                <a:close/>
              </a:path>
              <a:path w="3213100" h="76200">
                <a:moveTo>
                  <a:pt x="1054100" y="31750"/>
                </a:moveTo>
                <a:lnTo>
                  <a:pt x="1041400" y="31750"/>
                </a:lnTo>
                <a:lnTo>
                  <a:pt x="1041400" y="44450"/>
                </a:lnTo>
                <a:lnTo>
                  <a:pt x="1054100" y="44450"/>
                </a:lnTo>
                <a:lnTo>
                  <a:pt x="1054100" y="31750"/>
                </a:lnTo>
                <a:close/>
              </a:path>
              <a:path w="3213100" h="76200">
                <a:moveTo>
                  <a:pt x="1079500" y="31750"/>
                </a:moveTo>
                <a:lnTo>
                  <a:pt x="1066800" y="31750"/>
                </a:lnTo>
                <a:lnTo>
                  <a:pt x="1066800" y="44450"/>
                </a:lnTo>
                <a:lnTo>
                  <a:pt x="1079500" y="44450"/>
                </a:lnTo>
                <a:lnTo>
                  <a:pt x="1079500" y="31750"/>
                </a:lnTo>
                <a:close/>
              </a:path>
              <a:path w="3213100" h="76200">
                <a:moveTo>
                  <a:pt x="1104900" y="31750"/>
                </a:moveTo>
                <a:lnTo>
                  <a:pt x="1092200" y="31750"/>
                </a:lnTo>
                <a:lnTo>
                  <a:pt x="1092200" y="44450"/>
                </a:lnTo>
                <a:lnTo>
                  <a:pt x="1104900" y="44450"/>
                </a:lnTo>
                <a:lnTo>
                  <a:pt x="1104900" y="31750"/>
                </a:lnTo>
                <a:close/>
              </a:path>
              <a:path w="3213100" h="76200">
                <a:moveTo>
                  <a:pt x="1130300" y="31750"/>
                </a:moveTo>
                <a:lnTo>
                  <a:pt x="1117600" y="31750"/>
                </a:lnTo>
                <a:lnTo>
                  <a:pt x="1117600" y="44450"/>
                </a:lnTo>
                <a:lnTo>
                  <a:pt x="1130300" y="44450"/>
                </a:lnTo>
                <a:lnTo>
                  <a:pt x="1130300" y="31750"/>
                </a:lnTo>
                <a:close/>
              </a:path>
              <a:path w="3213100" h="76200">
                <a:moveTo>
                  <a:pt x="1155700" y="31750"/>
                </a:moveTo>
                <a:lnTo>
                  <a:pt x="1143000" y="31750"/>
                </a:lnTo>
                <a:lnTo>
                  <a:pt x="1143000" y="44450"/>
                </a:lnTo>
                <a:lnTo>
                  <a:pt x="1155700" y="44450"/>
                </a:lnTo>
                <a:lnTo>
                  <a:pt x="1155700" y="31750"/>
                </a:lnTo>
                <a:close/>
              </a:path>
              <a:path w="3213100" h="76200">
                <a:moveTo>
                  <a:pt x="1181100" y="31750"/>
                </a:moveTo>
                <a:lnTo>
                  <a:pt x="1168400" y="31750"/>
                </a:lnTo>
                <a:lnTo>
                  <a:pt x="1168400" y="44450"/>
                </a:lnTo>
                <a:lnTo>
                  <a:pt x="1181100" y="44450"/>
                </a:lnTo>
                <a:lnTo>
                  <a:pt x="1181100" y="31750"/>
                </a:lnTo>
                <a:close/>
              </a:path>
              <a:path w="3213100" h="76200">
                <a:moveTo>
                  <a:pt x="1206500" y="31750"/>
                </a:moveTo>
                <a:lnTo>
                  <a:pt x="1193800" y="31750"/>
                </a:lnTo>
                <a:lnTo>
                  <a:pt x="1193800" y="44450"/>
                </a:lnTo>
                <a:lnTo>
                  <a:pt x="1206500" y="44450"/>
                </a:lnTo>
                <a:lnTo>
                  <a:pt x="1206500" y="31750"/>
                </a:lnTo>
                <a:close/>
              </a:path>
              <a:path w="3213100" h="76200">
                <a:moveTo>
                  <a:pt x="1231900" y="31750"/>
                </a:moveTo>
                <a:lnTo>
                  <a:pt x="1219200" y="31750"/>
                </a:lnTo>
                <a:lnTo>
                  <a:pt x="1219200" y="44450"/>
                </a:lnTo>
                <a:lnTo>
                  <a:pt x="1231900" y="44450"/>
                </a:lnTo>
                <a:lnTo>
                  <a:pt x="1231900" y="31750"/>
                </a:lnTo>
                <a:close/>
              </a:path>
              <a:path w="3213100" h="76200">
                <a:moveTo>
                  <a:pt x="1257300" y="31750"/>
                </a:moveTo>
                <a:lnTo>
                  <a:pt x="1244600" y="31750"/>
                </a:lnTo>
                <a:lnTo>
                  <a:pt x="1244600" y="44450"/>
                </a:lnTo>
                <a:lnTo>
                  <a:pt x="1257300" y="44450"/>
                </a:lnTo>
                <a:lnTo>
                  <a:pt x="1257300" y="31750"/>
                </a:lnTo>
                <a:close/>
              </a:path>
              <a:path w="3213100" h="76200">
                <a:moveTo>
                  <a:pt x="1282700" y="31750"/>
                </a:moveTo>
                <a:lnTo>
                  <a:pt x="1270000" y="31750"/>
                </a:lnTo>
                <a:lnTo>
                  <a:pt x="1270000" y="44450"/>
                </a:lnTo>
                <a:lnTo>
                  <a:pt x="1282700" y="44450"/>
                </a:lnTo>
                <a:lnTo>
                  <a:pt x="1282700" y="31750"/>
                </a:lnTo>
                <a:close/>
              </a:path>
              <a:path w="3213100" h="76200">
                <a:moveTo>
                  <a:pt x="1308100" y="31750"/>
                </a:moveTo>
                <a:lnTo>
                  <a:pt x="1295400" y="31750"/>
                </a:lnTo>
                <a:lnTo>
                  <a:pt x="1295400" y="44450"/>
                </a:lnTo>
                <a:lnTo>
                  <a:pt x="1308100" y="44450"/>
                </a:lnTo>
                <a:lnTo>
                  <a:pt x="1308100" y="31750"/>
                </a:lnTo>
                <a:close/>
              </a:path>
              <a:path w="3213100" h="76200">
                <a:moveTo>
                  <a:pt x="1333500" y="31750"/>
                </a:moveTo>
                <a:lnTo>
                  <a:pt x="1320800" y="31750"/>
                </a:lnTo>
                <a:lnTo>
                  <a:pt x="1320800" y="44450"/>
                </a:lnTo>
                <a:lnTo>
                  <a:pt x="1333500" y="44450"/>
                </a:lnTo>
                <a:lnTo>
                  <a:pt x="1333500" y="31750"/>
                </a:lnTo>
                <a:close/>
              </a:path>
              <a:path w="3213100" h="76200">
                <a:moveTo>
                  <a:pt x="1358900" y="31750"/>
                </a:moveTo>
                <a:lnTo>
                  <a:pt x="1346200" y="31750"/>
                </a:lnTo>
                <a:lnTo>
                  <a:pt x="1346200" y="44450"/>
                </a:lnTo>
                <a:lnTo>
                  <a:pt x="1358900" y="44450"/>
                </a:lnTo>
                <a:lnTo>
                  <a:pt x="1358900" y="31750"/>
                </a:lnTo>
                <a:close/>
              </a:path>
              <a:path w="3213100" h="76200">
                <a:moveTo>
                  <a:pt x="1384300" y="31750"/>
                </a:moveTo>
                <a:lnTo>
                  <a:pt x="1371600" y="31750"/>
                </a:lnTo>
                <a:lnTo>
                  <a:pt x="1371600" y="44450"/>
                </a:lnTo>
                <a:lnTo>
                  <a:pt x="1384300" y="44450"/>
                </a:lnTo>
                <a:lnTo>
                  <a:pt x="1384300" y="31750"/>
                </a:lnTo>
                <a:close/>
              </a:path>
              <a:path w="3213100" h="76200">
                <a:moveTo>
                  <a:pt x="1409700" y="31750"/>
                </a:moveTo>
                <a:lnTo>
                  <a:pt x="1397000" y="31750"/>
                </a:lnTo>
                <a:lnTo>
                  <a:pt x="1397000" y="44450"/>
                </a:lnTo>
                <a:lnTo>
                  <a:pt x="1409700" y="44450"/>
                </a:lnTo>
                <a:lnTo>
                  <a:pt x="1409700" y="31750"/>
                </a:lnTo>
                <a:close/>
              </a:path>
              <a:path w="3213100" h="76200">
                <a:moveTo>
                  <a:pt x="1435100" y="31750"/>
                </a:moveTo>
                <a:lnTo>
                  <a:pt x="1422400" y="31750"/>
                </a:lnTo>
                <a:lnTo>
                  <a:pt x="1422400" y="44450"/>
                </a:lnTo>
                <a:lnTo>
                  <a:pt x="1435100" y="44450"/>
                </a:lnTo>
                <a:lnTo>
                  <a:pt x="1435100" y="31750"/>
                </a:lnTo>
                <a:close/>
              </a:path>
              <a:path w="3213100" h="76200">
                <a:moveTo>
                  <a:pt x="1460500" y="31750"/>
                </a:moveTo>
                <a:lnTo>
                  <a:pt x="1447800" y="31750"/>
                </a:lnTo>
                <a:lnTo>
                  <a:pt x="1447800" y="44450"/>
                </a:lnTo>
                <a:lnTo>
                  <a:pt x="1460500" y="44450"/>
                </a:lnTo>
                <a:lnTo>
                  <a:pt x="1460500" y="31750"/>
                </a:lnTo>
                <a:close/>
              </a:path>
              <a:path w="3213100" h="76200">
                <a:moveTo>
                  <a:pt x="1485900" y="31750"/>
                </a:moveTo>
                <a:lnTo>
                  <a:pt x="1473200" y="31750"/>
                </a:lnTo>
                <a:lnTo>
                  <a:pt x="1473200" y="44450"/>
                </a:lnTo>
                <a:lnTo>
                  <a:pt x="1485900" y="44450"/>
                </a:lnTo>
                <a:lnTo>
                  <a:pt x="1485900" y="31750"/>
                </a:lnTo>
                <a:close/>
              </a:path>
              <a:path w="3213100" h="76200">
                <a:moveTo>
                  <a:pt x="1511300" y="31750"/>
                </a:moveTo>
                <a:lnTo>
                  <a:pt x="1498600" y="31750"/>
                </a:lnTo>
                <a:lnTo>
                  <a:pt x="1498600" y="44450"/>
                </a:lnTo>
                <a:lnTo>
                  <a:pt x="1511300" y="44450"/>
                </a:lnTo>
                <a:lnTo>
                  <a:pt x="1511300" y="31750"/>
                </a:lnTo>
                <a:close/>
              </a:path>
              <a:path w="3213100" h="76200">
                <a:moveTo>
                  <a:pt x="1536700" y="31750"/>
                </a:moveTo>
                <a:lnTo>
                  <a:pt x="1524000" y="31750"/>
                </a:lnTo>
                <a:lnTo>
                  <a:pt x="1524000" y="44450"/>
                </a:lnTo>
                <a:lnTo>
                  <a:pt x="1536700" y="44450"/>
                </a:lnTo>
                <a:lnTo>
                  <a:pt x="1536700" y="31750"/>
                </a:lnTo>
                <a:close/>
              </a:path>
              <a:path w="3213100" h="76200">
                <a:moveTo>
                  <a:pt x="1562100" y="31750"/>
                </a:moveTo>
                <a:lnTo>
                  <a:pt x="1549400" y="31750"/>
                </a:lnTo>
                <a:lnTo>
                  <a:pt x="1549400" y="44450"/>
                </a:lnTo>
                <a:lnTo>
                  <a:pt x="1562100" y="44450"/>
                </a:lnTo>
                <a:lnTo>
                  <a:pt x="1562100" y="31750"/>
                </a:lnTo>
                <a:close/>
              </a:path>
              <a:path w="3213100" h="76200">
                <a:moveTo>
                  <a:pt x="1587500" y="31750"/>
                </a:moveTo>
                <a:lnTo>
                  <a:pt x="1574800" y="31750"/>
                </a:lnTo>
                <a:lnTo>
                  <a:pt x="1574800" y="44450"/>
                </a:lnTo>
                <a:lnTo>
                  <a:pt x="1587500" y="44450"/>
                </a:lnTo>
                <a:lnTo>
                  <a:pt x="1587500" y="31750"/>
                </a:lnTo>
                <a:close/>
              </a:path>
              <a:path w="3213100" h="76200">
                <a:moveTo>
                  <a:pt x="1612900" y="31750"/>
                </a:moveTo>
                <a:lnTo>
                  <a:pt x="1600200" y="31750"/>
                </a:lnTo>
                <a:lnTo>
                  <a:pt x="1600200" y="44450"/>
                </a:lnTo>
                <a:lnTo>
                  <a:pt x="1612900" y="44450"/>
                </a:lnTo>
                <a:lnTo>
                  <a:pt x="1612900" y="31750"/>
                </a:lnTo>
                <a:close/>
              </a:path>
              <a:path w="3213100" h="76200">
                <a:moveTo>
                  <a:pt x="1638300" y="31750"/>
                </a:moveTo>
                <a:lnTo>
                  <a:pt x="1625600" y="31750"/>
                </a:lnTo>
                <a:lnTo>
                  <a:pt x="1625600" y="44450"/>
                </a:lnTo>
                <a:lnTo>
                  <a:pt x="1638300" y="44450"/>
                </a:lnTo>
                <a:lnTo>
                  <a:pt x="1638300" y="31750"/>
                </a:lnTo>
                <a:close/>
              </a:path>
              <a:path w="3213100" h="76200">
                <a:moveTo>
                  <a:pt x="1663700" y="31750"/>
                </a:moveTo>
                <a:lnTo>
                  <a:pt x="1651000" y="31750"/>
                </a:lnTo>
                <a:lnTo>
                  <a:pt x="1651000" y="44450"/>
                </a:lnTo>
                <a:lnTo>
                  <a:pt x="1663700" y="44450"/>
                </a:lnTo>
                <a:lnTo>
                  <a:pt x="1663700" y="31750"/>
                </a:lnTo>
                <a:close/>
              </a:path>
              <a:path w="3213100" h="76200">
                <a:moveTo>
                  <a:pt x="1689100" y="31750"/>
                </a:moveTo>
                <a:lnTo>
                  <a:pt x="1676400" y="31750"/>
                </a:lnTo>
                <a:lnTo>
                  <a:pt x="1676400" y="44450"/>
                </a:lnTo>
                <a:lnTo>
                  <a:pt x="1689100" y="44450"/>
                </a:lnTo>
                <a:lnTo>
                  <a:pt x="1689100" y="31750"/>
                </a:lnTo>
                <a:close/>
              </a:path>
              <a:path w="3213100" h="76200">
                <a:moveTo>
                  <a:pt x="1714500" y="31750"/>
                </a:moveTo>
                <a:lnTo>
                  <a:pt x="1701800" y="31750"/>
                </a:lnTo>
                <a:lnTo>
                  <a:pt x="1701800" y="44450"/>
                </a:lnTo>
                <a:lnTo>
                  <a:pt x="1714500" y="44450"/>
                </a:lnTo>
                <a:lnTo>
                  <a:pt x="1714500" y="31750"/>
                </a:lnTo>
                <a:close/>
              </a:path>
              <a:path w="3213100" h="76200">
                <a:moveTo>
                  <a:pt x="1739900" y="31750"/>
                </a:moveTo>
                <a:lnTo>
                  <a:pt x="1727200" y="31750"/>
                </a:lnTo>
                <a:lnTo>
                  <a:pt x="1727200" y="44450"/>
                </a:lnTo>
                <a:lnTo>
                  <a:pt x="1739900" y="44450"/>
                </a:lnTo>
                <a:lnTo>
                  <a:pt x="1739900" y="31750"/>
                </a:lnTo>
                <a:close/>
              </a:path>
              <a:path w="3213100" h="76200">
                <a:moveTo>
                  <a:pt x="1765300" y="31750"/>
                </a:moveTo>
                <a:lnTo>
                  <a:pt x="1752600" y="31750"/>
                </a:lnTo>
                <a:lnTo>
                  <a:pt x="1752600" y="44450"/>
                </a:lnTo>
                <a:lnTo>
                  <a:pt x="1765300" y="44450"/>
                </a:lnTo>
                <a:lnTo>
                  <a:pt x="1765300" y="31750"/>
                </a:lnTo>
                <a:close/>
              </a:path>
              <a:path w="3213100" h="76200">
                <a:moveTo>
                  <a:pt x="1790700" y="31750"/>
                </a:moveTo>
                <a:lnTo>
                  <a:pt x="1778000" y="31750"/>
                </a:lnTo>
                <a:lnTo>
                  <a:pt x="1778000" y="44450"/>
                </a:lnTo>
                <a:lnTo>
                  <a:pt x="1790700" y="44450"/>
                </a:lnTo>
                <a:lnTo>
                  <a:pt x="1790700" y="31750"/>
                </a:lnTo>
                <a:close/>
              </a:path>
              <a:path w="3213100" h="76200">
                <a:moveTo>
                  <a:pt x="1816100" y="31750"/>
                </a:moveTo>
                <a:lnTo>
                  <a:pt x="1803400" y="31750"/>
                </a:lnTo>
                <a:lnTo>
                  <a:pt x="1803400" y="44450"/>
                </a:lnTo>
                <a:lnTo>
                  <a:pt x="1816100" y="44450"/>
                </a:lnTo>
                <a:lnTo>
                  <a:pt x="1816100" y="31750"/>
                </a:lnTo>
                <a:close/>
              </a:path>
              <a:path w="3213100" h="76200">
                <a:moveTo>
                  <a:pt x="1841500" y="31750"/>
                </a:moveTo>
                <a:lnTo>
                  <a:pt x="1828800" y="31750"/>
                </a:lnTo>
                <a:lnTo>
                  <a:pt x="1828800" y="44450"/>
                </a:lnTo>
                <a:lnTo>
                  <a:pt x="1841500" y="44450"/>
                </a:lnTo>
                <a:lnTo>
                  <a:pt x="1841500" y="31750"/>
                </a:lnTo>
                <a:close/>
              </a:path>
              <a:path w="3213100" h="76200">
                <a:moveTo>
                  <a:pt x="1866900" y="31750"/>
                </a:moveTo>
                <a:lnTo>
                  <a:pt x="1854200" y="31750"/>
                </a:lnTo>
                <a:lnTo>
                  <a:pt x="1854200" y="44450"/>
                </a:lnTo>
                <a:lnTo>
                  <a:pt x="1866900" y="44450"/>
                </a:lnTo>
                <a:lnTo>
                  <a:pt x="1866900" y="31750"/>
                </a:lnTo>
                <a:close/>
              </a:path>
              <a:path w="3213100" h="76200">
                <a:moveTo>
                  <a:pt x="1892300" y="31750"/>
                </a:moveTo>
                <a:lnTo>
                  <a:pt x="1879600" y="31750"/>
                </a:lnTo>
                <a:lnTo>
                  <a:pt x="1879600" y="44450"/>
                </a:lnTo>
                <a:lnTo>
                  <a:pt x="1892300" y="44450"/>
                </a:lnTo>
                <a:lnTo>
                  <a:pt x="1892300" y="31750"/>
                </a:lnTo>
                <a:close/>
              </a:path>
              <a:path w="3213100" h="76200">
                <a:moveTo>
                  <a:pt x="1917700" y="31750"/>
                </a:moveTo>
                <a:lnTo>
                  <a:pt x="1905000" y="31750"/>
                </a:lnTo>
                <a:lnTo>
                  <a:pt x="1905000" y="44450"/>
                </a:lnTo>
                <a:lnTo>
                  <a:pt x="1917700" y="44450"/>
                </a:lnTo>
                <a:lnTo>
                  <a:pt x="1917700" y="31750"/>
                </a:lnTo>
                <a:close/>
              </a:path>
              <a:path w="3213100" h="76200">
                <a:moveTo>
                  <a:pt x="1943100" y="31750"/>
                </a:moveTo>
                <a:lnTo>
                  <a:pt x="1930400" y="31750"/>
                </a:lnTo>
                <a:lnTo>
                  <a:pt x="1930400" y="44450"/>
                </a:lnTo>
                <a:lnTo>
                  <a:pt x="1943100" y="44450"/>
                </a:lnTo>
                <a:lnTo>
                  <a:pt x="1943100" y="31750"/>
                </a:lnTo>
                <a:close/>
              </a:path>
              <a:path w="3213100" h="76200">
                <a:moveTo>
                  <a:pt x="1968500" y="31750"/>
                </a:moveTo>
                <a:lnTo>
                  <a:pt x="1955800" y="31750"/>
                </a:lnTo>
                <a:lnTo>
                  <a:pt x="1955800" y="44450"/>
                </a:lnTo>
                <a:lnTo>
                  <a:pt x="1968500" y="44450"/>
                </a:lnTo>
                <a:lnTo>
                  <a:pt x="1968500" y="31750"/>
                </a:lnTo>
                <a:close/>
              </a:path>
              <a:path w="3213100" h="76200">
                <a:moveTo>
                  <a:pt x="1993900" y="31750"/>
                </a:moveTo>
                <a:lnTo>
                  <a:pt x="1981200" y="31750"/>
                </a:lnTo>
                <a:lnTo>
                  <a:pt x="1981200" y="44450"/>
                </a:lnTo>
                <a:lnTo>
                  <a:pt x="1993900" y="44450"/>
                </a:lnTo>
                <a:lnTo>
                  <a:pt x="1993900" y="31750"/>
                </a:lnTo>
                <a:close/>
              </a:path>
              <a:path w="3213100" h="76200">
                <a:moveTo>
                  <a:pt x="2019300" y="31750"/>
                </a:moveTo>
                <a:lnTo>
                  <a:pt x="2006600" y="31750"/>
                </a:lnTo>
                <a:lnTo>
                  <a:pt x="2006600" y="44450"/>
                </a:lnTo>
                <a:lnTo>
                  <a:pt x="2019300" y="44450"/>
                </a:lnTo>
                <a:lnTo>
                  <a:pt x="2019300" y="31750"/>
                </a:lnTo>
                <a:close/>
              </a:path>
              <a:path w="3213100" h="76200">
                <a:moveTo>
                  <a:pt x="2044700" y="31750"/>
                </a:moveTo>
                <a:lnTo>
                  <a:pt x="2032000" y="31750"/>
                </a:lnTo>
                <a:lnTo>
                  <a:pt x="2032000" y="44450"/>
                </a:lnTo>
                <a:lnTo>
                  <a:pt x="2044700" y="44450"/>
                </a:lnTo>
                <a:lnTo>
                  <a:pt x="2044700" y="31750"/>
                </a:lnTo>
                <a:close/>
              </a:path>
              <a:path w="3213100" h="76200">
                <a:moveTo>
                  <a:pt x="2070100" y="31750"/>
                </a:moveTo>
                <a:lnTo>
                  <a:pt x="2057400" y="31750"/>
                </a:lnTo>
                <a:lnTo>
                  <a:pt x="2057400" y="44450"/>
                </a:lnTo>
                <a:lnTo>
                  <a:pt x="2070100" y="44450"/>
                </a:lnTo>
                <a:lnTo>
                  <a:pt x="2070100" y="31750"/>
                </a:lnTo>
                <a:close/>
              </a:path>
              <a:path w="3213100" h="76200">
                <a:moveTo>
                  <a:pt x="2095500" y="31750"/>
                </a:moveTo>
                <a:lnTo>
                  <a:pt x="2082800" y="31750"/>
                </a:lnTo>
                <a:lnTo>
                  <a:pt x="2082800" y="44450"/>
                </a:lnTo>
                <a:lnTo>
                  <a:pt x="2095500" y="44450"/>
                </a:lnTo>
                <a:lnTo>
                  <a:pt x="2095500" y="31750"/>
                </a:lnTo>
                <a:close/>
              </a:path>
              <a:path w="3213100" h="76200">
                <a:moveTo>
                  <a:pt x="2120900" y="31750"/>
                </a:moveTo>
                <a:lnTo>
                  <a:pt x="2108200" y="31750"/>
                </a:lnTo>
                <a:lnTo>
                  <a:pt x="2108200" y="44450"/>
                </a:lnTo>
                <a:lnTo>
                  <a:pt x="2120900" y="44450"/>
                </a:lnTo>
                <a:lnTo>
                  <a:pt x="2120900" y="31750"/>
                </a:lnTo>
                <a:close/>
              </a:path>
              <a:path w="3213100" h="76200">
                <a:moveTo>
                  <a:pt x="2146300" y="31750"/>
                </a:moveTo>
                <a:lnTo>
                  <a:pt x="2133600" y="31750"/>
                </a:lnTo>
                <a:lnTo>
                  <a:pt x="2133600" y="44450"/>
                </a:lnTo>
                <a:lnTo>
                  <a:pt x="2146300" y="44450"/>
                </a:lnTo>
                <a:lnTo>
                  <a:pt x="2146300" y="31750"/>
                </a:lnTo>
                <a:close/>
              </a:path>
              <a:path w="3213100" h="76200">
                <a:moveTo>
                  <a:pt x="2171700" y="31750"/>
                </a:moveTo>
                <a:lnTo>
                  <a:pt x="2159000" y="31750"/>
                </a:lnTo>
                <a:lnTo>
                  <a:pt x="2159000" y="44450"/>
                </a:lnTo>
                <a:lnTo>
                  <a:pt x="2171700" y="44450"/>
                </a:lnTo>
                <a:lnTo>
                  <a:pt x="2171700" y="31750"/>
                </a:lnTo>
                <a:close/>
              </a:path>
              <a:path w="3213100" h="76200">
                <a:moveTo>
                  <a:pt x="2197100" y="31750"/>
                </a:moveTo>
                <a:lnTo>
                  <a:pt x="2184400" y="31750"/>
                </a:lnTo>
                <a:lnTo>
                  <a:pt x="2184400" y="44450"/>
                </a:lnTo>
                <a:lnTo>
                  <a:pt x="2197100" y="44450"/>
                </a:lnTo>
                <a:lnTo>
                  <a:pt x="2197100" y="31750"/>
                </a:lnTo>
                <a:close/>
              </a:path>
              <a:path w="3213100" h="76200">
                <a:moveTo>
                  <a:pt x="2222500" y="31750"/>
                </a:moveTo>
                <a:lnTo>
                  <a:pt x="2209800" y="31750"/>
                </a:lnTo>
                <a:lnTo>
                  <a:pt x="2209800" y="44450"/>
                </a:lnTo>
                <a:lnTo>
                  <a:pt x="2222500" y="44450"/>
                </a:lnTo>
                <a:lnTo>
                  <a:pt x="2222500" y="31750"/>
                </a:lnTo>
                <a:close/>
              </a:path>
              <a:path w="3213100" h="76200">
                <a:moveTo>
                  <a:pt x="2247900" y="31750"/>
                </a:moveTo>
                <a:lnTo>
                  <a:pt x="2235200" y="31750"/>
                </a:lnTo>
                <a:lnTo>
                  <a:pt x="2235200" y="44450"/>
                </a:lnTo>
                <a:lnTo>
                  <a:pt x="2247900" y="44450"/>
                </a:lnTo>
                <a:lnTo>
                  <a:pt x="2247900" y="31750"/>
                </a:lnTo>
                <a:close/>
              </a:path>
              <a:path w="3213100" h="76200">
                <a:moveTo>
                  <a:pt x="2273300" y="31750"/>
                </a:moveTo>
                <a:lnTo>
                  <a:pt x="2260600" y="31750"/>
                </a:lnTo>
                <a:lnTo>
                  <a:pt x="2260600" y="44450"/>
                </a:lnTo>
                <a:lnTo>
                  <a:pt x="2273300" y="44450"/>
                </a:lnTo>
                <a:lnTo>
                  <a:pt x="2273300" y="31750"/>
                </a:lnTo>
                <a:close/>
              </a:path>
              <a:path w="3213100" h="76200">
                <a:moveTo>
                  <a:pt x="2298700" y="31750"/>
                </a:moveTo>
                <a:lnTo>
                  <a:pt x="2286000" y="31750"/>
                </a:lnTo>
                <a:lnTo>
                  <a:pt x="2286000" y="44450"/>
                </a:lnTo>
                <a:lnTo>
                  <a:pt x="2298700" y="44450"/>
                </a:lnTo>
                <a:lnTo>
                  <a:pt x="2298700" y="31750"/>
                </a:lnTo>
                <a:close/>
              </a:path>
              <a:path w="3213100" h="76200">
                <a:moveTo>
                  <a:pt x="2324100" y="31750"/>
                </a:moveTo>
                <a:lnTo>
                  <a:pt x="2311400" y="31750"/>
                </a:lnTo>
                <a:lnTo>
                  <a:pt x="2311400" y="44450"/>
                </a:lnTo>
                <a:lnTo>
                  <a:pt x="2324100" y="44450"/>
                </a:lnTo>
                <a:lnTo>
                  <a:pt x="2324100" y="31750"/>
                </a:lnTo>
                <a:close/>
              </a:path>
              <a:path w="3213100" h="76200">
                <a:moveTo>
                  <a:pt x="2349500" y="31750"/>
                </a:moveTo>
                <a:lnTo>
                  <a:pt x="2336800" y="31750"/>
                </a:lnTo>
                <a:lnTo>
                  <a:pt x="2336800" y="44450"/>
                </a:lnTo>
                <a:lnTo>
                  <a:pt x="2349500" y="44450"/>
                </a:lnTo>
                <a:lnTo>
                  <a:pt x="2349500" y="31750"/>
                </a:lnTo>
                <a:close/>
              </a:path>
              <a:path w="3213100" h="76200">
                <a:moveTo>
                  <a:pt x="2374900" y="31750"/>
                </a:moveTo>
                <a:lnTo>
                  <a:pt x="2362200" y="31750"/>
                </a:lnTo>
                <a:lnTo>
                  <a:pt x="2362200" y="44450"/>
                </a:lnTo>
                <a:lnTo>
                  <a:pt x="2374900" y="44450"/>
                </a:lnTo>
                <a:lnTo>
                  <a:pt x="2374900" y="31750"/>
                </a:lnTo>
                <a:close/>
              </a:path>
              <a:path w="3213100" h="76200">
                <a:moveTo>
                  <a:pt x="2400300" y="31750"/>
                </a:moveTo>
                <a:lnTo>
                  <a:pt x="2387600" y="31750"/>
                </a:lnTo>
                <a:lnTo>
                  <a:pt x="2387600" y="44450"/>
                </a:lnTo>
                <a:lnTo>
                  <a:pt x="2400300" y="44450"/>
                </a:lnTo>
                <a:lnTo>
                  <a:pt x="2400300" y="31750"/>
                </a:lnTo>
                <a:close/>
              </a:path>
              <a:path w="3213100" h="76200">
                <a:moveTo>
                  <a:pt x="2425700" y="31750"/>
                </a:moveTo>
                <a:lnTo>
                  <a:pt x="2413000" y="31750"/>
                </a:lnTo>
                <a:lnTo>
                  <a:pt x="2413000" y="44450"/>
                </a:lnTo>
                <a:lnTo>
                  <a:pt x="2425700" y="44450"/>
                </a:lnTo>
                <a:lnTo>
                  <a:pt x="2425700" y="31750"/>
                </a:lnTo>
                <a:close/>
              </a:path>
              <a:path w="3213100" h="76200">
                <a:moveTo>
                  <a:pt x="2451100" y="31750"/>
                </a:moveTo>
                <a:lnTo>
                  <a:pt x="2438400" y="31750"/>
                </a:lnTo>
                <a:lnTo>
                  <a:pt x="2438400" y="44450"/>
                </a:lnTo>
                <a:lnTo>
                  <a:pt x="2451100" y="44450"/>
                </a:lnTo>
                <a:lnTo>
                  <a:pt x="2451100" y="31750"/>
                </a:lnTo>
                <a:close/>
              </a:path>
              <a:path w="3213100" h="76200">
                <a:moveTo>
                  <a:pt x="2476500" y="31750"/>
                </a:moveTo>
                <a:lnTo>
                  <a:pt x="2463800" y="31750"/>
                </a:lnTo>
                <a:lnTo>
                  <a:pt x="2463800" y="44450"/>
                </a:lnTo>
                <a:lnTo>
                  <a:pt x="2476500" y="44450"/>
                </a:lnTo>
                <a:lnTo>
                  <a:pt x="2476500" y="31750"/>
                </a:lnTo>
                <a:close/>
              </a:path>
              <a:path w="3213100" h="76200">
                <a:moveTo>
                  <a:pt x="2501900" y="31750"/>
                </a:moveTo>
                <a:lnTo>
                  <a:pt x="2489200" y="31750"/>
                </a:lnTo>
                <a:lnTo>
                  <a:pt x="2489200" y="44450"/>
                </a:lnTo>
                <a:lnTo>
                  <a:pt x="2501900" y="44450"/>
                </a:lnTo>
                <a:lnTo>
                  <a:pt x="2501900" y="31750"/>
                </a:lnTo>
                <a:close/>
              </a:path>
              <a:path w="3213100" h="76200">
                <a:moveTo>
                  <a:pt x="2527300" y="31750"/>
                </a:moveTo>
                <a:lnTo>
                  <a:pt x="2514600" y="31750"/>
                </a:lnTo>
                <a:lnTo>
                  <a:pt x="2514600" y="44450"/>
                </a:lnTo>
                <a:lnTo>
                  <a:pt x="2527300" y="44450"/>
                </a:lnTo>
                <a:lnTo>
                  <a:pt x="2527300" y="31750"/>
                </a:lnTo>
                <a:close/>
              </a:path>
              <a:path w="3213100" h="76200">
                <a:moveTo>
                  <a:pt x="2552700" y="31750"/>
                </a:moveTo>
                <a:lnTo>
                  <a:pt x="2540000" y="31750"/>
                </a:lnTo>
                <a:lnTo>
                  <a:pt x="2540000" y="44450"/>
                </a:lnTo>
                <a:lnTo>
                  <a:pt x="2552700" y="44450"/>
                </a:lnTo>
                <a:lnTo>
                  <a:pt x="2552700" y="31750"/>
                </a:lnTo>
                <a:close/>
              </a:path>
              <a:path w="3213100" h="76200">
                <a:moveTo>
                  <a:pt x="2578100" y="31750"/>
                </a:moveTo>
                <a:lnTo>
                  <a:pt x="2565400" y="31750"/>
                </a:lnTo>
                <a:lnTo>
                  <a:pt x="2565400" y="44450"/>
                </a:lnTo>
                <a:lnTo>
                  <a:pt x="2578100" y="44450"/>
                </a:lnTo>
                <a:lnTo>
                  <a:pt x="2578100" y="31750"/>
                </a:lnTo>
                <a:close/>
              </a:path>
              <a:path w="3213100" h="76200">
                <a:moveTo>
                  <a:pt x="2603500" y="31750"/>
                </a:moveTo>
                <a:lnTo>
                  <a:pt x="2590800" y="31750"/>
                </a:lnTo>
                <a:lnTo>
                  <a:pt x="2590800" y="44450"/>
                </a:lnTo>
                <a:lnTo>
                  <a:pt x="2603500" y="44450"/>
                </a:lnTo>
                <a:lnTo>
                  <a:pt x="2603500" y="31750"/>
                </a:lnTo>
                <a:close/>
              </a:path>
              <a:path w="3213100" h="76200">
                <a:moveTo>
                  <a:pt x="2628900" y="31750"/>
                </a:moveTo>
                <a:lnTo>
                  <a:pt x="2616200" y="31750"/>
                </a:lnTo>
                <a:lnTo>
                  <a:pt x="2616200" y="44450"/>
                </a:lnTo>
                <a:lnTo>
                  <a:pt x="2628900" y="44450"/>
                </a:lnTo>
                <a:lnTo>
                  <a:pt x="2628900" y="31750"/>
                </a:lnTo>
                <a:close/>
              </a:path>
              <a:path w="3213100" h="76200">
                <a:moveTo>
                  <a:pt x="2654300" y="31750"/>
                </a:moveTo>
                <a:lnTo>
                  <a:pt x="2641600" y="31750"/>
                </a:lnTo>
                <a:lnTo>
                  <a:pt x="2641600" y="44450"/>
                </a:lnTo>
                <a:lnTo>
                  <a:pt x="2654300" y="44450"/>
                </a:lnTo>
                <a:lnTo>
                  <a:pt x="2654300" y="31750"/>
                </a:lnTo>
                <a:close/>
              </a:path>
              <a:path w="3213100" h="76200">
                <a:moveTo>
                  <a:pt x="2679700" y="31750"/>
                </a:moveTo>
                <a:lnTo>
                  <a:pt x="2667000" y="31750"/>
                </a:lnTo>
                <a:lnTo>
                  <a:pt x="2667000" y="44450"/>
                </a:lnTo>
                <a:lnTo>
                  <a:pt x="2679700" y="44450"/>
                </a:lnTo>
                <a:lnTo>
                  <a:pt x="2679700" y="31750"/>
                </a:lnTo>
                <a:close/>
              </a:path>
              <a:path w="3213100" h="76200">
                <a:moveTo>
                  <a:pt x="2705100" y="31750"/>
                </a:moveTo>
                <a:lnTo>
                  <a:pt x="2692400" y="31750"/>
                </a:lnTo>
                <a:lnTo>
                  <a:pt x="2692400" y="44450"/>
                </a:lnTo>
                <a:lnTo>
                  <a:pt x="2705100" y="44450"/>
                </a:lnTo>
                <a:lnTo>
                  <a:pt x="2705100" y="31750"/>
                </a:lnTo>
                <a:close/>
              </a:path>
              <a:path w="3213100" h="76200">
                <a:moveTo>
                  <a:pt x="2730500" y="31750"/>
                </a:moveTo>
                <a:lnTo>
                  <a:pt x="2717800" y="31750"/>
                </a:lnTo>
                <a:lnTo>
                  <a:pt x="2717800" y="44450"/>
                </a:lnTo>
                <a:lnTo>
                  <a:pt x="2730500" y="44450"/>
                </a:lnTo>
                <a:lnTo>
                  <a:pt x="2730500" y="31750"/>
                </a:lnTo>
                <a:close/>
              </a:path>
              <a:path w="3213100" h="76200">
                <a:moveTo>
                  <a:pt x="2755900" y="31750"/>
                </a:moveTo>
                <a:lnTo>
                  <a:pt x="2743200" y="31750"/>
                </a:lnTo>
                <a:lnTo>
                  <a:pt x="2743200" y="44450"/>
                </a:lnTo>
                <a:lnTo>
                  <a:pt x="2755900" y="44450"/>
                </a:lnTo>
                <a:lnTo>
                  <a:pt x="2755900" y="31750"/>
                </a:lnTo>
                <a:close/>
              </a:path>
              <a:path w="3213100" h="76200">
                <a:moveTo>
                  <a:pt x="2781300" y="31750"/>
                </a:moveTo>
                <a:lnTo>
                  <a:pt x="2768600" y="31750"/>
                </a:lnTo>
                <a:lnTo>
                  <a:pt x="2768600" y="44450"/>
                </a:lnTo>
                <a:lnTo>
                  <a:pt x="2781300" y="44450"/>
                </a:lnTo>
                <a:lnTo>
                  <a:pt x="2781300" y="31750"/>
                </a:lnTo>
                <a:close/>
              </a:path>
              <a:path w="3213100" h="76200">
                <a:moveTo>
                  <a:pt x="2806700" y="31750"/>
                </a:moveTo>
                <a:lnTo>
                  <a:pt x="2794000" y="31750"/>
                </a:lnTo>
                <a:lnTo>
                  <a:pt x="2794000" y="44450"/>
                </a:lnTo>
                <a:lnTo>
                  <a:pt x="2806700" y="44450"/>
                </a:lnTo>
                <a:lnTo>
                  <a:pt x="2806700" y="31750"/>
                </a:lnTo>
                <a:close/>
              </a:path>
              <a:path w="3213100" h="76200">
                <a:moveTo>
                  <a:pt x="2832100" y="31750"/>
                </a:moveTo>
                <a:lnTo>
                  <a:pt x="2819400" y="31750"/>
                </a:lnTo>
                <a:lnTo>
                  <a:pt x="2819400" y="44450"/>
                </a:lnTo>
                <a:lnTo>
                  <a:pt x="2832100" y="44450"/>
                </a:lnTo>
                <a:lnTo>
                  <a:pt x="2832100" y="31750"/>
                </a:lnTo>
                <a:close/>
              </a:path>
              <a:path w="3213100" h="76200">
                <a:moveTo>
                  <a:pt x="2857500" y="31750"/>
                </a:moveTo>
                <a:lnTo>
                  <a:pt x="2844800" y="31750"/>
                </a:lnTo>
                <a:lnTo>
                  <a:pt x="2844800" y="44450"/>
                </a:lnTo>
                <a:lnTo>
                  <a:pt x="2857500" y="44450"/>
                </a:lnTo>
                <a:lnTo>
                  <a:pt x="2857500" y="31750"/>
                </a:lnTo>
                <a:close/>
              </a:path>
              <a:path w="3213100" h="76200">
                <a:moveTo>
                  <a:pt x="2882900" y="31750"/>
                </a:moveTo>
                <a:lnTo>
                  <a:pt x="2870200" y="31750"/>
                </a:lnTo>
                <a:lnTo>
                  <a:pt x="2870200" y="44450"/>
                </a:lnTo>
                <a:lnTo>
                  <a:pt x="2882900" y="44450"/>
                </a:lnTo>
                <a:lnTo>
                  <a:pt x="2882900" y="31750"/>
                </a:lnTo>
                <a:close/>
              </a:path>
              <a:path w="3213100" h="76200">
                <a:moveTo>
                  <a:pt x="2908300" y="31750"/>
                </a:moveTo>
                <a:lnTo>
                  <a:pt x="2895600" y="31750"/>
                </a:lnTo>
                <a:lnTo>
                  <a:pt x="2895600" y="44450"/>
                </a:lnTo>
                <a:lnTo>
                  <a:pt x="2908300" y="44450"/>
                </a:lnTo>
                <a:lnTo>
                  <a:pt x="2908300" y="31750"/>
                </a:lnTo>
                <a:close/>
              </a:path>
              <a:path w="3213100" h="76200">
                <a:moveTo>
                  <a:pt x="2933700" y="31750"/>
                </a:moveTo>
                <a:lnTo>
                  <a:pt x="2921000" y="31750"/>
                </a:lnTo>
                <a:lnTo>
                  <a:pt x="2921000" y="44450"/>
                </a:lnTo>
                <a:lnTo>
                  <a:pt x="2933700" y="44450"/>
                </a:lnTo>
                <a:lnTo>
                  <a:pt x="2933700" y="31750"/>
                </a:lnTo>
                <a:close/>
              </a:path>
              <a:path w="3213100" h="76200">
                <a:moveTo>
                  <a:pt x="2959100" y="31750"/>
                </a:moveTo>
                <a:lnTo>
                  <a:pt x="2946400" y="31750"/>
                </a:lnTo>
                <a:lnTo>
                  <a:pt x="2946400" y="44450"/>
                </a:lnTo>
                <a:lnTo>
                  <a:pt x="2959100" y="44450"/>
                </a:lnTo>
                <a:lnTo>
                  <a:pt x="2959100" y="31750"/>
                </a:lnTo>
                <a:close/>
              </a:path>
              <a:path w="3213100" h="76200">
                <a:moveTo>
                  <a:pt x="2984500" y="31750"/>
                </a:moveTo>
                <a:lnTo>
                  <a:pt x="2971800" y="31750"/>
                </a:lnTo>
                <a:lnTo>
                  <a:pt x="2971800" y="44450"/>
                </a:lnTo>
                <a:lnTo>
                  <a:pt x="2984500" y="44450"/>
                </a:lnTo>
                <a:lnTo>
                  <a:pt x="2984500" y="31750"/>
                </a:lnTo>
                <a:close/>
              </a:path>
              <a:path w="3213100" h="76200">
                <a:moveTo>
                  <a:pt x="3009900" y="31750"/>
                </a:moveTo>
                <a:lnTo>
                  <a:pt x="2997200" y="31750"/>
                </a:lnTo>
                <a:lnTo>
                  <a:pt x="2997200" y="44450"/>
                </a:lnTo>
                <a:lnTo>
                  <a:pt x="3009900" y="44450"/>
                </a:lnTo>
                <a:lnTo>
                  <a:pt x="3009900" y="31750"/>
                </a:lnTo>
                <a:close/>
              </a:path>
              <a:path w="3213100" h="76200">
                <a:moveTo>
                  <a:pt x="3035300" y="31750"/>
                </a:moveTo>
                <a:lnTo>
                  <a:pt x="3022600" y="31750"/>
                </a:lnTo>
                <a:lnTo>
                  <a:pt x="3022600" y="44450"/>
                </a:lnTo>
                <a:lnTo>
                  <a:pt x="3035300" y="44450"/>
                </a:lnTo>
                <a:lnTo>
                  <a:pt x="3035300" y="31750"/>
                </a:lnTo>
                <a:close/>
              </a:path>
              <a:path w="3213100" h="76200">
                <a:moveTo>
                  <a:pt x="3060700" y="31750"/>
                </a:moveTo>
                <a:lnTo>
                  <a:pt x="3048000" y="31750"/>
                </a:lnTo>
                <a:lnTo>
                  <a:pt x="3048000" y="44450"/>
                </a:lnTo>
                <a:lnTo>
                  <a:pt x="3060700" y="44450"/>
                </a:lnTo>
                <a:lnTo>
                  <a:pt x="3060700" y="31750"/>
                </a:lnTo>
                <a:close/>
              </a:path>
              <a:path w="3213100" h="76200">
                <a:moveTo>
                  <a:pt x="3086100" y="31750"/>
                </a:moveTo>
                <a:lnTo>
                  <a:pt x="3073400" y="31750"/>
                </a:lnTo>
                <a:lnTo>
                  <a:pt x="3073400" y="44450"/>
                </a:lnTo>
                <a:lnTo>
                  <a:pt x="3086100" y="44450"/>
                </a:lnTo>
                <a:lnTo>
                  <a:pt x="3086100" y="31750"/>
                </a:lnTo>
                <a:close/>
              </a:path>
              <a:path w="3213100" h="76200">
                <a:moveTo>
                  <a:pt x="3111500" y="31750"/>
                </a:moveTo>
                <a:lnTo>
                  <a:pt x="3098800" y="31750"/>
                </a:lnTo>
                <a:lnTo>
                  <a:pt x="3098800" y="44450"/>
                </a:lnTo>
                <a:lnTo>
                  <a:pt x="3111500" y="44450"/>
                </a:lnTo>
                <a:lnTo>
                  <a:pt x="3111500" y="31750"/>
                </a:lnTo>
                <a:close/>
              </a:path>
              <a:path w="3213100" h="76200">
                <a:moveTo>
                  <a:pt x="3136900" y="31750"/>
                </a:moveTo>
                <a:lnTo>
                  <a:pt x="3124200" y="31750"/>
                </a:lnTo>
                <a:lnTo>
                  <a:pt x="3124200" y="44450"/>
                </a:lnTo>
                <a:lnTo>
                  <a:pt x="3136900" y="44450"/>
                </a:lnTo>
                <a:lnTo>
                  <a:pt x="3136900" y="31750"/>
                </a:lnTo>
                <a:close/>
              </a:path>
              <a:path w="3213100" h="76200">
                <a:moveTo>
                  <a:pt x="3162300" y="31750"/>
                </a:moveTo>
                <a:lnTo>
                  <a:pt x="3149600" y="31750"/>
                </a:lnTo>
                <a:lnTo>
                  <a:pt x="3149600" y="44450"/>
                </a:lnTo>
                <a:lnTo>
                  <a:pt x="3162300" y="44450"/>
                </a:lnTo>
                <a:lnTo>
                  <a:pt x="3162300" y="31750"/>
                </a:lnTo>
                <a:close/>
              </a:path>
              <a:path w="3213100" h="76200">
                <a:moveTo>
                  <a:pt x="3187700" y="31750"/>
                </a:moveTo>
                <a:lnTo>
                  <a:pt x="3175000" y="31750"/>
                </a:lnTo>
                <a:lnTo>
                  <a:pt x="3175000" y="44450"/>
                </a:lnTo>
                <a:lnTo>
                  <a:pt x="3187700" y="44450"/>
                </a:lnTo>
                <a:lnTo>
                  <a:pt x="3187700" y="31750"/>
                </a:lnTo>
                <a:close/>
              </a:path>
              <a:path w="3213100" h="76200">
                <a:moveTo>
                  <a:pt x="3213100" y="31750"/>
                </a:moveTo>
                <a:lnTo>
                  <a:pt x="3200400" y="31750"/>
                </a:lnTo>
                <a:lnTo>
                  <a:pt x="3200400" y="44450"/>
                </a:lnTo>
                <a:lnTo>
                  <a:pt x="3213100" y="44450"/>
                </a:lnTo>
                <a:lnTo>
                  <a:pt x="3213100" y="31750"/>
                </a:lnTo>
                <a:close/>
              </a:path>
            </a:pathLst>
          </a:custGeom>
          <a:solidFill>
            <a:srgbClr val="838383"/>
          </a:solidFill>
        </p:spPr>
        <p:txBody>
          <a:bodyPr wrap="square" lIns="0" tIns="0" rIns="0" bIns="0" rtlCol="0"/>
          <a:lstStyle/>
          <a:p>
            <a:endParaRPr b="1" dirty="0">
              <a:effectLst>
                <a:outerShdw blurRad="38100" dist="38100" dir="2700000" algn="tl">
                  <a:srgbClr val="000000">
                    <a:alpha val="43137"/>
                  </a:srgbClr>
                </a:outerShdw>
              </a:effectLst>
            </a:endParaRPr>
          </a:p>
        </p:txBody>
      </p:sp>
      <p:sp>
        <p:nvSpPr>
          <p:cNvPr id="60" name="object 60"/>
          <p:cNvSpPr/>
          <p:nvPr/>
        </p:nvSpPr>
        <p:spPr>
          <a:xfrm rot="1033107" flipV="1">
            <a:off x="2588684" y="4830247"/>
            <a:ext cx="2483102" cy="45719"/>
          </a:xfrm>
          <a:custGeom>
            <a:avLst/>
            <a:gdLst/>
            <a:ahLst/>
            <a:cxnLst/>
            <a:rect l="l" t="t" r="r" b="b"/>
            <a:pathLst>
              <a:path w="3213100" h="76200">
                <a:moveTo>
                  <a:pt x="76200" y="0"/>
                </a:moveTo>
                <a:lnTo>
                  <a:pt x="0" y="38099"/>
                </a:lnTo>
                <a:lnTo>
                  <a:pt x="76200" y="76199"/>
                </a:lnTo>
                <a:lnTo>
                  <a:pt x="55033" y="44449"/>
                </a:lnTo>
                <a:lnTo>
                  <a:pt x="50787" y="44449"/>
                </a:lnTo>
                <a:lnTo>
                  <a:pt x="50787" y="31749"/>
                </a:lnTo>
                <a:lnTo>
                  <a:pt x="55033" y="31749"/>
                </a:lnTo>
                <a:lnTo>
                  <a:pt x="76200" y="0"/>
                </a:lnTo>
                <a:close/>
              </a:path>
              <a:path w="3213100" h="76200">
                <a:moveTo>
                  <a:pt x="55033" y="31749"/>
                </a:moveTo>
                <a:lnTo>
                  <a:pt x="50787" y="31749"/>
                </a:lnTo>
                <a:lnTo>
                  <a:pt x="50787" y="44449"/>
                </a:lnTo>
                <a:lnTo>
                  <a:pt x="55033" y="44449"/>
                </a:lnTo>
                <a:lnTo>
                  <a:pt x="50800" y="38099"/>
                </a:lnTo>
                <a:lnTo>
                  <a:pt x="55033" y="31749"/>
                </a:lnTo>
                <a:close/>
              </a:path>
              <a:path w="3213100" h="76200">
                <a:moveTo>
                  <a:pt x="63487" y="31749"/>
                </a:moveTo>
                <a:lnTo>
                  <a:pt x="55033" y="31749"/>
                </a:lnTo>
                <a:lnTo>
                  <a:pt x="50800" y="38099"/>
                </a:lnTo>
                <a:lnTo>
                  <a:pt x="55033" y="44449"/>
                </a:lnTo>
                <a:lnTo>
                  <a:pt x="63487" y="44449"/>
                </a:lnTo>
                <a:lnTo>
                  <a:pt x="63487" y="31749"/>
                </a:lnTo>
                <a:close/>
              </a:path>
              <a:path w="3213100" h="76200">
                <a:moveTo>
                  <a:pt x="88887" y="31749"/>
                </a:moveTo>
                <a:lnTo>
                  <a:pt x="76187" y="31749"/>
                </a:lnTo>
                <a:lnTo>
                  <a:pt x="76187" y="44449"/>
                </a:lnTo>
                <a:lnTo>
                  <a:pt x="88887" y="44449"/>
                </a:lnTo>
                <a:lnTo>
                  <a:pt x="88887" y="31749"/>
                </a:lnTo>
                <a:close/>
              </a:path>
              <a:path w="3213100" h="76200">
                <a:moveTo>
                  <a:pt x="114287" y="31749"/>
                </a:moveTo>
                <a:lnTo>
                  <a:pt x="101587" y="31749"/>
                </a:lnTo>
                <a:lnTo>
                  <a:pt x="101587" y="44449"/>
                </a:lnTo>
                <a:lnTo>
                  <a:pt x="114287" y="44449"/>
                </a:lnTo>
                <a:lnTo>
                  <a:pt x="114287" y="31749"/>
                </a:lnTo>
                <a:close/>
              </a:path>
              <a:path w="3213100" h="76200">
                <a:moveTo>
                  <a:pt x="139687" y="31749"/>
                </a:moveTo>
                <a:lnTo>
                  <a:pt x="126987" y="31749"/>
                </a:lnTo>
                <a:lnTo>
                  <a:pt x="126987" y="44449"/>
                </a:lnTo>
                <a:lnTo>
                  <a:pt x="139687" y="44449"/>
                </a:lnTo>
                <a:lnTo>
                  <a:pt x="139687" y="31749"/>
                </a:lnTo>
                <a:close/>
              </a:path>
              <a:path w="3213100" h="76200">
                <a:moveTo>
                  <a:pt x="165087" y="31749"/>
                </a:moveTo>
                <a:lnTo>
                  <a:pt x="152387" y="31749"/>
                </a:lnTo>
                <a:lnTo>
                  <a:pt x="152387" y="44449"/>
                </a:lnTo>
                <a:lnTo>
                  <a:pt x="165087" y="44449"/>
                </a:lnTo>
                <a:lnTo>
                  <a:pt x="165087" y="31749"/>
                </a:lnTo>
                <a:close/>
              </a:path>
              <a:path w="3213100" h="76200">
                <a:moveTo>
                  <a:pt x="190500" y="31749"/>
                </a:moveTo>
                <a:lnTo>
                  <a:pt x="177800" y="31749"/>
                </a:lnTo>
                <a:lnTo>
                  <a:pt x="177800" y="44449"/>
                </a:lnTo>
                <a:lnTo>
                  <a:pt x="190500" y="44449"/>
                </a:lnTo>
                <a:lnTo>
                  <a:pt x="190500" y="31749"/>
                </a:lnTo>
                <a:close/>
              </a:path>
              <a:path w="3213100" h="76200">
                <a:moveTo>
                  <a:pt x="215900" y="31749"/>
                </a:moveTo>
                <a:lnTo>
                  <a:pt x="203200" y="31749"/>
                </a:lnTo>
                <a:lnTo>
                  <a:pt x="203200" y="44449"/>
                </a:lnTo>
                <a:lnTo>
                  <a:pt x="215900" y="44449"/>
                </a:lnTo>
                <a:lnTo>
                  <a:pt x="215900" y="31749"/>
                </a:lnTo>
                <a:close/>
              </a:path>
              <a:path w="3213100" h="76200">
                <a:moveTo>
                  <a:pt x="241300" y="31749"/>
                </a:moveTo>
                <a:lnTo>
                  <a:pt x="228600" y="31749"/>
                </a:lnTo>
                <a:lnTo>
                  <a:pt x="228600" y="44449"/>
                </a:lnTo>
                <a:lnTo>
                  <a:pt x="241300" y="44449"/>
                </a:lnTo>
                <a:lnTo>
                  <a:pt x="241300" y="31749"/>
                </a:lnTo>
                <a:close/>
              </a:path>
              <a:path w="3213100" h="76200">
                <a:moveTo>
                  <a:pt x="266700" y="31749"/>
                </a:moveTo>
                <a:lnTo>
                  <a:pt x="254000" y="31749"/>
                </a:lnTo>
                <a:lnTo>
                  <a:pt x="254000" y="44449"/>
                </a:lnTo>
                <a:lnTo>
                  <a:pt x="266700" y="44449"/>
                </a:lnTo>
                <a:lnTo>
                  <a:pt x="266700" y="31749"/>
                </a:lnTo>
                <a:close/>
              </a:path>
              <a:path w="3213100" h="76200">
                <a:moveTo>
                  <a:pt x="292100" y="31749"/>
                </a:moveTo>
                <a:lnTo>
                  <a:pt x="279400" y="31749"/>
                </a:lnTo>
                <a:lnTo>
                  <a:pt x="279400" y="44449"/>
                </a:lnTo>
                <a:lnTo>
                  <a:pt x="292100" y="44449"/>
                </a:lnTo>
                <a:lnTo>
                  <a:pt x="292100" y="31749"/>
                </a:lnTo>
                <a:close/>
              </a:path>
              <a:path w="3213100" h="76200">
                <a:moveTo>
                  <a:pt x="317500" y="31749"/>
                </a:moveTo>
                <a:lnTo>
                  <a:pt x="304800" y="31749"/>
                </a:lnTo>
                <a:lnTo>
                  <a:pt x="304800" y="44449"/>
                </a:lnTo>
                <a:lnTo>
                  <a:pt x="317500" y="44449"/>
                </a:lnTo>
                <a:lnTo>
                  <a:pt x="317500" y="31749"/>
                </a:lnTo>
                <a:close/>
              </a:path>
              <a:path w="3213100" h="76200">
                <a:moveTo>
                  <a:pt x="342900" y="31749"/>
                </a:moveTo>
                <a:lnTo>
                  <a:pt x="330200" y="31749"/>
                </a:lnTo>
                <a:lnTo>
                  <a:pt x="330200" y="44449"/>
                </a:lnTo>
                <a:lnTo>
                  <a:pt x="342900" y="44449"/>
                </a:lnTo>
                <a:lnTo>
                  <a:pt x="342900" y="31749"/>
                </a:lnTo>
                <a:close/>
              </a:path>
              <a:path w="3213100" h="76200">
                <a:moveTo>
                  <a:pt x="368300" y="31749"/>
                </a:moveTo>
                <a:lnTo>
                  <a:pt x="355600" y="31749"/>
                </a:lnTo>
                <a:lnTo>
                  <a:pt x="355600" y="44449"/>
                </a:lnTo>
                <a:lnTo>
                  <a:pt x="368300" y="44449"/>
                </a:lnTo>
                <a:lnTo>
                  <a:pt x="368300" y="31749"/>
                </a:lnTo>
                <a:close/>
              </a:path>
              <a:path w="3213100" h="76200">
                <a:moveTo>
                  <a:pt x="393700" y="31749"/>
                </a:moveTo>
                <a:lnTo>
                  <a:pt x="381000" y="31749"/>
                </a:lnTo>
                <a:lnTo>
                  <a:pt x="381000" y="44449"/>
                </a:lnTo>
                <a:lnTo>
                  <a:pt x="393700" y="44449"/>
                </a:lnTo>
                <a:lnTo>
                  <a:pt x="393700" y="31749"/>
                </a:lnTo>
                <a:close/>
              </a:path>
              <a:path w="3213100" h="76200">
                <a:moveTo>
                  <a:pt x="419100" y="31749"/>
                </a:moveTo>
                <a:lnTo>
                  <a:pt x="406400" y="31749"/>
                </a:lnTo>
                <a:lnTo>
                  <a:pt x="406400" y="44449"/>
                </a:lnTo>
                <a:lnTo>
                  <a:pt x="419100" y="44449"/>
                </a:lnTo>
                <a:lnTo>
                  <a:pt x="419100" y="31749"/>
                </a:lnTo>
                <a:close/>
              </a:path>
              <a:path w="3213100" h="76200">
                <a:moveTo>
                  <a:pt x="444500" y="31749"/>
                </a:moveTo>
                <a:lnTo>
                  <a:pt x="431800" y="31749"/>
                </a:lnTo>
                <a:lnTo>
                  <a:pt x="431800" y="44449"/>
                </a:lnTo>
                <a:lnTo>
                  <a:pt x="444500" y="44449"/>
                </a:lnTo>
                <a:lnTo>
                  <a:pt x="444500" y="31749"/>
                </a:lnTo>
                <a:close/>
              </a:path>
              <a:path w="3213100" h="76200">
                <a:moveTo>
                  <a:pt x="469900" y="31749"/>
                </a:moveTo>
                <a:lnTo>
                  <a:pt x="457200" y="31749"/>
                </a:lnTo>
                <a:lnTo>
                  <a:pt x="457200" y="44449"/>
                </a:lnTo>
                <a:lnTo>
                  <a:pt x="469900" y="44449"/>
                </a:lnTo>
                <a:lnTo>
                  <a:pt x="469900" y="31749"/>
                </a:lnTo>
                <a:close/>
              </a:path>
              <a:path w="3213100" h="76200">
                <a:moveTo>
                  <a:pt x="495300" y="31749"/>
                </a:moveTo>
                <a:lnTo>
                  <a:pt x="482600" y="31749"/>
                </a:lnTo>
                <a:lnTo>
                  <a:pt x="482600" y="44449"/>
                </a:lnTo>
                <a:lnTo>
                  <a:pt x="495300" y="44449"/>
                </a:lnTo>
                <a:lnTo>
                  <a:pt x="495300" y="31749"/>
                </a:lnTo>
                <a:close/>
              </a:path>
              <a:path w="3213100" h="76200">
                <a:moveTo>
                  <a:pt x="520700" y="31749"/>
                </a:moveTo>
                <a:lnTo>
                  <a:pt x="508000" y="31749"/>
                </a:lnTo>
                <a:lnTo>
                  <a:pt x="508000" y="44449"/>
                </a:lnTo>
                <a:lnTo>
                  <a:pt x="520700" y="44449"/>
                </a:lnTo>
                <a:lnTo>
                  <a:pt x="520700" y="31749"/>
                </a:lnTo>
                <a:close/>
              </a:path>
              <a:path w="3213100" h="76200">
                <a:moveTo>
                  <a:pt x="546100" y="31749"/>
                </a:moveTo>
                <a:lnTo>
                  <a:pt x="533400" y="31749"/>
                </a:lnTo>
                <a:lnTo>
                  <a:pt x="533400" y="44449"/>
                </a:lnTo>
                <a:lnTo>
                  <a:pt x="546100" y="44449"/>
                </a:lnTo>
                <a:lnTo>
                  <a:pt x="546100" y="31749"/>
                </a:lnTo>
                <a:close/>
              </a:path>
              <a:path w="3213100" h="76200">
                <a:moveTo>
                  <a:pt x="571500" y="31749"/>
                </a:moveTo>
                <a:lnTo>
                  <a:pt x="558800" y="31749"/>
                </a:lnTo>
                <a:lnTo>
                  <a:pt x="558800" y="44449"/>
                </a:lnTo>
                <a:lnTo>
                  <a:pt x="571500" y="44449"/>
                </a:lnTo>
                <a:lnTo>
                  <a:pt x="571500" y="31749"/>
                </a:lnTo>
                <a:close/>
              </a:path>
              <a:path w="3213100" h="76200">
                <a:moveTo>
                  <a:pt x="596900" y="31749"/>
                </a:moveTo>
                <a:lnTo>
                  <a:pt x="584200" y="31749"/>
                </a:lnTo>
                <a:lnTo>
                  <a:pt x="584200" y="44449"/>
                </a:lnTo>
                <a:lnTo>
                  <a:pt x="596900" y="44449"/>
                </a:lnTo>
                <a:lnTo>
                  <a:pt x="596900" y="31749"/>
                </a:lnTo>
                <a:close/>
              </a:path>
              <a:path w="3213100" h="76200">
                <a:moveTo>
                  <a:pt x="622300" y="31749"/>
                </a:moveTo>
                <a:lnTo>
                  <a:pt x="609600" y="31749"/>
                </a:lnTo>
                <a:lnTo>
                  <a:pt x="609600" y="44449"/>
                </a:lnTo>
                <a:lnTo>
                  <a:pt x="622300" y="44449"/>
                </a:lnTo>
                <a:lnTo>
                  <a:pt x="622300" y="31749"/>
                </a:lnTo>
                <a:close/>
              </a:path>
              <a:path w="3213100" h="76200">
                <a:moveTo>
                  <a:pt x="647700" y="31749"/>
                </a:moveTo>
                <a:lnTo>
                  <a:pt x="635000" y="31749"/>
                </a:lnTo>
                <a:lnTo>
                  <a:pt x="635000" y="44449"/>
                </a:lnTo>
                <a:lnTo>
                  <a:pt x="647700" y="44449"/>
                </a:lnTo>
                <a:lnTo>
                  <a:pt x="647700" y="31749"/>
                </a:lnTo>
                <a:close/>
              </a:path>
              <a:path w="3213100" h="76200">
                <a:moveTo>
                  <a:pt x="673100" y="31749"/>
                </a:moveTo>
                <a:lnTo>
                  <a:pt x="660400" y="31749"/>
                </a:lnTo>
                <a:lnTo>
                  <a:pt x="660400" y="44449"/>
                </a:lnTo>
                <a:lnTo>
                  <a:pt x="673100" y="44449"/>
                </a:lnTo>
                <a:lnTo>
                  <a:pt x="673100" y="31749"/>
                </a:lnTo>
                <a:close/>
              </a:path>
              <a:path w="3213100" h="76200">
                <a:moveTo>
                  <a:pt x="698500" y="31749"/>
                </a:moveTo>
                <a:lnTo>
                  <a:pt x="685800" y="31749"/>
                </a:lnTo>
                <a:lnTo>
                  <a:pt x="685800" y="44449"/>
                </a:lnTo>
                <a:lnTo>
                  <a:pt x="698500" y="44449"/>
                </a:lnTo>
                <a:lnTo>
                  <a:pt x="698500" y="31749"/>
                </a:lnTo>
                <a:close/>
              </a:path>
              <a:path w="3213100" h="76200">
                <a:moveTo>
                  <a:pt x="723900" y="31749"/>
                </a:moveTo>
                <a:lnTo>
                  <a:pt x="711200" y="31749"/>
                </a:lnTo>
                <a:lnTo>
                  <a:pt x="711200" y="44449"/>
                </a:lnTo>
                <a:lnTo>
                  <a:pt x="723900" y="44449"/>
                </a:lnTo>
                <a:lnTo>
                  <a:pt x="723900" y="31749"/>
                </a:lnTo>
                <a:close/>
              </a:path>
              <a:path w="3213100" h="76200">
                <a:moveTo>
                  <a:pt x="749300" y="31749"/>
                </a:moveTo>
                <a:lnTo>
                  <a:pt x="736600" y="31749"/>
                </a:lnTo>
                <a:lnTo>
                  <a:pt x="736600" y="44449"/>
                </a:lnTo>
                <a:lnTo>
                  <a:pt x="749300" y="44449"/>
                </a:lnTo>
                <a:lnTo>
                  <a:pt x="749300" y="31749"/>
                </a:lnTo>
                <a:close/>
              </a:path>
              <a:path w="3213100" h="76200">
                <a:moveTo>
                  <a:pt x="774700" y="31749"/>
                </a:moveTo>
                <a:lnTo>
                  <a:pt x="762000" y="31749"/>
                </a:lnTo>
                <a:lnTo>
                  <a:pt x="762000" y="44449"/>
                </a:lnTo>
                <a:lnTo>
                  <a:pt x="774700" y="44449"/>
                </a:lnTo>
                <a:lnTo>
                  <a:pt x="774700" y="31749"/>
                </a:lnTo>
                <a:close/>
              </a:path>
              <a:path w="3213100" h="76200">
                <a:moveTo>
                  <a:pt x="800100" y="31749"/>
                </a:moveTo>
                <a:lnTo>
                  <a:pt x="787400" y="31749"/>
                </a:lnTo>
                <a:lnTo>
                  <a:pt x="787400" y="44449"/>
                </a:lnTo>
                <a:lnTo>
                  <a:pt x="800100" y="44449"/>
                </a:lnTo>
                <a:lnTo>
                  <a:pt x="800100" y="31749"/>
                </a:lnTo>
                <a:close/>
              </a:path>
              <a:path w="3213100" h="76200">
                <a:moveTo>
                  <a:pt x="825500" y="31749"/>
                </a:moveTo>
                <a:lnTo>
                  <a:pt x="812800" y="31749"/>
                </a:lnTo>
                <a:lnTo>
                  <a:pt x="812800" y="44449"/>
                </a:lnTo>
                <a:lnTo>
                  <a:pt x="825500" y="44449"/>
                </a:lnTo>
                <a:lnTo>
                  <a:pt x="825500" y="31749"/>
                </a:lnTo>
                <a:close/>
              </a:path>
              <a:path w="3213100" h="76200">
                <a:moveTo>
                  <a:pt x="850900" y="31749"/>
                </a:moveTo>
                <a:lnTo>
                  <a:pt x="838200" y="31749"/>
                </a:lnTo>
                <a:lnTo>
                  <a:pt x="838200" y="44449"/>
                </a:lnTo>
                <a:lnTo>
                  <a:pt x="850900" y="44449"/>
                </a:lnTo>
                <a:lnTo>
                  <a:pt x="850900" y="31749"/>
                </a:lnTo>
                <a:close/>
              </a:path>
              <a:path w="3213100" h="76200">
                <a:moveTo>
                  <a:pt x="876300" y="31749"/>
                </a:moveTo>
                <a:lnTo>
                  <a:pt x="863600" y="31749"/>
                </a:lnTo>
                <a:lnTo>
                  <a:pt x="863600" y="44449"/>
                </a:lnTo>
                <a:lnTo>
                  <a:pt x="876300" y="44449"/>
                </a:lnTo>
                <a:lnTo>
                  <a:pt x="876300" y="31749"/>
                </a:lnTo>
                <a:close/>
              </a:path>
              <a:path w="3213100" h="76200">
                <a:moveTo>
                  <a:pt x="901700" y="31749"/>
                </a:moveTo>
                <a:lnTo>
                  <a:pt x="889000" y="31749"/>
                </a:lnTo>
                <a:lnTo>
                  <a:pt x="889000" y="44449"/>
                </a:lnTo>
                <a:lnTo>
                  <a:pt x="901700" y="44449"/>
                </a:lnTo>
                <a:lnTo>
                  <a:pt x="901700" y="31749"/>
                </a:lnTo>
                <a:close/>
              </a:path>
              <a:path w="3213100" h="76200">
                <a:moveTo>
                  <a:pt x="927100" y="31749"/>
                </a:moveTo>
                <a:lnTo>
                  <a:pt x="914400" y="31749"/>
                </a:lnTo>
                <a:lnTo>
                  <a:pt x="914400" y="44449"/>
                </a:lnTo>
                <a:lnTo>
                  <a:pt x="927100" y="44449"/>
                </a:lnTo>
                <a:lnTo>
                  <a:pt x="927100" y="31749"/>
                </a:lnTo>
                <a:close/>
              </a:path>
              <a:path w="3213100" h="76200">
                <a:moveTo>
                  <a:pt x="952500" y="31749"/>
                </a:moveTo>
                <a:lnTo>
                  <a:pt x="939800" y="31749"/>
                </a:lnTo>
                <a:lnTo>
                  <a:pt x="939800" y="44449"/>
                </a:lnTo>
                <a:lnTo>
                  <a:pt x="952500" y="44449"/>
                </a:lnTo>
                <a:lnTo>
                  <a:pt x="952500" y="31749"/>
                </a:lnTo>
                <a:close/>
              </a:path>
              <a:path w="3213100" h="76200">
                <a:moveTo>
                  <a:pt x="977900" y="31749"/>
                </a:moveTo>
                <a:lnTo>
                  <a:pt x="965200" y="31749"/>
                </a:lnTo>
                <a:lnTo>
                  <a:pt x="965200" y="44449"/>
                </a:lnTo>
                <a:lnTo>
                  <a:pt x="977900" y="44449"/>
                </a:lnTo>
                <a:lnTo>
                  <a:pt x="977900" y="31749"/>
                </a:lnTo>
                <a:close/>
              </a:path>
              <a:path w="3213100" h="76200">
                <a:moveTo>
                  <a:pt x="1003300" y="31749"/>
                </a:moveTo>
                <a:lnTo>
                  <a:pt x="990600" y="31749"/>
                </a:lnTo>
                <a:lnTo>
                  <a:pt x="990600" y="44449"/>
                </a:lnTo>
                <a:lnTo>
                  <a:pt x="1003300" y="44449"/>
                </a:lnTo>
                <a:lnTo>
                  <a:pt x="1003300" y="31749"/>
                </a:lnTo>
                <a:close/>
              </a:path>
              <a:path w="3213100" h="76200">
                <a:moveTo>
                  <a:pt x="1028700" y="31749"/>
                </a:moveTo>
                <a:lnTo>
                  <a:pt x="1016000" y="31749"/>
                </a:lnTo>
                <a:lnTo>
                  <a:pt x="1016000" y="44449"/>
                </a:lnTo>
                <a:lnTo>
                  <a:pt x="1028700" y="44449"/>
                </a:lnTo>
                <a:lnTo>
                  <a:pt x="1028700" y="31749"/>
                </a:lnTo>
                <a:close/>
              </a:path>
              <a:path w="3213100" h="76200">
                <a:moveTo>
                  <a:pt x="1054100" y="31749"/>
                </a:moveTo>
                <a:lnTo>
                  <a:pt x="1041400" y="31749"/>
                </a:lnTo>
                <a:lnTo>
                  <a:pt x="1041400" y="44449"/>
                </a:lnTo>
                <a:lnTo>
                  <a:pt x="1054100" y="44449"/>
                </a:lnTo>
                <a:lnTo>
                  <a:pt x="1054100" y="31749"/>
                </a:lnTo>
                <a:close/>
              </a:path>
              <a:path w="3213100" h="76200">
                <a:moveTo>
                  <a:pt x="1079500" y="31749"/>
                </a:moveTo>
                <a:lnTo>
                  <a:pt x="1066800" y="31749"/>
                </a:lnTo>
                <a:lnTo>
                  <a:pt x="1066800" y="44449"/>
                </a:lnTo>
                <a:lnTo>
                  <a:pt x="1079500" y="44449"/>
                </a:lnTo>
                <a:lnTo>
                  <a:pt x="1079500" y="31749"/>
                </a:lnTo>
                <a:close/>
              </a:path>
              <a:path w="3213100" h="76200">
                <a:moveTo>
                  <a:pt x="1104900" y="31749"/>
                </a:moveTo>
                <a:lnTo>
                  <a:pt x="1092200" y="31749"/>
                </a:lnTo>
                <a:lnTo>
                  <a:pt x="1092200" y="44449"/>
                </a:lnTo>
                <a:lnTo>
                  <a:pt x="1104900" y="44449"/>
                </a:lnTo>
                <a:lnTo>
                  <a:pt x="1104900" y="31749"/>
                </a:lnTo>
                <a:close/>
              </a:path>
              <a:path w="3213100" h="76200">
                <a:moveTo>
                  <a:pt x="1130300" y="31749"/>
                </a:moveTo>
                <a:lnTo>
                  <a:pt x="1117600" y="31749"/>
                </a:lnTo>
                <a:lnTo>
                  <a:pt x="1117600" y="44449"/>
                </a:lnTo>
                <a:lnTo>
                  <a:pt x="1130300" y="44449"/>
                </a:lnTo>
                <a:lnTo>
                  <a:pt x="1130300" y="31749"/>
                </a:lnTo>
                <a:close/>
              </a:path>
              <a:path w="3213100" h="76200">
                <a:moveTo>
                  <a:pt x="1155700" y="31749"/>
                </a:moveTo>
                <a:lnTo>
                  <a:pt x="1143000" y="31749"/>
                </a:lnTo>
                <a:lnTo>
                  <a:pt x="1143000" y="44449"/>
                </a:lnTo>
                <a:lnTo>
                  <a:pt x="1155700" y="44449"/>
                </a:lnTo>
                <a:lnTo>
                  <a:pt x="1155700" y="31749"/>
                </a:lnTo>
                <a:close/>
              </a:path>
              <a:path w="3213100" h="76200">
                <a:moveTo>
                  <a:pt x="1181100" y="31749"/>
                </a:moveTo>
                <a:lnTo>
                  <a:pt x="1168400" y="31749"/>
                </a:lnTo>
                <a:lnTo>
                  <a:pt x="1168400" y="44449"/>
                </a:lnTo>
                <a:lnTo>
                  <a:pt x="1181100" y="44449"/>
                </a:lnTo>
                <a:lnTo>
                  <a:pt x="1181100" y="31749"/>
                </a:lnTo>
                <a:close/>
              </a:path>
              <a:path w="3213100" h="76200">
                <a:moveTo>
                  <a:pt x="1206500" y="31749"/>
                </a:moveTo>
                <a:lnTo>
                  <a:pt x="1193800" y="31749"/>
                </a:lnTo>
                <a:lnTo>
                  <a:pt x="1193800" y="44449"/>
                </a:lnTo>
                <a:lnTo>
                  <a:pt x="1206500" y="44449"/>
                </a:lnTo>
                <a:lnTo>
                  <a:pt x="1206500" y="31749"/>
                </a:lnTo>
                <a:close/>
              </a:path>
              <a:path w="3213100" h="76200">
                <a:moveTo>
                  <a:pt x="1231900" y="31749"/>
                </a:moveTo>
                <a:lnTo>
                  <a:pt x="1219200" y="31749"/>
                </a:lnTo>
                <a:lnTo>
                  <a:pt x="1219200" y="44449"/>
                </a:lnTo>
                <a:lnTo>
                  <a:pt x="1231900" y="44449"/>
                </a:lnTo>
                <a:lnTo>
                  <a:pt x="1231900" y="31749"/>
                </a:lnTo>
                <a:close/>
              </a:path>
              <a:path w="3213100" h="76200">
                <a:moveTo>
                  <a:pt x="1257300" y="31749"/>
                </a:moveTo>
                <a:lnTo>
                  <a:pt x="1244600" y="31749"/>
                </a:lnTo>
                <a:lnTo>
                  <a:pt x="1244600" y="44449"/>
                </a:lnTo>
                <a:lnTo>
                  <a:pt x="1257300" y="44449"/>
                </a:lnTo>
                <a:lnTo>
                  <a:pt x="1257300" y="31749"/>
                </a:lnTo>
                <a:close/>
              </a:path>
              <a:path w="3213100" h="76200">
                <a:moveTo>
                  <a:pt x="1282700" y="31749"/>
                </a:moveTo>
                <a:lnTo>
                  <a:pt x="1270000" y="31749"/>
                </a:lnTo>
                <a:lnTo>
                  <a:pt x="1270000" y="44449"/>
                </a:lnTo>
                <a:lnTo>
                  <a:pt x="1282700" y="44449"/>
                </a:lnTo>
                <a:lnTo>
                  <a:pt x="1282700" y="31749"/>
                </a:lnTo>
                <a:close/>
              </a:path>
              <a:path w="3213100" h="76200">
                <a:moveTo>
                  <a:pt x="1308100" y="31749"/>
                </a:moveTo>
                <a:lnTo>
                  <a:pt x="1295400" y="31749"/>
                </a:lnTo>
                <a:lnTo>
                  <a:pt x="1295400" y="44449"/>
                </a:lnTo>
                <a:lnTo>
                  <a:pt x="1308100" y="44449"/>
                </a:lnTo>
                <a:lnTo>
                  <a:pt x="1308100" y="31749"/>
                </a:lnTo>
                <a:close/>
              </a:path>
              <a:path w="3213100" h="76200">
                <a:moveTo>
                  <a:pt x="1333500" y="31749"/>
                </a:moveTo>
                <a:lnTo>
                  <a:pt x="1320800" y="31749"/>
                </a:lnTo>
                <a:lnTo>
                  <a:pt x="1320800" y="44449"/>
                </a:lnTo>
                <a:lnTo>
                  <a:pt x="1333500" y="44449"/>
                </a:lnTo>
                <a:lnTo>
                  <a:pt x="1333500" y="31749"/>
                </a:lnTo>
                <a:close/>
              </a:path>
              <a:path w="3213100" h="76200">
                <a:moveTo>
                  <a:pt x="1358900" y="31749"/>
                </a:moveTo>
                <a:lnTo>
                  <a:pt x="1346200" y="31749"/>
                </a:lnTo>
                <a:lnTo>
                  <a:pt x="1346200" y="44449"/>
                </a:lnTo>
                <a:lnTo>
                  <a:pt x="1358900" y="44449"/>
                </a:lnTo>
                <a:lnTo>
                  <a:pt x="1358900" y="31749"/>
                </a:lnTo>
                <a:close/>
              </a:path>
              <a:path w="3213100" h="76200">
                <a:moveTo>
                  <a:pt x="1384300" y="31749"/>
                </a:moveTo>
                <a:lnTo>
                  <a:pt x="1371600" y="31749"/>
                </a:lnTo>
                <a:lnTo>
                  <a:pt x="1371600" y="44449"/>
                </a:lnTo>
                <a:lnTo>
                  <a:pt x="1384300" y="44449"/>
                </a:lnTo>
                <a:lnTo>
                  <a:pt x="1384300" y="31749"/>
                </a:lnTo>
                <a:close/>
              </a:path>
              <a:path w="3213100" h="76200">
                <a:moveTo>
                  <a:pt x="1409700" y="31749"/>
                </a:moveTo>
                <a:lnTo>
                  <a:pt x="1397000" y="31749"/>
                </a:lnTo>
                <a:lnTo>
                  <a:pt x="1397000" y="44449"/>
                </a:lnTo>
                <a:lnTo>
                  <a:pt x="1409700" y="44449"/>
                </a:lnTo>
                <a:lnTo>
                  <a:pt x="1409700" y="31749"/>
                </a:lnTo>
                <a:close/>
              </a:path>
              <a:path w="3213100" h="76200">
                <a:moveTo>
                  <a:pt x="1435100" y="31749"/>
                </a:moveTo>
                <a:lnTo>
                  <a:pt x="1422400" y="31749"/>
                </a:lnTo>
                <a:lnTo>
                  <a:pt x="1422400" y="44449"/>
                </a:lnTo>
                <a:lnTo>
                  <a:pt x="1435100" y="44449"/>
                </a:lnTo>
                <a:lnTo>
                  <a:pt x="1435100" y="31749"/>
                </a:lnTo>
                <a:close/>
              </a:path>
              <a:path w="3213100" h="76200">
                <a:moveTo>
                  <a:pt x="1460500" y="31749"/>
                </a:moveTo>
                <a:lnTo>
                  <a:pt x="1447800" y="31749"/>
                </a:lnTo>
                <a:lnTo>
                  <a:pt x="1447800" y="44449"/>
                </a:lnTo>
                <a:lnTo>
                  <a:pt x="1460500" y="44449"/>
                </a:lnTo>
                <a:lnTo>
                  <a:pt x="1460500" y="31749"/>
                </a:lnTo>
                <a:close/>
              </a:path>
              <a:path w="3213100" h="76200">
                <a:moveTo>
                  <a:pt x="1485900" y="31749"/>
                </a:moveTo>
                <a:lnTo>
                  <a:pt x="1473200" y="31749"/>
                </a:lnTo>
                <a:lnTo>
                  <a:pt x="1473200" y="44449"/>
                </a:lnTo>
                <a:lnTo>
                  <a:pt x="1485900" y="44449"/>
                </a:lnTo>
                <a:lnTo>
                  <a:pt x="1485900" y="31749"/>
                </a:lnTo>
                <a:close/>
              </a:path>
              <a:path w="3213100" h="76200">
                <a:moveTo>
                  <a:pt x="1511300" y="31749"/>
                </a:moveTo>
                <a:lnTo>
                  <a:pt x="1498600" y="31749"/>
                </a:lnTo>
                <a:lnTo>
                  <a:pt x="1498600" y="44449"/>
                </a:lnTo>
                <a:lnTo>
                  <a:pt x="1511300" y="44449"/>
                </a:lnTo>
                <a:lnTo>
                  <a:pt x="1511300" y="31749"/>
                </a:lnTo>
                <a:close/>
              </a:path>
              <a:path w="3213100" h="76200">
                <a:moveTo>
                  <a:pt x="1536700" y="31749"/>
                </a:moveTo>
                <a:lnTo>
                  <a:pt x="1524000" y="31749"/>
                </a:lnTo>
                <a:lnTo>
                  <a:pt x="1524000" y="44449"/>
                </a:lnTo>
                <a:lnTo>
                  <a:pt x="1536700" y="44449"/>
                </a:lnTo>
                <a:lnTo>
                  <a:pt x="1536700" y="31749"/>
                </a:lnTo>
                <a:close/>
              </a:path>
              <a:path w="3213100" h="76200">
                <a:moveTo>
                  <a:pt x="1562100" y="31749"/>
                </a:moveTo>
                <a:lnTo>
                  <a:pt x="1549400" y="31749"/>
                </a:lnTo>
                <a:lnTo>
                  <a:pt x="1549400" y="44449"/>
                </a:lnTo>
                <a:lnTo>
                  <a:pt x="1562100" y="44449"/>
                </a:lnTo>
                <a:lnTo>
                  <a:pt x="1562100" y="31749"/>
                </a:lnTo>
                <a:close/>
              </a:path>
              <a:path w="3213100" h="76200">
                <a:moveTo>
                  <a:pt x="1587500" y="31749"/>
                </a:moveTo>
                <a:lnTo>
                  <a:pt x="1574800" y="31749"/>
                </a:lnTo>
                <a:lnTo>
                  <a:pt x="1574800" y="44449"/>
                </a:lnTo>
                <a:lnTo>
                  <a:pt x="1587500" y="44449"/>
                </a:lnTo>
                <a:lnTo>
                  <a:pt x="1587500" y="31749"/>
                </a:lnTo>
                <a:close/>
              </a:path>
              <a:path w="3213100" h="76200">
                <a:moveTo>
                  <a:pt x="1612900" y="31749"/>
                </a:moveTo>
                <a:lnTo>
                  <a:pt x="1600200" y="31749"/>
                </a:lnTo>
                <a:lnTo>
                  <a:pt x="1600200" y="44449"/>
                </a:lnTo>
                <a:lnTo>
                  <a:pt x="1612900" y="44449"/>
                </a:lnTo>
                <a:lnTo>
                  <a:pt x="1612900" y="31749"/>
                </a:lnTo>
                <a:close/>
              </a:path>
              <a:path w="3213100" h="76200">
                <a:moveTo>
                  <a:pt x="1638300" y="31749"/>
                </a:moveTo>
                <a:lnTo>
                  <a:pt x="1625600" y="31749"/>
                </a:lnTo>
                <a:lnTo>
                  <a:pt x="1625600" y="44449"/>
                </a:lnTo>
                <a:lnTo>
                  <a:pt x="1638300" y="44449"/>
                </a:lnTo>
                <a:lnTo>
                  <a:pt x="1638300" y="31749"/>
                </a:lnTo>
                <a:close/>
              </a:path>
              <a:path w="3213100" h="76200">
                <a:moveTo>
                  <a:pt x="1663700" y="31749"/>
                </a:moveTo>
                <a:lnTo>
                  <a:pt x="1651000" y="31749"/>
                </a:lnTo>
                <a:lnTo>
                  <a:pt x="1651000" y="44449"/>
                </a:lnTo>
                <a:lnTo>
                  <a:pt x="1663700" y="44449"/>
                </a:lnTo>
                <a:lnTo>
                  <a:pt x="1663700" y="31749"/>
                </a:lnTo>
                <a:close/>
              </a:path>
              <a:path w="3213100" h="76200">
                <a:moveTo>
                  <a:pt x="1689100" y="31749"/>
                </a:moveTo>
                <a:lnTo>
                  <a:pt x="1676400" y="31749"/>
                </a:lnTo>
                <a:lnTo>
                  <a:pt x="1676400" y="44449"/>
                </a:lnTo>
                <a:lnTo>
                  <a:pt x="1689100" y="44449"/>
                </a:lnTo>
                <a:lnTo>
                  <a:pt x="1689100" y="31749"/>
                </a:lnTo>
                <a:close/>
              </a:path>
              <a:path w="3213100" h="76200">
                <a:moveTo>
                  <a:pt x="1714500" y="31749"/>
                </a:moveTo>
                <a:lnTo>
                  <a:pt x="1701800" y="31749"/>
                </a:lnTo>
                <a:lnTo>
                  <a:pt x="1701800" y="44449"/>
                </a:lnTo>
                <a:lnTo>
                  <a:pt x="1714500" y="44449"/>
                </a:lnTo>
                <a:lnTo>
                  <a:pt x="1714500" y="31749"/>
                </a:lnTo>
                <a:close/>
              </a:path>
              <a:path w="3213100" h="76200">
                <a:moveTo>
                  <a:pt x="1739900" y="31749"/>
                </a:moveTo>
                <a:lnTo>
                  <a:pt x="1727200" y="31749"/>
                </a:lnTo>
                <a:lnTo>
                  <a:pt x="1727200" y="44449"/>
                </a:lnTo>
                <a:lnTo>
                  <a:pt x="1739900" y="44449"/>
                </a:lnTo>
                <a:lnTo>
                  <a:pt x="1739900" y="31749"/>
                </a:lnTo>
                <a:close/>
              </a:path>
              <a:path w="3213100" h="76200">
                <a:moveTo>
                  <a:pt x="1765300" y="31749"/>
                </a:moveTo>
                <a:lnTo>
                  <a:pt x="1752600" y="31749"/>
                </a:lnTo>
                <a:lnTo>
                  <a:pt x="1752600" y="44449"/>
                </a:lnTo>
                <a:lnTo>
                  <a:pt x="1765300" y="44449"/>
                </a:lnTo>
                <a:lnTo>
                  <a:pt x="1765300" y="31749"/>
                </a:lnTo>
                <a:close/>
              </a:path>
              <a:path w="3213100" h="76200">
                <a:moveTo>
                  <a:pt x="1790700" y="31749"/>
                </a:moveTo>
                <a:lnTo>
                  <a:pt x="1778000" y="31749"/>
                </a:lnTo>
                <a:lnTo>
                  <a:pt x="1778000" y="44449"/>
                </a:lnTo>
                <a:lnTo>
                  <a:pt x="1790700" y="44449"/>
                </a:lnTo>
                <a:lnTo>
                  <a:pt x="1790700" y="31749"/>
                </a:lnTo>
                <a:close/>
              </a:path>
              <a:path w="3213100" h="76200">
                <a:moveTo>
                  <a:pt x="1816100" y="31749"/>
                </a:moveTo>
                <a:lnTo>
                  <a:pt x="1803400" y="31749"/>
                </a:lnTo>
                <a:lnTo>
                  <a:pt x="1803400" y="44449"/>
                </a:lnTo>
                <a:lnTo>
                  <a:pt x="1816100" y="44449"/>
                </a:lnTo>
                <a:lnTo>
                  <a:pt x="1816100" y="31749"/>
                </a:lnTo>
                <a:close/>
              </a:path>
              <a:path w="3213100" h="76200">
                <a:moveTo>
                  <a:pt x="1841500" y="31749"/>
                </a:moveTo>
                <a:lnTo>
                  <a:pt x="1828800" y="31749"/>
                </a:lnTo>
                <a:lnTo>
                  <a:pt x="1828800" y="44449"/>
                </a:lnTo>
                <a:lnTo>
                  <a:pt x="1841500" y="44449"/>
                </a:lnTo>
                <a:lnTo>
                  <a:pt x="1841500" y="31749"/>
                </a:lnTo>
                <a:close/>
              </a:path>
              <a:path w="3213100" h="76200">
                <a:moveTo>
                  <a:pt x="1866900" y="31749"/>
                </a:moveTo>
                <a:lnTo>
                  <a:pt x="1854200" y="31749"/>
                </a:lnTo>
                <a:lnTo>
                  <a:pt x="1854200" y="44449"/>
                </a:lnTo>
                <a:lnTo>
                  <a:pt x="1866900" y="44449"/>
                </a:lnTo>
                <a:lnTo>
                  <a:pt x="1866900" y="31749"/>
                </a:lnTo>
                <a:close/>
              </a:path>
              <a:path w="3213100" h="76200">
                <a:moveTo>
                  <a:pt x="1892300" y="31749"/>
                </a:moveTo>
                <a:lnTo>
                  <a:pt x="1879600" y="31749"/>
                </a:lnTo>
                <a:lnTo>
                  <a:pt x="1879600" y="44449"/>
                </a:lnTo>
                <a:lnTo>
                  <a:pt x="1892300" y="44449"/>
                </a:lnTo>
                <a:lnTo>
                  <a:pt x="1892300" y="31749"/>
                </a:lnTo>
                <a:close/>
              </a:path>
              <a:path w="3213100" h="76200">
                <a:moveTo>
                  <a:pt x="1917700" y="31749"/>
                </a:moveTo>
                <a:lnTo>
                  <a:pt x="1905000" y="31749"/>
                </a:lnTo>
                <a:lnTo>
                  <a:pt x="1905000" y="44449"/>
                </a:lnTo>
                <a:lnTo>
                  <a:pt x="1917700" y="44449"/>
                </a:lnTo>
                <a:lnTo>
                  <a:pt x="1917700" y="31749"/>
                </a:lnTo>
                <a:close/>
              </a:path>
              <a:path w="3213100" h="76200">
                <a:moveTo>
                  <a:pt x="1943100" y="31749"/>
                </a:moveTo>
                <a:lnTo>
                  <a:pt x="1930400" y="31749"/>
                </a:lnTo>
                <a:lnTo>
                  <a:pt x="1930400" y="44449"/>
                </a:lnTo>
                <a:lnTo>
                  <a:pt x="1943100" y="44449"/>
                </a:lnTo>
                <a:lnTo>
                  <a:pt x="1943100" y="31749"/>
                </a:lnTo>
                <a:close/>
              </a:path>
              <a:path w="3213100" h="76200">
                <a:moveTo>
                  <a:pt x="1968500" y="31749"/>
                </a:moveTo>
                <a:lnTo>
                  <a:pt x="1955800" y="31749"/>
                </a:lnTo>
                <a:lnTo>
                  <a:pt x="1955800" y="44449"/>
                </a:lnTo>
                <a:lnTo>
                  <a:pt x="1968500" y="44449"/>
                </a:lnTo>
                <a:lnTo>
                  <a:pt x="1968500" y="31749"/>
                </a:lnTo>
                <a:close/>
              </a:path>
              <a:path w="3213100" h="76200">
                <a:moveTo>
                  <a:pt x="1993900" y="31749"/>
                </a:moveTo>
                <a:lnTo>
                  <a:pt x="1981200" y="31749"/>
                </a:lnTo>
                <a:lnTo>
                  <a:pt x="1981200" y="44449"/>
                </a:lnTo>
                <a:lnTo>
                  <a:pt x="1993900" y="44449"/>
                </a:lnTo>
                <a:lnTo>
                  <a:pt x="1993900" y="31749"/>
                </a:lnTo>
                <a:close/>
              </a:path>
              <a:path w="3213100" h="76200">
                <a:moveTo>
                  <a:pt x="2019300" y="31749"/>
                </a:moveTo>
                <a:lnTo>
                  <a:pt x="2006600" y="31749"/>
                </a:lnTo>
                <a:lnTo>
                  <a:pt x="2006600" y="44449"/>
                </a:lnTo>
                <a:lnTo>
                  <a:pt x="2019300" y="44449"/>
                </a:lnTo>
                <a:lnTo>
                  <a:pt x="2019300" y="31749"/>
                </a:lnTo>
                <a:close/>
              </a:path>
              <a:path w="3213100" h="76200">
                <a:moveTo>
                  <a:pt x="2044700" y="31749"/>
                </a:moveTo>
                <a:lnTo>
                  <a:pt x="2032000" y="31749"/>
                </a:lnTo>
                <a:lnTo>
                  <a:pt x="2032000" y="44449"/>
                </a:lnTo>
                <a:lnTo>
                  <a:pt x="2044700" y="44449"/>
                </a:lnTo>
                <a:lnTo>
                  <a:pt x="2044700" y="31749"/>
                </a:lnTo>
                <a:close/>
              </a:path>
              <a:path w="3213100" h="76200">
                <a:moveTo>
                  <a:pt x="2070100" y="31749"/>
                </a:moveTo>
                <a:lnTo>
                  <a:pt x="2057400" y="31749"/>
                </a:lnTo>
                <a:lnTo>
                  <a:pt x="2057400" y="44449"/>
                </a:lnTo>
                <a:lnTo>
                  <a:pt x="2070100" y="44449"/>
                </a:lnTo>
                <a:lnTo>
                  <a:pt x="2070100" y="31749"/>
                </a:lnTo>
                <a:close/>
              </a:path>
              <a:path w="3213100" h="76200">
                <a:moveTo>
                  <a:pt x="2095500" y="31749"/>
                </a:moveTo>
                <a:lnTo>
                  <a:pt x="2082800" y="31749"/>
                </a:lnTo>
                <a:lnTo>
                  <a:pt x="2082800" y="44449"/>
                </a:lnTo>
                <a:lnTo>
                  <a:pt x="2095500" y="44449"/>
                </a:lnTo>
                <a:lnTo>
                  <a:pt x="2095500" y="31749"/>
                </a:lnTo>
                <a:close/>
              </a:path>
              <a:path w="3213100" h="76200">
                <a:moveTo>
                  <a:pt x="2120900" y="31749"/>
                </a:moveTo>
                <a:lnTo>
                  <a:pt x="2108200" y="31749"/>
                </a:lnTo>
                <a:lnTo>
                  <a:pt x="2108200" y="44449"/>
                </a:lnTo>
                <a:lnTo>
                  <a:pt x="2120900" y="44449"/>
                </a:lnTo>
                <a:lnTo>
                  <a:pt x="2120900" y="31749"/>
                </a:lnTo>
                <a:close/>
              </a:path>
              <a:path w="3213100" h="76200">
                <a:moveTo>
                  <a:pt x="2146300" y="31749"/>
                </a:moveTo>
                <a:lnTo>
                  <a:pt x="2133600" y="31749"/>
                </a:lnTo>
                <a:lnTo>
                  <a:pt x="2133600" y="44449"/>
                </a:lnTo>
                <a:lnTo>
                  <a:pt x="2146300" y="44449"/>
                </a:lnTo>
                <a:lnTo>
                  <a:pt x="2146300" y="31749"/>
                </a:lnTo>
                <a:close/>
              </a:path>
              <a:path w="3213100" h="76200">
                <a:moveTo>
                  <a:pt x="2171700" y="31749"/>
                </a:moveTo>
                <a:lnTo>
                  <a:pt x="2159000" y="31749"/>
                </a:lnTo>
                <a:lnTo>
                  <a:pt x="2159000" y="44449"/>
                </a:lnTo>
                <a:lnTo>
                  <a:pt x="2171700" y="44449"/>
                </a:lnTo>
                <a:lnTo>
                  <a:pt x="2171700" y="31749"/>
                </a:lnTo>
                <a:close/>
              </a:path>
              <a:path w="3213100" h="76200">
                <a:moveTo>
                  <a:pt x="2197100" y="31749"/>
                </a:moveTo>
                <a:lnTo>
                  <a:pt x="2184400" y="31749"/>
                </a:lnTo>
                <a:lnTo>
                  <a:pt x="2184400" y="44449"/>
                </a:lnTo>
                <a:lnTo>
                  <a:pt x="2197100" y="44449"/>
                </a:lnTo>
                <a:lnTo>
                  <a:pt x="2197100" y="31749"/>
                </a:lnTo>
                <a:close/>
              </a:path>
              <a:path w="3213100" h="76200">
                <a:moveTo>
                  <a:pt x="2222500" y="31749"/>
                </a:moveTo>
                <a:lnTo>
                  <a:pt x="2209800" y="31749"/>
                </a:lnTo>
                <a:lnTo>
                  <a:pt x="2209800" y="44449"/>
                </a:lnTo>
                <a:lnTo>
                  <a:pt x="2222500" y="44449"/>
                </a:lnTo>
                <a:lnTo>
                  <a:pt x="2222500" y="31749"/>
                </a:lnTo>
                <a:close/>
              </a:path>
              <a:path w="3213100" h="76200">
                <a:moveTo>
                  <a:pt x="2247900" y="31749"/>
                </a:moveTo>
                <a:lnTo>
                  <a:pt x="2235200" y="31749"/>
                </a:lnTo>
                <a:lnTo>
                  <a:pt x="2235200" y="44449"/>
                </a:lnTo>
                <a:lnTo>
                  <a:pt x="2247900" y="44449"/>
                </a:lnTo>
                <a:lnTo>
                  <a:pt x="2247900" y="31749"/>
                </a:lnTo>
                <a:close/>
              </a:path>
              <a:path w="3213100" h="76200">
                <a:moveTo>
                  <a:pt x="2273300" y="31749"/>
                </a:moveTo>
                <a:lnTo>
                  <a:pt x="2260600" y="31749"/>
                </a:lnTo>
                <a:lnTo>
                  <a:pt x="2260600" y="44449"/>
                </a:lnTo>
                <a:lnTo>
                  <a:pt x="2273300" y="44449"/>
                </a:lnTo>
                <a:lnTo>
                  <a:pt x="2273300" y="31749"/>
                </a:lnTo>
                <a:close/>
              </a:path>
              <a:path w="3213100" h="76200">
                <a:moveTo>
                  <a:pt x="2298700" y="31749"/>
                </a:moveTo>
                <a:lnTo>
                  <a:pt x="2286000" y="31749"/>
                </a:lnTo>
                <a:lnTo>
                  <a:pt x="2286000" y="44449"/>
                </a:lnTo>
                <a:lnTo>
                  <a:pt x="2298700" y="44449"/>
                </a:lnTo>
                <a:lnTo>
                  <a:pt x="2298700" y="31749"/>
                </a:lnTo>
                <a:close/>
              </a:path>
              <a:path w="3213100" h="76200">
                <a:moveTo>
                  <a:pt x="2324100" y="31749"/>
                </a:moveTo>
                <a:lnTo>
                  <a:pt x="2311400" y="31749"/>
                </a:lnTo>
                <a:lnTo>
                  <a:pt x="2311400" y="44449"/>
                </a:lnTo>
                <a:lnTo>
                  <a:pt x="2324100" y="44449"/>
                </a:lnTo>
                <a:lnTo>
                  <a:pt x="2324100" y="31749"/>
                </a:lnTo>
                <a:close/>
              </a:path>
              <a:path w="3213100" h="76200">
                <a:moveTo>
                  <a:pt x="2349500" y="31749"/>
                </a:moveTo>
                <a:lnTo>
                  <a:pt x="2336800" y="31749"/>
                </a:lnTo>
                <a:lnTo>
                  <a:pt x="2336800" y="44449"/>
                </a:lnTo>
                <a:lnTo>
                  <a:pt x="2349500" y="44449"/>
                </a:lnTo>
                <a:lnTo>
                  <a:pt x="2349500" y="31749"/>
                </a:lnTo>
                <a:close/>
              </a:path>
              <a:path w="3213100" h="76200">
                <a:moveTo>
                  <a:pt x="2374900" y="31749"/>
                </a:moveTo>
                <a:lnTo>
                  <a:pt x="2362200" y="31749"/>
                </a:lnTo>
                <a:lnTo>
                  <a:pt x="2362200" y="44449"/>
                </a:lnTo>
                <a:lnTo>
                  <a:pt x="2374900" y="44449"/>
                </a:lnTo>
                <a:lnTo>
                  <a:pt x="2374900" y="31749"/>
                </a:lnTo>
                <a:close/>
              </a:path>
              <a:path w="3213100" h="76200">
                <a:moveTo>
                  <a:pt x="2400300" y="31749"/>
                </a:moveTo>
                <a:lnTo>
                  <a:pt x="2387600" y="31749"/>
                </a:lnTo>
                <a:lnTo>
                  <a:pt x="2387600" y="44449"/>
                </a:lnTo>
                <a:lnTo>
                  <a:pt x="2400300" y="44449"/>
                </a:lnTo>
                <a:lnTo>
                  <a:pt x="2400300" y="31749"/>
                </a:lnTo>
                <a:close/>
              </a:path>
              <a:path w="3213100" h="76200">
                <a:moveTo>
                  <a:pt x="2425700" y="31749"/>
                </a:moveTo>
                <a:lnTo>
                  <a:pt x="2413000" y="31749"/>
                </a:lnTo>
                <a:lnTo>
                  <a:pt x="2413000" y="44449"/>
                </a:lnTo>
                <a:lnTo>
                  <a:pt x="2425700" y="44449"/>
                </a:lnTo>
                <a:lnTo>
                  <a:pt x="2425700" y="31749"/>
                </a:lnTo>
                <a:close/>
              </a:path>
              <a:path w="3213100" h="76200">
                <a:moveTo>
                  <a:pt x="2451100" y="31749"/>
                </a:moveTo>
                <a:lnTo>
                  <a:pt x="2438400" y="31749"/>
                </a:lnTo>
                <a:lnTo>
                  <a:pt x="2438400" y="44449"/>
                </a:lnTo>
                <a:lnTo>
                  <a:pt x="2451100" y="44449"/>
                </a:lnTo>
                <a:lnTo>
                  <a:pt x="2451100" y="31749"/>
                </a:lnTo>
                <a:close/>
              </a:path>
              <a:path w="3213100" h="76200">
                <a:moveTo>
                  <a:pt x="2476500" y="31749"/>
                </a:moveTo>
                <a:lnTo>
                  <a:pt x="2463800" y="31749"/>
                </a:lnTo>
                <a:lnTo>
                  <a:pt x="2463800" y="44449"/>
                </a:lnTo>
                <a:lnTo>
                  <a:pt x="2476500" y="44449"/>
                </a:lnTo>
                <a:lnTo>
                  <a:pt x="2476500" y="31749"/>
                </a:lnTo>
                <a:close/>
              </a:path>
              <a:path w="3213100" h="76200">
                <a:moveTo>
                  <a:pt x="2501900" y="31749"/>
                </a:moveTo>
                <a:lnTo>
                  <a:pt x="2489200" y="31749"/>
                </a:lnTo>
                <a:lnTo>
                  <a:pt x="2489200" y="44449"/>
                </a:lnTo>
                <a:lnTo>
                  <a:pt x="2501900" y="44449"/>
                </a:lnTo>
                <a:lnTo>
                  <a:pt x="2501900" y="31749"/>
                </a:lnTo>
                <a:close/>
              </a:path>
              <a:path w="3213100" h="76200">
                <a:moveTo>
                  <a:pt x="2527300" y="31749"/>
                </a:moveTo>
                <a:lnTo>
                  <a:pt x="2514600" y="31749"/>
                </a:lnTo>
                <a:lnTo>
                  <a:pt x="2514600" y="44449"/>
                </a:lnTo>
                <a:lnTo>
                  <a:pt x="2527300" y="44449"/>
                </a:lnTo>
                <a:lnTo>
                  <a:pt x="2527300" y="31749"/>
                </a:lnTo>
                <a:close/>
              </a:path>
              <a:path w="3213100" h="76200">
                <a:moveTo>
                  <a:pt x="2552700" y="31749"/>
                </a:moveTo>
                <a:lnTo>
                  <a:pt x="2540000" y="31749"/>
                </a:lnTo>
                <a:lnTo>
                  <a:pt x="2540000" y="44449"/>
                </a:lnTo>
                <a:lnTo>
                  <a:pt x="2552700" y="44449"/>
                </a:lnTo>
                <a:lnTo>
                  <a:pt x="2552700" y="31749"/>
                </a:lnTo>
                <a:close/>
              </a:path>
              <a:path w="3213100" h="76200">
                <a:moveTo>
                  <a:pt x="2578100" y="31749"/>
                </a:moveTo>
                <a:lnTo>
                  <a:pt x="2565400" y="31749"/>
                </a:lnTo>
                <a:lnTo>
                  <a:pt x="2565400" y="44449"/>
                </a:lnTo>
                <a:lnTo>
                  <a:pt x="2578100" y="44449"/>
                </a:lnTo>
                <a:lnTo>
                  <a:pt x="2578100" y="31749"/>
                </a:lnTo>
                <a:close/>
              </a:path>
              <a:path w="3213100" h="76200">
                <a:moveTo>
                  <a:pt x="2603500" y="31749"/>
                </a:moveTo>
                <a:lnTo>
                  <a:pt x="2590800" y="31749"/>
                </a:lnTo>
                <a:lnTo>
                  <a:pt x="2590800" y="44449"/>
                </a:lnTo>
                <a:lnTo>
                  <a:pt x="2603500" y="44449"/>
                </a:lnTo>
                <a:lnTo>
                  <a:pt x="2603500" y="31749"/>
                </a:lnTo>
                <a:close/>
              </a:path>
              <a:path w="3213100" h="76200">
                <a:moveTo>
                  <a:pt x="2628900" y="31749"/>
                </a:moveTo>
                <a:lnTo>
                  <a:pt x="2616200" y="31749"/>
                </a:lnTo>
                <a:lnTo>
                  <a:pt x="2616200" y="44449"/>
                </a:lnTo>
                <a:lnTo>
                  <a:pt x="2628900" y="44449"/>
                </a:lnTo>
                <a:lnTo>
                  <a:pt x="2628900" y="31749"/>
                </a:lnTo>
                <a:close/>
              </a:path>
              <a:path w="3213100" h="76200">
                <a:moveTo>
                  <a:pt x="2654300" y="31749"/>
                </a:moveTo>
                <a:lnTo>
                  <a:pt x="2641600" y="31749"/>
                </a:lnTo>
                <a:lnTo>
                  <a:pt x="2641600" y="44449"/>
                </a:lnTo>
                <a:lnTo>
                  <a:pt x="2654300" y="44449"/>
                </a:lnTo>
                <a:lnTo>
                  <a:pt x="2654300" y="31749"/>
                </a:lnTo>
                <a:close/>
              </a:path>
              <a:path w="3213100" h="76200">
                <a:moveTo>
                  <a:pt x="2679700" y="31749"/>
                </a:moveTo>
                <a:lnTo>
                  <a:pt x="2667000" y="31749"/>
                </a:lnTo>
                <a:lnTo>
                  <a:pt x="2667000" y="44449"/>
                </a:lnTo>
                <a:lnTo>
                  <a:pt x="2679700" y="44449"/>
                </a:lnTo>
                <a:lnTo>
                  <a:pt x="2679700" y="31749"/>
                </a:lnTo>
                <a:close/>
              </a:path>
              <a:path w="3213100" h="76200">
                <a:moveTo>
                  <a:pt x="2705100" y="31749"/>
                </a:moveTo>
                <a:lnTo>
                  <a:pt x="2692400" y="31749"/>
                </a:lnTo>
                <a:lnTo>
                  <a:pt x="2692400" y="44449"/>
                </a:lnTo>
                <a:lnTo>
                  <a:pt x="2705100" y="44449"/>
                </a:lnTo>
                <a:lnTo>
                  <a:pt x="2705100" y="31749"/>
                </a:lnTo>
                <a:close/>
              </a:path>
              <a:path w="3213100" h="76200">
                <a:moveTo>
                  <a:pt x="2730500" y="31749"/>
                </a:moveTo>
                <a:lnTo>
                  <a:pt x="2717800" y="31749"/>
                </a:lnTo>
                <a:lnTo>
                  <a:pt x="2717800" y="44449"/>
                </a:lnTo>
                <a:lnTo>
                  <a:pt x="2730500" y="44449"/>
                </a:lnTo>
                <a:lnTo>
                  <a:pt x="2730500" y="31749"/>
                </a:lnTo>
                <a:close/>
              </a:path>
              <a:path w="3213100" h="76200">
                <a:moveTo>
                  <a:pt x="2755900" y="31749"/>
                </a:moveTo>
                <a:lnTo>
                  <a:pt x="2743200" y="31749"/>
                </a:lnTo>
                <a:lnTo>
                  <a:pt x="2743200" y="44449"/>
                </a:lnTo>
                <a:lnTo>
                  <a:pt x="2755900" y="44449"/>
                </a:lnTo>
                <a:lnTo>
                  <a:pt x="2755900" y="31749"/>
                </a:lnTo>
                <a:close/>
              </a:path>
              <a:path w="3213100" h="76200">
                <a:moveTo>
                  <a:pt x="2781300" y="31749"/>
                </a:moveTo>
                <a:lnTo>
                  <a:pt x="2768600" y="31749"/>
                </a:lnTo>
                <a:lnTo>
                  <a:pt x="2768600" y="44449"/>
                </a:lnTo>
                <a:lnTo>
                  <a:pt x="2781300" y="44449"/>
                </a:lnTo>
                <a:lnTo>
                  <a:pt x="2781300" y="31749"/>
                </a:lnTo>
                <a:close/>
              </a:path>
              <a:path w="3213100" h="76200">
                <a:moveTo>
                  <a:pt x="2806700" y="31749"/>
                </a:moveTo>
                <a:lnTo>
                  <a:pt x="2794000" y="31749"/>
                </a:lnTo>
                <a:lnTo>
                  <a:pt x="2794000" y="44449"/>
                </a:lnTo>
                <a:lnTo>
                  <a:pt x="2806700" y="44449"/>
                </a:lnTo>
                <a:lnTo>
                  <a:pt x="2806700" y="31749"/>
                </a:lnTo>
                <a:close/>
              </a:path>
              <a:path w="3213100" h="76200">
                <a:moveTo>
                  <a:pt x="2832100" y="31749"/>
                </a:moveTo>
                <a:lnTo>
                  <a:pt x="2819400" y="31749"/>
                </a:lnTo>
                <a:lnTo>
                  <a:pt x="2819400" y="44449"/>
                </a:lnTo>
                <a:lnTo>
                  <a:pt x="2832100" y="44449"/>
                </a:lnTo>
                <a:lnTo>
                  <a:pt x="2832100" y="31749"/>
                </a:lnTo>
                <a:close/>
              </a:path>
              <a:path w="3213100" h="76200">
                <a:moveTo>
                  <a:pt x="2857500" y="31749"/>
                </a:moveTo>
                <a:lnTo>
                  <a:pt x="2844800" y="31749"/>
                </a:lnTo>
                <a:lnTo>
                  <a:pt x="2844800" y="44449"/>
                </a:lnTo>
                <a:lnTo>
                  <a:pt x="2857500" y="44449"/>
                </a:lnTo>
                <a:lnTo>
                  <a:pt x="2857500" y="31749"/>
                </a:lnTo>
                <a:close/>
              </a:path>
              <a:path w="3213100" h="76200">
                <a:moveTo>
                  <a:pt x="2882900" y="31749"/>
                </a:moveTo>
                <a:lnTo>
                  <a:pt x="2870200" y="31749"/>
                </a:lnTo>
                <a:lnTo>
                  <a:pt x="2870200" y="44449"/>
                </a:lnTo>
                <a:lnTo>
                  <a:pt x="2882900" y="44449"/>
                </a:lnTo>
                <a:lnTo>
                  <a:pt x="2882900" y="31749"/>
                </a:lnTo>
                <a:close/>
              </a:path>
              <a:path w="3213100" h="76200">
                <a:moveTo>
                  <a:pt x="2908300" y="31749"/>
                </a:moveTo>
                <a:lnTo>
                  <a:pt x="2895600" y="31749"/>
                </a:lnTo>
                <a:lnTo>
                  <a:pt x="2895600" y="44449"/>
                </a:lnTo>
                <a:lnTo>
                  <a:pt x="2908300" y="44449"/>
                </a:lnTo>
                <a:lnTo>
                  <a:pt x="2908300" y="31749"/>
                </a:lnTo>
                <a:close/>
              </a:path>
              <a:path w="3213100" h="76200">
                <a:moveTo>
                  <a:pt x="2933700" y="31749"/>
                </a:moveTo>
                <a:lnTo>
                  <a:pt x="2921000" y="31749"/>
                </a:lnTo>
                <a:lnTo>
                  <a:pt x="2921000" y="44449"/>
                </a:lnTo>
                <a:lnTo>
                  <a:pt x="2933700" y="44449"/>
                </a:lnTo>
                <a:lnTo>
                  <a:pt x="2933700" y="31749"/>
                </a:lnTo>
                <a:close/>
              </a:path>
              <a:path w="3213100" h="76200">
                <a:moveTo>
                  <a:pt x="2959100" y="31749"/>
                </a:moveTo>
                <a:lnTo>
                  <a:pt x="2946400" y="31749"/>
                </a:lnTo>
                <a:lnTo>
                  <a:pt x="2946400" y="44449"/>
                </a:lnTo>
                <a:lnTo>
                  <a:pt x="2959100" y="44449"/>
                </a:lnTo>
                <a:lnTo>
                  <a:pt x="2959100" y="31749"/>
                </a:lnTo>
                <a:close/>
              </a:path>
              <a:path w="3213100" h="76200">
                <a:moveTo>
                  <a:pt x="2984500" y="31749"/>
                </a:moveTo>
                <a:lnTo>
                  <a:pt x="2971800" y="31749"/>
                </a:lnTo>
                <a:lnTo>
                  <a:pt x="2971800" y="44449"/>
                </a:lnTo>
                <a:lnTo>
                  <a:pt x="2984500" y="44449"/>
                </a:lnTo>
                <a:lnTo>
                  <a:pt x="2984500" y="31749"/>
                </a:lnTo>
                <a:close/>
              </a:path>
              <a:path w="3213100" h="76200">
                <a:moveTo>
                  <a:pt x="3009900" y="31749"/>
                </a:moveTo>
                <a:lnTo>
                  <a:pt x="2997200" y="31749"/>
                </a:lnTo>
                <a:lnTo>
                  <a:pt x="2997200" y="44449"/>
                </a:lnTo>
                <a:lnTo>
                  <a:pt x="3009900" y="44449"/>
                </a:lnTo>
                <a:lnTo>
                  <a:pt x="3009900" y="31749"/>
                </a:lnTo>
                <a:close/>
              </a:path>
              <a:path w="3213100" h="76200">
                <a:moveTo>
                  <a:pt x="3035300" y="31749"/>
                </a:moveTo>
                <a:lnTo>
                  <a:pt x="3022600" y="31749"/>
                </a:lnTo>
                <a:lnTo>
                  <a:pt x="3022600" y="44449"/>
                </a:lnTo>
                <a:lnTo>
                  <a:pt x="3035300" y="44449"/>
                </a:lnTo>
                <a:lnTo>
                  <a:pt x="3035300" y="31749"/>
                </a:lnTo>
                <a:close/>
              </a:path>
              <a:path w="3213100" h="76200">
                <a:moveTo>
                  <a:pt x="3060700" y="31749"/>
                </a:moveTo>
                <a:lnTo>
                  <a:pt x="3048000" y="31749"/>
                </a:lnTo>
                <a:lnTo>
                  <a:pt x="3048000" y="44449"/>
                </a:lnTo>
                <a:lnTo>
                  <a:pt x="3060700" y="44449"/>
                </a:lnTo>
                <a:lnTo>
                  <a:pt x="3060700" y="31749"/>
                </a:lnTo>
                <a:close/>
              </a:path>
              <a:path w="3213100" h="76200">
                <a:moveTo>
                  <a:pt x="3086100" y="31749"/>
                </a:moveTo>
                <a:lnTo>
                  <a:pt x="3073400" y="31749"/>
                </a:lnTo>
                <a:lnTo>
                  <a:pt x="3073400" y="44449"/>
                </a:lnTo>
                <a:lnTo>
                  <a:pt x="3086100" y="44449"/>
                </a:lnTo>
                <a:lnTo>
                  <a:pt x="3086100" y="31749"/>
                </a:lnTo>
                <a:close/>
              </a:path>
              <a:path w="3213100" h="76200">
                <a:moveTo>
                  <a:pt x="3111500" y="31749"/>
                </a:moveTo>
                <a:lnTo>
                  <a:pt x="3098800" y="31749"/>
                </a:lnTo>
                <a:lnTo>
                  <a:pt x="3098800" y="44449"/>
                </a:lnTo>
                <a:lnTo>
                  <a:pt x="3111500" y="44449"/>
                </a:lnTo>
                <a:lnTo>
                  <a:pt x="3111500" y="31749"/>
                </a:lnTo>
                <a:close/>
              </a:path>
              <a:path w="3213100" h="76200">
                <a:moveTo>
                  <a:pt x="3136900" y="31749"/>
                </a:moveTo>
                <a:lnTo>
                  <a:pt x="3124200" y="31749"/>
                </a:lnTo>
                <a:lnTo>
                  <a:pt x="3124200" y="44449"/>
                </a:lnTo>
                <a:lnTo>
                  <a:pt x="3136900" y="44449"/>
                </a:lnTo>
                <a:lnTo>
                  <a:pt x="3136900" y="31749"/>
                </a:lnTo>
                <a:close/>
              </a:path>
              <a:path w="3213100" h="76200">
                <a:moveTo>
                  <a:pt x="3162300" y="31749"/>
                </a:moveTo>
                <a:lnTo>
                  <a:pt x="3149600" y="31749"/>
                </a:lnTo>
                <a:lnTo>
                  <a:pt x="3149600" y="44449"/>
                </a:lnTo>
                <a:lnTo>
                  <a:pt x="3162300" y="44449"/>
                </a:lnTo>
                <a:lnTo>
                  <a:pt x="3162300" y="31749"/>
                </a:lnTo>
                <a:close/>
              </a:path>
              <a:path w="3213100" h="76200">
                <a:moveTo>
                  <a:pt x="3187700" y="31749"/>
                </a:moveTo>
                <a:lnTo>
                  <a:pt x="3175000" y="31749"/>
                </a:lnTo>
                <a:lnTo>
                  <a:pt x="3175000" y="44449"/>
                </a:lnTo>
                <a:lnTo>
                  <a:pt x="3187700" y="44449"/>
                </a:lnTo>
                <a:lnTo>
                  <a:pt x="3187700" y="31749"/>
                </a:lnTo>
                <a:close/>
              </a:path>
              <a:path w="3213100" h="76200">
                <a:moveTo>
                  <a:pt x="3213100" y="31749"/>
                </a:moveTo>
                <a:lnTo>
                  <a:pt x="3200400" y="31749"/>
                </a:lnTo>
                <a:lnTo>
                  <a:pt x="3200400" y="44449"/>
                </a:lnTo>
                <a:lnTo>
                  <a:pt x="3213100" y="44449"/>
                </a:lnTo>
                <a:lnTo>
                  <a:pt x="3213100" y="31749"/>
                </a:lnTo>
                <a:close/>
              </a:path>
            </a:pathLst>
          </a:custGeom>
          <a:solidFill>
            <a:srgbClr val="A6B727"/>
          </a:solidFill>
        </p:spPr>
        <p:txBody>
          <a:bodyPr wrap="square" lIns="0" tIns="0" rIns="0" bIns="0" rtlCol="0"/>
          <a:lstStyle/>
          <a:p>
            <a:endParaRPr b="1" dirty="0">
              <a:effectLst>
                <a:outerShdw blurRad="38100" dist="38100" dir="2700000" algn="tl">
                  <a:srgbClr val="000000">
                    <a:alpha val="43137"/>
                  </a:srgbClr>
                </a:outerShdw>
              </a:effectLst>
            </a:endParaRPr>
          </a:p>
        </p:txBody>
      </p:sp>
      <p:sp>
        <p:nvSpPr>
          <p:cNvPr id="61" name="object 61"/>
          <p:cNvSpPr/>
          <p:nvPr/>
        </p:nvSpPr>
        <p:spPr>
          <a:xfrm rot="19384107">
            <a:off x="7293758" y="3292243"/>
            <a:ext cx="2071574" cy="45719"/>
          </a:xfrm>
          <a:custGeom>
            <a:avLst/>
            <a:gdLst/>
            <a:ahLst/>
            <a:cxnLst/>
            <a:rect l="l" t="t" r="r" b="b"/>
            <a:pathLst>
              <a:path w="3213100" h="76200">
                <a:moveTo>
                  <a:pt x="3162300" y="38100"/>
                </a:moveTo>
                <a:lnTo>
                  <a:pt x="3136900" y="76200"/>
                </a:lnTo>
                <a:lnTo>
                  <a:pt x="3200400" y="44450"/>
                </a:lnTo>
                <a:lnTo>
                  <a:pt x="3162300" y="44450"/>
                </a:lnTo>
                <a:lnTo>
                  <a:pt x="3162300" y="38100"/>
                </a:lnTo>
                <a:close/>
              </a:path>
              <a:path w="3213100" h="76200">
                <a:moveTo>
                  <a:pt x="3136900" y="31750"/>
                </a:moveTo>
                <a:lnTo>
                  <a:pt x="3124200" y="31750"/>
                </a:lnTo>
                <a:lnTo>
                  <a:pt x="3124200" y="44450"/>
                </a:lnTo>
                <a:lnTo>
                  <a:pt x="3136900" y="44450"/>
                </a:lnTo>
                <a:lnTo>
                  <a:pt x="3136900" y="31750"/>
                </a:lnTo>
                <a:close/>
              </a:path>
              <a:path w="3213100" h="76200">
                <a:moveTo>
                  <a:pt x="3158066" y="31750"/>
                </a:moveTo>
                <a:lnTo>
                  <a:pt x="3149600" y="31750"/>
                </a:lnTo>
                <a:lnTo>
                  <a:pt x="3149600" y="44450"/>
                </a:lnTo>
                <a:lnTo>
                  <a:pt x="3158066" y="44450"/>
                </a:lnTo>
                <a:lnTo>
                  <a:pt x="3162300" y="38100"/>
                </a:lnTo>
                <a:lnTo>
                  <a:pt x="3158066" y="31750"/>
                </a:lnTo>
                <a:close/>
              </a:path>
              <a:path w="3213100" h="76200">
                <a:moveTo>
                  <a:pt x="3200400" y="31750"/>
                </a:moveTo>
                <a:lnTo>
                  <a:pt x="3162300" y="31750"/>
                </a:lnTo>
                <a:lnTo>
                  <a:pt x="3162300" y="44450"/>
                </a:lnTo>
                <a:lnTo>
                  <a:pt x="3200400" y="44450"/>
                </a:lnTo>
                <a:lnTo>
                  <a:pt x="3213100" y="38100"/>
                </a:lnTo>
                <a:lnTo>
                  <a:pt x="3200400" y="31750"/>
                </a:lnTo>
                <a:close/>
              </a:path>
              <a:path w="3213100" h="76200">
                <a:moveTo>
                  <a:pt x="3136900" y="0"/>
                </a:moveTo>
                <a:lnTo>
                  <a:pt x="3162300" y="38100"/>
                </a:lnTo>
                <a:lnTo>
                  <a:pt x="3162300" y="31750"/>
                </a:lnTo>
                <a:lnTo>
                  <a:pt x="3200400" y="31750"/>
                </a:lnTo>
                <a:lnTo>
                  <a:pt x="3136900" y="0"/>
                </a:lnTo>
                <a:close/>
              </a:path>
              <a:path w="3213100" h="76200">
                <a:moveTo>
                  <a:pt x="3111500" y="31750"/>
                </a:moveTo>
                <a:lnTo>
                  <a:pt x="3098800" y="31750"/>
                </a:lnTo>
                <a:lnTo>
                  <a:pt x="3098800" y="44450"/>
                </a:lnTo>
                <a:lnTo>
                  <a:pt x="3111500" y="44450"/>
                </a:lnTo>
                <a:lnTo>
                  <a:pt x="3111500" y="31750"/>
                </a:lnTo>
                <a:close/>
              </a:path>
              <a:path w="3213100" h="76200">
                <a:moveTo>
                  <a:pt x="3086100" y="31750"/>
                </a:moveTo>
                <a:lnTo>
                  <a:pt x="3073400" y="31750"/>
                </a:lnTo>
                <a:lnTo>
                  <a:pt x="3073400" y="44450"/>
                </a:lnTo>
                <a:lnTo>
                  <a:pt x="3086100" y="44450"/>
                </a:lnTo>
                <a:lnTo>
                  <a:pt x="3086100" y="31750"/>
                </a:lnTo>
                <a:close/>
              </a:path>
              <a:path w="3213100" h="76200">
                <a:moveTo>
                  <a:pt x="3060700" y="31750"/>
                </a:moveTo>
                <a:lnTo>
                  <a:pt x="3048000" y="31750"/>
                </a:lnTo>
                <a:lnTo>
                  <a:pt x="3048000" y="44450"/>
                </a:lnTo>
                <a:lnTo>
                  <a:pt x="3060700" y="44450"/>
                </a:lnTo>
                <a:lnTo>
                  <a:pt x="3060700" y="31750"/>
                </a:lnTo>
                <a:close/>
              </a:path>
              <a:path w="3213100" h="76200">
                <a:moveTo>
                  <a:pt x="3035300" y="31750"/>
                </a:moveTo>
                <a:lnTo>
                  <a:pt x="3022600" y="31750"/>
                </a:lnTo>
                <a:lnTo>
                  <a:pt x="3022600" y="44450"/>
                </a:lnTo>
                <a:lnTo>
                  <a:pt x="3035300" y="44450"/>
                </a:lnTo>
                <a:lnTo>
                  <a:pt x="3035300" y="31750"/>
                </a:lnTo>
                <a:close/>
              </a:path>
              <a:path w="3213100" h="76200">
                <a:moveTo>
                  <a:pt x="3009900" y="31750"/>
                </a:moveTo>
                <a:lnTo>
                  <a:pt x="2997200" y="31750"/>
                </a:lnTo>
                <a:lnTo>
                  <a:pt x="2997200" y="44450"/>
                </a:lnTo>
                <a:lnTo>
                  <a:pt x="3009900" y="44450"/>
                </a:lnTo>
                <a:lnTo>
                  <a:pt x="3009900" y="31750"/>
                </a:lnTo>
                <a:close/>
              </a:path>
              <a:path w="3213100" h="76200">
                <a:moveTo>
                  <a:pt x="2984500" y="31750"/>
                </a:moveTo>
                <a:lnTo>
                  <a:pt x="2971800" y="31750"/>
                </a:lnTo>
                <a:lnTo>
                  <a:pt x="2971800" y="44450"/>
                </a:lnTo>
                <a:lnTo>
                  <a:pt x="2984500" y="44450"/>
                </a:lnTo>
                <a:lnTo>
                  <a:pt x="2984500" y="31750"/>
                </a:lnTo>
                <a:close/>
              </a:path>
              <a:path w="3213100" h="76200">
                <a:moveTo>
                  <a:pt x="2959100" y="31750"/>
                </a:moveTo>
                <a:lnTo>
                  <a:pt x="2946400" y="31750"/>
                </a:lnTo>
                <a:lnTo>
                  <a:pt x="2946400" y="44450"/>
                </a:lnTo>
                <a:lnTo>
                  <a:pt x="2959100" y="44450"/>
                </a:lnTo>
                <a:lnTo>
                  <a:pt x="2959100" y="31750"/>
                </a:lnTo>
                <a:close/>
              </a:path>
              <a:path w="3213100" h="76200">
                <a:moveTo>
                  <a:pt x="2933700" y="31750"/>
                </a:moveTo>
                <a:lnTo>
                  <a:pt x="2921000" y="31750"/>
                </a:lnTo>
                <a:lnTo>
                  <a:pt x="2921000" y="44450"/>
                </a:lnTo>
                <a:lnTo>
                  <a:pt x="2933700" y="44450"/>
                </a:lnTo>
                <a:lnTo>
                  <a:pt x="2933700" y="31750"/>
                </a:lnTo>
                <a:close/>
              </a:path>
              <a:path w="3213100" h="76200">
                <a:moveTo>
                  <a:pt x="2908300" y="31750"/>
                </a:moveTo>
                <a:lnTo>
                  <a:pt x="2895600" y="31750"/>
                </a:lnTo>
                <a:lnTo>
                  <a:pt x="2895600" y="44450"/>
                </a:lnTo>
                <a:lnTo>
                  <a:pt x="2908300" y="44450"/>
                </a:lnTo>
                <a:lnTo>
                  <a:pt x="2908300" y="31750"/>
                </a:lnTo>
                <a:close/>
              </a:path>
              <a:path w="3213100" h="76200">
                <a:moveTo>
                  <a:pt x="2882900" y="31750"/>
                </a:moveTo>
                <a:lnTo>
                  <a:pt x="2870200" y="31750"/>
                </a:lnTo>
                <a:lnTo>
                  <a:pt x="2870200" y="44450"/>
                </a:lnTo>
                <a:lnTo>
                  <a:pt x="2882900" y="44450"/>
                </a:lnTo>
                <a:lnTo>
                  <a:pt x="2882900" y="31750"/>
                </a:lnTo>
                <a:close/>
              </a:path>
              <a:path w="3213100" h="76200">
                <a:moveTo>
                  <a:pt x="2857500" y="31750"/>
                </a:moveTo>
                <a:lnTo>
                  <a:pt x="2844800" y="31750"/>
                </a:lnTo>
                <a:lnTo>
                  <a:pt x="2844800" y="44450"/>
                </a:lnTo>
                <a:lnTo>
                  <a:pt x="2857500" y="44450"/>
                </a:lnTo>
                <a:lnTo>
                  <a:pt x="2857500" y="31750"/>
                </a:lnTo>
                <a:close/>
              </a:path>
              <a:path w="3213100" h="76200">
                <a:moveTo>
                  <a:pt x="2832100" y="31750"/>
                </a:moveTo>
                <a:lnTo>
                  <a:pt x="2819400" y="31750"/>
                </a:lnTo>
                <a:lnTo>
                  <a:pt x="2819400" y="44450"/>
                </a:lnTo>
                <a:lnTo>
                  <a:pt x="2832100" y="44450"/>
                </a:lnTo>
                <a:lnTo>
                  <a:pt x="2832100" y="31750"/>
                </a:lnTo>
                <a:close/>
              </a:path>
              <a:path w="3213100" h="76200">
                <a:moveTo>
                  <a:pt x="2806700" y="31750"/>
                </a:moveTo>
                <a:lnTo>
                  <a:pt x="2794000" y="31750"/>
                </a:lnTo>
                <a:lnTo>
                  <a:pt x="2794000" y="44450"/>
                </a:lnTo>
                <a:lnTo>
                  <a:pt x="2806700" y="44450"/>
                </a:lnTo>
                <a:lnTo>
                  <a:pt x="2806700" y="31750"/>
                </a:lnTo>
                <a:close/>
              </a:path>
              <a:path w="3213100" h="76200">
                <a:moveTo>
                  <a:pt x="2781300" y="31750"/>
                </a:moveTo>
                <a:lnTo>
                  <a:pt x="2768600" y="31750"/>
                </a:lnTo>
                <a:lnTo>
                  <a:pt x="2768600" y="44450"/>
                </a:lnTo>
                <a:lnTo>
                  <a:pt x="2781300" y="44450"/>
                </a:lnTo>
                <a:lnTo>
                  <a:pt x="2781300" y="31750"/>
                </a:lnTo>
                <a:close/>
              </a:path>
              <a:path w="3213100" h="76200">
                <a:moveTo>
                  <a:pt x="2755900" y="31750"/>
                </a:moveTo>
                <a:lnTo>
                  <a:pt x="2743200" y="31750"/>
                </a:lnTo>
                <a:lnTo>
                  <a:pt x="2743200" y="44450"/>
                </a:lnTo>
                <a:lnTo>
                  <a:pt x="2755900" y="44450"/>
                </a:lnTo>
                <a:lnTo>
                  <a:pt x="2755900" y="31750"/>
                </a:lnTo>
                <a:close/>
              </a:path>
              <a:path w="3213100" h="76200">
                <a:moveTo>
                  <a:pt x="2730500" y="31750"/>
                </a:moveTo>
                <a:lnTo>
                  <a:pt x="2717800" y="31750"/>
                </a:lnTo>
                <a:lnTo>
                  <a:pt x="2717800" y="44450"/>
                </a:lnTo>
                <a:lnTo>
                  <a:pt x="2730500" y="44450"/>
                </a:lnTo>
                <a:lnTo>
                  <a:pt x="2730500" y="31750"/>
                </a:lnTo>
                <a:close/>
              </a:path>
              <a:path w="3213100" h="76200">
                <a:moveTo>
                  <a:pt x="2705100" y="31750"/>
                </a:moveTo>
                <a:lnTo>
                  <a:pt x="2692400" y="31750"/>
                </a:lnTo>
                <a:lnTo>
                  <a:pt x="2692400" y="44450"/>
                </a:lnTo>
                <a:lnTo>
                  <a:pt x="2705100" y="44450"/>
                </a:lnTo>
                <a:lnTo>
                  <a:pt x="2705100" y="31750"/>
                </a:lnTo>
                <a:close/>
              </a:path>
              <a:path w="3213100" h="76200">
                <a:moveTo>
                  <a:pt x="2679700" y="31750"/>
                </a:moveTo>
                <a:lnTo>
                  <a:pt x="2667000" y="31750"/>
                </a:lnTo>
                <a:lnTo>
                  <a:pt x="2667000" y="44450"/>
                </a:lnTo>
                <a:lnTo>
                  <a:pt x="2679700" y="44450"/>
                </a:lnTo>
                <a:lnTo>
                  <a:pt x="2679700" y="31750"/>
                </a:lnTo>
                <a:close/>
              </a:path>
              <a:path w="3213100" h="76200">
                <a:moveTo>
                  <a:pt x="2654300" y="31750"/>
                </a:moveTo>
                <a:lnTo>
                  <a:pt x="2641600" y="31750"/>
                </a:lnTo>
                <a:lnTo>
                  <a:pt x="2641600" y="44450"/>
                </a:lnTo>
                <a:lnTo>
                  <a:pt x="2654300" y="44450"/>
                </a:lnTo>
                <a:lnTo>
                  <a:pt x="2654300" y="31750"/>
                </a:lnTo>
                <a:close/>
              </a:path>
              <a:path w="3213100" h="76200">
                <a:moveTo>
                  <a:pt x="2628900" y="31750"/>
                </a:moveTo>
                <a:lnTo>
                  <a:pt x="2616200" y="31750"/>
                </a:lnTo>
                <a:lnTo>
                  <a:pt x="2616200" y="44450"/>
                </a:lnTo>
                <a:lnTo>
                  <a:pt x="2628900" y="44450"/>
                </a:lnTo>
                <a:lnTo>
                  <a:pt x="2628900" y="31750"/>
                </a:lnTo>
                <a:close/>
              </a:path>
              <a:path w="3213100" h="76200">
                <a:moveTo>
                  <a:pt x="2603500" y="31750"/>
                </a:moveTo>
                <a:lnTo>
                  <a:pt x="2590800" y="31750"/>
                </a:lnTo>
                <a:lnTo>
                  <a:pt x="2590800" y="44450"/>
                </a:lnTo>
                <a:lnTo>
                  <a:pt x="2603500" y="44450"/>
                </a:lnTo>
                <a:lnTo>
                  <a:pt x="2603500" y="31750"/>
                </a:lnTo>
                <a:close/>
              </a:path>
              <a:path w="3213100" h="76200">
                <a:moveTo>
                  <a:pt x="2578100" y="31750"/>
                </a:moveTo>
                <a:lnTo>
                  <a:pt x="2565400" y="31750"/>
                </a:lnTo>
                <a:lnTo>
                  <a:pt x="2565400" y="44450"/>
                </a:lnTo>
                <a:lnTo>
                  <a:pt x="2578100" y="44450"/>
                </a:lnTo>
                <a:lnTo>
                  <a:pt x="2578100" y="31750"/>
                </a:lnTo>
                <a:close/>
              </a:path>
              <a:path w="3213100" h="76200">
                <a:moveTo>
                  <a:pt x="2552700" y="31750"/>
                </a:moveTo>
                <a:lnTo>
                  <a:pt x="2540000" y="31750"/>
                </a:lnTo>
                <a:lnTo>
                  <a:pt x="2540000" y="44450"/>
                </a:lnTo>
                <a:lnTo>
                  <a:pt x="2552700" y="44450"/>
                </a:lnTo>
                <a:lnTo>
                  <a:pt x="2552700" y="31750"/>
                </a:lnTo>
                <a:close/>
              </a:path>
              <a:path w="3213100" h="76200">
                <a:moveTo>
                  <a:pt x="2527300" y="31750"/>
                </a:moveTo>
                <a:lnTo>
                  <a:pt x="2514600" y="31750"/>
                </a:lnTo>
                <a:lnTo>
                  <a:pt x="2514600" y="44450"/>
                </a:lnTo>
                <a:lnTo>
                  <a:pt x="2527300" y="44450"/>
                </a:lnTo>
                <a:lnTo>
                  <a:pt x="2527300" y="31750"/>
                </a:lnTo>
                <a:close/>
              </a:path>
              <a:path w="3213100" h="76200">
                <a:moveTo>
                  <a:pt x="2501900" y="31750"/>
                </a:moveTo>
                <a:lnTo>
                  <a:pt x="2489200" y="31750"/>
                </a:lnTo>
                <a:lnTo>
                  <a:pt x="2489200" y="44450"/>
                </a:lnTo>
                <a:lnTo>
                  <a:pt x="2501900" y="44450"/>
                </a:lnTo>
                <a:lnTo>
                  <a:pt x="2501900" y="31750"/>
                </a:lnTo>
                <a:close/>
              </a:path>
              <a:path w="3213100" h="76200">
                <a:moveTo>
                  <a:pt x="2476500" y="31750"/>
                </a:moveTo>
                <a:lnTo>
                  <a:pt x="2463800" y="31750"/>
                </a:lnTo>
                <a:lnTo>
                  <a:pt x="2463800" y="44450"/>
                </a:lnTo>
                <a:lnTo>
                  <a:pt x="2476500" y="44450"/>
                </a:lnTo>
                <a:lnTo>
                  <a:pt x="2476500" y="31750"/>
                </a:lnTo>
                <a:close/>
              </a:path>
              <a:path w="3213100" h="76200">
                <a:moveTo>
                  <a:pt x="2451100" y="31750"/>
                </a:moveTo>
                <a:lnTo>
                  <a:pt x="2438400" y="31750"/>
                </a:lnTo>
                <a:lnTo>
                  <a:pt x="2438400" y="44450"/>
                </a:lnTo>
                <a:lnTo>
                  <a:pt x="2451100" y="44450"/>
                </a:lnTo>
                <a:lnTo>
                  <a:pt x="2451100" y="31750"/>
                </a:lnTo>
                <a:close/>
              </a:path>
              <a:path w="3213100" h="76200">
                <a:moveTo>
                  <a:pt x="2425700" y="31750"/>
                </a:moveTo>
                <a:lnTo>
                  <a:pt x="2413000" y="31750"/>
                </a:lnTo>
                <a:lnTo>
                  <a:pt x="2413000" y="44450"/>
                </a:lnTo>
                <a:lnTo>
                  <a:pt x="2425700" y="44450"/>
                </a:lnTo>
                <a:lnTo>
                  <a:pt x="2425700" y="31750"/>
                </a:lnTo>
                <a:close/>
              </a:path>
              <a:path w="3213100" h="76200">
                <a:moveTo>
                  <a:pt x="2400300" y="31750"/>
                </a:moveTo>
                <a:lnTo>
                  <a:pt x="2387600" y="31750"/>
                </a:lnTo>
                <a:lnTo>
                  <a:pt x="2387600" y="44450"/>
                </a:lnTo>
                <a:lnTo>
                  <a:pt x="2400300" y="44450"/>
                </a:lnTo>
                <a:lnTo>
                  <a:pt x="2400300" y="31750"/>
                </a:lnTo>
                <a:close/>
              </a:path>
              <a:path w="3213100" h="76200">
                <a:moveTo>
                  <a:pt x="2374900" y="31750"/>
                </a:moveTo>
                <a:lnTo>
                  <a:pt x="2362200" y="31750"/>
                </a:lnTo>
                <a:lnTo>
                  <a:pt x="2362200" y="44450"/>
                </a:lnTo>
                <a:lnTo>
                  <a:pt x="2374900" y="44450"/>
                </a:lnTo>
                <a:lnTo>
                  <a:pt x="2374900" y="31750"/>
                </a:lnTo>
                <a:close/>
              </a:path>
              <a:path w="3213100" h="76200">
                <a:moveTo>
                  <a:pt x="2349500" y="31750"/>
                </a:moveTo>
                <a:lnTo>
                  <a:pt x="2336800" y="31750"/>
                </a:lnTo>
                <a:lnTo>
                  <a:pt x="2336800" y="44450"/>
                </a:lnTo>
                <a:lnTo>
                  <a:pt x="2349500" y="44450"/>
                </a:lnTo>
                <a:lnTo>
                  <a:pt x="2349500" y="31750"/>
                </a:lnTo>
                <a:close/>
              </a:path>
              <a:path w="3213100" h="76200">
                <a:moveTo>
                  <a:pt x="2324100" y="31750"/>
                </a:moveTo>
                <a:lnTo>
                  <a:pt x="2311400" y="31750"/>
                </a:lnTo>
                <a:lnTo>
                  <a:pt x="2311400" y="44450"/>
                </a:lnTo>
                <a:lnTo>
                  <a:pt x="2324100" y="44450"/>
                </a:lnTo>
                <a:lnTo>
                  <a:pt x="2324100" y="31750"/>
                </a:lnTo>
                <a:close/>
              </a:path>
              <a:path w="3213100" h="76200">
                <a:moveTo>
                  <a:pt x="2298700" y="31750"/>
                </a:moveTo>
                <a:lnTo>
                  <a:pt x="2286000" y="31750"/>
                </a:lnTo>
                <a:lnTo>
                  <a:pt x="2286000" y="44450"/>
                </a:lnTo>
                <a:lnTo>
                  <a:pt x="2298700" y="44450"/>
                </a:lnTo>
                <a:lnTo>
                  <a:pt x="2298700" y="31750"/>
                </a:lnTo>
                <a:close/>
              </a:path>
              <a:path w="3213100" h="76200">
                <a:moveTo>
                  <a:pt x="2273300" y="31750"/>
                </a:moveTo>
                <a:lnTo>
                  <a:pt x="2260600" y="31750"/>
                </a:lnTo>
                <a:lnTo>
                  <a:pt x="2260600" y="44450"/>
                </a:lnTo>
                <a:lnTo>
                  <a:pt x="2273300" y="44450"/>
                </a:lnTo>
                <a:lnTo>
                  <a:pt x="2273300" y="31750"/>
                </a:lnTo>
                <a:close/>
              </a:path>
              <a:path w="3213100" h="76200">
                <a:moveTo>
                  <a:pt x="2247900" y="31750"/>
                </a:moveTo>
                <a:lnTo>
                  <a:pt x="2235200" y="31750"/>
                </a:lnTo>
                <a:lnTo>
                  <a:pt x="2235200" y="44450"/>
                </a:lnTo>
                <a:lnTo>
                  <a:pt x="2247900" y="44450"/>
                </a:lnTo>
                <a:lnTo>
                  <a:pt x="2247900" y="31750"/>
                </a:lnTo>
                <a:close/>
              </a:path>
              <a:path w="3213100" h="76200">
                <a:moveTo>
                  <a:pt x="2222500" y="31750"/>
                </a:moveTo>
                <a:lnTo>
                  <a:pt x="2209800" y="31750"/>
                </a:lnTo>
                <a:lnTo>
                  <a:pt x="2209800" y="44450"/>
                </a:lnTo>
                <a:lnTo>
                  <a:pt x="2222500" y="44450"/>
                </a:lnTo>
                <a:lnTo>
                  <a:pt x="2222500" y="31750"/>
                </a:lnTo>
                <a:close/>
              </a:path>
              <a:path w="3213100" h="76200">
                <a:moveTo>
                  <a:pt x="2197100" y="31750"/>
                </a:moveTo>
                <a:lnTo>
                  <a:pt x="2184400" y="31750"/>
                </a:lnTo>
                <a:lnTo>
                  <a:pt x="2184400" y="44450"/>
                </a:lnTo>
                <a:lnTo>
                  <a:pt x="2197100" y="44450"/>
                </a:lnTo>
                <a:lnTo>
                  <a:pt x="2197100" y="31750"/>
                </a:lnTo>
                <a:close/>
              </a:path>
              <a:path w="3213100" h="76200">
                <a:moveTo>
                  <a:pt x="2171700" y="31750"/>
                </a:moveTo>
                <a:lnTo>
                  <a:pt x="2159000" y="31750"/>
                </a:lnTo>
                <a:lnTo>
                  <a:pt x="2159000" y="44450"/>
                </a:lnTo>
                <a:lnTo>
                  <a:pt x="2171700" y="44450"/>
                </a:lnTo>
                <a:lnTo>
                  <a:pt x="2171700" y="31750"/>
                </a:lnTo>
                <a:close/>
              </a:path>
              <a:path w="3213100" h="76200">
                <a:moveTo>
                  <a:pt x="2146300" y="31750"/>
                </a:moveTo>
                <a:lnTo>
                  <a:pt x="2133600" y="31750"/>
                </a:lnTo>
                <a:lnTo>
                  <a:pt x="2133600" y="44450"/>
                </a:lnTo>
                <a:lnTo>
                  <a:pt x="2146300" y="44450"/>
                </a:lnTo>
                <a:lnTo>
                  <a:pt x="2146300" y="31750"/>
                </a:lnTo>
                <a:close/>
              </a:path>
              <a:path w="3213100" h="76200">
                <a:moveTo>
                  <a:pt x="2120900" y="31750"/>
                </a:moveTo>
                <a:lnTo>
                  <a:pt x="2108200" y="31750"/>
                </a:lnTo>
                <a:lnTo>
                  <a:pt x="2108200" y="44450"/>
                </a:lnTo>
                <a:lnTo>
                  <a:pt x="2120900" y="44450"/>
                </a:lnTo>
                <a:lnTo>
                  <a:pt x="2120900" y="31750"/>
                </a:lnTo>
                <a:close/>
              </a:path>
              <a:path w="3213100" h="76200">
                <a:moveTo>
                  <a:pt x="2095500" y="31750"/>
                </a:moveTo>
                <a:lnTo>
                  <a:pt x="2082800" y="31750"/>
                </a:lnTo>
                <a:lnTo>
                  <a:pt x="2082800" y="44450"/>
                </a:lnTo>
                <a:lnTo>
                  <a:pt x="2095500" y="44450"/>
                </a:lnTo>
                <a:lnTo>
                  <a:pt x="2095500" y="31750"/>
                </a:lnTo>
                <a:close/>
              </a:path>
              <a:path w="3213100" h="76200">
                <a:moveTo>
                  <a:pt x="2070100" y="31750"/>
                </a:moveTo>
                <a:lnTo>
                  <a:pt x="2057400" y="31750"/>
                </a:lnTo>
                <a:lnTo>
                  <a:pt x="2057400" y="44450"/>
                </a:lnTo>
                <a:lnTo>
                  <a:pt x="2070100" y="44450"/>
                </a:lnTo>
                <a:lnTo>
                  <a:pt x="2070100" y="31750"/>
                </a:lnTo>
                <a:close/>
              </a:path>
              <a:path w="3213100" h="76200">
                <a:moveTo>
                  <a:pt x="2044700" y="31750"/>
                </a:moveTo>
                <a:lnTo>
                  <a:pt x="2032000" y="31750"/>
                </a:lnTo>
                <a:lnTo>
                  <a:pt x="2032000" y="44450"/>
                </a:lnTo>
                <a:lnTo>
                  <a:pt x="2044700" y="44450"/>
                </a:lnTo>
                <a:lnTo>
                  <a:pt x="2044700" y="31750"/>
                </a:lnTo>
                <a:close/>
              </a:path>
              <a:path w="3213100" h="76200">
                <a:moveTo>
                  <a:pt x="2019300" y="31750"/>
                </a:moveTo>
                <a:lnTo>
                  <a:pt x="2006600" y="31750"/>
                </a:lnTo>
                <a:lnTo>
                  <a:pt x="2006600" y="44450"/>
                </a:lnTo>
                <a:lnTo>
                  <a:pt x="2019300" y="44450"/>
                </a:lnTo>
                <a:lnTo>
                  <a:pt x="2019300" y="31750"/>
                </a:lnTo>
                <a:close/>
              </a:path>
              <a:path w="3213100" h="76200">
                <a:moveTo>
                  <a:pt x="1993900" y="31750"/>
                </a:moveTo>
                <a:lnTo>
                  <a:pt x="1981200" y="31750"/>
                </a:lnTo>
                <a:lnTo>
                  <a:pt x="1981200" y="44450"/>
                </a:lnTo>
                <a:lnTo>
                  <a:pt x="1993900" y="44450"/>
                </a:lnTo>
                <a:lnTo>
                  <a:pt x="1993900" y="31750"/>
                </a:lnTo>
                <a:close/>
              </a:path>
              <a:path w="3213100" h="76200">
                <a:moveTo>
                  <a:pt x="1968500" y="31750"/>
                </a:moveTo>
                <a:lnTo>
                  <a:pt x="1955800" y="31750"/>
                </a:lnTo>
                <a:lnTo>
                  <a:pt x="1955800" y="44450"/>
                </a:lnTo>
                <a:lnTo>
                  <a:pt x="1968500" y="44450"/>
                </a:lnTo>
                <a:lnTo>
                  <a:pt x="1968500" y="31750"/>
                </a:lnTo>
                <a:close/>
              </a:path>
              <a:path w="3213100" h="76200">
                <a:moveTo>
                  <a:pt x="1943100" y="31750"/>
                </a:moveTo>
                <a:lnTo>
                  <a:pt x="1930400" y="31750"/>
                </a:lnTo>
                <a:lnTo>
                  <a:pt x="1930400" y="44450"/>
                </a:lnTo>
                <a:lnTo>
                  <a:pt x="1943100" y="44450"/>
                </a:lnTo>
                <a:lnTo>
                  <a:pt x="1943100" y="31750"/>
                </a:lnTo>
                <a:close/>
              </a:path>
              <a:path w="3213100" h="76200">
                <a:moveTo>
                  <a:pt x="1917700" y="31750"/>
                </a:moveTo>
                <a:lnTo>
                  <a:pt x="1905000" y="31750"/>
                </a:lnTo>
                <a:lnTo>
                  <a:pt x="1905000" y="44450"/>
                </a:lnTo>
                <a:lnTo>
                  <a:pt x="1917700" y="44450"/>
                </a:lnTo>
                <a:lnTo>
                  <a:pt x="1917700" y="31750"/>
                </a:lnTo>
                <a:close/>
              </a:path>
              <a:path w="3213100" h="76200">
                <a:moveTo>
                  <a:pt x="1892300" y="31750"/>
                </a:moveTo>
                <a:lnTo>
                  <a:pt x="1879600" y="31750"/>
                </a:lnTo>
                <a:lnTo>
                  <a:pt x="1879600" y="44450"/>
                </a:lnTo>
                <a:lnTo>
                  <a:pt x="1892300" y="44450"/>
                </a:lnTo>
                <a:lnTo>
                  <a:pt x="1892300" y="31750"/>
                </a:lnTo>
                <a:close/>
              </a:path>
              <a:path w="3213100" h="76200">
                <a:moveTo>
                  <a:pt x="1866900" y="31750"/>
                </a:moveTo>
                <a:lnTo>
                  <a:pt x="1854200" y="31750"/>
                </a:lnTo>
                <a:lnTo>
                  <a:pt x="1854200" y="44450"/>
                </a:lnTo>
                <a:lnTo>
                  <a:pt x="1866900" y="44450"/>
                </a:lnTo>
                <a:lnTo>
                  <a:pt x="1866900" y="31750"/>
                </a:lnTo>
                <a:close/>
              </a:path>
              <a:path w="3213100" h="76200">
                <a:moveTo>
                  <a:pt x="1841500" y="31750"/>
                </a:moveTo>
                <a:lnTo>
                  <a:pt x="1828800" y="31750"/>
                </a:lnTo>
                <a:lnTo>
                  <a:pt x="1828800" y="44450"/>
                </a:lnTo>
                <a:lnTo>
                  <a:pt x="1841500" y="44450"/>
                </a:lnTo>
                <a:lnTo>
                  <a:pt x="1841500" y="31750"/>
                </a:lnTo>
                <a:close/>
              </a:path>
              <a:path w="3213100" h="76200">
                <a:moveTo>
                  <a:pt x="1816100" y="31750"/>
                </a:moveTo>
                <a:lnTo>
                  <a:pt x="1803400" y="31750"/>
                </a:lnTo>
                <a:lnTo>
                  <a:pt x="1803400" y="44450"/>
                </a:lnTo>
                <a:lnTo>
                  <a:pt x="1816100" y="44450"/>
                </a:lnTo>
                <a:lnTo>
                  <a:pt x="1816100" y="31750"/>
                </a:lnTo>
                <a:close/>
              </a:path>
              <a:path w="3213100" h="76200">
                <a:moveTo>
                  <a:pt x="1790700" y="31750"/>
                </a:moveTo>
                <a:lnTo>
                  <a:pt x="1778000" y="31750"/>
                </a:lnTo>
                <a:lnTo>
                  <a:pt x="1778000" y="44450"/>
                </a:lnTo>
                <a:lnTo>
                  <a:pt x="1790700" y="44450"/>
                </a:lnTo>
                <a:lnTo>
                  <a:pt x="1790700" y="31750"/>
                </a:lnTo>
                <a:close/>
              </a:path>
              <a:path w="3213100" h="76200">
                <a:moveTo>
                  <a:pt x="1765300" y="31750"/>
                </a:moveTo>
                <a:lnTo>
                  <a:pt x="1752600" y="31750"/>
                </a:lnTo>
                <a:lnTo>
                  <a:pt x="1752600" y="44450"/>
                </a:lnTo>
                <a:lnTo>
                  <a:pt x="1765300" y="44450"/>
                </a:lnTo>
                <a:lnTo>
                  <a:pt x="1765300" y="31750"/>
                </a:lnTo>
                <a:close/>
              </a:path>
              <a:path w="3213100" h="76200">
                <a:moveTo>
                  <a:pt x="1739900" y="31750"/>
                </a:moveTo>
                <a:lnTo>
                  <a:pt x="1727200" y="31750"/>
                </a:lnTo>
                <a:lnTo>
                  <a:pt x="1727200" y="44450"/>
                </a:lnTo>
                <a:lnTo>
                  <a:pt x="1739900" y="44450"/>
                </a:lnTo>
                <a:lnTo>
                  <a:pt x="1739900" y="31750"/>
                </a:lnTo>
                <a:close/>
              </a:path>
              <a:path w="3213100" h="76200">
                <a:moveTo>
                  <a:pt x="1714500" y="31750"/>
                </a:moveTo>
                <a:lnTo>
                  <a:pt x="1701800" y="31750"/>
                </a:lnTo>
                <a:lnTo>
                  <a:pt x="1701800" y="44450"/>
                </a:lnTo>
                <a:lnTo>
                  <a:pt x="1714500" y="44450"/>
                </a:lnTo>
                <a:lnTo>
                  <a:pt x="1714500" y="31750"/>
                </a:lnTo>
                <a:close/>
              </a:path>
              <a:path w="3213100" h="76200">
                <a:moveTo>
                  <a:pt x="1689100" y="31750"/>
                </a:moveTo>
                <a:lnTo>
                  <a:pt x="1676400" y="31750"/>
                </a:lnTo>
                <a:lnTo>
                  <a:pt x="1676400" y="44450"/>
                </a:lnTo>
                <a:lnTo>
                  <a:pt x="1689100" y="44450"/>
                </a:lnTo>
                <a:lnTo>
                  <a:pt x="1689100" y="31750"/>
                </a:lnTo>
                <a:close/>
              </a:path>
              <a:path w="3213100" h="76200">
                <a:moveTo>
                  <a:pt x="1663700" y="31750"/>
                </a:moveTo>
                <a:lnTo>
                  <a:pt x="1651000" y="31750"/>
                </a:lnTo>
                <a:lnTo>
                  <a:pt x="1651000" y="44450"/>
                </a:lnTo>
                <a:lnTo>
                  <a:pt x="1663700" y="44450"/>
                </a:lnTo>
                <a:lnTo>
                  <a:pt x="1663700" y="31750"/>
                </a:lnTo>
                <a:close/>
              </a:path>
              <a:path w="3213100" h="76200">
                <a:moveTo>
                  <a:pt x="1638300" y="31750"/>
                </a:moveTo>
                <a:lnTo>
                  <a:pt x="1625600" y="31750"/>
                </a:lnTo>
                <a:lnTo>
                  <a:pt x="1625600" y="44450"/>
                </a:lnTo>
                <a:lnTo>
                  <a:pt x="1638300" y="44450"/>
                </a:lnTo>
                <a:lnTo>
                  <a:pt x="1638300" y="31750"/>
                </a:lnTo>
                <a:close/>
              </a:path>
              <a:path w="3213100" h="76200">
                <a:moveTo>
                  <a:pt x="1612900" y="31750"/>
                </a:moveTo>
                <a:lnTo>
                  <a:pt x="1600200" y="31750"/>
                </a:lnTo>
                <a:lnTo>
                  <a:pt x="1600200" y="44450"/>
                </a:lnTo>
                <a:lnTo>
                  <a:pt x="1612900" y="44450"/>
                </a:lnTo>
                <a:lnTo>
                  <a:pt x="1612900" y="31750"/>
                </a:lnTo>
                <a:close/>
              </a:path>
              <a:path w="3213100" h="76200">
                <a:moveTo>
                  <a:pt x="1587500" y="31750"/>
                </a:moveTo>
                <a:lnTo>
                  <a:pt x="1574800" y="31750"/>
                </a:lnTo>
                <a:lnTo>
                  <a:pt x="1574800" y="44450"/>
                </a:lnTo>
                <a:lnTo>
                  <a:pt x="1587500" y="44450"/>
                </a:lnTo>
                <a:lnTo>
                  <a:pt x="1587500" y="31750"/>
                </a:lnTo>
                <a:close/>
              </a:path>
              <a:path w="3213100" h="76200">
                <a:moveTo>
                  <a:pt x="1562100" y="31750"/>
                </a:moveTo>
                <a:lnTo>
                  <a:pt x="1549400" y="31750"/>
                </a:lnTo>
                <a:lnTo>
                  <a:pt x="1549400" y="44450"/>
                </a:lnTo>
                <a:lnTo>
                  <a:pt x="1562100" y="44450"/>
                </a:lnTo>
                <a:lnTo>
                  <a:pt x="1562100" y="31750"/>
                </a:lnTo>
                <a:close/>
              </a:path>
              <a:path w="3213100" h="76200">
                <a:moveTo>
                  <a:pt x="1536700" y="31750"/>
                </a:moveTo>
                <a:lnTo>
                  <a:pt x="1524000" y="31750"/>
                </a:lnTo>
                <a:lnTo>
                  <a:pt x="1524000" y="44450"/>
                </a:lnTo>
                <a:lnTo>
                  <a:pt x="1536700" y="44450"/>
                </a:lnTo>
                <a:lnTo>
                  <a:pt x="1536700" y="31750"/>
                </a:lnTo>
                <a:close/>
              </a:path>
              <a:path w="3213100" h="76200">
                <a:moveTo>
                  <a:pt x="1511300" y="31750"/>
                </a:moveTo>
                <a:lnTo>
                  <a:pt x="1498600" y="31750"/>
                </a:lnTo>
                <a:lnTo>
                  <a:pt x="1498600" y="44450"/>
                </a:lnTo>
                <a:lnTo>
                  <a:pt x="1511300" y="44450"/>
                </a:lnTo>
                <a:lnTo>
                  <a:pt x="1511300" y="31750"/>
                </a:lnTo>
                <a:close/>
              </a:path>
              <a:path w="3213100" h="76200">
                <a:moveTo>
                  <a:pt x="1485900" y="31750"/>
                </a:moveTo>
                <a:lnTo>
                  <a:pt x="1473200" y="31750"/>
                </a:lnTo>
                <a:lnTo>
                  <a:pt x="1473200" y="44450"/>
                </a:lnTo>
                <a:lnTo>
                  <a:pt x="1485900" y="44450"/>
                </a:lnTo>
                <a:lnTo>
                  <a:pt x="1485900" y="31750"/>
                </a:lnTo>
                <a:close/>
              </a:path>
              <a:path w="3213100" h="76200">
                <a:moveTo>
                  <a:pt x="1460500" y="31750"/>
                </a:moveTo>
                <a:lnTo>
                  <a:pt x="1447800" y="31750"/>
                </a:lnTo>
                <a:lnTo>
                  <a:pt x="1447800" y="44450"/>
                </a:lnTo>
                <a:lnTo>
                  <a:pt x="1460500" y="44450"/>
                </a:lnTo>
                <a:lnTo>
                  <a:pt x="1460500" y="31750"/>
                </a:lnTo>
                <a:close/>
              </a:path>
              <a:path w="3213100" h="76200">
                <a:moveTo>
                  <a:pt x="1435100" y="31750"/>
                </a:moveTo>
                <a:lnTo>
                  <a:pt x="1422400" y="31750"/>
                </a:lnTo>
                <a:lnTo>
                  <a:pt x="1422400" y="44450"/>
                </a:lnTo>
                <a:lnTo>
                  <a:pt x="1435100" y="44450"/>
                </a:lnTo>
                <a:lnTo>
                  <a:pt x="1435100" y="31750"/>
                </a:lnTo>
                <a:close/>
              </a:path>
              <a:path w="3213100" h="76200">
                <a:moveTo>
                  <a:pt x="1409700" y="31750"/>
                </a:moveTo>
                <a:lnTo>
                  <a:pt x="1397000" y="31750"/>
                </a:lnTo>
                <a:lnTo>
                  <a:pt x="1397000" y="44450"/>
                </a:lnTo>
                <a:lnTo>
                  <a:pt x="1409700" y="44450"/>
                </a:lnTo>
                <a:lnTo>
                  <a:pt x="1409700" y="31750"/>
                </a:lnTo>
                <a:close/>
              </a:path>
              <a:path w="3213100" h="76200">
                <a:moveTo>
                  <a:pt x="1384300" y="31750"/>
                </a:moveTo>
                <a:lnTo>
                  <a:pt x="1371600" y="31750"/>
                </a:lnTo>
                <a:lnTo>
                  <a:pt x="1371600" y="44450"/>
                </a:lnTo>
                <a:lnTo>
                  <a:pt x="1384300" y="44450"/>
                </a:lnTo>
                <a:lnTo>
                  <a:pt x="1384300" y="31750"/>
                </a:lnTo>
                <a:close/>
              </a:path>
              <a:path w="3213100" h="76200">
                <a:moveTo>
                  <a:pt x="1358900" y="31750"/>
                </a:moveTo>
                <a:lnTo>
                  <a:pt x="1346200" y="31750"/>
                </a:lnTo>
                <a:lnTo>
                  <a:pt x="1346200" y="44450"/>
                </a:lnTo>
                <a:lnTo>
                  <a:pt x="1358900" y="44450"/>
                </a:lnTo>
                <a:lnTo>
                  <a:pt x="1358900" y="31750"/>
                </a:lnTo>
                <a:close/>
              </a:path>
              <a:path w="3213100" h="76200">
                <a:moveTo>
                  <a:pt x="1333500" y="31750"/>
                </a:moveTo>
                <a:lnTo>
                  <a:pt x="1320800" y="31750"/>
                </a:lnTo>
                <a:lnTo>
                  <a:pt x="1320800" y="44450"/>
                </a:lnTo>
                <a:lnTo>
                  <a:pt x="1333500" y="44450"/>
                </a:lnTo>
                <a:lnTo>
                  <a:pt x="1333500" y="31750"/>
                </a:lnTo>
                <a:close/>
              </a:path>
              <a:path w="3213100" h="76200">
                <a:moveTo>
                  <a:pt x="1308100" y="31750"/>
                </a:moveTo>
                <a:lnTo>
                  <a:pt x="1295400" y="31750"/>
                </a:lnTo>
                <a:lnTo>
                  <a:pt x="1295400" y="44450"/>
                </a:lnTo>
                <a:lnTo>
                  <a:pt x="1308100" y="44450"/>
                </a:lnTo>
                <a:lnTo>
                  <a:pt x="1308100" y="31750"/>
                </a:lnTo>
                <a:close/>
              </a:path>
              <a:path w="3213100" h="76200">
                <a:moveTo>
                  <a:pt x="1282700" y="31750"/>
                </a:moveTo>
                <a:lnTo>
                  <a:pt x="1270000" y="31750"/>
                </a:lnTo>
                <a:lnTo>
                  <a:pt x="1270000" y="44450"/>
                </a:lnTo>
                <a:lnTo>
                  <a:pt x="1282700" y="44450"/>
                </a:lnTo>
                <a:lnTo>
                  <a:pt x="1282700" y="31750"/>
                </a:lnTo>
                <a:close/>
              </a:path>
              <a:path w="3213100" h="76200">
                <a:moveTo>
                  <a:pt x="1257300" y="31750"/>
                </a:moveTo>
                <a:lnTo>
                  <a:pt x="1244600" y="31750"/>
                </a:lnTo>
                <a:lnTo>
                  <a:pt x="1244600" y="44450"/>
                </a:lnTo>
                <a:lnTo>
                  <a:pt x="1257300" y="44450"/>
                </a:lnTo>
                <a:lnTo>
                  <a:pt x="1257300" y="31750"/>
                </a:lnTo>
                <a:close/>
              </a:path>
              <a:path w="3213100" h="76200">
                <a:moveTo>
                  <a:pt x="1231900" y="31750"/>
                </a:moveTo>
                <a:lnTo>
                  <a:pt x="1219200" y="31750"/>
                </a:lnTo>
                <a:lnTo>
                  <a:pt x="1219200" y="44450"/>
                </a:lnTo>
                <a:lnTo>
                  <a:pt x="1231900" y="44450"/>
                </a:lnTo>
                <a:lnTo>
                  <a:pt x="1231900" y="31750"/>
                </a:lnTo>
                <a:close/>
              </a:path>
              <a:path w="3213100" h="76200">
                <a:moveTo>
                  <a:pt x="1206500" y="31750"/>
                </a:moveTo>
                <a:lnTo>
                  <a:pt x="1193800" y="31750"/>
                </a:lnTo>
                <a:lnTo>
                  <a:pt x="1193800" y="44450"/>
                </a:lnTo>
                <a:lnTo>
                  <a:pt x="1206500" y="44450"/>
                </a:lnTo>
                <a:lnTo>
                  <a:pt x="1206500" y="31750"/>
                </a:lnTo>
                <a:close/>
              </a:path>
              <a:path w="3213100" h="76200">
                <a:moveTo>
                  <a:pt x="1181100" y="31750"/>
                </a:moveTo>
                <a:lnTo>
                  <a:pt x="1168400" y="31750"/>
                </a:lnTo>
                <a:lnTo>
                  <a:pt x="1168400" y="44450"/>
                </a:lnTo>
                <a:lnTo>
                  <a:pt x="1181100" y="44450"/>
                </a:lnTo>
                <a:lnTo>
                  <a:pt x="1181100" y="31750"/>
                </a:lnTo>
                <a:close/>
              </a:path>
              <a:path w="3213100" h="76200">
                <a:moveTo>
                  <a:pt x="1155700" y="31750"/>
                </a:moveTo>
                <a:lnTo>
                  <a:pt x="1143000" y="31750"/>
                </a:lnTo>
                <a:lnTo>
                  <a:pt x="1143000" y="44450"/>
                </a:lnTo>
                <a:lnTo>
                  <a:pt x="1155700" y="44450"/>
                </a:lnTo>
                <a:lnTo>
                  <a:pt x="1155700" y="31750"/>
                </a:lnTo>
                <a:close/>
              </a:path>
              <a:path w="3213100" h="76200">
                <a:moveTo>
                  <a:pt x="1130300" y="31750"/>
                </a:moveTo>
                <a:lnTo>
                  <a:pt x="1117600" y="31750"/>
                </a:lnTo>
                <a:lnTo>
                  <a:pt x="1117600" y="44450"/>
                </a:lnTo>
                <a:lnTo>
                  <a:pt x="1130300" y="44450"/>
                </a:lnTo>
                <a:lnTo>
                  <a:pt x="1130300" y="31750"/>
                </a:lnTo>
                <a:close/>
              </a:path>
              <a:path w="3213100" h="76200">
                <a:moveTo>
                  <a:pt x="1104900" y="31750"/>
                </a:moveTo>
                <a:lnTo>
                  <a:pt x="1092200" y="31750"/>
                </a:lnTo>
                <a:lnTo>
                  <a:pt x="1092200" y="44450"/>
                </a:lnTo>
                <a:lnTo>
                  <a:pt x="1104900" y="44450"/>
                </a:lnTo>
                <a:lnTo>
                  <a:pt x="1104900" y="31750"/>
                </a:lnTo>
                <a:close/>
              </a:path>
              <a:path w="3213100" h="76200">
                <a:moveTo>
                  <a:pt x="1079500" y="31750"/>
                </a:moveTo>
                <a:lnTo>
                  <a:pt x="1066800" y="31750"/>
                </a:lnTo>
                <a:lnTo>
                  <a:pt x="1066800" y="44450"/>
                </a:lnTo>
                <a:lnTo>
                  <a:pt x="1079500" y="44450"/>
                </a:lnTo>
                <a:lnTo>
                  <a:pt x="1079500" y="31750"/>
                </a:lnTo>
                <a:close/>
              </a:path>
              <a:path w="3213100" h="76200">
                <a:moveTo>
                  <a:pt x="1054100" y="31750"/>
                </a:moveTo>
                <a:lnTo>
                  <a:pt x="1041400" y="31750"/>
                </a:lnTo>
                <a:lnTo>
                  <a:pt x="1041400" y="44450"/>
                </a:lnTo>
                <a:lnTo>
                  <a:pt x="1054100" y="44450"/>
                </a:lnTo>
                <a:lnTo>
                  <a:pt x="1054100" y="31750"/>
                </a:lnTo>
                <a:close/>
              </a:path>
              <a:path w="3213100" h="76200">
                <a:moveTo>
                  <a:pt x="1028700" y="31750"/>
                </a:moveTo>
                <a:lnTo>
                  <a:pt x="1016000" y="31750"/>
                </a:lnTo>
                <a:lnTo>
                  <a:pt x="1016000" y="44450"/>
                </a:lnTo>
                <a:lnTo>
                  <a:pt x="1028700" y="44450"/>
                </a:lnTo>
                <a:lnTo>
                  <a:pt x="1028700" y="31750"/>
                </a:lnTo>
                <a:close/>
              </a:path>
              <a:path w="3213100" h="76200">
                <a:moveTo>
                  <a:pt x="1003300" y="31750"/>
                </a:moveTo>
                <a:lnTo>
                  <a:pt x="990600" y="31750"/>
                </a:lnTo>
                <a:lnTo>
                  <a:pt x="990600" y="44450"/>
                </a:lnTo>
                <a:lnTo>
                  <a:pt x="1003300" y="44450"/>
                </a:lnTo>
                <a:lnTo>
                  <a:pt x="1003300" y="31750"/>
                </a:lnTo>
                <a:close/>
              </a:path>
              <a:path w="3213100" h="76200">
                <a:moveTo>
                  <a:pt x="977900" y="31750"/>
                </a:moveTo>
                <a:lnTo>
                  <a:pt x="965200" y="31750"/>
                </a:lnTo>
                <a:lnTo>
                  <a:pt x="965200" y="44450"/>
                </a:lnTo>
                <a:lnTo>
                  <a:pt x="977900" y="44450"/>
                </a:lnTo>
                <a:lnTo>
                  <a:pt x="977900" y="31750"/>
                </a:lnTo>
                <a:close/>
              </a:path>
              <a:path w="3213100" h="76200">
                <a:moveTo>
                  <a:pt x="952500" y="31750"/>
                </a:moveTo>
                <a:lnTo>
                  <a:pt x="939800" y="31750"/>
                </a:lnTo>
                <a:lnTo>
                  <a:pt x="939800" y="44450"/>
                </a:lnTo>
                <a:lnTo>
                  <a:pt x="952500" y="44450"/>
                </a:lnTo>
                <a:lnTo>
                  <a:pt x="952500" y="31750"/>
                </a:lnTo>
                <a:close/>
              </a:path>
              <a:path w="3213100" h="76200">
                <a:moveTo>
                  <a:pt x="927100" y="31750"/>
                </a:moveTo>
                <a:lnTo>
                  <a:pt x="914400" y="31750"/>
                </a:lnTo>
                <a:lnTo>
                  <a:pt x="914400" y="44450"/>
                </a:lnTo>
                <a:lnTo>
                  <a:pt x="927100" y="44450"/>
                </a:lnTo>
                <a:lnTo>
                  <a:pt x="927100" y="31750"/>
                </a:lnTo>
                <a:close/>
              </a:path>
              <a:path w="3213100" h="76200">
                <a:moveTo>
                  <a:pt x="901700" y="31750"/>
                </a:moveTo>
                <a:lnTo>
                  <a:pt x="889000" y="31750"/>
                </a:lnTo>
                <a:lnTo>
                  <a:pt x="889000" y="44450"/>
                </a:lnTo>
                <a:lnTo>
                  <a:pt x="901700" y="44450"/>
                </a:lnTo>
                <a:lnTo>
                  <a:pt x="901700" y="31750"/>
                </a:lnTo>
                <a:close/>
              </a:path>
              <a:path w="3213100" h="76200">
                <a:moveTo>
                  <a:pt x="876300" y="31750"/>
                </a:moveTo>
                <a:lnTo>
                  <a:pt x="863600" y="31750"/>
                </a:lnTo>
                <a:lnTo>
                  <a:pt x="863600" y="44450"/>
                </a:lnTo>
                <a:lnTo>
                  <a:pt x="876300" y="44450"/>
                </a:lnTo>
                <a:lnTo>
                  <a:pt x="876300" y="31750"/>
                </a:lnTo>
                <a:close/>
              </a:path>
              <a:path w="3213100" h="76200">
                <a:moveTo>
                  <a:pt x="850900" y="31750"/>
                </a:moveTo>
                <a:lnTo>
                  <a:pt x="838200" y="31750"/>
                </a:lnTo>
                <a:lnTo>
                  <a:pt x="838200" y="44450"/>
                </a:lnTo>
                <a:lnTo>
                  <a:pt x="850900" y="44450"/>
                </a:lnTo>
                <a:lnTo>
                  <a:pt x="850900" y="31750"/>
                </a:lnTo>
                <a:close/>
              </a:path>
              <a:path w="3213100" h="76200">
                <a:moveTo>
                  <a:pt x="825500" y="31750"/>
                </a:moveTo>
                <a:lnTo>
                  <a:pt x="812800" y="31750"/>
                </a:lnTo>
                <a:lnTo>
                  <a:pt x="812800" y="44450"/>
                </a:lnTo>
                <a:lnTo>
                  <a:pt x="825500" y="44450"/>
                </a:lnTo>
                <a:lnTo>
                  <a:pt x="825500" y="31750"/>
                </a:lnTo>
                <a:close/>
              </a:path>
              <a:path w="3213100" h="76200">
                <a:moveTo>
                  <a:pt x="800100" y="31750"/>
                </a:moveTo>
                <a:lnTo>
                  <a:pt x="787400" y="31750"/>
                </a:lnTo>
                <a:lnTo>
                  <a:pt x="787400" y="44450"/>
                </a:lnTo>
                <a:lnTo>
                  <a:pt x="800100" y="44450"/>
                </a:lnTo>
                <a:lnTo>
                  <a:pt x="800100" y="31750"/>
                </a:lnTo>
                <a:close/>
              </a:path>
              <a:path w="3213100" h="76200">
                <a:moveTo>
                  <a:pt x="774700" y="31750"/>
                </a:moveTo>
                <a:lnTo>
                  <a:pt x="762000" y="31750"/>
                </a:lnTo>
                <a:lnTo>
                  <a:pt x="762000" y="44450"/>
                </a:lnTo>
                <a:lnTo>
                  <a:pt x="774700" y="44450"/>
                </a:lnTo>
                <a:lnTo>
                  <a:pt x="774700" y="31750"/>
                </a:lnTo>
                <a:close/>
              </a:path>
              <a:path w="3213100" h="76200">
                <a:moveTo>
                  <a:pt x="749300" y="31750"/>
                </a:moveTo>
                <a:lnTo>
                  <a:pt x="736600" y="31750"/>
                </a:lnTo>
                <a:lnTo>
                  <a:pt x="736600" y="44450"/>
                </a:lnTo>
                <a:lnTo>
                  <a:pt x="749300" y="44450"/>
                </a:lnTo>
                <a:lnTo>
                  <a:pt x="749300" y="31750"/>
                </a:lnTo>
                <a:close/>
              </a:path>
              <a:path w="3213100" h="76200">
                <a:moveTo>
                  <a:pt x="723900" y="31750"/>
                </a:moveTo>
                <a:lnTo>
                  <a:pt x="711200" y="31750"/>
                </a:lnTo>
                <a:lnTo>
                  <a:pt x="711200" y="44450"/>
                </a:lnTo>
                <a:lnTo>
                  <a:pt x="723900" y="44450"/>
                </a:lnTo>
                <a:lnTo>
                  <a:pt x="723900" y="31750"/>
                </a:lnTo>
                <a:close/>
              </a:path>
              <a:path w="3213100" h="76200">
                <a:moveTo>
                  <a:pt x="698500" y="31750"/>
                </a:moveTo>
                <a:lnTo>
                  <a:pt x="685800" y="31750"/>
                </a:lnTo>
                <a:lnTo>
                  <a:pt x="685800" y="44450"/>
                </a:lnTo>
                <a:lnTo>
                  <a:pt x="698500" y="44450"/>
                </a:lnTo>
                <a:lnTo>
                  <a:pt x="698500" y="31750"/>
                </a:lnTo>
                <a:close/>
              </a:path>
              <a:path w="3213100" h="76200">
                <a:moveTo>
                  <a:pt x="673100" y="31750"/>
                </a:moveTo>
                <a:lnTo>
                  <a:pt x="660400" y="31750"/>
                </a:lnTo>
                <a:lnTo>
                  <a:pt x="660400" y="44450"/>
                </a:lnTo>
                <a:lnTo>
                  <a:pt x="673100" y="44450"/>
                </a:lnTo>
                <a:lnTo>
                  <a:pt x="673100" y="31750"/>
                </a:lnTo>
                <a:close/>
              </a:path>
              <a:path w="3213100" h="76200">
                <a:moveTo>
                  <a:pt x="647700" y="31750"/>
                </a:moveTo>
                <a:lnTo>
                  <a:pt x="635000" y="31750"/>
                </a:lnTo>
                <a:lnTo>
                  <a:pt x="635000" y="44450"/>
                </a:lnTo>
                <a:lnTo>
                  <a:pt x="647700" y="44450"/>
                </a:lnTo>
                <a:lnTo>
                  <a:pt x="647700" y="31750"/>
                </a:lnTo>
                <a:close/>
              </a:path>
              <a:path w="3213100" h="76200">
                <a:moveTo>
                  <a:pt x="622300" y="31750"/>
                </a:moveTo>
                <a:lnTo>
                  <a:pt x="609600" y="31750"/>
                </a:lnTo>
                <a:lnTo>
                  <a:pt x="609600" y="44450"/>
                </a:lnTo>
                <a:lnTo>
                  <a:pt x="622300" y="44450"/>
                </a:lnTo>
                <a:lnTo>
                  <a:pt x="622300" y="31750"/>
                </a:lnTo>
                <a:close/>
              </a:path>
              <a:path w="3213100" h="76200">
                <a:moveTo>
                  <a:pt x="596900" y="31750"/>
                </a:moveTo>
                <a:lnTo>
                  <a:pt x="584200" y="31750"/>
                </a:lnTo>
                <a:lnTo>
                  <a:pt x="584200" y="44450"/>
                </a:lnTo>
                <a:lnTo>
                  <a:pt x="596900" y="44450"/>
                </a:lnTo>
                <a:lnTo>
                  <a:pt x="596900" y="31750"/>
                </a:lnTo>
                <a:close/>
              </a:path>
              <a:path w="3213100" h="76200">
                <a:moveTo>
                  <a:pt x="571500" y="31750"/>
                </a:moveTo>
                <a:lnTo>
                  <a:pt x="558800" y="31750"/>
                </a:lnTo>
                <a:lnTo>
                  <a:pt x="558800" y="44450"/>
                </a:lnTo>
                <a:lnTo>
                  <a:pt x="571500" y="44450"/>
                </a:lnTo>
                <a:lnTo>
                  <a:pt x="571500" y="31750"/>
                </a:lnTo>
                <a:close/>
              </a:path>
              <a:path w="3213100" h="76200">
                <a:moveTo>
                  <a:pt x="546100" y="31750"/>
                </a:moveTo>
                <a:lnTo>
                  <a:pt x="533400" y="31750"/>
                </a:lnTo>
                <a:lnTo>
                  <a:pt x="533400" y="44450"/>
                </a:lnTo>
                <a:lnTo>
                  <a:pt x="546100" y="44450"/>
                </a:lnTo>
                <a:lnTo>
                  <a:pt x="546100" y="31750"/>
                </a:lnTo>
                <a:close/>
              </a:path>
              <a:path w="3213100" h="76200">
                <a:moveTo>
                  <a:pt x="520700" y="31750"/>
                </a:moveTo>
                <a:lnTo>
                  <a:pt x="508000" y="31750"/>
                </a:lnTo>
                <a:lnTo>
                  <a:pt x="508000" y="44450"/>
                </a:lnTo>
                <a:lnTo>
                  <a:pt x="520700" y="44450"/>
                </a:lnTo>
                <a:lnTo>
                  <a:pt x="520700" y="31750"/>
                </a:lnTo>
                <a:close/>
              </a:path>
              <a:path w="3213100" h="76200">
                <a:moveTo>
                  <a:pt x="495300" y="31750"/>
                </a:moveTo>
                <a:lnTo>
                  <a:pt x="482600" y="31750"/>
                </a:lnTo>
                <a:lnTo>
                  <a:pt x="482600" y="44450"/>
                </a:lnTo>
                <a:lnTo>
                  <a:pt x="495300" y="44450"/>
                </a:lnTo>
                <a:lnTo>
                  <a:pt x="495300" y="31750"/>
                </a:lnTo>
                <a:close/>
              </a:path>
              <a:path w="3213100" h="76200">
                <a:moveTo>
                  <a:pt x="469900" y="31750"/>
                </a:moveTo>
                <a:lnTo>
                  <a:pt x="457200" y="31750"/>
                </a:lnTo>
                <a:lnTo>
                  <a:pt x="457200" y="44450"/>
                </a:lnTo>
                <a:lnTo>
                  <a:pt x="469900" y="44450"/>
                </a:lnTo>
                <a:lnTo>
                  <a:pt x="469900" y="31750"/>
                </a:lnTo>
                <a:close/>
              </a:path>
              <a:path w="3213100" h="76200">
                <a:moveTo>
                  <a:pt x="444500" y="31750"/>
                </a:moveTo>
                <a:lnTo>
                  <a:pt x="431800" y="31750"/>
                </a:lnTo>
                <a:lnTo>
                  <a:pt x="431800" y="44450"/>
                </a:lnTo>
                <a:lnTo>
                  <a:pt x="444500" y="44450"/>
                </a:lnTo>
                <a:lnTo>
                  <a:pt x="444500" y="31750"/>
                </a:lnTo>
                <a:close/>
              </a:path>
              <a:path w="3213100" h="76200">
                <a:moveTo>
                  <a:pt x="419100" y="31750"/>
                </a:moveTo>
                <a:lnTo>
                  <a:pt x="406400" y="31750"/>
                </a:lnTo>
                <a:lnTo>
                  <a:pt x="406400" y="44450"/>
                </a:lnTo>
                <a:lnTo>
                  <a:pt x="419100" y="44450"/>
                </a:lnTo>
                <a:lnTo>
                  <a:pt x="419100" y="31750"/>
                </a:lnTo>
                <a:close/>
              </a:path>
              <a:path w="3213100" h="76200">
                <a:moveTo>
                  <a:pt x="393700" y="31750"/>
                </a:moveTo>
                <a:lnTo>
                  <a:pt x="381000" y="31750"/>
                </a:lnTo>
                <a:lnTo>
                  <a:pt x="381000" y="44450"/>
                </a:lnTo>
                <a:lnTo>
                  <a:pt x="393700" y="44450"/>
                </a:lnTo>
                <a:lnTo>
                  <a:pt x="393700" y="31750"/>
                </a:lnTo>
                <a:close/>
              </a:path>
              <a:path w="3213100" h="76200">
                <a:moveTo>
                  <a:pt x="368300" y="31750"/>
                </a:moveTo>
                <a:lnTo>
                  <a:pt x="355600" y="31750"/>
                </a:lnTo>
                <a:lnTo>
                  <a:pt x="355600" y="44450"/>
                </a:lnTo>
                <a:lnTo>
                  <a:pt x="368300" y="44450"/>
                </a:lnTo>
                <a:lnTo>
                  <a:pt x="368300" y="31750"/>
                </a:lnTo>
                <a:close/>
              </a:path>
              <a:path w="3213100" h="76200">
                <a:moveTo>
                  <a:pt x="342900" y="31750"/>
                </a:moveTo>
                <a:lnTo>
                  <a:pt x="330200" y="31750"/>
                </a:lnTo>
                <a:lnTo>
                  <a:pt x="330200" y="44450"/>
                </a:lnTo>
                <a:lnTo>
                  <a:pt x="342900" y="44450"/>
                </a:lnTo>
                <a:lnTo>
                  <a:pt x="342900" y="31750"/>
                </a:lnTo>
                <a:close/>
              </a:path>
              <a:path w="3213100" h="76200">
                <a:moveTo>
                  <a:pt x="317500" y="31750"/>
                </a:moveTo>
                <a:lnTo>
                  <a:pt x="304800" y="31750"/>
                </a:lnTo>
                <a:lnTo>
                  <a:pt x="304800" y="44450"/>
                </a:lnTo>
                <a:lnTo>
                  <a:pt x="317500" y="44450"/>
                </a:lnTo>
                <a:lnTo>
                  <a:pt x="317500" y="31750"/>
                </a:lnTo>
                <a:close/>
              </a:path>
              <a:path w="3213100" h="76200">
                <a:moveTo>
                  <a:pt x="292100" y="31750"/>
                </a:moveTo>
                <a:lnTo>
                  <a:pt x="279400" y="31750"/>
                </a:lnTo>
                <a:lnTo>
                  <a:pt x="279400" y="44450"/>
                </a:lnTo>
                <a:lnTo>
                  <a:pt x="292100" y="44450"/>
                </a:lnTo>
                <a:lnTo>
                  <a:pt x="292100" y="31750"/>
                </a:lnTo>
                <a:close/>
              </a:path>
              <a:path w="3213100" h="76200">
                <a:moveTo>
                  <a:pt x="266700" y="31750"/>
                </a:moveTo>
                <a:lnTo>
                  <a:pt x="254000" y="31750"/>
                </a:lnTo>
                <a:lnTo>
                  <a:pt x="254000" y="44450"/>
                </a:lnTo>
                <a:lnTo>
                  <a:pt x="266700" y="44450"/>
                </a:lnTo>
                <a:lnTo>
                  <a:pt x="266700" y="31750"/>
                </a:lnTo>
                <a:close/>
              </a:path>
              <a:path w="3213100" h="76200">
                <a:moveTo>
                  <a:pt x="241300" y="31750"/>
                </a:moveTo>
                <a:lnTo>
                  <a:pt x="228600" y="31750"/>
                </a:lnTo>
                <a:lnTo>
                  <a:pt x="228600" y="44450"/>
                </a:lnTo>
                <a:lnTo>
                  <a:pt x="241300" y="44450"/>
                </a:lnTo>
                <a:lnTo>
                  <a:pt x="241300" y="31750"/>
                </a:lnTo>
                <a:close/>
              </a:path>
              <a:path w="3213100" h="76200">
                <a:moveTo>
                  <a:pt x="215900" y="31750"/>
                </a:moveTo>
                <a:lnTo>
                  <a:pt x="203200" y="31750"/>
                </a:lnTo>
                <a:lnTo>
                  <a:pt x="203200" y="44450"/>
                </a:lnTo>
                <a:lnTo>
                  <a:pt x="215900" y="44450"/>
                </a:lnTo>
                <a:lnTo>
                  <a:pt x="215900" y="31750"/>
                </a:lnTo>
                <a:close/>
              </a:path>
              <a:path w="3213100" h="76200">
                <a:moveTo>
                  <a:pt x="190500" y="31750"/>
                </a:moveTo>
                <a:lnTo>
                  <a:pt x="177800" y="31750"/>
                </a:lnTo>
                <a:lnTo>
                  <a:pt x="177800" y="44450"/>
                </a:lnTo>
                <a:lnTo>
                  <a:pt x="190500" y="44450"/>
                </a:lnTo>
                <a:lnTo>
                  <a:pt x="190500" y="31750"/>
                </a:lnTo>
                <a:close/>
              </a:path>
              <a:path w="3213100" h="76200">
                <a:moveTo>
                  <a:pt x="165100" y="31750"/>
                </a:moveTo>
                <a:lnTo>
                  <a:pt x="152400" y="31750"/>
                </a:lnTo>
                <a:lnTo>
                  <a:pt x="152400" y="44450"/>
                </a:lnTo>
                <a:lnTo>
                  <a:pt x="165100" y="44450"/>
                </a:lnTo>
                <a:lnTo>
                  <a:pt x="165100" y="31750"/>
                </a:lnTo>
                <a:close/>
              </a:path>
              <a:path w="3213100" h="76200">
                <a:moveTo>
                  <a:pt x="139700" y="31750"/>
                </a:moveTo>
                <a:lnTo>
                  <a:pt x="127000" y="31750"/>
                </a:lnTo>
                <a:lnTo>
                  <a:pt x="127000" y="44450"/>
                </a:lnTo>
                <a:lnTo>
                  <a:pt x="139700" y="44450"/>
                </a:lnTo>
                <a:lnTo>
                  <a:pt x="139700" y="31750"/>
                </a:lnTo>
                <a:close/>
              </a:path>
              <a:path w="3213100" h="76200">
                <a:moveTo>
                  <a:pt x="114300" y="31750"/>
                </a:moveTo>
                <a:lnTo>
                  <a:pt x="101600" y="31750"/>
                </a:lnTo>
                <a:lnTo>
                  <a:pt x="101600" y="44450"/>
                </a:lnTo>
                <a:lnTo>
                  <a:pt x="114300" y="44450"/>
                </a:lnTo>
                <a:lnTo>
                  <a:pt x="114300" y="31750"/>
                </a:lnTo>
                <a:close/>
              </a:path>
              <a:path w="3213100" h="76200">
                <a:moveTo>
                  <a:pt x="88900" y="31750"/>
                </a:moveTo>
                <a:lnTo>
                  <a:pt x="76200" y="31750"/>
                </a:lnTo>
                <a:lnTo>
                  <a:pt x="76200" y="44450"/>
                </a:lnTo>
                <a:lnTo>
                  <a:pt x="88900" y="44450"/>
                </a:lnTo>
                <a:lnTo>
                  <a:pt x="88900" y="31750"/>
                </a:lnTo>
                <a:close/>
              </a:path>
              <a:path w="3213100" h="76200">
                <a:moveTo>
                  <a:pt x="63500" y="31750"/>
                </a:moveTo>
                <a:lnTo>
                  <a:pt x="50800" y="31750"/>
                </a:lnTo>
                <a:lnTo>
                  <a:pt x="50800" y="44450"/>
                </a:lnTo>
                <a:lnTo>
                  <a:pt x="63500" y="44450"/>
                </a:lnTo>
                <a:lnTo>
                  <a:pt x="63500" y="31750"/>
                </a:lnTo>
                <a:close/>
              </a:path>
              <a:path w="3213100" h="76200">
                <a:moveTo>
                  <a:pt x="38100" y="31750"/>
                </a:moveTo>
                <a:lnTo>
                  <a:pt x="25400" y="31750"/>
                </a:lnTo>
                <a:lnTo>
                  <a:pt x="25400" y="44450"/>
                </a:lnTo>
                <a:lnTo>
                  <a:pt x="38100" y="44450"/>
                </a:lnTo>
                <a:lnTo>
                  <a:pt x="38100" y="31750"/>
                </a:lnTo>
                <a:close/>
              </a:path>
              <a:path w="3213100" h="76200">
                <a:moveTo>
                  <a:pt x="12700" y="31750"/>
                </a:moveTo>
                <a:lnTo>
                  <a:pt x="0" y="31750"/>
                </a:lnTo>
                <a:lnTo>
                  <a:pt x="0" y="44450"/>
                </a:lnTo>
                <a:lnTo>
                  <a:pt x="12700" y="44450"/>
                </a:lnTo>
                <a:lnTo>
                  <a:pt x="12700" y="31750"/>
                </a:lnTo>
                <a:close/>
              </a:path>
            </a:pathLst>
          </a:custGeom>
          <a:solidFill>
            <a:srgbClr val="DF5227"/>
          </a:solidFill>
        </p:spPr>
        <p:txBody>
          <a:bodyPr wrap="square" lIns="0" tIns="0" rIns="0" bIns="0" rtlCol="0"/>
          <a:lstStyle/>
          <a:p>
            <a:endParaRPr b="1" dirty="0">
              <a:effectLst>
                <a:outerShdw blurRad="38100" dist="38100" dir="2700000" algn="tl">
                  <a:srgbClr val="000000">
                    <a:alpha val="43137"/>
                  </a:srgbClr>
                </a:outerShdw>
              </a:effectLst>
            </a:endParaRPr>
          </a:p>
        </p:txBody>
      </p:sp>
      <p:sp>
        <p:nvSpPr>
          <p:cNvPr id="62" name="object 62"/>
          <p:cNvSpPr/>
          <p:nvPr/>
        </p:nvSpPr>
        <p:spPr>
          <a:xfrm rot="20634900" flipV="1">
            <a:off x="7679132" y="4617317"/>
            <a:ext cx="1967303" cy="59984"/>
          </a:xfrm>
          <a:custGeom>
            <a:avLst/>
            <a:gdLst/>
            <a:ahLst/>
            <a:cxnLst/>
            <a:rect l="l" t="t" r="r" b="b"/>
            <a:pathLst>
              <a:path w="3213100" h="76200">
                <a:moveTo>
                  <a:pt x="3162300" y="38099"/>
                </a:moveTo>
                <a:lnTo>
                  <a:pt x="3136900" y="76199"/>
                </a:lnTo>
                <a:lnTo>
                  <a:pt x="3200400" y="44449"/>
                </a:lnTo>
                <a:lnTo>
                  <a:pt x="3162300" y="44449"/>
                </a:lnTo>
                <a:lnTo>
                  <a:pt x="3162300" y="38099"/>
                </a:lnTo>
                <a:close/>
              </a:path>
              <a:path w="3213100" h="76200">
                <a:moveTo>
                  <a:pt x="3136900" y="31749"/>
                </a:moveTo>
                <a:lnTo>
                  <a:pt x="3124200" y="31749"/>
                </a:lnTo>
                <a:lnTo>
                  <a:pt x="3124200" y="44449"/>
                </a:lnTo>
                <a:lnTo>
                  <a:pt x="3136900" y="44449"/>
                </a:lnTo>
                <a:lnTo>
                  <a:pt x="3136900" y="31749"/>
                </a:lnTo>
                <a:close/>
              </a:path>
              <a:path w="3213100" h="76200">
                <a:moveTo>
                  <a:pt x="3158066" y="31749"/>
                </a:moveTo>
                <a:lnTo>
                  <a:pt x="3149600" y="31749"/>
                </a:lnTo>
                <a:lnTo>
                  <a:pt x="3149600" y="44449"/>
                </a:lnTo>
                <a:lnTo>
                  <a:pt x="3158066" y="44449"/>
                </a:lnTo>
                <a:lnTo>
                  <a:pt x="3162300" y="38099"/>
                </a:lnTo>
                <a:lnTo>
                  <a:pt x="3158066" y="31749"/>
                </a:lnTo>
                <a:close/>
              </a:path>
              <a:path w="3213100" h="76200">
                <a:moveTo>
                  <a:pt x="3200400" y="31749"/>
                </a:moveTo>
                <a:lnTo>
                  <a:pt x="3162300" y="31749"/>
                </a:lnTo>
                <a:lnTo>
                  <a:pt x="3162300" y="44449"/>
                </a:lnTo>
                <a:lnTo>
                  <a:pt x="3200400" y="44449"/>
                </a:lnTo>
                <a:lnTo>
                  <a:pt x="3213100" y="38099"/>
                </a:lnTo>
                <a:lnTo>
                  <a:pt x="3200400" y="31749"/>
                </a:lnTo>
                <a:close/>
              </a:path>
              <a:path w="3213100" h="76200">
                <a:moveTo>
                  <a:pt x="3136900" y="0"/>
                </a:moveTo>
                <a:lnTo>
                  <a:pt x="3162300" y="38099"/>
                </a:lnTo>
                <a:lnTo>
                  <a:pt x="3162300" y="31749"/>
                </a:lnTo>
                <a:lnTo>
                  <a:pt x="3200400" y="31749"/>
                </a:lnTo>
                <a:lnTo>
                  <a:pt x="3136900" y="0"/>
                </a:lnTo>
                <a:close/>
              </a:path>
              <a:path w="3213100" h="76200">
                <a:moveTo>
                  <a:pt x="3111500" y="31749"/>
                </a:moveTo>
                <a:lnTo>
                  <a:pt x="3098800" y="31749"/>
                </a:lnTo>
                <a:lnTo>
                  <a:pt x="3098800" y="44449"/>
                </a:lnTo>
                <a:lnTo>
                  <a:pt x="3111500" y="44449"/>
                </a:lnTo>
                <a:lnTo>
                  <a:pt x="3111500" y="31749"/>
                </a:lnTo>
                <a:close/>
              </a:path>
              <a:path w="3213100" h="76200">
                <a:moveTo>
                  <a:pt x="3086100" y="31749"/>
                </a:moveTo>
                <a:lnTo>
                  <a:pt x="3073400" y="31749"/>
                </a:lnTo>
                <a:lnTo>
                  <a:pt x="3073400" y="44449"/>
                </a:lnTo>
                <a:lnTo>
                  <a:pt x="3086100" y="44449"/>
                </a:lnTo>
                <a:lnTo>
                  <a:pt x="3086100" y="31749"/>
                </a:lnTo>
                <a:close/>
              </a:path>
              <a:path w="3213100" h="76200">
                <a:moveTo>
                  <a:pt x="3060700" y="31749"/>
                </a:moveTo>
                <a:lnTo>
                  <a:pt x="3048000" y="31749"/>
                </a:lnTo>
                <a:lnTo>
                  <a:pt x="3048000" y="44449"/>
                </a:lnTo>
                <a:lnTo>
                  <a:pt x="3060700" y="44449"/>
                </a:lnTo>
                <a:lnTo>
                  <a:pt x="3060700" y="31749"/>
                </a:lnTo>
                <a:close/>
              </a:path>
              <a:path w="3213100" h="76200">
                <a:moveTo>
                  <a:pt x="3035300" y="31749"/>
                </a:moveTo>
                <a:lnTo>
                  <a:pt x="3022600" y="31749"/>
                </a:lnTo>
                <a:lnTo>
                  <a:pt x="3022600" y="44449"/>
                </a:lnTo>
                <a:lnTo>
                  <a:pt x="3035300" y="44449"/>
                </a:lnTo>
                <a:lnTo>
                  <a:pt x="3035300" y="31749"/>
                </a:lnTo>
                <a:close/>
              </a:path>
              <a:path w="3213100" h="76200">
                <a:moveTo>
                  <a:pt x="3009900" y="31749"/>
                </a:moveTo>
                <a:lnTo>
                  <a:pt x="2997200" y="31749"/>
                </a:lnTo>
                <a:lnTo>
                  <a:pt x="2997200" y="44449"/>
                </a:lnTo>
                <a:lnTo>
                  <a:pt x="3009900" y="44449"/>
                </a:lnTo>
                <a:lnTo>
                  <a:pt x="3009900" y="31749"/>
                </a:lnTo>
                <a:close/>
              </a:path>
              <a:path w="3213100" h="76200">
                <a:moveTo>
                  <a:pt x="2984500" y="31749"/>
                </a:moveTo>
                <a:lnTo>
                  <a:pt x="2971800" y="31749"/>
                </a:lnTo>
                <a:lnTo>
                  <a:pt x="2971800" y="44449"/>
                </a:lnTo>
                <a:lnTo>
                  <a:pt x="2984500" y="44449"/>
                </a:lnTo>
                <a:lnTo>
                  <a:pt x="2984500" y="31749"/>
                </a:lnTo>
                <a:close/>
              </a:path>
              <a:path w="3213100" h="76200">
                <a:moveTo>
                  <a:pt x="2959100" y="31749"/>
                </a:moveTo>
                <a:lnTo>
                  <a:pt x="2946400" y="31749"/>
                </a:lnTo>
                <a:lnTo>
                  <a:pt x="2946400" y="44449"/>
                </a:lnTo>
                <a:lnTo>
                  <a:pt x="2959100" y="44449"/>
                </a:lnTo>
                <a:lnTo>
                  <a:pt x="2959100" y="31749"/>
                </a:lnTo>
                <a:close/>
              </a:path>
              <a:path w="3213100" h="76200">
                <a:moveTo>
                  <a:pt x="2933700" y="31749"/>
                </a:moveTo>
                <a:lnTo>
                  <a:pt x="2921000" y="31749"/>
                </a:lnTo>
                <a:lnTo>
                  <a:pt x="2921000" y="44449"/>
                </a:lnTo>
                <a:lnTo>
                  <a:pt x="2933700" y="44449"/>
                </a:lnTo>
                <a:lnTo>
                  <a:pt x="2933700" y="31749"/>
                </a:lnTo>
                <a:close/>
              </a:path>
              <a:path w="3213100" h="76200">
                <a:moveTo>
                  <a:pt x="2908300" y="31749"/>
                </a:moveTo>
                <a:lnTo>
                  <a:pt x="2895600" y="31749"/>
                </a:lnTo>
                <a:lnTo>
                  <a:pt x="2895600" y="44449"/>
                </a:lnTo>
                <a:lnTo>
                  <a:pt x="2908300" y="44449"/>
                </a:lnTo>
                <a:lnTo>
                  <a:pt x="2908300" y="31749"/>
                </a:lnTo>
                <a:close/>
              </a:path>
              <a:path w="3213100" h="76200">
                <a:moveTo>
                  <a:pt x="2882900" y="31749"/>
                </a:moveTo>
                <a:lnTo>
                  <a:pt x="2870200" y="31749"/>
                </a:lnTo>
                <a:lnTo>
                  <a:pt x="2870200" y="44449"/>
                </a:lnTo>
                <a:lnTo>
                  <a:pt x="2882900" y="44449"/>
                </a:lnTo>
                <a:lnTo>
                  <a:pt x="2882900" y="31749"/>
                </a:lnTo>
                <a:close/>
              </a:path>
              <a:path w="3213100" h="76200">
                <a:moveTo>
                  <a:pt x="2857500" y="31749"/>
                </a:moveTo>
                <a:lnTo>
                  <a:pt x="2844800" y="31749"/>
                </a:lnTo>
                <a:lnTo>
                  <a:pt x="2844800" y="44449"/>
                </a:lnTo>
                <a:lnTo>
                  <a:pt x="2857500" y="44449"/>
                </a:lnTo>
                <a:lnTo>
                  <a:pt x="2857500" y="31749"/>
                </a:lnTo>
                <a:close/>
              </a:path>
              <a:path w="3213100" h="76200">
                <a:moveTo>
                  <a:pt x="2832100" y="31749"/>
                </a:moveTo>
                <a:lnTo>
                  <a:pt x="2819400" y="31749"/>
                </a:lnTo>
                <a:lnTo>
                  <a:pt x="2819400" y="44449"/>
                </a:lnTo>
                <a:lnTo>
                  <a:pt x="2832100" y="44449"/>
                </a:lnTo>
                <a:lnTo>
                  <a:pt x="2832100" y="31749"/>
                </a:lnTo>
                <a:close/>
              </a:path>
              <a:path w="3213100" h="76200">
                <a:moveTo>
                  <a:pt x="2806700" y="31749"/>
                </a:moveTo>
                <a:lnTo>
                  <a:pt x="2794000" y="31749"/>
                </a:lnTo>
                <a:lnTo>
                  <a:pt x="2794000" y="44449"/>
                </a:lnTo>
                <a:lnTo>
                  <a:pt x="2806700" y="44449"/>
                </a:lnTo>
                <a:lnTo>
                  <a:pt x="2806700" y="31749"/>
                </a:lnTo>
                <a:close/>
              </a:path>
              <a:path w="3213100" h="76200">
                <a:moveTo>
                  <a:pt x="2781300" y="31749"/>
                </a:moveTo>
                <a:lnTo>
                  <a:pt x="2768600" y="31749"/>
                </a:lnTo>
                <a:lnTo>
                  <a:pt x="2768600" y="44449"/>
                </a:lnTo>
                <a:lnTo>
                  <a:pt x="2781300" y="44449"/>
                </a:lnTo>
                <a:lnTo>
                  <a:pt x="2781300" y="31749"/>
                </a:lnTo>
                <a:close/>
              </a:path>
              <a:path w="3213100" h="76200">
                <a:moveTo>
                  <a:pt x="2755900" y="31749"/>
                </a:moveTo>
                <a:lnTo>
                  <a:pt x="2743200" y="31749"/>
                </a:lnTo>
                <a:lnTo>
                  <a:pt x="2743200" y="44449"/>
                </a:lnTo>
                <a:lnTo>
                  <a:pt x="2755900" y="44449"/>
                </a:lnTo>
                <a:lnTo>
                  <a:pt x="2755900" y="31749"/>
                </a:lnTo>
                <a:close/>
              </a:path>
              <a:path w="3213100" h="76200">
                <a:moveTo>
                  <a:pt x="2730500" y="31749"/>
                </a:moveTo>
                <a:lnTo>
                  <a:pt x="2717800" y="31749"/>
                </a:lnTo>
                <a:lnTo>
                  <a:pt x="2717800" y="44449"/>
                </a:lnTo>
                <a:lnTo>
                  <a:pt x="2730500" y="44449"/>
                </a:lnTo>
                <a:lnTo>
                  <a:pt x="2730500" y="31749"/>
                </a:lnTo>
                <a:close/>
              </a:path>
              <a:path w="3213100" h="76200">
                <a:moveTo>
                  <a:pt x="2705100" y="31749"/>
                </a:moveTo>
                <a:lnTo>
                  <a:pt x="2692400" y="31749"/>
                </a:lnTo>
                <a:lnTo>
                  <a:pt x="2692400" y="44449"/>
                </a:lnTo>
                <a:lnTo>
                  <a:pt x="2705100" y="44449"/>
                </a:lnTo>
                <a:lnTo>
                  <a:pt x="2705100" y="31749"/>
                </a:lnTo>
                <a:close/>
              </a:path>
              <a:path w="3213100" h="76200">
                <a:moveTo>
                  <a:pt x="2679700" y="31749"/>
                </a:moveTo>
                <a:lnTo>
                  <a:pt x="2667000" y="31749"/>
                </a:lnTo>
                <a:lnTo>
                  <a:pt x="2667000" y="44449"/>
                </a:lnTo>
                <a:lnTo>
                  <a:pt x="2679700" y="44449"/>
                </a:lnTo>
                <a:lnTo>
                  <a:pt x="2679700" y="31749"/>
                </a:lnTo>
                <a:close/>
              </a:path>
              <a:path w="3213100" h="76200">
                <a:moveTo>
                  <a:pt x="2654300" y="31749"/>
                </a:moveTo>
                <a:lnTo>
                  <a:pt x="2641600" y="31749"/>
                </a:lnTo>
                <a:lnTo>
                  <a:pt x="2641600" y="44449"/>
                </a:lnTo>
                <a:lnTo>
                  <a:pt x="2654300" y="44449"/>
                </a:lnTo>
                <a:lnTo>
                  <a:pt x="2654300" y="31749"/>
                </a:lnTo>
                <a:close/>
              </a:path>
              <a:path w="3213100" h="76200">
                <a:moveTo>
                  <a:pt x="2628900" y="31749"/>
                </a:moveTo>
                <a:lnTo>
                  <a:pt x="2616200" y="31749"/>
                </a:lnTo>
                <a:lnTo>
                  <a:pt x="2616200" y="44449"/>
                </a:lnTo>
                <a:lnTo>
                  <a:pt x="2628900" y="44449"/>
                </a:lnTo>
                <a:lnTo>
                  <a:pt x="2628900" y="31749"/>
                </a:lnTo>
                <a:close/>
              </a:path>
              <a:path w="3213100" h="76200">
                <a:moveTo>
                  <a:pt x="2603500" y="31749"/>
                </a:moveTo>
                <a:lnTo>
                  <a:pt x="2590800" y="31749"/>
                </a:lnTo>
                <a:lnTo>
                  <a:pt x="2590800" y="44449"/>
                </a:lnTo>
                <a:lnTo>
                  <a:pt x="2603500" y="44449"/>
                </a:lnTo>
                <a:lnTo>
                  <a:pt x="2603500" y="31749"/>
                </a:lnTo>
                <a:close/>
              </a:path>
              <a:path w="3213100" h="76200">
                <a:moveTo>
                  <a:pt x="2578100" y="31749"/>
                </a:moveTo>
                <a:lnTo>
                  <a:pt x="2565400" y="31749"/>
                </a:lnTo>
                <a:lnTo>
                  <a:pt x="2565400" y="44449"/>
                </a:lnTo>
                <a:lnTo>
                  <a:pt x="2578100" y="44449"/>
                </a:lnTo>
                <a:lnTo>
                  <a:pt x="2578100" y="31749"/>
                </a:lnTo>
                <a:close/>
              </a:path>
              <a:path w="3213100" h="76200">
                <a:moveTo>
                  <a:pt x="2552700" y="31749"/>
                </a:moveTo>
                <a:lnTo>
                  <a:pt x="2540000" y="31749"/>
                </a:lnTo>
                <a:lnTo>
                  <a:pt x="2540000" y="44449"/>
                </a:lnTo>
                <a:lnTo>
                  <a:pt x="2552700" y="44449"/>
                </a:lnTo>
                <a:lnTo>
                  <a:pt x="2552700" y="31749"/>
                </a:lnTo>
                <a:close/>
              </a:path>
              <a:path w="3213100" h="76200">
                <a:moveTo>
                  <a:pt x="2527300" y="31749"/>
                </a:moveTo>
                <a:lnTo>
                  <a:pt x="2514600" y="31749"/>
                </a:lnTo>
                <a:lnTo>
                  <a:pt x="2514600" y="44449"/>
                </a:lnTo>
                <a:lnTo>
                  <a:pt x="2527300" y="44449"/>
                </a:lnTo>
                <a:lnTo>
                  <a:pt x="2527300" y="31749"/>
                </a:lnTo>
                <a:close/>
              </a:path>
              <a:path w="3213100" h="76200">
                <a:moveTo>
                  <a:pt x="2501900" y="31749"/>
                </a:moveTo>
                <a:lnTo>
                  <a:pt x="2489200" y="31749"/>
                </a:lnTo>
                <a:lnTo>
                  <a:pt x="2489200" y="44449"/>
                </a:lnTo>
                <a:lnTo>
                  <a:pt x="2501900" y="44449"/>
                </a:lnTo>
                <a:lnTo>
                  <a:pt x="2501900" y="31749"/>
                </a:lnTo>
                <a:close/>
              </a:path>
              <a:path w="3213100" h="76200">
                <a:moveTo>
                  <a:pt x="2476500" y="31749"/>
                </a:moveTo>
                <a:lnTo>
                  <a:pt x="2463800" y="31749"/>
                </a:lnTo>
                <a:lnTo>
                  <a:pt x="2463800" y="44449"/>
                </a:lnTo>
                <a:lnTo>
                  <a:pt x="2476500" y="44449"/>
                </a:lnTo>
                <a:lnTo>
                  <a:pt x="2476500" y="31749"/>
                </a:lnTo>
                <a:close/>
              </a:path>
              <a:path w="3213100" h="76200">
                <a:moveTo>
                  <a:pt x="2451100" y="31749"/>
                </a:moveTo>
                <a:lnTo>
                  <a:pt x="2438400" y="31749"/>
                </a:lnTo>
                <a:lnTo>
                  <a:pt x="2438400" y="44449"/>
                </a:lnTo>
                <a:lnTo>
                  <a:pt x="2451100" y="44449"/>
                </a:lnTo>
                <a:lnTo>
                  <a:pt x="2451100" y="31749"/>
                </a:lnTo>
                <a:close/>
              </a:path>
              <a:path w="3213100" h="76200">
                <a:moveTo>
                  <a:pt x="2425700" y="31749"/>
                </a:moveTo>
                <a:lnTo>
                  <a:pt x="2413000" y="31749"/>
                </a:lnTo>
                <a:lnTo>
                  <a:pt x="2413000" y="44449"/>
                </a:lnTo>
                <a:lnTo>
                  <a:pt x="2425700" y="44449"/>
                </a:lnTo>
                <a:lnTo>
                  <a:pt x="2425700" y="31749"/>
                </a:lnTo>
                <a:close/>
              </a:path>
              <a:path w="3213100" h="76200">
                <a:moveTo>
                  <a:pt x="2400300" y="31749"/>
                </a:moveTo>
                <a:lnTo>
                  <a:pt x="2387600" y="31749"/>
                </a:lnTo>
                <a:lnTo>
                  <a:pt x="2387600" y="44449"/>
                </a:lnTo>
                <a:lnTo>
                  <a:pt x="2400300" y="44449"/>
                </a:lnTo>
                <a:lnTo>
                  <a:pt x="2400300" y="31749"/>
                </a:lnTo>
                <a:close/>
              </a:path>
              <a:path w="3213100" h="76200">
                <a:moveTo>
                  <a:pt x="2374900" y="31749"/>
                </a:moveTo>
                <a:lnTo>
                  <a:pt x="2362200" y="31749"/>
                </a:lnTo>
                <a:lnTo>
                  <a:pt x="2362200" y="44449"/>
                </a:lnTo>
                <a:lnTo>
                  <a:pt x="2374900" y="44449"/>
                </a:lnTo>
                <a:lnTo>
                  <a:pt x="2374900" y="31749"/>
                </a:lnTo>
                <a:close/>
              </a:path>
              <a:path w="3213100" h="76200">
                <a:moveTo>
                  <a:pt x="2349500" y="31749"/>
                </a:moveTo>
                <a:lnTo>
                  <a:pt x="2336800" y="31749"/>
                </a:lnTo>
                <a:lnTo>
                  <a:pt x="2336800" y="44449"/>
                </a:lnTo>
                <a:lnTo>
                  <a:pt x="2349500" y="44449"/>
                </a:lnTo>
                <a:lnTo>
                  <a:pt x="2349500" y="31749"/>
                </a:lnTo>
                <a:close/>
              </a:path>
              <a:path w="3213100" h="76200">
                <a:moveTo>
                  <a:pt x="2324100" y="31749"/>
                </a:moveTo>
                <a:lnTo>
                  <a:pt x="2311400" y="31749"/>
                </a:lnTo>
                <a:lnTo>
                  <a:pt x="2311400" y="44449"/>
                </a:lnTo>
                <a:lnTo>
                  <a:pt x="2324100" y="44449"/>
                </a:lnTo>
                <a:lnTo>
                  <a:pt x="2324100" y="31749"/>
                </a:lnTo>
                <a:close/>
              </a:path>
              <a:path w="3213100" h="76200">
                <a:moveTo>
                  <a:pt x="2298700" y="31749"/>
                </a:moveTo>
                <a:lnTo>
                  <a:pt x="2286000" y="31749"/>
                </a:lnTo>
                <a:lnTo>
                  <a:pt x="2286000" y="44449"/>
                </a:lnTo>
                <a:lnTo>
                  <a:pt x="2298700" y="44449"/>
                </a:lnTo>
                <a:lnTo>
                  <a:pt x="2298700" y="31749"/>
                </a:lnTo>
                <a:close/>
              </a:path>
              <a:path w="3213100" h="76200">
                <a:moveTo>
                  <a:pt x="2273300" y="31749"/>
                </a:moveTo>
                <a:lnTo>
                  <a:pt x="2260600" y="31749"/>
                </a:lnTo>
                <a:lnTo>
                  <a:pt x="2260600" y="44449"/>
                </a:lnTo>
                <a:lnTo>
                  <a:pt x="2273300" y="44449"/>
                </a:lnTo>
                <a:lnTo>
                  <a:pt x="2273300" y="31749"/>
                </a:lnTo>
                <a:close/>
              </a:path>
              <a:path w="3213100" h="76200">
                <a:moveTo>
                  <a:pt x="2247900" y="31749"/>
                </a:moveTo>
                <a:lnTo>
                  <a:pt x="2235200" y="31749"/>
                </a:lnTo>
                <a:lnTo>
                  <a:pt x="2235200" y="44449"/>
                </a:lnTo>
                <a:lnTo>
                  <a:pt x="2247900" y="44449"/>
                </a:lnTo>
                <a:lnTo>
                  <a:pt x="2247900" y="31749"/>
                </a:lnTo>
                <a:close/>
              </a:path>
              <a:path w="3213100" h="76200">
                <a:moveTo>
                  <a:pt x="2222500" y="31749"/>
                </a:moveTo>
                <a:lnTo>
                  <a:pt x="2209800" y="31749"/>
                </a:lnTo>
                <a:lnTo>
                  <a:pt x="2209800" y="44449"/>
                </a:lnTo>
                <a:lnTo>
                  <a:pt x="2222500" y="44449"/>
                </a:lnTo>
                <a:lnTo>
                  <a:pt x="2222500" y="31749"/>
                </a:lnTo>
                <a:close/>
              </a:path>
              <a:path w="3213100" h="76200">
                <a:moveTo>
                  <a:pt x="2197100" y="31749"/>
                </a:moveTo>
                <a:lnTo>
                  <a:pt x="2184400" y="31749"/>
                </a:lnTo>
                <a:lnTo>
                  <a:pt x="2184400" y="44449"/>
                </a:lnTo>
                <a:lnTo>
                  <a:pt x="2197100" y="44449"/>
                </a:lnTo>
                <a:lnTo>
                  <a:pt x="2197100" y="31749"/>
                </a:lnTo>
                <a:close/>
              </a:path>
              <a:path w="3213100" h="76200">
                <a:moveTo>
                  <a:pt x="2171700" y="31749"/>
                </a:moveTo>
                <a:lnTo>
                  <a:pt x="2159000" y="31749"/>
                </a:lnTo>
                <a:lnTo>
                  <a:pt x="2159000" y="44449"/>
                </a:lnTo>
                <a:lnTo>
                  <a:pt x="2171700" y="44449"/>
                </a:lnTo>
                <a:lnTo>
                  <a:pt x="2171700" y="31749"/>
                </a:lnTo>
                <a:close/>
              </a:path>
              <a:path w="3213100" h="76200">
                <a:moveTo>
                  <a:pt x="2146300" y="31749"/>
                </a:moveTo>
                <a:lnTo>
                  <a:pt x="2133600" y="31749"/>
                </a:lnTo>
                <a:lnTo>
                  <a:pt x="2133600" y="44449"/>
                </a:lnTo>
                <a:lnTo>
                  <a:pt x="2146300" y="44449"/>
                </a:lnTo>
                <a:lnTo>
                  <a:pt x="2146300" y="31749"/>
                </a:lnTo>
                <a:close/>
              </a:path>
              <a:path w="3213100" h="76200">
                <a:moveTo>
                  <a:pt x="2120900" y="31749"/>
                </a:moveTo>
                <a:lnTo>
                  <a:pt x="2108200" y="31749"/>
                </a:lnTo>
                <a:lnTo>
                  <a:pt x="2108200" y="44449"/>
                </a:lnTo>
                <a:lnTo>
                  <a:pt x="2120900" y="44449"/>
                </a:lnTo>
                <a:lnTo>
                  <a:pt x="2120900" y="31749"/>
                </a:lnTo>
                <a:close/>
              </a:path>
              <a:path w="3213100" h="76200">
                <a:moveTo>
                  <a:pt x="2095500" y="31749"/>
                </a:moveTo>
                <a:lnTo>
                  <a:pt x="2082800" y="31749"/>
                </a:lnTo>
                <a:lnTo>
                  <a:pt x="2082800" y="44449"/>
                </a:lnTo>
                <a:lnTo>
                  <a:pt x="2095500" y="44449"/>
                </a:lnTo>
                <a:lnTo>
                  <a:pt x="2095500" y="31749"/>
                </a:lnTo>
                <a:close/>
              </a:path>
              <a:path w="3213100" h="76200">
                <a:moveTo>
                  <a:pt x="2070100" y="31749"/>
                </a:moveTo>
                <a:lnTo>
                  <a:pt x="2057400" y="31749"/>
                </a:lnTo>
                <a:lnTo>
                  <a:pt x="2057400" y="44449"/>
                </a:lnTo>
                <a:lnTo>
                  <a:pt x="2070100" y="44449"/>
                </a:lnTo>
                <a:lnTo>
                  <a:pt x="2070100" y="31749"/>
                </a:lnTo>
                <a:close/>
              </a:path>
              <a:path w="3213100" h="76200">
                <a:moveTo>
                  <a:pt x="2044700" y="31749"/>
                </a:moveTo>
                <a:lnTo>
                  <a:pt x="2032000" y="31749"/>
                </a:lnTo>
                <a:lnTo>
                  <a:pt x="2032000" y="44449"/>
                </a:lnTo>
                <a:lnTo>
                  <a:pt x="2044700" y="44449"/>
                </a:lnTo>
                <a:lnTo>
                  <a:pt x="2044700" y="31749"/>
                </a:lnTo>
                <a:close/>
              </a:path>
              <a:path w="3213100" h="76200">
                <a:moveTo>
                  <a:pt x="2019300" y="31749"/>
                </a:moveTo>
                <a:lnTo>
                  <a:pt x="2006600" y="31749"/>
                </a:lnTo>
                <a:lnTo>
                  <a:pt x="2006600" y="44449"/>
                </a:lnTo>
                <a:lnTo>
                  <a:pt x="2019300" y="44449"/>
                </a:lnTo>
                <a:lnTo>
                  <a:pt x="2019300" y="31749"/>
                </a:lnTo>
                <a:close/>
              </a:path>
              <a:path w="3213100" h="76200">
                <a:moveTo>
                  <a:pt x="1993900" y="31749"/>
                </a:moveTo>
                <a:lnTo>
                  <a:pt x="1981200" y="31749"/>
                </a:lnTo>
                <a:lnTo>
                  <a:pt x="1981200" y="44449"/>
                </a:lnTo>
                <a:lnTo>
                  <a:pt x="1993900" y="44449"/>
                </a:lnTo>
                <a:lnTo>
                  <a:pt x="1993900" y="31749"/>
                </a:lnTo>
                <a:close/>
              </a:path>
              <a:path w="3213100" h="76200">
                <a:moveTo>
                  <a:pt x="1968500" y="31749"/>
                </a:moveTo>
                <a:lnTo>
                  <a:pt x="1955800" y="31749"/>
                </a:lnTo>
                <a:lnTo>
                  <a:pt x="1955800" y="44449"/>
                </a:lnTo>
                <a:lnTo>
                  <a:pt x="1968500" y="44449"/>
                </a:lnTo>
                <a:lnTo>
                  <a:pt x="1968500" y="31749"/>
                </a:lnTo>
                <a:close/>
              </a:path>
              <a:path w="3213100" h="76200">
                <a:moveTo>
                  <a:pt x="1943100" y="31749"/>
                </a:moveTo>
                <a:lnTo>
                  <a:pt x="1930400" y="31749"/>
                </a:lnTo>
                <a:lnTo>
                  <a:pt x="1930400" y="44449"/>
                </a:lnTo>
                <a:lnTo>
                  <a:pt x="1943100" y="44449"/>
                </a:lnTo>
                <a:lnTo>
                  <a:pt x="1943100" y="31749"/>
                </a:lnTo>
                <a:close/>
              </a:path>
              <a:path w="3213100" h="76200">
                <a:moveTo>
                  <a:pt x="1917700" y="31749"/>
                </a:moveTo>
                <a:lnTo>
                  <a:pt x="1905000" y="31749"/>
                </a:lnTo>
                <a:lnTo>
                  <a:pt x="1905000" y="44449"/>
                </a:lnTo>
                <a:lnTo>
                  <a:pt x="1917700" y="44449"/>
                </a:lnTo>
                <a:lnTo>
                  <a:pt x="1917700" y="31749"/>
                </a:lnTo>
                <a:close/>
              </a:path>
              <a:path w="3213100" h="76200">
                <a:moveTo>
                  <a:pt x="1892300" y="31749"/>
                </a:moveTo>
                <a:lnTo>
                  <a:pt x="1879600" y="31749"/>
                </a:lnTo>
                <a:lnTo>
                  <a:pt x="1879600" y="44449"/>
                </a:lnTo>
                <a:lnTo>
                  <a:pt x="1892300" y="44449"/>
                </a:lnTo>
                <a:lnTo>
                  <a:pt x="1892300" y="31749"/>
                </a:lnTo>
                <a:close/>
              </a:path>
              <a:path w="3213100" h="76200">
                <a:moveTo>
                  <a:pt x="1866900" y="31749"/>
                </a:moveTo>
                <a:lnTo>
                  <a:pt x="1854200" y="31749"/>
                </a:lnTo>
                <a:lnTo>
                  <a:pt x="1854200" y="44449"/>
                </a:lnTo>
                <a:lnTo>
                  <a:pt x="1866900" y="44449"/>
                </a:lnTo>
                <a:lnTo>
                  <a:pt x="1866900" y="31749"/>
                </a:lnTo>
                <a:close/>
              </a:path>
              <a:path w="3213100" h="76200">
                <a:moveTo>
                  <a:pt x="1841500" y="31749"/>
                </a:moveTo>
                <a:lnTo>
                  <a:pt x="1828800" y="31749"/>
                </a:lnTo>
                <a:lnTo>
                  <a:pt x="1828800" y="44449"/>
                </a:lnTo>
                <a:lnTo>
                  <a:pt x="1841500" y="44449"/>
                </a:lnTo>
                <a:lnTo>
                  <a:pt x="1841500" y="31749"/>
                </a:lnTo>
                <a:close/>
              </a:path>
              <a:path w="3213100" h="76200">
                <a:moveTo>
                  <a:pt x="1816100" y="31749"/>
                </a:moveTo>
                <a:lnTo>
                  <a:pt x="1803400" y="31749"/>
                </a:lnTo>
                <a:lnTo>
                  <a:pt x="1803400" y="44449"/>
                </a:lnTo>
                <a:lnTo>
                  <a:pt x="1816100" y="44449"/>
                </a:lnTo>
                <a:lnTo>
                  <a:pt x="1816100" y="31749"/>
                </a:lnTo>
                <a:close/>
              </a:path>
              <a:path w="3213100" h="76200">
                <a:moveTo>
                  <a:pt x="1790700" y="31749"/>
                </a:moveTo>
                <a:lnTo>
                  <a:pt x="1778000" y="31749"/>
                </a:lnTo>
                <a:lnTo>
                  <a:pt x="1778000" y="44449"/>
                </a:lnTo>
                <a:lnTo>
                  <a:pt x="1790700" y="44449"/>
                </a:lnTo>
                <a:lnTo>
                  <a:pt x="1790700" y="31749"/>
                </a:lnTo>
                <a:close/>
              </a:path>
              <a:path w="3213100" h="76200">
                <a:moveTo>
                  <a:pt x="1765300" y="31749"/>
                </a:moveTo>
                <a:lnTo>
                  <a:pt x="1752600" y="31749"/>
                </a:lnTo>
                <a:lnTo>
                  <a:pt x="1752600" y="44449"/>
                </a:lnTo>
                <a:lnTo>
                  <a:pt x="1765300" y="44449"/>
                </a:lnTo>
                <a:lnTo>
                  <a:pt x="1765300" y="31749"/>
                </a:lnTo>
                <a:close/>
              </a:path>
              <a:path w="3213100" h="76200">
                <a:moveTo>
                  <a:pt x="1739900" y="31749"/>
                </a:moveTo>
                <a:lnTo>
                  <a:pt x="1727200" y="31749"/>
                </a:lnTo>
                <a:lnTo>
                  <a:pt x="1727200" y="44449"/>
                </a:lnTo>
                <a:lnTo>
                  <a:pt x="1739900" y="44449"/>
                </a:lnTo>
                <a:lnTo>
                  <a:pt x="1739900" y="31749"/>
                </a:lnTo>
                <a:close/>
              </a:path>
              <a:path w="3213100" h="76200">
                <a:moveTo>
                  <a:pt x="1714500" y="31749"/>
                </a:moveTo>
                <a:lnTo>
                  <a:pt x="1701800" y="31749"/>
                </a:lnTo>
                <a:lnTo>
                  <a:pt x="1701800" y="44449"/>
                </a:lnTo>
                <a:lnTo>
                  <a:pt x="1714500" y="44449"/>
                </a:lnTo>
                <a:lnTo>
                  <a:pt x="1714500" y="31749"/>
                </a:lnTo>
                <a:close/>
              </a:path>
              <a:path w="3213100" h="76200">
                <a:moveTo>
                  <a:pt x="1689100" y="31749"/>
                </a:moveTo>
                <a:lnTo>
                  <a:pt x="1676400" y="31749"/>
                </a:lnTo>
                <a:lnTo>
                  <a:pt x="1676400" y="44449"/>
                </a:lnTo>
                <a:lnTo>
                  <a:pt x="1689100" y="44449"/>
                </a:lnTo>
                <a:lnTo>
                  <a:pt x="1689100" y="31749"/>
                </a:lnTo>
                <a:close/>
              </a:path>
              <a:path w="3213100" h="76200">
                <a:moveTo>
                  <a:pt x="1663700" y="31749"/>
                </a:moveTo>
                <a:lnTo>
                  <a:pt x="1651000" y="31749"/>
                </a:lnTo>
                <a:lnTo>
                  <a:pt x="1651000" y="44449"/>
                </a:lnTo>
                <a:lnTo>
                  <a:pt x="1663700" y="44449"/>
                </a:lnTo>
                <a:lnTo>
                  <a:pt x="1663700" y="31749"/>
                </a:lnTo>
                <a:close/>
              </a:path>
              <a:path w="3213100" h="76200">
                <a:moveTo>
                  <a:pt x="1638300" y="31749"/>
                </a:moveTo>
                <a:lnTo>
                  <a:pt x="1625600" y="31749"/>
                </a:lnTo>
                <a:lnTo>
                  <a:pt x="1625600" y="44449"/>
                </a:lnTo>
                <a:lnTo>
                  <a:pt x="1638300" y="44449"/>
                </a:lnTo>
                <a:lnTo>
                  <a:pt x="1638300" y="31749"/>
                </a:lnTo>
                <a:close/>
              </a:path>
              <a:path w="3213100" h="76200">
                <a:moveTo>
                  <a:pt x="1612900" y="31749"/>
                </a:moveTo>
                <a:lnTo>
                  <a:pt x="1600200" y="31749"/>
                </a:lnTo>
                <a:lnTo>
                  <a:pt x="1600200" y="44449"/>
                </a:lnTo>
                <a:lnTo>
                  <a:pt x="1612900" y="44449"/>
                </a:lnTo>
                <a:lnTo>
                  <a:pt x="1612900" y="31749"/>
                </a:lnTo>
                <a:close/>
              </a:path>
              <a:path w="3213100" h="76200">
                <a:moveTo>
                  <a:pt x="1587500" y="31749"/>
                </a:moveTo>
                <a:lnTo>
                  <a:pt x="1574800" y="31749"/>
                </a:lnTo>
                <a:lnTo>
                  <a:pt x="1574800" y="44449"/>
                </a:lnTo>
                <a:lnTo>
                  <a:pt x="1587500" y="44449"/>
                </a:lnTo>
                <a:lnTo>
                  <a:pt x="1587500" y="31749"/>
                </a:lnTo>
                <a:close/>
              </a:path>
              <a:path w="3213100" h="76200">
                <a:moveTo>
                  <a:pt x="1562100" y="31749"/>
                </a:moveTo>
                <a:lnTo>
                  <a:pt x="1549400" y="31749"/>
                </a:lnTo>
                <a:lnTo>
                  <a:pt x="1549400" y="44449"/>
                </a:lnTo>
                <a:lnTo>
                  <a:pt x="1562100" y="44449"/>
                </a:lnTo>
                <a:lnTo>
                  <a:pt x="1562100" y="31749"/>
                </a:lnTo>
                <a:close/>
              </a:path>
              <a:path w="3213100" h="76200">
                <a:moveTo>
                  <a:pt x="1536700" y="31749"/>
                </a:moveTo>
                <a:lnTo>
                  <a:pt x="1524000" y="31749"/>
                </a:lnTo>
                <a:lnTo>
                  <a:pt x="1524000" y="44449"/>
                </a:lnTo>
                <a:lnTo>
                  <a:pt x="1536700" y="44449"/>
                </a:lnTo>
                <a:lnTo>
                  <a:pt x="1536700" y="31749"/>
                </a:lnTo>
                <a:close/>
              </a:path>
              <a:path w="3213100" h="76200">
                <a:moveTo>
                  <a:pt x="1511300" y="31749"/>
                </a:moveTo>
                <a:lnTo>
                  <a:pt x="1498600" y="31749"/>
                </a:lnTo>
                <a:lnTo>
                  <a:pt x="1498600" y="44449"/>
                </a:lnTo>
                <a:lnTo>
                  <a:pt x="1511300" y="44449"/>
                </a:lnTo>
                <a:lnTo>
                  <a:pt x="1511300" y="31749"/>
                </a:lnTo>
                <a:close/>
              </a:path>
              <a:path w="3213100" h="76200">
                <a:moveTo>
                  <a:pt x="1485900" y="31749"/>
                </a:moveTo>
                <a:lnTo>
                  <a:pt x="1473200" y="31749"/>
                </a:lnTo>
                <a:lnTo>
                  <a:pt x="1473200" y="44449"/>
                </a:lnTo>
                <a:lnTo>
                  <a:pt x="1485900" y="44449"/>
                </a:lnTo>
                <a:lnTo>
                  <a:pt x="1485900" y="31749"/>
                </a:lnTo>
                <a:close/>
              </a:path>
              <a:path w="3213100" h="76200">
                <a:moveTo>
                  <a:pt x="1460500" y="31749"/>
                </a:moveTo>
                <a:lnTo>
                  <a:pt x="1447800" y="31749"/>
                </a:lnTo>
                <a:lnTo>
                  <a:pt x="1447800" y="44449"/>
                </a:lnTo>
                <a:lnTo>
                  <a:pt x="1460500" y="44449"/>
                </a:lnTo>
                <a:lnTo>
                  <a:pt x="1460500" y="31749"/>
                </a:lnTo>
                <a:close/>
              </a:path>
              <a:path w="3213100" h="76200">
                <a:moveTo>
                  <a:pt x="1435100" y="31749"/>
                </a:moveTo>
                <a:lnTo>
                  <a:pt x="1422400" y="31749"/>
                </a:lnTo>
                <a:lnTo>
                  <a:pt x="1422400" y="44449"/>
                </a:lnTo>
                <a:lnTo>
                  <a:pt x="1435100" y="44449"/>
                </a:lnTo>
                <a:lnTo>
                  <a:pt x="1435100" y="31749"/>
                </a:lnTo>
                <a:close/>
              </a:path>
              <a:path w="3213100" h="76200">
                <a:moveTo>
                  <a:pt x="1409700" y="31749"/>
                </a:moveTo>
                <a:lnTo>
                  <a:pt x="1397000" y="31749"/>
                </a:lnTo>
                <a:lnTo>
                  <a:pt x="1397000" y="44449"/>
                </a:lnTo>
                <a:lnTo>
                  <a:pt x="1409700" y="44449"/>
                </a:lnTo>
                <a:lnTo>
                  <a:pt x="1409700" y="31749"/>
                </a:lnTo>
                <a:close/>
              </a:path>
              <a:path w="3213100" h="76200">
                <a:moveTo>
                  <a:pt x="1384300" y="31749"/>
                </a:moveTo>
                <a:lnTo>
                  <a:pt x="1371600" y="31749"/>
                </a:lnTo>
                <a:lnTo>
                  <a:pt x="1371600" y="44449"/>
                </a:lnTo>
                <a:lnTo>
                  <a:pt x="1384300" y="44449"/>
                </a:lnTo>
                <a:lnTo>
                  <a:pt x="1384300" y="31749"/>
                </a:lnTo>
                <a:close/>
              </a:path>
              <a:path w="3213100" h="76200">
                <a:moveTo>
                  <a:pt x="1358900" y="31749"/>
                </a:moveTo>
                <a:lnTo>
                  <a:pt x="1346200" y="31749"/>
                </a:lnTo>
                <a:lnTo>
                  <a:pt x="1346200" y="44449"/>
                </a:lnTo>
                <a:lnTo>
                  <a:pt x="1358900" y="44449"/>
                </a:lnTo>
                <a:lnTo>
                  <a:pt x="1358900" y="31749"/>
                </a:lnTo>
                <a:close/>
              </a:path>
              <a:path w="3213100" h="76200">
                <a:moveTo>
                  <a:pt x="1333500" y="31749"/>
                </a:moveTo>
                <a:lnTo>
                  <a:pt x="1320800" y="31749"/>
                </a:lnTo>
                <a:lnTo>
                  <a:pt x="1320800" y="44449"/>
                </a:lnTo>
                <a:lnTo>
                  <a:pt x="1333500" y="44449"/>
                </a:lnTo>
                <a:lnTo>
                  <a:pt x="1333500" y="31749"/>
                </a:lnTo>
                <a:close/>
              </a:path>
              <a:path w="3213100" h="76200">
                <a:moveTo>
                  <a:pt x="1308100" y="31749"/>
                </a:moveTo>
                <a:lnTo>
                  <a:pt x="1295400" y="31749"/>
                </a:lnTo>
                <a:lnTo>
                  <a:pt x="1295400" y="44449"/>
                </a:lnTo>
                <a:lnTo>
                  <a:pt x="1308100" y="44449"/>
                </a:lnTo>
                <a:lnTo>
                  <a:pt x="1308100" y="31749"/>
                </a:lnTo>
                <a:close/>
              </a:path>
              <a:path w="3213100" h="76200">
                <a:moveTo>
                  <a:pt x="1282700" y="31749"/>
                </a:moveTo>
                <a:lnTo>
                  <a:pt x="1270000" y="31749"/>
                </a:lnTo>
                <a:lnTo>
                  <a:pt x="1270000" y="44449"/>
                </a:lnTo>
                <a:lnTo>
                  <a:pt x="1282700" y="44449"/>
                </a:lnTo>
                <a:lnTo>
                  <a:pt x="1282700" y="31749"/>
                </a:lnTo>
                <a:close/>
              </a:path>
              <a:path w="3213100" h="76200">
                <a:moveTo>
                  <a:pt x="1257300" y="31749"/>
                </a:moveTo>
                <a:lnTo>
                  <a:pt x="1244600" y="31749"/>
                </a:lnTo>
                <a:lnTo>
                  <a:pt x="1244600" y="44449"/>
                </a:lnTo>
                <a:lnTo>
                  <a:pt x="1257300" y="44449"/>
                </a:lnTo>
                <a:lnTo>
                  <a:pt x="1257300" y="31749"/>
                </a:lnTo>
                <a:close/>
              </a:path>
              <a:path w="3213100" h="76200">
                <a:moveTo>
                  <a:pt x="1231900" y="31749"/>
                </a:moveTo>
                <a:lnTo>
                  <a:pt x="1219200" y="31749"/>
                </a:lnTo>
                <a:lnTo>
                  <a:pt x="1219200" y="44449"/>
                </a:lnTo>
                <a:lnTo>
                  <a:pt x="1231900" y="44449"/>
                </a:lnTo>
                <a:lnTo>
                  <a:pt x="1231900" y="31749"/>
                </a:lnTo>
                <a:close/>
              </a:path>
              <a:path w="3213100" h="76200">
                <a:moveTo>
                  <a:pt x="1206500" y="31749"/>
                </a:moveTo>
                <a:lnTo>
                  <a:pt x="1193800" y="31749"/>
                </a:lnTo>
                <a:lnTo>
                  <a:pt x="1193800" y="44449"/>
                </a:lnTo>
                <a:lnTo>
                  <a:pt x="1206500" y="44449"/>
                </a:lnTo>
                <a:lnTo>
                  <a:pt x="1206500" y="31749"/>
                </a:lnTo>
                <a:close/>
              </a:path>
              <a:path w="3213100" h="76200">
                <a:moveTo>
                  <a:pt x="1181100" y="31749"/>
                </a:moveTo>
                <a:lnTo>
                  <a:pt x="1168400" y="31749"/>
                </a:lnTo>
                <a:lnTo>
                  <a:pt x="1168400" y="44449"/>
                </a:lnTo>
                <a:lnTo>
                  <a:pt x="1181100" y="44449"/>
                </a:lnTo>
                <a:lnTo>
                  <a:pt x="1181100" y="31749"/>
                </a:lnTo>
                <a:close/>
              </a:path>
              <a:path w="3213100" h="76200">
                <a:moveTo>
                  <a:pt x="1155700" y="31749"/>
                </a:moveTo>
                <a:lnTo>
                  <a:pt x="1143000" y="31749"/>
                </a:lnTo>
                <a:lnTo>
                  <a:pt x="1143000" y="44449"/>
                </a:lnTo>
                <a:lnTo>
                  <a:pt x="1155700" y="44449"/>
                </a:lnTo>
                <a:lnTo>
                  <a:pt x="1155700" y="31749"/>
                </a:lnTo>
                <a:close/>
              </a:path>
              <a:path w="3213100" h="76200">
                <a:moveTo>
                  <a:pt x="1130300" y="31749"/>
                </a:moveTo>
                <a:lnTo>
                  <a:pt x="1117600" y="31749"/>
                </a:lnTo>
                <a:lnTo>
                  <a:pt x="1117600" y="44449"/>
                </a:lnTo>
                <a:lnTo>
                  <a:pt x="1130300" y="44449"/>
                </a:lnTo>
                <a:lnTo>
                  <a:pt x="1130300" y="31749"/>
                </a:lnTo>
                <a:close/>
              </a:path>
              <a:path w="3213100" h="76200">
                <a:moveTo>
                  <a:pt x="1104900" y="31749"/>
                </a:moveTo>
                <a:lnTo>
                  <a:pt x="1092200" y="31749"/>
                </a:lnTo>
                <a:lnTo>
                  <a:pt x="1092200" y="44449"/>
                </a:lnTo>
                <a:lnTo>
                  <a:pt x="1104900" y="44449"/>
                </a:lnTo>
                <a:lnTo>
                  <a:pt x="1104900" y="31749"/>
                </a:lnTo>
                <a:close/>
              </a:path>
              <a:path w="3213100" h="76200">
                <a:moveTo>
                  <a:pt x="1079500" y="31749"/>
                </a:moveTo>
                <a:lnTo>
                  <a:pt x="1066800" y="31749"/>
                </a:lnTo>
                <a:lnTo>
                  <a:pt x="1066800" y="44449"/>
                </a:lnTo>
                <a:lnTo>
                  <a:pt x="1079500" y="44449"/>
                </a:lnTo>
                <a:lnTo>
                  <a:pt x="1079500" y="31749"/>
                </a:lnTo>
                <a:close/>
              </a:path>
              <a:path w="3213100" h="76200">
                <a:moveTo>
                  <a:pt x="1054100" y="31749"/>
                </a:moveTo>
                <a:lnTo>
                  <a:pt x="1041400" y="31749"/>
                </a:lnTo>
                <a:lnTo>
                  <a:pt x="1041400" y="44449"/>
                </a:lnTo>
                <a:lnTo>
                  <a:pt x="1054100" y="44449"/>
                </a:lnTo>
                <a:lnTo>
                  <a:pt x="1054100" y="31749"/>
                </a:lnTo>
                <a:close/>
              </a:path>
              <a:path w="3213100" h="76200">
                <a:moveTo>
                  <a:pt x="1028700" y="31749"/>
                </a:moveTo>
                <a:lnTo>
                  <a:pt x="1016000" y="31749"/>
                </a:lnTo>
                <a:lnTo>
                  <a:pt x="1016000" y="44449"/>
                </a:lnTo>
                <a:lnTo>
                  <a:pt x="1028700" y="44449"/>
                </a:lnTo>
                <a:lnTo>
                  <a:pt x="1028700" y="31749"/>
                </a:lnTo>
                <a:close/>
              </a:path>
              <a:path w="3213100" h="76200">
                <a:moveTo>
                  <a:pt x="1003300" y="31749"/>
                </a:moveTo>
                <a:lnTo>
                  <a:pt x="990600" y="31749"/>
                </a:lnTo>
                <a:lnTo>
                  <a:pt x="990600" y="44449"/>
                </a:lnTo>
                <a:lnTo>
                  <a:pt x="1003300" y="44449"/>
                </a:lnTo>
                <a:lnTo>
                  <a:pt x="1003300" y="31749"/>
                </a:lnTo>
                <a:close/>
              </a:path>
              <a:path w="3213100" h="76200">
                <a:moveTo>
                  <a:pt x="977900" y="31749"/>
                </a:moveTo>
                <a:lnTo>
                  <a:pt x="965200" y="31749"/>
                </a:lnTo>
                <a:lnTo>
                  <a:pt x="965200" y="44449"/>
                </a:lnTo>
                <a:lnTo>
                  <a:pt x="977900" y="44449"/>
                </a:lnTo>
                <a:lnTo>
                  <a:pt x="977900" y="31749"/>
                </a:lnTo>
                <a:close/>
              </a:path>
              <a:path w="3213100" h="76200">
                <a:moveTo>
                  <a:pt x="952500" y="31749"/>
                </a:moveTo>
                <a:lnTo>
                  <a:pt x="939800" y="31749"/>
                </a:lnTo>
                <a:lnTo>
                  <a:pt x="939800" y="44449"/>
                </a:lnTo>
                <a:lnTo>
                  <a:pt x="952500" y="44449"/>
                </a:lnTo>
                <a:lnTo>
                  <a:pt x="952500" y="31749"/>
                </a:lnTo>
                <a:close/>
              </a:path>
              <a:path w="3213100" h="76200">
                <a:moveTo>
                  <a:pt x="927100" y="31749"/>
                </a:moveTo>
                <a:lnTo>
                  <a:pt x="914400" y="31749"/>
                </a:lnTo>
                <a:lnTo>
                  <a:pt x="914400" y="44449"/>
                </a:lnTo>
                <a:lnTo>
                  <a:pt x="927100" y="44449"/>
                </a:lnTo>
                <a:lnTo>
                  <a:pt x="927100" y="31749"/>
                </a:lnTo>
                <a:close/>
              </a:path>
              <a:path w="3213100" h="76200">
                <a:moveTo>
                  <a:pt x="901700" y="31749"/>
                </a:moveTo>
                <a:lnTo>
                  <a:pt x="889000" y="31749"/>
                </a:lnTo>
                <a:lnTo>
                  <a:pt x="889000" y="44449"/>
                </a:lnTo>
                <a:lnTo>
                  <a:pt x="901700" y="44449"/>
                </a:lnTo>
                <a:lnTo>
                  <a:pt x="901700" y="31749"/>
                </a:lnTo>
                <a:close/>
              </a:path>
              <a:path w="3213100" h="76200">
                <a:moveTo>
                  <a:pt x="876300" y="31749"/>
                </a:moveTo>
                <a:lnTo>
                  <a:pt x="863600" y="31749"/>
                </a:lnTo>
                <a:lnTo>
                  <a:pt x="863600" y="44449"/>
                </a:lnTo>
                <a:lnTo>
                  <a:pt x="876300" y="44449"/>
                </a:lnTo>
                <a:lnTo>
                  <a:pt x="876300" y="31749"/>
                </a:lnTo>
                <a:close/>
              </a:path>
              <a:path w="3213100" h="76200">
                <a:moveTo>
                  <a:pt x="850900" y="31749"/>
                </a:moveTo>
                <a:lnTo>
                  <a:pt x="838200" y="31749"/>
                </a:lnTo>
                <a:lnTo>
                  <a:pt x="838200" y="44449"/>
                </a:lnTo>
                <a:lnTo>
                  <a:pt x="850900" y="44449"/>
                </a:lnTo>
                <a:lnTo>
                  <a:pt x="850900" y="31749"/>
                </a:lnTo>
                <a:close/>
              </a:path>
              <a:path w="3213100" h="76200">
                <a:moveTo>
                  <a:pt x="825500" y="31749"/>
                </a:moveTo>
                <a:lnTo>
                  <a:pt x="812800" y="31749"/>
                </a:lnTo>
                <a:lnTo>
                  <a:pt x="812800" y="44449"/>
                </a:lnTo>
                <a:lnTo>
                  <a:pt x="825500" y="44449"/>
                </a:lnTo>
                <a:lnTo>
                  <a:pt x="825500" y="31749"/>
                </a:lnTo>
                <a:close/>
              </a:path>
              <a:path w="3213100" h="76200">
                <a:moveTo>
                  <a:pt x="800100" y="31749"/>
                </a:moveTo>
                <a:lnTo>
                  <a:pt x="787400" y="31749"/>
                </a:lnTo>
                <a:lnTo>
                  <a:pt x="787400" y="44449"/>
                </a:lnTo>
                <a:lnTo>
                  <a:pt x="800100" y="44449"/>
                </a:lnTo>
                <a:lnTo>
                  <a:pt x="800100" y="31749"/>
                </a:lnTo>
                <a:close/>
              </a:path>
              <a:path w="3213100" h="76200">
                <a:moveTo>
                  <a:pt x="774700" y="31749"/>
                </a:moveTo>
                <a:lnTo>
                  <a:pt x="762000" y="31749"/>
                </a:lnTo>
                <a:lnTo>
                  <a:pt x="762000" y="44449"/>
                </a:lnTo>
                <a:lnTo>
                  <a:pt x="774700" y="44449"/>
                </a:lnTo>
                <a:lnTo>
                  <a:pt x="774700" y="31749"/>
                </a:lnTo>
                <a:close/>
              </a:path>
              <a:path w="3213100" h="76200">
                <a:moveTo>
                  <a:pt x="749300" y="31749"/>
                </a:moveTo>
                <a:lnTo>
                  <a:pt x="736600" y="31749"/>
                </a:lnTo>
                <a:lnTo>
                  <a:pt x="736600" y="44449"/>
                </a:lnTo>
                <a:lnTo>
                  <a:pt x="749300" y="44449"/>
                </a:lnTo>
                <a:lnTo>
                  <a:pt x="749300" y="31749"/>
                </a:lnTo>
                <a:close/>
              </a:path>
              <a:path w="3213100" h="76200">
                <a:moveTo>
                  <a:pt x="723900" y="31749"/>
                </a:moveTo>
                <a:lnTo>
                  <a:pt x="711200" y="31749"/>
                </a:lnTo>
                <a:lnTo>
                  <a:pt x="711200" y="44449"/>
                </a:lnTo>
                <a:lnTo>
                  <a:pt x="723900" y="44449"/>
                </a:lnTo>
                <a:lnTo>
                  <a:pt x="723900" y="31749"/>
                </a:lnTo>
                <a:close/>
              </a:path>
              <a:path w="3213100" h="76200">
                <a:moveTo>
                  <a:pt x="698500" y="31749"/>
                </a:moveTo>
                <a:lnTo>
                  <a:pt x="685800" y="31749"/>
                </a:lnTo>
                <a:lnTo>
                  <a:pt x="685800" y="44449"/>
                </a:lnTo>
                <a:lnTo>
                  <a:pt x="698500" y="44449"/>
                </a:lnTo>
                <a:lnTo>
                  <a:pt x="698500" y="31749"/>
                </a:lnTo>
                <a:close/>
              </a:path>
              <a:path w="3213100" h="76200">
                <a:moveTo>
                  <a:pt x="673100" y="31749"/>
                </a:moveTo>
                <a:lnTo>
                  <a:pt x="660400" y="31749"/>
                </a:lnTo>
                <a:lnTo>
                  <a:pt x="660400" y="44449"/>
                </a:lnTo>
                <a:lnTo>
                  <a:pt x="673100" y="44449"/>
                </a:lnTo>
                <a:lnTo>
                  <a:pt x="673100" y="31749"/>
                </a:lnTo>
                <a:close/>
              </a:path>
              <a:path w="3213100" h="76200">
                <a:moveTo>
                  <a:pt x="647700" y="31749"/>
                </a:moveTo>
                <a:lnTo>
                  <a:pt x="635000" y="31749"/>
                </a:lnTo>
                <a:lnTo>
                  <a:pt x="635000" y="44449"/>
                </a:lnTo>
                <a:lnTo>
                  <a:pt x="647700" y="44449"/>
                </a:lnTo>
                <a:lnTo>
                  <a:pt x="647700" y="31749"/>
                </a:lnTo>
                <a:close/>
              </a:path>
              <a:path w="3213100" h="76200">
                <a:moveTo>
                  <a:pt x="622300" y="31749"/>
                </a:moveTo>
                <a:lnTo>
                  <a:pt x="609600" y="31749"/>
                </a:lnTo>
                <a:lnTo>
                  <a:pt x="609600" y="44449"/>
                </a:lnTo>
                <a:lnTo>
                  <a:pt x="622300" y="44449"/>
                </a:lnTo>
                <a:lnTo>
                  <a:pt x="622300" y="31749"/>
                </a:lnTo>
                <a:close/>
              </a:path>
              <a:path w="3213100" h="76200">
                <a:moveTo>
                  <a:pt x="596900" y="31749"/>
                </a:moveTo>
                <a:lnTo>
                  <a:pt x="584200" y="31749"/>
                </a:lnTo>
                <a:lnTo>
                  <a:pt x="584200" y="44449"/>
                </a:lnTo>
                <a:lnTo>
                  <a:pt x="596900" y="44449"/>
                </a:lnTo>
                <a:lnTo>
                  <a:pt x="596900" y="31749"/>
                </a:lnTo>
                <a:close/>
              </a:path>
              <a:path w="3213100" h="76200">
                <a:moveTo>
                  <a:pt x="571500" y="31749"/>
                </a:moveTo>
                <a:lnTo>
                  <a:pt x="558800" y="31749"/>
                </a:lnTo>
                <a:lnTo>
                  <a:pt x="558800" y="44449"/>
                </a:lnTo>
                <a:lnTo>
                  <a:pt x="571500" y="44449"/>
                </a:lnTo>
                <a:lnTo>
                  <a:pt x="571500" y="31749"/>
                </a:lnTo>
                <a:close/>
              </a:path>
              <a:path w="3213100" h="76200">
                <a:moveTo>
                  <a:pt x="546100" y="31749"/>
                </a:moveTo>
                <a:lnTo>
                  <a:pt x="533400" y="31749"/>
                </a:lnTo>
                <a:lnTo>
                  <a:pt x="533400" y="44449"/>
                </a:lnTo>
                <a:lnTo>
                  <a:pt x="546100" y="44449"/>
                </a:lnTo>
                <a:lnTo>
                  <a:pt x="546100" y="31749"/>
                </a:lnTo>
                <a:close/>
              </a:path>
              <a:path w="3213100" h="76200">
                <a:moveTo>
                  <a:pt x="520700" y="31749"/>
                </a:moveTo>
                <a:lnTo>
                  <a:pt x="508000" y="31749"/>
                </a:lnTo>
                <a:lnTo>
                  <a:pt x="508000" y="44449"/>
                </a:lnTo>
                <a:lnTo>
                  <a:pt x="520700" y="44449"/>
                </a:lnTo>
                <a:lnTo>
                  <a:pt x="520700" y="31749"/>
                </a:lnTo>
                <a:close/>
              </a:path>
              <a:path w="3213100" h="76200">
                <a:moveTo>
                  <a:pt x="495300" y="31749"/>
                </a:moveTo>
                <a:lnTo>
                  <a:pt x="482600" y="31749"/>
                </a:lnTo>
                <a:lnTo>
                  <a:pt x="482600" y="44449"/>
                </a:lnTo>
                <a:lnTo>
                  <a:pt x="495300" y="44449"/>
                </a:lnTo>
                <a:lnTo>
                  <a:pt x="495300" y="31749"/>
                </a:lnTo>
                <a:close/>
              </a:path>
              <a:path w="3213100" h="76200">
                <a:moveTo>
                  <a:pt x="469900" y="31749"/>
                </a:moveTo>
                <a:lnTo>
                  <a:pt x="457200" y="31749"/>
                </a:lnTo>
                <a:lnTo>
                  <a:pt x="457200" y="44449"/>
                </a:lnTo>
                <a:lnTo>
                  <a:pt x="469900" y="44449"/>
                </a:lnTo>
                <a:lnTo>
                  <a:pt x="469900" y="31749"/>
                </a:lnTo>
                <a:close/>
              </a:path>
              <a:path w="3213100" h="76200">
                <a:moveTo>
                  <a:pt x="444500" y="31749"/>
                </a:moveTo>
                <a:lnTo>
                  <a:pt x="431800" y="31749"/>
                </a:lnTo>
                <a:lnTo>
                  <a:pt x="431800" y="44449"/>
                </a:lnTo>
                <a:lnTo>
                  <a:pt x="444500" y="44449"/>
                </a:lnTo>
                <a:lnTo>
                  <a:pt x="444500" y="31749"/>
                </a:lnTo>
                <a:close/>
              </a:path>
              <a:path w="3213100" h="76200">
                <a:moveTo>
                  <a:pt x="419100" y="31749"/>
                </a:moveTo>
                <a:lnTo>
                  <a:pt x="406400" y="31749"/>
                </a:lnTo>
                <a:lnTo>
                  <a:pt x="406400" y="44449"/>
                </a:lnTo>
                <a:lnTo>
                  <a:pt x="419100" y="44449"/>
                </a:lnTo>
                <a:lnTo>
                  <a:pt x="419100" y="31749"/>
                </a:lnTo>
                <a:close/>
              </a:path>
              <a:path w="3213100" h="76200">
                <a:moveTo>
                  <a:pt x="393700" y="31749"/>
                </a:moveTo>
                <a:lnTo>
                  <a:pt x="381000" y="31749"/>
                </a:lnTo>
                <a:lnTo>
                  <a:pt x="381000" y="44449"/>
                </a:lnTo>
                <a:lnTo>
                  <a:pt x="393700" y="44449"/>
                </a:lnTo>
                <a:lnTo>
                  <a:pt x="393700" y="31749"/>
                </a:lnTo>
                <a:close/>
              </a:path>
              <a:path w="3213100" h="76200">
                <a:moveTo>
                  <a:pt x="368300" y="31749"/>
                </a:moveTo>
                <a:lnTo>
                  <a:pt x="355600" y="31749"/>
                </a:lnTo>
                <a:lnTo>
                  <a:pt x="355600" y="44449"/>
                </a:lnTo>
                <a:lnTo>
                  <a:pt x="368300" y="44449"/>
                </a:lnTo>
                <a:lnTo>
                  <a:pt x="368300" y="31749"/>
                </a:lnTo>
                <a:close/>
              </a:path>
              <a:path w="3213100" h="76200">
                <a:moveTo>
                  <a:pt x="342900" y="31749"/>
                </a:moveTo>
                <a:lnTo>
                  <a:pt x="330200" y="31749"/>
                </a:lnTo>
                <a:lnTo>
                  <a:pt x="330200" y="44449"/>
                </a:lnTo>
                <a:lnTo>
                  <a:pt x="342900" y="44449"/>
                </a:lnTo>
                <a:lnTo>
                  <a:pt x="342900" y="31749"/>
                </a:lnTo>
                <a:close/>
              </a:path>
              <a:path w="3213100" h="76200">
                <a:moveTo>
                  <a:pt x="317500" y="31749"/>
                </a:moveTo>
                <a:lnTo>
                  <a:pt x="304800" y="31749"/>
                </a:lnTo>
                <a:lnTo>
                  <a:pt x="304800" y="44449"/>
                </a:lnTo>
                <a:lnTo>
                  <a:pt x="317500" y="44449"/>
                </a:lnTo>
                <a:lnTo>
                  <a:pt x="317500" y="31749"/>
                </a:lnTo>
                <a:close/>
              </a:path>
              <a:path w="3213100" h="76200">
                <a:moveTo>
                  <a:pt x="292100" y="31749"/>
                </a:moveTo>
                <a:lnTo>
                  <a:pt x="279400" y="31749"/>
                </a:lnTo>
                <a:lnTo>
                  <a:pt x="279400" y="44449"/>
                </a:lnTo>
                <a:lnTo>
                  <a:pt x="292100" y="44449"/>
                </a:lnTo>
                <a:lnTo>
                  <a:pt x="292100" y="31749"/>
                </a:lnTo>
                <a:close/>
              </a:path>
              <a:path w="3213100" h="76200">
                <a:moveTo>
                  <a:pt x="266700" y="31749"/>
                </a:moveTo>
                <a:lnTo>
                  <a:pt x="254000" y="31749"/>
                </a:lnTo>
                <a:lnTo>
                  <a:pt x="254000" y="44449"/>
                </a:lnTo>
                <a:lnTo>
                  <a:pt x="266700" y="44449"/>
                </a:lnTo>
                <a:lnTo>
                  <a:pt x="266700" y="31749"/>
                </a:lnTo>
                <a:close/>
              </a:path>
              <a:path w="3213100" h="76200">
                <a:moveTo>
                  <a:pt x="241300" y="31749"/>
                </a:moveTo>
                <a:lnTo>
                  <a:pt x="228600" y="31749"/>
                </a:lnTo>
                <a:lnTo>
                  <a:pt x="228600" y="44449"/>
                </a:lnTo>
                <a:lnTo>
                  <a:pt x="241300" y="44449"/>
                </a:lnTo>
                <a:lnTo>
                  <a:pt x="241300" y="31749"/>
                </a:lnTo>
                <a:close/>
              </a:path>
              <a:path w="3213100" h="76200">
                <a:moveTo>
                  <a:pt x="215900" y="31749"/>
                </a:moveTo>
                <a:lnTo>
                  <a:pt x="203200" y="31749"/>
                </a:lnTo>
                <a:lnTo>
                  <a:pt x="203200" y="44449"/>
                </a:lnTo>
                <a:lnTo>
                  <a:pt x="215900" y="44449"/>
                </a:lnTo>
                <a:lnTo>
                  <a:pt x="215900" y="31749"/>
                </a:lnTo>
                <a:close/>
              </a:path>
              <a:path w="3213100" h="76200">
                <a:moveTo>
                  <a:pt x="190500" y="31749"/>
                </a:moveTo>
                <a:lnTo>
                  <a:pt x="177800" y="31749"/>
                </a:lnTo>
                <a:lnTo>
                  <a:pt x="177800" y="44449"/>
                </a:lnTo>
                <a:lnTo>
                  <a:pt x="190500" y="44449"/>
                </a:lnTo>
                <a:lnTo>
                  <a:pt x="190500" y="31749"/>
                </a:lnTo>
                <a:close/>
              </a:path>
              <a:path w="3213100" h="76200">
                <a:moveTo>
                  <a:pt x="165100" y="31749"/>
                </a:moveTo>
                <a:lnTo>
                  <a:pt x="152400" y="31749"/>
                </a:lnTo>
                <a:lnTo>
                  <a:pt x="152400" y="44449"/>
                </a:lnTo>
                <a:lnTo>
                  <a:pt x="165100" y="44449"/>
                </a:lnTo>
                <a:lnTo>
                  <a:pt x="165100" y="31749"/>
                </a:lnTo>
                <a:close/>
              </a:path>
              <a:path w="3213100" h="76200">
                <a:moveTo>
                  <a:pt x="139700" y="31749"/>
                </a:moveTo>
                <a:lnTo>
                  <a:pt x="127000" y="31749"/>
                </a:lnTo>
                <a:lnTo>
                  <a:pt x="127000" y="44449"/>
                </a:lnTo>
                <a:lnTo>
                  <a:pt x="139700" y="44449"/>
                </a:lnTo>
                <a:lnTo>
                  <a:pt x="139700" y="31749"/>
                </a:lnTo>
                <a:close/>
              </a:path>
              <a:path w="3213100" h="76200">
                <a:moveTo>
                  <a:pt x="114300" y="31749"/>
                </a:moveTo>
                <a:lnTo>
                  <a:pt x="101600" y="31749"/>
                </a:lnTo>
                <a:lnTo>
                  <a:pt x="101600" y="44449"/>
                </a:lnTo>
                <a:lnTo>
                  <a:pt x="114300" y="44449"/>
                </a:lnTo>
                <a:lnTo>
                  <a:pt x="114300" y="31749"/>
                </a:lnTo>
                <a:close/>
              </a:path>
              <a:path w="3213100" h="76200">
                <a:moveTo>
                  <a:pt x="88900" y="31749"/>
                </a:moveTo>
                <a:lnTo>
                  <a:pt x="76200" y="31749"/>
                </a:lnTo>
                <a:lnTo>
                  <a:pt x="76200" y="44449"/>
                </a:lnTo>
                <a:lnTo>
                  <a:pt x="88900" y="44449"/>
                </a:lnTo>
                <a:lnTo>
                  <a:pt x="88900" y="31749"/>
                </a:lnTo>
                <a:close/>
              </a:path>
              <a:path w="3213100" h="76200">
                <a:moveTo>
                  <a:pt x="63500" y="31749"/>
                </a:moveTo>
                <a:lnTo>
                  <a:pt x="50800" y="31749"/>
                </a:lnTo>
                <a:lnTo>
                  <a:pt x="50800" y="44449"/>
                </a:lnTo>
                <a:lnTo>
                  <a:pt x="63500" y="44449"/>
                </a:lnTo>
                <a:lnTo>
                  <a:pt x="63500" y="31749"/>
                </a:lnTo>
                <a:close/>
              </a:path>
              <a:path w="3213100" h="76200">
                <a:moveTo>
                  <a:pt x="38100" y="31749"/>
                </a:moveTo>
                <a:lnTo>
                  <a:pt x="25400" y="31749"/>
                </a:lnTo>
                <a:lnTo>
                  <a:pt x="25400" y="44449"/>
                </a:lnTo>
                <a:lnTo>
                  <a:pt x="38100" y="44449"/>
                </a:lnTo>
                <a:lnTo>
                  <a:pt x="38100" y="31749"/>
                </a:lnTo>
                <a:close/>
              </a:path>
              <a:path w="3213100" h="76200">
                <a:moveTo>
                  <a:pt x="12700" y="31749"/>
                </a:moveTo>
                <a:lnTo>
                  <a:pt x="0" y="31749"/>
                </a:lnTo>
                <a:lnTo>
                  <a:pt x="0" y="44449"/>
                </a:lnTo>
                <a:lnTo>
                  <a:pt x="12700" y="44449"/>
                </a:lnTo>
                <a:lnTo>
                  <a:pt x="12700" y="31749"/>
                </a:lnTo>
                <a:close/>
              </a:path>
            </a:pathLst>
          </a:custGeom>
          <a:solidFill>
            <a:srgbClr val="F69200"/>
          </a:solidFill>
        </p:spPr>
        <p:txBody>
          <a:bodyPr wrap="square" lIns="0" tIns="0" rIns="0" bIns="0" rtlCol="0"/>
          <a:lstStyle/>
          <a:p>
            <a:endParaRPr b="1" dirty="0">
              <a:effectLst>
                <a:outerShdw blurRad="38100" dist="38100" dir="2700000" algn="tl">
                  <a:srgbClr val="000000">
                    <a:alpha val="43137"/>
                  </a:srgbClr>
                </a:outerShdw>
              </a:effectLst>
            </a:endParaRPr>
          </a:p>
        </p:txBody>
      </p:sp>
      <p:sp>
        <p:nvSpPr>
          <p:cNvPr id="63" name="object 63"/>
          <p:cNvSpPr/>
          <p:nvPr/>
        </p:nvSpPr>
        <p:spPr>
          <a:xfrm>
            <a:off x="4088508" y="3715573"/>
            <a:ext cx="4123943" cy="2359152"/>
          </a:xfrm>
          <a:prstGeom prst="rect">
            <a:avLst/>
          </a:prstGeom>
          <a:blipFill>
            <a:blip r:embed="rId2" cstate="print">
              <a:duotone>
                <a:prstClr val="black"/>
                <a:schemeClr val="tx1">
                  <a:lumMod val="95000"/>
                  <a:lumOff val="5000"/>
                  <a:tint val="45000"/>
                  <a:satMod val="400000"/>
                </a:schemeClr>
              </a:duotone>
            </a:blip>
            <a:stretch>
              <a:fillRect/>
            </a:stretch>
          </a:blipFill>
        </p:spPr>
        <p:txBody>
          <a:bodyPr wrap="square" lIns="0" tIns="0" rIns="0" bIns="0" rtlCol="0"/>
          <a:lstStyle/>
          <a:p>
            <a:endParaRPr dirty="0"/>
          </a:p>
        </p:txBody>
      </p:sp>
      <p:sp>
        <p:nvSpPr>
          <p:cNvPr id="64" name="object 64"/>
          <p:cNvSpPr/>
          <p:nvPr/>
        </p:nvSpPr>
        <p:spPr>
          <a:xfrm>
            <a:off x="7164323" y="3694176"/>
            <a:ext cx="803275" cy="612775"/>
          </a:xfrm>
          <a:custGeom>
            <a:avLst/>
            <a:gdLst/>
            <a:ahLst/>
            <a:cxnLst/>
            <a:rect l="l" t="t" r="r" b="b"/>
            <a:pathLst>
              <a:path w="803275" h="612775">
                <a:moveTo>
                  <a:pt x="761010" y="527685"/>
                </a:moveTo>
                <a:lnTo>
                  <a:pt x="389635" y="527685"/>
                </a:lnTo>
                <a:lnTo>
                  <a:pt x="443495" y="529043"/>
                </a:lnTo>
                <a:lnTo>
                  <a:pt x="496637" y="533076"/>
                </a:lnTo>
                <a:lnTo>
                  <a:pt x="548999" y="539719"/>
                </a:lnTo>
                <a:lnTo>
                  <a:pt x="600519" y="548909"/>
                </a:lnTo>
                <a:lnTo>
                  <a:pt x="651134" y="560582"/>
                </a:lnTo>
                <a:lnTo>
                  <a:pt x="700782" y="574673"/>
                </a:lnTo>
                <a:lnTo>
                  <a:pt x="749399" y="591118"/>
                </a:lnTo>
                <a:lnTo>
                  <a:pt x="796925" y="609854"/>
                </a:lnTo>
                <a:lnTo>
                  <a:pt x="803148" y="612648"/>
                </a:lnTo>
                <a:lnTo>
                  <a:pt x="788670" y="580644"/>
                </a:lnTo>
                <a:lnTo>
                  <a:pt x="765962" y="536312"/>
                </a:lnTo>
                <a:lnTo>
                  <a:pt x="761010" y="527685"/>
                </a:lnTo>
                <a:close/>
              </a:path>
              <a:path w="803275" h="612775">
                <a:moveTo>
                  <a:pt x="0" y="0"/>
                </a:moveTo>
                <a:lnTo>
                  <a:pt x="54297" y="54972"/>
                </a:lnTo>
                <a:lnTo>
                  <a:pt x="87157" y="92903"/>
                </a:lnTo>
                <a:lnTo>
                  <a:pt x="118196" y="132396"/>
                </a:lnTo>
                <a:lnTo>
                  <a:pt x="147351" y="173383"/>
                </a:lnTo>
                <a:lnTo>
                  <a:pt x="174554" y="215799"/>
                </a:lnTo>
                <a:lnTo>
                  <a:pt x="199741" y="259576"/>
                </a:lnTo>
                <a:lnTo>
                  <a:pt x="222845" y="304649"/>
                </a:lnTo>
                <a:lnTo>
                  <a:pt x="243800" y="350952"/>
                </a:lnTo>
                <a:lnTo>
                  <a:pt x="262541" y="398417"/>
                </a:lnTo>
                <a:lnTo>
                  <a:pt x="279001" y="446978"/>
                </a:lnTo>
                <a:lnTo>
                  <a:pt x="293116" y="496569"/>
                </a:lnTo>
                <a:lnTo>
                  <a:pt x="301244" y="531622"/>
                </a:lnTo>
                <a:lnTo>
                  <a:pt x="335787" y="529082"/>
                </a:lnTo>
                <a:lnTo>
                  <a:pt x="349220" y="528488"/>
                </a:lnTo>
                <a:lnTo>
                  <a:pt x="362664" y="528050"/>
                </a:lnTo>
                <a:lnTo>
                  <a:pt x="376132" y="527778"/>
                </a:lnTo>
                <a:lnTo>
                  <a:pt x="761010" y="527685"/>
                </a:lnTo>
                <a:lnTo>
                  <a:pt x="741236" y="493236"/>
                </a:lnTo>
                <a:lnTo>
                  <a:pt x="714554" y="451477"/>
                </a:lnTo>
                <a:lnTo>
                  <a:pt x="685978" y="411097"/>
                </a:lnTo>
                <a:lnTo>
                  <a:pt x="655570" y="372160"/>
                </a:lnTo>
                <a:lnTo>
                  <a:pt x="623393" y="334726"/>
                </a:lnTo>
                <a:lnTo>
                  <a:pt x="589510" y="298860"/>
                </a:lnTo>
                <a:lnTo>
                  <a:pt x="553982" y="264622"/>
                </a:lnTo>
                <a:lnTo>
                  <a:pt x="516873" y="232075"/>
                </a:lnTo>
                <a:lnTo>
                  <a:pt x="478244" y="201282"/>
                </a:lnTo>
                <a:lnTo>
                  <a:pt x="438158" y="172304"/>
                </a:lnTo>
                <a:lnTo>
                  <a:pt x="396678" y="145205"/>
                </a:lnTo>
                <a:lnTo>
                  <a:pt x="353866" y="120046"/>
                </a:lnTo>
                <a:lnTo>
                  <a:pt x="309784" y="96890"/>
                </a:lnTo>
                <a:lnTo>
                  <a:pt x="264495" y="75800"/>
                </a:lnTo>
                <a:lnTo>
                  <a:pt x="218061" y="56836"/>
                </a:lnTo>
                <a:lnTo>
                  <a:pt x="170546" y="40063"/>
                </a:lnTo>
                <a:lnTo>
                  <a:pt x="122010" y="25541"/>
                </a:lnTo>
                <a:lnTo>
                  <a:pt x="72517" y="13335"/>
                </a:lnTo>
                <a:lnTo>
                  <a:pt x="0" y="0"/>
                </a:lnTo>
                <a:close/>
              </a:path>
            </a:pathLst>
          </a:custGeom>
          <a:solidFill>
            <a:srgbClr val="FFFFFF"/>
          </a:solidFill>
        </p:spPr>
        <p:txBody>
          <a:bodyPr wrap="square" lIns="0" tIns="0" rIns="0" bIns="0" rtlCol="0"/>
          <a:lstStyle/>
          <a:p>
            <a:endParaRPr dirty="0"/>
          </a:p>
        </p:txBody>
      </p:sp>
      <p:sp>
        <p:nvSpPr>
          <p:cNvPr id="65" name="object 65"/>
          <p:cNvSpPr/>
          <p:nvPr/>
        </p:nvSpPr>
        <p:spPr>
          <a:xfrm>
            <a:off x="5393435" y="3688079"/>
            <a:ext cx="805180" cy="614680"/>
          </a:xfrm>
          <a:custGeom>
            <a:avLst/>
            <a:gdLst/>
            <a:ahLst/>
            <a:cxnLst/>
            <a:rect l="l" t="t" r="r" b="b"/>
            <a:pathLst>
              <a:path w="805179" h="614679">
                <a:moveTo>
                  <a:pt x="762419" y="528955"/>
                </a:moveTo>
                <a:lnTo>
                  <a:pt x="390398" y="528955"/>
                </a:lnTo>
                <a:lnTo>
                  <a:pt x="444352" y="530319"/>
                </a:lnTo>
                <a:lnTo>
                  <a:pt x="497587" y="534368"/>
                </a:lnTo>
                <a:lnTo>
                  <a:pt x="550040" y="541036"/>
                </a:lnTo>
                <a:lnTo>
                  <a:pt x="601646" y="550259"/>
                </a:lnTo>
                <a:lnTo>
                  <a:pt x="652341" y="561970"/>
                </a:lnTo>
                <a:lnTo>
                  <a:pt x="702061" y="576103"/>
                </a:lnTo>
                <a:lnTo>
                  <a:pt x="750743" y="592594"/>
                </a:lnTo>
                <a:lnTo>
                  <a:pt x="798322" y="611378"/>
                </a:lnTo>
                <a:lnTo>
                  <a:pt x="804672" y="614172"/>
                </a:lnTo>
                <a:lnTo>
                  <a:pt x="790193" y="582168"/>
                </a:lnTo>
                <a:lnTo>
                  <a:pt x="767444" y="537717"/>
                </a:lnTo>
                <a:lnTo>
                  <a:pt x="762419" y="528955"/>
                </a:lnTo>
                <a:close/>
              </a:path>
              <a:path w="805179" h="614679">
                <a:moveTo>
                  <a:pt x="0" y="0"/>
                </a:moveTo>
                <a:lnTo>
                  <a:pt x="54395" y="55171"/>
                </a:lnTo>
                <a:lnTo>
                  <a:pt x="87340" y="93181"/>
                </a:lnTo>
                <a:lnTo>
                  <a:pt x="118454" y="132756"/>
                </a:lnTo>
                <a:lnTo>
                  <a:pt x="147672" y="173831"/>
                </a:lnTo>
                <a:lnTo>
                  <a:pt x="174928" y="216339"/>
                </a:lnTo>
                <a:lnTo>
                  <a:pt x="200158" y="260212"/>
                </a:lnTo>
                <a:lnTo>
                  <a:pt x="223296" y="305383"/>
                </a:lnTo>
                <a:lnTo>
                  <a:pt x="244277" y="351785"/>
                </a:lnTo>
                <a:lnTo>
                  <a:pt x="263035" y="399353"/>
                </a:lnTo>
                <a:lnTo>
                  <a:pt x="279506" y="448017"/>
                </a:lnTo>
                <a:lnTo>
                  <a:pt x="293624" y="497713"/>
                </a:lnTo>
                <a:lnTo>
                  <a:pt x="301751" y="533019"/>
                </a:lnTo>
                <a:lnTo>
                  <a:pt x="336423" y="530352"/>
                </a:lnTo>
                <a:lnTo>
                  <a:pt x="349875" y="529758"/>
                </a:lnTo>
                <a:lnTo>
                  <a:pt x="363362" y="529320"/>
                </a:lnTo>
                <a:lnTo>
                  <a:pt x="376874" y="529048"/>
                </a:lnTo>
                <a:lnTo>
                  <a:pt x="762419" y="528955"/>
                </a:lnTo>
                <a:lnTo>
                  <a:pt x="742672" y="494524"/>
                </a:lnTo>
                <a:lnTo>
                  <a:pt x="715939" y="452651"/>
                </a:lnTo>
                <a:lnTo>
                  <a:pt x="687309" y="412161"/>
                </a:lnTo>
                <a:lnTo>
                  <a:pt x="656843" y="373115"/>
                </a:lnTo>
                <a:lnTo>
                  <a:pt x="624605" y="335578"/>
                </a:lnTo>
                <a:lnTo>
                  <a:pt x="590656" y="299612"/>
                </a:lnTo>
                <a:lnTo>
                  <a:pt x="555060" y="265279"/>
                </a:lnTo>
                <a:lnTo>
                  <a:pt x="517878" y="232642"/>
                </a:lnTo>
                <a:lnTo>
                  <a:pt x="479174" y="201764"/>
                </a:lnTo>
                <a:lnTo>
                  <a:pt x="439010" y="172706"/>
                </a:lnTo>
                <a:lnTo>
                  <a:pt x="397449" y="145533"/>
                </a:lnTo>
                <a:lnTo>
                  <a:pt x="354552" y="120307"/>
                </a:lnTo>
                <a:lnTo>
                  <a:pt x="310384" y="97089"/>
                </a:lnTo>
                <a:lnTo>
                  <a:pt x="265005" y="75944"/>
                </a:lnTo>
                <a:lnTo>
                  <a:pt x="218479" y="56933"/>
                </a:lnTo>
                <a:lnTo>
                  <a:pt x="170869" y="40119"/>
                </a:lnTo>
                <a:lnTo>
                  <a:pt x="122236" y="25566"/>
                </a:lnTo>
                <a:lnTo>
                  <a:pt x="72643" y="13335"/>
                </a:lnTo>
                <a:lnTo>
                  <a:pt x="0" y="0"/>
                </a:lnTo>
                <a:close/>
              </a:path>
            </a:pathLst>
          </a:custGeom>
          <a:solidFill>
            <a:srgbClr val="FFFFFF"/>
          </a:solidFill>
        </p:spPr>
        <p:txBody>
          <a:bodyPr wrap="square" lIns="0" tIns="0" rIns="0" bIns="0" rtlCol="0"/>
          <a:lstStyle/>
          <a:p>
            <a:endParaRPr dirty="0"/>
          </a:p>
        </p:txBody>
      </p:sp>
      <p:sp>
        <p:nvSpPr>
          <p:cNvPr id="67" name="object 67"/>
          <p:cNvSpPr/>
          <p:nvPr/>
        </p:nvSpPr>
        <p:spPr>
          <a:xfrm>
            <a:off x="4087671" y="1769161"/>
            <a:ext cx="4069080" cy="2357628"/>
          </a:xfrm>
          <a:prstGeom prst="rect">
            <a:avLst/>
          </a:prstGeom>
          <a:blipFill>
            <a:blip r:embed="rId3" cstate="print">
              <a:duotone>
                <a:prstClr val="black"/>
                <a:schemeClr val="tx1">
                  <a:lumMod val="95000"/>
                  <a:lumOff val="5000"/>
                  <a:tint val="45000"/>
                  <a:satMod val="400000"/>
                </a:schemeClr>
              </a:duotone>
            </a:blip>
            <a:stretch>
              <a:fillRect/>
            </a:stretch>
          </a:blipFill>
        </p:spPr>
        <p:txBody>
          <a:bodyPr wrap="square" lIns="0" tIns="0" rIns="0" bIns="0" rtlCol="0"/>
          <a:lstStyle/>
          <a:p>
            <a:endParaRPr dirty="0"/>
          </a:p>
        </p:txBody>
      </p:sp>
      <p:sp>
        <p:nvSpPr>
          <p:cNvPr id="68" name="object 68"/>
          <p:cNvSpPr/>
          <p:nvPr/>
        </p:nvSpPr>
        <p:spPr>
          <a:xfrm>
            <a:off x="7115556" y="1790700"/>
            <a:ext cx="803275" cy="612775"/>
          </a:xfrm>
          <a:custGeom>
            <a:avLst/>
            <a:gdLst/>
            <a:ahLst/>
            <a:cxnLst/>
            <a:rect l="l" t="t" r="r" b="b"/>
            <a:pathLst>
              <a:path w="803275" h="612775">
                <a:moveTo>
                  <a:pt x="761010" y="527685"/>
                </a:moveTo>
                <a:lnTo>
                  <a:pt x="389636" y="527685"/>
                </a:lnTo>
                <a:lnTo>
                  <a:pt x="443495" y="529043"/>
                </a:lnTo>
                <a:lnTo>
                  <a:pt x="496637" y="533076"/>
                </a:lnTo>
                <a:lnTo>
                  <a:pt x="548999" y="539719"/>
                </a:lnTo>
                <a:lnTo>
                  <a:pt x="600519" y="548909"/>
                </a:lnTo>
                <a:lnTo>
                  <a:pt x="651134" y="560582"/>
                </a:lnTo>
                <a:lnTo>
                  <a:pt x="700782" y="574673"/>
                </a:lnTo>
                <a:lnTo>
                  <a:pt x="749399" y="591118"/>
                </a:lnTo>
                <a:lnTo>
                  <a:pt x="796925" y="609853"/>
                </a:lnTo>
                <a:lnTo>
                  <a:pt x="803148" y="612648"/>
                </a:lnTo>
                <a:lnTo>
                  <a:pt x="788670" y="580644"/>
                </a:lnTo>
                <a:lnTo>
                  <a:pt x="765962" y="536312"/>
                </a:lnTo>
                <a:lnTo>
                  <a:pt x="761010" y="527685"/>
                </a:lnTo>
                <a:close/>
              </a:path>
              <a:path w="803275" h="612775">
                <a:moveTo>
                  <a:pt x="0" y="0"/>
                </a:moveTo>
                <a:lnTo>
                  <a:pt x="54297" y="54972"/>
                </a:lnTo>
                <a:lnTo>
                  <a:pt x="87157" y="92903"/>
                </a:lnTo>
                <a:lnTo>
                  <a:pt x="118196" y="132396"/>
                </a:lnTo>
                <a:lnTo>
                  <a:pt x="147351" y="173383"/>
                </a:lnTo>
                <a:lnTo>
                  <a:pt x="174554" y="215799"/>
                </a:lnTo>
                <a:lnTo>
                  <a:pt x="199741" y="259576"/>
                </a:lnTo>
                <a:lnTo>
                  <a:pt x="222845" y="304649"/>
                </a:lnTo>
                <a:lnTo>
                  <a:pt x="243800" y="350952"/>
                </a:lnTo>
                <a:lnTo>
                  <a:pt x="262541" y="398417"/>
                </a:lnTo>
                <a:lnTo>
                  <a:pt x="279001" y="446978"/>
                </a:lnTo>
                <a:lnTo>
                  <a:pt x="293116" y="496570"/>
                </a:lnTo>
                <a:lnTo>
                  <a:pt x="301244" y="531622"/>
                </a:lnTo>
                <a:lnTo>
                  <a:pt x="335788" y="529082"/>
                </a:lnTo>
                <a:lnTo>
                  <a:pt x="349220" y="528488"/>
                </a:lnTo>
                <a:lnTo>
                  <a:pt x="362664" y="528050"/>
                </a:lnTo>
                <a:lnTo>
                  <a:pt x="376132" y="527778"/>
                </a:lnTo>
                <a:lnTo>
                  <a:pt x="761010" y="527685"/>
                </a:lnTo>
                <a:lnTo>
                  <a:pt x="741236" y="493236"/>
                </a:lnTo>
                <a:lnTo>
                  <a:pt x="714554" y="451477"/>
                </a:lnTo>
                <a:lnTo>
                  <a:pt x="685978" y="411097"/>
                </a:lnTo>
                <a:lnTo>
                  <a:pt x="655570" y="372160"/>
                </a:lnTo>
                <a:lnTo>
                  <a:pt x="623393" y="334726"/>
                </a:lnTo>
                <a:lnTo>
                  <a:pt x="589510" y="298860"/>
                </a:lnTo>
                <a:lnTo>
                  <a:pt x="553982" y="264622"/>
                </a:lnTo>
                <a:lnTo>
                  <a:pt x="516873" y="232075"/>
                </a:lnTo>
                <a:lnTo>
                  <a:pt x="478244" y="201282"/>
                </a:lnTo>
                <a:lnTo>
                  <a:pt x="438158" y="172304"/>
                </a:lnTo>
                <a:lnTo>
                  <a:pt x="396678" y="145205"/>
                </a:lnTo>
                <a:lnTo>
                  <a:pt x="353866" y="120046"/>
                </a:lnTo>
                <a:lnTo>
                  <a:pt x="309784" y="96890"/>
                </a:lnTo>
                <a:lnTo>
                  <a:pt x="264495" y="75800"/>
                </a:lnTo>
                <a:lnTo>
                  <a:pt x="218061" y="56836"/>
                </a:lnTo>
                <a:lnTo>
                  <a:pt x="170546" y="40063"/>
                </a:lnTo>
                <a:lnTo>
                  <a:pt x="122010" y="25541"/>
                </a:lnTo>
                <a:lnTo>
                  <a:pt x="72517" y="13335"/>
                </a:lnTo>
                <a:lnTo>
                  <a:pt x="0" y="0"/>
                </a:lnTo>
                <a:close/>
              </a:path>
            </a:pathLst>
          </a:custGeom>
          <a:solidFill>
            <a:srgbClr val="FFFFFF"/>
          </a:solidFill>
        </p:spPr>
        <p:txBody>
          <a:bodyPr wrap="square" lIns="0" tIns="0" rIns="0" bIns="0" rtlCol="0"/>
          <a:lstStyle/>
          <a:p>
            <a:endParaRPr dirty="0"/>
          </a:p>
        </p:txBody>
      </p:sp>
      <p:sp>
        <p:nvSpPr>
          <p:cNvPr id="69" name="object 69"/>
          <p:cNvSpPr/>
          <p:nvPr/>
        </p:nvSpPr>
        <p:spPr>
          <a:xfrm>
            <a:off x="5402579" y="1790700"/>
            <a:ext cx="805180" cy="614680"/>
          </a:xfrm>
          <a:custGeom>
            <a:avLst/>
            <a:gdLst/>
            <a:ahLst/>
            <a:cxnLst/>
            <a:rect l="l" t="t" r="r" b="b"/>
            <a:pathLst>
              <a:path w="805179" h="614680">
                <a:moveTo>
                  <a:pt x="762419" y="528954"/>
                </a:moveTo>
                <a:lnTo>
                  <a:pt x="390398" y="528954"/>
                </a:lnTo>
                <a:lnTo>
                  <a:pt x="444352" y="530319"/>
                </a:lnTo>
                <a:lnTo>
                  <a:pt x="497587" y="534368"/>
                </a:lnTo>
                <a:lnTo>
                  <a:pt x="550040" y="541036"/>
                </a:lnTo>
                <a:lnTo>
                  <a:pt x="601646" y="550259"/>
                </a:lnTo>
                <a:lnTo>
                  <a:pt x="652341" y="561970"/>
                </a:lnTo>
                <a:lnTo>
                  <a:pt x="702061" y="576103"/>
                </a:lnTo>
                <a:lnTo>
                  <a:pt x="750743" y="592594"/>
                </a:lnTo>
                <a:lnTo>
                  <a:pt x="798322" y="611377"/>
                </a:lnTo>
                <a:lnTo>
                  <a:pt x="804672" y="614172"/>
                </a:lnTo>
                <a:lnTo>
                  <a:pt x="790194" y="582167"/>
                </a:lnTo>
                <a:lnTo>
                  <a:pt x="767444" y="537717"/>
                </a:lnTo>
                <a:lnTo>
                  <a:pt x="762419" y="528954"/>
                </a:lnTo>
                <a:close/>
              </a:path>
              <a:path w="805179" h="614680">
                <a:moveTo>
                  <a:pt x="0" y="0"/>
                </a:moveTo>
                <a:lnTo>
                  <a:pt x="54395" y="55172"/>
                </a:lnTo>
                <a:lnTo>
                  <a:pt x="87340" y="93181"/>
                </a:lnTo>
                <a:lnTo>
                  <a:pt x="118454" y="132759"/>
                </a:lnTo>
                <a:lnTo>
                  <a:pt x="147672" y="173837"/>
                </a:lnTo>
                <a:lnTo>
                  <a:pt x="174928" y="216351"/>
                </a:lnTo>
                <a:lnTo>
                  <a:pt x="200158" y="260232"/>
                </a:lnTo>
                <a:lnTo>
                  <a:pt x="223296" y="305416"/>
                </a:lnTo>
                <a:lnTo>
                  <a:pt x="244277" y="351834"/>
                </a:lnTo>
                <a:lnTo>
                  <a:pt x="263035" y="399422"/>
                </a:lnTo>
                <a:lnTo>
                  <a:pt x="279506" y="448113"/>
                </a:lnTo>
                <a:lnTo>
                  <a:pt x="293624" y="497839"/>
                </a:lnTo>
                <a:lnTo>
                  <a:pt x="301752" y="533019"/>
                </a:lnTo>
                <a:lnTo>
                  <a:pt x="336423" y="530351"/>
                </a:lnTo>
                <a:lnTo>
                  <a:pt x="349875" y="529758"/>
                </a:lnTo>
                <a:lnTo>
                  <a:pt x="363362" y="529320"/>
                </a:lnTo>
                <a:lnTo>
                  <a:pt x="376874" y="529048"/>
                </a:lnTo>
                <a:lnTo>
                  <a:pt x="762419" y="528954"/>
                </a:lnTo>
                <a:lnTo>
                  <a:pt x="742672" y="494524"/>
                </a:lnTo>
                <a:lnTo>
                  <a:pt x="715939" y="452651"/>
                </a:lnTo>
                <a:lnTo>
                  <a:pt x="687309" y="412161"/>
                </a:lnTo>
                <a:lnTo>
                  <a:pt x="656843" y="373115"/>
                </a:lnTo>
                <a:lnTo>
                  <a:pt x="624605" y="335578"/>
                </a:lnTo>
                <a:lnTo>
                  <a:pt x="590656" y="299612"/>
                </a:lnTo>
                <a:lnTo>
                  <a:pt x="555060" y="265279"/>
                </a:lnTo>
                <a:lnTo>
                  <a:pt x="517878" y="232642"/>
                </a:lnTo>
                <a:lnTo>
                  <a:pt x="479174" y="201764"/>
                </a:lnTo>
                <a:lnTo>
                  <a:pt x="439010" y="172706"/>
                </a:lnTo>
                <a:lnTo>
                  <a:pt x="397449" y="145533"/>
                </a:lnTo>
                <a:lnTo>
                  <a:pt x="354552" y="120307"/>
                </a:lnTo>
                <a:lnTo>
                  <a:pt x="310384" y="97089"/>
                </a:lnTo>
                <a:lnTo>
                  <a:pt x="265005" y="75944"/>
                </a:lnTo>
                <a:lnTo>
                  <a:pt x="218479" y="56933"/>
                </a:lnTo>
                <a:lnTo>
                  <a:pt x="170869" y="40119"/>
                </a:lnTo>
                <a:lnTo>
                  <a:pt x="122236" y="25566"/>
                </a:lnTo>
                <a:lnTo>
                  <a:pt x="72644" y="13335"/>
                </a:lnTo>
                <a:lnTo>
                  <a:pt x="0" y="0"/>
                </a:lnTo>
                <a:close/>
              </a:path>
            </a:pathLst>
          </a:custGeom>
          <a:solidFill>
            <a:srgbClr val="FFFFFF"/>
          </a:solidFill>
        </p:spPr>
        <p:txBody>
          <a:bodyPr wrap="square" lIns="0" tIns="0" rIns="0" bIns="0" rtlCol="0"/>
          <a:lstStyle/>
          <a:p>
            <a:endParaRPr dirty="0"/>
          </a:p>
        </p:txBody>
      </p:sp>
      <p:sp>
        <p:nvSpPr>
          <p:cNvPr id="85" name="Rectangle 84">
            <a:extLst>
              <a:ext uri="{FF2B5EF4-FFF2-40B4-BE49-F238E27FC236}">
                <a16:creationId xmlns:a16="http://schemas.microsoft.com/office/drawing/2014/main" xmlns="" id="{57DD53CA-F4B6-4470-ADFF-08397071CBAB}"/>
              </a:ext>
            </a:extLst>
          </p:cNvPr>
          <p:cNvSpPr/>
          <p:nvPr/>
        </p:nvSpPr>
        <p:spPr>
          <a:xfrm>
            <a:off x="4311275" y="2597039"/>
            <a:ext cx="1779778" cy="584775"/>
          </a:xfrm>
          <a:prstGeom prst="rect">
            <a:avLst/>
          </a:prstGeom>
        </p:spPr>
        <p:txBody>
          <a:bodyPr wrap="square">
            <a:spAutoFit/>
          </a:bodyPr>
          <a:lstStyle/>
          <a:p>
            <a:pPr algn="ctr"/>
            <a:r>
              <a:rPr lang="en-GB" sz="1600" b="1" dirty="0">
                <a:solidFill>
                  <a:srgbClr val="666699"/>
                </a:solidFill>
                <a:effectLst>
                  <a:outerShdw blurRad="50800" dist="38100" dir="18900000" algn="bl" rotWithShape="0">
                    <a:prstClr val="black">
                      <a:alpha val="40000"/>
                    </a:prstClr>
                  </a:outerShdw>
                </a:effectLst>
                <a:latin typeface="Arial" panose="020B0604020202020204" pitchFamily="34" charset="0"/>
                <a:ea typeface="Verdana" panose="020B0604030504040204" pitchFamily="34" charset="0"/>
                <a:cs typeface="Arial" panose="020B0604020202020204" pitchFamily="34" charset="0"/>
              </a:rPr>
              <a:t>INVENTORY OF INCENTIVES</a:t>
            </a:r>
          </a:p>
        </p:txBody>
      </p:sp>
      <p:sp>
        <p:nvSpPr>
          <p:cNvPr id="86" name="Rectangle 85">
            <a:extLst>
              <a:ext uri="{FF2B5EF4-FFF2-40B4-BE49-F238E27FC236}">
                <a16:creationId xmlns:a16="http://schemas.microsoft.com/office/drawing/2014/main" xmlns="" id="{BFE6295E-993D-4173-8B06-03600FAA697A}"/>
              </a:ext>
            </a:extLst>
          </p:cNvPr>
          <p:cNvSpPr/>
          <p:nvPr/>
        </p:nvSpPr>
        <p:spPr>
          <a:xfrm>
            <a:off x="133524" y="1730135"/>
            <a:ext cx="2576362" cy="1200329"/>
          </a:xfrm>
          <a:prstGeom prst="rect">
            <a:avLst/>
          </a:prstGeom>
        </p:spPr>
        <p:txBody>
          <a:bodyPr wrap="square">
            <a:spAutoFit/>
          </a:bodyPr>
          <a:lstStyle/>
          <a:p>
            <a:pPr marL="183515" marR="5080" indent="-171450">
              <a:lnSpc>
                <a:spcPct val="100000"/>
              </a:lnSpc>
              <a:spcBef>
                <a:spcPts val="100"/>
              </a:spcBef>
              <a:buFont typeface="Arial" panose="020B0604020202020204" pitchFamily="34" charset="0"/>
              <a:buChar char="•"/>
              <a:tabLst>
                <a:tab pos="185420" algn="l"/>
              </a:tabLst>
            </a:pPr>
            <a:r>
              <a:rPr lang="en-GB" sz="1200" b="1" dirty="0">
                <a:latin typeface="Arial" panose="020B0604020202020204" pitchFamily="34" charset="0"/>
                <a:ea typeface="Verdana" panose="020B0604030504040204" pitchFamily="34" charset="0"/>
                <a:cs typeface="Arial" panose="020B0604020202020204" pitchFamily="34" charset="0"/>
              </a:rPr>
              <a:t>A </a:t>
            </a:r>
            <a:r>
              <a:rPr lang="en-GB" sz="1200" b="1" spc="-5" dirty="0">
                <a:latin typeface="Arial" panose="020B0604020202020204" pitchFamily="34" charset="0"/>
                <a:ea typeface="Verdana" panose="020B0604030504040204" pitchFamily="34" charset="0"/>
                <a:cs typeface="Arial" panose="020B0604020202020204" pitchFamily="34" charset="0"/>
              </a:rPr>
              <a:t>publicly available </a:t>
            </a:r>
            <a:r>
              <a:rPr lang="en-GB" sz="1200" b="1" dirty="0">
                <a:latin typeface="Arial" panose="020B0604020202020204" pitchFamily="34" charset="0"/>
                <a:ea typeface="Verdana" panose="020B0604030504040204" pitchFamily="34" charset="0"/>
                <a:cs typeface="Arial" panose="020B0604020202020204" pitchFamily="34" charset="0"/>
              </a:rPr>
              <a:t>database</a:t>
            </a:r>
            <a:r>
              <a:rPr lang="en-GB" sz="1200" b="1" spc="-215" dirty="0">
                <a:latin typeface="Arial" panose="020B0604020202020204" pitchFamily="34" charset="0"/>
                <a:ea typeface="Verdana" panose="020B0604030504040204" pitchFamily="34" charset="0"/>
                <a:cs typeface="Arial" panose="020B0604020202020204" pitchFamily="34" charset="0"/>
              </a:rPr>
              <a:t> </a:t>
            </a:r>
            <a:r>
              <a:rPr lang="en-GB" sz="1200" b="1" dirty="0">
                <a:latin typeface="Arial" panose="020B0604020202020204" pitchFamily="34" charset="0"/>
                <a:ea typeface="Verdana" panose="020B0604030504040204" pitchFamily="34" charset="0"/>
                <a:cs typeface="Arial" panose="020B0604020202020204" pitchFamily="34" charset="0"/>
              </a:rPr>
              <a:t>of  </a:t>
            </a:r>
            <a:r>
              <a:rPr lang="en-GB" sz="1200" b="1" spc="-5" dirty="0">
                <a:latin typeface="Arial" panose="020B0604020202020204" pitchFamily="34" charset="0"/>
                <a:ea typeface="Verdana" panose="020B0604030504040204" pitchFamily="34" charset="0"/>
                <a:cs typeface="Arial" panose="020B0604020202020204" pitchFamily="34" charset="0"/>
              </a:rPr>
              <a:t>incentives offered </a:t>
            </a:r>
            <a:r>
              <a:rPr lang="en-GB" sz="1200" b="1" dirty="0">
                <a:latin typeface="Arial" panose="020B0604020202020204" pitchFamily="34" charset="0"/>
                <a:ea typeface="Verdana" panose="020B0604030504040204" pitchFamily="34" charset="0"/>
                <a:cs typeface="Arial" panose="020B0604020202020204" pitchFamily="34" charset="0"/>
              </a:rPr>
              <a:t>to </a:t>
            </a:r>
            <a:r>
              <a:rPr lang="en-GB" sz="1200" b="1" spc="-5" dirty="0">
                <a:latin typeface="Arial" panose="020B0604020202020204" pitchFamily="34" charset="0"/>
                <a:ea typeface="Verdana" panose="020B0604030504040204" pitchFamily="34" charset="0"/>
                <a:cs typeface="Arial" panose="020B0604020202020204" pitchFamily="34" charset="0"/>
              </a:rPr>
              <a:t>investors </a:t>
            </a:r>
            <a:r>
              <a:rPr lang="en-GB" sz="1200" b="1" dirty="0">
                <a:latin typeface="Arial" panose="020B0604020202020204" pitchFamily="34" charset="0"/>
                <a:ea typeface="Verdana" panose="020B0604030504040204" pitchFamily="34" charset="0"/>
                <a:cs typeface="Arial" panose="020B0604020202020204" pitchFamily="34" charset="0"/>
              </a:rPr>
              <a:t>in </a:t>
            </a:r>
            <a:r>
              <a:rPr lang="en-GB" sz="1200" b="1" spc="-5" dirty="0">
                <a:latin typeface="Arial" panose="020B0604020202020204" pitchFamily="34" charset="0"/>
                <a:ea typeface="Verdana" panose="020B0604030504040204" pitchFamily="34" charset="0"/>
                <a:cs typeface="Arial" panose="020B0604020202020204" pitchFamily="34" charset="0"/>
              </a:rPr>
              <a:t>different </a:t>
            </a:r>
            <a:r>
              <a:rPr lang="en-GB" sz="1200" b="1" dirty="0">
                <a:latin typeface="Arial" panose="020B0604020202020204" pitchFamily="34" charset="0"/>
                <a:ea typeface="Verdana" panose="020B0604030504040204" pitchFamily="34" charset="0"/>
                <a:cs typeface="Arial" panose="020B0604020202020204" pitchFamily="34" charset="0"/>
              </a:rPr>
              <a:t>sectors and </a:t>
            </a:r>
            <a:r>
              <a:rPr lang="en-GB" sz="1200" b="1" spc="-5" dirty="0">
                <a:latin typeface="Arial" panose="020B0604020202020204" pitchFamily="34" charset="0"/>
                <a:ea typeface="Verdana" panose="020B0604030504040204" pitchFamily="34" charset="0"/>
                <a:cs typeface="Arial" panose="020B0604020202020204" pitchFamily="34" charset="0"/>
              </a:rPr>
              <a:t>geographic locations by the different government</a:t>
            </a:r>
            <a:r>
              <a:rPr lang="en-GB" sz="1200" b="1" spc="-65" dirty="0">
                <a:latin typeface="Arial" panose="020B0604020202020204" pitchFamily="34" charset="0"/>
                <a:ea typeface="Verdana" panose="020B0604030504040204" pitchFamily="34" charset="0"/>
                <a:cs typeface="Arial" panose="020B0604020202020204" pitchFamily="34" charset="0"/>
              </a:rPr>
              <a:t> </a:t>
            </a:r>
            <a:r>
              <a:rPr lang="sr-Latn-ME" sz="1200" b="1" spc="-65" dirty="0">
                <a:latin typeface="Arial" panose="020B0604020202020204" pitchFamily="34" charset="0"/>
                <a:ea typeface="Verdana" panose="020B0604030504040204" pitchFamily="34" charset="0"/>
                <a:cs typeface="Arial" panose="020B0604020202020204" pitchFamily="34" charset="0"/>
              </a:rPr>
              <a:t>departments.</a:t>
            </a:r>
            <a:endParaRPr lang="en-GB" sz="1200" b="1" dirty="0">
              <a:latin typeface="Arial" panose="020B0604020202020204" pitchFamily="34" charset="0"/>
              <a:ea typeface="Verdana" panose="020B0604030504040204" pitchFamily="34" charset="0"/>
              <a:cs typeface="Arial" panose="020B0604020202020204" pitchFamily="34" charset="0"/>
            </a:endParaRPr>
          </a:p>
        </p:txBody>
      </p:sp>
      <p:sp>
        <p:nvSpPr>
          <p:cNvPr id="89" name="Rectangle 88">
            <a:extLst>
              <a:ext uri="{FF2B5EF4-FFF2-40B4-BE49-F238E27FC236}">
                <a16:creationId xmlns:a16="http://schemas.microsoft.com/office/drawing/2014/main" xmlns="" id="{A7DEF38C-E7A8-4F71-B814-7196573AC98C}"/>
              </a:ext>
            </a:extLst>
          </p:cNvPr>
          <p:cNvSpPr/>
          <p:nvPr/>
        </p:nvSpPr>
        <p:spPr>
          <a:xfrm>
            <a:off x="262849" y="4338935"/>
            <a:ext cx="2764410" cy="276999"/>
          </a:xfrm>
          <a:prstGeom prst="rect">
            <a:avLst/>
          </a:prstGeom>
        </p:spPr>
        <p:txBody>
          <a:bodyPr wrap="square">
            <a:spAutoFit/>
          </a:bodyPr>
          <a:lstStyle/>
          <a:p>
            <a:r>
              <a:rPr lang="en-GB" sz="1200" b="1" dirty="0">
                <a:solidFill>
                  <a:schemeClr val="accent3">
                    <a:lumMod val="75000"/>
                  </a:schemeClr>
                </a:solidFill>
                <a:latin typeface="Verdana" panose="020B0604030504040204" pitchFamily="34" charset="0"/>
                <a:ea typeface="Verdana" panose="020B0604030504040204" pitchFamily="34" charset="0"/>
              </a:rPr>
              <a:t> </a:t>
            </a:r>
          </a:p>
        </p:txBody>
      </p:sp>
      <p:sp>
        <p:nvSpPr>
          <p:cNvPr id="91" name="Rectangle 90">
            <a:extLst>
              <a:ext uri="{FF2B5EF4-FFF2-40B4-BE49-F238E27FC236}">
                <a16:creationId xmlns:a16="http://schemas.microsoft.com/office/drawing/2014/main" xmlns="" id="{132A5231-3F75-43D8-BB2E-0CEFC32F6390}"/>
              </a:ext>
            </a:extLst>
          </p:cNvPr>
          <p:cNvSpPr/>
          <p:nvPr/>
        </p:nvSpPr>
        <p:spPr>
          <a:xfrm>
            <a:off x="21317" y="4251955"/>
            <a:ext cx="2890815" cy="2308324"/>
          </a:xfrm>
          <a:prstGeom prst="rect">
            <a:avLst/>
          </a:prstGeom>
        </p:spPr>
        <p:txBody>
          <a:bodyPr wrap="square">
            <a:spAutoFit/>
          </a:bodyPr>
          <a:lstStyle/>
          <a:p>
            <a:pPr marL="285750" indent="-285750">
              <a:buFont typeface="Arial" panose="020B0604020202020204" pitchFamily="34" charset="0"/>
              <a:buChar char="•"/>
            </a:pPr>
            <a:r>
              <a:rPr lang="en-GB" sz="1200" b="1" u="sng" dirty="0">
                <a:latin typeface="Arial" panose="020B0604020202020204" pitchFamily="34" charset="0"/>
                <a:ea typeface="Verdana" panose="020B0604030504040204" pitchFamily="34" charset="0"/>
                <a:cs typeface="Arial" panose="020B0604020202020204" pitchFamily="34" charset="0"/>
              </a:rPr>
              <a:t>Types of incentives: </a:t>
            </a:r>
            <a:r>
              <a:rPr lang="en-GB" sz="1200" b="1" dirty="0">
                <a:latin typeface="Arial" panose="020B0604020202020204" pitchFamily="34" charset="0"/>
                <a:ea typeface="Verdana" panose="020B0604030504040204" pitchFamily="34" charset="0"/>
                <a:cs typeface="Arial" panose="020B0604020202020204" pitchFamily="34" charset="0"/>
              </a:rPr>
              <a:t>taxation,  customs duties, and financial incentives  (feed-in-tariffs, grants, subsidies), etc.</a:t>
            </a:r>
          </a:p>
          <a:p>
            <a:endParaRPr lang="en-GB" sz="1200" b="1" dirty="0">
              <a:latin typeface="Arial" panose="020B0604020202020204" pitchFamily="34" charset="0"/>
              <a:ea typeface="Verdana" panose="020B0604030504040204" pitchFamily="34" charset="0"/>
              <a:cs typeface="Arial" panose="020B0604020202020204" pitchFamily="34" charset="0"/>
            </a:endParaRPr>
          </a:p>
          <a:p>
            <a:pPr marL="285750" indent="-285750">
              <a:buFont typeface="Arial" panose="020B0604020202020204" pitchFamily="34" charset="0"/>
              <a:buChar char="•"/>
            </a:pPr>
            <a:r>
              <a:rPr lang="en-GB" sz="1200" b="1" u="sng" dirty="0">
                <a:latin typeface="Arial" panose="020B0604020202020204" pitchFamily="34" charset="0"/>
                <a:ea typeface="Verdana" panose="020B0604030504040204" pitchFamily="34" charset="0"/>
                <a:cs typeface="Arial" panose="020B0604020202020204" pitchFamily="34" charset="0"/>
              </a:rPr>
              <a:t>Legislation: </a:t>
            </a:r>
            <a:r>
              <a:rPr lang="en-GB" sz="1200" b="1" dirty="0">
                <a:latin typeface="Arial" panose="020B0604020202020204" pitchFamily="34" charset="0"/>
                <a:ea typeface="Verdana" panose="020B0604030504040204" pitchFamily="34" charset="0"/>
                <a:cs typeface="Arial" panose="020B0604020202020204" pitchFamily="34" charset="0"/>
              </a:rPr>
              <a:t>All primary legislation.</a:t>
            </a:r>
          </a:p>
          <a:p>
            <a:endParaRPr lang="en-GB" sz="1200" b="1" dirty="0">
              <a:latin typeface="Arial" panose="020B0604020202020204" pitchFamily="34" charset="0"/>
              <a:ea typeface="Verdana" panose="020B0604030504040204" pitchFamily="34" charset="0"/>
              <a:cs typeface="Arial" panose="020B0604020202020204" pitchFamily="34" charset="0"/>
            </a:endParaRPr>
          </a:p>
          <a:p>
            <a:pPr marL="285750" indent="-285750">
              <a:buFont typeface="Arial" panose="020B0604020202020204" pitchFamily="34" charset="0"/>
              <a:buChar char="•"/>
            </a:pPr>
            <a:r>
              <a:rPr lang="en-GB" sz="1200" b="1" u="sng" dirty="0">
                <a:latin typeface="Arial" panose="020B0604020202020204" pitchFamily="34" charset="0"/>
                <a:ea typeface="Verdana" panose="020B0604030504040204" pitchFamily="34" charset="0"/>
                <a:cs typeface="Arial" panose="020B0604020202020204" pitchFamily="34" charset="0"/>
              </a:rPr>
              <a:t>Sectors:</a:t>
            </a:r>
            <a:r>
              <a:rPr lang="en-GB" sz="1200" b="1" dirty="0">
                <a:latin typeface="Arial" panose="020B0604020202020204" pitchFamily="34" charset="0"/>
                <a:ea typeface="Verdana" panose="020B0604030504040204" pitchFamily="34" charset="0"/>
                <a:cs typeface="Arial" panose="020B0604020202020204" pitchFamily="34" charset="0"/>
              </a:rPr>
              <a:t> All sectors.</a:t>
            </a:r>
          </a:p>
          <a:p>
            <a:endParaRPr lang="en-GB" sz="1200" b="1" dirty="0">
              <a:latin typeface="Arial" panose="020B0604020202020204" pitchFamily="34" charset="0"/>
              <a:ea typeface="Verdana" panose="020B0604030504040204" pitchFamily="34" charset="0"/>
              <a:cs typeface="Arial" panose="020B0604020202020204" pitchFamily="34" charset="0"/>
            </a:endParaRPr>
          </a:p>
          <a:p>
            <a:pPr marL="285750" indent="-285750">
              <a:buFont typeface="Arial" panose="020B0604020202020204" pitchFamily="34" charset="0"/>
              <a:buChar char="•"/>
            </a:pPr>
            <a:r>
              <a:rPr lang="en-GB" sz="1200" b="1" u="sng" dirty="0">
                <a:latin typeface="Arial" panose="020B0604020202020204" pitchFamily="34" charset="0"/>
                <a:ea typeface="Verdana" panose="020B0604030504040204" pitchFamily="34" charset="0"/>
                <a:cs typeface="Arial" panose="020B0604020202020204" pitchFamily="34" charset="0"/>
              </a:rPr>
              <a:t>Geographic coverage: </a:t>
            </a:r>
            <a:r>
              <a:rPr lang="en-GB" sz="1200" b="1" dirty="0">
                <a:latin typeface="Arial" panose="020B0604020202020204" pitchFamily="34" charset="0"/>
                <a:ea typeface="Verdana" panose="020B0604030504040204" pitchFamily="34" charset="0"/>
                <a:cs typeface="Arial" panose="020B0604020202020204" pitchFamily="34" charset="0"/>
              </a:rPr>
              <a:t>Mainly national.</a:t>
            </a:r>
          </a:p>
        </p:txBody>
      </p:sp>
      <p:sp>
        <p:nvSpPr>
          <p:cNvPr id="93" name="Rectangle 92">
            <a:extLst>
              <a:ext uri="{FF2B5EF4-FFF2-40B4-BE49-F238E27FC236}">
                <a16:creationId xmlns:a16="http://schemas.microsoft.com/office/drawing/2014/main" xmlns="" id="{07C77839-D950-4BC6-A55D-B5AB1E04F5FD}"/>
              </a:ext>
            </a:extLst>
          </p:cNvPr>
          <p:cNvSpPr/>
          <p:nvPr/>
        </p:nvSpPr>
        <p:spPr>
          <a:xfrm>
            <a:off x="9243441" y="1717311"/>
            <a:ext cx="2948559" cy="1397819"/>
          </a:xfrm>
          <a:prstGeom prst="rect">
            <a:avLst/>
          </a:prstGeom>
        </p:spPr>
        <p:txBody>
          <a:bodyPr wrap="square">
            <a:spAutoFit/>
          </a:bodyPr>
          <a:lstStyle/>
          <a:p>
            <a:pPr marL="12065" marR="5080">
              <a:lnSpc>
                <a:spcPct val="100000"/>
              </a:lnSpc>
              <a:spcBef>
                <a:spcPts val="100"/>
              </a:spcBef>
              <a:tabLst>
                <a:tab pos="185420" algn="l"/>
              </a:tabLst>
            </a:pPr>
            <a:r>
              <a:rPr lang="en-GB" sz="1200" b="1" i="1" dirty="0">
                <a:latin typeface="Arial" panose="020B0604020202020204" pitchFamily="34" charset="0"/>
                <a:ea typeface="Verdana" panose="020B0604030504040204" pitchFamily="34" charset="0"/>
                <a:cs typeface="Arial" panose="020B0604020202020204" pitchFamily="34" charset="0"/>
              </a:rPr>
              <a:t>IRAP action 6.2.1:</a:t>
            </a:r>
          </a:p>
          <a:p>
            <a:pPr marL="12065" marR="5080">
              <a:lnSpc>
                <a:spcPct val="100000"/>
              </a:lnSpc>
              <a:spcBef>
                <a:spcPts val="100"/>
              </a:spcBef>
              <a:tabLst>
                <a:tab pos="185420" algn="l"/>
              </a:tabLst>
            </a:pPr>
            <a:r>
              <a:rPr lang="en-GB" sz="1200" b="1" dirty="0">
                <a:latin typeface="Arial" panose="020B0604020202020204" pitchFamily="34" charset="0"/>
                <a:ea typeface="Verdana" panose="020B0604030504040204" pitchFamily="34" charset="0"/>
                <a:cs typeface="Arial" panose="020B0604020202020204" pitchFamily="34" charset="0"/>
              </a:rPr>
              <a:t>Undertake a detailed mapping of incentives  available on all government levels and  compile a comprehensive and up to date  inventory of incentives in Montenegro.</a:t>
            </a:r>
          </a:p>
        </p:txBody>
      </p:sp>
      <p:sp>
        <p:nvSpPr>
          <p:cNvPr id="95" name="Rectangle 94">
            <a:extLst>
              <a:ext uri="{FF2B5EF4-FFF2-40B4-BE49-F238E27FC236}">
                <a16:creationId xmlns:a16="http://schemas.microsoft.com/office/drawing/2014/main" xmlns="" id="{B95B3D99-0201-4894-90E6-CCC38E53FE76}"/>
              </a:ext>
            </a:extLst>
          </p:cNvPr>
          <p:cNvSpPr/>
          <p:nvPr/>
        </p:nvSpPr>
        <p:spPr>
          <a:xfrm>
            <a:off x="8959076" y="4467860"/>
            <a:ext cx="3249490" cy="2308324"/>
          </a:xfrm>
          <a:prstGeom prst="rect">
            <a:avLst/>
          </a:prstGeom>
        </p:spPr>
        <p:txBody>
          <a:bodyPr wrap="square">
            <a:spAutoFit/>
          </a:bodyPr>
          <a:lstStyle/>
          <a:p>
            <a:pPr marL="285750" indent="-285750">
              <a:buFont typeface="Arial" panose="020B0604020202020204" pitchFamily="34" charset="0"/>
              <a:buChar char="•"/>
            </a:pPr>
            <a:r>
              <a:rPr lang="en-GB" sz="1200" b="1" u="sng" dirty="0">
                <a:latin typeface="Arial" panose="020B0604020202020204" pitchFamily="34" charset="0"/>
                <a:ea typeface="Verdana" panose="020B0604030504040204" pitchFamily="34" charset="0"/>
                <a:cs typeface="Arial" panose="020B0604020202020204" pitchFamily="34" charset="0"/>
              </a:rPr>
              <a:t>Other non-fiscal incentives: </a:t>
            </a:r>
            <a:r>
              <a:rPr lang="en-GB" sz="1200" b="1" dirty="0">
                <a:latin typeface="Arial" panose="020B0604020202020204" pitchFamily="34" charset="0"/>
                <a:ea typeface="Verdana" panose="020B0604030504040204" pitchFamily="34" charset="0"/>
                <a:cs typeface="Arial" panose="020B0604020202020204" pitchFamily="34" charset="0"/>
              </a:rPr>
              <a:t>regulatory  facilitations, Free Trade Agreements.</a:t>
            </a:r>
          </a:p>
          <a:p>
            <a:endParaRPr lang="en-GB" sz="1200" b="1" dirty="0">
              <a:latin typeface="Arial" panose="020B0604020202020204" pitchFamily="34" charset="0"/>
              <a:ea typeface="Verdana" panose="020B0604030504040204" pitchFamily="34" charset="0"/>
              <a:cs typeface="Arial" panose="020B0604020202020204" pitchFamily="34" charset="0"/>
            </a:endParaRPr>
          </a:p>
          <a:p>
            <a:pPr marL="285750" indent="-285750">
              <a:buFont typeface="Arial" panose="020B0604020202020204" pitchFamily="34" charset="0"/>
              <a:buChar char="•"/>
            </a:pPr>
            <a:r>
              <a:rPr lang="en-GB" sz="1200" b="1" u="sng" dirty="0">
                <a:latin typeface="Arial" panose="020B0604020202020204" pitchFamily="34" charset="0"/>
                <a:ea typeface="Verdana" panose="020B0604030504040204" pitchFamily="34" charset="0"/>
                <a:cs typeface="Arial" panose="020B0604020202020204" pitchFamily="34" charset="0"/>
              </a:rPr>
              <a:t>Non-government-funded/donor-funded  incentives: </a:t>
            </a:r>
            <a:r>
              <a:rPr lang="en-GB" sz="1200" b="1" dirty="0">
                <a:latin typeface="Arial" panose="020B0604020202020204" pitchFamily="34" charset="0"/>
                <a:ea typeface="Verdana" panose="020B0604030504040204" pitchFamily="34" charset="0"/>
                <a:cs typeface="Arial" panose="020B0604020202020204" pitchFamily="34" charset="0"/>
              </a:rPr>
              <a:t>EIB/EBRD/UNDP/WBG/EU  soft loans, grants, etc.</a:t>
            </a:r>
          </a:p>
          <a:p>
            <a:endParaRPr lang="en-GB" sz="1200" b="1" dirty="0">
              <a:latin typeface="Arial" panose="020B0604020202020204" pitchFamily="34" charset="0"/>
              <a:ea typeface="Verdana" panose="020B0604030504040204" pitchFamily="34" charset="0"/>
              <a:cs typeface="Arial" panose="020B0604020202020204" pitchFamily="34" charset="0"/>
            </a:endParaRPr>
          </a:p>
          <a:p>
            <a:pPr marL="285750" indent="-285750">
              <a:buFont typeface="Arial" panose="020B0604020202020204" pitchFamily="34" charset="0"/>
              <a:buChar char="•"/>
            </a:pPr>
            <a:r>
              <a:rPr lang="en-GB" sz="1200" b="1" u="sng" dirty="0">
                <a:latin typeface="Arial" panose="020B0604020202020204" pitchFamily="34" charset="0"/>
                <a:ea typeface="Verdana" panose="020B0604030504040204" pitchFamily="34" charset="0"/>
                <a:cs typeface="Arial" panose="020B0604020202020204" pitchFamily="34" charset="0"/>
              </a:rPr>
              <a:t>Local level incentives</a:t>
            </a:r>
            <a:r>
              <a:rPr lang="en-GB" sz="1200" b="1" dirty="0">
                <a:latin typeface="Arial" panose="020B0604020202020204" pitchFamily="34" charset="0"/>
                <a:ea typeface="Verdana" panose="020B0604030504040204" pitchFamily="34" charset="0"/>
                <a:cs typeface="Arial" panose="020B0604020202020204" pitchFamily="34" charset="0"/>
              </a:rPr>
              <a:t>: specific  incentives offered by the local self government units, etc..</a:t>
            </a:r>
          </a:p>
        </p:txBody>
      </p:sp>
      <p:sp>
        <p:nvSpPr>
          <p:cNvPr id="97" name="Rectangle 96">
            <a:extLst>
              <a:ext uri="{FF2B5EF4-FFF2-40B4-BE49-F238E27FC236}">
                <a16:creationId xmlns:a16="http://schemas.microsoft.com/office/drawing/2014/main" xmlns="" id="{D57F2660-DEC7-4055-B519-022EEECC979B}"/>
              </a:ext>
            </a:extLst>
          </p:cNvPr>
          <p:cNvSpPr/>
          <p:nvPr/>
        </p:nvSpPr>
        <p:spPr>
          <a:xfrm>
            <a:off x="6150480" y="2522751"/>
            <a:ext cx="1709558" cy="584775"/>
          </a:xfrm>
          <a:prstGeom prst="rect">
            <a:avLst/>
          </a:prstGeom>
        </p:spPr>
        <p:txBody>
          <a:bodyPr wrap="square">
            <a:spAutoFit/>
          </a:bodyPr>
          <a:lstStyle/>
          <a:p>
            <a:pPr algn="ctr"/>
            <a:r>
              <a:rPr lang="en-GB" sz="1600" b="1" dirty="0">
                <a:solidFill>
                  <a:srgbClr val="FF7C80"/>
                </a:solidFill>
                <a:effectLst>
                  <a:outerShdw blurRad="50800" dist="38100" dir="18900000" algn="bl" rotWithShape="0">
                    <a:prstClr val="black">
                      <a:alpha val="40000"/>
                    </a:prstClr>
                  </a:outerShdw>
                </a:effectLst>
                <a:latin typeface="Arial" panose="020B0604020202020204" pitchFamily="34" charset="0"/>
                <a:ea typeface="Verdana" panose="020B0604030504040204" pitchFamily="34" charset="0"/>
                <a:cs typeface="Arial" panose="020B0604020202020204" pitchFamily="34" charset="0"/>
              </a:rPr>
              <a:t>LINK WITH MAP REA</a:t>
            </a:r>
          </a:p>
        </p:txBody>
      </p:sp>
      <p:sp>
        <p:nvSpPr>
          <p:cNvPr id="98" name="Rectangle 97">
            <a:extLst>
              <a:ext uri="{FF2B5EF4-FFF2-40B4-BE49-F238E27FC236}">
                <a16:creationId xmlns:a16="http://schemas.microsoft.com/office/drawing/2014/main" xmlns="" id="{2859BA08-7F4A-482E-AEFA-B7685A06B39F}"/>
              </a:ext>
            </a:extLst>
          </p:cNvPr>
          <p:cNvSpPr/>
          <p:nvPr/>
        </p:nvSpPr>
        <p:spPr>
          <a:xfrm>
            <a:off x="4362468" y="4807028"/>
            <a:ext cx="1720148" cy="338554"/>
          </a:xfrm>
          <a:prstGeom prst="rect">
            <a:avLst/>
          </a:prstGeom>
        </p:spPr>
        <p:txBody>
          <a:bodyPr wrap="square">
            <a:spAutoFit/>
          </a:bodyPr>
          <a:lstStyle/>
          <a:p>
            <a:pPr algn="ctr"/>
            <a:r>
              <a:rPr lang="en-GB" sz="1600" b="1" dirty="0">
                <a:solidFill>
                  <a:schemeClr val="accent3">
                    <a:lumMod val="40000"/>
                    <a:lumOff val="60000"/>
                  </a:schemeClr>
                </a:solidFill>
                <a:effectLst>
                  <a:outerShdw blurRad="50800" dist="38100" dir="18900000" algn="bl" rotWithShape="0">
                    <a:prstClr val="black">
                      <a:alpha val="40000"/>
                    </a:prstClr>
                  </a:outerShdw>
                </a:effectLst>
                <a:latin typeface="Arial" panose="020B0604020202020204" pitchFamily="34" charset="0"/>
                <a:ea typeface="Verdana" panose="020B0604030504040204" pitchFamily="34" charset="0"/>
                <a:cs typeface="Arial" panose="020B0604020202020204" pitchFamily="34" charset="0"/>
              </a:rPr>
              <a:t>CONTENT</a:t>
            </a:r>
          </a:p>
        </p:txBody>
      </p:sp>
      <p:sp>
        <p:nvSpPr>
          <p:cNvPr id="99" name="Rectangle 98">
            <a:extLst>
              <a:ext uri="{FF2B5EF4-FFF2-40B4-BE49-F238E27FC236}">
                <a16:creationId xmlns:a16="http://schemas.microsoft.com/office/drawing/2014/main" xmlns="" id="{8A26A4FF-983E-448E-8617-29146185C193}"/>
              </a:ext>
            </a:extLst>
          </p:cNvPr>
          <p:cNvSpPr/>
          <p:nvPr/>
        </p:nvSpPr>
        <p:spPr>
          <a:xfrm>
            <a:off x="6376907" y="4518285"/>
            <a:ext cx="1709558" cy="830997"/>
          </a:xfrm>
          <a:prstGeom prst="rect">
            <a:avLst/>
          </a:prstGeom>
        </p:spPr>
        <p:txBody>
          <a:bodyPr wrap="square">
            <a:spAutoFit/>
          </a:bodyPr>
          <a:lstStyle/>
          <a:p>
            <a:pPr algn="ctr"/>
            <a:r>
              <a:rPr lang="en-GB" sz="1600" b="1" dirty="0">
                <a:solidFill>
                  <a:srgbClr val="FFCC66"/>
                </a:solidFill>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INCENTIVES NOT INCLUDED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144" y="0"/>
            <a:ext cx="5510784" cy="685799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txBody>
          <a:bodyPr wrap="square" lIns="0" tIns="0" rIns="0" bIns="0" rtlCol="0"/>
          <a:lstStyle/>
          <a:p>
            <a:endParaRPr dirty="0"/>
          </a:p>
        </p:txBody>
      </p:sp>
      <p:sp>
        <p:nvSpPr>
          <p:cNvPr id="3" name="object 3"/>
          <p:cNvSpPr/>
          <p:nvPr/>
        </p:nvSpPr>
        <p:spPr>
          <a:xfrm>
            <a:off x="7273099" y="1711848"/>
            <a:ext cx="4803521" cy="3696684"/>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8895588" y="3323844"/>
            <a:ext cx="2390140" cy="1405255"/>
          </a:xfrm>
          <a:custGeom>
            <a:avLst/>
            <a:gdLst/>
            <a:ahLst/>
            <a:cxnLst/>
            <a:rect l="l" t="t" r="r" b="b"/>
            <a:pathLst>
              <a:path w="2390140" h="1405254">
                <a:moveTo>
                  <a:pt x="1429638" y="0"/>
                </a:moveTo>
                <a:lnTo>
                  <a:pt x="0" y="835913"/>
                </a:lnTo>
                <a:lnTo>
                  <a:pt x="921257" y="1373504"/>
                </a:lnTo>
                <a:lnTo>
                  <a:pt x="967398" y="1394536"/>
                </a:lnTo>
                <a:lnTo>
                  <a:pt x="1016062" y="1405051"/>
                </a:lnTo>
                <a:lnTo>
                  <a:pt x="1065660" y="1405051"/>
                </a:lnTo>
                <a:lnTo>
                  <a:pt x="1114598" y="1394536"/>
                </a:lnTo>
                <a:lnTo>
                  <a:pt x="1161287" y="1373504"/>
                </a:lnTo>
                <a:lnTo>
                  <a:pt x="2348737" y="679322"/>
                </a:lnTo>
                <a:lnTo>
                  <a:pt x="2382902" y="641103"/>
                </a:lnTo>
                <a:lnTo>
                  <a:pt x="2389631" y="613663"/>
                </a:lnTo>
                <a:lnTo>
                  <a:pt x="2389631" y="607948"/>
                </a:lnTo>
                <a:lnTo>
                  <a:pt x="2379424" y="567928"/>
                </a:lnTo>
                <a:lnTo>
                  <a:pt x="2348737" y="536574"/>
                </a:lnTo>
                <a:lnTo>
                  <a:pt x="1429638" y="0"/>
                </a:lnTo>
                <a:close/>
              </a:path>
            </a:pathLst>
          </a:custGeom>
          <a:solidFill>
            <a:srgbClr val="51698E"/>
          </a:solidFill>
        </p:spPr>
        <p:txBody>
          <a:bodyPr wrap="square" lIns="0" tIns="0" rIns="0" bIns="0" rtlCol="0"/>
          <a:lstStyle/>
          <a:p>
            <a:endParaRPr dirty="0"/>
          </a:p>
        </p:txBody>
      </p:sp>
      <p:sp>
        <p:nvSpPr>
          <p:cNvPr id="5" name="object 5"/>
          <p:cNvSpPr/>
          <p:nvPr/>
        </p:nvSpPr>
        <p:spPr>
          <a:xfrm>
            <a:off x="8874252" y="2091688"/>
            <a:ext cx="1430020" cy="2025014"/>
          </a:xfrm>
          <a:custGeom>
            <a:avLst/>
            <a:gdLst/>
            <a:ahLst/>
            <a:cxnLst/>
            <a:rect l="l" t="t" r="r" b="b"/>
            <a:pathLst>
              <a:path w="1430020" h="2025014">
                <a:moveTo>
                  <a:pt x="1361648" y="0"/>
                </a:moveTo>
                <a:lnTo>
                  <a:pt x="83057" y="742570"/>
                </a:lnTo>
                <a:lnTo>
                  <a:pt x="48488" y="769485"/>
                </a:lnTo>
                <a:lnTo>
                  <a:pt x="22336" y="803959"/>
                </a:lnTo>
                <a:lnTo>
                  <a:pt x="5780" y="844030"/>
                </a:lnTo>
                <a:lnTo>
                  <a:pt x="0" y="887731"/>
                </a:lnTo>
                <a:lnTo>
                  <a:pt x="0" y="2024635"/>
                </a:lnTo>
                <a:lnTo>
                  <a:pt x="21590" y="2013078"/>
                </a:lnTo>
                <a:lnTo>
                  <a:pt x="30733" y="2007363"/>
                </a:lnTo>
                <a:lnTo>
                  <a:pt x="1429512" y="1189483"/>
                </a:lnTo>
                <a:lnTo>
                  <a:pt x="1429512" y="59564"/>
                </a:lnTo>
                <a:lnTo>
                  <a:pt x="1428656" y="48577"/>
                </a:lnTo>
                <a:lnTo>
                  <a:pt x="1400784" y="7409"/>
                </a:lnTo>
                <a:lnTo>
                  <a:pt x="1382156" y="240"/>
                </a:lnTo>
                <a:lnTo>
                  <a:pt x="1361648" y="0"/>
                </a:lnTo>
                <a:close/>
              </a:path>
            </a:pathLst>
          </a:custGeom>
          <a:solidFill>
            <a:srgbClr val="C1C6D2"/>
          </a:solidFill>
        </p:spPr>
        <p:txBody>
          <a:bodyPr wrap="square" lIns="0" tIns="0" rIns="0" bIns="0" rtlCol="0"/>
          <a:lstStyle/>
          <a:p>
            <a:endParaRPr dirty="0"/>
          </a:p>
        </p:txBody>
      </p:sp>
      <p:sp>
        <p:nvSpPr>
          <p:cNvPr id="6" name="object 6"/>
          <p:cNvSpPr/>
          <p:nvPr/>
        </p:nvSpPr>
        <p:spPr>
          <a:xfrm>
            <a:off x="8895588" y="3256788"/>
            <a:ext cx="2390140" cy="1405255"/>
          </a:xfrm>
          <a:custGeom>
            <a:avLst/>
            <a:gdLst/>
            <a:ahLst/>
            <a:cxnLst/>
            <a:rect l="l" t="t" r="r" b="b"/>
            <a:pathLst>
              <a:path w="2390140" h="1405254">
                <a:moveTo>
                  <a:pt x="1429638" y="0"/>
                </a:moveTo>
                <a:lnTo>
                  <a:pt x="0" y="835913"/>
                </a:lnTo>
                <a:lnTo>
                  <a:pt x="921257" y="1373505"/>
                </a:lnTo>
                <a:lnTo>
                  <a:pt x="967398" y="1394536"/>
                </a:lnTo>
                <a:lnTo>
                  <a:pt x="1016062" y="1405051"/>
                </a:lnTo>
                <a:lnTo>
                  <a:pt x="1065660" y="1405051"/>
                </a:lnTo>
                <a:lnTo>
                  <a:pt x="1114598" y="1394536"/>
                </a:lnTo>
                <a:lnTo>
                  <a:pt x="1161287" y="1373505"/>
                </a:lnTo>
                <a:lnTo>
                  <a:pt x="2348737" y="679323"/>
                </a:lnTo>
                <a:lnTo>
                  <a:pt x="2382902" y="641103"/>
                </a:lnTo>
                <a:lnTo>
                  <a:pt x="2389631" y="613663"/>
                </a:lnTo>
                <a:lnTo>
                  <a:pt x="2389631" y="607949"/>
                </a:lnTo>
                <a:lnTo>
                  <a:pt x="2379424" y="567928"/>
                </a:lnTo>
                <a:lnTo>
                  <a:pt x="2348737" y="536575"/>
                </a:lnTo>
                <a:lnTo>
                  <a:pt x="1429638" y="0"/>
                </a:lnTo>
                <a:close/>
              </a:path>
            </a:pathLst>
          </a:custGeom>
          <a:solidFill>
            <a:srgbClr val="E1E1E1"/>
          </a:solidFill>
        </p:spPr>
        <p:txBody>
          <a:bodyPr wrap="square" lIns="0" tIns="0" rIns="0" bIns="0" rtlCol="0"/>
          <a:lstStyle/>
          <a:p>
            <a:endParaRPr dirty="0"/>
          </a:p>
        </p:txBody>
      </p:sp>
      <p:sp>
        <p:nvSpPr>
          <p:cNvPr id="7" name="object 7"/>
          <p:cNvSpPr/>
          <p:nvPr/>
        </p:nvSpPr>
        <p:spPr>
          <a:xfrm>
            <a:off x="9069578" y="3346259"/>
            <a:ext cx="1781810" cy="1062355"/>
          </a:xfrm>
          <a:custGeom>
            <a:avLst/>
            <a:gdLst/>
            <a:ahLst/>
            <a:cxnLst/>
            <a:rect l="l" t="t" r="r" b="b"/>
            <a:pathLst>
              <a:path w="1781809" h="1062354">
                <a:moveTo>
                  <a:pt x="1257125" y="0"/>
                </a:moveTo>
                <a:lnTo>
                  <a:pt x="14477" y="718248"/>
                </a:lnTo>
                <a:lnTo>
                  <a:pt x="0" y="744156"/>
                </a:lnTo>
                <a:lnTo>
                  <a:pt x="3619" y="758753"/>
                </a:lnTo>
                <a:lnTo>
                  <a:pt x="14477" y="770064"/>
                </a:lnTo>
                <a:lnTo>
                  <a:pt x="500379" y="1054925"/>
                </a:lnTo>
                <a:lnTo>
                  <a:pt x="513752" y="1060140"/>
                </a:lnTo>
                <a:lnTo>
                  <a:pt x="527732" y="1061878"/>
                </a:lnTo>
                <a:lnTo>
                  <a:pt x="541688" y="1060140"/>
                </a:lnTo>
                <a:lnTo>
                  <a:pt x="554990" y="1054925"/>
                </a:lnTo>
                <a:lnTo>
                  <a:pt x="1764665" y="346900"/>
                </a:lnTo>
                <a:lnTo>
                  <a:pt x="1777452" y="334301"/>
                </a:lnTo>
                <a:lnTo>
                  <a:pt x="1781714" y="318023"/>
                </a:lnTo>
                <a:lnTo>
                  <a:pt x="1777452" y="301769"/>
                </a:lnTo>
                <a:lnTo>
                  <a:pt x="1764665" y="289242"/>
                </a:lnTo>
                <a:lnTo>
                  <a:pt x="1284477" y="7810"/>
                </a:lnTo>
                <a:lnTo>
                  <a:pt x="1271105" y="1952"/>
                </a:lnTo>
                <a:lnTo>
                  <a:pt x="1257125" y="0"/>
                </a:lnTo>
                <a:close/>
              </a:path>
            </a:pathLst>
          </a:custGeom>
          <a:solidFill>
            <a:srgbClr val="D1D1D1"/>
          </a:solidFill>
        </p:spPr>
        <p:txBody>
          <a:bodyPr wrap="square" lIns="0" tIns="0" rIns="0" bIns="0" rtlCol="0"/>
          <a:lstStyle/>
          <a:p>
            <a:endParaRPr dirty="0"/>
          </a:p>
        </p:txBody>
      </p:sp>
      <p:sp>
        <p:nvSpPr>
          <p:cNvPr id="8" name="object 8"/>
          <p:cNvSpPr/>
          <p:nvPr/>
        </p:nvSpPr>
        <p:spPr>
          <a:xfrm>
            <a:off x="8895588" y="2107374"/>
            <a:ext cx="1430020" cy="1986280"/>
          </a:xfrm>
          <a:custGeom>
            <a:avLst/>
            <a:gdLst/>
            <a:ahLst/>
            <a:cxnLst/>
            <a:rect l="l" t="t" r="r" b="b"/>
            <a:pathLst>
              <a:path w="1430020" h="1986279">
                <a:moveTo>
                  <a:pt x="1371004" y="0"/>
                </a:moveTo>
                <a:lnTo>
                  <a:pt x="81914" y="743140"/>
                </a:lnTo>
                <a:lnTo>
                  <a:pt x="47523" y="769983"/>
                </a:lnTo>
                <a:lnTo>
                  <a:pt x="21764" y="804433"/>
                </a:lnTo>
                <a:lnTo>
                  <a:pt x="5601" y="844528"/>
                </a:lnTo>
                <a:lnTo>
                  <a:pt x="0" y="888301"/>
                </a:lnTo>
                <a:lnTo>
                  <a:pt x="0" y="1986089"/>
                </a:lnTo>
                <a:lnTo>
                  <a:pt x="1429511" y="1149794"/>
                </a:lnTo>
                <a:lnTo>
                  <a:pt x="1429511" y="60007"/>
                </a:lnTo>
                <a:lnTo>
                  <a:pt x="1421090" y="29210"/>
                </a:lnTo>
                <a:lnTo>
                  <a:pt x="1399666" y="8127"/>
                </a:lnTo>
                <a:lnTo>
                  <a:pt x="1371004" y="0"/>
                </a:lnTo>
                <a:close/>
              </a:path>
            </a:pathLst>
          </a:custGeom>
          <a:solidFill>
            <a:srgbClr val="1E4E88"/>
          </a:solidFill>
        </p:spPr>
        <p:txBody>
          <a:bodyPr wrap="square" lIns="0" tIns="0" rIns="0" bIns="0" rtlCol="0"/>
          <a:lstStyle/>
          <a:p>
            <a:endParaRPr dirty="0"/>
          </a:p>
        </p:txBody>
      </p:sp>
      <p:sp>
        <p:nvSpPr>
          <p:cNvPr id="9" name="object 9"/>
          <p:cNvSpPr/>
          <p:nvPr/>
        </p:nvSpPr>
        <p:spPr>
          <a:xfrm>
            <a:off x="8980931" y="2196083"/>
            <a:ext cx="1894332" cy="2196084"/>
          </a:xfrm>
          <a:prstGeom prst="rect">
            <a:avLst/>
          </a:prstGeom>
          <a:blipFill>
            <a:blip r:embed="rId3" cstate="print"/>
            <a:stretch>
              <a:fillRect/>
            </a:stretch>
          </a:blipFill>
        </p:spPr>
        <p:txBody>
          <a:bodyPr wrap="square" lIns="0" tIns="0" rIns="0" bIns="0" rtlCol="0"/>
          <a:lstStyle/>
          <a:p>
            <a:endParaRPr dirty="0"/>
          </a:p>
        </p:txBody>
      </p:sp>
      <p:sp>
        <p:nvSpPr>
          <p:cNvPr id="10" name="object 10"/>
          <p:cNvSpPr/>
          <p:nvPr/>
        </p:nvSpPr>
        <p:spPr>
          <a:xfrm>
            <a:off x="8895588" y="3870578"/>
            <a:ext cx="2390140" cy="826769"/>
          </a:xfrm>
          <a:custGeom>
            <a:avLst/>
            <a:gdLst/>
            <a:ahLst/>
            <a:cxnLst/>
            <a:rect l="l" t="t" r="r" b="b"/>
            <a:pathLst>
              <a:path w="2390140" h="826770">
                <a:moveTo>
                  <a:pt x="0" y="222377"/>
                </a:moveTo>
                <a:lnTo>
                  <a:pt x="0" y="256921"/>
                </a:lnTo>
                <a:lnTo>
                  <a:pt x="921257" y="794766"/>
                </a:lnTo>
                <a:lnTo>
                  <a:pt x="967398" y="815797"/>
                </a:lnTo>
                <a:lnTo>
                  <a:pt x="1016062" y="826312"/>
                </a:lnTo>
                <a:lnTo>
                  <a:pt x="1065660" y="826312"/>
                </a:lnTo>
                <a:lnTo>
                  <a:pt x="1114598" y="815797"/>
                </a:lnTo>
                <a:lnTo>
                  <a:pt x="1161287" y="794766"/>
                </a:lnTo>
                <a:lnTo>
                  <a:pt x="1166412" y="791768"/>
                </a:lnTo>
                <a:lnTo>
                  <a:pt x="1016062" y="791768"/>
                </a:lnTo>
                <a:lnTo>
                  <a:pt x="967398" y="781253"/>
                </a:lnTo>
                <a:lnTo>
                  <a:pt x="921257" y="760222"/>
                </a:lnTo>
                <a:lnTo>
                  <a:pt x="0" y="222377"/>
                </a:lnTo>
                <a:close/>
              </a:path>
              <a:path w="2390140" h="826770">
                <a:moveTo>
                  <a:pt x="2389631" y="0"/>
                </a:moveTo>
                <a:lnTo>
                  <a:pt x="2374852" y="42084"/>
                </a:lnTo>
                <a:lnTo>
                  <a:pt x="1161287" y="760222"/>
                </a:lnTo>
                <a:lnTo>
                  <a:pt x="1114598" y="781253"/>
                </a:lnTo>
                <a:lnTo>
                  <a:pt x="1065660" y="791768"/>
                </a:lnTo>
                <a:lnTo>
                  <a:pt x="1166412" y="791768"/>
                </a:lnTo>
                <a:lnTo>
                  <a:pt x="2348737" y="100203"/>
                </a:lnTo>
                <a:lnTo>
                  <a:pt x="2379424" y="68849"/>
                </a:lnTo>
                <a:lnTo>
                  <a:pt x="2389631" y="28829"/>
                </a:lnTo>
                <a:lnTo>
                  <a:pt x="2389631" y="0"/>
                </a:lnTo>
                <a:close/>
              </a:path>
            </a:pathLst>
          </a:custGeom>
          <a:solidFill>
            <a:srgbClr val="C1C6D2"/>
          </a:solidFill>
        </p:spPr>
        <p:txBody>
          <a:bodyPr wrap="square" lIns="0" tIns="0" rIns="0" bIns="0" rtlCol="0"/>
          <a:lstStyle/>
          <a:p>
            <a:endParaRPr dirty="0"/>
          </a:p>
        </p:txBody>
      </p:sp>
      <p:sp>
        <p:nvSpPr>
          <p:cNvPr id="11" name="object 11"/>
          <p:cNvSpPr/>
          <p:nvPr/>
        </p:nvSpPr>
        <p:spPr>
          <a:xfrm>
            <a:off x="9229343" y="2273807"/>
            <a:ext cx="685800" cy="429895"/>
          </a:xfrm>
          <a:custGeom>
            <a:avLst/>
            <a:gdLst/>
            <a:ahLst/>
            <a:cxnLst/>
            <a:rect l="l" t="t" r="r" b="b"/>
            <a:pathLst>
              <a:path w="685800" h="429894">
                <a:moveTo>
                  <a:pt x="685800" y="0"/>
                </a:moveTo>
                <a:lnTo>
                  <a:pt x="0" y="400684"/>
                </a:lnTo>
                <a:lnTo>
                  <a:pt x="0" y="429767"/>
                </a:lnTo>
                <a:lnTo>
                  <a:pt x="685800" y="28447"/>
                </a:lnTo>
                <a:lnTo>
                  <a:pt x="685800" y="0"/>
                </a:lnTo>
                <a:close/>
              </a:path>
            </a:pathLst>
          </a:custGeom>
          <a:solidFill>
            <a:srgbClr val="8994AC"/>
          </a:solidFill>
        </p:spPr>
        <p:txBody>
          <a:bodyPr wrap="square" lIns="0" tIns="0" rIns="0" bIns="0" rtlCol="0"/>
          <a:lstStyle/>
          <a:p>
            <a:endParaRPr dirty="0"/>
          </a:p>
        </p:txBody>
      </p:sp>
      <p:sp>
        <p:nvSpPr>
          <p:cNvPr id="12" name="object 12"/>
          <p:cNvSpPr/>
          <p:nvPr/>
        </p:nvSpPr>
        <p:spPr>
          <a:xfrm>
            <a:off x="9229343" y="2302764"/>
            <a:ext cx="685800" cy="487680"/>
          </a:xfrm>
          <a:custGeom>
            <a:avLst/>
            <a:gdLst/>
            <a:ahLst/>
            <a:cxnLst/>
            <a:rect l="l" t="t" r="r" b="b"/>
            <a:pathLst>
              <a:path w="685800" h="487680">
                <a:moveTo>
                  <a:pt x="685800" y="0"/>
                </a:moveTo>
                <a:lnTo>
                  <a:pt x="0" y="401574"/>
                </a:lnTo>
                <a:lnTo>
                  <a:pt x="0" y="487680"/>
                </a:lnTo>
                <a:lnTo>
                  <a:pt x="685800" y="88773"/>
                </a:lnTo>
                <a:lnTo>
                  <a:pt x="685800" y="0"/>
                </a:lnTo>
                <a:close/>
              </a:path>
            </a:pathLst>
          </a:custGeom>
          <a:solidFill>
            <a:srgbClr val="2A3B68"/>
          </a:solidFill>
        </p:spPr>
        <p:txBody>
          <a:bodyPr wrap="square" lIns="0" tIns="0" rIns="0" bIns="0" rtlCol="0"/>
          <a:lstStyle/>
          <a:p>
            <a:endParaRPr dirty="0"/>
          </a:p>
        </p:txBody>
      </p:sp>
      <p:sp>
        <p:nvSpPr>
          <p:cNvPr id="13" name="object 13"/>
          <p:cNvSpPr/>
          <p:nvPr/>
        </p:nvSpPr>
        <p:spPr>
          <a:xfrm>
            <a:off x="9229343" y="2391155"/>
            <a:ext cx="685800" cy="1207135"/>
          </a:xfrm>
          <a:custGeom>
            <a:avLst/>
            <a:gdLst/>
            <a:ahLst/>
            <a:cxnLst/>
            <a:rect l="l" t="t" r="r" b="b"/>
            <a:pathLst>
              <a:path w="685800" h="1207135">
                <a:moveTo>
                  <a:pt x="685800" y="0"/>
                </a:moveTo>
                <a:lnTo>
                  <a:pt x="0" y="398780"/>
                </a:lnTo>
                <a:lnTo>
                  <a:pt x="0" y="1139444"/>
                </a:lnTo>
                <a:lnTo>
                  <a:pt x="121792" y="1207008"/>
                </a:lnTo>
                <a:lnTo>
                  <a:pt x="129031" y="1202309"/>
                </a:lnTo>
                <a:lnTo>
                  <a:pt x="685800" y="877062"/>
                </a:lnTo>
                <a:lnTo>
                  <a:pt x="685800" y="0"/>
                </a:lnTo>
                <a:close/>
              </a:path>
            </a:pathLst>
          </a:custGeom>
          <a:solidFill>
            <a:srgbClr val="9AA6C1"/>
          </a:solidFill>
        </p:spPr>
        <p:txBody>
          <a:bodyPr wrap="square" lIns="0" tIns="0" rIns="0" bIns="0" rtlCol="0"/>
          <a:lstStyle/>
          <a:p>
            <a:endParaRPr dirty="0"/>
          </a:p>
        </p:txBody>
      </p:sp>
      <p:sp>
        <p:nvSpPr>
          <p:cNvPr id="14" name="object 14"/>
          <p:cNvSpPr/>
          <p:nvPr/>
        </p:nvSpPr>
        <p:spPr>
          <a:xfrm>
            <a:off x="9287256" y="2098548"/>
            <a:ext cx="684530" cy="1461770"/>
          </a:xfrm>
          <a:custGeom>
            <a:avLst/>
            <a:gdLst/>
            <a:ahLst/>
            <a:cxnLst/>
            <a:rect l="l" t="t" r="r" b="b"/>
            <a:pathLst>
              <a:path w="684529" h="1461770">
                <a:moveTo>
                  <a:pt x="684276" y="0"/>
                </a:moveTo>
                <a:lnTo>
                  <a:pt x="0" y="400430"/>
                </a:lnTo>
                <a:lnTo>
                  <a:pt x="0" y="1393316"/>
                </a:lnTo>
                <a:lnTo>
                  <a:pt x="121539" y="1461515"/>
                </a:lnTo>
                <a:lnTo>
                  <a:pt x="684276" y="1133221"/>
                </a:lnTo>
                <a:lnTo>
                  <a:pt x="684276" y="0"/>
                </a:lnTo>
                <a:close/>
              </a:path>
            </a:pathLst>
          </a:custGeom>
          <a:solidFill>
            <a:srgbClr val="7AA79D"/>
          </a:solidFill>
        </p:spPr>
        <p:txBody>
          <a:bodyPr wrap="square" lIns="0" tIns="0" rIns="0" bIns="0" rtlCol="0"/>
          <a:lstStyle/>
          <a:p>
            <a:endParaRPr dirty="0"/>
          </a:p>
        </p:txBody>
      </p:sp>
      <p:sp>
        <p:nvSpPr>
          <p:cNvPr id="15" name="object 15"/>
          <p:cNvSpPr/>
          <p:nvPr/>
        </p:nvSpPr>
        <p:spPr>
          <a:xfrm>
            <a:off x="9287256" y="3419855"/>
            <a:ext cx="121920" cy="140335"/>
          </a:xfrm>
          <a:custGeom>
            <a:avLst/>
            <a:gdLst/>
            <a:ahLst/>
            <a:cxnLst/>
            <a:rect l="l" t="t" r="r" b="b"/>
            <a:pathLst>
              <a:path w="121920" h="140335">
                <a:moveTo>
                  <a:pt x="121920" y="0"/>
                </a:moveTo>
                <a:lnTo>
                  <a:pt x="0" y="71755"/>
                </a:lnTo>
                <a:lnTo>
                  <a:pt x="121920" y="140208"/>
                </a:lnTo>
                <a:lnTo>
                  <a:pt x="121920" y="0"/>
                </a:lnTo>
                <a:close/>
              </a:path>
            </a:pathLst>
          </a:custGeom>
          <a:solidFill>
            <a:srgbClr val="AFC0DF"/>
          </a:solidFill>
        </p:spPr>
        <p:txBody>
          <a:bodyPr wrap="square" lIns="0" tIns="0" rIns="0" bIns="0" rtlCol="0"/>
          <a:lstStyle/>
          <a:p>
            <a:endParaRPr dirty="0"/>
          </a:p>
        </p:txBody>
      </p:sp>
      <p:sp>
        <p:nvSpPr>
          <p:cNvPr id="16" name="object 16"/>
          <p:cNvSpPr/>
          <p:nvPr/>
        </p:nvSpPr>
        <p:spPr>
          <a:xfrm>
            <a:off x="9412223" y="3419855"/>
            <a:ext cx="0" cy="140335"/>
          </a:xfrm>
          <a:custGeom>
            <a:avLst/>
            <a:gdLst/>
            <a:ahLst/>
            <a:cxnLst/>
            <a:rect l="l" t="t" r="r" b="b"/>
            <a:pathLst>
              <a:path h="140335">
                <a:moveTo>
                  <a:pt x="0" y="0"/>
                </a:moveTo>
                <a:lnTo>
                  <a:pt x="0" y="140208"/>
                </a:lnTo>
              </a:path>
            </a:pathLst>
          </a:custGeom>
          <a:ln w="6096">
            <a:solidFill>
              <a:srgbClr val="384A75"/>
            </a:solidFill>
          </a:ln>
        </p:spPr>
        <p:txBody>
          <a:bodyPr wrap="square" lIns="0" tIns="0" rIns="0" bIns="0" rtlCol="0"/>
          <a:lstStyle/>
          <a:p>
            <a:endParaRPr dirty="0"/>
          </a:p>
        </p:txBody>
      </p:sp>
      <p:sp>
        <p:nvSpPr>
          <p:cNvPr id="17" name="object 17"/>
          <p:cNvSpPr/>
          <p:nvPr/>
        </p:nvSpPr>
        <p:spPr>
          <a:xfrm>
            <a:off x="9718547" y="2131323"/>
            <a:ext cx="429895" cy="481330"/>
          </a:xfrm>
          <a:custGeom>
            <a:avLst/>
            <a:gdLst/>
            <a:ahLst/>
            <a:cxnLst/>
            <a:rect l="l" t="t" r="r" b="b"/>
            <a:pathLst>
              <a:path w="429895" h="481330">
                <a:moveTo>
                  <a:pt x="400032" y="0"/>
                </a:moveTo>
                <a:lnTo>
                  <a:pt x="380873" y="6213"/>
                </a:lnTo>
                <a:lnTo>
                  <a:pt x="0" y="227955"/>
                </a:lnTo>
                <a:lnTo>
                  <a:pt x="0" y="480812"/>
                </a:lnTo>
                <a:lnTo>
                  <a:pt x="429768" y="230241"/>
                </a:lnTo>
                <a:lnTo>
                  <a:pt x="429768" y="44059"/>
                </a:lnTo>
                <a:lnTo>
                  <a:pt x="425967" y="19911"/>
                </a:lnTo>
                <a:lnTo>
                  <a:pt x="415559" y="4895"/>
                </a:lnTo>
                <a:lnTo>
                  <a:pt x="400032" y="0"/>
                </a:lnTo>
                <a:close/>
              </a:path>
            </a:pathLst>
          </a:custGeom>
          <a:solidFill>
            <a:srgbClr val="384A75"/>
          </a:solidFill>
        </p:spPr>
        <p:txBody>
          <a:bodyPr wrap="square" lIns="0" tIns="0" rIns="0" bIns="0" rtlCol="0"/>
          <a:lstStyle/>
          <a:p>
            <a:endParaRPr dirty="0"/>
          </a:p>
        </p:txBody>
      </p:sp>
      <p:sp>
        <p:nvSpPr>
          <p:cNvPr id="18" name="object 18"/>
          <p:cNvSpPr/>
          <p:nvPr/>
        </p:nvSpPr>
        <p:spPr>
          <a:xfrm>
            <a:off x="9726168" y="2116246"/>
            <a:ext cx="431800" cy="482600"/>
          </a:xfrm>
          <a:custGeom>
            <a:avLst/>
            <a:gdLst/>
            <a:ahLst/>
            <a:cxnLst/>
            <a:rect l="l" t="t" r="r" b="b"/>
            <a:pathLst>
              <a:path w="431800" h="482600">
                <a:moveTo>
                  <a:pt x="401556" y="0"/>
                </a:moveTo>
                <a:lnTo>
                  <a:pt x="382397" y="6050"/>
                </a:lnTo>
                <a:lnTo>
                  <a:pt x="0" y="229189"/>
                </a:lnTo>
                <a:lnTo>
                  <a:pt x="0" y="482173"/>
                </a:lnTo>
                <a:lnTo>
                  <a:pt x="431291" y="230332"/>
                </a:lnTo>
                <a:lnTo>
                  <a:pt x="431291" y="44023"/>
                </a:lnTo>
                <a:lnTo>
                  <a:pt x="427491" y="20284"/>
                </a:lnTo>
                <a:lnTo>
                  <a:pt x="417083" y="5177"/>
                </a:lnTo>
                <a:lnTo>
                  <a:pt x="401556" y="0"/>
                </a:lnTo>
                <a:close/>
              </a:path>
            </a:pathLst>
          </a:custGeom>
          <a:solidFill>
            <a:srgbClr val="958B8B"/>
          </a:solidFill>
        </p:spPr>
        <p:txBody>
          <a:bodyPr wrap="square" lIns="0" tIns="0" rIns="0" bIns="0" rtlCol="0"/>
          <a:lstStyle/>
          <a:p>
            <a:endParaRPr dirty="0"/>
          </a:p>
        </p:txBody>
      </p:sp>
      <p:sp>
        <p:nvSpPr>
          <p:cNvPr id="19" name="object 19"/>
          <p:cNvSpPr/>
          <p:nvPr/>
        </p:nvSpPr>
        <p:spPr>
          <a:xfrm>
            <a:off x="9404604" y="2548127"/>
            <a:ext cx="175260" cy="158496"/>
          </a:xfrm>
          <a:prstGeom prst="rect">
            <a:avLst/>
          </a:prstGeom>
          <a:blipFill>
            <a:blip r:embed="rId4" cstate="print"/>
            <a:stretch>
              <a:fillRect/>
            </a:stretch>
          </a:blipFill>
        </p:spPr>
        <p:txBody>
          <a:bodyPr wrap="square" lIns="0" tIns="0" rIns="0" bIns="0" rtlCol="0"/>
          <a:lstStyle/>
          <a:p>
            <a:endParaRPr dirty="0"/>
          </a:p>
        </p:txBody>
      </p:sp>
      <p:sp>
        <p:nvSpPr>
          <p:cNvPr id="20" name="object 20"/>
          <p:cNvSpPr/>
          <p:nvPr/>
        </p:nvSpPr>
        <p:spPr>
          <a:xfrm>
            <a:off x="9381743" y="2622804"/>
            <a:ext cx="494030" cy="291465"/>
          </a:xfrm>
          <a:custGeom>
            <a:avLst/>
            <a:gdLst/>
            <a:ahLst/>
            <a:cxnLst/>
            <a:rect l="l" t="t" r="r" b="b"/>
            <a:pathLst>
              <a:path w="494029" h="291464">
                <a:moveTo>
                  <a:pt x="491871" y="0"/>
                </a:moveTo>
                <a:lnTo>
                  <a:pt x="0" y="287782"/>
                </a:lnTo>
                <a:lnTo>
                  <a:pt x="1904" y="291084"/>
                </a:lnTo>
                <a:lnTo>
                  <a:pt x="493775" y="3301"/>
                </a:lnTo>
                <a:lnTo>
                  <a:pt x="491871" y="0"/>
                </a:lnTo>
                <a:close/>
              </a:path>
            </a:pathLst>
          </a:custGeom>
          <a:solidFill>
            <a:srgbClr val="51649B"/>
          </a:solidFill>
        </p:spPr>
        <p:txBody>
          <a:bodyPr wrap="square" lIns="0" tIns="0" rIns="0" bIns="0" rtlCol="0"/>
          <a:lstStyle/>
          <a:p>
            <a:endParaRPr dirty="0"/>
          </a:p>
        </p:txBody>
      </p:sp>
      <p:sp>
        <p:nvSpPr>
          <p:cNvPr id="21" name="object 21"/>
          <p:cNvSpPr/>
          <p:nvPr/>
        </p:nvSpPr>
        <p:spPr>
          <a:xfrm>
            <a:off x="9381743" y="2674620"/>
            <a:ext cx="494030" cy="292735"/>
          </a:xfrm>
          <a:custGeom>
            <a:avLst/>
            <a:gdLst/>
            <a:ahLst/>
            <a:cxnLst/>
            <a:rect l="l" t="t" r="r" b="b"/>
            <a:pathLst>
              <a:path w="494029" h="292735">
                <a:moveTo>
                  <a:pt x="491871" y="0"/>
                </a:moveTo>
                <a:lnTo>
                  <a:pt x="0" y="288035"/>
                </a:lnTo>
                <a:lnTo>
                  <a:pt x="1904" y="292607"/>
                </a:lnTo>
                <a:lnTo>
                  <a:pt x="493775" y="4571"/>
                </a:lnTo>
                <a:lnTo>
                  <a:pt x="491871" y="0"/>
                </a:lnTo>
                <a:close/>
              </a:path>
            </a:pathLst>
          </a:custGeom>
          <a:solidFill>
            <a:srgbClr val="51649B"/>
          </a:solidFill>
        </p:spPr>
        <p:txBody>
          <a:bodyPr wrap="square" lIns="0" tIns="0" rIns="0" bIns="0" rtlCol="0"/>
          <a:lstStyle/>
          <a:p>
            <a:endParaRPr dirty="0"/>
          </a:p>
        </p:txBody>
      </p:sp>
      <p:sp>
        <p:nvSpPr>
          <p:cNvPr id="22" name="object 22"/>
          <p:cNvSpPr/>
          <p:nvPr/>
        </p:nvSpPr>
        <p:spPr>
          <a:xfrm>
            <a:off x="9381743" y="2726435"/>
            <a:ext cx="494030" cy="291465"/>
          </a:xfrm>
          <a:custGeom>
            <a:avLst/>
            <a:gdLst/>
            <a:ahLst/>
            <a:cxnLst/>
            <a:rect l="l" t="t" r="r" b="b"/>
            <a:pathLst>
              <a:path w="494029" h="291464">
                <a:moveTo>
                  <a:pt x="491871" y="0"/>
                </a:moveTo>
                <a:lnTo>
                  <a:pt x="0" y="287781"/>
                </a:lnTo>
                <a:lnTo>
                  <a:pt x="1904" y="291084"/>
                </a:lnTo>
                <a:lnTo>
                  <a:pt x="493775" y="3301"/>
                </a:lnTo>
                <a:lnTo>
                  <a:pt x="491871" y="0"/>
                </a:lnTo>
                <a:close/>
              </a:path>
            </a:pathLst>
          </a:custGeom>
          <a:solidFill>
            <a:srgbClr val="51649B"/>
          </a:solidFill>
        </p:spPr>
        <p:txBody>
          <a:bodyPr wrap="square" lIns="0" tIns="0" rIns="0" bIns="0" rtlCol="0"/>
          <a:lstStyle/>
          <a:p>
            <a:endParaRPr dirty="0"/>
          </a:p>
        </p:txBody>
      </p:sp>
      <p:sp>
        <p:nvSpPr>
          <p:cNvPr id="23" name="object 23"/>
          <p:cNvSpPr/>
          <p:nvPr/>
        </p:nvSpPr>
        <p:spPr>
          <a:xfrm>
            <a:off x="9381743" y="2776727"/>
            <a:ext cx="494030" cy="292735"/>
          </a:xfrm>
          <a:custGeom>
            <a:avLst/>
            <a:gdLst/>
            <a:ahLst/>
            <a:cxnLst/>
            <a:rect l="l" t="t" r="r" b="b"/>
            <a:pathLst>
              <a:path w="494029" h="292735">
                <a:moveTo>
                  <a:pt x="491871" y="0"/>
                </a:moveTo>
                <a:lnTo>
                  <a:pt x="0" y="288036"/>
                </a:lnTo>
                <a:lnTo>
                  <a:pt x="1904" y="292608"/>
                </a:lnTo>
                <a:lnTo>
                  <a:pt x="493775" y="4572"/>
                </a:lnTo>
                <a:lnTo>
                  <a:pt x="491871" y="0"/>
                </a:lnTo>
                <a:close/>
              </a:path>
            </a:pathLst>
          </a:custGeom>
          <a:solidFill>
            <a:srgbClr val="51649B"/>
          </a:solidFill>
        </p:spPr>
        <p:txBody>
          <a:bodyPr wrap="square" lIns="0" tIns="0" rIns="0" bIns="0" rtlCol="0"/>
          <a:lstStyle/>
          <a:p>
            <a:endParaRPr dirty="0"/>
          </a:p>
        </p:txBody>
      </p:sp>
      <p:sp>
        <p:nvSpPr>
          <p:cNvPr id="24" name="object 24"/>
          <p:cNvSpPr/>
          <p:nvPr/>
        </p:nvSpPr>
        <p:spPr>
          <a:xfrm>
            <a:off x="9381743" y="2828544"/>
            <a:ext cx="494030" cy="291465"/>
          </a:xfrm>
          <a:custGeom>
            <a:avLst/>
            <a:gdLst/>
            <a:ahLst/>
            <a:cxnLst/>
            <a:rect l="l" t="t" r="r" b="b"/>
            <a:pathLst>
              <a:path w="494029" h="291464">
                <a:moveTo>
                  <a:pt x="491871" y="0"/>
                </a:moveTo>
                <a:lnTo>
                  <a:pt x="0" y="286511"/>
                </a:lnTo>
                <a:lnTo>
                  <a:pt x="1904" y="291083"/>
                </a:lnTo>
                <a:lnTo>
                  <a:pt x="493775" y="3301"/>
                </a:lnTo>
                <a:lnTo>
                  <a:pt x="491871" y="0"/>
                </a:lnTo>
                <a:close/>
              </a:path>
            </a:pathLst>
          </a:custGeom>
          <a:solidFill>
            <a:srgbClr val="51649B"/>
          </a:solidFill>
        </p:spPr>
        <p:txBody>
          <a:bodyPr wrap="square" lIns="0" tIns="0" rIns="0" bIns="0" rtlCol="0"/>
          <a:lstStyle/>
          <a:p>
            <a:endParaRPr dirty="0"/>
          </a:p>
        </p:txBody>
      </p:sp>
      <p:sp>
        <p:nvSpPr>
          <p:cNvPr id="25" name="object 25"/>
          <p:cNvSpPr/>
          <p:nvPr/>
        </p:nvSpPr>
        <p:spPr>
          <a:xfrm>
            <a:off x="9380219" y="2881883"/>
            <a:ext cx="497205" cy="475615"/>
          </a:xfrm>
          <a:custGeom>
            <a:avLst/>
            <a:gdLst/>
            <a:ahLst/>
            <a:cxnLst/>
            <a:rect l="l" t="t" r="r" b="b"/>
            <a:pathLst>
              <a:path w="497204" h="475614">
                <a:moveTo>
                  <a:pt x="496824" y="0"/>
                </a:moveTo>
                <a:lnTo>
                  <a:pt x="0" y="290067"/>
                </a:lnTo>
                <a:lnTo>
                  <a:pt x="0" y="475488"/>
                </a:lnTo>
                <a:lnTo>
                  <a:pt x="13703" y="467487"/>
                </a:lnTo>
                <a:lnTo>
                  <a:pt x="4572" y="467487"/>
                </a:lnTo>
                <a:lnTo>
                  <a:pt x="4572" y="292735"/>
                </a:lnTo>
                <a:lnTo>
                  <a:pt x="492251" y="8000"/>
                </a:lnTo>
                <a:lnTo>
                  <a:pt x="496824" y="8000"/>
                </a:lnTo>
                <a:lnTo>
                  <a:pt x="496824" y="0"/>
                </a:lnTo>
                <a:close/>
              </a:path>
              <a:path w="497204" h="475614">
                <a:moveTo>
                  <a:pt x="492251" y="182859"/>
                </a:moveTo>
                <a:lnTo>
                  <a:pt x="4572" y="467487"/>
                </a:lnTo>
                <a:lnTo>
                  <a:pt x="13703" y="467487"/>
                </a:lnTo>
                <a:lnTo>
                  <a:pt x="496824" y="185419"/>
                </a:lnTo>
                <a:lnTo>
                  <a:pt x="496824" y="184150"/>
                </a:lnTo>
                <a:lnTo>
                  <a:pt x="492251" y="184150"/>
                </a:lnTo>
                <a:lnTo>
                  <a:pt x="492251" y="182859"/>
                </a:lnTo>
                <a:close/>
              </a:path>
              <a:path w="497204" h="475614">
                <a:moveTo>
                  <a:pt x="496824" y="182117"/>
                </a:moveTo>
                <a:lnTo>
                  <a:pt x="493522" y="182117"/>
                </a:lnTo>
                <a:lnTo>
                  <a:pt x="494156" y="184150"/>
                </a:lnTo>
                <a:lnTo>
                  <a:pt x="496824" y="184150"/>
                </a:lnTo>
                <a:lnTo>
                  <a:pt x="496824" y="182117"/>
                </a:lnTo>
                <a:close/>
              </a:path>
              <a:path w="497204" h="475614">
                <a:moveTo>
                  <a:pt x="496824" y="8000"/>
                </a:moveTo>
                <a:lnTo>
                  <a:pt x="492251" y="8000"/>
                </a:lnTo>
                <a:lnTo>
                  <a:pt x="492251" y="182859"/>
                </a:lnTo>
                <a:lnTo>
                  <a:pt x="493522" y="182117"/>
                </a:lnTo>
                <a:lnTo>
                  <a:pt x="496824" y="182117"/>
                </a:lnTo>
                <a:lnTo>
                  <a:pt x="496824" y="8000"/>
                </a:lnTo>
                <a:close/>
              </a:path>
            </a:pathLst>
          </a:custGeom>
          <a:solidFill>
            <a:srgbClr val="51649B"/>
          </a:solidFill>
        </p:spPr>
        <p:txBody>
          <a:bodyPr wrap="square" lIns="0" tIns="0" rIns="0" bIns="0" rtlCol="0"/>
          <a:lstStyle/>
          <a:p>
            <a:endParaRPr dirty="0"/>
          </a:p>
        </p:txBody>
      </p:sp>
      <p:sp>
        <p:nvSpPr>
          <p:cNvPr id="26" name="object 26"/>
          <p:cNvSpPr/>
          <p:nvPr/>
        </p:nvSpPr>
        <p:spPr>
          <a:xfrm>
            <a:off x="9381743" y="2956560"/>
            <a:ext cx="494030" cy="291465"/>
          </a:xfrm>
          <a:custGeom>
            <a:avLst/>
            <a:gdLst/>
            <a:ahLst/>
            <a:cxnLst/>
            <a:rect l="l" t="t" r="r" b="b"/>
            <a:pathLst>
              <a:path w="494029" h="291464">
                <a:moveTo>
                  <a:pt x="491871" y="0"/>
                </a:moveTo>
                <a:lnTo>
                  <a:pt x="0" y="287781"/>
                </a:lnTo>
                <a:lnTo>
                  <a:pt x="1904" y="291084"/>
                </a:lnTo>
                <a:lnTo>
                  <a:pt x="493775" y="4572"/>
                </a:lnTo>
                <a:lnTo>
                  <a:pt x="491871" y="0"/>
                </a:lnTo>
                <a:close/>
              </a:path>
            </a:pathLst>
          </a:custGeom>
          <a:solidFill>
            <a:srgbClr val="51649B"/>
          </a:solidFill>
        </p:spPr>
        <p:txBody>
          <a:bodyPr wrap="square" lIns="0" tIns="0" rIns="0" bIns="0" rtlCol="0"/>
          <a:lstStyle/>
          <a:p>
            <a:endParaRPr dirty="0"/>
          </a:p>
        </p:txBody>
      </p:sp>
      <p:sp>
        <p:nvSpPr>
          <p:cNvPr id="27" name="object 27"/>
          <p:cNvSpPr/>
          <p:nvPr/>
        </p:nvSpPr>
        <p:spPr>
          <a:xfrm>
            <a:off x="9529571" y="3084576"/>
            <a:ext cx="5080" cy="74930"/>
          </a:xfrm>
          <a:custGeom>
            <a:avLst/>
            <a:gdLst/>
            <a:ahLst/>
            <a:cxnLst/>
            <a:rect l="l" t="t" r="r" b="b"/>
            <a:pathLst>
              <a:path w="5079" h="74930">
                <a:moveTo>
                  <a:pt x="0" y="74675"/>
                </a:moveTo>
                <a:lnTo>
                  <a:pt x="4571" y="74675"/>
                </a:lnTo>
                <a:lnTo>
                  <a:pt x="4571" y="0"/>
                </a:lnTo>
                <a:lnTo>
                  <a:pt x="0" y="0"/>
                </a:lnTo>
                <a:lnTo>
                  <a:pt x="0" y="74675"/>
                </a:lnTo>
                <a:close/>
              </a:path>
            </a:pathLst>
          </a:custGeom>
          <a:solidFill>
            <a:srgbClr val="51649B"/>
          </a:solidFill>
        </p:spPr>
        <p:txBody>
          <a:bodyPr wrap="square" lIns="0" tIns="0" rIns="0" bIns="0" rtlCol="0"/>
          <a:lstStyle/>
          <a:p>
            <a:endParaRPr dirty="0"/>
          </a:p>
        </p:txBody>
      </p:sp>
      <p:sp>
        <p:nvSpPr>
          <p:cNvPr id="28" name="object 28"/>
          <p:cNvSpPr/>
          <p:nvPr/>
        </p:nvSpPr>
        <p:spPr>
          <a:xfrm>
            <a:off x="9723119" y="2973323"/>
            <a:ext cx="5080" cy="73660"/>
          </a:xfrm>
          <a:custGeom>
            <a:avLst/>
            <a:gdLst/>
            <a:ahLst/>
            <a:cxnLst/>
            <a:rect l="l" t="t" r="r" b="b"/>
            <a:pathLst>
              <a:path w="5079" h="73660">
                <a:moveTo>
                  <a:pt x="0" y="73151"/>
                </a:moveTo>
                <a:lnTo>
                  <a:pt x="4571" y="73151"/>
                </a:lnTo>
                <a:lnTo>
                  <a:pt x="4571" y="0"/>
                </a:lnTo>
                <a:lnTo>
                  <a:pt x="0" y="0"/>
                </a:lnTo>
                <a:lnTo>
                  <a:pt x="0" y="73151"/>
                </a:lnTo>
                <a:close/>
              </a:path>
            </a:pathLst>
          </a:custGeom>
          <a:solidFill>
            <a:srgbClr val="51649B"/>
          </a:solidFill>
        </p:spPr>
        <p:txBody>
          <a:bodyPr wrap="square" lIns="0" tIns="0" rIns="0" bIns="0" rtlCol="0"/>
          <a:lstStyle/>
          <a:p>
            <a:endParaRPr dirty="0"/>
          </a:p>
        </p:txBody>
      </p:sp>
      <p:sp>
        <p:nvSpPr>
          <p:cNvPr id="29" name="object 29"/>
          <p:cNvSpPr/>
          <p:nvPr/>
        </p:nvSpPr>
        <p:spPr>
          <a:xfrm>
            <a:off x="9410700" y="3145535"/>
            <a:ext cx="81280" cy="48895"/>
          </a:xfrm>
          <a:custGeom>
            <a:avLst/>
            <a:gdLst/>
            <a:ahLst/>
            <a:cxnLst/>
            <a:rect l="l" t="t" r="r" b="b"/>
            <a:pathLst>
              <a:path w="81279" h="48894">
                <a:moveTo>
                  <a:pt x="78104" y="0"/>
                </a:moveTo>
                <a:lnTo>
                  <a:pt x="0" y="44196"/>
                </a:lnTo>
                <a:lnTo>
                  <a:pt x="2031" y="48767"/>
                </a:lnTo>
                <a:lnTo>
                  <a:pt x="80772" y="4572"/>
                </a:lnTo>
                <a:lnTo>
                  <a:pt x="78104" y="0"/>
                </a:lnTo>
                <a:close/>
              </a:path>
            </a:pathLst>
          </a:custGeom>
          <a:solidFill>
            <a:srgbClr val="51649B"/>
          </a:solidFill>
        </p:spPr>
        <p:txBody>
          <a:bodyPr wrap="square" lIns="0" tIns="0" rIns="0" bIns="0" rtlCol="0"/>
          <a:lstStyle/>
          <a:p>
            <a:endParaRPr dirty="0"/>
          </a:p>
        </p:txBody>
      </p:sp>
      <p:sp>
        <p:nvSpPr>
          <p:cNvPr id="30" name="object 30"/>
          <p:cNvSpPr/>
          <p:nvPr/>
        </p:nvSpPr>
        <p:spPr>
          <a:xfrm>
            <a:off x="9593580" y="3038855"/>
            <a:ext cx="81280" cy="48895"/>
          </a:xfrm>
          <a:custGeom>
            <a:avLst/>
            <a:gdLst/>
            <a:ahLst/>
            <a:cxnLst/>
            <a:rect l="l" t="t" r="r" b="b"/>
            <a:pathLst>
              <a:path w="81279" h="48894">
                <a:moveTo>
                  <a:pt x="78104" y="0"/>
                </a:moveTo>
                <a:lnTo>
                  <a:pt x="0" y="45466"/>
                </a:lnTo>
                <a:lnTo>
                  <a:pt x="2031" y="48768"/>
                </a:lnTo>
                <a:lnTo>
                  <a:pt x="80772" y="3302"/>
                </a:lnTo>
                <a:lnTo>
                  <a:pt x="78104" y="0"/>
                </a:lnTo>
                <a:close/>
              </a:path>
            </a:pathLst>
          </a:custGeom>
          <a:solidFill>
            <a:srgbClr val="51649B"/>
          </a:solidFill>
        </p:spPr>
        <p:txBody>
          <a:bodyPr wrap="square" lIns="0" tIns="0" rIns="0" bIns="0" rtlCol="0"/>
          <a:lstStyle/>
          <a:p>
            <a:endParaRPr dirty="0"/>
          </a:p>
        </p:txBody>
      </p:sp>
      <p:sp>
        <p:nvSpPr>
          <p:cNvPr id="31" name="object 31"/>
          <p:cNvSpPr/>
          <p:nvPr/>
        </p:nvSpPr>
        <p:spPr>
          <a:xfrm>
            <a:off x="9759695" y="2941320"/>
            <a:ext cx="79375" cy="48895"/>
          </a:xfrm>
          <a:custGeom>
            <a:avLst/>
            <a:gdLst/>
            <a:ahLst/>
            <a:cxnLst/>
            <a:rect l="l" t="t" r="r" b="b"/>
            <a:pathLst>
              <a:path w="79375" h="48894">
                <a:moveTo>
                  <a:pt x="77343" y="0"/>
                </a:moveTo>
                <a:lnTo>
                  <a:pt x="0" y="44195"/>
                </a:lnTo>
                <a:lnTo>
                  <a:pt x="1904" y="48767"/>
                </a:lnTo>
                <a:lnTo>
                  <a:pt x="79248" y="4571"/>
                </a:lnTo>
                <a:lnTo>
                  <a:pt x="77343" y="0"/>
                </a:lnTo>
                <a:close/>
              </a:path>
            </a:pathLst>
          </a:custGeom>
          <a:solidFill>
            <a:srgbClr val="51649B"/>
          </a:solidFill>
        </p:spPr>
        <p:txBody>
          <a:bodyPr wrap="square" lIns="0" tIns="0" rIns="0" bIns="0" rtlCol="0"/>
          <a:lstStyle/>
          <a:p>
            <a:endParaRPr dirty="0"/>
          </a:p>
        </p:txBody>
      </p:sp>
      <p:sp>
        <p:nvSpPr>
          <p:cNvPr id="32" name="object 32"/>
          <p:cNvSpPr/>
          <p:nvPr/>
        </p:nvSpPr>
        <p:spPr>
          <a:xfrm>
            <a:off x="9413747" y="3113532"/>
            <a:ext cx="242570" cy="142240"/>
          </a:xfrm>
          <a:custGeom>
            <a:avLst/>
            <a:gdLst/>
            <a:ahLst/>
            <a:cxnLst/>
            <a:rect l="l" t="t" r="r" b="b"/>
            <a:pathLst>
              <a:path w="242570" h="142239">
                <a:moveTo>
                  <a:pt x="239649" y="0"/>
                </a:moveTo>
                <a:lnTo>
                  <a:pt x="0" y="138429"/>
                </a:lnTo>
                <a:lnTo>
                  <a:pt x="2667" y="141731"/>
                </a:lnTo>
                <a:lnTo>
                  <a:pt x="242316" y="3301"/>
                </a:lnTo>
                <a:lnTo>
                  <a:pt x="239649" y="0"/>
                </a:lnTo>
                <a:close/>
              </a:path>
            </a:pathLst>
          </a:custGeom>
          <a:solidFill>
            <a:srgbClr val="51649B"/>
          </a:solidFill>
        </p:spPr>
        <p:txBody>
          <a:bodyPr wrap="square" lIns="0" tIns="0" rIns="0" bIns="0" rtlCol="0"/>
          <a:lstStyle/>
          <a:p>
            <a:endParaRPr dirty="0"/>
          </a:p>
        </p:txBody>
      </p:sp>
      <p:sp>
        <p:nvSpPr>
          <p:cNvPr id="33" name="object 33"/>
          <p:cNvSpPr/>
          <p:nvPr/>
        </p:nvSpPr>
        <p:spPr>
          <a:xfrm>
            <a:off x="9413747" y="3113532"/>
            <a:ext cx="323215" cy="189230"/>
          </a:xfrm>
          <a:custGeom>
            <a:avLst/>
            <a:gdLst/>
            <a:ahLst/>
            <a:cxnLst/>
            <a:rect l="l" t="t" r="r" b="b"/>
            <a:pathLst>
              <a:path w="323215" h="189229">
                <a:moveTo>
                  <a:pt x="321055" y="0"/>
                </a:moveTo>
                <a:lnTo>
                  <a:pt x="0" y="185038"/>
                </a:lnTo>
                <a:lnTo>
                  <a:pt x="2667" y="188975"/>
                </a:lnTo>
                <a:lnTo>
                  <a:pt x="323087" y="3301"/>
                </a:lnTo>
                <a:lnTo>
                  <a:pt x="321055" y="0"/>
                </a:lnTo>
                <a:close/>
              </a:path>
            </a:pathLst>
          </a:custGeom>
          <a:solidFill>
            <a:srgbClr val="51649B"/>
          </a:solidFill>
        </p:spPr>
        <p:txBody>
          <a:bodyPr wrap="square" lIns="0" tIns="0" rIns="0" bIns="0" rtlCol="0"/>
          <a:lstStyle/>
          <a:p>
            <a:endParaRPr dirty="0"/>
          </a:p>
        </p:txBody>
      </p:sp>
      <p:sp>
        <p:nvSpPr>
          <p:cNvPr id="34" name="object 34"/>
          <p:cNvSpPr/>
          <p:nvPr/>
        </p:nvSpPr>
        <p:spPr>
          <a:xfrm>
            <a:off x="9413747" y="3051048"/>
            <a:ext cx="387350" cy="228600"/>
          </a:xfrm>
          <a:custGeom>
            <a:avLst/>
            <a:gdLst/>
            <a:ahLst/>
            <a:cxnLst/>
            <a:rect l="l" t="t" r="r" b="b"/>
            <a:pathLst>
              <a:path w="387350" h="228600">
                <a:moveTo>
                  <a:pt x="385191" y="0"/>
                </a:moveTo>
                <a:lnTo>
                  <a:pt x="0" y="224027"/>
                </a:lnTo>
                <a:lnTo>
                  <a:pt x="2667" y="228600"/>
                </a:lnTo>
                <a:lnTo>
                  <a:pt x="387096" y="4572"/>
                </a:lnTo>
                <a:lnTo>
                  <a:pt x="385191" y="0"/>
                </a:lnTo>
                <a:close/>
              </a:path>
            </a:pathLst>
          </a:custGeom>
          <a:solidFill>
            <a:srgbClr val="51649B"/>
          </a:solidFill>
        </p:spPr>
        <p:txBody>
          <a:bodyPr wrap="square" lIns="0" tIns="0" rIns="0" bIns="0" rtlCol="0"/>
          <a:lstStyle/>
          <a:p>
            <a:endParaRPr dirty="0"/>
          </a:p>
        </p:txBody>
      </p:sp>
      <p:sp>
        <p:nvSpPr>
          <p:cNvPr id="35" name="object 35"/>
          <p:cNvSpPr/>
          <p:nvPr/>
        </p:nvSpPr>
        <p:spPr>
          <a:xfrm>
            <a:off x="9826752" y="2283858"/>
            <a:ext cx="158496" cy="181973"/>
          </a:xfrm>
          <a:prstGeom prst="rect">
            <a:avLst/>
          </a:prstGeom>
          <a:blipFill>
            <a:blip r:embed="rId5" cstate="print"/>
            <a:stretch>
              <a:fillRect/>
            </a:stretch>
          </a:blipFill>
        </p:spPr>
        <p:txBody>
          <a:bodyPr wrap="square" lIns="0" tIns="0" rIns="0" bIns="0" rtlCol="0"/>
          <a:lstStyle/>
          <a:p>
            <a:endParaRPr dirty="0"/>
          </a:p>
        </p:txBody>
      </p:sp>
      <p:sp>
        <p:nvSpPr>
          <p:cNvPr id="36" name="object 36"/>
          <p:cNvSpPr/>
          <p:nvPr/>
        </p:nvSpPr>
        <p:spPr>
          <a:xfrm>
            <a:off x="10005059" y="2221992"/>
            <a:ext cx="53340" cy="140335"/>
          </a:xfrm>
          <a:custGeom>
            <a:avLst/>
            <a:gdLst/>
            <a:ahLst/>
            <a:cxnLst/>
            <a:rect l="l" t="t" r="r" b="b"/>
            <a:pathLst>
              <a:path w="53340" h="140335">
                <a:moveTo>
                  <a:pt x="53340" y="0"/>
                </a:moveTo>
                <a:lnTo>
                  <a:pt x="0" y="31242"/>
                </a:lnTo>
                <a:lnTo>
                  <a:pt x="0" y="140208"/>
                </a:lnTo>
                <a:lnTo>
                  <a:pt x="19050" y="128905"/>
                </a:lnTo>
                <a:lnTo>
                  <a:pt x="19050" y="85725"/>
                </a:lnTo>
                <a:lnTo>
                  <a:pt x="51308" y="67056"/>
                </a:lnTo>
                <a:lnTo>
                  <a:pt x="19050" y="67056"/>
                </a:lnTo>
                <a:lnTo>
                  <a:pt x="19050" y="38481"/>
                </a:lnTo>
                <a:lnTo>
                  <a:pt x="53340" y="18669"/>
                </a:lnTo>
                <a:lnTo>
                  <a:pt x="53340" y="0"/>
                </a:lnTo>
                <a:close/>
              </a:path>
              <a:path w="53340" h="140335">
                <a:moveTo>
                  <a:pt x="51308" y="49149"/>
                </a:moveTo>
                <a:lnTo>
                  <a:pt x="19050" y="67056"/>
                </a:lnTo>
                <a:lnTo>
                  <a:pt x="51308" y="67056"/>
                </a:lnTo>
                <a:lnTo>
                  <a:pt x="51308" y="49149"/>
                </a:lnTo>
                <a:close/>
              </a:path>
            </a:pathLst>
          </a:custGeom>
          <a:solidFill>
            <a:srgbClr val="E6E6E6"/>
          </a:solidFill>
        </p:spPr>
        <p:txBody>
          <a:bodyPr wrap="square" lIns="0" tIns="0" rIns="0" bIns="0" rtlCol="0"/>
          <a:lstStyle/>
          <a:p>
            <a:endParaRPr dirty="0"/>
          </a:p>
        </p:txBody>
      </p:sp>
      <p:sp>
        <p:nvSpPr>
          <p:cNvPr id="37" name="object 37"/>
          <p:cNvSpPr/>
          <p:nvPr/>
        </p:nvSpPr>
        <p:spPr>
          <a:xfrm>
            <a:off x="10762843" y="3329908"/>
            <a:ext cx="389432" cy="656335"/>
          </a:xfrm>
          <a:prstGeom prst="rect">
            <a:avLst/>
          </a:prstGeom>
          <a:blipFill>
            <a:blip r:embed="rId6" cstate="print"/>
            <a:stretch>
              <a:fillRect/>
            </a:stretch>
          </a:blipFill>
        </p:spPr>
        <p:txBody>
          <a:bodyPr wrap="square" lIns="0" tIns="0" rIns="0" bIns="0" rtlCol="0"/>
          <a:lstStyle/>
          <a:p>
            <a:endParaRPr dirty="0"/>
          </a:p>
        </p:txBody>
      </p:sp>
      <p:sp>
        <p:nvSpPr>
          <p:cNvPr id="39" name="object 39"/>
          <p:cNvSpPr txBox="1">
            <a:spLocks noGrp="1"/>
          </p:cNvSpPr>
          <p:nvPr>
            <p:ph type="title"/>
          </p:nvPr>
        </p:nvSpPr>
        <p:spPr>
          <a:xfrm>
            <a:off x="586739" y="597851"/>
            <a:ext cx="10698989" cy="443070"/>
          </a:xfrm>
          <a:prstGeom prst="rect">
            <a:avLst/>
          </a:prstGeom>
        </p:spPr>
        <p:txBody>
          <a:bodyPr vert="horz" wrap="square" lIns="0" tIns="12065" rIns="0" bIns="0" rtlCol="0">
            <a:spAutoFit/>
          </a:bodyPr>
          <a:lstStyle/>
          <a:p>
            <a:pPr marL="12700">
              <a:lnSpc>
                <a:spcPct val="100000"/>
              </a:lnSpc>
              <a:spcBef>
                <a:spcPts val="95"/>
              </a:spcBef>
            </a:pPr>
            <a:r>
              <a:rPr sz="2800" spc="-14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WHY </a:t>
            </a:r>
            <a:r>
              <a:rPr lang="en-US" sz="2800" spc="-14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IS THE </a:t>
            </a:r>
            <a:r>
              <a:rPr sz="2800" spc="-16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INVENTORY </a:t>
            </a:r>
            <a:r>
              <a:rPr sz="2800" spc="-1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OF </a:t>
            </a:r>
            <a:r>
              <a:rPr sz="2800" spc="-28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INVESTMENTS </a:t>
            </a:r>
            <a:r>
              <a:rPr sz="2800" spc="-245"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INCENTIVES</a:t>
            </a:r>
            <a:r>
              <a:rPr sz="2800" spc="-229"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 </a:t>
            </a:r>
            <a:r>
              <a:rPr sz="2800" spc="-15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rPr>
              <a:t>IMPORTANT</a:t>
            </a:r>
            <a:endParaRPr sz="2800" dirty="0">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endParaRPr>
          </a:p>
        </p:txBody>
      </p:sp>
      <p:sp>
        <p:nvSpPr>
          <p:cNvPr id="40" name="object 40"/>
          <p:cNvSpPr/>
          <p:nvPr/>
        </p:nvSpPr>
        <p:spPr>
          <a:xfrm>
            <a:off x="1424939" y="1472183"/>
            <a:ext cx="5459032" cy="1415796"/>
          </a:xfrm>
          <a:prstGeom prst="rect">
            <a:avLst/>
          </a:prstGeom>
          <a:blipFill>
            <a:blip r:embed="rId7" cstate="print"/>
            <a:stretch>
              <a:fillRect/>
            </a:stretch>
          </a:blipFill>
        </p:spPr>
        <p:txBody>
          <a:bodyPr wrap="square" lIns="0" tIns="0" rIns="0" bIns="0" rtlCol="0"/>
          <a:lstStyle/>
          <a:p>
            <a:endParaRPr dirty="0"/>
          </a:p>
        </p:txBody>
      </p:sp>
      <p:sp>
        <p:nvSpPr>
          <p:cNvPr id="41" name="object 41"/>
          <p:cNvSpPr/>
          <p:nvPr/>
        </p:nvSpPr>
        <p:spPr>
          <a:xfrm>
            <a:off x="1528572" y="1534160"/>
            <a:ext cx="5241607" cy="1285240"/>
          </a:xfrm>
          <a:custGeom>
            <a:avLst/>
            <a:gdLst/>
            <a:ahLst/>
            <a:cxnLst/>
            <a:rect l="l" t="t" r="r" b="b"/>
            <a:pathLst>
              <a:path w="5299075" h="1285239">
                <a:moveTo>
                  <a:pt x="5175885" y="0"/>
                </a:moveTo>
                <a:lnTo>
                  <a:pt x="123062" y="0"/>
                </a:lnTo>
                <a:lnTo>
                  <a:pt x="75170" y="9673"/>
                </a:lnTo>
                <a:lnTo>
                  <a:pt x="36052" y="36052"/>
                </a:lnTo>
                <a:lnTo>
                  <a:pt x="9673" y="75170"/>
                </a:lnTo>
                <a:lnTo>
                  <a:pt x="0" y="123062"/>
                </a:lnTo>
                <a:lnTo>
                  <a:pt x="0" y="1161668"/>
                </a:lnTo>
                <a:lnTo>
                  <a:pt x="9673" y="1209561"/>
                </a:lnTo>
                <a:lnTo>
                  <a:pt x="36052" y="1248679"/>
                </a:lnTo>
                <a:lnTo>
                  <a:pt x="75170" y="1275058"/>
                </a:lnTo>
                <a:lnTo>
                  <a:pt x="123062" y="1284731"/>
                </a:lnTo>
                <a:lnTo>
                  <a:pt x="5175885" y="1284731"/>
                </a:lnTo>
                <a:lnTo>
                  <a:pt x="5223777" y="1275058"/>
                </a:lnTo>
                <a:lnTo>
                  <a:pt x="5262895" y="1248679"/>
                </a:lnTo>
                <a:lnTo>
                  <a:pt x="5289274" y="1209561"/>
                </a:lnTo>
                <a:lnTo>
                  <a:pt x="5298948" y="1161668"/>
                </a:lnTo>
                <a:lnTo>
                  <a:pt x="5298948" y="123062"/>
                </a:lnTo>
                <a:lnTo>
                  <a:pt x="5289274" y="75170"/>
                </a:lnTo>
                <a:lnTo>
                  <a:pt x="5262895" y="36052"/>
                </a:lnTo>
                <a:lnTo>
                  <a:pt x="5223777" y="9673"/>
                </a:lnTo>
                <a:lnTo>
                  <a:pt x="5175885" y="0"/>
                </a:lnTo>
                <a:close/>
              </a:path>
            </a:pathLst>
          </a:custGeom>
          <a:solidFill>
            <a:srgbClr val="FFFFFF"/>
          </a:solidFill>
        </p:spPr>
        <p:txBody>
          <a:bodyPr wrap="square" lIns="0" tIns="0" rIns="0" bIns="0" rtlCol="0"/>
          <a:lstStyle/>
          <a:p>
            <a:endParaRPr dirty="0"/>
          </a:p>
        </p:txBody>
      </p:sp>
      <p:sp>
        <p:nvSpPr>
          <p:cNvPr id="43" name="object 43"/>
          <p:cNvSpPr/>
          <p:nvPr/>
        </p:nvSpPr>
        <p:spPr>
          <a:xfrm>
            <a:off x="1424939" y="3163823"/>
            <a:ext cx="5459031" cy="1415795"/>
          </a:xfrm>
          <a:prstGeom prst="rect">
            <a:avLst/>
          </a:prstGeom>
          <a:blipFill>
            <a:blip r:embed="rId7" cstate="print"/>
            <a:stretch>
              <a:fillRect/>
            </a:stretch>
          </a:blipFill>
        </p:spPr>
        <p:txBody>
          <a:bodyPr wrap="square" lIns="0" tIns="0" rIns="0" bIns="0" rtlCol="0"/>
          <a:lstStyle/>
          <a:p>
            <a:endParaRPr dirty="0"/>
          </a:p>
        </p:txBody>
      </p:sp>
      <p:sp>
        <p:nvSpPr>
          <p:cNvPr id="44" name="object 44"/>
          <p:cNvSpPr/>
          <p:nvPr/>
        </p:nvSpPr>
        <p:spPr>
          <a:xfrm>
            <a:off x="1495043" y="3201923"/>
            <a:ext cx="5239512" cy="1285240"/>
          </a:xfrm>
          <a:custGeom>
            <a:avLst/>
            <a:gdLst/>
            <a:ahLst/>
            <a:cxnLst/>
            <a:rect l="l" t="t" r="r" b="b"/>
            <a:pathLst>
              <a:path w="5299075" h="1285239">
                <a:moveTo>
                  <a:pt x="5175885" y="0"/>
                </a:moveTo>
                <a:lnTo>
                  <a:pt x="123062" y="0"/>
                </a:lnTo>
                <a:lnTo>
                  <a:pt x="75170" y="9673"/>
                </a:lnTo>
                <a:lnTo>
                  <a:pt x="36052" y="36052"/>
                </a:lnTo>
                <a:lnTo>
                  <a:pt x="9673" y="75170"/>
                </a:lnTo>
                <a:lnTo>
                  <a:pt x="0" y="123062"/>
                </a:lnTo>
                <a:lnTo>
                  <a:pt x="0" y="1161669"/>
                </a:lnTo>
                <a:lnTo>
                  <a:pt x="9673" y="1209561"/>
                </a:lnTo>
                <a:lnTo>
                  <a:pt x="36052" y="1248679"/>
                </a:lnTo>
                <a:lnTo>
                  <a:pt x="75170" y="1275058"/>
                </a:lnTo>
                <a:lnTo>
                  <a:pt x="123062" y="1284732"/>
                </a:lnTo>
                <a:lnTo>
                  <a:pt x="5175885" y="1284732"/>
                </a:lnTo>
                <a:lnTo>
                  <a:pt x="5223777" y="1275058"/>
                </a:lnTo>
                <a:lnTo>
                  <a:pt x="5262895" y="1248679"/>
                </a:lnTo>
                <a:lnTo>
                  <a:pt x="5289274" y="1209561"/>
                </a:lnTo>
                <a:lnTo>
                  <a:pt x="5298948" y="1161669"/>
                </a:lnTo>
                <a:lnTo>
                  <a:pt x="5298948" y="123062"/>
                </a:lnTo>
                <a:lnTo>
                  <a:pt x="5289274" y="75170"/>
                </a:lnTo>
                <a:lnTo>
                  <a:pt x="5262895" y="36052"/>
                </a:lnTo>
                <a:lnTo>
                  <a:pt x="5223777" y="9673"/>
                </a:lnTo>
                <a:lnTo>
                  <a:pt x="5175885" y="0"/>
                </a:lnTo>
                <a:close/>
              </a:path>
            </a:pathLst>
          </a:custGeom>
          <a:solidFill>
            <a:srgbClr val="FFFFFF"/>
          </a:solidFill>
        </p:spPr>
        <p:txBody>
          <a:bodyPr wrap="square" lIns="0" tIns="0" rIns="0" bIns="0" rtlCol="0"/>
          <a:lstStyle/>
          <a:p>
            <a:endParaRPr dirty="0"/>
          </a:p>
        </p:txBody>
      </p:sp>
      <p:sp>
        <p:nvSpPr>
          <p:cNvPr id="45" name="object 45"/>
          <p:cNvSpPr/>
          <p:nvPr/>
        </p:nvSpPr>
        <p:spPr>
          <a:xfrm>
            <a:off x="1424939" y="4861559"/>
            <a:ext cx="5459032" cy="1415795"/>
          </a:xfrm>
          <a:prstGeom prst="rect">
            <a:avLst/>
          </a:prstGeom>
          <a:blipFill>
            <a:blip r:embed="rId7" cstate="print"/>
            <a:stretch>
              <a:fillRect/>
            </a:stretch>
          </a:blipFill>
        </p:spPr>
        <p:txBody>
          <a:bodyPr wrap="square" lIns="0" tIns="0" rIns="0" bIns="0" rtlCol="0"/>
          <a:lstStyle/>
          <a:p>
            <a:endParaRPr dirty="0"/>
          </a:p>
        </p:txBody>
      </p:sp>
      <p:sp>
        <p:nvSpPr>
          <p:cNvPr id="46" name="object 46"/>
          <p:cNvSpPr/>
          <p:nvPr/>
        </p:nvSpPr>
        <p:spPr>
          <a:xfrm>
            <a:off x="1499616" y="4899659"/>
            <a:ext cx="5247702" cy="1285240"/>
          </a:xfrm>
          <a:custGeom>
            <a:avLst/>
            <a:gdLst/>
            <a:ahLst/>
            <a:cxnLst/>
            <a:rect l="l" t="t" r="r" b="b"/>
            <a:pathLst>
              <a:path w="5299075" h="1285239">
                <a:moveTo>
                  <a:pt x="5175885" y="0"/>
                </a:moveTo>
                <a:lnTo>
                  <a:pt x="123062" y="0"/>
                </a:lnTo>
                <a:lnTo>
                  <a:pt x="75170" y="9673"/>
                </a:lnTo>
                <a:lnTo>
                  <a:pt x="36052" y="36052"/>
                </a:lnTo>
                <a:lnTo>
                  <a:pt x="9673" y="75170"/>
                </a:lnTo>
                <a:lnTo>
                  <a:pt x="0" y="123062"/>
                </a:lnTo>
                <a:lnTo>
                  <a:pt x="0" y="1161719"/>
                </a:lnTo>
                <a:lnTo>
                  <a:pt x="9673" y="1209599"/>
                </a:lnTo>
                <a:lnTo>
                  <a:pt x="36052" y="1248700"/>
                </a:lnTo>
                <a:lnTo>
                  <a:pt x="75170" y="1275064"/>
                </a:lnTo>
                <a:lnTo>
                  <a:pt x="123062" y="1284732"/>
                </a:lnTo>
                <a:lnTo>
                  <a:pt x="5175885" y="1284732"/>
                </a:lnTo>
                <a:lnTo>
                  <a:pt x="5223777" y="1275064"/>
                </a:lnTo>
                <a:lnTo>
                  <a:pt x="5262895" y="1248700"/>
                </a:lnTo>
                <a:lnTo>
                  <a:pt x="5289274" y="1209599"/>
                </a:lnTo>
                <a:lnTo>
                  <a:pt x="5298948" y="1161719"/>
                </a:lnTo>
                <a:lnTo>
                  <a:pt x="5298948" y="123062"/>
                </a:lnTo>
                <a:lnTo>
                  <a:pt x="5289274" y="75170"/>
                </a:lnTo>
                <a:lnTo>
                  <a:pt x="5262895" y="36052"/>
                </a:lnTo>
                <a:lnTo>
                  <a:pt x="5223777" y="9673"/>
                </a:lnTo>
                <a:lnTo>
                  <a:pt x="5175885" y="0"/>
                </a:lnTo>
                <a:close/>
              </a:path>
            </a:pathLst>
          </a:custGeom>
          <a:solidFill>
            <a:srgbClr val="FFFFFF"/>
          </a:solidFill>
        </p:spPr>
        <p:txBody>
          <a:bodyPr wrap="square" lIns="0" tIns="0" rIns="0" bIns="0" rtlCol="0"/>
          <a:lstStyle/>
          <a:p>
            <a:endParaRPr dirty="0"/>
          </a:p>
        </p:txBody>
      </p:sp>
      <p:sp>
        <p:nvSpPr>
          <p:cNvPr id="48" name="object 48"/>
          <p:cNvSpPr/>
          <p:nvPr/>
        </p:nvSpPr>
        <p:spPr>
          <a:xfrm>
            <a:off x="11743943" y="6394702"/>
            <a:ext cx="416051" cy="423672"/>
          </a:xfrm>
          <a:prstGeom prst="rect">
            <a:avLst/>
          </a:prstGeom>
          <a:blipFill>
            <a:blip r:embed="rId8" cstate="print"/>
            <a:stretch>
              <a:fillRect/>
            </a:stretch>
          </a:blipFill>
        </p:spPr>
        <p:txBody>
          <a:bodyPr wrap="square" lIns="0" tIns="0" rIns="0" bIns="0" rtlCol="0"/>
          <a:lstStyle/>
          <a:p>
            <a:endParaRPr dirty="0"/>
          </a:p>
        </p:txBody>
      </p:sp>
      <p:sp>
        <p:nvSpPr>
          <p:cNvPr id="49" name="object 49"/>
          <p:cNvSpPr/>
          <p:nvPr/>
        </p:nvSpPr>
        <p:spPr>
          <a:xfrm>
            <a:off x="1013460" y="1464563"/>
            <a:ext cx="457200" cy="1463040"/>
          </a:xfrm>
          <a:custGeom>
            <a:avLst/>
            <a:gdLst/>
            <a:ahLst/>
            <a:cxnLst/>
            <a:rect l="l" t="t" r="r" b="b"/>
            <a:pathLst>
              <a:path w="365759" h="1463039">
                <a:moveTo>
                  <a:pt x="294131" y="0"/>
                </a:moveTo>
                <a:lnTo>
                  <a:pt x="71615" y="0"/>
                </a:lnTo>
                <a:lnTo>
                  <a:pt x="43741" y="5619"/>
                </a:lnTo>
                <a:lnTo>
                  <a:pt x="20977" y="20954"/>
                </a:lnTo>
                <a:lnTo>
                  <a:pt x="5628" y="43719"/>
                </a:lnTo>
                <a:lnTo>
                  <a:pt x="0" y="71627"/>
                </a:lnTo>
                <a:lnTo>
                  <a:pt x="0" y="1391412"/>
                </a:lnTo>
                <a:lnTo>
                  <a:pt x="5628" y="1419320"/>
                </a:lnTo>
                <a:lnTo>
                  <a:pt x="20977" y="1442085"/>
                </a:lnTo>
                <a:lnTo>
                  <a:pt x="43741" y="1457420"/>
                </a:lnTo>
                <a:lnTo>
                  <a:pt x="71615" y="1463039"/>
                </a:lnTo>
                <a:lnTo>
                  <a:pt x="294131" y="1463039"/>
                </a:lnTo>
                <a:lnTo>
                  <a:pt x="322040" y="1457420"/>
                </a:lnTo>
                <a:lnTo>
                  <a:pt x="344805" y="1442085"/>
                </a:lnTo>
                <a:lnTo>
                  <a:pt x="360140" y="1419320"/>
                </a:lnTo>
                <a:lnTo>
                  <a:pt x="365759" y="1391412"/>
                </a:lnTo>
                <a:lnTo>
                  <a:pt x="365759" y="71627"/>
                </a:lnTo>
                <a:lnTo>
                  <a:pt x="360140" y="43719"/>
                </a:lnTo>
                <a:lnTo>
                  <a:pt x="344805" y="20954"/>
                </a:lnTo>
                <a:lnTo>
                  <a:pt x="322040" y="5619"/>
                </a:lnTo>
                <a:lnTo>
                  <a:pt x="294131" y="0"/>
                </a:lnTo>
                <a:close/>
              </a:path>
            </a:pathLst>
          </a:custGeom>
          <a:solidFill>
            <a:srgbClr val="A4AB81"/>
          </a:solidFill>
        </p:spPr>
        <p:txBody>
          <a:bodyPr wrap="square" lIns="0" tIns="0" rIns="0" bIns="0" rtlCol="0"/>
          <a:lstStyle/>
          <a:p>
            <a:endParaRPr dirty="0"/>
          </a:p>
        </p:txBody>
      </p:sp>
      <p:sp>
        <p:nvSpPr>
          <p:cNvPr id="51" name="object 51"/>
          <p:cNvSpPr/>
          <p:nvPr/>
        </p:nvSpPr>
        <p:spPr>
          <a:xfrm>
            <a:off x="1013460" y="3122676"/>
            <a:ext cx="460248" cy="1504092"/>
          </a:xfrm>
          <a:custGeom>
            <a:avLst/>
            <a:gdLst/>
            <a:ahLst/>
            <a:cxnLst/>
            <a:rect l="l" t="t" r="r" b="b"/>
            <a:pathLst>
              <a:path w="365759" h="1463039">
                <a:moveTo>
                  <a:pt x="294131" y="0"/>
                </a:moveTo>
                <a:lnTo>
                  <a:pt x="71615" y="0"/>
                </a:lnTo>
                <a:lnTo>
                  <a:pt x="43741" y="5619"/>
                </a:lnTo>
                <a:lnTo>
                  <a:pt x="20977" y="20954"/>
                </a:lnTo>
                <a:lnTo>
                  <a:pt x="5628" y="43719"/>
                </a:lnTo>
                <a:lnTo>
                  <a:pt x="0" y="71627"/>
                </a:lnTo>
                <a:lnTo>
                  <a:pt x="0" y="1391412"/>
                </a:lnTo>
                <a:lnTo>
                  <a:pt x="5628" y="1419320"/>
                </a:lnTo>
                <a:lnTo>
                  <a:pt x="20977" y="1442085"/>
                </a:lnTo>
                <a:lnTo>
                  <a:pt x="43741" y="1457420"/>
                </a:lnTo>
                <a:lnTo>
                  <a:pt x="71615" y="1463040"/>
                </a:lnTo>
                <a:lnTo>
                  <a:pt x="294131" y="1463040"/>
                </a:lnTo>
                <a:lnTo>
                  <a:pt x="322040" y="1457420"/>
                </a:lnTo>
                <a:lnTo>
                  <a:pt x="344805" y="1442085"/>
                </a:lnTo>
                <a:lnTo>
                  <a:pt x="360140" y="1419320"/>
                </a:lnTo>
                <a:lnTo>
                  <a:pt x="365759" y="1391412"/>
                </a:lnTo>
                <a:lnTo>
                  <a:pt x="365759" y="71627"/>
                </a:lnTo>
                <a:lnTo>
                  <a:pt x="360140" y="43719"/>
                </a:lnTo>
                <a:lnTo>
                  <a:pt x="344804" y="20954"/>
                </a:lnTo>
                <a:lnTo>
                  <a:pt x="322040" y="5619"/>
                </a:lnTo>
                <a:lnTo>
                  <a:pt x="294131" y="0"/>
                </a:lnTo>
                <a:close/>
              </a:path>
            </a:pathLst>
          </a:custGeom>
          <a:solidFill>
            <a:srgbClr val="A4AB81"/>
          </a:solidFill>
        </p:spPr>
        <p:txBody>
          <a:bodyPr wrap="square" lIns="0" tIns="0" rIns="0" bIns="0" rtlCol="0"/>
          <a:lstStyle/>
          <a:p>
            <a:endParaRPr dirty="0"/>
          </a:p>
        </p:txBody>
      </p:sp>
      <p:sp>
        <p:nvSpPr>
          <p:cNvPr id="53" name="object 53"/>
          <p:cNvSpPr/>
          <p:nvPr/>
        </p:nvSpPr>
        <p:spPr>
          <a:xfrm>
            <a:off x="1013460" y="4806696"/>
            <a:ext cx="457200" cy="1463040"/>
          </a:xfrm>
          <a:custGeom>
            <a:avLst/>
            <a:gdLst/>
            <a:ahLst/>
            <a:cxnLst/>
            <a:rect l="l" t="t" r="r" b="b"/>
            <a:pathLst>
              <a:path w="365759" h="1463039">
                <a:moveTo>
                  <a:pt x="294131" y="0"/>
                </a:moveTo>
                <a:lnTo>
                  <a:pt x="71615" y="0"/>
                </a:lnTo>
                <a:lnTo>
                  <a:pt x="43741" y="5619"/>
                </a:lnTo>
                <a:lnTo>
                  <a:pt x="20977" y="20954"/>
                </a:lnTo>
                <a:lnTo>
                  <a:pt x="5628" y="43719"/>
                </a:lnTo>
                <a:lnTo>
                  <a:pt x="0" y="71627"/>
                </a:lnTo>
                <a:lnTo>
                  <a:pt x="0" y="1391424"/>
                </a:lnTo>
                <a:lnTo>
                  <a:pt x="5628" y="1419298"/>
                </a:lnTo>
                <a:lnTo>
                  <a:pt x="20977" y="1442062"/>
                </a:lnTo>
                <a:lnTo>
                  <a:pt x="43741" y="1457411"/>
                </a:lnTo>
                <a:lnTo>
                  <a:pt x="71615" y="1463039"/>
                </a:lnTo>
                <a:lnTo>
                  <a:pt x="294131" y="1463039"/>
                </a:lnTo>
                <a:lnTo>
                  <a:pt x="322040" y="1457411"/>
                </a:lnTo>
                <a:lnTo>
                  <a:pt x="344805" y="1442062"/>
                </a:lnTo>
                <a:lnTo>
                  <a:pt x="360140" y="1419298"/>
                </a:lnTo>
                <a:lnTo>
                  <a:pt x="365759" y="1391424"/>
                </a:lnTo>
                <a:lnTo>
                  <a:pt x="365759" y="71627"/>
                </a:lnTo>
                <a:lnTo>
                  <a:pt x="360140" y="43719"/>
                </a:lnTo>
                <a:lnTo>
                  <a:pt x="344805" y="20954"/>
                </a:lnTo>
                <a:lnTo>
                  <a:pt x="322040" y="5619"/>
                </a:lnTo>
                <a:lnTo>
                  <a:pt x="294131" y="0"/>
                </a:lnTo>
                <a:close/>
              </a:path>
            </a:pathLst>
          </a:custGeom>
          <a:solidFill>
            <a:srgbClr val="A4AB81"/>
          </a:solidFill>
        </p:spPr>
        <p:txBody>
          <a:bodyPr wrap="square" lIns="0" tIns="0" rIns="0" bIns="0" rtlCol="0"/>
          <a:lstStyle/>
          <a:p>
            <a:endParaRPr dirty="0"/>
          </a:p>
        </p:txBody>
      </p:sp>
      <p:sp>
        <p:nvSpPr>
          <p:cNvPr id="59" name="Rectangle 58">
            <a:extLst>
              <a:ext uri="{FF2B5EF4-FFF2-40B4-BE49-F238E27FC236}">
                <a16:creationId xmlns:a16="http://schemas.microsoft.com/office/drawing/2014/main" xmlns="" id="{20F6737A-9E51-468C-B3D6-4A035AA393A3}"/>
              </a:ext>
            </a:extLst>
          </p:cNvPr>
          <p:cNvSpPr/>
          <p:nvPr/>
        </p:nvSpPr>
        <p:spPr>
          <a:xfrm>
            <a:off x="1571603" y="1792059"/>
            <a:ext cx="4860982" cy="830997"/>
          </a:xfrm>
          <a:prstGeom prst="rect">
            <a:avLst/>
          </a:prstGeom>
        </p:spPr>
        <p:txBody>
          <a:bodyPr wrap="square">
            <a:spAutoFit/>
          </a:bodyPr>
          <a:lstStyle/>
          <a:p>
            <a:pPr marL="171450" indent="-171450">
              <a:buFont typeface="Arial" panose="020B0604020202020204" pitchFamily="34" charset="0"/>
              <a:buChar char="•"/>
            </a:pPr>
            <a:r>
              <a:rPr lang="en-GB" sz="1200" b="1" dirty="0">
                <a:latin typeface="Arial" panose="020B0604020202020204" pitchFamily="34" charset="0"/>
                <a:ea typeface="Verdana" panose="020B0604030504040204" pitchFamily="34" charset="0"/>
                <a:cs typeface="Arial" panose="020B0604020202020204" pitchFamily="34" charset="0"/>
              </a:rPr>
              <a:t>Reduce time and cost </a:t>
            </a:r>
            <a:r>
              <a:rPr lang="en-GB" sz="1200" dirty="0">
                <a:latin typeface="Arial" panose="020B0604020202020204" pitchFamily="34" charset="0"/>
                <a:ea typeface="Verdana" panose="020B0604030504040204" pitchFamily="34" charset="0"/>
                <a:cs typeface="Arial" panose="020B0604020202020204" pitchFamily="34" charset="0"/>
              </a:rPr>
              <a:t>to research, identify and apply for incentives.</a:t>
            </a:r>
          </a:p>
          <a:p>
            <a:pPr marL="171450" indent="-171450">
              <a:buFont typeface="Arial" panose="020B0604020202020204" pitchFamily="34" charset="0"/>
              <a:buChar char="•"/>
            </a:pPr>
            <a:r>
              <a:rPr lang="en-GB" sz="1200" b="1" dirty="0">
                <a:latin typeface="Arial" panose="020B0604020202020204" pitchFamily="34" charset="0"/>
                <a:ea typeface="Verdana" panose="020B0604030504040204" pitchFamily="34" charset="0"/>
                <a:cs typeface="Arial" panose="020B0604020202020204" pitchFamily="34" charset="0"/>
              </a:rPr>
              <a:t>Raise awareness on available incentives </a:t>
            </a:r>
            <a:r>
              <a:rPr lang="en-GB" sz="1200" dirty="0">
                <a:latin typeface="Arial" panose="020B0604020202020204" pitchFamily="34" charset="0"/>
                <a:ea typeface="Verdana" panose="020B0604030504040204" pitchFamily="34" charset="0"/>
                <a:cs typeface="Arial" panose="020B0604020202020204" pitchFamily="34" charset="0"/>
              </a:rPr>
              <a:t>which can help attract a larger number of beneficiaries.</a:t>
            </a:r>
          </a:p>
        </p:txBody>
      </p:sp>
      <p:sp>
        <p:nvSpPr>
          <p:cNvPr id="60" name="Rectangle 59">
            <a:extLst>
              <a:ext uri="{FF2B5EF4-FFF2-40B4-BE49-F238E27FC236}">
                <a16:creationId xmlns:a16="http://schemas.microsoft.com/office/drawing/2014/main" xmlns="" id="{E20CB302-FADB-4DED-912E-093B1138D666}"/>
              </a:ext>
            </a:extLst>
          </p:cNvPr>
          <p:cNvSpPr/>
          <p:nvPr/>
        </p:nvSpPr>
        <p:spPr>
          <a:xfrm>
            <a:off x="1571603" y="3169602"/>
            <a:ext cx="5151841" cy="1415794"/>
          </a:xfrm>
          <a:prstGeom prst="rect">
            <a:avLst/>
          </a:prstGeom>
        </p:spPr>
        <p:txBody>
          <a:bodyPr wrap="square">
            <a:spAutoFit/>
          </a:bodyPr>
          <a:lstStyle/>
          <a:p>
            <a:pPr marL="171450" indent="-171450">
              <a:buFont typeface="Arial" panose="020B0604020202020204" pitchFamily="34" charset="0"/>
              <a:buChar char="•"/>
            </a:pPr>
            <a:r>
              <a:rPr lang="en-GB" sz="1200" b="1" dirty="0">
                <a:latin typeface="Arial" panose="020B0604020202020204" pitchFamily="34" charset="0"/>
                <a:ea typeface="Verdana" panose="020B0604030504040204" pitchFamily="34" charset="0"/>
                <a:cs typeface="Arial" panose="020B0604020202020204" pitchFamily="34" charset="0"/>
              </a:rPr>
              <a:t>Identify tax expenditures </a:t>
            </a:r>
            <a:r>
              <a:rPr lang="en-GB" sz="1200" dirty="0">
                <a:latin typeface="Arial" panose="020B0604020202020204" pitchFamily="34" charset="0"/>
                <a:ea typeface="Verdana" panose="020B0604030504040204" pitchFamily="34" charset="0"/>
                <a:cs typeface="Arial" panose="020B0604020202020204" pitchFamily="34" charset="0"/>
              </a:rPr>
              <a:t>for private investment and evaluate costs and  benefits of incentives.</a:t>
            </a:r>
          </a:p>
          <a:p>
            <a:pPr marL="171450" indent="-171450">
              <a:buFont typeface="Arial" panose="020B0604020202020204" pitchFamily="34" charset="0"/>
              <a:buChar char="•"/>
            </a:pPr>
            <a:r>
              <a:rPr lang="en-GB" sz="1200" b="1" dirty="0">
                <a:latin typeface="Arial" panose="020B0604020202020204" pitchFamily="34" charset="0"/>
                <a:ea typeface="Verdana" panose="020B0604030504040204" pitchFamily="34" charset="0"/>
                <a:cs typeface="Arial" panose="020B0604020202020204" pitchFamily="34" charset="0"/>
              </a:rPr>
              <a:t>Promote investment opportunities </a:t>
            </a:r>
            <a:r>
              <a:rPr lang="en-GB" sz="1200" dirty="0">
                <a:latin typeface="Arial" panose="020B0604020202020204" pitchFamily="34" charset="0"/>
                <a:ea typeface="Verdana" panose="020B0604030504040204" pitchFamily="34" charset="0"/>
                <a:cs typeface="Arial" panose="020B0604020202020204" pitchFamily="34" charset="0"/>
              </a:rPr>
              <a:t>using information on incentives as part  of investment promotion materials.</a:t>
            </a:r>
          </a:p>
          <a:p>
            <a:pPr marL="171450" indent="-171450">
              <a:buFont typeface="Arial" panose="020B0604020202020204" pitchFamily="34" charset="0"/>
              <a:buChar char="•"/>
            </a:pPr>
            <a:r>
              <a:rPr lang="en-GB" sz="1200" b="1" dirty="0">
                <a:latin typeface="Arial" panose="020B0604020202020204" pitchFamily="34" charset="0"/>
                <a:ea typeface="Verdana" panose="020B0604030504040204" pitchFamily="34" charset="0"/>
                <a:cs typeface="Arial" panose="020B0604020202020204" pitchFamily="34" charset="0"/>
              </a:rPr>
              <a:t>Improve policy coordination</a:t>
            </a:r>
            <a:r>
              <a:rPr lang="en-GB" sz="1200" dirty="0">
                <a:latin typeface="Arial" panose="020B0604020202020204" pitchFamily="34" charset="0"/>
                <a:ea typeface="Verdana" panose="020B0604030504040204" pitchFamily="34" charset="0"/>
                <a:cs typeface="Arial" panose="020B0604020202020204" pitchFamily="34" charset="0"/>
              </a:rPr>
              <a:t> among government bodies involved in  economic policy making, making relevant information available to all  stakeholders</a:t>
            </a:r>
            <a:r>
              <a:rPr lang="en-GB" sz="1100" dirty="0">
                <a:latin typeface="Arial" panose="020B0604020202020204" pitchFamily="34" charset="0"/>
                <a:ea typeface="Verdana" panose="020B0604030504040204" pitchFamily="34" charset="0"/>
                <a:cs typeface="Arial" panose="020B0604020202020204" pitchFamily="34" charset="0"/>
              </a:rPr>
              <a:t>.</a:t>
            </a:r>
          </a:p>
        </p:txBody>
      </p:sp>
      <p:sp>
        <p:nvSpPr>
          <p:cNvPr id="61" name="Rectangle 60">
            <a:extLst>
              <a:ext uri="{FF2B5EF4-FFF2-40B4-BE49-F238E27FC236}">
                <a16:creationId xmlns:a16="http://schemas.microsoft.com/office/drawing/2014/main" xmlns="" id="{85B08F3E-0D23-426A-9779-4418FBA4B374}"/>
              </a:ext>
            </a:extLst>
          </p:cNvPr>
          <p:cNvSpPr/>
          <p:nvPr/>
        </p:nvSpPr>
        <p:spPr>
          <a:xfrm>
            <a:off x="1561787" y="5153495"/>
            <a:ext cx="4870797" cy="830997"/>
          </a:xfrm>
          <a:prstGeom prst="rect">
            <a:avLst/>
          </a:prstGeom>
        </p:spPr>
        <p:txBody>
          <a:bodyPr wrap="square">
            <a:spAutoFit/>
          </a:bodyPr>
          <a:lstStyle/>
          <a:p>
            <a:pPr marL="171450" indent="-171450">
              <a:buFont typeface="Arial" panose="020B0604020202020204" pitchFamily="34" charset="0"/>
              <a:buChar char="•"/>
            </a:pPr>
            <a:r>
              <a:rPr lang="en-GB" sz="1200" b="1" dirty="0">
                <a:latin typeface="Arial" panose="020B0604020202020204" pitchFamily="34" charset="0"/>
                <a:ea typeface="Verdana" panose="020B0604030504040204" pitchFamily="34" charset="0"/>
                <a:cs typeface="Arial" panose="020B0604020202020204" pitchFamily="34" charset="0"/>
              </a:rPr>
              <a:t>Increase transparency and access to information </a:t>
            </a:r>
            <a:r>
              <a:rPr lang="en-GB" sz="1200" dirty="0">
                <a:latin typeface="Arial" panose="020B0604020202020204" pitchFamily="34" charset="0"/>
                <a:ea typeface="Verdana" panose="020B0604030504040204" pitchFamily="34" charset="0"/>
                <a:cs typeface="Arial" panose="020B0604020202020204" pitchFamily="34" charset="0"/>
              </a:rPr>
              <a:t>on incentives provided to firms.</a:t>
            </a:r>
          </a:p>
          <a:p>
            <a:pPr marL="171450" indent="-171450">
              <a:buFont typeface="Arial" panose="020B0604020202020204" pitchFamily="34" charset="0"/>
              <a:buChar char="•"/>
            </a:pPr>
            <a:r>
              <a:rPr lang="en-GB" sz="1200" b="1" dirty="0">
                <a:latin typeface="Arial" panose="020B0604020202020204" pitchFamily="34" charset="0"/>
                <a:ea typeface="Verdana" panose="020B0604030504040204" pitchFamily="34" charset="0"/>
                <a:cs typeface="Arial" panose="020B0604020202020204" pitchFamily="34" charset="0"/>
              </a:rPr>
              <a:t>Help conduct research and evaluation </a:t>
            </a:r>
            <a:r>
              <a:rPr lang="en-GB" sz="1200" dirty="0">
                <a:latin typeface="Arial" panose="020B0604020202020204" pitchFamily="34" charset="0"/>
                <a:ea typeface="Verdana" panose="020B0604030504040204" pitchFamily="34" charset="0"/>
                <a:cs typeface="Arial" panose="020B0604020202020204" pitchFamily="34" charset="0"/>
              </a:rPr>
              <a:t>of investment policy, fiscal expenditures, etc</a:t>
            </a:r>
            <a:r>
              <a:rPr lang="en-GB" sz="1200" b="1" dirty="0">
                <a:latin typeface="Arial" panose="020B0604020202020204" pitchFamily="34" charset="0"/>
                <a:ea typeface="Verdana" panose="020B0604030504040204" pitchFamily="34" charset="0"/>
                <a:cs typeface="Arial" panose="020B0604020202020204" pitchFamily="34" charset="0"/>
              </a:rPr>
              <a:t>.</a:t>
            </a:r>
          </a:p>
        </p:txBody>
      </p:sp>
      <p:sp>
        <p:nvSpPr>
          <p:cNvPr id="62" name="TextBox 61">
            <a:extLst>
              <a:ext uri="{FF2B5EF4-FFF2-40B4-BE49-F238E27FC236}">
                <a16:creationId xmlns:a16="http://schemas.microsoft.com/office/drawing/2014/main" xmlns="" id="{38A74F7D-219D-436B-8B1B-8F573B22AB51}"/>
              </a:ext>
            </a:extLst>
          </p:cNvPr>
          <p:cNvSpPr txBox="1"/>
          <p:nvPr/>
        </p:nvSpPr>
        <p:spPr>
          <a:xfrm rot="16200000">
            <a:off x="546316" y="5400777"/>
            <a:ext cx="1391487" cy="430887"/>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FOR OTHER </a:t>
            </a:r>
          </a:p>
          <a:p>
            <a:pPr algn="ctr"/>
            <a:r>
              <a:rPr lang="en-US" sz="1100" b="1" dirty="0">
                <a:latin typeface="Arial" panose="020B0604020202020204" pitchFamily="34" charset="0"/>
                <a:cs typeface="Arial" panose="020B0604020202020204" pitchFamily="34" charset="0"/>
              </a:rPr>
              <a:t>STAKEHOLDERS</a:t>
            </a:r>
          </a:p>
        </p:txBody>
      </p:sp>
      <p:sp>
        <p:nvSpPr>
          <p:cNvPr id="63" name="TextBox 62">
            <a:extLst>
              <a:ext uri="{FF2B5EF4-FFF2-40B4-BE49-F238E27FC236}">
                <a16:creationId xmlns:a16="http://schemas.microsoft.com/office/drawing/2014/main" xmlns="" id="{1621FA61-5967-4AE0-9430-688B72B081A4}"/>
              </a:ext>
            </a:extLst>
          </p:cNvPr>
          <p:cNvSpPr txBox="1"/>
          <p:nvPr/>
        </p:nvSpPr>
        <p:spPr>
          <a:xfrm rot="16200000">
            <a:off x="443473" y="3746631"/>
            <a:ext cx="1534394" cy="261610"/>
          </a:xfrm>
          <a:prstGeom prst="rect">
            <a:avLst/>
          </a:prstGeom>
          <a:noFill/>
        </p:spPr>
        <p:txBody>
          <a:bodyPr wrap="none" rtlCol="0">
            <a:spAutoFit/>
          </a:bodyPr>
          <a:lstStyle/>
          <a:p>
            <a:pPr algn="ctr"/>
            <a:r>
              <a:rPr lang="en-US" sz="1100" b="1" dirty="0">
                <a:latin typeface="Arial" panose="020B0604020202020204" pitchFamily="34" charset="0"/>
                <a:cs typeface="Arial" panose="020B0604020202020204" pitchFamily="34" charset="0"/>
              </a:rPr>
              <a:t>FOR GOVERNMENT</a:t>
            </a:r>
          </a:p>
        </p:txBody>
      </p:sp>
      <p:sp>
        <p:nvSpPr>
          <p:cNvPr id="66" name="TextBox 65">
            <a:extLst>
              <a:ext uri="{FF2B5EF4-FFF2-40B4-BE49-F238E27FC236}">
                <a16:creationId xmlns:a16="http://schemas.microsoft.com/office/drawing/2014/main" xmlns="" id="{52B84EAC-4A77-42E4-AE03-3B042A60BFE1}"/>
              </a:ext>
            </a:extLst>
          </p:cNvPr>
          <p:cNvSpPr txBox="1"/>
          <p:nvPr/>
        </p:nvSpPr>
        <p:spPr>
          <a:xfrm rot="16200000">
            <a:off x="551928" y="2052325"/>
            <a:ext cx="1338828" cy="261610"/>
          </a:xfrm>
          <a:prstGeom prst="rect">
            <a:avLst/>
          </a:prstGeom>
          <a:noFill/>
        </p:spPr>
        <p:txBody>
          <a:bodyPr wrap="none" rtlCol="0">
            <a:spAutoFit/>
          </a:bodyPr>
          <a:lstStyle/>
          <a:p>
            <a:pPr algn="ctr"/>
            <a:r>
              <a:rPr lang="en-US" sz="1100" b="1" dirty="0">
                <a:latin typeface="Arial" panose="020B0604020202020204" pitchFamily="34" charset="0"/>
                <a:cs typeface="Arial" panose="020B0604020202020204" pitchFamily="34" charset="0"/>
              </a:rPr>
              <a:t>FOR INVESTORS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82381" y="30797"/>
            <a:ext cx="12192000" cy="6857999"/>
          </a:xfrm>
          <a:prstGeom prst="rect">
            <a:avLst/>
          </a:prstGeom>
          <a:gradFill>
            <a:gsLst>
              <a:gs pos="84000">
                <a:schemeClr val="accent1">
                  <a:lumMod val="5000"/>
                  <a:lumOff val="95000"/>
                </a:schemeClr>
              </a:gs>
              <a:gs pos="100000">
                <a:schemeClr val="accent1">
                  <a:lumMod val="30000"/>
                  <a:lumOff val="70000"/>
                </a:schemeClr>
              </a:gs>
            </a:gsLst>
            <a:lin ang="5400000" scaled="0"/>
          </a:gradFill>
        </p:spPr>
        <p:txBody>
          <a:bodyPr wrap="square" lIns="0" tIns="0" rIns="0" bIns="0" rtlCol="0"/>
          <a:lstStyle/>
          <a:p>
            <a:endParaRPr dirty="0"/>
          </a:p>
        </p:txBody>
      </p:sp>
      <p:sp>
        <p:nvSpPr>
          <p:cNvPr id="3" name="object 3"/>
          <p:cNvSpPr/>
          <p:nvPr/>
        </p:nvSpPr>
        <p:spPr>
          <a:xfrm>
            <a:off x="1010411" y="3270503"/>
            <a:ext cx="1908175" cy="271780"/>
          </a:xfrm>
          <a:custGeom>
            <a:avLst/>
            <a:gdLst/>
            <a:ahLst/>
            <a:cxnLst/>
            <a:rect l="l" t="t" r="r" b="b"/>
            <a:pathLst>
              <a:path w="1908175" h="271779">
                <a:moveTo>
                  <a:pt x="1772412" y="0"/>
                </a:moveTo>
                <a:lnTo>
                  <a:pt x="135635" y="0"/>
                </a:lnTo>
                <a:lnTo>
                  <a:pt x="92766" y="6912"/>
                </a:lnTo>
                <a:lnTo>
                  <a:pt x="55533" y="26164"/>
                </a:lnTo>
                <a:lnTo>
                  <a:pt x="26171" y="55522"/>
                </a:lnTo>
                <a:lnTo>
                  <a:pt x="6915" y="92756"/>
                </a:lnTo>
                <a:lnTo>
                  <a:pt x="0" y="135636"/>
                </a:lnTo>
                <a:lnTo>
                  <a:pt x="6915" y="178515"/>
                </a:lnTo>
                <a:lnTo>
                  <a:pt x="26171" y="215749"/>
                </a:lnTo>
                <a:lnTo>
                  <a:pt x="55533" y="245107"/>
                </a:lnTo>
                <a:lnTo>
                  <a:pt x="92766" y="264359"/>
                </a:lnTo>
                <a:lnTo>
                  <a:pt x="135635" y="271272"/>
                </a:lnTo>
                <a:lnTo>
                  <a:pt x="1772412" y="271272"/>
                </a:lnTo>
                <a:lnTo>
                  <a:pt x="1815291" y="264359"/>
                </a:lnTo>
                <a:lnTo>
                  <a:pt x="1852525" y="245107"/>
                </a:lnTo>
                <a:lnTo>
                  <a:pt x="1881883" y="215749"/>
                </a:lnTo>
                <a:lnTo>
                  <a:pt x="1901135" y="178515"/>
                </a:lnTo>
                <a:lnTo>
                  <a:pt x="1908048" y="135636"/>
                </a:lnTo>
                <a:lnTo>
                  <a:pt x="1901135" y="92756"/>
                </a:lnTo>
                <a:lnTo>
                  <a:pt x="1881883" y="55522"/>
                </a:lnTo>
                <a:lnTo>
                  <a:pt x="1852525" y="26164"/>
                </a:lnTo>
                <a:lnTo>
                  <a:pt x="1815291" y="6912"/>
                </a:lnTo>
                <a:lnTo>
                  <a:pt x="1772412" y="0"/>
                </a:lnTo>
                <a:close/>
              </a:path>
            </a:pathLst>
          </a:custGeom>
          <a:solidFill>
            <a:srgbClr val="92D050"/>
          </a:solidFill>
        </p:spPr>
        <p:txBody>
          <a:bodyPr wrap="square" lIns="0" tIns="0" rIns="0" bIns="0" rtlCol="0"/>
          <a:lstStyle/>
          <a:p>
            <a:endParaRPr dirty="0"/>
          </a:p>
        </p:txBody>
      </p:sp>
      <p:sp>
        <p:nvSpPr>
          <p:cNvPr id="4" name="object 4"/>
          <p:cNvSpPr/>
          <p:nvPr/>
        </p:nvSpPr>
        <p:spPr>
          <a:xfrm>
            <a:off x="1075029" y="3854577"/>
            <a:ext cx="1347470" cy="1198245"/>
          </a:xfrm>
          <a:custGeom>
            <a:avLst/>
            <a:gdLst/>
            <a:ahLst/>
            <a:cxnLst/>
            <a:rect l="l" t="t" r="r" b="b"/>
            <a:pathLst>
              <a:path w="1347470" h="1198245">
                <a:moveTo>
                  <a:pt x="383057" y="0"/>
                </a:moveTo>
                <a:lnTo>
                  <a:pt x="329693" y="3976"/>
                </a:lnTo>
                <a:lnTo>
                  <a:pt x="278949" y="15906"/>
                </a:lnTo>
                <a:lnTo>
                  <a:pt x="230824" y="35790"/>
                </a:lnTo>
                <a:lnTo>
                  <a:pt x="185318" y="63627"/>
                </a:lnTo>
                <a:lnTo>
                  <a:pt x="151558" y="91456"/>
                </a:lnTo>
                <a:lnTo>
                  <a:pt x="120993" y="124046"/>
                </a:lnTo>
                <a:lnTo>
                  <a:pt x="93622" y="161403"/>
                </a:lnTo>
                <a:lnTo>
                  <a:pt x="69445" y="203534"/>
                </a:lnTo>
                <a:lnTo>
                  <a:pt x="48463" y="250444"/>
                </a:lnTo>
                <a:lnTo>
                  <a:pt x="35605" y="287750"/>
                </a:lnTo>
                <a:lnTo>
                  <a:pt x="24726" y="329241"/>
                </a:lnTo>
                <a:lnTo>
                  <a:pt x="15824" y="374914"/>
                </a:lnTo>
                <a:lnTo>
                  <a:pt x="8901" y="424770"/>
                </a:lnTo>
                <a:lnTo>
                  <a:pt x="3956" y="478810"/>
                </a:lnTo>
                <a:lnTo>
                  <a:pt x="989" y="537033"/>
                </a:lnTo>
                <a:lnTo>
                  <a:pt x="0" y="599440"/>
                </a:lnTo>
                <a:lnTo>
                  <a:pt x="1004" y="661418"/>
                </a:lnTo>
                <a:lnTo>
                  <a:pt x="4018" y="719335"/>
                </a:lnTo>
                <a:lnTo>
                  <a:pt x="9042" y="773189"/>
                </a:lnTo>
                <a:lnTo>
                  <a:pt x="16075" y="822977"/>
                </a:lnTo>
                <a:lnTo>
                  <a:pt x="25119" y="868698"/>
                </a:lnTo>
                <a:lnTo>
                  <a:pt x="36173" y="910349"/>
                </a:lnTo>
                <a:lnTo>
                  <a:pt x="49237" y="947928"/>
                </a:lnTo>
                <a:lnTo>
                  <a:pt x="70470" y="995231"/>
                </a:lnTo>
                <a:lnTo>
                  <a:pt x="94771" y="1037622"/>
                </a:lnTo>
                <a:lnTo>
                  <a:pt x="122143" y="1075093"/>
                </a:lnTo>
                <a:lnTo>
                  <a:pt x="152583" y="1107639"/>
                </a:lnTo>
                <a:lnTo>
                  <a:pt x="186093" y="1135253"/>
                </a:lnTo>
                <a:lnTo>
                  <a:pt x="231258" y="1162683"/>
                </a:lnTo>
                <a:lnTo>
                  <a:pt x="279141" y="1182290"/>
                </a:lnTo>
                <a:lnTo>
                  <a:pt x="329741" y="1194063"/>
                </a:lnTo>
                <a:lnTo>
                  <a:pt x="383057" y="1197991"/>
                </a:lnTo>
                <a:lnTo>
                  <a:pt x="437230" y="1193942"/>
                </a:lnTo>
                <a:lnTo>
                  <a:pt x="488880" y="1181798"/>
                </a:lnTo>
                <a:lnTo>
                  <a:pt x="538005" y="1161557"/>
                </a:lnTo>
                <a:lnTo>
                  <a:pt x="584606" y="1133221"/>
                </a:lnTo>
                <a:lnTo>
                  <a:pt x="619370" y="1104826"/>
                </a:lnTo>
                <a:lnTo>
                  <a:pt x="628803" y="1094867"/>
                </a:lnTo>
                <a:lnTo>
                  <a:pt x="386867" y="1094867"/>
                </a:lnTo>
                <a:lnTo>
                  <a:pt x="349795" y="1091674"/>
                </a:lnTo>
                <a:lnTo>
                  <a:pt x="278460" y="1066095"/>
                </a:lnTo>
                <a:lnTo>
                  <a:pt x="244246" y="1043686"/>
                </a:lnTo>
                <a:lnTo>
                  <a:pt x="212583" y="1015085"/>
                </a:lnTo>
                <a:lnTo>
                  <a:pt x="185034" y="980519"/>
                </a:lnTo>
                <a:lnTo>
                  <a:pt x="161602" y="939976"/>
                </a:lnTo>
                <a:lnTo>
                  <a:pt x="142290" y="893445"/>
                </a:lnTo>
                <a:lnTo>
                  <a:pt x="123117" y="817038"/>
                </a:lnTo>
                <a:lnTo>
                  <a:pt x="116408" y="770969"/>
                </a:lnTo>
                <a:lnTo>
                  <a:pt x="111617" y="719661"/>
                </a:lnTo>
                <a:lnTo>
                  <a:pt x="108742" y="663119"/>
                </a:lnTo>
                <a:lnTo>
                  <a:pt x="107784" y="601345"/>
                </a:lnTo>
                <a:lnTo>
                  <a:pt x="108753" y="539337"/>
                </a:lnTo>
                <a:lnTo>
                  <a:pt x="111659" y="482600"/>
                </a:lnTo>
                <a:lnTo>
                  <a:pt x="116503" y="431133"/>
                </a:lnTo>
                <a:lnTo>
                  <a:pt x="123286" y="384937"/>
                </a:lnTo>
                <a:lnTo>
                  <a:pt x="132008" y="344011"/>
                </a:lnTo>
                <a:lnTo>
                  <a:pt x="162107" y="261921"/>
                </a:lnTo>
                <a:lnTo>
                  <a:pt x="185515" y="221487"/>
                </a:lnTo>
                <a:lnTo>
                  <a:pt x="212894" y="187055"/>
                </a:lnTo>
                <a:lnTo>
                  <a:pt x="244246" y="158623"/>
                </a:lnTo>
                <a:lnTo>
                  <a:pt x="278175" y="136380"/>
                </a:lnTo>
                <a:lnTo>
                  <a:pt x="313270" y="120507"/>
                </a:lnTo>
                <a:lnTo>
                  <a:pt x="386867" y="107823"/>
                </a:lnTo>
                <a:lnTo>
                  <a:pt x="633145" y="107823"/>
                </a:lnTo>
                <a:lnTo>
                  <a:pt x="618316" y="92158"/>
                </a:lnTo>
                <a:lnTo>
                  <a:pt x="583844" y="64008"/>
                </a:lnTo>
                <a:lnTo>
                  <a:pt x="537576" y="36004"/>
                </a:lnTo>
                <a:lnTo>
                  <a:pt x="488689" y="16001"/>
                </a:lnTo>
                <a:lnTo>
                  <a:pt x="437183" y="4000"/>
                </a:lnTo>
                <a:lnTo>
                  <a:pt x="383057" y="0"/>
                </a:lnTo>
                <a:close/>
              </a:path>
              <a:path w="1347470" h="1198245">
                <a:moveTo>
                  <a:pt x="633145" y="107823"/>
                </a:moveTo>
                <a:lnTo>
                  <a:pt x="386867" y="107823"/>
                </a:lnTo>
                <a:lnTo>
                  <a:pt x="423655" y="110992"/>
                </a:lnTo>
                <a:lnTo>
                  <a:pt x="459527" y="120507"/>
                </a:lnTo>
                <a:lnTo>
                  <a:pt x="494470" y="136380"/>
                </a:lnTo>
                <a:lnTo>
                  <a:pt x="528472" y="158623"/>
                </a:lnTo>
                <a:lnTo>
                  <a:pt x="560188" y="187743"/>
                </a:lnTo>
                <a:lnTo>
                  <a:pt x="588273" y="224234"/>
                </a:lnTo>
                <a:lnTo>
                  <a:pt x="612715" y="268083"/>
                </a:lnTo>
                <a:lnTo>
                  <a:pt x="633501" y="319278"/>
                </a:lnTo>
                <a:lnTo>
                  <a:pt x="645089" y="357599"/>
                </a:lnTo>
                <a:lnTo>
                  <a:pt x="654578" y="399405"/>
                </a:lnTo>
                <a:lnTo>
                  <a:pt x="661965" y="444690"/>
                </a:lnTo>
                <a:lnTo>
                  <a:pt x="667245" y="493446"/>
                </a:lnTo>
                <a:lnTo>
                  <a:pt x="670416" y="545667"/>
                </a:lnTo>
                <a:lnTo>
                  <a:pt x="671474" y="601345"/>
                </a:lnTo>
                <a:lnTo>
                  <a:pt x="670289" y="657119"/>
                </a:lnTo>
                <a:lnTo>
                  <a:pt x="666733" y="710141"/>
                </a:lnTo>
                <a:lnTo>
                  <a:pt x="660806" y="760412"/>
                </a:lnTo>
                <a:lnTo>
                  <a:pt x="652509" y="807931"/>
                </a:lnTo>
                <a:lnTo>
                  <a:pt x="641841" y="852699"/>
                </a:lnTo>
                <a:lnTo>
                  <a:pt x="628802" y="894715"/>
                </a:lnTo>
                <a:lnTo>
                  <a:pt x="609774" y="941601"/>
                </a:lnTo>
                <a:lnTo>
                  <a:pt x="586781" y="982249"/>
                </a:lnTo>
                <a:lnTo>
                  <a:pt x="559811" y="1016658"/>
                </a:lnTo>
                <a:lnTo>
                  <a:pt x="528853" y="1044829"/>
                </a:lnTo>
                <a:lnTo>
                  <a:pt x="495255" y="1066738"/>
                </a:lnTo>
                <a:lnTo>
                  <a:pt x="460384" y="1082373"/>
                </a:lnTo>
                <a:lnTo>
                  <a:pt x="386867" y="1094867"/>
                </a:lnTo>
                <a:lnTo>
                  <a:pt x="628803" y="1094867"/>
                </a:lnTo>
                <a:lnTo>
                  <a:pt x="679438" y="1033085"/>
                </a:lnTo>
                <a:lnTo>
                  <a:pt x="704766" y="989713"/>
                </a:lnTo>
                <a:lnTo>
                  <a:pt x="726973" y="941324"/>
                </a:lnTo>
                <a:lnTo>
                  <a:pt x="740626" y="903224"/>
                </a:lnTo>
                <a:lnTo>
                  <a:pt x="752191" y="861537"/>
                </a:lnTo>
                <a:lnTo>
                  <a:pt x="761663" y="816267"/>
                </a:lnTo>
                <a:lnTo>
                  <a:pt x="769038" y="767417"/>
                </a:lnTo>
                <a:lnTo>
                  <a:pt x="774311" y="714993"/>
                </a:lnTo>
                <a:lnTo>
                  <a:pt x="777478" y="658999"/>
                </a:lnTo>
                <a:lnTo>
                  <a:pt x="778535" y="599440"/>
                </a:lnTo>
                <a:lnTo>
                  <a:pt x="777446" y="539337"/>
                </a:lnTo>
                <a:lnTo>
                  <a:pt x="774249" y="483392"/>
                </a:lnTo>
                <a:lnTo>
                  <a:pt x="768898" y="430745"/>
                </a:lnTo>
                <a:lnTo>
                  <a:pt x="761414" y="381678"/>
                </a:lnTo>
                <a:lnTo>
                  <a:pt x="751802" y="336185"/>
                </a:lnTo>
                <a:lnTo>
                  <a:pt x="740066" y="294262"/>
                </a:lnTo>
                <a:lnTo>
                  <a:pt x="726211" y="255905"/>
                </a:lnTo>
                <a:lnTo>
                  <a:pt x="703748" y="207272"/>
                </a:lnTo>
                <a:lnTo>
                  <a:pt x="678274" y="163778"/>
                </a:lnTo>
                <a:lnTo>
                  <a:pt x="649794" y="125410"/>
                </a:lnTo>
                <a:lnTo>
                  <a:pt x="633145" y="107823"/>
                </a:lnTo>
                <a:close/>
              </a:path>
              <a:path w="1347470" h="1198245">
                <a:moveTo>
                  <a:pt x="1346860" y="28702"/>
                </a:moveTo>
                <a:lnTo>
                  <a:pt x="1122832" y="28702"/>
                </a:lnTo>
                <a:lnTo>
                  <a:pt x="1054633" y="140335"/>
                </a:lnTo>
                <a:lnTo>
                  <a:pt x="1233703" y="140335"/>
                </a:lnTo>
                <a:lnTo>
                  <a:pt x="1233703" y="1169289"/>
                </a:lnTo>
                <a:lnTo>
                  <a:pt x="1346860" y="1169289"/>
                </a:lnTo>
                <a:lnTo>
                  <a:pt x="1346860" y="28702"/>
                </a:lnTo>
                <a:close/>
              </a:path>
            </a:pathLst>
          </a:custGeom>
          <a:solidFill>
            <a:srgbClr val="73808B">
              <a:alpha val="30000"/>
            </a:srgbClr>
          </a:solidFill>
        </p:spPr>
        <p:txBody>
          <a:bodyPr wrap="square" lIns="0" tIns="0" rIns="0" bIns="0" rtlCol="0"/>
          <a:lstStyle/>
          <a:p>
            <a:endParaRPr dirty="0"/>
          </a:p>
        </p:txBody>
      </p:sp>
      <p:sp>
        <p:nvSpPr>
          <p:cNvPr id="5" name="object 5"/>
          <p:cNvSpPr/>
          <p:nvPr/>
        </p:nvSpPr>
        <p:spPr>
          <a:xfrm>
            <a:off x="3840867" y="2264210"/>
            <a:ext cx="1908175" cy="271780"/>
          </a:xfrm>
          <a:custGeom>
            <a:avLst/>
            <a:gdLst/>
            <a:ahLst/>
            <a:cxnLst/>
            <a:rect l="l" t="t" r="r" b="b"/>
            <a:pathLst>
              <a:path w="1908175" h="271780">
                <a:moveTo>
                  <a:pt x="1772412" y="0"/>
                </a:moveTo>
                <a:lnTo>
                  <a:pt x="135636" y="0"/>
                </a:lnTo>
                <a:lnTo>
                  <a:pt x="92756" y="6912"/>
                </a:lnTo>
                <a:lnTo>
                  <a:pt x="55522" y="26164"/>
                </a:lnTo>
                <a:lnTo>
                  <a:pt x="26164" y="55522"/>
                </a:lnTo>
                <a:lnTo>
                  <a:pt x="6912" y="92756"/>
                </a:lnTo>
                <a:lnTo>
                  <a:pt x="0" y="135636"/>
                </a:lnTo>
                <a:lnTo>
                  <a:pt x="6912" y="178515"/>
                </a:lnTo>
                <a:lnTo>
                  <a:pt x="26164" y="215749"/>
                </a:lnTo>
                <a:lnTo>
                  <a:pt x="55522" y="245107"/>
                </a:lnTo>
                <a:lnTo>
                  <a:pt x="92756" y="264359"/>
                </a:lnTo>
                <a:lnTo>
                  <a:pt x="135636" y="271272"/>
                </a:lnTo>
                <a:lnTo>
                  <a:pt x="1772412" y="271272"/>
                </a:lnTo>
                <a:lnTo>
                  <a:pt x="1815291" y="264359"/>
                </a:lnTo>
                <a:lnTo>
                  <a:pt x="1852525" y="245107"/>
                </a:lnTo>
                <a:lnTo>
                  <a:pt x="1881883" y="215749"/>
                </a:lnTo>
                <a:lnTo>
                  <a:pt x="1901135" y="178515"/>
                </a:lnTo>
                <a:lnTo>
                  <a:pt x="1908048" y="135636"/>
                </a:lnTo>
                <a:lnTo>
                  <a:pt x="1901135" y="92756"/>
                </a:lnTo>
                <a:lnTo>
                  <a:pt x="1881883" y="55522"/>
                </a:lnTo>
                <a:lnTo>
                  <a:pt x="1852525" y="26164"/>
                </a:lnTo>
                <a:lnTo>
                  <a:pt x="1815291" y="6912"/>
                </a:lnTo>
                <a:lnTo>
                  <a:pt x="1772412" y="0"/>
                </a:lnTo>
                <a:close/>
              </a:path>
            </a:pathLst>
          </a:custGeom>
          <a:solidFill>
            <a:srgbClr val="798892"/>
          </a:solidFill>
        </p:spPr>
        <p:txBody>
          <a:bodyPr wrap="square" lIns="0" tIns="0" rIns="0" bIns="0" rtlCol="0"/>
          <a:lstStyle/>
          <a:p>
            <a:endParaRPr dirty="0"/>
          </a:p>
        </p:txBody>
      </p:sp>
      <p:sp>
        <p:nvSpPr>
          <p:cNvPr id="6" name="object 6"/>
          <p:cNvSpPr/>
          <p:nvPr/>
        </p:nvSpPr>
        <p:spPr>
          <a:xfrm>
            <a:off x="4191508" y="2860675"/>
            <a:ext cx="1651000" cy="1198245"/>
          </a:xfrm>
          <a:custGeom>
            <a:avLst/>
            <a:gdLst/>
            <a:ahLst/>
            <a:cxnLst/>
            <a:rect l="l" t="t" r="r" b="b"/>
            <a:pathLst>
              <a:path w="1651000" h="1198245">
                <a:moveTo>
                  <a:pt x="383031" y="0"/>
                </a:moveTo>
                <a:lnTo>
                  <a:pt x="329741" y="3976"/>
                </a:lnTo>
                <a:lnTo>
                  <a:pt x="279034" y="15906"/>
                </a:lnTo>
                <a:lnTo>
                  <a:pt x="230923" y="35790"/>
                </a:lnTo>
                <a:lnTo>
                  <a:pt x="185419" y="63626"/>
                </a:lnTo>
                <a:lnTo>
                  <a:pt x="151650" y="91457"/>
                </a:lnTo>
                <a:lnTo>
                  <a:pt x="121062" y="124054"/>
                </a:lnTo>
                <a:lnTo>
                  <a:pt x="93669" y="161431"/>
                </a:lnTo>
                <a:lnTo>
                  <a:pt x="69482" y="203599"/>
                </a:lnTo>
                <a:lnTo>
                  <a:pt x="48513" y="250571"/>
                </a:lnTo>
                <a:lnTo>
                  <a:pt x="35669" y="287877"/>
                </a:lnTo>
                <a:lnTo>
                  <a:pt x="24789" y="329365"/>
                </a:lnTo>
                <a:lnTo>
                  <a:pt x="15876" y="375031"/>
                </a:lnTo>
                <a:lnTo>
                  <a:pt x="8937" y="424874"/>
                </a:lnTo>
                <a:lnTo>
                  <a:pt x="3975" y="478891"/>
                </a:lnTo>
                <a:lnTo>
                  <a:pt x="994" y="537080"/>
                </a:lnTo>
                <a:lnTo>
                  <a:pt x="0" y="599439"/>
                </a:lnTo>
                <a:lnTo>
                  <a:pt x="1010" y="661418"/>
                </a:lnTo>
                <a:lnTo>
                  <a:pt x="4037" y="719335"/>
                </a:lnTo>
                <a:lnTo>
                  <a:pt x="9077" y="773189"/>
                </a:lnTo>
                <a:lnTo>
                  <a:pt x="16125" y="822977"/>
                </a:lnTo>
                <a:lnTo>
                  <a:pt x="25177" y="868698"/>
                </a:lnTo>
                <a:lnTo>
                  <a:pt x="36229" y="910349"/>
                </a:lnTo>
                <a:lnTo>
                  <a:pt x="49275" y="947927"/>
                </a:lnTo>
                <a:lnTo>
                  <a:pt x="70488" y="995280"/>
                </a:lnTo>
                <a:lnTo>
                  <a:pt x="94796" y="1037677"/>
                </a:lnTo>
                <a:lnTo>
                  <a:pt x="122190" y="1075130"/>
                </a:lnTo>
                <a:lnTo>
                  <a:pt x="152656" y="1107651"/>
                </a:lnTo>
                <a:lnTo>
                  <a:pt x="186181" y="1135252"/>
                </a:lnTo>
                <a:lnTo>
                  <a:pt x="231352" y="1162736"/>
                </a:lnTo>
                <a:lnTo>
                  <a:pt x="279225" y="1182338"/>
                </a:lnTo>
                <a:lnTo>
                  <a:pt x="329789" y="1194081"/>
                </a:lnTo>
                <a:lnTo>
                  <a:pt x="383031" y="1197991"/>
                </a:lnTo>
                <a:lnTo>
                  <a:pt x="437225" y="1193944"/>
                </a:lnTo>
                <a:lnTo>
                  <a:pt x="488918" y="1181814"/>
                </a:lnTo>
                <a:lnTo>
                  <a:pt x="538087" y="1161611"/>
                </a:lnTo>
                <a:lnTo>
                  <a:pt x="584707" y="1133348"/>
                </a:lnTo>
                <a:lnTo>
                  <a:pt x="619422" y="1104940"/>
                </a:lnTo>
                <a:lnTo>
                  <a:pt x="628949" y="1094867"/>
                </a:lnTo>
                <a:lnTo>
                  <a:pt x="386968" y="1094867"/>
                </a:lnTo>
                <a:lnTo>
                  <a:pt x="349843" y="1091674"/>
                </a:lnTo>
                <a:lnTo>
                  <a:pt x="278544" y="1066095"/>
                </a:lnTo>
                <a:lnTo>
                  <a:pt x="244347" y="1043686"/>
                </a:lnTo>
                <a:lnTo>
                  <a:pt x="212625" y="1015087"/>
                </a:lnTo>
                <a:lnTo>
                  <a:pt x="185070" y="980535"/>
                </a:lnTo>
                <a:lnTo>
                  <a:pt x="161659" y="940030"/>
                </a:lnTo>
                <a:lnTo>
                  <a:pt x="142366" y="893572"/>
                </a:lnTo>
                <a:lnTo>
                  <a:pt x="123194" y="817103"/>
                </a:lnTo>
                <a:lnTo>
                  <a:pt x="116474" y="771032"/>
                </a:lnTo>
                <a:lnTo>
                  <a:pt x="111670" y="719723"/>
                </a:lnTo>
                <a:lnTo>
                  <a:pt x="108785" y="663164"/>
                </a:lnTo>
                <a:lnTo>
                  <a:pt x="107822" y="601345"/>
                </a:lnTo>
                <a:lnTo>
                  <a:pt x="108796" y="539337"/>
                </a:lnTo>
                <a:lnTo>
                  <a:pt x="111712" y="482604"/>
                </a:lnTo>
                <a:lnTo>
                  <a:pt x="116570" y="431149"/>
                </a:lnTo>
                <a:lnTo>
                  <a:pt x="123364" y="384974"/>
                </a:lnTo>
                <a:lnTo>
                  <a:pt x="132091" y="344084"/>
                </a:lnTo>
                <a:lnTo>
                  <a:pt x="162177" y="261975"/>
                </a:lnTo>
                <a:lnTo>
                  <a:pt x="185594" y="221503"/>
                </a:lnTo>
                <a:lnTo>
                  <a:pt x="212988" y="187057"/>
                </a:lnTo>
                <a:lnTo>
                  <a:pt x="244347" y="158623"/>
                </a:lnTo>
                <a:lnTo>
                  <a:pt x="278258" y="136433"/>
                </a:lnTo>
                <a:lnTo>
                  <a:pt x="313324" y="120554"/>
                </a:lnTo>
                <a:lnTo>
                  <a:pt x="386968" y="107823"/>
                </a:lnTo>
                <a:lnTo>
                  <a:pt x="633196" y="107823"/>
                </a:lnTo>
                <a:lnTo>
                  <a:pt x="618404" y="92170"/>
                </a:lnTo>
                <a:lnTo>
                  <a:pt x="583945" y="64008"/>
                </a:lnTo>
                <a:lnTo>
                  <a:pt x="537658" y="36004"/>
                </a:lnTo>
                <a:lnTo>
                  <a:pt x="488727" y="16001"/>
                </a:lnTo>
                <a:lnTo>
                  <a:pt x="437177" y="4000"/>
                </a:lnTo>
                <a:lnTo>
                  <a:pt x="383031" y="0"/>
                </a:lnTo>
                <a:close/>
              </a:path>
              <a:path w="1651000" h="1198245">
                <a:moveTo>
                  <a:pt x="633196" y="107823"/>
                </a:moveTo>
                <a:lnTo>
                  <a:pt x="386968" y="107823"/>
                </a:lnTo>
                <a:lnTo>
                  <a:pt x="423737" y="111009"/>
                </a:lnTo>
                <a:lnTo>
                  <a:pt x="459565" y="120554"/>
                </a:lnTo>
                <a:lnTo>
                  <a:pt x="494464" y="136433"/>
                </a:lnTo>
                <a:lnTo>
                  <a:pt x="528446" y="158623"/>
                </a:lnTo>
                <a:lnTo>
                  <a:pt x="560163" y="187743"/>
                </a:lnTo>
                <a:lnTo>
                  <a:pt x="588248" y="224234"/>
                </a:lnTo>
                <a:lnTo>
                  <a:pt x="612689" y="268083"/>
                </a:lnTo>
                <a:lnTo>
                  <a:pt x="633476" y="319277"/>
                </a:lnTo>
                <a:lnTo>
                  <a:pt x="645117" y="357643"/>
                </a:lnTo>
                <a:lnTo>
                  <a:pt x="654642" y="399462"/>
                </a:lnTo>
                <a:lnTo>
                  <a:pt x="662051" y="444738"/>
                </a:lnTo>
                <a:lnTo>
                  <a:pt x="667342" y="493474"/>
                </a:lnTo>
                <a:lnTo>
                  <a:pt x="670517" y="545676"/>
                </a:lnTo>
                <a:lnTo>
                  <a:pt x="671576" y="601345"/>
                </a:lnTo>
                <a:lnTo>
                  <a:pt x="670390" y="657119"/>
                </a:lnTo>
                <a:lnTo>
                  <a:pt x="666834" y="710141"/>
                </a:lnTo>
                <a:lnTo>
                  <a:pt x="660908" y="760412"/>
                </a:lnTo>
                <a:lnTo>
                  <a:pt x="652610" y="807931"/>
                </a:lnTo>
                <a:lnTo>
                  <a:pt x="641942" y="852699"/>
                </a:lnTo>
                <a:lnTo>
                  <a:pt x="628903" y="894714"/>
                </a:lnTo>
                <a:lnTo>
                  <a:pt x="609855" y="941619"/>
                </a:lnTo>
                <a:lnTo>
                  <a:pt x="586819" y="982297"/>
                </a:lnTo>
                <a:lnTo>
                  <a:pt x="559806" y="1016712"/>
                </a:lnTo>
                <a:lnTo>
                  <a:pt x="528827" y="1044829"/>
                </a:lnTo>
                <a:lnTo>
                  <a:pt x="495250" y="1066738"/>
                </a:lnTo>
                <a:lnTo>
                  <a:pt x="460422" y="1082373"/>
                </a:lnTo>
                <a:lnTo>
                  <a:pt x="386968" y="1094867"/>
                </a:lnTo>
                <a:lnTo>
                  <a:pt x="628949" y="1094867"/>
                </a:lnTo>
                <a:lnTo>
                  <a:pt x="679476" y="1033129"/>
                </a:lnTo>
                <a:lnTo>
                  <a:pt x="704791" y="989726"/>
                </a:lnTo>
                <a:lnTo>
                  <a:pt x="726947" y="941324"/>
                </a:lnTo>
                <a:lnTo>
                  <a:pt x="740641" y="903224"/>
                </a:lnTo>
                <a:lnTo>
                  <a:pt x="752221" y="861537"/>
                </a:lnTo>
                <a:lnTo>
                  <a:pt x="761691" y="816267"/>
                </a:lnTo>
                <a:lnTo>
                  <a:pt x="769052" y="767417"/>
                </a:lnTo>
                <a:lnTo>
                  <a:pt x="774308" y="714993"/>
                </a:lnTo>
                <a:lnTo>
                  <a:pt x="777459" y="658999"/>
                </a:lnTo>
                <a:lnTo>
                  <a:pt x="778509" y="599439"/>
                </a:lnTo>
                <a:lnTo>
                  <a:pt x="777428" y="539337"/>
                </a:lnTo>
                <a:lnTo>
                  <a:pt x="774246" y="483392"/>
                </a:lnTo>
                <a:lnTo>
                  <a:pt x="768912" y="430745"/>
                </a:lnTo>
                <a:lnTo>
                  <a:pt x="761442" y="381678"/>
                </a:lnTo>
                <a:lnTo>
                  <a:pt x="751832" y="336185"/>
                </a:lnTo>
                <a:lnTo>
                  <a:pt x="740081" y="294262"/>
                </a:lnTo>
                <a:lnTo>
                  <a:pt x="726186" y="255904"/>
                </a:lnTo>
                <a:lnTo>
                  <a:pt x="703736" y="207320"/>
                </a:lnTo>
                <a:lnTo>
                  <a:pt x="678293" y="163833"/>
                </a:lnTo>
                <a:lnTo>
                  <a:pt x="649851" y="125447"/>
                </a:lnTo>
                <a:lnTo>
                  <a:pt x="633196" y="107823"/>
                </a:lnTo>
                <a:close/>
              </a:path>
              <a:path w="1651000" h="1198245">
                <a:moveTo>
                  <a:pt x="1543173" y="107823"/>
                </a:moveTo>
                <a:lnTo>
                  <a:pt x="1277112" y="107823"/>
                </a:lnTo>
                <a:lnTo>
                  <a:pt x="1327094" y="112158"/>
                </a:lnTo>
                <a:lnTo>
                  <a:pt x="1373028" y="125174"/>
                </a:lnTo>
                <a:lnTo>
                  <a:pt x="1414914" y="146881"/>
                </a:lnTo>
                <a:lnTo>
                  <a:pt x="1452752" y="177291"/>
                </a:lnTo>
                <a:lnTo>
                  <a:pt x="1484163" y="213707"/>
                </a:lnTo>
                <a:lnTo>
                  <a:pt x="1506585" y="253444"/>
                </a:lnTo>
                <a:lnTo>
                  <a:pt x="1520029" y="296539"/>
                </a:lnTo>
                <a:lnTo>
                  <a:pt x="1524507" y="343026"/>
                </a:lnTo>
                <a:lnTo>
                  <a:pt x="1522009" y="380577"/>
                </a:lnTo>
                <a:lnTo>
                  <a:pt x="1502058" y="452915"/>
                </a:lnTo>
                <a:lnTo>
                  <a:pt x="1484629" y="487679"/>
                </a:lnTo>
                <a:lnTo>
                  <a:pt x="1437812" y="554400"/>
                </a:lnTo>
                <a:lnTo>
                  <a:pt x="1403294" y="596539"/>
                </a:lnTo>
                <a:lnTo>
                  <a:pt x="1361368" y="644530"/>
                </a:lnTo>
                <a:lnTo>
                  <a:pt x="1312037" y="698373"/>
                </a:lnTo>
                <a:lnTo>
                  <a:pt x="876300" y="1169289"/>
                </a:lnTo>
                <a:lnTo>
                  <a:pt x="1650872" y="1169289"/>
                </a:lnTo>
                <a:lnTo>
                  <a:pt x="1650872" y="1059307"/>
                </a:lnTo>
                <a:lnTo>
                  <a:pt x="1124712" y="1059307"/>
                </a:lnTo>
                <a:lnTo>
                  <a:pt x="1408811" y="753237"/>
                </a:lnTo>
                <a:lnTo>
                  <a:pt x="1450964" y="706575"/>
                </a:lnTo>
                <a:lnTo>
                  <a:pt x="1488270" y="663241"/>
                </a:lnTo>
                <a:lnTo>
                  <a:pt x="1520729" y="623236"/>
                </a:lnTo>
                <a:lnTo>
                  <a:pt x="1548341" y="586565"/>
                </a:lnTo>
                <a:lnTo>
                  <a:pt x="1571106" y="553232"/>
                </a:lnTo>
                <a:lnTo>
                  <a:pt x="1609286" y="480018"/>
                </a:lnTo>
                <a:lnTo>
                  <a:pt x="1623774" y="435308"/>
                </a:lnTo>
                <a:lnTo>
                  <a:pt x="1632475" y="389098"/>
                </a:lnTo>
                <a:lnTo>
                  <a:pt x="1635378" y="341375"/>
                </a:lnTo>
                <a:lnTo>
                  <a:pt x="1631491" y="287594"/>
                </a:lnTo>
                <a:lnTo>
                  <a:pt x="1619826" y="236738"/>
                </a:lnTo>
                <a:lnTo>
                  <a:pt x="1600375" y="188808"/>
                </a:lnTo>
                <a:lnTo>
                  <a:pt x="1573134" y="143804"/>
                </a:lnTo>
                <a:lnTo>
                  <a:pt x="1543173" y="107823"/>
                </a:lnTo>
                <a:close/>
              </a:path>
              <a:path w="1651000" h="1198245">
                <a:moveTo>
                  <a:pt x="1283334" y="0"/>
                </a:moveTo>
                <a:lnTo>
                  <a:pt x="1231783" y="3015"/>
                </a:lnTo>
                <a:lnTo>
                  <a:pt x="1183047" y="12055"/>
                </a:lnTo>
                <a:lnTo>
                  <a:pt x="1137126" y="27114"/>
                </a:lnTo>
                <a:lnTo>
                  <a:pt x="1094020" y="48184"/>
                </a:lnTo>
                <a:lnTo>
                  <a:pt x="1053729" y="75259"/>
                </a:lnTo>
                <a:lnTo>
                  <a:pt x="1016253" y="108330"/>
                </a:lnTo>
                <a:lnTo>
                  <a:pt x="983064" y="146135"/>
                </a:lnTo>
                <a:lnTo>
                  <a:pt x="955632" y="187287"/>
                </a:lnTo>
                <a:lnTo>
                  <a:pt x="933958" y="231790"/>
                </a:lnTo>
                <a:lnTo>
                  <a:pt x="918040" y="279649"/>
                </a:lnTo>
                <a:lnTo>
                  <a:pt x="907880" y="330866"/>
                </a:lnTo>
                <a:lnTo>
                  <a:pt x="903477" y="385445"/>
                </a:lnTo>
                <a:lnTo>
                  <a:pt x="1012697" y="385445"/>
                </a:lnTo>
                <a:lnTo>
                  <a:pt x="1019235" y="335075"/>
                </a:lnTo>
                <a:lnTo>
                  <a:pt x="1030772" y="289424"/>
                </a:lnTo>
                <a:lnTo>
                  <a:pt x="1047308" y="248486"/>
                </a:lnTo>
                <a:lnTo>
                  <a:pt x="1068842" y="212253"/>
                </a:lnTo>
                <a:lnTo>
                  <a:pt x="1095375" y="180721"/>
                </a:lnTo>
                <a:lnTo>
                  <a:pt x="1133897" y="148810"/>
                </a:lnTo>
                <a:lnTo>
                  <a:pt x="1177051" y="126031"/>
                </a:lnTo>
                <a:lnTo>
                  <a:pt x="1224801" y="112373"/>
                </a:lnTo>
                <a:lnTo>
                  <a:pt x="1277112" y="107823"/>
                </a:lnTo>
                <a:lnTo>
                  <a:pt x="1543173" y="107823"/>
                </a:lnTo>
                <a:lnTo>
                  <a:pt x="1538096" y="101726"/>
                </a:lnTo>
                <a:lnTo>
                  <a:pt x="1503985" y="70643"/>
                </a:lnTo>
                <a:lnTo>
                  <a:pt x="1466544" y="45212"/>
                </a:lnTo>
                <a:lnTo>
                  <a:pt x="1425765" y="25431"/>
                </a:lnTo>
                <a:lnTo>
                  <a:pt x="1381642" y="11303"/>
                </a:lnTo>
                <a:lnTo>
                  <a:pt x="1334167" y="2825"/>
                </a:lnTo>
                <a:lnTo>
                  <a:pt x="1283334" y="0"/>
                </a:lnTo>
                <a:close/>
              </a:path>
            </a:pathLst>
          </a:custGeom>
          <a:solidFill>
            <a:srgbClr val="73808B">
              <a:alpha val="30000"/>
            </a:srgbClr>
          </a:solidFill>
        </p:spPr>
        <p:txBody>
          <a:bodyPr wrap="square" lIns="0" tIns="0" rIns="0" bIns="0" rtlCol="0"/>
          <a:lstStyle/>
          <a:p>
            <a:endParaRPr dirty="0"/>
          </a:p>
        </p:txBody>
      </p:sp>
      <p:sp>
        <p:nvSpPr>
          <p:cNvPr id="7" name="object 7"/>
          <p:cNvSpPr/>
          <p:nvPr/>
        </p:nvSpPr>
        <p:spPr>
          <a:xfrm>
            <a:off x="7321295" y="2977895"/>
            <a:ext cx="1908175" cy="271780"/>
          </a:xfrm>
          <a:custGeom>
            <a:avLst/>
            <a:gdLst/>
            <a:ahLst/>
            <a:cxnLst/>
            <a:rect l="l" t="t" r="r" b="b"/>
            <a:pathLst>
              <a:path w="1908175" h="271780">
                <a:moveTo>
                  <a:pt x="1772411" y="0"/>
                </a:moveTo>
                <a:lnTo>
                  <a:pt x="135635" y="0"/>
                </a:lnTo>
                <a:lnTo>
                  <a:pt x="92756" y="6912"/>
                </a:lnTo>
                <a:lnTo>
                  <a:pt x="55522" y="26164"/>
                </a:lnTo>
                <a:lnTo>
                  <a:pt x="26164" y="55522"/>
                </a:lnTo>
                <a:lnTo>
                  <a:pt x="6912" y="92756"/>
                </a:lnTo>
                <a:lnTo>
                  <a:pt x="0" y="135636"/>
                </a:lnTo>
                <a:lnTo>
                  <a:pt x="6912" y="178515"/>
                </a:lnTo>
                <a:lnTo>
                  <a:pt x="26164" y="215749"/>
                </a:lnTo>
                <a:lnTo>
                  <a:pt x="55522" y="245107"/>
                </a:lnTo>
                <a:lnTo>
                  <a:pt x="92756" y="264359"/>
                </a:lnTo>
                <a:lnTo>
                  <a:pt x="135635" y="271271"/>
                </a:lnTo>
                <a:lnTo>
                  <a:pt x="1772411" y="271271"/>
                </a:lnTo>
                <a:lnTo>
                  <a:pt x="1815291" y="264359"/>
                </a:lnTo>
                <a:lnTo>
                  <a:pt x="1852525" y="245107"/>
                </a:lnTo>
                <a:lnTo>
                  <a:pt x="1881883" y="215749"/>
                </a:lnTo>
                <a:lnTo>
                  <a:pt x="1901135" y="178515"/>
                </a:lnTo>
                <a:lnTo>
                  <a:pt x="1908048" y="135636"/>
                </a:lnTo>
                <a:lnTo>
                  <a:pt x="1901135" y="92756"/>
                </a:lnTo>
                <a:lnTo>
                  <a:pt x="1881883" y="55522"/>
                </a:lnTo>
                <a:lnTo>
                  <a:pt x="1852525" y="26164"/>
                </a:lnTo>
                <a:lnTo>
                  <a:pt x="1815291" y="6912"/>
                </a:lnTo>
                <a:lnTo>
                  <a:pt x="1772411" y="0"/>
                </a:lnTo>
                <a:close/>
              </a:path>
            </a:pathLst>
          </a:custGeom>
          <a:solidFill>
            <a:srgbClr val="00AF50"/>
          </a:solidFill>
        </p:spPr>
        <p:txBody>
          <a:bodyPr wrap="square" lIns="0" tIns="0" rIns="0" bIns="0" rtlCol="0"/>
          <a:lstStyle/>
          <a:p>
            <a:endParaRPr dirty="0"/>
          </a:p>
        </p:txBody>
      </p:sp>
      <p:sp>
        <p:nvSpPr>
          <p:cNvPr id="8" name="object 8"/>
          <p:cNvSpPr/>
          <p:nvPr/>
        </p:nvSpPr>
        <p:spPr>
          <a:xfrm>
            <a:off x="7301610" y="3589654"/>
            <a:ext cx="1647825" cy="1198245"/>
          </a:xfrm>
          <a:custGeom>
            <a:avLst/>
            <a:gdLst/>
            <a:ahLst/>
            <a:cxnLst/>
            <a:rect l="l" t="t" r="r" b="b"/>
            <a:pathLst>
              <a:path w="1647825" h="1198245">
                <a:moveTo>
                  <a:pt x="383032" y="0"/>
                </a:moveTo>
                <a:lnTo>
                  <a:pt x="329668" y="3976"/>
                </a:lnTo>
                <a:lnTo>
                  <a:pt x="278923" y="15906"/>
                </a:lnTo>
                <a:lnTo>
                  <a:pt x="230798" y="35790"/>
                </a:lnTo>
                <a:lnTo>
                  <a:pt x="185293" y="63627"/>
                </a:lnTo>
                <a:lnTo>
                  <a:pt x="151535" y="91407"/>
                </a:lnTo>
                <a:lnTo>
                  <a:pt x="120972" y="123991"/>
                </a:lnTo>
                <a:lnTo>
                  <a:pt x="93596" y="161367"/>
                </a:lnTo>
                <a:lnTo>
                  <a:pt x="69403" y="203522"/>
                </a:lnTo>
                <a:lnTo>
                  <a:pt x="48387" y="250444"/>
                </a:lnTo>
                <a:lnTo>
                  <a:pt x="35549" y="287750"/>
                </a:lnTo>
                <a:lnTo>
                  <a:pt x="24687" y="329241"/>
                </a:lnTo>
                <a:lnTo>
                  <a:pt x="15799" y="374914"/>
                </a:lnTo>
                <a:lnTo>
                  <a:pt x="8887" y="424770"/>
                </a:lnTo>
                <a:lnTo>
                  <a:pt x="3949" y="478810"/>
                </a:lnTo>
                <a:lnTo>
                  <a:pt x="987" y="537033"/>
                </a:lnTo>
                <a:lnTo>
                  <a:pt x="0" y="599440"/>
                </a:lnTo>
                <a:lnTo>
                  <a:pt x="1003" y="661418"/>
                </a:lnTo>
                <a:lnTo>
                  <a:pt x="4012" y="719335"/>
                </a:lnTo>
                <a:lnTo>
                  <a:pt x="9027" y="773189"/>
                </a:lnTo>
                <a:lnTo>
                  <a:pt x="16048" y="822977"/>
                </a:lnTo>
                <a:lnTo>
                  <a:pt x="25076" y="868698"/>
                </a:lnTo>
                <a:lnTo>
                  <a:pt x="36109" y="910349"/>
                </a:lnTo>
                <a:lnTo>
                  <a:pt x="49149" y="947928"/>
                </a:lnTo>
                <a:lnTo>
                  <a:pt x="70409" y="995230"/>
                </a:lnTo>
                <a:lnTo>
                  <a:pt x="94724" y="1037614"/>
                </a:lnTo>
                <a:lnTo>
                  <a:pt x="122099" y="1075066"/>
                </a:lnTo>
                <a:lnTo>
                  <a:pt x="152541" y="1107574"/>
                </a:lnTo>
                <a:lnTo>
                  <a:pt x="186055" y="1135126"/>
                </a:lnTo>
                <a:lnTo>
                  <a:pt x="231227" y="1162629"/>
                </a:lnTo>
                <a:lnTo>
                  <a:pt x="279114" y="1182274"/>
                </a:lnTo>
                <a:lnTo>
                  <a:pt x="329715" y="1194061"/>
                </a:lnTo>
                <a:lnTo>
                  <a:pt x="383032" y="1197991"/>
                </a:lnTo>
                <a:lnTo>
                  <a:pt x="437205" y="1193942"/>
                </a:lnTo>
                <a:lnTo>
                  <a:pt x="488854" y="1181798"/>
                </a:lnTo>
                <a:lnTo>
                  <a:pt x="537979" y="1161557"/>
                </a:lnTo>
                <a:lnTo>
                  <a:pt x="584581" y="1133221"/>
                </a:lnTo>
                <a:lnTo>
                  <a:pt x="619345" y="1104826"/>
                </a:lnTo>
                <a:lnTo>
                  <a:pt x="628777" y="1094867"/>
                </a:lnTo>
                <a:lnTo>
                  <a:pt x="386842" y="1094867"/>
                </a:lnTo>
                <a:lnTo>
                  <a:pt x="349769" y="1091674"/>
                </a:lnTo>
                <a:lnTo>
                  <a:pt x="278435" y="1066095"/>
                </a:lnTo>
                <a:lnTo>
                  <a:pt x="244221" y="1043686"/>
                </a:lnTo>
                <a:lnTo>
                  <a:pt x="212552" y="1015085"/>
                </a:lnTo>
                <a:lnTo>
                  <a:pt x="184991" y="980519"/>
                </a:lnTo>
                <a:lnTo>
                  <a:pt x="161549" y="939976"/>
                </a:lnTo>
                <a:lnTo>
                  <a:pt x="142240" y="893445"/>
                </a:lnTo>
                <a:lnTo>
                  <a:pt x="123067" y="817038"/>
                </a:lnTo>
                <a:lnTo>
                  <a:pt x="116347" y="770969"/>
                </a:lnTo>
                <a:lnTo>
                  <a:pt x="111543" y="719661"/>
                </a:lnTo>
                <a:lnTo>
                  <a:pt x="108658" y="663119"/>
                </a:lnTo>
                <a:lnTo>
                  <a:pt x="107696" y="601345"/>
                </a:lnTo>
                <a:lnTo>
                  <a:pt x="108669" y="539293"/>
                </a:lnTo>
                <a:lnTo>
                  <a:pt x="111585" y="482543"/>
                </a:lnTo>
                <a:lnTo>
                  <a:pt x="116443" y="431085"/>
                </a:lnTo>
                <a:lnTo>
                  <a:pt x="123237" y="384908"/>
                </a:lnTo>
                <a:lnTo>
                  <a:pt x="131964" y="344002"/>
                </a:lnTo>
                <a:lnTo>
                  <a:pt x="162050" y="261921"/>
                </a:lnTo>
                <a:lnTo>
                  <a:pt x="185467" y="221488"/>
                </a:lnTo>
                <a:lnTo>
                  <a:pt x="212861" y="187055"/>
                </a:lnTo>
                <a:lnTo>
                  <a:pt x="244221" y="158623"/>
                </a:lnTo>
                <a:lnTo>
                  <a:pt x="278149" y="136380"/>
                </a:lnTo>
                <a:lnTo>
                  <a:pt x="313245" y="120507"/>
                </a:lnTo>
                <a:lnTo>
                  <a:pt x="386842" y="107823"/>
                </a:lnTo>
                <a:lnTo>
                  <a:pt x="633119" y="107823"/>
                </a:lnTo>
                <a:lnTo>
                  <a:pt x="618290" y="92158"/>
                </a:lnTo>
                <a:lnTo>
                  <a:pt x="583819" y="64008"/>
                </a:lnTo>
                <a:lnTo>
                  <a:pt x="537551" y="36004"/>
                </a:lnTo>
                <a:lnTo>
                  <a:pt x="488664" y="16001"/>
                </a:lnTo>
                <a:lnTo>
                  <a:pt x="437157" y="4000"/>
                </a:lnTo>
                <a:lnTo>
                  <a:pt x="383032" y="0"/>
                </a:lnTo>
                <a:close/>
              </a:path>
              <a:path w="1647825" h="1198245">
                <a:moveTo>
                  <a:pt x="633119" y="107823"/>
                </a:moveTo>
                <a:lnTo>
                  <a:pt x="386842" y="107823"/>
                </a:lnTo>
                <a:lnTo>
                  <a:pt x="423630" y="110992"/>
                </a:lnTo>
                <a:lnTo>
                  <a:pt x="459501" y="120507"/>
                </a:lnTo>
                <a:lnTo>
                  <a:pt x="494444" y="136380"/>
                </a:lnTo>
                <a:lnTo>
                  <a:pt x="528447" y="158623"/>
                </a:lnTo>
                <a:lnTo>
                  <a:pt x="560163" y="187725"/>
                </a:lnTo>
                <a:lnTo>
                  <a:pt x="588248" y="224186"/>
                </a:lnTo>
                <a:lnTo>
                  <a:pt x="612689" y="268029"/>
                </a:lnTo>
                <a:lnTo>
                  <a:pt x="633476" y="319278"/>
                </a:lnTo>
                <a:lnTo>
                  <a:pt x="645064" y="357599"/>
                </a:lnTo>
                <a:lnTo>
                  <a:pt x="654553" y="399405"/>
                </a:lnTo>
                <a:lnTo>
                  <a:pt x="661939" y="444690"/>
                </a:lnTo>
                <a:lnTo>
                  <a:pt x="667220" y="493446"/>
                </a:lnTo>
                <a:lnTo>
                  <a:pt x="670391" y="545667"/>
                </a:lnTo>
                <a:lnTo>
                  <a:pt x="671449" y="601345"/>
                </a:lnTo>
                <a:lnTo>
                  <a:pt x="670263" y="657118"/>
                </a:lnTo>
                <a:lnTo>
                  <a:pt x="666707" y="710136"/>
                </a:lnTo>
                <a:lnTo>
                  <a:pt x="660780" y="760396"/>
                </a:lnTo>
                <a:lnTo>
                  <a:pt x="652483" y="807894"/>
                </a:lnTo>
                <a:lnTo>
                  <a:pt x="641815" y="852625"/>
                </a:lnTo>
                <a:lnTo>
                  <a:pt x="628777" y="894588"/>
                </a:lnTo>
                <a:lnTo>
                  <a:pt x="609748" y="941548"/>
                </a:lnTo>
                <a:lnTo>
                  <a:pt x="586755" y="982233"/>
                </a:lnTo>
                <a:lnTo>
                  <a:pt x="559786" y="1016656"/>
                </a:lnTo>
                <a:lnTo>
                  <a:pt x="528828" y="1044829"/>
                </a:lnTo>
                <a:lnTo>
                  <a:pt x="495230" y="1066738"/>
                </a:lnTo>
                <a:lnTo>
                  <a:pt x="460359" y="1082373"/>
                </a:lnTo>
                <a:lnTo>
                  <a:pt x="386842" y="1094867"/>
                </a:lnTo>
                <a:lnTo>
                  <a:pt x="628777" y="1094867"/>
                </a:lnTo>
                <a:lnTo>
                  <a:pt x="679413" y="1033085"/>
                </a:lnTo>
                <a:lnTo>
                  <a:pt x="704741" y="989713"/>
                </a:lnTo>
                <a:lnTo>
                  <a:pt x="726948" y="941324"/>
                </a:lnTo>
                <a:lnTo>
                  <a:pt x="740601" y="903224"/>
                </a:lnTo>
                <a:lnTo>
                  <a:pt x="752165" y="861537"/>
                </a:lnTo>
                <a:lnTo>
                  <a:pt x="761637" y="816267"/>
                </a:lnTo>
                <a:lnTo>
                  <a:pt x="769012" y="767417"/>
                </a:lnTo>
                <a:lnTo>
                  <a:pt x="774286" y="714993"/>
                </a:lnTo>
                <a:lnTo>
                  <a:pt x="777453" y="658999"/>
                </a:lnTo>
                <a:lnTo>
                  <a:pt x="778510" y="599440"/>
                </a:lnTo>
                <a:lnTo>
                  <a:pt x="777419" y="539293"/>
                </a:lnTo>
                <a:lnTo>
                  <a:pt x="774223" y="483370"/>
                </a:lnTo>
                <a:lnTo>
                  <a:pt x="768872" y="430705"/>
                </a:lnTo>
                <a:lnTo>
                  <a:pt x="761389" y="381625"/>
                </a:lnTo>
                <a:lnTo>
                  <a:pt x="751777" y="336129"/>
                </a:lnTo>
                <a:lnTo>
                  <a:pt x="740041" y="294222"/>
                </a:lnTo>
                <a:lnTo>
                  <a:pt x="726186" y="255905"/>
                </a:lnTo>
                <a:lnTo>
                  <a:pt x="703723" y="207272"/>
                </a:lnTo>
                <a:lnTo>
                  <a:pt x="678249" y="163778"/>
                </a:lnTo>
                <a:lnTo>
                  <a:pt x="649769" y="125410"/>
                </a:lnTo>
                <a:lnTo>
                  <a:pt x="633119" y="107823"/>
                </a:lnTo>
                <a:close/>
              </a:path>
              <a:path w="1647825" h="1198245">
                <a:moveTo>
                  <a:pt x="996442" y="863854"/>
                </a:moveTo>
                <a:lnTo>
                  <a:pt x="884809" y="863854"/>
                </a:lnTo>
                <a:lnTo>
                  <a:pt x="896746" y="916398"/>
                </a:lnTo>
                <a:lnTo>
                  <a:pt x="912490" y="964550"/>
                </a:lnTo>
                <a:lnTo>
                  <a:pt x="932037" y="1008300"/>
                </a:lnTo>
                <a:lnTo>
                  <a:pt x="955383" y="1047637"/>
                </a:lnTo>
                <a:lnTo>
                  <a:pt x="982525" y="1082549"/>
                </a:lnTo>
                <a:lnTo>
                  <a:pt x="1013460" y="1113028"/>
                </a:lnTo>
                <a:lnTo>
                  <a:pt x="1054806" y="1143614"/>
                </a:lnTo>
                <a:lnTo>
                  <a:pt x="1100053" y="1167404"/>
                </a:lnTo>
                <a:lnTo>
                  <a:pt x="1149202" y="1184396"/>
                </a:lnTo>
                <a:lnTo>
                  <a:pt x="1202253" y="1194592"/>
                </a:lnTo>
                <a:lnTo>
                  <a:pt x="1259205" y="1197991"/>
                </a:lnTo>
                <a:lnTo>
                  <a:pt x="1312568" y="1194988"/>
                </a:lnTo>
                <a:lnTo>
                  <a:pt x="1363313" y="1185973"/>
                </a:lnTo>
                <a:lnTo>
                  <a:pt x="1411438" y="1170934"/>
                </a:lnTo>
                <a:lnTo>
                  <a:pt x="1456944" y="1149858"/>
                </a:lnTo>
                <a:lnTo>
                  <a:pt x="1498826" y="1123354"/>
                </a:lnTo>
                <a:lnTo>
                  <a:pt x="1536065" y="1091850"/>
                </a:lnTo>
                <a:lnTo>
                  <a:pt x="1540286" y="1087120"/>
                </a:lnTo>
                <a:lnTo>
                  <a:pt x="1260856" y="1087120"/>
                </a:lnTo>
                <a:lnTo>
                  <a:pt x="1208609" y="1083190"/>
                </a:lnTo>
                <a:lnTo>
                  <a:pt x="1161208" y="1071403"/>
                </a:lnTo>
                <a:lnTo>
                  <a:pt x="1118641" y="1051758"/>
                </a:lnTo>
                <a:lnTo>
                  <a:pt x="1080897" y="1024255"/>
                </a:lnTo>
                <a:lnTo>
                  <a:pt x="1054967" y="995656"/>
                </a:lnTo>
                <a:lnTo>
                  <a:pt x="1032240" y="959389"/>
                </a:lnTo>
                <a:lnTo>
                  <a:pt x="1012727" y="915455"/>
                </a:lnTo>
                <a:lnTo>
                  <a:pt x="996442" y="863854"/>
                </a:lnTo>
                <a:close/>
              </a:path>
              <a:path w="1647825" h="1198245">
                <a:moveTo>
                  <a:pt x="1512927" y="110871"/>
                </a:moveTo>
                <a:lnTo>
                  <a:pt x="1256919" y="110871"/>
                </a:lnTo>
                <a:lnTo>
                  <a:pt x="1300305" y="114272"/>
                </a:lnTo>
                <a:lnTo>
                  <a:pt x="1339786" y="124460"/>
                </a:lnTo>
                <a:lnTo>
                  <a:pt x="1375362" y="141410"/>
                </a:lnTo>
                <a:lnTo>
                  <a:pt x="1407033" y="165100"/>
                </a:lnTo>
                <a:lnTo>
                  <a:pt x="1432962" y="193508"/>
                </a:lnTo>
                <a:lnTo>
                  <a:pt x="1462629" y="257897"/>
                </a:lnTo>
                <a:lnTo>
                  <a:pt x="1466285" y="294640"/>
                </a:lnTo>
                <a:lnTo>
                  <a:pt x="1464512" y="318621"/>
                </a:lnTo>
                <a:lnTo>
                  <a:pt x="1449947" y="365154"/>
                </a:lnTo>
                <a:lnTo>
                  <a:pt x="1420493" y="407352"/>
                </a:lnTo>
                <a:lnTo>
                  <a:pt x="1373768" y="442404"/>
                </a:lnTo>
                <a:lnTo>
                  <a:pt x="1310733" y="469147"/>
                </a:lnTo>
                <a:lnTo>
                  <a:pt x="1239434" y="482915"/>
                </a:lnTo>
                <a:lnTo>
                  <a:pt x="1201166" y="484632"/>
                </a:lnTo>
                <a:lnTo>
                  <a:pt x="1201166" y="589280"/>
                </a:lnTo>
                <a:lnTo>
                  <a:pt x="1263106" y="594189"/>
                </a:lnTo>
                <a:lnTo>
                  <a:pt x="1316355" y="601884"/>
                </a:lnTo>
                <a:lnTo>
                  <a:pt x="1360935" y="612390"/>
                </a:lnTo>
                <a:lnTo>
                  <a:pt x="1396873" y="625729"/>
                </a:lnTo>
                <a:lnTo>
                  <a:pt x="1453673" y="662400"/>
                </a:lnTo>
                <a:lnTo>
                  <a:pt x="1497711" y="713359"/>
                </a:lnTo>
                <a:lnTo>
                  <a:pt x="1525889" y="773636"/>
                </a:lnTo>
                <a:lnTo>
                  <a:pt x="1535303" y="838200"/>
                </a:lnTo>
                <a:lnTo>
                  <a:pt x="1530609" y="886610"/>
                </a:lnTo>
                <a:lnTo>
                  <a:pt x="1516522" y="931830"/>
                </a:lnTo>
                <a:lnTo>
                  <a:pt x="1493029" y="973859"/>
                </a:lnTo>
                <a:lnTo>
                  <a:pt x="1460119" y="1012698"/>
                </a:lnTo>
                <a:lnTo>
                  <a:pt x="1419447" y="1045275"/>
                </a:lnTo>
                <a:lnTo>
                  <a:pt x="1372679" y="1068530"/>
                </a:lnTo>
                <a:lnTo>
                  <a:pt x="1319815" y="1082474"/>
                </a:lnTo>
                <a:lnTo>
                  <a:pt x="1260856" y="1087120"/>
                </a:lnTo>
                <a:lnTo>
                  <a:pt x="1540286" y="1087120"/>
                </a:lnTo>
                <a:lnTo>
                  <a:pt x="1568636" y="1055346"/>
                </a:lnTo>
                <a:lnTo>
                  <a:pt x="1596517" y="1013841"/>
                </a:lnTo>
                <a:lnTo>
                  <a:pt x="1618926" y="969285"/>
                </a:lnTo>
                <a:lnTo>
                  <a:pt x="1634918" y="923623"/>
                </a:lnTo>
                <a:lnTo>
                  <a:pt x="1644505" y="876841"/>
                </a:lnTo>
                <a:lnTo>
                  <a:pt x="1647698" y="828929"/>
                </a:lnTo>
                <a:lnTo>
                  <a:pt x="1643052" y="774068"/>
                </a:lnTo>
                <a:lnTo>
                  <a:pt x="1629108" y="721899"/>
                </a:lnTo>
                <a:lnTo>
                  <a:pt x="1605853" y="672445"/>
                </a:lnTo>
                <a:lnTo>
                  <a:pt x="1573276" y="625729"/>
                </a:lnTo>
                <a:lnTo>
                  <a:pt x="1545058" y="595485"/>
                </a:lnTo>
                <a:lnTo>
                  <a:pt x="1513173" y="569134"/>
                </a:lnTo>
                <a:lnTo>
                  <a:pt x="1477621" y="546665"/>
                </a:lnTo>
                <a:lnTo>
                  <a:pt x="1438402" y="528066"/>
                </a:lnTo>
                <a:lnTo>
                  <a:pt x="1483168" y="497660"/>
                </a:lnTo>
                <a:lnTo>
                  <a:pt x="1519804" y="463851"/>
                </a:lnTo>
                <a:lnTo>
                  <a:pt x="1548304" y="426640"/>
                </a:lnTo>
                <a:lnTo>
                  <a:pt x="1568666" y="386032"/>
                </a:lnTo>
                <a:lnTo>
                  <a:pt x="1580886" y="342031"/>
                </a:lnTo>
                <a:lnTo>
                  <a:pt x="1584960" y="294640"/>
                </a:lnTo>
                <a:lnTo>
                  <a:pt x="1582316" y="257417"/>
                </a:lnTo>
                <a:lnTo>
                  <a:pt x="1574387" y="220980"/>
                </a:lnTo>
                <a:lnTo>
                  <a:pt x="1561171" y="185304"/>
                </a:lnTo>
                <a:lnTo>
                  <a:pt x="1542669" y="150368"/>
                </a:lnTo>
                <a:lnTo>
                  <a:pt x="1519354" y="117651"/>
                </a:lnTo>
                <a:lnTo>
                  <a:pt x="1512927" y="110871"/>
                </a:lnTo>
                <a:close/>
              </a:path>
              <a:path w="1647825" h="1198245">
                <a:moveTo>
                  <a:pt x="1256919" y="0"/>
                </a:moveTo>
                <a:lnTo>
                  <a:pt x="1209218" y="3033"/>
                </a:lnTo>
                <a:lnTo>
                  <a:pt x="1164115" y="12139"/>
                </a:lnTo>
                <a:lnTo>
                  <a:pt x="1121615" y="27322"/>
                </a:lnTo>
                <a:lnTo>
                  <a:pt x="1081724" y="48589"/>
                </a:lnTo>
                <a:lnTo>
                  <a:pt x="1044448" y="75946"/>
                </a:lnTo>
                <a:lnTo>
                  <a:pt x="1010812" y="108955"/>
                </a:lnTo>
                <a:lnTo>
                  <a:pt x="981833" y="147177"/>
                </a:lnTo>
                <a:lnTo>
                  <a:pt x="957506" y="190611"/>
                </a:lnTo>
                <a:lnTo>
                  <a:pt x="937824" y="239257"/>
                </a:lnTo>
                <a:lnTo>
                  <a:pt x="922782" y="293116"/>
                </a:lnTo>
                <a:lnTo>
                  <a:pt x="1039114" y="293116"/>
                </a:lnTo>
                <a:lnTo>
                  <a:pt x="1058711" y="247108"/>
                </a:lnTo>
                <a:lnTo>
                  <a:pt x="1080357" y="208327"/>
                </a:lnTo>
                <a:lnTo>
                  <a:pt x="1104050" y="176762"/>
                </a:lnTo>
                <a:lnTo>
                  <a:pt x="1157799" y="134231"/>
                </a:lnTo>
                <a:lnTo>
                  <a:pt x="1221339" y="113466"/>
                </a:lnTo>
                <a:lnTo>
                  <a:pt x="1256919" y="110871"/>
                </a:lnTo>
                <a:lnTo>
                  <a:pt x="1512927" y="110871"/>
                </a:lnTo>
                <a:lnTo>
                  <a:pt x="1491694" y="88471"/>
                </a:lnTo>
                <a:lnTo>
                  <a:pt x="1459676" y="62839"/>
                </a:lnTo>
                <a:lnTo>
                  <a:pt x="1423289" y="40767"/>
                </a:lnTo>
                <a:lnTo>
                  <a:pt x="1383952" y="22931"/>
                </a:lnTo>
                <a:lnTo>
                  <a:pt x="1343104" y="10191"/>
                </a:lnTo>
                <a:lnTo>
                  <a:pt x="1300755" y="2547"/>
                </a:lnTo>
                <a:lnTo>
                  <a:pt x="1256919" y="0"/>
                </a:lnTo>
                <a:close/>
              </a:path>
            </a:pathLst>
          </a:custGeom>
          <a:solidFill>
            <a:srgbClr val="73808B">
              <a:alpha val="30000"/>
            </a:srgbClr>
          </a:solidFill>
        </p:spPr>
        <p:txBody>
          <a:bodyPr wrap="square" lIns="0" tIns="0" rIns="0" bIns="0" rtlCol="0"/>
          <a:lstStyle/>
          <a:p>
            <a:endParaRPr dirty="0"/>
          </a:p>
        </p:txBody>
      </p:sp>
      <p:sp>
        <p:nvSpPr>
          <p:cNvPr id="9" name="object 9"/>
          <p:cNvSpPr/>
          <p:nvPr/>
        </p:nvSpPr>
        <p:spPr>
          <a:xfrm>
            <a:off x="9645395" y="1615439"/>
            <a:ext cx="1908175" cy="271780"/>
          </a:xfrm>
          <a:custGeom>
            <a:avLst/>
            <a:gdLst/>
            <a:ahLst/>
            <a:cxnLst/>
            <a:rect l="l" t="t" r="r" b="b"/>
            <a:pathLst>
              <a:path w="1908175" h="271780">
                <a:moveTo>
                  <a:pt x="1772411" y="0"/>
                </a:moveTo>
                <a:lnTo>
                  <a:pt x="135635" y="0"/>
                </a:lnTo>
                <a:lnTo>
                  <a:pt x="92756" y="6912"/>
                </a:lnTo>
                <a:lnTo>
                  <a:pt x="55522" y="26164"/>
                </a:lnTo>
                <a:lnTo>
                  <a:pt x="26164" y="55522"/>
                </a:lnTo>
                <a:lnTo>
                  <a:pt x="6912" y="92756"/>
                </a:lnTo>
                <a:lnTo>
                  <a:pt x="0" y="135636"/>
                </a:lnTo>
                <a:lnTo>
                  <a:pt x="6912" y="178515"/>
                </a:lnTo>
                <a:lnTo>
                  <a:pt x="26164" y="215749"/>
                </a:lnTo>
                <a:lnTo>
                  <a:pt x="55522" y="245107"/>
                </a:lnTo>
                <a:lnTo>
                  <a:pt x="92756" y="264359"/>
                </a:lnTo>
                <a:lnTo>
                  <a:pt x="135635" y="271272"/>
                </a:lnTo>
                <a:lnTo>
                  <a:pt x="1772411" y="271272"/>
                </a:lnTo>
                <a:lnTo>
                  <a:pt x="1815291" y="264359"/>
                </a:lnTo>
                <a:lnTo>
                  <a:pt x="1852525" y="245107"/>
                </a:lnTo>
                <a:lnTo>
                  <a:pt x="1881883" y="215749"/>
                </a:lnTo>
                <a:lnTo>
                  <a:pt x="1901135" y="178515"/>
                </a:lnTo>
                <a:lnTo>
                  <a:pt x="1908048" y="135636"/>
                </a:lnTo>
                <a:lnTo>
                  <a:pt x="1901135" y="92756"/>
                </a:lnTo>
                <a:lnTo>
                  <a:pt x="1881883" y="55522"/>
                </a:lnTo>
                <a:lnTo>
                  <a:pt x="1852525" y="26164"/>
                </a:lnTo>
                <a:lnTo>
                  <a:pt x="1815291" y="6912"/>
                </a:lnTo>
                <a:lnTo>
                  <a:pt x="1772411" y="0"/>
                </a:lnTo>
                <a:close/>
              </a:path>
            </a:pathLst>
          </a:custGeom>
          <a:solidFill>
            <a:srgbClr val="23292C"/>
          </a:solidFill>
        </p:spPr>
        <p:txBody>
          <a:bodyPr wrap="square" lIns="0" tIns="0" rIns="0" bIns="0" rtlCol="0"/>
          <a:lstStyle/>
          <a:p>
            <a:endParaRPr dirty="0"/>
          </a:p>
        </p:txBody>
      </p:sp>
      <p:sp>
        <p:nvSpPr>
          <p:cNvPr id="10" name="object 10"/>
          <p:cNvSpPr/>
          <p:nvPr/>
        </p:nvSpPr>
        <p:spPr>
          <a:xfrm>
            <a:off x="9626854" y="2227960"/>
            <a:ext cx="1666875" cy="1198245"/>
          </a:xfrm>
          <a:custGeom>
            <a:avLst/>
            <a:gdLst/>
            <a:ahLst/>
            <a:cxnLst/>
            <a:rect l="l" t="t" r="r" b="b"/>
            <a:pathLst>
              <a:path w="1666875" h="1198245">
                <a:moveTo>
                  <a:pt x="383031" y="0"/>
                </a:moveTo>
                <a:lnTo>
                  <a:pt x="329668" y="3956"/>
                </a:lnTo>
                <a:lnTo>
                  <a:pt x="278923" y="15843"/>
                </a:lnTo>
                <a:lnTo>
                  <a:pt x="230798" y="35683"/>
                </a:lnTo>
                <a:lnTo>
                  <a:pt x="185293" y="63500"/>
                </a:lnTo>
                <a:lnTo>
                  <a:pt x="151536" y="91330"/>
                </a:lnTo>
                <a:lnTo>
                  <a:pt x="120980" y="123927"/>
                </a:lnTo>
                <a:lnTo>
                  <a:pt x="93624" y="161304"/>
                </a:lnTo>
                <a:lnTo>
                  <a:pt x="69469" y="203472"/>
                </a:lnTo>
                <a:lnTo>
                  <a:pt x="48514" y="250443"/>
                </a:lnTo>
                <a:lnTo>
                  <a:pt x="35629" y="287750"/>
                </a:lnTo>
                <a:lnTo>
                  <a:pt x="24733" y="329238"/>
                </a:lnTo>
                <a:lnTo>
                  <a:pt x="15823" y="374904"/>
                </a:lnTo>
                <a:lnTo>
                  <a:pt x="8897" y="424747"/>
                </a:lnTo>
                <a:lnTo>
                  <a:pt x="3952" y="478764"/>
                </a:lnTo>
                <a:lnTo>
                  <a:pt x="987" y="536953"/>
                </a:lnTo>
                <a:lnTo>
                  <a:pt x="0" y="599313"/>
                </a:lnTo>
                <a:lnTo>
                  <a:pt x="1003" y="661291"/>
                </a:lnTo>
                <a:lnTo>
                  <a:pt x="4015" y="719208"/>
                </a:lnTo>
                <a:lnTo>
                  <a:pt x="9037" y="773062"/>
                </a:lnTo>
                <a:lnTo>
                  <a:pt x="16072" y="822850"/>
                </a:lnTo>
                <a:lnTo>
                  <a:pt x="25122" y="868571"/>
                </a:lnTo>
                <a:lnTo>
                  <a:pt x="36189" y="910222"/>
                </a:lnTo>
                <a:lnTo>
                  <a:pt x="49275" y="947801"/>
                </a:lnTo>
                <a:lnTo>
                  <a:pt x="70474" y="995153"/>
                </a:lnTo>
                <a:lnTo>
                  <a:pt x="94752" y="1037550"/>
                </a:lnTo>
                <a:lnTo>
                  <a:pt x="122107" y="1075003"/>
                </a:lnTo>
                <a:lnTo>
                  <a:pt x="152542" y="1107524"/>
                </a:lnTo>
                <a:lnTo>
                  <a:pt x="186054" y="1135126"/>
                </a:lnTo>
                <a:lnTo>
                  <a:pt x="231227" y="1162609"/>
                </a:lnTo>
                <a:lnTo>
                  <a:pt x="279114" y="1182211"/>
                </a:lnTo>
                <a:lnTo>
                  <a:pt x="329715" y="1193954"/>
                </a:lnTo>
                <a:lnTo>
                  <a:pt x="383031" y="1197864"/>
                </a:lnTo>
                <a:lnTo>
                  <a:pt x="437207" y="1193835"/>
                </a:lnTo>
                <a:lnTo>
                  <a:pt x="488870" y="1181735"/>
                </a:lnTo>
                <a:lnTo>
                  <a:pt x="538033" y="1161538"/>
                </a:lnTo>
                <a:lnTo>
                  <a:pt x="584707" y="1133221"/>
                </a:lnTo>
                <a:lnTo>
                  <a:pt x="619410" y="1104814"/>
                </a:lnTo>
                <a:lnTo>
                  <a:pt x="628933" y="1094739"/>
                </a:lnTo>
                <a:lnTo>
                  <a:pt x="386969" y="1094739"/>
                </a:lnTo>
                <a:lnTo>
                  <a:pt x="349823" y="1091547"/>
                </a:lnTo>
                <a:lnTo>
                  <a:pt x="278437" y="1065968"/>
                </a:lnTo>
                <a:lnTo>
                  <a:pt x="244221" y="1043559"/>
                </a:lnTo>
                <a:lnTo>
                  <a:pt x="212552" y="1014960"/>
                </a:lnTo>
                <a:lnTo>
                  <a:pt x="184991" y="980408"/>
                </a:lnTo>
                <a:lnTo>
                  <a:pt x="161549" y="939903"/>
                </a:lnTo>
                <a:lnTo>
                  <a:pt x="142240" y="893444"/>
                </a:lnTo>
                <a:lnTo>
                  <a:pt x="123100" y="817033"/>
                </a:lnTo>
                <a:lnTo>
                  <a:pt x="116411" y="770953"/>
                </a:lnTo>
                <a:lnTo>
                  <a:pt x="111637" y="719624"/>
                </a:lnTo>
                <a:lnTo>
                  <a:pt x="108776" y="663045"/>
                </a:lnTo>
                <a:lnTo>
                  <a:pt x="107823" y="601217"/>
                </a:lnTo>
                <a:lnTo>
                  <a:pt x="108786" y="539210"/>
                </a:lnTo>
                <a:lnTo>
                  <a:pt x="111680" y="482477"/>
                </a:lnTo>
                <a:lnTo>
                  <a:pt x="116506" y="431022"/>
                </a:lnTo>
                <a:lnTo>
                  <a:pt x="123269" y="384847"/>
                </a:lnTo>
                <a:lnTo>
                  <a:pt x="131973" y="343957"/>
                </a:lnTo>
                <a:lnTo>
                  <a:pt x="162103" y="261848"/>
                </a:lnTo>
                <a:lnTo>
                  <a:pt x="185515" y="221376"/>
                </a:lnTo>
                <a:lnTo>
                  <a:pt x="212879" y="186930"/>
                </a:lnTo>
                <a:lnTo>
                  <a:pt x="244221" y="158496"/>
                </a:lnTo>
                <a:lnTo>
                  <a:pt x="278151" y="136306"/>
                </a:lnTo>
                <a:lnTo>
                  <a:pt x="313261" y="120427"/>
                </a:lnTo>
                <a:lnTo>
                  <a:pt x="386969" y="107696"/>
                </a:lnTo>
                <a:lnTo>
                  <a:pt x="633149" y="107696"/>
                </a:lnTo>
                <a:lnTo>
                  <a:pt x="618339" y="92043"/>
                </a:lnTo>
                <a:lnTo>
                  <a:pt x="583819" y="63880"/>
                </a:lnTo>
                <a:lnTo>
                  <a:pt x="537551" y="35897"/>
                </a:lnTo>
                <a:lnTo>
                  <a:pt x="488664" y="15938"/>
                </a:lnTo>
                <a:lnTo>
                  <a:pt x="437157" y="3980"/>
                </a:lnTo>
                <a:lnTo>
                  <a:pt x="383031" y="0"/>
                </a:lnTo>
                <a:close/>
              </a:path>
              <a:path w="1666875" h="1198245">
                <a:moveTo>
                  <a:pt x="633149" y="107696"/>
                </a:moveTo>
                <a:lnTo>
                  <a:pt x="386969" y="107696"/>
                </a:lnTo>
                <a:lnTo>
                  <a:pt x="423683" y="110882"/>
                </a:lnTo>
                <a:lnTo>
                  <a:pt x="459517" y="120427"/>
                </a:lnTo>
                <a:lnTo>
                  <a:pt x="494446" y="136306"/>
                </a:lnTo>
                <a:lnTo>
                  <a:pt x="528447" y="158496"/>
                </a:lnTo>
                <a:lnTo>
                  <a:pt x="560163" y="187616"/>
                </a:lnTo>
                <a:lnTo>
                  <a:pt x="588248" y="224107"/>
                </a:lnTo>
                <a:lnTo>
                  <a:pt x="612689" y="267956"/>
                </a:lnTo>
                <a:lnTo>
                  <a:pt x="633476" y="319150"/>
                </a:lnTo>
                <a:lnTo>
                  <a:pt x="645108" y="357516"/>
                </a:lnTo>
                <a:lnTo>
                  <a:pt x="654609" y="399335"/>
                </a:lnTo>
                <a:lnTo>
                  <a:pt x="661987" y="444611"/>
                </a:lnTo>
                <a:lnTo>
                  <a:pt x="667248" y="493347"/>
                </a:lnTo>
                <a:lnTo>
                  <a:pt x="670400" y="545549"/>
                </a:lnTo>
                <a:lnTo>
                  <a:pt x="671449" y="601217"/>
                </a:lnTo>
                <a:lnTo>
                  <a:pt x="670264" y="657036"/>
                </a:lnTo>
                <a:lnTo>
                  <a:pt x="666712" y="710071"/>
                </a:lnTo>
                <a:lnTo>
                  <a:pt x="660796" y="760333"/>
                </a:lnTo>
                <a:lnTo>
                  <a:pt x="652521" y="807832"/>
                </a:lnTo>
                <a:lnTo>
                  <a:pt x="641889" y="852580"/>
                </a:lnTo>
                <a:lnTo>
                  <a:pt x="628903" y="894588"/>
                </a:lnTo>
                <a:lnTo>
                  <a:pt x="609802" y="941546"/>
                </a:lnTo>
                <a:lnTo>
                  <a:pt x="586771" y="982218"/>
                </a:lnTo>
                <a:lnTo>
                  <a:pt x="559788" y="1016603"/>
                </a:lnTo>
                <a:lnTo>
                  <a:pt x="528827" y="1044701"/>
                </a:lnTo>
                <a:lnTo>
                  <a:pt x="495250" y="1066611"/>
                </a:lnTo>
                <a:lnTo>
                  <a:pt x="460422" y="1082246"/>
                </a:lnTo>
                <a:lnTo>
                  <a:pt x="386969" y="1094739"/>
                </a:lnTo>
                <a:lnTo>
                  <a:pt x="628933" y="1094739"/>
                </a:lnTo>
                <a:lnTo>
                  <a:pt x="679421" y="1033030"/>
                </a:lnTo>
                <a:lnTo>
                  <a:pt x="704742" y="989664"/>
                </a:lnTo>
                <a:lnTo>
                  <a:pt x="726948" y="941324"/>
                </a:lnTo>
                <a:lnTo>
                  <a:pt x="740641" y="903184"/>
                </a:lnTo>
                <a:lnTo>
                  <a:pt x="752221" y="861479"/>
                </a:lnTo>
                <a:lnTo>
                  <a:pt x="761691" y="816203"/>
                </a:lnTo>
                <a:lnTo>
                  <a:pt x="769052" y="767353"/>
                </a:lnTo>
                <a:lnTo>
                  <a:pt x="774308" y="714925"/>
                </a:lnTo>
                <a:lnTo>
                  <a:pt x="777459" y="658913"/>
                </a:lnTo>
                <a:lnTo>
                  <a:pt x="778510" y="599313"/>
                </a:lnTo>
                <a:lnTo>
                  <a:pt x="777425" y="539210"/>
                </a:lnTo>
                <a:lnTo>
                  <a:pt x="774246" y="483320"/>
                </a:lnTo>
                <a:lnTo>
                  <a:pt x="768912" y="430672"/>
                </a:lnTo>
                <a:lnTo>
                  <a:pt x="761442" y="381591"/>
                </a:lnTo>
                <a:lnTo>
                  <a:pt x="751832" y="336080"/>
                </a:lnTo>
                <a:lnTo>
                  <a:pt x="740081" y="294141"/>
                </a:lnTo>
                <a:lnTo>
                  <a:pt x="726186" y="255777"/>
                </a:lnTo>
                <a:lnTo>
                  <a:pt x="703735" y="207193"/>
                </a:lnTo>
                <a:lnTo>
                  <a:pt x="678285" y="163706"/>
                </a:lnTo>
                <a:lnTo>
                  <a:pt x="649824" y="125320"/>
                </a:lnTo>
                <a:lnTo>
                  <a:pt x="633149" y="107696"/>
                </a:lnTo>
                <a:close/>
              </a:path>
              <a:path w="1666875" h="1198245">
                <a:moveTo>
                  <a:pt x="1528318" y="904113"/>
                </a:moveTo>
                <a:lnTo>
                  <a:pt x="1415161" y="904113"/>
                </a:lnTo>
                <a:lnTo>
                  <a:pt x="1415161" y="1169289"/>
                </a:lnTo>
                <a:lnTo>
                  <a:pt x="1528318" y="1169289"/>
                </a:lnTo>
                <a:lnTo>
                  <a:pt x="1528318" y="904113"/>
                </a:lnTo>
                <a:close/>
              </a:path>
              <a:path w="1666875" h="1198245">
                <a:moveTo>
                  <a:pt x="1528318" y="0"/>
                </a:moveTo>
                <a:lnTo>
                  <a:pt x="1505203" y="0"/>
                </a:lnTo>
                <a:lnTo>
                  <a:pt x="869315" y="904113"/>
                </a:lnTo>
                <a:lnTo>
                  <a:pt x="1666367" y="904113"/>
                </a:lnTo>
                <a:lnTo>
                  <a:pt x="1666367" y="795527"/>
                </a:lnTo>
                <a:lnTo>
                  <a:pt x="1077214" y="795527"/>
                </a:lnTo>
                <a:lnTo>
                  <a:pt x="1415161" y="316356"/>
                </a:lnTo>
                <a:lnTo>
                  <a:pt x="1528318" y="316356"/>
                </a:lnTo>
                <a:lnTo>
                  <a:pt x="1528318" y="0"/>
                </a:lnTo>
                <a:close/>
              </a:path>
              <a:path w="1666875" h="1198245">
                <a:moveTo>
                  <a:pt x="1528318" y="316356"/>
                </a:moveTo>
                <a:lnTo>
                  <a:pt x="1415161" y="316356"/>
                </a:lnTo>
                <a:lnTo>
                  <a:pt x="1415161" y="795527"/>
                </a:lnTo>
                <a:lnTo>
                  <a:pt x="1528318" y="795527"/>
                </a:lnTo>
                <a:lnTo>
                  <a:pt x="1528318" y="316356"/>
                </a:lnTo>
                <a:close/>
              </a:path>
            </a:pathLst>
          </a:custGeom>
          <a:solidFill>
            <a:srgbClr val="73808B">
              <a:alpha val="30000"/>
            </a:srgbClr>
          </a:solidFill>
        </p:spPr>
        <p:txBody>
          <a:bodyPr wrap="square" lIns="0" tIns="0" rIns="0" bIns="0" rtlCol="0"/>
          <a:lstStyle/>
          <a:p>
            <a:endParaRPr dirty="0"/>
          </a:p>
        </p:txBody>
      </p:sp>
      <p:sp>
        <p:nvSpPr>
          <p:cNvPr id="18" name="Title 17"/>
          <p:cNvSpPr>
            <a:spLocks noGrp="1"/>
          </p:cNvSpPr>
          <p:nvPr>
            <p:ph type="title"/>
          </p:nvPr>
        </p:nvSpPr>
        <p:spPr>
          <a:xfrm>
            <a:off x="381000" y="403302"/>
            <a:ext cx="10783188" cy="861774"/>
          </a:xfrm>
        </p:spPr>
        <p:txBody>
          <a:bodyPr/>
          <a:lstStyle/>
          <a:p>
            <a:pPr algn="ctr"/>
            <a:r>
              <a:rPr lang="en-US"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WHY GOVERNMENTS NEED TO EVALUATE INVESTMENT INCENTIVES </a:t>
            </a:r>
            <a:r>
              <a:rPr lang="sr-Latn-ME"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INVENTORY</a:t>
            </a:r>
            <a:endParaRPr lang="en-US"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xmlns="" id="{FA508BD5-AEAB-4B14-8D47-BB5C0785FC24}"/>
              </a:ext>
            </a:extLst>
          </p:cNvPr>
          <p:cNvSpPr/>
          <p:nvPr/>
        </p:nvSpPr>
        <p:spPr>
          <a:xfrm>
            <a:off x="942466" y="5274378"/>
            <a:ext cx="2600835" cy="1515800"/>
          </a:xfrm>
          <a:prstGeom prst="rect">
            <a:avLst/>
          </a:prstGeom>
        </p:spPr>
        <p:txBody>
          <a:bodyPr wrap="square">
            <a:spAutoFit/>
          </a:bodyPr>
          <a:lstStyle/>
          <a:p>
            <a:r>
              <a:rPr lang="en-GB" sz="14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Financial Analysis</a:t>
            </a:r>
          </a:p>
          <a:p>
            <a:endParaRPr lang="en-GB" sz="11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marL="171450" indent="-171450">
              <a:buFont typeface="Arial" panose="020B0604020202020204" pitchFamily="34" charset="0"/>
              <a:buChar char="•"/>
            </a:pPr>
            <a:r>
              <a:rPr lang="en-GB" sz="1100" b="1" dirty="0">
                <a:latin typeface="Arial" panose="020B0604020202020204" pitchFamily="34" charset="0"/>
                <a:ea typeface="Verdana" panose="020B0604030504040204" pitchFamily="34" charset="0"/>
                <a:cs typeface="Arial" panose="020B0604020202020204" pitchFamily="34" charset="0"/>
              </a:rPr>
              <a:t>This helps to assess the  profitability of the various  investment incentives via </a:t>
            </a:r>
            <a:br>
              <a:rPr lang="en-GB" sz="1100" b="1" dirty="0">
                <a:latin typeface="Arial" panose="020B0604020202020204" pitchFamily="34" charset="0"/>
                <a:ea typeface="Verdana" panose="020B0604030504040204" pitchFamily="34" charset="0"/>
                <a:cs typeface="Arial" panose="020B0604020202020204" pitchFamily="34" charset="0"/>
              </a:rPr>
            </a:br>
            <a:r>
              <a:rPr lang="en-GB" sz="1100" b="1" dirty="0">
                <a:latin typeface="Arial" panose="020B0604020202020204" pitchFamily="34" charset="0"/>
                <a:ea typeface="Verdana" panose="020B0604030504040204" pitchFamily="34" charset="0"/>
                <a:cs typeface="Arial" panose="020B0604020202020204" pitchFamily="34" charset="0"/>
              </a:rPr>
              <a:t>a cost benefit analysis (CBA).  (where MED is actually working)</a:t>
            </a:r>
          </a:p>
          <a:p>
            <a:pPr marL="171450" indent="-171450">
              <a:buFont typeface="Arial" panose="020B0604020202020204" pitchFamily="34" charset="0"/>
              <a:buChar char="•"/>
            </a:pPr>
            <a:endParaRPr lang="en-GB" sz="1200" b="1" dirty="0">
              <a:solidFill>
                <a:schemeClr val="accent1">
                  <a:lumMod val="75000"/>
                </a:schemeClr>
              </a:solidFill>
              <a:latin typeface="Verdana" panose="020B0604030504040204" pitchFamily="34" charset="0"/>
              <a:ea typeface="Verdana" panose="020B0604030504040204" pitchFamily="34" charset="0"/>
            </a:endParaRPr>
          </a:p>
        </p:txBody>
      </p:sp>
      <p:sp>
        <p:nvSpPr>
          <p:cNvPr id="19" name="Rectangle 18">
            <a:extLst>
              <a:ext uri="{FF2B5EF4-FFF2-40B4-BE49-F238E27FC236}">
                <a16:creationId xmlns:a16="http://schemas.microsoft.com/office/drawing/2014/main" xmlns="" id="{BF53E4A0-585C-46C1-9B76-3C1EF672FC8E}"/>
              </a:ext>
            </a:extLst>
          </p:cNvPr>
          <p:cNvSpPr/>
          <p:nvPr/>
        </p:nvSpPr>
        <p:spPr>
          <a:xfrm>
            <a:off x="4104765" y="4261493"/>
            <a:ext cx="2677035" cy="1154162"/>
          </a:xfrm>
          <a:prstGeom prst="rect">
            <a:avLst/>
          </a:prstGeom>
        </p:spPr>
        <p:txBody>
          <a:bodyPr wrap="square">
            <a:spAutoFit/>
          </a:bodyPr>
          <a:lstStyle/>
          <a:p>
            <a:r>
              <a:rPr lang="en-GB" sz="14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Moralists Rationale</a:t>
            </a:r>
          </a:p>
          <a:p>
            <a:endParaRPr lang="en-GB" sz="11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marL="171450" indent="-171450">
              <a:buFont typeface="Arial" panose="020B0604020202020204" pitchFamily="34" charset="0"/>
              <a:buChar char="•"/>
            </a:pPr>
            <a:r>
              <a:rPr lang="en-GB" sz="1100" b="1" dirty="0">
                <a:latin typeface="Arial" panose="020B0604020202020204" pitchFamily="34" charset="0"/>
                <a:ea typeface="Verdana" panose="020B0604030504040204" pitchFamily="34" charset="0"/>
                <a:cs typeface="Arial" panose="020B0604020202020204" pitchFamily="34" charset="0"/>
              </a:rPr>
              <a:t>This helps to allocate cost values that might address ethical concerns raised by  proposed investment incentives.</a:t>
            </a:r>
          </a:p>
        </p:txBody>
      </p:sp>
      <p:sp>
        <p:nvSpPr>
          <p:cNvPr id="20" name="Rectangle 19">
            <a:extLst>
              <a:ext uri="{FF2B5EF4-FFF2-40B4-BE49-F238E27FC236}">
                <a16:creationId xmlns:a16="http://schemas.microsoft.com/office/drawing/2014/main" xmlns="" id="{833245BC-12A9-4675-B417-B78965474FE8}"/>
              </a:ext>
            </a:extLst>
          </p:cNvPr>
          <p:cNvSpPr/>
          <p:nvPr/>
        </p:nvSpPr>
        <p:spPr>
          <a:xfrm>
            <a:off x="7088949" y="5244473"/>
            <a:ext cx="2677036" cy="1154162"/>
          </a:xfrm>
          <a:prstGeom prst="rect">
            <a:avLst/>
          </a:prstGeom>
        </p:spPr>
        <p:txBody>
          <a:bodyPr wrap="square">
            <a:spAutoFit/>
          </a:bodyPr>
          <a:lstStyle/>
          <a:p>
            <a:r>
              <a:rPr lang="en-GB" sz="14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Socio-economic Benefits</a:t>
            </a:r>
          </a:p>
          <a:p>
            <a:endParaRPr lang="en-GB" sz="11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marL="171450" indent="-171450">
              <a:buFont typeface="Arial" panose="020B0604020202020204" pitchFamily="34" charset="0"/>
              <a:buChar char="•"/>
            </a:pPr>
            <a:r>
              <a:rPr lang="en-GB" sz="1100" b="1" dirty="0">
                <a:latin typeface="Arial" panose="020B0604020202020204" pitchFamily="34" charset="0"/>
                <a:ea typeface="Verdana" panose="020B0604030504040204" pitchFamily="34" charset="0"/>
                <a:cs typeface="Arial" panose="020B0604020202020204" pitchFamily="34" charset="0"/>
              </a:rPr>
              <a:t>This helps to compare various investment incentives and estimate there impact on social policies.</a:t>
            </a:r>
          </a:p>
        </p:txBody>
      </p:sp>
      <p:sp>
        <p:nvSpPr>
          <p:cNvPr id="21" name="Rectangle 20">
            <a:extLst>
              <a:ext uri="{FF2B5EF4-FFF2-40B4-BE49-F238E27FC236}">
                <a16:creationId xmlns:a16="http://schemas.microsoft.com/office/drawing/2014/main" xmlns="" id="{621BC37A-1D92-48A4-9633-9C0E1E51D74E}"/>
              </a:ext>
            </a:extLst>
          </p:cNvPr>
          <p:cNvSpPr/>
          <p:nvPr/>
        </p:nvSpPr>
        <p:spPr>
          <a:xfrm>
            <a:off x="9626854" y="3542283"/>
            <a:ext cx="2282765" cy="1323439"/>
          </a:xfrm>
          <a:prstGeom prst="rect">
            <a:avLst/>
          </a:prstGeom>
        </p:spPr>
        <p:txBody>
          <a:bodyPr wrap="square">
            <a:spAutoFit/>
          </a:bodyPr>
          <a:lstStyle/>
          <a:p>
            <a:r>
              <a:rPr lang="en-GB" sz="14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Risk</a:t>
            </a:r>
            <a:r>
              <a:rPr lang="en-GB" sz="110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 </a:t>
            </a:r>
            <a:r>
              <a:rPr lang="en-GB" sz="1400" b="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Analysis</a:t>
            </a:r>
          </a:p>
          <a:p>
            <a:endParaRPr lang="en-GB" sz="1100"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marL="171450" indent="-171450">
              <a:buFont typeface="Arial" panose="020B0604020202020204" pitchFamily="34" charset="0"/>
              <a:buChar char="•"/>
            </a:pPr>
            <a:r>
              <a:rPr lang="en-GB" sz="1100" b="1" dirty="0">
                <a:latin typeface="Arial" panose="020B0604020202020204" pitchFamily="34" charset="0"/>
                <a:ea typeface="Verdana" panose="020B0604030504040204" pitchFamily="34" charset="0"/>
                <a:cs typeface="Arial" panose="020B0604020202020204" pitchFamily="34" charset="0"/>
              </a:rPr>
              <a:t>This helps to concretely  measure the effectiveness  and efficiency of various  investment incentives as it  relates to risk management.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5884</TotalTime>
  <Words>3261</Words>
  <Application>Microsoft Office PowerPoint</Application>
  <PresentationFormat>Widescreen</PresentationFormat>
  <Paragraphs>271</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MS Mincho</vt:lpstr>
      <vt:lpstr>Times New Roman</vt:lpstr>
      <vt:lpstr>Vedrana</vt:lpstr>
      <vt:lpstr>Verdana</vt:lpstr>
      <vt:lpstr>Office Theme</vt:lpstr>
      <vt:lpstr>MAP REA Montenegro Investment Incentives Inventory</vt:lpstr>
      <vt:lpstr>Table of Contents</vt:lpstr>
      <vt:lpstr>Multi Annual Action Plan on a Regional Economic Area  MAP REA</vt:lpstr>
      <vt:lpstr>RIRA Context and purpose</vt:lpstr>
      <vt:lpstr>INVESTMENT REFORM ACTION PLAN  IRAP 2019 - 2020</vt:lpstr>
      <vt:lpstr>MAP REA  PILLAR 2 - INVESTEMENT POLICY</vt:lpstr>
      <vt:lpstr>MOTENEGRO INVESTMENT INCENTIVES INVENTORY</vt:lpstr>
      <vt:lpstr>WHY IS THE INVENTORY OF INVESTMENTS INCENTIVES IMPORTANT</vt:lpstr>
      <vt:lpstr>WHY GOVERNMENTS NEED TO EVALUATE INVESTMENT INCENTIVES INVENTORY</vt:lpstr>
      <vt:lpstr>MONTENEGRO INVESTMENTS INCENTIVES INVENTORY</vt:lpstr>
      <vt:lpstr>MONTENEGRO INVESTMENTS INCENTIVES INVENTORY</vt:lpstr>
      <vt:lpstr>MONTENEGRO INVESTMENTS INCENTIVES INVENTORY</vt:lpstr>
      <vt:lpstr>MONTENEGRO INVESTMENTS INCENTIVES INVENTORY</vt:lpstr>
      <vt:lpstr>MONTENEGRO INVESTMENTS INCENTIVES INVENTORY</vt:lpstr>
      <vt:lpstr>MONTENEGRO INVESTMENTS INCENTIVES INVENTORY</vt:lpstr>
      <vt:lpstr>MONTENEGRO INVESTMENTS INCENTIVES INVENTORY</vt:lpstr>
      <vt:lpstr>INVESTMENTS INVENTORY HIGHLIGHTS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Albania Inventory of Investment Incentives</dc:title>
  <dc:creator>ardiola</dc:creator>
  <cp:lastModifiedBy>PIU</cp:lastModifiedBy>
  <cp:revision>117</cp:revision>
  <dcterms:created xsi:type="dcterms:W3CDTF">2021-01-08T12:49:03Z</dcterms:created>
  <dcterms:modified xsi:type="dcterms:W3CDTF">2021-03-26T14:05:44Z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2020-06-08T00:00:00Z</vt:filetime>
  </property>
  <property fmtid="{D5CDD505-2E9C-101B-9397-08002B2CF9AE}" pid="3" name="Creator">
    <vt:lpwstr>Microsoft® PowerPoint® 2013</vt:lpwstr>
  </property>
  <property fmtid="{D5CDD505-2E9C-101B-9397-08002B2CF9AE}" pid="4" name="LastSaved">
    <vt:filetime>2021-01-08T00:00:00Z</vt:filetime>
  </property>
</Properties>
</file>