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1.xml" ContentType="application/vnd.openxmlformats-officedocument.wordprocessingml.footer+xml"/>
  <Override PartName="/word/header1.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footer2.xml" ContentType="application/vnd.openxmlformats-officedocument.wordprocessingml.footer+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charts/chart1.xml" ContentType="application/vnd.openxmlformats-officedocument.drawingml.chart+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98695E" w:rsidRDefault="00FB2473" w:rsidP="00362795">
      <w:pPr>
        <w:tabs>
          <w:tab w:val="left" w:pos="315"/>
          <w:tab w:val="right" w:pos="9810"/>
        </w:tabs>
        <w:spacing w:before="0" w:after="0" w:line="240" w:lineRule="auto"/>
      </w:pPr>
      <w:r>
        <w:rPr>
          <w:color w:val="auto"/>
        </w:rPr>
        <w:tab/>
      </w:r>
      <w:bookmarkStart w:id="0" w:name="_GoBack"/>
      <w:bookmarkEnd w:id="0"/>
    </w:p>
    <w:p w:rsidR="00A16942" w:rsidRPr="007075A6" w:rsidRDefault="00E63065">
      <w:pPr>
        <w:ind w:right="-471"/>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0" distB="0" distL="114300" distR="114300" simplePos="0" relativeHeight="251660288" behindDoc="0" locked="0" layoutInCell="1" allowOverlap="1" wp14:anchorId="6488B47B" wp14:editId="6B80B0F1">
                <wp:simplePos x="0" y="0"/>
                <wp:positionH relativeFrom="margin">
                  <wp:align>center</wp:align>
                </wp:positionH>
                <wp:positionV relativeFrom="paragraph">
                  <wp:posOffset>7305040</wp:posOffset>
                </wp:positionV>
                <wp:extent cx="2987040" cy="541655"/>
                <wp:effectExtent l="57150" t="38100" r="80010" b="86995"/>
                <wp:wrapNone/>
                <wp:docPr id="1630" name="Rectangle 82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987040" cy="541655"/>
                        </a:xfrm>
                        <a:prstGeom prst="rect">
                          <a:avLst/>
                        </a:prstGeom>
                        <a:ln>
                          <a:headEnd type="none" w="sm" len="sm"/>
                          <a:tailEnd type="none" w="sm" len="sm"/>
                        </a:ln>
                      </wps:spPr>
                      <wps:style>
                        <a:lnRef idx="1">
                          <a:schemeClr val="accent5"/>
                        </a:lnRef>
                        <a:fillRef idx="2">
                          <a:schemeClr val="accent5"/>
                        </a:fillRef>
                        <a:effectRef idx="1">
                          <a:schemeClr val="accent5"/>
                        </a:effectRef>
                        <a:fontRef idx="minor">
                          <a:schemeClr val="dk1"/>
                        </a:fontRef>
                      </wps:style>
                      <wps:txbx>
                        <w:txbxContent>
                          <w:p w:rsidR="00E934CF" w:rsidRPr="00C37B9E" w:rsidRDefault="00E934CF">
                            <w:pPr>
                              <w:spacing w:before="60" w:after="60" w:line="240" w:lineRule="auto"/>
                              <w:jc w:val="center"/>
                              <w:textDirection w:val="btLr"/>
                              <w:rPr>
                                <w:rFonts w:asciiTheme="minorHAnsi" w:hAnsiTheme="minorHAnsi"/>
                                <w:color w:val="auto"/>
                              </w:rPr>
                            </w:pPr>
                            <w:r w:rsidRPr="00C37B9E">
                              <w:rPr>
                                <w:rFonts w:asciiTheme="minorHAnsi" w:eastAsia="Calibri" w:hAnsiTheme="minorHAnsi" w:cs="Calibri"/>
                                <w:color w:val="auto"/>
                                <w:sz w:val="40"/>
                              </w:rPr>
                              <w:t>decembar 2021. godine</w:t>
                            </w:r>
                          </w:p>
                        </w:txbxContent>
                      </wps:txbx>
                      <wps:bodyPr rot="0" vert="horz" wrap="square" lIns="91424" tIns="45698" rIns="91424" bIns="45698"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6488B47B" id="Rectangle 828" o:spid="_x0000_s1047" style="position:absolute;margin-left:0;margin-top:575.2pt;width:235.2pt;height:42.65pt;z-index:251660288;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kD/XwIAAAkFAAAOAAAAZHJzL2Uyb0RvYy54bWysVNtuEzEQfUfiHyy/002WJCSrbqoqBYRU&#10;oGrhAxyvN2vV6zFjJ5vw9Yy9yTZcpCLEi+XLXM6cOePLq31r2E6h12BLPr4YcaashErbTcm/fnn3&#10;as6ZD8JWwoBVJT8oz6+WL19cdq5QOTRgKoWMglhfdK7kTQiuyDIvG9UKfwFOWXqsAVsR6IibrELR&#10;UfTWZPloNMs6wMohSOU93d70j3yZ4te1kuFzXXsVmCk5YQtpxbSu45otL0WxQeEaLY8wxD+gaIW2&#10;lHQIdSOCYFvUv4VqtUTwUIcLCW0Gda2lSjVQNePRL9U8NMKpVAuR491Ak/9/YeWn3R0yXVHvZq+J&#10;ICta6tI98Sbsxig2z+eRo875gkwf3B3GKr27BfnomYVVQ3bqGhG6RomKkI2jffaTQzx4cmXr7iNU&#10;FF9sAyS69jW2MSARwfapK4ehK2ofmKTLfDF/M5oQNklv08l4Np2mFKI4eTv04b2ClsVNyZHQp+hi&#10;d+tDRCOKk0lMZmxcI9y3tmLh4AiRJXVy1pXct5wZRVqmTRJHENo8b0cpYthUdyy1p8yHg1F9yntV&#10;E81UzjhBSwJXK4NsJ0iaQkplw6kuY8k6utXamMExf97xaB9dVRL/4PwXWQePlBlsGJxbbQH/lL16&#10;7LtNSHv7EwN93bHvYb/eJ33lyTReraE6kBgQ+mmk34M2DeB3agBNIlH/bSuQ2mE+WBLUYjzJJzS6&#10;6TCZzhb0peD5y/r8RVhJoUouA3LWH1ahH/itQ71pKFdPhoVrkmGtk0KecB1LoHlLwjn+DXGgz8/J&#10;6ukHW/4AAAD//wMAUEsDBBQABgAIAAAAIQAPeVzi4AAAAAoBAAAPAAAAZHJzL2Rvd25yZXYueG1s&#10;TI9PS8NAEMXvgt9hGaE3u0mbthKzKSIIgiD0D8bjNjtNgtnZkN2k8ds7PdnbzHvDm9/LtpNtxYi9&#10;bxwpiOcRCKTSmYYqBcfD2+MTCB80Gd06QgW/6GGb399lOjXuQjsc96ESHEI+1QrqELpUSl/WaLWf&#10;uw6JvbPrrQ689pU0vb5wuG3lIorW0uqG+EOtO3ytsfzZD1YB+veP+Ou7OCRD5cqk2I2fBZ2Vmj1M&#10;L88gAk7h/xiu+IwOOTOd3EDGi1YBFwmsxqsoAcF+srkOJ5YWy9UGZJ7J2wr5HwAAAP//AwBQSwEC&#10;LQAUAAYACAAAACEAtoM4kv4AAADhAQAAEwAAAAAAAAAAAAAAAAAAAAAAW0NvbnRlbnRfVHlwZXNd&#10;LnhtbFBLAQItABQABgAIAAAAIQA4/SH/1gAAAJQBAAALAAAAAAAAAAAAAAAAAC8BAABfcmVscy8u&#10;cmVsc1BLAQItABQABgAIAAAAIQAgZkD/XwIAAAkFAAAOAAAAAAAAAAAAAAAAAC4CAABkcnMvZTJv&#10;RG9jLnhtbFBLAQItABQABgAIAAAAIQAPeVzi4AAAAAoBAAAPAAAAAAAAAAAAAAAAALkEAABkcnMv&#10;ZG93bnJldi54bWxQSwUGAAAAAAQABADzAAAAxgUAAAAA&#10;" fillcolor="#b1bcbe [1624]" strokecolor="#617174 [3048]">
                <v:fill color2="#e7ebeb [504]" rotate="t" angle="180" colors="0 #c2ced0;22938f #d4dcde;1 #eef2f2" focus="100%" type="gradient"/>
                <v:stroke startarrowwidth="narrow" startarrowlength="short" endarrowwidth="narrow" endarrowlength="short"/>
                <v:shadow on="t" color="black" opacity="24903f" origin=",.5" offset="0,.55556mm"/>
                <v:textbox inset="2.53956mm,1.2694mm,2.53956mm,1.2694mm">
                  <w:txbxContent>
                    <w:p w:rsidR="00E934CF" w:rsidRPr="00C37B9E" w:rsidRDefault="00E934CF">
                      <w:pPr>
                        <w:spacing w:before="60" w:after="60" w:line="240" w:lineRule="auto"/>
                        <w:jc w:val="center"/>
                        <w:textDirection w:val="btLr"/>
                        <w:rPr>
                          <w:rFonts w:asciiTheme="minorHAnsi" w:hAnsiTheme="minorHAnsi"/>
                          <w:color w:val="auto"/>
                        </w:rPr>
                      </w:pPr>
                      <w:r w:rsidRPr="00C37B9E">
                        <w:rPr>
                          <w:rFonts w:asciiTheme="minorHAnsi" w:eastAsia="Calibri" w:hAnsiTheme="minorHAnsi" w:cs="Calibri"/>
                          <w:color w:val="auto"/>
                          <w:sz w:val="40"/>
                        </w:rPr>
                        <w:t>decembar 2021. godine</w:t>
                      </w:r>
                    </w:p>
                  </w:txbxContent>
                </v:textbox>
                <w10:wrap anchorx="margin"/>
              </v:rect>
            </w:pict>
          </mc:Fallback>
        </mc:AlternateContent>
      </w:r>
      <w:r w:rsidR="00C37B9E">
        <w:rPr>
          <w:rFonts w:asciiTheme="minorHAnsi" w:hAnsiTheme="minorHAnsi"/>
          <w:noProof/>
          <w:lang w:val="en-US"/>
        </w:rPr>
        <w:drawing>
          <wp:inline distT="0" distB="0" distL="0" distR="0" wp14:anchorId="4310FAB9" wp14:editId="7D6F57B5">
            <wp:extent cx="6477000" cy="5715000"/>
            <wp:effectExtent l="0" t="0" r="0" b="0"/>
            <wp:docPr id="38" name="Diagram 3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 r:lo="rId10" r:qs="rId11" r:cs="rId12"/>
              </a:graphicData>
            </a:graphic>
          </wp:inline>
        </w:drawing>
      </w:r>
      <w:r w:rsidR="00B108A9">
        <w:rPr>
          <w:rFonts w:asciiTheme="minorHAnsi" w:eastAsia="Calibri" w:hAnsiTheme="minorHAnsi" w:cs="Calibri"/>
          <w:noProof/>
          <w:color w:val="002060"/>
          <w:sz w:val="24"/>
          <w:szCs w:val="24"/>
          <w:shd w:val="clear" w:color="auto" w:fill="E6E6E6"/>
          <w:lang w:val="en-US"/>
        </w:rPr>
        <mc:AlternateContent>
          <mc:Choice Requires="wps">
            <w:drawing>
              <wp:anchor distT="0" distB="0" distL="114300" distR="114300" simplePos="0" relativeHeight="251659264" behindDoc="0" locked="0" layoutInCell="1" allowOverlap="1" wp14:anchorId="3384A60D" wp14:editId="02E31EC3">
                <wp:simplePos x="0" y="0"/>
                <wp:positionH relativeFrom="page">
                  <wp:posOffset>975995</wp:posOffset>
                </wp:positionH>
                <wp:positionV relativeFrom="page">
                  <wp:posOffset>1101090</wp:posOffset>
                </wp:positionV>
                <wp:extent cx="1309370" cy="473710"/>
                <wp:effectExtent l="0" t="0" r="11430" b="8890"/>
                <wp:wrapTopAndBottom/>
                <wp:docPr id="767" name="Rectangle 767" descr="Company contact information"/>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09370" cy="473710"/>
                        </a:xfrm>
                        <a:prstGeom prst="rect">
                          <a:avLst/>
                        </a:prstGeom>
                        <a:noFill/>
                        <a:ln>
                          <a:noFill/>
                        </a:ln>
                      </wps:spPr>
                      <wps:txbx>
                        <w:txbxContent>
                          <w:p w:rsidR="00E934CF" w:rsidRDefault="00E934CF">
                            <w:pPr>
                              <w:textDirection w:val="btLr"/>
                            </w:pPr>
                            <w:r>
                              <w:rPr>
                                <w:color w:val="000000"/>
                                <w:sz w:val="36"/>
                              </w:rPr>
                              <w:t xml:space="preserve">PRIJEDLOG </w:t>
                            </w:r>
                          </w:p>
                        </w:txbxContent>
                      </wps:txbx>
                      <wps:bodyPr spcFirstLastPara="1" wrap="square" lIns="0" tIns="0" rIns="0" bIns="0" anchor="t" anchorCtr="0">
                        <a:noAutofit/>
                      </wps:bodyPr>
                    </wps:wsp>
                  </a:graphicData>
                </a:graphic>
                <wp14:sizeRelH relativeFrom="page">
                  <wp14:pctWidth>0</wp14:pctWidth>
                </wp14:sizeRelH>
                <wp14:sizeRelV relativeFrom="page">
                  <wp14:pctHeight>0</wp14:pctHeight>
                </wp14:sizeRelV>
              </wp:anchor>
            </w:drawing>
          </mc:Choice>
          <mc:Fallback>
            <w:pict>
              <v:rect w14:anchorId="3384A60D" id="Rectangle 767" o:spid="_x0000_s1048" alt="Company contact information" style="position:absolute;margin-left:76.85pt;margin-top:86.7pt;width:103.1pt;height:37.3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FZK14AEAAK0DAAAOAAAAZHJzL2Uyb0RvYy54bWysU9uO00AMfUfiH0bzTpO0aANR0xXaVRFS&#10;BdUufIA7mTQjMhfG0yb9ezyTprDwhnixPLZjH5/jrO9H3bOz9KisqXmxyDmTRthGmWPNv33dvnnH&#10;GQYwDfTWyJpfJPL7zetX68FVcmk72zfSM2pisBpczbsQXJVlKDqpARfWSUPJ1noNgZ7+mDUeBuqu&#10;+2yZ53fZYH3jvBUSkaKPU5JvUv+2lSJ8aVuUgfU1J2whWZ/sIdpss4bq6MF1SlxhwD+g0KAMDb21&#10;eoQA7OTVX620Et6ibcNCWJ3ZtlVCph1omyL/Y5vnDpxMuxA56G404f9rKz6f956ppublXcmZAU0i&#10;PRFtYI69ZCnYSBRE2YPVDsyFCWsCiMCUmWQh5SONg8OKuj27vY9EoNtZ8R0pkb3IxAdea8bW61hL&#10;NLAxaXK5aSLHwAQFi1X+flWSdIJyb8tVWSTRMqjmr53H8FFazaJTc0/gkxRw3mGI86GaS+IwY7eq&#10;75PuvXkRoMIYSXgniBFsGA9jImi5nNc82OZCrKETW0Uzd4BhD57upuBsoFuqOf44gZec9Z8MiRUP&#10;b3b87BxmB4zoLPEbOJvch5AOdML24RRsq9IeEc00+gqSbiKtd73feHS/v1PVr79s8xMAAP//AwBQ&#10;SwMEFAAGAAgAAAAhAML1EHHhAAAACwEAAA8AAABkcnMvZG93bnJldi54bWxMj8FOwkAQhu8mvsNm&#10;TLwY2JYWgdotERNOnqhgPC7dsa12Z5vuAvXtHU56mz/z5Z9v8vVoO3HGwbeOFMTTCARS5UxLtYL9&#10;23ayBOGDJqM7R6jgBz2si9ubXGfGXWiH5zLUgkvIZ1pBE0KfSemrBq32U9cj8e7TDVYHjkMtzaAv&#10;XG47OYuiR2l1S3yh0T2+NFh9lyer4GFfviabD4zfzSH+MlG627p6o9T93fj8BCLgGP5guOqzOhTs&#10;dHQnMl50nOfJglEeFkkKgolkvlqBOCqYpcsIZJHL/z8UvwAAAP//AwBQSwECLQAUAAYACAAAACEA&#10;toM4kv4AAADhAQAAEwAAAAAAAAAAAAAAAAAAAAAAW0NvbnRlbnRfVHlwZXNdLnhtbFBLAQItABQA&#10;BgAIAAAAIQA4/SH/1gAAAJQBAAALAAAAAAAAAAAAAAAAAC8BAABfcmVscy8ucmVsc1BLAQItABQA&#10;BgAIAAAAIQCmFZK14AEAAK0DAAAOAAAAAAAAAAAAAAAAAC4CAABkcnMvZTJvRG9jLnhtbFBLAQIt&#10;ABQABgAIAAAAIQDC9RBx4QAAAAsBAAAPAAAAAAAAAAAAAAAAADoEAABkcnMvZG93bnJldi54bWxQ&#10;SwUGAAAAAAQABADzAAAASAUAAAAA&#10;" filled="f" stroked="f">
                <v:path arrowok="t"/>
                <v:textbox inset="0,0,0,0">
                  <w:txbxContent>
                    <w:p w:rsidR="00E934CF" w:rsidRDefault="00E934CF">
                      <w:pPr>
                        <w:textDirection w:val="btLr"/>
                      </w:pPr>
                      <w:r>
                        <w:rPr>
                          <w:color w:val="000000"/>
                          <w:sz w:val="36"/>
                        </w:rPr>
                        <w:t xml:space="preserve">PRIJEDLOG </w:t>
                      </w:r>
                    </w:p>
                  </w:txbxContent>
                </v:textbox>
                <w10:wrap type="topAndBottom" anchorx="page" anchory="page"/>
              </v:rect>
            </w:pict>
          </mc:Fallback>
        </mc:AlternateContent>
      </w:r>
      <w:r w:rsidR="006A107F" w:rsidRPr="007075A6">
        <w:rPr>
          <w:rFonts w:asciiTheme="minorHAnsi" w:hAnsiTheme="minorHAnsi"/>
        </w:rPr>
        <w:br w:type="page"/>
      </w:r>
    </w:p>
    <w:p w:rsidR="00374A98" w:rsidRDefault="00374A98" w:rsidP="00374A98">
      <w:pPr>
        <w:spacing w:after="0" w:line="240" w:lineRule="auto"/>
        <w:jc w:val="center"/>
        <w:textDirection w:val="btLr"/>
        <w:rPr>
          <w:rFonts w:asciiTheme="minorHAnsi" w:eastAsia="Calibri" w:hAnsiTheme="minorHAnsi" w:cstheme="minorHAnsi"/>
          <w:b/>
          <w:color w:val="auto"/>
          <w:sz w:val="32"/>
          <w:szCs w:val="32"/>
        </w:rPr>
        <w:sectPr w:rsidR="00374A98" w:rsidSect="000766D0">
          <w:footerReference w:type="default" r:id="rId14"/>
          <w:headerReference w:type="first" r:id="rId15"/>
          <w:pgSz w:w="12240" w:h="15840"/>
          <w:pgMar w:top="1714" w:right="1170" w:bottom="1620" w:left="1260" w:header="864" w:footer="720" w:gutter="0"/>
          <w:pgNumType w:start="5"/>
          <w:cols w:space="720"/>
          <w:titlePg/>
          <w:docGrid w:linePitch="272"/>
        </w:sectPr>
      </w:pPr>
      <w:bookmarkStart w:id="1" w:name="_heading=h.gjdgxs" w:colFirst="0" w:colLast="0"/>
      <w:bookmarkEnd w:id="1"/>
    </w:p>
    <w:p w:rsidR="00922F3B" w:rsidRPr="00922F3B" w:rsidRDefault="00374A98" w:rsidP="00922F3B">
      <w:pPr>
        <w:pBdr>
          <w:top w:val="nil"/>
          <w:left w:val="nil"/>
          <w:bottom w:val="nil"/>
          <w:right w:val="nil"/>
          <w:between w:val="nil"/>
        </w:pBdr>
        <w:spacing w:before="0" w:after="240" w:line="240" w:lineRule="auto"/>
        <w:ind w:right="-360"/>
        <w:rPr>
          <w:rFonts w:asciiTheme="minorHAnsi" w:hAnsiTheme="minorHAnsi"/>
          <w:b/>
          <w:color w:val="auto"/>
          <w:sz w:val="32"/>
          <w:szCs w:val="32"/>
        </w:rPr>
      </w:pPr>
      <w:r w:rsidRPr="000766D0">
        <w:rPr>
          <w:rFonts w:asciiTheme="minorHAnsi" w:hAnsiTheme="minorHAnsi"/>
          <w:b/>
          <w:color w:val="auto"/>
          <w:sz w:val="32"/>
          <w:szCs w:val="32"/>
        </w:rPr>
        <w:lastRenderedPageBreak/>
        <w:t>SADRŽAJ</w:t>
      </w:r>
    </w:p>
    <w:tbl>
      <w:tblPr>
        <w:tblStyle w:val="TableGrid"/>
        <w:tblW w:w="1079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165"/>
        <w:gridCol w:w="630"/>
      </w:tblGrid>
      <w:tr w:rsidR="00922F3B" w:rsidTr="00BB2FC8">
        <w:tc>
          <w:tcPr>
            <w:tcW w:w="10165" w:type="dxa"/>
          </w:tcPr>
          <w:p w:rsidR="00922F3B" w:rsidRDefault="00922F3B" w:rsidP="00922F3B">
            <w:pPr>
              <w:spacing w:before="20"/>
              <w:ind w:right="-12"/>
              <w:rPr>
                <w:rFonts w:asciiTheme="minorHAnsi" w:hAnsiTheme="minorHAnsi"/>
                <w:b/>
                <w:color w:val="auto"/>
                <w:sz w:val="22"/>
                <w:szCs w:val="22"/>
              </w:rPr>
            </w:pPr>
            <w:r>
              <w:rPr>
                <w:rFonts w:asciiTheme="minorHAnsi" w:hAnsiTheme="minorHAnsi"/>
                <w:b/>
                <w:color w:val="auto"/>
                <w:sz w:val="22"/>
                <w:szCs w:val="22"/>
              </w:rPr>
              <w:t>REZIME</w:t>
            </w:r>
          </w:p>
        </w:tc>
        <w:tc>
          <w:tcPr>
            <w:tcW w:w="630" w:type="dxa"/>
          </w:tcPr>
          <w:p w:rsidR="00922F3B" w:rsidRPr="00922F3B" w:rsidRDefault="00922F3B" w:rsidP="00922F3B">
            <w:pPr>
              <w:spacing w:before="20"/>
              <w:ind w:right="-288"/>
              <w:rPr>
                <w:rFonts w:asciiTheme="minorHAnsi" w:hAnsiTheme="minorHAnsi"/>
                <w:color w:val="auto"/>
                <w:sz w:val="22"/>
                <w:szCs w:val="22"/>
              </w:rPr>
            </w:pPr>
            <w:r w:rsidRPr="00922F3B">
              <w:rPr>
                <w:rFonts w:asciiTheme="minorHAnsi" w:hAnsiTheme="minorHAnsi"/>
                <w:color w:val="auto"/>
                <w:sz w:val="22"/>
                <w:szCs w:val="22"/>
              </w:rPr>
              <w:t>6</w:t>
            </w:r>
          </w:p>
        </w:tc>
      </w:tr>
      <w:tr w:rsidR="00922F3B" w:rsidTr="00BB2FC8">
        <w:tc>
          <w:tcPr>
            <w:tcW w:w="10165" w:type="dxa"/>
          </w:tcPr>
          <w:p w:rsidR="00922F3B" w:rsidRDefault="00922F3B" w:rsidP="00922F3B">
            <w:pPr>
              <w:spacing w:before="20"/>
              <w:ind w:right="-12"/>
              <w:rPr>
                <w:rFonts w:asciiTheme="minorHAnsi" w:hAnsiTheme="minorHAnsi"/>
                <w:b/>
                <w:color w:val="auto"/>
                <w:sz w:val="22"/>
                <w:szCs w:val="22"/>
              </w:rPr>
            </w:pPr>
            <w:r w:rsidRPr="00374A98">
              <w:rPr>
                <w:rFonts w:asciiTheme="minorHAnsi" w:hAnsiTheme="minorHAnsi"/>
                <w:b/>
                <w:color w:val="auto"/>
                <w:sz w:val="22"/>
                <w:szCs w:val="22"/>
              </w:rPr>
              <w:t>SKRAĆENICE</w:t>
            </w:r>
          </w:p>
        </w:tc>
        <w:tc>
          <w:tcPr>
            <w:tcW w:w="630" w:type="dxa"/>
          </w:tcPr>
          <w:p w:rsidR="00922F3B" w:rsidRPr="00922F3B" w:rsidRDefault="00922F3B" w:rsidP="00922F3B">
            <w:pPr>
              <w:spacing w:before="20"/>
              <w:ind w:right="-288"/>
              <w:rPr>
                <w:rFonts w:asciiTheme="minorHAnsi" w:hAnsiTheme="minorHAnsi"/>
                <w:color w:val="auto"/>
                <w:sz w:val="22"/>
                <w:szCs w:val="22"/>
              </w:rPr>
            </w:pPr>
            <w:r w:rsidRPr="00922F3B">
              <w:rPr>
                <w:rFonts w:asciiTheme="minorHAnsi" w:hAnsiTheme="minorHAnsi"/>
                <w:color w:val="auto"/>
                <w:sz w:val="22"/>
                <w:szCs w:val="22"/>
              </w:rPr>
              <w:t>15</w:t>
            </w:r>
          </w:p>
        </w:tc>
      </w:tr>
      <w:tr w:rsidR="00922F3B" w:rsidTr="00BB2FC8">
        <w:tc>
          <w:tcPr>
            <w:tcW w:w="10165" w:type="dxa"/>
          </w:tcPr>
          <w:p w:rsidR="00922F3B" w:rsidRDefault="00922F3B" w:rsidP="00922F3B">
            <w:pPr>
              <w:spacing w:before="20"/>
              <w:ind w:right="-12"/>
              <w:rPr>
                <w:rFonts w:asciiTheme="minorHAnsi" w:hAnsiTheme="minorHAnsi"/>
                <w:b/>
                <w:color w:val="auto"/>
                <w:sz w:val="22"/>
                <w:szCs w:val="22"/>
              </w:rPr>
            </w:pPr>
            <w:r w:rsidRPr="00374A98">
              <w:rPr>
                <w:rFonts w:asciiTheme="minorHAnsi" w:hAnsiTheme="minorHAnsi"/>
                <w:b/>
                <w:color w:val="auto"/>
                <w:sz w:val="22"/>
                <w:szCs w:val="22"/>
              </w:rPr>
              <w:t>I UVOD</w:t>
            </w:r>
            <w:r>
              <w:rPr>
                <w:rFonts w:asciiTheme="minorHAnsi" w:hAnsiTheme="minorHAnsi"/>
                <w:b/>
                <w:color w:val="auto"/>
                <w:sz w:val="22"/>
                <w:szCs w:val="22"/>
              </w:rPr>
              <w:tab/>
            </w:r>
          </w:p>
        </w:tc>
        <w:tc>
          <w:tcPr>
            <w:tcW w:w="630" w:type="dxa"/>
          </w:tcPr>
          <w:p w:rsidR="00922F3B" w:rsidRPr="00922F3B" w:rsidRDefault="00922F3B" w:rsidP="00922F3B">
            <w:pPr>
              <w:spacing w:before="20"/>
              <w:ind w:right="-288"/>
              <w:rPr>
                <w:rFonts w:asciiTheme="minorHAnsi" w:hAnsiTheme="minorHAnsi"/>
                <w:color w:val="auto"/>
                <w:sz w:val="22"/>
                <w:szCs w:val="22"/>
              </w:rPr>
            </w:pPr>
            <w:r w:rsidRPr="00922F3B">
              <w:rPr>
                <w:rFonts w:asciiTheme="minorHAnsi" w:hAnsiTheme="minorHAnsi"/>
                <w:color w:val="auto"/>
                <w:sz w:val="22"/>
                <w:szCs w:val="22"/>
              </w:rPr>
              <w:t>17</w:t>
            </w:r>
          </w:p>
        </w:tc>
      </w:tr>
      <w:tr w:rsidR="00922F3B" w:rsidTr="00BB2FC8">
        <w:tc>
          <w:tcPr>
            <w:tcW w:w="10165" w:type="dxa"/>
          </w:tcPr>
          <w:p w:rsidR="00922F3B" w:rsidRDefault="00922F3B" w:rsidP="00922F3B">
            <w:pPr>
              <w:spacing w:before="20"/>
              <w:ind w:right="-12"/>
              <w:rPr>
                <w:rFonts w:asciiTheme="minorHAnsi" w:hAnsiTheme="minorHAnsi"/>
                <w:b/>
                <w:color w:val="auto"/>
                <w:sz w:val="22"/>
                <w:szCs w:val="22"/>
              </w:rPr>
            </w:pPr>
            <w:r>
              <w:rPr>
                <w:rFonts w:asciiTheme="minorHAnsi" w:hAnsiTheme="minorHAnsi"/>
                <w:b/>
                <w:color w:val="auto"/>
                <w:sz w:val="22"/>
                <w:szCs w:val="22"/>
              </w:rPr>
              <w:t>II RAZVOJ NOVOG STRATE</w:t>
            </w:r>
            <w:r>
              <w:rPr>
                <w:rFonts w:asciiTheme="minorHAnsi" w:hAnsiTheme="minorHAnsi"/>
                <w:b/>
                <w:color w:val="auto"/>
                <w:sz w:val="22"/>
                <w:szCs w:val="22"/>
                <w:lang w:val="sr-Latn-RS"/>
              </w:rPr>
              <w:t>ŠKOG DOKUMENTA</w:t>
            </w:r>
          </w:p>
        </w:tc>
        <w:tc>
          <w:tcPr>
            <w:tcW w:w="630" w:type="dxa"/>
          </w:tcPr>
          <w:p w:rsidR="00922F3B" w:rsidRPr="00922F3B" w:rsidRDefault="00922F3B" w:rsidP="00922F3B">
            <w:pPr>
              <w:spacing w:before="20"/>
              <w:ind w:right="-288"/>
              <w:rPr>
                <w:rFonts w:asciiTheme="minorHAnsi" w:hAnsiTheme="minorHAnsi"/>
                <w:color w:val="auto"/>
                <w:sz w:val="22"/>
                <w:szCs w:val="22"/>
              </w:rPr>
            </w:pPr>
            <w:r w:rsidRPr="00922F3B">
              <w:rPr>
                <w:rFonts w:asciiTheme="minorHAnsi" w:hAnsiTheme="minorHAnsi"/>
                <w:color w:val="auto"/>
                <w:sz w:val="22"/>
                <w:szCs w:val="22"/>
              </w:rPr>
              <w:t>20</w:t>
            </w:r>
          </w:p>
        </w:tc>
      </w:tr>
      <w:tr w:rsidR="00922F3B" w:rsidTr="00BB2FC8">
        <w:tc>
          <w:tcPr>
            <w:tcW w:w="10165" w:type="dxa"/>
          </w:tcPr>
          <w:p w:rsidR="00922F3B" w:rsidRDefault="00922F3B" w:rsidP="00922F3B">
            <w:pPr>
              <w:spacing w:before="20"/>
              <w:ind w:right="-12"/>
              <w:rPr>
                <w:rFonts w:asciiTheme="minorHAnsi" w:hAnsiTheme="minorHAnsi"/>
                <w:b/>
                <w:color w:val="auto"/>
                <w:sz w:val="22"/>
                <w:szCs w:val="22"/>
              </w:rPr>
            </w:pPr>
            <w:r w:rsidRPr="00374A98">
              <w:rPr>
                <w:rFonts w:asciiTheme="minorHAnsi" w:hAnsiTheme="minorHAnsi"/>
                <w:b/>
                <w:color w:val="auto"/>
                <w:sz w:val="22"/>
                <w:szCs w:val="22"/>
              </w:rPr>
              <w:t>II</w:t>
            </w:r>
            <w:r>
              <w:rPr>
                <w:rFonts w:asciiTheme="minorHAnsi" w:hAnsiTheme="minorHAnsi"/>
                <w:b/>
                <w:color w:val="auto"/>
                <w:sz w:val="22"/>
                <w:szCs w:val="22"/>
              </w:rPr>
              <w:t>I</w:t>
            </w:r>
            <w:r w:rsidRPr="00374A98">
              <w:rPr>
                <w:rFonts w:asciiTheme="minorHAnsi" w:hAnsiTheme="minorHAnsi"/>
                <w:b/>
                <w:color w:val="auto"/>
                <w:sz w:val="22"/>
                <w:szCs w:val="22"/>
              </w:rPr>
              <w:t xml:space="preserve"> VIZIJA REFORME JAVNE UPRAVE</w:t>
            </w:r>
          </w:p>
        </w:tc>
        <w:tc>
          <w:tcPr>
            <w:tcW w:w="630" w:type="dxa"/>
          </w:tcPr>
          <w:p w:rsidR="00922F3B" w:rsidRPr="00BB2FC8" w:rsidRDefault="00BB2FC8" w:rsidP="00922F3B">
            <w:pPr>
              <w:spacing w:before="20"/>
              <w:ind w:right="-630"/>
              <w:rPr>
                <w:rFonts w:asciiTheme="minorHAnsi" w:hAnsiTheme="minorHAnsi"/>
                <w:color w:val="auto"/>
                <w:sz w:val="22"/>
                <w:szCs w:val="22"/>
              </w:rPr>
            </w:pPr>
            <w:r w:rsidRPr="00BB2FC8">
              <w:rPr>
                <w:rFonts w:asciiTheme="minorHAnsi" w:hAnsiTheme="minorHAnsi"/>
                <w:color w:val="auto"/>
                <w:sz w:val="22"/>
                <w:szCs w:val="22"/>
              </w:rPr>
              <w:t>32</w:t>
            </w:r>
          </w:p>
        </w:tc>
      </w:tr>
      <w:tr w:rsidR="00922F3B" w:rsidTr="00BB2FC8">
        <w:tc>
          <w:tcPr>
            <w:tcW w:w="10165" w:type="dxa"/>
          </w:tcPr>
          <w:p w:rsidR="00922F3B"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 xml:space="preserve">III </w:t>
            </w:r>
            <w:r>
              <w:rPr>
                <w:rFonts w:asciiTheme="minorHAnsi" w:hAnsiTheme="minorHAnsi"/>
                <w:b/>
                <w:color w:val="auto"/>
                <w:sz w:val="22"/>
                <w:szCs w:val="22"/>
              </w:rPr>
              <w:t>HORIZONTALNA PITANJA</w:t>
            </w:r>
          </w:p>
        </w:tc>
        <w:tc>
          <w:tcPr>
            <w:tcW w:w="630" w:type="dxa"/>
          </w:tcPr>
          <w:p w:rsidR="00922F3B" w:rsidRPr="00BB2FC8" w:rsidRDefault="00BB2FC8" w:rsidP="00922F3B">
            <w:pPr>
              <w:spacing w:before="20"/>
              <w:ind w:right="-630"/>
              <w:rPr>
                <w:rFonts w:asciiTheme="minorHAnsi" w:hAnsiTheme="minorHAnsi"/>
                <w:color w:val="auto"/>
                <w:sz w:val="22"/>
                <w:szCs w:val="22"/>
              </w:rPr>
            </w:pPr>
            <w:r w:rsidRPr="00BB2FC8">
              <w:rPr>
                <w:rFonts w:asciiTheme="minorHAnsi" w:hAnsiTheme="minorHAnsi"/>
                <w:color w:val="auto"/>
                <w:sz w:val="22"/>
                <w:szCs w:val="22"/>
              </w:rPr>
              <w:t>34</w:t>
            </w:r>
          </w:p>
        </w:tc>
      </w:tr>
      <w:tr w:rsidR="00922F3B" w:rsidTr="00BB2FC8">
        <w:tc>
          <w:tcPr>
            <w:tcW w:w="10165" w:type="dxa"/>
          </w:tcPr>
          <w:p w:rsidR="00922F3B"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IV ANALIZA STANJA SA STRATEŠKIM I OPERATIVNIM CILJEVIMA</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38</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270" w:right="-12"/>
              <w:rPr>
                <w:rFonts w:asciiTheme="minorHAnsi" w:hAnsiTheme="minorHAnsi"/>
                <w:color w:val="auto"/>
                <w:sz w:val="21"/>
                <w:szCs w:val="21"/>
                <w:u w:val="single"/>
              </w:rPr>
            </w:pPr>
            <w:r w:rsidRPr="00922F3B">
              <w:rPr>
                <w:rFonts w:asciiTheme="minorHAnsi" w:hAnsiTheme="minorHAnsi"/>
                <w:color w:val="auto"/>
                <w:sz w:val="21"/>
                <w:szCs w:val="21"/>
                <w:u w:val="single"/>
              </w:rPr>
              <w:t>1. ORGANIZACIJA I RAD JAVNE UPRAVE U FUNKCIJI POTREBA GRAĐANA</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38</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1.1. Funkcionalna javna uprava s efikasnim nadzorom nad njenim radom i primjenom koncepta upravljačke odgovornosti</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46</w:t>
            </w:r>
          </w:p>
        </w:tc>
      </w:tr>
      <w:tr w:rsidR="00922F3B" w:rsidTr="00BB2FC8">
        <w:tc>
          <w:tcPr>
            <w:tcW w:w="10165" w:type="dxa"/>
          </w:tcPr>
          <w:p w:rsidR="00922F3B" w:rsidRPr="00922F3B" w:rsidRDefault="00922F3B" w:rsidP="00922F3B">
            <w:pPr>
              <w:pBdr>
                <w:top w:val="nil"/>
                <w:left w:val="nil"/>
                <w:bottom w:val="nil"/>
                <w:right w:val="nil"/>
                <w:between w:val="nil"/>
              </w:pBdr>
              <w:spacing w:before="20"/>
              <w:ind w:right="-12" w:firstLine="720"/>
              <w:rPr>
                <w:rFonts w:asciiTheme="minorHAnsi" w:hAnsiTheme="minorHAnsi"/>
                <w:color w:val="auto"/>
                <w:sz w:val="21"/>
                <w:szCs w:val="21"/>
              </w:rPr>
            </w:pPr>
            <w:r w:rsidRPr="00922F3B">
              <w:rPr>
                <w:rFonts w:asciiTheme="minorHAnsi" w:hAnsiTheme="minorHAnsi"/>
                <w:color w:val="auto"/>
                <w:sz w:val="21"/>
                <w:szCs w:val="21"/>
              </w:rPr>
              <w:t>OPERATIVNI CILJ 1.2. Administracija bez papira</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50</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1.3. </w:t>
            </w:r>
            <w:r w:rsidR="00BB2FC8" w:rsidRPr="00BB2FC8">
              <w:rPr>
                <w:rFonts w:asciiTheme="minorHAnsi" w:hAnsiTheme="minorHAnsi"/>
                <w:color w:val="auto"/>
                <w:sz w:val="21"/>
                <w:szCs w:val="21"/>
              </w:rPr>
              <w:t>Jačanje funkcionalnih i finansijski nezavisnih opština radi obezbjeđivanja ravnomjernog razvoja svih JLS</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51</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270" w:right="-12"/>
              <w:rPr>
                <w:rFonts w:asciiTheme="minorHAnsi" w:hAnsiTheme="minorHAnsi"/>
                <w:color w:val="auto"/>
                <w:sz w:val="21"/>
                <w:szCs w:val="21"/>
                <w:u w:val="single"/>
              </w:rPr>
            </w:pPr>
            <w:r w:rsidRPr="00922F3B">
              <w:rPr>
                <w:rFonts w:asciiTheme="minorHAnsi" w:hAnsiTheme="minorHAnsi"/>
                <w:color w:val="auto"/>
                <w:sz w:val="21"/>
                <w:szCs w:val="21"/>
                <w:u w:val="single"/>
              </w:rPr>
              <w:t>2.</w:t>
            </w:r>
            <w:r w:rsidRPr="00922F3B">
              <w:rPr>
                <w:sz w:val="21"/>
                <w:szCs w:val="21"/>
                <w:u w:val="single"/>
              </w:rPr>
              <w:t xml:space="preserve"> </w:t>
            </w:r>
            <w:r w:rsidRPr="00922F3B">
              <w:rPr>
                <w:rFonts w:asciiTheme="minorHAnsi" w:hAnsiTheme="minorHAnsi"/>
                <w:color w:val="auto"/>
                <w:sz w:val="21"/>
                <w:szCs w:val="21"/>
                <w:u w:val="single"/>
              </w:rPr>
              <w:t>GRAĐANI I PRIVREDA KORISTE KVALITETNE USLUGE JAVNE UPRAVE</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52</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2.1. Efikasno pružanje usluga i uvođenje upravljanja kvalitetom pruženih usluga</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59</w:t>
            </w:r>
          </w:p>
        </w:tc>
      </w:tr>
      <w:tr w:rsidR="00922F3B" w:rsidTr="00BB2FC8">
        <w:tc>
          <w:tcPr>
            <w:tcW w:w="10165" w:type="dxa"/>
          </w:tcPr>
          <w:p w:rsidR="00BB2FC8" w:rsidRPr="00922F3B" w:rsidRDefault="00922F3B" w:rsidP="00BB2FC8">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2.2. </w:t>
            </w:r>
            <w:r w:rsidR="00BB2FC8" w:rsidRPr="00BB2FC8">
              <w:rPr>
                <w:rFonts w:asciiTheme="minorHAnsi" w:hAnsiTheme="minorHAnsi"/>
                <w:color w:val="auto"/>
                <w:sz w:val="21"/>
                <w:szCs w:val="21"/>
              </w:rPr>
              <w:t xml:space="preserve">Potpuna interoperabilnost informacionih sistema i povećanje broja elektronskih usluga na visokom nivou sofisticiranosti   </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61</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270" w:right="-12"/>
              <w:rPr>
                <w:rFonts w:asciiTheme="minorHAnsi" w:hAnsiTheme="minorHAnsi"/>
                <w:color w:val="auto"/>
                <w:sz w:val="21"/>
                <w:szCs w:val="21"/>
                <w:u w:val="single"/>
              </w:rPr>
            </w:pPr>
            <w:r w:rsidRPr="00922F3B">
              <w:rPr>
                <w:rFonts w:asciiTheme="minorHAnsi" w:hAnsiTheme="minorHAnsi"/>
                <w:color w:val="auto"/>
                <w:sz w:val="21"/>
                <w:szCs w:val="21"/>
                <w:u w:val="single"/>
              </w:rPr>
              <w:t>3. PROFESIONALNA JAVNA ADMINISTRACIJA</w:t>
            </w:r>
          </w:p>
        </w:tc>
        <w:tc>
          <w:tcPr>
            <w:tcW w:w="630" w:type="dxa"/>
          </w:tcPr>
          <w:p w:rsidR="00922F3B" w:rsidRPr="00BB2FC8" w:rsidRDefault="00BB2FC8" w:rsidP="00922F3B">
            <w:pPr>
              <w:spacing w:before="20"/>
              <w:ind w:right="-630"/>
              <w:rPr>
                <w:rFonts w:asciiTheme="minorHAnsi" w:hAnsiTheme="minorHAnsi"/>
                <w:color w:val="auto"/>
                <w:sz w:val="22"/>
                <w:szCs w:val="22"/>
              </w:rPr>
            </w:pPr>
            <w:r>
              <w:rPr>
                <w:rFonts w:asciiTheme="minorHAnsi" w:hAnsiTheme="minorHAnsi"/>
                <w:color w:val="auto"/>
                <w:sz w:val="22"/>
                <w:szCs w:val="22"/>
              </w:rPr>
              <w:t>62</w:t>
            </w:r>
          </w:p>
        </w:tc>
      </w:tr>
      <w:tr w:rsidR="00922F3B" w:rsidTr="00BB2FC8">
        <w:tc>
          <w:tcPr>
            <w:tcW w:w="10165" w:type="dxa"/>
          </w:tcPr>
          <w:p w:rsidR="00922F3B" w:rsidRPr="00922F3B" w:rsidRDefault="00922F3B" w:rsidP="008B5D4C">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3.1.  </w:t>
            </w:r>
            <w:r w:rsidR="008B5D4C" w:rsidRPr="008B5D4C">
              <w:rPr>
                <w:rFonts w:asciiTheme="minorHAnsi" w:hAnsiTheme="minorHAnsi"/>
                <w:color w:val="auto"/>
                <w:sz w:val="21"/>
                <w:szCs w:val="21"/>
              </w:rPr>
              <w:t>Efikasan sistem kadrovskog planiranja na osnovu identifikovanih potreba, depolitizacija i unapređenje postupka zapošljavanja ljudskih resursa i dalja digitalizacija</w:t>
            </w:r>
            <w:r w:rsidR="008B5D4C">
              <w:rPr>
                <w:rFonts w:asciiTheme="minorHAnsi" w:hAnsiTheme="minorHAnsi"/>
                <w:color w:val="auto"/>
                <w:sz w:val="21"/>
                <w:szCs w:val="21"/>
              </w:rPr>
              <w:t xml:space="preserve"> u oblasti službeničkog sistema</w:t>
            </w:r>
          </w:p>
        </w:tc>
        <w:tc>
          <w:tcPr>
            <w:tcW w:w="630" w:type="dxa"/>
          </w:tcPr>
          <w:p w:rsidR="00922F3B" w:rsidRPr="00BB2FC8" w:rsidRDefault="008B5D4C" w:rsidP="00922F3B">
            <w:pPr>
              <w:spacing w:before="20"/>
              <w:ind w:right="-630"/>
              <w:rPr>
                <w:rFonts w:asciiTheme="minorHAnsi" w:hAnsiTheme="minorHAnsi"/>
                <w:color w:val="auto"/>
                <w:sz w:val="22"/>
                <w:szCs w:val="22"/>
              </w:rPr>
            </w:pPr>
            <w:r>
              <w:rPr>
                <w:rFonts w:asciiTheme="minorHAnsi" w:hAnsiTheme="minorHAnsi"/>
                <w:color w:val="auto"/>
                <w:sz w:val="22"/>
                <w:szCs w:val="22"/>
              </w:rPr>
              <w:t>74</w:t>
            </w:r>
          </w:p>
        </w:tc>
      </w:tr>
      <w:tr w:rsidR="00922F3B" w:rsidTr="00BB2FC8">
        <w:tc>
          <w:tcPr>
            <w:tcW w:w="10165" w:type="dxa"/>
          </w:tcPr>
          <w:p w:rsidR="00922F3B" w:rsidRPr="00922F3B" w:rsidRDefault="00922F3B" w:rsidP="008B5D4C">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3.2. </w:t>
            </w:r>
            <w:r w:rsidR="008B5D4C" w:rsidRPr="008B5D4C">
              <w:rPr>
                <w:rFonts w:asciiTheme="minorHAnsi" w:hAnsiTheme="minorHAnsi"/>
                <w:color w:val="auto"/>
                <w:sz w:val="21"/>
                <w:szCs w:val="21"/>
              </w:rPr>
              <w:t>JU atraktivan poslodavac – efikasan sistem ocjenjivanja, napredovanja i nagrađivanja po sistemu z</w:t>
            </w:r>
            <w:r w:rsidR="008B5D4C">
              <w:rPr>
                <w:rFonts w:asciiTheme="minorHAnsi" w:hAnsiTheme="minorHAnsi"/>
                <w:color w:val="auto"/>
                <w:sz w:val="21"/>
                <w:szCs w:val="21"/>
              </w:rPr>
              <w:t xml:space="preserve">asluga i stalnog usavršavanja  </w:t>
            </w:r>
          </w:p>
        </w:tc>
        <w:tc>
          <w:tcPr>
            <w:tcW w:w="630" w:type="dxa"/>
          </w:tcPr>
          <w:p w:rsidR="00922F3B" w:rsidRPr="00BB2FC8" w:rsidRDefault="008B5D4C" w:rsidP="00922F3B">
            <w:pPr>
              <w:spacing w:before="20"/>
              <w:ind w:right="-630"/>
              <w:rPr>
                <w:rFonts w:asciiTheme="minorHAnsi" w:hAnsiTheme="minorHAnsi"/>
                <w:color w:val="auto"/>
                <w:sz w:val="22"/>
                <w:szCs w:val="22"/>
              </w:rPr>
            </w:pPr>
            <w:r>
              <w:rPr>
                <w:rFonts w:asciiTheme="minorHAnsi" w:hAnsiTheme="minorHAnsi"/>
                <w:color w:val="auto"/>
                <w:sz w:val="22"/>
                <w:szCs w:val="22"/>
              </w:rPr>
              <w:t>76</w:t>
            </w:r>
          </w:p>
        </w:tc>
      </w:tr>
      <w:tr w:rsidR="00922F3B" w:rsidTr="00BB2FC8">
        <w:tc>
          <w:tcPr>
            <w:tcW w:w="10165" w:type="dxa"/>
          </w:tcPr>
          <w:p w:rsidR="008B5D4C" w:rsidRPr="00922F3B" w:rsidRDefault="00922F3B" w:rsidP="008B5D4C">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3.3. Optimalna administracija</w:t>
            </w:r>
          </w:p>
        </w:tc>
        <w:tc>
          <w:tcPr>
            <w:tcW w:w="630" w:type="dxa"/>
          </w:tcPr>
          <w:p w:rsidR="00922F3B" w:rsidRPr="00BB2FC8" w:rsidRDefault="008B5D4C" w:rsidP="00922F3B">
            <w:pPr>
              <w:spacing w:before="20"/>
              <w:ind w:right="-630"/>
              <w:rPr>
                <w:rFonts w:asciiTheme="minorHAnsi" w:hAnsiTheme="minorHAnsi"/>
                <w:color w:val="auto"/>
                <w:sz w:val="22"/>
                <w:szCs w:val="22"/>
              </w:rPr>
            </w:pPr>
            <w:r>
              <w:rPr>
                <w:rFonts w:asciiTheme="minorHAnsi" w:hAnsiTheme="minorHAnsi"/>
                <w:color w:val="auto"/>
                <w:sz w:val="22"/>
                <w:szCs w:val="22"/>
              </w:rPr>
              <w:t>77</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270" w:right="-12"/>
              <w:rPr>
                <w:rFonts w:asciiTheme="minorHAnsi" w:hAnsiTheme="minorHAnsi"/>
                <w:color w:val="auto"/>
                <w:sz w:val="21"/>
                <w:szCs w:val="21"/>
                <w:u w:val="single"/>
              </w:rPr>
            </w:pPr>
            <w:r w:rsidRPr="00922F3B">
              <w:rPr>
                <w:rFonts w:asciiTheme="minorHAnsi" w:hAnsiTheme="minorHAnsi"/>
                <w:color w:val="auto"/>
                <w:sz w:val="21"/>
                <w:szCs w:val="21"/>
                <w:u w:val="single"/>
              </w:rPr>
              <w:t>4. TRANSPARENTNA I OTVORENA JAVNA UPRAVA</w:t>
            </w:r>
          </w:p>
        </w:tc>
        <w:tc>
          <w:tcPr>
            <w:tcW w:w="630" w:type="dxa"/>
          </w:tcPr>
          <w:p w:rsidR="00922F3B" w:rsidRPr="00BB2FC8" w:rsidRDefault="00294BB8" w:rsidP="00922F3B">
            <w:pPr>
              <w:spacing w:before="20"/>
              <w:ind w:right="-630"/>
              <w:rPr>
                <w:rFonts w:asciiTheme="minorHAnsi" w:hAnsiTheme="minorHAnsi"/>
                <w:color w:val="auto"/>
                <w:sz w:val="22"/>
                <w:szCs w:val="22"/>
              </w:rPr>
            </w:pPr>
            <w:r>
              <w:rPr>
                <w:rFonts w:asciiTheme="minorHAnsi" w:hAnsiTheme="minorHAnsi"/>
                <w:color w:val="auto"/>
                <w:sz w:val="22"/>
                <w:szCs w:val="22"/>
              </w:rPr>
              <w:t>78</w:t>
            </w:r>
          </w:p>
        </w:tc>
      </w:tr>
      <w:tr w:rsidR="00922F3B" w:rsidTr="00BB2FC8">
        <w:tc>
          <w:tcPr>
            <w:tcW w:w="10165" w:type="dxa"/>
          </w:tcPr>
          <w:p w:rsidR="00922F3B" w:rsidRPr="00922F3B" w:rsidRDefault="00922F3B" w:rsidP="00EC15A7">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4.1. </w:t>
            </w:r>
            <w:r w:rsidR="00EC15A7" w:rsidRPr="00EC15A7">
              <w:rPr>
                <w:rFonts w:asciiTheme="minorHAnsi" w:hAnsiTheme="minorHAnsi"/>
                <w:color w:val="auto"/>
                <w:sz w:val="21"/>
                <w:szCs w:val="21"/>
              </w:rPr>
              <w:t>Unapređenje funkcionisanja sistema pravne zaštite u oblasti SPI i jačanje kapaciteta Agencije za zaštitu ličnih podataka i</w:t>
            </w:r>
            <w:r w:rsidR="00EC15A7">
              <w:rPr>
                <w:rFonts w:asciiTheme="minorHAnsi" w:hAnsiTheme="minorHAnsi"/>
                <w:color w:val="auto"/>
                <w:sz w:val="21"/>
                <w:szCs w:val="21"/>
              </w:rPr>
              <w:t xml:space="preserve"> slobodan pristup informacijama</w:t>
            </w:r>
          </w:p>
        </w:tc>
        <w:tc>
          <w:tcPr>
            <w:tcW w:w="630" w:type="dxa"/>
          </w:tcPr>
          <w:p w:rsidR="00922F3B" w:rsidRPr="00BB2FC8" w:rsidRDefault="00EC15A7" w:rsidP="00922F3B">
            <w:pPr>
              <w:spacing w:before="20"/>
              <w:ind w:right="-630"/>
              <w:rPr>
                <w:rFonts w:asciiTheme="minorHAnsi" w:hAnsiTheme="minorHAnsi"/>
                <w:color w:val="auto"/>
                <w:sz w:val="22"/>
                <w:szCs w:val="22"/>
              </w:rPr>
            </w:pPr>
            <w:r>
              <w:rPr>
                <w:rFonts w:asciiTheme="minorHAnsi" w:hAnsiTheme="minorHAnsi"/>
                <w:color w:val="auto"/>
                <w:sz w:val="22"/>
                <w:szCs w:val="22"/>
              </w:rPr>
              <w:t>84</w:t>
            </w:r>
          </w:p>
        </w:tc>
      </w:tr>
      <w:tr w:rsidR="00922F3B" w:rsidTr="00BB2FC8">
        <w:tc>
          <w:tcPr>
            <w:tcW w:w="10165" w:type="dxa"/>
          </w:tcPr>
          <w:p w:rsidR="00EC15A7" w:rsidRPr="00922F3B" w:rsidRDefault="00922F3B" w:rsidP="00EC15A7">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4.2. </w:t>
            </w:r>
            <w:r w:rsidR="00EC15A7" w:rsidRPr="00EC15A7">
              <w:rPr>
                <w:rFonts w:asciiTheme="minorHAnsi" w:hAnsiTheme="minorHAnsi"/>
                <w:color w:val="auto"/>
                <w:sz w:val="21"/>
                <w:szCs w:val="21"/>
              </w:rPr>
              <w:t>Unapređenje primjene Zakona o SPI od strane obveznika primjene zakona i jačanje kapaciteta korisnika zakona, radi obezbjeđenja adekvatnog ostvarivanja prava na pristup informacijama</w:t>
            </w:r>
          </w:p>
        </w:tc>
        <w:tc>
          <w:tcPr>
            <w:tcW w:w="630" w:type="dxa"/>
          </w:tcPr>
          <w:p w:rsidR="00922F3B" w:rsidRPr="00BB2FC8" w:rsidRDefault="00EC15A7" w:rsidP="00922F3B">
            <w:pPr>
              <w:spacing w:before="20"/>
              <w:ind w:right="-630"/>
              <w:rPr>
                <w:rFonts w:asciiTheme="minorHAnsi" w:hAnsiTheme="minorHAnsi"/>
                <w:color w:val="auto"/>
                <w:sz w:val="22"/>
                <w:szCs w:val="22"/>
              </w:rPr>
            </w:pPr>
            <w:r>
              <w:rPr>
                <w:rFonts w:asciiTheme="minorHAnsi" w:hAnsiTheme="minorHAnsi"/>
                <w:color w:val="auto"/>
                <w:sz w:val="22"/>
                <w:szCs w:val="22"/>
              </w:rPr>
              <w:t>85</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 xml:space="preserve">OPERATIVNI CILJ 4.3. </w:t>
            </w:r>
            <w:r w:rsidR="00EC15A7" w:rsidRPr="00EC15A7">
              <w:rPr>
                <w:rFonts w:asciiTheme="minorHAnsi" w:hAnsiTheme="minorHAnsi"/>
                <w:color w:val="auto"/>
                <w:sz w:val="21"/>
                <w:szCs w:val="21"/>
              </w:rPr>
              <w:t>Unapređenje ponovne upotrebe informacija i povećanje dostupnosti otvorenih</w:t>
            </w:r>
            <w:r w:rsidR="00EC15A7">
              <w:rPr>
                <w:rFonts w:asciiTheme="minorHAnsi" w:hAnsiTheme="minorHAnsi"/>
                <w:color w:val="auto"/>
                <w:sz w:val="21"/>
                <w:szCs w:val="21"/>
              </w:rPr>
              <w:t xml:space="preserve"> podataka</w:t>
            </w:r>
          </w:p>
        </w:tc>
        <w:tc>
          <w:tcPr>
            <w:tcW w:w="630" w:type="dxa"/>
          </w:tcPr>
          <w:p w:rsidR="00922F3B" w:rsidRPr="00BB2FC8" w:rsidRDefault="00EC15A7" w:rsidP="00922F3B">
            <w:pPr>
              <w:spacing w:before="20"/>
              <w:ind w:right="-630"/>
              <w:rPr>
                <w:rFonts w:asciiTheme="minorHAnsi" w:hAnsiTheme="minorHAnsi"/>
                <w:color w:val="auto"/>
                <w:sz w:val="22"/>
                <w:szCs w:val="22"/>
              </w:rPr>
            </w:pPr>
            <w:r>
              <w:rPr>
                <w:rFonts w:asciiTheme="minorHAnsi" w:hAnsiTheme="minorHAnsi"/>
                <w:color w:val="auto"/>
                <w:sz w:val="22"/>
                <w:szCs w:val="22"/>
              </w:rPr>
              <w:t>86</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270" w:right="-12"/>
              <w:rPr>
                <w:rFonts w:asciiTheme="minorHAnsi" w:hAnsiTheme="minorHAnsi"/>
                <w:color w:val="auto"/>
                <w:sz w:val="21"/>
                <w:szCs w:val="21"/>
                <w:u w:val="single"/>
              </w:rPr>
            </w:pPr>
            <w:r w:rsidRPr="00922F3B">
              <w:rPr>
                <w:rFonts w:asciiTheme="minorHAnsi" w:hAnsiTheme="minorHAnsi"/>
                <w:color w:val="auto"/>
                <w:sz w:val="21"/>
                <w:szCs w:val="21"/>
                <w:u w:val="single"/>
              </w:rPr>
              <w:t>5. PLANIRANJE POLITIKA S GRAĐANIMA I ZA GRAĐANE</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88</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5.1. Jačanje sistema planiranja zasnovanog na podacima koje vodi ka kreiranju održivih politika i postizanju prioriteta Vlade</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98</w:t>
            </w:r>
          </w:p>
        </w:tc>
      </w:tr>
      <w:tr w:rsidR="00922F3B" w:rsidTr="00BB2FC8">
        <w:tc>
          <w:tcPr>
            <w:tcW w:w="10165" w:type="dxa"/>
          </w:tcPr>
          <w:p w:rsidR="00922F3B" w:rsidRPr="00922F3B" w:rsidRDefault="00922F3B" w:rsidP="00922F3B">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5.2. Unapređenje institucionalne koordinacije za snažnije efekte javnih politika</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99</w:t>
            </w:r>
          </w:p>
        </w:tc>
      </w:tr>
      <w:tr w:rsidR="00922F3B" w:rsidTr="00BB2FC8">
        <w:tc>
          <w:tcPr>
            <w:tcW w:w="10165" w:type="dxa"/>
          </w:tcPr>
          <w:p w:rsidR="00FC6E0D" w:rsidRPr="00922F3B" w:rsidRDefault="00922F3B" w:rsidP="00FC6E0D">
            <w:pPr>
              <w:pBdr>
                <w:top w:val="nil"/>
                <w:left w:val="nil"/>
                <w:bottom w:val="nil"/>
                <w:right w:val="nil"/>
                <w:between w:val="nil"/>
              </w:pBdr>
              <w:spacing w:before="20"/>
              <w:ind w:left="720" w:right="-12"/>
              <w:rPr>
                <w:rFonts w:asciiTheme="minorHAnsi" w:hAnsiTheme="minorHAnsi"/>
                <w:color w:val="auto"/>
                <w:sz w:val="21"/>
                <w:szCs w:val="21"/>
              </w:rPr>
            </w:pPr>
            <w:r w:rsidRPr="00922F3B">
              <w:rPr>
                <w:rFonts w:asciiTheme="minorHAnsi" w:hAnsiTheme="minorHAnsi"/>
                <w:color w:val="auto"/>
                <w:sz w:val="21"/>
                <w:szCs w:val="21"/>
              </w:rPr>
              <w:t>OPERATIVNI CILJ 5.3. Povećanje obuhvata i jačanje kapaciteta za sprovođenje RIA</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100</w:t>
            </w:r>
          </w:p>
        </w:tc>
      </w:tr>
      <w:tr w:rsidR="00922F3B" w:rsidTr="00BB2FC8">
        <w:tc>
          <w:tcPr>
            <w:tcW w:w="10165" w:type="dxa"/>
          </w:tcPr>
          <w:p w:rsidR="00922F3B" w:rsidRPr="00922F3B"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V BUDŽET</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102</w:t>
            </w:r>
          </w:p>
        </w:tc>
      </w:tr>
      <w:tr w:rsidR="00922F3B" w:rsidTr="00BB2FC8">
        <w:tc>
          <w:tcPr>
            <w:tcW w:w="10165" w:type="dxa"/>
          </w:tcPr>
          <w:p w:rsidR="00922F3B" w:rsidRPr="00374A98"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VI MONITORING, IZVJEŠTAVANJE I EVALUACIJA</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103</w:t>
            </w:r>
          </w:p>
        </w:tc>
      </w:tr>
      <w:tr w:rsidR="00922F3B" w:rsidTr="00BB2FC8">
        <w:tc>
          <w:tcPr>
            <w:tcW w:w="10165" w:type="dxa"/>
          </w:tcPr>
          <w:p w:rsidR="00922F3B" w:rsidRPr="00374A98"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 xml:space="preserve">VII KOMUNIKACIONI PLAN </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109</w:t>
            </w:r>
          </w:p>
        </w:tc>
      </w:tr>
      <w:tr w:rsidR="00922F3B" w:rsidTr="00BB2FC8">
        <w:tc>
          <w:tcPr>
            <w:tcW w:w="10165" w:type="dxa"/>
          </w:tcPr>
          <w:p w:rsidR="00922F3B" w:rsidRPr="00374A98"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AKCIONI PLAN ZA SPROVOĐENJE STRATEGIJE REFORME JAVNE UPRAVE ZA PERIOD 2022-2024</w:t>
            </w:r>
          </w:p>
        </w:tc>
        <w:tc>
          <w:tcPr>
            <w:tcW w:w="630" w:type="dxa"/>
          </w:tcPr>
          <w:p w:rsidR="00922F3B" w:rsidRPr="00BB2FC8" w:rsidRDefault="00FC6E0D" w:rsidP="00922F3B">
            <w:pPr>
              <w:spacing w:before="20"/>
              <w:ind w:right="-630"/>
              <w:rPr>
                <w:rFonts w:asciiTheme="minorHAnsi" w:hAnsiTheme="minorHAnsi"/>
                <w:color w:val="auto"/>
                <w:sz w:val="22"/>
                <w:szCs w:val="22"/>
              </w:rPr>
            </w:pPr>
            <w:r>
              <w:rPr>
                <w:rFonts w:asciiTheme="minorHAnsi" w:hAnsiTheme="minorHAnsi"/>
                <w:color w:val="auto"/>
                <w:sz w:val="22"/>
                <w:szCs w:val="22"/>
              </w:rPr>
              <w:t>111</w:t>
            </w:r>
          </w:p>
        </w:tc>
      </w:tr>
      <w:tr w:rsidR="00922F3B" w:rsidTr="00BB2FC8">
        <w:tc>
          <w:tcPr>
            <w:tcW w:w="10165" w:type="dxa"/>
          </w:tcPr>
          <w:p w:rsidR="00922F3B" w:rsidRPr="00374A98" w:rsidRDefault="00922F3B" w:rsidP="00922F3B">
            <w:pPr>
              <w:pBdr>
                <w:top w:val="nil"/>
                <w:left w:val="nil"/>
                <w:bottom w:val="nil"/>
                <w:right w:val="nil"/>
                <w:between w:val="nil"/>
              </w:pBdr>
              <w:spacing w:before="20"/>
              <w:ind w:right="-12"/>
              <w:rPr>
                <w:rFonts w:asciiTheme="minorHAnsi" w:hAnsiTheme="minorHAnsi"/>
                <w:b/>
                <w:color w:val="auto"/>
                <w:sz w:val="22"/>
                <w:szCs w:val="22"/>
              </w:rPr>
            </w:pPr>
            <w:r w:rsidRPr="00374A98">
              <w:rPr>
                <w:rFonts w:asciiTheme="minorHAnsi" w:hAnsiTheme="minorHAnsi"/>
                <w:b/>
                <w:color w:val="auto"/>
                <w:sz w:val="22"/>
                <w:szCs w:val="22"/>
              </w:rPr>
              <w:t>ANEKSI</w:t>
            </w:r>
          </w:p>
        </w:tc>
        <w:tc>
          <w:tcPr>
            <w:tcW w:w="630" w:type="dxa"/>
          </w:tcPr>
          <w:p w:rsidR="00922F3B" w:rsidRPr="00BB2FC8" w:rsidRDefault="00105867" w:rsidP="00922F3B">
            <w:pPr>
              <w:spacing w:before="20"/>
              <w:ind w:right="-630"/>
              <w:rPr>
                <w:rFonts w:asciiTheme="minorHAnsi" w:hAnsiTheme="minorHAnsi"/>
                <w:color w:val="auto"/>
                <w:sz w:val="22"/>
                <w:szCs w:val="22"/>
              </w:rPr>
            </w:pPr>
            <w:r>
              <w:rPr>
                <w:rFonts w:asciiTheme="minorHAnsi" w:hAnsiTheme="minorHAnsi"/>
                <w:color w:val="auto"/>
                <w:sz w:val="22"/>
                <w:szCs w:val="22"/>
              </w:rPr>
              <w:t>149</w:t>
            </w:r>
          </w:p>
        </w:tc>
      </w:tr>
      <w:tr w:rsidR="006B22D8" w:rsidTr="00BB2FC8">
        <w:tc>
          <w:tcPr>
            <w:tcW w:w="10165" w:type="dxa"/>
          </w:tcPr>
          <w:p w:rsidR="006B22D8" w:rsidRPr="006B22D8" w:rsidRDefault="006B22D8" w:rsidP="006B22D8">
            <w:pPr>
              <w:pBdr>
                <w:top w:val="nil"/>
                <w:left w:val="nil"/>
                <w:bottom w:val="nil"/>
                <w:right w:val="nil"/>
                <w:between w:val="nil"/>
              </w:pBdr>
              <w:spacing w:before="20"/>
              <w:ind w:left="522" w:right="-12"/>
              <w:rPr>
                <w:rFonts w:asciiTheme="minorHAnsi" w:hAnsiTheme="minorHAnsi"/>
                <w:color w:val="auto"/>
                <w:sz w:val="22"/>
                <w:szCs w:val="22"/>
              </w:rPr>
            </w:pPr>
            <w:r w:rsidRPr="006B22D8">
              <w:rPr>
                <w:rFonts w:asciiTheme="minorHAnsi" w:hAnsiTheme="minorHAnsi"/>
                <w:color w:val="auto"/>
                <w:sz w:val="22"/>
                <w:szCs w:val="22"/>
              </w:rPr>
              <w:t>1 – Lista institucija na centralnom niocu i Lista institucija na lokalnom nivou, s brojem zaposlenih</w:t>
            </w:r>
          </w:p>
        </w:tc>
        <w:tc>
          <w:tcPr>
            <w:tcW w:w="630" w:type="dxa"/>
          </w:tcPr>
          <w:p w:rsidR="006B22D8" w:rsidRDefault="002352E3" w:rsidP="00922F3B">
            <w:pPr>
              <w:spacing w:before="20"/>
              <w:ind w:right="-630"/>
              <w:rPr>
                <w:rFonts w:asciiTheme="minorHAnsi" w:hAnsiTheme="minorHAnsi"/>
                <w:color w:val="auto"/>
                <w:sz w:val="22"/>
                <w:szCs w:val="22"/>
              </w:rPr>
            </w:pPr>
            <w:r>
              <w:rPr>
                <w:rFonts w:asciiTheme="minorHAnsi" w:hAnsiTheme="minorHAnsi"/>
                <w:color w:val="auto"/>
                <w:sz w:val="22"/>
                <w:szCs w:val="22"/>
              </w:rPr>
              <w:t>149</w:t>
            </w:r>
          </w:p>
        </w:tc>
      </w:tr>
      <w:tr w:rsidR="006B22D8" w:rsidTr="00BB2FC8">
        <w:tc>
          <w:tcPr>
            <w:tcW w:w="10165" w:type="dxa"/>
          </w:tcPr>
          <w:p w:rsidR="006B22D8" w:rsidRPr="006B22D8" w:rsidRDefault="006B22D8" w:rsidP="006B22D8">
            <w:pPr>
              <w:pBdr>
                <w:top w:val="nil"/>
                <w:left w:val="nil"/>
                <w:bottom w:val="nil"/>
                <w:right w:val="nil"/>
                <w:between w:val="nil"/>
              </w:pBdr>
              <w:spacing w:before="20"/>
              <w:ind w:left="522" w:right="-12"/>
              <w:rPr>
                <w:rFonts w:asciiTheme="minorHAnsi" w:hAnsiTheme="minorHAnsi"/>
                <w:color w:val="auto"/>
                <w:sz w:val="22"/>
                <w:szCs w:val="22"/>
              </w:rPr>
            </w:pPr>
            <w:r w:rsidRPr="006B22D8">
              <w:rPr>
                <w:rFonts w:asciiTheme="minorHAnsi" w:hAnsiTheme="minorHAnsi"/>
                <w:color w:val="auto"/>
                <w:sz w:val="22"/>
                <w:szCs w:val="22"/>
              </w:rPr>
              <w:t>2 – Lista aktivnosti u kojima su prepoznate jedinice lokalne samouprave</w:t>
            </w:r>
          </w:p>
        </w:tc>
        <w:tc>
          <w:tcPr>
            <w:tcW w:w="630" w:type="dxa"/>
          </w:tcPr>
          <w:p w:rsidR="006B22D8" w:rsidRDefault="002352E3" w:rsidP="00922F3B">
            <w:pPr>
              <w:spacing w:before="20"/>
              <w:ind w:right="-630"/>
              <w:rPr>
                <w:rFonts w:asciiTheme="minorHAnsi" w:hAnsiTheme="minorHAnsi"/>
                <w:color w:val="auto"/>
                <w:sz w:val="22"/>
                <w:szCs w:val="22"/>
              </w:rPr>
            </w:pPr>
            <w:r>
              <w:rPr>
                <w:rFonts w:asciiTheme="minorHAnsi" w:hAnsiTheme="minorHAnsi"/>
                <w:color w:val="auto"/>
                <w:sz w:val="22"/>
                <w:szCs w:val="22"/>
              </w:rPr>
              <w:t>167</w:t>
            </w:r>
          </w:p>
        </w:tc>
      </w:tr>
    </w:tbl>
    <w:p w:rsidR="009E549A" w:rsidRPr="00800B78" w:rsidRDefault="009E549A" w:rsidP="00166D19">
      <w:pPr>
        <w:spacing w:after="0" w:line="240" w:lineRule="auto"/>
        <w:jc w:val="center"/>
        <w:textDirection w:val="btLr"/>
        <w:rPr>
          <w:rFonts w:asciiTheme="minorHAnsi" w:eastAsia="Calibri" w:hAnsiTheme="minorHAnsi" w:cstheme="minorHAnsi"/>
          <w:b/>
          <w:color w:val="auto"/>
          <w:sz w:val="32"/>
          <w:szCs w:val="32"/>
        </w:rPr>
      </w:pPr>
      <w:r w:rsidRPr="00800B78">
        <w:rPr>
          <w:rFonts w:asciiTheme="minorHAnsi" w:eastAsia="Calibri" w:hAnsiTheme="minorHAnsi" w:cstheme="minorHAnsi"/>
          <w:b/>
          <w:color w:val="auto"/>
          <w:sz w:val="32"/>
          <w:szCs w:val="32"/>
        </w:rPr>
        <w:lastRenderedPageBreak/>
        <w:t>R E Z I M E</w:t>
      </w:r>
    </w:p>
    <w:p w:rsidR="009E549A" w:rsidRPr="009E549A" w:rsidRDefault="009E549A" w:rsidP="009E549A">
      <w:pPr>
        <w:spacing w:after="0" w:line="240" w:lineRule="auto"/>
        <w:jc w:val="both"/>
        <w:textDirection w:val="btLr"/>
        <w:rPr>
          <w:rFonts w:asciiTheme="minorHAnsi" w:eastAsia="Calibri" w:hAnsiTheme="minorHAnsi" w:cstheme="minorHAnsi"/>
          <w:color w:val="auto"/>
          <w:sz w:val="24"/>
          <w:szCs w:val="24"/>
        </w:rPr>
      </w:pPr>
    </w:p>
    <w:p w:rsidR="009E549A" w:rsidRPr="009E549A" w:rsidRDefault="00B108A9" w:rsidP="009E549A">
      <w:pPr>
        <w:spacing w:after="0" w:line="240" w:lineRule="auto"/>
        <w:jc w:val="both"/>
        <w:textDirection w:val="btLr"/>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39136" behindDoc="0" locked="0" layoutInCell="1" allowOverlap="1" wp14:anchorId="5E1FD0BE" wp14:editId="0597E1D2">
                <wp:simplePos x="0" y="0"/>
                <wp:positionH relativeFrom="column">
                  <wp:posOffset>38735</wp:posOffset>
                </wp:positionH>
                <wp:positionV relativeFrom="paragraph">
                  <wp:posOffset>51435</wp:posOffset>
                </wp:positionV>
                <wp:extent cx="6325235" cy="619125"/>
                <wp:effectExtent l="0" t="0" r="18415" b="28575"/>
                <wp:wrapNone/>
                <wp:docPr id="1628" name="Rounded 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325235" cy="619125"/>
                        </a:xfrm>
                        <a:prstGeom prst="roundRect">
                          <a:avLst/>
                        </a:prstGeom>
                        <a:solidFill>
                          <a:srgbClr val="D4EAF8"/>
                        </a:solidFill>
                        <a:ln>
                          <a:solidFill>
                            <a:schemeClr val="accent5">
                              <a:lumMod val="40000"/>
                              <a:lumOff val="60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E934CF" w:rsidRPr="0031708B" w:rsidRDefault="00E934CF" w:rsidP="00642ACB">
                            <w:pPr>
                              <w:spacing w:after="120" w:line="240" w:lineRule="auto"/>
                              <w:ind w:right="-98"/>
                              <w:jc w:val="center"/>
                              <w:textDirection w:val="btLr"/>
                              <w:rPr>
                                <w:rFonts w:eastAsia="Calibri" w:cstheme="minorHAnsi"/>
                                <w:b/>
                                <w:sz w:val="24"/>
                                <w:szCs w:val="24"/>
                              </w:rPr>
                            </w:pPr>
                            <w:r w:rsidRPr="0031708B">
                              <w:rPr>
                                <w:rFonts w:eastAsia="Calibri" w:cstheme="minorHAnsi"/>
                                <w:b/>
                                <w:sz w:val="24"/>
                                <w:szCs w:val="24"/>
                              </w:rPr>
                              <w:t xml:space="preserve">UPRAVA </w:t>
                            </w:r>
                            <w:r>
                              <w:rPr>
                                <w:rFonts w:eastAsia="Calibri" w:cstheme="minorHAnsi"/>
                                <w:b/>
                                <w:sz w:val="24"/>
                                <w:szCs w:val="24"/>
                              </w:rPr>
                              <w:t xml:space="preserve">KAO SERVIS GRAĐANA s PRAVIM LJUDIMA NA PRAVOM MJESTU okosnica je </w:t>
                            </w:r>
                            <w:r w:rsidRPr="0031708B">
                              <w:rPr>
                                <w:rFonts w:eastAsia="Calibri" w:cstheme="minorHAnsi"/>
                                <w:b/>
                                <w:sz w:val="24"/>
                                <w:szCs w:val="24"/>
                              </w:rPr>
                              <w:t xml:space="preserve"> Strategije reforme javne uprave za period 2022 – 2026. godina.</w:t>
                            </w:r>
                          </w:p>
                          <w:p w:rsidR="00E934CF" w:rsidRDefault="00E934CF" w:rsidP="009E549A">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E1FD0BE" id="Rounded Rectangle 3" o:spid="_x0000_s1049" style="position:absolute;left:0;text-align:left;margin-left:3.05pt;margin-top:4.05pt;width:498.05pt;height:48.75pt;z-index:251739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ozhD0QIAACgGAAAOAAAAZHJzL2Uyb0RvYy54bWysVE1v2zAMvQ/YfxB0Xx27SdYadYqgXYYB&#10;WVu0HXpWZDk2JouapHz114+SbC9rux2G+SCYIvlIPpG8uNy3kmyFsQ2ogqYnI0qE4lA2al3Qb4+L&#10;D2eUWMdUySQoUdCDsPRy9v7dxU7nIoMaZCkMQRBl850uaO2czpPE8lq0zJ6AFgqVFZiWORTNOikN&#10;2yF6K5NsNJomOzClNsCFtXh7HZV0FvCrSnB3W1VWOCILirm5cJpwrvyZzC5YvjZM1w3v0mD/kEXL&#10;GoVBB6hr5hjZmOYVVNtwAxYqd8KhTaCqGi5CDVhNOnpRzUPNtAi1IDlWDzTZ/wfLb7Z3hjQlvt00&#10;w7dSrMVXuoeNKkVJ7pE/ptZSkFPP1E7bHB0e9J3xtVq9BP7doiL5TeMF29nsK9N6W6yU7APth4F2&#10;sXeE4+X0NJtkpxNKOOqm6XmaTXy0hOW9tzbWfRbQEv9TUOPT87kFytl2aV207+1CdiCbctFIGQSz&#10;Xl1JQ7YM++B6/Gm+OOtC2GMzqV57+k4Ugy/jXCg3CYHlpv0KZcQcj/CL3YTX2HPxetpfYzGhpz1S&#10;KO0oLup84EBi5C0w6A5S+HSkuhcVPhEylYW4A1CMEVNKo6pmpYjXkz+GDoAeuUJ2BuwO4K1y046r&#10;zt67ijBbg/Pob4nFtxk8QmRQbnBuGwXmLQDphsjRvicpUuNZcvvVPrRvNnToCsoD9rSBOOxW80WD&#10;bbNk1t0xg9ONewA3lrvFo5KwKyh0f5TUYJ7fuvf2OHSopWSH26Kg9seGGUGJ/KJwHM/T8divlyCM&#10;Jx8zFMyxZnWsUZv2CrARU9yNmodfb+9k/1sZaJ9wsc19VFQxxTF2QbkzvXDl4hbD1cjFfB7McKVo&#10;5pbqQXMP7on2E/G4f2JGd7PjcOpuoN8sLH8xPdHWeyqYbxxUTRgtT3XktXsCXEehjbvV6ffdsRys&#10;fi342U8AAAD//wMAUEsDBBQABgAIAAAAIQBOT1Ue3gAAAAgBAAAPAAAAZHJzL2Rvd25yZXYueG1s&#10;TI/BTsMwEETvSP0Ha5G4UbsRRCXEqRBSxQUkWpCgNzdeElN7HcVuE/6+zqmcdlczmn1TrkZn2Qn7&#10;YDxJWMwFMKTaa0ONhM+P9e0SWIiKtLKeUMIfBlhVs6tSFdoPtMHTNjYshVAolIQ2xq7gPNQtOhXm&#10;vkNK2o/vnYrp7BuuezWkcGd5JkTOnTKUPrSqw+cW68P26CSsOZmdeXBfL/lv+LZ32bB7fXuX8uZ6&#10;fHoEFnGMFzNM+AkdqsS090fSgVkJ+SIZJSzTmFQhsgzYftruc+BVyf8XqM4AAAD//wMAUEsBAi0A&#10;FAAGAAgAAAAhALaDOJL+AAAA4QEAABMAAAAAAAAAAAAAAAAAAAAAAFtDb250ZW50X1R5cGVzXS54&#10;bWxQSwECLQAUAAYACAAAACEAOP0h/9YAAACUAQAACwAAAAAAAAAAAAAAAAAvAQAAX3JlbHMvLnJl&#10;bHNQSwECLQAUAAYACAAAACEA06M4Q9ECAAAoBgAADgAAAAAAAAAAAAAAAAAuAgAAZHJzL2Uyb0Rv&#10;Yy54bWxQSwECLQAUAAYACAAAACEATk9VHt4AAAAIAQAADwAAAAAAAAAAAAAAAAArBQAAZHJzL2Rv&#10;d25yZXYueG1sUEsFBgAAAAAEAAQA8wAAADYGAAAAAA==&#10;" fillcolor="#d4eaf8" strokecolor="#c1c9cb [1304]" strokeweight="2pt">
                <v:path arrowok="t"/>
                <v:textbox>
                  <w:txbxContent>
                    <w:p w:rsidR="00E934CF" w:rsidRPr="0031708B" w:rsidRDefault="00E934CF" w:rsidP="00642ACB">
                      <w:pPr>
                        <w:spacing w:after="120" w:line="240" w:lineRule="auto"/>
                        <w:ind w:right="-98"/>
                        <w:jc w:val="center"/>
                        <w:textDirection w:val="btLr"/>
                        <w:rPr>
                          <w:rFonts w:eastAsia="Calibri" w:cstheme="minorHAnsi"/>
                          <w:b/>
                          <w:sz w:val="24"/>
                          <w:szCs w:val="24"/>
                        </w:rPr>
                      </w:pPr>
                      <w:r w:rsidRPr="0031708B">
                        <w:rPr>
                          <w:rFonts w:eastAsia="Calibri" w:cstheme="minorHAnsi"/>
                          <w:b/>
                          <w:sz w:val="24"/>
                          <w:szCs w:val="24"/>
                        </w:rPr>
                        <w:t xml:space="preserve">UPRAVA </w:t>
                      </w:r>
                      <w:r>
                        <w:rPr>
                          <w:rFonts w:eastAsia="Calibri" w:cstheme="minorHAnsi"/>
                          <w:b/>
                          <w:sz w:val="24"/>
                          <w:szCs w:val="24"/>
                        </w:rPr>
                        <w:t xml:space="preserve">KAO SERVIS GRAĐANA s PRAVIM LJUDIMA NA PRAVOM MJESTU okosnica je </w:t>
                      </w:r>
                      <w:r w:rsidRPr="0031708B">
                        <w:rPr>
                          <w:rFonts w:eastAsia="Calibri" w:cstheme="minorHAnsi"/>
                          <w:b/>
                          <w:sz w:val="24"/>
                          <w:szCs w:val="24"/>
                        </w:rPr>
                        <w:t xml:space="preserve"> Strategije reforme javne uprave za period 2022 – 2026. godina.</w:t>
                      </w:r>
                    </w:p>
                    <w:p w:rsidR="00E934CF" w:rsidRDefault="00E934CF" w:rsidP="009E549A">
                      <w:pPr>
                        <w:jc w:val="center"/>
                      </w:pPr>
                    </w:p>
                  </w:txbxContent>
                </v:textbox>
              </v:roundrect>
            </w:pict>
          </mc:Fallback>
        </mc:AlternateContent>
      </w:r>
    </w:p>
    <w:p w:rsidR="009E549A" w:rsidRPr="009E549A" w:rsidRDefault="009E549A" w:rsidP="009E549A">
      <w:pPr>
        <w:spacing w:after="0" w:line="240" w:lineRule="auto"/>
        <w:jc w:val="both"/>
        <w:textDirection w:val="btLr"/>
        <w:rPr>
          <w:rFonts w:asciiTheme="minorHAnsi" w:eastAsia="Calibri" w:hAnsiTheme="minorHAnsi" w:cstheme="minorHAnsi"/>
          <w:color w:val="auto"/>
          <w:sz w:val="24"/>
          <w:szCs w:val="24"/>
        </w:rPr>
      </w:pPr>
    </w:p>
    <w:p w:rsidR="009E549A" w:rsidRPr="009E549A" w:rsidRDefault="009E549A" w:rsidP="009E549A">
      <w:pPr>
        <w:spacing w:after="120" w:line="240" w:lineRule="auto"/>
        <w:jc w:val="both"/>
        <w:textDirection w:val="btLr"/>
        <w:rPr>
          <w:rFonts w:asciiTheme="minorHAnsi" w:eastAsia="Calibri" w:hAnsiTheme="minorHAnsi" w:cstheme="minorHAnsi"/>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bCs/>
          <w:color w:val="auto"/>
          <w:sz w:val="24"/>
          <w:szCs w:val="24"/>
        </w:rPr>
      </w:pPr>
      <w:r w:rsidRPr="009E549A">
        <w:rPr>
          <w:rFonts w:asciiTheme="minorHAnsi" w:eastAsia="Calibri" w:hAnsiTheme="minorHAnsi" w:cstheme="minorHAnsi"/>
          <w:bCs/>
          <w:color w:val="auto"/>
          <w:sz w:val="24"/>
          <w:szCs w:val="24"/>
        </w:rPr>
        <w:t xml:space="preserve">Ključne vrijednosti reforme su javna uprava zasnovana na raznolikosti, ravnopravnosti, inkluziji, antidiskriminaciji i jednakim mogućnostima za sve, s ciljem da se </w:t>
      </w:r>
      <w:r w:rsidRPr="009E549A">
        <w:rPr>
          <w:rFonts w:asciiTheme="minorHAnsi" w:hAnsiTheme="minorHAnsi" w:cstheme="minorHAnsi"/>
          <w:color w:val="auto"/>
          <w:sz w:val="24"/>
          <w:szCs w:val="24"/>
        </w:rPr>
        <w:t xml:space="preserve">do 2026. godine unaprijedi </w:t>
      </w:r>
      <w:r w:rsidRPr="009E549A">
        <w:rPr>
          <w:rFonts w:asciiTheme="minorHAnsi" w:eastAsia="Calibri" w:hAnsiTheme="minorHAnsi" w:cstheme="minorHAnsi"/>
          <w:bCs/>
          <w:color w:val="auto"/>
          <w:sz w:val="24"/>
          <w:szCs w:val="24"/>
        </w:rPr>
        <w:t>javna uprava tako da</w:t>
      </w:r>
      <w:r w:rsidR="00C03833">
        <w:rPr>
          <w:rFonts w:asciiTheme="minorHAnsi" w:eastAsia="Calibri" w:hAnsiTheme="minorHAnsi" w:cstheme="minorHAnsi"/>
          <w:bCs/>
          <w:color w:val="auto"/>
          <w:sz w:val="24"/>
          <w:szCs w:val="24"/>
        </w:rPr>
        <w:t xml:space="preserve"> bude</w:t>
      </w:r>
      <w:r w:rsidRPr="009E549A">
        <w:rPr>
          <w:rFonts w:asciiTheme="minorHAnsi" w:eastAsia="Calibri" w:hAnsiTheme="minorHAnsi" w:cstheme="minorHAnsi"/>
          <w:bCs/>
          <w:color w:val="auto"/>
          <w:sz w:val="24"/>
          <w:szCs w:val="24"/>
        </w:rPr>
        <w:t xml:space="preserve">: </w:t>
      </w:r>
    </w:p>
    <w:p w:rsidR="009E549A" w:rsidRPr="009E549A" w:rsidRDefault="009E549A" w:rsidP="009E549A">
      <w:pPr>
        <w:spacing w:after="120" w:line="240" w:lineRule="auto"/>
        <w:jc w:val="both"/>
        <w:rPr>
          <w:rFonts w:asciiTheme="minorHAnsi" w:eastAsia="Calibri" w:hAnsiTheme="minorHAnsi" w:cstheme="minorHAnsi"/>
          <w:b/>
          <w:bCs/>
          <w:color w:val="auto"/>
          <w:sz w:val="24"/>
          <w:szCs w:val="24"/>
        </w:rPr>
      </w:pPr>
      <w:r w:rsidRPr="009E549A">
        <w:rPr>
          <w:rFonts w:asciiTheme="minorHAnsi" w:eastAsia="Calibri" w:hAnsiTheme="minorHAnsi" w:cstheme="minorHAnsi"/>
          <w:b/>
          <w:bCs/>
          <w:noProof/>
          <w:color w:val="auto"/>
          <w:sz w:val="24"/>
          <w:szCs w:val="24"/>
          <w:lang w:val="en-US"/>
        </w:rPr>
        <w:drawing>
          <wp:inline distT="0" distB="0" distL="0" distR="0" wp14:anchorId="2EBEE2C6" wp14:editId="6C0E8338">
            <wp:extent cx="6598621" cy="1895912"/>
            <wp:effectExtent l="0" t="0" r="0" b="952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6615933" cy="1900886"/>
                    </a:xfrm>
                    <a:prstGeom prst="rect">
                      <a:avLst/>
                    </a:prstGeom>
                    <a:noFill/>
                    <a:ln>
                      <a:noFill/>
                    </a:ln>
                  </pic:spPr>
                </pic:pic>
              </a:graphicData>
            </a:graphic>
          </wp:inline>
        </w:drawing>
      </w: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Strategija reforme javne uprave 2022 – 2</w:t>
      </w:r>
      <w:r w:rsidR="00C03833">
        <w:rPr>
          <w:rFonts w:asciiTheme="minorHAnsi" w:eastAsia="Calibri" w:hAnsiTheme="minorHAnsi" w:cstheme="minorHAnsi"/>
          <w:color w:val="auto"/>
          <w:sz w:val="24"/>
          <w:szCs w:val="24"/>
        </w:rPr>
        <w:t>026. godina, s</w:t>
      </w:r>
      <w:r w:rsidRPr="009E549A">
        <w:rPr>
          <w:rFonts w:asciiTheme="minorHAnsi" w:eastAsia="Calibri" w:hAnsiTheme="minorHAnsi" w:cstheme="minorHAnsi"/>
          <w:color w:val="auto"/>
          <w:sz w:val="24"/>
          <w:szCs w:val="24"/>
        </w:rPr>
        <w:t xml:space="preserve"> prvim trogodišnjim</w:t>
      </w:r>
      <w:r w:rsidR="00C03833">
        <w:rPr>
          <w:rFonts w:asciiTheme="minorHAnsi" w:eastAsia="Calibri" w:hAnsiTheme="minorHAnsi" w:cstheme="minorHAnsi"/>
          <w:color w:val="auto"/>
          <w:sz w:val="24"/>
          <w:szCs w:val="24"/>
        </w:rPr>
        <w:t xml:space="preserve"> Akcionim planom za period 2022-2024</w:t>
      </w:r>
      <w:r w:rsidRPr="009E549A">
        <w:rPr>
          <w:rFonts w:asciiTheme="minorHAnsi" w:eastAsia="Calibri" w:hAnsiTheme="minorHAnsi" w:cstheme="minorHAnsi"/>
          <w:color w:val="auto"/>
          <w:sz w:val="24"/>
          <w:szCs w:val="24"/>
        </w:rPr>
        <w:t>, pripremljena je na potpuno inkluzivan način, u širokom okviru konsultacija državnih organa, lokalne samouprave, donatora, nevladinog sektora, akademske zajedni</w:t>
      </w:r>
      <w:r w:rsidR="00796234">
        <w:rPr>
          <w:rFonts w:asciiTheme="minorHAnsi" w:eastAsia="Calibri" w:hAnsiTheme="minorHAnsi" w:cstheme="minorHAnsi"/>
          <w:color w:val="auto"/>
          <w:sz w:val="24"/>
          <w:szCs w:val="24"/>
        </w:rPr>
        <w:t>ce i sindikata u periodu od jula 2021. godine, kad je izmijenjen sastav prethodne</w:t>
      </w:r>
      <w:r w:rsidRPr="009E549A">
        <w:rPr>
          <w:rFonts w:asciiTheme="minorHAnsi" w:eastAsia="Calibri" w:hAnsiTheme="minorHAnsi" w:cstheme="minorHAnsi"/>
          <w:color w:val="auto"/>
          <w:sz w:val="24"/>
          <w:szCs w:val="24"/>
        </w:rPr>
        <w:t xml:space="preserve"> </w:t>
      </w:r>
      <w:r w:rsidR="00796234">
        <w:rPr>
          <w:rFonts w:asciiTheme="minorHAnsi" w:eastAsia="Calibri" w:hAnsiTheme="minorHAnsi" w:cstheme="minorHAnsi"/>
          <w:color w:val="auto"/>
          <w:sz w:val="24"/>
          <w:szCs w:val="24"/>
        </w:rPr>
        <w:t xml:space="preserve">Radne grupe </w:t>
      </w:r>
      <w:r w:rsidRPr="009E549A">
        <w:rPr>
          <w:rFonts w:asciiTheme="minorHAnsi" w:eastAsia="Calibri" w:hAnsiTheme="minorHAnsi" w:cstheme="minorHAnsi"/>
          <w:color w:val="auto"/>
          <w:sz w:val="24"/>
          <w:szCs w:val="24"/>
        </w:rPr>
        <w:t>do decembra 2021. godine, kad je završena javna rasprava.</w:t>
      </w:r>
    </w:p>
    <w:p w:rsidR="00C56AF9" w:rsidRDefault="00E10CA7" w:rsidP="009E549A">
      <w:pPr>
        <w:spacing w:after="120" w:line="240" w:lineRule="auto"/>
        <w:jc w:val="both"/>
        <w:rPr>
          <w:rFonts w:asciiTheme="minorHAnsi" w:hAnsiTheme="minorHAnsi" w:cstheme="minorHAnsi"/>
          <w:color w:val="auto"/>
          <w:sz w:val="24"/>
          <w:szCs w:val="24"/>
        </w:rPr>
      </w:pPr>
      <w:r w:rsidRPr="00E10CA7">
        <w:rPr>
          <w:rFonts w:asciiTheme="minorHAnsi" w:hAnsiTheme="minorHAnsi" w:cstheme="minorHAnsi"/>
          <w:noProof/>
          <w:color w:val="auto"/>
          <w:sz w:val="24"/>
          <w:szCs w:val="24"/>
          <w:lang w:val="en-US"/>
        </w:rPr>
        <mc:AlternateContent>
          <mc:Choice Requires="wps">
            <w:drawing>
              <wp:anchor distT="91440" distB="91440" distL="114300" distR="114300" simplePos="0" relativeHeight="251754496" behindDoc="0" locked="0" layoutInCell="1" allowOverlap="1" wp14:anchorId="03CCEB84" wp14:editId="6773D748">
                <wp:simplePos x="0" y="0"/>
                <wp:positionH relativeFrom="page">
                  <wp:posOffset>838200</wp:posOffset>
                </wp:positionH>
                <wp:positionV relativeFrom="paragraph">
                  <wp:posOffset>913765</wp:posOffset>
                </wp:positionV>
                <wp:extent cx="6118860" cy="1403985"/>
                <wp:effectExtent l="0" t="0" r="0" b="4445"/>
                <wp:wrapTopAndBottom/>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8860" cy="1403985"/>
                        </a:xfrm>
                        <a:prstGeom prst="rect">
                          <a:avLst/>
                        </a:prstGeom>
                        <a:noFill/>
                        <a:ln w="9525">
                          <a:noFill/>
                          <a:miter lim="800000"/>
                          <a:headEnd/>
                          <a:tailEnd/>
                        </a:ln>
                      </wps:spPr>
                      <wps:txbx>
                        <w:txbxContent>
                          <w:p w:rsidR="00E934CF" w:rsidRPr="00E10CA7" w:rsidRDefault="00E934CF" w:rsidP="00E10CA7">
                            <w:pPr>
                              <w:pBdr>
                                <w:top w:val="single" w:sz="24" w:space="8" w:color="7E97AD" w:themeColor="accent1"/>
                                <w:bottom w:val="single" w:sz="24" w:space="8" w:color="7E97AD" w:themeColor="accent1"/>
                              </w:pBdr>
                              <w:spacing w:after="0"/>
                              <w:jc w:val="center"/>
                              <w:rPr>
                                <w:b/>
                                <w:i/>
                                <w:iCs/>
                                <w:color w:val="7E97AD" w:themeColor="accent1"/>
                                <w:sz w:val="24"/>
                              </w:rPr>
                            </w:pPr>
                            <w:r w:rsidRPr="00E10CA7">
                              <w:rPr>
                                <w:b/>
                                <w:i/>
                                <w:iCs/>
                                <w:color w:val="7E97AD" w:themeColor="accent1"/>
                                <w:sz w:val="24"/>
                                <w:szCs w:val="24"/>
                              </w:rPr>
                              <w:t>Uspješno spr</w:t>
                            </w:r>
                            <w:r>
                              <w:rPr>
                                <w:b/>
                                <w:i/>
                                <w:iCs/>
                                <w:color w:val="7E97AD" w:themeColor="accent1"/>
                                <w:sz w:val="24"/>
                                <w:szCs w:val="24"/>
                              </w:rPr>
                              <w:t xml:space="preserve">ovedena reforma javne uprave </w:t>
                            </w:r>
                            <w:r w:rsidRPr="00E10CA7">
                              <w:rPr>
                                <w:b/>
                                <w:i/>
                                <w:iCs/>
                                <w:color w:val="7E97AD" w:themeColor="accent1"/>
                                <w:sz w:val="24"/>
                                <w:szCs w:val="24"/>
                              </w:rPr>
                              <w:t>uslov</w:t>
                            </w:r>
                            <w:r>
                              <w:rPr>
                                <w:b/>
                                <w:i/>
                                <w:iCs/>
                                <w:color w:val="7E97AD" w:themeColor="accent1"/>
                                <w:sz w:val="24"/>
                                <w:szCs w:val="24"/>
                              </w:rPr>
                              <w:t xml:space="preserve"> je</w:t>
                            </w:r>
                            <w:r w:rsidRPr="00E10CA7">
                              <w:rPr>
                                <w:b/>
                                <w:i/>
                                <w:iCs/>
                                <w:color w:val="7E97AD" w:themeColor="accent1"/>
                                <w:sz w:val="24"/>
                                <w:szCs w:val="24"/>
                              </w:rPr>
                              <w:t xml:space="preserve"> za povlačenje pre</w:t>
                            </w:r>
                            <w:r w:rsidRPr="00931302">
                              <w:rPr>
                                <w:b/>
                                <w:i/>
                                <w:iCs/>
                                <w:color w:val="7E97AD" w:themeColor="accent1"/>
                                <w:sz w:val="24"/>
                                <w:szCs w:val="24"/>
                              </w:rPr>
                              <w:t>ko</w:t>
                            </w:r>
                            <w:r>
                              <w:rPr>
                                <w:b/>
                                <w:i/>
                                <w:iCs/>
                                <w:color w:val="7E97AD" w:themeColor="accent1"/>
                                <w:sz w:val="24"/>
                                <w:szCs w:val="24"/>
                              </w:rPr>
                              <w:t xml:space="preserve">  </w:t>
                            </w:r>
                            <w:r w:rsidRPr="00931302">
                              <w:rPr>
                                <w:b/>
                                <w:i/>
                                <w:iCs/>
                                <w:color w:val="7E97AD" w:themeColor="accent1"/>
                                <w:sz w:val="24"/>
                                <w:szCs w:val="24"/>
                              </w:rPr>
                              <w:t>20</w:t>
                            </w:r>
                            <w:r>
                              <w:rPr>
                                <w:b/>
                                <w:i/>
                                <w:iCs/>
                                <w:color w:val="7E97AD" w:themeColor="accent1"/>
                                <w:sz w:val="24"/>
                                <w:szCs w:val="24"/>
                              </w:rPr>
                              <w:t xml:space="preserve"> miliona s</w:t>
                            </w:r>
                            <w:r w:rsidRPr="00E10CA7">
                              <w:rPr>
                                <w:b/>
                                <w:i/>
                                <w:iCs/>
                                <w:color w:val="7E97AD" w:themeColor="accent1"/>
                                <w:sz w:val="24"/>
                                <w:szCs w:val="24"/>
                              </w:rPr>
                              <w:t>ektorske budžets</w:t>
                            </w:r>
                            <w:r>
                              <w:rPr>
                                <w:b/>
                                <w:i/>
                                <w:iCs/>
                                <w:color w:val="7E97AD" w:themeColor="accent1"/>
                                <w:sz w:val="24"/>
                                <w:szCs w:val="24"/>
                              </w:rPr>
                              <w:t>ke podrške iz fondova Evropske u</w:t>
                            </w:r>
                            <w:r w:rsidRPr="00E10CA7">
                              <w:rPr>
                                <w:b/>
                                <w:i/>
                                <w:iCs/>
                                <w:color w:val="7E97AD" w:themeColor="accent1"/>
                                <w:sz w:val="24"/>
                                <w:szCs w:val="24"/>
                              </w:rPr>
                              <w:t>nije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3CCEB84" id="_x0000_s1050" type="#_x0000_t202" style="position:absolute;left:0;text-align:left;margin-left:66pt;margin-top:71.95pt;width:481.8pt;height:110.55pt;z-index:251754496;visibility:visible;mso-wrap-style:square;mso-width-percent:0;mso-height-percent:200;mso-wrap-distance-left:9pt;mso-wrap-distance-top:7.2pt;mso-wrap-distance-right:9pt;mso-wrap-distance-bottom:7.2pt;mso-position-horizontal:absolute;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0dHwEgIAAP0DAAAOAAAAZHJzL2Uyb0RvYy54bWysU9uO2yAQfa/Uf0C8N75skk2sOKvtblNV&#10;2l6k3X4AwThGBYYCiZ1+/Q44SaP2raofLGCYM3POHFZ3g1bkIJyXYGpaTHJKhOHQSLOr6feXzbsF&#10;JT4w0zAFRtT0KDy9W799s+ptJUroQDXCEQQxvuptTbsQbJVlnndCMz8BKwwGW3CaBdy6XdY41iO6&#10;VlmZ5/OsB9dYB1x4j6ePY5CuE37bCh6+tq0XgaiaYm8h/V36b+M/W69YtXPMdpKf2mD/0IVm0mDR&#10;C9QjC4zsnfwLSkvuwEMbJhx0Bm0ruUgckE2R/8HmuWNWJC4ojrcXmfz/g+VfDt8ckU1Nb/JbSgzT&#10;OKQXMQTyHgZSRn166yu89mzxYhjwGOecuHr7BPyHJwYeOmZ24t456DvBGuyviJnZVeqI4yPItv8M&#10;DZZh+wAJaGidjuKhHATRcU7Hy2xiKxwP50WxWMwxxDFWTPOb5WKWarDqnG6dDx8FaBIXNXU4/ATP&#10;Dk8+xHZYdb4SqxnYSKWSAZQhfU2Xs3KWEq4iWgb0p5K6pos8fqNjIssPpknJgUk1rrGAMifakenI&#10;OQzbISlcTs9ybqE5ohAORj/i+8FFB+4XJT16sab+5545QYn6ZFDMZTGdRvOmzXR2W+LGXUe21xFm&#10;OELVNFAyLh9CMnzk7O09ir6RSY44nbGTU8/osaTS6T1EE1/v063fr3b9CgAA//8DAFBLAwQUAAYA&#10;CAAAACEAiAmSCOAAAAAMAQAADwAAAGRycy9kb3ducmV2LnhtbEyPwU7DMBBE70j8g7VI3KhNQkMb&#10;4lQVasux0Eac3XhJImI7st00/D3bE9x2tKOZN8VqMj0b0YfOWQmPMwEMbe10ZxsJ1XH7sAAWorJa&#10;9c6ihB8MsCpvbwqVa3exHzgeYsMoxIZcSWhjHHLOQ92iUWHmBrT0+3LeqEjSN1x7daFw0/NEiIwb&#10;1VlqaNWAry3W34ezkTDEYff85vfv6812FNXnrkq6ZiPl/d20fgEWcYp/ZrjiEzqUxHRyZ6sD60mn&#10;CW2JdDylS2BXh1jOM2AnCWk2F8DLgv8fUf4CAAD//wMAUEsBAi0AFAAGAAgAAAAhALaDOJL+AAAA&#10;4QEAABMAAAAAAAAAAAAAAAAAAAAAAFtDb250ZW50X1R5cGVzXS54bWxQSwECLQAUAAYACAAAACEA&#10;OP0h/9YAAACUAQAACwAAAAAAAAAAAAAAAAAvAQAAX3JlbHMvLnJlbHNQSwECLQAUAAYACAAAACEA&#10;t9HR8BICAAD9AwAADgAAAAAAAAAAAAAAAAAuAgAAZHJzL2Uyb0RvYy54bWxQSwECLQAUAAYACAAA&#10;ACEAiAmSCOAAAAAMAQAADwAAAAAAAAAAAAAAAABsBAAAZHJzL2Rvd25yZXYueG1sUEsFBgAAAAAE&#10;AAQA8wAAAHkFAAAAAA==&#10;" filled="f" stroked="f">
                <v:textbox style="mso-fit-shape-to-text:t">
                  <w:txbxContent>
                    <w:p w:rsidR="00E934CF" w:rsidRPr="00E10CA7" w:rsidRDefault="00E934CF" w:rsidP="00E10CA7">
                      <w:pPr>
                        <w:pBdr>
                          <w:top w:val="single" w:sz="24" w:space="8" w:color="7E97AD" w:themeColor="accent1"/>
                          <w:bottom w:val="single" w:sz="24" w:space="8" w:color="7E97AD" w:themeColor="accent1"/>
                        </w:pBdr>
                        <w:spacing w:after="0"/>
                        <w:jc w:val="center"/>
                        <w:rPr>
                          <w:b/>
                          <w:i/>
                          <w:iCs/>
                          <w:color w:val="7E97AD" w:themeColor="accent1"/>
                          <w:sz w:val="24"/>
                        </w:rPr>
                      </w:pPr>
                      <w:r w:rsidRPr="00E10CA7">
                        <w:rPr>
                          <w:b/>
                          <w:i/>
                          <w:iCs/>
                          <w:color w:val="7E97AD" w:themeColor="accent1"/>
                          <w:sz w:val="24"/>
                          <w:szCs w:val="24"/>
                        </w:rPr>
                        <w:t>Uspješno spr</w:t>
                      </w:r>
                      <w:r>
                        <w:rPr>
                          <w:b/>
                          <w:i/>
                          <w:iCs/>
                          <w:color w:val="7E97AD" w:themeColor="accent1"/>
                          <w:sz w:val="24"/>
                          <w:szCs w:val="24"/>
                        </w:rPr>
                        <w:t xml:space="preserve">ovedena reforma javne uprave </w:t>
                      </w:r>
                      <w:r w:rsidRPr="00E10CA7">
                        <w:rPr>
                          <w:b/>
                          <w:i/>
                          <w:iCs/>
                          <w:color w:val="7E97AD" w:themeColor="accent1"/>
                          <w:sz w:val="24"/>
                          <w:szCs w:val="24"/>
                        </w:rPr>
                        <w:t>uslov</w:t>
                      </w:r>
                      <w:r>
                        <w:rPr>
                          <w:b/>
                          <w:i/>
                          <w:iCs/>
                          <w:color w:val="7E97AD" w:themeColor="accent1"/>
                          <w:sz w:val="24"/>
                          <w:szCs w:val="24"/>
                        </w:rPr>
                        <w:t xml:space="preserve"> je</w:t>
                      </w:r>
                      <w:r w:rsidRPr="00E10CA7">
                        <w:rPr>
                          <w:b/>
                          <w:i/>
                          <w:iCs/>
                          <w:color w:val="7E97AD" w:themeColor="accent1"/>
                          <w:sz w:val="24"/>
                          <w:szCs w:val="24"/>
                        </w:rPr>
                        <w:t xml:space="preserve"> za povlačenje pre</w:t>
                      </w:r>
                      <w:r w:rsidRPr="00931302">
                        <w:rPr>
                          <w:b/>
                          <w:i/>
                          <w:iCs/>
                          <w:color w:val="7E97AD" w:themeColor="accent1"/>
                          <w:sz w:val="24"/>
                          <w:szCs w:val="24"/>
                        </w:rPr>
                        <w:t>ko</w:t>
                      </w:r>
                      <w:r>
                        <w:rPr>
                          <w:b/>
                          <w:i/>
                          <w:iCs/>
                          <w:color w:val="7E97AD" w:themeColor="accent1"/>
                          <w:sz w:val="24"/>
                          <w:szCs w:val="24"/>
                        </w:rPr>
                        <w:t xml:space="preserve">  </w:t>
                      </w:r>
                      <w:r w:rsidRPr="00931302">
                        <w:rPr>
                          <w:b/>
                          <w:i/>
                          <w:iCs/>
                          <w:color w:val="7E97AD" w:themeColor="accent1"/>
                          <w:sz w:val="24"/>
                          <w:szCs w:val="24"/>
                        </w:rPr>
                        <w:t>20</w:t>
                      </w:r>
                      <w:r>
                        <w:rPr>
                          <w:b/>
                          <w:i/>
                          <w:iCs/>
                          <w:color w:val="7E97AD" w:themeColor="accent1"/>
                          <w:sz w:val="24"/>
                          <w:szCs w:val="24"/>
                        </w:rPr>
                        <w:t xml:space="preserve"> miliona s</w:t>
                      </w:r>
                      <w:r w:rsidRPr="00E10CA7">
                        <w:rPr>
                          <w:b/>
                          <w:i/>
                          <w:iCs/>
                          <w:color w:val="7E97AD" w:themeColor="accent1"/>
                          <w:sz w:val="24"/>
                          <w:szCs w:val="24"/>
                        </w:rPr>
                        <w:t>ektorske budžets</w:t>
                      </w:r>
                      <w:r>
                        <w:rPr>
                          <w:b/>
                          <w:i/>
                          <w:iCs/>
                          <w:color w:val="7E97AD" w:themeColor="accent1"/>
                          <w:sz w:val="24"/>
                          <w:szCs w:val="24"/>
                        </w:rPr>
                        <w:t>ke podrške iz fondova Evropske u</w:t>
                      </w:r>
                      <w:r w:rsidRPr="00E10CA7">
                        <w:rPr>
                          <w:b/>
                          <w:i/>
                          <w:iCs/>
                          <w:color w:val="7E97AD" w:themeColor="accent1"/>
                          <w:sz w:val="24"/>
                          <w:szCs w:val="24"/>
                        </w:rPr>
                        <w:t>nije</w:t>
                      </w:r>
                    </w:p>
                  </w:txbxContent>
                </v:textbox>
                <w10:wrap type="topAndBottom" anchorx="page"/>
              </v:shape>
            </w:pict>
          </mc:Fallback>
        </mc:AlternateContent>
      </w:r>
      <w:r w:rsidR="009E549A" w:rsidRPr="009E549A">
        <w:rPr>
          <w:rFonts w:asciiTheme="minorHAnsi" w:hAnsiTheme="minorHAnsi" w:cstheme="minorHAnsi"/>
          <w:color w:val="auto"/>
          <w:sz w:val="24"/>
          <w:szCs w:val="24"/>
        </w:rPr>
        <w:t xml:space="preserve">Strategija predstavlja polaznu tačku za kreiranje usluga uz primjenu principa </w:t>
      </w:r>
      <w:r w:rsidR="009E549A" w:rsidRPr="009E549A">
        <w:rPr>
          <w:rFonts w:asciiTheme="minorHAnsi" w:hAnsiTheme="minorHAnsi" w:cstheme="minorHAnsi"/>
          <w:b/>
          <w:i/>
          <w:color w:val="auto"/>
          <w:sz w:val="24"/>
          <w:szCs w:val="24"/>
        </w:rPr>
        <w:t>samo jednom (eng. once only)</w:t>
      </w:r>
      <w:r w:rsidR="00796234">
        <w:rPr>
          <w:rFonts w:asciiTheme="minorHAnsi" w:hAnsiTheme="minorHAnsi" w:cstheme="minorHAnsi"/>
          <w:b/>
          <w:i/>
          <w:color w:val="auto"/>
          <w:sz w:val="24"/>
          <w:szCs w:val="24"/>
        </w:rPr>
        <w:t xml:space="preserve"> </w:t>
      </w:r>
      <w:r w:rsidR="009E549A" w:rsidRPr="009E549A">
        <w:rPr>
          <w:rFonts w:asciiTheme="minorHAnsi" w:hAnsiTheme="minorHAnsi" w:cstheme="minorHAnsi"/>
          <w:color w:val="auto"/>
          <w:sz w:val="24"/>
          <w:szCs w:val="24"/>
        </w:rPr>
        <w:t>i upotrebu novih tehnologija</w:t>
      </w:r>
      <w:r w:rsidR="00796234">
        <w:rPr>
          <w:rFonts w:asciiTheme="minorHAnsi" w:hAnsiTheme="minorHAnsi" w:cstheme="minorHAnsi"/>
          <w:color w:val="auto"/>
          <w:sz w:val="24"/>
          <w:szCs w:val="24"/>
        </w:rPr>
        <w:t xml:space="preserve"> </w:t>
      </w:r>
      <w:r w:rsidR="009E549A" w:rsidRPr="009E549A">
        <w:rPr>
          <w:rFonts w:asciiTheme="minorHAnsi" w:hAnsiTheme="minorHAnsi" w:cstheme="minorHAnsi"/>
          <w:color w:val="auto"/>
          <w:sz w:val="24"/>
          <w:szCs w:val="24"/>
        </w:rPr>
        <w:t>kako bi se omogućio brz, lak i siguran način da korisnici završe uslugu, i profiliše upravu kao profesionalnu, fleksibilnu, optimalnu i orijentisanu ka potrebama građana i ostalih korisnika.</w:t>
      </w:r>
    </w:p>
    <w:p w:rsidR="00E10CA7" w:rsidRDefault="00E10CA7" w:rsidP="009E549A">
      <w:pPr>
        <w:spacing w:after="120" w:line="240" w:lineRule="auto"/>
        <w:jc w:val="both"/>
        <w:rPr>
          <w:rFonts w:asciiTheme="minorHAnsi" w:hAnsiTheme="minorHAnsi" w:cstheme="minorHAnsi"/>
          <w:color w:val="auto"/>
          <w:sz w:val="24"/>
          <w:szCs w:val="24"/>
        </w:rPr>
      </w:pPr>
      <w:r>
        <w:rPr>
          <w:rFonts w:asciiTheme="minorHAnsi" w:hAnsiTheme="minorHAnsi" w:cstheme="minorHAnsi"/>
          <w:color w:val="auto"/>
          <w:sz w:val="24"/>
          <w:szCs w:val="24"/>
        </w:rPr>
        <w:t>Reforma javne uprave će građanima i privredi donijeti:</w:t>
      </w:r>
    </w:p>
    <w:p w:rsidR="00E10CA7" w:rsidRPr="00E10CA7" w:rsidRDefault="00C03833" w:rsidP="00EB118D">
      <w:pPr>
        <w:pStyle w:val="ListParagraph"/>
        <w:numPr>
          <w:ilvl w:val="0"/>
          <w:numId w:val="54"/>
        </w:numPr>
        <w:spacing w:after="120" w:line="240" w:lineRule="auto"/>
        <w:jc w:val="both"/>
        <w:rPr>
          <w:rFonts w:asciiTheme="minorHAnsi" w:hAnsiTheme="minorHAnsi" w:cstheme="minorHAnsi"/>
          <w:color w:val="auto"/>
          <w:sz w:val="24"/>
          <w:szCs w:val="24"/>
        </w:rPr>
      </w:pPr>
      <w:r>
        <w:rPr>
          <w:rFonts w:asciiTheme="minorHAnsi" w:hAnsiTheme="minorHAnsi" w:cstheme="minorHAnsi"/>
          <w:color w:val="auto"/>
          <w:sz w:val="24"/>
          <w:szCs w:val="24"/>
        </w:rPr>
        <w:t>j</w:t>
      </w:r>
      <w:r w:rsidR="00E10CA7" w:rsidRPr="00E10CA7">
        <w:rPr>
          <w:rFonts w:asciiTheme="minorHAnsi" w:hAnsiTheme="minorHAnsi" w:cstheme="minorHAnsi"/>
          <w:color w:val="auto"/>
          <w:sz w:val="24"/>
          <w:szCs w:val="24"/>
        </w:rPr>
        <w:t>ednostavno, pristupačno i korisničko iskustvo u svim javnim uslugama</w:t>
      </w:r>
    </w:p>
    <w:p w:rsidR="00E10CA7" w:rsidRPr="00E10CA7" w:rsidRDefault="00C03833" w:rsidP="00EB118D">
      <w:pPr>
        <w:pStyle w:val="ListParagraph"/>
        <w:numPr>
          <w:ilvl w:val="0"/>
          <w:numId w:val="54"/>
        </w:numPr>
        <w:spacing w:after="120" w:line="240" w:lineRule="auto"/>
        <w:jc w:val="both"/>
        <w:rPr>
          <w:rFonts w:asciiTheme="minorHAnsi" w:hAnsiTheme="minorHAnsi" w:cstheme="minorHAnsi"/>
          <w:color w:val="auto"/>
          <w:sz w:val="24"/>
          <w:szCs w:val="24"/>
        </w:rPr>
      </w:pPr>
      <w:r>
        <w:rPr>
          <w:rFonts w:asciiTheme="minorHAnsi" w:hAnsiTheme="minorHAnsi" w:cstheme="minorHAnsi"/>
          <w:color w:val="auto"/>
          <w:sz w:val="24"/>
          <w:szCs w:val="24"/>
        </w:rPr>
        <w:t>odgovoran i efikasan</w:t>
      </w:r>
      <w:r w:rsidR="00E10CA7" w:rsidRPr="00E10CA7">
        <w:rPr>
          <w:rFonts w:asciiTheme="minorHAnsi" w:hAnsiTheme="minorHAnsi" w:cstheme="minorHAnsi"/>
          <w:color w:val="auto"/>
          <w:sz w:val="24"/>
          <w:szCs w:val="24"/>
        </w:rPr>
        <w:t xml:space="preserve"> rad javne uprave</w:t>
      </w:r>
    </w:p>
    <w:p w:rsidR="00E10CA7" w:rsidRPr="00E10CA7" w:rsidRDefault="00C03833" w:rsidP="00EB118D">
      <w:pPr>
        <w:pStyle w:val="ListParagraph"/>
        <w:numPr>
          <w:ilvl w:val="0"/>
          <w:numId w:val="54"/>
        </w:numPr>
        <w:spacing w:after="120" w:line="240" w:lineRule="auto"/>
        <w:jc w:val="both"/>
        <w:rPr>
          <w:rFonts w:asciiTheme="minorHAnsi" w:hAnsiTheme="minorHAnsi" w:cstheme="minorHAnsi"/>
          <w:color w:val="auto"/>
          <w:sz w:val="24"/>
          <w:szCs w:val="24"/>
        </w:rPr>
      </w:pPr>
      <w:r>
        <w:rPr>
          <w:rFonts w:asciiTheme="minorHAnsi" w:hAnsiTheme="minorHAnsi" w:cstheme="minorHAnsi"/>
          <w:color w:val="auto"/>
          <w:sz w:val="24"/>
          <w:szCs w:val="24"/>
        </w:rPr>
        <w:t>o</w:t>
      </w:r>
      <w:r w:rsidR="00E10CA7" w:rsidRPr="00E10CA7">
        <w:rPr>
          <w:rFonts w:asciiTheme="minorHAnsi" w:hAnsiTheme="minorHAnsi" w:cstheme="minorHAnsi"/>
          <w:color w:val="auto"/>
          <w:sz w:val="24"/>
          <w:szCs w:val="24"/>
        </w:rPr>
        <w:t>tvorenost i dostupnost svih podatka u radu javnih institucija</w:t>
      </w:r>
    </w:p>
    <w:p w:rsidR="00E10CA7" w:rsidRPr="00E10CA7" w:rsidRDefault="00C03833" w:rsidP="00EB118D">
      <w:pPr>
        <w:pStyle w:val="ListParagraph"/>
        <w:numPr>
          <w:ilvl w:val="0"/>
          <w:numId w:val="54"/>
        </w:numPr>
        <w:spacing w:after="120" w:line="240" w:lineRule="auto"/>
        <w:jc w:val="both"/>
        <w:rPr>
          <w:rFonts w:asciiTheme="minorHAnsi" w:hAnsiTheme="minorHAnsi" w:cstheme="minorHAnsi"/>
          <w:color w:val="auto"/>
          <w:sz w:val="24"/>
          <w:szCs w:val="24"/>
        </w:rPr>
      </w:pPr>
      <w:r>
        <w:rPr>
          <w:rFonts w:asciiTheme="minorHAnsi" w:hAnsiTheme="minorHAnsi" w:cstheme="minorHAnsi"/>
          <w:color w:val="auto"/>
          <w:sz w:val="24"/>
          <w:szCs w:val="24"/>
        </w:rPr>
        <w:t>kvalitetno učešće u kreiranju zakona i</w:t>
      </w:r>
      <w:r w:rsidR="00E10CA7" w:rsidRPr="00E10CA7">
        <w:rPr>
          <w:rFonts w:asciiTheme="minorHAnsi" w:hAnsiTheme="minorHAnsi" w:cstheme="minorHAnsi"/>
          <w:color w:val="auto"/>
          <w:sz w:val="24"/>
          <w:szCs w:val="24"/>
        </w:rPr>
        <w:t xml:space="preserve"> javnih politika</w:t>
      </w:r>
      <w:r>
        <w:rPr>
          <w:rFonts w:asciiTheme="minorHAnsi" w:hAnsiTheme="minorHAnsi" w:cstheme="minorHAnsi"/>
          <w:color w:val="auto"/>
          <w:sz w:val="24"/>
          <w:szCs w:val="24"/>
        </w:rPr>
        <w:t>.</w:t>
      </w:r>
    </w:p>
    <w:p w:rsidR="009E549A" w:rsidRPr="009E549A" w:rsidRDefault="009E549A" w:rsidP="009E549A">
      <w:pPr>
        <w:spacing w:after="120" w:line="240" w:lineRule="auto"/>
        <w:jc w:val="both"/>
        <w:rPr>
          <w:rFonts w:asciiTheme="minorHAnsi" w:hAnsiTheme="minorHAnsi" w:cstheme="minorHAnsi"/>
          <w:color w:val="auto"/>
          <w:sz w:val="24"/>
          <w:szCs w:val="24"/>
        </w:rPr>
      </w:pPr>
      <w:r w:rsidRPr="009E549A">
        <w:rPr>
          <w:rFonts w:asciiTheme="minorHAnsi" w:hAnsiTheme="minorHAnsi" w:cstheme="minorHAnsi"/>
          <w:color w:val="auto"/>
          <w:sz w:val="24"/>
          <w:szCs w:val="24"/>
        </w:rPr>
        <w:lastRenderedPageBreak/>
        <w:t>Polazna osnova</w:t>
      </w:r>
      <w:r w:rsidR="00796234">
        <w:rPr>
          <w:rFonts w:asciiTheme="minorHAnsi" w:hAnsiTheme="minorHAnsi" w:cstheme="minorHAnsi"/>
          <w:color w:val="auto"/>
          <w:sz w:val="24"/>
          <w:szCs w:val="24"/>
        </w:rPr>
        <w:t xml:space="preserve"> za pripremu nove</w:t>
      </w:r>
      <w:r w:rsidRPr="009E549A">
        <w:rPr>
          <w:rFonts w:asciiTheme="minorHAnsi" w:hAnsiTheme="minorHAnsi" w:cstheme="minorHAnsi"/>
          <w:color w:val="auto"/>
          <w:sz w:val="24"/>
          <w:szCs w:val="24"/>
        </w:rPr>
        <w:t xml:space="preserve"> Strategije bili su mapirani izazovi u </w:t>
      </w:r>
      <w:r w:rsidR="00642ACB">
        <w:rPr>
          <w:rFonts w:asciiTheme="minorHAnsi" w:hAnsiTheme="minorHAnsi" w:cstheme="minorHAnsi"/>
          <w:color w:val="auto"/>
          <w:sz w:val="24"/>
          <w:szCs w:val="24"/>
        </w:rPr>
        <w:t>dosadašnjoj reformi javne uprave</w:t>
      </w:r>
      <w:r w:rsidRPr="009E549A">
        <w:rPr>
          <w:rFonts w:asciiTheme="minorHAnsi" w:hAnsiTheme="minorHAnsi" w:cstheme="minorHAnsi"/>
          <w:color w:val="auto"/>
          <w:sz w:val="24"/>
          <w:szCs w:val="24"/>
        </w:rPr>
        <w:t>:</w:t>
      </w:r>
    </w:p>
    <w:p w:rsidR="009E549A" w:rsidRDefault="007D2185" w:rsidP="009E549A">
      <w:pPr>
        <w:spacing w:after="120" w:line="240" w:lineRule="auto"/>
        <w:jc w:val="both"/>
        <w:rPr>
          <w:rFonts w:asciiTheme="minorHAnsi" w:hAnsiTheme="minorHAnsi" w:cstheme="minorHAnsi"/>
          <w:color w:val="auto"/>
          <w:sz w:val="24"/>
          <w:szCs w:val="24"/>
        </w:rPr>
      </w:pPr>
      <w:r>
        <w:rPr>
          <w:rFonts w:asciiTheme="minorHAnsi" w:hAnsiTheme="minorHAnsi" w:cstheme="minorHAnsi"/>
          <w:noProof/>
          <w:color w:val="auto"/>
          <w:sz w:val="24"/>
          <w:szCs w:val="24"/>
          <w:lang w:val="en-US"/>
        </w:rPr>
        <mc:AlternateContent>
          <mc:Choice Requires="wps">
            <w:drawing>
              <wp:anchor distT="0" distB="0" distL="114300" distR="114300" simplePos="0" relativeHeight="251755520" behindDoc="0" locked="0" layoutInCell="1" allowOverlap="1" wp14:anchorId="6216C510" wp14:editId="1E92E3D6">
                <wp:simplePos x="0" y="0"/>
                <wp:positionH relativeFrom="margin">
                  <wp:align>right</wp:align>
                </wp:positionH>
                <wp:positionV relativeFrom="paragraph">
                  <wp:posOffset>3950657</wp:posOffset>
                </wp:positionV>
                <wp:extent cx="6271146" cy="2381535"/>
                <wp:effectExtent l="0" t="0" r="15875" b="19050"/>
                <wp:wrapNone/>
                <wp:docPr id="32" name="Wave 32"/>
                <wp:cNvGraphicFramePr/>
                <a:graphic xmlns:a="http://schemas.openxmlformats.org/drawingml/2006/main">
                  <a:graphicData uri="http://schemas.microsoft.com/office/word/2010/wordprocessingShape">
                    <wps:wsp>
                      <wps:cNvSpPr/>
                      <wps:spPr>
                        <a:xfrm>
                          <a:off x="0" y="0"/>
                          <a:ext cx="6271146" cy="2381535"/>
                        </a:xfrm>
                        <a:prstGeom prst="wave">
                          <a:avLst>
                            <a:gd name="adj1" fmla="val 12500"/>
                            <a:gd name="adj2" fmla="val 122"/>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rsidR="00E934CF" w:rsidRDefault="00E934CF" w:rsidP="00E10CA7">
                            <w:pPr>
                              <w:jc w:val="center"/>
                            </w:pPr>
                            <w:r>
                              <w:rPr>
                                <w:b/>
                              </w:rPr>
                              <w:t>Jedan od ključnih problema s</w:t>
                            </w:r>
                            <w:r w:rsidRPr="00E10CA7">
                              <w:rPr>
                                <w:b/>
                              </w:rPr>
                              <w:t xml:space="preserve"> kojima je </w:t>
                            </w:r>
                            <w:r>
                              <w:rPr>
                                <w:b/>
                              </w:rPr>
                              <w:t>javna administacija suočena jeste nepostojanje jedinstvene evidencije</w:t>
                            </w:r>
                            <w:r w:rsidRPr="00E10CA7">
                              <w:rPr>
                                <w:b/>
                              </w:rPr>
                              <w:t xml:space="preserve"> o broju zaposlenih</w:t>
                            </w:r>
                            <w:r>
                              <w:rPr>
                                <w:b/>
                              </w:rPr>
                              <w:t>. Shodno tome,</w:t>
                            </w:r>
                            <w:r w:rsidRPr="00E10CA7">
                              <w:rPr>
                                <w:b/>
                              </w:rPr>
                              <w:t xml:space="preserve"> nije postojala pouzdana polazna osnova za mjerenje efikasnosti mjera usmjerenih na optimizaciju broja zaposlenih. Sastavni dio ove Strat</w:t>
                            </w:r>
                            <w:r>
                              <w:rPr>
                                <w:b/>
                              </w:rPr>
                              <w:t xml:space="preserve">egije, u odnosu na prethodnu, </w:t>
                            </w:r>
                            <w:r w:rsidRPr="00E10CA7">
                              <w:rPr>
                                <w:b/>
                              </w:rPr>
                              <w:t xml:space="preserve"> upravo</w:t>
                            </w:r>
                            <w:r>
                              <w:rPr>
                                <w:b/>
                              </w:rPr>
                              <w:t xml:space="preserve"> je</w:t>
                            </w:r>
                            <w:r w:rsidRPr="00E10CA7">
                              <w:rPr>
                                <w:b/>
                              </w:rPr>
                              <w:t xml:space="preserve"> evidencija o broju zaposlenih na centralnom i lokalnom nivou koja predstavlja osnov za praćenje broja zaposlenih shodno utvrđenom obuhvatu definisanom Strategijom, sa jasnim Instrukcijama za vođenje evidencije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16C510" id="_x0000_t64" coordsize="21600,21600" o:spt="64" adj="2809,10800" path="m@28@0c@27@1@26@3@25@0l@21@4c@22@5@23@6@24@4xe">
                <v:formulas>
                  <v:f eqn="val #0"/>
                  <v:f eqn="prod @0 41 9"/>
                  <v:f eqn="prod @0 23 9"/>
                  <v:f eqn="sum 0 0 @2"/>
                  <v:f eqn="sum 21600 0 #0"/>
                  <v:f eqn="sum 21600 0 @1"/>
                  <v:f eqn="sum 21600 0 @3"/>
                  <v:f eqn="sum #1 0 10800"/>
                  <v:f eqn="sum 21600 0 #1"/>
                  <v:f eqn="prod @8 2 3"/>
                  <v:f eqn="prod @8 4 3"/>
                  <v:f eqn="prod @8 2 1"/>
                  <v:f eqn="sum 21600 0 @9"/>
                  <v:f eqn="sum 21600 0 @10"/>
                  <v:f eqn="sum 21600 0 @11"/>
                  <v:f eqn="prod #1 2 3"/>
                  <v:f eqn="prod #1 4 3"/>
                  <v:f eqn="prod #1 2 1"/>
                  <v:f eqn="sum 21600 0 @15"/>
                  <v:f eqn="sum 21600 0 @16"/>
                  <v:f eqn="sum 21600 0 @17"/>
                  <v:f eqn="if @7 @14 0"/>
                  <v:f eqn="if @7 @13 @15"/>
                  <v:f eqn="if @7 @12 @16"/>
                  <v:f eqn="if @7 21600 @17"/>
                  <v:f eqn="if @7 0 @20"/>
                  <v:f eqn="if @7 @9 @19"/>
                  <v:f eqn="if @7 @10 @18"/>
                  <v:f eqn="if @7 @11 21600"/>
                  <v:f eqn="sum @24 0 @21"/>
                  <v:f eqn="sum @4 0 @0"/>
                  <v:f eqn="max @21 @25"/>
                  <v:f eqn="min @24 @28"/>
                  <v:f eqn="prod @0 2 1"/>
                  <v:f eqn="sum 21600 0 @33"/>
                  <v:f eqn="mid @26 @27"/>
                  <v:f eqn="mid @24 @28"/>
                  <v:f eqn="mid @22 @23"/>
                  <v:f eqn="mid @21 @25"/>
                </v:formulas>
                <v:path o:connecttype="custom" o:connectlocs="@35,@0;@38,10800;@37,@4;@36,10800" o:connectangles="270,180,90,0" textboxrect="@31,@33,@32,@34"/>
                <v:handles>
                  <v:h position="topLeft,#0" yrange="0,4459"/>
                  <v:h position="#1,bottomRight" xrange="8640,12960"/>
                </v:handles>
              </v:shapetype>
              <v:shape id="Wave 32" o:spid="_x0000_s1051" type="#_x0000_t64" style="position:absolute;left:0;text-align:left;margin-left:442.6pt;margin-top:311.1pt;width:493.8pt;height:187.5pt;z-index:25175552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JCzwQIAAAsGAAAOAAAAZHJzL2Uyb0RvYy54bWysVEtv2zAMvg/YfxB0Xx27SZsFdYqgRYcB&#10;XVusHXpWZKn2IImapMTJfv0o+ZFg7XYYdrH50kfyE8WLy51WZCucb8CUND+ZUCIMh6oxLyX99nTz&#10;YU6JD8xUTIERJd0LTy+X799dtHYhCqhBVcIRBDF+0dqS1iHYRZZ5XgvN/AlYYdApwWkWUHUvWeVY&#10;i+haZcVkcpa14CrrgAvv0XrdOeky4UspeLiX0otAVEmxtpC+Ln3X8ZstL9jixTFbN7wvg/1DFZo1&#10;BpOOUNcsMLJxzSso3XAHHmQ44aAzkLLhIvWA3eST37p5rJkVqRckx9uRJv//YPnd9sGRpirpaUGJ&#10;YRrv6JltBUEVuWmtX2DIo31wveZRjI3upNPxjy2QXeJzP/IpdoFwNJ4V53k+PaOEo684neez01lE&#10;zQ7HrfPhkwBNolDSFlMnHtn21odEaNVXxarvOSVSK7yfLVMkL2aT4f6OYrCL45jUBebr8VAaMkZw&#10;D6qpbhqlkhJnTlwpRxC+pIxzYUKeqlEb/QWqzo5TN+RFM05XZ54PZkyRpjcipVaPkmSRz47BJIW9&#10;EjG1Ml+FxFtAzoqUcER4XYuvWSU6MxLQlfIqZwKMyBKbG7G7Zv6A3d1LHx+PivR8xsOTvxXWHR5P&#10;pMxgwnhYNwbcWwAKGe4zd/FI2RE1UQy79S5NaJGGJ5rWUO1xbB1079lbftPg/NwyHx6YwwHBp45L&#10;KdzjRypoSwq9REkN7udb9hiP7wq9lLS4EErqf2yYE5SozwZf3Md8Oo0bJCnT2XmBijv2rI89ZqOv&#10;AKcIRxarS2KMD2oQpQP9jLtrFbOiixmOuUvKgxuUq9AtKtx+XKxWKQy3hmXh1jxaHsEj0XGgn3bP&#10;zNn+EQV8f3cwLI9+9juSD7HxpIHVJoBsQnQeeO0V3DhpfvvtGFfasZ6iDjt8+QsAAP//AwBQSwME&#10;FAAGAAgAAAAhAIRn+sngAAAACAEAAA8AAABkcnMvZG93bnJldi54bWxMj81OwzAQhO9IvIO1SNyo&#10;00ikbRqnKn/iwKEiIKTe3HibBOx1FDtteHuWE9xmNauZb4rN5Kw44RA6TwrmswQEUu1NR42C97en&#10;myWIEDUZbT2hgm8MsCkvLwqdG3+mVzxVsREcQiHXCtoY+1zKULfodJj5Hom9ox+cjnwOjTSDPnO4&#10;szJNkkw63RE3tLrH+xbrr2p0Cqbn3cf29uXRmk982N/tKjMe51Gp66tpuwYRcYp/z/CLz+hQMtPB&#10;j2SCsAp4SFSQpWkKgu3VcpGBOLBYLVKQZSH/Dyh/AAAA//8DAFBLAQItABQABgAIAAAAIQC2gziS&#10;/gAAAOEBAAATAAAAAAAAAAAAAAAAAAAAAABbQ29udGVudF9UeXBlc10ueG1sUEsBAi0AFAAGAAgA&#10;AAAhADj9If/WAAAAlAEAAAsAAAAAAAAAAAAAAAAALwEAAF9yZWxzLy5yZWxzUEsBAi0AFAAGAAgA&#10;AAAhAL9ckLPBAgAACwYAAA4AAAAAAAAAAAAAAAAALgIAAGRycy9lMm9Eb2MueG1sUEsBAi0AFAAG&#10;AAgAAAAhAIRn+sngAAAACAEAAA8AAAAAAAAAAAAAAAAAGwUAAGRycy9kb3ducmV2LnhtbFBLBQYA&#10;AAAABAAEAPMAAAAoBgAAAAA=&#10;" adj="2700,10826" fillcolor="#e5eaee [660]" strokecolor="#394b5a [1604]" strokeweight="2pt">
                <v:textbox>
                  <w:txbxContent>
                    <w:p w:rsidR="00E934CF" w:rsidRDefault="00E934CF" w:rsidP="00E10CA7">
                      <w:pPr>
                        <w:jc w:val="center"/>
                      </w:pPr>
                      <w:r>
                        <w:rPr>
                          <w:b/>
                        </w:rPr>
                        <w:t>Jedan od ključnih problema s</w:t>
                      </w:r>
                      <w:r w:rsidRPr="00E10CA7">
                        <w:rPr>
                          <w:b/>
                        </w:rPr>
                        <w:t xml:space="preserve"> kojima je </w:t>
                      </w:r>
                      <w:r>
                        <w:rPr>
                          <w:b/>
                        </w:rPr>
                        <w:t>javna administacija suočena jeste nepostojanje jedinstvene evidencije</w:t>
                      </w:r>
                      <w:r w:rsidRPr="00E10CA7">
                        <w:rPr>
                          <w:b/>
                        </w:rPr>
                        <w:t xml:space="preserve"> o broju zaposlenih</w:t>
                      </w:r>
                      <w:r>
                        <w:rPr>
                          <w:b/>
                        </w:rPr>
                        <w:t>. Shodno tome,</w:t>
                      </w:r>
                      <w:r w:rsidRPr="00E10CA7">
                        <w:rPr>
                          <w:b/>
                        </w:rPr>
                        <w:t xml:space="preserve"> nije postojala pouzdana polazna osnova za mjerenje efikasnosti mjera usmjerenih na optimizaciju broja zaposlenih. Sastavni dio ove Strat</w:t>
                      </w:r>
                      <w:r>
                        <w:rPr>
                          <w:b/>
                        </w:rPr>
                        <w:t xml:space="preserve">egije, u odnosu na prethodnu, </w:t>
                      </w:r>
                      <w:r w:rsidRPr="00E10CA7">
                        <w:rPr>
                          <w:b/>
                        </w:rPr>
                        <w:t xml:space="preserve"> upravo</w:t>
                      </w:r>
                      <w:r>
                        <w:rPr>
                          <w:b/>
                        </w:rPr>
                        <w:t xml:space="preserve"> je</w:t>
                      </w:r>
                      <w:r w:rsidRPr="00E10CA7">
                        <w:rPr>
                          <w:b/>
                        </w:rPr>
                        <w:t xml:space="preserve"> evidencija o broju zaposlenih na centralnom i lokalnom nivou koja predstavlja osnov za praćenje broja zaposlenih shodno utvrđenom obuhvatu definisanom Strategijom, sa jasnim Instrukcijama za vođenje evidencije</w:t>
                      </w:r>
                    </w:p>
                  </w:txbxContent>
                </v:textbox>
                <w10:wrap anchorx="margin"/>
              </v:shape>
            </w:pict>
          </mc:Fallback>
        </mc:AlternateContent>
      </w:r>
      <w:r w:rsidR="009E549A" w:rsidRPr="009E549A">
        <w:rPr>
          <w:rFonts w:asciiTheme="minorHAnsi" w:hAnsiTheme="minorHAnsi" w:cstheme="minorHAnsi"/>
          <w:noProof/>
          <w:color w:val="auto"/>
          <w:sz w:val="24"/>
          <w:szCs w:val="24"/>
          <w:lang w:val="en-US"/>
        </w:rPr>
        <w:drawing>
          <wp:inline distT="0" distB="0" distL="0" distR="0" wp14:anchorId="043B473D" wp14:editId="71288F01">
            <wp:extent cx="6409189" cy="3845513"/>
            <wp:effectExtent l="0" t="0" r="0" b="31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6414648" cy="3848789"/>
                    </a:xfrm>
                    <a:prstGeom prst="rect">
                      <a:avLst/>
                    </a:prstGeom>
                    <a:noFill/>
                    <a:ln>
                      <a:noFill/>
                    </a:ln>
                  </pic:spPr>
                </pic:pic>
              </a:graphicData>
            </a:graphic>
          </wp:inline>
        </w:drawing>
      </w:r>
    </w:p>
    <w:p w:rsidR="00EB6F87" w:rsidRDefault="00EB6F87" w:rsidP="009E549A">
      <w:pPr>
        <w:spacing w:after="120" w:line="240" w:lineRule="auto"/>
        <w:jc w:val="both"/>
        <w:rPr>
          <w:rFonts w:asciiTheme="minorHAnsi" w:hAnsiTheme="minorHAnsi" w:cstheme="minorHAnsi"/>
          <w:color w:val="auto"/>
          <w:sz w:val="24"/>
          <w:szCs w:val="24"/>
        </w:rPr>
      </w:pPr>
    </w:p>
    <w:p w:rsidR="00E10CA7" w:rsidRDefault="00E10CA7" w:rsidP="00E10CA7">
      <w:pPr>
        <w:pStyle w:val="ListParagraph"/>
        <w:spacing w:before="0" w:line="259" w:lineRule="auto"/>
        <w:ind w:left="270"/>
        <w:jc w:val="both"/>
        <w:rPr>
          <w:rFonts w:asciiTheme="minorHAnsi" w:hAnsiTheme="minorHAnsi" w:cstheme="minorHAnsi"/>
          <w:color w:val="auto"/>
          <w:sz w:val="24"/>
          <w:szCs w:val="24"/>
        </w:rPr>
      </w:pPr>
    </w:p>
    <w:p w:rsidR="00E10CA7" w:rsidRDefault="00E10CA7" w:rsidP="00E10CA7">
      <w:pPr>
        <w:pStyle w:val="ListParagraph"/>
        <w:spacing w:before="0" w:line="259" w:lineRule="auto"/>
        <w:ind w:left="270"/>
        <w:jc w:val="both"/>
        <w:rPr>
          <w:rFonts w:asciiTheme="minorHAnsi" w:hAnsiTheme="minorHAnsi" w:cstheme="minorHAnsi"/>
          <w:color w:val="auto"/>
          <w:sz w:val="24"/>
          <w:szCs w:val="24"/>
        </w:rPr>
      </w:pPr>
    </w:p>
    <w:p w:rsidR="00E10CA7" w:rsidRDefault="00E10CA7" w:rsidP="00E10CA7">
      <w:pPr>
        <w:pStyle w:val="ListParagraph"/>
        <w:spacing w:before="0" w:line="259" w:lineRule="auto"/>
        <w:ind w:left="270"/>
        <w:jc w:val="both"/>
        <w:rPr>
          <w:rFonts w:asciiTheme="minorHAnsi" w:hAnsiTheme="minorHAnsi" w:cstheme="minorHAnsi"/>
          <w:color w:val="auto"/>
          <w:sz w:val="24"/>
          <w:szCs w:val="24"/>
        </w:rPr>
      </w:pPr>
    </w:p>
    <w:p w:rsidR="00E10CA7" w:rsidRDefault="00E10CA7" w:rsidP="00E10CA7">
      <w:pPr>
        <w:pStyle w:val="ListParagraph"/>
        <w:spacing w:before="0" w:line="259" w:lineRule="auto"/>
        <w:ind w:left="270"/>
        <w:jc w:val="both"/>
        <w:rPr>
          <w:rFonts w:asciiTheme="minorHAnsi" w:hAnsiTheme="minorHAnsi" w:cstheme="minorHAnsi"/>
          <w:color w:val="auto"/>
          <w:sz w:val="24"/>
          <w:szCs w:val="24"/>
        </w:rPr>
      </w:pPr>
    </w:p>
    <w:p w:rsidR="00E10CA7" w:rsidRDefault="00E10CA7" w:rsidP="00E10CA7">
      <w:pPr>
        <w:pStyle w:val="ListParagraph"/>
        <w:spacing w:before="0" w:line="259" w:lineRule="auto"/>
        <w:ind w:left="270"/>
        <w:jc w:val="both"/>
        <w:rPr>
          <w:rFonts w:asciiTheme="minorHAnsi" w:hAnsiTheme="minorHAnsi" w:cstheme="minorHAnsi"/>
          <w:color w:val="auto"/>
          <w:sz w:val="24"/>
          <w:szCs w:val="24"/>
        </w:rPr>
      </w:pPr>
    </w:p>
    <w:p w:rsidR="009E2451" w:rsidRDefault="00EB6F87" w:rsidP="00E10CA7">
      <w:pPr>
        <w:pStyle w:val="ListParagraph"/>
        <w:spacing w:before="0" w:line="259" w:lineRule="auto"/>
        <w:ind w:left="270"/>
        <w:jc w:val="both"/>
        <w:rPr>
          <w:rFonts w:cstheme="minorHAnsi"/>
          <w:i/>
          <w:color w:val="222222"/>
          <w:sz w:val="24"/>
          <w:szCs w:val="24"/>
          <w:lang w:val="sr-Latn-ME"/>
        </w:rPr>
      </w:pPr>
      <w:r w:rsidRPr="000B46A9">
        <w:rPr>
          <w:rFonts w:cstheme="minorHAnsi"/>
          <w:i/>
          <w:color w:val="222222"/>
          <w:sz w:val="24"/>
          <w:szCs w:val="24"/>
          <w:lang w:val="sr-Latn-ME"/>
        </w:rPr>
        <w:t>.</w:t>
      </w:r>
    </w:p>
    <w:p w:rsidR="009E2451" w:rsidRDefault="009E2451" w:rsidP="00E10CA7">
      <w:pPr>
        <w:pStyle w:val="ListParagraph"/>
        <w:spacing w:before="0" w:line="259" w:lineRule="auto"/>
        <w:jc w:val="both"/>
        <w:rPr>
          <w:rFonts w:cstheme="minorHAnsi"/>
          <w:i/>
          <w:color w:val="222222"/>
          <w:sz w:val="24"/>
          <w:szCs w:val="24"/>
          <w:lang w:val="sr-Latn-ME"/>
        </w:rPr>
      </w:pPr>
    </w:p>
    <w:p w:rsidR="00E10CA7" w:rsidRDefault="00E10CA7" w:rsidP="00E10CA7">
      <w:pPr>
        <w:pStyle w:val="ListParagraph"/>
        <w:spacing w:before="0" w:line="259" w:lineRule="auto"/>
        <w:jc w:val="both"/>
        <w:rPr>
          <w:rFonts w:cstheme="minorHAnsi"/>
          <w:i/>
          <w:color w:val="222222"/>
          <w:sz w:val="24"/>
          <w:szCs w:val="24"/>
          <w:lang w:val="sr-Latn-ME"/>
        </w:rPr>
      </w:pPr>
    </w:p>
    <w:p w:rsidR="00E10CA7" w:rsidRDefault="00E10CA7" w:rsidP="00E10CA7">
      <w:pPr>
        <w:pStyle w:val="ListParagraph"/>
        <w:spacing w:before="0" w:line="259" w:lineRule="auto"/>
        <w:jc w:val="both"/>
        <w:rPr>
          <w:rFonts w:cstheme="minorHAnsi"/>
          <w:i/>
          <w:color w:val="222222"/>
          <w:sz w:val="24"/>
          <w:szCs w:val="24"/>
          <w:lang w:val="sr-Latn-ME"/>
        </w:rPr>
      </w:pPr>
    </w:p>
    <w:p w:rsidR="00E10CA7" w:rsidRDefault="00E10CA7" w:rsidP="00E10CA7">
      <w:pPr>
        <w:spacing w:before="0" w:line="259" w:lineRule="auto"/>
        <w:jc w:val="both"/>
        <w:rPr>
          <w:rFonts w:cstheme="minorHAnsi"/>
          <w:color w:val="auto"/>
          <w:sz w:val="24"/>
          <w:szCs w:val="24"/>
          <w:lang w:val="sr-Latn-ME"/>
        </w:rPr>
      </w:pPr>
    </w:p>
    <w:p w:rsidR="007D2185" w:rsidRDefault="007D2185" w:rsidP="00E10CA7">
      <w:pPr>
        <w:spacing w:before="0" w:line="259" w:lineRule="auto"/>
        <w:jc w:val="both"/>
        <w:rPr>
          <w:rFonts w:cstheme="minorHAnsi"/>
          <w:color w:val="auto"/>
          <w:sz w:val="24"/>
          <w:szCs w:val="24"/>
          <w:lang w:val="sr-Latn-ME"/>
        </w:rPr>
      </w:pPr>
    </w:p>
    <w:p w:rsidR="00E10CA7" w:rsidRDefault="00C03833" w:rsidP="00473223">
      <w:pPr>
        <w:spacing w:before="60" w:after="60" w:line="240" w:lineRule="auto"/>
        <w:jc w:val="both"/>
        <w:rPr>
          <w:rFonts w:cstheme="minorHAnsi"/>
          <w:color w:val="auto"/>
          <w:sz w:val="24"/>
          <w:szCs w:val="24"/>
          <w:lang w:val="sr-Latn-ME"/>
        </w:rPr>
      </w:pPr>
      <w:r>
        <w:rPr>
          <w:rFonts w:cstheme="minorHAnsi"/>
          <w:color w:val="auto"/>
          <w:sz w:val="24"/>
          <w:szCs w:val="24"/>
          <w:lang w:val="sr-Latn-ME"/>
        </w:rPr>
        <w:t>P</w:t>
      </w:r>
      <w:r w:rsidR="00E10CA7" w:rsidRPr="00E10CA7">
        <w:rPr>
          <w:rFonts w:cstheme="minorHAnsi"/>
          <w:color w:val="auto"/>
          <w:sz w:val="24"/>
          <w:szCs w:val="24"/>
          <w:lang w:val="sr-Latn-ME"/>
        </w:rPr>
        <w:t>rvi put</w:t>
      </w:r>
      <w:r w:rsidR="007D2185">
        <w:rPr>
          <w:rFonts w:cstheme="minorHAnsi"/>
          <w:color w:val="auto"/>
          <w:sz w:val="24"/>
          <w:szCs w:val="24"/>
          <w:lang w:val="sr-Latn-ME"/>
        </w:rPr>
        <w:t>,</w:t>
      </w:r>
      <w:r w:rsidR="00E10CA7">
        <w:rPr>
          <w:rFonts w:cstheme="minorHAnsi"/>
          <w:color w:val="auto"/>
          <w:sz w:val="24"/>
          <w:szCs w:val="24"/>
          <w:lang w:val="sr-Latn-ME"/>
        </w:rPr>
        <w:t xml:space="preserve"> </w:t>
      </w:r>
      <w:r w:rsidR="00E10CA7" w:rsidRPr="00E10CA7">
        <w:rPr>
          <w:rFonts w:cstheme="minorHAnsi"/>
          <w:color w:val="auto"/>
          <w:sz w:val="24"/>
          <w:szCs w:val="24"/>
          <w:lang w:val="sr-Latn-ME"/>
        </w:rPr>
        <w:t>evidencija o broju zaposlenih uključuje i javne ustanove kako na centralnom tako i na lokalnom nivou čime se stvara osnov za praćenje promjena u broju zaposlenih na dubljem nivou u strukturi javne uprave čime se daje dopr</w:t>
      </w:r>
      <w:r>
        <w:rPr>
          <w:rFonts w:cstheme="minorHAnsi"/>
          <w:color w:val="auto"/>
          <w:sz w:val="24"/>
          <w:szCs w:val="24"/>
          <w:lang w:val="sr-Latn-ME"/>
        </w:rPr>
        <w:t>inos većoj transparentnosti kad</w:t>
      </w:r>
      <w:r w:rsidR="00E10CA7" w:rsidRPr="00E10CA7">
        <w:rPr>
          <w:rFonts w:cstheme="minorHAnsi"/>
          <w:color w:val="auto"/>
          <w:sz w:val="24"/>
          <w:szCs w:val="24"/>
          <w:lang w:val="sr-Latn-ME"/>
        </w:rPr>
        <w:t xml:space="preserve"> je u pitanju upravljanje </w:t>
      </w:r>
      <w:r>
        <w:rPr>
          <w:rFonts w:cstheme="minorHAnsi"/>
          <w:color w:val="auto"/>
          <w:sz w:val="24"/>
          <w:szCs w:val="24"/>
          <w:lang w:val="sr-Latn-ME"/>
        </w:rPr>
        <w:t xml:space="preserve">kadrovima. S drugoe strane,  da </w:t>
      </w:r>
      <w:r w:rsidR="00E10CA7" w:rsidRPr="00E10CA7">
        <w:rPr>
          <w:rFonts w:cstheme="minorHAnsi"/>
          <w:color w:val="auto"/>
          <w:sz w:val="24"/>
          <w:szCs w:val="24"/>
          <w:lang w:val="sr-Latn-ME"/>
        </w:rPr>
        <w:t xml:space="preserve">bi se unaprijedilo upravljanje ukupnim fondom bruto zarada, planirana je realizacija projekata </w:t>
      </w:r>
      <w:r>
        <w:rPr>
          <w:rFonts w:cstheme="minorHAnsi"/>
          <w:color w:val="auto"/>
          <w:sz w:val="24"/>
          <w:szCs w:val="24"/>
          <w:lang w:val="sr-Latn-ME"/>
        </w:rPr>
        <w:t>za uspostavljanje sistema</w:t>
      </w:r>
      <w:r w:rsidR="00E10CA7" w:rsidRPr="00E10CA7">
        <w:rPr>
          <w:rFonts w:cstheme="minorHAnsi"/>
          <w:color w:val="auto"/>
          <w:sz w:val="24"/>
          <w:szCs w:val="24"/>
          <w:lang w:val="sr-Latn-ME"/>
        </w:rPr>
        <w:t xml:space="preserve"> cen</w:t>
      </w:r>
      <w:r>
        <w:rPr>
          <w:rFonts w:cstheme="minorHAnsi"/>
          <w:color w:val="auto"/>
          <w:sz w:val="24"/>
          <w:szCs w:val="24"/>
          <w:lang w:val="sr-Latn-ME"/>
        </w:rPr>
        <w:t>tralizovanog</w:t>
      </w:r>
      <w:r w:rsidR="00E10CA7" w:rsidRPr="00E10CA7">
        <w:rPr>
          <w:rFonts w:cstheme="minorHAnsi"/>
          <w:color w:val="auto"/>
          <w:sz w:val="24"/>
          <w:szCs w:val="24"/>
          <w:lang w:val="sr-Latn-ME"/>
        </w:rPr>
        <w:t xml:space="preserve"> obračun</w:t>
      </w:r>
      <w:r>
        <w:rPr>
          <w:rFonts w:cstheme="minorHAnsi"/>
          <w:color w:val="auto"/>
          <w:sz w:val="24"/>
          <w:szCs w:val="24"/>
          <w:lang w:val="sr-Latn-ME"/>
        </w:rPr>
        <w:t xml:space="preserve">a zarada, </w:t>
      </w:r>
      <w:r>
        <w:rPr>
          <w:rFonts w:cstheme="minorHAnsi"/>
          <w:color w:val="auto"/>
          <w:sz w:val="24"/>
          <w:szCs w:val="24"/>
          <w:lang w:val="sr-Latn-ME"/>
        </w:rPr>
        <w:lastRenderedPageBreak/>
        <w:t xml:space="preserve">kojem je </w:t>
      </w:r>
      <w:r w:rsidR="00E10CA7" w:rsidRPr="00E10CA7">
        <w:rPr>
          <w:rFonts w:cstheme="minorHAnsi"/>
          <w:color w:val="auto"/>
          <w:sz w:val="24"/>
          <w:szCs w:val="24"/>
          <w:lang w:val="sr-Latn-ME"/>
        </w:rPr>
        <w:t>cilj razvoj softverskog rješenja koje će omogućiti jedinstven sistem za obračun zarada zaposlenih čije se</w:t>
      </w:r>
      <w:r>
        <w:rPr>
          <w:rFonts w:cstheme="minorHAnsi"/>
          <w:color w:val="auto"/>
          <w:sz w:val="24"/>
          <w:szCs w:val="24"/>
          <w:lang w:val="sr-Latn-ME"/>
        </w:rPr>
        <w:t xml:space="preserve"> zarade finansiraju iz Budžeta. T</w:t>
      </w:r>
      <w:r w:rsidR="00E10CA7" w:rsidRPr="00E10CA7">
        <w:rPr>
          <w:rFonts w:cstheme="minorHAnsi"/>
          <w:color w:val="auto"/>
          <w:sz w:val="24"/>
          <w:szCs w:val="24"/>
          <w:lang w:val="sr-Latn-ME"/>
        </w:rPr>
        <w:t>i</w:t>
      </w:r>
      <w:r>
        <w:rPr>
          <w:rFonts w:cstheme="minorHAnsi"/>
          <w:color w:val="auto"/>
          <w:sz w:val="24"/>
          <w:szCs w:val="24"/>
          <w:lang w:val="sr-Latn-ME"/>
        </w:rPr>
        <w:t>me će se obezbijediti efikasan</w:t>
      </w:r>
      <w:r w:rsidR="00E10CA7" w:rsidRPr="00E10CA7">
        <w:rPr>
          <w:rFonts w:cstheme="minorHAnsi"/>
          <w:color w:val="auto"/>
          <w:sz w:val="24"/>
          <w:szCs w:val="24"/>
          <w:lang w:val="sr-Latn-ME"/>
        </w:rPr>
        <w:t xml:space="preserve"> proces obračuna zarada, veći stepen kontrole </w:t>
      </w:r>
      <w:r>
        <w:rPr>
          <w:rFonts w:cstheme="minorHAnsi"/>
          <w:color w:val="auto"/>
          <w:sz w:val="24"/>
          <w:szCs w:val="24"/>
          <w:lang w:val="sr-Latn-ME"/>
        </w:rPr>
        <w:t>i izvještavanja kao i efikasno</w:t>
      </w:r>
      <w:r w:rsidR="00E10CA7" w:rsidRPr="00E10CA7">
        <w:rPr>
          <w:rFonts w:cstheme="minorHAnsi"/>
          <w:color w:val="auto"/>
          <w:sz w:val="24"/>
          <w:szCs w:val="24"/>
          <w:lang w:val="sr-Latn-ME"/>
        </w:rPr>
        <w:t xml:space="preserve"> upravljanje potrošnjom za zarade u javnom  sektoru.</w:t>
      </w: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Na osnovu mapiranih izazova,</w:t>
      </w:r>
      <w:r w:rsidR="007D2185">
        <w:rPr>
          <w:rFonts w:asciiTheme="minorHAnsi" w:eastAsia="Calibri" w:hAnsiTheme="minorHAnsi" w:cstheme="minorHAnsi"/>
          <w:color w:val="auto"/>
          <w:sz w:val="24"/>
          <w:szCs w:val="24"/>
        </w:rPr>
        <w:t xml:space="preserve"> ovom Strategijom je razvijeno </w:t>
      </w:r>
      <w:r w:rsidR="00C03833">
        <w:rPr>
          <w:rFonts w:asciiTheme="minorHAnsi" w:eastAsia="Calibri" w:hAnsiTheme="minorHAnsi" w:cstheme="minorHAnsi"/>
          <w:color w:val="auto"/>
          <w:sz w:val="24"/>
          <w:szCs w:val="24"/>
        </w:rPr>
        <w:t>pet</w:t>
      </w:r>
      <w:r w:rsidRPr="009E549A">
        <w:rPr>
          <w:rFonts w:asciiTheme="minorHAnsi" w:eastAsia="Calibri" w:hAnsiTheme="minorHAnsi" w:cstheme="minorHAnsi"/>
          <w:color w:val="auto"/>
          <w:sz w:val="24"/>
          <w:szCs w:val="24"/>
        </w:rPr>
        <w:t xml:space="preserve"> strateških i 14 operativnih ciljeva: </w:t>
      </w: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noProof/>
          <w:color w:val="auto"/>
          <w:sz w:val="24"/>
          <w:szCs w:val="24"/>
          <w:lang w:val="en-US"/>
        </w:rPr>
        <w:drawing>
          <wp:inline distT="0" distB="0" distL="0" distR="0" wp14:anchorId="3C02FAC5" wp14:editId="595B3680">
            <wp:extent cx="6409055" cy="3662317"/>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6417036" cy="3666877"/>
                    </a:xfrm>
                    <a:prstGeom prst="rect">
                      <a:avLst/>
                    </a:prstGeom>
                    <a:noFill/>
                    <a:ln>
                      <a:noFill/>
                    </a:ln>
                  </pic:spPr>
                </pic:pic>
              </a:graphicData>
            </a:graphic>
          </wp:inline>
        </w:drawing>
      </w:r>
    </w:p>
    <w:p w:rsidR="00DF735D" w:rsidRDefault="00DF735D" w:rsidP="009E549A">
      <w:pPr>
        <w:spacing w:after="120" w:line="240" w:lineRule="auto"/>
        <w:jc w:val="both"/>
        <w:rPr>
          <w:rFonts w:asciiTheme="minorHAnsi" w:eastAsia="Calibri" w:hAnsiTheme="minorHAnsi" w:cstheme="minorHAnsi"/>
          <w:b/>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77024" behindDoc="0" locked="0" layoutInCell="1" allowOverlap="1" wp14:anchorId="1B46ABA9" wp14:editId="01344019">
                <wp:simplePos x="0" y="0"/>
                <wp:positionH relativeFrom="margin">
                  <wp:align>left</wp:align>
                </wp:positionH>
                <wp:positionV relativeFrom="paragraph">
                  <wp:posOffset>137353</wp:posOffset>
                </wp:positionV>
                <wp:extent cx="6392848" cy="818985"/>
                <wp:effectExtent l="0" t="0" r="27305" b="19685"/>
                <wp:wrapNone/>
                <wp:docPr id="29" name="Snip Diagonal Corner Rectangle 29"/>
                <wp:cNvGraphicFramePr/>
                <a:graphic xmlns:a="http://schemas.openxmlformats.org/drawingml/2006/main">
                  <a:graphicData uri="http://schemas.microsoft.com/office/word/2010/wordprocessingShape">
                    <wps:wsp>
                      <wps:cNvSpPr/>
                      <wps:spPr>
                        <a:xfrm>
                          <a:off x="0" y="0"/>
                          <a:ext cx="6392848" cy="818985"/>
                        </a:xfrm>
                        <a:prstGeom prst="snip2DiagRect">
                          <a:avLst/>
                        </a:prstGeom>
                        <a:solidFill>
                          <a:schemeClr val="bg1">
                            <a:lumMod val="95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rsidR="00E934CF" w:rsidRPr="00DF735D" w:rsidRDefault="00E934CF" w:rsidP="00DF735D">
                            <w:pPr>
                              <w:jc w:val="center"/>
                              <w:rPr>
                                <w:b/>
                              </w:rPr>
                            </w:pPr>
                            <w:r w:rsidRPr="00DF735D">
                              <w:rPr>
                                <w:b/>
                              </w:rPr>
                              <w:t>Cilj reforme je da se uspos</w:t>
                            </w:r>
                            <w:r>
                              <w:rPr>
                                <w:b/>
                              </w:rPr>
                              <w:t>tave standardi na svim nivoima fu</w:t>
                            </w:r>
                            <w:r w:rsidRPr="00DF735D">
                              <w:rPr>
                                <w:b/>
                              </w:rPr>
                              <w:t>n</w:t>
                            </w:r>
                            <w:r>
                              <w:rPr>
                                <w:b/>
                              </w:rPr>
                              <w:t>kc</w:t>
                            </w:r>
                            <w:r w:rsidRPr="00DF735D">
                              <w:rPr>
                                <w:b/>
                              </w:rPr>
                              <w:t>io</w:t>
                            </w:r>
                            <w:r>
                              <w:rPr>
                                <w:b/>
                              </w:rPr>
                              <w:t>n</w:t>
                            </w:r>
                            <w:r w:rsidRPr="00DF735D">
                              <w:rPr>
                                <w:b/>
                              </w:rPr>
                              <w:t>isanja javne uprave, poč</w:t>
                            </w:r>
                            <w:r>
                              <w:rPr>
                                <w:b/>
                              </w:rPr>
                              <w:t>ev od kreiranja i implementacije javnih politika, kadro</w:t>
                            </w:r>
                            <w:r w:rsidRPr="00DF735D">
                              <w:rPr>
                                <w:b/>
                              </w:rPr>
                              <w:t>vskog planiranja, upravl</w:t>
                            </w:r>
                            <w:r>
                              <w:rPr>
                                <w:b/>
                              </w:rPr>
                              <w:t>janja</w:t>
                            </w:r>
                            <w:r w:rsidRPr="00DF735D">
                              <w:rPr>
                                <w:b/>
                              </w:rPr>
                              <w:t xml:space="preserve"> kadrovima i službenički sistem, standard kvaliteta u pružanje usluga i funkcionisanja javne uprave.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46ABA9" id="Snip Diagonal Corner Rectangle 29" o:spid="_x0000_s1052" style="position:absolute;left:0;text-align:left;margin-left:0;margin-top:10.8pt;width:503.35pt;height:64.5pt;z-index:25177702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coordsize="6392848,818985"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h7LtAIAAMMFAAAOAAAAZHJzL2Uyb0RvYy54bWysVE1v2zAMvQ/YfxB0X+14aZcEdYogRYcB&#10;XVs0HXpWZDkWIIuapMTJfv0oyXHTrthh2EXWB/lIPj/y8mrfKrIT1knQJR2d5ZQIzaGSelPSH083&#10;nyaUOM90xRRoUdKDcPRq/vHDZWdmooAGVCUsQRDtZp0paeO9mWWZ441omTsDIzQ+1mBb5vFoN1ll&#10;WYforcqKPL/IOrCVscCFc3h7nR7pPOLXteD+vq6d8ESVFHPzcbVxXYc1m1+y2cYy00jep8H+IYuW&#10;SY1BB6hr5hnZWvkHVCu5BQe1P+PQZlDXkotYA1Yzyt9Us2qYEbEWJMeZgSb3/2D53e7BElmVtJhS&#10;olmL/2ilpSHXkm1AM0WWYDX+okekkumNEgQNkbXOuBk6r8yD7U8Ot4GCfW3b8MXiyD4yfRiYFntP&#10;OF5efJ4WkzFqg+PbZDSZTs4DaPbibazzXwW0JGxK6jCnIuQU8ohMs92t88nnaBuiOlCyupFKxUOQ&#10;kVgqS3YMBbDejKKr2rbfoUp30/M8jzLA2FF1wTxmcoKUhWpTfXHnD0oEfKUfRY3sYUVFRB4QEjjj&#10;XGifgrqGVSJdh5Dvx4yAAbnGCgbsHuB1MUfsREFvH1xFlP3gnP8tseQ8eMTIoP3g3EoN9j0AhVX1&#10;kZM9UnZCTdj6/XqflHVxFMwaqgPKzULqQ2f4jcTfe8ucf2AWGw9bFIeJv8elVtCVFPodJQ3YX+/d&#10;B3vsB3ylpMNGRq383DIrKFHfNHbKdDQeh86Ph/H5lwIP9vRlffqit+0SUCojHFuGx22w9+q4rS20&#10;zzhzFiEqPjHNMXZJubfHw9KnAYNTi4vFIpphtxvmb/XK8AAeiA6qfdo/M2t6jXvsjjs4Nj2bvVF4&#10;sg2eGhZbD7WM8g9UJ177X4CTIuq3n2phFJ2eo9XL7J3/BgAA//8DAFBLAwQUAAYACAAAACEAOzLD&#10;O9sAAAAIAQAADwAAAGRycy9kb3ducmV2LnhtbEyPzU7DMBCE70i8g7VI3KjTSA0oxKn4EVWuCQiu&#10;W2dJosbrKHbb8PZsT3Db1Yxmvim2ixvVieYweDawXiWgiK1vB+4MfLy/3T2AChG5xdEzGfihANvy&#10;+qrAvPVnrunUxE5JCIccDfQxTrnWwfbkMKz8RCzat58dRnnnTrczniXcjTpNkkw7HFgaepzopSd7&#10;aI7OAG52aVXVh1qz/bLeve6eq+bTmNub5ekRVKQl/pnhgi/oUArT3h+5DWo0IEOigXSdgbqo0nUP&#10;ai/XJslAl4X+P6D8BQAA//8DAFBLAQItABQABgAIAAAAIQC2gziS/gAAAOEBAAATAAAAAAAAAAAA&#10;AAAAAAAAAABbQ29udGVudF9UeXBlc10ueG1sUEsBAi0AFAAGAAgAAAAhADj9If/WAAAAlAEAAAsA&#10;AAAAAAAAAAAAAAAALwEAAF9yZWxzLy5yZWxzUEsBAi0AFAAGAAgAAAAhAOnaHsu0AgAAwwUAAA4A&#10;AAAAAAAAAAAAAAAALgIAAGRycy9lMm9Eb2MueG1sUEsBAi0AFAAGAAgAAAAhADsywzvbAAAACAEA&#10;AA8AAAAAAAAAAAAAAAAADgUAAGRycy9kb3ducmV2LnhtbFBLBQYAAAAABAAEAPMAAAAWBgAAAAA=&#10;" adj="-11796480,,5400" path="m,l6256348,r136500,136500l6392848,818985r,l136500,818985,,682485,,xe" fillcolor="#f2f2f2 [3052]" strokecolor="#394b5a [1604]" strokeweight="2pt">
                <v:stroke joinstyle="miter"/>
                <v:formulas/>
                <v:path arrowok="t" o:connecttype="custom" o:connectlocs="0,0;6256348,0;6392848,136500;6392848,818985;6392848,818985;136500,818985;0,682485;0,0" o:connectangles="0,0,0,0,0,0,0,0" textboxrect="0,0,6392848,818985"/>
                <v:textbox>
                  <w:txbxContent>
                    <w:p w:rsidR="00E934CF" w:rsidRPr="00DF735D" w:rsidRDefault="00E934CF" w:rsidP="00DF735D">
                      <w:pPr>
                        <w:jc w:val="center"/>
                        <w:rPr>
                          <w:b/>
                        </w:rPr>
                      </w:pPr>
                      <w:r w:rsidRPr="00DF735D">
                        <w:rPr>
                          <w:b/>
                        </w:rPr>
                        <w:t>Cilj reforme je da se uspos</w:t>
                      </w:r>
                      <w:r>
                        <w:rPr>
                          <w:b/>
                        </w:rPr>
                        <w:t>tave standardi na svim nivoima fu</w:t>
                      </w:r>
                      <w:r w:rsidRPr="00DF735D">
                        <w:rPr>
                          <w:b/>
                        </w:rPr>
                        <w:t>n</w:t>
                      </w:r>
                      <w:r>
                        <w:rPr>
                          <w:b/>
                        </w:rPr>
                        <w:t>kc</w:t>
                      </w:r>
                      <w:r w:rsidRPr="00DF735D">
                        <w:rPr>
                          <w:b/>
                        </w:rPr>
                        <w:t>io</w:t>
                      </w:r>
                      <w:r>
                        <w:rPr>
                          <w:b/>
                        </w:rPr>
                        <w:t>n</w:t>
                      </w:r>
                      <w:r w:rsidRPr="00DF735D">
                        <w:rPr>
                          <w:b/>
                        </w:rPr>
                        <w:t>isanja javne uprave, poč</w:t>
                      </w:r>
                      <w:r>
                        <w:rPr>
                          <w:b/>
                        </w:rPr>
                        <w:t>ev od kreiranja i implementacije javnih politika, kadro</w:t>
                      </w:r>
                      <w:r w:rsidRPr="00DF735D">
                        <w:rPr>
                          <w:b/>
                        </w:rPr>
                        <w:t>vskog planiranja, upravl</w:t>
                      </w:r>
                      <w:r>
                        <w:rPr>
                          <w:b/>
                        </w:rPr>
                        <w:t>janja</w:t>
                      </w:r>
                      <w:r w:rsidRPr="00DF735D">
                        <w:rPr>
                          <w:b/>
                        </w:rPr>
                        <w:t xml:space="preserve"> kadrovima i službenički sistem, standard kvaliteta u pružanje usluga i funkcionisanja javne uprave.</w:t>
                      </w:r>
                    </w:p>
                  </w:txbxContent>
                </v:textbox>
                <w10:wrap anchorx="margin"/>
              </v:shape>
            </w:pict>
          </mc:Fallback>
        </mc:AlternateContent>
      </w:r>
    </w:p>
    <w:p w:rsidR="00DF735D" w:rsidRDefault="00DF735D" w:rsidP="009E549A">
      <w:pPr>
        <w:spacing w:after="120" w:line="240" w:lineRule="auto"/>
        <w:jc w:val="both"/>
        <w:rPr>
          <w:rFonts w:asciiTheme="minorHAnsi" w:eastAsia="Calibri" w:hAnsiTheme="minorHAnsi" w:cstheme="minorHAnsi"/>
          <w:b/>
          <w:color w:val="auto"/>
          <w:sz w:val="24"/>
          <w:szCs w:val="24"/>
        </w:rPr>
      </w:pPr>
    </w:p>
    <w:p w:rsidR="00DF735D" w:rsidRDefault="00DF735D" w:rsidP="009E549A">
      <w:pPr>
        <w:spacing w:after="120" w:line="240" w:lineRule="auto"/>
        <w:jc w:val="both"/>
        <w:rPr>
          <w:rFonts w:asciiTheme="minorHAnsi" w:eastAsia="Calibri" w:hAnsiTheme="minorHAnsi" w:cstheme="minorHAnsi"/>
          <w:b/>
          <w:color w:val="auto"/>
          <w:sz w:val="24"/>
          <w:szCs w:val="24"/>
        </w:rPr>
      </w:pPr>
    </w:p>
    <w:p w:rsidR="00DF735D" w:rsidRDefault="00DF735D"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982B65" w:rsidRDefault="00982B65" w:rsidP="009E549A">
      <w:pPr>
        <w:spacing w:after="120" w:line="240" w:lineRule="auto"/>
        <w:jc w:val="both"/>
        <w:rPr>
          <w:rFonts w:asciiTheme="minorHAnsi" w:eastAsia="Calibri" w:hAnsiTheme="minorHAnsi" w:cstheme="minorHAnsi"/>
          <w:b/>
          <w:color w:val="auto"/>
          <w:sz w:val="24"/>
          <w:szCs w:val="24"/>
        </w:rPr>
      </w:pPr>
    </w:p>
    <w:p w:rsidR="00374A98" w:rsidRDefault="00374A98" w:rsidP="009E549A">
      <w:pPr>
        <w:spacing w:after="120" w:line="240" w:lineRule="auto"/>
        <w:jc w:val="both"/>
        <w:rPr>
          <w:rFonts w:asciiTheme="minorHAnsi" w:eastAsia="Calibri" w:hAnsiTheme="minorHAnsi" w:cstheme="minorHAnsi"/>
          <w:b/>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b/>
          <w:color w:val="auto"/>
          <w:sz w:val="24"/>
          <w:szCs w:val="24"/>
        </w:rPr>
      </w:pPr>
      <w:r w:rsidRPr="009E549A">
        <w:rPr>
          <w:rFonts w:asciiTheme="minorHAnsi" w:eastAsia="Calibri" w:hAnsiTheme="minorHAnsi" w:cstheme="minorHAnsi"/>
          <w:b/>
          <w:color w:val="auto"/>
          <w:sz w:val="24"/>
          <w:szCs w:val="24"/>
        </w:rPr>
        <w:lastRenderedPageBreak/>
        <w:t>STRATEŠKI CILJ 1. Organizacija i rad javne uprave u funkciji potreba građana</w:t>
      </w:r>
    </w:p>
    <w:p w:rsidR="009E549A" w:rsidRPr="009E549A" w:rsidRDefault="00982B65" w:rsidP="009E549A">
      <w:pPr>
        <w:spacing w:after="120" w:line="240" w:lineRule="auto"/>
        <w:jc w:val="both"/>
        <w:rPr>
          <w:rFonts w:asciiTheme="minorHAnsi" w:eastAsia="Calibri" w:hAnsiTheme="minorHAnsi" w:cstheme="minorHAnsi"/>
          <w:b/>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40160" behindDoc="0" locked="0" layoutInCell="1" allowOverlap="1" wp14:anchorId="4C8BC06B" wp14:editId="2861B1B3">
                <wp:simplePos x="0" y="0"/>
                <wp:positionH relativeFrom="column">
                  <wp:posOffset>-151245</wp:posOffset>
                </wp:positionH>
                <wp:positionV relativeFrom="paragraph">
                  <wp:posOffset>51954</wp:posOffset>
                </wp:positionV>
                <wp:extent cx="6744970" cy="2979420"/>
                <wp:effectExtent l="0" t="0" r="17780" b="11430"/>
                <wp:wrapNone/>
                <wp:docPr id="1627" name="Rounded Rectangle 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744970" cy="2979420"/>
                        </a:xfrm>
                        <a:prstGeom prst="roundRect">
                          <a:avLst/>
                        </a:prstGeom>
                      </wps:spPr>
                      <wps:style>
                        <a:lnRef idx="2">
                          <a:schemeClr val="accent2"/>
                        </a:lnRef>
                        <a:fillRef idx="1">
                          <a:schemeClr val="lt1"/>
                        </a:fillRef>
                        <a:effectRef idx="0">
                          <a:schemeClr val="accent2"/>
                        </a:effectRef>
                        <a:fontRef idx="minor">
                          <a:schemeClr val="dk1"/>
                        </a:fontRef>
                      </wps:style>
                      <wps:txbx>
                        <w:txbxContent>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 xml:space="preserve">OPERATIVNI CILJ 1.1. </w:t>
                            </w:r>
                            <w:r w:rsidRPr="009E549A">
                              <w:rPr>
                                <w:rFonts w:eastAsia="Calibri" w:cstheme="minorHAnsi"/>
                                <w:b/>
                                <w:bCs/>
                                <w:i/>
                                <w:iCs/>
                                <w:color w:val="auto"/>
                                <w:sz w:val="23"/>
                                <w:szCs w:val="23"/>
                              </w:rPr>
                              <w:t>Funkcionalna javna uprava sa efikasnim nadzorom nad njenim radom i primjenom koncepta upravljačke odgovornost</w:t>
                            </w:r>
                          </w:p>
                          <w:p w:rsidR="00E934CF" w:rsidRPr="009E549A" w:rsidRDefault="00E934CF" w:rsidP="00546CB7">
                            <w:pPr>
                              <w:pStyle w:val="CommentText"/>
                              <w:spacing w:before="0" w:after="0"/>
                              <w:ind w:left="-90"/>
                              <w:jc w:val="both"/>
                              <w:rPr>
                                <w:rFonts w:eastAsia="Calibri" w:cstheme="minorHAnsi"/>
                                <w:color w:val="auto"/>
                                <w:sz w:val="23"/>
                                <w:szCs w:val="23"/>
                              </w:rPr>
                            </w:pPr>
                            <w:r w:rsidRPr="009E549A">
                              <w:rPr>
                                <w:rFonts w:eastAsia="Calibri" w:cstheme="minorHAnsi"/>
                                <w:color w:val="auto"/>
                                <w:sz w:val="23"/>
                                <w:szCs w:val="23"/>
                              </w:rPr>
                              <w:t xml:space="preserve">Odgovornost treba da bude osnovna, mjerljiva i konkretna vrijednost za rad svakog pojedinca i institucije u javnoj upravi. Cilj je značajno </w:t>
                            </w:r>
                            <w:r w:rsidRPr="009E549A">
                              <w:rPr>
                                <w:rFonts w:cstheme="minorHAnsi"/>
                                <w:color w:val="auto"/>
                                <w:sz w:val="23"/>
                                <w:szCs w:val="23"/>
                              </w:rPr>
                              <w:t xml:space="preserve">skratiti trajanje upravnih sudskih postupaka </w:t>
                            </w:r>
                            <w:r w:rsidRPr="009E549A">
                              <w:rPr>
                                <w:rFonts w:eastAsia="Calibri" w:cstheme="minorHAnsi"/>
                                <w:iCs/>
                                <w:color w:val="auto"/>
                                <w:sz w:val="23"/>
                                <w:szCs w:val="23"/>
                              </w:rPr>
                              <w:t>i povećati</w:t>
                            </w:r>
                            <w:r w:rsidRPr="009E549A">
                              <w:rPr>
                                <w:rFonts w:cstheme="minorHAnsi"/>
                                <w:color w:val="auto"/>
                                <w:sz w:val="23"/>
                                <w:szCs w:val="23"/>
                              </w:rPr>
                              <w:t xml:space="preserve"> realizovane preporuke Zaštitnika ljudskih prava i sloboda </w:t>
                            </w:r>
                            <w:r>
                              <w:rPr>
                                <w:rFonts w:cstheme="minorHAnsi"/>
                                <w:color w:val="auto"/>
                                <w:sz w:val="23"/>
                                <w:szCs w:val="23"/>
                              </w:rPr>
                              <w:t xml:space="preserve">Crne Gore </w:t>
                            </w:r>
                            <w:r w:rsidRPr="009E549A">
                              <w:rPr>
                                <w:rFonts w:cstheme="minorHAnsi"/>
                                <w:color w:val="auto"/>
                                <w:sz w:val="23"/>
                                <w:szCs w:val="23"/>
                              </w:rPr>
                              <w:t>– Ombudsmana u pogledu rada organa javne uprave. Sva ministarstva treba da izvještavaju o postignutim rezultatima i da delegiraju ovlašćenja za finansijsko upravljanje i kontrolu.</w:t>
                            </w:r>
                          </w:p>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OPERATIVNI CILJ 1.2.</w:t>
                            </w:r>
                            <w:r>
                              <w:rPr>
                                <w:rFonts w:eastAsia="Calibri" w:cstheme="minorHAnsi"/>
                                <w:b/>
                                <w:bCs/>
                                <w:color w:val="auto"/>
                                <w:sz w:val="23"/>
                                <w:szCs w:val="23"/>
                              </w:rPr>
                              <w:t xml:space="preserve"> </w:t>
                            </w:r>
                            <w:r w:rsidRPr="009E549A">
                              <w:rPr>
                                <w:rFonts w:eastAsia="Calibri" w:cstheme="minorHAnsi"/>
                                <w:b/>
                                <w:bCs/>
                                <w:i/>
                                <w:iCs/>
                                <w:color w:val="auto"/>
                                <w:sz w:val="23"/>
                                <w:szCs w:val="23"/>
                              </w:rPr>
                              <w:t>Administracija bez papira</w:t>
                            </w:r>
                          </w:p>
                          <w:p w:rsidR="00E934CF" w:rsidRPr="009E549A" w:rsidRDefault="00E934CF" w:rsidP="00546CB7">
                            <w:pPr>
                              <w:spacing w:before="0" w:after="0" w:line="240" w:lineRule="auto"/>
                              <w:ind w:left="-90"/>
                              <w:jc w:val="both"/>
                              <w:rPr>
                                <w:rFonts w:eastAsia="Calibri" w:cstheme="minorHAnsi"/>
                                <w:color w:val="auto"/>
                                <w:sz w:val="23"/>
                                <w:szCs w:val="23"/>
                              </w:rPr>
                            </w:pPr>
                            <w:r w:rsidRPr="009E549A">
                              <w:rPr>
                                <w:rFonts w:cstheme="minorHAnsi"/>
                                <w:color w:val="auto"/>
                                <w:sz w:val="23"/>
                                <w:szCs w:val="23"/>
                              </w:rPr>
                              <w:t>Povećanje interne efikasnosti javne uprave implementacijom elektronskog upravljanja dokumentima gde bi do 2026. godine 80% organa u javnoj upravi imalo uspostavljen eDMS.</w:t>
                            </w:r>
                          </w:p>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 xml:space="preserve">OPERATIVNI CILJ 1.3. </w:t>
                            </w:r>
                            <w:r w:rsidRPr="009E549A">
                              <w:rPr>
                                <w:rFonts w:eastAsia="Calibri" w:cstheme="minorHAnsi"/>
                                <w:b/>
                                <w:bCs/>
                                <w:i/>
                                <w:iCs/>
                                <w:color w:val="auto"/>
                                <w:sz w:val="23"/>
                                <w:szCs w:val="23"/>
                              </w:rPr>
                              <w:t>Jačanje funkcionalnih i finansijski nezavisnih opština u cilju obezbijeđivanja ravnomjernijeg razvoja svih JLS</w:t>
                            </w:r>
                          </w:p>
                          <w:p w:rsidR="00E934CF" w:rsidRPr="009E549A" w:rsidRDefault="00E934CF" w:rsidP="00546CB7">
                            <w:pPr>
                              <w:pStyle w:val="CommentText"/>
                              <w:spacing w:before="0" w:after="0"/>
                              <w:ind w:left="-90"/>
                              <w:jc w:val="both"/>
                              <w:rPr>
                                <w:rFonts w:eastAsia="Calibri" w:cstheme="minorHAnsi"/>
                                <w:color w:val="auto"/>
                                <w:sz w:val="23"/>
                                <w:szCs w:val="23"/>
                              </w:rPr>
                            </w:pPr>
                            <w:r w:rsidRPr="009E549A">
                              <w:rPr>
                                <w:rFonts w:cstheme="minorHAnsi"/>
                                <w:color w:val="auto"/>
                                <w:sz w:val="23"/>
                                <w:szCs w:val="23"/>
                              </w:rPr>
                              <w:t>Unaprijeđenje međuopštinske saradnje u pružanju usluga, kao i unaprijeđenje finansijske održivosti lokalne samouprave kroz jačanje budžetske i fiskalne discipline, intenziviranje naplate sopstvenih prihoda i smanjenje neizmirenih obaveza sa 2,86% na 1,86%.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C8BC06B" id="Rounded Rectangle 7" o:spid="_x0000_s1053" style="position:absolute;left:0;text-align:left;margin-left:-11.9pt;margin-top:4.1pt;width:531.1pt;height:234.6pt;z-index:251740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fpTihQIAAE8FAAAOAAAAZHJzL2Uyb0RvYy54bWysVEtv2zAMvg/YfxB0X5wYWbMYdYogRYcB&#10;QVu0HXpWZCkxKomapMTOfv0o2XEfy2nYRZBEfnx9JC+vWq3IQThfgynpZDSmRBgOVW22Jf35dPPl&#10;GyU+MFMxBUaU9Cg8vVp8/nTZ2ELksANVCUfQiPFFY0u6C8EWWeb5TmjmR2CFQaEEp1nAp9tmlWMN&#10;Wtcqy8fji6wBV1kHXHiPv9edkC6SfSkFD3dSehGIKinGFtLp0rmJZ7a4ZMXWMbureR8G+4coNKsN&#10;Oh1MXbPAyN7Vf5nSNXfgQYYRB52BlDUXKQfMZjL+kM3jjlmRcsHieDuUyf8/s/z2cO9IXSF3F/mM&#10;EsM0svQAe1OJijxg/ZjZKkFmsVKN9QUCHu29i7l6uwb+4lGQvZPEh+91Wul01MVMSZvKfhzKLtpA&#10;OH5ezKbT+QzZ4SjL57P5NE/EZKw4wa3z4bsATeKlpC7GF4NLNWeHtQ8xClac9PqQuihSPOGoRAxE&#10;mQchMWH0myd0ajWxUo4cGDYJ41yYkMd00V7SjjBZKzUAJ+eAKkx6UK8bYSK14AAcnwO+9zggklcw&#10;YQDr2oA7Z6B6GTx3+qfsu5xj+qHdtIll5LgncgPVEal30M2Et/ymxuKumQ/3zOEQICE42OEOD6mg&#10;KSn0N0p24H6f+4/62JsopaTBoSqp/7VnTlCifhjs2vlkOo1TmB7TrzPkmbi3ks1bidnrFSAlE1wh&#10;lqdr1A/qdJUO9DPO/zJ6RREzHH2XlAd3eqxCN+y4QbhYLpMaTp5lYW0eLY/GY6Fj3zy1z8zZvsMC&#10;NuctnAaQFR96rNONSAPLfQBZpwaMpe7q2lOAU5v6qN8wcS28fSet1z24+AMAAP//AwBQSwMEFAAG&#10;AAgAAAAhAEzPgU7gAAAACgEAAA8AAABkcnMvZG93bnJldi54bWxMj0FPg0AUhO8m/ofNM/HWLlJi&#10;CfJoTFMOeDBavHjbsk8gsm+R3bb4792e7HEyk5lv8s1sBnGiyfWWER6WEQjixuqeW4SPulykIJxX&#10;rNVgmRB+ycGmuL3JVabtmd/ptPetCCXsMoXQeT9mUrqmI6Pc0o7Ewfuyk1E+yKmVelLnUG4GGUfR&#10;ozSq57DQqZG2HTXf+6NBaN32pa7q6nXyb7ufumw+aVdWiPd38/MTCE+z/w/DBT+gQxGYDvbI2okB&#10;YRGvArpHSGMQFz9apQmIA0KyXicgi1xeXyj+AAAA//8DAFBLAQItABQABgAIAAAAIQC2gziS/gAA&#10;AOEBAAATAAAAAAAAAAAAAAAAAAAAAABbQ29udGVudF9UeXBlc10ueG1sUEsBAi0AFAAGAAgAAAAh&#10;ADj9If/WAAAAlAEAAAsAAAAAAAAAAAAAAAAALwEAAF9yZWxzLy5yZWxzUEsBAi0AFAAGAAgAAAAh&#10;ABJ+lOKFAgAATwUAAA4AAAAAAAAAAAAAAAAALgIAAGRycy9lMm9Eb2MueG1sUEsBAi0AFAAGAAgA&#10;AAAhAEzPgU7gAAAACgEAAA8AAAAAAAAAAAAAAAAA3wQAAGRycy9kb3ducmV2LnhtbFBLBQYAAAAA&#10;BAAEAPMAAADsBQAAAAA=&#10;" fillcolor="white [3201]" strokecolor="#cc8e60 [3205]" strokeweight="2pt">
                <v:path arrowok="t"/>
                <v:textbox>
                  <w:txbxContent>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 xml:space="preserve">OPERATIVNI CILJ 1.1. </w:t>
                      </w:r>
                      <w:r w:rsidRPr="009E549A">
                        <w:rPr>
                          <w:rFonts w:eastAsia="Calibri" w:cstheme="minorHAnsi"/>
                          <w:b/>
                          <w:bCs/>
                          <w:i/>
                          <w:iCs/>
                          <w:color w:val="auto"/>
                          <w:sz w:val="23"/>
                          <w:szCs w:val="23"/>
                        </w:rPr>
                        <w:t>Funkcionalna javna uprava sa efikasnim nadzorom nad njenim radom i primjenom koncepta upravljačke odgovornost</w:t>
                      </w:r>
                    </w:p>
                    <w:p w:rsidR="00E934CF" w:rsidRPr="009E549A" w:rsidRDefault="00E934CF" w:rsidP="00546CB7">
                      <w:pPr>
                        <w:pStyle w:val="CommentText"/>
                        <w:spacing w:before="0" w:after="0"/>
                        <w:ind w:left="-90"/>
                        <w:jc w:val="both"/>
                        <w:rPr>
                          <w:rFonts w:eastAsia="Calibri" w:cstheme="minorHAnsi"/>
                          <w:color w:val="auto"/>
                          <w:sz w:val="23"/>
                          <w:szCs w:val="23"/>
                        </w:rPr>
                      </w:pPr>
                      <w:r w:rsidRPr="009E549A">
                        <w:rPr>
                          <w:rFonts w:eastAsia="Calibri" w:cstheme="minorHAnsi"/>
                          <w:color w:val="auto"/>
                          <w:sz w:val="23"/>
                          <w:szCs w:val="23"/>
                        </w:rPr>
                        <w:t xml:space="preserve">Odgovornost treba da bude osnovna, mjerljiva i konkretna vrijednost za rad svakog pojedinca i institucije u javnoj upravi. Cilj je značajno </w:t>
                      </w:r>
                      <w:r w:rsidRPr="009E549A">
                        <w:rPr>
                          <w:rFonts w:cstheme="minorHAnsi"/>
                          <w:color w:val="auto"/>
                          <w:sz w:val="23"/>
                          <w:szCs w:val="23"/>
                        </w:rPr>
                        <w:t xml:space="preserve">skratiti trajanje upravnih sudskih postupaka </w:t>
                      </w:r>
                      <w:r w:rsidRPr="009E549A">
                        <w:rPr>
                          <w:rFonts w:eastAsia="Calibri" w:cstheme="minorHAnsi"/>
                          <w:iCs/>
                          <w:color w:val="auto"/>
                          <w:sz w:val="23"/>
                          <w:szCs w:val="23"/>
                        </w:rPr>
                        <w:t>i povećati</w:t>
                      </w:r>
                      <w:r w:rsidRPr="009E549A">
                        <w:rPr>
                          <w:rFonts w:cstheme="minorHAnsi"/>
                          <w:color w:val="auto"/>
                          <w:sz w:val="23"/>
                          <w:szCs w:val="23"/>
                        </w:rPr>
                        <w:t xml:space="preserve"> realizovane preporuke Zaštitnika ljudskih prava i sloboda </w:t>
                      </w:r>
                      <w:r>
                        <w:rPr>
                          <w:rFonts w:cstheme="minorHAnsi"/>
                          <w:color w:val="auto"/>
                          <w:sz w:val="23"/>
                          <w:szCs w:val="23"/>
                        </w:rPr>
                        <w:t xml:space="preserve">Crne Gore </w:t>
                      </w:r>
                      <w:r w:rsidRPr="009E549A">
                        <w:rPr>
                          <w:rFonts w:cstheme="minorHAnsi"/>
                          <w:color w:val="auto"/>
                          <w:sz w:val="23"/>
                          <w:szCs w:val="23"/>
                        </w:rPr>
                        <w:t>– Ombudsmana u pogledu rada organa javne uprave. Sva ministarstva treba da izvještavaju o postignutim rezultatima i da delegiraju ovlašćenja za finansijsko upravljanje i kontrolu.</w:t>
                      </w:r>
                    </w:p>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OPERATIVNI CILJ 1.2.</w:t>
                      </w:r>
                      <w:r>
                        <w:rPr>
                          <w:rFonts w:eastAsia="Calibri" w:cstheme="minorHAnsi"/>
                          <w:b/>
                          <w:bCs/>
                          <w:color w:val="auto"/>
                          <w:sz w:val="23"/>
                          <w:szCs w:val="23"/>
                        </w:rPr>
                        <w:t xml:space="preserve"> </w:t>
                      </w:r>
                      <w:r w:rsidRPr="009E549A">
                        <w:rPr>
                          <w:rFonts w:eastAsia="Calibri" w:cstheme="minorHAnsi"/>
                          <w:b/>
                          <w:bCs/>
                          <w:i/>
                          <w:iCs/>
                          <w:color w:val="auto"/>
                          <w:sz w:val="23"/>
                          <w:szCs w:val="23"/>
                        </w:rPr>
                        <w:t>Administracija bez papira</w:t>
                      </w:r>
                    </w:p>
                    <w:p w:rsidR="00E934CF" w:rsidRPr="009E549A" w:rsidRDefault="00E934CF" w:rsidP="00546CB7">
                      <w:pPr>
                        <w:spacing w:before="0" w:after="0" w:line="240" w:lineRule="auto"/>
                        <w:ind w:left="-90"/>
                        <w:jc w:val="both"/>
                        <w:rPr>
                          <w:rFonts w:eastAsia="Calibri" w:cstheme="minorHAnsi"/>
                          <w:color w:val="auto"/>
                          <w:sz w:val="23"/>
                          <w:szCs w:val="23"/>
                        </w:rPr>
                      </w:pPr>
                      <w:r w:rsidRPr="009E549A">
                        <w:rPr>
                          <w:rFonts w:cstheme="minorHAnsi"/>
                          <w:color w:val="auto"/>
                          <w:sz w:val="23"/>
                          <w:szCs w:val="23"/>
                        </w:rPr>
                        <w:t>Povećanje interne efikasnosti javne uprave implementacijom elektronskog upravljanja dokumentima gde bi do 2026. godine 80% organa u javnoj upravi imalo uspostavljen eDMS.</w:t>
                      </w:r>
                    </w:p>
                    <w:p w:rsidR="00E934CF" w:rsidRPr="009E549A" w:rsidRDefault="00E934CF" w:rsidP="00546CB7">
                      <w:pPr>
                        <w:spacing w:before="0" w:after="0" w:line="240" w:lineRule="auto"/>
                        <w:ind w:left="-90"/>
                        <w:jc w:val="both"/>
                        <w:rPr>
                          <w:rFonts w:eastAsia="Calibri" w:cstheme="minorHAnsi"/>
                          <w:b/>
                          <w:color w:val="auto"/>
                          <w:sz w:val="23"/>
                          <w:szCs w:val="23"/>
                        </w:rPr>
                      </w:pPr>
                      <w:r w:rsidRPr="009E549A">
                        <w:rPr>
                          <w:rFonts w:eastAsia="Calibri" w:cstheme="minorHAnsi"/>
                          <w:b/>
                          <w:bCs/>
                          <w:color w:val="auto"/>
                          <w:sz w:val="23"/>
                          <w:szCs w:val="23"/>
                        </w:rPr>
                        <w:t xml:space="preserve">OPERATIVNI CILJ 1.3. </w:t>
                      </w:r>
                      <w:r w:rsidRPr="009E549A">
                        <w:rPr>
                          <w:rFonts w:eastAsia="Calibri" w:cstheme="minorHAnsi"/>
                          <w:b/>
                          <w:bCs/>
                          <w:i/>
                          <w:iCs/>
                          <w:color w:val="auto"/>
                          <w:sz w:val="23"/>
                          <w:szCs w:val="23"/>
                        </w:rPr>
                        <w:t>Jačanje funkcionalnih i finansijski nezavisnih opština u cilju obezbijeđivanja ravnomjernijeg razvoja svih JLS</w:t>
                      </w:r>
                    </w:p>
                    <w:p w:rsidR="00E934CF" w:rsidRPr="009E549A" w:rsidRDefault="00E934CF" w:rsidP="00546CB7">
                      <w:pPr>
                        <w:pStyle w:val="CommentText"/>
                        <w:spacing w:before="0" w:after="0"/>
                        <w:ind w:left="-90"/>
                        <w:jc w:val="both"/>
                        <w:rPr>
                          <w:rFonts w:eastAsia="Calibri" w:cstheme="minorHAnsi"/>
                          <w:color w:val="auto"/>
                          <w:sz w:val="23"/>
                          <w:szCs w:val="23"/>
                        </w:rPr>
                      </w:pPr>
                      <w:r w:rsidRPr="009E549A">
                        <w:rPr>
                          <w:rFonts w:cstheme="minorHAnsi"/>
                          <w:color w:val="auto"/>
                          <w:sz w:val="23"/>
                          <w:szCs w:val="23"/>
                        </w:rPr>
                        <w:t>Unaprijeđenje međuopštinske saradnje u pružanju usluga, kao i unaprijeđenje finansijske održivosti lokalne samouprave kroz jačanje budžetske i fiskalne discipline, intenziviranje naplate sopstvenih prihoda i smanjenje neizmirenih obaveza sa 2,86% na 1,86%.</w:t>
                      </w:r>
                    </w:p>
                  </w:txbxContent>
                </v:textbox>
              </v:roundrect>
            </w:pict>
          </mc:Fallback>
        </mc:AlternateContent>
      </w:r>
    </w:p>
    <w:p w:rsidR="009E549A" w:rsidRP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ind w:left="360"/>
        <w:jc w:val="both"/>
        <w:rPr>
          <w:rFonts w:asciiTheme="minorHAnsi" w:eastAsia="Calibri" w:hAnsiTheme="minorHAnsi" w:cstheme="minorHAnsi"/>
          <w:bCs/>
          <w:color w:val="auto"/>
          <w:sz w:val="24"/>
          <w:szCs w:val="24"/>
        </w:rPr>
      </w:pPr>
    </w:p>
    <w:p w:rsidR="00982B65" w:rsidRDefault="00982B65" w:rsidP="009E549A">
      <w:pPr>
        <w:pStyle w:val="ListParagraph"/>
        <w:spacing w:before="240" w:after="120" w:line="240" w:lineRule="auto"/>
        <w:ind w:left="0"/>
        <w:contextualSpacing w:val="0"/>
        <w:jc w:val="both"/>
        <w:rPr>
          <w:rFonts w:asciiTheme="minorHAnsi" w:eastAsia="Calibri" w:hAnsiTheme="minorHAnsi" w:cstheme="minorHAnsi"/>
          <w:b/>
          <w:color w:val="auto"/>
          <w:sz w:val="24"/>
          <w:szCs w:val="24"/>
        </w:rPr>
      </w:pPr>
    </w:p>
    <w:p w:rsidR="00982B65" w:rsidRDefault="00982B65" w:rsidP="009E549A">
      <w:pPr>
        <w:pStyle w:val="ListParagraph"/>
        <w:spacing w:before="240" w:after="120" w:line="240" w:lineRule="auto"/>
        <w:ind w:left="0"/>
        <w:contextualSpacing w:val="0"/>
        <w:jc w:val="both"/>
        <w:rPr>
          <w:rFonts w:asciiTheme="minorHAnsi" w:eastAsia="Calibri" w:hAnsiTheme="minorHAnsi" w:cstheme="minorHAnsi"/>
          <w:b/>
          <w:color w:val="auto"/>
          <w:sz w:val="24"/>
          <w:szCs w:val="24"/>
        </w:rPr>
      </w:pPr>
    </w:p>
    <w:p w:rsidR="009E549A" w:rsidRPr="00982B65" w:rsidRDefault="009E549A" w:rsidP="00982B65">
      <w:pPr>
        <w:pStyle w:val="ListParagraph"/>
        <w:spacing w:before="240" w:after="120" w:line="240" w:lineRule="auto"/>
        <w:ind w:left="0"/>
        <w:contextualSpacing w:val="0"/>
        <w:jc w:val="both"/>
        <w:rPr>
          <w:rFonts w:asciiTheme="minorHAnsi" w:hAnsiTheme="minorHAnsi" w:cstheme="minorHAnsi"/>
          <w:b/>
          <w:color w:val="auto"/>
          <w:sz w:val="24"/>
          <w:szCs w:val="24"/>
        </w:rPr>
      </w:pPr>
      <w:r w:rsidRPr="009E549A">
        <w:rPr>
          <w:rFonts w:asciiTheme="minorHAnsi" w:eastAsia="Calibri" w:hAnsiTheme="minorHAnsi" w:cstheme="minorHAnsi"/>
          <w:b/>
          <w:color w:val="auto"/>
          <w:sz w:val="24"/>
          <w:szCs w:val="24"/>
        </w:rPr>
        <w:t xml:space="preserve">STRATEŠKI CILJ 2. </w:t>
      </w:r>
      <w:r w:rsidRPr="009E549A">
        <w:rPr>
          <w:rFonts w:asciiTheme="minorHAnsi" w:hAnsiTheme="minorHAnsi" w:cstheme="minorHAnsi"/>
          <w:b/>
          <w:color w:val="auto"/>
          <w:sz w:val="24"/>
          <w:szCs w:val="24"/>
        </w:rPr>
        <w:t>Građani i privreda koriste kvalitetne usluge javne uprave</w:t>
      </w:r>
    </w:p>
    <w:p w:rsidR="009E549A" w:rsidRPr="009E549A" w:rsidRDefault="00982B65" w:rsidP="009E549A">
      <w:pPr>
        <w:pStyle w:val="CommentText"/>
        <w:spacing w:after="120"/>
        <w:ind w:left="360"/>
        <w:jc w:val="both"/>
        <w:rPr>
          <w:rFonts w:asciiTheme="minorHAnsi" w:eastAsia="Calibri" w:hAnsiTheme="minorHAnsi" w:cstheme="minorHAnsi"/>
          <w:bCs/>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41184" behindDoc="0" locked="0" layoutInCell="1" allowOverlap="1" wp14:anchorId="46EAE363" wp14:editId="3C22321E">
                <wp:simplePos x="0" y="0"/>
                <wp:positionH relativeFrom="column">
                  <wp:posOffset>-103505</wp:posOffset>
                </wp:positionH>
                <wp:positionV relativeFrom="paragraph">
                  <wp:posOffset>86995</wp:posOffset>
                </wp:positionV>
                <wp:extent cx="6702425" cy="3383915"/>
                <wp:effectExtent l="0" t="0" r="22225" b="26035"/>
                <wp:wrapNone/>
                <wp:docPr id="1626" name="Rounded 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702425" cy="3383915"/>
                        </a:xfrm>
                        <a:prstGeom prst="roundRect">
                          <a:avLst/>
                        </a:prstGeom>
                      </wps:spPr>
                      <wps:style>
                        <a:lnRef idx="2">
                          <a:schemeClr val="accent6"/>
                        </a:lnRef>
                        <a:fillRef idx="1">
                          <a:schemeClr val="lt1"/>
                        </a:fillRef>
                        <a:effectRef idx="0">
                          <a:schemeClr val="accent6"/>
                        </a:effectRef>
                        <a:fontRef idx="minor">
                          <a:schemeClr val="dk1"/>
                        </a:fontRef>
                      </wps:style>
                      <wps:txbx>
                        <w:txbxContent>
                          <w:p w:rsidR="00E934CF" w:rsidRPr="00CA69AA" w:rsidRDefault="00E934CF" w:rsidP="00CA69AA">
                            <w:pPr>
                              <w:spacing w:after="40" w:line="240" w:lineRule="auto"/>
                              <w:ind w:right="-144"/>
                              <w:jc w:val="both"/>
                              <w:rPr>
                                <w:rFonts w:eastAsia="Calibri" w:cstheme="minorHAnsi"/>
                                <w:b/>
                                <w:i/>
                                <w:color w:val="auto"/>
                                <w:sz w:val="22"/>
                                <w:szCs w:val="22"/>
                              </w:rPr>
                            </w:pPr>
                            <w:r w:rsidRPr="00CA69AA">
                              <w:rPr>
                                <w:rFonts w:eastAsia="Calibri" w:cstheme="minorHAnsi"/>
                                <w:b/>
                                <w:bCs/>
                                <w:color w:val="auto"/>
                                <w:sz w:val="22"/>
                                <w:szCs w:val="22"/>
                              </w:rPr>
                              <w:t xml:space="preserve">OPERATIVNI CILJ 2.1. </w:t>
                            </w:r>
                            <w:r w:rsidRPr="00CA69AA">
                              <w:rPr>
                                <w:rFonts w:eastAsia="Calibri" w:cstheme="minorHAnsi"/>
                                <w:b/>
                                <w:bCs/>
                                <w:i/>
                                <w:iCs/>
                                <w:color w:val="auto"/>
                                <w:sz w:val="22"/>
                                <w:szCs w:val="22"/>
                              </w:rPr>
                              <w:t>Efikasnije pružanje usluga i uvođenje upravljanja kvalitetom pruženim uslugama</w:t>
                            </w:r>
                          </w:p>
                          <w:p w:rsidR="00E934CF" w:rsidRPr="009E549A" w:rsidRDefault="00E934CF" w:rsidP="00CA69AA">
                            <w:pPr>
                              <w:pStyle w:val="CommentText"/>
                              <w:spacing w:after="40"/>
                              <w:ind w:right="-144"/>
                              <w:jc w:val="both"/>
                              <w:rPr>
                                <w:rFonts w:cstheme="minorHAnsi"/>
                                <w:color w:val="auto"/>
                                <w:sz w:val="22"/>
                                <w:szCs w:val="22"/>
                              </w:rPr>
                            </w:pPr>
                            <w:r w:rsidRPr="009E549A">
                              <w:rPr>
                                <w:rFonts w:cstheme="minorHAnsi"/>
                                <w:color w:val="auto"/>
                                <w:sz w:val="22"/>
                                <w:szCs w:val="22"/>
                              </w:rPr>
                              <w:t xml:space="preserve">Poboljšanje zadovoljstva građana uslugama tako da odražava najviši nivo u regionu. </w:t>
                            </w:r>
                            <w:r w:rsidRPr="009E549A">
                              <w:rPr>
                                <w:rFonts w:eastAsia="Calibri" w:cstheme="minorHAnsi"/>
                                <w:color w:val="auto"/>
                                <w:sz w:val="22"/>
                                <w:szCs w:val="22"/>
                              </w:rPr>
                              <w:t xml:space="preserve">Prioritet je uvesti sistemsko mjerenje zadovoljstva korisnika javnih usluga, kako bi se dobile povratne informacije na osnovu kojih bi bilo moguće preduzeti mjere na unaprijeđenju pružanja usluga i uspostaviti sistem upravljanja kvalitetom institucija i procesa, koje za svoj krajnji rezultat ima poboljšanje kvaliteta pružene usluge krajnjim korisnicima i optimizaciju procesa u organima. </w:t>
                            </w:r>
                          </w:p>
                          <w:p w:rsidR="00E934CF" w:rsidRPr="00CA69AA" w:rsidRDefault="00E934CF" w:rsidP="00CA69AA">
                            <w:pPr>
                              <w:pStyle w:val="CommentText"/>
                              <w:spacing w:after="40"/>
                              <w:ind w:right="-144"/>
                              <w:jc w:val="both"/>
                              <w:rPr>
                                <w:rFonts w:eastAsia="Calibri" w:cstheme="minorHAnsi"/>
                                <w:b/>
                                <w:i/>
                                <w:color w:val="auto"/>
                                <w:sz w:val="22"/>
                                <w:szCs w:val="22"/>
                              </w:rPr>
                            </w:pPr>
                            <w:r w:rsidRPr="00CA69AA">
                              <w:rPr>
                                <w:rFonts w:eastAsia="Calibri" w:cstheme="minorHAnsi"/>
                                <w:b/>
                                <w:bCs/>
                                <w:color w:val="auto"/>
                                <w:sz w:val="22"/>
                                <w:szCs w:val="22"/>
                              </w:rPr>
                              <w:t>OPERATIVNI CILJ 2.2.</w:t>
                            </w:r>
                            <w:r>
                              <w:rPr>
                                <w:rFonts w:eastAsia="Calibri" w:cstheme="minorHAnsi"/>
                                <w:b/>
                                <w:bCs/>
                                <w:color w:val="auto"/>
                                <w:sz w:val="22"/>
                                <w:szCs w:val="22"/>
                              </w:rPr>
                              <w:t xml:space="preserve"> </w:t>
                            </w:r>
                            <w:r w:rsidRPr="00CA69AA">
                              <w:rPr>
                                <w:rFonts w:eastAsia="Calibri" w:cstheme="minorHAnsi"/>
                                <w:b/>
                                <w:bCs/>
                                <w:i/>
                                <w:iCs/>
                                <w:color w:val="auto"/>
                                <w:sz w:val="22"/>
                                <w:szCs w:val="22"/>
                              </w:rPr>
                              <w:t>Puna interoperabilnost informacionih sistema i povećanje broja elektronskih usluga na visokom nivou sofisticiranosti</w:t>
                            </w:r>
                          </w:p>
                          <w:p w:rsidR="00E934CF" w:rsidRPr="009E549A" w:rsidRDefault="00E934CF" w:rsidP="00CA69AA">
                            <w:pPr>
                              <w:pStyle w:val="CommentText"/>
                              <w:spacing w:after="40"/>
                              <w:ind w:right="-144"/>
                              <w:jc w:val="both"/>
                              <w:rPr>
                                <w:rFonts w:cstheme="minorHAnsi"/>
                                <w:color w:val="auto"/>
                                <w:sz w:val="22"/>
                                <w:szCs w:val="22"/>
                              </w:rPr>
                            </w:pPr>
                            <w:r>
                              <w:rPr>
                                <w:rFonts w:cstheme="minorHAnsi"/>
                                <w:bCs/>
                                <w:iCs/>
                                <w:color w:val="auto"/>
                                <w:sz w:val="22"/>
                                <w:szCs w:val="22"/>
                              </w:rPr>
                              <w:t>Digitalna transformacija -</w:t>
                            </w:r>
                            <w:r w:rsidRPr="009E549A">
                              <w:rPr>
                                <w:rFonts w:cstheme="minorHAnsi"/>
                                <w:bCs/>
                                <w:iCs/>
                                <w:color w:val="auto"/>
                                <w:sz w:val="22"/>
                                <w:szCs w:val="22"/>
                              </w:rPr>
                              <w:t xml:space="preserve"> </w:t>
                            </w:r>
                            <w:r w:rsidRPr="009E549A">
                              <w:rPr>
                                <w:rFonts w:cstheme="minorHAnsi"/>
                                <w:color w:val="auto"/>
                                <w:sz w:val="22"/>
                                <w:szCs w:val="22"/>
                              </w:rPr>
                              <w:t>Značajno povećanje broja digitalno dostupnih usluga; uz uspostavljanje potpuno digitalizovanih 20životnih usluga (eRođenje, eStudent, eUpis, eNVO registracija, eStručni ispit…).</w:t>
                            </w:r>
                          </w:p>
                          <w:p w:rsidR="00E934CF" w:rsidRPr="009E549A" w:rsidRDefault="00E934CF" w:rsidP="00CA69AA">
                            <w:pPr>
                              <w:pStyle w:val="CommentText"/>
                              <w:spacing w:after="40"/>
                              <w:ind w:right="-144"/>
                              <w:jc w:val="both"/>
                              <w:rPr>
                                <w:rFonts w:cstheme="minorHAnsi"/>
                                <w:color w:val="auto"/>
                                <w:sz w:val="22"/>
                                <w:szCs w:val="22"/>
                              </w:rPr>
                            </w:pPr>
                            <w:r w:rsidRPr="009E549A">
                              <w:rPr>
                                <w:rFonts w:cstheme="minorHAnsi"/>
                                <w:bCs/>
                                <w:iCs/>
                                <w:color w:val="auto"/>
                                <w:sz w:val="22"/>
                                <w:szCs w:val="22"/>
                              </w:rPr>
                              <w:t>Unaprijeđenje Portala e-uprava</w:t>
                            </w:r>
                            <w:r w:rsidRPr="009E549A">
                              <w:rPr>
                                <w:rFonts w:cstheme="minorHAnsi"/>
                                <w:b/>
                                <w:bCs/>
                                <w:iCs/>
                                <w:color w:val="auto"/>
                                <w:sz w:val="22"/>
                                <w:szCs w:val="22"/>
                              </w:rPr>
                              <w:t>,</w:t>
                            </w:r>
                            <w:r w:rsidRPr="009E549A">
                              <w:rPr>
                                <w:rFonts w:cstheme="minorHAnsi"/>
                                <w:bCs/>
                                <w:iCs/>
                                <w:color w:val="auto"/>
                                <w:sz w:val="22"/>
                                <w:szCs w:val="22"/>
                              </w:rPr>
                              <w:t xml:space="preserve"> kroz</w:t>
                            </w:r>
                            <w:r>
                              <w:rPr>
                                <w:rFonts w:cstheme="minorHAnsi"/>
                                <w:bCs/>
                                <w:iCs/>
                                <w:color w:val="auto"/>
                                <w:sz w:val="22"/>
                                <w:szCs w:val="22"/>
                              </w:rPr>
                              <w:t xml:space="preserve"> </w:t>
                            </w:r>
                            <w:r w:rsidRPr="009E549A">
                              <w:rPr>
                                <w:rFonts w:cstheme="minorHAnsi"/>
                                <w:color w:val="auto"/>
                                <w:sz w:val="22"/>
                                <w:szCs w:val="22"/>
                              </w:rPr>
                              <w:t>sistem za e-plaćanje, e-autentifikaciju i e-indentifikaciju, kako bi se stvorili uslovi da građani dobiju uslugu elektronski, bez papira.</w:t>
                            </w:r>
                          </w:p>
                          <w:p w:rsidR="00E934CF" w:rsidRPr="009E549A" w:rsidRDefault="00E934CF" w:rsidP="00CA69AA">
                            <w:pPr>
                              <w:pStyle w:val="CommentText"/>
                              <w:spacing w:after="40"/>
                              <w:ind w:right="-144"/>
                              <w:jc w:val="both"/>
                              <w:rPr>
                                <w:rFonts w:eastAsia="Calibri" w:cstheme="minorHAnsi"/>
                                <w:color w:val="auto"/>
                                <w:sz w:val="22"/>
                                <w:szCs w:val="22"/>
                              </w:rPr>
                            </w:pPr>
                            <w:r w:rsidRPr="009E549A">
                              <w:rPr>
                                <w:rFonts w:eastAsia="Calibri" w:cstheme="minorHAnsi"/>
                                <w:color w:val="auto"/>
                                <w:sz w:val="22"/>
                                <w:szCs w:val="22"/>
                              </w:rPr>
                              <w:t xml:space="preserve">MONTENEGRO DIGITAL – cilj projekta je da se uspostaviti krovna Vladina platforma za digitalne servise i inovacije, koja će unaprijeđivati digitalne standarde i usluge za građane i privredu, i  koordinirati kontrolu IT troškova opreme, softvera i servisa. </w:t>
                            </w:r>
                          </w:p>
                          <w:p w:rsidR="00E934CF" w:rsidRPr="009E549A" w:rsidRDefault="00E934CF" w:rsidP="00CA69AA">
                            <w:pPr>
                              <w:pStyle w:val="CommentText"/>
                              <w:spacing w:after="40"/>
                              <w:ind w:right="-144"/>
                              <w:jc w:val="both"/>
                              <w:rPr>
                                <w:rFonts w:eastAsia="Calibri" w:cstheme="minorHAnsi"/>
                                <w:color w:val="auto"/>
                                <w:sz w:val="22"/>
                                <w:szCs w:val="22"/>
                              </w:rPr>
                            </w:pPr>
                            <w:r w:rsidRPr="009E549A">
                              <w:rPr>
                                <w:rFonts w:cstheme="minorHAnsi"/>
                                <w:color w:val="auto"/>
                                <w:sz w:val="22"/>
                                <w:szCs w:val="22"/>
                              </w:rPr>
                              <w:t>na 1,86%.</w:t>
                            </w:r>
                          </w:p>
                          <w:p w:rsidR="00E934CF" w:rsidRPr="009E549A" w:rsidRDefault="00E934CF" w:rsidP="009E549A">
                            <w:pPr>
                              <w:jc w:val="center"/>
                              <w:rPr>
                                <w:color w:val="auto"/>
                                <w:sz w:val="22"/>
                                <w:szCs w:val="22"/>
                              </w:rPr>
                            </w:pPr>
                          </w:p>
                          <w:p w:rsidR="00E934CF" w:rsidRPr="009E549A" w:rsidRDefault="00E934CF" w:rsidP="009E549A">
                            <w:pPr>
                              <w:jc w:val="center"/>
                              <w:rPr>
                                <w:color w:val="auto"/>
                                <w:sz w:val="22"/>
                                <w:szCs w:val="22"/>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6EAE363" id="Rounded Rectangle 8" o:spid="_x0000_s1054" style="position:absolute;left:0;text-align:left;margin-left:-8.15pt;margin-top:6.85pt;width:527.75pt;height:266.45pt;z-index:251741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XwngQIAAE8FAAAOAAAAZHJzL2Uyb0RvYy54bWysVN9P2zAQfp+0/8Hy+0gTSoGIFFUgpkkV&#10;Q8DEs+vYbYTt82y3SffX7+ykGbA+TXuxfL7vu9/nq+tOK7ITzjdgKpqfTCgRhkPdmHVFfzzffbmg&#10;xAdmaqbAiIruhafX88+frlpbigI2oGrhCBoxvmxtRTch2DLLPN8IzfwJWGFQKcFpFlB066x2rEXr&#10;WmXFZDLLWnC1dcCF9/h62yvpPNmXUvDwXUovAlEVxdhCOl06V/HM5lesXDtmNw0fwmD/EIVmjUGn&#10;o6lbFhjZuuYvU7rhDjzIcMJBZyBlw0XKAbPJJx+yedowK1IuWBxvxzL5/2eW3+8eHGlq7N2smFFi&#10;mMYuPcLW1KImj1g/ZtZKkItYqdb6EglP9sHFXL1dAn/1qMjeaaLgB0wnnY5YzJR0qez7seyiC4Tj&#10;4+x8UkyLM0o46k5PL04v87PoLmPlgW6dD18FaBIvFXUxvhhcqjnbLX3o8QfcEFIfRYon7JWIgSjz&#10;KCQmjH6LxE6jJm6UIzuGQ8I4FybMBv8JHWmyUWok5seIKuQDacBGmkgjOBInx4jvPY6M5BVMGMm6&#10;MeCOGahfR889/pB9n3NMP3SrLnW5GBu5gnqPrXfQ74S3/K7B4i6ZDw/M4RLguuBih+94SAVtRWG4&#10;UbIB9+vYe8TjbKKWkhaXqqL+55Y5QYn6ZnBqL/PpNG5hEqZn5wUK7q1m9VZjtvoGsCU5fiGWp2vE&#10;B3W4Sgf6Bfd/Eb2iihmOvivKgzsIN6FfdvxBuFgsEgw3z7KwNE+WR+Ox0HFunrsX5uwwYQGH8x4O&#10;C8jKDzPWYyPTwGIbQDZpAGOp+7oOLcCtTXM8/DDxW3grJ9Sff3D+GwAA//8DAFBLAwQUAAYACAAA&#10;ACEA+dqy7t8AAAALAQAADwAAAGRycy9kb3ducmV2LnhtbEyPwU7DMBBE70j8g7VI3FqnDTUlxKmg&#10;AtQrASF628ZLEhGvo9hNw9/jnuC4mtGbt/lmsp0YafCtYw2LeQKCuHKm5VrD+9vzbA3CB2SDnWPS&#10;8EMeNsXlRY6ZcSd+pbEMtYgQ9hlqaELoMyl91ZBFP3c9ccy+3GAxxHOopRnwFOG2k8skUdJiy3Gh&#10;wZ62DVXf5dFqWL1YudqhSsf15/5pOyb2cV9+aH19NT3cgwg0hb8ynPWjOhTR6eCObLzoNMwWKo3V&#10;GKS3IM6FJL1bgjhE/I1SIItc/v+h+AUAAP//AwBQSwECLQAUAAYACAAAACEAtoM4kv4AAADhAQAA&#10;EwAAAAAAAAAAAAAAAAAAAAAAW0NvbnRlbnRfVHlwZXNdLnhtbFBLAQItABQABgAIAAAAIQA4/SH/&#10;1gAAAJQBAAALAAAAAAAAAAAAAAAAAC8BAABfcmVscy8ucmVsc1BLAQItABQABgAIAAAAIQAhOXwn&#10;gQIAAE8FAAAOAAAAAAAAAAAAAAAAAC4CAABkcnMvZTJvRG9jLnhtbFBLAQItABQABgAIAAAAIQD5&#10;2rLu3wAAAAsBAAAPAAAAAAAAAAAAAAAAANsEAABkcnMvZG93bnJldi54bWxQSwUGAAAAAAQABADz&#10;AAAA5wUAAAAA&#10;" fillcolor="white [3201]" strokecolor="#9d936f [3209]" strokeweight="2pt">
                <v:path arrowok="t"/>
                <v:textbox>
                  <w:txbxContent>
                    <w:p w:rsidR="00E934CF" w:rsidRPr="00CA69AA" w:rsidRDefault="00E934CF" w:rsidP="00CA69AA">
                      <w:pPr>
                        <w:spacing w:after="40" w:line="240" w:lineRule="auto"/>
                        <w:ind w:right="-144"/>
                        <w:jc w:val="both"/>
                        <w:rPr>
                          <w:rFonts w:eastAsia="Calibri" w:cstheme="minorHAnsi"/>
                          <w:b/>
                          <w:i/>
                          <w:color w:val="auto"/>
                          <w:sz w:val="22"/>
                          <w:szCs w:val="22"/>
                        </w:rPr>
                      </w:pPr>
                      <w:r w:rsidRPr="00CA69AA">
                        <w:rPr>
                          <w:rFonts w:eastAsia="Calibri" w:cstheme="minorHAnsi"/>
                          <w:b/>
                          <w:bCs/>
                          <w:color w:val="auto"/>
                          <w:sz w:val="22"/>
                          <w:szCs w:val="22"/>
                        </w:rPr>
                        <w:t xml:space="preserve">OPERATIVNI CILJ 2.1. </w:t>
                      </w:r>
                      <w:r w:rsidRPr="00CA69AA">
                        <w:rPr>
                          <w:rFonts w:eastAsia="Calibri" w:cstheme="minorHAnsi"/>
                          <w:b/>
                          <w:bCs/>
                          <w:i/>
                          <w:iCs/>
                          <w:color w:val="auto"/>
                          <w:sz w:val="22"/>
                          <w:szCs w:val="22"/>
                        </w:rPr>
                        <w:t>Efikasnije pružanje usluga i uvođenje upravljanja kvalitetom pruženim uslugama</w:t>
                      </w:r>
                    </w:p>
                    <w:p w:rsidR="00E934CF" w:rsidRPr="009E549A" w:rsidRDefault="00E934CF" w:rsidP="00CA69AA">
                      <w:pPr>
                        <w:pStyle w:val="CommentText"/>
                        <w:spacing w:after="40"/>
                        <w:ind w:right="-144"/>
                        <w:jc w:val="both"/>
                        <w:rPr>
                          <w:rFonts w:cstheme="minorHAnsi"/>
                          <w:color w:val="auto"/>
                          <w:sz w:val="22"/>
                          <w:szCs w:val="22"/>
                        </w:rPr>
                      </w:pPr>
                      <w:r w:rsidRPr="009E549A">
                        <w:rPr>
                          <w:rFonts w:cstheme="minorHAnsi"/>
                          <w:color w:val="auto"/>
                          <w:sz w:val="22"/>
                          <w:szCs w:val="22"/>
                        </w:rPr>
                        <w:t xml:space="preserve">Poboljšanje zadovoljstva građana uslugama tako da odražava najviši nivo u regionu. </w:t>
                      </w:r>
                      <w:r w:rsidRPr="009E549A">
                        <w:rPr>
                          <w:rFonts w:eastAsia="Calibri" w:cstheme="minorHAnsi"/>
                          <w:color w:val="auto"/>
                          <w:sz w:val="22"/>
                          <w:szCs w:val="22"/>
                        </w:rPr>
                        <w:t xml:space="preserve">Prioritet je uvesti sistemsko mjerenje zadovoljstva korisnika javnih usluga, kako bi se dobile povratne informacije na osnovu kojih bi bilo moguće preduzeti mjere na unaprijeđenju pružanja usluga i uspostaviti sistem upravljanja kvalitetom institucija i procesa, koje za svoj krajnji rezultat ima poboljšanje kvaliteta pružene usluge krajnjim korisnicima i optimizaciju procesa u organima. </w:t>
                      </w:r>
                    </w:p>
                    <w:p w:rsidR="00E934CF" w:rsidRPr="00CA69AA" w:rsidRDefault="00E934CF" w:rsidP="00CA69AA">
                      <w:pPr>
                        <w:pStyle w:val="CommentText"/>
                        <w:spacing w:after="40"/>
                        <w:ind w:right="-144"/>
                        <w:jc w:val="both"/>
                        <w:rPr>
                          <w:rFonts w:eastAsia="Calibri" w:cstheme="minorHAnsi"/>
                          <w:b/>
                          <w:i/>
                          <w:color w:val="auto"/>
                          <w:sz w:val="22"/>
                          <w:szCs w:val="22"/>
                        </w:rPr>
                      </w:pPr>
                      <w:r w:rsidRPr="00CA69AA">
                        <w:rPr>
                          <w:rFonts w:eastAsia="Calibri" w:cstheme="minorHAnsi"/>
                          <w:b/>
                          <w:bCs/>
                          <w:color w:val="auto"/>
                          <w:sz w:val="22"/>
                          <w:szCs w:val="22"/>
                        </w:rPr>
                        <w:t>OPERATIVNI CILJ 2.2.</w:t>
                      </w:r>
                      <w:r>
                        <w:rPr>
                          <w:rFonts w:eastAsia="Calibri" w:cstheme="minorHAnsi"/>
                          <w:b/>
                          <w:bCs/>
                          <w:color w:val="auto"/>
                          <w:sz w:val="22"/>
                          <w:szCs w:val="22"/>
                        </w:rPr>
                        <w:t xml:space="preserve"> </w:t>
                      </w:r>
                      <w:r w:rsidRPr="00CA69AA">
                        <w:rPr>
                          <w:rFonts w:eastAsia="Calibri" w:cstheme="minorHAnsi"/>
                          <w:b/>
                          <w:bCs/>
                          <w:i/>
                          <w:iCs/>
                          <w:color w:val="auto"/>
                          <w:sz w:val="22"/>
                          <w:szCs w:val="22"/>
                        </w:rPr>
                        <w:t>Puna interoperabilnost informacionih sistema i povećanje broja elektronskih usluga na visokom nivou sofisticiranosti</w:t>
                      </w:r>
                    </w:p>
                    <w:p w:rsidR="00E934CF" w:rsidRPr="009E549A" w:rsidRDefault="00E934CF" w:rsidP="00CA69AA">
                      <w:pPr>
                        <w:pStyle w:val="CommentText"/>
                        <w:spacing w:after="40"/>
                        <w:ind w:right="-144"/>
                        <w:jc w:val="both"/>
                        <w:rPr>
                          <w:rFonts w:cstheme="minorHAnsi"/>
                          <w:color w:val="auto"/>
                          <w:sz w:val="22"/>
                          <w:szCs w:val="22"/>
                        </w:rPr>
                      </w:pPr>
                      <w:r>
                        <w:rPr>
                          <w:rFonts w:cstheme="minorHAnsi"/>
                          <w:bCs/>
                          <w:iCs/>
                          <w:color w:val="auto"/>
                          <w:sz w:val="22"/>
                          <w:szCs w:val="22"/>
                        </w:rPr>
                        <w:t>Digitalna transformacija -</w:t>
                      </w:r>
                      <w:r w:rsidRPr="009E549A">
                        <w:rPr>
                          <w:rFonts w:cstheme="minorHAnsi"/>
                          <w:bCs/>
                          <w:iCs/>
                          <w:color w:val="auto"/>
                          <w:sz w:val="22"/>
                          <w:szCs w:val="22"/>
                        </w:rPr>
                        <w:t xml:space="preserve"> </w:t>
                      </w:r>
                      <w:r w:rsidRPr="009E549A">
                        <w:rPr>
                          <w:rFonts w:cstheme="minorHAnsi"/>
                          <w:color w:val="auto"/>
                          <w:sz w:val="22"/>
                          <w:szCs w:val="22"/>
                        </w:rPr>
                        <w:t>Značajno povećanje broja digitalno dostupnih usluga; uz uspostavljanje potpuno digitalizovanih 20životnih usluga (eRođenje, eStudent, eUpis, eNVO registracija, eStručni ispit…).</w:t>
                      </w:r>
                    </w:p>
                    <w:p w:rsidR="00E934CF" w:rsidRPr="009E549A" w:rsidRDefault="00E934CF" w:rsidP="00CA69AA">
                      <w:pPr>
                        <w:pStyle w:val="CommentText"/>
                        <w:spacing w:after="40"/>
                        <w:ind w:right="-144"/>
                        <w:jc w:val="both"/>
                        <w:rPr>
                          <w:rFonts w:cstheme="minorHAnsi"/>
                          <w:color w:val="auto"/>
                          <w:sz w:val="22"/>
                          <w:szCs w:val="22"/>
                        </w:rPr>
                      </w:pPr>
                      <w:r w:rsidRPr="009E549A">
                        <w:rPr>
                          <w:rFonts w:cstheme="minorHAnsi"/>
                          <w:bCs/>
                          <w:iCs/>
                          <w:color w:val="auto"/>
                          <w:sz w:val="22"/>
                          <w:szCs w:val="22"/>
                        </w:rPr>
                        <w:t>Unaprijeđenje Portala e-uprava</w:t>
                      </w:r>
                      <w:r w:rsidRPr="009E549A">
                        <w:rPr>
                          <w:rFonts w:cstheme="minorHAnsi"/>
                          <w:b/>
                          <w:bCs/>
                          <w:iCs/>
                          <w:color w:val="auto"/>
                          <w:sz w:val="22"/>
                          <w:szCs w:val="22"/>
                        </w:rPr>
                        <w:t>,</w:t>
                      </w:r>
                      <w:r w:rsidRPr="009E549A">
                        <w:rPr>
                          <w:rFonts w:cstheme="minorHAnsi"/>
                          <w:bCs/>
                          <w:iCs/>
                          <w:color w:val="auto"/>
                          <w:sz w:val="22"/>
                          <w:szCs w:val="22"/>
                        </w:rPr>
                        <w:t xml:space="preserve"> kroz</w:t>
                      </w:r>
                      <w:r>
                        <w:rPr>
                          <w:rFonts w:cstheme="minorHAnsi"/>
                          <w:bCs/>
                          <w:iCs/>
                          <w:color w:val="auto"/>
                          <w:sz w:val="22"/>
                          <w:szCs w:val="22"/>
                        </w:rPr>
                        <w:t xml:space="preserve"> </w:t>
                      </w:r>
                      <w:r w:rsidRPr="009E549A">
                        <w:rPr>
                          <w:rFonts w:cstheme="minorHAnsi"/>
                          <w:color w:val="auto"/>
                          <w:sz w:val="22"/>
                          <w:szCs w:val="22"/>
                        </w:rPr>
                        <w:t>sistem za e-plaćanje, e-autentifikaciju i e-indentifikaciju, kako bi se stvorili uslovi da građani dobiju uslugu elektronski, bez papira.</w:t>
                      </w:r>
                    </w:p>
                    <w:p w:rsidR="00E934CF" w:rsidRPr="009E549A" w:rsidRDefault="00E934CF" w:rsidP="00CA69AA">
                      <w:pPr>
                        <w:pStyle w:val="CommentText"/>
                        <w:spacing w:after="40"/>
                        <w:ind w:right="-144"/>
                        <w:jc w:val="both"/>
                        <w:rPr>
                          <w:rFonts w:eastAsia="Calibri" w:cstheme="minorHAnsi"/>
                          <w:color w:val="auto"/>
                          <w:sz w:val="22"/>
                          <w:szCs w:val="22"/>
                        </w:rPr>
                      </w:pPr>
                      <w:r w:rsidRPr="009E549A">
                        <w:rPr>
                          <w:rFonts w:eastAsia="Calibri" w:cstheme="minorHAnsi"/>
                          <w:color w:val="auto"/>
                          <w:sz w:val="22"/>
                          <w:szCs w:val="22"/>
                        </w:rPr>
                        <w:t xml:space="preserve">MONTENEGRO DIGITAL – cilj projekta je da se uspostaviti krovna Vladina platforma za digitalne servise i inovacije, koja će unaprijeđivati digitalne standarde i usluge za građane i privredu, i  koordinirati kontrolu IT troškova opreme, softvera i servisa. </w:t>
                      </w:r>
                    </w:p>
                    <w:p w:rsidR="00E934CF" w:rsidRPr="009E549A" w:rsidRDefault="00E934CF" w:rsidP="00CA69AA">
                      <w:pPr>
                        <w:pStyle w:val="CommentText"/>
                        <w:spacing w:after="40"/>
                        <w:ind w:right="-144"/>
                        <w:jc w:val="both"/>
                        <w:rPr>
                          <w:rFonts w:eastAsia="Calibri" w:cstheme="minorHAnsi"/>
                          <w:color w:val="auto"/>
                          <w:sz w:val="22"/>
                          <w:szCs w:val="22"/>
                        </w:rPr>
                      </w:pPr>
                      <w:r w:rsidRPr="009E549A">
                        <w:rPr>
                          <w:rFonts w:cstheme="minorHAnsi"/>
                          <w:color w:val="auto"/>
                          <w:sz w:val="22"/>
                          <w:szCs w:val="22"/>
                        </w:rPr>
                        <w:t>na 1,86%.</w:t>
                      </w:r>
                    </w:p>
                    <w:p w:rsidR="00E934CF" w:rsidRPr="009E549A" w:rsidRDefault="00E934CF" w:rsidP="009E549A">
                      <w:pPr>
                        <w:jc w:val="center"/>
                        <w:rPr>
                          <w:color w:val="auto"/>
                          <w:sz w:val="22"/>
                          <w:szCs w:val="22"/>
                        </w:rPr>
                      </w:pPr>
                    </w:p>
                    <w:p w:rsidR="00E934CF" w:rsidRPr="009E549A" w:rsidRDefault="00E934CF" w:rsidP="009E549A">
                      <w:pPr>
                        <w:jc w:val="center"/>
                        <w:rPr>
                          <w:color w:val="auto"/>
                          <w:sz w:val="22"/>
                          <w:szCs w:val="22"/>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txbxContent>
                </v:textbox>
              </v:roundrect>
            </w:pict>
          </mc:Fallback>
        </mc:AlternateContent>
      </w:r>
    </w:p>
    <w:p w:rsidR="009E549A" w:rsidRPr="009E549A" w:rsidRDefault="009E549A" w:rsidP="009E549A">
      <w:pPr>
        <w:pStyle w:val="CommentText"/>
        <w:spacing w:after="120"/>
        <w:ind w:left="360"/>
        <w:jc w:val="both"/>
        <w:rPr>
          <w:rFonts w:asciiTheme="minorHAnsi" w:eastAsia="Calibri" w:hAnsiTheme="minorHAnsi" w:cstheme="minorHAnsi"/>
          <w:bCs/>
          <w:color w:val="auto"/>
          <w:sz w:val="24"/>
          <w:szCs w:val="24"/>
        </w:rPr>
      </w:pPr>
    </w:p>
    <w:p w:rsidR="009E549A" w:rsidRPr="009E549A" w:rsidRDefault="009E549A" w:rsidP="009E549A">
      <w:pPr>
        <w:pStyle w:val="CommentText"/>
        <w:spacing w:after="120"/>
        <w:ind w:left="360"/>
        <w:jc w:val="both"/>
        <w:rPr>
          <w:rFonts w:asciiTheme="minorHAnsi" w:eastAsia="Calibri" w:hAnsiTheme="minorHAnsi" w:cstheme="minorHAnsi"/>
          <w:bCs/>
          <w:color w:val="auto"/>
          <w:sz w:val="24"/>
          <w:szCs w:val="24"/>
        </w:rPr>
      </w:pPr>
    </w:p>
    <w:p w:rsidR="009E549A" w:rsidRPr="009E549A" w:rsidRDefault="009E549A" w:rsidP="009E549A">
      <w:pPr>
        <w:pStyle w:val="CommentText"/>
        <w:spacing w:after="120"/>
        <w:ind w:left="360"/>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Default="009E549A" w:rsidP="009E549A">
      <w:pPr>
        <w:spacing w:after="120" w:line="240" w:lineRule="auto"/>
        <w:jc w:val="both"/>
        <w:rPr>
          <w:rFonts w:asciiTheme="minorHAnsi" w:eastAsia="Calibri" w:hAnsiTheme="minorHAnsi" w:cstheme="minorHAnsi"/>
          <w:b/>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b/>
          <w:color w:val="auto"/>
          <w:sz w:val="24"/>
          <w:szCs w:val="24"/>
        </w:rPr>
        <w:t>STRATEŠKI CILJ 3. Profesionalna javna administracija</w:t>
      </w:r>
    </w:p>
    <w:p w:rsidR="009E549A" w:rsidRPr="009E549A" w:rsidRDefault="009E549A" w:rsidP="009E549A">
      <w:pPr>
        <w:jc w:val="both"/>
        <w:rPr>
          <w:rFonts w:asciiTheme="minorHAnsi" w:hAnsiTheme="minorHAnsi"/>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r>
        <w:rPr>
          <w:rFonts w:asciiTheme="minorHAnsi" w:eastAsia="Calibri" w:hAnsiTheme="minorHAnsi" w:cstheme="minorHAnsi"/>
          <w:b/>
          <w:color w:val="auto"/>
          <w:sz w:val="24"/>
          <w:szCs w:val="24"/>
        </w:rPr>
        <w:lastRenderedPageBreak/>
        <w:t>STRATEŠKI CILJ 3</w:t>
      </w:r>
      <w:r w:rsidRPr="009E549A">
        <w:rPr>
          <w:rFonts w:asciiTheme="minorHAnsi" w:eastAsia="Calibri" w:hAnsiTheme="minorHAnsi" w:cstheme="minorHAnsi"/>
          <w:b/>
          <w:color w:val="auto"/>
          <w:sz w:val="24"/>
          <w:szCs w:val="24"/>
        </w:rPr>
        <w:t xml:space="preserve">. </w:t>
      </w:r>
      <w:r>
        <w:rPr>
          <w:rFonts w:asciiTheme="minorHAnsi" w:eastAsia="Calibri" w:hAnsiTheme="minorHAnsi" w:cstheme="minorHAnsi"/>
          <w:b/>
          <w:color w:val="auto"/>
          <w:sz w:val="24"/>
          <w:szCs w:val="24"/>
        </w:rPr>
        <w:t>Profesionalna javna administracija</w:t>
      </w:r>
    </w:p>
    <w:p w:rsidR="009E549A" w:rsidRPr="009E549A" w:rsidRDefault="00321BB4" w:rsidP="009E549A">
      <w:pPr>
        <w:pStyle w:val="ListParagraph"/>
        <w:spacing w:after="120" w:line="240" w:lineRule="auto"/>
        <w:ind w:left="0"/>
        <w:jc w:val="both"/>
        <w:rPr>
          <w:rFonts w:asciiTheme="minorHAnsi" w:eastAsia="Calibri" w:hAnsiTheme="minorHAnsi" w:cstheme="minorHAnsi"/>
          <w:b/>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42208" behindDoc="0" locked="0" layoutInCell="1" allowOverlap="1" wp14:anchorId="06E98AFC" wp14:editId="4885901B">
                <wp:simplePos x="0" y="0"/>
                <wp:positionH relativeFrom="column">
                  <wp:posOffset>-381124</wp:posOffset>
                </wp:positionH>
                <wp:positionV relativeFrom="paragraph">
                  <wp:posOffset>113351</wp:posOffset>
                </wp:positionV>
                <wp:extent cx="7086600" cy="4135755"/>
                <wp:effectExtent l="0" t="0" r="19050" b="17145"/>
                <wp:wrapNone/>
                <wp:docPr id="1625" name="Rounded 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086600" cy="4135755"/>
                        </a:xfrm>
                        <a:prstGeom prst="roundRect">
                          <a:avLst/>
                        </a:prstGeom>
                      </wps:spPr>
                      <wps:style>
                        <a:lnRef idx="2">
                          <a:schemeClr val="accent1"/>
                        </a:lnRef>
                        <a:fillRef idx="1">
                          <a:schemeClr val="lt1"/>
                        </a:fillRef>
                        <a:effectRef idx="0">
                          <a:schemeClr val="accent1"/>
                        </a:effectRef>
                        <a:fontRef idx="minor">
                          <a:schemeClr val="dk1"/>
                        </a:fontRef>
                      </wps:style>
                      <wps:txbx>
                        <w:txbxContent>
                          <w:p w:rsidR="00E934CF" w:rsidRPr="00E10CA7" w:rsidRDefault="00E934CF" w:rsidP="00EC5A89">
                            <w:pPr>
                              <w:spacing w:after="40" w:line="240" w:lineRule="auto"/>
                              <w:ind w:left="-86"/>
                              <w:jc w:val="both"/>
                              <w:rPr>
                                <w:rFonts w:eastAsia="Calibri" w:cstheme="minorHAnsi"/>
                                <w:b/>
                                <w:color w:val="auto"/>
                                <w:sz w:val="22"/>
                                <w:szCs w:val="22"/>
                              </w:rPr>
                            </w:pPr>
                            <w:r w:rsidRPr="00E10CA7">
                              <w:rPr>
                                <w:rFonts w:eastAsia="Calibri" w:cstheme="minorHAnsi"/>
                                <w:b/>
                                <w:bCs/>
                                <w:color w:val="auto"/>
                                <w:sz w:val="22"/>
                                <w:szCs w:val="22"/>
                              </w:rPr>
                              <w:t>OPERATIVNI CILJ 3.1.</w:t>
                            </w:r>
                            <w:r w:rsidRPr="00E10CA7">
                              <w:rPr>
                                <w:rFonts w:eastAsia="Calibri" w:cstheme="minorHAnsi"/>
                                <w:b/>
                                <w:bCs/>
                                <w:i/>
                                <w:iCs/>
                                <w:color w:val="auto"/>
                                <w:sz w:val="22"/>
                                <w:szCs w:val="22"/>
                              </w:rPr>
                              <w:t xml:space="preserve">  Efikasan sistem planiranja na osnovu identifikovanih potreba,</w:t>
                            </w:r>
                            <w:r>
                              <w:rPr>
                                <w:rFonts w:eastAsia="Calibri" w:cstheme="minorHAnsi"/>
                                <w:b/>
                                <w:bCs/>
                                <w:i/>
                                <w:iCs/>
                                <w:color w:val="auto"/>
                                <w:sz w:val="22"/>
                                <w:szCs w:val="22"/>
                              </w:rPr>
                              <w:t xml:space="preserve"> depolitizacija i</w:t>
                            </w:r>
                            <w:r w:rsidRPr="00E10CA7">
                              <w:rPr>
                                <w:rFonts w:eastAsia="Calibri" w:cstheme="minorHAnsi"/>
                                <w:b/>
                                <w:bCs/>
                                <w:i/>
                                <w:iCs/>
                                <w:color w:val="auto"/>
                                <w:sz w:val="22"/>
                                <w:szCs w:val="22"/>
                              </w:rPr>
                              <w:t xml:space="preserve"> unaprijeđenje postupka zapošljavanja ljudskih resursa i dalja digitalizacija u oblasti službeničkog sistema</w:t>
                            </w:r>
                          </w:p>
                          <w:p w:rsidR="00E934CF" w:rsidRPr="00E10CA7" w:rsidRDefault="00E934CF" w:rsidP="00EC5A89">
                            <w:pPr>
                              <w:pStyle w:val="CommentText"/>
                              <w:spacing w:after="40"/>
                              <w:ind w:left="-86"/>
                              <w:jc w:val="both"/>
                              <w:rPr>
                                <w:rFonts w:cstheme="minorHAnsi"/>
                                <w:color w:val="auto"/>
                                <w:sz w:val="22"/>
                                <w:szCs w:val="22"/>
                              </w:rPr>
                            </w:pPr>
                            <w:r w:rsidRPr="00E10CA7">
                              <w:rPr>
                                <w:rFonts w:cstheme="minorHAnsi"/>
                                <w:color w:val="auto"/>
                                <w:sz w:val="22"/>
                                <w:szCs w:val="22"/>
                              </w:rPr>
                              <w:t xml:space="preserve">Učiniti proceduru zapošljavanja transparentnijom i konkurentnijom kroz veći broj kandidata </w:t>
                            </w:r>
                            <w:r w:rsidRPr="00E10CA7">
                              <w:rPr>
                                <w:rFonts w:eastAsia="Calibri" w:cstheme="minorHAnsi"/>
                                <w:color w:val="auto"/>
                                <w:sz w:val="22"/>
                                <w:szCs w:val="22"/>
                              </w:rPr>
                              <w:t>na konkursu i</w:t>
                            </w:r>
                            <w:r w:rsidRPr="00E10CA7">
                              <w:rPr>
                                <w:rFonts w:cstheme="minorHAnsi"/>
                                <w:bCs/>
                                <w:iCs/>
                                <w:color w:val="auto"/>
                                <w:sz w:val="22"/>
                                <w:szCs w:val="22"/>
                              </w:rPr>
                              <w:t xml:space="preserve"> zapošljavanje zasnovano na kompetentnosti, vještinama i sposobnosti.</w:t>
                            </w:r>
                            <w:r>
                              <w:rPr>
                                <w:rFonts w:cstheme="minorHAnsi"/>
                                <w:bCs/>
                                <w:iCs/>
                                <w:color w:val="auto"/>
                                <w:sz w:val="22"/>
                                <w:szCs w:val="22"/>
                              </w:rPr>
                              <w:t xml:space="preserve"> Intencija je da se za službenički sistem unificiraju standardi planiranja i upravljanja kadrovima za sve koji se finasiraju iz Budžeta i rade u javnoj upravi. Cilj je da se kroz unapređenje normativnog okvira kojim se regulišu pitanja službeničkog sistema u javnoj upravi, posebno u pogledu postupka provjere kompetencija i  procedure zapošljavanja, eliminišu rizici ili prostor za neprimjerne političke uticaje. </w:t>
                            </w:r>
                          </w:p>
                          <w:p w:rsidR="00E934CF" w:rsidRPr="00E10CA7" w:rsidRDefault="00E934CF" w:rsidP="00EC5A89">
                            <w:pPr>
                              <w:spacing w:after="40" w:line="240" w:lineRule="auto"/>
                              <w:ind w:left="-86"/>
                              <w:jc w:val="both"/>
                              <w:rPr>
                                <w:rFonts w:eastAsia="Calibri" w:cstheme="minorHAnsi"/>
                                <w:b/>
                                <w:color w:val="auto"/>
                                <w:sz w:val="22"/>
                                <w:szCs w:val="22"/>
                              </w:rPr>
                            </w:pPr>
                            <w:r w:rsidRPr="00E10CA7">
                              <w:rPr>
                                <w:rFonts w:eastAsia="Calibri" w:cstheme="minorHAnsi"/>
                                <w:b/>
                                <w:bCs/>
                                <w:iCs/>
                                <w:color w:val="auto"/>
                                <w:sz w:val="22"/>
                                <w:szCs w:val="22"/>
                              </w:rPr>
                              <w:t xml:space="preserve">OPERATIVNI CILJ 3.2. </w:t>
                            </w:r>
                            <w:r w:rsidRPr="00E10CA7">
                              <w:rPr>
                                <w:rFonts w:eastAsia="Calibri" w:cstheme="minorHAnsi"/>
                                <w:b/>
                                <w:bCs/>
                                <w:i/>
                                <w:color w:val="auto"/>
                                <w:sz w:val="22"/>
                                <w:szCs w:val="22"/>
                              </w:rPr>
                              <w:t>Javna uprava atraktivan poslodavac – efikasan sistem napredovanja i nagrađivanja na osnovu praćenja rezultata rada, ocjenjivanja i stalnog usavršavanja</w:t>
                            </w:r>
                          </w:p>
                          <w:p w:rsidR="00E934CF" w:rsidRPr="00E10CA7" w:rsidRDefault="00E934CF" w:rsidP="00EC5A89">
                            <w:pPr>
                              <w:spacing w:after="40" w:line="240" w:lineRule="auto"/>
                              <w:ind w:left="-86"/>
                              <w:jc w:val="both"/>
                              <w:rPr>
                                <w:rFonts w:cstheme="minorHAnsi"/>
                                <w:color w:val="auto"/>
                                <w:sz w:val="22"/>
                                <w:szCs w:val="22"/>
                              </w:rPr>
                            </w:pPr>
                            <w:r w:rsidRPr="00E10CA7">
                              <w:rPr>
                                <w:rFonts w:eastAsia="Calibri" w:cstheme="minorHAnsi"/>
                                <w:color w:val="auto"/>
                                <w:sz w:val="22"/>
                                <w:szCs w:val="22"/>
                              </w:rPr>
                              <w:t xml:space="preserve">Cilj je da institucije mjere zadovoljstvo državnih i lokalnih službenika i da se nagrađuje i napreduje na osnovu rezultata rada. Očekuje se da usvajanje koncepta Digitalne akademije i razvijanje tzv. </w:t>
                            </w:r>
                            <w:r w:rsidRPr="00E10CA7">
                              <w:rPr>
                                <w:rFonts w:eastAsia="Calibri" w:cstheme="minorHAnsi"/>
                                <w:i/>
                                <w:color w:val="auto"/>
                                <w:sz w:val="22"/>
                                <w:szCs w:val="22"/>
                              </w:rPr>
                              <w:t>ILIAS platforme za online edukaciju</w:t>
                            </w:r>
                            <w:r w:rsidRPr="00E10CA7">
                              <w:rPr>
                                <w:rFonts w:eastAsia="Calibri" w:cstheme="minorHAnsi"/>
                                <w:color w:val="auto"/>
                                <w:sz w:val="22"/>
                                <w:szCs w:val="22"/>
                              </w:rPr>
                              <w:t xml:space="preserve">, predstavlja snažan impuls profesionalnog razvoja službenika. </w:t>
                            </w:r>
                          </w:p>
                          <w:p w:rsidR="00E934CF" w:rsidRPr="00E10CA7" w:rsidRDefault="00E934CF" w:rsidP="00E10CA7">
                            <w:pPr>
                              <w:spacing w:after="40" w:line="240" w:lineRule="auto"/>
                              <w:ind w:left="-86"/>
                              <w:jc w:val="both"/>
                              <w:rPr>
                                <w:rFonts w:eastAsia="Calibri" w:cstheme="minorHAnsi"/>
                                <w:b/>
                                <w:i/>
                                <w:color w:val="auto"/>
                                <w:sz w:val="22"/>
                                <w:szCs w:val="22"/>
                              </w:rPr>
                            </w:pPr>
                            <w:r w:rsidRPr="00E10CA7">
                              <w:rPr>
                                <w:rFonts w:eastAsia="Calibri" w:cstheme="minorHAnsi"/>
                                <w:b/>
                                <w:bCs/>
                                <w:iCs/>
                                <w:color w:val="auto"/>
                                <w:sz w:val="22"/>
                                <w:szCs w:val="22"/>
                              </w:rPr>
                              <w:t>OPERATIVNI CILJ 3.3</w:t>
                            </w:r>
                            <w:r w:rsidRPr="00E10CA7">
                              <w:rPr>
                                <w:rFonts w:eastAsia="Calibri" w:cstheme="minorHAnsi"/>
                                <w:b/>
                                <w:bCs/>
                                <w:i/>
                                <w:iCs/>
                                <w:color w:val="auto"/>
                                <w:sz w:val="22"/>
                                <w:szCs w:val="22"/>
                              </w:rPr>
                              <w:t>.</w:t>
                            </w:r>
                            <w:r>
                              <w:rPr>
                                <w:rFonts w:eastAsia="Calibri" w:cstheme="minorHAnsi"/>
                                <w:b/>
                                <w:bCs/>
                                <w:i/>
                                <w:iCs/>
                                <w:color w:val="auto"/>
                                <w:sz w:val="22"/>
                                <w:szCs w:val="22"/>
                              </w:rPr>
                              <w:t xml:space="preserve"> </w:t>
                            </w:r>
                            <w:r w:rsidRPr="00E10CA7">
                              <w:rPr>
                                <w:rFonts w:eastAsia="Calibri" w:cstheme="minorHAnsi"/>
                                <w:b/>
                                <w:bCs/>
                                <w:i/>
                                <w:color w:val="auto"/>
                                <w:sz w:val="22"/>
                                <w:szCs w:val="22"/>
                              </w:rPr>
                              <w:t>Optimalna administracija</w:t>
                            </w:r>
                          </w:p>
                          <w:p w:rsidR="00E934CF" w:rsidRPr="00E10CA7" w:rsidRDefault="00E934CF" w:rsidP="00E10CA7">
                            <w:pPr>
                              <w:spacing w:after="40" w:line="240" w:lineRule="auto"/>
                              <w:ind w:left="-86"/>
                              <w:jc w:val="both"/>
                              <w:rPr>
                                <w:rFonts w:eastAsia="Calibri" w:cstheme="minorHAnsi"/>
                                <w:b/>
                                <w:i/>
                                <w:color w:val="auto"/>
                                <w:sz w:val="22"/>
                                <w:szCs w:val="22"/>
                              </w:rPr>
                            </w:pPr>
                            <w:r w:rsidRPr="00E10CA7">
                              <w:rPr>
                                <w:rFonts w:eastAsia="Calibri" w:cstheme="minorHAnsi"/>
                                <w:color w:val="auto"/>
                                <w:sz w:val="22"/>
                                <w:szCs w:val="22"/>
                              </w:rPr>
                              <w:t>Javna uprava treba da bude optimalna u odnosu na broj zaposlenih i efikasnost pružanja usluga. Cilj je s</w:t>
                            </w:r>
                            <w:r w:rsidRPr="00E10CA7">
                              <w:rPr>
                                <w:rFonts w:cstheme="minorHAnsi"/>
                                <w:color w:val="auto"/>
                                <w:sz w:val="22"/>
                                <w:szCs w:val="22"/>
                              </w:rPr>
                              <w:t xml:space="preserve">manjiti troškove javne uprave optimizovanjem broja zaposlenih u javnom sektoru u odnosu na privatni sektor, sprečiti zloupotrebu ugovora o djelu, ugovora o privremenim i povremenim poslovima, kao i objezbediti centralizovani sistem obračuna zarada – praćenje ukupnog fonda bruto zarada na centralnom i lokalnom nivou, kao i broja zaposlenih. </w:t>
                            </w:r>
                            <w:r w:rsidRPr="00E10CA7">
                              <w:rPr>
                                <w:rFonts w:cstheme="minorHAnsi"/>
                                <w:color w:val="auto"/>
                                <w:sz w:val="22"/>
                                <w:szCs w:val="22"/>
                                <w:lang w:val="sr-Latn-RS"/>
                              </w:rPr>
                              <w:t>Praćenje učinka zaposlenih i uvezivanje rezultata rada sa nagradjivanjem i potreba za kvalitenim obukama, uz stvaranje mehanizama za prelazak u privatni sektor je jedan od ciljeva ove reforme, a kako bi bilo smanjeno postojeće učešće broja zaposlenih u javnoj upravi u ukupnom broju zaposlenih u Crnoj Gori. Dakle cilj je da se podstiče otvaranje novih radnih mjesta u realnom sektoru što će paralelno sa ograničavanjem odnosno optimizacijom broja zaposlenih u javnom sektoru omogućiti ispunjenje gore navedenog cilja. Kadrovsko planiranje, uz adekvatno upravljanje fondom zarada shodno opredijeljenim budžetskim sredstvima, osnova je upravljanja kadrovima u javnom sektoru.</w:t>
                            </w:r>
                          </w:p>
                          <w:p w:rsidR="00E934CF" w:rsidRPr="009E549A" w:rsidRDefault="00E934CF" w:rsidP="00EC5A89">
                            <w:pPr>
                              <w:spacing w:after="40" w:line="240" w:lineRule="auto"/>
                              <w:ind w:left="-86"/>
                              <w:jc w:val="both"/>
                              <w:rPr>
                                <w:rFonts w:cstheme="minorHAnsi"/>
                                <w:color w:val="auto"/>
                                <w:sz w:val="23"/>
                                <w:szCs w:val="23"/>
                              </w:rPr>
                            </w:pPr>
                          </w:p>
                          <w:p w:rsidR="00E934CF" w:rsidRPr="009E549A" w:rsidRDefault="00E934CF" w:rsidP="009E549A">
                            <w:pPr>
                              <w:spacing w:after="40"/>
                              <w:jc w:val="center"/>
                              <w:rPr>
                                <w:color w:val="auto"/>
                                <w:sz w:val="22"/>
                                <w:szCs w:val="2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6E98AFC" id="Rounded Rectangle 9" o:spid="_x0000_s1055" style="position:absolute;left:0;text-align:left;margin-left:-30pt;margin-top:8.95pt;width:558pt;height:325.65pt;z-index:251742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dc/FgAIAAE8FAAAOAAAAZHJzL2Uyb0RvYy54bWysVEtPGzEQvlfqf7B8L7ubJgFWbFAEoqoU&#10;QQRUnB2vnazwelzbyW766zv2Pgo0p6oXy+P5vnmPr67bWpGDsK4CXdDsLKVEaA5lpbcF/fF89+WC&#10;EueZLpkCLQp6FI5eLz5/umpMLiawA1UKS9CIdnljCrrz3uRJ4vhO1MydgREalRJszTyKdpuUljVo&#10;vVbJJE3nSQO2NBa4cA5fbzslXUT7UgruH6R0whNVUIzNx9PGcxPOZHHF8q1lZlfxPgz2D1HUrNLo&#10;dDR1yzwje1v9ZaquuAUH0p9xqBOQsuIi5oDZZOmHbJ52zIiYCxbHmbFM7v+Z5feHtSVVib2bT2aU&#10;aFZjlx5hr0tRkkesH9NbJchlqFRjXI6EJ7O2IVdnVsBfHSqSd5oguB7TSlsHLGZK2lj241h20XrC&#10;8fE8vZjPU+wOR900+zo7n82Cu4TlA91Y578JqEm4FNSG+EJwsebssHK+ww+4PqQuihiPPyoRAlH6&#10;UUhMGP1OIjuOmrhRlhwYDgnjXGif9f4jOtBkpdRIzE4R1UjqsYEm4giOxPQU8b3HkRG9gvYjua40&#10;2FMGytchXNnhh+y7nEP6vt20scuTsZEbKI/YegvdTjjD7yos7oo5v2YWlwAbgovtH/CQCpqCQn+j&#10;ZAf216n3gMfZRC0lDS5VQd3PPbOCEvVd49ReZtNp2MIoTGfnExTsW83mrUbv6xvAlmT4hRgerwHv&#10;1XCVFuoX3P9l8Ioqpjn6Lij3dhBufLfs+INwsVxGGG6eYX6lnwwPxkOhw9w8ty/Mmn7CPA7nPQwL&#10;yPIPM9ZhA1PDcu9BVnEAQ6m7uvYtwK2Nc9z/MOFbeCtH1J9/cPEbAAD//wMAUEsDBBQABgAIAAAA&#10;IQATpJQN3QAAAAsBAAAPAAAAZHJzL2Rvd25yZXYueG1sTI/NTsMwEITvSLyDtUjcWqeFGBriVFUl&#10;xA2Jlgdw420SNV6H2Pnp27M9wXFnRrPf5NvZtWLEPjSeNKyWCQik0tuGKg3fx/fFK4gQDVnTekIN&#10;VwywLe7vcpNZP9EXjodYCS6hkBkNdYxdJmUoa3QmLH2HxN7Z985EPvtK2t5MXO5auU4SJZ1piD/U&#10;psN9jeXlMDgNO/mB8vpkcXym/ZimP4M7T59aPz7MuzcQEef4F4YbPqNDwUwnP5ANotWwUAlviWy8&#10;bEDcAkmqWDlpUGqzBlnk8v+G4hcAAP//AwBQSwECLQAUAAYACAAAACEAtoM4kv4AAADhAQAAEwAA&#10;AAAAAAAAAAAAAAAAAAAAW0NvbnRlbnRfVHlwZXNdLnhtbFBLAQItABQABgAIAAAAIQA4/SH/1gAA&#10;AJQBAAALAAAAAAAAAAAAAAAAAC8BAABfcmVscy8ucmVsc1BLAQItABQABgAIAAAAIQDsdc/FgAIA&#10;AE8FAAAOAAAAAAAAAAAAAAAAAC4CAABkcnMvZTJvRG9jLnhtbFBLAQItABQABgAIAAAAIQATpJQN&#10;3QAAAAsBAAAPAAAAAAAAAAAAAAAAANoEAABkcnMvZG93bnJldi54bWxQSwUGAAAAAAQABADzAAAA&#10;5AUAAAAA&#10;" fillcolor="white [3201]" strokecolor="#7e97ad [3204]" strokeweight="2pt">
                <v:path arrowok="t"/>
                <v:textbox>
                  <w:txbxContent>
                    <w:p w:rsidR="00E934CF" w:rsidRPr="00E10CA7" w:rsidRDefault="00E934CF" w:rsidP="00EC5A89">
                      <w:pPr>
                        <w:spacing w:after="40" w:line="240" w:lineRule="auto"/>
                        <w:ind w:left="-86"/>
                        <w:jc w:val="both"/>
                        <w:rPr>
                          <w:rFonts w:eastAsia="Calibri" w:cstheme="minorHAnsi"/>
                          <w:b/>
                          <w:color w:val="auto"/>
                          <w:sz w:val="22"/>
                          <w:szCs w:val="22"/>
                        </w:rPr>
                      </w:pPr>
                      <w:r w:rsidRPr="00E10CA7">
                        <w:rPr>
                          <w:rFonts w:eastAsia="Calibri" w:cstheme="minorHAnsi"/>
                          <w:b/>
                          <w:bCs/>
                          <w:color w:val="auto"/>
                          <w:sz w:val="22"/>
                          <w:szCs w:val="22"/>
                        </w:rPr>
                        <w:t>OPERATIVNI CILJ 3.1.</w:t>
                      </w:r>
                      <w:r w:rsidRPr="00E10CA7">
                        <w:rPr>
                          <w:rFonts w:eastAsia="Calibri" w:cstheme="minorHAnsi"/>
                          <w:b/>
                          <w:bCs/>
                          <w:i/>
                          <w:iCs/>
                          <w:color w:val="auto"/>
                          <w:sz w:val="22"/>
                          <w:szCs w:val="22"/>
                        </w:rPr>
                        <w:t xml:space="preserve">  Efikasan sistem planiranja na osnovu identifikovanih potreba,</w:t>
                      </w:r>
                      <w:r>
                        <w:rPr>
                          <w:rFonts w:eastAsia="Calibri" w:cstheme="minorHAnsi"/>
                          <w:b/>
                          <w:bCs/>
                          <w:i/>
                          <w:iCs/>
                          <w:color w:val="auto"/>
                          <w:sz w:val="22"/>
                          <w:szCs w:val="22"/>
                        </w:rPr>
                        <w:t xml:space="preserve"> depolitizacija i</w:t>
                      </w:r>
                      <w:r w:rsidRPr="00E10CA7">
                        <w:rPr>
                          <w:rFonts w:eastAsia="Calibri" w:cstheme="minorHAnsi"/>
                          <w:b/>
                          <w:bCs/>
                          <w:i/>
                          <w:iCs/>
                          <w:color w:val="auto"/>
                          <w:sz w:val="22"/>
                          <w:szCs w:val="22"/>
                        </w:rPr>
                        <w:t xml:space="preserve"> unaprijeđenje postupka zapošljavanja ljudskih resursa i dalja digitalizacija u oblasti službeničkog sistema</w:t>
                      </w:r>
                    </w:p>
                    <w:p w:rsidR="00E934CF" w:rsidRPr="00E10CA7" w:rsidRDefault="00E934CF" w:rsidP="00EC5A89">
                      <w:pPr>
                        <w:pStyle w:val="CommentText"/>
                        <w:spacing w:after="40"/>
                        <w:ind w:left="-86"/>
                        <w:jc w:val="both"/>
                        <w:rPr>
                          <w:rFonts w:cstheme="minorHAnsi"/>
                          <w:color w:val="auto"/>
                          <w:sz w:val="22"/>
                          <w:szCs w:val="22"/>
                        </w:rPr>
                      </w:pPr>
                      <w:r w:rsidRPr="00E10CA7">
                        <w:rPr>
                          <w:rFonts w:cstheme="minorHAnsi"/>
                          <w:color w:val="auto"/>
                          <w:sz w:val="22"/>
                          <w:szCs w:val="22"/>
                        </w:rPr>
                        <w:t xml:space="preserve">Učiniti proceduru zapošljavanja transparentnijom i konkurentnijom kroz veći broj kandidata </w:t>
                      </w:r>
                      <w:r w:rsidRPr="00E10CA7">
                        <w:rPr>
                          <w:rFonts w:eastAsia="Calibri" w:cstheme="minorHAnsi"/>
                          <w:color w:val="auto"/>
                          <w:sz w:val="22"/>
                          <w:szCs w:val="22"/>
                        </w:rPr>
                        <w:t>na konkursu i</w:t>
                      </w:r>
                      <w:r w:rsidRPr="00E10CA7">
                        <w:rPr>
                          <w:rFonts w:cstheme="minorHAnsi"/>
                          <w:bCs/>
                          <w:iCs/>
                          <w:color w:val="auto"/>
                          <w:sz w:val="22"/>
                          <w:szCs w:val="22"/>
                        </w:rPr>
                        <w:t xml:space="preserve"> zapošljavanje zasnovano na kompetentnosti, vještinama i sposobnosti.</w:t>
                      </w:r>
                      <w:r>
                        <w:rPr>
                          <w:rFonts w:cstheme="minorHAnsi"/>
                          <w:bCs/>
                          <w:iCs/>
                          <w:color w:val="auto"/>
                          <w:sz w:val="22"/>
                          <w:szCs w:val="22"/>
                        </w:rPr>
                        <w:t xml:space="preserve"> Intencija je da se za službenički sistem unificiraju standardi planiranja i upravljanja kadrovima za sve koji se finasiraju iz Budžeta i rade u javnoj upravi. Cilj je da se kroz unapređenje normativnog okvira kojim se regulišu pitanja službeničkog sistema u javnoj upravi, posebno u pogledu postupka provjere kompetencija i  procedure zapošljavanja, eliminišu rizici ili prostor za neprimjerne političke uticaje. </w:t>
                      </w:r>
                    </w:p>
                    <w:p w:rsidR="00E934CF" w:rsidRPr="00E10CA7" w:rsidRDefault="00E934CF" w:rsidP="00EC5A89">
                      <w:pPr>
                        <w:spacing w:after="40" w:line="240" w:lineRule="auto"/>
                        <w:ind w:left="-86"/>
                        <w:jc w:val="both"/>
                        <w:rPr>
                          <w:rFonts w:eastAsia="Calibri" w:cstheme="minorHAnsi"/>
                          <w:b/>
                          <w:color w:val="auto"/>
                          <w:sz w:val="22"/>
                          <w:szCs w:val="22"/>
                        </w:rPr>
                      </w:pPr>
                      <w:r w:rsidRPr="00E10CA7">
                        <w:rPr>
                          <w:rFonts w:eastAsia="Calibri" w:cstheme="minorHAnsi"/>
                          <w:b/>
                          <w:bCs/>
                          <w:iCs/>
                          <w:color w:val="auto"/>
                          <w:sz w:val="22"/>
                          <w:szCs w:val="22"/>
                        </w:rPr>
                        <w:t xml:space="preserve">OPERATIVNI CILJ 3.2. </w:t>
                      </w:r>
                      <w:r w:rsidRPr="00E10CA7">
                        <w:rPr>
                          <w:rFonts w:eastAsia="Calibri" w:cstheme="minorHAnsi"/>
                          <w:b/>
                          <w:bCs/>
                          <w:i/>
                          <w:color w:val="auto"/>
                          <w:sz w:val="22"/>
                          <w:szCs w:val="22"/>
                        </w:rPr>
                        <w:t>Javna uprava atraktivan poslodavac – efikasan sistem napredovanja i nagrađivanja na osnovu praćenja rezultata rada, ocjenjivanja i stalnog usavršavanja</w:t>
                      </w:r>
                    </w:p>
                    <w:p w:rsidR="00E934CF" w:rsidRPr="00E10CA7" w:rsidRDefault="00E934CF" w:rsidP="00EC5A89">
                      <w:pPr>
                        <w:spacing w:after="40" w:line="240" w:lineRule="auto"/>
                        <w:ind w:left="-86"/>
                        <w:jc w:val="both"/>
                        <w:rPr>
                          <w:rFonts w:cstheme="minorHAnsi"/>
                          <w:color w:val="auto"/>
                          <w:sz w:val="22"/>
                          <w:szCs w:val="22"/>
                        </w:rPr>
                      </w:pPr>
                      <w:r w:rsidRPr="00E10CA7">
                        <w:rPr>
                          <w:rFonts w:eastAsia="Calibri" w:cstheme="minorHAnsi"/>
                          <w:color w:val="auto"/>
                          <w:sz w:val="22"/>
                          <w:szCs w:val="22"/>
                        </w:rPr>
                        <w:t xml:space="preserve">Cilj je da institucije mjere zadovoljstvo državnih i lokalnih službenika i da se nagrađuje i napreduje na osnovu rezultata rada. Očekuje se da usvajanje koncepta Digitalne akademije i razvijanje tzv. </w:t>
                      </w:r>
                      <w:r w:rsidRPr="00E10CA7">
                        <w:rPr>
                          <w:rFonts w:eastAsia="Calibri" w:cstheme="minorHAnsi"/>
                          <w:i/>
                          <w:color w:val="auto"/>
                          <w:sz w:val="22"/>
                          <w:szCs w:val="22"/>
                        </w:rPr>
                        <w:t>ILIAS platforme za online edukaciju</w:t>
                      </w:r>
                      <w:r w:rsidRPr="00E10CA7">
                        <w:rPr>
                          <w:rFonts w:eastAsia="Calibri" w:cstheme="minorHAnsi"/>
                          <w:color w:val="auto"/>
                          <w:sz w:val="22"/>
                          <w:szCs w:val="22"/>
                        </w:rPr>
                        <w:t xml:space="preserve">, predstavlja snažan impuls profesionalnog razvoja službenika. </w:t>
                      </w:r>
                    </w:p>
                    <w:p w:rsidR="00E934CF" w:rsidRPr="00E10CA7" w:rsidRDefault="00E934CF" w:rsidP="00E10CA7">
                      <w:pPr>
                        <w:spacing w:after="40" w:line="240" w:lineRule="auto"/>
                        <w:ind w:left="-86"/>
                        <w:jc w:val="both"/>
                        <w:rPr>
                          <w:rFonts w:eastAsia="Calibri" w:cstheme="minorHAnsi"/>
                          <w:b/>
                          <w:i/>
                          <w:color w:val="auto"/>
                          <w:sz w:val="22"/>
                          <w:szCs w:val="22"/>
                        </w:rPr>
                      </w:pPr>
                      <w:r w:rsidRPr="00E10CA7">
                        <w:rPr>
                          <w:rFonts w:eastAsia="Calibri" w:cstheme="minorHAnsi"/>
                          <w:b/>
                          <w:bCs/>
                          <w:iCs/>
                          <w:color w:val="auto"/>
                          <w:sz w:val="22"/>
                          <w:szCs w:val="22"/>
                        </w:rPr>
                        <w:t>OPERATIVNI CILJ 3.3</w:t>
                      </w:r>
                      <w:r w:rsidRPr="00E10CA7">
                        <w:rPr>
                          <w:rFonts w:eastAsia="Calibri" w:cstheme="minorHAnsi"/>
                          <w:b/>
                          <w:bCs/>
                          <w:i/>
                          <w:iCs/>
                          <w:color w:val="auto"/>
                          <w:sz w:val="22"/>
                          <w:szCs w:val="22"/>
                        </w:rPr>
                        <w:t>.</w:t>
                      </w:r>
                      <w:r>
                        <w:rPr>
                          <w:rFonts w:eastAsia="Calibri" w:cstheme="minorHAnsi"/>
                          <w:b/>
                          <w:bCs/>
                          <w:i/>
                          <w:iCs/>
                          <w:color w:val="auto"/>
                          <w:sz w:val="22"/>
                          <w:szCs w:val="22"/>
                        </w:rPr>
                        <w:t xml:space="preserve"> </w:t>
                      </w:r>
                      <w:r w:rsidRPr="00E10CA7">
                        <w:rPr>
                          <w:rFonts w:eastAsia="Calibri" w:cstheme="minorHAnsi"/>
                          <w:b/>
                          <w:bCs/>
                          <w:i/>
                          <w:color w:val="auto"/>
                          <w:sz w:val="22"/>
                          <w:szCs w:val="22"/>
                        </w:rPr>
                        <w:t>Optimalna administracija</w:t>
                      </w:r>
                    </w:p>
                    <w:p w:rsidR="00E934CF" w:rsidRPr="00E10CA7" w:rsidRDefault="00E934CF" w:rsidP="00E10CA7">
                      <w:pPr>
                        <w:spacing w:after="40" w:line="240" w:lineRule="auto"/>
                        <w:ind w:left="-86"/>
                        <w:jc w:val="both"/>
                        <w:rPr>
                          <w:rFonts w:eastAsia="Calibri" w:cstheme="minorHAnsi"/>
                          <w:b/>
                          <w:i/>
                          <w:color w:val="auto"/>
                          <w:sz w:val="22"/>
                          <w:szCs w:val="22"/>
                        </w:rPr>
                      </w:pPr>
                      <w:r w:rsidRPr="00E10CA7">
                        <w:rPr>
                          <w:rFonts w:eastAsia="Calibri" w:cstheme="minorHAnsi"/>
                          <w:color w:val="auto"/>
                          <w:sz w:val="22"/>
                          <w:szCs w:val="22"/>
                        </w:rPr>
                        <w:t>Javna uprava treba da bude optimalna u odnosu na broj zaposlenih i efikasnost pružanja usluga. Cilj je s</w:t>
                      </w:r>
                      <w:r w:rsidRPr="00E10CA7">
                        <w:rPr>
                          <w:rFonts w:cstheme="minorHAnsi"/>
                          <w:color w:val="auto"/>
                          <w:sz w:val="22"/>
                          <w:szCs w:val="22"/>
                        </w:rPr>
                        <w:t xml:space="preserve">manjiti troškove javne uprave optimizovanjem broja zaposlenih u javnom sektoru u odnosu na privatni sektor, sprečiti zloupotrebu ugovora o djelu, ugovora o privremenim i povremenim poslovima, kao i objezbediti centralizovani sistem obračuna zarada – praćenje ukupnog fonda bruto zarada na centralnom i lokalnom nivou, kao i broja zaposlenih. </w:t>
                      </w:r>
                      <w:r w:rsidRPr="00E10CA7">
                        <w:rPr>
                          <w:rFonts w:cstheme="minorHAnsi"/>
                          <w:color w:val="auto"/>
                          <w:sz w:val="22"/>
                          <w:szCs w:val="22"/>
                          <w:lang w:val="sr-Latn-RS"/>
                        </w:rPr>
                        <w:t>Praćenje učinka zaposlenih i uvezivanje rezultata rada sa nagradjivanjem i potreba za kvalitenim obukama, uz stvaranje mehanizama za prelazak u privatni sektor je jedan od ciljeva ove reforme, a kako bi bilo smanjeno postojeće učešće broja zaposlenih u javnoj upravi u ukupnom broju zaposlenih u Crnoj Gori. Dakle cilj je da se podstiče otvaranje novih radnih mjesta u realnom sektoru što će paralelno sa ograničavanjem odnosno optimizacijom broja zaposlenih u javnom sektoru omogućiti ispunjenje gore navedenog cilja. Kadrovsko planiranje, uz adekvatno upravljanje fondom zarada shodno opredijeljenim budžetskim sredstvima, osnova je upravljanja kadrovima u javnom sektoru.</w:t>
                      </w:r>
                    </w:p>
                    <w:p w:rsidR="00E934CF" w:rsidRPr="009E549A" w:rsidRDefault="00E934CF" w:rsidP="00EC5A89">
                      <w:pPr>
                        <w:spacing w:after="40" w:line="240" w:lineRule="auto"/>
                        <w:ind w:left="-86"/>
                        <w:jc w:val="both"/>
                        <w:rPr>
                          <w:rFonts w:cstheme="minorHAnsi"/>
                          <w:color w:val="auto"/>
                          <w:sz w:val="23"/>
                          <w:szCs w:val="23"/>
                        </w:rPr>
                      </w:pPr>
                    </w:p>
                    <w:p w:rsidR="00E934CF" w:rsidRPr="009E549A" w:rsidRDefault="00E934CF" w:rsidP="009E549A">
                      <w:pPr>
                        <w:spacing w:after="40"/>
                        <w:jc w:val="center"/>
                        <w:rPr>
                          <w:color w:val="auto"/>
                          <w:sz w:val="22"/>
                          <w:szCs w:val="22"/>
                        </w:rPr>
                      </w:pPr>
                    </w:p>
                  </w:txbxContent>
                </v:textbox>
              </v:roundrect>
            </w:pict>
          </mc:Fallback>
        </mc:AlternateContent>
      </w: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p>
    <w:p w:rsidR="00E10CA7" w:rsidRDefault="00E10CA7" w:rsidP="009E549A">
      <w:pPr>
        <w:pStyle w:val="ListParagraph"/>
        <w:spacing w:before="240" w:after="240" w:line="240" w:lineRule="auto"/>
        <w:ind w:left="0"/>
        <w:contextualSpacing w:val="0"/>
        <w:jc w:val="both"/>
        <w:rPr>
          <w:rFonts w:asciiTheme="minorHAnsi" w:eastAsia="Calibri" w:hAnsiTheme="minorHAnsi" w:cstheme="minorHAnsi"/>
          <w:b/>
          <w:color w:val="auto"/>
          <w:sz w:val="24"/>
          <w:szCs w:val="24"/>
        </w:rPr>
      </w:pPr>
    </w:p>
    <w:p w:rsidR="00321BB4" w:rsidRDefault="00321BB4" w:rsidP="00E10CA7">
      <w:pPr>
        <w:pStyle w:val="ListParagraph"/>
        <w:spacing w:before="240" w:after="240" w:line="240" w:lineRule="auto"/>
        <w:ind w:left="0"/>
        <w:contextualSpacing w:val="0"/>
        <w:jc w:val="both"/>
        <w:rPr>
          <w:rFonts w:asciiTheme="minorHAnsi" w:eastAsia="Calibri" w:hAnsiTheme="minorHAnsi" w:cstheme="minorHAnsi"/>
          <w:b/>
          <w:color w:val="auto"/>
          <w:sz w:val="24"/>
          <w:szCs w:val="24"/>
        </w:rPr>
      </w:pPr>
    </w:p>
    <w:p w:rsidR="00982B65" w:rsidRDefault="00982B65" w:rsidP="00E10CA7">
      <w:pPr>
        <w:pStyle w:val="ListParagraph"/>
        <w:spacing w:before="240" w:after="240" w:line="240" w:lineRule="auto"/>
        <w:ind w:left="0"/>
        <w:contextualSpacing w:val="0"/>
        <w:jc w:val="both"/>
        <w:rPr>
          <w:rFonts w:asciiTheme="minorHAnsi" w:eastAsia="Calibri" w:hAnsiTheme="minorHAnsi" w:cstheme="minorHAnsi"/>
          <w:b/>
          <w:color w:val="auto"/>
          <w:sz w:val="24"/>
          <w:szCs w:val="24"/>
        </w:rPr>
      </w:pPr>
    </w:p>
    <w:p w:rsidR="00982B65" w:rsidRDefault="00982B65" w:rsidP="00E10CA7">
      <w:pPr>
        <w:pStyle w:val="ListParagraph"/>
        <w:spacing w:before="240" w:after="240" w:line="240" w:lineRule="auto"/>
        <w:ind w:left="0"/>
        <w:contextualSpacing w:val="0"/>
        <w:jc w:val="both"/>
        <w:rPr>
          <w:rFonts w:asciiTheme="minorHAnsi" w:eastAsia="Calibri" w:hAnsiTheme="minorHAnsi" w:cstheme="minorHAnsi"/>
          <w:b/>
          <w:color w:val="auto"/>
          <w:sz w:val="24"/>
          <w:szCs w:val="24"/>
        </w:rPr>
      </w:pPr>
    </w:p>
    <w:p w:rsidR="009E549A" w:rsidRPr="00E10CA7" w:rsidRDefault="00321BB4" w:rsidP="00E10CA7">
      <w:pPr>
        <w:pStyle w:val="ListParagraph"/>
        <w:spacing w:before="240" w:after="240" w:line="240" w:lineRule="auto"/>
        <w:ind w:left="0"/>
        <w:contextualSpacing w:val="0"/>
        <w:jc w:val="both"/>
        <w:rPr>
          <w:rFonts w:asciiTheme="minorHAnsi" w:eastAsia="Calibri" w:hAnsiTheme="minorHAnsi" w:cstheme="minorHAnsi"/>
          <w:b/>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43232" behindDoc="0" locked="0" layoutInCell="1" allowOverlap="1" wp14:anchorId="46F63C3E" wp14:editId="6F71E798">
                <wp:simplePos x="0" y="0"/>
                <wp:positionH relativeFrom="margin">
                  <wp:align>center</wp:align>
                </wp:positionH>
                <wp:positionV relativeFrom="paragraph">
                  <wp:posOffset>350751</wp:posOffset>
                </wp:positionV>
                <wp:extent cx="6836410" cy="3421380"/>
                <wp:effectExtent l="0" t="0" r="21590" b="26670"/>
                <wp:wrapNone/>
                <wp:docPr id="1624" name="Rounded Rectangle 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36410" cy="3421380"/>
                        </a:xfrm>
                        <a:prstGeom prst="roundRect">
                          <a:avLst/>
                        </a:prstGeom>
                      </wps:spPr>
                      <wps:style>
                        <a:lnRef idx="2">
                          <a:schemeClr val="accent4"/>
                        </a:lnRef>
                        <a:fillRef idx="1">
                          <a:schemeClr val="lt1"/>
                        </a:fillRef>
                        <a:effectRef idx="0">
                          <a:schemeClr val="accent4"/>
                        </a:effectRef>
                        <a:fontRef idx="minor">
                          <a:schemeClr val="dk1"/>
                        </a:fontRef>
                      </wps:style>
                      <wps:txbx>
                        <w:txbxContent>
                          <w:p w:rsidR="00E934CF" w:rsidRPr="003235E5" w:rsidRDefault="00E934CF" w:rsidP="003235E5">
                            <w:pPr>
                              <w:spacing w:before="0" w:after="0" w:line="240" w:lineRule="auto"/>
                              <w:ind w:right="-86"/>
                              <w:jc w:val="both"/>
                              <w:rPr>
                                <w:rFonts w:asciiTheme="minorHAnsi" w:eastAsia="Calibri" w:hAnsiTheme="minorHAnsi" w:cstheme="minorHAnsi"/>
                                <w:b/>
                                <w:i/>
                                <w:color w:val="auto"/>
                                <w:sz w:val="22"/>
                                <w:szCs w:val="22"/>
                              </w:rPr>
                            </w:pPr>
                            <w:r w:rsidRPr="00E10CA7">
                              <w:rPr>
                                <w:rFonts w:asciiTheme="minorHAnsi" w:eastAsia="Calibri" w:hAnsiTheme="minorHAnsi" w:cstheme="minorHAnsi"/>
                                <w:b/>
                                <w:bCs/>
                                <w:color w:val="auto"/>
                                <w:sz w:val="22"/>
                                <w:szCs w:val="22"/>
                              </w:rPr>
                              <w:t>OPERATIVNI CILJ 4.1.</w:t>
                            </w:r>
                            <w:r>
                              <w:rPr>
                                <w:rFonts w:asciiTheme="minorHAnsi" w:eastAsia="Calibri" w:hAnsiTheme="minorHAnsi" w:cstheme="minorHAnsi"/>
                                <w:b/>
                                <w:bCs/>
                                <w:color w:val="auto"/>
                                <w:sz w:val="22"/>
                                <w:szCs w:val="22"/>
                              </w:rPr>
                              <w:t xml:space="preserve"> </w:t>
                            </w:r>
                            <w:r w:rsidRPr="003235E5">
                              <w:rPr>
                                <w:rFonts w:asciiTheme="minorHAnsi" w:eastAsia="Calibri" w:hAnsiTheme="minorHAnsi" w:cstheme="minorHAnsi"/>
                                <w:b/>
                                <w:i/>
                                <w:color w:val="auto"/>
                                <w:sz w:val="22"/>
                                <w:szCs w:val="22"/>
                              </w:rPr>
                              <w:t>Unapređenje funkcionisanja sistema pravne zaštite u oblasti SPI i jačanje kapaciteta Agencije za zaštitu ličnih podataka i slobodan pristup informacijama</w:t>
                            </w:r>
                          </w:p>
                          <w:p w:rsidR="00E934CF" w:rsidRPr="00EC5A89" w:rsidRDefault="00E934CF" w:rsidP="00E10CA7">
                            <w:pPr>
                              <w:spacing w:before="0" w:after="0" w:line="240" w:lineRule="auto"/>
                              <w:ind w:right="-86"/>
                              <w:jc w:val="both"/>
                              <w:rPr>
                                <w:rFonts w:asciiTheme="minorHAnsi" w:eastAsia="Calibri" w:hAnsiTheme="minorHAnsi" w:cstheme="minorHAnsi"/>
                                <w:color w:val="auto"/>
                                <w:sz w:val="22"/>
                                <w:szCs w:val="22"/>
                              </w:rPr>
                            </w:pPr>
                            <w:r w:rsidRPr="00EC5A89">
                              <w:rPr>
                                <w:rFonts w:asciiTheme="minorHAnsi" w:eastAsia="Calibri" w:hAnsiTheme="minorHAnsi" w:cstheme="minorHAnsi"/>
                                <w:color w:val="auto"/>
                                <w:sz w:val="22"/>
                                <w:szCs w:val="22"/>
                              </w:rPr>
                              <w:t>Pratiće se kroz smanjen udio odluka Upravnog suda u upravnim sporovima pokrenutim zbog nedonošenja rješenja Agencije.</w:t>
                            </w:r>
                          </w:p>
                          <w:p w:rsidR="00E934CF" w:rsidRPr="003235E5" w:rsidRDefault="00E934CF" w:rsidP="003235E5">
                            <w:pPr>
                              <w:spacing w:before="0" w:after="0" w:line="240" w:lineRule="auto"/>
                              <w:ind w:right="-86"/>
                              <w:jc w:val="both"/>
                              <w:rPr>
                                <w:rFonts w:asciiTheme="minorHAnsi" w:eastAsia="Calibri" w:hAnsiTheme="minorHAnsi" w:cstheme="minorHAnsi"/>
                                <w:b/>
                                <w:i/>
                                <w:color w:val="auto"/>
                                <w:sz w:val="22"/>
                                <w:szCs w:val="22"/>
                              </w:rPr>
                            </w:pPr>
                            <w:r w:rsidRPr="00E10CA7">
                              <w:rPr>
                                <w:rFonts w:asciiTheme="minorHAnsi" w:eastAsia="Calibri" w:hAnsiTheme="minorHAnsi" w:cstheme="minorHAnsi"/>
                                <w:b/>
                                <w:bCs/>
                                <w:color w:val="auto"/>
                                <w:sz w:val="22"/>
                                <w:szCs w:val="22"/>
                              </w:rPr>
                              <w:t>OPERATIVNI CILJ 4.2.</w:t>
                            </w:r>
                            <w:r>
                              <w:rPr>
                                <w:rFonts w:asciiTheme="minorHAnsi" w:eastAsia="Calibri" w:hAnsiTheme="minorHAnsi" w:cstheme="minorHAnsi"/>
                                <w:b/>
                                <w:bCs/>
                                <w:color w:val="auto"/>
                                <w:sz w:val="22"/>
                                <w:szCs w:val="22"/>
                              </w:rPr>
                              <w:t xml:space="preserve"> </w:t>
                            </w:r>
                            <w:r w:rsidRPr="003235E5">
                              <w:rPr>
                                <w:rFonts w:asciiTheme="minorHAnsi" w:eastAsia="Calibri" w:hAnsiTheme="minorHAnsi" w:cstheme="minorHAnsi"/>
                                <w:b/>
                                <w:i/>
                                <w:color w:val="auto"/>
                                <w:sz w:val="22"/>
                                <w:szCs w:val="22"/>
                              </w:rPr>
                              <w:t>Unapređenje primjene Zakona o SPI od strane obveznika primjene zakona i jačanje kapaciteta korisnika zakona, radi obezbjeđenja adekvatnog ostvarivanja</w:t>
                            </w:r>
                            <w:r>
                              <w:rPr>
                                <w:rFonts w:asciiTheme="minorHAnsi" w:eastAsia="Calibri" w:hAnsiTheme="minorHAnsi" w:cstheme="minorHAnsi"/>
                                <w:b/>
                                <w:i/>
                                <w:color w:val="auto"/>
                                <w:sz w:val="22"/>
                                <w:szCs w:val="22"/>
                              </w:rPr>
                              <w:t xml:space="preserve"> prava na pristup informacijama</w:t>
                            </w:r>
                          </w:p>
                          <w:p w:rsidR="00E934CF" w:rsidRPr="00EC5A89" w:rsidRDefault="00E934CF" w:rsidP="00E10CA7">
                            <w:pPr>
                              <w:pStyle w:val="CommentText"/>
                              <w:spacing w:before="0" w:after="0"/>
                              <w:ind w:right="-86"/>
                              <w:jc w:val="both"/>
                              <w:rPr>
                                <w:rFonts w:asciiTheme="minorHAnsi" w:eastAsia="Calibri" w:hAnsiTheme="minorHAnsi" w:cstheme="minorHAnsi"/>
                                <w:color w:val="auto"/>
                                <w:sz w:val="22"/>
                                <w:szCs w:val="22"/>
                              </w:rPr>
                            </w:pPr>
                            <w:r>
                              <w:rPr>
                                <w:rFonts w:asciiTheme="minorHAnsi" w:hAnsiTheme="minorHAnsi" w:cstheme="minorHAnsi"/>
                                <w:color w:val="auto"/>
                                <w:sz w:val="22"/>
                                <w:szCs w:val="22"/>
                              </w:rPr>
                              <w:t>Cilj je</w:t>
                            </w:r>
                            <w:r w:rsidRPr="00EC5A89">
                              <w:rPr>
                                <w:rFonts w:asciiTheme="minorHAnsi" w:hAnsiTheme="minorHAnsi" w:cstheme="minorHAnsi"/>
                                <w:color w:val="auto"/>
                                <w:sz w:val="22"/>
                                <w:szCs w:val="22"/>
                              </w:rPr>
                              <w:t xml:space="preserve"> unaprijedi</w:t>
                            </w:r>
                            <w:r>
                              <w:rPr>
                                <w:rFonts w:asciiTheme="minorHAnsi" w:hAnsiTheme="minorHAnsi" w:cstheme="minorHAnsi"/>
                                <w:color w:val="auto"/>
                                <w:sz w:val="22"/>
                                <w:szCs w:val="22"/>
                              </w:rPr>
                              <w:t>ti</w:t>
                            </w:r>
                            <w:r w:rsidRPr="00EC5A89">
                              <w:rPr>
                                <w:rFonts w:asciiTheme="minorHAnsi" w:hAnsiTheme="minorHAnsi" w:cstheme="minorHAnsi"/>
                                <w:color w:val="auto"/>
                                <w:sz w:val="22"/>
                                <w:szCs w:val="22"/>
                              </w:rPr>
                              <w:t xml:space="preserve"> sistem pravne zaštite u oblasti pristupa informacijama,</w:t>
                            </w:r>
                            <w:r>
                              <w:rPr>
                                <w:rFonts w:asciiTheme="minorHAnsi" w:hAnsiTheme="minorHAnsi" w:cstheme="minorHAnsi"/>
                                <w:color w:val="auto"/>
                                <w:sz w:val="22"/>
                                <w:szCs w:val="22"/>
                              </w:rPr>
                              <w:t xml:space="preserve"> obezbijediti da se na zahtjeve za slobodan pristup informacijama odgovori na vrijeme i značajno smanje slučajevi tzv. Ćutanja administracije</w:t>
                            </w:r>
                            <w:r w:rsidRPr="00EC5A89">
                              <w:rPr>
                                <w:rFonts w:asciiTheme="minorHAnsi" w:eastAsia="Calibri" w:hAnsiTheme="minorHAnsi" w:cstheme="minorHAnsi"/>
                                <w:color w:val="auto"/>
                                <w:sz w:val="22"/>
                                <w:szCs w:val="22"/>
                              </w:rPr>
                              <w:t>.</w:t>
                            </w:r>
                          </w:p>
                          <w:p w:rsidR="00E934CF" w:rsidRPr="00E10CA7" w:rsidRDefault="00E934CF" w:rsidP="00E10CA7">
                            <w:pPr>
                              <w:spacing w:before="0" w:after="0" w:line="240" w:lineRule="auto"/>
                              <w:ind w:right="-86"/>
                              <w:jc w:val="both"/>
                              <w:rPr>
                                <w:rFonts w:asciiTheme="minorHAnsi" w:eastAsia="Calibri" w:hAnsiTheme="minorHAnsi" w:cstheme="minorHAnsi"/>
                                <w:b/>
                                <w:bCs/>
                                <w:i/>
                                <w:iCs/>
                                <w:color w:val="auto"/>
                                <w:sz w:val="22"/>
                                <w:szCs w:val="22"/>
                              </w:rPr>
                            </w:pPr>
                            <w:r w:rsidRPr="00E10CA7">
                              <w:rPr>
                                <w:rFonts w:asciiTheme="minorHAnsi" w:eastAsia="Calibri" w:hAnsiTheme="minorHAnsi" w:cstheme="minorHAnsi"/>
                                <w:b/>
                                <w:bCs/>
                                <w:color w:val="auto"/>
                                <w:sz w:val="22"/>
                                <w:szCs w:val="22"/>
                              </w:rPr>
                              <w:t>OPERATIVNI CILJ 4.3.</w:t>
                            </w:r>
                            <w:r>
                              <w:rPr>
                                <w:rFonts w:asciiTheme="minorHAnsi" w:eastAsia="Calibri" w:hAnsiTheme="minorHAnsi" w:cstheme="minorHAnsi"/>
                                <w:b/>
                                <w:bCs/>
                                <w:color w:val="auto"/>
                                <w:sz w:val="22"/>
                                <w:szCs w:val="22"/>
                              </w:rPr>
                              <w:t xml:space="preserve"> </w:t>
                            </w:r>
                            <w:r>
                              <w:rPr>
                                <w:rFonts w:asciiTheme="minorHAnsi" w:eastAsia="Calibri" w:hAnsiTheme="minorHAnsi" w:cstheme="minorHAnsi"/>
                                <w:b/>
                                <w:i/>
                                <w:color w:val="auto"/>
                                <w:sz w:val="22"/>
                                <w:szCs w:val="22"/>
                              </w:rPr>
                              <w:t>Unapr</w:t>
                            </w:r>
                            <w:r w:rsidRPr="00E10CA7">
                              <w:rPr>
                                <w:rFonts w:asciiTheme="minorHAnsi" w:eastAsia="Calibri" w:hAnsiTheme="minorHAnsi" w:cstheme="minorHAnsi"/>
                                <w:b/>
                                <w:i/>
                                <w:color w:val="auto"/>
                                <w:sz w:val="22"/>
                                <w:szCs w:val="22"/>
                              </w:rPr>
                              <w:t>eđenje</w:t>
                            </w:r>
                            <w:r w:rsidRPr="00E10CA7">
                              <w:rPr>
                                <w:rFonts w:asciiTheme="minorHAnsi" w:eastAsia="Calibri" w:hAnsiTheme="minorHAnsi" w:cstheme="minorHAnsi"/>
                                <w:b/>
                                <w:bCs/>
                                <w:i/>
                                <w:iCs/>
                                <w:color w:val="auto"/>
                                <w:sz w:val="22"/>
                                <w:szCs w:val="22"/>
                              </w:rPr>
                              <w:t xml:space="preserve"> ponovne upotrebe informacija i povećanje dostupnosti otvorenih podataka  </w:t>
                            </w:r>
                          </w:p>
                          <w:p w:rsidR="00E934CF" w:rsidRPr="00C47064" w:rsidRDefault="00E934CF" w:rsidP="00E10CA7">
                            <w:pPr>
                              <w:pStyle w:val="CommentText"/>
                              <w:spacing w:before="0" w:after="0"/>
                              <w:ind w:right="-86"/>
                              <w:jc w:val="both"/>
                              <w:rPr>
                                <w:rFonts w:asciiTheme="minorHAnsi" w:hAnsiTheme="minorHAnsi" w:cstheme="minorHAnsi"/>
                                <w:color w:val="auto"/>
                                <w:sz w:val="22"/>
                                <w:szCs w:val="22"/>
                              </w:rPr>
                            </w:pPr>
                            <w:r w:rsidRPr="00EC5A89">
                              <w:rPr>
                                <w:rFonts w:asciiTheme="minorHAnsi" w:hAnsiTheme="minorHAnsi" w:cstheme="minorHAnsi"/>
                                <w:bCs/>
                                <w:iCs/>
                                <w:color w:val="auto"/>
                                <w:sz w:val="22"/>
                                <w:szCs w:val="22"/>
                              </w:rPr>
                              <w:t>Javna uprava proaktivno objavlj</w:t>
                            </w:r>
                            <w:r>
                              <w:rPr>
                                <w:rFonts w:asciiTheme="minorHAnsi" w:hAnsiTheme="minorHAnsi" w:cstheme="minorHAnsi"/>
                                <w:bCs/>
                                <w:iCs/>
                                <w:color w:val="auto"/>
                                <w:sz w:val="22"/>
                                <w:szCs w:val="22"/>
                              </w:rPr>
                              <w:t>uj</w:t>
                            </w:r>
                            <w:r w:rsidRPr="00EC5A89">
                              <w:rPr>
                                <w:rFonts w:asciiTheme="minorHAnsi" w:hAnsiTheme="minorHAnsi" w:cstheme="minorHAnsi"/>
                                <w:bCs/>
                                <w:iCs/>
                                <w:color w:val="auto"/>
                                <w:sz w:val="22"/>
                                <w:szCs w:val="22"/>
                              </w:rPr>
                              <w:t xml:space="preserve">e podatke – </w:t>
                            </w:r>
                            <w:r w:rsidRPr="00EC5A89">
                              <w:rPr>
                                <w:rFonts w:asciiTheme="minorHAnsi" w:hAnsiTheme="minorHAnsi" w:cstheme="minorHAnsi"/>
                                <w:color w:val="auto"/>
                                <w:sz w:val="22"/>
                                <w:szCs w:val="22"/>
                              </w:rPr>
                              <w:t>80% ministarstava i drugi organi uprave, kao i 80% lokalnih samouprava proaktivno objavljuje informacije do 2026. godine. Cilj je povećati broj objavljenih</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setova</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podataka</w:t>
                            </w:r>
                            <w:r w:rsidRPr="00EC5A89">
                              <w:rPr>
                                <w:rFonts w:asciiTheme="minorHAnsi" w:eastAsia="Calibri" w:hAnsiTheme="minorHAnsi" w:cstheme="minorHAnsi"/>
                                <w:color w:val="auto"/>
                                <w:sz w:val="22"/>
                                <w:szCs w:val="22"/>
                              </w:rPr>
                              <w:t xml:space="preserve"> velike vrijednosti (eng</w:t>
                            </w:r>
                            <w:r>
                              <w:rPr>
                                <w:rFonts w:asciiTheme="minorHAnsi" w:eastAsia="Calibri" w:hAnsiTheme="minorHAnsi" w:cstheme="minorHAnsi"/>
                                <w:color w:val="auto"/>
                                <w:sz w:val="22"/>
                                <w:szCs w:val="22"/>
                              </w:rPr>
                              <w:t>l</w:t>
                            </w:r>
                            <w:r w:rsidRPr="00EC5A89">
                              <w:rPr>
                                <w:rFonts w:asciiTheme="minorHAnsi" w:eastAsia="Calibri" w:hAnsiTheme="minorHAnsi" w:cstheme="minorHAnsi"/>
                                <w:color w:val="auto"/>
                                <w:sz w:val="22"/>
                                <w:szCs w:val="22"/>
                              </w:rPr>
                              <w:t xml:space="preserve">. </w:t>
                            </w:r>
                            <w:r w:rsidRPr="00EC5A89">
                              <w:rPr>
                                <w:rFonts w:asciiTheme="minorHAnsi" w:hAnsiTheme="minorHAnsi" w:cstheme="minorHAnsi"/>
                                <w:i/>
                                <w:iCs/>
                                <w:color w:val="auto"/>
                                <w:sz w:val="22"/>
                                <w:szCs w:val="22"/>
                              </w:rPr>
                              <w:t>high-value</w:t>
                            </w:r>
                            <w:r w:rsidRPr="00EC5A89">
                              <w:rPr>
                                <w:rFonts w:asciiTheme="minorHAnsi" w:hAnsiTheme="minorHAnsi" w:cstheme="minorHAnsi"/>
                                <w:iCs/>
                                <w:color w:val="auto"/>
                                <w:sz w:val="22"/>
                                <w:szCs w:val="22"/>
                              </w:rPr>
                              <w:t>)</w:t>
                            </w:r>
                            <w:r w:rsidRPr="00EC5A89">
                              <w:rPr>
                                <w:rFonts w:asciiTheme="minorHAnsi" w:hAnsiTheme="minorHAnsi" w:cstheme="minorHAnsi"/>
                                <w:color w:val="auto"/>
                                <w:sz w:val="22"/>
                                <w:szCs w:val="22"/>
                              </w:rPr>
                              <w:t>na</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Portalu</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otvorenih</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podataka i u</w:t>
                            </w:r>
                            <w:r>
                              <w:rPr>
                                <w:rFonts w:asciiTheme="minorHAnsi" w:eastAsia="Calibri" w:hAnsiTheme="minorHAnsi" w:cstheme="minorHAnsi"/>
                                <w:color w:val="auto"/>
                                <w:sz w:val="22"/>
                                <w:szCs w:val="22"/>
                              </w:rPr>
                              <w:t xml:space="preserve">saglasiti se s </w:t>
                            </w:r>
                            <w:r w:rsidRPr="00EC5A89">
                              <w:rPr>
                                <w:rFonts w:asciiTheme="minorHAnsi" w:eastAsia="Calibri" w:hAnsiTheme="minorHAnsi" w:cstheme="minorHAnsi"/>
                                <w:color w:val="auto"/>
                                <w:sz w:val="22"/>
                                <w:szCs w:val="22"/>
                              </w:rPr>
                              <w:t>propisima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EU</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o</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ponovnoj</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upotrebi</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podataka</w:t>
                            </w:r>
                            <w:r>
                              <w:rPr>
                                <w:rFonts w:asciiTheme="minorHAnsi" w:eastAsia="Calibri" w:hAnsiTheme="minorHAnsi" w:cstheme="minorHAnsi"/>
                                <w:color w:val="auto"/>
                                <w:sz w:val="22"/>
                                <w:szCs w:val="22"/>
                              </w:rPr>
                              <w:t xml:space="preserve"> i posebno Direktivom </w:t>
                            </w:r>
                            <w:r w:rsidRPr="00EC5A89">
                              <w:rPr>
                                <w:rFonts w:asciiTheme="minorHAnsi" w:eastAsia="Calibri" w:hAnsiTheme="minorHAnsi" w:cstheme="minorHAnsi"/>
                                <w:color w:val="auto"/>
                                <w:sz w:val="22"/>
                                <w:szCs w:val="22"/>
                              </w:rPr>
                              <w:t>o</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tvorenim</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podacima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i ponovnoj upotrebi informacija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javnog</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sektora.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6F63C3E" id="Rounded Rectangle 10" o:spid="_x0000_s1056" style="position:absolute;left:0;text-align:left;margin-left:0;margin-top:27.6pt;width:538.3pt;height:269.4pt;z-index:251743232;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UJythAIAAFAFAAAOAAAAZHJzL2Uyb0RvYy54bWysVN9v2yAQfp+0/wHxvjpOvKyz6lRRq06T&#10;orZqO/WZYEisAseAxM7++h3Y8douT9NeEHD33c/v7uKy04rshfMNmIrmZxNKhOFQN2ZT0R9PN5/O&#10;KfGBmZopMKKiB+Hp5eLjh4vWlmIKW1C1cASNGF+2tqLbEGyZZZ5vhWb+DKwwKJTgNAv4dJusdqxF&#10;61pl08lknrXgauuAC+/x97oX0kWyL6Xg4U5KLwJRFcXYQjpdOtfxzBYXrNw4ZrcNH8Jg/xCFZo1B&#10;p6OpaxYY2bnmL1O64Q48yHDGQWcgZcNFygGzySfvsnncMitSLlgcb8cy+f9nlt/u7x1pauzdfFpQ&#10;YpjGLj3AztSiJg9YP2Y2SpA8laq1vkTEo713MVlvV8BfPNYweyOJDz/odNLpqIupki7V/TDWXXSB&#10;cPycn8/mBXogHGWzYprPzpO7jJVHuHU+fBOgSbxU1MUAY3Sp6Gy/8iFGwcqj3hBSH0WKJxyUiIEo&#10;8yAkZox+pwmduCaulCN7hixhnAsTisgMtJe0I0w2So3A/BRQhXwADboRJhIHR+DkFPCtxxGRvIIJ&#10;I1g3BtwpA/XL6LnXP2bf5xzTD926S22ejY1cQ33A3jvoh8JbftNgcVfMh3vmcAqwITjZ4Q4PqaCt&#10;KAw3Srbgfp36j/pITpRS0uJUVdT/3DEnKFHfDdL2a14UcQzTo/j8ZYoP91qyfi0xO30F2JIcd4jl&#10;6Rr1gzpepQP9jAtgGb2iiBmOvivKgzs+rkI/7bhCuFgukxqOnmVhZR4tj8ZjoSNvnrpn5uzAsIDk&#10;vIXjBLLyHcd63Yg0sNwFkE0iYCx1X9ehBTi2iUfDiol74fU7af1ZhIvfAAAA//8DAFBLAwQUAAYA&#10;CAAAACEASiN3QOAAAAAIAQAADwAAAGRycy9kb3ducmV2LnhtbEyPX0vDMBTF34V9h3AHvohLrK5z&#10;tekQUVAGwjbxOWtu/2BzU5Ks6/z0Zk/u8dxzOed38tVoOjag860lCXczAQyptLqlWsLX7u32EZgP&#10;irTqLKGEE3pYFZOrXGXaHmmDwzbULIaQz5SEJoQ+49yXDRrlZ7ZHil5lnVEhSldz7dQxhpuOJ0Kk&#10;3KiWYkOjenxpsPzZHoyE3+H1xtXLoTp933/aTfVh3tc6kfJ6Oj4/AQs4hv9nOONHdCgi094eSHvW&#10;SYhDgoT5PAF2dsUiTYHt42X5IIAXOb8cUPwBAAD//wMAUEsBAi0AFAAGAAgAAAAhALaDOJL+AAAA&#10;4QEAABMAAAAAAAAAAAAAAAAAAAAAAFtDb250ZW50X1R5cGVzXS54bWxQSwECLQAUAAYACAAAACEA&#10;OP0h/9YAAACUAQAACwAAAAAAAAAAAAAAAAAvAQAAX3JlbHMvLnJlbHNQSwECLQAUAAYACAAAACEA&#10;UlCcrYQCAABQBQAADgAAAAAAAAAAAAAAAAAuAgAAZHJzL2Uyb0RvYy54bWxQSwECLQAUAAYACAAA&#10;ACEASiN3QOAAAAAIAQAADwAAAAAAAAAAAAAAAADeBAAAZHJzL2Rvd25yZXYueG1sUEsFBgAAAAAE&#10;AAQA8wAAAOsFAAAAAA==&#10;" fillcolor="white [3201]" strokecolor="#b4936d [3207]" strokeweight="2pt">
                <v:path arrowok="t"/>
                <v:textbox>
                  <w:txbxContent>
                    <w:p w:rsidR="00E934CF" w:rsidRPr="003235E5" w:rsidRDefault="00E934CF" w:rsidP="003235E5">
                      <w:pPr>
                        <w:spacing w:before="0" w:after="0" w:line="240" w:lineRule="auto"/>
                        <w:ind w:right="-86"/>
                        <w:jc w:val="both"/>
                        <w:rPr>
                          <w:rFonts w:asciiTheme="minorHAnsi" w:eastAsia="Calibri" w:hAnsiTheme="minorHAnsi" w:cstheme="minorHAnsi"/>
                          <w:b/>
                          <w:i/>
                          <w:color w:val="auto"/>
                          <w:sz w:val="22"/>
                          <w:szCs w:val="22"/>
                        </w:rPr>
                      </w:pPr>
                      <w:r w:rsidRPr="00E10CA7">
                        <w:rPr>
                          <w:rFonts w:asciiTheme="minorHAnsi" w:eastAsia="Calibri" w:hAnsiTheme="minorHAnsi" w:cstheme="minorHAnsi"/>
                          <w:b/>
                          <w:bCs/>
                          <w:color w:val="auto"/>
                          <w:sz w:val="22"/>
                          <w:szCs w:val="22"/>
                        </w:rPr>
                        <w:t>OPERATIVNI CILJ 4.1.</w:t>
                      </w:r>
                      <w:r>
                        <w:rPr>
                          <w:rFonts w:asciiTheme="minorHAnsi" w:eastAsia="Calibri" w:hAnsiTheme="minorHAnsi" w:cstheme="minorHAnsi"/>
                          <w:b/>
                          <w:bCs/>
                          <w:color w:val="auto"/>
                          <w:sz w:val="22"/>
                          <w:szCs w:val="22"/>
                        </w:rPr>
                        <w:t xml:space="preserve"> </w:t>
                      </w:r>
                      <w:r w:rsidRPr="003235E5">
                        <w:rPr>
                          <w:rFonts w:asciiTheme="minorHAnsi" w:eastAsia="Calibri" w:hAnsiTheme="minorHAnsi" w:cstheme="minorHAnsi"/>
                          <w:b/>
                          <w:i/>
                          <w:color w:val="auto"/>
                          <w:sz w:val="22"/>
                          <w:szCs w:val="22"/>
                        </w:rPr>
                        <w:t>Unapređenje funkcionisanja sistema pravne zaštite u oblasti SPI i jačanje kapaciteta Agencije za zaštitu ličnih podataka i slobodan pristup informacijama</w:t>
                      </w:r>
                    </w:p>
                    <w:p w:rsidR="00E934CF" w:rsidRPr="00EC5A89" w:rsidRDefault="00E934CF" w:rsidP="00E10CA7">
                      <w:pPr>
                        <w:spacing w:before="0" w:after="0" w:line="240" w:lineRule="auto"/>
                        <w:ind w:right="-86"/>
                        <w:jc w:val="both"/>
                        <w:rPr>
                          <w:rFonts w:asciiTheme="minorHAnsi" w:eastAsia="Calibri" w:hAnsiTheme="minorHAnsi" w:cstheme="minorHAnsi"/>
                          <w:color w:val="auto"/>
                          <w:sz w:val="22"/>
                          <w:szCs w:val="22"/>
                        </w:rPr>
                      </w:pPr>
                      <w:r w:rsidRPr="00EC5A89">
                        <w:rPr>
                          <w:rFonts w:asciiTheme="minorHAnsi" w:eastAsia="Calibri" w:hAnsiTheme="minorHAnsi" w:cstheme="minorHAnsi"/>
                          <w:color w:val="auto"/>
                          <w:sz w:val="22"/>
                          <w:szCs w:val="22"/>
                        </w:rPr>
                        <w:t>Pratiće se kroz smanjen udio odluka Upravnog suda u upravnim sporovima pokrenutim zbog nedonošenja rješenja Agencije.</w:t>
                      </w:r>
                    </w:p>
                    <w:p w:rsidR="00E934CF" w:rsidRPr="003235E5" w:rsidRDefault="00E934CF" w:rsidP="003235E5">
                      <w:pPr>
                        <w:spacing w:before="0" w:after="0" w:line="240" w:lineRule="auto"/>
                        <w:ind w:right="-86"/>
                        <w:jc w:val="both"/>
                        <w:rPr>
                          <w:rFonts w:asciiTheme="minorHAnsi" w:eastAsia="Calibri" w:hAnsiTheme="minorHAnsi" w:cstheme="minorHAnsi"/>
                          <w:b/>
                          <w:i/>
                          <w:color w:val="auto"/>
                          <w:sz w:val="22"/>
                          <w:szCs w:val="22"/>
                        </w:rPr>
                      </w:pPr>
                      <w:r w:rsidRPr="00E10CA7">
                        <w:rPr>
                          <w:rFonts w:asciiTheme="minorHAnsi" w:eastAsia="Calibri" w:hAnsiTheme="minorHAnsi" w:cstheme="minorHAnsi"/>
                          <w:b/>
                          <w:bCs/>
                          <w:color w:val="auto"/>
                          <w:sz w:val="22"/>
                          <w:szCs w:val="22"/>
                        </w:rPr>
                        <w:t>OPERATIVNI CILJ 4.2.</w:t>
                      </w:r>
                      <w:r>
                        <w:rPr>
                          <w:rFonts w:asciiTheme="minorHAnsi" w:eastAsia="Calibri" w:hAnsiTheme="minorHAnsi" w:cstheme="minorHAnsi"/>
                          <w:b/>
                          <w:bCs/>
                          <w:color w:val="auto"/>
                          <w:sz w:val="22"/>
                          <w:szCs w:val="22"/>
                        </w:rPr>
                        <w:t xml:space="preserve"> </w:t>
                      </w:r>
                      <w:r w:rsidRPr="003235E5">
                        <w:rPr>
                          <w:rFonts w:asciiTheme="minorHAnsi" w:eastAsia="Calibri" w:hAnsiTheme="minorHAnsi" w:cstheme="minorHAnsi"/>
                          <w:b/>
                          <w:i/>
                          <w:color w:val="auto"/>
                          <w:sz w:val="22"/>
                          <w:szCs w:val="22"/>
                        </w:rPr>
                        <w:t>Unapređenje primjene Zakona o SPI od strane obveznika primjene zakona i jačanje kapaciteta korisnika zakona, radi obezbjeđenja adekvatnog ostvarivanja</w:t>
                      </w:r>
                      <w:r>
                        <w:rPr>
                          <w:rFonts w:asciiTheme="minorHAnsi" w:eastAsia="Calibri" w:hAnsiTheme="minorHAnsi" w:cstheme="minorHAnsi"/>
                          <w:b/>
                          <w:i/>
                          <w:color w:val="auto"/>
                          <w:sz w:val="22"/>
                          <w:szCs w:val="22"/>
                        </w:rPr>
                        <w:t xml:space="preserve"> prava na pristup informacijama</w:t>
                      </w:r>
                    </w:p>
                    <w:p w:rsidR="00E934CF" w:rsidRPr="00EC5A89" w:rsidRDefault="00E934CF" w:rsidP="00E10CA7">
                      <w:pPr>
                        <w:pStyle w:val="CommentText"/>
                        <w:spacing w:before="0" w:after="0"/>
                        <w:ind w:right="-86"/>
                        <w:jc w:val="both"/>
                        <w:rPr>
                          <w:rFonts w:asciiTheme="minorHAnsi" w:eastAsia="Calibri" w:hAnsiTheme="minorHAnsi" w:cstheme="minorHAnsi"/>
                          <w:color w:val="auto"/>
                          <w:sz w:val="22"/>
                          <w:szCs w:val="22"/>
                        </w:rPr>
                      </w:pPr>
                      <w:r>
                        <w:rPr>
                          <w:rFonts w:asciiTheme="minorHAnsi" w:hAnsiTheme="minorHAnsi" w:cstheme="minorHAnsi"/>
                          <w:color w:val="auto"/>
                          <w:sz w:val="22"/>
                          <w:szCs w:val="22"/>
                        </w:rPr>
                        <w:t>Cilj je</w:t>
                      </w:r>
                      <w:r w:rsidRPr="00EC5A89">
                        <w:rPr>
                          <w:rFonts w:asciiTheme="minorHAnsi" w:hAnsiTheme="minorHAnsi" w:cstheme="minorHAnsi"/>
                          <w:color w:val="auto"/>
                          <w:sz w:val="22"/>
                          <w:szCs w:val="22"/>
                        </w:rPr>
                        <w:t xml:space="preserve"> unaprijedi</w:t>
                      </w:r>
                      <w:r>
                        <w:rPr>
                          <w:rFonts w:asciiTheme="minorHAnsi" w:hAnsiTheme="minorHAnsi" w:cstheme="minorHAnsi"/>
                          <w:color w:val="auto"/>
                          <w:sz w:val="22"/>
                          <w:szCs w:val="22"/>
                        </w:rPr>
                        <w:t>ti</w:t>
                      </w:r>
                      <w:r w:rsidRPr="00EC5A89">
                        <w:rPr>
                          <w:rFonts w:asciiTheme="minorHAnsi" w:hAnsiTheme="minorHAnsi" w:cstheme="minorHAnsi"/>
                          <w:color w:val="auto"/>
                          <w:sz w:val="22"/>
                          <w:szCs w:val="22"/>
                        </w:rPr>
                        <w:t xml:space="preserve"> sistem pravne zaštite u oblasti pristupa informacijama,</w:t>
                      </w:r>
                      <w:r>
                        <w:rPr>
                          <w:rFonts w:asciiTheme="minorHAnsi" w:hAnsiTheme="minorHAnsi" w:cstheme="minorHAnsi"/>
                          <w:color w:val="auto"/>
                          <w:sz w:val="22"/>
                          <w:szCs w:val="22"/>
                        </w:rPr>
                        <w:t xml:space="preserve"> obezbijediti da se na zahtjeve za slobodan pristup informacijama odgovori na vrijeme i značajno smanje slučajevi tzv. Ćutanja administracije</w:t>
                      </w:r>
                      <w:r w:rsidRPr="00EC5A89">
                        <w:rPr>
                          <w:rFonts w:asciiTheme="minorHAnsi" w:eastAsia="Calibri" w:hAnsiTheme="minorHAnsi" w:cstheme="minorHAnsi"/>
                          <w:color w:val="auto"/>
                          <w:sz w:val="22"/>
                          <w:szCs w:val="22"/>
                        </w:rPr>
                        <w:t>.</w:t>
                      </w:r>
                    </w:p>
                    <w:p w:rsidR="00E934CF" w:rsidRPr="00E10CA7" w:rsidRDefault="00E934CF" w:rsidP="00E10CA7">
                      <w:pPr>
                        <w:spacing w:before="0" w:after="0" w:line="240" w:lineRule="auto"/>
                        <w:ind w:right="-86"/>
                        <w:jc w:val="both"/>
                        <w:rPr>
                          <w:rFonts w:asciiTheme="minorHAnsi" w:eastAsia="Calibri" w:hAnsiTheme="minorHAnsi" w:cstheme="minorHAnsi"/>
                          <w:b/>
                          <w:bCs/>
                          <w:i/>
                          <w:iCs/>
                          <w:color w:val="auto"/>
                          <w:sz w:val="22"/>
                          <w:szCs w:val="22"/>
                        </w:rPr>
                      </w:pPr>
                      <w:r w:rsidRPr="00E10CA7">
                        <w:rPr>
                          <w:rFonts w:asciiTheme="minorHAnsi" w:eastAsia="Calibri" w:hAnsiTheme="minorHAnsi" w:cstheme="minorHAnsi"/>
                          <w:b/>
                          <w:bCs/>
                          <w:color w:val="auto"/>
                          <w:sz w:val="22"/>
                          <w:szCs w:val="22"/>
                        </w:rPr>
                        <w:t>OPERATIVNI CILJ 4.3.</w:t>
                      </w:r>
                      <w:r>
                        <w:rPr>
                          <w:rFonts w:asciiTheme="minorHAnsi" w:eastAsia="Calibri" w:hAnsiTheme="minorHAnsi" w:cstheme="minorHAnsi"/>
                          <w:b/>
                          <w:bCs/>
                          <w:color w:val="auto"/>
                          <w:sz w:val="22"/>
                          <w:szCs w:val="22"/>
                        </w:rPr>
                        <w:t xml:space="preserve"> </w:t>
                      </w:r>
                      <w:r>
                        <w:rPr>
                          <w:rFonts w:asciiTheme="minorHAnsi" w:eastAsia="Calibri" w:hAnsiTheme="minorHAnsi" w:cstheme="minorHAnsi"/>
                          <w:b/>
                          <w:i/>
                          <w:color w:val="auto"/>
                          <w:sz w:val="22"/>
                          <w:szCs w:val="22"/>
                        </w:rPr>
                        <w:t>Unapr</w:t>
                      </w:r>
                      <w:r w:rsidRPr="00E10CA7">
                        <w:rPr>
                          <w:rFonts w:asciiTheme="minorHAnsi" w:eastAsia="Calibri" w:hAnsiTheme="minorHAnsi" w:cstheme="minorHAnsi"/>
                          <w:b/>
                          <w:i/>
                          <w:color w:val="auto"/>
                          <w:sz w:val="22"/>
                          <w:szCs w:val="22"/>
                        </w:rPr>
                        <w:t>eđenje</w:t>
                      </w:r>
                      <w:r w:rsidRPr="00E10CA7">
                        <w:rPr>
                          <w:rFonts w:asciiTheme="minorHAnsi" w:eastAsia="Calibri" w:hAnsiTheme="minorHAnsi" w:cstheme="minorHAnsi"/>
                          <w:b/>
                          <w:bCs/>
                          <w:i/>
                          <w:iCs/>
                          <w:color w:val="auto"/>
                          <w:sz w:val="22"/>
                          <w:szCs w:val="22"/>
                        </w:rPr>
                        <w:t xml:space="preserve"> ponovne upotrebe informacija i povećanje dostupnosti otvorenih podataka  </w:t>
                      </w:r>
                    </w:p>
                    <w:p w:rsidR="00E934CF" w:rsidRPr="00C47064" w:rsidRDefault="00E934CF" w:rsidP="00E10CA7">
                      <w:pPr>
                        <w:pStyle w:val="CommentText"/>
                        <w:spacing w:before="0" w:after="0"/>
                        <w:ind w:right="-86"/>
                        <w:jc w:val="both"/>
                        <w:rPr>
                          <w:rFonts w:asciiTheme="minorHAnsi" w:hAnsiTheme="minorHAnsi" w:cstheme="minorHAnsi"/>
                          <w:color w:val="auto"/>
                          <w:sz w:val="22"/>
                          <w:szCs w:val="22"/>
                        </w:rPr>
                      </w:pPr>
                      <w:r w:rsidRPr="00EC5A89">
                        <w:rPr>
                          <w:rFonts w:asciiTheme="minorHAnsi" w:hAnsiTheme="minorHAnsi" w:cstheme="minorHAnsi"/>
                          <w:bCs/>
                          <w:iCs/>
                          <w:color w:val="auto"/>
                          <w:sz w:val="22"/>
                          <w:szCs w:val="22"/>
                        </w:rPr>
                        <w:t>Javna uprava proaktivno objavlj</w:t>
                      </w:r>
                      <w:r>
                        <w:rPr>
                          <w:rFonts w:asciiTheme="minorHAnsi" w:hAnsiTheme="minorHAnsi" w:cstheme="minorHAnsi"/>
                          <w:bCs/>
                          <w:iCs/>
                          <w:color w:val="auto"/>
                          <w:sz w:val="22"/>
                          <w:szCs w:val="22"/>
                        </w:rPr>
                        <w:t>uj</w:t>
                      </w:r>
                      <w:r w:rsidRPr="00EC5A89">
                        <w:rPr>
                          <w:rFonts w:asciiTheme="minorHAnsi" w:hAnsiTheme="minorHAnsi" w:cstheme="minorHAnsi"/>
                          <w:bCs/>
                          <w:iCs/>
                          <w:color w:val="auto"/>
                          <w:sz w:val="22"/>
                          <w:szCs w:val="22"/>
                        </w:rPr>
                        <w:t xml:space="preserve">e podatke – </w:t>
                      </w:r>
                      <w:r w:rsidRPr="00EC5A89">
                        <w:rPr>
                          <w:rFonts w:asciiTheme="minorHAnsi" w:hAnsiTheme="minorHAnsi" w:cstheme="minorHAnsi"/>
                          <w:color w:val="auto"/>
                          <w:sz w:val="22"/>
                          <w:szCs w:val="22"/>
                        </w:rPr>
                        <w:t>80% ministarstava i drugi organi uprave, kao i 80% lokalnih samouprava proaktivno objavljuje informacije do 2026. godine. Cilj je povećati broj objavljenih</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setova</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podataka</w:t>
                      </w:r>
                      <w:r w:rsidRPr="00EC5A89">
                        <w:rPr>
                          <w:rFonts w:asciiTheme="minorHAnsi" w:eastAsia="Calibri" w:hAnsiTheme="minorHAnsi" w:cstheme="minorHAnsi"/>
                          <w:color w:val="auto"/>
                          <w:sz w:val="22"/>
                          <w:szCs w:val="22"/>
                        </w:rPr>
                        <w:t xml:space="preserve"> velike vrijednosti (eng</w:t>
                      </w:r>
                      <w:r>
                        <w:rPr>
                          <w:rFonts w:asciiTheme="minorHAnsi" w:eastAsia="Calibri" w:hAnsiTheme="minorHAnsi" w:cstheme="minorHAnsi"/>
                          <w:color w:val="auto"/>
                          <w:sz w:val="22"/>
                          <w:szCs w:val="22"/>
                        </w:rPr>
                        <w:t>l</w:t>
                      </w:r>
                      <w:r w:rsidRPr="00EC5A89">
                        <w:rPr>
                          <w:rFonts w:asciiTheme="minorHAnsi" w:eastAsia="Calibri" w:hAnsiTheme="minorHAnsi" w:cstheme="minorHAnsi"/>
                          <w:color w:val="auto"/>
                          <w:sz w:val="22"/>
                          <w:szCs w:val="22"/>
                        </w:rPr>
                        <w:t xml:space="preserve">. </w:t>
                      </w:r>
                      <w:r w:rsidRPr="00EC5A89">
                        <w:rPr>
                          <w:rFonts w:asciiTheme="minorHAnsi" w:hAnsiTheme="minorHAnsi" w:cstheme="minorHAnsi"/>
                          <w:i/>
                          <w:iCs/>
                          <w:color w:val="auto"/>
                          <w:sz w:val="22"/>
                          <w:szCs w:val="22"/>
                        </w:rPr>
                        <w:t>high-value</w:t>
                      </w:r>
                      <w:r w:rsidRPr="00EC5A89">
                        <w:rPr>
                          <w:rFonts w:asciiTheme="minorHAnsi" w:hAnsiTheme="minorHAnsi" w:cstheme="minorHAnsi"/>
                          <w:iCs/>
                          <w:color w:val="auto"/>
                          <w:sz w:val="22"/>
                          <w:szCs w:val="22"/>
                        </w:rPr>
                        <w:t>)</w:t>
                      </w:r>
                      <w:r w:rsidRPr="00EC5A89">
                        <w:rPr>
                          <w:rFonts w:asciiTheme="minorHAnsi" w:hAnsiTheme="minorHAnsi" w:cstheme="minorHAnsi"/>
                          <w:color w:val="auto"/>
                          <w:sz w:val="22"/>
                          <w:szCs w:val="22"/>
                        </w:rPr>
                        <w:t>na</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Portalu</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otvorenih</w:t>
                      </w:r>
                      <w:r>
                        <w:rPr>
                          <w:rFonts w:asciiTheme="minorHAnsi" w:hAnsiTheme="minorHAnsi" w:cstheme="minorHAnsi"/>
                          <w:color w:val="auto"/>
                          <w:sz w:val="22"/>
                          <w:szCs w:val="22"/>
                        </w:rPr>
                        <w:t xml:space="preserve"> </w:t>
                      </w:r>
                      <w:r w:rsidRPr="00EC5A89">
                        <w:rPr>
                          <w:rFonts w:asciiTheme="minorHAnsi" w:hAnsiTheme="minorHAnsi" w:cstheme="minorHAnsi"/>
                          <w:color w:val="auto"/>
                          <w:sz w:val="22"/>
                          <w:szCs w:val="22"/>
                        </w:rPr>
                        <w:t>podataka i u</w:t>
                      </w:r>
                      <w:r>
                        <w:rPr>
                          <w:rFonts w:asciiTheme="minorHAnsi" w:eastAsia="Calibri" w:hAnsiTheme="minorHAnsi" w:cstheme="minorHAnsi"/>
                          <w:color w:val="auto"/>
                          <w:sz w:val="22"/>
                          <w:szCs w:val="22"/>
                        </w:rPr>
                        <w:t xml:space="preserve">saglasiti se s </w:t>
                      </w:r>
                      <w:r w:rsidRPr="00EC5A89">
                        <w:rPr>
                          <w:rFonts w:asciiTheme="minorHAnsi" w:eastAsia="Calibri" w:hAnsiTheme="minorHAnsi" w:cstheme="minorHAnsi"/>
                          <w:color w:val="auto"/>
                          <w:sz w:val="22"/>
                          <w:szCs w:val="22"/>
                        </w:rPr>
                        <w:t>propisima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EU</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o</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ponovnoj</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upotrebi</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podataka</w:t>
                      </w:r>
                      <w:r>
                        <w:rPr>
                          <w:rFonts w:asciiTheme="minorHAnsi" w:eastAsia="Calibri" w:hAnsiTheme="minorHAnsi" w:cstheme="minorHAnsi"/>
                          <w:color w:val="auto"/>
                          <w:sz w:val="22"/>
                          <w:szCs w:val="22"/>
                        </w:rPr>
                        <w:t xml:space="preserve"> i posebno Direktivom </w:t>
                      </w:r>
                      <w:r w:rsidRPr="00EC5A89">
                        <w:rPr>
                          <w:rFonts w:asciiTheme="minorHAnsi" w:eastAsia="Calibri" w:hAnsiTheme="minorHAnsi" w:cstheme="minorHAnsi"/>
                          <w:color w:val="auto"/>
                          <w:sz w:val="22"/>
                          <w:szCs w:val="22"/>
                        </w:rPr>
                        <w:t>o</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tvorenim</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podacima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i ponovnoj upotrebi informacija</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javnog</w:t>
                      </w:r>
                      <w:r>
                        <w:rPr>
                          <w:rFonts w:asciiTheme="minorHAnsi" w:eastAsia="Calibri" w:hAnsiTheme="minorHAnsi" w:cstheme="minorHAnsi"/>
                          <w:color w:val="auto"/>
                          <w:sz w:val="22"/>
                          <w:szCs w:val="22"/>
                        </w:rPr>
                        <w:t xml:space="preserve"> </w:t>
                      </w:r>
                      <w:r w:rsidRPr="00EC5A89">
                        <w:rPr>
                          <w:rFonts w:asciiTheme="minorHAnsi" w:eastAsia="Calibri" w:hAnsiTheme="minorHAnsi" w:cstheme="minorHAnsi"/>
                          <w:color w:val="auto"/>
                          <w:sz w:val="22"/>
                          <w:szCs w:val="22"/>
                        </w:rPr>
                        <w:t>sektora.</w:t>
                      </w:r>
                    </w:p>
                  </w:txbxContent>
                </v:textbox>
                <w10:wrap anchorx="margin"/>
              </v:roundrect>
            </w:pict>
          </mc:Fallback>
        </mc:AlternateContent>
      </w:r>
      <w:r w:rsidR="009E549A" w:rsidRPr="009E549A">
        <w:rPr>
          <w:rFonts w:asciiTheme="minorHAnsi" w:eastAsia="Calibri" w:hAnsiTheme="minorHAnsi" w:cstheme="minorHAnsi"/>
          <w:b/>
          <w:color w:val="auto"/>
          <w:sz w:val="24"/>
          <w:szCs w:val="24"/>
        </w:rPr>
        <w:t>STRATEŠKI CILJ 4. Trans</w:t>
      </w:r>
      <w:r w:rsidR="0021673D">
        <w:rPr>
          <w:rFonts w:asciiTheme="minorHAnsi" w:eastAsia="Calibri" w:hAnsiTheme="minorHAnsi" w:cstheme="minorHAnsi"/>
          <w:b/>
          <w:color w:val="auto"/>
          <w:sz w:val="24"/>
          <w:szCs w:val="24"/>
        </w:rPr>
        <w:t>parentna i otvorena javna uprava</w:t>
      </w: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Cs/>
          <w:color w:val="auto"/>
          <w:sz w:val="24"/>
          <w:szCs w:val="24"/>
        </w:rPr>
      </w:pPr>
    </w:p>
    <w:p w:rsidR="00982B65" w:rsidRDefault="00982B65" w:rsidP="009E549A">
      <w:pPr>
        <w:pStyle w:val="ListParagraph"/>
        <w:spacing w:after="120" w:line="240" w:lineRule="auto"/>
        <w:ind w:left="0"/>
        <w:jc w:val="both"/>
        <w:rPr>
          <w:rFonts w:asciiTheme="minorHAnsi" w:eastAsia="Calibri" w:hAnsiTheme="minorHAnsi" w:cstheme="minorHAnsi"/>
          <w:b/>
          <w:color w:val="auto"/>
          <w:sz w:val="24"/>
          <w:szCs w:val="24"/>
        </w:rPr>
      </w:pPr>
    </w:p>
    <w:p w:rsidR="009E549A" w:rsidRPr="009E549A" w:rsidRDefault="009E549A" w:rsidP="009E549A">
      <w:pPr>
        <w:pStyle w:val="ListParagraph"/>
        <w:spacing w:after="120" w:line="240" w:lineRule="auto"/>
        <w:ind w:left="0"/>
        <w:jc w:val="both"/>
        <w:rPr>
          <w:rFonts w:asciiTheme="minorHAnsi" w:eastAsia="Calibri" w:hAnsiTheme="minorHAnsi" w:cstheme="minorHAnsi"/>
          <w:b/>
          <w:color w:val="auto"/>
          <w:sz w:val="24"/>
          <w:szCs w:val="24"/>
        </w:rPr>
      </w:pPr>
      <w:r w:rsidRPr="009E549A">
        <w:rPr>
          <w:rFonts w:asciiTheme="minorHAnsi" w:eastAsia="Calibri" w:hAnsiTheme="minorHAnsi" w:cstheme="minorHAnsi"/>
          <w:b/>
          <w:color w:val="auto"/>
          <w:sz w:val="24"/>
          <w:szCs w:val="24"/>
        </w:rPr>
        <w:lastRenderedPageBreak/>
        <w:t>STRATEŠK</w:t>
      </w:r>
      <w:r w:rsidR="0021673D">
        <w:rPr>
          <w:rFonts w:asciiTheme="minorHAnsi" w:eastAsia="Calibri" w:hAnsiTheme="minorHAnsi" w:cstheme="minorHAnsi"/>
          <w:b/>
          <w:color w:val="auto"/>
          <w:sz w:val="24"/>
          <w:szCs w:val="24"/>
        </w:rPr>
        <w:t>I CILJ 5. Planiranje politika s</w:t>
      </w:r>
      <w:r w:rsidRPr="009E549A">
        <w:rPr>
          <w:rFonts w:asciiTheme="minorHAnsi" w:eastAsia="Calibri" w:hAnsiTheme="minorHAnsi" w:cstheme="minorHAnsi"/>
          <w:b/>
          <w:color w:val="auto"/>
          <w:sz w:val="24"/>
          <w:szCs w:val="24"/>
        </w:rPr>
        <w:t xml:space="preserve"> građanima i za građane</w:t>
      </w:r>
    </w:p>
    <w:p w:rsidR="009E549A" w:rsidRPr="009E549A" w:rsidRDefault="00914C20" w:rsidP="009E549A">
      <w:pPr>
        <w:spacing w:after="120" w:line="240" w:lineRule="auto"/>
        <w:jc w:val="both"/>
        <w:rPr>
          <w:rFonts w:asciiTheme="minorHAnsi" w:eastAsia="Calibri" w:hAnsiTheme="minorHAnsi" w:cstheme="minorHAnsi"/>
          <w:bCs/>
          <w:color w:val="auto"/>
          <w:sz w:val="24"/>
          <w:szCs w:val="24"/>
        </w:rPr>
      </w:pPr>
      <w:r>
        <w:rPr>
          <w:rFonts w:asciiTheme="minorHAnsi" w:eastAsia="Calibri" w:hAnsiTheme="minorHAnsi" w:cstheme="minorHAnsi"/>
          <w:b/>
          <w:noProof/>
          <w:color w:val="auto"/>
          <w:sz w:val="24"/>
          <w:szCs w:val="24"/>
          <w:lang w:val="en-US"/>
        </w:rPr>
        <mc:AlternateContent>
          <mc:Choice Requires="wps">
            <w:drawing>
              <wp:anchor distT="0" distB="0" distL="114300" distR="114300" simplePos="0" relativeHeight="251744256" behindDoc="0" locked="0" layoutInCell="1" allowOverlap="1" wp14:anchorId="7FCEA096" wp14:editId="34F389C3">
                <wp:simplePos x="0" y="0"/>
                <wp:positionH relativeFrom="column">
                  <wp:posOffset>-221615</wp:posOffset>
                </wp:positionH>
                <wp:positionV relativeFrom="paragraph">
                  <wp:posOffset>100965</wp:posOffset>
                </wp:positionV>
                <wp:extent cx="6711315" cy="3246755"/>
                <wp:effectExtent l="0" t="0" r="19685" b="29845"/>
                <wp:wrapNone/>
                <wp:docPr id="1623" name="Rounded Rectangle 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711315" cy="3246755"/>
                        </a:xfrm>
                        <a:prstGeom prst="roundRect">
                          <a:avLst/>
                        </a:prstGeom>
                      </wps:spPr>
                      <wps:style>
                        <a:lnRef idx="2">
                          <a:schemeClr val="dk1"/>
                        </a:lnRef>
                        <a:fillRef idx="1">
                          <a:schemeClr val="lt1"/>
                        </a:fillRef>
                        <a:effectRef idx="0">
                          <a:schemeClr val="dk1"/>
                        </a:effectRef>
                        <a:fontRef idx="minor">
                          <a:schemeClr val="dk1"/>
                        </a:fontRef>
                      </wps:style>
                      <wps:txbx>
                        <w:txbxContent>
                          <w:p w:rsidR="00E934CF" w:rsidRPr="00034CDE" w:rsidRDefault="00E934CF" w:rsidP="00034CDE">
                            <w:pPr>
                              <w:spacing w:after="40" w:line="240" w:lineRule="auto"/>
                              <w:ind w:right="-101"/>
                              <w:jc w:val="both"/>
                              <w:rPr>
                                <w:rFonts w:eastAsia="Calibri" w:cstheme="minorHAnsi"/>
                                <w:b/>
                                <w:color w:val="auto"/>
                                <w:sz w:val="23"/>
                                <w:szCs w:val="23"/>
                              </w:rPr>
                            </w:pPr>
                            <w:r w:rsidRPr="00034CDE">
                              <w:rPr>
                                <w:rFonts w:eastAsia="Calibri" w:cstheme="minorHAnsi"/>
                                <w:b/>
                                <w:bCs/>
                                <w:color w:val="auto"/>
                                <w:sz w:val="23"/>
                                <w:szCs w:val="23"/>
                              </w:rPr>
                              <w:t>OPERATIVNI CILJ 5.1.</w:t>
                            </w:r>
                            <w:r>
                              <w:rPr>
                                <w:rFonts w:eastAsia="Calibri" w:cstheme="minorHAnsi"/>
                                <w:b/>
                                <w:bCs/>
                                <w:color w:val="auto"/>
                                <w:sz w:val="23"/>
                                <w:szCs w:val="23"/>
                              </w:rPr>
                              <w:t xml:space="preserve"> </w:t>
                            </w:r>
                            <w:r w:rsidRPr="00034CDE">
                              <w:rPr>
                                <w:rFonts w:eastAsia="Calibri" w:cstheme="minorHAnsi"/>
                                <w:b/>
                                <w:bCs/>
                                <w:i/>
                                <w:iCs/>
                                <w:color w:val="auto"/>
                                <w:sz w:val="23"/>
                                <w:szCs w:val="23"/>
                              </w:rPr>
                              <w:t>Jačanje sistema planiranja zasnovanog na podacima koje vodi ka kreiranju održivih politika i postizanju prioriteta Vlade</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cstheme="minorHAnsi"/>
                                <w:color w:val="auto"/>
                                <w:sz w:val="23"/>
                                <w:szCs w:val="23"/>
                              </w:rPr>
                              <w:t>Osigurati da se zakonodavstvo i strategije razvijaju na osnovu prov</w:t>
                            </w:r>
                            <w:r>
                              <w:rPr>
                                <w:rFonts w:cstheme="minorHAnsi"/>
                                <w:color w:val="auto"/>
                                <w:sz w:val="23"/>
                                <w:szCs w:val="23"/>
                              </w:rPr>
                              <w:t>j</w:t>
                            </w:r>
                            <w:r w:rsidRPr="00034CDE">
                              <w:rPr>
                                <w:rFonts w:cstheme="minorHAnsi"/>
                                <w:color w:val="auto"/>
                                <w:sz w:val="23"/>
                                <w:szCs w:val="23"/>
                              </w:rPr>
                              <w:t>erljivih podataka i dokaza, uz uključivanje svih relevantnih predstavnika.</w:t>
                            </w:r>
                            <w:r w:rsidRPr="00034CDE">
                              <w:rPr>
                                <w:rFonts w:eastAsia="Calibri" w:cstheme="minorHAnsi"/>
                                <w:color w:val="auto"/>
                                <w:sz w:val="23"/>
                                <w:szCs w:val="23"/>
                              </w:rPr>
                              <w:t xml:space="preserve"> Dostupnost kvalitetnih, tačnih i pravovremenih podataka ključni je pr</w:t>
                            </w:r>
                            <w:r>
                              <w:rPr>
                                <w:rFonts w:eastAsia="Calibri" w:cstheme="minorHAnsi"/>
                                <w:color w:val="auto"/>
                                <w:sz w:val="23"/>
                                <w:szCs w:val="23"/>
                              </w:rPr>
                              <w:t>eduslov za unapr</w:t>
                            </w:r>
                            <w:r w:rsidRPr="00034CDE">
                              <w:rPr>
                                <w:rFonts w:eastAsia="Calibri" w:cstheme="minorHAnsi"/>
                                <w:color w:val="auto"/>
                                <w:sz w:val="23"/>
                                <w:szCs w:val="23"/>
                              </w:rPr>
                              <w:t xml:space="preserve">eđenje usluga javne uprave, kao i osnova za kreiranje javnih politika zasnovanih na dokazima. </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eastAsia="Calibri" w:cstheme="minorHAnsi"/>
                                <w:color w:val="auto"/>
                                <w:sz w:val="23"/>
                                <w:szCs w:val="23"/>
                              </w:rPr>
                              <w:t>Cilj je jačati saradnju s istraživačkom i akademskom zajednicom,</w:t>
                            </w:r>
                            <w:r>
                              <w:rPr>
                                <w:rFonts w:eastAsia="Calibri" w:cstheme="minorHAnsi"/>
                                <w:color w:val="auto"/>
                                <w:sz w:val="23"/>
                                <w:szCs w:val="23"/>
                              </w:rPr>
                              <w:t xml:space="preserve"> s</w:t>
                            </w:r>
                            <w:r w:rsidRPr="00034CDE">
                              <w:rPr>
                                <w:rFonts w:eastAsia="Calibri" w:cstheme="minorHAnsi"/>
                                <w:color w:val="auto"/>
                                <w:sz w:val="23"/>
                                <w:szCs w:val="23"/>
                              </w:rPr>
                              <w:t xml:space="preserve"> NVO, MONSTAT</w:t>
                            </w:r>
                            <w:r>
                              <w:rPr>
                                <w:rFonts w:eastAsia="Calibri" w:cstheme="minorHAnsi"/>
                                <w:color w:val="auto"/>
                                <w:sz w:val="23"/>
                                <w:szCs w:val="23"/>
                              </w:rPr>
                              <w:t>-om</w:t>
                            </w:r>
                            <w:r w:rsidRPr="00034CDE">
                              <w:rPr>
                                <w:rFonts w:eastAsia="Calibri" w:cstheme="minorHAnsi"/>
                                <w:color w:val="auto"/>
                                <w:sz w:val="23"/>
                                <w:szCs w:val="23"/>
                              </w:rPr>
                              <w:t xml:space="preserve"> i drugim proizvođa</w:t>
                            </w:r>
                            <w:r>
                              <w:rPr>
                                <w:rFonts w:eastAsia="Calibri" w:cstheme="minorHAnsi"/>
                                <w:color w:val="auto"/>
                                <w:sz w:val="23"/>
                                <w:szCs w:val="23"/>
                              </w:rPr>
                              <w:t>čima zvanične statistike radi</w:t>
                            </w:r>
                            <w:r w:rsidRPr="00034CDE">
                              <w:rPr>
                                <w:rFonts w:eastAsia="Calibri" w:cstheme="minorHAnsi"/>
                                <w:color w:val="auto"/>
                                <w:sz w:val="23"/>
                                <w:szCs w:val="23"/>
                              </w:rPr>
                              <w:t xml:space="preserve"> veće dostupnosti i korišćenja podataka.</w:t>
                            </w:r>
                          </w:p>
                          <w:p w:rsidR="00E934CF" w:rsidRPr="00034CDE" w:rsidRDefault="00E934CF" w:rsidP="00034CDE">
                            <w:pPr>
                              <w:spacing w:after="40" w:line="240" w:lineRule="auto"/>
                              <w:ind w:right="-101"/>
                              <w:jc w:val="both"/>
                              <w:rPr>
                                <w:rFonts w:eastAsia="Calibri" w:cstheme="minorHAnsi"/>
                                <w:b/>
                                <w:i/>
                                <w:color w:val="auto"/>
                                <w:sz w:val="23"/>
                                <w:szCs w:val="23"/>
                              </w:rPr>
                            </w:pPr>
                            <w:r w:rsidRPr="00034CDE">
                              <w:rPr>
                                <w:rFonts w:eastAsia="Calibri" w:cstheme="minorHAnsi"/>
                                <w:b/>
                                <w:bCs/>
                                <w:color w:val="auto"/>
                                <w:sz w:val="23"/>
                                <w:szCs w:val="23"/>
                              </w:rPr>
                              <w:t>OPERATIVNI CILJ 5.2.</w:t>
                            </w:r>
                            <w:r>
                              <w:rPr>
                                <w:rFonts w:eastAsia="Calibri" w:cstheme="minorHAnsi"/>
                                <w:b/>
                                <w:bCs/>
                                <w:i/>
                                <w:iCs/>
                                <w:color w:val="auto"/>
                                <w:sz w:val="23"/>
                                <w:szCs w:val="23"/>
                              </w:rPr>
                              <w:t xml:space="preserve"> Unapr</w:t>
                            </w:r>
                            <w:r w:rsidRPr="00034CDE">
                              <w:rPr>
                                <w:rFonts w:eastAsia="Calibri" w:cstheme="minorHAnsi"/>
                                <w:b/>
                                <w:bCs/>
                                <w:i/>
                                <w:iCs/>
                                <w:color w:val="auto"/>
                                <w:sz w:val="23"/>
                                <w:szCs w:val="23"/>
                              </w:rPr>
                              <w:t>eđenje institucionalne koordinacije za snažnije efekte javnih politika</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eastAsia="Calibri" w:cstheme="minorHAnsi"/>
                                <w:color w:val="auto"/>
                                <w:sz w:val="23"/>
                                <w:szCs w:val="23"/>
                              </w:rPr>
                              <w:t xml:space="preserve">Pratiće se kroz procenat ministarstava koja imaju uspostavljene jedinice za strateško planiranje i članice </w:t>
                            </w:r>
                            <w:r w:rsidRPr="00034CDE">
                              <w:rPr>
                                <w:rFonts w:cstheme="minorHAnsi"/>
                                <w:color w:val="auto"/>
                                <w:sz w:val="23"/>
                                <w:szCs w:val="23"/>
                              </w:rPr>
                              <w:t>Mreže državnih službenika za strateško planiranje.</w:t>
                            </w:r>
                          </w:p>
                          <w:p w:rsidR="00E934CF" w:rsidRPr="00034CDE" w:rsidRDefault="00E934CF" w:rsidP="00034CDE">
                            <w:pPr>
                              <w:spacing w:after="40" w:line="240" w:lineRule="auto"/>
                              <w:ind w:right="-101"/>
                              <w:jc w:val="both"/>
                              <w:rPr>
                                <w:rFonts w:eastAsia="Calibri" w:cstheme="minorHAnsi"/>
                                <w:b/>
                                <w:i/>
                                <w:color w:val="auto"/>
                                <w:sz w:val="23"/>
                                <w:szCs w:val="23"/>
                              </w:rPr>
                            </w:pPr>
                            <w:r w:rsidRPr="00034CDE">
                              <w:rPr>
                                <w:rFonts w:eastAsia="Calibri" w:cstheme="minorHAnsi"/>
                                <w:b/>
                                <w:bCs/>
                                <w:color w:val="auto"/>
                                <w:sz w:val="23"/>
                                <w:szCs w:val="23"/>
                              </w:rPr>
                              <w:t>OPERATIVNI CILJ 5.3.</w:t>
                            </w:r>
                            <w:r w:rsidRPr="00034CDE">
                              <w:rPr>
                                <w:rFonts w:eastAsia="Calibri" w:cstheme="minorHAnsi"/>
                                <w:b/>
                                <w:bCs/>
                                <w:i/>
                                <w:iCs/>
                                <w:color w:val="auto"/>
                                <w:sz w:val="23"/>
                                <w:szCs w:val="23"/>
                              </w:rPr>
                              <w:t xml:space="preserve"> Povećanje obuhvata i jačanje kapaciteta za sprovođenje RIA</w:t>
                            </w:r>
                          </w:p>
                          <w:p w:rsidR="00E934CF" w:rsidRPr="00034CDE" w:rsidRDefault="00E934CF" w:rsidP="00034CDE">
                            <w:pPr>
                              <w:spacing w:after="40" w:line="240" w:lineRule="auto"/>
                              <w:ind w:right="-101"/>
                              <w:rPr>
                                <w:color w:val="auto"/>
                                <w:sz w:val="23"/>
                                <w:szCs w:val="23"/>
                              </w:rPr>
                            </w:pPr>
                            <w:r w:rsidRPr="00034CDE">
                              <w:rPr>
                                <w:rFonts w:eastAsia="Calibri" w:cstheme="minorHAnsi"/>
                                <w:color w:val="auto"/>
                                <w:sz w:val="23"/>
                                <w:szCs w:val="23"/>
                              </w:rPr>
                              <w:t>Kvalitetno izrađene i objavljene RIA analize fokusirane na procjenu fiskalnog, ekonomskog uticaja, uticaja na životnu sredinu, rodnu ravnopravnost</w:t>
                            </w: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FCEA096" id="Rounded Rectangle 11" o:spid="_x0000_s1057" style="position:absolute;left:0;text-align:left;margin-left:-17.45pt;margin-top:7.95pt;width:528.45pt;height:255.65pt;z-index:251744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OGd+fQIAAEgFAAAOAAAAZHJzL2Uyb0RvYy54bWysVEtvGyEQvlfqf0Dcm/X6lXaVdWQ5SlXJ&#10;SqwkVc6YBXsVlqGAvev++g7sI24a9VD1ghjm++Y9XF03lSJHYV0JOqfpxYgSoTkUpd7l9PvT7afP&#10;lDjPdMEUaJHTk3D0evHxw1VtMjGGPahCWIJGtMtqk9O99yZLEsf3omLuAozQqJRgK+ZRtLuksKxG&#10;65VKxqPRPKnBFsYCF87h602rpItoX0rB/b2UTniicoqx+XjaeG7DmSyuWLazzOxL3oXB/iGKipUa&#10;nQ6mbphn5GDLP0xVJbfgQPoLDlUCUpZcxBwwm3T0JpvHPTMi5oLFcWYok/t/ZvndcWNJWWDv5uMJ&#10;JZpV2KUHOOhCFOQB68f0TgmSpqFUtXEZMh7NxoZknVkDf3GoSH7TBMF1mEbaKmAxVdLEup+GuovG&#10;E46P88s0naQzSjjqJuPp/HI2C+4SlvV0Y53/KqAi4ZJTGwIM0cWis+Pa+Rbf47qQ2ihiPP6kRAhE&#10;6QchMWP0O47sOGtipSw5MpyS4iWmir4jMlBkqdRASt8jKd+TOmygiTh/A3H0HvHV24COHkH7gViV&#10;GuzfybLF91m3uYa0fbNtYnsnQwO3UJyw5xbaZXCG35ZY1DVzfsMsTj/uCW60v8dDKqhzCt2Nkj3Y&#10;n++9BzwOJWopqXGbcup+HJgVlKhvGsf1SzqdhvWLwnR2OUbBnmu25xp9qFaArUjx7zA8XgPeq/4q&#10;LVTPuPjL4BVVTHP0nVPubS+sfLvl+HVwsVxGGK6cYX6tHw0PxkOhw7w8Nc/Mmm6yPA7lHfSbx7I3&#10;s9ViA1PD8uBBlnHwQqnbunYtwHWN89t9LeE/OJcj6vUDXPwCAAD//wMAUEsDBBQABgAIAAAAIQCz&#10;4OKp4QAAAAsBAAAPAAAAZHJzL2Rvd25yZXYueG1sTI/NTsMwEITvSLyDtUhcUGsTaIEQpwogDhwQ&#10;ou0DOPESh/onxG4aeHq2JzitRvNpdqZYTc6yEYfYBS/hci6AoW+C7nwrYbt5nt0Ci0l5rWzwKOEb&#10;I6zK05NC5Toc/DuO69QyCvExVxJMSn3OeWwMOhXnoUdP3kcYnEokh5brQR0o3FmeCbHkTnWePhjV&#10;46PBZrfeOwmfD+1F9WLr19T9jNv49bQzb5WQ8vxsqu6BJZzSHwzH+lQdSupUh73XkVkJs6vrO0LJ&#10;WNA9AiLLaF0tYZHdZMDLgv/fUP4CAAD//wMAUEsBAi0AFAAGAAgAAAAhALaDOJL+AAAA4QEAABMA&#10;AAAAAAAAAAAAAAAAAAAAAFtDb250ZW50X1R5cGVzXS54bWxQSwECLQAUAAYACAAAACEAOP0h/9YA&#10;AACUAQAACwAAAAAAAAAAAAAAAAAvAQAAX3JlbHMvLnJlbHNQSwECLQAUAAYACAAAACEAgThnfn0C&#10;AABIBQAADgAAAAAAAAAAAAAAAAAuAgAAZHJzL2Uyb0RvYy54bWxQSwECLQAUAAYACAAAACEAs+Di&#10;qeEAAAALAQAADwAAAAAAAAAAAAAAAADXBAAAZHJzL2Rvd25yZXYueG1sUEsFBgAAAAAEAAQA8wAA&#10;AOUFAAAAAA==&#10;" fillcolor="white [3201]" strokecolor="black [3200]" strokeweight="2pt">
                <v:path arrowok="t"/>
                <v:textbox>
                  <w:txbxContent>
                    <w:p w:rsidR="00E934CF" w:rsidRPr="00034CDE" w:rsidRDefault="00E934CF" w:rsidP="00034CDE">
                      <w:pPr>
                        <w:spacing w:after="40" w:line="240" w:lineRule="auto"/>
                        <w:ind w:right="-101"/>
                        <w:jc w:val="both"/>
                        <w:rPr>
                          <w:rFonts w:eastAsia="Calibri" w:cstheme="minorHAnsi"/>
                          <w:b/>
                          <w:color w:val="auto"/>
                          <w:sz w:val="23"/>
                          <w:szCs w:val="23"/>
                        </w:rPr>
                      </w:pPr>
                      <w:r w:rsidRPr="00034CDE">
                        <w:rPr>
                          <w:rFonts w:eastAsia="Calibri" w:cstheme="minorHAnsi"/>
                          <w:b/>
                          <w:bCs/>
                          <w:color w:val="auto"/>
                          <w:sz w:val="23"/>
                          <w:szCs w:val="23"/>
                        </w:rPr>
                        <w:t>OPERATIVNI CILJ 5.1.</w:t>
                      </w:r>
                      <w:r>
                        <w:rPr>
                          <w:rFonts w:eastAsia="Calibri" w:cstheme="minorHAnsi"/>
                          <w:b/>
                          <w:bCs/>
                          <w:color w:val="auto"/>
                          <w:sz w:val="23"/>
                          <w:szCs w:val="23"/>
                        </w:rPr>
                        <w:t xml:space="preserve"> </w:t>
                      </w:r>
                      <w:r w:rsidRPr="00034CDE">
                        <w:rPr>
                          <w:rFonts w:eastAsia="Calibri" w:cstheme="minorHAnsi"/>
                          <w:b/>
                          <w:bCs/>
                          <w:i/>
                          <w:iCs/>
                          <w:color w:val="auto"/>
                          <w:sz w:val="23"/>
                          <w:szCs w:val="23"/>
                        </w:rPr>
                        <w:t>Jačanje sistema planiranja zasnovanog na podacima koje vodi ka kreiranju održivih politika i postizanju prioriteta Vlade</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cstheme="minorHAnsi"/>
                          <w:color w:val="auto"/>
                          <w:sz w:val="23"/>
                          <w:szCs w:val="23"/>
                        </w:rPr>
                        <w:t>Osigurati da se zakonodavstvo i strategije razvijaju na osnovu prov</w:t>
                      </w:r>
                      <w:r>
                        <w:rPr>
                          <w:rFonts w:cstheme="minorHAnsi"/>
                          <w:color w:val="auto"/>
                          <w:sz w:val="23"/>
                          <w:szCs w:val="23"/>
                        </w:rPr>
                        <w:t>j</w:t>
                      </w:r>
                      <w:r w:rsidRPr="00034CDE">
                        <w:rPr>
                          <w:rFonts w:cstheme="minorHAnsi"/>
                          <w:color w:val="auto"/>
                          <w:sz w:val="23"/>
                          <w:szCs w:val="23"/>
                        </w:rPr>
                        <w:t>erljivih podataka i dokaza, uz uključivanje svih relevantnih predstavnika.</w:t>
                      </w:r>
                      <w:r w:rsidRPr="00034CDE">
                        <w:rPr>
                          <w:rFonts w:eastAsia="Calibri" w:cstheme="minorHAnsi"/>
                          <w:color w:val="auto"/>
                          <w:sz w:val="23"/>
                          <w:szCs w:val="23"/>
                        </w:rPr>
                        <w:t xml:space="preserve"> Dostupnost kvalitetnih, tačnih i pravovremenih podataka ključni je pr</w:t>
                      </w:r>
                      <w:r>
                        <w:rPr>
                          <w:rFonts w:eastAsia="Calibri" w:cstheme="minorHAnsi"/>
                          <w:color w:val="auto"/>
                          <w:sz w:val="23"/>
                          <w:szCs w:val="23"/>
                        </w:rPr>
                        <w:t>eduslov za unapr</w:t>
                      </w:r>
                      <w:r w:rsidRPr="00034CDE">
                        <w:rPr>
                          <w:rFonts w:eastAsia="Calibri" w:cstheme="minorHAnsi"/>
                          <w:color w:val="auto"/>
                          <w:sz w:val="23"/>
                          <w:szCs w:val="23"/>
                        </w:rPr>
                        <w:t xml:space="preserve">eđenje usluga javne uprave, kao i osnova za kreiranje javnih politika zasnovanih na dokazima. </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eastAsia="Calibri" w:cstheme="minorHAnsi"/>
                          <w:color w:val="auto"/>
                          <w:sz w:val="23"/>
                          <w:szCs w:val="23"/>
                        </w:rPr>
                        <w:t>Cilj je jačati saradnju s istraživačkom i akademskom zajednicom,</w:t>
                      </w:r>
                      <w:r>
                        <w:rPr>
                          <w:rFonts w:eastAsia="Calibri" w:cstheme="minorHAnsi"/>
                          <w:color w:val="auto"/>
                          <w:sz w:val="23"/>
                          <w:szCs w:val="23"/>
                        </w:rPr>
                        <w:t xml:space="preserve"> s</w:t>
                      </w:r>
                      <w:r w:rsidRPr="00034CDE">
                        <w:rPr>
                          <w:rFonts w:eastAsia="Calibri" w:cstheme="minorHAnsi"/>
                          <w:color w:val="auto"/>
                          <w:sz w:val="23"/>
                          <w:szCs w:val="23"/>
                        </w:rPr>
                        <w:t xml:space="preserve"> NVO, MONSTAT</w:t>
                      </w:r>
                      <w:r>
                        <w:rPr>
                          <w:rFonts w:eastAsia="Calibri" w:cstheme="minorHAnsi"/>
                          <w:color w:val="auto"/>
                          <w:sz w:val="23"/>
                          <w:szCs w:val="23"/>
                        </w:rPr>
                        <w:t>-om</w:t>
                      </w:r>
                      <w:r w:rsidRPr="00034CDE">
                        <w:rPr>
                          <w:rFonts w:eastAsia="Calibri" w:cstheme="minorHAnsi"/>
                          <w:color w:val="auto"/>
                          <w:sz w:val="23"/>
                          <w:szCs w:val="23"/>
                        </w:rPr>
                        <w:t xml:space="preserve"> i drugim proizvođa</w:t>
                      </w:r>
                      <w:r>
                        <w:rPr>
                          <w:rFonts w:eastAsia="Calibri" w:cstheme="minorHAnsi"/>
                          <w:color w:val="auto"/>
                          <w:sz w:val="23"/>
                          <w:szCs w:val="23"/>
                        </w:rPr>
                        <w:t>čima zvanične statistike radi</w:t>
                      </w:r>
                      <w:r w:rsidRPr="00034CDE">
                        <w:rPr>
                          <w:rFonts w:eastAsia="Calibri" w:cstheme="minorHAnsi"/>
                          <w:color w:val="auto"/>
                          <w:sz w:val="23"/>
                          <w:szCs w:val="23"/>
                        </w:rPr>
                        <w:t xml:space="preserve"> veće dostupnosti i korišćenja podataka.</w:t>
                      </w:r>
                    </w:p>
                    <w:p w:rsidR="00E934CF" w:rsidRPr="00034CDE" w:rsidRDefault="00E934CF" w:rsidP="00034CDE">
                      <w:pPr>
                        <w:spacing w:after="40" w:line="240" w:lineRule="auto"/>
                        <w:ind w:right="-101"/>
                        <w:jc w:val="both"/>
                        <w:rPr>
                          <w:rFonts w:eastAsia="Calibri" w:cstheme="minorHAnsi"/>
                          <w:b/>
                          <w:i/>
                          <w:color w:val="auto"/>
                          <w:sz w:val="23"/>
                          <w:szCs w:val="23"/>
                        </w:rPr>
                      </w:pPr>
                      <w:r w:rsidRPr="00034CDE">
                        <w:rPr>
                          <w:rFonts w:eastAsia="Calibri" w:cstheme="minorHAnsi"/>
                          <w:b/>
                          <w:bCs/>
                          <w:color w:val="auto"/>
                          <w:sz w:val="23"/>
                          <w:szCs w:val="23"/>
                        </w:rPr>
                        <w:t>OPERATIVNI CILJ 5.2.</w:t>
                      </w:r>
                      <w:r>
                        <w:rPr>
                          <w:rFonts w:eastAsia="Calibri" w:cstheme="minorHAnsi"/>
                          <w:b/>
                          <w:bCs/>
                          <w:i/>
                          <w:iCs/>
                          <w:color w:val="auto"/>
                          <w:sz w:val="23"/>
                          <w:szCs w:val="23"/>
                        </w:rPr>
                        <w:t xml:space="preserve"> Unapr</w:t>
                      </w:r>
                      <w:r w:rsidRPr="00034CDE">
                        <w:rPr>
                          <w:rFonts w:eastAsia="Calibri" w:cstheme="minorHAnsi"/>
                          <w:b/>
                          <w:bCs/>
                          <w:i/>
                          <w:iCs/>
                          <w:color w:val="auto"/>
                          <w:sz w:val="23"/>
                          <w:szCs w:val="23"/>
                        </w:rPr>
                        <w:t>eđenje institucionalne koordinacije za snažnije efekte javnih politika</w:t>
                      </w:r>
                    </w:p>
                    <w:p w:rsidR="00E934CF" w:rsidRPr="00034CDE" w:rsidRDefault="00E934CF" w:rsidP="00034CDE">
                      <w:pPr>
                        <w:spacing w:after="40" w:line="240" w:lineRule="auto"/>
                        <w:ind w:right="-101"/>
                        <w:jc w:val="both"/>
                        <w:rPr>
                          <w:rFonts w:eastAsia="Calibri" w:cstheme="minorHAnsi"/>
                          <w:color w:val="auto"/>
                          <w:sz w:val="23"/>
                          <w:szCs w:val="23"/>
                        </w:rPr>
                      </w:pPr>
                      <w:r w:rsidRPr="00034CDE">
                        <w:rPr>
                          <w:rFonts w:eastAsia="Calibri" w:cstheme="minorHAnsi"/>
                          <w:color w:val="auto"/>
                          <w:sz w:val="23"/>
                          <w:szCs w:val="23"/>
                        </w:rPr>
                        <w:t xml:space="preserve">Pratiće se kroz procenat ministarstava koja imaju uspostavljene jedinice za strateško planiranje i članice </w:t>
                      </w:r>
                      <w:r w:rsidRPr="00034CDE">
                        <w:rPr>
                          <w:rFonts w:cstheme="minorHAnsi"/>
                          <w:color w:val="auto"/>
                          <w:sz w:val="23"/>
                          <w:szCs w:val="23"/>
                        </w:rPr>
                        <w:t>Mreže državnih službenika za strateško planiranje.</w:t>
                      </w:r>
                    </w:p>
                    <w:p w:rsidR="00E934CF" w:rsidRPr="00034CDE" w:rsidRDefault="00E934CF" w:rsidP="00034CDE">
                      <w:pPr>
                        <w:spacing w:after="40" w:line="240" w:lineRule="auto"/>
                        <w:ind w:right="-101"/>
                        <w:jc w:val="both"/>
                        <w:rPr>
                          <w:rFonts w:eastAsia="Calibri" w:cstheme="minorHAnsi"/>
                          <w:b/>
                          <w:i/>
                          <w:color w:val="auto"/>
                          <w:sz w:val="23"/>
                          <w:szCs w:val="23"/>
                        </w:rPr>
                      </w:pPr>
                      <w:r w:rsidRPr="00034CDE">
                        <w:rPr>
                          <w:rFonts w:eastAsia="Calibri" w:cstheme="minorHAnsi"/>
                          <w:b/>
                          <w:bCs/>
                          <w:color w:val="auto"/>
                          <w:sz w:val="23"/>
                          <w:szCs w:val="23"/>
                        </w:rPr>
                        <w:t>OPERATIVNI CILJ 5.3.</w:t>
                      </w:r>
                      <w:r w:rsidRPr="00034CDE">
                        <w:rPr>
                          <w:rFonts w:eastAsia="Calibri" w:cstheme="minorHAnsi"/>
                          <w:b/>
                          <w:bCs/>
                          <w:i/>
                          <w:iCs/>
                          <w:color w:val="auto"/>
                          <w:sz w:val="23"/>
                          <w:szCs w:val="23"/>
                        </w:rPr>
                        <w:t xml:space="preserve"> Povećanje obuhvata i jačanje kapaciteta za sprovođenje RIA</w:t>
                      </w:r>
                    </w:p>
                    <w:p w:rsidR="00E934CF" w:rsidRPr="00034CDE" w:rsidRDefault="00E934CF" w:rsidP="00034CDE">
                      <w:pPr>
                        <w:spacing w:after="40" w:line="240" w:lineRule="auto"/>
                        <w:ind w:right="-101"/>
                        <w:rPr>
                          <w:color w:val="auto"/>
                          <w:sz w:val="23"/>
                          <w:szCs w:val="23"/>
                        </w:rPr>
                      </w:pPr>
                      <w:r w:rsidRPr="00034CDE">
                        <w:rPr>
                          <w:rFonts w:eastAsia="Calibri" w:cstheme="minorHAnsi"/>
                          <w:color w:val="auto"/>
                          <w:sz w:val="23"/>
                          <w:szCs w:val="23"/>
                        </w:rPr>
                        <w:t>Kvalitetno izrađene i objavljene RIA analize fokusirane na procjenu fiskalnog, ekonomskog uticaja, uticaja na životnu sredinu, rodnu ravnopravnost</w:t>
                      </w: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p w:rsidR="00E934CF" w:rsidRPr="0031708B" w:rsidRDefault="00E934CF" w:rsidP="009E549A">
                      <w:pPr>
                        <w:jc w:val="center"/>
                        <w:rPr>
                          <w:color w:val="7F7F7F" w:themeColor="text1" w:themeTint="80"/>
                        </w:rPr>
                      </w:pPr>
                    </w:p>
                  </w:txbxContent>
                </v:textbox>
              </v:roundrect>
            </w:pict>
          </mc:Fallback>
        </mc:AlternateContent>
      </w: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034CDE" w:rsidRDefault="00034CDE" w:rsidP="009E549A">
      <w:pPr>
        <w:spacing w:after="120" w:line="240" w:lineRule="auto"/>
        <w:jc w:val="both"/>
        <w:rPr>
          <w:rFonts w:asciiTheme="minorHAnsi" w:eastAsia="Calibri" w:hAnsiTheme="minorHAnsi" w:cstheme="minorHAnsi"/>
          <w:bCs/>
          <w:color w:val="auto"/>
          <w:sz w:val="24"/>
          <w:szCs w:val="24"/>
        </w:rPr>
      </w:pPr>
    </w:p>
    <w:p w:rsidR="00CF4889" w:rsidRDefault="00CF4889" w:rsidP="009E549A">
      <w:pPr>
        <w:spacing w:after="120" w:line="240" w:lineRule="auto"/>
        <w:jc w:val="both"/>
        <w:rPr>
          <w:rFonts w:asciiTheme="minorHAnsi" w:eastAsia="Calibri" w:hAnsiTheme="minorHAnsi" w:cstheme="minorHAnsi"/>
          <w:bCs/>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bCs/>
          <w:color w:val="auto"/>
          <w:sz w:val="24"/>
          <w:szCs w:val="24"/>
        </w:rPr>
        <w:t>Strategijom je definisan OPSEG REFORME:</w:t>
      </w:r>
      <w:r w:rsidRPr="009E549A">
        <w:rPr>
          <w:rFonts w:asciiTheme="minorHAnsi" w:eastAsia="Calibri" w:hAnsiTheme="minorHAnsi" w:cstheme="minorHAnsi"/>
          <w:color w:val="auto"/>
          <w:sz w:val="24"/>
          <w:szCs w:val="24"/>
        </w:rPr>
        <w:t xml:space="preserve"> reforma će </w:t>
      </w:r>
      <w:r w:rsidRPr="009E549A">
        <w:rPr>
          <w:rFonts w:asciiTheme="minorHAnsi" w:eastAsia="Calibri" w:hAnsiTheme="minorHAnsi" w:cstheme="minorHAnsi"/>
          <w:b/>
          <w:bCs/>
          <w:color w:val="auto"/>
          <w:sz w:val="24"/>
          <w:szCs w:val="24"/>
        </w:rPr>
        <w:t>na centralnom nivou</w:t>
      </w:r>
      <w:r w:rsidR="0021673D" w:rsidRPr="0021673D">
        <w:rPr>
          <w:rFonts w:asciiTheme="minorHAnsi" w:eastAsia="Calibri" w:hAnsiTheme="minorHAnsi" w:cstheme="minorHAnsi"/>
          <w:color w:val="auto"/>
          <w:sz w:val="24"/>
          <w:szCs w:val="24"/>
        </w:rPr>
        <w:t xml:space="preserve"> </w:t>
      </w:r>
      <w:r w:rsidR="0021673D" w:rsidRPr="009E549A">
        <w:rPr>
          <w:rFonts w:asciiTheme="minorHAnsi" w:eastAsia="Calibri" w:hAnsiTheme="minorHAnsi" w:cstheme="minorHAnsi"/>
          <w:color w:val="auto"/>
          <w:sz w:val="24"/>
          <w:szCs w:val="24"/>
        </w:rPr>
        <w:t>obuhvatiti</w:t>
      </w:r>
      <w:r w:rsidRPr="009E549A">
        <w:rPr>
          <w:rFonts w:asciiTheme="minorHAnsi" w:eastAsia="Calibri" w:hAnsiTheme="minorHAnsi" w:cstheme="minorHAnsi"/>
          <w:b/>
          <w:bCs/>
          <w:color w:val="auto"/>
          <w:sz w:val="24"/>
          <w:szCs w:val="24"/>
        </w:rPr>
        <w:t xml:space="preserve"> </w:t>
      </w:r>
      <w:r w:rsidRPr="009E549A">
        <w:rPr>
          <w:rFonts w:asciiTheme="minorHAnsi" w:eastAsia="Calibri" w:hAnsiTheme="minorHAnsi" w:cstheme="minorHAnsi"/>
          <w:color w:val="auto"/>
          <w:sz w:val="24"/>
          <w:szCs w:val="24"/>
        </w:rPr>
        <w:t xml:space="preserve">– </w:t>
      </w:r>
      <w:r w:rsidR="00CF4889">
        <w:rPr>
          <w:rFonts w:asciiTheme="minorHAnsi" w:eastAsia="Calibri" w:hAnsiTheme="minorHAnsi" w:cstheme="minorHAnsi"/>
          <w:color w:val="auto"/>
          <w:sz w:val="24"/>
          <w:szCs w:val="24"/>
        </w:rPr>
        <w:t xml:space="preserve">državne organe, </w:t>
      </w:r>
      <w:r w:rsidRPr="009E549A">
        <w:rPr>
          <w:rFonts w:asciiTheme="minorHAnsi" w:eastAsia="Calibri" w:hAnsiTheme="minorHAnsi" w:cstheme="minorHAnsi"/>
          <w:color w:val="auto"/>
          <w:sz w:val="24"/>
          <w:szCs w:val="24"/>
        </w:rPr>
        <w:t>organe državne uprave, pravna lica koja vrše javna ovlašćenja (fondove, age</w:t>
      </w:r>
      <w:r w:rsidR="00914C20">
        <w:rPr>
          <w:rFonts w:asciiTheme="minorHAnsi" w:eastAsia="Calibri" w:hAnsiTheme="minorHAnsi" w:cstheme="minorHAnsi"/>
          <w:color w:val="auto"/>
          <w:sz w:val="24"/>
          <w:szCs w:val="24"/>
        </w:rPr>
        <w:t xml:space="preserve">ncije i dr.) i javne ustanove, </w:t>
      </w:r>
      <w:r w:rsidRPr="009E549A">
        <w:rPr>
          <w:rFonts w:asciiTheme="minorHAnsi" w:eastAsia="Calibri" w:hAnsiTheme="minorHAnsi" w:cstheme="minorHAnsi"/>
          <w:b/>
          <w:bCs/>
          <w:color w:val="auto"/>
          <w:sz w:val="24"/>
          <w:szCs w:val="24"/>
        </w:rPr>
        <w:t>a na lokalo</w:t>
      </w:r>
      <w:r w:rsidR="0021673D">
        <w:rPr>
          <w:rFonts w:asciiTheme="minorHAnsi" w:eastAsia="Calibri" w:hAnsiTheme="minorHAnsi" w:cstheme="minorHAnsi"/>
          <w:b/>
          <w:bCs/>
          <w:color w:val="auto"/>
          <w:sz w:val="24"/>
          <w:szCs w:val="24"/>
        </w:rPr>
        <w:t>n</w:t>
      </w:r>
      <w:r w:rsidRPr="009E549A">
        <w:rPr>
          <w:rFonts w:asciiTheme="minorHAnsi" w:eastAsia="Calibri" w:hAnsiTheme="minorHAnsi" w:cstheme="minorHAnsi"/>
          <w:b/>
          <w:bCs/>
          <w:color w:val="auto"/>
          <w:sz w:val="24"/>
          <w:szCs w:val="24"/>
        </w:rPr>
        <w:t xml:space="preserve">m nivou </w:t>
      </w:r>
      <w:r w:rsidRPr="009E549A">
        <w:rPr>
          <w:rFonts w:asciiTheme="minorHAnsi" w:eastAsia="Calibri" w:hAnsiTheme="minorHAnsi" w:cstheme="minorHAnsi"/>
          <w:color w:val="auto"/>
          <w:sz w:val="24"/>
          <w:szCs w:val="24"/>
        </w:rPr>
        <w:t xml:space="preserve">– </w:t>
      </w:r>
      <w:r w:rsidR="001E779E" w:rsidRPr="001E779E">
        <w:rPr>
          <w:rFonts w:asciiTheme="minorHAnsi" w:eastAsia="Calibri" w:hAnsiTheme="minorHAnsi" w:cstheme="minorHAnsi"/>
          <w:color w:val="auto"/>
          <w:sz w:val="24"/>
          <w:szCs w:val="24"/>
        </w:rPr>
        <w:t xml:space="preserve">jedinice lokalne samouprave, organi </w:t>
      </w:r>
      <w:r w:rsidR="001E779E">
        <w:rPr>
          <w:rFonts w:asciiTheme="minorHAnsi" w:eastAsia="Calibri" w:hAnsiTheme="minorHAnsi" w:cstheme="minorHAnsi"/>
          <w:color w:val="auto"/>
          <w:sz w:val="24"/>
          <w:szCs w:val="24"/>
        </w:rPr>
        <w:t>lokalne uprave i službe</w:t>
      </w:r>
      <w:r w:rsidR="001E779E" w:rsidRPr="001E779E">
        <w:rPr>
          <w:rFonts w:asciiTheme="minorHAnsi" w:eastAsia="Calibri" w:hAnsiTheme="minorHAnsi" w:cstheme="minorHAnsi"/>
          <w:color w:val="auto"/>
          <w:sz w:val="24"/>
          <w:szCs w:val="24"/>
        </w:rPr>
        <w:t xml:space="preserve"> i ustanove</w:t>
      </w:r>
      <w:r w:rsidRPr="009E549A">
        <w:rPr>
          <w:rFonts w:asciiTheme="minorHAnsi" w:eastAsia="Calibri" w:hAnsiTheme="minorHAnsi" w:cstheme="minorHAnsi"/>
          <w:color w:val="auto"/>
          <w:sz w:val="24"/>
          <w:szCs w:val="24"/>
        </w:rPr>
        <w:t>.</w:t>
      </w:r>
    </w:p>
    <w:p w:rsidR="00CF4889" w:rsidRDefault="009E549A" w:rsidP="009E549A">
      <w:pPr>
        <w:spacing w:after="120" w:line="240" w:lineRule="auto"/>
        <w:jc w:val="both"/>
        <w:rPr>
          <w:rFonts w:asciiTheme="minorHAnsi" w:eastAsia="Calibri" w:hAnsiTheme="minorHAnsi" w:cstheme="minorHAnsi"/>
          <w:color w:val="auto"/>
          <w:sz w:val="24"/>
          <w:szCs w:val="24"/>
        </w:rPr>
      </w:pPr>
      <w:bookmarkStart w:id="2" w:name="_heading=h.i31b9ysbrw6d" w:colFirst="0" w:colLast="0"/>
      <w:bookmarkEnd w:id="2"/>
      <w:r w:rsidRPr="009E549A">
        <w:rPr>
          <w:rFonts w:asciiTheme="minorHAnsi" w:eastAsia="Calibri" w:hAnsiTheme="minorHAnsi" w:cstheme="minorHAnsi"/>
          <w:color w:val="auto"/>
          <w:sz w:val="24"/>
          <w:szCs w:val="24"/>
        </w:rPr>
        <w:t xml:space="preserve">Činjenica da je opseg Strategije proširen i da </w:t>
      </w:r>
      <w:r w:rsidRPr="004A22C6">
        <w:rPr>
          <w:rFonts w:asciiTheme="minorHAnsi" w:eastAsia="Calibri" w:hAnsiTheme="minorHAnsi" w:cstheme="minorHAnsi"/>
          <w:color w:val="auto"/>
          <w:sz w:val="24"/>
          <w:szCs w:val="24"/>
        </w:rPr>
        <w:t xml:space="preserve">obuhvata </w:t>
      </w:r>
      <w:r w:rsidR="00D53F14">
        <w:rPr>
          <w:rFonts w:asciiTheme="minorHAnsi" w:eastAsia="Calibri" w:hAnsiTheme="minorHAnsi" w:cstheme="minorHAnsi"/>
          <w:color w:val="auto"/>
          <w:sz w:val="24"/>
          <w:szCs w:val="24"/>
        </w:rPr>
        <w:t>54o</w:t>
      </w:r>
      <w:r w:rsidRPr="000B263B">
        <w:rPr>
          <w:rFonts w:asciiTheme="minorHAnsi" w:eastAsia="Calibri" w:hAnsiTheme="minorHAnsi" w:cstheme="minorHAnsi"/>
          <w:color w:val="auto"/>
          <w:sz w:val="24"/>
          <w:szCs w:val="24"/>
        </w:rPr>
        <w:t xml:space="preserve"> institucija</w:t>
      </w:r>
      <w:r w:rsidR="004A22C6" w:rsidRPr="000B263B">
        <w:rPr>
          <w:rStyle w:val="FootnoteReference"/>
          <w:rFonts w:asciiTheme="minorHAnsi" w:eastAsia="Calibri" w:hAnsiTheme="minorHAnsi" w:cstheme="minorHAnsi"/>
          <w:color w:val="auto"/>
          <w:sz w:val="24"/>
          <w:szCs w:val="24"/>
        </w:rPr>
        <w:footnoteReference w:id="1"/>
      </w:r>
      <w:r w:rsidRPr="009E549A">
        <w:rPr>
          <w:rFonts w:asciiTheme="minorHAnsi" w:eastAsia="Calibri" w:hAnsiTheme="minorHAnsi" w:cstheme="minorHAnsi"/>
          <w:color w:val="auto"/>
          <w:sz w:val="24"/>
          <w:szCs w:val="24"/>
        </w:rPr>
        <w:t xml:space="preserve"> u sistemu javne uprave, da je pitanje optimizacije postavljeno kao sastavni dio strategije, da postoji komplemetarnost i potreba praćenja rezultata i u drugim </w:t>
      </w:r>
      <w:r w:rsidR="0021673D">
        <w:rPr>
          <w:rFonts w:asciiTheme="minorHAnsi" w:eastAsia="Calibri" w:hAnsiTheme="minorHAnsi" w:cstheme="minorHAnsi"/>
          <w:color w:val="auto"/>
          <w:sz w:val="24"/>
          <w:szCs w:val="24"/>
        </w:rPr>
        <w:t>strategijama, planira se unapr</w:t>
      </w:r>
      <w:r w:rsidRPr="009E549A">
        <w:rPr>
          <w:rFonts w:asciiTheme="minorHAnsi" w:eastAsia="Calibri" w:hAnsiTheme="minorHAnsi" w:cstheme="minorHAnsi"/>
          <w:color w:val="auto"/>
          <w:sz w:val="24"/>
          <w:szCs w:val="24"/>
        </w:rPr>
        <w:t xml:space="preserve">eđenje STRUKTURE KOORDINACIJE SPROVOĐENJA STRATEGIJE. </w:t>
      </w:r>
    </w:p>
    <w:p w:rsid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Savjet za reformu javne uprave, kao savjetodavno tijelo Vlade, shodno odluci o osnivanju, prati realizaciju Strategije reforme javne uprave i programa upravljanja javnim finansija</w:t>
      </w:r>
      <w:r w:rsidR="00D05A76">
        <w:rPr>
          <w:rFonts w:asciiTheme="minorHAnsi" w:eastAsia="Calibri" w:hAnsiTheme="minorHAnsi" w:cstheme="minorHAnsi"/>
          <w:color w:val="auto"/>
          <w:sz w:val="24"/>
          <w:szCs w:val="24"/>
        </w:rPr>
        <w:t>ma</w:t>
      </w:r>
      <w:r w:rsidRPr="009E549A">
        <w:rPr>
          <w:rFonts w:asciiTheme="minorHAnsi" w:eastAsia="Calibri" w:hAnsiTheme="minorHAnsi" w:cstheme="minorHAnsi"/>
          <w:color w:val="auto"/>
          <w:sz w:val="24"/>
          <w:szCs w:val="24"/>
        </w:rPr>
        <w:t>, ali se planira da u okviru Savjeta, budu formirani posebni koordinacioni timovi koji će imati ko</w:t>
      </w:r>
      <w:r w:rsidR="00D05A76">
        <w:rPr>
          <w:rFonts w:asciiTheme="minorHAnsi" w:eastAsia="Calibri" w:hAnsiTheme="minorHAnsi" w:cstheme="minorHAnsi"/>
          <w:color w:val="auto"/>
          <w:sz w:val="24"/>
          <w:szCs w:val="24"/>
        </w:rPr>
        <w:t>ntakt osobu zaduženu za svaki strateški cilj, da</w:t>
      </w:r>
      <w:r w:rsidRPr="009E549A">
        <w:rPr>
          <w:rFonts w:asciiTheme="minorHAnsi" w:eastAsia="Calibri" w:hAnsiTheme="minorHAnsi" w:cstheme="minorHAnsi"/>
          <w:color w:val="auto"/>
          <w:sz w:val="24"/>
          <w:szCs w:val="24"/>
        </w:rPr>
        <w:t xml:space="preserve"> bi proces prikupljanja podataka i izvještavanja bio efikasniji. Dodatno, </w:t>
      </w:r>
      <w:r w:rsidR="00D05A76">
        <w:rPr>
          <w:rFonts w:asciiTheme="minorHAnsi" w:eastAsia="Calibri" w:hAnsiTheme="minorHAnsi" w:cstheme="minorHAnsi"/>
          <w:color w:val="auto"/>
          <w:sz w:val="24"/>
          <w:szCs w:val="24"/>
        </w:rPr>
        <w:t>se planira</w:t>
      </w:r>
      <w:r w:rsidRPr="009E549A">
        <w:rPr>
          <w:rFonts w:asciiTheme="minorHAnsi" w:eastAsia="Calibri" w:hAnsiTheme="minorHAnsi" w:cstheme="minorHAnsi"/>
          <w:color w:val="auto"/>
          <w:sz w:val="24"/>
          <w:szCs w:val="24"/>
        </w:rPr>
        <w:t xml:space="preserve"> formiranje Sekretarijata Sav</w:t>
      </w:r>
      <w:r w:rsidR="00892C85">
        <w:rPr>
          <w:rFonts w:asciiTheme="minorHAnsi" w:eastAsia="Calibri" w:hAnsiTheme="minorHAnsi" w:cstheme="minorHAnsi"/>
          <w:color w:val="auto"/>
          <w:sz w:val="24"/>
          <w:szCs w:val="24"/>
        </w:rPr>
        <w:t>j</w:t>
      </w:r>
      <w:r w:rsidRPr="009E549A">
        <w:rPr>
          <w:rFonts w:asciiTheme="minorHAnsi" w:eastAsia="Calibri" w:hAnsiTheme="minorHAnsi" w:cstheme="minorHAnsi"/>
          <w:color w:val="auto"/>
          <w:sz w:val="24"/>
          <w:szCs w:val="24"/>
        </w:rPr>
        <w:t xml:space="preserve">eta kroz </w:t>
      </w:r>
      <w:r w:rsidR="00A361BF">
        <w:rPr>
          <w:rFonts w:asciiTheme="minorHAnsi" w:eastAsia="Calibri" w:hAnsiTheme="minorHAnsi" w:cstheme="minorHAnsi"/>
          <w:color w:val="auto"/>
          <w:sz w:val="24"/>
          <w:szCs w:val="24"/>
        </w:rPr>
        <w:t>projektnu podršku, koji bi pruža</w:t>
      </w:r>
      <w:r w:rsidRPr="009E549A">
        <w:rPr>
          <w:rFonts w:asciiTheme="minorHAnsi" w:eastAsia="Calibri" w:hAnsiTheme="minorHAnsi" w:cstheme="minorHAnsi"/>
          <w:color w:val="auto"/>
          <w:sz w:val="24"/>
          <w:szCs w:val="24"/>
        </w:rPr>
        <w:t>o dodatnu ekspertsku i tehničku pomoć.</w:t>
      </w:r>
    </w:p>
    <w:p w:rsidR="008D6FEF" w:rsidRDefault="008D6FEF" w:rsidP="009E549A">
      <w:pPr>
        <w:spacing w:after="120" w:line="240" w:lineRule="auto"/>
        <w:jc w:val="both"/>
        <w:rPr>
          <w:rFonts w:asciiTheme="minorHAnsi" w:eastAsia="Calibri" w:hAnsiTheme="minorHAnsi" w:cstheme="minorHAnsi"/>
          <w:color w:val="auto"/>
          <w:sz w:val="24"/>
          <w:szCs w:val="24"/>
        </w:rPr>
      </w:pPr>
    </w:p>
    <w:p w:rsidR="00982B65" w:rsidRDefault="00982B65" w:rsidP="009E549A">
      <w:pPr>
        <w:spacing w:after="120" w:line="240" w:lineRule="auto"/>
        <w:jc w:val="both"/>
        <w:rPr>
          <w:rFonts w:asciiTheme="minorHAnsi" w:eastAsia="Calibri" w:hAnsiTheme="minorHAnsi" w:cstheme="minorHAnsi"/>
          <w:color w:val="auto"/>
          <w:sz w:val="24"/>
          <w:szCs w:val="24"/>
        </w:rPr>
      </w:pPr>
    </w:p>
    <w:p w:rsidR="00982B65" w:rsidRDefault="00982B65" w:rsidP="009E549A">
      <w:pPr>
        <w:spacing w:after="120" w:line="240" w:lineRule="auto"/>
        <w:jc w:val="both"/>
        <w:rPr>
          <w:rFonts w:asciiTheme="minorHAnsi" w:eastAsia="Calibri" w:hAnsiTheme="minorHAnsi" w:cstheme="minorHAnsi"/>
          <w:color w:val="auto"/>
          <w:sz w:val="24"/>
          <w:szCs w:val="24"/>
        </w:rPr>
      </w:pPr>
    </w:p>
    <w:p w:rsidR="00982B65" w:rsidRDefault="00982B65" w:rsidP="009E549A">
      <w:pPr>
        <w:spacing w:after="120" w:line="240" w:lineRule="auto"/>
        <w:jc w:val="both"/>
        <w:rPr>
          <w:rFonts w:asciiTheme="minorHAnsi" w:eastAsia="Calibri" w:hAnsiTheme="minorHAnsi" w:cstheme="minorHAnsi"/>
          <w:color w:val="auto"/>
          <w:sz w:val="24"/>
          <w:szCs w:val="24"/>
        </w:rPr>
      </w:pPr>
    </w:p>
    <w:p w:rsidR="008D6FEF" w:rsidRPr="009E549A" w:rsidRDefault="00BA54B0" w:rsidP="009E549A">
      <w:pPr>
        <w:spacing w:after="120" w:line="240" w:lineRule="auto"/>
        <w:jc w:val="both"/>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w:lastRenderedPageBreak/>
        <mc:AlternateContent>
          <mc:Choice Requires="wps">
            <w:drawing>
              <wp:anchor distT="0" distB="0" distL="114300" distR="114300" simplePos="0" relativeHeight="251782144" behindDoc="0" locked="0" layoutInCell="1" allowOverlap="1" wp14:anchorId="7DF8CDA3" wp14:editId="4CF5D136">
                <wp:simplePos x="0" y="0"/>
                <wp:positionH relativeFrom="margin">
                  <wp:posOffset>2156460</wp:posOffset>
                </wp:positionH>
                <wp:positionV relativeFrom="paragraph">
                  <wp:posOffset>-97790</wp:posOffset>
                </wp:positionV>
                <wp:extent cx="1668780" cy="563880"/>
                <wp:effectExtent l="57150" t="38100" r="83820" b="102870"/>
                <wp:wrapNone/>
                <wp:docPr id="47" name="Rounded Rectangle 47"/>
                <wp:cNvGraphicFramePr/>
                <a:graphic xmlns:a="http://schemas.openxmlformats.org/drawingml/2006/main">
                  <a:graphicData uri="http://schemas.microsoft.com/office/word/2010/wordprocessingShape">
                    <wps:wsp>
                      <wps:cNvSpPr/>
                      <wps:spPr>
                        <a:xfrm>
                          <a:off x="0" y="0"/>
                          <a:ext cx="1668780" cy="563880"/>
                        </a:xfrm>
                        <a:prstGeom prst="roundRect">
                          <a:avLst/>
                        </a:prstGeom>
                        <a:gradFill rotWithShape="1">
                          <a:gsLst>
                            <a:gs pos="0">
                              <a:srgbClr val="7E97AD">
                                <a:tint val="50000"/>
                                <a:satMod val="300000"/>
                              </a:srgbClr>
                            </a:gs>
                            <a:gs pos="35000">
                              <a:srgbClr val="7E97AD">
                                <a:tint val="37000"/>
                                <a:satMod val="300000"/>
                              </a:srgbClr>
                            </a:gs>
                            <a:gs pos="100000">
                              <a:srgbClr val="7E97AD">
                                <a:tint val="15000"/>
                                <a:satMod val="350000"/>
                              </a:srgbClr>
                            </a:gs>
                          </a:gsLst>
                          <a:lin ang="16200000" scaled="1"/>
                        </a:gradFill>
                        <a:ln w="9525" cap="flat" cmpd="sng" algn="ctr">
                          <a:solidFill>
                            <a:srgbClr val="7E97AD">
                              <a:shade val="95000"/>
                              <a:satMod val="105000"/>
                            </a:srgbClr>
                          </a:solidFill>
                          <a:prstDash val="solid"/>
                        </a:ln>
                        <a:effectLst>
                          <a:outerShdw blurRad="40000" dist="20000" dir="5400000" rotWithShape="0">
                            <a:srgbClr val="000000">
                              <a:alpha val="38000"/>
                            </a:srgbClr>
                          </a:outerShdw>
                        </a:effectLst>
                      </wps:spPr>
                      <wps:txbx>
                        <w:txbxContent>
                          <w:p w:rsidR="00E934CF" w:rsidRPr="00DA4E75" w:rsidRDefault="00E934CF" w:rsidP="00BA54B0">
                            <w:pPr>
                              <w:spacing w:before="0" w:after="0" w:line="240" w:lineRule="auto"/>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VLADA CRNE GORE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DF8CDA3" id="Rounded Rectangle 47" o:spid="_x0000_s1058" style="position:absolute;left:0;text-align:left;margin-left:169.8pt;margin-top:-7.7pt;width:131.4pt;height:44.4pt;z-index:2517821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nMLgMAADgHAAAOAAAAZHJzL2Uyb0RvYy54bWysVdtuGyEQfa/Uf0C8N+v13VbsyoqbqlKa&#10;RHGqPI9ZdheJBQr4kn59B1g7rptKUVQ/YJiBuZyZOXv5ed9IsuXWCa1mNL/oUMIV04VQ1Yz+eLz+&#10;NKbEeVAFSK34jD5zRz/PP3643Jkp7+pay4JbgkaUm+7MjNbem2mWOVbzBtyFNlyhstS2AY9HW2WF&#10;hR1ab2TW7XSG2U7bwljNuHMoXSYlnUf7ZcmZvytLxz2RM4qx+bjauK7Dms0vYVpZMLVgbRjwjiga&#10;EAqdHk0twQPZWPGXqUYwq50u/QXTTabLUjAec8Bs8s5ZNqsaDI+5IDjOHGFy/88su93eWyKKGe2P&#10;KFHQYI0e9EYVvCAPiB6oSnKCOgRqZ9wU76/MvW1PDrch631pm/CP+ZB9BPf5CC7fe8JQmA+H49EY&#10;a8BQNxj2xrhHM9nLa2Od/8p1Q8JmRm0II8QQgYXtjfPp/uFei3dxLaQkVvsn4esIGTpLxXD4Jt5y&#10;xGhErRPFzlbrK2nJFrApRl8mo8Uyyr1QPgkHHfyl3nDgv+siiXtBfIi6tRIzqNypl154/kZPvVFr&#10;Eabv8JSHeN7qKo9hIYRnro7JYinOk0JRdQBRCkWwHUIlcfKCX+IYSI69k7eVxEGK1Qg+pCK7GZ0M&#10;ugMsOeBolxI8bhuDD5yqKAFZIWcwbxNWWorj43+VyNVQ8FSMyevp5J2D/Cwdd2o/tNASXJ1MRVWb&#10;glQheB6po+0evfHcrupiR9ZyYx8gDEvKvxChUSMalBQCeWUQNQjNn/34So0ihEkO0tTQttg4AJv6&#10;/LQYxxhiv52El4WpTHMYdn6/3sdx7nWDlSBa6+IZZxwDipPpDLsWmP4NOH8PFtkOo0UG93e4lFJj&#10;0XS7o6TW9tdr8nAfSQi1lOyQPbGiPzdgOSXym8JBm+T9Ppr18dAfjLoBkVPN+lSjNs2VxlnMsaMM&#10;i9tw38vDtrS6eUKiXwSvqALF0HfqnfZw5ROr46eC8cUiXkOKNeBv1MqwAyWEwj/un8CalmU88tOt&#10;PjAtTM94Jt0NLaH0YuN1KSIJveCK9QgHpOfEBOlTEvj/9BxvvXzw5r8BAAD//wMAUEsDBBQABgAI&#10;AAAAIQCoumET4AAAAAoBAAAPAAAAZHJzL2Rvd25yZXYueG1sTI9NT8MwDIbvSPyHyEjctnTt6Eap&#10;OyEmrkgUBNescT+gcUqTbh2/nnCCmy0/ev28+W42vTjS6DrLCKtlBIK4srrjBuH15XGxBeG8Yq16&#10;y4RwJge74vIiV5m2J36mY+kbEULYZQqh9X7IpHRVS0a5pR2Iw622o1E+rGMj9ahOIdz0Mo6iVBrV&#10;cfjQqoEeWqo+y8kgpPV52j8NVfy+/fjSU735Tt7KPeL11Xx/B8LT7P9g+NUP6lAEp4OdWDvRIyTJ&#10;bRpQhMXqZg0iEGkUh+GAsEnWIItc/q9Q/AAAAP//AwBQSwECLQAUAAYACAAAACEAtoM4kv4AAADh&#10;AQAAEwAAAAAAAAAAAAAAAAAAAAAAW0NvbnRlbnRfVHlwZXNdLnhtbFBLAQItABQABgAIAAAAIQA4&#10;/SH/1gAAAJQBAAALAAAAAAAAAAAAAAAAAC8BAABfcmVscy8ucmVsc1BLAQItABQABgAIAAAAIQD/&#10;rYnMLgMAADgHAAAOAAAAAAAAAAAAAAAAAC4CAABkcnMvZTJvRG9jLnhtbFBLAQItABQABgAIAAAA&#10;IQCoumET4AAAAAoBAAAPAAAAAAAAAAAAAAAAAIgFAABkcnMvZG93bnJldi54bWxQSwUGAAAAAAQA&#10;BADzAAAAlQYAAAAA&#10;" fillcolor="#bdd3ea" strokecolor="#7a94aa">
                <v:fill color2="#edf3fa" rotate="t" angle="180" colors="0 #bdd3ea;22938f #d1e0ef;1 #edf3fa" focus="100%" type="gradient"/>
                <v:shadow on="t" color="black" opacity="24903f" origin=",.5" offset="0,.55556mm"/>
                <v:textbox>
                  <w:txbxContent>
                    <w:p w:rsidR="00E934CF" w:rsidRPr="00DA4E75" w:rsidRDefault="00E934CF" w:rsidP="00BA54B0">
                      <w:pPr>
                        <w:spacing w:before="0" w:after="0" w:line="240" w:lineRule="auto"/>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VLADA CRNE GORE</w:t>
                      </w:r>
                    </w:p>
                  </w:txbxContent>
                </v:textbox>
                <w10:wrap anchorx="margin"/>
              </v:roundrect>
            </w:pict>
          </mc:Fallback>
        </mc:AlternateContent>
      </w:r>
    </w:p>
    <w:p w:rsidR="008D6FEF" w:rsidRDefault="008D6FEF" w:rsidP="009E549A">
      <w:pPr>
        <w:spacing w:after="120" w:line="240" w:lineRule="auto"/>
        <w:jc w:val="both"/>
        <w:rPr>
          <w:rFonts w:asciiTheme="minorHAnsi" w:eastAsia="Calibri" w:hAnsiTheme="minorHAnsi" w:cstheme="minorHAnsi"/>
          <w:color w:val="auto"/>
          <w:sz w:val="24"/>
          <w:szCs w:val="24"/>
        </w:rPr>
      </w:pPr>
    </w:p>
    <w:p w:rsidR="008D6FEF" w:rsidRDefault="008D6FEF" w:rsidP="009E549A">
      <w:pPr>
        <w:spacing w:after="120" w:line="240" w:lineRule="auto"/>
        <w:jc w:val="both"/>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7808" behindDoc="0" locked="0" layoutInCell="1" allowOverlap="1" wp14:anchorId="0D67ED25" wp14:editId="670166D3">
                <wp:simplePos x="0" y="0"/>
                <wp:positionH relativeFrom="column">
                  <wp:posOffset>2828925</wp:posOffset>
                </wp:positionH>
                <wp:positionV relativeFrom="paragraph">
                  <wp:posOffset>46355</wp:posOffset>
                </wp:positionV>
                <wp:extent cx="285750" cy="609600"/>
                <wp:effectExtent l="57150" t="38100" r="38100" b="95250"/>
                <wp:wrapNone/>
                <wp:docPr id="42" name="Up-Down Arrow 42"/>
                <wp:cNvGraphicFramePr/>
                <a:graphic xmlns:a="http://schemas.openxmlformats.org/drawingml/2006/main">
                  <a:graphicData uri="http://schemas.microsoft.com/office/word/2010/wordprocessingShape">
                    <wps:wsp>
                      <wps:cNvSpPr/>
                      <wps:spPr>
                        <a:xfrm>
                          <a:off x="0" y="0"/>
                          <a:ext cx="285750" cy="609600"/>
                        </a:xfrm>
                        <a:prstGeom prst="upDownArrow">
                          <a:avLst/>
                        </a:prstGeom>
                      </wps:spPr>
                      <wps:style>
                        <a:lnRef idx="1">
                          <a:schemeClr val="accent1"/>
                        </a:lnRef>
                        <a:fillRef idx="2">
                          <a:schemeClr val="accent1"/>
                        </a:fillRef>
                        <a:effectRef idx="1">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B08B37E" id="_x0000_t70" coordsize="21600,21600" o:spt="70" adj="5400,4320" path="m10800,l21600@0@3@0@3@2,21600@2,10800,21600,0@2@1@2@1@0,0@0xe">
                <v:stroke joinstyle="miter"/>
                <v:formulas>
                  <v:f eqn="val #1"/>
                  <v:f eqn="val #0"/>
                  <v:f eqn="sum 21600 0 #1"/>
                  <v:f eqn="sum 21600 0 #0"/>
                  <v:f eqn="prod #1 #0 10800"/>
                  <v:f eqn="sum #1 0 @4"/>
                  <v:f eqn="sum 21600 0 @5"/>
                </v:formulas>
                <v:path o:connecttype="custom" o:connectlocs="10800,0;0,@0;@1,10800;0,@2;10800,21600;21600,@2;@3,10800;21600,@0" o:connectangles="270,180,180,180,90,0,0,0" textboxrect="@1,@5,@3,@6"/>
                <v:handles>
                  <v:h position="#0,#1" xrange="0,10800" yrange="0,10800"/>
                </v:handles>
              </v:shapetype>
              <v:shape id="Up-Down Arrow 42" o:spid="_x0000_s1026" type="#_x0000_t70" style="position:absolute;margin-left:222.75pt;margin-top:3.65pt;width:22.5pt;height:48pt;z-index:251767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Rlk2ZAIAACIFAAAOAAAAZHJzL2Uyb0RvYy54bWysVNtqGzEQfS/0H4Tek7WNczNZB5OQUghJ&#10;qBPyLGsle6mkUUey1+7Xd6S9JKSBltKXXY3mfuaMLq/21rCdwlCDK/n4eMSZchKq2q1L/vx0e3TO&#10;WYjCVcKAUyU/qMCv5p8/XTZ+piawAVMpZBTEhVnjS76J0c+KIsiNsiIcg1eOlBrQikgirosKRUPR&#10;rSkmo9Fp0QBWHkGqEOj2plXyeY6vtZLxQeugIjMlp9pi/mL+rtK3mF+K2RqF39SyK0P8QxVW1I6S&#10;DqFuRBRsi/VvoWwtEQLoeCzBFqB1LVXugboZj951s9wIr3IvBE7wA0zh/4WV97tHZHVV8umEMycs&#10;zejZH91A49gCERpG9wRS48OMbJf+ETsp0DF1vNdo0596YfsM7GEAVu0jk3Q5OT85OyH4JalORxen&#10;owx88ersMcQvCixLh5JvfSog58+oit1diJSXPHpLElJNbRX5FA9GpUKM+6Y0tUR5x9k7k0ldG2Q7&#10;QTQQUioXx6kripetk5uujRkcJ3927OyTq8pEG5z/IuvgkTODi4OzrR3gR9mr733JurXvEWj7ThCs&#10;oDrQNBFamgcvb2vC806E+CiQeE0joF2ND/TRBpqSQ3fibAP486P7ZE90Iy1nDe1JycOPrUDFmfnq&#10;iIgX4+k0LVYWpidnExLwrWb1VuO29hpoBmN6FbzMx2QfTX/UCPaFVnqRspJKOEm5Sy4j9sJ1bPeX&#10;HgWpFotsRsvkRbxzSy/7qSeiPO1fBPqOVJHYeA/9TonZO1K1tmkeDhbbCLrOjHvFtcObFjETp3s0&#10;0qa/lbPV69M2/wUAAP//AwBQSwMEFAAGAAgAAAAhAMS+aiXeAAAACQEAAA8AAABkcnMvZG93bnJl&#10;di54bWxMj0FLxDAQhe+C/yGM4M1NtK3drU0XKQgrLIKrF2/ZJjZlm0ltsm39944nPT7e45tvyu3i&#10;ejaZMXQeJdyuBDCDjdcdthLe355u1sBCVKhV79FI+DYBttXlRakK7Wd8NdMhtowgGAolwcY4FJyH&#10;xhqnwsoPBqn79KNTkeLYcj2qmeCu53dC3HOnOqQLVg2mtqY5Hc6OKDw9+a+PuZ7qPN/t9i/Pdj9n&#10;Ul5fLY8PwKJZ4t8YfvVJHSpyOvoz6sB6CWmaZTSVkCfAqE83gvKRhiJJgFcl//9B9QMAAP//AwBQ&#10;SwECLQAUAAYACAAAACEAtoM4kv4AAADhAQAAEwAAAAAAAAAAAAAAAAAAAAAAW0NvbnRlbnRfVHlw&#10;ZXNdLnhtbFBLAQItABQABgAIAAAAIQA4/SH/1gAAAJQBAAALAAAAAAAAAAAAAAAAAC8BAABfcmVs&#10;cy8ucmVsc1BLAQItABQABgAIAAAAIQB2Rlk2ZAIAACIFAAAOAAAAAAAAAAAAAAAAAC4CAABkcnMv&#10;ZTJvRG9jLnhtbFBLAQItABQABgAIAAAAIQDEvmol3gAAAAkBAAAPAAAAAAAAAAAAAAAAAL4EAABk&#10;cnMvZG93bnJldi54bWxQSwUGAAAAAAQABADzAAAAyQUAAAAA&#10;" adj=",5063" fillcolor="#becbd6 [1620]" strokecolor="#748fa7 [3044]">
                <v:fill color2="#ebeff2 [500]" rotate="t" angle="180" colors="0 #bdd3ea;22938f #d1e0ef;1 #edf3fa" focus="100%" type="gradient"/>
                <v:shadow on="t" color="black" opacity="24903f" origin=",.5" offset="0,.55556mm"/>
              </v:shape>
            </w:pict>
          </mc:Fallback>
        </mc:AlternateContent>
      </w:r>
    </w:p>
    <w:p w:rsidR="008D6FEF" w:rsidRDefault="008D6FEF" w:rsidP="009E549A">
      <w:pPr>
        <w:spacing w:after="120" w:line="240" w:lineRule="auto"/>
        <w:jc w:val="both"/>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9856" behindDoc="0" locked="0" layoutInCell="1" allowOverlap="1" wp14:anchorId="3BD2AA4F" wp14:editId="1BDC63A1">
                <wp:simplePos x="0" y="0"/>
                <wp:positionH relativeFrom="margin">
                  <wp:align>left</wp:align>
                </wp:positionH>
                <wp:positionV relativeFrom="paragraph">
                  <wp:posOffset>87630</wp:posOffset>
                </wp:positionV>
                <wp:extent cx="1133475" cy="1304925"/>
                <wp:effectExtent l="57150" t="38100" r="85725" b="104775"/>
                <wp:wrapNone/>
                <wp:docPr id="43" name="Rounded Rectangle 43"/>
                <wp:cNvGraphicFramePr/>
                <a:graphic xmlns:a="http://schemas.openxmlformats.org/drawingml/2006/main">
                  <a:graphicData uri="http://schemas.microsoft.com/office/word/2010/wordprocessingShape">
                    <wps:wsp>
                      <wps:cNvSpPr/>
                      <wps:spPr>
                        <a:xfrm>
                          <a:off x="0" y="0"/>
                          <a:ext cx="1133475" cy="1304925"/>
                        </a:xfrm>
                        <a:prstGeom prst="roundRect">
                          <a:avLst/>
                        </a:prstGeom>
                      </wps:spPr>
                      <wps:style>
                        <a:lnRef idx="1">
                          <a:schemeClr val="accent1"/>
                        </a:lnRef>
                        <a:fillRef idx="2">
                          <a:schemeClr val="accent1"/>
                        </a:fillRef>
                        <a:effectRef idx="1">
                          <a:schemeClr val="accent1"/>
                        </a:effectRef>
                        <a:fontRef idx="minor">
                          <a:schemeClr val="dk1"/>
                        </a:fontRef>
                      </wps:style>
                      <wps:txbx>
                        <w:txbxContent>
                          <w:p w:rsidR="00E934CF" w:rsidRPr="00DA4E75" w:rsidRDefault="00E934CF" w:rsidP="0030091E">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SAVJET ZA REFORMU JAVNE UPRAVE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BD2AA4F" id="Rounded Rectangle 43" o:spid="_x0000_s1059" style="position:absolute;left:0;text-align:left;margin-left:0;margin-top:6.9pt;width:89.25pt;height:102.75pt;z-index:25176985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nkwmcAIAADkFAAAOAAAAZHJzL2Uyb0RvYy54bWysVG1P2zAQ/j5p/8Hy95GmLQMqUlSBmCYh&#10;QMDEZ9ex22iOzzu7Tbpfv7PzAmJIm6Z9cXy59+ee8/lFWxu2V+grsAXPjyacKSuhrOym4N+erj+d&#10;cuaDsKUwYFXBD8rzi+XHD+eNW6gpbMGUChkFsX7RuIJvQ3CLLPNyq2rhj8ApS0oNWItAIm6yEkVD&#10;0WuTTSeTz1kDWDoEqbynv1edki9TfK2VDHdaexWYKTjVFtKJ6VzHM1uei8UGhdtWsi9D/EMVtags&#10;JR1DXYkg2A6r30LVlUTwoMORhDoDrSupUg/UTT55083jVjiVeiFwvBth8v8vrLzd3yOryoLPZ5xZ&#10;UdOMHmBnS1WyB0JP2I1RjHQEVOP8guwf3T32kqdr7LrVWMcv9cPaBO5hBFe1gUn6meez2fzkmDNJ&#10;unw2mZ9Nj2PU7MXdoQ9fFNQsXgqOsY5YREJW7G986OwHO3KONXVVpFs4GBULMfZBaWor5k3eiVDq&#10;0iDbC6KCkFLZkPf5k3V005Uxo+P0z469fXRViWyj819kHT1SZrBhdK4rC/he9vL7ULLu7AcEur4j&#10;BKFdt2mes3FmaygPNGSEjv3eyeuKAL4RPtwLJLrTYtAKhzs6tIGm4NDfONsC/nzvf7QnFpKWs4bW&#10;p+D+x06g4sx8tcTPs3w+j/uWhPnxyZQEfK1Zv9bYXX0JNJacHgsn0zXaBzNcNUL9TJu+illJJayk&#10;3AWXAQfhMnRrTW+FVKtVMqMdcyLc2EcnByJE7jy1zwJdz7JABL2FYdXE4g3POts4IgurXQBdJRJG&#10;qDtc+xHQfiYu929JfABey8nq5cVb/gIAAP//AwBQSwMEFAAGAAgAAAAhAMMi/eLcAAAABwEAAA8A&#10;AABkcnMvZG93bnJldi54bWxMj81OwzAQhO9IfQdrK/VGnbbqX4hTValASJwoSFy38ZJExOsodtvA&#10;07M9wXFmVjPfZrvBtepCfWg8G5hNE1DEpbcNVwbe3x7vN6BCRLbYeiYD3xRgl4/uMkytv/IrXY6x&#10;UlLCIUUDdYxdqnUoa3IYpr4jluzT9w6jyL7StserlLtWz5NkpR02LAs1dlTUVH4dz87A8md7eF4N&#10;a2q6A5VJUTy9fIhvJuNh/wAq0hD/juGGL+iQC9PJn9kG1RqQR6K4C+G/pevNEtTJwHy2XYDOM/2f&#10;P/8FAAD//wMAUEsBAi0AFAAGAAgAAAAhALaDOJL+AAAA4QEAABMAAAAAAAAAAAAAAAAAAAAAAFtD&#10;b250ZW50X1R5cGVzXS54bWxQSwECLQAUAAYACAAAACEAOP0h/9YAAACUAQAACwAAAAAAAAAAAAAA&#10;AAAvAQAAX3JlbHMvLnJlbHNQSwECLQAUAAYACAAAACEA7J5MJnACAAA5BQAADgAAAAAAAAAAAAAA&#10;AAAuAgAAZHJzL2Uyb0RvYy54bWxQSwECLQAUAAYACAAAACEAwyL94twAAAAHAQAADwAAAAAAAAAA&#10;AAAAAADKBAAAZHJzL2Rvd25yZXYueG1sUEsFBgAAAAAEAAQA8wAAANMFAAAAAA==&#10;" fillcolor="#becbd6 [1620]" strokecolor="#748fa7 [3044]">
                <v:fill color2="#ebeff2 [500]" rotate="t" angle="180" colors="0 #bdd3ea;22938f #d1e0ef;1 #edf3fa" focus="100%" type="gradient"/>
                <v:shadow on="t" color="black" opacity="24903f" origin=",.5" offset="0,.55556mm"/>
                <v:textbox>
                  <w:txbxContent>
                    <w:p w:rsidR="00E934CF" w:rsidRPr="00DA4E75" w:rsidRDefault="00E934CF" w:rsidP="0030091E">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SAVJET ZA REFORMU JAVNE UPRAVE </w:t>
                      </w:r>
                    </w:p>
                  </w:txbxContent>
                </v:textbox>
                <w10:wrap anchorx="margin"/>
              </v:roundrect>
            </w:pict>
          </mc:Fallback>
        </mc:AlternateContent>
      </w: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4736" behindDoc="0" locked="0" layoutInCell="1" allowOverlap="1" wp14:anchorId="70E6E38A" wp14:editId="64B40CFB">
                <wp:simplePos x="0" y="0"/>
                <wp:positionH relativeFrom="margin">
                  <wp:posOffset>4829174</wp:posOffset>
                </wp:positionH>
                <wp:positionV relativeFrom="paragraph">
                  <wp:posOffset>10160</wp:posOffset>
                </wp:positionV>
                <wp:extent cx="1133475" cy="1304925"/>
                <wp:effectExtent l="57150" t="38100" r="85725" b="104775"/>
                <wp:wrapNone/>
                <wp:docPr id="39" name="Rounded Rectangle 39"/>
                <wp:cNvGraphicFramePr/>
                <a:graphic xmlns:a="http://schemas.openxmlformats.org/drawingml/2006/main">
                  <a:graphicData uri="http://schemas.microsoft.com/office/word/2010/wordprocessingShape">
                    <wps:wsp>
                      <wps:cNvSpPr/>
                      <wps:spPr>
                        <a:xfrm>
                          <a:off x="0" y="0"/>
                          <a:ext cx="1133475" cy="1304925"/>
                        </a:xfrm>
                        <a:prstGeom prst="roundRect">
                          <a:avLst/>
                        </a:prstGeom>
                      </wps:spPr>
                      <wps:style>
                        <a:lnRef idx="1">
                          <a:schemeClr val="accent1"/>
                        </a:lnRef>
                        <a:fillRef idx="2">
                          <a:schemeClr val="accent1"/>
                        </a:fillRef>
                        <a:effectRef idx="1">
                          <a:schemeClr val="accent1"/>
                        </a:effectRef>
                        <a:fontRef idx="minor">
                          <a:schemeClr val="dk1"/>
                        </a:fontRef>
                      </wps:style>
                      <wps:txbx>
                        <w:txbxContent>
                          <w:p w:rsidR="00E934CF" w:rsidRPr="00DA4E75" w:rsidRDefault="00E934CF" w:rsidP="002A550B">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EVROPSKA KOMISIJA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0E6E38A" id="Rounded Rectangle 39" o:spid="_x0000_s1060" style="position:absolute;left:0;text-align:left;margin-left:380.25pt;margin-top:.8pt;width:89.25pt;height:102.75pt;z-index:2517647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d4YcAIAADkFAAAOAAAAZHJzL2Uyb0RvYy54bWysVG1P2zAQ/j5p/8Hy95GmLQMqUlSBmCYh&#10;QMDEZ9ex22iOzzu7Tbpfv7PzAmJIm6Z9cXy59+ee8/lFWxu2V+grsAXPjyacKSuhrOym4N+erj+d&#10;cuaDsKUwYFXBD8rzi+XHD+eNW6gpbMGUChkFsX7RuIJvQ3CLLPNyq2rhj8ApS0oNWItAIm6yEkVD&#10;0WuTTSeTz1kDWDoEqbynv1edki9TfK2VDHdaexWYKTjVFtKJ6VzHM1uei8UGhdtWsi9D/EMVtags&#10;JR1DXYkg2A6r30LVlUTwoMORhDoDrSupUg/UTT55083jVjiVeiFwvBth8v8vrLzd3yOryoLPzjiz&#10;oqYZPcDOlqpkD4SesBujGOkIqMb5Bdk/unvsJU/X2HWrsY5f6oe1CdzDCK5qA5P0M89ns/nJMWeS&#10;dPlsMj+bHseo2Yu7Qx++KKhZvBQcYx2xiISs2N/40NkPduQca+qqSLdwMCoWYuyD0tRWzJu8E6HU&#10;pUG2F0QFIaWyIe/zJ+vopitjRsfpnx17++iqEtlG57/IOnqkzGDD6FxXFvC97OX3oWTd2Q8IdH1H&#10;CEK7brt5zoeZraE80JAROvZ7J68rAvhG+HAvkOhOi0ErHO7o0AaagkN/42wL+PO9/9GeWEhazhpa&#10;n4L7HzuBijPz1RI/z/L5PO5bEubHJ1MS8LVm/Vpjd/Ul0FhyeiycTNdoH8xw1Qj1M236KmYllbCS&#10;chdcBhyEy9CtNb0VUq1WyYx2zIlwYx+dHIgQufPUPgt0PcsCEfQWhlUTizc862zjiCysdgF0lUgY&#10;oe5w7UdA+5m43L8l8QF4LSerlxdv+QsAAP//AwBQSwMEFAAGAAgAAAAhANrtCr3eAAAACQEAAA8A&#10;AABkcnMvZG93bnJldi54bWxMj8FOwzAQRO9I/QdrK3Gjdls1ISFOVaUCIXGiIHF14yWJiNdR7LaB&#10;r2c50ePOG83OFNvJ9eKMY+g8aVguFAik2tuOGg3vb4939yBCNGRN7wk1fGOAbTm7KUxu/YVe8XyI&#10;jeAQCrnR0MY45FKGukVnwsIPSMw+/ehM5HNspB3NhcNdL1dKJdKZjvhDawasWqy/DienYfOT7Z+T&#10;KcVu2GOtqurp5YN1fTufdg8gIk7x3wx/9bk6lNzp6E9kg+g1pInasJVBAoJ5ts5421HDSqVLkGUh&#10;rxeUvwAAAP//AwBQSwECLQAUAAYACAAAACEAtoM4kv4AAADhAQAAEwAAAAAAAAAAAAAAAAAAAAAA&#10;W0NvbnRlbnRfVHlwZXNdLnhtbFBLAQItABQABgAIAAAAIQA4/SH/1gAAAJQBAAALAAAAAAAAAAAA&#10;AAAAAC8BAABfcmVscy8ucmVsc1BLAQItABQABgAIAAAAIQCidd4YcAIAADkFAAAOAAAAAAAAAAAA&#10;AAAAAC4CAABkcnMvZTJvRG9jLnhtbFBLAQItABQABgAIAAAAIQDa7Qq93gAAAAkBAAAPAAAAAAAA&#10;AAAAAAAAAMoEAABkcnMvZG93bnJldi54bWxQSwUGAAAAAAQABADzAAAA1QUAAAAA&#10;" fillcolor="#becbd6 [1620]" strokecolor="#748fa7 [3044]">
                <v:fill color2="#ebeff2 [500]" rotate="t" angle="180" colors="0 #bdd3ea;22938f #d1e0ef;1 #edf3fa" focus="100%" type="gradient"/>
                <v:shadow on="t" color="black" opacity="24903f" origin=",.5" offset="0,.55556mm"/>
                <v:textbox>
                  <w:txbxContent>
                    <w:p w:rsidR="00E934CF" w:rsidRPr="00DA4E75" w:rsidRDefault="00E934CF" w:rsidP="002A550B">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EVROPSKA KOMISIJA</w:t>
                      </w:r>
                    </w:p>
                  </w:txbxContent>
                </v:textbox>
                <w10:wrap anchorx="margin"/>
              </v:roundrect>
            </w:pict>
          </mc:Fallback>
        </mc:AlternateContent>
      </w:r>
    </w:p>
    <w:p w:rsidR="008D6FEF" w:rsidRDefault="008D6FEF" w:rsidP="009E549A">
      <w:pPr>
        <w:spacing w:after="120" w:line="240" w:lineRule="auto"/>
        <w:jc w:val="both"/>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2688" behindDoc="0" locked="0" layoutInCell="1" allowOverlap="1" wp14:anchorId="6A62F018" wp14:editId="70A1ACAC">
                <wp:simplePos x="0" y="0"/>
                <wp:positionH relativeFrom="page">
                  <wp:posOffset>2857500</wp:posOffset>
                </wp:positionH>
                <wp:positionV relativeFrom="paragraph">
                  <wp:posOffset>203200</wp:posOffset>
                </wp:positionV>
                <wp:extent cx="1857375" cy="857250"/>
                <wp:effectExtent l="57150" t="38100" r="85725" b="95250"/>
                <wp:wrapNone/>
                <wp:docPr id="37" name="Rounded Rectangle 37"/>
                <wp:cNvGraphicFramePr/>
                <a:graphic xmlns:a="http://schemas.openxmlformats.org/drawingml/2006/main">
                  <a:graphicData uri="http://schemas.microsoft.com/office/word/2010/wordprocessingShape">
                    <wps:wsp>
                      <wps:cNvSpPr/>
                      <wps:spPr>
                        <a:xfrm>
                          <a:off x="0" y="0"/>
                          <a:ext cx="1857375" cy="857250"/>
                        </a:xfrm>
                        <a:prstGeom prst="roundRect">
                          <a:avLst/>
                        </a:prstGeom>
                      </wps:spPr>
                      <wps:style>
                        <a:lnRef idx="1">
                          <a:schemeClr val="accent1"/>
                        </a:lnRef>
                        <a:fillRef idx="2">
                          <a:schemeClr val="accent1"/>
                        </a:fillRef>
                        <a:effectRef idx="1">
                          <a:schemeClr val="accent1"/>
                        </a:effectRef>
                        <a:fontRef idx="minor">
                          <a:schemeClr val="dk1"/>
                        </a:fontRef>
                      </wps:style>
                      <wps:txbx>
                        <w:txbxContent>
                          <w:p w:rsidR="00E934CF" w:rsidRPr="00DA4E75" w:rsidRDefault="00E934CF" w:rsidP="002A550B">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MINISTARSTVO JAVNE UPRAVE, DIGITALNOG DRUŠTVA I MEDIJA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A62F018" id="Rounded Rectangle 37" o:spid="_x0000_s1061" style="position:absolute;left:0;text-align:left;margin-left:225pt;margin-top:16pt;width:146.25pt;height:67.5pt;z-index:25176268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2bCbwIAADgFAAAOAAAAZHJzL2Uyb0RvYy54bWysVNtOGzEQfa/Uf7D8XjYJpNCIDYpAVJUQ&#10;RUDFs+O1k1Vtjzt2spt+fcfeC4gitar64vXs3M+c8flFaw3bKww1uJJPjyacKSehqt2m5N8erz+c&#10;cRaicJUw4FTJDyrwi+X7d+eNX6gZbMFUChkFcWHR+JJvY/SLoghyq6wIR+CVI6UGtCKSiJuiQtFQ&#10;dGuK2WTysWgAK48gVQj096pT8mWOr7WS8avWQUVmSk61xXxiPtfpLJbnYrFB4be17MsQ/1CFFbWj&#10;pGOoKxEF22H9WyhbS4QAOh5JsAVoXUuVe6BuppNX3TxshVe5FwIn+BGm8P/Cytv9HbK6KvnxKWdO&#10;WJrRPexcpSp2T+gJtzGKkY6AanxYkP2Dv8NeCnRNXbcabfpSP6zN4B5GcFUbmaSf07P56fHpnDNJ&#10;OrrP5hn94tnbY4ifFViWLiXHVEaqIQMr9jchUlqyH+xISCV1ReRbPBiV6jDuXmnqKqXN3plP6tIg&#10;2wtigpBSuThNTVG8bJ3cdG3M6Dj7s2Nvn1xV5tro/BdZR4+cGVwcnW3tAN/KXn0fStad/YBA13eC&#10;ILbrthvnfBjZGqoDzRihI3/w8romgG9EiHcCie20F7TB8Ssd2kBTcuhvnG0Bf771P9kTCUnLWUPb&#10;U/LwYydQcWa+OKLnp+nJSVq3LJzQsEnAl5r1S43b2UugsUzprfAyX5N9NMNVI9gnWvRVykoq4STl&#10;LrmMOAiXsdtqeiqkWq2yGa2YF/HGPXg5ECFx57F9Euh7lkXi5y0MmyYWr3jW2aYROVjtIug6kzBB&#10;3eHaj4DWM3Opf0rS/r+Us9Xzg7f8BQAA//8DAFBLAwQUAAYACAAAACEAClyivN8AAAAKAQAADwAA&#10;AGRycy9kb3ducmV2LnhtbEyPQU/DMAyF70j8h8hI3FhCWdtRmk6oEwhpJwbSrllj2orGqZpsK/x6&#10;zAlOlv2enr9Xrmc3iBNOofek4XahQCA13vbUanh/e7pZgQjRkDWDJ9TwhQHW1eVFaQrrz/SKp11s&#10;BYdQKIyGLsaxkDI0HToTFn5EYu3DT85EXqdW2smcOdwNMlEqk870xB86M2LdYfO5OzoN6ff95iWb&#10;c+zHDTaqrp+3e77r66v58QFExDn+meEXn9GhYqaDP5INYtCwTBV3iRruEp5syJdJCuLAzixXIKtS&#10;/q9Q/QAAAP//AwBQSwECLQAUAAYACAAAACEAtoM4kv4AAADhAQAAEwAAAAAAAAAAAAAAAAAAAAAA&#10;W0NvbnRlbnRfVHlwZXNdLnhtbFBLAQItABQABgAIAAAAIQA4/SH/1gAAAJQBAAALAAAAAAAAAAAA&#10;AAAAAC8BAABfcmVscy8ucmVsc1BLAQItABQABgAIAAAAIQCCo2bCbwIAADgFAAAOAAAAAAAAAAAA&#10;AAAAAC4CAABkcnMvZTJvRG9jLnhtbFBLAQItABQABgAIAAAAIQAKXKK83wAAAAoBAAAPAAAAAAAA&#10;AAAAAAAAAMkEAABkcnMvZG93bnJldi54bWxQSwUGAAAAAAQABADzAAAA1QUAAAAA&#10;" fillcolor="#becbd6 [1620]" strokecolor="#748fa7 [3044]">
                <v:fill color2="#ebeff2 [500]" rotate="t" angle="180" colors="0 #bdd3ea;22938f #d1e0ef;1 #edf3fa" focus="100%" type="gradient"/>
                <v:shadow on="t" color="black" opacity="24903f" origin=",.5" offset="0,.55556mm"/>
                <v:textbox>
                  <w:txbxContent>
                    <w:p w:rsidR="00E934CF" w:rsidRPr="00DA4E75" w:rsidRDefault="00E934CF" w:rsidP="002A550B">
                      <w:pPr>
                        <w:jc w:val="center"/>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DA4E75">
                        <w:rPr>
                          <w:color w:val="000000" w:themeColor="text1"/>
                          <w:lang w:val="sr-Latn-RS"/>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MINISTARSTVO JAVNE UPRAVE, DIGITALNOG DRUŠTVA I MEDIJA</w:t>
                      </w:r>
                    </w:p>
                  </w:txbxContent>
                </v:textbox>
                <w10:wrap anchorx="page"/>
              </v:roundrect>
            </w:pict>
          </mc:Fallback>
        </mc:AlternateContent>
      </w:r>
    </w:p>
    <w:p w:rsidR="008D6FEF" w:rsidRDefault="008D6FEF" w:rsidP="009E549A">
      <w:pPr>
        <w:spacing w:after="120" w:line="240" w:lineRule="auto"/>
        <w:jc w:val="both"/>
        <w:rPr>
          <w:rFonts w:asciiTheme="minorHAnsi" w:eastAsia="Calibri" w:hAnsiTheme="minorHAnsi" w:cstheme="minorHAnsi"/>
          <w:color w:val="auto"/>
          <w:sz w:val="24"/>
          <w:szCs w:val="24"/>
        </w:rPr>
      </w:pP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5760" behindDoc="0" locked="0" layoutInCell="1" allowOverlap="1" wp14:anchorId="056A282A" wp14:editId="54939977">
                <wp:simplePos x="0" y="0"/>
                <wp:positionH relativeFrom="column">
                  <wp:posOffset>4000500</wp:posOffset>
                </wp:positionH>
                <wp:positionV relativeFrom="paragraph">
                  <wp:posOffset>205105</wp:posOffset>
                </wp:positionV>
                <wp:extent cx="742950" cy="257175"/>
                <wp:effectExtent l="57150" t="38100" r="0" b="104775"/>
                <wp:wrapNone/>
                <wp:docPr id="40" name="Left-Right Arrow 40"/>
                <wp:cNvGraphicFramePr/>
                <a:graphic xmlns:a="http://schemas.openxmlformats.org/drawingml/2006/main">
                  <a:graphicData uri="http://schemas.microsoft.com/office/word/2010/wordprocessingShape">
                    <wps:wsp>
                      <wps:cNvSpPr/>
                      <wps:spPr>
                        <a:xfrm>
                          <a:off x="0" y="0"/>
                          <a:ext cx="742950" cy="257175"/>
                        </a:xfrm>
                        <a:prstGeom prst="leftRightArrow">
                          <a:avLst/>
                        </a:prstGeom>
                      </wps:spPr>
                      <wps:style>
                        <a:lnRef idx="1">
                          <a:schemeClr val="accent1"/>
                        </a:lnRef>
                        <a:fillRef idx="2">
                          <a:schemeClr val="accent1"/>
                        </a:fillRef>
                        <a:effectRef idx="1">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FA7B03F" id="_x0000_t69" coordsize="21600,21600" o:spt="69" adj="4320,5400" path="m,10800l@0,21600@0@3@2@3@2,21600,21600,10800@2,0@2@1@0@1@0,xe">
                <v:stroke joinstyle="miter"/>
                <v:formulas>
                  <v:f eqn="val #0"/>
                  <v:f eqn="val #1"/>
                  <v:f eqn="sum 21600 0 #0"/>
                  <v:f eqn="sum 21600 0 #1"/>
                  <v:f eqn="prod #0 #1 10800"/>
                  <v:f eqn="sum #0 0 @4"/>
                  <v:f eqn="sum 21600 0 @5"/>
                </v:formulas>
                <v:path o:connecttype="custom" o:connectlocs="@2,0;10800,@1;@0,0;0,10800;@0,21600;10800,@3;@2,21600;21600,10800" o:connectangles="270,270,270,180,90,90,90,0" textboxrect="@5,@1,@6,@3"/>
                <v:handles>
                  <v:h position="#0,#1" xrange="0,10800" yrange="0,10800"/>
                </v:handles>
              </v:shapetype>
              <v:shape id="Left-Right Arrow 40" o:spid="_x0000_s1026" type="#_x0000_t69" style="position:absolute;margin-left:315pt;margin-top:16.15pt;width:58.5pt;height:20.25pt;z-index:251765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s9eZQIAACgFAAAOAAAAZHJzL2Uyb0RvYy54bWysVG1r2zAQ/j7YfxD63joOybKGOiW0dAxC&#10;W9qOflZlKTaTddpJiZP9+p3kl5ausDH2Rdb53p97TucXh8awvUJfgy14fjrhTFkJZW23Bf/2eH3y&#10;mTMfhC2FAasKflSeX6w+fjhv3VJNoQJTKmQUxPpl6wpeheCWWeZlpRrhT8EpS0oN2IhAIm6zEkVL&#10;0RuTTSeTT1kLWDoEqbynv1edkq9SfK2VDLdaexWYKTjVFtKJ6XyOZ7Y6F8stClfVsi9D/EMVjagt&#10;JR1DXYkg2A7r30I1tUTwoMOphCYDrWupUg/UTT55081DJZxKvRA43o0w+f8XVt7s75DVZcFnBI8V&#10;Dc1oo3Q4ua+3VWBrRGgZqQin1vklmT+4O+wlT9fY9EFjE7/UDjskbI8jtuoQmKSfi9n0bE4pJKmm&#10;80W+mMeY2YuzQx++KGhYvBTcUBGphlRCwlbsNz50ToMxRYhldYWkWzgaFWsx9l5paoxS58k7UUpd&#10;GmR7QWQQUiob8r6IZB3ddG3M6Dj9s2NvH11Votvo/BdZR4+UGWwYnZvaAr6Xvfw+lKw7+wGBru8I&#10;wTOUR5opQkd27+R1TZBuhA93AondNAXa2HBLhzbQFhz6G2cV4M/3/kd7Ih1pOWtpWwruf+wEKs7M&#10;V0t0PMtnkT8hCbP5YkoCvtY8v9bYXXMJNIOc3gYn0zXaBzNcNULzRIu9jllJJayk3AWXAQfhMnRb&#10;TE+DVOt1MqOVciJs7IOTw9QjUR4PTwJdz6tAhLyBYbPE8g2pOts4DwvrXQBdJ8a94NrjTeuY2Ns/&#10;HXHfX8vJ6uWBW/0CAAD//wMAUEsDBBQABgAIAAAAIQBexsMe2wAAAAkBAAAPAAAAZHJzL2Rvd25y&#10;ZXYueG1sTI9BT8MwDIXvSPyHyEjcWEqL1tE1nQCJM6Jw4JgmXlstcaomW8u/x5zgZvs9PX+vPqze&#10;iQvOcQyk4H6TgUAywY7UK/j8eL3bgYhJk9UuECr4xgiH5vqq1pUNC73jpU294BCKlVYwpDRVUkYz&#10;oNdxEyYk1o5h9jrxOvfSznrhcO9knmVb6fVI/GHQE74MaE7t2St4RLN+Fea5O7WtC6XUbw4XqdTt&#10;zfq0B5FwTX9m+MVndGiYqQtnslE4Bdsi4y5JQZEXINhQPpR86HjIdyCbWv5v0PwAAAD//wMAUEsB&#10;Ai0AFAAGAAgAAAAhALaDOJL+AAAA4QEAABMAAAAAAAAAAAAAAAAAAAAAAFtDb250ZW50X1R5cGVz&#10;XS54bWxQSwECLQAUAAYACAAAACEAOP0h/9YAAACUAQAACwAAAAAAAAAAAAAAAAAvAQAAX3JlbHMv&#10;LnJlbHNQSwECLQAUAAYACAAAACEA3irPXmUCAAAoBQAADgAAAAAAAAAAAAAAAAAuAgAAZHJzL2Uy&#10;b0RvYy54bWxQSwECLQAUAAYACAAAACEAXsbDHtsAAAAJAQAADwAAAAAAAAAAAAAAAAC/BAAAZHJz&#10;L2Rvd25yZXYueG1sUEsFBgAAAAAEAAQA8wAAAMcFAAAAAA==&#10;" adj="3738" fillcolor="#becbd6 [1620]" strokecolor="#748fa7 [3044]">
                <v:fill color2="#ebeff2 [500]" rotate="t" angle="180" colors="0 #bdd3ea;22938f #d1e0ef;1 #edf3fa" focus="100%" type="gradient"/>
                <v:shadow on="t" color="black" opacity="24903f" origin=",.5" offset="0,.55556mm"/>
              </v:shape>
            </w:pict>
          </mc:Fallback>
        </mc:AlternateContent>
      </w:r>
      <w:r>
        <w:rPr>
          <w:rFonts w:asciiTheme="minorHAnsi" w:eastAsia="Calibri" w:hAnsiTheme="minorHAnsi" w:cstheme="minorHAnsi"/>
          <w:noProof/>
          <w:color w:val="auto"/>
          <w:sz w:val="24"/>
          <w:szCs w:val="24"/>
          <w:lang w:val="en-US"/>
        </w:rPr>
        <mc:AlternateContent>
          <mc:Choice Requires="wps">
            <w:drawing>
              <wp:anchor distT="0" distB="0" distL="114300" distR="114300" simplePos="0" relativeHeight="251766784" behindDoc="0" locked="0" layoutInCell="1" allowOverlap="1" wp14:anchorId="3D734BA3" wp14:editId="0B298B27">
                <wp:simplePos x="0" y="0"/>
                <wp:positionH relativeFrom="column">
                  <wp:posOffset>1343025</wp:posOffset>
                </wp:positionH>
                <wp:positionV relativeFrom="paragraph">
                  <wp:posOffset>253365</wp:posOffset>
                </wp:positionV>
                <wp:extent cx="657225" cy="200025"/>
                <wp:effectExtent l="57150" t="38100" r="9525" b="104775"/>
                <wp:wrapNone/>
                <wp:docPr id="41" name="Left-Right Arrow 41"/>
                <wp:cNvGraphicFramePr/>
                <a:graphic xmlns:a="http://schemas.openxmlformats.org/drawingml/2006/main">
                  <a:graphicData uri="http://schemas.microsoft.com/office/word/2010/wordprocessingShape">
                    <wps:wsp>
                      <wps:cNvSpPr/>
                      <wps:spPr>
                        <a:xfrm>
                          <a:off x="0" y="0"/>
                          <a:ext cx="657225" cy="200025"/>
                        </a:xfrm>
                        <a:prstGeom prst="leftRightArrow">
                          <a:avLst/>
                        </a:prstGeom>
                      </wps:spPr>
                      <wps:style>
                        <a:lnRef idx="1">
                          <a:schemeClr val="accent1"/>
                        </a:lnRef>
                        <a:fillRef idx="2">
                          <a:schemeClr val="accent1"/>
                        </a:fillRef>
                        <a:effectRef idx="1">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D4A069" id="Left-Right Arrow 41" o:spid="_x0000_s1026" type="#_x0000_t69" style="position:absolute;margin-left:105.75pt;margin-top:19.95pt;width:51.75pt;height:15.75pt;z-index:251766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CUmZQIAACgFAAAOAAAAZHJzL2Uyb0RvYy54bWysVNtOGzEQfa/Uf7D8DptEgZaIDYpAVJUi&#10;QEDFs/Ha2VVtjzt2skm/vmPvBUSRWlV98Y53bmdmzvj8Ym8N2ykMDbiST48nnCknoWrcpuTfHq+P&#10;PnMWonCVMOBUyQ8q8Ivlxw/nrV+oGdRgKoWMgriwaH3J6xj9oiiCrJUV4Ri8cqTUgFZEuuKmqFC0&#10;FN2aYjaZnBYtYOURpAqB/l51Sr7M8bVWMt5qHVRkpuSELeYT8/mczmJ5LhYbFL5uZA9D/AMKKxpH&#10;ScdQVyIKtsXmt1C2kQgBdDyWYAvQupEq10DVTCdvqnmohVe5FmpO8GObwv8LK292d8iaquTzKWdO&#10;WJrRWul4dN9s6shWiNAyUlGfWh8WZP7g77C/BRJT0XuNNn2pHLbPvT2MvVX7yCT9PD35NJudcCZJ&#10;RYObkExRihdnjyF+UWBZEkpuCETGkCHk3ordOsTOaTCmCAlWByRL8WBUwmLcvdJUGKWeZu9MKXVp&#10;kO0EkUFIqVzMhRGIbJ3cdGPM6Dj7s2Nvn1xVptvo/BdZR4+cGVwcnW3jAN/LXn0fIOvOfuhAV3dq&#10;wTNUB5opQkf24OV1Qy1dixDvBBK7aQ9oY+MtHdpAW3LoJc5qwJ/v/U/2RDrSctbStpQ8/NgKVJyZ&#10;r47oeDadz9N65cucRk0XfK15fq1xW3sJNANiHKHLYrKPZhA1gn2ixV6lrKQSTlLuksuIw+UydltM&#10;T4NUq1U2o5XyIq7dg5fD1BNRHvdPAn3Pq0iEvIFhs8TiDak62zQPB6ttBN1kxr30te83rWNmb/90&#10;pH1/fc9WLw/c8hcAAAD//wMAUEsDBBQABgAIAAAAIQDViOA93wAAAAkBAAAPAAAAZHJzL2Rvd25y&#10;ZXYueG1sTI/LTsMwEEX3SPyDNUhsKuo4fdGQSRVV6gaxIaCunXhIImI7st0m/D1mRZejObr33Pww&#10;64FdyfneGgSxTICRaazqTYvw+XF6egbmgzRKDtYQwg95OBT3d7nMlJ3MO12r0LIYYnwmEboQxoxz&#10;33SkpV/akUz8fVmnZYina7lycorheuBpkmy5lr2JDZ0c6dhR811dNMJR9LQ+1QtXbd+a17S00+I8&#10;loiPD3P5AizQHP5h+NOP6lBEp9pejPJsQEiF2EQUYbXfA4vASmziuBphJ9bAi5zfLih+AQAA//8D&#10;AFBLAQItABQABgAIAAAAIQC2gziS/gAAAOEBAAATAAAAAAAAAAAAAAAAAAAAAABbQ29udGVudF9U&#10;eXBlc10ueG1sUEsBAi0AFAAGAAgAAAAhADj9If/WAAAAlAEAAAsAAAAAAAAAAAAAAAAALwEAAF9y&#10;ZWxzLy5yZWxzUEsBAi0AFAAGAAgAAAAhAKdwJSZlAgAAKAUAAA4AAAAAAAAAAAAAAAAALgIAAGRy&#10;cy9lMm9Eb2MueG1sUEsBAi0AFAAGAAgAAAAhANWI4D3fAAAACQEAAA8AAAAAAAAAAAAAAAAAvwQA&#10;AGRycy9kb3ducmV2LnhtbFBLBQYAAAAABAAEAPMAAADLBQAAAAA=&#10;" adj="3287" fillcolor="#becbd6 [1620]" strokecolor="#748fa7 [3044]">
                <v:fill color2="#ebeff2 [500]" rotate="t" angle="180" colors="0 #bdd3ea;22938f #d1e0ef;1 #edf3fa" focus="100%" type="gradient"/>
                <v:shadow on="t" color="black" opacity="24903f" origin=",.5" offset="0,.55556mm"/>
              </v:shape>
            </w:pict>
          </mc:Fallback>
        </mc:AlternateContent>
      </w:r>
    </w:p>
    <w:p w:rsidR="008D6FEF" w:rsidRDefault="008D6FEF" w:rsidP="009E549A">
      <w:pPr>
        <w:spacing w:after="120" w:line="240" w:lineRule="auto"/>
        <w:jc w:val="both"/>
        <w:rPr>
          <w:rFonts w:asciiTheme="minorHAnsi" w:eastAsia="Calibri" w:hAnsiTheme="minorHAnsi" w:cstheme="minorHAnsi"/>
          <w:color w:val="auto"/>
          <w:sz w:val="24"/>
          <w:szCs w:val="24"/>
        </w:rPr>
      </w:pPr>
    </w:p>
    <w:p w:rsidR="008D6FEF" w:rsidRDefault="008D6FEF" w:rsidP="009E549A">
      <w:pPr>
        <w:spacing w:after="120" w:line="240" w:lineRule="auto"/>
        <w:jc w:val="both"/>
        <w:rPr>
          <w:rFonts w:asciiTheme="minorHAnsi" w:eastAsia="Calibri" w:hAnsiTheme="minorHAnsi" w:cstheme="minorHAnsi"/>
          <w:color w:val="auto"/>
          <w:sz w:val="24"/>
          <w:szCs w:val="24"/>
        </w:rPr>
      </w:pPr>
    </w:p>
    <w:p w:rsidR="008D6FEF" w:rsidRDefault="008D6FEF" w:rsidP="009E549A">
      <w:pPr>
        <w:spacing w:after="120" w:line="240" w:lineRule="auto"/>
        <w:jc w:val="both"/>
        <w:rPr>
          <w:rFonts w:asciiTheme="minorHAnsi" w:eastAsia="Calibri" w:hAnsiTheme="minorHAnsi" w:cstheme="minorHAnsi"/>
          <w:color w:val="auto"/>
          <w:sz w:val="24"/>
          <w:szCs w:val="24"/>
        </w:rPr>
      </w:pP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Ministarstvo javne uprave, digitalnog društva i medija (MJUDDM)</w:t>
      </w:r>
      <w:r w:rsidRPr="009E549A">
        <w:rPr>
          <w:rFonts w:asciiTheme="minorHAnsi" w:hAnsiTheme="minorHAnsi" w:cstheme="minorHAnsi"/>
          <w:color w:val="auto"/>
          <w:sz w:val="24"/>
          <w:szCs w:val="24"/>
        </w:rPr>
        <w:t xml:space="preserve">, a posebno </w:t>
      </w:r>
      <w:r w:rsidRPr="009E549A">
        <w:rPr>
          <w:rFonts w:asciiTheme="minorHAnsi" w:eastAsia="Calibri" w:hAnsiTheme="minorHAnsi" w:cstheme="minorHAnsi"/>
          <w:color w:val="auto"/>
          <w:sz w:val="24"/>
          <w:szCs w:val="24"/>
        </w:rPr>
        <w:t>Direktor</w:t>
      </w:r>
      <w:r w:rsidR="00A361BF">
        <w:rPr>
          <w:rFonts w:asciiTheme="minorHAnsi" w:eastAsia="Calibri" w:hAnsiTheme="minorHAnsi" w:cstheme="minorHAnsi"/>
          <w:color w:val="auto"/>
          <w:sz w:val="24"/>
          <w:szCs w:val="24"/>
        </w:rPr>
        <w:t>at za strateško planiranje, međ</w:t>
      </w:r>
      <w:r w:rsidRPr="009E549A">
        <w:rPr>
          <w:rFonts w:asciiTheme="minorHAnsi" w:eastAsia="Calibri" w:hAnsiTheme="minorHAnsi" w:cstheme="minorHAnsi"/>
          <w:color w:val="auto"/>
          <w:sz w:val="24"/>
          <w:szCs w:val="24"/>
        </w:rPr>
        <w:t>unarodnu sara</w:t>
      </w:r>
      <w:r w:rsidR="00A361BF">
        <w:rPr>
          <w:rFonts w:asciiTheme="minorHAnsi" w:eastAsia="Calibri" w:hAnsiTheme="minorHAnsi" w:cstheme="minorHAnsi"/>
          <w:color w:val="auto"/>
          <w:sz w:val="24"/>
          <w:szCs w:val="24"/>
        </w:rPr>
        <w:t>dnju i IPA projekte nastavlja</w:t>
      </w:r>
      <w:r w:rsidRPr="009E549A">
        <w:rPr>
          <w:rFonts w:asciiTheme="minorHAnsi" w:eastAsia="Calibri" w:hAnsiTheme="minorHAnsi" w:cstheme="minorHAnsi"/>
          <w:color w:val="auto"/>
          <w:sz w:val="24"/>
          <w:szCs w:val="24"/>
        </w:rPr>
        <w:t xml:space="preserve"> operativno</w:t>
      </w:r>
      <w:r w:rsidR="00A361BF">
        <w:rPr>
          <w:rFonts w:asciiTheme="minorHAnsi" w:eastAsia="Calibri" w:hAnsiTheme="minorHAnsi" w:cstheme="minorHAnsi"/>
          <w:color w:val="auto"/>
          <w:sz w:val="24"/>
          <w:szCs w:val="24"/>
        </w:rPr>
        <w:t xml:space="preserve"> da</w:t>
      </w:r>
      <w:r w:rsidRPr="009E549A">
        <w:rPr>
          <w:rFonts w:asciiTheme="minorHAnsi" w:eastAsia="Calibri" w:hAnsiTheme="minorHAnsi" w:cstheme="minorHAnsi"/>
          <w:color w:val="auto"/>
          <w:sz w:val="24"/>
          <w:szCs w:val="24"/>
        </w:rPr>
        <w:t xml:space="preserve"> koordinira Strategijom, sprovodi monitoring reforme i pruža administrativno tehničku podršku radu Savjeta. </w:t>
      </w:r>
    </w:p>
    <w:p w:rsidR="009E549A" w:rsidRPr="009E549A" w:rsidRDefault="009E549A" w:rsidP="009E549A">
      <w:pPr>
        <w:spacing w:after="120" w:line="240" w:lineRule="auto"/>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 xml:space="preserve">Pored budžetski opredijeljenih sredstava, </w:t>
      </w:r>
      <w:r w:rsidR="007735CD">
        <w:rPr>
          <w:rFonts w:asciiTheme="minorHAnsi" w:eastAsia="Calibri" w:hAnsiTheme="minorHAnsi" w:cstheme="minorHAnsi"/>
          <w:color w:val="auto"/>
          <w:sz w:val="24"/>
          <w:szCs w:val="24"/>
        </w:rPr>
        <w:t>predviđeno je d</w:t>
      </w:r>
      <w:r w:rsidR="006F3D81">
        <w:rPr>
          <w:rFonts w:asciiTheme="minorHAnsi" w:eastAsia="Calibri" w:hAnsiTheme="minorHAnsi" w:cstheme="minorHAnsi"/>
          <w:color w:val="auto"/>
          <w:sz w:val="24"/>
          <w:szCs w:val="24"/>
        </w:rPr>
        <w:t>a se kroz narednih 5</w:t>
      </w:r>
      <w:r w:rsidR="007735CD">
        <w:rPr>
          <w:rFonts w:asciiTheme="minorHAnsi" w:eastAsia="Calibri" w:hAnsiTheme="minorHAnsi" w:cstheme="minorHAnsi"/>
          <w:color w:val="auto"/>
          <w:sz w:val="24"/>
          <w:szCs w:val="24"/>
        </w:rPr>
        <w:t xml:space="preserve"> godina</w:t>
      </w:r>
      <w:r w:rsidRPr="009E549A">
        <w:rPr>
          <w:rFonts w:asciiTheme="minorHAnsi" w:eastAsia="Calibri" w:hAnsiTheme="minorHAnsi" w:cstheme="minorHAnsi"/>
          <w:color w:val="auto"/>
          <w:sz w:val="24"/>
          <w:szCs w:val="24"/>
        </w:rPr>
        <w:t xml:space="preserve"> za postizanje svih operativnih ciljeva izdvoje </w:t>
      </w:r>
      <w:r w:rsidR="007735CD" w:rsidRPr="009E549A">
        <w:rPr>
          <w:rFonts w:asciiTheme="minorHAnsi" w:eastAsia="Calibri" w:hAnsiTheme="minorHAnsi" w:cstheme="minorHAnsi"/>
          <w:color w:val="auto"/>
          <w:sz w:val="24"/>
          <w:szCs w:val="24"/>
        </w:rPr>
        <w:t>finansijska sredstva</w:t>
      </w:r>
      <w:r w:rsidRPr="009E549A">
        <w:rPr>
          <w:rFonts w:asciiTheme="minorHAnsi" w:eastAsia="Calibri" w:hAnsiTheme="minorHAnsi" w:cstheme="minorHAnsi"/>
          <w:color w:val="auto"/>
          <w:sz w:val="24"/>
          <w:szCs w:val="24"/>
        </w:rPr>
        <w:t xml:space="preserve"> u ukupnom iznosu od </w:t>
      </w:r>
      <w:r w:rsidR="007735CD" w:rsidRPr="007735CD">
        <w:rPr>
          <w:rFonts w:asciiTheme="minorHAnsi" w:eastAsia="Calibri" w:hAnsiTheme="minorHAnsi" w:cstheme="minorHAnsi"/>
          <w:color w:val="auto"/>
          <w:sz w:val="24"/>
          <w:szCs w:val="24"/>
        </w:rPr>
        <w:t>23.750.000</w:t>
      </w:r>
      <w:r w:rsidR="007735CD">
        <w:rPr>
          <w:rFonts w:asciiTheme="minorHAnsi" w:eastAsia="Calibri" w:hAnsiTheme="minorHAnsi" w:cstheme="minorHAnsi"/>
          <w:color w:val="auto"/>
          <w:sz w:val="24"/>
          <w:szCs w:val="24"/>
        </w:rPr>
        <w:t xml:space="preserve"> </w:t>
      </w:r>
      <w:r w:rsidRPr="009E549A">
        <w:rPr>
          <w:rFonts w:asciiTheme="minorHAnsi" w:eastAsia="Calibri" w:hAnsiTheme="minorHAnsi" w:cstheme="minorHAnsi"/>
          <w:color w:val="auto"/>
          <w:sz w:val="24"/>
          <w:szCs w:val="24"/>
        </w:rPr>
        <w:t>EUR. Proporcionalno def</w:t>
      </w:r>
      <w:r w:rsidR="006F3D81">
        <w:rPr>
          <w:rFonts w:asciiTheme="minorHAnsi" w:eastAsia="Calibri" w:hAnsiTheme="minorHAnsi" w:cstheme="minorHAnsi"/>
          <w:color w:val="auto"/>
          <w:sz w:val="24"/>
          <w:szCs w:val="24"/>
        </w:rPr>
        <w:t xml:space="preserve">inisanim AP za 2022-2024. </w:t>
      </w:r>
      <w:r w:rsidRPr="009E549A">
        <w:rPr>
          <w:rFonts w:asciiTheme="minorHAnsi" w:eastAsia="Calibri" w:hAnsiTheme="minorHAnsi" w:cstheme="minorHAnsi"/>
          <w:color w:val="auto"/>
          <w:sz w:val="24"/>
          <w:szCs w:val="24"/>
        </w:rPr>
        <w:t xml:space="preserve"> predviđen je utrošak </w:t>
      </w:r>
      <w:r w:rsidR="007735CD">
        <w:rPr>
          <w:rFonts w:asciiTheme="minorHAnsi" w:eastAsia="Calibri" w:hAnsiTheme="minorHAnsi" w:cstheme="minorHAnsi"/>
          <w:color w:val="auto"/>
          <w:sz w:val="24"/>
          <w:szCs w:val="24"/>
        </w:rPr>
        <w:t>od</w:t>
      </w:r>
      <w:r w:rsidRPr="009E549A">
        <w:rPr>
          <w:rFonts w:asciiTheme="minorHAnsi" w:eastAsia="Calibri" w:hAnsiTheme="minorHAnsi" w:cstheme="minorHAnsi"/>
          <w:color w:val="auto"/>
          <w:sz w:val="24"/>
          <w:szCs w:val="24"/>
        </w:rPr>
        <w:t xml:space="preserve"> </w:t>
      </w:r>
      <w:r w:rsidR="00200E50">
        <w:rPr>
          <w:rFonts w:asciiTheme="minorHAnsi" w:eastAsia="Calibri" w:hAnsiTheme="minorHAnsi" w:cstheme="minorHAnsi"/>
          <w:color w:val="auto"/>
          <w:sz w:val="24"/>
          <w:szCs w:val="24"/>
        </w:rPr>
        <w:t>11.967.330</w:t>
      </w:r>
      <w:r w:rsidR="00FD620F" w:rsidRPr="00FD620F">
        <w:rPr>
          <w:rFonts w:asciiTheme="minorHAnsi" w:eastAsia="Calibri" w:hAnsiTheme="minorHAnsi" w:cstheme="minorHAnsi"/>
          <w:color w:val="auto"/>
          <w:sz w:val="24"/>
          <w:szCs w:val="24"/>
        </w:rPr>
        <w:t xml:space="preserve"> </w:t>
      </w:r>
      <w:r w:rsidRPr="000B263B">
        <w:rPr>
          <w:rFonts w:asciiTheme="minorHAnsi" w:eastAsia="Calibri" w:hAnsiTheme="minorHAnsi" w:cstheme="minorHAnsi"/>
          <w:color w:val="auto"/>
          <w:sz w:val="24"/>
          <w:szCs w:val="24"/>
        </w:rPr>
        <w:t>EUR,</w:t>
      </w:r>
      <w:r w:rsidRPr="009E549A">
        <w:rPr>
          <w:rFonts w:asciiTheme="minorHAnsi" w:eastAsia="Calibri" w:hAnsiTheme="minorHAnsi" w:cstheme="minorHAnsi"/>
          <w:color w:val="auto"/>
          <w:sz w:val="24"/>
          <w:szCs w:val="24"/>
        </w:rPr>
        <w:t xml:space="preserve"> dok će se sl</w:t>
      </w:r>
      <w:r w:rsidR="006F3D81">
        <w:rPr>
          <w:rFonts w:asciiTheme="minorHAnsi" w:eastAsia="Calibri" w:hAnsiTheme="minorHAnsi" w:cstheme="minorHAnsi"/>
          <w:color w:val="auto"/>
          <w:sz w:val="24"/>
          <w:szCs w:val="24"/>
        </w:rPr>
        <w:t>j</w:t>
      </w:r>
      <w:r w:rsidRPr="009E549A">
        <w:rPr>
          <w:rFonts w:asciiTheme="minorHAnsi" w:eastAsia="Calibri" w:hAnsiTheme="minorHAnsi" w:cstheme="minorHAnsi"/>
          <w:color w:val="auto"/>
          <w:sz w:val="24"/>
          <w:szCs w:val="24"/>
        </w:rPr>
        <w:t>edećim akcionim planom za 2024-2026. godinu pripremiti finansijska alokacija za preostala sredstva. Prethodna Strategija reforme javne uprave finansijski je podržana fondovima Evropske unije, konkretno Sektorskom budžetskom pomoću (SBP)</w:t>
      </w:r>
      <w:r w:rsidR="007735CD">
        <w:rPr>
          <w:rFonts w:asciiTheme="minorHAnsi" w:eastAsia="Calibri" w:hAnsiTheme="minorHAnsi" w:cstheme="minorHAnsi"/>
          <w:color w:val="auto"/>
          <w:sz w:val="24"/>
          <w:szCs w:val="24"/>
        </w:rPr>
        <w:t xml:space="preserve">, što će biti slučaj i sa Startegijom Reforme javne uprave 2022-2024. </w:t>
      </w:r>
      <w:r w:rsidRPr="009E549A">
        <w:rPr>
          <w:rFonts w:asciiTheme="minorHAnsi" w:eastAsia="Calibri" w:hAnsiTheme="minorHAnsi" w:cstheme="minorHAnsi"/>
          <w:color w:val="auto"/>
          <w:sz w:val="24"/>
          <w:szCs w:val="24"/>
        </w:rPr>
        <w:t xml:space="preserve"> </w:t>
      </w:r>
      <w:r w:rsidR="007735CD" w:rsidRPr="007735CD">
        <w:rPr>
          <w:rFonts w:asciiTheme="minorHAnsi" w:eastAsia="Calibri" w:hAnsiTheme="minorHAnsi" w:cstheme="minorHAnsi"/>
          <w:color w:val="auto"/>
          <w:sz w:val="24"/>
          <w:szCs w:val="24"/>
        </w:rPr>
        <w:t>Kroz mehanizam Sektorske budžetske pomoći, koji je planiran IPA III okvirom, predviđe</w:t>
      </w:r>
      <w:r w:rsidR="006F3D81">
        <w:rPr>
          <w:rFonts w:asciiTheme="minorHAnsi" w:eastAsia="Calibri" w:hAnsiTheme="minorHAnsi" w:cstheme="minorHAnsi"/>
          <w:color w:val="auto"/>
          <w:sz w:val="24"/>
          <w:szCs w:val="24"/>
        </w:rPr>
        <w:t>na je podrška implementaciji St</w:t>
      </w:r>
      <w:r w:rsidR="007735CD" w:rsidRPr="007735CD">
        <w:rPr>
          <w:rFonts w:asciiTheme="minorHAnsi" w:eastAsia="Calibri" w:hAnsiTheme="minorHAnsi" w:cstheme="minorHAnsi"/>
          <w:color w:val="auto"/>
          <w:sz w:val="24"/>
          <w:szCs w:val="24"/>
        </w:rPr>
        <w:t>r</w:t>
      </w:r>
      <w:r w:rsidR="006F3D81">
        <w:rPr>
          <w:rFonts w:asciiTheme="minorHAnsi" w:eastAsia="Calibri" w:hAnsiTheme="minorHAnsi" w:cstheme="minorHAnsi"/>
          <w:color w:val="auto"/>
          <w:sz w:val="24"/>
          <w:szCs w:val="24"/>
        </w:rPr>
        <w:t>a</w:t>
      </w:r>
      <w:r w:rsidR="007735CD" w:rsidRPr="007735CD">
        <w:rPr>
          <w:rFonts w:asciiTheme="minorHAnsi" w:eastAsia="Calibri" w:hAnsiTheme="minorHAnsi" w:cstheme="minorHAnsi"/>
          <w:color w:val="auto"/>
          <w:sz w:val="24"/>
          <w:szCs w:val="24"/>
        </w:rPr>
        <w:t>tegije reforme javne uprave 2022-2026</w:t>
      </w:r>
      <w:r w:rsidR="006F3D81">
        <w:rPr>
          <w:rFonts w:asciiTheme="minorHAnsi" w:eastAsia="Calibri" w:hAnsiTheme="minorHAnsi" w:cstheme="minorHAnsi"/>
          <w:color w:val="auto"/>
          <w:sz w:val="24"/>
          <w:szCs w:val="24"/>
        </w:rPr>
        <w:t>.</w:t>
      </w:r>
      <w:r w:rsidR="007735CD" w:rsidRPr="007735CD">
        <w:rPr>
          <w:rFonts w:asciiTheme="minorHAnsi" w:eastAsia="Calibri" w:hAnsiTheme="minorHAnsi" w:cstheme="minorHAnsi"/>
          <w:color w:val="auto"/>
          <w:sz w:val="24"/>
          <w:szCs w:val="24"/>
        </w:rPr>
        <w:t xml:space="preserve"> i Programu reforme javnih finansija 2022-2026</w:t>
      </w:r>
      <w:r w:rsidR="00EF0959">
        <w:rPr>
          <w:rFonts w:asciiTheme="minorHAnsi" w:eastAsia="Calibri" w:hAnsiTheme="minorHAnsi" w:cstheme="minorHAnsi"/>
          <w:color w:val="auto"/>
          <w:sz w:val="24"/>
          <w:szCs w:val="24"/>
        </w:rPr>
        <w:t>.</w:t>
      </w:r>
      <w:r w:rsidR="007735CD" w:rsidRPr="007735CD">
        <w:rPr>
          <w:rFonts w:asciiTheme="minorHAnsi" w:eastAsia="Calibri" w:hAnsiTheme="minorHAnsi" w:cstheme="minorHAnsi"/>
          <w:color w:val="auto"/>
          <w:sz w:val="24"/>
          <w:szCs w:val="24"/>
        </w:rPr>
        <w:t xml:space="preserve"> </w:t>
      </w:r>
    </w:p>
    <w:p w:rsidR="00914C20" w:rsidRDefault="00914C20" w:rsidP="00914C20">
      <w:pPr>
        <w:pStyle w:val="ListParagraph"/>
        <w:spacing w:after="120" w:line="240" w:lineRule="auto"/>
        <w:ind w:left="0"/>
        <w:jc w:val="center"/>
        <w:rPr>
          <w:rFonts w:asciiTheme="minorHAnsi" w:eastAsia="Calibri" w:hAnsiTheme="minorHAnsi" w:cstheme="minorHAnsi"/>
          <w:color w:val="auto"/>
          <w:sz w:val="24"/>
          <w:szCs w:val="24"/>
        </w:rPr>
      </w:pPr>
      <w:r w:rsidRPr="00914C20">
        <w:rPr>
          <w:rFonts w:asciiTheme="minorHAnsi" w:hAnsiTheme="minorHAnsi" w:cstheme="minorHAnsi"/>
          <w:noProof/>
          <w:color w:val="auto"/>
          <w:sz w:val="24"/>
          <w:szCs w:val="24"/>
          <w:lang w:val="en-US"/>
        </w:rPr>
        <mc:AlternateContent>
          <mc:Choice Requires="wps">
            <w:drawing>
              <wp:anchor distT="91440" distB="91440" distL="114300" distR="114300" simplePos="0" relativeHeight="251757568" behindDoc="0" locked="0" layoutInCell="1" allowOverlap="1" wp14:anchorId="53CC0FF6" wp14:editId="568D446E">
                <wp:simplePos x="0" y="0"/>
                <wp:positionH relativeFrom="page">
                  <wp:posOffset>822960</wp:posOffset>
                </wp:positionH>
                <wp:positionV relativeFrom="paragraph">
                  <wp:posOffset>346710</wp:posOffset>
                </wp:positionV>
                <wp:extent cx="6179820" cy="1403985"/>
                <wp:effectExtent l="0" t="0" r="0" b="4445"/>
                <wp:wrapTopAndBottom/>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79820" cy="1403985"/>
                        </a:xfrm>
                        <a:prstGeom prst="rect">
                          <a:avLst/>
                        </a:prstGeom>
                        <a:noFill/>
                        <a:ln w="9525">
                          <a:noFill/>
                          <a:miter lim="800000"/>
                          <a:headEnd/>
                          <a:tailEnd/>
                        </a:ln>
                      </wps:spPr>
                      <wps:txbx>
                        <w:txbxContent>
                          <w:p w:rsidR="00E934CF" w:rsidRPr="00914C20" w:rsidRDefault="00E934CF" w:rsidP="00914C20">
                            <w:pPr>
                              <w:pBdr>
                                <w:top w:val="single" w:sz="24" w:space="8" w:color="7E97AD" w:themeColor="accent1"/>
                                <w:bottom w:val="single" w:sz="24" w:space="8" w:color="7E97AD" w:themeColor="accent1"/>
                              </w:pBdr>
                              <w:spacing w:before="0" w:after="0" w:line="240" w:lineRule="auto"/>
                              <w:jc w:val="center"/>
                              <w:rPr>
                                <w:b/>
                                <w:i/>
                                <w:iCs/>
                                <w:color w:val="7E97AD" w:themeColor="accent1"/>
                                <w:sz w:val="24"/>
                              </w:rPr>
                            </w:pPr>
                            <w:r w:rsidRPr="004A22C6">
                              <w:rPr>
                                <w:b/>
                                <w:i/>
                                <w:iCs/>
                                <w:color w:val="3A4B5B" w:themeColor="accent1" w:themeShade="80"/>
                                <w:sz w:val="24"/>
                              </w:rPr>
                              <w:t xml:space="preserve">Država svakodnevno komunicira s građanima i pruža usluge tokom najvažnijih trenutaka u životima ljudi. Bilo da prijavljuju rođenje djeteta, traže informacije o sigurnosti vakcine, traže penziju, primaju zdravstveno osiguranje, provjeravaju status zahtjeva za administrativne usluge, građani očekuju da će država odgovoriti </w:t>
                            </w:r>
                            <w:r>
                              <w:rPr>
                                <w:b/>
                                <w:i/>
                                <w:iCs/>
                                <w:color w:val="3A4B5B" w:themeColor="accent1" w:themeShade="80"/>
                                <w:sz w:val="24"/>
                              </w:rPr>
                              <w:t xml:space="preserve">na njihove potrebe. Međutim, suviše </w:t>
                            </w:r>
                            <w:r w:rsidRPr="004A22C6">
                              <w:rPr>
                                <w:b/>
                                <w:i/>
                                <w:iCs/>
                                <w:color w:val="3A4B5B" w:themeColor="accent1" w:themeShade="80"/>
                                <w:sz w:val="24"/>
                              </w:rPr>
                              <w:t>često se građani moraju kretati zamršenom mrežom institucija, internet stranica i telefonskih brojeva da bi pristupili uslugama od kojih zavise</w:t>
                            </w:r>
                            <w:r w:rsidRPr="00914C20">
                              <w:rPr>
                                <w:b/>
                                <w:i/>
                                <w:iCs/>
                                <w:color w:val="7E97AD" w:themeColor="accent1"/>
                                <w:sz w:val="24"/>
                              </w:rPr>
                              <w:t>.</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3CC0FF6" id="_x0000_s1062" type="#_x0000_t202" style="position:absolute;left:0;text-align:left;margin-left:64.8pt;margin-top:27.3pt;width:486.6pt;height:110.55pt;z-index:251757568;visibility:visible;mso-wrap-style:square;mso-width-percent:0;mso-height-percent:200;mso-wrap-distance-left:9pt;mso-wrap-distance-top:7.2pt;mso-wrap-distance-right:9pt;mso-wrap-distance-bottom:7.2pt;mso-position-horizontal:absolute;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zIB0EAIAAPwDAAAOAAAAZHJzL2Uyb0RvYy54bWysU9uO2yAQfa/Uf0C8N7Zz28SKs9ruNlWl&#10;7UXa7QcQjGNUYCiQ2OnX74CTbLR9q8oDAmbmzJwzw+q214ochPMSTEWLUU6JMBxqaXYV/fm8+bCg&#10;xAdmaqbAiIoehae36/fvVp0txRhaULVwBEGMLztb0TYEW2aZ563QzI/ACoPGBpxmAa9ul9WOdYiu&#10;VTbO83nWgautAy68x9eHwUjXCb9pBA/fm8aLQFRFsbaQdpf2bdyz9YqVO8dsK/mpDPYPVWgmDSa9&#10;QD2wwMjeyb+gtOQOPDRhxEFn0DSSi8QB2RT5GzZPLbMicUFxvL3I5P8fLP92+OGIrCs6mVBimMYe&#10;PYs+kI/Qk3GUp7O+RK8ni36hx2dsc6Lq7SPwX54YuG+Z2Yk756BrBauxvCJGZlehA46PINvuK9SY&#10;hu0DJKC+cTpqh2oQRMc2HS+tiaVwfJwXN8vFGE0cbcU0nywXs5SDledw63z4LECTeKiow94neHZ4&#10;9CGWw8qzS8xmYCOVSv1XhnQVXc7GsxRwZdEy4HgqqSu6yOMaBiay/GTqFByYVMMZEyhzoh2ZDpxD&#10;v+0HgednObdQH1EIB8M44vfBQwvuDyUdjmJF/e89c4IS9cWgmMtiOo2zmy7T2U2UwV1bttcWZjhC&#10;VTRQMhzvQ5r3yNnbOxR9I5McsTtDJaeaccSSSqfvEGf4+p68Xj/t+gUAAP//AwBQSwMEFAAGAAgA&#10;AAAhAOoWx5HeAAAACwEAAA8AAABkcnMvZG93bnJldi54bWxMj8tOwzAQRfdI/IM1SOyoXYs2NMSp&#10;KtSWJVCirt14SCLih2I3DX/PdAWr0dUc3UexnmzPRhxi552C+UwAQ1d707lGQfW5e3gCFpN2Rvfe&#10;oYIfjLAub28KnRt/cR84HlLDyMTFXCtoUwo557Fu0eo48wEd/b78YHUiOTTcDPpC5rbnUoglt7pz&#10;lNDqgC8t1t+Hs1UQUthnr8Pb+2a7G0V13Feya7ZK3d9Nm2dgCaf0B8O1PlWHkjqd/NmZyHrScrUk&#10;VMHike4VmAtJY04KZLbIgJcF/7+h/AUAAP//AwBQSwECLQAUAAYACAAAACEAtoM4kv4AAADhAQAA&#10;EwAAAAAAAAAAAAAAAAAAAAAAW0NvbnRlbnRfVHlwZXNdLnhtbFBLAQItABQABgAIAAAAIQA4/SH/&#10;1gAAAJQBAAALAAAAAAAAAAAAAAAAAC8BAABfcmVscy8ucmVsc1BLAQItABQABgAIAAAAIQDbzIB0&#10;EAIAAPwDAAAOAAAAAAAAAAAAAAAAAC4CAABkcnMvZTJvRG9jLnhtbFBLAQItABQABgAIAAAAIQDq&#10;FseR3gAAAAsBAAAPAAAAAAAAAAAAAAAAAGoEAABkcnMvZG93bnJldi54bWxQSwUGAAAAAAQABADz&#10;AAAAdQUAAAAA&#10;" filled="f" stroked="f">
                <v:textbox style="mso-fit-shape-to-text:t">
                  <w:txbxContent>
                    <w:p w:rsidR="00E934CF" w:rsidRPr="00914C20" w:rsidRDefault="00E934CF" w:rsidP="00914C20">
                      <w:pPr>
                        <w:pBdr>
                          <w:top w:val="single" w:sz="24" w:space="8" w:color="7E97AD" w:themeColor="accent1"/>
                          <w:bottom w:val="single" w:sz="24" w:space="8" w:color="7E97AD" w:themeColor="accent1"/>
                        </w:pBdr>
                        <w:spacing w:before="0" w:after="0" w:line="240" w:lineRule="auto"/>
                        <w:jc w:val="center"/>
                        <w:rPr>
                          <w:b/>
                          <w:i/>
                          <w:iCs/>
                          <w:color w:val="7E97AD" w:themeColor="accent1"/>
                          <w:sz w:val="24"/>
                        </w:rPr>
                      </w:pPr>
                      <w:r w:rsidRPr="004A22C6">
                        <w:rPr>
                          <w:b/>
                          <w:i/>
                          <w:iCs/>
                          <w:color w:val="3A4B5B" w:themeColor="accent1" w:themeShade="80"/>
                          <w:sz w:val="24"/>
                        </w:rPr>
                        <w:t xml:space="preserve">Država svakodnevno komunicira s građanima i pruža usluge tokom najvažnijih trenutaka u životima ljudi. Bilo da prijavljuju rođenje djeteta, traže informacije o sigurnosti vakcine, traže penziju, primaju zdravstveno osiguranje, provjeravaju status zahtjeva za administrativne usluge, građani očekuju da će država odgovoriti </w:t>
                      </w:r>
                      <w:r>
                        <w:rPr>
                          <w:b/>
                          <w:i/>
                          <w:iCs/>
                          <w:color w:val="3A4B5B" w:themeColor="accent1" w:themeShade="80"/>
                          <w:sz w:val="24"/>
                        </w:rPr>
                        <w:t xml:space="preserve">na njihove potrebe. Međutim, suviše </w:t>
                      </w:r>
                      <w:r w:rsidRPr="004A22C6">
                        <w:rPr>
                          <w:b/>
                          <w:i/>
                          <w:iCs/>
                          <w:color w:val="3A4B5B" w:themeColor="accent1" w:themeShade="80"/>
                          <w:sz w:val="24"/>
                        </w:rPr>
                        <w:t>često se građani moraju kretati zamršenom mrežom institucija, internet stranica i telefonskih brojeva da bi pristupili uslugama od kojih zavise</w:t>
                      </w:r>
                      <w:r w:rsidRPr="00914C20">
                        <w:rPr>
                          <w:b/>
                          <w:i/>
                          <w:iCs/>
                          <w:color w:val="7E97AD" w:themeColor="accent1"/>
                          <w:sz w:val="24"/>
                        </w:rPr>
                        <w:t>.</w:t>
                      </w:r>
                    </w:p>
                  </w:txbxContent>
                </v:textbox>
                <w10:wrap type="topAndBottom" anchorx="page"/>
              </v:shape>
            </w:pict>
          </mc:Fallback>
        </mc:AlternateContent>
      </w:r>
      <w:r w:rsidR="009E549A" w:rsidRPr="009E549A">
        <w:rPr>
          <w:rFonts w:asciiTheme="minorHAnsi" w:eastAsia="Calibri" w:hAnsiTheme="minorHAnsi" w:cstheme="minorHAnsi"/>
          <w:color w:val="auto"/>
          <w:sz w:val="24"/>
          <w:szCs w:val="24"/>
        </w:rPr>
        <w:t>* * *</w:t>
      </w:r>
    </w:p>
    <w:p w:rsidR="009E549A" w:rsidRPr="009E549A" w:rsidRDefault="009E549A" w:rsidP="00914C20">
      <w:pPr>
        <w:pStyle w:val="ListParagraph"/>
        <w:spacing w:after="120" w:line="240" w:lineRule="auto"/>
        <w:ind w:left="0"/>
        <w:jc w:val="both"/>
        <w:rPr>
          <w:rFonts w:asciiTheme="minorHAnsi" w:eastAsia="Calibri" w:hAnsiTheme="minorHAnsi" w:cstheme="minorHAnsi"/>
          <w:color w:val="auto"/>
          <w:sz w:val="24"/>
          <w:szCs w:val="24"/>
        </w:rPr>
      </w:pPr>
      <w:r w:rsidRPr="009E549A">
        <w:rPr>
          <w:rFonts w:asciiTheme="minorHAnsi" w:eastAsia="Calibri" w:hAnsiTheme="minorHAnsi" w:cstheme="minorHAnsi"/>
          <w:color w:val="auto"/>
          <w:sz w:val="24"/>
          <w:szCs w:val="24"/>
        </w:rPr>
        <w:t>Dodatno, posljednjih nekoliko godina svjedočimo ubrzanom tehnološkom razvoju koji zahvata sve segmente poslovanja i društva. On je promijenio način na koji pristupamo uslugama, kako percipiramo njihov kvalitet, dostupnost i korisničko iskustvo. Osim spomenutih promjena, nepredviđena</w:t>
      </w:r>
      <w:r w:rsidR="008931E3">
        <w:rPr>
          <w:rFonts w:asciiTheme="minorHAnsi" w:eastAsia="Calibri" w:hAnsiTheme="minorHAnsi" w:cstheme="minorHAnsi"/>
          <w:color w:val="auto"/>
          <w:sz w:val="24"/>
          <w:szCs w:val="24"/>
        </w:rPr>
        <w:t xml:space="preserve"> okolnost, poput epidemije  kovid</w:t>
      </w:r>
      <w:r w:rsidRPr="009E549A">
        <w:rPr>
          <w:rFonts w:asciiTheme="minorHAnsi" w:eastAsia="Calibri" w:hAnsiTheme="minorHAnsi" w:cstheme="minorHAnsi"/>
          <w:color w:val="auto"/>
          <w:sz w:val="24"/>
          <w:szCs w:val="24"/>
        </w:rPr>
        <w:t>-19 koja je izazvala krizu širom svijeta, snažno je uticala na transformaciju svih institucija i podstakla ih da izgrade ot</w:t>
      </w:r>
      <w:r w:rsidR="00A170A3">
        <w:rPr>
          <w:rFonts w:asciiTheme="minorHAnsi" w:eastAsia="Calibri" w:hAnsiTheme="minorHAnsi" w:cstheme="minorHAnsi"/>
          <w:color w:val="auto"/>
          <w:sz w:val="24"/>
          <w:szCs w:val="24"/>
        </w:rPr>
        <w:t xml:space="preserve">pornost i odgovore izazovima u </w:t>
      </w:r>
      <w:r w:rsidRPr="009E549A">
        <w:rPr>
          <w:rFonts w:asciiTheme="minorHAnsi" w:eastAsia="Calibri" w:hAnsiTheme="minorHAnsi" w:cstheme="minorHAnsi"/>
          <w:i/>
          <w:color w:val="auto"/>
          <w:sz w:val="24"/>
          <w:szCs w:val="24"/>
        </w:rPr>
        <w:t>novom normalnom</w:t>
      </w:r>
      <w:r w:rsidRPr="009E549A">
        <w:rPr>
          <w:rFonts w:asciiTheme="minorHAnsi" w:eastAsia="Calibri" w:hAnsiTheme="minorHAnsi" w:cstheme="minorHAnsi"/>
          <w:color w:val="auto"/>
          <w:sz w:val="24"/>
          <w:szCs w:val="24"/>
        </w:rPr>
        <w:t>. Jedan od predviđenih zaokreta je prelaz</w:t>
      </w:r>
      <w:r w:rsidR="00A170A3">
        <w:rPr>
          <w:rFonts w:asciiTheme="minorHAnsi" w:eastAsia="Calibri" w:hAnsiTheme="minorHAnsi" w:cstheme="minorHAnsi"/>
          <w:color w:val="auto"/>
          <w:sz w:val="24"/>
          <w:szCs w:val="24"/>
        </w:rPr>
        <w:t>ak na agilan rad</w:t>
      </w:r>
      <w:r w:rsidRPr="009E549A">
        <w:rPr>
          <w:rFonts w:asciiTheme="minorHAnsi" w:eastAsia="Calibri" w:hAnsiTheme="minorHAnsi" w:cstheme="minorHAnsi"/>
          <w:color w:val="auto"/>
          <w:sz w:val="24"/>
          <w:szCs w:val="24"/>
        </w:rPr>
        <w:t xml:space="preserve">. Ovakav novi način rada osnažuje organizaciju za brži razvoj usluga i omogućuje precizniji odgovor na očekivanja </w:t>
      </w:r>
      <w:r w:rsidRPr="009E549A">
        <w:rPr>
          <w:rFonts w:asciiTheme="minorHAnsi" w:eastAsia="Calibri" w:hAnsiTheme="minorHAnsi" w:cstheme="minorHAnsi"/>
          <w:color w:val="auto"/>
          <w:sz w:val="24"/>
          <w:szCs w:val="24"/>
        </w:rPr>
        <w:lastRenderedPageBreak/>
        <w:t>korisnika. Na isti način, digitalna transformacija je mnogo više od upotrebe moderne tehnologije i internet alata. Ona predstavlja fleksibilnost u prilagođavanju promjenama koje se nikad brže ni</w:t>
      </w:r>
      <w:r w:rsidR="00EC54B2">
        <w:rPr>
          <w:rFonts w:asciiTheme="minorHAnsi" w:eastAsia="Calibri" w:hAnsiTheme="minorHAnsi" w:cstheme="minorHAnsi"/>
          <w:color w:val="auto"/>
          <w:sz w:val="24"/>
          <w:szCs w:val="24"/>
        </w:rPr>
        <w:t>je</w:t>
      </w:r>
      <w:r w:rsidRPr="009E549A">
        <w:rPr>
          <w:rFonts w:asciiTheme="minorHAnsi" w:eastAsia="Calibri" w:hAnsiTheme="minorHAnsi" w:cstheme="minorHAnsi"/>
          <w:color w:val="auto"/>
          <w:sz w:val="24"/>
          <w:szCs w:val="24"/>
        </w:rPr>
        <w:t>su dešavale, a da bi bila ostvariva i uspješna, uz jasne strateške pravce mora obuhvatiti: ljude, saradnju i tehnologiju. Razvoj novih modela primjene digitalizacije u službi građana uz promjenu kulture i načina rada u javnoj upravi, aktivno uključ</w:t>
      </w:r>
      <w:r w:rsidR="00EC54B2">
        <w:rPr>
          <w:rFonts w:asciiTheme="minorHAnsi" w:eastAsia="Calibri" w:hAnsiTheme="minorHAnsi" w:cstheme="minorHAnsi"/>
          <w:color w:val="auto"/>
          <w:sz w:val="24"/>
          <w:szCs w:val="24"/>
        </w:rPr>
        <w:t>ivanje građana u identifikovanje i rješavanje</w:t>
      </w:r>
      <w:r w:rsidRPr="009E549A">
        <w:rPr>
          <w:rFonts w:asciiTheme="minorHAnsi" w:eastAsia="Calibri" w:hAnsiTheme="minorHAnsi" w:cstheme="minorHAnsi"/>
          <w:color w:val="auto"/>
          <w:sz w:val="24"/>
          <w:szCs w:val="24"/>
        </w:rPr>
        <w:t xml:space="preserve"> problema, modernizacija i inovacije u javnom sektoru i izgradnja administrativnih kapaciteta predstavljaju preduslove </w:t>
      </w:r>
      <w:r w:rsidR="00EC54B2">
        <w:rPr>
          <w:rFonts w:asciiTheme="minorHAnsi" w:eastAsia="Calibri" w:hAnsiTheme="minorHAnsi" w:cstheme="minorHAnsi"/>
          <w:color w:val="auto"/>
          <w:sz w:val="24"/>
          <w:szCs w:val="24"/>
        </w:rPr>
        <w:t xml:space="preserve"> za kvalitetnu reformu</w:t>
      </w:r>
      <w:r w:rsidRPr="009E549A">
        <w:rPr>
          <w:rFonts w:asciiTheme="minorHAnsi" w:eastAsia="Calibri" w:hAnsiTheme="minorHAnsi" w:cstheme="minorHAnsi"/>
          <w:color w:val="auto"/>
          <w:sz w:val="24"/>
          <w:szCs w:val="24"/>
        </w:rPr>
        <w:t xml:space="preserve"> javne uprave.</w:t>
      </w:r>
    </w:p>
    <w:p w:rsidR="00914C20" w:rsidRDefault="00914C20" w:rsidP="009E549A">
      <w:pPr>
        <w:spacing w:after="120" w:line="240" w:lineRule="auto"/>
        <w:jc w:val="both"/>
        <w:rPr>
          <w:rFonts w:asciiTheme="minorHAnsi" w:hAnsiTheme="minorHAnsi" w:cstheme="minorHAnsi"/>
          <w:color w:val="auto"/>
          <w:sz w:val="24"/>
          <w:szCs w:val="24"/>
        </w:rPr>
      </w:pPr>
      <w:r w:rsidRPr="00914C20">
        <w:rPr>
          <w:rFonts w:asciiTheme="minorHAnsi" w:hAnsiTheme="minorHAnsi" w:cstheme="minorHAnsi"/>
          <w:noProof/>
          <w:color w:val="auto"/>
          <w:sz w:val="24"/>
          <w:szCs w:val="24"/>
          <w:lang w:val="en-US"/>
        </w:rPr>
        <mc:AlternateContent>
          <mc:Choice Requires="wps">
            <w:drawing>
              <wp:anchor distT="91440" distB="91440" distL="114300" distR="114300" simplePos="0" relativeHeight="251759616" behindDoc="0" locked="0" layoutInCell="1" allowOverlap="1" wp14:anchorId="048717AA" wp14:editId="4DA39738">
                <wp:simplePos x="0" y="0"/>
                <wp:positionH relativeFrom="page">
                  <wp:posOffset>883920</wp:posOffset>
                </wp:positionH>
                <wp:positionV relativeFrom="paragraph">
                  <wp:posOffset>755650</wp:posOffset>
                </wp:positionV>
                <wp:extent cx="6111240" cy="1403985"/>
                <wp:effectExtent l="0" t="0" r="0" b="0"/>
                <wp:wrapTopAndBottom/>
                <wp:docPr id="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1240" cy="1403985"/>
                        </a:xfrm>
                        <a:prstGeom prst="rect">
                          <a:avLst/>
                        </a:prstGeom>
                        <a:noFill/>
                        <a:ln w="9525">
                          <a:noFill/>
                          <a:miter lim="800000"/>
                          <a:headEnd/>
                          <a:tailEnd/>
                        </a:ln>
                      </wps:spPr>
                      <wps:txbx>
                        <w:txbxContent>
                          <w:p w:rsidR="00E934CF" w:rsidRPr="004A22C6" w:rsidRDefault="00E934CF" w:rsidP="00914C20">
                            <w:pPr>
                              <w:pBdr>
                                <w:top w:val="single" w:sz="24" w:space="8" w:color="7E97AD" w:themeColor="accent1"/>
                                <w:bottom w:val="single" w:sz="24" w:space="8" w:color="7E97AD" w:themeColor="accent1"/>
                              </w:pBdr>
                              <w:spacing w:before="0" w:after="0" w:line="240" w:lineRule="auto"/>
                              <w:jc w:val="center"/>
                              <w:rPr>
                                <w:b/>
                                <w:i/>
                                <w:iCs/>
                                <w:color w:val="3A4B5B" w:themeColor="accent1" w:themeShade="80"/>
                                <w:sz w:val="24"/>
                              </w:rPr>
                            </w:pPr>
                            <w:r w:rsidRPr="004A22C6">
                              <w:rPr>
                                <w:b/>
                                <w:i/>
                                <w:iCs/>
                                <w:color w:val="3A4B5B" w:themeColor="accent1" w:themeShade="80"/>
                                <w:sz w:val="24"/>
                              </w:rPr>
                              <w:t>Strategijom</w:t>
                            </w:r>
                            <w:r>
                              <w:rPr>
                                <w:b/>
                                <w:i/>
                                <w:iCs/>
                                <w:color w:val="3A4B5B" w:themeColor="accent1" w:themeShade="80"/>
                                <w:sz w:val="24"/>
                              </w:rPr>
                              <w:t xml:space="preserve"> reforme javne uprave 2022-2026.</w:t>
                            </w:r>
                            <w:r w:rsidRPr="004A22C6">
                              <w:rPr>
                                <w:b/>
                                <w:i/>
                                <w:iCs/>
                                <w:color w:val="3A4B5B" w:themeColor="accent1" w:themeShade="80"/>
                                <w:sz w:val="24"/>
                              </w:rPr>
                              <w:t xml:space="preserve"> preduzimaju se mjere za poboljšanje pružanja usluga građanima i ostalim korisnicima. Cilj je da gradimo odgovornost i transparentnost u svemu što radimo. Vizija Strategije je profesionalna javna uprava koja kvalitetno pruža usluge krajnjim korisnicima </w:t>
                            </w:r>
                            <w:r>
                              <w:rPr>
                                <w:b/>
                                <w:i/>
                                <w:iCs/>
                                <w:color w:val="3A4B5B" w:themeColor="accent1" w:themeShade="80"/>
                                <w:sz w:val="24"/>
                              </w:rPr>
                              <w:t>i koja</w:t>
                            </w:r>
                            <w:r w:rsidRPr="004A22C6">
                              <w:rPr>
                                <w:b/>
                                <w:i/>
                                <w:iCs/>
                                <w:color w:val="3A4B5B" w:themeColor="accent1" w:themeShade="80"/>
                                <w:sz w:val="24"/>
                              </w:rPr>
                              <w:t xml:space="preserve"> ima adekvatne kapacitete za pristupanje Evropskoj uniji do 2026. godine.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48717AA" id="_x0000_s1063" type="#_x0000_t202" style="position:absolute;left:0;text-align:left;margin-left:69.6pt;margin-top:59.5pt;width:481.2pt;height:110.55pt;z-index:251759616;visibility:visible;mso-wrap-style:square;mso-width-percent:0;mso-height-percent:200;mso-wrap-distance-left:9pt;mso-wrap-distance-top:7.2pt;mso-wrap-distance-right:9pt;mso-wrap-distance-bottom:7.2pt;mso-position-horizontal:absolute;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zHkEAIAAPwDAAAOAAAAZHJzL2Uyb0RvYy54bWysU9tuGyEQfa/Uf0C813uJndgrr6M0qatK&#10;6UVK+gGYZb2owFDA3nW/PgNrO1b6VpUHxDDMmTlnhuXtoBXZC+clmJoWk5wSYTg00mxr+vN5/WFO&#10;iQ/MNEyBETU9CE9vV+/fLXtbiRI6UI1wBEGMr3pb0y4EW2WZ553QzE/ACoPOFpxmAU23zRrHekTX&#10;Kivz/DrrwTXWARfe4+3D6KSrhN+2gofvbetFIKqmWFtIu0v7Ju7ZasmqrWO2k/xYBvuHKjSTBpOe&#10;oR5YYGTn5F9QWnIHHtow4aAzaFvJReKAbIr8DZunjlmRuKA43p5l8v8Pln/b/3BENjW9mlJimMYe&#10;PYshkI8wkDLK01tf4asni+/CgNfY5kTV20fgvzwxcN8xsxV3zkHfCdZgeUWMzC5CRxwfQTb9V2gw&#10;DdsFSEBD63TUDtUgiI5tOpxbE0vheHldFEU5RRdHXzHNrxbzWcrBqlO4dT58FqBJPNTUYe8TPNs/&#10;+hDLYdXpScxmYC2VSv1XhvQ1XczKWQq48GgZcDyV1DWd53GNAxNZfjJNCg5MqvGMCZQ50o5MR85h&#10;2AyjwDcnOTfQHFAIB+M44vfBQwfuDyU9jmJN/e8dc4IS9cWgmItiGpmHZExnNyUa7tKzufQwwxGq&#10;poGS8Xgf0rxHzt7eoehrmeSI3RkrOdaMI5ZUOn6HOMOXdnr1+mlXLwAAAP//AwBQSwMEFAAGAAgA&#10;AAAhAIH6mi7fAAAADAEAAA8AAABkcnMvZG93bnJldi54bWxMj8tOwzAQRfdI/IM1SOyonRQVmsap&#10;KtSWJVAi1m7sJhHx2LLdNPw90xXs5mqO7qNcT3ZgowmxdyghmwlgBhune2wl1J+7h2dgMSnUanBo&#10;JPyYCOvq9qZUhXYX/DDjIbWMTDAWSkKXki84j01nrIoz5w3S7+SCVYlkaLkO6kLmduC5EAtuVY+U&#10;0ClvXjrTfB/OVoJPfv/0Gt7eN9vdKOqvfZ337VbK+7tpswKWzJT+YLjWp+pQUaejO6OObCA9X+aE&#10;0pEtadSVyES2AHaUMH8UGfCq5P9HVL8AAAD//wMAUEsBAi0AFAAGAAgAAAAhALaDOJL+AAAA4QEA&#10;ABMAAAAAAAAAAAAAAAAAAAAAAFtDb250ZW50X1R5cGVzXS54bWxQSwECLQAUAAYACAAAACEAOP0h&#10;/9YAAACUAQAACwAAAAAAAAAAAAAAAAAvAQAAX3JlbHMvLnJlbHNQSwECLQAUAAYACAAAACEAcRMx&#10;5BACAAD8AwAADgAAAAAAAAAAAAAAAAAuAgAAZHJzL2Uyb0RvYy54bWxQSwECLQAUAAYACAAAACEA&#10;gfqaLt8AAAAMAQAADwAAAAAAAAAAAAAAAABqBAAAZHJzL2Rvd25yZXYueG1sUEsFBgAAAAAEAAQA&#10;8wAAAHYFAAAAAA==&#10;" filled="f" stroked="f">
                <v:textbox style="mso-fit-shape-to-text:t">
                  <w:txbxContent>
                    <w:p w:rsidR="00E934CF" w:rsidRPr="004A22C6" w:rsidRDefault="00E934CF" w:rsidP="00914C20">
                      <w:pPr>
                        <w:pBdr>
                          <w:top w:val="single" w:sz="24" w:space="8" w:color="7E97AD" w:themeColor="accent1"/>
                          <w:bottom w:val="single" w:sz="24" w:space="8" w:color="7E97AD" w:themeColor="accent1"/>
                        </w:pBdr>
                        <w:spacing w:before="0" w:after="0" w:line="240" w:lineRule="auto"/>
                        <w:jc w:val="center"/>
                        <w:rPr>
                          <w:b/>
                          <w:i/>
                          <w:iCs/>
                          <w:color w:val="3A4B5B" w:themeColor="accent1" w:themeShade="80"/>
                          <w:sz w:val="24"/>
                        </w:rPr>
                      </w:pPr>
                      <w:r w:rsidRPr="004A22C6">
                        <w:rPr>
                          <w:b/>
                          <w:i/>
                          <w:iCs/>
                          <w:color w:val="3A4B5B" w:themeColor="accent1" w:themeShade="80"/>
                          <w:sz w:val="24"/>
                        </w:rPr>
                        <w:t>Strategijom</w:t>
                      </w:r>
                      <w:r>
                        <w:rPr>
                          <w:b/>
                          <w:i/>
                          <w:iCs/>
                          <w:color w:val="3A4B5B" w:themeColor="accent1" w:themeShade="80"/>
                          <w:sz w:val="24"/>
                        </w:rPr>
                        <w:t xml:space="preserve"> reforme javne uprave 2022-2026.</w:t>
                      </w:r>
                      <w:r w:rsidRPr="004A22C6">
                        <w:rPr>
                          <w:b/>
                          <w:i/>
                          <w:iCs/>
                          <w:color w:val="3A4B5B" w:themeColor="accent1" w:themeShade="80"/>
                          <w:sz w:val="24"/>
                        </w:rPr>
                        <w:t xml:space="preserve"> preduzimaju se mjere za poboljšanje pružanja usluga građanima i ostalim korisnicima. Cilj je da gradimo odgovornost i transparentnost u svemu što radimo. Vizija Strategije je profesionalna javna uprava koja kvalitetno pruža usluge krajnjim korisnicima </w:t>
                      </w:r>
                      <w:r>
                        <w:rPr>
                          <w:b/>
                          <w:i/>
                          <w:iCs/>
                          <w:color w:val="3A4B5B" w:themeColor="accent1" w:themeShade="80"/>
                          <w:sz w:val="24"/>
                        </w:rPr>
                        <w:t>i koja</w:t>
                      </w:r>
                      <w:r w:rsidRPr="004A22C6">
                        <w:rPr>
                          <w:b/>
                          <w:i/>
                          <w:iCs/>
                          <w:color w:val="3A4B5B" w:themeColor="accent1" w:themeShade="80"/>
                          <w:sz w:val="24"/>
                        </w:rPr>
                        <w:t xml:space="preserve"> ima adekvatne kapacitete za pristupanje Evropskoj uniji do 2026. godine.</w:t>
                      </w:r>
                    </w:p>
                  </w:txbxContent>
                </v:textbox>
                <w10:wrap type="topAndBottom" anchorx="page"/>
              </v:shape>
            </w:pict>
          </mc:Fallback>
        </mc:AlternateContent>
      </w:r>
      <w:r w:rsidR="009E549A" w:rsidRPr="009E549A">
        <w:rPr>
          <w:rFonts w:asciiTheme="minorHAnsi" w:hAnsiTheme="minorHAnsi" w:cstheme="minorHAnsi"/>
          <w:color w:val="auto"/>
          <w:sz w:val="24"/>
          <w:szCs w:val="24"/>
        </w:rPr>
        <w:t xml:space="preserve">Iz navedenih razloga, Vlada Crne Gore i nadležno </w:t>
      </w:r>
      <w:r w:rsidR="009E549A" w:rsidRPr="009E549A">
        <w:rPr>
          <w:rFonts w:asciiTheme="minorHAnsi" w:eastAsia="Calibri" w:hAnsiTheme="minorHAnsi" w:cstheme="minorHAnsi"/>
          <w:color w:val="auto"/>
          <w:sz w:val="24"/>
          <w:szCs w:val="24"/>
        </w:rPr>
        <w:t xml:space="preserve">Ministarstvo javne uprave, digitalnog društva i medija </w:t>
      </w:r>
      <w:r w:rsidR="009E549A" w:rsidRPr="009E549A">
        <w:rPr>
          <w:rFonts w:asciiTheme="minorHAnsi" w:hAnsiTheme="minorHAnsi" w:cstheme="minorHAnsi"/>
          <w:color w:val="auto"/>
          <w:sz w:val="24"/>
          <w:szCs w:val="24"/>
        </w:rPr>
        <w:t>posvećeno je</w:t>
      </w:r>
      <w:r w:rsidR="00777A38">
        <w:rPr>
          <w:rFonts w:asciiTheme="minorHAnsi" w:hAnsiTheme="minorHAnsi" w:cstheme="minorHAnsi"/>
          <w:color w:val="auto"/>
          <w:sz w:val="24"/>
          <w:szCs w:val="24"/>
        </w:rPr>
        <w:t xml:space="preserve"> da osigura funkcionisanje</w:t>
      </w:r>
      <w:r w:rsidR="009E549A" w:rsidRPr="009E549A">
        <w:rPr>
          <w:rFonts w:asciiTheme="minorHAnsi" w:hAnsiTheme="minorHAnsi" w:cstheme="minorHAnsi"/>
          <w:color w:val="auto"/>
          <w:sz w:val="24"/>
          <w:szCs w:val="24"/>
        </w:rPr>
        <w:t xml:space="preserve"> efikasne, </w:t>
      </w:r>
      <w:r w:rsidR="009E549A" w:rsidRPr="009E549A">
        <w:rPr>
          <w:rFonts w:asciiTheme="minorHAnsi" w:hAnsiTheme="minorHAnsi" w:cstheme="minorHAnsi"/>
          <w:color w:val="auto"/>
          <w:sz w:val="24"/>
          <w:szCs w:val="24"/>
          <w:lang w:val="sr-Latn-BA"/>
        </w:rPr>
        <w:t xml:space="preserve">agilne, inkluzivne i otvorene javne uprave </w:t>
      </w:r>
      <w:r w:rsidR="009E549A" w:rsidRPr="009E549A">
        <w:rPr>
          <w:rFonts w:asciiTheme="minorHAnsi" w:hAnsiTheme="minorHAnsi" w:cstheme="minorHAnsi"/>
          <w:color w:val="auto"/>
          <w:sz w:val="24"/>
          <w:szCs w:val="24"/>
        </w:rPr>
        <w:t xml:space="preserve">koja efikasno treba da odgovori na potrebe građana. </w:t>
      </w:r>
    </w:p>
    <w:p w:rsidR="009E549A" w:rsidRDefault="009E549A" w:rsidP="00F3787A">
      <w:pPr>
        <w:pBdr>
          <w:top w:val="nil"/>
          <w:left w:val="nil"/>
          <w:bottom w:val="nil"/>
          <w:right w:val="nil"/>
          <w:between w:val="nil"/>
        </w:pBdr>
        <w:spacing w:before="0" w:after="0" w:line="240" w:lineRule="auto"/>
        <w:ind w:right="-360"/>
        <w:rPr>
          <w:rFonts w:asciiTheme="minorHAnsi" w:hAnsiTheme="minorHAnsi"/>
          <w:b/>
          <w:color w:val="3A4C5B"/>
          <w:sz w:val="32"/>
          <w:szCs w:val="32"/>
        </w:rPr>
      </w:pPr>
    </w:p>
    <w:p w:rsidR="00041B50" w:rsidRPr="00C718C4" w:rsidRDefault="00041B50" w:rsidP="00C718C4">
      <w:pPr>
        <w:spacing w:after="120" w:line="240" w:lineRule="auto"/>
        <w:jc w:val="both"/>
        <w:rPr>
          <w:rFonts w:asciiTheme="minorHAnsi" w:hAnsiTheme="minorHAnsi" w:cstheme="minorHAnsi"/>
          <w:color w:val="auto"/>
          <w:sz w:val="24"/>
          <w:szCs w:val="24"/>
        </w:rPr>
      </w:pPr>
      <w:r w:rsidRPr="00C718C4">
        <w:rPr>
          <w:rFonts w:asciiTheme="minorHAnsi" w:hAnsiTheme="minorHAnsi" w:cstheme="minorHAnsi"/>
          <w:color w:val="auto"/>
          <w:sz w:val="24"/>
          <w:szCs w:val="24"/>
        </w:rPr>
        <w:t xml:space="preserve">Reforma javne uprave, pored vladavine prava i ekonomskih reformi, predstavlja jedan od tri ključna stuba u procesu proširenja EU, te je cilj Crne Gore da se obezbijedi puna primjena prava EU, ali i osigura jednak tretman svih građana. Evropska komisija stavlja reformu javne uprave (RJU) država kandidata u centar svoje politike proširenja, što potvrđuje i nova metodologija proširenja, koja podrazumijeva klasterski pristup pregovorima. Novom metodologijom je stavljen jači fokus na temeljne reforme, počevši od vladavine prava, funkcionisanja demokratskih institucija i javne uprave, kao i što stabilniju ekonomiju zemalja kandidata. </w:t>
      </w:r>
    </w:p>
    <w:p w:rsidR="00041B50" w:rsidRPr="00C718C4" w:rsidRDefault="00041B50" w:rsidP="00C718C4">
      <w:pPr>
        <w:spacing w:after="120" w:line="240" w:lineRule="auto"/>
        <w:jc w:val="both"/>
        <w:rPr>
          <w:rFonts w:asciiTheme="minorHAnsi" w:hAnsiTheme="minorHAnsi" w:cstheme="minorHAnsi"/>
          <w:color w:val="auto"/>
          <w:sz w:val="24"/>
          <w:szCs w:val="24"/>
        </w:rPr>
      </w:pPr>
      <w:r w:rsidRPr="00C718C4">
        <w:rPr>
          <w:rFonts w:asciiTheme="minorHAnsi" w:hAnsiTheme="minorHAnsi" w:cstheme="minorHAnsi"/>
          <w:color w:val="auto"/>
          <w:sz w:val="24"/>
          <w:szCs w:val="24"/>
        </w:rPr>
        <w:t>U svjetlu pojačanog fokusa Evropske komisije na RJU, OECD/SIGMA je razvila Principe javne uprave, dokument u kojem su navedeni glavni zahtjevi u oblasti RJU kojima države kandidati treba da se rukovode u procesu pridruživanja/pristupanja EU. U šest ključnih oblasti koje zahtijevaju reforme su strateški okvir za RJU, razvoj i koordinacija politika, javne usluge i upravljanje ljudskim resursima, odgovornost, pružanje javnih usluga i upravljanje javnim finansijama. Reforma javne uprave na putu ka EU je i priprema za Evropski administrativni prostor koji obuhvata standarde i principe za djelovanje javne uprave u EU. Evropski administrativni prostor je prepoznat kao jedinstven koncept dopune akija (acquis) u ovoj oblasti javne uprave i unapređenje nacionalnog upravnog prava i administrativnih kapaciteta zemalja članica.</w:t>
      </w:r>
    </w:p>
    <w:p w:rsidR="00243FB4" w:rsidRDefault="00041B50" w:rsidP="00243FB4">
      <w:pPr>
        <w:spacing w:after="120" w:line="240" w:lineRule="auto"/>
        <w:jc w:val="both"/>
        <w:rPr>
          <w:rFonts w:asciiTheme="minorHAnsi" w:eastAsia="Calibri" w:hAnsiTheme="minorHAnsi" w:cs="Calibri"/>
          <w:b/>
          <w:color w:val="000000"/>
          <w:sz w:val="32"/>
          <w:szCs w:val="32"/>
        </w:rPr>
      </w:pPr>
      <w:r w:rsidRPr="00C718C4">
        <w:rPr>
          <w:rFonts w:asciiTheme="minorHAnsi" w:hAnsiTheme="minorHAnsi" w:cstheme="minorHAnsi"/>
          <w:color w:val="auto"/>
          <w:sz w:val="24"/>
          <w:szCs w:val="24"/>
        </w:rPr>
        <w:t xml:space="preserve">Administrativni kapaciteti (Madridski kriterijum), zajedno sa kriterijumima iz Kopenhagena, predstavljaju uslove koje države koje pretenduju na članstvo u Evropskoj uniji, moraju da ispune. Ovaj kriterijum je značajan pre svega zbog uloge koju administracija ima ne samo u procesu pridruživanja, već i kasnije kada država postane članica EU, obzirom da ima zadatak da usvoji i efektivno primijeni acquis. Zato je zadatak država koje se nalaze u procesu pristupanja da stvore profesionalnu i odgovornu državnu upravu koja će biti u stanju da preuzme i implementira </w:t>
      </w:r>
      <w:r w:rsidRPr="00C718C4">
        <w:rPr>
          <w:rFonts w:asciiTheme="minorHAnsi" w:hAnsiTheme="minorHAnsi" w:cstheme="minorHAnsi"/>
          <w:color w:val="auto"/>
          <w:sz w:val="24"/>
          <w:szCs w:val="24"/>
        </w:rPr>
        <w:lastRenderedPageBreak/>
        <w:t>pravila i propise EU. Novom Strategijom za reformu javne uprave je planirano da se osnaže administrativne strukture tako da one budu sposobne da ostvare obaveze koje proističu iz budućeg članstva.</w:t>
      </w:r>
      <w:bookmarkStart w:id="3" w:name="_Toc90637366"/>
      <w:r w:rsidR="00243FB4">
        <w:rPr>
          <w:rFonts w:asciiTheme="minorHAnsi" w:eastAsia="Calibri" w:hAnsiTheme="minorHAnsi" w:cs="Calibri"/>
          <w:b/>
          <w:color w:val="000000"/>
          <w:sz w:val="32"/>
          <w:szCs w:val="32"/>
        </w:rPr>
        <w:t xml:space="preserve"> </w:t>
      </w:r>
    </w:p>
    <w:p w:rsidR="00243FB4" w:rsidRDefault="00243FB4" w:rsidP="00243FB4">
      <w:pPr>
        <w:spacing w:after="120" w:line="240" w:lineRule="auto"/>
        <w:jc w:val="both"/>
        <w:rPr>
          <w:rFonts w:asciiTheme="minorHAnsi" w:eastAsia="Calibri" w:hAnsiTheme="minorHAnsi" w:cs="Calibri"/>
          <w:b/>
          <w:color w:val="000000"/>
          <w:sz w:val="32"/>
          <w:szCs w:val="32"/>
        </w:rPr>
      </w:pPr>
      <w:r>
        <w:rPr>
          <w:rFonts w:asciiTheme="minorHAnsi" w:eastAsia="Calibri" w:hAnsiTheme="minorHAnsi" w:cs="Calibri"/>
          <w:b/>
          <w:color w:val="000000"/>
          <w:sz w:val="32"/>
          <w:szCs w:val="32"/>
        </w:rPr>
        <w:br w:type="textWrapping" w:clear="all"/>
      </w: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243FB4" w:rsidRDefault="00243FB4" w:rsidP="00243FB4">
      <w:pPr>
        <w:spacing w:after="120" w:line="240" w:lineRule="auto"/>
        <w:jc w:val="both"/>
        <w:rPr>
          <w:rFonts w:asciiTheme="minorHAnsi" w:eastAsia="Calibri" w:hAnsiTheme="minorHAnsi" w:cs="Calibri"/>
          <w:b/>
          <w:color w:val="000000"/>
          <w:sz w:val="32"/>
          <w:szCs w:val="32"/>
        </w:rPr>
      </w:pPr>
    </w:p>
    <w:p w:rsidR="004F2DF2" w:rsidRDefault="004A22C6" w:rsidP="00243FB4">
      <w:pPr>
        <w:spacing w:after="120" w:line="240" w:lineRule="auto"/>
        <w:jc w:val="both"/>
        <w:rPr>
          <w:rFonts w:asciiTheme="minorHAnsi" w:eastAsia="Calibri" w:hAnsiTheme="minorHAnsi" w:cs="Calibri"/>
          <w:b/>
          <w:color w:val="000000"/>
          <w:sz w:val="32"/>
          <w:szCs w:val="32"/>
        </w:rPr>
      </w:pPr>
      <w:r>
        <w:rPr>
          <w:rFonts w:asciiTheme="minorHAnsi" w:eastAsia="Calibri" w:hAnsiTheme="minorHAnsi" w:cs="Calibri"/>
          <w:b/>
          <w:color w:val="000000"/>
          <w:sz w:val="32"/>
          <w:szCs w:val="32"/>
        </w:rPr>
        <w:t>SKRAĆENICE</w:t>
      </w:r>
      <w:bookmarkEnd w:id="3"/>
    </w:p>
    <w:p w:rsidR="004F2DF2" w:rsidRPr="004F2DF2" w:rsidRDefault="00C141F4"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lastRenderedPageBreak/>
        <w:t>AMCG</w:t>
      </w:r>
      <w:r w:rsidR="004F2DF2">
        <w:rPr>
          <w:rFonts w:asciiTheme="minorHAnsi" w:hAnsiTheme="minorHAnsi"/>
          <w:color w:val="auto"/>
          <w:sz w:val="24"/>
          <w:szCs w:val="24"/>
        </w:rPr>
        <w:tab/>
      </w:r>
      <w:r w:rsidR="004F2DF2">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Asocijacija menadžera Crne Gore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AP RJU</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Akcioni plan reforme javne uprave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AURUM</w:t>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Strategija</w:t>
      </w:r>
      <w:r w:rsidRPr="004F2DF2">
        <w:rPr>
          <w:rFonts w:asciiTheme="minorHAnsi" w:hAnsiTheme="minorHAnsi"/>
          <w:color w:val="auto"/>
          <w:sz w:val="24"/>
          <w:szCs w:val="24"/>
        </w:rPr>
        <w:t xml:space="preserve"> reforme javne uprave za period 2011 – 2016. </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AZLP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Agencija za zaštitu ličnih podataka</w:t>
      </w:r>
      <w:r>
        <w:rPr>
          <w:rFonts w:asciiTheme="minorHAnsi" w:hAnsiTheme="minorHAnsi"/>
          <w:color w:val="auto"/>
          <w:sz w:val="24"/>
          <w:szCs w:val="24"/>
        </w:rPr>
        <w:t xml:space="preserve"> i slobodan pristup informacijama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BPD</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Bruto-domaći proizvod</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 xml:space="preserve">CAF </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Common Assessment Framework</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CKE</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Centralna kadrovska evidencija</w:t>
      </w:r>
      <w:r w:rsidR="007D7F2B">
        <w:rPr>
          <w:rFonts w:asciiTheme="minorHAnsi" w:hAnsiTheme="minorHAnsi"/>
          <w:color w:val="auto"/>
          <w:sz w:val="24"/>
          <w:szCs w:val="24"/>
        </w:rPr>
        <w:t xml:space="preserve"> – Zajednički okvir za procjenu</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DEU</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Delegacij</w:t>
      </w:r>
      <w:r w:rsidR="007D7F2B">
        <w:rPr>
          <w:rFonts w:asciiTheme="minorHAnsi" w:hAnsiTheme="minorHAnsi"/>
          <w:color w:val="auto"/>
          <w:sz w:val="24"/>
          <w:szCs w:val="24"/>
        </w:rPr>
        <w:t>a</w:t>
      </w:r>
      <w:r w:rsidR="00F82800">
        <w:rPr>
          <w:rFonts w:asciiTheme="minorHAnsi" w:hAnsiTheme="minorHAnsi"/>
          <w:color w:val="auto"/>
          <w:sz w:val="24"/>
          <w:szCs w:val="24"/>
        </w:rPr>
        <w:t xml:space="preserve"> Evropske u</w:t>
      </w:r>
      <w:r w:rsidRPr="004F2DF2">
        <w:rPr>
          <w:rFonts w:asciiTheme="minorHAnsi" w:hAnsiTheme="minorHAnsi"/>
          <w:color w:val="auto"/>
          <w:sz w:val="24"/>
          <w:szCs w:val="24"/>
        </w:rPr>
        <w:t>nije u Crnoj Gori</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 xml:space="preserve">DRI </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Državna revizorska institucija</w:t>
      </w:r>
    </w:p>
    <w:p w:rsidR="004F2DF2" w:rsidRPr="004F2DF2" w:rsidRDefault="00C141F4"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DT</w:t>
      </w:r>
      <w:r w:rsidR="004F2DF2">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Digitalna transformacija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ECDL</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Standardni sertifikat IKT vještina</w:t>
      </w:r>
    </w:p>
    <w:p w:rsidR="004F2DF2" w:rsidRPr="004F2DF2" w:rsidRDefault="004F2DF2" w:rsidP="004F2DF2">
      <w:pPr>
        <w:spacing w:before="0" w:after="0" w:line="240" w:lineRule="auto"/>
        <w:ind w:left="1440" w:hanging="1440"/>
        <w:rPr>
          <w:rFonts w:asciiTheme="minorHAnsi" w:hAnsiTheme="minorHAnsi"/>
          <w:color w:val="auto"/>
          <w:sz w:val="24"/>
          <w:szCs w:val="24"/>
        </w:rPr>
      </w:pPr>
      <w:r>
        <w:rPr>
          <w:rFonts w:asciiTheme="minorHAnsi" w:hAnsiTheme="minorHAnsi"/>
          <w:color w:val="auto"/>
          <w:sz w:val="24"/>
          <w:szCs w:val="24"/>
        </w:rPr>
        <w:t>Edms</w:t>
      </w:r>
      <w:r>
        <w:rPr>
          <w:rFonts w:asciiTheme="minorHAnsi" w:hAnsiTheme="minorHAnsi"/>
          <w:color w:val="auto"/>
          <w:sz w:val="24"/>
          <w:szCs w:val="24"/>
        </w:rPr>
        <w:tab/>
      </w:r>
      <w:r w:rsidR="00F67E0C">
        <w:rPr>
          <w:rFonts w:asciiTheme="minorHAnsi" w:hAnsiTheme="minorHAnsi"/>
          <w:color w:val="auto"/>
          <w:sz w:val="24"/>
          <w:szCs w:val="24"/>
        </w:rPr>
        <w:tab/>
      </w:r>
      <w:r w:rsidR="007D7F2B">
        <w:rPr>
          <w:rFonts w:asciiTheme="minorHAnsi" w:hAnsiTheme="minorHAnsi"/>
          <w:color w:val="auto"/>
          <w:sz w:val="24"/>
          <w:szCs w:val="24"/>
        </w:rPr>
        <w:t>E</w:t>
      </w:r>
      <w:r w:rsidRPr="004F2DF2">
        <w:rPr>
          <w:rFonts w:asciiTheme="minorHAnsi" w:hAnsiTheme="minorHAnsi"/>
          <w:color w:val="auto"/>
          <w:sz w:val="24"/>
          <w:szCs w:val="24"/>
        </w:rPr>
        <w:t>lektronski</w:t>
      </w:r>
      <w:r w:rsidR="007D7F2B">
        <w:rPr>
          <w:rFonts w:asciiTheme="minorHAnsi" w:hAnsiTheme="minorHAnsi"/>
          <w:color w:val="auto"/>
          <w:sz w:val="24"/>
          <w:szCs w:val="24"/>
        </w:rPr>
        <w:t xml:space="preserve"> sistem upravljanja dokumentima</w:t>
      </w:r>
    </w:p>
    <w:p w:rsidR="004F2DF2" w:rsidRPr="004F2DF2" w:rsidRDefault="007D7F2B" w:rsidP="00F67E0C">
      <w:pPr>
        <w:spacing w:before="0" w:after="0" w:line="240" w:lineRule="auto"/>
        <w:ind w:left="2160" w:hanging="2160"/>
        <w:rPr>
          <w:rFonts w:asciiTheme="minorHAnsi" w:hAnsiTheme="minorHAnsi"/>
          <w:color w:val="auto"/>
          <w:sz w:val="24"/>
          <w:szCs w:val="24"/>
        </w:rPr>
      </w:pPr>
      <w:r>
        <w:rPr>
          <w:rFonts w:asciiTheme="minorHAnsi" w:hAnsiTheme="minorHAnsi"/>
          <w:color w:val="auto"/>
          <w:sz w:val="24"/>
          <w:szCs w:val="24"/>
        </w:rPr>
        <w:t>EFQM</w:t>
      </w:r>
      <w:r>
        <w:rPr>
          <w:rFonts w:asciiTheme="minorHAnsi" w:hAnsiTheme="minorHAnsi"/>
          <w:color w:val="auto"/>
          <w:sz w:val="24"/>
          <w:szCs w:val="24"/>
        </w:rPr>
        <w:tab/>
      </w:r>
      <w:r w:rsidR="004F2DF2" w:rsidRPr="004F2DF2">
        <w:rPr>
          <w:rFonts w:asciiTheme="minorHAnsi" w:hAnsiTheme="minorHAnsi"/>
          <w:color w:val="auto"/>
          <w:sz w:val="24"/>
          <w:szCs w:val="24"/>
        </w:rPr>
        <w:t>European Foundation for Quality Management</w:t>
      </w:r>
      <w:r>
        <w:rPr>
          <w:rFonts w:asciiTheme="minorHAnsi" w:hAnsiTheme="minorHAnsi"/>
          <w:color w:val="auto"/>
          <w:sz w:val="24"/>
          <w:szCs w:val="24"/>
        </w:rPr>
        <w:t xml:space="preserve"> – Evropska fondacija za menadžment kvaliteta</w:t>
      </w:r>
    </w:p>
    <w:p w:rsidR="004F2DF2" w:rsidRPr="004F2DF2" w:rsidRDefault="004F2DF2" w:rsidP="004F2DF2">
      <w:pPr>
        <w:spacing w:before="0" w:after="0" w:line="240" w:lineRule="auto"/>
        <w:rPr>
          <w:rFonts w:asciiTheme="minorHAnsi" w:hAnsiTheme="minorHAnsi"/>
          <w:color w:val="auto"/>
          <w:sz w:val="24"/>
          <w:szCs w:val="24"/>
        </w:rPr>
      </w:pPr>
      <w:r w:rsidRPr="004F2DF2">
        <w:rPr>
          <w:rFonts w:asciiTheme="minorHAnsi" w:hAnsiTheme="minorHAnsi"/>
          <w:color w:val="auto"/>
          <w:sz w:val="24"/>
          <w:szCs w:val="24"/>
        </w:rPr>
        <w:t>eID</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7D7F2B">
        <w:rPr>
          <w:rFonts w:asciiTheme="minorHAnsi" w:hAnsiTheme="minorHAnsi"/>
          <w:color w:val="auto"/>
          <w:sz w:val="24"/>
          <w:szCs w:val="24"/>
        </w:rPr>
        <w:t>Elektronski identitet</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EK</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Evropska komisija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EU</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Evropska u</w:t>
      </w:r>
      <w:r w:rsidRPr="004F2DF2">
        <w:rPr>
          <w:rFonts w:asciiTheme="minorHAnsi" w:hAnsiTheme="minorHAnsi"/>
          <w:color w:val="auto"/>
          <w:sz w:val="24"/>
          <w:szCs w:val="24"/>
        </w:rPr>
        <w:t>nija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EUPAN</w:t>
      </w:r>
      <w:r>
        <w:rPr>
          <w:rFonts w:asciiTheme="minorHAnsi" w:hAnsiTheme="minorHAnsi"/>
          <w:color w:val="auto"/>
          <w:sz w:val="24"/>
          <w:szCs w:val="24"/>
        </w:rPr>
        <w:tab/>
      </w:r>
      <w:r w:rsidR="00F67E0C">
        <w:rPr>
          <w:rFonts w:asciiTheme="minorHAnsi" w:hAnsiTheme="minorHAnsi"/>
          <w:color w:val="auto"/>
          <w:sz w:val="24"/>
          <w:szCs w:val="24"/>
        </w:rPr>
        <w:tab/>
      </w:r>
      <w:r w:rsidR="007D7F2B">
        <w:rPr>
          <w:rFonts w:asciiTheme="minorHAnsi" w:hAnsiTheme="minorHAnsi"/>
          <w:color w:val="auto"/>
          <w:sz w:val="24"/>
          <w:szCs w:val="24"/>
        </w:rPr>
        <w:t>Evropska mreža za javnu upravu</w:t>
      </w:r>
    </w:p>
    <w:p w:rsidR="004F2DF2" w:rsidRPr="004F2DF2" w:rsidRDefault="004F2DF2" w:rsidP="004F2DF2">
      <w:pPr>
        <w:spacing w:before="0" w:after="0" w:line="240" w:lineRule="auto"/>
        <w:ind w:left="1440" w:hanging="1440"/>
        <w:rPr>
          <w:rFonts w:asciiTheme="minorHAnsi" w:hAnsiTheme="minorHAnsi"/>
          <w:color w:val="auto"/>
          <w:sz w:val="24"/>
          <w:szCs w:val="24"/>
        </w:rPr>
      </w:pPr>
      <w:r>
        <w:rPr>
          <w:rFonts w:asciiTheme="minorHAnsi" w:hAnsiTheme="minorHAnsi"/>
          <w:color w:val="auto"/>
          <w:sz w:val="24"/>
          <w:szCs w:val="24"/>
        </w:rPr>
        <w:t>GDPR</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 xml:space="preserve">Opšta uredba o </w:t>
      </w:r>
      <w:r w:rsidR="007D7F2B">
        <w:rPr>
          <w:rFonts w:asciiTheme="minorHAnsi" w:hAnsiTheme="minorHAnsi"/>
          <w:color w:val="auto"/>
          <w:sz w:val="24"/>
          <w:szCs w:val="24"/>
        </w:rPr>
        <w:t>zaštiti podataka Evropske unije</w:t>
      </w:r>
    </w:p>
    <w:p w:rsidR="004F2DF2" w:rsidRPr="004F2DF2" w:rsidRDefault="004F2DF2" w:rsidP="00F67E0C">
      <w:pPr>
        <w:spacing w:before="0" w:after="0" w:line="240" w:lineRule="auto"/>
        <w:ind w:left="2160" w:hanging="2160"/>
        <w:rPr>
          <w:rFonts w:asciiTheme="minorHAnsi" w:hAnsiTheme="minorHAnsi"/>
          <w:color w:val="auto"/>
          <w:sz w:val="24"/>
          <w:szCs w:val="24"/>
        </w:rPr>
      </w:pPr>
      <w:r>
        <w:rPr>
          <w:rFonts w:asciiTheme="minorHAnsi" w:hAnsiTheme="minorHAnsi"/>
          <w:color w:val="auto"/>
          <w:sz w:val="24"/>
          <w:szCs w:val="24"/>
        </w:rPr>
        <w:t>GSB</w:t>
      </w:r>
      <w:r>
        <w:rPr>
          <w:rFonts w:asciiTheme="minorHAnsi" w:hAnsiTheme="minorHAnsi"/>
          <w:color w:val="auto"/>
          <w:sz w:val="24"/>
          <w:szCs w:val="24"/>
        </w:rPr>
        <w:tab/>
      </w:r>
      <w:r w:rsidRPr="00F67E0C">
        <w:rPr>
          <w:rFonts w:asciiTheme="minorHAnsi" w:hAnsiTheme="minorHAnsi"/>
          <w:color w:val="auto"/>
          <w:sz w:val="24"/>
          <w:szCs w:val="24"/>
        </w:rPr>
        <w:t>Jedinstveni informacioni sistem za e</w:t>
      </w:r>
      <w:r w:rsidR="007D7F2B" w:rsidRPr="00F67E0C">
        <w:rPr>
          <w:rFonts w:asciiTheme="minorHAnsi" w:hAnsiTheme="minorHAnsi"/>
          <w:color w:val="auto"/>
          <w:sz w:val="24"/>
          <w:szCs w:val="24"/>
        </w:rPr>
        <w:t>lektronsku razmjenu podataka</w:t>
      </w:r>
      <w:r w:rsidR="00F67E0C" w:rsidRPr="00F67E0C">
        <w:rPr>
          <w:rFonts w:asciiTheme="minorHAnsi" w:hAnsiTheme="minorHAnsi"/>
          <w:color w:val="auto"/>
          <w:sz w:val="24"/>
          <w:szCs w:val="24"/>
        </w:rPr>
        <w:t xml:space="preserve"> između državnih organa i organa državne uprave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GSV</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Generalni sekretarijat Vlade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HUB</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Č</w:t>
      </w:r>
      <w:r w:rsidRPr="004F2DF2">
        <w:rPr>
          <w:rFonts w:asciiTheme="minorHAnsi" w:hAnsiTheme="minorHAnsi"/>
          <w:color w:val="auto"/>
          <w:sz w:val="24"/>
          <w:szCs w:val="24"/>
        </w:rPr>
        <w:t xml:space="preserve">vorište otvorenih podataka </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ILIAS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7D7F2B">
        <w:rPr>
          <w:rFonts w:asciiTheme="minorHAnsi" w:hAnsiTheme="minorHAnsi"/>
          <w:color w:val="auto"/>
          <w:sz w:val="24"/>
          <w:szCs w:val="24"/>
        </w:rPr>
        <w:t>Platforma za e-učenje/obuke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IPA III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Program</w:t>
      </w:r>
      <w:r w:rsidR="00F82800">
        <w:rPr>
          <w:rFonts w:asciiTheme="minorHAnsi" w:hAnsiTheme="minorHAnsi"/>
          <w:color w:val="auto"/>
          <w:sz w:val="24"/>
          <w:szCs w:val="24"/>
        </w:rPr>
        <w:t>om pret</w:t>
      </w:r>
      <w:r w:rsidRPr="004F2DF2">
        <w:rPr>
          <w:rFonts w:asciiTheme="minorHAnsi" w:hAnsiTheme="minorHAnsi"/>
          <w:color w:val="auto"/>
          <w:sz w:val="24"/>
          <w:szCs w:val="24"/>
        </w:rPr>
        <w:t>pristupne podrške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Informacioni sistemi</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ISO</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7D7F2B">
        <w:rPr>
          <w:rFonts w:asciiTheme="minorHAnsi" w:hAnsiTheme="minorHAnsi"/>
          <w:color w:val="auto"/>
          <w:sz w:val="24"/>
          <w:szCs w:val="24"/>
        </w:rPr>
        <w:t>Međunarodna organizacija za standardizaciju</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ISPI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I</w:t>
      </w:r>
      <w:r w:rsidRPr="004F2DF2">
        <w:rPr>
          <w:rFonts w:asciiTheme="minorHAnsi" w:hAnsiTheme="minorHAnsi"/>
          <w:color w:val="auto"/>
          <w:sz w:val="24"/>
          <w:szCs w:val="24"/>
        </w:rPr>
        <w:t>zvještavanje srednjoročni</w:t>
      </w:r>
      <w:r>
        <w:rPr>
          <w:rFonts w:asciiTheme="minorHAnsi" w:hAnsiTheme="minorHAnsi"/>
          <w:color w:val="auto"/>
          <w:sz w:val="24"/>
          <w:szCs w:val="24"/>
        </w:rPr>
        <w:t>h programa rada ministarstava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IT</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Informacione tehnologije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JLS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Jedinica lokalne samouprave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JSERP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Jedinstveni informacioni sistem z</w:t>
      </w:r>
      <w:r w:rsidR="00B31D4B">
        <w:rPr>
          <w:rFonts w:asciiTheme="minorHAnsi" w:hAnsiTheme="minorHAnsi"/>
          <w:color w:val="auto"/>
          <w:sz w:val="24"/>
          <w:szCs w:val="24"/>
        </w:rPr>
        <w:t>a elektronsku razmjenu podataka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KEI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Kancelarija za evropske integracije</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KEP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Komisija za ekonomska pitanja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KIS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 xml:space="preserve">Kadrovski informacioni sistem </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KPMG</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Društvo za konsalting i reviziju</w:t>
      </w:r>
    </w:p>
    <w:p w:rsid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KPS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Ko</w:t>
      </w:r>
      <w:r w:rsidR="00E23851">
        <w:rPr>
          <w:rFonts w:asciiTheme="minorHAnsi" w:hAnsiTheme="minorHAnsi"/>
          <w:color w:val="auto"/>
          <w:sz w:val="24"/>
          <w:szCs w:val="24"/>
        </w:rPr>
        <w:t>misija za  politički sistem</w:t>
      </w:r>
    </w:p>
    <w:p w:rsidR="00E23851" w:rsidRPr="004F2DF2" w:rsidRDefault="00E23851"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LS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Lokalna samouprava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MER</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Ministarstvo ekonomskog razvoja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MESPH</w:t>
      </w:r>
      <w:r>
        <w:rPr>
          <w:rFonts w:asciiTheme="minorHAnsi" w:hAnsiTheme="minorHAnsi"/>
          <w:color w:val="auto"/>
          <w:sz w:val="24"/>
          <w:szCs w:val="24"/>
        </w:rPr>
        <w:tab/>
      </w:r>
      <w:r w:rsidR="00F67E0C">
        <w:rPr>
          <w:rFonts w:asciiTheme="minorHAnsi" w:hAnsiTheme="minorHAnsi"/>
          <w:color w:val="auto"/>
          <w:sz w:val="24"/>
          <w:szCs w:val="24"/>
        </w:rPr>
        <w:tab/>
      </w:r>
      <w:r>
        <w:rPr>
          <w:rFonts w:asciiTheme="minorHAnsi" w:hAnsiTheme="minorHAnsi"/>
          <w:color w:val="auto"/>
          <w:sz w:val="24"/>
          <w:szCs w:val="24"/>
        </w:rPr>
        <w:t>P</w:t>
      </w:r>
      <w:r w:rsidRPr="004F2DF2">
        <w:rPr>
          <w:rFonts w:asciiTheme="minorHAnsi" w:hAnsiTheme="minorHAnsi"/>
          <w:color w:val="auto"/>
          <w:sz w:val="24"/>
          <w:szCs w:val="24"/>
        </w:rPr>
        <w:t xml:space="preserve">ortal za strateško planiranje u okviru IT sistema za evropske integracije </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MFSS</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Ministarstvo finansija i socijalnog staranja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MJUDDM</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Ministarstvo javne uprave, digitalnog društva i medija</w:t>
      </w:r>
    </w:p>
    <w:p w:rsidR="004F2DF2" w:rsidRPr="004F2DF2" w:rsidRDefault="004F2DF2" w:rsidP="004F2DF2">
      <w:pPr>
        <w:spacing w:before="0" w:after="0" w:line="240" w:lineRule="auto"/>
        <w:rPr>
          <w:rFonts w:asciiTheme="minorHAnsi" w:hAnsiTheme="minorHAnsi"/>
          <w:color w:val="auto"/>
          <w:sz w:val="24"/>
          <w:szCs w:val="24"/>
        </w:rPr>
      </w:pPr>
      <w:r w:rsidRPr="004F2DF2">
        <w:rPr>
          <w:rFonts w:asciiTheme="minorHAnsi" w:hAnsiTheme="minorHAnsi"/>
          <w:color w:val="auto"/>
          <w:sz w:val="24"/>
          <w:szCs w:val="24"/>
        </w:rPr>
        <w:t>Standard Cost Model</w:t>
      </w:r>
      <w:r w:rsidR="009B1AF2">
        <w:rPr>
          <w:rFonts w:asciiTheme="minorHAnsi" w:hAnsiTheme="minorHAnsi"/>
          <w:color w:val="auto"/>
          <w:sz w:val="24"/>
          <w:szCs w:val="24"/>
        </w:rPr>
        <w:tab/>
      </w:r>
      <w:r>
        <w:rPr>
          <w:rFonts w:asciiTheme="minorHAnsi" w:hAnsiTheme="minorHAnsi"/>
          <w:color w:val="auto"/>
          <w:sz w:val="24"/>
          <w:szCs w:val="24"/>
        </w:rPr>
        <w:t>Model standardnog troška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MONSTAT</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 xml:space="preserve">Uprava za statistiku Crne Gore </w:t>
      </w:r>
    </w:p>
    <w:p w:rsid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MUP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Ministarstvo unutrašnjih poslova</w:t>
      </w:r>
    </w:p>
    <w:p w:rsidR="00976350" w:rsidRPr="004F2DF2" w:rsidRDefault="00976350"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lastRenderedPageBreak/>
        <w:t>MPLJMP</w:t>
      </w:r>
      <w:r>
        <w:rPr>
          <w:rFonts w:asciiTheme="minorHAnsi" w:hAnsiTheme="minorHAnsi"/>
          <w:color w:val="auto"/>
          <w:sz w:val="24"/>
          <w:szCs w:val="24"/>
        </w:rPr>
        <w:tab/>
      </w:r>
      <w:r>
        <w:rPr>
          <w:rFonts w:asciiTheme="minorHAnsi" w:hAnsiTheme="minorHAnsi"/>
          <w:color w:val="auto"/>
          <w:sz w:val="24"/>
          <w:szCs w:val="24"/>
        </w:rPr>
        <w:tab/>
        <w:t>Ministarstvo pravde, ljudskih i manjinskih prava</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MZ</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Ministarstvo zdravlja</w:t>
      </w:r>
    </w:p>
    <w:p w:rsidR="004F2DF2" w:rsidRPr="004F2DF2" w:rsidRDefault="004F2DF2" w:rsidP="004F2DF2">
      <w:pPr>
        <w:spacing w:before="0" w:after="0" w:line="240" w:lineRule="auto"/>
        <w:ind w:left="1440" w:hanging="1440"/>
        <w:rPr>
          <w:rFonts w:asciiTheme="minorHAnsi" w:hAnsiTheme="minorHAnsi"/>
          <w:color w:val="auto"/>
          <w:sz w:val="24"/>
          <w:szCs w:val="24"/>
        </w:rPr>
      </w:pPr>
      <w:r>
        <w:rPr>
          <w:rFonts w:asciiTheme="minorHAnsi" w:hAnsiTheme="minorHAnsi"/>
          <w:color w:val="auto"/>
          <w:sz w:val="24"/>
          <w:szCs w:val="24"/>
        </w:rPr>
        <w:t>NS Eid</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Nacionalni siste</w:t>
      </w:r>
      <w:r w:rsidR="00E23851">
        <w:rPr>
          <w:rFonts w:asciiTheme="minorHAnsi" w:hAnsiTheme="minorHAnsi"/>
          <w:color w:val="auto"/>
          <w:sz w:val="24"/>
          <w:szCs w:val="24"/>
        </w:rPr>
        <w:t>m za elektronsku identifikaciju</w:t>
      </w:r>
    </w:p>
    <w:p w:rsidR="004F2DF2" w:rsidRPr="004F2DF2" w:rsidRDefault="004F2DF2" w:rsidP="004F2DF2">
      <w:pPr>
        <w:spacing w:before="0" w:after="0" w:line="240" w:lineRule="auto"/>
        <w:ind w:left="1440" w:hanging="1440"/>
        <w:rPr>
          <w:rFonts w:asciiTheme="minorHAnsi" w:hAnsiTheme="minorHAnsi"/>
          <w:color w:val="auto"/>
          <w:sz w:val="24"/>
          <w:szCs w:val="24"/>
        </w:rPr>
      </w:pPr>
      <w:r>
        <w:rPr>
          <w:rFonts w:asciiTheme="minorHAnsi" w:hAnsiTheme="minorHAnsi"/>
          <w:color w:val="auto"/>
          <w:sz w:val="24"/>
          <w:szCs w:val="24"/>
        </w:rPr>
        <w:t xml:space="preserve">NS NAT </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 xml:space="preserve">Nacionalni sistem naplate administrativnih </w:t>
      </w:r>
      <w:r w:rsidR="00E23851">
        <w:rPr>
          <w:rFonts w:asciiTheme="minorHAnsi" w:hAnsiTheme="minorHAnsi"/>
          <w:color w:val="auto"/>
          <w:sz w:val="24"/>
          <w:szCs w:val="24"/>
        </w:rPr>
        <w:t>taksi</w:t>
      </w:r>
    </w:p>
    <w:p w:rsidR="004F2DF2" w:rsidRPr="004F2DF2" w:rsidRDefault="004F2DF2"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NVO</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Nevladina organizacija</w:t>
      </w:r>
    </w:p>
    <w:p w:rsidR="004F2DF2" w:rsidRPr="004F2DF2" w:rsidRDefault="004F2DF2" w:rsidP="004F2DF2">
      <w:pPr>
        <w:spacing w:before="0" w:after="0" w:line="240" w:lineRule="auto"/>
        <w:ind w:left="1440" w:hanging="1440"/>
        <w:rPr>
          <w:rFonts w:asciiTheme="minorHAnsi" w:hAnsiTheme="minorHAnsi"/>
          <w:color w:val="auto"/>
          <w:sz w:val="24"/>
          <w:szCs w:val="24"/>
        </w:rPr>
      </w:pPr>
      <w:r>
        <w:rPr>
          <w:rFonts w:asciiTheme="minorHAnsi" w:hAnsiTheme="minorHAnsi"/>
          <w:color w:val="auto"/>
          <w:sz w:val="24"/>
          <w:szCs w:val="24"/>
        </w:rPr>
        <w:t>OECD</w:t>
      </w:r>
      <w:r>
        <w:rPr>
          <w:rFonts w:asciiTheme="minorHAnsi" w:hAnsiTheme="minorHAnsi"/>
          <w:color w:val="auto"/>
          <w:sz w:val="24"/>
          <w:szCs w:val="24"/>
        </w:rPr>
        <w:tab/>
      </w:r>
      <w:r w:rsidR="00F67E0C">
        <w:rPr>
          <w:rFonts w:asciiTheme="minorHAnsi" w:hAnsiTheme="minorHAnsi"/>
          <w:color w:val="auto"/>
          <w:sz w:val="24"/>
          <w:szCs w:val="24"/>
        </w:rPr>
        <w:tab/>
      </w:r>
      <w:r w:rsidRPr="004F2DF2">
        <w:rPr>
          <w:rFonts w:asciiTheme="minorHAnsi" w:hAnsiTheme="minorHAnsi"/>
          <w:color w:val="auto"/>
          <w:sz w:val="24"/>
          <w:szCs w:val="24"/>
        </w:rPr>
        <w:t>Organizacija</w:t>
      </w:r>
      <w:r w:rsidR="00E23851">
        <w:rPr>
          <w:rFonts w:asciiTheme="minorHAnsi" w:hAnsiTheme="minorHAnsi"/>
          <w:color w:val="auto"/>
          <w:sz w:val="24"/>
          <w:szCs w:val="24"/>
        </w:rPr>
        <w:t xml:space="preserve"> za ekonomsku saradnju i razvoj</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OGP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Partnerstvo otvorenih v</w:t>
      </w:r>
      <w:r w:rsidR="00E23851">
        <w:rPr>
          <w:rFonts w:asciiTheme="minorHAnsi" w:hAnsiTheme="minorHAnsi"/>
          <w:color w:val="auto"/>
          <w:sz w:val="24"/>
          <w:szCs w:val="24"/>
        </w:rPr>
        <w:t>lada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OSI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Index onlajn u</w:t>
      </w:r>
      <w:r w:rsidR="00E23851">
        <w:rPr>
          <w:rFonts w:asciiTheme="minorHAnsi" w:hAnsiTheme="minorHAnsi"/>
          <w:color w:val="auto"/>
          <w:sz w:val="24"/>
          <w:szCs w:val="24"/>
        </w:rPr>
        <w:t>sluga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PKCG</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Privredna komora Crne Gore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 xml:space="preserve">PKI </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E23851">
        <w:rPr>
          <w:rFonts w:asciiTheme="minorHAnsi" w:hAnsiTheme="minorHAnsi"/>
          <w:color w:val="auto"/>
          <w:sz w:val="24"/>
          <w:szCs w:val="24"/>
        </w:rPr>
        <w:t>Ključna javna infrastruktura</w:t>
      </w:r>
      <w:r w:rsidR="00F836DE">
        <w:rPr>
          <w:rFonts w:asciiTheme="minorHAnsi" w:hAnsiTheme="minorHAnsi"/>
          <w:color w:val="auto"/>
          <w:sz w:val="24"/>
          <w:szCs w:val="24"/>
        </w:rPr>
        <w:br/>
        <w:t>PPCG</w:t>
      </w:r>
      <w:r w:rsidR="00F836DE">
        <w:rPr>
          <w:rFonts w:asciiTheme="minorHAnsi" w:hAnsiTheme="minorHAnsi"/>
          <w:color w:val="auto"/>
          <w:sz w:val="24"/>
          <w:szCs w:val="24"/>
        </w:rPr>
        <w:tab/>
      </w:r>
      <w:r w:rsidR="00F836DE">
        <w:rPr>
          <w:rFonts w:asciiTheme="minorHAnsi" w:hAnsiTheme="minorHAnsi"/>
          <w:color w:val="auto"/>
          <w:sz w:val="24"/>
          <w:szCs w:val="24"/>
        </w:rPr>
        <w:tab/>
      </w:r>
      <w:r w:rsidR="00F836DE">
        <w:rPr>
          <w:rFonts w:asciiTheme="minorHAnsi" w:hAnsiTheme="minorHAnsi"/>
          <w:color w:val="auto"/>
          <w:sz w:val="24"/>
          <w:szCs w:val="24"/>
        </w:rPr>
        <w:tab/>
        <w:t>Program p</w:t>
      </w:r>
      <w:r w:rsidR="00F82800">
        <w:rPr>
          <w:rFonts w:asciiTheme="minorHAnsi" w:hAnsiTheme="minorHAnsi"/>
          <w:color w:val="auto"/>
          <w:sz w:val="24"/>
          <w:szCs w:val="24"/>
        </w:rPr>
        <w:t>ristupanja Cgne Gore Evropskoj u</w:t>
      </w:r>
      <w:r w:rsidR="00F836DE">
        <w:rPr>
          <w:rFonts w:asciiTheme="minorHAnsi" w:hAnsiTheme="minorHAnsi"/>
          <w:color w:val="auto"/>
          <w:sz w:val="24"/>
          <w:szCs w:val="24"/>
        </w:rPr>
        <w:t>niji</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PRV</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 xml:space="preserve">Programa rada Vlade </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RCC</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E23851">
        <w:rPr>
          <w:rFonts w:asciiTheme="minorHAnsi" w:hAnsiTheme="minorHAnsi"/>
          <w:color w:val="auto"/>
          <w:sz w:val="24"/>
          <w:szCs w:val="24"/>
        </w:rPr>
        <w:t>Regionalni savjet za saradnju</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ReSPA</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t xml:space="preserve">Regionalna </w:t>
      </w:r>
      <w:r w:rsidR="00F67E0C">
        <w:rPr>
          <w:rFonts w:asciiTheme="minorHAnsi" w:hAnsiTheme="minorHAnsi"/>
          <w:color w:val="auto"/>
          <w:sz w:val="24"/>
          <w:szCs w:val="24"/>
          <w:lang w:val="sr-Latn-RS"/>
        </w:rPr>
        <w:t>škola za javnu upravu</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RG</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Radna grupa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RIA</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Analiza procjene uticaja propisa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RJU</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Reforma javne uprave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SBP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Sektorska budžetska pomoć</w:t>
      </w:r>
    </w:p>
    <w:p w:rsidR="004F2DF2" w:rsidRPr="005D303D" w:rsidRDefault="005D303D" w:rsidP="005D303D">
      <w:pPr>
        <w:spacing w:before="0" w:after="0" w:line="240" w:lineRule="auto"/>
        <w:ind w:left="2160" w:hanging="2160"/>
        <w:rPr>
          <w:rFonts w:asciiTheme="minorHAnsi" w:hAnsiTheme="minorHAnsi"/>
          <w:color w:val="auto"/>
          <w:sz w:val="24"/>
          <w:szCs w:val="24"/>
        </w:rPr>
      </w:pPr>
      <w:r>
        <w:rPr>
          <w:rFonts w:asciiTheme="minorHAnsi" w:hAnsiTheme="minorHAnsi"/>
          <w:color w:val="auto"/>
          <w:sz w:val="24"/>
          <w:szCs w:val="24"/>
        </w:rPr>
        <w:t>SIGMA</w:t>
      </w:r>
      <w:r>
        <w:rPr>
          <w:rFonts w:asciiTheme="minorHAnsi" w:hAnsiTheme="minorHAnsi"/>
          <w:color w:val="auto"/>
          <w:sz w:val="24"/>
          <w:szCs w:val="24"/>
        </w:rPr>
        <w:tab/>
        <w:t xml:space="preserve">Zajednička inicijativa </w:t>
      </w:r>
      <w:r w:rsidRPr="005D303D">
        <w:rPr>
          <w:rFonts w:asciiTheme="minorHAnsi" w:hAnsiTheme="minorHAnsi"/>
          <w:color w:val="auto"/>
          <w:sz w:val="24"/>
          <w:szCs w:val="24"/>
        </w:rPr>
        <w:t xml:space="preserve"> Organizacije za ekonomsku saradnju i razvoj (OECD) i Evropske unije</w:t>
      </w:r>
      <w:r>
        <w:rPr>
          <w:rFonts w:asciiTheme="minorHAnsi" w:hAnsiTheme="minorHAnsi"/>
          <w:color w:val="auto"/>
          <w:sz w:val="24"/>
          <w:szCs w:val="24"/>
        </w:rPr>
        <w:t xml:space="preserve"> za</w:t>
      </w:r>
      <w:r w:rsidRPr="005D303D">
        <w:rPr>
          <w:rFonts w:asciiTheme="minorHAnsi" w:hAnsiTheme="minorHAnsi"/>
          <w:color w:val="auto"/>
          <w:sz w:val="24"/>
          <w:szCs w:val="24"/>
        </w:rPr>
        <w:t xml:space="preserve"> jačanje i unapređenje sistema javne uprave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SPI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 xml:space="preserve">Slobodan </w:t>
      </w:r>
      <w:r w:rsidR="009B1AF2">
        <w:rPr>
          <w:rFonts w:asciiTheme="minorHAnsi" w:hAnsiTheme="minorHAnsi"/>
          <w:color w:val="auto"/>
          <w:sz w:val="24"/>
          <w:szCs w:val="24"/>
        </w:rPr>
        <w:t>p</w:t>
      </w:r>
      <w:r w:rsidR="004F2DF2" w:rsidRPr="004F2DF2">
        <w:rPr>
          <w:rFonts w:asciiTheme="minorHAnsi" w:hAnsiTheme="minorHAnsi"/>
          <w:color w:val="auto"/>
          <w:sz w:val="24"/>
          <w:szCs w:val="24"/>
        </w:rPr>
        <w:t>ristup informacijama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ULJR</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 xml:space="preserve">Jedinice za upravljanje ljudskim resursima </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UN</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Ujedinjene n</w:t>
      </w:r>
      <w:r w:rsidR="00E23851">
        <w:rPr>
          <w:rFonts w:asciiTheme="minorHAnsi" w:hAnsiTheme="minorHAnsi"/>
          <w:color w:val="auto"/>
          <w:sz w:val="24"/>
          <w:szCs w:val="24"/>
        </w:rPr>
        <w:t>acije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UNDP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Progr</w:t>
      </w:r>
      <w:r w:rsidR="00E23851">
        <w:rPr>
          <w:rFonts w:asciiTheme="minorHAnsi" w:hAnsiTheme="minorHAnsi"/>
          <w:color w:val="auto"/>
          <w:sz w:val="24"/>
          <w:szCs w:val="24"/>
        </w:rPr>
        <w:t>am Ujedinjenih nacija za razvoj</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UZK</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Uprava za kadrove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WB6</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Šest</w:t>
      </w:r>
      <w:r w:rsidR="00E23851">
        <w:rPr>
          <w:rFonts w:asciiTheme="minorHAnsi" w:hAnsiTheme="minorHAnsi"/>
          <w:color w:val="auto"/>
          <w:sz w:val="24"/>
          <w:szCs w:val="24"/>
        </w:rPr>
        <w:t xml:space="preserve"> ekonomija Zapadnog Balkana</w:t>
      </w:r>
    </w:p>
    <w:p w:rsidR="004F2DF2" w:rsidRPr="004F2DF2" w:rsidRDefault="0050332F"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ZDS</w:t>
      </w:r>
      <w:r w:rsidR="00F82800">
        <w:rPr>
          <w:rFonts w:asciiTheme="minorHAnsi" w:hAnsiTheme="minorHAnsi"/>
          <w:color w:val="auto"/>
          <w:sz w:val="24"/>
          <w:szCs w:val="24"/>
        </w:rPr>
        <w:t>i</w:t>
      </w:r>
      <w:r w:rsidR="00F3787A">
        <w:rPr>
          <w:rFonts w:asciiTheme="minorHAnsi" w:hAnsiTheme="minorHAnsi"/>
          <w:color w:val="auto"/>
          <w:sz w:val="24"/>
          <w:szCs w:val="24"/>
        </w:rPr>
        <w:t>N</w:t>
      </w:r>
      <w:r w:rsidR="00F3787A">
        <w:rPr>
          <w:rFonts w:asciiTheme="minorHAnsi" w:hAnsiTheme="minorHAnsi"/>
          <w:color w:val="auto"/>
          <w:sz w:val="24"/>
          <w:szCs w:val="24"/>
        </w:rPr>
        <w:tab/>
      </w:r>
      <w:r w:rsidR="00F3787A">
        <w:rPr>
          <w:rFonts w:asciiTheme="minorHAnsi" w:hAnsiTheme="minorHAnsi"/>
          <w:color w:val="auto"/>
          <w:sz w:val="24"/>
          <w:szCs w:val="24"/>
        </w:rPr>
        <w:tab/>
      </w:r>
      <w:r w:rsidR="00F67E0C">
        <w:rPr>
          <w:rFonts w:asciiTheme="minorHAnsi" w:hAnsiTheme="minorHAnsi"/>
          <w:color w:val="auto"/>
          <w:sz w:val="24"/>
          <w:szCs w:val="24"/>
        </w:rPr>
        <w:tab/>
      </w:r>
      <w:r w:rsidR="00F82800">
        <w:rPr>
          <w:rFonts w:asciiTheme="minorHAnsi" w:hAnsiTheme="minorHAnsi"/>
          <w:color w:val="auto"/>
          <w:sz w:val="24"/>
          <w:szCs w:val="24"/>
        </w:rPr>
        <w:t>Zakon o državnim službenicima i</w:t>
      </w:r>
      <w:r w:rsidR="004F2DF2" w:rsidRPr="004F2DF2">
        <w:rPr>
          <w:rFonts w:asciiTheme="minorHAnsi" w:hAnsiTheme="minorHAnsi"/>
          <w:color w:val="auto"/>
          <w:sz w:val="24"/>
          <w:szCs w:val="24"/>
        </w:rPr>
        <w:t xml:space="preserve"> namještenicima</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ZOCG</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Zajednica opština Crne Gore</w:t>
      </w:r>
    </w:p>
    <w:p w:rsidR="004F2DF2" w:rsidRP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ZSPI</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 xml:space="preserve">Zakon o slobodnom pristupu informacijama </w:t>
      </w:r>
    </w:p>
    <w:p w:rsidR="004F2DF2" w:rsidRDefault="00F3787A" w:rsidP="004F2DF2">
      <w:pPr>
        <w:spacing w:before="0" w:after="0" w:line="240" w:lineRule="auto"/>
        <w:rPr>
          <w:rFonts w:asciiTheme="minorHAnsi" w:hAnsiTheme="minorHAnsi"/>
          <w:color w:val="auto"/>
          <w:sz w:val="24"/>
          <w:szCs w:val="24"/>
        </w:rPr>
      </w:pPr>
      <w:r>
        <w:rPr>
          <w:rFonts w:asciiTheme="minorHAnsi" w:hAnsiTheme="minorHAnsi"/>
          <w:color w:val="auto"/>
          <w:sz w:val="24"/>
          <w:szCs w:val="24"/>
        </w:rPr>
        <w:t>ZUP</w:t>
      </w:r>
      <w:r>
        <w:rPr>
          <w:rFonts w:asciiTheme="minorHAnsi" w:hAnsiTheme="minorHAnsi"/>
          <w:color w:val="auto"/>
          <w:sz w:val="24"/>
          <w:szCs w:val="24"/>
        </w:rPr>
        <w:tab/>
      </w:r>
      <w:r>
        <w:rPr>
          <w:rFonts w:asciiTheme="minorHAnsi" w:hAnsiTheme="minorHAnsi"/>
          <w:color w:val="auto"/>
          <w:sz w:val="24"/>
          <w:szCs w:val="24"/>
        </w:rPr>
        <w:tab/>
      </w:r>
      <w:r w:rsidR="00F67E0C">
        <w:rPr>
          <w:rFonts w:asciiTheme="minorHAnsi" w:hAnsiTheme="minorHAnsi"/>
          <w:color w:val="auto"/>
          <w:sz w:val="24"/>
          <w:szCs w:val="24"/>
        </w:rPr>
        <w:tab/>
      </w:r>
      <w:r w:rsidR="004F2DF2" w:rsidRPr="004F2DF2">
        <w:rPr>
          <w:rFonts w:asciiTheme="minorHAnsi" w:hAnsiTheme="minorHAnsi"/>
          <w:color w:val="auto"/>
          <w:sz w:val="24"/>
          <w:szCs w:val="24"/>
        </w:rPr>
        <w:t>Zakon o upravnom postupku</w:t>
      </w:r>
    </w:p>
    <w:p w:rsidR="00714293" w:rsidRPr="004F2DF2" w:rsidRDefault="00714293" w:rsidP="004F2DF2">
      <w:pPr>
        <w:spacing w:before="0" w:after="0" w:line="240" w:lineRule="auto"/>
        <w:rPr>
          <w:rFonts w:asciiTheme="minorHAnsi" w:hAnsiTheme="minorHAnsi"/>
          <w:sz w:val="24"/>
          <w:szCs w:val="24"/>
        </w:rPr>
      </w:pPr>
      <w:r>
        <w:rPr>
          <w:rFonts w:asciiTheme="minorHAnsi" w:hAnsiTheme="minorHAnsi"/>
          <w:color w:val="auto"/>
          <w:sz w:val="24"/>
          <w:szCs w:val="24"/>
        </w:rPr>
        <w:t>ZZZ</w:t>
      </w:r>
      <w:r>
        <w:rPr>
          <w:rFonts w:asciiTheme="minorHAnsi" w:hAnsiTheme="minorHAnsi"/>
          <w:color w:val="auto"/>
          <w:sz w:val="24"/>
          <w:szCs w:val="24"/>
        </w:rPr>
        <w:tab/>
      </w:r>
      <w:r>
        <w:rPr>
          <w:rFonts w:asciiTheme="minorHAnsi" w:hAnsiTheme="minorHAnsi"/>
          <w:color w:val="auto"/>
          <w:sz w:val="24"/>
          <w:szCs w:val="24"/>
        </w:rPr>
        <w:tab/>
      </w:r>
      <w:r>
        <w:rPr>
          <w:rFonts w:asciiTheme="minorHAnsi" w:hAnsiTheme="minorHAnsi"/>
          <w:color w:val="auto"/>
          <w:sz w:val="24"/>
          <w:szCs w:val="24"/>
        </w:rPr>
        <w:tab/>
        <w:t>Zavod za zapošljavanje</w:t>
      </w:r>
    </w:p>
    <w:p w:rsidR="004F2DF2" w:rsidRPr="004F2DF2" w:rsidRDefault="004F2DF2" w:rsidP="004F2DF2"/>
    <w:p w:rsidR="00A16942" w:rsidRPr="007075A6" w:rsidRDefault="006A107F" w:rsidP="000F52F9">
      <w:pPr>
        <w:pStyle w:val="Heading1"/>
        <w:spacing w:before="240" w:after="240"/>
        <w:ind w:left="0" w:right="-475"/>
        <w:jc w:val="center"/>
        <w:rPr>
          <w:rFonts w:asciiTheme="minorHAnsi" w:eastAsia="Calibri" w:hAnsiTheme="minorHAnsi" w:cs="Calibri"/>
          <w:b/>
          <w:i/>
          <w:color w:val="000000"/>
          <w:sz w:val="32"/>
          <w:szCs w:val="32"/>
        </w:rPr>
      </w:pPr>
      <w:bookmarkStart w:id="4" w:name="_Toc90637367"/>
      <w:r w:rsidRPr="007075A6">
        <w:rPr>
          <w:rFonts w:asciiTheme="minorHAnsi" w:eastAsia="Calibri" w:hAnsiTheme="minorHAnsi" w:cs="Calibri"/>
          <w:b/>
          <w:color w:val="000000"/>
          <w:sz w:val="32"/>
          <w:szCs w:val="32"/>
        </w:rPr>
        <w:lastRenderedPageBreak/>
        <w:t xml:space="preserve">I  </w:t>
      </w:r>
      <w:sdt>
        <w:sdtPr>
          <w:rPr>
            <w:rFonts w:asciiTheme="minorHAnsi" w:hAnsiTheme="minorHAnsi"/>
          </w:rPr>
          <w:tag w:val="goog_rdk_0"/>
          <w:id w:val="-1214572084"/>
        </w:sdtPr>
        <w:sdtEndPr/>
        <w:sdtContent/>
      </w:sdt>
      <w:r w:rsidRPr="007075A6">
        <w:rPr>
          <w:rFonts w:asciiTheme="minorHAnsi" w:eastAsia="Calibri" w:hAnsiTheme="minorHAnsi" w:cs="Calibri"/>
          <w:b/>
          <w:color w:val="000000"/>
          <w:sz w:val="32"/>
          <w:szCs w:val="32"/>
        </w:rPr>
        <w:t>UVOD</w:t>
      </w:r>
      <w:bookmarkEnd w:id="4"/>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Vlada Crne Gore je u martu 2011. godine usvojila </w:t>
      </w:r>
      <w:r w:rsidRPr="007075A6">
        <w:rPr>
          <w:rFonts w:asciiTheme="minorHAnsi" w:eastAsia="Calibri" w:hAnsiTheme="minorHAnsi" w:cs="Calibri"/>
          <w:b/>
          <w:color w:val="000000"/>
          <w:sz w:val="24"/>
          <w:szCs w:val="24"/>
        </w:rPr>
        <w:t>Strategiju reforme javne uprave za period 2011 – 2016. (AURUM)</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2"/>
      </w:r>
      <w:r w:rsidR="00F82800">
        <w:rPr>
          <w:rFonts w:asciiTheme="minorHAnsi" w:eastAsia="Calibri" w:hAnsiTheme="minorHAnsi" w:cs="Calibri"/>
          <w:color w:val="000000"/>
          <w:sz w:val="24"/>
          <w:szCs w:val="24"/>
        </w:rPr>
        <w:t xml:space="preserve"> s</w:t>
      </w:r>
      <w:r w:rsidRPr="007075A6">
        <w:rPr>
          <w:rFonts w:asciiTheme="minorHAnsi" w:eastAsia="Calibri" w:hAnsiTheme="minorHAnsi" w:cs="Calibri"/>
          <w:color w:val="000000"/>
          <w:sz w:val="24"/>
          <w:szCs w:val="24"/>
        </w:rPr>
        <w:t xml:space="preserve"> Okvirnim akcionim planom za njenu implementaciju. AURUM-om su bile obuhvaćene dvije podoblasti javne uprave: državna uprava i lokalna samouprava. Osnovni cilj AURUM-a bio je usmjeren na efikasnu, profesionalnu i servisno or</w:t>
      </w:r>
      <w:r w:rsidR="00F82800">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jentisanu javnu upravu u funkciji građana i drugih društvenih i privrednih subjekata. Implementacija AURUM-a bila je, između ostalog, usmjerena na izgradnju zakonodavnog okvira javne uprave u Crnoj Gori i taj cilj je u velikoj mjeri ispunjen.</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julu 2016. godine usvojena je </w:t>
      </w:r>
      <w:r w:rsidR="00F82800">
        <w:rPr>
          <w:rFonts w:asciiTheme="minorHAnsi" w:eastAsia="Calibri" w:hAnsiTheme="minorHAnsi" w:cs="Calibri"/>
          <w:b/>
          <w:color w:val="000000"/>
          <w:sz w:val="24"/>
          <w:szCs w:val="24"/>
        </w:rPr>
        <w:t>Strategija reforme</w:t>
      </w:r>
      <w:r w:rsidRPr="007075A6">
        <w:rPr>
          <w:rFonts w:asciiTheme="minorHAnsi" w:eastAsia="Calibri" w:hAnsiTheme="minorHAnsi" w:cs="Calibri"/>
          <w:b/>
          <w:color w:val="000000"/>
          <w:sz w:val="24"/>
          <w:szCs w:val="24"/>
        </w:rPr>
        <w:t xml:space="preserve"> javne uprave Crne Gore 2016 – 2020</w:t>
      </w:r>
      <w:r w:rsidRPr="007075A6">
        <w:rPr>
          <w:rFonts w:asciiTheme="minorHAnsi" w:eastAsia="Calibri" w:hAnsiTheme="minorHAnsi" w:cs="Calibri"/>
          <w:color w:val="000000"/>
          <w:sz w:val="24"/>
          <w:szCs w:val="24"/>
        </w:rPr>
        <w:t>. Struktura ove Strategije slijedila je logiku reformskih oblasti onako kako su one postavljene u dokumentu „Principi javne uprave”</w:t>
      </w:r>
      <w:r w:rsidR="00F82800">
        <w:rPr>
          <w:rFonts w:asciiTheme="minorHAnsi" w:eastAsia="Calibri" w:hAnsiTheme="minorHAnsi" w:cs="Calibri"/>
          <w:color w:val="000000"/>
          <w:sz w:val="24"/>
          <w:szCs w:val="24"/>
        </w:rPr>
        <w:t>, razvijeni od strane Evropske k</w:t>
      </w:r>
      <w:r w:rsidRPr="007075A6">
        <w:rPr>
          <w:rFonts w:asciiTheme="minorHAnsi" w:eastAsia="Calibri" w:hAnsiTheme="minorHAnsi" w:cs="Calibri"/>
          <w:color w:val="000000"/>
          <w:sz w:val="24"/>
          <w:szCs w:val="24"/>
        </w:rPr>
        <w:t>omisije i OECD/SIGMA. Reform</w:t>
      </w:r>
      <w:r w:rsidR="00F82800">
        <w:rPr>
          <w:rFonts w:asciiTheme="minorHAnsi" w:eastAsia="Calibri" w:hAnsiTheme="minorHAnsi" w:cs="Calibri"/>
          <w:color w:val="000000"/>
          <w:sz w:val="24"/>
          <w:szCs w:val="24"/>
        </w:rPr>
        <w:t>ske oblasti iz Strategije 2016-</w:t>
      </w:r>
      <w:r w:rsidRPr="007075A6">
        <w:rPr>
          <w:rFonts w:asciiTheme="minorHAnsi" w:eastAsia="Calibri" w:hAnsiTheme="minorHAnsi" w:cs="Calibri"/>
          <w:color w:val="000000"/>
          <w:sz w:val="24"/>
          <w:szCs w:val="24"/>
        </w:rPr>
        <w:t>2020. odnosile su se na sve segmente javne uprave (državna uprava, lok</w:t>
      </w:r>
      <w:r w:rsidR="00F82800">
        <w:rPr>
          <w:rFonts w:asciiTheme="minorHAnsi" w:eastAsia="Calibri" w:hAnsiTheme="minorHAnsi" w:cs="Calibri"/>
          <w:color w:val="000000"/>
          <w:sz w:val="24"/>
          <w:szCs w:val="24"/>
        </w:rPr>
        <w:t>alna samouprava, organizacije s</w:t>
      </w:r>
      <w:r w:rsidRPr="007075A6">
        <w:rPr>
          <w:rFonts w:asciiTheme="minorHAnsi" w:eastAsia="Calibri" w:hAnsiTheme="minorHAnsi" w:cs="Calibri"/>
          <w:color w:val="000000"/>
          <w:sz w:val="24"/>
          <w:szCs w:val="24"/>
        </w:rPr>
        <w:t xml:space="preserve"> javnim ovlašćenjima), dok su specifičnosti lokalne samouprave, koje se tiču njenog teritorijalnog, funkcionalnog i finansijskog položaja, dodatno bile razrađene u posebnom poglavlju. Opšti cilj reformskih aktivnosti do 2020. godine bio je usmjeren ka stvaranju efikasne i servisno opredijeljene javne uprave, koju karakteriše rast povjerenja građana u njen rad.</w:t>
      </w:r>
    </w:p>
    <w:p w:rsidR="00A16942" w:rsidRPr="007075A6" w:rsidRDefault="006D71C0">
      <w:pPr>
        <w:spacing w:before="120" w:after="120" w:line="240" w:lineRule="auto"/>
        <w:ind w:right="-475"/>
        <w:jc w:val="both"/>
        <w:rPr>
          <w:rFonts w:asciiTheme="minorHAnsi" w:eastAsia="Calibri" w:hAnsiTheme="minorHAnsi" w:cs="Calibri"/>
          <w:b/>
          <w:color w:val="000000"/>
          <w:sz w:val="24"/>
          <w:szCs w:val="24"/>
          <w:u w:val="single"/>
        </w:rPr>
      </w:pPr>
      <w:r>
        <w:rPr>
          <w:rFonts w:asciiTheme="minorHAnsi" w:eastAsia="Calibri" w:hAnsiTheme="minorHAnsi" w:cs="Calibri"/>
          <w:b/>
          <w:color w:val="000000"/>
          <w:sz w:val="24"/>
          <w:szCs w:val="24"/>
          <w:u w:val="single"/>
        </w:rPr>
        <w:t>R</w:t>
      </w:r>
      <w:r w:rsidRPr="007075A6">
        <w:rPr>
          <w:rFonts w:asciiTheme="minorHAnsi" w:eastAsia="Calibri" w:hAnsiTheme="minorHAnsi" w:cs="Calibri"/>
          <w:b/>
          <w:color w:val="000000"/>
          <w:sz w:val="24"/>
          <w:szCs w:val="24"/>
          <w:u w:val="single"/>
        </w:rPr>
        <w:t xml:space="preserve">ezultati </w:t>
      </w:r>
      <w:r w:rsidR="006A107F" w:rsidRPr="007075A6">
        <w:rPr>
          <w:rFonts w:asciiTheme="minorHAnsi" w:eastAsia="Calibri" w:hAnsiTheme="minorHAnsi" w:cs="Calibri"/>
          <w:b/>
          <w:color w:val="000000"/>
          <w:sz w:val="24"/>
          <w:szCs w:val="24"/>
          <w:u w:val="single"/>
        </w:rPr>
        <w:t xml:space="preserve">Postignuti </w:t>
      </w:r>
      <w:r>
        <w:rPr>
          <w:rFonts w:asciiTheme="minorHAnsi" w:eastAsia="Calibri" w:hAnsiTheme="minorHAnsi" w:cs="Calibri"/>
          <w:b/>
          <w:color w:val="000000"/>
          <w:sz w:val="24"/>
          <w:szCs w:val="24"/>
          <w:u w:val="single"/>
        </w:rPr>
        <w:t>u pret</w:t>
      </w:r>
      <w:r w:rsidR="006A107F" w:rsidRPr="007075A6">
        <w:rPr>
          <w:rFonts w:asciiTheme="minorHAnsi" w:eastAsia="Calibri" w:hAnsiTheme="minorHAnsi" w:cs="Calibri"/>
          <w:b/>
          <w:color w:val="000000"/>
          <w:sz w:val="24"/>
          <w:szCs w:val="24"/>
          <w:u w:val="single"/>
        </w:rPr>
        <w:t>hodnom strateškom ciklusu</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Prema </w:t>
      </w:r>
      <w:r w:rsidRPr="007075A6">
        <w:rPr>
          <w:rFonts w:asciiTheme="minorHAnsi" w:eastAsia="Calibri" w:hAnsiTheme="minorHAnsi" w:cs="Calibri"/>
          <w:b/>
          <w:color w:val="000000"/>
          <w:sz w:val="24"/>
          <w:szCs w:val="24"/>
        </w:rPr>
        <w:t>Izvještaju o srednjoročnoj evaluaciji Strategije RJU 2016-2020</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3"/>
      </w:r>
      <w:r w:rsidR="006D71C0">
        <w:rPr>
          <w:rFonts w:asciiTheme="minorHAnsi" w:eastAsia="Calibri" w:hAnsiTheme="minorHAnsi" w:cs="Calibri"/>
          <w:color w:val="000000"/>
          <w:sz w:val="24"/>
          <w:szCs w:val="24"/>
        </w:rPr>
        <w:t xml:space="preserve"> koji</w:t>
      </w:r>
      <w:r w:rsidRPr="007075A6">
        <w:rPr>
          <w:rFonts w:asciiTheme="minorHAnsi" w:eastAsia="Calibri" w:hAnsiTheme="minorHAnsi" w:cs="Calibri"/>
          <w:color w:val="000000"/>
          <w:sz w:val="24"/>
          <w:szCs w:val="24"/>
        </w:rPr>
        <w:t xml:space="preserve"> je</w:t>
      </w:r>
      <w:r w:rsidR="006D71C0">
        <w:rPr>
          <w:rFonts w:asciiTheme="minorHAnsi" w:eastAsia="Calibri" w:hAnsiTheme="minorHAnsi" w:cs="Calibri"/>
          <w:color w:val="000000"/>
          <w:sz w:val="24"/>
          <w:szCs w:val="24"/>
        </w:rPr>
        <w:t xml:space="preserve"> uradio nezavisni evaluator</w:t>
      </w:r>
      <w:r w:rsidRPr="007075A6">
        <w:rPr>
          <w:rFonts w:asciiTheme="minorHAnsi" w:eastAsia="Calibri" w:hAnsiTheme="minorHAnsi" w:cs="Calibri"/>
          <w:color w:val="000000"/>
          <w:sz w:val="24"/>
          <w:szCs w:val="24"/>
        </w:rPr>
        <w:t>, ocijenjeno je da su:</w:t>
      </w:r>
    </w:p>
    <w:p w:rsidR="00A16942" w:rsidRPr="007075A6" w:rsidRDefault="006A107F" w:rsidP="00EB118D">
      <w:pPr>
        <w:numPr>
          <w:ilvl w:val="0"/>
          <w:numId w:val="48"/>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Strategija RJU i njeni Akcioni planovi bili </w:t>
      </w:r>
      <w:r w:rsidRPr="007075A6">
        <w:rPr>
          <w:rFonts w:asciiTheme="minorHAnsi" w:eastAsia="Calibri" w:hAnsiTheme="minorHAnsi" w:cs="Calibri"/>
          <w:b/>
          <w:i/>
          <w:color w:val="000000"/>
          <w:sz w:val="24"/>
          <w:szCs w:val="24"/>
        </w:rPr>
        <w:t>relevantni</w:t>
      </w:r>
      <w:r w:rsidRPr="007075A6">
        <w:rPr>
          <w:rFonts w:asciiTheme="minorHAnsi" w:eastAsia="Calibri" w:hAnsiTheme="minorHAnsi" w:cs="Calibri"/>
          <w:i/>
          <w:color w:val="000000"/>
          <w:sz w:val="24"/>
          <w:szCs w:val="24"/>
        </w:rPr>
        <w:t xml:space="preserve"> instrumenti za odgovor na potrebe kapaciteta javne uprave</w:t>
      </w:r>
      <w:r w:rsidRPr="007075A6">
        <w:rPr>
          <w:rFonts w:asciiTheme="minorHAnsi" w:eastAsia="Calibri" w:hAnsiTheme="minorHAnsi" w:cs="Calibri"/>
          <w:color w:val="000000"/>
          <w:sz w:val="24"/>
          <w:szCs w:val="24"/>
        </w:rPr>
        <w:t xml:space="preserve">. Strategija je dala uglavnom </w:t>
      </w:r>
      <w:r w:rsidRPr="007075A6">
        <w:rPr>
          <w:rFonts w:asciiTheme="minorHAnsi" w:eastAsia="Calibri" w:hAnsiTheme="minorHAnsi" w:cs="Calibri"/>
          <w:b/>
          <w:color w:val="000000"/>
          <w:sz w:val="24"/>
          <w:szCs w:val="24"/>
        </w:rPr>
        <w:t>adekvatan set intervencija radi povećanja njene efikasnosti i orijentacije ka uslugama</w:t>
      </w:r>
      <w:r w:rsidRPr="007075A6">
        <w:rPr>
          <w:rFonts w:asciiTheme="minorHAnsi" w:eastAsia="Calibri" w:hAnsiTheme="minorHAnsi" w:cs="Calibri"/>
          <w:color w:val="000000"/>
          <w:sz w:val="24"/>
          <w:szCs w:val="24"/>
        </w:rPr>
        <w:t xml:space="preserve">, kao i </w:t>
      </w:r>
      <w:r w:rsidR="006D71C0">
        <w:rPr>
          <w:rFonts w:asciiTheme="minorHAnsi" w:eastAsia="Calibri" w:hAnsiTheme="minorHAnsi" w:cs="Calibri"/>
          <w:color w:val="000000"/>
          <w:sz w:val="24"/>
          <w:szCs w:val="24"/>
        </w:rPr>
        <w:t xml:space="preserve">radi djelotvornog funkcionisanja </w:t>
      </w:r>
      <w:r w:rsidRPr="007075A6">
        <w:rPr>
          <w:rFonts w:asciiTheme="minorHAnsi" w:eastAsia="Calibri" w:hAnsiTheme="minorHAnsi" w:cs="Calibri"/>
          <w:color w:val="000000"/>
          <w:sz w:val="24"/>
          <w:szCs w:val="24"/>
        </w:rPr>
        <w:t xml:space="preserve">unutar okvira Evropskog administrativnog prostora. Prioriteti RJU postavljeni u Strategiji i njenim akcionim planovima (AP RJU 2016-2018. </w:t>
      </w:r>
      <w:r w:rsidR="006D71C0">
        <w:rPr>
          <w:rFonts w:asciiTheme="minorHAnsi" w:eastAsia="Calibri" w:hAnsiTheme="minorHAnsi" w:cs="Calibri"/>
          <w:color w:val="000000"/>
          <w:sz w:val="24"/>
          <w:szCs w:val="24"/>
        </w:rPr>
        <w:t>i AP RJU 2019-2020</w:t>
      </w:r>
      <w:r w:rsidRPr="007075A6">
        <w:rPr>
          <w:rFonts w:asciiTheme="minorHAnsi" w:eastAsia="Calibri" w:hAnsiTheme="minorHAnsi" w:cs="Calibri"/>
          <w:color w:val="000000"/>
          <w:sz w:val="24"/>
          <w:szCs w:val="24"/>
        </w:rPr>
        <w:t>) prila</w:t>
      </w:r>
      <w:r w:rsidR="006D71C0">
        <w:rPr>
          <w:rFonts w:asciiTheme="minorHAnsi" w:eastAsia="Calibri" w:hAnsiTheme="minorHAnsi" w:cs="Calibri"/>
          <w:color w:val="000000"/>
          <w:sz w:val="24"/>
          <w:szCs w:val="24"/>
        </w:rPr>
        <w:t xml:space="preserve">gođeni su ukupnim nacionalnim </w:t>
      </w:r>
      <w:r w:rsidRPr="007075A6">
        <w:rPr>
          <w:rFonts w:asciiTheme="minorHAnsi" w:eastAsia="Calibri" w:hAnsiTheme="minorHAnsi" w:cs="Calibri"/>
          <w:color w:val="000000"/>
          <w:sz w:val="24"/>
          <w:szCs w:val="24"/>
        </w:rPr>
        <w:t xml:space="preserve">prioritetima </w:t>
      </w:r>
      <w:r w:rsidR="006D71C0">
        <w:rPr>
          <w:rFonts w:asciiTheme="minorHAnsi" w:eastAsia="Calibri" w:hAnsiTheme="minorHAnsi" w:cs="Calibri"/>
          <w:color w:val="000000"/>
          <w:sz w:val="24"/>
          <w:szCs w:val="24"/>
        </w:rPr>
        <w:t xml:space="preserve"> i prioritetima </w:t>
      </w:r>
      <w:r w:rsidRPr="007075A6">
        <w:rPr>
          <w:rFonts w:asciiTheme="minorHAnsi" w:eastAsia="Calibri" w:hAnsiTheme="minorHAnsi" w:cs="Calibri"/>
          <w:color w:val="000000"/>
          <w:sz w:val="24"/>
          <w:szCs w:val="24"/>
        </w:rPr>
        <w:t>pristupanja Crne Gore EU, naročito u pravcu obezbjeđenja sposobnosti vlasti da pruži javne usluge i da podstiče konkurentnost i rast i ispunjavanje preduslova u pravcu eventualnog pristupanja EU. Poseban fokus na razvoj kapaciteta LS bio je veoma relevantan i p</w:t>
      </w:r>
      <w:r w:rsidR="006D71C0">
        <w:rPr>
          <w:rFonts w:asciiTheme="minorHAnsi" w:eastAsia="Calibri" w:hAnsiTheme="minorHAnsi" w:cs="Calibri"/>
          <w:color w:val="000000"/>
          <w:sz w:val="24"/>
          <w:szCs w:val="24"/>
        </w:rPr>
        <w:t>rijemčiv na potrebe i izazove s</w:t>
      </w:r>
      <w:r w:rsidRPr="007075A6">
        <w:rPr>
          <w:rFonts w:asciiTheme="minorHAnsi" w:eastAsia="Calibri" w:hAnsiTheme="minorHAnsi" w:cs="Calibri"/>
          <w:color w:val="000000"/>
          <w:sz w:val="24"/>
          <w:szCs w:val="24"/>
        </w:rPr>
        <w:t xml:space="preserve"> kojima su LS suočene u smislu obezbjeđivanja efikasnog i djelotvornog pružanja usluga. Ipak, neke podsektorske oblasti, kao što su optimizacija i pristup informacijama, obuhvataju pretjerane ambicije i nerealne težnje i indikatore, što predstavlja slabos</w:t>
      </w:r>
      <w:r w:rsidR="006D71C0">
        <w:rPr>
          <w:rFonts w:asciiTheme="minorHAnsi" w:eastAsia="Calibri" w:hAnsiTheme="minorHAnsi" w:cs="Calibri"/>
          <w:color w:val="000000"/>
          <w:sz w:val="24"/>
          <w:szCs w:val="24"/>
        </w:rPr>
        <w:t>t u strateškom pristupu ovim dv</w:t>
      </w:r>
      <w:r w:rsidRPr="007075A6">
        <w:rPr>
          <w:rFonts w:asciiTheme="minorHAnsi" w:eastAsia="Calibri" w:hAnsiTheme="minorHAnsi" w:cs="Calibri"/>
          <w:color w:val="000000"/>
          <w:sz w:val="24"/>
          <w:szCs w:val="24"/>
        </w:rPr>
        <w:t xml:space="preserve">jema oblastima. </w:t>
      </w:r>
    </w:p>
    <w:p w:rsidR="00A16942" w:rsidRPr="007075A6" w:rsidRDefault="006A107F" w:rsidP="00EB118D">
      <w:pPr>
        <w:numPr>
          <w:ilvl w:val="0"/>
          <w:numId w:val="48"/>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Strateško </w:t>
      </w:r>
      <w:r w:rsidRPr="007075A6">
        <w:rPr>
          <w:rFonts w:asciiTheme="minorHAnsi" w:eastAsia="Calibri" w:hAnsiTheme="minorHAnsi" w:cs="Calibri"/>
          <w:b/>
          <w:color w:val="000000"/>
          <w:sz w:val="24"/>
          <w:szCs w:val="24"/>
        </w:rPr>
        <w:t xml:space="preserve">ulaganje u jačanje normativnog okvira kao temelj snažnog sistema javne uprave bilo je djelotvoran </w:t>
      </w:r>
      <w:r w:rsidRPr="007075A6">
        <w:rPr>
          <w:rFonts w:asciiTheme="minorHAnsi" w:eastAsia="Calibri" w:hAnsiTheme="minorHAnsi" w:cs="Calibri"/>
          <w:color w:val="000000"/>
          <w:sz w:val="24"/>
          <w:szCs w:val="24"/>
        </w:rPr>
        <w:t>put ka poboljšanoj organizaciji i odgovornosti u sis</w:t>
      </w:r>
      <w:r w:rsidR="008F7538">
        <w:rPr>
          <w:rFonts w:asciiTheme="minorHAnsi" w:eastAsia="Calibri" w:hAnsiTheme="minorHAnsi" w:cs="Calibri"/>
          <w:color w:val="000000"/>
          <w:sz w:val="24"/>
          <w:szCs w:val="24"/>
        </w:rPr>
        <w:t>temu javne uprave, naročito kad</w:t>
      </w:r>
      <w:r w:rsidRPr="007075A6">
        <w:rPr>
          <w:rFonts w:asciiTheme="minorHAnsi" w:eastAsia="Calibri" w:hAnsiTheme="minorHAnsi" w:cs="Calibri"/>
          <w:color w:val="000000"/>
          <w:sz w:val="24"/>
          <w:szCs w:val="24"/>
        </w:rPr>
        <w:t xml:space="preserve"> je riječ o zapošljavanju u službeničkom i javnom sektoru. Uprkos ulaganju u razvoj normativnog okvira Slobodnog pristupa informacijama, primijećeni su izazovi u implementaciji zakonodavstva, </w:t>
      </w:r>
      <w:r w:rsidR="008F7538">
        <w:rPr>
          <w:rFonts w:asciiTheme="minorHAnsi" w:eastAsia="Calibri" w:hAnsiTheme="minorHAnsi" w:cs="Calibri"/>
          <w:color w:val="000000"/>
          <w:sz w:val="24"/>
          <w:szCs w:val="24"/>
        </w:rPr>
        <w:t xml:space="preserve">a </w:t>
      </w:r>
      <w:r w:rsidRPr="007075A6">
        <w:rPr>
          <w:rFonts w:asciiTheme="minorHAnsi" w:eastAsia="Calibri" w:hAnsiTheme="minorHAnsi" w:cs="Calibri"/>
          <w:color w:val="000000"/>
          <w:sz w:val="24"/>
          <w:szCs w:val="24"/>
        </w:rPr>
        <w:t xml:space="preserve">posebno zloupotreba mehanizama za zahtijevanje pristupa informacijama i </w:t>
      </w:r>
      <w:r w:rsidR="008F7538">
        <w:rPr>
          <w:rFonts w:asciiTheme="minorHAnsi" w:eastAsia="Calibri" w:hAnsiTheme="minorHAnsi" w:cs="Calibri"/>
          <w:color w:val="000000"/>
          <w:sz w:val="24"/>
          <w:szCs w:val="24"/>
        </w:rPr>
        <w:t xml:space="preserve">određene nejasnoće </w:t>
      </w:r>
      <w:r w:rsidRPr="007075A6">
        <w:rPr>
          <w:rFonts w:asciiTheme="minorHAnsi" w:eastAsia="Calibri" w:hAnsiTheme="minorHAnsi" w:cs="Calibri"/>
          <w:color w:val="000000"/>
          <w:sz w:val="24"/>
          <w:szCs w:val="24"/>
        </w:rPr>
        <w:t>o tome šta čini javnu informaciju.</w:t>
      </w:r>
    </w:p>
    <w:p w:rsidR="00A16942" w:rsidRPr="007075A6" w:rsidRDefault="006A107F" w:rsidP="00EB118D">
      <w:pPr>
        <w:numPr>
          <w:ilvl w:val="0"/>
          <w:numId w:val="48"/>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lastRenderedPageBreak/>
        <w:t>Infrastruktura pružanja usluga doživjela je najsnažnija poboljšanja</w:t>
      </w:r>
      <w:r w:rsidRPr="007075A6">
        <w:rPr>
          <w:rFonts w:asciiTheme="minorHAnsi" w:eastAsia="Calibri" w:hAnsiTheme="minorHAnsi" w:cs="Calibri"/>
          <w:color w:val="000000"/>
          <w:sz w:val="24"/>
          <w:szCs w:val="24"/>
        </w:rPr>
        <w:t xml:space="preserve"> širom palete usluga, a naročito u sistemima interoperabilnosti i e-uslugama, što se pokazalo kao najuspješnija oblast Strategije.</w:t>
      </w:r>
    </w:p>
    <w:p w:rsidR="00A16942" w:rsidRPr="007075A6" w:rsidRDefault="006A107F" w:rsidP="00EB118D">
      <w:pPr>
        <w:numPr>
          <w:ilvl w:val="0"/>
          <w:numId w:val="48"/>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Drugi značajan doprinos Strategije RJU bio je u smislu </w:t>
      </w:r>
      <w:r w:rsidRPr="007075A6">
        <w:rPr>
          <w:rFonts w:asciiTheme="minorHAnsi" w:eastAsia="Calibri" w:hAnsiTheme="minorHAnsi" w:cs="Calibri"/>
          <w:b/>
          <w:color w:val="000000"/>
          <w:sz w:val="24"/>
          <w:szCs w:val="24"/>
        </w:rPr>
        <w:t xml:space="preserve">jačanja sistema planiranja, koordinacije i monitoringa implementacije vladinih politika. </w:t>
      </w:r>
      <w:r w:rsidRPr="007075A6">
        <w:rPr>
          <w:rFonts w:asciiTheme="minorHAnsi" w:eastAsia="Calibri" w:hAnsiTheme="minorHAnsi" w:cs="Calibri"/>
          <w:color w:val="000000"/>
          <w:sz w:val="24"/>
          <w:szCs w:val="24"/>
        </w:rPr>
        <w:t>Uspostavljeni okviri, pristupi i me</w:t>
      </w:r>
      <w:r w:rsidR="00740277">
        <w:rPr>
          <w:rFonts w:asciiTheme="minorHAnsi" w:eastAsia="Calibri" w:hAnsiTheme="minorHAnsi" w:cs="Calibri"/>
          <w:color w:val="000000"/>
          <w:sz w:val="24"/>
          <w:szCs w:val="24"/>
        </w:rPr>
        <w:t>todologije prepoznati su po</w:t>
      </w:r>
      <w:r w:rsidRPr="007075A6">
        <w:rPr>
          <w:rFonts w:asciiTheme="minorHAnsi" w:eastAsia="Calibri" w:hAnsiTheme="minorHAnsi" w:cs="Calibri"/>
          <w:color w:val="000000"/>
          <w:sz w:val="24"/>
          <w:szCs w:val="24"/>
        </w:rPr>
        <w:t xml:space="preserve"> kvalitetu i korisnosti, što je dovelo do poboljšanja prakse izrade politike i </w:t>
      </w:r>
      <w:r w:rsidR="00740277">
        <w:rPr>
          <w:rFonts w:asciiTheme="minorHAnsi" w:eastAsia="Calibri" w:hAnsiTheme="minorHAnsi" w:cs="Calibri"/>
          <w:color w:val="000000"/>
          <w:sz w:val="24"/>
          <w:szCs w:val="24"/>
        </w:rPr>
        <w:t>kvalitetnijij dokumenata politike. Međutim, t</w:t>
      </w:r>
      <w:r w:rsidRPr="007075A6">
        <w:rPr>
          <w:rFonts w:asciiTheme="minorHAnsi" w:eastAsia="Calibri" w:hAnsiTheme="minorHAnsi" w:cs="Calibri"/>
          <w:color w:val="000000"/>
          <w:sz w:val="24"/>
          <w:szCs w:val="24"/>
        </w:rPr>
        <w:t xml:space="preserve">i rezultati su krhki jer nijesu </w:t>
      </w:r>
      <w:r w:rsidR="00740277" w:rsidRPr="007075A6">
        <w:rPr>
          <w:rFonts w:asciiTheme="minorHAnsi" w:eastAsia="Calibri" w:hAnsiTheme="minorHAnsi" w:cs="Calibri"/>
          <w:color w:val="000000"/>
          <w:sz w:val="24"/>
          <w:szCs w:val="24"/>
        </w:rPr>
        <w:t xml:space="preserve">uzeli </w:t>
      </w:r>
      <w:r w:rsidRPr="007075A6">
        <w:rPr>
          <w:rFonts w:asciiTheme="minorHAnsi" w:eastAsia="Calibri" w:hAnsiTheme="minorHAnsi" w:cs="Calibri"/>
          <w:color w:val="000000"/>
          <w:sz w:val="24"/>
          <w:szCs w:val="24"/>
        </w:rPr>
        <w:t>dovoljno maha u smislu svoje institucionalizacije, jer se njima i dalje upravlja kroz pro</w:t>
      </w:r>
      <w:r w:rsidR="00740277">
        <w:rPr>
          <w:rFonts w:asciiTheme="minorHAnsi" w:eastAsia="Calibri" w:hAnsiTheme="minorHAnsi" w:cs="Calibri"/>
          <w:color w:val="000000"/>
          <w:sz w:val="24"/>
          <w:szCs w:val="24"/>
        </w:rPr>
        <w:t>jekat finansiran spolja, a ne iz</w:t>
      </w:r>
      <w:r w:rsidRPr="007075A6">
        <w:rPr>
          <w:rFonts w:asciiTheme="minorHAnsi" w:eastAsia="Calibri" w:hAnsiTheme="minorHAnsi" w:cs="Calibri"/>
          <w:color w:val="000000"/>
          <w:sz w:val="24"/>
          <w:szCs w:val="24"/>
        </w:rPr>
        <w:t xml:space="preserve"> strane same javne uprave. </w:t>
      </w:r>
    </w:p>
    <w:p w:rsidR="00A16942" w:rsidRPr="007075A6" w:rsidRDefault="006A107F" w:rsidP="00EB118D">
      <w:pPr>
        <w:numPr>
          <w:ilvl w:val="0"/>
          <w:numId w:val="48"/>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Evaluacijom je konstatovan </w:t>
      </w:r>
      <w:r w:rsidRPr="007075A6">
        <w:rPr>
          <w:rFonts w:asciiTheme="minorHAnsi" w:eastAsia="Calibri" w:hAnsiTheme="minorHAnsi" w:cs="Calibri"/>
          <w:b/>
          <w:color w:val="000000"/>
          <w:sz w:val="24"/>
          <w:szCs w:val="24"/>
        </w:rPr>
        <w:t>doprinos u promovisanju i jačanju upravljanja ljudskim resursima</w:t>
      </w:r>
      <w:r w:rsidRPr="007075A6">
        <w:rPr>
          <w:rFonts w:asciiTheme="minorHAnsi" w:eastAsia="Calibri" w:hAnsiTheme="minorHAnsi" w:cs="Calibri"/>
          <w:color w:val="000000"/>
          <w:sz w:val="24"/>
          <w:szCs w:val="24"/>
        </w:rPr>
        <w:t xml:space="preserve"> i u opštem smislu službeničkog sistema, a ima dokaza o transformativnim posljedicama u nač</w:t>
      </w:r>
      <w:r w:rsidR="00340906">
        <w:rPr>
          <w:rFonts w:asciiTheme="minorHAnsi" w:eastAsia="Calibri" w:hAnsiTheme="minorHAnsi" w:cs="Calibri"/>
          <w:color w:val="000000"/>
          <w:sz w:val="24"/>
          <w:szCs w:val="24"/>
        </w:rPr>
        <w:t>inu na koji javna administracija</w:t>
      </w:r>
      <w:r w:rsidRPr="007075A6">
        <w:rPr>
          <w:rFonts w:asciiTheme="minorHAnsi" w:eastAsia="Calibri" w:hAnsiTheme="minorHAnsi" w:cs="Calibri"/>
          <w:color w:val="000000"/>
          <w:sz w:val="24"/>
          <w:szCs w:val="24"/>
        </w:rPr>
        <w:t xml:space="preserve"> funkcioniše, naročito iz perspektive ljudskih resursa. Evaluacijom je utvrđeno da su institucije javne uprave, koje su zadužene za stub strategije koji se tiče upravljanja javnim resursima, mogle više</w:t>
      </w:r>
      <w:r w:rsidR="00340906">
        <w:rPr>
          <w:rFonts w:asciiTheme="minorHAnsi" w:eastAsia="Calibri" w:hAnsiTheme="minorHAnsi" w:cs="Calibri"/>
          <w:color w:val="000000"/>
          <w:sz w:val="24"/>
          <w:szCs w:val="24"/>
        </w:rPr>
        <w:t xml:space="preserve"> uraditi</w:t>
      </w:r>
      <w:r w:rsidRPr="007075A6">
        <w:rPr>
          <w:rFonts w:asciiTheme="minorHAnsi" w:eastAsia="Calibri" w:hAnsiTheme="minorHAnsi" w:cs="Calibri"/>
          <w:color w:val="000000"/>
          <w:sz w:val="24"/>
          <w:szCs w:val="24"/>
        </w:rPr>
        <w:t xml:space="preserve"> na promovisanju i </w:t>
      </w:r>
      <w:r w:rsidR="00340906">
        <w:rPr>
          <w:rFonts w:asciiTheme="minorHAnsi" w:eastAsia="Calibri" w:hAnsiTheme="minorHAnsi" w:cs="Calibri"/>
          <w:color w:val="000000"/>
          <w:sz w:val="24"/>
          <w:szCs w:val="24"/>
        </w:rPr>
        <w:t xml:space="preserve">na </w:t>
      </w:r>
      <w:r w:rsidRPr="007075A6">
        <w:rPr>
          <w:rFonts w:asciiTheme="minorHAnsi" w:eastAsia="Calibri" w:hAnsiTheme="minorHAnsi" w:cs="Calibri"/>
          <w:color w:val="000000"/>
          <w:sz w:val="24"/>
          <w:szCs w:val="24"/>
        </w:rPr>
        <w:t xml:space="preserve">jačanju sistema zasnovanog na zaslugama u javnoj upravi. Naročito su </w:t>
      </w:r>
      <w:r w:rsidRPr="007075A6">
        <w:rPr>
          <w:rFonts w:asciiTheme="minorHAnsi" w:eastAsia="Calibri" w:hAnsiTheme="minorHAnsi" w:cs="Calibri"/>
          <w:b/>
          <w:color w:val="000000"/>
          <w:sz w:val="24"/>
          <w:szCs w:val="24"/>
        </w:rPr>
        <w:t>minimalni rezultati evidentirani u oblasti optimizacije javne uprave</w:t>
      </w:r>
      <w:r w:rsidRPr="007075A6">
        <w:rPr>
          <w:rFonts w:asciiTheme="minorHAnsi" w:eastAsia="Calibri" w:hAnsiTheme="minorHAnsi" w:cs="Calibri"/>
          <w:color w:val="000000"/>
          <w:sz w:val="24"/>
          <w:szCs w:val="24"/>
        </w:rPr>
        <w:t xml:space="preserve">, mjerenoj kroz set indikatora unutar Strategije. </w:t>
      </w:r>
    </w:p>
    <w:p w:rsidR="00A16942" w:rsidRPr="007075A6" w:rsidRDefault="006A107F" w:rsidP="00EB118D">
      <w:pPr>
        <w:numPr>
          <w:ilvl w:val="0"/>
          <w:numId w:val="48"/>
        </w:num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Novi/revidirani normativni okviri kreiraju snažan i održiv temelj i spremni su da podstaknu dalju reformu javne uprave. </w:t>
      </w:r>
      <w:r w:rsidRPr="007075A6">
        <w:rPr>
          <w:rFonts w:asciiTheme="minorHAnsi" w:eastAsia="Calibri" w:hAnsiTheme="minorHAnsi" w:cs="Calibri"/>
          <w:b/>
          <w:color w:val="000000"/>
          <w:sz w:val="24"/>
          <w:szCs w:val="24"/>
        </w:rPr>
        <w:t>Ulaganje u kapacitete institucija u smislu novog znanja, razumijevanja i vještina, ali i kapaciteta IT je poboljšano</w:t>
      </w:r>
      <w:r w:rsidRPr="007075A6">
        <w:rPr>
          <w:rFonts w:asciiTheme="minorHAnsi" w:eastAsia="Calibri" w:hAnsiTheme="minorHAnsi" w:cs="Calibri"/>
          <w:color w:val="000000"/>
          <w:sz w:val="24"/>
          <w:szCs w:val="24"/>
        </w:rPr>
        <w:t xml:space="preserve">, ali njihova održivost zavisi od niza faktora, uključujući fluktuaciju zaposlenih, mehanizme da se prihvati i održi institucionalna memorija, dostupnost (IT) ekspertize, itd. Evaluacijom je konstatovan određeni nivo poboljšanja u smislu efikasnosti javne uprave i orijentisanosti ka uslugama, </w:t>
      </w:r>
      <w:r w:rsidR="00340906">
        <w:rPr>
          <w:rFonts w:asciiTheme="minorHAnsi" w:eastAsia="Calibri" w:hAnsiTheme="minorHAnsi" w:cs="Calibri"/>
          <w:color w:val="000000"/>
          <w:sz w:val="24"/>
          <w:szCs w:val="24"/>
        </w:rPr>
        <w:t xml:space="preserve">naročito kad </w:t>
      </w:r>
      <w:r w:rsidRPr="007075A6">
        <w:rPr>
          <w:rFonts w:asciiTheme="minorHAnsi" w:eastAsia="Calibri" w:hAnsiTheme="minorHAnsi" w:cs="Calibri"/>
          <w:color w:val="000000"/>
          <w:sz w:val="24"/>
          <w:szCs w:val="24"/>
        </w:rPr>
        <w:t xml:space="preserve">je riječ o efikasnosti javnih službi </w:t>
      </w:r>
      <w:r w:rsidR="00340906">
        <w:rPr>
          <w:rFonts w:asciiTheme="minorHAnsi" w:eastAsia="Calibri" w:hAnsiTheme="minorHAnsi" w:cs="Calibri"/>
          <w:color w:val="000000"/>
          <w:sz w:val="24"/>
          <w:szCs w:val="24"/>
        </w:rPr>
        <w:t>i o</w:t>
      </w:r>
      <w:r w:rsidRPr="007075A6">
        <w:rPr>
          <w:rFonts w:asciiTheme="minorHAnsi" w:eastAsia="Calibri" w:hAnsiTheme="minorHAnsi" w:cs="Calibri"/>
          <w:color w:val="000000"/>
          <w:sz w:val="24"/>
          <w:szCs w:val="24"/>
        </w:rPr>
        <w:t xml:space="preserve"> modernizaciji. </w:t>
      </w:r>
    </w:p>
    <w:p w:rsidR="00A16942" w:rsidRPr="007075A6" w:rsidRDefault="006A107F">
      <w:p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Finalni</w:t>
      </w:r>
      <w:r w:rsidR="00E35696">
        <w:rPr>
          <w:rFonts w:asciiTheme="minorHAnsi" w:eastAsia="Calibri" w:hAnsiTheme="minorHAnsi" w:cs="Calibri"/>
          <w:b/>
          <w:color w:val="000000"/>
          <w:sz w:val="24"/>
          <w:szCs w:val="24"/>
        </w:rPr>
        <w:t>m izvještajem o realizaciji pret</w:t>
      </w:r>
      <w:r w:rsidRPr="007075A6">
        <w:rPr>
          <w:rFonts w:asciiTheme="minorHAnsi" w:eastAsia="Calibri" w:hAnsiTheme="minorHAnsi" w:cs="Calibri"/>
          <w:b/>
          <w:color w:val="000000"/>
          <w:sz w:val="24"/>
          <w:szCs w:val="24"/>
        </w:rPr>
        <w:t>hodne Strategije reforme javne uprave 2016-2020.</w:t>
      </w:r>
      <w:r w:rsidRPr="007075A6">
        <w:rPr>
          <w:rFonts w:asciiTheme="minorHAnsi" w:eastAsia="Calibri" w:hAnsiTheme="minorHAnsi" w:cs="Calibri"/>
          <w:b/>
          <w:color w:val="000000"/>
          <w:sz w:val="24"/>
          <w:szCs w:val="24"/>
          <w:vertAlign w:val="superscript"/>
        </w:rPr>
        <w:footnoteReference w:id="4"/>
      </w:r>
      <w:r w:rsidR="00E35696">
        <w:rPr>
          <w:rFonts w:asciiTheme="minorHAnsi" w:eastAsia="Calibri" w:hAnsiTheme="minorHAnsi" w:cs="Calibri"/>
          <w:color w:val="000000"/>
          <w:sz w:val="24"/>
          <w:szCs w:val="24"/>
        </w:rPr>
        <w:t xml:space="preserve"> oci</w:t>
      </w:r>
      <w:r w:rsidRPr="007075A6">
        <w:rPr>
          <w:rFonts w:asciiTheme="minorHAnsi" w:eastAsia="Calibri" w:hAnsiTheme="minorHAnsi" w:cs="Calibri"/>
          <w:color w:val="000000"/>
          <w:sz w:val="24"/>
          <w:szCs w:val="24"/>
        </w:rPr>
        <w:t xml:space="preserve">jenjene su glavne oblasti u kojima je postignut značajan napredak </w:t>
      </w:r>
      <w:r w:rsidR="00E35696">
        <w:rPr>
          <w:rFonts w:asciiTheme="minorHAnsi" w:eastAsia="Calibri" w:hAnsiTheme="minorHAnsi" w:cs="Calibri"/>
          <w:color w:val="000000"/>
          <w:sz w:val="24"/>
          <w:szCs w:val="24"/>
        </w:rPr>
        <w:t>u prethodnom četvorogodišnjem ciklusu</w:t>
      </w:r>
      <w:r w:rsidRPr="007075A6">
        <w:rPr>
          <w:rFonts w:asciiTheme="minorHAnsi" w:eastAsia="Calibri" w:hAnsiTheme="minorHAnsi" w:cs="Calibri"/>
          <w:color w:val="000000"/>
          <w:sz w:val="24"/>
          <w:szCs w:val="24"/>
        </w:rPr>
        <w:t>, kao i oblasti u kojima su prepoznati izazovi u implementaciji. Nakon isteka četvorogodišnjeg perioda važenja S</w:t>
      </w:r>
      <w:r w:rsidR="00243C90">
        <w:rPr>
          <w:rFonts w:asciiTheme="minorHAnsi" w:eastAsia="Calibri" w:hAnsiTheme="minorHAnsi" w:cs="Calibri"/>
          <w:color w:val="000000"/>
          <w:sz w:val="24"/>
          <w:szCs w:val="24"/>
        </w:rPr>
        <w:t>trategije RJU 2016 -2020</w:t>
      </w:r>
      <w:r w:rsidRPr="007075A6">
        <w:rPr>
          <w:rFonts w:asciiTheme="minorHAnsi" w:eastAsia="Calibri" w:hAnsiTheme="minorHAnsi" w:cs="Calibri"/>
          <w:color w:val="000000"/>
          <w:sz w:val="24"/>
          <w:szCs w:val="24"/>
        </w:rPr>
        <w:t xml:space="preserve">, konstatovano je da je javna administracija u Crnoj Gori napravila napredak u reformi javne uprave posebno kroz stvaranje dobrog i evropski usklađenog zakonodavnog okvira u oblasti reorganizacije državne uprave, službeničkog sistema za zapošljavanje na osnovu zasluga i srednjoročnog planiranja. Takođe, tokom cijelog procesa reforme </w:t>
      </w:r>
      <w:r w:rsidRPr="007075A6">
        <w:rPr>
          <w:rFonts w:asciiTheme="minorHAnsi" w:eastAsia="Calibri" w:hAnsiTheme="minorHAnsi" w:cs="Calibri"/>
          <w:b/>
          <w:color w:val="000000"/>
          <w:sz w:val="24"/>
          <w:szCs w:val="24"/>
        </w:rPr>
        <w:t>Ministarstvo javne uprav</w:t>
      </w:r>
      <w:r w:rsidR="00243C90">
        <w:rPr>
          <w:rFonts w:asciiTheme="minorHAnsi" w:eastAsia="Calibri" w:hAnsiTheme="minorHAnsi" w:cs="Calibri"/>
          <w:b/>
          <w:color w:val="000000"/>
          <w:sz w:val="24"/>
          <w:szCs w:val="24"/>
        </w:rPr>
        <w:t>e</w:t>
      </w:r>
      <w:r w:rsidRPr="007075A6">
        <w:rPr>
          <w:rFonts w:asciiTheme="minorHAnsi" w:eastAsia="Calibri" w:hAnsiTheme="minorHAnsi" w:cs="Calibri"/>
          <w:b/>
          <w:color w:val="000000"/>
          <w:sz w:val="24"/>
          <w:szCs w:val="24"/>
        </w:rPr>
        <w:t xml:space="preserve"> prepoznato</w:t>
      </w:r>
      <w:r w:rsidR="00243C90">
        <w:rPr>
          <w:rFonts w:asciiTheme="minorHAnsi" w:eastAsia="Calibri" w:hAnsiTheme="minorHAnsi" w:cs="Calibri"/>
          <w:b/>
          <w:color w:val="000000"/>
          <w:sz w:val="24"/>
          <w:szCs w:val="24"/>
        </w:rPr>
        <w:t xml:space="preserve"> je</w:t>
      </w:r>
      <w:r w:rsidRPr="007075A6">
        <w:rPr>
          <w:rFonts w:asciiTheme="minorHAnsi" w:eastAsia="Calibri" w:hAnsiTheme="minorHAnsi" w:cs="Calibri"/>
          <w:b/>
          <w:color w:val="000000"/>
          <w:sz w:val="24"/>
          <w:szCs w:val="24"/>
        </w:rPr>
        <w:t xml:space="preserve"> kao koordinator procesa</w:t>
      </w:r>
      <w:r w:rsidRPr="007075A6">
        <w:rPr>
          <w:rFonts w:asciiTheme="minorHAnsi" w:eastAsia="Calibri" w:hAnsiTheme="minorHAnsi" w:cs="Calibri"/>
          <w:color w:val="000000"/>
          <w:sz w:val="24"/>
          <w:szCs w:val="24"/>
        </w:rPr>
        <w:t xml:space="preserve"> implemetacije i praćenja realizacije Strategije reforme javne uprave. Pokazalo se, naročito </w:t>
      </w:r>
      <w:r w:rsidR="00CD2273">
        <w:rPr>
          <w:rFonts w:asciiTheme="minorHAnsi" w:eastAsia="Calibri" w:hAnsiTheme="minorHAnsi" w:cs="Calibri"/>
          <w:b/>
          <w:color w:val="000000"/>
          <w:sz w:val="24"/>
          <w:szCs w:val="24"/>
        </w:rPr>
        <w:t>u periodu pandemije kovid</w:t>
      </w:r>
      <w:r w:rsidRPr="007075A6">
        <w:rPr>
          <w:rFonts w:asciiTheme="minorHAnsi" w:eastAsia="Calibri" w:hAnsiTheme="minorHAnsi" w:cs="Calibri"/>
          <w:b/>
          <w:color w:val="000000"/>
          <w:sz w:val="24"/>
          <w:szCs w:val="24"/>
        </w:rPr>
        <w:t xml:space="preserve">-19, da se javna uprava </w:t>
      </w:r>
      <w:r w:rsidR="00CD2273">
        <w:rPr>
          <w:rFonts w:asciiTheme="minorHAnsi" w:eastAsia="Calibri" w:hAnsiTheme="minorHAnsi" w:cs="Calibri"/>
          <w:b/>
          <w:color w:val="000000"/>
          <w:sz w:val="24"/>
          <w:szCs w:val="24"/>
        </w:rPr>
        <w:t>prilagodila nastaloj situaciji te da je</w:t>
      </w:r>
      <w:r w:rsidRPr="007075A6">
        <w:rPr>
          <w:rFonts w:asciiTheme="minorHAnsi" w:eastAsia="Calibri" w:hAnsiTheme="minorHAnsi" w:cs="Calibri"/>
          <w:b/>
          <w:color w:val="000000"/>
          <w:sz w:val="24"/>
          <w:szCs w:val="24"/>
        </w:rPr>
        <w:t xml:space="preserve"> obezbijedila pružanje tačnih, korisnih i ažurnih informacija.</w:t>
      </w:r>
      <w:r w:rsidR="00CD2273">
        <w:rPr>
          <w:rFonts w:asciiTheme="minorHAnsi" w:eastAsia="Calibri" w:hAnsiTheme="minorHAnsi" w:cs="Calibri"/>
          <w:color w:val="000000"/>
          <w:sz w:val="24"/>
          <w:szCs w:val="24"/>
        </w:rPr>
        <w:t xml:space="preserve"> Ipak, u procesu reforme </w:t>
      </w:r>
      <w:r w:rsidRPr="007075A6">
        <w:rPr>
          <w:rFonts w:asciiTheme="minorHAnsi" w:eastAsia="Calibri" w:hAnsiTheme="minorHAnsi" w:cs="Calibri"/>
          <w:color w:val="000000"/>
          <w:sz w:val="24"/>
          <w:szCs w:val="24"/>
        </w:rPr>
        <w:t>konstatovani</w:t>
      </w:r>
      <w:r w:rsidR="00CD2273">
        <w:rPr>
          <w:rFonts w:asciiTheme="minorHAnsi" w:eastAsia="Calibri" w:hAnsiTheme="minorHAnsi" w:cs="Calibri"/>
          <w:color w:val="000000"/>
          <w:sz w:val="24"/>
          <w:szCs w:val="24"/>
        </w:rPr>
        <w:t xml:space="preserve"> su</w:t>
      </w:r>
      <w:r w:rsidRPr="007075A6">
        <w:rPr>
          <w:rFonts w:asciiTheme="minorHAnsi" w:eastAsia="Calibri" w:hAnsiTheme="minorHAnsi" w:cs="Calibri"/>
          <w:color w:val="000000"/>
          <w:sz w:val="24"/>
          <w:szCs w:val="24"/>
        </w:rPr>
        <w:t xml:space="preserve"> i brojni izazovi zbog kojih se Crna Gore i dalje nalazi u statusu administracije koja je umjereno s</w:t>
      </w:r>
      <w:r w:rsidR="00CD2273">
        <w:rPr>
          <w:rFonts w:asciiTheme="minorHAnsi" w:eastAsia="Calibri" w:hAnsiTheme="minorHAnsi" w:cs="Calibri"/>
          <w:color w:val="000000"/>
          <w:sz w:val="24"/>
          <w:szCs w:val="24"/>
        </w:rPr>
        <w:t>premna za reformu javne uprave te je u narednom periodu potrebno</w:t>
      </w:r>
      <w:r w:rsidRPr="007075A6">
        <w:rPr>
          <w:rFonts w:asciiTheme="minorHAnsi" w:eastAsia="Calibri" w:hAnsiTheme="minorHAnsi" w:cs="Calibri"/>
          <w:color w:val="000000"/>
          <w:sz w:val="24"/>
          <w:szCs w:val="24"/>
        </w:rPr>
        <w:t xml:space="preserve"> uložiti napore i zadobiti politič</w:t>
      </w:r>
      <w:r w:rsidR="00CD2273">
        <w:rPr>
          <w:rFonts w:asciiTheme="minorHAnsi" w:eastAsia="Calibri" w:hAnsiTheme="minorHAnsi" w:cs="Calibri"/>
          <w:color w:val="000000"/>
          <w:sz w:val="24"/>
          <w:szCs w:val="24"/>
        </w:rPr>
        <w:t>ku podršku da</w:t>
      </w:r>
      <w:r w:rsidRPr="007075A6">
        <w:rPr>
          <w:rFonts w:asciiTheme="minorHAnsi" w:eastAsia="Calibri" w:hAnsiTheme="minorHAnsi" w:cs="Calibri"/>
          <w:color w:val="000000"/>
          <w:sz w:val="24"/>
          <w:szCs w:val="24"/>
        </w:rPr>
        <w:t xml:space="preserve"> bi se nastavio proces zapošljavanja i napredovanja na osnovu zasluga, optimizovao proces rada i</w:t>
      </w:r>
      <w:r w:rsidR="00CD2273">
        <w:rPr>
          <w:rFonts w:asciiTheme="minorHAnsi" w:eastAsia="Calibri" w:hAnsiTheme="minorHAnsi" w:cs="Calibri"/>
          <w:color w:val="000000"/>
          <w:sz w:val="24"/>
          <w:szCs w:val="24"/>
        </w:rPr>
        <w:t xml:space="preserve"> broj zaposlenih u javnoj upravi</w:t>
      </w:r>
      <w:r w:rsidRPr="007075A6">
        <w:rPr>
          <w:rFonts w:asciiTheme="minorHAnsi" w:eastAsia="Calibri" w:hAnsiTheme="minorHAnsi" w:cs="Calibri"/>
          <w:color w:val="000000"/>
          <w:sz w:val="24"/>
          <w:szCs w:val="24"/>
        </w:rPr>
        <w:t xml:space="preserve"> i uspostavio sistem odgovornosti i delegiranja odluka. </w:t>
      </w:r>
    </w:p>
    <w:p w:rsidR="00A16942" w:rsidRPr="007075A6" w:rsidRDefault="006A107F">
      <w:p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Ni</w:t>
      </w:r>
      <w:r w:rsidR="00602D52">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su postignuti indikatori učinka u oblasti organizacije i odgovornosti u sistemu javne uprave koji se odnose na dužinu</w:t>
      </w:r>
      <w:r w:rsidR="00602D52">
        <w:rPr>
          <w:rFonts w:asciiTheme="minorHAnsi" w:eastAsia="Calibri" w:hAnsiTheme="minorHAnsi" w:cs="Calibri"/>
          <w:color w:val="000000"/>
          <w:sz w:val="24"/>
          <w:szCs w:val="24"/>
        </w:rPr>
        <w:t xml:space="preserve"> trajanja upravnog spora koji s planiranih četiri</w:t>
      </w:r>
      <w:r w:rsidRPr="007075A6">
        <w:rPr>
          <w:rFonts w:asciiTheme="minorHAnsi" w:eastAsia="Calibri" w:hAnsiTheme="minorHAnsi" w:cs="Calibri"/>
          <w:color w:val="000000"/>
          <w:sz w:val="24"/>
          <w:szCs w:val="24"/>
        </w:rPr>
        <w:t xml:space="preserve"> mjeseca u ovom trenutku iznosi 17 mjeseci; nije obezbijeđen sistem za efikasno ostvarivanje prava na slobodan pristup informacijama i transparetnost javne administracije</w:t>
      </w:r>
      <w:r w:rsidR="00602D52">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što pokazuje stalni porast broja zahtjeva za slobodan pristup infor</w:t>
      </w:r>
      <w:r w:rsidR="00602D52">
        <w:rPr>
          <w:rFonts w:asciiTheme="minorHAnsi" w:eastAsia="Calibri" w:hAnsiTheme="minorHAnsi" w:cs="Calibri"/>
          <w:color w:val="000000"/>
          <w:sz w:val="24"/>
          <w:szCs w:val="24"/>
        </w:rPr>
        <w:t>m</w:t>
      </w:r>
      <w:r w:rsidRPr="007075A6">
        <w:rPr>
          <w:rFonts w:asciiTheme="minorHAnsi" w:eastAsia="Calibri" w:hAnsiTheme="minorHAnsi" w:cs="Calibri"/>
          <w:color w:val="000000"/>
          <w:sz w:val="24"/>
          <w:szCs w:val="24"/>
        </w:rPr>
        <w:t>aci</w:t>
      </w:r>
      <w:r w:rsidR="00602D52">
        <w:rPr>
          <w:rFonts w:asciiTheme="minorHAnsi" w:eastAsia="Calibri" w:hAnsiTheme="minorHAnsi" w:cs="Calibri"/>
          <w:color w:val="000000"/>
          <w:sz w:val="24"/>
          <w:szCs w:val="24"/>
        </w:rPr>
        <w:t>jama i broj žalbi koji se podnos</w:t>
      </w:r>
      <w:r w:rsidRPr="007075A6">
        <w:rPr>
          <w:rFonts w:asciiTheme="minorHAnsi" w:eastAsia="Calibri" w:hAnsiTheme="minorHAnsi" w:cs="Calibri"/>
          <w:color w:val="000000"/>
          <w:sz w:val="24"/>
          <w:szCs w:val="24"/>
        </w:rPr>
        <w:t>i Agenciji za slobodan pristup informacijama. U oblasti pružanja usluga nijesu ostvareni indikatori učinka koji se odnose na postojan</w:t>
      </w:r>
      <w:r w:rsidR="00602D52">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 sistema redovnog mjerenja zadovoljstva građana pruženim upravnim uslugama, u oblasti službeničkog sistema nijesu ostvarene vrijednosti indikatora u pogledu smanjenja broja zaposlenih na centralnom i lokalnom nivou.</w:t>
      </w:r>
    </w:p>
    <w:p w:rsidR="00A443C7" w:rsidRDefault="006A107F" w:rsidP="00A443C7">
      <w:pPr>
        <w:pBdr>
          <w:top w:val="nil"/>
          <w:left w:val="nil"/>
          <w:bottom w:val="nil"/>
          <w:right w:val="nil"/>
          <w:between w:val="nil"/>
        </w:pBdr>
        <w:spacing w:before="60" w:after="60" w:line="240" w:lineRule="auto"/>
        <w:ind w:right="-475" w:firstLine="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w:t>
      </w:r>
      <w:r w:rsidRPr="007075A6">
        <w:rPr>
          <w:rFonts w:asciiTheme="minorHAnsi" w:eastAsia="Calibri" w:hAnsiTheme="minorHAnsi" w:cs="Calibri"/>
          <w:b/>
          <w:color w:val="000000"/>
          <w:sz w:val="24"/>
          <w:szCs w:val="24"/>
        </w:rPr>
        <w:t>Izvještaju o napretku CG za 2021</w:t>
      </w:r>
      <w:r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b/>
          <w:color w:val="000000"/>
          <w:sz w:val="24"/>
          <w:szCs w:val="24"/>
        </w:rPr>
        <w:t>godinu</w:t>
      </w:r>
      <w:r w:rsidRPr="007075A6">
        <w:rPr>
          <w:rFonts w:asciiTheme="minorHAnsi" w:eastAsia="Calibri" w:hAnsiTheme="minorHAnsi" w:cs="Calibri"/>
          <w:b/>
          <w:color w:val="000000"/>
          <w:sz w:val="24"/>
          <w:szCs w:val="24"/>
          <w:vertAlign w:val="superscript"/>
        </w:rPr>
        <w:footnoteReference w:id="5"/>
      </w:r>
      <w:r w:rsidRPr="007075A6">
        <w:rPr>
          <w:rFonts w:asciiTheme="minorHAnsi" w:eastAsia="Calibri" w:hAnsiTheme="minorHAnsi" w:cs="Calibri"/>
          <w:color w:val="000000"/>
          <w:sz w:val="24"/>
          <w:szCs w:val="24"/>
        </w:rPr>
        <w:t xml:space="preserve"> konstatovano je da je Crna Gora umjereno spr</w:t>
      </w:r>
      <w:r w:rsidR="00453AB9">
        <w:rPr>
          <w:rFonts w:asciiTheme="minorHAnsi" w:eastAsia="Calibri" w:hAnsiTheme="minorHAnsi" w:cs="Calibri"/>
          <w:color w:val="000000"/>
          <w:sz w:val="24"/>
          <w:szCs w:val="24"/>
        </w:rPr>
        <w:t>emna za reformu javne uprave, s</w:t>
      </w:r>
      <w:r w:rsidRPr="007075A6">
        <w:rPr>
          <w:rFonts w:asciiTheme="minorHAnsi" w:eastAsia="Calibri" w:hAnsiTheme="minorHAnsi" w:cs="Calibri"/>
          <w:color w:val="000000"/>
          <w:sz w:val="24"/>
          <w:szCs w:val="24"/>
        </w:rPr>
        <w:t xml:space="preserve"> ograničenim napretkom u izv</w:t>
      </w:r>
      <w:r w:rsidR="00453AB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eštajn</w:t>
      </w:r>
      <w:r w:rsidR="00453AB9">
        <w:rPr>
          <w:rFonts w:asciiTheme="minorHAnsi" w:eastAsia="Calibri" w:hAnsiTheme="minorHAnsi" w:cs="Calibri"/>
          <w:color w:val="000000"/>
          <w:sz w:val="24"/>
          <w:szCs w:val="24"/>
        </w:rPr>
        <w:t xml:space="preserve">om periodu. Određeni napredak </w:t>
      </w:r>
      <w:r w:rsidRPr="007075A6">
        <w:rPr>
          <w:rFonts w:asciiTheme="minorHAnsi" w:eastAsia="Calibri" w:hAnsiTheme="minorHAnsi" w:cs="Calibri"/>
          <w:color w:val="000000"/>
          <w:sz w:val="24"/>
          <w:szCs w:val="24"/>
        </w:rPr>
        <w:t xml:space="preserve"> postignut</w:t>
      </w:r>
      <w:r w:rsidR="00453AB9">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u oblastima kao što su srednjoročno planiranj</w:t>
      </w:r>
      <w:r w:rsidR="00453AB9">
        <w:rPr>
          <w:rFonts w:asciiTheme="minorHAnsi" w:eastAsia="Calibri" w:hAnsiTheme="minorHAnsi" w:cs="Calibri"/>
          <w:color w:val="000000"/>
          <w:sz w:val="24"/>
          <w:szCs w:val="24"/>
        </w:rPr>
        <w:t xml:space="preserve">e politike, elektronska vlada, </w:t>
      </w:r>
      <w:r w:rsidRPr="007075A6">
        <w:rPr>
          <w:rFonts w:asciiTheme="minorHAnsi" w:eastAsia="Calibri" w:hAnsiTheme="minorHAnsi" w:cs="Calibri"/>
          <w:color w:val="000000"/>
          <w:sz w:val="24"/>
          <w:szCs w:val="24"/>
        </w:rPr>
        <w:t>upravljanje javnim finansijama, kao i transparentnost budžeta. Izmjenama i dopunama Zakona o državnim službenicima i namještenicima, smanjeni su uslovi za zapošljavanje na osnovu zasluga, kompetencije i nezavisnost državnih službenika. Reorganizacija javne uprave dovela je do značajnih kadrovskih prom</w:t>
      </w:r>
      <w:r w:rsidR="00453AB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ena, gubitka iskusnog osoblja u pitanjima vezanim za proces pristupanja EU. Potrebna</w:t>
      </w:r>
      <w:r w:rsidR="00453AB9">
        <w:rPr>
          <w:rFonts w:asciiTheme="minorHAnsi" w:eastAsia="Calibri" w:hAnsiTheme="minorHAnsi" w:cs="Calibri"/>
          <w:color w:val="000000"/>
          <w:sz w:val="24"/>
          <w:szCs w:val="24"/>
        </w:rPr>
        <w:t xml:space="preserve"> je jaka politička volja radi</w:t>
      </w:r>
      <w:r w:rsidRPr="007075A6">
        <w:rPr>
          <w:rFonts w:asciiTheme="minorHAnsi" w:eastAsia="Calibri" w:hAnsiTheme="minorHAnsi" w:cs="Calibri"/>
          <w:color w:val="000000"/>
          <w:sz w:val="24"/>
          <w:szCs w:val="24"/>
        </w:rPr>
        <w:t xml:space="preserve"> efikasne depolitizacije javnog servisa, optimizacije državne administracije i efektivna implementacija upravljačke odgovornosti. </w:t>
      </w:r>
    </w:p>
    <w:p w:rsidR="00EE3C74" w:rsidRPr="007075A6" w:rsidRDefault="00EE3C74" w:rsidP="00D421ED">
      <w:pPr>
        <w:pBdr>
          <w:top w:val="nil"/>
          <w:left w:val="nil"/>
          <w:bottom w:val="nil"/>
          <w:right w:val="nil"/>
          <w:between w:val="nil"/>
        </w:pBdr>
        <w:spacing w:before="60" w:after="60" w:line="240" w:lineRule="auto"/>
        <w:ind w:left="-540" w:right="-475" w:firstLine="6"/>
        <w:jc w:val="both"/>
        <w:rPr>
          <w:rFonts w:asciiTheme="minorHAnsi" w:eastAsia="Calibri" w:hAnsiTheme="minorHAnsi" w:cs="Calibri"/>
          <w:color w:val="000000"/>
          <w:sz w:val="24"/>
          <w:szCs w:val="24"/>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0766D0" w:rsidRDefault="000766D0">
      <w:pPr>
        <w:spacing w:before="240" w:after="240" w:line="240" w:lineRule="auto"/>
        <w:ind w:right="-475"/>
        <w:jc w:val="center"/>
        <w:rPr>
          <w:rFonts w:asciiTheme="minorHAnsi" w:eastAsia="Calibri" w:hAnsiTheme="minorHAnsi" w:cs="Calibri"/>
          <w:b/>
          <w:color w:val="000000"/>
          <w:sz w:val="32"/>
          <w:szCs w:val="32"/>
        </w:rPr>
      </w:pPr>
    </w:p>
    <w:p w:rsidR="00A16942" w:rsidRPr="007075A6" w:rsidRDefault="006A107F">
      <w:pPr>
        <w:spacing w:before="240" w:after="240" w:line="240" w:lineRule="auto"/>
        <w:ind w:right="-475"/>
        <w:jc w:val="center"/>
        <w:rPr>
          <w:rFonts w:asciiTheme="minorHAnsi" w:eastAsia="Calibri" w:hAnsiTheme="minorHAnsi" w:cs="Calibri"/>
          <w:b/>
          <w:color w:val="000000"/>
          <w:sz w:val="32"/>
          <w:szCs w:val="32"/>
        </w:rPr>
      </w:pPr>
      <w:r w:rsidRPr="007075A6">
        <w:rPr>
          <w:rFonts w:asciiTheme="minorHAnsi" w:eastAsia="Calibri" w:hAnsiTheme="minorHAnsi" w:cs="Calibri"/>
          <w:b/>
          <w:color w:val="000000"/>
          <w:sz w:val="32"/>
          <w:szCs w:val="32"/>
        </w:rPr>
        <w:lastRenderedPageBreak/>
        <w:t>II RAZVOJ NOVOG STRATEŠKOG DOKUMENTA</w:t>
      </w:r>
    </w:p>
    <w:p w:rsidR="00A16942" w:rsidRPr="007075A6" w:rsidRDefault="00EB46FE">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kontinuiranog nastavka reforme javne uprave, pripremljena je Strategija re</w:t>
      </w:r>
      <w:r>
        <w:rPr>
          <w:rFonts w:asciiTheme="minorHAnsi" w:eastAsia="Calibri" w:hAnsiTheme="minorHAnsi" w:cs="Calibri"/>
          <w:color w:val="000000"/>
          <w:sz w:val="24"/>
          <w:szCs w:val="24"/>
        </w:rPr>
        <w:t xml:space="preserve">forme javne uprave 2022 – 2026 </w:t>
      </w:r>
      <w:r w:rsidR="006A107F" w:rsidRPr="007075A6">
        <w:rPr>
          <w:rFonts w:asciiTheme="minorHAnsi" w:eastAsia="Calibri" w:hAnsiTheme="minorHAnsi" w:cs="Calibri"/>
          <w:color w:val="000000"/>
          <w:sz w:val="24"/>
          <w:szCs w:val="24"/>
        </w:rPr>
        <w:t>(u daljem</w:t>
      </w:r>
      <w:r>
        <w:rPr>
          <w:rFonts w:asciiTheme="minorHAnsi" w:eastAsia="Calibri" w:hAnsiTheme="minorHAnsi" w:cs="Calibri"/>
          <w:color w:val="000000"/>
          <w:sz w:val="24"/>
          <w:szCs w:val="24"/>
        </w:rPr>
        <w:t xml:space="preserve"> tekstu: Strategija 2022 – 2026</w:t>
      </w:r>
      <w:r w:rsidR="006A107F" w:rsidRPr="007075A6">
        <w:rPr>
          <w:rFonts w:asciiTheme="minorHAnsi" w:eastAsia="Calibri" w:hAnsiTheme="minorHAnsi" w:cs="Calibri"/>
          <w:color w:val="000000"/>
          <w:sz w:val="24"/>
          <w:szCs w:val="24"/>
        </w:rPr>
        <w:t xml:space="preserve">). </w:t>
      </w:r>
    </w:p>
    <w:p w:rsidR="00A16942" w:rsidRPr="007075A6" w:rsidRDefault="00EB46FE">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Ministarstvo javne uprave</w:t>
      </w:r>
      <w:r w:rsidR="006A107F" w:rsidRPr="007075A6">
        <w:rPr>
          <w:rFonts w:asciiTheme="minorHAnsi" w:eastAsia="Calibri" w:hAnsiTheme="minorHAnsi" w:cs="Calibri"/>
          <w:color w:val="000000"/>
          <w:sz w:val="24"/>
          <w:szCs w:val="24"/>
        </w:rPr>
        <w:t xml:space="preserve"> započelo</w:t>
      </w:r>
      <w:r>
        <w:rPr>
          <w:rFonts w:asciiTheme="minorHAnsi" w:eastAsia="Calibri" w:hAnsiTheme="minorHAnsi" w:cs="Calibri"/>
          <w:color w:val="000000"/>
          <w:sz w:val="24"/>
          <w:szCs w:val="24"/>
        </w:rPr>
        <w:t xml:space="preserve"> je</w:t>
      </w:r>
      <w:r w:rsidR="006A107F" w:rsidRPr="007075A6">
        <w:rPr>
          <w:rFonts w:asciiTheme="minorHAnsi" w:eastAsia="Calibri" w:hAnsiTheme="minorHAnsi" w:cs="Calibri"/>
          <w:color w:val="000000"/>
          <w:sz w:val="24"/>
          <w:szCs w:val="24"/>
        </w:rPr>
        <w:t xml:space="preserve"> rad na izradi Nacrta strategije 2022-2026. formiranjem Radne grupe (RG) u junu 2020. godine. Nakon parlamentarnih izbora u </w:t>
      </w:r>
      <w:r>
        <w:rPr>
          <w:rFonts w:asciiTheme="minorHAnsi" w:eastAsia="Calibri" w:hAnsiTheme="minorHAnsi" w:cs="Calibri"/>
          <w:color w:val="000000"/>
          <w:sz w:val="24"/>
          <w:szCs w:val="24"/>
        </w:rPr>
        <w:t>avgustu 2020. godine, došlo je d</w:t>
      </w:r>
      <w:r w:rsidR="006A107F" w:rsidRPr="007075A6">
        <w:rPr>
          <w:rFonts w:asciiTheme="minorHAnsi" w:eastAsia="Calibri" w:hAnsiTheme="minorHAnsi" w:cs="Calibri"/>
          <w:color w:val="000000"/>
          <w:sz w:val="24"/>
          <w:szCs w:val="24"/>
        </w:rPr>
        <w:t>o promjene političke v</w:t>
      </w:r>
      <w:r>
        <w:rPr>
          <w:rFonts w:asciiTheme="minorHAnsi" w:eastAsia="Calibri" w:hAnsiTheme="minorHAnsi" w:cs="Calibri"/>
          <w:color w:val="000000"/>
          <w:sz w:val="24"/>
          <w:szCs w:val="24"/>
        </w:rPr>
        <w:t xml:space="preserve">ećine u Vladi Crne Gore što je </w:t>
      </w:r>
      <w:r w:rsidR="006A107F" w:rsidRPr="007075A6">
        <w:rPr>
          <w:rFonts w:asciiTheme="minorHAnsi" w:eastAsia="Calibri" w:hAnsiTheme="minorHAnsi" w:cs="Calibri"/>
          <w:color w:val="000000"/>
          <w:sz w:val="24"/>
          <w:szCs w:val="24"/>
        </w:rPr>
        <w:t>direktan</w:t>
      </w:r>
      <w:r>
        <w:rPr>
          <w:rFonts w:asciiTheme="minorHAnsi" w:eastAsia="Calibri" w:hAnsiTheme="minorHAnsi" w:cs="Calibri"/>
          <w:color w:val="000000"/>
          <w:sz w:val="24"/>
          <w:szCs w:val="24"/>
        </w:rPr>
        <w:t>o uticalo</w:t>
      </w:r>
      <w:r w:rsidR="006A107F" w:rsidRPr="007075A6">
        <w:rPr>
          <w:rFonts w:asciiTheme="minorHAnsi" w:eastAsia="Calibri" w:hAnsiTheme="minorHAnsi" w:cs="Calibri"/>
          <w:color w:val="000000"/>
          <w:sz w:val="24"/>
          <w:szCs w:val="24"/>
        </w:rPr>
        <w:t xml:space="preserve"> na reo</w:t>
      </w:r>
      <w:r>
        <w:rPr>
          <w:rFonts w:asciiTheme="minorHAnsi" w:eastAsia="Calibri" w:hAnsiTheme="minorHAnsi" w:cs="Calibri"/>
          <w:color w:val="000000"/>
          <w:sz w:val="24"/>
          <w:szCs w:val="24"/>
        </w:rPr>
        <w:t>rg</w:t>
      </w:r>
      <w:r w:rsidR="006A107F" w:rsidRPr="007075A6">
        <w:rPr>
          <w:rFonts w:asciiTheme="minorHAnsi" w:eastAsia="Calibri" w:hAnsiTheme="minorHAnsi" w:cs="Calibri"/>
          <w:color w:val="000000"/>
          <w:sz w:val="24"/>
          <w:szCs w:val="24"/>
        </w:rPr>
        <w:t>anizaciju Ministarstva javne uprave, koje sada funkcioniše kao Ministarstvo javne uprave, digitaln</w:t>
      </w:r>
      <w:r>
        <w:rPr>
          <w:rFonts w:asciiTheme="minorHAnsi" w:eastAsia="Calibri" w:hAnsiTheme="minorHAnsi" w:cs="Calibri"/>
          <w:color w:val="000000"/>
          <w:sz w:val="24"/>
          <w:szCs w:val="24"/>
        </w:rPr>
        <w:t>og društva i medija (MJUDDM), s</w:t>
      </w:r>
      <w:r w:rsidR="006A107F" w:rsidRPr="007075A6">
        <w:rPr>
          <w:rFonts w:asciiTheme="minorHAnsi" w:eastAsia="Calibri" w:hAnsiTheme="minorHAnsi" w:cs="Calibri"/>
          <w:color w:val="000000"/>
          <w:sz w:val="24"/>
          <w:szCs w:val="24"/>
        </w:rPr>
        <w:t xml:space="preserve"> novoosnovanim Direktoratom za strateško planiranje, međuna</w:t>
      </w:r>
      <w:r w:rsidR="00372925">
        <w:rPr>
          <w:rFonts w:asciiTheme="minorHAnsi" w:eastAsia="Calibri" w:hAnsiTheme="minorHAnsi" w:cs="Calibri"/>
          <w:color w:val="000000"/>
          <w:sz w:val="24"/>
          <w:szCs w:val="24"/>
        </w:rPr>
        <w:t>rodnu saradnju i IPA fondove. S</w:t>
      </w:r>
      <w:r w:rsidR="006A107F" w:rsidRPr="007075A6">
        <w:rPr>
          <w:rFonts w:asciiTheme="minorHAnsi" w:eastAsia="Calibri" w:hAnsiTheme="minorHAnsi" w:cs="Calibri"/>
          <w:color w:val="000000"/>
          <w:sz w:val="24"/>
          <w:szCs w:val="24"/>
        </w:rPr>
        <w:t xml:space="preserve"> prethodnog koncepta podjele nivoa javne uprave (cen</w:t>
      </w:r>
      <w:r w:rsidR="00372925">
        <w:rPr>
          <w:rFonts w:asciiTheme="minorHAnsi" w:eastAsia="Calibri" w:hAnsiTheme="minorHAnsi" w:cs="Calibri"/>
          <w:color w:val="000000"/>
          <w:sz w:val="24"/>
          <w:szCs w:val="24"/>
        </w:rPr>
        <w:t>tralnog i lokalnog), u skladu s</w:t>
      </w:r>
      <w:r w:rsidR="006A107F" w:rsidRPr="007075A6">
        <w:rPr>
          <w:rFonts w:asciiTheme="minorHAnsi" w:eastAsia="Calibri" w:hAnsiTheme="minorHAnsi" w:cs="Calibri"/>
          <w:color w:val="000000"/>
          <w:sz w:val="24"/>
          <w:szCs w:val="24"/>
        </w:rPr>
        <w:t xml:space="preserve"> kompletnom reo</w:t>
      </w:r>
      <w:r w:rsidR="00372925">
        <w:rPr>
          <w:rFonts w:asciiTheme="minorHAnsi" w:eastAsia="Calibri" w:hAnsiTheme="minorHAnsi" w:cs="Calibri"/>
          <w:color w:val="000000"/>
          <w:sz w:val="24"/>
          <w:szCs w:val="24"/>
        </w:rPr>
        <w:t>r</w:t>
      </w:r>
      <w:r w:rsidR="006A107F" w:rsidRPr="007075A6">
        <w:rPr>
          <w:rFonts w:asciiTheme="minorHAnsi" w:eastAsia="Calibri" w:hAnsiTheme="minorHAnsi" w:cs="Calibri"/>
          <w:color w:val="000000"/>
          <w:sz w:val="24"/>
          <w:szCs w:val="24"/>
        </w:rPr>
        <w:t>ranizacijom MJUDDM, napravio se koncept podjele po sektorskim pitanjima ovog strateškog dokumenta. Adekvat</w:t>
      </w:r>
      <w:r w:rsidR="00355C46">
        <w:rPr>
          <w:rFonts w:asciiTheme="minorHAnsi" w:eastAsia="Calibri" w:hAnsiTheme="minorHAnsi" w:cs="Calibri"/>
          <w:color w:val="000000"/>
          <w:sz w:val="24"/>
          <w:szCs w:val="24"/>
        </w:rPr>
        <w:t>no novom pristupu, članovi RG</w:t>
      </w:r>
      <w:r w:rsidR="006A107F" w:rsidRPr="007075A6">
        <w:rPr>
          <w:rFonts w:asciiTheme="minorHAnsi" w:eastAsia="Calibri" w:hAnsiTheme="minorHAnsi" w:cs="Calibri"/>
          <w:color w:val="000000"/>
          <w:sz w:val="24"/>
          <w:szCs w:val="24"/>
        </w:rPr>
        <w:t xml:space="preserve"> izmijenjeni </w:t>
      </w:r>
      <w:r w:rsidR="00355C46">
        <w:rPr>
          <w:rFonts w:asciiTheme="minorHAnsi" w:eastAsia="Calibri" w:hAnsiTheme="minorHAnsi" w:cs="Calibri"/>
          <w:color w:val="000000"/>
          <w:sz w:val="24"/>
          <w:szCs w:val="24"/>
        </w:rPr>
        <w:t xml:space="preserve">su u aprilu 2021. godine </w:t>
      </w:r>
      <w:r w:rsidR="006A107F" w:rsidRPr="007075A6">
        <w:rPr>
          <w:rFonts w:asciiTheme="minorHAnsi" w:eastAsia="Calibri" w:hAnsiTheme="minorHAnsi" w:cs="Calibri"/>
          <w:color w:val="000000"/>
          <w:sz w:val="24"/>
          <w:szCs w:val="24"/>
        </w:rPr>
        <w:t>predstavnici MJUDDM, Ministarstva finansija i socijalnog staranja (MFSS), Ministarstva ekonom</w:t>
      </w:r>
      <w:r w:rsidR="00355C46">
        <w:rPr>
          <w:rFonts w:asciiTheme="minorHAnsi" w:eastAsia="Calibri" w:hAnsiTheme="minorHAnsi" w:cs="Calibri"/>
          <w:color w:val="000000"/>
          <w:sz w:val="24"/>
          <w:szCs w:val="24"/>
        </w:rPr>
        <w:t>skog razvoja (MER), Ministarstva</w:t>
      </w:r>
      <w:r w:rsidR="006A107F" w:rsidRPr="007075A6">
        <w:rPr>
          <w:rFonts w:asciiTheme="minorHAnsi" w:eastAsia="Calibri" w:hAnsiTheme="minorHAnsi" w:cs="Calibri"/>
          <w:color w:val="000000"/>
          <w:sz w:val="24"/>
          <w:szCs w:val="24"/>
        </w:rPr>
        <w:t xml:space="preserve"> unut</w:t>
      </w:r>
      <w:r w:rsidR="00355C46">
        <w:rPr>
          <w:rFonts w:asciiTheme="minorHAnsi" w:eastAsia="Calibri" w:hAnsiTheme="minorHAnsi" w:cs="Calibri"/>
          <w:color w:val="000000"/>
          <w:sz w:val="24"/>
          <w:szCs w:val="24"/>
        </w:rPr>
        <w:t>rašnjih poslova (MUP), Generalnog</w:t>
      </w:r>
      <w:r w:rsidR="006A107F" w:rsidRPr="007075A6">
        <w:rPr>
          <w:rFonts w:asciiTheme="minorHAnsi" w:eastAsia="Calibri" w:hAnsiTheme="minorHAnsi" w:cs="Calibri"/>
          <w:color w:val="000000"/>
          <w:sz w:val="24"/>
          <w:szCs w:val="24"/>
        </w:rPr>
        <w:t xml:space="preserve"> sekretarijat</w:t>
      </w:r>
      <w:r w:rsidR="00355C46">
        <w:rPr>
          <w:rFonts w:asciiTheme="minorHAnsi" w:eastAsia="Calibri" w:hAnsiTheme="minorHAnsi" w:cs="Calibri"/>
          <w:color w:val="000000"/>
          <w:sz w:val="24"/>
          <w:szCs w:val="24"/>
        </w:rPr>
        <w:t>a Vlade (GSV), Uprave za kadrove (UzK), Zajednice opština CG, predstavnik NVO</w:t>
      </w:r>
      <w:r w:rsidR="006A107F" w:rsidRPr="007075A6">
        <w:rPr>
          <w:rFonts w:asciiTheme="minorHAnsi" w:eastAsia="Calibri" w:hAnsiTheme="minorHAnsi" w:cs="Calibri"/>
          <w:color w:val="000000"/>
          <w:sz w:val="24"/>
          <w:szCs w:val="24"/>
        </w:rPr>
        <w:t>, te je inte</w:t>
      </w:r>
      <w:r w:rsidR="00355C46">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ziviran rad na razvoju djelova strateškog dokumenta u skladu sa Uredbom o načinu i postupku izrade, usklađivanja i praćenja sprovođenja strateških dokumenata i pratećom i razvijenom Metodologijom razvijanja politika, izrade i praćenja sprovođenja strateških dokumenata</w:t>
      </w:r>
      <w:r w:rsidR="006A107F" w:rsidRPr="007075A6">
        <w:rPr>
          <w:rFonts w:asciiTheme="minorHAnsi" w:eastAsia="Calibri" w:hAnsiTheme="minorHAnsi" w:cs="Calibri"/>
          <w:color w:val="000000"/>
          <w:sz w:val="24"/>
          <w:szCs w:val="24"/>
          <w:vertAlign w:val="superscript"/>
        </w:rPr>
        <w:footnoteReference w:id="6"/>
      </w:r>
      <w:r w:rsidR="006A107F" w:rsidRPr="007075A6">
        <w:rPr>
          <w:rFonts w:asciiTheme="minorHAnsi" w:eastAsia="Calibri" w:hAnsiTheme="minorHAnsi" w:cs="Calibri"/>
          <w:color w:val="000000"/>
          <w:sz w:val="24"/>
          <w:szCs w:val="24"/>
        </w:rPr>
        <w:t xml:space="preserve"> koju je razvio Generalni sekretarijat Vlade (GSV). </w:t>
      </w:r>
    </w:p>
    <w:p w:rsidR="00A16942" w:rsidRPr="007075A6" w:rsidRDefault="006A107F">
      <w:pPr>
        <w:spacing w:before="60" w:after="60" w:line="240" w:lineRule="auto"/>
        <w:ind w:right="-471"/>
        <w:jc w:val="both"/>
        <w:rPr>
          <w:rFonts w:asciiTheme="minorHAnsi" w:eastAsia="Calibri" w:hAnsiTheme="minorHAnsi" w:cs="Calibri"/>
          <w:color w:val="000000"/>
          <w:sz w:val="24"/>
          <w:szCs w:val="24"/>
          <w:highlight w:val="yellow"/>
        </w:rPr>
      </w:pPr>
      <w:r w:rsidRPr="007075A6">
        <w:rPr>
          <w:rFonts w:asciiTheme="minorHAnsi" w:eastAsia="Calibri" w:hAnsiTheme="minorHAnsi" w:cs="Calibri"/>
          <w:color w:val="000000"/>
          <w:sz w:val="24"/>
          <w:szCs w:val="24"/>
        </w:rPr>
        <w:t xml:space="preserve">Rad na izradi novog strateškog dokumenta započeo je organizovanjem širokog okvira konsultacija sa svim relevantnim subjektima u procesu nacrta dokumenta, stvarajući tako potpuno inkluzivan pristup, koji se kao </w:t>
      </w:r>
      <w:r w:rsidR="00574D7D">
        <w:rPr>
          <w:rFonts w:asciiTheme="minorHAnsi" w:eastAsia="Calibri" w:hAnsiTheme="minorHAnsi" w:cs="Calibri"/>
          <w:color w:val="000000"/>
          <w:sz w:val="24"/>
          <w:szCs w:val="24"/>
        </w:rPr>
        <w:t>takav radi</w:t>
      </w:r>
      <w:r w:rsidRPr="007075A6">
        <w:rPr>
          <w:rFonts w:asciiTheme="minorHAnsi" w:eastAsia="Calibri" w:hAnsiTheme="minorHAnsi" w:cs="Calibri"/>
          <w:color w:val="000000"/>
          <w:sz w:val="24"/>
          <w:szCs w:val="24"/>
        </w:rPr>
        <w:t xml:space="preserve"> prvi put. S tim u vezi, od aprila do novembra 2021. godine organizovane su fokus grupe, sastanci i radionice sa zainteresovanim</w:t>
      </w:r>
      <w:r w:rsidR="00574D7D">
        <w:rPr>
          <w:rFonts w:asciiTheme="minorHAnsi" w:eastAsia="Calibri" w:hAnsiTheme="minorHAnsi" w:cs="Calibri"/>
          <w:color w:val="000000"/>
          <w:sz w:val="24"/>
          <w:szCs w:val="24"/>
        </w:rPr>
        <w:t xml:space="preserve"> stranama koje su dale svoje prije</w:t>
      </w:r>
      <w:r w:rsidRPr="007075A6">
        <w:rPr>
          <w:rFonts w:asciiTheme="minorHAnsi" w:eastAsia="Calibri" w:hAnsiTheme="minorHAnsi" w:cs="Calibri"/>
          <w:color w:val="000000"/>
          <w:sz w:val="24"/>
          <w:szCs w:val="24"/>
        </w:rPr>
        <w:t>dloge, sugestije i komentare na oblasti Strategije 2022 – 2026,</w:t>
      </w:r>
      <w:r w:rsidRPr="007075A6">
        <w:rPr>
          <w:rFonts w:asciiTheme="minorHAnsi" w:eastAsia="Calibri" w:hAnsiTheme="minorHAnsi" w:cs="Calibri"/>
          <w:color w:val="000000"/>
          <w:sz w:val="24"/>
          <w:szCs w:val="24"/>
          <w:vertAlign w:val="superscript"/>
        </w:rPr>
        <w:footnoteReference w:id="7"/>
      </w:r>
      <w:r w:rsidRPr="007075A6">
        <w:rPr>
          <w:rFonts w:asciiTheme="minorHAnsi" w:eastAsia="Calibri" w:hAnsiTheme="minorHAnsi" w:cs="Calibri"/>
          <w:color w:val="000000"/>
          <w:sz w:val="24"/>
          <w:szCs w:val="24"/>
        </w:rPr>
        <w:t xml:space="preserve"> nakon čega je obj</w:t>
      </w:r>
      <w:r w:rsidR="00574D7D">
        <w:rPr>
          <w:rFonts w:asciiTheme="minorHAnsi" w:eastAsia="Calibri" w:hAnsiTheme="minorHAnsi" w:cs="Calibri"/>
          <w:color w:val="000000"/>
          <w:sz w:val="24"/>
          <w:szCs w:val="24"/>
        </w:rPr>
        <w:t>avljen i Izvještaj s</w:t>
      </w:r>
      <w:r w:rsidRPr="007075A6">
        <w:rPr>
          <w:rFonts w:asciiTheme="minorHAnsi" w:eastAsia="Calibri" w:hAnsiTheme="minorHAnsi" w:cs="Calibri"/>
          <w:color w:val="000000"/>
          <w:sz w:val="24"/>
          <w:szCs w:val="24"/>
        </w:rPr>
        <w:t xml:space="preserve"> održanih fokus grupa.</w:t>
      </w:r>
      <w:r w:rsidRPr="007075A6">
        <w:rPr>
          <w:rFonts w:asciiTheme="minorHAnsi" w:eastAsia="Calibri" w:hAnsiTheme="minorHAnsi" w:cs="Calibri"/>
          <w:color w:val="000000"/>
          <w:sz w:val="24"/>
          <w:szCs w:val="24"/>
          <w:vertAlign w:val="superscript"/>
        </w:rPr>
        <w:footnoteReference w:id="8"/>
      </w:r>
      <w:r w:rsidR="00574D7D">
        <w:rPr>
          <w:rFonts w:asciiTheme="minorHAnsi" w:eastAsia="Calibri" w:hAnsiTheme="minorHAnsi" w:cs="Calibri"/>
          <w:color w:val="000000"/>
          <w:sz w:val="24"/>
          <w:szCs w:val="24"/>
        </w:rPr>
        <w:t xml:space="preserve"> T</w:t>
      </w:r>
      <w:r w:rsidRPr="007075A6">
        <w:rPr>
          <w:rFonts w:asciiTheme="minorHAnsi" w:eastAsia="Calibri" w:hAnsiTheme="minorHAnsi" w:cs="Calibri"/>
          <w:color w:val="000000"/>
          <w:sz w:val="24"/>
          <w:szCs w:val="24"/>
        </w:rPr>
        <w:t>akav način rada/konsultovanja svih zainteresovanih strana u ranoj fazi nacrta strateškog dokumenta, kao i tokom njegovog razvoja, poslužiće kao najbolja praksa svim relevantnim organima i biće promovisan od strane GSV pri</w:t>
      </w:r>
      <w:r w:rsidR="00574D7D">
        <w:rPr>
          <w:rFonts w:asciiTheme="minorHAnsi" w:eastAsia="Calibri" w:hAnsiTheme="minorHAnsi" w:cs="Calibri"/>
          <w:color w:val="000000"/>
          <w:sz w:val="24"/>
          <w:szCs w:val="24"/>
        </w:rPr>
        <w:t>likom razvoja</w:t>
      </w:r>
      <w:r w:rsidRPr="007075A6">
        <w:rPr>
          <w:rFonts w:asciiTheme="minorHAnsi" w:eastAsia="Calibri" w:hAnsiTheme="minorHAnsi" w:cs="Calibri"/>
          <w:color w:val="000000"/>
          <w:sz w:val="24"/>
          <w:szCs w:val="24"/>
        </w:rPr>
        <w:t xml:space="preserve"> strateških dokumenata organa javne uprave.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Pri razvoj</w:t>
      </w:r>
      <w:r w:rsidR="00997FDD">
        <w:rPr>
          <w:rFonts w:asciiTheme="minorHAnsi" w:eastAsia="Calibri" w:hAnsiTheme="minorHAnsi" w:cs="Calibri"/>
          <w:color w:val="000000"/>
          <w:sz w:val="24"/>
          <w:szCs w:val="24"/>
        </w:rPr>
        <w:t>u Strategije 2022 – 2026. korišć</w:t>
      </w:r>
      <w:r w:rsidRPr="007075A6">
        <w:rPr>
          <w:rFonts w:asciiTheme="minorHAnsi" w:eastAsia="Calibri" w:hAnsiTheme="minorHAnsi" w:cs="Calibri"/>
          <w:color w:val="000000"/>
          <w:sz w:val="24"/>
          <w:szCs w:val="24"/>
        </w:rPr>
        <w:t>eni su nalazi i preporuke iz svih relevantnih dokumenata</w:t>
      </w:r>
      <w:r w:rsidRPr="007075A6">
        <w:rPr>
          <w:rFonts w:asciiTheme="minorHAnsi" w:eastAsia="Calibri" w:hAnsiTheme="minorHAnsi" w:cs="Calibri"/>
          <w:color w:val="000000"/>
          <w:sz w:val="24"/>
          <w:szCs w:val="24"/>
          <w:vertAlign w:val="superscript"/>
        </w:rPr>
        <w:footnoteReference w:id="9"/>
      </w:r>
      <w:r w:rsidRPr="007075A6">
        <w:rPr>
          <w:rFonts w:asciiTheme="minorHAnsi" w:eastAsia="Calibri" w:hAnsiTheme="minorHAnsi" w:cs="Calibri"/>
          <w:color w:val="000000"/>
          <w:sz w:val="24"/>
          <w:szCs w:val="24"/>
        </w:rPr>
        <w:t xml:space="preserve"> - izvještaja, analiza i istraživanja razvijenih od strane državnih institucija, NVO organizacija i međunarodnih partnera.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Ministarstvo javne uprave, digitalnog društva i medija sprovelo je javnu raspravu o Nacrtu strategije reforme javne uprave 2022-2026. i akcioni plan 2022-2024, u periodu od 9. novembra do 30. novembra 2021. godine, upućivanjem javnog poziva građanima, naučnoj i stručnoj javnosti, državnim organima, strukovnim udruženjima, političkim subjektima, nevladinim organizacijama, međunarodnim organizacijama, medijima i svim drugim zainteresovanim licima, organizacijama i zajednicama, da se uključe u javnu raspravu i </w:t>
      </w:r>
      <w:r w:rsidR="00997FDD">
        <w:rPr>
          <w:rFonts w:asciiTheme="minorHAnsi" w:eastAsia="Calibri" w:hAnsiTheme="minorHAnsi" w:cs="Calibri"/>
          <w:color w:val="000000"/>
          <w:sz w:val="24"/>
          <w:szCs w:val="24"/>
        </w:rPr>
        <w:t xml:space="preserve"> da </w:t>
      </w:r>
      <w:r w:rsidRPr="007075A6">
        <w:rPr>
          <w:rFonts w:asciiTheme="minorHAnsi" w:eastAsia="Calibri" w:hAnsiTheme="minorHAnsi" w:cs="Calibri"/>
          <w:color w:val="000000"/>
          <w:sz w:val="24"/>
          <w:szCs w:val="24"/>
        </w:rPr>
        <w:t>daju svoj doprinos u razmatranju Nacrta strategije reforme javne uprave 2022-2026. i Akcionog pl</w:t>
      </w:r>
      <w:r w:rsidR="00261E2E">
        <w:rPr>
          <w:rFonts w:asciiTheme="minorHAnsi" w:eastAsia="Calibri" w:hAnsiTheme="minorHAnsi" w:cs="Calibri"/>
          <w:color w:val="000000"/>
          <w:sz w:val="24"/>
          <w:szCs w:val="24"/>
        </w:rPr>
        <w:t xml:space="preserve">ana 2022-2024. Javna rasprava </w:t>
      </w:r>
      <w:r w:rsidRPr="007075A6">
        <w:rPr>
          <w:rFonts w:asciiTheme="minorHAnsi" w:eastAsia="Calibri" w:hAnsiTheme="minorHAnsi" w:cs="Calibri"/>
          <w:color w:val="000000"/>
          <w:sz w:val="24"/>
          <w:szCs w:val="24"/>
        </w:rPr>
        <w:t>trajala</w:t>
      </w:r>
      <w:r w:rsidR="00261E2E">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20 dana od dana objavljivanja javnog poziva na internet stranici Ministarstva javne uprave, digitalnog društva i medija https://www.gov.me/mju i portalu e-uprave </w:t>
      </w:r>
      <w:hyperlink r:id="rId19">
        <w:r w:rsidRPr="007075A6">
          <w:rPr>
            <w:rFonts w:asciiTheme="minorHAnsi" w:eastAsia="Calibri" w:hAnsiTheme="minorHAnsi" w:cs="Calibri"/>
            <w:color w:val="646464"/>
            <w:sz w:val="24"/>
            <w:szCs w:val="24"/>
            <w:u w:val="single"/>
          </w:rPr>
          <w:t>https://www.euprava.me/</w:t>
        </w:r>
      </w:hyperlink>
      <w:r w:rsidRPr="007075A6">
        <w:rPr>
          <w:rFonts w:asciiTheme="minorHAnsi" w:eastAsia="Calibri" w:hAnsiTheme="minorHAnsi" w:cs="Calibri"/>
          <w:color w:val="000000"/>
          <w:sz w:val="24"/>
          <w:szCs w:val="24"/>
        </w:rPr>
        <w:t>. U okviru javne rasprave o Nacrtu strategije reforme javne uprave 2022-2026, Ministarstvo je organizovalo Panel diskusiju 24.11.2021. godine, sa ciljem da sve zainteresovane organizacije, zajednice i pojedinci imaju priliku da čuju stavove akademske zajednice, međunarodni</w:t>
      </w:r>
      <w:r w:rsidR="00261E2E">
        <w:rPr>
          <w:rFonts w:asciiTheme="minorHAnsi" w:eastAsia="Calibri" w:hAnsiTheme="minorHAnsi" w:cs="Calibri"/>
          <w:color w:val="000000"/>
          <w:sz w:val="24"/>
          <w:szCs w:val="24"/>
        </w:rPr>
        <w:t>h partnera, civilnog sektora</w:t>
      </w:r>
      <w:r w:rsidRPr="007075A6">
        <w:rPr>
          <w:rFonts w:asciiTheme="minorHAnsi" w:eastAsia="Calibri" w:hAnsiTheme="minorHAnsi" w:cs="Calibri"/>
          <w:color w:val="000000"/>
          <w:sz w:val="24"/>
          <w:szCs w:val="24"/>
        </w:rPr>
        <w:t xml:space="preserve"> i predstavnika lokalnih samouprava o ovom strateškom okviru. Panelu je prisustvovalo preko 40 učesnika, a bio je obezbijeđen i </w:t>
      </w:r>
      <w:r w:rsidR="00261E2E">
        <w:rPr>
          <w:rFonts w:asciiTheme="minorHAnsi" w:eastAsia="Calibri" w:hAnsiTheme="minorHAnsi" w:cs="Calibri"/>
          <w:color w:val="000000"/>
          <w:sz w:val="24"/>
          <w:szCs w:val="24"/>
        </w:rPr>
        <w:t>prenos uživo, putem live streama na oficije</w:t>
      </w:r>
      <w:r w:rsidRPr="007075A6">
        <w:rPr>
          <w:rFonts w:asciiTheme="minorHAnsi" w:eastAsia="Calibri" w:hAnsiTheme="minorHAnsi" w:cs="Calibri"/>
          <w:color w:val="000000"/>
          <w:sz w:val="24"/>
          <w:szCs w:val="24"/>
        </w:rPr>
        <w:t>lnoj Youtube stranici Ministarstva javne uprave, digitalnog društva i medija putem linka https://youtu.be/YoTUaNlfLvM kao i putem ZOOM platforme.</w:t>
      </w:r>
      <w:r w:rsidR="002B5CC7">
        <w:rPr>
          <w:rFonts w:asciiTheme="minorHAnsi" w:eastAsia="Calibri" w:hAnsiTheme="minorHAnsi" w:cs="Calibri"/>
          <w:color w:val="000000"/>
          <w:sz w:val="24"/>
          <w:szCs w:val="24"/>
        </w:rPr>
        <w:t xml:space="preserve"> Izvj</w:t>
      </w:r>
      <w:r w:rsidR="00904074">
        <w:rPr>
          <w:rFonts w:asciiTheme="minorHAnsi" w:eastAsia="Calibri" w:hAnsiTheme="minorHAnsi" w:cs="Calibri"/>
          <w:color w:val="000000"/>
          <w:sz w:val="24"/>
          <w:szCs w:val="24"/>
        </w:rPr>
        <w:t>eštaj s javne rasprave</w:t>
      </w:r>
      <w:r w:rsidR="002B5CC7">
        <w:rPr>
          <w:rFonts w:asciiTheme="minorHAnsi" w:eastAsia="Calibri" w:hAnsiTheme="minorHAnsi" w:cs="Calibri"/>
          <w:color w:val="000000"/>
          <w:sz w:val="24"/>
          <w:szCs w:val="24"/>
        </w:rPr>
        <w:t xml:space="preserve"> javno </w:t>
      </w:r>
      <w:r w:rsidR="00904074">
        <w:rPr>
          <w:rFonts w:asciiTheme="minorHAnsi" w:eastAsia="Calibri" w:hAnsiTheme="minorHAnsi" w:cs="Calibri"/>
          <w:color w:val="000000"/>
          <w:sz w:val="24"/>
          <w:szCs w:val="24"/>
        </w:rPr>
        <w:t xml:space="preserve">je </w:t>
      </w:r>
      <w:r w:rsidR="002B5CC7">
        <w:rPr>
          <w:rFonts w:asciiTheme="minorHAnsi" w:eastAsia="Calibri" w:hAnsiTheme="minorHAnsi" w:cs="Calibri"/>
          <w:color w:val="000000"/>
          <w:sz w:val="24"/>
          <w:szCs w:val="24"/>
        </w:rPr>
        <w:t>objavljen na sajtu MJUDDM.</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Strategija 2022 – 2026. prati ključne ciljeve definisane Godišnjim programom rada Vlade, Programom pristupanja C</w:t>
      </w:r>
      <w:r w:rsidR="00904074">
        <w:rPr>
          <w:rFonts w:asciiTheme="minorHAnsi" w:eastAsia="Calibri" w:hAnsiTheme="minorHAnsi" w:cs="Calibri"/>
          <w:color w:val="000000"/>
          <w:sz w:val="24"/>
          <w:szCs w:val="24"/>
        </w:rPr>
        <w:t>rne Gore Evropskoj uniji 2021-2023, Programom pret</w:t>
      </w:r>
      <w:r w:rsidRPr="007075A6">
        <w:rPr>
          <w:rFonts w:asciiTheme="minorHAnsi" w:eastAsia="Calibri" w:hAnsiTheme="minorHAnsi" w:cs="Calibri"/>
          <w:color w:val="000000"/>
          <w:sz w:val="24"/>
          <w:szCs w:val="24"/>
        </w:rPr>
        <w:t xml:space="preserve">pristupne podrške IPA III, ciljevima Slovenskog predsjedništva EU, Zaključcima sastanka ministara javne uprave </w:t>
      </w:r>
      <w:r w:rsidR="00904074" w:rsidRPr="007075A6">
        <w:rPr>
          <w:rFonts w:asciiTheme="minorHAnsi" w:eastAsia="Calibri" w:hAnsiTheme="minorHAnsi" w:cs="Calibri"/>
          <w:color w:val="000000"/>
          <w:sz w:val="24"/>
          <w:szCs w:val="24"/>
        </w:rPr>
        <w:t xml:space="preserve">EU </w:t>
      </w:r>
      <w:r w:rsidRPr="007075A6">
        <w:rPr>
          <w:rFonts w:asciiTheme="minorHAnsi" w:eastAsia="Calibri" w:hAnsiTheme="minorHAnsi" w:cs="Calibri"/>
          <w:color w:val="000000"/>
          <w:sz w:val="24"/>
          <w:szCs w:val="24"/>
        </w:rPr>
        <w:t>iz juna 2021. godine, kao i Principima javne uprave</w:t>
      </w:r>
      <w:r w:rsidR="00904074">
        <w:rPr>
          <w:rFonts w:asciiTheme="minorHAnsi" w:eastAsia="Calibri" w:hAnsiTheme="minorHAnsi" w:cs="Calibri"/>
          <w:color w:val="000000"/>
          <w:sz w:val="24"/>
          <w:szCs w:val="24"/>
        </w:rPr>
        <w:t xml:space="preserve"> (razvijeni od strane Evropske k</w:t>
      </w:r>
      <w:r w:rsidRPr="007075A6">
        <w:rPr>
          <w:rFonts w:asciiTheme="minorHAnsi" w:eastAsia="Calibri" w:hAnsiTheme="minorHAnsi" w:cs="Calibri"/>
          <w:color w:val="000000"/>
          <w:sz w:val="24"/>
          <w:szCs w:val="24"/>
        </w:rPr>
        <w:t>omisije i OECD/SIGMA).</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Operacionalizacija</w:t>
      </w:r>
      <w:r w:rsidR="000B5E24">
        <w:rPr>
          <w:rFonts w:asciiTheme="minorHAnsi" w:eastAsia="Calibri" w:hAnsiTheme="minorHAnsi" w:cs="Calibri"/>
          <w:color w:val="000000"/>
          <w:sz w:val="24"/>
          <w:szCs w:val="24"/>
        </w:rPr>
        <w:t xml:space="preserve"> Strategije RJU 2022 – 2026. biće</w:t>
      </w:r>
      <w:r w:rsidRPr="007075A6">
        <w:rPr>
          <w:rFonts w:asciiTheme="minorHAnsi" w:eastAsia="Calibri" w:hAnsiTheme="minorHAnsi" w:cs="Calibri"/>
          <w:color w:val="000000"/>
          <w:sz w:val="24"/>
          <w:szCs w:val="24"/>
        </w:rPr>
        <w:t xml:space="preserve"> sprovedena kroz dva akciona plana, prvi trogodišn</w:t>
      </w:r>
      <w:r w:rsidR="006571D1">
        <w:rPr>
          <w:rFonts w:asciiTheme="minorHAnsi" w:eastAsia="Calibri" w:hAnsiTheme="minorHAnsi" w:cs="Calibri"/>
          <w:color w:val="000000"/>
          <w:sz w:val="24"/>
          <w:szCs w:val="24"/>
        </w:rPr>
        <w:t xml:space="preserve">ji za period 2022 – 2024. </w:t>
      </w:r>
      <w:r w:rsidRPr="007075A6">
        <w:rPr>
          <w:rFonts w:asciiTheme="minorHAnsi" w:eastAsia="Calibri" w:hAnsiTheme="minorHAnsi" w:cs="Calibri"/>
          <w:color w:val="000000"/>
          <w:sz w:val="24"/>
          <w:szCs w:val="24"/>
        </w:rPr>
        <w:t xml:space="preserve"> i drugi dvogodišnji, za period 2025 – 2026. godina. </w:t>
      </w:r>
    </w:p>
    <w:p w:rsidR="00A16942" w:rsidRPr="007075A6" w:rsidRDefault="006A107F">
      <w:pPr>
        <w:spacing w:before="120" w:after="120" w:line="240" w:lineRule="auto"/>
        <w:ind w:right="-475"/>
        <w:jc w:val="both"/>
        <w:rPr>
          <w:rFonts w:asciiTheme="minorHAnsi" w:eastAsia="Calibri" w:hAnsiTheme="minorHAnsi" w:cs="Calibri"/>
          <w:b/>
          <w:color w:val="000000"/>
          <w:sz w:val="24"/>
          <w:szCs w:val="24"/>
          <w:u w:val="single"/>
        </w:rPr>
      </w:pPr>
      <w:r w:rsidRPr="007075A6">
        <w:rPr>
          <w:rFonts w:asciiTheme="minorHAnsi" w:eastAsia="Calibri" w:hAnsiTheme="minorHAnsi" w:cs="Calibri"/>
          <w:b/>
          <w:color w:val="000000"/>
          <w:sz w:val="24"/>
          <w:szCs w:val="24"/>
          <w:u w:val="single"/>
        </w:rPr>
        <w:t>Opseg strateškog dokumenta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odnosu na prioritete Vlade CG definisan je obuh</w:t>
      </w:r>
      <w:r w:rsidR="00DE7E3F">
        <w:rPr>
          <w:rFonts w:asciiTheme="minorHAnsi" w:eastAsia="Calibri" w:hAnsiTheme="minorHAnsi" w:cs="Calibri"/>
          <w:color w:val="000000"/>
          <w:sz w:val="24"/>
          <w:szCs w:val="24"/>
        </w:rPr>
        <w:t xml:space="preserve">vat Strategije 2022 – 2026, a </w:t>
      </w:r>
      <w:r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b/>
          <w:color w:val="000000"/>
          <w:sz w:val="24"/>
          <w:szCs w:val="24"/>
        </w:rPr>
        <w:t>pod javnom upravom u ovom strateškom dokumentu podrazumijeva se</w:t>
      </w:r>
      <w:r w:rsidRPr="007075A6">
        <w:rPr>
          <w:rFonts w:asciiTheme="minorHAnsi" w:eastAsia="Calibri" w:hAnsiTheme="minorHAnsi" w:cs="Calibri"/>
          <w:color w:val="000000"/>
          <w:sz w:val="24"/>
          <w:szCs w:val="24"/>
        </w:rPr>
        <w:t xml:space="preserve">: </w:t>
      </w:r>
    </w:p>
    <w:p w:rsidR="00A16942" w:rsidRPr="007075A6" w:rsidRDefault="001875D9" w:rsidP="00EB118D">
      <w:pPr>
        <w:numPr>
          <w:ilvl w:val="0"/>
          <w:numId w:val="39"/>
        </w:numPr>
        <w:pBdr>
          <w:top w:val="nil"/>
          <w:left w:val="nil"/>
          <w:bottom w:val="nil"/>
          <w:right w:val="nil"/>
          <w:between w:val="nil"/>
        </w:pBd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na centralnom nivou – državn</w:t>
      </w:r>
      <w:r w:rsidR="002B5CC7">
        <w:rPr>
          <w:rFonts w:asciiTheme="minorHAnsi" w:eastAsia="Calibri" w:hAnsiTheme="minorHAnsi" w:cs="Calibri"/>
          <w:color w:val="000000"/>
          <w:sz w:val="24"/>
          <w:szCs w:val="24"/>
        </w:rPr>
        <w:t>i</w:t>
      </w:r>
      <w:r>
        <w:rPr>
          <w:rFonts w:asciiTheme="minorHAnsi" w:eastAsia="Calibri" w:hAnsiTheme="minorHAnsi" w:cs="Calibri"/>
          <w:color w:val="000000"/>
          <w:sz w:val="24"/>
          <w:szCs w:val="24"/>
        </w:rPr>
        <w:t xml:space="preserve"> organi, organi državne uprave</w:t>
      </w:r>
      <w:r w:rsidR="006A107F" w:rsidRPr="007075A6">
        <w:rPr>
          <w:rFonts w:asciiTheme="minorHAnsi" w:eastAsia="Calibri" w:hAnsiTheme="minorHAnsi" w:cs="Calibri"/>
          <w:color w:val="000000"/>
          <w:sz w:val="24"/>
          <w:szCs w:val="24"/>
        </w:rPr>
        <w:t>, pravna lica koja vrše javna ovlašćenja (fondovi, agencije i dr.) i javne ustanove,</w:t>
      </w:r>
    </w:p>
    <w:p w:rsidR="00A16942" w:rsidRPr="007075A6" w:rsidRDefault="006A107F" w:rsidP="00EB118D">
      <w:pPr>
        <w:numPr>
          <w:ilvl w:val="0"/>
          <w:numId w:val="39"/>
        </w:numPr>
        <w:pBdr>
          <w:top w:val="nil"/>
          <w:left w:val="nil"/>
          <w:bottom w:val="nil"/>
          <w:right w:val="nil"/>
          <w:between w:val="nil"/>
        </w:pBd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lokalnom nivou – jedinice lokalne samouprave, organi lokalne uprave </w:t>
      </w:r>
      <w:r w:rsidR="008B0F0E">
        <w:rPr>
          <w:rFonts w:asciiTheme="minorHAnsi" w:eastAsia="Calibri" w:hAnsiTheme="minorHAnsi" w:cs="Calibri"/>
          <w:color w:val="000000"/>
          <w:sz w:val="24"/>
          <w:szCs w:val="24"/>
        </w:rPr>
        <w:t>i</w:t>
      </w:r>
      <w:r w:rsidR="002A550B">
        <w:rPr>
          <w:rFonts w:asciiTheme="minorHAnsi" w:eastAsia="Calibri" w:hAnsiTheme="minorHAnsi" w:cs="Calibri"/>
          <w:color w:val="000000"/>
          <w:sz w:val="24"/>
          <w:szCs w:val="24"/>
        </w:rPr>
        <w:t xml:space="preserve"> </w:t>
      </w:r>
      <w:r w:rsidR="008B0F0E">
        <w:rPr>
          <w:rFonts w:asciiTheme="minorHAnsi" w:eastAsia="Calibri" w:hAnsiTheme="minorHAnsi" w:cs="Calibri"/>
          <w:color w:val="000000"/>
          <w:sz w:val="24"/>
          <w:szCs w:val="24"/>
        </w:rPr>
        <w:t>službe</w:t>
      </w:r>
      <w:r w:rsidR="008B0F0E">
        <w:rPr>
          <w:rStyle w:val="FootnoteReference"/>
          <w:rFonts w:asciiTheme="minorHAnsi" w:eastAsia="Calibri" w:hAnsiTheme="minorHAnsi" w:cs="Calibri"/>
          <w:color w:val="000000"/>
          <w:sz w:val="24"/>
          <w:szCs w:val="24"/>
        </w:rPr>
        <w:footnoteReference w:id="10"/>
      </w:r>
      <w:r w:rsidR="008B0F0E">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i ustanove.</w:t>
      </w:r>
      <w:r w:rsidRPr="007075A6">
        <w:rPr>
          <w:rFonts w:asciiTheme="minorHAnsi" w:eastAsia="Calibri" w:hAnsiTheme="minorHAnsi" w:cs="Calibri"/>
          <w:color w:val="000000"/>
          <w:sz w:val="24"/>
          <w:szCs w:val="24"/>
          <w:vertAlign w:val="superscript"/>
        </w:rPr>
        <w:footnoteReference w:id="11"/>
      </w:r>
    </w:p>
    <w:p w:rsidR="008B0F0E" w:rsidRDefault="006A107F">
      <w:pPr>
        <w:spacing w:before="60" w:after="6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Preduzeća u većinskom vlasništvu države i privredna društva ni</w:t>
      </w:r>
      <w:r w:rsidR="00DE7E3F">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su prepoznata kroz obuhvat ovog strateškog dokumenta.</w:t>
      </w:r>
      <w:r w:rsidRPr="007075A6">
        <w:rPr>
          <w:rFonts w:asciiTheme="minorHAnsi" w:eastAsia="Calibri" w:hAnsiTheme="minorHAnsi" w:cs="Calibri"/>
          <w:color w:val="000000"/>
          <w:sz w:val="24"/>
          <w:szCs w:val="24"/>
        </w:rPr>
        <w:t xml:space="preserve"> Privredna društva na centralnom nivou su predmet nadzora rada posebno osnovanog privrednog društva </w:t>
      </w:r>
      <w:r w:rsidRPr="007075A6">
        <w:rPr>
          <w:rFonts w:asciiTheme="minorHAnsi" w:eastAsia="Calibri" w:hAnsiTheme="minorHAnsi" w:cs="Calibri"/>
          <w:i/>
          <w:color w:val="000000"/>
          <w:sz w:val="24"/>
          <w:szCs w:val="24"/>
        </w:rPr>
        <w:t>„Montenegro Works</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12"/>
      </w:r>
      <w:r w:rsidRPr="007075A6">
        <w:rPr>
          <w:rFonts w:asciiTheme="minorHAnsi" w:eastAsia="Calibri" w:hAnsiTheme="minorHAnsi" w:cs="Calibri"/>
          <w:color w:val="000000"/>
          <w:sz w:val="24"/>
          <w:szCs w:val="24"/>
        </w:rPr>
        <w:t xml:space="preserve"> od strane Ministarstva finansija i socijalnog staranja (MFSS), koje se bavi praćenjem i analizom finansijskog stanja u privrednim društvima u većinskom vlasništvu države i stručnom podrškom u sprovođenju reformi radi efikasnijeg </w:t>
      </w:r>
      <w:r w:rsidR="00DE7E3F">
        <w:rPr>
          <w:rFonts w:asciiTheme="minorHAnsi" w:eastAsia="Calibri" w:hAnsiTheme="minorHAnsi" w:cs="Calibri"/>
          <w:color w:val="000000"/>
          <w:sz w:val="24"/>
          <w:szCs w:val="24"/>
        </w:rPr>
        <w:lastRenderedPageBreak/>
        <w:t>upravljanja. Da</w:t>
      </w:r>
      <w:r w:rsidRPr="007075A6">
        <w:rPr>
          <w:rFonts w:asciiTheme="minorHAnsi" w:eastAsia="Calibri" w:hAnsiTheme="minorHAnsi" w:cs="Calibri"/>
          <w:color w:val="000000"/>
          <w:sz w:val="24"/>
          <w:szCs w:val="24"/>
        </w:rPr>
        <w:t xml:space="preserve"> bi pristup ove reforme bio istovjetan na centralnom i lokalnom nivou, u </w:t>
      </w:r>
      <w:r w:rsidRPr="007075A6">
        <w:rPr>
          <w:rFonts w:asciiTheme="minorHAnsi" w:eastAsia="Calibri" w:hAnsiTheme="minorHAnsi" w:cs="Calibri"/>
          <w:b/>
          <w:color w:val="000000"/>
          <w:sz w:val="24"/>
          <w:szCs w:val="24"/>
        </w:rPr>
        <w:t>opseg ovog dokumeta nisu uključena privredna društva koje osniva opština</w:t>
      </w:r>
      <w:r w:rsidRPr="007075A6">
        <w:rPr>
          <w:rFonts w:asciiTheme="minorHAnsi" w:eastAsia="Calibri" w:hAnsiTheme="minorHAnsi" w:cs="Calibri"/>
          <w:b/>
          <w:color w:val="000000"/>
          <w:sz w:val="24"/>
          <w:szCs w:val="24"/>
          <w:vertAlign w:val="superscript"/>
        </w:rPr>
        <w:footnoteReference w:id="13"/>
      </w:r>
      <w:r w:rsidRPr="007075A6">
        <w:rPr>
          <w:rFonts w:asciiTheme="minorHAnsi" w:eastAsia="Calibri" w:hAnsiTheme="minorHAnsi" w:cs="Calibri"/>
          <w:b/>
          <w:color w:val="000000"/>
          <w:sz w:val="24"/>
          <w:szCs w:val="24"/>
        </w:rPr>
        <w:t xml:space="preserve">. </w:t>
      </w:r>
    </w:p>
    <w:p w:rsidR="00A16942" w:rsidRPr="00F836DE" w:rsidRDefault="008B0F0E" w:rsidP="00F836DE">
      <w:pPr>
        <w:spacing w:before="60" w:after="60" w:line="240" w:lineRule="auto"/>
        <w:ind w:right="-471"/>
        <w:jc w:val="both"/>
        <w:rPr>
          <w:rFonts w:asciiTheme="minorHAnsi" w:eastAsia="Calibri" w:hAnsiTheme="minorHAnsi" w:cs="Calibri"/>
          <w:b/>
          <w:color w:val="000000"/>
          <w:sz w:val="24"/>
          <w:szCs w:val="24"/>
        </w:rPr>
      </w:pPr>
      <w:r>
        <w:rPr>
          <w:rFonts w:asciiTheme="minorHAnsi" w:eastAsia="Calibri" w:hAnsiTheme="minorHAnsi" w:cs="Calibri"/>
          <w:b/>
          <w:noProof/>
          <w:color w:val="000000"/>
          <w:sz w:val="24"/>
          <w:szCs w:val="24"/>
          <w:lang w:val="en-US"/>
        </w:rPr>
        <w:drawing>
          <wp:inline distT="0" distB="0" distL="0" distR="0" wp14:anchorId="17ED1D9B" wp14:editId="7E958A1D">
            <wp:extent cx="6400800" cy="3498209"/>
            <wp:effectExtent l="38100" t="57150" r="19050" b="121920"/>
            <wp:docPr id="18" name="Diagram 1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inline>
        </w:drawing>
      </w:r>
      <w:r w:rsidR="006A107F" w:rsidRPr="00EE3C74">
        <w:rPr>
          <w:rFonts w:asciiTheme="minorHAnsi" w:eastAsia="Calibri" w:hAnsiTheme="minorHAnsi" w:cs="Calibri"/>
          <w:color w:val="auto"/>
          <w:sz w:val="24"/>
          <w:szCs w:val="24"/>
        </w:rPr>
        <w:t>Za razliku od pre</w:t>
      </w:r>
      <w:r w:rsidR="007075A6" w:rsidRPr="00EE3C74">
        <w:rPr>
          <w:rFonts w:asciiTheme="minorHAnsi" w:eastAsia="Calibri" w:hAnsiTheme="minorHAnsi" w:cs="Calibri"/>
          <w:color w:val="auto"/>
          <w:sz w:val="24"/>
          <w:szCs w:val="24"/>
        </w:rPr>
        <w:t>thodnog strateškog dokumenta gdje</w:t>
      </w:r>
      <w:r w:rsidR="00DE7E3F">
        <w:rPr>
          <w:rFonts w:asciiTheme="minorHAnsi" w:eastAsia="Calibri" w:hAnsiTheme="minorHAnsi" w:cs="Calibri"/>
          <w:color w:val="auto"/>
          <w:sz w:val="24"/>
          <w:szCs w:val="24"/>
        </w:rPr>
        <w:t xml:space="preserve"> je oblast lokalne samouprave</w:t>
      </w:r>
      <w:r w:rsidR="006A107F" w:rsidRPr="00EE3C74">
        <w:rPr>
          <w:rFonts w:asciiTheme="minorHAnsi" w:eastAsia="Calibri" w:hAnsiTheme="minorHAnsi" w:cs="Calibri"/>
          <w:color w:val="auto"/>
          <w:sz w:val="24"/>
          <w:szCs w:val="24"/>
        </w:rPr>
        <w:t xml:space="preserve"> bila tretir</w:t>
      </w:r>
      <w:r w:rsidR="00DE7E3F">
        <w:rPr>
          <w:rFonts w:asciiTheme="minorHAnsi" w:eastAsia="Calibri" w:hAnsiTheme="minorHAnsi" w:cs="Calibri"/>
          <w:color w:val="auto"/>
          <w:sz w:val="24"/>
          <w:szCs w:val="24"/>
        </w:rPr>
        <w:t>ana kao poseban</w:t>
      </w:r>
      <w:r w:rsidR="007075A6" w:rsidRPr="00EE3C74">
        <w:rPr>
          <w:rFonts w:asciiTheme="minorHAnsi" w:eastAsia="Calibri" w:hAnsiTheme="minorHAnsi" w:cs="Calibri"/>
          <w:color w:val="auto"/>
          <w:sz w:val="24"/>
          <w:szCs w:val="24"/>
        </w:rPr>
        <w:t xml:space="preserve"> dio</w:t>
      </w:r>
      <w:r w:rsidR="00C178D6" w:rsidRPr="00EE3C74">
        <w:rPr>
          <w:rFonts w:asciiTheme="minorHAnsi" w:eastAsia="Calibri" w:hAnsiTheme="minorHAnsi" w:cs="Calibri"/>
          <w:color w:val="auto"/>
          <w:sz w:val="24"/>
          <w:szCs w:val="24"/>
        </w:rPr>
        <w:t>, integrisanje lokalnih samouprava u strateški okvir ovog</w:t>
      </w:r>
      <w:r w:rsidR="002B5CC7" w:rsidRPr="00EE3C74">
        <w:rPr>
          <w:rFonts w:asciiTheme="minorHAnsi" w:eastAsia="Calibri" w:hAnsiTheme="minorHAnsi" w:cs="Calibri"/>
          <w:color w:val="auto"/>
          <w:sz w:val="24"/>
          <w:szCs w:val="24"/>
        </w:rPr>
        <w:t xml:space="preserve"> </w:t>
      </w:r>
      <w:r w:rsidR="00C178D6" w:rsidRPr="00EE3C74">
        <w:rPr>
          <w:rFonts w:asciiTheme="minorHAnsi" w:eastAsia="Calibri" w:hAnsiTheme="minorHAnsi" w:cs="Calibri"/>
          <w:color w:val="auto"/>
          <w:sz w:val="24"/>
          <w:szCs w:val="24"/>
        </w:rPr>
        <w:t>dokumenta</w:t>
      </w:r>
      <w:r w:rsidR="006A107F" w:rsidRPr="00EE3C74">
        <w:rPr>
          <w:rFonts w:asciiTheme="minorHAnsi" w:eastAsia="Calibri" w:hAnsiTheme="minorHAnsi" w:cs="Calibri"/>
          <w:color w:val="auto"/>
          <w:sz w:val="24"/>
          <w:szCs w:val="24"/>
        </w:rPr>
        <w:t xml:space="preserve"> je </w:t>
      </w:r>
      <w:r w:rsidR="00C178D6" w:rsidRPr="00EE3C74">
        <w:rPr>
          <w:rFonts w:asciiTheme="minorHAnsi" w:eastAsia="Calibri" w:hAnsiTheme="minorHAnsi" w:cs="Calibri"/>
          <w:color w:val="auto"/>
          <w:sz w:val="24"/>
          <w:szCs w:val="24"/>
        </w:rPr>
        <w:t>unaprijeđen</w:t>
      </w:r>
      <w:r w:rsidR="006A107F" w:rsidRPr="00EE3C74">
        <w:rPr>
          <w:rFonts w:asciiTheme="minorHAnsi" w:eastAsia="Calibri" w:hAnsiTheme="minorHAnsi" w:cs="Calibri"/>
          <w:color w:val="auto"/>
          <w:sz w:val="24"/>
          <w:szCs w:val="24"/>
        </w:rPr>
        <w:t>. Naime, imajući u vidu da su u centru kr</w:t>
      </w:r>
      <w:r w:rsidR="00C178D6" w:rsidRPr="00EE3C74">
        <w:rPr>
          <w:rFonts w:asciiTheme="minorHAnsi" w:eastAsia="Calibri" w:hAnsiTheme="minorHAnsi" w:cs="Calibri"/>
          <w:color w:val="auto"/>
          <w:sz w:val="24"/>
          <w:szCs w:val="24"/>
        </w:rPr>
        <w:t>e</w:t>
      </w:r>
      <w:r w:rsidR="007075A6" w:rsidRPr="00EE3C74">
        <w:rPr>
          <w:rFonts w:asciiTheme="minorHAnsi" w:eastAsia="Calibri" w:hAnsiTheme="minorHAnsi" w:cs="Calibri"/>
          <w:color w:val="auto"/>
          <w:sz w:val="24"/>
          <w:szCs w:val="24"/>
        </w:rPr>
        <w:t>iranja ove strategije</w:t>
      </w:r>
      <w:r w:rsidR="002B5CC7" w:rsidRPr="00EE3C74">
        <w:rPr>
          <w:rFonts w:asciiTheme="minorHAnsi" w:eastAsia="Calibri" w:hAnsiTheme="minorHAnsi" w:cs="Calibri"/>
          <w:color w:val="auto"/>
          <w:sz w:val="24"/>
          <w:szCs w:val="24"/>
        </w:rPr>
        <w:t xml:space="preserve"> </w:t>
      </w:r>
      <w:r w:rsidR="007075A6" w:rsidRPr="00EE3C74">
        <w:rPr>
          <w:rFonts w:asciiTheme="minorHAnsi" w:eastAsia="Calibri" w:hAnsiTheme="minorHAnsi" w:cs="Calibri"/>
          <w:color w:val="auto"/>
          <w:sz w:val="24"/>
          <w:szCs w:val="24"/>
        </w:rPr>
        <w:t>potrebe građana</w:t>
      </w:r>
      <w:r w:rsidR="006A107F" w:rsidRPr="00EE3C74">
        <w:rPr>
          <w:rFonts w:asciiTheme="minorHAnsi" w:eastAsia="Calibri" w:hAnsiTheme="minorHAnsi" w:cs="Calibri"/>
          <w:color w:val="auto"/>
          <w:sz w:val="24"/>
          <w:szCs w:val="24"/>
        </w:rPr>
        <w:t xml:space="preserve"> i</w:t>
      </w:r>
      <w:r w:rsidR="007075A6" w:rsidRPr="00EE3C74">
        <w:rPr>
          <w:rFonts w:asciiTheme="minorHAnsi" w:eastAsia="Calibri" w:hAnsiTheme="minorHAnsi" w:cs="Calibri"/>
          <w:color w:val="auto"/>
          <w:sz w:val="24"/>
          <w:szCs w:val="24"/>
        </w:rPr>
        <w:t xml:space="preserve"> privrede</w:t>
      </w:r>
      <w:r w:rsidR="00C178D6" w:rsidRPr="00EE3C74">
        <w:rPr>
          <w:rFonts w:asciiTheme="minorHAnsi" w:eastAsia="Calibri" w:hAnsiTheme="minorHAnsi" w:cs="Calibri"/>
          <w:color w:val="auto"/>
          <w:sz w:val="24"/>
          <w:szCs w:val="24"/>
        </w:rPr>
        <w:t>, funkcionisanje lokal</w:t>
      </w:r>
      <w:r w:rsidR="00DE7E3F">
        <w:rPr>
          <w:rFonts w:asciiTheme="minorHAnsi" w:eastAsia="Calibri" w:hAnsiTheme="minorHAnsi" w:cs="Calibri"/>
          <w:color w:val="auto"/>
          <w:sz w:val="24"/>
          <w:szCs w:val="24"/>
        </w:rPr>
        <w:t>nih samouprava podjed</w:t>
      </w:r>
      <w:r w:rsidR="006A107F" w:rsidRPr="00EE3C74">
        <w:rPr>
          <w:rFonts w:asciiTheme="minorHAnsi" w:eastAsia="Calibri" w:hAnsiTheme="minorHAnsi" w:cs="Calibri"/>
          <w:color w:val="auto"/>
          <w:sz w:val="24"/>
          <w:szCs w:val="24"/>
        </w:rPr>
        <w:t xml:space="preserve">nako se tretira kroz sve strateške </w:t>
      </w:r>
      <w:r w:rsidR="007075A6" w:rsidRPr="00EE3C74">
        <w:rPr>
          <w:rFonts w:asciiTheme="minorHAnsi" w:eastAsia="Calibri" w:hAnsiTheme="minorHAnsi" w:cs="Calibri"/>
          <w:color w:val="auto"/>
          <w:sz w:val="24"/>
          <w:szCs w:val="24"/>
        </w:rPr>
        <w:t>ciljeve. Dodatno</w:t>
      </w:r>
      <w:r w:rsidR="00F66CD8" w:rsidRPr="00EE3C74">
        <w:rPr>
          <w:rFonts w:asciiTheme="minorHAnsi" w:eastAsia="Calibri" w:hAnsiTheme="minorHAnsi" w:cs="Calibri"/>
          <w:color w:val="auto"/>
          <w:sz w:val="24"/>
          <w:szCs w:val="24"/>
        </w:rPr>
        <w:t>,definisan je</w:t>
      </w:r>
      <w:r w:rsidR="006A107F" w:rsidRPr="00EE3C74">
        <w:rPr>
          <w:rFonts w:asciiTheme="minorHAnsi" w:eastAsia="Calibri" w:hAnsiTheme="minorHAnsi" w:cs="Calibri"/>
          <w:color w:val="auto"/>
          <w:sz w:val="24"/>
          <w:szCs w:val="24"/>
        </w:rPr>
        <w:t xml:space="preserve"> operativn</w:t>
      </w:r>
      <w:r w:rsidR="00F66CD8" w:rsidRPr="00EE3C74">
        <w:rPr>
          <w:rFonts w:asciiTheme="minorHAnsi" w:eastAsia="Calibri" w:hAnsiTheme="minorHAnsi" w:cs="Calibri"/>
          <w:color w:val="auto"/>
          <w:sz w:val="24"/>
          <w:szCs w:val="24"/>
        </w:rPr>
        <w:t>i cilj</w:t>
      </w:r>
      <w:r w:rsidR="002B5CC7" w:rsidRPr="00EE3C74">
        <w:rPr>
          <w:rFonts w:asciiTheme="minorHAnsi" w:eastAsia="Calibri" w:hAnsiTheme="minorHAnsi" w:cs="Calibri"/>
          <w:color w:val="auto"/>
          <w:sz w:val="24"/>
          <w:szCs w:val="24"/>
        </w:rPr>
        <w:t xml:space="preserve"> </w:t>
      </w:r>
      <w:r w:rsidR="007075A6" w:rsidRPr="00EE3C74">
        <w:rPr>
          <w:rFonts w:asciiTheme="minorHAnsi" w:eastAsia="Calibri" w:hAnsiTheme="minorHAnsi" w:cs="Calibri"/>
          <w:color w:val="auto"/>
          <w:sz w:val="24"/>
          <w:szCs w:val="24"/>
        </w:rPr>
        <w:t>koji se</w:t>
      </w:r>
      <w:r w:rsidR="006A107F" w:rsidRPr="00EE3C74">
        <w:rPr>
          <w:rFonts w:asciiTheme="minorHAnsi" w:eastAsia="Calibri" w:hAnsiTheme="minorHAnsi" w:cs="Calibri"/>
          <w:color w:val="auto"/>
          <w:sz w:val="24"/>
          <w:szCs w:val="24"/>
        </w:rPr>
        <w:t xml:space="preserve"> odnosi na jačanje funkcionalnih i finansijski nezavisnih opština</w:t>
      </w:r>
      <w:r w:rsidR="00707727">
        <w:rPr>
          <w:rFonts w:asciiTheme="minorHAnsi" w:eastAsia="Calibri" w:hAnsiTheme="minorHAnsi" w:cs="Calibri"/>
          <w:color w:val="auto"/>
          <w:sz w:val="24"/>
          <w:szCs w:val="24"/>
        </w:rPr>
        <w:t xml:space="preserve">, radi </w:t>
      </w:r>
      <w:r w:rsidR="006A107F" w:rsidRPr="00EE3C74">
        <w:rPr>
          <w:rFonts w:asciiTheme="minorHAnsi" w:eastAsia="Calibri" w:hAnsiTheme="minorHAnsi" w:cs="Calibri"/>
          <w:color w:val="auto"/>
          <w:sz w:val="24"/>
          <w:szCs w:val="24"/>
        </w:rPr>
        <w:t xml:space="preserve">obezbjedjivanja ravnomjernog razvoja svih JLS. </w:t>
      </w:r>
      <w:r w:rsidR="00707727">
        <w:rPr>
          <w:rFonts w:asciiTheme="minorHAnsi" w:eastAsia="Calibri" w:hAnsiTheme="minorHAnsi" w:cs="Calibri"/>
          <w:color w:val="auto"/>
          <w:sz w:val="24"/>
          <w:szCs w:val="24"/>
        </w:rPr>
        <w:t>Radi jasnijeg pregleda, u aneks</w:t>
      </w:r>
      <w:r w:rsidR="006A107F" w:rsidRPr="00EE3C74">
        <w:rPr>
          <w:rFonts w:asciiTheme="minorHAnsi" w:eastAsia="Calibri" w:hAnsiTheme="minorHAnsi" w:cs="Calibri"/>
          <w:color w:val="auto"/>
          <w:sz w:val="24"/>
          <w:szCs w:val="24"/>
        </w:rPr>
        <w:t>u</w:t>
      </w:r>
      <w:r w:rsidR="002B5CC7" w:rsidRPr="00EE3C74">
        <w:rPr>
          <w:rFonts w:asciiTheme="minorHAnsi" w:eastAsia="Calibri" w:hAnsiTheme="minorHAnsi" w:cs="Calibri"/>
          <w:color w:val="auto"/>
          <w:sz w:val="24"/>
          <w:szCs w:val="24"/>
        </w:rPr>
        <w:t xml:space="preserve"> </w:t>
      </w:r>
      <w:r w:rsidR="006A107F" w:rsidRPr="00EE3C74">
        <w:rPr>
          <w:rFonts w:asciiTheme="minorHAnsi" w:eastAsia="Calibri" w:hAnsiTheme="minorHAnsi" w:cs="Calibri"/>
          <w:color w:val="auto"/>
          <w:sz w:val="24"/>
          <w:szCs w:val="24"/>
        </w:rPr>
        <w:t xml:space="preserve">ovog dokumenta </w:t>
      </w:r>
      <w:r w:rsidR="00F66CD8" w:rsidRPr="00EE3C74">
        <w:rPr>
          <w:rFonts w:asciiTheme="minorHAnsi" w:eastAsia="Calibri" w:hAnsiTheme="minorHAnsi" w:cs="Calibri"/>
          <w:color w:val="auto"/>
          <w:sz w:val="24"/>
          <w:szCs w:val="24"/>
        </w:rPr>
        <w:t>se nalazi</w:t>
      </w:r>
      <w:r w:rsidR="006A107F" w:rsidRPr="00EE3C74">
        <w:rPr>
          <w:rFonts w:asciiTheme="minorHAnsi" w:eastAsia="Calibri" w:hAnsiTheme="minorHAnsi" w:cs="Calibri"/>
          <w:color w:val="auto"/>
          <w:sz w:val="24"/>
          <w:szCs w:val="24"/>
        </w:rPr>
        <w:t xml:space="preserve"> lista </w:t>
      </w:r>
      <w:r w:rsidR="00707727">
        <w:rPr>
          <w:rFonts w:asciiTheme="minorHAnsi" w:eastAsia="Calibri" w:hAnsiTheme="minorHAnsi" w:cs="Calibri"/>
          <w:color w:val="auto"/>
          <w:sz w:val="24"/>
          <w:szCs w:val="24"/>
        </w:rPr>
        <w:t>iz</w:t>
      </w:r>
      <w:r w:rsidR="00F66CD8" w:rsidRPr="00EE3C74">
        <w:rPr>
          <w:rFonts w:asciiTheme="minorHAnsi" w:eastAsia="Calibri" w:hAnsiTheme="minorHAnsi" w:cs="Calibri"/>
          <w:color w:val="auto"/>
          <w:sz w:val="24"/>
          <w:szCs w:val="24"/>
        </w:rPr>
        <w:t xml:space="preserve">dvojenih aktivnosti koje direktno utiču na unapređenje funkcionisanja lokalnih samouprava. </w:t>
      </w:r>
    </w:p>
    <w:p w:rsidR="00A16942" w:rsidRPr="007075A6" w:rsidRDefault="00F63743">
      <w:pPr>
        <w:spacing w:before="120" w:after="120" w:line="240" w:lineRule="auto"/>
        <w:ind w:right="-475"/>
        <w:jc w:val="both"/>
        <w:rPr>
          <w:rFonts w:asciiTheme="minorHAnsi" w:eastAsia="Calibri" w:hAnsiTheme="minorHAnsi" w:cs="Calibri"/>
          <w:b/>
          <w:color w:val="000000"/>
          <w:sz w:val="24"/>
          <w:szCs w:val="24"/>
          <w:u w:val="single"/>
        </w:rPr>
      </w:pPr>
      <w:r>
        <w:rPr>
          <w:rFonts w:asciiTheme="minorHAnsi" w:eastAsia="Calibri" w:hAnsiTheme="minorHAnsi" w:cs="Calibri"/>
          <w:b/>
          <w:color w:val="000000"/>
          <w:sz w:val="24"/>
          <w:szCs w:val="24"/>
          <w:u w:val="single"/>
        </w:rPr>
        <w:t>Usklađenost s</w:t>
      </w:r>
      <w:r w:rsidR="006A107F" w:rsidRPr="007075A6">
        <w:rPr>
          <w:rFonts w:asciiTheme="minorHAnsi" w:eastAsia="Calibri" w:hAnsiTheme="minorHAnsi" w:cs="Calibri"/>
          <w:b/>
          <w:color w:val="000000"/>
          <w:sz w:val="24"/>
          <w:szCs w:val="24"/>
          <w:u w:val="single"/>
        </w:rPr>
        <w:t xml:space="preserve"> postojećim strateškim </w:t>
      </w:r>
      <w:sdt>
        <w:sdtPr>
          <w:rPr>
            <w:rFonts w:asciiTheme="minorHAnsi" w:hAnsiTheme="minorHAnsi"/>
          </w:rPr>
          <w:tag w:val="goog_rdk_1"/>
          <w:id w:val="1387302378"/>
        </w:sdtPr>
        <w:sdtEndPr/>
        <w:sdtContent/>
      </w:sdt>
      <w:r w:rsidR="006A107F" w:rsidRPr="007075A6">
        <w:rPr>
          <w:rFonts w:asciiTheme="minorHAnsi" w:eastAsia="Calibri" w:hAnsiTheme="minorHAnsi" w:cs="Calibri"/>
          <w:b/>
          <w:color w:val="000000"/>
          <w:sz w:val="24"/>
          <w:szCs w:val="24"/>
          <w:u w:val="single"/>
        </w:rPr>
        <w:t>okvirom</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Princip </w:t>
      </w:r>
      <w:sdt>
        <w:sdtPr>
          <w:rPr>
            <w:rFonts w:asciiTheme="minorHAnsi" w:hAnsiTheme="minorHAnsi"/>
          </w:rPr>
          <w:tag w:val="goog_rdk_2"/>
          <w:id w:val="200757948"/>
        </w:sdtPr>
        <w:sdtEndPr/>
        <w:sdtContent/>
      </w:sdt>
      <w:r w:rsidRPr="007075A6">
        <w:rPr>
          <w:rFonts w:asciiTheme="minorHAnsi" w:eastAsia="Calibri" w:hAnsiTheme="minorHAnsi" w:cs="Calibri"/>
          <w:color w:val="000000"/>
          <w:sz w:val="24"/>
          <w:szCs w:val="24"/>
        </w:rPr>
        <w:t>uskla</w:t>
      </w:r>
      <w:r w:rsidR="006243DE">
        <w:rPr>
          <w:rFonts w:asciiTheme="minorHAnsi" w:eastAsia="Calibri" w:hAnsiTheme="minorHAnsi" w:cs="Calibri"/>
          <w:color w:val="000000"/>
          <w:sz w:val="24"/>
          <w:szCs w:val="24"/>
        </w:rPr>
        <w:t>đenosti Strategije 2022-2026.</w:t>
      </w:r>
      <w:r w:rsidRPr="007075A6">
        <w:rPr>
          <w:rFonts w:asciiTheme="minorHAnsi" w:eastAsia="Calibri" w:hAnsiTheme="minorHAnsi" w:cs="Calibri"/>
          <w:color w:val="000000"/>
          <w:sz w:val="24"/>
          <w:szCs w:val="24"/>
        </w:rPr>
        <w:t xml:space="preserve"> </w:t>
      </w:r>
      <w:r w:rsidR="006243DE">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skorišćen</w:t>
      </w:r>
      <w:r w:rsidR="006243DE">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tokom planiranja politika, kako u odnosu na krovna strateška dokumenta, tako i u odnosu na srodne sektorske strategije, a posebno se </w:t>
      </w:r>
      <w:r w:rsidR="00ED1B76">
        <w:rPr>
          <w:rFonts w:asciiTheme="minorHAnsi" w:eastAsia="Calibri" w:hAnsiTheme="minorHAnsi" w:cs="Calibri"/>
          <w:color w:val="000000"/>
          <w:sz w:val="24"/>
          <w:szCs w:val="24"/>
        </w:rPr>
        <w:t>vodilo računa o harmonizaciji s</w:t>
      </w:r>
      <w:r w:rsidRPr="007075A6">
        <w:rPr>
          <w:rFonts w:asciiTheme="minorHAnsi" w:eastAsia="Calibri" w:hAnsiTheme="minorHAnsi" w:cs="Calibri"/>
          <w:color w:val="000000"/>
          <w:sz w:val="24"/>
          <w:szCs w:val="24"/>
        </w:rPr>
        <w:t xml:space="preserve"> međunarodnim dokumentima i obavezama iz područja EU </w:t>
      </w:r>
      <w:sdt>
        <w:sdtPr>
          <w:rPr>
            <w:rFonts w:asciiTheme="minorHAnsi" w:hAnsiTheme="minorHAnsi"/>
          </w:rPr>
          <w:tag w:val="goog_rdk_3"/>
          <w:id w:val="-539125005"/>
        </w:sdtPr>
        <w:sdtEndPr/>
        <w:sdtContent/>
      </w:sdt>
      <w:r w:rsidRPr="007075A6">
        <w:rPr>
          <w:rFonts w:asciiTheme="minorHAnsi" w:eastAsia="Calibri" w:hAnsiTheme="minorHAnsi" w:cs="Calibri"/>
          <w:color w:val="000000"/>
          <w:sz w:val="24"/>
          <w:szCs w:val="24"/>
        </w:rPr>
        <w:t>integracija.</w:t>
      </w:r>
    </w:p>
    <w:p w:rsidR="000E7ED7" w:rsidRPr="000E7ED7" w:rsidRDefault="002B5CC7">
      <w:pPr>
        <w:spacing w:before="60" w:after="60" w:line="240" w:lineRule="auto"/>
        <w:ind w:right="-471"/>
        <w:jc w:val="both"/>
        <w:rPr>
          <w:rFonts w:asciiTheme="minorHAnsi" w:eastAsia="Calibri" w:hAnsiTheme="minorHAnsi" w:cs="Calibri"/>
          <w:i/>
          <w:color w:val="000000"/>
          <w:sz w:val="24"/>
          <w:szCs w:val="24"/>
        </w:rPr>
      </w:pPr>
      <w:r>
        <w:rPr>
          <w:rFonts w:asciiTheme="minorHAnsi" w:eastAsia="Calibri" w:hAnsiTheme="minorHAnsi" w:cs="Calibri"/>
          <w:i/>
          <w:color w:val="000000"/>
          <w:sz w:val="24"/>
          <w:szCs w:val="24"/>
        </w:rPr>
        <w:t xml:space="preserve">      </w:t>
      </w:r>
      <w:r w:rsidR="006A107F" w:rsidRPr="000E7ED7">
        <w:rPr>
          <w:rFonts w:asciiTheme="minorHAnsi" w:eastAsia="Calibri" w:hAnsiTheme="minorHAnsi" w:cs="Calibri"/>
          <w:i/>
          <w:color w:val="000000"/>
          <w:sz w:val="24"/>
          <w:szCs w:val="24"/>
        </w:rPr>
        <w:t xml:space="preserve">Vertikalna </w:t>
      </w:r>
      <w:sdt>
        <w:sdtPr>
          <w:rPr>
            <w:rFonts w:asciiTheme="minorHAnsi" w:hAnsiTheme="minorHAnsi"/>
            <w:i/>
          </w:rPr>
          <w:tag w:val="goog_rdk_4"/>
          <w:id w:val="-965268580"/>
        </w:sdtPr>
        <w:sdtEndPr/>
        <w:sdtContent/>
      </w:sdt>
      <w:r w:rsidR="006A107F" w:rsidRPr="000E7ED7">
        <w:rPr>
          <w:rFonts w:asciiTheme="minorHAnsi" w:eastAsia="Calibri" w:hAnsiTheme="minorHAnsi" w:cs="Calibri"/>
          <w:i/>
          <w:color w:val="000000"/>
          <w:sz w:val="24"/>
          <w:szCs w:val="24"/>
        </w:rPr>
        <w:t>harmonizacija</w:t>
      </w:r>
    </w:p>
    <w:p w:rsidR="00EE3C74" w:rsidRDefault="000E7ED7" w:rsidP="00EE3C74">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 xml:space="preserve">Vertikalna usklađenost u </w:t>
      </w:r>
      <w:r w:rsidR="006A107F" w:rsidRPr="007075A6">
        <w:rPr>
          <w:rFonts w:asciiTheme="minorHAnsi" w:eastAsia="Calibri" w:hAnsiTheme="minorHAnsi" w:cs="Calibri"/>
          <w:color w:val="000000"/>
          <w:sz w:val="24"/>
          <w:szCs w:val="24"/>
        </w:rPr>
        <w:t>odnosu na međunarodna i krov</w:t>
      </w:r>
      <w:r w:rsidR="00ED1B76">
        <w:rPr>
          <w:rFonts w:asciiTheme="minorHAnsi" w:eastAsia="Calibri" w:hAnsiTheme="minorHAnsi" w:cs="Calibri"/>
          <w:color w:val="000000"/>
          <w:sz w:val="24"/>
          <w:szCs w:val="24"/>
        </w:rPr>
        <w:t>na strateška dokumenta i njihovi prioriteti</w:t>
      </w:r>
      <w:r w:rsidR="006A107F" w:rsidRPr="007075A6">
        <w:rPr>
          <w:rFonts w:asciiTheme="minorHAnsi" w:eastAsia="Calibri" w:hAnsiTheme="minorHAnsi" w:cs="Calibri"/>
          <w:color w:val="000000"/>
          <w:sz w:val="24"/>
          <w:szCs w:val="24"/>
        </w:rPr>
        <w:t xml:space="preserve"> dati</w:t>
      </w:r>
      <w:r w:rsidR="00ED1B76">
        <w:rPr>
          <w:rFonts w:asciiTheme="minorHAnsi" w:eastAsia="Calibri" w:hAnsiTheme="minorHAnsi" w:cs="Calibri"/>
          <w:color w:val="000000"/>
          <w:sz w:val="24"/>
          <w:szCs w:val="24"/>
        </w:rPr>
        <w:t xml:space="preserve"> su</w:t>
      </w:r>
      <w:r w:rsidR="006A107F" w:rsidRPr="007075A6">
        <w:rPr>
          <w:rFonts w:asciiTheme="minorHAnsi" w:eastAsia="Calibri" w:hAnsiTheme="minorHAnsi" w:cs="Calibri"/>
          <w:color w:val="000000"/>
          <w:sz w:val="24"/>
          <w:szCs w:val="24"/>
        </w:rPr>
        <w:t xml:space="preserve"> kroz sl</w:t>
      </w:r>
      <w:r w:rsidR="00ED1B76">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 xml:space="preserve">edeći grafički prikaz, </w:t>
      </w:r>
      <w:r w:rsidR="006A107F" w:rsidRPr="007075A6">
        <w:rPr>
          <w:rFonts w:asciiTheme="minorHAnsi" w:eastAsia="Calibri" w:hAnsiTheme="minorHAnsi" w:cs="Calibri"/>
          <w:b/>
          <w:color w:val="000000"/>
          <w:sz w:val="24"/>
          <w:szCs w:val="24"/>
        </w:rPr>
        <w:t>izdvajajući komplementarne oblasti ovih dokumenata sa Strategijom RJU 2022-</w:t>
      </w:r>
      <w:sdt>
        <w:sdtPr>
          <w:rPr>
            <w:rFonts w:asciiTheme="minorHAnsi" w:hAnsiTheme="minorHAnsi"/>
          </w:rPr>
          <w:tag w:val="goog_rdk_5"/>
          <w:id w:val="-702394379"/>
        </w:sdtPr>
        <w:sdtEndPr/>
        <w:sdtContent/>
      </w:sdt>
      <w:r w:rsidR="006A107F" w:rsidRPr="007075A6">
        <w:rPr>
          <w:rFonts w:asciiTheme="minorHAnsi" w:eastAsia="Calibri" w:hAnsiTheme="minorHAnsi" w:cs="Calibri"/>
          <w:b/>
          <w:color w:val="000000"/>
          <w:sz w:val="24"/>
          <w:szCs w:val="24"/>
        </w:rPr>
        <w:t>2026</w:t>
      </w:r>
      <w:r w:rsidR="006A107F" w:rsidRPr="007075A6">
        <w:rPr>
          <w:rFonts w:asciiTheme="minorHAnsi" w:eastAsia="Calibri" w:hAnsiTheme="minorHAnsi" w:cs="Calibri"/>
          <w:color w:val="000000"/>
          <w:sz w:val="24"/>
          <w:szCs w:val="24"/>
        </w:rPr>
        <w:t>:</w:t>
      </w:r>
    </w:p>
    <w:p w:rsidR="00EE3C74" w:rsidRDefault="003F6AF7" w:rsidP="00F836DE">
      <w:pPr>
        <w:tabs>
          <w:tab w:val="left" w:pos="2160"/>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lang w:val="en-US"/>
        </w:rPr>
        <w:lastRenderedPageBreak/>
        <mc:AlternateContent>
          <mc:Choice Requires="wps">
            <w:drawing>
              <wp:anchor distT="0" distB="0" distL="114300" distR="114300" simplePos="0" relativeHeight="251780096" behindDoc="0" locked="0" layoutInCell="1" allowOverlap="1" wp14:anchorId="49E06D53" wp14:editId="41CEED7B">
                <wp:simplePos x="0" y="0"/>
                <wp:positionH relativeFrom="column">
                  <wp:posOffset>3349336</wp:posOffset>
                </wp:positionH>
                <wp:positionV relativeFrom="paragraph">
                  <wp:posOffset>5028392</wp:posOffset>
                </wp:positionV>
                <wp:extent cx="2320347" cy="755073"/>
                <wp:effectExtent l="0" t="0" r="22860" b="26035"/>
                <wp:wrapNone/>
                <wp:docPr id="50" name="Left Arrow 50"/>
                <wp:cNvGraphicFramePr/>
                <a:graphic xmlns:a="http://schemas.openxmlformats.org/drawingml/2006/main">
                  <a:graphicData uri="http://schemas.microsoft.com/office/word/2010/wordprocessingShape">
                    <wps:wsp>
                      <wps:cNvSpPr/>
                      <wps:spPr>
                        <a:xfrm>
                          <a:off x="0" y="0"/>
                          <a:ext cx="2320347" cy="755073"/>
                        </a:xfrm>
                        <a:prstGeom prst="leftArrow">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rsidR="00E934CF" w:rsidRPr="003F6AF7" w:rsidRDefault="00E934CF" w:rsidP="003F6AF7">
                            <w:pPr>
                              <w:jc w:val="center"/>
                              <w:rPr>
                                <w:lang w:val="en-US"/>
                              </w:rPr>
                            </w:pPr>
                            <w:r>
                              <w:rPr>
                                <w:lang w:val="en-US"/>
                              </w:rPr>
                              <w:t>OSTALE ME</w:t>
                            </w:r>
                            <w:r>
                              <w:rPr>
                                <w:lang w:val="sr-Latn-RS"/>
                              </w:rPr>
                              <w:t>Đ</w:t>
                            </w:r>
                            <w:r>
                              <w:rPr>
                                <w:lang w:val="en-US"/>
                              </w:rPr>
                              <w:t>UNARODNE OBAVEZE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9E06D53" id="_x0000_t66" coordsize="21600,21600" o:spt="66" adj="5400,5400" path="m@0,l@0@1,21600@1,21600@2@0@2@0,21600,,10800xe">
                <v:stroke joinstyle="miter"/>
                <v:formulas>
                  <v:f eqn="val #0"/>
                  <v:f eqn="val #1"/>
                  <v:f eqn="sum 21600 0 #1"/>
                  <v:f eqn="prod #0 #1 10800"/>
                  <v:f eqn="sum #0 0 @3"/>
                </v:formulas>
                <v:path o:connecttype="custom" o:connectlocs="@0,0;0,10800;@0,21600;21600,10800" o:connectangles="270,180,90,0" textboxrect="@4,@1,21600,@2"/>
                <v:handles>
                  <v:h position="#0,#1" xrange="0,21600" yrange="0,10800"/>
                </v:handles>
              </v:shapetype>
              <v:shape id="Left Arrow 50" o:spid="_x0000_s1064" type="#_x0000_t66" style="position:absolute;left:0;text-align:left;margin-left:263.75pt;margin-top:395.95pt;width:182.7pt;height:59.45pt;z-index:251780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rsW/pQIAAMYFAAAOAAAAZHJzL2Uyb0RvYy54bWysVEtv2zAMvg/YfxB0X+28liyoUwQtOgzI&#10;2mLt0LMiS7UBWdQkJXb260dJjhv0scOwi03x8VH8RPL8omsU2QvratAFHZ3llAjNoaz1U0F/Plx/&#10;WlDiPNMlU6BFQQ/C0YvVxw/nrVmKMVSgSmEJgmi3bE1BK+/NMsscr0TD3BkYodEowTbM49E+ZaVl&#10;LaI3Khvn+eesBVsaC1w4h9qrZKSriC+l4P5WSic8UQXFu/n4tfG7Dd9sdc6WT5aZqub9Ndg/3KJh&#10;tcakA9QV84zsbP0Kqqm5BQfSn3FoMpCy5iLWgNWM8hfV3FfMiFgLkuPMQJP7f7D8Zn9nSV0WdIb0&#10;aNbgG22E9GRtLbQElchQa9wSHe/Nne1PDsVQbidtE/5YCOkiq4eBVdF5wlE5nozzyXROCUfbfDbL&#10;55MAmj1HG+v8VwENCUJBFeaP6SOjbL9xPvkf/UJGB6our2ul4iG0i7hUluwZPjTjXGg/iuFq13yH&#10;MumxYfL+yVGNjZHUi6MarxQbLyDFC54kyQIJqewo+YMSIbXSP4REAkOhMeGA8PourmKlSOrZuzkj&#10;YECWWNyAnYp5Bzux0/uHUBE7fwjO/3axFDxExMyg/RDc1BrsWwAKGe4zJ3+k7ISaIPpu28XmmiyO&#10;fbSF8oAdZyGNojP8usZX3zDn75jF2cM2xH3ib/EjFbQFhV6ipAL7+y198MeRQCslLc5yQd2vHbOC&#10;EvVN47B8GU2nYfjjYTqbj/FgTy3bU4veNZeAXTTCzWV4FIO/V0dRWmgece2sQ1Y0Mc0xd0G5t8fD&#10;pU87BhcXF+t1dMOBN8xv9L3hATwQHRr6oXtk1vSt73FobuA492z5ovmTb4jUsN55kHWcjEB14rV/&#10;AlwWsX/7xRa20ek5ej2v39UfAAAA//8DAFBLAwQUAAYACAAAACEAwwc+OeEAAAALAQAADwAAAGRy&#10;cy9kb3ducmV2LnhtbEyP0U7DMAxF35H4h8hIvLG0lcba0nSahiaEEEwMPsBrTFNokqrJuvL3mCd4&#10;s+Wj63Or9Wx7MdEYOu8UpIsEBLnG6861Ct7fdjc5iBDRaey9IwXfFGBdX15UWGp/dq80HWIrOMSF&#10;EhWYGIdSytAYshgWfiDHtw8/Woy8jq3UI5453PYyS5JbabFz/MHgQFtDzdfhZBVgs8cns9++6OfH&#10;2NHD9DlsdvdKXV/NmzsQkeb4B8OvPqtDzU5Hf3I6iF7BMlstGVWwKtICBBN5kfFwVFCkSQ6yruT/&#10;DvUPAAAA//8DAFBLAQItABQABgAIAAAAIQC2gziS/gAAAOEBAAATAAAAAAAAAAAAAAAAAAAAAABb&#10;Q29udGVudF9UeXBlc10ueG1sUEsBAi0AFAAGAAgAAAAhADj9If/WAAAAlAEAAAsAAAAAAAAAAAAA&#10;AAAALwEAAF9yZWxzLy5yZWxzUEsBAi0AFAAGAAgAAAAhANCuxb+lAgAAxgUAAA4AAAAAAAAAAAAA&#10;AAAALgIAAGRycy9lMm9Eb2MueG1sUEsBAi0AFAAGAAgAAAAhAMMHPjnhAAAACwEAAA8AAAAAAAAA&#10;AAAAAAAA/wQAAGRycy9kb3ducmV2LnhtbFBLBQYAAAAABAAEAPMAAAANBgAAAAA=&#10;" adj="3514" fillcolor="#e5eaee [660]" strokecolor="#394b5a [1604]" strokeweight="2pt">
                <v:textbox>
                  <w:txbxContent>
                    <w:p w:rsidR="00E934CF" w:rsidRPr="003F6AF7" w:rsidRDefault="00E934CF" w:rsidP="003F6AF7">
                      <w:pPr>
                        <w:jc w:val="center"/>
                        <w:rPr>
                          <w:lang w:val="en-US"/>
                        </w:rPr>
                      </w:pPr>
                      <w:r>
                        <w:rPr>
                          <w:lang w:val="en-US"/>
                        </w:rPr>
                        <w:t>OSTALE ME</w:t>
                      </w:r>
                      <w:r>
                        <w:rPr>
                          <w:lang w:val="sr-Latn-RS"/>
                        </w:rPr>
                        <w:t>Đ</w:t>
                      </w:r>
                      <w:r>
                        <w:rPr>
                          <w:lang w:val="en-US"/>
                        </w:rPr>
                        <w:t>UNARODNE OBAVEZE</w:t>
                      </w:r>
                    </w:p>
                  </w:txbxContent>
                </v:textbox>
              </v:shape>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79072" behindDoc="0" locked="0" layoutInCell="1" allowOverlap="1" wp14:anchorId="3A7969D7" wp14:editId="5EDE34FF">
                <wp:simplePos x="0" y="0"/>
                <wp:positionH relativeFrom="column">
                  <wp:posOffset>3430905</wp:posOffset>
                </wp:positionH>
                <wp:positionV relativeFrom="paragraph">
                  <wp:posOffset>3614420</wp:posOffset>
                </wp:positionV>
                <wp:extent cx="2179190" cy="962891"/>
                <wp:effectExtent l="0" t="247650" r="12065" b="275590"/>
                <wp:wrapNone/>
                <wp:docPr id="49" name="Left Arrow 49"/>
                <wp:cNvGraphicFramePr/>
                <a:graphic xmlns:a="http://schemas.openxmlformats.org/drawingml/2006/main">
                  <a:graphicData uri="http://schemas.microsoft.com/office/word/2010/wordprocessingShape">
                    <wps:wsp>
                      <wps:cNvSpPr/>
                      <wps:spPr>
                        <a:xfrm rot="1722187">
                          <a:off x="0" y="0"/>
                          <a:ext cx="2179190" cy="962891"/>
                        </a:xfrm>
                        <a:prstGeom prst="leftArrow">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rsidR="00E934CF" w:rsidRPr="003F6AF7" w:rsidRDefault="00E934CF" w:rsidP="00BA54B0">
                            <w:pPr>
                              <w:spacing w:before="0" w:after="0" w:line="240" w:lineRule="auto"/>
                              <w:jc w:val="center"/>
                              <w:rPr>
                                <w:lang w:val="en-US"/>
                              </w:rPr>
                            </w:pPr>
                            <w:r>
                              <w:rPr>
                                <w:lang w:val="en-US"/>
                              </w:rPr>
                              <w:t>EU OKVIR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A7969D7" id="Left Arrow 49" o:spid="_x0000_s1065" type="#_x0000_t66" style="position:absolute;left:0;text-align:left;margin-left:270.15pt;margin-top:284.6pt;width:171.6pt;height:75.8pt;rotation:1881087fd;z-index:251779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znkHrgIAANQFAAAOAAAAZHJzL2Uyb0RvYy54bWysVEtv2zAMvg/YfxB0Xx17afNAnSJo0WFA&#10;1gZrh54VWaoNyKImKXGyXz9Kcrygjx2GXQSJj4/kJ5KXV/tWkZ2wrgFd0vxsRInQHKpGP5f0x+Pt&#10;pyklzjNdMQValPQgHL1afPxw2Zm5KKAGVQlLEES7eWdKWntv5lnmeC1a5s7ACI1KCbZlHp/2Oass&#10;6xC9VVkxGl1kHdjKWODCOZTeJCVdRHwpBff3UjrhiSop5ubjaeO5CWe2uGTzZ8tM3fA+DfYPWbSs&#10;0Rh0gLphnpGtbV5BtQ234ED6Mw5tBlI2XMQasJp89KKah5oZEWtBcpwZaHL/D5bf7daWNFVJxzNK&#10;NGvxj1ZCerK0FjqCQmSoM26Ohg9mbfuXw2sody9tSywgrfmkKPLpJJKAZZF95PgwcCz2nnAUFvlk&#10;ls/wKzjqZhfFdJaHEFnCCpjGOv9FQEvCpaQKs4nJRGi2Wzmf7I92wceBaqrbRqn4CM0jrpUlO4bf&#10;zjgX2ufRXW3bb1AlObbPqG8AFGObJPH0KMaUYhsGpJjgSZAsUJJIiDd/UCKEVvq7kEhnKDQGHBBe&#10;5+JqVokkPn83ZgQMyBKLG7BTMe9gJ3Z6++Aq4hwMzqO/JZacB48YGbQfnNtGg30LQCHDfeRkj5Sd&#10;UBOufr/Zx1b7PHTVBqoD9l/sIOwJZ/htg7++Ys6vmcVJRCFuF3+Ph1TQlRT6GyU12F9vyYM9Dghq&#10;Kelwskvqfm6ZFZSorxpHZ5aPx2EVxMf4fFLgw55qNqcavW2vAbsoj9nFa7D36niVFtonXELLEBVV&#10;THOMXVLu7fFx7dPGwTXGxXIZzXD8DfMr/WB4AA9Eh4Z+3D8xa/rW9zg0d3DcAmz+ovmTbfDUsNx6&#10;kE2cjEB14rX/AlwdsX/7NRd20+k7Wv1ZxovfAAAA//8DAFBLAwQUAAYACAAAACEAcbmKf+MAAAAL&#10;AQAADwAAAGRycy9kb3ducmV2LnhtbEyPy07DMBBF90j8gzVIbFBrk9JiQpwKKiGWqA/x2LmJG0e1&#10;x1Hstilfz7CC3Yzm6M65xXzwjh1NH9uACm7HApjBKtQtNgo265eRBBaTxlq7gEbB2USYl5cXhc7r&#10;cMKlOa5SwygEY64V2JS6nPNYWeN1HIfOIN12ofc60do3vO71icK945kQM+51i/TB6s4srKn2q4NX&#10;8LpYrv3n7vvLfty8P8u3/dl1tlXq+mp4egSWzJD+YPjVJ3UoyWkbDlhH5hRM78SEUBpmDxkwIqSc&#10;TIFtFdxnQgIvC/6/Q/kDAAD//wMAUEsBAi0AFAAGAAgAAAAhALaDOJL+AAAA4QEAABMAAAAAAAAA&#10;AAAAAAAAAAAAAFtDb250ZW50X1R5cGVzXS54bWxQSwECLQAUAAYACAAAACEAOP0h/9YAAACUAQAA&#10;CwAAAAAAAAAAAAAAAAAvAQAAX3JlbHMvLnJlbHNQSwECLQAUAAYACAAAACEA1c55B64CAADUBQAA&#10;DgAAAAAAAAAAAAAAAAAuAgAAZHJzL2Uyb0RvYy54bWxQSwECLQAUAAYACAAAACEAcbmKf+MAAAAL&#10;AQAADwAAAAAAAAAAAAAAAAAIBQAAZHJzL2Rvd25yZXYueG1sUEsFBgAAAAAEAAQA8wAAABgGAAAA&#10;AA==&#10;" adj="4772" fillcolor="#e5eaee [660]" strokecolor="#394b5a [1604]" strokeweight="2pt">
                <v:textbox>
                  <w:txbxContent>
                    <w:p w:rsidR="00E934CF" w:rsidRPr="003F6AF7" w:rsidRDefault="00E934CF" w:rsidP="00BA54B0">
                      <w:pPr>
                        <w:spacing w:before="0" w:after="0" w:line="240" w:lineRule="auto"/>
                        <w:jc w:val="center"/>
                        <w:rPr>
                          <w:lang w:val="en-US"/>
                        </w:rPr>
                      </w:pPr>
                      <w:r>
                        <w:rPr>
                          <w:lang w:val="en-US"/>
                        </w:rPr>
                        <w:t>EU OKVIR</w:t>
                      </w:r>
                    </w:p>
                  </w:txbxContent>
                </v:textbox>
              </v:shape>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78048" behindDoc="0" locked="0" layoutInCell="1" allowOverlap="1" wp14:anchorId="0DA3F6F4" wp14:editId="664599B9">
                <wp:simplePos x="0" y="0"/>
                <wp:positionH relativeFrom="column">
                  <wp:posOffset>3245427</wp:posOffset>
                </wp:positionH>
                <wp:positionV relativeFrom="paragraph">
                  <wp:posOffset>303992</wp:posOffset>
                </wp:positionV>
                <wp:extent cx="2646218" cy="658091"/>
                <wp:effectExtent l="0" t="0" r="20955" b="27940"/>
                <wp:wrapNone/>
                <wp:docPr id="48" name="Left Arrow 48"/>
                <wp:cNvGraphicFramePr/>
                <a:graphic xmlns:a="http://schemas.openxmlformats.org/drawingml/2006/main">
                  <a:graphicData uri="http://schemas.microsoft.com/office/word/2010/wordprocessingShape">
                    <wps:wsp>
                      <wps:cNvSpPr/>
                      <wps:spPr>
                        <a:xfrm>
                          <a:off x="0" y="0"/>
                          <a:ext cx="2646218" cy="658091"/>
                        </a:xfrm>
                        <a:prstGeom prst="leftArrow">
                          <a:avLst/>
                        </a:prstGeom>
                        <a:solidFill>
                          <a:schemeClr val="accent1">
                            <a:lumMod val="20000"/>
                            <a:lumOff val="8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rsidR="00E934CF" w:rsidRPr="003F6AF7" w:rsidRDefault="00E934CF" w:rsidP="003F6AF7">
                            <w:pPr>
                              <w:jc w:val="center"/>
                              <w:rPr>
                                <w:lang w:val="en-US"/>
                              </w:rPr>
                            </w:pPr>
                            <w:r>
                              <w:rPr>
                                <w:lang w:val="en-US"/>
                              </w:rPr>
                              <w:t>KROVNA NACIONALNA DOKUMENTA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0DA3F6F4" id="Left Arrow 48" o:spid="_x0000_s1066" type="#_x0000_t66" style="position:absolute;left:0;text-align:left;margin-left:255.55pt;margin-top:23.95pt;width:208.35pt;height:51.8pt;z-index:2517780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NHjeogIAAMYFAAAOAAAAZHJzL2Uyb0RvYy54bWysVN9P2zAQfp+0/8Hy+0hSlQ4qUlSBmCZ1&#10;gAYTz65jk0i2z7Pdpt1fv7OdhgrYHqa9JOf78Z3v891dXO60IlvhfAemptVJSYkwHJrOPNf0x+PN&#10;pzNKfGCmYQqMqOleeHq5+PjhordzMYEWVCMcQRDj572taRuCnReF563QzJ+AFQaNEpxmAY/uuWgc&#10;6xFdq2JSlrOiB9dYB1x4j9rrbKSLhC+l4OFOSi8CUTXFu4X0dem7jt9iccHmz47ZtuPDNdg/3EKz&#10;zmDSEeqaBUY2rnsDpTvuwIMMJxx0AVJ2XKQasJqqfFXNQ8usSLUgOd6ONPn/B8tvt/eOdE1Np/hS&#10;hml8o5WQgSydg56gEhnqrZ+j44O9d8PJoxjL3Umn4x8LIbvE6n5kVewC4aiczKazSYXoHG2z07Py&#10;vIqgxUu0dT58EaBJFGqqMH9Knxhl25UP2f/gFzN6UF1z0ymVDrFdxJVyZMvwoRnnwoQqhauN/gZN&#10;1mPDlMOToxobI6vPDmq8Umq8iJQueJSkiCTkspMU9krE1Mp8FxIJjIWmhCPC27v4ljUiq0//mDMB&#10;RmSJxY3YuZg/YGd2Bv8YKlLnj8Hl3y6Wg8eIlBlMGIN1Z8C9B6CQ4SFz9kfKjqiJYtitd7m5Eu1R&#10;tYZmjx3nII+it/ymw1dfMR/umcPZwynFfRLu8CMV9DWFQaKkBffrPX30x5FAKyU9znJN/c8Nc4IS&#10;9dXgsJxX02kc/nSYnn6e4MEdW9bHFrPRV4BdVOHmsjyJ0T+ogygd6CdcO8uYFU3McMxdUx7c4XAV&#10;8o7BxcXFcpnccOAtCyvzYHkEj0THhn7cPTFnh9YPODS3cJh7Nn/V/Nk3RhpYbgLILk3GC6/DE+Cy&#10;SP07LLa4jY7Pyetl/S5+AwAA//8DAFBLAwQUAAYACAAAACEAtmr6l98AAAAKAQAADwAAAGRycy9k&#10;b3ducmV2LnhtbEyPwU7DMBBE70j8g7VI3KjjitA0xKkQEtw4NAVBb9t4m0TEdhS7afh7lhM9rvZp&#10;5k2xmW0vJhpD550GtUhAkKu96Vyj4X33cpeBCBGdwd470vBDATbl9VWBufFnt6Wpio3gEBdy1NDG&#10;OORShroli2HhB3L8O/rRYuRzbKQZ8czhtpfLJHmQFjvHDS0O9NxS/V2drIYw2Q/s99VW7bKvz706&#10;vmXJq9H69mZ+egQRaY7/MPzpszqU7HTwJ2eC6DWkSilGNdyv1iAYWC9XvOXAZKpSkGUhLyeUvwAA&#10;AP//AwBQSwECLQAUAAYACAAAACEAtoM4kv4AAADhAQAAEwAAAAAAAAAAAAAAAAAAAAAAW0NvbnRl&#10;bnRfVHlwZXNdLnhtbFBLAQItABQABgAIAAAAIQA4/SH/1gAAAJQBAAALAAAAAAAAAAAAAAAAAC8B&#10;AABfcmVscy8ucmVsc1BLAQItABQABgAIAAAAIQBONHjeogIAAMYFAAAOAAAAAAAAAAAAAAAAAC4C&#10;AABkcnMvZTJvRG9jLnhtbFBLAQItABQABgAIAAAAIQC2avqX3wAAAAoBAAAPAAAAAAAAAAAAAAAA&#10;APwEAABkcnMvZG93bnJldi54bWxQSwUGAAAAAAQABADzAAAACAYAAAAA&#10;" adj="2686" fillcolor="#e5eaee [660]" strokecolor="#394b5a [1604]" strokeweight="2pt">
                <v:textbox>
                  <w:txbxContent>
                    <w:p w:rsidR="00E934CF" w:rsidRPr="003F6AF7" w:rsidRDefault="00E934CF" w:rsidP="003F6AF7">
                      <w:pPr>
                        <w:jc w:val="center"/>
                        <w:rPr>
                          <w:lang w:val="en-US"/>
                        </w:rPr>
                      </w:pPr>
                      <w:r>
                        <w:rPr>
                          <w:lang w:val="en-US"/>
                        </w:rPr>
                        <w:t>KROVNA NACIONALNA DOKUMENTA</w:t>
                      </w:r>
                    </w:p>
                  </w:txbxContent>
                </v:textbox>
              </v:shape>
            </w:pict>
          </mc:Fallback>
        </mc:AlternateContent>
      </w:r>
      <w:r w:rsidR="00EE3C74">
        <w:rPr>
          <w:rFonts w:asciiTheme="minorHAnsi" w:eastAsia="Calibri" w:hAnsiTheme="minorHAnsi" w:cs="Calibri"/>
          <w:noProof/>
          <w:color w:val="000000"/>
          <w:sz w:val="24"/>
          <w:szCs w:val="24"/>
          <w:lang w:val="en-US"/>
        </w:rPr>
        <w:drawing>
          <wp:inline distT="0" distB="0" distL="0" distR="0" wp14:anchorId="1727390F" wp14:editId="56C4A8AC">
            <wp:extent cx="6559550" cy="7135091"/>
            <wp:effectExtent l="0" t="0" r="0" b="0"/>
            <wp:docPr id="1290" name="Diagram 129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 r:lo="rId26" r:qs="rId27" r:cs="rId28"/>
              </a:graphicData>
            </a:graphic>
          </wp:inline>
        </w:drawing>
      </w:r>
      <w:r w:rsidR="00EE3C74">
        <w:rPr>
          <w:rFonts w:asciiTheme="minorHAnsi" w:eastAsia="Calibri" w:hAnsiTheme="minorHAnsi" w:cs="Calibri"/>
          <w:color w:val="000000"/>
          <w:sz w:val="24"/>
          <w:szCs w:val="24"/>
        </w:rPr>
        <w:t xml:space="preserve">U procesu </w:t>
      </w:r>
      <w:r w:rsidR="00EE3C74" w:rsidRPr="00EE3C74">
        <w:rPr>
          <w:rFonts w:asciiTheme="minorHAnsi" w:eastAsia="Calibri" w:hAnsiTheme="minorHAnsi" w:cs="Calibri"/>
          <w:color w:val="000000"/>
          <w:sz w:val="24"/>
          <w:szCs w:val="24"/>
        </w:rPr>
        <w:t xml:space="preserve">pripreme ovog strateškog dokumenta razmatran je širi strateški okvir politika EU i agende </w:t>
      </w:r>
      <w:r w:rsidR="00ED1B76" w:rsidRPr="00EE3C74">
        <w:rPr>
          <w:rFonts w:asciiTheme="minorHAnsi" w:eastAsia="Calibri" w:hAnsiTheme="minorHAnsi" w:cs="Calibri"/>
          <w:color w:val="000000"/>
          <w:sz w:val="24"/>
          <w:szCs w:val="24"/>
        </w:rPr>
        <w:t xml:space="preserve">UN </w:t>
      </w:r>
      <w:r w:rsidR="00EE3C74" w:rsidRPr="00EE3C74">
        <w:rPr>
          <w:rFonts w:asciiTheme="minorHAnsi" w:eastAsia="Calibri" w:hAnsiTheme="minorHAnsi" w:cs="Calibri"/>
          <w:color w:val="000000"/>
          <w:sz w:val="24"/>
          <w:szCs w:val="24"/>
        </w:rPr>
        <w:t>koji su uzeti u obzir prilikom definisanja ciljeva i aktivnosti, kao i nacionalna krovna dokumenta.</w:t>
      </w:r>
    </w:p>
    <w:p w:rsidR="00EE3C74" w:rsidRPr="00EE3C74" w:rsidRDefault="00EE3C74" w:rsidP="00EE3C74">
      <w:pPr>
        <w:spacing w:before="60" w:after="60" w:line="240" w:lineRule="auto"/>
        <w:ind w:right="-471"/>
        <w:jc w:val="both"/>
        <w:rPr>
          <w:rFonts w:asciiTheme="minorHAnsi" w:eastAsia="Calibri" w:hAnsiTheme="minorHAnsi" w:cs="Calibri"/>
          <w:color w:val="000000"/>
          <w:sz w:val="24"/>
          <w:szCs w:val="24"/>
        </w:rPr>
      </w:pPr>
      <w:r w:rsidRPr="00EE3C74">
        <w:rPr>
          <w:rFonts w:asciiTheme="minorHAnsi" w:eastAsia="Calibri" w:hAnsiTheme="minorHAnsi" w:cs="Calibri"/>
          <w:color w:val="000000"/>
          <w:sz w:val="24"/>
          <w:szCs w:val="24"/>
        </w:rPr>
        <w:t xml:space="preserve">Ključni ciljevi Strategije RJU tiču se unapređenja efikasnosti i odgovornosti u radu institucija javne uprave, mjerenju učinka i rezultata rada zaposlenih u javnoj upravi, inkluzivan i participativan proces </w:t>
      </w:r>
      <w:r w:rsidRPr="00EE3C74">
        <w:rPr>
          <w:rFonts w:asciiTheme="minorHAnsi" w:eastAsia="Calibri" w:hAnsiTheme="minorHAnsi" w:cs="Calibri"/>
          <w:color w:val="000000"/>
          <w:sz w:val="24"/>
          <w:szCs w:val="24"/>
        </w:rPr>
        <w:lastRenderedPageBreak/>
        <w:t>tokom kreiranja javnih politika sa ciljem njihove efikasne implementacije. Izdv</w:t>
      </w:r>
      <w:r w:rsidR="00E16B69">
        <w:rPr>
          <w:rFonts w:asciiTheme="minorHAnsi" w:eastAsia="Calibri" w:hAnsiTheme="minorHAnsi" w:cs="Calibri"/>
          <w:color w:val="000000"/>
          <w:sz w:val="24"/>
          <w:szCs w:val="24"/>
        </w:rPr>
        <w:t>ojene mjere direktno utiču na p</w:t>
      </w:r>
      <w:r w:rsidRPr="00EE3C74">
        <w:rPr>
          <w:rFonts w:asciiTheme="minorHAnsi" w:eastAsia="Calibri" w:hAnsiTheme="minorHAnsi" w:cs="Calibri"/>
          <w:color w:val="000000"/>
          <w:sz w:val="24"/>
          <w:szCs w:val="24"/>
        </w:rPr>
        <w:t>o</w:t>
      </w:r>
      <w:r w:rsidR="00E16B69">
        <w:rPr>
          <w:rFonts w:asciiTheme="minorHAnsi" w:eastAsia="Calibri" w:hAnsiTheme="minorHAnsi" w:cs="Calibri"/>
          <w:color w:val="000000"/>
          <w:sz w:val="24"/>
          <w:szCs w:val="24"/>
        </w:rPr>
        <w:t>s</w:t>
      </w:r>
      <w:r w:rsidRPr="00EE3C74">
        <w:rPr>
          <w:rFonts w:asciiTheme="minorHAnsi" w:eastAsia="Calibri" w:hAnsiTheme="minorHAnsi" w:cs="Calibri"/>
          <w:color w:val="000000"/>
          <w:sz w:val="24"/>
          <w:szCs w:val="24"/>
        </w:rPr>
        <w:t xml:space="preserve">tizanje ciljeva </w:t>
      </w:r>
      <w:r w:rsidRPr="00E13B2F">
        <w:rPr>
          <w:rFonts w:asciiTheme="minorHAnsi" w:eastAsia="Calibri" w:hAnsiTheme="minorHAnsi" w:cs="Calibri"/>
          <w:b/>
          <w:color w:val="000000"/>
          <w:sz w:val="24"/>
          <w:szCs w:val="24"/>
        </w:rPr>
        <w:t>Strategije održivog razvoja 2030</w:t>
      </w:r>
      <w:r w:rsidRPr="00EE3C74">
        <w:rPr>
          <w:rFonts w:asciiTheme="minorHAnsi" w:eastAsia="Calibri" w:hAnsiTheme="minorHAnsi" w:cs="Calibri"/>
          <w:color w:val="000000"/>
          <w:sz w:val="24"/>
          <w:szCs w:val="24"/>
        </w:rPr>
        <w:t xml:space="preserve"> i to jačanje povjerenja građana u demokratski politički sistem, uspostavljanje mjerljivosti rezultata rada javne uprave i jačanje učešća zainteresovane stručne javnosti u donošenju i sprovođenju odluka.</w:t>
      </w:r>
    </w:p>
    <w:p w:rsidR="00C11A2D" w:rsidRDefault="00E13B2F" w:rsidP="00C11A2D">
      <w:pPr>
        <w:spacing w:before="60" w:after="60" w:line="240" w:lineRule="auto"/>
        <w:ind w:right="-471"/>
        <w:jc w:val="both"/>
        <w:rPr>
          <w:rFonts w:asciiTheme="minorHAnsi" w:eastAsia="Calibri" w:hAnsiTheme="minorHAnsi" w:cs="Calibri"/>
          <w:color w:val="000000"/>
          <w:sz w:val="24"/>
          <w:szCs w:val="24"/>
        </w:rPr>
      </w:pPr>
      <w:r w:rsidRPr="00E13B2F">
        <w:rPr>
          <w:rFonts w:asciiTheme="minorHAnsi" w:eastAsia="Calibri" w:hAnsiTheme="minorHAnsi" w:cs="Calibri"/>
          <w:b/>
          <w:color w:val="000000"/>
          <w:sz w:val="24"/>
          <w:szCs w:val="24"/>
        </w:rPr>
        <w:t>Program pristupanja CG Evropskoj uniji 2020-2022</w:t>
      </w:r>
      <w:r w:rsidR="00F836DE">
        <w:rPr>
          <w:rFonts w:asciiTheme="minorHAnsi" w:eastAsia="Calibri" w:hAnsiTheme="minorHAnsi" w:cs="Calibri"/>
          <w:b/>
          <w:color w:val="000000"/>
          <w:sz w:val="24"/>
          <w:szCs w:val="24"/>
        </w:rPr>
        <w:t xml:space="preserve"> (PPCG)</w:t>
      </w:r>
      <w:r w:rsidRPr="00E13B2F">
        <w:rPr>
          <w:rFonts w:asciiTheme="minorHAnsi" w:eastAsia="Calibri" w:hAnsiTheme="minorHAnsi" w:cs="Calibri"/>
          <w:b/>
          <w:color w:val="000000"/>
          <w:sz w:val="24"/>
          <w:szCs w:val="24"/>
        </w:rPr>
        <w:t xml:space="preserve"> </w:t>
      </w:r>
      <w:r w:rsidRPr="00E13B2F">
        <w:rPr>
          <w:rFonts w:asciiTheme="minorHAnsi" w:eastAsia="Calibri" w:hAnsiTheme="minorHAnsi" w:cs="Calibri"/>
          <w:color w:val="000000"/>
          <w:sz w:val="24"/>
          <w:szCs w:val="24"/>
        </w:rPr>
        <w:t>obuhvata 33 pregovaračka poglavlja</w:t>
      </w:r>
      <w:r>
        <w:rPr>
          <w:rFonts w:asciiTheme="minorHAnsi" w:eastAsia="Calibri" w:hAnsiTheme="minorHAnsi" w:cs="Calibri"/>
          <w:color w:val="000000"/>
          <w:sz w:val="24"/>
          <w:szCs w:val="24"/>
        </w:rPr>
        <w:t>,</w:t>
      </w:r>
      <w:r w:rsidRPr="00E13B2F">
        <w:rPr>
          <w:rFonts w:asciiTheme="minorHAnsi" w:eastAsia="Calibri" w:hAnsiTheme="minorHAnsi" w:cs="Calibri"/>
          <w:color w:val="000000"/>
          <w:sz w:val="24"/>
          <w:szCs w:val="24"/>
        </w:rPr>
        <w:t xml:space="preserve"> </w:t>
      </w:r>
      <w:r w:rsidR="00C11A2D">
        <w:rPr>
          <w:rFonts w:asciiTheme="minorHAnsi" w:eastAsia="Calibri" w:hAnsiTheme="minorHAnsi" w:cs="Calibri"/>
          <w:color w:val="000000"/>
          <w:sz w:val="24"/>
          <w:szCs w:val="24"/>
        </w:rPr>
        <w:t>kao i</w:t>
      </w:r>
      <w:r>
        <w:rPr>
          <w:rFonts w:asciiTheme="minorHAnsi" w:eastAsia="Calibri" w:hAnsiTheme="minorHAnsi" w:cs="Calibri"/>
          <w:color w:val="000000"/>
          <w:sz w:val="24"/>
          <w:szCs w:val="24"/>
        </w:rPr>
        <w:t xml:space="preserve"> aktivnosti usmjerene na usvajanje normativnih i strateških dokumenata</w:t>
      </w:r>
      <w:r w:rsidR="00DF735D">
        <w:rPr>
          <w:rFonts w:asciiTheme="minorHAnsi" w:eastAsia="Calibri" w:hAnsiTheme="minorHAnsi" w:cs="Calibri"/>
          <w:color w:val="000000"/>
          <w:sz w:val="24"/>
          <w:szCs w:val="24"/>
        </w:rPr>
        <w:t>, s</w:t>
      </w:r>
      <w:r>
        <w:rPr>
          <w:rFonts w:asciiTheme="minorHAnsi" w:eastAsia="Calibri" w:hAnsiTheme="minorHAnsi" w:cs="Calibri"/>
          <w:color w:val="000000"/>
          <w:sz w:val="24"/>
          <w:szCs w:val="24"/>
        </w:rPr>
        <w:t xml:space="preserve">a ciljem usklađivanja sa </w:t>
      </w:r>
      <w:r w:rsidR="00DF735D" w:rsidRPr="00E13B2F">
        <w:rPr>
          <w:rFonts w:asciiTheme="minorHAnsi" w:eastAsia="Calibri" w:hAnsiTheme="minorHAnsi" w:cs="Calibri"/>
          <w:color w:val="000000"/>
          <w:sz w:val="24"/>
          <w:szCs w:val="24"/>
        </w:rPr>
        <w:t>pravnom tekovinom EU</w:t>
      </w:r>
      <w:r w:rsidRPr="00E13B2F">
        <w:rPr>
          <w:rFonts w:asciiTheme="minorHAnsi" w:eastAsia="Calibri" w:hAnsiTheme="minorHAnsi" w:cs="Calibri"/>
          <w:color w:val="000000"/>
          <w:sz w:val="24"/>
          <w:szCs w:val="24"/>
        </w:rPr>
        <w:t xml:space="preserve">. Kako se pravna tekovina Evropske unije konstantno mijenja i razvija, a imajući u vidu dinamiku pregovaračkog procesa, </w:t>
      </w:r>
      <w:r w:rsidR="00E16B69">
        <w:rPr>
          <w:rFonts w:asciiTheme="minorHAnsi" w:eastAsia="Calibri" w:hAnsiTheme="minorHAnsi" w:cs="Calibri"/>
          <w:color w:val="000000"/>
          <w:sz w:val="24"/>
          <w:szCs w:val="24"/>
        </w:rPr>
        <w:t>PPCG</w:t>
      </w:r>
      <w:r w:rsidRPr="00E13B2F">
        <w:rPr>
          <w:rFonts w:asciiTheme="minorHAnsi" w:eastAsia="Calibri" w:hAnsiTheme="minorHAnsi" w:cs="Calibri"/>
          <w:color w:val="000000"/>
          <w:sz w:val="24"/>
          <w:szCs w:val="24"/>
        </w:rPr>
        <w:t xml:space="preserve"> se na godišnjem nivou prilagođava promjenama u okviru procesa razvoja prava EU. U skladu s tim, PPCG-a za period 2020 – 2022, </w:t>
      </w:r>
      <w:r w:rsidR="00C11A2D">
        <w:rPr>
          <w:rFonts w:asciiTheme="minorHAnsi" w:eastAsia="Calibri" w:hAnsiTheme="minorHAnsi" w:cs="Calibri"/>
          <w:color w:val="000000"/>
          <w:sz w:val="24"/>
          <w:szCs w:val="24"/>
        </w:rPr>
        <w:t xml:space="preserve">je predvidio izradu </w:t>
      </w:r>
      <w:r w:rsidR="00C11A2D" w:rsidRPr="00C11A2D">
        <w:rPr>
          <w:rFonts w:asciiTheme="minorHAnsi" w:eastAsia="Calibri" w:hAnsiTheme="minorHAnsi" w:cs="Calibri"/>
          <w:color w:val="000000"/>
          <w:sz w:val="24"/>
          <w:szCs w:val="24"/>
        </w:rPr>
        <w:t>Stra</w:t>
      </w:r>
      <w:r w:rsidR="00C11A2D">
        <w:rPr>
          <w:rFonts w:asciiTheme="minorHAnsi" w:eastAsia="Calibri" w:hAnsiTheme="minorHAnsi" w:cs="Calibri"/>
          <w:color w:val="000000"/>
          <w:sz w:val="24"/>
          <w:szCs w:val="24"/>
        </w:rPr>
        <w:t xml:space="preserve">tegija digitalne transformacije, </w:t>
      </w:r>
      <w:r w:rsidR="00C11A2D" w:rsidRPr="00C11A2D">
        <w:rPr>
          <w:rFonts w:asciiTheme="minorHAnsi" w:eastAsia="Calibri" w:hAnsiTheme="minorHAnsi" w:cs="Calibri"/>
          <w:color w:val="000000"/>
          <w:sz w:val="24"/>
          <w:szCs w:val="24"/>
        </w:rPr>
        <w:t>Zakon</w:t>
      </w:r>
      <w:r w:rsidR="00C11A2D">
        <w:rPr>
          <w:rFonts w:asciiTheme="minorHAnsi" w:eastAsia="Calibri" w:hAnsiTheme="minorHAnsi" w:cs="Calibri"/>
          <w:color w:val="000000"/>
          <w:sz w:val="24"/>
          <w:szCs w:val="24"/>
        </w:rPr>
        <w:t>a</w:t>
      </w:r>
      <w:r w:rsidR="00C11A2D" w:rsidRPr="00C11A2D">
        <w:rPr>
          <w:rFonts w:asciiTheme="minorHAnsi" w:eastAsia="Calibri" w:hAnsiTheme="minorHAnsi" w:cs="Calibri"/>
          <w:color w:val="000000"/>
          <w:sz w:val="24"/>
          <w:szCs w:val="24"/>
        </w:rPr>
        <w:t xml:space="preserve"> o izmjenama i dopunama </w:t>
      </w:r>
      <w:r w:rsidR="00C11A2D">
        <w:rPr>
          <w:rFonts w:asciiTheme="minorHAnsi" w:eastAsia="Calibri" w:hAnsiTheme="minorHAnsi" w:cs="Calibri"/>
          <w:color w:val="000000"/>
          <w:sz w:val="24"/>
          <w:szCs w:val="24"/>
        </w:rPr>
        <w:t xml:space="preserve">Zakona o elektronskom dokumentu, </w:t>
      </w:r>
      <w:r w:rsidR="00C11A2D" w:rsidRPr="00C11A2D">
        <w:rPr>
          <w:rFonts w:asciiTheme="minorHAnsi" w:eastAsia="Calibri" w:hAnsiTheme="minorHAnsi" w:cs="Calibri"/>
          <w:color w:val="000000"/>
          <w:sz w:val="24"/>
          <w:szCs w:val="24"/>
        </w:rPr>
        <w:t>Strategija refo</w:t>
      </w:r>
      <w:r w:rsidR="00C11A2D">
        <w:rPr>
          <w:rFonts w:asciiTheme="minorHAnsi" w:eastAsia="Calibri" w:hAnsiTheme="minorHAnsi" w:cs="Calibri"/>
          <w:color w:val="000000"/>
          <w:sz w:val="24"/>
          <w:szCs w:val="24"/>
        </w:rPr>
        <w:t xml:space="preserve">rme javne uprave, </w:t>
      </w:r>
      <w:r w:rsidR="00C11A2D" w:rsidRPr="00C11A2D">
        <w:rPr>
          <w:rFonts w:asciiTheme="minorHAnsi" w:eastAsia="Calibri" w:hAnsiTheme="minorHAnsi" w:cs="Calibri"/>
          <w:color w:val="000000"/>
          <w:sz w:val="24"/>
          <w:szCs w:val="24"/>
        </w:rPr>
        <w:t xml:space="preserve">Program saradnje organa državne uprave i NVO </w:t>
      </w:r>
      <w:r w:rsidR="00C11A2D">
        <w:rPr>
          <w:rFonts w:asciiTheme="minorHAnsi" w:eastAsia="Calibri" w:hAnsiTheme="minorHAnsi" w:cs="Calibri"/>
          <w:color w:val="000000"/>
          <w:sz w:val="24"/>
          <w:szCs w:val="24"/>
        </w:rPr>
        <w:t>sve uskladu sa programom radom MJUDDM. Dodatno, upravo kao što je predviđeno planom PPCG-a</w:t>
      </w:r>
      <w:r w:rsidR="00E16B69">
        <w:rPr>
          <w:rFonts w:asciiTheme="minorHAnsi" w:eastAsia="Calibri" w:hAnsiTheme="minorHAnsi" w:cs="Calibri"/>
          <w:color w:val="000000"/>
          <w:sz w:val="24"/>
          <w:szCs w:val="24"/>
        </w:rPr>
        <w:t>,</w:t>
      </w:r>
      <w:r w:rsidR="00C11A2D">
        <w:rPr>
          <w:rFonts w:asciiTheme="minorHAnsi" w:eastAsia="Calibri" w:hAnsiTheme="minorHAnsi" w:cs="Calibri"/>
          <w:color w:val="000000"/>
          <w:sz w:val="24"/>
          <w:szCs w:val="24"/>
        </w:rPr>
        <w:t xml:space="preserve"> Strategija RJU je donešena sa Akcionim planom.</w:t>
      </w:r>
    </w:p>
    <w:p w:rsidR="0060205A" w:rsidRDefault="0060205A" w:rsidP="0060205A">
      <w:pPr>
        <w:spacing w:before="60" w:after="60" w:line="240" w:lineRule="auto"/>
        <w:ind w:right="-471"/>
        <w:jc w:val="both"/>
        <w:rPr>
          <w:rFonts w:asciiTheme="minorHAnsi" w:eastAsia="Calibri" w:hAnsiTheme="minorHAnsi" w:cs="Calibri"/>
          <w:color w:val="000000"/>
          <w:sz w:val="24"/>
          <w:szCs w:val="24"/>
        </w:rPr>
      </w:pPr>
      <w:r w:rsidRPr="00B732C1">
        <w:rPr>
          <w:rFonts w:asciiTheme="minorHAnsi" w:eastAsia="Calibri" w:hAnsiTheme="minorHAnsi" w:cs="Calibri"/>
          <w:color w:val="000000"/>
          <w:sz w:val="24"/>
          <w:szCs w:val="24"/>
        </w:rPr>
        <w:t xml:space="preserve">Kriterijumi za pristupanje, ili </w:t>
      </w:r>
      <w:r w:rsidRPr="00B732C1">
        <w:rPr>
          <w:rFonts w:asciiTheme="minorHAnsi" w:eastAsia="Calibri" w:hAnsiTheme="minorHAnsi" w:cs="Calibri"/>
          <w:b/>
          <w:color w:val="000000"/>
          <w:sz w:val="24"/>
          <w:szCs w:val="24"/>
        </w:rPr>
        <w:t>kriterijumi iz Kopenhagena</w:t>
      </w:r>
      <w:r w:rsidRPr="00B732C1">
        <w:rPr>
          <w:rFonts w:asciiTheme="minorHAnsi" w:eastAsia="Calibri" w:hAnsiTheme="minorHAnsi" w:cs="Calibri"/>
          <w:color w:val="000000"/>
          <w:sz w:val="24"/>
          <w:szCs w:val="24"/>
        </w:rPr>
        <w:t>, su suštinski uslovi koje sve zemlje kandidati moraju da ispune da bi postale</w:t>
      </w:r>
      <w:r>
        <w:rPr>
          <w:rFonts w:asciiTheme="minorHAnsi" w:eastAsia="Calibri" w:hAnsiTheme="minorHAnsi" w:cs="Calibri"/>
          <w:color w:val="000000"/>
          <w:sz w:val="24"/>
          <w:szCs w:val="24"/>
        </w:rPr>
        <w:t xml:space="preserve"> država članice Evropske unije:</w:t>
      </w:r>
    </w:p>
    <w:p w:rsidR="0060205A" w:rsidRDefault="0060205A" w:rsidP="0060205A">
      <w:pPr>
        <w:pStyle w:val="ListParagraph"/>
        <w:numPr>
          <w:ilvl w:val="0"/>
          <w:numId w:val="53"/>
        </w:numPr>
        <w:spacing w:before="60" w:after="60" w:line="240" w:lineRule="auto"/>
        <w:ind w:right="-471"/>
        <w:jc w:val="both"/>
        <w:rPr>
          <w:rFonts w:asciiTheme="minorHAnsi" w:eastAsia="Calibri" w:hAnsiTheme="minorHAnsi" w:cs="Calibri"/>
          <w:color w:val="000000"/>
          <w:sz w:val="24"/>
          <w:szCs w:val="24"/>
        </w:rPr>
      </w:pPr>
      <w:r w:rsidRPr="00B732C1">
        <w:rPr>
          <w:rFonts w:asciiTheme="minorHAnsi" w:eastAsia="Calibri" w:hAnsiTheme="minorHAnsi" w:cs="Calibri"/>
          <w:color w:val="000000"/>
          <w:sz w:val="24"/>
          <w:szCs w:val="24"/>
        </w:rPr>
        <w:t>politički kriterijumi: stabilnost institucija koje garantuju demokratiju, vladavinu prava, ljudska prava i poštovanje i zaštitu manjina;</w:t>
      </w:r>
    </w:p>
    <w:p w:rsidR="0060205A" w:rsidRDefault="0060205A" w:rsidP="0060205A">
      <w:pPr>
        <w:pStyle w:val="ListParagraph"/>
        <w:numPr>
          <w:ilvl w:val="0"/>
          <w:numId w:val="53"/>
        </w:num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 xml:space="preserve">ekonomski kriterijumi: </w:t>
      </w:r>
      <w:r w:rsidRPr="00B732C1">
        <w:rPr>
          <w:rFonts w:asciiTheme="minorHAnsi" w:eastAsia="Calibri" w:hAnsiTheme="minorHAnsi" w:cs="Calibri"/>
          <w:color w:val="000000"/>
          <w:sz w:val="24"/>
          <w:szCs w:val="24"/>
        </w:rPr>
        <w:t>funkcionalna tržišna ekonomija i sposobnost da se nosi sa konkurencijom i tržišnim silama;</w:t>
      </w:r>
    </w:p>
    <w:p w:rsidR="0060205A" w:rsidRPr="0060205A" w:rsidRDefault="0060205A" w:rsidP="00C11A2D">
      <w:pPr>
        <w:pStyle w:val="ListParagraph"/>
        <w:numPr>
          <w:ilvl w:val="0"/>
          <w:numId w:val="53"/>
        </w:numPr>
        <w:spacing w:before="60" w:after="60" w:line="240" w:lineRule="auto"/>
        <w:ind w:right="-471"/>
        <w:jc w:val="both"/>
        <w:rPr>
          <w:rFonts w:asciiTheme="minorHAnsi" w:eastAsia="Calibri" w:hAnsiTheme="minorHAnsi" w:cs="Calibri"/>
          <w:color w:val="000000"/>
          <w:sz w:val="24"/>
          <w:szCs w:val="24"/>
        </w:rPr>
      </w:pPr>
      <w:r w:rsidRPr="00B732C1">
        <w:rPr>
          <w:rFonts w:asciiTheme="minorHAnsi" w:eastAsia="Calibri" w:hAnsiTheme="minorHAnsi" w:cs="Calibri"/>
          <w:color w:val="000000"/>
          <w:sz w:val="24"/>
          <w:szCs w:val="24"/>
        </w:rPr>
        <w:t xml:space="preserve">administrativni i institucionalni kapacitet za efikasnu implementaciju acquisa-a. </w:t>
      </w:r>
    </w:p>
    <w:p w:rsidR="00C718C4" w:rsidRDefault="00EE3C74" w:rsidP="00EE3C74">
      <w:pPr>
        <w:spacing w:before="60" w:after="60" w:line="240" w:lineRule="auto"/>
        <w:ind w:right="-471"/>
        <w:jc w:val="both"/>
        <w:rPr>
          <w:rFonts w:asciiTheme="minorHAnsi" w:eastAsia="Calibri" w:hAnsiTheme="minorHAnsi" w:cs="Calibri"/>
          <w:color w:val="000000"/>
          <w:sz w:val="24"/>
          <w:szCs w:val="24"/>
        </w:rPr>
      </w:pPr>
      <w:r w:rsidRPr="00EE3C74">
        <w:rPr>
          <w:rFonts w:asciiTheme="minorHAnsi" w:eastAsia="Calibri" w:hAnsiTheme="minorHAnsi" w:cs="Calibri"/>
          <w:color w:val="000000"/>
          <w:sz w:val="24"/>
          <w:szCs w:val="24"/>
        </w:rPr>
        <w:t xml:space="preserve">Pored vladavine prava i ekonomskog upravljanja, reforma javne uprave je stavljena na vrh liste prioriteta, u skladu sa pristupom EK politici proširenja. </w:t>
      </w:r>
    </w:p>
    <w:p w:rsidR="00C718C4" w:rsidRPr="00C718C4" w:rsidRDefault="00C718C4" w:rsidP="00C718C4">
      <w:pPr>
        <w:spacing w:before="60" w:after="60" w:line="240" w:lineRule="auto"/>
        <w:ind w:right="-471"/>
        <w:jc w:val="both"/>
        <w:rPr>
          <w:rFonts w:asciiTheme="minorHAnsi" w:eastAsia="Calibri" w:hAnsiTheme="minorHAnsi" w:cs="Calibri"/>
          <w:color w:val="000000"/>
          <w:sz w:val="24"/>
          <w:szCs w:val="24"/>
        </w:rPr>
      </w:pPr>
      <w:r w:rsidRPr="00C718C4">
        <w:rPr>
          <w:rFonts w:asciiTheme="minorHAnsi" w:eastAsia="Calibri" w:hAnsiTheme="minorHAnsi" w:cs="Calibri"/>
          <w:color w:val="000000"/>
          <w:sz w:val="24"/>
          <w:szCs w:val="24"/>
        </w:rPr>
        <w:t xml:space="preserve">Crna Gora je maja 2020. godine prihvatila </w:t>
      </w:r>
      <w:r w:rsidRPr="00C718C4">
        <w:rPr>
          <w:rFonts w:asciiTheme="minorHAnsi" w:eastAsia="Calibri" w:hAnsiTheme="minorHAnsi" w:cs="Calibri"/>
          <w:b/>
          <w:color w:val="000000"/>
          <w:sz w:val="24"/>
          <w:szCs w:val="24"/>
        </w:rPr>
        <w:t>Novu metodologiju pregovora s EU</w:t>
      </w:r>
      <w:r w:rsidRPr="00C718C4">
        <w:rPr>
          <w:rFonts w:asciiTheme="minorHAnsi" w:eastAsia="Calibri" w:hAnsiTheme="minorHAnsi" w:cs="Calibri"/>
          <w:color w:val="000000"/>
          <w:sz w:val="24"/>
          <w:szCs w:val="24"/>
        </w:rPr>
        <w:t xml:space="preserve"> kao političku inicijativu koja se uklapa u postojeći pregovarački okvir između Crne Gore i EU iz 2012, pozdravljajući snažnije prisustvo država članica EU u afirmisanju politike proširenja.  Novom metodologijom je stavljen jači fokus na temeljnim reformama, počevši od vladavine prava, funkcionisanja demokratskih institucija i javne uprave, kao i ekonomije zemalja kandidata.  </w:t>
      </w:r>
    </w:p>
    <w:p w:rsidR="00C718C4" w:rsidRPr="00C718C4" w:rsidRDefault="00C718C4" w:rsidP="00C718C4">
      <w:pPr>
        <w:spacing w:before="60" w:after="60" w:line="240" w:lineRule="auto"/>
        <w:ind w:right="-471"/>
        <w:jc w:val="both"/>
        <w:rPr>
          <w:rFonts w:asciiTheme="minorHAnsi" w:eastAsia="Calibri" w:hAnsiTheme="minorHAnsi" w:cs="Calibri"/>
          <w:color w:val="000000"/>
          <w:sz w:val="24"/>
          <w:szCs w:val="24"/>
        </w:rPr>
      </w:pPr>
      <w:r w:rsidRPr="00C718C4">
        <w:rPr>
          <w:rFonts w:asciiTheme="minorHAnsi" w:eastAsia="Calibri" w:hAnsiTheme="minorHAnsi" w:cs="Calibri"/>
          <w:color w:val="000000"/>
          <w:sz w:val="24"/>
          <w:szCs w:val="24"/>
        </w:rPr>
        <w:t>Jedna od ključnih novina Nove metodologije procesa pristupanja EU se odnosi na formiranje tzv. tematskih klastera koji objedinjavaju više pregovaračkih poglavlja, kako bi politički fokus zemalja kandidata bio usmjeren na ključne sektore, ali i sankcije u slučaju nesprovođenja potrebnih reformi i ispunjavanja uslova.</w:t>
      </w:r>
    </w:p>
    <w:p w:rsidR="00C718C4" w:rsidRPr="00C718C4" w:rsidRDefault="00C718C4" w:rsidP="00C718C4">
      <w:pPr>
        <w:spacing w:before="60" w:after="60" w:line="240" w:lineRule="auto"/>
        <w:ind w:right="-471"/>
        <w:jc w:val="both"/>
        <w:rPr>
          <w:rFonts w:asciiTheme="minorHAnsi" w:eastAsia="Calibri" w:hAnsiTheme="minorHAnsi" w:cs="Calibri"/>
          <w:color w:val="000000"/>
          <w:sz w:val="24"/>
          <w:szCs w:val="24"/>
        </w:rPr>
      </w:pPr>
      <w:r w:rsidRPr="00C718C4">
        <w:rPr>
          <w:rFonts w:asciiTheme="minorHAnsi" w:eastAsia="Calibri" w:hAnsiTheme="minorHAnsi" w:cs="Calibri"/>
          <w:color w:val="000000"/>
          <w:sz w:val="24"/>
          <w:szCs w:val="24"/>
        </w:rPr>
        <w:t xml:space="preserve">U kontekstu primjene Nove metodologije proširenja, te nedavno objavljenog Izvještaja Evropske komisije o Crnoj Gori 2021, u novembru t.g. održan je prvi sastanak na nivou </w:t>
      </w:r>
      <w:r w:rsidRPr="00C718C4">
        <w:rPr>
          <w:rFonts w:asciiTheme="minorHAnsi" w:eastAsia="Calibri" w:hAnsiTheme="minorHAnsi" w:cs="Calibri"/>
          <w:b/>
          <w:color w:val="000000"/>
          <w:sz w:val="24"/>
          <w:szCs w:val="24"/>
        </w:rPr>
        <w:t xml:space="preserve">Klastera 1 – Temeljna </w:t>
      </w:r>
      <w:r>
        <w:rPr>
          <w:rFonts w:asciiTheme="minorHAnsi" w:eastAsia="Calibri" w:hAnsiTheme="minorHAnsi" w:cs="Calibri"/>
          <w:b/>
          <w:color w:val="000000"/>
          <w:sz w:val="24"/>
          <w:szCs w:val="24"/>
        </w:rPr>
        <w:t>poglavlja</w:t>
      </w:r>
      <w:r w:rsidRPr="00C718C4">
        <w:rPr>
          <w:rFonts w:asciiTheme="minorHAnsi" w:eastAsia="Calibri" w:hAnsiTheme="minorHAnsi" w:cs="Calibri"/>
          <w:color w:val="000000"/>
          <w:sz w:val="24"/>
          <w:szCs w:val="24"/>
        </w:rPr>
        <w:t>, u okviru kojeg je reforma javne uprave prepoznata kao jedna od tematskih oblasti.</w:t>
      </w:r>
    </w:p>
    <w:p w:rsidR="00C718C4" w:rsidRDefault="00C718C4" w:rsidP="00C718C4">
      <w:pPr>
        <w:spacing w:before="60" w:after="60" w:line="240" w:lineRule="auto"/>
        <w:ind w:right="-471"/>
        <w:jc w:val="both"/>
        <w:rPr>
          <w:rFonts w:asciiTheme="minorHAnsi" w:eastAsia="Calibri" w:hAnsiTheme="minorHAnsi" w:cs="Calibri"/>
          <w:color w:val="000000"/>
          <w:sz w:val="24"/>
          <w:szCs w:val="24"/>
        </w:rPr>
      </w:pPr>
      <w:r w:rsidRPr="00C718C4">
        <w:rPr>
          <w:rFonts w:asciiTheme="minorHAnsi" w:eastAsia="Calibri" w:hAnsiTheme="minorHAnsi" w:cs="Calibri"/>
          <w:color w:val="000000"/>
          <w:sz w:val="24"/>
          <w:szCs w:val="24"/>
        </w:rPr>
        <w:t>Finalizovan je i usvojen Akcioni plan za adresiranje ključnih preporuka iz Izvještaja Evropske komisije o Crnoj Gori 2021, čija je svrha da bude dopunski mehanizam za ubrzanje ključnih aktivnosti iz procesa pregovora s akcentom na snažno učešće resora.</w:t>
      </w:r>
    </w:p>
    <w:p w:rsidR="00EE3C74" w:rsidRDefault="00EE3C74" w:rsidP="00EE3C74">
      <w:pPr>
        <w:spacing w:before="60" w:after="60" w:line="240" w:lineRule="auto"/>
        <w:ind w:right="-471"/>
        <w:jc w:val="both"/>
        <w:rPr>
          <w:rFonts w:asciiTheme="minorHAnsi" w:eastAsia="Calibri" w:hAnsiTheme="minorHAnsi" w:cs="Calibri"/>
          <w:color w:val="000000"/>
          <w:sz w:val="24"/>
          <w:szCs w:val="24"/>
        </w:rPr>
      </w:pPr>
      <w:r w:rsidRPr="00E13B2F">
        <w:rPr>
          <w:rFonts w:asciiTheme="minorHAnsi" w:eastAsia="Calibri" w:hAnsiTheme="minorHAnsi" w:cs="Calibri"/>
          <w:b/>
          <w:color w:val="000000"/>
          <w:sz w:val="24"/>
          <w:szCs w:val="24"/>
        </w:rPr>
        <w:t>Programski okvir IPA III</w:t>
      </w:r>
      <w:r w:rsidRPr="00EE3C74">
        <w:rPr>
          <w:rFonts w:asciiTheme="minorHAnsi" w:eastAsia="Calibri" w:hAnsiTheme="minorHAnsi" w:cs="Calibri"/>
          <w:color w:val="000000"/>
          <w:sz w:val="24"/>
          <w:szCs w:val="24"/>
        </w:rPr>
        <w:t xml:space="preserve"> reafirmiše dobro upravljanje kao jedan od tri osnovna stuba procesa proširenja i temelj </w:t>
      </w:r>
      <w:r w:rsidR="00E16B69">
        <w:rPr>
          <w:rFonts w:asciiTheme="minorHAnsi" w:eastAsia="Calibri" w:hAnsiTheme="minorHAnsi" w:cs="Calibri"/>
          <w:color w:val="000000"/>
          <w:sz w:val="24"/>
          <w:szCs w:val="24"/>
        </w:rPr>
        <w:t xml:space="preserve">je </w:t>
      </w:r>
      <w:r w:rsidRPr="00EE3C74">
        <w:rPr>
          <w:rFonts w:asciiTheme="minorHAnsi" w:eastAsia="Calibri" w:hAnsiTheme="minorHAnsi" w:cs="Calibri"/>
          <w:color w:val="000000"/>
          <w:sz w:val="24"/>
          <w:szCs w:val="24"/>
        </w:rPr>
        <w:t xml:space="preserve">efikasne implementacije politika i acquis-a EU. Kapacitet državne administracije, kako na centralnom tako i na lokalnom nivou, treba da obezbijedi jedinstvenu primjenu pravnog i strateškog okvira, standarda dobrog upravljanja i kvalitetnog upravljanja ljudskim resursima što direktno utiče na proces reformi i sprovođenje politika, pružanje javnih usluga, a na kraju i na kvalitet </w:t>
      </w:r>
      <w:r w:rsidRPr="00EE3C74">
        <w:rPr>
          <w:rFonts w:asciiTheme="minorHAnsi" w:eastAsia="Calibri" w:hAnsiTheme="minorHAnsi" w:cs="Calibri"/>
          <w:color w:val="000000"/>
          <w:sz w:val="24"/>
          <w:szCs w:val="24"/>
        </w:rPr>
        <w:lastRenderedPageBreak/>
        <w:t>život građana.</w:t>
      </w:r>
      <w:r w:rsidR="00E16B69">
        <w:rPr>
          <w:rFonts w:asciiTheme="minorHAnsi" w:eastAsia="Calibri" w:hAnsiTheme="minorHAnsi" w:cs="Calibri"/>
          <w:color w:val="000000"/>
          <w:sz w:val="24"/>
          <w:szCs w:val="24"/>
        </w:rPr>
        <w:t xml:space="preserve"> S tim u veti stratepki cilj III Profesionalna javna uprava SRJU se fokusira na dalju profesionalizaciju i unapređenje vještina i znanja javnih službenika na centralnom i lokalnom niovu, te unapređenju procesa kadrovskog upravljanja. Dodatno, kroz starteški cilj I akcenat je stavljen na donošenje, izmjenu i dopunu i pravovremenu implementaciju svih normativnih akata relevantnih za efikasan rad javne uprave.</w:t>
      </w:r>
    </w:p>
    <w:p w:rsidR="002E0F4B" w:rsidRPr="002E0F4B" w:rsidRDefault="002E0F4B" w:rsidP="002E0F4B">
      <w:pPr>
        <w:spacing w:before="60" w:after="60" w:line="240" w:lineRule="auto"/>
        <w:ind w:right="-471"/>
        <w:jc w:val="both"/>
        <w:rPr>
          <w:rFonts w:asciiTheme="minorHAnsi" w:eastAsia="Calibri" w:hAnsiTheme="minorHAnsi" w:cs="Calibri"/>
          <w:color w:val="000000"/>
          <w:sz w:val="24"/>
          <w:szCs w:val="24"/>
        </w:rPr>
      </w:pPr>
      <w:r w:rsidRPr="002E0F4B">
        <w:rPr>
          <w:rFonts w:asciiTheme="minorHAnsi" w:eastAsia="Calibri" w:hAnsiTheme="minorHAnsi" w:cs="Calibri"/>
          <w:b/>
          <w:color w:val="000000"/>
          <w:sz w:val="24"/>
          <w:szCs w:val="24"/>
        </w:rPr>
        <w:t>Program</w:t>
      </w:r>
      <w:r>
        <w:rPr>
          <w:rFonts w:asciiTheme="minorHAnsi" w:eastAsia="Calibri" w:hAnsiTheme="minorHAnsi" w:cs="Calibri"/>
          <w:b/>
          <w:color w:val="000000"/>
          <w:sz w:val="24"/>
          <w:szCs w:val="24"/>
        </w:rPr>
        <w:t>ski okvir</w:t>
      </w:r>
      <w:r w:rsidRPr="002E0F4B">
        <w:rPr>
          <w:rFonts w:asciiTheme="minorHAnsi" w:eastAsia="Calibri" w:hAnsiTheme="minorHAnsi" w:cs="Calibri"/>
          <w:b/>
          <w:color w:val="000000"/>
          <w:sz w:val="24"/>
          <w:szCs w:val="24"/>
        </w:rPr>
        <w:t xml:space="preserve"> </w:t>
      </w:r>
      <w:r>
        <w:rPr>
          <w:rFonts w:asciiTheme="minorHAnsi" w:eastAsia="Calibri" w:hAnsiTheme="minorHAnsi" w:cs="Calibri"/>
          <w:b/>
          <w:color w:val="000000"/>
          <w:sz w:val="24"/>
          <w:szCs w:val="24"/>
        </w:rPr>
        <w:t xml:space="preserve">budućeg </w:t>
      </w:r>
      <w:r w:rsidRPr="002E0F4B">
        <w:rPr>
          <w:rFonts w:asciiTheme="minorHAnsi" w:eastAsia="Calibri" w:hAnsiTheme="minorHAnsi" w:cs="Calibri"/>
          <w:b/>
          <w:color w:val="000000"/>
          <w:sz w:val="24"/>
          <w:szCs w:val="24"/>
        </w:rPr>
        <w:t>trojnog predsjedništva EU (Francuska, Češka, Švedska) 2022/2023</w:t>
      </w:r>
      <w:r>
        <w:rPr>
          <w:rFonts w:asciiTheme="minorHAnsi" w:eastAsia="Calibri" w:hAnsiTheme="minorHAnsi" w:cs="Calibri"/>
          <w:color w:val="000000"/>
          <w:sz w:val="24"/>
          <w:szCs w:val="24"/>
        </w:rPr>
        <w:t xml:space="preserve"> bazirani su na, izmedju ostalog, podršci</w:t>
      </w:r>
      <w:r w:rsidRPr="002E0F4B">
        <w:rPr>
          <w:rFonts w:asciiTheme="minorHAnsi" w:eastAsia="Calibri" w:hAnsiTheme="minorHAnsi" w:cs="Calibri"/>
          <w:color w:val="000000"/>
          <w:sz w:val="24"/>
          <w:szCs w:val="24"/>
        </w:rPr>
        <w:t xml:space="preserve"> digitalnoj transformaciji i iskorišćavanje njenih prednosti (di</w:t>
      </w:r>
      <w:r>
        <w:rPr>
          <w:rFonts w:asciiTheme="minorHAnsi" w:eastAsia="Calibri" w:hAnsiTheme="minorHAnsi" w:cs="Calibri"/>
          <w:color w:val="000000"/>
          <w:sz w:val="24"/>
          <w:szCs w:val="24"/>
        </w:rPr>
        <w:t xml:space="preserve">gitalne vještine i obrazovanje) i nastavku </w:t>
      </w:r>
      <w:r w:rsidRPr="002E0F4B">
        <w:rPr>
          <w:rFonts w:asciiTheme="minorHAnsi" w:eastAsia="Calibri" w:hAnsiTheme="minorHAnsi" w:cs="Calibri"/>
          <w:color w:val="000000"/>
          <w:sz w:val="24"/>
          <w:szCs w:val="24"/>
        </w:rPr>
        <w:t>proces</w:t>
      </w:r>
      <w:r>
        <w:rPr>
          <w:rFonts w:asciiTheme="minorHAnsi" w:eastAsia="Calibri" w:hAnsiTheme="minorHAnsi" w:cs="Calibri"/>
          <w:color w:val="000000"/>
          <w:sz w:val="24"/>
          <w:szCs w:val="24"/>
        </w:rPr>
        <w:t>a</w:t>
      </w:r>
      <w:r w:rsidRPr="002E0F4B">
        <w:rPr>
          <w:rFonts w:asciiTheme="minorHAnsi" w:eastAsia="Calibri" w:hAnsiTheme="minorHAnsi" w:cs="Calibri"/>
          <w:color w:val="000000"/>
          <w:sz w:val="24"/>
          <w:szCs w:val="24"/>
        </w:rPr>
        <w:t xml:space="preserve"> pristupanja u skladu s poboljšanom metodologijom proši</w:t>
      </w:r>
      <w:r>
        <w:rPr>
          <w:rFonts w:asciiTheme="minorHAnsi" w:eastAsia="Calibri" w:hAnsiTheme="minorHAnsi" w:cs="Calibri"/>
          <w:color w:val="000000"/>
          <w:sz w:val="24"/>
          <w:szCs w:val="24"/>
        </w:rPr>
        <w:t>renja, podržavajući</w:t>
      </w:r>
      <w:r w:rsidRPr="002E0F4B">
        <w:rPr>
          <w:rFonts w:asciiTheme="minorHAnsi" w:eastAsia="Calibri" w:hAnsiTheme="minorHAnsi" w:cs="Calibri"/>
          <w:color w:val="000000"/>
          <w:sz w:val="24"/>
          <w:szCs w:val="24"/>
        </w:rPr>
        <w:t xml:space="preserve"> temeljne</w:t>
      </w:r>
      <w:r>
        <w:rPr>
          <w:rFonts w:asciiTheme="minorHAnsi" w:eastAsia="Calibri" w:hAnsiTheme="minorHAnsi" w:cs="Calibri"/>
          <w:color w:val="000000"/>
          <w:sz w:val="24"/>
          <w:szCs w:val="24"/>
        </w:rPr>
        <w:t xml:space="preserve"> </w:t>
      </w:r>
      <w:r w:rsidRPr="002E0F4B">
        <w:rPr>
          <w:rFonts w:asciiTheme="minorHAnsi" w:eastAsia="Calibri" w:hAnsiTheme="minorHAnsi" w:cs="Calibri"/>
          <w:color w:val="000000"/>
          <w:sz w:val="24"/>
          <w:szCs w:val="24"/>
        </w:rPr>
        <w:t xml:space="preserve">i transformativne reforme u ključnim područjima kao što su vladavina prava, demokratske institucije, slobodni mediji i </w:t>
      </w:r>
      <w:r>
        <w:rPr>
          <w:rFonts w:asciiTheme="minorHAnsi" w:eastAsia="Calibri" w:hAnsiTheme="minorHAnsi" w:cs="Calibri"/>
          <w:color w:val="000000"/>
          <w:sz w:val="24"/>
          <w:szCs w:val="24"/>
        </w:rPr>
        <w:t>privredu. Detaljni programski ciljevi se biti dostupni počev od 2022. godine. U skaldu sa konceptom ovog trojnog predsjedništva, Strategija RJU je prepoznala Starteški cilj II usmjeren na digitalizaciju procesa i usluga javne uprave, a izdvojene aktivnosti su usmjerene na povećanje kapaciteta zaposlenih u dijelu digitalnih vještina.</w:t>
      </w:r>
    </w:p>
    <w:p w:rsidR="00EE3C74" w:rsidRDefault="00EE3C74" w:rsidP="002E0F4B">
      <w:pPr>
        <w:spacing w:before="60" w:after="60" w:line="240" w:lineRule="auto"/>
        <w:ind w:right="-471"/>
        <w:jc w:val="both"/>
        <w:rPr>
          <w:rFonts w:asciiTheme="minorHAnsi" w:eastAsia="Calibri" w:hAnsiTheme="minorHAnsi" w:cs="Calibri"/>
          <w:color w:val="000000"/>
          <w:sz w:val="24"/>
          <w:szCs w:val="24"/>
        </w:rPr>
      </w:pPr>
      <w:r w:rsidRPr="00E13B2F">
        <w:rPr>
          <w:rFonts w:asciiTheme="minorHAnsi" w:eastAsia="Calibri" w:hAnsiTheme="minorHAnsi" w:cs="Calibri"/>
          <w:b/>
          <w:color w:val="000000"/>
          <w:sz w:val="24"/>
          <w:szCs w:val="24"/>
        </w:rPr>
        <w:t>Ciljevi UN agende održivog razvoja 2030</w:t>
      </w:r>
      <w:r w:rsidR="00EE3EB4">
        <w:rPr>
          <w:rFonts w:asciiTheme="minorHAnsi" w:eastAsia="Calibri" w:hAnsiTheme="minorHAnsi" w:cs="Calibri"/>
          <w:color w:val="000000"/>
          <w:sz w:val="24"/>
          <w:szCs w:val="24"/>
        </w:rPr>
        <w:t xml:space="preserve">, </w:t>
      </w:r>
      <w:r w:rsidRPr="00EE3C74">
        <w:rPr>
          <w:rFonts w:asciiTheme="minorHAnsi" w:eastAsia="Calibri" w:hAnsiTheme="minorHAnsi" w:cs="Calibri"/>
          <w:color w:val="000000"/>
          <w:sz w:val="24"/>
          <w:szCs w:val="24"/>
        </w:rPr>
        <w:t xml:space="preserve"> poznati i kao globalni ciljevi, predstavljaju univerzalni poziv na djelovanje radi iskor</w:t>
      </w:r>
      <w:r w:rsidR="00EE3EB4">
        <w:rPr>
          <w:rFonts w:asciiTheme="minorHAnsi" w:eastAsia="Calibri" w:hAnsiTheme="minorHAnsi" w:cs="Calibri"/>
          <w:color w:val="000000"/>
          <w:sz w:val="24"/>
          <w:szCs w:val="24"/>
        </w:rPr>
        <w:t>j</w:t>
      </w:r>
      <w:r w:rsidRPr="00EE3C74">
        <w:rPr>
          <w:rFonts w:asciiTheme="minorHAnsi" w:eastAsia="Calibri" w:hAnsiTheme="minorHAnsi" w:cs="Calibri"/>
          <w:color w:val="000000"/>
          <w:sz w:val="24"/>
          <w:szCs w:val="24"/>
        </w:rPr>
        <w:t>enjivanja siromaštva, zaštite životne sredine i obezb</w:t>
      </w:r>
      <w:r w:rsidR="00EE3EB4">
        <w:rPr>
          <w:rFonts w:asciiTheme="minorHAnsi" w:eastAsia="Calibri" w:hAnsiTheme="minorHAnsi" w:cs="Calibri"/>
          <w:color w:val="000000"/>
          <w:sz w:val="24"/>
          <w:szCs w:val="24"/>
        </w:rPr>
        <w:t>j</w:t>
      </w:r>
      <w:r w:rsidRPr="00EE3C74">
        <w:rPr>
          <w:rFonts w:asciiTheme="minorHAnsi" w:eastAsia="Calibri" w:hAnsiTheme="minorHAnsi" w:cs="Calibri"/>
          <w:color w:val="000000"/>
          <w:sz w:val="24"/>
          <w:szCs w:val="24"/>
        </w:rPr>
        <w:t xml:space="preserve">eđivanja mira i prosperiteta za sve. Ovih 17 ciljeva zasnivaju se na uspjehu milenijumskih ciljeva razvoja, ali obuhvataju i nove prioritetne oblasti kao što su klimatske promjene, ekonomske nejednakosti, inovacije, održiva potrošnja, mir i pravda. Ciljevi su međusobno povezani budući da ključ uspjeha jednog cilja često leži u sagledavanju izazova </w:t>
      </w:r>
      <w:r w:rsidR="00E16B69">
        <w:rPr>
          <w:rFonts w:asciiTheme="minorHAnsi" w:eastAsia="Calibri" w:hAnsiTheme="minorHAnsi" w:cs="Calibri"/>
          <w:color w:val="000000"/>
          <w:sz w:val="24"/>
          <w:szCs w:val="24"/>
        </w:rPr>
        <w:t>svojstveni</w:t>
      </w:r>
      <w:r w:rsidR="00EE3EB4">
        <w:rPr>
          <w:rFonts w:asciiTheme="minorHAnsi" w:eastAsia="Calibri" w:hAnsiTheme="minorHAnsi" w:cs="Calibri"/>
          <w:color w:val="000000"/>
          <w:sz w:val="24"/>
          <w:szCs w:val="24"/>
        </w:rPr>
        <w:t>h</w:t>
      </w:r>
      <w:r w:rsidR="00E16B69">
        <w:rPr>
          <w:rFonts w:asciiTheme="minorHAnsi" w:eastAsia="Calibri" w:hAnsiTheme="minorHAnsi" w:cs="Calibri"/>
          <w:color w:val="000000"/>
          <w:sz w:val="24"/>
          <w:szCs w:val="24"/>
        </w:rPr>
        <w:t xml:space="preserve"> nekom drugom cilju. </w:t>
      </w:r>
      <w:r w:rsidRPr="00EE3C74">
        <w:rPr>
          <w:rFonts w:asciiTheme="minorHAnsi" w:eastAsia="Calibri" w:hAnsiTheme="minorHAnsi" w:cs="Calibri"/>
          <w:color w:val="000000"/>
          <w:sz w:val="24"/>
          <w:szCs w:val="24"/>
        </w:rPr>
        <w:t>Reforma javne uprave je indirektno povezana sa Ciljevima održivog razvoj UN 2030 kroz unapređenje transparentnosti, odgovornosti i efikasnosti crnogorske javne uprave u odnosu na građane i poslovanje kako na nacionalnom tako i na lokalnom nivou, Strategija RJU doprinosi ostvarivanju ciljeva 8 – Dostojanstven rad i ekonomski rast, 11 – Održivi gradovi i zajednice, 16 - Mir, pravda i snažnije institucije i 17 – Partnerstvom do ciljeva.</w:t>
      </w:r>
    </w:p>
    <w:p w:rsidR="0060205A" w:rsidRPr="00C718C4" w:rsidRDefault="00326FFF" w:rsidP="00E13B2F">
      <w:pPr>
        <w:spacing w:before="60" w:after="60" w:line="240" w:lineRule="auto"/>
        <w:ind w:right="-471"/>
        <w:jc w:val="both"/>
        <w:rPr>
          <w:rFonts w:asciiTheme="minorHAnsi" w:eastAsia="Calibri" w:hAnsiTheme="minorHAnsi" w:cs="Calibri"/>
          <w:color w:val="auto"/>
          <w:sz w:val="24"/>
          <w:szCs w:val="24"/>
        </w:rPr>
      </w:pPr>
      <w:r>
        <w:rPr>
          <w:rFonts w:asciiTheme="minorHAnsi" w:eastAsia="Calibri" w:hAnsiTheme="minorHAnsi" w:cs="Calibri"/>
          <w:color w:val="000000"/>
          <w:sz w:val="24"/>
          <w:szCs w:val="24"/>
        </w:rPr>
        <w:t xml:space="preserve">Takođe, da </w:t>
      </w:r>
      <w:r w:rsidR="00EE3C74" w:rsidRPr="00EE3C74">
        <w:rPr>
          <w:rFonts w:asciiTheme="minorHAnsi" w:eastAsia="Calibri" w:hAnsiTheme="minorHAnsi" w:cs="Calibri"/>
          <w:color w:val="000000"/>
          <w:sz w:val="24"/>
          <w:szCs w:val="24"/>
        </w:rPr>
        <w:t>bi postigla ciljeve veće otvorenosti i upravu učinila</w:t>
      </w:r>
      <w:r>
        <w:rPr>
          <w:rFonts w:asciiTheme="minorHAnsi" w:eastAsia="Calibri" w:hAnsiTheme="minorHAnsi" w:cs="Calibri"/>
          <w:color w:val="000000"/>
          <w:sz w:val="24"/>
          <w:szCs w:val="24"/>
        </w:rPr>
        <w:t xml:space="preserve"> efikasnijom, Vlada Crne Gore </w:t>
      </w:r>
      <w:r w:rsidR="00EE3C74" w:rsidRPr="00EE3C74">
        <w:rPr>
          <w:rFonts w:asciiTheme="minorHAnsi" w:eastAsia="Calibri" w:hAnsiTheme="minorHAnsi" w:cs="Calibri"/>
          <w:color w:val="000000"/>
          <w:sz w:val="24"/>
          <w:szCs w:val="24"/>
        </w:rPr>
        <w:t>pristupila</w:t>
      </w:r>
      <w:r>
        <w:rPr>
          <w:rFonts w:asciiTheme="minorHAnsi" w:eastAsia="Calibri" w:hAnsiTheme="minorHAnsi" w:cs="Calibri"/>
          <w:color w:val="000000"/>
          <w:sz w:val="24"/>
          <w:szCs w:val="24"/>
        </w:rPr>
        <w:t xml:space="preserve"> je</w:t>
      </w:r>
      <w:r w:rsidR="00EE3C74" w:rsidRPr="00EE3C74">
        <w:rPr>
          <w:rFonts w:asciiTheme="minorHAnsi" w:eastAsia="Calibri" w:hAnsiTheme="minorHAnsi" w:cs="Calibri"/>
          <w:color w:val="000000"/>
          <w:sz w:val="24"/>
          <w:szCs w:val="24"/>
        </w:rPr>
        <w:t xml:space="preserve"> </w:t>
      </w:r>
      <w:r w:rsidR="00EE3C74" w:rsidRPr="00E16B69">
        <w:rPr>
          <w:rFonts w:asciiTheme="minorHAnsi" w:eastAsia="Calibri" w:hAnsiTheme="minorHAnsi" w:cs="Calibri"/>
          <w:b/>
          <w:color w:val="000000"/>
          <w:sz w:val="24"/>
          <w:szCs w:val="24"/>
        </w:rPr>
        <w:t>Partnerstvu za otvorenu upravu (OGP).</w:t>
      </w:r>
      <w:r w:rsidR="00EE3C74" w:rsidRPr="00EE3C74">
        <w:rPr>
          <w:rFonts w:asciiTheme="minorHAnsi" w:eastAsia="Calibri" w:hAnsiTheme="minorHAnsi" w:cs="Calibri"/>
          <w:color w:val="000000"/>
          <w:sz w:val="24"/>
          <w:szCs w:val="24"/>
        </w:rPr>
        <w:t xml:space="preserve"> Učešćem u ovoj inicijativi, Crna Gora se usmjerila na pet ključnih obaveza: poboljšanje javnih usluga, učešće građana, pristup informacijama – otvorenost o</w:t>
      </w:r>
      <w:r w:rsidR="00340F98">
        <w:rPr>
          <w:rFonts w:asciiTheme="minorHAnsi" w:eastAsia="Calibri" w:hAnsiTheme="minorHAnsi" w:cs="Calibri"/>
          <w:color w:val="000000"/>
          <w:sz w:val="24"/>
          <w:szCs w:val="24"/>
        </w:rPr>
        <w:t>rgana državne uprave, efikasno</w:t>
      </w:r>
      <w:r w:rsidR="00EE3C74" w:rsidRPr="00EE3C74">
        <w:rPr>
          <w:rFonts w:asciiTheme="minorHAnsi" w:eastAsia="Calibri" w:hAnsiTheme="minorHAnsi" w:cs="Calibri"/>
          <w:color w:val="000000"/>
          <w:sz w:val="24"/>
          <w:szCs w:val="24"/>
        </w:rPr>
        <w:t xml:space="preserve"> upravljanje javnim resursima i povećanje javnog integriteta. Proces konsultacija sa civilnim društvom u izradi Nacionalnog akcionog plana sproveden je u skladu sa standardima koje</w:t>
      </w:r>
      <w:r w:rsidR="00E13B2F">
        <w:rPr>
          <w:rFonts w:asciiTheme="minorHAnsi" w:eastAsia="Calibri" w:hAnsiTheme="minorHAnsi" w:cs="Calibri"/>
          <w:color w:val="000000"/>
          <w:sz w:val="24"/>
          <w:szCs w:val="24"/>
        </w:rPr>
        <w:t xml:space="preserve"> </w:t>
      </w:r>
      <w:r w:rsidR="00E16B69">
        <w:rPr>
          <w:rFonts w:asciiTheme="minorHAnsi" w:eastAsia="Calibri" w:hAnsiTheme="minorHAnsi" w:cs="Calibri"/>
          <w:color w:val="000000"/>
          <w:sz w:val="24"/>
          <w:szCs w:val="24"/>
        </w:rPr>
        <w:t xml:space="preserve">je propisao Sekretarijat OGP-a. </w:t>
      </w:r>
      <w:r w:rsidR="00340F98">
        <w:rPr>
          <w:rFonts w:asciiTheme="minorHAnsi" w:eastAsia="Calibri" w:hAnsiTheme="minorHAnsi" w:cs="Calibri"/>
          <w:color w:val="auto"/>
          <w:sz w:val="24"/>
          <w:szCs w:val="24"/>
        </w:rPr>
        <w:t>S tim u vezi, poseban focus biće</w:t>
      </w:r>
      <w:r w:rsidR="00E13B2F" w:rsidRPr="00EE3C74">
        <w:rPr>
          <w:rFonts w:asciiTheme="minorHAnsi" w:eastAsia="Calibri" w:hAnsiTheme="minorHAnsi" w:cs="Calibri"/>
          <w:color w:val="auto"/>
          <w:sz w:val="24"/>
          <w:szCs w:val="24"/>
        </w:rPr>
        <w:t xml:space="preserve"> stavljen na primjeni sta</w:t>
      </w:r>
      <w:r w:rsidR="00340F98">
        <w:rPr>
          <w:rFonts w:asciiTheme="minorHAnsi" w:eastAsia="Calibri" w:hAnsiTheme="minorHAnsi" w:cs="Calibri"/>
          <w:color w:val="auto"/>
          <w:sz w:val="24"/>
          <w:szCs w:val="24"/>
        </w:rPr>
        <w:t>ndarda inkluzivnosti u kreiranju</w:t>
      </w:r>
      <w:r w:rsidR="00E13B2F" w:rsidRPr="00EE3C74">
        <w:rPr>
          <w:rFonts w:asciiTheme="minorHAnsi" w:eastAsia="Calibri" w:hAnsiTheme="minorHAnsi" w:cs="Calibri"/>
          <w:color w:val="auto"/>
          <w:sz w:val="24"/>
          <w:szCs w:val="24"/>
        </w:rPr>
        <w:t xml:space="preserve"> politika prilikom definisanja usluga za potrebe građana, u cilju njihovog optimalnog korisničkog iskustva, gdje će se koristiti kvalitativna i kvantitativna istraživanja</w:t>
      </w:r>
      <w:r w:rsidR="00340F98">
        <w:rPr>
          <w:rFonts w:asciiTheme="minorHAnsi" w:eastAsia="Calibri" w:hAnsiTheme="minorHAnsi" w:cs="Calibri"/>
          <w:color w:val="auto"/>
          <w:sz w:val="24"/>
          <w:szCs w:val="24"/>
        </w:rPr>
        <w:t xml:space="preserve"> koja će poslužiti kao osnova </w:t>
      </w:r>
      <w:r w:rsidR="00E13B2F" w:rsidRPr="00EE3C74">
        <w:rPr>
          <w:rFonts w:asciiTheme="minorHAnsi" w:eastAsia="Calibri" w:hAnsiTheme="minorHAnsi" w:cs="Calibri"/>
          <w:color w:val="auto"/>
          <w:sz w:val="24"/>
          <w:szCs w:val="24"/>
        </w:rPr>
        <w:t xml:space="preserve"> za djelovanje or</w:t>
      </w:r>
      <w:r w:rsidR="00340F98">
        <w:rPr>
          <w:rFonts w:asciiTheme="minorHAnsi" w:eastAsia="Calibri" w:hAnsiTheme="minorHAnsi" w:cs="Calibri"/>
          <w:color w:val="auto"/>
          <w:sz w:val="24"/>
          <w:szCs w:val="24"/>
        </w:rPr>
        <w:t>gana javne uprave i odredjivanje pravaca za unapređ</w:t>
      </w:r>
      <w:r w:rsidR="00E13B2F" w:rsidRPr="00EE3C74">
        <w:rPr>
          <w:rFonts w:asciiTheme="minorHAnsi" w:eastAsia="Calibri" w:hAnsiTheme="minorHAnsi" w:cs="Calibri"/>
          <w:color w:val="auto"/>
          <w:sz w:val="24"/>
          <w:szCs w:val="24"/>
        </w:rPr>
        <w:t>enje stanja u oblasti pružanja usluga</w:t>
      </w:r>
      <w:r w:rsidR="0060205A" w:rsidRPr="00C718C4">
        <w:rPr>
          <w:rFonts w:asciiTheme="minorHAnsi" w:eastAsia="Calibri" w:hAnsiTheme="minorHAnsi" w:cs="Calibri"/>
          <w:color w:val="auto"/>
          <w:sz w:val="24"/>
          <w:szCs w:val="24"/>
        </w:rPr>
        <w:t>.</w:t>
      </w:r>
    </w:p>
    <w:p w:rsidR="00C718C4" w:rsidRPr="00C718C4" w:rsidRDefault="00C718C4" w:rsidP="00C718C4">
      <w:pPr>
        <w:spacing w:before="60" w:after="60" w:line="240" w:lineRule="auto"/>
        <w:ind w:right="-471"/>
        <w:jc w:val="both"/>
        <w:rPr>
          <w:rFonts w:asciiTheme="minorHAnsi" w:eastAsia="Calibri" w:hAnsiTheme="minorHAnsi" w:cs="Calibri"/>
          <w:color w:val="auto"/>
          <w:sz w:val="24"/>
          <w:szCs w:val="24"/>
        </w:rPr>
      </w:pPr>
      <w:r w:rsidRPr="00C718C4">
        <w:rPr>
          <w:rFonts w:asciiTheme="minorHAnsi" w:eastAsia="Calibri" w:hAnsiTheme="minorHAnsi" w:cs="Calibri"/>
          <w:color w:val="auto"/>
          <w:sz w:val="24"/>
          <w:szCs w:val="24"/>
        </w:rPr>
        <w:t xml:space="preserve">Reforma javne uprave na putu ka EU je i priprema za </w:t>
      </w:r>
      <w:r w:rsidRPr="00C718C4">
        <w:rPr>
          <w:rFonts w:asciiTheme="minorHAnsi" w:eastAsia="Calibri" w:hAnsiTheme="minorHAnsi" w:cs="Calibri"/>
          <w:b/>
          <w:color w:val="auto"/>
          <w:sz w:val="24"/>
          <w:szCs w:val="24"/>
        </w:rPr>
        <w:t>Evropski administrativni prostor</w:t>
      </w:r>
      <w:r w:rsidRPr="00C718C4">
        <w:rPr>
          <w:rFonts w:asciiTheme="minorHAnsi" w:eastAsia="Calibri" w:hAnsiTheme="minorHAnsi" w:cs="Calibri"/>
          <w:color w:val="auto"/>
          <w:sz w:val="24"/>
          <w:szCs w:val="24"/>
        </w:rPr>
        <w:t xml:space="preserve"> koji obuhvata standarde i principe za djelovanje javne uprave u EU.</w:t>
      </w:r>
    </w:p>
    <w:p w:rsidR="00C718C4" w:rsidRPr="00C718C4" w:rsidRDefault="00C718C4" w:rsidP="00C718C4">
      <w:pPr>
        <w:spacing w:before="60" w:after="60" w:line="240" w:lineRule="auto"/>
        <w:ind w:right="-471"/>
        <w:jc w:val="both"/>
        <w:rPr>
          <w:rFonts w:asciiTheme="minorHAnsi" w:eastAsia="Calibri" w:hAnsiTheme="minorHAnsi" w:cs="Calibri"/>
          <w:color w:val="auto"/>
          <w:sz w:val="24"/>
          <w:szCs w:val="24"/>
        </w:rPr>
      </w:pPr>
      <w:r w:rsidRPr="00C718C4">
        <w:rPr>
          <w:rFonts w:asciiTheme="minorHAnsi" w:eastAsia="Calibri" w:hAnsiTheme="minorHAnsi" w:cs="Calibri"/>
          <w:color w:val="auto"/>
          <w:sz w:val="24"/>
          <w:szCs w:val="24"/>
        </w:rPr>
        <w:t xml:space="preserve">Pojam “Evropskog </w:t>
      </w:r>
      <w:r>
        <w:rPr>
          <w:rFonts w:asciiTheme="minorHAnsi" w:eastAsia="Calibri" w:hAnsiTheme="minorHAnsi" w:cs="Calibri"/>
          <w:color w:val="auto"/>
          <w:sz w:val="24"/>
          <w:szCs w:val="24"/>
        </w:rPr>
        <w:t>administrativnog</w:t>
      </w:r>
      <w:r w:rsidRPr="00C718C4">
        <w:rPr>
          <w:rFonts w:asciiTheme="minorHAnsi" w:eastAsia="Calibri" w:hAnsiTheme="minorHAnsi" w:cs="Calibri"/>
          <w:color w:val="auto"/>
          <w:sz w:val="24"/>
          <w:szCs w:val="24"/>
        </w:rPr>
        <w:t xml:space="preserve"> prostora” utvrdila je SIGMA 1999. godine. On obuhvata elemente kao što su pouzdanost, predvidljivost, odgovornost i transparentnost, kao i tehnička i upravna sposobnost, organizacioni kapacitet, finansijska održivost i učešće građana.</w:t>
      </w:r>
    </w:p>
    <w:p w:rsidR="00C718C4" w:rsidRPr="00C718C4" w:rsidRDefault="00C718C4" w:rsidP="00C718C4">
      <w:pPr>
        <w:spacing w:before="60" w:after="60" w:line="240" w:lineRule="auto"/>
        <w:ind w:right="-471"/>
        <w:jc w:val="both"/>
        <w:rPr>
          <w:rFonts w:asciiTheme="minorHAnsi" w:eastAsia="Calibri" w:hAnsiTheme="minorHAnsi" w:cs="Calibri"/>
          <w:color w:val="auto"/>
          <w:sz w:val="24"/>
          <w:szCs w:val="24"/>
        </w:rPr>
      </w:pPr>
      <w:r w:rsidRPr="00C718C4">
        <w:rPr>
          <w:rFonts w:asciiTheme="minorHAnsi" w:eastAsia="Calibri" w:hAnsiTheme="minorHAnsi" w:cs="Calibri"/>
          <w:color w:val="auto"/>
          <w:sz w:val="24"/>
          <w:szCs w:val="24"/>
        </w:rPr>
        <w:t xml:space="preserve">Organizacija javne uprave država članica u smislu sistema i internih pravila i postupaka ne uređuje se pravom EU. Osnivački ugovori, međutim, definišu određena pravna načela (eng. general principles of law) koja su u svom radu dužne da poštuju sve institucije i agencije EU, ali i države članice onda kada primenjuju pravo EU. Kroz praksu Evropskog suda pravde, a zatim i nacionalnog upravnog sudstva, </w:t>
      </w:r>
      <w:r w:rsidRPr="00C718C4">
        <w:rPr>
          <w:rFonts w:asciiTheme="minorHAnsi" w:eastAsia="Calibri" w:hAnsiTheme="minorHAnsi" w:cs="Calibri"/>
          <w:color w:val="auto"/>
          <w:sz w:val="24"/>
          <w:szCs w:val="24"/>
        </w:rPr>
        <w:lastRenderedPageBreak/>
        <w:t>kao i stalne kontakte i saradnju država članica u oblasti javne uprave (npr. European Public Administration Network – EUPAN), ova načela, proširuju se i na uprave država članica. Zajedno sa drugim načelima koja su zajednička za uređene demokratske sisteme unutar EU, ova opšta pravna načela predstavljaju osnovne karakteristike Evropskog administrativnog prostora. EAP je prepoznat kao jedinstven koncept u potrebe proširenja EU kao dopune akija (acquis) u ovoj oblasti javne uprave i unapređenje nacionalnog upravnog prava i administrativnih kapaciteta</w:t>
      </w:r>
    </w:p>
    <w:p w:rsidR="0060205A" w:rsidRDefault="0060205A" w:rsidP="003874E6">
      <w:pPr>
        <w:spacing w:before="60" w:after="60" w:line="240" w:lineRule="auto"/>
        <w:ind w:right="-471"/>
        <w:jc w:val="both"/>
        <w:rPr>
          <w:rFonts w:asciiTheme="minorHAnsi" w:eastAsia="Calibri" w:hAnsiTheme="minorHAnsi" w:cs="Calibri"/>
          <w:color w:val="auto"/>
          <w:sz w:val="24"/>
          <w:szCs w:val="24"/>
        </w:rPr>
      </w:pPr>
      <w:r>
        <w:rPr>
          <w:rFonts w:asciiTheme="minorHAnsi" w:eastAsia="Calibri" w:hAnsiTheme="minorHAnsi" w:cs="Calibri"/>
          <w:b/>
          <w:color w:val="auto"/>
          <w:sz w:val="24"/>
          <w:szCs w:val="24"/>
        </w:rPr>
        <w:t xml:space="preserve">„Principi javne uprave” </w:t>
      </w:r>
      <w:r w:rsidRPr="0060205A">
        <w:rPr>
          <w:rFonts w:asciiTheme="minorHAnsi" w:eastAsia="Calibri" w:hAnsiTheme="minorHAnsi" w:cs="Calibri"/>
          <w:color w:val="auto"/>
          <w:sz w:val="24"/>
          <w:szCs w:val="24"/>
        </w:rPr>
        <w:t>razvijeni od strane Evropske Komisije i OECD/SIGMA</w:t>
      </w:r>
      <w:r w:rsidR="003874E6" w:rsidRPr="003874E6">
        <w:rPr>
          <w:rFonts w:asciiTheme="minorHAnsi" w:eastAsia="Calibri" w:hAnsiTheme="minorHAnsi" w:cs="Calibri"/>
          <w:color w:val="auto"/>
          <w:sz w:val="24"/>
          <w:szCs w:val="24"/>
        </w:rPr>
        <w:t xml:space="preserve"> definišu ono što </w:t>
      </w:r>
      <w:r w:rsidR="003874E6">
        <w:rPr>
          <w:rFonts w:asciiTheme="minorHAnsi" w:eastAsia="Calibri" w:hAnsiTheme="minorHAnsi" w:cs="Calibri"/>
          <w:color w:val="auto"/>
          <w:sz w:val="24"/>
          <w:szCs w:val="24"/>
        </w:rPr>
        <w:t xml:space="preserve">se </w:t>
      </w:r>
      <w:r w:rsidR="003874E6" w:rsidRPr="003874E6">
        <w:rPr>
          <w:rFonts w:asciiTheme="minorHAnsi" w:eastAsia="Calibri" w:hAnsiTheme="minorHAnsi" w:cs="Calibri"/>
          <w:color w:val="auto"/>
          <w:sz w:val="24"/>
          <w:szCs w:val="24"/>
        </w:rPr>
        <w:t>u prak</w:t>
      </w:r>
      <w:r w:rsidR="003874E6">
        <w:rPr>
          <w:rFonts w:asciiTheme="minorHAnsi" w:eastAsia="Calibri" w:hAnsiTheme="minorHAnsi" w:cs="Calibri"/>
          <w:color w:val="auto"/>
          <w:sz w:val="24"/>
          <w:szCs w:val="24"/>
        </w:rPr>
        <w:t>si podrazumijeva dobro upravljanje, te navodi</w:t>
      </w:r>
      <w:r w:rsidR="003874E6" w:rsidRPr="003874E6">
        <w:rPr>
          <w:rFonts w:asciiTheme="minorHAnsi" w:eastAsia="Calibri" w:hAnsiTheme="minorHAnsi" w:cs="Calibri"/>
          <w:color w:val="auto"/>
          <w:sz w:val="24"/>
          <w:szCs w:val="24"/>
        </w:rPr>
        <w:t xml:space="preserve"> osnovne zaht</w:t>
      </w:r>
      <w:r w:rsidR="003874E6">
        <w:rPr>
          <w:rFonts w:asciiTheme="minorHAnsi" w:eastAsia="Calibri" w:hAnsiTheme="minorHAnsi" w:cs="Calibri"/>
          <w:color w:val="auto"/>
          <w:sz w:val="24"/>
          <w:szCs w:val="24"/>
        </w:rPr>
        <w:t xml:space="preserve">jeve koje </w:t>
      </w:r>
      <w:r w:rsidR="003874E6" w:rsidRPr="003874E6">
        <w:rPr>
          <w:rFonts w:asciiTheme="minorHAnsi" w:eastAsia="Calibri" w:hAnsiTheme="minorHAnsi" w:cs="Calibri"/>
          <w:color w:val="auto"/>
          <w:sz w:val="24"/>
          <w:szCs w:val="24"/>
        </w:rPr>
        <w:t>države treba da sl</w:t>
      </w:r>
      <w:r w:rsidR="003874E6">
        <w:rPr>
          <w:rFonts w:asciiTheme="minorHAnsi" w:eastAsia="Calibri" w:hAnsiTheme="minorHAnsi" w:cs="Calibri"/>
          <w:color w:val="auto"/>
          <w:sz w:val="24"/>
          <w:szCs w:val="24"/>
        </w:rPr>
        <w:t>ij</w:t>
      </w:r>
      <w:r w:rsidR="003874E6" w:rsidRPr="003874E6">
        <w:rPr>
          <w:rFonts w:asciiTheme="minorHAnsi" w:eastAsia="Calibri" w:hAnsiTheme="minorHAnsi" w:cs="Calibri"/>
          <w:color w:val="auto"/>
          <w:sz w:val="24"/>
          <w:szCs w:val="24"/>
        </w:rPr>
        <w:t>ed</w:t>
      </w:r>
      <w:r w:rsidR="003874E6">
        <w:rPr>
          <w:rFonts w:asciiTheme="minorHAnsi" w:eastAsia="Calibri" w:hAnsiTheme="minorHAnsi" w:cs="Calibri"/>
          <w:color w:val="auto"/>
          <w:sz w:val="24"/>
          <w:szCs w:val="24"/>
        </w:rPr>
        <w:t xml:space="preserve">e tokom procesa EU integracija. </w:t>
      </w:r>
      <w:r w:rsidR="003874E6" w:rsidRPr="003874E6">
        <w:rPr>
          <w:rFonts w:asciiTheme="minorHAnsi" w:eastAsia="Calibri" w:hAnsiTheme="minorHAnsi" w:cs="Calibri"/>
          <w:color w:val="auto"/>
          <w:sz w:val="24"/>
          <w:szCs w:val="24"/>
        </w:rPr>
        <w:t>Principi takođe uklj</w:t>
      </w:r>
      <w:r w:rsidR="003874E6">
        <w:rPr>
          <w:rFonts w:asciiTheme="minorHAnsi" w:eastAsia="Calibri" w:hAnsiTheme="minorHAnsi" w:cs="Calibri"/>
          <w:color w:val="auto"/>
          <w:sz w:val="24"/>
          <w:szCs w:val="24"/>
        </w:rPr>
        <w:t xml:space="preserve">učuju i okvir za praćenje kojim </w:t>
      </w:r>
      <w:r w:rsidR="003874E6" w:rsidRPr="003874E6">
        <w:rPr>
          <w:rFonts w:asciiTheme="minorHAnsi" w:eastAsia="Calibri" w:hAnsiTheme="minorHAnsi" w:cs="Calibri"/>
          <w:color w:val="auto"/>
          <w:sz w:val="24"/>
          <w:szCs w:val="24"/>
        </w:rPr>
        <w:t>se omogućava redov</w:t>
      </w:r>
      <w:r w:rsidR="003874E6">
        <w:rPr>
          <w:rFonts w:asciiTheme="minorHAnsi" w:eastAsia="Calibri" w:hAnsiTheme="minorHAnsi" w:cs="Calibri"/>
          <w:color w:val="auto"/>
          <w:sz w:val="24"/>
          <w:szCs w:val="24"/>
        </w:rPr>
        <w:t xml:space="preserve">na analiza napretka postignutog </w:t>
      </w:r>
      <w:r w:rsidR="003874E6" w:rsidRPr="003874E6">
        <w:rPr>
          <w:rFonts w:asciiTheme="minorHAnsi" w:eastAsia="Calibri" w:hAnsiTheme="minorHAnsi" w:cs="Calibri"/>
          <w:color w:val="auto"/>
          <w:sz w:val="24"/>
          <w:szCs w:val="24"/>
        </w:rPr>
        <w:t>u prim</w:t>
      </w:r>
      <w:r w:rsidR="003874E6">
        <w:rPr>
          <w:rFonts w:asciiTheme="minorHAnsi" w:eastAsia="Calibri" w:hAnsiTheme="minorHAnsi" w:cs="Calibri"/>
          <w:color w:val="auto"/>
          <w:sz w:val="24"/>
          <w:szCs w:val="24"/>
        </w:rPr>
        <w:t>j</w:t>
      </w:r>
      <w:r w:rsidR="003874E6" w:rsidRPr="003874E6">
        <w:rPr>
          <w:rFonts w:asciiTheme="minorHAnsi" w:eastAsia="Calibri" w:hAnsiTheme="minorHAnsi" w:cs="Calibri"/>
          <w:color w:val="auto"/>
          <w:sz w:val="24"/>
          <w:szCs w:val="24"/>
        </w:rPr>
        <w:t>eni principa i postavljanje relevantnih m</w:t>
      </w:r>
      <w:r w:rsidR="003874E6">
        <w:rPr>
          <w:rFonts w:asciiTheme="minorHAnsi" w:eastAsia="Calibri" w:hAnsiTheme="minorHAnsi" w:cs="Calibri"/>
          <w:color w:val="auto"/>
          <w:sz w:val="24"/>
          <w:szCs w:val="24"/>
        </w:rPr>
        <w:t>jerila u državi, a to su:</w:t>
      </w:r>
    </w:p>
    <w:p w:rsid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Strateški okvir reforme javne uprave</w:t>
      </w:r>
    </w:p>
    <w:p w:rsidR="003874E6" w:rsidRP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Izrada i koordinacija politika</w:t>
      </w:r>
    </w:p>
    <w:p w:rsidR="003874E6" w:rsidRP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Javna služba i upravljanje kadrovima</w:t>
      </w:r>
    </w:p>
    <w:p w:rsidR="003874E6" w:rsidRP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Odgovornost</w:t>
      </w:r>
    </w:p>
    <w:p w:rsidR="003874E6" w:rsidRP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Pružanje usluga</w:t>
      </w:r>
    </w:p>
    <w:p w:rsidR="003874E6" w:rsidRDefault="003874E6" w:rsidP="003874E6">
      <w:pPr>
        <w:pStyle w:val="ListParagraph"/>
        <w:numPr>
          <w:ilvl w:val="0"/>
          <w:numId w:val="59"/>
        </w:numPr>
        <w:spacing w:before="60" w:after="60" w:line="240" w:lineRule="auto"/>
        <w:ind w:right="-471"/>
        <w:jc w:val="both"/>
        <w:rPr>
          <w:rFonts w:asciiTheme="minorHAnsi" w:eastAsia="Calibri" w:hAnsiTheme="minorHAnsi" w:cs="Calibri"/>
          <w:color w:val="auto"/>
          <w:sz w:val="24"/>
          <w:szCs w:val="24"/>
        </w:rPr>
      </w:pPr>
      <w:r w:rsidRPr="003874E6">
        <w:rPr>
          <w:rFonts w:asciiTheme="minorHAnsi" w:eastAsia="Calibri" w:hAnsiTheme="minorHAnsi" w:cs="Calibri"/>
          <w:color w:val="auto"/>
          <w:sz w:val="24"/>
          <w:szCs w:val="24"/>
        </w:rPr>
        <w:t>Upravljanje javnim finansijama</w:t>
      </w:r>
    </w:p>
    <w:p w:rsidR="003874E6" w:rsidRPr="003874E6" w:rsidRDefault="003874E6" w:rsidP="003874E6">
      <w:pPr>
        <w:spacing w:before="60" w:after="60" w:line="240" w:lineRule="auto"/>
        <w:ind w:right="-471"/>
        <w:jc w:val="both"/>
        <w:rPr>
          <w:rFonts w:asciiTheme="minorHAnsi" w:eastAsia="Calibri" w:hAnsiTheme="minorHAnsi" w:cs="Calibri"/>
          <w:color w:val="auto"/>
          <w:sz w:val="24"/>
          <w:szCs w:val="24"/>
        </w:rPr>
      </w:pPr>
      <w:r>
        <w:rPr>
          <w:rFonts w:asciiTheme="minorHAnsi" w:eastAsia="Calibri" w:hAnsiTheme="minorHAnsi" w:cs="Calibri"/>
          <w:color w:val="auto"/>
          <w:sz w:val="24"/>
          <w:szCs w:val="24"/>
        </w:rPr>
        <w:t>Strategija RJU 2022-2026. se vodim ovim principima te su sve kategorija uvrštene kroz strateške ciljeve dokumenta, posebno se osvrćući na koordinaciju politika kroz strateški cilj V, upravljanje kadrovima kroz strateški cilj III, odgovornost kroz starteški cilj I i pružanje usluga kroz starteški cilj II. Program upravljanja javnim finansijama je razvijan u paralelnog i komplementarnom procesu sa razvojem Startegije RJU, o čemu je detaljan opis dat dolje.</w:t>
      </w:r>
    </w:p>
    <w:p w:rsidR="00E13B2F" w:rsidRPr="00B732C1" w:rsidRDefault="00E13B2F" w:rsidP="00E13B2F">
      <w:pPr>
        <w:spacing w:before="60" w:after="60" w:line="240" w:lineRule="auto"/>
        <w:ind w:right="-471"/>
        <w:jc w:val="both"/>
        <w:rPr>
          <w:rFonts w:asciiTheme="minorHAnsi" w:eastAsia="Calibri" w:hAnsiTheme="minorHAnsi" w:cs="Calibri"/>
          <w:color w:val="000000"/>
          <w:sz w:val="24"/>
          <w:szCs w:val="24"/>
        </w:rPr>
      </w:pPr>
      <w:r w:rsidRPr="00B732C1">
        <w:rPr>
          <w:rFonts w:asciiTheme="minorHAnsi" w:eastAsia="Calibri" w:hAnsiTheme="minorHAnsi" w:cs="Calibri"/>
          <w:b/>
          <w:color w:val="000000"/>
          <w:sz w:val="24"/>
          <w:szCs w:val="24"/>
        </w:rPr>
        <w:t>Izvještaj Evropske komisije za 2021. godinu</w:t>
      </w:r>
      <w:r w:rsidRPr="00B732C1">
        <w:rPr>
          <w:rFonts w:asciiTheme="minorHAnsi" w:eastAsia="Calibri" w:hAnsiTheme="minorHAnsi" w:cs="Calibri"/>
          <w:color w:val="000000"/>
          <w:sz w:val="24"/>
          <w:szCs w:val="24"/>
        </w:rPr>
        <w:t xml:space="preserve"> navodi da je Crna Gora umjereno spremna u oblasti reforme javne uprave. Ukupno gledano, u izvještajnom periodu ostvaren je ograničen napredak. Konstatovan je određeni napredak u oblastima kao što su srednjoročno planiranje politike, elektronska vlada i upravljanje javnim finansijama i budžetska transparentnost. U izvještaju je navedeno da većina preporuka iz 2020. godine i dalje važi. Naglašeno je da u predstojećoj godini, Crna Gora treba da poboljša pristup građana inform</w:t>
      </w:r>
      <w:r w:rsidR="00542BCD">
        <w:rPr>
          <w:rFonts w:asciiTheme="minorHAnsi" w:eastAsia="Calibri" w:hAnsiTheme="minorHAnsi" w:cs="Calibri"/>
          <w:color w:val="000000"/>
          <w:sz w:val="24"/>
          <w:szCs w:val="24"/>
        </w:rPr>
        <w:t>acijama tako što će finalizovati</w:t>
      </w:r>
      <w:r w:rsidRPr="00B732C1">
        <w:rPr>
          <w:rFonts w:asciiTheme="minorHAnsi" w:eastAsia="Calibri" w:hAnsiTheme="minorHAnsi" w:cs="Calibri"/>
          <w:color w:val="000000"/>
          <w:sz w:val="24"/>
          <w:szCs w:val="24"/>
        </w:rPr>
        <w:t xml:space="preserve">, usvojiti i početi da implementira izmjene i dopune Zakona o pristupu informacijama u skladu sa SIGMA principima javne uprave, obezbijedi djelotvorne linije odgovornosti između i unutar institucija, obezbijedi zapošljavanje na svim mjestima u javnoj upravi prema principima rezultata, kompetencije i transparentnosti. </w:t>
      </w:r>
    </w:p>
    <w:p w:rsidR="00E13B2F" w:rsidRDefault="00E13B2F" w:rsidP="00E13B2F">
      <w:pPr>
        <w:spacing w:before="60" w:after="60" w:line="240" w:lineRule="auto"/>
        <w:ind w:right="-471"/>
        <w:jc w:val="both"/>
        <w:rPr>
          <w:rFonts w:asciiTheme="minorHAnsi" w:eastAsia="Calibri" w:hAnsiTheme="minorHAnsi" w:cs="Calibri"/>
          <w:color w:val="000000"/>
          <w:sz w:val="24"/>
          <w:szCs w:val="24"/>
        </w:rPr>
      </w:pPr>
      <w:r w:rsidRPr="00B732C1">
        <w:rPr>
          <w:rFonts w:asciiTheme="minorHAnsi" w:eastAsia="Calibri" w:hAnsiTheme="minorHAnsi" w:cs="Calibri"/>
          <w:color w:val="000000"/>
          <w:sz w:val="24"/>
          <w:szCs w:val="24"/>
        </w:rPr>
        <w:t>Ciljevi i aktivnosti definisani Strategijom reforme javne uprave za period 2022 – 20</w:t>
      </w:r>
      <w:r w:rsidR="00542BCD">
        <w:rPr>
          <w:rFonts w:asciiTheme="minorHAnsi" w:eastAsia="Calibri" w:hAnsiTheme="minorHAnsi" w:cs="Calibri"/>
          <w:color w:val="000000"/>
          <w:sz w:val="24"/>
          <w:szCs w:val="24"/>
        </w:rPr>
        <w:t>26 poštuju kriterijume u vezi sa</w:t>
      </w:r>
      <w:r w:rsidRPr="00B732C1">
        <w:rPr>
          <w:rFonts w:asciiTheme="minorHAnsi" w:eastAsia="Calibri" w:hAnsiTheme="minorHAnsi" w:cs="Calibri"/>
          <w:color w:val="000000"/>
          <w:sz w:val="24"/>
          <w:szCs w:val="24"/>
        </w:rPr>
        <w:t xml:space="preserve"> proces</w:t>
      </w:r>
      <w:r w:rsidR="00542BCD">
        <w:rPr>
          <w:rFonts w:asciiTheme="minorHAnsi" w:eastAsia="Calibri" w:hAnsiTheme="minorHAnsi" w:cs="Calibri"/>
          <w:color w:val="000000"/>
          <w:sz w:val="24"/>
          <w:szCs w:val="24"/>
        </w:rPr>
        <w:t>om</w:t>
      </w:r>
      <w:r w:rsidRPr="00B732C1">
        <w:rPr>
          <w:rFonts w:asciiTheme="minorHAnsi" w:eastAsia="Calibri" w:hAnsiTheme="minorHAnsi" w:cs="Calibri"/>
          <w:color w:val="000000"/>
          <w:sz w:val="24"/>
          <w:szCs w:val="24"/>
        </w:rPr>
        <w:t xml:space="preserve"> pregovaranja, ali i preporuke date</w:t>
      </w:r>
      <w:r w:rsidR="00542BCD">
        <w:rPr>
          <w:rFonts w:asciiTheme="minorHAnsi" w:eastAsia="Calibri" w:hAnsiTheme="minorHAnsi" w:cs="Calibri"/>
          <w:color w:val="000000"/>
          <w:sz w:val="24"/>
          <w:szCs w:val="24"/>
        </w:rPr>
        <w:t xml:space="preserve"> u</w:t>
      </w:r>
      <w:r w:rsidR="00D421ED">
        <w:rPr>
          <w:rFonts w:asciiTheme="minorHAnsi" w:eastAsia="Calibri" w:hAnsiTheme="minorHAnsi" w:cs="Calibri"/>
          <w:color w:val="000000"/>
          <w:sz w:val="24"/>
          <w:szCs w:val="24"/>
        </w:rPr>
        <w:t xml:space="preserve"> izvještajima Evropske komisije,što je detaljno dato sledećim grafikom:</w:t>
      </w:r>
    </w:p>
    <w:p w:rsidR="00D421ED" w:rsidRDefault="00D421ED" w:rsidP="00E13B2F">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lang w:val="en-US"/>
        </w:rPr>
        <w:lastRenderedPageBreak/>
        <w:drawing>
          <wp:inline distT="0" distB="0" distL="0" distR="0" wp14:anchorId="5187BF7A" wp14:editId="5FC981DC">
            <wp:extent cx="6587490" cy="5022273"/>
            <wp:effectExtent l="0" t="0" r="22860" b="0"/>
            <wp:docPr id="46" name="Diagram 4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p>
    <w:p w:rsidR="00E13B2F" w:rsidRPr="000E7ED7" w:rsidRDefault="00E13B2F" w:rsidP="00E13B2F">
      <w:pPr>
        <w:spacing w:before="60" w:after="60" w:line="240" w:lineRule="auto"/>
        <w:ind w:right="-471"/>
        <w:jc w:val="both"/>
        <w:rPr>
          <w:rFonts w:asciiTheme="minorHAnsi" w:eastAsia="Calibri" w:hAnsiTheme="minorHAnsi" w:cs="Calibri"/>
          <w:i/>
          <w:color w:val="000000"/>
          <w:sz w:val="24"/>
          <w:szCs w:val="24"/>
        </w:rPr>
      </w:pPr>
      <w:r w:rsidRPr="000E7ED7">
        <w:rPr>
          <w:rFonts w:asciiTheme="minorHAnsi" w:eastAsia="Calibri" w:hAnsiTheme="minorHAnsi" w:cs="Calibri"/>
          <w:i/>
          <w:color w:val="000000"/>
          <w:sz w:val="24"/>
          <w:szCs w:val="24"/>
        </w:rPr>
        <w:t>Horizontalna</w:t>
      </w:r>
      <w:r>
        <w:rPr>
          <w:rFonts w:asciiTheme="minorHAnsi" w:eastAsia="Calibri" w:hAnsiTheme="minorHAnsi" w:cs="Calibri"/>
          <w:i/>
          <w:color w:val="000000"/>
          <w:sz w:val="24"/>
          <w:szCs w:val="24"/>
        </w:rPr>
        <w:t xml:space="preserve"> harmonizacija</w:t>
      </w:r>
    </w:p>
    <w:p w:rsidR="00E13B2F" w:rsidRPr="007075A6" w:rsidRDefault="00E13B2F" w:rsidP="00E13B2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Sveobuhvatna r</w:t>
      </w:r>
      <w:r w:rsidR="007B740C">
        <w:rPr>
          <w:rFonts w:asciiTheme="minorHAnsi" w:eastAsia="Calibri" w:hAnsiTheme="minorHAnsi" w:cs="Calibri"/>
          <w:color w:val="000000"/>
          <w:sz w:val="24"/>
          <w:szCs w:val="24"/>
        </w:rPr>
        <w:t>eforma javne uprave, u skladu s</w:t>
      </w:r>
      <w:r w:rsidRPr="007075A6">
        <w:rPr>
          <w:rFonts w:asciiTheme="minorHAnsi" w:eastAsia="Calibri" w:hAnsiTheme="minorHAnsi" w:cs="Calibri"/>
          <w:color w:val="000000"/>
          <w:sz w:val="24"/>
          <w:szCs w:val="24"/>
        </w:rPr>
        <w:t xml:space="preserve"> </w:t>
      </w:r>
      <w:r w:rsidRPr="00B108A9">
        <w:rPr>
          <w:rFonts w:asciiTheme="minorHAnsi" w:eastAsia="Calibri" w:hAnsiTheme="minorHAnsi" w:cs="Calibri"/>
          <w:b/>
          <w:color w:val="000000"/>
          <w:sz w:val="24"/>
          <w:szCs w:val="24"/>
        </w:rPr>
        <w:t>Principima javne uprave</w:t>
      </w:r>
      <w:r w:rsidRPr="007075A6">
        <w:rPr>
          <w:rFonts w:asciiTheme="minorHAnsi" w:eastAsia="Calibri" w:hAnsiTheme="minorHAnsi" w:cs="Calibri"/>
          <w:color w:val="000000"/>
          <w:sz w:val="24"/>
          <w:szCs w:val="24"/>
        </w:rPr>
        <w:t xml:space="preserve"> (</w:t>
      </w:r>
      <w:r w:rsidR="007B740C">
        <w:rPr>
          <w:rFonts w:asciiTheme="minorHAnsi" w:eastAsia="Calibri" w:hAnsiTheme="minorHAnsi" w:cs="Calibri"/>
          <w:color w:val="000000"/>
          <w:sz w:val="24"/>
          <w:szCs w:val="24"/>
        </w:rPr>
        <w:t xml:space="preserve">koje su razvili </w:t>
      </w:r>
      <w:r w:rsidRPr="007075A6">
        <w:rPr>
          <w:rFonts w:asciiTheme="minorHAnsi" w:eastAsia="Calibri" w:hAnsiTheme="minorHAnsi" w:cs="Calibri"/>
          <w:color w:val="000000"/>
          <w:sz w:val="24"/>
          <w:szCs w:val="24"/>
        </w:rPr>
        <w:t xml:space="preserve">Evropske Komisije i OECD/SIGMA) posebno se tretira kroz dva strateška dokumenta – </w:t>
      </w:r>
      <w:r w:rsidRPr="007075A6">
        <w:rPr>
          <w:rFonts w:asciiTheme="minorHAnsi" w:eastAsia="Calibri" w:hAnsiTheme="minorHAnsi" w:cs="Calibri"/>
          <w:b/>
          <w:color w:val="000000"/>
          <w:sz w:val="24"/>
          <w:szCs w:val="24"/>
        </w:rPr>
        <w:t xml:space="preserve">Strategiju reforme javne uprave </w:t>
      </w:r>
      <w:r>
        <w:rPr>
          <w:rFonts w:asciiTheme="minorHAnsi" w:eastAsia="Calibri" w:hAnsiTheme="minorHAnsi" w:cs="Calibri"/>
          <w:b/>
          <w:color w:val="000000"/>
          <w:sz w:val="24"/>
          <w:szCs w:val="24"/>
        </w:rPr>
        <w:t xml:space="preserve">i </w:t>
      </w:r>
      <w:r w:rsidRPr="007075A6">
        <w:rPr>
          <w:rFonts w:asciiTheme="minorHAnsi" w:eastAsia="Calibri" w:hAnsiTheme="minorHAnsi" w:cs="Calibri"/>
          <w:b/>
          <w:color w:val="000000"/>
          <w:sz w:val="24"/>
          <w:szCs w:val="24"/>
        </w:rPr>
        <w:t>Program reforme javnih finansija</w:t>
      </w:r>
      <w:r w:rsidRPr="007075A6">
        <w:rPr>
          <w:rFonts w:asciiTheme="minorHAnsi" w:eastAsia="Calibri" w:hAnsiTheme="minorHAnsi" w:cs="Calibri"/>
          <w:color w:val="000000"/>
          <w:sz w:val="24"/>
          <w:szCs w:val="24"/>
        </w:rPr>
        <w:t xml:space="preserve">. Izrada oba dokumenta </w:t>
      </w:r>
      <w:r w:rsidR="007B740C">
        <w:rPr>
          <w:rFonts w:asciiTheme="minorHAnsi" w:eastAsia="Calibri" w:hAnsiTheme="minorHAnsi" w:cs="Calibri"/>
          <w:color w:val="000000"/>
          <w:sz w:val="24"/>
          <w:szCs w:val="24"/>
        </w:rPr>
        <w:t>razvijala</w:t>
      </w:r>
      <w:r w:rsidR="007B740C"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 xml:space="preserve">se kao paralelan, ali komplementaran proces za isti vremenski period 2022 – 2026. S tim u </w:t>
      </w:r>
      <w:r w:rsidR="0095188F">
        <w:rPr>
          <w:rFonts w:asciiTheme="minorHAnsi" w:eastAsia="Calibri" w:hAnsiTheme="minorHAnsi" w:cs="Calibri"/>
          <w:color w:val="000000"/>
          <w:sz w:val="24"/>
          <w:szCs w:val="24"/>
        </w:rPr>
        <w:t>vezi, konstantna komunikacija</w:t>
      </w:r>
      <w:r w:rsidRPr="007075A6">
        <w:rPr>
          <w:rFonts w:asciiTheme="minorHAnsi" w:eastAsia="Calibri" w:hAnsiTheme="minorHAnsi" w:cs="Calibri"/>
          <w:color w:val="000000"/>
          <w:sz w:val="24"/>
          <w:szCs w:val="24"/>
        </w:rPr>
        <w:t xml:space="preserve"> održavana</w:t>
      </w:r>
      <w:r w:rsidR="0095188F">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sa Ministarstvom finansija i socijalnog staranja (MFSS), kako bi se ra</w:t>
      </w:r>
      <w:r w:rsidR="0095188F">
        <w:rPr>
          <w:rFonts w:asciiTheme="minorHAnsi" w:eastAsia="Calibri" w:hAnsiTheme="minorHAnsi" w:cs="Calibri"/>
          <w:color w:val="000000"/>
          <w:sz w:val="24"/>
          <w:szCs w:val="24"/>
        </w:rPr>
        <w:t>zvile usklađene aktivnosti, koje</w:t>
      </w:r>
      <w:r w:rsidRPr="007075A6">
        <w:rPr>
          <w:rFonts w:asciiTheme="minorHAnsi" w:eastAsia="Calibri" w:hAnsiTheme="minorHAnsi" w:cs="Calibri"/>
          <w:color w:val="000000"/>
          <w:sz w:val="24"/>
          <w:szCs w:val="24"/>
        </w:rPr>
        <w:t xml:space="preserve"> su finalno i prikazane kroz oba strateška dokumenta. Nadalje, </w:t>
      </w:r>
      <w:r w:rsidR="0095188F">
        <w:rPr>
          <w:rFonts w:asciiTheme="minorHAnsi" w:eastAsia="Calibri" w:hAnsiTheme="minorHAnsi" w:cs="Calibri"/>
          <w:color w:val="000000"/>
          <w:sz w:val="24"/>
          <w:szCs w:val="24"/>
        </w:rPr>
        <w:t xml:space="preserve">s </w:t>
      </w:r>
      <w:r w:rsidRPr="007075A6">
        <w:rPr>
          <w:rFonts w:asciiTheme="minorHAnsi" w:eastAsia="Calibri" w:hAnsiTheme="minorHAnsi" w:cs="Calibri"/>
          <w:color w:val="000000"/>
          <w:sz w:val="24"/>
          <w:szCs w:val="24"/>
        </w:rPr>
        <w:t xml:space="preserve">obzirom </w:t>
      </w:r>
      <w:r w:rsidR="0095188F">
        <w:rPr>
          <w:rFonts w:asciiTheme="minorHAnsi" w:eastAsia="Calibri" w:hAnsiTheme="minorHAnsi" w:cs="Calibri"/>
          <w:color w:val="000000"/>
          <w:sz w:val="24"/>
          <w:szCs w:val="24"/>
        </w:rPr>
        <w:t xml:space="preserve"> na to </w:t>
      </w:r>
      <w:r w:rsidRPr="007075A6">
        <w:rPr>
          <w:rFonts w:asciiTheme="minorHAnsi" w:eastAsia="Calibri" w:hAnsiTheme="minorHAnsi" w:cs="Calibri"/>
          <w:color w:val="000000"/>
          <w:sz w:val="24"/>
          <w:szCs w:val="24"/>
        </w:rPr>
        <w:t>da je opseg Strategije 2022 – 2026. širi u odnosu na prošlu strategiju, te uključuje i javne ustanove na koje se odnosi Zakon o radu, i Min</w:t>
      </w:r>
      <w:r w:rsidR="0095188F">
        <w:rPr>
          <w:rFonts w:asciiTheme="minorHAnsi" w:eastAsia="Calibri" w:hAnsiTheme="minorHAnsi" w:cs="Calibri"/>
          <w:color w:val="000000"/>
          <w:sz w:val="24"/>
          <w:szCs w:val="24"/>
        </w:rPr>
        <w:t xml:space="preserve">istarstvo za ekonomski razvoj </w:t>
      </w:r>
      <w:r w:rsidRPr="007075A6">
        <w:rPr>
          <w:rFonts w:asciiTheme="minorHAnsi" w:eastAsia="Calibri" w:hAnsiTheme="minorHAnsi" w:cs="Calibri"/>
          <w:color w:val="000000"/>
          <w:sz w:val="24"/>
          <w:szCs w:val="24"/>
        </w:rPr>
        <w:t xml:space="preserve"> bio</w:t>
      </w:r>
      <w:r w:rsidR="0095188F">
        <w:rPr>
          <w:rFonts w:asciiTheme="minorHAnsi" w:eastAsia="Calibri" w:hAnsiTheme="minorHAnsi" w:cs="Calibri"/>
          <w:color w:val="000000"/>
          <w:sz w:val="24"/>
          <w:szCs w:val="24"/>
        </w:rPr>
        <w:t xml:space="preserve"> je </w:t>
      </w:r>
      <w:r w:rsidRPr="007075A6">
        <w:rPr>
          <w:rFonts w:asciiTheme="minorHAnsi" w:eastAsia="Calibri" w:hAnsiTheme="minorHAnsi" w:cs="Calibri"/>
          <w:color w:val="000000"/>
          <w:sz w:val="24"/>
          <w:szCs w:val="24"/>
        </w:rPr>
        <w:t xml:space="preserve"> konstantan partner timu za razvoj Strategije RJU, kao i dio radne grupe. </w:t>
      </w:r>
    </w:p>
    <w:p w:rsidR="001E25A1" w:rsidRDefault="00E13B2F" w:rsidP="001E25A1">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istom vremenskom razdoblju razvoja Strategije RJU, </w:t>
      </w:r>
      <w:r>
        <w:rPr>
          <w:rFonts w:asciiTheme="minorHAnsi" w:eastAsia="Calibri" w:hAnsiTheme="minorHAnsi" w:cs="Calibri"/>
          <w:color w:val="000000"/>
          <w:sz w:val="24"/>
          <w:szCs w:val="24"/>
        </w:rPr>
        <w:t xml:space="preserve">razvijene su i </w:t>
      </w:r>
      <w:r w:rsidRPr="007075A6">
        <w:rPr>
          <w:rFonts w:asciiTheme="minorHAnsi" w:eastAsia="Calibri" w:hAnsiTheme="minorHAnsi" w:cs="Calibri"/>
          <w:b/>
          <w:color w:val="000000"/>
          <w:sz w:val="24"/>
          <w:szCs w:val="24"/>
        </w:rPr>
        <w:t>Strategije digitalne transformacije, kao i Strategij</w:t>
      </w:r>
      <w:r>
        <w:rPr>
          <w:rFonts w:asciiTheme="minorHAnsi" w:eastAsia="Calibri" w:hAnsiTheme="minorHAnsi" w:cs="Calibri"/>
          <w:b/>
          <w:color w:val="000000"/>
          <w:sz w:val="24"/>
          <w:szCs w:val="24"/>
        </w:rPr>
        <w:t>a</w:t>
      </w:r>
      <w:r w:rsidRPr="007075A6">
        <w:rPr>
          <w:rFonts w:asciiTheme="minorHAnsi" w:eastAsia="Calibri" w:hAnsiTheme="minorHAnsi" w:cs="Calibri"/>
          <w:b/>
          <w:color w:val="000000"/>
          <w:sz w:val="24"/>
          <w:szCs w:val="24"/>
        </w:rPr>
        <w:t xml:space="preserve"> saradnje</w:t>
      </w:r>
      <w:r>
        <w:rPr>
          <w:rFonts w:asciiTheme="minorHAnsi" w:eastAsia="Calibri" w:hAnsiTheme="minorHAnsi" w:cs="Calibri"/>
          <w:b/>
          <w:color w:val="000000"/>
          <w:sz w:val="24"/>
          <w:szCs w:val="24"/>
        </w:rPr>
        <w:t xml:space="preserve"> </w:t>
      </w:r>
      <w:r w:rsidRPr="007075A6">
        <w:rPr>
          <w:rFonts w:asciiTheme="minorHAnsi" w:eastAsia="Calibri" w:hAnsiTheme="minorHAnsi" w:cs="Calibri"/>
          <w:b/>
          <w:color w:val="000000"/>
          <w:sz w:val="24"/>
          <w:szCs w:val="24"/>
        </w:rPr>
        <w:t>između organa državne uprave i nevladinih organizacija</w:t>
      </w:r>
      <w:r w:rsidRPr="007075A6">
        <w:rPr>
          <w:rFonts w:asciiTheme="minorHAnsi" w:eastAsia="Calibri" w:hAnsiTheme="minorHAnsi" w:cs="Calibri"/>
          <w:color w:val="000000"/>
          <w:sz w:val="24"/>
          <w:szCs w:val="24"/>
        </w:rPr>
        <w:t xml:space="preserve"> čiji su ciljevi, indikatori i aktivnosti razvijani na osnovu Uredbe o načinu i postupku izrade, usklađivanja i praćenja sprovođenja strateških dokumenata i Metodologije izrade strateških </w:t>
      </w:r>
      <w:r w:rsidR="00301BE6">
        <w:rPr>
          <w:rFonts w:asciiTheme="minorHAnsi" w:eastAsia="Calibri" w:hAnsiTheme="minorHAnsi" w:cs="Calibri"/>
          <w:color w:val="000000"/>
          <w:sz w:val="24"/>
          <w:szCs w:val="24"/>
        </w:rPr>
        <w:lastRenderedPageBreak/>
        <w:t>dokumenata. Koordinacija s</w:t>
      </w:r>
      <w:r w:rsidRPr="007075A6">
        <w:rPr>
          <w:rFonts w:asciiTheme="minorHAnsi" w:eastAsia="Calibri" w:hAnsiTheme="minorHAnsi" w:cs="Calibri"/>
          <w:color w:val="000000"/>
          <w:sz w:val="24"/>
          <w:szCs w:val="24"/>
        </w:rPr>
        <w:t xml:space="preserve"> ovim radn</w:t>
      </w:r>
      <w:r w:rsidR="00301BE6">
        <w:rPr>
          <w:rFonts w:asciiTheme="minorHAnsi" w:eastAsia="Calibri" w:hAnsiTheme="minorHAnsi" w:cs="Calibri"/>
          <w:color w:val="000000"/>
          <w:sz w:val="24"/>
          <w:szCs w:val="24"/>
        </w:rPr>
        <w:t>im grupama uspostavljena je da</w:t>
      </w:r>
      <w:r w:rsidRPr="007075A6">
        <w:rPr>
          <w:rFonts w:asciiTheme="minorHAnsi" w:eastAsia="Calibri" w:hAnsiTheme="minorHAnsi" w:cs="Calibri"/>
          <w:color w:val="000000"/>
          <w:sz w:val="24"/>
          <w:szCs w:val="24"/>
        </w:rPr>
        <w:t xml:space="preserve"> bi se definisao zajednički pravac kretanja u odnosu na Strategiju RJU.</w:t>
      </w:r>
    </w:p>
    <w:p w:rsidR="001E25A1" w:rsidRDefault="001E25A1" w:rsidP="001E25A1">
      <w:pPr>
        <w:spacing w:before="60" w:after="60" w:line="240" w:lineRule="auto"/>
        <w:ind w:right="-471"/>
        <w:jc w:val="both"/>
        <w:rPr>
          <w:rFonts w:asciiTheme="minorHAnsi" w:eastAsia="Calibri" w:hAnsiTheme="minorHAnsi" w:cs="Calibri"/>
          <w:color w:val="000000"/>
          <w:sz w:val="24"/>
          <w:szCs w:val="24"/>
        </w:rPr>
      </w:pPr>
      <w:r w:rsidRPr="001E25A1">
        <w:rPr>
          <w:rFonts w:asciiTheme="minorHAnsi" w:eastAsia="Calibri" w:hAnsiTheme="minorHAnsi" w:cs="Calibri"/>
          <w:color w:val="000000"/>
          <w:sz w:val="24"/>
          <w:szCs w:val="24"/>
        </w:rPr>
        <w:t>Rad na izradi pomenutih strateških dokumenata bazirao se na sinergijskom pristupu pri razvoju i definisanju ciljeva i pratećih aktivnosti. Definisanjem komplementarnih ciljeva i aktivnosti, utiče se na stvaranje pristupačne, efikasne, agilne, transparentne javne uprave.</w:t>
      </w:r>
    </w:p>
    <w:p w:rsidR="001E25A1" w:rsidRPr="007075A6" w:rsidRDefault="000766D0" w:rsidP="001E25A1">
      <w:pPr>
        <w:spacing w:before="60" w:after="60" w:line="240" w:lineRule="auto"/>
        <w:ind w:right="-471"/>
        <w:jc w:val="both"/>
        <w:rPr>
          <w:rFonts w:asciiTheme="minorHAnsi" w:eastAsia="Calibri" w:hAnsiTheme="minorHAnsi" w:cs="Calibri"/>
          <w:color w:val="000000"/>
          <w:sz w:val="24"/>
          <w:szCs w:val="24"/>
        </w:rPr>
        <w:sectPr w:rsidR="001E25A1" w:rsidRPr="007075A6" w:rsidSect="00243FB4">
          <w:footerReference w:type="default" r:id="rId35"/>
          <w:type w:val="continuous"/>
          <w:pgSz w:w="12240" w:h="15840"/>
          <w:pgMar w:top="1714" w:right="1170" w:bottom="1620" w:left="1260" w:header="864" w:footer="720" w:gutter="0"/>
          <w:pgNumType w:start="5"/>
          <w:cols w:space="720"/>
          <w:titlePg/>
          <w:docGrid w:linePitch="272"/>
        </w:sectPr>
      </w:pPr>
      <w:r>
        <w:rPr>
          <w:rFonts w:asciiTheme="minorHAnsi" w:hAnsiTheme="minorHAnsi"/>
          <w:noProof/>
          <w:lang w:val="en-US"/>
        </w:rPr>
        <mc:AlternateContent>
          <mc:Choice Requires="wpg">
            <w:drawing>
              <wp:anchor distT="0" distB="0" distL="114300" distR="114300" simplePos="0" relativeHeight="251666432" behindDoc="0" locked="0" layoutInCell="1" allowOverlap="1" wp14:anchorId="5087CD42" wp14:editId="04DA2BE1">
                <wp:simplePos x="0" y="0"/>
                <wp:positionH relativeFrom="margin">
                  <wp:align>left</wp:align>
                </wp:positionH>
                <wp:positionV relativeFrom="paragraph">
                  <wp:posOffset>549275</wp:posOffset>
                </wp:positionV>
                <wp:extent cx="6428105" cy="5885815"/>
                <wp:effectExtent l="76200" t="19050" r="67945" b="0"/>
                <wp:wrapSquare wrapText="bothSides"/>
                <wp:docPr id="1590" name="Group 8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428105" cy="5885815"/>
                          <a:chOff x="21319" y="8370"/>
                          <a:chExt cx="64281" cy="58858"/>
                        </a:xfrm>
                      </wpg:grpSpPr>
                      <wpg:grpSp>
                        <wpg:cNvPr id="1591" name="Group 770"/>
                        <wpg:cNvGrpSpPr>
                          <a:grpSpLocks/>
                        </wpg:cNvGrpSpPr>
                        <wpg:grpSpPr bwMode="auto">
                          <a:xfrm>
                            <a:off x="21319" y="8370"/>
                            <a:ext cx="64281" cy="58859"/>
                            <a:chOff x="0" y="0"/>
                            <a:chExt cx="64281" cy="58858"/>
                          </a:xfrm>
                        </wpg:grpSpPr>
                        <wps:wsp>
                          <wps:cNvPr id="1592" name="Rectangle 771"/>
                          <wps:cNvSpPr>
                            <a:spLocks noChangeArrowheads="1"/>
                          </wps:cNvSpPr>
                          <wps:spPr bwMode="auto">
                            <a:xfrm>
                              <a:off x="0" y="0"/>
                              <a:ext cx="64281" cy="58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93" name="Group 772"/>
                          <wpg:cNvGrpSpPr>
                            <a:grpSpLocks/>
                          </wpg:cNvGrpSpPr>
                          <wpg:grpSpPr bwMode="auto">
                            <a:xfrm>
                              <a:off x="0" y="0"/>
                              <a:ext cx="64281" cy="58858"/>
                              <a:chOff x="0" y="0"/>
                              <a:chExt cx="64281" cy="58858"/>
                            </a:xfrm>
                          </wpg:grpSpPr>
                          <wps:wsp>
                            <wps:cNvPr id="1594" name="Rectangle 774"/>
                            <wps:cNvSpPr>
                              <a:spLocks noChangeArrowheads="1"/>
                            </wps:cNvSpPr>
                            <wps:spPr bwMode="auto">
                              <a:xfrm>
                                <a:off x="0" y="0"/>
                                <a:ext cx="64281" cy="58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95" name="Rounded Rectangle 775"/>
                            <wps:cNvSpPr>
                              <a:spLocks noChangeArrowheads="1"/>
                            </wps:cNvSpPr>
                            <wps:spPr bwMode="auto">
                              <a:xfrm>
                                <a:off x="21" y="396"/>
                                <a:ext cx="27176" cy="5329"/>
                              </a:xfrm>
                              <a:prstGeom prst="roundRect">
                                <a:avLst>
                                  <a:gd name="adj" fmla="val 10000"/>
                                </a:avLst>
                              </a:prstGeom>
                              <a:gradFill rotWithShape="0">
                                <a:gsLst>
                                  <a:gs pos="0">
                                    <a:srgbClr val="F3CFB0"/>
                                  </a:gs>
                                  <a:gs pos="35001">
                                    <a:srgbClr val="F5DDC7"/>
                                  </a:gs>
                                  <a:gs pos="100000">
                                    <a:srgbClr val="FBF0E9"/>
                                  </a:gs>
                                </a:gsLst>
                                <a:lin ang="16200000"/>
                              </a:gradFill>
                              <a:ln>
                                <a:noFill/>
                              </a:ln>
                              <a:effectLst>
                                <a:outerShdw blurRad="63500" dist="20000" dir="5400000" rotWithShape="0">
                                  <a:srgbClr val="000000">
                                    <a:alpha val="37253"/>
                                  </a:srgbClr>
                                </a:outerShdw>
                              </a:effectLst>
                              <a:extLst>
                                <a:ext uri="{91240B29-F687-4F45-9708-019B960494DF}">
                                  <a14:hiddenLine xmlns:a14="http://schemas.microsoft.com/office/drawing/2010/main" w="9525">
                                    <a:solidFill>
                                      <a:srgbClr val="000000"/>
                                    </a:solidFill>
                                    <a:round/>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96" name="Rectangle 776"/>
                            <wps:cNvSpPr>
                              <a:spLocks noChangeArrowheads="1"/>
                            </wps:cNvSpPr>
                            <wps:spPr bwMode="auto">
                              <a:xfrm>
                                <a:off x="177" y="552"/>
                                <a:ext cx="26864" cy="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rFonts w:ascii="Calibri" w:eastAsia="Calibri" w:hAnsi="Calibri" w:cs="Calibri"/>
                                      <w:b/>
                                      <w:color w:val="000000"/>
                                      <w:sz w:val="22"/>
                                    </w:rPr>
                                    <w:t>Strategija reforme javne uprave</w:t>
                                  </w:r>
                                </w:p>
                                <w:p w:rsidR="00E934CF" w:rsidRDefault="00E934CF">
                                  <w:pPr>
                                    <w:spacing w:before="0" w:after="0" w:line="240" w:lineRule="auto"/>
                                    <w:jc w:val="center"/>
                                    <w:textDirection w:val="btLr"/>
                                  </w:pPr>
                                  <w:r>
                                    <w:rPr>
                                      <w:rFonts w:ascii="Calibri" w:eastAsia="Calibri" w:hAnsi="Calibri" w:cs="Calibri"/>
                                      <w:b/>
                                      <w:color w:val="000000"/>
                                      <w:sz w:val="22"/>
                                    </w:rPr>
                                    <w:t xml:space="preserve"> 2022-2026.</w:t>
                                  </w:r>
                                </w:p>
                              </w:txbxContent>
                            </wps:txbx>
                            <wps:bodyPr rot="0" vert="horz" wrap="square" lIns="20949" tIns="13950" rIns="20949" bIns="13950" anchor="ctr" anchorCtr="0" upright="1">
                              <a:noAutofit/>
                            </wps:bodyPr>
                          </wps:wsp>
                          <wps:wsp>
                            <wps:cNvPr id="1597" name="Freeform 777"/>
                            <wps:cNvSpPr>
                              <a:spLocks/>
                            </wps:cNvSpPr>
                            <wps:spPr bwMode="auto">
                              <a:xfrm>
                                <a:off x="2739" y="5725"/>
                                <a:ext cx="2717" cy="7029"/>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598" name="Rounded Rectangle 778"/>
                            <wps:cNvSpPr>
                              <a:spLocks noChangeArrowheads="1"/>
                            </wps:cNvSpPr>
                            <wps:spPr bwMode="auto">
                              <a:xfrm>
                                <a:off x="5456" y="7005"/>
                                <a:ext cx="22700" cy="11498"/>
                              </a:xfrm>
                              <a:prstGeom prst="roundRect">
                                <a:avLst>
                                  <a:gd name="adj" fmla="val 10000"/>
                                </a:avLst>
                              </a:prstGeom>
                              <a:solidFill>
                                <a:schemeClr val="lt1">
                                  <a:lumMod val="100000"/>
                                  <a:lumOff val="0"/>
                                  <a:alpha val="89410"/>
                                </a:schemeClr>
                              </a:solidFill>
                              <a:ln w="9525">
                                <a:solidFill>
                                  <a:srgbClr val="B3936D"/>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99" name="Rectangle 779"/>
                            <wps:cNvSpPr>
                              <a:spLocks noChangeArrowheads="1"/>
                            </wps:cNvSpPr>
                            <wps:spPr bwMode="auto">
                              <a:xfrm>
                                <a:off x="5793" y="7342"/>
                                <a:ext cx="22026" cy="1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rFonts w:ascii="Calibri" w:eastAsia="Calibri" w:hAnsi="Calibri" w:cs="Calibri"/>
                                      <w:color w:val="000000"/>
                                    </w:rPr>
                                    <w:t>FUNKCIONALNOST I ODGOVORNOST</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Planiranje i i</w:t>
                                  </w:r>
                                  <w:r>
                                    <w:rPr>
                                      <w:rFonts w:ascii="Calibri" w:eastAsia="Calibri" w:hAnsi="Calibri" w:cs="Calibri"/>
                                      <w:b/>
                                      <w:color w:val="000000"/>
                                    </w:rPr>
                                    <w:t>zvještavanje</w:t>
                                  </w:r>
                                  <w:r>
                                    <w:rPr>
                                      <w:rFonts w:ascii="Calibri" w:eastAsia="Calibri" w:hAnsi="Calibri" w:cs="Calibri"/>
                                      <w:color w:val="000000"/>
                                    </w:rPr>
                                    <w:t xml:space="preserve"> o radu organa na osnovu realizacije ciljeva i indikatora uspješnosti</w:t>
                                  </w:r>
                                </w:p>
                                <w:p w:rsidR="00E934CF" w:rsidRDefault="00E934CF">
                                  <w:pPr>
                                    <w:spacing w:before="30" w:after="0" w:line="215" w:lineRule="auto"/>
                                    <w:ind w:left="90" w:firstLine="180"/>
                                    <w:jc w:val="both"/>
                                    <w:textDirection w:val="btLr"/>
                                  </w:pPr>
                                  <w:r>
                                    <w:rPr>
                                      <w:rFonts w:ascii="Calibri" w:eastAsia="Calibri" w:hAnsi="Calibri" w:cs="Calibri"/>
                                      <w:b/>
                                      <w:color w:val="000000"/>
                                    </w:rPr>
                                    <w:t>Upravljačka odgovornost</w:t>
                                  </w:r>
                                </w:p>
                                <w:p w:rsidR="00E934CF" w:rsidRDefault="00E934CF">
                                  <w:pPr>
                                    <w:spacing w:before="30" w:after="0" w:line="215" w:lineRule="auto"/>
                                    <w:ind w:left="90" w:firstLine="180"/>
                                    <w:jc w:val="both"/>
                                    <w:textDirection w:val="btLr"/>
                                  </w:pPr>
                                  <w:r>
                                    <w:rPr>
                                      <w:rFonts w:ascii="Calibri" w:eastAsia="Calibri" w:hAnsi="Calibri" w:cs="Calibri"/>
                                      <w:b/>
                                      <w:color w:val="000000"/>
                                    </w:rPr>
                                    <w:t>Upravno-inspekcijski nadzor</w:t>
                                  </w:r>
                                </w:p>
                                <w:p w:rsidR="00E934CF" w:rsidRDefault="00E934CF">
                                  <w:pPr>
                                    <w:spacing w:before="30" w:after="0" w:line="215" w:lineRule="auto"/>
                                    <w:ind w:left="90" w:firstLine="180"/>
                                    <w:textDirection w:val="btLr"/>
                                  </w:pPr>
                                  <w:r>
                                    <w:rPr>
                                      <w:rFonts w:ascii="Calibri" w:eastAsia="Calibri" w:hAnsi="Calibri" w:cs="Calibri"/>
                                      <w:color w:val="000000"/>
                                    </w:rPr>
                                    <w:t xml:space="preserve"> Sistem </w:t>
                                  </w:r>
                                  <w:r>
                                    <w:rPr>
                                      <w:rFonts w:ascii="Calibri" w:eastAsia="Calibri" w:hAnsi="Calibri" w:cs="Calibri"/>
                                      <w:b/>
                                      <w:color w:val="000000"/>
                                    </w:rPr>
                                    <w:t>funkcionisanja</w:t>
                                  </w:r>
                                  <w:r>
                                    <w:rPr>
                                      <w:rFonts w:ascii="Calibri" w:eastAsia="Calibri" w:hAnsi="Calibri" w:cs="Calibri"/>
                                      <w:color w:val="000000"/>
                                    </w:rPr>
                                    <w:t xml:space="preserve"> JLS</w:t>
                                  </w:r>
                                </w:p>
                              </w:txbxContent>
                            </wps:txbx>
                            <wps:bodyPr rot="0" vert="horz" wrap="square" lIns="19050" tIns="12700" rIns="19050" bIns="12700" anchor="t" anchorCtr="0" upright="1">
                              <a:noAutofit/>
                            </wps:bodyPr>
                          </wps:wsp>
                          <wps:wsp>
                            <wps:cNvPr id="1600" name="Freeform 780"/>
                            <wps:cNvSpPr>
                              <a:spLocks/>
                            </wps:cNvSpPr>
                            <wps:spPr bwMode="auto">
                              <a:xfrm>
                                <a:off x="2739" y="5725"/>
                                <a:ext cx="2717" cy="19893"/>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01" name="Rounded Rectangle 781"/>
                            <wps:cNvSpPr>
                              <a:spLocks noChangeArrowheads="1"/>
                            </wps:cNvSpPr>
                            <wps:spPr bwMode="auto">
                              <a:xfrm>
                                <a:off x="5456" y="19929"/>
                                <a:ext cx="22700" cy="11377"/>
                              </a:xfrm>
                              <a:prstGeom prst="roundRect">
                                <a:avLst>
                                  <a:gd name="adj" fmla="val 10000"/>
                                </a:avLst>
                              </a:prstGeom>
                              <a:solidFill>
                                <a:schemeClr val="lt1">
                                  <a:lumMod val="100000"/>
                                  <a:lumOff val="0"/>
                                  <a:alpha val="89410"/>
                                </a:schemeClr>
                              </a:solidFill>
                              <a:ln w="9525">
                                <a:solidFill>
                                  <a:srgbClr val="ABA56A"/>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02" name="Rectangle 782"/>
                            <wps:cNvSpPr>
                              <a:spLocks noChangeArrowheads="1"/>
                            </wps:cNvSpPr>
                            <wps:spPr bwMode="auto">
                              <a:xfrm>
                                <a:off x="5789" y="20263"/>
                                <a:ext cx="22033" cy="10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color w:val="000000"/>
                                    </w:rPr>
                                    <w:t>USLUGE</w:t>
                                  </w:r>
                                </w:p>
                                <w:p w:rsidR="00E934CF" w:rsidRDefault="00E934CF">
                                  <w:pPr>
                                    <w:spacing w:before="70" w:after="0" w:line="215" w:lineRule="auto"/>
                                    <w:ind w:left="90" w:firstLine="180"/>
                                    <w:textDirection w:val="btLr"/>
                                  </w:pPr>
                                  <w:r>
                                    <w:rPr>
                                      <w:rFonts w:ascii="Calibri" w:eastAsia="Calibri" w:hAnsi="Calibri" w:cs="Calibri"/>
                                      <w:color w:val="000000"/>
                                    </w:rPr>
                                    <w:t xml:space="preserve"> Digitalizacija usluga </w:t>
                                  </w:r>
                                  <w:r>
                                    <w:rPr>
                                      <w:rFonts w:ascii="Calibri" w:eastAsia="Calibri" w:hAnsi="Calibri" w:cs="Calibri"/>
                                      <w:b/>
                                      <w:color w:val="000000"/>
                                    </w:rPr>
                                    <w:t>za građane</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Elektronsko upravljanje dokumentima </w:t>
                                  </w:r>
                                  <w:r>
                                    <w:rPr>
                                      <w:rFonts w:ascii="Calibri" w:eastAsia="Calibri" w:hAnsi="Calibri" w:cs="Calibri"/>
                                      <w:color w:val="000000"/>
                                    </w:rPr>
                                    <w:t>(pilot MFSS i ostali subjekti)</w:t>
                                  </w:r>
                                </w:p>
                                <w:p w:rsidR="00E934CF" w:rsidRDefault="00E934CF">
                                  <w:pPr>
                                    <w:spacing w:before="30" w:after="0" w:line="215" w:lineRule="auto"/>
                                    <w:ind w:left="90" w:firstLine="180"/>
                                    <w:jc w:val="both"/>
                                    <w:textDirection w:val="btLr"/>
                                  </w:pPr>
                                  <w:r>
                                    <w:rPr>
                                      <w:rFonts w:ascii="Calibri" w:eastAsia="Calibri" w:hAnsi="Calibri" w:cs="Calibri"/>
                                      <w:b/>
                                      <w:color w:val="000000"/>
                                    </w:rPr>
                                    <w:t>Interoperabilnost informacionih sistema u cilju pojednostavljivanja razmjene podataka</w:t>
                                  </w:r>
                                </w:p>
                              </w:txbxContent>
                            </wps:txbx>
                            <wps:bodyPr rot="0" vert="horz" wrap="square" lIns="19050" tIns="12700" rIns="19050" bIns="12700" anchor="t" anchorCtr="0" upright="1">
                              <a:noAutofit/>
                            </wps:bodyPr>
                          </wps:wsp>
                          <wps:wsp>
                            <wps:cNvPr id="1603" name="Freeform 783"/>
                            <wps:cNvSpPr>
                              <a:spLocks/>
                            </wps:cNvSpPr>
                            <wps:spPr bwMode="auto">
                              <a:xfrm>
                                <a:off x="2739" y="5725"/>
                                <a:ext cx="2717" cy="31548"/>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04" name="Rounded Rectangle 785"/>
                            <wps:cNvSpPr>
                              <a:spLocks noChangeArrowheads="1"/>
                            </wps:cNvSpPr>
                            <wps:spPr bwMode="auto">
                              <a:xfrm>
                                <a:off x="5456" y="32908"/>
                                <a:ext cx="22700" cy="8730"/>
                              </a:xfrm>
                              <a:prstGeom prst="roundRect">
                                <a:avLst>
                                  <a:gd name="adj" fmla="val 10000"/>
                                </a:avLst>
                              </a:prstGeom>
                              <a:solidFill>
                                <a:schemeClr val="lt1">
                                  <a:lumMod val="100000"/>
                                  <a:lumOff val="0"/>
                                  <a:alpha val="89410"/>
                                </a:schemeClr>
                              </a:solidFill>
                              <a:ln w="9525">
                                <a:solidFill>
                                  <a:srgbClr val="92A468"/>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05" name="Rectangle 786"/>
                            <wps:cNvSpPr>
                              <a:spLocks noChangeArrowheads="1"/>
                            </wps:cNvSpPr>
                            <wps:spPr bwMode="auto">
                              <a:xfrm>
                                <a:off x="5712" y="33164"/>
                                <a:ext cx="22188" cy="8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color w:val="000000"/>
                                    </w:rPr>
                                    <w:t>TRANSPARENTNOST</w:t>
                                  </w:r>
                                </w:p>
                                <w:p w:rsidR="00E934CF" w:rsidRDefault="00E934CF">
                                  <w:pPr>
                                    <w:spacing w:before="70" w:after="0" w:line="215" w:lineRule="auto"/>
                                    <w:ind w:left="90" w:firstLine="180"/>
                                    <w:jc w:val="both"/>
                                    <w:textDirection w:val="btLr"/>
                                  </w:pPr>
                                  <w:r>
                                    <w:rPr>
                                      <w:rFonts w:ascii="Calibri" w:eastAsia="Calibri" w:hAnsi="Calibri" w:cs="Calibri"/>
                                      <w:b/>
                                      <w:color w:val="000000"/>
                                    </w:rPr>
                                    <w:t>Podaci dostupni na portalu otvorenih podataka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Proaktivno objavljivanje informacija u posjedu javnih organa</w:t>
                                  </w:r>
                                </w:p>
                              </w:txbxContent>
                            </wps:txbx>
                            <wps:bodyPr rot="0" vert="horz" wrap="square" lIns="19050" tIns="12700" rIns="19050" bIns="12700" anchor="t" anchorCtr="0" upright="1">
                              <a:noAutofit/>
                            </wps:bodyPr>
                          </wps:wsp>
                          <wps:wsp>
                            <wps:cNvPr id="1606" name="Freeform 787"/>
                            <wps:cNvSpPr>
                              <a:spLocks/>
                            </wps:cNvSpPr>
                            <wps:spPr bwMode="auto">
                              <a:xfrm>
                                <a:off x="2739" y="5725"/>
                                <a:ext cx="2717" cy="40811"/>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07" name="Rounded Rectangle 788"/>
                            <wps:cNvSpPr>
                              <a:spLocks noChangeArrowheads="1"/>
                            </wps:cNvSpPr>
                            <wps:spPr bwMode="auto">
                              <a:xfrm>
                                <a:off x="5456" y="43064"/>
                                <a:ext cx="22700" cy="6945"/>
                              </a:xfrm>
                              <a:prstGeom prst="roundRect">
                                <a:avLst>
                                  <a:gd name="adj" fmla="val 10000"/>
                                </a:avLst>
                              </a:prstGeom>
                              <a:solidFill>
                                <a:schemeClr val="lt1">
                                  <a:lumMod val="100000"/>
                                  <a:lumOff val="0"/>
                                  <a:alpha val="89410"/>
                                </a:schemeClr>
                              </a:solidFill>
                              <a:ln w="9525">
                                <a:solidFill>
                                  <a:srgbClr val="799C67"/>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08" name="Rectangle 789"/>
                            <wps:cNvSpPr>
                              <a:spLocks noChangeArrowheads="1"/>
                            </wps:cNvSpPr>
                            <wps:spPr bwMode="auto">
                              <a:xfrm>
                                <a:off x="5660" y="43267"/>
                                <a:ext cx="22292" cy="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color w:val="000000"/>
                                    </w:rPr>
                                    <w:t>JAVNE POLITIKE</w:t>
                                  </w:r>
                                </w:p>
                                <w:p w:rsidR="00E934CF" w:rsidRDefault="00E934CF">
                                  <w:pPr>
                                    <w:spacing w:before="70" w:after="0" w:line="215" w:lineRule="auto"/>
                                    <w:ind w:left="90" w:firstLine="180"/>
                                    <w:textDirection w:val="btLr"/>
                                  </w:pPr>
                                  <w:r>
                                    <w:rPr>
                                      <w:rFonts w:ascii="Calibri" w:eastAsia="Calibri" w:hAnsi="Calibri" w:cs="Calibri"/>
                                      <w:color w:val="000000"/>
                                    </w:rPr>
                                    <w:t xml:space="preserve"> Kvalitet održavanja </w:t>
                                  </w:r>
                                  <w:r>
                                    <w:rPr>
                                      <w:rFonts w:ascii="Calibri" w:eastAsia="Calibri" w:hAnsi="Calibri" w:cs="Calibri"/>
                                      <w:b/>
                                      <w:color w:val="000000"/>
                                    </w:rPr>
                                    <w:t>javnih konsultacija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Portal e-participacija i e-peticija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Kvalitet kreiranja javnih politika sa RIA</w:t>
                                  </w:r>
                                </w:p>
                              </w:txbxContent>
                            </wps:txbx>
                            <wps:bodyPr rot="0" vert="horz" wrap="square" lIns="19050" tIns="12700" rIns="19050" bIns="12700" anchor="t" anchorCtr="0" upright="1">
                              <a:noAutofit/>
                            </wps:bodyPr>
                          </wps:wsp>
                          <wps:wsp>
                            <wps:cNvPr id="1609" name="Rounded Rectangle 790"/>
                            <wps:cNvSpPr>
                              <a:spLocks noChangeArrowheads="1"/>
                            </wps:cNvSpPr>
                            <wps:spPr bwMode="auto">
                              <a:xfrm>
                                <a:off x="34290" y="396"/>
                                <a:ext cx="29969" cy="4924"/>
                              </a:xfrm>
                              <a:prstGeom prst="roundRect">
                                <a:avLst>
                                  <a:gd name="adj" fmla="val 10000"/>
                                </a:avLst>
                              </a:prstGeom>
                              <a:gradFill rotWithShape="0">
                                <a:gsLst>
                                  <a:gs pos="0">
                                    <a:srgbClr val="BFCCCF"/>
                                  </a:gs>
                                  <a:gs pos="35001">
                                    <a:srgbClr val="D3DBDB"/>
                                  </a:gs>
                                  <a:gs pos="100000">
                                    <a:srgbClr val="EDF1F1"/>
                                  </a:gs>
                                </a:gsLst>
                                <a:lin ang="16200000"/>
                              </a:gradFill>
                              <a:ln>
                                <a:noFill/>
                              </a:ln>
                              <a:effectLst>
                                <a:outerShdw blurRad="63500" dist="20000" dir="5400000" rotWithShape="0">
                                  <a:srgbClr val="000000">
                                    <a:alpha val="37253"/>
                                  </a:srgbClr>
                                </a:outerShdw>
                              </a:effectLst>
                              <a:extLst>
                                <a:ext uri="{91240B29-F687-4F45-9708-019B960494DF}">
                                  <a14:hiddenLine xmlns:a14="http://schemas.microsoft.com/office/drawing/2010/main" w="9525">
                                    <a:solidFill>
                                      <a:srgbClr val="000000"/>
                                    </a:solidFill>
                                    <a:round/>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10" name="Rectangle 791"/>
                            <wps:cNvSpPr>
                              <a:spLocks noChangeArrowheads="1"/>
                            </wps:cNvSpPr>
                            <wps:spPr bwMode="auto">
                              <a:xfrm>
                                <a:off x="34434" y="540"/>
                                <a:ext cx="29681" cy="4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b/>
                                      <w:color w:val="000000"/>
                                      <w:sz w:val="22"/>
                                    </w:rPr>
                                    <w:t xml:space="preserve">Program reforme javnih finansija </w:t>
                                  </w:r>
                                </w:p>
                                <w:p w:rsidR="00E934CF" w:rsidRDefault="00E934CF">
                                  <w:pPr>
                                    <w:spacing w:before="75" w:after="0" w:line="215" w:lineRule="auto"/>
                                    <w:jc w:val="center"/>
                                    <w:textDirection w:val="btLr"/>
                                  </w:pPr>
                                  <w:r>
                                    <w:rPr>
                                      <w:rFonts w:ascii="Calibri" w:eastAsia="Calibri" w:hAnsi="Calibri" w:cs="Calibri"/>
                                      <w:b/>
                                      <w:color w:val="000000"/>
                                      <w:sz w:val="22"/>
                                    </w:rPr>
                                    <w:t>2022-2026.</w:t>
                                  </w:r>
                                </w:p>
                              </w:txbxContent>
                            </wps:txbx>
                            <wps:bodyPr rot="0" vert="horz" wrap="square" lIns="20949" tIns="13950" rIns="20949" bIns="13950" anchor="ctr" anchorCtr="0" upright="1">
                              <a:noAutofit/>
                            </wps:bodyPr>
                          </wps:wsp>
                          <wps:wsp>
                            <wps:cNvPr id="1611" name="Freeform 792"/>
                            <wps:cNvSpPr>
                              <a:spLocks/>
                            </wps:cNvSpPr>
                            <wps:spPr bwMode="auto">
                              <a:xfrm>
                                <a:off x="37287" y="5320"/>
                                <a:ext cx="2997" cy="6578"/>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12" name="Rounded Rectangle 793"/>
                            <wps:cNvSpPr>
                              <a:spLocks noChangeArrowheads="1"/>
                            </wps:cNvSpPr>
                            <wps:spPr bwMode="auto">
                              <a:xfrm>
                                <a:off x="40284" y="6923"/>
                                <a:ext cx="22699" cy="9951"/>
                              </a:xfrm>
                              <a:prstGeom prst="roundRect">
                                <a:avLst>
                                  <a:gd name="adj" fmla="val 10000"/>
                                </a:avLst>
                              </a:prstGeom>
                              <a:solidFill>
                                <a:schemeClr val="lt1">
                                  <a:lumMod val="100000"/>
                                  <a:lumOff val="0"/>
                                  <a:alpha val="89410"/>
                                </a:schemeClr>
                              </a:solidFill>
                              <a:ln w="9525">
                                <a:solidFill>
                                  <a:srgbClr val="669467"/>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13" name="Rectangle 794"/>
                            <wps:cNvSpPr>
                              <a:spLocks noChangeArrowheads="1"/>
                            </wps:cNvSpPr>
                            <wps:spPr bwMode="auto">
                              <a:xfrm>
                                <a:off x="40575" y="7214"/>
                                <a:ext cx="22117" cy="9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both"/>
                                    <w:textDirection w:val="btLr"/>
                                  </w:pPr>
                                  <w:r>
                                    <w:rPr>
                                      <w:rFonts w:ascii="Calibri" w:eastAsia="Calibri" w:hAnsi="Calibri" w:cs="Calibri"/>
                                      <w:color w:val="000000"/>
                                    </w:rPr>
                                    <w:t xml:space="preserve"> • Srednjoročno </w:t>
                                  </w:r>
                                  <w:r>
                                    <w:rPr>
                                      <w:rFonts w:ascii="Calibri" w:eastAsia="Calibri" w:hAnsi="Calibri" w:cs="Calibri"/>
                                      <w:b/>
                                      <w:color w:val="000000"/>
                                    </w:rPr>
                                    <w:t>planiranje</w:t>
                                  </w:r>
                                  <w:r>
                                    <w:rPr>
                                      <w:rFonts w:ascii="Calibri" w:eastAsia="Calibri" w:hAnsi="Calibri" w:cs="Calibri"/>
                                      <w:color w:val="000000"/>
                                    </w:rPr>
                                    <w:t xml:space="preserve"> programa rada + Programski budžet</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Upravljačka odgovornost, </w:t>
                                  </w:r>
                                  <w:r>
                                    <w:rPr>
                                      <w:rFonts w:ascii="Calibri" w:eastAsia="Calibri" w:hAnsi="Calibri" w:cs="Calibri"/>
                                      <w:b/>
                                      <w:color w:val="000000"/>
                                    </w:rPr>
                                    <w:t>Unutrašnje kontrole (PIFC), revizija</w:t>
                                  </w:r>
                                </w:p>
                                <w:p w:rsidR="00E934CF" w:rsidRDefault="00E934CF">
                                  <w:pPr>
                                    <w:spacing w:before="30" w:after="0" w:line="215" w:lineRule="auto"/>
                                    <w:ind w:left="90" w:firstLine="180"/>
                                    <w:jc w:val="both"/>
                                    <w:textDirection w:val="btLr"/>
                                  </w:pPr>
                                  <w:r>
                                    <w:rPr>
                                      <w:rFonts w:ascii="Calibri" w:eastAsia="Calibri" w:hAnsi="Calibri" w:cs="Calibri"/>
                                      <w:color w:val="000000"/>
                                    </w:rPr>
                                    <w:t xml:space="preserve"> Rad </w:t>
                                  </w:r>
                                  <w:r>
                                    <w:rPr>
                                      <w:rFonts w:ascii="Calibri" w:eastAsia="Calibri" w:hAnsi="Calibri" w:cs="Calibri"/>
                                      <w:b/>
                                      <w:color w:val="000000"/>
                                    </w:rPr>
                                    <w:t>Budžetske inspekcije</w:t>
                                  </w:r>
                                </w:p>
                                <w:p w:rsidR="00E934CF" w:rsidRDefault="00E934CF">
                                  <w:pPr>
                                    <w:spacing w:before="30" w:after="0" w:line="215" w:lineRule="auto"/>
                                    <w:ind w:left="90" w:firstLine="180"/>
                                    <w:jc w:val="both"/>
                                    <w:textDirection w:val="btLr"/>
                                  </w:pPr>
                                  <w:r>
                                    <w:rPr>
                                      <w:rFonts w:ascii="Calibri" w:eastAsia="Calibri" w:hAnsi="Calibri" w:cs="Calibri"/>
                                      <w:color w:val="000000"/>
                                    </w:rPr>
                                    <w:t xml:space="preserve"> Sistem </w:t>
                                  </w:r>
                                  <w:r>
                                    <w:rPr>
                                      <w:rFonts w:ascii="Calibri" w:eastAsia="Calibri" w:hAnsi="Calibri" w:cs="Calibri"/>
                                      <w:b/>
                                      <w:color w:val="000000"/>
                                    </w:rPr>
                                    <w:t>finansiranja</w:t>
                                  </w:r>
                                  <w:r>
                                    <w:rPr>
                                      <w:rFonts w:ascii="Calibri" w:eastAsia="Calibri" w:hAnsi="Calibri" w:cs="Calibri"/>
                                      <w:color w:val="000000"/>
                                    </w:rPr>
                                    <w:t xml:space="preserve"> JLS</w:t>
                                  </w:r>
                                </w:p>
                              </w:txbxContent>
                            </wps:txbx>
                            <wps:bodyPr rot="0" vert="horz" wrap="square" lIns="19050" tIns="12700" rIns="19050" bIns="12700" anchor="t" anchorCtr="0" upright="1">
                              <a:noAutofit/>
                            </wps:bodyPr>
                          </wps:wsp>
                          <wps:wsp>
                            <wps:cNvPr id="1614" name="Freeform 796"/>
                            <wps:cNvSpPr>
                              <a:spLocks/>
                            </wps:cNvSpPr>
                            <wps:spPr bwMode="auto">
                              <a:xfrm>
                                <a:off x="37287" y="5320"/>
                                <a:ext cx="2997" cy="19522"/>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15" name="Rounded Rectangle 797"/>
                            <wps:cNvSpPr>
                              <a:spLocks noChangeArrowheads="1"/>
                            </wps:cNvSpPr>
                            <wps:spPr bwMode="auto">
                              <a:xfrm>
                                <a:off x="40284" y="18300"/>
                                <a:ext cx="22699" cy="13083"/>
                              </a:xfrm>
                              <a:prstGeom prst="roundRect">
                                <a:avLst>
                                  <a:gd name="adj" fmla="val 10000"/>
                                </a:avLst>
                              </a:prstGeom>
                              <a:solidFill>
                                <a:schemeClr val="lt1">
                                  <a:lumMod val="100000"/>
                                  <a:lumOff val="0"/>
                                  <a:alpha val="89410"/>
                                </a:schemeClr>
                              </a:solidFill>
                              <a:ln w="9525">
                                <a:solidFill>
                                  <a:srgbClr val="678A75"/>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16" name="Rectangle 798"/>
                            <wps:cNvSpPr>
                              <a:spLocks noChangeArrowheads="1"/>
                            </wps:cNvSpPr>
                            <wps:spPr bwMode="auto">
                              <a:xfrm>
                                <a:off x="40667" y="18684"/>
                                <a:ext cx="21933" cy="1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both"/>
                                    <w:textDirection w:val="btLr"/>
                                  </w:pPr>
                                  <w:r>
                                    <w:rPr>
                                      <w:rFonts w:ascii="Calibri" w:eastAsia="Calibri" w:hAnsi="Calibri" w:cs="Calibri"/>
                                      <w:color w:val="000000"/>
                                    </w:rPr>
                                    <w:t xml:space="preserve"> •Digitalizacija usluga </w:t>
                                  </w:r>
                                  <w:r>
                                    <w:rPr>
                                      <w:rFonts w:ascii="Calibri" w:eastAsia="Calibri" w:hAnsi="Calibri" w:cs="Calibri"/>
                                      <w:b/>
                                      <w:color w:val="000000"/>
                                    </w:rPr>
                                    <w:t>za privredne subjekte</w:t>
                                  </w:r>
                                </w:p>
                                <w:p w:rsidR="00E934CF" w:rsidRDefault="00E934CF">
                                  <w:pPr>
                                    <w:spacing w:before="70" w:after="0" w:line="215" w:lineRule="auto"/>
                                    <w:jc w:val="both"/>
                                    <w:textDirection w:val="btLr"/>
                                  </w:pPr>
                                  <w:r>
                                    <w:rPr>
                                      <w:rFonts w:ascii="Calibri" w:eastAsia="Calibri" w:hAnsi="Calibri" w:cs="Calibri"/>
                                      <w:b/>
                                      <w:color w:val="000000"/>
                                    </w:rPr>
                                    <w:t>•</w:t>
                                  </w:r>
                                  <w:r>
                                    <w:rPr>
                                      <w:rFonts w:ascii="Calibri" w:eastAsia="Calibri" w:hAnsi="Calibri" w:cs="Calibri"/>
                                      <w:color w:val="000000"/>
                                    </w:rPr>
                                    <w:t xml:space="preserve"> Sistem elektronske razmjene podataka između MFSS i resornih organa (Uprava carina i prihoda, Uprava za Katarstar i MONSTAT)</w:t>
                                  </w:r>
                                </w:p>
                                <w:p w:rsidR="00E934CF" w:rsidRDefault="00E934CF">
                                  <w:pPr>
                                    <w:spacing w:before="70" w:after="0" w:line="215" w:lineRule="auto"/>
                                    <w:ind w:left="90" w:firstLine="180"/>
                                    <w:jc w:val="both"/>
                                    <w:textDirection w:val="btLr"/>
                                  </w:pPr>
                                  <w:r>
                                    <w:rPr>
                                      <w:rFonts w:ascii="Calibri" w:eastAsia="Calibri" w:hAnsi="Calibri" w:cs="Calibri"/>
                                      <w:color w:val="000000"/>
                                    </w:rPr>
                                    <w:t>Povezanost registara MFSS na GSB u cilju interoperabilnosti registara</w:t>
                                  </w:r>
                                </w:p>
                              </w:txbxContent>
                            </wps:txbx>
                            <wps:bodyPr rot="0" vert="horz" wrap="square" lIns="19050" tIns="12700" rIns="19050" bIns="12700" anchor="t" anchorCtr="0" upright="1">
                              <a:noAutofit/>
                            </wps:bodyPr>
                          </wps:wsp>
                          <wps:wsp>
                            <wps:cNvPr id="1617" name="Freeform 800"/>
                            <wps:cNvSpPr>
                              <a:spLocks/>
                            </wps:cNvSpPr>
                            <wps:spPr bwMode="auto">
                              <a:xfrm>
                                <a:off x="37287" y="5320"/>
                                <a:ext cx="2997" cy="31990"/>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18" name="Rounded Rectangle 801"/>
                            <wps:cNvSpPr>
                              <a:spLocks noChangeArrowheads="1"/>
                            </wps:cNvSpPr>
                            <wps:spPr bwMode="auto">
                              <a:xfrm>
                                <a:off x="40284" y="32984"/>
                                <a:ext cx="22699" cy="8651"/>
                              </a:xfrm>
                              <a:prstGeom prst="roundRect">
                                <a:avLst>
                                  <a:gd name="adj" fmla="val 10000"/>
                                </a:avLst>
                              </a:prstGeom>
                              <a:solidFill>
                                <a:schemeClr val="lt1">
                                  <a:lumMod val="100000"/>
                                  <a:lumOff val="0"/>
                                  <a:alpha val="89410"/>
                                </a:schemeClr>
                              </a:solidFill>
                              <a:ln w="9525">
                                <a:solidFill>
                                  <a:srgbClr val="67817C"/>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19" name="Rectangle 802"/>
                            <wps:cNvSpPr>
                              <a:spLocks noChangeArrowheads="1"/>
                            </wps:cNvSpPr>
                            <wps:spPr bwMode="auto">
                              <a:xfrm>
                                <a:off x="40537" y="33238"/>
                                <a:ext cx="22193" cy="8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p>
                                <w:p w:rsidR="00E934CF" w:rsidRDefault="00E934CF">
                                  <w:pPr>
                                    <w:spacing w:before="70" w:after="0" w:line="215" w:lineRule="auto"/>
                                    <w:ind w:left="90" w:firstLine="180"/>
                                    <w:jc w:val="both"/>
                                    <w:textDirection w:val="btLr"/>
                                  </w:pPr>
                                  <w:r>
                                    <w:rPr>
                                      <w:rFonts w:ascii="Calibri" w:eastAsia="Calibri" w:hAnsi="Calibri" w:cs="Calibri"/>
                                      <w:b/>
                                      <w:color w:val="000000"/>
                                    </w:rPr>
                                    <w:t>Transparentnost budžeta</w:t>
                                  </w:r>
                                </w:p>
                                <w:p w:rsidR="00E934CF" w:rsidRDefault="00E934CF">
                                  <w:pPr>
                                    <w:spacing w:before="30" w:after="0" w:line="215" w:lineRule="auto"/>
                                    <w:ind w:left="90" w:firstLine="180"/>
                                    <w:jc w:val="both"/>
                                    <w:textDirection w:val="btLr"/>
                                  </w:pPr>
                                  <w:r>
                                    <w:rPr>
                                      <w:rFonts w:ascii="Calibri" w:eastAsia="Calibri" w:hAnsi="Calibri" w:cs="Calibri"/>
                                      <w:b/>
                                      <w:color w:val="000000"/>
                                    </w:rPr>
                                    <w:t>Budžet u mašinsko čitljivom formatu</w:t>
                                  </w:r>
                                </w:p>
                              </w:txbxContent>
                            </wps:txbx>
                            <wps:bodyPr rot="0" vert="horz" wrap="square" lIns="19050" tIns="12700" rIns="19050" bIns="12700" anchor="t" anchorCtr="0" upright="1">
                              <a:noAutofit/>
                            </wps:bodyPr>
                          </wps:wsp>
                          <wps:wsp>
                            <wps:cNvPr id="1620" name="Freeform 803"/>
                            <wps:cNvSpPr>
                              <a:spLocks/>
                            </wps:cNvSpPr>
                            <wps:spPr bwMode="auto">
                              <a:xfrm>
                                <a:off x="37287" y="5320"/>
                                <a:ext cx="2997" cy="40765"/>
                              </a:xfrm>
                              <a:custGeom>
                                <a:avLst/>
                                <a:gdLst>
                                  <a:gd name="T0" fmla="*/ 0 w 120000"/>
                                  <a:gd name="T1" fmla="*/ 0 h 120000"/>
                                  <a:gd name="T2" fmla="*/ 0 w 120000"/>
                                  <a:gd name="T3" fmla="*/ 120000 h 120000"/>
                                  <a:gd name="T4" fmla="*/ 120000 w 120000"/>
                                  <a:gd name="T5" fmla="*/ 120000 h 120000"/>
                                </a:gdLst>
                                <a:ahLst/>
                                <a:cxnLst>
                                  <a:cxn ang="0">
                                    <a:pos x="T0" y="T1"/>
                                  </a:cxn>
                                  <a:cxn ang="0">
                                    <a:pos x="T2" y="T3"/>
                                  </a:cxn>
                                  <a:cxn ang="0">
                                    <a:pos x="T4" y="T5"/>
                                  </a:cxn>
                                </a:cxnLst>
                                <a:rect l="0" t="0" r="r" b="b"/>
                                <a:pathLst>
                                  <a:path w="120000" h="120000" extrusionOk="0">
                                    <a:moveTo>
                                      <a:pt x="0" y="0"/>
                                    </a:moveTo>
                                    <a:lnTo>
                                      <a:pt x="0" y="120000"/>
                                    </a:lnTo>
                                    <a:lnTo>
                                      <a:pt x="120000" y="120000"/>
                                    </a:lnTo>
                                  </a:path>
                                </a:pathLst>
                              </a:custGeom>
                              <a:noFill/>
                              <a:ln w="25400">
                                <a:solidFill>
                                  <a:srgbClr val="65787B"/>
                                </a:solidFill>
                                <a:round/>
                                <a:headEnd type="none" w="sm" len="sm"/>
                                <a:tailEnd type="none" w="sm" len="sm"/>
                              </a:ln>
                              <a:extLst>
                                <a:ext uri="{909E8E84-426E-40DD-AFC4-6F175D3DCCD1}">
                                  <a14:hiddenFill xmlns:a14="http://schemas.microsoft.com/office/drawing/2010/main">
                                    <a:solidFill>
                                      <a:srgbClr val="FFFFFF"/>
                                    </a:solidFill>
                                  </a14:hiddenFill>
                                </a:ext>
                              </a:extLst>
                            </wps:spPr>
                            <wps:bodyPr rot="0" vert="horz" wrap="square" lIns="91440" tIns="45720" rIns="91440" bIns="45720" anchor="ctr" anchorCtr="0" upright="1">
                              <a:noAutofit/>
                            </wps:bodyPr>
                          </wps:wsp>
                          <wps:wsp>
                            <wps:cNvPr id="1621" name="Rounded Rectangle 804"/>
                            <wps:cNvSpPr>
                              <a:spLocks noChangeArrowheads="1"/>
                            </wps:cNvSpPr>
                            <wps:spPr bwMode="auto">
                              <a:xfrm>
                                <a:off x="40284" y="43508"/>
                                <a:ext cx="22699" cy="5154"/>
                              </a:xfrm>
                              <a:prstGeom prst="roundRect">
                                <a:avLst>
                                  <a:gd name="adj" fmla="val 10000"/>
                                </a:avLst>
                              </a:prstGeom>
                              <a:solidFill>
                                <a:schemeClr val="lt1">
                                  <a:lumMod val="100000"/>
                                  <a:lumOff val="0"/>
                                  <a:alpha val="89410"/>
                                </a:schemeClr>
                              </a:solidFill>
                              <a:ln w="9525">
                                <a:solidFill>
                                  <a:srgbClr val="667679"/>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22" name="Rectangle 805"/>
                            <wps:cNvSpPr>
                              <a:spLocks noChangeArrowheads="1"/>
                            </wps:cNvSpPr>
                            <wps:spPr bwMode="auto">
                              <a:xfrm>
                                <a:off x="40435" y="43659"/>
                                <a:ext cx="22397" cy="4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both"/>
                                    <w:textDirection w:val="btLr"/>
                                  </w:pPr>
                                  <w:r>
                                    <w:rPr>
                                      <w:rFonts w:ascii="Calibri" w:eastAsia="Calibri" w:hAnsi="Calibri" w:cs="Calibri"/>
                                      <w:color w:val="000000"/>
                                    </w:rPr>
                                    <w:t xml:space="preserve">• </w:t>
                                  </w:r>
                                  <w:r>
                                    <w:rPr>
                                      <w:rFonts w:ascii="Calibri" w:eastAsia="Calibri" w:hAnsi="Calibri" w:cs="Calibri"/>
                                      <w:b/>
                                      <w:color w:val="000000"/>
                                    </w:rPr>
                                    <w:t xml:space="preserve">Fiskalni deo RIA (FIA) </w:t>
                                  </w:r>
                                  <w:r>
                                    <w:rPr>
                                      <w:rFonts w:ascii="Calibri" w:eastAsia="Calibri" w:hAnsi="Calibri" w:cs="Calibri"/>
                                      <w:color w:val="000000"/>
                                    </w:rPr>
                                    <w:t>i primjena RIA na podzakonske akte</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Proces konsultacija pri izradi Budžeta</w:t>
                                  </w:r>
                                </w:p>
                              </w:txbxContent>
                            </wps:txbx>
                            <wps:bodyPr rot="0" vert="horz" wrap="square" lIns="19050" tIns="12700" rIns="19050" bIns="1270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5087CD42" id="Group 840" o:spid="_x0000_s1067" style="position:absolute;left:0;text-align:left;margin-left:0;margin-top:43.25pt;width:506.15pt;height:463.45pt;z-index:251666432;mso-position-horizontal:left;mso-position-horizontal-relative:margin;mso-position-vertical-relative:text" coordorigin="21319,8370" coordsize="64281,588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y9++/gwAAAGOAAAOAAAAZHJzL2Uyb0RvYy54bWzsXVtv28oRfi/Q/0DosYCPubxTiHNgS1ZQ&#10;IO05SFL0mZZoST0UyZJ05LTof++3Vy5JyYkSSYmdzYNDiktyrzPfNzM7fPXr4yazPqZVvS7yqxH5&#10;xR5ZaT4vFut8eTX6x4fZRTSy6ibJF0lW5OnV6FNaj359/ec/vdqW49QpVkW2SCsLD8nr8ba8Gq2a&#10;phxfXtbzVbpJ6l+KMs1x8b6oNkmD02p5uaiSLZ6+yS4d2w4ut0W1KKtintY1fp3yi6PX7Pn39+m8&#10;+e3+vk4bK7saoW4N+1uxv3f07+XrV8l4WSXlaj0X1Ui+ohabZJ3jpepR06RJrIdqPXjUZj2virq4&#10;b36ZF5vL4v5+PU9ZG9AaYvda86YqHkrWluV4uyxVN6Fre/301Y+d//3j75W1XmDs/BgdlCcbjBJ7&#10;sRV5rH+25XKMYm+q8n35e8UbicO3xfyPGt132b9Oz5e8sHW3/VuxwAOTh6Zg/fN4X23oI9By65EN&#10;wyc1DOljY83xY+A5EbH9kTXHNT+K/Ij4fKDmK4wmvc8hLolHFq5HbihGcb661R+g3U5vvkzG/N2s&#10;vqJ+dJqIyvLDTneQbneE/EX95tIxP1Z37GpWp1faRsW9HsHYtT35lV2BJVi3s6z+tln2fpWUKZu8&#10;NZ0+7SxzZLe+w+pM8mWWWmFIaHO2JSsqp1nN55iVF5MVyqXXVVVsV2myQM1YeQyldgM9qTFDv2HS&#10;td0bdeZMMi6runmTFhuLHlyNKlSdzefk49u64dNLFqHTOy9m6yzD78k4yzs/YB7yXzCuuJVeoyPM&#10;ZMV/Yzu+jW4j78JzgtsLz55OL65nE+8imJHQn7rTyWRK/kffS7zxar1YpDl9jZRbxPuyERMSlEsc&#10;JbnqIlsv6ONolepqeTfJKutjArk5Y/9Eh2jFLrvVYGsMbek1iTiefePEF7MgCi+8medfxKEdXdgk&#10;vokD24u96azbpLfrPP32Jlnbq1HsOz4bJa3SvbbZ7N+wbcl4s26gmbL1BjJGFUrGdP7d5gs2tE2y&#10;zvix1hW0+m1XYLjlQLPZSicon+jN490jE7yemvt3xeIT5m9VYIZhPUOt4mBVVP8ZWVuoqKtR/e+H&#10;pEpHVvbXHGsgJp7jQafpJ5V+cqefJPkcj7oazZtqZPGTScM14UNZrZcrvIuw3sqLa4jr+zWb13RV&#10;8XoxUc9ExNNi05Xrm2uRMHT42v4eWqS3oJOx0iDPR15iiLlW1uWlx/tUE3+Y2EZeGnn5tSrgGclL&#10;IU+kXHoe8vI82AqgWciK4iFfpAtLlxkMRHcg0+lkhgPwDDzqxgEVVBzjUGzvhCQMhFR2HQZiFTIf&#10;oizaCNoCppYY1KLPWi5EI5PFv0bW/SYDYwNQsQhV00KVi8J4tg7LQPQYxKFT5p/rZsUwKtW17LG1&#10;wGPL2ioL6Ff+cxcKuZPZjXzHsua38dKub9tcf3bv8KfTSShq1b2D1XfXS25m9q3sGnoLWrGUlcvW&#10;ObQ3GCAJwH/bBsum0SrthZyMEItWFg/AN+9Xi611lz1U75IFiBdtw8harCnEZU+nJ8AIvsdftbPf&#10;Os1l5XibkqxcJRxBuqHju6IPRHHWKlUHDpj06knU1IHHzxVLgscLyHgC+Mg6toVpRhy2VBOSZgid&#10;mEQ6kxgkYcjkoO8zpaXJwSAKAOyYhcMmUj5I64iUWYZttqRUo1icpXJqReWdRqCfq4Q4H9tUzOFA&#10;tunYsQeTG2ebxI19aArONsUVzjbFlSOzzfOgJ6xVLi5mVZpSmzMMU2xp7pYW1OzTuUJPvsgC5YQu&#10;t176UIxDgMTlQmgP8NH8gVuh6KSXlieKhyRwkcDoA8aG46K/XFq2tbUI1+YMiin49AEYTSu12lMK&#10;9jqt1L5ngfWrUvxt1r4HQu71i+57KvBsv6j+VAqMZOOTFXqBNXD+mIsOwREHSxyRANVR4zHtHWBT&#10;NJ+OIGwCj8xEt6cwmk8LS/jydGE0jRZmYyqfzP8XNaqAZvu+CNhj4Iu44/OgTBraEDrC9JDSMjF4&#10;1qo9hMSrHqjP5bc/JE7dFB/TDwW7r+mZ1lGD9mqWD0u10wNFZQH5f8keJyuB5u0ojdtobVl3qhbQ&#10;hmsTtmMTpe1yKKxk0Hu/fS7wwyi8kdCx1QbJeICprOZTCVdDDj8T7GUwlm1gKEvhlcIBmxfCXPeZ&#10;cqwHhFYRA6Hpl5dhoEUbJb7uWSUPVAowQcJJJJSCB2mmlIK4wpWCuPIslQIcmPspNXMTdHTA6Si1&#10;7/nAs1h/oQ3nGJvRdGIyVu3gN641CPHizzkvjk2ru8uXum5T5TzIGk6Ks4cNXIGcDgriy5qA36lP&#10;jzkahCNPI45R7BFJt5lPmD6YSZnOO7P8C81XN27sBtPvIE56y6w1/iujzOEr7/sZ/88DxwCRhuyN&#10;2UXOteLCGLCGrjjX6/M3x3aEHYvYEQdxkKqGwBl34andhcp+caDEILFNOZsgcFxjcAInrggCx69I&#10;Xd0cw1l4DnkRUA3Yp28RUx67xQXUzynpG4kjSA/6klYs6HDY8DfWNYa/CT9Dy9A44cJshuaR4Ke9&#10;2qVlvNQORtbyOMPfDH97IoTkZfO3AD45iSKHLtFIhd4gQu3UYWeKv5E45pY9zR2gEziXGx01vdH3&#10;B/y8BO765toPrn8kAqcMxAfCse8avXUeQAbT6YDARYxI7UZkR4/0hPGQ29kpW2NgTF9ytgt2Rz1w&#10;xA6VlcEwOMPgTs3glNXwQJHx4hmcCh1tHXCRCm8YqugTMziX+F7flGoYnN3x6wGkGAZnGBwPiv+M&#10;Zy0ZGw8c1gvYKLN8GA9cd+/eng1D2COiYOQOBqf8J0P1cHw4KT1wiFy1mWbQ4aRywUWhK802+9Dk&#10;z0vgYufaC6RW7TjxTuzQ3+uBUx6lA9HYT0Dg2nDydqtepPwP51hxIeHxN65LEC/JPMat05tEcM5T&#10;Ahc52A3aNbX3TSadKHJeVBahwR6d4JTOD5DYZsOe2bBXj5XPHl40TCBqwjhQYrx4/qbirTX+puxj&#10;Q3FBl2HHEkRPjhdA6dkRkTF+UhEb/mb4G900Y0GLmAjK3q4Uw98YMdNQ6d5NB5zHsfjQHrA8UCe8&#10;+AjKwFZh9e928DdlCx2qh9PxN8+1h2hS8bcg9mQAt1QbEirKDTk/L38L43gSyP1K2ko5eUB2b5m1&#10;aEz5cA9feS87gjKAjWKHA07x3XOsuCDgESqe6/BZo1tMnBjkjvK3wMd+GMPfTMKVsyRc4XsxDX+T&#10;+ZbkftnAbiOuh5oa2cEE6z2D3EC8Nc1GBtEwzCAQxwHqScWGF0OAPy02jq2o5Tb7nTvh1Sb9JzII&#10;3Mwmk8lM1LqbD2BPBgHkfbqZyi1Q3Tv2ZRC4nc7ITFJfk0GAWgxFgq3nuj94YBzHtFf+NLYEVEqw&#10;gxNQ8dQMXyEPX74FHGFBQwQVK8R5FknouXxXKXZLUrGhAag4QAAjl4SBy8zyoKX7KIsxgFNyr1aJ&#10;ySGguuJwgWFyCOxzVsPgLARGawIHy8G67Ri61S5RKro7V+jJF5nAkVMnEslFXGy77UmGGJc4swql&#10;s1UKBmMCNyZwYwLneU4HsMqYwI0JvJOB/KDM2nu1QhsJv4NYPxHhenQTuGc7EYeTQewMIuKDWDDr&#10;OPYlfZRqw5jApXkugIPgxzKBqyA4YwIHfAIrUyYtokLKtUyYscKvZyBwnu2HiKOCuSp0yDCECbnf&#10;GFBDXgpjAjc5x8+UcxyZZAQlOVBivPQQJqzQIX9TnTUUF6fmbwQ57Bl91Cw7hsAZAmcInCFwMCJ9&#10;02c6TAzT4ItLewlcGwm/g8A9EeJ6QgJHIheBjF27n6MYHHFtvnVSUxyGwikKF0bXQOVUe2MVnTGt&#10;5N4oJjWHDgRkP4EPTkWV6xTunHGDnh2A71MKR6IA5pPumiOxyiPgYJeKmFT7zCbGDWfccHIfLBM/&#10;3+CGU2vgQJnx4kkcFmsvExw+4UUXZsfVdjYnHL5VyKOnNF1sSJwhcYbEGRJnSByXyqf/8mhA2nD4&#10;AYmLkCdur344IYlDJoEBoGxJXBQYN5xOzjr2jiCMSDgRcPuH4HBqZ8WBeOwn4HBtZLnKJBDZT8RF&#10;nWDJ+S7ncK7ruAw5a5GUyB8gcsFFxGNucQ2q9c0mhsIZCnckCofdUULrHCgyXjqFQ0TjkMI9EShD&#10;qXSH3B05jtKzw0DaC6Vpx1A4Q+EMhTMUzlC4s1E4+llhkVJ4B4U7b1iXDKT0sG9vgCeVH85HElHB&#10;UaTe6ONJ2pJjfuW4w4XUV5P4J5Z+rM8xwa0ShDLsrVPtEwdm73PDBcoKcCAee/kUDmFIculpFE5F&#10;ng5Do05A4bDUmBvOcwOfTRudwrlyz4sX8R3ehsKxr6rN2L+hncRshkvW2S37LrfWFQdvhguUFeNA&#10;kfHdKByE33K8rMr3JSNN3ePtkv6KrM5VUq7W82nSJPo5u2OcOsWqyBZp9fr/AAAA//8DAFBLAwQU&#10;AAYACAAAACEAE+SOg98AAAAJAQAADwAAAGRycy9kb3ducmV2LnhtbEyPQWvCQBCF74X+h2WE3uom&#10;porEbESk7UkK1ULpbcyOSTA7G7JrEv99117s7Q1veO972Xo0jeipc7VlBfE0AkFcWF1zqeDr8Pa8&#10;BOE8ssbGMim4koN1/viQYartwJ/U730pQgi7FBVU3replK6oyKCb2pY4eCfbGfTh7EqpOxxCuGnk&#10;LIoW0mDNoaHClrYVFef9xSh4H3DYJPFrvzufttefw/zjexeTUk+TcbMC4Wn092e44Qd0yAPT0V5Y&#10;O9EoCEO8guViDuLmRvEsAXH8U8kLyDyT/xfkvwAAAP//AwBQSwECLQAUAAYACAAAACEAtoM4kv4A&#10;AADhAQAAEwAAAAAAAAAAAAAAAAAAAAAAW0NvbnRlbnRfVHlwZXNdLnhtbFBLAQItABQABgAIAAAA&#10;IQA4/SH/1gAAAJQBAAALAAAAAAAAAAAAAAAAAC8BAABfcmVscy8ucmVsc1BLAQItABQABgAIAAAA&#10;IQBZy9++/gwAAAGOAAAOAAAAAAAAAAAAAAAAAC4CAABkcnMvZTJvRG9jLnhtbFBLAQItABQABgAI&#10;AAAAIQAT5I6D3wAAAAkBAAAPAAAAAAAAAAAAAAAAAFgPAABkcnMvZG93bnJldi54bWxQSwUGAAAA&#10;AAQABADzAAAAZBAAAAAA&#10;">
                <v:group id="Group 770" o:spid="_x0000_s1068" style="position:absolute;left:21319;top:8370;width:64281;height:58859" coordsize="64281,588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svr7wwAAAN0AAAAPAAAAZHJzL2Rvd25yZXYueG1sRE9Li8Iw&#10;EL4v+B/CCN40raK4XaOIqHgQwQcsexuasS02k9LEtv77zYKwt/n4nrNYdaYUDdWusKwgHkUgiFOr&#10;C84U3K674RyE88gaS8uk4EUOVsvexwITbVs+U3PxmQgh7BJUkHtfJVK6NCeDbmQr4sDdbW3QB1hn&#10;UtfYhnBTynEUzaTBgkNDjhVtckofl6dRsG+xXU/ibXN83Devn+v09H2MSalBv1t/gfDU+X/x233Q&#10;Yf70M4a/b8IJcvkLAAD//wMAUEsBAi0AFAAGAAgAAAAhANvh9svuAAAAhQEAABMAAAAAAAAAAAAA&#10;AAAAAAAAAFtDb250ZW50X1R5cGVzXS54bWxQSwECLQAUAAYACAAAACEAWvQsW78AAAAVAQAACwAA&#10;AAAAAAAAAAAAAAAfAQAAX3JlbHMvLnJlbHNQSwECLQAUAAYACAAAACEAhbL6+8MAAADdAAAADwAA&#10;AAAAAAAAAAAAAAAHAgAAZHJzL2Rvd25yZXYueG1sUEsFBgAAAAADAAMAtwAAAPcCAAAAAA==&#10;">
                  <v:rect id="Rectangle 771" o:spid="_x0000_s1069" style="position:absolute;width:64281;height:58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VQqJwwAAAN0AAAAPAAAAZHJzL2Rvd25yZXYueG1sRE/JasMw&#10;EL0X+g9iCr2URm4gJXGihLah0GtWehxbE8vYGhlJcdy/jwKF3Obx1lmsBtuKnnyoHSt4G2UgiEun&#10;a64U7Hffr1MQISJrbB2Tgj8KsFo+Piww1+7CG+q3sRIphEOOCkyMXS5lKA1ZDCPXESfu5LzFmKCv&#10;pPZ4SeG2leMse5cWa04NBjv6MlQ227NVsIv94VgcfqfN+qUOReFMM/OfSj0/DR9zEJGGeBf/u390&#10;mj+ZjeH2TTpBLq8AAAD//wMAUEsBAi0AFAAGAAgAAAAhANvh9svuAAAAhQEAABMAAAAAAAAAAAAA&#10;AAAAAAAAAFtDb250ZW50X1R5cGVzXS54bWxQSwECLQAUAAYACAAAACEAWvQsW78AAAAVAQAACwAA&#10;AAAAAAAAAAAAAAAfAQAAX3JlbHMvLnJlbHNQSwECLQAUAAYACAAAACEAeFUKi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772" o:spid="_x0000_s1070" style="position:absolute;width:64281;height:58858" coordsize="64281,588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LMEXxQAAAN0AAAAPAAAAZHJzL2Rvd25yZXYueG1sRE9Na8JA&#10;EL0X/A/LFLw1mygpNc0qIlU8hEJVKL0N2TEJZmdDdpvEf98tFHqbx/ucfDOZVgzUu8aygiSKQRCX&#10;VjdcKbic908vIJxH1thaJgV3crBZzx5yzLQd+YOGk69ECGGXoYLa+y6T0pU1GXSR7YgDd7W9QR9g&#10;X0nd4xjCTSsXcfwsDTYcGmrsaFdTeTt9GwWHEcftMnkbitt1d/86p++fRUJKzR+n7SsIT5P/F/+5&#10;jzrMT1dL+P0mnCDXPwAAAP//AwBQSwECLQAUAAYACAAAACEA2+H2y+4AAACFAQAAEwAAAAAAAAAA&#10;AAAAAAAAAAAAW0NvbnRlbnRfVHlwZXNdLnhtbFBLAQItABQABgAIAAAAIQBa9CxbvwAAABUBAAAL&#10;AAAAAAAAAAAAAAAAAB8BAABfcmVscy8ucmVsc1BLAQItABQABgAIAAAAIQAaLMEXxQAAAN0AAAAP&#10;AAAAAAAAAAAAAAAAAAcCAABkcnMvZG93bnJldi54bWxQSwUGAAAAAAMAAwC3AAAA+QIAAAAA&#10;">
                    <v:rect id="Rectangle 774" o:spid="_x0000_s1071" style="position:absolute;width:64281;height:58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8DdmwwAAAN0AAAAPAAAAZHJzL2Rvd25yZXYueG1sRE/fa8Iw&#10;EH4f7H8IN9jLmKnihlajTEXY63QOH6/NrSltLiXJav3vl8HAt/v4ft5yPdhW9ORD7VjBeJSBIC6d&#10;rrlS8HncP89AhIissXVMCq4UYL26v1tirt2FP6g/xEqkEA45KjAxdrmUoTRkMYxcR5y4b+ctxgR9&#10;JbXHSwq3rZxk2au0WHNqMNjR1lDZHH6sgmPsT1/F6Txrdk91KApnmrnfKPX4MLwtQEQa4k38737X&#10;af7LfAp/36QT5OoXAAD//wMAUEsBAi0AFAAGAAgAAAAhANvh9svuAAAAhQEAABMAAAAAAAAAAAAA&#10;AAAAAAAAAFtDb250ZW50X1R5cGVzXS54bWxQSwECLQAUAAYACAAAACEAWvQsW78AAAAVAQAACwAA&#10;AAAAAAAAAAAAAAAfAQAAX3JlbHMvLnJlbHNQSwECLQAUAAYACAAAACEAmPA3Z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oundrect id="Rounded Rectangle 775" o:spid="_x0000_s1072" style="position:absolute;left:21;top:396;width:27176;height:5329;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7y9nwQAAAN0AAAAPAAAAZHJzL2Rvd25yZXYueG1sRE9NawIx&#10;EL0L/ocwgrearcW2bo2iBaG3Wi2eh824mzaZhE1c13/fFARv83ifs1j1zoqO2mg8K3icFCCIK68N&#10;1wq+D9uHVxAxIWu0nknBlSKslsPBAkvtL/xF3T7VIodwLFFBk1IopYxVQw7jxAfizJ186zBl2NZS&#10;t3jJ4c7KaVE8S4eGc0ODgd4bqn73Z6dg15kXPIXa+afP4+Zgw9XbH6PUeNSv30Ak6tNdfHN/6Dx/&#10;Np/B/zf5BLn8AwAA//8DAFBLAQItABQABgAIAAAAIQDb4fbL7gAAAIUBAAATAAAAAAAAAAAAAAAA&#10;AAAAAABbQ29udGVudF9UeXBlc10ueG1sUEsBAi0AFAAGAAgAAAAhAFr0LFu/AAAAFQEAAAsAAAAA&#10;AAAAAAAAAAAAHwEAAF9yZWxzLy5yZWxzUEsBAi0AFAAGAAgAAAAhABTvL2fBAAAA3QAAAA8AAAAA&#10;AAAAAAAAAAAABwIAAGRycy9kb3ducmV2LnhtbFBLBQYAAAAAAwADALcAAAD1AgAAAAA=&#10;" fillcolor="#f3cfb0" stroked="f">
                      <v:fill color2="#fbf0e9" angle="180" colors="0 #f3cfb0;22938f #f5ddc7;1 #fbf0e9" focus="100%" type="gradient">
                        <o:fill v:ext="view" type="gradientUnscaled"/>
                      </v:fill>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776" o:spid="_x0000_s1073" style="position:absolute;left:177;top:552;width:26864;height:50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BryPwgAAAN0AAAAPAAAAZHJzL2Rvd25yZXYueG1sRE9Ni8Iw&#10;EL0L+x/CCN40VdC61SiL4K4gHqoLXodmbIvJpDRZ7f57Iwje5vE+Z7nurBE3an3tWMF4lIAgLpyu&#10;uVTwe9oO5yB8QNZoHJOCf/KwXn30lphpd+ecbsdQihjCPkMFVQhNJqUvKrLoR64hjtzFtRZDhG0p&#10;dYv3GG6NnCTJTFqsOTZU2NCmouJ6/LMKatvx2Wy+03Ge/1B6Pe0PZp8qNeh3XwsQgbrwFr/cOx3n&#10;Tz9n8PwmniBXDwAAAP//AwBQSwECLQAUAAYACAAAACEA2+H2y+4AAACFAQAAEwAAAAAAAAAAAAAA&#10;AAAAAAAAW0NvbnRlbnRfVHlwZXNdLnhtbFBLAQItABQABgAIAAAAIQBa9CxbvwAAABUBAAALAAAA&#10;AAAAAAAAAAAAAB8BAABfcmVscy8ucmVsc1BLAQItABQABgAIAAAAIQDQBryPwgAAAN0AAAAPAAAA&#10;AAAAAAAAAAAAAAcCAABkcnMvZG93bnJldi54bWxQSwUGAAAAAAMAAwC3AAAA9gIAAAAA&#10;" filled="f" stroked="f">
                      <v:textbox inset=".58192mm,.3875mm,.58192mm,.3875mm">
                        <w:txbxContent>
                          <w:p w:rsidR="00E934CF" w:rsidRDefault="00E934CF">
                            <w:pPr>
                              <w:spacing w:before="0" w:after="0" w:line="240" w:lineRule="auto"/>
                              <w:jc w:val="center"/>
                              <w:textDirection w:val="btLr"/>
                            </w:pPr>
                            <w:r>
                              <w:rPr>
                                <w:rFonts w:ascii="Calibri" w:eastAsia="Calibri" w:hAnsi="Calibri" w:cs="Calibri"/>
                                <w:b/>
                                <w:color w:val="000000"/>
                                <w:sz w:val="22"/>
                              </w:rPr>
                              <w:t>Strategija reforme javne uprave</w:t>
                            </w:r>
                          </w:p>
                          <w:p w:rsidR="00E934CF" w:rsidRDefault="00E934CF">
                            <w:pPr>
                              <w:spacing w:before="0" w:after="0" w:line="240" w:lineRule="auto"/>
                              <w:jc w:val="center"/>
                              <w:textDirection w:val="btLr"/>
                            </w:pPr>
                            <w:r>
                              <w:rPr>
                                <w:rFonts w:ascii="Calibri" w:eastAsia="Calibri" w:hAnsi="Calibri" w:cs="Calibri"/>
                                <w:b/>
                                <w:color w:val="000000"/>
                                <w:sz w:val="22"/>
                              </w:rPr>
                              <w:t xml:space="preserve"> 2022-2026.</w:t>
                            </w:r>
                          </w:p>
                        </w:txbxContent>
                      </v:textbox>
                    </v:rect>
                    <v:shape id="Freeform 777" o:spid="_x0000_s1074" style="position:absolute;left:2739;top:5725;width:2717;height:7029;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n64lxQAAAN0AAAAPAAAAZHJzL2Rvd25yZXYueG1sRE9Na8JA&#10;EL0X/A/LCF6kbhS0bZqNSKGoh9I2Cl6H7DRJzc6G7KqJv74rCL3N431OsuxMLc7UusqygukkAkGc&#10;W11xoWC/e398BuE8ssbaMinoycEyHTwkGGt74W86Z74QIYRdjApK75tYSpeXZNBNbEMcuB/bGvQB&#10;toXULV5CuKnlLIoW0mDFoaHEht5Kyo/ZySg4XMfr5ktvZd8f6859Xvnj9HtQajTsVq8gPHX+X3x3&#10;b3SYP395gts34QSZ/gEAAP//AwBQSwECLQAUAAYACAAAACEA2+H2y+4AAACFAQAAEwAAAAAAAAAA&#10;AAAAAAAAAAAAW0NvbnRlbnRfVHlwZXNdLnhtbFBLAQItABQABgAIAAAAIQBa9CxbvwAAABUBAAAL&#10;AAAAAAAAAAAAAAAAAB8BAABfcmVscy8ucmVsc1BLAQItABQABgAIAAAAIQAPn64lxQAAAN0AAAAP&#10;AAAAAAAAAAAAAAAAAAcCAABkcnMvZG93bnJldi54bWxQSwUGAAAAAAMAAwC3AAAA+QIAAAAA&#10;" path="m,l,120000r120000,e" filled="f" strokecolor="#65787b" strokeweight="2pt">
                      <v:stroke startarrowwidth="narrow" startarrowlength="short" endarrowwidth="narrow" endarrowlength="short"/>
                      <v:path arrowok="t" o:extrusionok="f" o:connecttype="custom" o:connectlocs="0,0;0,7029;2717,7029" o:connectangles="0,0,0"/>
                    </v:shape>
                    <v:roundrect id="Rounded Rectangle 778" o:spid="_x0000_s1075" style="position:absolute;left:5456;top:7005;width:22700;height:11498;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I0FSyAAAAN0AAAAPAAAAZHJzL2Rvd25yZXYueG1sRI9Ba8JA&#10;EIXvhf6HZQq9lLqxoLapq4gQkYKCWim9DdlpEs3Ohuxq4r/vHAq9zfDevPfNdN67Wl2pDZVnA8NB&#10;Aoo497biwsDnIXt+BRUissXaMxm4UYD57P5uiqn1He/ouo+FkhAOKRooY2xSrUNeksMw8A2xaD++&#10;dRhlbQttW+wk3NX6JUnG2mHF0lBiQ8uS8vP+4gysTpvsTN16knzVx9vHMbtk309bYx4f+sU7qEh9&#10;/Df/Xa+t4I/eBFe+kRH07BcAAP//AwBQSwECLQAUAAYACAAAACEA2+H2y+4AAACFAQAAEwAAAAAA&#10;AAAAAAAAAAAAAAAAW0NvbnRlbnRfVHlwZXNdLnhtbFBLAQItABQABgAIAAAAIQBa9CxbvwAAABUB&#10;AAALAAAAAAAAAAAAAAAAAB8BAABfcmVscy8ucmVsc1BLAQItABQABgAIAAAAIQAdI0FSyAAAAN0A&#10;AAAPAAAAAAAAAAAAAAAAAAcCAABkcnMvZG93bnJldi54bWxQSwUGAAAAAAMAAwC3AAAA/AIAAAAA&#10;" fillcolor="white [3201]" strokecolor="#b3936d">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79" o:spid="_x0000_s1076" style="position:absolute;left:5793;top:7342;width:22026;height:108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YKBewwAAAN0AAAAPAAAAZHJzL2Rvd25yZXYueG1sRE9La8JA&#10;EL4L/odlhN50U/syqZsgloCngtp6HrLTJDQ7G3ZXTf69Wyh4m4/vOetiMJ24kPOtZQWPiwQEcWV1&#10;y7WCr2M5X4HwAVljZ5kUjOShyKeTNWbaXnlPl0OoRQxhn6GCJoQ+k9JXDRn0C9sTR+7HOoMhQldL&#10;7fAaw00nl0nyKg22HBsa7GnbUPV7OBsFb6euDJ8f+6fjJh3Tb/88ltJtlXqYDZt3EIGGcBf/u3c6&#10;zn9JU/j7Jp4g8xsAAAD//wMAUEsBAi0AFAAGAAgAAAAhANvh9svuAAAAhQEAABMAAAAAAAAAAAAA&#10;AAAAAAAAAFtDb250ZW50X1R5cGVzXS54bWxQSwECLQAUAAYACAAAACEAWvQsW78AAAAVAQAACwAA&#10;AAAAAAAAAAAAAAAfAQAAX3JlbHMvLnJlbHNQSwECLQAUAAYACAAAACEAg2CgXsMAAADdAAAADwAA&#10;AAAAAAAAAAAAAAAHAgAAZHJzL2Rvd25yZXYueG1sUEsFBgAAAAADAAMAtwAAAPcCAAAAAA==&#10;" filled="f" stroked="f">
                      <v:textbox inset="1.5pt,1pt,1.5pt,1pt">
                        <w:txbxContent>
                          <w:p w:rsidR="00E934CF" w:rsidRDefault="00E934CF">
                            <w:pPr>
                              <w:spacing w:before="0" w:after="0" w:line="215" w:lineRule="auto"/>
                              <w:textDirection w:val="btLr"/>
                            </w:pPr>
                            <w:r>
                              <w:rPr>
                                <w:rFonts w:ascii="Calibri" w:eastAsia="Calibri" w:hAnsi="Calibri" w:cs="Calibri"/>
                                <w:color w:val="000000"/>
                              </w:rPr>
                              <w:t>FUNKCIONALNOST I ODGOVORNOST</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Planiranje i i</w:t>
                            </w:r>
                            <w:r>
                              <w:rPr>
                                <w:rFonts w:ascii="Calibri" w:eastAsia="Calibri" w:hAnsi="Calibri" w:cs="Calibri"/>
                                <w:b/>
                                <w:color w:val="000000"/>
                              </w:rPr>
                              <w:t>zvještavanje</w:t>
                            </w:r>
                            <w:r>
                              <w:rPr>
                                <w:rFonts w:ascii="Calibri" w:eastAsia="Calibri" w:hAnsi="Calibri" w:cs="Calibri"/>
                                <w:color w:val="000000"/>
                              </w:rPr>
                              <w:t xml:space="preserve"> o radu organa na osnovu realizacije ciljeva i indikatora uspješnosti</w:t>
                            </w:r>
                          </w:p>
                          <w:p w:rsidR="00E934CF" w:rsidRDefault="00E934CF">
                            <w:pPr>
                              <w:spacing w:before="30" w:after="0" w:line="215" w:lineRule="auto"/>
                              <w:ind w:left="90" w:firstLine="180"/>
                              <w:jc w:val="both"/>
                              <w:textDirection w:val="btLr"/>
                            </w:pPr>
                            <w:r>
                              <w:rPr>
                                <w:rFonts w:ascii="Calibri" w:eastAsia="Calibri" w:hAnsi="Calibri" w:cs="Calibri"/>
                                <w:b/>
                                <w:color w:val="000000"/>
                              </w:rPr>
                              <w:t>Upravljačka odgovornost</w:t>
                            </w:r>
                          </w:p>
                          <w:p w:rsidR="00E934CF" w:rsidRDefault="00E934CF">
                            <w:pPr>
                              <w:spacing w:before="30" w:after="0" w:line="215" w:lineRule="auto"/>
                              <w:ind w:left="90" w:firstLine="180"/>
                              <w:jc w:val="both"/>
                              <w:textDirection w:val="btLr"/>
                            </w:pPr>
                            <w:r>
                              <w:rPr>
                                <w:rFonts w:ascii="Calibri" w:eastAsia="Calibri" w:hAnsi="Calibri" w:cs="Calibri"/>
                                <w:b/>
                                <w:color w:val="000000"/>
                              </w:rPr>
                              <w:t>Upravno-inspekcijski nadzor</w:t>
                            </w:r>
                          </w:p>
                          <w:p w:rsidR="00E934CF" w:rsidRDefault="00E934CF">
                            <w:pPr>
                              <w:spacing w:before="30" w:after="0" w:line="215" w:lineRule="auto"/>
                              <w:ind w:left="90" w:firstLine="180"/>
                              <w:textDirection w:val="btLr"/>
                            </w:pPr>
                            <w:r>
                              <w:rPr>
                                <w:rFonts w:ascii="Calibri" w:eastAsia="Calibri" w:hAnsi="Calibri" w:cs="Calibri"/>
                                <w:color w:val="000000"/>
                              </w:rPr>
                              <w:t xml:space="preserve"> Sistem </w:t>
                            </w:r>
                            <w:r>
                              <w:rPr>
                                <w:rFonts w:ascii="Calibri" w:eastAsia="Calibri" w:hAnsi="Calibri" w:cs="Calibri"/>
                                <w:b/>
                                <w:color w:val="000000"/>
                              </w:rPr>
                              <w:t>funkcionisanja</w:t>
                            </w:r>
                            <w:r>
                              <w:rPr>
                                <w:rFonts w:ascii="Calibri" w:eastAsia="Calibri" w:hAnsi="Calibri" w:cs="Calibri"/>
                                <w:color w:val="000000"/>
                              </w:rPr>
                              <w:t xml:space="preserve"> JLS</w:t>
                            </w:r>
                          </w:p>
                        </w:txbxContent>
                      </v:textbox>
                    </v:rect>
                    <v:shape id="Freeform 780" o:spid="_x0000_s1077" style="position:absolute;left:2739;top:5725;width:2717;height:19893;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WcKqxgAAAN0AAAAPAAAAZHJzL2Rvd25yZXYueG1sRI9Ba8JA&#10;EIXvBf/DMoKXohs9SImuIoLYHkpbFbwO2TGJZmdDdtXEX985CN5meG/e+2a+bF2lbtSE0rOB8SgB&#10;RZx5W3Ju4LDfDD9AhYhssfJMBjoKsFz03uaYWn/nP7rtYq4khEOKBooY61TrkBXkMIx8TSzayTcO&#10;o6xNrm2Ddwl3lZ4kyVQ7LFkaCqxpXVB22V2dgePjfVv/2i/ddZeqDT8P/r6ej8YM+u1qBipSG1/m&#10;5/WnFfxpIvzyjYygF/8AAAD//wMAUEsBAi0AFAAGAAgAAAAhANvh9svuAAAAhQEAABMAAAAAAAAA&#10;AAAAAAAAAAAAAFtDb250ZW50X1R5cGVzXS54bWxQSwECLQAUAAYACAAAACEAWvQsW78AAAAVAQAA&#10;CwAAAAAAAAAAAAAAAAAfAQAAX3JlbHMvLnJlbHNQSwECLQAUAAYACAAAACEAs1nCqsYAAADdAAAA&#10;DwAAAAAAAAAAAAAAAAAHAgAAZHJzL2Rvd25yZXYueG1sUEsFBgAAAAADAAMAtwAAAPoCAAAAAA==&#10;" path="m,l,120000r120000,e" filled="f" strokecolor="#65787b" strokeweight="2pt">
                      <v:stroke startarrowwidth="narrow" startarrowlength="short" endarrowwidth="narrow" endarrowlength="short"/>
                      <v:path arrowok="t" o:extrusionok="f" o:connecttype="custom" o:connectlocs="0,0;0,19893;2717,19893" o:connectangles="0,0,0"/>
                    </v:shape>
                    <v:roundrect id="Rounded Rectangle 781" o:spid="_x0000_s1078" style="position:absolute;left:5456;top:19929;width:22700;height:1137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YEc9xAAAAN0AAAAPAAAAZHJzL2Rvd25yZXYueG1sRE9La8JA&#10;EL4X/A/LCN7qJkFEU1cRQVroqUl78DZkp0k0Oxuym4f++m6h0Nt8fM/ZHSbTiIE6V1tWEC8jEMSF&#10;1TWXCj7z8/MGhPPIGhvLpOBODg772dMOU21H/qAh86UIIexSVFB536ZSuqIig25pW+LAfdvOoA+w&#10;K6XucAzhppFJFK2lwZpDQ4UtnSoqbllvFCSbd3153Wbxtb+vrtmjeZT5V67UYj4dX0B4mvy/+M/9&#10;psP8dRTD7zfhBLn/AQAA//8DAFBLAQItABQABgAIAAAAIQDb4fbL7gAAAIUBAAATAAAAAAAAAAAA&#10;AAAAAAAAAABbQ29udGVudF9UeXBlc10ueG1sUEsBAi0AFAAGAAgAAAAhAFr0LFu/AAAAFQEAAAsA&#10;AAAAAAAAAAAAAAAAHwEAAF9yZWxzLy5yZWxzUEsBAi0AFAAGAAgAAAAhAJpgRz3EAAAA3QAAAA8A&#10;AAAAAAAAAAAAAAAABwIAAGRycy9kb3ducmV2LnhtbFBLBQYAAAAAAwADALcAAAD4AgAAAAA=&#10;" fillcolor="white [3201]" strokecolor="#aba56a">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82" o:spid="_x0000_s1079" style="position:absolute;left:5789;top:20263;width:22033;height:107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8bUwwAAAN0AAAAPAAAAZHJzL2Rvd25yZXYueG1sRE9La8JA&#10;EL4L/Q/LFHrTTaNYTV1FIgFPBbX2PGSnSWh2Nuxu8/j33UKht/n4nrM7jKYVPTnfWFbwvEhAEJdW&#10;N1wpeL8V8w0IH5A1tpZJwUQeDvuH2Q4zbQe+UH8NlYgh7DNUUIfQZVL6siaDfmE74sh9WmcwROgq&#10;qR0OMdy0Mk2StTTYcGyosaO8pvLr+m0UvHy0RXg7XZa343ba3v1qKqTLlXp6HI+vIAKN4V/85z7r&#10;OH+dpPD7TTxB7n8AAAD//wMAUEsBAi0AFAAGAAgAAAAhANvh9svuAAAAhQEAABMAAAAAAAAAAAAA&#10;AAAAAAAAAFtDb250ZW50X1R5cGVzXS54bWxQSwECLQAUAAYACAAAACEAWvQsW78AAAAVAQAACwAA&#10;AAAAAAAAAAAAAAAfAQAAX3JlbHMvLnJlbHNQSwECLQAUAAYACAAAACEAvuvG1MMAAADdAAAADwAA&#10;AAAAAAAAAAAAAAAHAgAAZHJzL2Rvd25yZXYueG1sUEsFBgAAAAADAAMAtwAAAPcCAAAAAA==&#10;" filled="f" stroked="f">
                      <v:textbox inset="1.5pt,1pt,1.5pt,1pt">
                        <w:txbxContent>
                          <w:p w:rsidR="00E934CF" w:rsidRDefault="00E934CF">
                            <w:pPr>
                              <w:spacing w:before="0" w:after="0" w:line="215" w:lineRule="auto"/>
                              <w:jc w:val="center"/>
                              <w:textDirection w:val="btLr"/>
                            </w:pPr>
                            <w:r>
                              <w:rPr>
                                <w:rFonts w:ascii="Calibri" w:eastAsia="Calibri" w:hAnsi="Calibri" w:cs="Calibri"/>
                                <w:color w:val="000000"/>
                              </w:rPr>
                              <w:t>USLUGE</w:t>
                            </w:r>
                          </w:p>
                          <w:p w:rsidR="00E934CF" w:rsidRDefault="00E934CF">
                            <w:pPr>
                              <w:spacing w:before="70" w:after="0" w:line="215" w:lineRule="auto"/>
                              <w:ind w:left="90" w:firstLine="180"/>
                              <w:textDirection w:val="btLr"/>
                            </w:pPr>
                            <w:r>
                              <w:rPr>
                                <w:rFonts w:ascii="Calibri" w:eastAsia="Calibri" w:hAnsi="Calibri" w:cs="Calibri"/>
                                <w:color w:val="000000"/>
                              </w:rPr>
                              <w:t xml:space="preserve"> Digitalizacija usluga </w:t>
                            </w:r>
                            <w:r>
                              <w:rPr>
                                <w:rFonts w:ascii="Calibri" w:eastAsia="Calibri" w:hAnsi="Calibri" w:cs="Calibri"/>
                                <w:b/>
                                <w:color w:val="000000"/>
                              </w:rPr>
                              <w:t>za građane</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Elektronsko upravljanje dokumentima </w:t>
                            </w:r>
                            <w:r>
                              <w:rPr>
                                <w:rFonts w:ascii="Calibri" w:eastAsia="Calibri" w:hAnsi="Calibri" w:cs="Calibri"/>
                                <w:color w:val="000000"/>
                              </w:rPr>
                              <w:t>(pilot MFSS i ostali subjekti)</w:t>
                            </w:r>
                          </w:p>
                          <w:p w:rsidR="00E934CF" w:rsidRDefault="00E934CF">
                            <w:pPr>
                              <w:spacing w:before="30" w:after="0" w:line="215" w:lineRule="auto"/>
                              <w:ind w:left="90" w:firstLine="180"/>
                              <w:jc w:val="both"/>
                              <w:textDirection w:val="btLr"/>
                            </w:pPr>
                            <w:r>
                              <w:rPr>
                                <w:rFonts w:ascii="Calibri" w:eastAsia="Calibri" w:hAnsi="Calibri" w:cs="Calibri"/>
                                <w:b/>
                                <w:color w:val="000000"/>
                              </w:rPr>
                              <w:t>Interoperabilnost informacionih sistema u cilju pojednostavljivanja razmjene podataka</w:t>
                            </w:r>
                          </w:p>
                        </w:txbxContent>
                      </v:textbox>
                    </v:rect>
                    <v:shape id="Freeform 783" o:spid="_x0000_s1080" style="position:absolute;left:2739;top:5725;width:2717;height:31548;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1zdwgAAAN0AAAAPAAAAZHJzL2Rvd25yZXYueG1sRE9Li8Iw&#10;EL4v7H8Is+BFNFVBpBpFFhb1ID7B69CMbbWZlCZq6683grC3+fieM5nVphB3qlxuWUGvG4EgTqzO&#10;OVVwPPx1RiCcR9ZYWCYFDTmYTb+/Jhhr++Ad3fc+FSGEXYwKMu/LWEqXZGTQdW1JHLizrQz6AKtU&#10;6gofIdwUsh9FQ2kw59CQYUm/GSXX/c0oOD3bi3KrV7JprkXtNk9e3y4npVo/9XwMwlPt/8Uf91KH&#10;+cNoAO9vwgly+gIAAP//AwBQSwECLQAUAAYACAAAACEA2+H2y+4AAACFAQAAEwAAAAAAAAAAAAAA&#10;AAAAAAAAW0NvbnRlbnRfVHlwZXNdLnhtbFBLAQItABQABgAIAAAAIQBa9CxbvwAAABUBAAALAAAA&#10;AAAAAAAAAAAAAB8BAABfcmVscy8ucmVsc1BLAQItABQABgAIAAAAIQBDi1zdwgAAAN0AAAAPAAAA&#10;AAAAAAAAAAAAAAcCAABkcnMvZG93bnJldi54bWxQSwUGAAAAAAMAAwC3AAAA9gIAAAAA&#10;" path="m,l,120000r120000,e" filled="f" strokecolor="#65787b" strokeweight="2pt">
                      <v:stroke startarrowwidth="narrow" startarrowlength="short" endarrowwidth="narrow" endarrowlength="short"/>
                      <v:path arrowok="t" o:extrusionok="f" o:connecttype="custom" o:connectlocs="0,0;0,31548;2717,31548" o:connectangles="0,0,0"/>
                    </v:shape>
                    <v:roundrect id="Rounded Rectangle 785" o:spid="_x0000_s1081" style="position:absolute;left:5456;top:32908;width:22700;height:8730;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58+2wAAAAN0AAAAPAAAAZHJzL2Rvd25yZXYueG1sRE/NisIw&#10;EL4LvkMYwZum6iJSjSLKrr2J1QcYm7EtNpPSRK0+vVkQvM3H9zuLVWsqcafGlZYVjIYRCOLM6pJz&#10;Bafj72AGwnlkjZVlUvAkB6tlt7PAWNsHH+ie+lyEEHYxKii8r2MpXVaQQTe0NXHgLrYx6ANscqkb&#10;fIRwU8lxFE2lwZJDQ4E1bQrKrunNKNDn5M8ctvubTs/73WhyfSXebJXq99r1HISn1n/FH3eiw/xp&#10;9AP/34QT5PINAAD//wMAUEsBAi0AFAAGAAgAAAAhANvh9svuAAAAhQEAABMAAAAAAAAAAAAAAAAA&#10;AAAAAFtDb250ZW50X1R5cGVzXS54bWxQSwECLQAUAAYACAAAACEAWvQsW78AAAAVAQAACwAAAAAA&#10;AAAAAAAAAAAfAQAAX3JlbHMvLnJlbHNQSwECLQAUAAYACAAAACEAIefPtsAAAADdAAAADwAAAAAA&#10;AAAAAAAAAAAHAgAAZHJzL2Rvd25yZXYueG1sUEsFBgAAAAADAAMAtwAAAPQCAAAAAA==&#10;" fillcolor="white [3201]" strokecolor="#92a468">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86" o:spid="_x0000_s1082" style="position:absolute;left:5712;top:33164;width:22188;height:82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Al6gwwAAAN0AAAAPAAAAZHJzL2Rvd25yZXYueG1sRE9La8JA&#10;EL4L/Q/LFHrTTR+mGrMRsQQ8CWrreciOSWh2NuxuNfn3bqHQ23x8z8nXg+nElZxvLSt4niUgiCur&#10;W64VfJ7K6QKED8gaO8ukYCQP6+JhkmOm7Y0PdD2GWsQQ9hkqaELoMyl91ZBBP7M9ceQu1hkMEbpa&#10;aoe3GG46+ZIkqTTYcmxosKdtQ9X38ccoeD93Zdh/HF5Pm+W4/PJvYyndVqmnx2GzAhFoCP/iP/dO&#10;x/lpMoffb+IJsrgDAAD//wMAUEsBAi0AFAAGAAgAAAAhANvh9svuAAAAhQEAABMAAAAAAAAAAAAA&#10;AAAAAAAAAFtDb250ZW50X1R5cGVzXS54bWxQSwECLQAUAAYACAAAACEAWvQsW78AAAAVAQAACwAA&#10;AAAAAAAAAAAAAAAfAQAAX3JlbHMvLnJlbHNQSwECLQAUAAYACAAAACEAMQJeoMMAAADdAAAADwAA&#10;AAAAAAAAAAAAAAAHAgAAZHJzL2Rvd25yZXYueG1sUEsFBgAAAAADAAMAtwAAAPcCAAAAAA==&#10;" filled="f" stroked="f">
                      <v:textbox inset="1.5pt,1pt,1.5pt,1pt">
                        <w:txbxContent>
                          <w:p w:rsidR="00E934CF" w:rsidRDefault="00E934CF">
                            <w:pPr>
                              <w:spacing w:before="0" w:after="0" w:line="215" w:lineRule="auto"/>
                              <w:jc w:val="center"/>
                              <w:textDirection w:val="btLr"/>
                            </w:pPr>
                            <w:r>
                              <w:rPr>
                                <w:rFonts w:ascii="Calibri" w:eastAsia="Calibri" w:hAnsi="Calibri" w:cs="Calibri"/>
                                <w:color w:val="000000"/>
                              </w:rPr>
                              <w:t>TRANSPARENTNOST</w:t>
                            </w:r>
                          </w:p>
                          <w:p w:rsidR="00E934CF" w:rsidRDefault="00E934CF">
                            <w:pPr>
                              <w:spacing w:before="70" w:after="0" w:line="215" w:lineRule="auto"/>
                              <w:ind w:left="90" w:firstLine="180"/>
                              <w:jc w:val="both"/>
                              <w:textDirection w:val="btLr"/>
                            </w:pPr>
                            <w:r>
                              <w:rPr>
                                <w:rFonts w:ascii="Calibri" w:eastAsia="Calibri" w:hAnsi="Calibri" w:cs="Calibri"/>
                                <w:b/>
                                <w:color w:val="000000"/>
                              </w:rPr>
                              <w:t>Podaci dostupni na portalu otvorenih podataka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Proaktivno objavljivanje informacija u posjedu javnih organa</w:t>
                            </w:r>
                          </w:p>
                        </w:txbxContent>
                      </v:textbox>
                    </v:rect>
                    <v:shape id="Freeform 787" o:spid="_x0000_s1083" style="position:absolute;left:2739;top:5725;width:2717;height:40811;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9FxAAAAN0AAAAPAAAAZHJzL2Rvd25yZXYueG1sRE9Na8JA&#10;EL0L/Q/LCL2I2bSHIGlWKUKpHsSaFrwO2TFJzc6G7KpJfn1XEHqbx/ucbNWbRlypc7VlBS9RDIK4&#10;sLrmUsHP98d8AcJ5ZI2NZVIwkIPV8mmSYartjQ90zX0pQgi7FBVU3replK6oyKCLbEscuJPtDPoA&#10;u1LqDm8h3DTyNY4TabDm0FBhS+uKinN+MQqO4+yz/dJbOQznpnf7kXeX36NSz9P+/Q2Ep97/ix/u&#10;jQ7zkziB+zfhBLn8AwAA//8DAFBLAQItABQABgAIAAAAIQDb4fbL7gAAAIUBAAATAAAAAAAAAAAA&#10;AAAAAAAAAABbQ29udGVudF9UeXBlc10ueG1sUEsBAi0AFAAGAAgAAAAhAFr0LFu/AAAAFQEAAAsA&#10;AAAAAAAAAAAAAAAAHwEAAF9yZWxzLy5yZWxzUEsBAi0AFAAGAAgAAAAhAFP8/0XEAAAA3QAAAA8A&#10;AAAAAAAAAAAAAAAABwIAAGRycy9kb3ducmV2LnhtbFBLBQYAAAAAAwADALcAAAD4AgAAAAA=&#10;" path="m,l,120000r120000,e" filled="f" strokecolor="#65787b" strokeweight="2pt">
                      <v:stroke startarrowwidth="narrow" startarrowlength="short" endarrowwidth="narrow" endarrowlength="short"/>
                      <v:path arrowok="t" o:extrusionok="f" o:connecttype="custom" o:connectlocs="0,0;0,40811;2717,40811" o:connectangles="0,0,0"/>
                    </v:shape>
                    <v:roundrect id="Rounded Rectangle 788" o:spid="_x0000_s1084" style="position:absolute;left:5456;top:43064;width:22700;height:6945;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aEU6xAAAAN0AAAAPAAAAZHJzL2Rvd25yZXYueG1sRE9Na8JA&#10;EL0L/odlCr1I3SRQLdFVglBoKVTUiNchO02C2dmQ3Zj033cLgrd5vM9Zb0fTiBt1rrasIJ5HIIgL&#10;q2suFeSn95c3EM4ja2wsk4JfcrDdTCdrTLUd+EC3oy9FCGGXooLK+zaV0hUVGXRz2xIH7sd2Bn2A&#10;XSl1h0MIN41MomghDdYcGipsaVdRcT32RsH5s389fyc0y7J8OTTxV37p91elnp/GbAXC0+gf4rv7&#10;Q4f5i2gJ/9+EE+TmDwAA//8DAFBLAQItABQABgAIAAAAIQDb4fbL7gAAAIUBAAATAAAAAAAAAAAA&#10;AAAAAAAAAABbQ29udGVudF9UeXBlc10ueG1sUEsBAi0AFAAGAAgAAAAhAFr0LFu/AAAAFQEAAAsA&#10;AAAAAAAAAAAAAAAAHwEAAF9yZWxzLy5yZWxzUEsBAi0AFAAGAAgAAAAhAFNoRTrEAAAA3QAAAA8A&#10;AAAAAAAAAAAAAAAABwIAAGRycy9kb3ducmV2LnhtbFBLBQYAAAAAAwADALcAAAD4AgAAAAA=&#10;" fillcolor="white [3201]" strokecolor="#799c67">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89" o:spid="_x0000_s1085" style="position:absolute;left:5660;top:43267;width:22292;height:65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A/E+xQAAAN0AAAAPAAAAZHJzL2Rvd25yZXYueG1sRI9La8Mw&#10;EITvhf4HsYXeGrkP8nCihJBi6CmQ53mxNraJtTKSmtj/vnso5LbLzM58u1j1rlU3CrHxbOB9lIEi&#10;Lr1tuDJwPBRvU1AxIVtsPZOBgSKsls9PC8ytv/OObvtUKQnhmKOBOqUu1zqWNTmMI98Ri3bxwWGS&#10;NVTaBrxLuGv1R5aNtcOGpaHGjjY1ldf9rzMwObdF2n7vPg/r2TA7xa+h0GFjzOtLv56DStSnh/n/&#10;+scK/jgTXPlGRtDLPwAAAP//AwBQSwECLQAUAAYACAAAACEA2+H2y+4AAACFAQAAEwAAAAAAAAAA&#10;AAAAAAAAAAAAW0NvbnRlbnRfVHlwZXNdLnhtbFBLAQItABQABgAIAAAAIQBa9CxbvwAAABUBAAAL&#10;AAAAAAAAAAAAAAAAAB8BAABfcmVscy8ucmVsc1BLAQItABQABgAIAAAAIQDfA/E+xQAAAN0AAAAP&#10;AAAAAAAAAAAAAAAAAAcCAABkcnMvZG93bnJldi54bWxQSwUGAAAAAAMAAwC3AAAA+QIAAAAA&#10;" filled="f" stroked="f">
                      <v:textbox inset="1.5pt,1pt,1.5pt,1pt">
                        <w:txbxContent>
                          <w:p w:rsidR="00E934CF" w:rsidRDefault="00E934CF">
                            <w:pPr>
                              <w:spacing w:before="0" w:after="0" w:line="215" w:lineRule="auto"/>
                              <w:jc w:val="center"/>
                              <w:textDirection w:val="btLr"/>
                            </w:pPr>
                            <w:r>
                              <w:rPr>
                                <w:rFonts w:ascii="Calibri" w:eastAsia="Calibri" w:hAnsi="Calibri" w:cs="Calibri"/>
                                <w:color w:val="000000"/>
                              </w:rPr>
                              <w:t>JAVNE POLITIKE</w:t>
                            </w:r>
                          </w:p>
                          <w:p w:rsidR="00E934CF" w:rsidRDefault="00E934CF">
                            <w:pPr>
                              <w:spacing w:before="70" w:after="0" w:line="215" w:lineRule="auto"/>
                              <w:ind w:left="90" w:firstLine="180"/>
                              <w:textDirection w:val="btLr"/>
                            </w:pPr>
                            <w:r>
                              <w:rPr>
                                <w:rFonts w:ascii="Calibri" w:eastAsia="Calibri" w:hAnsi="Calibri" w:cs="Calibri"/>
                                <w:color w:val="000000"/>
                              </w:rPr>
                              <w:t xml:space="preserve"> Kvalitet održavanja </w:t>
                            </w:r>
                            <w:r>
                              <w:rPr>
                                <w:rFonts w:ascii="Calibri" w:eastAsia="Calibri" w:hAnsi="Calibri" w:cs="Calibri"/>
                                <w:b/>
                                <w:color w:val="000000"/>
                              </w:rPr>
                              <w:t>javnih konsultacija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Portal e-participacija i e-peticija</w:t>
                            </w:r>
                          </w:p>
                          <w:p w:rsidR="00E934CF" w:rsidRDefault="00E934CF">
                            <w:pPr>
                              <w:spacing w:before="30" w:after="0" w:line="215" w:lineRule="auto"/>
                              <w:ind w:left="90" w:firstLine="180"/>
                              <w:jc w:val="both"/>
                              <w:textDirection w:val="btLr"/>
                            </w:pPr>
                            <w:r>
                              <w:rPr>
                                <w:rFonts w:ascii="Calibri" w:eastAsia="Calibri" w:hAnsi="Calibri" w:cs="Calibri"/>
                                <w:b/>
                                <w:color w:val="000000"/>
                              </w:rPr>
                              <w:t xml:space="preserve"> Kvalitet kreiranja javnih politika sa RIA</w:t>
                            </w:r>
                          </w:p>
                        </w:txbxContent>
                      </v:textbox>
                    </v:rect>
                    <v:roundrect id="Rounded Rectangle 790" o:spid="_x0000_s1086" style="position:absolute;left:34290;top:396;width:29969;height:4924;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B3thwgAAAN0AAAAPAAAAZHJzL2Rvd25yZXYueG1sRE9NSwMx&#10;EL0L/Q9hCt5sVi3Vrk2LiEJvsm3B63QzbhZ3JksS293+eiMI3ubxPme1GbhTJwqx9WLgdlaAIqm9&#10;baUxcNi/3TyCignFYueFDIwUYbOeXK2wtP4sFZ12qVE5RGKJBlxKfal1rB0xxpnvSTL36QNjyjA0&#10;2gY853Du9F1RLDRjK7nBYU8vjuqv3Tcb+Lg80HyskMP2/VjdMx/cuH815no6PD+BSjSkf/Gfe2vz&#10;/EWxhN9v8gl6/QMAAP//AwBQSwECLQAUAAYACAAAACEA2+H2y+4AAACFAQAAEwAAAAAAAAAAAAAA&#10;AAAAAAAAW0NvbnRlbnRfVHlwZXNdLnhtbFBLAQItABQABgAIAAAAIQBa9CxbvwAAABUBAAALAAAA&#10;AAAAAAAAAAAAAB8BAABfcmVscy8ucmVsc1BLAQItABQABgAIAAAAIQDGB3thwgAAAN0AAAAPAAAA&#10;AAAAAAAAAAAAAAcCAABkcnMvZG93bnJldi54bWxQSwUGAAAAAAMAAwC3AAAA9gIAAAAA&#10;" fillcolor="#bfcccf" stroked="f">
                      <v:fill color2="#edf1f1" angle="180" colors="0 #bfcccf;22938f #d3dbdb;1 #edf1f1" focus="100%" type="gradient">
                        <o:fill v:ext="view" type="gradientUnscaled"/>
                      </v:fill>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791" o:spid="_x0000_s1087" style="position:absolute;left:34434;top:540;width:29681;height:46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VeNGxQAAAN0AAAAPAAAAZHJzL2Rvd25yZXYueG1sRI9Ba8JA&#10;EIXvQv/DMkJvuokHU1JXEaG2IB6igtchO02Cu7Mhu9X033cOQm8zvDfvfbPajN6pOw2xC2wgn2eg&#10;iOtgO24MXM4fszdQMSFbdIHJwC9F2KxfJissbXhwRfdTapSEcCzRQJtSX2od65Y8xnnoiUX7DoPH&#10;JOvQaDvgQ8K904ssW2qPHUtDiz3tWqpvpx9voPMjX91uX+RV9UnF7Xw4ukNhzOt03L6DSjSmf/Pz&#10;+ssK/jIXfvlGRtDrPwAAAP//AwBQSwECLQAUAAYACAAAACEA2+H2y+4AAACFAQAAEwAAAAAAAAAA&#10;AAAAAAAAAAAAW0NvbnRlbnRfVHlwZXNdLnhtbFBLAQItABQABgAIAAAAIQBa9CxbvwAAABUBAAAL&#10;AAAAAAAAAAAAAAAAAB8BAABfcmVscy8ucmVsc1BLAQItABQABgAIAAAAIQCGVeNGxQAAAN0AAAAP&#10;AAAAAAAAAAAAAAAAAAcCAABkcnMvZG93bnJldi54bWxQSwUGAAAAAAMAAwC3AAAA+QIAAAAA&#10;" filled="f" stroked="f">
                      <v:textbox inset=".58192mm,.3875mm,.58192mm,.3875mm">
                        <w:txbxContent>
                          <w:p w:rsidR="00E934CF" w:rsidRDefault="00E934CF">
                            <w:pPr>
                              <w:spacing w:before="0" w:after="0" w:line="215" w:lineRule="auto"/>
                              <w:jc w:val="center"/>
                              <w:textDirection w:val="btLr"/>
                            </w:pPr>
                            <w:r>
                              <w:rPr>
                                <w:rFonts w:ascii="Calibri" w:eastAsia="Calibri" w:hAnsi="Calibri" w:cs="Calibri"/>
                                <w:b/>
                                <w:color w:val="000000"/>
                                <w:sz w:val="22"/>
                              </w:rPr>
                              <w:t xml:space="preserve">Program reforme javnih finansija </w:t>
                            </w:r>
                          </w:p>
                          <w:p w:rsidR="00E934CF" w:rsidRDefault="00E934CF">
                            <w:pPr>
                              <w:spacing w:before="75" w:after="0" w:line="215" w:lineRule="auto"/>
                              <w:jc w:val="center"/>
                              <w:textDirection w:val="btLr"/>
                            </w:pPr>
                            <w:r>
                              <w:rPr>
                                <w:rFonts w:ascii="Calibri" w:eastAsia="Calibri" w:hAnsi="Calibri" w:cs="Calibri"/>
                                <w:b/>
                                <w:color w:val="000000"/>
                                <w:sz w:val="22"/>
                              </w:rPr>
                              <w:t>2022-2026.</w:t>
                            </w:r>
                          </w:p>
                        </w:txbxContent>
                      </v:textbox>
                    </v:rect>
                    <v:shape id="Freeform 792" o:spid="_x0000_s1088" style="position:absolute;left:37287;top:5320;width:2997;height:6578;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PHswwAAAN0AAAAPAAAAZHJzL2Rvd25yZXYueG1sRE9Ni8Iw&#10;EL0v+B/CCF4WTetBlmoUEcTdw7KuCr0OzdhWm0lporb+eiMI3ubxPme2aE0lrtS40rKCeBSBIM6s&#10;LjlXcNivh18gnEfWWFkmBR05WMx7HzNMtL3xP113PhchhF2CCgrv60RKlxVk0I1sTRy4o20M+gCb&#10;XOoGbyHcVHIcRRNpsOTQUGBNq4Ky8+5iFKT3z0291T+y685V6/7u/Hs5pUoN+u1yCsJT69/il/tb&#10;h/mTOIbnN+EEOX8AAAD//wMAUEsBAi0AFAAGAAgAAAAhANvh9svuAAAAhQEAABMAAAAAAAAAAAAA&#10;AAAAAAAAAFtDb250ZW50X1R5cGVzXS54bWxQSwECLQAUAAYACAAAACEAWvQsW78AAAAVAQAACwAA&#10;AAAAAAAAAAAAAAAfAQAAX3JlbHMvLnJlbHNQSwECLQAUAAYACAAAACEAWczx7MMAAADdAAAADwAA&#10;AAAAAAAAAAAAAAAHAgAAZHJzL2Rvd25yZXYueG1sUEsFBgAAAAADAAMAtwAAAPcCAAAAAA==&#10;" path="m,l,120000r120000,e" filled="f" strokecolor="#65787b" strokeweight="2pt">
                      <v:stroke startarrowwidth="narrow" startarrowlength="short" endarrowwidth="narrow" endarrowlength="short"/>
                      <v:path arrowok="t" o:extrusionok="f" o:connecttype="custom" o:connectlocs="0,0;0,6578;2997,6578" o:connectangles="0,0,0"/>
                    </v:shape>
                    <v:roundrect id="Rounded Rectangle 793" o:spid="_x0000_s1089" style="position:absolute;left:40284;top:6923;width:22699;height:9951;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rOZywwAAAN0AAAAPAAAAZHJzL2Rvd25yZXYueG1sRE/fa8Iw&#10;EH4f+D+EE3ybqUVkVqOI4JDBhKkIvh3N2RSbS0my2v33izDY2318P2+57m0jOvKhdqxgMs5AEJdO&#10;11wpOJ92r28gQkTW2DgmBT8UYL0avCyx0O7BX9QdYyVSCIcCFZgY20LKUBqyGMauJU7czXmLMUFf&#10;Se3xkcJtI/Msm0mLNacGgy1tDZX347dV8FFe5ueprOef777qDO3z6yHLlRoN+80CRKQ+/ov/3Hud&#10;5s8mOTy/SSfI1S8AAAD//wMAUEsBAi0AFAAGAAgAAAAhANvh9svuAAAAhQEAABMAAAAAAAAAAAAA&#10;AAAAAAAAAFtDb250ZW50X1R5cGVzXS54bWxQSwECLQAUAAYACAAAACEAWvQsW78AAAAVAQAACwAA&#10;AAAAAAAAAAAAAAAfAQAAX3JlbHMvLnJlbHNQSwECLQAUAAYACAAAACEATKzmcsMAAADdAAAADwAA&#10;AAAAAAAAAAAAAAAHAgAAZHJzL2Rvd25yZXYueG1sUEsFBgAAAAADAAMAtwAAAPcCAAAAAA==&#10;" fillcolor="white [3201]" strokecolor="#669467">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94" o:spid="_x0000_s1090" style="position:absolute;left:40575;top:7214;width:22117;height:93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fvWSwQAAAN0AAAAPAAAAZHJzL2Rvd25yZXYueG1sRE9Li8Iw&#10;EL4v+B/CCN7W1Ac+qlHEpeBpwed5aMa22ExKktX235uFhb3Nx/ec9bY1tXiS85VlBaNhAoI4t7ri&#10;QsHlnH0uQPiArLG2TAo68rDd9D7WmGr74iM9T6EQMYR9igrKEJpUSp+XZNAPbUMcubt1BkOErpDa&#10;4SuGm1qOk2QmDVYcG0psaF9S/jj9GAXzW52F76/j5Lxbdsurn3aZdHulBv12twIRqA3/4j/3Qcf5&#10;s9EEfr+JJ8jNGwAA//8DAFBLAQItABQABgAIAAAAIQDb4fbL7gAAAIUBAAATAAAAAAAAAAAAAAAA&#10;AAAAAABbQ29udGVudF9UeXBlc10ueG1sUEsBAi0AFAAGAAgAAAAhAFr0LFu/AAAAFQEAAAsAAAAA&#10;AAAAAAAAAAAAHwEAAF9yZWxzLy5yZWxzUEsBAi0AFAAGAAgAAAAhAFR+9ZLBAAAA3QAAAA8AAAAA&#10;AAAAAAAAAAAABwIAAGRycy9kb3ducmV2LnhtbFBLBQYAAAAAAwADALcAAAD1AgAAAAA=&#10;" filled="f" stroked="f">
                      <v:textbox inset="1.5pt,1pt,1.5pt,1pt">
                        <w:txbxContent>
                          <w:p w:rsidR="00E934CF" w:rsidRDefault="00E934CF">
                            <w:pPr>
                              <w:spacing w:before="0" w:after="0" w:line="215" w:lineRule="auto"/>
                              <w:jc w:val="both"/>
                              <w:textDirection w:val="btLr"/>
                            </w:pPr>
                            <w:r>
                              <w:rPr>
                                <w:rFonts w:ascii="Calibri" w:eastAsia="Calibri" w:hAnsi="Calibri" w:cs="Calibri"/>
                                <w:color w:val="000000"/>
                              </w:rPr>
                              <w:t xml:space="preserve"> • Srednjoročno </w:t>
                            </w:r>
                            <w:r>
                              <w:rPr>
                                <w:rFonts w:ascii="Calibri" w:eastAsia="Calibri" w:hAnsi="Calibri" w:cs="Calibri"/>
                                <w:b/>
                                <w:color w:val="000000"/>
                              </w:rPr>
                              <w:t>planiranje</w:t>
                            </w:r>
                            <w:r>
                              <w:rPr>
                                <w:rFonts w:ascii="Calibri" w:eastAsia="Calibri" w:hAnsi="Calibri" w:cs="Calibri"/>
                                <w:color w:val="000000"/>
                              </w:rPr>
                              <w:t xml:space="preserve"> programa rada + Programski budžet</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Upravljačka odgovornost, </w:t>
                            </w:r>
                            <w:r>
                              <w:rPr>
                                <w:rFonts w:ascii="Calibri" w:eastAsia="Calibri" w:hAnsi="Calibri" w:cs="Calibri"/>
                                <w:b/>
                                <w:color w:val="000000"/>
                              </w:rPr>
                              <w:t>Unutrašnje kontrole (PIFC), revizija</w:t>
                            </w:r>
                          </w:p>
                          <w:p w:rsidR="00E934CF" w:rsidRDefault="00E934CF">
                            <w:pPr>
                              <w:spacing w:before="30" w:after="0" w:line="215" w:lineRule="auto"/>
                              <w:ind w:left="90" w:firstLine="180"/>
                              <w:jc w:val="both"/>
                              <w:textDirection w:val="btLr"/>
                            </w:pPr>
                            <w:r>
                              <w:rPr>
                                <w:rFonts w:ascii="Calibri" w:eastAsia="Calibri" w:hAnsi="Calibri" w:cs="Calibri"/>
                                <w:color w:val="000000"/>
                              </w:rPr>
                              <w:t xml:space="preserve"> Rad </w:t>
                            </w:r>
                            <w:r>
                              <w:rPr>
                                <w:rFonts w:ascii="Calibri" w:eastAsia="Calibri" w:hAnsi="Calibri" w:cs="Calibri"/>
                                <w:b/>
                                <w:color w:val="000000"/>
                              </w:rPr>
                              <w:t>Budžetske inspekcije</w:t>
                            </w:r>
                          </w:p>
                          <w:p w:rsidR="00E934CF" w:rsidRDefault="00E934CF">
                            <w:pPr>
                              <w:spacing w:before="30" w:after="0" w:line="215" w:lineRule="auto"/>
                              <w:ind w:left="90" w:firstLine="180"/>
                              <w:jc w:val="both"/>
                              <w:textDirection w:val="btLr"/>
                            </w:pPr>
                            <w:r>
                              <w:rPr>
                                <w:rFonts w:ascii="Calibri" w:eastAsia="Calibri" w:hAnsi="Calibri" w:cs="Calibri"/>
                                <w:color w:val="000000"/>
                              </w:rPr>
                              <w:t xml:space="preserve"> Sistem </w:t>
                            </w:r>
                            <w:r>
                              <w:rPr>
                                <w:rFonts w:ascii="Calibri" w:eastAsia="Calibri" w:hAnsi="Calibri" w:cs="Calibri"/>
                                <w:b/>
                                <w:color w:val="000000"/>
                              </w:rPr>
                              <w:t>finansiranja</w:t>
                            </w:r>
                            <w:r>
                              <w:rPr>
                                <w:rFonts w:ascii="Calibri" w:eastAsia="Calibri" w:hAnsi="Calibri" w:cs="Calibri"/>
                                <w:color w:val="000000"/>
                              </w:rPr>
                              <w:t xml:space="preserve"> JLS</w:t>
                            </w:r>
                          </w:p>
                        </w:txbxContent>
                      </v:textbox>
                    </v:rect>
                    <v:shape id="Freeform 796" o:spid="_x0000_s1091" style="position:absolute;left:37287;top:5320;width:2997;height:19522;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1J0wgAAAN0AAAAPAAAAZHJzL2Rvd25yZXYueG1sRE9Li8Iw&#10;EL4L/ocwgpdFU2URqUYRYVk9LD7B69CMbbWZlCZq6683woK3+fieM53XphB3qlxuWcGgH4EgTqzO&#10;OVVwPPz0xiCcR9ZYWCYFDTmYz9qtKcbaPnhH971PRQhhF6OCzPsyltIlGRl0fVsSB+5sK4M+wCqV&#10;usJHCDeFHEbRSBrMOTRkWNIyo+S6vxkFp+fXb7nVa9k016J2myf/3S4npbqdejEB4an2H/G/e6XD&#10;/NHgG97fhBPk7AUAAP//AwBQSwECLQAUAAYACAAAACEA2+H2y+4AAACFAQAAEwAAAAAAAAAAAAAA&#10;AAAAAAAAW0NvbnRlbnRfVHlwZXNdLnhtbFBLAQItABQABgAIAAAAIQBa9CxbvwAAABUBAAALAAAA&#10;AAAAAAAAAAAAAB8BAABfcmVscy8ucmVsc1BLAQItABQABgAIAAAAIQBJu1J0wgAAAN0AAAAPAAAA&#10;AAAAAAAAAAAAAAcCAABkcnMvZG93bnJldi54bWxQSwUGAAAAAAMAAwC3AAAA9gIAAAAA&#10;" path="m,l,120000r120000,e" filled="f" strokecolor="#65787b" strokeweight="2pt">
                      <v:stroke startarrowwidth="narrow" startarrowlength="short" endarrowwidth="narrow" endarrowlength="short"/>
                      <v:path arrowok="t" o:extrusionok="f" o:connecttype="custom" o:connectlocs="0,0;0,19522;2997,19522" o:connectangles="0,0,0"/>
                    </v:shape>
                    <v:roundrect id="Rounded Rectangle 797" o:spid="_x0000_s1092" style="position:absolute;left:40284;top:18300;width:22699;height:13083;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76GwQAAAN0AAAAPAAAAZHJzL2Rvd25yZXYueG1sRE9Ni8Iw&#10;EL0v+B/CCN7WtC5bpRpFlAVPLqvieWjGNthMShNt++/NwsLe5vE+Z7XpbS2e1HrjWEE6TUAQF04b&#10;LhVczl/vCxA+IGusHZOCgTxs1qO3FebadfxDz1MoRQxhn6OCKoQml9IXFVn0U9cQR+7mWoshwraU&#10;usUuhttazpIkkxYNx4YKG9pVVNxPD6vgOvuYp99pOWSLTm7d0ZiwH3ZKTcb9dgkiUB/+xX/ug47z&#10;s/QTfr+JJ8j1CwAA//8DAFBLAQItABQABgAIAAAAIQDb4fbL7gAAAIUBAAATAAAAAAAAAAAAAAAA&#10;AAAAAABbQ29udGVudF9UeXBlc10ueG1sUEsBAi0AFAAGAAgAAAAhAFr0LFu/AAAAFQEAAAsAAAAA&#10;AAAAAAAAAAAAHwEAAF9yZWxzLy5yZWxzUEsBAi0AFAAGAAgAAAAhAEibvobBAAAA3QAAAA8AAAAA&#10;AAAAAAAAAAAABwIAAGRycy9kb3ducmV2LnhtbFBLBQYAAAAAAwADALcAAAD1AgAAAAA=&#10;" fillcolor="white [3201]" strokecolor="#678a75">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798" o:spid="_x0000_s1093" style="position:absolute;left:40667;top:18684;width:21933;height:123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VYKwwAAAN0AAAAPAAAAZHJzL2Rvd25yZXYueG1sRE9La8JA&#10;EL4L/odlhN50Y1uipq4ilkBPBePjPGTHJDQ7G3a3mvz7bkHwNh/fc9bb3rTiRs43lhXMZwkI4tLq&#10;hisFp2M+XYLwAVlja5kUDORhuxmP1phpe+cD3YpQiRjCPkMFdQhdJqUvazLoZ7YjjtzVOoMhQldJ&#10;7fAew00rX5MklQYbjg01drSvqfwpfo2CxaXNw/fn4e24Ww2rs38fcun2Sr1M+t0HiEB9eIof7i8d&#10;56fzFP6/iSfIzR8AAAD//wMAUEsBAi0AFAAGAAgAAAAhANvh9svuAAAAhQEAABMAAAAAAAAAAAAA&#10;AAAAAAAAAFtDb250ZW50X1R5cGVzXS54bWxQSwECLQAUAAYACAAAACEAWvQsW78AAAAVAQAACwAA&#10;AAAAAAAAAAAAAAAfAQAAX3JlbHMvLnJlbHNQSwECLQAUAAYACAAAACEARAlWCsMAAADdAAAADwAA&#10;AAAAAAAAAAAAAAAHAgAAZHJzL2Rvd25yZXYueG1sUEsFBgAAAAADAAMAtwAAAPcCAAAAAA==&#10;" filled="f" stroked="f">
                      <v:textbox inset="1.5pt,1pt,1.5pt,1pt">
                        <w:txbxContent>
                          <w:p w:rsidR="00E934CF" w:rsidRDefault="00E934CF">
                            <w:pPr>
                              <w:spacing w:before="0" w:after="0" w:line="215" w:lineRule="auto"/>
                              <w:jc w:val="both"/>
                              <w:textDirection w:val="btLr"/>
                            </w:pPr>
                            <w:r>
                              <w:rPr>
                                <w:rFonts w:ascii="Calibri" w:eastAsia="Calibri" w:hAnsi="Calibri" w:cs="Calibri"/>
                                <w:color w:val="000000"/>
                              </w:rPr>
                              <w:t xml:space="preserve"> •Digitalizacija usluga </w:t>
                            </w:r>
                            <w:r>
                              <w:rPr>
                                <w:rFonts w:ascii="Calibri" w:eastAsia="Calibri" w:hAnsi="Calibri" w:cs="Calibri"/>
                                <w:b/>
                                <w:color w:val="000000"/>
                              </w:rPr>
                              <w:t>za privredne subjekte</w:t>
                            </w:r>
                          </w:p>
                          <w:p w:rsidR="00E934CF" w:rsidRDefault="00E934CF">
                            <w:pPr>
                              <w:spacing w:before="70" w:after="0" w:line="215" w:lineRule="auto"/>
                              <w:jc w:val="both"/>
                              <w:textDirection w:val="btLr"/>
                            </w:pPr>
                            <w:r>
                              <w:rPr>
                                <w:rFonts w:ascii="Calibri" w:eastAsia="Calibri" w:hAnsi="Calibri" w:cs="Calibri"/>
                                <w:b/>
                                <w:color w:val="000000"/>
                              </w:rPr>
                              <w:t>•</w:t>
                            </w:r>
                            <w:r>
                              <w:rPr>
                                <w:rFonts w:ascii="Calibri" w:eastAsia="Calibri" w:hAnsi="Calibri" w:cs="Calibri"/>
                                <w:color w:val="000000"/>
                              </w:rPr>
                              <w:t xml:space="preserve"> Sistem elektronske razmjene podataka između MFSS i resornih organa (Uprava carina i prihoda, Uprava za Katarstar i MONSTAT)</w:t>
                            </w:r>
                          </w:p>
                          <w:p w:rsidR="00E934CF" w:rsidRDefault="00E934CF">
                            <w:pPr>
                              <w:spacing w:before="70" w:after="0" w:line="215" w:lineRule="auto"/>
                              <w:ind w:left="90" w:firstLine="180"/>
                              <w:jc w:val="both"/>
                              <w:textDirection w:val="btLr"/>
                            </w:pPr>
                            <w:r>
                              <w:rPr>
                                <w:rFonts w:ascii="Calibri" w:eastAsia="Calibri" w:hAnsi="Calibri" w:cs="Calibri"/>
                                <w:color w:val="000000"/>
                              </w:rPr>
                              <w:t>Povezanost registara MFSS na GSB u cilju interoperabilnosti registara</w:t>
                            </w:r>
                          </w:p>
                        </w:txbxContent>
                      </v:textbox>
                    </v:rect>
                    <v:shape id="Freeform 800" o:spid="_x0000_s1094" style="position:absolute;left:37287;top:5320;width:2997;height:31990;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acwDwwAAAN0AAAAPAAAAZHJzL2Rvd25yZXYueG1sRE9Ni8Iw&#10;EL0L/ocwwl5EUz3oUo0igugelnWr4HVoxrbaTEoTtfXXbxYEb/N4nzNfNqYUd6pdYVnBaBiBIE6t&#10;LjhTcDxsBp8gnEfWWFomBS05WC66nTnG2j74l+6Jz0QIYRejgtz7KpbSpTkZdENbEQfubGuDPsA6&#10;k7rGRwg3pRxH0UQaLDg05FjROqf0mtyMgtOzv632+ku27bVs3M+Tv2+Xk1IfvWY1A+Gp8W/xy73T&#10;Yf5kNIX/b8IJcvEHAAD//wMAUEsBAi0AFAAGAAgAAAAhANvh9svuAAAAhQEAABMAAAAAAAAAAAAA&#10;AAAAAAAAAFtDb250ZW50X1R5cGVzXS54bWxQSwECLQAUAAYACAAAACEAWvQsW78AAAAVAQAACwAA&#10;AAAAAAAAAAAAAAAfAQAAX3JlbHMvLnJlbHNQSwECLQAUAAYACAAAACEAuWnMA8MAAADdAAAADwAA&#10;AAAAAAAAAAAAAAAHAgAAZHJzL2Rvd25yZXYueG1sUEsFBgAAAAADAAMAtwAAAPcCAAAAAA==&#10;" path="m,l,120000r120000,e" filled="f" strokecolor="#65787b" strokeweight="2pt">
                      <v:stroke startarrowwidth="narrow" startarrowlength="short" endarrowwidth="narrow" endarrowlength="short"/>
                      <v:path arrowok="t" o:extrusionok="f" o:connecttype="custom" o:connectlocs="0,0;0,31990;2997,31990" o:connectangles="0,0,0"/>
                    </v:shape>
                    <v:roundrect id="Rounded Rectangle 801" o:spid="_x0000_s1095" style="position:absolute;left:40284;top:32984;width:22699;height:8651;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BDk8xgAAAN0AAAAPAAAAZHJzL2Rvd25yZXYueG1sRI9Pa8JA&#10;EMXvhX6HZQq91Y2tiKauIi2C9CL+QTwO2WkSzM6G3TVJv33nIHib4b157zeL1eAa1VGItWcD41EG&#10;irjwtubSwOm4eZuBignZYuOZDPxRhNXy+WmBufU976k7pFJJCMccDVQptbnWsajIYRz5lli0Xx8c&#10;JllDqW3AXsJdo9+zbKod1iwNFbb0VVFxPdycgV33cftep871k838et7+THQTLsa8vgzrT1CJhvQw&#10;36+3VvCnY8GVb2QEvfwHAAD//wMAUEsBAi0AFAAGAAgAAAAhANvh9svuAAAAhQEAABMAAAAAAAAA&#10;AAAAAAAAAAAAAFtDb250ZW50X1R5cGVzXS54bWxQSwECLQAUAAYACAAAACEAWvQsW78AAAAVAQAA&#10;CwAAAAAAAAAAAAAAAAAfAQAAX3JlbHMvLnJlbHNQSwECLQAUAAYACAAAACEA7wQ5PMYAAADdAAAA&#10;DwAAAAAAAAAAAAAAAAAHAgAAZHJzL2Rvd25yZXYueG1sUEsFBgAAAAADAAMAtwAAAPoCAAAAAA==&#10;" fillcolor="white [3201]" strokecolor="#67817c">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02" o:spid="_x0000_s1096" style="position:absolute;left:40537;top:33238;width:22193;height:81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lsJ4wgAAAN0AAAAPAAAAZHJzL2Rvd25yZXYueG1sRE9Na8JA&#10;EL0L/Q/LFHrTjVrUpK4iSqCnglF7HrLTJDQ7G3ZXTf59tyB4m8f7nPW2N624kfONZQXTSQKCuLS6&#10;4UrB+ZSPVyB8QNbYWiYFA3nYbl5Ga8y0vfORbkWoRAxhn6GCOoQuk9KXNRn0E9sRR+7HOoMhQldJ&#10;7fAew00rZ0mykAYbjg01drSvqfwtrkbB8rvNw9fhOD/t0iG9+Pchl26v1Ntrv/sAEagPT/HD/anj&#10;/MU0hf9v4gly8wcAAP//AwBQSwECLQAUAAYACAAAACEA2+H2y+4AAACFAQAAEwAAAAAAAAAAAAAA&#10;AAAAAAAAW0NvbnRlbnRfVHlwZXNdLnhtbFBLAQItABQABgAIAAAAIQBa9CxbvwAAABUBAAALAAAA&#10;AAAAAAAAAAAAAB8BAABfcmVscy8ucmVsc1BLAQItABQABgAIAAAAIQA1lsJ4wgAAAN0AAAAPAAAA&#10;AAAAAAAAAAAAAAcCAABkcnMvZG93bnJldi54bWxQSwUGAAAAAAMAAwC3AAAA9gIAAAAA&#10;" filled="f" stroked="f">
                      <v:textbox inset="1.5pt,1pt,1.5pt,1pt">
                        <w:txbxContent>
                          <w:p w:rsidR="00E934CF" w:rsidRDefault="00E934CF">
                            <w:pPr>
                              <w:spacing w:before="0" w:after="0" w:line="215" w:lineRule="auto"/>
                              <w:textDirection w:val="btLr"/>
                            </w:pPr>
                          </w:p>
                          <w:p w:rsidR="00E934CF" w:rsidRDefault="00E934CF">
                            <w:pPr>
                              <w:spacing w:before="70" w:after="0" w:line="215" w:lineRule="auto"/>
                              <w:ind w:left="90" w:firstLine="180"/>
                              <w:jc w:val="both"/>
                              <w:textDirection w:val="btLr"/>
                            </w:pPr>
                            <w:r>
                              <w:rPr>
                                <w:rFonts w:ascii="Calibri" w:eastAsia="Calibri" w:hAnsi="Calibri" w:cs="Calibri"/>
                                <w:b/>
                                <w:color w:val="000000"/>
                              </w:rPr>
                              <w:t>Transparentnost budžeta</w:t>
                            </w:r>
                          </w:p>
                          <w:p w:rsidR="00E934CF" w:rsidRDefault="00E934CF">
                            <w:pPr>
                              <w:spacing w:before="30" w:after="0" w:line="215" w:lineRule="auto"/>
                              <w:ind w:left="90" w:firstLine="180"/>
                              <w:jc w:val="both"/>
                              <w:textDirection w:val="btLr"/>
                            </w:pPr>
                            <w:r>
                              <w:rPr>
                                <w:rFonts w:ascii="Calibri" w:eastAsia="Calibri" w:hAnsi="Calibri" w:cs="Calibri"/>
                                <w:b/>
                                <w:color w:val="000000"/>
                              </w:rPr>
                              <w:t>Budžet u mašinsko čitljivom formatu</w:t>
                            </w:r>
                          </w:p>
                        </w:txbxContent>
                      </v:textbox>
                    </v:rect>
                    <v:shape id="Freeform 803" o:spid="_x0000_s1097" style="position:absolute;left:37287;top:5320;width:2997;height:40765;visibility:visible;mso-wrap-style:square;v-text-anchor:middle" coordsize="120000,120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7J7KxgAAAN0AAAAPAAAAZHJzL2Rvd25yZXYueG1sRI9Ba8JA&#10;EIXvgv9hGaEX0Y0epERXKQXRHsQ2LXgdsmMSzc6G7KqJv75zKPQ2w3vz3jerTedqdac2VJ4NzKYJ&#10;KOLc24oLAz/f28krqBCRLdaeyUBPATbr4WCFqfUP/qJ7FgslIRxSNFDG2KRah7wkh2HqG2LRzr51&#10;GGVtC21bfEi4q/U8SRbaYcXSUGJD7yXl1+zmDJye413zaT9031/rLhyffLhdTsa8jLq3JahIXfw3&#10;/13vreAv5sIv38gIev0LAAD//wMAUEsBAi0AFAAGAAgAAAAhANvh9svuAAAAhQEAABMAAAAAAAAA&#10;AAAAAAAAAAAAAFtDb250ZW50X1R5cGVzXS54bWxQSwECLQAUAAYACAAAACEAWvQsW78AAAAVAQAA&#10;CwAAAAAAAAAAAAAAAAAfAQAAX3JlbHMvLnJlbHNQSwECLQAUAAYACAAAACEA+OyeysYAAADdAAAA&#10;DwAAAAAAAAAAAAAAAAAHAgAAZHJzL2Rvd25yZXYueG1sUEsFBgAAAAADAAMAtwAAAPoCAAAAAA==&#10;" path="m,l,120000r120000,e" filled="f" strokecolor="#65787b" strokeweight="2pt">
                      <v:stroke startarrowwidth="narrow" startarrowlength="short" endarrowwidth="narrow" endarrowlength="short"/>
                      <v:path arrowok="t" o:extrusionok="f" o:connecttype="custom" o:connectlocs="0,0;0,40765;2997,40765" o:connectangles="0,0,0"/>
                    </v:shape>
                    <v:roundrect id="Rounded Rectangle 804" o:spid="_x0000_s1098" style="position:absolute;left:40284;top:43508;width:22699;height:5154;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r7fwwAAAN0AAAAPAAAAZHJzL2Rvd25yZXYueG1sRE/NasJA&#10;EL4XfIdlhN7qJtKmGt2EYCmIoQejDzBkxySYnQ3ZraZv3xUKvc3H9zvbfDK9uNHoOssK4kUEgri2&#10;uuNGwfn0+bIC4Tyyxt4yKfghB3k2e9piqu2dj3SrfCNCCLsUFbTeD6mUrm7JoFvYgThwFzsa9AGO&#10;jdQj3kO46eUyihJpsOPQ0OJAu5bqa/VtFDRfpTwUHyZy7/1bWb3u9dHrtVLP86nYgPA0+X/xn3uv&#10;w/xkGcPjm3CCzH4BAAD//wMAUEsBAi0AFAAGAAgAAAAhANvh9svuAAAAhQEAABMAAAAAAAAAAAAA&#10;AAAAAAAAAFtDb250ZW50X1R5cGVzXS54bWxQSwECLQAUAAYACAAAACEAWvQsW78AAAAVAQAACwAA&#10;AAAAAAAAAAAAAAAfAQAAX3JlbHMvLnJlbHNQSwECLQAUAAYACAAAACEA736+38MAAADdAAAADwAA&#10;AAAAAAAAAAAAAAAHAgAAZHJzL2Rvd25yZXYueG1sUEsFBgAAAAADAAMAtwAAAPcCAAAAAA==&#10;" fillcolor="white [3201]" strokecolor="#667679">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05" o:spid="_x0000_s1099" style="position:absolute;left:40435;top:43659;width:22397;height:485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Xpq0wgAAAN0AAAAPAAAAZHJzL2Rvd25yZXYueG1sRE9Na8JA&#10;EL0X+h+WEXqrG2OxmrqKKIGeBGP1PGTHJDQ7G3a3mvz7riB4m8f7nOW6N624kvONZQWTcQKCuLS6&#10;4UrBzzF/n4PwAVlja5kUDORhvXp9WWKm7Y0PdC1CJWII+wwV1CF0mZS+rMmgH9uOOHIX6wyGCF0l&#10;tcNbDDetTJNkJg02HBtq7GhbU/lb/BkFn+c2D/vdYXrcLIbFyX8MuXRbpd5G/eYLRKA+PMUP97eO&#10;82dpCvdv4gly9Q8AAP//AwBQSwECLQAUAAYACAAAACEA2+H2y+4AAACFAQAAEwAAAAAAAAAAAAAA&#10;AAAAAAAAW0NvbnRlbnRfVHlwZXNdLnhtbFBLAQItABQABgAIAAAAIQBa9CxbvwAAABUBAAALAAAA&#10;AAAAAAAAAAAAAB8BAABfcmVscy8ucmVsc1BLAQItABQABgAIAAAAIQD1Xpq0wgAAAN0AAAAPAAAA&#10;AAAAAAAAAAAAAAcCAABkcnMvZG93bnJldi54bWxQSwUGAAAAAAMAAwC3AAAA9gIAAAAA&#10;" filled="f" stroked="f">
                      <v:textbox inset="1.5pt,1pt,1.5pt,1pt">
                        <w:txbxContent>
                          <w:p w:rsidR="00E934CF" w:rsidRDefault="00E934CF">
                            <w:pPr>
                              <w:spacing w:before="0" w:after="0" w:line="215" w:lineRule="auto"/>
                              <w:jc w:val="both"/>
                              <w:textDirection w:val="btLr"/>
                            </w:pPr>
                            <w:r>
                              <w:rPr>
                                <w:rFonts w:ascii="Calibri" w:eastAsia="Calibri" w:hAnsi="Calibri" w:cs="Calibri"/>
                                <w:color w:val="000000"/>
                              </w:rPr>
                              <w:t xml:space="preserve">• </w:t>
                            </w:r>
                            <w:r>
                              <w:rPr>
                                <w:rFonts w:ascii="Calibri" w:eastAsia="Calibri" w:hAnsi="Calibri" w:cs="Calibri"/>
                                <w:b/>
                                <w:color w:val="000000"/>
                              </w:rPr>
                              <w:t xml:space="preserve">Fiskalni deo RIA (FIA) </w:t>
                            </w:r>
                            <w:r>
                              <w:rPr>
                                <w:rFonts w:ascii="Calibri" w:eastAsia="Calibri" w:hAnsi="Calibri" w:cs="Calibri"/>
                                <w:color w:val="000000"/>
                              </w:rPr>
                              <w:t>i primjena RIA na podzakonske akte</w:t>
                            </w:r>
                          </w:p>
                          <w:p w:rsidR="00E934CF" w:rsidRDefault="00E934CF">
                            <w:pPr>
                              <w:spacing w:before="70" w:after="0" w:line="215" w:lineRule="auto"/>
                              <w:ind w:left="90" w:firstLine="180"/>
                              <w:jc w:val="both"/>
                              <w:textDirection w:val="btLr"/>
                            </w:pPr>
                            <w:r>
                              <w:rPr>
                                <w:rFonts w:ascii="Calibri" w:eastAsia="Calibri" w:hAnsi="Calibri" w:cs="Calibri"/>
                                <w:color w:val="000000"/>
                              </w:rPr>
                              <w:t xml:space="preserve"> Proces konsultacija pri izradi Budžeta</w:t>
                            </w:r>
                          </w:p>
                        </w:txbxContent>
                      </v:textbox>
                    </v:rect>
                  </v:group>
                </v:group>
                <w10:wrap type="square" anchorx="margin"/>
              </v:group>
            </w:pict>
          </mc:Fallback>
        </mc:AlternateContent>
      </w:r>
      <w:r w:rsidR="001E25A1" w:rsidRPr="001E25A1">
        <w:rPr>
          <w:rFonts w:asciiTheme="minorHAnsi" w:eastAsia="Calibri" w:hAnsiTheme="minorHAnsi" w:cs="Calibri"/>
          <w:color w:val="000000"/>
          <w:sz w:val="24"/>
          <w:szCs w:val="24"/>
        </w:rPr>
        <w:t xml:space="preserve">Konkretno, komplementarnost </w:t>
      </w:r>
      <w:r w:rsidR="001E25A1" w:rsidRPr="001E25A1">
        <w:rPr>
          <w:rFonts w:asciiTheme="minorHAnsi" w:eastAsia="Calibri" w:hAnsiTheme="minorHAnsi" w:cs="Calibri"/>
          <w:b/>
          <w:color w:val="000000"/>
          <w:sz w:val="24"/>
          <w:szCs w:val="24"/>
        </w:rPr>
        <w:t>Strategije RJU 2022-2026</w:t>
      </w:r>
      <w:r w:rsidR="001E25A1" w:rsidRPr="001E25A1">
        <w:rPr>
          <w:rFonts w:asciiTheme="minorHAnsi" w:eastAsia="Calibri" w:hAnsiTheme="minorHAnsi" w:cs="Calibri"/>
          <w:color w:val="000000"/>
          <w:sz w:val="24"/>
          <w:szCs w:val="24"/>
        </w:rPr>
        <w:t xml:space="preserve">. i </w:t>
      </w:r>
      <w:r w:rsidR="001E25A1" w:rsidRPr="001E25A1">
        <w:rPr>
          <w:rFonts w:asciiTheme="minorHAnsi" w:eastAsia="Calibri" w:hAnsiTheme="minorHAnsi" w:cs="Calibri"/>
          <w:b/>
          <w:color w:val="000000"/>
          <w:sz w:val="24"/>
          <w:szCs w:val="24"/>
        </w:rPr>
        <w:t>Programa reforme javnih finansija 2022-2026</w:t>
      </w:r>
      <w:r w:rsidR="001E25A1" w:rsidRPr="001E25A1">
        <w:rPr>
          <w:rFonts w:asciiTheme="minorHAnsi" w:eastAsia="Calibri" w:hAnsiTheme="minorHAnsi" w:cs="Calibri"/>
          <w:color w:val="000000"/>
          <w:sz w:val="24"/>
          <w:szCs w:val="24"/>
        </w:rPr>
        <w:t>. pos</w:t>
      </w:r>
      <w:r>
        <w:rPr>
          <w:rFonts w:asciiTheme="minorHAnsi" w:eastAsia="Calibri" w:hAnsiTheme="minorHAnsi" w:cs="Calibri"/>
          <w:color w:val="000000"/>
          <w:sz w:val="24"/>
          <w:szCs w:val="24"/>
        </w:rPr>
        <w:t>tignuta je u sledećim oblastima</w:t>
      </w:r>
    </w:p>
    <w:p w:rsidR="00A16942" w:rsidRPr="007C3939" w:rsidRDefault="006A107F" w:rsidP="007C3939">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Dodatno, </w:t>
      </w:r>
      <w:r w:rsidRPr="007075A6">
        <w:rPr>
          <w:rFonts w:asciiTheme="minorHAnsi" w:eastAsia="Calibri" w:hAnsiTheme="minorHAnsi" w:cs="Calibri"/>
          <w:b/>
          <w:color w:val="000000"/>
          <w:sz w:val="24"/>
          <w:szCs w:val="24"/>
        </w:rPr>
        <w:t>komplementarnost je postignuta i sa Strategijom digitalne transformacije 2022-2026.</w:t>
      </w:r>
      <w:r w:rsidRPr="007075A6">
        <w:rPr>
          <w:rFonts w:asciiTheme="minorHAnsi" w:eastAsia="Calibri" w:hAnsiTheme="minorHAnsi" w:cs="Calibri"/>
          <w:color w:val="000000"/>
          <w:sz w:val="24"/>
          <w:szCs w:val="24"/>
        </w:rPr>
        <w:t xml:space="preserve"> i to u izdvojenim oblastima pružanja e-usluga i transparentnosti rada javne uprave tj. dostupnosti podataka:</w:t>
      </w:r>
    </w:p>
    <w:p w:rsidR="00A16942" w:rsidRPr="007075A6" w:rsidRDefault="00A16942">
      <w:pPr>
        <w:spacing w:before="60" w:after="60" w:line="240" w:lineRule="auto"/>
        <w:ind w:left="360" w:right="-471"/>
        <w:jc w:val="both"/>
        <w:rPr>
          <w:rFonts w:asciiTheme="minorHAnsi" w:eastAsia="Calibri" w:hAnsiTheme="minorHAnsi" w:cs="Calibri"/>
          <w:color w:val="002060"/>
          <w:sz w:val="24"/>
          <w:szCs w:val="24"/>
        </w:rPr>
      </w:pPr>
    </w:p>
    <w:p w:rsidR="00A16942" w:rsidRPr="007075A6" w:rsidRDefault="00EE3C74">
      <w:pPr>
        <w:pBdr>
          <w:top w:val="nil"/>
          <w:left w:val="nil"/>
          <w:bottom w:val="nil"/>
          <w:right w:val="nil"/>
          <w:between w:val="nil"/>
        </w:pBdr>
        <w:spacing w:before="60" w:after="60" w:line="240" w:lineRule="auto"/>
        <w:ind w:right="-471"/>
        <w:jc w:val="both"/>
        <w:rPr>
          <w:rFonts w:asciiTheme="minorHAnsi" w:eastAsia="Calibri" w:hAnsiTheme="minorHAnsi" w:cs="Calibri"/>
          <w:color w:val="002060"/>
          <w:sz w:val="24"/>
          <w:szCs w:val="24"/>
        </w:rPr>
      </w:pPr>
      <w:r>
        <w:rPr>
          <w:rFonts w:asciiTheme="minorHAnsi" w:eastAsia="Calibri" w:hAnsiTheme="minorHAnsi" w:cs="Calibri"/>
          <w:noProof/>
          <w:color w:val="002060"/>
          <w:sz w:val="24"/>
          <w:szCs w:val="24"/>
          <w:lang w:val="en-US"/>
        </w:rPr>
        <mc:AlternateContent>
          <mc:Choice Requires="wpg">
            <w:drawing>
              <wp:inline distT="0" distB="0" distL="0" distR="0" wp14:anchorId="40D2147B" wp14:editId="56687FEF">
                <wp:extent cx="6487795" cy="3074827"/>
                <wp:effectExtent l="0" t="0" r="0" b="0"/>
                <wp:docPr id="1570" name="Group 8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487795" cy="3074827"/>
                          <a:chOff x="0" y="0"/>
                          <a:chExt cx="64877" cy="30747"/>
                        </a:xfrm>
                      </wpg:grpSpPr>
                      <wps:wsp>
                        <wps:cNvPr id="1571" name="Rectangle 807"/>
                        <wps:cNvSpPr>
                          <a:spLocks noChangeArrowheads="1"/>
                        </wps:cNvSpPr>
                        <wps:spPr bwMode="auto">
                          <a:xfrm>
                            <a:off x="0" y="0"/>
                            <a:ext cx="64877" cy="30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72" name="Group 808"/>
                        <wpg:cNvGrpSpPr>
                          <a:grpSpLocks/>
                        </wpg:cNvGrpSpPr>
                        <wpg:grpSpPr bwMode="auto">
                          <a:xfrm>
                            <a:off x="326" y="6"/>
                            <a:ext cx="64225" cy="30741"/>
                            <a:chOff x="326" y="6"/>
                            <a:chExt cx="64225" cy="30741"/>
                          </a:xfrm>
                        </wpg:grpSpPr>
                        <wps:wsp>
                          <wps:cNvPr id="1574" name="Rounded Rectangle 812"/>
                          <wps:cNvSpPr>
                            <a:spLocks noChangeArrowheads="1"/>
                          </wps:cNvSpPr>
                          <wps:spPr bwMode="auto">
                            <a:xfrm>
                              <a:off x="326" y="6"/>
                              <a:ext cx="29403" cy="6569"/>
                            </a:xfrm>
                            <a:prstGeom prst="roundRect">
                              <a:avLst>
                                <a:gd name="adj" fmla="val 10000"/>
                              </a:avLst>
                            </a:prstGeom>
                            <a:solidFill>
                              <a:srgbClr val="B3936D"/>
                            </a:solidFill>
                            <a:ln>
                              <a:noFill/>
                            </a:ln>
                            <a:extLst>
                              <a:ext uri="{91240B29-F687-4F45-9708-019B960494DF}">
                                <a14:hiddenLine xmlns:a14="http://schemas.microsoft.com/office/drawing/2010/main" w="9525">
                                  <a:solidFill>
                                    <a:srgbClr val="000000"/>
                                  </a:solidFill>
                                  <a:round/>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75" name="Rectangle 813"/>
                          <wps:cNvSpPr>
                            <a:spLocks noChangeArrowheads="1"/>
                          </wps:cNvSpPr>
                          <wps:spPr bwMode="auto">
                            <a:xfrm>
                              <a:off x="518" y="199"/>
                              <a:ext cx="29019" cy="6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b/>
                                    <w:color w:val="000000"/>
                                    <w:sz w:val="24"/>
                                  </w:rPr>
                                  <w:t>Strategija reforme javne uprave 2022-2026.</w:t>
                                </w:r>
                              </w:p>
                            </w:txbxContent>
                          </wps:txbx>
                          <wps:bodyPr rot="0" vert="horz" wrap="square" lIns="15225" tIns="15225" rIns="15225" bIns="15225" anchor="ctr" anchorCtr="0" upright="1">
                            <a:noAutofit/>
                          </wps:bodyPr>
                        </wps:wsp>
                        <wps:wsp>
                          <wps:cNvPr id="1576" name="Right Arrow 815"/>
                          <wps:cNvSpPr>
                            <a:spLocks noChangeArrowheads="1"/>
                          </wps:cNvSpPr>
                          <wps:spPr bwMode="auto">
                            <a:xfrm rot="5400000">
                              <a:off x="14453" y="7149"/>
                              <a:ext cx="1150" cy="1149"/>
                            </a:xfrm>
                            <a:prstGeom prst="rightArrow">
                              <a:avLst>
                                <a:gd name="adj1" fmla="val 66704"/>
                                <a:gd name="adj2" fmla="val 50044"/>
                              </a:avLst>
                            </a:prstGeom>
                            <a:solidFill>
                              <a:srgbClr val="B3936D"/>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77" name="Rounded Rectangle 816"/>
                          <wps:cNvSpPr>
                            <a:spLocks noChangeArrowheads="1"/>
                          </wps:cNvSpPr>
                          <wps:spPr bwMode="auto">
                            <a:xfrm>
                              <a:off x="1891" y="8873"/>
                              <a:ext cx="26273" cy="10606"/>
                            </a:xfrm>
                            <a:prstGeom prst="roundRect">
                              <a:avLst>
                                <a:gd name="adj" fmla="val 10000"/>
                              </a:avLst>
                            </a:prstGeom>
                            <a:solidFill>
                              <a:srgbClr val="E5DBD3">
                                <a:alpha val="89410"/>
                              </a:srgbClr>
                            </a:solidFill>
                            <a:ln w="9525">
                              <a:solidFill>
                                <a:srgbClr val="E5DBD3">
                                  <a:alpha val="89410"/>
                                </a:srgb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78" name="Rectangle 817"/>
                          <wps:cNvSpPr>
                            <a:spLocks noChangeArrowheads="1"/>
                          </wps:cNvSpPr>
                          <wps:spPr bwMode="auto">
                            <a:xfrm>
                              <a:off x="2202" y="9184"/>
                              <a:ext cx="25651" cy="9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rFonts w:ascii="Calibri" w:eastAsia="Calibri" w:hAnsi="Calibri" w:cs="Calibri"/>
                                    <w:color w:val="000000"/>
                                    <w:sz w:val="21"/>
                                  </w:rPr>
                                  <w:t xml:space="preserve">USLUGE                                                                           </w:t>
                                </w:r>
                                <w:r>
                                  <w:rPr>
                                    <w:rFonts w:ascii="Calibri" w:eastAsia="Calibri" w:hAnsi="Calibri" w:cs="Calibri"/>
                                    <w:b/>
                                    <w:color w:val="000000"/>
                                    <w:sz w:val="21"/>
                                  </w:rPr>
                                  <w:t xml:space="preserve">Digitalizacija usluga </w:t>
                                </w:r>
                                <w:r>
                                  <w:rPr>
                                    <w:rFonts w:ascii="Calibri" w:eastAsia="Calibri" w:hAnsi="Calibri" w:cs="Calibri"/>
                                    <w:color w:val="000000"/>
                                    <w:sz w:val="21"/>
                                  </w:rPr>
                                  <w:t xml:space="preserve">za građane </w:t>
                                </w:r>
                              </w:p>
                              <w:p w:rsidR="00E934CF" w:rsidRDefault="00E934CF">
                                <w:pPr>
                                  <w:spacing w:before="0" w:after="0" w:line="240" w:lineRule="auto"/>
                                  <w:jc w:val="center"/>
                                  <w:textDirection w:val="btLr"/>
                                </w:pPr>
                                <w:r>
                                  <w:rPr>
                                    <w:rFonts w:ascii="Calibri" w:eastAsia="Calibri" w:hAnsi="Calibri" w:cs="Calibri"/>
                                    <w:b/>
                                    <w:color w:val="000000"/>
                                    <w:sz w:val="21"/>
                                  </w:rPr>
                                  <w:t>Elektronsko upravljanje dokumentima</w:t>
                                </w:r>
                              </w:p>
                              <w:p w:rsidR="00E934CF" w:rsidRDefault="00E934CF">
                                <w:pPr>
                                  <w:spacing w:before="0" w:after="0" w:line="240" w:lineRule="auto"/>
                                  <w:jc w:val="center"/>
                                  <w:textDirection w:val="btLr"/>
                                </w:pPr>
                                <w:r>
                                  <w:rPr>
                                    <w:rFonts w:ascii="Calibri" w:eastAsia="Calibri" w:hAnsi="Calibri" w:cs="Calibri"/>
                                    <w:b/>
                                    <w:color w:val="000000"/>
                                    <w:sz w:val="21"/>
                                  </w:rPr>
                                  <w:t xml:space="preserve">Interoperabilnost informacionih sistema </w:t>
                                </w:r>
                                <w:r>
                                  <w:rPr>
                                    <w:rFonts w:ascii="Calibri" w:eastAsia="Calibri" w:hAnsi="Calibri" w:cs="Calibri"/>
                                    <w:color w:val="000000"/>
                                    <w:sz w:val="21"/>
                                  </w:rPr>
                                  <w:t>u cilju</w:t>
                                </w:r>
                                <w:r>
                                  <w:rPr>
                                    <w:rFonts w:ascii="Calibri" w:eastAsia="Calibri" w:hAnsi="Calibri" w:cs="Calibri"/>
                                    <w:b/>
                                    <w:color w:val="000000"/>
                                    <w:sz w:val="21"/>
                                  </w:rPr>
                                  <w:t xml:space="preserve"> pojednostavljivanja razmjene podataka</w:t>
                                </w:r>
                              </w:p>
                            </w:txbxContent>
                          </wps:txbx>
                          <wps:bodyPr rot="0" vert="horz" wrap="square" lIns="13950" tIns="13950" rIns="13950" bIns="13950" anchor="ctr" anchorCtr="0" upright="1">
                            <a:noAutofit/>
                          </wps:bodyPr>
                        </wps:wsp>
                        <wps:wsp>
                          <wps:cNvPr id="1579" name="Right Arrow 818"/>
                          <wps:cNvSpPr>
                            <a:spLocks noChangeArrowheads="1"/>
                          </wps:cNvSpPr>
                          <wps:spPr bwMode="auto">
                            <a:xfrm rot="5400000">
                              <a:off x="14453" y="20054"/>
                              <a:ext cx="1149" cy="1149"/>
                            </a:xfrm>
                            <a:prstGeom prst="rightArrow">
                              <a:avLst>
                                <a:gd name="adj1" fmla="val 66704"/>
                                <a:gd name="adj2" fmla="val 50000"/>
                              </a:avLst>
                            </a:prstGeom>
                            <a:solidFill>
                              <a:srgbClr val="8BA168"/>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0" name="Rounded Rectangle 819"/>
                          <wps:cNvSpPr>
                            <a:spLocks noChangeArrowheads="1"/>
                          </wps:cNvSpPr>
                          <wps:spPr bwMode="auto">
                            <a:xfrm>
                              <a:off x="1891" y="21778"/>
                              <a:ext cx="26273" cy="8409"/>
                            </a:xfrm>
                            <a:prstGeom prst="roundRect">
                              <a:avLst>
                                <a:gd name="adj" fmla="val 10000"/>
                              </a:avLst>
                            </a:prstGeom>
                            <a:solidFill>
                              <a:srgbClr val="DADFD2">
                                <a:alpha val="89410"/>
                              </a:srgbClr>
                            </a:solidFill>
                            <a:ln w="9525">
                              <a:solidFill>
                                <a:srgbClr val="DADFD2">
                                  <a:alpha val="89410"/>
                                </a:srgb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1" name="Rectangle 820"/>
                          <wps:cNvSpPr>
                            <a:spLocks noChangeArrowheads="1"/>
                          </wps:cNvSpPr>
                          <wps:spPr bwMode="auto">
                            <a:xfrm>
                              <a:off x="2138" y="22023"/>
                              <a:ext cx="25780" cy="8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rFonts w:ascii="Calibri" w:eastAsia="Calibri" w:hAnsi="Calibri" w:cs="Calibri"/>
                                    <w:color w:val="000000"/>
                                    <w:sz w:val="21"/>
                                  </w:rPr>
                                  <w:t xml:space="preserve">TRANSPARENTNOST                                                            </w:t>
                                </w:r>
                                <w:r>
                                  <w:rPr>
                                    <w:rFonts w:ascii="Calibri" w:eastAsia="Calibri" w:hAnsi="Calibri" w:cs="Calibri"/>
                                    <w:b/>
                                    <w:color w:val="000000"/>
                                    <w:sz w:val="21"/>
                                  </w:rPr>
                                  <w:t xml:space="preserve">Podaci dostupni na portalu otvorenih podataka </w:t>
                                </w:r>
                              </w:p>
                              <w:p w:rsidR="00E934CF" w:rsidRDefault="00E934CF">
                                <w:pPr>
                                  <w:spacing w:before="0" w:after="0" w:line="240" w:lineRule="auto"/>
                                  <w:jc w:val="center"/>
                                  <w:textDirection w:val="btLr"/>
                                </w:pPr>
                                <w:r>
                                  <w:rPr>
                                    <w:rFonts w:ascii="Calibri" w:eastAsia="Calibri" w:hAnsi="Calibri" w:cs="Calibri"/>
                                    <w:b/>
                                    <w:color w:val="000000"/>
                                    <w:sz w:val="21"/>
                                  </w:rPr>
                                  <w:t>Proaktivno objavljivanje informacija u posjedu javnih organa</w:t>
                                </w:r>
                              </w:p>
                            </w:txbxContent>
                          </wps:txbx>
                          <wps:bodyPr rot="0" vert="horz" wrap="square" lIns="13950" tIns="13950" rIns="13950" bIns="13950" anchor="ctr" anchorCtr="0" upright="1">
                            <a:noAutofit/>
                          </wps:bodyPr>
                        </wps:wsp>
                        <wps:wsp>
                          <wps:cNvPr id="1582" name="Rounded Rectangle 821"/>
                          <wps:cNvSpPr>
                            <a:spLocks noChangeArrowheads="1"/>
                          </wps:cNvSpPr>
                          <wps:spPr bwMode="auto">
                            <a:xfrm>
                              <a:off x="33408" y="6"/>
                              <a:ext cx="31143" cy="6569"/>
                            </a:xfrm>
                            <a:prstGeom prst="roundRect">
                              <a:avLst>
                                <a:gd name="adj" fmla="val 10000"/>
                              </a:avLst>
                            </a:prstGeom>
                            <a:solidFill>
                              <a:srgbClr val="667679"/>
                            </a:solidFill>
                            <a:ln>
                              <a:noFill/>
                            </a:ln>
                            <a:extLst>
                              <a:ext uri="{91240B29-F687-4F45-9708-019B960494DF}">
                                <a14:hiddenLine xmlns:a14="http://schemas.microsoft.com/office/drawing/2010/main" w="9525">
                                  <a:solidFill>
                                    <a:srgbClr val="000000"/>
                                  </a:solidFill>
                                  <a:round/>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3" name="Rectangle 822"/>
                          <wps:cNvSpPr>
                            <a:spLocks noChangeArrowheads="1"/>
                          </wps:cNvSpPr>
                          <wps:spPr bwMode="auto">
                            <a:xfrm>
                              <a:off x="33600" y="199"/>
                              <a:ext cx="30759" cy="6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b/>
                                    <w:color w:val="000000"/>
                                    <w:sz w:val="24"/>
                                  </w:rPr>
                                  <w:t>Strategija digitalne transformacije 2022-2026.</w:t>
                                </w:r>
                              </w:p>
                            </w:txbxContent>
                          </wps:txbx>
                          <wps:bodyPr rot="0" vert="horz" wrap="square" lIns="15225" tIns="15225" rIns="15225" bIns="15225" anchor="ctr" anchorCtr="0" upright="1">
                            <a:noAutofit/>
                          </wps:bodyPr>
                        </wps:wsp>
                        <wps:wsp>
                          <wps:cNvPr id="1584" name="Right Arrow 823"/>
                          <wps:cNvSpPr>
                            <a:spLocks noChangeArrowheads="1"/>
                          </wps:cNvSpPr>
                          <wps:spPr bwMode="auto">
                            <a:xfrm rot="5400000">
                              <a:off x="48405" y="7149"/>
                              <a:ext cx="1150" cy="1149"/>
                            </a:xfrm>
                            <a:prstGeom prst="rightArrow">
                              <a:avLst>
                                <a:gd name="adj1" fmla="val 66704"/>
                                <a:gd name="adj2" fmla="val 50044"/>
                              </a:avLst>
                            </a:prstGeom>
                            <a:solidFill>
                              <a:srgbClr val="678D7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5" name="Rounded Rectangle 824"/>
                          <wps:cNvSpPr>
                            <a:spLocks noChangeArrowheads="1"/>
                          </wps:cNvSpPr>
                          <wps:spPr bwMode="auto">
                            <a:xfrm>
                              <a:off x="33856" y="8873"/>
                              <a:ext cx="30247" cy="10557"/>
                            </a:xfrm>
                            <a:prstGeom prst="roundRect">
                              <a:avLst>
                                <a:gd name="adj" fmla="val 10000"/>
                              </a:avLst>
                            </a:prstGeom>
                            <a:solidFill>
                              <a:srgbClr val="D1DBD3">
                                <a:alpha val="89410"/>
                              </a:srgbClr>
                            </a:solidFill>
                            <a:ln w="9525">
                              <a:solidFill>
                                <a:srgbClr val="D1DBD3">
                                  <a:alpha val="89410"/>
                                </a:srgb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6" name="Rectangle 825"/>
                          <wps:cNvSpPr>
                            <a:spLocks noChangeArrowheads="1"/>
                          </wps:cNvSpPr>
                          <wps:spPr bwMode="auto">
                            <a:xfrm>
                              <a:off x="34165" y="9183"/>
                              <a:ext cx="29628" cy="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rFonts w:ascii="Calibri" w:eastAsia="Calibri" w:hAnsi="Calibri" w:cs="Calibri"/>
                                    <w:color w:val="000000"/>
                                    <w:sz w:val="21"/>
                                  </w:rPr>
                                  <w:t xml:space="preserve">Povećana pokrivenost i modernizacija IKT </w:t>
                                </w:r>
                                <w:r>
                                  <w:rPr>
                                    <w:rFonts w:ascii="Calibri" w:eastAsia="Calibri" w:hAnsi="Calibri" w:cs="Calibri"/>
                                    <w:b/>
                                    <w:color w:val="000000"/>
                                    <w:sz w:val="21"/>
                                  </w:rPr>
                                  <w:t>infrastrukture</w:t>
                                </w:r>
                              </w:p>
                              <w:p w:rsidR="00E934CF" w:rsidRDefault="00E934CF">
                                <w:pPr>
                                  <w:spacing w:before="0" w:after="0" w:line="240" w:lineRule="auto"/>
                                  <w:jc w:val="center"/>
                                  <w:textDirection w:val="btLr"/>
                                </w:pPr>
                                <w:r>
                                  <w:rPr>
                                    <w:rFonts w:ascii="Calibri" w:eastAsia="Calibri" w:hAnsi="Calibri" w:cs="Calibri"/>
                                    <w:b/>
                                    <w:color w:val="000000"/>
                                    <w:sz w:val="21"/>
                                  </w:rPr>
                                  <w:t xml:space="preserve">Razvoj i unapređenje digitalnih vještina, podizanje svijesti </w:t>
                                </w:r>
                                <w:r>
                                  <w:rPr>
                                    <w:rFonts w:ascii="Calibri" w:eastAsia="Calibri" w:hAnsi="Calibri" w:cs="Calibri"/>
                                    <w:color w:val="000000"/>
                                    <w:sz w:val="21"/>
                                  </w:rPr>
                                  <w:t xml:space="preserve">građana i privrede o važnosti digitalnog razvoja </w:t>
                                </w:r>
                              </w:p>
                              <w:p w:rsidR="00E934CF" w:rsidRDefault="00E934CF">
                                <w:pPr>
                                  <w:spacing w:before="0" w:after="0" w:line="240" w:lineRule="auto"/>
                                  <w:jc w:val="center"/>
                                  <w:textDirection w:val="btLr"/>
                                </w:pPr>
                                <w:r>
                                  <w:rPr>
                                    <w:rFonts w:ascii="Calibri" w:eastAsia="Calibri" w:hAnsi="Calibri" w:cs="Calibri"/>
                                    <w:color w:val="000000"/>
                                    <w:sz w:val="21"/>
                                  </w:rPr>
                                  <w:t xml:space="preserve">Unapređenje </w:t>
                                </w:r>
                                <w:r>
                                  <w:rPr>
                                    <w:rFonts w:ascii="Calibri" w:eastAsia="Calibri" w:hAnsi="Calibri" w:cs="Calibri"/>
                                    <w:b/>
                                    <w:color w:val="000000"/>
                                    <w:sz w:val="21"/>
                                  </w:rPr>
                                  <w:t>kvaliteta, količine i upotrebe e-usluga</w:t>
                                </w:r>
                              </w:p>
                            </w:txbxContent>
                          </wps:txbx>
                          <wps:bodyPr rot="0" vert="horz" wrap="square" lIns="13950" tIns="13950" rIns="13950" bIns="13950" anchor="ctr" anchorCtr="0" upright="1">
                            <a:noAutofit/>
                          </wps:bodyPr>
                        </wps:wsp>
                        <wps:wsp>
                          <wps:cNvPr id="1587" name="Right Arrow 826"/>
                          <wps:cNvSpPr>
                            <a:spLocks noChangeArrowheads="1"/>
                          </wps:cNvSpPr>
                          <wps:spPr bwMode="auto">
                            <a:xfrm rot="5400000">
                              <a:off x="48405" y="20004"/>
                              <a:ext cx="1150" cy="1149"/>
                            </a:xfrm>
                            <a:prstGeom prst="rightArrow">
                              <a:avLst>
                                <a:gd name="adj1" fmla="val 66704"/>
                                <a:gd name="adj2" fmla="val 50044"/>
                              </a:avLst>
                            </a:prstGeom>
                            <a:solidFill>
                              <a:srgbClr val="667679"/>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8" name="Rounded Rectangle 827"/>
                          <wps:cNvSpPr>
                            <a:spLocks noChangeArrowheads="1"/>
                          </wps:cNvSpPr>
                          <wps:spPr bwMode="auto">
                            <a:xfrm>
                              <a:off x="34165" y="21729"/>
                              <a:ext cx="29629" cy="8229"/>
                            </a:xfrm>
                            <a:prstGeom prst="roundRect">
                              <a:avLst>
                                <a:gd name="adj" fmla="val 10000"/>
                              </a:avLst>
                            </a:prstGeom>
                            <a:solidFill>
                              <a:srgbClr val="D1D5D7">
                                <a:alpha val="89410"/>
                              </a:srgbClr>
                            </a:solidFill>
                            <a:ln w="9525">
                              <a:solidFill>
                                <a:srgbClr val="D1D5D7">
                                  <a:alpha val="89410"/>
                                </a:srgb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89" name="Rectangle 829"/>
                          <wps:cNvSpPr>
                            <a:spLocks noChangeArrowheads="1"/>
                          </wps:cNvSpPr>
                          <wps:spPr bwMode="auto">
                            <a:xfrm>
                              <a:off x="34406" y="21970"/>
                              <a:ext cx="29147" cy="7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rFonts w:ascii="Calibri" w:eastAsia="Calibri" w:hAnsi="Calibri" w:cs="Calibri"/>
                                    <w:color w:val="000000"/>
                                    <w:sz w:val="21"/>
                                  </w:rPr>
                                  <w:t xml:space="preserve">Povećana </w:t>
                                </w:r>
                                <w:r>
                                  <w:rPr>
                                    <w:rFonts w:ascii="Calibri" w:eastAsia="Calibri" w:hAnsi="Calibri" w:cs="Calibri"/>
                                    <w:b/>
                                    <w:color w:val="000000"/>
                                    <w:sz w:val="21"/>
                                  </w:rPr>
                                  <w:t>digitalna svijest i konkurentnost IKT sektora</w:t>
                                </w:r>
                              </w:p>
                            </w:txbxContent>
                          </wps:txbx>
                          <wps:bodyPr rot="0" vert="horz" wrap="square" lIns="13950" tIns="13950" rIns="13950" bIns="13950" anchor="ctr" anchorCtr="0" upright="1">
                            <a:noAutofit/>
                          </wps:bodyPr>
                        </wps:wsp>
                      </wpg:grpSp>
                    </wpg:wgp>
                  </a:graphicData>
                </a:graphic>
              </wp:inline>
            </w:drawing>
          </mc:Choice>
          <mc:Fallback>
            <w:pict>
              <v:group w14:anchorId="40D2147B" id="Group 806" o:spid="_x0000_s1100" style="width:510.85pt;height:242.1pt;mso-position-horizontal-relative:char;mso-position-vertical-relative:line" coordsize="64877,307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HX9o3wcAAC5GAAAOAAAAZHJzL2Uyb0RvYy54bWzsXFtzozYUfu9M/wPDu9dIiJtnnZ0kxDud&#10;2bY7u+0PUADbtBgokDjZTv97jy4IjJ2LnTXZJOTBg0CAdKTzne9cwvsPN6tEu46KMs7SqY7eGboW&#10;pUEWxuliqv/5x2zk6lpZ0TSkSZZGU/02KvUPJz//9H6dTyKcLbMkjAoNHpKWk3U+1ZdVlU/G4zJY&#10;RitavsvyKIWL86xY0QqaxWIcFnQNT18lY2wY9nidFWFeZEFUlnDWFxf1E/78+TwKqt/n8zKqtGSq&#10;w9gq/lvw30v2Oz55TyeLgubLOJDDoAeMYkXjFF6qHuXTimpXRbz1qFUcFFmZzat3QbYaZ/N5HER8&#10;DjAbZHRm87HIrnI+l8VkvciVmEC0HTkd/Njgt+vPhRaHsHaWAwJK6QpWib9Ycw2byWedLybQ7WOR&#10;f80/F2KScPgpC/4u4fK4e521F6Kzdrn+NQvhgfSqyrh8bubFij0CZq7d8GW4VcsQ3VRaACdt4jqO&#10;Z+laANdMwyEudsRCBUtYza37guVF+87mPn7XmE7ES/lA5cDYrGDDlY1My6fJ9OuS5hFfqpIJq5Ep&#10;qmX6BfYiTRdJBHLlA2MjgK61UEshUS3NzpfQLzotimy9jGgII0Ns+jD+1g2sUcJ6PEHEtaCQR/jz&#10;a0HRSV6U1ccoW2nsYKoXMHS+evT6U1mxoTRd2GKm2SxOEjhPJ0m6cQI6ijOwtnAru8ZWmWvGv57h&#10;XbgXLhkRbF+MiOH7o9PZORnZM+RYvumfn/voP/ZeRCbLOAyjlL2m1lJEHrdiEi+Efik9LbMkDtnj&#10;2JDKYnF5nhTaNQWUmPE/KZBWt/HmMLgQYC6dKSFMjDPsjWa264zIjFgjzzHckYG8M882iEf82eaU&#10;PsVp9PQpaeup7lnY4qvUGnRnbgb/254bnaziCnA4iVdT3VWd6ITtv4s05Etb0TgRxy1RsOE3ooDl&#10;rhea71a2QYWqVTeXNxxmbJO9nu3eyyy8hf1bZLDDAHnAiMDBMiu+6doaAHmql/9c0SLSteSXFHTA&#10;QwQTQPB2o2g3LtsNmgbwqKkeVIWuicZ5JXD/Ki/ixRLehbi00uwUwGke833djEvqG0CEQEAOHOJw&#10;Q79xrd81ZrpifsfDTBPbugbIyMFZ6JNATQzrrzCTQwadKMTs3NXGzO37nhkzYZmFHfqSXaVhFGot&#10;7ES43j89YGdHaAy6mKixRwxTiNq2bE/qU23auuDJ5sAmwHcbR1CGGYtQzpGGf+nafJUA7QD80RDT&#10;PvlE2bmDtner95npmbYvb97othcsv1QMA7YkoeoIsMVNZAMPLwO2+qE4gDpSXRuKgxTM96CmFgIv&#10;AxAReVwXG0zEHhheqajI5UNS0NZQmIHlNGSoZdoFOxImfWA5e7Icq7ZSe7IcZHFrLFiObAiWIxuC&#10;5cjGd2Y5/cAFsBcJF4yGadzP0VykJHYswBCQbRFBb9mOlk4oIsQCcw4A4iDSQRCELOCmzBFF8to9&#10;AMLmw6dzt6kHd7Cx9bbtGNyubNIBoJRNH8swSO2eDXxgh7/Gl7NmTBukpz+fRsZJXpZP04+2O0rb&#10;d3B5Jbdj6Xxby10PlA8U2XUdzgRaNMHGcEpouWGLqNc9at4fob+w/DPfFGiS5EsqIhSuR5Da8CJ0&#10;wV3wjc2fpI+MCTzhHVuEW6tuc4j2pRDqBScePPgVeO8RBIbhoB1DeKAfyJ45LHeGEFT4bE/j+qwh&#10;hH7UDYjwNhdX8upBzTA2wH6BmnnIlbZNuc2WbYEKMmPqeeLiPVq24THD5oGutWfNtHqIOaow6kv1&#10;1/uzzzImt7d9RqbH6J9k46Ih2bhoSDYuGi+SjYN7vIuNK4kdCzIewcYhv2d1IIST8Gem4weH59yz&#10;U2RzwQKWdYz1BqRJ+9cE0wVVkVmTQd1lLulOfsB9uCFWB7yRCQE0WKUjXZXi3RVaV3I7ltLvouMY&#10;OQ5Xip183CUGH9U9RKE/Ou6f+jMfH5eOP+Edz0THoWzgBWb0eqHj7q7sP1by6kHNMDJFbJzx8q7b&#10;azkMDxgfdx3IrQqSfVcaa+DjzAfZKEXgTslQA7B3DYDDk9MHGOjXz8ddVU+ww0BjJbcekMM0iSGg&#10;o1NoYAIJ/xGz3xBNt52aLLw9er1l/dsBNw7tCrv2V1hVdDFE3LqMGlRhK+KGlbx6UVQbXNKd+W8o&#10;nrSG/PdQ5VcXOvYWcRMZlkMs/KvPf0PguwaMdv5bkHPprx+lJvjOiBsBJxtqeMANeGX5b9txfcE1&#10;h4BbXVZ4jJpeh/uOB2j760/IuU1x3Hb+W/jcx9T5VsDNNF1LFA5vJ8BNAxNI1PMyF8OyNv9vosm7&#10;1YVyPUbc0PET4P7h79ji3A8ktulEFtE/0E8mAO4KcDuqVmqg41063lSXNcWoUBcvI5R90HGCbGFN&#10;IQPejbh5NgafWmTAzYfUbIi4DRG3GjCe6sCrSqs9EeMNRNyaCrUNPq4kdizMeAQfhwx4XSBaF9G8&#10;6ILUNx6i68/9VhVfe6r7GyDkTYXcDkKu5HYspW8TckUUIAWOeeC6lQIHpiAjdy4WF3+MFDjyLd85&#10;cgr88Hc8FyFX5VKDvnUJeVNg1iLkfVaamIRASTcLb2EE/4wtCpFrc4oB8aTn6zhwxHmW/GDAtuM7&#10;MPKBkX8vRq5UYE/IeEZGDvEI+WkP2AbsGD5Kwmsg5AdU2FdP2m3eq/nMy8n/AAAA//8DAFBLAwQU&#10;AAYACAAAACEAzP6NRd4AAAAGAQAADwAAAGRycy9kb3ducmV2LnhtbEyPQWvCQBCF74X+h2UKvdVN&#10;oraSZiMiticpVAultzE7JsHsbMiuSfz3XXuxl4HHe7z3TbYcTSN66lxtWUE8iUAQF1bXXCr42r89&#10;LUA4j6yxsUwKLuRgmd/fZZhqO/An9TtfilDCLkUFlfdtKqUrKjLoJrYlDt7RdgZ9kF0pdYdDKDeN&#10;TKLoWRqsOSxU2NK6ouK0OxsF7wMOq2m86ben4/rys59/fG9jUurxYVy9gvA0+lsYrvgBHfLAdLBn&#10;1k40CsIj/u9evSiJX0AcFMwWswRknsn/+PkvAAAA//8DAFBLAQItABQABgAIAAAAIQC2gziS/gAA&#10;AOEBAAATAAAAAAAAAAAAAAAAAAAAAABbQ29udGVudF9UeXBlc10ueG1sUEsBAi0AFAAGAAgAAAAh&#10;ADj9If/WAAAAlAEAAAsAAAAAAAAAAAAAAAAALwEAAF9yZWxzLy5yZWxzUEsBAi0AFAAGAAgAAAAh&#10;AEIdf2jfBwAALkYAAA4AAAAAAAAAAAAAAAAALgIAAGRycy9lMm9Eb2MueG1sUEsBAi0AFAAGAAgA&#10;AAAhAMz+jUXeAAAABgEAAA8AAAAAAAAAAAAAAAAAOQoAAGRycy9kb3ducmV2LnhtbFBLBQYAAAAA&#10;BAAEAPMAAABECwAAAAA=&#10;">
                <v:rect id="Rectangle 807" o:spid="_x0000_s1101" style="position:absolute;width:64877;height:3019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i3IEwwAAAN0AAAAPAAAAZHJzL2Rvd25yZXYueG1sRE/fa8Iw&#10;EH4f+D+EE/YyZqrgpp1RNsfA1+kcPl6bW1PaXEqS1frfm8HAt/v4ft5qM9hW9ORD7VjBdJKBIC6d&#10;rrlS8HX4eFyACBFZY+uYFFwowGY9ulthrt2ZP6nfx0qkEA45KjAxdrmUoTRkMUxcR5y4H+ctxgR9&#10;JbXHcwq3rZxl2ZO0WHNqMNjR1lDZ7H+tgkPsj9/F8bRo3h/qUBTONEv/ptT9eHh9ARFpiDfxv3un&#10;0/z58xT+vkknyPUVAAD//wMAUEsBAi0AFAAGAAgAAAAhANvh9svuAAAAhQEAABMAAAAAAAAAAAAA&#10;AAAAAAAAAFtDb250ZW50X1R5cGVzXS54bWxQSwECLQAUAAYACAAAACEAWvQsW78AAAAVAQAACwAA&#10;AAAAAAAAAAAAAAAfAQAAX3JlbHMvLnJlbHNQSwECLQAUAAYACAAAACEAOItyB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808" o:spid="_x0000_s1102" style="position:absolute;left:326;top:6;width:64225;height:30741" coordorigin="326,6" coordsize="64225,307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bIJ2xQAAAN0AAAAPAAAAZHJzL2Rvd25yZXYueG1sRE9Na8JA&#10;EL0X/A/LFLw1myhpJc0qIlY8hEJVKL0N2TEJZmdDdpvEf98tFHqbx/ucfDOZVgzUu8aygiSKQRCX&#10;VjdcKbic355WIJxH1thaJgV3crBZzx5yzLQd+YOGk69ECGGXoYLa+y6T0pU1GXSR7YgDd7W9QR9g&#10;X0nd4xjCTSsXcfwsDTYcGmrsaFdTeTt9GwWHEcftMtkPxe26u3+d0/fPIiGl5o/T9hWEp8n/i//c&#10;Rx3mpy8L+P0mnCDXPwAAAP//AwBQSwECLQAUAAYACAAAACEA2+H2y+4AAACFAQAAEwAAAAAAAAAA&#10;AAAAAAAAAAAAW0NvbnRlbnRfVHlwZXNdLnhtbFBLAQItABQABgAIAAAAIQBa9CxbvwAAABUBAAAL&#10;AAAAAAAAAAAAAAAAAB8BAABfcmVscy8ucmVsc1BLAQItABQABgAIAAAAIQDFbIJ2xQAAAN0AAAAP&#10;AAAAAAAAAAAAAAAAAAcCAABkcnMvZG93bnJldi54bWxQSwUGAAAAAAMAAwC3AAAA+QIAAAAA&#10;">
                  <v:roundrect id="Rounded Rectangle 812" o:spid="_x0000_s1103" style="position:absolute;left:326;top:6;width:29403;height:6569;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QzAmxQAAAN0AAAAPAAAAZHJzL2Rvd25yZXYueG1sRE9La8JA&#10;EL4X/A/LCL3VTYu1JbpKsLT1ZusLvA3ZaRLNzobdbUz+vSsUepuP7zmzRWdq0ZLzlWUFj6MEBHFu&#10;dcWFgt32/eEVhA/IGmvLpKAnD4v54G6GqbYX/qZ2EwoRQ9inqKAMoUml9HlJBv3INsSR+7HOYIjQ&#10;FVI7vMRwU8unJJlIgxXHhhIbWpaUnze/RsHbadx/frmwytbZx/bQ7pfHY9crdT/ssimIQF34F/+5&#10;VzrOf34Zw+2beIKcXwEAAP//AwBQSwECLQAUAAYACAAAACEA2+H2y+4AAACFAQAAEwAAAAAAAAAA&#10;AAAAAAAAAAAAW0NvbnRlbnRfVHlwZXNdLnhtbFBLAQItABQABgAIAAAAIQBa9CxbvwAAABUBAAAL&#10;AAAAAAAAAAAAAAAAAB8BAABfcmVscy8ucmVsc1BLAQItABQABgAIAAAAIQAcQzAmxQAAAN0AAAAP&#10;AAAAAAAAAAAAAAAAAAcCAABkcnMvZG93bnJldi54bWxQSwUGAAAAAAMAAwC3AAAA+QIAAAAA&#10;" fillcolor="#b3936d" stroked="f">
                    <v:textbox inset="2.53956mm,2.53956mm,2.53956mm,2.53956mm">
                      <w:txbxContent>
                        <w:p w:rsidR="00E934CF" w:rsidRDefault="00E934CF">
                          <w:pPr>
                            <w:spacing w:before="0" w:after="0" w:line="240" w:lineRule="auto"/>
                            <w:textDirection w:val="btLr"/>
                          </w:pPr>
                        </w:p>
                      </w:txbxContent>
                    </v:textbox>
                  </v:roundrect>
                  <v:rect id="Rectangle 813" o:spid="_x0000_s1104" style="position:absolute;left:518;top:199;width:29019;height:618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QkDaxAAAAN0AAAAPAAAAZHJzL2Rvd25yZXYueG1sRE9NawIx&#10;EL0X+h/CFLyIZtVuW7ZGEcVS9NRVeh42083WzWTZRE3/fVMoeJvH+5z5MtpWXKj3jWMFk3EGgrhy&#10;uuFawfGwHb2A8AFZY+uYFPyQh+Xi/m6OhXZX/qBLGWqRQtgXqMCE0BVS+sqQRT92HXHivlxvMSTY&#10;11L3eE3htpXTLHuSFhtODQY7WhuqTuXZKvgeTuTMxHxYHt/2m7g5fe62j1apwUNcvYIIFMNN/O9+&#10;12l+/pzD3zfpBLn4BQAA//8DAFBLAQItABQABgAIAAAAIQDb4fbL7gAAAIUBAAATAAAAAAAAAAAA&#10;AAAAAAAAAABbQ29udGVudF9UeXBlc10ueG1sUEsBAi0AFAAGAAgAAAAhAFr0LFu/AAAAFQEAAAsA&#10;AAAAAAAAAAAAAAAAHwEAAF9yZWxzLy5yZWxzUEsBAi0AFAAGAAgAAAAhAMBCQNrEAAAA3QAAAA8A&#10;AAAAAAAAAAAAAAAABwIAAGRycy9kb3ducmV2LnhtbFBLBQYAAAAAAwADALcAAAD4AgAAAAA=&#10;" filled="f" stroked="f">
                    <v:textbox inset=".42292mm,.42292mm,.42292mm,.42292mm">
                      <w:txbxContent>
                        <w:p w:rsidR="00E934CF" w:rsidRDefault="00E934CF">
                          <w:pPr>
                            <w:spacing w:before="0" w:after="0" w:line="215" w:lineRule="auto"/>
                            <w:jc w:val="center"/>
                            <w:textDirection w:val="btLr"/>
                          </w:pPr>
                          <w:r>
                            <w:rPr>
                              <w:rFonts w:ascii="Calibri" w:eastAsia="Calibri" w:hAnsi="Calibri" w:cs="Calibri"/>
                              <w:b/>
                              <w:color w:val="000000"/>
                              <w:sz w:val="24"/>
                            </w:rPr>
                            <w:t>Strategija reforme javne uprave 2022-2026.</w:t>
                          </w:r>
                        </w:p>
                      </w:txbxContent>
                    </v:textbox>
                  </v:rect>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Right Arrow 815" o:spid="_x0000_s1105" type="#_x0000_t13" style="position:absolute;left:14453;top:7149;width:1150;height:1149;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ky/pxAAAAN0AAAAPAAAAZHJzL2Rvd25yZXYueG1sRE9LawIx&#10;EL4L/Q9hCl6KZlfwwWoUEZReLFRL8Thuxt3gZrJuUl3765uC4G0+vufMFq2txJUabxwrSPsJCOLc&#10;acOFgq/9ujcB4QOyxsoxKbiTh8X8pTPDTLsbf9J1FwoRQ9hnqKAMoc6k9HlJFn3f1cSRO7nGYoiw&#10;KaRu8BbDbSUHSTKSFg3HhhJrWpWUn3c/VoG53IuteUvz72NqT78b49z646BU97VdTkEEasNT/HC/&#10;6zh/OB7B/zfxBDn/AwAA//8DAFBLAQItABQABgAIAAAAIQDb4fbL7gAAAIUBAAATAAAAAAAAAAAA&#10;AAAAAAAAAABbQ29udGVudF9UeXBlc10ueG1sUEsBAi0AFAAGAAgAAAAhAFr0LFu/AAAAFQEAAAsA&#10;AAAAAAAAAAAAAAAAHwEAAF9yZWxzLy5yZWxzUEsBAi0AFAAGAAgAAAAhAEuTL+nEAAAA3QAAAA8A&#10;AAAAAAAAAAAAAAAABwIAAGRycy9kb3ducmV2LnhtbFBLBQYAAAAAAwADALcAAAD4AgAAAAA=&#10;" adj="10800,3596" fillcolor="#b3936d" stroked="f">
                    <v:textbox inset="2.53956mm,2.53956mm,2.53956mm,2.53956mm">
                      <w:txbxContent>
                        <w:p w:rsidR="00E934CF" w:rsidRDefault="00E934CF">
                          <w:pPr>
                            <w:spacing w:before="0" w:after="0" w:line="240" w:lineRule="auto"/>
                            <w:textDirection w:val="btLr"/>
                          </w:pPr>
                        </w:p>
                      </w:txbxContent>
                    </v:textbox>
                  </v:shape>
                  <v:roundrect id="Rounded Rectangle 816" o:spid="_x0000_s1106" style="position:absolute;left:1891;top:8873;width:26273;height:1060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WrEoxQAAAN0AAAAPAAAAZHJzL2Rvd25yZXYueG1sRE9Na8JA&#10;EL0X/A/LCL2ZjUK0pK4ilUJFpDZtQW9DdkxCs7Mhu43RX+8WhN7m8T5nvuxNLTpqXWVZwTiKQRDn&#10;VldcKPj6fB09gXAeWWNtmRRcyMFyMXiYY6rtmT+oy3whQgi7FBWU3jeplC4vyaCLbEMcuJNtDfoA&#10;20LqFs8h3NRyEsdTabDi0FBiQy8l5T/Zr1GwPX3jNin2711yPFSbzVpfs8tOqcdhv3oG4an3/+K7&#10;+02H+clsBn/fhBPk4gYAAP//AwBQSwECLQAUAAYACAAAACEA2+H2y+4AAACFAQAAEwAAAAAAAAAA&#10;AAAAAAAAAAAAW0NvbnRlbnRfVHlwZXNdLnhtbFBLAQItABQABgAIAAAAIQBa9CxbvwAAABUBAAAL&#10;AAAAAAAAAAAAAAAAAB8BAABfcmVscy8ucmVsc1BLAQItABQABgAIAAAAIQBwWrEoxQAAAN0AAAAP&#10;AAAAAAAAAAAAAAAAAAcCAABkcnMvZG93bnJldi54bWxQSwUGAAAAAAMAAwC3AAAA+QIAAAAA&#10;" fillcolor="#e5dbd3" strokecolor="#e5dbd3">
                    <v:fill opacity="58596f"/>
                    <v:stroke startarrowwidth="narrow" startarrowlength="short" endarrowwidth="narrow" endarrowlength="short" opacity="58596f"/>
                    <v:textbox inset="2.53956mm,2.53956mm,2.53956mm,2.53956mm">
                      <w:txbxContent>
                        <w:p w:rsidR="00E934CF" w:rsidRDefault="00E934CF">
                          <w:pPr>
                            <w:spacing w:before="0" w:after="0" w:line="240" w:lineRule="auto"/>
                            <w:textDirection w:val="btLr"/>
                          </w:pPr>
                        </w:p>
                      </w:txbxContent>
                    </v:textbox>
                  </v:roundrect>
                  <v:rect id="Rectangle 817" o:spid="_x0000_s1107" style="position:absolute;left:2202;top:9184;width:25651;height:99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hzoxQAAAN0AAAAPAAAAZHJzL2Rvd25yZXYueG1sRI9Na8JA&#10;EIbvhf6HZQq96aZCtURXKQVLqyCYingcs2MSmp0N2W0S/71zEHqbYd6PZxarwdWqozZUng28jBNQ&#10;xLm3FRcGDj/r0RuoEJEt1p7JwJUCrJaPDwtMre95T10WCyUhHFI0UMbYpFqHvCSHYewbYrldfOsw&#10;ytoW2rbYS7ir9SRJptphxdJQYkMfJeW/2Z+Tkj52u2PYnD63h5yq8H2uT8PMmOen4X0OKtIQ/8V3&#10;95cV/NeZ4Mo3MoJe3gAAAP//AwBQSwECLQAUAAYACAAAACEA2+H2y+4AAACFAQAAEwAAAAAAAAAA&#10;AAAAAAAAAAAAW0NvbnRlbnRfVHlwZXNdLnhtbFBLAQItABQABgAIAAAAIQBa9CxbvwAAABUBAAAL&#10;AAAAAAAAAAAAAAAAAB8BAABfcmVscy8ucmVsc1BLAQItABQABgAIAAAAIQB+phzoxQAAAN0AAAAP&#10;AAAAAAAAAAAAAAAAAAcCAABkcnMvZG93bnJldi54bWxQSwUGAAAAAAMAAwC3AAAA+QIAAAAA&#10;" filled="f" stroked="f">
                    <v:textbox inset=".3875mm,.3875mm,.3875mm,.3875mm">
                      <w:txbxContent>
                        <w:p w:rsidR="00E934CF" w:rsidRDefault="00E934CF">
                          <w:pPr>
                            <w:spacing w:before="0" w:after="0" w:line="240" w:lineRule="auto"/>
                            <w:jc w:val="center"/>
                            <w:textDirection w:val="btLr"/>
                          </w:pPr>
                          <w:r>
                            <w:rPr>
                              <w:rFonts w:ascii="Calibri" w:eastAsia="Calibri" w:hAnsi="Calibri" w:cs="Calibri"/>
                              <w:color w:val="000000"/>
                              <w:sz w:val="21"/>
                            </w:rPr>
                            <w:t xml:space="preserve">USLUGE                                                                           </w:t>
                          </w:r>
                          <w:r>
                            <w:rPr>
                              <w:rFonts w:ascii="Calibri" w:eastAsia="Calibri" w:hAnsi="Calibri" w:cs="Calibri"/>
                              <w:b/>
                              <w:color w:val="000000"/>
                              <w:sz w:val="21"/>
                            </w:rPr>
                            <w:t xml:space="preserve">Digitalizacija usluga </w:t>
                          </w:r>
                          <w:r>
                            <w:rPr>
                              <w:rFonts w:ascii="Calibri" w:eastAsia="Calibri" w:hAnsi="Calibri" w:cs="Calibri"/>
                              <w:color w:val="000000"/>
                              <w:sz w:val="21"/>
                            </w:rPr>
                            <w:t xml:space="preserve">za građane </w:t>
                          </w:r>
                        </w:p>
                        <w:p w:rsidR="00E934CF" w:rsidRDefault="00E934CF">
                          <w:pPr>
                            <w:spacing w:before="0" w:after="0" w:line="240" w:lineRule="auto"/>
                            <w:jc w:val="center"/>
                            <w:textDirection w:val="btLr"/>
                          </w:pPr>
                          <w:r>
                            <w:rPr>
                              <w:rFonts w:ascii="Calibri" w:eastAsia="Calibri" w:hAnsi="Calibri" w:cs="Calibri"/>
                              <w:b/>
                              <w:color w:val="000000"/>
                              <w:sz w:val="21"/>
                            </w:rPr>
                            <w:t>Elektronsko upravljanje dokumentima</w:t>
                          </w:r>
                        </w:p>
                        <w:p w:rsidR="00E934CF" w:rsidRDefault="00E934CF">
                          <w:pPr>
                            <w:spacing w:before="0" w:after="0" w:line="240" w:lineRule="auto"/>
                            <w:jc w:val="center"/>
                            <w:textDirection w:val="btLr"/>
                          </w:pPr>
                          <w:r>
                            <w:rPr>
                              <w:rFonts w:ascii="Calibri" w:eastAsia="Calibri" w:hAnsi="Calibri" w:cs="Calibri"/>
                              <w:b/>
                              <w:color w:val="000000"/>
                              <w:sz w:val="21"/>
                            </w:rPr>
                            <w:t xml:space="preserve">Interoperabilnost informacionih sistema </w:t>
                          </w:r>
                          <w:r>
                            <w:rPr>
                              <w:rFonts w:ascii="Calibri" w:eastAsia="Calibri" w:hAnsi="Calibri" w:cs="Calibri"/>
                              <w:color w:val="000000"/>
                              <w:sz w:val="21"/>
                            </w:rPr>
                            <w:t>u cilju</w:t>
                          </w:r>
                          <w:r>
                            <w:rPr>
                              <w:rFonts w:ascii="Calibri" w:eastAsia="Calibri" w:hAnsi="Calibri" w:cs="Calibri"/>
                              <w:b/>
                              <w:color w:val="000000"/>
                              <w:sz w:val="21"/>
                            </w:rPr>
                            <w:t xml:space="preserve"> pojednostavljivanja razmjene podataka</w:t>
                          </w:r>
                        </w:p>
                      </w:txbxContent>
                    </v:textbox>
                  </v:rect>
                  <v:shape id="Right Arrow 818" o:spid="_x0000_s1108" type="#_x0000_t13" style="position:absolute;left:14453;top:20054;width:1149;height:1149;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tAt5wQAAAN0AAAAPAAAAZHJzL2Rvd25yZXYueG1sRE9Li8Iw&#10;EL4v+B/CCN7WVEFXq1FEdNe9+bp4G5OxLTaT0kSt/94IC3ubj+8503ljS3Gn2heOFfS6CQhi7UzB&#10;mYLjYf05AuEDssHSMSl4kof5rPUxxdS4B+/ovg+ZiCHsU1SQh1ClUnqdk0XfdRVx5C6uthgirDNp&#10;anzEcFvKfpIMpcWCY0OOFS1z0tf9zSrQ/kf6bVnh6twcdvKof7+f/ZNSnXazmIAI1IR/8Z97Y+L8&#10;wdcY3t/EE+TsBQAA//8DAFBLAQItABQABgAIAAAAIQDb4fbL7gAAAIUBAAATAAAAAAAAAAAAAAAA&#10;AAAAAABbQ29udGVudF9UeXBlc10ueG1sUEsBAi0AFAAGAAgAAAAhAFr0LFu/AAAAFQEAAAsAAAAA&#10;AAAAAAAAAAAAHwEAAF9yZWxzLy5yZWxzUEsBAi0AFAAGAAgAAAAhAG+0C3nBAAAA3QAAAA8AAAAA&#10;AAAAAAAAAAAABwIAAGRycy9kb3ducmV2LnhtbFBLBQYAAAAAAwADALcAAAD1AgAAAAA=&#10;" adj="10800,3596" fillcolor="#8ba168" stroked="f">
                    <v:textbox inset="2.53956mm,2.53956mm,2.53956mm,2.53956mm">
                      <w:txbxContent>
                        <w:p w:rsidR="00E934CF" w:rsidRDefault="00E934CF">
                          <w:pPr>
                            <w:spacing w:before="0" w:after="0" w:line="240" w:lineRule="auto"/>
                            <w:textDirection w:val="btLr"/>
                          </w:pPr>
                        </w:p>
                      </w:txbxContent>
                    </v:textbox>
                  </v:shape>
                  <v:roundrect id="Rounded Rectangle 819" o:spid="_x0000_s1109" style="position:absolute;left:1891;top:21778;width:26273;height:8409;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felgxQAAAN0AAAAPAAAAZHJzL2Rvd25yZXYueG1sRI9BT8Mw&#10;DIXvSPsPkSdxY+lAraaybJo2EIgbHT/AarymWuOUJrTdv8cHJG623vN7n7f72XdqpCG2gQ2sVxko&#10;4jrYlhsDX+fXhw2omJAtdoHJwI0i7HeLuy2WNkz8SWOVGiUhHEs04FLqS61j7chjXIWeWLRLGDwm&#10;WYdG2wEnCfedfsyyQntsWRoc9nR0VF+rH28gv53y03dRTx/FS/ZmXcXHsXoy5n45H55BJZrTv/nv&#10;+t0Kfr4RfvlGRtC7XwAAAP//AwBQSwECLQAUAAYACAAAACEA2+H2y+4AAACFAQAAEwAAAAAAAAAA&#10;AAAAAAAAAAAAW0NvbnRlbnRfVHlwZXNdLnhtbFBLAQItABQABgAIAAAAIQBa9CxbvwAAABUBAAAL&#10;AAAAAAAAAAAAAAAAAB8BAABfcmVscy8ucmVsc1BLAQItABQABgAIAAAAIQBAfelgxQAAAN0AAAAP&#10;AAAAAAAAAAAAAAAAAAcCAABkcnMvZG93bnJldi54bWxQSwUGAAAAAAMAAwC3AAAA+QIAAAAA&#10;" fillcolor="#dadfd2" strokecolor="#dadfd2">
                    <v:fill opacity="58596f"/>
                    <v:stroke startarrowwidth="narrow" startarrowlength="short" endarrowwidth="narrow" endarrowlength="short" opacity="58596f"/>
                    <v:textbox inset="2.53956mm,2.53956mm,2.53956mm,2.53956mm">
                      <w:txbxContent>
                        <w:p w:rsidR="00E934CF" w:rsidRDefault="00E934CF">
                          <w:pPr>
                            <w:spacing w:before="0" w:after="0" w:line="240" w:lineRule="auto"/>
                            <w:textDirection w:val="btLr"/>
                          </w:pPr>
                        </w:p>
                      </w:txbxContent>
                    </v:textbox>
                  </v:roundrect>
                  <v:rect id="Rectangle 820" o:spid="_x0000_s1110" style="position:absolute;left:2138;top:22023;width:25780;height:87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cVSxgAAAN0AAAAPAAAAZHJzL2Rvd25yZXYueG1sRI9Ba8JA&#10;EIXvBf/DMkJvzcaCrURXEcFiWygYg+Q4ZsckmJ0N2W2S/vtuoeBthvfmfW9Wm9E0oqfO1ZYVzKIY&#10;BHFhdc2lguy0f1qAcB5ZY2OZFPyQg8168rDCRNuBj9SnvhQhhF2CCirv20RKV1Rk0EW2JQ7a1XYG&#10;fVi7UuoOhxBuGvkcxy/SYM2BUGFLu4qKW/ptAmTw/dfZfeRvn1lBtXu/NPn4qtTjdNwuQXga/d38&#10;f33Qof58MYO/b8IIcv0LAAD//wMAUEsBAi0AFAAGAAgAAAAhANvh9svuAAAAhQEAABMAAAAAAAAA&#10;AAAAAAAAAAAAAFtDb250ZW50X1R5cGVzXS54bWxQSwECLQAUAAYACAAAACEAWvQsW78AAAAVAQAA&#10;CwAAAAAAAAAAAAAAAAAfAQAAX3JlbHMvLnJlbHNQSwECLQAUAAYACAAAACEA2knFUsYAAADdAAAA&#10;DwAAAAAAAAAAAAAAAAAHAgAAZHJzL2Rvd25yZXYueG1sUEsFBgAAAAADAAMAtwAAAPoCAAAAAA==&#10;" filled="f" stroked="f">
                    <v:textbox inset=".3875mm,.3875mm,.3875mm,.3875mm">
                      <w:txbxContent>
                        <w:p w:rsidR="00E934CF" w:rsidRDefault="00E934CF">
                          <w:pPr>
                            <w:spacing w:before="0" w:after="0" w:line="240" w:lineRule="auto"/>
                            <w:jc w:val="center"/>
                            <w:textDirection w:val="btLr"/>
                          </w:pPr>
                          <w:r>
                            <w:rPr>
                              <w:rFonts w:ascii="Calibri" w:eastAsia="Calibri" w:hAnsi="Calibri" w:cs="Calibri"/>
                              <w:color w:val="000000"/>
                              <w:sz w:val="21"/>
                            </w:rPr>
                            <w:t xml:space="preserve">TRANSPARENTNOST                                                            </w:t>
                          </w:r>
                          <w:r>
                            <w:rPr>
                              <w:rFonts w:ascii="Calibri" w:eastAsia="Calibri" w:hAnsi="Calibri" w:cs="Calibri"/>
                              <w:b/>
                              <w:color w:val="000000"/>
                              <w:sz w:val="21"/>
                            </w:rPr>
                            <w:t xml:space="preserve">Podaci dostupni na portalu otvorenih podataka </w:t>
                          </w:r>
                        </w:p>
                        <w:p w:rsidR="00E934CF" w:rsidRDefault="00E934CF">
                          <w:pPr>
                            <w:spacing w:before="0" w:after="0" w:line="240" w:lineRule="auto"/>
                            <w:jc w:val="center"/>
                            <w:textDirection w:val="btLr"/>
                          </w:pPr>
                          <w:r>
                            <w:rPr>
                              <w:rFonts w:ascii="Calibri" w:eastAsia="Calibri" w:hAnsi="Calibri" w:cs="Calibri"/>
                              <w:b/>
                              <w:color w:val="000000"/>
                              <w:sz w:val="21"/>
                            </w:rPr>
                            <w:t>Proaktivno objavljivanje informacija u posjedu javnih organa</w:t>
                          </w:r>
                        </w:p>
                      </w:txbxContent>
                    </v:textbox>
                  </v:rect>
                  <v:roundrect id="Rounded Rectangle 821" o:spid="_x0000_s1111" style="position:absolute;left:33408;top:6;width:31143;height:6569;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hGpwwAAAN0AAAAPAAAAZHJzL2Rvd25yZXYueG1sRE/bisIw&#10;EH1f8B/CCL6tqbLulmoU0RUUFhZv70MytsVmUpuo9e+NsLBvczjXmcxaW4kbNb50rGDQT0AQa2dK&#10;zhUc9qv3FIQPyAYrx6TgQR5m087bBDPj7ryl2y7kIoawz1BBEUKdSel1QRZ939XEkTu5xmKIsMml&#10;afAew20lh0nyKS2WHBsKrGlRkD7vrlaB3nzxYX26fP9+HK/L0fyst5f0R6let52PQQRqw7/4z702&#10;cf4oHcLrm3iCnD4BAAD//wMAUEsBAi0AFAAGAAgAAAAhANvh9svuAAAAhQEAABMAAAAAAAAAAAAA&#10;AAAAAAAAAFtDb250ZW50X1R5cGVzXS54bWxQSwECLQAUAAYACAAAACEAWvQsW78AAAAVAQAACwAA&#10;AAAAAAAAAAAAAAAfAQAAX3JlbHMvLnJlbHNQSwECLQAUAAYACAAAACEAxmYRqcMAAADdAAAADwAA&#10;AAAAAAAAAAAAAAAHAgAAZHJzL2Rvd25yZXYueG1sUEsFBgAAAAADAAMAtwAAAPcCAAAAAA==&#10;" fillcolor="#667679" stroked="f">
                    <v:textbox inset="2.53956mm,2.53956mm,2.53956mm,2.53956mm">
                      <w:txbxContent>
                        <w:p w:rsidR="00E934CF" w:rsidRDefault="00E934CF">
                          <w:pPr>
                            <w:spacing w:before="0" w:after="0" w:line="240" w:lineRule="auto"/>
                            <w:textDirection w:val="btLr"/>
                          </w:pPr>
                        </w:p>
                      </w:txbxContent>
                    </v:textbox>
                  </v:roundrect>
                  <v:rect id="Rectangle 822" o:spid="_x0000_s1112" style="position:absolute;left:33600;top:199;width:30759;height:618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g0SwwAAAN0AAAAPAAAAZHJzL2Rvd25yZXYueG1sRE9NawIx&#10;EL0L/Q9hCl5Es2otshqlKEppT92K52EzbrZuJssmavz3TaHgbR7vc5braBtxpc7XjhWMRxkI4tLp&#10;misFh+/dcA7CB2SNjWNScCcP69VTb4m5djf+omsRKpFC2OeowITQ5lL60pBFP3ItceJOrrMYEuwq&#10;qTu8pXDbyEmWvUqLNacGgy1tDJXn4mIV/AzGcmribFAc9p/buD0fP3YvVqn+c3xbgAgUw0P8737X&#10;af5sPoW/b9IJcvULAAD//wMAUEsBAi0AFAAGAAgAAAAhANvh9svuAAAAhQEAABMAAAAAAAAAAAAA&#10;AAAAAAAAAFtDb250ZW50X1R5cGVzXS54bWxQSwECLQAUAAYACAAAACEAWvQsW78AAAAVAQAACwAA&#10;AAAAAAAAAAAAAAAfAQAAX3JlbHMvLnJlbHNQSwECLQAUAAYACAAAACEAFTINEsMAAADdAAAADwAA&#10;AAAAAAAAAAAAAAAHAgAAZHJzL2Rvd25yZXYueG1sUEsFBgAAAAADAAMAtwAAAPcCAAAAAA==&#10;" filled="f" stroked="f">
                    <v:textbox inset=".42292mm,.42292mm,.42292mm,.42292mm">
                      <w:txbxContent>
                        <w:p w:rsidR="00E934CF" w:rsidRDefault="00E934CF">
                          <w:pPr>
                            <w:spacing w:before="0" w:after="0" w:line="215" w:lineRule="auto"/>
                            <w:jc w:val="center"/>
                            <w:textDirection w:val="btLr"/>
                          </w:pPr>
                          <w:r>
                            <w:rPr>
                              <w:rFonts w:ascii="Calibri" w:eastAsia="Calibri" w:hAnsi="Calibri" w:cs="Calibri"/>
                              <w:b/>
                              <w:color w:val="000000"/>
                              <w:sz w:val="24"/>
                            </w:rPr>
                            <w:t>Strategija digitalne transformacije 2022-2026.</w:t>
                          </w:r>
                        </w:p>
                      </w:txbxContent>
                    </v:textbox>
                  </v:rect>
                  <v:shape id="Right Arrow 823" o:spid="_x0000_s1113" type="#_x0000_t13" style="position:absolute;left:48405;top:7149;width:1150;height:1149;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peKkxQAAAN0AAAAPAAAAZHJzL2Rvd25yZXYueG1sRE9Na8JA&#10;EL0X+h+WKXirm4qWNHUVbS32JGil52l2TBazszG7jYm/3i0UvM3jfc503tlKtNR441jB0zABQZw7&#10;bbhQsP/6eExB+ICssXJMCnryMJ/d300x0+7MW2p3oRAxhH2GCsoQ6kxKn5dk0Q9dTRy5g2sshgib&#10;QuoGzzHcVnKUJM/SouHYUGJNbyXlx92vVXDoj+t9u7ys0o17+X7vTr1Z/RilBg/d4hVEoC7cxP/u&#10;Tx3nT9Ix/H0TT5CzKwAAAP//AwBQSwECLQAUAAYACAAAACEA2+H2y+4AAACFAQAAEwAAAAAAAAAA&#10;AAAAAAAAAAAAW0NvbnRlbnRfVHlwZXNdLnhtbFBLAQItABQABgAIAAAAIQBa9CxbvwAAABUBAAAL&#10;AAAAAAAAAAAAAAAAAB8BAABfcmVscy8ucmVsc1BLAQItABQABgAIAAAAIQANpeKkxQAAAN0AAAAP&#10;AAAAAAAAAAAAAAAAAAcCAABkcnMvZG93bnJldi54bWxQSwUGAAAAAAMAAwC3AAAA+QIAAAAA&#10;" adj="10800,3596" fillcolor="#678d71" stroked="f">
                    <v:textbox inset="2.53956mm,2.53956mm,2.53956mm,2.53956mm">
                      <w:txbxContent>
                        <w:p w:rsidR="00E934CF" w:rsidRDefault="00E934CF">
                          <w:pPr>
                            <w:spacing w:before="0" w:after="0" w:line="240" w:lineRule="auto"/>
                            <w:textDirection w:val="btLr"/>
                          </w:pPr>
                        </w:p>
                      </w:txbxContent>
                    </v:textbox>
                  </v:shape>
                  <v:roundrect id="Rounded Rectangle 824" o:spid="_x0000_s1114" style="position:absolute;left:33856;top:8873;width:30247;height:1055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OmocwwAAAN0AAAAPAAAAZHJzL2Rvd25yZXYueG1sRE9Na8JA&#10;EL0X/A/LFLzVjYXYkLpKkYqSm9FLb0N2TKLZ2bC70fjv3UKht3m8z1muR9OJGznfWlYwnyUgiCur&#10;W64VnI7btwyED8gaO8uk4EEe1qvJyxJzbe98oFsZahFD2OeooAmhz6X0VUMG/cz2xJE7W2cwROhq&#10;qR3eY7jp5HuSLKTBlmNDgz1tGqqu5WAU7N212F3KYjj0xc/3x5DOL2fulJq+jl+fIAKN4V/8597r&#10;OD/NUvj9Jp4gV08AAAD//wMAUEsBAi0AFAAGAAgAAAAhANvh9svuAAAAhQEAABMAAAAAAAAAAAAA&#10;AAAAAAAAAFtDb250ZW50X1R5cGVzXS54bWxQSwECLQAUAAYACAAAACEAWvQsW78AAAAVAQAACwAA&#10;AAAAAAAAAAAAAAAfAQAAX3JlbHMvLnJlbHNQSwECLQAUAAYACAAAACEATzpqHMMAAADdAAAADwAA&#10;AAAAAAAAAAAAAAAHAgAAZHJzL2Rvd25yZXYueG1sUEsFBgAAAAADAAMAtwAAAPcCAAAAAA==&#10;" fillcolor="#d1dbd3" strokecolor="#d1dbd3">
                    <v:fill opacity="58596f"/>
                    <v:stroke startarrowwidth="narrow" startarrowlength="short" endarrowwidth="narrow" endarrowlength="short" opacity="58596f"/>
                    <v:textbox inset="2.53956mm,2.53956mm,2.53956mm,2.53956mm">
                      <w:txbxContent>
                        <w:p w:rsidR="00E934CF" w:rsidRDefault="00E934CF">
                          <w:pPr>
                            <w:spacing w:before="0" w:after="0" w:line="240" w:lineRule="auto"/>
                            <w:textDirection w:val="btLr"/>
                          </w:pPr>
                        </w:p>
                      </w:txbxContent>
                    </v:textbox>
                  </v:roundrect>
                  <v:rect id="Rectangle 825" o:spid="_x0000_s1115" style="position:absolute;left:34165;top:9183;width:29628;height:99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F0mxQAAAN0AAAAPAAAAZHJzL2Rvd25yZXYueG1sRI9bi8Iw&#10;EIXfBf9DGME3TRW8UI0igsvuCgteEB/HZmyLzaQ02bb7782C4NsM58z5zizXrSlETZXLLSsYDSMQ&#10;xInVOacKzqfdYA7CeWSNhWVS8EcO1qtuZ4mxtg0fqD76VIQQdjEqyLwvYyldkpFBN7QlcdDutjLo&#10;w1qlUlfYhHBTyHEUTaXBnAMhw5K2GSWP468JkMbXPxf3ff3YnxPK3detuLYzpfq9drMA4an1b/Pr&#10;+lOH+pP5FP6/CSPI1RMAAP//AwBQSwECLQAUAAYACAAAACEA2+H2y+4AAACFAQAAEwAAAAAAAAAA&#10;AAAAAAAAAAAAW0NvbnRlbnRfVHlwZXNdLnhtbFBLAQItABQABgAIAAAAIQBa9CxbvwAAABUBAAAL&#10;AAAAAAAAAAAAAAAAAB8BAABfcmVscy8ucmVsc1BLAQItABQABgAIAAAAIQBVoF0mxQAAAN0AAAAP&#10;AAAAAAAAAAAAAAAAAAcCAABkcnMvZG93bnJldi54bWxQSwUGAAAAAAMAAwC3AAAA+QIAAAAA&#10;" filled="f" stroked="f">
                    <v:textbox inset=".3875mm,.3875mm,.3875mm,.3875mm">
                      <w:txbxContent>
                        <w:p w:rsidR="00E934CF" w:rsidRDefault="00E934CF">
                          <w:pPr>
                            <w:spacing w:before="0" w:after="0" w:line="240" w:lineRule="auto"/>
                            <w:jc w:val="center"/>
                            <w:textDirection w:val="btLr"/>
                          </w:pPr>
                          <w:r>
                            <w:rPr>
                              <w:rFonts w:ascii="Calibri" w:eastAsia="Calibri" w:hAnsi="Calibri" w:cs="Calibri"/>
                              <w:color w:val="000000"/>
                              <w:sz w:val="21"/>
                            </w:rPr>
                            <w:t xml:space="preserve">Povećana pokrivenost i modernizacija IKT </w:t>
                          </w:r>
                          <w:r>
                            <w:rPr>
                              <w:rFonts w:ascii="Calibri" w:eastAsia="Calibri" w:hAnsi="Calibri" w:cs="Calibri"/>
                              <w:b/>
                              <w:color w:val="000000"/>
                              <w:sz w:val="21"/>
                            </w:rPr>
                            <w:t>infrastrukture</w:t>
                          </w:r>
                        </w:p>
                        <w:p w:rsidR="00E934CF" w:rsidRDefault="00E934CF">
                          <w:pPr>
                            <w:spacing w:before="0" w:after="0" w:line="240" w:lineRule="auto"/>
                            <w:jc w:val="center"/>
                            <w:textDirection w:val="btLr"/>
                          </w:pPr>
                          <w:r>
                            <w:rPr>
                              <w:rFonts w:ascii="Calibri" w:eastAsia="Calibri" w:hAnsi="Calibri" w:cs="Calibri"/>
                              <w:b/>
                              <w:color w:val="000000"/>
                              <w:sz w:val="21"/>
                            </w:rPr>
                            <w:t xml:space="preserve">Razvoj i unapređenje digitalnih vještina, podizanje svijesti </w:t>
                          </w:r>
                          <w:r>
                            <w:rPr>
                              <w:rFonts w:ascii="Calibri" w:eastAsia="Calibri" w:hAnsi="Calibri" w:cs="Calibri"/>
                              <w:color w:val="000000"/>
                              <w:sz w:val="21"/>
                            </w:rPr>
                            <w:t xml:space="preserve">građana i privrede o važnosti digitalnog razvoja </w:t>
                          </w:r>
                        </w:p>
                        <w:p w:rsidR="00E934CF" w:rsidRDefault="00E934CF">
                          <w:pPr>
                            <w:spacing w:before="0" w:after="0" w:line="240" w:lineRule="auto"/>
                            <w:jc w:val="center"/>
                            <w:textDirection w:val="btLr"/>
                          </w:pPr>
                          <w:r>
                            <w:rPr>
                              <w:rFonts w:ascii="Calibri" w:eastAsia="Calibri" w:hAnsi="Calibri" w:cs="Calibri"/>
                              <w:color w:val="000000"/>
                              <w:sz w:val="21"/>
                            </w:rPr>
                            <w:t xml:space="preserve">Unapređenje </w:t>
                          </w:r>
                          <w:r>
                            <w:rPr>
                              <w:rFonts w:ascii="Calibri" w:eastAsia="Calibri" w:hAnsi="Calibri" w:cs="Calibri"/>
                              <w:b/>
                              <w:color w:val="000000"/>
                              <w:sz w:val="21"/>
                            </w:rPr>
                            <w:t>kvaliteta, količine i upotrebe e-usluga</w:t>
                          </w:r>
                        </w:p>
                      </w:txbxContent>
                    </v:textbox>
                  </v:rect>
                  <v:shape id="Right Arrow 826" o:spid="_x0000_s1116" type="#_x0000_t13" style="position:absolute;left:48405;top:20004;width:1150;height:1149;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S5UxQAAAN0AAAAPAAAAZHJzL2Rvd25yZXYueG1sRE9La8JA&#10;EL4L/odlCr3ppi1tNLpKLS0tnuoL9DZkx2wwO5tmtyb++65Q8DYf33Om885W4kyNLx0reBgmIIhz&#10;p0suFGw3H4MRCB+QNVaOScGFPMxn/d4UM+1aXtF5HQoRQ9hnqMCEUGdS+tyQRT90NXHkjq6xGCJs&#10;CqkbbGO4reRjkrxIiyXHBoM1vRnKT+tfq2B//MnHn8tD2u7eF3Lx5M13ujNK3d91rxMQgbpwE/+7&#10;v3Sc/zxK4fpNPEHO/gAAAP//AwBQSwECLQAUAAYACAAAACEA2+H2y+4AAACFAQAAEwAAAAAAAAAA&#10;AAAAAAAAAAAAW0NvbnRlbnRfVHlwZXNdLnhtbFBLAQItABQABgAIAAAAIQBa9CxbvwAAABUBAAAL&#10;AAAAAAAAAAAAAAAAAB8BAABfcmVscy8ucmVsc1BLAQItABQABgAIAAAAIQB+BS5UxQAAAN0AAAAP&#10;AAAAAAAAAAAAAAAAAAcCAABkcnMvZG93bnJldi54bWxQSwUGAAAAAAMAAwC3AAAA+QIAAAAA&#10;" adj="10800,3596" fillcolor="#667679" stroked="f">
                    <v:textbox inset="2.53956mm,2.53956mm,2.53956mm,2.53956mm">
                      <w:txbxContent>
                        <w:p w:rsidR="00E934CF" w:rsidRDefault="00E934CF">
                          <w:pPr>
                            <w:spacing w:before="0" w:after="0" w:line="240" w:lineRule="auto"/>
                            <w:textDirection w:val="btLr"/>
                          </w:pPr>
                        </w:p>
                      </w:txbxContent>
                    </v:textbox>
                  </v:shape>
                  <v:roundrect id="Rounded Rectangle 827" o:spid="_x0000_s1117" style="position:absolute;left:34165;top:21729;width:29629;height:8229;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OOAxxQAAAN0AAAAPAAAAZHJzL2Rvd25yZXYueG1sRI9BawIx&#10;EIXvhf6HMEIvRbOtVJfVKFKoVOhFW+/DZswubibLJmr67zuHgrcZ3pv3vlmus+/UlYbYBjbwMilA&#10;EdfBtuwM/Hx/jEtQMSFb7AKTgV+KsF49PiyxsuHGe7oeklMSwrFCA01KfaV1rBvyGCehJxbtFAaP&#10;SdbBaTvgTcJ9p1+LYqY9tiwNDfb03lB9Ply8gXPebdxXuZ2GbN22dcfnaT+/GPM0ypsFqEQ53c3/&#10;159W8N9KwZVvZAS9+gMAAP//AwBQSwECLQAUAAYACAAAACEA2+H2y+4AAACFAQAAEwAAAAAAAAAA&#10;AAAAAAAAAAAAW0NvbnRlbnRfVHlwZXNdLnhtbFBLAQItABQABgAIAAAAIQBa9CxbvwAAABUBAAAL&#10;AAAAAAAAAAAAAAAAAB8BAABfcmVscy8ucmVsc1BLAQItABQABgAIAAAAIQBaOOAxxQAAAN0AAAAP&#10;AAAAAAAAAAAAAAAAAAcCAABkcnMvZG93bnJldi54bWxQSwUGAAAAAAMAAwC3AAAA+QIAAAAA&#10;" fillcolor="#d1d5d7" strokecolor="#d1d5d7">
                    <v:fill opacity="58596f"/>
                    <v:stroke startarrowwidth="narrow" startarrowlength="short" endarrowwidth="narrow" endarrowlength="short" opacity="58596f"/>
                    <v:textbox inset="2.53956mm,2.53956mm,2.53956mm,2.53956mm">
                      <w:txbxContent>
                        <w:p w:rsidR="00E934CF" w:rsidRDefault="00E934CF">
                          <w:pPr>
                            <w:spacing w:before="0" w:after="0" w:line="240" w:lineRule="auto"/>
                            <w:textDirection w:val="btLr"/>
                          </w:pPr>
                        </w:p>
                      </w:txbxContent>
                    </v:textbox>
                  </v:roundrect>
                  <v:rect id="Rectangle 829" o:spid="_x0000_s1118" style="position:absolute;left:34406;top:21970;width:29147;height:774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8lUxgAAAN0AAAAPAAAAZHJzL2Rvd25yZXYueG1sRI9Ba8JA&#10;EIXvgv9hGaE33Viw1egqIlTaCoJRxOOYHZNgdjZkt0n677tCwdsM78373ixWnSlFQ7UrLCsYjyIQ&#10;xKnVBWcKTseP4RSE88gaS8uk4JccrJb93gJjbVs+UJP4TIQQdjEqyL2vYildmpNBN7IVcdButjbo&#10;w1pnUtfYhnBTytcoepMGCw6EHCva5JTekx8TIK1v9mf3fdnuTikV7utaXrp3pV4G3XoOwlPnn+b/&#10;608d6k+mM3h8E0aQyz8AAAD//wMAUEsBAi0AFAAGAAgAAAAhANvh9svuAAAAhQEAABMAAAAAAAAA&#10;AAAAAAAAAAAAAFtDb250ZW50X1R5cGVzXS54bWxQSwECLQAUAAYACAAAACEAWvQsW78AAAAVAQAA&#10;CwAAAAAAAAAAAAAAAAAfAQAAX3JlbHMvLnJlbHNQSwECLQAUAAYACAAAACEAJD/JVMYAAADdAAAA&#10;DwAAAAAAAAAAAAAAAAAHAgAAZHJzL2Rvd25yZXYueG1sUEsFBgAAAAADAAMAtwAAAPoCAAAAAA==&#10;" filled="f" stroked="f">
                    <v:textbox inset=".3875mm,.3875mm,.3875mm,.3875mm">
                      <w:txbxContent>
                        <w:p w:rsidR="00E934CF" w:rsidRDefault="00E934CF">
                          <w:pPr>
                            <w:spacing w:before="0" w:after="0" w:line="215" w:lineRule="auto"/>
                            <w:jc w:val="center"/>
                            <w:textDirection w:val="btLr"/>
                          </w:pPr>
                          <w:r>
                            <w:rPr>
                              <w:rFonts w:ascii="Calibri" w:eastAsia="Calibri" w:hAnsi="Calibri" w:cs="Calibri"/>
                              <w:color w:val="000000"/>
                              <w:sz w:val="21"/>
                            </w:rPr>
                            <w:t xml:space="preserve">Povećana </w:t>
                          </w:r>
                          <w:r>
                            <w:rPr>
                              <w:rFonts w:ascii="Calibri" w:eastAsia="Calibri" w:hAnsi="Calibri" w:cs="Calibri"/>
                              <w:b/>
                              <w:color w:val="000000"/>
                              <w:sz w:val="21"/>
                            </w:rPr>
                            <w:t>digitalna svijest i konkurentnost IKT sektora</w:t>
                          </w:r>
                        </w:p>
                      </w:txbxContent>
                    </v:textbox>
                  </v:rect>
                </v:group>
                <w10:anchorlock/>
              </v:group>
            </w:pict>
          </mc:Fallback>
        </mc:AlternateContent>
      </w:r>
    </w:p>
    <w:p w:rsidR="00A16942" w:rsidRPr="007075A6" w:rsidRDefault="00A16942">
      <w:pPr>
        <w:spacing w:before="60" w:after="60" w:line="240" w:lineRule="auto"/>
        <w:ind w:right="-471"/>
        <w:jc w:val="both"/>
        <w:rPr>
          <w:rFonts w:asciiTheme="minorHAnsi" w:eastAsia="Calibri" w:hAnsiTheme="minorHAnsi" w:cs="Calibri"/>
          <w:color w:val="002060"/>
          <w:sz w:val="24"/>
          <w:szCs w:val="24"/>
        </w:rPr>
      </w:pPr>
    </w:p>
    <w:p w:rsidR="00A16942" w:rsidRPr="007075A6" w:rsidRDefault="00301BE6">
      <w:pPr>
        <w:spacing w:before="60" w:after="60" w:line="240" w:lineRule="auto"/>
        <w:ind w:right="-471"/>
        <w:jc w:val="both"/>
        <w:rPr>
          <w:rFonts w:asciiTheme="minorHAnsi" w:eastAsia="Calibri" w:hAnsiTheme="minorHAnsi" w:cs="Calibri"/>
          <w:color w:val="002060"/>
          <w:sz w:val="24"/>
          <w:szCs w:val="24"/>
        </w:rPr>
      </w:pPr>
      <w:r>
        <w:rPr>
          <w:rFonts w:asciiTheme="minorHAnsi" w:eastAsia="Calibri" w:hAnsiTheme="minorHAnsi" w:cs="Calibri"/>
          <w:color w:val="000000"/>
          <w:sz w:val="24"/>
          <w:szCs w:val="24"/>
        </w:rPr>
        <w:t xml:space="preserve">Strategija RJU </w:t>
      </w:r>
      <w:r w:rsidR="006A107F" w:rsidRPr="007075A6">
        <w:rPr>
          <w:rFonts w:asciiTheme="minorHAnsi" w:eastAsia="Calibri" w:hAnsiTheme="minorHAnsi" w:cs="Calibri"/>
          <w:color w:val="000000"/>
          <w:sz w:val="24"/>
          <w:szCs w:val="24"/>
        </w:rPr>
        <w:t>takođe</w:t>
      </w:r>
      <w:r>
        <w:rPr>
          <w:rFonts w:asciiTheme="minorHAnsi" w:eastAsia="Calibri" w:hAnsiTheme="minorHAnsi" w:cs="Calibri"/>
          <w:color w:val="000000"/>
          <w:sz w:val="24"/>
          <w:szCs w:val="24"/>
        </w:rPr>
        <w:t xml:space="preserve"> se</w:t>
      </w:r>
      <w:r w:rsidR="006A107F" w:rsidRPr="007075A6">
        <w:rPr>
          <w:rFonts w:asciiTheme="minorHAnsi" w:eastAsia="Calibri" w:hAnsiTheme="minorHAnsi" w:cs="Calibri"/>
          <w:color w:val="000000"/>
          <w:sz w:val="24"/>
          <w:szCs w:val="24"/>
        </w:rPr>
        <w:t xml:space="preserve"> izrađuje paralelno sa </w:t>
      </w:r>
      <w:r w:rsidR="006A107F" w:rsidRPr="007075A6">
        <w:rPr>
          <w:rFonts w:asciiTheme="minorHAnsi" w:eastAsia="Calibri" w:hAnsiTheme="minorHAnsi" w:cs="Calibri"/>
          <w:b/>
          <w:color w:val="000000"/>
          <w:sz w:val="24"/>
          <w:szCs w:val="24"/>
        </w:rPr>
        <w:t>Strategijom saradnje organa državne uprave i nevladinih organizacija 2022-2026</w:t>
      </w:r>
      <w:r w:rsidR="006A107F" w:rsidRPr="007075A6">
        <w:rPr>
          <w:rFonts w:asciiTheme="minorHAnsi" w:eastAsia="Calibri" w:hAnsiTheme="minorHAnsi" w:cs="Calibri"/>
          <w:color w:val="000000"/>
          <w:sz w:val="24"/>
          <w:szCs w:val="24"/>
        </w:rPr>
        <w:t>. Izrada pomenutih dokumenata bazirana je na sinergijskom razvoju, kako bi se zajedničkim djelovanjem došlo do poboljšanja uključivanja za</w:t>
      </w:r>
      <w:r>
        <w:rPr>
          <w:rFonts w:asciiTheme="minorHAnsi" w:eastAsia="Calibri" w:hAnsiTheme="minorHAnsi" w:cs="Calibri"/>
          <w:color w:val="000000"/>
          <w:sz w:val="24"/>
          <w:szCs w:val="24"/>
        </w:rPr>
        <w:t>interesovanih strana u kreiranje</w:t>
      </w:r>
      <w:r w:rsidR="006A107F" w:rsidRPr="007075A6">
        <w:rPr>
          <w:rFonts w:asciiTheme="minorHAnsi" w:eastAsia="Calibri" w:hAnsiTheme="minorHAnsi" w:cs="Calibri"/>
          <w:color w:val="000000"/>
          <w:sz w:val="24"/>
          <w:szCs w:val="24"/>
        </w:rPr>
        <w:t xml:space="preserve"> javnih politika</w:t>
      </w:r>
      <w:r w:rsidR="006A107F" w:rsidRPr="007075A6">
        <w:rPr>
          <w:rFonts w:asciiTheme="minorHAnsi" w:eastAsia="Calibri" w:hAnsiTheme="minorHAnsi" w:cs="Calibri"/>
          <w:color w:val="002060"/>
          <w:sz w:val="24"/>
          <w:szCs w:val="24"/>
        </w:rPr>
        <w:t xml:space="preserve">. </w:t>
      </w:r>
    </w:p>
    <w:p w:rsidR="00A16942" w:rsidRPr="007075A6" w:rsidRDefault="00EE3C74">
      <w:pPr>
        <w:spacing w:before="60" w:after="60" w:line="240" w:lineRule="auto"/>
        <w:ind w:right="-471"/>
        <w:jc w:val="both"/>
        <w:rPr>
          <w:rFonts w:asciiTheme="minorHAnsi" w:eastAsia="Calibri" w:hAnsiTheme="minorHAnsi" w:cs="Calibri"/>
          <w:color w:val="002060"/>
          <w:sz w:val="24"/>
          <w:szCs w:val="24"/>
        </w:rPr>
      </w:pPr>
      <w:r>
        <w:rPr>
          <w:rFonts w:asciiTheme="minorHAnsi" w:eastAsia="Calibri" w:hAnsiTheme="minorHAnsi" w:cs="Calibri"/>
          <w:noProof/>
          <w:color w:val="002060"/>
          <w:sz w:val="24"/>
          <w:szCs w:val="24"/>
          <w:lang w:val="en-US"/>
        </w:rPr>
        <mc:AlternateContent>
          <mc:Choice Requires="wpg">
            <w:drawing>
              <wp:inline distT="0" distB="0" distL="0" distR="0" wp14:anchorId="0200D815" wp14:editId="756E5273">
                <wp:extent cx="6240780" cy="2575560"/>
                <wp:effectExtent l="0" t="19050" r="0" b="53340"/>
                <wp:docPr id="1559" name="Group 8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240780" cy="2575560"/>
                          <a:chOff x="0" y="-695"/>
                          <a:chExt cx="62407" cy="27371"/>
                        </a:xfrm>
                      </wpg:grpSpPr>
                      <wps:wsp>
                        <wps:cNvPr id="1560" name="Rectangle 833"/>
                        <wps:cNvSpPr>
                          <a:spLocks noChangeArrowheads="1"/>
                        </wps:cNvSpPr>
                        <wps:spPr bwMode="auto">
                          <a:xfrm>
                            <a:off x="0" y="-695"/>
                            <a:ext cx="62407" cy="27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61" name="Group 834"/>
                        <wpg:cNvGrpSpPr>
                          <a:grpSpLocks/>
                        </wpg:cNvGrpSpPr>
                        <wpg:grpSpPr bwMode="auto">
                          <a:xfrm>
                            <a:off x="6797" y="-695"/>
                            <a:ext cx="48377" cy="27371"/>
                            <a:chOff x="6797" y="-695"/>
                            <a:chExt cx="48377" cy="27371"/>
                          </a:xfrm>
                        </wpg:grpSpPr>
                        <wps:wsp>
                          <wps:cNvPr id="1563" name="Round Same Side Corner Rectangle 836"/>
                          <wps:cNvSpPr>
                            <a:spLocks/>
                          </wps:cNvSpPr>
                          <wps:spPr bwMode="auto">
                            <a:xfrm rot="-5400000">
                              <a:off x="7258" y="567"/>
                              <a:ext cx="23331" cy="24253"/>
                            </a:xfrm>
                            <a:custGeom>
                              <a:avLst/>
                              <a:gdLst>
                                <a:gd name="T0" fmla="*/ 388927 w 2333094"/>
                                <a:gd name="T1" fmla="*/ 0 h 2425339"/>
                                <a:gd name="T2" fmla="*/ 1944167 w 2333094"/>
                                <a:gd name="T3" fmla="*/ 0 h 2425339"/>
                                <a:gd name="T4" fmla="*/ 2333094 w 2333094"/>
                                <a:gd name="T5" fmla="*/ 388927 h 2425339"/>
                                <a:gd name="T6" fmla="*/ 2333094 w 2333094"/>
                                <a:gd name="T7" fmla="*/ 2425339 h 2425339"/>
                                <a:gd name="T8" fmla="*/ 2333094 w 2333094"/>
                                <a:gd name="T9" fmla="*/ 2425339 h 2425339"/>
                                <a:gd name="T10" fmla="*/ 0 w 2333094"/>
                                <a:gd name="T11" fmla="*/ 2425339 h 2425339"/>
                                <a:gd name="T12" fmla="*/ 0 w 2333094"/>
                                <a:gd name="T13" fmla="*/ 2425339 h 2425339"/>
                                <a:gd name="T14" fmla="*/ 0 w 2333094"/>
                                <a:gd name="T15" fmla="*/ 388927 h 2425339"/>
                                <a:gd name="T16" fmla="*/ 388927 w 2333094"/>
                                <a:gd name="T17" fmla="*/ 0 h 24253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33094"/>
                                <a:gd name="T28" fmla="*/ 0 h 2425339"/>
                                <a:gd name="T29" fmla="*/ 2333094 w 2333094"/>
                                <a:gd name="T30" fmla="*/ 2425339 h 24253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33094" h="2425339">
                                  <a:moveTo>
                                    <a:pt x="388927" y="0"/>
                                  </a:moveTo>
                                  <a:lnTo>
                                    <a:pt x="1944167" y="0"/>
                                  </a:lnTo>
                                  <a:cubicBezTo>
                                    <a:pt x="2158965" y="0"/>
                                    <a:pt x="2333094" y="174129"/>
                                    <a:pt x="2333094" y="388927"/>
                                  </a:cubicBezTo>
                                  <a:lnTo>
                                    <a:pt x="2333094" y="2425339"/>
                                  </a:lnTo>
                                  <a:lnTo>
                                    <a:pt x="0" y="2425339"/>
                                  </a:lnTo>
                                  <a:lnTo>
                                    <a:pt x="0" y="388927"/>
                                  </a:lnTo>
                                  <a:cubicBezTo>
                                    <a:pt x="0" y="174129"/>
                                    <a:pt x="174129" y="0"/>
                                    <a:pt x="388927" y="0"/>
                                  </a:cubicBezTo>
                                  <a:close/>
                                </a:path>
                              </a:pathLst>
                            </a:custGeom>
                            <a:solidFill>
                              <a:srgbClr val="CAD3DB"/>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64" name="Rectangle 837"/>
                          <wps:cNvSpPr>
                            <a:spLocks noChangeArrowheads="1"/>
                          </wps:cNvSpPr>
                          <wps:spPr bwMode="auto">
                            <a:xfrm>
                              <a:off x="7936" y="2167"/>
                              <a:ext cx="23114" cy="22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rFonts w:ascii="Calibri" w:eastAsia="Calibri" w:hAnsi="Calibri" w:cs="Calibri"/>
                                    <w:b/>
                                    <w:color w:val="000000"/>
                                    <w:sz w:val="22"/>
                                  </w:rPr>
                                  <w:t xml:space="preserve">Strategija reforme javne uprave </w:t>
                                </w:r>
                              </w:p>
                              <w:p w:rsidR="00E934CF" w:rsidRDefault="00E934CF">
                                <w:pPr>
                                  <w:spacing w:before="75" w:after="0" w:line="215" w:lineRule="auto"/>
                                  <w:textDirection w:val="btLr"/>
                                </w:pPr>
                                <w:r>
                                  <w:rPr>
                                    <w:rFonts w:ascii="Calibri" w:eastAsia="Calibri" w:hAnsi="Calibri" w:cs="Calibri"/>
                                    <w:b/>
                                    <w:color w:val="000000"/>
                                    <w:sz w:val="22"/>
                                  </w:rPr>
                                  <w:t>2022-2026.</w:t>
                                </w:r>
                              </w:p>
                              <w:p w:rsidR="00E934CF" w:rsidRDefault="00E934CF">
                                <w:pPr>
                                  <w:spacing w:before="75" w:after="0" w:line="215" w:lineRule="auto"/>
                                  <w:textDirection w:val="btLr"/>
                                </w:pPr>
                              </w:p>
                              <w:p w:rsidR="00E934CF" w:rsidRDefault="00E934CF">
                                <w:pPr>
                                  <w:spacing w:before="20" w:after="0" w:line="215" w:lineRule="auto"/>
                                  <w:jc w:val="both"/>
                                  <w:textDirection w:val="btLr"/>
                                </w:pPr>
                                <w:r>
                                  <w:rPr>
                                    <w:rFonts w:ascii="Calibri" w:eastAsia="Calibri" w:hAnsi="Calibri" w:cs="Calibri"/>
                                    <w:color w:val="000000"/>
                                  </w:rPr>
                                  <w:t>USLUGE</w:t>
                                </w:r>
                              </w:p>
                              <w:p w:rsidR="00E934CF" w:rsidRDefault="00E934CF">
                                <w:pPr>
                                  <w:spacing w:before="70" w:after="0" w:line="215" w:lineRule="auto"/>
                                  <w:jc w:val="both"/>
                                  <w:textDirection w:val="btLr"/>
                                </w:pPr>
                                <w:r>
                                  <w:rPr>
                                    <w:rFonts w:ascii="Calibri" w:eastAsia="Calibri" w:hAnsi="Calibri" w:cs="Calibri"/>
                                    <w:color w:val="000000"/>
                                  </w:rPr>
                                  <w:t>Efikasno pružanje usluga na osnovu potreba građana</w:t>
                                </w:r>
                              </w:p>
                              <w:p w:rsidR="00E934CF" w:rsidRDefault="00E934CF">
                                <w:pPr>
                                  <w:spacing w:before="70" w:after="0" w:line="215" w:lineRule="auto"/>
                                  <w:jc w:val="both"/>
                                  <w:textDirection w:val="btLr"/>
                                </w:pPr>
                                <w:r>
                                  <w:rPr>
                                    <w:rFonts w:ascii="Calibri" w:eastAsia="Calibri" w:hAnsi="Calibri" w:cs="Calibri"/>
                                    <w:color w:val="000000"/>
                                  </w:rPr>
                                  <w:t>JAVNE POLITIKE</w:t>
                                </w:r>
                              </w:p>
                              <w:p w:rsidR="00E934CF" w:rsidRDefault="00E934CF">
                                <w:pPr>
                                  <w:spacing w:before="70" w:after="0" w:line="215" w:lineRule="auto"/>
                                  <w:jc w:val="both"/>
                                  <w:textDirection w:val="btLr"/>
                                </w:pPr>
                                <w:r>
                                  <w:rPr>
                                    <w:rFonts w:ascii="Calibri" w:eastAsia="Calibri" w:hAnsi="Calibri" w:cs="Calibri"/>
                                    <w:color w:val="000000"/>
                                  </w:rPr>
                                  <w:t xml:space="preserve">Jačanje sistema planiranja zasnovanog na podacima koje vodi ka kreiranju održivih politika i postizanju prioriteta Vlade </w:t>
                                </w:r>
                              </w:p>
                              <w:p w:rsidR="00E934CF" w:rsidRDefault="00E934CF">
                                <w:pPr>
                                  <w:spacing w:before="70" w:after="0" w:line="215" w:lineRule="auto"/>
                                  <w:jc w:val="both"/>
                                  <w:textDirection w:val="btLr"/>
                                </w:pPr>
                                <w:r>
                                  <w:rPr>
                                    <w:rFonts w:ascii="Calibri" w:eastAsia="Calibri" w:hAnsi="Calibri" w:cs="Calibri"/>
                                    <w:color w:val="000000"/>
                                  </w:rPr>
                                  <w:t xml:space="preserve">Unapređenje institucionalne koordinacije za snažnije efekte javnih politika </w:t>
                                </w:r>
                              </w:p>
                            </w:txbxContent>
                          </wps:txbx>
                          <wps:bodyPr rot="0" vert="horz" wrap="square" lIns="41900" tIns="69850" rIns="62849" bIns="69850" anchor="t" anchorCtr="0" upright="1">
                            <a:noAutofit/>
                          </wps:bodyPr>
                        </wps:wsp>
                        <wps:wsp>
                          <wps:cNvPr id="1565" name="Round Same Side Corner Rectangle 838"/>
                          <wps:cNvSpPr>
                            <a:spLocks/>
                          </wps:cNvSpPr>
                          <wps:spPr bwMode="auto">
                            <a:xfrm rot="5400000">
                              <a:off x="31381" y="514"/>
                              <a:ext cx="23331" cy="24254"/>
                            </a:xfrm>
                            <a:custGeom>
                              <a:avLst/>
                              <a:gdLst>
                                <a:gd name="T0" fmla="*/ 388927 w 2333094"/>
                                <a:gd name="T1" fmla="*/ 0 h 2425339"/>
                                <a:gd name="T2" fmla="*/ 1944167 w 2333094"/>
                                <a:gd name="T3" fmla="*/ 0 h 2425339"/>
                                <a:gd name="T4" fmla="*/ 2333094 w 2333094"/>
                                <a:gd name="T5" fmla="*/ 388927 h 2425339"/>
                                <a:gd name="T6" fmla="*/ 2333094 w 2333094"/>
                                <a:gd name="T7" fmla="*/ 2425339 h 2425339"/>
                                <a:gd name="T8" fmla="*/ 2333094 w 2333094"/>
                                <a:gd name="T9" fmla="*/ 2425339 h 2425339"/>
                                <a:gd name="T10" fmla="*/ 0 w 2333094"/>
                                <a:gd name="T11" fmla="*/ 2425339 h 2425339"/>
                                <a:gd name="T12" fmla="*/ 0 w 2333094"/>
                                <a:gd name="T13" fmla="*/ 2425339 h 2425339"/>
                                <a:gd name="T14" fmla="*/ 0 w 2333094"/>
                                <a:gd name="T15" fmla="*/ 388927 h 2425339"/>
                                <a:gd name="T16" fmla="*/ 388927 w 2333094"/>
                                <a:gd name="T17" fmla="*/ 0 h 24253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33094"/>
                                <a:gd name="T28" fmla="*/ 0 h 2425339"/>
                                <a:gd name="T29" fmla="*/ 2333094 w 2333094"/>
                                <a:gd name="T30" fmla="*/ 2425339 h 24253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33094" h="2425339">
                                  <a:moveTo>
                                    <a:pt x="388927" y="0"/>
                                  </a:moveTo>
                                  <a:lnTo>
                                    <a:pt x="1944167" y="0"/>
                                  </a:lnTo>
                                  <a:cubicBezTo>
                                    <a:pt x="2158965" y="0"/>
                                    <a:pt x="2333094" y="174129"/>
                                    <a:pt x="2333094" y="388927"/>
                                  </a:cubicBezTo>
                                  <a:lnTo>
                                    <a:pt x="2333094" y="2425339"/>
                                  </a:lnTo>
                                  <a:lnTo>
                                    <a:pt x="0" y="2425339"/>
                                  </a:lnTo>
                                  <a:lnTo>
                                    <a:pt x="0" y="388927"/>
                                  </a:lnTo>
                                  <a:cubicBezTo>
                                    <a:pt x="0" y="174129"/>
                                    <a:pt x="174129" y="0"/>
                                    <a:pt x="388927" y="0"/>
                                  </a:cubicBezTo>
                                  <a:close/>
                                </a:path>
                              </a:pathLst>
                            </a:custGeom>
                            <a:solidFill>
                              <a:srgbClr val="F5ECE7"/>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66" name="Rectangle 839"/>
                          <wps:cNvSpPr>
                            <a:spLocks noChangeArrowheads="1"/>
                          </wps:cNvSpPr>
                          <wps:spPr bwMode="auto">
                            <a:xfrm>
                              <a:off x="30920" y="2114"/>
                              <a:ext cx="23115" cy="21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both"/>
                                  <w:textDirection w:val="btLr"/>
                                </w:pPr>
                                <w:r>
                                  <w:rPr>
                                    <w:rFonts w:ascii="Calibri" w:eastAsia="Calibri" w:hAnsi="Calibri" w:cs="Calibri"/>
                                    <w:b/>
                                    <w:color w:val="000000"/>
                                    <w:sz w:val="22"/>
                                  </w:rPr>
                                  <w:t xml:space="preserve">Strategija saradnje između organa državne uprave i nevladinih organizacija 2022-2026. </w:t>
                                </w:r>
                              </w:p>
                              <w:p w:rsidR="00E934CF" w:rsidRDefault="00E934CF">
                                <w:pPr>
                                  <w:spacing w:before="75" w:after="0" w:line="215" w:lineRule="auto"/>
                                  <w:jc w:val="both"/>
                                  <w:textDirection w:val="btLr"/>
                                </w:pPr>
                                <w:r>
                                  <w:rPr>
                                    <w:rFonts w:ascii="Calibri" w:eastAsia="Calibri" w:hAnsi="Calibri" w:cs="Calibri"/>
                                    <w:color w:val="000000"/>
                                  </w:rPr>
                                  <w:t>Unaprediti normativni okvir i strateško (dugoročno i srednjoročno) planiranje razvoja, saradnje i finansiranja NVO u ključnim oblastima javnih politika</w:t>
                                </w:r>
                              </w:p>
                              <w:p w:rsidR="00E934CF" w:rsidRDefault="00E934CF">
                                <w:pPr>
                                  <w:spacing w:before="70" w:after="0" w:line="215" w:lineRule="auto"/>
                                  <w:jc w:val="both"/>
                                  <w:textDirection w:val="btLr"/>
                                </w:pPr>
                              </w:p>
                              <w:p w:rsidR="00E934CF" w:rsidRDefault="00E934CF">
                                <w:pPr>
                                  <w:spacing w:before="70" w:after="0" w:line="215" w:lineRule="auto"/>
                                  <w:jc w:val="both"/>
                                  <w:textDirection w:val="btLr"/>
                                </w:pPr>
                                <w:r>
                                  <w:rPr>
                                    <w:rFonts w:ascii="Calibri" w:eastAsia="Calibri" w:hAnsi="Calibri" w:cs="Calibri"/>
                                    <w:color w:val="000000"/>
                                  </w:rPr>
                                  <w:t>Operativni cilj 1.2 Ojačati kapacitete javne uprave za efikasno učešće nevladinih organizacija u pripremi i primjeni javnih politika</w:t>
                                </w:r>
                              </w:p>
                            </w:txbxContent>
                          </wps:txbx>
                          <wps:bodyPr rot="0" vert="horz" wrap="square" lIns="62849" tIns="69850" rIns="41900" bIns="69850" anchor="t" anchorCtr="0" upright="1">
                            <a:noAutofit/>
                          </wps:bodyPr>
                        </wps:wsp>
                        <wps:wsp>
                          <wps:cNvPr id="1567" name="Freeform 841"/>
                          <wps:cNvSpPr>
                            <a:spLocks/>
                          </wps:cNvSpPr>
                          <wps:spPr bwMode="auto">
                            <a:xfrm>
                              <a:off x="25532" y="-695"/>
                              <a:ext cx="10578" cy="6631"/>
                            </a:xfrm>
                            <a:custGeom>
                              <a:avLst/>
                              <a:gdLst>
                                <a:gd name="T0" fmla="*/ 4702 w 120000"/>
                                <a:gd name="T1" fmla="*/ 60000 h 120000"/>
                                <a:gd name="T2" fmla="*/ 4702 w 120000"/>
                                <a:gd name="T3" fmla="*/ 60000 h 120000"/>
                                <a:gd name="T4" fmla="*/ 47178 w 120000"/>
                                <a:gd name="T5" fmla="*/ 8931 h 120000"/>
                                <a:gd name="T6" fmla="*/ 109352 w 120000"/>
                                <a:gd name="T7" fmla="*/ 36318 h 120000"/>
                                <a:gd name="T8" fmla="*/ 112426 w 120000"/>
                                <a:gd name="T9" fmla="*/ 36318 h 120000"/>
                                <a:gd name="T10" fmla="*/ 110597 w 120000"/>
                                <a:gd name="T11" fmla="*/ 60000 h 120000"/>
                                <a:gd name="T12" fmla="*/ 93619 w 120000"/>
                                <a:gd name="T13" fmla="*/ 36318 h 120000"/>
                                <a:gd name="T14" fmla="*/ 95585 w 120000"/>
                                <a:gd name="T15" fmla="*/ 36318 h 120000"/>
                                <a:gd name="T16" fmla="*/ 95585 w 120000"/>
                                <a:gd name="T17" fmla="*/ 36318 h 120000"/>
                                <a:gd name="T18" fmla="*/ 44618 w 120000"/>
                                <a:gd name="T19" fmla="*/ 24669 h 120000"/>
                                <a:gd name="T20" fmla="*/ 14105 w 120000"/>
                                <a:gd name="T21" fmla="*/ 60000 h 120000"/>
                                <a:gd name="T22" fmla="*/ 4702 w 120000"/>
                                <a:gd name="T23" fmla="*/ 60000 h 120000"/>
                                <a:gd name="T24" fmla="*/ 0 w 120000"/>
                                <a:gd name="T25" fmla="*/ 0 h 120000"/>
                                <a:gd name="T26" fmla="*/ 120000 w 120000"/>
                                <a:gd name="T27" fmla="*/ 120000 h 120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T24" t="T25" r="T26" b="T27"/>
                              <a:pathLst>
                                <a:path w="120000" h="120000" extrusionOk="0">
                                  <a:moveTo>
                                    <a:pt x="4702" y="60000"/>
                                  </a:moveTo>
                                  <a:lnTo>
                                    <a:pt x="4702" y="60000"/>
                                  </a:lnTo>
                                  <a:cubicBezTo>
                                    <a:pt x="4702" y="35694"/>
                                    <a:pt x="22275" y="14566"/>
                                    <a:pt x="47178" y="8931"/>
                                  </a:cubicBezTo>
                                  <a:cubicBezTo>
                                    <a:pt x="72082" y="3295"/>
                                    <a:pt x="97804" y="14625"/>
                                    <a:pt x="109352" y="36318"/>
                                  </a:cubicBezTo>
                                  <a:lnTo>
                                    <a:pt x="112426" y="36318"/>
                                  </a:lnTo>
                                  <a:lnTo>
                                    <a:pt x="110597" y="60000"/>
                                  </a:lnTo>
                                  <a:lnTo>
                                    <a:pt x="93619" y="36318"/>
                                  </a:lnTo>
                                  <a:lnTo>
                                    <a:pt x="95585" y="36318"/>
                                  </a:lnTo>
                                  <a:cubicBezTo>
                                    <a:pt x="83322" y="24016"/>
                                    <a:pt x="62912" y="19352"/>
                                    <a:pt x="44618" y="24669"/>
                                  </a:cubicBezTo>
                                  <a:cubicBezTo>
                                    <a:pt x="26324" y="29986"/>
                                    <a:pt x="14105" y="44135"/>
                                    <a:pt x="14105" y="60000"/>
                                  </a:cubicBezTo>
                                  <a:lnTo>
                                    <a:pt x="4702" y="60000"/>
                                  </a:lnTo>
                                  <a:close/>
                                </a:path>
                              </a:pathLst>
                            </a:custGeom>
                            <a:solidFill>
                              <a:srgbClr val="C0C8CB"/>
                            </a:solidFill>
                            <a:ln>
                              <a:noFill/>
                            </a:ln>
                            <a:effectLst>
                              <a:outerShdw blurRad="63500" dist="23000" dir="5400000" rotWithShape="0">
                                <a:srgbClr val="000000">
                                  <a:alpha val="34508"/>
                                </a:srgbClr>
                              </a:outerShdw>
                            </a:effectLst>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68" name="Freeform 842"/>
                          <wps:cNvSpPr>
                            <a:spLocks/>
                          </wps:cNvSpPr>
                          <wps:spPr bwMode="auto">
                            <a:xfrm rot="10800000">
                              <a:off x="25913" y="20045"/>
                              <a:ext cx="10579" cy="6631"/>
                            </a:xfrm>
                            <a:custGeom>
                              <a:avLst/>
                              <a:gdLst>
                                <a:gd name="T0" fmla="*/ 4702 w 120000"/>
                                <a:gd name="T1" fmla="*/ 60000 h 120000"/>
                                <a:gd name="T2" fmla="*/ 4702 w 120000"/>
                                <a:gd name="T3" fmla="*/ 60000 h 120000"/>
                                <a:gd name="T4" fmla="*/ 47178 w 120000"/>
                                <a:gd name="T5" fmla="*/ 8931 h 120000"/>
                                <a:gd name="T6" fmla="*/ 109352 w 120000"/>
                                <a:gd name="T7" fmla="*/ 36318 h 120000"/>
                                <a:gd name="T8" fmla="*/ 112426 w 120000"/>
                                <a:gd name="T9" fmla="*/ 36318 h 120000"/>
                                <a:gd name="T10" fmla="*/ 110597 w 120000"/>
                                <a:gd name="T11" fmla="*/ 60000 h 120000"/>
                                <a:gd name="T12" fmla="*/ 93619 w 120000"/>
                                <a:gd name="T13" fmla="*/ 36318 h 120000"/>
                                <a:gd name="T14" fmla="*/ 95585 w 120000"/>
                                <a:gd name="T15" fmla="*/ 36318 h 120000"/>
                                <a:gd name="T16" fmla="*/ 95585 w 120000"/>
                                <a:gd name="T17" fmla="*/ 36318 h 120000"/>
                                <a:gd name="T18" fmla="*/ 44618 w 120000"/>
                                <a:gd name="T19" fmla="*/ 24669 h 120000"/>
                                <a:gd name="T20" fmla="*/ 14105 w 120000"/>
                                <a:gd name="T21" fmla="*/ 60000 h 120000"/>
                                <a:gd name="T22" fmla="*/ 4702 w 120000"/>
                                <a:gd name="T23" fmla="*/ 60000 h 120000"/>
                                <a:gd name="T24" fmla="*/ 0 w 120000"/>
                                <a:gd name="T25" fmla="*/ 0 h 120000"/>
                                <a:gd name="T26" fmla="*/ 120000 w 120000"/>
                                <a:gd name="T27" fmla="*/ 120000 h 120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T24" t="T25" r="T26" b="T27"/>
                              <a:pathLst>
                                <a:path w="120000" h="120000" extrusionOk="0">
                                  <a:moveTo>
                                    <a:pt x="4702" y="60000"/>
                                  </a:moveTo>
                                  <a:lnTo>
                                    <a:pt x="4702" y="60000"/>
                                  </a:lnTo>
                                  <a:cubicBezTo>
                                    <a:pt x="4702" y="35694"/>
                                    <a:pt x="22275" y="14566"/>
                                    <a:pt x="47178" y="8931"/>
                                  </a:cubicBezTo>
                                  <a:cubicBezTo>
                                    <a:pt x="72082" y="3295"/>
                                    <a:pt x="97804" y="14625"/>
                                    <a:pt x="109352" y="36318"/>
                                  </a:cubicBezTo>
                                  <a:lnTo>
                                    <a:pt x="112426" y="36318"/>
                                  </a:lnTo>
                                  <a:lnTo>
                                    <a:pt x="110597" y="60000"/>
                                  </a:lnTo>
                                  <a:lnTo>
                                    <a:pt x="93619" y="36318"/>
                                  </a:lnTo>
                                  <a:lnTo>
                                    <a:pt x="95585" y="36318"/>
                                  </a:lnTo>
                                  <a:cubicBezTo>
                                    <a:pt x="83322" y="24016"/>
                                    <a:pt x="62912" y="19352"/>
                                    <a:pt x="44618" y="24669"/>
                                  </a:cubicBezTo>
                                  <a:cubicBezTo>
                                    <a:pt x="26324" y="29986"/>
                                    <a:pt x="14105" y="44135"/>
                                    <a:pt x="14105" y="60000"/>
                                  </a:cubicBezTo>
                                  <a:lnTo>
                                    <a:pt x="4702" y="60000"/>
                                  </a:lnTo>
                                  <a:close/>
                                </a:path>
                              </a:pathLst>
                            </a:custGeom>
                            <a:solidFill>
                              <a:srgbClr val="C0C8CB"/>
                            </a:solidFill>
                            <a:ln>
                              <a:noFill/>
                            </a:ln>
                            <a:effectLst>
                              <a:outerShdw blurRad="63500" dist="23000" dir="5400000" rotWithShape="0">
                                <a:srgbClr val="000000">
                                  <a:alpha val="34508"/>
                                </a:srgbClr>
                              </a:outerShdw>
                            </a:effectLst>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wgp>
                  </a:graphicData>
                </a:graphic>
              </wp:inline>
            </w:drawing>
          </mc:Choice>
          <mc:Fallback>
            <w:pict>
              <v:group w14:anchorId="0200D815" id="Group 830" o:spid="_x0000_s1119" style="width:491.4pt;height:202.8pt;mso-position-horizontal-relative:char;mso-position-vertical-relative:line" coordorigin=",-695" coordsize="62407,273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QLiNhQoAACVHAAAOAAAAZHJzL2Uyb0RvYy54bWzsXFtv28oRfi/Q/0DosYAiLu8U4hwksh0U&#10;SHsOYhV9piVKIo5EqiRlOeeg/73f7IXalURKjpMUAegHW9TOzs59d2aHfvvL82ZtPaVllRX5zYC9&#10;sQdWms+KeZYvbwb/mt4Po4FV1Uk+T9ZFnt4MvqTV4Jd3f/3L2/12nDrFqljP09ICkrwa77c3g1Vd&#10;b8ejUTVbpZukelNs0xyDi6LcJDUey+VoXiZ7YN+sR45tB6N9Uc63ZTFLqwrf3orBwTuOf7FIZ/Wv&#10;i0WV1tb6ZgDaav675L8f6ffo3dtkvCyT7SqbSTKSr6Bik2Q5Fm1Q3SZ1Yu3K7ATVJpuVRVUs6jez&#10;YjMqFotslnIewA2zj7j5WBa7LedlOd4vt42YINojOX012tk/n34rrWwO3fl+PLDyZAMt8YWtyOXy&#10;2W+XY4B9LLcP299KwSQ+fipmv1cQ3+h4nJ6XAth63P+jmANhsqsLLp/nRbkhFODceuZq+NKoIX2u&#10;rRm+DBzPDiNoa4Yxxw99P5CKmq2gzcO8YRD7QoOz1Z0+WU4N3ZDR+CgZi3U5rZI2MhHYXHUQa/U6&#10;sT6skm3KtVWRvBqxgngp1s8wxyRfrlOI1iXCiAKAKrlWQqhWXkxWgEvfl2WxX6XJHJQJRowJ9FBB&#10;JVdK+SAtQ9BtskrG27KqP6bFxqIPN4MS1HMdJk+fqlqIVYGQSvPiPluv8X0yXufGF5C/+AYLYyqN&#10;EQncP/6M7fguuou8oecEd0PPvr0dvr+feMPgnoX+rXs7mdyy/9K6zBuvsvk8zWkZ5avMu05pMmoI&#10;L2u8tSrW2ZzQEUlVuXycrEvrKUGsuOc/0ng0sJFJBrct8HLEEoMFf3Di4X0QhUPv3vOHcWhHQ5vF&#10;H+LA9mLv9t5k6VOWp69nydrfDGLf8bmWNKKPeLP5zylvyXiT1YjG62xzM4gaoGRMJniXz7lq6yRb&#10;i8+aKIj8gyigbqVoOJywUWHr9fPjMw828G5p/o/F/AtMuCxgYXAUbCX4sCrKPwbWHmH5ZlD9Z5eU&#10;6cBa/z2HG8TMczzEcf2h1B8e9YcknwHVzWBWlwNLPExqEf132zJbrrAW49LKi/cIUYuM2zURLeji&#10;4Y1HCWJAxjXx0XBxplxcRU5P8Pf9ImcQxuHAQoA8dWsvckOM8eipQmAybmLnmZmH8Hlu7v85fLpK&#10;tp+LXT63HrBDWQ/ZPLUmRZnDXPWoGiizOo2qFLBeED6FRQ59T/gBObjcs0LHx6EGkveDkJYTwYw2&#10;Lsd1XVgCF7zn+DzEN8KDBnYintIUFUNxYpjLkLicy21iCj9YbNY4h/xtZLlRFDuhtbcIuR1zu6JJ&#10;ChbrNbC2tbIcWtiNBWEHMEcDY7HnsaADJyR+DU74YQMmqWun09eAJU+txAYa7EXEsPQDFYL5djFA&#10;cQdgIdB2knEcOgBfwsx0pdntSJmuMKmsdnqZrrcurLrKLmPVNdeF9SVKY7rWLlqtrrUOs2W6wmwr&#10;IGe0At93uaMbfqBrqxPSMTXVgdPRddWN09RTF05dU904TS114dT11I1TV1I3pKmh1vjjmBpq9WlH&#10;189Fp0bmccH3EFebyJmsxIEUIfY5l9EUn7DjI1OawoYo4m6LijIHCq6I3VOVGACORjXw2ACHYglc&#10;xfITcFiTjh06I3CeloDEU3Bx3FDEQB0EzveRs+COgV3sO1Me3c+CuwY4xSTOayuzOEvp1FO44RPa&#10;2RWHS0U/k/yydoYDcwXJMTNYFrxIzVGeQen61IEJ4oA2JRPDoW1KJoSkfSrSUmg0qUnxnAF8pNOv&#10;2iStFT7LnZDGN8VTOi04ZE1WIOITZ5afREHAAWSd66BytzRgFcRs95jNPqR/6PAO86M4gEdCkDJt&#10;3fI1G9owwEKPgR1+ejgdldTRiYVODfoaauXTSYpdMUvBqb8CXtjD9ZAGIQqVSZCO+JQr+c2JLM7I&#10;30Q7WxdVKlghNXNJNPrmUjmcpdozncl7JJAfSMyYYoC9KEPt0zmZt7emczzAHNKmnyOd+zHVH0RI&#10;UVTT8xQe/YxsBPb5nao/YYzTEnmgg0P/ccLCKILzhMVhsSM9RRXpVHWnLwAd6kRa1UMUjhBZ+gLQ&#10;ywtA3Na+ImJ4LLaxjYkCUBBHPh5EAShwIo9OCLwAJEdUAaj+FuWfHxMvcHKQ8eJyuSMihz0fRmjP&#10;M0boob1aLCL2mWqHy9wIaRDCh49QAayt5Q4+Cm9Q0aMvd5glnNbUSM/JLmZGelp2MdHXc7OLmI0E&#10;rS93iLpbq9L6coeqUHaXEfpyx0iVbtuLgn25Q5RqnL7c0Zc7+nLH15Y77v27yZ0qrPXlDll9+w63&#10;103zxs90e/1j0hccZk/LHbzSaWQj36/cgUtSuuHh9Y7TjIWhUi3qHcw+uaDt6x2yAKTFjr7e8W0a&#10;XmRDiGosubpCKqsaZ+odshLys9c7kNCKgHFfpik1elqR15STX93GQfUK2bfh4NpY3G+dtswgGIRI&#10;lqkQGgTo4RA3Bq+qZHih7eDEz9ClioIVL5wc2jH0i2VxsbtqgdQvljtR6olWN0pUfJu+Bi9kYdRK&#10;pn6vHMUuQ6PCeX70EgazY9dvZ10vYLiQddSKVK9eMNzBOEEroXrtohup0afBoPeYGmHOc2X0anTL&#10;1GjUQMGdxe1YdU1dIFZXVez7kd+OVdfVBay6ti5gvV5bRquG5wVQbKtcdXU5XhDErTZgNGswD/pq&#10;xWp0a3RrC3mm7gIdjuroyrqAVFcWddWcNyq0Zx7WptaXFjBdSQKkHaWuJQmr40VR9rpeCbOXQZyi&#10;WjslTGDZOdDWOGACQ1KItK1dEiYwBEHAKq85bqkwgREzCLitQ8IEvtgfcQQueWTXMXmxN+IIu+ST&#10;XccouRtxyq5jVR6Jp3ASsbd1i5EchLDD/DVw2BGmnbRpQJu8TQOGzds0wAi1aaB9g+96zbW96Nig&#10;Ng1p8tSloT7iDq3c0Vskv/5OfRPnmjZo++NkcT+UhLW1bZwF7mphaCa4fqDaLGWXheOE4A3yYJ4f&#10;yM4zMcS3Tz5E26OSldGxYfY1iGmhY0eCFddRrzCIkRgvPgjvYF6AUCEkyPtHxL7KF+Px/exqikOB&#10;TeyaJ1MUkPqrgGkz5MC6gBWQ+ivppC3uSsR8i2mFPScfvB4hLRCN9Ki0a1IInFh2KTE6ZuhDfNPh&#10;6/A95ax8zq3mBC71lEO/ThxHxmp8x+FDaJl1TXXQZsSHdGmZ+E2ZNRamT1Ag36jhxZ5Ek5c1vPCX&#10;pKRPFzv0/z+s5nvrcb0rPydzHIddn+5b5xm9AuK4dJbFA/xc3RVSJvPvrF7x11+U6xrvUtABGNPI&#10;pZP1dpWINyxcz7f5/SWiigTnbToNDfwp1clTbxWIK0j5+kjfnHOpOYebLVVf+moVhGC8t4FN9CT5&#10;bDoTXp18iiSf2fJdGiMXjXGK4CHHtj0ZV2De/P03SkYRW/tklAR2yJn1c3OfjCKituYOfTLaJ6M4&#10;0DRFnj4ZNXv8zcRLHP36ZJSibdPX3yejfTI66JNRelekT0Z5JtaUcagKpL3Jqt0VNomcyPAmfTLa&#10;v/h//OI/L6/8XMko+qibN//5Z/wvFu4S8v/G0D970Z/xWf/vNu/+BwAA//8DAFBLAwQUAAYACAAA&#10;ACEAPIDiVd0AAAAFAQAADwAAAGRycy9kb3ducmV2LnhtbEyPQUvDQBCF74L/YRnBm92k2tLGbEop&#10;6qkItoL0Nk2mSWh2NmS3SfrvHb3o5cHwhve+l65G26ieOl87NhBPIlDEuStqLg187l8fFqB8QC6w&#10;cUwGruRhld3epJgUbuAP6nehVBLCPkEDVQhtorXPK7LoJ64lFu/kOotBzq7URYeDhNtGT6Nori3W&#10;LA0VtrSpKD/vLtbA24DD+jF+6bfn0+Z62M/ev7YxGXN/N66fQQUaw98z/OALOmTCdHQXLrxqDMiQ&#10;8KviLRdTmXE08BTN5qCzVP+nz74BAAD//wMAUEsBAi0AFAAGAAgAAAAhALaDOJL+AAAA4QEAABMA&#10;AAAAAAAAAAAAAAAAAAAAAFtDb250ZW50X1R5cGVzXS54bWxQSwECLQAUAAYACAAAACEAOP0h/9YA&#10;AACUAQAACwAAAAAAAAAAAAAAAAAvAQAAX3JlbHMvLnJlbHNQSwECLQAUAAYACAAAACEAWkC4jYUK&#10;AAAlRwAADgAAAAAAAAAAAAAAAAAuAgAAZHJzL2Uyb0RvYy54bWxQSwECLQAUAAYACAAAACEAPIDi&#10;Vd0AAAAFAQAADwAAAAAAAAAAAAAAAADfDAAAZHJzL2Rvd25yZXYueG1sUEsFBgAAAAAEAAQA8wAA&#10;AOkNAAAAAA==&#10;">
                <v:rect id="Rectangle 833" o:spid="_x0000_s1120" style="position:absolute;top:-695;width:62407;height:273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kFCxQAAAN0AAAAPAAAAZHJzL2Rvd25yZXYueG1sRI9PT8Mw&#10;DMXvSHyHyEhcEEtBYtrKsgmYkLiyf+LoNqap2jhVknXl2+MDEjdb7/m9n1ebyfdqpJjawAYeZgUo&#10;4jrYlhsDh/37/QJUysgW+8Bk4IcSbNbXVyssbbjwJ4273CgJ4VSiAZfzUGqdakce0ywMxKJ9h+gx&#10;yxobbSNeJNz3+rEo5tpjy9LgcKA3R3W3O3sD+zweT9Xxa9Ft79pUVcF1y/hqzO3N9PIMKtOU/81/&#10;1x9W8J/mwi/fyAh6/QsAAP//AwBQSwECLQAUAAYACAAAACEA2+H2y+4AAACFAQAAEwAAAAAAAAAA&#10;AAAAAAAAAAAAW0NvbnRlbnRfVHlwZXNdLnhtbFBLAQItABQABgAIAAAAIQBa9CxbvwAAABUBAAAL&#10;AAAAAAAAAAAAAAAAAB8BAABfcmVscy8ucmVsc1BLAQItABQABgAIAAAAIQDSHkFC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834" o:spid="_x0000_s1121" style="position:absolute;left:6797;top:-695;width:48377;height:27371" coordorigin="6797,-695" coordsize="48377,2737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Z4rcwwAAAN0AAAAPAAAAZHJzL2Rvd25yZXYueG1sRE9Ni8Iw&#10;EL0L/ocwgjdNu4siXaOIrIsHEawLy96GZmyLzaQ0sa3/3giCt3m8z1mue1OJlhpXWlYQTyMQxJnV&#10;JecKfs+7yQKE88gaK8uk4E4O1qvhYImJth2fqE19LkIIuwQVFN7XiZQuK8igm9qaOHAX2xj0ATa5&#10;1A12IdxU8iOK5tJgyaGhwJq2BWXX9GYU/HTYbT7j7/ZwvWzv/+fZ8e8Qk1LjUb/5AuGp92/xy73X&#10;Yf5sHsPzm3CCXD0AAAD//wMAUEsBAi0AFAAGAAgAAAAhANvh9svuAAAAhQEAABMAAAAAAAAAAAAA&#10;AAAAAAAAAFtDb250ZW50X1R5cGVzXS54bWxQSwECLQAUAAYACAAAACEAWvQsW78AAAAVAQAACwAA&#10;AAAAAAAAAAAAAAAfAQAAX3JlbHMvLnJlbHNQSwECLQAUAAYACAAAACEAsGeK3MMAAADdAAAADwAA&#10;AAAAAAAAAAAAAAAHAgAAZHJzL2Rvd25yZXYueG1sUEsFBgAAAAADAAMAtwAAAPcCAAAAAA==&#10;">
                  <v:shape id="Round Same Side Corner Rectangle 836" o:spid="_x0000_s1122" style="position:absolute;left:7258;top:567;width:23331;height:24253;rotation:-90;visibility:visible;mso-wrap-style:square;v-text-anchor:middle" coordsize="2333094,2425339"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WMhNwwAAAN0AAAAPAAAAZHJzL2Rvd25yZXYueG1sRE9Ni8Iw&#10;EL0L+x/CLHjT1BXLUo2yCC6CB7G6B29jM7Zlm0lpYlv/vREEb/N4n7NY9aYSLTWutKxgMo5AEGdW&#10;l5wrOB03o28QziNrrCyTgjs5WC0/BgtMtO34QG3qcxFC2CWooPC+TqR0WUEG3djWxIG72sagD7DJ&#10;pW6wC+Gmkl9RFEuDJYeGAmtaF5T9pzejgA/7uL1s/mK/K3/PnZ2m1WS3Vmr42f/MQXjq/Vv8cm91&#10;mD+Lp/D8Jpwglw8AAAD//wMAUEsBAi0AFAAGAAgAAAAhANvh9svuAAAAhQEAABMAAAAAAAAAAAAA&#10;AAAAAAAAAFtDb250ZW50X1R5cGVzXS54bWxQSwECLQAUAAYACAAAACEAWvQsW78AAAAVAQAACwAA&#10;AAAAAAAAAAAAAAAfAQAAX3JlbHMvLnJlbHNQSwECLQAUAAYACAAAACEA61jITcMAAADdAAAADwAA&#10;AAAAAAAAAAAAAAAHAgAAZHJzL2Rvd25yZXYueG1sUEsFBgAAAAADAAMAtwAAAPcCAAAAAA==&#10;" adj="-11796480,,5400" path="m388927,l1944167,v214798,,388927,174129,388927,388927l2333094,2425339,,2425339,,388927c,174129,174129,,388927,xe" fillcolor="#cad3db" stroked="f">
                    <v:stroke joinstyle="miter"/>
                    <v:formulas/>
                    <v:path arrowok="t" o:connecttype="custom" o:connectlocs="3889,0;19442,0;23331,3889;23331,24253;23331,24253;0,24253;0,24253;0,3889;3889,0" o:connectangles="0,0,0,0,0,0,0,0,0" textboxrect="0,0,2333094,2425339"/>
                    <v:textbox inset="2.53956mm,2.53956mm,2.53956mm,2.53956mm">
                      <w:txbxContent>
                        <w:p w:rsidR="00E934CF" w:rsidRDefault="00E934CF">
                          <w:pPr>
                            <w:spacing w:before="0" w:after="0" w:line="240" w:lineRule="auto"/>
                            <w:textDirection w:val="btLr"/>
                          </w:pPr>
                        </w:p>
                      </w:txbxContent>
                    </v:textbox>
                  </v:shape>
                  <v:rect id="Rectangle 837" o:spid="_x0000_s1123" style="position:absolute;left:7936;top:2167;width:23114;height:221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MNVwgAAAN0AAAAPAAAAZHJzL2Rvd25yZXYueG1sRE9NawIx&#10;EL0X/A9hhF6KZhUrshpFBaF4EKqFXsfNuFncTJYk7m7/fSMUepvH+5zVpre1aMmHyrGCyTgDQVw4&#10;XXGp4OtyGC1AhIissXZMCn4owGY9eFlhrl3Hn9SeYylSCIccFZgYm1zKUBiyGMauIU7czXmLMUFf&#10;Su2xS+G2ltMsm0uLFacGgw3tDRX388Mq6N6+0Z8eO3PFNmanbne8Xeio1Ouw3y5BROrjv/jP/aHT&#10;/Pf5DJ7fpBPk+hcAAP//AwBQSwECLQAUAAYACAAAACEA2+H2y+4AAACFAQAAEwAAAAAAAAAAAAAA&#10;AAAAAAAAW0NvbnRlbnRfVHlwZXNdLnhtbFBLAQItABQABgAIAAAAIQBa9CxbvwAAABUBAAALAAAA&#10;AAAAAAAAAAAAAB8BAABfcmVscy8ucmVsc1BLAQItABQABgAIAAAAIQBWDMNVwgAAAN0AAAAPAAAA&#10;AAAAAAAAAAAAAAcCAABkcnMvZG93bnJldi54bWxQSwUGAAAAAAMAAwC3AAAA9gIAAAAA&#10;" filled="f" stroked="f">
                    <v:textbox inset="1.1639mm,5.5pt,1.74581mm,5.5pt">
                      <w:txbxContent>
                        <w:p w:rsidR="00E934CF" w:rsidRDefault="00E934CF">
                          <w:pPr>
                            <w:spacing w:before="0" w:after="0" w:line="215" w:lineRule="auto"/>
                            <w:textDirection w:val="btLr"/>
                          </w:pPr>
                          <w:r>
                            <w:rPr>
                              <w:rFonts w:ascii="Calibri" w:eastAsia="Calibri" w:hAnsi="Calibri" w:cs="Calibri"/>
                              <w:b/>
                              <w:color w:val="000000"/>
                              <w:sz w:val="22"/>
                            </w:rPr>
                            <w:t xml:space="preserve">Strategija reforme javne uprave </w:t>
                          </w:r>
                        </w:p>
                        <w:p w:rsidR="00E934CF" w:rsidRDefault="00E934CF">
                          <w:pPr>
                            <w:spacing w:before="75" w:after="0" w:line="215" w:lineRule="auto"/>
                            <w:textDirection w:val="btLr"/>
                          </w:pPr>
                          <w:r>
                            <w:rPr>
                              <w:rFonts w:ascii="Calibri" w:eastAsia="Calibri" w:hAnsi="Calibri" w:cs="Calibri"/>
                              <w:b/>
                              <w:color w:val="000000"/>
                              <w:sz w:val="22"/>
                            </w:rPr>
                            <w:t>2022-2026.</w:t>
                          </w:r>
                        </w:p>
                        <w:p w:rsidR="00E934CF" w:rsidRDefault="00E934CF">
                          <w:pPr>
                            <w:spacing w:before="75" w:after="0" w:line="215" w:lineRule="auto"/>
                            <w:textDirection w:val="btLr"/>
                          </w:pPr>
                        </w:p>
                        <w:p w:rsidR="00E934CF" w:rsidRDefault="00E934CF">
                          <w:pPr>
                            <w:spacing w:before="20" w:after="0" w:line="215" w:lineRule="auto"/>
                            <w:jc w:val="both"/>
                            <w:textDirection w:val="btLr"/>
                          </w:pPr>
                          <w:r>
                            <w:rPr>
                              <w:rFonts w:ascii="Calibri" w:eastAsia="Calibri" w:hAnsi="Calibri" w:cs="Calibri"/>
                              <w:color w:val="000000"/>
                            </w:rPr>
                            <w:t>USLUGE</w:t>
                          </w:r>
                        </w:p>
                        <w:p w:rsidR="00E934CF" w:rsidRDefault="00E934CF">
                          <w:pPr>
                            <w:spacing w:before="70" w:after="0" w:line="215" w:lineRule="auto"/>
                            <w:jc w:val="both"/>
                            <w:textDirection w:val="btLr"/>
                          </w:pPr>
                          <w:r>
                            <w:rPr>
                              <w:rFonts w:ascii="Calibri" w:eastAsia="Calibri" w:hAnsi="Calibri" w:cs="Calibri"/>
                              <w:color w:val="000000"/>
                            </w:rPr>
                            <w:t>Efikasno pružanje usluga na osnovu potreba građana</w:t>
                          </w:r>
                        </w:p>
                        <w:p w:rsidR="00E934CF" w:rsidRDefault="00E934CF">
                          <w:pPr>
                            <w:spacing w:before="70" w:after="0" w:line="215" w:lineRule="auto"/>
                            <w:jc w:val="both"/>
                            <w:textDirection w:val="btLr"/>
                          </w:pPr>
                          <w:r>
                            <w:rPr>
                              <w:rFonts w:ascii="Calibri" w:eastAsia="Calibri" w:hAnsi="Calibri" w:cs="Calibri"/>
                              <w:color w:val="000000"/>
                            </w:rPr>
                            <w:t>JAVNE POLITIKE</w:t>
                          </w:r>
                        </w:p>
                        <w:p w:rsidR="00E934CF" w:rsidRDefault="00E934CF">
                          <w:pPr>
                            <w:spacing w:before="70" w:after="0" w:line="215" w:lineRule="auto"/>
                            <w:jc w:val="both"/>
                            <w:textDirection w:val="btLr"/>
                          </w:pPr>
                          <w:r>
                            <w:rPr>
                              <w:rFonts w:ascii="Calibri" w:eastAsia="Calibri" w:hAnsi="Calibri" w:cs="Calibri"/>
                              <w:color w:val="000000"/>
                            </w:rPr>
                            <w:t xml:space="preserve">Jačanje sistema planiranja zasnovanog na podacima koje vodi ka kreiranju održivih politika i postizanju prioriteta Vlade </w:t>
                          </w:r>
                        </w:p>
                        <w:p w:rsidR="00E934CF" w:rsidRDefault="00E934CF">
                          <w:pPr>
                            <w:spacing w:before="70" w:after="0" w:line="215" w:lineRule="auto"/>
                            <w:jc w:val="both"/>
                            <w:textDirection w:val="btLr"/>
                          </w:pPr>
                          <w:r>
                            <w:rPr>
                              <w:rFonts w:ascii="Calibri" w:eastAsia="Calibri" w:hAnsi="Calibri" w:cs="Calibri"/>
                              <w:color w:val="000000"/>
                            </w:rPr>
                            <w:t xml:space="preserve">Unapređenje institucionalne koordinacije za snažnije efekte javnih politika </w:t>
                          </w:r>
                        </w:p>
                      </w:txbxContent>
                    </v:textbox>
                  </v:rect>
                  <v:shape id="Round Same Side Corner Rectangle 838" o:spid="_x0000_s1124" style="position:absolute;left:31381;top:514;width:23331;height:24254;rotation:90;visibility:visible;mso-wrap-style:square;v-text-anchor:middle" coordsize="2333094,2425339"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sdpawwAAAN0AAAAPAAAAZHJzL2Rvd25yZXYueG1sRE9Na8JA&#10;EL0L/odlhN50oyWhpK4iQiAHoRiF2tuQnSah2dmQXZP037uFgrd5vM/Z7ifTioF611hWsF5FIIhL&#10;qxuuFFwv2fINhPPIGlvLpOCXHOx389kWU21HPtNQ+EqEEHYpKqi971IpXVmTQbeyHXHgvm1v0AfY&#10;V1L3OIZw08pNFCXSYMOhocaOjjWVP8XdKODPjyzf2FNzva2L0lbm9hW/5kq9LKbDOwhPk3+K/925&#10;DvPjJIa/b8IJcvcAAAD//wMAUEsBAi0AFAAGAAgAAAAhANvh9svuAAAAhQEAABMAAAAAAAAAAAAA&#10;AAAAAAAAAFtDb250ZW50X1R5cGVzXS54bWxQSwECLQAUAAYACAAAACEAWvQsW78AAAAVAQAACwAA&#10;AAAAAAAAAAAAAAAfAQAAX3JlbHMvLnJlbHNQSwECLQAUAAYACAAAACEAXrHaWsMAAADdAAAADwAA&#10;AAAAAAAAAAAAAAAHAgAAZHJzL2Rvd25yZXYueG1sUEsFBgAAAAADAAMAtwAAAPcCAAAAAA==&#10;" adj="-11796480,,5400" path="m388927,l1944167,v214798,,388927,174129,388927,388927l2333094,2425339,,2425339,,388927c,174129,174129,,388927,xe" fillcolor="#f5ece7" stroked="f">
                    <v:stroke joinstyle="miter"/>
                    <v:formulas/>
                    <v:path arrowok="t" o:connecttype="custom" o:connectlocs="3889,0;19442,0;23331,3889;23331,24254;23331,24254;0,24254;0,24254;0,3889;3889,0" o:connectangles="0,0,0,0,0,0,0,0,0" textboxrect="0,0,2333094,2425339"/>
                    <v:textbox inset="2.53956mm,2.53956mm,2.53956mm,2.53956mm">
                      <w:txbxContent>
                        <w:p w:rsidR="00E934CF" w:rsidRDefault="00E934CF">
                          <w:pPr>
                            <w:spacing w:before="0" w:after="0" w:line="240" w:lineRule="auto"/>
                            <w:textDirection w:val="btLr"/>
                          </w:pPr>
                        </w:p>
                      </w:txbxContent>
                    </v:textbox>
                  </v:shape>
                  <v:rect id="Rectangle 839" o:spid="_x0000_s1125" style="position:absolute;left:30920;top:2114;width:23115;height:210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QoWxgAAAN0AAAAPAAAAZHJzL2Rvd25yZXYueG1sRI9Ba8JA&#10;EIXvBf/DMoK3ulExaOoqWihaPEWF9jhkp0k0Oxuyqyb/visI3mZ4733zZrFqTSVu1LjSsoLRMAJB&#10;nFldcq7gdPx6n4FwHlljZZkUdORgtey9LTDR9s4p3Q4+FwHCLkEFhfd1IqXLCjLohrYmDtqfbQz6&#10;sDa51A3eA9xUchxFsTRYcrhQYE2fBWWXw9UEynm6S9Pf8Zbn3STrfvab8nu2UWrQb9cfIDy1/mV+&#10;pnc61J/GMTy+CSPI5T8AAAD//wMAUEsBAi0AFAAGAAgAAAAhANvh9svuAAAAhQEAABMAAAAAAAAA&#10;AAAAAAAAAAAAAFtDb250ZW50X1R5cGVzXS54bWxQSwECLQAUAAYACAAAACEAWvQsW78AAAAVAQAA&#10;CwAAAAAAAAAAAAAAAAAfAQAAX3JlbHMvLnJlbHNQSwECLQAUAAYACAAAACEAnsUKFsYAAADdAAAA&#10;DwAAAAAAAAAAAAAAAAAHAgAAZHJzL2Rvd25yZXYueG1sUEsFBgAAAAADAAMAtwAAAPoCAAAAAA==&#10;" filled="f" stroked="f">
                    <v:textbox inset="1.74581mm,5.5pt,1.1639mm,5.5pt">
                      <w:txbxContent>
                        <w:p w:rsidR="00E934CF" w:rsidRDefault="00E934CF">
                          <w:pPr>
                            <w:spacing w:before="0" w:after="0" w:line="215" w:lineRule="auto"/>
                            <w:jc w:val="both"/>
                            <w:textDirection w:val="btLr"/>
                          </w:pPr>
                          <w:r>
                            <w:rPr>
                              <w:rFonts w:ascii="Calibri" w:eastAsia="Calibri" w:hAnsi="Calibri" w:cs="Calibri"/>
                              <w:b/>
                              <w:color w:val="000000"/>
                              <w:sz w:val="22"/>
                            </w:rPr>
                            <w:t xml:space="preserve">Strategija saradnje između organa državne uprave i nevladinih organizacija 2022-2026. </w:t>
                          </w:r>
                        </w:p>
                        <w:p w:rsidR="00E934CF" w:rsidRDefault="00E934CF">
                          <w:pPr>
                            <w:spacing w:before="75" w:after="0" w:line="215" w:lineRule="auto"/>
                            <w:jc w:val="both"/>
                            <w:textDirection w:val="btLr"/>
                          </w:pPr>
                          <w:r>
                            <w:rPr>
                              <w:rFonts w:ascii="Calibri" w:eastAsia="Calibri" w:hAnsi="Calibri" w:cs="Calibri"/>
                              <w:color w:val="000000"/>
                            </w:rPr>
                            <w:t>Unaprediti normativni okvir i strateško (dugoročno i srednjoročno) planiranje razvoja, saradnje i finansiranja NVO u ključnim oblastima javnih politika</w:t>
                          </w:r>
                        </w:p>
                        <w:p w:rsidR="00E934CF" w:rsidRDefault="00E934CF">
                          <w:pPr>
                            <w:spacing w:before="70" w:after="0" w:line="215" w:lineRule="auto"/>
                            <w:jc w:val="both"/>
                            <w:textDirection w:val="btLr"/>
                          </w:pPr>
                        </w:p>
                        <w:p w:rsidR="00E934CF" w:rsidRDefault="00E934CF">
                          <w:pPr>
                            <w:spacing w:before="70" w:after="0" w:line="215" w:lineRule="auto"/>
                            <w:jc w:val="both"/>
                            <w:textDirection w:val="btLr"/>
                          </w:pPr>
                          <w:r>
                            <w:rPr>
                              <w:rFonts w:ascii="Calibri" w:eastAsia="Calibri" w:hAnsi="Calibri" w:cs="Calibri"/>
                              <w:color w:val="000000"/>
                            </w:rPr>
                            <w:t>Operativni cilj 1.2 Ojačati kapacitete javne uprave za efikasno učešće nevladinih organizacija u pripremi i primjeni javnih politika</w:t>
                          </w:r>
                        </w:p>
                      </w:txbxContent>
                    </v:textbox>
                  </v:rect>
                  <v:shape id="Freeform 841" o:spid="_x0000_s1126" style="position:absolute;left:25532;top:-695;width:10578;height:6631;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HEn7wgAAAN0AAAAPAAAAZHJzL2Rvd25yZXYueG1sRE/NagIx&#10;EL4XfIcwQm81W0Erq1FUEAvSQ9UHGJLp7rabyZpEd/XpG0HwNh/f78wWna3FhXyoHCt4H2QgiLUz&#10;FRcKjofN2wREiMgGa8ek4EoBFvPeywxz41r+pss+FiKFcMhRQRljk0sZdEkWw8A1xIn7cd5iTNAX&#10;0nhsU7it5TDLxtJixamhxIbWJem//dkq2H7Vv7zE1W10Omvf7jodJjut1Gu/W05BROriU/xwf5o0&#10;fzT+gPs36QQ5/wcAAP//AwBQSwECLQAUAAYACAAAACEA2+H2y+4AAACFAQAAEwAAAAAAAAAAAAAA&#10;AAAAAAAAW0NvbnRlbnRfVHlwZXNdLnhtbFBLAQItABQABgAIAAAAIQBa9CxbvwAAABUBAAALAAAA&#10;AAAAAAAAAAAAAB8BAABfcmVscy8ucmVsc1BLAQItABQABgAIAAAAIQAyHEn7wgAAAN0AAAAPAAAA&#10;AAAAAAAAAAAAAAcCAABkcnMvZG93bnJldi54bWxQSwUGAAAAAAMAAwC3AAAA9gIAAAAA&#10;" adj="-11796480,,5400" path="m4702,60000r,c4702,35694,22275,14566,47178,8931v24904,-5636,50626,5694,62174,27387l112426,36318r-1829,23682l93619,36318r1966,c83322,24016,62912,19352,44618,24669,26324,29986,14105,44135,14105,60000r-9403,xe" fillcolor="#c0c8cb" stroked="f">
                    <v:stroke joinstyle="miter"/>
                    <v:shadow on="t" color="black" opacity="22615f" origin=",.5" offset="0,.63889mm"/>
                    <v:formulas/>
                    <v:path arrowok="t" o:extrusionok="f" o:connecttype="custom" o:connectlocs="414,3316;414,3316;4159,494;9639,2007;9910,2007;9749,3316;8253,2007;8426,2007;8426,2007;3933,1363;1243,3316;414,3316" o:connectangles="0,0,0,0,0,0,0,0,0,0,0,0" textboxrect="0,0,120000,120000"/>
                    <v:textbox inset="2.53956mm,2.53956mm,2.53956mm,2.53956mm">
                      <w:txbxContent>
                        <w:p w:rsidR="00E934CF" w:rsidRDefault="00E934CF">
                          <w:pPr>
                            <w:spacing w:before="0" w:after="0" w:line="240" w:lineRule="auto"/>
                            <w:textDirection w:val="btLr"/>
                          </w:pPr>
                        </w:p>
                      </w:txbxContent>
                    </v:textbox>
                  </v:shape>
                  <v:shape id="Freeform 842" o:spid="_x0000_s1127" style="position:absolute;left:25913;top:20045;width:10579;height:6631;rotation:180;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fEJxAAAAN0AAAAPAAAAZHJzL2Rvd25yZXYueG1sRI9Pa8Mw&#10;DMXvg34Ho8IuY7UbWBlZ3bI/DHpdN3YWsWaHxXIau0n67adDYTeJ9/TeT9v9HDs10pDbxBbWKwOK&#10;uEmuZW/h6/P9/hFULsgOu8Rk4UIZ9rvFzRZrlyb+oPFYvJIQzjVaCKX0tda5CRQxr1JPLNpPGiIW&#10;WQev3YCThMdOV8ZsdMSWpSFgT6+Bmt/jOVqoqhBO67eX8j1qc/YnM5nLnbf2djk/P4EqNJd/8/X6&#10;4AT/YSO48o2MoHd/AAAA//8DAFBLAQItABQABgAIAAAAIQDb4fbL7gAAAIUBAAATAAAAAAAAAAAA&#10;AAAAAAAAAABbQ29udGVudF9UeXBlc10ueG1sUEsBAi0AFAAGAAgAAAAhAFr0LFu/AAAAFQEAAAsA&#10;AAAAAAAAAAAAAAAAHwEAAF9yZWxzLy5yZWxzUEsBAi0AFAAGAAgAAAAhAHNl8QnEAAAA3QAAAA8A&#10;AAAAAAAAAAAAAAAABwIAAGRycy9kb3ducmV2LnhtbFBLBQYAAAAAAwADALcAAAD4AgAAAAA=&#10;" adj="-11796480,,5400" path="m4702,60000r,c4702,35694,22275,14566,47178,8931v24904,-5636,50626,5694,62174,27387l112426,36318r-1829,23682l93619,36318r1966,c83322,24016,62912,19352,44618,24669,26324,29986,14105,44135,14105,60000r-9403,xe" fillcolor="#c0c8cb" stroked="f">
                    <v:stroke joinstyle="miter"/>
                    <v:shadow on="t" color="black" opacity="22615f" origin=",.5" offset="0,.63889mm"/>
                    <v:formulas/>
                    <v:path arrowok="t" o:extrusionok="f" o:connecttype="custom" o:connectlocs="415,3316;415,3316;4159,494;9640,2007;9911,2007;9750,3316;8253,2007;8427,2007;8427,2007;3933,1363;1243,3316;415,3316" o:connectangles="0,0,0,0,0,0,0,0,0,0,0,0" textboxrect="0,0,120000,120000"/>
                    <v:textbox inset="2.53956mm,2.53956mm,2.53956mm,2.53956mm">
                      <w:txbxContent>
                        <w:p w:rsidR="00E934CF" w:rsidRDefault="00E934CF">
                          <w:pPr>
                            <w:spacing w:before="0" w:after="0" w:line="240" w:lineRule="auto"/>
                            <w:textDirection w:val="btLr"/>
                          </w:pPr>
                        </w:p>
                      </w:txbxContent>
                    </v:textbox>
                  </v:shape>
                </v:group>
                <w10:anchorlock/>
              </v:group>
            </w:pict>
          </mc:Fallback>
        </mc:AlternateContent>
      </w:r>
    </w:p>
    <w:p w:rsidR="00A16942" w:rsidRPr="00A1511C" w:rsidRDefault="00301BE6" w:rsidP="00EE3C74">
      <w:pPr>
        <w:spacing w:before="60" w:after="60" w:line="240" w:lineRule="auto"/>
        <w:ind w:right="-547"/>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Za razliku od pret</w:t>
      </w:r>
      <w:r w:rsidR="006A107F" w:rsidRPr="007075A6">
        <w:rPr>
          <w:rFonts w:asciiTheme="minorHAnsi" w:eastAsia="Calibri" w:hAnsiTheme="minorHAnsi" w:cs="Calibri"/>
          <w:color w:val="000000"/>
          <w:sz w:val="24"/>
          <w:szCs w:val="24"/>
        </w:rPr>
        <w:t>hodnog strateškog perioda gdje nije postojala komplementarnost u realizaciji aktivnosti, i komplementarnost u postizanju određenih indikatora, prilikom planiranja ovog strateškog dokumenta, fokus je upravio bio na dobroj saradnji i političkoj koordinaciji između MJUDDM</w:t>
      </w:r>
      <w:r>
        <w:rPr>
          <w:rFonts w:asciiTheme="minorHAnsi" w:eastAsia="Calibri" w:hAnsiTheme="minorHAnsi" w:cs="Calibri"/>
          <w:color w:val="000000"/>
          <w:sz w:val="24"/>
          <w:szCs w:val="24"/>
        </w:rPr>
        <w:t>, MFSS i MER. Ta koordinacija</w:t>
      </w:r>
      <w:r w:rsidR="006A107F" w:rsidRPr="007075A6">
        <w:rPr>
          <w:rFonts w:asciiTheme="minorHAnsi" w:eastAsia="Calibri" w:hAnsiTheme="minorHAnsi" w:cs="Calibri"/>
          <w:color w:val="000000"/>
          <w:sz w:val="24"/>
          <w:szCs w:val="24"/>
        </w:rPr>
        <w:t xml:space="preserve"> najprije</w:t>
      </w:r>
      <w:r>
        <w:rPr>
          <w:rFonts w:asciiTheme="minorHAnsi" w:eastAsia="Calibri" w:hAnsiTheme="minorHAnsi" w:cs="Calibri"/>
          <w:color w:val="000000"/>
          <w:sz w:val="24"/>
          <w:szCs w:val="24"/>
        </w:rPr>
        <w:t xml:space="preserve"> se</w:t>
      </w:r>
      <w:r w:rsidR="006A107F" w:rsidRPr="007075A6">
        <w:rPr>
          <w:rFonts w:asciiTheme="minorHAnsi" w:eastAsia="Calibri" w:hAnsiTheme="minorHAnsi" w:cs="Calibri"/>
          <w:color w:val="000000"/>
          <w:sz w:val="24"/>
          <w:szCs w:val="24"/>
        </w:rPr>
        <w:t xml:space="preserve"> ostvarivala kroz zajednički rad u okviru radne </w:t>
      </w:r>
      <w:r>
        <w:rPr>
          <w:rFonts w:asciiTheme="minorHAnsi" w:eastAsia="Calibri" w:hAnsiTheme="minorHAnsi" w:cs="Calibri"/>
          <w:color w:val="000000"/>
          <w:sz w:val="24"/>
          <w:szCs w:val="24"/>
        </w:rPr>
        <w:lastRenderedPageBreak/>
        <w:t>grupe, osnovane</w:t>
      </w:r>
      <w:r w:rsidR="006A107F" w:rsidRPr="00A1511C">
        <w:rPr>
          <w:rFonts w:asciiTheme="minorHAnsi" w:eastAsia="Calibri" w:hAnsiTheme="minorHAnsi" w:cs="Calibri"/>
          <w:color w:val="000000"/>
          <w:sz w:val="24"/>
          <w:szCs w:val="24"/>
        </w:rPr>
        <w:t xml:space="preserve"> sa predstavnicima sva tri ministarstva, dok je drugi nivo koordinacije postignut na političkom nivou u okviru Savjeta za reformu javne uprave, čiji su članovi </w:t>
      </w:r>
      <w:r>
        <w:rPr>
          <w:rFonts w:asciiTheme="minorHAnsi" w:eastAsia="Calibri" w:hAnsiTheme="minorHAnsi" w:cs="Calibri"/>
          <w:color w:val="000000"/>
          <w:sz w:val="24"/>
          <w:szCs w:val="24"/>
        </w:rPr>
        <w:t>pored ostalih, ministri ta tri ministarstva</w:t>
      </w:r>
      <w:r w:rsidR="006A107F" w:rsidRPr="00A1511C">
        <w:rPr>
          <w:rFonts w:asciiTheme="minorHAnsi" w:eastAsia="Calibri" w:hAnsiTheme="minorHAnsi" w:cs="Calibri"/>
          <w:color w:val="000000"/>
          <w:sz w:val="24"/>
          <w:szCs w:val="24"/>
        </w:rPr>
        <w:t>.</w:t>
      </w:r>
    </w:p>
    <w:p w:rsidR="00A16942" w:rsidRPr="00A1511C" w:rsidRDefault="006A107F" w:rsidP="00EE3C74">
      <w:pPr>
        <w:spacing w:before="60" w:after="60" w:line="240" w:lineRule="auto"/>
        <w:ind w:right="-547"/>
        <w:jc w:val="both"/>
        <w:rPr>
          <w:rFonts w:asciiTheme="minorHAnsi" w:eastAsia="Calibri" w:hAnsiTheme="minorHAnsi" w:cs="Calibri"/>
          <w:color w:val="000000"/>
          <w:sz w:val="24"/>
          <w:szCs w:val="24"/>
        </w:rPr>
      </w:pPr>
      <w:r w:rsidRPr="00A1511C">
        <w:rPr>
          <w:rFonts w:asciiTheme="minorHAnsi" w:eastAsia="Calibri" w:hAnsiTheme="minorHAnsi" w:cs="Calibri"/>
          <w:color w:val="000000"/>
          <w:sz w:val="24"/>
          <w:szCs w:val="24"/>
        </w:rPr>
        <w:t>Komplementarnost aktivnosti, a  time i nastojanje da se obezbijedi veća implementacija u praksi, vidi se kroz prošire</w:t>
      </w:r>
      <w:r w:rsidR="00C624E6">
        <w:rPr>
          <w:rFonts w:asciiTheme="minorHAnsi" w:eastAsia="Calibri" w:hAnsiTheme="minorHAnsi" w:cs="Calibri"/>
          <w:color w:val="000000"/>
          <w:sz w:val="24"/>
          <w:szCs w:val="24"/>
        </w:rPr>
        <w:t>ni opseg Strategije RJU, u čiju su osnovu</w:t>
      </w:r>
      <w:r w:rsidRPr="00A1511C">
        <w:rPr>
          <w:rFonts w:asciiTheme="minorHAnsi" w:eastAsia="Calibri" w:hAnsiTheme="minorHAnsi" w:cs="Calibri"/>
          <w:color w:val="000000"/>
          <w:sz w:val="24"/>
          <w:szCs w:val="24"/>
        </w:rPr>
        <w:t xml:space="preserve"> uvedene javne ustanove, koje su definisane Zakonom o radu</w:t>
      </w:r>
      <w:r w:rsidR="002B5CC7" w:rsidRPr="00A1511C">
        <w:rPr>
          <w:rFonts w:asciiTheme="minorHAnsi" w:eastAsia="Calibri" w:hAnsiTheme="minorHAnsi" w:cs="Calibri"/>
          <w:color w:val="000000"/>
          <w:sz w:val="24"/>
          <w:szCs w:val="24"/>
        </w:rPr>
        <w:t>. Na ovaj način cilj je da se ostvari ne samo</w:t>
      </w:r>
      <w:r w:rsidRPr="00A1511C">
        <w:rPr>
          <w:rFonts w:asciiTheme="minorHAnsi" w:eastAsia="Calibri" w:hAnsiTheme="minorHAnsi" w:cs="Calibri"/>
          <w:color w:val="000000"/>
          <w:sz w:val="24"/>
          <w:szCs w:val="24"/>
        </w:rPr>
        <w:t xml:space="preserve"> jednako tretiranje svih zaposlenih koji se finansiraju u javnoj upravi iz budžeta</w:t>
      </w:r>
      <w:r w:rsidR="002B5CC7" w:rsidRPr="00A1511C">
        <w:rPr>
          <w:rFonts w:asciiTheme="minorHAnsi" w:eastAsia="Calibri" w:hAnsiTheme="minorHAnsi" w:cs="Calibri"/>
          <w:color w:val="000000"/>
          <w:sz w:val="24"/>
          <w:szCs w:val="24"/>
        </w:rPr>
        <w:t xml:space="preserve">, već </w:t>
      </w:r>
      <w:r w:rsidR="00C624E6">
        <w:rPr>
          <w:rFonts w:asciiTheme="minorHAnsi" w:eastAsia="Calibri" w:hAnsiTheme="minorHAnsi" w:cs="Calibri"/>
          <w:color w:val="000000"/>
          <w:sz w:val="24"/>
          <w:szCs w:val="24"/>
        </w:rPr>
        <w:t>i</w:t>
      </w:r>
      <w:r w:rsidR="002B5CC7" w:rsidRPr="00A1511C">
        <w:rPr>
          <w:rFonts w:asciiTheme="minorHAnsi" w:eastAsia="Calibri" w:hAnsiTheme="minorHAnsi" w:cs="Calibri"/>
          <w:color w:val="000000"/>
          <w:sz w:val="24"/>
          <w:szCs w:val="24"/>
        </w:rPr>
        <w:t xml:space="preserve"> </w:t>
      </w:r>
      <w:r w:rsidRPr="00A1511C">
        <w:rPr>
          <w:rFonts w:asciiTheme="minorHAnsi" w:eastAsia="Calibri" w:hAnsiTheme="minorHAnsi" w:cs="Calibri"/>
          <w:color w:val="000000"/>
          <w:sz w:val="24"/>
          <w:szCs w:val="24"/>
        </w:rPr>
        <w:t xml:space="preserve">uvođenje </w:t>
      </w:r>
      <w:r w:rsidR="00B75D44" w:rsidRPr="00A1511C">
        <w:rPr>
          <w:rFonts w:asciiTheme="minorHAnsi" w:eastAsia="Calibri" w:hAnsiTheme="minorHAnsi" w:cs="Calibri"/>
          <w:color w:val="000000"/>
          <w:sz w:val="24"/>
          <w:szCs w:val="24"/>
        </w:rPr>
        <w:t xml:space="preserve"> standarda </w:t>
      </w:r>
      <w:r w:rsidRPr="00A1511C">
        <w:rPr>
          <w:rFonts w:asciiTheme="minorHAnsi" w:eastAsia="Calibri" w:hAnsiTheme="minorHAnsi" w:cs="Calibri"/>
          <w:color w:val="000000"/>
          <w:sz w:val="24"/>
          <w:szCs w:val="24"/>
        </w:rPr>
        <w:t xml:space="preserve">kvaliteta u javnim uslugama </w:t>
      </w:r>
      <w:r w:rsidR="00B75D44" w:rsidRPr="00A1511C">
        <w:rPr>
          <w:rFonts w:asciiTheme="minorHAnsi" w:eastAsia="Calibri" w:hAnsiTheme="minorHAnsi" w:cs="Calibri"/>
          <w:color w:val="000000"/>
          <w:sz w:val="24"/>
          <w:szCs w:val="24"/>
        </w:rPr>
        <w:t>koje pruža javna uprava</w:t>
      </w:r>
      <w:r w:rsidRPr="00A1511C">
        <w:rPr>
          <w:rFonts w:asciiTheme="minorHAnsi" w:eastAsia="Calibri" w:hAnsiTheme="minorHAnsi" w:cs="Calibri"/>
          <w:color w:val="000000"/>
          <w:sz w:val="24"/>
          <w:szCs w:val="24"/>
        </w:rPr>
        <w:t>, kao</w:t>
      </w:r>
      <w:r w:rsidR="00C624E6">
        <w:rPr>
          <w:rFonts w:asciiTheme="minorHAnsi" w:eastAsia="Calibri" w:hAnsiTheme="minorHAnsi" w:cs="Calibri"/>
          <w:color w:val="000000"/>
          <w:sz w:val="24"/>
          <w:szCs w:val="24"/>
        </w:rPr>
        <w:t xml:space="preserve"> i</w:t>
      </w:r>
      <w:r w:rsidR="00B75D44" w:rsidRPr="00A1511C">
        <w:rPr>
          <w:rFonts w:asciiTheme="minorHAnsi" w:eastAsia="Calibri" w:hAnsiTheme="minorHAnsi" w:cs="Calibri"/>
          <w:color w:val="000000"/>
          <w:sz w:val="24"/>
          <w:szCs w:val="24"/>
        </w:rPr>
        <w:t xml:space="preserve"> kvalitetnije,</w:t>
      </w:r>
      <w:r w:rsidR="00C624E6">
        <w:rPr>
          <w:rFonts w:asciiTheme="minorHAnsi" w:eastAsia="Calibri" w:hAnsiTheme="minorHAnsi" w:cs="Calibri"/>
          <w:color w:val="000000"/>
          <w:sz w:val="24"/>
          <w:szCs w:val="24"/>
        </w:rPr>
        <w:t xml:space="preserve"> kreiranje</w:t>
      </w:r>
      <w:r w:rsidRPr="00A1511C">
        <w:rPr>
          <w:rFonts w:asciiTheme="minorHAnsi" w:eastAsia="Calibri" w:hAnsiTheme="minorHAnsi" w:cs="Calibri"/>
          <w:color w:val="000000"/>
          <w:sz w:val="24"/>
          <w:szCs w:val="24"/>
        </w:rPr>
        <w:t xml:space="preserve"> javnih politika</w:t>
      </w:r>
      <w:r w:rsidR="00B75D44" w:rsidRPr="00A1511C">
        <w:rPr>
          <w:rFonts w:asciiTheme="minorHAnsi" w:eastAsia="Calibri" w:hAnsiTheme="minorHAnsi" w:cs="Calibri"/>
          <w:color w:val="000000"/>
          <w:sz w:val="24"/>
          <w:szCs w:val="24"/>
        </w:rPr>
        <w:t>.</w:t>
      </w:r>
    </w:p>
    <w:p w:rsidR="00A16942" w:rsidRPr="00A1511C" w:rsidRDefault="006A107F" w:rsidP="00EE3C74">
      <w:pPr>
        <w:spacing w:before="60" w:after="60" w:line="240" w:lineRule="auto"/>
        <w:ind w:right="-547"/>
        <w:jc w:val="both"/>
        <w:rPr>
          <w:rFonts w:asciiTheme="minorHAnsi" w:eastAsia="Calibri" w:hAnsiTheme="minorHAnsi" w:cs="Calibri"/>
          <w:color w:val="000000"/>
          <w:sz w:val="24"/>
          <w:szCs w:val="24"/>
        </w:rPr>
      </w:pPr>
      <w:r w:rsidRPr="00A1511C">
        <w:rPr>
          <w:rFonts w:asciiTheme="minorHAnsi" w:eastAsia="Calibri" w:hAnsiTheme="minorHAnsi" w:cs="Calibri"/>
          <w:color w:val="000000"/>
          <w:sz w:val="24"/>
          <w:szCs w:val="24"/>
        </w:rPr>
        <w:t>U odnosu na implementaci</w:t>
      </w:r>
      <w:r w:rsidR="009924EB">
        <w:rPr>
          <w:rFonts w:asciiTheme="minorHAnsi" w:eastAsia="Calibri" w:hAnsiTheme="minorHAnsi" w:cs="Calibri"/>
          <w:color w:val="000000"/>
          <w:sz w:val="24"/>
          <w:szCs w:val="24"/>
        </w:rPr>
        <w:t>ju pojedinih ciljeva, kao što su</w:t>
      </w:r>
      <w:r w:rsidRPr="00A1511C">
        <w:rPr>
          <w:rFonts w:asciiTheme="minorHAnsi" w:eastAsia="Calibri" w:hAnsiTheme="minorHAnsi" w:cs="Calibri"/>
          <w:color w:val="000000"/>
          <w:sz w:val="24"/>
          <w:szCs w:val="24"/>
        </w:rPr>
        <w:t xml:space="preserve"> proaktivno objavljivanje podataka, mapiranj</w:t>
      </w:r>
      <w:r w:rsidR="009924EB">
        <w:rPr>
          <w:rFonts w:asciiTheme="minorHAnsi" w:eastAsia="Calibri" w:hAnsiTheme="minorHAnsi" w:cs="Calibri"/>
          <w:color w:val="000000"/>
          <w:sz w:val="24"/>
          <w:szCs w:val="24"/>
        </w:rPr>
        <w:t>e procesa rada i optimizacija</w:t>
      </w:r>
      <w:r w:rsidRPr="00A1511C">
        <w:rPr>
          <w:rFonts w:asciiTheme="minorHAnsi" w:eastAsia="Calibri" w:hAnsiTheme="minorHAnsi" w:cs="Calibri"/>
          <w:color w:val="000000"/>
          <w:sz w:val="24"/>
          <w:szCs w:val="24"/>
        </w:rPr>
        <w:t xml:space="preserve"> </w:t>
      </w:r>
      <w:r w:rsidR="009924EB">
        <w:rPr>
          <w:rFonts w:asciiTheme="minorHAnsi" w:eastAsia="Calibri" w:hAnsiTheme="minorHAnsi" w:cs="Calibri"/>
          <w:color w:val="000000"/>
          <w:sz w:val="24"/>
          <w:szCs w:val="24"/>
        </w:rPr>
        <w:t xml:space="preserve">uvešće </w:t>
      </w:r>
      <w:r w:rsidRPr="00A1511C">
        <w:rPr>
          <w:rFonts w:asciiTheme="minorHAnsi" w:eastAsia="Calibri" w:hAnsiTheme="minorHAnsi" w:cs="Calibri"/>
          <w:color w:val="000000"/>
          <w:sz w:val="24"/>
          <w:szCs w:val="24"/>
        </w:rPr>
        <w:t>se poseban mehanizam koordinacije po sektorskom pristupu, gdje će se na nivou sektora izvještavati resorno</w:t>
      </w:r>
      <w:r w:rsidR="009924EB">
        <w:rPr>
          <w:rFonts w:asciiTheme="minorHAnsi" w:eastAsia="Calibri" w:hAnsiTheme="minorHAnsi" w:cs="Calibri"/>
          <w:color w:val="000000"/>
          <w:sz w:val="24"/>
          <w:szCs w:val="24"/>
        </w:rPr>
        <w:t xml:space="preserve"> ministarstvo o podacima </w:t>
      </w:r>
      <w:r w:rsidRPr="00A1511C">
        <w:rPr>
          <w:rFonts w:asciiTheme="minorHAnsi" w:eastAsia="Calibri" w:hAnsiTheme="minorHAnsi" w:cs="Calibri"/>
          <w:color w:val="000000"/>
          <w:sz w:val="24"/>
          <w:szCs w:val="24"/>
        </w:rPr>
        <w:t xml:space="preserve"> od značaja za postiza</w:t>
      </w:r>
      <w:r w:rsidR="009924EB">
        <w:rPr>
          <w:rFonts w:asciiTheme="minorHAnsi" w:eastAsia="Calibri" w:hAnsiTheme="minorHAnsi" w:cs="Calibri"/>
          <w:color w:val="000000"/>
          <w:sz w:val="24"/>
          <w:szCs w:val="24"/>
        </w:rPr>
        <w:t>nje rezultata ove strategije. T</w:t>
      </w:r>
      <w:r w:rsidR="002F65FB">
        <w:rPr>
          <w:rFonts w:asciiTheme="minorHAnsi" w:eastAsia="Calibri" w:hAnsiTheme="minorHAnsi" w:cs="Calibri"/>
          <w:color w:val="000000"/>
          <w:sz w:val="24"/>
          <w:szCs w:val="24"/>
        </w:rPr>
        <w:t>o će dodatno biti praćeno</w:t>
      </w:r>
      <w:r w:rsidRPr="00A1511C">
        <w:rPr>
          <w:rFonts w:asciiTheme="minorHAnsi" w:eastAsia="Calibri" w:hAnsiTheme="minorHAnsi" w:cs="Calibri"/>
          <w:color w:val="000000"/>
          <w:sz w:val="24"/>
          <w:szCs w:val="24"/>
        </w:rPr>
        <w:t xml:space="preserve"> formiranjem posebnih timova u okviru Savjeta za reformu javne uprave, u odnosu na pomenute istaknute indikatore/rezultate. </w:t>
      </w:r>
    </w:p>
    <w:p w:rsidR="00EE3C74" w:rsidRPr="00A1511C" w:rsidRDefault="00B108A9" w:rsidP="00EE3C74">
      <w:pPr>
        <w:spacing w:before="60" w:after="60" w:line="240" w:lineRule="auto"/>
        <w:ind w:right="-547"/>
        <w:jc w:val="both"/>
        <w:rPr>
          <w:rFonts w:asciiTheme="minorHAnsi" w:eastAsia="Times New Roman" w:hAnsiTheme="minorHAnsi" w:cs="Times New Roman"/>
          <w:color w:val="auto"/>
          <w:kern w:val="0"/>
          <w:sz w:val="24"/>
          <w:szCs w:val="24"/>
          <w:lang w:eastAsia="en-GB"/>
        </w:rPr>
      </w:pPr>
      <w:r w:rsidRPr="00A1511C">
        <w:rPr>
          <w:rFonts w:asciiTheme="minorHAnsi" w:eastAsia="Times New Roman" w:hAnsiTheme="minorHAnsi" w:cs="Times New Roman"/>
          <w:color w:val="auto"/>
          <w:kern w:val="0"/>
          <w:sz w:val="24"/>
          <w:szCs w:val="24"/>
          <w:lang w:eastAsia="en-GB"/>
        </w:rPr>
        <w:t>Vlada Crne Gore je predložila</w:t>
      </w:r>
      <w:r w:rsidR="002F65FB">
        <w:rPr>
          <w:rFonts w:asciiTheme="minorHAnsi" w:eastAsia="Times New Roman" w:hAnsiTheme="minorHAnsi" w:cs="Times New Roman"/>
          <w:color w:val="auto"/>
          <w:kern w:val="0"/>
          <w:sz w:val="24"/>
          <w:szCs w:val="24"/>
          <w:lang w:eastAsia="en-GB"/>
        </w:rPr>
        <w:t xml:space="preserve"> ekonomski program – </w:t>
      </w:r>
      <w:r w:rsidR="002F65FB" w:rsidRPr="002F65FB">
        <w:rPr>
          <w:rFonts w:asciiTheme="minorHAnsi" w:eastAsia="Times New Roman" w:hAnsiTheme="minorHAnsi" w:cs="Times New Roman"/>
          <w:color w:val="auto"/>
          <w:kern w:val="0"/>
          <w:sz w:val="24"/>
          <w:szCs w:val="24"/>
          <w:lang w:eastAsia="en-GB"/>
        </w:rPr>
        <w:t>Evropa sad!</w:t>
      </w:r>
      <w:r w:rsidR="002F65FB">
        <w:rPr>
          <w:rFonts w:asciiTheme="minorHAnsi" w:eastAsia="Times New Roman" w:hAnsiTheme="minorHAnsi" w:cs="Times New Roman"/>
          <w:b/>
          <w:color w:val="auto"/>
          <w:kern w:val="0"/>
          <w:sz w:val="24"/>
          <w:szCs w:val="24"/>
          <w:lang w:eastAsia="en-GB"/>
        </w:rPr>
        <w:t xml:space="preserve"> </w:t>
      </w:r>
      <w:r w:rsidR="002F65FB" w:rsidRPr="002F65FB">
        <w:rPr>
          <w:rFonts w:asciiTheme="minorHAnsi" w:eastAsia="Times New Roman" w:hAnsiTheme="minorHAnsi" w:cs="Times New Roman"/>
          <w:color w:val="auto"/>
          <w:kern w:val="0"/>
          <w:sz w:val="24"/>
          <w:szCs w:val="24"/>
          <w:lang w:eastAsia="en-GB"/>
        </w:rPr>
        <w:t>kojem</w:t>
      </w:r>
      <w:r w:rsidR="002F65FB">
        <w:rPr>
          <w:rFonts w:asciiTheme="minorHAnsi" w:eastAsia="Times New Roman" w:hAnsiTheme="minorHAnsi" w:cs="Times New Roman"/>
          <w:b/>
          <w:color w:val="auto"/>
          <w:kern w:val="0"/>
          <w:sz w:val="24"/>
          <w:szCs w:val="24"/>
          <w:lang w:eastAsia="en-GB"/>
        </w:rPr>
        <w:t xml:space="preserve"> </w:t>
      </w:r>
      <w:r w:rsidRPr="00A1511C">
        <w:rPr>
          <w:rFonts w:asciiTheme="minorHAnsi" w:eastAsia="Times New Roman" w:hAnsiTheme="minorHAnsi" w:cs="Times New Roman"/>
          <w:color w:val="auto"/>
          <w:kern w:val="0"/>
          <w:sz w:val="24"/>
          <w:szCs w:val="24"/>
          <w:lang w:eastAsia="en-GB"/>
        </w:rPr>
        <w:t>su glavni ciljevi: povećanje životnog standarda građana, rast zaposlenosti, smanjenje "sive ekonomije" na tržištu rada, unapređenje poslovnog i investicionog ambijenta. Set predloženih mjera, prvenstveno u dijelu poreske politike,</w:t>
      </w:r>
      <w:r w:rsidR="002F65FB">
        <w:rPr>
          <w:rFonts w:asciiTheme="minorHAnsi" w:eastAsia="Times New Roman" w:hAnsiTheme="minorHAnsi" w:cs="Times New Roman"/>
          <w:color w:val="auto"/>
          <w:kern w:val="0"/>
          <w:sz w:val="24"/>
          <w:szCs w:val="24"/>
          <w:lang w:eastAsia="en-GB"/>
        </w:rPr>
        <w:t xml:space="preserve"> jeste</w:t>
      </w:r>
      <w:r w:rsidRPr="00A1511C">
        <w:rPr>
          <w:rFonts w:asciiTheme="minorHAnsi" w:eastAsia="Times New Roman" w:hAnsiTheme="minorHAnsi" w:cs="Times New Roman"/>
          <w:color w:val="auto"/>
          <w:kern w:val="0"/>
          <w:sz w:val="24"/>
          <w:szCs w:val="24"/>
          <w:lang w:eastAsia="en-GB"/>
        </w:rPr>
        <w:t>: - povećanje minimalne zarade; - smanjenje troškova za poslodavce kroz niže por</w:t>
      </w:r>
      <w:r w:rsidR="00EE3C74" w:rsidRPr="00A1511C">
        <w:rPr>
          <w:rFonts w:asciiTheme="minorHAnsi" w:eastAsia="Times New Roman" w:hAnsiTheme="minorHAnsi" w:cs="Times New Roman"/>
          <w:color w:val="auto"/>
          <w:kern w:val="0"/>
          <w:sz w:val="24"/>
          <w:szCs w:val="24"/>
          <w:lang w:eastAsia="en-GB"/>
        </w:rPr>
        <w:t>esko opterećenje na rad; - uvođ</w:t>
      </w:r>
      <w:r w:rsidRPr="00A1511C">
        <w:rPr>
          <w:rFonts w:asciiTheme="minorHAnsi" w:eastAsia="Times New Roman" w:hAnsiTheme="minorHAnsi" w:cs="Times New Roman"/>
          <w:color w:val="auto"/>
          <w:kern w:val="0"/>
          <w:sz w:val="24"/>
          <w:szCs w:val="24"/>
          <w:lang w:eastAsia="en-GB"/>
        </w:rPr>
        <w:t xml:space="preserve">enje progresivnog oporezivanja kao efikasnijeg modela oporezivanja. Ovim programom prezentuju se sve mjere poreske politike </w:t>
      </w:r>
      <w:r w:rsidR="002F65FB">
        <w:rPr>
          <w:rFonts w:asciiTheme="minorHAnsi" w:eastAsia="Times New Roman" w:hAnsiTheme="minorHAnsi" w:cs="Times New Roman"/>
          <w:color w:val="auto"/>
          <w:kern w:val="0"/>
          <w:sz w:val="24"/>
          <w:szCs w:val="24"/>
          <w:lang w:eastAsia="en-GB"/>
        </w:rPr>
        <w:t>koje će biti implementirane da</w:t>
      </w:r>
      <w:r w:rsidRPr="00A1511C">
        <w:rPr>
          <w:rFonts w:asciiTheme="minorHAnsi" w:eastAsia="Times New Roman" w:hAnsiTheme="minorHAnsi" w:cs="Times New Roman"/>
          <w:color w:val="auto"/>
          <w:kern w:val="0"/>
          <w:sz w:val="24"/>
          <w:szCs w:val="24"/>
          <w:lang w:eastAsia="en-GB"/>
        </w:rPr>
        <w:t xml:space="preserve"> bi krajnji ciljevi programa bili ispunjeni, poštujući principe makroekonomske stabilnosti, dugoročne održivosti javnih finansija i atraktivnost Crne Gor</w:t>
      </w:r>
      <w:r w:rsidR="00EE3C74" w:rsidRPr="00A1511C">
        <w:rPr>
          <w:rFonts w:asciiTheme="minorHAnsi" w:eastAsia="Times New Roman" w:hAnsiTheme="minorHAnsi" w:cs="Times New Roman"/>
          <w:color w:val="auto"/>
          <w:kern w:val="0"/>
          <w:sz w:val="24"/>
          <w:szCs w:val="24"/>
          <w:lang w:eastAsia="en-GB"/>
        </w:rPr>
        <w:t>e kao investicione destinacije.</w:t>
      </w:r>
    </w:p>
    <w:p w:rsidR="00A1511C" w:rsidRDefault="00AB4554" w:rsidP="00A1511C">
      <w:pPr>
        <w:spacing w:before="60" w:after="60" w:line="240" w:lineRule="auto"/>
        <w:ind w:right="-547"/>
        <w:jc w:val="both"/>
        <w:rPr>
          <w:rFonts w:ascii="Times New Roman" w:eastAsia="Times New Roman" w:hAnsi="Times New Roman" w:cs="Times New Roman"/>
          <w:color w:val="auto"/>
          <w:kern w:val="0"/>
          <w:sz w:val="24"/>
          <w:szCs w:val="24"/>
          <w:lang w:eastAsia="en-GB"/>
        </w:rPr>
      </w:pPr>
      <w:r w:rsidRPr="00A1511C">
        <w:rPr>
          <w:rFonts w:asciiTheme="minorHAnsi" w:eastAsia="Times New Roman" w:hAnsiTheme="minorHAnsi" w:cs="Times New Roman"/>
          <w:color w:val="auto"/>
          <w:kern w:val="0"/>
          <w:sz w:val="24"/>
          <w:szCs w:val="24"/>
          <w:lang w:eastAsia="en-GB"/>
        </w:rPr>
        <w:t>Kako je na</w:t>
      </w:r>
      <w:r w:rsidR="00724D14">
        <w:rPr>
          <w:rFonts w:asciiTheme="minorHAnsi" w:eastAsia="Times New Roman" w:hAnsiTheme="minorHAnsi" w:cs="Times New Roman"/>
          <w:color w:val="auto"/>
          <w:kern w:val="0"/>
          <w:sz w:val="24"/>
          <w:szCs w:val="24"/>
          <w:lang w:eastAsia="en-GB"/>
        </w:rPr>
        <w:t>vedenim programom definisano, Z</w:t>
      </w:r>
      <w:r w:rsidRPr="00A1511C">
        <w:rPr>
          <w:rFonts w:asciiTheme="minorHAnsi" w:eastAsia="Times New Roman" w:hAnsiTheme="minorHAnsi" w:cs="Times New Roman"/>
          <w:color w:val="auto"/>
          <w:kern w:val="0"/>
          <w:sz w:val="24"/>
          <w:szCs w:val="24"/>
          <w:lang w:eastAsia="en-GB"/>
        </w:rPr>
        <w:t>arade zaposlenih u javnom sektoru regulisane su Zakonom o zarada</w:t>
      </w:r>
      <w:r w:rsidR="00724D14">
        <w:rPr>
          <w:rFonts w:asciiTheme="minorHAnsi" w:eastAsia="Times New Roman" w:hAnsiTheme="minorHAnsi" w:cs="Times New Roman"/>
          <w:color w:val="auto"/>
          <w:kern w:val="0"/>
          <w:sz w:val="24"/>
          <w:szCs w:val="24"/>
          <w:lang w:eastAsia="en-GB"/>
        </w:rPr>
        <w:t>ma zaposlenih u javnom sektoru “</w:t>
      </w:r>
      <w:r w:rsidRPr="00A1511C">
        <w:rPr>
          <w:rFonts w:asciiTheme="minorHAnsi" w:eastAsia="Times New Roman" w:hAnsiTheme="minorHAnsi" w:cs="Times New Roman"/>
          <w:color w:val="auto"/>
          <w:kern w:val="0"/>
          <w:sz w:val="24"/>
          <w:szCs w:val="24"/>
          <w:lang w:eastAsia="en-GB"/>
        </w:rPr>
        <w:t>Sl.list CG,</w:t>
      </w:r>
      <w:r w:rsidR="00724D14">
        <w:rPr>
          <w:rFonts w:asciiTheme="minorHAnsi" w:eastAsia="Times New Roman" w:hAnsiTheme="minorHAnsi" w:cs="Times New Roman"/>
          <w:color w:val="auto"/>
          <w:kern w:val="0"/>
          <w:sz w:val="24"/>
          <w:szCs w:val="24"/>
          <w:lang w:eastAsia="en-GB"/>
        </w:rPr>
        <w:t>”</w:t>
      </w:r>
      <w:r w:rsidRPr="00A1511C">
        <w:rPr>
          <w:rFonts w:asciiTheme="minorHAnsi" w:eastAsia="Times New Roman" w:hAnsiTheme="minorHAnsi" w:cs="Times New Roman"/>
          <w:color w:val="auto"/>
          <w:kern w:val="0"/>
          <w:sz w:val="24"/>
          <w:szCs w:val="24"/>
          <w:lang w:eastAsia="en-GB"/>
        </w:rPr>
        <w:t xml:space="preserve"> br: 16/16 ... 34/</w:t>
      </w:r>
      <w:r w:rsidR="00724D14">
        <w:rPr>
          <w:rFonts w:asciiTheme="minorHAnsi" w:eastAsia="Times New Roman" w:hAnsiTheme="minorHAnsi" w:cs="Times New Roman"/>
          <w:color w:val="auto"/>
          <w:kern w:val="0"/>
          <w:sz w:val="24"/>
          <w:szCs w:val="24"/>
          <w:lang w:eastAsia="en-GB"/>
        </w:rPr>
        <w:t>19</w:t>
      </w:r>
      <w:r w:rsidRPr="00A1511C">
        <w:rPr>
          <w:rFonts w:asciiTheme="minorHAnsi" w:eastAsia="Times New Roman" w:hAnsiTheme="minorHAnsi" w:cs="Times New Roman"/>
          <w:color w:val="auto"/>
          <w:kern w:val="0"/>
          <w:sz w:val="24"/>
          <w:szCs w:val="24"/>
          <w:lang w:eastAsia="en-GB"/>
        </w:rPr>
        <w:t>. Država odnosno lokalna samouprava kao po</w:t>
      </w:r>
      <w:r w:rsidR="00724D14">
        <w:rPr>
          <w:rFonts w:asciiTheme="minorHAnsi" w:eastAsia="Times New Roman" w:hAnsiTheme="minorHAnsi" w:cs="Times New Roman"/>
          <w:color w:val="auto"/>
          <w:kern w:val="0"/>
          <w:sz w:val="24"/>
          <w:szCs w:val="24"/>
          <w:lang w:eastAsia="en-GB"/>
        </w:rPr>
        <w:t>slodavac ostvaruje uštedu zbog</w:t>
      </w:r>
      <w:r w:rsidRPr="00A1511C">
        <w:rPr>
          <w:rFonts w:asciiTheme="minorHAnsi" w:eastAsia="Times New Roman" w:hAnsiTheme="minorHAnsi" w:cs="Times New Roman"/>
          <w:color w:val="auto"/>
          <w:kern w:val="0"/>
          <w:sz w:val="24"/>
          <w:szCs w:val="24"/>
          <w:lang w:eastAsia="en-GB"/>
        </w:rPr>
        <w:t xml:space="preserve"> ukidanja doprinosa za zdravstveno osiguranje na teret poslodavca i pripadajućeg iznosa prireza porezu. Na drugoj strani, troškovi u okviru ukupnog fonda bruto zarada povećavaju se po osnovu zarada zaposlenih koji ostvaruju pravo na minimalnu neto zaradu od 250€ do visine minimalne neto zarade od 450€ . Polazeći od reforme izmjene poreskog opterećenja na rad, sve zarade zaposlenih u javnom sektoru biće povećane, pri čemu će najveći procentu</w:t>
      </w:r>
      <w:r w:rsidR="007758C7">
        <w:rPr>
          <w:rFonts w:asciiTheme="minorHAnsi" w:eastAsia="Times New Roman" w:hAnsiTheme="minorHAnsi" w:cs="Times New Roman"/>
          <w:color w:val="auto"/>
          <w:kern w:val="0"/>
          <w:sz w:val="24"/>
          <w:szCs w:val="24"/>
          <w:lang w:eastAsia="en-GB"/>
        </w:rPr>
        <w:t>alni rast ostvariti zaposleni s</w:t>
      </w:r>
      <w:r w:rsidRPr="00A1511C">
        <w:rPr>
          <w:rFonts w:asciiTheme="minorHAnsi" w:eastAsia="Times New Roman" w:hAnsiTheme="minorHAnsi" w:cs="Times New Roman"/>
          <w:color w:val="auto"/>
          <w:kern w:val="0"/>
          <w:sz w:val="24"/>
          <w:szCs w:val="24"/>
          <w:lang w:eastAsia="en-GB"/>
        </w:rPr>
        <w:t xml:space="preserve"> najnižim zaradama. Imajući u vidu da visinu zarada zaposlenih opredjeljuje koeficijent složenosti poslova, te da je obračunska vrijednost koeficijenta ista (90€) za sve nivoe koeficijenata, shodno sadašnjoj regulativi, rast zarada ostvario bi se u proporcionalnom iznosu u skladu sa rasponom koeficijenata. U cilju smanjenja nejednakosti zarada, opredjeljenje Vlade je da ovom reformom predloži smanjenje obračunske vrijednosti koeficijenta za koeficijente koji se okvirno nalaze u grupi poslova A, B i C, dok bi za koeficijente iz grupe poslova D, obračunska vrijednost koeficijenta ostala nepromijenjena. Na ovaj način, ograničava se rast zarada </w:t>
      </w:r>
      <w:r w:rsidR="007758C7">
        <w:rPr>
          <w:rFonts w:asciiTheme="minorHAnsi" w:eastAsia="Times New Roman" w:hAnsiTheme="minorHAnsi" w:cs="Times New Roman"/>
          <w:color w:val="auto"/>
          <w:kern w:val="0"/>
          <w:sz w:val="24"/>
          <w:szCs w:val="24"/>
          <w:lang w:eastAsia="en-GB"/>
        </w:rPr>
        <w:t>zaposlenih s</w:t>
      </w:r>
      <w:r w:rsidRPr="00A1511C">
        <w:rPr>
          <w:rFonts w:asciiTheme="minorHAnsi" w:eastAsia="Times New Roman" w:hAnsiTheme="minorHAnsi" w:cs="Times New Roman"/>
          <w:color w:val="auto"/>
          <w:kern w:val="0"/>
          <w:sz w:val="24"/>
          <w:szCs w:val="24"/>
          <w:lang w:eastAsia="en-GB"/>
        </w:rPr>
        <w:t xml:space="preserve"> najvećim zaradama, dok najveći benefit reforme ostvaruju zaposleni iz grupe poslova D. Kako predložena izmjena obračunske vrijednosti koeficijenta ne bi imala za posljedicu ograničenje rasta zarada zaposlenih u zdravstvu, koeficijenti zvanja u ovom sektoru biće predmet izmjene Granskog kolektivnog ugovora za zdravstvenu djelatnost.</w:t>
      </w:r>
    </w:p>
    <w:p w:rsidR="00A16942" w:rsidRPr="00A1511C" w:rsidRDefault="006A107F" w:rsidP="00A1511C">
      <w:pPr>
        <w:spacing w:before="60" w:after="60" w:line="240" w:lineRule="auto"/>
        <w:ind w:right="-547"/>
        <w:jc w:val="both"/>
        <w:rPr>
          <w:rFonts w:ascii="Times New Roman" w:eastAsia="Times New Roman" w:hAnsi="Times New Roman" w:cs="Times New Roman"/>
          <w:color w:val="auto"/>
          <w:kern w:val="0"/>
          <w:sz w:val="24"/>
          <w:szCs w:val="24"/>
          <w:lang w:eastAsia="en-GB"/>
        </w:rPr>
      </w:pPr>
      <w:r w:rsidRPr="007075A6">
        <w:rPr>
          <w:rFonts w:asciiTheme="minorHAnsi" w:eastAsia="Calibri" w:hAnsiTheme="minorHAnsi" w:cs="Calibri"/>
          <w:b/>
          <w:color w:val="000000"/>
          <w:sz w:val="24"/>
          <w:szCs w:val="24"/>
          <w:u w:val="single"/>
        </w:rPr>
        <w:lastRenderedPageBreak/>
        <w:t>Posebne okolnosti</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Izuzetno je važno istaći da se Strategija RJU 2022 – 2026. razvijala u veoma specifičnom političkom momentu, koji je nakon parlamentarnih izbora u avgustu 2020. godine, a posebno od decembra 2020. godine bitno uticao na ukup</w:t>
      </w:r>
      <w:r w:rsidR="000D6688">
        <w:rPr>
          <w:rFonts w:asciiTheme="minorHAnsi" w:eastAsia="Calibri" w:hAnsiTheme="minorHAnsi" w:cs="Calibri"/>
          <w:color w:val="000000"/>
          <w:sz w:val="24"/>
          <w:szCs w:val="24"/>
        </w:rPr>
        <w:t>nu reo</w:t>
      </w:r>
      <w:r w:rsidRPr="007075A6">
        <w:rPr>
          <w:rFonts w:asciiTheme="minorHAnsi" w:eastAsia="Calibri" w:hAnsiTheme="minorHAnsi" w:cs="Calibri"/>
          <w:color w:val="000000"/>
          <w:sz w:val="24"/>
          <w:szCs w:val="24"/>
        </w:rPr>
        <w:t>r</w:t>
      </w:r>
      <w:r w:rsidR="000D6688">
        <w:rPr>
          <w:rFonts w:asciiTheme="minorHAnsi" w:eastAsia="Calibri" w:hAnsiTheme="minorHAnsi" w:cs="Calibri"/>
          <w:color w:val="000000"/>
          <w:sz w:val="24"/>
          <w:szCs w:val="24"/>
        </w:rPr>
        <w:t>g</w:t>
      </w:r>
      <w:r w:rsidRPr="007075A6">
        <w:rPr>
          <w:rFonts w:asciiTheme="minorHAnsi" w:eastAsia="Calibri" w:hAnsiTheme="minorHAnsi" w:cs="Calibri"/>
          <w:color w:val="000000"/>
          <w:sz w:val="24"/>
          <w:szCs w:val="24"/>
        </w:rPr>
        <w:t xml:space="preserve">anizaciju javne uprave. Konkretno, izmjene se ogledaju kako u promjeni rukovodećeg kadra, tako i same strukture javne uprave, sa smanjenim brojem ministarstava i organa u sastavu, te izmijenjenim i proširenim nadležnostima istih. Novi fokusi i vizija MJUDDM inkoporirani </w:t>
      </w:r>
      <w:r w:rsidR="000D6688" w:rsidRPr="007075A6">
        <w:rPr>
          <w:rFonts w:asciiTheme="minorHAnsi" w:eastAsia="Calibri" w:hAnsiTheme="minorHAnsi" w:cs="Calibri"/>
          <w:color w:val="000000"/>
          <w:sz w:val="24"/>
          <w:szCs w:val="24"/>
        </w:rPr>
        <w:t xml:space="preserve">su </w:t>
      </w:r>
      <w:r w:rsidRPr="007075A6">
        <w:rPr>
          <w:rFonts w:asciiTheme="minorHAnsi" w:eastAsia="Calibri" w:hAnsiTheme="minorHAnsi" w:cs="Calibri"/>
          <w:color w:val="000000"/>
          <w:sz w:val="24"/>
          <w:szCs w:val="24"/>
        </w:rPr>
        <w:t>u ovaj strateški dokument.</w:t>
      </w:r>
    </w:p>
    <w:p w:rsidR="00A16942" w:rsidRPr="007075A6" w:rsidRDefault="00D74FF3">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Dodatno, kovid</w:t>
      </w:r>
      <w:r w:rsidR="006A107F" w:rsidRPr="007075A6">
        <w:rPr>
          <w:rFonts w:asciiTheme="minorHAnsi" w:eastAsia="Calibri" w:hAnsiTheme="minorHAnsi" w:cs="Calibri"/>
          <w:color w:val="000000"/>
          <w:sz w:val="24"/>
          <w:szCs w:val="24"/>
        </w:rPr>
        <w:t>19 pandemija je uticala na ekonomske i strukturne reforme Crne Gore u svim segmentima, a posebno je otežano funkcionisanje javne uprave. S tim u vezi Vlada CG je usvojila mjeru rada i pružanja usluga van kancelarije, kako bi se nesmeta</w:t>
      </w:r>
      <w:r>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o nastavio rad svih organa ja</w:t>
      </w:r>
      <w:r>
        <w:rPr>
          <w:rFonts w:asciiTheme="minorHAnsi" w:eastAsia="Calibri" w:hAnsiTheme="minorHAnsi" w:cs="Calibri"/>
          <w:color w:val="000000"/>
          <w:sz w:val="24"/>
          <w:szCs w:val="24"/>
        </w:rPr>
        <w:t>vne uprave. Svakako, kriza kovid</w:t>
      </w:r>
      <w:r w:rsidR="006A107F" w:rsidRPr="007075A6">
        <w:rPr>
          <w:rFonts w:asciiTheme="minorHAnsi" w:eastAsia="Calibri" w:hAnsiTheme="minorHAnsi" w:cs="Calibri"/>
          <w:color w:val="000000"/>
          <w:sz w:val="24"/>
          <w:szCs w:val="24"/>
        </w:rPr>
        <w:t>19 ne treba da uspori tempo ka ukupnim ciljevima MJUDDM,</w:t>
      </w:r>
      <w:r>
        <w:rPr>
          <w:rFonts w:asciiTheme="minorHAnsi" w:eastAsia="Calibri" w:hAnsiTheme="minorHAnsi" w:cs="Calibri"/>
          <w:color w:val="000000"/>
          <w:sz w:val="24"/>
          <w:szCs w:val="24"/>
        </w:rPr>
        <w:t xml:space="preserve"> a dodatni napori za oporavak</w:t>
      </w:r>
      <w:r w:rsidR="006A107F" w:rsidRPr="007075A6">
        <w:rPr>
          <w:rFonts w:asciiTheme="minorHAnsi" w:eastAsia="Calibri" w:hAnsiTheme="minorHAnsi" w:cs="Calibri"/>
          <w:color w:val="000000"/>
          <w:sz w:val="24"/>
          <w:szCs w:val="24"/>
        </w:rPr>
        <w:t xml:space="preserve"> usmjereni</w:t>
      </w:r>
      <w:r>
        <w:rPr>
          <w:rFonts w:asciiTheme="minorHAnsi" w:eastAsia="Calibri" w:hAnsiTheme="minorHAnsi" w:cs="Calibri"/>
          <w:color w:val="000000"/>
          <w:sz w:val="24"/>
          <w:szCs w:val="24"/>
        </w:rPr>
        <w:t xml:space="preserve"> su</w:t>
      </w:r>
      <w:r w:rsidR="006A107F" w:rsidRPr="007075A6">
        <w:rPr>
          <w:rFonts w:asciiTheme="minorHAnsi" w:eastAsia="Calibri" w:hAnsiTheme="minorHAnsi" w:cs="Calibri"/>
          <w:color w:val="000000"/>
          <w:sz w:val="24"/>
          <w:szCs w:val="24"/>
        </w:rPr>
        <w:t xml:space="preserve"> ka viziji otvorenije, transparentnije, efikasnije </w:t>
      </w:r>
      <w:r>
        <w:rPr>
          <w:rFonts w:asciiTheme="minorHAnsi" w:eastAsia="Calibri" w:hAnsiTheme="minorHAnsi" w:cs="Calibri"/>
          <w:color w:val="000000"/>
          <w:sz w:val="24"/>
          <w:szCs w:val="24"/>
        </w:rPr>
        <w:t>javne uprave „s</w:t>
      </w:r>
      <w:r w:rsidR="006A107F" w:rsidRPr="007075A6">
        <w:rPr>
          <w:rFonts w:asciiTheme="minorHAnsi" w:eastAsia="Calibri" w:hAnsiTheme="minorHAnsi" w:cs="Calibri"/>
          <w:color w:val="000000"/>
          <w:sz w:val="24"/>
          <w:szCs w:val="24"/>
        </w:rPr>
        <w:t xml:space="preserve"> pravim ljudima na pravom mjestu“. Javna uprava je temelj i pokretač obnove društva, što zahtijeva nove mehanizme kao odgovor na pandemiju, ali i u isto vrijeme mehanizme za bolje funkcionisanje javne ad</w:t>
      </w:r>
      <w:r>
        <w:rPr>
          <w:rFonts w:asciiTheme="minorHAnsi" w:eastAsia="Calibri" w:hAnsiTheme="minorHAnsi" w:cs="Calibri"/>
          <w:color w:val="000000"/>
          <w:sz w:val="24"/>
          <w:szCs w:val="24"/>
        </w:rPr>
        <w:t>ministracije u službi građana/građanki</w:t>
      </w:r>
      <w:r w:rsidR="006A107F" w:rsidRPr="007075A6">
        <w:rPr>
          <w:rFonts w:asciiTheme="minorHAnsi" w:eastAsia="Calibri" w:hAnsiTheme="minorHAnsi" w:cs="Calibri"/>
          <w:color w:val="000000"/>
          <w:sz w:val="24"/>
          <w:szCs w:val="24"/>
        </w:rPr>
        <w:t>.</w:t>
      </w:r>
    </w:p>
    <w:p w:rsidR="00A16942" w:rsidRPr="007075A6" w:rsidRDefault="006A107F" w:rsidP="007C3939">
      <w:pPr>
        <w:spacing w:before="120" w:after="120" w:line="240" w:lineRule="auto"/>
        <w:ind w:right="-475"/>
        <w:jc w:val="both"/>
        <w:rPr>
          <w:rFonts w:asciiTheme="minorHAnsi" w:eastAsia="Calibri" w:hAnsiTheme="minorHAnsi" w:cs="Calibri"/>
          <w:color w:val="000000"/>
          <w:sz w:val="24"/>
          <w:szCs w:val="24"/>
          <w:u w:val="single"/>
        </w:rPr>
      </w:pPr>
      <w:r w:rsidRPr="007075A6">
        <w:rPr>
          <w:rFonts w:asciiTheme="minorHAnsi" w:eastAsia="Calibri" w:hAnsiTheme="minorHAnsi" w:cs="Calibri"/>
          <w:b/>
          <w:color w:val="000000"/>
          <w:sz w:val="24"/>
          <w:szCs w:val="24"/>
          <w:u w:val="single"/>
        </w:rPr>
        <w:t>Finansijska održivost procesa reforme javne uprave i donorska koordinacija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Pored budžetski opredijeljenih sredstava, Strategija refo</w:t>
      </w:r>
      <w:r w:rsidR="00762E6B">
        <w:rPr>
          <w:rFonts w:asciiTheme="minorHAnsi" w:eastAsia="Calibri" w:hAnsiTheme="minorHAnsi" w:cs="Calibri"/>
          <w:color w:val="000000"/>
          <w:sz w:val="24"/>
          <w:szCs w:val="24"/>
        </w:rPr>
        <w:t>rme javne uprave 2016 – 2020.</w:t>
      </w:r>
      <w:r w:rsidRPr="007075A6">
        <w:rPr>
          <w:rFonts w:asciiTheme="minorHAnsi" w:eastAsia="Calibri" w:hAnsiTheme="minorHAnsi" w:cs="Calibri"/>
          <w:color w:val="000000"/>
          <w:sz w:val="24"/>
          <w:szCs w:val="24"/>
        </w:rPr>
        <w:t xml:space="preserve"> finansijski </w:t>
      </w:r>
      <w:r w:rsidR="00762E6B">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podržana i fondovima Evropske unije, konkre</w:t>
      </w:r>
      <w:r w:rsidR="00762E6B">
        <w:rPr>
          <w:rFonts w:asciiTheme="minorHAnsi" w:eastAsia="Calibri" w:hAnsiTheme="minorHAnsi" w:cs="Calibri"/>
          <w:color w:val="000000"/>
          <w:sz w:val="24"/>
          <w:szCs w:val="24"/>
        </w:rPr>
        <w:t>tno Sektorskom budžetskom pomoći</w:t>
      </w:r>
      <w:r w:rsidRPr="007075A6">
        <w:rPr>
          <w:rFonts w:asciiTheme="minorHAnsi" w:eastAsia="Calibri" w:hAnsiTheme="minorHAnsi" w:cs="Calibri"/>
          <w:color w:val="000000"/>
          <w:sz w:val="24"/>
          <w:szCs w:val="24"/>
        </w:rPr>
        <w:t xml:space="preserve"> (SBP) </w:t>
      </w:r>
      <w:r w:rsidR="00762E6B">
        <w:rPr>
          <w:rFonts w:asciiTheme="minorHAnsi" w:eastAsia="Calibri" w:hAnsiTheme="minorHAnsi" w:cs="Calibri"/>
          <w:color w:val="000000"/>
          <w:sz w:val="24"/>
          <w:szCs w:val="24"/>
        </w:rPr>
        <w:t>s</w:t>
      </w:r>
      <w:r w:rsidRPr="007075A6">
        <w:rPr>
          <w:rFonts w:asciiTheme="minorHAnsi" w:eastAsia="Calibri" w:hAnsiTheme="minorHAnsi" w:cs="Calibri"/>
          <w:color w:val="000000"/>
          <w:sz w:val="24"/>
          <w:szCs w:val="24"/>
        </w:rPr>
        <w:t xml:space="preserve"> opredijeljenim iznosom od 15 mil EUR, od kojih je 4,9 mil EUR realizovano kroz </w:t>
      </w:r>
      <w:r w:rsidRPr="007075A6">
        <w:rPr>
          <w:rFonts w:asciiTheme="minorHAnsi" w:eastAsia="Calibri" w:hAnsiTheme="minorHAnsi" w:cs="Calibri"/>
          <w:color w:val="000000"/>
          <w:sz w:val="24"/>
          <w:szCs w:val="24"/>
          <w:highlight w:val="white"/>
        </w:rPr>
        <w:t>15 projekata (</w:t>
      </w:r>
      <w:r w:rsidRPr="007075A6">
        <w:rPr>
          <w:rFonts w:asciiTheme="minorHAnsi" w:eastAsia="Calibri" w:hAnsiTheme="minorHAnsi" w:cs="Calibri"/>
          <w:color w:val="000000"/>
          <w:sz w:val="24"/>
          <w:szCs w:val="24"/>
        </w:rPr>
        <w:t>kom</w:t>
      </w:r>
      <w:r w:rsidR="005315AF">
        <w:rPr>
          <w:rFonts w:asciiTheme="minorHAnsi" w:eastAsia="Calibri" w:hAnsiTheme="minorHAnsi" w:cs="Calibri"/>
          <w:color w:val="000000"/>
          <w:sz w:val="24"/>
          <w:szCs w:val="24"/>
        </w:rPr>
        <w:t>plementarni dio – tehnička podrš</w:t>
      </w:r>
      <w:r w:rsidRPr="007075A6">
        <w:rPr>
          <w:rFonts w:asciiTheme="minorHAnsi" w:eastAsia="Calibri" w:hAnsiTheme="minorHAnsi" w:cs="Calibri"/>
          <w:color w:val="000000"/>
          <w:sz w:val="24"/>
          <w:szCs w:val="24"/>
        </w:rPr>
        <w:t xml:space="preserve">ka), a ostatak direktnim budžetskim transferima u odnosu na % ispunjenosti indikatora definisanim kroz ovaj mehanizam.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Crnoj Gori je uspostavljen pr</w:t>
      </w:r>
      <w:r w:rsidR="00762E6B">
        <w:rPr>
          <w:rFonts w:asciiTheme="minorHAnsi" w:eastAsia="Calibri" w:hAnsiTheme="minorHAnsi" w:cs="Calibri"/>
          <w:color w:val="000000"/>
          <w:sz w:val="24"/>
          <w:szCs w:val="24"/>
        </w:rPr>
        <w:t>ogramski budžet, tj. poseban pot</w:t>
      </w:r>
      <w:r w:rsidRPr="007075A6">
        <w:rPr>
          <w:rFonts w:asciiTheme="minorHAnsi" w:eastAsia="Calibri" w:hAnsiTheme="minorHAnsi" w:cs="Calibri"/>
          <w:color w:val="000000"/>
          <w:sz w:val="24"/>
          <w:szCs w:val="24"/>
        </w:rPr>
        <w:t xml:space="preserve">program koji se odnosi na oblast reforme javne uprave. Kroz Budžet </w:t>
      </w:r>
      <w:r w:rsidR="007C3939">
        <w:rPr>
          <w:rFonts w:asciiTheme="minorHAnsi" w:eastAsia="Calibri" w:hAnsiTheme="minorHAnsi" w:cs="Calibri"/>
          <w:color w:val="000000"/>
          <w:sz w:val="24"/>
          <w:szCs w:val="24"/>
        </w:rPr>
        <w:t xml:space="preserve">MJUDDM </w:t>
      </w:r>
      <w:r w:rsidRPr="007075A6">
        <w:rPr>
          <w:rFonts w:asciiTheme="minorHAnsi" w:eastAsia="Calibri" w:hAnsiTheme="minorHAnsi" w:cs="Calibri"/>
          <w:color w:val="000000"/>
          <w:sz w:val="24"/>
          <w:szCs w:val="24"/>
        </w:rPr>
        <w:t>za 2022. godinu predviđena su finansijska sredstva za implementaciju Strategije RJU 2022-2026, i to definisanjem oblasti reforme javne uprave kroz razvoj programskog budžeta. Srazmje</w:t>
      </w:r>
      <w:r w:rsidR="00725184">
        <w:rPr>
          <w:rFonts w:asciiTheme="minorHAnsi" w:eastAsia="Calibri" w:hAnsiTheme="minorHAnsi" w:cs="Calibri"/>
          <w:color w:val="000000"/>
          <w:sz w:val="24"/>
          <w:szCs w:val="24"/>
        </w:rPr>
        <w:t>rno definisanim aktivnostima St</w:t>
      </w:r>
      <w:r w:rsidRPr="007075A6">
        <w:rPr>
          <w:rFonts w:asciiTheme="minorHAnsi" w:eastAsia="Calibri" w:hAnsiTheme="minorHAnsi" w:cs="Calibri"/>
          <w:color w:val="000000"/>
          <w:sz w:val="24"/>
          <w:szCs w:val="24"/>
        </w:rPr>
        <w:t>r</w:t>
      </w:r>
      <w:r w:rsidR="0072518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tegije RJU 2022-2026. i neophodnim finansijskim resursima za realizaciju istih, predviđeno je da se</w:t>
      </w:r>
      <w:r w:rsidR="00725184">
        <w:rPr>
          <w:rFonts w:asciiTheme="minorHAnsi" w:eastAsia="Calibri" w:hAnsiTheme="minorHAnsi" w:cs="Calibri"/>
          <w:color w:val="000000"/>
          <w:sz w:val="24"/>
          <w:szCs w:val="24"/>
        </w:rPr>
        <w:t xml:space="preserve"> kroz narednih pet</w:t>
      </w:r>
      <w:r w:rsidR="007C3939">
        <w:rPr>
          <w:rFonts w:asciiTheme="minorHAnsi" w:eastAsia="Calibri" w:hAnsiTheme="minorHAnsi" w:cs="Calibri"/>
          <w:color w:val="000000"/>
          <w:sz w:val="24"/>
          <w:szCs w:val="24"/>
        </w:rPr>
        <w:t xml:space="preserve"> godina</w:t>
      </w:r>
      <w:r w:rsidRPr="007075A6">
        <w:rPr>
          <w:rFonts w:asciiTheme="minorHAnsi" w:eastAsia="Calibri" w:hAnsiTheme="minorHAnsi" w:cs="Calibri"/>
          <w:color w:val="000000"/>
          <w:sz w:val="24"/>
          <w:szCs w:val="24"/>
        </w:rPr>
        <w:t xml:space="preserve"> za postizanje svih operativnih ciljeva izdvoje finansijska sredstva u ukupnom iznosu od </w:t>
      </w:r>
      <w:r w:rsidR="007C3939" w:rsidRPr="007C3939">
        <w:rPr>
          <w:rFonts w:asciiTheme="minorHAnsi" w:eastAsia="Calibri" w:hAnsiTheme="minorHAnsi" w:cs="Calibri"/>
          <w:color w:val="000000"/>
          <w:sz w:val="24"/>
          <w:szCs w:val="24"/>
        </w:rPr>
        <w:t>23.750.000 EUR. Proporcionalno definisanim AP za</w:t>
      </w:r>
      <w:r w:rsidR="00725184">
        <w:rPr>
          <w:rFonts w:asciiTheme="minorHAnsi" w:eastAsia="Calibri" w:hAnsiTheme="minorHAnsi" w:cs="Calibri"/>
          <w:color w:val="000000"/>
          <w:sz w:val="24"/>
          <w:szCs w:val="24"/>
        </w:rPr>
        <w:t xml:space="preserve"> period 2022-2024. </w:t>
      </w:r>
      <w:r w:rsidR="007C3939" w:rsidRPr="007C3939">
        <w:rPr>
          <w:rFonts w:asciiTheme="minorHAnsi" w:eastAsia="Calibri" w:hAnsiTheme="minorHAnsi" w:cs="Calibri"/>
          <w:color w:val="000000"/>
          <w:sz w:val="24"/>
          <w:szCs w:val="24"/>
        </w:rPr>
        <w:t xml:space="preserve">predviđen je utrošak od </w:t>
      </w:r>
      <w:r w:rsidR="00200E50">
        <w:rPr>
          <w:rFonts w:asciiTheme="minorHAnsi" w:eastAsia="Calibri" w:hAnsiTheme="minorHAnsi" w:cs="Calibri"/>
          <w:color w:val="000000"/>
          <w:sz w:val="24"/>
          <w:szCs w:val="24"/>
        </w:rPr>
        <w:t>11.967.330</w:t>
      </w:r>
      <w:r w:rsidR="00FD620F" w:rsidRPr="00FD620F">
        <w:rPr>
          <w:rFonts w:asciiTheme="minorHAnsi" w:eastAsia="Calibri" w:hAnsiTheme="minorHAnsi" w:cs="Calibri"/>
          <w:color w:val="000000"/>
          <w:sz w:val="24"/>
          <w:szCs w:val="24"/>
        </w:rPr>
        <w:t xml:space="preserve"> </w:t>
      </w:r>
      <w:r w:rsidR="007C3939" w:rsidRPr="000B263B">
        <w:rPr>
          <w:rFonts w:asciiTheme="minorHAnsi" w:eastAsia="Calibri" w:hAnsiTheme="minorHAnsi" w:cs="Calibri"/>
          <w:color w:val="000000"/>
          <w:sz w:val="24"/>
          <w:szCs w:val="24"/>
        </w:rPr>
        <w:t>EUR</w:t>
      </w:r>
      <w:r w:rsidRPr="007075A6">
        <w:rPr>
          <w:rFonts w:asciiTheme="minorHAnsi" w:eastAsia="Calibri" w:hAnsiTheme="minorHAnsi" w:cs="Calibri"/>
          <w:color w:val="000000"/>
          <w:sz w:val="24"/>
          <w:szCs w:val="24"/>
        </w:rPr>
        <w:t>, dok će se sl</w:t>
      </w:r>
      <w:r w:rsidR="00725184">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edećim Akcio</w:t>
      </w:r>
      <w:r w:rsidR="00725184">
        <w:rPr>
          <w:rFonts w:asciiTheme="minorHAnsi" w:eastAsia="Calibri" w:hAnsiTheme="minorHAnsi" w:cs="Calibri"/>
          <w:color w:val="000000"/>
          <w:sz w:val="24"/>
          <w:szCs w:val="24"/>
        </w:rPr>
        <w:t xml:space="preserve">nim planom za 2024-2026. </w:t>
      </w:r>
      <w:r w:rsidRPr="007075A6">
        <w:rPr>
          <w:rFonts w:asciiTheme="minorHAnsi" w:eastAsia="Calibri" w:hAnsiTheme="minorHAnsi" w:cs="Calibri"/>
          <w:color w:val="000000"/>
          <w:sz w:val="24"/>
          <w:szCs w:val="24"/>
        </w:rPr>
        <w:t>pripremiti finansijska alokacija za preostala sredstva.</w:t>
      </w:r>
    </w:p>
    <w:p w:rsidR="000E7ED7" w:rsidRPr="000A3B15" w:rsidRDefault="00725184" w:rsidP="00015645">
      <w:pPr>
        <w:spacing w:before="60" w:after="60" w:line="240" w:lineRule="auto"/>
        <w:ind w:right="-471"/>
        <w:jc w:val="both"/>
        <w:rPr>
          <w:rFonts w:asciiTheme="minorHAnsi" w:eastAsia="Calibri" w:hAnsiTheme="minorHAnsi" w:cs="Calibri"/>
          <w:color w:val="FF0000"/>
        </w:rPr>
      </w:pPr>
      <w:r>
        <w:rPr>
          <w:rFonts w:asciiTheme="minorHAnsi" w:eastAsia="Calibri" w:hAnsiTheme="minorHAnsi" w:cs="Calibri"/>
          <w:color w:val="000000"/>
          <w:sz w:val="24"/>
          <w:szCs w:val="24"/>
        </w:rPr>
        <w:t>Strategija RJU 2022 – 2026. biće</w:t>
      </w:r>
      <w:r w:rsidR="006A107F" w:rsidRPr="007075A6">
        <w:rPr>
          <w:rFonts w:asciiTheme="minorHAnsi" w:eastAsia="Calibri" w:hAnsiTheme="minorHAnsi" w:cs="Calibri"/>
          <w:color w:val="000000"/>
          <w:sz w:val="24"/>
          <w:szCs w:val="24"/>
        </w:rPr>
        <w:t xml:space="preserve"> podržana novom SBP, koja se razvija paralelno u skladu sa finalnim nacrtom Strategije. U skladu sa naučenim</w:t>
      </w:r>
      <w:r>
        <w:rPr>
          <w:rFonts w:asciiTheme="minorHAnsi" w:eastAsia="Calibri" w:hAnsiTheme="minorHAnsi" w:cs="Calibri"/>
          <w:color w:val="000000"/>
          <w:sz w:val="24"/>
          <w:szCs w:val="24"/>
        </w:rPr>
        <w:t xml:space="preserve"> lekcijama o implementaciji pret</w:t>
      </w:r>
      <w:r w:rsidR="006A107F" w:rsidRPr="007075A6">
        <w:rPr>
          <w:rFonts w:asciiTheme="minorHAnsi" w:eastAsia="Calibri" w:hAnsiTheme="minorHAnsi" w:cs="Calibri"/>
          <w:color w:val="000000"/>
          <w:sz w:val="24"/>
          <w:szCs w:val="24"/>
        </w:rPr>
        <w:t xml:space="preserve">hodne pomoći, ojačanim kapacitetima o sprovođenju ovog programa, MJUDDM će uz manji broj projekata kroz komplementarnu liniju (koja je kroz </w:t>
      </w:r>
      <w:r w:rsidR="006A107F" w:rsidRPr="007075A6">
        <w:rPr>
          <w:rFonts w:asciiTheme="minorHAnsi" w:eastAsia="Calibri" w:hAnsiTheme="minorHAnsi" w:cs="Calibri"/>
          <w:i/>
          <w:color w:val="000000"/>
          <w:sz w:val="24"/>
          <w:szCs w:val="24"/>
        </w:rPr>
        <w:t>Window 2</w:t>
      </w:r>
      <w:r w:rsidR="006A107F" w:rsidRPr="007075A6">
        <w:rPr>
          <w:rFonts w:asciiTheme="minorHAnsi" w:eastAsia="Calibri" w:hAnsiTheme="minorHAnsi" w:cs="Calibri"/>
          <w:color w:val="000000"/>
          <w:sz w:val="24"/>
          <w:szCs w:val="24"/>
        </w:rPr>
        <w:t xml:space="preserve"> Akcionog dokumenta predviđena zajedno za reformu javnih finan</w:t>
      </w:r>
      <w:r>
        <w:rPr>
          <w:rFonts w:asciiTheme="minorHAnsi" w:eastAsia="Calibri" w:hAnsiTheme="minorHAnsi" w:cs="Calibri"/>
          <w:color w:val="000000"/>
          <w:sz w:val="24"/>
          <w:szCs w:val="24"/>
        </w:rPr>
        <w:t>sija i reformu javne uprave), s</w:t>
      </w:r>
      <w:r w:rsidR="006A107F" w:rsidRPr="007075A6">
        <w:rPr>
          <w:rFonts w:asciiTheme="minorHAnsi" w:eastAsia="Calibri" w:hAnsiTheme="minorHAnsi" w:cs="Calibri"/>
          <w:color w:val="000000"/>
          <w:sz w:val="24"/>
          <w:szCs w:val="24"/>
        </w:rPr>
        <w:t xml:space="preserve"> osnovnim ciljem direktne usmjerenosti na dostizanje</w:t>
      </w:r>
      <w:r>
        <w:rPr>
          <w:rFonts w:asciiTheme="minorHAnsi" w:eastAsia="Calibri" w:hAnsiTheme="minorHAnsi" w:cs="Calibri"/>
          <w:color w:val="000000"/>
          <w:sz w:val="24"/>
          <w:szCs w:val="24"/>
        </w:rPr>
        <w:t xml:space="preserve"> novih indikatora, u saradnji s</w:t>
      </w:r>
      <w:r w:rsidR="006A107F" w:rsidRPr="007075A6">
        <w:rPr>
          <w:rFonts w:asciiTheme="minorHAnsi" w:eastAsia="Calibri" w:hAnsiTheme="minorHAnsi" w:cs="Calibri"/>
          <w:color w:val="000000"/>
          <w:sz w:val="24"/>
          <w:szCs w:val="24"/>
        </w:rPr>
        <w:t xml:space="preserve"> Evropskom Komisijom (EK) i </w:t>
      </w:r>
      <w:r>
        <w:rPr>
          <w:rFonts w:asciiTheme="minorHAnsi" w:eastAsia="Calibri" w:hAnsiTheme="minorHAnsi" w:cs="Calibri"/>
          <w:color w:val="000000"/>
          <w:sz w:val="24"/>
          <w:szCs w:val="24"/>
        </w:rPr>
        <w:t>Delegacijom Evropske u</w:t>
      </w:r>
      <w:r w:rsidR="006A107F" w:rsidRPr="007075A6">
        <w:rPr>
          <w:rFonts w:asciiTheme="minorHAnsi" w:eastAsia="Calibri" w:hAnsiTheme="minorHAnsi" w:cs="Calibri"/>
          <w:color w:val="000000"/>
          <w:sz w:val="24"/>
          <w:szCs w:val="24"/>
        </w:rPr>
        <w:t>nije u Crnoj Gori (DEU), razviti i indikatore uspješnosti za realizaciju novog Akcionog dokument</w:t>
      </w: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 za implementaciju SBP.</w:t>
      </w:r>
      <w:r w:rsidR="00015645" w:rsidRPr="000A3B15">
        <w:rPr>
          <w:rFonts w:asciiTheme="minorHAnsi" w:eastAsia="Calibri" w:hAnsiTheme="minorHAnsi" w:cs="Calibri"/>
          <w:color w:val="FF0000"/>
        </w:rPr>
        <w:t xml:space="preserve"> </w:t>
      </w:r>
    </w:p>
    <w:p w:rsidR="00A16942" w:rsidRPr="007075A6" w:rsidRDefault="006A107F" w:rsidP="000E7ED7">
      <w:pPr>
        <w:pStyle w:val="Heading1"/>
        <w:spacing w:before="240" w:after="240"/>
        <w:ind w:left="0" w:right="-475"/>
        <w:jc w:val="center"/>
        <w:rPr>
          <w:rFonts w:asciiTheme="minorHAnsi" w:eastAsia="Calibri" w:hAnsiTheme="minorHAnsi" w:cs="Calibri"/>
          <w:b/>
          <w:color w:val="000000"/>
          <w:sz w:val="32"/>
          <w:szCs w:val="32"/>
        </w:rPr>
      </w:pPr>
      <w:bookmarkStart w:id="5" w:name="_Toc90637368"/>
      <w:r w:rsidRPr="007075A6">
        <w:rPr>
          <w:rFonts w:asciiTheme="minorHAnsi" w:eastAsia="Calibri" w:hAnsiTheme="minorHAnsi" w:cs="Calibri"/>
          <w:b/>
          <w:color w:val="000000"/>
          <w:sz w:val="32"/>
          <w:szCs w:val="32"/>
        </w:rPr>
        <w:lastRenderedPageBreak/>
        <w:t>II</w:t>
      </w:r>
      <w:r w:rsidR="000766D0">
        <w:rPr>
          <w:rFonts w:asciiTheme="minorHAnsi" w:eastAsia="Calibri" w:hAnsiTheme="minorHAnsi" w:cs="Calibri"/>
          <w:b/>
          <w:color w:val="000000"/>
          <w:sz w:val="32"/>
          <w:szCs w:val="32"/>
        </w:rPr>
        <w:t>I</w:t>
      </w:r>
      <w:r w:rsidRPr="007075A6">
        <w:rPr>
          <w:rFonts w:asciiTheme="minorHAnsi" w:eastAsia="Calibri" w:hAnsiTheme="minorHAnsi" w:cs="Calibri"/>
          <w:b/>
          <w:color w:val="000000"/>
          <w:sz w:val="32"/>
          <w:szCs w:val="32"/>
        </w:rPr>
        <w:t xml:space="preserve">  VIZIJA REFORME JAVNE UPRAVE</w:t>
      </w:r>
      <w:sdt>
        <w:sdtPr>
          <w:rPr>
            <w:rFonts w:asciiTheme="minorHAnsi" w:hAnsiTheme="minorHAnsi"/>
          </w:rPr>
          <w:tag w:val="goog_rdk_10"/>
          <w:id w:val="1917665960"/>
        </w:sdtPr>
        <w:sdtEndPr/>
        <w:sdtContent/>
      </w:sdt>
      <w:bookmarkEnd w:id="5"/>
    </w:p>
    <w:p w:rsidR="00A16942" w:rsidRPr="007075A6" w:rsidRDefault="006A107F">
      <w:pPr>
        <w:spacing w:before="120" w:after="120" w:line="240" w:lineRule="auto"/>
        <w:rPr>
          <w:rFonts w:asciiTheme="minorHAnsi" w:eastAsia="Calibri" w:hAnsiTheme="minorHAnsi" w:cs="Calibri"/>
          <w:b/>
          <w:color w:val="000000"/>
          <w:sz w:val="24"/>
          <w:szCs w:val="24"/>
          <w:u w:val="single"/>
        </w:rPr>
      </w:pPr>
      <w:r w:rsidRPr="007075A6">
        <w:rPr>
          <w:rFonts w:asciiTheme="minorHAnsi" w:eastAsia="Calibri" w:hAnsiTheme="minorHAnsi" w:cs="Calibri"/>
          <w:b/>
          <w:color w:val="000000"/>
          <w:sz w:val="24"/>
          <w:szCs w:val="24"/>
          <w:u w:val="single"/>
        </w:rPr>
        <w:t>Vizija i vrijednosti reforme</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Vizija Strategije reforme javne uprave 2022-2026 je profesionalna javna uprava koja kvalitetno pruža usluge krajnjim korisnicima i ima adekvatne kapacitete za pristupanje Evropskoj uniji.</w:t>
      </w:r>
    </w:p>
    <w:p w:rsidR="00F16315" w:rsidRDefault="007C3939">
      <w:pPr>
        <w:spacing w:before="60" w:after="240" w:line="240" w:lineRule="auto"/>
        <w:rPr>
          <w:rFonts w:asciiTheme="minorHAnsi" w:eastAsia="Calibri" w:hAnsiTheme="minorHAnsi" w:cs="Calibri"/>
          <w:color w:val="000000"/>
          <w:sz w:val="24"/>
          <w:szCs w:val="24"/>
        </w:rPr>
      </w:pP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22752" behindDoc="0" locked="0" layoutInCell="1" allowOverlap="1" wp14:anchorId="245E0828" wp14:editId="466BB32F">
                <wp:simplePos x="0" y="0"/>
                <wp:positionH relativeFrom="column">
                  <wp:posOffset>227704</wp:posOffset>
                </wp:positionH>
                <wp:positionV relativeFrom="paragraph">
                  <wp:posOffset>330835</wp:posOffset>
                </wp:positionV>
                <wp:extent cx="1189355" cy="754380"/>
                <wp:effectExtent l="57150" t="38100" r="67945" b="102870"/>
                <wp:wrapNone/>
                <wp:docPr id="1557" name="Rectangle 129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89355" cy="754380"/>
                        </a:xfrm>
                        <a:prstGeom prst="rect">
                          <a:avLst/>
                        </a:prstGeom>
                      </wps:spPr>
                      <wps:style>
                        <a:lnRef idx="1">
                          <a:schemeClr val="accent2"/>
                        </a:lnRef>
                        <a:fillRef idx="2">
                          <a:schemeClr val="accent2"/>
                        </a:fillRef>
                        <a:effectRef idx="1">
                          <a:schemeClr val="accent2"/>
                        </a:effectRef>
                        <a:fontRef idx="minor">
                          <a:schemeClr val="dk1"/>
                        </a:fontRef>
                      </wps:style>
                      <wps:txb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POVJERENJE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45E0828" id="Rectangle 1291" o:spid="_x0000_s1128" style="position:absolute;margin-left:17.95pt;margin-top:26.05pt;width:93.65pt;height:59.4pt;z-index:251722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xoHtewIAAEgFAAAOAAAAZHJzL2Uyb0RvYy54bWysVNtqGzEQfS/0H4Te6/U6du0sWQfjkFIw&#10;SUhS8ixrJXuJVqNKsnfdr+9Ie0maBlpKX4RGcz9zRheXTaXIUVhXgs5pOhpTIjSHotS7nH57vP60&#10;oMR5pgumQIucnoSjl8uPHy5qk4kJ7EEVwhIMol1Wm5zuvTdZkji+FxVzIzBCo1KCrZhH0e6SwrIa&#10;o1cqmYzHn5MabGEscOEcvl61SrqM8aUU3N9K6YQnKqdYm4+njec2nMnygmU7y8y+5F0Z7B+qqFip&#10;MekQ6op5Rg62/C1UVXILDqQfcagSkLLkIvaA3aTjN9087JkRsRcEx5kBJvf/wvKb450lZYGzm83m&#10;lGhW4ZTuETemd0qQdHKeBpBq4zK0fTB3NrTpzAb4s0NF8osmCK6zaaStgi02SZqI+GlAXDSecHxM&#10;08X52WxGCUfdfDY9W8SRJCzrvY11/ouAioRLTi1WFoFmx43zIT/LepOumDZ/rMSflAglKH0vJHYZ&#10;MkbvyC+xVpYcGTKDcS60n4RGMV60Dm6yVGpwnPzZsbMPriJyb3D+i6yDR8wM2g/OVanBvpe9eI6z&#10;wZJla98j0PYdIPDNtonjXcz7MW6hOOHMLbTL4Ay/LhHbDXP+jllkP+4JbrS/xUMqqHMK3Y2SPdgf&#10;770HeyQlaimpcZty6r4fmBWUqK8a6XqeTqdh/aIwnc0nKNjXmu1rjT5Ua8CxpPh3GB6vwd6r/iot&#10;VE+4+KuQFVVMc8ydU+5tL6x9u+X4dXCxWkUzXDnD/EY/GN4TIXDnsXli1nQE80jNG+g3j2VveNba&#10;hhFpWB08yDKSMEDd4tqNANc1cqn7WsJ/8FqOVi8f4PInAAAA//8DAFBLAwQUAAYACAAAACEAOQm0&#10;IuAAAAAJAQAADwAAAGRycy9kb3ducmV2LnhtbEyPMU/DMBCFdyT+g3VILKi161KgIU6FkFhgqCjt&#10;wObElzhqbEex06b/nmOC8fQ+vfddvplcx044xDZ4BYu5AIa+Cqb1jYL919vsCVhM2hvdBY8KLhhh&#10;U1xf5Toz4ew/8bRLDaMSHzOtwKbUZ5zHyqLTcR569JTVYXA60Tk03Az6TOWu41KIB+5062nB6h5f&#10;LVbH3egU1MdtKb8PH+939Xh/EDIJZy9Cqdub6eUZWMIp/cHwq0/qUJBTGUZvIusULFdrIhWs5AIY&#10;5VIuJbCSwEexBl7k/P8HxQ8AAAD//wMAUEsBAi0AFAAGAAgAAAAhALaDOJL+AAAA4QEAABMAAAAA&#10;AAAAAAAAAAAAAAAAAFtDb250ZW50X1R5cGVzXS54bWxQSwECLQAUAAYACAAAACEAOP0h/9YAAACU&#10;AQAACwAAAAAAAAAAAAAAAAAvAQAAX3JlbHMvLnJlbHNQSwECLQAUAAYACAAAACEA/MaB7XsCAABI&#10;BQAADgAAAAAAAAAAAAAAAAAuAgAAZHJzL2Uyb0RvYy54bWxQSwECLQAUAAYACAAAACEAOQm0IuAA&#10;AAAJAQAADwAAAAAAAAAAAAAAAADVBAAAZHJzL2Rvd25yZXYueG1sUEsFBgAAAAAEAAQA8wAAAOIF&#10;AAAAAA==&#10;" fillcolor="#e5c6af [1621]" strokecolor="#c88554 [3045]">
                <v:fill color2="#f7eee7 [501]" rotate="t" angle="180" colors="0 #ffc6a3;22938f #ffd6be;1 #ffeee5" focus="100%" type="gradient"/>
                <v:shadow on="t" color="black" opacity="24903f" origin=",.5" offset="0,.55556mm"/>
                <v:path arrowok="t"/>
                <v:textbo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POVJERENJE</w:t>
                      </w:r>
                    </w:p>
                  </w:txbxContent>
                </v:textbox>
              </v:rect>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26848" behindDoc="0" locked="0" layoutInCell="1" allowOverlap="1" wp14:anchorId="2CC5E4F2" wp14:editId="3EECEDB5">
                <wp:simplePos x="0" y="0"/>
                <wp:positionH relativeFrom="column">
                  <wp:posOffset>3019761</wp:posOffset>
                </wp:positionH>
                <wp:positionV relativeFrom="paragraph">
                  <wp:posOffset>331320</wp:posOffset>
                </wp:positionV>
                <wp:extent cx="1317812" cy="697230"/>
                <wp:effectExtent l="57150" t="38100" r="73025" b="102870"/>
                <wp:wrapNone/>
                <wp:docPr id="1555" name="Rectangle 129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17812" cy="697230"/>
                        </a:xfrm>
                        <a:prstGeom prst="rect">
                          <a:avLst/>
                        </a:prstGeom>
                        <a:ln/>
                      </wps:spPr>
                      <wps:style>
                        <a:lnRef idx="1">
                          <a:schemeClr val="accent3"/>
                        </a:lnRef>
                        <a:fillRef idx="2">
                          <a:schemeClr val="accent3"/>
                        </a:fillRef>
                        <a:effectRef idx="1">
                          <a:schemeClr val="accent3"/>
                        </a:effectRef>
                        <a:fontRef idx="minor">
                          <a:schemeClr val="dk1"/>
                        </a:fontRef>
                      </wps:style>
                      <wps:txb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NEPRISTRASNOST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CC5E4F2" id="Rectangle 1293" o:spid="_x0000_s1129" style="position:absolute;margin-left:237.8pt;margin-top:26.1pt;width:103.75pt;height:54.9pt;z-index:251726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nwOKfgIAAE8FAAAOAAAAZHJzL2Uyb0RvYy54bWysVG1P2zAQ/j5p/8Hy95EmUGijpqgCMU2q&#10;AAETn13HbiMcn2e7Tbpfv7PzMsaQNk37Yvl8z70+d15ctrUiB2FdBbqg6cmEEqE5lJXeFvTr082n&#10;GSXOM10yBVoU9CgcvVx+/LBoTC4y2IEqhSXoRLu8MQXdeW/yJHF8J2rmTsAIjUoJtmYeRbtNSssa&#10;9F6rJJtMzpMGbGkscOEcvl53SrqM/qUU3N9J6YQnqqCYm4+njecmnMlywfKtZWZX8T4N9g9Z1KzS&#10;GHR0dc08I3tb/eaqrrgFB9KfcKgTkLLiItaA1aSTN9U87pgRsRZsjjNjm9z/c8tvD/eWVCVyN51O&#10;KdGsRpYesG9Mb5UgaTY/DU1qjMsR+2jubSjTmTXwF4eK5BdNEFyPaaWtAxaLJG3s+HHsuGg94fiY&#10;nqYXszSjhKPufH6RnUZKEpYP1sY6/1lATcKloBYzi41mh7XzIT7LB0gIpvSQU5dGTMgfleiUD0Ji&#10;sSFwdBLHTFwpSw4MB4RxLrSP9aJbpREdzGSl1GiY/dmwxwdTEUdwNP6LqKNFjAzaj8Z1pcG+F718&#10;SQNFmLLs8D0rrqs7tMC3mzayPJsNbG6gPCL1FrqdcIbfVNjiNXP+nllcAlwXXGx/h4dU0BQU+hsl&#10;O7Df33sPeJxN1FLS4FIV1H3bMysoUV80Tu08PTsLWxiFs+lFhoJ9rdm81uh9fQVIS4pfiOHxGvBe&#10;DVdpoX7G/V+FqKhimmPsgnJvB+HKd8uOPwgXq1WE4eYZ5tf60fBhEMIIPbXPzJp+zjxO6C0MC8jy&#10;N+PWYQNFGlZ7D7KKsxha3fW1pwC3NhLT/zDhW3gtR9TPf3D5AwAA//8DAFBLAwQUAAYACAAAACEA&#10;k2fbwN4AAAAKAQAADwAAAGRycy9kb3ducmV2LnhtbEyPy07DMBBF90j8gzVI7KidQEMJcaqCqFg3&#10;RazdeEii+BHFTpP+PcOKLkf36N4zxXaxhp1xDJ13EpKVAIau9rpzjYSv4/5hAyxE5bQy3qGECwbY&#10;lrc3hcq1n90Bz1VsGJW4kCsJbYxDznmoW7QqrPyAjrIfP1oV6Rwbrkc1U7k1PBUi41Z1jhZaNeB7&#10;i3VfTVbCW9+Lw8fukszVFF+Oodt/ftdGyvu7ZfcKLOIS/2H40yd1KMnp5CenAzMSnp7XGaES1mkK&#10;jIBs85gAOxGZpQJ4WfDrF8pfAAAA//8DAFBLAQItABQABgAIAAAAIQC2gziS/gAAAOEBAAATAAAA&#10;AAAAAAAAAAAAAAAAAABbQ29udGVudF9UeXBlc10ueG1sUEsBAi0AFAAGAAgAAAAhADj9If/WAAAA&#10;lAEAAAsAAAAAAAAAAAAAAAAALwEAAF9yZWxzLy5yZWxzUEsBAi0AFAAGAAgAAAAhAGefA4p+AgAA&#10;TwUAAA4AAAAAAAAAAAAAAAAALgIAAGRycy9lMm9Eb2MueG1sUEsBAi0AFAAGAAgAAAAhAJNn28De&#10;AAAACgEAAA8AAAAAAAAAAAAAAAAA2AQAAGRycy9kb3ducmV2LnhtbFBLBQYAAAAABAAEAPMAAADj&#10;BQAAAAA=&#10;" fillcolor="#beb4ad [1622]" strokecolor="#73645b [3046]">
                <v:fill color2="#ebe8e6 [502]" rotate="t" angle="180" colors="0 #d1c5bf;22938f #ded6d2;1 #f3f0ee" focus="100%" type="gradient"/>
                <v:shadow on="t" color="black" opacity="24903f" origin=",.5" offset="0,.55556mm"/>
                <v:path arrowok="t"/>
                <v:textbo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NEPRISTRASNOST</w:t>
                      </w:r>
                    </w:p>
                  </w:txbxContent>
                </v:textbox>
              </v:rect>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30944" behindDoc="0" locked="0" layoutInCell="1" allowOverlap="1" wp14:anchorId="226811C5" wp14:editId="0D7E8451">
                <wp:simplePos x="0" y="0"/>
                <wp:positionH relativeFrom="column">
                  <wp:posOffset>4546338</wp:posOffset>
                </wp:positionH>
                <wp:positionV relativeFrom="paragraph">
                  <wp:posOffset>331955</wp:posOffset>
                </wp:positionV>
                <wp:extent cx="1335741" cy="696595"/>
                <wp:effectExtent l="57150" t="38100" r="74295" b="103505"/>
                <wp:wrapNone/>
                <wp:docPr id="1556" name="Rectangle 129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5741" cy="696595"/>
                        </a:xfrm>
                        <a:prstGeom prst="rect">
                          <a:avLst/>
                        </a:prstGeom>
                        <a:ln/>
                      </wps:spPr>
                      <wps:style>
                        <a:lnRef idx="1">
                          <a:schemeClr val="accent6"/>
                        </a:lnRef>
                        <a:fillRef idx="2">
                          <a:schemeClr val="accent6"/>
                        </a:fillRef>
                        <a:effectRef idx="1">
                          <a:schemeClr val="accent6"/>
                        </a:effectRef>
                        <a:fontRef idx="minor">
                          <a:schemeClr val="dk1"/>
                        </a:fontRef>
                      </wps:style>
                      <wps:txb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PROFESIONALNOST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26811C5" id="Rectangle 1295" o:spid="_x0000_s1130" style="position:absolute;margin-left:358pt;margin-top:26.15pt;width:105.2pt;height:54.85pt;z-index:251730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hdSfAIAAE8FAAAOAAAAZHJzL2Uyb0RvYy54bWysVNtqGzEQfS/0H4Tem/U6thMvXgfjkFIw&#10;SUhS8ixrJXuJVqNKsnfdr+9Ie2maBlpKX4RGc+Z+RourplLkKKwrQec0PRtRIjSHotS7nH59uvl0&#10;SYnzTBdMgRY5PQlHr5YfPyxqk4kx7EEVwhJ0ol1Wm5zuvTdZkji+FxVzZ2CERqUEWzGPot0lhWU1&#10;eq9UMh6NZkkNtjAWuHAOX69bJV1G/1IK7u+kdMITlVPMzcfTxnMbzmS5YNnOMrMveZcG+4csKlZq&#10;DDq4umaekYMtf3NVldyCA+nPOFQJSFlyEWvAatLRm2oe98yIWAs2x5mhTe7/ueW3x3tLygJnN53O&#10;KNGswik9YN+Y3ilB0vF8GppUG5ch9tHc21CmMxvgLw4VyS+aILgO00hbBSwWSZrY8dPQcdF4wvEx&#10;PT+fXkxSSjjqZvPZtI2WsKy3Ntb5zwIqEi45tZhZbDQ7bpwP8VnWQ0Iwpfuc2jRiQv6kRKt8EBKL&#10;DYGjk0gzsVaWHBkShHEutJ+FetGt0ogOZrJUajAc/9mwwwdTESk4GP9F1MEiRgbtB+Oq1GDfi168&#10;pF3KssV3U3Ft3aEFvtk2ccqX836aWyhOOHoL7U44w29KbPGGOX/PLC4Brgsutr/DQyqocwrdjZI9&#10;2O/vvQc8chO1lNS4VDl13w7MCkrUF42snaeTSdjCKEymF2MU7GvN9rVGH6o14FiQHphdvAa8V/1V&#10;Wqiecf9XISqqmOYYO6fc215Y+3bZ8QfhYrWKMNw8w/xGPxreEyFQ6Kl5ZtZ0PPPI0FvoF5Blb+jW&#10;YsOINKwOHmQZuRha3fa1GwFubeRS98OEb+G1HFE//8HlDwAAAP//AwBQSwMEFAAGAAgAAAAhAMiW&#10;ibLgAAAACgEAAA8AAABkcnMvZG93bnJldi54bWxMj8FOwzAQRO9I/IO1SNyonQCBhDgVQkTihNTS&#10;A7258ZIE4nWI3Tb9e5YTHFf7NPOmXM5uEAecQu9JQ7JQIJAab3tqNWze6qt7ECEasmbwhBpOGGBZ&#10;nZ+VprD+SCs8rGMrOIRCYTR0MY6FlKHp0Jmw8CMS/z785Ezkc2qlncyRw90gU6Uy6UxP3NCZEZ86&#10;bL7We6eB6jyfn7fJ56bx6tV940u9Pb1rfXkxPz6AiDjHPxh+9VkdKnba+T3ZIAYNd0nGW6KG2/Qa&#10;BAN5mt2A2DGZpQpkVcr/E6ofAAAA//8DAFBLAQItABQABgAIAAAAIQC2gziS/gAAAOEBAAATAAAA&#10;AAAAAAAAAAAAAAAAAABbQ29udGVudF9UeXBlc10ueG1sUEsBAi0AFAAGAAgAAAAhADj9If/WAAAA&#10;lAEAAAsAAAAAAAAAAAAAAAAALwEAAF9yZWxzLy5yZWxzUEsBAi0AFAAGAAgAAAAhAEPuF1J8AgAA&#10;TwUAAA4AAAAAAAAAAAAAAAAALgIAAGRycy9lMm9Eb2MueG1sUEsBAi0AFAAGAAgAAAAhAMiWibLg&#10;AAAACgEAAA8AAAAAAAAAAAAAAAAA1gQAAGRycy9kb3ducmV2LnhtbFBLBQYAAAAABAAEAPMAAADj&#10;BQAAAAA=&#10;" fillcolor="#cec9b7 [1625]" strokecolor="#978c67 [3049]">
                <v:fill color2="#f0eee9 [505]" rotate="t" angle="180" colors="0 #e3d9bb;22938f #eae3cf;1 #f8f5ec" focus="100%" type="gradient"/>
                <v:shadow on="t" color="black" opacity="24903f" origin=",.5" offset="0,.55556mm"/>
                <v:path arrowok="t"/>
                <v:textbo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PROFESIONALNOST</w:t>
                      </w:r>
                    </w:p>
                  </w:txbxContent>
                </v:textbox>
              </v:rect>
            </w:pict>
          </mc:Fallback>
        </mc:AlternateContent>
      </w:r>
      <w:r w:rsidR="006A107F" w:rsidRPr="007075A6">
        <w:rPr>
          <w:rFonts w:asciiTheme="minorHAnsi" w:eastAsia="Calibri" w:hAnsiTheme="minorHAnsi" w:cs="Calibri"/>
          <w:color w:val="000000"/>
          <w:sz w:val="24"/>
          <w:szCs w:val="24"/>
        </w:rPr>
        <w:t xml:space="preserve">Vrijednosti na kojima počivaju vizija i ciljevi Strategije su:  </w:t>
      </w:r>
    </w:p>
    <w:p w:rsidR="00A16942" w:rsidRPr="007075A6" w:rsidRDefault="00B108A9">
      <w:pPr>
        <w:spacing w:before="60" w:after="240" w:line="240" w:lineRule="auto"/>
        <w:rPr>
          <w:rFonts w:asciiTheme="minorHAnsi" w:eastAsia="Calibri" w:hAnsiTheme="minorHAnsi" w:cs="Calibri"/>
          <w:color w:val="000000"/>
          <w:sz w:val="24"/>
          <w:szCs w:val="24"/>
        </w:rPr>
      </w:pP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24800" behindDoc="0" locked="0" layoutInCell="1" allowOverlap="1" wp14:anchorId="49A6D16C" wp14:editId="1FBCE657">
                <wp:simplePos x="0" y="0"/>
                <wp:positionH relativeFrom="column">
                  <wp:posOffset>1673374</wp:posOffset>
                </wp:positionH>
                <wp:positionV relativeFrom="paragraph">
                  <wp:posOffset>5715</wp:posOffset>
                </wp:positionV>
                <wp:extent cx="1048385" cy="748030"/>
                <wp:effectExtent l="57150" t="38100" r="75565" b="90170"/>
                <wp:wrapNone/>
                <wp:docPr id="1554" name="Rectangle 129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48385" cy="748030"/>
                        </a:xfrm>
                        <a:prstGeom prst="rect">
                          <a:avLst/>
                        </a:prstGeom>
                        <a:ln/>
                      </wps:spPr>
                      <wps:style>
                        <a:lnRef idx="1">
                          <a:schemeClr val="accent1"/>
                        </a:lnRef>
                        <a:fillRef idx="2">
                          <a:schemeClr val="accent1"/>
                        </a:fillRef>
                        <a:effectRef idx="1">
                          <a:schemeClr val="accent1"/>
                        </a:effectRef>
                        <a:fontRef idx="minor">
                          <a:schemeClr val="dk1"/>
                        </a:fontRef>
                      </wps:style>
                      <wps:txb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JEDNAKOST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9A6D16C" id="Rectangle 1292" o:spid="_x0000_s1131" style="position:absolute;margin-left:131.75pt;margin-top:.45pt;width:82.55pt;height:58.9pt;z-index:251724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5D/EewIAAE8FAAAOAAAAZHJzL2Uyb0RvYy54bWysVNtqGzEQfS/0H4Tem/U6duMsXgfjkFIw&#10;iUlS8ixrJXuJVqNKsnfdr+9Ie0maBlpKX4RGc+Z+RvOrplLkKKwrQec0PRtRIjSHotS7nH57vPk0&#10;o8R5pgumQIucnoSjV4uPH+a1ycQY9qAKYQk60S6rTU733pssSRzfi4q5MzBCo1KCrZhH0e6SwrIa&#10;vVcqGY9Gn5MabGEscOEcvl63SrqI/qUU3N9J6YQnKqeYm4+njec2nMlizrKdZWZf8i4N9g9ZVKzU&#10;GHRwdc08Iwdb/uaqKrkFB9KfcagSkLLkItaA1aSjN9U87JkRsRZsjjNDm9z/c8tvjxtLygJnN51O&#10;KNGswindY9+Y3ilB0vHlODSpNi5D7IPZ2FCmM2vgzw4VyS+aILgO00hbBSwWSZrY8dPQcdF4wvEx&#10;HU1m57MpJRx1F5PZ6DyOJGFZb22s818EVCRccmoxs9hodlw7H+KzrIeEYEr3ObVpxIT8SYlWeS8k&#10;FhsCRyeRZmKlLDkyJAjjXGifhnrRrdKIDmayVGowHP/ZsMMHUxEpOBj/RdTBIkYG7QfjqtRg34te&#10;PPcpyxbfTcW1dYcW+GbbxClfxv6Gpy0UJxy9hXYnnOE3JbZ4zZzfMItLgOuCi+3v8JAK6pxCd6Nk&#10;D/bHe+8Bj9xELSU1LlVO3fcDs4IS9VUjay/TySRsYRQm04sxCva1Zvtaow/VCnAsKX4hhsdrwHvV&#10;X6WF6gn3fxmiooppjrFzyr3thZVvlx1/EC6WywjDzTPMr/WD4T0RAoUemydmTcczjwy9hX4BWfaG&#10;bi02jEjD8uBBlpGLL33tRoBbG7nU/TDhW3gtR9TLP7j4CQAA//8DAFBLAwQUAAYACAAAACEAAUeK&#10;3d4AAAAIAQAADwAAAGRycy9kb3ducmV2LnhtbEyP0UrEMBBF3wX/IYzgm5u2arZbmy4iK4gWxO1+&#10;QLYZ22KTlCbdjX/v+KSPwz3ce6bcRjOyE85+cFZCukqAoW2dHmwn4dA83+TAfFBWq9FZlPCNHrbV&#10;5UWpCu3O9gNP+9AxKrG+UBL6EKaCc9/2aJRfuQktZZ9uNirQOXdcz+pM5WbkWZIIbtRgaaFXEz71&#10;2H7tFyMBxXt8S1+nZrOrw+6lFXVsllrK66v4+AAsYAx/MPzqkzpU5HR0i9WejRIycXtPqIQNMIrv&#10;slwAOxKX5mvgVcn/P1D9AAAA//8DAFBLAQItABQABgAIAAAAIQC2gziS/gAAAOEBAAATAAAAAAAA&#10;AAAAAAAAAAAAAABbQ29udGVudF9UeXBlc10ueG1sUEsBAi0AFAAGAAgAAAAhADj9If/WAAAAlAEA&#10;AAsAAAAAAAAAAAAAAAAALwEAAF9yZWxzLy5yZWxzUEsBAi0AFAAGAAgAAAAhAOXkP8R7AgAATwUA&#10;AA4AAAAAAAAAAAAAAAAALgIAAGRycy9lMm9Eb2MueG1sUEsBAi0AFAAGAAgAAAAhAAFHit3eAAAA&#10;CAEAAA8AAAAAAAAAAAAAAAAA1QQAAGRycy9kb3ducmV2LnhtbFBLBQYAAAAABAAEAPMAAADgBQAA&#10;AAA=&#10;" fillcolor="#becbd6 [1620]" strokecolor="#748fa7 [3044]">
                <v:fill color2="#ebeff2 [500]" rotate="t" angle="180" colors="0 #bdd3ea;22938f #d1e0ef;1 #edf3fa" focus="100%" type="gradient"/>
                <v:shadow on="t" color="black" opacity="24903f" origin=",.5" offset="0,.55556mm"/>
                <v:path arrowok="t"/>
                <v:textbox>
                  <w:txbxContent>
                    <w:p w:rsidR="00E934CF" w:rsidRDefault="00E934CF" w:rsidP="00F16315">
                      <w:pPr>
                        <w:jc w:val="cente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JEDNAKOST</w:t>
                      </w:r>
                    </w:p>
                  </w:txbxContent>
                </v:textbox>
              </v:rect>
            </w:pict>
          </mc:Fallback>
        </mc:AlternateContent>
      </w:r>
    </w:p>
    <w:p w:rsidR="00A16942" w:rsidRPr="007075A6" w:rsidRDefault="00A16942">
      <w:pPr>
        <w:spacing w:before="60" w:after="60" w:line="240" w:lineRule="auto"/>
        <w:ind w:right="-471"/>
        <w:jc w:val="center"/>
        <w:rPr>
          <w:rFonts w:asciiTheme="minorHAnsi" w:eastAsia="Calibri" w:hAnsiTheme="minorHAnsi" w:cs="Calibri"/>
          <w:color w:val="002060"/>
          <w:sz w:val="24"/>
          <w:szCs w:val="24"/>
        </w:rPr>
      </w:pPr>
    </w:p>
    <w:p w:rsidR="00F16315" w:rsidRDefault="007C3939">
      <w:pPr>
        <w:spacing w:before="240" w:after="120" w:line="240" w:lineRule="auto"/>
        <w:rPr>
          <w:rFonts w:asciiTheme="minorHAnsi" w:eastAsia="Calibri" w:hAnsiTheme="minorHAnsi" w:cs="Calibri"/>
          <w:b/>
          <w:color w:val="000000"/>
          <w:sz w:val="24"/>
          <w:szCs w:val="24"/>
          <w:u w:val="single"/>
        </w:rPr>
      </w:pP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37088" behindDoc="0" locked="0" layoutInCell="1" allowOverlap="1" wp14:anchorId="2CDD63BC" wp14:editId="4447EBC1">
                <wp:simplePos x="0" y="0"/>
                <wp:positionH relativeFrom="column">
                  <wp:posOffset>1594897</wp:posOffset>
                </wp:positionH>
                <wp:positionV relativeFrom="paragraph">
                  <wp:posOffset>367926</wp:posOffset>
                </wp:positionV>
                <wp:extent cx="1345714" cy="741680"/>
                <wp:effectExtent l="57150" t="38100" r="83185" b="96520"/>
                <wp:wrapNone/>
                <wp:docPr id="1553" name="Rectangle 129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45714" cy="741680"/>
                        </a:xfrm>
                        <a:prstGeom prst="rect">
                          <a:avLst/>
                        </a:prstGeom>
                        <a:ln/>
                      </wps:spPr>
                      <wps:style>
                        <a:lnRef idx="1">
                          <a:schemeClr val="accent6"/>
                        </a:lnRef>
                        <a:fillRef idx="2">
                          <a:schemeClr val="accent6"/>
                        </a:fillRef>
                        <a:effectRef idx="1">
                          <a:schemeClr val="accent6"/>
                        </a:effectRef>
                        <a:fontRef idx="minor">
                          <a:schemeClr val="dk1"/>
                        </a:fontRef>
                      </wps:style>
                      <wps:txb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ODGOVORNO I EFIKASNO VOĐENJE I UPRAVLJANJE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CDD63BC" id="Rectangle 1298" o:spid="_x0000_s1132" style="position:absolute;margin-left:125.6pt;margin-top:28.95pt;width:105.95pt;height:58.4pt;z-index:251737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XcTsegIAAE8FAAAOAAAAZHJzL2Uyb0RvYy54bWysVNtuGyEQfa/Uf0C8N+t1nNsq68hKlKqS&#10;lURJqjxjFuxVgKGAvet+fQf2kksjtar6ghjmzP0M5xetVmQnnK/BlDQ/mFAiDIeqNuuSfn+8/nJK&#10;iQ/MVEyBESXdC08v5p8/nTe2EFPYgKqEI+jE+KKxJd2EYIss83wjNPMHYIVBpQSnWUDRrbPKsQa9&#10;a5VNJ5PjrAFXWQdceI+vV52SzpN/KQUPt1J6EYgqKeYW0unSuYpnNj9nxdoxu6l5nwb7hyw0qw0G&#10;HV1dscDI1tW/udI1d+BBhgMOOgMpay5SDVhNPnlXzcOGWZFqweZ4O7bJ/z+3/GZ350hd4eyOjg4p&#10;MUzjlO6xb8yslSD59Ow0NqmxvkDsg71zsUxvl8CfPSqyN5oo+B7TSqcjFoskber4fuy4aAPh+Jgf&#10;zo5O8hklHHUns/z4NI0kY8VgbZ0PXwVoEi8ldZhZajTbLX2I8VkxQGIwZYacujRSQmGvRKe8FxKL&#10;jYGTk0Qzcakc2TEkCONcmHAc60W3yiA6mslaqdFw+mfDHh9NRaLgaPwXUUeLFBlMGI11bcB9FL16&#10;zvuUZYfvp+K7umMLQrtq05TPEjQ+raDa4+gddDvhLb+uscVL5sMdc7gEuC642OEWD6mgKSn0N0o2&#10;4H5+9B7xyE3UUtLgUpXU/9gyJyhR3wyy9iyfzeIWJgEnP0XBvdasXmvMVl8CjiXHL8TydI34oIar&#10;dKCfcP8XMSqqmOEYu6Q8uEG4DN2y4w/CxWKRYLh5loWlebB8IEKk0GP7xJzteRaQoTcwLCAr3tGt&#10;w8YRGVhsA8g6cfGlr/0IcGsTl/ofJn4Lr+WEevkH578AAAD//wMAUEsDBBQABgAIAAAAIQDZUz0+&#10;4AAAAAoBAAAPAAAAZHJzL2Rvd25yZXYueG1sTI9BT4NAEIXvJv6HzZh4swvYloIsjTGSeDKx9tDe&#10;tuwIKDuL7Lal/97xpMfJ+/LeN8V6sr044eg7RwriWQQCqXamo0bB9r26W4HwQZPRvSNUcEEP6/L6&#10;qtC5cWd6w9MmNIJLyOdaQRvCkEvp6xat9jM3IHH24UarA59jI82oz1xue5lE0VJa3REvtHrApxbr&#10;r83RKqAqy6bnffy5rV30ar/xpdpfdkrd3kyPDyACTuEPhl99VoeSnQ7uSMaLXkGyiBNGFSzSDAQD&#10;8+V9DOLAZDpPQZaF/P9C+QMAAP//AwBQSwECLQAUAAYACAAAACEAtoM4kv4AAADhAQAAEwAAAAAA&#10;AAAAAAAAAAAAAAAAW0NvbnRlbnRfVHlwZXNdLnhtbFBLAQItABQABgAIAAAAIQA4/SH/1gAAAJQB&#10;AAALAAAAAAAAAAAAAAAAAC8BAABfcmVscy8ucmVsc1BLAQItABQABgAIAAAAIQAxXcTsegIAAE8F&#10;AAAOAAAAAAAAAAAAAAAAAC4CAABkcnMvZTJvRG9jLnhtbFBLAQItABQABgAIAAAAIQDZUz0+4AAA&#10;AAoBAAAPAAAAAAAAAAAAAAAAANQEAABkcnMvZG93bnJldi54bWxQSwUGAAAAAAQABADzAAAA4QUA&#10;AAAA&#10;" fillcolor="#cec9b7 [1625]" strokecolor="#978c67 [3049]">
                <v:fill color2="#f0eee9 [505]" rotate="t" angle="180" colors="0 #e3d9bb;22938f #eae3cf;1 #f8f5ec" focus="100%" type="gradient"/>
                <v:shadow on="t" color="black" opacity="24903f" origin=",.5" offset="0,.55556mm"/>
                <v:path arrowok="t"/>
                <v:textbo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ODGOVORNO I EFIKASNO VOĐENJE I UPRAVLJANJE</w:t>
                      </w:r>
                    </w:p>
                  </w:txbxContent>
                </v:textbox>
              </v:rect>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32992" behindDoc="0" locked="0" layoutInCell="1" allowOverlap="1" wp14:anchorId="162C1765" wp14:editId="348A2DB9">
                <wp:simplePos x="0" y="0"/>
                <wp:positionH relativeFrom="column">
                  <wp:posOffset>102795</wp:posOffset>
                </wp:positionH>
                <wp:positionV relativeFrom="paragraph">
                  <wp:posOffset>360680</wp:posOffset>
                </wp:positionV>
                <wp:extent cx="1299210" cy="755015"/>
                <wp:effectExtent l="57150" t="38100" r="72390" b="102235"/>
                <wp:wrapNone/>
                <wp:docPr id="1552" name="Rectangle 129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99210" cy="755015"/>
                        </a:xfrm>
                        <a:prstGeom prst="rect">
                          <a:avLst/>
                        </a:prstGeom>
                        <a:ln/>
                      </wps:spPr>
                      <wps:style>
                        <a:lnRef idx="1">
                          <a:schemeClr val="accent5"/>
                        </a:lnRef>
                        <a:fillRef idx="2">
                          <a:schemeClr val="accent5"/>
                        </a:fillRef>
                        <a:effectRef idx="1">
                          <a:schemeClr val="accent5"/>
                        </a:effectRef>
                        <a:fontRef idx="minor">
                          <a:schemeClr val="dk1"/>
                        </a:fontRef>
                      </wps:style>
                      <wps:txb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PARTICIPACIJA I PARTNERSTVO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62C1765" id="Rectangle 1296" o:spid="_x0000_s1133" style="position:absolute;margin-left:8.1pt;margin-top:28.4pt;width:102.3pt;height:59.45pt;z-index:251732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06yWeAIAAE8FAAAOAAAAZHJzL2Uyb0RvYy54bWysVNtqGzEQfS/0H4Tem/UucVIvWQeTkFIw&#10;aUhS8ixrJXuJpFEl2bvu13ekvTRNAy2lL0KjOXM7M6OLy04rchDON2Aqmp/MKBGGQ92YbUW/Pt58&#10;+EiJD8zUTIERFT0KTy+X799dtLYUBexA1cIRdGJ82dqK7kKwZZZ5vhOa+ROwwqBSgtMsoOi2We1Y&#10;i961yorZ7CxrwdXWARfe4+t1r6TL5F9KwcMXKb0IRFUUcwvpdOncxDNbXrBy65jdNXxIg/1DFpo1&#10;BoNOrq5ZYGTvmt9c6YY78CDDCQedgZQNF6kGrCafvarmYcesSLUgOd5ONPn/55bfHu4caWrs3Xxe&#10;UGKYxi7dI2/MbJUgebE4iyS11peIfbB3Lpbp7Rr4s0dF9osmCn7AdNLpiMUiSZcYP06Miy4Qjo/o&#10;flHk2BiOuvP5fJbPY7SMlaO1dT58EqBJvFTUYWaJaHZY+9BDR0gMpsyYU59GSigcleiV90JisTFw&#10;cpLGTFwpRw4MB4RxLkwYM1AG0dFMNkpNhsWfDQd8NBVpBCfjv4g6WaTIYMJkrBsD7q3o9XM+kCZ7&#10;/NAV39cdKQjdpktdXhRjNzdQH7H1Dvqd8JbfNEjxmvlwxxwuAXYFFzt8wUMqaCsKw42SHbjvb71H&#10;PM4mailpcakq6r/tmROUqM8Gp3aRn57GLUzC6fy8QMG91GxeasxeXwG2JccvxPJ0jfigxqt0oJ9w&#10;/1cxKqqY4Ri7ojy4UbgK/bLjD8LFapVguHmWhbV5sHwchDhCj90Tc3aYs4ATegvjArLy1bj12Ngi&#10;A6t9ANmkWYxU97wOLcCtTdM8/DDxW3gpJ9TPf3D5AwAA//8DAFBLAwQUAAYACAAAACEA++9L0+AA&#10;AAAJAQAADwAAAGRycy9kb3ducmV2LnhtbEyPQWvCQBCF74X+h2UKXqRuGkm0aTYiBcUKHrTSXtfs&#10;NAnNzobsqum/73hqb/P4Hm/eyxeDbcUFe984UvA0iUAglc40VCk4vq8e5yB80GR06wgV/KCHRXF/&#10;l+vMuCvt8XIIleAQ8plWUIfQZVL6skar/cR1SMy+XG91YNlX0vT6yuG2lXEUpdLqhvhDrTt8rbH8&#10;PpytgufP9Xi1e9v66W6TzI/bJe67j7FSo4dh+QIi4BD+zHCrz9Wh4E4ndybjRcs6jdmpIEl5AfM4&#10;jvg4MZglM5BFLv8vKH4BAAD//wMAUEsBAi0AFAAGAAgAAAAhALaDOJL+AAAA4QEAABMAAAAAAAAA&#10;AAAAAAAAAAAAAFtDb250ZW50X1R5cGVzXS54bWxQSwECLQAUAAYACAAAACEAOP0h/9YAAACUAQAA&#10;CwAAAAAAAAAAAAAAAAAvAQAAX3JlbHMvLnJlbHNQSwECLQAUAAYACAAAACEAodOslngCAABPBQAA&#10;DgAAAAAAAAAAAAAAAAAuAgAAZHJzL2Uyb0RvYy54bWxQSwECLQAUAAYACAAAACEA++9L0+AAAAAJ&#10;AQAADwAAAAAAAAAAAAAAAADSBAAAZHJzL2Rvd25yZXYueG1sUEsFBgAAAAAEAAQA8wAAAN8FAAAA&#10;AA==&#10;" fillcolor="#b1bcbe [1624]" strokecolor="#617174 [3048]">
                <v:fill color2="#e7ebeb [504]" rotate="t" angle="180" colors="0 #c2ced0;22938f #d4dcde;1 #eef2f2" focus="100%" type="gradient"/>
                <v:shadow on="t" color="black" opacity="24903f" origin=",.5" offset="0,.55556mm"/>
                <v:path arrowok="t"/>
                <v:textbo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PARTICIPACIJA I PARTNERSTVO</w:t>
                      </w:r>
                    </w:p>
                  </w:txbxContent>
                </v:textbox>
              </v:rect>
            </w:pict>
          </mc:Fallback>
        </mc:AlternateContent>
      </w:r>
    </w:p>
    <w:p w:rsidR="00F16315" w:rsidRDefault="007C3939">
      <w:pPr>
        <w:spacing w:before="240" w:after="120" w:line="240" w:lineRule="auto"/>
        <w:rPr>
          <w:rFonts w:asciiTheme="minorHAnsi" w:eastAsia="Calibri" w:hAnsiTheme="minorHAnsi" w:cs="Calibri"/>
          <w:b/>
          <w:color w:val="000000"/>
          <w:sz w:val="24"/>
          <w:szCs w:val="24"/>
          <w:u w:val="single"/>
        </w:rPr>
      </w:pP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28896" behindDoc="0" locked="0" layoutInCell="1" allowOverlap="1" wp14:anchorId="3408D63E" wp14:editId="520FDFAA">
                <wp:simplePos x="0" y="0"/>
                <wp:positionH relativeFrom="column">
                  <wp:posOffset>4786331</wp:posOffset>
                </wp:positionH>
                <wp:positionV relativeFrom="paragraph">
                  <wp:posOffset>7321</wp:posOffset>
                </wp:positionV>
                <wp:extent cx="1378249" cy="709295"/>
                <wp:effectExtent l="57150" t="38100" r="69850" b="90805"/>
                <wp:wrapNone/>
                <wp:docPr id="1551" name="Rectangle 129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78249" cy="709295"/>
                        </a:xfrm>
                        <a:prstGeom prst="rect">
                          <a:avLst/>
                        </a:prstGeom>
                        <a:ln/>
                      </wps:spPr>
                      <wps:style>
                        <a:lnRef idx="1">
                          <a:schemeClr val="accent2"/>
                        </a:lnRef>
                        <a:fillRef idx="2">
                          <a:schemeClr val="accent2"/>
                        </a:fillRef>
                        <a:effectRef idx="1">
                          <a:schemeClr val="accent2"/>
                        </a:effectRef>
                        <a:fontRef idx="minor">
                          <a:schemeClr val="dk1"/>
                        </a:fontRef>
                      </wps:style>
                      <wps:txbx>
                        <w:txbxContent>
                          <w:p w:rsidR="00E934CF" w:rsidRPr="007C3939" w:rsidRDefault="00E934CF" w:rsidP="00F16315">
                            <w:pP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TRANSPARENTNOST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408D63E" id="Rectangle 1294" o:spid="_x0000_s1134" style="position:absolute;margin-left:376.9pt;margin-top:.6pt;width:108.5pt;height:55.85pt;z-index:251728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stspegIAAE8FAAAOAAAAZHJzL2Uyb0RvYy54bWysVFtP2zAUfp+0/2D5faQJ7aARKapATJMq&#10;qICJZ9ex2wjHx7PdJt2v37FzgTGkTdNeLB+f79y/44vLtlbkIKyrQBc0PZlQIjSHstLbgn57vPl0&#10;TonzTJdMgRYFPQpHLxcfP1w0JhcZ7ECVwhJ0ol3emILuvDd5kji+EzVzJ2CERqUEWzOPot0mpWUN&#10;eq9Vkk0mn5MGbGkscOEcvl53SrqI/qUU3N9J6YQnqqCYm4+njecmnMniguVby8yu4n0a7B+yqFml&#10;Mejo6pp5Rva2+s1VXXELDqQ/4VAnIGXFRawBq0knb6p52DEjYi3YHGfGNrn/55bfHtaWVCXObjZL&#10;KdGsxindY9+Y3ipB0mw+DU1qjMsR+2DWNpTpzAr4s0NF8osmCK7HtNLWAYtFkjZ2/Dh2XLSecHxM&#10;T8/Os+mcEo66s8k8m89CtITlg7Wxzn8RUJNwKajFzGKj2WHlfAcdICGY0kNOXRoxIX9UolPeC4nF&#10;hsDRSaSZuFKWHBgShHEutM/6DJRGdDCTlVKjYfZnwx4fTEWk4Gj8F1FHixgZtB+N60qDfS96+Zz2&#10;KcsO30/FdXWHFvh208Ypz0+HaW6gPOLoLXQ74Qy/qbDFK+b8mllcAlwXXGx/h4dU0BQU+hslO7A/&#10;3nsPeOQmailpcKkK6r7vmRWUqK8aWTtPp9OwhVGYzs4yFOxrzea1Ru/rK8CxIC0xu3gNeK+Gq7RQ&#10;P+H+L0NUVDHNMXZBubeDcOW7ZccfhIvlMsJw8wzzK/1g+ECEQKHH9olZ0/PMI0NvYVhAlr+hW4cN&#10;I9Kw3HuQVeRiaHXX134EuLWRzf0PE76F13JEvfyDi58AAAD//wMAUEsDBBQABgAIAAAAIQBNAR7c&#10;3gAAAAkBAAAPAAAAZHJzL2Rvd25yZXYueG1sTI/LTsMwEEX3SPyDNUhsELUbHqUhToWQ2MACUeiC&#10;nRNP4qjxOIqdNv17hhUsr87o3jPFZva9OOAYu0AalgsFAqkOtqNWw9fny/UDiJgMWdMHQg0njLAp&#10;z88Kk9twpA88bFMruIRibjS4lIZcylg79CYuwoDErAmjN4nj2Eo7miOX+15mSt1LbzriBWcGfHZY&#10;77eT19Ds36vse/f2etVMtzuVJeXdSWl9eTE/PYJIOKe/Y/jVZ3Uo2akKE9koeg2ruxtWTwwyEMzX&#10;K8W54rzM1iDLQv7/oPwBAAD//wMAUEsBAi0AFAAGAAgAAAAhALaDOJL+AAAA4QEAABMAAAAAAAAA&#10;AAAAAAAAAAAAAFtDb250ZW50X1R5cGVzXS54bWxQSwECLQAUAAYACAAAACEAOP0h/9YAAACUAQAA&#10;CwAAAAAAAAAAAAAAAAAvAQAAX3JlbHMvLnJlbHNQSwECLQAUAAYACAAAACEAs7LbKXoCAABPBQAA&#10;DgAAAAAAAAAAAAAAAAAuAgAAZHJzL2Uyb0RvYy54bWxQSwECLQAUAAYACAAAACEATQEe3N4AAAAJ&#10;AQAADwAAAAAAAAAAAAAAAADUBAAAZHJzL2Rvd25yZXYueG1sUEsFBgAAAAAEAAQA8wAAAN8FAAAA&#10;AA==&#10;" fillcolor="#e5c6af [1621]" strokecolor="#c88554 [3045]">
                <v:fill color2="#f7eee7 [501]" rotate="t" angle="180" colors="0 #ffc6a3;22938f #ffd6be;1 #ffeee5" focus="100%" type="gradient"/>
                <v:shadow on="t" color="black" opacity="24903f" origin=",.5" offset="0,.55556mm"/>
                <v:path arrowok="t"/>
                <v:textbox>
                  <w:txbxContent>
                    <w:p w:rsidR="00E934CF" w:rsidRPr="007C3939" w:rsidRDefault="00E934CF" w:rsidP="00F16315">
                      <w:pP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TRANSPARENTNOST</w:t>
                      </w:r>
                    </w:p>
                  </w:txbxContent>
                </v:textbox>
              </v:rect>
            </w:pict>
          </mc:Fallback>
        </mc:AlternateContent>
      </w:r>
      <w:r>
        <w:rPr>
          <w:rFonts w:asciiTheme="minorHAnsi" w:eastAsia="Calibri" w:hAnsiTheme="minorHAnsi" w:cs="Calibri"/>
          <w:noProof/>
          <w:color w:val="000000"/>
          <w:sz w:val="24"/>
          <w:szCs w:val="24"/>
          <w:lang w:val="en-US"/>
        </w:rPr>
        <mc:AlternateContent>
          <mc:Choice Requires="wps">
            <w:drawing>
              <wp:anchor distT="0" distB="0" distL="114300" distR="114300" simplePos="0" relativeHeight="251735040" behindDoc="0" locked="0" layoutInCell="1" allowOverlap="1" wp14:anchorId="4604601D" wp14:editId="30E80CD5">
                <wp:simplePos x="0" y="0"/>
                <wp:positionH relativeFrom="column">
                  <wp:posOffset>3136824</wp:posOffset>
                </wp:positionH>
                <wp:positionV relativeFrom="paragraph">
                  <wp:posOffset>7321</wp:posOffset>
                </wp:positionV>
                <wp:extent cx="1434353" cy="709930"/>
                <wp:effectExtent l="57150" t="38100" r="71120" b="90170"/>
                <wp:wrapNone/>
                <wp:docPr id="1550" name="Rectangle 129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34353" cy="709930"/>
                        </a:xfrm>
                        <a:prstGeom prst="rect">
                          <a:avLst/>
                        </a:prstGeom>
                        <a:ln/>
                      </wps:spPr>
                      <wps:style>
                        <a:lnRef idx="1">
                          <a:schemeClr val="accent1"/>
                        </a:lnRef>
                        <a:fillRef idx="2">
                          <a:schemeClr val="accent1"/>
                        </a:fillRef>
                        <a:effectRef idx="1">
                          <a:schemeClr val="accent1"/>
                        </a:effectRef>
                        <a:fontRef idx="minor">
                          <a:schemeClr val="dk1"/>
                        </a:fontRef>
                      </wps:style>
                      <wps:txb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ODLUČIVANJE NA TEMELJU PODATAKA I DOKAZA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04601D" id="Rectangle 1297" o:spid="_x0000_s1135" style="position:absolute;margin-left:247pt;margin-top:.6pt;width:112.95pt;height:55.9pt;z-index:251735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6gbJfAIAAE8FAAAOAAAAZHJzL2Uyb0RvYy54bWysVNtqGzEQfS/0H4Tem/X60tRL1sE4pBRM&#10;YpKUPMtayV6i1aiS7F336zvSXuqmgZbSF6HR3M+c0dV1UylyFNaVoHOaXowoEZpDUepdTr8+3X74&#10;RInzTBdMgRY5PQlHrxfv313VJhNj2IMqhCUYRLusNjnde2+yJHF8LyrmLsAIjUoJtmIeRbtLCstq&#10;jF6pZDwafUxqsIWxwIVz+HrTKukixpdScH8vpROeqJxibT6eNp7bcCaLK5btLDP7kndlsH+oomKl&#10;xqRDqBvmGTnY8rdQVcktOJD+gkOVgJQlF7EH7CYdvermcc+MiL0gOM4MMLn/F5bfHTeWlAXObjZD&#10;gDSrcEoPiBvTOyVIOp5fBpBq4zK0fTQbG9p0Zg38xaEi+UUTBNfZNNJWwRabJE1E/DQgLhpPOD6m&#10;08l0MptQwlF3OZrPJ3EkCct6b2Od/yygIuGSU4uVRaDZce18yM+y3iQkU7qvqS0jFuRPSrTKByGx&#10;2ZA4Bok0EytlyZEhQRjnQvs09IthlUbr4CZLpQbH8Z8dO/vgKiIFB+e/yDp4xMyg/eBclRrsW9mL&#10;l75k2dp3U3Ft3wEC32ybOOX5tJ/mFooTjt5CuxPO8NsSIV4z5zfM4hIgG3Cx/T0eUkGdU+hulOzB&#10;fn/rPdgjN1FLSY1LlVP37cCsoER90cjaeTqdhi2MwnR2OUbBnmu25xp9qFaAY0nxCzE8XoO9V/1V&#10;Wqiecf+XISuqmOaYO6fc215Y+XbZ8QfhYrmMZrh5hvm1fjS8J0Kg0FPzzKzpeOaRoXfQLyDLXtGt&#10;tQ0j0rA8eJBl5GKAusW1GwFubeRS98OEb+FcjlY//8HFDwAAAP//AwBQSwMEFAAGAAgAAAAhAKBu&#10;xSbeAAAACQEAAA8AAABkcnMvZG93bnJldi54bWxMj9FKxDAQRd8F/yGM4Jubdl2qrU0XkRVEC+LW&#10;D8g2Y1tsJqVJd+PfOz65j5cz3Dm33EY7iiPOfnCkIF0lIJBaZwbqFHw2zzf3IHzQZPToCBX8oIdt&#10;dXlR6sK4E33gcR86wSXkC62gD2EqpPRtj1b7lZuQmH252erAce6kmfWJy+0o10mSSasH4g+9nvCp&#10;x/Z7v1gFmL3Ht/R1avJdHXYvbVbHZqmVur6Kjw8gAsbwfwx/+qwOFTsd3ELGi1HBJt/wlsBgDYL5&#10;XZrnIA6c09sEZFXK8wXVLwAAAP//AwBQSwECLQAUAAYACAAAACEAtoM4kv4AAADhAQAAEwAAAAAA&#10;AAAAAAAAAAAAAAAAW0NvbnRlbnRfVHlwZXNdLnhtbFBLAQItABQABgAIAAAAIQA4/SH/1gAAAJQB&#10;AAALAAAAAAAAAAAAAAAAAC8BAABfcmVscy8ucmVsc1BLAQItABQABgAIAAAAIQC46gbJfAIAAE8F&#10;AAAOAAAAAAAAAAAAAAAAAC4CAABkcnMvZTJvRG9jLnhtbFBLAQItABQABgAIAAAAIQCgbsUm3gAA&#10;AAkBAAAPAAAAAAAAAAAAAAAAANYEAABkcnMvZG93bnJldi54bWxQSwUGAAAAAAQABADzAAAA4QUA&#10;AAAA&#10;" fillcolor="#becbd6 [1620]" strokecolor="#748fa7 [3044]">
                <v:fill color2="#ebeff2 [500]" rotate="t" angle="180" colors="0 #bdd3ea;22938f #d1e0ef;1 #edf3fa" focus="100%" type="gradient"/>
                <v:shadow on="t" color="black" opacity="24903f" origin=",.5" offset="0,.55556mm"/>
                <v:path arrowok="t"/>
                <v:textbox>
                  <w:txbxContent>
                    <w:p w:rsidR="00E934CF" w:rsidRPr="007C3939" w:rsidRDefault="00E934CF" w:rsidP="00F16315">
                      <w:pPr>
                        <w:jc w:val="cente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C3939">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ODLUČIVANJE NA TEMELJU PODATAKA I DOKAZA</w:t>
                      </w:r>
                    </w:p>
                  </w:txbxContent>
                </v:textbox>
              </v:rect>
            </w:pict>
          </mc:Fallback>
        </mc:AlternateContent>
      </w:r>
    </w:p>
    <w:p w:rsidR="00F16315" w:rsidRDefault="00F16315">
      <w:pPr>
        <w:spacing w:before="240" w:after="120" w:line="240" w:lineRule="auto"/>
        <w:rPr>
          <w:rFonts w:asciiTheme="minorHAnsi" w:eastAsia="Calibri" w:hAnsiTheme="minorHAnsi" w:cs="Calibri"/>
          <w:b/>
          <w:color w:val="000000"/>
          <w:sz w:val="24"/>
          <w:szCs w:val="24"/>
          <w:u w:val="single"/>
        </w:rPr>
      </w:pPr>
    </w:p>
    <w:p w:rsidR="00F16315" w:rsidRDefault="00F16315">
      <w:pPr>
        <w:spacing w:before="240" w:after="120" w:line="240" w:lineRule="auto"/>
        <w:rPr>
          <w:rFonts w:asciiTheme="minorHAnsi" w:eastAsia="Calibri" w:hAnsiTheme="minorHAnsi" w:cs="Calibri"/>
          <w:b/>
          <w:color w:val="000000"/>
          <w:sz w:val="24"/>
          <w:szCs w:val="24"/>
          <w:u w:val="single"/>
        </w:rPr>
      </w:pPr>
    </w:p>
    <w:p w:rsidR="00F16315" w:rsidRPr="00F16315" w:rsidRDefault="006A107F" w:rsidP="00F16315">
      <w:pPr>
        <w:spacing w:before="240" w:after="120" w:line="240" w:lineRule="auto"/>
        <w:rPr>
          <w:rFonts w:asciiTheme="minorHAnsi" w:eastAsia="Calibri" w:hAnsiTheme="minorHAnsi" w:cs="Calibri"/>
          <w:b/>
          <w:color w:val="000000"/>
          <w:sz w:val="24"/>
          <w:szCs w:val="24"/>
          <w:u w:val="single"/>
        </w:rPr>
      </w:pPr>
      <w:r w:rsidRPr="007075A6">
        <w:rPr>
          <w:rFonts w:asciiTheme="minorHAnsi" w:eastAsia="Calibri" w:hAnsiTheme="minorHAnsi" w:cs="Calibri"/>
          <w:b/>
          <w:color w:val="000000"/>
          <w:sz w:val="24"/>
          <w:szCs w:val="24"/>
          <w:u w:val="single"/>
        </w:rPr>
        <w:t>Cilj reforme</w:t>
      </w:r>
    </w:p>
    <w:p w:rsidR="00A16942" w:rsidRPr="007075A6" w:rsidRDefault="00B108A9">
      <w:pPr>
        <w:spacing w:before="120" w:after="120" w:line="240" w:lineRule="auto"/>
        <w:ind w:right="-450"/>
        <w:jc w:val="both"/>
        <w:rPr>
          <w:rFonts w:asciiTheme="minorHAnsi" w:eastAsia="Calibri" w:hAnsiTheme="minorHAnsi" w:cs="Calibri"/>
          <w:color w:val="000000"/>
          <w:sz w:val="24"/>
          <w:szCs w:val="24"/>
        </w:rPr>
      </w:pPr>
      <w:r>
        <w:rPr>
          <w:rFonts w:asciiTheme="minorHAnsi" w:hAnsiTheme="minorHAnsi"/>
          <w:noProof/>
          <w:lang w:val="en-US"/>
        </w:rPr>
        <mc:AlternateContent>
          <mc:Choice Requires="wps">
            <w:drawing>
              <wp:anchor distT="91440" distB="91440" distL="114300" distR="114300" simplePos="0" relativeHeight="251668480" behindDoc="0" locked="0" layoutInCell="1" allowOverlap="1" wp14:anchorId="5141081E" wp14:editId="46E13E57">
                <wp:simplePos x="0" y="0"/>
                <wp:positionH relativeFrom="column">
                  <wp:posOffset>38100</wp:posOffset>
                </wp:positionH>
                <wp:positionV relativeFrom="paragraph">
                  <wp:posOffset>833755</wp:posOffset>
                </wp:positionV>
                <wp:extent cx="5981700" cy="469900"/>
                <wp:effectExtent l="12700" t="8255" r="12700" b="17145"/>
                <wp:wrapTopAndBottom/>
                <wp:docPr id="1549" name="Rectangle 86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81700" cy="469900"/>
                        </a:xfrm>
                        <a:prstGeom prst="rect">
                          <a:avLst/>
                        </a:prstGeom>
                        <a:solidFill>
                          <a:schemeClr val="lt1">
                            <a:lumMod val="100000"/>
                            <a:lumOff val="0"/>
                          </a:schemeClr>
                        </a:solidFill>
                        <a:ln w="25400">
                          <a:solidFill>
                            <a:schemeClr val="accent2">
                              <a:lumMod val="100000"/>
                              <a:lumOff val="0"/>
                            </a:schemeClr>
                          </a:solidFill>
                          <a:miter lim="800000"/>
                          <a:headEnd/>
                          <a:tailEnd/>
                        </a:ln>
                      </wps:spPr>
                      <wps:txbx>
                        <w:txbxContent>
                          <w:p w:rsidR="00E934CF" w:rsidRDefault="00E934CF">
                            <w:pPr>
                              <w:spacing w:before="0" w:after="0" w:line="240" w:lineRule="auto"/>
                              <w:jc w:val="center"/>
                              <w:textDirection w:val="btLr"/>
                            </w:pPr>
                            <w:r>
                              <w:rPr>
                                <w:b/>
                                <w:i/>
                                <w:color w:val="3A4C5B"/>
                                <w:sz w:val="22"/>
                              </w:rPr>
                              <w:t>Osnovni cilj Strategije 2022-2026 je zajedničko građenje odgovorne, efikasne, transparentne javne uprave, okrenute potrebama građana i privrede.</w:t>
                            </w:r>
                          </w:p>
                        </w:txbxContent>
                      </wps:txbx>
                      <wps:bodyPr rot="0" vert="horz" wrap="square" lIns="91424" tIns="45698" rIns="91424" bIns="45698"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5141081E" id="Rectangle 865" o:spid="_x0000_s1136" style="position:absolute;left:0;text-align:left;margin-left:3pt;margin-top:65.65pt;width:471pt;height:37pt;z-index:251668480;visibility:visible;mso-wrap-style:square;mso-width-percent:0;mso-height-percent:0;mso-wrap-distance-left:9pt;mso-wrap-distance-top:7.2pt;mso-wrap-distance-right:9pt;mso-wrap-distance-bottom:7.2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Em0RgIAAMcEAAAOAAAAZHJzL2Uyb0RvYy54bWysVNuO0zAQfUfiHyy/0yRVWpqo6WrVZRHS&#10;wq5Y+ADXcRoL3xi7TcvXM3baUuABCW0eLHs8PnNmzkyWNwetyF6Al9Y0tJjklAjDbSvNtqFfv9y/&#10;WVDiAzMtU9aIhh6Fpzer16+Wg6vF1PZWtQIIghhfD66hfQiuzjLPe6GZn1gnDF52FjQLeIRt1gIb&#10;EF2rbJrn82yw0DqwXHiP1rvxkq4SftcJHh67zotAVEORW0grpHUT12y1ZPUWmOslP9Fg/8FCM2kw&#10;6AXqjgVGdiD/gtKSg/W2CxNudWa7TnKRcsBsivyPbJ575kTKBYvj3aVM/uVg+af9ExDZonazsqLE&#10;MI0qfca6MbNVgizms1ijwfkaXZ/dE8QsvXuw/Jsnxq579BO3AHboBWuRWRH9s98exIPHp2QzfLQt&#10;4rNdsKlchw50BMRCkENS5XhRRRwC4WicVYvibY7icbwr51WF+xiC1efXDnx4L6wmcdNQQPYJne0f&#10;fBhdzy6JvVWyvZdKpUPsNLFWQPYMe0SFIj1VO41UR1uRx29sFbRjQ432M43UrBEikfLX6MqQoaHT&#10;WYnv/xWacS5MmL5keC0DTpeSuqGLqySiUu9Mi5VhdWBSjXssqDIn6aJao+rhsDmk/qgujbCx7RHF&#10;BDtOE04/bnoLPygZcJIa6r/vGAhK1AeDDVEV5bTE0UuHcjav8JcA1zeb6xtmOEI1NFAybtdhHNed&#10;A7ntMdIokLG32ESdTPrGBhtZnfjjtCQxTpMdx/H6nLx+/X9WPwEAAP//AwBQSwMEFAAGAAgAAAAh&#10;AHvJIQfgAAAACQEAAA8AAABkcnMvZG93bnJldi54bWxMj0FPg0AQhe8m/ofNmHgxdmnRpiJLY4yN&#10;pqeKmF4XdgpEdpawC8V/73jS47z38uZ76Xa2nZhw8K0jBctFBAKpcqalWkHxsbvdgPBBk9GdI1Tw&#10;jR622eVFqhPjzvSOUx5qwSXkE62gCaFPpPRVg1b7heuR2Du5werA51BLM+gzl9tOrqJoLa1uiT80&#10;usfnBquvfLQKjvlpOhQv46HU7XH39urGz2J/o9T11fz0CCLgHP7C8IvP6JAxU+lGMl50Cta8JLAc&#10;L2MQ7D/cbVgpFayi+xhklsr/C7IfAAAA//8DAFBLAQItABQABgAIAAAAIQC2gziS/gAAAOEBAAAT&#10;AAAAAAAAAAAAAAAAAAAAAABbQ29udGVudF9UeXBlc10ueG1sUEsBAi0AFAAGAAgAAAAhADj9If/W&#10;AAAAlAEAAAsAAAAAAAAAAAAAAAAALwEAAF9yZWxzLy5yZWxzUEsBAi0AFAAGAAgAAAAhAMC8SbRG&#10;AgAAxwQAAA4AAAAAAAAAAAAAAAAALgIAAGRycy9lMm9Eb2MueG1sUEsBAi0AFAAGAAgAAAAhAHvJ&#10;IQfgAAAACQEAAA8AAAAAAAAAAAAAAAAAoAQAAGRycy9kb3ducmV2LnhtbFBLBQYAAAAABAAEAPMA&#10;AACtBQAAAAA=&#10;" fillcolor="white [3201]" strokecolor="#cc8e60 [3205]" strokeweight="2pt">
                <v:textbox inset="2.53956mm,1.2694mm,2.53956mm,1.2694mm">
                  <w:txbxContent>
                    <w:p w:rsidR="00E934CF" w:rsidRDefault="00E934CF">
                      <w:pPr>
                        <w:spacing w:before="0" w:after="0" w:line="240" w:lineRule="auto"/>
                        <w:jc w:val="center"/>
                        <w:textDirection w:val="btLr"/>
                      </w:pPr>
                      <w:r>
                        <w:rPr>
                          <w:b/>
                          <w:i/>
                          <w:color w:val="3A4C5B"/>
                          <w:sz w:val="22"/>
                        </w:rPr>
                        <w:t>Osnovni cilj Strategije 2022-2026 je zajedničko građenje odgovorne, efikasne, transparentne javne uprave, okrenute potrebama građana i privrede.</w:t>
                      </w:r>
                    </w:p>
                  </w:txbxContent>
                </v:textbox>
                <w10:wrap type="topAndBottom"/>
              </v:rect>
            </w:pict>
          </mc:Fallback>
        </mc:AlternateContent>
      </w:r>
      <w:r w:rsidR="006A107F" w:rsidRPr="007075A6">
        <w:rPr>
          <w:rFonts w:asciiTheme="minorHAnsi" w:eastAsia="Calibri" w:hAnsiTheme="minorHAnsi" w:cs="Calibri"/>
          <w:color w:val="000000"/>
          <w:sz w:val="24"/>
          <w:szCs w:val="24"/>
        </w:rPr>
        <w:t>Ova strategija se nastavlj</w:t>
      </w:r>
      <w:r w:rsidR="00725184">
        <w:rPr>
          <w:rFonts w:asciiTheme="minorHAnsi" w:eastAsia="Calibri" w:hAnsiTheme="minorHAnsi" w:cs="Calibri"/>
          <w:color w:val="000000"/>
          <w:sz w:val="24"/>
          <w:szCs w:val="24"/>
        </w:rPr>
        <w:t>a na rezultate postignute u prethodnom st</w:t>
      </w:r>
      <w:r w:rsidR="006A107F" w:rsidRPr="007075A6">
        <w:rPr>
          <w:rFonts w:asciiTheme="minorHAnsi" w:eastAsia="Calibri" w:hAnsiTheme="minorHAnsi" w:cs="Calibri"/>
          <w:color w:val="000000"/>
          <w:sz w:val="24"/>
          <w:szCs w:val="24"/>
        </w:rPr>
        <w:t>r</w:t>
      </w:r>
      <w:r w:rsidR="00725184">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teškom ciklusu od 2016. do 2020. godine, dok se sam proces razvijanja novog doku</w:t>
      </w:r>
      <w:r w:rsidR="00725184">
        <w:rPr>
          <w:rFonts w:asciiTheme="minorHAnsi" w:eastAsia="Calibri" w:hAnsiTheme="minorHAnsi" w:cs="Calibri"/>
          <w:color w:val="000000"/>
          <w:sz w:val="24"/>
          <w:szCs w:val="24"/>
        </w:rPr>
        <w:t>menta iskoristio za sagledavanje</w:t>
      </w:r>
      <w:r w:rsidR="006A107F" w:rsidRPr="007075A6">
        <w:rPr>
          <w:rFonts w:asciiTheme="minorHAnsi" w:eastAsia="Calibri" w:hAnsiTheme="minorHAnsi" w:cs="Calibri"/>
          <w:color w:val="000000"/>
          <w:sz w:val="24"/>
          <w:szCs w:val="24"/>
        </w:rPr>
        <w:t xml:space="preserve"> ne</w:t>
      </w:r>
      <w:r w:rsidR="00725184">
        <w:rPr>
          <w:rFonts w:asciiTheme="minorHAnsi" w:eastAsia="Calibri" w:hAnsiTheme="minorHAnsi" w:cs="Calibri"/>
          <w:color w:val="000000"/>
          <w:sz w:val="24"/>
          <w:szCs w:val="24"/>
        </w:rPr>
        <w:t>ispunjenih ciljeva i razmatranje novih pravaca radi</w:t>
      </w:r>
      <w:r w:rsidR="006A107F" w:rsidRPr="007075A6">
        <w:rPr>
          <w:rFonts w:asciiTheme="minorHAnsi" w:eastAsia="Calibri" w:hAnsiTheme="minorHAnsi" w:cs="Calibri"/>
          <w:color w:val="000000"/>
          <w:sz w:val="24"/>
          <w:szCs w:val="24"/>
        </w:rPr>
        <w:t xml:space="preserve"> prevazilaženja </w:t>
      </w:r>
      <w:r w:rsidR="00725184">
        <w:rPr>
          <w:rFonts w:asciiTheme="minorHAnsi" w:eastAsia="Calibri" w:hAnsiTheme="minorHAnsi" w:cs="Calibri"/>
          <w:color w:val="000000"/>
          <w:sz w:val="24"/>
          <w:szCs w:val="24"/>
        </w:rPr>
        <w:t>izazova s</w:t>
      </w:r>
      <w:r w:rsidR="006A107F" w:rsidRPr="007075A6">
        <w:rPr>
          <w:rFonts w:asciiTheme="minorHAnsi" w:eastAsia="Calibri" w:hAnsiTheme="minorHAnsi" w:cs="Calibri"/>
          <w:color w:val="000000"/>
          <w:sz w:val="24"/>
          <w:szCs w:val="24"/>
        </w:rPr>
        <w:t xml:space="preserve"> kojima se susrela javna uprava.</w:t>
      </w:r>
    </w:p>
    <w:p w:rsidR="00A16942" w:rsidRPr="007075A6" w:rsidRDefault="002B5D02">
      <w:pPr>
        <w:spacing w:before="60" w:after="60" w:line="240" w:lineRule="auto"/>
        <w:ind w:right="-446"/>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U skladu s</w:t>
      </w:r>
      <w:r w:rsidR="006A107F" w:rsidRPr="007075A6">
        <w:rPr>
          <w:rFonts w:asciiTheme="minorHAnsi" w:eastAsia="Calibri" w:hAnsiTheme="minorHAnsi" w:cs="Calibri"/>
          <w:color w:val="000000"/>
          <w:sz w:val="24"/>
          <w:szCs w:val="24"/>
        </w:rPr>
        <w:t xml:space="preserve"> Principima javne uprave (</w:t>
      </w:r>
      <w:r>
        <w:rPr>
          <w:rFonts w:asciiTheme="minorHAnsi" w:eastAsia="Calibri" w:hAnsiTheme="minorHAnsi" w:cs="Calibri"/>
          <w:color w:val="000000"/>
          <w:sz w:val="24"/>
          <w:szCs w:val="24"/>
        </w:rPr>
        <w:t xml:space="preserve">koje su razvili Evropska komisija </w:t>
      </w:r>
      <w:r w:rsidR="006A107F" w:rsidRPr="007075A6">
        <w:rPr>
          <w:rFonts w:asciiTheme="minorHAnsi" w:eastAsia="Calibri" w:hAnsiTheme="minorHAnsi" w:cs="Calibri"/>
          <w:color w:val="000000"/>
          <w:sz w:val="24"/>
          <w:szCs w:val="24"/>
        </w:rPr>
        <w:t>i OECD/SIGMA) koji definišu šta dobro upravljanje podrazumijeva u praksi i navode zahtjeve koji trebaju slijediti zemlje tokom procesa pristupanja EU, a obuhvataju ključne horizontalne slojeve u sistemu upravljanja – razvoj strateškog okvira reforme javne uprave, koordinacija i razvoj politika, javna služba i upravljanje kadrovima, odgovornost, pružanje usluga i upravljanje javnim finansijama; gradimo javnu upravu po evropskim standardima i najboljim praksama.</w:t>
      </w:r>
    </w:p>
    <w:p w:rsidR="00A16942" w:rsidRPr="007075A6" w:rsidRDefault="006A107F">
      <w:pPr>
        <w:spacing w:before="60" w:after="24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Strategija RJU 2022-2026 promoviše veću dostupnost informacijama kako bi se olakšao život građanima, posebno kroz stvaranje digitalizovanih usluga i interoperabilnih registara. Takođe, efikasno planiranje i zapošljavanje državnih službenika u skladu sa stvarnim potrebama organa, te omogućavanje razmjene službenika u javnoj upravi, upotreba tehnologije kroz rad na daljinu </w:t>
      </w:r>
      <w:r w:rsidR="007E4A58">
        <w:rPr>
          <w:rFonts w:asciiTheme="minorHAnsi" w:eastAsia="Calibri" w:hAnsiTheme="minorHAnsi" w:cs="Calibri"/>
          <w:color w:val="000000"/>
          <w:sz w:val="24"/>
          <w:szCs w:val="24"/>
        </w:rPr>
        <w:t>biće</w:t>
      </w:r>
      <w:r w:rsidRPr="007075A6">
        <w:rPr>
          <w:rFonts w:asciiTheme="minorHAnsi" w:eastAsia="Calibri" w:hAnsiTheme="minorHAnsi" w:cs="Calibri"/>
          <w:color w:val="000000"/>
          <w:sz w:val="24"/>
          <w:szCs w:val="24"/>
        </w:rPr>
        <w:t xml:space="preserve"> u fokusu sl</w:t>
      </w:r>
      <w:r w:rsidR="007E4A58">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 xml:space="preserve">edećeg </w:t>
      </w:r>
      <w:r w:rsidR="009F3F7E">
        <w:rPr>
          <w:rFonts w:asciiTheme="minorHAnsi" w:eastAsia="Calibri" w:hAnsiTheme="minorHAnsi" w:cs="Calibri"/>
          <w:color w:val="000000"/>
          <w:sz w:val="24"/>
          <w:szCs w:val="24"/>
        </w:rPr>
        <w:t>petogodišnjeg</w:t>
      </w:r>
      <w:r w:rsidRPr="007075A6">
        <w:rPr>
          <w:rFonts w:asciiTheme="minorHAnsi" w:eastAsia="Calibri" w:hAnsiTheme="minorHAnsi" w:cs="Calibri"/>
          <w:color w:val="000000"/>
          <w:sz w:val="24"/>
          <w:szCs w:val="24"/>
        </w:rPr>
        <w:t xml:space="preserve"> perioda implementacije Strategije. Promocija raznolikosti i uključivanje svih zainteresovanih strana u rad javne uprave, afirmacija iskazanih pot</w:t>
      </w:r>
      <w:r w:rsidR="007E4A58">
        <w:rPr>
          <w:rFonts w:asciiTheme="minorHAnsi" w:eastAsia="Calibri" w:hAnsiTheme="minorHAnsi" w:cs="Calibri"/>
          <w:color w:val="000000"/>
          <w:sz w:val="24"/>
          <w:szCs w:val="24"/>
        </w:rPr>
        <w:t>reba građana kroz učešće u javnim raspravama, ali i direktan uticaj</w:t>
      </w:r>
      <w:r w:rsidRPr="007075A6">
        <w:rPr>
          <w:rFonts w:asciiTheme="minorHAnsi" w:eastAsia="Calibri" w:hAnsiTheme="minorHAnsi" w:cs="Calibri"/>
          <w:color w:val="000000"/>
          <w:sz w:val="24"/>
          <w:szCs w:val="24"/>
        </w:rPr>
        <w:t xml:space="preserve"> na rad organa ima za cilj razvijanje politika organa na osnovu identifikovanih potreba građana i privrede u direktnoj komunikaciji i saradnji.</w:t>
      </w:r>
    </w:p>
    <w:p w:rsidR="00A16942" w:rsidRPr="00B67017" w:rsidRDefault="00036736" w:rsidP="00B67017">
      <w:pPr>
        <w:spacing w:before="120" w:after="120" w:line="240" w:lineRule="auto"/>
        <w:jc w:val="both"/>
        <w:rPr>
          <w:rFonts w:asciiTheme="minorHAnsi" w:eastAsia="Calibri" w:hAnsiTheme="minorHAnsi" w:cs="Calibri"/>
          <w:color w:val="002060"/>
          <w:sz w:val="24"/>
          <w:szCs w:val="24"/>
        </w:rPr>
      </w:pPr>
      <w:r>
        <w:rPr>
          <w:rFonts w:asciiTheme="minorHAnsi" w:eastAsia="Calibri" w:hAnsiTheme="minorHAnsi" w:cs="Calibri"/>
          <w:noProof/>
          <w:color w:val="002060"/>
          <w:sz w:val="24"/>
          <w:szCs w:val="24"/>
          <w:lang w:val="en-US"/>
        </w:rPr>
        <w:lastRenderedPageBreak/>
        <mc:AlternateContent>
          <mc:Choice Requires="wpg">
            <w:drawing>
              <wp:inline distT="0" distB="0" distL="0" distR="0" wp14:anchorId="4A216878" wp14:editId="7EB1ADC3">
                <wp:extent cx="6477000" cy="3987800"/>
                <wp:effectExtent l="0" t="0" r="19050" b="0"/>
                <wp:docPr id="1529" name="Group 8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477000" cy="3987800"/>
                          <a:chOff x="0" y="0"/>
                          <a:chExt cx="64770" cy="39878"/>
                        </a:xfrm>
                      </wpg:grpSpPr>
                      <wps:wsp>
                        <wps:cNvPr id="1530" name="Rectangle 868"/>
                        <wps:cNvSpPr>
                          <a:spLocks noChangeArrowheads="1"/>
                        </wps:cNvSpPr>
                        <wps:spPr bwMode="auto">
                          <a:xfrm>
                            <a:off x="0" y="0"/>
                            <a:ext cx="64770" cy="39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31" name="Group 869"/>
                        <wpg:cNvGrpSpPr>
                          <a:grpSpLocks/>
                        </wpg:cNvGrpSpPr>
                        <wpg:grpSpPr bwMode="auto">
                          <a:xfrm>
                            <a:off x="35" y="0"/>
                            <a:ext cx="64699" cy="36391"/>
                            <a:chOff x="35" y="0"/>
                            <a:chExt cx="64699" cy="36391"/>
                          </a:xfrm>
                        </wpg:grpSpPr>
                        <wps:wsp>
                          <wps:cNvPr id="1533" name="Rounded Rectangle 871"/>
                          <wps:cNvSpPr>
                            <a:spLocks noChangeArrowheads="1"/>
                          </wps:cNvSpPr>
                          <wps:spPr bwMode="auto">
                            <a:xfrm>
                              <a:off x="743" y="0"/>
                              <a:ext cx="11027" cy="5707"/>
                            </a:xfrm>
                            <a:prstGeom prst="roundRect">
                              <a:avLst>
                                <a:gd name="adj" fmla="val 10000"/>
                              </a:avLst>
                            </a:prstGeom>
                            <a:solidFill>
                              <a:srgbClr val="B3936D"/>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34" name="Rectangle 872"/>
                          <wps:cNvSpPr>
                            <a:spLocks noChangeArrowheads="1"/>
                          </wps:cNvSpPr>
                          <wps:spPr bwMode="auto">
                            <a:xfrm>
                              <a:off x="743" y="0"/>
                              <a:ext cx="11027" cy="3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ŠTA RADIMO</w:t>
                                </w:r>
                              </w:p>
                            </w:txbxContent>
                          </wps:txbx>
                          <wps:bodyPr rot="0" vert="horz" wrap="square" lIns="71100" tIns="71100" rIns="71100" bIns="38100" anchor="t" anchorCtr="0" upright="1">
                            <a:noAutofit/>
                          </wps:bodyPr>
                        </wps:wsp>
                        <wps:wsp>
                          <wps:cNvPr id="1535" name="Rounded Rectangle 873"/>
                          <wps:cNvSpPr>
                            <a:spLocks noChangeArrowheads="1"/>
                          </wps:cNvSpPr>
                          <wps:spPr bwMode="auto">
                            <a:xfrm>
                              <a:off x="35" y="4958"/>
                              <a:ext cx="16959" cy="29342"/>
                            </a:xfrm>
                            <a:prstGeom prst="roundRect">
                              <a:avLst>
                                <a:gd name="adj" fmla="val 10000"/>
                              </a:avLst>
                            </a:prstGeom>
                            <a:solidFill>
                              <a:schemeClr val="lt1">
                                <a:lumMod val="100000"/>
                                <a:lumOff val="0"/>
                                <a:alpha val="89410"/>
                              </a:schemeClr>
                            </a:solidFill>
                            <a:ln w="25400">
                              <a:solidFill>
                                <a:srgbClr val="B3936D"/>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36" name="Rectangle 874"/>
                          <wps:cNvSpPr>
                            <a:spLocks noChangeArrowheads="1"/>
                          </wps:cNvSpPr>
                          <wps:spPr bwMode="auto">
                            <a:xfrm>
                              <a:off x="532" y="5455"/>
                              <a:ext cx="15966" cy="2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2606A4">
                                <w:pPr>
                                  <w:spacing w:before="0" w:after="0" w:line="215" w:lineRule="auto"/>
                                  <w:textDirection w:val="btLr"/>
                                </w:pPr>
                                <w:r>
                                  <w:rPr>
                                    <w:color w:val="000000"/>
                                    <w:sz w:val="21"/>
                                  </w:rPr>
                                  <w:t xml:space="preserve">Zajedno gradimo javnu upravu građana i građanki - transparetnu, dostupnu, efikasnu, profesionalnu </w:t>
                                </w:r>
                              </w:p>
                            </w:txbxContent>
                          </wps:txbx>
                          <wps:bodyPr rot="0" vert="horz" wrap="square" lIns="78225" tIns="78225" rIns="78225" bIns="78225" anchor="t" anchorCtr="0" upright="1">
                            <a:noAutofit/>
                          </wps:bodyPr>
                        </wps:wsp>
                        <wps:wsp>
                          <wps:cNvPr id="1537" name="Right Arrow 875"/>
                          <wps:cNvSpPr>
                            <a:spLocks noChangeArrowheads="1"/>
                          </wps:cNvSpPr>
                          <wps:spPr bwMode="auto">
                            <a:xfrm>
                              <a:off x="14980" y="931"/>
                              <a:ext cx="6807" cy="2745"/>
                            </a:xfrm>
                            <a:prstGeom prst="rightArrow">
                              <a:avLst>
                                <a:gd name="adj1" fmla="val 60000"/>
                                <a:gd name="adj2" fmla="val 50009"/>
                              </a:avLst>
                            </a:prstGeom>
                            <a:solidFill>
                              <a:srgbClr val="B3936D"/>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38" name="Rectangle 876"/>
                          <wps:cNvSpPr>
                            <a:spLocks noChangeArrowheads="1"/>
                          </wps:cNvSpPr>
                          <wps:spPr bwMode="auto">
                            <a:xfrm>
                              <a:off x="14980" y="1480"/>
                              <a:ext cx="5983" cy="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p>
                            </w:txbxContent>
                          </wps:txbx>
                          <wps:bodyPr rot="0" vert="horz" wrap="square" lIns="0" tIns="0" rIns="0" bIns="0" anchor="ctr" anchorCtr="0" upright="1">
                            <a:noAutofit/>
                          </wps:bodyPr>
                        </wps:wsp>
                        <wps:wsp>
                          <wps:cNvPr id="1539" name="Rounded Rectangle 877"/>
                          <wps:cNvSpPr>
                            <a:spLocks noChangeArrowheads="1"/>
                          </wps:cNvSpPr>
                          <wps:spPr bwMode="auto">
                            <a:xfrm>
                              <a:off x="24612" y="0"/>
                              <a:ext cx="11028" cy="5707"/>
                            </a:xfrm>
                            <a:prstGeom prst="roundRect">
                              <a:avLst>
                                <a:gd name="adj" fmla="val 10000"/>
                              </a:avLst>
                            </a:prstGeom>
                            <a:solidFill>
                              <a:srgbClr val="6E9966"/>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40" name="Rectangle 878"/>
                          <wps:cNvSpPr>
                            <a:spLocks noChangeArrowheads="1"/>
                          </wps:cNvSpPr>
                          <wps:spPr bwMode="auto">
                            <a:xfrm>
                              <a:off x="24612" y="0"/>
                              <a:ext cx="11028" cy="3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KAKO RADIMO</w:t>
                                </w:r>
                              </w:p>
                            </w:txbxContent>
                          </wps:txbx>
                          <wps:bodyPr rot="0" vert="horz" wrap="square" lIns="71100" tIns="71100" rIns="71100" bIns="38100" anchor="t" anchorCtr="0" upright="1">
                            <a:noAutofit/>
                          </wps:bodyPr>
                        </wps:wsp>
                        <wps:wsp>
                          <wps:cNvPr id="1541" name="Rounded Rectangle 879"/>
                          <wps:cNvSpPr>
                            <a:spLocks noChangeArrowheads="1"/>
                          </wps:cNvSpPr>
                          <wps:spPr bwMode="auto">
                            <a:xfrm>
                              <a:off x="21422" y="4564"/>
                              <a:ext cx="21925" cy="31807"/>
                            </a:xfrm>
                            <a:prstGeom prst="roundRect">
                              <a:avLst>
                                <a:gd name="adj" fmla="val 10000"/>
                              </a:avLst>
                            </a:prstGeom>
                            <a:solidFill>
                              <a:schemeClr val="lt1">
                                <a:lumMod val="100000"/>
                                <a:lumOff val="0"/>
                                <a:alpha val="89410"/>
                              </a:schemeClr>
                            </a:solidFill>
                            <a:ln w="25400">
                              <a:solidFill>
                                <a:srgbClr val="6E9966"/>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42" name="Rectangle 880"/>
                          <wps:cNvSpPr>
                            <a:spLocks noChangeArrowheads="1"/>
                          </wps:cNvSpPr>
                          <wps:spPr bwMode="auto">
                            <a:xfrm>
                              <a:off x="22065" y="5206"/>
                              <a:ext cx="20639" cy="30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B67017">
                                <w:pPr>
                                  <w:spacing w:after="40" w:line="240" w:lineRule="auto"/>
                                  <w:jc w:val="both"/>
                                  <w:textDirection w:val="btLr"/>
                                </w:pPr>
                                <w:r>
                                  <w:rPr>
                                    <w:color w:val="000000"/>
                                  </w:rPr>
                                  <w:t>Prilagođavanje i mijenjanje načina kreiranja javnih politika i zakona, kao i javnih usluga kako bi se omogućilo da one budu u potpunosti usmjerene na građane i privredu.</w:t>
                                </w:r>
                              </w:p>
                              <w:p w:rsidR="00E934CF" w:rsidRDefault="00E934CF" w:rsidP="002606A4">
                                <w:pPr>
                                  <w:spacing w:after="40" w:line="240" w:lineRule="auto"/>
                                  <w:jc w:val="both"/>
                                  <w:textDirection w:val="btLr"/>
                                </w:pPr>
                                <w:r>
                                  <w:rPr>
                                    <w:color w:val="000000"/>
                                  </w:rPr>
                                  <w:t>Izmjena procesa, prakse i organizacione kulture – obezbijediti modernizaciju javne uprave kroz optimizaciju unutrašnjih procesa i podsticajnih praksi, uvođenje pristupa koji u fokusu ima identifikovanje problema, dizajniranje rješenja za potrebe građana I privrede.</w:t>
                                </w:r>
                              </w:p>
                              <w:p w:rsidR="00E934CF" w:rsidRDefault="00E934CF" w:rsidP="002606A4">
                                <w:pPr>
                                  <w:spacing w:after="40" w:line="240" w:lineRule="auto"/>
                                  <w:jc w:val="both"/>
                                  <w:textDirection w:val="btLr"/>
                                </w:pPr>
                                <w:r>
                                  <w:rPr>
                                    <w:color w:val="000000"/>
                                  </w:rPr>
                                  <w:t>Transformacija proizvoda i usluga kako bi oni bili brži, jednostavniji, pristupačniji i funkcionalniji za građane i privredu.</w:t>
                                </w:r>
                              </w:p>
                            </w:txbxContent>
                          </wps:txbx>
                          <wps:bodyPr rot="0" vert="horz" wrap="square" lIns="71100" tIns="71100" rIns="71100" bIns="71100" anchor="t" anchorCtr="0" upright="1">
                            <a:noAutofit/>
                          </wps:bodyPr>
                        </wps:wsp>
                        <wps:wsp>
                          <wps:cNvPr id="1543" name="Right Arrow 881"/>
                          <wps:cNvSpPr>
                            <a:spLocks noChangeArrowheads="1"/>
                          </wps:cNvSpPr>
                          <wps:spPr bwMode="auto">
                            <a:xfrm>
                              <a:off x="38850" y="931"/>
                              <a:ext cx="6807" cy="2745"/>
                            </a:xfrm>
                            <a:prstGeom prst="rightArrow">
                              <a:avLst>
                                <a:gd name="adj1" fmla="val 60000"/>
                                <a:gd name="adj2" fmla="val 50009"/>
                              </a:avLst>
                            </a:prstGeom>
                            <a:solidFill>
                              <a:srgbClr val="667679"/>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44" name="Rectangle 882"/>
                          <wps:cNvSpPr>
                            <a:spLocks noChangeArrowheads="1"/>
                          </wps:cNvSpPr>
                          <wps:spPr bwMode="auto">
                            <a:xfrm>
                              <a:off x="38850" y="1480"/>
                              <a:ext cx="5983" cy="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p>
                            </w:txbxContent>
                          </wps:txbx>
                          <wps:bodyPr rot="0" vert="horz" wrap="square" lIns="0" tIns="0" rIns="0" bIns="0" anchor="ctr" anchorCtr="0" upright="1">
                            <a:noAutofit/>
                          </wps:bodyPr>
                        </wps:wsp>
                        <wps:wsp>
                          <wps:cNvPr id="1545" name="Rounded Rectangle 883"/>
                          <wps:cNvSpPr>
                            <a:spLocks noChangeArrowheads="1"/>
                          </wps:cNvSpPr>
                          <wps:spPr bwMode="auto">
                            <a:xfrm>
                              <a:off x="48482" y="0"/>
                              <a:ext cx="11027" cy="5707"/>
                            </a:xfrm>
                            <a:prstGeom prst="roundRect">
                              <a:avLst>
                                <a:gd name="adj" fmla="val 10000"/>
                              </a:avLst>
                            </a:prstGeom>
                            <a:solidFill>
                              <a:srgbClr val="667679"/>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46" name="Rectangle 884"/>
                          <wps:cNvSpPr>
                            <a:spLocks noChangeArrowheads="1"/>
                          </wps:cNvSpPr>
                          <wps:spPr bwMode="auto">
                            <a:xfrm>
                              <a:off x="48482" y="0"/>
                              <a:ext cx="11027" cy="3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ZA KOGA RADIMO</w:t>
                                </w:r>
                              </w:p>
                            </w:txbxContent>
                          </wps:txbx>
                          <wps:bodyPr rot="0" vert="horz" wrap="square" lIns="71100" tIns="71100" rIns="71100" bIns="38100" anchor="t" anchorCtr="0" upright="1">
                            <a:noAutofit/>
                          </wps:bodyPr>
                        </wps:wsp>
                        <wps:wsp>
                          <wps:cNvPr id="1547" name="Rounded Rectangle 885"/>
                          <wps:cNvSpPr>
                            <a:spLocks noChangeArrowheads="1"/>
                          </wps:cNvSpPr>
                          <wps:spPr bwMode="auto">
                            <a:xfrm>
                              <a:off x="47775" y="4528"/>
                              <a:ext cx="16959" cy="31863"/>
                            </a:xfrm>
                            <a:prstGeom prst="roundRect">
                              <a:avLst>
                                <a:gd name="adj" fmla="val 10000"/>
                              </a:avLst>
                            </a:prstGeom>
                            <a:solidFill>
                              <a:schemeClr val="lt1">
                                <a:lumMod val="100000"/>
                                <a:lumOff val="0"/>
                                <a:alpha val="89410"/>
                              </a:schemeClr>
                            </a:solidFill>
                            <a:ln w="25400">
                              <a:solidFill>
                                <a:srgbClr val="667679"/>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48" name="Rectangle 886"/>
                          <wps:cNvSpPr>
                            <a:spLocks noChangeArrowheads="1"/>
                          </wps:cNvSpPr>
                          <wps:spPr bwMode="auto">
                            <a:xfrm>
                              <a:off x="48271" y="5025"/>
                              <a:ext cx="15966" cy="30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2606A4">
                                <w:pPr>
                                  <w:spacing w:after="40" w:line="240" w:lineRule="auto"/>
                                  <w:textDirection w:val="btLr"/>
                                </w:pPr>
                                <w:r>
                                  <w:rPr>
                                    <w:color w:val="000000"/>
                                    <w:sz w:val="21"/>
                                  </w:rPr>
                                  <w:t xml:space="preserve">Opšta javnost - građani  </w:t>
                                </w:r>
                              </w:p>
                              <w:p w:rsidR="00E934CF" w:rsidRDefault="00E934CF" w:rsidP="002606A4">
                                <w:pPr>
                                  <w:spacing w:after="40" w:line="240" w:lineRule="auto"/>
                                  <w:textDirection w:val="btLr"/>
                                  <w:rPr>
                                    <w:color w:val="000000"/>
                                    <w:sz w:val="21"/>
                                  </w:rPr>
                                </w:pPr>
                                <w:r>
                                  <w:rPr>
                                    <w:color w:val="000000"/>
                                    <w:sz w:val="21"/>
                                  </w:rPr>
                                  <w:t xml:space="preserve"> Privredna i druga strukovna udruženja</w:t>
                                </w:r>
                              </w:p>
                              <w:p w:rsidR="00E934CF" w:rsidRDefault="00E934CF" w:rsidP="002606A4">
                                <w:pPr>
                                  <w:spacing w:after="40" w:line="240" w:lineRule="auto"/>
                                  <w:textDirection w:val="btLr"/>
                                </w:pPr>
                                <w:r>
                                  <w:rPr>
                                    <w:color w:val="000000"/>
                                    <w:sz w:val="21"/>
                                  </w:rPr>
                                  <w:t>Akademska zajednica</w:t>
                                </w:r>
                              </w:p>
                              <w:p w:rsidR="00E934CF" w:rsidRDefault="00E934CF" w:rsidP="002606A4">
                                <w:pPr>
                                  <w:spacing w:after="40" w:line="240" w:lineRule="auto"/>
                                  <w:textDirection w:val="btLr"/>
                                </w:pPr>
                                <w:r>
                                  <w:rPr>
                                    <w:color w:val="000000"/>
                                    <w:sz w:val="21"/>
                                  </w:rPr>
                                  <w:t>Međunarodna javnost – EK i druge međunarodne organizacije</w:t>
                                </w:r>
                              </w:p>
                              <w:p w:rsidR="00E934CF" w:rsidRDefault="00E934CF" w:rsidP="002606A4">
                                <w:pPr>
                                  <w:spacing w:after="40" w:line="240" w:lineRule="auto"/>
                                  <w:textDirection w:val="btLr"/>
                                  <w:rPr>
                                    <w:color w:val="000000"/>
                                    <w:sz w:val="21"/>
                                  </w:rPr>
                                </w:pPr>
                                <w:r>
                                  <w:rPr>
                                    <w:color w:val="000000"/>
                                    <w:sz w:val="21"/>
                                  </w:rPr>
                                  <w:t>Zaposleni u državnoj i lokalnoj samoupravi – visokorukovodni kadar, srednje-rukovodni kadar, službenici i namještenici, sindikalne organizacije</w:t>
                                </w:r>
                              </w:p>
                              <w:p w:rsidR="00E934CF" w:rsidRDefault="00E934CF" w:rsidP="002606A4">
                                <w:pPr>
                                  <w:spacing w:after="40" w:line="240" w:lineRule="auto"/>
                                  <w:textDirection w:val="btLr"/>
                                  <w:rPr>
                                    <w:color w:val="000000"/>
                                    <w:sz w:val="21"/>
                                  </w:rPr>
                                </w:pPr>
                                <w:r>
                                  <w:rPr>
                                    <w:color w:val="000000"/>
                                    <w:sz w:val="21"/>
                                  </w:rPr>
                                  <w:t>Mediji</w:t>
                                </w:r>
                              </w:p>
                              <w:p w:rsidR="00E934CF" w:rsidRPr="002606A4" w:rsidRDefault="00E934CF" w:rsidP="002606A4">
                                <w:pPr>
                                  <w:spacing w:after="40" w:line="240" w:lineRule="auto"/>
                                  <w:textDirection w:val="btLr"/>
                                  <w:rPr>
                                    <w:color w:val="000000"/>
                                    <w:sz w:val="21"/>
                                  </w:rPr>
                                </w:pPr>
                                <w:r>
                                  <w:rPr>
                                    <w:color w:val="000000"/>
                                    <w:sz w:val="21"/>
                                  </w:rPr>
                                  <w:t>NVO</w:t>
                                </w:r>
                              </w:p>
                              <w:p w:rsidR="00E934CF" w:rsidRDefault="00E934CF" w:rsidP="000D0491">
                                <w:pPr>
                                  <w:spacing w:before="30" w:after="0" w:line="215" w:lineRule="auto"/>
                                  <w:ind w:left="90" w:firstLine="180"/>
                                  <w:textDirection w:val="btLr"/>
                                </w:pPr>
                              </w:p>
                              <w:p w:rsidR="00E934CF" w:rsidRDefault="00E934CF" w:rsidP="000D0491">
                                <w:pPr>
                                  <w:spacing w:before="30" w:after="0" w:line="215" w:lineRule="auto"/>
                                  <w:ind w:left="90" w:firstLine="180"/>
                                  <w:textDirection w:val="btLr"/>
                                </w:pPr>
                              </w:p>
                            </w:txbxContent>
                          </wps:txbx>
                          <wps:bodyPr rot="0" vert="horz" wrap="square" lIns="78225" tIns="78225" rIns="78225" bIns="78225" anchor="t" anchorCtr="0" upright="1">
                            <a:noAutofit/>
                          </wps:bodyPr>
                        </wps:wsp>
                      </wpg:grpSp>
                    </wpg:wgp>
                  </a:graphicData>
                </a:graphic>
              </wp:inline>
            </w:drawing>
          </mc:Choice>
          <mc:Fallback>
            <w:pict>
              <v:group w14:anchorId="4A216878" id="Group 867" o:spid="_x0000_s1137" style="width:510pt;height:314pt;mso-position-horizontal-relative:char;mso-position-vertical-relative:line" coordsize="64770,3987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P4G/qwcAAORFAAAOAAAAZHJzL2Uyb0RvYy54bWzsXGtzm0YU/d6Z/geG74pYWF6ayJ3EsjKd&#10;SdtM0v4ADEii5VXAkd1O/3vP7sIClvyQHyh28AcPiGW1e5d77rlnL3r702USK1/DooyydK6SN5qq&#10;hKmfBVG6nqt//L6cOKpSVl4aeHGWhnP1KizVn05+/OHtNp+FerbJ4iAsFHSSlrNtPlc3VZXPptPS&#10;34SJV77J8jDFxVVWJF6F02I9DQpvi96TeKprmjXdZkWQF5kfliU+XYiL6gnvf7UK/eq31aoMKyWe&#10;qxhbxf8X/P85+z89eevN1oWXbyK/Hob3gFEkXpTiS2VXC6/ylIsi2ukqifwiK7NV9cbPkmm2WkV+&#10;yOeA2RDt2mw+FNlFzueynm3XuTQTTHvNTg/u1v/166dCiQKsnam7qpJ6CVaJf7HiWDazzzZfz9Ds&#10;Q5F/yT8VYpI4/Jj5f5W4PL1+nZ2vRWPlfPtLFqBD76LKuH0uV0XCusDMlUu+DFdyGcLLSvHxoUVt&#10;W9OwWj6uGa5jOzjhC+VvsJo79/mbs+6dnfvYXVNvJr6UD7QeGJsVHriytWn5OJt+2Xh5yJeqZMaS&#10;NjUwDWHTz3gWvXQdh7CrI+zKmzZGLYVFlTQ73aBd+K4osu0m9AKMjPCJsCGjb3EDOymxHo8w8U2G&#10;8mZ5UVYfwixR2MFcLTB0vnre149lJWzaNGGLmWbLKI75CsVp7wMYX3yCtcWt7BpbZe4Z/7qae+ac&#10;OXRCdetsQrXFYvJueUon1pLY5sJYnJ4uyH/sewmdbaIgCFP2NY2XEnq/FavxQviX9NMyi6OAdceG&#10;VBbr89O4UL56QIkl/6ufnE6zaX8Y/MHCXK5NiehUe6+7k6Xl2BO6pObEtTVnohH3vWtp1KWLZX9K&#10;H6M0fPyUlO1cdU3d5KvUGfS1ucGrmGOJFew1S6IKOBxHyVyFt9WNvBl7/s7SgC9t5UWxOO6Ygg2/&#10;NQWWu1loeJt4QIWrVZfnlxxmXKt59s+z4ArPb5HhCYOXIIjgYJMV/6jKFoA8V8u/L7wiVJX45xQ+&#10;4BKqUyB496Tonpx3T7zUR1dz1a8KVREnp5XA/Yu8iNYbfBfh1kqzdwCnVcSfazZoMS4ObBwiBAJy&#10;4JBg2Po3afy7wUxXzO/5MNMwVWUfaFou8JtDpmW4HDG8mQTM/k1dxNy97ciIaTQW/ZxdpEEYKB3k&#10;tPm8ekCIR/yZkNOmGMqupQnRdFtY2rQ1HiKlxXahk82BTaDFT4YY66COCl7wp6qskhikA+ijkMb1&#10;0CMHW+5bXazteW0PuN4brmEt9jl3nDJ80E0K3+d41wM/RrVCCX9xJdwivkgQugUk8lHVIRifsxjM&#10;oVIiSdMFH21vhGAwNXzUUKJUVzkIQQo2CD+Hkydw8BDcEQddmLmjHezDAsuNKFMzl8abXwbKDMNI&#10;AKI7jMTWG1SWBOOYfmU4mlk/yA1hbHxgpCSt83bisKAy8IqRkhxOSSQdP5CS2AgFLKnkxKM+EZSk&#10;PhGUxHB4s4aSVE9BSIaBCjCNGir2hGJjQMio6Qt1Tb5WIotguSKxXLOmPbprUA5jR4vGTRgU0fHg&#10;SIqQH+cbT9ztuJTcI77eHtq7ec3N9OBYMbpmymOM5mJETzWwpOO1qoFNB3Q409A59zWpySNxx+NM&#10;18LwWKKhOwbl/niLx/Wor0g8m1DOqOgoHUg1ZJQOao3oJlLPoiieoDZHvzertx0d2kgTqMVJHajF&#10;iQjUdbMXGKiRj9aBmkkbCtcOFcfmrjtQtkyo64AMARZco1YfmNTHBV0HabJADJveRezZBPj4b86Y&#10;obm0KbPVpMz9rBrw1bYx0YZHGwDVU6bVPQRD37donaN33+ndUts5kIYfVRkchohjF203Z5dK6gA5&#10;e+vdhMLNuVLTuLfpOhDKGCEg2Lph10Y+MG4lPP9WAnTYB/IBmbTjQPAAHAgOgIMm/j/R3sEwCCH3&#10;bvep5lINHQApdGoRkTtcgwmmmwPHGE58U7q5deayjEbAVk+8vj25fmS2D4zkVQ5Mev9mdHOiSVVn&#10;DMJiu11u9VFAw24QltrhN+Jao3Te2xQbd/NZelQj8dPv5hNNilIH4sVr186pLAzYF5Cl9DkEaqBw&#10;QgRkalp8uVoxTycuE0Z41QBhWfrt5P15N7MfGVCfVz6/mSUcST4nYov0AWrY68+XsQ+0G6pF2jqQ&#10;GqbrmgXHYlwXR8ytOk6noUCndjrN1DnjGjPmMWMeImOWmtHzhOs6qjcZ9MvZ6malXnsUdEdqkgME&#10;asNxTOQYr05Btyzbshv5/VqCPSrozAJPU1pLBH8bGQF2juow3ybv+6reHKkfDurdo4I+FuOz15Fk&#10;Zs6kwLaqz5sNVoxPNClfHcgHEKdE2RsOXoeCjo3phgHsFrthgwsUfqDcgToUyPSCKs9vC/DfW+U5&#10;EYUGYxDeF4T3lbU5UkEcIAjfx7VGBX1U0AcMwaLK9wF48eoV9LaobU9AHrK0De8jo5SOBWRqYgu7&#10;J+Z1CtAN4lh3iXnfs4J+owxwLAWdSHXnQPb7HSjo+yrOHKkeDhKqdbztyRV0DXtUfadra9ANzbEa&#10;bWl8V2x8ff2ZX18nqG2qM8EDMeNoNejt717w92X5T4nwgqP6Z0/Yb5V0z3mr9sdZTv4HAAD//wMA&#10;UEsDBBQABgAIAAAAIQAqLmdq3AAAAAYBAAAPAAAAZHJzL2Rvd25yZXYueG1sTI9Ba8JAEIXvhf6H&#10;ZQre6m6UiqTZiEjbkwjVQultzI5JMDsbsmsS/71rL+3lwfCG976XrUbbiJ46XzvWkEwVCOLCmZpL&#10;DV+H9+clCB+QDTaOScOVPKzyx4cMU+MG/qR+H0oRQ9inqKEKoU2l9EVFFv3UtcTRO7nOYohnV0rT&#10;4RDDbSNnSi2kxZpjQ4UtbSoqzvuL1fAx4LCeJ2/99nzaXH8OL7vvbUJaT57G9SuIQGP4e4Y7fkSH&#10;PDId3YWNF42GOCT86t1TsQvEUcNitlQg80z+x89vAAAA//8DAFBLAQItABQABgAIAAAAIQC2gziS&#10;/gAAAOEBAAATAAAAAAAAAAAAAAAAAAAAAABbQ29udGVudF9UeXBlc10ueG1sUEsBAi0AFAAGAAgA&#10;AAAhADj9If/WAAAAlAEAAAsAAAAAAAAAAAAAAAAALwEAAF9yZWxzLy5yZWxzUEsBAi0AFAAGAAgA&#10;AAAhADY/gb+rBwAA5EUAAA4AAAAAAAAAAAAAAAAALgIAAGRycy9lMm9Eb2MueG1sUEsBAi0AFAAG&#10;AAgAAAAhACouZ2rcAAAABgEAAA8AAAAAAAAAAAAAAAAABQoAAGRycy9kb3ducmV2LnhtbFBLBQYA&#10;AAAABAAEAPMAAAAOCwAAAAA=&#10;">
                <v:rect id="Rectangle 868" o:spid="_x0000_s1138" style="position:absolute;width:64770;height:398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rW5fxgAAAN0AAAAPAAAAZHJzL2Rvd25yZXYueG1sRI9LT8Mw&#10;EITvSP0P1lbigqgDiKqEuhUPIXGlD8RxEy9xlHgd2SYN/549IPW2q5md+Xa9nXyvRoqpDWzgZlGA&#10;Iq6DbbkxcNi/Xa9ApYxssQ9MBn4pwXYzu1hjacOJP2jc5UZJCKcSDbich1LrVDvymBZhIBbtO0SP&#10;WdbYaBvxJOG+17dFsdQeW5YGhwO9OKq73Y83sM/j8bM6fq2616s2VVVw3UN8NuZyPj09gso05bP5&#10;//rdCv79nfDLNzKC3vwBAAD//wMAUEsBAi0AFAAGAAgAAAAhANvh9svuAAAAhQEAABMAAAAAAAAA&#10;AAAAAAAAAAAAAFtDb250ZW50X1R5cGVzXS54bWxQSwECLQAUAAYACAAAACEAWvQsW78AAAAVAQAA&#10;CwAAAAAAAAAAAAAAAAAfAQAAX3JlbHMvLnJlbHNQSwECLQAUAAYACAAAACEAwa1uX8YAAADdAAAA&#10;DwAAAAAAAAAAAAAAAAAHAgAAZHJzL2Rvd25yZXYueG1sUEsFBgAAAAADAAMAtwAAAPoCAAAAAA==&#10;" filled="f" stroked="f">
                  <v:textbox inset="2.53956mm,2.53956mm,2.53956mm,2.53956mm">
                    <w:txbxContent>
                      <w:p w:rsidR="00E934CF" w:rsidRDefault="00E934CF">
                        <w:pPr>
                          <w:spacing w:before="0" w:after="0" w:line="240" w:lineRule="auto"/>
                          <w:textDirection w:val="btLr"/>
                        </w:pPr>
                      </w:p>
                    </w:txbxContent>
                  </v:textbox>
                </v:rect>
                <v:group id="Group 869" o:spid="_x0000_s1139" style="position:absolute;left:35;width:64699;height:36391" coordorigin="35" coordsize="64699,3639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1KXBwwAAAN0AAAAPAAAAZHJzL2Rvd25yZXYueG1sRE9Ni8Iw&#10;EL0L/ocwwt407Yoi1Sgi67IHEawLi7ehGdtiMylNbOu/3wiCt3m8z1ltelOJlhpXWlYQTyIQxJnV&#10;JecKfs/78QKE88gaK8uk4EEONuvhYIWJth2fqE19LkIIuwQVFN7XiZQuK8igm9iaOHBX2xj0ATa5&#10;1A12IdxU8jOK5tJgyaGhwJp2BWW39G4UfHfYbafxV3u4XXePy3l2/DvEpNTHqN8uQXjq/Vv8cv/o&#10;MH82jeH5TThBrv8BAAD//wMAUEsBAi0AFAAGAAgAAAAhANvh9svuAAAAhQEAABMAAAAAAAAAAAAA&#10;AAAAAAAAAFtDb250ZW50X1R5cGVzXS54bWxQSwECLQAUAAYACAAAACEAWvQsW78AAAAVAQAACwAA&#10;AAAAAAAAAAAAAAAfAQAAX3JlbHMvLnJlbHNQSwECLQAUAAYACAAAACEAo9SlwcMAAADdAAAADwAA&#10;AAAAAAAAAAAAAAAHAgAAZHJzL2Rvd25yZXYueG1sUEsFBgAAAAADAAMAtwAAAPcCAAAAAA==&#10;">
                  <v:roundrect id="Rounded Rectangle 871" o:spid="_x0000_s1140" style="position:absolute;left:743;width:11027;height:570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hCOrwgAAAN0AAAAPAAAAZHJzL2Rvd25yZXYueG1sRE9Ni8Iw&#10;EL0v+B/CCN7W1JUuUo0iQkXwslYFj2MztsVmUpqs1v31RhD2No/3ObNFZ2pxo9ZVlhWMhhEI4tzq&#10;igsFh336OQHhPLLG2jIpeJCDxbz3McNE2zvv6Jb5QoQQdgkqKL1vEildXpJBN7QNceAutjXoA2wL&#10;qVu8h3BTy68o+pYGKw4NJTa0Kim/Zr9GQZyt//g8irdHe1quj+4nJStTpQb9bjkF4anz/+K3e6PD&#10;/Hg8htc34QQ5fwIAAP//AwBQSwECLQAUAAYACAAAACEA2+H2y+4AAACFAQAAEwAAAAAAAAAAAAAA&#10;AAAAAAAAW0NvbnRlbnRfVHlwZXNdLnhtbFBLAQItABQABgAIAAAAIQBa9CxbvwAAABUBAAALAAAA&#10;AAAAAAAAAAAAAB8BAABfcmVscy8ucmVsc1BLAQItABQABgAIAAAAIQB0hCOrwgAAAN0AAAAPAAAA&#10;AAAAAAAAAAAAAAcCAABkcnMvZG93bnJldi54bWxQSwUGAAAAAAMAAwC3AAAA9gIAAAAA&#10;" fillcolor="#b3936d" strokecolor="white [3201]" strokeweight="2pt">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72" o:spid="_x0000_s1141" style="position:absolute;left:743;width:11027;height:38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OwmKwwAAAN0AAAAPAAAAZHJzL2Rvd25yZXYueG1sRE/fa8Iw&#10;EH4X/B/CCb5p6tbJqEZxGxsiTNCNPZ/N2ZY1l5LEtv73Rhjs7T6+n7dc96YWLTlfWVYwmyYgiHOr&#10;Ky4UfH+9T55B+ICssbZMCq7kYb0aDpaYadvxgdpjKEQMYZ+hgjKEJpPS5yUZ9FPbEEfubJ3BEKEr&#10;pHbYxXBTy4ckmUuDFceGEht6LSn/PV6Mgn37KVN52ia0d/TzsnvbpB9Vp9R41G8WIAL14V/8597q&#10;OP/pMYX7N/EEuboBAAD//wMAUEsBAi0AFAAGAAgAAAAhANvh9svuAAAAhQEAABMAAAAAAAAAAAAA&#10;AAAAAAAAAFtDb250ZW50X1R5cGVzXS54bWxQSwECLQAUAAYACAAAACEAWvQsW78AAAAVAQAACwAA&#10;AAAAAAAAAAAAAAAfAQAAX3JlbHMvLnJlbHNQSwECLQAUAAYACAAAACEA9zsJisMAAADdAAAADwAA&#10;AAAAAAAAAAAAAAAHAgAAZHJzL2Rvd25yZXYueG1sUEsFBgAAAAADAAMAtwAAAPcCAAAAAA==&#10;" filled="f" stroked="f">
                    <v:textbox inset="1.975mm,1.975mm,1.975mm,3pt">
                      <w:txbxContent>
                        <w:p w:rsidR="00E934CF" w:rsidRDefault="00E934CF">
                          <w:pPr>
                            <w:spacing w:before="0" w:after="0" w:line="215" w:lineRule="auto"/>
                            <w:textDirection w:val="btLr"/>
                          </w:pPr>
                          <w:r>
                            <w:rPr>
                              <w:color w:val="000000"/>
                            </w:rPr>
                            <w:t>ŠTA RADIMO</w:t>
                          </w:r>
                        </w:p>
                      </w:txbxContent>
                    </v:textbox>
                  </v:rect>
                  <v:roundrect id="Rounded Rectangle 873" o:spid="_x0000_s1142" style="position:absolute;left:35;top:4958;width:16959;height:29342;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60lfxQAAAN0AAAAPAAAAZHJzL2Rvd25yZXYueG1sRE9Na8JA&#10;EL0L/odlBC9SN61oJXUVbZEq4sHY6nXITpPQ7GzIbk36711B8DaP9zmzRWtKcaHaFZYVPA8jEMSp&#10;1QVnCr6O66cpCOeRNZaWScE/OVjMu50Zxto2fKBL4jMRQtjFqCD3voqldGlOBt3QVsSB+7G1QR9g&#10;nUldYxPCTSlfomgiDRYcGnKs6D2n9Df5MwpW53S13n28bpLt9/Iz8c3+NNjtler32uUbCE+tf4jv&#10;7o0O88ejMdy+CSfI+RUAAP//AwBQSwECLQAUAAYACAAAACEA2+H2y+4AAACFAQAAEwAAAAAAAAAA&#10;AAAAAAAAAAAAW0NvbnRlbnRfVHlwZXNdLnhtbFBLAQItABQABgAIAAAAIQBa9CxbvwAAABUBAAAL&#10;AAAAAAAAAAAAAAAAAB8BAABfcmVscy8ucmVsc1BLAQItABQABgAIAAAAIQAn60lfxQAAAN0AAAAP&#10;AAAAAAAAAAAAAAAAAAcCAABkcnMvZG93bnJldi54bWxQSwUGAAAAAAMAAwC3AAAA+QIAAAAA&#10;" fillcolor="white [3201]" strokecolor="#b3936d"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74" o:spid="_x0000_s1143" style="position:absolute;left:532;top:5455;width:15966;height:283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13X9xQAAAN0AAAAPAAAAZHJzL2Rvd25yZXYueG1sRE/bagIx&#10;EH0v9B/CFHyr2SpV2RqlCKJVKHhB7dt0M+4u3UyWJF3Xv2+Egm9zONcZT1tTiYacLy0reOkmIIgz&#10;q0vOFex38+cRCB+QNVaWScGVPEwnjw9jTLW98IaabchFDGGfooIihDqV0mcFGfRdWxNH7mydwRCh&#10;y6V2eInhppK9JBlIgyXHhgJrmhWU/Wx/jYLv5PN8WH4N+65Zt6tTjxabj+yoVOepfX8DEagNd/G/&#10;e6nj/Nf+AG7fxBPk5A8AAP//AwBQSwECLQAUAAYACAAAACEA2+H2y+4AAACFAQAAEwAAAAAAAAAA&#10;AAAAAAAAAAAAW0NvbnRlbnRfVHlwZXNdLnhtbFBLAQItABQABgAIAAAAIQBa9CxbvwAAABUBAAAL&#10;AAAAAAAAAAAAAAAAAB8BAABfcmVscy8ucmVsc1BLAQItABQABgAIAAAAIQAX13X9xQAAAN0AAAAP&#10;AAAAAAAAAAAAAAAAAAcCAABkcnMvZG93bnJldi54bWxQSwUGAAAAAAMAAwC3AAAA+QIAAAAA&#10;" filled="f" stroked="f">
                    <v:textbox inset="2.17292mm,2.17292mm,2.17292mm,2.17292mm">
                      <w:txbxContent>
                        <w:p w:rsidR="00E934CF" w:rsidRDefault="00E934CF" w:rsidP="002606A4">
                          <w:pPr>
                            <w:spacing w:before="0" w:after="0" w:line="215" w:lineRule="auto"/>
                            <w:textDirection w:val="btLr"/>
                          </w:pPr>
                          <w:r>
                            <w:rPr>
                              <w:color w:val="000000"/>
                              <w:sz w:val="21"/>
                            </w:rPr>
                            <w:t xml:space="preserve">Zajedno gradimo javnu upravu građana i građanki - transparetnu, dostupnu, efikasnu, profesionalnu </w:t>
                          </w:r>
                        </w:p>
                      </w:txbxContent>
                    </v:textbox>
                  </v:rect>
                  <v:shape id="Right Arrow 875" o:spid="_x0000_s1144" type="#_x0000_t13" style="position:absolute;left:14980;top:931;width:6807;height:27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axcPxQAAAN0AAAAPAAAAZHJzL2Rvd25yZXYueG1sRE9La8JA&#10;EL4X+h+WKfRSdKOlKtFNkEJLab34IOchOybR7GyaXU3017uFgrf5+J6zSHtTizO1rrKsYDSMQBDn&#10;VldcKNhtPwYzEM4ja6wtk4ILOUiTx4cFxtp2vKbzxhcihLCLUUHpfRNL6fKSDLqhbYgDt7etQR9g&#10;W0jdYhfCTS3HUTSRBisODSU29F5SftycjILJydif62X1/fmbHcZ9ts1092KUen7ql3MQnnp/F/+7&#10;v3SY//Y6hb9vwgkyuQEAAP//AwBQSwECLQAUAAYACAAAACEA2+H2y+4AAACFAQAAEwAAAAAAAAAA&#10;AAAAAAAAAAAAW0NvbnRlbnRfVHlwZXNdLnhtbFBLAQItABQABgAIAAAAIQBa9CxbvwAAABUBAAAL&#10;AAAAAAAAAAAAAAAAAB8BAABfcmVscy8ucmVsc1BLAQItABQABgAIAAAAIQD6axcPxQAAAN0AAAAP&#10;AAAAAAAAAAAAAAAAAAcCAABkcnMvZG93bnJldi54bWxQSwUGAAAAAAMAAwC3AAAA+QIAAAAA&#10;" adj="17244,4320" fillcolor="#b3936d" stroked="f">
                    <v:textbox inset="2.53956mm,2.53956mm,2.53956mm,2.53956mm">
                      <w:txbxContent>
                        <w:p w:rsidR="00E934CF" w:rsidRDefault="00E934CF">
                          <w:pPr>
                            <w:spacing w:before="0" w:after="0" w:line="240" w:lineRule="auto"/>
                            <w:textDirection w:val="btLr"/>
                          </w:pPr>
                        </w:p>
                      </w:txbxContent>
                    </v:textbox>
                  </v:shape>
                  <v:rect id="Rectangle 876" o:spid="_x0000_s1145" style="position:absolute;left:14980;top:1480;width:5983;height:164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LAJGxwAAAN0AAAAPAAAAZHJzL2Rvd25yZXYueG1sRI9BT8JA&#10;EIXvJv6HzZhwMbJVItrKQogK5WZAL94m3WHb2J1tuguUf88cTLjN5L1575vZYvCtOlIfm8AGHscZ&#10;KOIq2IadgZ/v1cMrqJiQLbaBycCZIizmtzczLGw48ZaOu+SUhHAs0ECdUldoHauaPMZx6IhF24fe&#10;Y5K1d9r2eJJw3+qnLJtqjw1LQ40dvddU/e0O3sDLx/Kevn7DPn3m67x023Kdu9KY0d2wfAOVaEhX&#10;8//1xgr+80Rw5RsZQc8vAAAA//8DAFBLAQItABQABgAIAAAAIQDb4fbL7gAAAIUBAAATAAAAAAAA&#10;AAAAAAAAAAAAAABbQ29udGVudF9UeXBlc10ueG1sUEsBAi0AFAAGAAgAAAAhAFr0LFu/AAAAFQEA&#10;AAsAAAAAAAAAAAAAAAAAHwEAAF9yZWxzLy5yZWxzUEsBAi0AFAAGAAgAAAAhAPYsAkbHAAAA3QAA&#10;AA8AAAAAAAAAAAAAAAAABwIAAGRycy9kb3ducmV2LnhtbFBLBQYAAAAAAwADALcAAAD7AgAAAAA=&#10;" filled="f" stroked="f">
                    <v:textbox inset="0,0,0,0">
                      <w:txbxContent>
                        <w:p w:rsidR="00E934CF" w:rsidRDefault="00E934CF">
                          <w:pPr>
                            <w:spacing w:before="0" w:after="0" w:line="215" w:lineRule="auto"/>
                            <w:jc w:val="center"/>
                            <w:textDirection w:val="btLr"/>
                          </w:pPr>
                        </w:p>
                      </w:txbxContent>
                    </v:textbox>
                  </v:rect>
                  <v:roundrect id="Rounded Rectangle 877" o:spid="_x0000_s1146" style="position:absolute;left:24612;width:11028;height:570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QPxwwAAAN0AAAAPAAAAZHJzL2Rvd25yZXYueG1sRE/fa8Iw&#10;EH4X9j+EG+zNJjomXTXKHAwcA6HdQB/P5mzLmktpotb/3gyEvd3H9/MWq8G24ky9bxxrmCQKBHHp&#10;TMOVhp/vj3EKwgdkg61j0nAlD6vlw2iBmXEXzulchErEEPYZaqhD6DIpfVmTRZ+4jjhyR9dbDBH2&#10;lTQ9XmK4beVUqZm02HBsqLGj95rK3+JkNQyf626HxTZP9/khVWbChfraaf30OLzNQQQawr/47t6Y&#10;OP/l+RX+voknyOUNAAD//wMAUEsBAi0AFAAGAAgAAAAhANvh9svuAAAAhQEAABMAAAAAAAAAAAAA&#10;AAAAAAAAAFtDb250ZW50X1R5cGVzXS54bWxQSwECLQAUAAYACAAAACEAWvQsW78AAAAVAQAACwAA&#10;AAAAAAAAAAAAAAAfAQAAX3JlbHMvLnJlbHNQSwECLQAUAAYACAAAACEApP0D8cMAAADdAAAADwAA&#10;AAAAAAAAAAAAAAAHAgAAZHJzL2Rvd25yZXYueG1sUEsFBgAAAAADAAMAtwAAAPcCAAAAAA==&#10;" fillcolor="#6e9966" strokecolor="white [3201]" strokeweight="2pt">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78" o:spid="_x0000_s1147" style="position:absolute;left:24612;width:11028;height:38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Bnz0xgAAAN0AAAAPAAAAZHJzL2Rvd25yZXYueG1sRI9BS8NA&#10;EIXvgv9hGaE3u1GiSNptqZZKESxYS8/T7DQJzc6G3W0S/71zELzN8N689818ObpW9RRi49nAwzQD&#10;RVx623Bl4PC9uX8BFROyxdYzGfihCMvF7c0cC+sH/qJ+nyolIRwLNFCn1BVax7Imh3HqO2LRzj44&#10;TLKGStuAg4S7Vj9m2bN22LA01NjRW03lZX91Bnb9p871aZvRLtDx9WO9yt+bwZjJ3biagUo0pn/z&#10;3/XWCv5TLvzyjYygF78AAAD//wMAUEsBAi0AFAAGAAgAAAAhANvh9svuAAAAhQEAABMAAAAAAAAA&#10;AAAAAAAAAAAAAFtDb250ZW50X1R5cGVzXS54bWxQSwECLQAUAAYACAAAACEAWvQsW78AAAAVAQAA&#10;CwAAAAAAAAAAAAAAAAAfAQAAX3JlbHMvLnJlbHNQSwECLQAUAAYACAAAACEA0AZ89MYAAADdAAAA&#10;DwAAAAAAAAAAAAAAAAAHAgAAZHJzL2Rvd25yZXYueG1sUEsFBgAAAAADAAMAtwAAAPoCAAAAAA==&#10;" filled="f" stroked="f">
                    <v:textbox inset="1.975mm,1.975mm,1.975mm,3pt">
                      <w:txbxContent>
                        <w:p w:rsidR="00E934CF" w:rsidRDefault="00E934CF">
                          <w:pPr>
                            <w:spacing w:before="0" w:after="0" w:line="215" w:lineRule="auto"/>
                            <w:textDirection w:val="btLr"/>
                          </w:pPr>
                          <w:r>
                            <w:rPr>
                              <w:color w:val="000000"/>
                            </w:rPr>
                            <w:t>KAKO RADIMO</w:t>
                          </w:r>
                        </w:p>
                      </w:txbxContent>
                    </v:textbox>
                  </v:rect>
                  <v:roundrect id="Rounded Rectangle 879" o:spid="_x0000_s1148" style="position:absolute;left:21422;top:4564;width:21925;height:3180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t+NdwgAAAN0AAAAPAAAAZHJzL2Rvd25yZXYueG1sRE9LawIx&#10;EL4X/A9hBG81q1uLrEYR0ba3Up/XYTNugpvJsom6/fdNodDbfHzPmS87V4s7tcF6VjAaZiCIS68t&#10;VwoO++3zFESIyBprz6TgmwIsF72nORbaP/iL7rtYiRTCoUAFJsamkDKUhhyGoW+IE3fxrcOYYFtJ&#10;3eIjhbtajrPsVTq0nBoMNrQ2VF53N6dg/fmebzr5Zk6X8+Ro83xq832p1KDfrWYgInXxX/zn/tBp&#10;/uRlBL/fpBPk4gcAAP//AwBQSwECLQAUAAYACAAAACEA2+H2y+4AAACFAQAAEwAAAAAAAAAAAAAA&#10;AAAAAAAAW0NvbnRlbnRfVHlwZXNdLnhtbFBLAQItABQABgAIAAAAIQBa9CxbvwAAABUBAAALAAAA&#10;AAAAAAAAAAAAAB8BAABfcmVscy8ucmVsc1BLAQItABQABgAIAAAAIQDDt+NdwgAAAN0AAAAPAAAA&#10;AAAAAAAAAAAAAAcCAABkcnMvZG93bnJldi54bWxQSwUGAAAAAAMAAwC3AAAA9gIAAAAA&#10;" fillcolor="white [3201]" strokecolor="#6e9966"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80" o:spid="_x0000_s1149" style="position:absolute;left:22065;top:5206;width:20639;height:305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A/exAAAAN0AAAAPAAAAZHJzL2Rvd25yZXYueG1sRE9Na8JA&#10;EL0X/A/LCN7qxthKiK4iloJQeqh68TZmxySanQ3Z1ST/visI3ubxPmex6kwl7tS40rKCyTgCQZxZ&#10;XXKu4LD/fk9AOI+ssbJMCnpysFoO3haYatvyH913PhchhF2KCgrv61RKlxVk0I1tTRy4s20M+gCb&#10;XOoG2xBuKhlH0UwaLDk0FFjTpqDsursZBdW6O31tW3f+vf1M+15ekskxTpQaDbv1HISnzr/ET/dW&#10;h/mfHzE8vgknyOU/AAAA//8DAFBLAQItABQABgAIAAAAIQDb4fbL7gAAAIUBAAATAAAAAAAAAAAA&#10;AAAAAAAAAABbQ29udGVudF9UeXBlc10ueG1sUEsBAi0AFAAGAAgAAAAhAFr0LFu/AAAAFQEAAAsA&#10;AAAAAAAAAAAAAAAAHwEAAF9yZWxzLy5yZWxzUEsBAi0AFAAGAAgAAAAhALr8D97EAAAA3QAAAA8A&#10;AAAAAAAAAAAAAAAABwIAAGRycy9kb3ducmV2LnhtbFBLBQYAAAAAAwADALcAAAD4AgAAAAA=&#10;" filled="f" stroked="f">
                    <v:textbox inset="1.975mm,1.975mm,1.975mm,1.975mm">
                      <w:txbxContent>
                        <w:p w:rsidR="00E934CF" w:rsidRDefault="00E934CF" w:rsidP="00B67017">
                          <w:pPr>
                            <w:spacing w:after="40" w:line="240" w:lineRule="auto"/>
                            <w:jc w:val="both"/>
                            <w:textDirection w:val="btLr"/>
                          </w:pPr>
                          <w:r>
                            <w:rPr>
                              <w:color w:val="000000"/>
                            </w:rPr>
                            <w:t>Prilagođavanje i mijenjanje načina kreiranja javnih politika i zakona, kao i javnih usluga kako bi se omogućilo da one budu u potpunosti usmjerene na građane i privredu.</w:t>
                          </w:r>
                        </w:p>
                        <w:p w:rsidR="00E934CF" w:rsidRDefault="00E934CF" w:rsidP="002606A4">
                          <w:pPr>
                            <w:spacing w:after="40" w:line="240" w:lineRule="auto"/>
                            <w:jc w:val="both"/>
                            <w:textDirection w:val="btLr"/>
                          </w:pPr>
                          <w:r>
                            <w:rPr>
                              <w:color w:val="000000"/>
                            </w:rPr>
                            <w:t>Izmjena procesa, prakse i organizacione kulture – obezbijediti modernizaciju javne uprave kroz optimizaciju unutrašnjih procesa i podsticajnih praksi, uvođenje pristupa koji u fokusu ima identifikovanje problema, dizajniranje rješenja za potrebe građana I privrede.</w:t>
                          </w:r>
                        </w:p>
                        <w:p w:rsidR="00E934CF" w:rsidRDefault="00E934CF" w:rsidP="002606A4">
                          <w:pPr>
                            <w:spacing w:after="40" w:line="240" w:lineRule="auto"/>
                            <w:jc w:val="both"/>
                            <w:textDirection w:val="btLr"/>
                          </w:pPr>
                          <w:r>
                            <w:rPr>
                              <w:color w:val="000000"/>
                            </w:rPr>
                            <w:t>Transformacija proizvoda i usluga kako bi oni bili brži, jednostavniji, pristupačniji i funkcionalniji za građane i privredu.</w:t>
                          </w:r>
                        </w:p>
                      </w:txbxContent>
                    </v:textbox>
                  </v:rect>
                  <v:shape id="Right Arrow 881" o:spid="_x0000_s1150" type="#_x0000_t13" style="position:absolute;left:38850;top:931;width:6807;height:274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39+KwgAAAN0AAAAPAAAAZHJzL2Rvd25yZXYueG1sRE9Na8JA&#10;EL0X/A/LCN6aTdXEkrqKCEJPpU2052F3moRmZ0N2Nem/7wqF3ubxPme7n2wnbjT41rGCpyQFQayd&#10;ablWcK5Oj88gfEA22DkmBT/kYb+bPWyxMG7kD7qVoRYxhH2BCpoQ+kJKrxuy6BPXE0fuyw0WQ4RD&#10;Lc2AYwy3nVymaS4tthwbGuzp2JD+Lq9WQbXEy+dG12/VQdv3XK8yGS69Uov5dHgBEWgK/+I/96uJ&#10;87P1Cu7fxBPk7hcAAP//AwBQSwECLQAUAAYACAAAACEA2+H2y+4AAACFAQAAEwAAAAAAAAAAAAAA&#10;AAAAAAAAW0NvbnRlbnRfVHlwZXNdLnhtbFBLAQItABQABgAIAAAAIQBa9CxbvwAAABUBAAALAAAA&#10;AAAAAAAAAAAAAB8BAABfcmVscy8ucmVsc1BLAQItABQABgAIAAAAIQAE39+KwgAAAN0AAAAPAAAA&#10;AAAAAAAAAAAAAAcCAABkcnMvZG93bnJldi54bWxQSwUGAAAAAAMAAwC3AAAA9gIAAAAA&#10;" adj="17244,4320" fillcolor="#667679" stroked="f">
                    <v:textbox inset="2.53956mm,2.53956mm,2.53956mm,2.53956mm">
                      <w:txbxContent>
                        <w:p w:rsidR="00E934CF" w:rsidRDefault="00E934CF">
                          <w:pPr>
                            <w:spacing w:before="0" w:after="0" w:line="240" w:lineRule="auto"/>
                            <w:textDirection w:val="btLr"/>
                          </w:pPr>
                        </w:p>
                      </w:txbxContent>
                    </v:textbox>
                  </v:shape>
                  <v:rect id="Rectangle 882" o:spid="_x0000_s1151" style="position:absolute;left:38850;top:1480;width:5983;height:164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Z3s+xAAAAN0AAAAPAAAAZHJzL2Rvd25yZXYueG1sRE9La8JA&#10;EL4X/A/LCL0U3VRsNdFVRK3pTXxcvA3ZcROanQ3Zrab/vlsQepuP7znzZWdrcaPWV44VvA4TEMSF&#10;0xUbBefTx2AKwgdkjbVjUvBDHpaL3tMcM+3ufKDbMRgRQ9hnqKAMocmk9EVJFv3QNcSRu7rWYoiw&#10;NVK3eI/htpajJHmXFiuODSU2tC6p+Dp+WwWTzeqF9hd3Ddt0l+bmkO9Skyv13O9WMxCBuvAvfrg/&#10;dZz/Nh7D3zfxBLn4BQAA//8DAFBLAQItABQABgAIAAAAIQDb4fbL7gAAAIUBAAATAAAAAAAAAAAA&#10;AAAAAAAAAABbQ29udGVudF9UeXBlc10ueG1sUEsBAi0AFAAGAAgAAAAhAFr0LFu/AAAAFQEAAAsA&#10;AAAAAAAAAAAAAAAAHwEAAF9yZWxzLy5yZWxzUEsBAi0AFAAGAAgAAAAhAC9nez7EAAAA3QAAAA8A&#10;AAAAAAAAAAAAAAAABwIAAGRycy9kb3ducmV2LnhtbFBLBQYAAAAAAwADALcAAAD4AgAAAAA=&#10;" filled="f" stroked="f">
                    <v:textbox inset="0,0,0,0">
                      <w:txbxContent>
                        <w:p w:rsidR="00E934CF" w:rsidRDefault="00E934CF">
                          <w:pPr>
                            <w:spacing w:before="0" w:after="0" w:line="215" w:lineRule="auto"/>
                            <w:jc w:val="center"/>
                            <w:textDirection w:val="btLr"/>
                          </w:pPr>
                        </w:p>
                      </w:txbxContent>
                    </v:textbox>
                  </v:rect>
                  <v:roundrect id="Rounded Rectangle 883" o:spid="_x0000_s1152" style="position:absolute;left:48482;width:11027;height:5707;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RHjxwgAAAN0AAAAPAAAAZHJzL2Rvd25yZXYueG1sRE9Na8JA&#10;EL0X/A/LCN7qRmmKTV1FLYLHxli9TrNjEszOht1V03/fLRS8zeN9znzZm1bcyPnGsoLJOAFBXFrd&#10;cKXgUGyfZyB8QNbYWiYFP+RhuRg8zTHT9s453fahEjGEfYYK6hC6TEpf1mTQj21HHLmzdQZDhK6S&#10;2uE9hptWTpPkVRpsODbU2NGmpvKyvxoF62+5Ljdp/haOcnL6+HTFl88LpUbDfvUOIlAfHuJ/907H&#10;+elLCn/fxBPk4hcAAP//AwBQSwECLQAUAAYACAAAACEA2+H2y+4AAACFAQAAEwAAAAAAAAAAAAAA&#10;AAAAAAAAW0NvbnRlbnRfVHlwZXNdLnhtbFBLAQItABQABgAIAAAAIQBa9CxbvwAAABUBAAALAAAA&#10;AAAAAAAAAAAAAB8BAABfcmVscy8ucmVsc1BLAQItABQABgAIAAAAIQCPRHjxwgAAAN0AAAAPAAAA&#10;AAAAAAAAAAAAAAcCAABkcnMvZG93bnJldi54bWxQSwUGAAAAAAMAAwC3AAAA9gIAAAAA&#10;" fillcolor="#667679" strokecolor="white [3201]" strokeweight="2pt">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84" o:spid="_x0000_s1153" style="position:absolute;left:48482;width:11027;height:38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o0EbwwAAAN0AAAAPAAAAZHJzL2Rvd25yZXYueG1sRE/fa8Iw&#10;EH4X9j+EG/im6UaVUY3iJooIE+bE57O5tWXNpSSxrf+9EQZ7u4/v582XvalFS85XlhW8jBMQxLnV&#10;FRcKTt+b0RsIH5A11pZJwY08LBdPgzlm2nb8Re0xFCKGsM9QQRlCk0np85IM+rFtiCP3Y53BEKEr&#10;pHbYxXBTy9ckmUqDFceGEhv6KCn/PV6NgkP7KVN52SV0cHR+369X6bbqlBo+96sZiEB9+Bf/uXc6&#10;zp+kU3h8E0+QizsAAAD//wMAUEsBAi0AFAAGAAgAAAAhANvh9svuAAAAhQEAABMAAAAAAAAAAAAA&#10;AAAAAAAAAFtDb250ZW50X1R5cGVzXS54bWxQSwECLQAUAAYACAAAACEAWvQsW78AAAAVAQAACwAA&#10;AAAAAAAAAAAAAAAfAQAAX3JlbHMvLnJlbHNQSwECLQAUAAYACAAAACEAMKNBG8MAAADdAAAADwAA&#10;AAAAAAAAAAAAAAAHAgAAZHJzL2Rvd25yZXYueG1sUEsFBgAAAAADAAMAtwAAAPcCAAAAAA==&#10;" filled="f" stroked="f">
                    <v:textbox inset="1.975mm,1.975mm,1.975mm,3pt">
                      <w:txbxContent>
                        <w:p w:rsidR="00E934CF" w:rsidRDefault="00E934CF">
                          <w:pPr>
                            <w:spacing w:before="0" w:after="0" w:line="215" w:lineRule="auto"/>
                            <w:textDirection w:val="btLr"/>
                          </w:pPr>
                          <w:r>
                            <w:rPr>
                              <w:color w:val="000000"/>
                            </w:rPr>
                            <w:t>ZA KOGA RADIMO</w:t>
                          </w:r>
                        </w:p>
                      </w:txbxContent>
                    </v:textbox>
                  </v:rect>
                  <v:roundrect id="Rounded Rectangle 885" o:spid="_x0000_s1154" style="position:absolute;left:47775;top:4528;width:16959;height:31863;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929HxQAAAN0AAAAPAAAAZHJzL2Rvd25yZXYueG1sRE9NS8NA&#10;EL0L/odlBG9mo9QaYzehCIqWXtoY0duYnWZjs7Mhu7bx37uC4G0e73MW5WR7caDRd44VXCYpCOLG&#10;6Y5bBS/Vw0UGwgdkjb1jUvBNHsri9GSBuXZH3tBhG1oRQ9jnqMCEMORS+saQRZ+4gThyOzdaDBGO&#10;rdQjHmO47eVVms6lxY5jg8GB7g01++2XVTD7eF2bz9tnLetV+v6W1bvqMZNKnZ9NyzsQgabwL/5z&#10;P+k4/3p2A7/fxBNk8QMAAP//AwBQSwECLQAUAAYACAAAACEA2+H2y+4AAACFAQAAEwAAAAAAAAAA&#10;AAAAAAAAAAAAW0NvbnRlbnRfVHlwZXNdLnhtbFBLAQItABQABgAIAAAAIQBa9CxbvwAAABUBAAAL&#10;AAAAAAAAAAAAAAAAAB8BAABfcmVscy8ucmVsc1BLAQItABQABgAIAAAAIQBP929HxQAAAN0AAAAP&#10;AAAAAAAAAAAAAAAAAAcCAABkcnMvZG93bnJldi54bWxQSwUGAAAAAAMAAwC3AAAA+QIAAAAA&#10;" fillcolor="white [3201]" strokecolor="#667679"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886" o:spid="_x0000_s1155" style="position:absolute;left:48271;top:5025;width:15966;height:308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AjdpyQAAAN0AAAAPAAAAZHJzL2Rvd25yZXYueG1sRI9ba8JA&#10;EIXfhf6HZQp9003tTaKrlEKprSBopZe3MTsmodnZsLvG9N87D4W+zXDOnPPNbNG7RnUUYu3ZwPUo&#10;A0VceFtzaWD3/jycgIoJ2WLjmQz8UoTF/GIww9z6E2+o26ZSSQjHHA1UKbW51rGoyGEc+ZZYtIMP&#10;DpOsodQ24EnCXaPHWXavHdYsDRW29FRR8bM9OgP7bH34WH4/3IRu1b99jell81p8GnN12T9OQSXq&#10;07/573ppBf/uVnDlGxlBz88AAAD//wMAUEsBAi0AFAAGAAgAAAAhANvh9svuAAAAhQEAABMAAAAA&#10;AAAAAAAAAAAAAAAAAFtDb250ZW50X1R5cGVzXS54bWxQSwECLQAUAAYACAAAACEAWvQsW78AAAAV&#10;AQAACwAAAAAAAAAAAAAAAAAfAQAAX3JlbHMvLnJlbHNQSwECLQAUAAYACAAAACEAUQI3ackAAADd&#10;AAAADwAAAAAAAAAAAAAAAAAHAgAAZHJzL2Rvd25yZXYueG1sUEsFBgAAAAADAAMAtwAAAP0CAAAA&#10;AA==&#10;" filled="f" stroked="f">
                    <v:textbox inset="2.17292mm,2.17292mm,2.17292mm,2.17292mm">
                      <w:txbxContent>
                        <w:p w:rsidR="00E934CF" w:rsidRDefault="00E934CF" w:rsidP="002606A4">
                          <w:pPr>
                            <w:spacing w:after="40" w:line="240" w:lineRule="auto"/>
                            <w:textDirection w:val="btLr"/>
                          </w:pPr>
                          <w:r>
                            <w:rPr>
                              <w:color w:val="000000"/>
                              <w:sz w:val="21"/>
                            </w:rPr>
                            <w:t xml:space="preserve">Opšta javnost - građani  </w:t>
                          </w:r>
                        </w:p>
                        <w:p w:rsidR="00E934CF" w:rsidRDefault="00E934CF" w:rsidP="002606A4">
                          <w:pPr>
                            <w:spacing w:after="40" w:line="240" w:lineRule="auto"/>
                            <w:textDirection w:val="btLr"/>
                            <w:rPr>
                              <w:color w:val="000000"/>
                              <w:sz w:val="21"/>
                            </w:rPr>
                          </w:pPr>
                          <w:r>
                            <w:rPr>
                              <w:color w:val="000000"/>
                              <w:sz w:val="21"/>
                            </w:rPr>
                            <w:t xml:space="preserve"> Privredna i druga strukovna udruženja</w:t>
                          </w:r>
                        </w:p>
                        <w:p w:rsidR="00E934CF" w:rsidRDefault="00E934CF" w:rsidP="002606A4">
                          <w:pPr>
                            <w:spacing w:after="40" w:line="240" w:lineRule="auto"/>
                            <w:textDirection w:val="btLr"/>
                          </w:pPr>
                          <w:r>
                            <w:rPr>
                              <w:color w:val="000000"/>
                              <w:sz w:val="21"/>
                            </w:rPr>
                            <w:t>Akademska zajednica</w:t>
                          </w:r>
                        </w:p>
                        <w:p w:rsidR="00E934CF" w:rsidRDefault="00E934CF" w:rsidP="002606A4">
                          <w:pPr>
                            <w:spacing w:after="40" w:line="240" w:lineRule="auto"/>
                            <w:textDirection w:val="btLr"/>
                          </w:pPr>
                          <w:r>
                            <w:rPr>
                              <w:color w:val="000000"/>
                              <w:sz w:val="21"/>
                            </w:rPr>
                            <w:t>Međunarodna javnost – EK i druge međunarodne organizacije</w:t>
                          </w:r>
                        </w:p>
                        <w:p w:rsidR="00E934CF" w:rsidRDefault="00E934CF" w:rsidP="002606A4">
                          <w:pPr>
                            <w:spacing w:after="40" w:line="240" w:lineRule="auto"/>
                            <w:textDirection w:val="btLr"/>
                            <w:rPr>
                              <w:color w:val="000000"/>
                              <w:sz w:val="21"/>
                            </w:rPr>
                          </w:pPr>
                          <w:r>
                            <w:rPr>
                              <w:color w:val="000000"/>
                              <w:sz w:val="21"/>
                            </w:rPr>
                            <w:t>Zaposleni u državnoj i lokalnoj samoupravi – visokorukovodni kadar, srednje-rukovodni kadar, službenici i namještenici, sindikalne organizacije</w:t>
                          </w:r>
                        </w:p>
                        <w:p w:rsidR="00E934CF" w:rsidRDefault="00E934CF" w:rsidP="002606A4">
                          <w:pPr>
                            <w:spacing w:after="40" w:line="240" w:lineRule="auto"/>
                            <w:textDirection w:val="btLr"/>
                            <w:rPr>
                              <w:color w:val="000000"/>
                              <w:sz w:val="21"/>
                            </w:rPr>
                          </w:pPr>
                          <w:r>
                            <w:rPr>
                              <w:color w:val="000000"/>
                              <w:sz w:val="21"/>
                            </w:rPr>
                            <w:t>Mediji</w:t>
                          </w:r>
                        </w:p>
                        <w:p w:rsidR="00E934CF" w:rsidRPr="002606A4" w:rsidRDefault="00E934CF" w:rsidP="002606A4">
                          <w:pPr>
                            <w:spacing w:after="40" w:line="240" w:lineRule="auto"/>
                            <w:textDirection w:val="btLr"/>
                            <w:rPr>
                              <w:color w:val="000000"/>
                              <w:sz w:val="21"/>
                            </w:rPr>
                          </w:pPr>
                          <w:r>
                            <w:rPr>
                              <w:color w:val="000000"/>
                              <w:sz w:val="21"/>
                            </w:rPr>
                            <w:t>NVO</w:t>
                          </w:r>
                        </w:p>
                        <w:p w:rsidR="00E934CF" w:rsidRDefault="00E934CF" w:rsidP="000D0491">
                          <w:pPr>
                            <w:spacing w:before="30" w:after="0" w:line="215" w:lineRule="auto"/>
                            <w:ind w:left="90" w:firstLine="180"/>
                            <w:textDirection w:val="btLr"/>
                          </w:pPr>
                        </w:p>
                        <w:p w:rsidR="00E934CF" w:rsidRDefault="00E934CF" w:rsidP="000D0491">
                          <w:pPr>
                            <w:spacing w:before="30" w:after="0" w:line="215" w:lineRule="auto"/>
                            <w:ind w:left="90" w:firstLine="180"/>
                            <w:textDirection w:val="btLr"/>
                          </w:pPr>
                        </w:p>
                      </w:txbxContent>
                    </v:textbox>
                  </v:rect>
                </v:group>
                <w10:anchorlock/>
              </v:group>
            </w:pict>
          </mc:Fallback>
        </mc:AlternateContent>
      </w:r>
      <w:r w:rsidR="006A107F" w:rsidRPr="007075A6">
        <w:rPr>
          <w:rFonts w:asciiTheme="minorHAnsi" w:eastAsia="Calibri" w:hAnsiTheme="minorHAnsi" w:cs="Calibri"/>
          <w:b/>
          <w:color w:val="000000"/>
          <w:sz w:val="24"/>
          <w:szCs w:val="24"/>
          <w:u w:val="single"/>
        </w:rPr>
        <w:t>Ključni strateški ciljevi</w:t>
      </w:r>
    </w:p>
    <w:p w:rsidR="00A16942"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Ovim strat</w:t>
      </w:r>
      <w:r w:rsidR="007E4A58">
        <w:rPr>
          <w:rFonts w:asciiTheme="minorHAnsi" w:eastAsia="Calibri" w:hAnsiTheme="minorHAnsi" w:cs="Calibri"/>
          <w:color w:val="000000"/>
          <w:sz w:val="24"/>
          <w:szCs w:val="24"/>
        </w:rPr>
        <w:t>eškim dokumentom definisano je pet</w:t>
      </w:r>
      <w:r w:rsidRPr="007075A6">
        <w:rPr>
          <w:rFonts w:asciiTheme="minorHAnsi" w:eastAsia="Calibri" w:hAnsiTheme="minorHAnsi" w:cs="Calibri"/>
          <w:color w:val="000000"/>
          <w:sz w:val="24"/>
          <w:szCs w:val="24"/>
        </w:rPr>
        <w:t xml:space="preserve"> strateških ciljeva, a u nastavku je razvijena analiza stanja za svaki strateški cilj, identifikovani </w:t>
      </w:r>
      <w:r w:rsidR="007E4A58">
        <w:rPr>
          <w:rFonts w:asciiTheme="minorHAnsi" w:eastAsia="Calibri" w:hAnsiTheme="minorHAnsi" w:cs="Calibri"/>
          <w:color w:val="000000"/>
          <w:sz w:val="24"/>
          <w:szCs w:val="24"/>
        </w:rPr>
        <w:t xml:space="preserve">su </w:t>
      </w:r>
      <w:r w:rsidRPr="007075A6">
        <w:rPr>
          <w:rFonts w:asciiTheme="minorHAnsi" w:eastAsia="Calibri" w:hAnsiTheme="minorHAnsi" w:cs="Calibri"/>
          <w:color w:val="000000"/>
          <w:sz w:val="24"/>
          <w:szCs w:val="24"/>
        </w:rPr>
        <w:t xml:space="preserve">izazovi i definisani operativni ciljevi kao i indikatori, u skladu sa </w:t>
      </w:r>
      <w:r w:rsidR="007E4A58">
        <w:rPr>
          <w:rFonts w:asciiTheme="minorHAnsi" w:eastAsia="Calibri" w:hAnsiTheme="minorHAnsi" w:cs="Calibri"/>
          <w:color w:val="000000"/>
          <w:sz w:val="24"/>
          <w:szCs w:val="24"/>
        </w:rPr>
        <w:t xml:space="preserve">s </w:t>
      </w:r>
      <w:r w:rsidRPr="007075A6">
        <w:rPr>
          <w:rFonts w:asciiTheme="minorHAnsi" w:eastAsia="Calibri" w:hAnsiTheme="minorHAnsi" w:cs="Calibri"/>
          <w:color w:val="000000"/>
          <w:sz w:val="24"/>
          <w:szCs w:val="24"/>
        </w:rPr>
        <w:t xml:space="preserve">Metodologijom razvijanja politika, izrade i paćenja sprovođenja strateških dokumenata. </w:t>
      </w:r>
    </w:p>
    <w:p w:rsidR="003C6031" w:rsidRPr="007075A6" w:rsidRDefault="003C6031">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lang w:val="en-US"/>
        </w:rPr>
        <w:drawing>
          <wp:inline distT="0" distB="0" distL="0" distR="0" wp14:anchorId="016420CF" wp14:editId="794B4830">
            <wp:extent cx="6523990" cy="2264229"/>
            <wp:effectExtent l="19050" t="0" r="10160" b="22225"/>
            <wp:docPr id="17" name="Diagram 1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6" r:lo="rId37" r:qs="rId38" r:cs="rId39"/>
              </a:graphicData>
            </a:graphic>
          </wp:inline>
        </w:drawing>
      </w:r>
    </w:p>
    <w:p w:rsidR="00A16942" w:rsidRPr="007075A6" w:rsidRDefault="00A16942">
      <w:pPr>
        <w:spacing w:before="120" w:after="0" w:line="240" w:lineRule="auto"/>
        <w:ind w:right="-471"/>
        <w:jc w:val="both"/>
        <w:rPr>
          <w:rFonts w:asciiTheme="minorHAnsi" w:eastAsia="Calibri" w:hAnsiTheme="minorHAnsi" w:cs="Calibri"/>
          <w:color w:val="002060"/>
          <w:sz w:val="24"/>
          <w:szCs w:val="24"/>
        </w:rPr>
      </w:pPr>
    </w:p>
    <w:p w:rsidR="00F16315" w:rsidRPr="00BB2FC8" w:rsidRDefault="000766D0" w:rsidP="004A22C6">
      <w:pPr>
        <w:pStyle w:val="Heading1"/>
        <w:spacing w:before="120" w:after="240"/>
        <w:ind w:left="0" w:right="-475"/>
        <w:jc w:val="center"/>
        <w:rPr>
          <w:rFonts w:asciiTheme="minorHAnsi" w:eastAsia="Calibri" w:hAnsiTheme="minorHAnsi" w:cs="Calibri"/>
          <w:b/>
          <w:color w:val="auto"/>
          <w:sz w:val="32"/>
          <w:szCs w:val="32"/>
        </w:rPr>
      </w:pPr>
      <w:bookmarkStart w:id="6" w:name="_heading=h.bvhu0rpndrma" w:colFirst="0" w:colLast="0"/>
      <w:bookmarkStart w:id="7" w:name="_Toc90637369"/>
      <w:bookmarkEnd w:id="6"/>
      <w:r w:rsidRPr="00BB2FC8">
        <w:rPr>
          <w:rFonts w:asciiTheme="minorHAnsi" w:eastAsia="Calibri" w:hAnsiTheme="minorHAnsi" w:cs="Calibri"/>
          <w:b/>
          <w:color w:val="auto"/>
          <w:sz w:val="32"/>
          <w:szCs w:val="32"/>
        </w:rPr>
        <w:lastRenderedPageBreak/>
        <w:t xml:space="preserve">IV </w:t>
      </w:r>
      <w:r w:rsidR="00F16315" w:rsidRPr="00BB2FC8">
        <w:rPr>
          <w:rFonts w:asciiTheme="minorHAnsi" w:eastAsia="Calibri" w:hAnsiTheme="minorHAnsi" w:cs="Calibri"/>
          <w:b/>
          <w:color w:val="auto"/>
          <w:sz w:val="32"/>
          <w:szCs w:val="32"/>
        </w:rPr>
        <w:t>HORIZONTALNA PITANJA</w:t>
      </w:r>
      <w:bookmarkEnd w:id="7"/>
    </w:p>
    <w:p w:rsidR="00F16315" w:rsidRPr="00036736" w:rsidRDefault="007E4A58" w:rsidP="00036736">
      <w:pPr>
        <w:spacing w:before="60" w:after="60" w:line="240" w:lineRule="auto"/>
        <w:ind w:right="-270"/>
        <w:jc w:val="both"/>
        <w:rPr>
          <w:color w:val="auto"/>
          <w:sz w:val="24"/>
          <w:szCs w:val="24"/>
        </w:rPr>
      </w:pPr>
      <w:r>
        <w:rPr>
          <w:color w:val="auto"/>
          <w:sz w:val="24"/>
          <w:szCs w:val="24"/>
        </w:rPr>
        <w:t>Horizontalna pitanja ove Strategije</w:t>
      </w:r>
      <w:r w:rsidR="00F16315" w:rsidRPr="00036736">
        <w:rPr>
          <w:color w:val="auto"/>
          <w:sz w:val="24"/>
          <w:szCs w:val="24"/>
        </w:rPr>
        <w:t xml:space="preserve"> od suštinske važnosti za dalju modernizaciju javne uprave su</w:t>
      </w:r>
      <w:r>
        <w:rPr>
          <w:color w:val="auto"/>
          <w:sz w:val="24"/>
          <w:szCs w:val="24"/>
        </w:rPr>
        <w:t xml:space="preserve"> jesu</w:t>
      </w:r>
      <w:r w:rsidR="00F16315" w:rsidRPr="00036736">
        <w:rPr>
          <w:color w:val="auto"/>
          <w:sz w:val="24"/>
          <w:szCs w:val="24"/>
        </w:rPr>
        <w:t>:</w:t>
      </w:r>
    </w:p>
    <w:p w:rsidR="00F16315" w:rsidRPr="00036736" w:rsidRDefault="00F16315" w:rsidP="00EB118D">
      <w:pPr>
        <w:pStyle w:val="ListParagraph"/>
        <w:numPr>
          <w:ilvl w:val="0"/>
          <w:numId w:val="49"/>
        </w:numPr>
        <w:spacing w:before="60" w:after="60" w:line="240" w:lineRule="auto"/>
        <w:ind w:right="-270"/>
        <w:contextualSpacing w:val="0"/>
        <w:jc w:val="both"/>
        <w:rPr>
          <w:color w:val="auto"/>
          <w:sz w:val="24"/>
          <w:szCs w:val="24"/>
        </w:rPr>
      </w:pPr>
      <w:r w:rsidRPr="00036736">
        <w:rPr>
          <w:color w:val="auto"/>
          <w:sz w:val="24"/>
          <w:szCs w:val="24"/>
        </w:rPr>
        <w:t>Javn</w:t>
      </w:r>
      <w:r w:rsidR="007E4A58">
        <w:rPr>
          <w:color w:val="auto"/>
          <w:sz w:val="24"/>
          <w:szCs w:val="24"/>
        </w:rPr>
        <w:t>a uprava zasnovana na razlikama</w:t>
      </w:r>
      <w:r w:rsidRPr="00036736">
        <w:rPr>
          <w:color w:val="auto"/>
          <w:sz w:val="24"/>
          <w:szCs w:val="24"/>
        </w:rPr>
        <w:t xml:space="preserve">, </w:t>
      </w:r>
      <w:r w:rsidR="00F17EE7" w:rsidRPr="00036736">
        <w:rPr>
          <w:color w:val="auto"/>
          <w:sz w:val="24"/>
          <w:szCs w:val="24"/>
        </w:rPr>
        <w:t xml:space="preserve">rodnoj </w:t>
      </w:r>
      <w:r w:rsidRPr="00036736">
        <w:rPr>
          <w:color w:val="auto"/>
          <w:sz w:val="24"/>
          <w:szCs w:val="24"/>
        </w:rPr>
        <w:t>ravnopravnosti, inkluziji, antidiskriminaciji i jednakim mogućnostima za sve</w:t>
      </w:r>
    </w:p>
    <w:p w:rsidR="00F17EE7" w:rsidRPr="00036736" w:rsidRDefault="00F16315" w:rsidP="00EB118D">
      <w:pPr>
        <w:pStyle w:val="ListParagraph"/>
        <w:numPr>
          <w:ilvl w:val="0"/>
          <w:numId w:val="49"/>
        </w:numPr>
        <w:spacing w:before="60" w:after="60" w:line="240" w:lineRule="auto"/>
        <w:ind w:right="-270"/>
        <w:contextualSpacing w:val="0"/>
        <w:jc w:val="both"/>
        <w:rPr>
          <w:color w:val="auto"/>
          <w:sz w:val="24"/>
          <w:szCs w:val="24"/>
        </w:rPr>
      </w:pPr>
      <w:r w:rsidRPr="00036736">
        <w:rPr>
          <w:color w:val="auto"/>
          <w:sz w:val="24"/>
          <w:szCs w:val="24"/>
        </w:rPr>
        <w:t xml:space="preserve">Upotreba podataka u procesu kreiranja javnih politika i kreiranja servisa (data base, registri, upravljanje podacima) i digitalizacija javne uprave  </w:t>
      </w:r>
    </w:p>
    <w:p w:rsidR="00F17EE7" w:rsidRPr="004A22C6" w:rsidRDefault="004A22C6" w:rsidP="007D4278">
      <w:pPr>
        <w:spacing w:before="120" w:after="120" w:line="240" w:lineRule="auto"/>
        <w:ind w:right="-274"/>
        <w:jc w:val="both"/>
        <w:rPr>
          <w:b/>
          <w:color w:val="auto"/>
          <w:sz w:val="24"/>
          <w:szCs w:val="24"/>
          <w:u w:val="single"/>
        </w:rPr>
      </w:pPr>
      <w:r w:rsidRPr="004A22C6">
        <w:rPr>
          <w:b/>
          <w:color w:val="auto"/>
          <w:sz w:val="24"/>
          <w:szCs w:val="24"/>
          <w:u w:val="single"/>
        </w:rPr>
        <w:t>Javna uprava zasnovana na ravnopravnosti, i</w:t>
      </w:r>
      <w:r w:rsidR="00F924D8">
        <w:rPr>
          <w:b/>
          <w:color w:val="auto"/>
          <w:sz w:val="24"/>
          <w:szCs w:val="24"/>
          <w:u w:val="single"/>
        </w:rPr>
        <w:t>n</w:t>
      </w:r>
      <w:r w:rsidRPr="004A22C6">
        <w:rPr>
          <w:b/>
          <w:color w:val="auto"/>
          <w:sz w:val="24"/>
          <w:szCs w:val="24"/>
          <w:u w:val="single"/>
        </w:rPr>
        <w:t xml:space="preserve">kluziji, antidiskriminaciji i jednakim mogućnostima za sve </w:t>
      </w:r>
    </w:p>
    <w:p w:rsidR="00F17EE7" w:rsidRPr="00F17EE7" w:rsidRDefault="00F17EE7" w:rsidP="00036736">
      <w:pPr>
        <w:spacing w:before="60" w:after="60" w:line="240" w:lineRule="auto"/>
        <w:ind w:right="-270"/>
        <w:jc w:val="both"/>
        <w:rPr>
          <w:color w:val="000000" w:themeColor="text1"/>
          <w:sz w:val="24"/>
          <w:szCs w:val="24"/>
        </w:rPr>
      </w:pPr>
      <w:r w:rsidRPr="00036736">
        <w:rPr>
          <w:color w:val="auto"/>
          <w:sz w:val="24"/>
          <w:szCs w:val="24"/>
        </w:rPr>
        <w:t>Evropska unija je 2004. godine pokrenula inicijativu Povelja o raznolikosti</w:t>
      </w:r>
      <w:r w:rsidR="00670582">
        <w:rPr>
          <w:color w:val="000000" w:themeColor="text1"/>
          <w:sz w:val="24"/>
          <w:szCs w:val="24"/>
        </w:rPr>
        <w:t>, prihvaćenu u 26 zemalja,</w:t>
      </w:r>
      <w:r w:rsidRPr="00F17EE7">
        <w:rPr>
          <w:color w:val="000000" w:themeColor="text1"/>
          <w:sz w:val="24"/>
          <w:szCs w:val="24"/>
        </w:rPr>
        <w:t xml:space="preserve"> koj</w:t>
      </w:r>
      <w:r w:rsidR="00670582">
        <w:rPr>
          <w:color w:val="000000" w:themeColor="text1"/>
          <w:sz w:val="24"/>
          <w:szCs w:val="24"/>
        </w:rPr>
        <w:t>e predstavlja</w:t>
      </w:r>
      <w:r w:rsidRPr="00F17EE7">
        <w:rPr>
          <w:color w:val="000000" w:themeColor="text1"/>
          <w:sz w:val="24"/>
          <w:szCs w:val="24"/>
        </w:rPr>
        <w:t xml:space="preserve"> preko 12.000 organizacija potpisnica i više od 16 miliona zaposlenih. Cilj joj je promocija raznolikosti , ravnopravnosti , nediskriminacije, uključenosti i jednakih mogućnosti na radnom mjestu.</w:t>
      </w:r>
      <w:r w:rsidRPr="00F17EE7">
        <w:rPr>
          <w:color w:val="000000" w:themeColor="text1"/>
          <w:sz w:val="24"/>
          <w:szCs w:val="24"/>
        </w:rPr>
        <w:tab/>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t xml:space="preserve">Ustav Crne Gore, najviši pravni akt u državi,  Zakon o rodnoj ravnopravnosti,  Zakon o zabrani diskriminacije, </w:t>
      </w:r>
      <w:r w:rsidR="00670582">
        <w:rPr>
          <w:color w:val="000000" w:themeColor="text1"/>
          <w:sz w:val="24"/>
          <w:szCs w:val="24"/>
        </w:rPr>
        <w:t xml:space="preserve"> čine normativnu osnovu u kojoj</w:t>
      </w:r>
      <w:r w:rsidRPr="00F17EE7">
        <w:rPr>
          <w:color w:val="000000" w:themeColor="text1"/>
          <w:sz w:val="24"/>
          <w:szCs w:val="24"/>
        </w:rPr>
        <w:t xml:space="preserve"> se definišu pitanja rodne ravnopravnosti u</w:t>
      </w:r>
      <w:r w:rsidR="00670582">
        <w:rPr>
          <w:color w:val="000000" w:themeColor="text1"/>
          <w:sz w:val="24"/>
          <w:szCs w:val="24"/>
        </w:rPr>
        <w:t xml:space="preserve"> crnogorskom pravnom sistemu</w:t>
      </w:r>
      <w:r w:rsidRPr="00F17EE7">
        <w:rPr>
          <w:color w:val="000000" w:themeColor="text1"/>
          <w:sz w:val="24"/>
          <w:szCs w:val="24"/>
        </w:rPr>
        <w:t>. Crna Gora je učestvovala na međunarodnoj konferenciji »Cultural Diversity, Civil Society and International Cultural Coop</w:t>
      </w:r>
      <w:r w:rsidR="00C87055">
        <w:rPr>
          <w:color w:val="000000" w:themeColor="text1"/>
          <w:sz w:val="24"/>
          <w:szCs w:val="24"/>
        </w:rPr>
        <w:t xml:space="preserve">eration in South-East Europe«. U Crnoj Gori </w:t>
      </w:r>
      <w:r w:rsidRPr="00F17EE7">
        <w:rPr>
          <w:color w:val="000000" w:themeColor="text1"/>
          <w:sz w:val="24"/>
          <w:szCs w:val="24"/>
        </w:rPr>
        <w:t>odvija se više aktivnosti u vezi sa antidis</w:t>
      </w:r>
      <w:r w:rsidR="00C87055">
        <w:rPr>
          <w:color w:val="000000" w:themeColor="text1"/>
          <w:sz w:val="24"/>
          <w:szCs w:val="24"/>
        </w:rPr>
        <w:t>kriminacijom, ali ne i u vezi s raznolikošću. U pret</w:t>
      </w:r>
      <w:r w:rsidRPr="00F17EE7">
        <w:rPr>
          <w:color w:val="000000" w:themeColor="text1"/>
          <w:sz w:val="24"/>
          <w:szCs w:val="24"/>
        </w:rPr>
        <w:t xml:space="preserve">hodnom periodu više se radilo na inkluzivnosti, rodnoj ravnopravnosti, </w:t>
      </w:r>
      <w:r w:rsidR="00C87055">
        <w:rPr>
          <w:color w:val="000000" w:themeColor="text1"/>
          <w:sz w:val="24"/>
          <w:szCs w:val="24"/>
        </w:rPr>
        <w:t xml:space="preserve">ravnopravnosti </w:t>
      </w:r>
      <w:r w:rsidRPr="00F17EE7">
        <w:rPr>
          <w:color w:val="000000" w:themeColor="text1"/>
          <w:sz w:val="24"/>
          <w:szCs w:val="24"/>
        </w:rPr>
        <w:t>manjinskih i marginalizovanih gr</w:t>
      </w:r>
      <w:r w:rsidR="00C87055">
        <w:rPr>
          <w:color w:val="000000" w:themeColor="text1"/>
          <w:sz w:val="24"/>
          <w:szCs w:val="24"/>
        </w:rPr>
        <w:t xml:space="preserve">upa – Roma i Egipćana, osoba s </w:t>
      </w:r>
      <w:r w:rsidRPr="00F17EE7">
        <w:rPr>
          <w:color w:val="000000" w:themeColor="text1"/>
          <w:sz w:val="24"/>
          <w:szCs w:val="24"/>
        </w:rPr>
        <w:t>inv</w:t>
      </w:r>
      <w:r w:rsidR="00C87055">
        <w:rPr>
          <w:color w:val="000000" w:themeColor="text1"/>
          <w:sz w:val="24"/>
          <w:szCs w:val="24"/>
        </w:rPr>
        <w:t>a</w:t>
      </w:r>
      <w:r w:rsidRPr="00F17EE7">
        <w:rPr>
          <w:color w:val="000000" w:themeColor="text1"/>
          <w:sz w:val="24"/>
          <w:szCs w:val="24"/>
        </w:rPr>
        <w:t>lidi</w:t>
      </w:r>
      <w:r w:rsidR="00C87055">
        <w:rPr>
          <w:color w:val="000000" w:themeColor="text1"/>
          <w:sz w:val="24"/>
          <w:szCs w:val="24"/>
        </w:rPr>
        <w:t xml:space="preserve">tetom. Rodnoj ravnopravnosti </w:t>
      </w:r>
      <w:r w:rsidRPr="00F17EE7">
        <w:rPr>
          <w:color w:val="000000" w:themeColor="text1"/>
          <w:sz w:val="24"/>
          <w:szCs w:val="24"/>
        </w:rPr>
        <w:t>posvećeno</w:t>
      </w:r>
      <w:r w:rsidR="00C87055">
        <w:rPr>
          <w:color w:val="000000" w:themeColor="text1"/>
          <w:sz w:val="24"/>
          <w:szCs w:val="24"/>
        </w:rPr>
        <w:t xml:space="preserve"> je</w:t>
      </w:r>
      <w:r w:rsidRPr="00F17EE7">
        <w:rPr>
          <w:color w:val="000000" w:themeColor="text1"/>
          <w:sz w:val="24"/>
          <w:szCs w:val="24"/>
        </w:rPr>
        <w:t xml:space="preserve"> dosta pažnje i napravljeni su značajni pomaci.</w:t>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t xml:space="preserve">Prepoznate aktivnosti u </w:t>
      </w:r>
      <w:r w:rsidR="00B345FE">
        <w:rPr>
          <w:color w:val="000000" w:themeColor="text1"/>
          <w:sz w:val="24"/>
          <w:szCs w:val="24"/>
        </w:rPr>
        <w:t xml:space="preserve">vezi s rodnom ravnopravnošću </w:t>
      </w:r>
      <w:r w:rsidRPr="00F17EE7">
        <w:rPr>
          <w:color w:val="000000" w:themeColor="text1"/>
          <w:sz w:val="24"/>
          <w:szCs w:val="24"/>
        </w:rPr>
        <w:t xml:space="preserve">u javnoj upravi, prožimaju se kroz sve strateške ciljeve i fokusiraju se na niz aktivnosti koje treba </w:t>
      </w:r>
      <w:r w:rsidR="00B345FE">
        <w:rPr>
          <w:color w:val="000000" w:themeColor="text1"/>
          <w:sz w:val="24"/>
          <w:szCs w:val="24"/>
        </w:rPr>
        <w:t>da doprinesu primjeni i promoci</w:t>
      </w:r>
      <w:r w:rsidRPr="00F17EE7">
        <w:rPr>
          <w:color w:val="000000" w:themeColor="text1"/>
          <w:sz w:val="24"/>
          <w:szCs w:val="24"/>
        </w:rPr>
        <w:t xml:space="preserve">ji ovog standarda.  </w:t>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t xml:space="preserve">Demografske promjene (povećana mobilnost, starenje stanovništva, migracije), promjenljivi tržišni uslovi i faktori globalizacije doprinose rastućoj raznolikosti radne snage unutar organizacija i na tržištu rada. Postoji velika vjerovatnoća da će zaposleni na poslu naići na različite potrebe, vrijednosti, motivaciju, različite doprinose i načine izgradnje odnosa. Raznolikost je više od pola, </w:t>
      </w:r>
      <w:r w:rsidR="00070743">
        <w:rPr>
          <w:color w:val="000000" w:themeColor="text1"/>
          <w:sz w:val="24"/>
          <w:szCs w:val="24"/>
        </w:rPr>
        <w:t xml:space="preserve">od </w:t>
      </w:r>
      <w:r w:rsidRPr="00F17EE7">
        <w:rPr>
          <w:color w:val="000000" w:themeColor="text1"/>
          <w:sz w:val="24"/>
          <w:szCs w:val="24"/>
        </w:rPr>
        <w:t xml:space="preserve">starosti ili rase pojedinca.  Različitost, uključivanje i jednakost oduvjek su bili izvor napretka i razvoja pravednijeg društva. </w:t>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t xml:space="preserve">Kako do sada nije postojao širi koncept raznolikosti, Strategija će se baviti ovom temom kao horizontalnim pitanjem. Koncept različitosti odnosi se na poštovanje vrijednosti raznolikosti, nediskriminacije i jednakih mogućnosti u odnosu na svakog pojedinca. </w:t>
      </w:r>
    </w:p>
    <w:p w:rsidR="00F17EE7" w:rsidRPr="00F17EE7" w:rsidRDefault="00070743" w:rsidP="00F17EE7">
      <w:pPr>
        <w:spacing w:before="60" w:after="60" w:line="240" w:lineRule="auto"/>
        <w:ind w:right="-270"/>
        <w:jc w:val="both"/>
        <w:rPr>
          <w:color w:val="000000" w:themeColor="text1"/>
          <w:sz w:val="24"/>
          <w:szCs w:val="24"/>
        </w:rPr>
      </w:pPr>
      <w:r>
        <w:rPr>
          <w:color w:val="000000" w:themeColor="text1"/>
          <w:sz w:val="24"/>
          <w:szCs w:val="24"/>
        </w:rPr>
        <w:t>Ciljevi Strategije biće</w:t>
      </w:r>
      <w:r w:rsidR="00F17EE7" w:rsidRPr="00F17EE7">
        <w:rPr>
          <w:color w:val="000000" w:themeColor="text1"/>
          <w:sz w:val="24"/>
          <w:szCs w:val="24"/>
        </w:rPr>
        <w:t xml:space="preserve"> usmjereni </w:t>
      </w:r>
      <w:r>
        <w:rPr>
          <w:color w:val="000000" w:themeColor="text1"/>
          <w:sz w:val="24"/>
          <w:szCs w:val="24"/>
        </w:rPr>
        <w:t>na stvaranje koherentne politike</w:t>
      </w:r>
      <w:r w:rsidR="00F17EE7" w:rsidRPr="00F17EE7">
        <w:rPr>
          <w:color w:val="000000" w:themeColor="text1"/>
          <w:sz w:val="24"/>
          <w:szCs w:val="24"/>
        </w:rPr>
        <w:t xml:space="preserve"> raznolikosti koja će stvoriti inkluzivno okruženje i dati svim zaposlenima priliku da se os</w:t>
      </w:r>
      <w:r>
        <w:rPr>
          <w:color w:val="000000" w:themeColor="text1"/>
          <w:sz w:val="24"/>
          <w:szCs w:val="24"/>
        </w:rPr>
        <w:t>j</w:t>
      </w:r>
      <w:r w:rsidR="00F17EE7" w:rsidRPr="00F17EE7">
        <w:rPr>
          <w:color w:val="000000" w:themeColor="text1"/>
          <w:sz w:val="24"/>
          <w:szCs w:val="24"/>
        </w:rPr>
        <w:t>ećaju uključeno, poštovano i cijenjeno. To znači da</w:t>
      </w:r>
      <w:r>
        <w:rPr>
          <w:color w:val="000000" w:themeColor="text1"/>
          <w:sz w:val="24"/>
          <w:szCs w:val="24"/>
        </w:rPr>
        <w:t xml:space="preserve"> će</w:t>
      </w:r>
      <w:r w:rsidR="00F17EE7" w:rsidRPr="00F17EE7">
        <w:rPr>
          <w:color w:val="000000" w:themeColor="text1"/>
          <w:sz w:val="24"/>
          <w:szCs w:val="24"/>
        </w:rPr>
        <w:t xml:space="preserve"> se politika upravljanja ljudskim resursima fokusirati na prepoznavanje i </w:t>
      </w:r>
      <w:r>
        <w:rPr>
          <w:color w:val="000000" w:themeColor="text1"/>
          <w:sz w:val="24"/>
          <w:szCs w:val="24"/>
        </w:rPr>
        <w:t xml:space="preserve"> na </w:t>
      </w:r>
      <w:r w:rsidR="00F17EE7" w:rsidRPr="00F17EE7">
        <w:rPr>
          <w:color w:val="000000" w:themeColor="text1"/>
          <w:sz w:val="24"/>
          <w:szCs w:val="24"/>
        </w:rPr>
        <w:t xml:space="preserve">poštovanje vještina pojedinca, a ne na karakteristike pojedinca koje mogu biti osnov za diskriminaciju. </w:t>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lastRenderedPageBreak/>
        <w:t>Angažovanje građana i učešće javnosti (inkluzija) u svim segmentima rada javne uprave po</w:t>
      </w:r>
      <w:r w:rsidR="004C103D">
        <w:rPr>
          <w:color w:val="000000" w:themeColor="text1"/>
          <w:sz w:val="24"/>
          <w:szCs w:val="24"/>
        </w:rPr>
        <w:t>staje važnije nego ikad. Kroz t</w:t>
      </w:r>
      <w:r w:rsidRPr="00F17EE7">
        <w:rPr>
          <w:color w:val="000000" w:themeColor="text1"/>
          <w:sz w:val="24"/>
          <w:szCs w:val="24"/>
        </w:rPr>
        <w:t xml:space="preserve">aj strateški dokument princip inkluzivnosti prožima </w:t>
      </w:r>
      <w:r w:rsidR="004C103D" w:rsidRPr="00F17EE7">
        <w:rPr>
          <w:color w:val="000000" w:themeColor="text1"/>
          <w:sz w:val="24"/>
          <w:szCs w:val="24"/>
        </w:rPr>
        <w:t xml:space="preserve">se </w:t>
      </w:r>
      <w:r w:rsidRPr="00F17EE7">
        <w:rPr>
          <w:color w:val="000000" w:themeColor="text1"/>
          <w:sz w:val="24"/>
          <w:szCs w:val="24"/>
        </w:rPr>
        <w:t>kroz sve</w:t>
      </w:r>
      <w:r w:rsidR="00024441">
        <w:rPr>
          <w:color w:val="000000" w:themeColor="text1"/>
          <w:sz w:val="24"/>
          <w:szCs w:val="24"/>
        </w:rPr>
        <w:t xml:space="preserve"> strateške ciljeve i uključuje sve zainteresovane u procese počev od</w:t>
      </w:r>
      <w:r w:rsidRPr="00F17EE7">
        <w:rPr>
          <w:color w:val="000000" w:themeColor="text1"/>
          <w:sz w:val="24"/>
          <w:szCs w:val="24"/>
        </w:rPr>
        <w:t xml:space="preserve"> pripreme do implem</w:t>
      </w:r>
      <w:r w:rsidR="00024441">
        <w:rPr>
          <w:color w:val="000000" w:themeColor="text1"/>
          <w:sz w:val="24"/>
          <w:szCs w:val="24"/>
        </w:rPr>
        <w:t>en</w:t>
      </w:r>
      <w:r w:rsidRPr="00F17EE7">
        <w:rPr>
          <w:color w:val="000000" w:themeColor="text1"/>
          <w:sz w:val="24"/>
          <w:szCs w:val="24"/>
        </w:rPr>
        <w:t xml:space="preserve">tacije.  </w:t>
      </w:r>
    </w:p>
    <w:p w:rsidR="00F17EE7" w:rsidRPr="00F17EE7" w:rsidRDefault="00F17EE7" w:rsidP="00F17EE7">
      <w:pPr>
        <w:spacing w:before="60" w:after="60" w:line="240" w:lineRule="auto"/>
        <w:ind w:right="-270"/>
        <w:jc w:val="both"/>
        <w:rPr>
          <w:color w:val="000000" w:themeColor="text1"/>
          <w:sz w:val="24"/>
          <w:szCs w:val="24"/>
        </w:rPr>
      </w:pPr>
      <w:r w:rsidRPr="00F17EE7">
        <w:rPr>
          <w:color w:val="000000" w:themeColor="text1"/>
          <w:sz w:val="24"/>
          <w:szCs w:val="24"/>
        </w:rPr>
        <w:t>Takođe, kako bi postigla ciljeve veće otvorenosti i upravu učinila efikasnijom, Vlada Crne Gore je pristupila Partnerstvu za otv</w:t>
      </w:r>
      <w:r w:rsidR="0043796A">
        <w:rPr>
          <w:color w:val="000000" w:themeColor="text1"/>
          <w:sz w:val="24"/>
          <w:szCs w:val="24"/>
        </w:rPr>
        <w:t>orenu upravu (OGP). Učešćem u t</w:t>
      </w:r>
      <w:r w:rsidRPr="00F17EE7">
        <w:rPr>
          <w:color w:val="000000" w:themeColor="text1"/>
          <w:sz w:val="24"/>
          <w:szCs w:val="24"/>
        </w:rPr>
        <w:t>oj inicijativi, Crna Gora se usmjerila na pet ključnih obaveza: poboljšanje javnih usluga, učešće građana, pristup informacijama – otvorenost organa državne uprave, efikasnije upravljanje javnim resursima i povećanje javnog integriteta. Proces konsultacija sa civilnim društvom u izradi Nacionalnog akcionog plana sproveden je u skladu sa standardima koje je propisao Sekretarijat OGP-a.</w:t>
      </w:r>
    </w:p>
    <w:p w:rsidR="00F16315" w:rsidRDefault="0043796A" w:rsidP="00F17EE7">
      <w:pPr>
        <w:spacing w:before="60" w:after="60" w:line="240" w:lineRule="auto"/>
        <w:ind w:right="-270"/>
        <w:jc w:val="both"/>
        <w:rPr>
          <w:color w:val="000000" w:themeColor="text1"/>
          <w:sz w:val="24"/>
          <w:szCs w:val="24"/>
        </w:rPr>
      </w:pPr>
      <w:r>
        <w:rPr>
          <w:color w:val="000000" w:themeColor="text1"/>
          <w:sz w:val="24"/>
          <w:szCs w:val="24"/>
        </w:rPr>
        <w:t>S tim u vezi, poseban fokus biće stavljen na primjenu</w:t>
      </w:r>
      <w:r w:rsidR="00F17EE7" w:rsidRPr="00F17EE7">
        <w:rPr>
          <w:color w:val="000000" w:themeColor="text1"/>
          <w:sz w:val="24"/>
          <w:szCs w:val="24"/>
        </w:rPr>
        <w:t xml:space="preserve"> sta</w:t>
      </w:r>
      <w:r>
        <w:rPr>
          <w:color w:val="000000" w:themeColor="text1"/>
          <w:sz w:val="24"/>
          <w:szCs w:val="24"/>
        </w:rPr>
        <w:t>ndarda inkluzivnosti u kreiranju</w:t>
      </w:r>
      <w:r w:rsidR="00F17EE7" w:rsidRPr="00F17EE7">
        <w:rPr>
          <w:color w:val="000000" w:themeColor="text1"/>
          <w:sz w:val="24"/>
          <w:szCs w:val="24"/>
        </w:rPr>
        <w:t xml:space="preserve"> politika prilikom definisanja us</w:t>
      </w:r>
      <w:r>
        <w:rPr>
          <w:color w:val="000000" w:themeColor="text1"/>
          <w:sz w:val="24"/>
          <w:szCs w:val="24"/>
        </w:rPr>
        <w:t>luga za potrebe građana, radi</w:t>
      </w:r>
      <w:r w:rsidR="00F17EE7" w:rsidRPr="00F17EE7">
        <w:rPr>
          <w:color w:val="000000" w:themeColor="text1"/>
          <w:sz w:val="24"/>
          <w:szCs w:val="24"/>
        </w:rPr>
        <w:t xml:space="preserve"> njihovog optimalnog korisničkog iskustva, gdje će se koristiti kvalitativna i kvantitativna istraživanja ko</w:t>
      </w:r>
      <w:r>
        <w:rPr>
          <w:color w:val="000000" w:themeColor="text1"/>
          <w:sz w:val="24"/>
          <w:szCs w:val="24"/>
        </w:rPr>
        <w:t>ja će poslužiti kao osnova za</w:t>
      </w:r>
      <w:r w:rsidR="00F17EE7" w:rsidRPr="00F17EE7">
        <w:rPr>
          <w:color w:val="000000" w:themeColor="text1"/>
          <w:sz w:val="24"/>
          <w:szCs w:val="24"/>
        </w:rPr>
        <w:t xml:space="preserve"> djelovanje or</w:t>
      </w:r>
      <w:r>
        <w:rPr>
          <w:color w:val="000000" w:themeColor="text1"/>
          <w:sz w:val="24"/>
          <w:szCs w:val="24"/>
        </w:rPr>
        <w:t>gana javne uprave i odredjivanje pravaca za unapređ</w:t>
      </w:r>
      <w:r w:rsidR="00F17EE7" w:rsidRPr="00F17EE7">
        <w:rPr>
          <w:color w:val="000000" w:themeColor="text1"/>
          <w:sz w:val="24"/>
          <w:szCs w:val="24"/>
        </w:rPr>
        <w:t>enje stanja u oblasti pružanja usluga.</w:t>
      </w:r>
    </w:p>
    <w:p w:rsidR="00F17EE7" w:rsidRPr="004A22C6" w:rsidRDefault="004A22C6" w:rsidP="007D4278">
      <w:pPr>
        <w:keepNext/>
        <w:keepLines/>
        <w:spacing w:before="120" w:after="120" w:line="240" w:lineRule="auto"/>
        <w:jc w:val="both"/>
        <w:rPr>
          <w:rFonts w:asciiTheme="minorHAnsi" w:eastAsia="Calibri" w:hAnsiTheme="minorHAnsi" w:cs="Calibri"/>
          <w:b/>
          <w:color w:val="000000" w:themeColor="text1"/>
          <w:sz w:val="24"/>
          <w:szCs w:val="24"/>
          <w:u w:val="single"/>
        </w:rPr>
      </w:pPr>
      <w:r w:rsidRPr="004A22C6">
        <w:rPr>
          <w:b/>
          <w:color w:val="000000" w:themeColor="text1"/>
          <w:sz w:val="24"/>
          <w:szCs w:val="24"/>
          <w:u w:val="single"/>
        </w:rPr>
        <w:t xml:space="preserve">Upotreba podataka </w:t>
      </w:r>
      <w:r w:rsidRPr="004A22C6">
        <w:rPr>
          <w:rFonts w:asciiTheme="minorHAnsi" w:eastAsia="Calibri" w:hAnsiTheme="minorHAnsi" w:cs="Calibri"/>
          <w:b/>
          <w:color w:val="000000" w:themeColor="text1"/>
          <w:sz w:val="24"/>
          <w:szCs w:val="24"/>
          <w:u w:val="single"/>
        </w:rPr>
        <w:t xml:space="preserve">u procesu kreiranja javnih politika i kreiranja servisa (data base, registri, upravljanje podacima) i digitalizacija javne uprave </w:t>
      </w:r>
    </w:p>
    <w:p w:rsidR="00F17EE7" w:rsidRPr="00DB54C9" w:rsidRDefault="00F17EE7" w:rsidP="00B22B85">
      <w:pPr>
        <w:keepNext/>
        <w:keepLines/>
        <w:spacing w:before="0" w:after="0" w:line="240" w:lineRule="auto"/>
        <w:ind w:right="-270"/>
        <w:jc w:val="both"/>
        <w:rPr>
          <w:rFonts w:asciiTheme="minorHAnsi" w:eastAsia="Calibri" w:hAnsiTheme="minorHAnsi" w:cs="Calibri"/>
          <w:color w:val="000000" w:themeColor="text1"/>
          <w:sz w:val="22"/>
          <w:szCs w:val="22"/>
        </w:rPr>
      </w:pPr>
      <w:r w:rsidRPr="00DB54C9">
        <w:rPr>
          <w:rFonts w:asciiTheme="minorHAnsi" w:eastAsia="Calibri" w:hAnsiTheme="minorHAnsi" w:cs="Calibri"/>
          <w:color w:val="000000" w:themeColor="text1"/>
          <w:sz w:val="22"/>
          <w:szCs w:val="22"/>
        </w:rPr>
        <w:t xml:space="preserve">Strategija digitalne transformacije 2022 – 2026. predstavlja jedan od ključnih odnosno krovnih, strateških dokumenata Vlade Crne Gore, </w:t>
      </w:r>
      <w:r w:rsidR="00B22B85" w:rsidRPr="00DB54C9">
        <w:rPr>
          <w:rFonts w:asciiTheme="minorHAnsi" w:eastAsia="Calibri" w:hAnsiTheme="minorHAnsi" w:cs="Calibri"/>
          <w:color w:val="000000" w:themeColor="text1"/>
          <w:sz w:val="22"/>
          <w:szCs w:val="22"/>
        </w:rPr>
        <w:t>čiji će stepen</w:t>
      </w:r>
      <w:r w:rsidRPr="00DB54C9">
        <w:rPr>
          <w:rFonts w:asciiTheme="minorHAnsi" w:eastAsia="Calibri" w:hAnsiTheme="minorHAnsi" w:cs="Calibri"/>
          <w:color w:val="000000" w:themeColor="text1"/>
          <w:sz w:val="22"/>
          <w:szCs w:val="22"/>
        </w:rPr>
        <w:t xml:space="preserve"> realizacije</w:t>
      </w:r>
      <w:r w:rsidR="00B75D44" w:rsidRPr="00DB54C9">
        <w:rPr>
          <w:rFonts w:asciiTheme="minorHAnsi" w:eastAsia="Calibri" w:hAnsiTheme="minorHAnsi" w:cs="Calibri"/>
          <w:color w:val="000000" w:themeColor="text1"/>
          <w:sz w:val="22"/>
          <w:szCs w:val="22"/>
        </w:rPr>
        <w:t xml:space="preserve"> </w:t>
      </w:r>
      <w:r w:rsidR="00B22B85" w:rsidRPr="00DB54C9">
        <w:rPr>
          <w:rFonts w:asciiTheme="minorHAnsi" w:eastAsia="Calibri" w:hAnsiTheme="minorHAnsi" w:cs="Calibri"/>
          <w:color w:val="000000" w:themeColor="text1"/>
          <w:sz w:val="22"/>
          <w:szCs w:val="22"/>
        </w:rPr>
        <w:t>uticati i na stepen</w:t>
      </w:r>
      <w:r w:rsidRPr="00DB54C9">
        <w:rPr>
          <w:rFonts w:asciiTheme="minorHAnsi" w:eastAsia="Calibri" w:hAnsiTheme="minorHAnsi" w:cs="Calibri"/>
          <w:color w:val="000000" w:themeColor="text1"/>
          <w:sz w:val="22"/>
          <w:szCs w:val="22"/>
        </w:rPr>
        <w:t xml:space="preserve"> realizacije drugih starteških dokumenata, jer se procesi digitalne transformacije, direktno ili indirektno, odražavaju na sve sfere razvoja društva.</w:t>
      </w:r>
      <w:r w:rsidR="00B75D44" w:rsidRPr="00DB54C9">
        <w:rPr>
          <w:rFonts w:asciiTheme="minorHAnsi" w:eastAsia="Calibri" w:hAnsiTheme="minorHAnsi" w:cs="Calibri"/>
          <w:color w:val="000000" w:themeColor="text1"/>
          <w:sz w:val="22"/>
          <w:szCs w:val="22"/>
        </w:rPr>
        <w:t xml:space="preserve"> </w:t>
      </w:r>
      <w:r w:rsidR="00DA461C">
        <w:rPr>
          <w:rFonts w:asciiTheme="minorHAnsi" w:eastAsia="Calibri" w:hAnsiTheme="minorHAnsi" w:cs="Calibri"/>
          <w:color w:val="000000" w:themeColor="text1"/>
          <w:sz w:val="22"/>
          <w:szCs w:val="22"/>
        </w:rPr>
        <w:t xml:space="preserve">Cilj </w:t>
      </w:r>
      <w:r w:rsidRPr="00DB54C9">
        <w:rPr>
          <w:rFonts w:asciiTheme="minorHAnsi" w:eastAsia="Calibri" w:hAnsiTheme="minorHAnsi" w:cs="Calibri"/>
          <w:color w:val="000000" w:themeColor="text1"/>
          <w:sz w:val="22"/>
          <w:szCs w:val="22"/>
        </w:rPr>
        <w:t>Str</w:t>
      </w:r>
      <w:r w:rsidR="00B75D44" w:rsidRPr="00DB54C9">
        <w:rPr>
          <w:rFonts w:asciiTheme="minorHAnsi" w:eastAsia="Calibri" w:hAnsiTheme="minorHAnsi" w:cs="Calibri"/>
          <w:color w:val="000000" w:themeColor="text1"/>
          <w:sz w:val="22"/>
          <w:szCs w:val="22"/>
        </w:rPr>
        <w:t>a</w:t>
      </w:r>
      <w:r w:rsidR="00DA461C">
        <w:rPr>
          <w:rFonts w:asciiTheme="minorHAnsi" w:eastAsia="Calibri" w:hAnsiTheme="minorHAnsi" w:cs="Calibri"/>
          <w:color w:val="000000" w:themeColor="text1"/>
          <w:sz w:val="22"/>
          <w:szCs w:val="22"/>
        </w:rPr>
        <w:t>tegije</w:t>
      </w:r>
      <w:r w:rsidRPr="00DB54C9">
        <w:rPr>
          <w:rFonts w:asciiTheme="minorHAnsi" w:eastAsia="Calibri" w:hAnsiTheme="minorHAnsi" w:cs="Calibri"/>
          <w:color w:val="000000" w:themeColor="text1"/>
          <w:sz w:val="22"/>
          <w:szCs w:val="22"/>
        </w:rPr>
        <w:t xml:space="preserve"> digi</w:t>
      </w:r>
      <w:r w:rsidR="00DA461C">
        <w:rPr>
          <w:rFonts w:asciiTheme="minorHAnsi" w:eastAsia="Calibri" w:hAnsiTheme="minorHAnsi" w:cs="Calibri"/>
          <w:color w:val="000000" w:themeColor="text1"/>
          <w:sz w:val="22"/>
          <w:szCs w:val="22"/>
        </w:rPr>
        <w:t>talne transformacije je</w:t>
      </w:r>
      <w:r w:rsidRPr="00DB54C9">
        <w:rPr>
          <w:rFonts w:asciiTheme="minorHAnsi" w:eastAsia="Calibri" w:hAnsiTheme="minorHAnsi" w:cs="Calibri"/>
          <w:color w:val="000000" w:themeColor="text1"/>
          <w:sz w:val="22"/>
          <w:szCs w:val="22"/>
        </w:rPr>
        <w:t xml:space="preserve"> prepoznavanje principa na kojima treba graditi dalju transformaciju društva kroz približavanje i usv</w:t>
      </w:r>
      <w:r w:rsidR="000F6351">
        <w:rPr>
          <w:rFonts w:asciiTheme="minorHAnsi" w:eastAsia="Calibri" w:hAnsiTheme="minorHAnsi" w:cs="Calibri"/>
          <w:color w:val="000000" w:themeColor="text1"/>
          <w:sz w:val="22"/>
          <w:szCs w:val="22"/>
        </w:rPr>
        <w:t>ajanje načela kojima se rukovode</w:t>
      </w:r>
      <w:r w:rsidRPr="00DB54C9">
        <w:rPr>
          <w:rFonts w:asciiTheme="minorHAnsi" w:eastAsia="Calibri" w:hAnsiTheme="minorHAnsi" w:cs="Calibri"/>
          <w:color w:val="000000" w:themeColor="text1"/>
          <w:sz w:val="22"/>
          <w:szCs w:val="22"/>
        </w:rPr>
        <w:t>, ne samo Evropska unija, već i druge razvijene zemlje svijeta.</w:t>
      </w:r>
    </w:p>
    <w:p w:rsidR="00F17EE7" w:rsidRPr="00DB54C9" w:rsidRDefault="00F17EE7" w:rsidP="00F17EE7">
      <w:pPr>
        <w:spacing w:before="60" w:after="60" w:line="240" w:lineRule="auto"/>
        <w:ind w:right="-270"/>
        <w:jc w:val="both"/>
        <w:rPr>
          <w:color w:val="000000" w:themeColor="text1"/>
          <w:sz w:val="24"/>
          <w:szCs w:val="24"/>
        </w:rPr>
      </w:pPr>
      <w:r w:rsidRPr="00DB54C9">
        <w:rPr>
          <w:rFonts w:asciiTheme="minorHAnsi" w:eastAsia="Calibri" w:hAnsiTheme="minorHAnsi" w:cs="Calibri"/>
          <w:color w:val="000000" w:themeColor="text1"/>
          <w:sz w:val="22"/>
          <w:szCs w:val="22"/>
        </w:rPr>
        <w:t>Posljednjih nekoliko godina svjedočimo ubrzanom tehnološkom razvoju koji zahvata sve segment</w:t>
      </w:r>
      <w:r w:rsidR="000F6351">
        <w:rPr>
          <w:rFonts w:asciiTheme="minorHAnsi" w:eastAsia="Calibri" w:hAnsiTheme="minorHAnsi" w:cs="Calibri"/>
          <w:color w:val="000000" w:themeColor="text1"/>
          <w:sz w:val="22"/>
          <w:szCs w:val="22"/>
        </w:rPr>
        <w:t xml:space="preserve">e i poslovanja i društva. Tahnološki razvoj </w:t>
      </w:r>
      <w:r w:rsidRPr="00DB54C9">
        <w:rPr>
          <w:rFonts w:asciiTheme="minorHAnsi" w:eastAsia="Calibri" w:hAnsiTheme="minorHAnsi" w:cs="Calibri"/>
          <w:color w:val="000000" w:themeColor="text1"/>
          <w:sz w:val="22"/>
          <w:szCs w:val="22"/>
        </w:rPr>
        <w:t>promijenio</w:t>
      </w:r>
      <w:r w:rsidR="000F6351">
        <w:rPr>
          <w:rFonts w:asciiTheme="minorHAnsi" w:eastAsia="Calibri" w:hAnsiTheme="minorHAnsi" w:cs="Calibri"/>
          <w:color w:val="000000" w:themeColor="text1"/>
          <w:sz w:val="22"/>
          <w:szCs w:val="22"/>
        </w:rPr>
        <w:t xml:space="preserve"> je</w:t>
      </w:r>
      <w:r w:rsidRPr="00DB54C9">
        <w:rPr>
          <w:rFonts w:asciiTheme="minorHAnsi" w:eastAsia="Calibri" w:hAnsiTheme="minorHAnsi" w:cs="Calibri"/>
          <w:color w:val="000000" w:themeColor="text1"/>
          <w:sz w:val="22"/>
          <w:szCs w:val="22"/>
        </w:rPr>
        <w:t xml:space="preserve"> način na koji pristupamo u</w:t>
      </w:r>
      <w:r w:rsidR="000F6351">
        <w:rPr>
          <w:rFonts w:asciiTheme="minorHAnsi" w:eastAsia="Calibri" w:hAnsiTheme="minorHAnsi" w:cs="Calibri"/>
          <w:color w:val="000000" w:themeColor="text1"/>
          <w:sz w:val="22"/>
          <w:szCs w:val="22"/>
        </w:rPr>
        <w:t>slugama, kako percipiramo</w:t>
      </w:r>
      <w:r w:rsidRPr="00DB54C9">
        <w:rPr>
          <w:rFonts w:asciiTheme="minorHAnsi" w:eastAsia="Calibri" w:hAnsiTheme="minorHAnsi" w:cs="Calibri"/>
          <w:color w:val="000000" w:themeColor="text1"/>
          <w:sz w:val="22"/>
          <w:szCs w:val="22"/>
        </w:rPr>
        <w:t xml:space="preserve"> kvalitet</w:t>
      </w:r>
      <w:r w:rsidR="000F6351">
        <w:rPr>
          <w:rFonts w:asciiTheme="minorHAnsi" w:eastAsia="Calibri" w:hAnsiTheme="minorHAnsi" w:cs="Calibri"/>
          <w:color w:val="000000" w:themeColor="text1"/>
          <w:sz w:val="22"/>
          <w:szCs w:val="22"/>
        </w:rPr>
        <w:t xml:space="preserve"> usluga</w:t>
      </w:r>
      <w:r w:rsidRPr="00DB54C9">
        <w:rPr>
          <w:rFonts w:asciiTheme="minorHAnsi" w:eastAsia="Calibri" w:hAnsiTheme="minorHAnsi" w:cs="Calibri"/>
          <w:color w:val="000000" w:themeColor="text1"/>
          <w:sz w:val="22"/>
          <w:szCs w:val="22"/>
        </w:rPr>
        <w:t>, dostupnost</w:t>
      </w:r>
      <w:r w:rsidR="000F6351">
        <w:rPr>
          <w:rFonts w:asciiTheme="minorHAnsi" w:eastAsia="Calibri" w:hAnsiTheme="minorHAnsi" w:cs="Calibri"/>
          <w:color w:val="000000" w:themeColor="text1"/>
          <w:sz w:val="22"/>
          <w:szCs w:val="22"/>
        </w:rPr>
        <w:t xml:space="preserve"> uslugama</w:t>
      </w:r>
      <w:r w:rsidRPr="00DB54C9">
        <w:rPr>
          <w:rFonts w:asciiTheme="minorHAnsi" w:eastAsia="Calibri" w:hAnsiTheme="minorHAnsi" w:cs="Calibri"/>
          <w:color w:val="000000" w:themeColor="text1"/>
          <w:sz w:val="22"/>
          <w:szCs w:val="22"/>
        </w:rPr>
        <w:t xml:space="preserve"> </w:t>
      </w:r>
      <w:r w:rsidR="00B22B85" w:rsidRPr="00DB54C9">
        <w:rPr>
          <w:rFonts w:asciiTheme="minorHAnsi" w:eastAsia="Calibri" w:hAnsiTheme="minorHAnsi" w:cs="Calibri"/>
          <w:color w:val="000000" w:themeColor="text1"/>
          <w:sz w:val="22"/>
          <w:szCs w:val="22"/>
        </w:rPr>
        <w:t>te korisničko iskustvo. Takođe,</w:t>
      </w:r>
      <w:r w:rsidRPr="00DB54C9">
        <w:rPr>
          <w:rFonts w:asciiTheme="minorHAnsi" w:eastAsia="Calibri" w:hAnsiTheme="minorHAnsi" w:cs="Calibri"/>
          <w:color w:val="000000" w:themeColor="text1"/>
          <w:sz w:val="22"/>
          <w:szCs w:val="22"/>
        </w:rPr>
        <w:t xml:space="preserve"> današnj</w:t>
      </w:r>
      <w:r w:rsidR="000F6351">
        <w:rPr>
          <w:rFonts w:asciiTheme="minorHAnsi" w:eastAsia="Calibri" w:hAnsiTheme="minorHAnsi" w:cs="Calibri"/>
          <w:color w:val="000000" w:themeColor="text1"/>
          <w:sz w:val="22"/>
          <w:szCs w:val="22"/>
        </w:rPr>
        <w:t xml:space="preserve">e usluge usmjerene su na potpuno </w:t>
      </w:r>
      <w:r w:rsidRPr="00DB54C9">
        <w:rPr>
          <w:rFonts w:asciiTheme="minorHAnsi" w:eastAsia="Calibri" w:hAnsiTheme="minorHAnsi" w:cs="Calibri"/>
          <w:color w:val="000000" w:themeColor="text1"/>
          <w:sz w:val="22"/>
          <w:szCs w:val="22"/>
        </w:rPr>
        <w:t>nove tipove korisnika. Osim spomenutih promjena, nepredviđena</w:t>
      </w:r>
      <w:r w:rsidR="000F6351">
        <w:rPr>
          <w:rFonts w:asciiTheme="minorHAnsi" w:eastAsia="Calibri" w:hAnsiTheme="minorHAnsi" w:cs="Calibri"/>
          <w:color w:val="000000" w:themeColor="text1"/>
          <w:sz w:val="22"/>
          <w:szCs w:val="22"/>
        </w:rPr>
        <w:t xml:space="preserve"> okolnost, poput epidemije kovid</w:t>
      </w:r>
      <w:r w:rsidRPr="00DB54C9">
        <w:rPr>
          <w:rFonts w:asciiTheme="minorHAnsi" w:eastAsia="Calibri" w:hAnsiTheme="minorHAnsi" w:cs="Calibri"/>
          <w:color w:val="000000" w:themeColor="text1"/>
          <w:sz w:val="22"/>
          <w:szCs w:val="22"/>
        </w:rPr>
        <w:t>-19  koja je izazvala  krizu širom svijeta, snažno je uticala na transforma</w:t>
      </w:r>
      <w:r w:rsidR="00B22B85" w:rsidRPr="00DB54C9">
        <w:rPr>
          <w:rFonts w:asciiTheme="minorHAnsi" w:eastAsia="Calibri" w:hAnsiTheme="minorHAnsi" w:cs="Calibri"/>
          <w:color w:val="000000" w:themeColor="text1"/>
          <w:sz w:val="22"/>
          <w:szCs w:val="22"/>
        </w:rPr>
        <w:t>ciju svih organizacija te ih podst</w:t>
      </w:r>
      <w:r w:rsidRPr="00DB54C9">
        <w:rPr>
          <w:rFonts w:asciiTheme="minorHAnsi" w:eastAsia="Calibri" w:hAnsiTheme="minorHAnsi" w:cs="Calibri"/>
          <w:color w:val="000000" w:themeColor="text1"/>
          <w:sz w:val="22"/>
          <w:szCs w:val="22"/>
        </w:rPr>
        <w:t xml:space="preserve">akla da izgrade otpornost i odgovore </w:t>
      </w:r>
      <w:r w:rsidR="000F6351">
        <w:rPr>
          <w:rFonts w:asciiTheme="minorHAnsi" w:eastAsia="Calibri" w:hAnsiTheme="minorHAnsi" w:cs="Calibri"/>
          <w:color w:val="000000" w:themeColor="text1"/>
          <w:sz w:val="22"/>
          <w:szCs w:val="22"/>
        </w:rPr>
        <w:t>na nove izazove</w:t>
      </w:r>
      <w:r w:rsidR="00B22B85" w:rsidRPr="00DB54C9">
        <w:rPr>
          <w:rFonts w:asciiTheme="minorHAnsi" w:eastAsia="Calibri" w:hAnsiTheme="minorHAnsi" w:cs="Calibri"/>
          <w:color w:val="000000" w:themeColor="text1"/>
          <w:sz w:val="22"/>
          <w:szCs w:val="22"/>
        </w:rPr>
        <w:t>.</w:t>
      </w:r>
    </w:p>
    <w:p w:rsidR="00F17EE7" w:rsidRPr="00DB54C9" w:rsidRDefault="00F17EE7" w:rsidP="00F17EE7">
      <w:pPr>
        <w:spacing w:before="60" w:after="60" w:line="240" w:lineRule="auto"/>
        <w:ind w:right="-270"/>
        <w:jc w:val="both"/>
        <w:rPr>
          <w:color w:val="000000" w:themeColor="text1"/>
          <w:sz w:val="24"/>
          <w:szCs w:val="24"/>
        </w:rPr>
      </w:pPr>
      <w:r w:rsidRPr="00DB54C9">
        <w:rPr>
          <w:rFonts w:asciiTheme="minorHAnsi" w:eastAsia="Calibri" w:hAnsiTheme="minorHAnsi" w:cs="Calibri"/>
          <w:color w:val="000000" w:themeColor="text1"/>
          <w:sz w:val="22"/>
          <w:szCs w:val="22"/>
        </w:rPr>
        <w:t xml:space="preserve">Za državu po mjeri građana, fokusiranu na pružanje usluga, važno je kroz realizaciju aktivnosti osigurati da različite organizacije i informacioni sistemi mogu sarađivati i razmjenjivati informacije, odnosno </w:t>
      </w:r>
      <w:r w:rsidR="00660473">
        <w:rPr>
          <w:rFonts w:asciiTheme="minorHAnsi" w:eastAsia="Calibri" w:hAnsiTheme="minorHAnsi" w:cs="Calibri"/>
          <w:color w:val="000000" w:themeColor="text1"/>
          <w:sz w:val="22"/>
          <w:szCs w:val="22"/>
        </w:rPr>
        <w:t xml:space="preserve">važna je </w:t>
      </w:r>
      <w:r w:rsidRPr="00DB54C9">
        <w:rPr>
          <w:rFonts w:asciiTheme="minorHAnsi" w:eastAsia="Calibri" w:hAnsiTheme="minorHAnsi" w:cs="Calibri"/>
          <w:color w:val="000000" w:themeColor="text1"/>
          <w:sz w:val="22"/>
          <w:szCs w:val="22"/>
        </w:rPr>
        <w:t xml:space="preserve">efikasna saradnja svih </w:t>
      </w:r>
      <w:r w:rsidR="00B22B85" w:rsidRPr="00DB54C9">
        <w:rPr>
          <w:rFonts w:asciiTheme="minorHAnsi" w:eastAsia="Calibri" w:hAnsiTheme="minorHAnsi" w:cs="Calibri"/>
          <w:color w:val="000000" w:themeColor="text1"/>
          <w:sz w:val="22"/>
          <w:szCs w:val="22"/>
        </w:rPr>
        <w:t>organa</w:t>
      </w:r>
      <w:r w:rsidRPr="00DB54C9">
        <w:rPr>
          <w:rFonts w:asciiTheme="minorHAnsi" w:eastAsia="Calibri" w:hAnsiTheme="minorHAnsi" w:cs="Calibri"/>
          <w:color w:val="000000" w:themeColor="text1"/>
          <w:sz w:val="22"/>
          <w:szCs w:val="22"/>
        </w:rPr>
        <w:t xml:space="preserve"> javne uprave kao i automatizacija razmjene i kvalite</w:t>
      </w:r>
      <w:r w:rsidR="00B22B85" w:rsidRPr="00DB54C9">
        <w:rPr>
          <w:rFonts w:asciiTheme="minorHAnsi" w:eastAsia="Calibri" w:hAnsiTheme="minorHAnsi" w:cs="Calibri"/>
          <w:color w:val="000000" w:themeColor="text1"/>
          <w:sz w:val="22"/>
          <w:szCs w:val="22"/>
        </w:rPr>
        <w:t>t</w:t>
      </w:r>
      <w:r w:rsidR="00660473">
        <w:rPr>
          <w:rFonts w:asciiTheme="minorHAnsi" w:eastAsia="Calibri" w:hAnsiTheme="minorHAnsi" w:cs="Calibri"/>
          <w:color w:val="000000" w:themeColor="text1"/>
          <w:sz w:val="22"/>
          <w:szCs w:val="22"/>
        </w:rPr>
        <w:t>na integracija</w:t>
      </w:r>
      <w:r w:rsidRPr="00DB54C9">
        <w:rPr>
          <w:rFonts w:asciiTheme="minorHAnsi" w:eastAsia="Calibri" w:hAnsiTheme="minorHAnsi" w:cs="Calibri"/>
          <w:color w:val="000000" w:themeColor="text1"/>
          <w:sz w:val="22"/>
          <w:szCs w:val="22"/>
        </w:rPr>
        <w:t xml:space="preserve"> procesa na svim nivoima. Da bi vlada efikasno služila svojim građanima </w:t>
      </w:r>
      <w:r w:rsidR="00B22B85" w:rsidRPr="00DB54C9">
        <w:rPr>
          <w:rFonts w:asciiTheme="minorHAnsi" w:eastAsia="Calibri" w:hAnsiTheme="minorHAnsi" w:cs="Calibri"/>
          <w:color w:val="000000" w:themeColor="text1"/>
          <w:sz w:val="22"/>
          <w:szCs w:val="22"/>
        </w:rPr>
        <w:t>ona mora</w:t>
      </w:r>
      <w:r w:rsidR="00B75D44" w:rsidRPr="00DB54C9">
        <w:rPr>
          <w:rFonts w:asciiTheme="minorHAnsi" w:eastAsia="Calibri" w:hAnsiTheme="minorHAnsi" w:cs="Calibri"/>
          <w:color w:val="000000" w:themeColor="text1"/>
          <w:sz w:val="22"/>
          <w:szCs w:val="22"/>
        </w:rPr>
        <w:t xml:space="preserve"> </w:t>
      </w:r>
      <w:r w:rsidR="00B22B85" w:rsidRPr="00DB54C9">
        <w:rPr>
          <w:rFonts w:asciiTheme="minorHAnsi" w:eastAsia="Calibri" w:hAnsiTheme="minorHAnsi" w:cs="Calibri"/>
          <w:color w:val="000000" w:themeColor="text1"/>
          <w:sz w:val="22"/>
          <w:szCs w:val="22"/>
        </w:rPr>
        <w:t>biti u mogućnosti da prikuplja</w:t>
      </w:r>
      <w:r w:rsidRPr="00DB54C9">
        <w:rPr>
          <w:rFonts w:asciiTheme="minorHAnsi" w:eastAsia="Calibri" w:hAnsiTheme="minorHAnsi" w:cs="Calibri"/>
          <w:color w:val="000000" w:themeColor="text1"/>
          <w:sz w:val="22"/>
          <w:szCs w:val="22"/>
        </w:rPr>
        <w:t xml:space="preserve"> pouzdane podatke</w:t>
      </w:r>
      <w:r w:rsidR="00B22B85" w:rsidRPr="00DB54C9">
        <w:rPr>
          <w:rFonts w:asciiTheme="minorHAnsi" w:eastAsia="Calibri" w:hAnsiTheme="minorHAnsi" w:cs="Calibri"/>
          <w:color w:val="000000" w:themeColor="text1"/>
          <w:sz w:val="22"/>
          <w:szCs w:val="22"/>
        </w:rPr>
        <w:t xml:space="preserve"> u realnom vremenu i upravlja </w:t>
      </w:r>
      <w:r w:rsidRPr="00DB54C9">
        <w:rPr>
          <w:rFonts w:asciiTheme="minorHAnsi" w:eastAsia="Calibri" w:hAnsiTheme="minorHAnsi" w:cs="Calibri"/>
          <w:color w:val="000000" w:themeColor="text1"/>
          <w:sz w:val="22"/>
          <w:szCs w:val="22"/>
        </w:rPr>
        <w:t>njima na pravi način.</w:t>
      </w:r>
    </w:p>
    <w:p w:rsidR="00B22B85" w:rsidRPr="00DB54C9" w:rsidRDefault="00F17EE7" w:rsidP="00B22B85">
      <w:pPr>
        <w:spacing w:before="60" w:after="60" w:line="240" w:lineRule="auto"/>
        <w:ind w:right="-270"/>
        <w:jc w:val="both"/>
        <w:rPr>
          <w:color w:val="000000" w:themeColor="text1"/>
          <w:sz w:val="24"/>
          <w:szCs w:val="24"/>
        </w:rPr>
      </w:pPr>
      <w:r w:rsidRPr="00DB54C9">
        <w:rPr>
          <w:rFonts w:asciiTheme="minorHAnsi" w:eastAsia="Calibri" w:hAnsiTheme="minorHAnsi" w:cs="Calibri"/>
          <w:color w:val="000000" w:themeColor="text1"/>
          <w:sz w:val="22"/>
          <w:szCs w:val="22"/>
        </w:rPr>
        <w:t xml:space="preserve">Dostupnost </w:t>
      </w:r>
      <w:r w:rsidR="00A92DE5">
        <w:rPr>
          <w:rFonts w:asciiTheme="minorHAnsi" w:eastAsia="Calibri" w:hAnsiTheme="minorHAnsi" w:cs="Calibri"/>
          <w:color w:val="000000" w:themeColor="text1"/>
          <w:sz w:val="22"/>
          <w:szCs w:val="22"/>
        </w:rPr>
        <w:t>kvalitetnih i tačnih podataka</w:t>
      </w:r>
      <w:r w:rsidRPr="00DB54C9">
        <w:rPr>
          <w:rFonts w:asciiTheme="minorHAnsi" w:eastAsia="Calibri" w:hAnsiTheme="minorHAnsi" w:cs="Calibri"/>
          <w:color w:val="000000" w:themeColor="text1"/>
          <w:sz w:val="22"/>
          <w:szCs w:val="22"/>
        </w:rPr>
        <w:t xml:space="preserve"> ključni</w:t>
      </w:r>
      <w:r w:rsidR="00A92DE5">
        <w:rPr>
          <w:rFonts w:asciiTheme="minorHAnsi" w:eastAsia="Calibri" w:hAnsiTheme="minorHAnsi" w:cs="Calibri"/>
          <w:color w:val="000000" w:themeColor="text1"/>
          <w:sz w:val="22"/>
          <w:szCs w:val="22"/>
        </w:rPr>
        <w:t xml:space="preserve"> je</w:t>
      </w:r>
      <w:r w:rsidRPr="00DB54C9">
        <w:rPr>
          <w:rFonts w:asciiTheme="minorHAnsi" w:eastAsia="Calibri" w:hAnsiTheme="minorHAnsi" w:cs="Calibri"/>
          <w:color w:val="000000" w:themeColor="text1"/>
          <w:sz w:val="22"/>
          <w:szCs w:val="22"/>
        </w:rPr>
        <w:t xml:space="preserve"> preduslov za kvalitetne digitalne usluge i </w:t>
      </w:r>
      <w:r w:rsidR="00A92DE5">
        <w:rPr>
          <w:rFonts w:asciiTheme="minorHAnsi" w:eastAsia="Calibri" w:hAnsiTheme="minorHAnsi" w:cs="Calibri"/>
          <w:color w:val="000000" w:themeColor="text1"/>
          <w:sz w:val="22"/>
          <w:szCs w:val="22"/>
        </w:rPr>
        <w:t xml:space="preserve">za </w:t>
      </w:r>
      <w:r w:rsidRPr="00DB54C9">
        <w:rPr>
          <w:rFonts w:asciiTheme="minorHAnsi" w:eastAsia="Calibri" w:hAnsiTheme="minorHAnsi" w:cs="Calibri"/>
          <w:color w:val="000000" w:themeColor="text1"/>
          <w:sz w:val="22"/>
          <w:szCs w:val="22"/>
        </w:rPr>
        <w:t>upravljanje elekt</w:t>
      </w:r>
      <w:r w:rsidR="00A92DE5">
        <w:rPr>
          <w:rFonts w:asciiTheme="minorHAnsi" w:eastAsia="Calibri" w:hAnsiTheme="minorHAnsi" w:cs="Calibri"/>
          <w:color w:val="000000" w:themeColor="text1"/>
          <w:sz w:val="22"/>
          <w:szCs w:val="22"/>
        </w:rPr>
        <w:t>ronskim i drugim sistemima. Da</w:t>
      </w:r>
      <w:r w:rsidRPr="00DB54C9">
        <w:rPr>
          <w:rFonts w:asciiTheme="minorHAnsi" w:eastAsia="Calibri" w:hAnsiTheme="minorHAnsi" w:cs="Calibri"/>
          <w:color w:val="000000" w:themeColor="text1"/>
          <w:sz w:val="22"/>
          <w:szCs w:val="22"/>
        </w:rPr>
        <w:t xml:space="preserve"> bi se navedeno postiglo, neophodno je obezbijediti sveobuhvatan pravni okvir za vođenje elektronskih registara,  bezbjednu razmjenu podataka u pogledu prava pristupa, kao i tehničke mogućnosti za bezbjedno skladištenje i razmjenu podataka. Uz dostupnost podataka, neophodno je kreiranje novih digitalnih rješenja koja će iskoristiti potencijal postojećih podataka i to korišćenjem i ponovnom upotrebom podataka. </w:t>
      </w:r>
    </w:p>
    <w:p w:rsidR="00B22B85" w:rsidRPr="00DB54C9" w:rsidRDefault="00F17EE7" w:rsidP="00B22B85">
      <w:pPr>
        <w:spacing w:before="60" w:after="60" w:line="240" w:lineRule="auto"/>
        <w:ind w:right="-270"/>
        <w:jc w:val="both"/>
        <w:rPr>
          <w:color w:val="000000" w:themeColor="text1"/>
          <w:sz w:val="22"/>
          <w:szCs w:val="22"/>
        </w:rPr>
      </w:pPr>
      <w:r w:rsidRPr="00DB54C9">
        <w:rPr>
          <w:rFonts w:asciiTheme="minorHAnsi" w:eastAsia="Calibri" w:hAnsiTheme="minorHAnsi" w:cs="Calibri"/>
          <w:color w:val="000000" w:themeColor="text1"/>
          <w:sz w:val="22"/>
          <w:szCs w:val="22"/>
        </w:rPr>
        <w:t>Dostupnost kvalitetnih, tačnih i pr</w:t>
      </w:r>
      <w:r w:rsidR="00A92DE5">
        <w:rPr>
          <w:rFonts w:asciiTheme="minorHAnsi" w:eastAsia="Calibri" w:hAnsiTheme="minorHAnsi" w:cs="Calibri"/>
          <w:color w:val="000000" w:themeColor="text1"/>
          <w:sz w:val="22"/>
          <w:szCs w:val="22"/>
        </w:rPr>
        <w:t>avovremenih podataka</w:t>
      </w:r>
      <w:r w:rsidRPr="00DB54C9">
        <w:rPr>
          <w:rFonts w:asciiTheme="minorHAnsi" w:eastAsia="Calibri" w:hAnsiTheme="minorHAnsi" w:cs="Calibri"/>
          <w:color w:val="000000" w:themeColor="text1"/>
          <w:sz w:val="22"/>
          <w:szCs w:val="22"/>
        </w:rPr>
        <w:t xml:space="preserve"> ključni </w:t>
      </w:r>
      <w:r w:rsidR="00A92DE5">
        <w:rPr>
          <w:rFonts w:asciiTheme="minorHAnsi" w:eastAsia="Calibri" w:hAnsiTheme="minorHAnsi" w:cs="Calibri"/>
          <w:color w:val="000000" w:themeColor="text1"/>
          <w:sz w:val="22"/>
          <w:szCs w:val="22"/>
        </w:rPr>
        <w:t xml:space="preserve">je </w:t>
      </w:r>
      <w:r w:rsidRPr="00DB54C9">
        <w:rPr>
          <w:rFonts w:asciiTheme="minorHAnsi" w:eastAsia="Calibri" w:hAnsiTheme="minorHAnsi" w:cs="Calibri"/>
          <w:color w:val="000000" w:themeColor="text1"/>
          <w:sz w:val="22"/>
          <w:szCs w:val="22"/>
        </w:rPr>
        <w:t xml:space="preserve">preduslov za </w:t>
      </w:r>
      <w:r w:rsidR="00A92DE5">
        <w:rPr>
          <w:rFonts w:asciiTheme="minorHAnsi" w:eastAsia="Calibri" w:hAnsiTheme="minorHAnsi" w:cs="Calibri"/>
          <w:color w:val="000000" w:themeColor="text1"/>
          <w:sz w:val="22"/>
          <w:szCs w:val="22"/>
        </w:rPr>
        <w:t>unapređenje</w:t>
      </w:r>
      <w:r w:rsidR="00B22B85" w:rsidRPr="00DB54C9">
        <w:rPr>
          <w:rFonts w:asciiTheme="minorHAnsi" w:eastAsia="Calibri" w:hAnsiTheme="minorHAnsi" w:cs="Calibri"/>
          <w:color w:val="000000" w:themeColor="text1"/>
          <w:sz w:val="22"/>
          <w:szCs w:val="22"/>
        </w:rPr>
        <w:t xml:space="preserve"> usluga javne uprave</w:t>
      </w:r>
      <w:r w:rsidRPr="00DB54C9">
        <w:rPr>
          <w:rFonts w:asciiTheme="minorHAnsi" w:eastAsia="Calibri" w:hAnsiTheme="minorHAnsi" w:cs="Calibri"/>
          <w:color w:val="000000" w:themeColor="text1"/>
          <w:sz w:val="22"/>
          <w:szCs w:val="22"/>
        </w:rPr>
        <w:t xml:space="preserve">. U tom cilju, neophodno je obezbijediti pravni okvir i infrastrukturu za bezbjedan i visok </w:t>
      </w:r>
      <w:r w:rsidRPr="00DB54C9">
        <w:rPr>
          <w:rFonts w:asciiTheme="minorHAnsi" w:eastAsia="Calibri" w:hAnsiTheme="minorHAnsi" w:cs="Calibri"/>
          <w:color w:val="000000" w:themeColor="text1"/>
          <w:sz w:val="22"/>
          <w:szCs w:val="22"/>
        </w:rPr>
        <w:lastRenderedPageBreak/>
        <w:t>nivo razmjene podataka, prateći principe regulative</w:t>
      </w:r>
      <w:r w:rsidR="00A92DE5" w:rsidRPr="00A92DE5">
        <w:rPr>
          <w:rFonts w:asciiTheme="minorHAnsi" w:eastAsia="Calibri" w:hAnsiTheme="minorHAnsi" w:cs="Calibri"/>
          <w:color w:val="000000" w:themeColor="text1"/>
          <w:sz w:val="22"/>
          <w:szCs w:val="22"/>
        </w:rPr>
        <w:t xml:space="preserve"> </w:t>
      </w:r>
      <w:r w:rsidR="00A92DE5" w:rsidRPr="00DB54C9">
        <w:rPr>
          <w:rFonts w:asciiTheme="minorHAnsi" w:eastAsia="Calibri" w:hAnsiTheme="minorHAnsi" w:cs="Calibri"/>
          <w:color w:val="000000" w:themeColor="text1"/>
          <w:sz w:val="22"/>
          <w:szCs w:val="22"/>
        </w:rPr>
        <w:t>EU</w:t>
      </w:r>
      <w:r w:rsidRPr="00DB54C9">
        <w:rPr>
          <w:rFonts w:asciiTheme="minorHAnsi" w:eastAsia="Calibri" w:hAnsiTheme="minorHAnsi" w:cs="Calibri"/>
          <w:color w:val="000000" w:themeColor="text1"/>
          <w:sz w:val="22"/>
          <w:szCs w:val="22"/>
        </w:rPr>
        <w:t xml:space="preserve">. Prepoznavanjem važnosti dostupnih i setova otvorenih podataka od velikog značaja, strategija aktivno podstiče kreiranje novih digitalnih rješenja, grenerisanje nove ekonomske vrijednosti i unapređenje transparentnosti i odgovornosti javne uprave, uzimajući u obzir povjerenje, privatnost i korišćenje podataka uz puno poštovanje zakonskih normi i etičkih principa. </w:t>
      </w:r>
      <w:bookmarkStart w:id="8" w:name="_heading=h.d92vv4rec7t" w:colFirst="0" w:colLast="0"/>
      <w:bookmarkStart w:id="9" w:name="_heading=h.7x2hwcql88l6" w:colFirst="0" w:colLast="0"/>
      <w:bookmarkStart w:id="10" w:name="_heading=h.hv179akrhyid" w:colFirst="0" w:colLast="0"/>
      <w:bookmarkEnd w:id="8"/>
      <w:bookmarkEnd w:id="9"/>
      <w:bookmarkEnd w:id="10"/>
    </w:p>
    <w:p w:rsidR="00B22B85" w:rsidRPr="00DB54C9" w:rsidRDefault="00F4194F" w:rsidP="00B22B85">
      <w:pPr>
        <w:spacing w:before="60" w:after="60" w:line="240" w:lineRule="auto"/>
        <w:ind w:right="-270"/>
        <w:jc w:val="both"/>
        <w:rPr>
          <w:color w:val="000000" w:themeColor="text1"/>
          <w:sz w:val="22"/>
          <w:szCs w:val="22"/>
        </w:rPr>
      </w:pPr>
      <w:r w:rsidRPr="00DB54C9">
        <w:rPr>
          <w:rFonts w:asciiTheme="minorHAnsi" w:eastAsia="Calibri" w:hAnsiTheme="minorHAnsi" w:cs="Calibri"/>
          <w:color w:val="000000" w:themeColor="text1"/>
          <w:sz w:val="22"/>
          <w:szCs w:val="22"/>
        </w:rPr>
        <w:t>Upotreba podataka u procesu kreiranja javnih politika prepoznata je novim strateškim dokumentom – Startegijom digitalne transformac</w:t>
      </w:r>
      <w:r w:rsidR="00904FB8">
        <w:rPr>
          <w:rFonts w:asciiTheme="minorHAnsi" w:eastAsia="Calibri" w:hAnsiTheme="minorHAnsi" w:cs="Calibri"/>
          <w:color w:val="000000" w:themeColor="text1"/>
          <w:sz w:val="22"/>
          <w:szCs w:val="22"/>
        </w:rPr>
        <w:t>ije 2022-2026 i predstavlja jed</w:t>
      </w:r>
      <w:r w:rsidRPr="00DB54C9">
        <w:rPr>
          <w:rFonts w:asciiTheme="minorHAnsi" w:eastAsia="Calibri" w:hAnsiTheme="minorHAnsi" w:cs="Calibri"/>
          <w:color w:val="000000" w:themeColor="text1"/>
          <w:sz w:val="22"/>
          <w:szCs w:val="22"/>
        </w:rPr>
        <w:t>a</w:t>
      </w:r>
      <w:r w:rsidR="00904FB8">
        <w:rPr>
          <w:rFonts w:asciiTheme="minorHAnsi" w:eastAsia="Calibri" w:hAnsiTheme="minorHAnsi" w:cs="Calibri"/>
          <w:color w:val="000000" w:themeColor="text1"/>
          <w:sz w:val="22"/>
          <w:szCs w:val="22"/>
        </w:rPr>
        <w:t>n</w:t>
      </w:r>
      <w:r w:rsidRPr="00DB54C9">
        <w:rPr>
          <w:rFonts w:asciiTheme="minorHAnsi" w:eastAsia="Calibri" w:hAnsiTheme="minorHAnsi" w:cs="Calibri"/>
          <w:color w:val="000000" w:themeColor="text1"/>
          <w:sz w:val="22"/>
          <w:szCs w:val="22"/>
        </w:rPr>
        <w:t xml:space="preserve"> od izazova današnjeg vremena.</w:t>
      </w:r>
    </w:p>
    <w:p w:rsidR="00B22B85" w:rsidRPr="00DB54C9" w:rsidRDefault="00F17EE7" w:rsidP="00B22B85">
      <w:pPr>
        <w:spacing w:before="60" w:after="60" w:line="240" w:lineRule="auto"/>
        <w:ind w:right="-270"/>
        <w:jc w:val="both"/>
        <w:rPr>
          <w:color w:val="000000" w:themeColor="text1"/>
          <w:sz w:val="22"/>
          <w:szCs w:val="22"/>
        </w:rPr>
      </w:pPr>
      <w:r w:rsidRPr="00DB54C9">
        <w:rPr>
          <w:rFonts w:asciiTheme="minorHAnsi" w:eastAsia="Calibri" w:hAnsiTheme="minorHAnsi" w:cs="Calibri"/>
          <w:color w:val="000000" w:themeColor="text1"/>
          <w:sz w:val="22"/>
          <w:szCs w:val="22"/>
        </w:rPr>
        <w:t>Podaci koje kreiraju ins</w:t>
      </w:r>
      <w:r w:rsidR="00904FB8">
        <w:rPr>
          <w:rFonts w:asciiTheme="minorHAnsi" w:eastAsia="Calibri" w:hAnsiTheme="minorHAnsi" w:cs="Calibri"/>
          <w:color w:val="000000" w:themeColor="text1"/>
          <w:sz w:val="22"/>
          <w:szCs w:val="22"/>
        </w:rPr>
        <w:t>titucije treba da budu dostupn</w:t>
      </w:r>
      <w:r w:rsidRPr="00DB54C9">
        <w:rPr>
          <w:rFonts w:asciiTheme="minorHAnsi" w:eastAsia="Calibri" w:hAnsiTheme="minorHAnsi" w:cs="Calibri"/>
          <w:color w:val="000000" w:themeColor="text1"/>
          <w:sz w:val="22"/>
          <w:szCs w:val="22"/>
        </w:rPr>
        <w:t>i svima, kako drugim institucijama i organima, tako i istraživačima, privrednom i civilnom sektoru, akademiji i građ</w:t>
      </w:r>
      <w:r w:rsidR="00904FB8">
        <w:rPr>
          <w:rFonts w:asciiTheme="minorHAnsi" w:eastAsia="Calibri" w:hAnsiTheme="minorHAnsi" w:cs="Calibri"/>
          <w:color w:val="000000" w:themeColor="text1"/>
          <w:sz w:val="22"/>
          <w:szCs w:val="22"/>
        </w:rPr>
        <w:t>anima, a nastavak uspostavljanja intero</w:t>
      </w:r>
      <w:r w:rsidRPr="00DB54C9">
        <w:rPr>
          <w:rFonts w:asciiTheme="minorHAnsi" w:eastAsia="Calibri" w:hAnsiTheme="minorHAnsi" w:cs="Calibri"/>
          <w:color w:val="000000" w:themeColor="text1"/>
          <w:sz w:val="22"/>
          <w:szCs w:val="22"/>
        </w:rPr>
        <w:t>perabilnih registara podataka i jedinst</w:t>
      </w:r>
      <w:r w:rsidR="00904FB8">
        <w:rPr>
          <w:rFonts w:asciiTheme="minorHAnsi" w:eastAsia="Calibri" w:hAnsiTheme="minorHAnsi" w:cs="Calibri"/>
          <w:color w:val="000000" w:themeColor="text1"/>
          <w:sz w:val="22"/>
          <w:szCs w:val="22"/>
        </w:rPr>
        <w:t>vene razmjene podata omogućiće</w:t>
      </w:r>
      <w:r w:rsidRPr="00DB54C9">
        <w:rPr>
          <w:rFonts w:asciiTheme="minorHAnsi" w:eastAsia="Calibri" w:hAnsiTheme="minorHAnsi" w:cs="Calibri"/>
          <w:color w:val="000000" w:themeColor="text1"/>
          <w:sz w:val="22"/>
          <w:szCs w:val="22"/>
        </w:rPr>
        <w:t xml:space="preserve"> njihov slobodan protok podataka unuta</w:t>
      </w:r>
      <w:r w:rsidR="00602AEB">
        <w:rPr>
          <w:rFonts w:asciiTheme="minorHAnsi" w:eastAsia="Calibri" w:hAnsiTheme="minorHAnsi" w:cs="Calibri"/>
          <w:color w:val="000000" w:themeColor="text1"/>
          <w:sz w:val="22"/>
          <w:szCs w:val="22"/>
        </w:rPr>
        <w:t>r države i bolju komunikaciju s</w:t>
      </w:r>
      <w:r w:rsidRPr="00DB54C9">
        <w:rPr>
          <w:rFonts w:asciiTheme="minorHAnsi" w:eastAsia="Calibri" w:hAnsiTheme="minorHAnsi" w:cs="Calibri"/>
          <w:color w:val="000000" w:themeColor="text1"/>
          <w:sz w:val="22"/>
          <w:szCs w:val="22"/>
        </w:rPr>
        <w:t xml:space="preserve"> EU. Ljudima, preduzećima i organiza</w:t>
      </w:r>
      <w:r w:rsidR="00602AEB">
        <w:rPr>
          <w:rFonts w:asciiTheme="minorHAnsi" w:eastAsia="Calibri" w:hAnsiTheme="minorHAnsi" w:cs="Calibri"/>
          <w:color w:val="000000" w:themeColor="text1"/>
          <w:sz w:val="22"/>
          <w:szCs w:val="22"/>
        </w:rPr>
        <w:t>cijama treba omogućiti da donose</w:t>
      </w:r>
      <w:r w:rsidRPr="00DB54C9">
        <w:rPr>
          <w:rFonts w:asciiTheme="minorHAnsi" w:eastAsia="Calibri" w:hAnsiTheme="minorHAnsi" w:cs="Calibri"/>
          <w:color w:val="000000" w:themeColor="text1"/>
          <w:sz w:val="22"/>
          <w:szCs w:val="22"/>
        </w:rPr>
        <w:t xml:space="preserve"> bol</w:t>
      </w:r>
      <w:r w:rsidR="00B22B85" w:rsidRPr="00DB54C9">
        <w:rPr>
          <w:rFonts w:asciiTheme="minorHAnsi" w:eastAsia="Calibri" w:hAnsiTheme="minorHAnsi" w:cs="Calibri"/>
          <w:color w:val="000000" w:themeColor="text1"/>
          <w:sz w:val="22"/>
          <w:szCs w:val="22"/>
        </w:rPr>
        <w:t>je odluke na temelju uvida dobij</w:t>
      </w:r>
      <w:r w:rsidRPr="00DB54C9">
        <w:rPr>
          <w:rFonts w:asciiTheme="minorHAnsi" w:eastAsia="Calibri" w:hAnsiTheme="minorHAnsi" w:cs="Calibri"/>
          <w:color w:val="000000" w:themeColor="text1"/>
          <w:sz w:val="22"/>
          <w:szCs w:val="22"/>
        </w:rPr>
        <w:t>enih iz neličnih podataka, koji bi trebali biti dostupni svima.</w:t>
      </w:r>
    </w:p>
    <w:p w:rsidR="00AF6639" w:rsidRPr="00DB54C9" w:rsidRDefault="00F17EE7" w:rsidP="00AF6639">
      <w:pPr>
        <w:spacing w:before="60" w:after="60" w:line="240" w:lineRule="auto"/>
        <w:ind w:right="-270"/>
        <w:jc w:val="both"/>
        <w:rPr>
          <w:color w:val="000000" w:themeColor="text1"/>
          <w:sz w:val="22"/>
          <w:szCs w:val="22"/>
        </w:rPr>
      </w:pPr>
      <w:r w:rsidRPr="00DB54C9">
        <w:rPr>
          <w:rFonts w:asciiTheme="minorHAnsi" w:eastAsia="Calibri" w:hAnsiTheme="minorHAnsi" w:cs="Calibri"/>
          <w:b/>
          <w:color w:val="000000" w:themeColor="text1"/>
          <w:sz w:val="22"/>
          <w:szCs w:val="22"/>
        </w:rPr>
        <w:t>Državni organi ras</w:t>
      </w:r>
      <w:r w:rsidR="00243D84">
        <w:rPr>
          <w:rFonts w:asciiTheme="minorHAnsi" w:eastAsia="Calibri" w:hAnsiTheme="minorHAnsi" w:cs="Calibri"/>
          <w:b/>
          <w:color w:val="000000" w:themeColor="text1"/>
          <w:sz w:val="22"/>
          <w:szCs w:val="22"/>
        </w:rPr>
        <w:t>polažu s</w:t>
      </w:r>
      <w:r w:rsidR="00B22B85" w:rsidRPr="00DB54C9">
        <w:rPr>
          <w:rFonts w:asciiTheme="minorHAnsi" w:eastAsia="Calibri" w:hAnsiTheme="minorHAnsi" w:cs="Calibri"/>
          <w:b/>
          <w:color w:val="000000" w:themeColor="text1"/>
          <w:sz w:val="22"/>
          <w:szCs w:val="22"/>
        </w:rPr>
        <w:t xml:space="preserve"> preko 300 registara</w:t>
      </w:r>
      <w:r w:rsidRPr="00DB54C9">
        <w:rPr>
          <w:rFonts w:asciiTheme="minorHAnsi" w:eastAsia="Calibri" w:hAnsiTheme="minorHAnsi" w:cs="Calibri"/>
          <w:b/>
          <w:color w:val="000000" w:themeColor="text1"/>
          <w:sz w:val="22"/>
          <w:szCs w:val="22"/>
        </w:rPr>
        <w:t xml:space="preserve"> koji se razlikuju po broju, vrsti podataka, načinu vođenja podataka, kao i po</w:t>
      </w:r>
      <w:r w:rsidR="00243D84">
        <w:rPr>
          <w:rFonts w:asciiTheme="minorHAnsi" w:eastAsia="Calibri" w:hAnsiTheme="minorHAnsi" w:cs="Calibri"/>
          <w:b/>
          <w:color w:val="000000" w:themeColor="text1"/>
          <w:sz w:val="22"/>
          <w:szCs w:val="22"/>
        </w:rPr>
        <w:t xml:space="preserve"> mogućnosti razmjene podataka s</w:t>
      </w:r>
      <w:r w:rsidRPr="00DB54C9">
        <w:rPr>
          <w:rFonts w:asciiTheme="minorHAnsi" w:eastAsia="Calibri" w:hAnsiTheme="minorHAnsi" w:cs="Calibri"/>
          <w:b/>
          <w:color w:val="000000" w:themeColor="text1"/>
          <w:sz w:val="22"/>
          <w:szCs w:val="22"/>
        </w:rPr>
        <w:t xml:space="preserve"> drugim organima. Imajući u vidu tende</w:t>
      </w:r>
      <w:r w:rsidR="00243D84">
        <w:rPr>
          <w:rFonts w:asciiTheme="minorHAnsi" w:eastAsia="Calibri" w:hAnsiTheme="minorHAnsi" w:cs="Calibri"/>
          <w:b/>
          <w:color w:val="000000" w:themeColor="text1"/>
          <w:sz w:val="22"/>
          <w:szCs w:val="22"/>
        </w:rPr>
        <w:t>n</w:t>
      </w:r>
      <w:r w:rsidRPr="00DB54C9">
        <w:rPr>
          <w:rFonts w:asciiTheme="minorHAnsi" w:eastAsia="Calibri" w:hAnsiTheme="minorHAnsi" w:cs="Calibri"/>
          <w:b/>
          <w:color w:val="000000" w:themeColor="text1"/>
          <w:sz w:val="22"/>
          <w:szCs w:val="22"/>
        </w:rPr>
        <w:t>ciju rasta evidencije i registara, neophodno je izvršit</w:t>
      </w:r>
      <w:r w:rsidR="00243D84">
        <w:rPr>
          <w:rFonts w:asciiTheme="minorHAnsi" w:eastAsia="Calibri" w:hAnsiTheme="minorHAnsi" w:cs="Calibri"/>
          <w:b/>
          <w:color w:val="000000" w:themeColor="text1"/>
          <w:sz w:val="22"/>
          <w:szCs w:val="22"/>
        </w:rPr>
        <w:t>i digitalizaciju registara, da</w:t>
      </w:r>
      <w:r w:rsidRPr="00DB54C9">
        <w:rPr>
          <w:rFonts w:asciiTheme="minorHAnsi" w:eastAsia="Calibri" w:hAnsiTheme="minorHAnsi" w:cs="Calibri"/>
          <w:b/>
          <w:color w:val="000000" w:themeColor="text1"/>
          <w:sz w:val="22"/>
          <w:szCs w:val="22"/>
        </w:rPr>
        <w:t xml:space="preserve"> bi se prebacili u elektronski oblik</w:t>
      </w:r>
      <w:r w:rsidRPr="00DB54C9">
        <w:rPr>
          <w:rFonts w:asciiTheme="minorHAnsi" w:eastAsia="Calibri" w:hAnsiTheme="minorHAnsi" w:cs="Calibri"/>
          <w:color w:val="000000" w:themeColor="text1"/>
          <w:sz w:val="22"/>
          <w:szCs w:val="22"/>
        </w:rPr>
        <w:t>.</w:t>
      </w:r>
      <w:r w:rsidR="00AF6639" w:rsidRPr="00DB54C9">
        <w:rPr>
          <w:rStyle w:val="FootnoteReference"/>
          <w:rFonts w:asciiTheme="minorHAnsi" w:eastAsia="Calibri" w:hAnsiTheme="minorHAnsi" w:cs="Calibri"/>
          <w:color w:val="000000" w:themeColor="text1"/>
          <w:sz w:val="22"/>
          <w:szCs w:val="22"/>
        </w:rPr>
        <w:footnoteReference w:id="14"/>
      </w:r>
      <w:r w:rsidR="00AF6639" w:rsidRPr="00DB54C9">
        <w:rPr>
          <w:color w:val="000000" w:themeColor="text1"/>
          <w:sz w:val="22"/>
          <w:szCs w:val="22"/>
        </w:rPr>
        <w:t xml:space="preserve">. </w:t>
      </w:r>
      <w:r w:rsidRPr="00DB54C9">
        <w:rPr>
          <w:rFonts w:asciiTheme="minorHAnsi" w:eastAsia="Calibri" w:hAnsiTheme="minorHAnsi" w:cs="Calibri"/>
          <w:color w:val="000000" w:themeColor="text1"/>
          <w:sz w:val="22"/>
          <w:szCs w:val="22"/>
        </w:rPr>
        <w:t>Državni organi moraju koristiti podatke koje su</w:t>
      </w:r>
      <w:r w:rsidR="00243D84">
        <w:rPr>
          <w:rFonts w:asciiTheme="minorHAnsi" w:eastAsia="Calibri" w:hAnsiTheme="minorHAnsi" w:cs="Calibri"/>
          <w:color w:val="000000" w:themeColor="text1"/>
          <w:sz w:val="22"/>
          <w:szCs w:val="22"/>
        </w:rPr>
        <w:t xml:space="preserve"> drugi državni organi već</w:t>
      </w:r>
      <w:r w:rsidRPr="00DB54C9">
        <w:rPr>
          <w:rFonts w:asciiTheme="minorHAnsi" w:eastAsia="Calibri" w:hAnsiTheme="minorHAnsi" w:cs="Calibri"/>
          <w:color w:val="000000" w:themeColor="text1"/>
          <w:sz w:val="22"/>
          <w:szCs w:val="22"/>
        </w:rPr>
        <w:t xml:space="preserve"> prikupili od pojedinaca i preduzeća, umjesto da ih opterećuju traženjem istih podataka nekoliko puta ili prikupljanjem informacija od jednog državnog organa samo da bi ih predali drugom državnom organu. Iako je ova razmjena informacija između organa formalno zakonski obezbijeđena u praksi se ne dešava i stoga je potrebno sandardizovati i si</w:t>
      </w:r>
      <w:r w:rsidR="00243D84">
        <w:rPr>
          <w:rFonts w:asciiTheme="minorHAnsi" w:eastAsia="Calibri" w:hAnsiTheme="minorHAnsi" w:cs="Calibri"/>
          <w:color w:val="000000" w:themeColor="text1"/>
          <w:sz w:val="22"/>
          <w:szCs w:val="22"/>
        </w:rPr>
        <w:t>s</w:t>
      </w:r>
      <w:r w:rsidRPr="00DB54C9">
        <w:rPr>
          <w:rFonts w:asciiTheme="minorHAnsi" w:eastAsia="Calibri" w:hAnsiTheme="minorHAnsi" w:cs="Calibri"/>
          <w:color w:val="000000" w:themeColor="text1"/>
          <w:sz w:val="22"/>
          <w:szCs w:val="22"/>
        </w:rPr>
        <w:t>tematizovati digitalne baze podataka/registre i razmjenu podataka između njih.  Bitno je da se sva ministarstva i drugi državni organi povežu sa JSERP-om što će zahtijevati podršku i smjernice od organa koji je odgovoran za JSERP kao i preduzimanje cilja</w:t>
      </w:r>
      <w:r w:rsidR="00E35B76">
        <w:rPr>
          <w:rFonts w:asciiTheme="minorHAnsi" w:eastAsia="Calibri" w:hAnsiTheme="minorHAnsi" w:cs="Calibri"/>
          <w:color w:val="000000" w:themeColor="text1"/>
          <w:sz w:val="22"/>
          <w:szCs w:val="22"/>
        </w:rPr>
        <w:t>nih  mjera da se ministarstva</w:t>
      </w:r>
      <w:r w:rsidRPr="00DB54C9">
        <w:rPr>
          <w:rFonts w:asciiTheme="minorHAnsi" w:eastAsia="Calibri" w:hAnsiTheme="minorHAnsi" w:cs="Calibri"/>
          <w:color w:val="000000" w:themeColor="text1"/>
          <w:sz w:val="22"/>
          <w:szCs w:val="22"/>
        </w:rPr>
        <w:t xml:space="preserve"> i organi motivišu da objavljuju </w:t>
      </w:r>
      <w:r w:rsidR="00E35B76">
        <w:rPr>
          <w:rFonts w:asciiTheme="minorHAnsi" w:eastAsia="Calibri" w:hAnsiTheme="minorHAnsi" w:cs="Calibri"/>
          <w:color w:val="000000" w:themeColor="text1"/>
          <w:sz w:val="22"/>
          <w:szCs w:val="22"/>
        </w:rPr>
        <w:t xml:space="preserve">register </w:t>
      </w:r>
      <w:r w:rsidRPr="00DB54C9">
        <w:rPr>
          <w:rFonts w:asciiTheme="minorHAnsi" w:eastAsia="Calibri" w:hAnsiTheme="minorHAnsi" w:cs="Calibri"/>
          <w:color w:val="000000" w:themeColor="text1"/>
          <w:sz w:val="22"/>
          <w:szCs w:val="22"/>
        </w:rPr>
        <w:t>i međusobno</w:t>
      </w:r>
      <w:r w:rsidR="00E35B76">
        <w:rPr>
          <w:rFonts w:asciiTheme="minorHAnsi" w:eastAsia="Calibri" w:hAnsiTheme="minorHAnsi" w:cs="Calibri"/>
          <w:color w:val="000000" w:themeColor="text1"/>
          <w:sz w:val="22"/>
          <w:szCs w:val="22"/>
        </w:rPr>
        <w:t xml:space="preserve"> ih  uvezuju</w:t>
      </w:r>
      <w:r w:rsidRPr="00DB54C9">
        <w:rPr>
          <w:rFonts w:asciiTheme="minorHAnsi" w:eastAsia="Calibri" w:hAnsiTheme="minorHAnsi" w:cs="Calibri"/>
          <w:color w:val="000000" w:themeColor="text1"/>
          <w:sz w:val="22"/>
          <w:szCs w:val="22"/>
        </w:rPr>
        <w:t xml:space="preserve"> u skladu sa zakonskom obavezom.</w:t>
      </w:r>
      <w:bookmarkStart w:id="11" w:name="_heading=h.gjf2w4tghws7" w:colFirst="0" w:colLast="0"/>
      <w:bookmarkEnd w:id="11"/>
    </w:p>
    <w:p w:rsidR="00AF6639" w:rsidRPr="00DB54C9" w:rsidRDefault="00642F66" w:rsidP="00AF6639">
      <w:pPr>
        <w:spacing w:before="60" w:after="60" w:line="240" w:lineRule="auto"/>
        <w:ind w:right="-270"/>
        <w:jc w:val="both"/>
        <w:rPr>
          <w:color w:val="000000" w:themeColor="text1"/>
          <w:sz w:val="22"/>
          <w:szCs w:val="22"/>
        </w:rPr>
      </w:pPr>
      <w:r>
        <w:rPr>
          <w:rFonts w:asciiTheme="minorHAnsi" w:eastAsia="Calibri" w:hAnsiTheme="minorHAnsi" w:cs="Calibri"/>
          <w:color w:val="000000" w:themeColor="text1"/>
          <w:sz w:val="22"/>
          <w:szCs w:val="22"/>
        </w:rPr>
        <w:t>Neophodno je nastaviti s</w:t>
      </w:r>
      <w:r w:rsidR="00F17EE7" w:rsidRPr="00DB54C9">
        <w:rPr>
          <w:rFonts w:asciiTheme="minorHAnsi" w:eastAsia="Calibri" w:hAnsiTheme="minorHAnsi" w:cs="Calibri"/>
          <w:color w:val="000000" w:themeColor="text1"/>
          <w:sz w:val="22"/>
          <w:szCs w:val="22"/>
        </w:rPr>
        <w:t xml:space="preserve"> priključivanjem svih najvažnijih registara koji se nalaze u različitim informacionim sistemima različitih organa državne uprave. Radi se </w:t>
      </w:r>
      <w:r>
        <w:rPr>
          <w:rFonts w:asciiTheme="minorHAnsi" w:eastAsia="Calibri" w:hAnsiTheme="minorHAnsi" w:cs="Calibri"/>
          <w:color w:val="000000" w:themeColor="text1"/>
          <w:sz w:val="22"/>
          <w:szCs w:val="22"/>
        </w:rPr>
        <w:t xml:space="preserve"> o </w:t>
      </w:r>
      <w:r w:rsidR="00F17EE7" w:rsidRPr="00DB54C9">
        <w:rPr>
          <w:rFonts w:asciiTheme="minorHAnsi" w:eastAsia="Calibri" w:hAnsiTheme="minorHAnsi" w:cs="Calibri"/>
          <w:color w:val="000000" w:themeColor="text1"/>
          <w:sz w:val="22"/>
          <w:szCs w:val="22"/>
        </w:rPr>
        <w:t>jednom od najvažnijih dijeljenih servisa bez kojeg nije moguć savremen razvoj elektronske uprave i elektronskih usluga. Prije svega jer JSERP omogućava da korisnik ne mora prilagati obavezne dokumente iz drugih organa, već se</w:t>
      </w:r>
      <w:r>
        <w:rPr>
          <w:rFonts w:asciiTheme="minorHAnsi" w:eastAsia="Calibri" w:hAnsiTheme="minorHAnsi" w:cs="Calibri"/>
          <w:color w:val="000000" w:themeColor="text1"/>
          <w:sz w:val="22"/>
          <w:szCs w:val="22"/>
        </w:rPr>
        <w:t xml:space="preserve"> to realizuje po službenoj dužnosti,</w:t>
      </w:r>
      <w:r w:rsidR="00F17EE7" w:rsidRPr="00DB54C9">
        <w:rPr>
          <w:rFonts w:asciiTheme="minorHAnsi" w:eastAsia="Calibri" w:hAnsiTheme="minorHAnsi" w:cs="Calibri"/>
          <w:color w:val="000000" w:themeColor="text1"/>
          <w:sz w:val="22"/>
          <w:szCs w:val="22"/>
        </w:rPr>
        <w:t xml:space="preserve"> u skladu sa Zakonom o upravnom postupku.</w:t>
      </w:r>
      <w:bookmarkStart w:id="12" w:name="_heading=h.4dvq68q6qxzd" w:colFirst="0" w:colLast="0"/>
      <w:bookmarkStart w:id="13" w:name="_heading=h.vdu375yglf9l" w:colFirst="0" w:colLast="0"/>
      <w:bookmarkEnd w:id="12"/>
      <w:bookmarkEnd w:id="13"/>
    </w:p>
    <w:p w:rsidR="00AF6639" w:rsidRPr="00DB54C9" w:rsidRDefault="00F17EE7" w:rsidP="00AF6639">
      <w:pPr>
        <w:spacing w:before="60" w:after="60" w:line="240" w:lineRule="auto"/>
        <w:ind w:right="-270"/>
        <w:jc w:val="both"/>
        <w:rPr>
          <w:color w:val="000000" w:themeColor="text1"/>
          <w:sz w:val="22"/>
          <w:szCs w:val="22"/>
        </w:rPr>
      </w:pPr>
      <w:r w:rsidRPr="00DB54C9">
        <w:rPr>
          <w:rFonts w:asciiTheme="minorHAnsi" w:eastAsia="Calibri" w:hAnsiTheme="minorHAnsi" w:cs="Calibri"/>
          <w:color w:val="000000" w:themeColor="text1"/>
          <w:sz w:val="22"/>
          <w:szCs w:val="22"/>
        </w:rPr>
        <w:t>Navedeno obuhvata širenje na području PKI tehnologije, plasman spektra u</w:t>
      </w:r>
      <w:r w:rsidR="00642F66">
        <w:rPr>
          <w:rFonts w:asciiTheme="minorHAnsi" w:eastAsia="Calibri" w:hAnsiTheme="minorHAnsi" w:cs="Calibri"/>
          <w:color w:val="000000" w:themeColor="text1"/>
          <w:sz w:val="22"/>
          <w:szCs w:val="22"/>
        </w:rPr>
        <w:t>sluga digitalizacije i izgradnju</w:t>
      </w:r>
      <w:r w:rsidRPr="00DB54C9">
        <w:rPr>
          <w:rFonts w:asciiTheme="minorHAnsi" w:eastAsia="Calibri" w:hAnsiTheme="minorHAnsi" w:cs="Calibri"/>
          <w:color w:val="000000" w:themeColor="text1"/>
          <w:sz w:val="22"/>
          <w:szCs w:val="22"/>
        </w:rPr>
        <w:t xml:space="preserve"> nacionalnih standarda, redizajn sistema eDMS i portala eUprave, nastavak svih projektnih aktivnosti strateških projekata prepo</w:t>
      </w:r>
      <w:r w:rsidR="00642F66">
        <w:rPr>
          <w:rFonts w:asciiTheme="minorHAnsi" w:eastAsia="Calibri" w:hAnsiTheme="minorHAnsi" w:cs="Calibri"/>
          <w:color w:val="000000" w:themeColor="text1"/>
          <w:sz w:val="22"/>
          <w:szCs w:val="22"/>
        </w:rPr>
        <w:t xml:space="preserve">znatih kroz Strategiju digitalne transformacije i Strategiju </w:t>
      </w:r>
      <w:r w:rsidRPr="00DB54C9">
        <w:rPr>
          <w:rFonts w:asciiTheme="minorHAnsi" w:eastAsia="Calibri" w:hAnsiTheme="minorHAnsi" w:cs="Calibri"/>
          <w:color w:val="000000" w:themeColor="text1"/>
          <w:sz w:val="22"/>
          <w:szCs w:val="22"/>
        </w:rPr>
        <w:t>reforme javne uprave.</w:t>
      </w:r>
      <w:bookmarkStart w:id="14" w:name="_heading=h.o1cp54be6odw" w:colFirst="0" w:colLast="0"/>
      <w:bookmarkStart w:id="15" w:name="_heading=h.ceo72aem0x89" w:colFirst="0" w:colLast="0"/>
      <w:bookmarkEnd w:id="14"/>
      <w:bookmarkEnd w:id="15"/>
    </w:p>
    <w:p w:rsidR="00A16942" w:rsidRPr="002431BF" w:rsidRDefault="00F17EE7" w:rsidP="00545342">
      <w:pPr>
        <w:spacing w:before="60" w:after="60" w:line="240" w:lineRule="auto"/>
        <w:ind w:right="-270"/>
        <w:jc w:val="both"/>
        <w:rPr>
          <w:color w:val="000000" w:themeColor="text1"/>
          <w:sz w:val="22"/>
          <w:szCs w:val="22"/>
          <w:lang w:val="en-US"/>
        </w:rPr>
      </w:pPr>
      <w:r w:rsidRPr="00DB54C9">
        <w:rPr>
          <w:rFonts w:asciiTheme="minorHAnsi" w:eastAsia="Calibri" w:hAnsiTheme="minorHAnsi" w:cs="Calibri"/>
          <w:color w:val="000000" w:themeColor="text1"/>
          <w:sz w:val="22"/>
          <w:szCs w:val="22"/>
        </w:rPr>
        <w:t>U ovoj</w:t>
      </w:r>
      <w:r w:rsidR="00F30B04">
        <w:rPr>
          <w:rFonts w:asciiTheme="minorHAnsi" w:eastAsia="Calibri" w:hAnsiTheme="minorHAnsi" w:cs="Calibri"/>
          <w:color w:val="000000" w:themeColor="text1"/>
          <w:sz w:val="22"/>
          <w:szCs w:val="22"/>
        </w:rPr>
        <w:t xml:space="preserve"> s</w:t>
      </w:r>
      <w:r w:rsidR="00AF6639" w:rsidRPr="00DB54C9">
        <w:rPr>
          <w:rFonts w:asciiTheme="minorHAnsi" w:eastAsia="Calibri" w:hAnsiTheme="minorHAnsi" w:cs="Calibri"/>
          <w:color w:val="000000" w:themeColor="text1"/>
          <w:sz w:val="22"/>
          <w:szCs w:val="22"/>
        </w:rPr>
        <w:t>trategiji, nizom aktivnosti (</w:t>
      </w:r>
      <w:r w:rsidRPr="00DB54C9">
        <w:rPr>
          <w:rFonts w:asciiTheme="minorHAnsi" w:eastAsia="Calibri" w:hAnsiTheme="minorHAnsi" w:cs="Calibri"/>
          <w:color w:val="000000" w:themeColor="text1"/>
          <w:sz w:val="22"/>
          <w:szCs w:val="22"/>
        </w:rPr>
        <w:t>jačanje</w:t>
      </w:r>
      <w:r w:rsidR="00F30B04">
        <w:rPr>
          <w:rFonts w:asciiTheme="minorHAnsi" w:eastAsia="Calibri" w:hAnsiTheme="minorHAnsi" w:cs="Calibri"/>
          <w:color w:val="000000" w:themeColor="text1"/>
          <w:sz w:val="22"/>
          <w:szCs w:val="22"/>
        </w:rPr>
        <w:t>m</w:t>
      </w:r>
      <w:r w:rsidRPr="00DB54C9">
        <w:rPr>
          <w:rFonts w:asciiTheme="minorHAnsi" w:eastAsia="Calibri" w:hAnsiTheme="minorHAnsi" w:cs="Calibri"/>
          <w:color w:val="000000" w:themeColor="text1"/>
          <w:sz w:val="22"/>
          <w:szCs w:val="22"/>
        </w:rPr>
        <w:t xml:space="preserve"> kapaciteta službenika kroz različ</w:t>
      </w:r>
      <w:r w:rsidR="00F30B04">
        <w:rPr>
          <w:rFonts w:asciiTheme="minorHAnsi" w:eastAsia="Calibri" w:hAnsiTheme="minorHAnsi" w:cs="Calibri"/>
          <w:color w:val="000000" w:themeColor="text1"/>
          <w:sz w:val="22"/>
          <w:szCs w:val="22"/>
        </w:rPr>
        <w:t>it</w:t>
      </w:r>
      <w:r w:rsidRPr="00DB54C9">
        <w:rPr>
          <w:rFonts w:asciiTheme="minorHAnsi" w:eastAsia="Calibri" w:hAnsiTheme="minorHAnsi" w:cs="Calibri"/>
          <w:color w:val="000000" w:themeColor="text1"/>
          <w:sz w:val="22"/>
          <w:szCs w:val="22"/>
        </w:rPr>
        <w:t xml:space="preserve">e edukacije i obuke u upravljanju IT tehnologijama </w:t>
      </w:r>
      <w:r w:rsidR="00F30B04">
        <w:rPr>
          <w:rFonts w:asciiTheme="minorHAnsi" w:eastAsia="Calibri" w:hAnsiTheme="minorHAnsi" w:cs="Calibri"/>
          <w:color w:val="000000" w:themeColor="text1"/>
          <w:sz w:val="22"/>
          <w:szCs w:val="22"/>
        </w:rPr>
        <w:t>i o</w:t>
      </w:r>
      <w:r w:rsidRPr="00DB54C9">
        <w:rPr>
          <w:rFonts w:asciiTheme="minorHAnsi" w:eastAsia="Calibri" w:hAnsiTheme="minorHAnsi" w:cs="Calibri"/>
          <w:color w:val="000000" w:themeColor="text1"/>
          <w:sz w:val="22"/>
          <w:szCs w:val="22"/>
        </w:rPr>
        <w:t xml:space="preserve"> </w:t>
      </w:r>
      <w:r w:rsidR="00F30B04">
        <w:rPr>
          <w:rFonts w:asciiTheme="minorHAnsi" w:eastAsia="Calibri" w:hAnsiTheme="minorHAnsi" w:cs="Calibri"/>
          <w:color w:val="000000" w:themeColor="text1"/>
          <w:sz w:val="22"/>
          <w:szCs w:val="22"/>
        </w:rPr>
        <w:t>upravljanju promjenama, obezbjeđ</w:t>
      </w:r>
      <w:r w:rsidRPr="00DB54C9">
        <w:rPr>
          <w:rFonts w:asciiTheme="minorHAnsi" w:eastAsia="Calibri" w:hAnsiTheme="minorHAnsi" w:cs="Calibri"/>
          <w:color w:val="000000" w:themeColor="text1"/>
          <w:sz w:val="22"/>
          <w:szCs w:val="22"/>
        </w:rPr>
        <w:t>ivanjem mogućnosti za zadržavanje kadrova koj</w:t>
      </w:r>
      <w:r w:rsidR="00F30B04">
        <w:rPr>
          <w:rFonts w:asciiTheme="minorHAnsi" w:eastAsia="Calibri" w:hAnsiTheme="minorHAnsi" w:cs="Calibri"/>
          <w:color w:val="000000" w:themeColor="text1"/>
          <w:sz w:val="22"/>
          <w:szCs w:val="22"/>
        </w:rPr>
        <w:t>i se bave IT poslovima, unapređ</w:t>
      </w:r>
      <w:r w:rsidRPr="00DB54C9">
        <w:rPr>
          <w:rFonts w:asciiTheme="minorHAnsi" w:eastAsia="Calibri" w:hAnsiTheme="minorHAnsi" w:cs="Calibri"/>
          <w:color w:val="000000" w:themeColor="text1"/>
          <w:sz w:val="22"/>
          <w:szCs w:val="22"/>
        </w:rPr>
        <w:t>enjem Edms i JSERP sistema, uspostavljanje</w:t>
      </w:r>
      <w:r w:rsidR="00F30B04">
        <w:rPr>
          <w:rFonts w:asciiTheme="minorHAnsi" w:eastAsia="Calibri" w:hAnsiTheme="minorHAnsi" w:cs="Calibri"/>
          <w:color w:val="000000" w:themeColor="text1"/>
          <w:sz w:val="22"/>
          <w:szCs w:val="22"/>
        </w:rPr>
        <w:t>m</w:t>
      </w:r>
      <w:r w:rsidRPr="00DB54C9">
        <w:rPr>
          <w:rFonts w:asciiTheme="minorHAnsi" w:eastAsia="Calibri" w:hAnsiTheme="minorHAnsi" w:cs="Calibri"/>
          <w:color w:val="000000" w:themeColor="text1"/>
          <w:sz w:val="22"/>
          <w:szCs w:val="22"/>
        </w:rPr>
        <w:t xml:space="preserve"> novog Portala eGovermnet kao platforme za pružanje </w:t>
      </w:r>
      <w:r w:rsidR="00AF6639" w:rsidRPr="00DB54C9">
        <w:rPr>
          <w:rFonts w:asciiTheme="minorHAnsi" w:eastAsia="Calibri" w:hAnsiTheme="minorHAnsi" w:cs="Calibri"/>
          <w:color w:val="000000" w:themeColor="text1"/>
          <w:sz w:val="22"/>
          <w:szCs w:val="22"/>
        </w:rPr>
        <w:t>usluga, realizacijom projekt „</w:t>
      </w:r>
      <w:r w:rsidRPr="00DB54C9">
        <w:rPr>
          <w:rFonts w:asciiTheme="minorHAnsi" w:eastAsia="Calibri" w:hAnsiTheme="minorHAnsi" w:cs="Calibri"/>
          <w:color w:val="000000" w:themeColor="text1"/>
          <w:sz w:val="22"/>
          <w:szCs w:val="22"/>
        </w:rPr>
        <w:t>Digital Montenegro</w:t>
      </w:r>
      <w:r w:rsidR="00AF6639" w:rsidRPr="00DB54C9">
        <w:rPr>
          <w:rFonts w:asciiTheme="minorHAnsi" w:eastAsia="Calibri" w:hAnsiTheme="minorHAnsi" w:cs="Calibri"/>
          <w:color w:val="000000" w:themeColor="text1"/>
          <w:sz w:val="22"/>
          <w:szCs w:val="22"/>
        </w:rPr>
        <w:t>“</w:t>
      </w:r>
      <w:r w:rsidRPr="00DB54C9">
        <w:rPr>
          <w:rFonts w:asciiTheme="minorHAnsi" w:eastAsia="Calibri" w:hAnsiTheme="minorHAnsi" w:cs="Calibri"/>
          <w:color w:val="000000" w:themeColor="text1"/>
          <w:sz w:val="22"/>
          <w:szCs w:val="22"/>
        </w:rPr>
        <w:t>, uspostavljanjem Digital</w:t>
      </w:r>
      <w:r w:rsidR="00AF6639" w:rsidRPr="00DB54C9">
        <w:rPr>
          <w:rFonts w:asciiTheme="minorHAnsi" w:eastAsia="Calibri" w:hAnsiTheme="minorHAnsi" w:cs="Calibri"/>
          <w:color w:val="000000" w:themeColor="text1"/>
          <w:sz w:val="22"/>
          <w:szCs w:val="22"/>
        </w:rPr>
        <w:t>ne</w:t>
      </w:r>
      <w:r w:rsidRPr="00DB54C9">
        <w:rPr>
          <w:rFonts w:asciiTheme="minorHAnsi" w:eastAsia="Calibri" w:hAnsiTheme="minorHAnsi" w:cs="Calibri"/>
          <w:color w:val="000000" w:themeColor="text1"/>
          <w:sz w:val="22"/>
          <w:szCs w:val="22"/>
        </w:rPr>
        <w:t xml:space="preserve"> akademije i  drugim aktivnostima koje su detaljno definisane </w:t>
      </w:r>
      <w:r w:rsidRPr="00DB54C9">
        <w:rPr>
          <w:rFonts w:asciiTheme="minorHAnsi" w:eastAsia="Calibri" w:hAnsiTheme="minorHAnsi" w:cs="Calibri"/>
          <w:color w:val="000000" w:themeColor="text1"/>
          <w:sz w:val="22"/>
          <w:szCs w:val="22"/>
        </w:rPr>
        <w:lastRenderedPageBreak/>
        <w:t xml:space="preserve">kroz Akcioni plan) žele se postići trendovi koji postoje u savremenim javnim administracijama </w:t>
      </w:r>
      <w:r w:rsidR="00F30B04">
        <w:rPr>
          <w:rFonts w:asciiTheme="minorHAnsi" w:eastAsia="Calibri" w:hAnsiTheme="minorHAnsi" w:cs="Calibri"/>
          <w:color w:val="000000" w:themeColor="text1"/>
          <w:sz w:val="22"/>
          <w:szCs w:val="22"/>
        </w:rPr>
        <w:t xml:space="preserve">okrenutim </w:t>
      </w:r>
      <w:r w:rsidRPr="00DB54C9">
        <w:rPr>
          <w:rFonts w:asciiTheme="minorHAnsi" w:eastAsia="Calibri" w:hAnsiTheme="minorHAnsi" w:cs="Calibri"/>
          <w:color w:val="000000" w:themeColor="text1"/>
          <w:sz w:val="22"/>
          <w:szCs w:val="22"/>
        </w:rPr>
        <w:t>korisničkom iskustvu i</w:t>
      </w:r>
      <w:r w:rsidR="00F30B04">
        <w:rPr>
          <w:rFonts w:asciiTheme="minorHAnsi" w:eastAsia="Calibri" w:hAnsiTheme="minorHAnsi" w:cs="Calibri"/>
          <w:color w:val="000000" w:themeColor="text1"/>
          <w:sz w:val="22"/>
          <w:szCs w:val="22"/>
        </w:rPr>
        <w:t xml:space="preserve"> okrenutim</w:t>
      </w:r>
      <w:r w:rsidR="00C27F66" w:rsidRPr="00DB54C9">
        <w:rPr>
          <w:rFonts w:asciiTheme="minorHAnsi" w:eastAsia="Calibri" w:hAnsiTheme="minorHAnsi" w:cs="Calibri"/>
          <w:color w:val="000000" w:themeColor="text1"/>
          <w:sz w:val="22"/>
          <w:szCs w:val="22"/>
        </w:rPr>
        <w:t xml:space="preserve"> gradjanima i privredi.</w:t>
      </w:r>
      <w:bookmarkStart w:id="16" w:name="_heading=h.p7rl1rhxv1m" w:colFirst="0" w:colLast="0"/>
      <w:bookmarkEnd w:id="16"/>
    </w:p>
    <w:p w:rsidR="00A16942" w:rsidRPr="007075A6" w:rsidRDefault="00015645" w:rsidP="004A22C6">
      <w:pPr>
        <w:pStyle w:val="Heading1"/>
        <w:spacing w:before="240" w:after="240"/>
        <w:ind w:left="0" w:right="-475"/>
        <w:jc w:val="center"/>
        <w:rPr>
          <w:rFonts w:asciiTheme="minorHAnsi" w:eastAsia="Calibri" w:hAnsiTheme="minorHAnsi" w:cs="Calibri"/>
          <w:b/>
          <w:color w:val="000000"/>
          <w:sz w:val="32"/>
          <w:szCs w:val="32"/>
        </w:rPr>
      </w:pPr>
      <w:bookmarkStart w:id="17" w:name="_Toc90637370"/>
      <w:r>
        <w:rPr>
          <w:rFonts w:asciiTheme="minorHAnsi" w:eastAsia="Calibri" w:hAnsiTheme="minorHAnsi" w:cs="Calibri"/>
          <w:b/>
          <w:color w:val="000000"/>
          <w:sz w:val="32"/>
          <w:szCs w:val="32"/>
        </w:rPr>
        <w:lastRenderedPageBreak/>
        <w:t>V</w:t>
      </w:r>
      <w:r w:rsidR="006A107F" w:rsidRPr="007075A6">
        <w:rPr>
          <w:rFonts w:asciiTheme="minorHAnsi" w:eastAsia="Calibri" w:hAnsiTheme="minorHAnsi" w:cs="Calibri"/>
          <w:b/>
          <w:color w:val="000000"/>
          <w:sz w:val="32"/>
          <w:szCs w:val="32"/>
        </w:rPr>
        <w:t xml:space="preserve">  ANALIZA STANJA SA STRATEŠKIM I OPERATIVNIM </w:t>
      </w:r>
      <w:sdt>
        <w:sdtPr>
          <w:rPr>
            <w:rFonts w:asciiTheme="minorHAnsi" w:hAnsiTheme="minorHAnsi"/>
          </w:rPr>
          <w:tag w:val="goog_rdk_19"/>
          <w:id w:val="781837321"/>
        </w:sdtPr>
        <w:sdtEndPr/>
        <w:sdtContent/>
      </w:sdt>
      <w:r w:rsidR="006A107F" w:rsidRPr="007075A6">
        <w:rPr>
          <w:rFonts w:asciiTheme="minorHAnsi" w:eastAsia="Calibri" w:hAnsiTheme="minorHAnsi" w:cs="Calibri"/>
          <w:b/>
          <w:color w:val="000000"/>
          <w:sz w:val="32"/>
          <w:szCs w:val="32"/>
        </w:rPr>
        <w:t>CILJEVIMA</w:t>
      </w:r>
      <w:bookmarkEnd w:id="17"/>
    </w:p>
    <w:p w:rsidR="00A16942" w:rsidRPr="007075A6" w:rsidRDefault="006A107F">
      <w:pPr>
        <w:pStyle w:val="Heading2"/>
        <w:spacing w:before="240" w:after="240"/>
        <w:ind w:right="-475"/>
        <w:jc w:val="both"/>
        <w:rPr>
          <w:rFonts w:asciiTheme="minorHAnsi" w:hAnsiTheme="minorHAnsi"/>
          <w:b/>
          <w:color w:val="000000"/>
          <w:sz w:val="28"/>
          <w:szCs w:val="28"/>
        </w:rPr>
      </w:pPr>
      <w:bookmarkStart w:id="18" w:name="_Toc90637371"/>
      <w:r w:rsidRPr="007075A6">
        <w:rPr>
          <w:rFonts w:asciiTheme="minorHAnsi" w:hAnsiTheme="minorHAnsi"/>
          <w:b/>
          <w:color w:val="000000"/>
        </w:rPr>
        <w:t xml:space="preserve">1. </w:t>
      </w:r>
      <w:r w:rsidRPr="007075A6">
        <w:rPr>
          <w:rFonts w:asciiTheme="minorHAnsi" w:hAnsiTheme="minorHAnsi"/>
          <w:b/>
          <w:color w:val="000000"/>
          <w:sz w:val="28"/>
          <w:szCs w:val="28"/>
        </w:rPr>
        <w:t xml:space="preserve">ORGANIZACIJA I RAD JAVNE UPRAVE U FUNKCIJI POTREBA </w:t>
      </w:r>
      <w:sdt>
        <w:sdtPr>
          <w:rPr>
            <w:rFonts w:asciiTheme="minorHAnsi" w:hAnsiTheme="minorHAnsi"/>
          </w:rPr>
          <w:tag w:val="goog_rdk_20"/>
          <w:id w:val="-471902946"/>
        </w:sdtPr>
        <w:sdtEndPr/>
        <w:sdtContent/>
      </w:sdt>
      <w:r w:rsidRPr="007075A6">
        <w:rPr>
          <w:rFonts w:asciiTheme="minorHAnsi" w:hAnsiTheme="minorHAnsi"/>
          <w:b/>
          <w:color w:val="000000"/>
          <w:sz w:val="28"/>
          <w:szCs w:val="28"/>
        </w:rPr>
        <w:t>GRAĐANA</w:t>
      </w:r>
      <w:bookmarkEnd w:id="18"/>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STRATEŠKI CILJ</w:t>
      </w:r>
    </w:p>
    <w:p w:rsidR="00A16942" w:rsidRPr="007075A6" w:rsidRDefault="006A107F">
      <w:pPr>
        <w:spacing w:before="60" w:after="6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color w:val="000000"/>
          <w:sz w:val="24"/>
          <w:szCs w:val="24"/>
        </w:rPr>
        <w:t xml:space="preserve">Odgovornost treba da bude osnovna, mjerljiva i konkretna vrijednost za rad svakog pojedinca i </w:t>
      </w:r>
      <w:r w:rsidR="00A87497">
        <w:rPr>
          <w:rFonts w:asciiTheme="minorHAnsi" w:eastAsia="Calibri" w:hAnsiTheme="minorHAnsi" w:cs="Calibri"/>
          <w:color w:val="000000"/>
          <w:sz w:val="24"/>
          <w:szCs w:val="24"/>
        </w:rPr>
        <w:t xml:space="preserve">svake </w:t>
      </w:r>
      <w:r w:rsidRPr="007075A6">
        <w:rPr>
          <w:rFonts w:asciiTheme="minorHAnsi" w:eastAsia="Calibri" w:hAnsiTheme="minorHAnsi" w:cs="Calibri"/>
          <w:color w:val="000000"/>
          <w:sz w:val="24"/>
          <w:szCs w:val="24"/>
        </w:rPr>
        <w:t>institucije u javnoj upravi. Potrebno je</w:t>
      </w:r>
      <w:r w:rsidRPr="007075A6">
        <w:rPr>
          <w:rFonts w:asciiTheme="minorHAnsi" w:eastAsia="Calibri" w:hAnsiTheme="minorHAnsi" w:cs="Calibri"/>
          <w:b/>
          <w:color w:val="000000"/>
          <w:sz w:val="24"/>
          <w:szCs w:val="24"/>
        </w:rPr>
        <w:t xml:space="preserve"> unaprijediti sistem spoljne</w:t>
      </w:r>
      <w:r w:rsidR="00B75D44">
        <w:rPr>
          <w:rFonts w:asciiTheme="minorHAnsi" w:eastAsia="Calibri" w:hAnsiTheme="minorHAnsi" w:cs="Calibri"/>
          <w:b/>
          <w:color w:val="000000"/>
          <w:sz w:val="24"/>
          <w:szCs w:val="24"/>
        </w:rPr>
        <w:t xml:space="preserve"> </w:t>
      </w:r>
      <w:r w:rsidRPr="007075A6">
        <w:rPr>
          <w:rFonts w:asciiTheme="minorHAnsi" w:eastAsia="Calibri" w:hAnsiTheme="minorHAnsi" w:cs="Calibri"/>
          <w:b/>
          <w:color w:val="000000"/>
          <w:sz w:val="24"/>
          <w:szCs w:val="24"/>
        </w:rPr>
        <w:t>kontrole</w:t>
      </w:r>
      <w:r w:rsidRPr="007075A6">
        <w:rPr>
          <w:rFonts w:asciiTheme="minorHAnsi" w:eastAsia="Calibri" w:hAnsiTheme="minorHAnsi" w:cs="Calibri"/>
          <w:color w:val="000000"/>
          <w:sz w:val="24"/>
          <w:szCs w:val="24"/>
        </w:rPr>
        <w:t xml:space="preserve"> (sudovi, Državna revizorska institucija, Zaštitnik ljudskih prava i sloboda – Ombudsman</w:t>
      </w:r>
      <w:r w:rsidRPr="007075A6">
        <w:rPr>
          <w:rFonts w:asciiTheme="minorHAnsi" w:eastAsia="Calibri" w:hAnsiTheme="minorHAnsi" w:cs="Calibri"/>
          <w:color w:val="000000"/>
          <w:sz w:val="24"/>
          <w:szCs w:val="24"/>
          <w:shd w:val="clear" w:color="auto" w:fill="FAFAFA"/>
        </w:rPr>
        <w:t>,</w:t>
      </w:r>
      <w:r w:rsidR="00036736">
        <w:rPr>
          <w:rFonts w:asciiTheme="minorHAnsi" w:eastAsia="Calibri" w:hAnsiTheme="minorHAnsi" w:cs="Calibri"/>
          <w:color w:val="000000"/>
          <w:sz w:val="24"/>
          <w:szCs w:val="24"/>
          <w:shd w:val="clear" w:color="auto" w:fill="FAFAFA"/>
        </w:rPr>
        <w:t xml:space="preserve"> </w:t>
      </w:r>
      <w:r w:rsidRPr="007075A6">
        <w:rPr>
          <w:rFonts w:asciiTheme="minorHAnsi" w:eastAsia="Calibri" w:hAnsiTheme="minorHAnsi" w:cs="Calibri"/>
          <w:color w:val="000000"/>
          <w:sz w:val="24"/>
          <w:szCs w:val="24"/>
          <w:highlight w:val="white"/>
        </w:rPr>
        <w:t>Zaštitnik imovinsko-pravnih interesa</w:t>
      </w:r>
      <w:r w:rsidRPr="007075A6">
        <w:rPr>
          <w:rFonts w:asciiTheme="minorHAnsi" w:eastAsia="Calibri" w:hAnsiTheme="minorHAnsi" w:cs="Calibri"/>
          <w:color w:val="000000"/>
          <w:sz w:val="24"/>
          <w:szCs w:val="24"/>
        </w:rPr>
        <w:t>)</w:t>
      </w:r>
      <w:r w:rsidRPr="007075A6">
        <w:rPr>
          <w:rFonts w:asciiTheme="minorHAnsi" w:eastAsia="Calibri" w:hAnsiTheme="minorHAnsi" w:cs="Calibri"/>
          <w:b/>
          <w:color w:val="000000"/>
          <w:sz w:val="24"/>
          <w:szCs w:val="24"/>
        </w:rPr>
        <w:t xml:space="preserve"> i unutrašnje kontrole i nadzora </w:t>
      </w:r>
      <w:r w:rsidRPr="007075A6">
        <w:rPr>
          <w:rFonts w:asciiTheme="minorHAnsi" w:eastAsia="Calibri" w:hAnsiTheme="minorHAnsi" w:cs="Calibri"/>
          <w:color w:val="000000"/>
          <w:sz w:val="24"/>
          <w:szCs w:val="24"/>
        </w:rPr>
        <w:t xml:space="preserve">(inspekcije, nadzor hijerarhijski višeg organa nad hijerarhijski nižim organom uprave, kontrola zakonitosti javnopravnih akata u upravnom postupku u okviru prava na žalbu u upravnom postupku, kontrola organa državne uprave nad organima lokalne uprave i drugim nosiocima javnih ovlašćenja). Radi poboljšanja odgovornosti institucija, potrebno je unaprijediti </w:t>
      </w:r>
      <w:r w:rsidR="0094202A">
        <w:rPr>
          <w:rFonts w:asciiTheme="minorHAnsi" w:eastAsia="Calibri" w:hAnsiTheme="minorHAnsi" w:cs="Calibri"/>
          <w:b/>
          <w:color w:val="000000"/>
          <w:sz w:val="24"/>
          <w:szCs w:val="24"/>
        </w:rPr>
        <w:t>planiranje i i</w:t>
      </w:r>
      <w:r w:rsidRPr="007075A6">
        <w:rPr>
          <w:rFonts w:asciiTheme="minorHAnsi" w:eastAsia="Calibri" w:hAnsiTheme="minorHAnsi" w:cs="Calibri"/>
          <w:b/>
          <w:color w:val="000000"/>
          <w:sz w:val="24"/>
          <w:szCs w:val="24"/>
        </w:rPr>
        <w:t>zvještavanje o radu organa državne uprave i drugih nosilaca javnih ovlašćenja</w:t>
      </w:r>
      <w:r w:rsidRPr="007075A6">
        <w:rPr>
          <w:rFonts w:asciiTheme="minorHAnsi" w:eastAsia="Calibri" w:hAnsiTheme="minorHAnsi" w:cs="Calibri"/>
          <w:color w:val="000000"/>
          <w:sz w:val="24"/>
          <w:szCs w:val="24"/>
        </w:rPr>
        <w:t>, zasnovanog na mjerljivim ciljevima, pokazateljima učinka i ciljnim vrijednostima (</w:t>
      </w:r>
      <w:r w:rsidRPr="007075A6">
        <w:rPr>
          <w:rFonts w:asciiTheme="minorHAnsi" w:eastAsia="Calibri" w:hAnsiTheme="minorHAnsi" w:cs="Calibri"/>
          <w:i/>
          <w:color w:val="000000"/>
          <w:sz w:val="24"/>
          <w:szCs w:val="24"/>
        </w:rPr>
        <w:t>outcome-based</w:t>
      </w:r>
      <w:r w:rsidRPr="007075A6">
        <w:rPr>
          <w:rFonts w:asciiTheme="minorHAnsi" w:eastAsia="Calibri" w:hAnsiTheme="minorHAnsi" w:cs="Calibri"/>
          <w:color w:val="000000"/>
          <w:sz w:val="24"/>
          <w:szCs w:val="24"/>
        </w:rPr>
        <w:t xml:space="preserve">). Fokus je na daljem </w:t>
      </w:r>
      <w:r w:rsidRPr="007075A6">
        <w:rPr>
          <w:rFonts w:asciiTheme="minorHAnsi" w:eastAsia="Calibri" w:hAnsiTheme="minorHAnsi" w:cs="Calibri"/>
          <w:b/>
          <w:color w:val="000000"/>
          <w:sz w:val="24"/>
          <w:szCs w:val="24"/>
        </w:rPr>
        <w:t>delegiranju ovlašćenja i razvijanju koncepta upravljačke odgovornosti kroz obuke i dalja normativna rješenja.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Daljim razvojem zakonskih i podzakonskih r</w:t>
      </w:r>
      <w:r w:rsidR="00AF339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ešenja, a posebno donošenjem Zakona o Vladi i Zakona o javnim ustanovama, obezbijediće se stvaranje odgovarajućeg pravnog siste</w:t>
      </w:r>
      <w:r w:rsidR="00AF3399">
        <w:rPr>
          <w:rFonts w:asciiTheme="minorHAnsi" w:eastAsia="Calibri" w:hAnsiTheme="minorHAnsi" w:cs="Calibri"/>
          <w:color w:val="000000"/>
          <w:sz w:val="24"/>
          <w:szCs w:val="24"/>
        </w:rPr>
        <w:t>ma koji omogućava djelotvornu</w:t>
      </w:r>
      <w:r w:rsidRPr="007075A6">
        <w:rPr>
          <w:rFonts w:asciiTheme="minorHAnsi" w:eastAsia="Calibri" w:hAnsiTheme="minorHAnsi" w:cs="Calibri"/>
          <w:color w:val="000000"/>
          <w:sz w:val="24"/>
          <w:szCs w:val="24"/>
        </w:rPr>
        <w:t xml:space="preserve"> instituc</w:t>
      </w:r>
      <w:r w:rsidR="00AF3399">
        <w:rPr>
          <w:rFonts w:asciiTheme="minorHAnsi" w:eastAsia="Calibri" w:hAnsiTheme="minorHAnsi" w:cs="Calibri"/>
          <w:color w:val="000000"/>
          <w:sz w:val="24"/>
          <w:szCs w:val="24"/>
        </w:rPr>
        <w:t>ionalnu koordinaciju, efikasnu</w:t>
      </w:r>
      <w:r w:rsidRPr="007075A6">
        <w:rPr>
          <w:rFonts w:asciiTheme="minorHAnsi" w:eastAsia="Calibri" w:hAnsiTheme="minorHAnsi" w:cs="Calibri"/>
          <w:color w:val="000000"/>
          <w:sz w:val="24"/>
          <w:szCs w:val="24"/>
        </w:rPr>
        <w:t xml:space="preserve"> javnu potrošnju i povećanu odgovornost rada javne uprave. Uz utvrđen opseg javne uprave (</w:t>
      </w:r>
      <w:r w:rsidR="00D72B6D">
        <w:rPr>
          <w:rFonts w:asciiTheme="minorHAnsi" w:eastAsia="Calibri" w:hAnsiTheme="minorHAnsi" w:cs="Calibri"/>
          <w:color w:val="000000"/>
          <w:sz w:val="24"/>
          <w:szCs w:val="24"/>
        </w:rPr>
        <w:t>459</w:t>
      </w:r>
      <w:r w:rsidR="00AF3399">
        <w:rPr>
          <w:rFonts w:asciiTheme="minorHAnsi" w:eastAsia="Calibri" w:hAnsiTheme="minorHAnsi" w:cs="Calibri"/>
          <w:color w:val="000000"/>
          <w:sz w:val="24"/>
          <w:szCs w:val="24"/>
        </w:rPr>
        <w:t xml:space="preserve"> institucija</w:t>
      </w:r>
      <w:r w:rsidRPr="000B263B">
        <w:rPr>
          <w:rFonts w:asciiTheme="minorHAnsi" w:eastAsia="Calibri" w:hAnsiTheme="minorHAnsi" w:cs="Calibri"/>
          <w:color w:val="000000"/>
          <w:sz w:val="24"/>
          <w:szCs w:val="24"/>
        </w:rPr>
        <w:t xml:space="preserve"> na centalnom nivou i </w:t>
      </w:r>
      <w:r w:rsidR="00D53F14">
        <w:rPr>
          <w:rFonts w:asciiTheme="minorHAnsi" w:eastAsia="Calibri" w:hAnsiTheme="minorHAnsi" w:cs="Calibri"/>
          <w:color w:val="000000"/>
          <w:sz w:val="24"/>
          <w:szCs w:val="24"/>
        </w:rPr>
        <w:t>79</w:t>
      </w:r>
      <w:r w:rsidRPr="000B263B">
        <w:rPr>
          <w:rFonts w:asciiTheme="minorHAnsi" w:eastAsia="Calibri" w:hAnsiTheme="minorHAnsi" w:cs="Calibri"/>
          <w:color w:val="000000"/>
          <w:sz w:val="24"/>
          <w:szCs w:val="24"/>
        </w:rPr>
        <w:t xml:space="preserve"> na lokalnom nivou</w:t>
      </w:r>
      <w:r w:rsidRPr="007075A6">
        <w:rPr>
          <w:rFonts w:asciiTheme="minorHAnsi" w:eastAsia="Calibri" w:hAnsiTheme="minorHAnsi" w:cs="Calibri"/>
          <w:color w:val="000000"/>
          <w:sz w:val="24"/>
          <w:szCs w:val="24"/>
        </w:rPr>
        <w:t xml:space="preserve">), proširiće se opseg upravnog nadzora, a posebno nadzora nad zakonitošću i cjelishodnošću rada organa uprave, uz jačanje uloge, kapaciteta i rada Uprave za inspekcijske poslove i Upravne inspekcije. Radiće se na jačanju zakonitosti prilikom odlučivanja u upravno – javnim postupcima i daljem smanjenju procenta upravno – javnih akata </w:t>
      </w:r>
      <w:r w:rsidR="00197188">
        <w:rPr>
          <w:rFonts w:asciiTheme="minorHAnsi" w:eastAsia="Calibri" w:hAnsiTheme="minorHAnsi" w:cs="Calibri"/>
          <w:color w:val="000000"/>
          <w:sz w:val="24"/>
          <w:szCs w:val="24"/>
        </w:rPr>
        <w:t>koje je poništio Upravni sud</w:t>
      </w:r>
      <w:r w:rsidRPr="007075A6">
        <w:rPr>
          <w:rFonts w:asciiTheme="minorHAnsi" w:eastAsia="Calibri" w:hAnsiTheme="minorHAnsi" w:cs="Calibri"/>
          <w:color w:val="000000"/>
          <w:sz w:val="24"/>
          <w:szCs w:val="24"/>
        </w:rPr>
        <w:t>. Dodatno, cilj je poboljšati implementaciju preporuka, Zaštitnika ljudskih prava i sloboda - Ombudsmana, kao i rada Zaštitnika za imovinsko-pravni interes.</w:t>
      </w:r>
    </w:p>
    <w:p w:rsidR="00A16942" w:rsidRPr="007075A6" w:rsidRDefault="000B0FDB">
      <w:pPr>
        <w:spacing w:before="60" w:after="60" w:line="240" w:lineRule="auto"/>
        <w:ind w:right="-471"/>
        <w:jc w:val="both"/>
        <w:rPr>
          <w:rFonts w:asciiTheme="minorHAnsi" w:eastAsia="Calibri" w:hAnsiTheme="minorHAnsi" w:cs="Calibri"/>
          <w:color w:val="000000"/>
          <w:sz w:val="24"/>
          <w:szCs w:val="24"/>
        </w:rPr>
      </w:pPr>
      <w:sdt>
        <w:sdtPr>
          <w:rPr>
            <w:rFonts w:asciiTheme="minorHAnsi" w:hAnsiTheme="minorHAnsi"/>
          </w:rPr>
          <w:tag w:val="goog_rdk_21"/>
          <w:id w:val="-1552693268"/>
        </w:sdtPr>
        <w:sdtEndPr/>
        <w:sdtContent/>
      </w:sdt>
      <w:r w:rsidR="00197188">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što ravnomjernijeg razvoja jedinica lokalne samouprave (JLS) fokus je na </w:t>
      </w:r>
      <w:r w:rsidR="00C646D6">
        <w:rPr>
          <w:rFonts w:asciiTheme="minorHAnsi" w:eastAsia="Calibri" w:hAnsiTheme="minorHAnsi" w:cs="Calibri"/>
          <w:b/>
          <w:color w:val="000000"/>
          <w:sz w:val="24"/>
          <w:szCs w:val="24"/>
        </w:rPr>
        <w:t>obezb</w:t>
      </w:r>
      <w:r w:rsidR="006A107F" w:rsidRPr="007075A6">
        <w:rPr>
          <w:rFonts w:asciiTheme="minorHAnsi" w:eastAsia="Calibri" w:hAnsiTheme="minorHAnsi" w:cs="Calibri"/>
          <w:b/>
          <w:color w:val="000000"/>
          <w:sz w:val="24"/>
          <w:szCs w:val="24"/>
        </w:rPr>
        <w:t>jeđivanju adekvatnog mehanizma povjeravanja i prenošenja poslova lokalnim upravama uz propisana sredstva</w:t>
      </w:r>
      <w:r w:rsidR="006A107F" w:rsidRPr="007075A6">
        <w:rPr>
          <w:rFonts w:asciiTheme="minorHAnsi" w:eastAsia="Calibri" w:hAnsiTheme="minorHAnsi" w:cs="Calibri"/>
          <w:color w:val="000000"/>
          <w:sz w:val="24"/>
          <w:szCs w:val="24"/>
        </w:rPr>
        <w:t xml:space="preserve"> za obavljanje istih, </w:t>
      </w:r>
      <w:r w:rsidR="00C646D6">
        <w:rPr>
          <w:rFonts w:asciiTheme="minorHAnsi" w:eastAsia="Calibri" w:hAnsiTheme="minorHAnsi" w:cs="Calibri"/>
          <w:color w:val="000000"/>
          <w:sz w:val="24"/>
          <w:szCs w:val="24"/>
        </w:rPr>
        <w:t xml:space="preserve">na </w:t>
      </w:r>
      <w:r w:rsidR="00C646D6">
        <w:rPr>
          <w:rFonts w:asciiTheme="minorHAnsi" w:eastAsia="Calibri" w:hAnsiTheme="minorHAnsi" w:cs="Calibri"/>
          <w:b/>
          <w:color w:val="000000"/>
          <w:sz w:val="24"/>
          <w:szCs w:val="24"/>
        </w:rPr>
        <w:t>efikasnoj naplati sopstvenih prihoda i jačanju</w:t>
      </w:r>
      <w:r w:rsidR="006A107F" w:rsidRPr="007075A6">
        <w:rPr>
          <w:rFonts w:asciiTheme="minorHAnsi" w:eastAsia="Calibri" w:hAnsiTheme="minorHAnsi" w:cs="Calibri"/>
          <w:b/>
          <w:color w:val="000000"/>
          <w:sz w:val="24"/>
          <w:szCs w:val="24"/>
        </w:rPr>
        <w:t xml:space="preserve"> mehanizma međuopštinske saradnje</w:t>
      </w:r>
      <w:r w:rsidR="006A107F" w:rsidRPr="007075A6">
        <w:rPr>
          <w:rFonts w:asciiTheme="minorHAnsi" w:eastAsia="Calibri" w:hAnsiTheme="minorHAnsi" w:cs="Calibri"/>
          <w:color w:val="000000"/>
          <w:sz w:val="24"/>
          <w:szCs w:val="24"/>
        </w:rPr>
        <w:t xml:space="preserve"> radi obavljanja poslova koji su od značaja za više JLS. Takođe, </w:t>
      </w:r>
      <w:r w:rsidR="006A107F" w:rsidRPr="007075A6">
        <w:rPr>
          <w:rFonts w:asciiTheme="minorHAnsi" w:eastAsia="Calibri" w:hAnsiTheme="minorHAnsi" w:cs="Calibri"/>
          <w:b/>
          <w:color w:val="000000"/>
          <w:sz w:val="24"/>
          <w:szCs w:val="24"/>
        </w:rPr>
        <w:t>unaprijediće se sprovođenje upravnog nadzora nad JLS</w:t>
      </w:r>
      <w:r w:rsidR="006A107F" w:rsidRPr="007075A6">
        <w:rPr>
          <w:rFonts w:asciiTheme="minorHAnsi" w:eastAsia="Calibri" w:hAnsiTheme="minorHAnsi" w:cs="Calibri"/>
          <w:color w:val="000000"/>
          <w:sz w:val="24"/>
          <w:szCs w:val="24"/>
        </w:rPr>
        <w:t xml:space="preserve">.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Dodatno, potrebno je poboljšati </w:t>
      </w:r>
      <w:r w:rsidRPr="007075A6">
        <w:rPr>
          <w:rFonts w:asciiTheme="minorHAnsi" w:eastAsia="Calibri" w:hAnsiTheme="minorHAnsi" w:cs="Calibri"/>
          <w:b/>
          <w:color w:val="000000"/>
          <w:sz w:val="24"/>
          <w:szCs w:val="24"/>
        </w:rPr>
        <w:t>elektronsku komunikaciju unutar uprave</w:t>
      </w:r>
      <w:r w:rsidRPr="007075A6">
        <w:rPr>
          <w:rFonts w:asciiTheme="minorHAnsi" w:eastAsia="Calibri" w:hAnsiTheme="minorHAnsi" w:cs="Calibri"/>
          <w:color w:val="000000"/>
          <w:sz w:val="24"/>
          <w:szCs w:val="24"/>
        </w:rPr>
        <w:t xml:space="preserve"> radi stvaranja uprave koja smanjeno</w:t>
      </w:r>
      <w:r w:rsidR="00C646D6">
        <w:rPr>
          <w:rFonts w:asciiTheme="minorHAnsi" w:eastAsia="Calibri" w:hAnsiTheme="minorHAnsi" w:cs="Calibri"/>
          <w:color w:val="000000"/>
          <w:sz w:val="24"/>
          <w:szCs w:val="24"/>
        </w:rPr>
        <w:t xml:space="preserve"> koristi</w:t>
      </w:r>
      <w:r w:rsidRPr="007075A6">
        <w:rPr>
          <w:rFonts w:asciiTheme="minorHAnsi" w:eastAsia="Calibri" w:hAnsiTheme="minorHAnsi" w:cs="Calibri"/>
          <w:color w:val="000000"/>
          <w:sz w:val="24"/>
          <w:szCs w:val="24"/>
        </w:rPr>
        <w:t xml:space="preserve"> ili uopšte ne koristi papir u međusobnoj komunikaciji.</w:t>
      </w:r>
    </w:p>
    <w:p w:rsidR="00A16942" w:rsidRPr="007075A6" w:rsidRDefault="006A107F">
      <w:pPr>
        <w:spacing w:before="60" w:after="60" w:line="240" w:lineRule="auto"/>
        <w:ind w:right="-475"/>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STRATEŠKI CILJ SE OSTVARUJE KROZ SL</w:t>
      </w:r>
      <w:r w:rsidR="00C646D6">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 xml:space="preserve">EDEĆE OPERATIVNE CILJEVE: </w:t>
      </w:r>
    </w:p>
    <w:p w:rsidR="00A16942" w:rsidRPr="007075A6" w:rsidRDefault="00205266" w:rsidP="00EB118D">
      <w:pPr>
        <w:numPr>
          <w:ilvl w:val="0"/>
          <w:numId w:val="18"/>
        </w:num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funkcionalna javna uprava s</w:t>
      </w:r>
      <w:r w:rsidR="006A107F" w:rsidRPr="007075A6">
        <w:rPr>
          <w:rFonts w:asciiTheme="minorHAnsi" w:eastAsia="Calibri" w:hAnsiTheme="minorHAnsi" w:cs="Calibri"/>
          <w:color w:val="000000"/>
          <w:sz w:val="24"/>
          <w:szCs w:val="24"/>
        </w:rPr>
        <w:t xml:space="preserve"> efikasnim nadzorom nad njenim radom i primjenom koncepta upravljačke odgovornosti</w:t>
      </w:r>
      <w:r w:rsidR="00A77C7B">
        <w:rPr>
          <w:rFonts w:asciiTheme="minorHAnsi" w:eastAsia="Calibri" w:hAnsiTheme="minorHAnsi" w:cs="Calibri"/>
          <w:color w:val="000000"/>
          <w:sz w:val="24"/>
          <w:szCs w:val="24"/>
        </w:rPr>
        <w:t>:</w:t>
      </w:r>
    </w:p>
    <w:p w:rsidR="00A16942" w:rsidRPr="007075A6" w:rsidRDefault="006A107F" w:rsidP="00EB118D">
      <w:pPr>
        <w:numPr>
          <w:ilvl w:val="0"/>
          <w:numId w:val="18"/>
        </w:num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administracija koja međusobno komunicira bez</w:t>
      </w:r>
      <w:r w:rsidR="00205266">
        <w:rPr>
          <w:rFonts w:asciiTheme="minorHAnsi" w:eastAsia="Calibri" w:hAnsiTheme="minorHAnsi" w:cs="Calibri"/>
          <w:color w:val="000000"/>
          <w:sz w:val="24"/>
          <w:szCs w:val="24"/>
        </w:rPr>
        <w:t xml:space="preserve"> papira</w:t>
      </w:r>
      <w:r w:rsidRPr="007075A6">
        <w:rPr>
          <w:rFonts w:asciiTheme="minorHAnsi" w:eastAsia="Calibri" w:hAnsiTheme="minorHAnsi" w:cs="Calibri"/>
          <w:color w:val="000000"/>
          <w:sz w:val="24"/>
          <w:szCs w:val="24"/>
        </w:rPr>
        <w:t xml:space="preserve"> ili sa što manje papira</w:t>
      </w:r>
      <w:r w:rsidR="00A77C7B">
        <w:rPr>
          <w:rFonts w:asciiTheme="minorHAnsi" w:eastAsia="Calibri" w:hAnsiTheme="minorHAnsi" w:cs="Calibri"/>
          <w:color w:val="000000"/>
          <w:sz w:val="24"/>
          <w:szCs w:val="24"/>
        </w:rPr>
        <w:t>:</w:t>
      </w:r>
    </w:p>
    <w:p w:rsidR="00A16942" w:rsidRPr="007075A6" w:rsidRDefault="006A107F" w:rsidP="00EB118D">
      <w:pPr>
        <w:numPr>
          <w:ilvl w:val="0"/>
          <w:numId w:val="18"/>
        </w:numPr>
        <w:pBdr>
          <w:top w:val="nil"/>
          <w:left w:val="nil"/>
          <w:bottom w:val="nil"/>
          <w:right w:val="nil"/>
          <w:between w:val="nil"/>
        </w:pBd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jačanje funkcionalnih i finansijski nezavisnih opština u cilju obezbijeđivanja ravnomjernijeg razvoja svih jedinica lokalne uprave.</w:t>
      </w:r>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lastRenderedPageBreak/>
        <w:t>STANJE U OBLASTI</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Javna uprava</w:t>
      </w:r>
      <w:r w:rsidR="00A77C7B">
        <w:rPr>
          <w:rFonts w:asciiTheme="minorHAnsi" w:eastAsia="Calibri" w:hAnsiTheme="minorHAnsi" w:cs="Calibri"/>
          <w:color w:val="000000"/>
          <w:sz w:val="24"/>
          <w:szCs w:val="24"/>
        </w:rPr>
        <w:t xml:space="preserve"> u skladu s</w:t>
      </w:r>
      <w:r w:rsidRPr="007075A6">
        <w:rPr>
          <w:rFonts w:asciiTheme="minorHAnsi" w:eastAsia="Calibri" w:hAnsiTheme="minorHAnsi" w:cs="Calibri"/>
          <w:color w:val="000000"/>
          <w:sz w:val="24"/>
          <w:szCs w:val="24"/>
        </w:rPr>
        <w:t xml:space="preserve"> ovim strateškim dokumentom </w:t>
      </w:r>
      <w:r w:rsidRPr="007075A6">
        <w:rPr>
          <w:rFonts w:asciiTheme="minorHAnsi" w:eastAsia="Calibri" w:hAnsiTheme="minorHAnsi" w:cs="Calibri"/>
          <w:b/>
          <w:color w:val="000000"/>
          <w:sz w:val="24"/>
          <w:szCs w:val="24"/>
        </w:rPr>
        <w:t xml:space="preserve">obuhvata </w:t>
      </w:r>
      <w:r w:rsidR="00237727">
        <w:rPr>
          <w:rFonts w:asciiTheme="minorHAnsi" w:eastAsia="Calibri" w:hAnsiTheme="minorHAnsi" w:cs="Calibri"/>
          <w:b/>
          <w:color w:val="000000"/>
          <w:sz w:val="24"/>
          <w:szCs w:val="24"/>
        </w:rPr>
        <w:t xml:space="preserve">državne organe, </w:t>
      </w:r>
      <w:r w:rsidRPr="007075A6">
        <w:rPr>
          <w:rFonts w:asciiTheme="minorHAnsi" w:eastAsia="Calibri" w:hAnsiTheme="minorHAnsi" w:cs="Calibri"/>
          <w:b/>
          <w:color w:val="000000"/>
          <w:sz w:val="24"/>
          <w:szCs w:val="24"/>
        </w:rPr>
        <w:t>organe državne uprave, opštine (jedinice lokalne samouprave</w:t>
      </w:r>
      <w:r w:rsidR="00B75D44">
        <w:rPr>
          <w:rFonts w:asciiTheme="minorHAnsi" w:eastAsia="Calibri" w:hAnsiTheme="minorHAnsi" w:cs="Calibri"/>
          <w:b/>
          <w:color w:val="000000"/>
          <w:sz w:val="24"/>
          <w:szCs w:val="24"/>
        </w:rPr>
        <w:t>, organe lokalne uprave i službe</w:t>
      </w:r>
      <w:r w:rsidRPr="007075A6">
        <w:rPr>
          <w:rFonts w:asciiTheme="minorHAnsi" w:eastAsia="Calibri" w:hAnsiTheme="minorHAnsi" w:cs="Calibri"/>
          <w:b/>
          <w:color w:val="000000"/>
          <w:sz w:val="24"/>
          <w:szCs w:val="24"/>
        </w:rPr>
        <w:t>), pravna lica koja vrše javna ovlašćenja (fondovi, agencije, i dr.) i javne ustanove (JU na centralnom nivou i JU koje su osnovale opštine)</w:t>
      </w:r>
      <w:r w:rsidRPr="007075A6">
        <w:rPr>
          <w:rFonts w:asciiTheme="minorHAnsi" w:eastAsia="Calibri" w:hAnsiTheme="minorHAnsi" w:cs="Calibri"/>
          <w:color w:val="000000"/>
          <w:sz w:val="24"/>
          <w:szCs w:val="24"/>
        </w:rPr>
        <w:t>. Organizacija, poslovi, položaj i ulog</w:t>
      </w:r>
      <w:r w:rsidR="00A77C7B">
        <w:rPr>
          <w:rFonts w:asciiTheme="minorHAnsi" w:eastAsia="Calibri" w:hAnsiTheme="minorHAnsi" w:cs="Calibri"/>
          <w:color w:val="000000"/>
          <w:sz w:val="24"/>
          <w:szCs w:val="24"/>
        </w:rPr>
        <w:t>a, kao i druga pitanja u vezi s</w:t>
      </w:r>
      <w:r w:rsidRPr="007075A6">
        <w:rPr>
          <w:rFonts w:asciiTheme="minorHAnsi" w:eastAsia="Calibri" w:hAnsiTheme="minorHAnsi" w:cs="Calibri"/>
          <w:color w:val="000000"/>
          <w:sz w:val="24"/>
          <w:szCs w:val="24"/>
        </w:rPr>
        <w:t xml:space="preserve"> organizacijom i radom u javnoj upravi Crne Gore posebno su regulisani Ustavom Crne Gore</w:t>
      </w:r>
      <w:r w:rsidRPr="007075A6">
        <w:rPr>
          <w:rFonts w:asciiTheme="minorHAnsi" w:eastAsia="Calibri" w:hAnsiTheme="minorHAnsi" w:cs="Calibri"/>
          <w:color w:val="000000"/>
          <w:sz w:val="24"/>
          <w:szCs w:val="24"/>
          <w:vertAlign w:val="superscript"/>
        </w:rPr>
        <w:footnoteReference w:id="15"/>
      </w:r>
      <w:r w:rsidRPr="007075A6">
        <w:rPr>
          <w:rFonts w:asciiTheme="minorHAnsi" w:eastAsia="Calibri" w:hAnsiTheme="minorHAnsi" w:cs="Calibri"/>
          <w:color w:val="000000"/>
          <w:sz w:val="24"/>
          <w:szCs w:val="24"/>
        </w:rPr>
        <w:t xml:space="preserve">, Zakonom o državoj upravi </w:t>
      </w:r>
      <w:r w:rsidRPr="007075A6">
        <w:rPr>
          <w:rFonts w:asciiTheme="minorHAnsi" w:eastAsia="Calibri" w:hAnsiTheme="minorHAnsi" w:cs="Calibri"/>
          <w:color w:val="000000"/>
          <w:sz w:val="24"/>
          <w:szCs w:val="24"/>
          <w:vertAlign w:val="superscript"/>
        </w:rPr>
        <w:footnoteReference w:id="16"/>
      </w:r>
      <w:r w:rsidRPr="007075A6">
        <w:rPr>
          <w:rFonts w:asciiTheme="minorHAnsi" w:eastAsia="Calibri" w:hAnsiTheme="minorHAnsi" w:cs="Calibri"/>
          <w:color w:val="000000"/>
          <w:sz w:val="24"/>
          <w:szCs w:val="24"/>
        </w:rPr>
        <w:t xml:space="preserve"> i Uredbom o organizaciji i načinu rada državne uprave</w:t>
      </w:r>
      <w:r w:rsidRPr="007075A6">
        <w:rPr>
          <w:rFonts w:asciiTheme="minorHAnsi" w:eastAsia="Calibri" w:hAnsiTheme="minorHAnsi" w:cs="Calibri"/>
          <w:color w:val="000000"/>
          <w:sz w:val="24"/>
          <w:szCs w:val="24"/>
          <w:vertAlign w:val="superscript"/>
        </w:rPr>
        <w:footnoteReference w:id="17"/>
      </w:r>
      <w:r w:rsidRPr="007075A6">
        <w:rPr>
          <w:rFonts w:asciiTheme="minorHAnsi" w:eastAsia="Calibri" w:hAnsiTheme="minorHAnsi" w:cs="Calibri"/>
          <w:color w:val="000000"/>
          <w:sz w:val="24"/>
          <w:szCs w:val="24"/>
        </w:rPr>
        <w:t>, Zakonom o lokalnoj samoupravi</w:t>
      </w:r>
      <w:r w:rsidRPr="007075A6">
        <w:rPr>
          <w:rFonts w:asciiTheme="minorHAnsi" w:eastAsia="Calibri" w:hAnsiTheme="minorHAnsi" w:cs="Calibri"/>
          <w:color w:val="000000"/>
          <w:sz w:val="24"/>
          <w:szCs w:val="24"/>
          <w:vertAlign w:val="superscript"/>
        </w:rPr>
        <w:footnoteReference w:id="18"/>
      </w:r>
      <w:r w:rsidRPr="007075A6">
        <w:rPr>
          <w:rFonts w:asciiTheme="minorHAnsi" w:eastAsia="Calibri" w:hAnsiTheme="minorHAnsi" w:cs="Calibri"/>
          <w:color w:val="000000"/>
          <w:sz w:val="24"/>
          <w:szCs w:val="24"/>
        </w:rPr>
        <w:t>, Zakonom o teritorijalnoj organizaciji Crne Gore</w:t>
      </w:r>
      <w:r w:rsidRPr="007075A6">
        <w:rPr>
          <w:rFonts w:asciiTheme="minorHAnsi" w:eastAsia="Calibri" w:hAnsiTheme="minorHAnsi" w:cs="Calibri"/>
          <w:color w:val="000000"/>
          <w:sz w:val="24"/>
          <w:szCs w:val="24"/>
          <w:vertAlign w:val="superscript"/>
        </w:rPr>
        <w:footnoteReference w:id="19"/>
      </w:r>
      <w:r w:rsidR="000C358C">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kao i drugim propisima koji se odnose na ovu oblast.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Sistem državne uprave</w:t>
      </w:r>
      <w:r w:rsidRPr="007075A6">
        <w:rPr>
          <w:rFonts w:asciiTheme="minorHAnsi" w:eastAsia="Calibri" w:hAnsiTheme="minorHAnsi" w:cs="Calibri"/>
          <w:color w:val="000000"/>
          <w:sz w:val="24"/>
          <w:szCs w:val="24"/>
        </w:rPr>
        <w:t xml:space="preserve"> u Crnoj Gori čine </w:t>
      </w:r>
      <w:r w:rsidRPr="007075A6">
        <w:rPr>
          <w:rFonts w:asciiTheme="minorHAnsi" w:eastAsia="Calibri" w:hAnsiTheme="minorHAnsi" w:cs="Calibri"/>
          <w:b/>
          <w:color w:val="000000"/>
          <w:sz w:val="24"/>
          <w:szCs w:val="24"/>
        </w:rPr>
        <w:t>ministarstva i organi uprave</w:t>
      </w:r>
      <w:r w:rsidRPr="007075A6">
        <w:rPr>
          <w:rFonts w:asciiTheme="minorHAnsi" w:eastAsia="Calibri" w:hAnsiTheme="minorHAnsi" w:cs="Calibri"/>
          <w:color w:val="000000"/>
          <w:sz w:val="24"/>
          <w:szCs w:val="24"/>
        </w:rPr>
        <w:t xml:space="preserve"> koji imaju stručnu i upravljačku samostalnost u skladu sa zakonom, a njihova odgovornost podređena </w:t>
      </w:r>
      <w:r w:rsidR="000C358C"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resornom ministru za upravnu oblast u kojoj se vrše poslovi. Poslove državne uprave vrše ministarstva i drugi organi uprave. Pojedine poslove državne uprave vrši lokalna samoup</w:t>
      </w:r>
      <w:r w:rsidR="000C358C">
        <w:rPr>
          <w:rFonts w:asciiTheme="minorHAnsi" w:eastAsia="Calibri" w:hAnsiTheme="minorHAnsi" w:cs="Calibri"/>
          <w:color w:val="000000"/>
          <w:sz w:val="24"/>
          <w:szCs w:val="24"/>
        </w:rPr>
        <w:t>rava ili drugo pravno lice, kad</w:t>
      </w:r>
      <w:r w:rsidRPr="007075A6">
        <w:rPr>
          <w:rFonts w:asciiTheme="minorHAnsi" w:eastAsia="Calibri" w:hAnsiTheme="minorHAnsi" w:cs="Calibri"/>
          <w:color w:val="000000"/>
          <w:sz w:val="24"/>
          <w:szCs w:val="24"/>
        </w:rPr>
        <w:t xml:space="preserve"> su im ti poslovi preneseni zakonom, odnosno povjereni aktom Vlade. Uredbom o organizaciji i načinu rada državne uprave</w:t>
      </w:r>
      <w:r w:rsidRPr="007075A6">
        <w:rPr>
          <w:rFonts w:asciiTheme="minorHAnsi" w:eastAsia="Calibri" w:hAnsiTheme="minorHAnsi" w:cs="Calibri"/>
          <w:color w:val="000000"/>
          <w:sz w:val="24"/>
          <w:szCs w:val="24"/>
          <w:vertAlign w:val="superscript"/>
        </w:rPr>
        <w:footnoteReference w:id="20"/>
      </w:r>
      <w:r w:rsidR="000C358C">
        <w:rPr>
          <w:rFonts w:asciiTheme="minorHAnsi" w:eastAsia="Calibri" w:hAnsiTheme="minorHAnsi" w:cs="Calibri"/>
          <w:color w:val="000000"/>
          <w:sz w:val="24"/>
          <w:szCs w:val="24"/>
        </w:rPr>
        <w:t>, donijetom</w:t>
      </w:r>
      <w:r w:rsidRPr="007075A6">
        <w:rPr>
          <w:rFonts w:asciiTheme="minorHAnsi" w:eastAsia="Calibri" w:hAnsiTheme="minorHAnsi" w:cs="Calibri"/>
          <w:color w:val="000000"/>
          <w:sz w:val="24"/>
          <w:szCs w:val="24"/>
        </w:rPr>
        <w:t xml:space="preserve"> nakon formiranja 42. Vlade Crne Gore (u daljem tekstu: Vlada),</w:t>
      </w:r>
      <w:r w:rsidRPr="007075A6">
        <w:rPr>
          <w:rFonts w:asciiTheme="minorHAnsi" w:eastAsia="Calibri" w:hAnsiTheme="minorHAnsi" w:cs="Calibri"/>
          <w:color w:val="000000"/>
          <w:sz w:val="24"/>
          <w:szCs w:val="24"/>
          <w:vertAlign w:val="superscript"/>
        </w:rPr>
        <w:footnoteReference w:id="21"/>
      </w:r>
      <w:r w:rsidRPr="007075A6">
        <w:rPr>
          <w:rFonts w:asciiTheme="minorHAnsi" w:eastAsia="Calibri" w:hAnsiTheme="minorHAnsi" w:cs="Calibri"/>
          <w:color w:val="000000"/>
          <w:sz w:val="24"/>
          <w:szCs w:val="24"/>
        </w:rPr>
        <w:t xml:space="preserve"> organizacija državne uprave bitno </w:t>
      </w:r>
      <w:r w:rsidR="000C358C"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izmijenjena. Novom Uredbom osnovano je ukupno 12 ministarstava</w:t>
      </w:r>
      <w:r w:rsidRPr="007075A6">
        <w:rPr>
          <w:rFonts w:asciiTheme="minorHAnsi" w:eastAsia="Calibri" w:hAnsiTheme="minorHAnsi" w:cs="Calibri"/>
          <w:color w:val="000000"/>
          <w:sz w:val="24"/>
          <w:szCs w:val="24"/>
          <w:vertAlign w:val="superscript"/>
        </w:rPr>
        <w:footnoteReference w:id="22"/>
      </w:r>
      <w:r w:rsidRPr="007075A6">
        <w:rPr>
          <w:rFonts w:asciiTheme="minorHAnsi" w:eastAsia="Calibri" w:hAnsiTheme="minorHAnsi" w:cs="Calibri"/>
          <w:color w:val="000000"/>
          <w:sz w:val="24"/>
          <w:szCs w:val="24"/>
        </w:rPr>
        <w:t xml:space="preserve"> i 25 organa uprave</w:t>
      </w:r>
      <w:r w:rsidRPr="007075A6">
        <w:rPr>
          <w:rFonts w:asciiTheme="minorHAnsi" w:eastAsia="Calibri" w:hAnsiTheme="minorHAnsi" w:cs="Calibri"/>
          <w:color w:val="000000"/>
          <w:sz w:val="24"/>
          <w:szCs w:val="24"/>
          <w:vertAlign w:val="superscript"/>
        </w:rPr>
        <w:footnoteReference w:id="23"/>
      </w:r>
      <w:r w:rsidR="000C358C">
        <w:rPr>
          <w:rFonts w:asciiTheme="minorHAnsi" w:eastAsia="Calibri" w:hAnsiTheme="minorHAnsi" w:cs="Calibri"/>
          <w:color w:val="000000"/>
          <w:sz w:val="24"/>
          <w:szCs w:val="24"/>
        </w:rPr>
        <w:t xml:space="preserve"> te je definisan</w:t>
      </w:r>
      <w:r w:rsidRPr="007075A6">
        <w:rPr>
          <w:rFonts w:asciiTheme="minorHAnsi" w:eastAsia="Calibri" w:hAnsiTheme="minorHAnsi" w:cs="Calibri"/>
          <w:color w:val="000000"/>
          <w:sz w:val="24"/>
          <w:szCs w:val="24"/>
        </w:rPr>
        <w:t xml:space="preserve"> nadzor relevantnih ministarstava koji vrše nad zakonitošću i cjelishodnošću rada organa uprave i zakonitošću upravnih akata i drugih upravnih aktivnosti organa uprave u upravnim oblastima za koja su osnovani. U odnosu na prethodnu organizaciju (17 ministarstava i 29 organa uprave) novom Uredbom sprovedeno </w:t>
      </w:r>
      <w:r w:rsidR="000C358C"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racionalno uređenje (organizacija) državne uprave, te</w:t>
      </w:r>
      <w:r w:rsidR="000C358C">
        <w:rPr>
          <w:rFonts w:asciiTheme="minorHAnsi" w:eastAsia="Calibri" w:hAnsiTheme="minorHAnsi" w:cs="Calibri"/>
          <w:color w:val="000000"/>
          <w:sz w:val="24"/>
          <w:szCs w:val="24"/>
        </w:rPr>
        <w:t xml:space="preserve"> smanjen broj ministarstava za pet</w:t>
      </w:r>
      <w:r w:rsidRPr="007075A6">
        <w:rPr>
          <w:rFonts w:asciiTheme="minorHAnsi" w:eastAsia="Calibri" w:hAnsiTheme="minorHAnsi" w:cs="Calibri"/>
          <w:color w:val="000000"/>
          <w:sz w:val="24"/>
          <w:szCs w:val="24"/>
        </w:rPr>
        <w:t>, dok je izmjenama pomenute Uredbe broj organa uprave smanjen na 27. Donošenjem Zakona o državn</w:t>
      </w:r>
      <w:r w:rsidR="000C358C">
        <w:rPr>
          <w:rFonts w:asciiTheme="minorHAnsi" w:eastAsia="Calibri" w:hAnsiTheme="minorHAnsi" w:cs="Calibri"/>
          <w:color w:val="000000"/>
          <w:sz w:val="24"/>
          <w:szCs w:val="24"/>
        </w:rPr>
        <w:t>oj upravi 2018. godine u sistem</w:t>
      </w:r>
      <w:r w:rsidRPr="007075A6">
        <w:rPr>
          <w:rFonts w:asciiTheme="minorHAnsi" w:eastAsia="Calibri" w:hAnsiTheme="minorHAnsi" w:cs="Calibri"/>
          <w:color w:val="000000"/>
          <w:sz w:val="24"/>
          <w:szCs w:val="24"/>
        </w:rPr>
        <w:t xml:space="preserve"> državne uprave se, pored m</w:t>
      </w:r>
      <w:r w:rsidR="000C358C">
        <w:rPr>
          <w:rFonts w:asciiTheme="minorHAnsi" w:eastAsia="Calibri" w:hAnsiTheme="minorHAnsi" w:cs="Calibri"/>
          <w:color w:val="000000"/>
          <w:sz w:val="24"/>
          <w:szCs w:val="24"/>
        </w:rPr>
        <w:t>inistarstava i organa uprave,</w:t>
      </w:r>
      <w:r w:rsidRPr="007075A6">
        <w:rPr>
          <w:rFonts w:asciiTheme="minorHAnsi" w:eastAsia="Calibri" w:hAnsiTheme="minorHAnsi" w:cs="Calibri"/>
          <w:color w:val="000000"/>
          <w:sz w:val="24"/>
          <w:szCs w:val="24"/>
        </w:rPr>
        <w:t xml:space="preserve"> prvi put uvode državne agencije i fondovi kao nosioci javnih ovlašćenja</w:t>
      </w:r>
      <w:r w:rsidRPr="007075A6">
        <w:rPr>
          <w:rFonts w:asciiTheme="minorHAnsi" w:eastAsia="Calibri" w:hAnsiTheme="minorHAnsi" w:cs="Calibri"/>
          <w:color w:val="000000"/>
          <w:sz w:val="24"/>
          <w:szCs w:val="24"/>
          <w:vertAlign w:val="superscript"/>
        </w:rPr>
        <w:footnoteReference w:id="24"/>
      </w:r>
      <w:r w:rsidRPr="007075A6">
        <w:rPr>
          <w:rFonts w:asciiTheme="minorHAnsi" w:eastAsia="Calibri" w:hAnsiTheme="minorHAnsi" w:cs="Calibri"/>
          <w:color w:val="000000"/>
          <w:sz w:val="24"/>
          <w:szCs w:val="24"/>
        </w:rPr>
        <w:t xml:space="preserve"> koji vrše poslove državne uprave i osnivaju se posebnim zakonima. U postupku pripreme ovih zakona, o ispunjenosti kriterijuma propisanih Zakonom o državnoj upravi, pribavlja se mišljenje Ministarstva javne uprave, digitalnog društva i medija.</w:t>
      </w:r>
    </w:p>
    <w:p w:rsidR="00A16942" w:rsidRPr="007075A6" w:rsidRDefault="000C358C">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pregleda svih državnih organa i institucija, na jednom mjestu </w:t>
      </w:r>
      <w:r w:rsidRPr="007075A6">
        <w:rPr>
          <w:rFonts w:asciiTheme="minorHAnsi" w:eastAsia="Calibri" w:hAnsiTheme="minorHAnsi" w:cs="Calibri"/>
          <w:color w:val="000000"/>
          <w:sz w:val="24"/>
          <w:szCs w:val="24"/>
        </w:rPr>
        <w:t xml:space="preserve">je </w:t>
      </w:r>
      <w:r w:rsidR="006A107F" w:rsidRPr="007075A6">
        <w:rPr>
          <w:rFonts w:asciiTheme="minorHAnsi" w:eastAsia="Calibri" w:hAnsiTheme="minorHAnsi" w:cs="Calibri"/>
          <w:color w:val="000000"/>
          <w:sz w:val="24"/>
          <w:szCs w:val="24"/>
        </w:rPr>
        <w:t xml:space="preserve">uspostavljen </w:t>
      </w:r>
      <w:r w:rsidR="006A107F" w:rsidRPr="007075A6">
        <w:rPr>
          <w:rFonts w:asciiTheme="minorHAnsi" w:eastAsia="Calibri" w:hAnsiTheme="minorHAnsi" w:cs="Calibri"/>
          <w:b/>
          <w:color w:val="000000"/>
          <w:sz w:val="24"/>
          <w:szCs w:val="24"/>
        </w:rPr>
        <w:t>Registar državnih organa i institucija</w:t>
      </w:r>
      <w:r w:rsidR="006A107F" w:rsidRPr="007075A6">
        <w:rPr>
          <w:rFonts w:asciiTheme="minorHAnsi" w:eastAsia="Calibri" w:hAnsiTheme="minorHAnsi" w:cs="Calibri"/>
          <w:color w:val="000000"/>
          <w:sz w:val="24"/>
          <w:szCs w:val="24"/>
        </w:rPr>
        <w:t xml:space="preserve">, koji je javno dostupan </w:t>
      </w:r>
      <w:r>
        <w:rPr>
          <w:rFonts w:asciiTheme="minorHAnsi" w:eastAsia="Calibri" w:hAnsiTheme="minorHAnsi" w:cs="Calibri"/>
          <w:color w:val="000000"/>
          <w:sz w:val="24"/>
          <w:szCs w:val="24"/>
        </w:rPr>
        <w:t xml:space="preserve">na </w:t>
      </w:r>
      <w:hyperlink r:id="rId41">
        <w:r w:rsidR="006A107F" w:rsidRPr="00545342">
          <w:rPr>
            <w:rFonts w:asciiTheme="minorHAnsi" w:eastAsia="Calibri" w:hAnsiTheme="minorHAnsi" w:cs="Calibri"/>
            <w:color w:val="000000"/>
            <w:sz w:val="24"/>
            <w:szCs w:val="24"/>
            <w:u w:val="single"/>
          </w:rPr>
          <w:t>https://drzavniorgani.gov.me/</w:t>
        </w:r>
      </w:hyperlink>
      <w:r w:rsidR="006A107F" w:rsidRPr="007075A6">
        <w:rPr>
          <w:rFonts w:asciiTheme="minorHAnsi" w:eastAsia="Calibri" w:hAnsiTheme="minorHAnsi" w:cs="Calibri"/>
          <w:color w:val="000000"/>
          <w:sz w:val="24"/>
          <w:szCs w:val="24"/>
        </w:rPr>
        <w:t xml:space="preserve"> i </w:t>
      </w:r>
      <w:r w:rsidR="006A107F" w:rsidRPr="007075A6">
        <w:rPr>
          <w:rFonts w:asciiTheme="minorHAnsi" w:eastAsia="Calibri" w:hAnsiTheme="minorHAnsi" w:cs="Calibri"/>
          <w:color w:val="000000"/>
          <w:sz w:val="24"/>
          <w:szCs w:val="24"/>
        </w:rPr>
        <w:lastRenderedPageBreak/>
        <w:t xml:space="preserve">korisnicima omogućava pregled svih državnih organa i institucija po vrstama organa, nadležnosti i oblastima rada kao i standardnoj pretrazi po ključnim riječima kojima se opisuje svaki organ. Ovaj registar ne obuhvata jedinice lokalne samouprave i javne službe na lokalnom nivou. Prema Registru, trenutno </w:t>
      </w:r>
      <w:r w:rsidR="00D72B6D">
        <w:rPr>
          <w:rFonts w:asciiTheme="minorHAnsi" w:eastAsia="Calibri" w:hAnsiTheme="minorHAnsi" w:cs="Calibri"/>
          <w:color w:val="000000"/>
          <w:sz w:val="24"/>
          <w:szCs w:val="24"/>
        </w:rPr>
        <w:t>postoji 459</w:t>
      </w:r>
      <w:r>
        <w:rPr>
          <w:rFonts w:asciiTheme="minorHAnsi" w:eastAsia="Calibri" w:hAnsiTheme="minorHAnsi" w:cs="Calibri"/>
          <w:color w:val="000000"/>
          <w:sz w:val="24"/>
          <w:szCs w:val="24"/>
        </w:rPr>
        <w:t xml:space="preserve"> institucija</w:t>
      </w:r>
      <w:r w:rsidR="006A107F" w:rsidRPr="004A22C6">
        <w:rPr>
          <w:rFonts w:asciiTheme="minorHAnsi" w:eastAsia="Calibri" w:hAnsiTheme="minorHAnsi" w:cs="Calibri"/>
          <w:color w:val="000000"/>
          <w:sz w:val="24"/>
          <w:szCs w:val="24"/>
        </w:rPr>
        <w:t xml:space="preserve"> na</w:t>
      </w:r>
      <w:r w:rsidR="006A107F" w:rsidRPr="007075A6">
        <w:rPr>
          <w:rFonts w:asciiTheme="minorHAnsi" w:eastAsia="Calibri" w:hAnsiTheme="minorHAnsi" w:cs="Calibri"/>
          <w:color w:val="000000"/>
          <w:sz w:val="24"/>
          <w:szCs w:val="24"/>
        </w:rPr>
        <w:t xml:space="preserve"> centralnom nivo</w:t>
      </w:r>
      <w:r w:rsidR="00D3329E">
        <w:rPr>
          <w:rFonts w:asciiTheme="minorHAnsi" w:eastAsia="Calibri" w:hAnsiTheme="minorHAnsi" w:cs="Calibri"/>
          <w:color w:val="000000"/>
          <w:sz w:val="24"/>
          <w:szCs w:val="24"/>
        </w:rPr>
        <w:t>u</w:t>
      </w:r>
      <w:r w:rsidR="006A107F" w:rsidRPr="007075A6">
        <w:rPr>
          <w:rFonts w:asciiTheme="minorHAnsi" w:eastAsia="Calibri" w:hAnsiTheme="minorHAnsi" w:cs="Calibri"/>
          <w:color w:val="000000"/>
          <w:sz w:val="24"/>
          <w:szCs w:val="24"/>
        </w:rPr>
        <w:t xml:space="preserve"> od čega su </w:t>
      </w:r>
      <w:r w:rsidR="006A107F" w:rsidRPr="000B263B">
        <w:rPr>
          <w:rFonts w:asciiTheme="minorHAnsi" w:eastAsia="Calibri" w:hAnsiTheme="minorHAnsi" w:cs="Calibri"/>
          <w:color w:val="000000"/>
          <w:sz w:val="24"/>
          <w:szCs w:val="24"/>
        </w:rPr>
        <w:t>332 javne ustanove,</w:t>
      </w:r>
      <w:r w:rsidR="006A107F" w:rsidRPr="007075A6">
        <w:rPr>
          <w:rFonts w:asciiTheme="minorHAnsi" w:eastAsia="Calibri" w:hAnsiTheme="minorHAnsi" w:cs="Calibri"/>
          <w:color w:val="000000"/>
          <w:sz w:val="24"/>
          <w:szCs w:val="24"/>
        </w:rPr>
        <w:t xml:space="preserve"> odnosno pravna lica koja imaju javna ovlašćenja. </w:t>
      </w:r>
      <w:r w:rsidR="006A107F" w:rsidRPr="007075A6">
        <w:rPr>
          <w:rFonts w:asciiTheme="minorHAnsi" w:eastAsia="Calibri" w:hAnsiTheme="minorHAnsi" w:cs="Calibri"/>
          <w:color w:val="000000"/>
          <w:sz w:val="24"/>
          <w:szCs w:val="24"/>
          <w:vertAlign w:val="superscript"/>
        </w:rPr>
        <w:footnoteReference w:id="25"/>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Sistem </w:t>
      </w:r>
      <w:r w:rsidRPr="007075A6">
        <w:rPr>
          <w:rFonts w:asciiTheme="minorHAnsi" w:eastAsia="Calibri" w:hAnsiTheme="minorHAnsi" w:cs="Calibri"/>
          <w:b/>
          <w:color w:val="000000"/>
          <w:sz w:val="24"/>
          <w:szCs w:val="24"/>
        </w:rPr>
        <w:t>javnih ustanova</w:t>
      </w:r>
      <w:r w:rsidRPr="007075A6">
        <w:rPr>
          <w:rFonts w:asciiTheme="minorHAnsi" w:eastAsia="Calibri" w:hAnsiTheme="minorHAnsi" w:cs="Calibri"/>
          <w:color w:val="000000"/>
          <w:sz w:val="24"/>
          <w:szCs w:val="24"/>
        </w:rPr>
        <w:t xml:space="preserve"> u Crnoj Gori veoma </w:t>
      </w:r>
      <w:r w:rsidR="000C358C"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kompleksan, i obuhvata javne službe koje pružaju usluge građanima i pravnim licima. Javne ustanove se osnivaju na državnom i lokalnom nivou, a obuhvata oblike organizovanja i pružanja javnih usluga građanima i pravnim licima kako u oblasti društvenih djelatnosti (zdravstvo, obrazovanje, kultura, sport, socijalna i dječja zaštita, pen</w:t>
      </w:r>
      <w:r w:rsidR="000C358C">
        <w:rPr>
          <w:rFonts w:asciiTheme="minorHAnsi" w:eastAsia="Calibri" w:hAnsiTheme="minorHAnsi" w:cs="Calibri"/>
          <w:color w:val="000000"/>
          <w:sz w:val="24"/>
          <w:szCs w:val="24"/>
        </w:rPr>
        <w:t xml:space="preserve">zijsko i invalidsko osiguranje </w:t>
      </w:r>
      <w:r w:rsidRPr="007075A6">
        <w:rPr>
          <w:rFonts w:asciiTheme="minorHAnsi" w:eastAsia="Calibri" w:hAnsiTheme="minorHAnsi" w:cs="Calibri"/>
          <w:color w:val="000000"/>
          <w:sz w:val="24"/>
          <w:szCs w:val="24"/>
        </w:rPr>
        <w:t>itd</w:t>
      </w:r>
      <w:r w:rsidR="000C358C">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Crna Gora nema Zakon o javnim ustanovama, kao što ga imaju zemlje</w:t>
      </w:r>
      <w:r w:rsidR="000C358C">
        <w:rPr>
          <w:rFonts w:asciiTheme="minorHAnsi" w:eastAsia="Calibri" w:hAnsiTheme="minorHAnsi" w:cs="Calibri"/>
          <w:color w:val="000000"/>
          <w:sz w:val="24"/>
          <w:szCs w:val="24"/>
        </w:rPr>
        <w:t xml:space="preserve"> iz</w:t>
      </w:r>
      <w:r w:rsidRPr="007075A6">
        <w:rPr>
          <w:rFonts w:asciiTheme="minorHAnsi" w:eastAsia="Calibri" w:hAnsiTheme="minorHAnsi" w:cs="Calibri"/>
          <w:color w:val="000000"/>
          <w:sz w:val="24"/>
          <w:szCs w:val="24"/>
        </w:rPr>
        <w:t xml:space="preserve"> okruženja, već se dijelom uređuju „sektorskim zakonima“ u oblasti društvenih djelatnosti.</w:t>
      </w:r>
      <w:r w:rsidRPr="007075A6">
        <w:rPr>
          <w:rFonts w:asciiTheme="minorHAnsi" w:eastAsia="Calibri" w:hAnsiTheme="minorHAnsi" w:cs="Calibri"/>
          <w:color w:val="000000"/>
          <w:sz w:val="24"/>
          <w:szCs w:val="24"/>
          <w:vertAlign w:val="superscript"/>
        </w:rPr>
        <w:footnoteReference w:id="26"/>
      </w:r>
      <w:r w:rsidR="000C358C">
        <w:rPr>
          <w:rFonts w:asciiTheme="minorHAnsi" w:eastAsia="Calibri" w:hAnsiTheme="minorHAnsi" w:cs="Calibri"/>
          <w:color w:val="000000"/>
          <w:sz w:val="24"/>
          <w:szCs w:val="24"/>
        </w:rPr>
        <w:t xml:space="preserve"> Kad</w:t>
      </w:r>
      <w:r w:rsidRPr="007075A6">
        <w:rPr>
          <w:rFonts w:asciiTheme="minorHAnsi" w:eastAsia="Calibri" w:hAnsiTheme="minorHAnsi" w:cs="Calibri"/>
          <w:color w:val="000000"/>
          <w:sz w:val="24"/>
          <w:szCs w:val="24"/>
        </w:rPr>
        <w:t xml:space="preserve"> je riječ ojavnim ustanovama čiji je osnivač država, ministarstva vrš</w:t>
      </w:r>
      <w:r w:rsidR="000C358C">
        <w:rPr>
          <w:rFonts w:asciiTheme="minorHAnsi" w:eastAsia="Calibri" w:hAnsiTheme="minorHAnsi" w:cs="Calibri"/>
          <w:color w:val="000000"/>
          <w:sz w:val="24"/>
          <w:szCs w:val="24"/>
        </w:rPr>
        <w:t>e kontrolu opštih akata koje te ustanove</w:t>
      </w:r>
      <w:r w:rsidRPr="007075A6">
        <w:rPr>
          <w:rFonts w:asciiTheme="minorHAnsi" w:eastAsia="Calibri" w:hAnsiTheme="minorHAnsi" w:cs="Calibri"/>
          <w:color w:val="000000"/>
          <w:sz w:val="24"/>
          <w:szCs w:val="24"/>
        </w:rPr>
        <w:t xml:space="preserve"> donose, upozoravaju njihove organe d</w:t>
      </w:r>
      <w:r w:rsidR="000C358C">
        <w:rPr>
          <w:rFonts w:asciiTheme="minorHAnsi" w:eastAsia="Calibri" w:hAnsiTheme="minorHAnsi" w:cs="Calibri"/>
          <w:color w:val="000000"/>
          <w:sz w:val="24"/>
          <w:szCs w:val="24"/>
        </w:rPr>
        <w:t>a opšti akti nijesu saglasni s</w:t>
      </w:r>
      <w:r w:rsidRPr="007075A6">
        <w:rPr>
          <w:rFonts w:asciiTheme="minorHAnsi" w:eastAsia="Calibri" w:hAnsiTheme="minorHAnsi" w:cs="Calibri"/>
          <w:color w:val="000000"/>
          <w:sz w:val="24"/>
          <w:szCs w:val="24"/>
        </w:rPr>
        <w:t xml:space="preserve"> Ustavom ili zakonom i predlažu odgovarajuća rješenja, radi usklađivanja. Kako je to propisano odredbom člana 76 Zakona o držanoj upravi, ako javna ustanova čiji je osnivač država, ne p</w:t>
      </w:r>
      <w:r w:rsidR="000C358C">
        <w:rPr>
          <w:rFonts w:asciiTheme="minorHAnsi" w:eastAsia="Calibri" w:hAnsiTheme="minorHAnsi" w:cs="Calibri"/>
          <w:color w:val="000000"/>
          <w:sz w:val="24"/>
          <w:szCs w:val="24"/>
        </w:rPr>
        <w:t>ostupi po upozorenju, Vlada</w:t>
      </w:r>
      <w:r w:rsidRPr="007075A6">
        <w:rPr>
          <w:rFonts w:asciiTheme="minorHAnsi" w:eastAsia="Calibri" w:hAnsiTheme="minorHAnsi" w:cs="Calibri"/>
          <w:color w:val="000000"/>
          <w:sz w:val="24"/>
          <w:szCs w:val="24"/>
        </w:rPr>
        <w:t>, na pr</w:t>
      </w:r>
      <w:r w:rsidR="000C358C">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edlog ministarstva,</w:t>
      </w:r>
      <w:r w:rsidR="000C358C">
        <w:rPr>
          <w:rFonts w:asciiTheme="minorHAnsi" w:eastAsia="Calibri" w:hAnsiTheme="minorHAnsi" w:cs="Calibri"/>
          <w:color w:val="000000"/>
          <w:sz w:val="24"/>
          <w:szCs w:val="24"/>
        </w:rPr>
        <w:t xml:space="preserve"> može</w:t>
      </w:r>
      <w:r w:rsidRPr="007075A6">
        <w:rPr>
          <w:rFonts w:asciiTheme="minorHAnsi" w:eastAsia="Calibri" w:hAnsiTheme="minorHAnsi" w:cs="Calibri"/>
          <w:color w:val="000000"/>
          <w:sz w:val="24"/>
          <w:szCs w:val="24"/>
        </w:rPr>
        <w:t xml:space="preserve"> obustavi</w:t>
      </w:r>
      <w:r w:rsidR="000C358C">
        <w:rPr>
          <w:rFonts w:asciiTheme="minorHAnsi" w:eastAsia="Calibri" w:hAnsiTheme="minorHAnsi" w:cs="Calibri"/>
          <w:color w:val="000000"/>
          <w:sz w:val="24"/>
          <w:szCs w:val="24"/>
        </w:rPr>
        <w:t>ti</w:t>
      </w:r>
      <w:r w:rsidRPr="007075A6">
        <w:rPr>
          <w:rFonts w:asciiTheme="minorHAnsi" w:eastAsia="Calibri" w:hAnsiTheme="minorHAnsi" w:cs="Calibri"/>
          <w:color w:val="000000"/>
          <w:sz w:val="24"/>
          <w:szCs w:val="24"/>
        </w:rPr>
        <w:t xml:space="preserve"> primjenu takvog akta, ako bi njegovom primjenom mogle nastupiti teže štetne posl</w:t>
      </w:r>
      <w:r w:rsidR="000C358C">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edice i pokrenuti postupak pred Ustavnim sudom Crne Gore za ocjenu ustavnosti i zakonitosti tog</w:t>
      </w:r>
      <w:r w:rsidR="000C358C">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 akta. Dalje, u postupku kontrole ministarstvo vrši neposredan uvid u rad javne ustanove čiji je osnivač država i zahtijeva dostavljanje izvještaja, obavještenja, mišljenja i potrebnih podataka. Takođe, ministarstvo odlučuje po žalbi na pojedinačna upravna akta koja u prvom stepenu donose javne ustanove čiji je osnivač država i vrši druge poslove koje po zakonu ima drugostepeni organ u upravnom postupku.</w:t>
      </w:r>
    </w:p>
    <w:p w:rsidR="00A16942" w:rsidRPr="007075A6" w:rsidRDefault="000C358C">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Značajnu</w:t>
      </w:r>
      <w:r w:rsidR="006A107F" w:rsidRPr="007075A6">
        <w:rPr>
          <w:rFonts w:asciiTheme="minorHAnsi" w:eastAsia="Calibri" w:hAnsiTheme="minorHAnsi" w:cs="Calibri"/>
          <w:color w:val="000000"/>
          <w:sz w:val="24"/>
          <w:szCs w:val="24"/>
        </w:rPr>
        <w:t xml:space="preserve"> ulogu u praćenju zakonit</w:t>
      </w:r>
      <w:r>
        <w:rPr>
          <w:rFonts w:asciiTheme="minorHAnsi" w:eastAsia="Calibri" w:hAnsiTheme="minorHAnsi" w:cs="Calibri"/>
          <w:color w:val="000000"/>
          <w:sz w:val="24"/>
          <w:szCs w:val="24"/>
        </w:rPr>
        <w:t>osti rada organa javne uprave,</w:t>
      </w:r>
      <w:r w:rsidR="006A107F" w:rsidRPr="007075A6">
        <w:rPr>
          <w:rFonts w:asciiTheme="minorHAnsi" w:eastAsia="Calibri" w:hAnsiTheme="minorHAnsi" w:cs="Calibri"/>
          <w:color w:val="000000"/>
          <w:sz w:val="24"/>
          <w:szCs w:val="24"/>
        </w:rPr>
        <w:t xml:space="preserve"> saglasno članu 17. Zakona o državnoj upravi, ima upravni nadzor koji obuhvata tri vrste nadzora, i to: </w:t>
      </w:r>
    </w:p>
    <w:p w:rsidR="00A16942" w:rsidRPr="007075A6" w:rsidRDefault="006A107F" w:rsidP="00EB118D">
      <w:pPr>
        <w:numPr>
          <w:ilvl w:val="0"/>
          <w:numId w:val="40"/>
        </w:numPr>
        <w:pBdr>
          <w:top w:val="nil"/>
          <w:left w:val="nil"/>
          <w:bottom w:val="nil"/>
          <w:right w:val="nil"/>
          <w:between w:val="nil"/>
        </w:pBd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nadzor nad zakonitošću upravnih aka</w:t>
      </w:r>
      <w:r w:rsidR="000C358C">
        <w:rPr>
          <w:rFonts w:asciiTheme="minorHAnsi" w:eastAsia="Calibri" w:hAnsiTheme="minorHAnsi" w:cs="Calibri"/>
          <w:color w:val="000000"/>
          <w:sz w:val="24"/>
          <w:szCs w:val="24"/>
        </w:rPr>
        <w:t>ta i drugih upravnih aktivnosti</w:t>
      </w:r>
      <w:r w:rsidRPr="007075A6">
        <w:rPr>
          <w:rFonts w:asciiTheme="minorHAnsi" w:eastAsia="Calibri" w:hAnsiTheme="minorHAnsi" w:cs="Calibri"/>
          <w:color w:val="000000"/>
          <w:sz w:val="24"/>
          <w:szCs w:val="24"/>
        </w:rPr>
        <w:t xml:space="preserve"> </w:t>
      </w:r>
    </w:p>
    <w:p w:rsidR="00A16942" w:rsidRPr="007075A6" w:rsidRDefault="006A107F" w:rsidP="00EB118D">
      <w:pPr>
        <w:numPr>
          <w:ilvl w:val="0"/>
          <w:numId w:val="40"/>
        </w:numPr>
        <w:pBdr>
          <w:top w:val="nil"/>
          <w:left w:val="nil"/>
          <w:bottom w:val="nil"/>
          <w:right w:val="nil"/>
          <w:between w:val="nil"/>
        </w:pBd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nadzor nad zakonitošću i cjelishodnošću rada organa uprave, lokalne uprave i drugih pravnih lica u vršenju prenijet</w:t>
      </w:r>
      <w:r w:rsidR="000C358C">
        <w:rPr>
          <w:rFonts w:asciiTheme="minorHAnsi" w:eastAsia="Calibri" w:hAnsiTheme="minorHAnsi" w:cs="Calibri"/>
          <w:color w:val="000000"/>
          <w:sz w:val="24"/>
          <w:szCs w:val="24"/>
        </w:rPr>
        <w:t xml:space="preserve">ih odnosno povjerenih poslova </w:t>
      </w:r>
    </w:p>
    <w:p w:rsidR="00A16942" w:rsidRPr="007075A6" w:rsidRDefault="006A107F" w:rsidP="00EB118D">
      <w:pPr>
        <w:numPr>
          <w:ilvl w:val="0"/>
          <w:numId w:val="40"/>
        </w:numPr>
        <w:pBdr>
          <w:top w:val="nil"/>
          <w:left w:val="nil"/>
          <w:bottom w:val="nil"/>
          <w:right w:val="nil"/>
          <w:between w:val="nil"/>
        </w:pBd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inspekcijski nadzor.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Što se tiče međusobne komunikacije organa, </w:t>
      </w:r>
      <w:r w:rsidRPr="007075A6">
        <w:rPr>
          <w:rFonts w:asciiTheme="minorHAnsi" w:eastAsia="Calibri" w:hAnsiTheme="minorHAnsi" w:cs="Calibri"/>
          <w:b/>
          <w:color w:val="000000"/>
          <w:sz w:val="24"/>
          <w:szCs w:val="24"/>
        </w:rPr>
        <w:t>sistem za elektronsko upravljanje dokumentima (eDMS)</w:t>
      </w:r>
      <w:r w:rsidRPr="007075A6">
        <w:rPr>
          <w:rFonts w:asciiTheme="minorHAnsi" w:eastAsia="Calibri" w:hAnsiTheme="minorHAnsi" w:cs="Calibri"/>
          <w:color w:val="000000"/>
          <w:sz w:val="24"/>
          <w:szCs w:val="24"/>
        </w:rPr>
        <w:t xml:space="preserve"> pokrenut je 2009. godine odnosno 2011. godine pušten </w:t>
      </w:r>
      <w:r w:rsidR="0097449F">
        <w:rPr>
          <w:rFonts w:asciiTheme="minorHAnsi" w:eastAsia="Calibri" w:hAnsiTheme="minorHAnsi" w:cs="Calibri"/>
          <w:color w:val="000000"/>
          <w:sz w:val="24"/>
          <w:szCs w:val="24"/>
        </w:rPr>
        <w:t>je u produkciju, a zaključno s</w:t>
      </w:r>
      <w:r w:rsidRPr="007075A6">
        <w:rPr>
          <w:rFonts w:asciiTheme="minorHAnsi" w:eastAsia="Calibri" w:hAnsiTheme="minorHAnsi" w:cs="Calibri"/>
          <w:color w:val="000000"/>
          <w:sz w:val="24"/>
          <w:szCs w:val="24"/>
        </w:rPr>
        <w:t xml:space="preserve"> 2020. godinom implementiran u svim </w:t>
      </w:r>
      <w:r w:rsidR="0097449F">
        <w:rPr>
          <w:rFonts w:asciiTheme="minorHAnsi" w:eastAsia="Calibri" w:hAnsiTheme="minorHAnsi" w:cs="Calibri"/>
          <w:color w:val="000000"/>
          <w:sz w:val="24"/>
          <w:szCs w:val="24"/>
        </w:rPr>
        <w:t xml:space="preserve">crnogorskim </w:t>
      </w:r>
      <w:r w:rsidRPr="007075A6">
        <w:rPr>
          <w:rFonts w:asciiTheme="minorHAnsi" w:eastAsia="Calibri" w:hAnsiTheme="minorHAnsi" w:cs="Calibri"/>
          <w:color w:val="000000"/>
          <w:sz w:val="24"/>
          <w:szCs w:val="24"/>
        </w:rPr>
        <w:t xml:space="preserve">ministarstvima. </w:t>
      </w:r>
      <w:r w:rsidRPr="007075A6">
        <w:rPr>
          <w:rFonts w:asciiTheme="minorHAnsi" w:eastAsia="Calibri" w:hAnsiTheme="minorHAnsi" w:cs="Calibri"/>
          <w:color w:val="000000"/>
          <w:sz w:val="24"/>
          <w:szCs w:val="24"/>
          <w:highlight w:val="white"/>
        </w:rPr>
        <w:t>Novom Uredbom o organizaciji i načinu rada državne uprave, došlo</w:t>
      </w:r>
      <w:r w:rsidR="0097449F">
        <w:rPr>
          <w:rFonts w:asciiTheme="minorHAnsi" w:eastAsia="Calibri" w:hAnsiTheme="minorHAnsi" w:cs="Calibri"/>
          <w:color w:val="000000"/>
          <w:sz w:val="24"/>
          <w:szCs w:val="24"/>
          <w:highlight w:val="white"/>
        </w:rPr>
        <w:t xml:space="preserve"> je</w:t>
      </w:r>
      <w:r w:rsidRPr="007075A6">
        <w:rPr>
          <w:rFonts w:asciiTheme="minorHAnsi" w:eastAsia="Calibri" w:hAnsiTheme="minorHAnsi" w:cs="Calibri"/>
          <w:color w:val="000000"/>
          <w:sz w:val="24"/>
          <w:szCs w:val="24"/>
          <w:highlight w:val="white"/>
        </w:rPr>
        <w:t xml:space="preserve"> do izmjene u organizaciji ministarstava, koju je bilo neophodno implementirati u sistemu (umjesto prethodnih 17, u 2021. godini postoji 12 ministarstava), a pored ministarstava, sistem je implementiran u Upravi</w:t>
      </w:r>
      <w:r w:rsidR="0097449F">
        <w:rPr>
          <w:rFonts w:asciiTheme="minorHAnsi" w:eastAsia="Calibri" w:hAnsiTheme="minorHAnsi" w:cs="Calibri"/>
          <w:color w:val="000000"/>
          <w:sz w:val="24"/>
          <w:szCs w:val="24"/>
          <w:highlight w:val="white"/>
        </w:rPr>
        <w:t xml:space="preserve"> policije, Zaštitniku imovinsko-</w:t>
      </w:r>
      <w:r w:rsidRPr="007075A6">
        <w:rPr>
          <w:rFonts w:asciiTheme="minorHAnsi" w:eastAsia="Calibri" w:hAnsiTheme="minorHAnsi" w:cs="Calibri"/>
          <w:color w:val="000000"/>
          <w:sz w:val="24"/>
          <w:szCs w:val="24"/>
          <w:highlight w:val="white"/>
        </w:rPr>
        <w:t>pravnih interesa Crne Gore, Sekretarijatu za zakonodavstvo, Upravi za kadrove i Upravi za sport i mlade.</w:t>
      </w:r>
      <w:r w:rsidRPr="007075A6">
        <w:rPr>
          <w:rFonts w:asciiTheme="minorHAnsi" w:eastAsia="Calibri" w:hAnsiTheme="minorHAnsi" w:cs="Calibri"/>
          <w:color w:val="000000"/>
          <w:sz w:val="24"/>
          <w:szCs w:val="24"/>
          <w:highlight w:val="white"/>
          <w:vertAlign w:val="superscript"/>
        </w:rPr>
        <w:footnoteReference w:id="27"/>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Na nivou </w:t>
      </w:r>
      <w:r w:rsidRPr="007075A6">
        <w:rPr>
          <w:rFonts w:asciiTheme="minorHAnsi" w:eastAsia="Calibri" w:hAnsiTheme="minorHAnsi" w:cs="Calibri"/>
          <w:b/>
          <w:color w:val="000000"/>
          <w:sz w:val="24"/>
          <w:szCs w:val="24"/>
        </w:rPr>
        <w:t xml:space="preserve">jedinica lokalne samouprave </w:t>
      </w:r>
      <w:r w:rsidRPr="007075A6">
        <w:rPr>
          <w:rFonts w:asciiTheme="minorHAnsi" w:eastAsia="Calibri" w:hAnsiTheme="minorHAnsi" w:cs="Calibri"/>
          <w:color w:val="000000"/>
          <w:sz w:val="24"/>
          <w:szCs w:val="24"/>
        </w:rPr>
        <w:t>(JLS), u prethodnom periodu fokus je bio na implementaciji zakonskog i strateškog okvira koji bi obezbijedio finansijsku održivost crnogorskih opština. Svih 25 crnogorskih opština</w:t>
      </w:r>
      <w:r w:rsidRPr="007075A6">
        <w:rPr>
          <w:rFonts w:asciiTheme="minorHAnsi" w:eastAsia="Calibri" w:hAnsiTheme="minorHAnsi" w:cs="Calibri"/>
          <w:color w:val="000000"/>
          <w:sz w:val="24"/>
          <w:szCs w:val="24"/>
          <w:vertAlign w:val="superscript"/>
        </w:rPr>
        <w:footnoteReference w:id="28"/>
      </w:r>
      <w:r w:rsidRPr="007075A6">
        <w:rPr>
          <w:rFonts w:asciiTheme="minorHAnsi" w:eastAsia="Calibri" w:hAnsiTheme="minorHAnsi" w:cs="Calibri"/>
          <w:color w:val="000000"/>
          <w:sz w:val="24"/>
          <w:szCs w:val="24"/>
        </w:rPr>
        <w:t xml:space="preserve"> usvojile su i uskladile akte – statut, poslovnik o radu Skupštin</w:t>
      </w:r>
      <w:r w:rsidR="0097449F">
        <w:rPr>
          <w:rFonts w:asciiTheme="minorHAnsi" w:eastAsia="Calibri" w:hAnsiTheme="minorHAnsi" w:cs="Calibri"/>
          <w:color w:val="000000"/>
          <w:sz w:val="24"/>
          <w:szCs w:val="24"/>
        </w:rPr>
        <w:t>e opštine, odluku o organizaciji</w:t>
      </w:r>
      <w:r w:rsidRPr="007075A6">
        <w:rPr>
          <w:rFonts w:asciiTheme="minorHAnsi" w:eastAsia="Calibri" w:hAnsiTheme="minorHAnsi" w:cs="Calibri"/>
          <w:color w:val="000000"/>
          <w:sz w:val="24"/>
          <w:szCs w:val="24"/>
        </w:rPr>
        <w:t xml:space="preserve"> i načinu rada org</w:t>
      </w:r>
      <w:r w:rsidR="0097449F">
        <w:rPr>
          <w:rFonts w:asciiTheme="minorHAnsi" w:eastAsia="Calibri" w:hAnsiTheme="minorHAnsi" w:cs="Calibri"/>
          <w:color w:val="000000"/>
          <w:sz w:val="24"/>
          <w:szCs w:val="24"/>
        </w:rPr>
        <w:t>ana lokalne uprave – u skladu s</w:t>
      </w:r>
      <w:r w:rsidRPr="007075A6">
        <w:rPr>
          <w:rFonts w:asciiTheme="minorHAnsi" w:eastAsia="Calibri" w:hAnsiTheme="minorHAnsi" w:cs="Calibri"/>
          <w:color w:val="000000"/>
          <w:sz w:val="24"/>
          <w:szCs w:val="24"/>
        </w:rPr>
        <w:t xml:space="preserve"> novim Zakonom o lokalnoj samoupravi. Usvojen je Zakon o izmjenama i dopunama Zakona o komunalnim djelatnostima.</w:t>
      </w:r>
      <w:r w:rsidRPr="007075A6">
        <w:rPr>
          <w:rFonts w:asciiTheme="minorHAnsi" w:eastAsia="Calibri" w:hAnsiTheme="minorHAnsi" w:cs="Calibri"/>
          <w:color w:val="000000"/>
          <w:sz w:val="24"/>
          <w:szCs w:val="24"/>
          <w:vertAlign w:val="superscript"/>
        </w:rPr>
        <w:footnoteReference w:id="29"/>
      </w:r>
      <w:r w:rsidRPr="007075A6">
        <w:rPr>
          <w:rFonts w:asciiTheme="minorHAnsi" w:eastAsia="Calibri" w:hAnsiTheme="minorHAnsi" w:cs="Calibri"/>
          <w:color w:val="000000"/>
          <w:sz w:val="24"/>
          <w:szCs w:val="24"/>
        </w:rPr>
        <w:t xml:space="preserve"> Zakonom o finansiranju lokalne samouprave, uspostavljen je F</w:t>
      </w:r>
      <w:r w:rsidR="0097449F">
        <w:rPr>
          <w:rFonts w:asciiTheme="minorHAnsi" w:eastAsia="Calibri" w:hAnsiTheme="minorHAnsi" w:cs="Calibri"/>
          <w:color w:val="000000"/>
          <w:sz w:val="24"/>
          <w:szCs w:val="24"/>
        </w:rPr>
        <w:t>ond za podršku opštinama za pret</w:t>
      </w:r>
      <w:r w:rsidRPr="007075A6">
        <w:rPr>
          <w:rFonts w:asciiTheme="minorHAnsi" w:eastAsia="Calibri" w:hAnsiTheme="minorHAnsi" w:cs="Calibri"/>
          <w:color w:val="000000"/>
          <w:sz w:val="24"/>
          <w:szCs w:val="24"/>
        </w:rPr>
        <w:t>finansiranje donatorskih projekata koji funkcioniše po takozvanom revolving modelu i čija je svrha stvaranje mogućnosti da se opštinama u vidu pozajmice opred</w:t>
      </w:r>
      <w:r w:rsidR="0097449F">
        <w:rPr>
          <w:rFonts w:asciiTheme="minorHAnsi" w:eastAsia="Calibri" w:hAnsiTheme="minorHAnsi" w:cs="Calibri"/>
          <w:color w:val="000000"/>
          <w:sz w:val="24"/>
          <w:szCs w:val="24"/>
        </w:rPr>
        <w:t>ijele sredstva neophodna za pret</w:t>
      </w:r>
      <w:r w:rsidRPr="007075A6">
        <w:rPr>
          <w:rFonts w:asciiTheme="minorHAnsi" w:eastAsia="Calibri" w:hAnsiTheme="minorHAnsi" w:cs="Calibri"/>
          <w:color w:val="000000"/>
          <w:sz w:val="24"/>
          <w:szCs w:val="24"/>
        </w:rPr>
        <w:t>finansiranje projekata koji se finansiraju iz donatorskih sredstava. Time je uspostavljen dodatni, podsticajni mehanizam za jed</w:t>
      </w:r>
      <w:r w:rsidR="0097449F">
        <w:rPr>
          <w:rFonts w:asciiTheme="minorHAnsi" w:eastAsia="Calibri" w:hAnsiTheme="minorHAnsi" w:cs="Calibri"/>
          <w:color w:val="000000"/>
          <w:sz w:val="24"/>
          <w:szCs w:val="24"/>
        </w:rPr>
        <w:t>inice lokalne samouprave radi</w:t>
      </w:r>
      <w:r w:rsidRPr="007075A6">
        <w:rPr>
          <w:rFonts w:asciiTheme="minorHAnsi" w:eastAsia="Calibri" w:hAnsiTheme="minorHAnsi" w:cs="Calibri"/>
          <w:color w:val="000000"/>
          <w:sz w:val="24"/>
          <w:szCs w:val="24"/>
        </w:rPr>
        <w:t xml:space="preserve"> što boljeg korišćenja dostupnih donatorskih sredstava za realizaciju važnih projekata od interesa za sve građane.</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Ukupan broj </w:t>
      </w:r>
      <w:r w:rsidR="001875D9">
        <w:rPr>
          <w:rFonts w:asciiTheme="minorHAnsi" w:eastAsia="Calibri" w:hAnsiTheme="minorHAnsi" w:cs="Calibri"/>
          <w:b/>
          <w:color w:val="000000"/>
          <w:sz w:val="24"/>
          <w:szCs w:val="24"/>
        </w:rPr>
        <w:t xml:space="preserve">lokalnih javnih ustanova </w:t>
      </w:r>
      <w:r w:rsidRPr="007075A6">
        <w:rPr>
          <w:rFonts w:asciiTheme="minorHAnsi" w:eastAsia="Calibri" w:hAnsiTheme="minorHAnsi" w:cs="Calibri"/>
          <w:b/>
          <w:color w:val="000000"/>
          <w:sz w:val="24"/>
          <w:szCs w:val="24"/>
        </w:rPr>
        <w:t>nije stalan</w:t>
      </w:r>
      <w:r w:rsidR="0097449F">
        <w:rPr>
          <w:rFonts w:asciiTheme="minorHAnsi" w:eastAsia="Calibri" w:hAnsiTheme="minorHAnsi" w:cs="Calibri"/>
          <w:color w:val="000000"/>
          <w:sz w:val="24"/>
          <w:szCs w:val="24"/>
        </w:rPr>
        <w:t>. N</w:t>
      </w:r>
      <w:r w:rsidRPr="007075A6">
        <w:rPr>
          <w:rFonts w:asciiTheme="minorHAnsi" w:eastAsia="Calibri" w:hAnsiTheme="minorHAnsi" w:cs="Calibri"/>
          <w:color w:val="000000"/>
          <w:sz w:val="24"/>
          <w:szCs w:val="24"/>
        </w:rPr>
        <w:t xml:space="preserve">a kraju 2020. </w:t>
      </w:r>
      <w:r w:rsidR="000148B5">
        <w:rPr>
          <w:rFonts w:asciiTheme="minorHAnsi" w:eastAsia="Calibri" w:hAnsiTheme="minorHAnsi" w:cs="Calibri"/>
          <w:color w:val="000000"/>
          <w:sz w:val="24"/>
          <w:szCs w:val="24"/>
        </w:rPr>
        <w:t>g</w:t>
      </w:r>
      <w:r w:rsidRPr="007075A6">
        <w:rPr>
          <w:rFonts w:asciiTheme="minorHAnsi" w:eastAsia="Calibri" w:hAnsiTheme="minorHAnsi" w:cs="Calibri"/>
          <w:color w:val="000000"/>
          <w:sz w:val="24"/>
          <w:szCs w:val="24"/>
        </w:rPr>
        <w:t>odine</w:t>
      </w:r>
      <w:r w:rsidR="0097449F">
        <w:rPr>
          <w:rFonts w:asciiTheme="minorHAnsi" w:eastAsia="Calibri" w:hAnsiTheme="minorHAnsi" w:cs="Calibri"/>
          <w:color w:val="000000"/>
          <w:sz w:val="24"/>
          <w:szCs w:val="24"/>
        </w:rPr>
        <w:t xml:space="preserve"> taj broj</w:t>
      </w:r>
      <w:r w:rsidRPr="007075A6">
        <w:rPr>
          <w:rFonts w:asciiTheme="minorHAnsi" w:eastAsia="Calibri" w:hAnsiTheme="minorHAnsi" w:cs="Calibri"/>
          <w:color w:val="000000"/>
          <w:sz w:val="24"/>
          <w:szCs w:val="24"/>
        </w:rPr>
        <w:t xml:space="preserve"> u Crnoj Gori obuhvata 63 javne u</w:t>
      </w:r>
      <w:r w:rsidR="0097449F">
        <w:rPr>
          <w:rFonts w:asciiTheme="minorHAnsi" w:eastAsia="Calibri" w:hAnsiTheme="minorHAnsi" w:cs="Calibri"/>
          <w:color w:val="000000"/>
          <w:sz w:val="24"/>
          <w:szCs w:val="24"/>
        </w:rPr>
        <w:t>stanove (ustanove kulture, dječ</w:t>
      </w:r>
      <w:r w:rsidRPr="007075A6">
        <w:rPr>
          <w:rFonts w:asciiTheme="minorHAnsi" w:eastAsia="Calibri" w:hAnsiTheme="minorHAnsi" w:cs="Calibri"/>
          <w:color w:val="000000"/>
          <w:sz w:val="24"/>
          <w:szCs w:val="24"/>
        </w:rPr>
        <w:t>je i socijalne zaštite, muzejske i bibliotečke djelatnosti). Podaci o njihovom tačnom broju, poslovanju, broju zaposlenih, visini zarada nigdje nijesu sistematizovani i uglavnom nijesu transparentni, izuzev finansij</w:t>
      </w:r>
      <w:r w:rsidR="0097449F">
        <w:rPr>
          <w:rFonts w:asciiTheme="minorHAnsi" w:eastAsia="Calibri" w:hAnsiTheme="minorHAnsi" w:cs="Calibri"/>
          <w:color w:val="000000"/>
          <w:sz w:val="24"/>
          <w:szCs w:val="24"/>
        </w:rPr>
        <w:t>skih iskaza koje su dužni dostaviti</w:t>
      </w:r>
      <w:r w:rsidRPr="007075A6">
        <w:rPr>
          <w:rFonts w:asciiTheme="minorHAnsi" w:eastAsia="Calibri" w:hAnsiTheme="minorHAnsi" w:cs="Calibri"/>
          <w:color w:val="000000"/>
          <w:sz w:val="24"/>
          <w:szCs w:val="24"/>
        </w:rPr>
        <w:t xml:space="preserve"> Poreskoj upravi. Takođe, u svim lokalnim javnim ustanovama i organizacijama, u zavisnosti od oblasti u kojim su osnovane</w:t>
      </w:r>
      <w:r w:rsidR="0097449F">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uređene su različ</w:t>
      </w:r>
      <w:r w:rsidR="001E1500">
        <w:rPr>
          <w:rFonts w:asciiTheme="minorHAnsi" w:eastAsia="Calibri" w:hAnsiTheme="minorHAnsi" w:cs="Calibri"/>
          <w:color w:val="000000"/>
          <w:sz w:val="24"/>
          <w:szCs w:val="24"/>
        </w:rPr>
        <w:t>ite politike zarada, u skladu s</w:t>
      </w:r>
      <w:r w:rsidRPr="007075A6">
        <w:rPr>
          <w:rFonts w:asciiTheme="minorHAnsi" w:eastAsia="Calibri" w:hAnsiTheme="minorHAnsi" w:cs="Calibri"/>
          <w:color w:val="000000"/>
          <w:sz w:val="24"/>
          <w:szCs w:val="24"/>
        </w:rPr>
        <w:t xml:space="preserve"> granskim i posebnim kolektivnim ugovorima. Ono što je u praksi primjetno u odnosu na javne ustanove i organizacije je</w:t>
      </w:r>
      <w:r w:rsidR="0097449F">
        <w:rPr>
          <w:rFonts w:asciiTheme="minorHAnsi" w:eastAsia="Calibri" w:hAnsiTheme="minorHAnsi" w:cs="Calibri"/>
          <w:color w:val="000000"/>
          <w:sz w:val="24"/>
          <w:szCs w:val="24"/>
        </w:rPr>
        <w:t>ste</w:t>
      </w:r>
      <w:r w:rsidRPr="007075A6">
        <w:rPr>
          <w:rFonts w:asciiTheme="minorHAnsi" w:eastAsia="Calibri" w:hAnsiTheme="minorHAnsi" w:cs="Calibri"/>
          <w:color w:val="000000"/>
          <w:sz w:val="24"/>
          <w:szCs w:val="24"/>
        </w:rPr>
        <w:t xml:space="preserve"> neproporcionalnost zarada u odnosu na osta</w:t>
      </w:r>
      <w:r w:rsidR="0097449F">
        <w:rPr>
          <w:rFonts w:asciiTheme="minorHAnsi" w:eastAsia="Calibri" w:hAnsiTheme="minorHAnsi" w:cs="Calibri"/>
          <w:color w:val="000000"/>
          <w:sz w:val="24"/>
          <w:szCs w:val="24"/>
        </w:rPr>
        <w:t>ta</w:t>
      </w:r>
      <w:r w:rsidRPr="007075A6">
        <w:rPr>
          <w:rFonts w:asciiTheme="minorHAnsi" w:eastAsia="Calibri" w:hAnsiTheme="minorHAnsi" w:cs="Calibri"/>
          <w:color w:val="000000"/>
          <w:sz w:val="24"/>
          <w:szCs w:val="24"/>
        </w:rPr>
        <w:t xml:space="preserve">k javnog sektora, prvenstveno u odnosu na državnu upravu </w:t>
      </w:r>
      <w:r w:rsidR="0097449F">
        <w:rPr>
          <w:rFonts w:asciiTheme="minorHAnsi" w:eastAsia="Calibri" w:hAnsiTheme="minorHAnsi" w:cs="Calibri"/>
          <w:color w:val="000000"/>
          <w:sz w:val="24"/>
          <w:szCs w:val="24"/>
        </w:rPr>
        <w:t>i na</w:t>
      </w:r>
      <w:r w:rsidRPr="007075A6">
        <w:rPr>
          <w:rFonts w:asciiTheme="minorHAnsi" w:eastAsia="Calibri" w:hAnsiTheme="minorHAnsi" w:cs="Calibri"/>
          <w:color w:val="000000"/>
          <w:sz w:val="24"/>
          <w:szCs w:val="24"/>
        </w:rPr>
        <w:t xml:space="preserve"> lokalnu samoupravu. Lokalnim samoupravama treba stvoriti adekvatne mehanizme za vršenje upravnog n</w:t>
      </w:r>
      <w:r w:rsidR="001E1500">
        <w:rPr>
          <w:rFonts w:asciiTheme="minorHAnsi" w:eastAsia="Calibri" w:hAnsiTheme="minorHAnsi" w:cs="Calibri"/>
          <w:color w:val="000000"/>
          <w:sz w:val="24"/>
          <w:szCs w:val="24"/>
        </w:rPr>
        <w:t>adzora nad radom javnih službi č</w:t>
      </w:r>
      <w:r w:rsidRPr="007075A6">
        <w:rPr>
          <w:rFonts w:asciiTheme="minorHAnsi" w:eastAsia="Calibri" w:hAnsiTheme="minorHAnsi" w:cs="Calibri"/>
          <w:color w:val="000000"/>
          <w:sz w:val="24"/>
          <w:szCs w:val="24"/>
        </w:rPr>
        <w:t>iji je osnivač.</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Opštine su proaktivno potpisale 20 sporazuma o </w:t>
      </w:r>
      <w:r w:rsidRPr="007075A6">
        <w:rPr>
          <w:rFonts w:asciiTheme="minorHAnsi" w:eastAsia="Calibri" w:hAnsiTheme="minorHAnsi" w:cs="Calibri"/>
          <w:b/>
          <w:color w:val="000000"/>
          <w:sz w:val="24"/>
          <w:szCs w:val="24"/>
        </w:rPr>
        <w:t>međuopštinskoj saradnji</w:t>
      </w:r>
      <w:r w:rsidRPr="007075A6">
        <w:rPr>
          <w:rFonts w:asciiTheme="minorHAnsi" w:eastAsia="Calibri" w:hAnsiTheme="minorHAnsi" w:cs="Calibri"/>
          <w:color w:val="000000"/>
          <w:sz w:val="24"/>
          <w:szCs w:val="24"/>
        </w:rPr>
        <w:t xml:space="preserve"> u 2019. godini, najčešće u oblasti komunalnih i administrativnih poslova.</w:t>
      </w:r>
      <w:r w:rsidRPr="007075A6">
        <w:rPr>
          <w:rFonts w:asciiTheme="minorHAnsi" w:eastAsia="Calibri" w:hAnsiTheme="minorHAnsi" w:cs="Calibri"/>
          <w:color w:val="000000"/>
          <w:sz w:val="24"/>
          <w:szCs w:val="24"/>
          <w:vertAlign w:val="superscript"/>
        </w:rPr>
        <w:footnoteReference w:id="30"/>
      </w:r>
      <w:r w:rsidRPr="007075A6">
        <w:rPr>
          <w:rFonts w:asciiTheme="minorHAnsi" w:eastAsia="Calibri" w:hAnsiTheme="minorHAnsi" w:cs="Calibri"/>
          <w:color w:val="000000"/>
          <w:sz w:val="24"/>
          <w:szCs w:val="24"/>
        </w:rPr>
        <w:t xml:space="preserve"> </w:t>
      </w:r>
      <w:r w:rsidR="001E1500">
        <w:rPr>
          <w:rFonts w:asciiTheme="minorHAnsi" w:eastAsia="Calibri" w:hAnsiTheme="minorHAnsi" w:cs="Calibri"/>
          <w:color w:val="000000"/>
          <w:sz w:val="24"/>
          <w:szCs w:val="24"/>
        </w:rPr>
        <w:t xml:space="preserve">Neki od poslove međuopštinske </w:t>
      </w:r>
      <w:r w:rsidR="001E1500">
        <w:rPr>
          <w:rFonts w:asciiTheme="minorHAnsi" w:eastAsia="Calibri" w:hAnsiTheme="minorHAnsi" w:cs="Calibri"/>
          <w:color w:val="000000"/>
          <w:sz w:val="24"/>
          <w:szCs w:val="24"/>
        </w:rPr>
        <w:lastRenderedPageBreak/>
        <w:t xml:space="preserve">saradnje sprovode </w:t>
      </w:r>
      <w:r w:rsidRPr="007075A6">
        <w:rPr>
          <w:rFonts w:asciiTheme="minorHAnsi" w:eastAsia="Calibri" w:hAnsiTheme="minorHAnsi" w:cs="Calibri"/>
          <w:color w:val="000000"/>
          <w:sz w:val="24"/>
          <w:szCs w:val="24"/>
        </w:rPr>
        <w:t>68% JLS</w:t>
      </w:r>
      <w:r w:rsidRPr="007075A6">
        <w:rPr>
          <w:rFonts w:asciiTheme="minorHAnsi" w:eastAsia="Calibri" w:hAnsiTheme="minorHAnsi" w:cs="Calibri"/>
          <w:color w:val="000000"/>
          <w:sz w:val="24"/>
          <w:szCs w:val="24"/>
          <w:vertAlign w:val="superscript"/>
        </w:rPr>
        <w:footnoteReference w:id="31"/>
      </w:r>
      <w:r w:rsidRPr="007075A6">
        <w:rPr>
          <w:rFonts w:asciiTheme="minorHAnsi" w:eastAsia="Calibri" w:hAnsiTheme="minorHAnsi" w:cs="Calibri"/>
          <w:color w:val="000000"/>
          <w:sz w:val="24"/>
          <w:szCs w:val="24"/>
          <w:vertAlign w:val="superscript"/>
        </w:rPr>
        <w:footnoteReference w:id="32"/>
      </w:r>
      <w:r w:rsidR="001E1500">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Razvijen je Predlog plana podsticajnih mjera, kao i modeli ugovora i sporazuma o međuopštinskoj saradnji za poslove</w:t>
      </w:r>
      <w:r w:rsidRPr="007075A6">
        <w:rPr>
          <w:rFonts w:asciiTheme="minorHAnsi" w:eastAsia="Calibri" w:hAnsiTheme="minorHAnsi" w:cs="Calibri"/>
          <w:color w:val="000000"/>
          <w:sz w:val="24"/>
          <w:szCs w:val="24"/>
          <w:vertAlign w:val="superscript"/>
        </w:rPr>
        <w:footnoteReference w:id="33"/>
      </w:r>
      <w:r w:rsidRPr="007075A6">
        <w:rPr>
          <w:rFonts w:asciiTheme="minorHAnsi" w:eastAsia="Calibri" w:hAnsiTheme="minorHAnsi" w:cs="Calibri"/>
          <w:color w:val="000000"/>
          <w:sz w:val="24"/>
          <w:szCs w:val="24"/>
        </w:rPr>
        <w:t xml:space="preserve">. </w:t>
      </w:r>
    </w:p>
    <w:p w:rsidR="00A16942" w:rsidRPr="007075A6" w:rsidRDefault="006A107F" w:rsidP="00EB118D">
      <w:pPr>
        <w:keepNext/>
        <w:keepLines/>
        <w:numPr>
          <w:ilvl w:val="0"/>
          <w:numId w:val="20"/>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IDENTIFIKOVANI PROBLEMI</w:t>
      </w:r>
    </w:p>
    <w:p w:rsidR="00A16942" w:rsidRPr="007075A6" w:rsidRDefault="006A107F" w:rsidP="00EB118D">
      <w:pPr>
        <w:numPr>
          <w:ilvl w:val="0"/>
          <w:numId w:val="21"/>
        </w:numPr>
        <w:pBdr>
          <w:top w:val="nil"/>
          <w:left w:val="nil"/>
          <w:bottom w:val="nil"/>
          <w:right w:val="nil"/>
          <w:between w:val="nil"/>
        </w:pBdr>
        <w:tabs>
          <w:tab w:val="left" w:pos="850"/>
          <w:tab w:val="left" w:pos="1531"/>
        </w:tabs>
        <w:spacing w:before="60" w:after="60" w:line="240" w:lineRule="auto"/>
        <w:ind w:left="90" w:right="-471" w:firstLine="0"/>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 xml:space="preserve">Nedovoljni mehanizmi praćenja rada, odgovornosti i kontrole (nadzor) zakonitosti rada javne uprave  </w:t>
      </w:r>
    </w:p>
    <w:p w:rsidR="00A16942" w:rsidRPr="007075A6" w:rsidRDefault="004A22C6">
      <w:pPr>
        <w:spacing w:before="60" w:after="60" w:line="240" w:lineRule="auto"/>
        <w:ind w:right="-471"/>
        <w:jc w:val="both"/>
        <w:rPr>
          <w:rFonts w:asciiTheme="minorHAnsi" w:eastAsia="Calibri" w:hAnsiTheme="minorHAnsi" w:cs="Calibri"/>
          <w:b/>
          <w:color w:val="000000"/>
          <w:sz w:val="24"/>
          <w:szCs w:val="24"/>
          <w:u w:val="single"/>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69504" behindDoc="0" locked="0" layoutInCell="1" allowOverlap="1" wp14:anchorId="581D52F9" wp14:editId="7804F14C">
                <wp:simplePos x="0" y="0"/>
                <wp:positionH relativeFrom="margin">
                  <wp:posOffset>3202940</wp:posOffset>
                </wp:positionH>
                <wp:positionV relativeFrom="page">
                  <wp:posOffset>2238375</wp:posOffset>
                </wp:positionV>
                <wp:extent cx="3020695" cy="1914525"/>
                <wp:effectExtent l="0" t="0" r="8255" b="9525"/>
                <wp:wrapSquare wrapText="bothSides"/>
                <wp:docPr id="1518" name="Group 90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020695" cy="1914525"/>
                          <a:chOff x="38260" y="26106"/>
                          <a:chExt cx="30209" cy="23387"/>
                        </a:xfrm>
                      </wpg:grpSpPr>
                      <wpg:grpSp>
                        <wpg:cNvPr id="1519" name="Group 903"/>
                        <wpg:cNvGrpSpPr>
                          <a:grpSpLocks/>
                        </wpg:cNvGrpSpPr>
                        <wpg:grpSpPr bwMode="auto">
                          <a:xfrm>
                            <a:off x="38260" y="26106"/>
                            <a:ext cx="30209" cy="23387"/>
                            <a:chOff x="38260" y="26106"/>
                            <a:chExt cx="30208" cy="23387"/>
                          </a:xfrm>
                        </wpg:grpSpPr>
                        <wps:wsp>
                          <wps:cNvPr id="1520" name="Rectangle 904"/>
                          <wps:cNvSpPr>
                            <a:spLocks noChangeArrowheads="1"/>
                          </wps:cNvSpPr>
                          <wps:spPr bwMode="auto">
                            <a:xfrm>
                              <a:off x="38451" y="26106"/>
                              <a:ext cx="30017" cy="2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21" name="Group 905"/>
                          <wpg:cNvGrpSpPr>
                            <a:grpSpLocks/>
                          </wpg:cNvGrpSpPr>
                          <wpg:grpSpPr bwMode="auto">
                            <a:xfrm>
                              <a:off x="38260" y="26106"/>
                              <a:ext cx="30208" cy="23387"/>
                              <a:chOff x="-208" y="0"/>
                              <a:chExt cx="32939" cy="20287"/>
                            </a:xfrm>
                          </wpg:grpSpPr>
                          <wps:wsp>
                            <wps:cNvPr id="1522" name="Rectangle 906"/>
                            <wps:cNvSpPr>
                              <a:spLocks noChangeArrowheads="1"/>
                            </wps:cNvSpPr>
                            <wps:spPr bwMode="auto">
                              <a:xfrm>
                                <a:off x="0" y="0"/>
                                <a:ext cx="32731"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23" name="Rectangle 907"/>
                            <wps:cNvSpPr>
                              <a:spLocks noChangeArrowheads="1"/>
                            </wps:cNvSpPr>
                            <wps:spPr bwMode="auto">
                              <a:xfrm>
                                <a:off x="0" y="0"/>
                                <a:ext cx="32186" cy="20287"/>
                              </a:xfrm>
                              <a:prstGeom prst="rect">
                                <a:avLst/>
                              </a:prstGeom>
                              <a:solidFill>
                                <a:schemeClr val="lt1">
                                  <a:lumMod val="100000"/>
                                  <a:lumOff val="0"/>
                                  <a:alpha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24" name="Group 908"/>
                            <wpg:cNvGrpSpPr>
                              <a:grpSpLocks/>
                            </wpg:cNvGrpSpPr>
                            <wpg:grpSpPr bwMode="auto">
                              <a:xfrm>
                                <a:off x="0" y="190"/>
                                <a:ext cx="22494" cy="8321"/>
                                <a:chOff x="2286" y="0"/>
                                <a:chExt cx="14721" cy="10241"/>
                              </a:xfrm>
                            </wpg:grpSpPr>
                            <wps:wsp>
                              <wps:cNvPr id="1525" name="Freeform 909"/>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chemeClr val="accent1">
                                    <a:lumMod val="100000"/>
                                    <a:lumOff val="0"/>
                                  </a:schemeClr>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526" name="Rectangle 910"/>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527" name="Rectangle 911"/>
                            <wps:cNvSpPr>
                              <a:spLocks noChangeArrowheads="1"/>
                            </wps:cNvSpPr>
                            <wps:spPr bwMode="auto">
                              <a:xfrm>
                                <a:off x="-208" y="190"/>
                                <a:ext cx="32939" cy="20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4A22C6" w:rsidRDefault="00E934CF">
                                  <w:pPr>
                                    <w:spacing w:after="0" w:line="240" w:lineRule="auto"/>
                                    <w:ind w:left="504" w:firstLine="1008"/>
                                    <w:jc w:val="right"/>
                                    <w:textDirection w:val="btLr"/>
                                    <w:rPr>
                                      <w:rFonts w:asciiTheme="minorHAnsi" w:hAnsiTheme="minorHAnsi"/>
                                      <w:sz w:val="18"/>
                                      <w:szCs w:val="18"/>
                                    </w:rPr>
                                  </w:pPr>
                                  <w:r w:rsidRPr="004A22C6">
                                    <w:rPr>
                                      <w:rFonts w:asciiTheme="minorHAnsi" w:hAnsiTheme="minorHAnsi"/>
                                      <w:smallCaps/>
                                      <w:color w:val="333C3D"/>
                                      <w:sz w:val="18"/>
                                      <w:szCs w:val="18"/>
                                    </w:rPr>
                                    <w:t>Sistem i organizacija državne uprave se izvlače iz ustava; zakonski okvir je ograničen, tako da nam državni organi imaju samoregulativnu funkciju. Postoji samo odokativna metoda shodno kojoj se donose propisi, a na osnovu partijskih interesa se formiraju državni organi. Nikad nije urađena funkcionalna analiza državne uprave. Dakle, osnovne pretpostavke za pravilan razvoj javne uprave ne postoje. Još uvijek ni</w:t>
                                  </w:r>
                                  <w:r>
                                    <w:rPr>
                                      <w:rFonts w:asciiTheme="minorHAnsi" w:hAnsiTheme="minorHAnsi"/>
                                      <w:smallCaps/>
                                      <w:color w:val="333C3D"/>
                                      <w:sz w:val="18"/>
                                      <w:szCs w:val="18"/>
                                    </w:rPr>
                                    <w:t>jesmo rasčistili što</w:t>
                                  </w:r>
                                  <w:r w:rsidRPr="004A22C6">
                                    <w:rPr>
                                      <w:rFonts w:asciiTheme="minorHAnsi" w:hAnsiTheme="minorHAnsi"/>
                                      <w:smallCaps/>
                                      <w:color w:val="333C3D"/>
                                      <w:sz w:val="18"/>
                                      <w:szCs w:val="18"/>
                                    </w:rPr>
                                    <w:t xml:space="preserve"> je zapravo javna uprava. Državna uprava je jedan mali segment mnogošire, javne uprave. Potrebno je odvojiti javnu službu od drugih javnih tijela. Najveći problem je odsustvo pravnog statusa</w:t>
                                  </w:r>
                                </w:p>
                                <w:p w:rsidR="00E934CF" w:rsidRPr="004A22C6" w:rsidRDefault="00E934CF">
                                  <w:pPr>
                                    <w:spacing w:before="0" w:after="0" w:line="240" w:lineRule="auto"/>
                                    <w:ind w:left="360" w:firstLine="360"/>
                                    <w:jc w:val="right"/>
                                    <w:textDirection w:val="btLr"/>
                                    <w:rPr>
                                      <w:rFonts w:asciiTheme="minorHAnsi" w:hAnsiTheme="minorHAnsi"/>
                                      <w:sz w:val="18"/>
                                      <w:szCs w:val="18"/>
                                    </w:rPr>
                                  </w:pPr>
                                  <w:r w:rsidRPr="004A22C6">
                                    <w:rPr>
                                      <w:rFonts w:asciiTheme="minorHAnsi" w:eastAsia="Arial" w:hAnsiTheme="minorHAnsi"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581D52F9" id="Group 902" o:spid="_x0000_s1156" style="position:absolute;left:0;text-align:left;margin-left:252.2pt;margin-top:176.25pt;width:237.85pt;height:150.75pt;z-index:251669504;mso-wrap-distance-left:18pt;mso-wrap-distance-right:18pt;mso-position-horizontal-relative:margin;mso-position-vertical-relative:page" coordorigin="38260,26106" coordsize="30209,2338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rCSbAxQYAACMiAAAOAAAAZHJzL2Uyb0RvYy54bWzsWltv2zYUfh+w/yDo&#10;cYBriZZlSahTtHFcFOjWYs2wZ1qiLaGSqFFy7G7Yf99HUqJlO07qNk1RLHlwKPH4kOfC71zo5y+2&#10;RW7dMFFnvJza7jPHtlgZ8yQrV1P7j+v5ILCtuqFlQnNesqn9idX2i4uff3q+qSJGeMrzhAkLTMo6&#10;2lRTO22aKhoO6zhlBa2f8YqVmFxyUdAGj2I1TATdgHuRD4nj+MMNF0kleMzqGm9netK+UPyXSxY3&#10;75bLmjVWPrWxt0Z9CvW5kJ/Di+c0WglapVncboN+wS4KmpVY1LCa0YZaa5EdsSqyWPCaL5tnMS+G&#10;fLnMYqZkgDSucyDNa8HXlZJlFW1WlVETVHugpy9mG/92815YWQLbjV3YqqQFrKQWtkKHSP1sqlUE&#10;stei+lC9F1pIDN/y+GON6eHhvHxeaWJrsfmVJ2BI1w1X+tkuRSFZQHJrq8zwyZiBbRsrxsuRQxw/&#10;HNtWjDk3dL0xGWtDxSmsKb83CogPc2Ke+K7jd7NXPQ6h/j4ZjYKJnB/SSC+uNtxuUEunHoygO32A&#10;xb4+Rt9aH7fK1dfLoVQ0OkcnMLDU6f06wWGsd/5Wf52/fUhpxZQb19KRjH4JLKj1+zvOKS1XOYPP&#10;eVrHirRzuFp7m1XyyxR07KUQfJMymmBnrjLupup9QT7U8NV73W8UeGP30I126nbcySmF0agSdfOa&#10;8cKSg6ktIILycHrztm60v3Uk0uFLPs/yHO9plJd7L+CY+g0WxlflnNyCQo9/Qie8Cq4Cb+AR/2rg&#10;ObPZ4OX80hv4c3cyno1ml5cz91+5rutFaZYkrJTLdEjmep9nuRZTNQYZLKt5niWSndxSLVaLy1xY&#10;NxRIOld/7anqkQ33t6EOHWQ5EMklnvOKhIO5H0wG3twbD8KJEwwcN3wV+o4XerP5vkhvs5J9vUjW&#10;ZmqHEkqUOCdlc9TfsWw0KrIGsSrPiqkdGCIaST+8KhNl2oZmuR73VCG3v1MFzN0ZGkikHVViTx01&#10;28VWQ7HbAk0dLXjyCY4sOFwMxwWRFoOUi79ta4OoNbXrv9ZUMNvK35Q4DABL4iHM9R9E/2HRf6Bl&#10;DFZTO26EbemHy0YHx3UlslWKtVylrpK/BIIvM+XYcq96Xwr9FVbcCaQEZ2wfSBWeHwYOGT0fKrDc&#10;C6SHUNgD0gFxMLuLS3F61cUVEo46BHbIPXHlcTCUdKrtY6gKiNJMgNtvjaE6DLeZlAQuFcLJZASj&#10;q2BzpKgn7JzPj/GlBxgaczVQPGHnudhpEogfCTsfByxGt4GFyo6/L1i4gf9gYNFLR5C1yDqSmbwl&#10;b3Q4y9cF6hKdy7i9UI73ssBQOU6LaDSvUtp7g1NpmKqgvrfeWandUx7UJryn86A2T+jyjR89D0Jq&#10;tp8HBTIOfMs8SEdnNzyIz4QgzdZHLhghPVPJq6kkCZHn8bYEyPUmMplThblDPF17nSqsHwfT0CfQ&#10;Op0LxmSjCDVkqNV6W/4DSZW7mcxIIt9nFYuHWulyHdfzfWRhWicuUT0ToETX6YjXuk6UgbyrDZHp&#10;Jm2pt0ra7V/DVMsiR/fpl6HlWBsLNkLq1NpmRwb198hSKyAEVZO24I4KGzJULaPTLBEWDLFjnWIJ&#10;fzFUrj8Oydg/zRJWMcQEmgvGJ/nC1QzpHXKjFDdkWuaTHJG9G9I7OCKT75H1xYb5jIFoqut5FAjb&#10;sjUaRqiX0IZzVHVU8Vo2paQFcWiuu1MBKmn0E8SwkCRWlR7Wu5sYupfECg7vJdZn97rret3NWVc6&#10;1+rEdJz1/1ZW2dg47J4K20L3dKGdrqKNVJEUVQ5lmd25rpWiVNb+aeG4iLVsE7/72Omt4Dfsmqsv&#10;NgfdQGxhN5uXfSrDvAMo0HYU3f9K8Wu9VOlOO6Hc8Ulybb7debqHUJ25Hk2c85pp/lIPaiGjG9D1&#10;gWAvaTD5hE4zaByz8txEBfwNm/9pWoJmeduFebCOzPkVhAcn0t0XbzyRDU7TfZEzuvvSzjxw9+Vx&#10;oi2w5ahl66qT8EgVxOkofEdmcnbHYZFnlWqkJlWmGm9owP2ZNalqZXdNMUnUtiXRNDu4kbnl5krf&#10;9sx4vC5wwPX1lWA5bQCKdZpVNbwlYsWCJWgnv0nayF+LWLZ2ACw44o1gTQxoodESfdn2vTz73QTG&#10;3d4l1VM98rB9WdNYOx8ZvldfdnfdpbvMj3Gxg1ztGCWUPz8SSpgW7lHlM+q3cJ2wS5K6bL27snm6&#10;1dldkDx1Jh/oVsd02s5ED2/sh8jTb7nVMTkFBl0+0XTDL7/L6WPG0Ri/RFAZZvurCflTh/4zxv3f&#10;dlz8BwAA//8DAFBLAwQUAAYACAAAACEAqiYOvrwAAAAhAQAAGQAAAGRycy9fcmVscy9lMm9Eb2Mu&#10;eG1sLnJlbHOEj0FqwzAQRfeF3EHMPpadRSjFsjeh4G1IDjBIY1nEGglJLfXtI8gmgUCX8z//PaYf&#10;//wqfillF1hB17QgiHUwjq2C6+V7/wkiF2SDa2BSsFGGcdh99GdasdRRXlzMolI4K1hKiV9SZr2Q&#10;x9yESFybOSSPpZ7Jyoj6hpbkoW2PMj0zYHhhiskoSJPpQFy2WM3/s8M8O02noH88cXmjkM5XdwVi&#10;slQUeDIOH2HXRLYgh16+PDbcAQAA//8DAFBLAwQUAAYACAAAACEAljffoOIAAAALAQAADwAAAGRy&#10;cy9kb3ducmV2LnhtbEyPwWrDMBBE74X+g9hCb43kxAqpazmE0PYUCk0KpbeNtbFNLMlYiu38fdVT&#10;c1zmMfM2X0+mZQP1vnFWQTITwMiWTje2UvB1eHtaAfMBrcbWWVJwJQ/r4v4ux0y70X7SsA8ViyXW&#10;Z6igDqHLOPdlTQb9zHVkY3ZyvcEQz77iuscxlpuWz4VYcoONjQs1drStqTzvL0bB+4jjZpG8Drvz&#10;aXv9OciP711CSj0+TJsXYIGm8A/Dn35UhyI6Hd3Fas9aBVKkaUQVLORcAovE80okwI4KljIVwIuc&#10;3/5Q/AIAAP//AwBQSwMECgAAAAAAAAAhAOv5N9xDGQAAQxkAABQAAABkcnMvbWVkaWEvaW1hZ2Ux&#10;LnBuZ4lQTkcNChoKAAAADUlIRFIAAAHkAAABUAgGAAAAbvUNmgAAGQpJREFUeF7t3W3ItudhF/CB&#10;kA+DQGCQD4FAIBjxwwODQQVX8qxuElf3GHkeM1uDw1C0i6EuxVlH7dZZrCskdLoF2TpZm/iyDOMe&#10;n2UuVIVKVWrBt7pRmGU60DlGN5Wxfphf/p5HLu/e93Me98t13df5cpzn+fvB/1NpSJ7c1/XPddz/&#10;47y+4RsAriHJ7+vyB7t8ywLzxALzyIT5/dn9u/0DI+QPN5Q/1uVWA/m2Lu/rv8YA9tK9gTyWuuhk&#10;+fn2Ln86dWnIsCl/zn+hy9/Pzuf6rzGAK3VvHg+nfiOX5ad8YvxTqctDhkv5ZP6DXf5j7qeQgcN0&#10;bxwPpX4jl+Xn6SjjsVL+Q+dPdvnpLv8751PIwP66N41v7PLNqd/MZbn5Q12eya6Q+0Uix6UcSz/X&#10;5RdyNYUM7Ce7EdeN1G/ostyUMn5P6iKR4/LuLp/o8t+yP4UM7CfLXVTL+bnZ5b2py0Sul3Is/ce7&#10;/GwuPpa+jEIGrhaL6rXlO2JJPVTKsXQZaf3rHEchA5fr3ii+KfUbuiw3ltTD5I92+fEcdix9GYUM&#10;XKx7k3gw9Ru6LDd3utxOXS6yX8p/zJS7w+VYemgKGThfLKrXFEvq43Iz598dHpJCBmpZ9mMx5f5Y&#10;Ul8/5e7w38v1RlqHUshALbtnJ/ff2GV5uRlL6kNz8kjLfe4OD0khA/fr3hgeTf3GLsuLJfVhKXeH&#10;X85wI61DKWTgVCyq1xJL6v1S/pz+XJefyzTH0pdRyMBOdiOu/hu7LC93Ykl9Vcqx9F/P8XeHh6SQ&#10;gbfL+IFYVC89ltRXp/z5/ETmO5a+jEKGrYtF9RpiSX1xyrH0Cxnn7vCQFDJsXfdG8HjqN3hZTm7G&#10;kvq83Mnu7vAvZxkUMmxZ9ybwSOo3eFlOjLfqTHl3eEgKGbYqFtVLz3dFGZ+k/IfJh7p8NsulkGGL&#10;4rGYS8+dGG+VlD+DOe8OD0khw9ZkN+JSxstMGW99d5RxK3eHh6SQYUtiUb3kfGu2vaQud4f/Ztq6&#10;OzwkhQxb0r3oH0v9Ri/t52a2+xjMP9Pl72Ydx9KXUciwFd0L/uHUb/TSfra4pC7/zC+m/bvDQ1LI&#10;sAXdi/2h1G/00n62tqS+k90jLZdyd3hIChnWLhbVS82dbGe8VR5p+XrWNdI6lEKGNctuxHUj9Zu9&#10;tJutLKnLsfRfy7LvDg9JIcOaxaJ6adnCkvpOdneH/0c4SyHDWsWiemm5mXUvqcvd4TfDRRQyrFE8&#10;FnNpWeuSuvxzlbvDXwxXUciwNt0L+8HUb/jSbta4pP6e7O4Ob3mkdSiFDGsSi+ql5U7WNd4qd4fL&#10;Iy05nEKGtYjHYi4pZUldxltrKOM72R1LG2kdRyHDWnQv6CdSv/FLe7mZ3bWmfrEtLeWRlm/EsfRQ&#10;FDKsQfdifjT1G7+0l5tZ9pK6jLR+OEZaY1DIsHSxqF5KSpkt9ZPxnS5/O46lx6SQYcmyG3H13/il&#10;vfyJLHNJ/ee7vBWmoJBhqboX8AOxqF5C7mRZ463ySf6lOJaemkKGJYpF9RKytCX1+7K7O/y7YQ4K&#10;GZaoe/E+nroApJ3czHJ+X1zuDr8Z5qaQYWm6F+4jqQtA2snNtL+kLp/cy93h3wytUMiwJLGobj2t&#10;L6nLIy3/RdwdbpFChqWIx2K2npaX1OXu8H8ILVPIsATZjbiUcbu5k/bGW+Xv6R/G3eGlUMjQulhU&#10;t5wWl9R/MbtjaZZFIUPruhfqY6mLQObPzbTz++Lyu+u/1eVXwlIpZGhZ9yJ9OHURyPz59rSxpC53&#10;h1+Nu8NroJChVd0L9KHURSDzp4Ul9V/p8oWwJgoZWhSL6lZTflc815K6/K66PNLS3eF1UsjQmuxG&#10;XDdSl4HMlzLeupN5xlvlWLqMtBxLr5tChtbEorq1nCyp+0U5dsrd4V8KW6GQoSWxqG4tNzPteKsU&#10;f7k77Fh6exQytCIei9laplxS/6W4O7x1Chla0L0YH0xdCDJfypJ6ivFWuTv8XwMKGeYXi+rWMvaS&#10;uoy07sVIi/spZJhTPBazpYy9pP5w3B3mYgoZ5tS9CJ9IXQwyfcZaUpe/5k/FSIurKWSYS/cCfDR1&#10;Mcj0uZnhx1vuDnMohQxziEV1Kxl6SV1GWr8UOJxChqllN+LqF4NMn6GW1O4OMwSFDFPqXnQPxKK6&#10;hQyxpC4jLXeHGYpChqnEorqFlPFWOaI+Zknt7jBjUMgwle4F93jqgpDpcsyS2t1hxqaQYQrdi+2R&#10;1AUh0+Vml/emLtqr4u4wU1HIMLZYVM+d78hhS2p3h5mDQoYxxWMx584hS2p3h5mTQoaxZDfiUsbz&#10;5U6X26mLtx93h2mBQoYxxKJ6zpTx1jO5fEnt7jCtUcgwhu7F9VjqopDxc9WS2t1hWqWQYWjdC+vh&#10;1EUh4+dmzl9Sl4J2d5jWKWQYUveieih1Ucj4OW9J7e4wS6KQYSixqJ4r/SX1x+PuMMujkGEI2Y24&#10;bqQuCxk3d7JbUrs7zNIpZBhCLKqnzsmS+oNxd5h1UMhwrFhUT51Sxj8Rd4dZF4UMx4jHYk6Zb+3y&#10;o13+Z2B9FDJcV/cCejB1acjweXeXj3b5SmC9FDJcRyyqp8hz2X0i/vkuvxZYN4UMh4rHYo6Zciz9&#10;Ypef7vKPsyvj/xNYP4UMh+peOE+kLhI5LifH0qWET1LW018LbINChkN0L5pHU5eJXD8nx9Jni7jk&#10;813+b2A7FDLsKxbVQ6V/LN3Pvwtsj0KGfWQ34uoXixyW846l+7GkZqsUMlyle6E8EIvqY3LRsXQ/&#10;ltRsmUKGy8Si+ropx9Lfm4uPpc/GkhoUMlyue5E8nrps5OL8keyOpf9B6uI9L2VJrYxBIcPFuhfI&#10;I6kLR87Pe7PfsXS/jC2pYUchw3liUb1PDjmW7seSGu6nkKEvHot5VQ49lu7nywH6FDKcld2ISxmf&#10;n+scS/djSQ3nU8hwIhbV5+WYY+mzsaSGyylkONG9IB5LXUhbzbHH0mdjSQ1XU8hQdC+Gh1OX0hYz&#10;xLH02VhSw34UMnQvhIdSF9OWUo6ly9O0jj2W7seSGvankNm2bHtRXY6lfyDDHEv3Y0kNh1HIbFd2&#10;I64bqYtq7bnd5UdSl+hQsaSGwylktivbWlSPdSx9NpbUcH0KmW3KdhbVYx5Ln40lNRxHIbM92cZj&#10;Mcc+lj4bS2o4nkJmW7of+gdTl9daMsWxdD9lSa2M4XgKme3IehfVUx1L9/OlAENRyGxD1vlYzCmP&#10;pfuxpIZhKWS2ofthfyJ1oS01Ux9Ln01ZUn81wNAUMuvX/aA/mrrUlpZyLP1ipj+WPpu3YkkNY1HI&#10;rFuWv6gux9IfTV2OU8eSGsalkFmv7EZc/YJbSsqx9N9JXYxzxJIaxqeQWafuh/uBLG9R3cKxdD+W&#10;1DANhcz6ZHmL6laOpfuxpIbpKGTWp/vBfjx16bWYlo6lz8aSGqankFmX7of6kdTF11JaPJY+G0tq&#10;mIdCZj3S9qK61WPps7GkhvkoZNYh7T4Ws9Vj6X4sqWFeCpnly27E1VIZly95KMfScz1N69BYUsP8&#10;FDLLlrYW1e9O+8fS/VhSQxsUMsvW/RA/lroYp045lv7R1GXXcsqS+tcDtEIhs1zdD/DDqctxqizt&#10;WPpsShlbUkNbFDLL1P3wPpS6JKfIEo+lz8aSGtqkkFmezLOoXuKxdD9fiDKGVilkliW7EdeN1IU5&#10;RpZ8LN1PudYEtEshsyyZZlG99GPpfiypoX0KmeXI+IvqNRxLn40lNSyHQmYZMt5jMcux9PdmHcfS&#10;Z2NJDcuikGlf94P6YOoiPTblSx4+mna/5OGYWFLD8ihk2pbhF9XvzbqOpfuxpIZlUsi0K8M9FnOt&#10;x9L9WFLDcilk2tX9gD6RulwPyZqPpfuxpIZlU8i0qfvhfDR1we6btR9Ln40lNayDQqY9ud6ieivH&#10;0mdjSQ3roZBpS3Yjrn7ZXpYtHUufjSU1rItCph3dD+QD2X9RvaVj6X4+H2UMa6OQaUP2W1SXY+ny&#10;NK0tHUv3Y0kN66SQaUP3w/h46gI+STmW/oFs71i6n68EWCuFzPy6H8RHUpdwye0uP5K6mLaWMt5y&#10;rQnWTSEzr9SLasfS98eSGrZBITOf3P9YTMfSdcqS+msBtkAhM4/sRlyljB1Lnx9LatgWhcz0srve&#10;VK4tOZY+P5bUsD0KmelkV8TlkZh/ucvPpS4isaSGrVLIjK/7QXsop18U8We7/JPURbT1WFLDtilk&#10;xpHd74jLdaYbuf8aU7+IxJIaUMgMLbvl9GOp7xS/q8urqcto67GkBgqFzDCyu0980aMv39Hlp1KX&#10;0dZjSQ2cUMhcX05HWld9IcQnY8TVjyU1cJZC5nDdD86DufzZ02fzYpe7qQtpy7GkBvoUMvvJbqT1&#10;cO4faV2VZ7vcS11IW40lNXARhczlcjrSuupYup/vTF1IW44lNXAZhcz5shtpndwdPjRlUf1a6lLa&#10;asqSWhkDl1HInMpupFXuDh/6afhsyqL6x1OX0lZTytiSGriKQubrI63z7g5fJx+PRfVJLKmBfSnk&#10;rcpupPVNOWykdVU+EI/FPMmXA7A/hbw12R1LX2ekdVWeyW641C+mLcaSGjiUQt6KHDfSuiplxOWY&#10;2pIauD6FvGY5/wsehs6TsagusaQGjqGQ1yjDjrQuS1lUl8di9stpa7GkBo6lkNcipyOti77gYYz8&#10;UBxVW1IDQ1DIS5f9v+Bh6LwQi2pLamAoCnmpun95D2W8kdZVKYvqfjltLZbUwJAU8pLkel/wMHTK&#10;ovqN1AW1lVhSA2NQyEuQ0y946Jfj1Ckjri0vqi2pgbEo5JZl+pHWZTlZVG91xGVJDYxJIbcmw3zB&#10;wxj5ULZbxpbUwNgUciuyuzv8eOoibCHvy3YX1V8KwPgU8pzSxkjrqtxOXVJbiSU1MBWFPIecjrRa&#10;O5bupyyqfyZ1Ua09ZUn91QBMRyFPKeN+wcPQKSOuV1OX1drzViypgekp5LHldKR1I3XptZwtLqot&#10;qYG5KOSxZLoveBgjL3a5m7qw1pyypFbGwFwU8pBy+gUPN1KX3FLybJd7qQtrzbGkBuamkIeQ3bH0&#10;EkZaV+Xp1GW19lhSAy1QyMfIvF/wMHTKonpLj8W0pAZaopAPld2x9BJHWpelLKp/MnVprTWW1EBr&#10;FPK+suyR1lX5eLazqLakBlqkkC+T05FWK1/wMEY+kO08FtOSGmiVQj5PdiOtR7P8kdZVeSa736X2&#10;i2uNsaQGWqaQz8pupNXqFzwMnaeynWNqS2qgdQo5y/iCh6HzZLaxqLakBpZiu4Wc0y946JfV2lMW&#10;1a+kLq+1pZSxJTWwFNsr5Kx/pHVV/kbWf1RtSQ0szTYKOadf8LD2kdZVeSHrX1R/IcoYWJ51F3J2&#10;d4e3MtK6KmVR3S+vtaVcawJYovUVcrY50roq5bGYb6QusDXFkhpYsvUUctbzBQ9D551Z96K6jLd+&#10;PQDLtvxCzm6ktZYveBg6ZVH9yax3xGVJDazFMgs5pyOtG6lLSE7zkS53UxfZGmJJDazJsgo56/6C&#10;h6HzfNa7qLakBtam/ULO6Rc83EhdOnJ+bqcusbXEkhpYo3YLOdv5goehUxbVP5O6yNYQS2pgrdor&#10;5Oy+4MFI63opI65XUxfZ0mNJDaxdG4Wc3bG0kdbxWeOi2pIa2IJ5CzlGWkPmQ1nfiMuSGtiKeQo5&#10;vuBh6DzX5V7qQltyLKmBLZmukGOkNVaeTl1mS48lNbA14xdydiMtX/AwTsqiem2PxfxKALZnnEKO&#10;L3iYImVR/ZOpC22pKeMt15qArRq2kLu/4DfGSGuqvJz1LKotqYGtG6aQ4wseps4Hsp5FdVlSfy0A&#10;23b9Qs7pFzwYaU2bZ7P7RNkvtiXm87GkBigOL+Ts7g4bac2TW1nPMbUlNcCp/Qo5vuChhTyZ9Syq&#10;LakB7nd5IWd3LF1GWo6l501ZVL+SutiWFktqgPOdX8gx0motH8/yj6otqQEudlrIOR1p3UhdCDJf&#10;XsjyF9WW1ACX+9zJSMvd4TbzTJc3UxfckmJJDXC1twu5XwLSRp7q8kbqgltSLKkB9qOQG807s/xF&#10;tSU1wP4UcoM5WVQvdcRlSQ1wOIXcYD7S5W7qoltCLKkBrkchN5bns9xFdVlSK2OA61HIDeV26pJb&#10;SkoZW1IDXJ9CbiTvSl1yS4klNcDxFHIDKYvqV1MX3RLy5QAwBIXcQD6ZZS6qLakBhqOQZ86HsrwR&#10;lyU1wPAU8ox5rsu91IXXciypAcahkGfK06nLrvVYUgOMRyHPkLKofj114bUcS2qAcSnkiVMei/np&#10;1IXXciypAcankCfOy1nWotqSGmAaCnnCfH+Ws6i2pAaYlkKeKM9mV3L94msxltQA01PIE+RWlnNM&#10;bUkNMA+FPHKe7PJa6uJrMZbUAPNRyCOmLKo/lbr4WowlNcC8FPKIeSnLOKq2pAaYn0IeKS+k/UV1&#10;GZl9NQC0QCGPkLKofjN1AbaUt2JJDdAShTxwnuryRuoCbCmW1ADtUcgD5p1pf1FdltTKGKA9Cnmg&#10;lEX1K2l7xPWfAkCrFPJA+ViXu6lLsJVYUgO0TSEPkOfT7qK6LKl/MwC0TiEfmdtpd1H9i7GkBlgK&#10;hXxE3pW6BFuJJTXAsijka6Ysql9NXYQtpCypfy8ALIlCvmY+mTYX1ZbUAMukkK+Rj6TNEZclNcBy&#10;KeQD8/4u91KX4ZyxpAZYPoV8QJ5OXYZzx5IaYB0U8p4pi+rWfmdsSQ2wHgp5j5THYn46dSHOmX8T&#10;S2qANVHIe+TltPXp+IsBYG0U8hX5/rS1qLakBlgnhXxJnstuwdwvxTlS/j7+ewBYK4V8QW6lnWPq&#10;8gn9fwWANVPI5+TJLq+nLsY58s9jSQ2wBQq5l7Ko/kzqYpwjltQA26GQe3kpbRxV/9sAsCUK+Uxe&#10;yPyL6jdiSQ2wRQr5/+fZLm+mLsgpY0kNsF0KObtFdflk2i/IKWNJDbBtmy/kd3Z5LXVBThlLagA2&#10;XchlUf2pzDvisqQGoNh0IX+sy93UJTlVLKkBOLHZQn4+8y2qLakB6NtkId/OfIvqsqT+1QDA/TZX&#10;yE+lLsmpYkkNwEU2VchlUf1q6qKcImVJ/bsBgPNtqpBfyTyL6s/FkhqAy22mkMuieo4R1xcCAFfb&#10;RCG/v8u91GU5ZsqS+lcCAPtZfSE/nbosx44lNQCHWnUhvyvT/864HIv/dgDgMKst5LKo/nTqwhwz&#10;/yyW1ABcz2oL+eVM++n4c7GkBuD6VlnIH860i2pLagCOtbpCLovqMqrql+YYsaQGYCirKuRbme6Y&#10;2pIagCGtppCf7PJ66uIcI5bUAAxtFYX8ji6fSV2cY8SSGoAxrKKQX8o0R9WfjSU1AONYfCF/MNMs&#10;qi2pARjTogv5uS5vpi7PIVOW1P85ADCuxRbyrezKsl+gQ6b89S2pAZjCIgu5PBbztdQFOmQsqQGY&#10;0uIKuSyqP5VxR1xlvPXbAYDpLK6QP9HlbuoSHSpvxZIagOktqpCfz7iLaktqAOaymEJ+T8ZbVJfx&#10;1pcCAPNZRCHfSl2iQ+UfxZIagPk1X8hlUf1q6iIdIpbUALSi+UJ+JeMsqi2pAWhJ04X8sYwz4rKk&#10;BqA1zRby+7vcS12mx8aSGoAWNVnIT2f4RbUlNQAta66Qn8rwvzO2pAagdU0VcllUfzp1oR6T8jvo&#10;3wgAtK2pQv6xDPvp+OdjSQ3AMjRTyB/OsItqS2oAlqSJQi6L6vJptl+q101ZUitjAJZk9kK+leGO&#10;qcuS+osBgOWZtZCfzHBl/LOxpAZguWYr5LKo/kzqYr1OLKkBWLrZCvmlDPPpuPzu+bcCAMs2SyF/&#10;MMMsqn8xxlsArMPkhfxchnkspiU1AGsyaSHfym4J3S/XQ2JJDcAaTVbIZcRVltD9gj0kltQArNUk&#10;hfyO7BbVx4y4LKkBWLNJCvkTXe6mLtl9Y0kNwNqNXsjfl+MW1ZbUAGzBqIX8nhy3qP6XUcYAbMNo&#10;hXwrdcHum7Kk/lcBgO0YpZDLovq11EW7TyypAdiiUQr5U7neorr8f34tALA9gxdyWVRfZ8RVjqkt&#10;qQHYqkEL+f1d7qUu26vyT2O8BcC2DVbI353DF9XlU7ElNQAMVMhP5fDfGVtSA8Cpowu5LKrLYzH7&#10;hXtZypL6KwEAThxdyD+Wwz4dW1IDQO2oQv7hHLaotqQGgPNdu5DLorp86UO/dC+KJTUAXOxahXyr&#10;yy+kLt3zYkkNAFc7uJCfzP6/M7akBoD9HFTIJ4vqfQrZkhoA9ndQIb+U/crYkhoADrN3If/V7Leo&#10;tqQGgMPtVchlUf1m6vLtpyypfycAwKGuLORb2X3q7Zdv/1PxZ2NJDQDXdWkhlxHX3dQF3C9jS2oA&#10;OM6FhfyOXL2oLkvqXw4AcKwLC/kTufrT8X8JADCEcwv5+3L5otqSGgCGVRXy9+TyRXV5ZKYlNQAM&#10;675CvpW6gM9+KrakBoBxfL2Qy6L69dRFfFLGltQAMJ6vF/JFi2pLagAY39uFXBbVF424LKkBYHxv&#10;F/K91EVsSQ0A03m7kPtlbEkNANO6r5AtqQFgHl8vZEtqAJjP24VcltT/vv+/AACTebuQf6jLd3b5&#10;NhEREZkl3/z/ALAhmHZe1+2OAAAAAElFTkSuQmCCUEsBAi0AFAAGAAgAAAAhALGCZ7YKAQAAEwIA&#10;ABMAAAAAAAAAAAAAAAAAAAAAAFtDb250ZW50X1R5cGVzXS54bWxQSwECLQAUAAYACAAAACEAOP0h&#10;/9YAAACUAQAACwAAAAAAAAAAAAAAAAA7AQAAX3JlbHMvLnJlbHNQSwECLQAUAAYACAAAACEAawkm&#10;wMUGAAAjIgAADgAAAAAAAAAAAAAAAAA6AgAAZHJzL2Uyb0RvYy54bWxQSwECLQAUAAYACAAAACEA&#10;qiYOvrwAAAAhAQAAGQAAAAAAAAAAAAAAAAArCQAAZHJzL19yZWxzL2Uyb0RvYy54bWwucmVsc1BL&#10;AQItABQABgAIAAAAIQCWN9+g4gAAAAsBAAAPAAAAAAAAAAAAAAAAAB4KAABkcnMvZG93bnJldi54&#10;bWxQSwECLQAKAAAAAAAAACEA6/k33EMZAABDGQAAFAAAAAAAAAAAAAAAAAAtCwAAZHJzL21lZGlh&#10;L2ltYWdlMS5wbmdQSwUGAAAAAAYABgB8AQAAoiQAAAAA&#10;">
                <v:group id="Group 903" o:spid="_x0000_s1157" style="position:absolute;left:38260;top:26106;width:30209;height:23387" coordorigin="38260,26106" coordsize="30208,233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WnwwAAAN0AAAAPAAAAZHJzL2Rvd25yZXYueG1sRE9Li8Iw&#10;EL4v+B/CCN40raK4XaOIqHgQwQcsexuasS02k9LEtv77zYKwt/n4nrNYdaYUDdWusKwgHkUgiFOr&#10;C84U3K674RyE88gaS8uk4EUOVsvexwITbVs+U3PxmQgh7BJUkHtfJVK6NCeDbmQr4sDdbW3QB1hn&#10;UtfYhnBTynEUzaTBgkNDjhVtckofl6dRsG+xXU/ibXN83Devn+v09H2MSalBv1t/gfDU+X/x233Q&#10;Yf40/oS/b8IJcvkLAAD//wMAUEsBAi0AFAAGAAgAAAAhANvh9svuAAAAhQEAABMAAAAAAAAAAAAA&#10;AAAAAAAAAFtDb250ZW50X1R5cGVzXS54bWxQSwECLQAUAAYACAAAACEAWvQsW78AAAAVAQAACwAA&#10;AAAAAAAAAAAAAAAfAQAAX3JlbHMvLnJlbHNQSwECLQAUAAYACAAAACEAFhf1p8MAAADdAAAADwAA&#10;AAAAAAAAAAAAAAAHAgAAZHJzL2Rvd25yZXYueG1sUEsFBgAAAAADAAMAtwAAAPcCAAAAAA==&#10;">
                  <v:rect id="Rectangle 904" o:spid="_x0000_s1158" style="position:absolute;left:38451;top:26106;width:30017;height:233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PiCxQAAAN0AAAAPAAAAZHJzL2Rvd25yZXYueG1sRI9PT8Mw&#10;DMXvSHyHyEhcEEuZBNrKsgmYkLiyf+LoNqap2jhVknXl2+MDEjdb7/m9n1ebyfdqpJjawAYeZgUo&#10;4jrYlhsDh/37/QJUysgW+8Bk4IcSbNbXVyssbbjwJ4273CgJ4VSiAZfzUGqdakce0ywMxKJ9h+gx&#10;yxobbSNeJNz3el4UT9pjy9LgcKA3R3W3O3sD+zweT9Xxa9Ft79pUVcF1y/hqzO3N9PIMKtOU/81/&#10;1x9W8B/nwi/fyAh6/QsAAP//AwBQSwECLQAUAAYACAAAACEA2+H2y+4AAACFAQAAEwAAAAAAAAAA&#10;AAAAAAAAAAAAW0NvbnRlbnRfVHlwZXNdLnhtbFBLAQItABQABgAIAAAAIQBa9CxbvwAAABUBAAAL&#10;AAAAAAAAAAAAAAAAAB8BAABfcmVscy8ucmVsc1BLAQItABQABgAIAAAAIQBEdPiC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905" o:spid="_x0000_s1159" style="position:absolute;left:38260;top:26106;width:30208;height:23387" coordorigin="-208" coordsize="32939,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DTMcwwAAAN0AAAAPAAAAZHJzL2Rvd25yZXYueG1sRE9Ni8Iw&#10;EL0L/ocwgjdNqyhSjSKyu3iQBevC4m1oxrbYTEqTbeu/NwuCt3m8z9nselOJlhpXWlYQTyMQxJnV&#10;JecKfi6fkxUI55E1VpZJwYMc7LbDwQYTbTs+U5v6XIQQdgkqKLyvEyldVpBBN7U1ceButjHoA2xy&#10;qRvsQrip5CyKltJgyaGhwJoOBWX39M8o+Oqw28/jj/Z0vx0e18vi+/cUk1LjUb9fg/DU+7f45T7q&#10;MH8xi+H/m3CC3D4BAAD//wMAUEsBAi0AFAAGAAgAAAAhANvh9svuAAAAhQEAABMAAAAAAAAAAAAA&#10;AAAAAAAAAFtDb250ZW50X1R5cGVzXS54bWxQSwECLQAUAAYACAAAACEAWvQsW78AAAAVAQAACwAA&#10;AAAAAAAAAAAAAAAfAQAAX3JlbHMvLnJlbHNQSwECLQAUAAYACAAAACEAJg0zHMMAAADdAAAADwAA&#10;AAAAAAAAAAAAAAAHAgAAZHJzL2Rvd25yZXYueG1sUEsFBgAAAAADAAMAtwAAAPcCAAAAAA==&#10;">
                    <v:rect id="Rectangle 906" o:spid="_x0000_s1160" style="position:absolute;width:32731;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6sNuwwAAAN0AAAAPAAAAZHJzL2Rvd25yZXYueG1sRE/fa8Iw&#10;EH4f7H8IN/BlaGrB4TqjbA5hr+ocPl6bW1PaXEqS1e6/N8Jgb/fx/bzVZrSdGMiHxrGC+SwDQVw5&#10;3XCt4PO4my5BhIissXNMCn4pwGZ9f7fCQrsL72k4xFqkEA4FKjAx9oWUoTJkMcxcT5y4b+ctxgR9&#10;LbXHSwq3ncyz7ElabDg1GOxpa6hqDz9WwTEOp6/ydF62749NKEtn2mf/ptTkYXx9ARFpjP/iP/eH&#10;TvMXeQ63b9IJcn0FAAD//wMAUEsBAi0AFAAGAAgAAAAhANvh9svuAAAAhQEAABMAAAAAAAAAAAAA&#10;AAAAAAAAAFtDb250ZW50X1R5cGVzXS54bWxQSwECLQAUAAYACAAAACEAWvQsW78AAAAVAQAACwAA&#10;AAAAAAAAAAAAAAAfAQAAX3JlbHMvLnJlbHNQSwECLQAUAAYACAAAACEA2+rDb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07" o:spid="_x0000_s1161"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wgdvxQAAAN0AAAAPAAAAZHJzL2Rvd25yZXYueG1sRE9NawIx&#10;EL0X/A9hBC9Fs7VqZTWKVEUPbaHqweOwGbOLm8myibr++0YQepvH+5zpvLGluFLtC8cK3noJCOLM&#10;6YKNgsN+3R2D8AFZY+mYFNzJw3zWepliqt2Nf+m6C0bEEPYpKshDqFIpfZaTRd9zFXHkTq62GCKs&#10;jdQ13mK4LWU/SUbSYsGxIceKPnPKzruLVTBevg5/Pjbr4/G+WK3OS/M1+DaZUp12s5iACNSEf/HT&#10;vdVx/rD/Do9v4gly9gcAAP//AwBQSwECLQAUAAYACAAAACEA2+H2y+4AAACFAQAAEwAAAAAAAAAA&#10;AAAAAAAAAAAAW0NvbnRlbnRfVHlwZXNdLnhtbFBLAQItABQABgAIAAAAIQBa9CxbvwAAABUBAAAL&#10;AAAAAAAAAAAAAAAAAB8BAABfcmVscy8ucmVsc1BLAQItABQABgAIAAAAIQB1wgdvxQAAAN0AAAAP&#10;AAAAAAAAAAAAAAAAAAcCAABkcnMvZG93bnJldi54bWxQSwUGAAAAAAMAAwC3AAAA+QIAAAAA&#10;" fillcolor="white [3201]" stroked="f">
                      <v:fill opacity="0"/>
                      <v:textbox inset="2.53956mm,2.53956mm,2.53956mm,2.53956mm">
                        <w:txbxContent>
                          <w:p w:rsidR="00E934CF" w:rsidRDefault="00E934CF">
                            <w:pPr>
                              <w:spacing w:before="0" w:after="0" w:line="240" w:lineRule="auto"/>
                              <w:textDirection w:val="btLr"/>
                            </w:pPr>
                          </w:p>
                        </w:txbxContent>
                      </v:textbox>
                    </v:rect>
                    <v:group id="Group 908" o:spid="_x0000_s1162"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epCExQAAAN0AAAAPAAAAZHJzL2Rvd25yZXYueG1sRE9Na8JA&#10;EL0X/A/LCL01m9imSMwqIlY8hEJVKL0N2TEJZmdDdpvEf98tFHqbx/ucfDOZVgzUu8aygiSKQRCX&#10;VjdcKbic356WIJxH1thaJgV3crBZzx5yzLQd+YOGk69ECGGXoYLa+y6T0pU1GXSR7YgDd7W9QR9g&#10;X0nd4xjCTSsXcfwqDTYcGmrsaFdTeTt9GwWHEcftc7Ifitt1d/86p++fRUJKPc6n7QqEp8n/i//c&#10;Rx3mp4sX+P0mnCDXPwAAAP//AwBQSwECLQAUAAYACAAAACEA2+H2y+4AAACFAQAAEwAAAAAAAAAA&#10;AAAAAAAAAAAAW0NvbnRlbnRfVHlwZXNdLnhtbFBLAQItABQABgAIAAAAIQBa9CxbvwAAABUBAAAL&#10;AAAAAAAAAAAAAAAAAB8BAABfcmVscy8ucmVsc1BLAQItABQABgAIAAAAIQA2epCExQAAAN0AAAAP&#10;AAAAAAAAAAAAAAAAAAcCAABkcnMvZG93bnJldi54bWxQSwUGAAAAAAMAAwC3AAAA+QIAAAAA&#10;">
                      <v:shape id="Freeform 909" o:spid="_x0000_s1163"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5Y8wwAAAN0AAAAPAAAAZHJzL2Rvd25yZXYueG1sRE9Na4NA&#10;EL0X8h+WKfTWrBEUsdmEElKw5NDWeMhxcCcqdWfF3aj999lCobd5vM/Z7hfTi4lG11lWsFlHIIhr&#10;qztuFFTnt+cMhPPIGnvLpOCHHOx3q4ct5trO/EVT6RsRQtjlqKD1fsildHVLBt3aDsSBu9rRoA9w&#10;bKQecQ7hppdxFKXSYMehocWBDi3V3+XNKEjl5t3f8FB9ZNf4szwVl2M8WKWeHpfXFxCeFv8v/nMX&#10;OsxP4gR+vwknyN0dAAD//wMAUEsBAi0AFAAGAAgAAAAhANvh9svuAAAAhQEAABMAAAAAAAAAAAAA&#10;AAAAAAAAAFtDb250ZW50X1R5cGVzXS54bWxQSwECLQAUAAYACAAAACEAWvQsW78AAAAVAQAACwAA&#10;AAAAAAAAAAAAAAAfAQAAX3JlbHMvLnJlbHNQSwECLQAUAAYACAAAACEA8MOWPMMAAADdAAAADwAA&#10;AAAAAAAAAAAAAAAHAgAAZHJzL2Rvd25yZXYueG1sUEsFBgAAAAADAAMAtwAAAPcCAAAAAA==&#10;" path="m,l2240281,,1659256,222885,,822960,,xe" fillcolor="#7e97ad [3204]" stroked="f">
                        <v:path arrowok="t" o:extrusionok="f" o:connecttype="custom" o:connectlocs="0,0;14662,0;10859,2741;0,10122;0,0" o:connectangles="0,0,0,0,0"/>
                      </v:shape>
                      <v:rect id="Rectangle 910" o:spid="_x0000_s1164"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s3w0wwAAAN0AAAAPAAAAZHJzL2Rvd25yZXYueG1sRE9La8JA&#10;EL4X/A/LCF6kbqooNXUVKVh68P3oecyOSTA7G7JbE/99VxB6m4/vOZNZYwpxo8rllhW89SIQxInV&#10;OacKjofF6zsI55E1FpZJwZ0czKatlwnG2ta8o9vepyKEsItRQeZ9GUvpkowMup4tiQN3sZVBH2CV&#10;Sl1hHcJNIftRNJIGcw4NGZb0mVFy3f8aBevx9vyDg9MqWa4OX7a74bw+sVKddjP/AOGp8f/ip/tb&#10;h/nD/gge34QT5PQPAAD//wMAUEsBAi0AFAAGAAgAAAAhANvh9svuAAAAhQEAABMAAAAAAAAAAAAA&#10;AAAAAAAAAFtDb250ZW50X1R5cGVzXS54bWxQSwECLQAUAAYACAAAACEAWvQsW78AAAAVAQAACwAA&#10;AAAAAAAAAAAAAAAfAQAAX3JlbHMvLnJlbHNQSwECLQAUAAYACAAAACEAJLN8NMMAAADdAAAADwAA&#10;AAAAAAAAAAAAAAAHAgAAZHJzL2Rvd25yZXYueG1sUEsFBgAAAAADAAMAtwAAAPcCA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11" o:spid="_x0000_s1165" style="position:absolute;left:-208;top:190;width:32939;height:200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fY7OxAAAAN0AAAAPAAAAZHJzL2Rvd25yZXYueG1sRE9Na8JA&#10;EL0L/odlhN7qxlBbia4SpNJST6aieBuyYxLMzobsNon/vlsoeJvH+5zVZjC16Kh1lWUFs2kEgji3&#10;uuJCwfF797wA4TyyxtoyKbiTg816PFphom3PB+oyX4gQwi5BBaX3TSKly0sy6Ka2IQ7c1bYGfYBt&#10;IXWLfQg3tYyj6FUarDg0lNjQtqT8lv0YBemXfkmj08f+8t7hbXfe97MsTpV6mgzpEoSnwT/E/+5P&#10;HebP4zf4+yacINe/AAAA//8DAFBLAQItABQABgAIAAAAIQDb4fbL7gAAAIUBAAATAAAAAAAAAAAA&#10;AAAAAAAAAABbQ29udGVudF9UeXBlc10ueG1sUEsBAi0AFAAGAAgAAAAhAFr0LFu/AAAAFQEAAAsA&#10;AAAAAAAAAAAAAAAAHwEAAF9yZWxzLy5yZWxzUEsBAi0AFAAGAAgAAAAhAFl9js7EAAAA3QAAAA8A&#10;AAAAAAAAAAAAAAAABwIAAGRycy9kb3ducmV2LnhtbFBLBQYAAAAAAwADALcAAAD4AgAAAAA=&#10;" filled="f" stroked="f">
                      <v:textbox inset="1.2694mm,2.53956mm,0,0">
                        <w:txbxContent>
                          <w:p w:rsidR="00E934CF" w:rsidRPr="004A22C6" w:rsidRDefault="00E934CF">
                            <w:pPr>
                              <w:spacing w:after="0" w:line="240" w:lineRule="auto"/>
                              <w:ind w:left="504" w:firstLine="1008"/>
                              <w:jc w:val="right"/>
                              <w:textDirection w:val="btLr"/>
                              <w:rPr>
                                <w:rFonts w:asciiTheme="minorHAnsi" w:hAnsiTheme="minorHAnsi"/>
                                <w:sz w:val="18"/>
                                <w:szCs w:val="18"/>
                              </w:rPr>
                            </w:pPr>
                            <w:r w:rsidRPr="004A22C6">
                              <w:rPr>
                                <w:rFonts w:asciiTheme="minorHAnsi" w:hAnsiTheme="minorHAnsi"/>
                                <w:smallCaps/>
                                <w:color w:val="333C3D"/>
                                <w:sz w:val="18"/>
                                <w:szCs w:val="18"/>
                              </w:rPr>
                              <w:t>Sistem i organizacija državne uprave se izvlače iz ustava; zakonski okvir je ograničen, tako da nam državni organi imaju samoregulativnu funkciju. Postoji samo odokativna metoda shodno kojoj se donose propisi, a na osnovu partijskih interesa se formiraju državni organi. Nikad nije urađena funkcionalna analiza državne uprave. Dakle, osnovne pretpostavke za pravilan razvoj javne uprave ne postoje. Još uvijek ni</w:t>
                            </w:r>
                            <w:r>
                              <w:rPr>
                                <w:rFonts w:asciiTheme="minorHAnsi" w:hAnsiTheme="minorHAnsi"/>
                                <w:smallCaps/>
                                <w:color w:val="333C3D"/>
                                <w:sz w:val="18"/>
                                <w:szCs w:val="18"/>
                              </w:rPr>
                              <w:t>jesmo rasčistili što</w:t>
                            </w:r>
                            <w:r w:rsidRPr="004A22C6">
                              <w:rPr>
                                <w:rFonts w:asciiTheme="minorHAnsi" w:hAnsiTheme="minorHAnsi"/>
                                <w:smallCaps/>
                                <w:color w:val="333C3D"/>
                                <w:sz w:val="18"/>
                                <w:szCs w:val="18"/>
                              </w:rPr>
                              <w:t xml:space="preserve"> je zapravo javna uprava. Državna uprava je jedan mali segment mnogošire, javne uprave. Potrebno je odvojiti javnu službu od drugih javnih tijela. Najveći problem je odsustvo pravnog statusa</w:t>
                            </w:r>
                          </w:p>
                          <w:p w:rsidR="00E934CF" w:rsidRPr="004A22C6" w:rsidRDefault="00E934CF">
                            <w:pPr>
                              <w:spacing w:before="0" w:after="0" w:line="240" w:lineRule="auto"/>
                              <w:ind w:left="360" w:firstLine="360"/>
                              <w:jc w:val="right"/>
                              <w:textDirection w:val="btLr"/>
                              <w:rPr>
                                <w:rFonts w:asciiTheme="minorHAnsi" w:hAnsiTheme="minorHAnsi"/>
                                <w:sz w:val="18"/>
                                <w:szCs w:val="18"/>
                              </w:rPr>
                            </w:pPr>
                            <w:r w:rsidRPr="004A22C6">
                              <w:rPr>
                                <w:rFonts w:asciiTheme="minorHAnsi" w:eastAsia="Arial" w:hAnsiTheme="minorHAnsi"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Usvajanjem propisa u pravni sistem u oblasti reforme javne uprave inkorporirani </w:t>
      </w:r>
      <w:r w:rsidR="001E1500" w:rsidRPr="007075A6">
        <w:rPr>
          <w:rFonts w:asciiTheme="minorHAnsi" w:eastAsia="Calibri" w:hAnsiTheme="minorHAnsi" w:cs="Calibri"/>
          <w:color w:val="000000"/>
          <w:sz w:val="24"/>
          <w:szCs w:val="24"/>
        </w:rPr>
        <w:t xml:space="preserve">su </w:t>
      </w:r>
      <w:r w:rsidR="006A107F" w:rsidRPr="007075A6">
        <w:rPr>
          <w:rFonts w:asciiTheme="minorHAnsi" w:eastAsia="Calibri" w:hAnsiTheme="minorHAnsi" w:cs="Calibri"/>
          <w:color w:val="000000"/>
          <w:sz w:val="24"/>
          <w:szCs w:val="24"/>
        </w:rPr>
        <w:t>principi i standardi dobre javne uprave tzv. Evropskog upravnog prostora. Međutim, ocjena Evropske unije da izostaje efikasna implementacija ukazuje</w:t>
      </w:r>
      <w:r w:rsidR="001E1500">
        <w:rPr>
          <w:rFonts w:asciiTheme="minorHAnsi" w:eastAsia="Calibri" w:hAnsiTheme="minorHAnsi" w:cs="Calibri"/>
          <w:color w:val="000000"/>
          <w:sz w:val="24"/>
          <w:szCs w:val="24"/>
        </w:rPr>
        <w:t xml:space="preserve"> na to</w:t>
      </w:r>
      <w:r w:rsidR="006A107F" w:rsidRPr="007075A6">
        <w:rPr>
          <w:rFonts w:asciiTheme="minorHAnsi" w:eastAsia="Calibri" w:hAnsiTheme="minorHAnsi" w:cs="Calibri"/>
          <w:color w:val="000000"/>
          <w:sz w:val="24"/>
          <w:szCs w:val="24"/>
        </w:rPr>
        <w:t xml:space="preserve"> da ne postoje dovoljno razvijeni sistemski mehanizmi za praćenje primjene propisa, rada javne uprave  i principa dobre uprave. Od strane MJUDDM u ovom dijelu prepoznati su sljedeći izazovi u </w:t>
      </w:r>
      <w:r w:rsidR="006A107F" w:rsidRPr="007075A6">
        <w:rPr>
          <w:rFonts w:asciiTheme="minorHAnsi" w:eastAsia="Calibri" w:hAnsiTheme="minorHAnsi" w:cs="Calibri"/>
          <w:b/>
          <w:color w:val="000000"/>
          <w:sz w:val="24"/>
          <w:szCs w:val="24"/>
          <w:u w:val="single"/>
        </w:rPr>
        <w:t>unutrašnjem nadzoru i kontroli:</w:t>
      </w:r>
    </w:p>
    <w:p w:rsidR="00A16942" w:rsidRPr="007075A6" w:rsidRDefault="006A107F" w:rsidP="00EB118D">
      <w:pPr>
        <w:numPr>
          <w:ilvl w:val="0"/>
          <w:numId w:val="46"/>
        </w:numPr>
        <w:pBdr>
          <w:top w:val="nil"/>
          <w:left w:val="nil"/>
          <w:bottom w:val="nil"/>
          <w:right w:val="nil"/>
          <w:between w:val="nil"/>
        </w:pBdr>
        <w:spacing w:before="60" w:after="60" w:line="240" w:lineRule="auto"/>
        <w:ind w:right="-385"/>
        <w:jc w:val="both"/>
        <w:rPr>
          <w:rFonts w:asciiTheme="minorHAnsi" w:eastAsia="Calibri" w:hAnsiTheme="minorHAnsi" w:cs="Calibri"/>
          <w:b/>
          <w:color w:val="000000"/>
          <w:sz w:val="24"/>
          <w:szCs w:val="24"/>
        </w:rPr>
      </w:pPr>
      <w:r w:rsidRPr="007075A6">
        <w:rPr>
          <w:rFonts w:asciiTheme="minorHAnsi" w:eastAsia="Calibri" w:hAnsiTheme="minorHAnsi" w:cs="Calibri"/>
          <w:color w:val="000000"/>
          <w:sz w:val="24"/>
          <w:szCs w:val="24"/>
        </w:rPr>
        <w:t>Nije zaživio u praksi nadzor nad zakonitošću i cjelisho</w:t>
      </w:r>
      <w:r w:rsidR="001E1500">
        <w:rPr>
          <w:rFonts w:asciiTheme="minorHAnsi" w:eastAsia="Calibri" w:hAnsiTheme="minorHAnsi" w:cs="Calibri"/>
          <w:color w:val="000000"/>
          <w:sz w:val="24"/>
          <w:szCs w:val="24"/>
        </w:rPr>
        <w:t>dnoš</w:t>
      </w:r>
      <w:r w:rsidRPr="007075A6">
        <w:rPr>
          <w:rFonts w:asciiTheme="minorHAnsi" w:eastAsia="Calibri" w:hAnsiTheme="minorHAnsi" w:cs="Calibri"/>
          <w:color w:val="000000"/>
          <w:sz w:val="24"/>
          <w:szCs w:val="24"/>
        </w:rPr>
        <w:t xml:space="preserve">ću rada organa uprave što znači da </w:t>
      </w:r>
      <w:r w:rsidR="001E1500">
        <w:rPr>
          <w:rFonts w:asciiTheme="minorHAnsi" w:eastAsia="Calibri" w:hAnsiTheme="minorHAnsi" w:cs="Calibri"/>
          <w:b/>
          <w:color w:val="000000"/>
          <w:sz w:val="24"/>
          <w:szCs w:val="24"/>
        </w:rPr>
        <w:t>ne postoji dovoljno mehanizama</w:t>
      </w:r>
      <w:r w:rsidRPr="007075A6">
        <w:rPr>
          <w:rFonts w:asciiTheme="minorHAnsi" w:eastAsia="Calibri" w:hAnsiTheme="minorHAnsi" w:cs="Calibri"/>
          <w:b/>
          <w:color w:val="000000"/>
          <w:sz w:val="24"/>
          <w:szCs w:val="24"/>
        </w:rPr>
        <w:t xml:space="preserve"> praćenja rada</w:t>
      </w:r>
      <w:r w:rsidR="001E1500">
        <w:rPr>
          <w:rFonts w:asciiTheme="minorHAnsi" w:eastAsia="Calibri" w:hAnsiTheme="minorHAnsi" w:cs="Calibri"/>
          <w:b/>
          <w:color w:val="000000"/>
          <w:sz w:val="24"/>
          <w:szCs w:val="24"/>
        </w:rPr>
        <w:t xml:space="preserve"> </w:t>
      </w:r>
      <w:r w:rsidRPr="007075A6">
        <w:rPr>
          <w:rFonts w:asciiTheme="minorHAnsi" w:eastAsia="Calibri" w:hAnsiTheme="minorHAnsi" w:cs="Calibri"/>
          <w:b/>
          <w:color w:val="000000"/>
          <w:sz w:val="24"/>
          <w:szCs w:val="24"/>
        </w:rPr>
        <w:t>vertikalno hijera</w:t>
      </w:r>
      <w:r w:rsidR="001E1500">
        <w:rPr>
          <w:rFonts w:asciiTheme="minorHAnsi" w:eastAsia="Calibri" w:hAnsiTheme="minorHAnsi" w:cs="Calibri"/>
          <w:b/>
          <w:color w:val="000000"/>
          <w:sz w:val="24"/>
          <w:szCs w:val="24"/>
        </w:rPr>
        <w:t>r</w:t>
      </w:r>
      <w:r w:rsidRPr="007075A6">
        <w:rPr>
          <w:rFonts w:asciiTheme="minorHAnsi" w:eastAsia="Calibri" w:hAnsiTheme="minorHAnsi" w:cs="Calibri"/>
          <w:b/>
          <w:color w:val="000000"/>
          <w:sz w:val="24"/>
          <w:szCs w:val="24"/>
        </w:rPr>
        <w:t>hijski nižih tijela</w:t>
      </w:r>
      <w:r w:rsidRPr="007075A6">
        <w:rPr>
          <w:rFonts w:asciiTheme="minorHAnsi" w:eastAsia="Calibri" w:hAnsiTheme="minorHAnsi" w:cs="Calibri"/>
          <w:color w:val="000000"/>
          <w:sz w:val="24"/>
          <w:szCs w:val="24"/>
        </w:rPr>
        <w:t>. Prema SIGMA procjeni od 2021. godine, samo 62,5% uzorka hijera</w:t>
      </w:r>
      <w:r w:rsidR="001E1500">
        <w:rPr>
          <w:rFonts w:asciiTheme="minorHAnsi" w:eastAsia="Calibri" w:hAnsiTheme="minorHAnsi" w:cs="Calibri"/>
          <w:color w:val="000000"/>
          <w:sz w:val="24"/>
          <w:szCs w:val="24"/>
        </w:rPr>
        <w:t>r</w:t>
      </w:r>
      <w:r w:rsidRPr="007075A6">
        <w:rPr>
          <w:rFonts w:asciiTheme="minorHAnsi" w:eastAsia="Calibri" w:hAnsiTheme="minorHAnsi" w:cs="Calibri"/>
          <w:color w:val="000000"/>
          <w:sz w:val="24"/>
          <w:szCs w:val="24"/>
        </w:rPr>
        <w:t>hijski nižih upravnih vlasti podnosi svoj godišnji izvještaj odgovarajućem ministarstvu na odobrenje. Polovina uzorka hijera</w:t>
      </w:r>
      <w:r w:rsidR="001E1500">
        <w:rPr>
          <w:rFonts w:asciiTheme="minorHAnsi" w:eastAsia="Calibri" w:hAnsiTheme="minorHAnsi" w:cs="Calibri"/>
          <w:color w:val="000000"/>
          <w:sz w:val="24"/>
          <w:szCs w:val="24"/>
        </w:rPr>
        <w:t>r</w:t>
      </w:r>
      <w:r w:rsidRPr="007075A6">
        <w:rPr>
          <w:rFonts w:asciiTheme="minorHAnsi" w:eastAsia="Calibri" w:hAnsiTheme="minorHAnsi" w:cs="Calibri"/>
          <w:color w:val="000000"/>
          <w:sz w:val="24"/>
          <w:szCs w:val="24"/>
        </w:rPr>
        <w:t>hijski nižih institucija podnosi svoj pr</w:t>
      </w:r>
      <w:r w:rsidR="001E1500">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 xml:space="preserve">edlog budžeta direktno Ministarstvu finansija, bez odobrenja odgovarajućeg ministarstva ili institucije koja je za njih nadležna. </w:t>
      </w:r>
      <w:r w:rsidRPr="007075A6">
        <w:rPr>
          <w:rFonts w:asciiTheme="minorHAnsi" w:eastAsia="Calibri" w:hAnsiTheme="minorHAnsi" w:cs="Calibri"/>
          <w:b/>
          <w:color w:val="000000"/>
          <w:sz w:val="24"/>
          <w:szCs w:val="24"/>
        </w:rPr>
        <w:t>Godišnji planovi hijera</w:t>
      </w:r>
      <w:r w:rsidR="001E1500">
        <w:rPr>
          <w:rFonts w:asciiTheme="minorHAnsi" w:eastAsia="Calibri" w:hAnsiTheme="minorHAnsi" w:cs="Calibri"/>
          <w:b/>
          <w:color w:val="000000"/>
          <w:sz w:val="24"/>
          <w:szCs w:val="24"/>
        </w:rPr>
        <w:t>r</w:t>
      </w:r>
      <w:r w:rsidRPr="007075A6">
        <w:rPr>
          <w:rFonts w:asciiTheme="minorHAnsi" w:eastAsia="Calibri" w:hAnsiTheme="minorHAnsi" w:cs="Calibri"/>
          <w:b/>
          <w:color w:val="000000"/>
          <w:sz w:val="24"/>
          <w:szCs w:val="24"/>
        </w:rPr>
        <w:t xml:space="preserve">hijski nižih institucija </w:t>
      </w:r>
      <w:r w:rsidR="001E1500">
        <w:rPr>
          <w:rFonts w:asciiTheme="minorHAnsi" w:eastAsia="Calibri" w:hAnsiTheme="minorHAnsi" w:cs="Calibri"/>
          <w:b/>
          <w:color w:val="000000"/>
          <w:sz w:val="24"/>
          <w:szCs w:val="24"/>
        </w:rPr>
        <w:t>ne uključuju ciljeve povezane s</w:t>
      </w:r>
      <w:r w:rsidRPr="007075A6">
        <w:rPr>
          <w:rFonts w:asciiTheme="minorHAnsi" w:eastAsia="Calibri" w:hAnsiTheme="minorHAnsi" w:cs="Calibri"/>
          <w:b/>
          <w:color w:val="000000"/>
          <w:sz w:val="24"/>
          <w:szCs w:val="24"/>
        </w:rPr>
        <w:t xml:space="preserve"> pokazateljima na nivou ishoda i ciljeve koji bi omogućili praćenje postizanja rezultata</w:t>
      </w:r>
      <w:r w:rsidRPr="007075A6">
        <w:rPr>
          <w:rFonts w:asciiTheme="minorHAnsi" w:eastAsia="Calibri" w:hAnsiTheme="minorHAnsi" w:cs="Calibri"/>
          <w:color w:val="000000"/>
          <w:sz w:val="24"/>
          <w:szCs w:val="24"/>
        </w:rPr>
        <w:t>. Ne postoje redovne rasprave između ministarstva i hijera</w:t>
      </w:r>
      <w:r w:rsidR="001E1500">
        <w:rPr>
          <w:rFonts w:asciiTheme="minorHAnsi" w:eastAsia="Calibri" w:hAnsiTheme="minorHAnsi" w:cs="Calibri"/>
          <w:color w:val="000000"/>
          <w:sz w:val="24"/>
          <w:szCs w:val="24"/>
        </w:rPr>
        <w:t>r</w:t>
      </w:r>
      <w:r w:rsidRPr="007075A6">
        <w:rPr>
          <w:rFonts w:asciiTheme="minorHAnsi" w:eastAsia="Calibri" w:hAnsiTheme="minorHAnsi" w:cs="Calibri"/>
          <w:color w:val="000000"/>
          <w:sz w:val="24"/>
          <w:szCs w:val="24"/>
        </w:rPr>
        <w:t xml:space="preserve">hijski niže institucije u vezi s postizanjem dogovorenih rezultata. To ukazuje </w:t>
      </w:r>
      <w:r w:rsidR="001E1500">
        <w:rPr>
          <w:rFonts w:asciiTheme="minorHAnsi" w:eastAsia="Calibri" w:hAnsiTheme="minorHAnsi" w:cs="Calibri"/>
          <w:color w:val="000000"/>
          <w:sz w:val="24"/>
          <w:szCs w:val="24"/>
        </w:rPr>
        <w:t xml:space="preserve">na to </w:t>
      </w:r>
      <w:r w:rsidRPr="007075A6">
        <w:rPr>
          <w:rFonts w:asciiTheme="minorHAnsi" w:eastAsia="Calibri" w:hAnsiTheme="minorHAnsi" w:cs="Calibri"/>
          <w:color w:val="000000"/>
          <w:sz w:val="24"/>
          <w:szCs w:val="24"/>
        </w:rPr>
        <w:t xml:space="preserve">da </w:t>
      </w:r>
      <w:r w:rsidRPr="007075A6">
        <w:rPr>
          <w:rFonts w:asciiTheme="minorHAnsi" w:eastAsia="Calibri" w:hAnsiTheme="minorHAnsi" w:cs="Calibri"/>
          <w:b/>
          <w:color w:val="000000"/>
          <w:sz w:val="24"/>
          <w:szCs w:val="24"/>
        </w:rPr>
        <w:t>izostaje praćenje efektivnosti rada kroz stepen ostvarenosti Programa rada i ostvarenja budžeta.</w:t>
      </w:r>
    </w:p>
    <w:p w:rsidR="00A16942" w:rsidRPr="007075A6" w:rsidRDefault="006A107F" w:rsidP="00EB118D">
      <w:pPr>
        <w:numPr>
          <w:ilvl w:val="0"/>
          <w:numId w:val="46"/>
        </w:numPr>
        <w:pBdr>
          <w:top w:val="nil"/>
          <w:left w:val="nil"/>
          <w:bottom w:val="nil"/>
          <w:right w:val="nil"/>
          <w:between w:val="nil"/>
        </w:pBd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Ne postoji sistemsko praćenje primjene propisa od strane ministarstava</w:t>
      </w:r>
      <w:r w:rsidR="001E1500">
        <w:rPr>
          <w:rFonts w:asciiTheme="minorHAnsi" w:eastAsia="Calibri" w:hAnsiTheme="minorHAnsi" w:cs="Calibri"/>
          <w:color w:val="000000"/>
          <w:sz w:val="24"/>
          <w:szCs w:val="24"/>
        </w:rPr>
        <w:t>, iako je to zakonska obaveza (U</w:t>
      </w:r>
      <w:r w:rsidRPr="007075A6">
        <w:rPr>
          <w:rFonts w:asciiTheme="minorHAnsi" w:eastAsia="Calibri" w:hAnsiTheme="minorHAnsi" w:cs="Calibri"/>
          <w:color w:val="000000"/>
          <w:sz w:val="24"/>
          <w:szCs w:val="24"/>
        </w:rPr>
        <w:t xml:space="preserve"> svim zakonima propisuje se obaveza da nadzor nad primjenom zakona vrši </w:t>
      </w:r>
      <w:r w:rsidR="001E1500">
        <w:rPr>
          <w:rFonts w:asciiTheme="minorHAnsi" w:eastAsia="Calibri" w:hAnsiTheme="minorHAnsi" w:cs="Calibri"/>
          <w:color w:val="000000"/>
          <w:sz w:val="24"/>
          <w:szCs w:val="24"/>
        </w:rPr>
        <w:t>Ministarstvo.). Usljed toga</w:t>
      </w:r>
      <w:r w:rsidRPr="007075A6">
        <w:rPr>
          <w:rFonts w:asciiTheme="minorHAnsi" w:eastAsia="Calibri" w:hAnsiTheme="minorHAnsi" w:cs="Calibri"/>
          <w:color w:val="000000"/>
          <w:sz w:val="24"/>
          <w:szCs w:val="24"/>
        </w:rPr>
        <w:t xml:space="preserve"> dolazi do </w:t>
      </w:r>
      <w:r w:rsidRPr="007075A6">
        <w:rPr>
          <w:rFonts w:asciiTheme="minorHAnsi" w:eastAsia="Calibri" w:hAnsiTheme="minorHAnsi" w:cs="Calibri"/>
          <w:b/>
          <w:color w:val="000000"/>
          <w:sz w:val="24"/>
          <w:szCs w:val="24"/>
        </w:rPr>
        <w:t xml:space="preserve">čestih </w:t>
      </w:r>
      <w:r w:rsidRPr="007075A6">
        <w:rPr>
          <w:rFonts w:asciiTheme="minorHAnsi" w:eastAsia="Calibri" w:hAnsiTheme="minorHAnsi" w:cs="Calibri"/>
          <w:b/>
          <w:i/>
          <w:color w:val="000000"/>
          <w:sz w:val="24"/>
          <w:szCs w:val="24"/>
        </w:rPr>
        <w:t>ad hoc</w:t>
      </w:r>
      <w:r w:rsidRPr="007075A6">
        <w:rPr>
          <w:rFonts w:asciiTheme="minorHAnsi" w:eastAsia="Calibri" w:hAnsiTheme="minorHAnsi" w:cs="Calibri"/>
          <w:b/>
          <w:color w:val="000000"/>
          <w:sz w:val="24"/>
          <w:szCs w:val="24"/>
        </w:rPr>
        <w:t xml:space="preserve"> promjena zakona</w:t>
      </w:r>
      <w:r w:rsidRPr="007075A6">
        <w:rPr>
          <w:rFonts w:asciiTheme="minorHAnsi" w:eastAsia="Calibri" w:hAnsiTheme="minorHAnsi" w:cs="Calibri"/>
          <w:color w:val="000000"/>
          <w:sz w:val="24"/>
          <w:szCs w:val="24"/>
        </w:rPr>
        <w:t xml:space="preserve"> koje nijesu zasnovane na kontinuiranom praćenju i analizi primjene istih. </w:t>
      </w:r>
    </w:p>
    <w:p w:rsidR="00A16942" w:rsidRPr="007075A6" w:rsidRDefault="006A107F">
      <w:pPr>
        <w:pBdr>
          <w:top w:val="nil"/>
          <w:left w:val="nil"/>
          <w:bottom w:val="nil"/>
          <w:right w:val="nil"/>
          <w:between w:val="nil"/>
        </w:pBdr>
        <w:spacing w:before="60" w:after="60" w:line="240" w:lineRule="auto"/>
        <w:ind w:left="720"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Dodatno, </w:t>
      </w:r>
      <w:r w:rsidRPr="007075A6">
        <w:rPr>
          <w:rFonts w:asciiTheme="minorHAnsi" w:eastAsia="Calibri" w:hAnsiTheme="minorHAnsi" w:cs="Calibri"/>
          <w:b/>
          <w:color w:val="000000"/>
          <w:sz w:val="24"/>
          <w:szCs w:val="24"/>
        </w:rPr>
        <w:t>prilikom pripreme posebnih zakona kojim</w:t>
      </w:r>
      <w:r w:rsidR="001E1500">
        <w:rPr>
          <w:rFonts w:asciiTheme="minorHAnsi" w:eastAsia="Calibri" w:hAnsiTheme="minorHAnsi" w:cs="Calibri"/>
          <w:b/>
          <w:color w:val="000000"/>
          <w:sz w:val="24"/>
          <w:szCs w:val="24"/>
        </w:rPr>
        <w:t>a</w:t>
      </w:r>
      <w:r w:rsidRPr="007075A6">
        <w:rPr>
          <w:rFonts w:asciiTheme="minorHAnsi" w:eastAsia="Calibri" w:hAnsiTheme="minorHAnsi" w:cs="Calibri"/>
          <w:b/>
          <w:color w:val="000000"/>
          <w:sz w:val="24"/>
          <w:szCs w:val="24"/>
        </w:rPr>
        <w:t xml:space="preserve"> se predlaže osnivanje novih organa n</w:t>
      </w:r>
      <w:r w:rsidR="001E1500">
        <w:rPr>
          <w:rFonts w:asciiTheme="minorHAnsi" w:eastAsia="Calibri" w:hAnsiTheme="minorHAnsi" w:cs="Calibri"/>
          <w:b/>
          <w:color w:val="000000"/>
          <w:sz w:val="24"/>
          <w:szCs w:val="24"/>
        </w:rPr>
        <w:t>ije predviđena izrada analize o potrebi</w:t>
      </w:r>
      <w:r w:rsidRPr="007075A6">
        <w:rPr>
          <w:rFonts w:asciiTheme="minorHAnsi" w:eastAsia="Calibri" w:hAnsiTheme="minorHAnsi" w:cs="Calibri"/>
          <w:b/>
          <w:color w:val="000000"/>
          <w:sz w:val="24"/>
          <w:szCs w:val="24"/>
        </w:rPr>
        <w:t xml:space="preserve"> osnivanja od strane kreatora politika</w:t>
      </w:r>
      <w:r w:rsidRPr="007075A6">
        <w:rPr>
          <w:rFonts w:asciiTheme="minorHAnsi" w:eastAsia="Calibri" w:hAnsiTheme="minorHAnsi" w:cs="Calibri"/>
          <w:color w:val="000000"/>
          <w:sz w:val="24"/>
          <w:szCs w:val="24"/>
        </w:rPr>
        <w:t xml:space="preserve">. Procenat organa na državnom nivou, koji su osnovani shodno jedinstvenim pravilima za osnivanje propisanim Zakonom o državnoj upravi, je 98,14%, prema </w:t>
      </w:r>
      <w:r w:rsidRPr="007075A6">
        <w:rPr>
          <w:rFonts w:asciiTheme="minorHAnsi" w:eastAsia="Calibri" w:hAnsiTheme="minorHAnsi" w:cs="Calibri"/>
          <w:color w:val="000000"/>
          <w:sz w:val="24"/>
          <w:szCs w:val="24"/>
        </w:rPr>
        <w:lastRenderedPageBreak/>
        <w:t>posl</w:t>
      </w:r>
      <w:r w:rsidR="001E1500">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ednjem Završnom izvještaju o implementaciji Strategije reforme javne uprave 2016 – 2020.</w:t>
      </w:r>
      <w:r w:rsidRPr="007075A6">
        <w:rPr>
          <w:rFonts w:asciiTheme="minorHAnsi" w:eastAsia="Calibri" w:hAnsiTheme="minorHAnsi" w:cs="Calibri"/>
          <w:color w:val="000000"/>
          <w:sz w:val="24"/>
          <w:szCs w:val="24"/>
          <w:vertAlign w:val="superscript"/>
        </w:rPr>
        <w:footnoteReference w:id="34"/>
      </w:r>
      <w:r w:rsidR="001E1500">
        <w:rPr>
          <w:rFonts w:asciiTheme="minorHAnsi" w:eastAsia="Calibri" w:hAnsiTheme="minorHAnsi" w:cs="Calibri"/>
          <w:color w:val="000000"/>
          <w:sz w:val="24"/>
          <w:szCs w:val="24"/>
        </w:rPr>
        <w:t xml:space="preserve"> č</w:t>
      </w:r>
      <w:r w:rsidRPr="007075A6">
        <w:rPr>
          <w:rFonts w:asciiTheme="minorHAnsi" w:eastAsia="Calibri" w:hAnsiTheme="minorHAnsi" w:cs="Calibri"/>
          <w:color w:val="000000"/>
          <w:sz w:val="24"/>
          <w:szCs w:val="24"/>
        </w:rPr>
        <w:t>lan 87. Zakona o državnoj upravi izričito propisuje da odredbe pose</w:t>
      </w:r>
      <w:r w:rsidR="001E1500">
        <w:rPr>
          <w:rFonts w:asciiTheme="minorHAnsi" w:eastAsia="Calibri" w:hAnsiTheme="minorHAnsi" w:cs="Calibri"/>
          <w:color w:val="000000"/>
          <w:sz w:val="24"/>
          <w:szCs w:val="24"/>
        </w:rPr>
        <w:t>bnih zakona kojima su osnivane osam</w:t>
      </w:r>
      <w:r w:rsidRPr="007075A6">
        <w:rPr>
          <w:rFonts w:asciiTheme="minorHAnsi" w:eastAsia="Calibri" w:hAnsiTheme="minorHAnsi" w:cs="Calibri"/>
          <w:color w:val="000000"/>
          <w:sz w:val="24"/>
          <w:szCs w:val="24"/>
        </w:rPr>
        <w:t xml:space="preserve"> agencija i fondova</w:t>
      </w:r>
      <w:r w:rsidRPr="007075A6">
        <w:rPr>
          <w:rFonts w:asciiTheme="minorHAnsi" w:eastAsia="Calibri" w:hAnsiTheme="minorHAnsi" w:cs="Calibri"/>
          <w:color w:val="000000"/>
          <w:sz w:val="24"/>
          <w:szCs w:val="24"/>
          <w:vertAlign w:val="superscript"/>
        </w:rPr>
        <w:footnoteReference w:id="35"/>
      </w:r>
      <w:r w:rsidRPr="007075A6">
        <w:rPr>
          <w:rFonts w:asciiTheme="minorHAnsi" w:eastAsia="Calibri" w:hAnsiTheme="minorHAnsi" w:cs="Calibri"/>
          <w:color w:val="000000"/>
          <w:sz w:val="24"/>
          <w:szCs w:val="24"/>
        </w:rPr>
        <w:t xml:space="preserve"> moraju biti usklađeni sa Zakonom o državnoj upravi u roku od 12 mjeseci od dana stupanja na snagu ovog zakona, odnosno tokom 2019. godine. To između ostalog znači da bi navedeni nosioci javnih ovlašćenja do kraja 2019. morali biti podređeni isključivo Vladi. Međutim, u 2021. godini dvije agencije su podređene Skupštini (Agencija za elektronske komunikacije i poštansku djelatnost i Agencija za nadzor osiguranja), a jedna je podređena i Skupštini i Vladi (Agencija za zaštitu konkurencije), te je u narednom periodu neophodno izvršiti usklađivanje posebnih zakona kojima su osnovane navedene agencije sa Zakonom o državnoj upravi, nakon čega možemo govoriti o potpunoj implementaciji Zakona o državnoj upravi u ovoj oblasti.  </w:t>
      </w:r>
    </w:p>
    <w:p w:rsidR="00A16942" w:rsidRPr="007075A6" w:rsidRDefault="006A107F" w:rsidP="00EB118D">
      <w:pPr>
        <w:numPr>
          <w:ilvl w:val="0"/>
          <w:numId w:val="46"/>
        </w:numPr>
        <w:pBdr>
          <w:top w:val="nil"/>
          <w:left w:val="nil"/>
          <w:bottom w:val="nil"/>
          <w:right w:val="nil"/>
          <w:between w:val="nil"/>
        </w:pBdr>
        <w:spacing w:before="60" w:after="60" w:line="240" w:lineRule="auto"/>
        <w:ind w:right="-38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dijelu </w:t>
      </w:r>
      <w:r w:rsidRPr="007075A6">
        <w:rPr>
          <w:rFonts w:asciiTheme="minorHAnsi" w:eastAsia="Calibri" w:hAnsiTheme="minorHAnsi" w:cs="Calibri"/>
          <w:b/>
          <w:color w:val="000000"/>
          <w:sz w:val="24"/>
          <w:szCs w:val="24"/>
        </w:rPr>
        <w:t>upravnog inspekcijskog nadzora</w:t>
      </w:r>
      <w:r w:rsidRPr="007075A6">
        <w:rPr>
          <w:rFonts w:asciiTheme="minorHAnsi" w:eastAsia="Calibri" w:hAnsiTheme="minorHAnsi" w:cs="Calibri"/>
          <w:color w:val="000000"/>
          <w:sz w:val="24"/>
          <w:szCs w:val="24"/>
        </w:rPr>
        <w:t xml:space="preserve"> prepoznati su izazovi koji se odnose na </w:t>
      </w:r>
      <w:r w:rsidRPr="007075A6">
        <w:rPr>
          <w:rFonts w:asciiTheme="minorHAnsi" w:eastAsia="Calibri" w:hAnsiTheme="minorHAnsi" w:cs="Calibri"/>
          <w:b/>
          <w:color w:val="000000"/>
          <w:sz w:val="24"/>
          <w:szCs w:val="24"/>
        </w:rPr>
        <w:t>smanjene kadrovske kapacitete, nedovoljnu transpare</w:t>
      </w:r>
      <w:r w:rsidR="001E1500">
        <w:rPr>
          <w:rFonts w:asciiTheme="minorHAnsi" w:eastAsia="Calibri" w:hAnsiTheme="minorHAnsi" w:cs="Calibri"/>
          <w:b/>
          <w:color w:val="000000"/>
          <w:sz w:val="24"/>
          <w:szCs w:val="24"/>
        </w:rPr>
        <w:t>n</w:t>
      </w:r>
      <w:r w:rsidRPr="007075A6">
        <w:rPr>
          <w:rFonts w:asciiTheme="minorHAnsi" w:eastAsia="Calibri" w:hAnsiTheme="minorHAnsi" w:cs="Calibri"/>
          <w:b/>
          <w:color w:val="000000"/>
          <w:sz w:val="24"/>
          <w:szCs w:val="24"/>
        </w:rPr>
        <w:t>tnost u radu, kao i nepostojanje registra rizika za subjekte nadzora</w:t>
      </w:r>
      <w:r w:rsidRPr="007075A6">
        <w:rPr>
          <w:rFonts w:asciiTheme="minorHAnsi" w:eastAsia="Calibri" w:hAnsiTheme="minorHAnsi" w:cs="Calibri"/>
          <w:color w:val="000000"/>
          <w:sz w:val="24"/>
          <w:szCs w:val="24"/>
        </w:rPr>
        <w:t xml:space="preserve"> koji bi trebalo da sadrži sve nedostatke u primjeni propisa i izazove koji se otkriju posredstvom upravnog nadzora (nadzora nad zakonitošću i cjelishodnošću rada i nadzora nad primjenom propisa), kako bi se podaci koristili kao jedan od glavnih inputa za vršenje inspekcijskog nadzora i planiranje dalje strateške izmjene i dorade propisa. Uz to, postojeća metodologija po kojoj se sačinjavaju izvještaji o radu Upravne inspekcije ne prikazuje efekte upravnog inspekcijskog nadzora u punom smislu, kao ni ključne nedostatke u implementaciji propisa do kojih se dođe u vršenju upravnog inspekcijskog nadzora. </w:t>
      </w:r>
    </w:p>
    <w:p w:rsidR="00A16942" w:rsidRPr="007075A6" w:rsidRDefault="006A107F">
      <w:pPr>
        <w:pBdr>
          <w:top w:val="nil"/>
          <w:left w:val="nil"/>
          <w:bottom w:val="nil"/>
          <w:right w:val="nil"/>
          <w:between w:val="nil"/>
        </w:pBdr>
        <w:spacing w:before="60" w:after="60" w:line="240" w:lineRule="auto"/>
        <w:ind w:left="720" w:right="-38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Uloga i položaj </w:t>
      </w:r>
      <w:r w:rsidRPr="007075A6">
        <w:rPr>
          <w:rFonts w:asciiTheme="minorHAnsi" w:eastAsia="Calibri" w:hAnsiTheme="minorHAnsi" w:cs="Calibri"/>
          <w:b/>
          <w:color w:val="000000"/>
          <w:sz w:val="24"/>
          <w:szCs w:val="24"/>
        </w:rPr>
        <w:t>Uprave za inspekcijske poslove kao centralizovanog organa</w:t>
      </w:r>
      <w:r w:rsidRPr="007075A6">
        <w:rPr>
          <w:rFonts w:asciiTheme="minorHAnsi" w:eastAsia="Calibri" w:hAnsiTheme="minorHAnsi" w:cs="Calibri"/>
          <w:color w:val="000000"/>
          <w:sz w:val="24"/>
          <w:szCs w:val="24"/>
        </w:rPr>
        <w:t xml:space="preserve"> omogućava identifik</w:t>
      </w:r>
      <w:r w:rsidR="001E1500">
        <w:rPr>
          <w:rFonts w:asciiTheme="minorHAnsi" w:eastAsia="Calibri" w:hAnsiTheme="minorHAnsi" w:cs="Calibri"/>
          <w:color w:val="000000"/>
          <w:sz w:val="24"/>
          <w:szCs w:val="24"/>
        </w:rPr>
        <w:t>ovanje većine problema u vezi s</w:t>
      </w:r>
      <w:r w:rsidRPr="007075A6">
        <w:rPr>
          <w:rFonts w:asciiTheme="minorHAnsi" w:eastAsia="Calibri" w:hAnsiTheme="minorHAnsi" w:cs="Calibri"/>
          <w:color w:val="000000"/>
          <w:sz w:val="24"/>
          <w:szCs w:val="24"/>
        </w:rPr>
        <w:t xml:space="preserve"> vršenjem inspekcijskog nadzora, ali je potrebno uspostavljanje novih metoda rada i funkcionisanja koji za rezultat imaju brže postupanje po inicijativama građana (lakše identifikovanje nadležne inspekcije, standardizovanje procedura, jedinstvenu primjenu zakona i kaznene politike, kvalitetnije izvještavanje, prije svega o rezultatima i efektima u odnosu na zacrtane strateške ciljeve). Analizom položaja inspekcijskih organa</w:t>
      </w:r>
      <w:r w:rsidRPr="007075A6">
        <w:rPr>
          <w:rFonts w:asciiTheme="minorHAnsi" w:eastAsia="Calibri" w:hAnsiTheme="minorHAnsi" w:cs="Calibri"/>
          <w:color w:val="000000"/>
          <w:sz w:val="24"/>
          <w:szCs w:val="24"/>
          <w:vertAlign w:val="superscript"/>
        </w:rPr>
        <w:footnoteReference w:id="36"/>
      </w:r>
      <w:r w:rsidRPr="007075A6">
        <w:rPr>
          <w:rFonts w:asciiTheme="minorHAnsi" w:eastAsia="Calibri" w:hAnsiTheme="minorHAnsi" w:cs="Calibri"/>
          <w:color w:val="000000"/>
          <w:sz w:val="24"/>
          <w:szCs w:val="24"/>
        </w:rPr>
        <w:t xml:space="preserve"> ukazano je na </w:t>
      </w:r>
      <w:r w:rsidRPr="007075A6">
        <w:rPr>
          <w:rFonts w:asciiTheme="minorHAnsi" w:eastAsia="Calibri" w:hAnsiTheme="minorHAnsi" w:cs="Calibri"/>
          <w:b/>
          <w:color w:val="000000"/>
          <w:sz w:val="24"/>
          <w:szCs w:val="24"/>
        </w:rPr>
        <w:t>potrebu kombinovane metode u organizaciji inspekcijskih službi u pojedinim resorima</w:t>
      </w:r>
      <w:r w:rsidRPr="007075A6">
        <w:rPr>
          <w:rFonts w:asciiTheme="minorHAnsi" w:eastAsia="Calibri" w:hAnsiTheme="minorHAnsi" w:cs="Calibri"/>
          <w:color w:val="000000"/>
          <w:sz w:val="24"/>
          <w:szCs w:val="24"/>
        </w:rPr>
        <w:t xml:space="preserve"> kako bi se doprinijelo jačoj povezanosti, efikasnosti rada i odgovornosti, kao i unapređenju nadzora u pojedinim upravnim oblastima.</w:t>
      </w:r>
    </w:p>
    <w:p w:rsidR="00A16942" w:rsidRPr="007075A6" w:rsidRDefault="001E1500" w:rsidP="00EB118D">
      <w:pPr>
        <w:numPr>
          <w:ilvl w:val="0"/>
          <w:numId w:val="46"/>
        </w:numPr>
        <w:pBdr>
          <w:top w:val="nil"/>
          <w:left w:val="nil"/>
          <w:bottom w:val="nil"/>
          <w:right w:val="nil"/>
          <w:between w:val="nil"/>
        </w:pBdr>
        <w:spacing w:before="60" w:after="60" w:line="240" w:lineRule="auto"/>
        <w:ind w:right="-38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Kad</w:t>
      </w:r>
      <w:r w:rsidR="006A107F" w:rsidRPr="007075A6">
        <w:rPr>
          <w:rFonts w:asciiTheme="minorHAnsi" w:eastAsia="Calibri" w:hAnsiTheme="minorHAnsi" w:cs="Calibri"/>
          <w:color w:val="000000"/>
          <w:sz w:val="24"/>
          <w:szCs w:val="24"/>
        </w:rPr>
        <w:t xml:space="preserve"> je riječ o </w:t>
      </w:r>
      <w:r w:rsidR="006A107F" w:rsidRPr="007075A6">
        <w:rPr>
          <w:rFonts w:asciiTheme="minorHAnsi" w:eastAsia="Calibri" w:hAnsiTheme="minorHAnsi" w:cs="Calibri"/>
          <w:b/>
          <w:color w:val="000000"/>
          <w:sz w:val="24"/>
          <w:szCs w:val="24"/>
        </w:rPr>
        <w:t>nadzoru nad jedinicama lokalne samouprave</w:t>
      </w:r>
      <w:r w:rsidR="006A107F" w:rsidRPr="007075A6">
        <w:rPr>
          <w:rFonts w:asciiTheme="minorHAnsi" w:eastAsia="Calibri" w:hAnsiTheme="minorHAnsi" w:cs="Calibri"/>
          <w:color w:val="000000"/>
          <w:sz w:val="24"/>
          <w:szCs w:val="24"/>
        </w:rPr>
        <w:t xml:space="preserve"> izazovi su:</w:t>
      </w:r>
    </w:p>
    <w:p w:rsidR="00A16942" w:rsidRPr="007075A6" w:rsidRDefault="006A107F" w:rsidP="00EB118D">
      <w:pPr>
        <w:numPr>
          <w:ilvl w:val="0"/>
          <w:numId w:val="16"/>
        </w:numPr>
        <w:pBdr>
          <w:top w:val="nil"/>
          <w:left w:val="nil"/>
          <w:bottom w:val="nil"/>
          <w:right w:val="nil"/>
          <w:between w:val="nil"/>
        </w:pBdr>
        <w:tabs>
          <w:tab w:val="left" w:pos="1170"/>
        </w:tabs>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nepostojanje sistemskog praćenja prenesenih i povjerenih državnih poslova lokalnoj samoupravi;</w:t>
      </w:r>
    </w:p>
    <w:p w:rsidR="00A16942" w:rsidRPr="007075A6" w:rsidRDefault="006A107F" w:rsidP="00EB118D">
      <w:pPr>
        <w:numPr>
          <w:ilvl w:val="0"/>
          <w:numId w:val="16"/>
        </w:numPr>
        <w:pBdr>
          <w:top w:val="nil"/>
          <w:left w:val="nil"/>
          <w:bottom w:val="nil"/>
          <w:right w:val="nil"/>
          <w:between w:val="nil"/>
        </w:pBdr>
        <w:tabs>
          <w:tab w:val="left" w:pos="1170"/>
        </w:tabs>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nedovoljno razvijeni mehanizmi za sprovođenje upravnog nadzora nad jedinicama lokalne samouprave.</w:t>
      </w:r>
    </w:p>
    <w:p w:rsidR="00A16942" w:rsidRPr="007075A6" w:rsidRDefault="006A107F">
      <w:pPr>
        <w:pBdr>
          <w:top w:val="nil"/>
          <w:left w:val="nil"/>
          <w:bottom w:val="nil"/>
          <w:right w:val="nil"/>
          <w:between w:val="nil"/>
        </w:pBdr>
        <w:tabs>
          <w:tab w:val="left" w:pos="1170"/>
        </w:tabs>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Efikasnost i zakonitost u radu organa </w:t>
      </w:r>
      <w:r w:rsidR="001E1500">
        <w:rPr>
          <w:rFonts w:asciiTheme="minorHAnsi" w:eastAsia="Calibri" w:hAnsiTheme="minorHAnsi" w:cs="Calibri"/>
          <w:color w:val="000000"/>
          <w:sz w:val="24"/>
          <w:szCs w:val="24"/>
        </w:rPr>
        <w:t>javne uprave podliježe spoljnje</w:t>
      </w:r>
      <w:r w:rsidRPr="007075A6">
        <w:rPr>
          <w:rFonts w:asciiTheme="minorHAnsi" w:eastAsia="Calibri" w:hAnsiTheme="minorHAnsi" w:cs="Calibri"/>
          <w:color w:val="000000"/>
          <w:sz w:val="24"/>
          <w:szCs w:val="24"/>
        </w:rPr>
        <w:t xml:space="preserve">m i unutrašnjem nadzoru i kontroli. </w:t>
      </w:r>
      <w:r w:rsidRPr="007075A6">
        <w:rPr>
          <w:rFonts w:asciiTheme="minorHAnsi" w:eastAsia="Calibri" w:hAnsiTheme="minorHAnsi" w:cs="Calibri"/>
          <w:b/>
          <w:color w:val="000000"/>
          <w:sz w:val="24"/>
          <w:szCs w:val="24"/>
        </w:rPr>
        <w:t>Spoljn</w:t>
      </w:r>
      <w:r w:rsidR="001E1500">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 xml:space="preserve">u kontrolu </w:t>
      </w:r>
      <w:r w:rsidRPr="007075A6">
        <w:rPr>
          <w:rFonts w:asciiTheme="minorHAnsi" w:eastAsia="Calibri" w:hAnsiTheme="minorHAnsi" w:cs="Calibri"/>
          <w:color w:val="000000"/>
          <w:sz w:val="24"/>
          <w:szCs w:val="24"/>
        </w:rPr>
        <w:t>sprovode Upravni</w:t>
      </w:r>
      <w:r w:rsidR="001E1500">
        <w:rPr>
          <w:rFonts w:asciiTheme="minorHAnsi" w:eastAsia="Calibri" w:hAnsiTheme="minorHAnsi" w:cs="Calibri"/>
          <w:color w:val="000000"/>
          <w:sz w:val="24"/>
          <w:szCs w:val="24"/>
        </w:rPr>
        <w:t xml:space="preserve"> sud</w:t>
      </w:r>
      <w:r w:rsidRPr="007075A6">
        <w:rPr>
          <w:rFonts w:asciiTheme="minorHAnsi" w:eastAsia="Calibri" w:hAnsiTheme="minorHAnsi" w:cs="Calibri"/>
          <w:color w:val="000000"/>
          <w:sz w:val="24"/>
          <w:szCs w:val="24"/>
        </w:rPr>
        <w:t xml:space="preserve"> i Ustavni sud, Zaštitnik ljudskih prava i sloboda CG – Ombudsman, Državna revizorska institucija, </w:t>
      </w:r>
      <w:r w:rsidRPr="007075A6">
        <w:rPr>
          <w:rFonts w:asciiTheme="minorHAnsi" w:eastAsia="Calibri" w:hAnsiTheme="minorHAnsi" w:cs="Calibri"/>
          <w:color w:val="000000"/>
          <w:sz w:val="24"/>
          <w:szCs w:val="24"/>
          <w:highlight w:val="white"/>
        </w:rPr>
        <w:t>Zaštitnik imovinsko-pravnih interesa.</w:t>
      </w:r>
    </w:p>
    <w:p w:rsidR="00A16942" w:rsidRPr="007075A6" w:rsidRDefault="006A107F">
      <w:pPr>
        <w:tabs>
          <w:tab w:val="left" w:pos="850"/>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Sudska kontrola zakonitosti upravnih akata od strane Upravnog suda Crne Gore</w:t>
      </w:r>
      <w:r w:rsidRPr="007075A6">
        <w:rPr>
          <w:rFonts w:asciiTheme="minorHAnsi" w:eastAsia="Calibri" w:hAnsiTheme="minorHAnsi" w:cs="Calibri"/>
          <w:color w:val="000000"/>
          <w:sz w:val="24"/>
          <w:szCs w:val="24"/>
        </w:rPr>
        <w:t xml:space="preserve"> pokazuje da je i dalje veliki priliv predmeta, </w:t>
      </w:r>
      <w:r w:rsidR="001E1500">
        <w:rPr>
          <w:rFonts w:asciiTheme="minorHAnsi" w:eastAsia="Calibri" w:hAnsiTheme="minorHAnsi" w:cs="Calibri"/>
          <w:color w:val="000000"/>
          <w:sz w:val="24"/>
          <w:szCs w:val="24"/>
        </w:rPr>
        <w:t xml:space="preserve">te </w:t>
      </w:r>
      <w:r w:rsidRPr="007075A6">
        <w:rPr>
          <w:rFonts w:asciiTheme="minorHAnsi" w:eastAsia="Calibri" w:hAnsiTheme="minorHAnsi" w:cs="Calibri"/>
          <w:color w:val="000000"/>
          <w:sz w:val="24"/>
          <w:szCs w:val="24"/>
        </w:rPr>
        <w:t xml:space="preserve">da </w:t>
      </w:r>
      <w:r w:rsidR="001E1500">
        <w:rPr>
          <w:rFonts w:asciiTheme="minorHAnsi" w:eastAsia="Calibri" w:hAnsiTheme="minorHAnsi" w:cs="Calibri"/>
          <w:color w:val="000000"/>
          <w:sz w:val="24"/>
          <w:szCs w:val="24"/>
        </w:rPr>
        <w:t xml:space="preserve">je zbog toga značajno </w:t>
      </w:r>
      <w:r w:rsidRPr="007075A6">
        <w:rPr>
          <w:rFonts w:asciiTheme="minorHAnsi" w:eastAsia="Calibri" w:hAnsiTheme="minorHAnsi" w:cs="Calibri"/>
          <w:color w:val="000000"/>
          <w:sz w:val="24"/>
          <w:szCs w:val="24"/>
        </w:rPr>
        <w:t>povećana duži</w:t>
      </w:r>
      <w:r w:rsidR="001E1500">
        <w:rPr>
          <w:rFonts w:asciiTheme="minorHAnsi" w:eastAsia="Calibri" w:hAnsiTheme="minorHAnsi" w:cs="Calibri"/>
          <w:color w:val="000000"/>
          <w:sz w:val="24"/>
          <w:szCs w:val="24"/>
        </w:rPr>
        <w:t>na trajanja upravnih sporova (s planiranih četiri</w:t>
      </w:r>
      <w:r w:rsidRPr="007075A6">
        <w:rPr>
          <w:rFonts w:asciiTheme="minorHAnsi" w:eastAsia="Calibri" w:hAnsiTheme="minorHAnsi" w:cs="Calibri"/>
          <w:color w:val="000000"/>
          <w:sz w:val="24"/>
          <w:szCs w:val="24"/>
        </w:rPr>
        <w:t xml:space="preserve"> mjeseca, prosječna dužina upravnog spora pred Upravnim sudom je 17 mjeseci), ali je nivo zakonitosti u odlučivanju zadovoljavajući. U postupku preispitivanja zakonitosti odluka organa od strane Upravnog suda, povećan je procenat poništenih rješen</w:t>
      </w:r>
      <w:r w:rsidR="00324221">
        <w:rPr>
          <w:rFonts w:asciiTheme="minorHAnsi" w:eastAsia="Calibri" w:hAnsiTheme="minorHAnsi" w:cs="Calibri"/>
          <w:color w:val="000000"/>
          <w:sz w:val="24"/>
          <w:szCs w:val="24"/>
        </w:rPr>
        <w:t>ja. Procenat upravnih akata koje je Upravni sud poništio</w:t>
      </w:r>
      <w:r w:rsidRPr="007075A6">
        <w:rPr>
          <w:rFonts w:asciiTheme="minorHAnsi" w:eastAsia="Calibri" w:hAnsiTheme="minorHAnsi" w:cs="Calibri"/>
          <w:color w:val="000000"/>
          <w:sz w:val="24"/>
          <w:szCs w:val="24"/>
        </w:rPr>
        <w:t xml:space="preserve"> u odnosu na ukupan broj podnijetih tužbi porastao je sa 15,17% (2018. godina) na 20,33% u 2020. godini.</w:t>
      </w:r>
      <w:r w:rsidRPr="007075A6">
        <w:rPr>
          <w:rFonts w:asciiTheme="minorHAnsi" w:eastAsia="Calibri" w:hAnsiTheme="minorHAnsi" w:cs="Calibri"/>
          <w:color w:val="000000"/>
          <w:sz w:val="24"/>
          <w:szCs w:val="24"/>
          <w:vertAlign w:val="superscript"/>
        </w:rPr>
        <w:footnoteReference w:id="37"/>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Iznos </w:t>
      </w:r>
      <w:r w:rsidRPr="007075A6">
        <w:rPr>
          <w:rFonts w:asciiTheme="minorHAnsi" w:eastAsia="Calibri" w:hAnsiTheme="minorHAnsi" w:cs="Calibri"/>
          <w:b/>
          <w:color w:val="000000"/>
          <w:sz w:val="24"/>
          <w:szCs w:val="24"/>
        </w:rPr>
        <w:t>sudskih presuda plaćenih</w:t>
      </w:r>
      <w:r w:rsidRPr="007075A6">
        <w:rPr>
          <w:rFonts w:asciiTheme="minorHAnsi" w:eastAsia="Calibri" w:hAnsiTheme="minorHAnsi" w:cs="Calibri"/>
          <w:color w:val="000000"/>
          <w:sz w:val="24"/>
          <w:szCs w:val="24"/>
        </w:rPr>
        <w:t xml:space="preserve"> od strane države u 2018. godini iznosi 15.401.122,21€,</w:t>
      </w:r>
      <w:r w:rsidRPr="007075A6">
        <w:rPr>
          <w:rFonts w:asciiTheme="minorHAnsi" w:eastAsia="Calibri" w:hAnsiTheme="minorHAnsi" w:cs="Calibri"/>
          <w:color w:val="000000"/>
          <w:sz w:val="24"/>
          <w:szCs w:val="24"/>
          <w:vertAlign w:val="superscript"/>
        </w:rPr>
        <w:footnoteReference w:id="38"/>
      </w:r>
      <w:r w:rsidRPr="007075A6">
        <w:rPr>
          <w:rFonts w:asciiTheme="minorHAnsi" w:eastAsia="Calibri" w:hAnsiTheme="minorHAnsi" w:cs="Calibri"/>
          <w:color w:val="000000"/>
          <w:sz w:val="24"/>
          <w:szCs w:val="24"/>
        </w:rPr>
        <w:t xml:space="preserve"> a u 2020. godini raste na 17.818.124.22</w:t>
      </w:r>
      <w:r w:rsidR="00324221">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39"/>
      </w:r>
      <w:r w:rsidR="00324221">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To ukazuje</w:t>
      </w:r>
      <w:r w:rsidR="00324221">
        <w:rPr>
          <w:rFonts w:asciiTheme="minorHAnsi" w:eastAsia="Calibri" w:hAnsiTheme="minorHAnsi" w:cs="Calibri"/>
          <w:color w:val="000000"/>
          <w:sz w:val="24"/>
          <w:szCs w:val="24"/>
        </w:rPr>
        <w:t xml:space="preserve"> na to</w:t>
      </w:r>
      <w:r w:rsidRPr="007075A6">
        <w:rPr>
          <w:rFonts w:asciiTheme="minorHAnsi" w:eastAsia="Calibri" w:hAnsiTheme="minorHAnsi" w:cs="Calibri"/>
          <w:color w:val="000000"/>
          <w:sz w:val="24"/>
          <w:szCs w:val="24"/>
        </w:rPr>
        <w:t xml:space="preserve"> da izazovi u obezb</w:t>
      </w:r>
      <w:r w:rsidR="00324221">
        <w:rPr>
          <w:rFonts w:asciiTheme="minorHAnsi" w:eastAsia="Calibri" w:hAnsiTheme="minorHAnsi" w:cs="Calibri"/>
          <w:color w:val="000000"/>
          <w:sz w:val="24"/>
          <w:szCs w:val="24"/>
        </w:rPr>
        <w:t xml:space="preserve">jeđivanju </w:t>
      </w:r>
      <w:r w:rsidRPr="007075A6">
        <w:rPr>
          <w:rFonts w:asciiTheme="minorHAnsi" w:eastAsia="Calibri" w:hAnsiTheme="minorHAnsi" w:cs="Calibri"/>
          <w:color w:val="000000"/>
          <w:sz w:val="24"/>
          <w:szCs w:val="24"/>
        </w:rPr>
        <w:t xml:space="preserve"> zakonitosti i efikasnosti javne uprave predstavljaju teret za državni budžet, a to posljedično znači ograničenje raspoloživih resursa za pružanje javnih usluga široj javnosti. </w:t>
      </w:r>
    </w:p>
    <w:p w:rsidR="00A16942" w:rsidRPr="007075A6" w:rsidRDefault="00B108A9">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70528" behindDoc="0" locked="0" layoutInCell="1" allowOverlap="1" wp14:anchorId="70A9DE74" wp14:editId="3FC7ED12">
                <wp:simplePos x="0" y="0"/>
                <wp:positionH relativeFrom="margin">
                  <wp:posOffset>2955314</wp:posOffset>
                </wp:positionH>
                <wp:positionV relativeFrom="page">
                  <wp:posOffset>4581525</wp:posOffset>
                </wp:positionV>
                <wp:extent cx="3496921" cy="769820"/>
                <wp:effectExtent l="0" t="0" r="0" b="11430"/>
                <wp:wrapSquare wrapText="bothSides"/>
                <wp:docPr id="1508" name="Group 91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496921" cy="769820"/>
                          <a:chOff x="36161" y="33951"/>
                          <a:chExt cx="31586" cy="7698"/>
                        </a:xfrm>
                      </wpg:grpSpPr>
                      <wpg:grpSp>
                        <wpg:cNvPr id="1509" name="Group 913"/>
                        <wpg:cNvGrpSpPr>
                          <a:grpSpLocks/>
                        </wpg:cNvGrpSpPr>
                        <wpg:grpSpPr bwMode="auto">
                          <a:xfrm>
                            <a:off x="36161" y="33951"/>
                            <a:ext cx="31586" cy="7698"/>
                            <a:chOff x="36161" y="33951"/>
                            <a:chExt cx="31586" cy="7697"/>
                          </a:xfrm>
                        </wpg:grpSpPr>
                        <wps:wsp>
                          <wps:cNvPr id="1510" name="Rectangle 914"/>
                          <wps:cNvSpPr>
                            <a:spLocks noChangeArrowheads="1"/>
                          </wps:cNvSpPr>
                          <wps:spPr bwMode="auto">
                            <a:xfrm>
                              <a:off x="39172" y="33951"/>
                              <a:ext cx="28575" cy="7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11" name="Group 915"/>
                          <wpg:cNvGrpSpPr>
                            <a:grpSpLocks/>
                          </wpg:cNvGrpSpPr>
                          <wpg:grpSpPr bwMode="auto">
                            <a:xfrm>
                              <a:off x="36161" y="33951"/>
                              <a:ext cx="31586" cy="7697"/>
                              <a:chOff x="-3392" y="0"/>
                              <a:chExt cx="35578" cy="20287"/>
                            </a:xfrm>
                          </wpg:grpSpPr>
                          <wps:wsp>
                            <wps:cNvPr id="1512" name="Rectangle 916"/>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13" name="Rectangle 917"/>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14" name="Group 918"/>
                            <wpg:cNvGrpSpPr>
                              <a:grpSpLocks/>
                            </wpg:cNvGrpSpPr>
                            <wpg:grpSpPr bwMode="auto">
                              <a:xfrm>
                                <a:off x="0" y="190"/>
                                <a:ext cx="22494" cy="8321"/>
                                <a:chOff x="2286" y="0"/>
                                <a:chExt cx="14721" cy="10241"/>
                              </a:xfrm>
                            </wpg:grpSpPr>
                            <wps:wsp>
                              <wps:cNvPr id="1515" name="Freeform 919"/>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516" name="Rectangle 920"/>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517" name="Rectangle 921"/>
                            <wps:cNvSpPr>
                              <a:spLocks noChangeArrowheads="1"/>
                            </wps:cNvSpPr>
                            <wps:spPr bwMode="auto">
                              <a:xfrm>
                                <a:off x="-3392" y="1954"/>
                                <a:ext cx="32050" cy="18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8F782A" w:rsidRDefault="00E934CF">
                                  <w:pPr>
                                    <w:spacing w:before="0" w:after="0" w:line="240" w:lineRule="auto"/>
                                    <w:ind w:left="360" w:firstLine="360"/>
                                    <w:jc w:val="right"/>
                                    <w:textDirection w:val="btLr"/>
                                    <w:rPr>
                                      <w:rFonts w:asciiTheme="minorHAnsi" w:hAnsiTheme="minorHAnsi"/>
                                      <w:sz w:val="18"/>
                                      <w:szCs w:val="18"/>
                                    </w:rPr>
                                  </w:pPr>
                                  <w:r w:rsidRPr="008F782A">
                                    <w:rPr>
                                      <w:rFonts w:asciiTheme="minorHAnsi" w:eastAsia="Arial" w:hAnsiTheme="minorHAnsi" w:cs="Arial"/>
                                      <w:smallCaps/>
                                      <w:color w:val="333C3D"/>
                                      <w:sz w:val="18"/>
                                      <w:szCs w:val="18"/>
                                    </w:rPr>
                                    <w:t>Niko ne traži savršenu javnu upravu već onu koja profesionalno radi za građane i privredu, a kada napravi grešku, prizna je i trudi se da je ispravi</w:t>
                                  </w:r>
                                </w:p>
                                <w:p w:rsidR="00E934CF" w:rsidRPr="008F782A" w:rsidRDefault="00E934CF">
                                  <w:pPr>
                                    <w:spacing w:before="0" w:after="0" w:line="240" w:lineRule="auto"/>
                                    <w:ind w:left="360" w:firstLine="360"/>
                                    <w:jc w:val="right"/>
                                    <w:textDirection w:val="btLr"/>
                                    <w:rPr>
                                      <w:rFonts w:asciiTheme="minorHAnsi" w:hAnsiTheme="minorHAnsi"/>
                                      <w:sz w:val="18"/>
                                      <w:szCs w:val="18"/>
                                    </w:rPr>
                                  </w:pPr>
                                  <w:r w:rsidRPr="008F782A">
                                    <w:rPr>
                                      <w:rFonts w:asciiTheme="minorHAnsi" w:eastAsia="Arial" w:hAnsiTheme="minorHAnsi"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margin">
                  <wp14:pctWidth>0</wp14:pctWidth>
                </wp14:sizeRelH>
                <wp14:sizeRelV relativeFrom="page">
                  <wp14:pctHeight>0</wp14:pctHeight>
                </wp14:sizeRelV>
              </wp:anchor>
            </w:drawing>
          </mc:Choice>
          <mc:Fallback>
            <w:pict>
              <v:group w14:anchorId="70A9DE74" id="Group 912" o:spid="_x0000_s1166" style="position:absolute;left:0;text-align:left;margin-left:232.7pt;margin-top:360.75pt;width:275.35pt;height:60.6pt;z-index:251670528;mso-wrap-distance-left:18pt;mso-wrap-distance-right:18pt;mso-position-horizontal-relative:margin;mso-position-vertical-relative:page;mso-width-relative:margin" coordorigin="36161,33951" coordsize="31586,769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QaNeeuAYAALkhAAAOAAAAZHJzL2Uyb0RvYy54bWzsWltv2zYUfh+w/0Do&#10;cYBrSZZkS6hTpHFcDOjWYs2wZ1qiLaGSqFFy7G7Yf99HUpRlO06bNAnWNX6wKfHoiOfC71zol6+2&#10;RU6umagzXk4t54VtEVbGPMnK1dT6/Wo+mFikbmiZ0JyXbGp9YrX16uzHH15uqoi5POV5wgQBk7KO&#10;NtXUSpumiobDOk5ZQesXvGIlJpdcFLTBpVgNE0E34F7kQ9e2g+GGi6QSPGZ1jbszPWmdKf7LJYub&#10;d8tlzRqSTy2srVHfQn0v5Pfw7CWNVoJWaRa3y6D3WEVBsxIv7VjNaEPJWmRHrIosFrzmy+ZFzIsh&#10;Xy6zmCkZII1jH0jzRvB1pWRZRZtV1akJqj3Q073Zxr9evxckS2A734atSlrASurFJHRcqZ9NtYpA&#10;9kZUH6r3QguJ4Vsef6wxPTycl9crTUwWm194AoZ03XCln+1SFJIFJCdbZYZPnRnYtiExbo68MAhd&#10;xyIx5sZBOHFbO8UpjCkfGwVOgHlMj0ah72grxumlYeD4k2D3uJwe0ki/Wi23XZ6WTV10Yu60ER5q&#10;Y/TY2rhRrE4rx0LR6H4aGd+qEWzEeudr9df52oeUVky5cC2dqNOug82ofe037FFarnIGf/O0hhWp&#10;cbZaexop+UUKOnYuBN+kjCZYmbI8LNp7QF7U8NPPut4odMbuoQ8ZZbsTf+x3HhTs6YtGlaibN4wX&#10;RA6mloAEyrnp9du60c5mSKSvl3ye5Tnu0ygv927AK/UdvBePyjm5AgUcf4d2eDm5nHgDzw0uB549&#10;mw3O5xfeIJg7Y382ml1czJx/5HsdL0qzJGGlfI0BMcf7MsO1cKrhp4OxmudZItnJJdVitbjIBbmm&#10;ANG5+rQK6ZEN95ehdhxkORDJcT37tRsO5sFkPPDmnj8Ix/ZkYDvh6zCwvdCbzfdFepuV7OtFIpup&#10;Ffqur6zUW/SBbLb6HMtGoyJrEKbyrJhak46IRtINL8tEmbahWa7HPVXI5e9UAXMbQyunlX4qgaeO&#10;mu1iq1HYmZg9sODJJ/ix4HAx7BYEWQxSLv6yyAYBa2rVf66pYBbJfy6xF7B7XA8Rrn8h+heL/gUt&#10;Y7CaWnEjLKIvLhodF9eVyFYp3uUodZX8HOC9zJRjy7XqdSngV1BxK4o6gOn9mOJr+R4vptwBRRUQ&#10;9lB0gHCiMaGLOJcmpvj+GPFRhiTXdif/BQjFSo8hVGHVHiLCyR8JQuGVN0Rv1zHB91hRz9g5nx/j&#10;Sw8wNOZqoHjGzrtiZ/gtYufT5Fujm8BCodj/ByxOR/Y2a5E7iuZVSnUuo0Aee61NcFSg3uNxp3Tt&#10;Obdpk9iTuY2u43Y5xLee2yDd2s9t2tzt8XIbHXGdsE1PZLEgK2bXReqsk5PJCJWzSki72tB1ZUDe&#10;Repdoex4Y1NnO7br6XLqVKX8NDiFqkvrdC4Yk30flIUdrKOCPCgLZbW1B2Dy4ovqv0OtGF06XhAg&#10;s5KJnmM7rmqBACNM4yJe69pPQUlb76Htk7Tl2yppl38FUy2LHM2kn4bEJhsCGyFvbG2zI0N+3CNL&#10;ycR1UQlpC+6osKCOqmV0miWgviO2ySmW8JeOygn80PWD0yxhlY7YheYm/km+cLWO9Ba5xz0yLfNJ&#10;jki7v4Qj+jU9sr7YMF9nIJrqGh1Z/7ZsjYYRaiB01WxV8VS8lk0maUE4wZXZFaCSRj9BrMuGK9Uj&#10;wvtuJ4buJWdVCn2WWO/dK1Nx3M4ZupKc1Y4xnPVvK6tsVhw2Q4VF0AxdaKeraCNVJEWVQ1k6G9cl&#10;Kcpf7Z8E20WsZdf33Uejt4JfsyuuHmwOmntYwm42L/tUHXOs2wRkQ2F+K8Wv9VIloXZCuWKwNmTm&#10;V5Nr8+3202cID98d57xmmr/Ug3pRpxup0h4Q7CUNe+2S8WU4Pp+169wj+y5yCzSw2/bIg7VK7t4W&#10;8eAJui3i+WPkIKRri8gZ3RZpZx64LfI0IRMAcdQH2KVaxzHzwVupp0PpLenFnVsBizyrVIczqTLV&#10;EUNn7I+sSVWL2XSrJFHbL0Q36+CU5IbTJH0CM+PxumBlo4+UBMtpA2Sr06yq4S0RKxYsQZ/356QN&#10;37WIZdsa6IDioRGsiYEPNFqiYdreB0B0ExibtUuq72LjP13DVKe731ZRgZS1PSPT7d+nOHBBwnWM&#10;Esqf9/Lnx+sW7pqrTuirkx592qGO/FzbBxarpHsyGplYbJJuc5pCng9cunOZ56bhwxy46ArvHvjh&#10;+TiaNplFe/qiM4suq8DAZBSNGd7/mKWPGkdj/D9ApajtfxnkHxD61xj3/3Fx9i8AAAD//wMAUEsD&#10;BBQABgAIAAAAIQCqJg6+vAAAACEBAAAZAAAAZHJzL19yZWxzL2Uyb0RvYy54bWwucmVsc4SPQWrD&#10;MBBF94XcQcw+lp1FKMWyN6HgbUgOMEhjWcQaCUkt9e0jyCaBQJfzP/89ph///Cp+KWUXWEHXtCCI&#10;dTCOrYLr5Xv/CSIXZINrYFKwUYZx2H30Z1qx1FFeXMyiUjgrWEqJX1JmvZDH3IRIXJs5JI+lnsnK&#10;iPqGluShbY8yPTNgeGGKyShIk+lAXLZYzf+zwzw7TaegfzxxeaOQzld3BWKyVBR4Mg4fYddEtiCH&#10;Xr48NtwBAAD//wMAUEsDBBQABgAIAAAAIQBfWRSz4gAAAAwBAAAPAAAAZHJzL2Rvd25yZXYueG1s&#10;TI/BasMwEETvhf6D2EJvjSzXdoLrdQih7SkUmhRKb4q1sU0syViK7fx9lVN7XOYx87ZYz7pjIw2u&#10;tQZBLCJgZCqrWlMjfB3enlbAnJdGyc4aQriSg3V5f1fIXNnJfNK49zULJcblEqHxvs85d1VDWrqF&#10;7cmE7GQHLX04h5qrQU6hXHc8jqKMa9masNDInrYNVef9RSO8T3LaPIvXcXc+ba8/h/TjeycI8fFh&#10;3rwA8zT7Pxhu+kEdyuB0tBejHOsQkixNAoqwjEUK7EZEIhPAjgirJF4CLwv+/4nyFwAA//8DAFBL&#10;AwQKAAAAAAAAACEA6/k33EMZAABDGQAAFAAAAGRycy9tZWRpYS9pbWFnZTEucG5niVBORw0KGgoA&#10;AAANSUhEUgAAAeQAAAFQCAYAAABu9Q2aAAAZCklEQVR4Xu3dbci252EX8IGQD4NAYJAPgUAgGPHD&#10;A4NBBVfyrG4SV/cYeR4zW4PDULSLoS7FWUft1lmsKyR0ugXZOlmb+LIM4x6fZS5UhUpVasG3ulGY&#10;ZTrQOUY3lbF+mF/+nkcu7973cx73y3Xd1/lynOf5+8H/U2lIntzX9c913P/jvL7hGwCuIcnv6/IH&#10;u3zLAvPEAvPIhPn92f27/QMj5A83lD/W5VYD+bYu7+u/xgD20r2BPJa66GT5+fYufzp1aciwKX/O&#10;f6HL38/O5/qvMYArdW8eD6d+I5flp3xi/FOpy0OGS/lk/oNd/mPup5CBw3RvHA+lfiOX5efpKOOx&#10;Uv5D5092+eku/zvnU8jA/ro3jW/s8s2p38xluflDXZ7JrpD7RSLHpRxLP9flF3I1hQzsJ7sR143U&#10;b+iy3JQyfk/qIpHj8u4un+jy37I/hQzsJ8tdVMv5udnlvanLRK6Xciz9x7v8bC4+lr6MQgauFovq&#10;teU7Ykk9VMqxdBlp/escRyEDl+veKL4p9Ru6LDeW1MPkj3b58Rx2LH0ZhQxcrHuTeDD1G7osN3e6&#10;3E5dLrJfyn/MlLvD5Vh6aAoZOF8sqtcUS+rjcjPn3x0ekkIGaln2YzHl/lhSXz/l7vDfy/VGWodS&#10;yEAtu2cn99/YZXm5GUvqQ3PySMt97g4PSSED9+veGB5N/cYuy4sl9WEpd4dfznAjrUMpZOBULKrX&#10;Ekvq/VL+nP5cl5/LNMfSl1HIwE52I67+G7ssL3diSX1VyrH0X8/xd4eHpJCBt8v4gVhULz2W1Fen&#10;/Pn8ROY7lr6MQoati0X1GmJJfXHKsfQLGefu8JAUMmxd90bweOo3eFlObsaS+rzcye7u8C9nGRQy&#10;bFn3JvBI6jd4WU6Mt+pMeXd4SAoZtioW1UvPd0UZn6T8h8mHunw2y6WQYYvisZhLz50Yb5WUP4M5&#10;7w4PSSHD1mQ34lLGy0wZb313lHErd4eHpJBhS2JRveR8a7a9pC53h/9m2ro7PCSFDFvSvegfS/1G&#10;L+3nZrb7GMw/0+XvZh3H0pdRyLAV3Qv+4dRv9NJ+trikLv/ML6b9u8NDUsiwBd2L/aHUb/TSfra2&#10;pL6T3SMtl3J3eEgKGdYuFtVLzZ1sZ7xVHmn5etY10jqUQoY1y27EdSP1m720m60sqcux9F/Lsu8O&#10;D0khw5rFonpp2cKS+k52d4f/RzhLIcNaxaJ6abmZdS+py93hN8NFFDKsUTwWc2lZ65K6/HOVu8Nf&#10;DFdRyLA23Qv7wdRv+NJu1rik/p7s7g5veaR1KIUMaxKL6qXlTtY13ip3h8sjLTmcQoa1iMdiLill&#10;SV3GW2so4zvZHUsbaR1HIcNadC/oJ1K/8Ut7uZndtaZ+sS0t5ZGWb8Sx9FAUMqxB92J+NPUbv7SX&#10;m1n2krqMtH44RlpjUMiwdLGoXkpKmS31k/GdLn87jqXHpJBhybIbcfXf+KW9/Iksc0n957u8Faag&#10;kGGpuhfwA7GoXkLuZFnjrfJJ/qU4lp6aQoYlikX1ErK0JfX7srs7/LthDgoZlqh78T6eugCkndzM&#10;cn5fXO4OvxnmppBhaboX7iOpC0Dayc20v6Qun9zL3eHfDK1QyLAksahuPa0vqcsjLf9F3B1ukUKG&#10;pYjHYraelpfU5e7wfwgtU8iwBNmNuJRxu7mT9sZb5e/pH8bd4aVQyNC6WFS3nBaX1H8xu2NplkUh&#10;Q+u6F+pjqYtA5s/NtPP74vK767/V5VfCUilkaFn3In04dRHI/Pn2tLGkLneHX427w2ugkKFV3Qv0&#10;odRFIPOnhSX1X+nyhbAmChlaFIvqVlN+VzzXkrr8rro80tLd4XVSyNCa7EZcN1KXgcyXMt66k3nG&#10;W+VYuoy0HEuvm0KG1sSiurWcLKn7RTl2yt3hXwpboZChJbGobi03M+14qxR/uTvsWHp7FDK0Ih6L&#10;2VqmXFL/pbg7vHUKGVrQvRgfTF0IMl/KknqK8Va5O/xfAwoZ5heL6tYy9pK6jLTuxUiL+ylkmFM8&#10;FrOljL2k/nDcHeZiChnm1L0In0hdDDJ9xlpSl7/mT8VIi6spZJhL9wJ8NHUxyPS5meHHW+4OcyiF&#10;DHOIRXUrGXpJXUZavxQ4nEKGqWU34uoXg0yfoZbU7g4zBIUMU+pedA/EorqFDLGkLiMtd4cZikKG&#10;qcSiuoWU8VY5oj5mSe3uMGNQyDCV7gX3eOqCkOlyzJLa3WHGppBhCt2L7ZHUBSHT5WaX96Yu2qvi&#10;7jBTUcgwtlhUz53vyGFLaneHmYNChjHFYzHnziFLaneHmZNChrFkN+JSxvPlTpfbqYu3H3eHaYFC&#10;hjHEonrOlPHWM7l8Se3uMK1RyDCG7sX1WOqikPFz1ZLa3WFapZBhaN0L6+HURSHj52bOX1KXgnZ3&#10;mNYpZBhS96J6KHVRyPg5b0nt7jBLopBhKLGoniv9JfXH4+4wy6OQYQjZjbhupC4LGTd3sltSuzvM&#10;0ilkGEIsqqfOyZL6g3F3mHVQyHCsWFRPnVLGPxF3h1kXhQzHiMdiTplv7fKjXf5nYH0UMlxX9wJ6&#10;MHVpyPB5d5ePdvlKYL0UMlxHLKqnyHPZfSL++S6/Flg3hQyHisdijplyLP1il5/u8o+zK+P/E1g/&#10;hQyH6l44T6QuEjkuJ8fSpYRPUtbTXwtsg0KGQ3QvmkdTl4lcPyfH0meLuOTzXf5vYDsUMuwrFtVD&#10;pX8s3c+/C2yPQoZ9ZDfi6heLHJbzjqX7saRmqxQyXKV7oTwQi+pjctGxdD+W1GyZQobLxKL6uinH&#10;0t+bi4+lz8aSGhQyXK57kTyeumzk4vyR7I6l/0Hq4j0vZUmtjEEhw8W6F8gjqQtHzs97s9+xdL+M&#10;LalhRyHDeWJRvU8OOZbux5Ia7qeQoS8ei3lVDj2W7ufLAfoUMpyV3YhLGZ+f6xxL92NJDedTyHAi&#10;FtXn5Zhj6bOxpIbLKWQ40b0gHktdSFvNscfSZ2NJDVdTyFB0L4aHU5fSFjPEsfTZWFLDfhQydC+E&#10;h1IX05ZSjqXL07SOPZbux5Ia9qeQ2bZse1FdjqV/IMMcS/djSQ2HUchsV3Yjrhupi2rtud3lR1KX&#10;6FCxpIbDKWS2K9taVI91LH02ltRwfQqZbcp2FtVjHkufjSU1HEchsz3ZxmMxxz6WPhtLajieQmZb&#10;uh/6B1OX11oyxbF0P2VJrYzheAqZ7ch6F9VTHUv386UAQ1HIbEPW+VjMKY+l+7GkhmEpZLah+2F/&#10;InWhLTVTH0ufTVlSfzXA0BQy69f9oD+autSWlnIs/WKmP5Y+m7diSQ1jUcisW5a/qC7H0h9NXY5T&#10;x5IaxqWQWa/sRlz9gltKyrH030ldjHPEkhrGp5BZp+6H+4Esb1HdwrF0P5bUMA2FzPpkeYvqVo6l&#10;+7GkhukoZNan+8F+PHXptZiWjqXPxpIapqeQWZfuh/qR1MXXUlo8lj4bS2qYh0JmPdL2orrVY+mz&#10;saSG+Shk1iHtPhaz1WPpfiypYV4KmeXLbsTVUhmXL3kox9JzPU3r0FhSw/wUMsuWthbV7077x9L9&#10;WFJDGxQyy9b9ED+WuhinTjmW/tHUZddyypL61wO0QiGzXN0P8MOpy3GqLO1Y+mxKGVtSQ1sUMsvU&#10;/fA+lLokp8gSj6XPxpIa2qSQWZ7Ms6he4rF0P1+IMoZWKWSWJbsR143UhTlGlnws3U+51gS0SyGz&#10;LJlmUb30Y+l+LKmhfQqZ5cj4i+o1HEufjSU1LIdCZhky3mMxy7H092Ydx9JnY0kNy6KQaV/3g/pg&#10;6iI9NuVLHj6adr/k4ZhYUsPyKGTaluEX1e/Nuo6l+7GkhmVSyLQrwz0Wc63H0v1YUsNyKWTa1f2A&#10;PpG6XA/Jmo+l+7GkhmVTyLSp++F8NHXB7pu1H0ufjSU1rINCpj253qJ6K8fSZ2NJDeuhkGlLdiOu&#10;ftleli0dS5+NJTWsi0KmHd0P5APZf1G9pWPpfj4fZQxro5BpQ/ZbVJdj6fI0rS0dS/djSQ3rpJBp&#10;Q/fD+HjqAj5JOZb+gWzvWLqfrwRYK4XM/LofxEdSl3DJ7S4/krqYtpYy3nKtCdZNITOv1Itqx9L3&#10;x5IatkEhM5/c/1hMx9J1ypL6awG2QCEzj+xGXKWMHUufH0tq2BaFzPSyu95Uri05lj4/ltSwPQqZ&#10;6WRXxOWRmH+5y8+lLiKxpIatUsiMr/tBeyinXxTxZ7v8k9RFtPVYUsO2KWTGkd3viMt1phu5/xpT&#10;v4jEkhpQyAwtu+X0Y6nvFL+ry6upy2jrsaQGCoXMMLK7T3zRoy/f0eWnUpfR1mNJDZxQyFxfTkda&#10;V30hxCdjxNWPJTVwlkLmcN0PzoO5/NnTZ/Nil7upC2nLsaQG+hQy+8lupPVw7h9pXZVnu9xLXUhb&#10;jSU1cBGFzOVyOtK66li6n+9MXUhbjiU1cBmFzPmyG2md3B0+NGVR/VrqUtpqypJaGQOXUcicym6k&#10;Ve4OH/pp+GzKovrHU5fSVlPK2JIauIpC5usjrfPuDl8nH49F9UksqYF9KeStym6k9U05bKR1VT4Q&#10;j8U8yZcDsD+FvDXZHUtfZ6R1VZ7JbrjUL6YtxpIaOJRC3oocN9K6KmXE5Zjakhq4PoW8Zjn/Cx6G&#10;zpOxqC6xpAaOoZDXKMOOtC5LWVSXx2L2y2lrsaQGjqWQ1yKnI62LvuBhjPxQHFVbUgNDUMhLl/2/&#10;4GHovBCLaktqYCgKeam6f3kPZbyR1lUpi+p+OW0tltTAkBTykuR6X/AwdMqi+o3UBbWVWFIDY1DI&#10;S5DTL3jol+PUKSOuLS+qLamBsSjklmX6kdZlOVlUb3XEZUkNjEkhtybDfMHDGPlQtlvGltTA2BRy&#10;K7K7O/x46iJsIe/LdhfVXwrA+BTynNLGSOuq3E5dUluJJTUwFYU8h5yOtFo7lu6nLKp/JnVRrT1l&#10;Sf3VAExHIU8p437Bw9ApI65XU5fV2vNWLKmB6SnkseV0pHUjdem1nC0uqi2pgbko5LFkui94GCMv&#10;drmburDWnLKkVsbAXBTykHL6BQ83UpfcUvJsl3upC2vNsaQG5qaQh5DdsfQSRlpX5enUZbX2WFID&#10;LVDIx8i8X/AwdMqiekuPxbSkBlqikA+V3bH0Ekdal6Usqn8ydWmtNZbUQGsU8r6y7JHWVfl4trOo&#10;tqQGWqSQL5PTkVYrX/AwRj6Q7TwW05IaaJVCPk92I61Hs/yR1lV5JrvfpfaLa42xpAZappDPym6k&#10;1eoXPAydp7KdY2pLaqB1CjnL+IKHofNktrGotqQGlmK7hZzTL3jol9XaUxbVr6Qur7WllLElNbAU&#10;2yvkrH+kdVX+RtZ/VG1JDSzNNgo5p1/wsPaR1lV5IetfVH8hyhhYnnUXcnZ3h7cy0roqZVHdL6+1&#10;pVxrAlii9RVytjnSuirlsZhvpC6wNcWSGliy9RRy1vMFD0PnnVn3orqMt349AMu2/ELObqS1li94&#10;GDplUf3JrHfEZUkNrMUyCzmnI60bqUtITvORLndTF9kaYkkNrMmyCjnr/oKHofN81ruotqQG1qb9&#10;Qs7pFzzcSF06cn5upy6xtcSSGlijdgs52/mCh6FTFtU/k7rI1hBLamCt2ivk7L7gwUjreikjrldT&#10;F9nSY0kNrF0bhZzdsbSR1vFZ46LakhrYgnkLOUZaQ+ZDWd+Iy5Ia2Ip5Cjm+4GHoPNflXupCW3Is&#10;qYEtma6QY6Q1Vp5OXWZLjyU1sDXjF3J2Iy1f8DBOyqJ6bY/F/EoAtmecQo4veJgiZVH9k6kLbakp&#10;4y3XmoCtGraQu7/gN8ZIa6q8nPUsqi2pga0bppDjCx6mzgeynkV1WVJ/LQDbdv1CzukXPBhpTZtn&#10;s/tE2S+2JebzsaQGKA4v5OzuDhtpzZNbWc8xtSU1wKn9Cjm+4KGFPJn1LKotqQHud3khZ3csXUZa&#10;jqXnTVlUv5K62JYWS2qA851fyDHSai0fz/KPqi2pAS52Wsg5HWndSF0IMl9eyPIX1ZbUAJf73MlI&#10;y93hNvNMlzdTF9ySYkkNcLW3C7lfAtJGnuryRuqCW1IsqQH2o5AbzTuz/EW1JTXA/hRygzlZVC91&#10;xGVJDXA4hdxgPtLlbuqiW0IsqQGuRyE3luez3EV1WVIrY4DrUcgN5XbqkltKShlbUgNcn0JuJO9K&#10;XXJLiSU1wPEUcgMpi+pXUxfdEvLlADAEhdxAPpllLqotqQGGo5BnzoeyvBGXJTXA8BTyjHmuy73U&#10;hddyLKkBxqGQZ8rTqcuu9VhSA4xHIc+Qsqh+PXXhtRxLaoBxKeSJUx6L+enUhddyLKkBxqeQJ87L&#10;Wdai2pIaYBoKecJ8f5azqLakBpiWQp4oz2ZXcv3iazGW1ADTU8gT5FaWc0xtSQ0wD4U8cp7s8lrq&#10;4msxltQA81HII6Ysqj+VuvhajCU1wLwU8oh5Kcs4qrakBpifQh4pL6T9RXUZmX01ALRAIY+Qsqh+&#10;M3UBtpS3YkkN0BKFPHCe6vJG6gJsKZbUAO1RyAPmnWl/UV2W1MoYoD0KeaCURfUraXvE9Z8CQKsU&#10;8kD5WJe7qUuwlVhSA7RNIQ+Q59PuorosqX8zALROIR+Z22l3Uf2LsaQGWAqFfETelboEW4klNcCy&#10;KORrpiyqX01dhC2kLKl/LwAsiUK+Zj6ZNhfVltQAy6SQr5GPpM0RlyU1wHIp5APz/i73UpfhnLGk&#10;Blg+hXxAnk5dhnPHkhpgHRTynimL6tZ+Z2xJDbAeCnmPlMdifjp1Ic6ZfxNLaoA1Uch75OW09en4&#10;iwFgbRTyFfn+tLWotqQGWCeFfEmey27B3C/FOVL+Pv57AFgrhXxBbqWdY+ryCf1/BYA1U8jn5Mku&#10;r6cuxjnyz2NJDbAFCrmXsqj+TOpinCOW1ADboZB7eSltHFX/2wCwJQr5TF7I/IvqN2JJDbBFCvn/&#10;59kub6YuyCljSQ2wXQo5u0V1+WTaL8gpY0kNsG2bL+R3dnktdUFOGUtqADZdyGVR/anMO+KypAag&#10;2HQhf6zL3dQlOVUsqQE4sdlCfj7zLaotqQHo22Qh3858i+qypP7VAMD9NlfIT6UuyaliSQ3ARTZV&#10;yGVR/WrqopwiZUn9uwGA822qkF/JPIvqz8WSGoDLbaaQy6J6jhHXFwIAV9tEIb+/y73UZTlmypL6&#10;VwIA+1l9IT+duizHjiU1AIdadSG/K9P/zrgci/92AOAwqy3ksqj+dOrCHDP/LJbUAFzPagv55Uz7&#10;6fhzsaQG4PpWWcgfzrSLaktqAI61ukIui+oyquqX5hixpAZgKKsq5FuZ7pjakhqAIa2mkJ/s8nrq&#10;4hwjltQADG0VhfyOLp9JXZxjxJIagDGsopBfyjRH1Z+NJTUA41h8IX8w0yyqLakBGNOiC/m5Lm+m&#10;Ls8hU5bU/zkAMK7FFvKt7MqyX6BDpvz1LakBmMIiC7k8FvO11AU6ZCypAZjS4gq5LKo/lXFHXGW8&#10;9dsBgOksrpA/0eVu6hIdKm/FkhqA6S2qkJ/PuItqS2oA5rKYQn5PxltUl/HWlwIA81lEId9KXaJD&#10;5R/FkhqA+TVfyGVR/WrqIh0iltQAtKL5Qn4l4yyqLakBaEnThfyxjDPisqQGoDXNFvL7u9xLXabH&#10;xpIagBY1WchPZ/hFtSU1AC1rrpCfyvC/M7akBqB1TRVyWVR/OnWhHpPyO+jfCAC0ralC/rEM++n4&#10;52NJDcAyNFPIH86wi2pLagCWpIlCLovq8mm2X6rXTVlSK2MAlmT2Qr6V4Y6py5L6iwGA5Zm1kJ/M&#10;cGX8s7GkBmC5Zivksqj+TOpivU4sqQFYutkK+aUM8+m4/O75twIAyzZLIX8wwyyqfzHGWwCsw+SF&#10;/FyGeSymJTUAazJpId/KbgndL9dDYkkNwBpNVshlxFWW0P2CPSSW1ACs1SSF/I7sFtXHjLgsqQFY&#10;s0kK+RNd7qYu2X1jSQ3A2o1eyN+X4xbVltQAbMGohfyeHLeo/pdRxgBsw2iFfCt1we6bsqT+VwGA&#10;7RilkMui+rXURbtPLKkB2KJRCvlTud6iuvx/fi0AsD2DF3JZVF9nxFWOqS2pAdiqQQv5/V3upS7b&#10;q/JPY7wFwLYNVsjfncMX1eVTsSU1AAxUyE/l8N8ZW1IDwKmjC7ksqstjMfuFe1nKkvorAQBOHF3I&#10;P5bDPh1bUgNA7ahC/uEctqi2pAaA8127kMuiunzpQ790L4olNQBc7FqFfKvLL6Qu3fNiSQ0AVzu4&#10;kJ/M/r8ztqQGgP0cVMgni+p9CtmSGgD2d1Ahv5T9ytiSGgAOs3ch/9Xst6i2pAaAw+1VyGVR/Wbq&#10;8u2nLKl/JwDAoa4s5FvZfertl2//U/FnY0kNANd1aSGXEdfd1AXcL2NLagA4zoWF/I5cvaguS+pf&#10;DgBwrAsL+RO5+tPxfwkAMIRzC/n7cvmi2pIaAIZVFfL35PJFdXlkpiU1AAzrvkK+lbqAz34qtqQG&#10;gHF8vZDLovr11EV8UsaW1AAwnq8X8kWLaktqABjf24VcFtUXjbgsqQFgfG8X8r3URWxJDQDTebuQ&#10;+2VsSQ0A07qvkC2pAWAeXy9kS2oAmM/bhVyW1P++/78AAJN5u5B/qMt3dvk2ERERmSXf/P8AsCGY&#10;dl7X7Y4AAAAASUVORK5CYIJQSwECLQAUAAYACAAAACEAsYJntgoBAAATAgAAEwAAAAAAAAAAAAAA&#10;AAAAAAAAW0NvbnRlbnRfVHlwZXNdLnhtbFBLAQItABQABgAIAAAAIQA4/SH/1gAAAJQBAAALAAAA&#10;AAAAAAAAAAAAADsBAABfcmVscy8ucmVsc1BLAQItABQABgAIAAAAIQCQaNeeuAYAALkhAAAOAAAA&#10;AAAAAAAAAAAAADoCAABkcnMvZTJvRG9jLnhtbFBLAQItABQABgAIAAAAIQCqJg6+vAAAACEBAAAZ&#10;AAAAAAAAAAAAAAAAAB4JAABkcnMvX3JlbHMvZTJvRG9jLnhtbC5yZWxzUEsBAi0AFAAGAAgAAAAh&#10;AF9ZFLPiAAAADAEAAA8AAAAAAAAAAAAAAAAAEQoAAGRycy9kb3ducmV2LnhtbFBLAQItAAoAAAAA&#10;AAAAIQDr+TfcQxkAAEMZAAAUAAAAAAAAAAAAAAAAACALAABkcnMvbWVkaWEvaW1hZ2UxLnBuZ1BL&#10;BQYAAAAABgAGAHwBAACVJAAAAAA=&#10;">
                <v:group id="Group 913" o:spid="_x0000_s1167" style="position:absolute;left:36161;top:33951;width:31586;height:7698" coordorigin="36161,33951" coordsize="31586,76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mN6wwAAAN0AAAAPAAAAZHJzL2Rvd25yZXYueG1sRE9Li8Iw&#10;EL4v+B/CCN40raK4XaOIqHgQwQcsexuasS02k9LEtv77zYKwt/n4nrNYdaYUDdWusKwgHkUgiFOr&#10;C84U3K674RyE88gaS8uk4EUOVsvexwITbVs+U3PxmQgh7BJUkHtfJVK6NCeDbmQr4sDdbW3QB1hn&#10;UtfYhnBTynEUzaTBgkNDjhVtckofl6dRsG+xXU/ibXN83Devn+v09H2MSalBv1t/gfDU+X/x233Q&#10;Yf40+oS/b8IJcvkLAAD//wMAUEsBAi0AFAAGAAgAAAAhANvh9svuAAAAhQEAABMAAAAAAAAAAAAA&#10;AAAAAAAAAFtDb250ZW50X1R5cGVzXS54bWxQSwECLQAUAAYACAAAACEAWvQsW78AAAAVAQAACwAA&#10;AAAAAAAAAAAAAAAfAQAAX3JlbHMvLnJlbHNQSwECLQAUAAYACAAAACEAk85jesMAAADdAAAADwAA&#10;AAAAAAAAAAAAAAAHAgAAZHJzL2Rvd25yZXYueG1sUEsFBgAAAAADAAMAtwAAAPcCAAAAAA==&#10;">
                  <v:rect id="Rectangle 914" o:spid="_x0000_s1168" style="position:absolute;left:39172;top:33951;width:28575;height:76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GDI/xQAAAN0AAAAPAAAAZHJzL2Rvd25yZXYueG1sRI9PT8Mw&#10;DMXvSHyHyEhcEEs3CbSVZRMwIXFl/8TRbUxTtXGqJHTl2+MDEjdb7/m9n9fbyfdqpJjawAbmswIU&#10;cR1sy42B4+HtfgkqZWSLfWAy8EMJtpvrqzWWNlz4g8Z9bpSEcCrRgMt5KLVOtSOPaRYGYtG+QvSY&#10;ZY2NthEvEu57vSiKR+2xZWlwONCro7rbf3sDhzyeztXpc9nt7tpUVcF1q/hizO3N9PwEKtOU/81/&#10;1+9W8B/mwi/fyAh68wsAAP//AwBQSwECLQAUAAYACAAAACEA2+H2y+4AAACFAQAAEwAAAAAAAAAA&#10;AAAAAAAAAAAAW0NvbnRlbnRfVHlwZXNdLnhtbFBLAQItABQABgAIAAAAIQBa9CxbvwAAABUBAAAL&#10;AAAAAAAAAAAAAAAAAB8BAABfcmVscy8ucmVsc1BLAQItABQABgAIAAAAIQCKGDI/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915" o:spid="_x0000_s1169" style="position:absolute;left:36161;top:33951;width:31586;height:7697" coordorigin="-3392" coordsize="35578,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YfmhxAAAAN0AAAAPAAAAZHJzL2Rvd25yZXYueG1sRE9La8JA&#10;EL4X+h+WEXqrm21RJLoRkVZ6EMEHlN6G7JiEZGdDdk3iv+8Khd7m43vOaj3aRvTU+cqxBjVNQBDn&#10;zlRcaLicP18XIHxANtg4Jg138rDOnp9WmBo38JH6UyhEDGGfooYyhDaV0uclWfRT1xJH7uo6iyHC&#10;rpCmwyGG20a+JclcWqw4NpTY0rakvD7drIbdgMPmXX30+/q6vf+cZ4fvvSKtXybjZgki0Bj+xX/u&#10;LxPnz5SCxzfxBJn9AgAA//8DAFBLAQItABQABgAIAAAAIQDb4fbL7gAAAIUBAAATAAAAAAAAAAAA&#10;AAAAAAAAAABbQ29udGVudF9UeXBlc10ueG1sUEsBAi0AFAAGAAgAAAAhAFr0LFu/AAAAFQEAAAsA&#10;AAAAAAAAAAAAAAAAHwEAAF9yZWxzLy5yZWxzUEsBAi0AFAAGAAgAAAAhAOhh+aHEAAAA3QAAAA8A&#10;AAAAAAAAAAAAAAAABwIAAGRycy9kb3ducmV2LnhtbFBLBQYAAAAAAwADALcAAAD4AgAAAAA=&#10;">
                    <v:rect id="Rectangle 916" o:spid="_x0000_s1170"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gnTwwAAAN0AAAAPAAAAZHJzL2Rvd25yZXYueG1sRE/fa8Iw&#10;EH4f7H8IN/BlzFTB4apRtong63QOH6/NrSltLiWJtf73ZjDw7T6+n7dcD7YVPflQO1YwGWcgiEun&#10;a64UfB+2L3MQISJrbB2TgisFWK8eH5aYa3fhL+r3sRIphEOOCkyMXS5lKA1ZDGPXESfu13mLMUFf&#10;Se3xksJtK6dZ9iot1pwaDHb0aahs9mer4BD7409xPM2bzXMdisKZ5s1/KDV6Gt4XICIN8S7+d+90&#10;mj+bTOHvm3SCXN0AAAD//wMAUEsBAi0AFAAGAAgAAAAhANvh9svuAAAAhQEAABMAAAAAAAAAAAAA&#10;AAAAAAAAAFtDb250ZW50X1R5cGVzXS54bWxQSwECLQAUAAYACAAAACEAWvQsW78AAAAVAQAACwAA&#10;AAAAAAAAAAAAAAAfAQAAX3JlbHMvLnJlbHNQSwECLQAUAAYACAAAACEAFYYJ0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17" o:spid="_x0000_s1171"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ug+yxAAAAN0AAAAPAAAAZHJzL2Rvd25yZXYueG1sRE9La8JA&#10;EL4X/A/LCL2EuvFVSnQTtFBaiiA+Dj0O2TEJZmfD7qrx33cLQm/z8T1nWfSmFVdyvrGsYDxKQRCX&#10;VjdcKTgePl7eQPiArLG1TAru5KHIB09LzLS98Y6u+1CJGMI+QwV1CF0mpS9rMuhHtiOO3Mk6gyFC&#10;V0nt8BbDTSsnafoqDTYcG2rs6L2m8ry/GAVyUm4335+nrk/k2tmZTS7bn0Sp52G/WoAI1Id/8cP9&#10;peP8+XgKf9/EE2T+CwAA//8DAFBLAQItABQABgAIAAAAIQDb4fbL7gAAAIUBAAATAAAAAAAAAAAA&#10;AAAAAAAAAABbQ29udGVudF9UeXBlc10ueG1sUEsBAi0AFAAGAAgAAAAhAFr0LFu/AAAAFQEAAAsA&#10;AAAAAAAAAAAAAAAAHwEAAF9yZWxzLy5yZWxzUEsBAi0AFAAGAAgAAAAhAOS6D7L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918" o:spid="_x0000_s1172"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Flo5wwAAAN0AAAAPAAAAZHJzL2Rvd25yZXYueG1sRE9Li8Iw&#10;EL4L/ocwgrc1ra6ydI0iouJBFnzAsrehGdtiMylNbOu/3wiCt/n4njNfdqYUDdWusKwgHkUgiFOr&#10;C84UXM7bjy8QziNrLC2Tggc5WC76vTkm2rZ8pObkMxFC2CWoIPe+SqR0aU4G3chWxIG72tqgD7DO&#10;pK6xDeGmlOMomkmDBYeGHCta55TeTnejYNdiu5rEm+Zwu64ff+fpz+8hJqWGg271DcJT59/il3uv&#10;w/xp/AnPb8IJcvEPAAD//wMAUEsBAi0AFAAGAAgAAAAhANvh9svuAAAAhQEAABMAAAAAAAAAAAAA&#10;AAAAAAAAAFtDb250ZW50X1R5cGVzXS54bWxQSwECLQAUAAYACAAAACEAWvQsW78AAAAVAQAACwAA&#10;AAAAAAAAAAAAAAAfAQAAX3JlbHMvLnJlbHNQSwECLQAUAAYACAAAACEA+BZaOcMAAADdAAAADwAA&#10;AAAAAAAAAAAAAAAHAgAAZHJzL2Rvd25yZXYueG1sUEsFBgAAAAADAAMAtwAAAPcCAAAAAA==&#10;">
                      <v:shape id="Freeform 919" o:spid="_x0000_s1173"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UpCxAAAAN0AAAAPAAAAZHJzL2Rvd25yZXYueG1sRE9La8JA&#10;EL4X/A/LCN7qRm1UoqtIobUFLz7Q65Ads9HsbMhuTfrvu4VCb/PxPWe57mwlHtT40rGC0TABQZw7&#10;XXKh4HR8e56D8AFZY+WYFHyTh/Wq97TETLuW9/Q4hELEEPYZKjAh1JmUPjdk0Q9dTRy5q2sshgib&#10;QuoG2xhuKzlOkqm0WHJsMFjTq6H8fviyCnaXs231hVLzftt8li/b2Xg7mSk16HebBYhAXfgX/7k/&#10;dJyfjlL4/SaeIFc/AAAA//8DAFBLAQItABQABgAIAAAAIQDb4fbL7gAAAIUBAAATAAAAAAAAAAAA&#10;AAAAAAAAAABbQ29udGVudF9UeXBlc10ueG1sUEsBAi0AFAAGAAgAAAAhAFr0LFu/AAAAFQEAAAsA&#10;AAAAAAAAAAAAAAAAHwEAAF9yZWxzLy5yZWxzUEsBAi0AFAAGAAgAAAAhACH5SkL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920" o:spid="_x0000_s1174"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37aJwwAAAN0AAAAPAAAAZHJzL2Rvd25yZXYueG1sRE9La8JA&#10;EL4X/A/LCL1I3VhRauoqIlh68P3oecyOSTA7G7JbE/99VxB6m4/vOeNpYwpxo8rllhX0uhEI4sTq&#10;nFMFx8Pi7QOE88gaC8uk4E4OppPWyxhjbWve0W3vUxFC2MWoIPO+jKV0SUYGXdeWxIG72MqgD7BK&#10;pa6wDuGmkO9RNJQGcw4NGZY0zyi57n+NgvVoe/7B/mmVLFeHL9vZcF6fWKnXdjP7BOGp8f/ip/tb&#10;h/mD3hAe34QT5OQPAAD//wMAUEsBAi0AFAAGAAgAAAAhANvh9svuAAAAhQEAABMAAAAAAAAAAAAA&#10;AAAAAAAAAFtDb250ZW50X1R5cGVzXS54bWxQSwECLQAUAAYACAAAACEAWvQsW78AAAAVAQAACwAA&#10;AAAAAAAAAAAAAAAfAQAAX3JlbHMvLnJlbHNQSwECLQAUAAYACAAAACEA6t+2icMAAADdAAAADwAA&#10;AAAAAAAAAAAAAAAHAgAAZHJzL2Rvd25yZXYueG1sUEsFBgAAAAADAAMAtwAAAPcCA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21" o:spid="_x0000_s1175" style="position:absolute;left:-3392;top:1954;width:32050;height:183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EURzxAAAAN0AAAAPAAAAZHJzL2Rvd25yZXYueG1sRE9Na8JA&#10;EL0L/Q/LCL3VTaRWia4SSqWlnoyieBuyYxLMzobsNon/vlsoeJvH+5zVZjC16Kh1lWUF8SQCQZxb&#10;XXGh4HjYvixAOI+ssbZMCu7kYLN+Gq0w0bbnPXWZL0QIYZeggtL7JpHS5SUZdBPbEAfualuDPsC2&#10;kLrFPoSbWk6j6E0arDg0lNjQe0n5LfsxCtJv/ZpGp8/d5aPD2/a86+Nsmir1PB7SJQhPg3+I/91f&#10;OsyfxXP4+yacINe/AAAA//8DAFBLAQItABQABgAIAAAAIQDb4fbL7gAAAIUBAAATAAAAAAAAAAAA&#10;AAAAAAAAAABbQ29udGVudF9UeXBlc10ueG1sUEsBAi0AFAAGAAgAAAAhAFr0LFu/AAAAFQEAAAsA&#10;AAAAAAAAAAAAAAAAHwEAAF9yZWxzLy5yZWxzUEsBAi0AFAAGAAgAAAAhAJcRRHPEAAAA3QAAAA8A&#10;AAAAAAAAAAAAAAAABwIAAGRycy9kb3ducmV2LnhtbFBLBQYAAAAAAwADALcAAAD4AgAAAAA=&#10;" filled="f" stroked="f">
                      <v:textbox inset="1.2694mm,2.53956mm,0,0">
                        <w:txbxContent>
                          <w:p w:rsidR="00E934CF" w:rsidRPr="008F782A" w:rsidRDefault="00E934CF">
                            <w:pPr>
                              <w:spacing w:before="0" w:after="0" w:line="240" w:lineRule="auto"/>
                              <w:ind w:left="360" w:firstLine="360"/>
                              <w:jc w:val="right"/>
                              <w:textDirection w:val="btLr"/>
                              <w:rPr>
                                <w:rFonts w:asciiTheme="minorHAnsi" w:hAnsiTheme="minorHAnsi"/>
                                <w:sz w:val="18"/>
                                <w:szCs w:val="18"/>
                              </w:rPr>
                            </w:pPr>
                            <w:r w:rsidRPr="008F782A">
                              <w:rPr>
                                <w:rFonts w:asciiTheme="minorHAnsi" w:eastAsia="Arial" w:hAnsiTheme="minorHAnsi" w:cs="Arial"/>
                                <w:smallCaps/>
                                <w:color w:val="333C3D"/>
                                <w:sz w:val="18"/>
                                <w:szCs w:val="18"/>
                              </w:rPr>
                              <w:t>Niko ne traži savršenu javnu upravu već onu koja profesionalno radi za građane i privredu, a kada napravi grešku, prizna je i trudi se da je ispravi</w:t>
                            </w:r>
                          </w:p>
                          <w:p w:rsidR="00E934CF" w:rsidRPr="008F782A" w:rsidRDefault="00E934CF">
                            <w:pPr>
                              <w:spacing w:before="0" w:after="0" w:line="240" w:lineRule="auto"/>
                              <w:ind w:left="360" w:firstLine="360"/>
                              <w:jc w:val="right"/>
                              <w:textDirection w:val="btLr"/>
                              <w:rPr>
                                <w:rFonts w:asciiTheme="minorHAnsi" w:hAnsiTheme="minorHAnsi"/>
                                <w:sz w:val="18"/>
                                <w:szCs w:val="18"/>
                              </w:rPr>
                            </w:pPr>
                            <w:r w:rsidRPr="008F782A">
                              <w:rPr>
                                <w:rFonts w:asciiTheme="minorHAnsi" w:eastAsia="Arial" w:hAnsiTheme="minorHAnsi"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Pored toga, </w:t>
      </w:r>
      <w:r w:rsidR="006A107F" w:rsidRPr="007075A6">
        <w:rPr>
          <w:rFonts w:asciiTheme="minorHAnsi" w:eastAsia="Calibri" w:hAnsiTheme="minorHAnsi" w:cs="Calibri"/>
          <w:b/>
          <w:color w:val="000000"/>
          <w:sz w:val="24"/>
          <w:szCs w:val="24"/>
        </w:rPr>
        <w:t>broj pritužbi</w:t>
      </w:r>
      <w:r w:rsidR="006A107F" w:rsidRPr="007075A6">
        <w:rPr>
          <w:rFonts w:asciiTheme="minorHAnsi" w:eastAsia="Calibri" w:hAnsiTheme="minorHAnsi" w:cs="Calibri"/>
          <w:color w:val="000000"/>
          <w:sz w:val="24"/>
          <w:szCs w:val="24"/>
        </w:rPr>
        <w:t xml:space="preserve"> Zaštitniku ljudskih prava i sloboda – </w:t>
      </w:r>
      <w:r w:rsidR="006A107F" w:rsidRPr="007075A6">
        <w:rPr>
          <w:rFonts w:asciiTheme="minorHAnsi" w:eastAsia="Calibri" w:hAnsiTheme="minorHAnsi" w:cs="Calibri"/>
          <w:b/>
          <w:color w:val="000000"/>
          <w:sz w:val="24"/>
          <w:szCs w:val="24"/>
        </w:rPr>
        <w:t>Ombudsmanu</w:t>
      </w:r>
      <w:r w:rsidR="006A107F" w:rsidRPr="007075A6">
        <w:rPr>
          <w:rFonts w:asciiTheme="minorHAnsi" w:eastAsia="Calibri" w:hAnsiTheme="minorHAnsi" w:cs="Calibri"/>
          <w:color w:val="000000"/>
          <w:sz w:val="24"/>
          <w:szCs w:val="24"/>
        </w:rPr>
        <w:t xml:space="preserve">, na državne organe, organe lokalne uprave, javne službe i druge nosioce javnih ovlašćenja, </w:t>
      </w:r>
      <w:r w:rsidR="006A107F" w:rsidRPr="007075A6">
        <w:rPr>
          <w:rFonts w:asciiTheme="minorHAnsi" w:eastAsia="Calibri" w:hAnsiTheme="minorHAnsi" w:cs="Calibri"/>
          <w:b/>
          <w:color w:val="000000"/>
          <w:sz w:val="24"/>
          <w:szCs w:val="24"/>
        </w:rPr>
        <w:t>raste</w:t>
      </w:r>
      <w:r w:rsidR="006A107F" w:rsidRPr="007075A6">
        <w:rPr>
          <w:rFonts w:asciiTheme="minorHAnsi" w:eastAsia="Calibri" w:hAnsiTheme="minorHAnsi" w:cs="Calibri"/>
          <w:color w:val="000000"/>
          <w:sz w:val="24"/>
          <w:szCs w:val="24"/>
        </w:rPr>
        <w:t xml:space="preserve"> (224 pritužbe u 2019. godini, 269 u 2020. godini). Zaštitnik ukazuje</w:t>
      </w:r>
      <w:r w:rsidR="00324221">
        <w:rPr>
          <w:rFonts w:asciiTheme="minorHAnsi" w:eastAsia="Calibri" w:hAnsiTheme="minorHAnsi" w:cs="Calibri"/>
          <w:color w:val="000000"/>
          <w:sz w:val="24"/>
          <w:szCs w:val="24"/>
        </w:rPr>
        <w:t xml:space="preserve"> na to</w:t>
      </w:r>
      <w:r w:rsidR="006A107F" w:rsidRPr="007075A6">
        <w:rPr>
          <w:rFonts w:asciiTheme="minorHAnsi" w:eastAsia="Calibri" w:hAnsiTheme="minorHAnsi" w:cs="Calibri"/>
          <w:color w:val="000000"/>
          <w:sz w:val="24"/>
          <w:szCs w:val="24"/>
        </w:rPr>
        <w:t xml:space="preserve"> da u najvećem broju podnešenih pritužbi nije naveden organ na čije se postupanje podnosioci žale, već su se takve pritužbe u najvećem broju odnosile na nemogućnost stranke da ostvari neko svoje pravo, ili zahtjeve da im se pomogne/posreduje u ostvarivanju potencijalnog prava.  Primijećen je porast broja pritužbi </w:t>
      </w:r>
      <w:r w:rsidR="00324221">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 xml:space="preserve">a rad i odlučivanje komisija za obeštećenje (Bar, Podgorica, Bijelo Polje), kao i područnih jedinica Uprave za nekretnine u kojima je identifikovan problem dugog trajanja postupaka, kao i nekorišćenje zakonske mogućnosti od strane drugostepenih organa (kao i Upravnog suda Crne Gore), da sami riješe upravnu stvar, koji problem će biti kasnije razrađen u okviru prava koje je prekršeno </w:t>
      </w:r>
      <w:r w:rsidR="00324221">
        <w:rPr>
          <w:rFonts w:asciiTheme="minorHAnsi" w:eastAsia="Calibri" w:hAnsiTheme="minorHAnsi" w:cs="Calibri"/>
          <w:color w:val="000000"/>
          <w:sz w:val="24"/>
          <w:szCs w:val="24"/>
        </w:rPr>
        <w:t>u konkretnom slučaju, zajedno s preporukom u radi</w:t>
      </w:r>
      <w:r w:rsidR="006A107F" w:rsidRPr="007075A6">
        <w:rPr>
          <w:rFonts w:asciiTheme="minorHAnsi" w:eastAsia="Calibri" w:hAnsiTheme="minorHAnsi" w:cs="Calibri"/>
          <w:color w:val="000000"/>
          <w:sz w:val="24"/>
          <w:szCs w:val="24"/>
        </w:rPr>
        <w:t xml:space="preserve"> prevazilaženja problema.</w:t>
      </w:r>
      <w:r w:rsidR="00324221">
        <w:rPr>
          <w:rFonts w:asciiTheme="minorHAnsi" w:eastAsia="Calibri" w:hAnsiTheme="minorHAnsi" w:cs="Calibri"/>
          <w:color w:val="000000"/>
          <w:sz w:val="24"/>
          <w:szCs w:val="24"/>
        </w:rPr>
        <w:t xml:space="preserve"> U određenom broju predmeta for</w:t>
      </w:r>
      <w:r w:rsidR="006A107F" w:rsidRPr="007075A6">
        <w:rPr>
          <w:rFonts w:asciiTheme="minorHAnsi" w:eastAsia="Calibri" w:hAnsiTheme="minorHAnsi" w:cs="Calibri"/>
          <w:color w:val="000000"/>
          <w:sz w:val="24"/>
          <w:szCs w:val="24"/>
        </w:rPr>
        <w:t>miranih po pritužbi uočeno je da nije bilo riječi o složenom pravnom pitanju koje bi opravdalo tako dugo trajanje ovih upravnih postupaka. U pogledu rada inspekcijskih službi, iako je Zaštitnik zapazio</w:t>
      </w:r>
      <w:r w:rsidR="00324221">
        <w:rPr>
          <w:rFonts w:asciiTheme="minorHAnsi" w:eastAsia="Calibri" w:hAnsiTheme="minorHAnsi" w:cs="Calibri"/>
          <w:color w:val="000000"/>
          <w:sz w:val="24"/>
          <w:szCs w:val="24"/>
        </w:rPr>
        <w:t xml:space="preserve"> da je</w:t>
      </w:r>
      <w:r w:rsidR="006A107F" w:rsidRPr="007075A6">
        <w:rPr>
          <w:rFonts w:asciiTheme="minorHAnsi" w:eastAsia="Calibri" w:hAnsiTheme="minorHAnsi" w:cs="Calibri"/>
          <w:color w:val="000000"/>
          <w:sz w:val="24"/>
          <w:szCs w:val="24"/>
        </w:rPr>
        <w:t xml:space="preserve"> njihov</w:t>
      </w:r>
      <w:r w:rsidR="00324221">
        <w:rPr>
          <w:rFonts w:asciiTheme="minorHAnsi" w:eastAsia="Calibri" w:hAnsiTheme="minorHAnsi" w:cs="Calibri"/>
          <w:color w:val="000000"/>
          <w:sz w:val="24"/>
          <w:szCs w:val="24"/>
        </w:rPr>
        <w:t xml:space="preserve"> rad aktivniji</w:t>
      </w:r>
      <w:r w:rsidR="006A107F" w:rsidRPr="007075A6">
        <w:rPr>
          <w:rFonts w:asciiTheme="minorHAnsi" w:eastAsia="Calibri" w:hAnsiTheme="minorHAnsi" w:cs="Calibri"/>
          <w:color w:val="000000"/>
          <w:sz w:val="24"/>
          <w:szCs w:val="24"/>
        </w:rPr>
        <w:t xml:space="preserve">, Zaštitnik ukazuje </w:t>
      </w:r>
      <w:r w:rsidR="00324221">
        <w:rPr>
          <w:rFonts w:asciiTheme="minorHAnsi" w:eastAsia="Calibri" w:hAnsiTheme="minorHAnsi" w:cs="Calibri"/>
          <w:color w:val="000000"/>
          <w:sz w:val="24"/>
          <w:szCs w:val="24"/>
        </w:rPr>
        <w:t xml:space="preserve">na to </w:t>
      </w:r>
      <w:r w:rsidR="006A107F" w:rsidRPr="007075A6">
        <w:rPr>
          <w:rFonts w:asciiTheme="minorHAnsi" w:eastAsia="Calibri" w:hAnsiTheme="minorHAnsi" w:cs="Calibri"/>
          <w:color w:val="000000"/>
          <w:sz w:val="24"/>
          <w:szCs w:val="24"/>
        </w:rPr>
        <w:t xml:space="preserve">da je neophodno njihovo proaktivnije djelovanje. Nedovoljan broj inspektora otežava rad inspekcije, i to je, po njihovim navodima jedan od razloga zašto dovoljno ne postupaju po </w:t>
      </w:r>
      <w:r w:rsidR="006A107F" w:rsidRPr="007075A6">
        <w:rPr>
          <w:rFonts w:asciiTheme="minorHAnsi" w:eastAsia="Calibri" w:hAnsiTheme="minorHAnsi" w:cs="Calibri"/>
          <w:color w:val="000000"/>
          <w:sz w:val="24"/>
          <w:szCs w:val="24"/>
        </w:rPr>
        <w:lastRenderedPageBreak/>
        <w:t>službenoj dužnosti.</w:t>
      </w:r>
      <w:r w:rsidR="006A107F" w:rsidRPr="007075A6">
        <w:rPr>
          <w:rFonts w:asciiTheme="minorHAnsi" w:eastAsia="Calibri" w:hAnsiTheme="minorHAnsi" w:cs="Calibri"/>
          <w:color w:val="000000"/>
          <w:sz w:val="24"/>
          <w:szCs w:val="24"/>
          <w:vertAlign w:val="superscript"/>
        </w:rPr>
        <w:footnoteReference w:id="40"/>
      </w:r>
      <w:r w:rsidR="006A107F" w:rsidRPr="007075A6">
        <w:rPr>
          <w:rFonts w:asciiTheme="minorHAnsi" w:eastAsia="Calibri" w:hAnsiTheme="minorHAnsi" w:cs="Calibri"/>
          <w:color w:val="000000"/>
          <w:sz w:val="24"/>
          <w:szCs w:val="24"/>
        </w:rPr>
        <w:t xml:space="preserve"> Dodatno, nije ustanovljen mehanizam za praćenje sprovođenja preporuka </w:t>
      </w:r>
      <w:r w:rsidR="008F782A">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71552" behindDoc="0" locked="0" layoutInCell="1" allowOverlap="1" wp14:anchorId="73DE98CA" wp14:editId="3D9861A3">
                <wp:simplePos x="0" y="0"/>
                <wp:positionH relativeFrom="margin">
                  <wp:posOffset>3726815</wp:posOffset>
                </wp:positionH>
                <wp:positionV relativeFrom="page">
                  <wp:posOffset>1209675</wp:posOffset>
                </wp:positionV>
                <wp:extent cx="2461260" cy="819150"/>
                <wp:effectExtent l="0" t="0" r="0" b="19050"/>
                <wp:wrapSquare wrapText="bothSides"/>
                <wp:docPr id="1498" name="Group 92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461260" cy="819150"/>
                          <a:chOff x="41153" y="33059"/>
                          <a:chExt cx="24612" cy="9480"/>
                        </a:xfrm>
                      </wpg:grpSpPr>
                      <wpg:grpSp>
                        <wpg:cNvPr id="1499" name="Group 923"/>
                        <wpg:cNvGrpSpPr>
                          <a:grpSpLocks/>
                        </wpg:cNvGrpSpPr>
                        <wpg:grpSpPr bwMode="auto">
                          <a:xfrm>
                            <a:off x="41153" y="33059"/>
                            <a:ext cx="24613" cy="9481"/>
                            <a:chOff x="41153" y="33059"/>
                            <a:chExt cx="24612" cy="9480"/>
                          </a:xfrm>
                        </wpg:grpSpPr>
                        <wps:wsp>
                          <wps:cNvPr id="1500" name="Rectangle 924"/>
                          <wps:cNvSpPr>
                            <a:spLocks noChangeArrowheads="1"/>
                          </wps:cNvSpPr>
                          <wps:spPr bwMode="auto">
                            <a:xfrm>
                              <a:off x="41153" y="33059"/>
                              <a:ext cx="24613" cy="9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01" name="Group 925"/>
                          <wpg:cNvGrpSpPr>
                            <a:grpSpLocks/>
                          </wpg:cNvGrpSpPr>
                          <wpg:grpSpPr bwMode="auto">
                            <a:xfrm>
                              <a:off x="41153" y="33059"/>
                              <a:ext cx="24613" cy="9481"/>
                              <a:chOff x="0" y="0"/>
                              <a:chExt cx="32186" cy="21252"/>
                            </a:xfrm>
                          </wpg:grpSpPr>
                          <wps:wsp>
                            <wps:cNvPr id="1502" name="Rectangle 926"/>
                            <wps:cNvSpPr>
                              <a:spLocks noChangeArrowheads="1"/>
                            </wps:cNvSpPr>
                            <wps:spPr bwMode="auto">
                              <a:xfrm>
                                <a:off x="0" y="0"/>
                                <a:ext cx="32186" cy="21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503" name="Rectangle 927"/>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504" name="Group 928"/>
                            <wpg:cNvGrpSpPr>
                              <a:grpSpLocks/>
                            </wpg:cNvGrpSpPr>
                            <wpg:grpSpPr bwMode="auto">
                              <a:xfrm>
                                <a:off x="0" y="190"/>
                                <a:ext cx="22494" cy="8321"/>
                                <a:chOff x="2286" y="0"/>
                                <a:chExt cx="14721" cy="10241"/>
                              </a:xfrm>
                            </wpg:grpSpPr>
                            <wps:wsp>
                              <wps:cNvPr id="1505" name="Freeform 929"/>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506" name="Rectangle 930"/>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507" name="Rectangle 931"/>
                            <wps:cNvSpPr>
                              <a:spLocks noChangeArrowheads="1"/>
                            </wps:cNvSpPr>
                            <wps:spPr bwMode="auto">
                              <a:xfrm>
                                <a:off x="667" y="1133"/>
                                <a:ext cx="31383" cy="20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DF330E" w:rsidRDefault="00E934CF" w:rsidP="002D05B5">
                                  <w:pPr>
                                    <w:spacing w:line="240" w:lineRule="auto"/>
                                    <w:jc w:val="right"/>
                                    <w:textDirection w:val="btLr"/>
                                    <w:rPr>
                                      <w:rFonts w:asciiTheme="minorHAnsi" w:hAnsiTheme="minorHAnsi" w:cstheme="majorHAnsi"/>
                                      <w:sz w:val="18"/>
                                      <w:szCs w:val="18"/>
                                    </w:rPr>
                                  </w:pPr>
                                  <w:r w:rsidRPr="00DF330E">
                                    <w:rPr>
                                      <w:rFonts w:asciiTheme="minorHAnsi" w:hAnsiTheme="minorHAnsi" w:cstheme="majorHAnsi"/>
                                      <w:smallCaps/>
                                      <w:color w:val="333C3D"/>
                                      <w:sz w:val="18"/>
                                      <w:szCs w:val="18"/>
                                    </w:rPr>
                                    <w:t xml:space="preserve">Pandemija je pokazala koliko je važno da pružamo online usluge, a da se ne gubi na kvalitetu i sigurnosti. </w:t>
                                  </w:r>
                                </w:p>
                                <w:p w:rsidR="00E934CF" w:rsidRPr="00DF330E" w:rsidRDefault="00E934CF" w:rsidP="002D05B5">
                                  <w:pPr>
                                    <w:spacing w:before="0" w:after="0" w:line="240" w:lineRule="auto"/>
                                    <w:jc w:val="right"/>
                                    <w:textDirection w:val="btLr"/>
                                    <w:rPr>
                                      <w:rFonts w:asciiTheme="minorHAnsi" w:eastAsia="Arial" w:hAnsiTheme="minorHAnsi" w:cstheme="majorHAnsi"/>
                                      <w:color w:val="7E97AD"/>
                                      <w:sz w:val="18"/>
                                      <w:szCs w:val="18"/>
                                    </w:rPr>
                                  </w:pPr>
                                  <w:r w:rsidRPr="00DF330E">
                                    <w:rPr>
                                      <w:rFonts w:asciiTheme="minorHAnsi" w:eastAsia="Arial" w:hAnsiTheme="minorHAnsi" w:cstheme="majorHAnsi"/>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73DE98CA" id="Group 922" o:spid="_x0000_s1176" style="position:absolute;left:0;text-align:left;margin-left:293.45pt;margin-top:95.25pt;width:193.8pt;height:64.5pt;z-index:251671552;mso-wrap-distance-left:18pt;mso-wrap-distance-right:18pt;mso-position-horizontal-relative:margin;mso-position-vertical-relative:page" coordorigin="41153,33059" coordsize="24612,948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iHWJIqAYAALMhAAAOAAAAZHJzL2Uyb0RvYy54bWzsWltv2zYUfh+w/yDo&#10;cYBrUZZkS6hTpHFcFOjWYs2wZ1qiLaGSqFFy7HbYf99HUpRlJ07rNklXLHlwSPPoiOfC71zo5y+2&#10;RW5dM1FnvJza5JljW6yMeZKVq6n9x9V8MLGtuqFlQnNesqn9kdX2i7Off3q+qSLm8pTnCRMWmJR1&#10;tKmmdto0VTQc1nHKClo/4xUrsbjkoqANpmI1TATdgHuRD13HCYYbLpJK8JjVNb6d6UX7TPFfLlnc&#10;vF0ua9ZY+dTG3hr1KdTnQn4Oz57TaCVolWZxuw36FbsoaFbipR2rGW2otRbZDVZFFgte82XzLObF&#10;kC+XWcyUDJCGOAfSvBJ8XSlZVtFmVXVqgmoP9PTVbOPfrt8JK0tgOy+ErUpawErqxVboulI/m2oV&#10;geyVqN5X74QWEsM3PP5QY3l4uC7nK01sLTa/8gQM6brhSj/bpSgkC0hubZUZPnZmYNvGivGl6wXE&#10;DWCtGGsTEhK/tVOcwpjyMY8Qf2RbWB6NHD/UVozTyz4D/XjoTdTDQxrpV6vtttvTsqlJJ+ZOG+Gh&#10;NkYPrY1bxeprBTJLnUAoYmS+f43gINY7X6u/zdfep7RiyoVr6URGu74D82pf+x1nlJarnMHfPK1h&#10;RWqcrdaeZpX8IgUdOxeCb1JGE+xMaQEW7T0gJzX89LOud6qyOw+iUSXq5hXjhSUHU1tAAuXc9PpN&#10;3cgjsSORvl7yeZbnCmnycu8LEOpvYGQ8KtekuRVw/B064eXkcuINPDe4HHjObDY4n194g2BOxv5s&#10;NLu4mJF/5HuJF6VZkrBSvsaAGPG+zHAtnGr46WCs5nmWSHZyS7VYLS5yYV1TgOhc/Uk7YfM9suH+&#10;NtQyZDkQibie89INB/NgMh54c88fhGNnMnBI+DIMHC/0ZvN9kd5kJft2kawNDo3v+spKvU0fyOao&#10;v5uy0ajIGoSpPCsASB0RjaQbXpaJMm1Ds1yPe6qQ29+pAhozhlZOK/1UAk8dNdvFVqOw26JMHS14&#10;8hF+LDhcDKcFQRaDlItPtrVBwJra9V9rKpht5a9LnIWQeDg/VtOfiP5k0Z/QMgarqR03wrb05KLR&#10;cXFdiWyV4l1Eqavk5wDvZaYcW+5V7wtSyQmg4i4U9R1izrmJKb4+4w8XU0492DTq4grUvAtHu3gy&#10;cskk0NDrEtdXURG2vD2gPA58ukatffgMHhE+91QlQUtG7jsVtQPFJ9zcwWsPLDTeapB4ws1TcbPL&#10;HX4k3HwcsEDaeDPXGv+XwMJxJ2o/HaqeDBbHo3qbscgTRfMqpTqPMVVBm9wcpjMmMetyN+zsjlTt&#10;Ka9pE9jjeU0b903+8KPnNUi19mvlyUPnNTrikrAthk3MdV2kzW2tjPgrd9HLaFxXZi63JTXEG4Na&#10;1ZPEcT1dSn3fpMY3Op0LxmTPByWhKu5lponq8aAklDXI3oqcfFHtd6gVo0viBQEyK1ljE4fo9kcP&#10;kuK1rvsUlLS1Hlo+SVu6rZLWJa5gqmWRo5H0y9ByrI0FGwHhWtvsyKD+HllqTVwXVZC24I4KG+qo&#10;WkbHWQLqO2LHOsYS/tJRkcAPXT84zhJW6YhdaG7iH+ULV+tI75B73CPTMh/liJbUl3BEr6ZH1hcb&#10;5usMRFNdn+N8bMvWaBih/kFHzVHVTsVr2WCSFoQTXJlTASp1rG4nhoUksarc8L67iaF7Sazg8LPE&#10;+uxemdh4N2foSnJWJ8Zw1v9bWWWj4rARKmwLjdCFdrqKNlJFUlQ5lGWzcV0rRemr/dPCcRFr2fF9&#10;+8HoreDX7IqrB5uDxh62sFvNyz5Vxxz7NgHZUJj/leLXeqmSUDuh3DFYGzLzX5Nr8+3O02cID98d&#10;57xmmr/Ug3pRpxup0h4QHE88xpfh+HzW7nOP7KQ20I+aW6B53bZG7q1Ncnpq78ETdEvE88cuJl1L&#10;RK7olki7cs8tkcdJ7QEQN1L7kXLnvciIRtcDtVGPh9I70ouTs/tFnlWqu5lUmeqGoSv2Z9akqr1s&#10;OlWSqO0VopN1cENyy02Svn2Z8XhdsLLR10mC5bQBstVpVtXwlogVC5agx/s6acN3LWLZcwE6QKmN&#10;YE0MfKDREs3S9nsARLeAsdm7pPpfHPxHbJZ2Ha/TkeF7NUuRsrb3Y7r1+xiXLUi4bqKE8udHQokg&#10;wBYQ5AkZqSxJ33OoliEZTdprLdyAEpO8mHvCp6uWm/nDU8vwnq5auhbYiejh+YG8K7/lqqXLKTAw&#10;+URjhl9/wdLHjBtj/DJAJajtrxjkTw/6c4z7v7U4+xc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ME&#10;FAAGAAgAAAAhAK2bs+fiAAAACwEAAA8AAABkcnMvZG93bnJldi54bWxMj8FKw0AQhu+C77CM4M1u&#10;Yk1tYjalFPVUCraCeNtmp0lodjZkt0n69o4nvc3wf/zzTb6abCsG7H3jSEE8i0Aglc40VCn4PLw9&#10;LEH4oMno1hEquKKHVXF7k+vMuJE+cNiHSnAJ+UwrqEPoMil9WaPVfuY6JM5Orrc68NpX0vR65HLb&#10;yscoWkirG+ILte5wU2N53l+sgvdRj+t5/Dpsz6fN9fuQ7L62MSp1fzetX0AEnMIfDL/6rA4FOx3d&#10;hYwXrYJkuUgZ5SCNEhBMpM9PPBwVzOM0AVnk8v8PxQ8AAAD//wMAUEsDBAoAAAAAAAAAIQDr+Tfc&#10;QxkAAEMZAAAUAAAAZHJzL21lZGlhL2ltYWdlMS5wbmeJUE5HDQoaCgAAAA1JSERSAAAB5AAAAVAI&#10;BgAAAG71DZoAABkKSURBVHhe7d1tyLbnYRfwgZAPg0BgkA+BQCAY8cMDg0EFV/KsbhJX9xh5HjNb&#10;g8NQtIuhLsVZR+3WWawrJHS6Bdk6WZv4sgzjHp9lLlSFSlVqwbe6UZhlOtA5RjeVsX6YX/6eRy7v&#10;3vdzHvfLdd3X+XKc5/n7wf9TaUie3Nf1z3Xc/+O8vuEbAK4hye/r8ge7fMsC88QC88iE+f3Z/bv9&#10;AyPkDzeUP9blVgP5ti7v67/GAPbSvYE8lrroZPn59i5/OnVpyLApf85/ocvfz87n+q8xgCt1bx4P&#10;p34jl+WnfGL8U6nLQ4ZL+WT+g13+Y+6nkIHDdG8cD6V+I5fl5+ko47FS/kPnT3b56S7/O+dTyMD+&#10;ujeNb+zyzanfzGW5+UNdnsmukPtFIselHEs/1+UXcjWFDOwnuxHXjdRv6LLclDJ+T+oikePy7i6f&#10;6PLfsj+FDOwny11Uy/m52eW9qctErpdyLP3Hu/xsLj6WvoxCBq4Wi+q15TtiST1UyrF0GWn96xxH&#10;IQOX694ovin1G7osN5bUw+SPdvnxHHYsfRmFDFyse5N4MPUbuiw3d7rcTl0usl/Kf8yUu8PlWHpo&#10;Chk4Xyyq1xRL6uNyM+ffHR6SQgZqWfZjMeX+WFJfP+Xu8N/L9UZah1LIQC27Zyf339hlebkZS+pD&#10;c/JIy33uDg9JIQP3694YHk39xi7LiyX1YSl3h1/OcCOtQylk4FQsqtcSS+r9Uv6c/lyXn8s0x9KX&#10;UcjATnYjrv4buywvd2JJfVXKsfRfz/F3h4ekkIG3y/iBWFQvPZbUV6f8+fxE5juWvoxChq2LRfUa&#10;Ykl9ccqx9AsZ5+7wkBQybF33RvB46jd4WU5uxpL6vNzJ7u7wL2cZFDJsWfcm8EjqN3hZToy36kx5&#10;d3hIChm2KhbVS893RRmfpPyHyYe6fDbLpZBhi+KxmEvPnRhvlZQ/gznvDg9JIcPWZDfiUsbLTBlv&#10;fXeUcSt3h4ekkGFLYlG95Hxrtr2kLneH/2baujs8JIUMW9K96B9L/UYv7edmtvsYzD/T5e9mHcfS&#10;l1HIsBXdC/7h1G/00n62uKQu/8wvpv27w0NSyLAF3Yv9odRv9NJ+trakvpPdIy2Xcnd4SAoZ1i4W&#10;1UvNnWxnvFUeafl61jXSOpRChjXLbsR1I/WbvbSbrSypy7H0X8uy7w4PSSHDmsWiemnZwpL6TnZ3&#10;h/9HOEshw1rFonppuZl1L6nL3eE3w0UUMqxRPBZzaVnrkrr8c5W7w18MV1HIsDbdC/vB1G/40m7W&#10;uKT+nuzuDm95pHUohQxrEovqpeVO1jXeKneHyyMtOZxChrWIx2IuKWVJXcZbayjjO9kdSxtpHUch&#10;w1p0L+gnUr/xS3u5md21pn6xLS3lkZZvxLH0UBQyrEH3Yn409Ru/tJebWfaSuoy0fjhGWmNQyLB0&#10;saheSkqZLfWT8Z0ufzuOpcekkGHJshtx9d/4pb38iSxzSf3nu7wVpqCQYam6F/ADsaheQu5kWeOt&#10;8kn+pTiWnppChiWKRfUSsrQl9fuyuzv8u2EOChmWqHvxPp66AKSd3Mxyfl9c7g6/GeamkGFpuhfu&#10;I6kLQNrJzbS/pC6f3Mvd4d8MrVDIsCSxqG49rS+pyyMt/0XcHW6RQoaliMditp6Wl9Tl7vB/CC1T&#10;yLAE2Y24lHG7uZP2xlvl7+kfxt3hpVDI0LpYVLecFpfUfzG7Y2mWRSFD67oX6mOpi0Dmz8208/vi&#10;8rvrv9XlV8JSKWRoWfcifTh1Ecj8+fa0saQud4dfjbvDa6CQoVXdC/Sh1EUg86eFJfVf6fKFsCYK&#10;GVoUi+pWU35XPNeSuvyuujzS0t3hdVLI0JrsRlw3UpeBzJcy3rqTecZb5Vi6jLQcS6+bQobWxKK6&#10;tZwsqftFOXbK3eFfCluhkKElsahuLTcz7XirFH+5O+xYensUMrQiHovZWqZcUv+luDu8dQoZWtC9&#10;GB9MXQgyX8qSeorxVrk7/F8DChnmF4vq1jL2krqMtO7FSIv7KWSYUzwWs6WMvaT+cNwd5mIKGebU&#10;vQifSF0MMn3GWlKXv+ZPxUiLqylkmEv3Anw0dTHI9LmZ4cdb7g5zKIUMc4hFdSsZekldRlq/FDic&#10;QoapZTfi6heDTJ+hltTuDjMEhQxT6l50D8SiuoUMsaQuIy13hxmKQoapxKK6hZTxVjmiPmZJ7e4w&#10;Y1DIMJXuBfd46oKQ6XLMktrdYcamkGEK3YvtkdQFIdPlZpf3pi7aq+LuMFNRyDC2WFTPne/IYUtq&#10;d4eZg0KGMcVjMefOIUtqd4eZk0KGsWQ34lLG8+VOl9upi7cfd4dpgUKGMcSies6U8dYzuXxJ7e4w&#10;rVHIMIbuxfVY6qKQ8XPVktrdYVqlkGFo3Qvr4dRFIePnZs5fUpeCdneY1ilkGFL3onoodVHI+Dlv&#10;Se3uMEuikGEosaieK/0l9cfj7jDLo5BhCNmNuG6kLgsZN3eyW1K7O8zSKWQYQiyqp87JkvqDcXeY&#10;dVDIcKxYVE+dUsY/EXeHWReFDMeIx2JOmW/t8qNd/mdgfRQyXFf3AnowdWnI8Hl3l492+UpgvRQy&#10;XEcsqqfIc9l9Iv75Lr8WWDeFDIeKx2KOmXIs/WKXn+7yj7Mr4/8TWD+FDIfqXjhPpC4SOS4nx9Kl&#10;hE9S1tNfC2yDQoZDdC+aR1OXiVw/J8fSZ4u45PNd/m9gOxQy7CsW1UOlfyzdz78LbI9Chn1kN+Lq&#10;F4sclvOOpfuxpGarFDJcpXuhPBCL6mNy0bF0P5bUbJlChsvEovq6KcfS35uLj6XPxpIaFDJcrnuR&#10;PJ66bOTi/JHsjqX/QeriPS9lSa2MQSHDxboXyCOpC0fOz3uz37F0v4wtqWFHIcN5YlG9Tw45lu7H&#10;khrup5ChLx6LeVUOPZbu58sB+hQynJXdiEsZn5/rHEv3Y0kN51PIcCIW1eflmGPps7GkhsspZDjR&#10;vSAeS11IW82xx9JnY0kNV1PIUHQvhodTl9IWM8Sx9NlYUsN+FDJ0L4SHUhfTllKOpcvTtI49lu7H&#10;khr2p5DZtmx7UV2OpX8gwxxL92NJDYdRyGxXdiOuG6mLau253eVHUpfoULGkhsMpZLYr21pUj3Us&#10;fTaW1HB9CpltynYW1WMeS5+NJTUcRyGzPdnGYzHHPpY+G0tqOJ5CZlu6H/oHU5fXWjLFsXQ/ZUmt&#10;jOF4CpntyHoX1VMdS/fzpQBDUchsQ9b5WMwpj6X7saSGYSlktqH7YX8idaEtNVMfS59NWVJ/NcDQ&#10;FDLr1/2gP5q61JaWciz9YqY/lj6bt2JJDWNRyKxblr+oLsfSH01djlPHkhrGpZBZr+xGXP2CW0rK&#10;sfTfSV2Mc8SSGsankFmn7of7gSxvUd3CsXQ/ltQwDYXM+mR5i+pWjqX7saSG6Shk1qf7wX48dem1&#10;mJaOpc/Gkhqmp5BZl+6H+pHUxddSWjyWPhtLapiHQmY90vaiutVj6bOxpIb5KGTWIe0+FrPVY+l+&#10;LKlhXgqZ5ctuxNVSGZcveSjH0nM9TevQWFLD/BQyy5a2FtXvTvvH0v1YUkMbFDLL1v0QP5a6GKdO&#10;OZb+0dRl13LKkvrXA7RCIbNc3Q/ww6nLcaos7Vj6bEoZW1JDWxQyy9T98D6UuiSnyBKPpc/Gkhra&#10;pJBZnsyzqF7isXQ/X4gyhlYpZJYluxHXjdSFOUaWfCzdT7nWBLRLIbMsmWZRvfRj6X4sqaF9Cpnl&#10;yPiL6jUcS5+NJTUsh0JmGTLeYzHLsfT3Zh3H0mdjSQ3LopBpX/eD+mDqIj025UsePpp2v+ThmFhS&#10;w/IoZNqW4RfV7826jqX7saSGZVLItCvDPRZzrcfS/VhSw3IpZNrV/YA+kbpcD8maj6X7saSGZVPI&#10;tKn74Xw0dcHum7UfS5+NJTWsg0KmPbneonorx9JnY0kN66GQaUt2I65+2V6WLR1Ln40lNayLQqYd&#10;3Q/kA9l/Ub2lY+l+Ph9lDGujkGlD9ltUl2Pp8jStLR1L92NJDeukkGlD98P4eOoCPkk5lv6BbO9Y&#10;up+vBFgrhcz8uh/ER1KXcMntLj+Supi2ljLecq0J1k0hM6/Ui2rH0vfHkhq2QSEzn9z/WEzH0nXK&#10;kvprAbZAITOP7EZcpYwdS58fS2rYFoXM9LK73lSuLTmWPj+W1LA9CpnpZFfE5ZGYf7nLz6UuIrGk&#10;hq1SyIyv+0F7KKdfFPFnu/yT1EW09VhSw7YpZMaR3e+Iy3WmG7n/GlO/iMSSGlDIDC275fRjqe8U&#10;v6vLq6nLaOuxpAYKhcwwsrtPfNGjL9/R5adSl9HWY0kNnFDIXF9OR1pXfSHEJ2PE1Y8lNXCWQuZw&#10;3Q/Og7n82dNn82KXu6kLacuxpAb6FDL7yW6k9XDuH2ldlWe73EtdSFuNJTVwEYXM5XI60rrqWLqf&#10;70xdSFuOJTVwGYXM+bIbaZ3cHT40ZVH9WupS2mrKkloZA5dRyJzKbqRV7g4f+mn4bMqi+sdTl9JW&#10;U8rYkhq4ikLm6yOt8+4OXycfj0X1SSypgX0p5K3KbqT1TTlspHVVPhCPxTzJlwOwP4W8NdkdS19n&#10;pHVVnsluuNQvpi3Gkho4lELeihw30roqZcTlmNqSGrg+hbxmOf8LHobOk7GoLrGkBo6hkNcow460&#10;LktZVJfHYvbLaWuxpAaOpZDXIqcjrYu+4GGM/FAcVVtSA0NQyEuX/b/gYei8EItqS2pgKAp5qbp/&#10;eQ9lvJHWVSmL6n45bS2W1MCQFPKS5Hpf8DB0yqL6jdQFtZVYUgNjUMhLkNMveOiX49QpI64tL6ot&#10;qYGxKOSWZfqR1mU5WVRvdcRlSQ2MSSG3JsN8wcMY+VC2W8aW1MDYFHIrsrs7/HjqImwh78t2F9Vf&#10;CsD4FPKc0sZI66rcTl1SW4klNTAVhTyHnI60WjuW7qcsqn8mdVGtPWVJ/dUATEchTynjfsHD0Ckj&#10;rldTl9Xa81YsqYHpKeSx5XSkdSN16bWcLS6qLamBuSjksWS6L3gYIy92uZu6sNacsqRWxsBcFPKQ&#10;cvoFDzdSl9xS8myXe6kLa82xpAbmppCHkN2x9BJGWlfl6dRltfZYUgMtUMjHyLxf8DB0yqJ6S4/F&#10;tKQGWqKQD5XdsfQSR1qXpSyqfzJ1aa01ltRAaxTyvrLskdZV+Xi2s6i2pAZapJAvk9ORVitf8DBG&#10;PpDtPBbTkhpolUI+T3YjrUez/JHWVXkmu9+l9otrjbGkBlqmkM/KbqTV6hc8DJ2nsp1jaktqoHUK&#10;Ocv4goeh82S2sai2pAaWYruFnNMveOiX1dpTFtWvpC6vtaWUsSU1sBTbK+Ssf6R1Vf5G1n9UbUkN&#10;LM02CjmnX/Cw9pHWVXkh619UfyHKGFiedRdydneHtzLSuiplUd0vr7WlXGsCWKL1FXK2OdK6KuWx&#10;mG+kLrA1xZIaWLL1FHLW8wUPQ+edWfeiuoy3fj0Ay7b8Qs5upLWWL3gYOmVR/cmsd8RlSQ2sxTIL&#10;OacjrRupS0hO85Eud1MX2RpiSQ2sybIKOev+goeh83zWu6i2pAbWpv1CzukXPNxIXTpyfm6nLrG1&#10;xJIaWKN2Cznb+YKHoVMW1T+TusjWEEtqYK3aK+TsvuDBSOt6KSOuV1MX2dJjSQ2sXRuFnN2xtJHW&#10;8VnjotqSGtiCeQs5RlpD5kNZ34jLkhrYinkKOb7gYeg81+Ve6kJbciypgS2ZrpBjpDVWnk5dZkuP&#10;JTWwNeMXcnYjLV/wME7Konptj8X8SgC2Z5xCji94mCJlUf2TqQttqSnjLdeagK0atpC7v+A3xkhr&#10;qryc9SyqLamBrRumkOMLHqbOB7KeRXVZUn8tANt2/ULO6Rc8GGlNm2ez+0TZL7Yl5vOxpAYoDi/k&#10;7O4OG2nNk1tZzzG1JTXAqf0KOb7goYU8mfUsqi2pAe53eSFndyxdRlqOpedNWVS/krrYlhZLaoDz&#10;nV/IMdJqLR/P8o+qLakBLnZayDkdad1IXQgyX17I8hfVltQAl/vcyUjL3eE280yXN1MX3JJiSQ1w&#10;tbcLuV8C0kae6vJG6oJbUiypAfajkBvNO7P8RbUlNcD+FHKDOVlUL3XEZUkNcDiF3GA+0uVu6qJb&#10;QiypAa5HITeW57PcRXVZUitjgOtRyA3lduqSW0pKGVtSA1yfQm4k70pdckuJJTXA8RRyAymL6ldT&#10;F90S8uUAMASF3EA+mWUuqi2pAYajkGfOh7K8EZclNcDwFPKMea7LvdSF13IsqQHGoZBnytOpy671&#10;WFIDjEchz5CyqH49deG1HEtqgHEp5IlTHov56dSF13IsqQHGp5AnzstZ1qLakhpgGgp5wnx/lrOo&#10;tqQGmJZCnijPZldy/eJrMZbUANNTyBPkVpZzTG1JDTAPhTxynuzyWuriazGW1ADzUcgjpiyqP5W6&#10;+FqMJTXAvBTyiHkpyziqtqQGmJ9CHikvpP1FdRmZfTUAtEAhj5CyqH4zdQG2lLdiSQ3QEoU8cJ7q&#10;8kbqAmwpltQA7VHIA+adaX9RXZbUyhigPQp5oJRF9Stpe8T1nwJAqxTyQPlYl7upS7CVWFIDtE0h&#10;D5Dn0+6iuiypfzMAtE4hH5nbaXdR/YuxpAZYCoV8RN6VugRbiSU1wLIo5GumLKpfTV2ELaQsqX8v&#10;ACyJQr5mPpk2F9WW1ADLpJCvkY+kzRGXJTXAcinkA/P+LvdSl+GcsaQGWD6FfECeTl2Gc8eSGmAd&#10;FPKeKYvq1n5nbEkNsB4KeY+Ux2J+OnUhzpl/E0tqgDVRyHvk5bT16fiLAWBtFPIV+f60tai2pAZY&#10;J4V8SZ7LbsHcL8U5Uv4+/nsAWCuFfEFupZ1j6vIJ/X8FgDVTyOfkyS6vpy7GOfLPY0kNsAUKuZey&#10;qP5M6mKcI5bUANuhkHt5KW0cVf/bALAlCvlMXsj8i+o3YkkNsEUK+f/n2S5vpi7IKWNJDbBdCjm7&#10;RXX5ZNovyCljSQ2wbZsv5Hd2eS11QU4ZS2oANl3IZVH9qcw74rKkBqDYdCF/rMvd1CU5VSypATix&#10;2UJ+PvMtqi2pAejbZCHfznyL6rKk/tUAwP02V8hPpS7JqWJJDcBFNlXIZVH9auqinCJlSf27AYDz&#10;baqQX8k8i+rPxZIagMttppDLonqOEdcXAgBX20Qhv7/LvdRlOWbKkvpXAgD7WX0hP526LMeOJTUA&#10;h1p1Ib8r0//OuByL/3YA4DCrLeSyqP506sIcM/8sltQAXM9qC/nlTPvp+HOxpAbg+lZZyB/OtItq&#10;S2oAjrW6Qi6L6jKq6pfmGLGkBmAoqyrkW5numNqSGoAhraaQn+zyeuriHCOW1AAMbRWF/I4un0ld&#10;nGPEkhqAMayikF/KNEfVn40lNQDjWHwhfzDTLKotqQEY06IL+bkub6YuzyFTltT/OQAwrsUW8q3s&#10;yrJfoEOm/PUtqQGYwiILuTwW87XUBTpkLKkBmNLiCrksqj+VcUdcZbz12wGA6SyukD/R5W7qEh0q&#10;b8WSGoDpLaqQn8+4i2pLagDmsphCfk/GW1SX8daXAgDzWUQh30pdokPlH8WSGoD5NV/IZVH9auoi&#10;HSKW1AC0ovlCfiXjLKotqQFoSdOF/LGMM+KypAagNc0W8vu73EtdpsfGkhqAFjVZyE9n+EW1JTUA&#10;LWuukJ/K8L8ztqQGoHVNFXJZVH86daEek/I76N8IALStqUL+sQz76fjnY0kNwDI0U8gfzrCLaktq&#10;AJakiUIui+ryabZfqtdNWVIrYwCWZPZCvpXhjqnLkvqLAYDlmbWQn8xwZfyzsaQGYLlmK+SyqP5M&#10;6mK9TiypAVi62Qr5pQzz6bj87vm3AgDLNkshfzDDLKp/McZbAKzD5IX8XIZ5LKYlNQBrMmkh38pu&#10;Cd0v10NiSQ3AGk1WyGXEVZbQ/YI9JJbUAKzVJIX8juwW1ceMuCypAVizSQr5E13upi7ZfWNJDcDa&#10;jV7I35fjFtWW1ABswaiF/J4ct6j+l1HGAGzDaIV8K3XB7puypP5XAYDtGKWQy6L6tdRFu08sqQHY&#10;olEK+VO53qK6/H9+LQCwPYMXcllUX2fEVY6pLakB2KpBC/n9Xe6lLtur8k9jvAXAtg1WyN+dwxfV&#10;5VOxJTUADFTIT+Xw3xlbUgPAqaMLuSyqy2Mx+4V7WcqS+isBAE4cXcg/lsM+HVtSA0DtqEL+4Ry2&#10;qLakBoDzXbuQy6K6fOlDv3QviiU1AFzsWoV8q8svpC7d82JJDQBXO7iQn8z+vzO2pAaA/RxUyCeL&#10;6n0K2ZIaAPZ3UCG/lP3K2JIaAA6zdyH/1ey3qLakBoDD7VXIZVH9Zury7acsqX8nAMChrizkW9l9&#10;6u2Xb/9T8WdjSQ0A13VpIZcR193UBdwvY0tqADjOhYX8jly9qC5L6l8OAHCsCwv5E7n60/F/CQAw&#10;hHML+fty+aLakhoAhlUV8vfk8kV1eWSmJTUADOu+Qr6VuoDPfiq2pAaAcXy9kMui+vXURXxSxpbU&#10;ADCerxfyRYtqS2oAGN/bhVwW1ReNuCypAWB8bxfyvdRFbEkNANN5u5D7ZWxJDQDTuq+QLakBYB5f&#10;L2RLagCYz9uFXJbU/77/vwAAk3m7kH+oy3d2+TYRERGZJd/8/wCwIZh2XtftjgAAAABJRU5ErkJg&#10;glBLAQItABQABgAIAAAAIQCxgme2CgEAABMCAAATAAAAAAAAAAAAAAAAAAAAAABbQ29udGVudF9U&#10;eXBlc10ueG1sUEsBAi0AFAAGAAgAAAAhADj9If/WAAAAlAEAAAsAAAAAAAAAAAAAAAAAOwEAAF9y&#10;ZWxzLy5yZWxzUEsBAi0AFAAGAAgAAAAhAOIdYkioBgAAsyEAAA4AAAAAAAAAAAAAAAAAOgIAAGRy&#10;cy9lMm9Eb2MueG1sUEsBAi0AFAAGAAgAAAAhAKomDr68AAAAIQEAABkAAAAAAAAAAAAAAAAADgkA&#10;AGRycy9fcmVscy9lMm9Eb2MueG1sLnJlbHNQSwECLQAUAAYACAAAACEArZuz5+IAAAALAQAADwAA&#10;AAAAAAAAAAAAAAABCgAAZHJzL2Rvd25yZXYueG1sUEsBAi0ACgAAAAAAAAAhAOv5N9xDGQAAQxkA&#10;ABQAAAAAAAAAAAAAAAAAEAsAAGRycy9tZWRpYS9pbWFnZTEucG5nUEsFBgAAAAAGAAYAfAEAAIUk&#10;AAAAAA==&#10;">
                <v:group id="Group 923" o:spid="_x0000_s1177" style="position:absolute;left:41153;top:33059;width:24613;height:9481" coordorigin="41153,33059" coordsize="24612,9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JflgxAAAAN0AAAAPAAAAZHJzL2Rvd25yZXYueG1sRE9Na8JA&#10;EL0X+h+WKXjTTWotNbqKSFs8iGAUxNuQHZNgdjZkt0n8964g9DaP9znzZW8q0VLjSssK4lEEgjiz&#10;uuRcwfHwM/wC4TyyxsoyKbiRg+Xi9WWOibYd76lNfS5CCLsEFRTe14mULivIoBvZmjhwF9sY9AE2&#10;udQNdiHcVPI9ij6lwZJDQ4E1rQvKrumfUfDbYbcax9/t9npZ386Hye60jUmpwVu/moHw1Pt/8dO9&#10;0WH+x3QKj2/CCXJxBwAA//8DAFBLAQItABQABgAIAAAAIQDb4fbL7gAAAIUBAAATAAAAAAAAAAAA&#10;AAAAAAAAAABbQ29udGVudF9UeXBlc10ueG1sUEsBAi0AFAAGAAgAAAAhAFr0LFu/AAAAFQEAAAsA&#10;AAAAAAAAAAAAAAAAHwEAAF9yZWxzLy5yZWxzUEsBAi0AFAAGAAgAAAAhAA0l+WDEAAAA3QAAAA8A&#10;AAAAAAAAAAAAAAAABwIAAGRycy9kb3ducmV2LnhtbFBLBQYAAAAAAwADALcAAAD4AgAAAAA=&#10;">
                  <v:rect id="Rectangle 924" o:spid="_x0000_s1178" style="position:absolute;left:41153;top:33059;width:24613;height:94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aTixQAAAN0AAAAPAAAAZHJzL2Rvd25yZXYueG1sRI9BT8Mw&#10;DIXvSPsPkZG4IJYyCTS6ZdNgQuLKxtCObmOaqo1TJaEr/x4fkLjZes/vfV5vJ9+rkWJqAxu4nxeg&#10;iOtgW24MfBxf75agUka22AcmAz+UYLuZXa2xtOHC7zQecqMkhFOJBlzOQ6l1qh15TPMwEIv2FaLH&#10;LGtstI14kXDf60VRPGqPLUuDw4FeHNXd4dsbOObx9Fmdzstuf9umqgque4rPxtxcT7sVqExT/jf/&#10;Xb9ZwX8ohF++kRH05hcAAP//AwBQSwECLQAUAAYACAAAACEA2+H2y+4AAACFAQAAEwAAAAAAAAAA&#10;AAAAAAAAAAAAW0NvbnRlbnRfVHlwZXNdLnhtbFBLAQItABQABgAIAAAAIQBa9CxbvwAAABUBAAAL&#10;AAAAAAAAAAAAAAAAAB8BAABfcmVscy8ucmVsc1BLAQItABQABgAIAAAAIQAPwaTi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925" o:spid="_x0000_s1179" style="position:absolute;left:41153;top:33059;width:24613;height:9481" coordsize="32186,2125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uG98wwAAAN0AAAAPAAAAZHJzL2Rvd25yZXYueG1sRE9Ni8Iw&#10;EL0L+x/CCN40raJINYrIuniQBauw7G1oxrbYTEqTbeu/NwuCt3m8z1lve1OJlhpXWlYQTyIQxJnV&#10;JecKrpfDeAnCeWSNlWVS8CAH283HYI2Jth2fqU19LkIIuwQVFN7XiZQuK8igm9iaOHA32xj0ATa5&#10;1A12IdxUchpFC2mw5NBQYE37grJ7+mcUfHXY7WbxZ3u63/aP38v8++cUk1KjYb9bgfDU+7f45T7q&#10;MH8exfD/TThBbp4AAAD//wMAUEsBAi0AFAAGAAgAAAAhANvh9svuAAAAhQEAABMAAAAAAAAAAAAA&#10;AAAAAAAAAFtDb250ZW50X1R5cGVzXS54bWxQSwECLQAUAAYACAAAACEAWvQsW78AAAAVAQAACwAA&#10;AAAAAAAAAAAAAAAfAQAAX3JlbHMvLnJlbHNQSwECLQAUAAYACAAAACEAbbhvfMMAAADdAAAADwAA&#10;AAAAAAAAAAAAAAAHAgAAZHJzL2Rvd25yZXYueG1sUEsFBgAAAAADAAMAtwAAAPcCAAAAAA==&#10;">
                    <v:rect id="Rectangle 926" o:spid="_x0000_s1180" style="position:absolute;width:32186;height:212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X58OwwAAAN0AAAAPAAAAZHJzL2Rvd25yZXYueG1sRE/fa8Iw&#10;EH4f+D+EE3wZM52woZ1RdCL4Op2yx2tza0qbS0lirf/9Mhjs7T6+n7dcD7YVPflQO1bwPM1AEJdO&#10;11wp+Dztn+YgQkTW2DomBXcKsF6NHpaYa3fjD+qPsRIphEOOCkyMXS5lKA1ZDFPXESfu23mLMUFf&#10;Se3xlsJtK2dZ9iot1pwaDHb0bqhsjler4BT786U4f82b3WMdisKZZuG3Sk3Gw+YNRKQh/ov/3Aed&#10;5r9kM/j9Jp0gVz8AAAD//wMAUEsBAi0AFAAGAAgAAAAhANvh9svuAAAAhQEAABMAAAAAAAAAAAAA&#10;AAAAAAAAAFtDb250ZW50X1R5cGVzXS54bWxQSwECLQAUAAYACAAAACEAWvQsW78AAAAVAQAACwAA&#10;AAAAAAAAAAAAAAAfAQAAX3JlbHMvLnJlbHNQSwECLQAUAAYACAAAACEAkF+fD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27" o:spid="_x0000_s1181"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5lvxAAAAN0AAAAPAAAAZHJzL2Rvd25yZXYueG1sRE9LawIx&#10;EL4X/A9hCl6WmtVaKduNooJYpLBoe+hx2Mw+6GayJFG3/74RhN7m43tOvhpMJy7kfGtZwXSSgiAu&#10;rW65VvD1uXt6BeEDssbOMin4JQ+r5eghx0zbKx/pcgq1iCHsM1TQhNBnUvqyIYN+YnviyFXWGQwR&#10;ulpqh9cYbjo5S9OFNNhybGiwp21D5c/pbBTIWVl8HPZVPyRy4+zcJufiO1Fq/Dis30AEGsK/+O5+&#10;13H+S/oMt2/iCXL5BwAA//8DAFBLAQItABQABgAIAAAAIQDb4fbL7gAAAIUBAAATAAAAAAAAAAAA&#10;AAAAAAAAAABbQ29udGVudF9UeXBlc10ueG1sUEsBAi0AFAAGAAgAAAAhAFr0LFu/AAAAFQEAAAsA&#10;AAAAAAAAAAAAAAAAHwEAAF9yZWxzLy5yZWxzUEsBAi0AFAAGAAgAAAAhAGFjmW/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928" o:spid="_x0000_s1182"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z8zkwwAAAN0AAAAPAAAAZHJzL2Rvd25yZXYueG1sRE9Li8Iw&#10;EL4L/ocwgrc1ra6ydI0iouJBFnzAsrehGdtiMylNbOu/3wiCt/n4njNfdqYUDdWusKwgHkUgiFOr&#10;C84UXM7bjy8QziNrLC2Tggc5WC76vTkm2rZ8pObkMxFC2CWoIPe+SqR0aU4G3chWxIG72tqgD7DO&#10;pK6xDeGmlOMomkmDBYeGHCta55TeTnejYNdiu5rEm+Zwu64ff+fpz+8hJqWGg271DcJT59/il3uv&#10;w/xp9AnPb8IJcvEPAAD//wMAUEsBAi0AFAAGAAgAAAAhANvh9svuAAAAhQEAABMAAAAAAAAAAAAA&#10;AAAAAAAAAFtDb250ZW50X1R5cGVzXS54bWxQSwECLQAUAAYACAAAACEAWvQsW78AAAAVAQAACwAA&#10;AAAAAAAAAAAAAAAfAQAAX3JlbHMvLnJlbHNQSwECLQAUAAYACAAAACEAfc/M5MMAAADdAAAADwAA&#10;AAAAAAAAAAAAAAAHAgAAZHJzL2Rvd25yZXYueG1sUEsFBgAAAAADAAMAtwAAAPcCAAAAAA==&#10;">
                      <v:shape id="Freeform 929" o:spid="_x0000_s1183"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INyfxAAAAN0AAAAPAAAAZHJzL2Rvd25yZXYueG1sRE9Na8JA&#10;EL0L/Q/LFHrTTa2pJXUVEawKXkxLvQ7ZaTZtdjZktyb+e1cQvM3jfc5s0dtanKj1lWMFz6MEBHHh&#10;dMWlgq/P9fANhA/IGmvHpOBMHhbzh8EMM+06PtApD6WIIewzVGBCaDIpfWHIoh+5hjhyP661GCJs&#10;S6lb7GK4reU4SV6lxYpjg8GGVoaKv/zfKtgfv22nj5Saj9/lrppspuPNy1Spp8d++Q4iUB/u4pt7&#10;q+P8NEnh+k08Qc4vAAAA//8DAFBLAQItABQABgAIAAAAIQDb4fbL7gAAAIUBAAATAAAAAAAAAAAA&#10;AAAAAAAAAABbQ29udGVudF9UeXBlc10ueG1sUEsBAi0AFAAGAAgAAAAhAFr0LFu/AAAAFQEAAAsA&#10;AAAAAAAAAAAAAAAAHwEAAF9yZWxzLy5yZWxzUEsBAi0AFAAGAAgAAAAhAKQg3J/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930" o:spid="_x0000_s1184"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BiBUxAAAAN0AAAAPAAAAZHJzL2Rvd25yZXYueG1sRE9Na8JA&#10;EL0L/odlBC9FN7VUapqNlELFQ7Wt1p6n2TEJZmdDdjXx37uC4G0e73OSeWcqcaLGlZYVPI4jEMSZ&#10;1SXnCn63H6MXEM4ja6wsk4IzOZin/V6CsbYt/9Bp43MRQtjFqKDwvo6ldFlBBt3Y1sSB29vGoA+w&#10;yaVusA3hppKTKJpKgyWHhgJrei8oO2yORsF69v3/h0+7Vfa52i7swxeX7Y6VGg66t1cQnjp/F9/c&#10;Sx3mP0dTuH4TTpDpBQAA//8DAFBLAQItABQABgAIAAAAIQDb4fbL7gAAAIUBAAATAAAAAAAAAAAA&#10;AAAAAAAAAABbQ29udGVudF9UeXBlc10ueG1sUEsBAi0AFAAGAAgAAAAhAFr0LFu/AAAAFQEAAAsA&#10;AAAAAAAAAAAAAAAAHwEAAF9yZWxzLy5yZWxzUEsBAi0AFAAGAAgAAAAhAG8GIFTEAAAA3QAAAA8A&#10;AAAAAAAAAAAAAAAABwIAAGRycy9kb3ducmV2LnhtbFBLBQYAAAAAAwADALcAAAD4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31" o:spid="_x0000_s1185" style="position:absolute;left:667;top:1133;width:31383;height:201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yNKuxAAAAN0AAAAPAAAAZHJzL2Rvd25yZXYueG1sRE9Na8JA&#10;EL0X/A/LFHqru0qtJbpKkEqLnoxF8TZkp0kwOxuy2yT+e7dQ6G0e73OW68HWoqPWV441TMYKBHHu&#10;TMWFhq/j9vkNhA/IBmvHpOFGHtar0cMSE+N6PlCXhULEEPYJaihDaBIpfV6SRT92DXHkvl1rMUTY&#10;FtK02MdwW8upUq/SYsWxocSGNiXl1+zHakh35iVVp4/95b3D6/a87yfZNNX66XFIFyACDeFf/Of+&#10;NHH+TM3h95t4glzdAQAA//8DAFBLAQItABQABgAIAAAAIQDb4fbL7gAAAIUBAAATAAAAAAAAAAAA&#10;AAAAAAAAAABbQ29udGVudF9UeXBlc10ueG1sUEsBAi0AFAAGAAgAAAAhAFr0LFu/AAAAFQEAAAsA&#10;AAAAAAAAAAAAAAAAHwEAAF9yZWxzLy5yZWxzUEsBAi0AFAAGAAgAAAAhABLI0q7EAAAA3QAAAA8A&#10;AAAAAAAAAAAAAAAABwIAAGRycy9kb3ducmV2LnhtbFBLBQYAAAAAAwADALcAAAD4AgAAAAA=&#10;" filled="f" stroked="f">
                      <v:textbox inset="1.2694mm,2.53956mm,0,0">
                        <w:txbxContent>
                          <w:p w:rsidR="00E934CF" w:rsidRPr="00DF330E" w:rsidRDefault="00E934CF" w:rsidP="002D05B5">
                            <w:pPr>
                              <w:spacing w:line="240" w:lineRule="auto"/>
                              <w:jc w:val="right"/>
                              <w:textDirection w:val="btLr"/>
                              <w:rPr>
                                <w:rFonts w:asciiTheme="minorHAnsi" w:hAnsiTheme="minorHAnsi" w:cstheme="majorHAnsi"/>
                                <w:sz w:val="18"/>
                                <w:szCs w:val="18"/>
                              </w:rPr>
                            </w:pPr>
                            <w:r w:rsidRPr="00DF330E">
                              <w:rPr>
                                <w:rFonts w:asciiTheme="minorHAnsi" w:hAnsiTheme="minorHAnsi" w:cstheme="majorHAnsi"/>
                                <w:smallCaps/>
                                <w:color w:val="333C3D"/>
                                <w:sz w:val="18"/>
                                <w:szCs w:val="18"/>
                              </w:rPr>
                              <w:t xml:space="preserve">Pandemija je pokazala koliko je važno da pružamo online usluge, a da se ne gubi na kvalitetu i sigurnosti. </w:t>
                            </w:r>
                          </w:p>
                          <w:p w:rsidR="00E934CF" w:rsidRPr="00DF330E" w:rsidRDefault="00E934CF" w:rsidP="002D05B5">
                            <w:pPr>
                              <w:spacing w:before="0" w:after="0" w:line="240" w:lineRule="auto"/>
                              <w:jc w:val="right"/>
                              <w:textDirection w:val="btLr"/>
                              <w:rPr>
                                <w:rFonts w:asciiTheme="minorHAnsi" w:eastAsia="Arial" w:hAnsiTheme="minorHAnsi" w:cstheme="majorHAnsi"/>
                                <w:color w:val="7E97AD"/>
                                <w:sz w:val="18"/>
                                <w:szCs w:val="18"/>
                              </w:rPr>
                            </w:pPr>
                            <w:r w:rsidRPr="00DF330E">
                              <w:rPr>
                                <w:rFonts w:asciiTheme="minorHAnsi" w:eastAsia="Arial" w:hAnsiTheme="minorHAnsi" w:cstheme="majorHAnsi"/>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Zaštitnika, pa ne postoji kompletna statistika koliko organa zaista postupa po preporukama Zaštitnika.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 xml:space="preserve">Upravljačka odgovornost </w:t>
      </w:r>
      <w:r w:rsidRPr="007075A6">
        <w:rPr>
          <w:rFonts w:asciiTheme="minorHAnsi" w:eastAsia="Calibri" w:hAnsiTheme="minorHAnsi" w:cs="Calibri"/>
          <w:color w:val="000000"/>
          <w:sz w:val="24"/>
          <w:szCs w:val="24"/>
        </w:rPr>
        <w:t>predstavlja osnovu za bolji kvalitet usluga državne uprave, davanje ocjene menadžmenta i mjerenje učinka u većini državnih organa Crne Gore.  Upravljačka odgovornost je ključni alat nadzora koji će koristiti Vlada Crne Gore kako bi doprinijela kvalitetu državne uprave i po</w:t>
      </w:r>
      <w:r w:rsidR="00324221">
        <w:rPr>
          <w:rFonts w:asciiTheme="minorHAnsi" w:eastAsia="Calibri" w:hAnsiTheme="minorHAnsi" w:cs="Calibri"/>
          <w:color w:val="000000"/>
          <w:sz w:val="24"/>
          <w:szCs w:val="24"/>
        </w:rPr>
        <w:t>stizanju definisanih ciljeva. S</w:t>
      </w:r>
      <w:r w:rsidRPr="007075A6">
        <w:rPr>
          <w:rFonts w:asciiTheme="minorHAnsi" w:eastAsia="Calibri" w:hAnsiTheme="minorHAnsi" w:cs="Calibri"/>
          <w:color w:val="000000"/>
          <w:sz w:val="24"/>
          <w:szCs w:val="24"/>
        </w:rPr>
        <w:t xml:space="preserve"> jasno definisanim sistemom prenošenja ovlašćenja i uspostavljanjem odgovarajućih linija izvještavanja, uključujući i jasne ciljeve i pokazat</w:t>
      </w:r>
      <w:r w:rsidR="00174609">
        <w:rPr>
          <w:rFonts w:asciiTheme="minorHAnsi" w:eastAsia="Calibri" w:hAnsiTheme="minorHAnsi" w:cs="Calibri"/>
          <w:color w:val="000000"/>
          <w:sz w:val="24"/>
          <w:szCs w:val="24"/>
        </w:rPr>
        <w:t>elje učinka, rukovodilac može zadržati</w:t>
      </w:r>
      <w:r w:rsidRPr="007075A6">
        <w:rPr>
          <w:rFonts w:asciiTheme="minorHAnsi" w:eastAsia="Calibri" w:hAnsiTheme="minorHAnsi" w:cs="Calibri"/>
          <w:color w:val="000000"/>
          <w:sz w:val="24"/>
          <w:szCs w:val="24"/>
        </w:rPr>
        <w:t xml:space="preserve"> opš</w:t>
      </w:r>
      <w:r w:rsidR="00174609">
        <w:rPr>
          <w:rFonts w:asciiTheme="minorHAnsi" w:eastAsia="Calibri" w:hAnsiTheme="minorHAnsi" w:cs="Calibri"/>
          <w:color w:val="000000"/>
          <w:sz w:val="24"/>
          <w:szCs w:val="24"/>
        </w:rPr>
        <w:t>tu ulogu nadzora i kontrole i</w:t>
      </w:r>
      <w:r w:rsidRPr="007075A6">
        <w:rPr>
          <w:rFonts w:asciiTheme="minorHAnsi" w:eastAsia="Calibri" w:hAnsiTheme="minorHAnsi" w:cs="Calibri"/>
          <w:color w:val="000000"/>
          <w:sz w:val="24"/>
          <w:szCs w:val="24"/>
        </w:rPr>
        <w:t xml:space="preserve"> ostvari</w:t>
      </w:r>
      <w:r w:rsidR="00174609">
        <w:rPr>
          <w:rFonts w:asciiTheme="minorHAnsi" w:eastAsia="Calibri" w:hAnsiTheme="minorHAnsi" w:cs="Calibri"/>
          <w:color w:val="000000"/>
          <w:sz w:val="24"/>
          <w:szCs w:val="24"/>
        </w:rPr>
        <w:t>ti</w:t>
      </w:r>
      <w:r w:rsidRPr="007075A6">
        <w:rPr>
          <w:rFonts w:asciiTheme="minorHAnsi" w:eastAsia="Calibri" w:hAnsiTheme="minorHAnsi" w:cs="Calibri"/>
          <w:color w:val="000000"/>
          <w:sz w:val="24"/>
          <w:szCs w:val="24"/>
        </w:rPr>
        <w:t xml:space="preserve"> mnogo više, uzevši u obzir da se bez dnevnih administrativnih poslova može jasno fokusirati na strateški okvir i postizanje ciljeva subjekta. Takva organizacija može rukovodioca subjekta u razumnoj mjeri uvjeriti da će ci</w:t>
      </w:r>
      <w:r w:rsidR="00174609">
        <w:rPr>
          <w:rFonts w:asciiTheme="minorHAnsi" w:eastAsia="Calibri" w:hAnsiTheme="minorHAnsi" w:cs="Calibri"/>
          <w:color w:val="000000"/>
          <w:sz w:val="24"/>
          <w:szCs w:val="24"/>
        </w:rPr>
        <w:t>ljevi biti ostvareni u skladu s</w:t>
      </w:r>
      <w:r w:rsidRPr="007075A6">
        <w:rPr>
          <w:rFonts w:asciiTheme="minorHAnsi" w:eastAsia="Calibri" w:hAnsiTheme="minorHAnsi" w:cs="Calibri"/>
          <w:color w:val="000000"/>
          <w:sz w:val="24"/>
          <w:szCs w:val="24"/>
        </w:rPr>
        <w:t xml:space="preserve"> planiranim budžetom, da će poslovni procesi biti efektivno i efikasno sprovedeni, da se relevantni zakoni i propisi poštuju i da se odluke donose u javnom interesu.</w:t>
      </w:r>
    </w:p>
    <w:p w:rsidR="00A16942" w:rsidRPr="007075A6" w:rsidRDefault="00036736">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Međ</w:t>
      </w:r>
      <w:r w:rsidR="006A107F" w:rsidRPr="007075A6">
        <w:rPr>
          <w:rFonts w:asciiTheme="minorHAnsi" w:eastAsia="Calibri" w:hAnsiTheme="minorHAnsi" w:cs="Calibri"/>
          <w:color w:val="000000"/>
          <w:sz w:val="24"/>
          <w:szCs w:val="24"/>
        </w:rPr>
        <w:t xml:space="preserve">utim, </w:t>
      </w:r>
      <w:r w:rsidR="00391210">
        <w:rPr>
          <w:rFonts w:asciiTheme="minorHAnsi" w:eastAsia="Calibri" w:hAnsiTheme="minorHAnsi" w:cs="Calibri"/>
          <w:color w:val="000000"/>
          <w:sz w:val="24"/>
          <w:szCs w:val="24"/>
        </w:rPr>
        <w:t>i</w:t>
      </w:r>
      <w:r w:rsidR="006A107F" w:rsidRPr="007075A6">
        <w:rPr>
          <w:rFonts w:asciiTheme="minorHAnsi" w:eastAsia="Calibri" w:hAnsiTheme="minorHAnsi" w:cs="Calibri"/>
          <w:color w:val="000000"/>
          <w:sz w:val="24"/>
          <w:szCs w:val="24"/>
        </w:rPr>
        <w:t xml:space="preserve"> pored toga što je zakonodavni okvir za implementiranje koncepta upravljačke odgovornosti u Crnoj Gori uspostavljen, implementacija koncepta i dalje predstavlja izazov.  Prema podacima za 2020. godinu iz Završnog izvještaja o implementaciji Strategije reforme javne uprave 2016–2020. samo </w:t>
      </w:r>
      <w:r w:rsidR="00174609">
        <w:rPr>
          <w:rFonts w:asciiTheme="minorHAnsi" w:eastAsia="Calibri" w:hAnsiTheme="minorHAnsi" w:cs="Calibri"/>
          <w:color w:val="000000"/>
          <w:sz w:val="24"/>
          <w:szCs w:val="24"/>
        </w:rPr>
        <w:t>je 8,3% ministarstava</w:t>
      </w:r>
      <w:r w:rsidR="006A107F" w:rsidRPr="007075A6">
        <w:rPr>
          <w:rFonts w:asciiTheme="minorHAnsi" w:eastAsia="Calibri" w:hAnsiTheme="minorHAnsi" w:cs="Calibri"/>
          <w:color w:val="000000"/>
          <w:sz w:val="24"/>
          <w:szCs w:val="24"/>
        </w:rPr>
        <w:t xml:space="preserve"> povjerilo odgovornosti i ovlašćenja za finansijsko upravljanje.</w:t>
      </w:r>
      <w:r w:rsidR="006A107F" w:rsidRPr="007075A6">
        <w:rPr>
          <w:rFonts w:asciiTheme="minorHAnsi" w:eastAsia="Calibri" w:hAnsiTheme="minorHAnsi" w:cs="Calibri"/>
          <w:color w:val="000000"/>
          <w:sz w:val="24"/>
          <w:szCs w:val="24"/>
          <w:vertAlign w:val="superscript"/>
        </w:rPr>
        <w:footnoteReference w:id="41"/>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Razlozi za izostanak</w:t>
      </w:r>
      <w:r w:rsidR="00391210">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 xml:space="preserve">primjene navedenog koncepta </w:t>
      </w:r>
      <w:r w:rsidR="00174609">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 xml:space="preserve">su </w:t>
      </w:r>
      <w:r w:rsidRPr="007075A6">
        <w:rPr>
          <w:rFonts w:asciiTheme="minorHAnsi" w:eastAsia="Calibri" w:hAnsiTheme="minorHAnsi" w:cs="Calibri"/>
          <w:b/>
          <w:color w:val="000000"/>
          <w:sz w:val="24"/>
          <w:szCs w:val="24"/>
        </w:rPr>
        <w:t>nedovoljno razvijeni mehanizmi planiranja i izvještavanja</w:t>
      </w:r>
      <w:r w:rsidRPr="007075A6">
        <w:rPr>
          <w:rFonts w:asciiTheme="minorHAnsi" w:eastAsia="Calibri" w:hAnsiTheme="minorHAnsi" w:cs="Calibri"/>
          <w:color w:val="000000"/>
          <w:sz w:val="24"/>
          <w:szCs w:val="24"/>
        </w:rPr>
        <w:t xml:space="preserve"> na nivou </w:t>
      </w:r>
      <w:r w:rsidR="00391210">
        <w:rPr>
          <w:rFonts w:asciiTheme="minorHAnsi" w:eastAsia="Calibri" w:hAnsiTheme="minorHAnsi" w:cs="Calibri"/>
          <w:color w:val="000000"/>
          <w:sz w:val="24"/>
          <w:szCs w:val="24"/>
        </w:rPr>
        <w:t>institucija</w:t>
      </w:r>
      <w:r w:rsidRPr="007075A6">
        <w:rPr>
          <w:rFonts w:asciiTheme="minorHAnsi" w:eastAsia="Calibri" w:hAnsiTheme="minorHAnsi" w:cs="Calibri"/>
          <w:color w:val="000000"/>
          <w:sz w:val="24"/>
          <w:szCs w:val="24"/>
        </w:rPr>
        <w:t xml:space="preserve"> javne uprave. Planiranje politika </w:t>
      </w:r>
      <w:r w:rsidR="00174609">
        <w:rPr>
          <w:rFonts w:asciiTheme="minorHAnsi" w:eastAsia="Calibri" w:hAnsiTheme="minorHAnsi" w:cs="Calibri"/>
          <w:color w:val="000000"/>
          <w:sz w:val="24"/>
          <w:szCs w:val="24"/>
        </w:rPr>
        <w:t>kojima se postižu ciljevi koje V</w:t>
      </w:r>
      <w:r w:rsidRPr="007075A6">
        <w:rPr>
          <w:rFonts w:asciiTheme="minorHAnsi" w:eastAsia="Calibri" w:hAnsiTheme="minorHAnsi" w:cs="Calibri"/>
          <w:color w:val="000000"/>
          <w:sz w:val="24"/>
          <w:szCs w:val="24"/>
        </w:rPr>
        <w:t xml:space="preserve">lada postavlja, uprkos ostvarenom napretku u planiranju na nivou Vlade, još uvijek nije primijenjeno, dok je primjena programskog budžeta u ranoj fazi. Shodno tome ključni izazov za primjenu koncepta predstavlja </w:t>
      </w:r>
      <w:r w:rsidRPr="007075A6">
        <w:rPr>
          <w:rFonts w:asciiTheme="minorHAnsi" w:eastAsia="Calibri" w:hAnsiTheme="minorHAnsi" w:cs="Calibri"/>
          <w:b/>
          <w:color w:val="000000"/>
          <w:sz w:val="24"/>
          <w:szCs w:val="24"/>
        </w:rPr>
        <w:t>unutrašnja organizacija izvještavanja i kontrola</w:t>
      </w:r>
      <w:r w:rsidRPr="007075A6">
        <w:rPr>
          <w:rFonts w:asciiTheme="minorHAnsi" w:eastAsia="Calibri" w:hAnsiTheme="minorHAnsi" w:cs="Calibri"/>
          <w:color w:val="000000"/>
          <w:sz w:val="24"/>
          <w:szCs w:val="24"/>
        </w:rPr>
        <w:t xml:space="preserve"> koja će pružiti razumnu uvjerenost rukovodiocima o prenesenim ovlašćenjima. Dodatno izazovi su i povezivanje budžeta i odgovornosti, planiranje na nivou organizacije aktivnosti i ciljeva, utvrđivanje budžeta na nivou organizacionih jedinica kao i delegiranje ovlašćenja za potrošnju. </w:t>
      </w:r>
    </w:p>
    <w:p w:rsidR="00A16942" w:rsidRPr="007075A6" w:rsidRDefault="00174609">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Fokus unutrašnje revizije</w:t>
      </w:r>
      <w:r w:rsidR="006A107F" w:rsidRPr="007075A6">
        <w:rPr>
          <w:rFonts w:asciiTheme="minorHAnsi" w:eastAsia="Calibri" w:hAnsiTheme="minorHAnsi" w:cs="Calibri"/>
          <w:color w:val="000000"/>
          <w:sz w:val="24"/>
          <w:szCs w:val="24"/>
        </w:rPr>
        <w:t xml:space="preserve"> do sada</w:t>
      </w:r>
      <w:r>
        <w:rPr>
          <w:rFonts w:asciiTheme="minorHAnsi" w:eastAsia="Calibri" w:hAnsiTheme="minorHAnsi" w:cs="Calibri"/>
          <w:color w:val="000000"/>
          <w:sz w:val="24"/>
          <w:szCs w:val="24"/>
        </w:rPr>
        <w:t xml:space="preserve"> je</w:t>
      </w:r>
      <w:r w:rsidR="006A107F" w:rsidRPr="007075A6">
        <w:rPr>
          <w:rFonts w:asciiTheme="minorHAnsi" w:eastAsia="Calibri" w:hAnsiTheme="minorHAnsi" w:cs="Calibri"/>
          <w:color w:val="000000"/>
          <w:sz w:val="24"/>
          <w:szCs w:val="24"/>
        </w:rPr>
        <w:t xml:space="preserve"> uglavnom bio na ocjeni procesa i</w:t>
      </w:r>
      <w:r>
        <w:rPr>
          <w:rFonts w:asciiTheme="minorHAnsi" w:eastAsia="Calibri" w:hAnsiTheme="minorHAnsi" w:cs="Calibri"/>
          <w:color w:val="000000"/>
          <w:sz w:val="24"/>
          <w:szCs w:val="24"/>
        </w:rPr>
        <w:t xml:space="preserve"> unutrašnjih kontrola, dok se s</w:t>
      </w:r>
      <w:r w:rsidR="006A107F" w:rsidRPr="007075A6">
        <w:rPr>
          <w:rFonts w:asciiTheme="minorHAnsi" w:eastAsia="Calibri" w:hAnsiTheme="minorHAnsi" w:cs="Calibri"/>
          <w:color w:val="000000"/>
          <w:sz w:val="24"/>
          <w:szCs w:val="24"/>
        </w:rPr>
        <w:t xml:space="preserve"> revizijama upravljanja tek započelo i to samo u pilot institucijama uz stručnu pomoć eksperata.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Procenat organa državne uprave u kojima struktura budžetskog programa odgovara strukturi menadžmenta je</w:t>
      </w:r>
      <w:r w:rsidR="00174609">
        <w:rPr>
          <w:rFonts w:asciiTheme="minorHAnsi" w:eastAsia="Calibri" w:hAnsiTheme="minorHAnsi" w:cs="Calibri"/>
          <w:color w:val="000000"/>
          <w:sz w:val="24"/>
          <w:szCs w:val="24"/>
        </w:rPr>
        <w:t>ste</w:t>
      </w:r>
      <w:r w:rsidRPr="007075A6">
        <w:rPr>
          <w:rFonts w:asciiTheme="minorHAnsi" w:eastAsia="Calibri" w:hAnsiTheme="minorHAnsi" w:cs="Calibri"/>
          <w:color w:val="000000"/>
          <w:sz w:val="24"/>
          <w:szCs w:val="24"/>
        </w:rPr>
        <w:t xml:space="preserve"> 5% prema posl</w:t>
      </w:r>
      <w:r w:rsidR="0017460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ednjem Završnom izvještaju o implementaciji Strategije reforme javne uprave 2016 –</w:t>
      </w:r>
      <w:r w:rsidR="00174609">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2020.</w:t>
      </w:r>
      <w:r w:rsidRPr="007075A6">
        <w:rPr>
          <w:rFonts w:asciiTheme="minorHAnsi" w:eastAsia="Calibri" w:hAnsiTheme="minorHAnsi" w:cs="Calibri"/>
          <w:color w:val="000000"/>
          <w:sz w:val="24"/>
          <w:szCs w:val="24"/>
          <w:vertAlign w:val="superscript"/>
        </w:rPr>
        <w:footnoteReference w:id="42"/>
      </w:r>
      <w:r w:rsidRPr="007075A6">
        <w:rPr>
          <w:rFonts w:asciiTheme="minorHAnsi" w:eastAsia="Calibri" w:hAnsiTheme="minorHAnsi" w:cs="Calibri"/>
          <w:color w:val="000000"/>
          <w:sz w:val="24"/>
          <w:szCs w:val="24"/>
        </w:rPr>
        <w:t xml:space="preserve"> U sistemu</w:t>
      </w:r>
      <w:r w:rsidR="00174609">
        <w:rPr>
          <w:rFonts w:asciiTheme="minorHAnsi" w:eastAsia="Calibri" w:hAnsiTheme="minorHAnsi" w:cs="Calibri"/>
          <w:color w:val="000000"/>
          <w:sz w:val="24"/>
          <w:szCs w:val="24"/>
        </w:rPr>
        <w:t xml:space="preserve"> državne uprave nedostaje jasn</w:t>
      </w:r>
      <w:r w:rsidRPr="007075A6">
        <w:rPr>
          <w:rFonts w:asciiTheme="minorHAnsi" w:eastAsia="Calibri" w:hAnsiTheme="minorHAnsi" w:cs="Calibri"/>
          <w:color w:val="000000"/>
          <w:sz w:val="24"/>
          <w:szCs w:val="24"/>
        </w:rPr>
        <w:t>a slika o</w:t>
      </w:r>
      <w:r w:rsidRPr="007075A6">
        <w:rPr>
          <w:rFonts w:asciiTheme="minorHAnsi" w:eastAsia="Calibri" w:hAnsiTheme="minorHAnsi" w:cs="Calibri"/>
          <w:b/>
          <w:color w:val="000000"/>
          <w:sz w:val="24"/>
          <w:szCs w:val="24"/>
        </w:rPr>
        <w:t xml:space="preserve"> postignutom učinku (outcome) </w:t>
      </w:r>
      <w:r w:rsidRPr="007075A6">
        <w:rPr>
          <w:rFonts w:asciiTheme="minorHAnsi" w:eastAsia="Calibri" w:hAnsiTheme="minorHAnsi" w:cs="Calibri"/>
          <w:color w:val="000000"/>
          <w:sz w:val="24"/>
          <w:szCs w:val="24"/>
        </w:rPr>
        <w:t>organa, kao i veza između pripreme Pr</w:t>
      </w:r>
      <w:r w:rsidR="00174609">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 xml:space="preserve">edloga zakona o budžetu koji Skupština Crne Gore donosi do 31. decembra tekuće godine za narednu godinu i </w:t>
      </w:r>
      <w:r w:rsidRPr="007075A6">
        <w:rPr>
          <w:rFonts w:asciiTheme="minorHAnsi" w:eastAsia="Calibri" w:hAnsiTheme="minorHAnsi" w:cs="Calibri"/>
          <w:color w:val="000000"/>
          <w:sz w:val="24"/>
          <w:szCs w:val="24"/>
        </w:rPr>
        <w:lastRenderedPageBreak/>
        <w:t xml:space="preserve">planiranja aktivnosti Programa rada Vlade Crne Gore za narednu godinu koji se donosi  početkom te godine i tekućim strateškim planiranjima. </w:t>
      </w:r>
      <w:sdt>
        <w:sdtPr>
          <w:rPr>
            <w:rFonts w:asciiTheme="minorHAnsi" w:hAnsiTheme="minorHAnsi"/>
          </w:rPr>
          <w:tag w:val="goog_rdk_22"/>
          <w:id w:val="1468697761"/>
        </w:sdtPr>
        <w:sdtEndPr/>
        <w:sdtContent/>
      </w:sdt>
    </w:p>
    <w:p w:rsidR="00A16942" w:rsidRPr="007075A6" w:rsidRDefault="006A107F" w:rsidP="00EB118D">
      <w:pPr>
        <w:numPr>
          <w:ilvl w:val="0"/>
          <w:numId w:val="22"/>
        </w:numPr>
        <w:pBdr>
          <w:top w:val="nil"/>
          <w:left w:val="nil"/>
          <w:bottom w:val="nil"/>
          <w:right w:val="nil"/>
          <w:between w:val="nil"/>
        </w:pBdr>
        <w:spacing w:before="120" w:after="120" w:line="240" w:lineRule="auto"/>
        <w:ind w:left="274" w:right="-471" w:hanging="274"/>
        <w:jc w:val="both"/>
        <w:rPr>
          <w:rFonts w:asciiTheme="minorHAnsi" w:eastAsia="Calibri" w:hAnsiTheme="minorHAnsi" w:cs="Calibri"/>
          <w:color w:val="000000"/>
          <w:sz w:val="24"/>
          <w:szCs w:val="24"/>
        </w:rPr>
      </w:pPr>
      <w:r w:rsidRPr="007075A6">
        <w:rPr>
          <w:rFonts w:asciiTheme="minorHAnsi" w:eastAsia="Calibri" w:hAnsiTheme="minorHAnsi" w:cs="Calibri"/>
          <w:b/>
          <w:i/>
          <w:color w:val="000000"/>
          <w:sz w:val="24"/>
          <w:szCs w:val="24"/>
        </w:rPr>
        <w:t>Paralelno postojanje elektronskog i papirnog upravljanja dokumentima, što zaht</w:t>
      </w:r>
      <w:r w:rsidR="00174609">
        <w:rPr>
          <w:rFonts w:asciiTheme="minorHAnsi" w:eastAsia="Calibri" w:hAnsiTheme="minorHAnsi" w:cs="Calibri"/>
          <w:b/>
          <w:i/>
          <w:color w:val="000000"/>
          <w:sz w:val="24"/>
          <w:szCs w:val="24"/>
        </w:rPr>
        <w:t>i</w:t>
      </w:r>
      <w:r w:rsidRPr="007075A6">
        <w:rPr>
          <w:rFonts w:asciiTheme="minorHAnsi" w:eastAsia="Calibri" w:hAnsiTheme="minorHAnsi" w:cs="Calibri"/>
          <w:b/>
          <w:i/>
          <w:color w:val="000000"/>
          <w:sz w:val="24"/>
          <w:szCs w:val="24"/>
        </w:rPr>
        <w:t xml:space="preserve">jeva više resursa, ograničavajući postizanje pune koristi od potpune digitalizacije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Sistem za elektronsko upravljanje dokumentima (eDMS)</w:t>
      </w:r>
      <w:r w:rsidRPr="007075A6">
        <w:rPr>
          <w:rFonts w:asciiTheme="minorHAnsi" w:eastAsia="Calibri" w:hAnsiTheme="minorHAnsi" w:cs="Calibri"/>
          <w:color w:val="000000"/>
          <w:sz w:val="24"/>
          <w:szCs w:val="24"/>
        </w:rPr>
        <w:t>, odnosno elektronske pisarnice, nije u potpunosti iskorišćen i ministarstva ga uglavnom koriste u dijelu kancelarijskog poslovanja unutar svoje institucije</w:t>
      </w:r>
      <w:r w:rsidR="00174609">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ali ne i za  dosta</w:t>
      </w:r>
      <w:r w:rsidR="00174609">
        <w:rPr>
          <w:rFonts w:asciiTheme="minorHAnsi" w:eastAsia="Calibri" w:hAnsiTheme="minorHAnsi" w:cs="Calibri"/>
          <w:color w:val="000000"/>
          <w:sz w:val="24"/>
          <w:szCs w:val="24"/>
        </w:rPr>
        <w:t>vljanje</w:t>
      </w:r>
      <w:r w:rsidRPr="007075A6">
        <w:rPr>
          <w:rFonts w:asciiTheme="minorHAnsi" w:eastAsia="Calibri" w:hAnsiTheme="minorHAnsi" w:cs="Calibri"/>
          <w:color w:val="000000"/>
          <w:sz w:val="24"/>
          <w:szCs w:val="24"/>
        </w:rPr>
        <w:t xml:space="preserve"> dokumenata između institucija odnosno ministarstava. Prema završnom Izvještaju o implementaciji Strategije reforme javne uprave 2016–2020, 100% ministarstava je implementiralo eDMS, ali se sis</w:t>
      </w:r>
      <w:r w:rsidR="00174609">
        <w:rPr>
          <w:rFonts w:asciiTheme="minorHAnsi" w:eastAsia="Calibri" w:hAnsiTheme="minorHAnsi" w:cs="Calibri"/>
          <w:color w:val="000000"/>
          <w:sz w:val="24"/>
          <w:szCs w:val="24"/>
        </w:rPr>
        <w:t>tem i dalje koristi paralelno s</w:t>
      </w:r>
      <w:r w:rsidRPr="007075A6">
        <w:rPr>
          <w:rFonts w:asciiTheme="minorHAnsi" w:eastAsia="Calibri" w:hAnsiTheme="minorHAnsi" w:cs="Calibri"/>
          <w:color w:val="000000"/>
          <w:sz w:val="24"/>
          <w:szCs w:val="24"/>
        </w:rPr>
        <w:t xml:space="preserve"> potpisivanjem i dostavom dokumenata unutar javne uprave. Pored toga, podređena tijela javne uprave, agencije, fondovi i druge javne institucije još uvijek nemaju uspostavljen eDMS. Kao rezultat toga, institucije sprovode paralelne i preklapajuće procese upravljanja dokumentima (elektronskim putem i na papiru), koji zahtijevaju više resursa, ograničavajući  postizanje pune koristi od potpune digitalizacije (manji troškovi papira, brža komunikacija s drugim državnim tijelima pomoću eDMS-a).</w:t>
      </w:r>
    </w:p>
    <w:p w:rsidR="00A16942" w:rsidRPr="007075A6" w:rsidRDefault="00B108A9">
      <w:pPr>
        <w:spacing w:before="60" w:after="60" w:line="240" w:lineRule="auto"/>
        <w:ind w:right="-475"/>
        <w:jc w:val="both"/>
        <w:rPr>
          <w:rFonts w:asciiTheme="minorHAnsi" w:eastAsia="Calibri" w:hAnsiTheme="minorHAnsi" w:cs="Calibri"/>
          <w:color w:val="000000"/>
          <w:sz w:val="24"/>
          <w:szCs w:val="24"/>
          <w:highlight w:val="white"/>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72576" behindDoc="0" locked="0" layoutInCell="1" allowOverlap="1" wp14:anchorId="19E6858E" wp14:editId="3B9E5C2C">
                <wp:simplePos x="0" y="0"/>
                <wp:positionH relativeFrom="margin">
                  <wp:posOffset>3653790</wp:posOffset>
                </wp:positionH>
                <wp:positionV relativeFrom="page">
                  <wp:posOffset>6713220</wp:posOffset>
                </wp:positionV>
                <wp:extent cx="2539365" cy="626110"/>
                <wp:effectExtent l="0" t="0" r="4445" b="1270"/>
                <wp:wrapSquare wrapText="bothSides"/>
                <wp:docPr id="1488" name="Group 93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539365" cy="626110"/>
                          <a:chOff x="40763" y="34669"/>
                          <a:chExt cx="25393" cy="6261"/>
                        </a:xfrm>
                      </wpg:grpSpPr>
                      <wpg:grpSp>
                        <wpg:cNvPr id="1489" name="Group 933"/>
                        <wpg:cNvGrpSpPr>
                          <a:grpSpLocks/>
                        </wpg:cNvGrpSpPr>
                        <wpg:grpSpPr bwMode="auto">
                          <a:xfrm>
                            <a:off x="40763" y="34669"/>
                            <a:ext cx="25393" cy="6261"/>
                            <a:chOff x="40763" y="34669"/>
                            <a:chExt cx="25393" cy="6261"/>
                          </a:xfrm>
                        </wpg:grpSpPr>
                        <wps:wsp>
                          <wps:cNvPr id="1490" name="Rectangle 934"/>
                          <wps:cNvSpPr>
                            <a:spLocks noChangeArrowheads="1"/>
                          </wps:cNvSpPr>
                          <wps:spPr bwMode="auto">
                            <a:xfrm>
                              <a:off x="40763" y="34669"/>
                              <a:ext cx="25393" cy="6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91" name="Group 935"/>
                          <wpg:cNvGrpSpPr>
                            <a:grpSpLocks/>
                          </wpg:cNvGrpSpPr>
                          <wpg:grpSpPr bwMode="auto">
                            <a:xfrm>
                              <a:off x="40763" y="34669"/>
                              <a:ext cx="25393" cy="6261"/>
                              <a:chOff x="0" y="0"/>
                              <a:chExt cx="32186" cy="20287"/>
                            </a:xfrm>
                          </wpg:grpSpPr>
                          <wps:wsp>
                            <wps:cNvPr id="1492" name="Rectangle 936"/>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93" name="Rectangle 937"/>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94" name="Group 938"/>
                            <wpg:cNvGrpSpPr>
                              <a:grpSpLocks/>
                            </wpg:cNvGrpSpPr>
                            <wpg:grpSpPr bwMode="auto">
                              <a:xfrm>
                                <a:off x="0" y="190"/>
                                <a:ext cx="22494" cy="8321"/>
                                <a:chOff x="2286" y="0"/>
                                <a:chExt cx="14721" cy="10241"/>
                              </a:xfrm>
                            </wpg:grpSpPr>
                            <wps:wsp>
                              <wps:cNvPr id="1495" name="Freeform 939"/>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96" name="Rectangle 940"/>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97" name="Rectangle 941"/>
                            <wps:cNvSpPr>
                              <a:spLocks noChangeArrowheads="1"/>
                            </wps:cNvSpPr>
                            <wps:spPr bwMode="auto">
                              <a:xfrm>
                                <a:off x="667" y="1957"/>
                                <a:ext cx="31383" cy="18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2D05B5" w:rsidRDefault="00E934CF">
                                  <w:pPr>
                                    <w:spacing w:before="0" w:after="0" w:line="240" w:lineRule="auto"/>
                                    <w:ind w:left="360" w:firstLine="360"/>
                                    <w:jc w:val="right"/>
                                    <w:textDirection w:val="btLr"/>
                                    <w:rPr>
                                      <w:sz w:val="16"/>
                                      <w:szCs w:val="16"/>
                                    </w:rPr>
                                  </w:pPr>
                                  <w:r w:rsidRPr="002D05B5">
                                    <w:rPr>
                                      <w:rFonts w:ascii="Arial" w:eastAsia="Arial" w:hAnsi="Arial" w:cs="Arial"/>
                                      <w:smallCaps/>
                                      <w:color w:val="333C3D"/>
                                      <w:sz w:val="16"/>
                                      <w:szCs w:val="16"/>
                                    </w:rPr>
                                    <w:t>Potrebno je unaprijeđenje elektronske komunikacije izmedju institucija</w:t>
                                  </w:r>
                                </w:p>
                                <w:p w:rsidR="00E934CF" w:rsidRPr="002D05B5" w:rsidRDefault="00E934CF">
                                  <w:pPr>
                                    <w:spacing w:before="0" w:after="0" w:line="240" w:lineRule="auto"/>
                                    <w:jc w:val="right"/>
                                    <w:textDirection w:val="btLr"/>
                                    <w:rPr>
                                      <w:sz w:val="16"/>
                                      <w:szCs w:val="16"/>
                                    </w:rPr>
                                  </w:pPr>
                                  <w:r w:rsidRPr="002D05B5">
                                    <w:rPr>
                                      <w:rFonts w:ascii="Arial" w:eastAsia="Arial" w:hAnsi="Arial" w:cs="Arial"/>
                                      <w:color w:val="7E97AD"/>
                                      <w:sz w:val="16"/>
                                      <w:szCs w:val="16"/>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19E6858E" id="Group 932" o:spid="_x0000_s1186" style="position:absolute;left:0;text-align:left;margin-left:287.7pt;margin-top:528.6pt;width:199.95pt;height:49.3pt;z-index:251672576;mso-wrap-distance-left:18pt;mso-wrap-distance-right:18pt;mso-position-horizontal-relative:margin;mso-position-vertical-relative:page" coordorigin="40763,34669" coordsize="25393,626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DFIBTsAYAALMhAAAOAAAAZHJzL2Uyb0RvYy54bWzsWt9v2zYQfh+w/4HQ&#10;4wDXkizLklCnSOO4KNCtxZphz7REW0IlUaPk2N2w/30fSVGW7ThN2iRA1+TBIcXziffr493RL19t&#10;i5xcM1FnvJxazgvbIqyMeZKVq6n1x9V8EFikbmiZ0JyXbGp9ZrX16uznn15uqoi5POV5wgQBk7KO&#10;NtXUSpumiobDOk5ZQesXvGIlFpdcFLTBVKyGiaAbcC/yoWvb/nDDRVIJHrO6xtOZXrTOFP/lksXN&#10;++WyZg3Jpxb21qhPoT4X8nN49pJGK0GrNIvbbdCv2EVBsxIv7VjNaEPJWmRHrIosFrzmy+ZFzIsh&#10;Xy6zmCkZII1jH0jzRvB1pWRZRZtV1akJqj3Q01ezjX+7/iBIlsB2XgBblbSAldSLSThypX421SoC&#10;2RtRfaw+CC0khu94/KnG8vBwXc5XmpgsNr/yBAzpuuFKP9ulKCQLSE62ygyfOzOwbUNiPHTHo3Dk&#10;jy0SY813fcdp7RSnMKb8mmdP/JFFsDzyfD/UVozTyz6D3dfl8pBG+tVqu+32tGxq0om500Z4qI3R&#10;Y2vjRrH2tLIvFI0eQyMIxHrna/W3+drHlFZMuXAtnajTbohg1L72O2KUlqucwd88rWFFapyt1p5G&#10;Sn6Rgo6dC8E3KaMJduYo026q3hfkpIafftH17qvszoNoVIm6ecN4QeRgaglIoJybXr+rG+1shkT6&#10;esnnWZ7jOY3ycu8BeOonMDK+KtekuRVw/BPa4WVwGXgDz/UvB549mw3O5xfewJ87k/FsNLu4mDn/&#10;yvc6XpRmScJK+RoDYo53N8O1cKrhp4OxmudZItnJLdVitbjIBbmmANG5+mtDqkc23N+GijjIciCS&#10;43r2azcczP1gMvDm3ngQTuxgYDvh69C3vdCbzfdFepeV7NtFIpupFY7dsbJSb9MHstnq71g2GhVZ&#10;g2Mqz4qpFXRENJJueFkmyrQNzXI97qlCbn+nCpjbGBowpP1UAk8dNdvFVqOwG5gYWPDkM/xYcLgY&#10;ogWHLAYpF39bZIMDa2rVf62pYBbJ35aIhdDxXA8nXH8i+pNFf0LLGKymVtwIi+jJRaPPxXUlslWK&#10;dzlKXSU/B3gvM+XYcq96Xwr4FVTciqKhY+LcnCljLd/jnSn3DeweikLNu+Nod56MXCfwNfS6thtM&#10;Wg+5+UB5Gvh0jVr78Okb1wHSPjZ87qlKgpY8uW9V1DNuzuet5/QgqAcWGm81SDzj5n1xU2WBO3z6&#10;PnDzacACqfJxrqVQTOrr/wEWvZA6ONXbjEVGFM2rlOo8RpUUiLU2uVGH9B6Pe6Vqz3lNm8CezGtG&#10;SuHfW3y2lexxdRgi1dqvldu87fHyGn3iOqicVL5pzlzXRdqsk5MA569e7OpC15WZy01JjeNNQK1q&#10;bMd2PV1KnaqSnwanUPJrnc4FY7Lng5Kwg/VjmJKV1h6Aycmdar9DrRhdOugmILOSfQfHdlzV/gBG&#10;mKZFvNZ1n4KSttZDyydpS7dV0m7/CqZaFjkaSb8MiU02BDZC3tjaZkcG9ffIUhK4LqogbcEdFTbU&#10;UbWMTrME1HfENjnFEv7SUTn+OHTH/mmWsEpH7EJzwfgkX7haR3qL3JMemZb5JEe0pO7CEb2aHllf&#10;bJivMxBNdX2OjH9btkbDCPUPOmq2qnYqXssGk7QgnODKRAWopNFPEMNCklj1h/C+24mhe0msyqAv&#10;EuvYvTIVx+2coSvJWUWM4az/t7LKRsVhI1RYBI3QhXa6ijZSRVJUOZRls3FdkqL01f5JEC5iLTu+&#10;7z8ZvRX8ml1x9cXmoLGHLexW87JP1THHvs2BbCjM/0rxa71USaidUO4YrA2Z+a/Jtfl28fQFwsN3&#10;xzmvmeYv9aBe1OlGqrQHBHtJw16rZHIZTs5n7T73yH6I3ALN67Y18mBtkvu3RDx4gm6JeOOJi0nX&#10;EpEruiXSrjxwS+RpjkwAxFFqD8ngu3snI/LcR2qjnj5Kb0kv7t0KWORZpbqbSZWpbhi6Yn9mTara&#10;y6ZTJYnaXiE6WQc3JDfcJOnblxmP1wUrG32dJFhOGyBbnWZVDW+JWLFgCXq8b5P2+K5FLHsu0DCU&#10;2gjWxMAHGi3RLG2fAyC6BYzN3iXVDxH4T9csHSmbfF9Fxe4CSsfoU1y2IOE6RolOd8eZ9YNftvg+&#10;toBD3gnHKpfR9xyqZeiMAiStKuUORrpKRNCYlNvcozxftexuZJ5bhg9z1WKut82Vxp1bht7YD5Fs&#10;33DV0uUUGJh8ojHDr79g6WPG0Ri/DFAJavsrBvnTg/4c4/5vLc7+AwAA//8DAFBLAwQUAAYACAAA&#10;ACEAqiYOvrwAAAAhAQAAGQAAAGRycy9fcmVscy9lMm9Eb2MueG1sLnJlbHOEj0FqwzAQRfeF3EHM&#10;PpadRSjFsjeh4G1IDjBIY1nEGglJLfXtI8gmgUCX8z//PaYf//wqfillF1hB17QgiHUwjq2C6+V7&#10;/wkiF2SDa2BSsFGGcdh99GdasdRRXlzMolI4K1hKiV9SZr2Qx9yESFybOSSPpZ7Jyoj6hpbkoW2P&#10;Mj0zYHhhiskoSJPpQFy2WM3/s8M8O02noH88cXmjkM5XdwVislQUeDIOH2HXRLYgh16+PDbcAQAA&#10;//8DAFBLAwQUAAYACAAAACEA7JlxkeMAAAANAQAADwAAAGRycy9kb3ducmV2LnhtbEyPwU7DMAyG&#10;70i8Q2QkbiztRugoTadpAk7TJDYkxC1rvbZa41RN1nZvjznB0f4//f6crSbbigF73zjSEM8iEEiF&#10;KxuqNHwe3h6WIHwwVJrWEWq4oodVfnuTmbR0I33gsA+V4BLyqdFQh9ClUvqiRmv8zHVInJ1cb03g&#10;sa9k2ZuRy20r51H0JK1piC/UpsNNjcV5f7Ea3kczrhfx67A9nzbX74PafW1j1Pr+blq/gAg4hT8Y&#10;fvVZHXJ2OroLlV60GlSiHhnlIFLJHAQjz4lagDjyKlZqCTLP5P8v8h8AAAD//wMAUEsDBAoAAAAA&#10;AAAAIQDr+TfcQxkAAEMZAAAUAAAAZHJzL21lZGlhL2ltYWdlMS5wbmeJUE5HDQoaCgAAAA1JSERS&#10;AAAB5AAAAVAIBgAAAG71DZoAABkKSURBVHhe7d1tyLbnYRfwgZAPg0BgkA+BQCAY8cMDg0EFV/Ks&#10;bhJX9xh5HjNbg8NQtIuhLsVZR+3WWawrJHS6Bdk6WZv4sgzjHp9lLlSFSlVqwbe6UZhlOtA5RjeV&#10;sX6YX/6eRy7v3vdzHvfLdd3X+XKc5/n7wf9TaUie3Nf1z3Xc/+O8vuEbAK4hye/r8ge7fMsC88QC&#10;88iE+f3Z/bv9AyPkDzeUP9blVgP5ti7v67/GAPbSvYE8lrroZPn59i5/OnVpyLApf85/ocvfz87n&#10;+q8xgCt1bx4Pp34jl+WnfGL8U6nLQ4ZL+WT+g13+Y+6nkIHDdG8cD6V+I5fl5+ko47FS/kPnT3b5&#10;6S7/O+dTyMD+ujeNb+zyzanfzGW5+UNdnsmukPtFIselHEs/1+UXcjWFDOwnuxHXjdRv6LLclDJ+&#10;T+oikePy7i6f6PLfsj+FDOwny11Uy/m52eW9qctErpdyLP3Hu/xsLj6WvoxCBq4Wi+q15TtiST1U&#10;yrF0GWn96xxHIQOX694ovin1G7osN5bUw+SPdvnxHHYsfRmFDFyse5N4MPUbuiw3d7rcTl0usl/K&#10;f8yUu8PlWHpoChk4Xyyq1xRL6uNyM+ffHR6SQgZqWfZjMeX+WFJfP+Xu8N/L9UZah1LIQC27Zyf3&#10;39hlebkZS+pDc/JIy33uDg9JIQP3694YHk39xi7LiyX1YSl3h1/OcCOtQylk4FQsqtcSS+r9Uv6c&#10;/lyXn8s0x9KXUcjATnYjrv4buywvd2JJfVXKsfRfz/F3h4ekkIG3y/iBWFQvPZbUV6f8+fxE5juW&#10;voxChq2LRfUaYkl9ccqx9AsZ5+7wkBQybF33RvB46jd4WU5uxpL6vNzJ7u7wL2cZFDJsWfcm8Ejq&#10;N3hZToy36kx5d3hIChm2KhbVS893RRmfpPyHyYe6fDbLpZBhi+KxmEvPnRhvlZQ/gznvDg9JIcPW&#10;ZDfiUsbLTBlvfXeUcSt3h4ekkGFLYlG95Hxrtr2kLneH/2baujs8JIUMW9K96B9L/UYv7edmtvsY&#10;zD/T5e9mHcfSl1HIsBXdC/7h1G/00n62uKQu/8wvpv27w0NSyLAF3Yv9odRv9NJ+trakvpPdIy2X&#10;cnd4SAoZ1i4W1UvNnWxnvFUeafl61jXSOpRChjXLbsR1I/WbvbSbrSypy7H0X8uy7w4PSSHDmsWi&#10;emnZwpL6TnZ3h/9HOEshw1rFonppuZl1L6nL3eE3w0UUMqxRPBZzaVnrkrr8c5W7w18MV1HIsDbd&#10;C/vB1G/40m7WuKT+nuzuDm95pHUohQxrEovqpeVO1jXeKneHyyMtOZxChrWIx2IuKWVJXcZbayjj&#10;O9kdSxtpHUchw1p0L+gnUr/xS3u5md21pn6xLS3lkZZvxLH0UBQyrEH3Yn409Ru/tJebWfaSuoy0&#10;fjhGWmNQyLB0saheSkqZLfWT8Z0ufzuOpcekkGHJshtx9d/4pb38iSxzSf3nu7wVpqCQYam6F/AD&#10;saheQu5kWeOt8kn+pTiWnppChiWKRfUSsrQl9fuyuzv8u2EOChmWqHvxPp66AKSd3Mxyfl9c7g6/&#10;GeamkGFpuhfuI6kLQNrJzbS/pC6f3Mvd4d8MrVDIsCSxqG49rS+pyyMt/0XcHW6RQoaliMditp6W&#10;l9Tl7vB/CC1TyLAE2Y24lHG7uZP2xlvl7+kfxt3hpVDI0LpYVLecFpfUfzG7Y2mWRSFD67oX6mOp&#10;i0Dmz8208/vi8rvrv9XlV8JSKWRoWfcifTh1Ecj8+fa0saQud4dfjbvDa6CQoVXdC/Sh1EUg86eF&#10;JfVf6fKFsCYKGVoUi+pWU35XPNeSuvyuujzS0t3hdVLI0JrsRlw3UpeBzJcy3rqTecZb5Vi6jLQc&#10;S6+bQobWxKK6tZwsqftFOXbK3eFfCluhkKElsahuLTcz7XirFH+5O+xYensUMrQiHovZWqZcUv+l&#10;uDu8dQoZWtC9GB9MXQgyX8qSeorxVrk7/F8DChnmF4vq1jL2krqMtO7FSIv7KWSYUzwWs6WMvaT+&#10;cNwd5mIKGebUvQifSF0MMn3GWlKXv+ZPxUiLqylkmEv3Anw0dTHI9LmZ4cdb7g5zKIUMc4hFdSsZ&#10;ekldRlq/FDicQoapZTfi6heDTJ+hltTuDjMEhQxT6l50D8SiuoUMsaQuIy13hxmKQoapxKK6hZTx&#10;VjmiPmZJ7e4wY1DIMJXuBfd46oKQ6XLMktrdYcamkGEK3YvtkdQFIdPlZpf3pi7aq+LuMFNRyDC2&#10;WFTPne/IYUtqd4eZg0KGMcVjMefOIUtqd4eZk0KGsWQ34lLG8+VOl9upi7cfd4dpgUKGMcSies6U&#10;8dYzuXxJ7e4wrVHIMIbuxfVY6qKQ8XPVktrdYVqlkGFo3Qvr4dRFIePnZs5fUpeCdneY1ilkGFL3&#10;onoodVHI+DlvSe3uMEuikGEosaieK/0l9cfj7jDLo5BhCNmNuG6kLgsZN3eyW1K7O8zSKWQYQiyq&#10;p87JkvqDcXeYdVDIcKxYVE+dUsY/EXeHWReFDMeIx2JOmW/t8qNd/mdgfRQyXFf3AnowdWnI8Hl3&#10;l492+UpgvRQyXEcsqqfIc9l9Iv75Lr8WWDeFDIeKx2KOmXIs/WKXn+7yj7Mr4/8TWD+FDIfqXjhP&#10;pC4SOS4nx9KlhE9S1tNfC2yDQoZDdC+aR1OXiVw/J8fSZ4u45PNd/m9gOxQy7CsW1UOlfyzdz78L&#10;bI9Chn1kN+LqF4sclvOOpfuxpGarFDJcpXuhPBCL6mNy0bF0P5bUbJlChsvEovq6KcfS35uLj6XP&#10;xpIaFDJcrnuRPJ66bOTi/JHsjqX/QeriPS9lSa2MQSHDxboXyCOpC0fOz3uz37F0v4wtqWFHIcN5&#10;YlG9Tw45lu7Hkhrup5ChLx6LeVUOPZbu58sB+hQynJXdiEsZn5/rHEv3Y0kN51PIcCIW1eflmGPp&#10;s7GkhsspZDjRvSAeS11IW82xx9JnY0kNV1PIUHQvhodTl9IWM8Sx9NlYUsN+FDJ0L4SHUhfTllKO&#10;pcvTtI49lu7Hkhr2p5DZtmx7UV2OpX8gwxxL92NJDYdRyGxXdiOuG6mLau253eVHUpfoULGkhsMp&#10;ZLYr21pUj3UsfTaW1HB9CpltynYW1WMeS5+NJTUcRyGzPdnGYzHHPpY+G0tqOJ5CZlu6H/oHU5fX&#10;WjLFsXQ/ZUmtjOF4CpntyHoX1VMdS/fzpQBDUchsQ9b5WMwpj6X7saSGYSlktqH7YX8idaEtNVMf&#10;S59NWVJ/NcDQFDLr1/2gP5q61JaWciz9YqY/lj6bt2JJDWNRyKxblr+oLsfSH01djlPHkhrGpZBZ&#10;r+xGXP2CW0rKsfTfSV2Mc8SSGsankFmn7of7gSxvUd3CsXQ/ltQwDYXM+mR5i+pWjqX7saSG6Shk&#10;1qf7wX48dem1mJaOpc/Gkhqmp5BZl+6H+pHUxddSWjyWPhtLapiHQmY90vaiutVj6bOxpIb5KGTW&#10;Ie0+FrPVY+l+LKlhXgqZ5ctuxNVSGZcveSjH0nM9TevQWFLD/BQyy5a2FtXvTvvH0v1YUkMbFDLL&#10;1v0QP5a6GKdOOZb+0dRl13LKkvrXA7RCIbNc3Q/ww6nLcaos7Vj6bEoZW1JDWxQyy9T98D6UuiSn&#10;yBKPpc/GkhrapJBZnsyzqF7isXQ/X4gyhlYpZJYluxHXjdSFOUaWfCzdT7nWBLRLIbMsmWZRvfRj&#10;6X4sqaF9CpnlyPiL6jUcS5+NJTUsh0JmGTLeYzHLsfT3Zh3H0mdjSQ3LopBpX/eD+mDqIj025Use&#10;Ppp2v+ThmFhSw/IoZNqW4RfV7826jqX7saSGZVLItCvDPRZzrcfS/VhSw3IpZNrV/YA+kbpcD8ma&#10;j6X7saSGZVPItKn74Xw0dcHum7UfS5+NJTWsg0KmPbneonorx9JnY0kN66GQaUt2I65+2V6WLR1L&#10;n40lNayLQqYd3Q/kA9l/Ub2lY+l+Ph9lDGujkGlD9ltUl2Pp8jStLR1L92NJDeukkGlD98P4eOoC&#10;Pkk5lv6BbO9Yup+vBFgrhcz8uh/ER1KXcMntLj+Supi2ljLecq0J1k0hM6/Ui2rH0vfHkhq2QSEz&#10;n9z/WEzH0nXKkvprAbZAITOP7EZcpYwdS58fS2rYFoXM9LK73lSuLTmWPj+W1LA9CpnpZFfE5ZGY&#10;f7nLz6UuIrGkhq1SyIyv+0F7KKdfFPFnu/yT1EW09VhSw7YpZMaR3e+Iy3WmG7n/GlO/iMSSGlDI&#10;DC275fRjqe8Uv6vLq6nLaOuxpAYKhcwwsrtPfNGjL9/R5adSl9HWY0kNnFDIXF9OR1pXfSHEJ2PE&#10;1Y8lNXCWQuZw3Q/Og7n82dNn82KXu6kLacuxpAb6FDL7yW6k9XDuH2ldlWe73EtdSFuNJTVwEYXM&#10;5XI60rrqWLqf70xdSFuOJTVwGYXM+bIbaZ3cHT40ZVH9WupS2mrKkloZA5dRyJzKbqRV7g4f+mn4&#10;bMqi+sdTl9JWU8rYkhq4ikLm6yOt8+4OXycfj0X1SSypgX0p5K3KbqT1TTlspHVVPhCPxTzJlwOw&#10;P4W8NdkdS19npHVVnsluuNQvpi3Gkho4lELeihw30roqZcTlmNqSGrg+hbxmOf8LHobOk7GoLrGk&#10;Bo6hkNcow460LktZVJfHYvbLaWuxpAaOpZDXIqcjrYu+4GGM/FAcVVtSA0NQyEuX/b/gYei8EItq&#10;S2pgKAp5qbp/eQ9lvJHWVSmL6n45bS2W1MCQFPKS5Hpf8DB0yqL6jdQFtZVYUgNjUMhLkNMveOiX&#10;49QpI64tL6otqYGxKOSWZfqR1mU5WVRvdcRlSQ2MSSG3JsN8wcMY+VC2W8aW1MDYFHIrsrs7/Hjq&#10;Imwh78t2F9VfCsD4FPKc0sZI66rcTl1SW4klNTAVhTyHnI60WjuW7qcsqn8mdVGtPWVJ/dUATEch&#10;TynjfsHD0CkjrldTl9Xa81YsqYHpKeSx5XSkdSN16bWcLS6qLamBuSjksWS6L3gYIy92uZu6sNac&#10;sqRWxsBcFPKQcvoFDzdSl9xS8myXe6kLa82xpAbmppCHkN2x9BJGWlfl6dRltfZYUgMtUMjHyLxf&#10;8DB0yqJ6S4/FtKQGWqKQD5XdsfQSR1qXpSyqfzJ1aa01ltRAaxTyvrLskdZV+Xi2s6i2pAZapJAv&#10;k9ORVitf8DBGPpDtPBbTkhpolUI+T3YjrUez/JHWVXkmu9+l9otrjbGkBlqmkM/KbqTV6hc8DJ2n&#10;sp1jaktqoHUKOcv4goeh82S2sai2pAaWYruFnNMveOiX1dpTFtWvpC6vtaWUsSU1sBTbK+Ssf6R1&#10;Vf5G1n9UbUkNLM02CjmnX/Cw9pHWVXkh619UfyHKGFiedRdydneHtzLSuiplUd0vr7WlXGsCWKL1&#10;FXK2OdK6KuWxmG+kLrA1xZIaWLL1FHLW8wUPQ+edWfeiuoy3fj0Ay7b8Qs5upLWWL3gYOmVR/cms&#10;d8RlSQ2sxTILOacjrRupS0hO85Eud1MX2RpiSQ2sybIKOev+goeh83zWu6i2pAbWpv1CzukXPNxI&#10;XTpyfm6nLrG1xJIaWKN2Cznb+YKHoVMW1T+TusjWEEtqYK3aK+TsvuDBSOt6KSOuV1MX2dJjSQ2s&#10;XRuFnN2xtJHW8VnjotqSGtiCeQs5RlpD5kNZ34jLkhrYinkKOb7gYeg81+Ve6kJbciypgS2ZrpBj&#10;pDVWnk5dZkuPJTWwNeMXcnYjLV/wME7Konptj8X8SgC2Z5xCji94mCJlUf2TqQttqSnjLdeagK0a&#10;tpC7v+A3xkhrqryc9SyqLamBrRumkOMLHqbOB7KeRXVZUn8tANt2/ULO6Rc8GGlNm2ez+0TZL7Yl&#10;5vOxpAYoDi/k7O4OG2nNk1tZzzG1JTXAqf0KOb7goYU8mfUsqi2pAe53eSFndyxdRlqOpedNWVS/&#10;krrYlhZLaoDznV/IMdJqLR/P8o+qLakBLnZayDkdad1IXQgyX17I8hfVltQAl/vcyUjL3eE280yX&#10;N1MX3JJiSQ1wtbcLuV8C0kae6vJG6oJbUiypAfajkBvNO7P8RbUlNcD+FHKDOVlUL3XEZUkNcDiF&#10;3GA+0uVu6qJbQiypAa5HITeW57PcRXVZUitjgOtRyA3lduqSW0pKGVtSA1yfQm4k70pdckuJJTXA&#10;8RRyAymL6ldTF90S8uUAMASF3EA+mWUuqi2pAYajkGfOh7K8EZclNcDwFPKMea7LvdSF13IsqQHG&#10;oZBnytOpy671WFIDjEchz5CyqH49deG1HEtqgHEp5IlTHov56dSF13IsqQHGp5AnzstZ1qLakhpg&#10;Ggp5wnx/lrOotqQGmJZCnijPZldy/eJrMZbUANNTyBPkVpZzTG1JDTAPhTxynuzyWuriazGW1ADz&#10;UcgjpiyqP5W6+FqMJTXAvBTyiHkpyziqtqQGmJ9CHikvpP1FdRmZfTUAtEAhj5CyqH4zdQG2lLdi&#10;SQ3QEoU8cJ7q8kbqAmwpltQA7VHIA+adaX9RXZbUyhigPQp5oJRF9Stpe8T1nwJAqxTyQPlYl7up&#10;S7CVWFIDtE0hD5Dn0+6iuiypfzMAtE4hH5nbaXdR/YuxpAZYCoV8RN6VugRbiSU1wLIo5GumLKpf&#10;TV2ELaQsqX8vACyJQr5mPpk2F9WW1ADLpJCvkY+kzRGXJTXAcinkA/P+LvdSl+GcsaQGWD6FfECe&#10;Tl2Gc8eSGmAdFPKeKYvq1n5nbEkNsB4KeY+Ux2J+OnUhzpl/E0tqgDVRyHvk5bT16fiLAWBtFPIV&#10;+f60tai2pAZYJ4V8SZ7LbsHcL8U5Uv4+/nsAWCuFfEFupZ1j6vIJ/X8FgDVTyOfkyS6vpy7GOfLP&#10;Y0kNsAUKuZeyqP5M6mKcI5bUANuhkHt5KW0cVf/bALAlCvlMXsj8i+o3YkkNsEUK+f/n2S5vpi7I&#10;KWNJDbBdCjm7RXX5ZNovyCljSQ2wbZsv5Hd2eS11QU4ZS2oANl3IZVH9qcw74rKkBqDYdCF/rMvd&#10;1CU5VSypATix2UJ+PvMtqi2pAejbZCHfznyL6rKk/tUAwP02V8hPpS7JqWJJDcBFNlXIZVH9auqi&#10;nCJlSf27AYDzbaqQX8k8i+rPxZIagMttppDLonqOEdcXAgBX20Qhv7/LvdRlOWbKkvpXAgD7WX0h&#10;P526LMeOJTUAh1p1Ib8r0//OuByL/3YA4DCrLeSyqP506sIcM/8sltQAXM9qC/nlTPvp+HOxpAbg&#10;+lZZyB/OtItqS2oAjrW6Qi6L6jKq6pfmGLGkBmAoqyrkW5numNqSGoAhraaQn+zyeuriHCOW1AAM&#10;bRWF/I4un0ldnGPEkhqAMayikF/KNEfVn40lNQDjWHwhfzDTLKotqQEY06IL+bkub6YuzyFTltT/&#10;OQAwrsUW8q3syrJfoEOm/PUtqQGYwiILuTwW87XUBTpkLKkBmNLiCrksqj+VcUdcZbz12wGA6Syu&#10;kD/R5W7qEh0qb8WSGoDpLaqQn8+4i2pLagDmsphCfk/GW1SX8daXAgDzWUQh30pdokPlH8WSGoD5&#10;NV/IZVH9auoiHSKW1AC0ovlCfiXjLKotqQFoSdOF/LGMM+KypAagNc0W8vu73EtdpsfGkhqAFjVZ&#10;yE9n+EW1JTUALWuukJ/K8L8ztqQGoHVNFXJZVH86daEek/I76N8IALStqUL+sQz76fjnY0kNwDI0&#10;U8gfzrCLaktqAJakiUIui+ryabZfqtdNWVIrYwCWZPZCvpXhjqnLkvqLAYDlmbWQn8xwZfyzsaQG&#10;YLlmK+SyqP5M6mK9TiypAVi62Qr5pQzz6bj87vm3AgDLNkshfzDDLKp/McZbAKzD5IX8XIZ5LKYl&#10;NQBrMmkh38puCd0v10NiSQ3AGk1WyGXEVZbQ/YI9JJbUAKzVJIX8juwW1ceMuCypAVizSQr5E13u&#10;pi7ZfWNJDcDajV7I35fjFtWW1ABswaiF/J4ct6j+l1HGAGzDaIV8K3XB7puypP5XAYDtGKWQy6L6&#10;tdRFu08sqQHYolEK+VO53qK6/H9+LQCwPYMXcllUX2fEVY6pLakB2KpBC/n9Xe6lLtur8k9jvAXA&#10;tg1WyN+dwxfV5VOxJTUADFTIT+Xw3xlbUgPAqaMLuSyqy2Mx+4V7WcqS+isBAE4cXcg/lsM+HVtS&#10;A0DtqEL+4Ry2qLakBoDzXbuQy6K6fOlDv3QviiU1AFzsWoV8q8svpC7d82JJDQBXO7iQn8z+vzO2&#10;pAaA/RxUyCeL6n0K2ZIaAPZ3UCG/lP3K2JIaAA6zdyH/1ey3qLakBoDD7VXIZVH9Zury7acsqX8n&#10;AMChrizkW9l96u2Xb/9T8WdjSQ0A13VpIZcR193UBdwvY0tqADjOhYX8jly9qC5L6l8OAHCsCwv5&#10;E7n60/F/CQAwhHML+fty+aLakhoAhlUV8vfk8kV1eWSmJTUADOu+Qr6VuoDPfiq2pAaAcXy9kMui&#10;+vXURXxSxpbUADCerxfyRYtqS2oAGN/bhVwW1ReNuCypAWB8bxfyvdRFbEkNANN5u5D7ZWxJDQDT&#10;uq+QLakBYB5fL2RLagCYz9uFXJbU/77/vwAAk3m7kH+oy3d2+TYRERGZJd/8/wCwIZh2XtftjgAA&#10;AABJRU5ErkJgglBLAQItABQABgAIAAAAIQCxgme2CgEAABMCAAATAAAAAAAAAAAAAAAAAAAAAABb&#10;Q29udGVudF9UeXBlc10ueG1sUEsBAi0AFAAGAAgAAAAhADj9If/WAAAAlAEAAAsAAAAAAAAAAAAA&#10;AAAAOwEAAF9yZWxzLy5yZWxzUEsBAi0AFAAGAAgAAAAhAMMUgFOwBgAAsyEAAA4AAAAAAAAAAAAA&#10;AAAAOgIAAGRycy9lMm9Eb2MueG1sUEsBAi0AFAAGAAgAAAAhAKomDr68AAAAIQEAABkAAAAAAAAA&#10;AAAAAAAAFgkAAGRycy9fcmVscy9lMm9Eb2MueG1sLnJlbHNQSwECLQAUAAYACAAAACEA7JlxkeMA&#10;AAANAQAADwAAAAAAAAAAAAAAAAAJCgAAZHJzL2Rvd25yZXYueG1sUEsBAi0ACgAAAAAAAAAhAOv5&#10;N9xDGQAAQxkAABQAAAAAAAAAAAAAAAAAGQsAAGRycy9tZWRpYS9pbWFnZTEucG5nUEsFBgAAAAAG&#10;AAYAfAEAAI4kAAAAAA==&#10;">
                <v:group id="Group 933" o:spid="_x0000_s1187" style="position:absolute;left:40763;top:34669;width:25393;height:6261" coordorigin="40763,34669" coordsize="25393,626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9xAAAAN0AAAAPAAAAZHJzL2Rvd25yZXYueG1sRE9La8JA&#10;EL4X+h+WKXgzm9QqmrqKSFs8iOADpLchOybB7GzIbpP4711B6G0+vufMl72pREuNKy0rSKIYBHFm&#10;dcm5gtPxezgF4TyyxsoyKbiRg+Xi9WWOqbYd76k9+FyEEHYpKii8r1MpXVaQQRfZmjhwF9sY9AE2&#10;udQNdiHcVPI9jifSYMmhocCa1gVl18OfUfDTYbcaJV/t9npZ336P4915m5BSg7d+9QnCU+//xU/3&#10;Rof5H9MZPL4JJ8jFHQAA//8DAFBLAQItABQABgAIAAAAIQDb4fbL7gAAAIUBAAATAAAAAAAAAAAA&#10;AAAAAAAAAABbQ29udGVudF9UeXBlc10ueG1sUEsBAi0AFAAGAAgAAAAhAFr0LFu/AAAAFQEAAAsA&#10;AAAAAAAAAAAAAAAAHwEAAF9yZWxzLy5yZWxzUEsBAi0AFAAGAAgAAAAhAIj8b73EAAAA3QAAAA8A&#10;AAAAAAAAAAAAAAAABwIAAGRycy9kb3ducmV2LnhtbFBLBQYAAAAAAwADALcAAAD4AgAAAAA=&#10;">
                  <v:rect id="Rectangle 934" o:spid="_x0000_s1188" style="position:absolute;left:40763;top:34669;width:25393;height:62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Kj74xgAAAN0AAAAPAAAAZHJzL2Rvd25yZXYueG1sRI9PT8Mw&#10;DMXvSHyHyEhcEEuZENrKsgk2IXFlfxBHtzFN1capkqwr3x4fkLjZes/v/bzaTL5XI8XUBjbwMCtA&#10;EdfBttwYOB7e7hegUka22AcmAz+UYLO+vlphacOFP2jc50ZJCKcSDbich1LrVDvymGZhIBbtO0SP&#10;WdbYaBvxIuG+1/OieNIeW5YGhwNtHdXd/uwNHPJ4+qxOX4tud9emqgquW8ZXY25vppdnUJmm/G/+&#10;u363gv+4FH75RkbQ618AAAD//wMAUEsBAi0AFAAGAAgAAAAhANvh9svuAAAAhQEAABMAAAAAAAAA&#10;AAAAAAAAAAAAAFtDb250ZW50X1R5cGVzXS54bWxQSwECLQAUAAYACAAAACEAWvQsW78AAAAVAQAA&#10;CwAAAAAAAAAAAAAAAAAfAQAAX3JlbHMvLnJlbHNQSwECLQAUAAYACAAAACEAkSo++MYAAADdAAAA&#10;DwAAAAAAAAAAAAAAAAAHAgAAZHJzL2Rvd25yZXYueG1sUEsFBgAAAAADAAMAtwAAAPoCAAAAAA==&#10;" filled="f" stroked="f">
                    <v:textbox inset="2.53956mm,2.53956mm,2.53956mm,2.53956mm">
                      <w:txbxContent>
                        <w:p w:rsidR="00E934CF" w:rsidRDefault="00E934CF">
                          <w:pPr>
                            <w:spacing w:before="0" w:after="0" w:line="240" w:lineRule="auto"/>
                            <w:textDirection w:val="btLr"/>
                          </w:pPr>
                        </w:p>
                      </w:txbxContent>
                    </v:textbox>
                  </v:rect>
                  <v:group id="Group 935" o:spid="_x0000_s1189" style="position:absolute;left:40763;top:34669;width:25393;height:6261"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U/VmxAAAAN0AAAAPAAAAZHJzL2Rvd25yZXYueG1sRE9Na8JA&#10;EL0X/A/LCN50E22lja4iosWDCGqheBuyYxLMzobsmsR/7xaE3ubxPme+7EwpGqpdYVlBPIpAEKdW&#10;F5wp+Dlvh58gnEfWWFomBQ9ysFz03uaYaNvykZqTz0QIYZeggtz7KpHSpTkZdCNbEQfuamuDPsA6&#10;k7rGNoSbUo6jaCoNFhwacqxonVN6O92Ngu8W29Uk3jT723X9uJw/Dr/7mJQa9LvVDISnzv+LX+6d&#10;DvPfv2L4+yacIBdPAAAA//8DAFBLAQItABQABgAIAAAAIQDb4fbL7gAAAIUBAAATAAAAAAAAAAAA&#10;AAAAAAAAAABbQ29udGVudF9UeXBlc10ueG1sUEsBAi0AFAAGAAgAAAAhAFr0LFu/AAAAFQEAAAsA&#10;AAAAAAAAAAAAAAAAHwEAAF9yZWxzLy5yZWxzUEsBAi0AFAAGAAgAAAAhAPNT9WbEAAAA3QAAAA8A&#10;AAAAAAAAAAAAAAAABwIAAGRycy9kb3ducmV2LnhtbFBLBQYAAAAAAwADALcAAAD4AgAAAAA=&#10;">
                    <v:rect id="Rectangle 936" o:spid="_x0000_s1190"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tAUUwwAAAN0AAAAPAAAAZHJzL2Rvd25yZXYueG1sRE/JasMw&#10;EL0X+g9iCr2URm4IJXGihLah0GtWehxbE8vYGhlJcdy/jwKF3Obx1lmsBtuKnnyoHSt4G2UgiEun&#10;a64U7Hffr1MQISJrbB2Tgj8KsFo+Piww1+7CG+q3sRIphEOOCkyMXS5lKA1ZDCPXESfu5LzFmKCv&#10;pPZ4SeG2leMse5cWa04NBjv6MlQ227NVsIv94VgcfqfN+qUOReFMM/OfSj0/DR9zEJGGeBf/u390&#10;mj+ZjeH2TTpBLq8AAAD//wMAUEsBAi0AFAAGAAgAAAAhANvh9svuAAAAhQEAABMAAAAAAAAAAAAA&#10;AAAAAAAAAFtDb250ZW50X1R5cGVzXS54bWxQSwECLQAUAAYACAAAACEAWvQsW78AAAAVAQAACwAA&#10;AAAAAAAAAAAAAAAfAQAAX3JlbHMvLnJlbHNQSwECLQAUAAYACAAAACEADrQFF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37" o:spid="_x0000_s1191"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AN1xAAAAN0AAAAPAAAAZHJzL2Rvd25yZXYueG1sRE9Li8Iw&#10;EL4L+x/CLOylaOoD0a5RVFhcFkF8HDwOzdiWbSYliVr/vVlY8DYf33Nmi9bU4kbOV5YV9HspCOLc&#10;6ooLBafjV3cCwgdkjbVlUvAgD4v5W2eGmbZ33tPtEAoRQ9hnqKAMocmk9HlJBn3PNsSRu1hnMETo&#10;Cqkd3mO4qeUgTcfSYMWxocSG1iXlv4erUSAH+W77s7k0bSJXzo5sct2dE6U+3tvlJ4hAbXiJ/93f&#10;Os4fTYfw9008Qc6fAAAA//8DAFBLAQItABQABgAIAAAAIQDb4fbL7gAAAIUBAAATAAAAAAAAAAAA&#10;AAAAAAAAAABbQ29udGVudF9UeXBlc10ueG1sUEsBAi0AFAAGAAgAAAAhAFr0LFu/AAAAFQEAAAsA&#10;AAAAAAAAAAAAAAAAHwEAAF9yZWxzLy5yZWxzUEsBAi0AFAAGAAgAAAAhAP+IA3X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938" o:spid="_x0000_s1192"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Fb+xAAAAN0AAAAPAAAAZHJzL2Rvd25yZXYueG1sRE9Na8JA&#10;EL0X+h+WKfSmm1QtNXUVERUPUmgUxNuQHZNgdjZkt0n8964g9DaP9zmzRW8q0VLjSssK4mEEgjiz&#10;uuRcwfGwGXyBcB5ZY2WZFNzIwWL++jLDRNuOf6lNfS5CCLsEFRTe14mULivIoBvamjhwF9sY9AE2&#10;udQNdiHcVPIjij6lwZJDQ4E1rQrKrumfUbDtsFuO4nW7v15Wt/Nh8nPax6TU+1u//Abhqff/4qd7&#10;p8P88XQMj2/CCXJ+BwAA//8DAFBLAQItABQABgAIAAAAIQDb4fbL7gAAAIUBAAATAAAAAAAAAAAA&#10;AAAAAAAAAABbQ29udGVudF9UeXBlc10ueG1sUEsBAi0AFAAGAAgAAAAhAFr0LFu/AAAAFQEAAAsA&#10;AAAAAAAAAAAAAAAAHwEAAF9yZWxzLy5yZWxzUEsBAi0AFAAGAAgAAAAhAOMkVv7EAAAA3QAAAA8A&#10;AAAAAAAAAAAAAAAABwIAAGRycy9kb3ducmV2LnhtbFBLBQYAAAAAAwADALcAAAD4AgAAAAA=&#10;">
                      <v:shape id="Freeform 939" o:spid="_x0000_s1193"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y0aFxAAAAN0AAAAPAAAAZHJzL2Rvd25yZXYueG1sRE9NawIx&#10;EL0L/Q9hCt5qVqtVV6NIwVrBS1X0OmzGzbabybJJ3fXfm0LB2zze58yXrS3FlWpfOFbQ7yUgiDOn&#10;C84VHA/rlwkIH5A1lo5JwY08LBdPnTmm2jX8Rdd9yEUMYZ+iAhNClUrpM0MWfc9VxJG7uNpiiLDO&#10;pa6xieG2lIMkeZMWC44NBit6N5T97H+tgt35ZBt9ppH5+F5ti+FmPNi8jpXqPrerGYhAbXiI/92f&#10;Os4fTkfw9008QS7uAAAA//8DAFBLAQItABQABgAIAAAAIQDb4fbL7gAAAIUBAAATAAAAAAAAAAAA&#10;AAAAAAAAAABbQ29udGVudF9UeXBlc10ueG1sUEsBAi0AFAAGAAgAAAAhAFr0LFu/AAAAFQEAAAsA&#10;AAAAAAAAAAAAAAAAHwEAAF9yZWxzLy5yZWxzUEsBAi0AFAAGAAgAAAAhADrLRoX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940" o:spid="_x0000_s1194"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7bpOwwAAAN0AAAAPAAAAZHJzL2Rvd25yZXYueG1sRE9La8JA&#10;EL4X/A/LCF6kbqoiNXWVIlh68P06T7NjEszOhuzWxH/fFYTe5uN7zmTWmELcqHK5ZQVvvQgEcWJ1&#10;zqmC42Hx+g7CeWSNhWVScCcHs2nrZYKxtjXv6Lb3qQgh7GJUkHlfxlK6JCODrmdL4sBdbGXQB1il&#10;UldYh3BTyH4UjaTBnENDhiXNM0qu+1+jYD3e/pxxcFoly9Xhy3Y3nNcnVqrTbj4/QHhq/L/46f7W&#10;Yf5wPILHN+EEOf0DAAD//wMAUEsBAi0AFAAGAAgAAAAhANvh9svuAAAAhQEAABMAAAAAAAAAAAAA&#10;AAAAAAAAAFtDb250ZW50X1R5cGVzXS54bWxQSwECLQAUAAYACAAAACEAWvQsW78AAAAVAQAACwAA&#10;AAAAAAAAAAAAAAAfAQAAX3JlbHMvLnJlbHNQSwECLQAUAAYACAAAACEA8e26TsMAAADdAAAADwAA&#10;AAAAAAAAAAAAAAAHAgAAZHJzL2Rvd25yZXYueG1sUEsFBgAAAAADAAMAtwAAAPcCA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41" o:spid="_x0000_s1195" style="position:absolute;left:667;top:1957;width:31383;height:183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0i0xAAAAN0AAAAPAAAAZHJzL2Rvd25yZXYueG1sRE9Na8JA&#10;EL0L/Q/LFHrTjSJaUzcSSqWlnpoWxduQnSYh2dmQ3Sbx33cFwds83udsd6NpRE+dqywrmM8iEMS5&#10;1RUXCn6+99NnEM4ja2wsk4ILOdglD5MtxtoO/EV95gsRQtjFqKD0vo2ldHlJBt3MtsSB+7WdQR9g&#10;V0jd4RDCTSMXUbSSBisODSW29FpSXmd/RkH6qZdpdHw/nN96rPenwzDPFqlST49j+gLC0+jv4pv7&#10;Q4f5y80art+EE2TyDwAA//8DAFBLAQItABQABgAIAAAAIQDb4fbL7gAAAIUBAAATAAAAAAAAAAAA&#10;AAAAAAAAAABbQ29udGVudF9UeXBlc10ueG1sUEsBAi0AFAAGAAgAAAAhAFr0LFu/AAAAFQEAAAsA&#10;AAAAAAAAAAAAAAAAHwEAAF9yZWxzLy5yZWxzUEsBAi0AFAAGAAgAAAAhAIwjSLTEAAAA3QAAAA8A&#10;AAAAAAAAAAAAAAAABwIAAGRycy9kb3ducmV2LnhtbFBLBQYAAAAAAwADALcAAAD4AgAAAAA=&#10;" filled="f" stroked="f">
                      <v:textbox inset="1.2694mm,2.53956mm,0,0">
                        <w:txbxContent>
                          <w:p w:rsidR="00E934CF" w:rsidRPr="002D05B5" w:rsidRDefault="00E934CF">
                            <w:pPr>
                              <w:spacing w:before="0" w:after="0" w:line="240" w:lineRule="auto"/>
                              <w:ind w:left="360" w:firstLine="360"/>
                              <w:jc w:val="right"/>
                              <w:textDirection w:val="btLr"/>
                              <w:rPr>
                                <w:sz w:val="16"/>
                                <w:szCs w:val="16"/>
                              </w:rPr>
                            </w:pPr>
                            <w:r w:rsidRPr="002D05B5">
                              <w:rPr>
                                <w:rFonts w:ascii="Arial" w:eastAsia="Arial" w:hAnsi="Arial" w:cs="Arial"/>
                                <w:smallCaps/>
                                <w:color w:val="333C3D"/>
                                <w:sz w:val="16"/>
                                <w:szCs w:val="16"/>
                              </w:rPr>
                              <w:t>Potrebno je unaprijeđenje elektronske komunikacije izmedju institucija</w:t>
                            </w:r>
                          </w:p>
                          <w:p w:rsidR="00E934CF" w:rsidRPr="002D05B5" w:rsidRDefault="00E934CF">
                            <w:pPr>
                              <w:spacing w:before="0" w:after="0" w:line="240" w:lineRule="auto"/>
                              <w:jc w:val="right"/>
                              <w:textDirection w:val="btLr"/>
                              <w:rPr>
                                <w:sz w:val="16"/>
                                <w:szCs w:val="16"/>
                              </w:rPr>
                            </w:pPr>
                            <w:r w:rsidRPr="002D05B5">
                              <w:rPr>
                                <w:rFonts w:ascii="Arial" w:eastAsia="Arial" w:hAnsi="Arial" w:cs="Arial"/>
                                <w:color w:val="7E97AD"/>
                                <w:sz w:val="16"/>
                                <w:szCs w:val="16"/>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Trenutno postoji </w:t>
      </w:r>
      <w:r w:rsidR="006A107F" w:rsidRPr="007075A6">
        <w:rPr>
          <w:rFonts w:asciiTheme="minorHAnsi" w:eastAsia="Calibri" w:hAnsiTheme="minorHAnsi" w:cs="Calibri"/>
          <w:color w:val="000000"/>
          <w:sz w:val="24"/>
          <w:szCs w:val="24"/>
          <w:highlight w:val="white"/>
        </w:rPr>
        <w:t>poluautomatizacija obrade zahtjeva koje krajnji korisnici podnesu preko Portala e-uprave, jer službenici koji obrađuju elektronski pristigle zahtjeve preko Portala e-uprave (iako dobijaju notifikaciju o pristiglim e-zahtjevima) moraju da se identifikuju na sistem e-uprave i da pristigle elektronske zahtjeve odštampaju i ponesu na arhivu svoje institucije gdje se vrši obrada zahtjeva. Nakon obrađenog zahtjeva, isti se unosi u sistem e-uprave, i krajnji korisnik dobija notifikaciju o svim promjenama na svom podnešenom zahtjevu odnosno predmetu. Potrebno je da se</w:t>
      </w:r>
      <w:r w:rsidR="00174609">
        <w:rPr>
          <w:rFonts w:asciiTheme="minorHAnsi" w:eastAsia="Calibri" w:hAnsiTheme="minorHAnsi" w:cs="Calibri"/>
          <w:color w:val="000000"/>
          <w:sz w:val="24"/>
          <w:szCs w:val="24"/>
          <w:highlight w:val="white"/>
        </w:rPr>
        <w:t xml:space="preserve"> uvezivanjem Portala e-uprave s</w:t>
      </w:r>
      <w:r w:rsidR="006A107F" w:rsidRPr="007075A6">
        <w:rPr>
          <w:rFonts w:asciiTheme="minorHAnsi" w:eastAsia="Calibri" w:hAnsiTheme="minorHAnsi" w:cs="Calibri"/>
          <w:color w:val="000000"/>
          <w:sz w:val="24"/>
          <w:szCs w:val="24"/>
          <w:highlight w:val="white"/>
        </w:rPr>
        <w:t xml:space="preserve"> eDMS sistemom obezbjedi da, </w:t>
      </w:r>
      <w:r w:rsidR="00174609">
        <w:rPr>
          <w:rFonts w:asciiTheme="minorHAnsi" w:eastAsia="Calibri" w:hAnsiTheme="minorHAnsi" w:cs="Calibri"/>
          <w:color w:val="000000"/>
          <w:sz w:val="24"/>
          <w:szCs w:val="24"/>
          <w:highlight w:val="white"/>
        </w:rPr>
        <w:t xml:space="preserve">se </w:t>
      </w:r>
      <w:r w:rsidR="006A107F" w:rsidRPr="007075A6">
        <w:rPr>
          <w:rFonts w:asciiTheme="minorHAnsi" w:eastAsia="Calibri" w:hAnsiTheme="minorHAnsi" w:cs="Calibri"/>
          <w:color w:val="000000"/>
          <w:sz w:val="24"/>
          <w:szCs w:val="24"/>
          <w:highlight w:val="white"/>
        </w:rPr>
        <w:t>elektronski podnešeni zahtjev preko Portala e-uprave, elektronski procesuira na arhivu eDMS, gdje se vrši prijem, signiranje, obrada zahtjeva, digitalno potpisivanje i konačno obrađen zahjev se preko arhive eDMS a ot</w:t>
      </w:r>
      <w:r w:rsidR="00174609">
        <w:rPr>
          <w:rFonts w:asciiTheme="minorHAnsi" w:eastAsia="Calibri" w:hAnsiTheme="minorHAnsi" w:cs="Calibri"/>
          <w:color w:val="000000"/>
          <w:sz w:val="24"/>
          <w:szCs w:val="24"/>
          <w:highlight w:val="white"/>
        </w:rPr>
        <w:t>prema na Portal e-uprave. Tako</w:t>
      </w:r>
      <w:r w:rsidR="006A107F" w:rsidRPr="007075A6">
        <w:rPr>
          <w:rFonts w:asciiTheme="minorHAnsi" w:eastAsia="Calibri" w:hAnsiTheme="minorHAnsi" w:cs="Calibri"/>
          <w:color w:val="000000"/>
          <w:sz w:val="24"/>
          <w:szCs w:val="24"/>
          <w:highlight w:val="white"/>
        </w:rPr>
        <w:t xml:space="preserve"> način bi se izbjegla poluautomatizacija obrade zahtjeva koji se elektronski podnose i preuzimaju preko Portala. Dodatno, eD</w:t>
      </w:r>
      <w:r w:rsidR="00174609">
        <w:rPr>
          <w:rFonts w:asciiTheme="minorHAnsi" w:eastAsia="Calibri" w:hAnsiTheme="minorHAnsi" w:cs="Calibri"/>
          <w:color w:val="000000"/>
          <w:sz w:val="24"/>
          <w:szCs w:val="24"/>
          <w:highlight w:val="white"/>
        </w:rPr>
        <w:t>MS ministarstava nije povezan s</w:t>
      </w:r>
      <w:r w:rsidR="006A107F" w:rsidRPr="007075A6">
        <w:rPr>
          <w:rFonts w:asciiTheme="minorHAnsi" w:eastAsia="Calibri" w:hAnsiTheme="minorHAnsi" w:cs="Calibri"/>
          <w:color w:val="000000"/>
          <w:sz w:val="24"/>
          <w:szCs w:val="24"/>
          <w:highlight w:val="white"/>
        </w:rPr>
        <w:t xml:space="preserve"> elektronskim sistemom za dostavljanje dokumenta za sjednice Vlade.</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okviru lokaln</w:t>
      </w:r>
      <w:r w:rsidR="00174609">
        <w:rPr>
          <w:rFonts w:asciiTheme="minorHAnsi" w:eastAsia="Calibri" w:hAnsiTheme="minorHAnsi" w:cs="Calibri"/>
          <w:color w:val="000000"/>
          <w:sz w:val="24"/>
          <w:szCs w:val="24"/>
        </w:rPr>
        <w:t>e samouprave, u više od 45,8%</w:t>
      </w:r>
      <w:r w:rsidRPr="007075A6">
        <w:rPr>
          <w:rFonts w:asciiTheme="minorHAnsi" w:eastAsia="Calibri" w:hAnsiTheme="minorHAnsi" w:cs="Calibri"/>
          <w:color w:val="000000"/>
          <w:sz w:val="24"/>
          <w:szCs w:val="24"/>
        </w:rPr>
        <w:t xml:space="preserve"> ukupnog broja opština postoji sistem u kojem se vrši elektronska evidencija podataka ili dokumenata (11 opština ima razvijen neki vid sistema za elekt</w:t>
      </w:r>
      <w:r w:rsidR="00036736">
        <w:rPr>
          <w:rFonts w:asciiTheme="minorHAnsi" w:eastAsia="Calibri" w:hAnsiTheme="minorHAnsi" w:cs="Calibri"/>
          <w:color w:val="000000"/>
          <w:sz w:val="24"/>
          <w:szCs w:val="24"/>
        </w:rPr>
        <w:t xml:space="preserve">ronsku evidenciju), dok ostalih </w:t>
      </w:r>
      <w:sdt>
        <w:sdtPr>
          <w:rPr>
            <w:rFonts w:asciiTheme="minorHAnsi" w:hAnsiTheme="minorHAnsi"/>
          </w:rPr>
          <w:tag w:val="goog_rdk_24"/>
          <w:id w:val="1888370332"/>
        </w:sdtPr>
        <w:sdtEndPr/>
        <w:sdtContent/>
      </w:sdt>
      <w:r w:rsidRPr="00036736">
        <w:rPr>
          <w:rFonts w:asciiTheme="minorHAnsi" w:eastAsia="Calibri" w:hAnsiTheme="minorHAnsi" w:cs="Calibri"/>
          <w:color w:val="000000"/>
          <w:sz w:val="24"/>
          <w:szCs w:val="24"/>
        </w:rPr>
        <w:t>13 opština nemaju razvijene sisteme</w:t>
      </w:r>
      <w:r w:rsidR="0089323A" w:rsidRPr="00036736">
        <w:rPr>
          <w:rStyle w:val="FootnoteReference"/>
          <w:rFonts w:asciiTheme="minorHAnsi" w:eastAsia="Calibri" w:hAnsiTheme="minorHAnsi" w:cs="Calibri"/>
          <w:color w:val="000000"/>
          <w:sz w:val="24"/>
          <w:szCs w:val="24"/>
        </w:rPr>
        <w:footnoteReference w:id="43"/>
      </w:r>
      <w:r w:rsidRPr="00036736">
        <w:rPr>
          <w:rFonts w:asciiTheme="minorHAnsi" w:eastAsia="Calibri" w:hAnsiTheme="minorHAnsi" w:cs="Calibri"/>
          <w:color w:val="000000"/>
          <w:sz w:val="24"/>
          <w:szCs w:val="24"/>
        </w:rPr>
        <w:t>,</w:t>
      </w:r>
      <w:r w:rsidR="00174609">
        <w:rPr>
          <w:rFonts w:asciiTheme="minorHAnsi" w:eastAsia="Calibri" w:hAnsiTheme="minorHAnsi" w:cs="Calibri"/>
          <w:color w:val="000000"/>
          <w:sz w:val="24"/>
          <w:szCs w:val="24"/>
        </w:rPr>
        <w:t xml:space="preserve"> odnosno vode evidenciju tradicionalno</w:t>
      </w:r>
      <w:r w:rsidRPr="007075A6">
        <w:rPr>
          <w:rFonts w:asciiTheme="minorHAnsi" w:eastAsia="Calibri" w:hAnsiTheme="minorHAnsi" w:cs="Calibri"/>
          <w:color w:val="000000"/>
          <w:sz w:val="24"/>
          <w:szCs w:val="24"/>
        </w:rPr>
        <w:t xml:space="preserve"> način uz upotrebu pomoćnih</w:t>
      </w:r>
      <w:r w:rsidR="00174609">
        <w:rPr>
          <w:rFonts w:asciiTheme="minorHAnsi" w:eastAsia="Calibri" w:hAnsiTheme="minorHAnsi" w:cs="Calibri"/>
          <w:color w:val="000000"/>
          <w:sz w:val="24"/>
          <w:szCs w:val="24"/>
        </w:rPr>
        <w:t xml:space="preserve"> štampanih knjiga</w:t>
      </w:r>
      <w:r w:rsidRPr="007075A6">
        <w:rPr>
          <w:rFonts w:asciiTheme="minorHAnsi" w:eastAsia="Calibri" w:hAnsiTheme="minorHAnsi" w:cs="Calibri"/>
          <w:color w:val="000000"/>
          <w:sz w:val="24"/>
          <w:szCs w:val="24"/>
        </w:rPr>
        <w:t>. Ključni razlog za nepostojanje sistema za elektronsko upravljanje dokumentima uglavnom je finansijski nedostatak, nedostatak IT kadrova ili nedovoljna informatička pismenost zaposlenih. Posebno treba istaći da su opštine sa manjim brojem stanovnika istakle ned</w:t>
      </w:r>
      <w:r w:rsidR="00174609">
        <w:rPr>
          <w:rFonts w:asciiTheme="minorHAnsi" w:eastAsia="Calibri" w:hAnsiTheme="minorHAnsi" w:cs="Calibri"/>
          <w:color w:val="000000"/>
          <w:sz w:val="24"/>
          <w:szCs w:val="24"/>
        </w:rPr>
        <w:t>ostatak tehničkih kapaciteta. S</w:t>
      </w:r>
      <w:r w:rsidRPr="007075A6">
        <w:rPr>
          <w:rFonts w:asciiTheme="minorHAnsi" w:eastAsia="Calibri" w:hAnsiTheme="minorHAnsi" w:cs="Calibri"/>
          <w:color w:val="000000"/>
          <w:sz w:val="24"/>
          <w:szCs w:val="24"/>
        </w:rPr>
        <w:t xml:space="preserve"> druge strane</w:t>
      </w:r>
      <w:r w:rsidR="00174609">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prepoznat je problem </w:t>
      </w:r>
      <w:r w:rsidRPr="007075A6">
        <w:rPr>
          <w:rFonts w:asciiTheme="minorHAnsi" w:eastAsia="Calibri" w:hAnsiTheme="minorHAnsi" w:cs="Calibri"/>
          <w:color w:val="000000"/>
          <w:sz w:val="24"/>
          <w:szCs w:val="24"/>
        </w:rPr>
        <w:lastRenderedPageBreak/>
        <w:t>nedostatka ljudskih resursa ko</w:t>
      </w:r>
      <w:r w:rsidR="00174609">
        <w:rPr>
          <w:rFonts w:asciiTheme="minorHAnsi" w:eastAsia="Calibri" w:hAnsiTheme="minorHAnsi" w:cs="Calibri"/>
          <w:color w:val="000000"/>
          <w:sz w:val="24"/>
          <w:szCs w:val="24"/>
        </w:rPr>
        <w:t>ji bi mogli podržati elektronsko poslovanje</w:t>
      </w:r>
      <w:r w:rsidRPr="007075A6">
        <w:rPr>
          <w:rFonts w:asciiTheme="minorHAnsi" w:eastAsia="Calibri" w:hAnsiTheme="minorHAnsi" w:cs="Calibri"/>
          <w:color w:val="000000"/>
          <w:sz w:val="24"/>
          <w:szCs w:val="24"/>
        </w:rPr>
        <w:t>, bilo da je u pitanju nedostatak IT kadrova ili nedovoljna informatička pismenost zaposlenih.</w:t>
      </w:r>
      <w:r w:rsidRPr="007075A6">
        <w:rPr>
          <w:rFonts w:asciiTheme="minorHAnsi" w:eastAsia="Calibri" w:hAnsiTheme="minorHAnsi" w:cs="Calibri"/>
          <w:color w:val="000000"/>
          <w:sz w:val="24"/>
          <w:szCs w:val="24"/>
          <w:vertAlign w:val="superscript"/>
        </w:rPr>
        <w:footnoteReference w:id="44"/>
      </w:r>
    </w:p>
    <w:p w:rsidR="00A16942" w:rsidRPr="007075A6" w:rsidRDefault="006A107F" w:rsidP="00EB118D">
      <w:pPr>
        <w:numPr>
          <w:ilvl w:val="0"/>
          <w:numId w:val="23"/>
        </w:numPr>
        <w:pBdr>
          <w:top w:val="nil"/>
          <w:left w:val="nil"/>
          <w:bottom w:val="nil"/>
          <w:right w:val="nil"/>
          <w:between w:val="nil"/>
        </w:pBdr>
        <w:spacing w:before="60" w:after="60" w:line="240" w:lineRule="auto"/>
        <w:ind w:left="270" w:right="-475" w:hanging="270"/>
        <w:jc w:val="both"/>
        <w:rPr>
          <w:rFonts w:asciiTheme="minorHAnsi" w:eastAsia="Calibri" w:hAnsiTheme="minorHAnsi" w:cs="Calibri"/>
          <w:b/>
          <w:color w:val="000000"/>
          <w:sz w:val="24"/>
          <w:szCs w:val="24"/>
        </w:rPr>
      </w:pPr>
      <w:r w:rsidRPr="007075A6">
        <w:rPr>
          <w:rFonts w:asciiTheme="minorHAnsi" w:eastAsia="Calibri" w:hAnsiTheme="minorHAnsi" w:cs="Calibri"/>
          <w:b/>
          <w:i/>
          <w:color w:val="000000"/>
          <w:sz w:val="24"/>
          <w:szCs w:val="24"/>
        </w:rPr>
        <w:t>Finansijska i kadrovska neodrživost JLS i neujednačeni kapaciteti JLS</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Prema pr</w:t>
      </w:r>
      <w:r w:rsidR="00174609">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edlozima dobijeni</w:t>
      </w:r>
      <w:r w:rsidR="00391210">
        <w:rPr>
          <w:rFonts w:asciiTheme="minorHAnsi" w:eastAsia="Calibri" w:hAnsiTheme="minorHAnsi" w:cs="Calibri"/>
          <w:color w:val="000000"/>
          <w:sz w:val="24"/>
          <w:szCs w:val="24"/>
        </w:rPr>
        <w:t>m</w:t>
      </w:r>
      <w:r w:rsidR="00174609">
        <w:rPr>
          <w:rFonts w:asciiTheme="minorHAnsi" w:eastAsia="Calibri" w:hAnsiTheme="minorHAnsi" w:cs="Calibri"/>
          <w:color w:val="000000"/>
          <w:sz w:val="24"/>
          <w:szCs w:val="24"/>
        </w:rPr>
        <w:t xml:space="preserve"> od</w:t>
      </w:r>
      <w:r w:rsidRPr="007075A6">
        <w:rPr>
          <w:rFonts w:asciiTheme="minorHAnsi" w:eastAsia="Calibri" w:hAnsiTheme="minorHAnsi" w:cs="Calibri"/>
          <w:color w:val="000000"/>
          <w:sz w:val="24"/>
          <w:szCs w:val="24"/>
        </w:rPr>
        <w:t xml:space="preserve"> Zajednice opština Crne Gore (ZOCG) i jedinica lokalne </w:t>
      </w:r>
      <w:r w:rsidR="00391210">
        <w:rPr>
          <w:rFonts w:asciiTheme="minorHAnsi" w:eastAsia="Calibri" w:hAnsiTheme="minorHAnsi" w:cs="Calibri"/>
          <w:color w:val="000000"/>
          <w:sz w:val="24"/>
          <w:szCs w:val="24"/>
        </w:rPr>
        <w:t>samo</w:t>
      </w:r>
      <w:r w:rsidRPr="007075A6">
        <w:rPr>
          <w:rFonts w:asciiTheme="minorHAnsi" w:eastAsia="Calibri" w:hAnsiTheme="minorHAnsi" w:cs="Calibri"/>
          <w:color w:val="000000"/>
          <w:sz w:val="24"/>
          <w:szCs w:val="24"/>
        </w:rPr>
        <w:t xml:space="preserve">uprave (JLS), iskustva funkcionisanja </w:t>
      </w:r>
      <w:r w:rsidRPr="007075A6">
        <w:rPr>
          <w:rFonts w:asciiTheme="minorHAnsi" w:eastAsia="Calibri" w:hAnsiTheme="minorHAnsi" w:cs="Calibri"/>
          <w:b/>
          <w:color w:val="000000"/>
          <w:sz w:val="24"/>
          <w:szCs w:val="24"/>
        </w:rPr>
        <w:t>monotipskog sistema</w:t>
      </w:r>
      <w:r w:rsidRPr="007075A6">
        <w:rPr>
          <w:rFonts w:asciiTheme="minorHAnsi" w:eastAsia="Calibri" w:hAnsiTheme="minorHAnsi" w:cs="Calibri"/>
          <w:color w:val="000000"/>
          <w:sz w:val="24"/>
          <w:szCs w:val="24"/>
        </w:rPr>
        <w:t xml:space="preserve"> lokalne samouprave u CG, u kojem sve jedinice lokalne samouprave, od najmanje do najveće, imaju iste nadležnosti i vrše iste poslove, imaju istu ili sličnu organizaciju, pri čemu su lokalne samouprave veoma različite, kako po broju stanovnika,</w:t>
      </w:r>
      <w:r w:rsidR="00174609">
        <w:rPr>
          <w:rFonts w:asciiTheme="minorHAnsi" w:eastAsia="Calibri" w:hAnsiTheme="minorHAnsi" w:cs="Calibri"/>
          <w:color w:val="000000"/>
          <w:sz w:val="24"/>
          <w:szCs w:val="24"/>
        </w:rPr>
        <w:t xml:space="preserve"> po</w:t>
      </w:r>
      <w:r w:rsidRPr="007075A6">
        <w:rPr>
          <w:rFonts w:asciiTheme="minorHAnsi" w:eastAsia="Calibri" w:hAnsiTheme="minorHAnsi" w:cs="Calibri"/>
          <w:color w:val="000000"/>
          <w:sz w:val="24"/>
          <w:szCs w:val="24"/>
        </w:rPr>
        <w:t xml:space="preserve"> površini, razuđenosti teritorije, fiskalnim, administrativnim i drugim kapacitetima, pokazuju da je potrebno izvršiti preispitivanja istog. </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Jedan od prepoznatih izazova je i utvrđivanje tj. </w:t>
      </w:r>
      <w:r w:rsidRPr="007075A6">
        <w:rPr>
          <w:rFonts w:asciiTheme="minorHAnsi" w:eastAsia="Calibri" w:hAnsiTheme="minorHAnsi" w:cs="Calibri"/>
          <w:b/>
          <w:color w:val="000000"/>
          <w:sz w:val="24"/>
          <w:szCs w:val="24"/>
        </w:rPr>
        <w:t>prebacivanje nadležnosti</w:t>
      </w:r>
      <w:r w:rsidRPr="007075A6">
        <w:rPr>
          <w:rFonts w:asciiTheme="minorHAnsi" w:eastAsia="Calibri" w:hAnsiTheme="minorHAnsi" w:cs="Calibri"/>
          <w:color w:val="000000"/>
          <w:sz w:val="24"/>
          <w:szCs w:val="24"/>
        </w:rPr>
        <w:t xml:space="preserve"> i poslova sa centralnog na lokalni nivo kroz strateške akte suprotno zakonskim r</w:t>
      </w:r>
      <w:r w:rsidR="0017460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ešenjima bez adekvatn</w:t>
      </w:r>
      <w:r w:rsidR="00174609">
        <w:rPr>
          <w:rFonts w:asciiTheme="minorHAnsi" w:eastAsia="Calibri" w:hAnsiTheme="minorHAnsi" w:cs="Calibri"/>
          <w:color w:val="000000"/>
          <w:sz w:val="24"/>
          <w:szCs w:val="24"/>
        </w:rPr>
        <w:t>e finansijske podrške, a naročito</w:t>
      </w:r>
      <w:r w:rsidRPr="007075A6">
        <w:rPr>
          <w:rFonts w:asciiTheme="minorHAnsi" w:eastAsia="Calibri" w:hAnsiTheme="minorHAnsi" w:cs="Calibri"/>
          <w:color w:val="000000"/>
          <w:sz w:val="24"/>
          <w:szCs w:val="24"/>
        </w:rPr>
        <w:t xml:space="preserve"> decentralizacija poslova iz nadležnosti države, posebno u oblasti socijalne i dječje zaštite, na lokalni nivo suprotno zakonu i bez adekvatne finansijske podrške kroz zakone i strateška akta. </w:t>
      </w:r>
    </w:p>
    <w:p w:rsidR="00A16942" w:rsidRPr="00036736" w:rsidRDefault="006A107F">
      <w:pPr>
        <w:spacing w:before="60" w:after="60" w:line="240" w:lineRule="auto"/>
        <w:ind w:right="-475"/>
        <w:jc w:val="both"/>
        <w:rPr>
          <w:rFonts w:asciiTheme="minorHAnsi" w:eastAsia="Calibri" w:hAnsiTheme="minorHAnsi" w:cs="Calibri"/>
          <w:color w:val="auto"/>
          <w:sz w:val="24"/>
          <w:szCs w:val="24"/>
        </w:rPr>
      </w:pPr>
      <w:r w:rsidRPr="00036736">
        <w:rPr>
          <w:rFonts w:asciiTheme="minorHAnsi" w:eastAsia="Calibri" w:hAnsiTheme="minorHAnsi" w:cs="Calibri"/>
          <w:color w:val="auto"/>
          <w:sz w:val="24"/>
          <w:szCs w:val="24"/>
        </w:rPr>
        <w:t>Takođe, shodno članu 181 Zakona o lokalnoj</w:t>
      </w:r>
      <w:r w:rsidR="00174609">
        <w:rPr>
          <w:rFonts w:asciiTheme="minorHAnsi" w:eastAsia="Calibri" w:hAnsiTheme="minorHAnsi" w:cs="Calibri"/>
          <w:color w:val="auto"/>
          <w:sz w:val="24"/>
          <w:szCs w:val="24"/>
        </w:rPr>
        <w:t xml:space="preserve"> samoupravi propisano je, izmeđ</w:t>
      </w:r>
      <w:r w:rsidRPr="00036736">
        <w:rPr>
          <w:rFonts w:asciiTheme="minorHAnsi" w:eastAsia="Calibri" w:hAnsiTheme="minorHAnsi" w:cs="Calibri"/>
          <w:color w:val="auto"/>
          <w:sz w:val="24"/>
          <w:szCs w:val="24"/>
        </w:rPr>
        <w:t>u ostalog,  da s</w:t>
      </w:r>
      <w:r w:rsidR="00174609">
        <w:rPr>
          <w:rFonts w:asciiTheme="minorHAnsi" w:eastAsia="Calibri" w:hAnsiTheme="minorHAnsi" w:cs="Calibri"/>
          <w:color w:val="auto"/>
          <w:sz w:val="24"/>
          <w:szCs w:val="24"/>
        </w:rPr>
        <w:t>u organi državne uprave dužni</w:t>
      </w:r>
      <w:r w:rsidRPr="00036736">
        <w:rPr>
          <w:rFonts w:asciiTheme="minorHAnsi" w:eastAsia="Calibri" w:hAnsiTheme="minorHAnsi" w:cs="Calibri"/>
          <w:color w:val="auto"/>
          <w:sz w:val="24"/>
          <w:szCs w:val="24"/>
        </w:rPr>
        <w:t xml:space="preserve"> u postupku pripreme zakona </w:t>
      </w:r>
      <w:r w:rsidR="00174609">
        <w:rPr>
          <w:rFonts w:asciiTheme="minorHAnsi" w:eastAsia="Calibri" w:hAnsiTheme="minorHAnsi" w:cs="Calibri"/>
          <w:color w:val="auto"/>
          <w:sz w:val="24"/>
          <w:szCs w:val="24"/>
        </w:rPr>
        <w:t>i drugih propisa kojima se uređ</w:t>
      </w:r>
      <w:r w:rsidRPr="00036736">
        <w:rPr>
          <w:rFonts w:asciiTheme="minorHAnsi" w:eastAsia="Calibri" w:hAnsiTheme="minorHAnsi" w:cs="Calibri"/>
          <w:color w:val="auto"/>
          <w:sz w:val="24"/>
          <w:szCs w:val="24"/>
        </w:rPr>
        <w:t>uju</w:t>
      </w:r>
      <w:r w:rsidR="00174609">
        <w:rPr>
          <w:rFonts w:asciiTheme="minorHAnsi" w:eastAsia="Calibri" w:hAnsiTheme="minorHAnsi" w:cs="Calibri"/>
          <w:color w:val="auto"/>
          <w:sz w:val="24"/>
          <w:szCs w:val="24"/>
        </w:rPr>
        <w:t xml:space="preserve"> položaj, prava i obaveze lokal</w:t>
      </w:r>
      <w:r w:rsidRPr="00036736">
        <w:rPr>
          <w:rFonts w:asciiTheme="minorHAnsi" w:eastAsia="Calibri" w:hAnsiTheme="minorHAnsi" w:cs="Calibri"/>
          <w:color w:val="auto"/>
          <w:sz w:val="24"/>
          <w:szCs w:val="24"/>
        </w:rPr>
        <w:t>ne samouprave, nacte odnosno pr</w:t>
      </w:r>
      <w:r w:rsidR="00174609">
        <w:rPr>
          <w:rFonts w:asciiTheme="minorHAnsi" w:eastAsia="Calibri" w:hAnsiTheme="minorHAnsi" w:cs="Calibri"/>
          <w:color w:val="auto"/>
          <w:sz w:val="24"/>
          <w:szCs w:val="24"/>
        </w:rPr>
        <w:t>ij</w:t>
      </w:r>
      <w:r w:rsidRPr="00036736">
        <w:rPr>
          <w:rFonts w:asciiTheme="minorHAnsi" w:eastAsia="Calibri" w:hAnsiTheme="minorHAnsi" w:cs="Calibri"/>
          <w:color w:val="auto"/>
          <w:sz w:val="24"/>
          <w:szCs w:val="24"/>
        </w:rPr>
        <w:t>edlo</w:t>
      </w:r>
      <w:r w:rsidR="00174609">
        <w:rPr>
          <w:rFonts w:asciiTheme="minorHAnsi" w:eastAsia="Calibri" w:hAnsiTheme="minorHAnsi" w:cs="Calibri"/>
          <w:color w:val="auto"/>
          <w:sz w:val="24"/>
          <w:szCs w:val="24"/>
        </w:rPr>
        <w:t>ge zakona i drugih akata dostaviti</w:t>
      </w:r>
      <w:r w:rsidRPr="00036736">
        <w:rPr>
          <w:rFonts w:asciiTheme="minorHAnsi" w:eastAsia="Calibri" w:hAnsiTheme="minorHAnsi" w:cs="Calibri"/>
          <w:color w:val="auto"/>
          <w:sz w:val="24"/>
          <w:szCs w:val="24"/>
        </w:rPr>
        <w:t xml:space="preserve"> na izjašnjenje odnosno</w:t>
      </w:r>
      <w:r w:rsidR="00174609">
        <w:rPr>
          <w:rFonts w:asciiTheme="minorHAnsi" w:eastAsia="Calibri" w:hAnsiTheme="minorHAnsi" w:cs="Calibri"/>
          <w:color w:val="auto"/>
          <w:sz w:val="24"/>
          <w:szCs w:val="24"/>
        </w:rPr>
        <w:t xml:space="preserve"> dostaviti ih</w:t>
      </w:r>
      <w:r w:rsidRPr="00036736">
        <w:rPr>
          <w:rFonts w:asciiTheme="minorHAnsi" w:eastAsia="Calibri" w:hAnsiTheme="minorHAnsi" w:cs="Calibri"/>
          <w:color w:val="auto"/>
          <w:sz w:val="24"/>
          <w:szCs w:val="24"/>
        </w:rPr>
        <w:t xml:space="preserve"> asocijaciji opština u roku koji ne </w:t>
      </w:r>
      <w:r w:rsidR="00174609">
        <w:rPr>
          <w:rFonts w:asciiTheme="minorHAnsi" w:eastAsia="Calibri" w:hAnsiTheme="minorHAnsi" w:cs="Calibri"/>
          <w:color w:val="auto"/>
          <w:sz w:val="24"/>
          <w:szCs w:val="24"/>
        </w:rPr>
        <w:t>može biti kraći od 15 dana. Međ</w:t>
      </w:r>
      <w:r w:rsidRPr="00036736">
        <w:rPr>
          <w:rFonts w:asciiTheme="minorHAnsi" w:eastAsia="Calibri" w:hAnsiTheme="minorHAnsi" w:cs="Calibri"/>
          <w:color w:val="auto"/>
          <w:sz w:val="24"/>
          <w:szCs w:val="24"/>
        </w:rPr>
        <w:t>utim, u praksi postoji izazov</w:t>
      </w:r>
      <w:r w:rsidR="00174609">
        <w:rPr>
          <w:rFonts w:asciiTheme="minorHAnsi" w:eastAsia="Calibri" w:hAnsiTheme="minorHAnsi" w:cs="Calibri"/>
          <w:color w:val="auto"/>
          <w:sz w:val="24"/>
          <w:szCs w:val="24"/>
        </w:rPr>
        <w:t xml:space="preserve"> kad je u pitanju implementacija</w:t>
      </w:r>
      <w:r w:rsidRPr="00036736">
        <w:rPr>
          <w:rFonts w:asciiTheme="minorHAnsi" w:eastAsia="Calibri" w:hAnsiTheme="minorHAnsi" w:cs="Calibri"/>
          <w:color w:val="auto"/>
          <w:sz w:val="24"/>
          <w:szCs w:val="24"/>
        </w:rPr>
        <w:t xml:space="preserve"> ove zakonske obaveze pa resorna ministarstva ne dostav</w:t>
      </w:r>
      <w:r w:rsidR="00174609">
        <w:rPr>
          <w:rFonts w:asciiTheme="minorHAnsi" w:eastAsia="Calibri" w:hAnsiTheme="minorHAnsi" w:cs="Calibri"/>
          <w:color w:val="auto"/>
          <w:sz w:val="24"/>
          <w:szCs w:val="24"/>
        </w:rPr>
        <w:t>e (ili se to čini u neadekvatnom roku</w:t>
      </w:r>
      <w:r w:rsidRPr="00036736">
        <w:rPr>
          <w:rFonts w:asciiTheme="minorHAnsi" w:eastAsia="Calibri" w:hAnsiTheme="minorHAnsi" w:cs="Calibri"/>
          <w:color w:val="auto"/>
          <w:sz w:val="24"/>
          <w:szCs w:val="24"/>
        </w:rPr>
        <w:t>)  jedinicama lokalane samouprave izjašnjenje o značajnim javnim politika</w:t>
      </w:r>
      <w:r w:rsidR="00C36905">
        <w:rPr>
          <w:rFonts w:asciiTheme="minorHAnsi" w:eastAsia="Calibri" w:hAnsiTheme="minorHAnsi" w:cs="Calibri"/>
          <w:color w:val="auto"/>
          <w:sz w:val="24"/>
          <w:szCs w:val="24"/>
        </w:rPr>
        <w:t>ma</w:t>
      </w:r>
      <w:r w:rsidRPr="00036736">
        <w:rPr>
          <w:rFonts w:asciiTheme="minorHAnsi" w:eastAsia="Calibri" w:hAnsiTheme="minorHAnsi" w:cs="Calibri"/>
          <w:color w:val="auto"/>
          <w:sz w:val="24"/>
          <w:szCs w:val="24"/>
        </w:rPr>
        <w:t xml:space="preserve"> kojima s</w:t>
      </w:r>
      <w:r w:rsidR="00C36905">
        <w:rPr>
          <w:rFonts w:asciiTheme="minorHAnsi" w:eastAsia="Calibri" w:hAnsiTheme="minorHAnsi" w:cs="Calibri"/>
          <w:color w:val="auto"/>
          <w:sz w:val="24"/>
          <w:szCs w:val="24"/>
        </w:rPr>
        <w:t>e utiče na funkcionisanje lokal</w:t>
      </w:r>
      <w:r w:rsidRPr="00036736">
        <w:rPr>
          <w:rFonts w:asciiTheme="minorHAnsi" w:eastAsia="Calibri" w:hAnsiTheme="minorHAnsi" w:cs="Calibri"/>
          <w:color w:val="auto"/>
          <w:sz w:val="24"/>
          <w:szCs w:val="24"/>
        </w:rPr>
        <w:t xml:space="preserve">nih samouprava u različitim oblastima. </w:t>
      </w:r>
      <w:r w:rsidR="0089323A" w:rsidRPr="00036736">
        <w:rPr>
          <w:rFonts w:asciiTheme="minorHAnsi" w:eastAsia="Calibri" w:hAnsiTheme="minorHAnsi" w:cs="Calibri"/>
          <w:color w:val="auto"/>
          <w:sz w:val="24"/>
          <w:szCs w:val="24"/>
        </w:rPr>
        <w:t>Ovo će se riješiti izmjenama</w:t>
      </w:r>
      <w:r w:rsidR="00C36905">
        <w:rPr>
          <w:rFonts w:asciiTheme="minorHAnsi" w:eastAsia="Calibri" w:hAnsiTheme="minorHAnsi" w:cs="Calibri"/>
          <w:color w:val="auto"/>
          <w:sz w:val="24"/>
          <w:szCs w:val="24"/>
        </w:rPr>
        <w:t xml:space="preserve"> i dopunama Zakona o lokalnoj s</w:t>
      </w:r>
      <w:r w:rsidR="0089323A" w:rsidRPr="00036736">
        <w:rPr>
          <w:rFonts w:asciiTheme="minorHAnsi" w:eastAsia="Calibri" w:hAnsiTheme="minorHAnsi" w:cs="Calibri"/>
          <w:color w:val="auto"/>
          <w:sz w:val="24"/>
          <w:szCs w:val="24"/>
        </w:rPr>
        <w:t>a</w:t>
      </w:r>
      <w:r w:rsidR="00C36905">
        <w:rPr>
          <w:rFonts w:asciiTheme="minorHAnsi" w:eastAsia="Calibri" w:hAnsiTheme="minorHAnsi" w:cs="Calibri"/>
          <w:color w:val="auto"/>
          <w:sz w:val="24"/>
          <w:szCs w:val="24"/>
        </w:rPr>
        <w:t>m</w:t>
      </w:r>
      <w:r w:rsidR="0089323A" w:rsidRPr="00036736">
        <w:rPr>
          <w:rFonts w:asciiTheme="minorHAnsi" w:eastAsia="Calibri" w:hAnsiTheme="minorHAnsi" w:cs="Calibri"/>
          <w:color w:val="auto"/>
          <w:sz w:val="24"/>
          <w:szCs w:val="24"/>
        </w:rPr>
        <w:t xml:space="preserve">oupravi koji je </w:t>
      </w:r>
      <w:r w:rsidR="00391210" w:rsidRPr="00036736">
        <w:rPr>
          <w:rFonts w:asciiTheme="minorHAnsi" w:eastAsia="Calibri" w:hAnsiTheme="minorHAnsi" w:cs="Calibri"/>
          <w:color w:val="auto"/>
          <w:sz w:val="24"/>
          <w:szCs w:val="24"/>
        </w:rPr>
        <w:t>trenutno</w:t>
      </w:r>
      <w:r w:rsidR="0089323A" w:rsidRPr="00036736">
        <w:rPr>
          <w:rFonts w:asciiTheme="minorHAnsi" w:eastAsia="Calibri" w:hAnsiTheme="minorHAnsi" w:cs="Calibri"/>
          <w:color w:val="auto"/>
          <w:sz w:val="24"/>
          <w:szCs w:val="24"/>
        </w:rPr>
        <w:t xml:space="preserve"> u fazi javne rasprave.</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Određeni broj lokalnih samouprava ima značajne probleme u finansiranju svojih zakonskih i drugih obaveza bez obzira na činjenicu što je početkom 2019. godine stupio na snagu novi Zakon o finansiranju lokalne samouprave čija</w:t>
      </w:r>
      <w:r w:rsidR="00143201">
        <w:rPr>
          <w:rFonts w:asciiTheme="minorHAnsi" w:eastAsia="Calibri" w:hAnsiTheme="minorHAnsi" w:cs="Calibri"/>
          <w:color w:val="000000"/>
          <w:sz w:val="24"/>
          <w:szCs w:val="24"/>
        </w:rPr>
        <w:t xml:space="preserve"> je primjena</w:t>
      </w:r>
      <w:r w:rsidRPr="007075A6">
        <w:rPr>
          <w:rFonts w:asciiTheme="minorHAnsi" w:eastAsia="Calibri" w:hAnsiTheme="minorHAnsi" w:cs="Calibri"/>
          <w:color w:val="000000"/>
          <w:sz w:val="24"/>
          <w:szCs w:val="24"/>
        </w:rPr>
        <w:t xml:space="preserve"> uticala na povećanje prihoda lokalnih samouprava, prije svega onih koje pripadaju Sjevernom regionu Crne Gore. Analiza finansijskih pokazatelja lokalnih samouprava u periodu od 2019. do polovine 2021. godine pokazuje određeni nivo fiskalne nediscipline koji je posebno izražen kod pojedinih lokalnih samouprava. Naime, u posmatranom periodu evidentan je rast neizmirenih obaveza. Ukupan iznos neizmirenih obaveza na kraju 2019. godine iznosio je 68,90 mil. € dok</w:t>
      </w:r>
      <w:r w:rsidR="00143201">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na kraju 2020. godine iznosi</w:t>
      </w:r>
      <w:r w:rsidR="00143201">
        <w:rPr>
          <w:rFonts w:asciiTheme="minorHAnsi" w:eastAsia="Calibri" w:hAnsiTheme="minorHAnsi" w:cs="Calibri"/>
          <w:color w:val="000000"/>
          <w:sz w:val="24"/>
          <w:szCs w:val="24"/>
        </w:rPr>
        <w:t>o</w:t>
      </w:r>
      <w:r w:rsidRPr="007075A6">
        <w:rPr>
          <w:rFonts w:asciiTheme="minorHAnsi" w:eastAsia="Calibri" w:hAnsiTheme="minorHAnsi" w:cs="Calibri"/>
          <w:color w:val="000000"/>
          <w:sz w:val="24"/>
          <w:szCs w:val="24"/>
        </w:rPr>
        <w:t xml:space="preserve"> preko 78 mil € (izvor: </w:t>
      </w:r>
      <w:hyperlink r:id="rId49">
        <w:r w:rsidRPr="007075A6">
          <w:rPr>
            <w:rFonts w:asciiTheme="minorHAnsi" w:eastAsia="Calibri" w:hAnsiTheme="minorHAnsi" w:cs="Calibri"/>
            <w:color w:val="000000"/>
            <w:sz w:val="24"/>
            <w:szCs w:val="24"/>
            <w:u w:val="single"/>
          </w:rPr>
          <w:t>https://lokalnefinansije.me/uporedni-pregled/?t=obaveze</w:t>
        </w:r>
      </w:hyperlink>
      <w:r w:rsidRPr="007075A6">
        <w:rPr>
          <w:rFonts w:asciiTheme="minorHAnsi" w:eastAsia="Calibri" w:hAnsiTheme="minorHAnsi" w:cs="Calibri"/>
          <w:color w:val="000000"/>
          <w:sz w:val="24"/>
          <w:szCs w:val="24"/>
        </w:rPr>
        <w:t>),  a javni dug, iako ima tendenciju pada u prethodnim godinama, i dalje je visok.</w:t>
      </w:r>
      <w:r w:rsidRPr="007075A6">
        <w:rPr>
          <w:rFonts w:asciiTheme="minorHAnsi" w:eastAsia="Calibri" w:hAnsiTheme="minorHAnsi" w:cs="Calibri"/>
          <w:color w:val="000000"/>
          <w:sz w:val="24"/>
          <w:szCs w:val="24"/>
          <w:vertAlign w:val="superscript"/>
        </w:rPr>
        <w:footnoteReference w:id="45"/>
      </w:r>
      <w:r w:rsidRPr="007075A6">
        <w:rPr>
          <w:rFonts w:asciiTheme="minorHAnsi" w:eastAsia="Calibri" w:hAnsiTheme="minorHAnsi" w:cs="Calibri"/>
          <w:color w:val="000000"/>
          <w:sz w:val="24"/>
          <w:szCs w:val="24"/>
        </w:rPr>
        <w:t xml:space="preserve"> Osim navedenog, podaci kojima raspolaže Ministarstvo finansija i socijalnog staranja ukazuju na nizak stepen naplate sopstvenih prihoda kod većine lokalnih samouprava, što potvrđuje i izvještaj Državne </w:t>
      </w:r>
      <w:r w:rsidRPr="007075A6">
        <w:rPr>
          <w:rFonts w:asciiTheme="minorHAnsi" w:eastAsia="Calibri" w:hAnsiTheme="minorHAnsi" w:cs="Calibri"/>
          <w:color w:val="000000"/>
          <w:sz w:val="24"/>
          <w:szCs w:val="24"/>
        </w:rPr>
        <w:lastRenderedPageBreak/>
        <w:t>revizorske institucije o naplati i evidenciji sopstvenih prihoda u lokalnim samoupravama u okviru kategorije 71 – tekući prihodi u 2019. godini.</w:t>
      </w:r>
      <w:r w:rsidRPr="007075A6">
        <w:rPr>
          <w:rFonts w:asciiTheme="minorHAnsi" w:eastAsia="Calibri" w:hAnsiTheme="minorHAnsi" w:cs="Calibri"/>
          <w:color w:val="000000"/>
          <w:sz w:val="24"/>
          <w:szCs w:val="24"/>
          <w:vertAlign w:val="superscript"/>
        </w:rPr>
        <w:footnoteReference w:id="46"/>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Međuopštinska saradnja</w:t>
      </w:r>
      <w:r w:rsidRPr="007075A6">
        <w:rPr>
          <w:rFonts w:asciiTheme="minorHAnsi" w:eastAsia="Calibri" w:hAnsiTheme="minorHAnsi" w:cs="Calibri"/>
          <w:color w:val="000000"/>
          <w:sz w:val="24"/>
          <w:szCs w:val="24"/>
        </w:rPr>
        <w:t xml:space="preserve"> kao mehanizam saradnje kojim</w:t>
      </w:r>
      <w:r w:rsidR="00C641FB">
        <w:rPr>
          <w:rFonts w:asciiTheme="minorHAnsi" w:eastAsia="Calibri" w:hAnsiTheme="minorHAnsi" w:cs="Calibri"/>
          <w:color w:val="000000"/>
          <w:sz w:val="24"/>
          <w:szCs w:val="24"/>
        </w:rPr>
        <w:t xml:space="preserve"> se mogu nadomjestiti</w:t>
      </w:r>
      <w:r w:rsidRPr="007075A6">
        <w:rPr>
          <w:rFonts w:asciiTheme="minorHAnsi" w:eastAsia="Calibri" w:hAnsiTheme="minorHAnsi" w:cs="Calibri"/>
          <w:color w:val="000000"/>
          <w:sz w:val="24"/>
          <w:szCs w:val="24"/>
        </w:rPr>
        <w:t xml:space="preserve"> neujednačeni kapaciteti opština za sprovođenje Zakon</w:t>
      </w:r>
      <w:r w:rsidR="00C641FB">
        <w:rPr>
          <w:rFonts w:asciiTheme="minorHAnsi" w:eastAsia="Calibri" w:hAnsiTheme="minorHAnsi" w:cs="Calibri"/>
          <w:color w:val="000000"/>
          <w:sz w:val="24"/>
          <w:szCs w:val="24"/>
        </w:rPr>
        <w:t>om propisanih poslova i da se r</w:t>
      </w:r>
      <w:r w:rsidRPr="007075A6">
        <w:rPr>
          <w:rFonts w:asciiTheme="minorHAnsi" w:eastAsia="Calibri" w:hAnsiTheme="minorHAnsi" w:cs="Calibri"/>
          <w:color w:val="000000"/>
          <w:sz w:val="24"/>
          <w:szCs w:val="24"/>
        </w:rPr>
        <w:t>ješavaju zajednički problemi koji prevazilaze gr</w:t>
      </w:r>
      <w:r w:rsidR="00C641FB">
        <w:rPr>
          <w:rFonts w:asciiTheme="minorHAnsi" w:eastAsia="Calibri" w:hAnsiTheme="minorHAnsi" w:cs="Calibri"/>
          <w:color w:val="000000"/>
          <w:sz w:val="24"/>
          <w:szCs w:val="24"/>
        </w:rPr>
        <w:t>anice JLS, i dalje se suočava s</w:t>
      </w:r>
      <w:r w:rsidRPr="007075A6">
        <w:rPr>
          <w:rFonts w:asciiTheme="minorHAnsi" w:eastAsia="Calibri" w:hAnsiTheme="minorHAnsi" w:cs="Calibri"/>
          <w:color w:val="000000"/>
          <w:sz w:val="24"/>
          <w:szCs w:val="24"/>
        </w:rPr>
        <w:t xml:space="preserve"> </w:t>
      </w:r>
      <w:r w:rsidR="0089323A">
        <w:rPr>
          <w:rFonts w:asciiTheme="minorHAnsi" w:eastAsia="Calibri" w:hAnsiTheme="minorHAnsi" w:cs="Calibri"/>
          <w:color w:val="000000"/>
          <w:sz w:val="24"/>
          <w:szCs w:val="24"/>
        </w:rPr>
        <w:t>određenim</w:t>
      </w:r>
      <w:r w:rsidRPr="007075A6">
        <w:rPr>
          <w:rFonts w:asciiTheme="minorHAnsi" w:eastAsia="Calibri" w:hAnsiTheme="minorHAnsi" w:cs="Calibri"/>
          <w:color w:val="000000"/>
          <w:sz w:val="24"/>
          <w:szCs w:val="24"/>
        </w:rPr>
        <w:t xml:space="preserve"> izazovima</w:t>
      </w:r>
      <w:r w:rsidR="0089323A">
        <w:rPr>
          <w:rFonts w:asciiTheme="minorHAnsi" w:eastAsia="Calibri" w:hAnsiTheme="minorHAnsi" w:cs="Calibri"/>
          <w:color w:val="000000"/>
          <w:sz w:val="24"/>
          <w:szCs w:val="24"/>
        </w:rPr>
        <w:t>, zbog kojih</w:t>
      </w:r>
      <w:r w:rsidR="00C641FB">
        <w:rPr>
          <w:rFonts w:asciiTheme="minorHAnsi" w:eastAsia="Calibri" w:hAnsiTheme="minorHAnsi" w:cs="Calibri"/>
          <w:color w:val="000000"/>
          <w:sz w:val="24"/>
          <w:szCs w:val="24"/>
        </w:rPr>
        <w:t xml:space="preserve"> se</w:t>
      </w:r>
      <w:r w:rsidR="0089323A">
        <w:rPr>
          <w:rFonts w:asciiTheme="minorHAnsi" w:eastAsia="Calibri" w:hAnsiTheme="minorHAnsi" w:cs="Calibri"/>
          <w:color w:val="000000"/>
          <w:sz w:val="24"/>
          <w:szCs w:val="24"/>
        </w:rPr>
        <w:t xml:space="preserve"> d</w:t>
      </w:r>
      <w:r w:rsidR="00C641FB">
        <w:rPr>
          <w:rFonts w:asciiTheme="minorHAnsi" w:eastAsia="Calibri" w:hAnsiTheme="minorHAnsi" w:cs="Calibri"/>
          <w:color w:val="000000"/>
          <w:sz w:val="24"/>
          <w:szCs w:val="24"/>
        </w:rPr>
        <w:t xml:space="preserve">alje ovaj mehanizam saradnje </w:t>
      </w:r>
      <w:r w:rsidR="0089323A">
        <w:rPr>
          <w:rFonts w:asciiTheme="minorHAnsi" w:eastAsia="Calibri" w:hAnsiTheme="minorHAnsi" w:cs="Calibri"/>
          <w:color w:val="000000"/>
          <w:sz w:val="24"/>
          <w:szCs w:val="24"/>
        </w:rPr>
        <w:t>koristi samo u ograničenom broju poslova.</w:t>
      </w:r>
    </w:p>
    <w:p w:rsidR="00A16942" w:rsidRPr="007075A6" w:rsidRDefault="00A16942">
      <w:pPr>
        <w:pBdr>
          <w:top w:val="nil"/>
          <w:left w:val="nil"/>
          <w:bottom w:val="nil"/>
          <w:right w:val="nil"/>
          <w:between w:val="nil"/>
        </w:pBdr>
        <w:spacing w:before="120" w:after="120" w:line="240" w:lineRule="auto"/>
        <w:ind w:left="270" w:right="-471"/>
        <w:jc w:val="both"/>
        <w:rPr>
          <w:rFonts w:asciiTheme="minorHAnsi" w:eastAsia="Calibri" w:hAnsiTheme="minorHAnsi" w:cs="Calibri"/>
          <w:color w:val="002060"/>
          <w:sz w:val="24"/>
          <w:szCs w:val="24"/>
        </w:rPr>
      </w:pPr>
    </w:p>
    <w:p w:rsidR="00A16942" w:rsidRPr="007075A6" w:rsidRDefault="00FA0893" w:rsidP="00FA0893">
      <w:pPr>
        <w:keepNext/>
        <w:keepLines/>
        <w:numPr>
          <w:ilvl w:val="0"/>
          <w:numId w:val="20"/>
        </w:numPr>
        <w:pBdr>
          <w:top w:val="nil"/>
          <w:left w:val="nil"/>
          <w:bottom w:val="nil"/>
          <w:right w:val="nil"/>
          <w:between w:val="nil"/>
        </w:pBdr>
        <w:spacing w:before="120" w:after="240" w:line="240" w:lineRule="auto"/>
        <w:ind w:left="180" w:right="-471" w:hanging="270"/>
        <w:rPr>
          <w:rFonts w:asciiTheme="minorHAnsi" w:eastAsia="Calibri" w:hAnsiTheme="minorHAnsi" w:cs="Calibri"/>
          <w:b/>
          <w:color w:val="000000"/>
          <w:sz w:val="24"/>
          <w:szCs w:val="24"/>
        </w:rPr>
      </w:pPr>
      <w:r>
        <w:rPr>
          <w:rFonts w:asciiTheme="minorHAnsi" w:hAnsiTheme="minorHAnsi"/>
          <w:noProof/>
          <w:lang w:val="en-US"/>
        </w:rPr>
        <mc:AlternateContent>
          <mc:Choice Requires="wpg">
            <w:drawing>
              <wp:anchor distT="0" distB="0" distL="114300" distR="114300" simplePos="0" relativeHeight="251677696" behindDoc="0" locked="0" layoutInCell="1" allowOverlap="1" wp14:anchorId="4542D7AE" wp14:editId="305903EE">
                <wp:simplePos x="0" y="0"/>
                <wp:positionH relativeFrom="column">
                  <wp:posOffset>209550</wp:posOffset>
                </wp:positionH>
                <wp:positionV relativeFrom="paragraph">
                  <wp:posOffset>473710</wp:posOffset>
                </wp:positionV>
                <wp:extent cx="3268980" cy="3208020"/>
                <wp:effectExtent l="0" t="0" r="0" b="5080"/>
                <wp:wrapSquare wrapText="bothSides"/>
                <wp:docPr id="1471" name="Group 9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268980" cy="3208020"/>
                          <a:chOff x="37115" y="21759"/>
                          <a:chExt cx="32689" cy="32080"/>
                        </a:xfrm>
                      </wpg:grpSpPr>
                      <wpg:grpSp>
                        <wpg:cNvPr id="1472" name="Group 946"/>
                        <wpg:cNvGrpSpPr>
                          <a:grpSpLocks/>
                        </wpg:cNvGrpSpPr>
                        <wpg:grpSpPr bwMode="auto">
                          <a:xfrm>
                            <a:off x="37115" y="21759"/>
                            <a:ext cx="32689" cy="32081"/>
                            <a:chOff x="-1861" y="0"/>
                            <a:chExt cx="36411" cy="32080"/>
                          </a:xfrm>
                        </wpg:grpSpPr>
                        <wps:wsp>
                          <wps:cNvPr id="1473" name="Rectangle 947"/>
                          <wps:cNvSpPr>
                            <a:spLocks noChangeArrowheads="1"/>
                          </wps:cNvSpPr>
                          <wps:spPr bwMode="auto">
                            <a:xfrm>
                              <a:off x="-1861" y="0"/>
                              <a:ext cx="36411" cy="32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74" name="Group 948"/>
                          <wpg:cNvGrpSpPr>
                            <a:grpSpLocks/>
                          </wpg:cNvGrpSpPr>
                          <wpg:grpSpPr bwMode="auto">
                            <a:xfrm>
                              <a:off x="-1861" y="0"/>
                              <a:ext cx="36411" cy="32080"/>
                              <a:chOff x="-1861" y="0"/>
                              <a:chExt cx="36411" cy="32080"/>
                            </a:xfrm>
                          </wpg:grpSpPr>
                          <wps:wsp>
                            <wps:cNvPr id="1475" name="Rectangle 949"/>
                            <wps:cNvSpPr>
                              <a:spLocks noChangeArrowheads="1"/>
                            </wps:cNvSpPr>
                            <wps:spPr bwMode="auto">
                              <a:xfrm>
                                <a:off x="0" y="0"/>
                                <a:ext cx="32689" cy="32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76" name="Quad Arrow 950"/>
                            <wps:cNvSpPr>
                              <a:spLocks/>
                            </wps:cNvSpPr>
                            <wps:spPr bwMode="auto">
                              <a:xfrm>
                                <a:off x="-1861" y="0"/>
                                <a:ext cx="36411" cy="32080"/>
                              </a:xfrm>
                              <a:custGeom>
                                <a:avLst/>
                                <a:gdLst>
                                  <a:gd name="T0" fmla="*/ 0 w 3641198"/>
                                  <a:gd name="T1" fmla="*/ 1604010 h 3208020"/>
                                  <a:gd name="T2" fmla="*/ 160401 w 3641198"/>
                                  <a:gd name="T3" fmla="*/ 1475689 h 3208020"/>
                                  <a:gd name="T4" fmla="*/ 160401 w 3641198"/>
                                  <a:gd name="T5" fmla="*/ 1571930 h 3208020"/>
                                  <a:gd name="T6" fmla="*/ 1788519 w 3641198"/>
                                  <a:gd name="T7" fmla="*/ 1571930 h 3208020"/>
                                  <a:gd name="T8" fmla="*/ 1788519 w 3641198"/>
                                  <a:gd name="T9" fmla="*/ 160401 h 3208020"/>
                                  <a:gd name="T10" fmla="*/ 1692278 w 3641198"/>
                                  <a:gd name="T11" fmla="*/ 160401 h 3208020"/>
                                  <a:gd name="T12" fmla="*/ 1820599 w 3641198"/>
                                  <a:gd name="T13" fmla="*/ 0 h 3208020"/>
                                  <a:gd name="T14" fmla="*/ 1948920 w 3641198"/>
                                  <a:gd name="T15" fmla="*/ 160401 h 3208020"/>
                                  <a:gd name="T16" fmla="*/ 1852679 w 3641198"/>
                                  <a:gd name="T17" fmla="*/ 160401 h 3208020"/>
                                  <a:gd name="T18" fmla="*/ 1852679 w 3641198"/>
                                  <a:gd name="T19" fmla="*/ 1571930 h 3208020"/>
                                  <a:gd name="T20" fmla="*/ 3480797 w 3641198"/>
                                  <a:gd name="T21" fmla="*/ 1571930 h 3208020"/>
                                  <a:gd name="T22" fmla="*/ 3480797 w 3641198"/>
                                  <a:gd name="T23" fmla="*/ 1475689 h 3208020"/>
                                  <a:gd name="T24" fmla="*/ 3641198 w 3641198"/>
                                  <a:gd name="T25" fmla="*/ 1604010 h 3208020"/>
                                  <a:gd name="T26" fmla="*/ 3480797 w 3641198"/>
                                  <a:gd name="T27" fmla="*/ 1732331 h 3208020"/>
                                  <a:gd name="T28" fmla="*/ 3480797 w 3641198"/>
                                  <a:gd name="T29" fmla="*/ 1636090 h 3208020"/>
                                  <a:gd name="T30" fmla="*/ 1852679 w 3641198"/>
                                  <a:gd name="T31" fmla="*/ 1636090 h 3208020"/>
                                  <a:gd name="T32" fmla="*/ 1852679 w 3641198"/>
                                  <a:gd name="T33" fmla="*/ 3047619 h 3208020"/>
                                  <a:gd name="T34" fmla="*/ 1948920 w 3641198"/>
                                  <a:gd name="T35" fmla="*/ 3047619 h 3208020"/>
                                  <a:gd name="T36" fmla="*/ 1820599 w 3641198"/>
                                  <a:gd name="T37" fmla="*/ 3208020 h 3208020"/>
                                  <a:gd name="T38" fmla="*/ 1692278 w 3641198"/>
                                  <a:gd name="T39" fmla="*/ 3047619 h 3208020"/>
                                  <a:gd name="T40" fmla="*/ 1788519 w 3641198"/>
                                  <a:gd name="T41" fmla="*/ 3047619 h 3208020"/>
                                  <a:gd name="T42" fmla="*/ 1788519 w 3641198"/>
                                  <a:gd name="T43" fmla="*/ 1636090 h 3208020"/>
                                  <a:gd name="T44" fmla="*/ 160401 w 3641198"/>
                                  <a:gd name="T45" fmla="*/ 1636090 h 3208020"/>
                                  <a:gd name="T46" fmla="*/ 160401 w 3641198"/>
                                  <a:gd name="T47" fmla="*/ 1732331 h 3208020"/>
                                  <a:gd name="T48" fmla="*/ 0 w 3641198"/>
                                  <a:gd name="T49" fmla="*/ 1604010 h 32080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641198"/>
                                  <a:gd name="T76" fmla="*/ 0 h 3208020"/>
                                  <a:gd name="T77" fmla="*/ 3641198 w 3641198"/>
                                  <a:gd name="T78" fmla="*/ 3208020 h 32080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custGeom>
                              <a:solidFill>
                                <a:srgbClr val="E5DBD3"/>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77" name="Rounded Rectangle 951"/>
                            <wps:cNvSpPr>
                              <a:spLocks noChangeArrowheads="1"/>
                            </wps:cNvSpPr>
                            <wps:spPr bwMode="auto">
                              <a:xfrm>
                                <a:off x="0" y="732"/>
                                <a:ext cx="15077" cy="14262"/>
                              </a:xfrm>
                              <a:prstGeom prst="roundRect">
                                <a:avLst>
                                  <a:gd name="adj" fmla="val 16667"/>
                                </a:avLst>
                              </a:prstGeom>
                              <a:solidFill>
                                <a:srgbClr val="ECC475"/>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78" name="Rectangle 952"/>
                            <wps:cNvSpPr>
                              <a:spLocks noChangeArrowheads="1"/>
                            </wps:cNvSpPr>
                            <wps:spPr bwMode="auto">
                              <a:xfrm>
                                <a:off x="696" y="1429"/>
                                <a:ext cx="13685" cy="12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p>
                                <w:p w:rsidR="00E934CF" w:rsidRDefault="00E934CF">
                                  <w:pPr>
                                    <w:spacing w:before="83" w:after="0" w:line="215" w:lineRule="auto"/>
                                    <w:jc w:val="center"/>
                                    <w:textDirection w:val="btLr"/>
                                  </w:pPr>
                                  <w:r>
                                    <w:rPr>
                                      <w:color w:val="FFFFFF"/>
                                      <w:sz w:val="24"/>
                                    </w:rPr>
                                    <w:t>Građani</w:t>
                                  </w:r>
                                </w:p>
                                <w:p w:rsidR="00E934CF" w:rsidRDefault="00E934CF">
                                  <w:pPr>
                                    <w:spacing w:before="83" w:after="0" w:line="215" w:lineRule="auto"/>
                                    <w:jc w:val="center"/>
                                    <w:textDirection w:val="btLr"/>
                                  </w:pPr>
                                  <w:r>
                                    <w:rPr>
                                      <w:color w:val="FFFFFF"/>
                                      <w:sz w:val="24"/>
                                    </w:rPr>
                                    <w:t>Privreda                                  Sindikati</w:t>
                                  </w:r>
                                </w:p>
                                <w:p w:rsidR="00E934CF" w:rsidRDefault="00E934CF">
                                  <w:pPr>
                                    <w:spacing w:before="83" w:after="0" w:line="215" w:lineRule="auto"/>
                                    <w:jc w:val="center"/>
                                    <w:textDirection w:val="btLr"/>
                                  </w:pPr>
                                  <w:r>
                                    <w:rPr>
                                      <w:color w:val="FFFFFF"/>
                                      <w:sz w:val="24"/>
                                    </w:rPr>
                                    <w:t>Organi uprave</w:t>
                                  </w:r>
                                </w:p>
                                <w:p w:rsidR="00E934CF" w:rsidRDefault="00E934CF">
                                  <w:pPr>
                                    <w:spacing w:before="83" w:after="0" w:line="215" w:lineRule="auto"/>
                                    <w:jc w:val="center"/>
                                    <w:textDirection w:val="btLr"/>
                                  </w:pPr>
                                  <w:r>
                                    <w:rPr>
                                      <w:color w:val="FFFFFF"/>
                                      <w:sz w:val="24"/>
                                    </w:rPr>
                                    <w:t>Javne institucije</w:t>
                                  </w:r>
                                </w:p>
                              </w:txbxContent>
                            </wps:txbx>
                            <wps:bodyPr rot="0" vert="horz" wrap="square" lIns="45698" tIns="45698" rIns="45698" bIns="45698" anchor="ctr" anchorCtr="0" upright="1">
                              <a:noAutofit/>
                            </wps:bodyPr>
                          </wps:wsp>
                          <wps:wsp>
                            <wps:cNvPr id="1479" name="Rounded Rectangle 953"/>
                            <wps:cNvSpPr>
                              <a:spLocks noChangeArrowheads="1"/>
                            </wps:cNvSpPr>
                            <wps:spPr bwMode="auto">
                              <a:xfrm>
                                <a:off x="17638" y="848"/>
                                <a:ext cx="15051" cy="14363"/>
                              </a:xfrm>
                              <a:prstGeom prst="roundRect">
                                <a:avLst>
                                  <a:gd name="adj" fmla="val 16667"/>
                                </a:avLst>
                              </a:prstGeom>
                              <a:solidFill>
                                <a:srgbClr val="67BAF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80" name="Rectangle 954"/>
                            <wps:cNvSpPr>
                              <a:spLocks noChangeArrowheads="1"/>
                            </wps:cNvSpPr>
                            <wps:spPr bwMode="auto">
                              <a:xfrm>
                                <a:off x="18340" y="1549"/>
                                <a:ext cx="13648" cy="12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2"/>
                                    </w:rPr>
                                    <w:t xml:space="preserve">Vlada                                                             MJUDDM                                                          MFSS                                                                     MER    </w:t>
                                  </w:r>
                                </w:p>
                                <w:p w:rsidR="00E934CF" w:rsidRDefault="00E934CF">
                                  <w:pPr>
                                    <w:spacing w:after="0" w:line="215" w:lineRule="auto"/>
                                    <w:jc w:val="center"/>
                                    <w:textDirection w:val="btLr"/>
                                  </w:pPr>
                                  <w:r>
                                    <w:rPr>
                                      <w:color w:val="FFFFFF"/>
                                      <w:sz w:val="12"/>
                                    </w:rPr>
                                    <w:t>UzK                                                           Upravna inspekcija                                                Upravni sud                                                            DRI                                                             Zaštitnik imovinsko pravnih odnosa                                              JLS i ZOCG                                                Zaposleni u javnoj upravi</w:t>
                                  </w:r>
                                </w:p>
                                <w:p w:rsidR="00E934CF" w:rsidRDefault="00E934CF">
                                  <w:pPr>
                                    <w:spacing w:after="0" w:line="215" w:lineRule="auto"/>
                                    <w:jc w:val="center"/>
                                    <w:textDirection w:val="btLr"/>
                                  </w:pPr>
                                  <w:r>
                                    <w:rPr>
                                      <w:color w:val="FFFFFF"/>
                                      <w:sz w:val="12"/>
                                    </w:rPr>
                                    <w:t>ICT zajednica</w:t>
                                  </w:r>
                                </w:p>
                                <w:p w:rsidR="00E934CF" w:rsidRDefault="00E934CF">
                                  <w:pPr>
                                    <w:spacing w:after="0" w:line="215" w:lineRule="auto"/>
                                    <w:jc w:val="center"/>
                                    <w:textDirection w:val="btLr"/>
                                  </w:pPr>
                                  <w:r>
                                    <w:rPr>
                                      <w:color w:val="FFFFFF"/>
                                      <w:sz w:val="12"/>
                                    </w:rPr>
                                    <w:t>EK, DEU, SIGMA, OECD, UN, WB</w:t>
                                  </w:r>
                                </w:p>
                              </w:txbxContent>
                            </wps:txbx>
                            <wps:bodyPr rot="0" vert="horz" wrap="square" lIns="22849" tIns="22849" rIns="22849" bIns="22849" anchor="ctr" anchorCtr="0" upright="1">
                              <a:noAutofit/>
                            </wps:bodyPr>
                          </wps:wsp>
                          <wps:wsp>
                            <wps:cNvPr id="1481" name="Rounded Rectangle 955"/>
                            <wps:cNvSpPr>
                              <a:spLocks noChangeArrowheads="1"/>
                            </wps:cNvSpPr>
                            <wps:spPr bwMode="auto">
                              <a:xfrm>
                                <a:off x="150" y="17200"/>
                                <a:ext cx="14433" cy="13025"/>
                              </a:xfrm>
                              <a:prstGeom prst="roundRect">
                                <a:avLst>
                                  <a:gd name="adj" fmla="val 16667"/>
                                </a:avLst>
                              </a:prstGeom>
                              <a:solidFill>
                                <a:srgbClr val="46E88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82" name="Rectangle 956"/>
                            <wps:cNvSpPr>
                              <a:spLocks noChangeArrowheads="1"/>
                            </wps:cNvSpPr>
                            <wps:spPr bwMode="auto">
                              <a:xfrm>
                                <a:off x="786" y="17836"/>
                                <a:ext cx="13161" cy="11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4"/>
                                    </w:rPr>
                                    <w:t>Preduzetnici</w:t>
                                  </w:r>
                                </w:p>
                              </w:txbxContent>
                            </wps:txbx>
                            <wps:bodyPr rot="0" vert="horz" wrap="square" lIns="45698" tIns="45698" rIns="45698" bIns="45698" anchor="ctr" anchorCtr="0" upright="1">
                              <a:noAutofit/>
                            </wps:bodyPr>
                          </wps:wsp>
                          <wps:wsp>
                            <wps:cNvPr id="1483" name="Rounded Rectangle 957"/>
                            <wps:cNvSpPr>
                              <a:spLocks noChangeArrowheads="1"/>
                            </wps:cNvSpPr>
                            <wps:spPr bwMode="auto">
                              <a:xfrm>
                                <a:off x="17756" y="17183"/>
                                <a:ext cx="14010" cy="13307"/>
                              </a:xfrm>
                              <a:prstGeom prst="roundRect">
                                <a:avLst>
                                  <a:gd name="adj" fmla="val 16667"/>
                                </a:avLst>
                              </a:prstGeom>
                              <a:solidFill>
                                <a:srgbClr val="FB9DB1"/>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84" name="Rectangle 958"/>
                            <wps:cNvSpPr>
                              <a:spLocks noChangeArrowheads="1"/>
                            </wps:cNvSpPr>
                            <wps:spPr bwMode="auto">
                              <a:xfrm>
                                <a:off x="18406" y="17833"/>
                                <a:ext cx="12711" cy="12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2"/>
                                    </w:rPr>
                                    <w:t>Mediji</w:t>
                                  </w:r>
                                </w:p>
                              </w:txbxContent>
                            </wps:txbx>
                            <wps:bodyPr rot="0" vert="horz" wrap="square" lIns="41900" tIns="41900" rIns="41900" bIns="41900"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4542D7AE" id="Group 945" o:spid="_x0000_s1196" style="position:absolute;left:0;text-align:left;margin-left:16.5pt;margin-top:37.3pt;width:257.4pt;height:252.6pt;z-index:251677696;mso-position-horizontal-relative:text;mso-position-vertical-relative:text" coordorigin="37115,21759" coordsize="32689,320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OlonLgoAAOlDAAAOAAAAZHJzL2Uyb0RvYy54bWzsXF1v47oRfS/Q/yDosYDXor5lrPdiE8eL&#10;Atv29m6KPiuW/NHakivJ62yL/veeISmZtC3Jyd243cJ5CExrOOLwkIfDmUne//S8WRtf06Jc5dnY&#10;ZO8s00izWZ6sssXY/MvjdBCaRlnFWRKv8ywdm9/S0vzpw29/836/HaV2vszXSVoYUJKVo/12bC6r&#10;ajsaDsvZMt3E5bt8m2Z4OM+LTVyhWSyGSRHvoX2zHtqW5Q/3eZFsi3yWliW+nYiH5geufz5PZ9Wf&#10;5vMyrYz12MTYKv674L+f6Pfww/t4tCji7XI1k8OIXzGKTbzK8NJG1SSuYmNXrE5UbVazIi/zefVu&#10;lm+G+Xy+mqXcBljDrCNrPhX5bsttWYz2i20zTZjao3l6tdrZH7/+XBirBNi5ATONLN4AJf5iI3I9&#10;mp/9djGC2Kdi+2X7cyGMxMfP+ezvJR4Pj59TeyGEjaf9H/IECuNdlfP5eZ4XG1IBy41nDsO3Bob0&#10;uTJm+NKx/TAKgdYMzxzbCi1bAjVbAk3q5wSMeaaB5zYLvEjAOFs+qBqU/vR8GI/Ey/mA5QCFdbzR&#10;GHqYD/t4Pvy3no+zdmnzcrCK1VbLORmw0AeCh/lU5sN3GR4189k5H9iI5WGtlb9urX1ZxtuUL+GS&#10;FtFhbp16bn/BHo2zxTrFegvE/HLRerGVYqUZWX6/hFz6sSjy/TKNE4yMTwHwVDpQo8Q67V16J9PV&#10;THPXZMWjbVFWn9J8Y9CHsVlg+Hxlx18/l5VYZ7UILfQsn67Wa3wfj9aZ9gUWpPgGL0ZXekZD4Kzx&#10;r8iKHsKH0B24tv8wcK3JZPBxeu8O/CnW+8SZ3N9P2L/pvcwdLVdJkmb0mprBmHsZapJLBfc0HFbm&#10;61VC6mhIZbF4ul8XxtcYDDrlP3L1KGJDfRh8s8GWI5OY7Vp3djSY+mEwcKeuN4gCKxxYLLqLfMuN&#10;3MlUN+nzKkt/vUnGfmxGnu1xlJRBH9lm8Z9T2+LRZlXhjFqvNmMzbITiEa3Bhyzh0Fbxai0+K1NB&#10;wz9MBeCugeYrlhYpcU45qp6fngUFO069AZ7y5BsWcZFjiYEJccLiwzIv/mkae5xWY7P8xy4uUtNY&#10;/z7DRoiYa7s43tRGoTae1EaczaBqbM6qwjRE474Sh+JuW6wWS7yL8enK8o9g7vmKL2waqxgXZ33O&#10;E90EiiHpB0oo7Hu7A+VFuzoeNQfKSb//afLE0SfmVSVPfgpqXIgV/kbkiSV5OGeItZpzu+2UuRHn&#10;dHpKLgpbCMIVLHEjzpcSp/sjEud1PC2/Jos/7+LE4O6TEXncoz7PFuTEaE+o8aY+1WwnfCpa97Uf&#10;hbtUIt2iRSLp7hG8M9+scUP73dCwjL3hkK8W8VOF5Gsx+LqNGINrgauVsTS0q8RBGF7+kXC7Ynit&#10;B1k38HBRaVeM0+8gzEfRrhiMfpD1AhY5HSMGogfhIAw9FrVrDlThPs24rV+uOVKFhX2tk8xU5Jgf&#10;2XYQto+ZLiuHcfSp1gAMbcuLOqaDqRB2zDHT0IvcMLK7FpyGX9+ANfxCz/aDrgFrAPap1gDsVa0h&#10;2Lc2cAk/gOK4oRVEQTuEtgZhr24Vw37dKoaIW3RvQ3KMm8UkCaNj3KdIdqwSW4Wyf9walIFjOw5r&#10;pw9bxbJft4al7/hW1DFuR8WS9a0TR8OyV7eKZb9uFUvHcgMfZNZKI46KJevblY6KZb9uFUvWxyOO&#10;iqU8WTrGrWLZS3+OimXvuF0Ny77jwFWx7NetYdmrW8WS9a0TV8NSEFvriY5Q5GET96vWoOxTrSLJ&#10;+nalqyLZcSK4Koa9PgjcsYN5luFTmMHwPc/hEUfVtfFU/LolVey6JVXcuiVVzLolVcC6JVWwuiVV&#10;pLoldZS65lPFqVOnfzFGFIZtTpxunRdj5F+MkX8xRv7FGPkXY+RfjJF/MUb+xRgFF2NEyY7LMAou&#10;xii4GKPgYowCHaNWggx0hFpP0EDFp9cbClSMzp5yCFg097R4KULgiKs9Z/Luhk8IMSJj9QiOo/vd&#10;Ni8pg0NXOYSQHkUIn/egp4q4iEDW4gCBxHmAFO+E3JG4rWnH/JI4T2CdFXc0cUweifP8w1lxVxPH&#10;rJA4j7idFRfB5nrsdPkheVxrRILgdPS+pp9Ja3FZaesQ6B2kvUiKtXUI9Q7SYtZucqR3kDazVqPB&#10;jyq+dF0go3ERaBkSaFLrII22W432dYzJsedvaDUapKm9QRpttxoN7tQ6SKPtdqN1pMmvpiHBY24z&#10;Wkfaqdd1u9E60uQB8ze0G60jDRdCdGg3WkfakUbDC22xASyrzhI5oDQkuJZtHXSkXWm022o0OFd7&#10;gzRaJKTP7ThQr9ZBGi0yimc76EiTW8dt0IwWHSWTUaaPyggeiZKRIXkkykXW5JEoFcUEjyBL2A+G&#10;iytJhNRfCW21J58evMndpJ4NTexFScNbhk2mUtszbHzbUEDzR8qwXSdQjGUss0r5LkvSxFCyS7h2&#10;YG1rUeG3zi7hJib2U51fYp5FW42qGJDuxGEg2KYuKamz7nVinowgCzgx8Kgybc4m7hsnf6s9QOS2&#10;Deb7cF2FRimM3VvrpJ7attTS4g/39whCyc6a2Dqj7LMTMktQpvZQ09GWWo9HKAKSWWaZcTaqb1vU&#10;1GQoqEI2GKngDdLAKcqv8IETkMxG98jBPFl/wOukJMvlOyS7vyyTvfG03hW/xMnY9B0PwzeSFdU7&#10;oOhKNMB8nksNPEKa+q+rasmLPShfzadLLRzgcuL7eL1dxqKcwAlsryE9Ic7z5c0YRPb8MLz2bS0r&#10;c27but6jh0obnGwnyWKPb54rbWc/EqcxNi0/XUWdC2WMmeOHOEz5jrZDXPO6d7S2mYWoukFvpTZN&#10;9dDNEeh1BDjZv8IRcD0fCUdZaiMbotRGNkSpjWx851Kb6zgCCLe0OwKcsK/EHCzw5W0khIPOzzbF&#10;GaBQqHAGHFz0uqnjes6AH9x9PFfqQaftzRmgKsI3dwZkldnNGThxBqiq+tQZaIpnUKH71mW3LHRk&#10;vIB5yJHoexrxSFCrcAcihIe69/TNHSD/WCsAFg7zrfL25ZW3fCm+wh2w7ZBSfaLyVjaEOyAbwh2Q&#10;jR/RHQhxzLa7A0085RrcQWlSuv0HuIUeUYfronhaUIdjodi7mzqu5w64/kMYnqn8vLkD9R8VvLU7&#10;gOMGi+EVW/u/WlR/FU8/RCD+1B1oYilX2NJBKGMDQVjXOjQevsMokc69AfzRC3dSELNqC/fdvIGb&#10;NzD6Tn+HIzJZr6CM///gQIhTtt0baIIqV6AOFqDwU/oDuFUc+wOo+a79AceqI/tt5HE9f2B6F03u&#10;6puNlg64hQdEVuDN/YEm9n1LASIPip3a5ApC5NlP/YEmnHKNTR26Vr2pQ/HnkEq6wMaffdfxAat3&#10;U988gptH8N08gibs/ULScFlEGVIRH5ANmS4QT2S6QDS+a3wA2VL5nxiwDo4/4/9J8GCR/N8X9A8r&#10;1DbvcfgPHR/+AwAA//8DAFBLAwQUAAYACAAAACEAwr1+lOEAAAAJAQAADwAAAGRycy9kb3ducmV2&#10;LnhtbEyPwUrDQBCG74LvsIzgzW5i2qbGbEop6qkItoJ4m2anSWh2N2S3Sfr2jie9zfAP/3xfvp5M&#10;KwbqfeOsgngWgSBbOt3YSsHn4fVhBcIHtBpbZ0nBlTysi9ubHDPtRvtBwz5Ugkusz1BBHUKXSenL&#10;mgz6mevIcnZyvcHAa19J3ePI5aaVj1G0lAYbyx9q7GhbU3neX4yCtxHHTRK/DLvzaXv9Pizev3Yx&#10;KXV/N22eQQSawt8x/OIzOhTMdHQXq71oFSQJqwQF6XwJgvPFPGWVIw/p0wpkkcv/BsUPAAAA//8D&#10;AFBLAQItABQABgAIAAAAIQC2gziS/gAAAOEBAAATAAAAAAAAAAAAAAAAAAAAAABbQ29udGVudF9U&#10;eXBlc10ueG1sUEsBAi0AFAAGAAgAAAAhADj9If/WAAAAlAEAAAsAAAAAAAAAAAAAAAAALwEAAF9y&#10;ZWxzLy5yZWxzUEsBAi0AFAAGAAgAAAAhAFo6WicuCgAA6UMAAA4AAAAAAAAAAAAAAAAALgIAAGRy&#10;cy9lMm9Eb2MueG1sUEsBAi0AFAAGAAgAAAAhAMK9fpThAAAACQEAAA8AAAAAAAAAAAAAAAAAiAwA&#10;AGRycy9kb3ducmV2LnhtbFBLBQYAAAAABAAEAPMAAACWDQAAAAA=&#10;">
                <v:group id="Group 946" o:spid="_x0000_s1197" style="position:absolute;left:37115;top:21759;width:32689;height:32081" coordorigin="-1861" coordsize="36411,32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jY3rxAAAAN0AAAAPAAAAZHJzL2Rvd25yZXYueG1sRE9La8JA&#10;EL4L/odlBG91E58luoqISg9SqBZKb0N2TILZ2ZBdk/jvu0LB23x8z1ltOlOKhmpXWFYQjyIQxKnV&#10;BWcKvi+Ht3cQziNrLC2Tggc52Kz7vRUm2rb8Rc3ZZyKEsEtQQe59lUjp0pwMupGtiAN3tbVBH2Cd&#10;SV1jG8JNKcdRNJcGCw4NOVa0yym9ne9GwbHFdjuJ983pdt09fi+zz59TTEoNB912CcJT51/if/eH&#10;DvOnizE8vwknyPUfAAAA//8DAFBLAQItABQABgAIAAAAIQDb4fbL7gAAAIUBAAATAAAAAAAAAAAA&#10;AAAAAAAAAABbQ29udGVudF9UeXBlc10ueG1sUEsBAi0AFAAGAAgAAAAhAFr0LFu/AAAAFQEAAAsA&#10;AAAAAAAAAAAAAAAAHwEAAF9yZWxzLy5yZWxzUEsBAi0AFAAGAAgAAAAhALONjevEAAAA3QAAAA8A&#10;AAAAAAAAAAAAAAAABwIAAGRycy9kb3ducmV2LnhtbFBLBQYAAAAAAwADALcAAAD4AgAAAAA=&#10;">
                  <v:rect id="Rectangle 947" o:spid="_x0000_s1198" style="position:absolute;left:-1861;width:36411;height:320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9EZ1wwAAAN0AAAAPAAAAZHJzL2Rvd25yZXYueG1sRE9LSwMx&#10;EL4L/ocwghdps1ax7dq02BbBa5/0OLsZN8tuJksSt+u/N4LgbT6+5yxWg21FTz7UjhU8jjMQxKXT&#10;NVcKjof30QxEiMgaW8ek4JsCrJa3NwvMtbvyjvp9rEQK4ZCjAhNjl0sZSkMWw9h1xIn7dN5iTNBX&#10;Unu8pnDbykmWvUiLNacGgx1tDJXN/ssqOMT+dC5Ol1mzfahDUTjTzP1aqfu74e0VRKQh/ov/3B86&#10;zX+ePsHvN+kEufwBAAD//wMAUEsBAi0AFAAGAAgAAAAhANvh9svuAAAAhQEAABMAAAAAAAAAAAAA&#10;AAAAAAAAAFtDb250ZW50X1R5cGVzXS54bWxQSwECLQAUAAYACAAAACEAWvQsW78AAAAVAQAACwAA&#10;AAAAAAAAAAAAAAAfAQAAX3JlbHMvLnJlbHNQSwECLQAUAAYACAAAACEA0fRGd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948" o:spid="_x0000_s1199" style="position:absolute;left:-1861;width:36411;height:32080" coordorigin="-1861" coordsize="36411,32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LAExAAAAN0AAAAPAAAAZHJzL2Rvd25yZXYueG1sRE9Na8JA&#10;EL0X+h+WKfSmm1RtJXUVERUPUmgUxNuQHZNgdjZkt0n8964g9DaP9zmzRW8q0VLjSssK4mEEgjiz&#10;uuRcwfGwGUxBOI+ssbJMCm7kYDF/fZlhom3Hv9SmPhchhF2CCgrv60RKlxVk0A1tTRy4i20M+gCb&#10;XOoGuxBuKvkRRZ/SYMmhocCaVgVl1/TPKNh22C1H8brdXy+r2/kw+TntY1Lq/a1ffoPw1Pt/8dO9&#10;02H++GsMj2/CCXJ+BwAA//8DAFBLAQItABQABgAIAAAAIQDb4fbL7gAAAIUBAAATAAAAAAAAAAAA&#10;AAAAAAAAAABbQ29udGVudF9UeXBlc10ueG1sUEsBAi0AFAAGAAgAAAAhAFr0LFu/AAAAFQEAAAsA&#10;AAAAAAAAAAAAAAAAHwEAAF9yZWxzLy5yZWxzUEsBAi0AFAAGAAgAAAAhAFMosATEAAAA3QAAAA8A&#10;AAAAAAAAAAAAAAAABwIAAGRycy9kb3ducmV2LnhtbFBLBQYAAAAAAwADALcAAAD4AgAAAAA=&#10;">
                    <v:rect id="Rectangle 949" o:spid="_x0000_s1200" style="position:absolute;width:32689;height:320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XuawwAAAN0AAAAPAAAAZHJzL2Rvd25yZXYueG1sRE9LSwMx&#10;EL4L/ocwghdpsxa17dq02BbBa5/0OLsZN8tuJksSt+u/N4LgbT6+5yxWg21FTz7UjhU8jjMQxKXT&#10;NVcKjof30QxEiMgaW8ek4JsCrJa3NwvMtbvyjvp9rEQK4ZCjAhNjl0sZSkMWw9h1xIn7dN5iTNBX&#10;Unu8pnDbykmWvUiLNacGgx1tDJXN/ssqOMT+dC5Ol1mzfahDUTjTzP1aqfu74e0VRKQh/ov/3B86&#10;zX+aPsPvN+kEufwBAAD//wMAUEsBAi0AFAAGAAgAAAAhANvh9svuAAAAhQEAABMAAAAAAAAAAAAA&#10;AAAAAAAAAFtDb250ZW50X1R5cGVzXS54bWxQSwECLQAUAAYACAAAACEAWvQsW78AAAAVAQAACwAA&#10;AAAAAAAAAAAAAAAfAQAAX3JlbHMvLnJlbHNQSwECLQAUAAYACAAAACEAMVF7m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shape id="Quad Arrow 950" o:spid="_x0000_s1201" style="position:absolute;left:-1861;width:36411;height:32080;visibility:visible;mso-wrap-style:square;v-text-anchor:middle" coordsize="20000,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aj8wwAAAN0AAAAPAAAAZHJzL2Rvd25yZXYueG1sRE9LawIx&#10;EL4L/Q9hCr3VbB+orEYphS5Lbz7A67AZN2s3k22Srqu/3ggFb/PxPWexGmwrevKhcazgZZyBIK6c&#10;brhWsNt+Pc9AhIissXVMCs4UYLV8GC0w1+7Ea+o3sRYphEOOCkyMXS5lqAxZDGPXESfu4LzFmKCv&#10;pfZ4SuG2la9ZNpEWG04NBjv6NFT9bP6sArd++y4uv1pfOlPKvS8bKo5npZ4eh485iEhDvIv/3aVO&#10;89+nE7h9k06QyysAAAD//wMAUEsBAi0AFAAGAAgAAAAhANvh9svuAAAAhQEAABMAAAAAAAAAAAAA&#10;AAAAAAAAAFtDb250ZW50X1R5cGVzXS54bWxQSwECLQAUAAYACAAAACEAWvQsW78AAAAVAQAACwAA&#10;AAAAAAAAAAAAAAAfAQAAX3JlbHMvLnJlbHNQSwECLQAUAAYACAAAACEAYbWo/MMAAADdAAAADwAA&#10;AAAAAAAAAAAAAAAHAgAAZHJzL2Rvd25yZXYueG1sUEsFBgAAAAADAAMAtwAAAPcCAAAAAA==&#10;" adj="-11796480,,5400" path="al10800,10800@8@8@4@6,10800,10800,10800,10800@9@7l@30@31@17@18@24@25@15@16@32@33xe" fillcolor="#e5dbd3" stroked="f">
                      <v:stroke joinstyle="miter"/>
                      <v:formulas/>
                      <v:path arrowok="t" o:connecttype="custom" o:connectlocs="0,16040;1604,14757;1604,15719;17885,15719;17885,1604;16922,1604;18206,0;19489,1604;18526,1604;18526,15719;34807,15719;34807,14757;36411,16040;34807,17323;34807,16361;18526,16361;18526,30476;19489,30476;18206,32080;16922,30476;17885,30476;17885,16361;1604,16361;1604,17323;0,16040" o:connectangles="0,0,0,0,0,0,0,0,0,0,0,0,0,0,0,0,0,0,0,0,0,0,0,0,0" textboxrect="@1,@1,@1,@1"/>
                      <v:textbox inset="2.53956mm,2.53956mm,2.53956mm,2.53956mm">
                        <w:txbxContent>
                          <w:p w:rsidR="00E934CF" w:rsidRDefault="00E934CF">
                            <w:pPr>
                              <w:spacing w:before="0" w:after="0" w:line="240" w:lineRule="auto"/>
                              <w:textDirection w:val="btLr"/>
                            </w:pPr>
                          </w:p>
                        </w:txbxContent>
                      </v:textbox>
                    </v:shape>
                    <v:roundrect id="Rounded Rectangle 951" o:spid="_x0000_s1202" style="position:absolute;top:732;width:15077;height:1426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GuBPwgAAAN0AAAAPAAAAZHJzL2Rvd25yZXYueG1sRE9La8JA&#10;EL4X/A/LCL0Us4mUKtE1SEGpR9MKHofs5IHZ2ZDdmuivdwtCb/PxPWedjaYVV+pdY1lBEsUgiAur&#10;G64U/HzvZksQziNrbC2Tghs5yDaTlzWm2g58pGvuKxFC2KWooPa+S6V0RU0GXWQ74sCVtjfoA+wr&#10;qXscQrhp5TyOP6TBhkNDjR191lRc8l+jYLjv36p2d8tPhyU3pbvr5ExaqdfpuF2B8DT6f/HT/aXD&#10;/PfFAv6+CSfIzQMAAP//AwBQSwECLQAUAAYACAAAACEA2+H2y+4AAACFAQAAEwAAAAAAAAAAAAAA&#10;AAAAAAAAW0NvbnRlbnRfVHlwZXNdLnhtbFBLAQItABQABgAIAAAAIQBa9CxbvwAAABUBAAALAAAA&#10;AAAAAAAAAAAAAB8BAABfcmVscy8ucmVsc1BLAQItABQABgAIAAAAIQCkGuBPwgAAAN0AAAAPAAAA&#10;AAAAAAAAAAAAAAcCAABkcnMvZG93bnJldi54bWxQSwUGAAAAAAMAAwC3AAAA9gIAAAAA&#10;" fillcolor="#ecc475"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952" o:spid="_x0000_s1203" style="position:absolute;left:696;top:1429;width:13685;height:1286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L/zkxwAAAN0AAAAPAAAAZHJzL2Rvd25yZXYueG1sRI9Ba8JA&#10;EIXvQv/DMoXedKOIlugqrVAoaA9VqXqbZqdJMDubZteY/vvOQfA2w3vz3jfzZecq1VITSs8GhoME&#10;FHHmbcm5gf3urf8MKkRki5VnMvBHAZaLh94cU+uv/EntNuZKQjikaKCIsU61DllBDsPA18Si/fjG&#10;YZS1ybVt8CrhrtKjJJlohyVLQ4E1rQrKztuLM/BFv/rbvZ7W503IP8aHqPfHYWvM02P3MgMVqYt3&#10;8+363Qr+eCq48o2MoBf/AAAA//8DAFBLAQItABQABgAIAAAAIQDb4fbL7gAAAIUBAAATAAAAAAAA&#10;AAAAAAAAAAAAAABbQ29udGVudF9UeXBlc10ueG1sUEsBAi0AFAAGAAgAAAAhAFr0LFu/AAAAFQEA&#10;AAsAAAAAAAAAAAAAAAAAHwEAAF9yZWxzLy5yZWxzUEsBAi0AFAAGAAgAAAAhAKEv/OTHAAAA3QAA&#10;AA8AAAAAAAAAAAAAAAAABwIAAGRycy9kb3ducmV2LnhtbFBLBQYAAAAAAwADALcAAAD7AgAAAAA=&#10;" filled="f" stroked="f">
                      <v:textbox inset="1.2694mm,1.2694mm,1.2694mm,1.2694mm">
                        <w:txbxContent>
                          <w:p w:rsidR="00E934CF" w:rsidRDefault="00E934CF">
                            <w:pPr>
                              <w:spacing w:before="0" w:after="0" w:line="215" w:lineRule="auto"/>
                              <w:jc w:val="center"/>
                              <w:textDirection w:val="btLr"/>
                            </w:pPr>
                          </w:p>
                          <w:p w:rsidR="00E934CF" w:rsidRDefault="00E934CF">
                            <w:pPr>
                              <w:spacing w:before="83" w:after="0" w:line="215" w:lineRule="auto"/>
                              <w:jc w:val="center"/>
                              <w:textDirection w:val="btLr"/>
                            </w:pPr>
                            <w:r>
                              <w:rPr>
                                <w:color w:val="FFFFFF"/>
                                <w:sz w:val="24"/>
                              </w:rPr>
                              <w:t>Građani</w:t>
                            </w:r>
                          </w:p>
                          <w:p w:rsidR="00E934CF" w:rsidRDefault="00E934CF">
                            <w:pPr>
                              <w:spacing w:before="83" w:after="0" w:line="215" w:lineRule="auto"/>
                              <w:jc w:val="center"/>
                              <w:textDirection w:val="btLr"/>
                            </w:pPr>
                            <w:r>
                              <w:rPr>
                                <w:color w:val="FFFFFF"/>
                                <w:sz w:val="24"/>
                              </w:rPr>
                              <w:t>Privreda                                  Sindikati</w:t>
                            </w:r>
                          </w:p>
                          <w:p w:rsidR="00E934CF" w:rsidRDefault="00E934CF">
                            <w:pPr>
                              <w:spacing w:before="83" w:after="0" w:line="215" w:lineRule="auto"/>
                              <w:jc w:val="center"/>
                              <w:textDirection w:val="btLr"/>
                            </w:pPr>
                            <w:r>
                              <w:rPr>
                                <w:color w:val="FFFFFF"/>
                                <w:sz w:val="24"/>
                              </w:rPr>
                              <w:t>Organi uprave</w:t>
                            </w:r>
                          </w:p>
                          <w:p w:rsidR="00E934CF" w:rsidRDefault="00E934CF">
                            <w:pPr>
                              <w:spacing w:before="83" w:after="0" w:line="215" w:lineRule="auto"/>
                              <w:jc w:val="center"/>
                              <w:textDirection w:val="btLr"/>
                            </w:pPr>
                            <w:r>
                              <w:rPr>
                                <w:color w:val="FFFFFF"/>
                                <w:sz w:val="24"/>
                              </w:rPr>
                              <w:t>Javne institucije</w:t>
                            </w:r>
                          </w:p>
                        </w:txbxContent>
                      </v:textbox>
                    </v:rect>
                    <v:roundrect id="Rounded Rectangle 953" o:spid="_x0000_s1204" style="position:absolute;left:17638;top:848;width:15051;height:1436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YsBdxgAAAN0AAAAPAAAAZHJzL2Rvd25yZXYueG1sRE9La8JA&#10;EL4X+h+WKXgpulGk1dRVVKy2HgS1hx6H7DQJZmdDds3DX98VCr3Nx/ec2aI1haipcrllBcNBBII4&#10;sTrnVMHX+b0/AeE8ssbCMinoyMFi/vgww1jbho9Un3wqQgi7GBVk3pexlC7JyKAb2JI4cD+2MugD&#10;rFKpK2xCuCnkKIpepMGcQ0OGJa0zSi6nq1HQPLeH47i44f7wvalXl203+dx1SvWe2uUbCE+t/xf/&#10;uT90mD9+ncL9m3CCnP8CAAD//wMAUEsBAi0AFAAGAAgAAAAhANvh9svuAAAAhQEAABMAAAAAAAAA&#10;AAAAAAAAAAAAAFtDb250ZW50X1R5cGVzXS54bWxQSwECLQAUAAYACAAAACEAWvQsW78AAAAVAQAA&#10;CwAAAAAAAAAAAAAAAAAfAQAAX3JlbHMvLnJlbHNQSwECLQAUAAYACAAAACEAV2LAXcYAAADdAAAA&#10;DwAAAAAAAAAAAAAAAAAHAgAAZHJzL2Rvd25yZXYueG1sUEsFBgAAAAADAAMAtwAAAPoCAAAAAA==&#10;" fillcolor="#67baf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954" o:spid="_x0000_s1205" style="position:absolute;left:18340;top:1549;width:13648;height:129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c9MyxgAAAN0AAAAPAAAAZHJzL2Rvd25yZXYueG1sRI9Ba8JA&#10;EIXvgv9hGaE33VhCq9FVpNBS6KkmB70N2TEbzM6m2a2m/75zKPQ2w3vz3jfb/eg7daMhtoENLBcZ&#10;KOI62JYbA1X5Ol+BignZYheYDPxQhP1uOtliYcOdP+l2TI2SEI4FGnAp9YXWsXbkMS5CTyzaJQwe&#10;k6xDo+2Adwn3nX7MsiftsWVpcNjTi6P6evz2Bs6nL/eW5YfKrcvLx/Mpv55zqox5mI2HDahEY/o3&#10;/12/W8HPV8Iv38gIevcLAAD//wMAUEsBAi0AFAAGAAgAAAAhANvh9svuAAAAhQEAABMAAAAAAAAA&#10;AAAAAAAAAAAAAFtDb250ZW50X1R5cGVzXS54bWxQSwECLQAUAAYACAAAACEAWvQsW78AAAAVAQAA&#10;CwAAAAAAAAAAAAAAAAAfAQAAX3JlbHMvLnJlbHNQSwECLQAUAAYACAAAACEAV3PTMsYAAADdAAAA&#10;DwAAAAAAAAAAAAAAAAAHAgAAZHJzL2Rvd25yZXYueG1sUEsFBgAAAAADAAMAtwAAAPoCAAAAAA==&#10;" filled="f" stroked="f">
                      <v:textbox inset=".63469mm,.63469mm,.63469mm,.63469mm">
                        <w:txbxContent>
                          <w:p w:rsidR="00E934CF" w:rsidRDefault="00E934CF">
                            <w:pPr>
                              <w:spacing w:before="0" w:after="0" w:line="215" w:lineRule="auto"/>
                              <w:jc w:val="center"/>
                              <w:textDirection w:val="btLr"/>
                            </w:pPr>
                            <w:r>
                              <w:rPr>
                                <w:color w:val="FFFFFF"/>
                                <w:sz w:val="12"/>
                              </w:rPr>
                              <w:t xml:space="preserve">Vlada                                                             MJUDDM                                                          MFSS                                                                     MER    </w:t>
                            </w:r>
                          </w:p>
                          <w:p w:rsidR="00E934CF" w:rsidRDefault="00E934CF">
                            <w:pPr>
                              <w:spacing w:after="0" w:line="215" w:lineRule="auto"/>
                              <w:jc w:val="center"/>
                              <w:textDirection w:val="btLr"/>
                            </w:pPr>
                            <w:r>
                              <w:rPr>
                                <w:color w:val="FFFFFF"/>
                                <w:sz w:val="12"/>
                              </w:rPr>
                              <w:t>UzK                                                           Upravna inspekcija                                                Upravni sud                                                            DRI                                                             Zaštitnik imovinsko pravnih odnosa                                              JLS i ZOCG                                                Zaposleni u javnoj upravi</w:t>
                            </w:r>
                          </w:p>
                          <w:p w:rsidR="00E934CF" w:rsidRDefault="00E934CF">
                            <w:pPr>
                              <w:spacing w:after="0" w:line="215" w:lineRule="auto"/>
                              <w:jc w:val="center"/>
                              <w:textDirection w:val="btLr"/>
                            </w:pPr>
                            <w:r>
                              <w:rPr>
                                <w:color w:val="FFFFFF"/>
                                <w:sz w:val="12"/>
                              </w:rPr>
                              <w:t>ICT zajednica</w:t>
                            </w:r>
                          </w:p>
                          <w:p w:rsidR="00E934CF" w:rsidRDefault="00E934CF">
                            <w:pPr>
                              <w:spacing w:after="0" w:line="215" w:lineRule="auto"/>
                              <w:jc w:val="center"/>
                              <w:textDirection w:val="btLr"/>
                            </w:pPr>
                            <w:r>
                              <w:rPr>
                                <w:color w:val="FFFFFF"/>
                                <w:sz w:val="12"/>
                              </w:rPr>
                              <w:t>EK, DEU, SIGMA, OECD, UN, WB</w:t>
                            </w:r>
                          </w:p>
                        </w:txbxContent>
                      </v:textbox>
                    </v:rect>
                    <v:roundrect id="Rounded Rectangle 955" o:spid="_x0000_s1206" style="position:absolute;left:150;top:17200;width:14433;height:1302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TUttwwAAAN0AAAAPAAAAZHJzL2Rvd25yZXYueG1sRE9Li8Iw&#10;EL4v+B/CCN7WVPFFNYpYFBf24gP0ODRjW9pMShO17q/fLCx4m4/vOYtVayrxoMYVlhUM+hEI4tTq&#10;gjMF59P2cwbCeWSNlWVS8CIHq2XnY4Gxtk8+0OPoMxFC2MWoIPe+jqV0aU4GXd/WxIG72cagD7DJ&#10;pG7wGcJNJYdRNJEGCw4NOda0ySktj3ej4Pta+myyv5Tnr2TnIjwl03Hyo1Sv267nIDy1/i3+d+91&#10;mD+aDeDvm3CCXP4CAAD//wMAUEsBAi0AFAAGAAgAAAAhANvh9svuAAAAhQEAABMAAAAAAAAAAAAA&#10;AAAAAAAAAFtDb250ZW50X1R5cGVzXS54bWxQSwECLQAUAAYACAAAACEAWvQsW78AAAAVAQAACwAA&#10;AAAAAAAAAAAAAAAfAQAAX3JlbHMvLnJlbHNQSwECLQAUAAYACAAAACEAtE1LbcMAAADdAAAADwAA&#10;AAAAAAAAAAAAAAAHAgAAZHJzL2Rvd25yZXYueG1sUEsFBgAAAAADAAMAtwAAAPcCAAAAAA==&#10;" fillcolor="#46e88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956" o:spid="_x0000_s1207" style="position:absolute;left:786;top:17836;width:13161;height:117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ErspxQAAAN0AAAAPAAAAZHJzL2Rvd25yZXYueG1sRE9La8JA&#10;EL4X/A/LCL3VTYKUEF1FhYJge2gqPm5jdkyC2dk0u43pv+8WCr3Nx/ec+XIwjeipc7VlBfEkAkFc&#10;WF1zqWD/8fKUgnAeWWNjmRR8k4PlYvQwx0zbO79Tn/tShBB2GSqovG8zKV1RkUE3sS1x4K62M+gD&#10;7EqpO7yHcNPIJIqepcGaQ0OFLW0qKm75l1FwoE95Mevz7vbqyrfp0cv9Ke6VehwPqxkIT4P/F/+5&#10;tzrMn6YJ/H4TTpCLHwAAAP//AwBQSwECLQAUAAYACAAAACEA2+H2y+4AAACFAQAAEwAAAAAAAAAA&#10;AAAAAAAAAAAAW0NvbnRlbnRfVHlwZXNdLnhtbFBLAQItABQABgAIAAAAIQBa9CxbvwAAABUBAAAL&#10;AAAAAAAAAAAAAAAAAB8BAABfcmVscy8ucmVsc1BLAQItABQABgAIAAAAIQD1ErspxQAAAN0AAAAP&#10;AAAAAAAAAAAAAAAAAAcCAABkcnMvZG93bnJldi54bWxQSwUGAAAAAAMAAwC3AAAA+QIAAAAA&#10;" filled="f" stroked="f">
                      <v:textbox inset="1.2694mm,1.2694mm,1.2694mm,1.2694mm">
                        <w:txbxContent>
                          <w:p w:rsidR="00E934CF" w:rsidRDefault="00E934CF">
                            <w:pPr>
                              <w:spacing w:before="0" w:after="0" w:line="215" w:lineRule="auto"/>
                              <w:jc w:val="center"/>
                              <w:textDirection w:val="btLr"/>
                            </w:pPr>
                            <w:r>
                              <w:rPr>
                                <w:color w:val="FFFFFF"/>
                                <w:sz w:val="24"/>
                              </w:rPr>
                              <w:t>Preduzetnici</w:t>
                            </w:r>
                          </w:p>
                        </w:txbxContent>
                      </v:textbox>
                    </v:rect>
                    <v:roundrect id="Rounded Rectangle 957" o:spid="_x0000_s1208" style="position:absolute;left:17756;top:17183;width:14010;height:1330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GHDxAAAAN0AAAAPAAAAZHJzL2Rvd25yZXYueG1sRE9Na8JA&#10;EL0X/A/LCF6KbqoiGl1FClXxIjUieBuyYxLMzqbZNcZ/3y0Ivc3jfc5i1ZpSNFS7wrKCj0EEgji1&#10;uuBMwSn56k9BOI+ssbRMCp7kYLXsvC0w1vbB39QcfSZCCLsYFeTeV7GULs3JoBvYijhwV1sb9AHW&#10;mdQ1PkK4KeUwiibSYMGhIceKPnNKb8e7UXBIuGom76O9nJ0u93Fy2Vx/tmelet12PQfhqfX/4pd7&#10;p8P88XQEf9+EE+TyFwAA//8DAFBLAQItABQABgAIAAAAIQDb4fbL7gAAAIUBAAATAAAAAAAAAAAA&#10;AAAAAAAAAABbQ29udGVudF9UeXBlc10ueG1sUEsBAi0AFAAGAAgAAAAhAFr0LFu/AAAAFQEAAAsA&#10;AAAAAAAAAAAAAAAAHwEAAF9yZWxzLy5yZWxzUEsBAi0AFAAGAAgAAAAhAKYcYcPEAAAA3QAAAA8A&#10;AAAAAAAAAAAAAAAABwIAAGRycy9kb3ducmV2LnhtbFBLBQYAAAAAAwADALcAAAD4AgAAAAA=&#10;" fillcolor="#fb9db1"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958" o:spid="_x0000_s1209" style="position:absolute;left:18406;top:17833;width:12711;height:120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D0hAxAAAAN0AAAAPAAAAZHJzL2Rvd25yZXYueG1sRE9La8JA&#10;EL4L/Q/LFHoR3VhCCamrBB9Q9NRU0OM0O82GZmdDdtXUX+8WCr3Nx/ec+XKwrbhQ7xvHCmbTBARx&#10;5XTDtYLDx3aSgfABWWPrmBT8kIfl4mE0x1y7K7/TpQy1iCHsc1RgQuhyKX1lyKKfuo44cl+utxgi&#10;7Gupe7zGcNvK5yR5kRYbjg0GO1oZqr7Ls1WAadmMV5/H7bqg4rTb3Ias3Rulnh6H4hVEoCH8i//c&#10;bzrOT7MUfr+JJ8jFHQAA//8DAFBLAQItABQABgAIAAAAIQDb4fbL7gAAAIUBAAATAAAAAAAAAAAA&#10;AAAAAAAAAABbQ29udGVudF9UeXBlc10ueG1sUEsBAi0AFAAGAAgAAAAhAFr0LFu/AAAAFQEAAAsA&#10;AAAAAAAAAAAAAAAAHwEAAF9yZWxzLy5yZWxzUEsBAi0AFAAGAAgAAAAhAHEPSEDEAAAA3QAAAA8A&#10;AAAAAAAAAAAAAAAABwIAAGRycy9kb3ducmV2LnhtbFBLBQYAAAAAAwADALcAAAD4AgAAAAA=&#10;" filled="f" stroked="f">
                      <v:textbox inset="1.1639mm,1.1639mm,1.1639mm,1.1639mm">
                        <w:txbxContent>
                          <w:p w:rsidR="00E934CF" w:rsidRDefault="00E934CF">
                            <w:pPr>
                              <w:spacing w:before="0" w:after="0" w:line="215" w:lineRule="auto"/>
                              <w:jc w:val="center"/>
                              <w:textDirection w:val="btLr"/>
                            </w:pPr>
                            <w:r>
                              <w:rPr>
                                <w:color w:val="FFFFFF"/>
                                <w:sz w:val="22"/>
                              </w:rPr>
                              <w:t>Mediji</w:t>
                            </w:r>
                          </w:p>
                        </w:txbxContent>
                      </v:textbox>
                    </v:rect>
                  </v:group>
                </v:group>
                <w10:wrap type="square"/>
              </v:group>
            </w:pict>
          </mc:Fallback>
        </mc:AlternateContent>
      </w:r>
      <w:r w:rsidR="006A107F" w:rsidRPr="007075A6">
        <w:rPr>
          <w:rFonts w:asciiTheme="minorHAnsi" w:eastAsia="Calibri" w:hAnsiTheme="minorHAnsi" w:cs="Calibri"/>
          <w:b/>
          <w:color w:val="000000"/>
          <w:sz w:val="24"/>
          <w:szCs w:val="24"/>
        </w:rPr>
        <w:t>STAKEHOLDER ANALIZA/ ANALIZA ZAINTERESOVANIH STRANA STARTEŠKOG CILJA 1.</w:t>
      </w:r>
      <w:r w:rsidR="00B108A9">
        <w:rPr>
          <w:rFonts w:asciiTheme="minorHAnsi" w:hAnsiTheme="minorHAnsi"/>
          <w:noProof/>
          <w:lang w:val="en-US"/>
        </w:rPr>
        <mc:AlternateContent>
          <mc:Choice Requires="wps">
            <w:drawing>
              <wp:anchor distT="45720" distB="45720" distL="114300" distR="114300" simplePos="0" relativeHeight="251674624" behindDoc="0" locked="0" layoutInCell="1" allowOverlap="1" wp14:anchorId="61F89381" wp14:editId="183FB819">
                <wp:simplePos x="0" y="0"/>
                <wp:positionH relativeFrom="column">
                  <wp:posOffset>3708400</wp:posOffset>
                </wp:positionH>
                <wp:positionV relativeFrom="paragraph">
                  <wp:posOffset>325120</wp:posOffset>
                </wp:positionV>
                <wp:extent cx="2751455" cy="4452620"/>
                <wp:effectExtent l="0" t="0" r="17145" b="10160"/>
                <wp:wrapSquare wrapText="bothSides"/>
                <wp:docPr id="1487" name="Rectangle 94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751455" cy="4452620"/>
                        </a:xfrm>
                        <a:prstGeom prst="rect">
                          <a:avLst/>
                        </a:prstGeom>
                        <a:solidFill>
                          <a:srgbClr val="FFFFFF"/>
                        </a:solidFill>
                        <a:ln w="9525">
                          <a:solidFill>
                            <a:schemeClr val="lt1">
                              <a:lumMod val="100000"/>
                              <a:lumOff val="0"/>
                            </a:schemeClr>
                          </a:solidFill>
                          <a:miter lim="800000"/>
                          <a:headEnd type="none" w="sm" len="sm"/>
                          <a:tailEnd type="none" w="sm" len="sm"/>
                        </a:ln>
                      </wps:spPr>
                      <wps:txbx>
                        <w:txbxContent>
                          <w:p w:rsidR="00E934CF" w:rsidRPr="002D05B5" w:rsidRDefault="00E934CF">
                            <w:pPr>
                              <w:spacing w:after="40" w:line="240" w:lineRule="auto"/>
                              <w:ind w:right="292"/>
                              <w:jc w:val="both"/>
                              <w:textDirection w:val="btLr"/>
                              <w:rPr>
                                <w:rFonts w:asciiTheme="minorHAnsi" w:hAnsiTheme="minorHAnsi"/>
                              </w:rPr>
                            </w:pPr>
                            <w:r>
                              <w:rPr>
                                <w:rFonts w:asciiTheme="minorHAnsi" w:eastAsia="Calibri" w:hAnsiTheme="minorHAnsi" w:cs="Calibri"/>
                                <w:color w:val="000000"/>
                                <w:sz w:val="24"/>
                              </w:rPr>
                              <w:t>Na prikazanom</w:t>
                            </w:r>
                            <w:r w:rsidRPr="002D05B5">
                              <w:rPr>
                                <w:rFonts w:asciiTheme="minorHAnsi" w:eastAsia="Calibri" w:hAnsiTheme="minorHAnsi" w:cs="Calibri"/>
                                <w:color w:val="000000"/>
                                <w:sz w:val="24"/>
                              </w:rPr>
                              <w:t xml:space="preserve"> grafik</w:t>
                            </w:r>
                            <w:r>
                              <w:rPr>
                                <w:rFonts w:asciiTheme="minorHAnsi" w:eastAsia="Calibri" w:hAnsiTheme="minorHAnsi" w:cs="Calibri"/>
                                <w:color w:val="000000"/>
                                <w:sz w:val="24"/>
                              </w:rPr>
                              <w:t>u dat</w:t>
                            </w:r>
                            <w:r w:rsidRPr="002D05B5">
                              <w:rPr>
                                <w:rFonts w:asciiTheme="minorHAnsi" w:eastAsia="Calibri" w:hAnsiTheme="minorHAnsi" w:cs="Calibri"/>
                                <w:color w:val="000000"/>
                                <w:sz w:val="24"/>
                              </w:rPr>
                              <w:t xml:space="preserve"> sažet prikaz analize zainteresovanih strana, prema kojem se uočava veliki interes svih relevantnih aktera. Pitanje organizacije i rada javne uprave ima uticaj na cjelokupno društvo. U matrici su pozicionirane institucije koje su neposredno uključene u sam proces reforme organizacije javne uprave koje u najvećnoj mjeri i utiču na kreiranje politika u ovoj oblasti kao i njenoj implementaciji: Vlada Crne Gore, Ministarstvo javne uprave, digitalnog društva i medija, Ministarstvo finansija i socijalnog staranja, Ministarstvo za ekonomski razvoj, Uprava za kadrove, Upravni sud, Upravna inspekcija, DRI, jedinice lokalne samouprave, ZOCG, zaposleni u javnoj upravi; dok se sva ostala ministarstva, javne ustanove, fondovi, kao i međunarodne organizacije – EU, SIGMA, OECD, UN posmatraju kao najvažniji partneri.</w:t>
                            </w:r>
                          </w:p>
                          <w:p w:rsidR="00E934CF" w:rsidRDefault="00E934CF">
                            <w:pPr>
                              <w:ind w:right="-65"/>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1F89381" id="Rectangle 942" o:spid="_x0000_s1210" style="position:absolute;left:0;text-align:left;margin-left:292pt;margin-top:25.6pt;width:216.65pt;height:350.6pt;z-index:2516746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KgmjWwIAAMUEAAAOAAAAZHJzL2Uyb0RvYy54bWysVNtu2zAMfR+wfxD0vjg27LQx6hRFuw4D&#10;urVYtw9QZDkWptsoJXb29aPkJE23hwHD/CCIInV0eEj66nrUiuwEeGlNQ/PZnBJhuG2l2TT029f7&#10;d5eU+MBMy5Q1oqF74en16u2bq8HVorC9Va0AgiDG14NraB+Cq7PM815o5mfWCYPOzoJmAU3YZC2w&#10;AdG1yor5fJENFloHlgvv8fRuctJVwu86wcNj13kRiGoocgtphbSu45qtrli9AeZ6yQ802D+w0Ewa&#10;fPQEdccCI1uQf0BpycF624UZtzqzXSe5SDlgNvn8t2yee+ZEygXF8e4kk/9/sPzz7gmIbLF25eUF&#10;JYZprNIX1I2ZjRJkWRZRo8H5GkOf3RPELL17sPy7J8be9hgnbgDs0AvWIrM8xmevLkTD41WyHj7Z&#10;FvHZNtgk19iBjoAoBBlTVfanqogxEI6HxUWVl1VFCUdfWVbFokh1y1h9vO7Ahw/CahI3DQWkn+DZ&#10;7sGHSIfVx5BE3yrZ3kulkgGb9a0CsmPYIvfpSxlgludhypChocuqqBLyK1/qVnECUSFPMWqrMd0J&#10;OJ/Hb2o3PMemnM6PmZwgEtlX6FoGHBEldUMvz1Ci3O9NS8LeoaIGp4tGhl5TogTOIm5Scwcm1d/j&#10;UCFlDnWLpZpKHsb1eGiOMqLFQq5tu8dSgp1mCWcfN72Fn/g8zhE+/GPLAMmojwbbYZmXRYmDl4yy&#10;WizxhwDnnvW5hxmOUA0NlEzb2zAN69aB3PT40iStsTfYQp1MxX1hdUgAZyXJeJjrOIzndop6+fus&#10;fgEAAP//AwBQSwMEFAAGAAgAAAAhAMExXDTgAAAACwEAAA8AAABkcnMvZG93bnJldi54bWxMj8FO&#10;wzAQRO9I/IO1SNyok5CQKsSpEBJCiANq6YHjNjZJRLw2sduEv2d7gtuOdjTzpt4sdhQnM4XBkYJ0&#10;lYAw1Do9UKdg//50swYRIpLG0ZFR8GMCbJrLixor7WbamtMudoJDKFSooI/RV1KGtjcWw8p5Q/z7&#10;dJPFyHLqpJ5w5nA7yixJ7qTFgbihR28ee9N+7Y6WS2a/fL9kafjY45vXc1sWz/mrUtdXy8M9iGiW&#10;+GeGMz6jQ8NMB3ckHcSooFjnvCXykWYgzoYkLW9BHBSURZaDbGr5f0PzCwAA//8DAFBLAQItABQA&#10;BgAIAAAAIQC2gziS/gAAAOEBAAATAAAAAAAAAAAAAAAAAAAAAABbQ29udGVudF9UeXBlc10ueG1s&#10;UEsBAi0AFAAGAAgAAAAhADj9If/WAAAAlAEAAAsAAAAAAAAAAAAAAAAALwEAAF9yZWxzLy5yZWxz&#10;UEsBAi0AFAAGAAgAAAAhAFEqCaNbAgAAxQQAAA4AAAAAAAAAAAAAAAAALgIAAGRycy9lMm9Eb2Mu&#10;eG1sUEsBAi0AFAAGAAgAAAAhAMExXDTgAAAACwEAAA8AAAAAAAAAAAAAAAAAtQQAAGRycy9kb3du&#10;cmV2LnhtbFBLBQYAAAAABAAEAPMAAADCBQAAAAA=&#10;" strokecolor="white [3201]">
                <v:stroke startarrowwidth="narrow" startarrowlength="short" endarrowwidth="narrow" endarrowlength="short"/>
                <v:textbox inset="2.53956mm,1.2694mm,2.53956mm,1.2694mm">
                  <w:txbxContent>
                    <w:p w:rsidR="00E934CF" w:rsidRPr="002D05B5" w:rsidRDefault="00E934CF">
                      <w:pPr>
                        <w:spacing w:after="40" w:line="240" w:lineRule="auto"/>
                        <w:ind w:right="292"/>
                        <w:jc w:val="both"/>
                        <w:textDirection w:val="btLr"/>
                        <w:rPr>
                          <w:rFonts w:asciiTheme="minorHAnsi" w:hAnsiTheme="minorHAnsi"/>
                        </w:rPr>
                      </w:pPr>
                      <w:r>
                        <w:rPr>
                          <w:rFonts w:asciiTheme="minorHAnsi" w:eastAsia="Calibri" w:hAnsiTheme="minorHAnsi" w:cs="Calibri"/>
                          <w:color w:val="000000"/>
                          <w:sz w:val="24"/>
                        </w:rPr>
                        <w:t>Na prikazanom</w:t>
                      </w:r>
                      <w:r w:rsidRPr="002D05B5">
                        <w:rPr>
                          <w:rFonts w:asciiTheme="minorHAnsi" w:eastAsia="Calibri" w:hAnsiTheme="minorHAnsi" w:cs="Calibri"/>
                          <w:color w:val="000000"/>
                          <w:sz w:val="24"/>
                        </w:rPr>
                        <w:t xml:space="preserve"> grafik</w:t>
                      </w:r>
                      <w:r>
                        <w:rPr>
                          <w:rFonts w:asciiTheme="minorHAnsi" w:eastAsia="Calibri" w:hAnsiTheme="minorHAnsi" w:cs="Calibri"/>
                          <w:color w:val="000000"/>
                          <w:sz w:val="24"/>
                        </w:rPr>
                        <w:t>u dat</w:t>
                      </w:r>
                      <w:r w:rsidRPr="002D05B5">
                        <w:rPr>
                          <w:rFonts w:asciiTheme="minorHAnsi" w:eastAsia="Calibri" w:hAnsiTheme="minorHAnsi" w:cs="Calibri"/>
                          <w:color w:val="000000"/>
                          <w:sz w:val="24"/>
                        </w:rPr>
                        <w:t xml:space="preserve"> sažet prikaz analize zainteresovanih strana, prema kojem se uočava veliki interes svih relevantnih aktera. Pitanje organizacije i rada javne uprave ima uticaj na cjelokupno društvo. U matrici su pozicionirane institucije koje su neposredno uključene u sam proces reforme organizacije javne uprave koje u najvećnoj mjeri i utiču na kreiranje politika u ovoj oblasti kao i njenoj implementaciji: Vlada Crne Gore, Ministarstvo javne uprave, digitalnog društva i medija, Ministarstvo finansija i socijalnog staranja, Ministarstvo za ekonomski razvoj, Uprava za kadrove, Upravni sud, Upravna inspekcija, DRI, jedinice lokalne samouprave, ZOCG, zaposleni u javnoj upravi; dok se sva ostala ministarstva, javne ustanove, fondovi, kao i međunarodne organizacije – EU, SIGMA, OECD, UN posmatraju kao najvažniji partneri.</w:t>
                      </w:r>
                    </w:p>
                    <w:p w:rsidR="00E934CF" w:rsidRDefault="00E934CF">
                      <w:pPr>
                        <w:ind w:right="-65"/>
                        <w:textDirection w:val="btLr"/>
                      </w:pPr>
                    </w:p>
                  </w:txbxContent>
                </v:textbox>
                <w10:wrap type="square"/>
              </v:rect>
            </w:pict>
          </mc:Fallback>
        </mc:AlternateContent>
      </w:r>
    </w:p>
    <w:p w:rsidR="00A16942" w:rsidRPr="007075A6" w:rsidRDefault="00FA0893" w:rsidP="00FA0893">
      <w:pPr>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0" distB="0" distL="114300" distR="114300" simplePos="0" relativeHeight="251678720" behindDoc="0" locked="0" layoutInCell="1" allowOverlap="1" wp14:anchorId="5F8650B3" wp14:editId="3ED2D704">
                <wp:simplePos x="0" y="0"/>
                <wp:positionH relativeFrom="column">
                  <wp:posOffset>379171</wp:posOffset>
                </wp:positionH>
                <wp:positionV relativeFrom="paragraph">
                  <wp:posOffset>3375661</wp:posOffset>
                </wp:positionV>
                <wp:extent cx="2722804" cy="45719"/>
                <wp:effectExtent l="38100" t="57150" r="135255" b="145415"/>
                <wp:wrapNone/>
                <wp:docPr id="1470" name="Straight Arrow Connector 95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722804" cy="45719"/>
                        </a:xfrm>
                        <a:prstGeom prst="straightConnector1">
                          <a:avLst/>
                        </a:prstGeom>
                        <a:noFill/>
                        <a:ln w="9525">
                          <a:solidFill>
                            <a:srgbClr val="7030A0"/>
                          </a:solidFill>
                          <a:round/>
                          <a:headEnd type="none" w="sm" len="sm"/>
                          <a:tailEnd type="stealth" w="med" len="med"/>
                        </a:ln>
                        <a:effectLst>
                          <a:outerShdw blurRad="63500" dist="38099" dir="2700000" algn="tl" rotWithShape="0">
                            <a:srgbClr val="000000">
                              <a:alpha val="39999"/>
                            </a:srgbClr>
                          </a:outerShdw>
                        </a:effectLst>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76A043F3" id="_x0000_t32" coordsize="21600,21600" o:spt="32" o:oned="t" path="m,l21600,21600e" filled="f">
                <v:path arrowok="t" fillok="f" o:connecttype="none"/>
                <o:lock v:ext="edit" shapetype="t"/>
              </v:shapetype>
              <v:shape id="Straight Arrow Connector 959" o:spid="_x0000_s1026" type="#_x0000_t32" style="position:absolute;margin-left:29.85pt;margin-top:265.8pt;width:214.4pt;height:3.6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9Q/GpgIAAEYFAAAOAAAAZHJzL2Uyb0RvYy54bWysVE2PmzAQvVfqf7B8z/IR8gFaslqRpJdt&#10;u2q26tnBBqwaG9lOSFT1v3dsSLbpXqqqHBDGM89v3pvx/cOpFejItOFK5ji6CzFislSUyzrHX1+2&#10;kyVGxhJJiVCS5fjMDH5YvX9333cZi1WjBGUaAYg0Wd/luLG2y4LAlA1riblTHZOwWSndEgtLXQdU&#10;kx7QWxHEYTgPeqVpp1XJjIG/62ETrzx+VbHSfq4qwywSOQZu1r+1f+/dO1jdk6zWpGt4OdIg/8Ci&#10;JVzCoVeoNbEEHTR/A9XyUiujKntXqjZQVcVL5muAaqLwj2p2DemYrwXEMd1VJvP/YMtPx2eNOAXv&#10;kgUIJEkLLu2sJrxuLHrUWvWoUFKCkkqjdJY6yfrOZJBZyGftii5Pctc9qfK7QVIVDZE189Rfzh2A&#10;RS4juElxC9PBwfv+o6IQQw5Wef1OlW4dJCiDTt6m89UmdrKohJ/xIo6XYYJRCXvJbBF5TgHJLsmd&#10;NvYDUy1yHzk2YzXXMiJ/FDk+GeuokeyS4E6WasuF8H0hJOpznM7imU8wSnDqNl2Y0fW+EBodCXTW&#10;IpyGj76ZAOwmTKuDpB6sYYRuJEXWiyJhGrBDNy1GgsHswIePs4SL1zhjGRG28aEto2Os+xqYC+nI&#10;MN/pUI6X7mCZ3jW0R3tx0F8IeDufzkIwl3Inx3QZpqlbwBjEi9A9GBFRAwcrMNLKfuO28QY66d8U&#10;6zOG/0R0DRkkmKbwjKRGbby06sLGr26Igp8jZeesn5YfaZhulptlMkni+WaShOv15HFbJJP5NlrM&#10;1tN1Uayjn45TlGQNp5RJZ8hlcqPk7yZjvEOGmbvO7tX54BZ9YH4CccHdC2nf0K6Hh2nYK3p+1s4T&#10;19swrD54vFjcbfD72ke9Xn+rXwAAAP//AwBQSwMEFAAGAAgAAAAhAPqGltfeAAAACgEAAA8AAABk&#10;cnMvZG93bnJldi54bWxMj8FOwzAMhu9IvENkJG4sLaMllKZThUC7gASDB8gar61onKrJuvL2eCc4&#10;WbY//f5cbhY3iBmn0HvSkK4SEEiNtz21Gr4+X24UiBANWTN4Qg0/GGBTXV6UprD+RB8472IrOIRC&#10;YTR0MY6FlKHp0Jmw8iMS7w5+ciZyO7XSTubE4W6Qt0mSS2d64gudGfGpw+Z7d3Qa6m39vjzT2/y6&#10;rdP1IR+bTEWl9fXVUj+CiLjEPxjO+qwOFTvt/ZFsEIOG7OGeSa7rNAfBwJ1SGYj9eaIUyKqU/1+o&#10;fgEAAP//AwBQSwECLQAUAAYACAAAACEAtoM4kv4AAADhAQAAEwAAAAAAAAAAAAAAAAAAAAAAW0Nv&#10;bnRlbnRfVHlwZXNdLnhtbFBLAQItABQABgAIAAAAIQA4/SH/1gAAAJQBAAALAAAAAAAAAAAAAAAA&#10;AC8BAABfcmVscy8ucmVsc1BLAQItABQABgAIAAAAIQAK9Q/GpgIAAEYFAAAOAAAAAAAAAAAAAAAA&#10;AC4CAABkcnMvZTJvRG9jLnhtbFBLAQItABQABgAIAAAAIQD6hpbX3gAAAAoBAAAPAAAAAAAAAAAA&#10;AAAAAAAFAABkcnMvZG93bnJldi54bWxQSwUGAAAAAAQABADzAAAACwYAAAAA&#10;" strokecolor="#7030a0">
                <v:stroke startarrowwidth="narrow" startarrowlength="short" endarrow="classic"/>
                <v:shadow on="t" color="black" opacity="26213f" origin="-.5,-.5" offset=".74833mm,.74833mm"/>
              </v:shape>
            </w:pict>
          </mc:Fallback>
        </mc:AlternateContent>
      </w:r>
      <w:r w:rsidR="00B108A9">
        <w:rPr>
          <w:rFonts w:asciiTheme="minorHAnsi" w:hAnsiTheme="minorHAnsi"/>
          <w:noProof/>
          <w:lang w:val="en-US"/>
        </w:rPr>
        <mc:AlternateContent>
          <mc:Choice Requires="wps">
            <w:drawing>
              <wp:anchor distT="0" distB="0" distL="114300" distR="114300" simplePos="0" relativeHeight="251675648" behindDoc="0" locked="0" layoutInCell="1" allowOverlap="1" wp14:anchorId="398F9530" wp14:editId="545B1905">
                <wp:simplePos x="0" y="0"/>
                <wp:positionH relativeFrom="column">
                  <wp:posOffset>-50800</wp:posOffset>
                </wp:positionH>
                <wp:positionV relativeFrom="paragraph">
                  <wp:posOffset>469900</wp:posOffset>
                </wp:positionV>
                <wp:extent cx="34925" cy="2668905"/>
                <wp:effectExtent l="88900" t="88900" r="180975" b="125095"/>
                <wp:wrapNone/>
                <wp:docPr id="1486" name="Straight Arrow Connector 94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flipH="1">
                          <a:off x="0" y="0"/>
                          <a:ext cx="34925" cy="2668905"/>
                        </a:xfrm>
                        <a:prstGeom prst="straightConnector1">
                          <a:avLst/>
                        </a:prstGeom>
                        <a:noFill/>
                        <a:ln w="9525">
                          <a:solidFill>
                            <a:srgbClr val="7030A0"/>
                          </a:solidFill>
                          <a:round/>
                          <a:headEnd type="none" w="sm" len="sm"/>
                          <a:tailEnd type="triangle" w="med" len="med"/>
                        </a:ln>
                        <a:effectLst>
                          <a:outerShdw blurRad="63500" dist="38099" dir="2700000" algn="tl" rotWithShape="0">
                            <a:srgbClr val="000000">
                              <a:alpha val="39999"/>
                            </a:srgbClr>
                          </a:outerShdw>
                        </a:effectLst>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A64FE74" id="Straight Arrow Connector 943" o:spid="_x0000_s1026" type="#_x0000_t32" style="position:absolute;margin-left:-4pt;margin-top:37pt;width:2.75pt;height:210.15pt;rotation:180;flip:x;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md/JsgIAAGAFAAAOAAAAZHJzL2Uyb0RvYy54bWysVE2P2jAQvVfqf7B8Z5NAYAlaWK34aA/9&#10;WJWtejaxQ6w6tmUbAqr63zvjZNnSvVRVc4gy8czzm/c8vrs/NYochfPS6DnNblJKhC4Nl3o/p1+f&#10;NoMpJT4wzZkyWszpWXh6v3j75q61MzE0tVFcOAIg2s9aO6d1CHaWJL6sRcP8jbFCw2JlXMMChG6f&#10;cMdaQG9UMkzTSdIax60zpfAe/q66RbqI+FUlyvC5qrwIRM0pcAvx7eJ7h+9kccdme8dsLcueBvsH&#10;Fg2TGja9QK1YYOTg5CuoRpbOeFOFm9I0iakqWYrYA3STpX90s62ZFbEXEMfbi0z+/8GWn46PjkgO&#10;3uXTCSWaNeDSNjgm93UgD86ZliyN1qCkcaTIRyhZa/0MKpf60WHT5Ulv7QdTfvdEm2XN9F5E6k9n&#10;C2AZViRXJRh4Cxvv2o+GQw47BBP1O1WuIc6AT1k6TfGhpFLSvkcc3AskI6fo3/ninzgFUsLPUV4M&#10;x5SUsDKcTKZFOo5bsxmiYrF1PrwTpiH4Mae+b/PSX7cFO37wATm/FGCxNhupVDwwSpN2Tosx7IYr&#10;3ijJcTEGbr9bKkeODI7cbTpKH+IpA7CrNGcOmkewWjC+1pyEqJaGMaGI7htKlIChgo+YF5hUL3nB&#10;SdBZdbmN4H0yfnXUlUY2Is4A9IOBOQThtjVvyU4d3BcGrk9GY5SYS9RjNE2LAgMYkOFtrz5TeyAR&#10;FEVbvslQR2tR+1fdxoruP1O2Zp0GowKenpTvxInaXtjE6IooGNpTRmvjHP0o0mI9XU/zQT6crAd5&#10;uloNHjbLfDDZZLfj1Wi1XK6yn8gpy2e15FxodOR5prP872amv126abxM9cX65Bq9Y34CccHeZ9Lx&#10;qOPp7uZkZ/j50aEneOphjGNyf+XgPfF7HLNeLsbFLwAAAP//AwBQSwMEFAAGAAgAAAAhAL+eI/ze&#10;AAAACAEAAA8AAABkcnMvZG93bnJldi54bWxMj8FOwzAQRO9I/IO1SNxShxIghDhVVVEkDgW1cOHm&#10;2kscEa+j2G3D37Oc4LQazWj2Tb2YfC+OOMYukIKrWQ4CyQTbUavg/W2dlSBi0mR1HwgVfGOERXN+&#10;VuvKhhNt8bhLreASipVW4FIaKimjceh1nIUBib3PMHqdWI6ttKM+cbnv5TzPb6XXHfEHpwdcOTRf&#10;u4NXsHIcefQffls8b17Nunx5WhpU6vJiWj6ASDilvzD84jM6NMy0DweyUfQKspKnJAV3BV/2s/kN&#10;iL2C4r64BtnU8v+A5gcAAP//AwBQSwECLQAUAAYACAAAACEAtoM4kv4AAADhAQAAEwAAAAAAAAAA&#10;AAAAAAAAAAAAW0NvbnRlbnRfVHlwZXNdLnhtbFBLAQItABQABgAIAAAAIQA4/SH/1gAAAJQBAAAL&#10;AAAAAAAAAAAAAAAAAC8BAABfcmVscy8ucmVsc1BLAQItABQABgAIAAAAIQDrmd/JsgIAAGAFAAAO&#10;AAAAAAAAAAAAAAAAAC4CAABkcnMvZTJvRG9jLnhtbFBLAQItABQABgAIAAAAIQC/niP83gAAAAgB&#10;AAAPAAAAAAAAAAAAAAAAAAwFAABkcnMvZG93bnJldi54bWxQSwUGAAAAAAQABADzAAAAFwYAAAAA&#10;" strokecolor="#7030a0">
                <v:stroke startarrowwidth="narrow" startarrowlength="short" endarrow="block"/>
                <v:shadow on="t" color="black" opacity="26213f" origin="-.5,-.5" offset=".74833mm,.74833mm"/>
              </v:shape>
            </w:pict>
          </mc:Fallback>
        </mc:AlternateContent>
      </w:r>
      <w:r w:rsidR="00B108A9">
        <w:rPr>
          <w:rFonts w:asciiTheme="minorHAnsi" w:hAnsiTheme="minorHAnsi"/>
          <w:noProof/>
          <w:lang w:val="en-US"/>
        </w:rPr>
        <mc:AlternateContent>
          <mc:Choice Requires="wps">
            <w:drawing>
              <wp:anchor distT="45720" distB="45720" distL="114300" distR="114300" simplePos="0" relativeHeight="251676672" behindDoc="0" locked="0" layoutInCell="1" allowOverlap="1" wp14:anchorId="45DBB2B4" wp14:editId="18636DB9">
                <wp:simplePos x="0" y="0"/>
                <wp:positionH relativeFrom="column">
                  <wp:posOffset>-393700</wp:posOffset>
                </wp:positionH>
                <wp:positionV relativeFrom="paragraph">
                  <wp:posOffset>566420</wp:posOffset>
                </wp:positionV>
                <wp:extent cx="316230" cy="1840230"/>
                <wp:effectExtent l="0" t="0" r="1270" b="6350"/>
                <wp:wrapSquare wrapText="bothSides"/>
                <wp:docPr id="1485" name="Rectangle 94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16230" cy="1840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ind w:right="-12"/>
                              <w:textDirection w:val="btLr"/>
                            </w:pPr>
                            <w:r>
                              <w:rPr>
                                <w:color w:val="7030A0"/>
                                <w:sz w:val="24"/>
                              </w:rPr>
                              <w:t>INTERES</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5DBB2B4" id="Rectangle 944" o:spid="_x0000_s1211" style="position:absolute;margin-left:-31pt;margin-top:44.6pt;width:24.9pt;height:144.9pt;z-index:2516766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vBYDuQIAAL4FAAAOAAAAZHJzL2Uyb0RvYy54bWysVG1vmzAQ/j5p/8Hyd8pLTQqopGpDmCZ1&#10;W7VuP8ABE6yBzWwnpJv233c2SZq0X6ZtfEC27/zcPXeP7/pm13doy5TmUuQ4vAgwYqKSNRfrHH/9&#10;UnoJRtpQUdNOCpbjJ6bxzfztm+txyFgkW9nVTCEAETobhxy3xgyZ7+uqZT3VF3JgAoyNVD01sFVr&#10;v1Z0BPS+86MgmPmjVPWgZMW0htNiMuK5w28aVplPTaOZQV2OITfj/sr9V/bvz69ptlZ0aHm1T4P+&#10;RRY95QKCHqEKaijaKP4KqueVklo25qKSvS+bhlfMcQA2YfCCzWNLB+a4QHH0cCyT/n+w1cftg0K8&#10;ht6RJMZI0B669BnqRsW6YyglxNZoHHQGro/Dg7Is9XAvq28aCblowY/dKiXHltEaMgutv392wW40&#10;XEWr8YOsAZ9ujHTl2jWqt4BQCLRzXXk6doXtDKrg8DKcRZfQuwpMYUICu7EhaHa4PSht3jHZI7vI&#10;sYLsHTrd3mszuR5cbDAhS951cE6zTpwdAOZ0ArHhqrXZLFwjf6ZBukyWCfFINFt6JCgK77ZcEG9W&#10;hldxcVksFkX4y8YNSdbyumbChjmIKiR/1rS9vCc5HGWlZcdrC2dT0mq9WnQKbSmIunTfviAnbv55&#10;Gq5ewOUFpTAiwV2UeuUsufJISWIvvQoSLwjTu3QWkJQU5Tmley7Yv1NCY47TOIpdl06SfsEtcN9r&#10;bjTruYGx0fE+x8nRiWZWgktRu9YayrtpfVIKm/5zKaDdh0Y7wVqNTlo3u9Vu/ypiG98qeCXrJ9Cw&#10;kiAxkCMMPVi0Uv3AaIQBkmP9fUMVw6h7L+AdpCGJCEwctyHxLIVJqE4tq1MLFRVA5dhgNC0XZppS&#10;m0HxdQuRQlcsIW/h7TTcyfo5q/2LgyHh2O0Hmp1Cp3vn9Tx2578BAAD//wMAUEsDBBQABgAIAAAA&#10;IQCeRXRm3gAAAAoBAAAPAAAAZHJzL2Rvd25yZXYueG1sTI/BTsMwEETvSPyDtUjcUrsGpU2IUyEk&#10;EBcObfkAJ16SiNiO4m0b+HqWE9xmNaPZN9Vu8aM445yGGAysVwoEhja6IXQG3o/P2RZEIhucHWNA&#10;A1+YYFdfX1W2dPES9ng+UCe4JKTSGuiJplLK1PbobVrFCQN7H3H2lvicO+lme+FyP0qtVC69HQJ/&#10;6O2ETz22n4eTN/D2vcFFvr4QFRLv9d7nuWpyY25vlscHEIQL/YXhF5/RoWamJp6CS2I0kOWat5CB&#10;baFBcCBbaxaNgbtNoUDWlfw/of4BAAD//wMAUEsBAi0AFAAGAAgAAAAhALaDOJL+AAAA4QEAABMA&#10;AAAAAAAAAAAAAAAAAAAAAFtDb250ZW50X1R5cGVzXS54bWxQSwECLQAUAAYACAAAACEAOP0h/9YA&#10;AACUAQAACwAAAAAAAAAAAAAAAAAvAQAAX3JlbHMvLnJlbHNQSwECLQAUAAYACAAAACEA3rwWA7kC&#10;AAC+BQAADgAAAAAAAAAAAAAAAAAuAgAAZHJzL2Uyb0RvYy54bWxQSwECLQAUAAYACAAAACEAnkV0&#10;Zt4AAAAKAQAADwAAAAAAAAAAAAAAAAATBQAAZHJzL2Rvd25yZXYueG1sUEsFBgAAAAAEAAQA8wAA&#10;AB4GAAAAAA==&#10;" filled="f" stroked="f">
                <v:textbox inset="2.53956mm,1.2694mm,2.53956mm,1.2694mm">
                  <w:txbxContent>
                    <w:p w:rsidR="00E934CF" w:rsidRDefault="00E934CF">
                      <w:pPr>
                        <w:ind w:right="-12"/>
                        <w:textDirection w:val="btLr"/>
                      </w:pPr>
                      <w:r>
                        <w:rPr>
                          <w:color w:val="7030A0"/>
                          <w:sz w:val="24"/>
                        </w:rPr>
                        <w:t>INTERES</w:t>
                      </w:r>
                    </w:p>
                  </w:txbxContent>
                </v:textbox>
                <w10:wrap type="square"/>
              </v:rect>
            </w:pict>
          </mc:Fallback>
        </mc:AlternateContent>
      </w:r>
    </w:p>
    <w:p w:rsidR="00A16942" w:rsidRPr="007075A6" w:rsidRDefault="00FA0893">
      <w:pPr>
        <w:spacing w:before="0" w:after="0" w:line="240" w:lineRule="auto"/>
        <w:ind w:right="-475"/>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45720" distB="45720" distL="114300" distR="114300" simplePos="0" relativeHeight="251679744" behindDoc="0" locked="0" layoutInCell="1" allowOverlap="1" wp14:anchorId="39750CE0" wp14:editId="5A7BCFD4">
                <wp:simplePos x="0" y="0"/>
                <wp:positionH relativeFrom="column">
                  <wp:posOffset>1098550</wp:posOffset>
                </wp:positionH>
                <wp:positionV relativeFrom="paragraph">
                  <wp:posOffset>12700</wp:posOffset>
                </wp:positionV>
                <wp:extent cx="1344930" cy="377190"/>
                <wp:effectExtent l="0" t="0" r="13970" b="8890"/>
                <wp:wrapSquare wrapText="bothSides"/>
                <wp:docPr id="1469" name="Rectangle 96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344930" cy="377190"/>
                        </a:xfrm>
                        <a:prstGeom prst="rect">
                          <a:avLst/>
                        </a:prstGeom>
                        <a:solidFill>
                          <a:schemeClr val="lt1">
                            <a:lumMod val="100000"/>
                            <a:lumOff val="0"/>
                          </a:schemeClr>
                        </a:solidFill>
                        <a:ln w="9525">
                          <a:solidFill>
                            <a:schemeClr val="lt1">
                              <a:lumMod val="100000"/>
                              <a:lumOff val="0"/>
                            </a:schemeClr>
                          </a:solidFill>
                          <a:miter lim="800000"/>
                          <a:headEnd type="none" w="sm" len="sm"/>
                          <a:tailEnd type="none" w="sm" len="sm"/>
                        </a:ln>
                      </wps:spPr>
                      <wps:txbx>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9750CE0" id="Rectangle 960" o:spid="_x0000_s1212" style="position:absolute;left:0;text-align:left;margin-left:86.5pt;margin-top:1pt;width:105.9pt;height:29.7pt;z-index:2516797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VbPGVgIAAPsEAAAOAAAAZHJzL2Uyb0RvYy54bWy0VF1v0zAUfUfiP1h+p2natFuiptPUMYQ0&#10;YGLwA1zHaSxsX2O7Tcuv59ppuw4ekBDkIbLvtc899+N4cbPXiuyE8xJMTfPRmBJhODTSbGr69cv9&#10;m2tKfGCmYQqMqOlBeHqzfP1q0dtKTKAD1QhHEMT4qrc17UKwVZZ53gnN/AisMOhswWkWcOs2WeNY&#10;j+haZZPxeJ714BrrgAvv0Xo3OOky4bet4OFT23oRiKopcgvp79J/Hf/ZcsGqjWO2k/xIg/0FC82k&#10;waBnqDsWGNk6+RuUltyBhzaMOOgM2lZykXLAbPLxL9k8dcyKlAsWx9tzmfy/g+Ufd4+OyAZ7V8xL&#10;SgzT2KXPWDdmNkqQcp5q1Ftf4dEn++hilt4+AP/miYFVh+fErXPQd4I1yCyPNc1eXIgbj1fJuv8A&#10;DeKzbYBUrn3rdATEQpB96srh3BWxD4SjMZ8WRTnF5nH0Ta+u8jJRylh1um2dD+8EaBIXNXXIPqGz&#10;3YMPkQ2rTkcSe1CyuZdKpU2cNLFSjuwYzogKebqqthqpDrZ8HL9hVNCOAzXYTzTSsEaIFMlfoitD&#10;+pqWs8ksob7wna/9l8haBhSWkrqm1xf8Y5PemoaEg8U+GNQkjQy9pkQJVDAukiQCk+rP57Cwyhy7&#10;HRscZeersF/vTyMV0aJtDc0BB8DBoEB8MXDRgfuB4VF9GPj7ljkko94bHKIyLyYFyjVtitm8xGfE&#10;XXrWlx5mOELVNFAyLFdhkPjWOrnpMNLQVAO3OHitTDPxzOqYACosNfD4GkQJX+7Tqec3a/kTAAD/&#10;/wMAUEsDBBQABgAIAAAAIQAL2BYC3wAAAAgBAAAPAAAAZHJzL2Rvd25yZXYueG1sTI/NasMwEITv&#10;hbyD2EJvjew4f7iWQyiUkNJL05JcFWtrm1orY8mx06fv9pSelmGG2fmyzWgbccHO144UxNMIBFLh&#10;TE2lgs+Pl8c1CB80Gd04QgVX9LDJJ3eZTo0b6B0vh1AKLiGfagVVCG0qpS8qtNpPXYvE3pfrrA4s&#10;u1KaTg9cbhs5i6KltLom/lDpFp8rLL4PvVVwevX7xWo/7Mp+NNHPLn67Jkev1MP9uH0CEXAMtzD8&#10;zefpkPOms+vJeNGwXiXMEhTM+LCfrOeMclawjOcg80z+B8h/AQAA//8DAFBLAQItABQABgAIAAAA&#10;IQC2gziS/gAAAOEBAAATAAAAAAAAAAAAAAAAAAAAAABbQ29udGVudF9UeXBlc10ueG1sUEsBAi0A&#10;FAAGAAgAAAAhADj9If/WAAAAlAEAAAsAAAAAAAAAAAAAAAAALwEAAF9yZWxzLy5yZWxzUEsBAi0A&#10;FAAGAAgAAAAhAENVs8ZWAgAA+wQAAA4AAAAAAAAAAAAAAAAALgIAAGRycy9lMm9Eb2MueG1sUEsB&#10;Ai0AFAAGAAgAAAAhAAvYFgLfAAAACAEAAA8AAAAAAAAAAAAAAAAAsAQAAGRycy9kb3ducmV2Lnht&#10;bFBLBQYAAAAABAAEAPMAAAC8BQAAAAA=&#10;" fillcolor="white [3201]" strokecolor="white [3201]">
                <v:stroke startarrowwidth="narrow" startarrowlength="short" endarrowwidth="narrow" endarrowlength="short"/>
                <v:textbox inset="2.53956mm,1.2694mm,2.53956mm,1.2694mm">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v:textbox>
                <w10:wrap type="square"/>
              </v:rect>
            </w:pict>
          </mc:Fallback>
        </mc:AlternateContent>
      </w:r>
    </w:p>
    <w:p w:rsidR="00A16942" w:rsidRPr="007075A6" w:rsidRDefault="00A16942">
      <w:pPr>
        <w:spacing w:before="0" w:after="0" w:line="240" w:lineRule="auto"/>
        <w:ind w:right="-475"/>
        <w:jc w:val="both"/>
        <w:rPr>
          <w:rFonts w:asciiTheme="minorHAnsi" w:eastAsia="Calibri" w:hAnsiTheme="minorHAnsi" w:cs="Calibri"/>
          <w:i/>
          <w:color w:val="002060"/>
          <w:sz w:val="24"/>
          <w:szCs w:val="24"/>
        </w:rPr>
      </w:pPr>
    </w:p>
    <w:p w:rsidR="00FA0893" w:rsidRDefault="00FA0893">
      <w:pPr>
        <w:spacing w:before="0" w:after="0" w:line="240" w:lineRule="auto"/>
        <w:ind w:left="-180" w:right="-475"/>
        <w:jc w:val="both"/>
        <w:rPr>
          <w:rFonts w:asciiTheme="minorHAnsi" w:eastAsia="Calibri" w:hAnsiTheme="minorHAnsi" w:cs="Calibri"/>
          <w:i/>
          <w:color w:val="002060"/>
        </w:rPr>
      </w:pPr>
    </w:p>
    <w:p w:rsidR="00A16942" w:rsidRPr="007075A6" w:rsidRDefault="006A107F">
      <w:pPr>
        <w:spacing w:before="0" w:after="0" w:line="240" w:lineRule="auto"/>
        <w:ind w:left="-180" w:right="-475"/>
        <w:jc w:val="both"/>
        <w:rPr>
          <w:rFonts w:asciiTheme="minorHAnsi" w:eastAsia="Calibri" w:hAnsiTheme="minorHAnsi" w:cs="Calibri"/>
          <w:i/>
          <w:color w:val="002060"/>
        </w:rPr>
      </w:pPr>
      <w:r w:rsidRPr="007075A6">
        <w:rPr>
          <w:rFonts w:asciiTheme="minorHAnsi" w:eastAsia="Calibri" w:hAnsiTheme="minorHAnsi" w:cs="Calibri"/>
          <w:i/>
          <w:color w:val="002060"/>
        </w:rPr>
        <w:t>Grafik: Analiza zainteresovanih strana Strateškog cilja: Organizacija i rad javne uprave u funkciji potreba građana</w: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6A107F">
      <w:pPr>
        <w:spacing w:after="4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Takođe, za uređenje javne uprave i njeno funkcionisanje, potrebno je imati osnaženu saradnju sa sindikatima, organizacijama civilnog društva i građanima </w:t>
      </w:r>
      <w:r w:rsidR="00C641FB">
        <w:rPr>
          <w:rFonts w:asciiTheme="minorHAnsi" w:eastAsia="Calibri" w:hAnsiTheme="minorHAnsi" w:cs="Calibri"/>
          <w:color w:val="000000"/>
          <w:sz w:val="24"/>
          <w:szCs w:val="24"/>
        </w:rPr>
        <w:t xml:space="preserve">koji utiču na njen rad, u radi </w:t>
      </w:r>
      <w:r w:rsidRPr="007075A6">
        <w:rPr>
          <w:rFonts w:asciiTheme="minorHAnsi" w:eastAsia="Calibri" w:hAnsiTheme="minorHAnsi" w:cs="Calibri"/>
          <w:color w:val="000000"/>
          <w:sz w:val="24"/>
          <w:szCs w:val="24"/>
        </w:rPr>
        <w:t>obezbjeđivanja efikasn</w:t>
      </w:r>
      <w:r w:rsidR="00C641FB">
        <w:rPr>
          <w:rFonts w:asciiTheme="minorHAnsi" w:eastAsia="Calibri" w:hAnsiTheme="minorHAnsi" w:cs="Calibri"/>
          <w:color w:val="000000"/>
          <w:sz w:val="24"/>
          <w:szCs w:val="24"/>
        </w:rPr>
        <w:t>e i funkcionalne javne uprave s</w:t>
      </w:r>
      <w:r w:rsidRPr="007075A6">
        <w:rPr>
          <w:rFonts w:asciiTheme="minorHAnsi" w:eastAsia="Calibri" w:hAnsiTheme="minorHAnsi" w:cs="Calibri"/>
          <w:color w:val="000000"/>
          <w:sz w:val="24"/>
          <w:szCs w:val="24"/>
        </w:rPr>
        <w:t xml:space="preserve"> fokusom na potrebe građana. </w:t>
      </w:r>
    </w:p>
    <w:p w:rsidR="00A16942" w:rsidRPr="007075A6" w:rsidRDefault="00C641FB">
      <w:pPr>
        <w:spacing w:after="40" w:line="240" w:lineRule="auto"/>
        <w:ind w:right="-471"/>
        <w:jc w:val="both"/>
        <w:rPr>
          <w:rFonts w:asciiTheme="minorHAnsi" w:eastAsia="Calibri" w:hAnsiTheme="minorHAnsi" w:cs="Calibri"/>
          <w:b/>
          <w:color w:val="000000"/>
          <w:sz w:val="24"/>
          <w:szCs w:val="24"/>
        </w:rPr>
      </w:pPr>
      <w:r>
        <w:rPr>
          <w:rFonts w:asciiTheme="minorHAnsi" w:eastAsia="Calibri" w:hAnsiTheme="minorHAnsi" w:cs="Calibri"/>
          <w:color w:val="000000"/>
          <w:sz w:val="24"/>
          <w:szCs w:val="24"/>
        </w:rPr>
        <w:lastRenderedPageBreak/>
        <w:t>Saradnju s</w:t>
      </w:r>
      <w:r w:rsidR="006A107F" w:rsidRPr="007075A6">
        <w:rPr>
          <w:rFonts w:asciiTheme="minorHAnsi" w:eastAsia="Calibri" w:hAnsiTheme="minorHAnsi" w:cs="Calibri"/>
          <w:color w:val="000000"/>
          <w:sz w:val="24"/>
          <w:szCs w:val="24"/>
        </w:rPr>
        <w:t xml:space="preserve"> medijima i </w:t>
      </w:r>
      <w:r>
        <w:rPr>
          <w:rFonts w:asciiTheme="minorHAnsi" w:eastAsia="Calibri" w:hAnsiTheme="minorHAnsi" w:cs="Calibri"/>
          <w:color w:val="000000"/>
          <w:sz w:val="24"/>
          <w:szCs w:val="24"/>
        </w:rPr>
        <w:t xml:space="preserve">s </w:t>
      </w:r>
      <w:r w:rsidR="006A107F" w:rsidRPr="007075A6">
        <w:rPr>
          <w:rFonts w:asciiTheme="minorHAnsi" w:eastAsia="Calibri" w:hAnsiTheme="minorHAnsi" w:cs="Calibri"/>
          <w:color w:val="000000"/>
          <w:sz w:val="24"/>
          <w:szCs w:val="24"/>
        </w:rPr>
        <w:t>poslovnom zajednicom/preduzetnicima i njihovo uključivanje</w:t>
      </w:r>
      <w:r>
        <w:rPr>
          <w:rFonts w:asciiTheme="minorHAnsi" w:eastAsia="Calibri" w:hAnsiTheme="minorHAnsi" w:cs="Calibri"/>
          <w:color w:val="000000"/>
          <w:sz w:val="24"/>
          <w:szCs w:val="24"/>
        </w:rPr>
        <w:t>,</w:t>
      </w:r>
      <w:r w:rsidR="006A107F" w:rsidRPr="007075A6">
        <w:rPr>
          <w:rFonts w:asciiTheme="minorHAnsi" w:eastAsia="Calibri" w:hAnsiTheme="minorHAnsi" w:cs="Calibri"/>
          <w:color w:val="000000"/>
          <w:sz w:val="24"/>
          <w:szCs w:val="24"/>
        </w:rPr>
        <w:t xml:space="preserve"> ogleda se u cilju boljeg informisanja i obavještavanja o važnim koracima u uspostavljanju sistema organizacije javne uprave koje će biti zasnovano na realnim potrebama građana.</w:t>
      </w:r>
    </w:p>
    <w:p w:rsidR="00A16942" w:rsidRPr="00554EEE" w:rsidRDefault="006A107F" w:rsidP="00EB118D">
      <w:pPr>
        <w:keepNext/>
        <w:keepLines/>
        <w:numPr>
          <w:ilvl w:val="0"/>
          <w:numId w:val="19"/>
        </w:numPr>
        <w:pBdr>
          <w:top w:val="nil"/>
          <w:left w:val="nil"/>
          <w:bottom w:val="nil"/>
          <w:right w:val="nil"/>
          <w:between w:val="nil"/>
        </w:pBdr>
        <w:spacing w:before="240" w:after="24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 xml:space="preserve">OPERATIVNI CILJEVI NA OSNOVU IDENTIFIKOVANIH </w:t>
      </w:r>
      <w:sdt>
        <w:sdtPr>
          <w:rPr>
            <w:rFonts w:asciiTheme="minorHAnsi" w:hAnsiTheme="minorHAnsi"/>
          </w:rPr>
          <w:tag w:val="goog_rdk_26"/>
          <w:id w:val="1287394226"/>
        </w:sdtPr>
        <w:sdtEndPr/>
        <w:sdtContent/>
      </w:sdt>
      <w:sdt>
        <w:sdtPr>
          <w:rPr>
            <w:rFonts w:asciiTheme="minorHAnsi" w:hAnsiTheme="minorHAnsi"/>
          </w:rPr>
          <w:tag w:val="goog_rdk_27"/>
          <w:id w:val="-464583804"/>
        </w:sdtPr>
        <w:sdtEndPr/>
        <w:sdtContent/>
      </w:sdt>
      <w:r w:rsidRPr="007075A6">
        <w:rPr>
          <w:rFonts w:asciiTheme="minorHAnsi" w:eastAsia="Calibri" w:hAnsiTheme="minorHAnsi" w:cs="Calibri"/>
          <w:b/>
          <w:color w:val="000000"/>
          <w:sz w:val="24"/>
          <w:szCs w:val="24"/>
        </w:rPr>
        <w:t>IZAZOVA</w:t>
      </w:r>
    </w:p>
    <w:p w:rsidR="00A16942" w:rsidRPr="007075A6" w:rsidRDefault="006A107F">
      <w:pPr>
        <w:pStyle w:val="Heading4"/>
        <w:spacing w:before="60" w:after="60" w:line="240" w:lineRule="auto"/>
        <w:ind w:right="-446"/>
        <w:jc w:val="both"/>
        <w:rPr>
          <w:rFonts w:asciiTheme="minorHAnsi" w:hAnsiTheme="minorHAnsi"/>
          <w:b w:val="0"/>
          <w:color w:val="000000"/>
          <w:sz w:val="24"/>
          <w:szCs w:val="24"/>
        </w:rPr>
      </w:pPr>
      <w:bookmarkStart w:id="19" w:name="_heading=h.17dp8vu" w:colFirst="0" w:colLast="0"/>
      <w:bookmarkStart w:id="20" w:name="_Toc90637372"/>
      <w:bookmarkEnd w:id="19"/>
      <w:r w:rsidRPr="007075A6">
        <w:rPr>
          <w:rFonts w:asciiTheme="minorHAnsi" w:hAnsiTheme="minorHAnsi"/>
          <w:i w:val="0"/>
          <w:color w:val="000000"/>
          <w:sz w:val="24"/>
          <w:szCs w:val="24"/>
        </w:rPr>
        <w:t>OPERATIVNI CILJ 1.</w:t>
      </w:r>
      <w:sdt>
        <w:sdtPr>
          <w:rPr>
            <w:rFonts w:asciiTheme="minorHAnsi" w:hAnsiTheme="minorHAnsi"/>
          </w:rPr>
          <w:tag w:val="goog_rdk_28"/>
          <w:id w:val="775673046"/>
        </w:sdtPr>
        <w:sdtEndPr/>
        <w:sdtContent/>
      </w:sdt>
      <w:r w:rsidRPr="007075A6">
        <w:rPr>
          <w:rFonts w:asciiTheme="minorHAnsi" w:hAnsiTheme="minorHAnsi"/>
          <w:i w:val="0"/>
          <w:color w:val="000000"/>
          <w:sz w:val="24"/>
          <w:szCs w:val="24"/>
        </w:rPr>
        <w:t xml:space="preserve">1. </w:t>
      </w:r>
      <w:r w:rsidR="00C641FB">
        <w:rPr>
          <w:rFonts w:asciiTheme="minorHAnsi" w:hAnsiTheme="minorHAnsi"/>
          <w:color w:val="000000"/>
          <w:sz w:val="24"/>
          <w:szCs w:val="24"/>
        </w:rPr>
        <w:t>Funkcionalna javna uprava s</w:t>
      </w:r>
      <w:r w:rsidRPr="007075A6">
        <w:rPr>
          <w:rFonts w:asciiTheme="minorHAnsi" w:hAnsiTheme="minorHAnsi"/>
          <w:color w:val="000000"/>
          <w:sz w:val="24"/>
          <w:szCs w:val="24"/>
        </w:rPr>
        <w:t xml:space="preserve"> efikasnim nadzorom nad njenim radom i primjenom koncepta upravljačke odgovornosti</w:t>
      </w:r>
      <w:bookmarkEnd w:id="20"/>
    </w:p>
    <w:p w:rsidR="00A16942" w:rsidRPr="007075A6" w:rsidRDefault="006A107F">
      <w:p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Odgovornost treba da bude osnovna, mjerljiva i konkretna vrijednost za rad svakog pojedinca i institucije u javnoj upravi. U okviru ovog cilja potrebno je jačati spoljne i unutrašnje sisteme kontrole i nadzora, uključujući mehanizme za upravljačku odgovornost. Potrebno je jačati kapacitete i poboljšati rad inspekcija, </w:t>
      </w:r>
      <w:r w:rsidR="00412561" w:rsidRPr="00412561">
        <w:rPr>
          <w:rFonts w:asciiTheme="minorHAnsi" w:eastAsia="Calibri" w:hAnsiTheme="minorHAnsi" w:cs="Calibri"/>
          <w:color w:val="000000"/>
          <w:sz w:val="24"/>
          <w:szCs w:val="24"/>
        </w:rPr>
        <w:t xml:space="preserve">Zaštitnika ljudskih prava i sloboda - </w:t>
      </w:r>
      <w:r w:rsidRPr="007075A6">
        <w:rPr>
          <w:rFonts w:asciiTheme="minorHAnsi" w:eastAsia="Calibri" w:hAnsiTheme="minorHAnsi" w:cs="Calibri"/>
          <w:color w:val="000000"/>
          <w:sz w:val="24"/>
          <w:szCs w:val="24"/>
        </w:rPr>
        <w:t>Ombudsmana, Zaštitnika pravno-imovinskih interesa, kao i ojačati postojeće mehanizme poput RIA za analizu opravdanosti i finansijske procjene opravdanosti za osnivanjem ili</w:t>
      </w:r>
      <w:r w:rsidR="00C641FB">
        <w:rPr>
          <w:rFonts w:asciiTheme="minorHAnsi" w:eastAsia="Calibri" w:hAnsiTheme="minorHAnsi" w:cs="Calibri"/>
          <w:color w:val="000000"/>
          <w:sz w:val="24"/>
          <w:szCs w:val="24"/>
        </w:rPr>
        <w:t xml:space="preserve"> za reorganizacijom</w:t>
      </w:r>
      <w:r w:rsidRPr="007075A6">
        <w:rPr>
          <w:rFonts w:asciiTheme="minorHAnsi" w:eastAsia="Calibri" w:hAnsiTheme="minorHAnsi" w:cs="Calibri"/>
          <w:color w:val="000000"/>
          <w:sz w:val="24"/>
          <w:szCs w:val="24"/>
        </w:rPr>
        <w:t xml:space="preserve"> organa/institucija.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okviru inspekcijskog nadzora jačaće se uloga i kapaciteti Uprave za inspekcijske poslove i Upravne inspekcije, kroz unapređenje normativnog okvira, kadrovskih kapaciteta i uvezivanje registara neopodnih za proaktivno djelovanje inspekcijskog nadzora. Uspostavljanje Jedinstvenog registra subjekata i objekata nadzora je od posebnog značaja za praćenje rada inspekcija, </w:t>
      </w:r>
      <w:r w:rsidR="00C641FB">
        <w:rPr>
          <w:rFonts w:asciiTheme="minorHAnsi" w:eastAsia="Calibri" w:hAnsiTheme="minorHAnsi" w:cs="Calibri"/>
          <w:color w:val="000000"/>
          <w:sz w:val="24"/>
          <w:szCs w:val="24"/>
        </w:rPr>
        <w:t xml:space="preserve"> za </w:t>
      </w:r>
      <w:r w:rsidRPr="007075A6">
        <w:rPr>
          <w:rFonts w:asciiTheme="minorHAnsi" w:eastAsia="Calibri" w:hAnsiTheme="minorHAnsi" w:cs="Calibri"/>
          <w:color w:val="000000"/>
          <w:sz w:val="24"/>
          <w:szCs w:val="24"/>
        </w:rPr>
        <w:t xml:space="preserve">njihovu efektivnosti i suzbijanje sive ekonomije.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Analizom o izazovima u pogledu trajanja upravno-sudskog spora u upravno-javnim predmetima, prepoznaće se aktivnosti usmjerene na praćenje rada organa i Upravnog suda, kako </w:t>
      </w:r>
      <w:r w:rsidR="00680ADF">
        <w:rPr>
          <w:rFonts w:asciiTheme="minorHAnsi" w:eastAsia="Calibri" w:hAnsiTheme="minorHAnsi" w:cs="Calibri"/>
          <w:color w:val="000000"/>
          <w:sz w:val="24"/>
          <w:szCs w:val="24"/>
        </w:rPr>
        <w:t>bi</w:t>
      </w:r>
      <w:r w:rsidRPr="007075A6">
        <w:rPr>
          <w:rFonts w:asciiTheme="minorHAnsi" w:eastAsia="Calibri" w:hAnsiTheme="minorHAnsi" w:cs="Calibri"/>
          <w:color w:val="000000"/>
          <w:sz w:val="24"/>
          <w:szCs w:val="24"/>
        </w:rPr>
        <w:t xml:space="preserve"> se uticalo da građani i građanke imaju pravo na adekvaktnu pravnu zaštitu i suđenje u razumnom roku. Takođe, preispitaće se postojeća zakonska r</w:t>
      </w:r>
      <w:r w:rsidR="00680ADF">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ešenja u Zakonu o upravnom sporu u dijelu troškova spora i održavanje usmene rasprave. Dodatno, analizom o razlozima/osnovama za isplatu troškova od strane Crne Gore prema trećim licima u sudskim sporovima i razvojem preporuka za institucije koje su prepoznate po većem broju sporova, ojačaće se odgovornost rada i trošenje budžetskih sredst</w:t>
      </w:r>
      <w:r w:rsidR="00680ADF">
        <w:rPr>
          <w:rFonts w:asciiTheme="minorHAnsi" w:eastAsia="Calibri" w:hAnsiTheme="minorHAnsi" w:cs="Calibri"/>
          <w:color w:val="000000"/>
          <w:sz w:val="24"/>
          <w:szCs w:val="24"/>
        </w:rPr>
        <w:t>ava organa. Radi</w:t>
      </w:r>
      <w:r w:rsidRPr="007075A6">
        <w:rPr>
          <w:rFonts w:asciiTheme="minorHAnsi" w:eastAsia="Calibri" w:hAnsiTheme="minorHAnsi" w:cs="Calibri"/>
          <w:color w:val="000000"/>
          <w:sz w:val="24"/>
          <w:szCs w:val="24"/>
        </w:rPr>
        <w:t xml:space="preserve"> boljeg postupanja organa jav</w:t>
      </w:r>
      <w:r w:rsidR="00680ADF">
        <w:rPr>
          <w:rFonts w:asciiTheme="minorHAnsi" w:eastAsia="Calibri" w:hAnsiTheme="minorHAnsi" w:cs="Calibri"/>
          <w:color w:val="000000"/>
          <w:sz w:val="24"/>
          <w:szCs w:val="24"/>
        </w:rPr>
        <w:t>ne uprave po preporukama Zaštit</w:t>
      </w:r>
      <w:r w:rsidRPr="007075A6">
        <w:rPr>
          <w:rFonts w:asciiTheme="minorHAnsi" w:eastAsia="Calibri" w:hAnsiTheme="minorHAnsi" w:cs="Calibri"/>
          <w:color w:val="000000"/>
          <w:sz w:val="24"/>
          <w:szCs w:val="24"/>
        </w:rPr>
        <w:t>nika ljudskih prava i sloboda na osnovu pritužbi, potrebno je dalje ojačati saradnju sa S</w:t>
      </w:r>
      <w:r w:rsidR="00680ADF">
        <w:rPr>
          <w:rFonts w:asciiTheme="minorHAnsi" w:eastAsia="Calibri" w:hAnsiTheme="minorHAnsi" w:cs="Calibri"/>
          <w:color w:val="000000"/>
          <w:sz w:val="24"/>
          <w:szCs w:val="24"/>
        </w:rPr>
        <w:t>kupštinom i njenim odborima da</w:t>
      </w:r>
      <w:r w:rsidRPr="007075A6">
        <w:rPr>
          <w:rFonts w:asciiTheme="minorHAnsi" w:eastAsia="Calibri" w:hAnsiTheme="minorHAnsi" w:cs="Calibri"/>
          <w:color w:val="000000"/>
          <w:sz w:val="24"/>
          <w:szCs w:val="24"/>
        </w:rPr>
        <w:t xml:space="preserve"> bi se, na osnovu datog i usvojenog izvještaja, sačinila strategija pristupa identifikovanim problemima kao i njihovom rješavanju i podizanju individualne i upravljačke odgovornosti u slučaju upornog kršenja ljudskih prava i sloboda kroz duži vremenski period. </w:t>
      </w:r>
    </w:p>
    <w:p w:rsidR="00A16942" w:rsidRPr="007075A6" w:rsidRDefault="006A107F">
      <w:p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Radi jasnije slike o postignutom učinku (</w:t>
      </w:r>
      <w:r w:rsidRPr="007075A6">
        <w:rPr>
          <w:rFonts w:asciiTheme="minorHAnsi" w:eastAsia="Calibri" w:hAnsiTheme="minorHAnsi" w:cs="Calibri"/>
          <w:i/>
          <w:color w:val="000000"/>
          <w:sz w:val="24"/>
          <w:szCs w:val="24"/>
        </w:rPr>
        <w:t>outcome</w:t>
      </w:r>
      <w:r w:rsidRPr="007075A6">
        <w:rPr>
          <w:rFonts w:asciiTheme="minorHAnsi" w:eastAsia="Calibri" w:hAnsiTheme="minorHAnsi" w:cs="Calibri"/>
          <w:color w:val="000000"/>
          <w:sz w:val="24"/>
          <w:szCs w:val="24"/>
        </w:rPr>
        <w:t>) organa, potrebno je pripremiti jedinstvenu metodologiju i koordinirati implementaciju planiranja programa rada organa, budžetiranja i izvještavanja o radu organa državne uprave i drugih nosilaca javnih ovlašćenja, koja će biti zasnovana na mjerljivim ciljevima, pokazateljima učinka i c</w:t>
      </w:r>
      <w:r w:rsidR="00680ADF">
        <w:rPr>
          <w:rFonts w:asciiTheme="minorHAnsi" w:eastAsia="Calibri" w:hAnsiTheme="minorHAnsi" w:cs="Calibri"/>
          <w:color w:val="000000"/>
          <w:sz w:val="24"/>
          <w:szCs w:val="24"/>
        </w:rPr>
        <w:t>iljnim vrijednostima, a počivaće</w:t>
      </w:r>
      <w:r w:rsidRPr="007075A6">
        <w:rPr>
          <w:rFonts w:asciiTheme="minorHAnsi" w:eastAsia="Calibri" w:hAnsiTheme="minorHAnsi" w:cs="Calibri"/>
          <w:color w:val="000000"/>
          <w:sz w:val="24"/>
          <w:szCs w:val="24"/>
        </w:rPr>
        <w:t xml:space="preserve"> na strateškim opredjeljenjima rada Vlade. </w:t>
      </w:r>
    </w:p>
    <w:p w:rsidR="00A16942" w:rsidRPr="007075A6" w:rsidRDefault="007C52A0">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 unapr</w:t>
      </w:r>
      <w:r w:rsidR="006A107F" w:rsidRPr="007075A6">
        <w:rPr>
          <w:rFonts w:asciiTheme="minorHAnsi" w:eastAsia="Calibri" w:hAnsiTheme="minorHAnsi" w:cs="Calibri"/>
          <w:color w:val="000000"/>
          <w:sz w:val="24"/>
          <w:szCs w:val="24"/>
        </w:rPr>
        <w:t>eđenja učinka neophodno je da rukovodioci u javnoj upravi delegiraju ovlašćenja i omoguće svim rukovodiocima u organizaciji da donose odluke,</w:t>
      </w:r>
      <w:r>
        <w:rPr>
          <w:rFonts w:asciiTheme="minorHAnsi" w:eastAsia="Calibri" w:hAnsiTheme="minorHAnsi" w:cs="Calibri"/>
          <w:color w:val="000000"/>
          <w:sz w:val="24"/>
          <w:szCs w:val="24"/>
        </w:rPr>
        <w:t xml:space="preserve"> da</w:t>
      </w:r>
      <w:r w:rsidR="006A107F" w:rsidRPr="007075A6">
        <w:rPr>
          <w:rFonts w:asciiTheme="minorHAnsi" w:eastAsia="Calibri" w:hAnsiTheme="minorHAnsi" w:cs="Calibri"/>
          <w:color w:val="000000"/>
          <w:sz w:val="24"/>
          <w:szCs w:val="24"/>
        </w:rPr>
        <w:t xml:space="preserve"> upravljaju finansijama i realizuju ciljeve u okviru svojih nadležnosti.</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Indikatori kojima će se pratiti ostvarivanje ovog cilja su:</w:t>
      </w:r>
    </w:p>
    <w:tbl>
      <w:tblPr>
        <w:tblStyle w:val="38"/>
        <w:tblW w:w="9894"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425"/>
        <w:gridCol w:w="1472"/>
        <w:gridCol w:w="1890"/>
        <w:gridCol w:w="2098"/>
        <w:gridCol w:w="2009"/>
      </w:tblGrid>
      <w:tr w:rsidR="00A16942" w:rsidRPr="007075A6" w:rsidTr="008054D4">
        <w:tc>
          <w:tcPr>
            <w:tcW w:w="2425" w:type="dxa"/>
            <w:shd w:val="clear" w:color="auto" w:fill="E0E4E5"/>
            <w:vAlign w:val="center"/>
          </w:tcPr>
          <w:p w:rsidR="00A16942" w:rsidRPr="007F378F" w:rsidRDefault="006A107F">
            <w:pPr>
              <w:spacing w:after="40"/>
              <w:jc w:val="center"/>
              <w:rPr>
                <w:rFonts w:asciiTheme="minorHAnsi" w:hAnsiTheme="minorHAnsi"/>
                <w:color w:val="3A4C5B"/>
                <w:sz w:val="20"/>
                <w:szCs w:val="20"/>
              </w:rPr>
            </w:pPr>
            <w:r w:rsidRPr="007F378F">
              <w:rPr>
                <w:rFonts w:asciiTheme="minorHAnsi" w:hAnsiTheme="minorHAnsi"/>
                <w:color w:val="3A4C5B"/>
                <w:sz w:val="20"/>
                <w:szCs w:val="20"/>
              </w:rPr>
              <w:lastRenderedPageBreak/>
              <w:t>OPERATIVNI CILJ 1.1</w:t>
            </w:r>
          </w:p>
        </w:tc>
        <w:tc>
          <w:tcPr>
            <w:tcW w:w="7469" w:type="dxa"/>
            <w:gridSpan w:val="4"/>
            <w:shd w:val="clear" w:color="auto" w:fill="E0E4E5"/>
          </w:tcPr>
          <w:p w:rsidR="00A16942" w:rsidRPr="007F378F" w:rsidRDefault="007C52A0">
            <w:pPr>
              <w:spacing w:after="40"/>
              <w:rPr>
                <w:rFonts w:asciiTheme="minorHAnsi" w:hAnsiTheme="minorHAnsi"/>
                <w:color w:val="3A4C5B"/>
                <w:sz w:val="20"/>
                <w:szCs w:val="20"/>
              </w:rPr>
            </w:pPr>
            <w:r>
              <w:rPr>
                <w:rFonts w:asciiTheme="minorHAnsi" w:hAnsiTheme="minorHAnsi"/>
                <w:color w:val="3A4C5B"/>
                <w:sz w:val="20"/>
                <w:szCs w:val="20"/>
              </w:rPr>
              <w:t>Funkcionalna javna uprava s</w:t>
            </w:r>
            <w:r w:rsidR="006A107F" w:rsidRPr="007F378F">
              <w:rPr>
                <w:rFonts w:asciiTheme="minorHAnsi" w:hAnsiTheme="minorHAnsi"/>
                <w:color w:val="3A4C5B"/>
                <w:sz w:val="20"/>
                <w:szCs w:val="20"/>
              </w:rPr>
              <w:t xml:space="preserve"> efikasnim nadzorom nad njenim radom i primjenom koncepta upravljačke odgovornosti</w:t>
            </w:r>
          </w:p>
        </w:tc>
      </w:tr>
      <w:tr w:rsidR="00A16942" w:rsidRPr="007075A6">
        <w:tc>
          <w:tcPr>
            <w:tcW w:w="3897" w:type="dxa"/>
            <w:gridSpan w:val="2"/>
            <w:shd w:val="clear" w:color="auto" w:fill="DAF2F6"/>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Indikator</w:t>
            </w:r>
          </w:p>
        </w:tc>
        <w:tc>
          <w:tcPr>
            <w:tcW w:w="1890" w:type="dxa"/>
            <w:shd w:val="clear" w:color="auto" w:fill="DAF2F6"/>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2098" w:type="dxa"/>
            <w:shd w:val="clear" w:color="auto" w:fill="DAF2F6"/>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2009" w:type="dxa"/>
            <w:shd w:val="clear" w:color="auto" w:fill="DAF2F6"/>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trPr>
          <w:trHeight w:val="386"/>
        </w:trPr>
        <w:tc>
          <w:tcPr>
            <w:tcW w:w="3897" w:type="dxa"/>
            <w:gridSpan w:val="2"/>
            <w:shd w:val="clear" w:color="auto" w:fill="FFFFFF"/>
          </w:tcPr>
          <w:p w:rsidR="00A16942" w:rsidRPr="007075A6" w:rsidRDefault="006A107F" w:rsidP="008054D4">
            <w:pPr>
              <w:spacing w:after="40"/>
              <w:ind w:left="0"/>
              <w:rPr>
                <w:rFonts w:asciiTheme="minorHAnsi" w:hAnsiTheme="minorHAnsi"/>
                <w:b w:val="0"/>
                <w:sz w:val="18"/>
                <w:szCs w:val="18"/>
              </w:rPr>
            </w:pPr>
            <w:r w:rsidRPr="007075A6">
              <w:rPr>
                <w:rFonts w:asciiTheme="minorHAnsi" w:hAnsiTheme="minorHAnsi"/>
                <w:b w:val="0"/>
                <w:sz w:val="18"/>
                <w:szCs w:val="18"/>
              </w:rPr>
              <w:t>Iznos sredstava koji je prinudno naplaćen u radnim predmetima koje zastupa Zaštitnik imovinsko-pravnih interesa</w:t>
            </w:r>
          </w:p>
        </w:tc>
        <w:tc>
          <w:tcPr>
            <w:tcW w:w="1890" w:type="dxa"/>
            <w:shd w:val="clear" w:color="auto" w:fill="FFFFFF"/>
          </w:tcPr>
          <w:p w:rsidR="00A16942" w:rsidRPr="007075A6" w:rsidRDefault="006A107F">
            <w:pPr>
              <w:spacing w:after="40"/>
              <w:jc w:val="center"/>
              <w:rPr>
                <w:rFonts w:asciiTheme="minorHAnsi" w:hAnsiTheme="minorHAnsi"/>
                <w:b w:val="0"/>
                <w:sz w:val="18"/>
                <w:szCs w:val="18"/>
              </w:rPr>
            </w:pPr>
            <w:r w:rsidRPr="007075A6">
              <w:rPr>
                <w:rFonts w:asciiTheme="minorHAnsi" w:hAnsiTheme="minorHAnsi"/>
                <w:b w:val="0"/>
                <w:sz w:val="18"/>
                <w:szCs w:val="18"/>
              </w:rPr>
              <w:t>10.412.089  € (2020)</w:t>
            </w:r>
          </w:p>
        </w:tc>
        <w:tc>
          <w:tcPr>
            <w:tcW w:w="2098" w:type="dxa"/>
            <w:shd w:val="clear" w:color="auto" w:fill="FFFFFF"/>
          </w:tcPr>
          <w:p w:rsidR="00A16942" w:rsidRPr="007075A6" w:rsidRDefault="000B0FDB">
            <w:pPr>
              <w:spacing w:after="40"/>
              <w:jc w:val="center"/>
              <w:rPr>
                <w:rFonts w:asciiTheme="minorHAnsi" w:hAnsiTheme="minorHAnsi"/>
                <w:b w:val="0"/>
                <w:sz w:val="18"/>
                <w:szCs w:val="18"/>
              </w:rPr>
            </w:pPr>
            <w:sdt>
              <w:sdtPr>
                <w:rPr>
                  <w:rFonts w:asciiTheme="minorHAnsi" w:hAnsiTheme="minorHAnsi"/>
                </w:rPr>
                <w:tag w:val="goog_rdk_29"/>
                <w:id w:val="1291328193"/>
              </w:sdtPr>
              <w:sdtEndPr/>
              <w:sdtContent/>
            </w:sdt>
            <w:r w:rsidR="006A107F" w:rsidRPr="007075A6">
              <w:rPr>
                <w:rFonts w:asciiTheme="minorHAnsi" w:hAnsiTheme="minorHAnsi"/>
                <w:b w:val="0"/>
                <w:sz w:val="18"/>
                <w:szCs w:val="18"/>
              </w:rPr>
              <w:t>Nepromijenjeno u odnosu na početnu vrijednost</w:t>
            </w:r>
          </w:p>
        </w:tc>
        <w:tc>
          <w:tcPr>
            <w:tcW w:w="2009" w:type="dxa"/>
            <w:shd w:val="clear" w:color="auto" w:fill="FFFFFF"/>
          </w:tcPr>
          <w:p w:rsidR="00A16942" w:rsidRPr="007075A6" w:rsidRDefault="006A107F">
            <w:pPr>
              <w:spacing w:after="40"/>
              <w:jc w:val="center"/>
              <w:rPr>
                <w:rFonts w:asciiTheme="minorHAnsi" w:hAnsiTheme="minorHAnsi"/>
                <w:b w:val="0"/>
                <w:sz w:val="18"/>
                <w:szCs w:val="18"/>
              </w:rPr>
            </w:pPr>
            <w:r w:rsidRPr="007075A6">
              <w:rPr>
                <w:rFonts w:asciiTheme="minorHAnsi" w:hAnsiTheme="minorHAnsi"/>
                <w:b w:val="0"/>
                <w:sz w:val="18"/>
                <w:szCs w:val="18"/>
              </w:rPr>
              <w:t>-3</w:t>
            </w:r>
            <w:r w:rsidR="007C52A0">
              <w:rPr>
                <w:rFonts w:asciiTheme="minorHAnsi" w:hAnsiTheme="minorHAnsi"/>
                <w:b w:val="0"/>
                <w:sz w:val="18"/>
                <w:szCs w:val="18"/>
              </w:rPr>
              <w:t xml:space="preserve">% </w:t>
            </w:r>
            <w:r w:rsidRPr="007075A6">
              <w:rPr>
                <w:rFonts w:asciiTheme="minorHAnsi" w:hAnsiTheme="minorHAnsi"/>
                <w:b w:val="0"/>
                <w:sz w:val="18"/>
                <w:szCs w:val="18"/>
              </w:rPr>
              <w:t xml:space="preserve"> početne vrijednosti</w:t>
            </w:r>
          </w:p>
        </w:tc>
      </w:tr>
      <w:tr w:rsidR="00A16942" w:rsidRPr="007075A6">
        <w:tc>
          <w:tcPr>
            <w:tcW w:w="3897" w:type="dxa"/>
            <w:gridSpan w:val="2"/>
            <w:shd w:val="clear" w:color="auto" w:fill="FFFFFF"/>
          </w:tcPr>
          <w:p w:rsidR="00A16942" w:rsidRPr="00DB54C9" w:rsidRDefault="007C52A0" w:rsidP="002D2FD2">
            <w:pPr>
              <w:spacing w:after="40"/>
              <w:ind w:left="0"/>
              <w:rPr>
                <w:rFonts w:asciiTheme="minorHAnsi" w:hAnsiTheme="minorHAnsi"/>
                <w:b w:val="0"/>
                <w:color w:val="000000" w:themeColor="text1"/>
                <w:sz w:val="18"/>
                <w:szCs w:val="18"/>
              </w:rPr>
            </w:pPr>
            <w:r>
              <w:rPr>
                <w:rFonts w:asciiTheme="minorHAnsi" w:hAnsiTheme="minorHAnsi"/>
                <w:b w:val="0"/>
                <w:color w:val="000000" w:themeColor="text1"/>
                <w:sz w:val="18"/>
                <w:szCs w:val="18"/>
              </w:rPr>
              <w:t>Procenat</w:t>
            </w:r>
            <w:r w:rsidR="006A107F" w:rsidRPr="00DB54C9">
              <w:rPr>
                <w:rFonts w:asciiTheme="minorHAnsi" w:hAnsiTheme="minorHAnsi"/>
                <w:b w:val="0"/>
                <w:color w:val="000000" w:themeColor="text1"/>
                <w:sz w:val="18"/>
                <w:szCs w:val="18"/>
              </w:rPr>
              <w:t xml:space="preserve"> institucija u kojima je uspostavljen sistem izvještavanja na nivou pokazatelja ishoda i ciljeva koji bi omogućili praćenje postizanja rezultata</w:t>
            </w:r>
            <w:r w:rsidR="002D2FD2" w:rsidRPr="00DB54C9">
              <w:rPr>
                <w:rFonts w:asciiTheme="minorHAnsi" w:hAnsiTheme="minorHAnsi"/>
                <w:b w:val="0"/>
                <w:color w:val="000000" w:themeColor="text1"/>
                <w:sz w:val="18"/>
                <w:szCs w:val="18"/>
              </w:rPr>
              <w:t>sa pokazateljima realizacije programskog budžeta</w:t>
            </w:r>
          </w:p>
        </w:tc>
        <w:tc>
          <w:tcPr>
            <w:tcW w:w="1890"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Nije uspostavljen sistem</w:t>
            </w:r>
          </w:p>
        </w:tc>
        <w:tc>
          <w:tcPr>
            <w:tcW w:w="2098"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100% ministarstava imaju uspostavljeno outcome izvještavanje</w:t>
            </w:r>
          </w:p>
        </w:tc>
        <w:tc>
          <w:tcPr>
            <w:tcW w:w="2009"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100% ministarstava 50%</w:t>
            </w:r>
            <w:r w:rsidR="007C52A0">
              <w:rPr>
                <w:rFonts w:asciiTheme="minorHAnsi" w:hAnsiTheme="minorHAnsi"/>
                <w:b w:val="0"/>
                <w:color w:val="000000" w:themeColor="text1"/>
                <w:sz w:val="18"/>
                <w:szCs w:val="18"/>
              </w:rPr>
              <w:t xml:space="preserve"> organa uprave i javnih ustanova</w:t>
            </w:r>
          </w:p>
        </w:tc>
      </w:tr>
      <w:tr w:rsidR="00A16942" w:rsidRPr="007075A6">
        <w:tc>
          <w:tcPr>
            <w:tcW w:w="3897" w:type="dxa"/>
            <w:gridSpan w:val="2"/>
            <w:shd w:val="clear" w:color="auto" w:fill="FFFFFF"/>
          </w:tcPr>
          <w:p w:rsidR="00A16942" w:rsidRPr="00DB54C9" w:rsidRDefault="006A107F" w:rsidP="008054D4">
            <w:pPr>
              <w:spacing w:after="40"/>
              <w:ind w:left="0"/>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Prosječno trajanje upravnog spora u Upravnom sudu</w:t>
            </w:r>
          </w:p>
        </w:tc>
        <w:tc>
          <w:tcPr>
            <w:tcW w:w="1890"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17 mjeseci</w:t>
            </w:r>
          </w:p>
        </w:tc>
        <w:tc>
          <w:tcPr>
            <w:tcW w:w="2098"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12 mjeseci</w:t>
            </w:r>
          </w:p>
        </w:tc>
        <w:tc>
          <w:tcPr>
            <w:tcW w:w="2009"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6 mjeseci</w:t>
            </w:r>
          </w:p>
        </w:tc>
      </w:tr>
      <w:tr w:rsidR="00A16942" w:rsidRPr="007075A6">
        <w:tc>
          <w:tcPr>
            <w:tcW w:w="3897" w:type="dxa"/>
            <w:gridSpan w:val="2"/>
            <w:shd w:val="clear" w:color="auto" w:fill="FFFFFF"/>
          </w:tcPr>
          <w:p w:rsidR="00A16942" w:rsidRPr="00DB54C9" w:rsidRDefault="007C52A0" w:rsidP="008054D4">
            <w:pPr>
              <w:spacing w:after="40"/>
              <w:ind w:left="0"/>
              <w:rPr>
                <w:rFonts w:asciiTheme="minorHAnsi" w:hAnsiTheme="minorHAnsi"/>
                <w:b w:val="0"/>
                <w:color w:val="000000" w:themeColor="text1"/>
                <w:sz w:val="18"/>
                <w:szCs w:val="18"/>
              </w:rPr>
            </w:pPr>
            <w:r>
              <w:rPr>
                <w:rFonts w:asciiTheme="minorHAnsi" w:hAnsiTheme="minorHAnsi"/>
                <w:b w:val="0"/>
                <w:color w:val="000000" w:themeColor="text1"/>
                <w:sz w:val="18"/>
                <w:szCs w:val="18"/>
              </w:rPr>
              <w:t>Procenat</w:t>
            </w:r>
            <w:r w:rsidR="006A107F" w:rsidRPr="00DB54C9">
              <w:rPr>
                <w:rFonts w:asciiTheme="minorHAnsi" w:hAnsiTheme="minorHAnsi"/>
                <w:b w:val="0"/>
                <w:color w:val="000000" w:themeColor="text1"/>
                <w:sz w:val="18"/>
                <w:szCs w:val="18"/>
              </w:rPr>
              <w:t xml:space="preserve"> preporuka koje su ralizovane od strane organa javne uprave na osnovu </w:t>
            </w:r>
            <w:r w:rsidR="00412561">
              <w:rPr>
                <w:rFonts w:asciiTheme="minorHAnsi" w:hAnsiTheme="minorHAnsi"/>
                <w:b w:val="0"/>
                <w:color w:val="000000" w:themeColor="text1"/>
                <w:sz w:val="18"/>
                <w:szCs w:val="18"/>
              </w:rPr>
              <w:t xml:space="preserve">godišnjeg </w:t>
            </w:r>
            <w:r w:rsidR="006A107F" w:rsidRPr="00DB54C9">
              <w:rPr>
                <w:rFonts w:asciiTheme="minorHAnsi" w:hAnsiTheme="minorHAnsi"/>
                <w:b w:val="0"/>
                <w:color w:val="000000" w:themeColor="text1"/>
                <w:sz w:val="18"/>
                <w:szCs w:val="18"/>
              </w:rPr>
              <w:t xml:space="preserve">Izvještaja </w:t>
            </w:r>
            <w:r w:rsidR="00412561">
              <w:rPr>
                <w:rFonts w:asciiTheme="minorHAnsi" w:hAnsiTheme="minorHAnsi"/>
                <w:b w:val="0"/>
                <w:color w:val="000000" w:themeColor="text1"/>
                <w:sz w:val="18"/>
                <w:szCs w:val="18"/>
              </w:rPr>
              <w:t xml:space="preserve">o radu </w:t>
            </w:r>
            <w:r w:rsidR="006A107F" w:rsidRPr="00DB54C9">
              <w:rPr>
                <w:rFonts w:asciiTheme="minorHAnsi" w:hAnsiTheme="minorHAnsi"/>
                <w:b w:val="0"/>
                <w:color w:val="000000" w:themeColor="text1"/>
                <w:sz w:val="18"/>
                <w:szCs w:val="18"/>
              </w:rPr>
              <w:t>Zaštitnika ljudskih prava i sloboda</w:t>
            </w:r>
            <w:r w:rsidR="00412561">
              <w:rPr>
                <w:rFonts w:asciiTheme="minorHAnsi" w:hAnsiTheme="minorHAnsi"/>
                <w:b w:val="0"/>
                <w:color w:val="000000" w:themeColor="text1"/>
                <w:sz w:val="18"/>
                <w:szCs w:val="18"/>
              </w:rPr>
              <w:t xml:space="preserve"> CG </w:t>
            </w:r>
            <w:r w:rsidR="006A107F" w:rsidRPr="00DB54C9">
              <w:rPr>
                <w:rFonts w:asciiTheme="minorHAnsi" w:hAnsiTheme="minorHAnsi"/>
                <w:b w:val="0"/>
                <w:color w:val="000000" w:themeColor="text1"/>
                <w:sz w:val="18"/>
                <w:szCs w:val="18"/>
              </w:rPr>
              <w:t xml:space="preserve"> - Ombudsman</w:t>
            </w:r>
          </w:p>
        </w:tc>
        <w:tc>
          <w:tcPr>
            <w:tcW w:w="1890"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19,88% (2020)</w:t>
            </w:r>
          </w:p>
        </w:tc>
        <w:tc>
          <w:tcPr>
            <w:tcW w:w="2098"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Preko 40% re</w:t>
            </w:r>
            <w:r w:rsidR="007C52A0">
              <w:rPr>
                <w:rFonts w:asciiTheme="minorHAnsi" w:hAnsiTheme="minorHAnsi"/>
                <w:b w:val="0"/>
                <w:color w:val="000000" w:themeColor="text1"/>
                <w:sz w:val="18"/>
                <w:szCs w:val="18"/>
              </w:rPr>
              <w:t>a</w:t>
            </w:r>
            <w:r w:rsidRPr="00DB54C9">
              <w:rPr>
                <w:rFonts w:asciiTheme="minorHAnsi" w:hAnsiTheme="minorHAnsi"/>
                <w:b w:val="0"/>
                <w:color w:val="000000" w:themeColor="text1"/>
                <w:sz w:val="18"/>
                <w:szCs w:val="18"/>
              </w:rPr>
              <w:t>lizovanih preporuka</w:t>
            </w:r>
          </w:p>
        </w:tc>
        <w:tc>
          <w:tcPr>
            <w:tcW w:w="2009"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Preko 60 % realizovanih preporuka</w:t>
            </w:r>
          </w:p>
        </w:tc>
      </w:tr>
      <w:tr w:rsidR="00A16942" w:rsidRPr="007075A6">
        <w:tc>
          <w:tcPr>
            <w:tcW w:w="3897" w:type="dxa"/>
            <w:gridSpan w:val="2"/>
            <w:shd w:val="clear" w:color="auto" w:fill="FFFFFF"/>
          </w:tcPr>
          <w:p w:rsidR="00A16942" w:rsidRPr="00DB54C9" w:rsidRDefault="007C52A0" w:rsidP="003E0406">
            <w:pPr>
              <w:spacing w:after="40"/>
              <w:ind w:left="0"/>
              <w:rPr>
                <w:rFonts w:asciiTheme="minorHAnsi" w:hAnsiTheme="minorHAnsi"/>
                <w:b w:val="0"/>
                <w:color w:val="000000" w:themeColor="text1"/>
                <w:sz w:val="18"/>
                <w:szCs w:val="18"/>
              </w:rPr>
            </w:pPr>
            <w:r>
              <w:rPr>
                <w:rFonts w:asciiTheme="minorHAnsi" w:hAnsiTheme="minorHAnsi"/>
                <w:b w:val="0"/>
                <w:color w:val="000000" w:themeColor="text1"/>
                <w:sz w:val="18"/>
                <w:szCs w:val="18"/>
              </w:rPr>
              <w:t>Procenat ministarstava koja</w:t>
            </w:r>
            <w:r w:rsidR="006A107F" w:rsidRPr="00DB54C9">
              <w:rPr>
                <w:rFonts w:asciiTheme="minorHAnsi" w:hAnsiTheme="minorHAnsi"/>
                <w:b w:val="0"/>
                <w:color w:val="000000" w:themeColor="text1"/>
                <w:sz w:val="18"/>
                <w:szCs w:val="18"/>
              </w:rPr>
              <w:t xml:space="preserve"> delegiraju ovlašćenja za finansijsko upravljanje i unutrašnje kontrole</w:t>
            </w:r>
            <w:r>
              <w:rPr>
                <w:rFonts w:asciiTheme="minorHAnsi" w:hAnsiTheme="minorHAnsi"/>
                <w:b w:val="0"/>
                <w:color w:val="000000" w:themeColor="text1"/>
                <w:sz w:val="18"/>
                <w:szCs w:val="18"/>
              </w:rPr>
              <w:t xml:space="preserve"> višem rukovodstvu u skladu s</w:t>
            </w:r>
            <w:r w:rsidR="006A107F" w:rsidRPr="00DB54C9">
              <w:rPr>
                <w:rFonts w:asciiTheme="minorHAnsi" w:hAnsiTheme="minorHAnsi"/>
                <w:b w:val="0"/>
                <w:color w:val="000000" w:themeColor="text1"/>
                <w:sz w:val="18"/>
                <w:szCs w:val="18"/>
              </w:rPr>
              <w:t xml:space="preserve"> Uredbom </w:t>
            </w:r>
          </w:p>
        </w:tc>
        <w:tc>
          <w:tcPr>
            <w:tcW w:w="1890"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8,3%</w:t>
            </w:r>
          </w:p>
        </w:tc>
        <w:tc>
          <w:tcPr>
            <w:tcW w:w="2098"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50%</w:t>
            </w:r>
          </w:p>
        </w:tc>
        <w:tc>
          <w:tcPr>
            <w:tcW w:w="2009"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80%</w:t>
            </w:r>
          </w:p>
        </w:tc>
      </w:tr>
      <w:tr w:rsidR="00A16942" w:rsidRPr="007075A6">
        <w:tc>
          <w:tcPr>
            <w:tcW w:w="3897" w:type="dxa"/>
            <w:gridSpan w:val="2"/>
            <w:shd w:val="clear" w:color="auto" w:fill="FFFFFF"/>
          </w:tcPr>
          <w:p w:rsidR="00A16942" w:rsidRPr="00DB54C9" w:rsidRDefault="006A107F" w:rsidP="007C52A0">
            <w:pPr>
              <w:spacing w:after="40"/>
              <w:ind w:left="0"/>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Broj organa uprave nad kojima je</w:t>
            </w:r>
            <w:r w:rsidR="007C52A0">
              <w:rPr>
                <w:rFonts w:asciiTheme="minorHAnsi" w:hAnsiTheme="minorHAnsi"/>
                <w:b w:val="0"/>
                <w:color w:val="000000" w:themeColor="text1"/>
                <w:sz w:val="18"/>
                <w:szCs w:val="18"/>
              </w:rPr>
              <w:t xml:space="preserve"> resorno ministarstvo izvršilo upravni nadzor</w:t>
            </w:r>
            <w:r w:rsidRPr="00DB54C9">
              <w:rPr>
                <w:rFonts w:asciiTheme="minorHAnsi" w:hAnsiTheme="minorHAnsi"/>
                <w:b w:val="0"/>
                <w:color w:val="000000" w:themeColor="text1"/>
                <w:sz w:val="18"/>
                <w:szCs w:val="18"/>
              </w:rPr>
              <w:t xml:space="preserve"> </w:t>
            </w:r>
          </w:p>
        </w:tc>
        <w:tc>
          <w:tcPr>
            <w:tcW w:w="1890"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0%</w:t>
            </w:r>
          </w:p>
        </w:tc>
        <w:tc>
          <w:tcPr>
            <w:tcW w:w="2098"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30%</w:t>
            </w:r>
          </w:p>
        </w:tc>
        <w:tc>
          <w:tcPr>
            <w:tcW w:w="2009" w:type="dxa"/>
            <w:shd w:val="clear" w:color="auto" w:fill="FFFFFF"/>
          </w:tcPr>
          <w:p w:rsidR="00A16942" w:rsidRPr="00DB54C9" w:rsidRDefault="006A107F">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50%</w:t>
            </w:r>
          </w:p>
        </w:tc>
      </w:tr>
      <w:tr w:rsidR="00371267" w:rsidRPr="007075A6">
        <w:tc>
          <w:tcPr>
            <w:tcW w:w="3897" w:type="dxa"/>
            <w:gridSpan w:val="2"/>
            <w:shd w:val="clear" w:color="auto" w:fill="FFFFFF"/>
          </w:tcPr>
          <w:p w:rsidR="00371267" w:rsidRPr="00DB54C9" w:rsidRDefault="007C52A0" w:rsidP="003E0406">
            <w:pPr>
              <w:spacing w:after="40"/>
              <w:ind w:left="0"/>
              <w:rPr>
                <w:rFonts w:asciiTheme="minorHAnsi" w:hAnsiTheme="minorHAnsi"/>
                <w:b w:val="0"/>
                <w:color w:val="000000" w:themeColor="text1"/>
                <w:sz w:val="18"/>
                <w:szCs w:val="18"/>
              </w:rPr>
            </w:pPr>
            <w:r>
              <w:rPr>
                <w:rFonts w:asciiTheme="minorHAnsi" w:hAnsiTheme="minorHAnsi"/>
                <w:b w:val="0"/>
                <w:color w:val="000000" w:themeColor="text1"/>
                <w:sz w:val="18"/>
                <w:szCs w:val="18"/>
              </w:rPr>
              <w:t>Procenat</w:t>
            </w:r>
            <w:r w:rsidR="00371267" w:rsidRPr="00DB54C9">
              <w:rPr>
                <w:rFonts w:asciiTheme="minorHAnsi" w:hAnsiTheme="minorHAnsi"/>
                <w:b w:val="0"/>
                <w:color w:val="000000" w:themeColor="text1"/>
                <w:sz w:val="18"/>
                <w:szCs w:val="18"/>
              </w:rPr>
              <w:t xml:space="preserve"> zakona usklađenih sa Zakonom o državnoj upravi</w:t>
            </w:r>
          </w:p>
        </w:tc>
        <w:tc>
          <w:tcPr>
            <w:tcW w:w="1890" w:type="dxa"/>
            <w:shd w:val="clear" w:color="auto" w:fill="FFFFFF"/>
          </w:tcPr>
          <w:p w:rsidR="00371267" w:rsidRPr="00DB54C9" w:rsidRDefault="002945AD">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66,7%</w:t>
            </w:r>
          </w:p>
        </w:tc>
        <w:tc>
          <w:tcPr>
            <w:tcW w:w="2098" w:type="dxa"/>
            <w:shd w:val="clear" w:color="auto" w:fill="FFFFFF"/>
          </w:tcPr>
          <w:p w:rsidR="00371267" w:rsidRPr="00DB54C9" w:rsidRDefault="00371267">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95%</w:t>
            </w:r>
          </w:p>
        </w:tc>
        <w:tc>
          <w:tcPr>
            <w:tcW w:w="2009" w:type="dxa"/>
            <w:shd w:val="clear" w:color="auto" w:fill="FFFFFF"/>
          </w:tcPr>
          <w:p w:rsidR="00371267" w:rsidRPr="00DB54C9" w:rsidRDefault="00371267">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100%</w:t>
            </w:r>
          </w:p>
        </w:tc>
      </w:tr>
    </w:tbl>
    <w:p w:rsidR="00A16942" w:rsidRPr="007075A6" w:rsidRDefault="006A107F" w:rsidP="00321BB4">
      <w:pPr>
        <w:pStyle w:val="Heading4"/>
        <w:spacing w:before="240" w:after="60" w:line="240" w:lineRule="auto"/>
        <w:ind w:right="-446"/>
        <w:jc w:val="both"/>
        <w:rPr>
          <w:rFonts w:asciiTheme="minorHAnsi" w:hAnsiTheme="minorHAnsi"/>
          <w:color w:val="000000"/>
          <w:sz w:val="24"/>
          <w:szCs w:val="24"/>
        </w:rPr>
      </w:pPr>
      <w:bookmarkStart w:id="21" w:name="_Toc90637373"/>
      <w:r w:rsidRPr="007075A6">
        <w:rPr>
          <w:rFonts w:asciiTheme="minorHAnsi" w:hAnsiTheme="minorHAnsi"/>
          <w:i w:val="0"/>
          <w:color w:val="000000"/>
          <w:sz w:val="24"/>
          <w:szCs w:val="24"/>
        </w:rPr>
        <w:t>OPERATIVNI CILJ 1.2.</w:t>
      </w:r>
      <w:r w:rsidRPr="007075A6">
        <w:rPr>
          <w:rFonts w:asciiTheme="minorHAnsi" w:hAnsiTheme="minorHAnsi"/>
          <w:color w:val="000000"/>
          <w:sz w:val="24"/>
          <w:szCs w:val="24"/>
        </w:rPr>
        <w:t xml:space="preserve"> Administracija bez papira</w:t>
      </w:r>
      <w:bookmarkEnd w:id="21"/>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Da bi e-uprava i e-kancelarijsk</w:t>
      </w:r>
      <w:r w:rsidR="00E1796A">
        <w:rPr>
          <w:rFonts w:asciiTheme="minorHAnsi" w:eastAsia="Calibri" w:hAnsiTheme="minorHAnsi" w:cs="Calibri"/>
          <w:color w:val="000000"/>
          <w:sz w:val="24"/>
          <w:szCs w:val="24"/>
        </w:rPr>
        <w:t>o poslovanje zaživjelo u praksi, potrebno je</w:t>
      </w:r>
      <w:r w:rsidRPr="007075A6">
        <w:rPr>
          <w:rFonts w:asciiTheme="minorHAnsi" w:eastAsia="Calibri" w:hAnsiTheme="minorHAnsi" w:cs="Calibri"/>
          <w:color w:val="000000"/>
          <w:sz w:val="24"/>
          <w:szCs w:val="24"/>
        </w:rPr>
        <w:t xml:space="preserve"> prije svega uticati na promjenu davno stečenih navika u kancelarijskom poslovanju te </w:t>
      </w:r>
      <w:r w:rsidR="00E1796A">
        <w:rPr>
          <w:rFonts w:asciiTheme="minorHAnsi" w:eastAsia="Calibri" w:hAnsiTheme="minorHAnsi" w:cs="Calibri"/>
          <w:color w:val="000000"/>
          <w:sz w:val="24"/>
          <w:szCs w:val="24"/>
        </w:rPr>
        <w:t xml:space="preserve">na </w:t>
      </w:r>
      <w:r w:rsidRPr="007075A6">
        <w:rPr>
          <w:rFonts w:asciiTheme="minorHAnsi" w:eastAsia="Calibri" w:hAnsiTheme="minorHAnsi" w:cs="Calibri"/>
          <w:color w:val="000000"/>
          <w:sz w:val="24"/>
          <w:szCs w:val="24"/>
        </w:rPr>
        <w:t>promjenu svijesti zaposlenih u javnoj administraciji.</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 Upotreba i promet elektronskih dokumenata kroz informacione sisteme, odnosno elektronsko upravljanje dokumentima (eDMS) iziskuje </w:t>
      </w:r>
      <w:r w:rsidRPr="007075A6">
        <w:rPr>
          <w:rFonts w:asciiTheme="minorHAnsi" w:eastAsia="Calibri" w:hAnsiTheme="minorHAnsi" w:cs="Calibri"/>
          <w:b/>
          <w:color w:val="000000"/>
          <w:sz w:val="24"/>
          <w:szCs w:val="24"/>
        </w:rPr>
        <w:t>dodatne obuke i pojednostavljenje propisa</w:t>
      </w:r>
      <w:r w:rsidRPr="007075A6">
        <w:rPr>
          <w:rFonts w:asciiTheme="minorHAnsi" w:eastAsia="Calibri" w:hAnsiTheme="minorHAnsi" w:cs="Calibri"/>
          <w:color w:val="000000"/>
          <w:sz w:val="24"/>
          <w:szCs w:val="24"/>
        </w:rPr>
        <w:t xml:space="preserve"> koji uređuju elektronsko kancelarijsko poslovanje, kao i </w:t>
      </w:r>
      <w:r w:rsidRPr="007075A6">
        <w:rPr>
          <w:rFonts w:asciiTheme="minorHAnsi" w:eastAsia="Calibri" w:hAnsiTheme="minorHAnsi" w:cs="Calibri"/>
          <w:b/>
          <w:color w:val="000000"/>
          <w:sz w:val="24"/>
          <w:szCs w:val="24"/>
        </w:rPr>
        <w:t>veću primjenu</w:t>
      </w:r>
      <w:r w:rsidR="00E1796A">
        <w:rPr>
          <w:rFonts w:asciiTheme="minorHAnsi" w:eastAsia="Calibri" w:hAnsiTheme="minorHAnsi" w:cs="Calibri"/>
          <w:color w:val="000000"/>
          <w:sz w:val="24"/>
          <w:szCs w:val="24"/>
        </w:rPr>
        <w:t xml:space="preserve"> elektronskog dokumenta,</w:t>
      </w:r>
      <w:r w:rsidRPr="007075A6">
        <w:rPr>
          <w:rFonts w:asciiTheme="minorHAnsi" w:eastAsia="Calibri" w:hAnsiTheme="minorHAnsi" w:cs="Calibri"/>
          <w:color w:val="000000"/>
          <w:sz w:val="24"/>
          <w:szCs w:val="24"/>
        </w:rPr>
        <w:t xml:space="preserve"> i upotrebu elektronskog potpisa i elektronskog pečata. </w:t>
      </w:r>
    </w:p>
    <w:p w:rsidR="00385CF3"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Fokus u ovom cilju biće na redizajnu sistema elektronskog upravljanja dokumentima (eDMS) shodno korisničkom iskustvu i poveziv</w:t>
      </w:r>
      <w:r w:rsidR="00E1796A">
        <w:rPr>
          <w:rFonts w:asciiTheme="minorHAnsi" w:eastAsia="Calibri" w:hAnsiTheme="minorHAnsi" w:cs="Calibri"/>
          <w:color w:val="000000"/>
          <w:sz w:val="24"/>
          <w:szCs w:val="24"/>
        </w:rPr>
        <w:t>anju sistema Portala e-uprave s eDMS sistemom da bi se u potpunosti pratili</w:t>
      </w:r>
      <w:r w:rsidRPr="007075A6">
        <w:rPr>
          <w:rFonts w:asciiTheme="minorHAnsi" w:eastAsia="Calibri" w:hAnsiTheme="minorHAnsi" w:cs="Calibri"/>
          <w:color w:val="000000"/>
          <w:sz w:val="24"/>
          <w:szCs w:val="24"/>
        </w:rPr>
        <w:t xml:space="preserve"> tok elektronski podnijetih zahtjeva u okviru e-usluga; u</w:t>
      </w:r>
      <w:r w:rsidR="005D435E">
        <w:rPr>
          <w:rFonts w:asciiTheme="minorHAnsi" w:eastAsia="Calibri" w:hAnsiTheme="minorHAnsi" w:cs="Calibri"/>
          <w:color w:val="000000"/>
          <w:sz w:val="24"/>
          <w:szCs w:val="24"/>
        </w:rPr>
        <w:t>spostavljanje integracije između elektronskih sjednica Vlade s</w:t>
      </w:r>
      <w:r w:rsidRPr="007075A6">
        <w:rPr>
          <w:rFonts w:asciiTheme="minorHAnsi" w:eastAsia="Calibri" w:hAnsiTheme="minorHAnsi" w:cs="Calibri"/>
          <w:color w:val="000000"/>
          <w:sz w:val="24"/>
          <w:szCs w:val="24"/>
        </w:rPr>
        <w:t xml:space="preserve"> arhivom GSV o</w:t>
      </w:r>
      <w:r w:rsidR="005D435E">
        <w:rPr>
          <w:rFonts w:asciiTheme="minorHAnsi" w:eastAsia="Calibri" w:hAnsiTheme="minorHAnsi" w:cs="Calibri"/>
          <w:color w:val="000000"/>
          <w:sz w:val="24"/>
          <w:szCs w:val="24"/>
        </w:rPr>
        <w:t>dnosno kroz eDMS; implementacija</w:t>
      </w:r>
      <w:r w:rsidRPr="007075A6">
        <w:rPr>
          <w:rFonts w:asciiTheme="minorHAnsi" w:eastAsia="Calibri" w:hAnsiTheme="minorHAnsi" w:cs="Calibri"/>
          <w:color w:val="000000"/>
          <w:sz w:val="24"/>
          <w:szCs w:val="24"/>
        </w:rPr>
        <w:t xml:space="preserve"> elektronskog upra</w:t>
      </w:r>
      <w:r w:rsidR="005D435E">
        <w:rPr>
          <w:rFonts w:asciiTheme="minorHAnsi" w:eastAsia="Calibri" w:hAnsiTheme="minorHAnsi" w:cs="Calibri"/>
          <w:color w:val="000000"/>
          <w:sz w:val="24"/>
          <w:szCs w:val="24"/>
        </w:rPr>
        <w:t>vljanja dokumetima u organima s najvećom interakcijom s građanima i uvođ</w:t>
      </w:r>
      <w:r w:rsidRPr="007075A6">
        <w:rPr>
          <w:rFonts w:asciiTheme="minorHAnsi" w:eastAsia="Calibri" w:hAnsiTheme="minorHAnsi" w:cs="Calibri"/>
          <w:color w:val="000000"/>
          <w:sz w:val="24"/>
          <w:szCs w:val="24"/>
        </w:rPr>
        <w:t>enje elektronskog upravljanja u pilot JLS</w:t>
      </w:r>
      <w:r w:rsidR="00202E6B">
        <w:rPr>
          <w:rStyle w:val="FootnoteReference"/>
          <w:rFonts w:asciiTheme="minorHAnsi" w:eastAsia="Calibri" w:hAnsiTheme="minorHAnsi" w:cs="Calibri"/>
          <w:color w:val="000000"/>
          <w:sz w:val="24"/>
          <w:szCs w:val="24"/>
        </w:rPr>
        <w:footnoteReference w:id="47"/>
      </w:r>
      <w:r w:rsidR="005D435E">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koje nemaju nijedan oblik elektronskog upravljanja dokumentima. </w:t>
      </w:r>
    </w:p>
    <w:p w:rsidR="00407EF3"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Indikatori kojima će se pr</w:t>
      </w:r>
      <w:r w:rsidR="005D435E">
        <w:rPr>
          <w:rFonts w:asciiTheme="minorHAnsi" w:eastAsia="Calibri" w:hAnsiTheme="minorHAnsi" w:cs="Calibri"/>
          <w:color w:val="000000"/>
          <w:sz w:val="24"/>
          <w:szCs w:val="24"/>
        </w:rPr>
        <w:t>atiti ostvarivanje ovog cilja</w:t>
      </w:r>
      <w:r w:rsidRPr="007075A6">
        <w:rPr>
          <w:rFonts w:asciiTheme="minorHAnsi" w:eastAsia="Calibri" w:hAnsiTheme="minorHAnsi" w:cs="Calibri"/>
          <w:color w:val="000000"/>
          <w:sz w:val="24"/>
          <w:szCs w:val="24"/>
        </w:rPr>
        <w:t>:</w:t>
      </w:r>
    </w:p>
    <w:tbl>
      <w:tblPr>
        <w:tblStyle w:val="37"/>
        <w:tblW w:w="962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785"/>
        <w:gridCol w:w="942"/>
        <w:gridCol w:w="2030"/>
        <w:gridCol w:w="2068"/>
        <w:gridCol w:w="1800"/>
      </w:tblGrid>
      <w:tr w:rsidR="00A16942" w:rsidRPr="007075A6" w:rsidTr="00407EF3">
        <w:tc>
          <w:tcPr>
            <w:tcW w:w="2785" w:type="dxa"/>
            <w:shd w:val="clear" w:color="auto" w:fill="E0E4E5"/>
          </w:tcPr>
          <w:p w:rsidR="00A16942" w:rsidRPr="007075A6" w:rsidRDefault="006A107F">
            <w:pPr>
              <w:spacing w:before="120" w:after="120"/>
              <w:rPr>
                <w:rFonts w:asciiTheme="minorHAnsi" w:hAnsiTheme="minorHAnsi"/>
                <w:color w:val="3A4C5B"/>
              </w:rPr>
            </w:pPr>
            <w:r w:rsidRPr="007075A6">
              <w:rPr>
                <w:rFonts w:asciiTheme="minorHAnsi" w:hAnsiTheme="minorHAnsi"/>
                <w:color w:val="3A4C5B"/>
              </w:rPr>
              <w:t>OPERATIVNI CILJ 1.2.</w:t>
            </w:r>
          </w:p>
        </w:tc>
        <w:tc>
          <w:tcPr>
            <w:tcW w:w="6840" w:type="dxa"/>
            <w:gridSpan w:val="4"/>
            <w:shd w:val="clear" w:color="auto" w:fill="E0E4E5"/>
          </w:tcPr>
          <w:p w:rsidR="00A16942" w:rsidRPr="007075A6" w:rsidRDefault="006A107F">
            <w:pPr>
              <w:spacing w:before="120" w:after="120"/>
              <w:rPr>
                <w:rFonts w:asciiTheme="minorHAnsi" w:hAnsiTheme="minorHAnsi"/>
                <w:color w:val="3A4C5B"/>
              </w:rPr>
            </w:pPr>
            <w:r w:rsidRPr="007075A6">
              <w:rPr>
                <w:rFonts w:asciiTheme="minorHAnsi" w:hAnsiTheme="minorHAnsi"/>
                <w:color w:val="3A4C5B"/>
              </w:rPr>
              <w:t>Administracija bez papira</w:t>
            </w:r>
          </w:p>
        </w:tc>
      </w:tr>
      <w:tr w:rsidR="00A16942" w:rsidRPr="007075A6" w:rsidTr="00407EF3">
        <w:tc>
          <w:tcPr>
            <w:tcW w:w="3727" w:type="dxa"/>
            <w:gridSpan w:val="2"/>
            <w:shd w:val="clear" w:color="auto" w:fill="DAF6F2"/>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lastRenderedPageBreak/>
              <w:t>Indikator</w:t>
            </w:r>
          </w:p>
        </w:tc>
        <w:tc>
          <w:tcPr>
            <w:tcW w:w="2030" w:type="dxa"/>
            <w:shd w:val="clear" w:color="auto" w:fill="DAF6F2"/>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2068" w:type="dxa"/>
            <w:shd w:val="clear" w:color="auto" w:fill="DAF6F2"/>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1800" w:type="dxa"/>
            <w:shd w:val="clear" w:color="auto" w:fill="DAF6F2"/>
            <w:vAlign w:val="center"/>
          </w:tcPr>
          <w:p w:rsidR="00A16942" w:rsidRPr="007075A6" w:rsidRDefault="006A107F">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3727" w:type="dxa"/>
            <w:gridSpan w:val="2"/>
            <w:shd w:val="clear" w:color="auto" w:fill="FFFFFF"/>
          </w:tcPr>
          <w:p w:rsidR="00A16942" w:rsidRPr="00A51C43" w:rsidRDefault="005D435E" w:rsidP="008054D4">
            <w:pPr>
              <w:spacing w:after="40"/>
              <w:ind w:left="0"/>
              <w:jc w:val="both"/>
              <w:rPr>
                <w:rFonts w:asciiTheme="minorHAnsi" w:hAnsiTheme="minorHAnsi"/>
                <w:b w:val="0"/>
                <w:sz w:val="18"/>
                <w:szCs w:val="18"/>
              </w:rPr>
            </w:pPr>
            <w:r>
              <w:rPr>
                <w:rFonts w:asciiTheme="minorHAnsi" w:hAnsiTheme="minorHAnsi"/>
                <w:b w:val="0"/>
                <w:color w:val="000000" w:themeColor="text1"/>
                <w:sz w:val="18"/>
                <w:szCs w:val="18"/>
              </w:rPr>
              <w:t>Procenat</w:t>
            </w:r>
            <w:r w:rsidR="006A107F" w:rsidRPr="00A51C43">
              <w:rPr>
                <w:rFonts w:asciiTheme="minorHAnsi" w:hAnsiTheme="minorHAnsi"/>
                <w:b w:val="0"/>
                <w:sz w:val="18"/>
                <w:szCs w:val="18"/>
              </w:rPr>
              <w:t xml:space="preserve"> organa u javnoj upravi u kojima je uspostavljen elektronski sistem upravljanja dokumenata</w:t>
            </w:r>
          </w:p>
        </w:tc>
        <w:tc>
          <w:tcPr>
            <w:tcW w:w="2030" w:type="dxa"/>
            <w:shd w:val="clear" w:color="auto" w:fill="FFFFFF"/>
          </w:tcPr>
          <w:p w:rsidR="00A16942" w:rsidRPr="00A51C43" w:rsidRDefault="006A107F">
            <w:pPr>
              <w:spacing w:after="40"/>
              <w:jc w:val="center"/>
              <w:rPr>
                <w:rFonts w:asciiTheme="minorHAnsi" w:hAnsiTheme="minorHAnsi"/>
                <w:b w:val="0"/>
                <w:sz w:val="18"/>
                <w:szCs w:val="18"/>
              </w:rPr>
            </w:pPr>
            <w:r w:rsidRPr="00A51C43">
              <w:rPr>
                <w:rFonts w:asciiTheme="minorHAnsi" w:hAnsiTheme="minorHAnsi"/>
                <w:b w:val="0"/>
                <w:sz w:val="18"/>
                <w:szCs w:val="18"/>
              </w:rPr>
              <w:t>38% (2020)</w:t>
            </w:r>
          </w:p>
          <w:p w:rsidR="00A16942" w:rsidRPr="00A51C43" w:rsidRDefault="00A16942">
            <w:pPr>
              <w:spacing w:after="40"/>
              <w:jc w:val="center"/>
              <w:rPr>
                <w:rFonts w:asciiTheme="minorHAnsi" w:hAnsiTheme="minorHAnsi"/>
                <w:b w:val="0"/>
                <w:sz w:val="18"/>
                <w:szCs w:val="18"/>
              </w:rPr>
            </w:pPr>
          </w:p>
        </w:tc>
        <w:tc>
          <w:tcPr>
            <w:tcW w:w="2068" w:type="dxa"/>
            <w:shd w:val="clear" w:color="auto" w:fill="FFFFFF"/>
          </w:tcPr>
          <w:p w:rsidR="00A16942" w:rsidRPr="00A51C43" w:rsidRDefault="006A107F">
            <w:pPr>
              <w:spacing w:after="40"/>
              <w:jc w:val="center"/>
              <w:rPr>
                <w:rFonts w:asciiTheme="minorHAnsi" w:hAnsiTheme="minorHAnsi"/>
                <w:b w:val="0"/>
                <w:sz w:val="18"/>
                <w:szCs w:val="18"/>
              </w:rPr>
            </w:pPr>
            <w:r w:rsidRPr="00A51C43">
              <w:rPr>
                <w:rFonts w:asciiTheme="minorHAnsi" w:hAnsiTheme="minorHAnsi"/>
                <w:b w:val="0"/>
                <w:sz w:val="18"/>
                <w:szCs w:val="18"/>
              </w:rPr>
              <w:t>50%</w:t>
            </w:r>
          </w:p>
          <w:p w:rsidR="00A16942" w:rsidRPr="00A51C43" w:rsidRDefault="00A16942">
            <w:pPr>
              <w:spacing w:after="40"/>
              <w:jc w:val="center"/>
              <w:rPr>
                <w:rFonts w:asciiTheme="minorHAnsi" w:hAnsiTheme="minorHAnsi"/>
                <w:b w:val="0"/>
                <w:sz w:val="18"/>
                <w:szCs w:val="18"/>
              </w:rPr>
            </w:pPr>
          </w:p>
        </w:tc>
        <w:tc>
          <w:tcPr>
            <w:tcW w:w="1800" w:type="dxa"/>
            <w:shd w:val="clear" w:color="auto" w:fill="FFFFFF"/>
          </w:tcPr>
          <w:p w:rsidR="00A16942" w:rsidRPr="00A51C43" w:rsidRDefault="006A107F">
            <w:pPr>
              <w:spacing w:after="40"/>
              <w:jc w:val="both"/>
              <w:rPr>
                <w:rFonts w:asciiTheme="minorHAnsi" w:hAnsiTheme="minorHAnsi"/>
                <w:b w:val="0"/>
                <w:sz w:val="18"/>
                <w:szCs w:val="18"/>
              </w:rPr>
            </w:pPr>
            <w:r w:rsidRPr="00A51C43">
              <w:rPr>
                <w:rFonts w:asciiTheme="minorHAnsi" w:hAnsiTheme="minorHAnsi"/>
                <w:b w:val="0"/>
                <w:sz w:val="18"/>
                <w:szCs w:val="18"/>
              </w:rPr>
              <w:t>80%</w:t>
            </w:r>
          </w:p>
        </w:tc>
      </w:tr>
      <w:tr w:rsidR="00A16942" w:rsidRPr="007075A6" w:rsidTr="00407EF3">
        <w:tc>
          <w:tcPr>
            <w:tcW w:w="3727" w:type="dxa"/>
            <w:gridSpan w:val="2"/>
            <w:shd w:val="clear" w:color="auto" w:fill="FFFFFF"/>
          </w:tcPr>
          <w:p w:rsidR="00A16942" w:rsidRPr="00A51C43" w:rsidRDefault="005D435E" w:rsidP="008054D4">
            <w:pPr>
              <w:spacing w:after="40"/>
              <w:ind w:left="0"/>
              <w:jc w:val="both"/>
              <w:rPr>
                <w:rFonts w:asciiTheme="minorHAnsi" w:hAnsiTheme="minorHAnsi"/>
                <w:b w:val="0"/>
                <w:sz w:val="18"/>
                <w:szCs w:val="18"/>
              </w:rPr>
            </w:pPr>
            <w:r>
              <w:rPr>
                <w:rFonts w:asciiTheme="minorHAnsi" w:hAnsiTheme="minorHAnsi"/>
                <w:b w:val="0"/>
                <w:color w:val="000000" w:themeColor="text1"/>
                <w:sz w:val="18"/>
                <w:szCs w:val="18"/>
              </w:rPr>
              <w:t>Procenat</w:t>
            </w:r>
            <w:r w:rsidRPr="00A51C43">
              <w:rPr>
                <w:rFonts w:asciiTheme="minorHAnsi" w:hAnsiTheme="minorHAnsi"/>
                <w:b w:val="0"/>
                <w:sz w:val="18"/>
                <w:szCs w:val="18"/>
              </w:rPr>
              <w:t xml:space="preserve"> </w:t>
            </w:r>
            <w:r w:rsidR="006A107F" w:rsidRPr="00A51C43">
              <w:rPr>
                <w:rFonts w:asciiTheme="minorHAnsi" w:hAnsiTheme="minorHAnsi"/>
                <w:b w:val="0"/>
                <w:sz w:val="18"/>
                <w:szCs w:val="18"/>
              </w:rPr>
              <w:t>organa u javnoj upravi</w:t>
            </w:r>
            <w:r w:rsidR="006A107F" w:rsidRPr="00A51C43">
              <w:rPr>
                <w:rFonts w:asciiTheme="minorHAnsi" w:hAnsiTheme="minorHAnsi"/>
                <w:b w:val="0"/>
                <w:sz w:val="18"/>
                <w:szCs w:val="18"/>
                <w:vertAlign w:val="superscript"/>
              </w:rPr>
              <w:footnoteReference w:id="48"/>
            </w:r>
            <w:r w:rsidR="006A107F" w:rsidRPr="00A51C43">
              <w:rPr>
                <w:rFonts w:asciiTheme="minorHAnsi" w:hAnsiTheme="minorHAnsi"/>
                <w:b w:val="0"/>
                <w:sz w:val="18"/>
                <w:szCs w:val="18"/>
              </w:rPr>
              <w:t xml:space="preserve"> koj</w:t>
            </w:r>
            <w:r>
              <w:rPr>
                <w:rFonts w:asciiTheme="minorHAnsi" w:hAnsiTheme="minorHAnsi"/>
                <w:b w:val="0"/>
                <w:sz w:val="18"/>
                <w:szCs w:val="18"/>
              </w:rPr>
              <w:t>i u potpunosti elektronski razm</w:t>
            </w:r>
            <w:r w:rsidR="006A107F" w:rsidRPr="00A51C43">
              <w:rPr>
                <w:rFonts w:asciiTheme="minorHAnsi" w:hAnsiTheme="minorHAnsi"/>
                <w:b w:val="0"/>
                <w:sz w:val="18"/>
                <w:szCs w:val="18"/>
              </w:rPr>
              <w:t>jenjuju (eksterno) dokumenta kroz eDMS</w:t>
            </w:r>
          </w:p>
        </w:tc>
        <w:tc>
          <w:tcPr>
            <w:tcW w:w="2030" w:type="dxa"/>
            <w:shd w:val="clear" w:color="auto" w:fill="FFFFFF"/>
          </w:tcPr>
          <w:p w:rsidR="00A16942" w:rsidRPr="00A51C43" w:rsidRDefault="006A107F">
            <w:pPr>
              <w:spacing w:after="40"/>
              <w:jc w:val="center"/>
              <w:rPr>
                <w:rFonts w:asciiTheme="minorHAnsi" w:hAnsiTheme="minorHAnsi"/>
                <w:b w:val="0"/>
                <w:sz w:val="18"/>
                <w:szCs w:val="18"/>
              </w:rPr>
            </w:pPr>
            <w:r w:rsidRPr="00A51C43">
              <w:rPr>
                <w:rFonts w:asciiTheme="minorHAnsi" w:hAnsiTheme="minorHAnsi"/>
                <w:b w:val="0"/>
                <w:sz w:val="18"/>
                <w:szCs w:val="18"/>
              </w:rPr>
              <w:t>0</w:t>
            </w:r>
          </w:p>
        </w:tc>
        <w:tc>
          <w:tcPr>
            <w:tcW w:w="2068" w:type="dxa"/>
            <w:shd w:val="clear" w:color="auto" w:fill="FFFFFF"/>
          </w:tcPr>
          <w:p w:rsidR="00A16942" w:rsidRPr="00A51C43" w:rsidRDefault="006A107F">
            <w:pPr>
              <w:spacing w:after="40"/>
              <w:jc w:val="center"/>
              <w:rPr>
                <w:rFonts w:asciiTheme="minorHAnsi" w:hAnsiTheme="minorHAnsi"/>
                <w:b w:val="0"/>
                <w:sz w:val="18"/>
                <w:szCs w:val="18"/>
              </w:rPr>
            </w:pPr>
            <w:r w:rsidRPr="00A51C43">
              <w:rPr>
                <w:rFonts w:asciiTheme="minorHAnsi" w:hAnsiTheme="minorHAnsi"/>
                <w:b w:val="0"/>
                <w:sz w:val="18"/>
                <w:szCs w:val="18"/>
              </w:rPr>
              <w:t>20%</w:t>
            </w:r>
          </w:p>
        </w:tc>
        <w:tc>
          <w:tcPr>
            <w:tcW w:w="1800" w:type="dxa"/>
            <w:shd w:val="clear" w:color="auto" w:fill="FFFFFF"/>
          </w:tcPr>
          <w:p w:rsidR="00A16942" w:rsidRPr="00A51C43" w:rsidRDefault="006A107F">
            <w:pPr>
              <w:spacing w:after="40"/>
              <w:jc w:val="both"/>
              <w:rPr>
                <w:rFonts w:asciiTheme="minorHAnsi" w:hAnsiTheme="minorHAnsi"/>
                <w:b w:val="0"/>
                <w:sz w:val="18"/>
                <w:szCs w:val="18"/>
              </w:rPr>
            </w:pPr>
            <w:r w:rsidRPr="00A51C43">
              <w:rPr>
                <w:rFonts w:asciiTheme="minorHAnsi" w:hAnsiTheme="minorHAnsi"/>
                <w:b w:val="0"/>
                <w:sz w:val="18"/>
                <w:szCs w:val="18"/>
              </w:rPr>
              <w:t>40%</w:t>
            </w:r>
          </w:p>
        </w:tc>
      </w:tr>
    </w:tbl>
    <w:p w:rsidR="00A16942" w:rsidRPr="007075A6" w:rsidRDefault="00A16942">
      <w:pPr>
        <w:spacing w:before="0" w:after="120" w:line="240" w:lineRule="auto"/>
        <w:ind w:right="-471"/>
        <w:jc w:val="both"/>
        <w:rPr>
          <w:rFonts w:asciiTheme="minorHAnsi" w:eastAsia="Calibri" w:hAnsiTheme="minorHAnsi" w:cs="Calibri"/>
          <w:color w:val="000000"/>
          <w:sz w:val="24"/>
          <w:szCs w:val="24"/>
        </w:rPr>
      </w:pPr>
    </w:p>
    <w:p w:rsidR="00A16942" w:rsidRPr="007075A6" w:rsidRDefault="006A107F">
      <w:pPr>
        <w:pStyle w:val="Heading4"/>
        <w:spacing w:before="60" w:after="60" w:line="240" w:lineRule="auto"/>
        <w:ind w:right="-446"/>
        <w:jc w:val="both"/>
        <w:rPr>
          <w:rFonts w:asciiTheme="minorHAnsi" w:hAnsiTheme="minorHAnsi"/>
          <w:color w:val="000000"/>
          <w:sz w:val="24"/>
          <w:szCs w:val="24"/>
        </w:rPr>
      </w:pPr>
      <w:bookmarkStart w:id="22" w:name="_Toc90637374"/>
      <w:r w:rsidRPr="007075A6">
        <w:rPr>
          <w:rFonts w:asciiTheme="minorHAnsi" w:hAnsiTheme="minorHAnsi"/>
          <w:i w:val="0"/>
          <w:color w:val="000000"/>
          <w:sz w:val="24"/>
          <w:szCs w:val="24"/>
        </w:rPr>
        <w:t>OPERATIVNI CILJ 1.</w:t>
      </w:r>
      <w:sdt>
        <w:sdtPr>
          <w:rPr>
            <w:rFonts w:asciiTheme="minorHAnsi" w:hAnsiTheme="minorHAnsi"/>
          </w:rPr>
          <w:tag w:val="goog_rdk_31"/>
          <w:id w:val="65233204"/>
        </w:sdtPr>
        <w:sdtEndPr/>
        <w:sdtContent/>
      </w:sdt>
      <w:r w:rsidRPr="007075A6">
        <w:rPr>
          <w:rFonts w:asciiTheme="minorHAnsi" w:hAnsiTheme="minorHAnsi"/>
          <w:i w:val="0"/>
          <w:color w:val="000000"/>
          <w:sz w:val="24"/>
          <w:szCs w:val="24"/>
        </w:rPr>
        <w:t xml:space="preserve">3. </w:t>
      </w:r>
      <w:r w:rsidRPr="007075A6">
        <w:rPr>
          <w:rFonts w:asciiTheme="minorHAnsi" w:hAnsiTheme="minorHAnsi"/>
          <w:color w:val="000000"/>
          <w:sz w:val="24"/>
          <w:szCs w:val="24"/>
        </w:rPr>
        <w:t>Jačanje funkcionalnih i finans</w:t>
      </w:r>
      <w:r w:rsidR="005D435E">
        <w:rPr>
          <w:rFonts w:asciiTheme="minorHAnsi" w:hAnsiTheme="minorHAnsi"/>
          <w:color w:val="000000"/>
          <w:sz w:val="24"/>
          <w:szCs w:val="24"/>
        </w:rPr>
        <w:t>ijski nezavisnih opština radi obezbjeđivanja ravnomjerno</w:t>
      </w:r>
      <w:r w:rsidRPr="007075A6">
        <w:rPr>
          <w:rFonts w:asciiTheme="minorHAnsi" w:hAnsiTheme="minorHAnsi"/>
          <w:color w:val="000000"/>
          <w:sz w:val="24"/>
          <w:szCs w:val="24"/>
        </w:rPr>
        <w:t>g razvoja svih JLS</w:t>
      </w:r>
      <w:bookmarkEnd w:id="22"/>
    </w:p>
    <w:p w:rsidR="00A16942" w:rsidRPr="007075A6" w:rsidRDefault="006A107F" w:rsidP="00FA0893">
      <w:pPr>
        <w:spacing w:before="60" w:after="60" w:line="240" w:lineRule="auto"/>
        <w:ind w:right="-65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osnovu </w:t>
      </w:r>
      <w:r w:rsidR="00960ED0">
        <w:rPr>
          <w:rFonts w:asciiTheme="minorHAnsi" w:eastAsia="Calibri" w:hAnsiTheme="minorHAnsi" w:cs="Calibri"/>
          <w:color w:val="000000"/>
          <w:sz w:val="24"/>
          <w:szCs w:val="24"/>
        </w:rPr>
        <w:t xml:space="preserve"> u prethodnom period pripremljenih </w:t>
      </w:r>
      <w:r w:rsidRPr="007075A6">
        <w:rPr>
          <w:rFonts w:asciiTheme="minorHAnsi" w:eastAsia="Calibri" w:hAnsiTheme="minorHAnsi" w:cs="Calibri"/>
          <w:color w:val="000000"/>
          <w:sz w:val="24"/>
          <w:szCs w:val="24"/>
        </w:rPr>
        <w:t xml:space="preserve">analiza i nalaza koji su u njima </w:t>
      </w:r>
      <w:r w:rsidR="00960ED0" w:rsidRPr="007075A6">
        <w:rPr>
          <w:rFonts w:asciiTheme="minorHAnsi" w:eastAsia="Calibri" w:hAnsiTheme="minorHAnsi" w:cs="Calibri"/>
          <w:color w:val="000000"/>
          <w:sz w:val="24"/>
          <w:szCs w:val="24"/>
        </w:rPr>
        <w:t xml:space="preserve">sadržani </w:t>
      </w:r>
      <w:r w:rsidRPr="007075A6">
        <w:rPr>
          <w:rFonts w:asciiTheme="minorHAnsi" w:eastAsia="Calibri" w:hAnsiTheme="minorHAnsi" w:cs="Calibri"/>
          <w:color w:val="000000"/>
          <w:sz w:val="24"/>
          <w:szCs w:val="24"/>
        </w:rPr>
        <w:t xml:space="preserve">treba nastaviti rad na uspostavljanju funkcionalnih i finansijski održivih </w:t>
      </w:r>
      <w:r w:rsidR="00960ED0">
        <w:rPr>
          <w:rFonts w:asciiTheme="minorHAnsi" w:eastAsia="Calibri" w:hAnsiTheme="minorHAnsi" w:cs="Calibri"/>
          <w:color w:val="000000"/>
          <w:sz w:val="24"/>
          <w:szCs w:val="24"/>
        </w:rPr>
        <w:t xml:space="preserve">opština u Crnoj Gori. Radi </w:t>
      </w:r>
      <w:r w:rsidRPr="007075A6">
        <w:rPr>
          <w:rFonts w:asciiTheme="minorHAnsi" w:eastAsia="Calibri" w:hAnsiTheme="minorHAnsi" w:cs="Calibri"/>
          <w:color w:val="000000"/>
          <w:sz w:val="24"/>
          <w:szCs w:val="24"/>
        </w:rPr>
        <w:t>boljeg funkcionisanja JLS kao i njih</w:t>
      </w:r>
      <w:r w:rsidR="00960ED0">
        <w:rPr>
          <w:rFonts w:asciiTheme="minorHAnsi" w:eastAsia="Calibri" w:hAnsiTheme="minorHAnsi" w:cs="Calibri"/>
          <w:color w:val="000000"/>
          <w:sz w:val="24"/>
          <w:szCs w:val="24"/>
        </w:rPr>
        <w:t>ove nezavisnosti, potrebno je sveobuhvatno</w:t>
      </w:r>
      <w:r w:rsidRPr="007075A6">
        <w:rPr>
          <w:rFonts w:asciiTheme="minorHAnsi" w:eastAsia="Calibri" w:hAnsiTheme="minorHAnsi" w:cs="Calibri"/>
          <w:color w:val="000000"/>
          <w:sz w:val="24"/>
          <w:szCs w:val="24"/>
        </w:rPr>
        <w:t xml:space="preserve"> analizirati postojeći sistem i predložiti dalje unapređenje nezavisnosti rada JSL</w:t>
      </w:r>
      <w:r w:rsidR="00960ED0">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odnosno dobiti podatke da li postavljeni sistem funkcionisanja JLS odgovara potrebama građana. </w:t>
      </w:r>
    </w:p>
    <w:p w:rsidR="00A16942" w:rsidRPr="007075A6" w:rsidRDefault="006A107F" w:rsidP="00FA0893">
      <w:pPr>
        <w:spacing w:before="60" w:after="60" w:line="240" w:lineRule="auto"/>
        <w:ind w:right="-651"/>
        <w:jc w:val="both"/>
        <w:rPr>
          <w:rFonts w:asciiTheme="minorHAnsi" w:eastAsia="Calibri" w:hAnsiTheme="minorHAnsi" w:cs="Calibri"/>
          <w:color w:val="000000"/>
          <w:sz w:val="24"/>
          <w:szCs w:val="24"/>
        </w:rPr>
      </w:pPr>
      <w:r w:rsidRPr="007075A6">
        <w:rPr>
          <w:rFonts w:asciiTheme="minorHAnsi" w:eastAsia="Calibri" w:hAnsiTheme="minorHAnsi" w:cs="Calibri"/>
          <w:i/>
          <w:color w:val="000000"/>
          <w:sz w:val="24"/>
          <w:szCs w:val="24"/>
        </w:rPr>
        <w:t xml:space="preserve">Ovim strateškim dokumentom napravljen </w:t>
      </w:r>
      <w:r w:rsidR="00D47F71" w:rsidRPr="007075A6">
        <w:rPr>
          <w:rFonts w:asciiTheme="minorHAnsi" w:eastAsia="Calibri" w:hAnsiTheme="minorHAnsi" w:cs="Calibri"/>
          <w:i/>
          <w:color w:val="000000"/>
          <w:sz w:val="24"/>
          <w:szCs w:val="24"/>
        </w:rPr>
        <w:t xml:space="preserve">je </w:t>
      </w:r>
      <w:r w:rsidRPr="007075A6">
        <w:rPr>
          <w:rFonts w:asciiTheme="minorHAnsi" w:eastAsia="Calibri" w:hAnsiTheme="minorHAnsi" w:cs="Calibri"/>
          <w:i/>
          <w:color w:val="000000"/>
          <w:sz w:val="24"/>
          <w:szCs w:val="24"/>
        </w:rPr>
        <w:t xml:space="preserve">drugačiji pristup i aktivnosti koje su planirane za sve operativne ciljeve </w:t>
      </w:r>
      <w:r w:rsidR="00D47F71">
        <w:rPr>
          <w:rFonts w:asciiTheme="minorHAnsi" w:eastAsia="Calibri" w:hAnsiTheme="minorHAnsi" w:cs="Calibri"/>
          <w:i/>
          <w:color w:val="000000"/>
          <w:sz w:val="24"/>
          <w:szCs w:val="24"/>
        </w:rPr>
        <w:t>istovremeno su</w:t>
      </w:r>
      <w:r w:rsidR="00D47F71" w:rsidRPr="007075A6">
        <w:rPr>
          <w:rFonts w:asciiTheme="minorHAnsi" w:eastAsia="Calibri" w:hAnsiTheme="minorHAnsi" w:cs="Calibri"/>
          <w:i/>
          <w:color w:val="000000"/>
          <w:sz w:val="24"/>
          <w:szCs w:val="24"/>
        </w:rPr>
        <w:t xml:space="preserve"> </w:t>
      </w:r>
      <w:r w:rsidR="00D47F71">
        <w:rPr>
          <w:rFonts w:asciiTheme="minorHAnsi" w:eastAsia="Calibri" w:hAnsiTheme="minorHAnsi" w:cs="Calibri"/>
          <w:i/>
          <w:color w:val="000000"/>
          <w:sz w:val="24"/>
          <w:szCs w:val="24"/>
        </w:rPr>
        <w:t>usmjerene i</w:t>
      </w:r>
      <w:r w:rsidRPr="007075A6">
        <w:rPr>
          <w:rFonts w:asciiTheme="minorHAnsi" w:eastAsia="Calibri" w:hAnsiTheme="minorHAnsi" w:cs="Calibri"/>
          <w:i/>
          <w:color w:val="000000"/>
          <w:sz w:val="24"/>
          <w:szCs w:val="24"/>
        </w:rPr>
        <w:t xml:space="preserve"> ka poboljšanju rada lokalne uprave</w:t>
      </w:r>
      <w:r w:rsidR="00D47F71">
        <w:rPr>
          <w:rFonts w:asciiTheme="minorHAnsi" w:eastAsia="Calibri" w:hAnsiTheme="minorHAnsi" w:cs="Calibri"/>
          <w:color w:val="000000"/>
          <w:sz w:val="24"/>
          <w:szCs w:val="24"/>
        </w:rPr>
        <w:t xml:space="preserve"> (uvođ</w:t>
      </w:r>
      <w:r w:rsidRPr="007075A6">
        <w:rPr>
          <w:rFonts w:asciiTheme="minorHAnsi" w:eastAsia="Calibri" w:hAnsiTheme="minorHAnsi" w:cs="Calibri"/>
          <w:color w:val="000000"/>
          <w:sz w:val="24"/>
          <w:szCs w:val="24"/>
        </w:rPr>
        <w:t>enje elektronsko</w:t>
      </w:r>
      <w:r w:rsidR="00D47F71">
        <w:rPr>
          <w:rFonts w:asciiTheme="minorHAnsi" w:eastAsia="Calibri" w:hAnsiTheme="minorHAnsi" w:cs="Calibri"/>
          <w:color w:val="000000"/>
          <w:sz w:val="24"/>
          <w:szCs w:val="24"/>
        </w:rPr>
        <w:t>g upravljanja dokumentima, uvođ</w:t>
      </w:r>
      <w:r w:rsidRPr="007075A6">
        <w:rPr>
          <w:rFonts w:asciiTheme="minorHAnsi" w:eastAsia="Calibri" w:hAnsiTheme="minorHAnsi" w:cs="Calibri"/>
          <w:color w:val="000000"/>
          <w:sz w:val="24"/>
          <w:szCs w:val="24"/>
        </w:rPr>
        <w:t>enje sistema upravljanja kvalitetom i mapiranja procesa rada, službenički sistem, kreiranje javnih politika).</w:t>
      </w:r>
      <w:r w:rsidR="00B468B8" w:rsidRPr="00B468B8">
        <w:t xml:space="preserve"> </w:t>
      </w:r>
      <w:r w:rsidR="00D47F71">
        <w:rPr>
          <w:rFonts w:asciiTheme="minorHAnsi" w:eastAsia="Calibri" w:hAnsiTheme="minorHAnsi" w:cs="Calibri"/>
          <w:color w:val="000000"/>
          <w:sz w:val="24"/>
          <w:szCs w:val="24"/>
        </w:rPr>
        <w:t>Da bi se podsticala međuopštinska saradnja</w:t>
      </w:r>
      <w:r w:rsidR="00B468B8" w:rsidRPr="00B468B8">
        <w:rPr>
          <w:rFonts w:asciiTheme="minorHAnsi" w:eastAsia="Calibri" w:hAnsiTheme="minorHAnsi" w:cs="Calibri"/>
          <w:color w:val="000000"/>
          <w:sz w:val="24"/>
          <w:szCs w:val="24"/>
        </w:rPr>
        <w:t xml:space="preserve"> kao mehaniz</w:t>
      </w:r>
      <w:r w:rsidR="00D47F71">
        <w:rPr>
          <w:rFonts w:asciiTheme="minorHAnsi" w:eastAsia="Calibri" w:hAnsiTheme="minorHAnsi" w:cs="Calibri"/>
          <w:color w:val="000000"/>
          <w:sz w:val="24"/>
          <w:szCs w:val="24"/>
        </w:rPr>
        <w:t>am</w:t>
      </w:r>
      <w:r w:rsidR="00B468B8" w:rsidRPr="00B468B8">
        <w:rPr>
          <w:rFonts w:asciiTheme="minorHAnsi" w:eastAsia="Calibri" w:hAnsiTheme="minorHAnsi" w:cs="Calibri"/>
          <w:color w:val="000000"/>
          <w:sz w:val="24"/>
          <w:szCs w:val="24"/>
        </w:rPr>
        <w:t xml:space="preserve"> čija primjen</w:t>
      </w:r>
      <w:r w:rsidR="00D47F71">
        <w:rPr>
          <w:rFonts w:asciiTheme="minorHAnsi" w:eastAsia="Calibri" w:hAnsiTheme="minorHAnsi" w:cs="Calibri"/>
          <w:color w:val="000000"/>
          <w:sz w:val="24"/>
          <w:szCs w:val="24"/>
        </w:rPr>
        <w:t>a može obezbijediti kvalitetno</w:t>
      </w:r>
      <w:r w:rsidR="00B468B8" w:rsidRPr="00B468B8">
        <w:rPr>
          <w:rFonts w:asciiTheme="minorHAnsi" w:eastAsia="Calibri" w:hAnsiTheme="minorHAnsi" w:cs="Calibri"/>
          <w:color w:val="000000"/>
          <w:sz w:val="24"/>
          <w:szCs w:val="24"/>
        </w:rPr>
        <w:t xml:space="preserve"> i </w:t>
      </w:r>
      <w:r w:rsidR="00D47F71">
        <w:rPr>
          <w:rFonts w:asciiTheme="minorHAnsi" w:eastAsia="Calibri" w:hAnsiTheme="minorHAnsi" w:cs="Calibri"/>
          <w:color w:val="000000"/>
          <w:sz w:val="24"/>
          <w:szCs w:val="24"/>
        </w:rPr>
        <w:t>racionalno</w:t>
      </w:r>
      <w:r w:rsidR="00B468B8" w:rsidRPr="00B468B8">
        <w:rPr>
          <w:rFonts w:asciiTheme="minorHAnsi" w:eastAsia="Calibri" w:hAnsiTheme="minorHAnsi" w:cs="Calibri"/>
          <w:color w:val="000000"/>
          <w:sz w:val="24"/>
          <w:szCs w:val="24"/>
        </w:rPr>
        <w:t xml:space="preserve"> obavljanje poslo</w:t>
      </w:r>
      <w:r w:rsidR="00954EEE">
        <w:rPr>
          <w:rFonts w:asciiTheme="minorHAnsi" w:eastAsia="Calibri" w:hAnsiTheme="minorHAnsi" w:cs="Calibri"/>
          <w:color w:val="000000"/>
          <w:sz w:val="24"/>
          <w:szCs w:val="24"/>
        </w:rPr>
        <w:t>va koji su u nadležnosti opština</w:t>
      </w:r>
      <w:r w:rsidR="00D47F71">
        <w:rPr>
          <w:rFonts w:asciiTheme="minorHAnsi" w:eastAsia="Calibri" w:hAnsiTheme="minorHAnsi" w:cs="Calibri"/>
          <w:color w:val="000000"/>
          <w:sz w:val="24"/>
          <w:szCs w:val="24"/>
        </w:rPr>
        <w:t>,</w:t>
      </w:r>
      <w:r w:rsidR="00954EEE">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fokus će biti na jačanju mehanizma međuopštinske saradnje</w:t>
      </w:r>
      <w:r w:rsidR="00144BE7">
        <w:rPr>
          <w:rFonts w:asciiTheme="minorHAnsi" w:eastAsia="Calibri" w:hAnsiTheme="minorHAnsi" w:cs="Calibri"/>
          <w:color w:val="000000"/>
          <w:sz w:val="24"/>
          <w:szCs w:val="24"/>
        </w:rPr>
        <w:t xml:space="preserve"> </w:t>
      </w:r>
      <w:r w:rsidR="00D47F71">
        <w:rPr>
          <w:rFonts w:asciiTheme="minorHAnsi" w:eastAsia="Calibri" w:hAnsiTheme="minorHAnsi" w:cs="Calibri"/>
          <w:color w:val="000000"/>
          <w:sz w:val="24"/>
          <w:szCs w:val="24"/>
        </w:rPr>
        <w:t>kroz izm</w:t>
      </w:r>
      <w:r w:rsidRPr="007075A6">
        <w:rPr>
          <w:rFonts w:asciiTheme="minorHAnsi" w:eastAsia="Calibri" w:hAnsiTheme="minorHAnsi" w:cs="Calibri"/>
          <w:color w:val="000000"/>
          <w:sz w:val="24"/>
          <w:szCs w:val="24"/>
        </w:rPr>
        <w:t xml:space="preserve">jenu zakonodavnog okvira za uspostavljanje međuopštinske saradnje u povjerenim poslovima, jačanje svijesti o značaju i korišćenju mehanizama međuopštinske saradnje. Prioritet je unaprijediti sprovođenje upravnog nadzora nad jedinicama lokalne samouprave i obezbijediti mehanizam da se prilikom povjeravanja i prenošenja poslova lokalnim upravama obezbijede sredstva za obavljanje istih. Dodatno, radiće se na jačanju budžetske i fiskalne discipline, </w:t>
      </w:r>
      <w:r w:rsidR="00D47F71">
        <w:rPr>
          <w:rFonts w:asciiTheme="minorHAnsi" w:eastAsia="Calibri" w:hAnsiTheme="minorHAnsi" w:cs="Calibri"/>
          <w:color w:val="000000"/>
          <w:sz w:val="24"/>
          <w:szCs w:val="24"/>
        </w:rPr>
        <w:t xml:space="preserve">na </w:t>
      </w:r>
      <w:r w:rsidRPr="007075A6">
        <w:rPr>
          <w:rFonts w:asciiTheme="minorHAnsi" w:eastAsia="Calibri" w:hAnsiTheme="minorHAnsi" w:cs="Calibri"/>
          <w:color w:val="000000"/>
          <w:sz w:val="24"/>
          <w:szCs w:val="24"/>
        </w:rPr>
        <w:t xml:space="preserve">intenziviranju naplate sopstvenih prihoda </w:t>
      </w:r>
      <w:r w:rsidR="00D47F71">
        <w:rPr>
          <w:rFonts w:asciiTheme="minorHAnsi" w:eastAsia="Calibri" w:hAnsiTheme="minorHAnsi" w:cs="Calibri"/>
          <w:color w:val="000000"/>
          <w:sz w:val="24"/>
          <w:szCs w:val="24"/>
        </w:rPr>
        <w:t>i na</w:t>
      </w:r>
      <w:r w:rsidRPr="007075A6">
        <w:rPr>
          <w:rFonts w:asciiTheme="minorHAnsi" w:eastAsia="Calibri" w:hAnsiTheme="minorHAnsi" w:cs="Calibri"/>
          <w:color w:val="000000"/>
          <w:sz w:val="24"/>
          <w:szCs w:val="24"/>
        </w:rPr>
        <w:t xml:space="preserve">  smanjenju neizmirenih obaveza.</w:t>
      </w:r>
    </w:p>
    <w:p w:rsidR="00A16942" w:rsidRPr="007075A6" w:rsidRDefault="00A16942">
      <w:pPr>
        <w:pBdr>
          <w:top w:val="nil"/>
          <w:left w:val="nil"/>
          <w:bottom w:val="nil"/>
          <w:right w:val="nil"/>
          <w:between w:val="nil"/>
        </w:pBdr>
        <w:spacing w:before="60" w:after="60" w:line="240" w:lineRule="auto"/>
        <w:ind w:left="720" w:right="-471"/>
        <w:jc w:val="both"/>
        <w:rPr>
          <w:rFonts w:asciiTheme="minorHAnsi" w:eastAsia="Calibri" w:hAnsiTheme="minorHAnsi" w:cs="Calibri"/>
          <w:color w:val="000000"/>
          <w:sz w:val="24"/>
          <w:szCs w:val="24"/>
          <w:highlight w:val="yellow"/>
        </w:rPr>
      </w:pPr>
    </w:p>
    <w:tbl>
      <w:tblPr>
        <w:tblStyle w:val="36"/>
        <w:tblW w:w="989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695"/>
        <w:gridCol w:w="1021"/>
        <w:gridCol w:w="1949"/>
        <w:gridCol w:w="2160"/>
        <w:gridCol w:w="2070"/>
      </w:tblGrid>
      <w:tr w:rsidR="00A16942" w:rsidRPr="007075A6" w:rsidTr="00407EF3">
        <w:tc>
          <w:tcPr>
            <w:tcW w:w="2695" w:type="dxa"/>
            <w:shd w:val="clear" w:color="auto" w:fill="E0E4E5"/>
            <w:vAlign w:val="center"/>
          </w:tcPr>
          <w:p w:rsidR="00A16942" w:rsidRPr="008054D4" w:rsidRDefault="006A107F">
            <w:pPr>
              <w:spacing w:after="40"/>
              <w:rPr>
                <w:rFonts w:asciiTheme="minorHAnsi" w:hAnsiTheme="minorHAnsi"/>
                <w:color w:val="3A4C5B"/>
              </w:rPr>
            </w:pPr>
            <w:r w:rsidRPr="008054D4">
              <w:rPr>
                <w:rFonts w:asciiTheme="minorHAnsi" w:hAnsiTheme="minorHAnsi"/>
                <w:color w:val="3A4C5B"/>
              </w:rPr>
              <w:t>OPERATIVNI CILJ 1.3</w:t>
            </w:r>
          </w:p>
        </w:tc>
        <w:tc>
          <w:tcPr>
            <w:tcW w:w="7200" w:type="dxa"/>
            <w:gridSpan w:val="4"/>
            <w:shd w:val="clear" w:color="auto" w:fill="E0E4E5"/>
            <w:vAlign w:val="center"/>
          </w:tcPr>
          <w:p w:rsidR="00A16942" w:rsidRPr="008054D4" w:rsidRDefault="006A107F">
            <w:pPr>
              <w:spacing w:after="40"/>
              <w:rPr>
                <w:rFonts w:asciiTheme="minorHAnsi" w:hAnsiTheme="minorHAnsi"/>
                <w:color w:val="3A4C5B"/>
              </w:rPr>
            </w:pPr>
            <w:r w:rsidRPr="008054D4">
              <w:rPr>
                <w:rFonts w:asciiTheme="minorHAnsi" w:hAnsiTheme="minorHAnsi"/>
                <w:color w:val="3A4C5B"/>
              </w:rPr>
              <w:t>Jačanje funkcionalnih i finansi</w:t>
            </w:r>
            <w:r w:rsidR="003814D7">
              <w:rPr>
                <w:rFonts w:asciiTheme="minorHAnsi" w:hAnsiTheme="minorHAnsi"/>
                <w:color w:val="3A4C5B"/>
              </w:rPr>
              <w:t xml:space="preserve">jski nezavisnih opština u radi </w:t>
            </w:r>
            <w:r w:rsidRPr="008054D4">
              <w:rPr>
                <w:rFonts w:asciiTheme="minorHAnsi" w:hAnsiTheme="minorHAnsi"/>
                <w:color w:val="3A4C5B"/>
              </w:rPr>
              <w:t>obezbijeđivanja</w:t>
            </w:r>
            <w:r w:rsidR="003814D7">
              <w:rPr>
                <w:rFonts w:asciiTheme="minorHAnsi" w:hAnsiTheme="minorHAnsi"/>
                <w:color w:val="3A4C5B"/>
              </w:rPr>
              <w:t xml:space="preserve"> ravnomjernog</w:t>
            </w:r>
            <w:r w:rsidR="00392F63">
              <w:rPr>
                <w:rFonts w:asciiTheme="minorHAnsi" w:hAnsiTheme="minorHAnsi"/>
                <w:color w:val="3A4C5B"/>
              </w:rPr>
              <w:t xml:space="preserve"> razvoja svih JLS</w:t>
            </w:r>
          </w:p>
        </w:tc>
      </w:tr>
      <w:tr w:rsidR="00A16942" w:rsidRPr="007075A6" w:rsidTr="00407EF3">
        <w:tc>
          <w:tcPr>
            <w:tcW w:w="3716" w:type="dxa"/>
            <w:gridSpan w:val="2"/>
            <w:shd w:val="clear" w:color="auto" w:fill="DAF6FF"/>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1949" w:type="dxa"/>
            <w:shd w:val="clear" w:color="auto" w:fill="DAF6FF"/>
            <w:vAlign w:val="center"/>
          </w:tcPr>
          <w:p w:rsidR="00A16942" w:rsidRPr="007075A6" w:rsidRDefault="006A107F" w:rsidP="008054D4">
            <w:pPr>
              <w:spacing w:after="40"/>
              <w:jc w:val="center"/>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2160" w:type="dxa"/>
            <w:shd w:val="clear" w:color="auto" w:fill="DAF6FF"/>
            <w:vAlign w:val="center"/>
          </w:tcPr>
          <w:p w:rsidR="00A16942" w:rsidRPr="007075A6" w:rsidRDefault="006A107F" w:rsidP="008054D4">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2070" w:type="dxa"/>
            <w:shd w:val="clear" w:color="auto" w:fill="DAF6FF"/>
            <w:vAlign w:val="center"/>
          </w:tcPr>
          <w:p w:rsidR="00A16942" w:rsidRPr="007075A6" w:rsidRDefault="006A107F" w:rsidP="008054D4">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3716" w:type="dxa"/>
            <w:gridSpan w:val="2"/>
            <w:shd w:val="clear" w:color="auto" w:fill="FFFFFF"/>
          </w:tcPr>
          <w:p w:rsidR="00A16942" w:rsidRPr="00A51C43" w:rsidRDefault="006A107F" w:rsidP="008054D4">
            <w:pPr>
              <w:spacing w:after="40"/>
              <w:ind w:left="0"/>
              <w:jc w:val="both"/>
              <w:rPr>
                <w:rFonts w:asciiTheme="minorHAnsi" w:hAnsiTheme="minorHAnsi"/>
                <w:b w:val="0"/>
                <w:sz w:val="18"/>
                <w:szCs w:val="18"/>
              </w:rPr>
            </w:pPr>
            <w:r w:rsidRPr="00A51C43">
              <w:rPr>
                <w:rFonts w:asciiTheme="minorHAnsi" w:hAnsiTheme="minorHAnsi"/>
                <w:b w:val="0"/>
                <w:sz w:val="18"/>
                <w:szCs w:val="18"/>
              </w:rPr>
              <w:t>Broj poslova u kojima je uspostavljena međuopštinska saradnja</w:t>
            </w:r>
          </w:p>
        </w:tc>
        <w:tc>
          <w:tcPr>
            <w:tcW w:w="1949"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20 (2020)</w:t>
            </w:r>
          </w:p>
        </w:tc>
        <w:tc>
          <w:tcPr>
            <w:tcW w:w="2160"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24</w:t>
            </w:r>
          </w:p>
        </w:tc>
        <w:tc>
          <w:tcPr>
            <w:tcW w:w="2070"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30</w:t>
            </w:r>
          </w:p>
        </w:tc>
      </w:tr>
      <w:tr w:rsidR="00A16942" w:rsidRPr="007075A6" w:rsidTr="00407EF3">
        <w:tc>
          <w:tcPr>
            <w:tcW w:w="3716" w:type="dxa"/>
            <w:gridSpan w:val="2"/>
            <w:shd w:val="clear" w:color="auto" w:fill="FFFFFF"/>
          </w:tcPr>
          <w:p w:rsidR="00A16942" w:rsidRPr="00A51C43" w:rsidRDefault="00392F63" w:rsidP="008054D4">
            <w:pPr>
              <w:spacing w:after="40"/>
              <w:ind w:left="0"/>
              <w:jc w:val="both"/>
              <w:rPr>
                <w:rFonts w:asciiTheme="minorHAnsi" w:hAnsiTheme="minorHAnsi"/>
                <w:b w:val="0"/>
                <w:color w:val="1F497D"/>
              </w:rPr>
            </w:pPr>
            <w:r>
              <w:rPr>
                <w:rFonts w:asciiTheme="minorHAnsi" w:hAnsiTheme="minorHAnsi"/>
                <w:b w:val="0"/>
                <w:sz w:val="18"/>
                <w:szCs w:val="18"/>
              </w:rPr>
              <w:t xml:space="preserve">Odnos duga </w:t>
            </w:r>
            <w:r w:rsidR="006A107F" w:rsidRPr="00A51C43">
              <w:rPr>
                <w:rFonts w:asciiTheme="minorHAnsi" w:hAnsiTheme="minorHAnsi"/>
                <w:b w:val="0"/>
                <w:sz w:val="18"/>
                <w:szCs w:val="18"/>
              </w:rPr>
              <w:t>u odnosu na njihove ukupne prihode</w:t>
            </w:r>
            <w:r w:rsidR="00A51C43" w:rsidRPr="00A51C43">
              <w:rPr>
                <w:rFonts w:asciiTheme="minorHAnsi" w:hAnsiTheme="minorHAnsi"/>
                <w:b w:val="0"/>
                <w:sz w:val="18"/>
                <w:szCs w:val="18"/>
              </w:rPr>
              <w:t xml:space="preserve"> (</w:t>
            </w:r>
            <w:r w:rsidR="006A107F" w:rsidRPr="00A51C43">
              <w:rPr>
                <w:rFonts w:asciiTheme="minorHAnsi" w:hAnsiTheme="minorHAnsi"/>
                <w:b w:val="0"/>
                <w:sz w:val="18"/>
                <w:szCs w:val="18"/>
              </w:rPr>
              <w:t>na nivou svih opština)</w:t>
            </w:r>
          </w:p>
        </w:tc>
        <w:tc>
          <w:tcPr>
            <w:tcW w:w="1949"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2,86%</w:t>
            </w:r>
          </w:p>
        </w:tc>
        <w:tc>
          <w:tcPr>
            <w:tcW w:w="2160"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2,36%</w:t>
            </w:r>
          </w:p>
        </w:tc>
        <w:tc>
          <w:tcPr>
            <w:tcW w:w="2070" w:type="dxa"/>
            <w:shd w:val="clear" w:color="auto" w:fill="FFFFFF"/>
            <w:vAlign w:val="center"/>
          </w:tcPr>
          <w:p w:rsidR="00A16942" w:rsidRPr="00A51C43" w:rsidRDefault="006A107F" w:rsidP="008054D4">
            <w:pPr>
              <w:spacing w:after="40"/>
              <w:jc w:val="center"/>
              <w:rPr>
                <w:rFonts w:asciiTheme="minorHAnsi" w:hAnsiTheme="minorHAnsi"/>
                <w:b w:val="0"/>
                <w:sz w:val="18"/>
                <w:szCs w:val="18"/>
              </w:rPr>
            </w:pPr>
            <w:r w:rsidRPr="00A51C43">
              <w:rPr>
                <w:rFonts w:asciiTheme="minorHAnsi" w:hAnsiTheme="minorHAnsi"/>
                <w:b w:val="0"/>
                <w:sz w:val="18"/>
                <w:szCs w:val="18"/>
              </w:rPr>
              <w:t>1,86%</w:t>
            </w:r>
          </w:p>
        </w:tc>
      </w:tr>
    </w:tbl>
    <w:p w:rsidR="00321BB4" w:rsidRDefault="00321BB4" w:rsidP="00B468B8">
      <w:pPr>
        <w:rPr>
          <w:rFonts w:asciiTheme="minorHAnsi" w:hAnsiTheme="minorHAnsi"/>
          <w:b/>
          <w:color w:val="002060"/>
          <w:sz w:val="32"/>
          <w:szCs w:val="32"/>
        </w:rPr>
      </w:pPr>
    </w:p>
    <w:p w:rsidR="00A16942" w:rsidRPr="00B468B8" w:rsidRDefault="006A107F" w:rsidP="00B468B8">
      <w:pPr>
        <w:rPr>
          <w:rFonts w:asciiTheme="minorHAnsi" w:eastAsia="Calibri" w:hAnsiTheme="minorHAnsi" w:cs="Calibri"/>
          <w:b/>
          <w:smallCaps/>
          <w:color w:val="000000"/>
          <w:sz w:val="24"/>
          <w:szCs w:val="24"/>
        </w:rPr>
      </w:pPr>
      <w:r w:rsidRPr="003814D7">
        <w:rPr>
          <w:rFonts w:asciiTheme="minorHAnsi" w:hAnsiTheme="minorHAnsi"/>
          <w:b/>
          <w:color w:val="auto"/>
          <w:sz w:val="32"/>
          <w:szCs w:val="32"/>
        </w:rPr>
        <w:lastRenderedPageBreak/>
        <w:t xml:space="preserve">2. </w:t>
      </w:r>
      <w:r w:rsidRPr="007075A6">
        <w:rPr>
          <w:rFonts w:asciiTheme="minorHAnsi" w:hAnsiTheme="minorHAnsi"/>
          <w:b/>
          <w:color w:val="000000"/>
          <w:sz w:val="32"/>
          <w:szCs w:val="32"/>
        </w:rPr>
        <w:t xml:space="preserve">GRAĐANI I PRIVREDA KORISTE KVALITETNE USLUGE JAVNE </w:t>
      </w:r>
      <w:sdt>
        <w:sdtPr>
          <w:rPr>
            <w:rFonts w:asciiTheme="minorHAnsi" w:hAnsiTheme="minorHAnsi"/>
          </w:rPr>
          <w:tag w:val="goog_rdk_32"/>
          <w:id w:val="714237892"/>
        </w:sdtPr>
        <w:sdtEndPr/>
        <w:sdtContent/>
      </w:sdt>
      <w:r w:rsidRPr="007075A6">
        <w:rPr>
          <w:rFonts w:asciiTheme="minorHAnsi" w:hAnsiTheme="minorHAnsi"/>
          <w:b/>
          <w:color w:val="000000"/>
          <w:sz w:val="32"/>
          <w:szCs w:val="32"/>
        </w:rPr>
        <w:t>UPRAVE</w:t>
      </w:r>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5"/>
        <w:rPr>
          <w:rFonts w:asciiTheme="minorHAnsi" w:eastAsia="Calibri" w:hAnsiTheme="minorHAnsi" w:cs="Calibri"/>
          <w:b/>
          <w:color w:val="000000"/>
          <w:sz w:val="28"/>
          <w:szCs w:val="28"/>
        </w:rPr>
      </w:pPr>
      <w:r w:rsidRPr="007075A6">
        <w:rPr>
          <w:rFonts w:asciiTheme="minorHAnsi" w:eastAsia="Calibri" w:hAnsiTheme="minorHAnsi" w:cs="Calibri"/>
          <w:b/>
          <w:color w:val="000000"/>
          <w:sz w:val="28"/>
          <w:szCs w:val="28"/>
        </w:rPr>
        <w:t>STRATEŠKI CILJ</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Prioritet je stvoriti </w:t>
      </w:r>
      <w:r w:rsidR="007D7187">
        <w:rPr>
          <w:rFonts w:asciiTheme="minorHAnsi" w:eastAsia="Calibri" w:hAnsiTheme="minorHAnsi" w:cs="Calibri"/>
          <w:b/>
          <w:color w:val="000000"/>
          <w:sz w:val="24"/>
          <w:szCs w:val="24"/>
        </w:rPr>
        <w:t>ambijent za jednostavniu, brzu i efikasn</w:t>
      </w:r>
      <w:r w:rsidRPr="007075A6">
        <w:rPr>
          <w:rFonts w:asciiTheme="minorHAnsi" w:eastAsia="Calibri" w:hAnsiTheme="minorHAnsi" w:cs="Calibri"/>
          <w:b/>
          <w:color w:val="000000"/>
          <w:sz w:val="24"/>
          <w:szCs w:val="24"/>
        </w:rPr>
        <w:t>u komunikaciju građana i uprave</w:t>
      </w:r>
      <w:r w:rsidRPr="007075A6">
        <w:rPr>
          <w:rFonts w:asciiTheme="minorHAnsi" w:eastAsia="Calibri" w:hAnsiTheme="minorHAnsi" w:cs="Calibri"/>
          <w:color w:val="000000"/>
          <w:sz w:val="24"/>
          <w:szCs w:val="24"/>
        </w:rPr>
        <w:t>, prije svega</w:t>
      </w:r>
      <w:r w:rsidR="007D7187">
        <w:rPr>
          <w:rFonts w:asciiTheme="minorHAnsi" w:eastAsia="Calibri" w:hAnsiTheme="minorHAnsi" w:cs="Calibri"/>
          <w:color w:val="000000"/>
          <w:sz w:val="24"/>
          <w:szCs w:val="24"/>
        </w:rPr>
        <w:t xml:space="preserve"> kroz preduzimanje mjera radi</w:t>
      </w:r>
      <w:r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b/>
          <w:color w:val="000000"/>
          <w:sz w:val="24"/>
          <w:szCs w:val="24"/>
        </w:rPr>
        <w:t>unapređenja efikasnosti rada organa u rješavanju upravnih predmeta</w:t>
      </w:r>
      <w:r w:rsidRPr="007075A6">
        <w:rPr>
          <w:rFonts w:asciiTheme="minorHAnsi" w:eastAsia="Calibri" w:hAnsiTheme="minorHAnsi" w:cs="Calibri"/>
          <w:color w:val="000000"/>
          <w:sz w:val="24"/>
          <w:szCs w:val="24"/>
        </w:rPr>
        <w:t xml:space="preserve"> i p</w:t>
      </w:r>
      <w:r w:rsidR="007D7187">
        <w:rPr>
          <w:rFonts w:asciiTheme="minorHAnsi" w:eastAsia="Calibri" w:hAnsiTheme="minorHAnsi" w:cs="Calibri"/>
          <w:color w:val="000000"/>
          <w:sz w:val="24"/>
          <w:szCs w:val="24"/>
        </w:rPr>
        <w:t>otp</w:t>
      </w:r>
      <w:r w:rsidRPr="007075A6">
        <w:rPr>
          <w:rFonts w:asciiTheme="minorHAnsi" w:eastAsia="Calibri" w:hAnsiTheme="minorHAnsi" w:cs="Calibri"/>
          <w:color w:val="000000"/>
          <w:sz w:val="24"/>
          <w:szCs w:val="24"/>
        </w:rPr>
        <w:t>unu primjenu zakonske obaveze organa da razm</w:t>
      </w:r>
      <w:r w:rsidR="007D7187">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enjuju podat</w:t>
      </w:r>
      <w:r w:rsidR="007D7187">
        <w:rPr>
          <w:rFonts w:asciiTheme="minorHAnsi" w:eastAsia="Calibri" w:hAnsiTheme="minorHAnsi" w:cs="Calibri"/>
          <w:color w:val="000000"/>
          <w:sz w:val="24"/>
          <w:szCs w:val="24"/>
        </w:rPr>
        <w:t>ke iz službenih evidencija, da</w:t>
      </w:r>
      <w:r w:rsidRPr="007075A6">
        <w:rPr>
          <w:rFonts w:asciiTheme="minorHAnsi" w:eastAsia="Calibri" w:hAnsiTheme="minorHAnsi" w:cs="Calibri"/>
          <w:color w:val="000000"/>
          <w:sz w:val="24"/>
          <w:szCs w:val="24"/>
        </w:rPr>
        <w:t xml:space="preserve"> bi se poboljšala efikasnost i ekonomičnost postupka.</w:t>
      </w:r>
    </w:p>
    <w:p w:rsidR="00A16942" w:rsidRPr="007075A6" w:rsidRDefault="007D7187">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Da bi se dobile povratne informacije</w:t>
      </w:r>
      <w:r w:rsidR="006A107F" w:rsidRPr="007075A6">
        <w:rPr>
          <w:rFonts w:asciiTheme="minorHAnsi" w:eastAsia="Calibri" w:hAnsiTheme="minorHAnsi" w:cs="Calibri"/>
          <w:color w:val="000000"/>
          <w:sz w:val="24"/>
          <w:szCs w:val="24"/>
        </w:rPr>
        <w:t xml:space="preserve"> od korisnika i predu</w:t>
      </w:r>
      <w:r>
        <w:rPr>
          <w:rFonts w:asciiTheme="minorHAnsi" w:eastAsia="Calibri" w:hAnsiTheme="minorHAnsi" w:cs="Calibri"/>
          <w:color w:val="000000"/>
          <w:sz w:val="24"/>
          <w:szCs w:val="24"/>
        </w:rPr>
        <w:t>zimale mjere</w:t>
      </w:r>
      <w:r w:rsidR="006A107F" w:rsidRPr="007075A6">
        <w:rPr>
          <w:rFonts w:asciiTheme="minorHAnsi" w:eastAsia="Calibri" w:hAnsiTheme="minorHAnsi" w:cs="Calibri"/>
          <w:color w:val="000000"/>
          <w:sz w:val="24"/>
          <w:szCs w:val="24"/>
        </w:rPr>
        <w:t xml:space="preserve"> na unapređenju pružanja usluga, uvešće se Katalog </w:t>
      </w:r>
      <w:r w:rsidR="006A107F" w:rsidRPr="007075A6">
        <w:rPr>
          <w:rFonts w:asciiTheme="minorHAnsi" w:eastAsia="Calibri" w:hAnsiTheme="minorHAnsi" w:cs="Calibri"/>
          <w:i/>
          <w:color w:val="000000"/>
          <w:sz w:val="24"/>
          <w:szCs w:val="24"/>
        </w:rPr>
        <w:t>off-line</w:t>
      </w:r>
      <w:r w:rsidR="006A107F" w:rsidRPr="007075A6">
        <w:rPr>
          <w:rFonts w:asciiTheme="minorHAnsi" w:eastAsia="Calibri" w:hAnsiTheme="minorHAnsi" w:cs="Calibri"/>
          <w:color w:val="000000"/>
          <w:sz w:val="24"/>
          <w:szCs w:val="24"/>
        </w:rPr>
        <w:t xml:space="preserve"> i </w:t>
      </w:r>
      <w:r w:rsidR="006A107F" w:rsidRPr="007075A6">
        <w:rPr>
          <w:rFonts w:asciiTheme="minorHAnsi" w:eastAsia="Calibri" w:hAnsiTheme="minorHAnsi" w:cs="Calibri"/>
          <w:i/>
          <w:color w:val="000000"/>
          <w:sz w:val="24"/>
          <w:szCs w:val="24"/>
        </w:rPr>
        <w:t>on-line</w:t>
      </w:r>
      <w:r w:rsidR="006A107F" w:rsidRPr="007075A6">
        <w:rPr>
          <w:rFonts w:asciiTheme="minorHAnsi" w:eastAsia="Calibri" w:hAnsiTheme="minorHAnsi" w:cs="Calibri"/>
          <w:color w:val="000000"/>
          <w:sz w:val="24"/>
          <w:szCs w:val="24"/>
        </w:rPr>
        <w:t xml:space="preserve"> usluga i pratiti zadovoljstvo korisnika pruženim uslugama.</w:t>
      </w:r>
      <w:r>
        <w:rPr>
          <w:rFonts w:asciiTheme="minorHAnsi" w:eastAsia="Calibri" w:hAnsiTheme="minorHAnsi" w:cs="Calibri"/>
          <w:color w:val="000000"/>
          <w:sz w:val="24"/>
          <w:szCs w:val="24"/>
        </w:rPr>
        <w:t xml:space="preserve"> Dodatno, radi</w:t>
      </w:r>
      <w:r w:rsidR="006A107F" w:rsidRPr="007075A6">
        <w:rPr>
          <w:rFonts w:asciiTheme="minorHAnsi" w:eastAsia="Calibri" w:hAnsiTheme="minorHAnsi" w:cs="Calibri"/>
          <w:color w:val="000000"/>
          <w:sz w:val="24"/>
          <w:szCs w:val="24"/>
        </w:rPr>
        <w:t xml:space="preserve"> optimizacije procesa u organima i poboljšanja kvaliteta pružene usluge krajnjim korisnicima uspostaviće se sistem </w:t>
      </w:r>
      <w:r w:rsidR="006A107F" w:rsidRPr="007075A6">
        <w:rPr>
          <w:rFonts w:asciiTheme="minorHAnsi" w:eastAsia="Calibri" w:hAnsiTheme="minorHAnsi" w:cs="Calibri"/>
          <w:b/>
          <w:color w:val="000000"/>
          <w:sz w:val="24"/>
          <w:szCs w:val="24"/>
        </w:rPr>
        <w:t>upravljanja kvalitetom radainstitucija i procesa</w:t>
      </w:r>
      <w:r w:rsidR="006A107F" w:rsidRPr="007075A6">
        <w:rPr>
          <w:rFonts w:asciiTheme="minorHAnsi" w:eastAsia="Calibri" w:hAnsiTheme="minorHAnsi" w:cs="Calibri"/>
          <w:color w:val="000000"/>
          <w:sz w:val="24"/>
          <w:szCs w:val="24"/>
        </w:rPr>
        <w:t>. Standardizacijom procesa rada u čitavoj javnoj upravi,</w:t>
      </w:r>
      <w:r>
        <w:rPr>
          <w:rFonts w:asciiTheme="minorHAnsi" w:eastAsia="Calibri" w:hAnsiTheme="minorHAnsi" w:cs="Calibri"/>
          <w:color w:val="000000"/>
          <w:sz w:val="24"/>
          <w:szCs w:val="24"/>
        </w:rPr>
        <w:t xml:space="preserve"> uspostavljanjem kataloga uslug</w:t>
      </w:r>
      <w:r w:rsidR="006A107F" w:rsidRPr="007075A6">
        <w:rPr>
          <w:rFonts w:asciiTheme="minorHAnsi" w:eastAsia="Calibri" w:hAnsiTheme="minorHAnsi" w:cs="Calibri"/>
          <w:color w:val="000000"/>
          <w:sz w:val="24"/>
          <w:szCs w:val="24"/>
        </w:rPr>
        <w:t>a i knjige administrat</w:t>
      </w:r>
      <w:r>
        <w:rPr>
          <w:rFonts w:asciiTheme="minorHAnsi" w:eastAsia="Calibri" w:hAnsiTheme="minorHAnsi" w:cs="Calibri"/>
          <w:color w:val="000000"/>
          <w:sz w:val="24"/>
          <w:szCs w:val="24"/>
        </w:rPr>
        <w:t>ivnih procedura, nastaviće se s</w:t>
      </w:r>
      <w:r w:rsidR="006A107F" w:rsidRPr="007075A6">
        <w:rPr>
          <w:rFonts w:asciiTheme="minorHAnsi" w:eastAsia="Calibri" w:hAnsiTheme="minorHAnsi" w:cs="Calibri"/>
          <w:color w:val="000000"/>
          <w:sz w:val="24"/>
          <w:szCs w:val="24"/>
        </w:rPr>
        <w:t xml:space="preserve"> razvojem e-servisa za potrebe građana i privrede.</w:t>
      </w:r>
    </w:p>
    <w:p w:rsidR="00A16942" w:rsidRPr="007075A6" w:rsidRDefault="007D7187">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Pored sedam</w:t>
      </w:r>
      <w:r w:rsidR="006A107F" w:rsidRPr="007075A6">
        <w:rPr>
          <w:rFonts w:asciiTheme="minorHAnsi" w:eastAsia="Calibri" w:hAnsiTheme="minorHAnsi" w:cs="Calibri"/>
          <w:color w:val="000000"/>
          <w:sz w:val="24"/>
          <w:szCs w:val="24"/>
        </w:rPr>
        <w:t xml:space="preserve"> povezanih registara kroz Jedinstveni informacioni sistem za elektronsku razmjenu p</w:t>
      </w:r>
      <w:r>
        <w:rPr>
          <w:rFonts w:asciiTheme="minorHAnsi" w:eastAsia="Calibri" w:hAnsiTheme="minorHAnsi" w:cs="Calibri"/>
          <w:color w:val="000000"/>
          <w:sz w:val="24"/>
          <w:szCs w:val="24"/>
        </w:rPr>
        <w:t>odataka – JSERP, nastaviće se s</w:t>
      </w:r>
      <w:r w:rsidR="006A107F" w:rsidRPr="007075A6">
        <w:rPr>
          <w:rFonts w:asciiTheme="minorHAnsi" w:eastAsia="Calibri" w:hAnsiTheme="minorHAnsi" w:cs="Calibri"/>
          <w:color w:val="000000"/>
          <w:sz w:val="24"/>
          <w:szCs w:val="24"/>
        </w:rPr>
        <w:t xml:space="preserve"> daljim </w:t>
      </w:r>
      <w:r w:rsidR="006A107F" w:rsidRPr="007075A6">
        <w:rPr>
          <w:rFonts w:asciiTheme="minorHAnsi" w:eastAsia="Calibri" w:hAnsiTheme="minorHAnsi" w:cs="Calibri"/>
          <w:b/>
          <w:color w:val="000000"/>
          <w:sz w:val="24"/>
          <w:szCs w:val="24"/>
        </w:rPr>
        <w:t>povezivanjem ključnih registara</w:t>
      </w:r>
      <w:r w:rsidR="006A107F" w:rsidRPr="007075A6">
        <w:rPr>
          <w:rFonts w:asciiTheme="minorHAnsi" w:eastAsia="Calibri" w:hAnsiTheme="minorHAnsi" w:cs="Calibri"/>
          <w:color w:val="000000"/>
          <w:sz w:val="24"/>
          <w:szCs w:val="24"/>
        </w:rPr>
        <w:t>,</w:t>
      </w:r>
      <w:r w:rsidR="006A107F" w:rsidRPr="007075A6">
        <w:rPr>
          <w:rFonts w:asciiTheme="minorHAnsi" w:eastAsia="Calibri" w:hAnsiTheme="minorHAnsi" w:cs="Calibri"/>
          <w:color w:val="000000"/>
          <w:sz w:val="24"/>
          <w:szCs w:val="24"/>
          <w:vertAlign w:val="superscript"/>
        </w:rPr>
        <w:footnoteReference w:id="49"/>
      </w:r>
      <w:r>
        <w:rPr>
          <w:rFonts w:asciiTheme="minorHAnsi" w:eastAsia="Calibri" w:hAnsiTheme="minorHAnsi" w:cs="Calibri"/>
          <w:color w:val="000000"/>
          <w:sz w:val="24"/>
          <w:szCs w:val="24"/>
        </w:rPr>
        <w:t xml:space="preserve"> kako bi se na taj</w:t>
      </w:r>
      <w:r w:rsidR="006A107F" w:rsidRPr="007075A6">
        <w:rPr>
          <w:rFonts w:asciiTheme="minorHAnsi" w:eastAsia="Calibri" w:hAnsiTheme="minorHAnsi" w:cs="Calibri"/>
          <w:color w:val="000000"/>
          <w:sz w:val="24"/>
          <w:szCs w:val="24"/>
        </w:rPr>
        <w:t xml:space="preserve"> način </w:t>
      </w:r>
      <w:r>
        <w:rPr>
          <w:rFonts w:asciiTheme="minorHAnsi" w:eastAsia="Calibri" w:hAnsiTheme="minorHAnsi" w:cs="Calibri"/>
          <w:color w:val="000000"/>
          <w:sz w:val="24"/>
          <w:szCs w:val="24"/>
        </w:rPr>
        <w:t>dokumenta</w:t>
      </w:r>
      <w:r w:rsidRPr="007075A6">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 xml:space="preserve">razmjenjivala elektronski i bila dostavljana po službenoj dužnosti, bez opterećivanja građana. </w:t>
      </w:r>
    </w:p>
    <w:p w:rsidR="00A16942"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Prioritet će biti na unapređenju i promociji</w:t>
      </w:r>
      <w:r w:rsidRPr="007075A6">
        <w:rPr>
          <w:rFonts w:asciiTheme="minorHAnsi" w:eastAsia="Calibri" w:hAnsiTheme="minorHAnsi" w:cs="Calibri"/>
          <w:b/>
          <w:color w:val="000000"/>
          <w:sz w:val="24"/>
          <w:szCs w:val="24"/>
        </w:rPr>
        <w:t xml:space="preserve"> Portala eUprave i elektronske komunikacije između organa i stranaka</w:t>
      </w:r>
      <w:r w:rsidRPr="007075A6">
        <w:rPr>
          <w:rFonts w:asciiTheme="minorHAnsi" w:eastAsia="Calibri" w:hAnsiTheme="minorHAnsi" w:cs="Calibri"/>
          <w:color w:val="000000"/>
          <w:sz w:val="24"/>
          <w:szCs w:val="24"/>
        </w:rPr>
        <w:t xml:space="preserve">, razvoju </w:t>
      </w:r>
      <w:r w:rsidRPr="007075A6">
        <w:rPr>
          <w:rFonts w:asciiTheme="minorHAnsi" w:eastAsia="Calibri" w:hAnsiTheme="minorHAnsi" w:cs="Calibri"/>
          <w:b/>
          <w:color w:val="000000"/>
          <w:sz w:val="24"/>
          <w:szCs w:val="24"/>
        </w:rPr>
        <w:t>novih e-usluga</w:t>
      </w:r>
      <w:r w:rsidRPr="007075A6">
        <w:rPr>
          <w:rFonts w:asciiTheme="minorHAnsi" w:eastAsia="Calibri" w:hAnsiTheme="minorHAnsi" w:cs="Calibri"/>
          <w:color w:val="000000"/>
          <w:sz w:val="24"/>
          <w:szCs w:val="24"/>
        </w:rPr>
        <w:t xml:space="preserve">, uvođenju </w:t>
      </w:r>
      <w:r w:rsidRPr="007075A6">
        <w:rPr>
          <w:rFonts w:asciiTheme="minorHAnsi" w:eastAsia="Calibri" w:hAnsiTheme="minorHAnsi" w:cs="Calibri"/>
          <w:b/>
          <w:color w:val="000000"/>
          <w:sz w:val="24"/>
          <w:szCs w:val="24"/>
        </w:rPr>
        <w:t>potpuno digitalnih usluga</w:t>
      </w:r>
      <w:r w:rsidRPr="007075A6">
        <w:rPr>
          <w:rFonts w:asciiTheme="minorHAnsi" w:eastAsia="Calibri" w:hAnsiTheme="minorHAnsi" w:cs="Calibri"/>
          <w:color w:val="000000"/>
          <w:sz w:val="24"/>
          <w:szCs w:val="24"/>
        </w:rPr>
        <w:t xml:space="preserve"> za ključne životne događaje (eRođenje, eStudent, eUpis…), unapređenju Portala u dijelu sistema </w:t>
      </w:r>
      <w:r w:rsidRPr="007075A6">
        <w:rPr>
          <w:rFonts w:asciiTheme="minorHAnsi" w:eastAsia="Calibri" w:hAnsiTheme="minorHAnsi" w:cs="Calibri"/>
          <w:b/>
          <w:color w:val="000000"/>
          <w:sz w:val="24"/>
          <w:szCs w:val="24"/>
        </w:rPr>
        <w:t>za e-pl</w:t>
      </w:r>
      <w:r w:rsidR="001A09F1">
        <w:rPr>
          <w:rFonts w:asciiTheme="minorHAnsi" w:eastAsia="Calibri" w:hAnsiTheme="minorHAnsi" w:cs="Calibri"/>
          <w:b/>
          <w:color w:val="000000"/>
          <w:sz w:val="24"/>
          <w:szCs w:val="24"/>
        </w:rPr>
        <w:t>aćanje, e-autentifikacija i e-i</w:t>
      </w:r>
      <w:r w:rsidRPr="007075A6">
        <w:rPr>
          <w:rFonts w:asciiTheme="minorHAnsi" w:eastAsia="Calibri" w:hAnsiTheme="minorHAnsi" w:cs="Calibri"/>
          <w:b/>
          <w:color w:val="000000"/>
          <w:sz w:val="24"/>
          <w:szCs w:val="24"/>
        </w:rPr>
        <w:t xml:space="preserve">dentifikacija </w:t>
      </w:r>
      <w:r w:rsidRPr="007075A6">
        <w:rPr>
          <w:rFonts w:asciiTheme="minorHAnsi" w:eastAsia="Calibri" w:hAnsiTheme="minorHAnsi" w:cs="Calibri"/>
          <w:color w:val="000000"/>
          <w:sz w:val="24"/>
          <w:szCs w:val="24"/>
        </w:rPr>
        <w:t>koris</w:t>
      </w:r>
      <w:r w:rsidR="001A09F1">
        <w:rPr>
          <w:rFonts w:asciiTheme="minorHAnsi" w:eastAsia="Calibri" w:hAnsiTheme="minorHAnsi" w:cs="Calibri"/>
          <w:color w:val="000000"/>
          <w:sz w:val="24"/>
          <w:szCs w:val="24"/>
        </w:rPr>
        <w:t>nika stvoriće se uslovi da građ</w:t>
      </w:r>
      <w:r w:rsidRPr="007075A6">
        <w:rPr>
          <w:rFonts w:asciiTheme="minorHAnsi" w:eastAsia="Calibri" w:hAnsiTheme="minorHAnsi" w:cs="Calibri"/>
          <w:color w:val="000000"/>
          <w:sz w:val="24"/>
          <w:szCs w:val="24"/>
        </w:rPr>
        <w:t>ani dobiju uslugu elektronski, bez papira.</w:t>
      </w:r>
    </w:p>
    <w:p w:rsidR="00954EEE" w:rsidRPr="007075A6" w:rsidRDefault="001A09F1">
      <w:pPr>
        <w:spacing w:before="60" w:after="60" w:line="240" w:lineRule="auto"/>
        <w:ind w:right="-45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St</w:t>
      </w:r>
      <w:r w:rsidR="00954EEE" w:rsidRPr="00954EEE">
        <w:rPr>
          <w:rFonts w:asciiTheme="minorHAnsi" w:eastAsia="Calibri" w:hAnsiTheme="minorHAnsi" w:cs="Calibri"/>
          <w:color w:val="000000"/>
          <w:sz w:val="24"/>
          <w:szCs w:val="24"/>
        </w:rPr>
        <w:t>r</w:t>
      </w:r>
      <w:r>
        <w:rPr>
          <w:rFonts w:asciiTheme="minorHAnsi" w:eastAsia="Calibri" w:hAnsiTheme="minorHAnsi" w:cs="Calibri"/>
          <w:color w:val="000000"/>
          <w:sz w:val="24"/>
          <w:szCs w:val="24"/>
        </w:rPr>
        <w:t>a</w:t>
      </w:r>
      <w:r w:rsidR="00954EEE" w:rsidRPr="00954EEE">
        <w:rPr>
          <w:rFonts w:asciiTheme="minorHAnsi" w:eastAsia="Calibri" w:hAnsiTheme="minorHAnsi" w:cs="Calibri"/>
          <w:color w:val="000000"/>
          <w:sz w:val="24"/>
          <w:szCs w:val="24"/>
        </w:rPr>
        <w:t>tegijom digitalne tran</w:t>
      </w:r>
      <w:r>
        <w:rPr>
          <w:rFonts w:asciiTheme="minorHAnsi" w:eastAsia="Calibri" w:hAnsiTheme="minorHAnsi" w:cs="Calibri"/>
          <w:color w:val="000000"/>
          <w:sz w:val="24"/>
          <w:szCs w:val="24"/>
        </w:rPr>
        <w:t>s</w:t>
      </w:r>
      <w:r w:rsidR="00954EEE" w:rsidRPr="00954EEE">
        <w:rPr>
          <w:rFonts w:asciiTheme="minorHAnsi" w:eastAsia="Calibri" w:hAnsiTheme="minorHAnsi" w:cs="Calibri"/>
          <w:color w:val="000000"/>
          <w:sz w:val="24"/>
          <w:szCs w:val="24"/>
        </w:rPr>
        <w:t>formacije planirano je postići povećanu pokri</w:t>
      </w:r>
      <w:r>
        <w:rPr>
          <w:rFonts w:asciiTheme="minorHAnsi" w:eastAsia="Calibri" w:hAnsiTheme="minorHAnsi" w:cs="Calibri"/>
          <w:color w:val="000000"/>
          <w:sz w:val="24"/>
          <w:szCs w:val="24"/>
        </w:rPr>
        <w:t>venost i modernizaciju IKT infrastruk</w:t>
      </w:r>
      <w:r w:rsidR="00954EEE" w:rsidRPr="00954EEE">
        <w:rPr>
          <w:rFonts w:asciiTheme="minorHAnsi" w:eastAsia="Calibri" w:hAnsiTheme="minorHAnsi" w:cs="Calibri"/>
          <w:color w:val="000000"/>
          <w:sz w:val="24"/>
          <w:szCs w:val="24"/>
        </w:rPr>
        <w:t>ture, razvoj i unapređenje digitalnih vještina, podizanje svijesti građana i privrede o važnosti digitalnog razvoja. Dodatno unapređenje kvaliteta, količine i upotrebe e-usluga, povećana digitalna svijest i konkurentnost IKT sektora</w:t>
      </w:r>
      <w:r>
        <w:rPr>
          <w:rFonts w:asciiTheme="minorHAnsi" w:eastAsia="Calibri" w:hAnsiTheme="minorHAnsi" w:cs="Calibri"/>
          <w:color w:val="000000"/>
          <w:sz w:val="24"/>
          <w:szCs w:val="24"/>
        </w:rPr>
        <w:t>. Radi</w:t>
      </w:r>
      <w:r w:rsidR="00954EEE">
        <w:rPr>
          <w:rFonts w:asciiTheme="minorHAnsi" w:eastAsia="Calibri" w:hAnsiTheme="minorHAnsi" w:cs="Calibri"/>
          <w:color w:val="000000"/>
          <w:sz w:val="24"/>
          <w:szCs w:val="24"/>
        </w:rPr>
        <w:t xml:space="preserve"> harmonizacije ciljeva SDT i ovog strateškog dokumenta, definisani operativni ciljevi kao i aktivnosti su linkovani i kompatibilni.</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STRATEŠKI CILJ SE OSTVARUJE KROZ SL</w:t>
      </w:r>
      <w:r w:rsidR="001A09F1">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EDEĆE OPERATIVNE CILJEVE:</w:t>
      </w:r>
    </w:p>
    <w:p w:rsidR="00A16942" w:rsidRPr="007075A6" w:rsidRDefault="00AF4613" w:rsidP="00EB118D">
      <w:pPr>
        <w:numPr>
          <w:ilvl w:val="0"/>
          <w:numId w:val="27"/>
        </w:numPr>
        <w:pBdr>
          <w:top w:val="nil"/>
          <w:left w:val="nil"/>
          <w:bottom w:val="nil"/>
          <w:right w:val="nil"/>
          <w:between w:val="nil"/>
        </w:pBdr>
        <w:spacing w:before="60" w:after="60" w:line="240" w:lineRule="auto"/>
        <w:ind w:right="-450"/>
        <w:jc w:val="both"/>
        <w:rPr>
          <w:rFonts w:asciiTheme="minorHAnsi" w:hAnsiTheme="minorHAnsi"/>
          <w:color w:val="000000"/>
          <w:sz w:val="24"/>
          <w:szCs w:val="24"/>
        </w:rPr>
      </w:pPr>
      <w:r>
        <w:rPr>
          <w:rFonts w:asciiTheme="minorHAnsi" w:eastAsia="Calibri" w:hAnsiTheme="minorHAnsi" w:cs="Calibri"/>
          <w:color w:val="000000"/>
          <w:sz w:val="24"/>
          <w:szCs w:val="24"/>
        </w:rPr>
        <w:t>Efikasno</w:t>
      </w:r>
      <w:r w:rsidR="006A107F" w:rsidRPr="007075A6">
        <w:rPr>
          <w:rFonts w:asciiTheme="minorHAnsi" w:eastAsia="Calibri" w:hAnsiTheme="minorHAnsi" w:cs="Calibri"/>
          <w:color w:val="000000"/>
          <w:sz w:val="24"/>
          <w:szCs w:val="24"/>
        </w:rPr>
        <w:t xml:space="preserve"> pružanje usluga i uvođenje upr</w:t>
      </w:r>
      <w:r>
        <w:rPr>
          <w:rFonts w:asciiTheme="minorHAnsi" w:eastAsia="Calibri" w:hAnsiTheme="minorHAnsi" w:cs="Calibri"/>
          <w:color w:val="000000"/>
          <w:sz w:val="24"/>
          <w:szCs w:val="24"/>
        </w:rPr>
        <w:t>avljanja kvalitetom pruženih usluga</w:t>
      </w:r>
    </w:p>
    <w:p w:rsidR="00A16942" w:rsidRPr="007075A6" w:rsidRDefault="006A107F" w:rsidP="00EB118D">
      <w:pPr>
        <w:numPr>
          <w:ilvl w:val="0"/>
          <w:numId w:val="27"/>
        </w:numPr>
        <w:pBdr>
          <w:top w:val="nil"/>
          <w:left w:val="nil"/>
          <w:bottom w:val="nil"/>
          <w:right w:val="nil"/>
          <w:between w:val="nil"/>
        </w:pBdr>
        <w:spacing w:before="60" w:after="60" w:line="240" w:lineRule="auto"/>
        <w:ind w:right="-450"/>
        <w:jc w:val="both"/>
        <w:rPr>
          <w:rFonts w:asciiTheme="minorHAnsi" w:hAnsiTheme="minorHAnsi"/>
          <w:color w:val="000000"/>
          <w:sz w:val="24"/>
          <w:szCs w:val="24"/>
        </w:rPr>
      </w:pPr>
      <w:r w:rsidRPr="007075A6">
        <w:rPr>
          <w:rFonts w:asciiTheme="minorHAnsi" w:eastAsia="Calibri" w:hAnsiTheme="minorHAnsi" w:cs="Calibri"/>
          <w:color w:val="000000"/>
          <w:sz w:val="24"/>
          <w:szCs w:val="24"/>
        </w:rPr>
        <w:t>P</w:t>
      </w:r>
      <w:r w:rsidR="00AF4613">
        <w:rPr>
          <w:rFonts w:asciiTheme="minorHAnsi" w:eastAsia="Calibri" w:hAnsiTheme="minorHAnsi" w:cs="Calibri"/>
          <w:color w:val="000000"/>
          <w:sz w:val="24"/>
          <w:szCs w:val="24"/>
        </w:rPr>
        <w:t>otp</w:t>
      </w:r>
      <w:r w:rsidRPr="007075A6">
        <w:rPr>
          <w:rFonts w:asciiTheme="minorHAnsi" w:eastAsia="Calibri" w:hAnsiTheme="minorHAnsi" w:cs="Calibri"/>
          <w:color w:val="000000"/>
          <w:sz w:val="24"/>
          <w:szCs w:val="24"/>
        </w:rPr>
        <w:t xml:space="preserve">una interoperabilnost informacionih sistema i povećanje broja elektronskih usluga na visokom nivou sofisticiranosti.   </w:t>
      </w:r>
    </w:p>
    <w:p w:rsidR="00A16942" w:rsidRPr="007075A6" w:rsidRDefault="006A107F" w:rsidP="00EB118D">
      <w:pPr>
        <w:keepNext/>
        <w:keepLines/>
        <w:numPr>
          <w:ilvl w:val="0"/>
          <w:numId w:val="24"/>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u w:val="single"/>
        </w:rPr>
      </w:pPr>
      <w:r w:rsidRPr="007075A6">
        <w:rPr>
          <w:rFonts w:asciiTheme="minorHAnsi" w:eastAsia="Calibri" w:hAnsiTheme="minorHAnsi" w:cs="Calibri"/>
          <w:b/>
          <w:color w:val="000000"/>
          <w:sz w:val="24"/>
          <w:szCs w:val="24"/>
        </w:rPr>
        <w:t>STANJE U OBLASTI</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Zakon o upravnom postupku</w:t>
      </w:r>
      <w:r w:rsidRPr="007075A6">
        <w:rPr>
          <w:rFonts w:asciiTheme="minorHAnsi" w:eastAsia="Calibri" w:hAnsiTheme="minorHAnsi" w:cs="Calibri"/>
          <w:b/>
          <w:color w:val="000000"/>
          <w:sz w:val="24"/>
          <w:szCs w:val="24"/>
          <w:vertAlign w:val="superscript"/>
        </w:rPr>
        <w:footnoteReference w:id="50"/>
      </w:r>
      <w:r w:rsidR="00AF4613">
        <w:rPr>
          <w:rFonts w:asciiTheme="minorHAnsi" w:eastAsia="Calibri" w:hAnsiTheme="minorHAnsi" w:cs="Calibri"/>
          <w:color w:val="000000"/>
          <w:sz w:val="24"/>
          <w:szCs w:val="24"/>
        </w:rPr>
        <w:t xml:space="preserve"> usklađen je s</w:t>
      </w:r>
      <w:r w:rsidRPr="007075A6">
        <w:rPr>
          <w:rFonts w:asciiTheme="minorHAnsi" w:eastAsia="Calibri" w:hAnsiTheme="minorHAnsi" w:cs="Calibri"/>
          <w:color w:val="000000"/>
          <w:sz w:val="24"/>
          <w:szCs w:val="24"/>
        </w:rPr>
        <w:t xml:space="preserve"> načelima EU za dobru javnu upravu i sadrži odredbe o elektronskim komunikacijama,</w:t>
      </w:r>
      <w:r w:rsidR="00AF4613">
        <w:rPr>
          <w:rFonts w:asciiTheme="minorHAnsi" w:eastAsia="Calibri" w:hAnsiTheme="minorHAnsi" w:cs="Calibri"/>
          <w:color w:val="000000"/>
          <w:sz w:val="24"/>
          <w:szCs w:val="24"/>
        </w:rPr>
        <w:t xml:space="preserve"> o</w:t>
      </w:r>
      <w:r w:rsidRPr="007075A6">
        <w:rPr>
          <w:rFonts w:asciiTheme="minorHAnsi" w:eastAsia="Calibri" w:hAnsiTheme="minorHAnsi" w:cs="Calibri"/>
          <w:color w:val="000000"/>
          <w:sz w:val="24"/>
          <w:szCs w:val="24"/>
        </w:rPr>
        <w:t xml:space="preserve"> jedinstvenom upravnom mjestu (</w:t>
      </w:r>
      <w:r w:rsidRPr="007075A6">
        <w:rPr>
          <w:rFonts w:asciiTheme="minorHAnsi" w:eastAsia="Calibri" w:hAnsiTheme="minorHAnsi" w:cs="Calibri"/>
          <w:i/>
          <w:color w:val="000000"/>
          <w:sz w:val="24"/>
          <w:szCs w:val="24"/>
        </w:rPr>
        <w:t>one-stop-shop</w:t>
      </w:r>
      <w:r w:rsidRPr="007075A6">
        <w:rPr>
          <w:rFonts w:asciiTheme="minorHAnsi" w:eastAsia="Calibri" w:hAnsiTheme="minorHAnsi" w:cs="Calibri"/>
          <w:color w:val="000000"/>
          <w:sz w:val="24"/>
          <w:szCs w:val="24"/>
        </w:rPr>
        <w:t xml:space="preserve">) i principu pribavljanja podataka samo jednom (princip </w:t>
      </w:r>
      <w:r w:rsidRPr="007075A6">
        <w:rPr>
          <w:rFonts w:asciiTheme="minorHAnsi" w:eastAsia="Calibri" w:hAnsiTheme="minorHAnsi" w:cs="Calibri"/>
          <w:i/>
          <w:color w:val="000000"/>
          <w:sz w:val="24"/>
          <w:szCs w:val="24"/>
        </w:rPr>
        <w:t>once-only</w:t>
      </w:r>
      <w:r w:rsidR="00AF4613">
        <w:rPr>
          <w:rFonts w:asciiTheme="minorHAnsi" w:eastAsia="Calibri" w:hAnsiTheme="minorHAnsi" w:cs="Calibri"/>
          <w:color w:val="000000"/>
          <w:sz w:val="24"/>
          <w:szCs w:val="24"/>
        </w:rPr>
        <w:t>). Tokom trajanja pret</w:t>
      </w:r>
      <w:r w:rsidRPr="007075A6">
        <w:rPr>
          <w:rFonts w:asciiTheme="minorHAnsi" w:eastAsia="Calibri" w:hAnsiTheme="minorHAnsi" w:cs="Calibri"/>
          <w:color w:val="000000"/>
          <w:sz w:val="24"/>
          <w:szCs w:val="24"/>
        </w:rPr>
        <w:t xml:space="preserve">hodnog </w:t>
      </w:r>
      <w:r w:rsidRPr="007075A6">
        <w:rPr>
          <w:rFonts w:asciiTheme="minorHAnsi" w:eastAsia="Calibri" w:hAnsiTheme="minorHAnsi" w:cs="Calibri"/>
          <w:color w:val="000000"/>
          <w:sz w:val="24"/>
          <w:szCs w:val="24"/>
        </w:rPr>
        <w:lastRenderedPageBreak/>
        <w:t xml:space="preserve">strateškog dokumenta, počela je primjena Zakona o upravnom postupku i Zakona o elektronskoj upravi koji uvode </w:t>
      </w:r>
      <w:r w:rsidRPr="007075A6">
        <w:rPr>
          <w:rFonts w:asciiTheme="minorHAnsi" w:eastAsia="Calibri" w:hAnsiTheme="minorHAnsi" w:cs="Calibri"/>
          <w:b/>
          <w:color w:val="000000"/>
          <w:sz w:val="24"/>
          <w:szCs w:val="24"/>
        </w:rPr>
        <w:t>princip prikupljanja podataka po službenoj dužnosti</w:t>
      </w:r>
      <w:r w:rsidR="00AF4613">
        <w:rPr>
          <w:rFonts w:asciiTheme="minorHAnsi" w:eastAsia="Calibri" w:hAnsiTheme="minorHAnsi" w:cs="Calibri"/>
          <w:color w:val="000000"/>
          <w:sz w:val="24"/>
          <w:szCs w:val="24"/>
        </w:rPr>
        <w:t>. Da</w:t>
      </w:r>
      <w:r w:rsidRPr="007075A6">
        <w:rPr>
          <w:rFonts w:asciiTheme="minorHAnsi" w:eastAsia="Calibri" w:hAnsiTheme="minorHAnsi" w:cs="Calibri"/>
          <w:color w:val="000000"/>
          <w:sz w:val="24"/>
          <w:szCs w:val="24"/>
        </w:rPr>
        <w:t xml:space="preserve"> bi se pojednostavilo i ubrzalo pribavljanje podataka po službenoj dužnosti, uspostavljen je </w:t>
      </w:r>
      <w:r w:rsidRPr="007075A6">
        <w:rPr>
          <w:rFonts w:asciiTheme="minorHAnsi" w:eastAsia="Calibri" w:hAnsiTheme="minorHAnsi" w:cs="Calibri"/>
          <w:b/>
          <w:color w:val="000000"/>
          <w:sz w:val="24"/>
          <w:szCs w:val="24"/>
        </w:rPr>
        <w:t>jedinstveni informacioni sistem – JSERP</w:t>
      </w:r>
      <w:r w:rsidRPr="007075A6">
        <w:rPr>
          <w:rFonts w:asciiTheme="minorHAnsi" w:eastAsia="Calibri" w:hAnsiTheme="minorHAnsi" w:cs="Calibri"/>
          <w:color w:val="000000"/>
          <w:sz w:val="24"/>
          <w:szCs w:val="24"/>
        </w:rPr>
        <w:t>, na koji je prijavljeno 7 od 7 ključnih registara, i to: Centralni registar stanovništva, Centralni registar poreskih obveznika i osiguranika (Registar poreskih obveznika i Registar zaposlenih), Centralni registar privrednih subjekata, Registar obrazovanja Crne Gore, Registar kaznene evidencije i Registar nepokretnosti.</w:t>
      </w:r>
    </w:p>
    <w:p w:rsidR="00A16942"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Donošenjem Zakona o elektronskoj identifikaciji i elektronskom potpisu ("Službeni list C</w:t>
      </w:r>
      <w:r w:rsidR="00AF4613">
        <w:rPr>
          <w:rFonts w:asciiTheme="minorHAnsi" w:eastAsia="Calibri" w:hAnsiTheme="minorHAnsi" w:cs="Calibri"/>
          <w:color w:val="000000"/>
          <w:sz w:val="24"/>
          <w:szCs w:val="24"/>
        </w:rPr>
        <w:t>G", br. 31/2017), započelo se s</w:t>
      </w:r>
      <w:r w:rsidRPr="007075A6">
        <w:rPr>
          <w:rFonts w:asciiTheme="minorHAnsi" w:eastAsia="Calibri" w:hAnsiTheme="minorHAnsi" w:cs="Calibri"/>
          <w:color w:val="000000"/>
          <w:sz w:val="24"/>
          <w:szCs w:val="24"/>
        </w:rPr>
        <w:t xml:space="preserve"> procesom uspostavljanja pravnog okvira za </w:t>
      </w:r>
      <w:r w:rsidRPr="007075A6">
        <w:rPr>
          <w:rFonts w:asciiTheme="minorHAnsi" w:eastAsia="Calibri" w:hAnsiTheme="minorHAnsi" w:cs="Calibri"/>
          <w:b/>
          <w:color w:val="000000"/>
          <w:sz w:val="24"/>
          <w:szCs w:val="24"/>
        </w:rPr>
        <w:t>razvoj elektronskog poslovanja u Crnoj Gori</w:t>
      </w:r>
      <w:r w:rsidRPr="007075A6">
        <w:rPr>
          <w:rFonts w:asciiTheme="minorHAnsi" w:eastAsia="Calibri" w:hAnsiTheme="minorHAnsi" w:cs="Calibri"/>
          <w:color w:val="000000"/>
          <w:sz w:val="24"/>
          <w:szCs w:val="24"/>
        </w:rPr>
        <w:t xml:space="preserve">. Izmjenama i dopunama Zakona o elektronskoj identifikaciji i elektronskom potpisu ("Službeni list CG", br. 72/2019) prije svega u dijelu koji se odnosi na kvalifikovane elektronske usluge povjerenja, kao što su kvalifikovani elektronski potpis, kvalifikovani elektronski pečat i drugo, izvršeno je dodatno usklađivanje </w:t>
      </w:r>
      <w:r w:rsidR="00AF4613">
        <w:rPr>
          <w:rFonts w:asciiTheme="minorHAnsi" w:eastAsia="Calibri" w:hAnsiTheme="minorHAnsi" w:cs="Calibri"/>
          <w:color w:val="000000"/>
          <w:sz w:val="24"/>
          <w:szCs w:val="24"/>
        </w:rPr>
        <w:t xml:space="preserve">s </w:t>
      </w:r>
      <w:r w:rsidRPr="007075A6">
        <w:rPr>
          <w:rFonts w:asciiTheme="minorHAnsi" w:eastAsia="Calibri" w:hAnsiTheme="minorHAnsi" w:cs="Calibri"/>
          <w:color w:val="000000"/>
          <w:sz w:val="24"/>
          <w:szCs w:val="24"/>
        </w:rPr>
        <w:t>Uredbom</w:t>
      </w:r>
      <w:r w:rsidR="00AF4613">
        <w:rPr>
          <w:rFonts w:asciiTheme="minorHAnsi" w:eastAsia="Calibri" w:hAnsiTheme="minorHAnsi" w:cs="Calibri"/>
          <w:color w:val="000000"/>
          <w:sz w:val="24"/>
          <w:szCs w:val="24"/>
        </w:rPr>
        <w:t xml:space="preserve"> EU</w:t>
      </w:r>
      <w:r w:rsidRPr="007075A6">
        <w:rPr>
          <w:rFonts w:asciiTheme="minorHAnsi" w:eastAsia="Calibri" w:hAnsiTheme="minorHAnsi" w:cs="Calibri"/>
          <w:color w:val="000000"/>
          <w:sz w:val="24"/>
          <w:szCs w:val="24"/>
        </w:rPr>
        <w:t xml:space="preserve"> o elektronskoj identifikaciji i elektronskim uslugama povjerenja za elekt</w:t>
      </w:r>
      <w:r w:rsidR="00AF4613">
        <w:rPr>
          <w:rFonts w:asciiTheme="minorHAnsi" w:eastAsia="Calibri" w:hAnsiTheme="minorHAnsi" w:cs="Calibri"/>
          <w:color w:val="000000"/>
          <w:sz w:val="24"/>
          <w:szCs w:val="24"/>
        </w:rPr>
        <w:t>ronske transakcije na unutrašnjem</w:t>
      </w:r>
      <w:r w:rsidRPr="007075A6">
        <w:rPr>
          <w:rFonts w:asciiTheme="minorHAnsi" w:eastAsia="Calibri" w:hAnsiTheme="minorHAnsi" w:cs="Calibri"/>
          <w:color w:val="000000"/>
          <w:sz w:val="24"/>
          <w:szCs w:val="24"/>
        </w:rPr>
        <w:t xml:space="preserve"> tržištu, br. 910/2014. U toku je usaglašavanje postojećeg Zakona o elektronskom dokumen</w:t>
      </w:r>
      <w:r w:rsidR="00AF4613">
        <w:rPr>
          <w:rFonts w:asciiTheme="minorHAnsi" w:eastAsia="Calibri" w:hAnsiTheme="minorHAnsi" w:cs="Calibri"/>
          <w:color w:val="000000"/>
          <w:sz w:val="24"/>
          <w:szCs w:val="24"/>
        </w:rPr>
        <w:t>tu, s prethodno</w:t>
      </w:r>
      <w:r w:rsidRPr="007075A6">
        <w:rPr>
          <w:rFonts w:asciiTheme="minorHAnsi" w:eastAsia="Calibri" w:hAnsiTheme="minorHAnsi" w:cs="Calibri"/>
          <w:color w:val="000000"/>
          <w:sz w:val="24"/>
          <w:szCs w:val="24"/>
        </w:rPr>
        <w:t xml:space="preserve"> navedenim izmj</w:t>
      </w:r>
      <w:r w:rsidR="00AF4613">
        <w:rPr>
          <w:rFonts w:asciiTheme="minorHAnsi" w:eastAsia="Calibri" w:hAnsiTheme="minorHAnsi" w:cs="Calibri"/>
          <w:color w:val="000000"/>
          <w:sz w:val="24"/>
          <w:szCs w:val="24"/>
        </w:rPr>
        <w:t>enama, kao i unapređenje rai</w:t>
      </w:r>
      <w:r w:rsidRPr="007075A6">
        <w:rPr>
          <w:rFonts w:asciiTheme="minorHAnsi" w:eastAsia="Calibri" w:hAnsiTheme="minorHAnsi" w:cs="Calibri"/>
          <w:color w:val="000000"/>
          <w:sz w:val="24"/>
          <w:szCs w:val="24"/>
        </w:rPr>
        <w:t xml:space="preserve"> propisivanja digitalizacije papirnih dokumenata i ovjere takvih dokumenata. Imajući u vidu da je d</w:t>
      </w:r>
      <w:r w:rsidR="00AF4613">
        <w:rPr>
          <w:rFonts w:asciiTheme="minorHAnsi" w:eastAsia="Calibri" w:hAnsiTheme="minorHAnsi" w:cs="Calibri"/>
          <w:color w:val="000000"/>
          <w:sz w:val="24"/>
          <w:szCs w:val="24"/>
        </w:rPr>
        <w:t>igitalizacija dokumenata</w:t>
      </w:r>
      <w:r w:rsidRPr="007075A6">
        <w:rPr>
          <w:rFonts w:asciiTheme="minorHAnsi" w:eastAsia="Calibri" w:hAnsiTheme="minorHAnsi" w:cs="Calibri"/>
          <w:color w:val="000000"/>
          <w:sz w:val="24"/>
          <w:szCs w:val="24"/>
        </w:rPr>
        <w:t xml:space="preserve"> nastali</w:t>
      </w:r>
      <w:r w:rsidR="00AF4613">
        <w:rPr>
          <w:rFonts w:asciiTheme="minorHAnsi" w:eastAsia="Calibri" w:hAnsiTheme="minorHAnsi" w:cs="Calibri"/>
          <w:color w:val="000000"/>
          <w:sz w:val="24"/>
          <w:szCs w:val="24"/>
        </w:rPr>
        <w:t>h</w:t>
      </w:r>
      <w:r w:rsidRPr="007075A6">
        <w:rPr>
          <w:rFonts w:asciiTheme="minorHAnsi" w:eastAsia="Calibri" w:hAnsiTheme="minorHAnsi" w:cs="Calibri"/>
          <w:color w:val="000000"/>
          <w:sz w:val="24"/>
          <w:szCs w:val="24"/>
        </w:rPr>
        <w:t xml:space="preserve"> u papiru veoma značajna za ispunjenje ciljeva zakona, predviđeno je da </w:t>
      </w:r>
      <w:r w:rsidRPr="007075A6">
        <w:rPr>
          <w:rFonts w:asciiTheme="minorHAnsi" w:eastAsia="Calibri" w:hAnsiTheme="minorHAnsi" w:cs="Calibri"/>
          <w:b/>
          <w:color w:val="000000"/>
          <w:sz w:val="24"/>
          <w:szCs w:val="24"/>
        </w:rPr>
        <w:t xml:space="preserve">digitalizovani akt </w:t>
      </w:r>
      <w:r w:rsidRPr="007075A6">
        <w:rPr>
          <w:rFonts w:asciiTheme="minorHAnsi" w:eastAsia="Calibri" w:hAnsiTheme="minorHAnsi" w:cs="Calibri"/>
          <w:color w:val="000000"/>
          <w:sz w:val="24"/>
          <w:szCs w:val="24"/>
        </w:rPr>
        <w:t>ima istu dokaznu snagu kao izvorni akt ukoliko je digitalizacija obavljena na zakonom propisan način. Takođe, novina je i da ovjeru odštampanog elektronskog dokumenta na papiru, kao i digitalizovanog dokumenta, osim ovlašćenih lica propisanih Zakonom o ovjeri potpisa, rukopisa i prepisa, mogu vršiti i nadležni organi propisani Zakonom o elektronskom dokumentu kad se u postupcima koji se vode pred tim organima zahtijeva ovjereni digitalizovani dokument.</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Značajnu priliku za unapređenje stanja u ovoj oblasti predstavlja uvođenje </w:t>
      </w:r>
      <w:r w:rsidRPr="007075A6">
        <w:rPr>
          <w:rFonts w:asciiTheme="minorHAnsi" w:eastAsia="Calibri" w:hAnsiTheme="minorHAnsi" w:cs="Calibri"/>
          <w:b/>
          <w:color w:val="000000"/>
          <w:sz w:val="24"/>
          <w:szCs w:val="24"/>
        </w:rPr>
        <w:t>nove lične karte</w:t>
      </w:r>
      <w:r w:rsidRPr="007075A6">
        <w:rPr>
          <w:rFonts w:asciiTheme="minorHAnsi" w:eastAsia="Calibri" w:hAnsiTheme="minorHAnsi" w:cs="Calibri"/>
          <w:color w:val="000000"/>
          <w:sz w:val="24"/>
          <w:szCs w:val="24"/>
        </w:rPr>
        <w:t>. Naime, izmjenama i dopunama Zakona o ličnoj karti,</w:t>
      </w:r>
      <w:r w:rsidRPr="007075A6">
        <w:rPr>
          <w:rFonts w:asciiTheme="minorHAnsi" w:eastAsia="Calibri" w:hAnsiTheme="minorHAnsi" w:cs="Calibri"/>
          <w:color w:val="000000"/>
          <w:sz w:val="24"/>
          <w:szCs w:val="24"/>
          <w:vertAlign w:val="superscript"/>
        </w:rPr>
        <w:footnoteReference w:id="51"/>
      </w:r>
      <w:r w:rsidRPr="007075A6">
        <w:rPr>
          <w:rFonts w:asciiTheme="minorHAnsi" w:eastAsia="Calibri" w:hAnsiTheme="minorHAnsi" w:cs="Calibri"/>
          <w:color w:val="000000"/>
          <w:sz w:val="24"/>
          <w:szCs w:val="24"/>
        </w:rPr>
        <w:t xml:space="preserve"> predviđeno je da je lična karta elektronska </w:t>
      </w:r>
      <w:r w:rsidR="00D21A4A">
        <w:rPr>
          <w:rFonts w:asciiTheme="minorHAnsi" w:eastAsia="Calibri" w:hAnsiTheme="minorHAnsi" w:cs="Calibri"/>
          <w:color w:val="000000"/>
          <w:sz w:val="24"/>
          <w:szCs w:val="24"/>
        </w:rPr>
        <w:t>javna isprava, kao i da sadrži s</w:t>
      </w:r>
      <w:r w:rsidRPr="007075A6">
        <w:rPr>
          <w:rFonts w:asciiTheme="minorHAnsi" w:eastAsia="Calibri" w:hAnsiTheme="minorHAnsi" w:cs="Calibri"/>
          <w:color w:val="000000"/>
          <w:sz w:val="24"/>
          <w:szCs w:val="24"/>
        </w:rPr>
        <w:t>ertifikat za elektronsku identifikaciju i sertifikat za kvalifikovani elektronski potpis. Usljed pandemije uzrokovane</w:t>
      </w:r>
      <w:r w:rsidR="00D21A4A">
        <w:rPr>
          <w:rFonts w:asciiTheme="minorHAnsi" w:eastAsia="Calibri" w:hAnsiTheme="minorHAnsi" w:cs="Calibri"/>
          <w:color w:val="000000"/>
          <w:sz w:val="24"/>
          <w:szCs w:val="24"/>
        </w:rPr>
        <w:t xml:space="preserve"> korona</w:t>
      </w:r>
      <w:r w:rsidRPr="007075A6">
        <w:rPr>
          <w:rFonts w:asciiTheme="minorHAnsi" w:eastAsia="Calibri" w:hAnsiTheme="minorHAnsi" w:cs="Calibri"/>
          <w:color w:val="000000"/>
          <w:sz w:val="24"/>
          <w:szCs w:val="24"/>
        </w:rPr>
        <w:t xml:space="preserve"> virusom, Ministarstvo unutrašnjih poslova otpočelo je izdava</w:t>
      </w:r>
      <w:r w:rsidR="00D21A4A">
        <w:rPr>
          <w:rFonts w:asciiTheme="minorHAnsi" w:eastAsia="Calibri" w:hAnsiTheme="minorHAnsi" w:cs="Calibri"/>
          <w:color w:val="000000"/>
          <w:sz w:val="24"/>
          <w:szCs w:val="24"/>
        </w:rPr>
        <w:t xml:space="preserve">nje elektronskih ličnih karata 1. </w:t>
      </w:r>
      <w:r w:rsidRPr="007075A6">
        <w:rPr>
          <w:rFonts w:asciiTheme="minorHAnsi" w:eastAsia="Calibri" w:hAnsiTheme="minorHAnsi" w:cs="Calibri"/>
          <w:color w:val="000000"/>
          <w:sz w:val="24"/>
          <w:szCs w:val="24"/>
        </w:rPr>
        <w:t>6.</w:t>
      </w:r>
      <w:r w:rsidR="00D21A4A">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 xml:space="preserve">2020. godine (do decembra 2020. </w:t>
      </w:r>
      <w:r w:rsidR="00AC5BBB">
        <w:rPr>
          <w:rFonts w:asciiTheme="minorHAnsi" w:eastAsia="Calibri" w:hAnsiTheme="minorHAnsi" w:cs="Calibri"/>
          <w:color w:val="000000"/>
          <w:sz w:val="24"/>
          <w:szCs w:val="24"/>
        </w:rPr>
        <w:t>g</w:t>
      </w:r>
      <w:r w:rsidRPr="007075A6">
        <w:rPr>
          <w:rFonts w:asciiTheme="minorHAnsi" w:eastAsia="Calibri" w:hAnsiTheme="minorHAnsi" w:cs="Calibri"/>
          <w:color w:val="000000"/>
          <w:sz w:val="24"/>
          <w:szCs w:val="24"/>
        </w:rPr>
        <w:t>odine</w:t>
      </w:r>
      <w:r w:rsidR="00AC5BBB">
        <w:rPr>
          <w:rFonts w:asciiTheme="minorHAnsi" w:eastAsia="Calibri" w:hAnsiTheme="minorHAnsi" w:cs="Calibri"/>
          <w:color w:val="000000"/>
          <w:sz w:val="24"/>
          <w:szCs w:val="24"/>
        </w:rPr>
        <w:t xml:space="preserve"> crnogorskim građanima izdato je</w:t>
      </w:r>
      <w:r w:rsidRPr="007075A6">
        <w:rPr>
          <w:rFonts w:asciiTheme="minorHAnsi" w:eastAsia="Calibri" w:hAnsiTheme="minorHAnsi" w:cs="Calibri"/>
          <w:color w:val="000000"/>
          <w:sz w:val="24"/>
          <w:szCs w:val="24"/>
        </w:rPr>
        <w:t xml:space="preserve"> 68.483 elekt</w:t>
      </w:r>
      <w:r w:rsidR="00AC5BBB">
        <w:rPr>
          <w:rFonts w:asciiTheme="minorHAnsi" w:eastAsia="Calibri" w:hAnsiTheme="minorHAnsi" w:cs="Calibri"/>
          <w:color w:val="000000"/>
          <w:sz w:val="24"/>
          <w:szCs w:val="24"/>
        </w:rPr>
        <w:t>ronskih ličnih karata</w:t>
      </w:r>
      <w:r w:rsidRPr="007075A6">
        <w:rPr>
          <w:rFonts w:asciiTheme="minorHAnsi" w:eastAsia="Calibri" w:hAnsiTheme="minorHAnsi" w:cs="Calibri"/>
          <w:color w:val="000000"/>
          <w:sz w:val="24"/>
          <w:szCs w:val="24"/>
        </w:rPr>
        <w:t xml:space="preserve">). Imajući u vidu da je kvalifikovani elektronski potpis ekvivalentan svojeručnom potpisu na šalteru, besplatno izdavanje elektronskog potpisa za građane i jeftinije izdavanje elektronskog potpisa za privredu (od decembra 2020. godine započet je proces izdavanja elektronskog potpisa sa sniženom cijenom sertifikata za 27.3%) predstavlja značajan potencijal za omasovljavanje korišćenja elektronskih usluga u Crnoj Gori.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Zakonom o elektronskoj identifikaciji i elektronskom potpisu predviđeno je da MJUDDM vrši elektronske usluge povjerenja i kvalifikovane elektronske usluge povjerenja za organe državne uprave, a kad je to propisano zakonom, i za druge organe vlasti. MJUDDM je od novembra 2009. godine do decembra 2020. godine izdalo 712 naprednih elektronskih potpisa organima državne uprave, od kojih je aktivno svega 421.</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Putem elektronske ankete koja je bila aktivna tokom 2019</w:t>
      </w:r>
      <w:r w:rsidR="005D36A8">
        <w:rPr>
          <w:rFonts w:asciiTheme="minorHAnsi" w:eastAsia="Calibri" w:hAnsiTheme="minorHAnsi" w:cs="Calibri"/>
          <w:color w:val="000000"/>
          <w:sz w:val="24"/>
          <w:szCs w:val="24"/>
        </w:rPr>
        <w:t>. godine na Portalu e-uprave 82,</w:t>
      </w:r>
      <w:r w:rsidRPr="007075A6">
        <w:rPr>
          <w:rFonts w:asciiTheme="minorHAnsi" w:eastAsia="Calibri" w:hAnsiTheme="minorHAnsi" w:cs="Calibri"/>
          <w:color w:val="000000"/>
          <w:sz w:val="24"/>
          <w:szCs w:val="24"/>
        </w:rPr>
        <w:t xml:space="preserve">76% korisnika smatra da je podnošenje elektronskog zahtjeva putem Portala olakšalo postupak dobijanja traženog dokumenta. U 2020. godini mjerenje zadovoljstva elektronskim uslugama urađeno </w:t>
      </w:r>
      <w:r w:rsidR="005D36A8"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kroz dodatnu funkcionalnost na Portalu e-uprave koja podrazumijeva da korisnici nakon završene e-usluge mogu davati pozitivnu („Like“) odnosno negativnu („Dislike“) ocjenu pružene usluge koju su elektronski završili. Korisnici su ocjenjivali ukupno 38 e-usluga, a ukupan broj pozitivnih ocjena je 4182, dok je njih 55 dalo negativnu ocjenu, što predstavlja procenat od 98.70% zadovoljnih korisnika koji su koristili e-usluge na Portalu.</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Oslanjajući se na istraživanje Balkanskog barometra koje se, po uzoru na Evropski barometar, sprovodi u zemljama Zapadnog Balkana, Evropska komisija je konstatovala </w:t>
      </w:r>
      <w:r w:rsidRPr="007075A6">
        <w:rPr>
          <w:rFonts w:asciiTheme="minorHAnsi" w:eastAsia="Calibri" w:hAnsiTheme="minorHAnsi" w:cs="Calibri"/>
          <w:b/>
          <w:color w:val="000000"/>
          <w:sz w:val="24"/>
          <w:szCs w:val="24"/>
        </w:rPr>
        <w:t>porast zadovoljstva građana uslugama uprave na centralnom nivou</w:t>
      </w:r>
      <w:r w:rsidRPr="007075A6">
        <w:rPr>
          <w:rFonts w:asciiTheme="minorHAnsi" w:eastAsia="Calibri" w:hAnsiTheme="minorHAnsi" w:cs="Calibri"/>
          <w:color w:val="000000"/>
          <w:sz w:val="24"/>
          <w:szCs w:val="24"/>
        </w:rPr>
        <w:t xml:space="preserve"> na 66% u 2019. godini sa 42% koliko je bilo 2017. godine. U pore</w:t>
      </w:r>
      <w:r w:rsidR="00881FA2">
        <w:rPr>
          <w:rFonts w:asciiTheme="minorHAnsi" w:eastAsia="Calibri" w:hAnsiTheme="minorHAnsi" w:cs="Calibri"/>
          <w:color w:val="000000"/>
          <w:sz w:val="24"/>
          <w:szCs w:val="24"/>
        </w:rPr>
        <w:t>đenju s</w:t>
      </w:r>
      <w:r w:rsidR="00E23851">
        <w:rPr>
          <w:rFonts w:asciiTheme="minorHAnsi" w:eastAsia="Calibri" w:hAnsiTheme="minorHAnsi" w:cs="Calibri"/>
          <w:color w:val="000000"/>
          <w:sz w:val="24"/>
          <w:szCs w:val="24"/>
        </w:rPr>
        <w:t xml:space="preserve"> rezultatima prethodnog </w:t>
      </w:r>
      <w:r w:rsidR="00881FA2">
        <w:rPr>
          <w:rFonts w:asciiTheme="minorHAnsi" w:eastAsia="Calibri" w:hAnsiTheme="minorHAnsi" w:cs="Calibri"/>
          <w:color w:val="000000"/>
          <w:sz w:val="24"/>
          <w:szCs w:val="24"/>
        </w:rPr>
        <w:t>Monitora i promjenama u vezi s</w:t>
      </w:r>
      <w:r w:rsidRPr="007075A6">
        <w:rPr>
          <w:rFonts w:asciiTheme="minorHAnsi" w:eastAsia="Calibri" w:hAnsiTheme="minorHAnsi" w:cs="Calibri"/>
          <w:color w:val="000000"/>
          <w:sz w:val="24"/>
          <w:szCs w:val="24"/>
        </w:rPr>
        <w:t xml:space="preserve"> građanskim percipiranjem jednostavnosti procesa javne administracije, Crna Gora bilježi porast od 14%.</w:t>
      </w:r>
      <w:r w:rsidRPr="007075A6">
        <w:rPr>
          <w:rFonts w:asciiTheme="minorHAnsi" w:eastAsia="Calibri" w:hAnsiTheme="minorHAnsi" w:cs="Calibri"/>
          <w:color w:val="000000"/>
          <w:sz w:val="24"/>
          <w:szCs w:val="24"/>
          <w:vertAlign w:val="superscript"/>
        </w:rPr>
        <w:footnoteReference w:id="52"/>
      </w:r>
      <w:r w:rsidR="00881FA2">
        <w:rPr>
          <w:rFonts w:asciiTheme="minorHAnsi" w:eastAsia="Calibri" w:hAnsiTheme="minorHAnsi" w:cs="Calibri"/>
          <w:color w:val="000000"/>
          <w:sz w:val="24"/>
          <w:szCs w:val="24"/>
        </w:rPr>
        <w:t xml:space="preserve"> Kad</w:t>
      </w:r>
      <w:r w:rsidRPr="007075A6">
        <w:rPr>
          <w:rFonts w:asciiTheme="minorHAnsi" w:eastAsia="Calibri" w:hAnsiTheme="minorHAnsi" w:cs="Calibri"/>
          <w:color w:val="000000"/>
          <w:sz w:val="24"/>
          <w:szCs w:val="24"/>
        </w:rPr>
        <w:t xml:space="preserve"> je u pitanju upotreba </w:t>
      </w:r>
      <w:r w:rsidRPr="007075A6">
        <w:rPr>
          <w:rFonts w:asciiTheme="minorHAnsi" w:eastAsia="Calibri" w:hAnsiTheme="minorHAnsi" w:cs="Calibri"/>
          <w:b/>
          <w:color w:val="000000"/>
          <w:sz w:val="24"/>
          <w:szCs w:val="24"/>
        </w:rPr>
        <w:t>elektronskih usluga</w:t>
      </w:r>
      <w:r w:rsidRPr="007075A6">
        <w:rPr>
          <w:rFonts w:asciiTheme="minorHAnsi" w:eastAsia="Calibri" w:hAnsiTheme="minorHAnsi" w:cs="Calibri"/>
          <w:color w:val="000000"/>
          <w:sz w:val="24"/>
          <w:szCs w:val="24"/>
        </w:rPr>
        <w:t xml:space="preserve">, OECD je u svom izvještaju </w:t>
      </w:r>
      <w:r w:rsidRPr="007075A6">
        <w:rPr>
          <w:rFonts w:asciiTheme="minorHAnsi" w:eastAsia="Calibri" w:hAnsiTheme="minorHAnsi" w:cs="Calibri"/>
          <w:i/>
          <w:color w:val="000000"/>
          <w:sz w:val="24"/>
          <w:szCs w:val="24"/>
        </w:rPr>
        <w:t>Government at a Glance: Western Balkans</w:t>
      </w:r>
      <w:r w:rsidRPr="007075A6">
        <w:rPr>
          <w:rFonts w:asciiTheme="minorHAnsi" w:eastAsia="Calibri" w:hAnsiTheme="minorHAnsi" w:cs="Calibri"/>
          <w:color w:val="000000"/>
          <w:sz w:val="24"/>
          <w:szCs w:val="24"/>
        </w:rPr>
        <w:t xml:space="preserve"> iz 2020. godine konstatovao da zemlje Zapadnog Balkana zaostaju u odnosu na zemlje OECD-E</w:t>
      </w:r>
      <w:r w:rsidR="00881FA2">
        <w:rPr>
          <w:rFonts w:asciiTheme="minorHAnsi" w:eastAsia="Calibri" w:hAnsiTheme="minorHAnsi" w:cs="Calibri"/>
          <w:color w:val="000000"/>
          <w:sz w:val="24"/>
          <w:szCs w:val="24"/>
        </w:rPr>
        <w:t>U. Po istraživanju Ujedinjenih n</w:t>
      </w:r>
      <w:r w:rsidRPr="007075A6">
        <w:rPr>
          <w:rFonts w:asciiTheme="minorHAnsi" w:eastAsia="Calibri" w:hAnsiTheme="minorHAnsi" w:cs="Calibri"/>
          <w:color w:val="000000"/>
          <w:sz w:val="24"/>
          <w:szCs w:val="24"/>
        </w:rPr>
        <w:t>acija (UN eGovernment Survey 2020) Crna Gora bilježi pad u odnosu na prethodne godine, te je na listi svjetskog razvoja eGovernmenta na 75. mjestu.</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Strategijom reforme javne uprave 2016 – 2020. godine konstatovano je da u Crnoj Gori ne postoji </w:t>
      </w:r>
      <w:r w:rsidRPr="007075A6">
        <w:rPr>
          <w:rFonts w:asciiTheme="minorHAnsi" w:eastAsia="Calibri" w:hAnsiTheme="minorHAnsi" w:cs="Calibri"/>
          <w:b/>
          <w:color w:val="000000"/>
          <w:sz w:val="24"/>
          <w:szCs w:val="24"/>
        </w:rPr>
        <w:t>metod za upravljanje kvalitetom u oblasti pružanja usluga niti procesa rada</w:t>
      </w:r>
      <w:r w:rsidRPr="007075A6">
        <w:rPr>
          <w:rFonts w:asciiTheme="minorHAnsi" w:eastAsia="Calibri" w:hAnsiTheme="minorHAnsi" w:cs="Calibri"/>
          <w:color w:val="000000"/>
          <w:sz w:val="24"/>
          <w:szCs w:val="24"/>
        </w:rPr>
        <w:t>. Nakon osnivanja  Ministarstva javne uprave i Direktorata za dobru javnu upravu i djelovanje nevladinih organizacija, koje u svojoj nadležnosti ima</w:t>
      </w:r>
      <w:r w:rsidR="00881FA2">
        <w:rPr>
          <w:rFonts w:asciiTheme="minorHAnsi" w:eastAsia="Calibri" w:hAnsiTheme="minorHAnsi" w:cs="Calibri"/>
          <w:color w:val="000000"/>
          <w:sz w:val="24"/>
          <w:szCs w:val="24"/>
        </w:rPr>
        <w:t>ju</w:t>
      </w:r>
      <w:r w:rsidRPr="007075A6">
        <w:rPr>
          <w:rFonts w:asciiTheme="minorHAnsi" w:eastAsia="Calibri" w:hAnsiTheme="minorHAnsi" w:cs="Calibri"/>
          <w:color w:val="000000"/>
          <w:sz w:val="24"/>
          <w:szCs w:val="24"/>
        </w:rPr>
        <w:t xml:space="preserve"> monitoring reforme javne uprave i implem</w:t>
      </w:r>
      <w:r w:rsidR="00881FA2">
        <w:rPr>
          <w:rFonts w:asciiTheme="minorHAnsi" w:eastAsia="Calibri" w:hAnsiTheme="minorHAnsi" w:cs="Calibri"/>
          <w:color w:val="000000"/>
          <w:sz w:val="24"/>
          <w:szCs w:val="24"/>
        </w:rPr>
        <w:t>en</w:t>
      </w:r>
      <w:r w:rsidRPr="007075A6">
        <w:rPr>
          <w:rFonts w:asciiTheme="minorHAnsi" w:eastAsia="Calibri" w:hAnsiTheme="minorHAnsi" w:cs="Calibri"/>
          <w:color w:val="000000"/>
          <w:sz w:val="24"/>
          <w:szCs w:val="24"/>
        </w:rPr>
        <w:t xml:space="preserve">taciju Stategije, odlučeno je da se pokrene inicjativa za implementaciju </w:t>
      </w:r>
      <w:r w:rsidRPr="007075A6">
        <w:rPr>
          <w:rFonts w:asciiTheme="minorHAnsi" w:eastAsia="Calibri" w:hAnsiTheme="minorHAnsi" w:cs="Calibri"/>
          <w:b/>
          <w:color w:val="000000"/>
          <w:sz w:val="24"/>
          <w:szCs w:val="24"/>
        </w:rPr>
        <w:t>CAF metoda</w:t>
      </w:r>
      <w:r w:rsidR="00881FA2">
        <w:rPr>
          <w:rFonts w:asciiTheme="minorHAnsi" w:eastAsia="Calibri" w:hAnsiTheme="minorHAnsi" w:cs="Calibri"/>
          <w:color w:val="000000"/>
          <w:sz w:val="24"/>
          <w:szCs w:val="24"/>
        </w:rPr>
        <w:t xml:space="preserve"> i</w:t>
      </w:r>
      <w:r w:rsidRPr="007075A6">
        <w:rPr>
          <w:rFonts w:asciiTheme="minorHAnsi" w:eastAsia="Calibri" w:hAnsiTheme="minorHAnsi" w:cs="Calibri"/>
          <w:color w:val="000000"/>
          <w:sz w:val="24"/>
          <w:szCs w:val="24"/>
        </w:rPr>
        <w:t xml:space="preserve"> prvi put implementira naved</w:t>
      </w:r>
      <w:r w:rsidR="00881FA2">
        <w:rPr>
          <w:rFonts w:asciiTheme="minorHAnsi" w:eastAsia="Calibri" w:hAnsiTheme="minorHAnsi" w:cs="Calibri"/>
          <w:color w:val="000000"/>
          <w:sz w:val="24"/>
          <w:szCs w:val="24"/>
        </w:rPr>
        <w:t>e</w:t>
      </w:r>
      <w:r w:rsidRPr="007075A6">
        <w:rPr>
          <w:rFonts w:asciiTheme="minorHAnsi" w:eastAsia="Calibri" w:hAnsiTheme="minorHAnsi" w:cs="Calibri"/>
          <w:color w:val="000000"/>
          <w:sz w:val="24"/>
          <w:szCs w:val="24"/>
        </w:rPr>
        <w:t>ni model. Sredinom jula 2020. godine, MJU je postalo dio</w:t>
      </w:r>
      <w:r w:rsidR="00881FA2">
        <w:rPr>
          <w:rFonts w:asciiTheme="minorHAnsi" w:eastAsia="Calibri" w:hAnsiTheme="minorHAnsi" w:cs="Calibri"/>
          <w:color w:val="000000"/>
          <w:sz w:val="24"/>
          <w:szCs w:val="24"/>
        </w:rPr>
        <w:t xml:space="preserve"> EUPAN mreže, te je Crna Gora</w:t>
      </w:r>
      <w:r w:rsidRPr="007075A6">
        <w:rPr>
          <w:rFonts w:asciiTheme="minorHAnsi" w:eastAsia="Calibri" w:hAnsiTheme="minorHAnsi" w:cs="Calibri"/>
          <w:color w:val="000000"/>
          <w:sz w:val="24"/>
          <w:szCs w:val="24"/>
        </w:rPr>
        <w:t xml:space="preserve"> uključena u aktivnosti Zajedničkog okvira procjene (eng</w:t>
      </w:r>
      <w:r w:rsidR="00881FA2">
        <w:rPr>
          <w:rFonts w:asciiTheme="minorHAnsi" w:eastAsia="Calibri" w:hAnsiTheme="minorHAnsi" w:cs="Calibri"/>
          <w:color w:val="000000"/>
          <w:sz w:val="24"/>
          <w:szCs w:val="24"/>
        </w:rPr>
        <w:t>l</w:t>
      </w:r>
      <w:r w:rsidRPr="007075A6">
        <w:rPr>
          <w:rFonts w:asciiTheme="minorHAnsi" w:eastAsia="Calibri" w:hAnsiTheme="minorHAnsi" w:cs="Calibri"/>
          <w:color w:val="000000"/>
          <w:sz w:val="24"/>
          <w:szCs w:val="24"/>
        </w:rPr>
        <w:t>. Common Assessment Framework-CAF). Sistem upravljanja kvalitetom se između ostalog sastoji od optimizacije tj. povećanja efikasnosti poslovnih procesa i standardizacije tj. ujednačavanja poslovnih procesa komparativnih organizacija u javnoj upravi. Analiza potreba korisnika javnih usluga po životnim situacijama takođe predstavlja osnovu za izradu i uvođenje Metodologije za optimizaciju i standardizaciju procesa u javnu upravu.</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Uspostavljen je </w:t>
      </w:r>
      <w:r w:rsidRPr="007075A6">
        <w:rPr>
          <w:rFonts w:asciiTheme="minorHAnsi" w:eastAsia="Calibri" w:hAnsiTheme="minorHAnsi" w:cs="Calibri"/>
          <w:b/>
          <w:color w:val="000000"/>
          <w:sz w:val="24"/>
          <w:szCs w:val="24"/>
        </w:rPr>
        <w:t>regionalni centar za upravljanje kvalitetom</w:t>
      </w:r>
      <w:r w:rsidRPr="007075A6">
        <w:rPr>
          <w:rFonts w:asciiTheme="minorHAnsi" w:eastAsia="Calibri" w:hAnsiTheme="minorHAnsi" w:cs="Calibri"/>
          <w:color w:val="000000"/>
          <w:sz w:val="24"/>
          <w:szCs w:val="24"/>
        </w:rPr>
        <w:t xml:space="preserve"> u javnim upravama Zapadnog Balkana u okviru međunarodne, regionalne organizacije: Regionalne škole za državnu upravu – ReSPA. Centar će pomagati javnim upravama da sprovode reformu sektora javne uprave gdje se to odnosi na upravljanje kvalitetom. Takođe, pokrenuta je inicijativa između Privredne komore CG</w:t>
      </w:r>
      <w:r w:rsidR="00A85DD9">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u okviru koje je formiran  Koordinacioni odbor za kvalitet  i Ministarstva javne uprave, digitalnog druš</w:t>
      </w:r>
      <w:r w:rsidR="00A85DD9">
        <w:rPr>
          <w:rFonts w:asciiTheme="minorHAnsi" w:eastAsia="Calibri" w:hAnsiTheme="minorHAnsi" w:cs="Calibri"/>
          <w:color w:val="000000"/>
          <w:sz w:val="24"/>
          <w:szCs w:val="24"/>
        </w:rPr>
        <w:t>tva i medija  o saradnji da bi se i na t</w:t>
      </w:r>
      <w:r w:rsidRPr="007075A6">
        <w:rPr>
          <w:rFonts w:asciiTheme="minorHAnsi" w:eastAsia="Calibri" w:hAnsiTheme="minorHAnsi" w:cs="Calibri"/>
          <w:color w:val="000000"/>
          <w:sz w:val="24"/>
          <w:szCs w:val="24"/>
        </w:rPr>
        <w:t>aj način promovisalo upravljanje kvalitetom i unaprij</w:t>
      </w:r>
      <w:r w:rsidR="00A85DD9">
        <w:rPr>
          <w:rFonts w:asciiTheme="minorHAnsi" w:eastAsia="Calibri" w:hAnsiTheme="minorHAnsi" w:cs="Calibri"/>
          <w:color w:val="000000"/>
          <w:sz w:val="24"/>
          <w:szCs w:val="24"/>
        </w:rPr>
        <w:t>edio rad javne uprave, kako optimizacijom, tako i standardizacijom</w:t>
      </w:r>
      <w:r w:rsidRPr="007075A6">
        <w:rPr>
          <w:rFonts w:asciiTheme="minorHAnsi" w:eastAsia="Calibri" w:hAnsiTheme="minorHAnsi" w:cs="Calibri"/>
          <w:color w:val="000000"/>
          <w:sz w:val="24"/>
          <w:szCs w:val="24"/>
        </w:rPr>
        <w:t xml:space="preserve"> pos</w:t>
      </w:r>
      <w:r w:rsidR="00A85DD9">
        <w:rPr>
          <w:rFonts w:asciiTheme="minorHAnsi" w:eastAsia="Calibri" w:hAnsiTheme="minorHAnsi" w:cs="Calibri"/>
          <w:color w:val="000000"/>
          <w:sz w:val="24"/>
          <w:szCs w:val="24"/>
        </w:rPr>
        <w:t>lovnih procesa, da bi se kvalitet</w:t>
      </w:r>
      <w:r w:rsidRPr="007075A6">
        <w:rPr>
          <w:rFonts w:asciiTheme="minorHAnsi" w:eastAsia="Calibri" w:hAnsiTheme="minorHAnsi" w:cs="Calibri"/>
          <w:color w:val="000000"/>
          <w:sz w:val="24"/>
          <w:szCs w:val="24"/>
        </w:rPr>
        <w:t xml:space="preserve"> usluga koje pruža javna uprava uskladio s potrebama korisnika.</w:t>
      </w:r>
    </w:p>
    <w:p w:rsidR="00A16942" w:rsidRPr="007075A6" w:rsidRDefault="006A107F" w:rsidP="00EB118D">
      <w:pPr>
        <w:keepNext/>
        <w:keepLines/>
        <w:numPr>
          <w:ilvl w:val="0"/>
          <w:numId w:val="34"/>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lastRenderedPageBreak/>
        <w:t xml:space="preserve">IDENTIFIKOVANI </w:t>
      </w:r>
      <w:sdt>
        <w:sdtPr>
          <w:rPr>
            <w:rFonts w:asciiTheme="minorHAnsi" w:hAnsiTheme="minorHAnsi"/>
          </w:rPr>
          <w:tag w:val="goog_rdk_33"/>
          <w:id w:val="-753506023"/>
        </w:sdtPr>
        <w:sdtEndPr/>
        <w:sdtContent/>
      </w:sdt>
      <w:r w:rsidRPr="007075A6">
        <w:rPr>
          <w:rFonts w:asciiTheme="minorHAnsi" w:eastAsia="Calibri" w:hAnsiTheme="minorHAnsi" w:cs="Calibri"/>
          <w:b/>
          <w:color w:val="000000"/>
          <w:sz w:val="24"/>
          <w:szCs w:val="24"/>
        </w:rPr>
        <w:t>PROBLEMI</w:t>
      </w:r>
    </w:p>
    <w:p w:rsidR="00A16942" w:rsidRPr="007075A6" w:rsidRDefault="006A107F" w:rsidP="00EB118D">
      <w:pPr>
        <w:numPr>
          <w:ilvl w:val="0"/>
          <w:numId w:val="23"/>
        </w:numPr>
        <w:pBdr>
          <w:top w:val="nil"/>
          <w:left w:val="nil"/>
          <w:bottom w:val="nil"/>
          <w:right w:val="nil"/>
          <w:between w:val="nil"/>
        </w:pBdr>
        <w:tabs>
          <w:tab w:val="left" w:pos="850"/>
          <w:tab w:val="left" w:pos="1191"/>
          <w:tab w:val="left" w:pos="1531"/>
        </w:tabs>
        <w:spacing w:before="60" w:after="60" w:line="240" w:lineRule="auto"/>
        <w:ind w:left="270" w:right="-471" w:hanging="270"/>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Nedovoljno efikasno pružanje usluga – upravne usluge obuhvataju pretjerano birokratske, skupe i dugotrajne procedure koje utiču na njihov kvalitet i zadovoljstvo korisnika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Prema podacima iz Izvještaja o postupanju u upravnim stvarima javnopravnih organa za 2020. godinu</w:t>
      </w:r>
      <w:r w:rsidRPr="007075A6">
        <w:rPr>
          <w:rFonts w:asciiTheme="minorHAnsi" w:eastAsia="Calibri" w:hAnsiTheme="minorHAnsi" w:cs="Calibri"/>
          <w:color w:val="000000"/>
          <w:sz w:val="24"/>
          <w:szCs w:val="24"/>
          <w:vertAlign w:val="superscript"/>
        </w:rPr>
        <w:footnoteReference w:id="53"/>
      </w:r>
      <w:r w:rsidRPr="007075A6">
        <w:rPr>
          <w:rFonts w:asciiTheme="minorHAnsi" w:eastAsia="Calibri" w:hAnsiTheme="minorHAnsi" w:cs="Calibri"/>
          <w:color w:val="000000"/>
          <w:sz w:val="24"/>
          <w:szCs w:val="24"/>
        </w:rPr>
        <w:t>, u radu javnopravnih organa na centralnom i n</w:t>
      </w:r>
      <w:r w:rsidR="00803136">
        <w:rPr>
          <w:rFonts w:asciiTheme="minorHAnsi" w:eastAsia="Calibri" w:hAnsiTheme="minorHAnsi" w:cs="Calibri"/>
          <w:color w:val="000000"/>
          <w:sz w:val="24"/>
          <w:szCs w:val="24"/>
        </w:rPr>
        <w:t>a lokalnom nivou bilo je preko dva</w:t>
      </w:r>
      <w:r w:rsidRPr="007075A6">
        <w:rPr>
          <w:rFonts w:asciiTheme="minorHAnsi" w:eastAsia="Calibri" w:hAnsiTheme="minorHAnsi" w:cs="Calibri"/>
          <w:color w:val="000000"/>
          <w:sz w:val="24"/>
          <w:szCs w:val="24"/>
        </w:rPr>
        <w:t xml:space="preserve"> miliona predmeta.</w:t>
      </w:r>
      <w:r w:rsidRPr="007075A6">
        <w:rPr>
          <w:rFonts w:asciiTheme="minorHAnsi" w:eastAsia="Calibri" w:hAnsiTheme="minorHAnsi" w:cs="Calibri"/>
          <w:color w:val="000000"/>
          <w:sz w:val="24"/>
          <w:szCs w:val="24"/>
          <w:vertAlign w:val="superscript"/>
        </w:rPr>
        <w:footnoteReference w:id="54"/>
      </w:r>
      <w:r w:rsidRPr="007075A6">
        <w:rPr>
          <w:rFonts w:asciiTheme="minorHAnsi" w:eastAsia="Calibri" w:hAnsiTheme="minorHAnsi" w:cs="Calibri"/>
          <w:color w:val="000000"/>
          <w:sz w:val="24"/>
          <w:szCs w:val="24"/>
        </w:rPr>
        <w:t xml:space="preserve"> U prvostepenom postupku, efikasnost rješavanja upravnih predmeta je na nižem nivou u odnosu na 2019. godinu. U odnosu na ukupan broj predmeta u 2020. godini, procenat neriješenih predmeta kod organa na centralnom nivou je 4,01%, dok je na lokalnom nivou taj procenat znatno veći i iznosi 15,51%. Na efikasnost rada administracije nesporno je ut</w:t>
      </w:r>
      <w:r w:rsidR="00FD501A">
        <w:rPr>
          <w:rFonts w:asciiTheme="minorHAnsi" w:eastAsia="Calibri" w:hAnsiTheme="minorHAnsi" w:cs="Calibri"/>
          <w:color w:val="000000"/>
          <w:sz w:val="24"/>
          <w:szCs w:val="24"/>
        </w:rPr>
        <w:t>icala epidemija izazvana koronavirusom</w:t>
      </w:r>
      <w:r w:rsidRPr="007075A6">
        <w:rPr>
          <w:rFonts w:asciiTheme="minorHAnsi" w:eastAsia="Calibri" w:hAnsiTheme="minorHAnsi" w:cs="Calibri"/>
          <w:color w:val="000000"/>
          <w:sz w:val="24"/>
          <w:szCs w:val="24"/>
        </w:rPr>
        <w:t>, ali i drugi faktori koji zahtij</w:t>
      </w:r>
      <w:r w:rsidR="00FD501A">
        <w:rPr>
          <w:rFonts w:asciiTheme="minorHAnsi" w:eastAsia="Calibri" w:hAnsiTheme="minorHAnsi" w:cs="Calibri"/>
          <w:color w:val="000000"/>
          <w:sz w:val="24"/>
          <w:szCs w:val="24"/>
        </w:rPr>
        <w:t>evaju preduzimanje mjera radi</w:t>
      </w:r>
      <w:r w:rsidRPr="007075A6">
        <w:rPr>
          <w:rFonts w:asciiTheme="minorHAnsi" w:eastAsia="Calibri" w:hAnsiTheme="minorHAnsi" w:cs="Calibri"/>
          <w:color w:val="000000"/>
          <w:sz w:val="24"/>
          <w:szCs w:val="24"/>
        </w:rPr>
        <w:t xml:space="preserve"> unapređenja </w:t>
      </w:r>
      <w:r w:rsidRPr="007075A6">
        <w:rPr>
          <w:rFonts w:asciiTheme="minorHAnsi" w:eastAsia="Calibri" w:hAnsiTheme="minorHAnsi" w:cs="Calibri"/>
          <w:b/>
          <w:color w:val="000000"/>
          <w:sz w:val="24"/>
          <w:szCs w:val="24"/>
        </w:rPr>
        <w:t>efikasnosti rada organa u rješavanju upravnih stvari</w:t>
      </w:r>
      <w:r w:rsidRPr="007075A6">
        <w:rPr>
          <w:rFonts w:asciiTheme="minorHAnsi" w:eastAsia="Calibri" w:hAnsiTheme="minorHAnsi" w:cs="Calibri"/>
          <w:color w:val="000000"/>
          <w:sz w:val="24"/>
          <w:szCs w:val="24"/>
        </w:rPr>
        <w:t>. Dobar pokazatelj je da je mali procenat izjavljenih žalbi protiv odluka javnopravnih organa, u odnosu na ukupan broj riješenih predmeta u 2020. godini (</w:t>
      </w:r>
      <w:r w:rsidRPr="007075A6">
        <w:rPr>
          <w:rFonts w:asciiTheme="minorHAnsi" w:eastAsia="Calibri" w:hAnsiTheme="minorHAnsi" w:cs="Calibri"/>
          <w:color w:val="000000"/>
          <w:sz w:val="24"/>
          <w:szCs w:val="24"/>
          <w:u w:val="single"/>
        </w:rPr>
        <w:t>procenat izjavljenih žalbi</w:t>
      </w:r>
      <w:r w:rsidRPr="007075A6">
        <w:rPr>
          <w:rFonts w:asciiTheme="minorHAnsi" w:eastAsia="Calibri" w:hAnsiTheme="minorHAnsi" w:cs="Calibri"/>
          <w:color w:val="000000"/>
          <w:sz w:val="24"/>
          <w:szCs w:val="24"/>
        </w:rPr>
        <w:t xml:space="preserve"> na centralnom nivou je 0,62%, dok je na lokalnom nivou taj procenat 0,88%). </w:t>
      </w:r>
      <w:r w:rsidRPr="007075A6">
        <w:rPr>
          <w:rFonts w:asciiTheme="minorHAnsi" w:eastAsia="Calibri" w:hAnsiTheme="minorHAnsi" w:cs="Calibri"/>
          <w:color w:val="000000"/>
          <w:sz w:val="24"/>
          <w:szCs w:val="24"/>
          <w:u w:val="single"/>
        </w:rPr>
        <w:t xml:space="preserve">Procenat poništenih prvostepenih rješenja od strane drugostepenih organa </w:t>
      </w:r>
      <w:r w:rsidRPr="007075A6">
        <w:rPr>
          <w:rFonts w:asciiTheme="minorHAnsi" w:eastAsia="Calibri" w:hAnsiTheme="minorHAnsi" w:cs="Calibri"/>
          <w:color w:val="000000"/>
          <w:sz w:val="24"/>
          <w:szCs w:val="24"/>
        </w:rPr>
        <w:t>na centralnom nivou je 52,06%, što je znatno više u odnosu na prošli izvještajni period (22,73%). Za razliku od centralnog nivoa, procenat odbijenih</w:t>
      </w:r>
      <w:r w:rsidR="00200A22">
        <w:rPr>
          <w:rFonts w:asciiTheme="minorHAnsi" w:eastAsia="Calibri" w:hAnsiTheme="minorHAnsi" w:cs="Calibri"/>
          <w:color w:val="000000"/>
          <w:sz w:val="24"/>
          <w:szCs w:val="24"/>
        </w:rPr>
        <w:t xml:space="preserve"> žalbi (40,02%) i usvojenih kad</w:t>
      </w:r>
      <w:r w:rsidRPr="007075A6">
        <w:rPr>
          <w:rFonts w:asciiTheme="minorHAnsi" w:eastAsia="Calibri" w:hAnsiTheme="minorHAnsi" w:cs="Calibri"/>
          <w:color w:val="000000"/>
          <w:sz w:val="24"/>
          <w:szCs w:val="24"/>
        </w:rPr>
        <w:t xml:space="preserve"> je predmet vraćen na pono</w:t>
      </w:r>
      <w:r w:rsidR="00200A22">
        <w:rPr>
          <w:rFonts w:asciiTheme="minorHAnsi" w:eastAsia="Calibri" w:hAnsiTheme="minorHAnsi" w:cs="Calibri"/>
          <w:color w:val="000000"/>
          <w:sz w:val="24"/>
          <w:szCs w:val="24"/>
        </w:rPr>
        <w:t>vno odlučivanje (39,39%)</w:t>
      </w:r>
      <w:r w:rsidRPr="007075A6">
        <w:rPr>
          <w:rFonts w:asciiTheme="minorHAnsi" w:eastAsia="Calibri" w:hAnsiTheme="minorHAnsi" w:cs="Calibri"/>
          <w:color w:val="000000"/>
          <w:sz w:val="24"/>
          <w:szCs w:val="24"/>
        </w:rPr>
        <w:t xml:space="preserve"> približno </w:t>
      </w:r>
      <w:r w:rsidR="00200A22">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 xml:space="preserve">isti na lokalnom nivou.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Kod organa centralnog nivoa povećan je </w:t>
      </w:r>
      <w:r w:rsidRPr="007075A6">
        <w:rPr>
          <w:rFonts w:asciiTheme="minorHAnsi" w:eastAsia="Calibri" w:hAnsiTheme="minorHAnsi" w:cs="Calibri"/>
          <w:color w:val="000000"/>
          <w:sz w:val="24"/>
          <w:szCs w:val="24"/>
          <w:u w:val="single"/>
        </w:rPr>
        <w:t>procenat podnijetih tužbi Upravnom sudu</w:t>
      </w:r>
      <w:r w:rsidRPr="007075A6">
        <w:rPr>
          <w:rFonts w:asciiTheme="minorHAnsi" w:eastAsia="Calibri" w:hAnsiTheme="minorHAnsi" w:cs="Calibri"/>
          <w:color w:val="000000"/>
          <w:sz w:val="24"/>
          <w:szCs w:val="24"/>
        </w:rPr>
        <w:t xml:space="preserve"> i iznosi 31,88%, dok je u prošlom izvještajnom periodu, taj procenat iznosio 28%. Za razliku od centralnog nivoa, kod organa na lokalnom nivou procenat podnijetih tužbi u odnosu na broj riješenih predmeta je 21,75%, što je značajno smanjenje u odn</w:t>
      </w:r>
      <w:r w:rsidR="00200A22">
        <w:rPr>
          <w:rFonts w:asciiTheme="minorHAnsi" w:eastAsia="Calibri" w:hAnsiTheme="minorHAnsi" w:cs="Calibri"/>
          <w:color w:val="000000"/>
          <w:sz w:val="24"/>
          <w:szCs w:val="24"/>
        </w:rPr>
        <w:t>osu na komparativni period, kad</w:t>
      </w:r>
      <w:r w:rsidRPr="007075A6">
        <w:rPr>
          <w:rFonts w:asciiTheme="minorHAnsi" w:eastAsia="Calibri" w:hAnsiTheme="minorHAnsi" w:cs="Calibri"/>
          <w:color w:val="000000"/>
          <w:sz w:val="24"/>
          <w:szCs w:val="24"/>
        </w:rPr>
        <w:t xml:space="preserve"> je taj procenat iznosio 56%. U postupku </w:t>
      </w:r>
      <w:r w:rsidRPr="007075A6">
        <w:rPr>
          <w:rFonts w:asciiTheme="minorHAnsi" w:eastAsia="Calibri" w:hAnsiTheme="minorHAnsi" w:cs="Calibri"/>
          <w:color w:val="000000"/>
          <w:sz w:val="24"/>
          <w:szCs w:val="24"/>
          <w:u w:val="single"/>
        </w:rPr>
        <w:t>preispitivanja zakonitosti odluka organa od strane Upravnog suda</w:t>
      </w:r>
      <w:r w:rsidRPr="007075A6">
        <w:rPr>
          <w:rFonts w:asciiTheme="minorHAnsi" w:eastAsia="Calibri" w:hAnsiTheme="minorHAnsi" w:cs="Calibri"/>
          <w:b/>
          <w:color w:val="000000"/>
          <w:sz w:val="24"/>
          <w:szCs w:val="24"/>
        </w:rPr>
        <w:t xml:space="preserve">, </w:t>
      </w:r>
      <w:r w:rsidRPr="007075A6">
        <w:rPr>
          <w:rFonts w:asciiTheme="minorHAnsi" w:eastAsia="Calibri" w:hAnsiTheme="minorHAnsi" w:cs="Calibri"/>
          <w:color w:val="000000"/>
          <w:sz w:val="24"/>
          <w:szCs w:val="24"/>
        </w:rPr>
        <w:t xml:space="preserve">povećan </w:t>
      </w:r>
      <w:r w:rsidRPr="007075A6">
        <w:rPr>
          <w:rFonts w:asciiTheme="minorHAnsi" w:eastAsia="Calibri" w:hAnsiTheme="minorHAnsi" w:cs="Calibri"/>
          <w:color w:val="000000"/>
          <w:sz w:val="24"/>
          <w:szCs w:val="24"/>
          <w:u w:val="single"/>
        </w:rPr>
        <w:t>je procenat poništenih rješenja</w:t>
      </w:r>
      <w:r w:rsidRPr="007075A6">
        <w:rPr>
          <w:rFonts w:asciiTheme="minorHAnsi" w:eastAsia="Calibri" w:hAnsiTheme="minorHAnsi" w:cs="Calibri"/>
          <w:color w:val="000000"/>
          <w:sz w:val="24"/>
          <w:szCs w:val="24"/>
        </w:rPr>
        <w:t xml:space="preserve">. U odnosu na ukupan broj odluka Upravnog suda Crne Gore, procenat poništenih rješenja na centralnom nivou povećan </w:t>
      </w:r>
      <w:r w:rsidR="00200A22">
        <w:rPr>
          <w:rFonts w:asciiTheme="minorHAnsi" w:eastAsia="Calibri" w:hAnsiTheme="minorHAnsi" w:cs="Calibri"/>
          <w:color w:val="000000"/>
          <w:sz w:val="24"/>
          <w:szCs w:val="24"/>
        </w:rPr>
        <w:t xml:space="preserve">je na 32,15%, dok je u periodu </w:t>
      </w:r>
      <w:r w:rsidRPr="007075A6">
        <w:rPr>
          <w:rFonts w:asciiTheme="minorHAnsi" w:eastAsia="Calibri" w:hAnsiTheme="minorHAnsi" w:cs="Calibri"/>
          <w:color w:val="000000"/>
          <w:sz w:val="24"/>
          <w:szCs w:val="24"/>
        </w:rPr>
        <w:t>1.</w:t>
      </w:r>
      <w:r w:rsidR="00200A22">
        <w:rPr>
          <w:rFonts w:asciiTheme="minorHAnsi" w:eastAsia="Calibri" w:hAnsiTheme="minorHAnsi" w:cs="Calibri"/>
          <w:color w:val="000000"/>
          <w:sz w:val="24"/>
          <w:szCs w:val="24"/>
        </w:rPr>
        <w:t xml:space="preserve"> 1.2019-31.12.2019. bio 23%, pri čemu</w:t>
      </w:r>
      <w:r w:rsidRPr="007075A6">
        <w:rPr>
          <w:rFonts w:asciiTheme="minorHAnsi" w:eastAsia="Calibri" w:hAnsiTheme="minorHAnsi" w:cs="Calibri"/>
          <w:color w:val="000000"/>
          <w:sz w:val="24"/>
          <w:szCs w:val="24"/>
        </w:rPr>
        <w:t xml:space="preserve"> je na lokalnom nivou procenat z</w:t>
      </w:r>
      <w:r w:rsidR="00200A22">
        <w:rPr>
          <w:rFonts w:asciiTheme="minorHAnsi" w:eastAsia="Calibri" w:hAnsiTheme="minorHAnsi" w:cs="Calibri"/>
          <w:color w:val="000000"/>
          <w:sz w:val="24"/>
          <w:szCs w:val="24"/>
        </w:rPr>
        <w:t>natno veći i to 53,46%, dok je</w:t>
      </w:r>
      <w:r w:rsidRPr="007075A6">
        <w:rPr>
          <w:rFonts w:asciiTheme="minorHAnsi" w:eastAsia="Calibri" w:hAnsiTheme="minorHAnsi" w:cs="Calibri"/>
          <w:color w:val="000000"/>
          <w:sz w:val="24"/>
          <w:szCs w:val="24"/>
        </w:rPr>
        <w:t xml:space="preserve"> taj procenat u prethodnom izvještajnom periodu bio 28,49%.  </w:t>
      </w:r>
    </w:p>
    <w:p w:rsidR="00A16942" w:rsidRPr="007075A6" w:rsidRDefault="00B108A9">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vertAlign w:val="superscript"/>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80768" behindDoc="0" locked="0" layoutInCell="1" allowOverlap="1" wp14:anchorId="5AE0EBC7" wp14:editId="01C2237D">
                <wp:simplePos x="0" y="0"/>
                <wp:positionH relativeFrom="margin">
                  <wp:posOffset>2487295</wp:posOffset>
                </wp:positionH>
                <wp:positionV relativeFrom="page">
                  <wp:posOffset>3435985</wp:posOffset>
                </wp:positionV>
                <wp:extent cx="3665220" cy="906780"/>
                <wp:effectExtent l="0" t="0" r="0" b="635"/>
                <wp:wrapSquare wrapText="bothSides"/>
                <wp:docPr id="1459" name="Group 9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665220" cy="906780"/>
                          <a:chOff x="35133" y="33266"/>
                          <a:chExt cx="36652" cy="9067"/>
                        </a:xfrm>
                      </wpg:grpSpPr>
                      <wpg:grpSp>
                        <wpg:cNvPr id="1460" name="Group 981"/>
                        <wpg:cNvGrpSpPr>
                          <a:grpSpLocks/>
                        </wpg:cNvGrpSpPr>
                        <wpg:grpSpPr bwMode="auto">
                          <a:xfrm>
                            <a:off x="35133" y="33266"/>
                            <a:ext cx="36653" cy="9067"/>
                            <a:chOff x="35133" y="33266"/>
                            <a:chExt cx="36652" cy="9067"/>
                          </a:xfrm>
                        </wpg:grpSpPr>
                        <wps:wsp>
                          <wps:cNvPr id="1461" name="Rectangle 982"/>
                          <wps:cNvSpPr>
                            <a:spLocks noChangeArrowheads="1"/>
                          </wps:cNvSpPr>
                          <wps:spPr bwMode="auto">
                            <a:xfrm>
                              <a:off x="35133" y="33266"/>
                              <a:ext cx="36652" cy="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62" name="Group 983"/>
                          <wpg:cNvGrpSpPr>
                            <a:grpSpLocks/>
                          </wpg:cNvGrpSpPr>
                          <wpg:grpSpPr bwMode="auto">
                            <a:xfrm>
                              <a:off x="35133" y="33266"/>
                              <a:ext cx="36653" cy="9067"/>
                              <a:chOff x="0" y="0"/>
                              <a:chExt cx="32186" cy="20287"/>
                            </a:xfrm>
                          </wpg:grpSpPr>
                          <wps:wsp>
                            <wps:cNvPr id="1463" name="Rectangle 984"/>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64" name="Rectangle 985"/>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65" name="Group 986"/>
                            <wpg:cNvGrpSpPr>
                              <a:grpSpLocks/>
                            </wpg:cNvGrpSpPr>
                            <wpg:grpSpPr bwMode="auto">
                              <a:xfrm>
                                <a:off x="0" y="190"/>
                                <a:ext cx="22494" cy="8321"/>
                                <a:chOff x="2286" y="0"/>
                                <a:chExt cx="14721" cy="10241"/>
                              </a:xfrm>
                            </wpg:grpSpPr>
                            <wps:wsp>
                              <wps:cNvPr id="1466" name="Freeform 987"/>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67" name="Rectangle 988"/>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68" name="Rectangle 989"/>
                            <wps:cNvSpPr>
                              <a:spLocks noChangeArrowheads="1"/>
                            </wps:cNvSpPr>
                            <wps:spPr bwMode="auto">
                              <a:xfrm>
                                <a:off x="0" y="190"/>
                                <a:ext cx="32050" cy="20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FA0893" w:rsidRDefault="00E934CF">
                                  <w:pPr>
                                    <w:spacing w:before="0" w:after="0" w:line="240" w:lineRule="auto"/>
                                    <w:ind w:left="360" w:firstLine="360"/>
                                    <w:jc w:val="right"/>
                                    <w:textDirection w:val="btLr"/>
                                    <w:rPr>
                                      <w:rFonts w:asciiTheme="minorHAnsi" w:hAnsiTheme="minorHAnsi"/>
                                      <w:sz w:val="18"/>
                                      <w:szCs w:val="18"/>
                                    </w:rPr>
                                  </w:pPr>
                                  <w:r w:rsidRPr="00FA0893">
                                    <w:rPr>
                                      <w:rFonts w:asciiTheme="minorHAnsi" w:eastAsia="Arial" w:hAnsiTheme="minorHAnsi" w:cs="Arial"/>
                                      <w:smallCaps/>
                                      <w:color w:val="333C3D"/>
                                      <w:sz w:val="18"/>
                                      <w:szCs w:val="18"/>
                                    </w:rPr>
                                    <w:t>Nemam pristup kako bih to mogla elektronski da uradim. Kad se žalim i pozovem opštinu, onda mi kažu “ponesite lično”. A onda kad pođem lično, naiđem na neljubaznost radnica koje rade na šalteru i pitaju me “zašto ste ovo donijeli? Mogli ste preko sajta</w:t>
                                  </w:r>
                                </w:p>
                                <w:p w:rsidR="00E934CF" w:rsidRPr="00FA0893" w:rsidRDefault="00E934CF">
                                  <w:pPr>
                                    <w:spacing w:before="0" w:after="0" w:line="240" w:lineRule="auto"/>
                                    <w:ind w:left="360" w:firstLine="360"/>
                                    <w:jc w:val="right"/>
                                    <w:textDirection w:val="btLr"/>
                                    <w:rPr>
                                      <w:rFonts w:asciiTheme="minorHAnsi" w:hAnsiTheme="minorHAnsi"/>
                                    </w:rPr>
                                  </w:pPr>
                                  <w:r w:rsidRPr="00FA0893">
                                    <w:rPr>
                                      <w:rFonts w:asciiTheme="minorHAnsi" w:eastAsia="Arial" w:hAnsiTheme="minorHAnsi"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5AE0EBC7" id="Group 980" o:spid="_x0000_s1213" style="position:absolute;left:0;text-align:left;margin-left:195.85pt;margin-top:270.55pt;width:288.6pt;height:71.4pt;z-index:251680768;mso-wrap-distance-left:18pt;mso-wrap-distance-right:18pt;mso-position-horizontal-relative:margin;mso-position-vertical-relative:page" coordorigin="35133,33266" coordsize="36652,906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dp/dmlwYAALAhAAAOAAAAZHJzL2Uyb0RvYy54bWzsWltv2zYUfh+w/0Do&#10;cYBrSZZkS6hTpHFcFOjWYs2wZ1qiLaGSqFFy7G7Yf99HUpRlO06aNA3QNXlwKOn46Nz4nQv98tW2&#10;yMk1E3XGy6nlvLAtwsqYJ1m5mlp/XM0HE4vUDS0TmvOSTa3PrLZenf3808tNFTGXpzxPmCBgUtbR&#10;pppaadNU0XBYxykraP2CV6zEwyUXBW1wKVbDRNANuBf50LXtYLjhIqkEj1ld4+5MP7TOFP/lksXN&#10;++WyZg3JpxZka9SnUJ8L+Tk8e0mjlaBVmsWtGPQBUhQ0K/HSjtWMNpSsRXbEqshiwWu+bF7EvBjy&#10;5TKLmdIB2jj2gTZvBF9XSpdVtFlVnZlg2gM7PZht/Nv1B0GyBL7z/NAiJS3gJfViEk6UfTbVKgLZ&#10;G1F9rD4IrSSW73j8qYb5hofP5fVKE5PF5leegCFdN1zZZ7sUhWQBzclWueFz5wa2bUiMm6Mg8F0X&#10;3orxLLSDsZaDRnEKZ8qvjXxnNLIIHo9GbhBoL8bpZZ/B7uvy8ZBG+tVK3FY8GSWtrHrZt0YAAfat&#10;4UhGh9pKlz+WNW5Uq28V6GxsYnR+fItgI9a7WKu/LtY+prRiKoRrGURdrAWOse7v2KO0XOUM8eZq&#10;CytSE2y1jjRS8osUdOxcCL5JGU0gmfIIPNr7gryoEad3ht6dxnb3jd1FEI0qUTdvGC+IXEwtAQ1U&#10;cNPrd3Wjg82QyFgv+TzLc9ynUV7u3QBPfQdOxlflM+luBRz/hHZ4ObmceAPPDS4Hnj2bDc7nF94g&#10;mDtjfzaaXVzMnH/lex0vSrMkYaV8jQExx/syx7VwquGng7Ga51ki2UmRarFaXOSCXFOA6Fz9tVuq&#10;RzbcF0PtOOhyoJLjevZrNxzMg8l44M09fxCO7cnAdsLXYWB7oTeb76v0LivZ16tENgAS3/WVl3pC&#10;H+hmq79j3WhUZA3SVJ4VU2vSEdFIhuFlmSjXNjTL9bpnCin+zhRwt3G0CloZpxJR6qjZLrYtCo/N&#10;Hljw5DPiWHCEGLAISRaLlIu/LbJBwppa9V9rKphF8rcl9kLoeK6HDNe/EP2LRf+CljFYTa24ERbR&#10;FxeNzovrSmSrFO9ylLlKfg7wXmYqsKWsWi4F/AoqbkdR7KJ9FB1p/b5dTrlzY59GUZh5l456+cR1&#10;JoFGA9d2J8pDHRwcJpSngU/ooM3ah0/PhA6Q9lvD556pJGipzH2boZ5xcz4/xpYeWGi81SDxjJv3&#10;xc2JCf7vCTefBiyQFo7Bwjf2+n+Axems3lYsckfRvEqprmNUa4O91hY3Kknv8bhXqfZc17QF7Om6&#10;JjTx9j3tz9PdoW/2lOmVVRf6LbtDnXGdsB1amJzruiibdXEyGbmqI+p1yq4rK5ebihrHG4Na9ZOO&#10;7Xq6lTrVJT8NTkFSjVNzwZic+aAl7MrhY5iSndbDer9DqxhbOl4QtG2fYzuuake7Qg9WXeu+T0FJ&#10;2+uh/0/a1m2VtOJfwVXLIscg6ZchscmGwEeoG1vf7Mhg/h5ZSiauiy5I7hPJ1TCDQB1Vy+g0S9SF&#10;HbFNTrFEvHRUTuCHrh+cZolI74hdWG7in+QLB3akt+g97pFpnU9yxPjwSzhictUj66sN93UOoqnu&#10;z+HJbdk6DSv0P5io2arbqXgtB0zSg9g0V2ZXgEo65QQxPCSJVWeD991ODNtLYpV+7yTWe/fKdBy3&#10;c4atJGcFtIaz/t/qKgcVh4NQYREMQhc66CraSBNJVeVSts0mdEmK1lfHJ8F2EWs58X3/ydit4Nfs&#10;iqsvNgeDPYiwe5qXfaqOOeQ2CdlQmP+V4tdGqdJQB6GUGKwNmfmvybX7dvvpDsLDd8c5r5nmL+2g&#10;XtTZRpq0BwR7RcPeqGR8GY7PZ62ce2Q/RG2B4XU7Gnm0Mcn9SwcPkaBHIp4/ljPlbiQin+iRSPvk&#10;kUciT5MyAaXHpX3XCh3nzEcfo55OpbeUF/ceBSzyrFLTzaTK1DQMU7E/syZV42UzqZJE7awQk6yD&#10;E5IbTpL06cuMx+uClY0+ThIspw2QrU6zqka0RKxYsAQz3rdJm75rEcuZi0rSdSNYEwMfaLTEsLS9&#10;D4DoHmBtZJdUP8TGf7phqa+AezeU/B6Gpbt5oR79PsVhCyqDY5ToGrInQAmdj496l5Frw4WqB8Fh&#10;bmjKHHNIaA5Rns9Zdscxz/PCxzln8RWcPwA6PD8IsZ9uOGfpCgosTDHRmOXDT1f6gHG0xs8CVHXa&#10;/oRB/u6gf411/4cWZ/8BAAD//wMAUEsDBBQABgAIAAAAIQCqJg6+vAAAACEBAAAZAAAAZHJzL19y&#10;ZWxzL2Uyb0RvYy54bWwucmVsc4SPQWrDMBBF94XcQcw+lp1FKMWyN6HgbUgOMEhjWcQaCUkt9e0j&#10;yCaBQJfzP/89ph///Cp+KWUXWEHXtCCIdTCOrYLr5Xv/CSIXZINrYFKwUYZx2H30Z1qx1FFeXMyi&#10;UjgrWEqJX1JmvZDH3IRIXJs5JI+lnsnKiPqGluShbY8yPTNgeGGKyShIk+lAXLZYzf+zwzw7Taeg&#10;fzxxeaOQzld3BWKyVBR4Mg4fYddEtiCHXr48NtwBAAD//wMAUEsDBBQABgAIAAAAIQABKc4U4gAA&#10;AAsBAAAPAAAAZHJzL2Rvd25yZXYueG1sTI/BTsMwEETvSPyDtUjcqGNCQxLiVFUFnKpKtEiImxtv&#10;k6jxOordJP17zAmOq3maeVusZtOxEQfXWpIgFhEwpMrqlmoJn4e3hxSY84q06iyhhCs6WJW3N4XK&#10;tZ3oA8e9r1koIZcrCY33fc65qxo0yi1sjxSykx2M8uEcaq4HNYVy0/HHKEq4US2FhUb1uGmwOu8v&#10;RsL7pKZ1LF7H7fm0uX4flruvrUAp7+/m9Qswj7P/g+FXP6hDGZyO9kLasU5CnInngEpYPgkBLBBZ&#10;kmbAjhKSNM6AlwX//0P5AwAA//8DAFBLAwQKAAAAAAAAACEA6/k33EMZAABDGQAAFAAAAGRycy9t&#10;ZWRpYS9pbWFnZTEucG5niVBORw0KGgoAAAANSUhEUgAAAeQAAAFQCAYAAABu9Q2aAAAZCklEQVR4&#10;Xu3dbci252EX8IGQD4NAYJAPgUAgGPHDA4NBBVfyrG4SV/cYeR4zW4PDULSLoS7FWUft1lmsKyR0&#10;ugXZOlmb+LIM4x6fZS5UhUpVasG3ulGYZTrQOUY3lbF+mF/+nkcu7973cx73y3Xd1/lynOf5+8H/&#10;U2lIntzX9c913P/jvL7hGwCuIcnv6/IHu3zLAvPEAvPIhPn92f27/QMj5A83lD/W5VYD+bYu7+u/&#10;xgD20r2BPJa66GT5+fYufzp1aciwKX/Of6HL38/O5/qvMYArdW8eD6d+I5flp3xi/FOpy0OGS/lk&#10;/oNd/mPup5CBw3RvHA+lfiOX5efpKOOxUv5D5092+eku/zvnU8jA/ro3jW/s8s2p38xluflDXZ7J&#10;rpD7RSLHpRxLP9flF3I1hQzsJ7sR143Ub+iy3JQyfk/qIpHj8u4un+jy37I/hQzsJ8tdVMv5udnl&#10;vanLRK6Xciz9x7v8bC4+lr6MQgauFovqteU7Ykk9VMqxdBlp/escRyEDl+veKL4p9Ru6LDeW1MPk&#10;j3b58Rx2LH0ZhQxcrHuTeDD1G7osN3e63E5dLrJfyn/MlLvD5Vh6aAoZOF8sqtcUS+rjcjPn3x0e&#10;kkIGaln2YzHl/lhSXz/l7vDfy/VGWodSyEAtu2cn99/YZXm5GUvqQ3PySMt97g4PSSED9+veGB5N&#10;/cYuy4sl9WEpd4dfznAjrUMpZOBULKrXEkvq/VL+nP5cl5/LNMfSl1HIwE52I67+G7ssL3diSX1V&#10;yrH0X8/xd4eHpJCBt8v4gVhULz2W1Fen/Pn8ROY7lr6MQoati0X1GmJJfXHKsfQLGefu8JAUMmxd&#10;90bweOo3eFlObsaS+rzcye7u8C9nGRQybFn3JvBI6jd4WU6Mt+pMeXd4SAoZtioW1UvPd0UZn6T8&#10;h8mHunw2y6WQYYvisZhLz50Yb5WUP4M57w4PSSHD1mQ34lLGy0wZb313lHErd4eHpJBhS2JRveR8&#10;a7a9pC53h/9m2ro7PCSFDFvSvegfS/1GL+3nZrb7GMw/0+XvZh3H0pdRyLAV3Qv+4dRv9NJ+trik&#10;Lv/ML6b9u8NDUsiwBd2L/aHUb/TSfra2pL6T3SMtl3J3eEgKGdYuFtVLzZ1sZ7xVHmn5etY10jqU&#10;QoY1y27EdSP1m720m60sqcux9F/Lsu8OD0khw5rFonpp2cKS+k52d4f/RzhLIcNaxaJ6abmZdS+p&#10;y93hN8NFFDKsUTwWc2lZ65K6/HOVu8NfDFdRyLA23Qv7wdRv+NJu1rik/p7s7g5veaR1KIUMaxKL&#10;6qXlTtY13ip3h8sjLTmcQoa1iMdiLillSV3GW2so4zvZHUsbaR1HIcNadC/oJ1K/8Ut7uZndtaZ+&#10;sS0t5ZGWb8Sx9FAUMqxB92J+NPUbv7SXm1n2krqMtH44RlpjUMiwdLGoXkpKmS31k/GdLn87jqXH&#10;pJBhybIbcfXf+KW9/Iksc0n957u8FaagkGGpuhfwA7GoXkLuZFnjrfJJ/qU4lp6aQoYlikX1ErK0&#10;JfX7srs7/LthDgoZlqh78T6eugCkndzMcn5fXO4OvxnmppBhaboX7iOpC0Dayc20v6Qun9zL3eHf&#10;DK1QyLAksahuPa0vqcsjLf9F3B1ukUKGpYjHYraelpfU5e7wfwgtU8iwBNmNuJRxu7mT9sZb5e/p&#10;H8bd4aVQyNC6WFS3nBaX1H8xu2NplkUhQ+u6F+pjqYtA5s/NtPP74vK767/V5VfCUilkaFn3In04&#10;dRHI/Pn2tLGkLneHX427w2ugkKFV3Qv0odRFIPOnhSX1X+nyhbAmChlaFIvqVlN+VzzXkrr8rro8&#10;0tLd4XVSyNCa7EZcN1KXgcyXMt66k3nGW+VYuoy0HEuvm0KG1sSiurWcLKn7RTl2yt3hXwpboZCh&#10;JbGobi03M+14qxR/uTvsWHp7FDK0Ih6L2VqmXFL/pbg7vHUKGVrQvRgfTF0IMl/KknqK8Va5O/xf&#10;AwoZ5heL6tYy9pK6jLTuxUiL+ylkmFM8FrOljL2k/nDcHeZiChnm1L0In0hdDDJ9xlpSl7/mT8VI&#10;i6spZJhL9wJ8NHUxyPS5meHHW+4OcyiFDHOIRXUrGXpJXUZavxQ4nEKGqWU34uoXg0yfoZbU7g4z&#10;BIUMU+pedA/EorqFDLGkLiMtd4cZikKGqcSiuoWU8VY5oj5mSe3uMGNQyDCV7gX3eOqCkOlyzJLa&#10;3WHGppBhCt2L7ZHUBSHT5WaX96Yu2qvi7jBTUcgwtlhUz53vyGFLaneHmYNChjHFYzHnziFLaneH&#10;mZNChrFkN+JSxvPlTpfbqYu3H3eHaYFChjHEonrOlPHWM7l8Se3uMK1RyDCG7sX1WOqikPFz1ZLa&#10;3WFapZBhaN0L6+HURSHj52bOX1KXgnZ3mNYpZBhS96J6KHVRyPg5b0nt7jBLopBhKLGoniv9JfXH&#10;4+4wy6OQYQjZjbhupC4LGTd3sltSuzvM0ilkGEIsqqfOyZL6g3F3mHVQyHCsWFRPnVLGPxF3h1kX&#10;hQzHiMdiTplv7fKjXf5nYH0UMlxX9wJ6MHVpyPB5d5ePdvlKYL0UMlxHLKqnyHPZfSL++S6/Flg3&#10;hQyHisdijplyLP1il5/u8o+zK+P/E1g/hQyH6l44T6QuEjkuJ8fSpYRPUtbTXwtsg0KGQ3QvmkdT&#10;l4lcPyfH0meLuOTzXf5vYDsUMuwrFtVDpX8s3c+/C2yPQoZ9ZDfi6heLHJbzjqX7saRmqxQyXKV7&#10;oTwQi+pjctGxdD+W1GyZQobLxKL6uinH0t+bi4+lz8aSGhQyXK57kTyeumzk4vyR7I6l/0Hq4j0v&#10;ZUmtjEEhw8W6F8gjqQtHzs97s9+xdL+MLalhRyHDeWJRvU8OOZbux5Ia7qeQoS8ei3lVDj2W7ufL&#10;AfoUMpyV3YhLGZ+f6xxL92NJDedTyHAiFtXn5Zhj6bOxpIbLKWQ40b0gHktdSFvNscfSZ2NJDVdT&#10;yFB0L4aHU5fSFjPEsfTZWFLDfhQydC+Eh1IX05ZSjqXL07SOPZbux5Ia9qeQ2bZse1FdjqV/IMMc&#10;S/djSQ2HUchsV3Yjrhupi2rtud3lR1KX6FCxpIbDKWS2K9taVI91LH02ltRwfQqZbcp2FtVjHkuf&#10;jSU1HEchsz3ZxmMxxz6WPhtLajieQmZbuh/6B1OX11oyxbF0P2VJrYzheAqZ7ch6F9VTHUv386UA&#10;Q1HIbEPW+VjMKY+l+7GkhmEpZLah+2F/InWhLTVTH0ufTVlSfzXA0BQy69f9oD+autSWlnIs/WKm&#10;P5Y+m7diSQ1jUcisW5a/qC7H0h9NXY5Tx5IaxqWQWa/sRlz9gltKyrH030ldjHPEkhrGp5BZp+6H&#10;+4Esb1HdwrF0P5bUMA2FzPpkeYvqVo6l+7GkhukoZNan+8F+PHXptZiWjqXPxpIapqeQWZfuh/qR&#10;1MXXUlo8lj4bS2qYh0JmPdL2orrVY+mzsaSG+Shk1iHtPhaz1WPpfiypYV4KmeXLbsTVUhmXL3ko&#10;x9JzPU3r0FhSw/wUMsuWthbV7077x9L9WFJDGxQyy9b9ED+WuhinTjmW/tHUZddyypL61wO0QiGz&#10;XN0P8MOpy3GqLO1Y+mxKGVtSQ1sUMsvU/fA+lLokp8gSj6XPxpIa2qSQWZ7Ms6he4rF0P1+IMoZW&#10;KWSWJbsR143UhTlGlnws3U+51gS0SyGzLJlmUb30Y+l+LKmhfQqZ5cj4i+o1HEufjSU1LIdCZhky&#10;3mMxy7H092Ydx9JnY0kNy6KQaV/3g/pg6iI9NuVLHj6adr/k4ZhYUsPyKGTaluEX1e/Nuo6l+7Gk&#10;hmVSyLQrwz0Wc63H0v1YUsNyKWTa1f2APpG6XA/Jmo+l+7GkhmVTyLSp++F8NHXB7pu1H0ufjSU1&#10;rINCpj253qJ6K8fSZ2NJDeuhkGlLdiOuftleli0dS5+NJTWsi0KmHd0P5APZf1G9pWPpfj4fZQxr&#10;o5BpQ/ZbVJdj6fI0rS0dS/djSQ3rpJBpQ/fD+HjqAj5JOZb+gWzvWLqfrwRYK4XM/LofxEdSl3DJ&#10;7S4/krqYtpYy3nKtCdZNITOv1Itqx9L3x5IatkEhM5/c/1hMx9J1ypL6awG2QCEzj+xGXKWMHUuf&#10;H0tq2BaFzPSyu95Uri05lj4/ltSwPQqZ6WRXxOWRmH+5y8+lLiKxpIatUsiMr/tBeyinXxTxZ7v8&#10;k9RFtPVYUsO2KWTGkd3viMt1phu5/xpTv4jEkhpQyAwtu+X0Y6nvFL+ry6upy2jrsaQGCoXMMLK7&#10;T3zRoy/f0eWnUpfR1mNJDZxQyFxfTkdaV30hxCdjxNWPJTVwlkLmcN0PzoO5/NnTZ/Nil7upC2nL&#10;saQG+hQy+8lupPVw7h9pXZVnu9xLXUhbjSU1cBGFzOVyOtK66li6n+9MXUhbjiU1cBmFzPmyG2md&#10;3B0+NGVR/VrqUtpqypJaGQOXUcicym6kVe4OH/pp+GzKovrHU5fSVlPK2JIauIpC5usjrfPuDl8n&#10;H49F9UksqYF9KeStym6k9U05bKR1VT4Qj8U8yZcDsD+FvDXZHUtfZ6R1VZ7JbrjUL6YtxpIaOJRC&#10;3oocN9K6KmXE5Zjakhq4PoW8Zjn/Cx6GzpOxqC6xpAaOoZDXKMOOtC5LWVSXx2L2y2lrsaQGjqWQ&#10;1yKnI62LvuBhjPxQHFVbUgNDUMhLl/2/4GHovBCLaktqYCgKeam6f3kPZbyR1lUpi+p+OW0tltTA&#10;kBTykuR6X/AwdMqi+o3UBbWVWFIDY1DIS5DTL3jol+PUKSOuLS+qLamBsSjklmX6kdZlOVlUb3XE&#10;ZUkNjEkhtybDfMHDGPlQtlvGltTA2BRyK7K7O/x46iJsIe/LdhfVXwrA+BTynNLGSOuq3E5dUluJ&#10;JTUwFYU8h5yOtFo7lu6nLKp/JnVRrT1lSf3VAExHIU8p437Bw9ApI65XU5fV2vNWLKmB6SnkseV0&#10;pHUjdem1nC0uqi2pgbko5LFkui94GCMvdrmburDWnLKkVsbAXBTykHL6BQ83UpfcUvJsl3upC2vN&#10;saQG5qaQh5DdsfQSRlpX5enUZbX2WFIDLVDIx8i8X/AwdMqiekuPxbSkBlqikA+V3bH0Ekdal6Us&#10;qn8ydWmtNZbUQGsU8r6y7JHWVfl4trOotqQGWqSQL5PTkVYrX/AwRj6Q7TwW05IaaJVCPk92I61H&#10;s/yR1lV5JrvfpfaLa42xpAZappDPym6k1eoXPAydp7KdY2pLaqB1CjnL+IKHofNktrGotqQGlmK7&#10;hZzTL3jol9XaUxbVr6Qur7WllLElNbAU2yvkrH+kdVX+RtZ/VG1JDSzNNgo5p1/wsPaR1lV5Ietf&#10;VH8hyhhYnnUXcnZ3h7cy0roqZVHdL6+1pVxrAlii9RVytjnSuirlsZhvpC6wNcWSGliy9RRy1vMF&#10;D0PnnVn3orqMt349AMu2/ELObqS1li94GDplUf3JrHfEZUkNrMUyCzmnI60bqUtITvORLndTF9ka&#10;YkkNrMmyCjnr/oKHofN81ruotqQG1qb9Qs7pFzzcSF06cn5upy6xtcSSGlijdgs52/mCh6FTFtU/&#10;k7rI1hBLamCt2ivk7L7gwUjreikjrldTF9nSY0kNrF0bhZzdsbSR1vFZ46LakhrYgnkLOUZaQ+ZD&#10;Wd+Iy5Ia2Ip5Cjm+4GHoPNflXupCW3IsqYEtma6QY6Q1Vp5OXWZLjyU1sDXjF3J2Iy1f8DBOyqJ6&#10;bY/F/EoAtmecQo4veJgiZVH9k6kLbakp4y3XmoCtGraQu7/gN8ZIa6q8nPUsqi2pga0bppDjCx6m&#10;zgeynkV1WVJ/LQDbdv1CzukXPBhpTZtns/tE2S+2JebzsaQGKA4v5OzuDhtpzZNbWc8xtSU1wKn9&#10;Cjm+4KGFPJn1LKotqQHud3khZ3csXUZajqXnTVlUv5K62JYWS2qA851fyDHSai0fz/KPqi2pAS52&#10;Wsg5HWndSF0IMl9eyPIX1ZbUAJf73MlIy93hNvNMlzdTF9ySYkkNcLW3C7lfAtJGnuryRuqCW1Is&#10;qQH2o5AbzTuz/EW1JTXA/hRygzlZVC91xGVJDXA4hdxgPtLlbuqiW0IsqQGuRyE3luez3EV1WVIr&#10;Y4DrUcgN5XbqkltKShlbUgNcn0JuJO9KXXJLiSU1wPEUcgMpi+pXUxfdEvLlADAEhdxAPpllLqot&#10;qQGGo5BnzoeyvBGXJTXA8BTyjHmuy73UhddyLKkBxqGQZ8rTqcuu9VhSA4xHIc+Qsqh+PXXhtRxL&#10;aoBxKeSJUx6L+enUhddyLKkBxqeQJ87LWdai2pIaYBoKecJ8f5azqLakBpiWQp4oz2ZXcv3iazGW&#10;1ADTU8gT5FaWc0xtSQ0wD4U8cp7s8lrq4msxltQA81HII6Ysqj+VuvhajCU1wLwU8oh5Kcs4qrak&#10;BpifQh4pL6T9RXUZmX01ALRAIY+Qsqh+M3UBtpS3YkkN0BKFPHCe6vJG6gJsKZbUAO1RyAPmnWl/&#10;UV2W1MoYoD0KeaCURfUraXvE9Z8CQKsU8kD5WJe7qUuwlVhSA7RNIQ+Q59PuorosqX8zALROIR+Z&#10;22l3Uf2LsaQGWAqFfETelboEW4klNcCyKORrpiyqX01dhC2kLKl/LwAsiUK+Zj6ZNhfVltQAy6SQ&#10;r5GPpM0RlyU1wHIp5APz/i73UpfhnLGkBlg+hXxAnk5dhnPHkhpgHRTynimL6tZ+Z2xJDbAeCnmP&#10;lMdifjp1Ic6ZfxNLaoA1Uch75OW09en4iwFgbRTyFfn+tLWotqQGWCeFfEmey27B3C/FOVL+Pv57&#10;AFgrhXxBbqWdY+ryCf1/BYA1U8jn5Mkur6cuxjnyz2NJDbAFCrmXsqj+TOpinCOW1ADboZB7eSlt&#10;HFX/2wCwJQr5TF7I/IvqN2JJDbBFCvn/59kub6YuyCljSQ2wXQo5u0V1+WTaL8gpY0kNsG2bL+R3&#10;dnktdUFOGUtqADZdyGVR/anMO+KypAag2HQhf6zL3dQlOVUsqQE4sdlCfj7zLaotqQHo22Qh3858&#10;i+qypP7VAMD9NlfIT6UuyaliSQ3ARTZVyGVR/WrqopwiZUn9uwGA822qkF/JPIvqz8WSGoDLbaaQ&#10;y6J6jhHXFwIAV9tEIb+/y73UZTlmypL6VwIA+1l9IT+duizHjiU1AIdadSG/K9P/zrgci/92AOAw&#10;qy3ksqj+dOrCHDP/LJbUAFzPagv55Uz76fhzsaQG4PpWWcgfzrSLaktqAI61ukIui+oyquqX5hix&#10;pAZgKKsq5FuZ7pjakhqAIa2mkJ/s8nrq4hwjltQADG0VhfyOLp9JXZxjxJIagDGsopBfyjRH1Z+N&#10;JTUA41h8IX8w0yyqLakBGNOiC/m5Lm+mLs8hU5bU/zkAMK7FFvKt7MqyX6BDpvz1LakBmMIiC7k8&#10;FvO11AU6ZCypAZjS4gq5LKo/lXFHXGW89dsBgOksrpA/0eVu6hIdKm/FkhqA6S2qkJ/PuItqS2oA&#10;5rKYQn5PxltUl/HWlwIA81lEId9KXaJD5R/FkhqA+TVfyGVR/WrqIh0iltQAtKL5Qn4l4yyqLakB&#10;aEnThfyxjDPisqQGoDXNFvL7u9xLXabHxpIagBY1WchPZ/hFtSU1AC1rrpCfyvC/M7akBqB1TRVy&#10;WVR/OnWhHpPyO+jfCAC0ralC/rEM++n452NJDcAyNFPIH86wi2pLagCWpIlCLovq8mm2X6rXTVlS&#10;K2MAlmT2Qr6V4Y6py5L6iwGA5Zm1kJ/McGX8s7GkBmC5Zivksqj+TOpivU4sqQFYutkK+aUM8+m4&#10;/O75twIAyzZLIX8wwyyqfzHGWwCsw+SF/FyGeSymJTUAazJpId/KbgndL9dDYkkNwBpNVshlxFWW&#10;0P2CPSSW1ACs1SSF/I7sFtXHjLgsqQFYs0kK+RNd7qYu2X1jSQ3A2o1eyN+X4xbVltQAbMGohfye&#10;HLeo/pdRxgBsw2iFfCt1we6bsqT+VwGA7RilkMui+rXURbtPLKkB2KJRCvlTud6iuvx/fi0AsD2D&#10;F3JZVF9nxFWOqS2pAdiqQQv5/V3upS7bq/JPY7wFwLYNVsjfncMX1eVTsSU1AAxUyE/l8N8ZW1ID&#10;wKmjC7ksqstjMfuFe1nKkvorAQBOHF3IP5bDPh1bUgNA7ahC/uEctqi2pAaA8127kMuiunzpQ790&#10;L4olNQBc7FqFfKvLL6Qu3fNiSQ0AVzu4kJ/M/r8ztqQGgP0cVMgni+p9CtmSGgD2d1Ahv5T9ytiS&#10;GgAOs3ch/9Xst6i2pAaAw+1VyGVR/Wbq8u2nLKl/JwDAoa4s5FvZfertl2//U/FnY0kNANd1aSGX&#10;Edfd1AXcL2NLagA4zoWF/I5cvaguS+pfDgBwrAsL+RO5+tPxfwkAMIRzC/n7cvmi2pIaAIZVFfL3&#10;5PJFdXlkpiU1AAzrvkK+lbqAz34qtqQGgHF8vZDLovr11EV8UsaW1AAwnq8X8kWLaktqABjf24Vc&#10;FtUXjbgsqQFgfG8X8r3URWxJDQDTebuQ+2VsSQ0A07qvkC2pAWAeXy9kS2oAmM/bhVyW1P++/78A&#10;AJN5u5B/qMt3dvk2ERERmSXf/P8AsCGYdl7X7Y4AAAAASUVORK5CYIJQSwECLQAUAAYACAAAACEA&#10;sYJntgoBAAATAgAAEwAAAAAAAAAAAAAAAAAAAAAAW0NvbnRlbnRfVHlwZXNdLnhtbFBLAQItABQA&#10;BgAIAAAAIQA4/SH/1gAAAJQBAAALAAAAAAAAAAAAAAAAADsBAABfcmVscy8ucmVsc1BLAQItABQA&#10;BgAIAAAAIQCdp/dmlwYAALAhAAAOAAAAAAAAAAAAAAAAADoCAABkcnMvZTJvRG9jLnhtbFBLAQIt&#10;ABQABgAIAAAAIQCqJg6+vAAAACEBAAAZAAAAAAAAAAAAAAAAAP0IAABkcnMvX3JlbHMvZTJvRG9j&#10;LnhtbC5yZWxzUEsBAi0AFAAGAAgAAAAhAAEpzhTiAAAACwEAAA8AAAAAAAAAAAAAAAAA8AkAAGRy&#10;cy9kb3ducmV2LnhtbFBLAQItAAoAAAAAAAAAIQDr+TfcQxkAAEMZAAAUAAAAAAAAAAAAAAAAAP8K&#10;AABkcnMvbWVkaWEvaW1hZ2UxLnBuZ1BLBQYAAAAABgAGAHwBAAB0JAAAAAA=&#10;">
                <v:group id="Group 981" o:spid="_x0000_s1214" style="position:absolute;left:35133;top:33266;width:36653;height:9067" coordorigin="35133,33266" coordsize="36652,906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yiDayAAAAN0AAAAPAAAAZHJzL2Rvd25yZXYueG1sRI/NasNA&#10;DITvhb7DokJuzdpNa4qTTQihDTmEQn6g5Ca8im3i1Rrv1nbevjoUepOY0cynxWp0jeqpC7VnA+k0&#10;AUVceFtzaeB8+nx+BxUissXGMxm4U4DV8vFhgbn1Ax+oP8ZSSQiHHA1UMba51qGoyGGY+pZYtKvv&#10;HEZZu1LbDgcJd41+SZJMO6xZGipsaVNRcTv+OAPbAYf1LP3o97fr5n45vX1971MyZvI0ruegIo3x&#10;3/x3vbOC/5oJv3wjI+jlLwAAAP//AwBQSwECLQAUAAYACAAAACEA2+H2y+4AAACFAQAAEwAAAAAA&#10;AAAAAAAAAAAAAAAAW0NvbnRlbnRfVHlwZXNdLnhtbFBLAQItABQABgAIAAAAIQBa9CxbvwAAABUB&#10;AAALAAAAAAAAAAAAAAAAAB8BAABfcmVscy8ucmVsc1BLAQItABQABgAIAAAAIQCpyiDayAAAAN0A&#10;AAAPAAAAAAAAAAAAAAAAAAcCAABkcnMvZG93bnJldi54bWxQSwUGAAAAAAMAAwC3AAAA/AIAAAAA&#10;">
                  <v:rect id="Rectangle 982" o:spid="_x0000_s1215" style="position:absolute;left:35133;top:33266;width:36652;height:90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tEwwAAAN0AAAAPAAAAZHJzL2Rvd25yZXYueG1sRE9LawIx&#10;EL4X+h/CCL0UzVqK6GqUPij0qtbicXYzbpbdTJYkXbf/3giCt/n4nrPaDLYVPflQO1YwnWQgiEun&#10;a64U/Oy/xnMQISJrbB2Tgn8KsFk/Pqww1+7MW+p3sRIphEOOCkyMXS5lKA1ZDBPXESfu5LzFmKCv&#10;pPZ4TuG2lS9ZNpMWa04NBjv6MFQ2uz+rYB/7w29xOM6bz+c6FIUzzcK/K/U0Gt6WICIN8S6+ub91&#10;mv86m8L1m3SCXF8AAAD//wMAUEsBAi0AFAAGAAgAAAAhANvh9svuAAAAhQEAABMAAAAAAAAAAAAA&#10;AAAAAAAAAFtDb250ZW50X1R5cGVzXS54bWxQSwECLQAUAAYACAAAACEAWvQsW78AAAAVAQAACwAA&#10;AAAAAAAAAAAAAAAfAQAAX3JlbHMvLnJlbHNQSwECLQAUAAYACAAAACEAy7PrR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983" o:spid="_x0000_s1216" style="position:absolute;left:35133;top:33266;width:36653;height:9067"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VBs2xQAAAN0AAAAPAAAAZHJzL2Rvd25yZXYueG1sRE9Na8JA&#10;EL0X/A/LFLw1m2gbJM0qIlY8hEJVKL0N2TEJZmdDdpvEf98tFHqbx/ucfDOZVgzUu8aygiSKQRCX&#10;VjdcKbic355WIJxH1thaJgV3crBZzx5yzLQd+YOGk69ECGGXoYLa+y6T0pU1GXSR7YgDd7W9QR9g&#10;X0nd4xjCTSsXcZxKgw2Hhho72tVU3k7fRsFhxHG7TPZDcbvu7l/nl/fPIiGl5o/T9hWEp8n/i//c&#10;Rx3mP6cL+P0mnCDXPwAAAP//AwBQSwECLQAUAAYACAAAACEA2+H2y+4AAACFAQAAEwAAAAAAAAAA&#10;AAAAAAAAAAAAW0NvbnRlbnRfVHlwZXNdLnhtbFBLAQItABQABgAIAAAAIQBa9CxbvwAAABUBAAAL&#10;AAAAAAAAAAAAAAAAAB8BAABfcmVscy8ucmVsc1BLAQItABQABgAIAAAAIQA2VBs2xQAAAN0AAAAP&#10;AAAAAAAAAAAAAAAAAAcCAABkcnMvZG93bnJldi54bWxQSwUGAAAAAAMAAwC3AAAA+QIAAAAA&#10;">
                    <v:rect id="Rectangle 984" o:spid="_x0000_s1217"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LdCowwAAAN0AAAAPAAAAZHJzL2Rvd25yZXYueG1sRE9LawIx&#10;EL4L/ocwQi9Ss30gujVKHxS8VmvxOLuZbpbdTJYkXdd/bwSht/n4nrPaDLYVPflQO1bwMMtAEJdO&#10;11wp+N5/3i9AhIissXVMCs4UYLMej1aYa3fiL+p3sRIphEOOCkyMXS5lKA1ZDDPXESfu13mLMUFf&#10;Se3xlMJtKx+zbC4t1pwaDHb0bqhsdn9WwT72h5/icFw0H9M6FIUzzdK/KXU3GV5fQEQa4r/45t7q&#10;NP95/gTXb9IJcn0BAAD//wMAUEsBAi0AFAAGAAgAAAAhANvh9svuAAAAhQEAABMAAAAAAAAAAAAA&#10;AAAAAAAAAFtDb250ZW50X1R5cGVzXS54bWxQSwECLQAUAAYACAAAACEAWvQsW78AAAAVAQAACwAA&#10;AAAAAAAAAAAAAAAfAQAAX3JlbHMvLnJlbHNQSwECLQAUAAYACAAAACEAVC3Qq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85" o:spid="_x0000_s1218"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tOsmwgAAAN0AAAAPAAAAZHJzL2Rvd25yZXYueG1sRE9Ni8Iw&#10;EL0v+B/CCHspmq4UWapRdEFcRJBVDx6HZmyLzaQkUeu/N4Kwt3m8z5nOO9OIGzlfW1bwNUxBEBdW&#10;11wqOB5Wg28QPiBrbCyTggd5mM96H1PMtb3zH932oRQxhH2OCqoQ2lxKX1Rk0A9tSxy5s3UGQ4Su&#10;lNrhPYabRo7SdCwN1hwbKmzpp6Lisr8aBXJU7Lab9bntErl0NrPJdXdKlPrsd4sJiEBd+Be/3b86&#10;zs/GGby+iSfI2RMAAP//AwBQSwECLQAUAAYACAAAACEA2+H2y+4AAACFAQAAEwAAAAAAAAAAAAAA&#10;AAAAAAAAW0NvbnRlbnRfVHlwZXNdLnhtbFBLAQItABQABgAIAAAAIQBa9CxbvwAAABUBAAALAAAA&#10;AAAAAAAAAAAAAB8BAABfcmVscy8ucmVsc1BLAQItABQABgAIAAAAIQBFtOsmwgAAAN0AAAAPAAAA&#10;AAAAAAAAAAAAAAcCAABkcnMvZG93bnJldi54bWxQSwUGAAAAAAMAAwC3AAAA9gIAAAAA&#10;" stroked="f">
                      <v:fill opacity="0"/>
                      <v:textbox inset="2.53956mm,2.53956mm,2.53956mm,2.53956mm">
                        <w:txbxContent>
                          <w:p w:rsidR="00E934CF" w:rsidRDefault="00E934CF">
                            <w:pPr>
                              <w:spacing w:before="0" w:after="0" w:line="240" w:lineRule="auto"/>
                              <w:textDirection w:val="btLr"/>
                            </w:pPr>
                          </w:p>
                        </w:txbxContent>
                      </v:textbox>
                    </v:rect>
                    <v:group id="Group 986" o:spid="_x0000_s1219"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vYNCxQAAAN0AAAAPAAAAZHJzL2Rvd25yZXYueG1sRE9La8JA&#10;EL4X/A/LCL3VTbSKRFcRqaWHUGgilN6G7JgEs7Mhu83j33cLhd7m43vO/jiaRvTUudqygngRgSAu&#10;rK65VHDNL09bEM4ja2wsk4KJHBwPs4c9JtoO/EF95ksRQtglqKDyvk2kdEVFBt3CtsSBu9nOoA+w&#10;K6XucAjhppHLKNpIgzWHhgpbOldU3LNvo+B1wOG0il/69H47T1/5+v0zjUmpx/l42oHwNPp/8Z/7&#10;TYf5z5s1/H4TTpCHHwAAAP//AwBQSwECLQAUAAYACAAAACEA2+H2y+4AAACFAQAAEwAAAAAAAAAA&#10;AAAAAAAAAAAAW0NvbnRlbnRfVHlwZXNdLnhtbFBLAQItABQABgAIAAAAIQBa9CxbvwAAABUBAAAL&#10;AAAAAAAAAAAAAAAAAB8BAABfcmVscy8ucmVsc1BLAQItABQABgAIAAAAIQC5vYNCxQAAAN0AAAAP&#10;AAAAAAAAAAAAAAAAAAcCAABkcnMvZG93bnJldi54bWxQSwUGAAAAAAMAAwC3AAAA+QIAAAAA&#10;">
                      <v:shape id="Freeform 987" o:spid="_x0000_s1220"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KjVxAAAAN0AAAAPAAAAZHJzL2Rvd25yZXYueG1sRE9Na8JA&#10;EL0X/A/LCN7qRmujpK4iQrUFL9qi1yE7zUazsyG7mvjvu4WCt3m8z5kvO1uJGzW+dKxgNExAEOdO&#10;l1wo+P56f56B8AFZY+WYFNzJw3LRe5pjpl3Le7odQiFiCPsMFZgQ6kxKnxuy6IeuJo7cj2sshgib&#10;QuoG2xhuKzlOklRaLDk2GKxpbSi/HK5Wwe50tK0+0avZnFef5WQ7HW9fpkoN+t3qDUSgLjzE/+4P&#10;HedP0hT+voknyMUvAAAA//8DAFBLAQItABQABgAIAAAAIQDb4fbL7gAAAIUBAAATAAAAAAAAAAAA&#10;AAAAAAAAAABbQ29udGVudF9UeXBlc10ueG1sUEsBAi0AFAAGAAgAAAAhAFr0LFu/AAAAFQEAAAsA&#10;AAAAAAAAAAAAAAAAHwEAAF9yZWxzLy5yZWxzUEsBAi0AFAAGAAgAAAAhAP/MqNX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988" o:spid="_x0000_s1221"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dG/yxQAAAN0AAAAPAAAAZHJzL2Rvd25yZXYueG1sRE9La8JA&#10;EL4X/A/LCL2IblpFa+oqpaB40D7i4zxmp0lodjZkVxP/vVsQepuP7zmzRWtKcaHaFZYVPA0iEMSp&#10;1QVnCva7Zf8FhPPIGkvLpOBKDhbzzsMMY20b/qZL4jMRQtjFqCD3voqldGlOBt3AVsSB+7G1QR9g&#10;nUldYxPCTSmfo2gsDRYcGnKs6D2n9Dc5GwUf06/TEYeHbbrZ7la298lFc2ClHrvt2ysIT63/F9/d&#10;ax3mj8YT+PsmnCDnNwAAAP//AwBQSwECLQAUAAYACAAAACEA2+H2y+4AAACFAQAAEwAAAAAAAAAA&#10;AAAAAAAAAAAAW0NvbnRlbnRfVHlwZXNdLnhtbFBLAQItABQABgAIAAAAIQBa9CxbvwAAABUBAAAL&#10;AAAAAAAAAAAAAAAAAB8BAABfcmVscy8ucmVsc1BLAQItABQABgAIAAAAIQCrdG/yxQAAAN0AAAAP&#10;AAAAAAAAAAAAAAAAAAcCAABkcnMvZG93bnJldi54bWxQSwUGAAAAAAMAAwC3AAAA+Q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89" o:spid="_x0000_s1222" style="position:absolute;top:190;width:32050;height:200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aazhxgAAAN0AAAAPAAAAZHJzL2Rvd25yZXYueG1sRI9Ba8JA&#10;EIXvhf6HZQremo0iUqKrhFKp6KlRWrwN2WkSzM6G7Jqk/75zKPQ2w3vz3jeb3eRaNVAfGs8G5kkK&#10;irj0tuHKwOW8f34BFSKyxdYzGfihALvt48MGM+tH/qChiJWSEA4ZGqhj7DKtQ1mTw5D4jli0b987&#10;jLL2lbY9jhLuWr1I05V22LA01NjRa03lrbg7A/nRLvP08/10fRvwtv86jfNikRsze5ryNahIU/w3&#10;/10frOAvV4Ir38gIevsLAAD//wMAUEsBAi0AFAAGAAgAAAAhANvh9svuAAAAhQEAABMAAAAAAAAA&#10;AAAAAAAAAAAAAFtDb250ZW50X1R5cGVzXS54bWxQSwECLQAUAAYACAAAACEAWvQsW78AAAAVAQAA&#10;CwAAAAAAAAAAAAAAAAAfAQAAX3JlbHMvLnJlbHNQSwECLQAUAAYACAAAACEAyGms4cYAAADdAAAA&#10;DwAAAAAAAAAAAAAAAAAHAgAAZHJzL2Rvd25yZXYueG1sUEsFBgAAAAADAAMAtwAAAPoCAAAAAA==&#10;" filled="f" stroked="f">
                      <v:textbox inset="1.2694mm,2.53956mm,0,0">
                        <w:txbxContent>
                          <w:p w:rsidR="00E934CF" w:rsidRPr="00FA0893" w:rsidRDefault="00E934CF">
                            <w:pPr>
                              <w:spacing w:before="0" w:after="0" w:line="240" w:lineRule="auto"/>
                              <w:ind w:left="360" w:firstLine="360"/>
                              <w:jc w:val="right"/>
                              <w:textDirection w:val="btLr"/>
                              <w:rPr>
                                <w:rFonts w:asciiTheme="minorHAnsi" w:hAnsiTheme="minorHAnsi"/>
                                <w:sz w:val="18"/>
                                <w:szCs w:val="18"/>
                              </w:rPr>
                            </w:pPr>
                            <w:r w:rsidRPr="00FA0893">
                              <w:rPr>
                                <w:rFonts w:asciiTheme="minorHAnsi" w:eastAsia="Arial" w:hAnsiTheme="minorHAnsi" w:cs="Arial"/>
                                <w:smallCaps/>
                                <w:color w:val="333C3D"/>
                                <w:sz w:val="18"/>
                                <w:szCs w:val="18"/>
                              </w:rPr>
                              <w:t>Nemam pristup kako bih to mogla elektronski da uradim. Kad se žalim i pozovem opštinu, onda mi kažu “ponesite lično”. A onda kad pođem lično, naiđem na neljubaznost radnica koje rade na šalteru i pitaju me “zašto ste ovo donijeli? Mogli ste preko sajta</w:t>
                            </w:r>
                          </w:p>
                          <w:p w:rsidR="00E934CF" w:rsidRPr="00FA0893" w:rsidRDefault="00E934CF">
                            <w:pPr>
                              <w:spacing w:before="0" w:after="0" w:line="240" w:lineRule="auto"/>
                              <w:ind w:left="360" w:firstLine="360"/>
                              <w:jc w:val="right"/>
                              <w:textDirection w:val="btLr"/>
                              <w:rPr>
                                <w:rFonts w:asciiTheme="minorHAnsi" w:hAnsiTheme="minorHAnsi"/>
                              </w:rPr>
                            </w:pPr>
                            <w:r w:rsidRPr="00FA0893">
                              <w:rPr>
                                <w:rFonts w:asciiTheme="minorHAnsi" w:eastAsia="Arial" w:hAnsiTheme="minorHAnsi" w:cs="Arial"/>
                                <w:color w:val="7E97AD"/>
                                <w:sz w:val="18"/>
                                <w:szCs w:val="18"/>
                              </w:rPr>
                              <w:t>Učesnik Fokus grupe</w:t>
                            </w:r>
                          </w:p>
                        </w:txbxContent>
                      </v:textbox>
                    </v:rect>
                  </v:group>
                </v:group>
                <w10:wrap type="square" anchorx="margin" anchory="page"/>
              </v:group>
            </w:pict>
          </mc:Fallback>
        </mc:AlternateContent>
      </w:r>
      <w:r w:rsidR="00200A22">
        <w:rPr>
          <w:rFonts w:asciiTheme="minorHAnsi" w:eastAsia="Calibri" w:hAnsiTheme="minorHAnsi" w:cs="Calibri"/>
          <w:color w:val="000000"/>
          <w:sz w:val="24"/>
          <w:szCs w:val="24"/>
        </w:rPr>
        <w:t>Takođ</w:t>
      </w:r>
      <w:r w:rsidR="006A107F" w:rsidRPr="007075A6">
        <w:rPr>
          <w:rFonts w:asciiTheme="minorHAnsi" w:eastAsia="Calibri" w:hAnsiTheme="minorHAnsi" w:cs="Calibri"/>
          <w:color w:val="000000"/>
          <w:sz w:val="24"/>
          <w:szCs w:val="24"/>
        </w:rPr>
        <w:t>e, prema Izvještaju o postupanju u upravnim stvarima za 2019. godinu, nadležna upravna in</w:t>
      </w:r>
      <w:r w:rsidR="005E6812">
        <w:rPr>
          <w:rFonts w:asciiTheme="minorHAnsi" w:eastAsia="Calibri" w:hAnsiTheme="minorHAnsi" w:cs="Calibri"/>
          <w:color w:val="000000"/>
          <w:sz w:val="24"/>
          <w:szCs w:val="24"/>
        </w:rPr>
        <w:t>s</w:t>
      </w:r>
      <w:r w:rsidR="00200A22">
        <w:rPr>
          <w:rFonts w:asciiTheme="minorHAnsi" w:eastAsia="Calibri" w:hAnsiTheme="minorHAnsi" w:cs="Calibri"/>
          <w:color w:val="000000"/>
          <w:sz w:val="24"/>
          <w:szCs w:val="24"/>
        </w:rPr>
        <w:t>pekcija</w:t>
      </w:r>
      <w:r w:rsidR="006A107F" w:rsidRPr="007075A6">
        <w:rPr>
          <w:rFonts w:asciiTheme="minorHAnsi" w:eastAsia="Calibri" w:hAnsiTheme="minorHAnsi" w:cs="Calibri"/>
          <w:color w:val="000000"/>
          <w:sz w:val="24"/>
          <w:szCs w:val="24"/>
        </w:rPr>
        <w:t xml:space="preserve"> ukazala</w:t>
      </w:r>
      <w:r w:rsidR="00200A22">
        <w:rPr>
          <w:rFonts w:asciiTheme="minorHAnsi" w:eastAsia="Calibri" w:hAnsiTheme="minorHAnsi" w:cs="Calibri"/>
          <w:color w:val="000000"/>
          <w:sz w:val="24"/>
          <w:szCs w:val="24"/>
        </w:rPr>
        <w:t xml:space="preserve"> je na to</w:t>
      </w:r>
      <w:r w:rsidR="006A107F" w:rsidRPr="007075A6">
        <w:rPr>
          <w:rFonts w:asciiTheme="minorHAnsi" w:eastAsia="Calibri" w:hAnsiTheme="minorHAnsi" w:cs="Calibri"/>
          <w:color w:val="000000"/>
          <w:sz w:val="24"/>
          <w:szCs w:val="24"/>
        </w:rPr>
        <w:t xml:space="preserve"> da </w:t>
      </w:r>
      <w:r w:rsidR="006A107F" w:rsidRPr="007075A6">
        <w:rPr>
          <w:rFonts w:asciiTheme="minorHAnsi" w:eastAsia="Calibri" w:hAnsiTheme="minorHAnsi" w:cs="Calibri"/>
          <w:b/>
          <w:color w:val="000000"/>
          <w:sz w:val="24"/>
          <w:szCs w:val="24"/>
        </w:rPr>
        <w:t xml:space="preserve">organi u dovoljnoj mjeri međusobno ne razmjenjuju podatke iz službenih evidencija, </w:t>
      </w:r>
      <w:r w:rsidR="00200A22">
        <w:rPr>
          <w:rFonts w:asciiTheme="minorHAnsi" w:eastAsia="Calibri" w:hAnsiTheme="minorHAnsi" w:cs="Calibri"/>
          <w:b/>
          <w:color w:val="000000"/>
          <w:sz w:val="24"/>
          <w:szCs w:val="24"/>
        </w:rPr>
        <w:t xml:space="preserve">a </w:t>
      </w:r>
      <w:r w:rsidR="006A107F" w:rsidRPr="007075A6">
        <w:rPr>
          <w:rFonts w:asciiTheme="minorHAnsi" w:eastAsia="Calibri" w:hAnsiTheme="minorHAnsi" w:cs="Calibri"/>
          <w:b/>
          <w:color w:val="000000"/>
          <w:sz w:val="24"/>
          <w:szCs w:val="24"/>
        </w:rPr>
        <w:t>što je zakonska obaveza</w:t>
      </w:r>
      <w:r w:rsidR="006A107F" w:rsidRPr="007075A6">
        <w:rPr>
          <w:rFonts w:asciiTheme="minorHAnsi" w:eastAsia="Calibri" w:hAnsiTheme="minorHAnsi" w:cs="Calibri"/>
          <w:color w:val="000000"/>
          <w:sz w:val="24"/>
          <w:szCs w:val="24"/>
        </w:rPr>
        <w:t xml:space="preserve">. Ovakvo postupanje organa utiče nepovoljno na efikasnost i </w:t>
      </w:r>
      <w:r w:rsidR="00200A22">
        <w:rPr>
          <w:rFonts w:asciiTheme="minorHAnsi" w:eastAsia="Calibri" w:hAnsiTheme="minorHAnsi" w:cs="Calibri"/>
          <w:color w:val="000000"/>
          <w:sz w:val="24"/>
          <w:szCs w:val="24"/>
        </w:rPr>
        <w:t xml:space="preserve">na </w:t>
      </w:r>
      <w:r w:rsidR="006A107F" w:rsidRPr="007075A6">
        <w:rPr>
          <w:rFonts w:asciiTheme="minorHAnsi" w:eastAsia="Calibri" w:hAnsiTheme="minorHAnsi" w:cs="Calibri"/>
          <w:color w:val="000000"/>
          <w:sz w:val="24"/>
          <w:szCs w:val="24"/>
        </w:rPr>
        <w:t>ekonomičnost postupka, a time i na mogućnost da stranke i drugi učesnici u upravnom postupku lakše i efikasnije ostvare p</w:t>
      </w:r>
      <w:r w:rsidR="00200A22">
        <w:rPr>
          <w:rFonts w:asciiTheme="minorHAnsi" w:eastAsia="Calibri" w:hAnsiTheme="minorHAnsi" w:cs="Calibri"/>
          <w:color w:val="000000"/>
          <w:sz w:val="24"/>
          <w:szCs w:val="24"/>
        </w:rPr>
        <w:t>rava i pravne interese s</w:t>
      </w:r>
      <w:r w:rsidR="006A107F" w:rsidRPr="007075A6">
        <w:rPr>
          <w:rFonts w:asciiTheme="minorHAnsi" w:eastAsia="Calibri" w:hAnsiTheme="minorHAnsi" w:cs="Calibri"/>
          <w:color w:val="000000"/>
          <w:sz w:val="24"/>
          <w:szCs w:val="24"/>
        </w:rPr>
        <w:t xml:space="preserve"> manje troškova. Drugim riječima, iako </w:t>
      </w:r>
      <w:r w:rsidR="006A107F" w:rsidRPr="007075A6">
        <w:rPr>
          <w:rFonts w:asciiTheme="minorHAnsi" w:eastAsia="Calibri" w:hAnsiTheme="minorHAnsi" w:cs="Calibri"/>
          <w:b/>
          <w:color w:val="000000"/>
          <w:sz w:val="24"/>
          <w:szCs w:val="24"/>
        </w:rPr>
        <w:t>ZUP promoviše visoke standarde u uprav</w:t>
      </w:r>
      <w:r w:rsidR="009F4FC1">
        <w:rPr>
          <w:rFonts w:asciiTheme="minorHAnsi" w:eastAsia="Calibri" w:hAnsiTheme="minorHAnsi" w:cs="Calibri"/>
          <w:b/>
          <w:color w:val="000000"/>
          <w:sz w:val="24"/>
          <w:szCs w:val="24"/>
        </w:rPr>
        <w:t xml:space="preserve">nom postupanju, ovi principi </w:t>
      </w:r>
      <w:r w:rsidR="006A107F" w:rsidRPr="007075A6">
        <w:rPr>
          <w:rFonts w:asciiTheme="minorHAnsi" w:eastAsia="Calibri" w:hAnsiTheme="minorHAnsi" w:cs="Calibri"/>
          <w:b/>
          <w:color w:val="000000"/>
          <w:sz w:val="24"/>
          <w:szCs w:val="24"/>
        </w:rPr>
        <w:t>često</w:t>
      </w:r>
      <w:r w:rsidR="009F4FC1">
        <w:rPr>
          <w:rFonts w:asciiTheme="minorHAnsi" w:eastAsia="Calibri" w:hAnsiTheme="minorHAnsi" w:cs="Calibri"/>
          <w:b/>
          <w:color w:val="000000"/>
          <w:sz w:val="24"/>
          <w:szCs w:val="24"/>
        </w:rPr>
        <w:t xml:space="preserve"> se</w:t>
      </w:r>
      <w:r w:rsidR="006A107F" w:rsidRPr="007075A6">
        <w:rPr>
          <w:rFonts w:asciiTheme="minorHAnsi" w:eastAsia="Calibri" w:hAnsiTheme="minorHAnsi" w:cs="Calibri"/>
          <w:b/>
          <w:color w:val="000000"/>
          <w:sz w:val="24"/>
          <w:szCs w:val="24"/>
        </w:rPr>
        <w:t xml:space="preserve"> ne primjenjuju u praksi</w:t>
      </w:r>
      <w:r w:rsidR="006A107F" w:rsidRPr="007075A6">
        <w:rPr>
          <w:rFonts w:asciiTheme="minorHAnsi" w:eastAsia="Calibri" w:hAnsiTheme="minorHAnsi" w:cs="Calibri"/>
          <w:color w:val="000000"/>
          <w:sz w:val="24"/>
          <w:szCs w:val="24"/>
        </w:rPr>
        <w:t xml:space="preserve">. Sličan nalaz postoji u Komparativnoj studiji o </w:t>
      </w:r>
      <w:r w:rsidR="006A107F" w:rsidRPr="007075A6">
        <w:rPr>
          <w:rFonts w:asciiTheme="minorHAnsi" w:eastAsia="Calibri" w:hAnsiTheme="minorHAnsi" w:cs="Calibri"/>
          <w:color w:val="000000"/>
          <w:sz w:val="24"/>
          <w:szCs w:val="24"/>
        </w:rPr>
        <w:lastRenderedPageBreak/>
        <w:t>pružanju usluga Regionalne škole za državnu upravu,</w:t>
      </w:r>
      <w:r w:rsidR="006A107F" w:rsidRPr="007075A6">
        <w:rPr>
          <w:rFonts w:asciiTheme="minorHAnsi" w:eastAsia="Calibri" w:hAnsiTheme="minorHAnsi" w:cs="Calibri"/>
          <w:color w:val="000000"/>
          <w:sz w:val="24"/>
          <w:szCs w:val="24"/>
          <w:vertAlign w:val="superscript"/>
        </w:rPr>
        <w:footnoteReference w:id="55"/>
      </w:r>
      <w:r w:rsidR="006A107F" w:rsidRPr="007075A6">
        <w:rPr>
          <w:rFonts w:asciiTheme="minorHAnsi" w:eastAsia="Calibri" w:hAnsiTheme="minorHAnsi" w:cs="Calibri"/>
          <w:color w:val="000000"/>
          <w:sz w:val="24"/>
          <w:szCs w:val="24"/>
        </w:rPr>
        <w:t xml:space="preserve"> da postojeći strateški i pravni okvir pružaju dobru osnovu za politiku pružanja usluga okrenutu ka krajnjim korisnicima, ali da potpuna implementacija</w:t>
      </w:r>
      <w:r w:rsidR="009F4FC1">
        <w:rPr>
          <w:rFonts w:asciiTheme="minorHAnsi" w:eastAsia="Calibri" w:hAnsiTheme="minorHAnsi" w:cs="Calibri"/>
          <w:color w:val="000000"/>
          <w:sz w:val="24"/>
          <w:szCs w:val="24"/>
        </w:rPr>
        <w:t xml:space="preserve"> strateškog i pravnog okvira još</w:t>
      </w:r>
      <w:r w:rsidR="006A107F" w:rsidRPr="007075A6">
        <w:rPr>
          <w:rFonts w:asciiTheme="minorHAnsi" w:eastAsia="Calibri" w:hAnsiTheme="minorHAnsi" w:cs="Calibri"/>
          <w:color w:val="000000"/>
          <w:sz w:val="24"/>
          <w:szCs w:val="24"/>
        </w:rPr>
        <w:t xml:space="preserve"> uv</w:t>
      </w:r>
      <w:r w:rsidR="009F4FC1">
        <w:rPr>
          <w:rFonts w:asciiTheme="minorHAnsi" w:eastAsia="Calibri" w:hAnsiTheme="minorHAnsi" w:cs="Calibri"/>
          <w:color w:val="000000"/>
          <w:sz w:val="24"/>
          <w:szCs w:val="24"/>
        </w:rPr>
        <w:t>ij</w:t>
      </w:r>
      <w:r w:rsidR="006A107F" w:rsidRPr="007075A6">
        <w:rPr>
          <w:rFonts w:asciiTheme="minorHAnsi" w:eastAsia="Calibri" w:hAnsiTheme="minorHAnsi" w:cs="Calibri"/>
          <w:color w:val="000000"/>
          <w:sz w:val="24"/>
          <w:szCs w:val="24"/>
        </w:rPr>
        <w:t>ek nije postignuta. Navodi se da iako je ZUP uveo obaveznu razmijenu podataka javnopravnih organa i princip samo jednog podnošenja podataka drž</w:t>
      </w:r>
      <w:r w:rsidR="009F4FC1">
        <w:rPr>
          <w:rFonts w:asciiTheme="minorHAnsi" w:eastAsia="Calibri" w:hAnsiTheme="minorHAnsi" w:cs="Calibri"/>
          <w:color w:val="000000"/>
          <w:sz w:val="24"/>
          <w:szCs w:val="24"/>
        </w:rPr>
        <w:t>avi, nema kaznenih odredaba koje bi spriječile</w:t>
      </w:r>
      <w:r w:rsidR="006A107F" w:rsidRPr="007075A6">
        <w:rPr>
          <w:rFonts w:asciiTheme="minorHAnsi" w:eastAsia="Calibri" w:hAnsiTheme="minorHAnsi" w:cs="Calibri"/>
          <w:color w:val="000000"/>
          <w:sz w:val="24"/>
          <w:szCs w:val="24"/>
        </w:rPr>
        <w:t xml:space="preserve"> suprotno ponašanje, što u praksi </w:t>
      </w:r>
      <w:r w:rsidR="009F4FC1">
        <w:rPr>
          <w:rFonts w:asciiTheme="minorHAnsi" w:eastAsia="Calibri" w:hAnsiTheme="minorHAnsi" w:cs="Calibri"/>
          <w:color w:val="000000"/>
          <w:sz w:val="24"/>
          <w:szCs w:val="24"/>
        </w:rPr>
        <w:t>često rezultira time da građani podnose</w:t>
      </w:r>
      <w:r w:rsidR="006A107F" w:rsidRPr="007075A6">
        <w:rPr>
          <w:rFonts w:asciiTheme="minorHAnsi" w:eastAsia="Calibri" w:hAnsiTheme="minorHAnsi" w:cs="Calibri"/>
          <w:color w:val="000000"/>
          <w:sz w:val="24"/>
          <w:szCs w:val="24"/>
        </w:rPr>
        <w:t xml:space="preserve"> dokumenta u papirnoj formi iako te podatke javnopravni organi već posjeduju.</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Percepciju vremena potrebnog da se dobije informacija iz javnog sektora</w:t>
      </w:r>
      <w:r w:rsidRPr="007075A6">
        <w:rPr>
          <w:rFonts w:asciiTheme="minorHAnsi" w:eastAsia="Calibri" w:hAnsiTheme="minorHAnsi" w:cs="Calibri"/>
          <w:color w:val="000000"/>
          <w:sz w:val="24"/>
          <w:szCs w:val="24"/>
        </w:rPr>
        <w:t xml:space="preserve">, građani Crne Gore u </w:t>
      </w:r>
      <w:r w:rsidR="00C10DCB">
        <w:rPr>
          <w:rFonts w:asciiTheme="minorHAnsi" w:eastAsia="Calibri" w:hAnsiTheme="minorHAnsi" w:cs="Calibri"/>
          <w:color w:val="000000"/>
          <w:sz w:val="24"/>
          <w:szCs w:val="24"/>
        </w:rPr>
        <w:t xml:space="preserve">2021. godini ocjenjuju: 14% veoma loše, 33% lose, </w:t>
      </w:r>
      <w:r w:rsidRPr="007075A6">
        <w:rPr>
          <w:rFonts w:asciiTheme="minorHAnsi" w:eastAsia="Calibri" w:hAnsiTheme="minorHAnsi" w:cs="Calibri"/>
          <w:color w:val="000000"/>
          <w:sz w:val="24"/>
          <w:szCs w:val="24"/>
        </w:rPr>
        <w:t>prema nalazima Balkan Barometra za 2021. godinu, što predstavlja pogoršanje u odnosu na 2020. godinu gd</w:t>
      </w:r>
      <w:r w:rsidR="00C10DCB">
        <w:rPr>
          <w:rFonts w:asciiTheme="minorHAnsi" w:eastAsia="Calibri" w:hAnsiTheme="minorHAnsi" w:cs="Calibri"/>
          <w:color w:val="000000"/>
          <w:sz w:val="24"/>
          <w:szCs w:val="24"/>
        </w:rPr>
        <w:t>j</w:t>
      </w:r>
      <w:r w:rsidR="00E200D4">
        <w:rPr>
          <w:rFonts w:asciiTheme="minorHAnsi" w:eastAsia="Calibri" w:hAnsiTheme="minorHAnsi" w:cs="Calibri"/>
          <w:color w:val="000000"/>
          <w:sz w:val="24"/>
          <w:szCs w:val="24"/>
        </w:rPr>
        <w:t>e je 9% ocijenilo s</w:t>
      </w:r>
      <w:r w:rsidRPr="007075A6">
        <w:rPr>
          <w:rFonts w:asciiTheme="minorHAnsi" w:eastAsia="Calibri" w:hAnsiTheme="minorHAnsi" w:cs="Calibri"/>
          <w:color w:val="000000"/>
          <w:sz w:val="24"/>
          <w:szCs w:val="24"/>
        </w:rPr>
        <w:t xml:space="preserve"> vrlo loše, a 20% loše ili u odnosu na 2019. godinu gd</w:t>
      </w:r>
      <w:r w:rsidR="00E200D4">
        <w:rPr>
          <w:rFonts w:asciiTheme="minorHAnsi" w:eastAsia="Calibri" w:hAnsiTheme="minorHAnsi" w:cs="Calibri"/>
          <w:color w:val="000000"/>
          <w:sz w:val="24"/>
          <w:szCs w:val="24"/>
        </w:rPr>
        <w:t>je je 4% ocijenilo s</w:t>
      </w:r>
      <w:r w:rsidRPr="007075A6">
        <w:rPr>
          <w:rFonts w:asciiTheme="minorHAnsi" w:eastAsia="Calibri" w:hAnsiTheme="minorHAnsi" w:cs="Calibri"/>
          <w:color w:val="000000"/>
          <w:sz w:val="24"/>
          <w:szCs w:val="24"/>
        </w:rPr>
        <w:t xml:space="preserve"> vrlo loše, a 23% loše.</w:t>
      </w:r>
      <w:r w:rsidRPr="007075A6">
        <w:rPr>
          <w:rFonts w:asciiTheme="minorHAnsi" w:eastAsia="Calibri" w:hAnsiTheme="minorHAnsi" w:cs="Calibri"/>
          <w:color w:val="000000"/>
          <w:sz w:val="24"/>
          <w:szCs w:val="24"/>
          <w:vertAlign w:val="superscript"/>
        </w:rPr>
        <w:footnoteReference w:id="56"/>
      </w:r>
      <w:r w:rsidR="00E200D4">
        <w:rPr>
          <w:rFonts w:asciiTheme="minorHAnsi" w:eastAsia="Calibri" w:hAnsiTheme="minorHAnsi" w:cs="Calibri"/>
          <w:color w:val="000000"/>
          <w:sz w:val="24"/>
          <w:szCs w:val="24"/>
        </w:rPr>
        <w:t xml:space="preserve"> Sličnu percepciju imaju i kada je u pitanju</w:t>
      </w:r>
      <w:r w:rsidRPr="007075A6">
        <w:rPr>
          <w:rFonts w:asciiTheme="minorHAnsi" w:eastAsia="Calibri" w:hAnsiTheme="minorHAnsi" w:cs="Calibri"/>
          <w:color w:val="000000"/>
          <w:sz w:val="24"/>
          <w:szCs w:val="24"/>
        </w:rPr>
        <w:t xml:space="preserve"> tretman od strane javnih organa (12% vrlo loš – 29% loš u 2020. godini, 7% vrlo loš – 14% loš u 2020. godini, odnosno 6% vrlo loš – 21% loš u 2019. godini).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osnovu </w:t>
      </w:r>
      <w:r w:rsidRPr="007075A6">
        <w:rPr>
          <w:rFonts w:asciiTheme="minorHAnsi" w:eastAsia="Calibri" w:hAnsiTheme="minorHAnsi" w:cs="Calibri"/>
          <w:b/>
          <w:color w:val="000000"/>
          <w:sz w:val="24"/>
          <w:szCs w:val="24"/>
        </w:rPr>
        <w:t>istraživanja stepena zadovoljstva korisnika javnim uslugama u odabranim institucijama</w:t>
      </w:r>
      <w:r w:rsidRPr="007075A6">
        <w:rPr>
          <w:rFonts w:asciiTheme="minorHAnsi" w:eastAsia="Calibri" w:hAnsiTheme="minorHAnsi" w:cs="Calibri"/>
          <w:color w:val="000000"/>
          <w:sz w:val="24"/>
          <w:szCs w:val="24"/>
        </w:rPr>
        <w:t xml:space="preserve"> Crne Gore (Ministarstvu unutršnjih poslova, Upravi prihoda i carina, Upravi za katastar i državnu imovinu, Opštini Podgorica i Opštini Bijelo Polje), a koje je sprovelo Ministarstvo javne uprave, digitalnog društva i medija u </w:t>
      </w:r>
      <w:r w:rsidR="00B108A9">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81792" behindDoc="0" locked="0" layoutInCell="1" allowOverlap="1" wp14:anchorId="0FD81EFF" wp14:editId="7129D309">
                <wp:simplePos x="0" y="0"/>
                <wp:positionH relativeFrom="margin">
                  <wp:posOffset>3921125</wp:posOffset>
                </wp:positionH>
                <wp:positionV relativeFrom="page">
                  <wp:posOffset>1257300</wp:posOffset>
                </wp:positionV>
                <wp:extent cx="2247900" cy="1036320"/>
                <wp:effectExtent l="0" t="0" r="3175" b="5080"/>
                <wp:wrapSquare wrapText="bothSides"/>
                <wp:docPr id="1449" name="Group 99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247900" cy="1036320"/>
                          <a:chOff x="42220" y="32618"/>
                          <a:chExt cx="22479" cy="10363"/>
                        </a:xfrm>
                      </wpg:grpSpPr>
                      <wpg:grpSp>
                        <wpg:cNvPr id="1450" name="Group 991"/>
                        <wpg:cNvGrpSpPr>
                          <a:grpSpLocks/>
                        </wpg:cNvGrpSpPr>
                        <wpg:grpSpPr bwMode="auto">
                          <a:xfrm>
                            <a:off x="42220" y="32618"/>
                            <a:ext cx="22479" cy="10363"/>
                            <a:chOff x="42220" y="32618"/>
                            <a:chExt cx="22479" cy="10363"/>
                          </a:xfrm>
                        </wpg:grpSpPr>
                        <wps:wsp>
                          <wps:cNvPr id="1451" name="Rectangle 992"/>
                          <wps:cNvSpPr>
                            <a:spLocks noChangeArrowheads="1"/>
                          </wps:cNvSpPr>
                          <wps:spPr bwMode="auto">
                            <a:xfrm>
                              <a:off x="42220" y="32618"/>
                              <a:ext cx="22479" cy="1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52" name="Group 993"/>
                          <wpg:cNvGrpSpPr>
                            <a:grpSpLocks/>
                          </wpg:cNvGrpSpPr>
                          <wpg:grpSpPr bwMode="auto">
                            <a:xfrm>
                              <a:off x="42220" y="32618"/>
                              <a:ext cx="22479" cy="10363"/>
                              <a:chOff x="0" y="0"/>
                              <a:chExt cx="32186" cy="20287"/>
                            </a:xfrm>
                          </wpg:grpSpPr>
                          <wps:wsp>
                            <wps:cNvPr id="1453" name="Rectangle 994"/>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54" name="Rectangle 995"/>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55" name="Group 996"/>
                            <wpg:cNvGrpSpPr>
                              <a:grpSpLocks/>
                            </wpg:cNvGrpSpPr>
                            <wpg:grpSpPr bwMode="auto">
                              <a:xfrm>
                                <a:off x="0" y="190"/>
                                <a:ext cx="22494" cy="8321"/>
                                <a:chOff x="2286" y="0"/>
                                <a:chExt cx="14721" cy="10241"/>
                              </a:xfrm>
                            </wpg:grpSpPr>
                            <wps:wsp>
                              <wps:cNvPr id="1456" name="Freeform 997"/>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57" name="Rectangle 998"/>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58" name="Rectangle 999"/>
                            <wps:cNvSpPr>
                              <a:spLocks noChangeArrowheads="1"/>
                            </wps:cNvSpPr>
                            <wps:spPr bwMode="auto">
                              <a:xfrm>
                                <a:off x="0" y="0"/>
                                <a:ext cx="31769"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156E06" w:rsidRDefault="00E934CF">
                                  <w:pPr>
                                    <w:spacing w:before="0" w:after="0" w:line="240" w:lineRule="auto"/>
                                    <w:ind w:left="360" w:firstLine="360"/>
                                    <w:jc w:val="right"/>
                                    <w:textDirection w:val="btLr"/>
                                    <w:rPr>
                                      <w:sz w:val="18"/>
                                      <w:szCs w:val="18"/>
                                    </w:rPr>
                                  </w:pPr>
                                  <w:r w:rsidRPr="00156E06">
                                    <w:rPr>
                                      <w:rFonts w:ascii="Arial" w:eastAsia="Arial" w:hAnsi="Arial" w:cs="Arial"/>
                                      <w:smallCaps/>
                                      <w:color w:val="333C3D"/>
                                      <w:sz w:val="18"/>
                                      <w:szCs w:val="18"/>
                                    </w:rPr>
                                    <w:t xml:space="preserve">Imam nesigurnost da li će neko online nešto da vidi i poslije koliko vremena će da odgovori. Valjalo bi da funkcioniše i jedno idrugo, online i offline - šalteri </w:t>
                                  </w:r>
                                </w:p>
                                <w:p w:rsidR="00E934CF" w:rsidRDefault="00E934CF">
                                  <w:pPr>
                                    <w:spacing w:before="0" w:after="0" w:line="240" w:lineRule="auto"/>
                                    <w:ind w:left="360" w:firstLine="360"/>
                                    <w:jc w:val="right"/>
                                    <w:textDirection w:val="btLr"/>
                                  </w:pPr>
                                  <w:r w:rsidRPr="00156E06">
                                    <w:rPr>
                                      <w:rFonts w:ascii="Arial" w:eastAsia="Arial" w:hAnsi="Arial"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0FD81EFF" id="Group 990" o:spid="_x0000_s1223" style="position:absolute;left:0;text-align:left;margin-left:308.75pt;margin-top:99pt;width:177pt;height:81.6pt;z-index:251681792;mso-wrap-distance-left:18pt;mso-wrap-distance-right:18pt;mso-position-horizontal-relative:margin;mso-position-vertical-relative:page" coordorigin="42220,32618" coordsize="22479,103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Yfa6AlwYAALQhAAAOAAAAZHJzL2Uyb0RvYy54bWzsWluP2kYUfq/U/2D5&#10;sRLBNsZgK2y0WZYoUtpEzVZ9HuwBW7E97tgsbKv+935zMwaWTUg2tE12H5ax53B8bvOdi3n+YlPk&#10;1i3ldcbKie0+c2yLljFLsnI5sX+7mfXGtlU3pExIzko6se9obb+4+PGH5+sqoh5LWZ5QboFJWUfr&#10;amKnTVNF/X4dp7Qg9TNW0RKbC8YL0uCSL/sJJ2twL/K+5zhBf814UnEW07rG3anatC8k/8WCxs3b&#10;xaKmjZVPbMjWyP9c/p+L//2L5yRaclKlWazFIJ8hRUGyEg9tWU1JQ6wVzw5YFVnMWc0WzbOYFX22&#10;WGQxlTpAG9fZ0+YVZ6tK6rKM1suqNRNMu2enz2Yb/3L7jltZAt/5fmhbJSngJflgKwylfdbVMgLZ&#10;K169r95xpSSWb1j8oYb5+vv74nqpiK35+meWgCFZNUzaZ7PghWABza2NdMNd6wa6aawYNz3PH4UO&#10;vBVjz3UGwcDTjopTeFN8z/c83LOwP/ACd6zcGKfXXQ6d74v9PonUw6XAWkARJ1patezaY4gn7NrD&#10;FYz29RVOfyx73KvXjl32tCLRV7EJDmO9jbf6y+LtfUoqKsO4FoHUxtvQNfb9FeeUlMucIuY8ZWNJ&#10;agKuVtFmlewqBR295JytU0oSSCZ9Ap92viAuasTqR8PvZHO3QUSiitfNK8oKSywmNocKMsLJ7Zu6&#10;UfFmSETAl2yW5Tnukygvd26Ap7oDP+OrYk94XKLHX6ETXo+vx37P94Lrnu9Mp73L2ZXfC2buaDgd&#10;TK+upu7f4rmuH6VZktBSPMYgmet/muc0pioMarGsZnmWCHZCpJov51c5t24JkHQm//Sp6pD1d8WQ&#10;hw667Knker7z0gt7s2A86vkzf9gLR86457jhyzBw/NCfznZVepOV9MtVstYTOxx6Q+mljtB7ujny&#10;71A3EhVZg1yVZ8XEHrdEJBJxeF0m0rUNyXK17phCiL81BdxtHC2jVgSqAJU6ajbzjYLiYXsI5iy5&#10;QyBzhhADHCHTYpEy/qdtrZG1Jnb9x4pwalv56xKHIXR9z0ea617w7sW8e0HKGKwmdtxw21IXV41K&#10;jquKZ8sUz3KluUp2CQRfZDKwhaxKLon+EiseBlLPHHSTWAb/ZSBViaVNOdc6qQw8dxwo+PUcbzzS&#10;IXJ/UjkPgA6MXbsA6ivbdvAQEf6VAHTHVAK1RP5+0FBPwDmbHYJLBy0U4CqUeALOU4FTA4sBqP8H&#10;cJ4HLJAXVDXbBYvhtwUWx9O6LlnEiSJ5lRJVyEiQx1nT1Y3M0js8TqrVngobXcEeL2za5PRtFDZD&#10;c6ZMYROo8/S1O2ZXteaqU9A9c4gDLjrmMfKvkKLTGnqeqFy2nfa2U3b9Eah1p+35qpk61imfB6cg&#10;qcKpGadUTH7QFMpia6fHa2sa0Wrt7IiLT+r+9q1i6hfXDwJUrGr64HqyFgdGmNFFvFKNn4QS3exh&#10;BpDo3m2ZaPFvUBwtihzjpJ/6lmOtLcw1UDdq32zJYP4OWWqNPQ9tkPLglgoCtVSa0XGWqAtbYsc6&#10;xhLx0lK5wTD0hsFxloj0lhjDl/F4eJQvHNiSPqD3qEOmdD7KEUPET+GI+VWHrKs23Nc6iKSqQcf5&#10;2JTaaVihAcJczZHtTsVqMWUSHsShuTGnAlTyWN1PDA8JYlmB4HkPE8P2glim348Sq7N7YzqOhznD&#10;VoJzKALIcFafWlcxqdgfh3Lbwjh0roKuIo0wkVBVLEXfbELXSoEvKj4tHBe+EnPftx+M3Qp2S2+Y&#10;/GKzN96DCNvdvOxStcwht0nIhsJ8VpKfjlKpoQpCraUhM5+KXLlve54ggyEwn13C/WfHOaupsqKw&#10;gzRnaxth0g4Q7BQNO7OS0XU4upxqOXfIvovaAiNsPRt5tDnJ6aWDj0hQMxF/OBKD43YmInbUTETv&#10;PPJM5DwpE1B6WNrLqfhOZmxz5qMPUo+n0gfKi5NHAfM8q+R4M6kyOQ7DWOz3rEnlgNmMqgSRHhZi&#10;lLX3nuSe90nqHcyUxauClo16qcRpThogW51mVY1oiWgxpwmGvK8Tnb5rHos2CugAozacNjHwgUQL&#10;TEv1fQBEu4G1kV1QfRcH/4zT0raJPR0Z/q1pKUrWznun86AEKoNDlJB1wplQQuVjXdqaanvgjgIU&#10;bqLaPhyrngwRT69Z2jdHT9OIj04jdLd+8rTQHwYhTtM9r1nacgILU0o0Zvn5L1e6cHGwxk8DZG2q&#10;f8YgfnvQvca6+2OLi38AAAD//wMAUEsDBBQABgAIAAAAIQCqJg6+vAAAACEBAAAZAAAAZHJzL19y&#10;ZWxzL2Uyb0RvYy54bWwucmVsc4SPQWrDMBBF94XcQcw+lp1FKMWyN6HgbUgOMEhjWcQaCUkt9e0j&#10;yCaBQJfzP/89ph///Cp+KWUXWEHXtCCIdTCOrYLr5Xv/CSIXZINrYFKwUYZx2H30Z1qx1FFeXMyi&#10;UjgrWEqJX1JmvZDH3IRIXJs5JI+lnsnKiPqGluShbY8yPTNgeGGKyShIk+lAXLZYzf+zwzw7Taeg&#10;fzxxeaOQzld3BWKyVBR4Mg4fYddEtiCHXr48NtwBAAD//wMAUEsDBBQABgAIAAAAIQC0CExw4QAA&#10;AAsBAAAPAAAAZHJzL2Rvd25yZXYueG1sTI9Ba8JAEIXvhf6HZQq91c0qRo3ZiEjbkxSqheJtTMYk&#10;mN0N2TWJ/77TU3uc9z7evJduRtOInjpfO6tBTSIQZHNX1LbU8HV8e1mC8AFtgY2zpOFOHjbZ40OK&#10;SeEG+0n9IZSCQ6xPUEMVQptI6fOKDPqJa8myd3GdwcBnV8qiw4HDTSOnURRLg7XlDxW2tKsovx5u&#10;RsP7gMN2pl77/fWyu5+O84/vvSKtn5/G7RpEoDH8wfBbn6tDxp3O7mYLLxoNsVrMGWVjteRRTKwW&#10;ipWzhlmspiCzVP7fkP0AAAD//wMAUEsDBAoAAAAAAAAAIQDr+TfcQxkAAEMZAAAUAAAAZHJzL21l&#10;ZGlhL2ltYWdlMS5wbmeJUE5HDQoaCgAAAA1JSERSAAAB5AAAAVAIBgAAAG71DZoAABkKSURBVHhe&#10;7d1tyLbnYRfwgZAPg0BgkA+BQCAY8cMDg0EFV/KsbhJX9xh5HjNbg8NQtIuhLsVZR+3WWawrJHS6&#10;Bdk6WZv4sgzjHp9lLlSFSlVqwbe6UZhlOtA5RjeVsX6YX/6eRy7v3vdzHvfLdd3X+XKc5/n7wf9T&#10;aUie3Nf1z3Xc/+O8vuEbAK4hye/r8ge7fMsC88QC88iE+f3Z/bv9AyPkDzeUP9blVgP5ti7v67/G&#10;APbSvYE8lrroZPn59i5/OnVpyLApf85/ocvfz87n+q8xgCt1bx4Pp34jl+WnfGL8U6nLQ4ZL+WT+&#10;g13+Y+6nkIHDdG8cD6V+I5fl5+ko47FS/kPnT3b56S7/O+dTyMD+ujeNb+zyzanfzGW5+UNdnsmu&#10;kPtFIselHEs/1+UXcjWFDOwnuxHXjdRv6LLclDJ+T+oikePy7i6f6PLfsj+FDOwny11Uy/m52eW9&#10;qctErpdyLP3Hu/xsLj6WvoxCBq4Wi+q15TtiST1UyrF0GWn96xxHIQOX694ovin1G7osN5bUw+SP&#10;dvnxHHYsfRmFDFyse5N4MPUbuiw3d7rcTl0usl/Kf8yUu8PlWHpoChk4Xyyq1xRL6uNyM+ffHR6S&#10;QgZqWfZjMeX+WFJfP+Xu8N/L9UZah1LIQC27Zyf339hlebkZS+pDc/JIy33uDg9JIQP3694YHk39&#10;xi7LiyX1YSl3h1/OcCOtQylk4FQsqtcSS+r9Uv6c/lyXn8s0x9KXUcjATnYjrv4buywvd2JJfVXK&#10;sfRfz/F3h4ekkIG3y/iBWFQvPZbUV6f8+fxE5juWvoxChq2LRfUaYkl9ccqx9AsZ5+7wkBQybF33&#10;RvB46jd4WU5uxpL6vNzJ7u7wL2cZFDJsWfcm8EjqN3hZToy36kx5d3hIChm2KhbVS893RRmfpPyH&#10;yYe6fDbLpZBhi+KxmEvPnRhvlZQ/gznvDg9JIcPWZDfiUsbLTBlvfXeUcSt3h4ekkGFLYlG95Hxr&#10;tr2kLneH/2baujs8JIUMW9K96B9L/UYv7edmtvsYzD/T5e9mHcfSl1HIsBXdC/7h1G/00n62uKQu&#10;/8wvpv27w0NSyLAF3Yv9odRv9NJ+trakvpPdIy2Xcnd4SAoZ1i4W1UvNnWxnvFUeafl61jXSOpRC&#10;hjXLbsR1I/WbvbSbrSypy7H0X8uy7w4PSSHDmsWiemnZwpL6TnZ3h/9HOEshw1rFonppuZl1L6nL&#10;3eE3w0UUMqxRPBZzaVnrkrr8c5W7w18MV1HIsDbdC/vB1G/40m7WuKT+nuzuDm95pHUohQxrEovq&#10;peVO1jXeKneHyyMtOZxChrWIx2IuKWVJXcZbayjjO9kdSxtpHUchw1p0L+gnUr/xS3u5md21pn6x&#10;LS3lkZZvxLH0UBQyrEH3Yn409Ru/tJebWfaSuoy0fjhGWmNQyLB0saheSkqZLfWT8Z0ufzuOpcek&#10;kGHJshtx9d/4pb38iSxzSf3nu7wVpqCQYam6F/ADsaheQu5kWeOt8kn+pTiWnppChiWKRfUSsrQl&#10;9fuyuzv8u2EOChmWqHvxPp66AKSd3Mxyfl9c7g6/GeamkGFpuhfuI6kLQNrJzbS/pC6f3Mvd4d8M&#10;rVDIsCSxqG49rS+pyyMt/0XcHW6RQoaliMditp6Wl9Tl7vB/CC1TyLAE2Y24lHG7uZP2xlvl7+kf&#10;xt3hpVDI0LpYVLecFpfUfzG7Y2mWRSFD67oX6mOpi0Dmz8208/vi8rvrv9XlV8JSKWRoWfcifTh1&#10;Ecj8+fa0saQud4dfjbvDa6CQoVXdC/Sh1EUg86eFJfVf6fKFsCYKGVoUi+pWU35XPNeSuvyuujzS&#10;0t3hdVLI0JrsRlw3UpeBzJcy3rqTecZb5Vi6jLQcS6+bQobWxKK6tZwsqftFOXbK3eFfCluhkKEl&#10;sahuLTcz7XirFH+5O+xYensUMrQiHovZWqZcUv+luDu8dQoZWtC9GB9MXQgyX8qSeorxVrk7/F8D&#10;ChnmF4vq1jL2krqMtO7FSIv7KWSYUzwWs6WMvaT+cNwd5mIKGebUvQifSF0MMn3GWlKXv+ZPxUiL&#10;qylkmEv3Anw0dTHI9LmZ4cdb7g5zKIUMc4hFdSsZekldRlq/FDicQoapZTfi6heDTJ+hltTuDjME&#10;hQxT6l50D8SiuoUMsaQuIy13hxmKQoapxKK6hZTxVjmiPmZJ7e4wY1DIMJXuBfd46oKQ6XLMktrd&#10;YcamkGEK3YvtkdQFIdPlZpf3pi7aq+LuMFNRyDC2WFTPne/IYUtqd4eZg0KGMcVjMefOIUtqd4eZ&#10;k0KGsWQ34lLG8+VOl9upi7cfd4dpgUKGMcSies6U8dYzuXxJ7e4wrVHIMIbuxfVY6qKQ8XPVktrd&#10;YVqlkGFo3Qvr4dRFIePnZs5fUpeCdneY1ilkGFL3onoodVHI+DlvSe3uMEuikGEosaieK/0l9cfj&#10;7jDLo5BhCNmNuG6kLgsZN3eyW1K7O8zSKWQYQiyqp87JkvqDcXeYdVDIcKxYVE+dUsY/EXeHWReF&#10;DMeIx2JOmW/t8qNd/mdgfRQyXFf3AnowdWnI8Hl3l492+UpgvRQyXEcsqqfIc9l9Iv75Lr8WWDeF&#10;DIeKx2KOmXIs/WKXn+7yj7Mr4/8TWD+FDIfqXjhPpC4SOS4nx9KlhE9S1tNfC2yDQoZDdC+aR1OX&#10;iVw/J8fSZ4u45PNd/m9gOxQy7CsW1UOlfyzdz78LbI9Chn1kN+LqF4sclvOOpfuxpGarFDJcpXuh&#10;PBCL6mNy0bF0P5bUbJlChsvEovq6KcfS35uLj6XPxpIaFDJcrnuRPJ66bOTi/JHsjqX/QeriPS9l&#10;Sa2MQSHDxboXyCOpC0fOz3uz37F0v4wtqWFHIcN5YlG9Tw45lu7Hkhrup5ChLx6LeVUOPZbu58sB&#10;+hQynJXdiEsZn5/rHEv3Y0kN51PIcCIW1eflmGPps7GkhsspZDjRvSAeS11IW82xx9JnY0kNV1PI&#10;UHQvhodTl9IWM8Sx9NlYUsN+FDJ0L4SHUhfTllKOpcvTtI49lu7Hkhr2p5DZtmx7UV2OpX8gwxxL&#10;92NJDYdRyGxXdiOuG6mLau253eVHUpfoULGkhsMpZLYr21pUj3UsfTaW1HB9CpltynYW1WMeS5+N&#10;JTUcRyGzPdnGYzHHPpY+G0tqOJ5CZlu6H/oHU5fXWjLFsXQ/ZUmtjOF4CpntyHoX1VMdS/fzpQBD&#10;UchsQ9b5WMwpj6X7saSGYSlktqH7YX8idaEtNVMfS59NWVJ/NcDQFDLr1/2gP5q61JaWciz9YqY/&#10;lj6bt2JJDWNRyKxblr+oLsfSH01djlPHkhrGpZBZr+xGXP2CW0rKsfTfSV2Mc8SSGsankFmn7of7&#10;gSxvUd3CsXQ/ltQwDYXM+mR5i+pWjqX7saSG6Shk1qf7wX48dem1mJaOpc/Gkhqmp5BZl+6H+pHU&#10;xddSWjyWPhtLapiHQmY90vaiutVj6bOxpIb5KGTWIe0+FrPVY+l+LKlhXgqZ5ctuxNVSGZcveSjH&#10;0nM9TevQWFLD/BQyy5a2FtXvTvvH0v1YUkMbFDLL1v0QP5a6GKdOOZb+0dRl13LKkvrXA7RCIbNc&#10;3Q/ww6nLcaos7Vj6bEoZW1JDWxQyy9T98D6UuiSnyBKPpc/GkhrapJBZnsyzqF7isXQ/X4gyhlYp&#10;ZJYluxHXjdSFOUaWfCzdT7nWBLRLIbMsmWZRvfRj6X4sqaF9CpnlyPiL6jUcS5+NJTUsh0JmGTLe&#10;YzHLsfT3Zh3H0mdjSQ3LopBpX/eD+mDqIj025UsePpp2v+ThmFhSw/IoZNqW4RfV7826jqX7saSG&#10;ZVLItCvDPRZzrcfS/VhSw3IpZNrV/YA+kbpcD8maj6X7saSGZVPItKn74Xw0dcHum7UfS5+NJTWs&#10;g0KmPbneonorx9JnY0kN66GQaUt2I65+2V6WLR1Ln40lNayLQqYd3Q/kA9l/Ub2lY+l+Ph9lDGuj&#10;kGlD9ltUl2Pp8jStLR1L92NJDeukkGlD98P4eOoCPkk5lv6BbO9Yup+vBFgrhcz8uh/ER1KXcMnt&#10;Lj+Supi2ljLecq0J1k0hM6/Ui2rH0vfHkhq2QSEzn9z/WEzH0nXKkvprAbZAITOP7EZcpYwdS58f&#10;S2rYFoXM9LK73lSuLTmWPj+W1LA9CpnpZFfE5ZGYf7nLz6UuIrGkhq1SyIyv+0F7KKdfFPFnu/yT&#10;1EW09VhSw7YpZMaR3e+Iy3WmG7n/GlO/iMSSGlDIDC275fRjqe8Uv6vLq6nLaOuxpAYKhcwwsrtP&#10;fNGjL9/R5adSl9HWY0kNnFDIXF9OR1pXfSHEJ2PE1Y8lNXCWQuZw3Q/Og7n82dNn82KXu6kLacux&#10;pAb6FDL7yW6k9XDuH2ldlWe73EtdSFuNJTVwEYXM5XI60rrqWLqf70xdSFuOJTVwGYXM+bIbaZ3c&#10;HT40ZVH9WupS2mrKkloZA5dRyJzKbqRV7g4f+mn4bMqi+sdTl9JWU8rYkhq4ikLm6yOt8+4OXycf&#10;j0X1SSypgX0p5K3KbqT1TTlspHVVPhCPxTzJlwOwP4W8NdkdS19npHVVnsluuNQvpi3Gkho4lELe&#10;ihw30roqZcTlmNqSGrg+hbxmOf8LHobOk7GoLrGkBo6hkNcow460LktZVJfHYvbLaWuxpAaOpZDX&#10;IqcjrYu+4GGM/FAcVVtSA0NQyEuX/b/gYei8EItqS2pgKAp5qbp/eQ9lvJHWVSmL6n45bS2W1MCQ&#10;FPKS5Hpf8DB0yqL6jdQFtZVYUgNjUMhLkNMveOiX49QpI64tL6otqYGxKOSWZfqR1mU5WVRvdcRl&#10;SQ2MSSG3JsN8wcMY+VC2W8aW1MDYFHIrsrs7/HjqImwh78t2F9VfCsD4FPKc0sZI66rcTl1SW4kl&#10;NTAVhTyHnI60WjuW7qcsqn8mdVGtPWVJ/dUATEchTynjfsHD0CkjrldTl9Xa81YsqYHpKeSx5XSk&#10;dSN16bWcLS6qLamBuSjksWS6L3gYIy92uZu6sNacsqRWxsBcFPKQcvoFDzdSl9xS8myXe6kLa82x&#10;pAbmppCHkN2x9BJGWlfl6dRltfZYUgMtUMjHyLxf8DB0yqJ6S4/FtKQGWqKQD5XdsfQSR1qXpSyq&#10;fzJ1aa01ltRAaxTyvrLskdZV+Xi2s6i2pAZapJAvk9ORVitf8DBGPpDtPBbTkhpolUI+T3YjrUez&#10;/JHWVXkmu9+l9otrjbGkBlqmkM/KbqTV6hc8DJ2nsp1jaktqoHUKOcv4goeh82S2sai2pAaWYruF&#10;nNMveOiX1dpTFtWvpC6vtaWUsSU1sBTbK+Ssf6R1Vf5G1n9UbUkNLM02CjmnX/Cw9pHWVXkh619U&#10;fyHKGFiedRdydneHtzLSuiplUd0vr7WlXGsCWKL1FXK2OdK6KuWxmG+kLrA1xZIaWLL1FHLW8wUP&#10;Q+edWfeiuoy3fj0Ay7b8Qs5upLWWL3gYOmVR/cmsd8RlSQ2sxTILOacjrRupS0hO85Eud1MX2Rpi&#10;SQ2sybIKOev+goeh83zWu6i2pAbWpv1CzukXPNxIXTpyfm6nLrG1xJIaWKN2Cznb+YKHoVMW1T+T&#10;usjWEEtqYK3aK+TsvuDBSOt6KSOuV1MX2dJjSQ2sXRuFnN2xtJHW8VnjotqSGtiCeQs5RlpD5kNZ&#10;34jLkhrYinkKOb7gYeg81+Ve6kJbciypgS2ZrpBjpDVWnk5dZkuPJTWwNeMXcnYjLV/wME7Konpt&#10;j8X8SgC2Z5xCji94mCJlUf2TqQttqSnjLdeagK0atpC7v+A3xkhrqryc9SyqLamBrRumkOMLHqbO&#10;B7KeRXVZUn8tANt2/ULO6Rc8GGlNm2ez+0TZL7Yl5vOxpAYoDi/k7O4OG2nNk1tZzzG1JTXAqf0K&#10;Ob7goYU8mfUsqi2pAe53eSFndyxdRlqOpedNWVS/krrYlhZLaoDznV/IMdJqLR/P8o+qLakBLnZa&#10;yDkdad1IXQgyX17I8hfVltQAl/vcyUjL3eE280yXN1MX3JJiSQ1wtbcLuV8C0kae6vJG6oJbUiyp&#10;AfajkBvNO7P8RbUlNcD+FHKDOVlUL3XEZUkNcDiF3GA+0uVu6qJbQiypAa5HITeW57PcRXVZUitj&#10;gOtRyA3lduqSW0pKGVtSA1yfQm4k70pdckuJJTXA8RRyAymL6ldTF90S8uUAMASF3EA+mWUuqi2p&#10;AYajkGfOh7K8EZclNcDwFPKMea7LvdSF13IsqQHGoZBnytOpy671WFIDjEchz5CyqH49deG1HEtq&#10;gHEp5IlTHov56dSF13IsqQHGp5AnzstZ1qLakhpgGgp5wnx/lrOotqQGmJZCnijPZldy/eJrMZbU&#10;ANNTyBPkVpZzTG1JDTAPhTxynuzyWuriazGW1ADzUcgjpiyqP5W6+FqMJTXAvBTyiHkpyziqtqQG&#10;mJ9CHikvpP1FdRmZfTUAtEAhj5CyqH4zdQG2lLdiSQ3QEoU8cJ7q8kbqAmwpltQA7VHIA+adaX9R&#10;XZbUyhigPQp5oJRF9Stpe8T1nwJAqxTyQPlYl7upS7CVWFIDtE0hD5Dn0+6iuiypfzMAtE4hH5nb&#10;aXdR/YuxpAZYCoV8RN6VugRbiSU1wLIo5GumLKpfTV2ELaQsqX8vACyJQr5mPpk2F9WW1ADLpJCv&#10;kY+kzRGXJTXAcinkA/P+LvdSl+GcsaQGWD6FfECeTl2Gc8eSGmAdFPKeKYvq1n5nbEkNsB4KeY+U&#10;x2J+OnUhzpl/E0tqgDVRyHvk5bT16fiLAWBtFPIV+f60tai2pAZYJ4V8SZ7LbsHcL8U5Uv4+/nsA&#10;WCuFfEFupZ1j6vIJ/X8FgDVTyOfkyS6vpy7GOfLPY0kNsAUKuZeyqP5M6mKcI5bUANuhkHt5KW0c&#10;Vf/bALAlCvlMXsj8i+o3YkkNsEUK+f/n2S5vpi7IKWNJDbBdCjm7RXX5ZNovyCljSQ2wbZsv5Hd2&#10;eS11QU4ZS2oANl3IZVH9qcw74rKkBqDYdCF/rMvd1CU5VSypATix2UJ+PvMtqi2pAejbZCHfznyL&#10;6rKk/tUAwP02V8hPpS7JqWJJDcBFNlXIZVH9auqinCJlSf27AYDzbaqQX8k8i+rPxZIagMttppDL&#10;onqOEdcXAgBX20Qhv7/LvdRlOWbKkvpXAgD7WX0hP526LMeOJTUAh1p1Ib8r0//OuByL/3YA4DCr&#10;LeSyqP506sIcM/8sltQAXM9qC/nlTPvp+HOxpAbg+lZZyB/OtItqS2oAjrW6Qi6L6jKq6pfmGLGk&#10;BmAoqyrkW5numNqSGoAhraaQn+zyeuriHCOW1AAMbRWF/I4un0ldnGPEkhqAMayikF/KNEfVn40l&#10;NQDjWHwhfzDTLKotqQEY06IL+bkub6YuzyFTltT/OQAwrsUW8q3syrJfoEOm/PUtqQGYwiILuTwW&#10;87XUBTpkLKkBmNLiCrksqj+VcUdcZbz12wGA6SyukD/R5W7qEh0qb8WSGoDpLaqQn8+4i2pLagDm&#10;sphCfk/GW1SX8daXAgDzWUQh30pdokPlH8WSGoD5NV/IZVH9auoiHSKW1AC0ovlCfiXjLKotqQFo&#10;SdOF/LGMM+KypAagNc0W8vu73EtdpsfGkhqAFjVZyE9n+EW1JTUALWuukJ/K8L8ztqQGoHVNFXJZ&#10;VH86daEek/I76N8IALStqUL+sQz76fjnY0kNwDI0U8gfzrCLaktqAJakiUIui+ryabZfqtdNWVIr&#10;YwCWZPZCvpXhjqnLkvqLAYDlmbWQn8xwZfyzsaQGYLlmK+SyqP5M6mK9TiypAVi62Qr5pQzz6bj8&#10;7vm3AgDLNkshfzDDLKp/McZbAKzD5IX8XIZ5LKYlNQBrMmkh38puCd0v10NiSQ3AGk1WyGXEVZbQ&#10;/YI9JJbUAKzVJIX8juwW1ceMuCypAVizSQr5E13upi7ZfWNJDcDajV7I35fjFtWW1ABswaiF/J4c&#10;t6j+l1HGAGzDaIV8K3XB7puypP5XAYDtGKWQy6L6tdRFu08sqQHYolEK+VO53qK6/H9+LQCwPYMX&#10;cllUX2fEVY6pLakB2KpBC/n9Xe6lLtur8k9jvAXAtg1WyN+dwxfV5VOxJTUADFTIT+Xw3xlbUgPA&#10;qaMLuSyqy2Mx+4V7WcqS+isBAE4cXcg/lsM+HVtSA0DtqEL+4Ry2qLakBoDzXbuQy6K6fOlDv3Qv&#10;iiU1AFzsWoV8q8svpC7d82JJDQBXO7iQn8z+vzO2pAaA/RxUyCeL6n0K2ZIaAPZ3UCG/lP3K2JIa&#10;AA6zdyH/1ey3qLakBoDD7VXIZVH9Zury7acsqX8nAMChrizkW9l96u2Xb/9T8WdjSQ0A13VpIZcR&#10;193UBdwvY0tqADjOhYX8jly9qC5L6l8OAHCsCwv5E7n60/F/CQAwhHML+fty+aLakhoAhlUV8vfk&#10;8kV1eWSmJTUADOu+Qr6VuoDPfiq2pAaAcXy9kMui+vXURXxSxpbUADCerxfyRYtqS2oAGN/bhVwW&#10;1ReNuCypAWB8bxfyvdRFbEkNANN5u5D7ZWxJDQDTuq+QLakBYB5fL2RLagCYz9uFXJbU/77/vwAA&#10;k3m7kH+oy3d2+TYRERGZJd/8/wCwIZh2XtftjgAAAABJRU5ErkJgglBLAQItABQABgAIAAAAIQCx&#10;gme2CgEAABMCAAATAAAAAAAAAAAAAAAAAAAAAABbQ29udGVudF9UeXBlc10ueG1sUEsBAi0AFAAG&#10;AAgAAAAhADj9If/WAAAAlAEAAAsAAAAAAAAAAAAAAAAAOwEAAF9yZWxzLy5yZWxzUEsBAi0AFAAG&#10;AAgAAAAhABh9roCXBgAAtCEAAA4AAAAAAAAAAAAAAAAAOgIAAGRycy9lMm9Eb2MueG1sUEsBAi0A&#10;FAAGAAgAAAAhAKomDr68AAAAIQEAABkAAAAAAAAAAAAAAAAA/QgAAGRycy9fcmVscy9lMm9Eb2Mu&#10;eG1sLnJlbHNQSwECLQAUAAYACAAAACEAtAhMcOEAAAALAQAADwAAAAAAAAAAAAAAAADwCQAAZHJz&#10;L2Rvd25yZXYueG1sUEsBAi0ACgAAAAAAAAAhAOv5N9xDGQAAQxkAABQAAAAAAAAAAAAAAAAA/goA&#10;AGRycy9tZWRpYS9pbWFnZTEucG5nUEsFBgAAAAAGAAYAfAEAAHMkAAAAAA==&#10;">
                <v:group id="Group 991" o:spid="_x0000_s1224" style="position:absolute;left:42220;top:32618;width:22479;height:10363" coordorigin="42220,32618" coordsize="22479,103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pupnxwAAAN0AAAAPAAAAZHJzL2Rvd25yZXYueG1sRI9Ba8JA&#10;EIXvhf6HZQre6iatlpK6iogVD1JoLIi3ITsmwexsyK5J/PedQ6G3Gd6b975ZrEbXqJ66UHs2kE4T&#10;UMSFtzWXBn6On8/voEJEtth4JgN3CrBaPj4sMLN+4G/q81gqCeGQoYEqxjbTOhQVOQxT3xKLdvGd&#10;wyhrV2rb4SDhrtEvSfKmHdYsDRW2tKmouOY3Z2A34LB+Tbf94XrZ3M/H+dfpkJIxk6dx/QEq0hj/&#10;zX/Xeyv4s7nwyzcygl7+AgAA//8DAFBLAQItABQABgAIAAAAIQDb4fbL7gAAAIUBAAATAAAAAAAA&#10;AAAAAAAAAAAAAABbQ29udGVudF9UeXBlc10ueG1sUEsBAi0AFAAGAAgAAAAhAFr0LFu/AAAAFQEA&#10;AAsAAAAAAAAAAAAAAAAAHwEAAF9yZWxzLy5yZWxzUEsBAi0AFAAGAAgAAAAhAGem6mfHAAAA3QAA&#10;AA8AAAAAAAAAAAAAAAAABwIAAGRycy9kb3ducmV2LnhtbFBLBQYAAAAAAwADALcAAAD7AgAAAAA=&#10;">
                  <v:rect id="Rectangle 992" o:spid="_x0000_s1225" style="position:absolute;left:42220;top:32618;width:22479;height:103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3yH5wwAAAN0AAAAPAAAAZHJzL2Rvd25yZXYueG1sRE/fa8Iw&#10;EH4f+D+EE/YyZqq4oZ1RNsfA1+kcPl6bW1PaXEqS1frfm8HAt/v4ft5qM9hW9ORD7VjBdJKBIC6d&#10;rrlS8HX4eFyACBFZY+uYFFwowGY9ulthrt2ZP6nfx0qkEA45KjAxdrmUoTRkMUxcR5y4H+ctxgR9&#10;JbXHcwq3rZxl2bO0WHNqMNjR1lDZ7H+tgkPsj9/F8bRo3h/qUBTONEv/ptT9eHh9ARFpiDfxv3un&#10;0/z50xT+vkknyPUVAAD//wMAUEsBAi0AFAAGAAgAAAAhANvh9svuAAAAhQEAABMAAAAAAAAAAAAA&#10;AAAAAAAAAFtDb250ZW50X1R5cGVzXS54bWxQSwECLQAUAAYACAAAACEAWvQsW78AAAAVAQAACwAA&#10;AAAAAAAAAAAAAAAfAQAAX3JlbHMvLnJlbHNQSwECLQAUAAYACAAAACEABd8h+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993" o:spid="_x0000_s1226" style="position:absolute;left:42220;top:32618;width:22479;height:10363"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ONGLxQAAAN0AAAAPAAAAZHJzL2Rvd25yZXYueG1sRE9Na8JA&#10;EL0X/A/LCL01m9imSMwqIlY8hEJVKL0N2TEJZmdDdpvEf98tFHqbx/ucfDOZVgzUu8aygiSKQRCX&#10;VjdcKbic356WIJxH1thaJgV3crBZzx5yzLQd+YOGk69ECGGXoYLa+y6T0pU1GXSR7YgDd7W9QR9g&#10;X0nd4xjCTSsXcfwqDTYcGmrsaFdTeTt9GwWHEcftc7Ifitt1d/86p++fRUJKPc6n7QqEp8n/i//c&#10;Rx3mv6QL+P0mnCDXPwAAAP//AwBQSwECLQAUAAYACAAAACEA2+H2y+4AAACFAQAAEwAAAAAAAAAA&#10;AAAAAAAAAAAAW0NvbnRlbnRfVHlwZXNdLnhtbFBLAQItABQABgAIAAAAIQBa9CxbvwAAABUBAAAL&#10;AAAAAAAAAAAAAAAAAB8BAABfcmVscy8ucmVsc1BLAQItABQABgAIAAAAIQD4ONGLxQAAAN0AAAAP&#10;AAAAAAAAAAAAAAAAAAcCAABkcnMvZG93bnJldi54bWxQSwUGAAAAAAMAAwC3AAAA+QIAAAAA&#10;">
                    <v:rect id="Rectangle 994" o:spid="_x0000_s1227"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RoVwwAAAN0AAAAPAAAAZHJzL2Rvd25yZXYueG1sRE9LSwMx&#10;EL4L/ocwghdps1Yt7dq02BbBa5/0OLsZN8tuJksSt+u/N4LgbT6+5yxWg21FTz7UjhU8jjMQxKXT&#10;NVcKjof30QxEiMgaW8ek4JsCrJa3NwvMtbvyjvp9rEQK4ZCjAhNjl0sZSkMWw9h1xIn7dN5iTNBX&#10;Unu8pnDbykmWTaXFmlODwY42hspm/2UVHGJ/Oheny6zZPtShKJxp5n6t1P3d8PYKItIQ/8V/7g+d&#10;5j+/PMHvN+kEufwBAAD//wMAUEsBAi0AFAAGAAgAAAAhANvh9svuAAAAhQEAABMAAAAAAAAAAAAA&#10;AAAAAAAAAFtDb250ZW50X1R5cGVzXS54bWxQSwECLQAUAAYACAAAACEAWvQsW78AAAAVAQAACwAA&#10;AAAAAAAAAAAAAAAfAQAAX3JlbHMvLnJlbHNQSwECLQAUAAYACAAAACEAmkEaF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995" o:spid="_x0000_s1228"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2CGbxAAAAN0AAAAPAAAAZHJzL2Rvd25yZXYueG1sRE9Na8JA&#10;EL0X/A/LCL2EuqmkUlJX0UJRpCBGDx6H7JiEZmfD7qrx37tCwds83udM571pxYWcbywreB+lIIhL&#10;qxuuFBz2P2+fIHxA1thaJgU38jCfDV6mmGt75R1dilCJGMI+RwV1CF0upS9rMuhHtiOO3Mk6gyFC&#10;V0nt8BrDTSvHaTqRBhuODTV29F1T+VecjQI5Lre/m9Wp6xO5dDazyXl7TJR6HfaLLxCB+vAU/7vX&#10;Os7PPjJ4fBNPkLM7AAAA//8DAFBLAQItABQABgAIAAAAIQDb4fbL7gAAAIUBAAATAAAAAAAAAAAA&#10;AAAAAAAAAABbQ29udGVudF9UeXBlc10ueG1sUEsBAi0AFAAGAAgAAAAhAFr0LFu/AAAAFQEAAAsA&#10;AAAAAAAAAAAAAAAAHwEAAF9yZWxzLy5yZWxzUEsBAi0AFAAGAAgAAAAhAIvYIZv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996" o:spid="_x0000_s1229"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0Un/xAAAAN0AAAAPAAAAZHJzL2Rvd25yZXYueG1sRE9La8JA&#10;EL4X/A/LCL3VTWwjEl1FRMWDFHyAeBuyYxLMzobsmsR/3y0UepuP7znzZW8q0VLjSssK4lEEgjiz&#10;uuRcweW8/ZiCcB5ZY2WZFLzIwXIxeJtjqm3HR2pPPhchhF2KCgrv61RKlxVk0I1sTRy4u20M+gCb&#10;XOoGuxBuKjmOook0WHJoKLCmdUHZ4/Q0CnYddqvPeNMeHvf163ZOvq+HmJR6H/arGQhPvf8X/7n3&#10;Osz/ShL4/SacIBc/AAAA//8DAFBLAQItABQABgAIAAAAIQDb4fbL7gAAAIUBAAATAAAAAAAAAAAA&#10;AAAAAAAAAABbQ29udGVudF9UeXBlc10ueG1sUEsBAi0AFAAGAAgAAAAhAFr0LFu/AAAAFQEAAAsA&#10;AAAAAAAAAAAAAAAAHwEAAF9yZWxzLy5yZWxzUEsBAi0AFAAGAAgAAAAhAHfRSf/EAAAA3QAAAA8A&#10;AAAAAAAAAAAAAAAABwIAAGRycy9kb3ducmV2LnhtbFBLBQYAAAAAAwADALcAAAD4AgAAAAA=&#10;">
                      <v:shape id="Freeform 997" o:spid="_x0000_s1230"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oGJowwAAAN0AAAAPAAAAZHJzL2Rvd25yZXYueG1sRE9LawIx&#10;EL4L/Q9hCt40W9+sRpFC1YKXWtHrsJlutt1Mlk10139vhIK3+fies1i1thRXqn3hWMFbPwFBnDld&#10;cK7g+P3Rm4HwAVlj6ZgU3MjDavnSWWCqXcNfdD2EXMQQ9ikqMCFUqZQ+M2TR911FHLkfV1sMEda5&#10;1DU2MdyWcpAkE2mx4NhgsKJ3Q9nf4WIV7M8n2+gzjc3md/1ZjLbTwXY4Var72q7nIAK14Sn+d+90&#10;nD8aT+DxTTxBLu8AAAD//wMAUEsBAi0AFAAGAAgAAAAhANvh9svuAAAAhQEAABMAAAAAAAAAAAAA&#10;AAAAAAAAAFtDb250ZW50X1R5cGVzXS54bWxQSwECLQAUAAYACAAAACEAWvQsW78AAAAVAQAACwAA&#10;AAAAAAAAAAAAAAAfAQAAX3JlbHMvLnJlbHNQSwECLQAUAAYACAAAACEAMaBiaMMAAADdAAAADwAA&#10;AAAAAAAAAAAAAAAHAgAAZHJzL2Rvd25yZXYueG1sUEsFBgAAAAADAAMAtwAAAPcCAAAAAA==&#10;" path="m,l2240281,,1659256,222885,,822960,,xe" fillcolor="#7e97ad" stroked="f">
                        <v:path arrowok="t" o:extrusionok="f" o:connecttype="custom" o:connectlocs="0,0;14662,0;10859,2741;0,10122;0,0" o:connectangles="0,0,0,0,0"/>
                      </v:shape>
                      <v:rect id="Rectangle 998" o:spid="_x0000_s1231"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GKVPxQAAAN0AAAAPAAAAZHJzL2Rvd25yZXYueG1sRE9La8JA&#10;EL4X+h+WEXoR3Vitj+gqpaB40D589DzNTpNgdjZkVxP/fVcQepuP7zmzRWMKcaHK5ZYV9LoRCOLE&#10;6pxTBYf9sjMG4TyyxsIyKbiSg8X88WGGsbY1f9Fl51MRQtjFqCDzvoyldElGBl3XlsSB+7WVQR9g&#10;lUpdYR3CTSGfo2goDeYcGjIs6S2j5LQ7GwXvk8+fb+wft8lmu1/Z9gfn9ZGVemo1r1MQnhr/L767&#10;1zrMH7yM4PZNOEHO/wAAAP//AwBQSwECLQAUAAYACAAAACEA2+H2y+4AAACFAQAAEwAAAAAAAAAA&#10;AAAAAAAAAAAAW0NvbnRlbnRfVHlwZXNdLnhtbFBLAQItABQABgAIAAAAIQBa9CxbvwAAABUBAAAL&#10;AAAAAAAAAAAAAAAAAB8BAABfcmVscy8ucmVsc1BLAQItABQABgAIAAAAIQBlGKVPxQAAAN0AAAAP&#10;AAAAAAAAAAAAAAAAAAcCAABkcnMvZG93bnJldi54bWxQSwUGAAAAAAMAAwC3AAAA+Q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999" o:spid="_x0000_s1232" style="position:absolute;width:31769;height:202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BWZcxgAAAN0AAAAPAAAAZHJzL2Rvd25yZXYueG1sRI9Ba8JA&#10;EIXvhf6HZQre6kaxpaSuEkRR6qmpKN6G7DQJZmdDdk3Sf985FHqb4b1575vlenSN6qkLtWcDs2kC&#10;irjwtubSwOlr9/wGKkRki41nMvBDAdarx4clptYP/El9HkslIRxSNFDF2KZah6Iih2HqW2LRvn3n&#10;MMraldp2OEi4a/Q8SV61w5qlocKWNhUVt/zuDGQfdpEl5/3xuu3xtrsch1k+z4yZPI3ZO6hIY/w3&#10;/10frOAvXgRXvpER9OoXAAD//wMAUEsBAi0AFAAGAAgAAAAhANvh9svuAAAAhQEAABMAAAAAAAAA&#10;AAAAAAAAAAAAAFtDb250ZW50X1R5cGVzXS54bWxQSwECLQAUAAYACAAAACEAWvQsW78AAAAVAQAA&#10;CwAAAAAAAAAAAAAAAAAfAQAAX3JlbHMvLnJlbHNQSwECLQAUAAYACAAAACEABgVmXMYAAADdAAAA&#10;DwAAAAAAAAAAAAAAAAAHAgAAZHJzL2Rvd25yZXYueG1sUEsFBgAAAAADAAMAtwAAAPoCAAAAAA==&#10;" filled="f" stroked="f">
                      <v:textbox inset="1.2694mm,2.53956mm,0,0">
                        <w:txbxContent>
                          <w:p w:rsidR="00E934CF" w:rsidRPr="00156E06" w:rsidRDefault="00E934CF">
                            <w:pPr>
                              <w:spacing w:before="0" w:after="0" w:line="240" w:lineRule="auto"/>
                              <w:ind w:left="360" w:firstLine="360"/>
                              <w:jc w:val="right"/>
                              <w:textDirection w:val="btLr"/>
                              <w:rPr>
                                <w:sz w:val="18"/>
                                <w:szCs w:val="18"/>
                              </w:rPr>
                            </w:pPr>
                            <w:r w:rsidRPr="00156E06">
                              <w:rPr>
                                <w:rFonts w:ascii="Arial" w:eastAsia="Arial" w:hAnsi="Arial" w:cs="Arial"/>
                                <w:smallCaps/>
                                <w:color w:val="333C3D"/>
                                <w:sz w:val="18"/>
                                <w:szCs w:val="18"/>
                              </w:rPr>
                              <w:t xml:space="preserve">Imam nesigurnost da li će neko online nešto da vidi i poslije koliko vremena će da odgovori. Valjalo bi da funkcioniše i jedno idrugo, online i offline - šalteri </w:t>
                            </w:r>
                          </w:p>
                          <w:p w:rsidR="00E934CF" w:rsidRDefault="00E934CF">
                            <w:pPr>
                              <w:spacing w:before="0" w:after="0" w:line="240" w:lineRule="auto"/>
                              <w:ind w:left="360" w:firstLine="360"/>
                              <w:jc w:val="right"/>
                              <w:textDirection w:val="btLr"/>
                            </w:pPr>
                            <w:r w:rsidRPr="00156E06">
                              <w:rPr>
                                <w:rFonts w:ascii="Arial" w:eastAsia="Arial" w:hAnsi="Arial" w:cs="Arial"/>
                                <w:color w:val="7E97AD"/>
                                <w:sz w:val="18"/>
                                <w:szCs w:val="18"/>
                              </w:rPr>
                              <w:t>Učesnik Fokus grupe</w:t>
                            </w:r>
                          </w:p>
                        </w:txbxContent>
                      </v:textbox>
                    </v:rect>
                  </v:group>
                </v:group>
                <w10:wrap type="square" anchorx="margin" anchory="page"/>
              </v:group>
            </w:pict>
          </mc:Fallback>
        </mc:AlternateContent>
      </w:r>
      <w:r w:rsidR="00717344">
        <w:rPr>
          <w:rFonts w:asciiTheme="minorHAnsi" w:eastAsia="Calibri" w:hAnsiTheme="minorHAnsi" w:cs="Calibri"/>
          <w:color w:val="000000"/>
          <w:sz w:val="24"/>
          <w:szCs w:val="24"/>
        </w:rPr>
        <w:t>saradnji s</w:t>
      </w:r>
      <w:r w:rsidRPr="007075A6">
        <w:rPr>
          <w:rFonts w:asciiTheme="minorHAnsi" w:eastAsia="Calibri" w:hAnsiTheme="minorHAnsi" w:cs="Calibri"/>
          <w:color w:val="000000"/>
          <w:sz w:val="24"/>
          <w:szCs w:val="24"/>
        </w:rPr>
        <w:t xml:space="preserve"> UNDP-om</w:t>
      </w:r>
      <w:r w:rsidRPr="007075A6">
        <w:rPr>
          <w:rFonts w:asciiTheme="minorHAnsi" w:eastAsia="Calibri" w:hAnsiTheme="minorHAnsi" w:cs="Calibri"/>
          <w:color w:val="000000"/>
          <w:sz w:val="24"/>
          <w:szCs w:val="24"/>
          <w:vertAlign w:val="superscript"/>
        </w:rPr>
        <w:footnoteReference w:id="57"/>
      </w:r>
      <w:r w:rsidRPr="007075A6">
        <w:rPr>
          <w:rFonts w:asciiTheme="minorHAnsi" w:eastAsia="Calibri" w:hAnsiTheme="minorHAnsi" w:cs="Calibri"/>
          <w:color w:val="000000"/>
          <w:sz w:val="24"/>
          <w:szCs w:val="24"/>
        </w:rPr>
        <w:t>, konstatovano je da veoma mali broj građana uslugu realizuje prilikom prvog odlaska u instituciju i da su u prosjeku više od jednog puta  posjetili ins</w:t>
      </w:r>
      <w:r w:rsidR="00717344">
        <w:rPr>
          <w:rFonts w:asciiTheme="minorHAnsi" w:eastAsia="Calibri" w:hAnsiTheme="minorHAnsi" w:cs="Calibri"/>
          <w:color w:val="000000"/>
          <w:sz w:val="24"/>
          <w:szCs w:val="24"/>
        </w:rPr>
        <w:t>t</w:t>
      </w:r>
      <w:r w:rsidRPr="007075A6">
        <w:rPr>
          <w:rFonts w:asciiTheme="minorHAnsi" w:eastAsia="Calibri" w:hAnsiTheme="minorHAnsi" w:cs="Calibri"/>
          <w:color w:val="000000"/>
          <w:sz w:val="24"/>
          <w:szCs w:val="24"/>
        </w:rPr>
        <w:t>ituciju kako bi realizovali u</w:t>
      </w:r>
      <w:r w:rsidR="00FF5020">
        <w:rPr>
          <w:rFonts w:asciiTheme="minorHAnsi" w:eastAsia="Calibri" w:hAnsiTheme="minorHAnsi" w:cs="Calibri"/>
          <w:color w:val="000000"/>
          <w:sz w:val="24"/>
          <w:szCs w:val="24"/>
        </w:rPr>
        <w:t>slugu; da su građani upoznati s</w:t>
      </w:r>
      <w:r w:rsidRPr="007075A6">
        <w:rPr>
          <w:rFonts w:asciiTheme="minorHAnsi" w:eastAsia="Calibri" w:hAnsiTheme="minorHAnsi" w:cs="Calibri"/>
          <w:color w:val="000000"/>
          <w:sz w:val="24"/>
          <w:szCs w:val="24"/>
        </w:rPr>
        <w:t xml:space="preserve"> visinom takse koju treba da plate prilikom realizacije usluge zbog koje dolaze, da se u pogledu vremena za realizaciju usluge u prosjeku čeka od 2,2 dana do 14 dana zavisno od institucije i </w:t>
      </w:r>
      <w:r w:rsidR="00FF5020">
        <w:rPr>
          <w:rFonts w:asciiTheme="minorHAnsi" w:eastAsia="Calibri" w:hAnsiTheme="minorHAnsi" w:cs="Calibri"/>
          <w:color w:val="000000"/>
          <w:sz w:val="24"/>
          <w:szCs w:val="24"/>
        </w:rPr>
        <w:t>od usluge; većina ispitanika</w:t>
      </w:r>
      <w:r w:rsidRPr="007075A6">
        <w:rPr>
          <w:rFonts w:asciiTheme="minorHAnsi" w:eastAsia="Calibri" w:hAnsiTheme="minorHAnsi" w:cs="Calibri"/>
          <w:color w:val="000000"/>
          <w:sz w:val="24"/>
          <w:szCs w:val="24"/>
        </w:rPr>
        <w:t xml:space="preserve"> izjasnilo</w:t>
      </w:r>
      <w:r w:rsidR="00FF5020">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da bi koristili online usluge izdavanja dokumenata ukoliko bi bile dostupne. Dodatno, kao glavne izvore informisanja, ispitanici/</w:t>
      </w:r>
      <w:r w:rsidR="00FF5020">
        <w:rPr>
          <w:rFonts w:asciiTheme="minorHAnsi" w:eastAsia="Calibri" w:hAnsiTheme="minorHAnsi" w:cs="Calibri"/>
          <w:color w:val="000000"/>
          <w:sz w:val="24"/>
          <w:szCs w:val="24"/>
        </w:rPr>
        <w:t>ispitanic</w:t>
      </w:r>
      <w:r w:rsidRPr="007075A6">
        <w:rPr>
          <w:rFonts w:asciiTheme="minorHAnsi" w:eastAsia="Calibri" w:hAnsiTheme="minorHAnsi" w:cs="Calibri"/>
          <w:color w:val="000000"/>
          <w:sz w:val="24"/>
          <w:szCs w:val="24"/>
        </w:rPr>
        <w:t>e su naveli: samu instituciju; zatim druge ljude (prijatelje, rođake, itd.), i na trećem mjestu informisali su se putem internet portala ili putem zvanične web stranice institucije.</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Dodatno, </w:t>
      </w:r>
      <w:r w:rsidRPr="007075A6">
        <w:rPr>
          <w:rFonts w:asciiTheme="minorHAnsi" w:eastAsia="Calibri" w:hAnsiTheme="minorHAnsi" w:cs="Calibri"/>
          <w:b/>
          <w:color w:val="000000"/>
          <w:sz w:val="24"/>
          <w:szCs w:val="24"/>
        </w:rPr>
        <w:t>ne postoji p</w:t>
      </w:r>
      <w:r w:rsidR="00FF5020">
        <w:rPr>
          <w:rFonts w:asciiTheme="minorHAnsi" w:eastAsia="Calibri" w:hAnsiTheme="minorHAnsi" w:cs="Calibri"/>
          <w:b/>
          <w:color w:val="000000"/>
          <w:sz w:val="24"/>
          <w:szCs w:val="24"/>
        </w:rPr>
        <w:t>regled svih upravnih usluga koje</w:t>
      </w:r>
      <w:r w:rsidRPr="007075A6">
        <w:rPr>
          <w:rFonts w:asciiTheme="minorHAnsi" w:eastAsia="Calibri" w:hAnsiTheme="minorHAnsi" w:cs="Calibri"/>
          <w:b/>
          <w:color w:val="000000"/>
          <w:sz w:val="24"/>
          <w:szCs w:val="24"/>
        </w:rPr>
        <w:t xml:space="preserve"> se pružaju građanima </w:t>
      </w:r>
      <w:r w:rsidRPr="007075A6">
        <w:rPr>
          <w:rFonts w:asciiTheme="minorHAnsi" w:eastAsia="Calibri" w:hAnsiTheme="minorHAnsi" w:cs="Calibri"/>
          <w:color w:val="000000"/>
          <w:sz w:val="24"/>
          <w:szCs w:val="24"/>
        </w:rPr>
        <w:t xml:space="preserve">na centralnom nivou, ko su davaoci usluga, ne postoji pregled podataka </w:t>
      </w:r>
      <w:r w:rsidR="00FF5020">
        <w:rPr>
          <w:rFonts w:asciiTheme="minorHAnsi" w:eastAsia="Calibri" w:hAnsiTheme="minorHAnsi" w:cs="Calibri"/>
          <w:color w:val="000000"/>
          <w:sz w:val="24"/>
          <w:szCs w:val="24"/>
        </w:rPr>
        <w:t xml:space="preserve">koji </w:t>
      </w:r>
      <w:r w:rsidRPr="007075A6">
        <w:rPr>
          <w:rFonts w:asciiTheme="minorHAnsi" w:eastAsia="Calibri" w:hAnsiTheme="minorHAnsi" w:cs="Calibri"/>
          <w:color w:val="000000"/>
          <w:sz w:val="24"/>
          <w:szCs w:val="24"/>
        </w:rPr>
        <w:t>se koriste z</w:t>
      </w:r>
      <w:r w:rsidR="00FF5020">
        <w:rPr>
          <w:rFonts w:asciiTheme="minorHAnsi" w:eastAsia="Calibri" w:hAnsiTheme="minorHAnsi" w:cs="Calibri"/>
          <w:color w:val="000000"/>
          <w:sz w:val="24"/>
          <w:szCs w:val="24"/>
        </w:rPr>
        <w:t>a pružanje usluga, kao ni podataka koje</w:t>
      </w:r>
      <w:r w:rsidRPr="007075A6">
        <w:rPr>
          <w:rFonts w:asciiTheme="minorHAnsi" w:eastAsia="Calibri" w:hAnsiTheme="minorHAnsi" w:cs="Calibri"/>
          <w:color w:val="000000"/>
          <w:sz w:val="24"/>
          <w:szCs w:val="24"/>
        </w:rPr>
        <w:t xml:space="preserve"> korisnici usluga moraju</w:t>
      </w:r>
      <w:r w:rsidR="00FF5020">
        <w:rPr>
          <w:rFonts w:asciiTheme="minorHAnsi" w:eastAsia="Calibri" w:hAnsiTheme="minorHAnsi" w:cs="Calibri"/>
          <w:color w:val="000000"/>
          <w:sz w:val="24"/>
          <w:szCs w:val="24"/>
        </w:rPr>
        <w:t xml:space="preserve"> sami da podnesu </w:t>
      </w:r>
      <w:r w:rsidRPr="007075A6">
        <w:rPr>
          <w:rFonts w:asciiTheme="minorHAnsi" w:eastAsia="Calibri" w:hAnsiTheme="minorHAnsi" w:cs="Calibri"/>
          <w:color w:val="000000"/>
          <w:sz w:val="24"/>
          <w:szCs w:val="24"/>
        </w:rPr>
        <w:t xml:space="preserve">državi. Stoga je teško planirati sistemske napore na modernizaciji pružanja usluga, prepoznati usluge </w:t>
      </w:r>
      <w:r w:rsidR="00FF5020">
        <w:rPr>
          <w:rFonts w:asciiTheme="minorHAnsi" w:eastAsia="Calibri" w:hAnsiTheme="minorHAnsi" w:cs="Calibri"/>
          <w:color w:val="000000"/>
          <w:sz w:val="24"/>
          <w:szCs w:val="24"/>
        </w:rPr>
        <w:t>koje bi prioritetno trebalo da budu</w:t>
      </w:r>
      <w:r w:rsidRPr="007075A6">
        <w:rPr>
          <w:rFonts w:asciiTheme="minorHAnsi" w:eastAsia="Calibri" w:hAnsiTheme="minorHAnsi" w:cs="Calibri"/>
          <w:color w:val="000000"/>
          <w:sz w:val="24"/>
          <w:szCs w:val="24"/>
        </w:rPr>
        <w:t xml:space="preserve"> pret</w:t>
      </w:r>
      <w:r w:rsidR="00FF5020">
        <w:rPr>
          <w:rFonts w:asciiTheme="minorHAnsi" w:eastAsia="Calibri" w:hAnsiTheme="minorHAnsi" w:cs="Calibri"/>
          <w:color w:val="000000"/>
          <w:sz w:val="24"/>
          <w:szCs w:val="24"/>
        </w:rPr>
        <w:t>vorene u elektronske usluge,</w:t>
      </w:r>
      <w:r w:rsidRPr="007075A6">
        <w:rPr>
          <w:rFonts w:asciiTheme="minorHAnsi" w:eastAsia="Calibri" w:hAnsiTheme="minorHAnsi" w:cs="Calibri"/>
          <w:color w:val="000000"/>
          <w:sz w:val="24"/>
          <w:szCs w:val="24"/>
        </w:rPr>
        <w:t xml:space="preserve"> i identifikovati koje bi se usluge m</w:t>
      </w:r>
      <w:r w:rsidR="00FF5020">
        <w:rPr>
          <w:rFonts w:asciiTheme="minorHAnsi" w:eastAsia="Calibri" w:hAnsiTheme="minorHAnsi" w:cs="Calibri"/>
          <w:color w:val="000000"/>
          <w:sz w:val="24"/>
          <w:szCs w:val="24"/>
        </w:rPr>
        <w:t>ogle spojiti s drugim uslugama te</w:t>
      </w:r>
      <w:r w:rsidRPr="007075A6">
        <w:rPr>
          <w:rFonts w:asciiTheme="minorHAnsi" w:eastAsia="Calibri" w:hAnsiTheme="minorHAnsi" w:cs="Calibri"/>
          <w:color w:val="000000"/>
          <w:sz w:val="24"/>
          <w:szCs w:val="24"/>
        </w:rPr>
        <w:t xml:space="preserve"> upravljati njima kao životnim događajima, umjesto odvojenih pojedinačnih usluga (npr. rođenje djeteta). Ministarstvo javne uprave, digitalnog društva i medija svake godine prati implementaciju Zakona o upravnom postupku, ali izvještaji </w:t>
      </w:r>
      <w:r w:rsidRPr="007075A6">
        <w:rPr>
          <w:rFonts w:asciiTheme="minorHAnsi" w:eastAsia="Calibri" w:hAnsiTheme="minorHAnsi" w:cs="Calibri"/>
          <w:color w:val="000000"/>
          <w:sz w:val="24"/>
          <w:szCs w:val="24"/>
        </w:rPr>
        <w:lastRenderedPageBreak/>
        <w:t xml:space="preserve">se fokusiraju na pružanje usluga na institucionalnom nivou, a ne na nivou pojedinačnih usluga. Stoga nije moguće </w:t>
      </w:r>
      <w:r w:rsidR="00FF5020">
        <w:rPr>
          <w:rFonts w:asciiTheme="minorHAnsi" w:eastAsia="Calibri" w:hAnsiTheme="minorHAnsi" w:cs="Calibri"/>
          <w:color w:val="000000"/>
          <w:sz w:val="24"/>
          <w:szCs w:val="24"/>
        </w:rPr>
        <w:t>tačno</w:t>
      </w:r>
      <w:r w:rsidR="00FF5020"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color w:val="000000"/>
          <w:sz w:val="24"/>
          <w:szCs w:val="24"/>
        </w:rPr>
        <w:t>utvrditi</w:t>
      </w:r>
      <w:r w:rsidR="00FF5020">
        <w:rPr>
          <w:rFonts w:asciiTheme="minorHAnsi" w:eastAsia="Calibri" w:hAnsiTheme="minorHAnsi" w:cs="Calibri"/>
          <w:color w:val="000000"/>
          <w:sz w:val="24"/>
          <w:szCs w:val="24"/>
        </w:rPr>
        <w:t xml:space="preserve"> koje institucije imaju problem</w:t>
      </w:r>
      <w:r w:rsidRPr="007075A6">
        <w:rPr>
          <w:rFonts w:asciiTheme="minorHAnsi" w:eastAsia="Calibri" w:hAnsiTheme="minorHAnsi" w:cs="Calibri"/>
          <w:color w:val="000000"/>
          <w:sz w:val="24"/>
          <w:szCs w:val="24"/>
        </w:rPr>
        <w:t xml:space="preserve"> s poštovanjem zakonskih rokova, koje institucije imaju veliki broj žalbi, uključujući i broj uspješnih žalbi i razloge za uspješne žalbe. Pored toga, </w:t>
      </w:r>
      <w:r w:rsidRPr="007075A6">
        <w:rPr>
          <w:rFonts w:asciiTheme="minorHAnsi" w:eastAsia="Calibri" w:hAnsiTheme="minorHAnsi" w:cs="Calibri"/>
          <w:b/>
          <w:color w:val="000000"/>
          <w:sz w:val="24"/>
          <w:szCs w:val="24"/>
        </w:rPr>
        <w:t>ne postoji sistemsko mjerenje zadovoljstva korisnika javnih usluga</w:t>
      </w:r>
      <w:r w:rsidRPr="007075A6">
        <w:rPr>
          <w:rFonts w:asciiTheme="minorHAnsi" w:eastAsia="Calibri" w:hAnsiTheme="minorHAnsi" w:cs="Calibri"/>
          <w:color w:val="000000"/>
          <w:sz w:val="24"/>
          <w:szCs w:val="24"/>
        </w:rPr>
        <w:t xml:space="preserve">, što bi moglo pružiti povratne informacije na osnovu kojih bi trebalo preduzeti mjere na unapređenju pružanja usluga, odnosno aspekata pružanja usluga koji zahtijevaju adresiranje prije svih ostalih koraka. </w:t>
      </w:r>
    </w:p>
    <w:p w:rsidR="009F1680" w:rsidRPr="007075A6" w:rsidRDefault="00FF5020">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Dodatni izazov predstavlja</w:t>
      </w:r>
      <w:r w:rsidR="006A107F" w:rsidRPr="007075A6">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b/>
          <w:color w:val="000000"/>
          <w:sz w:val="24"/>
          <w:szCs w:val="24"/>
        </w:rPr>
        <w:t>nepostojanje metoda upravljanja kvalitetom u organima javne uprave</w:t>
      </w:r>
      <w:r w:rsidR="006A107F" w:rsidRPr="007075A6">
        <w:rPr>
          <w:rFonts w:asciiTheme="minorHAnsi" w:eastAsia="Calibri" w:hAnsiTheme="minorHAnsi" w:cs="Calibri"/>
          <w:color w:val="000000"/>
          <w:sz w:val="24"/>
          <w:szCs w:val="24"/>
        </w:rPr>
        <w:t>. U Crnoj Gori nije uveden neki od međunarodno priznatih metoda za upravljanje kvalitetom u oblasti pruža</w:t>
      </w:r>
      <w:r w:rsidR="0096618B">
        <w:rPr>
          <w:rFonts w:asciiTheme="minorHAnsi" w:eastAsia="Calibri" w:hAnsiTheme="minorHAnsi" w:cs="Calibri"/>
          <w:color w:val="000000"/>
          <w:sz w:val="24"/>
          <w:szCs w:val="24"/>
        </w:rPr>
        <w:t>nja usluga niti procesa rada. To ukazuje na činjenicu da</w:t>
      </w:r>
      <w:r w:rsidR="006A107F" w:rsidRPr="007075A6">
        <w:rPr>
          <w:rFonts w:asciiTheme="minorHAnsi" w:eastAsia="Calibri" w:hAnsiTheme="minorHAnsi" w:cs="Calibri"/>
          <w:color w:val="000000"/>
          <w:sz w:val="24"/>
          <w:szCs w:val="24"/>
        </w:rPr>
        <w:t xml:space="preserve"> nijedan organ javne uprave u okviru obavljanja procesa rada </w:t>
      </w:r>
      <w:r w:rsidR="0096618B">
        <w:rPr>
          <w:rFonts w:asciiTheme="minorHAnsi" w:eastAsia="Calibri" w:hAnsiTheme="minorHAnsi" w:cs="Calibri"/>
          <w:color w:val="000000"/>
          <w:sz w:val="24"/>
          <w:szCs w:val="24"/>
        </w:rPr>
        <w:t>ne koristi alate za upravljanje</w:t>
      </w:r>
      <w:r w:rsidR="006A107F" w:rsidRPr="007075A6">
        <w:rPr>
          <w:rFonts w:asciiTheme="minorHAnsi" w:eastAsia="Calibri" w:hAnsiTheme="minorHAnsi" w:cs="Calibri"/>
          <w:color w:val="000000"/>
          <w:sz w:val="24"/>
          <w:szCs w:val="24"/>
        </w:rPr>
        <w:t xml:space="preserve"> kvalitetom koji su već u upotrebi (CAF, EFQM, ISO, nacionalni standardi...).</w:t>
      </w:r>
    </w:p>
    <w:p w:rsidR="00A16942" w:rsidRPr="007075A6" w:rsidRDefault="006A107F" w:rsidP="00EB118D">
      <w:pPr>
        <w:numPr>
          <w:ilvl w:val="0"/>
          <w:numId w:val="32"/>
        </w:numPr>
        <w:tabs>
          <w:tab w:val="left" w:pos="850"/>
          <w:tab w:val="left" w:pos="1191"/>
          <w:tab w:val="left" w:pos="1531"/>
        </w:tabs>
        <w:spacing w:before="60" w:after="60" w:line="240" w:lineRule="auto"/>
        <w:ind w:left="274" w:right="-471" w:hanging="274"/>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Nema potpune elektronske razmjene podataka (nema p</w:t>
      </w:r>
      <w:r w:rsidR="002F54C1">
        <w:rPr>
          <w:rFonts w:asciiTheme="minorHAnsi" w:eastAsia="Calibri" w:hAnsiTheme="minorHAnsi" w:cs="Calibri"/>
          <w:b/>
          <w:i/>
          <w:color w:val="000000"/>
          <w:sz w:val="24"/>
          <w:szCs w:val="24"/>
        </w:rPr>
        <w:t>otp</w:t>
      </w:r>
      <w:r w:rsidRPr="007075A6">
        <w:rPr>
          <w:rFonts w:asciiTheme="minorHAnsi" w:eastAsia="Calibri" w:hAnsiTheme="minorHAnsi" w:cs="Calibri"/>
          <w:b/>
          <w:i/>
          <w:color w:val="000000"/>
          <w:sz w:val="24"/>
          <w:szCs w:val="24"/>
        </w:rPr>
        <w:t>une integracije Portala e-uprave, sistema za elektronsko upravljanje dokumentima, sistema za elektronsko plaćanje i sistema za elektronsku identifikaciju i autentifikaciju), pa posl</w:t>
      </w:r>
      <w:r w:rsidR="00FF3132">
        <w:rPr>
          <w:rFonts w:asciiTheme="minorHAnsi" w:eastAsia="Calibri" w:hAnsiTheme="minorHAnsi" w:cs="Calibri"/>
          <w:b/>
          <w:i/>
          <w:color w:val="000000"/>
          <w:sz w:val="24"/>
          <w:szCs w:val="24"/>
        </w:rPr>
        <w:t>j</w:t>
      </w:r>
      <w:r w:rsidRPr="007075A6">
        <w:rPr>
          <w:rFonts w:asciiTheme="minorHAnsi" w:eastAsia="Calibri" w:hAnsiTheme="minorHAnsi" w:cs="Calibri"/>
          <w:b/>
          <w:i/>
          <w:color w:val="000000"/>
          <w:sz w:val="24"/>
          <w:szCs w:val="24"/>
        </w:rPr>
        <w:t>edično nema/</w:t>
      </w:r>
      <w:r w:rsidR="00FF3132">
        <w:rPr>
          <w:rFonts w:asciiTheme="minorHAnsi" w:eastAsia="Calibri" w:hAnsiTheme="minorHAnsi" w:cs="Calibri"/>
          <w:b/>
          <w:i/>
          <w:color w:val="000000"/>
          <w:sz w:val="24"/>
          <w:szCs w:val="24"/>
        </w:rPr>
        <w:t xml:space="preserve"> ili je nedovoljan broj </w:t>
      </w:r>
      <w:r w:rsidRPr="007075A6">
        <w:rPr>
          <w:rFonts w:asciiTheme="minorHAnsi" w:eastAsia="Calibri" w:hAnsiTheme="minorHAnsi" w:cs="Calibri"/>
          <w:b/>
          <w:i/>
          <w:color w:val="000000"/>
          <w:sz w:val="24"/>
          <w:szCs w:val="24"/>
        </w:rPr>
        <w:t>elektronskih usluga na visokom nivou sofisticiranosti</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 xml:space="preserve">Portal eUprave </w:t>
      </w:r>
      <w:hyperlink r:id="rId50">
        <w:r w:rsidRPr="007075A6">
          <w:rPr>
            <w:rFonts w:asciiTheme="minorHAnsi" w:eastAsia="Calibri" w:hAnsiTheme="minorHAnsi" w:cs="Calibri"/>
            <w:b/>
            <w:color w:val="000000"/>
            <w:sz w:val="24"/>
            <w:szCs w:val="24"/>
            <w:u w:val="single"/>
          </w:rPr>
          <w:t>https://www.euprava.me/</w:t>
        </w:r>
      </w:hyperlink>
      <w:r w:rsidRPr="007075A6">
        <w:rPr>
          <w:rFonts w:asciiTheme="minorHAnsi" w:eastAsia="Calibri" w:hAnsiTheme="minorHAnsi" w:cs="Calibri"/>
          <w:color w:val="000000"/>
          <w:sz w:val="24"/>
          <w:szCs w:val="24"/>
        </w:rPr>
        <w:t xml:space="preserve">kreiran je 2011. godine i zaostaje za savremenim trendovima, kako u tehnološkom smislu tako </w:t>
      </w:r>
      <w:r w:rsidR="00FF3132">
        <w:rPr>
          <w:rFonts w:asciiTheme="minorHAnsi" w:eastAsia="Calibri" w:hAnsiTheme="minorHAnsi" w:cs="Calibri"/>
          <w:color w:val="000000"/>
          <w:sz w:val="24"/>
          <w:szCs w:val="24"/>
        </w:rPr>
        <w:t>I u</w:t>
      </w:r>
      <w:r w:rsidRPr="007075A6">
        <w:rPr>
          <w:rFonts w:asciiTheme="minorHAnsi" w:eastAsia="Calibri" w:hAnsiTheme="minorHAnsi" w:cs="Calibri"/>
          <w:color w:val="000000"/>
          <w:sz w:val="24"/>
          <w:szCs w:val="24"/>
        </w:rPr>
        <w:t xml:space="preserve"> dobrom korisničkom iskustvu. </w:t>
      </w:r>
      <w:r w:rsidR="00FF3132">
        <w:rPr>
          <w:rFonts w:asciiTheme="minorHAnsi" w:eastAsia="Calibri" w:hAnsiTheme="minorHAnsi" w:cs="Calibri"/>
          <w:color w:val="000000"/>
          <w:sz w:val="24"/>
          <w:szCs w:val="24"/>
          <w:highlight w:val="white"/>
        </w:rPr>
        <w:t>Trenutno postoje</w:t>
      </w:r>
      <w:r w:rsidRPr="007075A6">
        <w:rPr>
          <w:rFonts w:asciiTheme="minorHAnsi" w:eastAsia="Calibri" w:hAnsiTheme="minorHAnsi" w:cs="Calibri"/>
          <w:color w:val="000000"/>
          <w:sz w:val="24"/>
          <w:szCs w:val="24"/>
          <w:highlight w:val="white"/>
        </w:rPr>
        <w:t xml:space="preserve"> 52</w:t>
      </w:r>
      <w:r w:rsidR="00FF3132">
        <w:rPr>
          <w:rFonts w:asciiTheme="minorHAnsi" w:eastAsia="Calibri" w:hAnsiTheme="minorHAnsi" w:cs="Calibri"/>
          <w:color w:val="000000"/>
          <w:sz w:val="24"/>
          <w:szCs w:val="24"/>
          <w:highlight w:val="white"/>
        </w:rPr>
        <w:t xml:space="preserve">4 elektronske usluge, od čega se 157 </w:t>
      </w:r>
      <w:r w:rsidRPr="007075A6">
        <w:rPr>
          <w:rFonts w:asciiTheme="minorHAnsi" w:eastAsia="Calibri" w:hAnsiTheme="minorHAnsi" w:cs="Calibri"/>
          <w:color w:val="000000"/>
          <w:sz w:val="24"/>
          <w:szCs w:val="24"/>
          <w:highlight w:val="white"/>
        </w:rPr>
        <w:t xml:space="preserve"> nalazi na nivou 3.</w:t>
      </w:r>
      <w:r w:rsidRPr="007075A6">
        <w:rPr>
          <w:rFonts w:asciiTheme="minorHAnsi" w:eastAsia="Calibri" w:hAnsiTheme="minorHAnsi" w:cs="Calibri"/>
          <w:color w:val="000000"/>
          <w:sz w:val="24"/>
          <w:szCs w:val="24"/>
          <w:highlight w:val="white"/>
          <w:vertAlign w:val="superscript"/>
        </w:rPr>
        <w:footnoteReference w:id="58"/>
      </w:r>
      <w:r w:rsidRPr="007075A6">
        <w:rPr>
          <w:rFonts w:asciiTheme="minorHAnsi" w:eastAsia="Calibri" w:hAnsiTheme="minorHAnsi" w:cs="Calibri"/>
          <w:color w:val="000000"/>
          <w:sz w:val="24"/>
          <w:szCs w:val="24"/>
          <w:highlight w:val="white"/>
        </w:rPr>
        <w:t xml:space="preserve"> Dvije usluge su u potpunosti na nivou 4 (zahtjev za studentski kredit i stručno osposobljavanje), što je takođe navedeno u regionalnom istraživanju ReSPA.</w:t>
      </w:r>
      <w:r w:rsidRPr="007075A6">
        <w:rPr>
          <w:rFonts w:asciiTheme="minorHAnsi" w:eastAsia="Calibri" w:hAnsiTheme="minorHAnsi" w:cs="Calibri"/>
          <w:color w:val="000000"/>
          <w:sz w:val="24"/>
          <w:szCs w:val="24"/>
          <w:highlight w:val="white"/>
          <w:vertAlign w:val="superscript"/>
        </w:rPr>
        <w:footnoteReference w:id="59"/>
      </w:r>
      <w:r w:rsidRPr="007075A6">
        <w:rPr>
          <w:rFonts w:asciiTheme="minorHAnsi" w:eastAsia="Calibri" w:hAnsiTheme="minorHAnsi" w:cs="Calibri"/>
          <w:color w:val="000000"/>
          <w:sz w:val="24"/>
          <w:szCs w:val="24"/>
        </w:rPr>
        <w:t>Iako je evidentan porast broja dostupnih usluga na Portalu, prema istraživanju koje je Institut Alternativa sproveo u okviru projekta WEBER, samo trećina cr</w:t>
      </w:r>
      <w:r w:rsidR="00FF3132">
        <w:rPr>
          <w:rFonts w:asciiTheme="minorHAnsi" w:eastAsia="Calibri" w:hAnsiTheme="minorHAnsi" w:cs="Calibri"/>
          <w:color w:val="000000"/>
          <w:sz w:val="24"/>
          <w:szCs w:val="24"/>
        </w:rPr>
        <w:t>nogorskih građana upoznata je s</w:t>
      </w:r>
      <w:r w:rsidRPr="007075A6">
        <w:rPr>
          <w:rFonts w:asciiTheme="minorHAnsi" w:eastAsia="Calibri" w:hAnsiTheme="minorHAnsi" w:cs="Calibri"/>
          <w:color w:val="000000"/>
          <w:sz w:val="24"/>
          <w:szCs w:val="24"/>
        </w:rPr>
        <w:t xml:space="preserve"> time da su usluge koje pruža crnogorska uprava dostupne u elektronskom formatu, dok je svega 7% ispitanika koristilo Portal eUprave.</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highlight w:val="white"/>
        </w:rPr>
      </w:pPr>
      <w:r w:rsidRPr="007075A6">
        <w:rPr>
          <w:rFonts w:asciiTheme="minorHAnsi" w:eastAsia="Calibri" w:hAnsiTheme="minorHAnsi" w:cs="Calibri"/>
          <w:color w:val="000000"/>
          <w:sz w:val="24"/>
          <w:szCs w:val="24"/>
        </w:rPr>
        <w:t>MJUDDM je u cilju sagledavanja stepena korišćenja e-usluga sprovelo 2019. godine istraživanje</w:t>
      </w:r>
      <w:r w:rsidRPr="007075A6">
        <w:rPr>
          <w:rFonts w:asciiTheme="minorHAnsi" w:eastAsia="Calibri" w:hAnsiTheme="minorHAnsi" w:cs="Calibri"/>
          <w:color w:val="000000"/>
          <w:sz w:val="24"/>
          <w:szCs w:val="24"/>
          <w:vertAlign w:val="superscript"/>
        </w:rPr>
        <w:footnoteReference w:id="60"/>
      </w:r>
      <w:r w:rsidR="00FF3132">
        <w:rPr>
          <w:rFonts w:asciiTheme="minorHAnsi" w:eastAsia="Calibri" w:hAnsiTheme="minorHAnsi" w:cs="Calibri"/>
          <w:color w:val="000000"/>
          <w:sz w:val="24"/>
          <w:szCs w:val="24"/>
        </w:rPr>
        <w:t xml:space="preserve"> s</w:t>
      </w:r>
      <w:r w:rsidRPr="007075A6">
        <w:rPr>
          <w:rFonts w:asciiTheme="minorHAnsi" w:eastAsia="Calibri" w:hAnsiTheme="minorHAnsi" w:cs="Calibri"/>
          <w:color w:val="000000"/>
          <w:sz w:val="24"/>
          <w:szCs w:val="24"/>
        </w:rPr>
        <w:t xml:space="preserve"> ključnim nalazima:</w:t>
      </w:r>
    </w:p>
    <w:p w:rsidR="00A16942" w:rsidRPr="007075A6" w:rsidRDefault="006A107F" w:rsidP="00EB118D">
      <w:pPr>
        <w:numPr>
          <w:ilvl w:val="0"/>
          <w:numId w:val="33"/>
        </w:numPr>
        <w:tabs>
          <w:tab w:val="left" w:pos="850"/>
          <w:tab w:val="left" w:pos="1191"/>
          <w:tab w:val="left" w:pos="1531"/>
        </w:tabs>
        <w:spacing w:before="60" w:after="60" w:line="240" w:lineRule="auto"/>
        <w:ind w:left="270" w:right="-475" w:hanging="18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Preko polovine građana koji su čuli za eUsluge javne administracije </w:t>
      </w:r>
      <w:r w:rsidRPr="007075A6">
        <w:rPr>
          <w:rFonts w:asciiTheme="minorHAnsi" w:eastAsia="Calibri" w:hAnsiTheme="minorHAnsi" w:cs="Calibri"/>
          <w:b/>
          <w:color w:val="000000"/>
          <w:sz w:val="24"/>
          <w:szCs w:val="24"/>
        </w:rPr>
        <w:t>nije ih koristilo</w:t>
      </w:r>
      <w:r w:rsidRPr="007075A6">
        <w:rPr>
          <w:rFonts w:asciiTheme="minorHAnsi" w:eastAsia="Calibri" w:hAnsiTheme="minorHAnsi" w:cs="Calibri"/>
          <w:color w:val="000000"/>
          <w:sz w:val="24"/>
          <w:szCs w:val="24"/>
        </w:rPr>
        <w:t xml:space="preserve"> ni jednom u prethodne dvije godine, oko 20% navodi da ih je koristilo rijetko, dok ih je isto toliko koristilo povremeno ili često</w:t>
      </w:r>
      <w:r w:rsidR="004957A4">
        <w:rPr>
          <w:rFonts w:asciiTheme="minorHAnsi" w:eastAsia="Calibri" w:hAnsiTheme="minorHAnsi" w:cs="Calibri"/>
          <w:color w:val="000000"/>
          <w:sz w:val="24"/>
          <w:szCs w:val="24"/>
        </w:rPr>
        <w:t>.</w:t>
      </w:r>
    </w:p>
    <w:p w:rsidR="00A16942" w:rsidRPr="007075A6" w:rsidRDefault="006A107F" w:rsidP="00EB118D">
      <w:pPr>
        <w:numPr>
          <w:ilvl w:val="0"/>
          <w:numId w:val="33"/>
        </w:numPr>
        <w:tabs>
          <w:tab w:val="left" w:pos="850"/>
          <w:tab w:val="left" w:pos="1191"/>
          <w:tab w:val="left" w:pos="1531"/>
        </w:tabs>
        <w:spacing w:before="60" w:after="60" w:line="240" w:lineRule="auto"/>
        <w:ind w:left="270" w:right="-475" w:hanging="18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Preko tri četvrtine građana Crne Gore </w:t>
      </w:r>
      <w:r w:rsidRPr="007075A6">
        <w:rPr>
          <w:rFonts w:asciiTheme="minorHAnsi" w:eastAsia="Calibri" w:hAnsiTheme="minorHAnsi" w:cs="Calibri"/>
          <w:b/>
          <w:color w:val="000000"/>
          <w:sz w:val="24"/>
          <w:szCs w:val="24"/>
        </w:rPr>
        <w:t xml:space="preserve">nije informisano </w:t>
      </w:r>
      <w:r w:rsidRPr="007075A6">
        <w:rPr>
          <w:rFonts w:asciiTheme="minorHAnsi" w:eastAsia="Calibri" w:hAnsiTheme="minorHAnsi" w:cs="Calibri"/>
          <w:color w:val="000000"/>
          <w:sz w:val="24"/>
          <w:szCs w:val="24"/>
        </w:rPr>
        <w:t>o e-uslugama javne administracije</w:t>
      </w:r>
    </w:p>
    <w:p w:rsidR="00A16942" w:rsidRPr="007075A6" w:rsidRDefault="006A107F" w:rsidP="00EB118D">
      <w:pPr>
        <w:numPr>
          <w:ilvl w:val="0"/>
          <w:numId w:val="33"/>
        </w:numPr>
        <w:tabs>
          <w:tab w:val="left" w:pos="850"/>
          <w:tab w:val="left" w:pos="1191"/>
          <w:tab w:val="left" w:pos="1531"/>
        </w:tabs>
        <w:spacing w:before="60" w:after="60" w:line="240" w:lineRule="auto"/>
        <w:ind w:left="270" w:right="-475" w:hanging="18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Za razliku od građana, preduzeća su</w:t>
      </w:r>
      <w:r w:rsidR="004957A4">
        <w:rPr>
          <w:rFonts w:asciiTheme="minorHAnsi" w:eastAsia="Calibri" w:hAnsiTheme="minorHAnsi" w:cs="Calibri"/>
          <w:color w:val="000000"/>
          <w:sz w:val="24"/>
          <w:szCs w:val="24"/>
        </w:rPr>
        <w:t xml:space="preserve"> bolje informisana kad</w:t>
      </w:r>
      <w:r w:rsidRPr="007075A6">
        <w:rPr>
          <w:rFonts w:asciiTheme="minorHAnsi" w:eastAsia="Calibri" w:hAnsiTheme="minorHAnsi" w:cs="Calibri"/>
          <w:color w:val="000000"/>
          <w:sz w:val="24"/>
          <w:szCs w:val="24"/>
        </w:rPr>
        <w:t xml:space="preserve"> su u pitanju dostupnost i način korišćenja eUsluga javne administracije – blizu 90% privrednika ocjenjuje da je njihovo preduzeće uglavnom ili u potpunosti informisano o eUslugama nam</w:t>
      </w:r>
      <w:r w:rsidR="00F35685">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enjenim privredi.</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16"/>
          <w:szCs w:val="16"/>
        </w:rPr>
      </w:pPr>
      <w:r w:rsidRPr="007075A6">
        <w:rPr>
          <w:rFonts w:asciiTheme="minorHAnsi" w:eastAsia="Calibri" w:hAnsiTheme="minorHAnsi" w:cs="Calibri"/>
          <w:color w:val="000000"/>
          <w:sz w:val="24"/>
          <w:szCs w:val="24"/>
        </w:rPr>
        <w:t>Prema izvještaju o postupanju u upravnim stvarima za 2019. godinu,</w:t>
      </w:r>
      <w:r w:rsidRPr="007075A6">
        <w:rPr>
          <w:rFonts w:asciiTheme="minorHAnsi" w:eastAsia="Calibri" w:hAnsiTheme="minorHAnsi" w:cs="Calibri"/>
          <w:color w:val="000000"/>
          <w:sz w:val="24"/>
          <w:szCs w:val="24"/>
          <w:vertAlign w:val="superscript"/>
        </w:rPr>
        <w:footnoteReference w:id="61"/>
      </w:r>
      <w:r w:rsidRPr="007075A6">
        <w:rPr>
          <w:rFonts w:asciiTheme="minorHAnsi" w:eastAsia="Calibri" w:hAnsiTheme="minorHAnsi" w:cs="Calibri"/>
          <w:color w:val="000000"/>
          <w:sz w:val="24"/>
          <w:szCs w:val="24"/>
        </w:rPr>
        <w:t xml:space="preserve"> u javnopravnim organima nije u dovoljnoj mjeri zaživjela </w:t>
      </w:r>
      <w:r w:rsidRPr="007075A6">
        <w:rPr>
          <w:rFonts w:asciiTheme="minorHAnsi" w:eastAsia="Calibri" w:hAnsiTheme="minorHAnsi" w:cs="Calibri"/>
          <w:b/>
          <w:color w:val="000000"/>
          <w:sz w:val="24"/>
          <w:szCs w:val="24"/>
        </w:rPr>
        <w:t xml:space="preserve">elektronska komunikacija između organa i stranaka, </w:t>
      </w:r>
      <w:r w:rsidRPr="007075A6">
        <w:rPr>
          <w:rFonts w:asciiTheme="minorHAnsi" w:eastAsia="Calibri" w:hAnsiTheme="minorHAnsi" w:cs="Calibri"/>
          <w:color w:val="000000"/>
          <w:sz w:val="24"/>
          <w:szCs w:val="24"/>
        </w:rPr>
        <w:t>na koji način bi se stvorio pravni ambijent za jednostavniju, bržu i efikasniju komunikaciju građana i uprave.</w:t>
      </w:r>
    </w:p>
    <w:p w:rsidR="000B64C0" w:rsidRDefault="006A107F" w:rsidP="000B64C0">
      <w:pPr>
        <w:spacing w:before="60" w:after="6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Procesi modernizacije javne uprave neminovno </w:t>
      </w:r>
      <w:r w:rsidR="001646A4">
        <w:rPr>
          <w:rFonts w:asciiTheme="minorHAnsi" w:eastAsia="Calibri" w:hAnsiTheme="minorHAnsi" w:cs="Calibri"/>
          <w:color w:val="000000"/>
          <w:sz w:val="24"/>
          <w:szCs w:val="24"/>
        </w:rPr>
        <w:t xml:space="preserve">sus a sobom donijeli </w:t>
      </w:r>
      <w:r w:rsidRPr="007075A6">
        <w:rPr>
          <w:rFonts w:asciiTheme="minorHAnsi" w:eastAsia="Calibri" w:hAnsiTheme="minorHAnsi" w:cs="Calibri"/>
          <w:color w:val="000000"/>
          <w:sz w:val="24"/>
          <w:szCs w:val="24"/>
        </w:rPr>
        <w:t xml:space="preserve"> neophodnost digitalizacije internih procesa rada, kao i stvaranje servisno orijentisanih digitalnih rješenja koja služe građanima i privredi. To je dovelo do činjenice da, samo </w:t>
      </w:r>
      <w:r w:rsidRPr="007075A6">
        <w:rPr>
          <w:rFonts w:asciiTheme="minorHAnsi" w:eastAsia="Calibri" w:hAnsiTheme="minorHAnsi" w:cs="Calibri"/>
          <w:b/>
          <w:color w:val="000000"/>
          <w:sz w:val="24"/>
          <w:szCs w:val="24"/>
        </w:rPr>
        <w:t>u organima državne uprave, postoji više od 100 informacionih sistema (IS</w:t>
      </w:r>
      <w:r w:rsidRPr="007075A6">
        <w:rPr>
          <w:rFonts w:asciiTheme="minorHAnsi" w:eastAsia="Calibri" w:hAnsiTheme="minorHAnsi" w:cs="Calibri"/>
          <w:color w:val="000000"/>
          <w:sz w:val="24"/>
          <w:szCs w:val="24"/>
        </w:rPr>
        <w:t>) od kojih ni</w:t>
      </w:r>
      <w:r w:rsidR="001646A4">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svi međusobno usklađeni. Postoji tendencija rasta broja informacionih sistema u javnoj upravi, što je neminovno stvorilo potrebu za uspostavljanjem IT revizije u okviru javne uprave. Uredbom o uspostavljanju unutrašnje revizije u javnom sektoru</w:t>
      </w:r>
      <w:r w:rsidRPr="007075A6">
        <w:rPr>
          <w:rFonts w:asciiTheme="minorHAnsi" w:eastAsia="Calibri" w:hAnsiTheme="minorHAnsi" w:cs="Calibri"/>
          <w:color w:val="000000"/>
          <w:sz w:val="24"/>
          <w:szCs w:val="24"/>
          <w:vertAlign w:val="superscript"/>
        </w:rPr>
        <w:footnoteReference w:id="62"/>
      </w:r>
      <w:r w:rsidRPr="007075A6">
        <w:rPr>
          <w:rFonts w:asciiTheme="minorHAnsi" w:eastAsia="Calibri" w:hAnsiTheme="minorHAnsi" w:cs="Calibri"/>
          <w:color w:val="000000"/>
          <w:sz w:val="24"/>
          <w:szCs w:val="24"/>
        </w:rPr>
        <w:t xml:space="preserve"> u MJUDDM formirana je posebna organizaciona jedinica za re</w:t>
      </w:r>
      <w:r w:rsidR="001646A4">
        <w:rPr>
          <w:rFonts w:asciiTheme="minorHAnsi" w:eastAsia="Calibri" w:hAnsiTheme="minorHAnsi" w:cs="Calibri"/>
          <w:color w:val="000000"/>
          <w:sz w:val="24"/>
          <w:szCs w:val="24"/>
        </w:rPr>
        <w:t>viziju informacionih sistema. S</w:t>
      </w:r>
      <w:r w:rsidRPr="007075A6">
        <w:rPr>
          <w:rFonts w:asciiTheme="minorHAnsi" w:eastAsia="Calibri" w:hAnsiTheme="minorHAnsi" w:cs="Calibri"/>
          <w:color w:val="000000"/>
          <w:sz w:val="24"/>
          <w:szCs w:val="24"/>
        </w:rPr>
        <w:t xml:space="preserve"> druge strane Zakon o elektronskoj upravi prepoznao je ulogu revizije IS u organima državne uprave što daje dodatnu obavezu da se ova specifična vrsta unutrašnje revizije ojača i pozicionira u javnom sektoru. Krajnji cilj </w:t>
      </w:r>
      <w:r w:rsidR="0048569B">
        <w:rPr>
          <w:rFonts w:asciiTheme="minorHAnsi" w:eastAsia="Calibri" w:hAnsiTheme="minorHAnsi" w:cs="Calibri"/>
          <w:color w:val="000000"/>
          <w:sz w:val="24"/>
          <w:szCs w:val="24"/>
        </w:rPr>
        <w:t>ove revizije je pružanje podrške</w:t>
      </w:r>
      <w:r w:rsidRPr="007075A6">
        <w:rPr>
          <w:rFonts w:asciiTheme="minorHAnsi" w:eastAsia="Calibri" w:hAnsiTheme="minorHAnsi" w:cs="Calibri"/>
          <w:color w:val="000000"/>
          <w:sz w:val="24"/>
          <w:szCs w:val="24"/>
        </w:rPr>
        <w:t xml:space="preserve"> procesima digitalizacije u javnom sektoru, kako bi se kroz proces uvjeravanja </w:t>
      </w:r>
      <w:r w:rsidR="0048569B">
        <w:rPr>
          <w:rFonts w:asciiTheme="minorHAnsi" w:eastAsia="Calibri" w:hAnsiTheme="minorHAnsi" w:cs="Calibri"/>
          <w:color w:val="000000"/>
          <w:sz w:val="24"/>
          <w:szCs w:val="24"/>
        </w:rPr>
        <w:t>i kroz</w:t>
      </w:r>
      <w:r w:rsidRPr="007075A6">
        <w:rPr>
          <w:rFonts w:asciiTheme="minorHAnsi" w:eastAsia="Calibri" w:hAnsiTheme="minorHAnsi" w:cs="Calibri"/>
          <w:color w:val="000000"/>
          <w:sz w:val="24"/>
          <w:szCs w:val="24"/>
        </w:rPr>
        <w:t xml:space="preserve"> savjetodavnu aktivnost, unaprijedio proces upravljanja i upotrebe informacionih sistema, a samim tim i proces sveobuhvatnog upravljanja u organima. Trenutno ne postoji centralizovani IS koji bi bio podrška radu unutrašnje revizije</w:t>
      </w:r>
      <w:r w:rsidR="00204422">
        <w:rPr>
          <w:rFonts w:asciiTheme="minorHAnsi" w:eastAsia="Calibri" w:hAnsiTheme="minorHAnsi" w:cs="Calibri"/>
          <w:color w:val="000000"/>
          <w:sz w:val="24"/>
          <w:szCs w:val="24"/>
        </w:rPr>
        <w:t xml:space="preserve"> i</w:t>
      </w:r>
      <w:r w:rsidRPr="007075A6">
        <w:rPr>
          <w:rFonts w:asciiTheme="minorHAnsi" w:eastAsia="Calibri" w:hAnsiTheme="minorHAnsi" w:cs="Calibri"/>
          <w:color w:val="000000"/>
          <w:sz w:val="24"/>
          <w:szCs w:val="24"/>
        </w:rPr>
        <w:t xml:space="preserve"> koji bi omogućio svim unutrašnjim revizorima, kao i Direkciji za harmonizaciju unutrašnje revizije, evidentiranje, izvještavanje i monitoring svih pro</w:t>
      </w:r>
      <w:r w:rsidR="000B64C0">
        <w:rPr>
          <w:rFonts w:asciiTheme="minorHAnsi" w:eastAsia="Calibri" w:hAnsiTheme="minorHAnsi" w:cs="Calibri"/>
          <w:color w:val="000000"/>
          <w:sz w:val="24"/>
          <w:szCs w:val="24"/>
        </w:rPr>
        <w:t>cesa u radu unutrašnje revizije.</w:t>
      </w:r>
    </w:p>
    <w:p w:rsidR="00A16942" w:rsidRPr="008D53A0" w:rsidRDefault="00204422" w:rsidP="002D05B5">
      <w:pPr>
        <w:spacing w:before="60" w:after="60" w:line="240" w:lineRule="auto"/>
        <w:ind w:right="-540"/>
        <w:jc w:val="both"/>
        <w:rPr>
          <w:rFonts w:asciiTheme="minorHAnsi" w:eastAsia="Calibri" w:hAnsiTheme="minorHAnsi" w:cs="Calibri"/>
          <w:color w:val="auto"/>
          <w:sz w:val="24"/>
          <w:szCs w:val="24"/>
        </w:rPr>
      </w:pPr>
      <w:r>
        <w:rPr>
          <w:rFonts w:asciiTheme="minorHAnsi" w:hAnsiTheme="minorHAnsi"/>
          <w:color w:val="auto"/>
          <w:sz w:val="24"/>
          <w:szCs w:val="24"/>
        </w:rPr>
        <w:t>Izazovi s</w:t>
      </w:r>
      <w:r w:rsidR="000B64C0" w:rsidRPr="008D53A0">
        <w:rPr>
          <w:rFonts w:asciiTheme="minorHAnsi" w:hAnsiTheme="minorHAnsi"/>
          <w:color w:val="auto"/>
          <w:sz w:val="24"/>
          <w:szCs w:val="24"/>
        </w:rPr>
        <w:t xml:space="preserve"> kojima se javna uprava suočava</w:t>
      </w:r>
      <w:r>
        <w:rPr>
          <w:rFonts w:asciiTheme="minorHAnsi" w:hAnsiTheme="minorHAnsi"/>
          <w:color w:val="auto"/>
          <w:sz w:val="24"/>
          <w:szCs w:val="24"/>
        </w:rPr>
        <w:t>la su tromi i stari softveri</w:t>
      </w:r>
      <w:r w:rsidR="000B64C0" w:rsidRPr="008D53A0">
        <w:rPr>
          <w:rFonts w:asciiTheme="minorHAnsi" w:hAnsiTheme="minorHAnsi"/>
          <w:color w:val="auto"/>
          <w:sz w:val="24"/>
          <w:szCs w:val="24"/>
        </w:rPr>
        <w:t xml:space="preserve">, </w:t>
      </w:r>
      <w:r>
        <w:rPr>
          <w:rFonts w:asciiTheme="minorHAnsi" w:hAnsiTheme="minorHAnsi"/>
          <w:color w:val="auto"/>
          <w:sz w:val="24"/>
          <w:szCs w:val="24"/>
        </w:rPr>
        <w:t xml:space="preserve">sistemi i podaci </w:t>
      </w:r>
      <w:r w:rsidR="000B64C0" w:rsidRPr="008D53A0">
        <w:rPr>
          <w:rFonts w:asciiTheme="minorHAnsi" w:hAnsiTheme="minorHAnsi"/>
          <w:color w:val="auto"/>
          <w:sz w:val="24"/>
          <w:szCs w:val="24"/>
        </w:rPr>
        <w:t>koji nijesu bili pov</w:t>
      </w:r>
      <w:r>
        <w:rPr>
          <w:rFonts w:asciiTheme="minorHAnsi" w:hAnsiTheme="minorHAnsi"/>
          <w:color w:val="auto"/>
          <w:sz w:val="24"/>
          <w:szCs w:val="24"/>
        </w:rPr>
        <w:t>ezani i umreženi, infrastruktura koja nije mogla podržati</w:t>
      </w:r>
      <w:r w:rsidR="000B64C0" w:rsidRPr="008D53A0">
        <w:rPr>
          <w:rFonts w:asciiTheme="minorHAnsi" w:hAnsiTheme="minorHAnsi"/>
          <w:color w:val="auto"/>
          <w:sz w:val="24"/>
          <w:szCs w:val="24"/>
        </w:rPr>
        <w:t xml:space="preserve"> napredni razvoj  servisa za građane i korisničko iskustvo koje nije bilo  u potpunosti digitalizovano. Nedostatak internih kapaciteta koji bi radili na razvoju digitalnih servisa i velika zavisnost od eksternih dobavljača čini da razvoj digitalnih servisa dugo t</w:t>
      </w:r>
      <w:r>
        <w:rPr>
          <w:rFonts w:asciiTheme="minorHAnsi" w:hAnsiTheme="minorHAnsi"/>
          <w:color w:val="auto"/>
          <w:sz w:val="24"/>
          <w:szCs w:val="24"/>
        </w:rPr>
        <w:t>raje, a implementacija ne obezb</w:t>
      </w:r>
      <w:r w:rsidR="000B64C0" w:rsidRPr="008D53A0">
        <w:rPr>
          <w:rFonts w:asciiTheme="minorHAnsi" w:hAnsiTheme="minorHAnsi"/>
          <w:color w:val="auto"/>
          <w:sz w:val="24"/>
          <w:szCs w:val="24"/>
        </w:rPr>
        <w:t>jeđuje dovoljnu agil</w:t>
      </w:r>
      <w:r>
        <w:rPr>
          <w:rFonts w:asciiTheme="minorHAnsi" w:hAnsiTheme="minorHAnsi"/>
          <w:color w:val="auto"/>
          <w:sz w:val="24"/>
          <w:szCs w:val="24"/>
        </w:rPr>
        <w:t>nost i brzu reakciju u skladu s</w:t>
      </w:r>
      <w:r w:rsidR="000B64C0" w:rsidRPr="008D53A0">
        <w:rPr>
          <w:rFonts w:asciiTheme="minorHAnsi" w:hAnsiTheme="minorHAnsi"/>
          <w:color w:val="auto"/>
          <w:sz w:val="24"/>
          <w:szCs w:val="24"/>
        </w:rPr>
        <w:t xml:space="preserve"> potrebama korisnika. Implementacija sistema elektronskih usluga najvišeg nivoa podrazumijeva automatizovanu razmjenu podataka iz baznih registara između institucija, uz rješavanje svih izazova interoperabilnosti. Bez tog preduslova, sve elektronske usluge u Crnoj Gori, biće limitirane na nivo sofisticiranosti 3. To je, međutim samo jedan od centralizovanih sistema neophodnih za digitalnu transformaciju. Uz njega su potrebni i sistemi elektronskog plaćanja administrativnih taksi, sistemi elektronske dostave, unapređenje postojećeg sistema elektronske identifikacije i potpisa i </w:t>
      </w:r>
      <w:r>
        <w:rPr>
          <w:rFonts w:asciiTheme="minorHAnsi" w:hAnsiTheme="minorHAnsi"/>
          <w:color w:val="auto"/>
          <w:sz w:val="24"/>
          <w:szCs w:val="24"/>
        </w:rPr>
        <w:t>sl. Pored navedenog, postojeći v</w:t>
      </w:r>
      <w:r w:rsidR="000B64C0" w:rsidRPr="008D53A0">
        <w:rPr>
          <w:rFonts w:asciiTheme="minorHAnsi" w:hAnsiTheme="minorHAnsi"/>
          <w:color w:val="auto"/>
          <w:sz w:val="24"/>
          <w:szCs w:val="24"/>
        </w:rPr>
        <w:t xml:space="preserve">eb-portal euprava.me baziran </w:t>
      </w:r>
      <w:r w:rsidRPr="008D53A0">
        <w:rPr>
          <w:rFonts w:asciiTheme="minorHAnsi" w:hAnsiTheme="minorHAnsi"/>
          <w:color w:val="auto"/>
          <w:sz w:val="24"/>
          <w:szCs w:val="24"/>
        </w:rPr>
        <w:t xml:space="preserve">je </w:t>
      </w:r>
      <w:r w:rsidR="000B64C0" w:rsidRPr="008D53A0">
        <w:rPr>
          <w:rFonts w:asciiTheme="minorHAnsi" w:hAnsiTheme="minorHAnsi"/>
          <w:color w:val="auto"/>
          <w:sz w:val="24"/>
          <w:szCs w:val="24"/>
        </w:rPr>
        <w:t>na zastarj</w:t>
      </w:r>
      <w:r>
        <w:rPr>
          <w:rFonts w:asciiTheme="minorHAnsi" w:hAnsiTheme="minorHAnsi"/>
          <w:color w:val="auto"/>
          <w:sz w:val="24"/>
          <w:szCs w:val="24"/>
        </w:rPr>
        <w:t>elim tehnologijama, što je vremenom</w:t>
      </w:r>
      <w:r w:rsidR="000B64C0" w:rsidRPr="008D53A0">
        <w:rPr>
          <w:rFonts w:asciiTheme="minorHAnsi" w:hAnsiTheme="minorHAnsi"/>
          <w:color w:val="auto"/>
          <w:sz w:val="24"/>
          <w:szCs w:val="24"/>
        </w:rPr>
        <w:t xml:space="preserve"> postao otežavajući i limitirajući faktor za nadogradnje i održavanje. </w:t>
      </w:r>
    </w:p>
    <w:p w:rsidR="00A16942" w:rsidRPr="007075A6" w:rsidRDefault="006A107F" w:rsidP="00FA0893">
      <w:pPr>
        <w:keepNext/>
        <w:keepLines/>
        <w:numPr>
          <w:ilvl w:val="0"/>
          <w:numId w:val="20"/>
        </w:numPr>
        <w:pBdr>
          <w:top w:val="nil"/>
          <w:left w:val="nil"/>
          <w:bottom w:val="nil"/>
          <w:right w:val="nil"/>
          <w:between w:val="nil"/>
        </w:pBdr>
        <w:spacing w:before="240" w:after="240" w:line="240" w:lineRule="auto"/>
        <w:ind w:left="270" w:right="-651" w:hanging="270"/>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lastRenderedPageBreak/>
        <w:t>STAKEHOLDER ANALIZA/ ANALIZA ZAINTERESOVANIH STRANA STRATEŠKOG CILJ</w:t>
      </w:r>
      <w:r w:rsidR="00474865">
        <w:rPr>
          <w:rFonts w:asciiTheme="minorHAnsi" w:eastAsia="Calibri" w:hAnsiTheme="minorHAnsi" w:cs="Calibri"/>
          <w:b/>
          <w:color w:val="000000"/>
          <w:sz w:val="24"/>
          <w:szCs w:val="24"/>
        </w:rPr>
        <w:t>A 2</w:t>
      </w:r>
      <w:r w:rsidR="008D53A0">
        <w:rPr>
          <w:rFonts w:asciiTheme="minorHAnsi" w:hAnsiTheme="minorHAnsi"/>
          <w:noProof/>
          <w:lang w:val="en-US"/>
        </w:rPr>
        <mc:AlternateContent>
          <mc:Choice Requires="wpg">
            <w:drawing>
              <wp:anchor distT="0" distB="0" distL="114300" distR="114300" simplePos="0" relativeHeight="251682816" behindDoc="0" locked="0" layoutInCell="1" allowOverlap="1" wp14:anchorId="6C91EC2A" wp14:editId="351DF6AD">
                <wp:simplePos x="0" y="0"/>
                <wp:positionH relativeFrom="column">
                  <wp:posOffset>368300</wp:posOffset>
                </wp:positionH>
                <wp:positionV relativeFrom="paragraph">
                  <wp:posOffset>393700</wp:posOffset>
                </wp:positionV>
                <wp:extent cx="3497580" cy="2948940"/>
                <wp:effectExtent l="0" t="0" r="0" b="0"/>
                <wp:wrapSquare wrapText="bothSides"/>
                <wp:docPr id="1435" name="Group 10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497580" cy="2948940"/>
                          <a:chOff x="35972" y="23055"/>
                          <a:chExt cx="34975" cy="29489"/>
                        </a:xfrm>
                      </wpg:grpSpPr>
                      <wpg:grpSp>
                        <wpg:cNvPr id="1436" name="Group 1001"/>
                        <wpg:cNvGrpSpPr>
                          <a:grpSpLocks/>
                        </wpg:cNvGrpSpPr>
                        <wpg:grpSpPr bwMode="auto">
                          <a:xfrm>
                            <a:off x="35972" y="23055"/>
                            <a:ext cx="34975" cy="29489"/>
                            <a:chOff x="0" y="0"/>
                            <a:chExt cx="34975" cy="29489"/>
                          </a:xfrm>
                        </wpg:grpSpPr>
                        <wps:wsp>
                          <wps:cNvPr id="1437" name="Rectangle 1002"/>
                          <wps:cNvSpPr>
                            <a:spLocks noChangeArrowheads="1"/>
                          </wps:cNvSpPr>
                          <wps:spPr bwMode="auto">
                            <a:xfrm>
                              <a:off x="0" y="0"/>
                              <a:ext cx="34975" cy="2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38" name="Group 1003"/>
                          <wpg:cNvGrpSpPr>
                            <a:grpSpLocks/>
                          </wpg:cNvGrpSpPr>
                          <wpg:grpSpPr bwMode="auto">
                            <a:xfrm>
                              <a:off x="0" y="0"/>
                              <a:ext cx="34975" cy="29489"/>
                              <a:chOff x="0" y="0"/>
                              <a:chExt cx="34975" cy="29489"/>
                            </a:xfrm>
                          </wpg:grpSpPr>
                          <wps:wsp>
                            <wps:cNvPr id="1439" name="Rectangle 1004"/>
                            <wps:cNvSpPr>
                              <a:spLocks noChangeArrowheads="1"/>
                            </wps:cNvSpPr>
                            <wps:spPr bwMode="auto">
                              <a:xfrm>
                                <a:off x="0" y="0"/>
                                <a:ext cx="34975" cy="2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0" name="Quad Arrow 1005"/>
                            <wps:cNvSpPr>
                              <a:spLocks/>
                            </wps:cNvSpPr>
                            <wps:spPr bwMode="auto">
                              <a:xfrm>
                                <a:off x="752" y="0"/>
                                <a:ext cx="33471" cy="29489"/>
                              </a:xfrm>
                              <a:custGeom>
                                <a:avLst/>
                                <a:gdLst>
                                  <a:gd name="T0" fmla="*/ 0 w 3347135"/>
                                  <a:gd name="T1" fmla="*/ 1474470 h 2948940"/>
                                  <a:gd name="T2" fmla="*/ 147447 w 3347135"/>
                                  <a:gd name="T3" fmla="*/ 1356512 h 2948940"/>
                                  <a:gd name="T4" fmla="*/ 147447 w 3347135"/>
                                  <a:gd name="T5" fmla="*/ 1444981 h 2948940"/>
                                  <a:gd name="T6" fmla="*/ 1644078 w 3347135"/>
                                  <a:gd name="T7" fmla="*/ 1444981 h 2948940"/>
                                  <a:gd name="T8" fmla="*/ 1644078 w 3347135"/>
                                  <a:gd name="T9" fmla="*/ 147447 h 2948940"/>
                                  <a:gd name="T10" fmla="*/ 1555610 w 3347135"/>
                                  <a:gd name="T11" fmla="*/ 147447 h 2948940"/>
                                  <a:gd name="T12" fmla="*/ 1673568 w 3347135"/>
                                  <a:gd name="T13" fmla="*/ 0 h 2948940"/>
                                  <a:gd name="T14" fmla="*/ 1791525 w 3347135"/>
                                  <a:gd name="T15" fmla="*/ 147447 h 2948940"/>
                                  <a:gd name="T16" fmla="*/ 1703057 w 3347135"/>
                                  <a:gd name="T17" fmla="*/ 147447 h 2948940"/>
                                  <a:gd name="T18" fmla="*/ 1703057 w 3347135"/>
                                  <a:gd name="T19" fmla="*/ 1444981 h 2948940"/>
                                  <a:gd name="T20" fmla="*/ 3199688 w 3347135"/>
                                  <a:gd name="T21" fmla="*/ 1444981 h 2948940"/>
                                  <a:gd name="T22" fmla="*/ 3199688 w 3347135"/>
                                  <a:gd name="T23" fmla="*/ 1356512 h 2948940"/>
                                  <a:gd name="T24" fmla="*/ 3347135 w 3347135"/>
                                  <a:gd name="T25" fmla="*/ 1474470 h 2948940"/>
                                  <a:gd name="T26" fmla="*/ 3199688 w 3347135"/>
                                  <a:gd name="T27" fmla="*/ 1592428 h 2948940"/>
                                  <a:gd name="T28" fmla="*/ 3199688 w 3347135"/>
                                  <a:gd name="T29" fmla="*/ 1503959 h 2948940"/>
                                  <a:gd name="T30" fmla="*/ 1703057 w 3347135"/>
                                  <a:gd name="T31" fmla="*/ 1503959 h 2948940"/>
                                  <a:gd name="T32" fmla="*/ 1703057 w 3347135"/>
                                  <a:gd name="T33" fmla="*/ 2801493 h 2948940"/>
                                  <a:gd name="T34" fmla="*/ 1791525 w 3347135"/>
                                  <a:gd name="T35" fmla="*/ 2801493 h 2948940"/>
                                  <a:gd name="T36" fmla="*/ 1673568 w 3347135"/>
                                  <a:gd name="T37" fmla="*/ 2948940 h 2948940"/>
                                  <a:gd name="T38" fmla="*/ 1555610 w 3347135"/>
                                  <a:gd name="T39" fmla="*/ 2801493 h 2948940"/>
                                  <a:gd name="T40" fmla="*/ 1644078 w 3347135"/>
                                  <a:gd name="T41" fmla="*/ 2801493 h 2948940"/>
                                  <a:gd name="T42" fmla="*/ 1644078 w 3347135"/>
                                  <a:gd name="T43" fmla="*/ 1503959 h 2948940"/>
                                  <a:gd name="T44" fmla="*/ 147447 w 3347135"/>
                                  <a:gd name="T45" fmla="*/ 1503959 h 2948940"/>
                                  <a:gd name="T46" fmla="*/ 147447 w 3347135"/>
                                  <a:gd name="T47" fmla="*/ 1592428 h 2948940"/>
                                  <a:gd name="T48" fmla="*/ 0 w 3347135"/>
                                  <a:gd name="T49" fmla="*/ 1474470 h 294894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347135"/>
                                  <a:gd name="T76" fmla="*/ 0 h 2948940"/>
                                  <a:gd name="T77" fmla="*/ 3347135 w 3347135"/>
                                  <a:gd name="T78" fmla="*/ 2948940 h 294894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custGeom>
                              <a:solidFill>
                                <a:srgbClr val="E5DBD3"/>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1" name="Rounded Rectangle 1006"/>
                            <wps:cNvSpPr>
                              <a:spLocks noChangeArrowheads="1"/>
                            </wps:cNvSpPr>
                            <wps:spPr bwMode="auto">
                              <a:xfrm>
                                <a:off x="2469" y="673"/>
                                <a:ext cx="13860" cy="13110"/>
                              </a:xfrm>
                              <a:prstGeom prst="roundRect">
                                <a:avLst>
                                  <a:gd name="adj" fmla="val 16667"/>
                                </a:avLst>
                              </a:prstGeom>
                              <a:solidFill>
                                <a:srgbClr val="ECC475"/>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2" name="Rectangle 1007"/>
                            <wps:cNvSpPr>
                              <a:spLocks noChangeArrowheads="1"/>
                            </wps:cNvSpPr>
                            <wps:spPr bwMode="auto">
                              <a:xfrm>
                                <a:off x="3109" y="1313"/>
                                <a:ext cx="12580" cy="11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7"/>
                                    </w:rPr>
                                    <w:t xml:space="preserve">Akademska zajednica, </w:t>
                                  </w:r>
                                </w:p>
                                <w:p w:rsidR="00E934CF" w:rsidRDefault="00E934CF">
                                  <w:pPr>
                                    <w:spacing w:before="59" w:after="0" w:line="215" w:lineRule="auto"/>
                                    <w:jc w:val="center"/>
                                    <w:textDirection w:val="btLr"/>
                                  </w:pPr>
                                  <w:r>
                                    <w:rPr>
                                      <w:color w:val="FFFFFF"/>
                                      <w:sz w:val="17"/>
                                    </w:rPr>
                                    <w:t>Lokalne samouprave Zajednica opština</w:t>
                                  </w:r>
                                </w:p>
                                <w:p w:rsidR="00E934CF" w:rsidRDefault="00E934CF">
                                  <w:pPr>
                                    <w:spacing w:before="59" w:after="0" w:line="215" w:lineRule="auto"/>
                                    <w:jc w:val="center"/>
                                    <w:textDirection w:val="btLr"/>
                                  </w:pPr>
                                  <w:r>
                                    <w:rPr>
                                      <w:color w:val="FFFFFF"/>
                                      <w:sz w:val="17"/>
                                    </w:rPr>
                                    <w:t>Građani</w:t>
                                  </w:r>
                                </w:p>
                              </w:txbxContent>
                            </wps:txbx>
                            <wps:bodyPr rot="0" vert="horz" wrap="square" lIns="34274" tIns="34274" rIns="34274" bIns="34274" anchor="ctr" anchorCtr="0" upright="1">
                              <a:noAutofit/>
                            </wps:bodyPr>
                          </wps:wsp>
                          <wps:wsp>
                            <wps:cNvPr id="1443" name="Rounded Rectangle 1008"/>
                            <wps:cNvSpPr>
                              <a:spLocks noChangeArrowheads="1"/>
                            </wps:cNvSpPr>
                            <wps:spPr bwMode="auto">
                              <a:xfrm>
                                <a:off x="18737" y="1363"/>
                                <a:ext cx="13325" cy="12298"/>
                              </a:xfrm>
                              <a:prstGeom prst="roundRect">
                                <a:avLst>
                                  <a:gd name="adj" fmla="val 16667"/>
                                </a:avLst>
                              </a:prstGeom>
                              <a:solidFill>
                                <a:srgbClr val="67BAF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4" name="Rectangle 1009"/>
                            <wps:cNvSpPr>
                              <a:spLocks noChangeArrowheads="1"/>
                            </wps:cNvSpPr>
                            <wps:spPr bwMode="auto">
                              <a:xfrm>
                                <a:off x="19338" y="1963"/>
                                <a:ext cx="12123" cy="11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7"/>
                                    </w:rPr>
                                    <w:t>Vlada CG, GSV</w:t>
                                  </w:r>
                                </w:p>
                                <w:p w:rsidR="00E934CF" w:rsidRDefault="00E934CF">
                                  <w:pPr>
                                    <w:spacing w:before="59" w:after="0" w:line="215" w:lineRule="auto"/>
                                    <w:jc w:val="center"/>
                                    <w:textDirection w:val="btLr"/>
                                  </w:pPr>
                                  <w:r>
                                    <w:rPr>
                                      <w:color w:val="FFFFFF"/>
                                      <w:sz w:val="17"/>
                                    </w:rPr>
                                    <w:t>Sva ministarstva</w:t>
                                  </w:r>
                                </w:p>
                                <w:p w:rsidR="00E934CF" w:rsidRDefault="00E934CF">
                                  <w:pPr>
                                    <w:spacing w:before="59" w:after="0" w:line="215" w:lineRule="auto"/>
                                    <w:jc w:val="center"/>
                                    <w:textDirection w:val="btLr"/>
                                  </w:pPr>
                                  <w:r>
                                    <w:rPr>
                                      <w:color w:val="FFFFFF"/>
                                      <w:sz w:val="17"/>
                                    </w:rPr>
                                    <w:t xml:space="preserve"> MONSTAT</w:t>
                                  </w:r>
                                </w:p>
                                <w:p w:rsidR="00E934CF" w:rsidRDefault="00E934CF">
                                  <w:pPr>
                                    <w:spacing w:before="59" w:after="0" w:line="215" w:lineRule="auto"/>
                                    <w:jc w:val="center"/>
                                    <w:textDirection w:val="btLr"/>
                                  </w:pPr>
                                  <w:r>
                                    <w:rPr>
                                      <w:color w:val="FFFFFF"/>
                                      <w:sz w:val="17"/>
                                    </w:rPr>
                                    <w:t>UzK</w:t>
                                  </w:r>
                                </w:p>
                                <w:p w:rsidR="00E934CF" w:rsidRDefault="00E934CF">
                                  <w:pPr>
                                    <w:spacing w:before="59" w:after="0" w:line="215" w:lineRule="auto"/>
                                    <w:jc w:val="center"/>
                                    <w:textDirection w:val="btLr"/>
                                  </w:pPr>
                                  <w:r>
                                    <w:rPr>
                                      <w:color w:val="FFFFFF"/>
                                      <w:sz w:val="17"/>
                                    </w:rPr>
                                    <w:t>EK, DEU, SIGMA, OECD, UNDP</w:t>
                                  </w:r>
                                </w:p>
                                <w:p w:rsidR="00E934CF" w:rsidRDefault="00E934CF">
                                  <w:pPr>
                                    <w:spacing w:before="59" w:after="0" w:line="215" w:lineRule="auto"/>
                                    <w:jc w:val="center"/>
                                    <w:textDirection w:val="btLr"/>
                                  </w:pPr>
                                  <w:r>
                                    <w:rPr>
                                      <w:color w:val="FFFFFF"/>
                                      <w:sz w:val="17"/>
                                    </w:rPr>
                                    <w:t>Poslovna zajedniica</w:t>
                                  </w:r>
                                </w:p>
                              </w:txbxContent>
                            </wps:txbx>
                            <wps:bodyPr rot="0" vert="horz" wrap="square" lIns="34274" tIns="34274" rIns="34274" bIns="34274" anchor="ctr" anchorCtr="0" upright="1">
                              <a:noAutofit/>
                            </wps:bodyPr>
                          </wps:wsp>
                          <wps:wsp>
                            <wps:cNvPr id="1445" name="Rounded Rectangle 1010"/>
                            <wps:cNvSpPr>
                              <a:spLocks noChangeArrowheads="1"/>
                            </wps:cNvSpPr>
                            <wps:spPr bwMode="auto">
                              <a:xfrm>
                                <a:off x="2601" y="15811"/>
                                <a:ext cx="13267" cy="11973"/>
                              </a:xfrm>
                              <a:prstGeom prst="roundRect">
                                <a:avLst>
                                  <a:gd name="adj" fmla="val 16667"/>
                                </a:avLst>
                              </a:prstGeom>
                              <a:solidFill>
                                <a:srgbClr val="46E88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6" name="Rectangle 1011"/>
                            <wps:cNvSpPr>
                              <a:spLocks noChangeArrowheads="1"/>
                            </wps:cNvSpPr>
                            <wps:spPr bwMode="auto">
                              <a:xfrm>
                                <a:off x="3186" y="16396"/>
                                <a:ext cx="12098" cy="10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4"/>
                                    </w:rPr>
                                    <w:t>Istraživači i istraživačke institucije</w:t>
                                  </w:r>
                                </w:p>
                              </w:txbxContent>
                            </wps:txbx>
                            <wps:bodyPr rot="0" vert="horz" wrap="square" lIns="45698" tIns="45698" rIns="45698" bIns="45698" anchor="ctr" anchorCtr="0" upright="1">
                              <a:noAutofit/>
                            </wps:bodyPr>
                          </wps:wsp>
                          <wps:wsp>
                            <wps:cNvPr id="1447" name="Rounded Rectangle 1012"/>
                            <wps:cNvSpPr>
                              <a:spLocks noChangeArrowheads="1"/>
                            </wps:cNvSpPr>
                            <wps:spPr bwMode="auto">
                              <a:xfrm>
                                <a:off x="18785" y="15795"/>
                                <a:ext cx="12879" cy="12232"/>
                              </a:xfrm>
                              <a:prstGeom prst="roundRect">
                                <a:avLst>
                                  <a:gd name="adj" fmla="val 16667"/>
                                </a:avLst>
                              </a:prstGeom>
                              <a:solidFill>
                                <a:srgbClr val="FB9DB1"/>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48" name="Rectangle 1013"/>
                            <wps:cNvSpPr>
                              <a:spLocks noChangeArrowheads="1"/>
                            </wps:cNvSpPr>
                            <wps:spPr bwMode="auto">
                              <a:xfrm>
                                <a:off x="19382" y="16392"/>
                                <a:ext cx="11685" cy="1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2"/>
                                    </w:rPr>
                                    <w:t>Mediji</w:t>
                                  </w:r>
                                </w:p>
                              </w:txbxContent>
                            </wps:txbx>
                            <wps:bodyPr rot="0" vert="horz" wrap="square" lIns="41900" tIns="41900" rIns="41900" bIns="41900"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6C91EC2A" id="Group 1000" o:spid="_x0000_s1233" style="position:absolute;left:0;text-align:left;margin-left:29pt;margin-top:31pt;width:275.4pt;height:232.2pt;z-index:251682816;mso-position-horizontal-relative:text;mso-position-vertical-relative:text" coordorigin="35972,23055" coordsize="34975,294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A+adDwoAAOxDAAAOAAAAZHJzL2Uyb0RvYy54bWzsXF1v28oRfS/Q/0DosYAjLrn8EqJcxJYV&#10;FMht70180WdapD5aiVRJKnJa9L/3zO6S2pVNUnF8lRpVHgxRHA539uzMnp2Z6O1PD5u19SUtylWe&#10;jQfsjT2w0myWJ6tsMR78dje9CgdWWcVZEq/zLB0Pvqbl4Kd3f/zD2/12lDr5Ml8naWFBSVaO9tvx&#10;YFlV29FwWM6W6SYu3+TbNMPNeV5s4gqXxWKYFPEe2jfroWPb/nCfF8m2yGdpWeLbibw5eCf0z+fp&#10;rPrrfF6mlbUeDzC2SvwtxN97+jt89zYeLYp4u1zN1DDiZ4xiE68yvLRRNYmr2NoVq0eqNqtZkZf5&#10;vHozyzfDfD5fzVJhA6xh9pE1H4p8txW2LEb7xbaZJkzt0Tw9W+3sL19+KaxVAuy46w2sLN4AJfFi&#10;i9m2mKD9djGC3Idi+3n7SyGtxMeP+ewfJeZveHyfrhdS2Lrf/5wn0BjvqlxM0MO82JAKmG49CBy+&#10;NjikD5U1w5cujwIvBFwz3HMiHkZcITVbAk56zvWiwBlYdN+1PU/iOFve6hq05+n+MB7Jl4sBqwHS&#10;QlGjlR+NCfEfTQgjTccGE+wvNSFPGmZMzJFZ8aiZFMzYYTKfORlww/Kw0srvW2mfl/E2FQu4pBV0&#10;WGlBPbGf4KFxtlintNocOblCtl5qpVxnVpbfLCGYvi+KfL9M4wRDE2AATe0BuiixSr9j4R3Nb7Ns&#10;4tG2KKsPab6x6MN4UGDsYk3HXz6WlVxhtQgt8SyfrtZrfB+P1pnxBXTKbwAsHqV7BLEIGP+O7Og2&#10;vA35FXf82ytuTyZX76c3/MqfssCbuJObmwn7D72X8dFylSRpRq+pgxfjp0GmwqgMO034KvP1KiF1&#10;NKSyWNzfrAvrS4zgORX/lB9pYkNzGMLNYMuRSczh9rUTXU39MLjiU+5dRYEdXtksuo58m0d8MjVN&#10;+rjK0u83ydqPB5HneAIlbdBHtiHOqVAHYAyxzarC9rRebcaDsBGKR7T+brNEQFvFq7X8rE0FDf8w&#10;FdBaAy1WKy1QiiLlqHq4f5DR1wvqxX+fJ1+xgIscSwwejc0VH5Z58a+BtcdGNR6U/9zFRTqw1n/O&#10;4AQR4w7HzqZfFPrFvX4RZzOoGg9mVTGw5MVNJffD3bZYLZZ4FxPTleXvEbPnK7GwaaxyXCLeiyDR&#10;HTqx7x/tJe7vHTqN8Ef+1OwlRy79KkNmVE+oETJ5vWoQXi8h8xIyJZNGTH7uLvCaQmZYL/7XFDLP&#10;QrDAl1X4/XUXJ5YgTcSwBFE2CBM2PJ3JP4dKBZ5k4oqjN5HX5QE7irwamZrtJJkiplATKBDpRPGh&#10;RaIMuIMp880ap7I/DS3b2lsu6cVZRey+BzG8qhFjPOA8sK2lZZweDsIY8JFwu2JXl3U932NOu2Ls&#10;xCcrxnFLk+U8Clm7YhxFDsI+53YQtg8Z9PogzHs0Y6c+CPdpxi50EBaz3D5kpiPHPM/zWRd+jwHs&#10;UG0A6AeApWM6mA5hx6pgBnpBxEAd2yeZmfjRiusYsIFfYOPQGnSoNgHsUW0A2KvaRLBnbTg6hC6L&#10;Ij/smGfHhLBPt45hv24dQ7h/txsSI27WqQoY7dONA8JBuj926FD2j9uA0osc7oTty8TRsezXbWDp&#10;2W7kRe26XR1L1rdOXAPLXt06lv26dSyd0GY8cjvGrWPJ+rySklgN8v26dSxZXxxxdSzVztIxbh3L&#10;3vDn6lj2jpv298ZK1he0uY5lv24Dy17dOpasb51wA0u5f7Tu6FyHsl+1AWWfah1J1ueVXEeyYwvj&#10;Ooa9ccTTMbQtn/ILlu95rn9MbTwdv25JHbtuSR23bkkds25JHbBuSR2sbkkdqW5JE6Wu+dRx6tTp&#10;n4yRfzJG/skY+Sdj5J+MkX8yRv7JGPknY+SfjJF/MkbByRjRcaSJmp24U23hRMmTMQpOxigwMWoN&#10;kIGJUOtpJ9Dx6WVDgY7Rk7scTnHNOS1eytw3cmoPmTq74RNyi6hS3SHG0flum5dUtKGjHAoUdzJv&#10;L56gu5q4TD3W4gCBxEXiEO+E3JG4Y2jH/JK4OBk+Ke4a4pg8Ehd51yfFuSGOWSHxiILzk+Iyy1yP&#10;nQ4/JM/ajfUN/UxZi8NK2xsC8wFlL84hbQ+E5gPKYtZucmQ+oGxmrUYjPur40nGBjMZBoGVICJPG&#10;A8pop9VoREvjAWU0KHvbG0yUHWW002o0YqfxBmW00260iTTxajIajLltSCbSbr2u2402kXaV0TLp&#10;8dTiQ1zVbQCFkENqN9pE2lVGg4W22IAoq7+BCCgZDWrZ9oCJNFdG81ajEXONNyijwQLb3mAizZXR&#10;vNVoRGDjDcpo0DbtDXJ6VSSjEh+1DtxRSEZp5I5CLsoldxRS0UBwh2CJZxHh4koFQnpeS20Z5SSj&#10;onbrTa4n9WwYYt9ULbyU1lQNtb20JvA9lLBeR2ntPHliMCJZpvuU77IkTSyjuiROIk+ni1+8IO9w&#10;onyIKTiFS5+qE8nMDYmHUzMIcxk2VumtdSdJXXKvq/JkCFkhfF1klslBm9xvnPy95nYobFvM90Ff&#10;pUYlDA+uddKThmuaHnxzwxEY5MOG2DqjOoobIuUuhmHcNHS01dXjEZp/VIlZlZut6usWrTQZGqlQ&#10;CkYdeIMacIq2K3wQQUiVonvkYJ5qPhD9USrS5TtUuj8vk711v94Vn+IEQLgehm8lK2p2QLOVvED0&#10;8zhd4BZq1H9bVUvR5kHFajFdeteAkJPfx+vtMpa9BG7geE3gk+KCUzVjkKXzw/BaXRvrApZfXBsz&#10;r9y06bGhDVe5tt5jI9b6mVzaZbZ0abjtsU87TYMXYyEolHSiNp823FmK6i566bRpmocudKCPDuAI&#10;8ryY4XKHzvCy00ZdyE4bdSE7bdTFC3fanIcOIJnRQQeaevsZmk1YGFC6Xez5yIMBMdkjRz09zHWp&#10;ZCMIgeNEYljY1dqCx/kIgR9cv59OVSwz9vwLIZBb/+9OCJoe0ktPiOyLPRACxK4nCEFzODqHU0eu&#10;yjSw6JFTOwxZIOnU4A19Tn1hBESSjRZgyZovvbff3Hsrl+IzThH/B4wA+2w7I5Bn8TOdJhzfRraC&#10;CIEXyqy6zggcKkIJRsAimUD4n2AE3L8Nwwsj+JEpgqZF+sIIjhkBktmPGYH0rTM5tctCmbZnvhup&#10;xocm7+cQDZBObYe2wLHDqS+M4MIIRi/0v3HQJfG8HAH3fFqzMkegLmSOQF3IHIG6eJU5AuyzHYyg&#10;OX+d4zgRBiH4iaAEQSQg0yiBEwbIPqokAWquMm3445ME0+tocl2XTS9Jgh9RNWjqWhdKcEwJELye&#10;oAQiAXcmSsAiN5TNAsQJhN9qXs18cnlJ9G0kE7q9+sIJLpzgxThBUzr7xqjBWUTFUsUJ5IXiBPJC&#10;cQJ58aKcAIXT5tcNHn3GT0qIlJH6+Qv6zQr9Gp/1H+l4918AAAD//wMAUEsDBBQABgAIAAAAIQD6&#10;FxI+3wAAAAkBAAAPAAAAZHJzL2Rvd25yZXYueG1sTI/BSsNAEIbvgu+wTMGb3STaENJsSinqqQi2&#10;gnibZqdJaHY3ZLdJ+vaOJz0Nwzf88/3FZjadGGnwrbMK4mUEgmzldGtrBZ/H18cMhA9oNXbOkoIb&#10;ediU93cF5tpN9oPGQ6gFh1ifo4ImhD6X0lcNGfRL15NldnaDwcDrUEs94MThppNJFKXSYGv5Q4M9&#10;7RqqLoerUfA24bR9il/G/eW8u30fV+9f+5iUeljM2zWIQHP4O4ZffVaHkp1O7mq1F52CVcZVgoI0&#10;4ck8jTKucmKQpM8gy0L+b1D+AAAA//8DAFBLAQItABQABgAIAAAAIQC2gziS/gAAAOEBAAATAAAA&#10;AAAAAAAAAAAAAAAAAABbQ29udGVudF9UeXBlc10ueG1sUEsBAi0AFAAGAAgAAAAhADj9If/WAAAA&#10;lAEAAAsAAAAAAAAAAAAAAAAALwEAAF9yZWxzLy5yZWxzUEsBAi0AFAAGAAgAAAAhAGQD5p0PCgAA&#10;7EMAAA4AAAAAAAAAAAAAAAAALgIAAGRycy9lMm9Eb2MueG1sUEsBAi0AFAAGAAgAAAAhAPoXEj7f&#10;AAAACQEAAA8AAAAAAAAAAAAAAAAAaQwAAGRycy9kb3ducmV2LnhtbFBLBQYAAAAABAAEAPMAAAB1&#10;DQAAAAA=&#10;">
                <v:group id="Group 1001" o:spid="_x0000_s1234" style="position:absolute;left:35972;top:23055;width:34975;height:29489" coordsize="34975,29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3DIoxQAAAN0AAAAPAAAAZHJzL2Rvd25yZXYueG1sRE9Na8JA&#10;EL0X/A/LFLw1m2gbJM0qIlU8hEJVKL0N2TEJZmdDdpvEf98tFHqbx/ucfDOZVgzUu8aygiSKQRCX&#10;VjdcKbic908rEM4ja2wtk4I7OdisZw85ZtqO/EHDyVcihLDLUEHtfZdJ6cqaDLrIdsSBu9reoA+w&#10;r6TucQzhppWLOE6lwYZDQ40d7Woqb6dvo+Aw4rhdJm9Dcbvu7l/nl/fPIiGl5o/T9hWEp8n/i//c&#10;Rx3mPy9T+P0mnCDXPwAAAP//AwBQSwECLQAUAAYACAAAACEA2+H2y+4AAACFAQAAEwAAAAAAAAAA&#10;AAAAAAAAAAAAW0NvbnRlbnRfVHlwZXNdLnhtbFBLAQItABQABgAIAAAAIQBa9CxbvwAAABUBAAAL&#10;AAAAAAAAAAAAAAAAAB8BAABfcmVscy8ucmVsc1BLAQItABQABgAIAAAAIQBa3DIoxQAAAN0AAAAP&#10;AAAAAAAAAAAAAAAAAAcCAABkcnMvZG93bnJldi54bWxQSwUGAAAAAAMAAwC3AAAA+QIAAAAA&#10;">
                  <v:rect id="Rectangle 1002" o:spid="_x0000_s1235" style="position:absolute;width:34975;height:294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pfm2wwAAAN0AAAAPAAAAZHJzL2Rvd25yZXYueG1sRE9LSwMx&#10;EL4L/ocwghdps1ax7dq02BbBa5/0OLsZN8tuJksSt+u/N4LgbT6+5yxWg21FTz7UjhU8jjMQxKXT&#10;NVcKjof30QxEiMgaW8ek4JsCrJa3NwvMtbvyjvp9rEQK4ZCjAhNjl0sZSkMWw9h1xIn7dN5iTNBX&#10;Unu8pnDbykmWvUiLNacGgx1tDJXN/ssqOMT+dC5Ol1mzfahDUTjTzP1aqfu74e0VRKQh/ov/3B86&#10;zX9+msLvN+kEufwBAAD//wMAUEsBAi0AFAAGAAgAAAAhANvh9svuAAAAhQEAABMAAAAAAAAAAAAA&#10;AAAAAAAAAFtDb250ZW50X1R5cGVzXS54bWxQSwECLQAUAAYACAAAACEAWvQsW78AAAAVAQAACwAA&#10;AAAAAAAAAAAAAAAfAQAAX3JlbHMvLnJlbHNQSwECLQAUAAYACAAAACEAOKX5t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03" o:spid="_x0000_s1236" style="position:absolute;width:34975;height:29489" coordsize="34975,29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wPBxwAAAN0AAAAPAAAAZHJzL2Rvd25yZXYueG1sRI9Ba8JA&#10;EIXvhf6HZQq91U1qKyV1FZFWPEjBWBBvQ3ZMgtnZkN0m8d93DoK3Gd6b976ZL0fXqJ66UHs2kE4S&#10;UMSFtzWXBn4P3y8foEJEtth4JgNXCrBcPD7MMbN+4D31eSyVhHDI0EAVY5tpHYqKHIaJb4lFO/vO&#10;YZS1K7XtcJBw1+jXJJlphzVLQ4UtrSsqLvmfM7AZcFhN069+dzmvr6fD+89xl5Ixz0/j6hNUpDHe&#10;zbfrrRX8t6ngyjcygl78AwAA//8DAFBLAQItABQABgAIAAAAIQDb4fbL7gAAAIUBAAATAAAAAAAA&#10;AAAAAAAAAAAAAABbQ29udGVudF9UeXBlc10ueG1sUEsBAi0AFAAGAAgAAAAhAFr0LFu/AAAAFQEA&#10;AAsAAAAAAAAAAAAAAAAAHwEAAF9yZWxzLy5yZWxzUEsBAi0AFAAGAAgAAAAhAEQPA8HHAAAA3QAA&#10;AA8AAAAAAAAAAAAAAAAABwIAAGRycy9kb3ducmV2LnhtbFBLBQYAAAAAAwADALcAAAD7AgAAAAA=&#10;">
                    <v:rect id="Rectangle 1004" o:spid="_x0000_s1237" style="position:absolute;width:34975;height:294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dshfwwAAAN0AAAAPAAAAZHJzL2Rvd25yZXYueG1sRE/fa8Iw&#10;EH4f7H8IN9jLmKk6hlajTEXY63QOH6/NrSltLiXJav3vl8HAt/v4ft5yPdhW9ORD7VjBeJSBIC6d&#10;rrlS8HncP89AhIissXVMCq4UYL26v1tirt2FP6g/xEqkEA45KjAxdrmUoTRkMYxcR5y4b+ctxgR9&#10;JbXHSwq3rZxk2au0WHNqMNjR1lDZHH6sgmPsT1/F6Txrdk91KApnmrnfKPX4MLwtQEQa4k38737X&#10;af7LdA5/36QT5OoXAAD//wMAUEsBAi0AFAAGAAgAAAAhANvh9svuAAAAhQEAABMAAAAAAAAAAAAA&#10;AAAAAAAAAFtDb250ZW50X1R5cGVzXS54bWxQSwECLQAUAAYACAAAACEAWvQsW78AAAAVAQAACwAA&#10;AAAAAAAAAAAAAAAfAQAAX3JlbHMvLnJlbHNQSwECLQAUAAYACAAAACEAJnbIX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shape id="Quad Arrow 1005" o:spid="_x0000_s1238" style="position:absolute;left:752;width:33471;height:29489;visibility:visible;mso-wrap-style:square;v-text-anchor:middle" coordsize="20000,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fF+uxQAAAN0AAAAPAAAAZHJzL2Rvd25yZXYueG1sRI9BawIx&#10;EIXvhf6HMAVvNdsqRVajiKAsvWkLvQ6bcbO6mWyTVFd/fedQ6G2G9+a9bxarwXfqQjG1gQ28jAtQ&#10;xHWwLTcGPj+2zzNQKSNb7AKTgRslWC0fHxZY2nDlPV0OuVESwqlEAy7nvtQ61Y48pnHoiUU7hugx&#10;yxobbSNeJdx3+rUo3rTHlqXBYU8bR/X58OMNhP3kfXf/tvbeu0p/xaql3elmzOhpWM9BZRryv/nv&#10;urKCP50Kv3wjI+jlLwAAAP//AwBQSwECLQAUAAYACAAAACEA2+H2y+4AAACFAQAAEwAAAAAAAAAA&#10;AAAAAAAAAAAAW0NvbnRlbnRfVHlwZXNdLnhtbFBLAQItABQABgAIAAAAIQBa9CxbvwAAABUBAAAL&#10;AAAAAAAAAAAAAAAAAB8BAABfcmVscy8ucmVsc1BLAQItABQABgAIAAAAIQBPfF+uxQAAAN0AAAAP&#10;AAAAAAAAAAAAAAAAAAcCAABkcnMvZG93bnJldi54bWxQSwUGAAAAAAMAAwC3AAAA+QIAAAAA&#10;" adj="-11796480,,5400" path="al10800,10800@8@8@4@6,10800,10800,10800,10800@9@7l@30@31@17@18@24@25@15@16@32@33xe" fillcolor="#e5dbd3" stroked="f">
                      <v:stroke joinstyle="miter"/>
                      <v:formulas/>
                      <v:path arrowok="t" o:connecttype="custom" o:connectlocs="0,14745;1474,13565;1474,14450;16441,14450;16441,1474;15556,1474;16736,0;17915,1474;17030,1474;17030,14450;31997,14450;31997,13565;33471,14745;31997,15924;31997,15039;17030,15039;17030,28015;17915,28015;16736,29489;15556,28015;16441,28015;16441,15039;1474,15039;1474,15924;0,14745" o:connectangles="0,0,0,0,0,0,0,0,0,0,0,0,0,0,0,0,0,0,0,0,0,0,0,0,0" textboxrect="@1,@1,@1,@1"/>
                      <v:textbox inset="2.53956mm,2.53956mm,2.53956mm,2.53956mm">
                        <w:txbxContent>
                          <w:p w:rsidR="00E934CF" w:rsidRDefault="00E934CF">
                            <w:pPr>
                              <w:spacing w:before="0" w:after="0" w:line="240" w:lineRule="auto"/>
                              <w:textDirection w:val="btLr"/>
                            </w:pPr>
                          </w:p>
                        </w:txbxContent>
                      </v:textbox>
                    </v:shape>
                    <v:roundrect id="Rounded Rectangle 1006" o:spid="_x0000_s1239" style="position:absolute;left:2469;top:673;width:13860;height:1311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0xcdwQAAAN0AAAAPAAAAZHJzL2Rvd25yZXYueG1sRE9Li8Iw&#10;EL4L+x/CLHiRNa2ISLdRRFD0uFXB49BMH9hMShNt9debhYW9zcf3nHQ9mEY8qHO1ZQXxNAJBnFtd&#10;c6ngfNp9LUE4j6yxsUwKnuRgvfoYpZho2/MPPTJfihDCLkEFlfdtIqXLKzLoprYlDlxhO4M+wK6U&#10;usM+hJtGzqJoIQ3WHBoqbGlbUX7L7kZB/9pPymb3zC7HJdeFe+n4Slqp8eew+QbhafD/4j/3QYf5&#10;83kMv9+EE+TqDQAA//8DAFBLAQItABQABgAIAAAAIQDb4fbL7gAAAIUBAAATAAAAAAAAAAAAAAAA&#10;AAAAAABbQ29udGVudF9UeXBlc10ueG1sUEsBAi0AFAAGAAgAAAAhAFr0LFu/AAAAFQEAAAsAAAAA&#10;AAAAAAAAAAAAHwEAAF9yZWxzLy5yZWxzUEsBAi0AFAAGAAgAAAAhAIrTFx3BAAAA3QAAAA8AAAAA&#10;AAAAAAAAAAAABwIAAGRycy9kb3ducmV2LnhtbFBLBQYAAAAAAwADALcAAAD1AgAAAAA=&#10;" fillcolor="#ecc475"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07" o:spid="_x0000_s1240" style="position:absolute;left:3109;top:1313;width:12580;height:118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AHNLxQAAAN0AAAAPAAAAZHJzL2Rvd25yZXYueG1sRE/bSsQw&#10;EH0X/Icwgm82tRaRbrNFhXpB2GW7K6tvQzO2xWZSmrgb/94Igm9zONcpq2BGcaDZDZYVXCYpCOLW&#10;6oE7BbttfXEDwnlkjaNlUvBNDqrl6UmJhbZH3tCh8Z2IIewKVNB7PxVSurYngy6xE3HkPuxs0Ec4&#10;d1LPeIzhZpRZml5LgwPHhh4nuu+p/Wy+jIL91Sqsx/Ce7Z9fH6fa3uX64eVNqfOzcLsA4Sn4f/Gf&#10;+0nH+Xmewe838QS5/AEAAP//AwBQSwECLQAUAAYACAAAACEA2+H2y+4AAACFAQAAEwAAAAAAAAAA&#10;AAAAAAAAAAAAW0NvbnRlbnRfVHlwZXNdLnhtbFBLAQItABQABgAIAAAAIQBa9CxbvwAAABUBAAAL&#10;AAAAAAAAAAAAAAAAAB8BAABfcmVscy8ucmVsc1BLAQItABQABgAIAAAAIQD5AHNLxQAAAN0AAAAP&#10;AAAAAAAAAAAAAAAAAAcCAABkcnMvZG93bnJldi54bWxQSwUGAAAAAAMAAwC3AAAA+QIAAAAA&#10;" filled="f" stroked="f">
                      <v:textbox inset=".95206mm,.95206mm,.95206mm,.95206mm">
                        <w:txbxContent>
                          <w:p w:rsidR="00E934CF" w:rsidRDefault="00E934CF">
                            <w:pPr>
                              <w:spacing w:before="0" w:after="0" w:line="215" w:lineRule="auto"/>
                              <w:jc w:val="center"/>
                              <w:textDirection w:val="btLr"/>
                            </w:pPr>
                            <w:r>
                              <w:rPr>
                                <w:color w:val="FFFFFF"/>
                                <w:sz w:val="17"/>
                              </w:rPr>
                              <w:t xml:space="preserve">Akademska zajednica, </w:t>
                            </w:r>
                          </w:p>
                          <w:p w:rsidR="00E934CF" w:rsidRDefault="00E934CF">
                            <w:pPr>
                              <w:spacing w:before="59" w:after="0" w:line="215" w:lineRule="auto"/>
                              <w:jc w:val="center"/>
                              <w:textDirection w:val="btLr"/>
                            </w:pPr>
                            <w:r>
                              <w:rPr>
                                <w:color w:val="FFFFFF"/>
                                <w:sz w:val="17"/>
                              </w:rPr>
                              <w:t>Lokalne samouprave Zajednica opština</w:t>
                            </w:r>
                          </w:p>
                          <w:p w:rsidR="00E934CF" w:rsidRDefault="00E934CF">
                            <w:pPr>
                              <w:spacing w:before="59" w:after="0" w:line="215" w:lineRule="auto"/>
                              <w:jc w:val="center"/>
                              <w:textDirection w:val="btLr"/>
                            </w:pPr>
                            <w:r>
                              <w:rPr>
                                <w:color w:val="FFFFFF"/>
                                <w:sz w:val="17"/>
                              </w:rPr>
                              <w:t>Građani</w:t>
                            </w:r>
                          </w:p>
                        </w:txbxContent>
                      </v:textbox>
                    </v:rect>
                    <v:roundrect id="Rounded Rectangle 1008" o:spid="_x0000_s1241" style="position:absolute;left:18737;top:1363;width:13325;height:12298;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5j0KxgAAAN0AAAAPAAAAZHJzL2Rvd25yZXYueG1sRE9La8JA&#10;EL4L/Q/LFHopdaMNIqmrtKJWPQhaDx6H7DQJZmdDdptHf31XKHibj+85s0VnStFQ7QrLCkbDCARx&#10;anXBmYLz1/plCsJ5ZI2lZVLQk4PF/GEww0Tblo/UnHwmQgi7BBXk3leJlC7NyaAb2oo4cN+2NugD&#10;rDOpa2xDuCnlOIom0mDBoSHHipY5pdfTj1HQPneHY1z+4v5wWTUf100/3X32Sj09du9vIDx1/i7+&#10;d291mB/Hr3D7Jpwg538AAAD//wMAUEsBAi0AFAAGAAgAAAAhANvh9svuAAAAhQEAABMAAAAAAAAA&#10;AAAAAAAAAAAAAFtDb250ZW50X1R5cGVzXS54bWxQSwECLQAUAAYACAAAACEAWvQsW78AAAAVAQAA&#10;CwAAAAAAAAAAAAAAAAAfAQAAX3JlbHMvLnJlbHNQSwECLQAUAAYACAAAACEA+OY9CsYAAADdAAAA&#10;DwAAAAAAAAAAAAAAAAAHAgAAZHJzL2Rvd25yZXYueG1sUEsFBgAAAAADAAMAtwAAAPoCAAAAAA==&#10;" fillcolor="#67baf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09" o:spid="_x0000_s1242" style="position:absolute;left:19338;top:1963;width:12123;height:110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pU6kxQAAAN0AAAAPAAAAZHJzL2Rvd25yZXYueG1sRE/bagIx&#10;EH0X+g9hCr5ptrpIWY1SC9aWguKlWN+Gzbi7uJksm6jp3zcFoW9zONeZzIKpxZVaV1lW8NRPQBDn&#10;VldcKNjvFr1nEM4ja6wtk4IfcjCbPnQmmGl74w1dt74QMYRdhgpK75tMSpeXZND1bUMcuZNtDfoI&#10;20LqFm8x3NRykCQjabDi2FBiQ68l5eftxSg4DFdhXYfj4PDxtWwWdp7qt89vpbqP4WUMwlPw/+K7&#10;+13H+Wmawt838QQ5/QUAAP//AwBQSwECLQAUAAYACAAAACEA2+H2y+4AAACFAQAAEwAAAAAAAAAA&#10;AAAAAAAAAAAAW0NvbnRlbnRfVHlwZXNdLnhtbFBLAQItABQABgAIAAAAIQBa9CxbvwAAABUBAAAL&#10;AAAAAAAAAAAAAAAAAB8BAABfcmVscy8ucmVsc1BLAQItABQABgAIAAAAIQAZpU6kxQAAAN0AAAAP&#10;AAAAAAAAAAAAAAAAAAcCAABkcnMvZG93bnJldi54bWxQSwUGAAAAAAMAAwC3AAAA+QIAAAAA&#10;" filled="f" stroked="f">
                      <v:textbox inset=".95206mm,.95206mm,.95206mm,.95206mm">
                        <w:txbxContent>
                          <w:p w:rsidR="00E934CF" w:rsidRDefault="00E934CF">
                            <w:pPr>
                              <w:spacing w:before="0" w:after="0" w:line="215" w:lineRule="auto"/>
                              <w:jc w:val="center"/>
                              <w:textDirection w:val="btLr"/>
                            </w:pPr>
                            <w:r>
                              <w:rPr>
                                <w:color w:val="FFFFFF"/>
                                <w:sz w:val="17"/>
                              </w:rPr>
                              <w:t>Vlada CG, GSV</w:t>
                            </w:r>
                          </w:p>
                          <w:p w:rsidR="00E934CF" w:rsidRDefault="00E934CF">
                            <w:pPr>
                              <w:spacing w:before="59" w:after="0" w:line="215" w:lineRule="auto"/>
                              <w:jc w:val="center"/>
                              <w:textDirection w:val="btLr"/>
                            </w:pPr>
                            <w:r>
                              <w:rPr>
                                <w:color w:val="FFFFFF"/>
                                <w:sz w:val="17"/>
                              </w:rPr>
                              <w:t>Sva ministarstva</w:t>
                            </w:r>
                          </w:p>
                          <w:p w:rsidR="00E934CF" w:rsidRDefault="00E934CF">
                            <w:pPr>
                              <w:spacing w:before="59" w:after="0" w:line="215" w:lineRule="auto"/>
                              <w:jc w:val="center"/>
                              <w:textDirection w:val="btLr"/>
                            </w:pPr>
                            <w:r>
                              <w:rPr>
                                <w:color w:val="FFFFFF"/>
                                <w:sz w:val="17"/>
                              </w:rPr>
                              <w:t xml:space="preserve"> MONSTAT</w:t>
                            </w:r>
                          </w:p>
                          <w:p w:rsidR="00E934CF" w:rsidRDefault="00E934CF">
                            <w:pPr>
                              <w:spacing w:before="59" w:after="0" w:line="215" w:lineRule="auto"/>
                              <w:jc w:val="center"/>
                              <w:textDirection w:val="btLr"/>
                            </w:pPr>
                            <w:r>
                              <w:rPr>
                                <w:color w:val="FFFFFF"/>
                                <w:sz w:val="17"/>
                              </w:rPr>
                              <w:t>UzK</w:t>
                            </w:r>
                          </w:p>
                          <w:p w:rsidR="00E934CF" w:rsidRDefault="00E934CF">
                            <w:pPr>
                              <w:spacing w:before="59" w:after="0" w:line="215" w:lineRule="auto"/>
                              <w:jc w:val="center"/>
                              <w:textDirection w:val="btLr"/>
                            </w:pPr>
                            <w:r>
                              <w:rPr>
                                <w:color w:val="FFFFFF"/>
                                <w:sz w:val="17"/>
                              </w:rPr>
                              <w:t>EK, DEU, SIGMA, OECD, UNDP</w:t>
                            </w:r>
                          </w:p>
                          <w:p w:rsidR="00E934CF" w:rsidRDefault="00E934CF">
                            <w:pPr>
                              <w:spacing w:before="59" w:after="0" w:line="215" w:lineRule="auto"/>
                              <w:jc w:val="center"/>
                              <w:textDirection w:val="btLr"/>
                            </w:pPr>
                            <w:r>
                              <w:rPr>
                                <w:color w:val="FFFFFF"/>
                                <w:sz w:val="17"/>
                              </w:rPr>
                              <w:t>Poslovna zajedniica</w:t>
                            </w:r>
                          </w:p>
                        </w:txbxContent>
                      </v:textbox>
                    </v:rect>
                    <v:roundrect id="Rounded Rectangle 1010" o:spid="_x0000_s1243" style="position:absolute;left:2601;top:15811;width:13267;height:119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z/f0wwAAAN0AAAAPAAAAZHJzL2Rvd25yZXYueG1sRE9Li8Iw&#10;EL4L+x/CLHjTdEXdpRplsSgKXnzA7nFoxra0mZQmavXXG0HwNh/fc6bz1lTiQo0rLCv46kcgiFOr&#10;C84UHA/L3g8I55E1VpZJwY0czGcfnSnG2l55R5e9z0QIYRejgtz7OpbSpTkZdH1bEwfuZBuDPsAm&#10;k7rBawg3lRxE0VgaLDg05FjTIqe03J+Ngu1/6bPx+q88bpKVi/CQfI+Su1Ldz/Z3AsJT69/il3ut&#10;w/zhcATPb8IJcvYAAAD//wMAUEsBAi0AFAAGAAgAAAAhANvh9svuAAAAhQEAABMAAAAAAAAAAAAA&#10;AAAAAAAAAFtDb250ZW50X1R5cGVzXS54bWxQSwECLQAUAAYACAAAACEAWvQsW78AAAAVAQAACwAA&#10;AAAAAAAAAAAAAAAfAQAAX3JlbHMvLnJlbHNQSwECLQAUAAYACAAAACEAMM/39MMAAADdAAAADwAA&#10;AAAAAAAAAAAAAAAHAgAAZHJzL2Rvd25yZXYueG1sUEsFBgAAAAADAAMAtwAAAPcCAAAAAA==&#10;" fillcolor="#46e88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11" o:spid="_x0000_s1244" style="position:absolute;left:3186;top:16396;width:12098;height:108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kAewxAAAAN0AAAAPAAAAZHJzL2Rvd25yZXYueG1sRE9La8JA&#10;EL4X/A/LCL3VjSWEEl1FBUFQDz7Q9jbNTpNgdjbNbpP477uFgrf5+J4znfemEi01rrSsYDyKQBBn&#10;VpecKzif1i9vIJxH1lhZJgV3cjCfDZ6mmGrb8YHao89FCGGXooLC+zqV0mUFGXQjWxMH7ss2Bn2A&#10;TS51g10IN5V8jaJEGiw5NBRY06qg7Hb8MQou9C0/zfJje9u5fB9fvTy/j1ulnof9YgLCU+8f4n/3&#10;Rof5cZzA3zfhBDn7BQAA//8DAFBLAQItABQABgAIAAAAIQDb4fbL7gAAAIUBAAATAAAAAAAAAAAA&#10;AAAAAAAAAABbQ29udGVudF9UeXBlc10ueG1sUEsBAi0AFAAGAAgAAAAhAFr0LFu/AAAAFQEAAAsA&#10;AAAAAAAAAAAAAAAAHwEAAF9yZWxzLy5yZWxzUEsBAi0AFAAGAAgAAAAhAHGQB7DEAAAA3QAAAA8A&#10;AAAAAAAAAAAAAAAABwIAAGRycy9kb3ducmV2LnhtbFBLBQYAAAAAAwADALcAAAD4AgAAAAA=&#10;" filled="f" stroked="f">
                      <v:textbox inset="1.2694mm,1.2694mm,1.2694mm,1.2694mm">
                        <w:txbxContent>
                          <w:p w:rsidR="00E934CF" w:rsidRDefault="00E934CF">
                            <w:pPr>
                              <w:spacing w:before="0" w:after="0" w:line="215" w:lineRule="auto"/>
                              <w:jc w:val="center"/>
                              <w:textDirection w:val="btLr"/>
                            </w:pPr>
                            <w:r>
                              <w:rPr>
                                <w:color w:val="FFFFFF"/>
                                <w:sz w:val="24"/>
                              </w:rPr>
                              <w:t>Istraživači i istraživačke institucije</w:t>
                            </w:r>
                          </w:p>
                        </w:txbxContent>
                      </v:textbox>
                    </v:rect>
                    <v:roundrect id="Rounded Rectangle 1012" o:spid="_x0000_s1245" style="position:absolute;left:18785;top:15795;width:12879;height:1223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t1axgAAAN0AAAAPAAAAZHJzL2Rvd25yZXYueG1sRE9Na8JA&#10;EL0L/Q/LFLyIbtoGtamrSMFWvJQmIngbsmMSmp2N2TWm/75bELzN433OYtWbWnTUusqygqdJBII4&#10;t7riQsE+24znIJxH1lhbJgW/5GC1fBgsMNH2yt/Upb4QIYRdggpK75tESpeXZNBNbEMcuJNtDfoA&#10;20LqFq8h3NTyOYqm0mDFoaHEht5Lyn/Si1HwlXHTTUcvO/m6P17i7PhxOn8elBo+9us3EJ56fxff&#10;3Fsd5sfxDP6/CSfI5R8AAAD//wMAUEsBAi0AFAAGAAgAAAAhANvh9svuAAAAhQEAABMAAAAAAAAA&#10;AAAAAAAAAAAAAFtDb250ZW50X1R5cGVzXS54bWxQSwECLQAUAAYACAAAACEAWvQsW78AAAAVAQAA&#10;CwAAAAAAAAAAAAAAAAAfAQAAX3JlbHMvLnJlbHNQSwECLQAUAAYACAAAACEAIp7dWsYAAADdAAAA&#10;DwAAAAAAAAAAAAAAAAAHAgAAZHJzL2Rvd25yZXYueG1sUEsFBgAAAAADAAMAtwAAAPoCAAAAAA==&#10;" fillcolor="#fb9db1"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13" o:spid="_x0000_s1246" style="position:absolute;left:19382;top:16392;width:11685;height:110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jfxwAAAN0AAAAPAAAAZHJzL2Rvd25yZXYueG1sRI9BS8NA&#10;EIXvgv9hGcGLtBtLkJJ2W0K1IPVkFNrjmB2zwexsyG7b1F/vHITeZnhv3vtmuR59p040xDawgcdp&#10;Boq4DrblxsDnx3YyBxUTssUuMBm4UIT16vZmiYUNZ36nU5UaJSEcCzTgUuoLrWPtyGOchp5YtO8w&#10;eEyyDo22A54l3Hd6lmVP2mPL0uCwp42j+qc6egOYV+3D5mu/fS6pPOxefsd59+aMub8bywWoRGO6&#10;mv+vX63g57ngyjcygl79AQAA//8DAFBLAQItABQABgAIAAAAIQDb4fbL7gAAAIUBAAATAAAAAAAA&#10;AAAAAAAAAAAAAABbQ29udGVudF9UeXBlc10ueG1sUEsBAi0AFAAGAAgAAAAhAFr0LFu/AAAAFQEA&#10;AAsAAAAAAAAAAAAAAAAAHwEAAF9yZWxzLy5yZWxzUEsBAi0AFAAGAAgAAAAhAAv7+N/HAAAA3QAA&#10;AA8AAAAAAAAAAAAAAAAABwIAAGRycy9kb3ducmV2LnhtbFBLBQYAAAAAAwADALcAAAD7AgAAAAA=&#10;" filled="f" stroked="f">
                      <v:textbox inset="1.1639mm,1.1639mm,1.1639mm,1.1639mm">
                        <w:txbxContent>
                          <w:p w:rsidR="00E934CF" w:rsidRDefault="00E934CF">
                            <w:pPr>
                              <w:spacing w:before="0" w:after="0" w:line="215" w:lineRule="auto"/>
                              <w:jc w:val="center"/>
                              <w:textDirection w:val="btLr"/>
                            </w:pPr>
                            <w:r>
                              <w:rPr>
                                <w:color w:val="FFFFFF"/>
                                <w:sz w:val="22"/>
                              </w:rPr>
                              <w:t>Mediji</w:t>
                            </w:r>
                          </w:p>
                        </w:txbxContent>
                      </v:textbox>
                    </v:rect>
                  </v:group>
                </v:group>
                <w10:wrap type="square"/>
              </v:group>
            </w:pict>
          </mc:Fallback>
        </mc:AlternateContent>
      </w:r>
    </w:p>
    <w:p w:rsidR="00A16942" w:rsidRPr="007075A6" w:rsidRDefault="00FA0893">
      <w:pPr>
        <w:spacing w:after="40" w:line="240" w:lineRule="auto"/>
        <w:ind w:right="-471"/>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0" distB="0" distL="114300" distR="114300" simplePos="0" relativeHeight="251771904" behindDoc="0" locked="0" layoutInCell="1" allowOverlap="1" wp14:anchorId="598D2895" wp14:editId="175ABEE3">
                <wp:simplePos x="0" y="0"/>
                <wp:positionH relativeFrom="column">
                  <wp:posOffset>257175</wp:posOffset>
                </wp:positionH>
                <wp:positionV relativeFrom="paragraph">
                  <wp:posOffset>100965</wp:posOffset>
                </wp:positionV>
                <wp:extent cx="34925" cy="2668905"/>
                <wp:effectExtent l="88900" t="88900" r="180975" b="125095"/>
                <wp:wrapNone/>
                <wp:docPr id="36" name="Straight Arrow Connector 94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flipH="1">
                          <a:off x="0" y="0"/>
                          <a:ext cx="34925" cy="2668905"/>
                        </a:xfrm>
                        <a:prstGeom prst="straightConnector1">
                          <a:avLst/>
                        </a:prstGeom>
                        <a:noFill/>
                        <a:ln w="9525">
                          <a:solidFill>
                            <a:srgbClr val="7030A0"/>
                          </a:solidFill>
                          <a:round/>
                          <a:headEnd type="none" w="sm" len="sm"/>
                          <a:tailEnd type="triangle" w="med" len="med"/>
                        </a:ln>
                        <a:effectLst>
                          <a:outerShdw blurRad="63500" dist="38099" dir="2700000" algn="tl" rotWithShape="0">
                            <a:srgbClr val="000000">
                              <a:alpha val="39999"/>
                            </a:srgbClr>
                          </a:outerShdw>
                        </a:effectLst>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B7E944E" id="Straight Arrow Connector 943" o:spid="_x0000_s1026" type="#_x0000_t32" style="position:absolute;margin-left:20.25pt;margin-top:7.95pt;width:2.75pt;height:210.15pt;rotation:180;flip:x;z-index:251771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qQm0sQIAAF4FAAAOAAAAZHJzL2Uyb0RvYy54bWysVE2PmzAQvVfqf7B8zwKBZEO0ZLXKR3vo&#10;x6rZqmcHm2DV2Mh2QqKq/70zhs023UtVlQNi8Mzzm/c8vrs/NYochXXS6IImNzElQpeGS70v6Nen&#10;zWhGifNMc6aMFgU9C0fvF2/f3HXtXIxNbRQXlgCIdvOuLWjtfTuPIlfWomHuxrRCw2JlbMM8hHYf&#10;ccs6QG9UNI7jadQZy1trSuEc/F31i3QR8KtKlP5zVTnhiSoocPPhbcN7h+9occfme8vaWpYDDfYP&#10;LBomNWx6gVoxz8jByldQjSytcabyN6VpIlNVshShB+gmif/oZluzVoReQBzXXmRy/w+2/HR8tETy&#10;gqZTSjRrwKOtt0zua08erDUdWRqtQUdjSZ6lKFjXujnULfWjxZbLk962H0z53RFtljXTexGIP51b&#10;AEuwIroqwcC1sO2u+2g45LCDN0G9U2UbYg24lMSzGB9KKiXb94iDe4Fg5BTcO1/cEydPSviZZvl4&#10;QkkJK+PpdJbHk7A1myMqFrfW+XfCNAQ/CuqGNi/99Vuw4wfnkfNLARZrs5FKheOiNOkKmk9gN1xx&#10;RkmOiyGw+91SWXJkcOBu4zR+CGcMwK7SrDloHsBqwfhac+KDWhqGhCK6ayhRAkYKPkKeZ1K95Hkr&#10;QWfV5zaCD8n41VNXGtmIMAHQDwbm4IXd1rwjO3WwXxh4Pk0nKDGXqEc6i/McAxiP8e2gPlN7IOEV&#10;RVu+SV8Ha1H7V92Giv4/U23Neg3SHJ6BlOvFCdpe2IToiigYOlBGa8MU/cjjfD1bz7JRNp6uR1m8&#10;Wo0eNstsNN0kt5NVulouV8lP5JRk81pyLjQ68jzRSfZ3EzPcLf0sXmb6Yn10jd4zP4G4YO8z6XDU&#10;8XT3c7Iz/Pxo0RM89TDEIXm4cPCW+D0OWS/X4uIXAAAA//8DAFBLAwQUAAYACAAAACEASdtrwt4A&#10;AAAIAQAADwAAAGRycy9kb3ducmV2LnhtbEyPQU/DMAyF70j8h8hI3FjK6KqtNJ2miSFxYGiDy25Z&#10;YpqKxqmabCv/HnOCk2W/p+fvVcvRd+KMQ2wDKbifZCCQTLAtNQo+3jd3cxAxabK6C4QKvjHCsr6+&#10;qnRpw4V2eN6nRnAIxVIrcCn1pZTROPQ6TkKPxNpnGLxOvA6NtIO+cLjv5DTLCul1S/zB6R7XDs3X&#10;/uQVrB1bnvzB7/KX1zezmW+fVwaVur0ZV48gEo7pzwy/+IwONTMdw4lsFJ2CPJuxk++zBQjW84Kr&#10;HXk+FFOQdSX/F6h/AAAA//8DAFBLAQItABQABgAIAAAAIQC2gziS/gAAAOEBAAATAAAAAAAAAAAA&#10;AAAAAAAAAABbQ29udGVudF9UeXBlc10ueG1sUEsBAi0AFAAGAAgAAAAhADj9If/WAAAAlAEAAAsA&#10;AAAAAAAAAAAAAAAALwEAAF9yZWxzLy5yZWxzUEsBAi0AFAAGAAgAAAAhADipCbSxAgAAXgUAAA4A&#10;AAAAAAAAAAAAAAAALgIAAGRycy9lMm9Eb2MueG1sUEsBAi0AFAAGAAgAAAAhAEnba8LeAAAACAEA&#10;AA8AAAAAAAAAAAAAAAAACwUAAGRycy9kb3ducmV2LnhtbFBLBQYAAAAABAAEAPMAAAAWBgAAAAA=&#10;" strokecolor="#7030a0">
                <v:stroke startarrowwidth="narrow" startarrowlength="short" endarrow="block"/>
                <v:shadow on="t" color="black" opacity="26213f" origin="-.5,-.5" offset=".74833mm,.74833mm"/>
              </v:shape>
            </w:pict>
          </mc:Fallback>
        </mc:AlternateContent>
      </w:r>
      <w:r w:rsidR="006A107F" w:rsidRPr="007075A6">
        <w:rPr>
          <w:rFonts w:asciiTheme="minorHAnsi" w:hAnsiTheme="minorHAnsi"/>
          <w:noProof/>
          <w:lang w:val="en-US"/>
        </w:rPr>
        <w:drawing>
          <wp:anchor distT="0" distB="0" distL="114300" distR="114300" simplePos="0" relativeHeight="251745280" behindDoc="0" locked="0" layoutInCell="1" allowOverlap="1" wp14:anchorId="0F59CD61" wp14:editId="0328BD96">
            <wp:simplePos x="0" y="0"/>
            <wp:positionH relativeFrom="column">
              <wp:posOffset>266700</wp:posOffset>
            </wp:positionH>
            <wp:positionV relativeFrom="paragraph">
              <wp:posOffset>152400</wp:posOffset>
            </wp:positionV>
            <wp:extent cx="34925" cy="2668905"/>
            <wp:effectExtent l="0" t="0" r="0" b="0"/>
            <wp:wrapNone/>
            <wp:docPr id="824" name="image59.png"/>
            <wp:cNvGraphicFramePr/>
            <a:graphic xmlns:a="http://schemas.openxmlformats.org/drawingml/2006/main">
              <a:graphicData uri="http://schemas.openxmlformats.org/drawingml/2006/picture">
                <pic:pic xmlns:pic="http://schemas.openxmlformats.org/drawingml/2006/picture">
                  <pic:nvPicPr>
                    <pic:cNvPr id="0" name="image59.png"/>
                    <pic:cNvPicPr preferRelativeResize="0"/>
                  </pic:nvPicPr>
                  <pic:blipFill>
                    <a:blip r:embed="rId51"/>
                    <a:srcRect/>
                    <a:stretch>
                      <a:fillRect/>
                    </a:stretch>
                  </pic:blipFill>
                  <pic:spPr>
                    <a:xfrm>
                      <a:off x="0" y="0"/>
                      <a:ext cx="34925" cy="2668905"/>
                    </a:xfrm>
                    <a:prstGeom prst="rect">
                      <a:avLst/>
                    </a:prstGeom>
                    <a:ln/>
                  </pic:spPr>
                </pic:pic>
              </a:graphicData>
            </a:graphic>
          </wp:anchor>
        </w:drawing>
      </w:r>
      <w:r w:rsidR="00B108A9">
        <w:rPr>
          <w:rFonts w:asciiTheme="minorHAnsi" w:hAnsiTheme="minorHAnsi"/>
          <w:noProof/>
          <w:lang w:val="en-US"/>
        </w:rPr>
        <mc:AlternateContent>
          <mc:Choice Requires="wps">
            <w:drawing>
              <wp:anchor distT="45720" distB="45720" distL="114300" distR="114300" simplePos="0" relativeHeight="251684864" behindDoc="0" locked="0" layoutInCell="1" allowOverlap="1" wp14:anchorId="4CFDD193" wp14:editId="405DC314">
                <wp:simplePos x="0" y="0"/>
                <wp:positionH relativeFrom="column">
                  <wp:posOffset>3848100</wp:posOffset>
                </wp:positionH>
                <wp:positionV relativeFrom="paragraph">
                  <wp:posOffset>7620</wp:posOffset>
                </wp:positionV>
                <wp:extent cx="2381250" cy="3569970"/>
                <wp:effectExtent l="0" t="0" r="19050" b="16510"/>
                <wp:wrapSquare wrapText="bothSides"/>
                <wp:docPr id="1434" name="Rectangle 101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81250" cy="3569970"/>
                        </a:xfrm>
                        <a:prstGeom prst="rect">
                          <a:avLst/>
                        </a:prstGeom>
                        <a:solidFill>
                          <a:srgbClr val="FFFFFF"/>
                        </a:solidFill>
                        <a:ln w="9525">
                          <a:solidFill>
                            <a:srgbClr val="FFFFFF"/>
                          </a:solidFill>
                          <a:miter lim="800000"/>
                          <a:headEnd type="none" w="sm" len="sm"/>
                          <a:tailEnd type="none" w="sm" len="sm"/>
                        </a:ln>
                      </wps:spPr>
                      <wps:txbx>
                        <w:txbxContent>
                          <w:p w:rsidR="00E934CF" w:rsidRPr="004914F9" w:rsidRDefault="00E934CF">
                            <w:pPr>
                              <w:spacing w:after="40" w:line="240" w:lineRule="auto"/>
                              <w:ind w:right="35"/>
                              <w:jc w:val="both"/>
                              <w:textDirection w:val="btLr"/>
                              <w:rPr>
                                <w:rFonts w:asciiTheme="minorHAnsi" w:hAnsiTheme="minorHAnsi"/>
                              </w:rPr>
                            </w:pPr>
                            <w:r w:rsidRPr="004914F9">
                              <w:rPr>
                                <w:rFonts w:asciiTheme="minorHAnsi" w:eastAsia="Calibri" w:hAnsiTheme="minorHAnsi" w:cs="Calibri"/>
                                <w:color w:val="000000"/>
                                <w:sz w:val="22"/>
                              </w:rPr>
                              <w:t>U Tabeli 2. primjetan je veliki interes svih relevantnih učesnika. Naime, Vlada Crne Gore, ministarstva, kao donosioci odluka imaju veliki uticaj i interes na k</w:t>
                            </w:r>
                            <w:r>
                              <w:rPr>
                                <w:rFonts w:asciiTheme="minorHAnsi" w:eastAsia="Calibri" w:hAnsiTheme="minorHAnsi" w:cs="Calibri"/>
                                <w:color w:val="000000"/>
                                <w:sz w:val="22"/>
                              </w:rPr>
                              <w:t xml:space="preserve">reiranje usluga sa </w:t>
                            </w:r>
                            <w:r w:rsidRPr="004914F9">
                              <w:rPr>
                                <w:rFonts w:asciiTheme="minorHAnsi" w:eastAsia="Calibri" w:hAnsiTheme="minorHAnsi" w:cs="Calibri"/>
                                <w:color w:val="000000"/>
                                <w:sz w:val="22"/>
                              </w:rPr>
                              <w:t>gra</w:t>
                            </w:r>
                            <w:r>
                              <w:rPr>
                                <w:rFonts w:asciiTheme="minorHAnsi" w:eastAsia="Calibri" w:hAnsiTheme="minorHAnsi" w:cs="Calibri"/>
                                <w:color w:val="000000"/>
                                <w:sz w:val="22"/>
                              </w:rPr>
                              <w:t>đanima i za građane. Da bi do t</w:t>
                            </w:r>
                            <w:r w:rsidRPr="004914F9">
                              <w:rPr>
                                <w:rFonts w:asciiTheme="minorHAnsi" w:eastAsia="Calibri" w:hAnsiTheme="minorHAnsi" w:cs="Calibri"/>
                                <w:color w:val="000000"/>
                                <w:sz w:val="22"/>
                              </w:rPr>
                              <w:t xml:space="preserve">oga došlo, neophodno je </w:t>
                            </w:r>
                            <w:r>
                              <w:rPr>
                                <w:rFonts w:asciiTheme="minorHAnsi" w:eastAsia="Calibri" w:hAnsiTheme="minorHAnsi" w:cs="Calibri"/>
                                <w:color w:val="000000"/>
                                <w:sz w:val="22"/>
                              </w:rPr>
                              <w:t>takođe potrebe prikazati oficijelnim statistič</w:t>
                            </w:r>
                            <w:r w:rsidRPr="004914F9">
                              <w:rPr>
                                <w:rFonts w:asciiTheme="minorHAnsi" w:eastAsia="Calibri" w:hAnsiTheme="minorHAnsi" w:cs="Calibri"/>
                                <w:color w:val="000000"/>
                                <w:sz w:val="22"/>
                              </w:rPr>
                              <w:t>kim podacima MONSTAT-a. Takođe, međunarodne organizacije – EK, DEU, SIGMA, OECD, UNDP posmatraju se kao najvažniji partneri među kojima je neophodna konstantna saradnja. Svakako veoma važan partner u digitalizaciji usluga je i Poslovna zajednica, posebno</w:t>
                            </w:r>
                            <w:r>
                              <w:rPr>
                                <w:rFonts w:asciiTheme="minorHAnsi" w:eastAsia="Calibri" w:hAnsiTheme="minorHAnsi" w:cs="Calibri"/>
                                <w:color w:val="000000"/>
                                <w:sz w:val="22"/>
                              </w:rPr>
                              <w:t xml:space="preserve"> njen IT klaster</w:t>
                            </w:r>
                            <w:r w:rsidRPr="004914F9">
                              <w:rPr>
                                <w:rFonts w:asciiTheme="minorHAnsi" w:eastAsia="Calibri" w:hAnsiTheme="minorHAnsi" w:cs="Calibri"/>
                                <w:color w:val="000000"/>
                                <w:sz w:val="22"/>
                              </w:rPr>
                              <w:t>. Akademska zajednica svojim</w:t>
                            </w:r>
                            <w:r>
                              <w:rPr>
                                <w:rFonts w:asciiTheme="minorHAnsi" w:eastAsia="Calibri" w:hAnsiTheme="minorHAnsi" w:cs="Calibri"/>
                                <w:color w:val="000000"/>
                                <w:sz w:val="22"/>
                              </w:rPr>
                              <w:t xml:space="preserve"> stavovima i rješenjima definiše</w:t>
                            </w:r>
                            <w:r w:rsidRPr="004914F9">
                              <w:rPr>
                                <w:rFonts w:asciiTheme="minorHAnsi" w:eastAsia="Calibri" w:hAnsiTheme="minorHAnsi" w:cs="Calibri"/>
                                <w:color w:val="000000"/>
                                <w:sz w:val="22"/>
                              </w:rPr>
                              <w:t xml:space="preserve"> dalj</w:t>
                            </w:r>
                            <w:r>
                              <w:rPr>
                                <w:rFonts w:asciiTheme="minorHAnsi" w:eastAsia="Calibri" w:hAnsiTheme="minorHAnsi" w:cs="Calibri"/>
                                <w:color w:val="000000"/>
                                <w:sz w:val="22"/>
                              </w:rPr>
                              <w:t xml:space="preserve">e pravce razvoja, ali im uticaj i </w:t>
                            </w:r>
                            <w:r w:rsidRPr="004914F9">
                              <w:rPr>
                                <w:rFonts w:asciiTheme="minorHAnsi" w:eastAsia="Calibri" w:hAnsiTheme="minorHAnsi" w:cs="Calibri"/>
                                <w:color w:val="000000"/>
                                <w:sz w:val="22"/>
                              </w:rPr>
                              <w:t xml:space="preserve">snaga izostaju. </w:t>
                            </w:r>
                          </w:p>
                          <w:p w:rsidR="00E934CF" w:rsidRDefault="00E934CF">
                            <w:pPr>
                              <w:ind w:right="35"/>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CFDD193" id="Rectangle 1015" o:spid="_x0000_s1247" style="position:absolute;margin-left:303pt;margin-top:.6pt;width:187.5pt;height:281.1pt;z-index:2516848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gC3WQQIAAI8EAAAOAAAAZHJzL2Uyb0RvYy54bWysVNuO0zAQfUfiHyy/0yS9LG3UdLXqUoS0&#10;wIqFD3AdJ7HwjbHbtHz9jp1utwsPIEQeLNszPjNzzkyW1wetyF6Al9ZUtBjllAjDbS1NW9FvXzdv&#10;5pT4wEzNlDWiokfh6fXq9atl70oxtp1VtQCCIMaXvatoF4Irs8zzTmjmR9YJg8bGgmYBj9BmNbAe&#10;0bXKxnl+lfUWageWC+/x9nYw0lXCbxrBw+em8SIQVVHMLaQV0rqNa7ZasrIF5jrJT2mwf8hCM2kw&#10;6BnqlgVGdiB/g9KSg/W2CSNudWabRnKRasBqivyXah465kSqBcnx7kyT/3+w/NP+HoisUbvpZEqJ&#10;YRpV+oK8MdMqQYq8mEWSeudL9H1w9xDL9O7O8u+eGLvu0FHcANi+E6zG1Iron714EA8en5Jt/9HW&#10;GIDtgk18HRrQERCZIIcky/EsizgEwvFyPJkX4xmqx9E2mV0tFm+TcBkrn5478OG9sJrETUUB80/w&#10;bH/nQ0yHlU8uKX2rZL2RSqUDtNu1ArJn2COb9KUKsMpLN2VIX9HFbDxLyC9s/u8gtAzY7Erqis7z&#10;+A3tF3l7Z2oSjg6pMTgnNIbymhIlcKpwk9o0MKn+7IelKnMSIHI+aBcO28Mg89U8okVFtrY+oiZg&#10;h6nAKcZNZ+EnhseJwMA/dgwwGfXBoK6LYjrGDgnpMEUZcLTh0rK9tDDDEaqigZJhuw7D2O0cyLbD&#10;SEXi0dgb7IVGJpWeszoVgF2fxDtNaByry3Pyev6PrB4BAAD//wMAUEsDBBQABgAIAAAAIQCwVBKA&#10;3gAAAAkBAAAPAAAAZHJzL2Rvd25yZXYueG1sTI9BTsMwEEX3SL2DNUjsqNOWWiXEqdqiCrFCtBzA&#10;iYckEI+j2G1STs+wKsuvN/rzfrYeXSvO2IfGk4bZNAGBVHrbUKXh47i/X4EI0ZA1rSfUcMEA63xy&#10;k5nU+oHe8XyIleASCqnRUMfYpVKGskZnwtR3SMw+fe9M5NhX0vZm4HLXynmSKOlMQ/yhNh3uaiy/&#10;Dyen4UtuX4vn0L1djv5H0r4a1Muw0frudtw8gYg4xusx/OmzOuTsVPgT2SBaDSpRvCUymINg/ria&#10;cS40LNXiAWSeyf8L8l8AAAD//wMAUEsBAi0AFAAGAAgAAAAhALaDOJL+AAAA4QEAABMAAAAAAAAA&#10;AAAAAAAAAAAAAFtDb250ZW50X1R5cGVzXS54bWxQSwECLQAUAAYACAAAACEAOP0h/9YAAACUAQAA&#10;CwAAAAAAAAAAAAAAAAAvAQAAX3JlbHMvLnJlbHNQSwECLQAUAAYACAAAACEAC4At1kECAACPBAAA&#10;DgAAAAAAAAAAAAAAAAAuAgAAZHJzL2Uyb0RvYy54bWxQSwECLQAUAAYACAAAACEAsFQSgN4AAAAJ&#10;AQAADwAAAAAAAAAAAAAAAACbBAAAZHJzL2Rvd25yZXYueG1sUEsFBgAAAAAEAAQA8wAAAKYFAAAA&#10;AA==&#10;" strokecolor="white">
                <v:stroke startarrowwidth="narrow" startarrowlength="short" endarrowwidth="narrow" endarrowlength="short"/>
                <v:textbox inset="2.53956mm,1.2694mm,2.53956mm,1.2694mm">
                  <w:txbxContent>
                    <w:p w:rsidR="00E934CF" w:rsidRPr="004914F9" w:rsidRDefault="00E934CF">
                      <w:pPr>
                        <w:spacing w:after="40" w:line="240" w:lineRule="auto"/>
                        <w:ind w:right="35"/>
                        <w:jc w:val="both"/>
                        <w:textDirection w:val="btLr"/>
                        <w:rPr>
                          <w:rFonts w:asciiTheme="minorHAnsi" w:hAnsiTheme="minorHAnsi"/>
                        </w:rPr>
                      </w:pPr>
                      <w:r w:rsidRPr="004914F9">
                        <w:rPr>
                          <w:rFonts w:asciiTheme="minorHAnsi" w:eastAsia="Calibri" w:hAnsiTheme="minorHAnsi" w:cs="Calibri"/>
                          <w:color w:val="000000"/>
                          <w:sz w:val="22"/>
                        </w:rPr>
                        <w:t>U Tabeli 2. primjetan je veliki interes svih relevantnih učesnika. Naime, Vlada Crne Gore, ministarstva, kao donosioci odluka imaju veliki uticaj i interes na k</w:t>
                      </w:r>
                      <w:r>
                        <w:rPr>
                          <w:rFonts w:asciiTheme="minorHAnsi" w:eastAsia="Calibri" w:hAnsiTheme="minorHAnsi" w:cs="Calibri"/>
                          <w:color w:val="000000"/>
                          <w:sz w:val="22"/>
                        </w:rPr>
                        <w:t xml:space="preserve">reiranje usluga sa </w:t>
                      </w:r>
                      <w:r w:rsidRPr="004914F9">
                        <w:rPr>
                          <w:rFonts w:asciiTheme="minorHAnsi" w:eastAsia="Calibri" w:hAnsiTheme="minorHAnsi" w:cs="Calibri"/>
                          <w:color w:val="000000"/>
                          <w:sz w:val="22"/>
                        </w:rPr>
                        <w:t>gra</w:t>
                      </w:r>
                      <w:r>
                        <w:rPr>
                          <w:rFonts w:asciiTheme="minorHAnsi" w:eastAsia="Calibri" w:hAnsiTheme="minorHAnsi" w:cs="Calibri"/>
                          <w:color w:val="000000"/>
                          <w:sz w:val="22"/>
                        </w:rPr>
                        <w:t>đanima i za građane. Da bi do t</w:t>
                      </w:r>
                      <w:r w:rsidRPr="004914F9">
                        <w:rPr>
                          <w:rFonts w:asciiTheme="minorHAnsi" w:eastAsia="Calibri" w:hAnsiTheme="minorHAnsi" w:cs="Calibri"/>
                          <w:color w:val="000000"/>
                          <w:sz w:val="22"/>
                        </w:rPr>
                        <w:t xml:space="preserve">oga došlo, neophodno je </w:t>
                      </w:r>
                      <w:r>
                        <w:rPr>
                          <w:rFonts w:asciiTheme="minorHAnsi" w:eastAsia="Calibri" w:hAnsiTheme="minorHAnsi" w:cs="Calibri"/>
                          <w:color w:val="000000"/>
                          <w:sz w:val="22"/>
                        </w:rPr>
                        <w:t>takođe potrebe prikazati oficijelnim statistič</w:t>
                      </w:r>
                      <w:r w:rsidRPr="004914F9">
                        <w:rPr>
                          <w:rFonts w:asciiTheme="minorHAnsi" w:eastAsia="Calibri" w:hAnsiTheme="minorHAnsi" w:cs="Calibri"/>
                          <w:color w:val="000000"/>
                          <w:sz w:val="22"/>
                        </w:rPr>
                        <w:t>kim podacima MONSTAT-a. Takođe, međunarodne organizacije – EK, DEU, SIGMA, OECD, UNDP posmatraju se kao najvažniji partneri među kojima je neophodna konstantna saradnja. Svakako veoma važan partner u digitalizaciji usluga je i Poslovna zajednica, posebno</w:t>
                      </w:r>
                      <w:r>
                        <w:rPr>
                          <w:rFonts w:asciiTheme="minorHAnsi" w:eastAsia="Calibri" w:hAnsiTheme="minorHAnsi" w:cs="Calibri"/>
                          <w:color w:val="000000"/>
                          <w:sz w:val="22"/>
                        </w:rPr>
                        <w:t xml:space="preserve"> njen IT klaster</w:t>
                      </w:r>
                      <w:r w:rsidRPr="004914F9">
                        <w:rPr>
                          <w:rFonts w:asciiTheme="minorHAnsi" w:eastAsia="Calibri" w:hAnsiTheme="minorHAnsi" w:cs="Calibri"/>
                          <w:color w:val="000000"/>
                          <w:sz w:val="22"/>
                        </w:rPr>
                        <w:t>. Akademska zajednica svojim</w:t>
                      </w:r>
                      <w:r>
                        <w:rPr>
                          <w:rFonts w:asciiTheme="minorHAnsi" w:eastAsia="Calibri" w:hAnsiTheme="minorHAnsi" w:cs="Calibri"/>
                          <w:color w:val="000000"/>
                          <w:sz w:val="22"/>
                        </w:rPr>
                        <w:t xml:space="preserve"> stavovima i rješenjima definiše</w:t>
                      </w:r>
                      <w:r w:rsidRPr="004914F9">
                        <w:rPr>
                          <w:rFonts w:asciiTheme="minorHAnsi" w:eastAsia="Calibri" w:hAnsiTheme="minorHAnsi" w:cs="Calibri"/>
                          <w:color w:val="000000"/>
                          <w:sz w:val="22"/>
                        </w:rPr>
                        <w:t xml:space="preserve"> dalj</w:t>
                      </w:r>
                      <w:r>
                        <w:rPr>
                          <w:rFonts w:asciiTheme="minorHAnsi" w:eastAsia="Calibri" w:hAnsiTheme="minorHAnsi" w:cs="Calibri"/>
                          <w:color w:val="000000"/>
                          <w:sz w:val="22"/>
                        </w:rPr>
                        <w:t xml:space="preserve">e pravce razvoja, ali im uticaj i </w:t>
                      </w:r>
                      <w:r w:rsidRPr="004914F9">
                        <w:rPr>
                          <w:rFonts w:asciiTheme="minorHAnsi" w:eastAsia="Calibri" w:hAnsiTheme="minorHAnsi" w:cs="Calibri"/>
                          <w:color w:val="000000"/>
                          <w:sz w:val="22"/>
                        </w:rPr>
                        <w:t xml:space="preserve">snaga izostaju. </w:t>
                      </w:r>
                    </w:p>
                    <w:p w:rsidR="00E934CF" w:rsidRDefault="00E934CF">
                      <w:pPr>
                        <w:ind w:right="35"/>
                        <w:textDirection w:val="btLr"/>
                      </w:pPr>
                    </w:p>
                  </w:txbxContent>
                </v:textbox>
                <w10:wrap type="square"/>
              </v:rect>
            </w:pict>
          </mc:Fallback>
        </mc:AlternateContent>
      </w:r>
    </w:p>
    <w:p w:rsidR="00A16942" w:rsidRPr="007075A6" w:rsidRDefault="00B108A9">
      <w:pPr>
        <w:spacing w:after="40" w:line="240" w:lineRule="auto"/>
        <w:ind w:right="-471"/>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45720" distB="45720" distL="114300" distR="114300" simplePos="0" relativeHeight="251685888" behindDoc="0" locked="0" layoutInCell="1" allowOverlap="1" wp14:anchorId="6811BC77" wp14:editId="0B781825">
                <wp:simplePos x="0" y="0"/>
                <wp:positionH relativeFrom="column">
                  <wp:posOffset>-101600</wp:posOffset>
                </wp:positionH>
                <wp:positionV relativeFrom="paragraph">
                  <wp:posOffset>312420</wp:posOffset>
                </wp:positionV>
                <wp:extent cx="316230" cy="1840230"/>
                <wp:effectExtent l="0" t="0" r="1270" b="6350"/>
                <wp:wrapSquare wrapText="bothSides"/>
                <wp:docPr id="1433" name="Rectangle 101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16230" cy="1840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ind w:right="-12"/>
                              <w:textDirection w:val="btLr"/>
                            </w:pPr>
                            <w:r>
                              <w:rPr>
                                <w:color w:val="7030A0"/>
                                <w:sz w:val="24"/>
                              </w:rPr>
                              <w:t>INTERES</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6811BC77" id="Rectangle 1016" o:spid="_x0000_s1248" style="position:absolute;left:0;text-align:left;margin-left:-8pt;margin-top:24.6pt;width:24.9pt;height:144.9pt;z-index:2516858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B5fguwIAAL8FAAAOAAAAZHJzL2Uyb0RvYy54bWysVG1v0zAQ/o7Ef7D8PctL3ayJlk5b0yCk&#10;ARODH+AmTmOR2MF2mw7Ef+fstF3bfUFAPkS27/zcPXeP7+Z217Voy5TmUmQ4vAowYqKUFRfrDH/9&#10;UngzjLShoqKtFCzDz0zj2/nbNzdDn7JINrKtmEIAInQ69BlujOlT39dlwzqqr2TPBBhrqTpqYKvW&#10;fqXoAOhd60dBEPuDVFWvZMm0htN8NOK5w69rVppPda2ZQW2GITfj/sr9V/bvz29oula0b3i5T4P+&#10;RRYd5QKCHqFyaijaKP4KquOlklrW5qqUnS/rmpfMcQA2YXDB5qmhPXNcoDi6P5ZJ/z/Y8uP2USFe&#10;Qe/IZIKRoB106TPUjYp1y1AYhLEt0tDrFHyf+kdlaer+QZbfNBJy0YAju1NKDg2jFaQWWn//7ILd&#10;aLiKVsMHWUEAujHS1WtXq84CQiXQzrXl+dgWtjOohMNJGEcTaF4JpnBGAruxIWh6uN0rbd4x2SG7&#10;yLCC9B063T5oM7oeXGwwIQvetnBO01acHQDmeAKx4aq12SxcJ38mQbKcLWfEI1G89EiQ595dsSBe&#10;XITX03ySLxZ5+MvGDUna8KpiwoY5qCokf9a1vb5HPRx1pWXLKwtnU9JqvVq0Cm0pqLpw374gJ27+&#10;eRquXsDlglIYkeA+Srwinl17pCBTL7kOZl4QJvdJHJCE5MU5pQcu2L9TQkOGk2k0dV06SfqCW+C+&#10;19xo2nEDc6PlXYZnRyeaWgkuReVaayhvx/VJKWz6L6WAdh8a7QRrNTpq3exWu/FZxImNbxW8ktUz&#10;aFhJkBjIEaYeLBqpfmA0wATJsP6+oYph1L4X8A6SkEQERo7bkGmcwChUp5bVqYWKEqAybDAalwsz&#10;jqlNr/i6gUihK5aQd/B2au5k/ZLV/sXBlHDs9hPNjqHTvfN6mbvz3wAAAP//AwBQSwMEFAAGAAgA&#10;AAAhABJ3DuzdAAAACQEAAA8AAABkcnMvZG93bnJldi54bWxMj8FOwzAMhu9IvENkJG5bsm4KtGs6&#10;ISQQFw4bPEDaeG1F41SNtxWenuwEJ8vyr9/fV+5mP4gzTrEPZGC1VCCQmuB6ag18frwsHkFEtuTs&#10;EAgNfGOEXXV7U9rChQvt8XzgVqQSioU10DGPhZSx6dDbuAwjUrodw+Qtp3VqpZvsJZX7QWZKaelt&#10;T+lDZ0d87rD5Opy8gfefB5zl2ytzLnGT7b3WqtbG3N/NT1sQjDP/heGKn9ChSkx1OJGLYjCwWOnk&#10;wgY2eQYiBdbrpFJfZ65AVqX8b1D9AgAA//8DAFBLAQItABQABgAIAAAAIQC2gziS/gAAAOEBAAAT&#10;AAAAAAAAAAAAAAAAAAAAAABbQ29udGVudF9UeXBlc10ueG1sUEsBAi0AFAAGAAgAAAAhADj9If/W&#10;AAAAlAEAAAsAAAAAAAAAAAAAAAAALwEAAF9yZWxzLy5yZWxzUEsBAi0AFAAGAAgAAAAhAF8Hl+C7&#10;AgAAvwUAAA4AAAAAAAAAAAAAAAAALgIAAGRycy9lMm9Eb2MueG1sUEsBAi0AFAAGAAgAAAAhABJ3&#10;DuzdAAAACQEAAA8AAAAAAAAAAAAAAAAAFQUAAGRycy9kb3ducmV2LnhtbFBLBQYAAAAABAAEAPMA&#10;AAAfBgAAAAA=&#10;" filled="f" stroked="f">
                <v:textbox inset="2.53956mm,1.2694mm,2.53956mm,1.2694mm">
                  <w:txbxContent>
                    <w:p w:rsidR="00E934CF" w:rsidRDefault="00E934CF">
                      <w:pPr>
                        <w:ind w:right="-12"/>
                        <w:textDirection w:val="btLr"/>
                      </w:pPr>
                      <w:r>
                        <w:rPr>
                          <w:color w:val="7030A0"/>
                          <w:sz w:val="24"/>
                        </w:rPr>
                        <w:t>INTERES</w:t>
                      </w:r>
                    </w:p>
                  </w:txbxContent>
                </v:textbox>
                <w10:wrap type="square"/>
              </v:rect>
            </w:pict>
          </mc:Fallback>
        </mc:AlternateConten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6A107F">
      <w:pPr>
        <w:spacing w:before="240" w:after="240" w:line="240" w:lineRule="auto"/>
        <w:ind w:right="-471"/>
        <w:rPr>
          <w:rFonts w:asciiTheme="minorHAnsi" w:eastAsia="Calibri" w:hAnsiTheme="minorHAnsi" w:cs="Calibri"/>
          <w:b/>
          <w:color w:val="002060"/>
          <w:sz w:val="24"/>
          <w:szCs w:val="24"/>
        </w:rPr>
      </w:pPr>
      <w:r w:rsidRPr="007075A6">
        <w:rPr>
          <w:rFonts w:asciiTheme="minorHAnsi" w:hAnsiTheme="minorHAnsi"/>
          <w:noProof/>
          <w:lang w:val="en-US"/>
        </w:rPr>
        <w:drawing>
          <wp:anchor distT="0" distB="0" distL="114300" distR="114300" simplePos="0" relativeHeight="251746304" behindDoc="0" locked="0" layoutInCell="1" allowOverlap="1" wp14:anchorId="19430109" wp14:editId="3A8B7596">
            <wp:simplePos x="0" y="0"/>
            <wp:positionH relativeFrom="column">
              <wp:posOffset>660400</wp:posOffset>
            </wp:positionH>
            <wp:positionV relativeFrom="paragraph">
              <wp:posOffset>406400</wp:posOffset>
            </wp:positionV>
            <wp:extent cx="2920365" cy="34925"/>
            <wp:effectExtent l="0" t="0" r="0" b="0"/>
            <wp:wrapNone/>
            <wp:docPr id="785" name="image20.png"/>
            <wp:cNvGraphicFramePr/>
            <a:graphic xmlns:a="http://schemas.openxmlformats.org/drawingml/2006/main">
              <a:graphicData uri="http://schemas.openxmlformats.org/drawingml/2006/picture">
                <pic:pic xmlns:pic="http://schemas.openxmlformats.org/drawingml/2006/picture">
                  <pic:nvPicPr>
                    <pic:cNvPr id="0" name="image20.png"/>
                    <pic:cNvPicPr preferRelativeResize="0"/>
                  </pic:nvPicPr>
                  <pic:blipFill>
                    <a:blip r:embed="rId52"/>
                    <a:srcRect/>
                    <a:stretch>
                      <a:fillRect/>
                    </a:stretch>
                  </pic:blipFill>
                  <pic:spPr>
                    <a:xfrm>
                      <a:off x="0" y="0"/>
                      <a:ext cx="2920365" cy="34925"/>
                    </a:xfrm>
                    <a:prstGeom prst="rect">
                      <a:avLst/>
                    </a:prstGeom>
                    <a:ln/>
                  </pic:spPr>
                </pic:pic>
              </a:graphicData>
            </a:graphic>
          </wp:anchor>
        </w:drawing>
      </w:r>
    </w:p>
    <w:p w:rsidR="00A16942" w:rsidRPr="007075A6" w:rsidRDefault="00B108A9">
      <w:pPr>
        <w:pBdr>
          <w:top w:val="nil"/>
          <w:left w:val="nil"/>
          <w:bottom w:val="nil"/>
          <w:right w:val="nil"/>
          <w:between w:val="nil"/>
        </w:pBdr>
        <w:spacing w:before="240" w:after="240" w:line="240" w:lineRule="auto"/>
        <w:ind w:left="720" w:right="-471"/>
        <w:rPr>
          <w:rFonts w:asciiTheme="minorHAnsi" w:eastAsia="Calibri" w:hAnsiTheme="minorHAnsi" w:cs="Calibri"/>
          <w:b/>
          <w:color w:val="002060"/>
          <w:sz w:val="24"/>
          <w:szCs w:val="24"/>
        </w:rPr>
      </w:pPr>
      <w:r>
        <w:rPr>
          <w:rFonts w:asciiTheme="minorHAnsi" w:hAnsiTheme="minorHAnsi"/>
          <w:noProof/>
          <w:lang w:val="en-US"/>
        </w:rPr>
        <mc:AlternateContent>
          <mc:Choice Requires="wps">
            <w:drawing>
              <wp:anchor distT="45720" distB="45720" distL="114300" distR="114300" simplePos="0" relativeHeight="251687936" behindDoc="0" locked="0" layoutInCell="1" allowOverlap="1" wp14:anchorId="132AC1A1" wp14:editId="6A52F190">
                <wp:simplePos x="0" y="0"/>
                <wp:positionH relativeFrom="column">
                  <wp:posOffset>1460500</wp:posOffset>
                </wp:positionH>
                <wp:positionV relativeFrom="paragraph">
                  <wp:posOffset>83820</wp:posOffset>
                </wp:positionV>
                <wp:extent cx="1344930" cy="377190"/>
                <wp:effectExtent l="0" t="0" r="13970" b="8890"/>
                <wp:wrapSquare wrapText="bothSides"/>
                <wp:docPr id="1432" name="Rectangle 10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344930" cy="377190"/>
                        </a:xfrm>
                        <a:prstGeom prst="rect">
                          <a:avLst/>
                        </a:prstGeom>
                        <a:solidFill>
                          <a:srgbClr val="FFFFFF"/>
                        </a:solidFill>
                        <a:ln w="9525">
                          <a:solidFill>
                            <a:srgbClr val="FFFFFF"/>
                          </a:solidFill>
                          <a:miter lim="800000"/>
                          <a:headEnd type="none" w="sm" len="sm"/>
                          <a:tailEnd type="none" w="sm" len="sm"/>
                        </a:ln>
                      </wps:spPr>
                      <wps:txbx>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32AC1A1" id="Rectangle 1018" o:spid="_x0000_s1249" style="position:absolute;left:0;text-align:left;margin-left:115pt;margin-top:6.6pt;width:105.9pt;height:29.7pt;z-index:2516879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G1iQQIAAI4EAAAOAAAAZHJzL2Uyb0RvYy54bWysVNuO0zAQfUfiHyy/0zRtuttGTVerLkVI&#10;C6xY+ADXcRoL3xi7TcrXM3a63S48gBB5sGzP+MzMOTNZ3vRakYMAL62paD4aUyIMt7U0u4p+/bJ5&#10;M6fEB2ZqpqwRFT0KT29Wr18tO1eKiW2tqgUQBDG+7FxF2xBcmWWet0IzP7JOGDQ2FjQLeIRdVgPr&#10;EF2rbDIeX2WdhdqB5cJ7vL0bjHSV8JtG8PCpabwIRFUUcwtphbRu45qtlqzcAXOt5Kc02D9koZk0&#10;GPQMdccCI3uQv0FpycF624QRtzqzTSO5SDVgNfn4l2oeW+ZEqgXJ8e5Mk/9/sPzj4QGIrFG7Yjqh&#10;xDCNKn1G3pjZKUHycT6PJHXOl+j76B4glundveXfPDF23aKjuAWwXStYjanl0T978SAePD4l2+6D&#10;rTEA2web+Oob0BEQmSB9kuV4lkX0gXC8zKdFsZiiehxt0+vrfJF0y1j59NqBD++E1SRuKgqYfkJn&#10;h3sfYjasfHJJ2Vsl641UKh1gt10rIAeGLbJJXyoAi7x0U4Z0FV3MJrOE/MLm/w5Cy4C9rqSu6Hwc&#10;v6H7Im1vTU3C0SEzBseExlBeU6IEDhVuUpcGJtWf/bBUZU78R8oH6UK/7QeVr1PUKMjW1keUBOww&#10;FDjEuGkt/MDwOBAY+PueASaj3huUdZEXkwInKB2K2dUCJxsuLdtLCzMcoSoaKBm26zBM3d6B3LUY&#10;KU88GnuLrdDIpNJzVqcCsOmTeKcBjVN1eU5ez7+R1U8AAAD//wMAUEsDBBQABgAIAAAAIQBQFKsj&#10;3gAAAAkBAAAPAAAAZHJzL2Rvd25yZXYueG1sTI9BTsMwEEX3SNzBGiR21GlaBRQyqQqoQqwQLQdw&#10;4iEJxOModpuU0zOsYDn6X3/eKzaz69WJxtB5RlguElDEtbcdNwjvh93NHagQDVvTeyaEMwXYlJcX&#10;hcmtn/iNTvvYKBnhkBuENsYh1zrULTkTFn4gluzDj85EOcdG29FMMu56nSZJpp3pWD60ZqDHluqv&#10;/dEhfOqHl+opDK/ng//WvGum7HnaIl5fzdt7UJHm+FeGX3xBh1KYKn9kG1SPkK4ScYkSrFJQUliv&#10;l+JSIdymGeiy0P8Nyh8AAAD//wMAUEsBAi0AFAAGAAgAAAAhALaDOJL+AAAA4QEAABMAAAAAAAAA&#10;AAAAAAAAAAAAAFtDb250ZW50X1R5cGVzXS54bWxQSwECLQAUAAYACAAAACEAOP0h/9YAAACUAQAA&#10;CwAAAAAAAAAAAAAAAAAvAQAAX3JlbHMvLnJlbHNQSwECLQAUAAYACAAAACEAafxtYkECAACOBAAA&#10;DgAAAAAAAAAAAAAAAAAuAgAAZHJzL2Uyb0RvYy54bWxQSwECLQAUAAYACAAAACEAUBSrI94AAAAJ&#10;AQAADwAAAAAAAAAAAAAAAACbBAAAZHJzL2Rvd25yZXYueG1sUEsFBgAAAAAEAAQA8wAAAKYFAAAA&#10;AA==&#10;" strokecolor="white">
                <v:stroke startarrowwidth="narrow" startarrowlength="short" endarrowwidth="narrow" endarrowlength="short"/>
                <v:textbox inset="2.53956mm,1.2694mm,2.53956mm,1.2694mm">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v:textbox>
                <w10:wrap type="square"/>
              </v:rect>
            </w:pict>
          </mc:Fallback>
        </mc:AlternateContent>
      </w:r>
    </w:p>
    <w:p w:rsidR="00A16942" w:rsidRPr="007075A6" w:rsidRDefault="00A16942">
      <w:pPr>
        <w:spacing w:after="40" w:line="240" w:lineRule="auto"/>
        <w:ind w:right="-471"/>
        <w:rPr>
          <w:rFonts w:asciiTheme="minorHAnsi" w:eastAsia="Calibri" w:hAnsiTheme="minorHAnsi" w:cs="Calibri"/>
          <w:i/>
          <w:color w:val="002060"/>
          <w:sz w:val="24"/>
          <w:szCs w:val="24"/>
        </w:rPr>
      </w:pPr>
    </w:p>
    <w:p w:rsidR="00A16942" w:rsidRPr="007075A6" w:rsidRDefault="006A107F">
      <w:pPr>
        <w:spacing w:before="0" w:after="0" w:line="240" w:lineRule="auto"/>
        <w:ind w:left="180" w:right="-475"/>
        <w:jc w:val="both"/>
        <w:rPr>
          <w:rFonts w:asciiTheme="minorHAnsi" w:eastAsia="Calibri" w:hAnsiTheme="minorHAnsi" w:cs="Calibri"/>
          <w:i/>
          <w:color w:val="002060"/>
        </w:rPr>
      </w:pPr>
      <w:r w:rsidRPr="007075A6">
        <w:rPr>
          <w:rFonts w:asciiTheme="minorHAnsi" w:eastAsia="Calibri" w:hAnsiTheme="minorHAnsi" w:cs="Calibri"/>
          <w:i/>
          <w:color w:val="002060"/>
        </w:rPr>
        <w:t>Grafik: Analiza zainteresovanih strana Strateškog cilja Građani i privreda koriste kvalitetne usluge javne uprave</w:t>
      </w:r>
    </w:p>
    <w:p w:rsidR="00A16942" w:rsidRPr="007075A6" w:rsidRDefault="00A16942">
      <w:pPr>
        <w:spacing w:after="40" w:line="240" w:lineRule="auto"/>
        <w:ind w:right="-471"/>
        <w:rPr>
          <w:rFonts w:asciiTheme="minorHAnsi" w:eastAsia="Calibri" w:hAnsiTheme="minorHAnsi" w:cs="Calibri"/>
          <w:i/>
          <w:color w:val="002060"/>
          <w:sz w:val="24"/>
          <w:szCs w:val="24"/>
        </w:rPr>
      </w:pPr>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1"/>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OPERATIVNI CILJEVI NA OSNOVU IDENTIFIKOVANIH IZAZOVA</w:t>
      </w:r>
    </w:p>
    <w:p w:rsidR="00A16942" w:rsidRPr="007075A6" w:rsidRDefault="006A107F">
      <w:pPr>
        <w:pStyle w:val="Heading4"/>
        <w:spacing w:before="0" w:line="240" w:lineRule="auto"/>
        <w:ind w:right="-450"/>
        <w:jc w:val="both"/>
        <w:rPr>
          <w:rFonts w:asciiTheme="minorHAnsi" w:hAnsiTheme="minorHAnsi"/>
          <w:color w:val="000000"/>
          <w:sz w:val="24"/>
          <w:szCs w:val="24"/>
        </w:rPr>
      </w:pPr>
      <w:bookmarkStart w:id="23" w:name="_Toc90637375"/>
      <w:r w:rsidRPr="007075A6">
        <w:rPr>
          <w:rFonts w:asciiTheme="minorHAnsi" w:hAnsiTheme="minorHAnsi"/>
          <w:i w:val="0"/>
          <w:color w:val="000000"/>
          <w:sz w:val="24"/>
          <w:szCs w:val="24"/>
        </w:rPr>
        <w:t>OPERATIVNI CILJ 2.</w:t>
      </w:r>
      <w:sdt>
        <w:sdtPr>
          <w:rPr>
            <w:rFonts w:asciiTheme="minorHAnsi" w:hAnsiTheme="minorHAnsi"/>
          </w:rPr>
          <w:tag w:val="goog_rdk_34"/>
          <w:id w:val="-2123214554"/>
        </w:sdtPr>
        <w:sdtEndPr/>
        <w:sdtContent/>
      </w:sdt>
      <w:r w:rsidRPr="007075A6">
        <w:rPr>
          <w:rFonts w:asciiTheme="minorHAnsi" w:hAnsiTheme="minorHAnsi"/>
          <w:i w:val="0"/>
          <w:color w:val="000000"/>
          <w:sz w:val="24"/>
          <w:szCs w:val="24"/>
        </w:rPr>
        <w:t xml:space="preserve">1. </w:t>
      </w:r>
      <w:r w:rsidR="004A4E51">
        <w:rPr>
          <w:rFonts w:asciiTheme="minorHAnsi" w:hAnsiTheme="minorHAnsi"/>
          <w:color w:val="000000"/>
          <w:sz w:val="24"/>
          <w:szCs w:val="24"/>
        </w:rPr>
        <w:t>Efikasno</w:t>
      </w:r>
      <w:r w:rsidRPr="007075A6">
        <w:rPr>
          <w:rFonts w:asciiTheme="minorHAnsi" w:hAnsiTheme="minorHAnsi"/>
          <w:color w:val="000000"/>
          <w:sz w:val="24"/>
          <w:szCs w:val="24"/>
        </w:rPr>
        <w:t xml:space="preserve"> pružanje usluga i uvođenje upravljan</w:t>
      </w:r>
      <w:r w:rsidR="004A4E51">
        <w:rPr>
          <w:rFonts w:asciiTheme="minorHAnsi" w:hAnsiTheme="minorHAnsi"/>
          <w:color w:val="000000"/>
          <w:sz w:val="24"/>
          <w:szCs w:val="24"/>
        </w:rPr>
        <w:t>ja kvalitetom pruženih</w:t>
      </w:r>
      <w:r w:rsidRPr="007075A6">
        <w:rPr>
          <w:rFonts w:asciiTheme="minorHAnsi" w:hAnsiTheme="minorHAnsi"/>
          <w:color w:val="000000"/>
          <w:sz w:val="24"/>
          <w:szCs w:val="24"/>
        </w:rPr>
        <w:t xml:space="preserve"> usluga</w:t>
      </w:r>
      <w:bookmarkEnd w:id="23"/>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Fokus </w:t>
      </w:r>
      <w:r w:rsidR="00525291">
        <w:rPr>
          <w:rFonts w:asciiTheme="minorHAnsi" w:eastAsia="Calibri" w:hAnsiTheme="minorHAnsi" w:cs="Calibri"/>
          <w:color w:val="000000"/>
          <w:sz w:val="24"/>
          <w:szCs w:val="24"/>
        </w:rPr>
        <w:t>je na preduzimanju mjera radi</w:t>
      </w:r>
      <w:r w:rsidRPr="007075A6">
        <w:rPr>
          <w:rFonts w:asciiTheme="minorHAnsi" w:eastAsia="Calibri" w:hAnsiTheme="minorHAnsi" w:cs="Calibri"/>
          <w:color w:val="000000"/>
          <w:sz w:val="24"/>
          <w:szCs w:val="24"/>
        </w:rPr>
        <w:t xml:space="preserve"> unapređenja </w:t>
      </w:r>
      <w:r w:rsidRPr="007075A6">
        <w:rPr>
          <w:rFonts w:asciiTheme="minorHAnsi" w:eastAsia="Calibri" w:hAnsiTheme="minorHAnsi" w:cs="Calibri"/>
          <w:b/>
          <w:color w:val="000000"/>
          <w:sz w:val="24"/>
          <w:szCs w:val="24"/>
        </w:rPr>
        <w:t xml:space="preserve">efikasnosti rada organa u rješavanju upravnih </w:t>
      </w:r>
      <w:r w:rsidRPr="007075A6">
        <w:rPr>
          <w:rFonts w:asciiTheme="minorHAnsi" w:eastAsia="Calibri" w:hAnsiTheme="minorHAnsi" w:cs="Calibri"/>
          <w:color w:val="000000"/>
          <w:sz w:val="24"/>
          <w:szCs w:val="24"/>
        </w:rPr>
        <w:t>predmeta i p</w:t>
      </w:r>
      <w:r w:rsidR="00525291">
        <w:rPr>
          <w:rFonts w:asciiTheme="minorHAnsi" w:eastAsia="Calibri" w:hAnsiTheme="minorHAnsi" w:cs="Calibri"/>
          <w:color w:val="000000"/>
          <w:sz w:val="24"/>
          <w:szCs w:val="24"/>
        </w:rPr>
        <w:t>otp</w:t>
      </w:r>
      <w:r w:rsidRPr="007075A6">
        <w:rPr>
          <w:rFonts w:asciiTheme="minorHAnsi" w:eastAsia="Calibri" w:hAnsiTheme="minorHAnsi" w:cs="Calibri"/>
          <w:color w:val="000000"/>
          <w:sz w:val="24"/>
          <w:szCs w:val="24"/>
        </w:rPr>
        <w:t xml:space="preserve">una primjena </w:t>
      </w:r>
      <w:r w:rsidRPr="007075A6">
        <w:rPr>
          <w:rFonts w:asciiTheme="minorHAnsi" w:eastAsia="Calibri" w:hAnsiTheme="minorHAnsi" w:cs="Calibri"/>
          <w:b/>
          <w:color w:val="000000"/>
          <w:sz w:val="24"/>
          <w:szCs w:val="24"/>
        </w:rPr>
        <w:t>zakonske obaveze organa da razm</w:t>
      </w:r>
      <w:r w:rsidR="00525291">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enjuju podat</w:t>
      </w:r>
      <w:r w:rsidR="00525291">
        <w:rPr>
          <w:rFonts w:asciiTheme="minorHAnsi" w:eastAsia="Calibri" w:hAnsiTheme="minorHAnsi" w:cs="Calibri"/>
          <w:b/>
          <w:color w:val="000000"/>
          <w:sz w:val="24"/>
          <w:szCs w:val="24"/>
        </w:rPr>
        <w:t>ke iz službenih evidencija, da bi se poboljšale</w:t>
      </w:r>
      <w:r w:rsidRPr="007075A6">
        <w:rPr>
          <w:rFonts w:asciiTheme="minorHAnsi" w:eastAsia="Calibri" w:hAnsiTheme="minorHAnsi" w:cs="Calibri"/>
          <w:b/>
          <w:color w:val="000000"/>
          <w:sz w:val="24"/>
          <w:szCs w:val="24"/>
        </w:rPr>
        <w:t xml:space="preserve"> efikasnost i ekonomičnost postupka</w:t>
      </w:r>
      <w:r w:rsidRPr="007075A6">
        <w:rPr>
          <w:rFonts w:asciiTheme="minorHAnsi" w:eastAsia="Calibri" w:hAnsiTheme="minorHAnsi" w:cs="Calibri"/>
          <w:color w:val="000000"/>
          <w:sz w:val="24"/>
          <w:szCs w:val="24"/>
        </w:rPr>
        <w:t xml:space="preserve"> i mogućnost da s</w:t>
      </w:r>
      <w:r w:rsidR="00525291">
        <w:rPr>
          <w:rFonts w:asciiTheme="minorHAnsi" w:eastAsia="Calibri" w:hAnsiTheme="minorHAnsi" w:cs="Calibri"/>
          <w:color w:val="000000"/>
          <w:sz w:val="24"/>
          <w:szCs w:val="24"/>
        </w:rPr>
        <w:t>tranke u upravnom postupku lako i efikasno</w:t>
      </w:r>
      <w:r w:rsidRPr="007075A6">
        <w:rPr>
          <w:rFonts w:asciiTheme="minorHAnsi" w:eastAsia="Calibri" w:hAnsiTheme="minorHAnsi" w:cs="Calibri"/>
          <w:color w:val="000000"/>
          <w:sz w:val="24"/>
          <w:szCs w:val="24"/>
        </w:rPr>
        <w:t xml:space="preserve"> os</w:t>
      </w:r>
      <w:r w:rsidR="00525291">
        <w:rPr>
          <w:rFonts w:asciiTheme="minorHAnsi" w:eastAsia="Calibri" w:hAnsiTheme="minorHAnsi" w:cs="Calibri"/>
          <w:color w:val="000000"/>
          <w:sz w:val="24"/>
          <w:szCs w:val="24"/>
        </w:rPr>
        <w:t>tvare prava i pravne interese s</w:t>
      </w:r>
      <w:r w:rsidRPr="007075A6">
        <w:rPr>
          <w:rFonts w:asciiTheme="minorHAnsi" w:eastAsia="Calibri" w:hAnsiTheme="minorHAnsi" w:cs="Calibri"/>
          <w:color w:val="000000"/>
          <w:sz w:val="24"/>
          <w:szCs w:val="24"/>
        </w:rPr>
        <w:t xml:space="preserve"> manje troškova. </w:t>
      </w:r>
    </w:p>
    <w:p w:rsidR="00A16942" w:rsidRDefault="006A107F">
      <w:pPr>
        <w:spacing w:before="12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Prioritet je uvesti </w:t>
      </w:r>
      <w:r w:rsidRPr="007075A6">
        <w:rPr>
          <w:rFonts w:asciiTheme="minorHAnsi" w:eastAsia="Calibri" w:hAnsiTheme="minorHAnsi" w:cs="Calibri"/>
          <w:b/>
          <w:color w:val="000000"/>
          <w:sz w:val="24"/>
          <w:szCs w:val="24"/>
        </w:rPr>
        <w:t>sistemsko mjerenje zadovoljstva korisnika javnih usluga</w:t>
      </w:r>
      <w:r w:rsidR="00525291">
        <w:rPr>
          <w:rFonts w:asciiTheme="minorHAnsi" w:eastAsia="Calibri" w:hAnsiTheme="minorHAnsi" w:cs="Calibri"/>
          <w:color w:val="000000"/>
          <w:sz w:val="24"/>
          <w:szCs w:val="24"/>
        </w:rPr>
        <w:t>, da</w:t>
      </w:r>
      <w:r w:rsidRPr="007075A6">
        <w:rPr>
          <w:rFonts w:asciiTheme="minorHAnsi" w:eastAsia="Calibri" w:hAnsiTheme="minorHAnsi" w:cs="Calibri"/>
          <w:color w:val="000000"/>
          <w:sz w:val="24"/>
          <w:szCs w:val="24"/>
        </w:rPr>
        <w:t xml:space="preserve"> bi se dobile povratne informacije na osnovu kojih </w:t>
      </w:r>
      <w:r w:rsidR="00525291">
        <w:rPr>
          <w:rFonts w:asciiTheme="minorHAnsi" w:eastAsia="Calibri" w:hAnsiTheme="minorHAnsi" w:cs="Calibri"/>
          <w:color w:val="000000"/>
          <w:sz w:val="24"/>
          <w:szCs w:val="24"/>
        </w:rPr>
        <w:t>bi bilo moguće preduzeti mjere za unapređenje</w:t>
      </w:r>
      <w:r w:rsidRPr="007075A6">
        <w:rPr>
          <w:rFonts w:asciiTheme="minorHAnsi" w:eastAsia="Calibri" w:hAnsiTheme="minorHAnsi" w:cs="Calibri"/>
          <w:color w:val="000000"/>
          <w:sz w:val="24"/>
          <w:szCs w:val="24"/>
        </w:rPr>
        <w:t xml:space="preserve"> pružanja usluga i uspostaviti sistem </w:t>
      </w:r>
      <w:r w:rsidRPr="007075A6">
        <w:rPr>
          <w:rFonts w:asciiTheme="minorHAnsi" w:eastAsia="Calibri" w:hAnsiTheme="minorHAnsi" w:cs="Calibri"/>
          <w:b/>
          <w:color w:val="000000"/>
          <w:sz w:val="24"/>
          <w:szCs w:val="24"/>
        </w:rPr>
        <w:t>upravljanja kvalitetom</w:t>
      </w:r>
      <w:r w:rsidR="00525291">
        <w:rPr>
          <w:rFonts w:asciiTheme="minorHAnsi" w:eastAsia="Calibri" w:hAnsiTheme="minorHAnsi" w:cs="Calibri"/>
          <w:color w:val="000000"/>
          <w:sz w:val="24"/>
          <w:szCs w:val="24"/>
        </w:rPr>
        <w:t xml:space="preserve"> institucija i procesa, koje bi kao</w:t>
      </w:r>
      <w:r w:rsidRPr="007075A6">
        <w:rPr>
          <w:rFonts w:asciiTheme="minorHAnsi" w:eastAsia="Calibri" w:hAnsiTheme="minorHAnsi" w:cs="Calibri"/>
          <w:color w:val="000000"/>
          <w:sz w:val="24"/>
          <w:szCs w:val="24"/>
        </w:rPr>
        <w:t xml:space="preserve"> krajnji rezultat ima</w:t>
      </w:r>
      <w:r w:rsidR="00525291">
        <w:rPr>
          <w:rFonts w:asciiTheme="minorHAnsi" w:eastAsia="Calibri" w:hAnsiTheme="minorHAnsi" w:cs="Calibri"/>
          <w:color w:val="000000"/>
          <w:sz w:val="24"/>
          <w:szCs w:val="24"/>
        </w:rPr>
        <w:t>le</w:t>
      </w:r>
      <w:r w:rsidRPr="007075A6">
        <w:rPr>
          <w:rFonts w:asciiTheme="minorHAnsi" w:eastAsia="Calibri" w:hAnsiTheme="minorHAnsi" w:cs="Calibri"/>
          <w:color w:val="000000"/>
          <w:sz w:val="24"/>
          <w:szCs w:val="24"/>
        </w:rPr>
        <w:t xml:space="preserve"> poboljšanje kvaliteta pružene usluge krajnjim korisnicima i optimizaciju procesa u organima. Standardizacijom procesa rada u čitavoj javnoj upravi, uspostavljanjem kataloga usluga i knjige administrativnih procedura,</w:t>
      </w:r>
      <w:r w:rsidR="006A23FE">
        <w:rPr>
          <w:rFonts w:asciiTheme="minorHAnsi" w:eastAsia="Calibri" w:hAnsiTheme="minorHAnsi" w:cs="Calibri"/>
          <w:color w:val="000000"/>
          <w:sz w:val="24"/>
          <w:szCs w:val="24"/>
        </w:rPr>
        <w:t xml:space="preserve"> kvaliten</w:t>
      </w:r>
      <w:r w:rsidR="008D53A0">
        <w:rPr>
          <w:rFonts w:asciiTheme="minorHAnsi" w:eastAsia="Calibri" w:hAnsiTheme="minorHAnsi" w:cs="Calibri"/>
          <w:color w:val="000000"/>
          <w:sz w:val="24"/>
          <w:szCs w:val="24"/>
        </w:rPr>
        <w:t>im vođ</w:t>
      </w:r>
      <w:r w:rsidR="008155C9">
        <w:rPr>
          <w:rFonts w:asciiTheme="minorHAnsi" w:eastAsia="Calibri" w:hAnsiTheme="minorHAnsi" w:cs="Calibri"/>
          <w:color w:val="000000"/>
          <w:sz w:val="24"/>
          <w:szCs w:val="24"/>
        </w:rPr>
        <w:t>enjem i upravljanjem registrima koji su u posjedu institucija i njihovim povezivanjem,</w:t>
      </w:r>
      <w:r w:rsidRPr="007075A6">
        <w:rPr>
          <w:rFonts w:asciiTheme="minorHAnsi" w:eastAsia="Calibri" w:hAnsiTheme="minorHAnsi" w:cs="Calibri"/>
          <w:color w:val="000000"/>
          <w:sz w:val="24"/>
          <w:szCs w:val="24"/>
        </w:rPr>
        <w:t xml:space="preserve"> nastaviće se </w:t>
      </w:r>
      <w:r w:rsidR="006A23FE">
        <w:rPr>
          <w:rFonts w:asciiTheme="minorHAnsi" w:eastAsia="Calibri" w:hAnsiTheme="minorHAnsi" w:cs="Calibri"/>
          <w:color w:val="000000"/>
          <w:sz w:val="24"/>
          <w:szCs w:val="24"/>
        </w:rPr>
        <w:t>s</w:t>
      </w:r>
      <w:r w:rsidRPr="007075A6">
        <w:rPr>
          <w:rFonts w:asciiTheme="minorHAnsi" w:eastAsia="Calibri" w:hAnsiTheme="minorHAnsi" w:cs="Calibri"/>
          <w:color w:val="000000"/>
          <w:sz w:val="24"/>
          <w:szCs w:val="24"/>
        </w:rPr>
        <w:t xml:space="preserve"> razvojem e-servisa za ključne životne događaje za potrebe građana i privrede, simplifikujući birokratske i duge procedure.</w:t>
      </w:r>
    </w:p>
    <w:p w:rsidR="008D026A" w:rsidRPr="00321BB4" w:rsidRDefault="009F1680" w:rsidP="00321BB4">
      <w:pPr>
        <w:spacing w:before="120" w:after="120" w:line="240" w:lineRule="auto"/>
        <w:ind w:right="-475"/>
        <w:jc w:val="both"/>
        <w:rPr>
          <w:rFonts w:asciiTheme="minorHAnsi" w:eastAsia="Calibri" w:hAnsiTheme="minorHAnsi" w:cs="Calibri"/>
          <w:color w:val="000000" w:themeColor="text1"/>
          <w:sz w:val="24"/>
          <w:szCs w:val="24"/>
        </w:rPr>
      </w:pPr>
      <w:r w:rsidRPr="00DB54C9">
        <w:rPr>
          <w:rFonts w:asciiTheme="minorHAnsi" w:eastAsia="Calibri" w:hAnsiTheme="minorHAnsi" w:cs="Calibri"/>
          <w:color w:val="000000" w:themeColor="text1"/>
          <w:sz w:val="24"/>
          <w:szCs w:val="24"/>
        </w:rPr>
        <w:lastRenderedPageBreak/>
        <w:t xml:space="preserve">Nivoi digitalnih znanja i vještina u javnoj upravi u zavisnosti od radnog mjesta preduslov </w:t>
      </w:r>
      <w:r w:rsidR="006A23FE" w:rsidRPr="00DB54C9">
        <w:rPr>
          <w:rFonts w:asciiTheme="minorHAnsi" w:eastAsia="Calibri" w:hAnsiTheme="minorHAnsi" w:cs="Calibri"/>
          <w:color w:val="000000" w:themeColor="text1"/>
          <w:sz w:val="24"/>
          <w:szCs w:val="24"/>
        </w:rPr>
        <w:t xml:space="preserve">su </w:t>
      </w:r>
      <w:r w:rsidRPr="00DB54C9">
        <w:rPr>
          <w:rFonts w:asciiTheme="minorHAnsi" w:eastAsia="Calibri" w:hAnsiTheme="minorHAnsi" w:cs="Calibri"/>
          <w:color w:val="000000" w:themeColor="text1"/>
          <w:sz w:val="24"/>
          <w:szCs w:val="24"/>
        </w:rPr>
        <w:t xml:space="preserve">za uspješnu modernizaciju i digitalizaciju javnog </w:t>
      </w:r>
      <w:r w:rsidR="006D374B">
        <w:rPr>
          <w:rFonts w:asciiTheme="minorHAnsi" w:eastAsia="Calibri" w:hAnsiTheme="minorHAnsi" w:cs="Calibri"/>
          <w:color w:val="000000" w:themeColor="text1"/>
          <w:sz w:val="24"/>
          <w:szCs w:val="24"/>
        </w:rPr>
        <w:t>sektora. Svaki zaposleni mora</w:t>
      </w:r>
      <w:r w:rsidRPr="00DB54C9">
        <w:rPr>
          <w:rFonts w:asciiTheme="minorHAnsi" w:eastAsia="Calibri" w:hAnsiTheme="minorHAnsi" w:cs="Calibri"/>
          <w:color w:val="000000" w:themeColor="text1"/>
          <w:sz w:val="24"/>
          <w:szCs w:val="24"/>
        </w:rPr>
        <w:t xml:space="preserve"> ima</w:t>
      </w:r>
      <w:r w:rsidR="006D374B">
        <w:rPr>
          <w:rFonts w:asciiTheme="minorHAnsi" w:eastAsia="Calibri" w:hAnsiTheme="minorHAnsi" w:cs="Calibri"/>
          <w:color w:val="000000" w:themeColor="text1"/>
          <w:sz w:val="24"/>
          <w:szCs w:val="24"/>
        </w:rPr>
        <w:t>ti</w:t>
      </w:r>
      <w:r w:rsidRPr="00DB54C9">
        <w:rPr>
          <w:rFonts w:asciiTheme="minorHAnsi" w:eastAsia="Calibri" w:hAnsiTheme="minorHAnsi" w:cs="Calibri"/>
          <w:color w:val="000000" w:themeColor="text1"/>
          <w:sz w:val="24"/>
          <w:szCs w:val="24"/>
        </w:rPr>
        <w:t xml:space="preserve"> osnovne digitalne vještine</w:t>
      </w:r>
      <w:r w:rsidR="006D374B">
        <w:rPr>
          <w:rFonts w:asciiTheme="minorHAnsi" w:eastAsia="Calibri" w:hAnsiTheme="minorHAnsi" w:cs="Calibri"/>
          <w:color w:val="000000" w:themeColor="text1"/>
          <w:sz w:val="24"/>
          <w:szCs w:val="24"/>
        </w:rPr>
        <w:t>,</w:t>
      </w:r>
      <w:r w:rsidRPr="00DB54C9">
        <w:rPr>
          <w:rFonts w:asciiTheme="minorHAnsi" w:eastAsia="Calibri" w:hAnsiTheme="minorHAnsi" w:cs="Calibri"/>
          <w:color w:val="000000" w:themeColor="text1"/>
          <w:sz w:val="24"/>
          <w:szCs w:val="24"/>
        </w:rPr>
        <w:t xml:space="preserve"> ali i specijalizovane u odnosu na to koje radno mjesto pokriva i šta mu je potrebno za rad. S tim u vezi potrebno je kreirati osnovni progr</w:t>
      </w:r>
      <w:r w:rsidR="00536EB0">
        <w:rPr>
          <w:rFonts w:asciiTheme="minorHAnsi" w:eastAsia="Calibri" w:hAnsiTheme="minorHAnsi" w:cs="Calibri"/>
          <w:color w:val="000000" w:themeColor="text1"/>
          <w:sz w:val="24"/>
          <w:szCs w:val="24"/>
        </w:rPr>
        <w:t xml:space="preserve">am obuke kroz nekoliko modula, </w:t>
      </w:r>
      <w:r w:rsidRPr="00DB54C9">
        <w:rPr>
          <w:rFonts w:asciiTheme="minorHAnsi" w:eastAsia="Calibri" w:hAnsiTheme="minorHAnsi" w:cs="Calibri"/>
          <w:color w:val="000000" w:themeColor="text1"/>
          <w:sz w:val="24"/>
          <w:szCs w:val="24"/>
        </w:rPr>
        <w:t xml:space="preserve"> koji bi omogućili sticanje osnovih znanja</w:t>
      </w:r>
      <w:r w:rsidR="00536EB0">
        <w:rPr>
          <w:rFonts w:asciiTheme="minorHAnsi" w:eastAsia="Calibri" w:hAnsiTheme="minorHAnsi" w:cs="Calibri"/>
          <w:color w:val="000000" w:themeColor="text1"/>
          <w:sz w:val="24"/>
          <w:szCs w:val="24"/>
        </w:rPr>
        <w:t xml:space="preserve"> o korišćenju</w:t>
      </w:r>
      <w:r w:rsidRPr="00DB54C9">
        <w:rPr>
          <w:rFonts w:asciiTheme="minorHAnsi" w:eastAsia="Calibri" w:hAnsiTheme="minorHAnsi" w:cs="Calibri"/>
          <w:color w:val="000000" w:themeColor="text1"/>
          <w:sz w:val="24"/>
          <w:szCs w:val="24"/>
        </w:rPr>
        <w:t xml:space="preserve"> računara, programa za obradu teksta, programa za tabelarne kalkulacije, program</w:t>
      </w:r>
      <w:r w:rsidR="00536EB0">
        <w:rPr>
          <w:rFonts w:asciiTheme="minorHAnsi" w:eastAsia="Calibri" w:hAnsiTheme="minorHAnsi" w:cs="Calibri"/>
          <w:color w:val="000000" w:themeColor="text1"/>
          <w:sz w:val="24"/>
          <w:szCs w:val="24"/>
        </w:rPr>
        <w:t>a</w:t>
      </w:r>
      <w:r w:rsidRPr="00DB54C9">
        <w:rPr>
          <w:rFonts w:asciiTheme="minorHAnsi" w:eastAsia="Calibri" w:hAnsiTheme="minorHAnsi" w:cs="Calibri"/>
          <w:color w:val="000000" w:themeColor="text1"/>
          <w:sz w:val="24"/>
          <w:szCs w:val="24"/>
        </w:rPr>
        <w:t xml:space="preserve"> za izradu prezentacija,</w:t>
      </w:r>
      <w:r w:rsidR="00536EB0">
        <w:rPr>
          <w:rFonts w:asciiTheme="minorHAnsi" w:eastAsia="Calibri" w:hAnsiTheme="minorHAnsi" w:cs="Calibri"/>
          <w:color w:val="000000" w:themeColor="text1"/>
          <w:sz w:val="24"/>
          <w:szCs w:val="24"/>
        </w:rPr>
        <w:t xml:space="preserve"> o korišćenju</w:t>
      </w:r>
      <w:r w:rsidRPr="00DB54C9">
        <w:rPr>
          <w:rFonts w:asciiTheme="minorHAnsi" w:eastAsia="Calibri" w:hAnsiTheme="minorHAnsi" w:cs="Calibri"/>
          <w:color w:val="000000" w:themeColor="text1"/>
          <w:sz w:val="24"/>
          <w:szCs w:val="24"/>
        </w:rPr>
        <w:t xml:space="preserve"> interneta, </w:t>
      </w:r>
      <w:r w:rsidR="00536EB0">
        <w:rPr>
          <w:rFonts w:asciiTheme="minorHAnsi" w:eastAsia="Calibri" w:hAnsiTheme="minorHAnsi" w:cs="Calibri"/>
          <w:color w:val="000000" w:themeColor="text1"/>
          <w:sz w:val="24"/>
          <w:szCs w:val="24"/>
        </w:rPr>
        <w:t xml:space="preserve">o </w:t>
      </w:r>
      <w:r w:rsidRPr="00DB54C9">
        <w:rPr>
          <w:rFonts w:asciiTheme="minorHAnsi" w:eastAsia="Calibri" w:hAnsiTheme="minorHAnsi" w:cs="Calibri"/>
          <w:color w:val="000000" w:themeColor="text1"/>
          <w:sz w:val="24"/>
          <w:szCs w:val="24"/>
        </w:rPr>
        <w:t>bezbjedno</w:t>
      </w:r>
      <w:r w:rsidR="00536EB0">
        <w:rPr>
          <w:rFonts w:asciiTheme="minorHAnsi" w:eastAsia="Calibri" w:hAnsiTheme="minorHAnsi" w:cs="Calibri"/>
          <w:color w:val="000000" w:themeColor="text1"/>
          <w:sz w:val="24"/>
          <w:szCs w:val="24"/>
        </w:rPr>
        <w:t>m korišćenju tehnologije i programu</w:t>
      </w:r>
      <w:r w:rsidRPr="00DB54C9">
        <w:rPr>
          <w:rFonts w:asciiTheme="minorHAnsi" w:eastAsia="Calibri" w:hAnsiTheme="minorHAnsi" w:cs="Calibri"/>
          <w:color w:val="000000" w:themeColor="text1"/>
          <w:sz w:val="24"/>
          <w:szCs w:val="24"/>
        </w:rPr>
        <w:t xml:space="preserve"> za online kolaboraciju. Specijalizovane</w:t>
      </w:r>
      <w:r w:rsidR="00536EB0">
        <w:rPr>
          <w:rFonts w:asciiTheme="minorHAnsi" w:eastAsia="Calibri" w:hAnsiTheme="minorHAnsi" w:cs="Calibri"/>
          <w:color w:val="000000" w:themeColor="text1"/>
          <w:sz w:val="24"/>
          <w:szCs w:val="24"/>
        </w:rPr>
        <w:t xml:space="preserve"> obuke moraju biiti u skladu s</w:t>
      </w:r>
      <w:r w:rsidRPr="00DB54C9">
        <w:rPr>
          <w:rFonts w:asciiTheme="minorHAnsi" w:eastAsia="Calibri" w:hAnsiTheme="minorHAnsi" w:cs="Calibri"/>
          <w:color w:val="000000" w:themeColor="text1"/>
          <w:sz w:val="24"/>
          <w:szCs w:val="24"/>
        </w:rPr>
        <w:t xml:space="preserve"> potrebama određenih službi (finansije, pravo itd.). Osim toga, potrebno je sprovoditi redovne obuke za korišćenje sv</w:t>
      </w:r>
      <w:r w:rsidR="00536EB0">
        <w:rPr>
          <w:rFonts w:asciiTheme="minorHAnsi" w:eastAsia="Calibri" w:hAnsiTheme="minorHAnsi" w:cs="Calibri"/>
          <w:color w:val="000000" w:themeColor="text1"/>
          <w:sz w:val="24"/>
          <w:szCs w:val="24"/>
        </w:rPr>
        <w:t>ih aplikativnih rješenja implementiranih</w:t>
      </w:r>
      <w:r w:rsidRPr="00DB54C9">
        <w:rPr>
          <w:rFonts w:asciiTheme="minorHAnsi" w:eastAsia="Calibri" w:hAnsiTheme="minorHAnsi" w:cs="Calibri"/>
          <w:color w:val="000000" w:themeColor="text1"/>
          <w:sz w:val="24"/>
          <w:szCs w:val="24"/>
        </w:rPr>
        <w:t xml:space="preserve"> u javnoj upravi. Posebnu pažnju treba posvetiti kadrovima </w:t>
      </w:r>
      <w:r w:rsidR="00536EB0">
        <w:rPr>
          <w:rFonts w:asciiTheme="minorHAnsi" w:eastAsia="Calibri" w:hAnsiTheme="minorHAnsi" w:cs="Calibri"/>
          <w:color w:val="000000" w:themeColor="text1"/>
          <w:sz w:val="24"/>
          <w:szCs w:val="24"/>
        </w:rPr>
        <w:t>koji</w:t>
      </w:r>
      <w:r w:rsidRPr="00DB54C9">
        <w:rPr>
          <w:rFonts w:asciiTheme="minorHAnsi" w:eastAsia="Calibri" w:hAnsiTheme="minorHAnsi" w:cs="Calibri"/>
          <w:color w:val="000000" w:themeColor="text1"/>
          <w:sz w:val="24"/>
          <w:szCs w:val="24"/>
        </w:rPr>
        <w:t xml:space="preserve"> se bave poslovima iz oblasti IT-ja.</w:t>
      </w:r>
    </w:p>
    <w:tbl>
      <w:tblPr>
        <w:tblStyle w:val="35"/>
        <w:tblW w:w="971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605"/>
        <w:gridCol w:w="1530"/>
        <w:gridCol w:w="1890"/>
        <w:gridCol w:w="1778"/>
        <w:gridCol w:w="1912"/>
      </w:tblGrid>
      <w:tr w:rsidR="00A16942" w:rsidRPr="007075A6" w:rsidTr="00407EF3">
        <w:tc>
          <w:tcPr>
            <w:tcW w:w="2605" w:type="dxa"/>
            <w:shd w:val="clear" w:color="auto" w:fill="E0E4E5"/>
            <w:vAlign w:val="center"/>
          </w:tcPr>
          <w:p w:rsidR="00A16942" w:rsidRPr="007075A6" w:rsidRDefault="006A107F">
            <w:pPr>
              <w:spacing w:after="40"/>
              <w:rPr>
                <w:rFonts w:asciiTheme="minorHAnsi" w:hAnsiTheme="minorHAnsi"/>
                <w:color w:val="3A4C5B"/>
              </w:rPr>
            </w:pPr>
            <w:r w:rsidRPr="007075A6">
              <w:rPr>
                <w:rFonts w:asciiTheme="minorHAnsi" w:hAnsiTheme="minorHAnsi"/>
                <w:color w:val="3A4C5B"/>
              </w:rPr>
              <w:t>OPERATIVNI CILJ 2.1</w:t>
            </w:r>
          </w:p>
        </w:tc>
        <w:tc>
          <w:tcPr>
            <w:tcW w:w="7110" w:type="dxa"/>
            <w:gridSpan w:val="4"/>
            <w:shd w:val="clear" w:color="auto" w:fill="E0E4E5"/>
            <w:vAlign w:val="center"/>
          </w:tcPr>
          <w:p w:rsidR="00A16942" w:rsidRPr="007075A6" w:rsidRDefault="00536EB0">
            <w:pPr>
              <w:spacing w:after="40"/>
              <w:rPr>
                <w:rFonts w:asciiTheme="minorHAnsi" w:hAnsiTheme="minorHAnsi"/>
                <w:color w:val="3A4C5B"/>
              </w:rPr>
            </w:pPr>
            <w:r>
              <w:rPr>
                <w:rFonts w:asciiTheme="minorHAnsi" w:hAnsiTheme="minorHAnsi"/>
                <w:color w:val="3A4C5B"/>
              </w:rPr>
              <w:t>Efikasno</w:t>
            </w:r>
            <w:r w:rsidR="006A107F" w:rsidRPr="007075A6">
              <w:rPr>
                <w:rFonts w:asciiTheme="minorHAnsi" w:hAnsiTheme="minorHAnsi"/>
                <w:color w:val="3A4C5B"/>
              </w:rPr>
              <w:t xml:space="preserve"> pružanje usluga i uvođenje upravljanja kvalitetom pruženih usluga </w:t>
            </w:r>
          </w:p>
        </w:tc>
      </w:tr>
      <w:tr w:rsidR="00A16942" w:rsidRPr="007075A6" w:rsidTr="00407EF3">
        <w:tc>
          <w:tcPr>
            <w:tcW w:w="4135" w:type="dxa"/>
            <w:gridSpan w:val="2"/>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1890" w:type="dxa"/>
            <w:shd w:val="clear" w:color="auto" w:fill="DAF2F6"/>
            <w:vAlign w:val="center"/>
          </w:tcPr>
          <w:p w:rsidR="00A16942" w:rsidRPr="007075A6" w:rsidRDefault="006A107F" w:rsidP="008054D4">
            <w:pPr>
              <w:spacing w:after="40"/>
              <w:ind w:left="0" w:right="-28"/>
              <w:jc w:val="center"/>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1778" w:type="dxa"/>
            <w:shd w:val="clear" w:color="auto" w:fill="DAF2F6"/>
            <w:vAlign w:val="center"/>
          </w:tcPr>
          <w:p w:rsidR="00A16942" w:rsidRPr="007075A6" w:rsidRDefault="006A107F" w:rsidP="008054D4">
            <w:pPr>
              <w:spacing w:after="40"/>
              <w:ind w:left="0" w:right="-46"/>
              <w:jc w:val="center"/>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1912" w:type="dxa"/>
            <w:shd w:val="clear" w:color="auto" w:fill="DAF2F6"/>
            <w:vAlign w:val="center"/>
          </w:tcPr>
          <w:p w:rsidR="00A16942" w:rsidRPr="007075A6" w:rsidRDefault="006A107F" w:rsidP="008054D4">
            <w:pPr>
              <w:spacing w:after="40"/>
              <w:ind w:left="-4" w:right="0"/>
              <w:jc w:val="center"/>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4135" w:type="dxa"/>
            <w:gridSpan w:val="2"/>
            <w:shd w:val="clear" w:color="auto" w:fill="auto"/>
          </w:tcPr>
          <w:p w:rsidR="00A16942" w:rsidRPr="00DB54C9" w:rsidRDefault="008D026A" w:rsidP="008054D4">
            <w:pPr>
              <w:spacing w:after="40"/>
              <w:ind w:left="0"/>
              <w:jc w:val="both"/>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Broj institucija u kojima je uveden sistem upravljanja kvalitetom</w:t>
            </w:r>
          </w:p>
        </w:tc>
        <w:tc>
          <w:tcPr>
            <w:tcW w:w="1890" w:type="dxa"/>
            <w:shd w:val="clear" w:color="auto" w:fill="auto"/>
            <w:vAlign w:val="center"/>
          </w:tcPr>
          <w:p w:rsidR="00A16942" w:rsidRPr="00DB54C9" w:rsidRDefault="006A107F" w:rsidP="008054D4">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0</w:t>
            </w:r>
          </w:p>
        </w:tc>
        <w:tc>
          <w:tcPr>
            <w:tcW w:w="1778" w:type="dxa"/>
            <w:shd w:val="clear" w:color="auto" w:fill="auto"/>
            <w:vAlign w:val="center"/>
          </w:tcPr>
          <w:p w:rsidR="00A16942" w:rsidRPr="00DB54C9" w:rsidRDefault="00177D52" w:rsidP="008054D4">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5</w:t>
            </w:r>
          </w:p>
        </w:tc>
        <w:tc>
          <w:tcPr>
            <w:tcW w:w="1912" w:type="dxa"/>
            <w:shd w:val="clear" w:color="auto" w:fill="auto"/>
            <w:vAlign w:val="center"/>
          </w:tcPr>
          <w:p w:rsidR="00A16942" w:rsidRPr="00DB54C9" w:rsidRDefault="00177D52" w:rsidP="008054D4">
            <w:pPr>
              <w:spacing w:after="40"/>
              <w:jc w:val="center"/>
              <w:rPr>
                <w:rFonts w:asciiTheme="minorHAnsi" w:hAnsiTheme="minorHAnsi"/>
                <w:b w:val="0"/>
                <w:color w:val="000000" w:themeColor="text1"/>
                <w:sz w:val="18"/>
                <w:szCs w:val="18"/>
              </w:rPr>
            </w:pPr>
            <w:r w:rsidRPr="00DB54C9">
              <w:rPr>
                <w:rFonts w:asciiTheme="minorHAnsi" w:hAnsiTheme="minorHAnsi"/>
                <w:b w:val="0"/>
                <w:color w:val="000000" w:themeColor="text1"/>
                <w:sz w:val="18"/>
                <w:szCs w:val="18"/>
              </w:rPr>
              <w:t>15</w:t>
            </w:r>
          </w:p>
        </w:tc>
      </w:tr>
      <w:tr w:rsidR="00A16942" w:rsidRPr="007075A6" w:rsidTr="00407EF3">
        <w:tc>
          <w:tcPr>
            <w:tcW w:w="4135" w:type="dxa"/>
            <w:gridSpan w:val="2"/>
            <w:shd w:val="clear" w:color="auto" w:fill="auto"/>
          </w:tcPr>
          <w:p w:rsidR="00A16942" w:rsidRPr="008D026A" w:rsidRDefault="006A107F" w:rsidP="008054D4">
            <w:pPr>
              <w:spacing w:after="40"/>
              <w:ind w:left="0"/>
              <w:jc w:val="both"/>
              <w:rPr>
                <w:rFonts w:asciiTheme="minorHAnsi" w:hAnsiTheme="minorHAnsi"/>
                <w:b w:val="0"/>
                <w:sz w:val="18"/>
                <w:szCs w:val="18"/>
              </w:rPr>
            </w:pPr>
            <w:r w:rsidRPr="008D026A">
              <w:rPr>
                <w:rFonts w:asciiTheme="minorHAnsi" w:hAnsiTheme="minorHAnsi"/>
                <w:b w:val="0"/>
                <w:sz w:val="18"/>
                <w:szCs w:val="18"/>
              </w:rPr>
              <w:t>Zadovoljstvo građana javnim uslugama (Balkan barometar)</w:t>
            </w:r>
            <w:sdt>
              <w:sdtPr>
                <w:rPr>
                  <w:rFonts w:asciiTheme="minorHAnsi" w:hAnsiTheme="minorHAnsi"/>
                </w:rPr>
                <w:tag w:val="goog_rdk_35"/>
                <w:id w:val="-490408258"/>
              </w:sdtPr>
              <w:sdtEndPr/>
              <w:sdtContent/>
            </w:sdt>
            <w:r w:rsidRPr="008D026A">
              <w:rPr>
                <w:rFonts w:asciiTheme="minorHAnsi" w:hAnsiTheme="minorHAnsi"/>
                <w:b w:val="0"/>
                <w:sz w:val="18"/>
                <w:szCs w:val="18"/>
                <w:vertAlign w:val="superscript"/>
              </w:rPr>
              <w:footnoteReference w:id="63"/>
            </w:r>
          </w:p>
        </w:tc>
        <w:tc>
          <w:tcPr>
            <w:tcW w:w="1890"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3,3</w:t>
            </w:r>
          </w:p>
        </w:tc>
        <w:tc>
          <w:tcPr>
            <w:tcW w:w="1778"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3,5</w:t>
            </w:r>
          </w:p>
        </w:tc>
        <w:tc>
          <w:tcPr>
            <w:tcW w:w="1912"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3,7</w:t>
            </w:r>
          </w:p>
        </w:tc>
      </w:tr>
      <w:tr w:rsidR="00A16942" w:rsidRPr="007075A6" w:rsidTr="00407EF3">
        <w:tc>
          <w:tcPr>
            <w:tcW w:w="4135" w:type="dxa"/>
            <w:gridSpan w:val="2"/>
            <w:shd w:val="clear" w:color="auto" w:fill="auto"/>
          </w:tcPr>
          <w:p w:rsidR="00A16942" w:rsidRPr="008D026A" w:rsidRDefault="00536EB0" w:rsidP="008054D4">
            <w:pPr>
              <w:spacing w:after="40"/>
              <w:ind w:left="0"/>
              <w:jc w:val="both"/>
              <w:rPr>
                <w:rFonts w:asciiTheme="minorHAnsi" w:hAnsiTheme="minorHAnsi"/>
                <w:b w:val="0"/>
                <w:sz w:val="18"/>
                <w:szCs w:val="18"/>
              </w:rPr>
            </w:pPr>
            <w:r>
              <w:rPr>
                <w:rFonts w:asciiTheme="minorHAnsi" w:hAnsiTheme="minorHAnsi"/>
                <w:b w:val="0"/>
                <w:color w:val="000000" w:themeColor="text1"/>
                <w:sz w:val="18"/>
                <w:szCs w:val="18"/>
              </w:rPr>
              <w:t>Procenat</w:t>
            </w:r>
            <w:r w:rsidR="006A107F" w:rsidRPr="008D026A">
              <w:rPr>
                <w:rFonts w:asciiTheme="minorHAnsi" w:hAnsiTheme="minorHAnsi"/>
                <w:b w:val="0"/>
                <w:sz w:val="18"/>
                <w:szCs w:val="18"/>
              </w:rPr>
              <w:t xml:space="preserve"> upravnih akata </w:t>
            </w:r>
            <w:r>
              <w:rPr>
                <w:rFonts w:asciiTheme="minorHAnsi" w:hAnsiTheme="minorHAnsi"/>
                <w:b w:val="0"/>
                <w:sz w:val="18"/>
                <w:szCs w:val="18"/>
              </w:rPr>
              <w:t xml:space="preserve"> koje je poništio Upravni  sud</w:t>
            </w:r>
          </w:p>
        </w:tc>
        <w:tc>
          <w:tcPr>
            <w:tcW w:w="1890"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20,33%</w:t>
            </w:r>
          </w:p>
        </w:tc>
        <w:tc>
          <w:tcPr>
            <w:tcW w:w="1778"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20%</w:t>
            </w:r>
          </w:p>
        </w:tc>
        <w:tc>
          <w:tcPr>
            <w:tcW w:w="1912" w:type="dxa"/>
            <w:shd w:val="clear" w:color="auto" w:fill="auto"/>
            <w:vAlign w:val="center"/>
          </w:tcPr>
          <w:p w:rsidR="00A16942" w:rsidRPr="008D026A" w:rsidRDefault="006A107F" w:rsidP="008054D4">
            <w:pPr>
              <w:spacing w:after="40"/>
              <w:jc w:val="center"/>
              <w:rPr>
                <w:rFonts w:asciiTheme="minorHAnsi" w:hAnsiTheme="minorHAnsi"/>
                <w:b w:val="0"/>
                <w:sz w:val="18"/>
                <w:szCs w:val="18"/>
              </w:rPr>
            </w:pPr>
            <w:r w:rsidRPr="008D026A">
              <w:rPr>
                <w:rFonts w:asciiTheme="minorHAnsi" w:hAnsiTheme="minorHAnsi"/>
                <w:b w:val="0"/>
                <w:sz w:val="18"/>
                <w:szCs w:val="18"/>
              </w:rPr>
              <w:t>18%</w:t>
            </w:r>
          </w:p>
        </w:tc>
      </w:tr>
    </w:tbl>
    <w:p w:rsidR="00A16942" w:rsidRPr="007075A6" w:rsidRDefault="006A107F" w:rsidP="00321BB4">
      <w:pPr>
        <w:pStyle w:val="Heading4"/>
        <w:spacing w:before="240" w:after="60" w:line="240" w:lineRule="auto"/>
        <w:ind w:right="-446"/>
        <w:jc w:val="both"/>
        <w:rPr>
          <w:rFonts w:asciiTheme="minorHAnsi" w:hAnsiTheme="minorHAnsi"/>
          <w:color w:val="000000"/>
          <w:sz w:val="24"/>
          <w:szCs w:val="24"/>
        </w:rPr>
      </w:pPr>
      <w:bookmarkStart w:id="24" w:name="_Toc90637376"/>
      <w:r w:rsidRPr="007075A6">
        <w:rPr>
          <w:rFonts w:asciiTheme="minorHAnsi" w:hAnsiTheme="minorHAnsi"/>
          <w:i w:val="0"/>
          <w:color w:val="000000"/>
          <w:sz w:val="24"/>
          <w:szCs w:val="24"/>
        </w:rPr>
        <w:t>OPERATIVNI CILJ 2.2.</w:t>
      </w:r>
      <w:r w:rsidR="00BB2FC8">
        <w:rPr>
          <w:rFonts w:asciiTheme="minorHAnsi" w:hAnsiTheme="minorHAnsi"/>
          <w:color w:val="000000"/>
          <w:sz w:val="24"/>
          <w:szCs w:val="24"/>
        </w:rPr>
        <w:t xml:space="preserve"> </w:t>
      </w:r>
      <w:r w:rsidRPr="007075A6">
        <w:rPr>
          <w:rFonts w:asciiTheme="minorHAnsi" w:hAnsiTheme="minorHAnsi"/>
          <w:color w:val="000000"/>
          <w:sz w:val="24"/>
          <w:szCs w:val="24"/>
        </w:rPr>
        <w:t>P</w:t>
      </w:r>
      <w:r w:rsidR="00536EB0">
        <w:rPr>
          <w:rFonts w:asciiTheme="minorHAnsi" w:hAnsiTheme="minorHAnsi"/>
          <w:color w:val="000000"/>
          <w:sz w:val="24"/>
          <w:szCs w:val="24"/>
        </w:rPr>
        <w:t>otp</w:t>
      </w:r>
      <w:r w:rsidRPr="007075A6">
        <w:rPr>
          <w:rFonts w:asciiTheme="minorHAnsi" w:hAnsiTheme="minorHAnsi"/>
          <w:color w:val="000000"/>
          <w:sz w:val="24"/>
          <w:szCs w:val="24"/>
        </w:rPr>
        <w:t>una interoperabilnost informacionih sistema i povećanje broja elektronskih usluga na visokom nivou sofisticiranosti</w:t>
      </w:r>
      <w:bookmarkEnd w:id="24"/>
      <w:r w:rsidRPr="007075A6">
        <w:rPr>
          <w:rFonts w:asciiTheme="minorHAnsi" w:hAnsiTheme="minorHAnsi"/>
          <w:color w:val="000000"/>
          <w:sz w:val="24"/>
          <w:szCs w:val="24"/>
        </w:rPr>
        <w:t xml:space="preserve">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Digital</w:t>
      </w:r>
      <w:r w:rsidR="00536EB0">
        <w:rPr>
          <w:rFonts w:asciiTheme="minorHAnsi" w:eastAsia="Calibri" w:hAnsiTheme="minorHAnsi" w:cs="Calibri"/>
          <w:color w:val="000000"/>
          <w:sz w:val="24"/>
          <w:szCs w:val="24"/>
        </w:rPr>
        <w:t>n</w:t>
      </w:r>
      <w:r w:rsidRPr="007075A6">
        <w:rPr>
          <w:rFonts w:asciiTheme="minorHAnsi" w:eastAsia="Calibri" w:hAnsiTheme="minorHAnsi" w:cs="Calibri"/>
          <w:color w:val="000000"/>
          <w:sz w:val="24"/>
          <w:szCs w:val="24"/>
        </w:rPr>
        <w:t>om transformacijom javne uprave unaprijediće se dostupnost i kvalitet javnih usluga, smanjiti čekanje u redovima, smanjiti troškovi i obezbijediti lakoća poslovanja za privredne subjekte. Potrebno je s</w:t>
      </w:r>
      <w:r w:rsidR="00536EB0">
        <w:rPr>
          <w:rFonts w:asciiTheme="minorHAnsi" w:eastAsia="Calibri" w:hAnsiTheme="minorHAnsi" w:cs="Calibri"/>
          <w:color w:val="000000"/>
          <w:sz w:val="24"/>
          <w:szCs w:val="24"/>
        </w:rPr>
        <w:t>tvoriti ambijent za jednostavnu, brzu i efikasn</w:t>
      </w:r>
      <w:r w:rsidRPr="007075A6">
        <w:rPr>
          <w:rFonts w:asciiTheme="minorHAnsi" w:eastAsia="Calibri" w:hAnsiTheme="minorHAnsi" w:cs="Calibri"/>
          <w:color w:val="000000"/>
          <w:sz w:val="24"/>
          <w:szCs w:val="24"/>
        </w:rPr>
        <w:t xml:space="preserve">u komunikaciju građana i uprave uz stalnu promociju </w:t>
      </w:r>
      <w:r w:rsidRPr="007075A6">
        <w:rPr>
          <w:rFonts w:asciiTheme="minorHAnsi" w:eastAsia="Calibri" w:hAnsiTheme="minorHAnsi" w:cs="Calibri"/>
          <w:b/>
          <w:color w:val="000000"/>
          <w:sz w:val="24"/>
          <w:szCs w:val="24"/>
        </w:rPr>
        <w:t>elektronske komunikacije između organa i stranaka.</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Prioritet će biti na </w:t>
      </w:r>
      <w:r w:rsidR="000B64C0">
        <w:rPr>
          <w:rFonts w:asciiTheme="minorHAnsi" w:eastAsia="Calibri" w:hAnsiTheme="minorHAnsi" w:cs="Calibri"/>
          <w:b/>
          <w:color w:val="000000"/>
          <w:sz w:val="24"/>
          <w:szCs w:val="24"/>
        </w:rPr>
        <w:t>kreiranju novog</w:t>
      </w:r>
      <w:r w:rsidRPr="007075A6">
        <w:rPr>
          <w:rFonts w:asciiTheme="minorHAnsi" w:eastAsia="Calibri" w:hAnsiTheme="minorHAnsi" w:cs="Calibri"/>
          <w:b/>
          <w:color w:val="000000"/>
          <w:sz w:val="24"/>
          <w:szCs w:val="24"/>
        </w:rPr>
        <w:t xml:space="preserve"> Portala eUprave</w:t>
      </w:r>
      <w:r w:rsidR="000B64C0" w:rsidRPr="000B64C0">
        <w:rPr>
          <w:rFonts w:asciiTheme="minorHAnsi" w:eastAsia="Calibri" w:hAnsiTheme="minorHAnsi" w:cs="Calibri"/>
          <w:color w:val="000000"/>
          <w:sz w:val="24"/>
          <w:szCs w:val="24"/>
        </w:rPr>
        <w:t>kao jedinstvene tačke kontakta</w:t>
      </w:r>
      <w:r w:rsidRPr="007075A6">
        <w:rPr>
          <w:rFonts w:asciiTheme="minorHAnsi" w:eastAsia="Calibri" w:hAnsiTheme="minorHAnsi" w:cs="Calibri"/>
          <w:color w:val="000000"/>
          <w:sz w:val="24"/>
          <w:szCs w:val="24"/>
        </w:rPr>
        <w:t xml:space="preserve">, razvoju </w:t>
      </w:r>
      <w:r w:rsidRPr="007075A6">
        <w:rPr>
          <w:rFonts w:asciiTheme="minorHAnsi" w:eastAsia="Calibri" w:hAnsiTheme="minorHAnsi" w:cs="Calibri"/>
          <w:b/>
          <w:color w:val="000000"/>
          <w:sz w:val="24"/>
          <w:szCs w:val="24"/>
        </w:rPr>
        <w:t>novih e-usluga</w:t>
      </w:r>
      <w:r w:rsidRPr="007075A6">
        <w:rPr>
          <w:rFonts w:asciiTheme="minorHAnsi" w:eastAsia="Calibri" w:hAnsiTheme="minorHAnsi" w:cs="Calibri"/>
          <w:color w:val="000000"/>
          <w:sz w:val="24"/>
          <w:szCs w:val="24"/>
        </w:rPr>
        <w:t xml:space="preserve">, uvođenju </w:t>
      </w:r>
      <w:r w:rsidRPr="007075A6">
        <w:rPr>
          <w:rFonts w:asciiTheme="minorHAnsi" w:eastAsia="Calibri" w:hAnsiTheme="minorHAnsi" w:cs="Calibri"/>
          <w:b/>
          <w:color w:val="000000"/>
          <w:sz w:val="24"/>
          <w:szCs w:val="24"/>
        </w:rPr>
        <w:t>potpuno digitalnih  usluga</w:t>
      </w:r>
      <w:r w:rsidRPr="007075A6">
        <w:rPr>
          <w:rFonts w:asciiTheme="minorHAnsi" w:eastAsia="Calibri" w:hAnsiTheme="minorHAnsi" w:cs="Calibri"/>
          <w:color w:val="000000"/>
          <w:sz w:val="24"/>
          <w:szCs w:val="24"/>
        </w:rPr>
        <w:t xml:space="preserve"> – bez papira za ključne životne događaje (eRođenje, eStudent, eUpis…),</w:t>
      </w:r>
      <w:r w:rsidR="00536EB0">
        <w:rPr>
          <w:rFonts w:asciiTheme="minorHAnsi" w:eastAsia="Calibri" w:hAnsiTheme="minorHAnsi" w:cs="Calibri"/>
          <w:color w:val="000000"/>
          <w:sz w:val="24"/>
          <w:szCs w:val="24"/>
        </w:rPr>
        <w:t xml:space="preserve"> na</w:t>
      </w:r>
      <w:r w:rsidRPr="007075A6">
        <w:rPr>
          <w:rFonts w:asciiTheme="minorHAnsi" w:eastAsia="Calibri" w:hAnsiTheme="minorHAnsi" w:cs="Calibri"/>
          <w:color w:val="000000"/>
          <w:sz w:val="24"/>
          <w:szCs w:val="24"/>
        </w:rPr>
        <w:t xml:space="preserve"> unapređenju Portala u dijelu sistema </w:t>
      </w:r>
      <w:r w:rsidR="00536EB0">
        <w:rPr>
          <w:rFonts w:asciiTheme="minorHAnsi" w:eastAsia="Calibri" w:hAnsiTheme="minorHAnsi" w:cs="Calibri"/>
          <w:b/>
          <w:color w:val="000000"/>
          <w:sz w:val="24"/>
          <w:szCs w:val="24"/>
        </w:rPr>
        <w:t>za e-plaćanje, e-autentifikaciju i e-identifikaciju</w:t>
      </w:r>
      <w:r w:rsidRPr="007075A6">
        <w:rPr>
          <w:rFonts w:asciiTheme="minorHAnsi" w:eastAsia="Calibri" w:hAnsiTheme="minorHAnsi" w:cs="Calibri"/>
          <w:b/>
          <w:color w:val="000000"/>
          <w:sz w:val="24"/>
          <w:szCs w:val="24"/>
        </w:rPr>
        <w:t xml:space="preserve"> </w:t>
      </w:r>
      <w:r w:rsidRPr="007075A6">
        <w:rPr>
          <w:rFonts w:asciiTheme="minorHAnsi" w:eastAsia="Calibri" w:hAnsiTheme="minorHAnsi" w:cs="Calibri"/>
          <w:color w:val="000000"/>
          <w:sz w:val="24"/>
          <w:szCs w:val="24"/>
        </w:rPr>
        <w:t>korisnika.  Uvođen</w:t>
      </w:r>
      <w:r w:rsidR="00536EB0">
        <w:rPr>
          <w:rFonts w:asciiTheme="minorHAnsi" w:eastAsia="Calibri" w:hAnsiTheme="minorHAnsi" w:cs="Calibri"/>
          <w:color w:val="000000"/>
          <w:sz w:val="24"/>
          <w:szCs w:val="24"/>
        </w:rPr>
        <w:t>je po</w:t>
      </w:r>
      <w:r w:rsidR="0051180C">
        <w:rPr>
          <w:rFonts w:asciiTheme="minorHAnsi" w:eastAsia="Calibri" w:hAnsiTheme="minorHAnsi" w:cs="Calibri"/>
          <w:color w:val="000000"/>
          <w:sz w:val="24"/>
          <w:szCs w:val="24"/>
        </w:rPr>
        <w:t>t</w:t>
      </w:r>
      <w:r w:rsidR="000B64C0">
        <w:rPr>
          <w:rFonts w:asciiTheme="minorHAnsi" w:eastAsia="Calibri" w:hAnsiTheme="minorHAnsi" w:cs="Calibri"/>
          <w:color w:val="000000"/>
          <w:sz w:val="24"/>
          <w:szCs w:val="24"/>
        </w:rPr>
        <w:t>p</w:t>
      </w:r>
      <w:r w:rsidR="0051180C">
        <w:rPr>
          <w:rFonts w:asciiTheme="minorHAnsi" w:eastAsia="Calibri" w:hAnsiTheme="minorHAnsi" w:cs="Calibri"/>
          <w:color w:val="000000"/>
          <w:sz w:val="24"/>
          <w:szCs w:val="24"/>
        </w:rPr>
        <w:t>u</w:t>
      </w:r>
      <w:r w:rsidR="000B64C0">
        <w:rPr>
          <w:rFonts w:asciiTheme="minorHAnsi" w:eastAsia="Calibri" w:hAnsiTheme="minorHAnsi" w:cs="Calibri"/>
          <w:color w:val="000000"/>
          <w:sz w:val="24"/>
          <w:szCs w:val="24"/>
        </w:rPr>
        <w:t>no digitalnih usluga (</w:t>
      </w:r>
      <w:r w:rsidRPr="007075A6">
        <w:rPr>
          <w:rFonts w:asciiTheme="minorHAnsi" w:eastAsia="Calibri" w:hAnsiTheme="minorHAnsi" w:cs="Calibri"/>
          <w:color w:val="000000"/>
          <w:sz w:val="24"/>
          <w:szCs w:val="24"/>
        </w:rPr>
        <w:t>po metodologiji eGov benchmark) ima jasno definisane oblasti kao što su: Porodica, Studiranje, Zdravlje, Trans</w:t>
      </w:r>
      <w:r w:rsidR="00536EB0">
        <w:rPr>
          <w:rFonts w:asciiTheme="minorHAnsi" w:eastAsia="Calibri" w:hAnsiTheme="minorHAnsi" w:cs="Calibri"/>
          <w:color w:val="000000"/>
          <w:sz w:val="24"/>
          <w:szCs w:val="24"/>
        </w:rPr>
        <w:t>port itd. Shodno metodologiji</w:t>
      </w:r>
      <w:r w:rsidRPr="007075A6">
        <w:rPr>
          <w:rFonts w:asciiTheme="minorHAnsi" w:eastAsia="Calibri" w:hAnsiTheme="minorHAnsi" w:cs="Calibri"/>
          <w:color w:val="000000"/>
          <w:sz w:val="24"/>
          <w:szCs w:val="24"/>
        </w:rPr>
        <w:t xml:space="preserve"> ocjenjuje</w:t>
      </w:r>
      <w:r w:rsidR="00536EB0">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nivo zrelosti usluga iz navedenih oblasti i istraživanjem se upoređuju rezultati zemalja članica navedene metodologije.  U trenutnoj metodologiji Benchmark ima preko 10</w:t>
      </w:r>
      <w:r w:rsidR="00536EB0">
        <w:rPr>
          <w:rFonts w:asciiTheme="minorHAnsi" w:eastAsia="Calibri" w:hAnsiTheme="minorHAnsi" w:cs="Calibri"/>
          <w:color w:val="000000"/>
          <w:sz w:val="24"/>
          <w:szCs w:val="24"/>
        </w:rPr>
        <w:t xml:space="preserve">0 usluga, a odabir će imati uvid </w:t>
      </w:r>
      <w:r w:rsidRPr="007075A6">
        <w:rPr>
          <w:rFonts w:asciiTheme="minorHAnsi" w:eastAsia="Calibri" w:hAnsiTheme="minorHAnsi" w:cs="Calibri"/>
          <w:color w:val="000000"/>
          <w:sz w:val="24"/>
          <w:szCs w:val="24"/>
        </w:rPr>
        <w:t xml:space="preserve"> samo one usluge koje su od velikog značaja za građane i privredu, imaju visoku frekventnost upotrebe i veliki impact na građane i privredu.</w:t>
      </w:r>
    </w:p>
    <w:p w:rsidR="000B64C0" w:rsidRDefault="006A107F" w:rsidP="000B64C0">
      <w:pPr>
        <w:spacing w:before="60" w:after="60" w:line="240" w:lineRule="auto"/>
        <w:ind w:right="-471"/>
        <w:jc w:val="both"/>
        <w:rPr>
          <w:rFonts w:asciiTheme="minorHAnsi" w:eastAsia="Calibri" w:hAnsiTheme="minorHAnsi" w:cs="Calibri"/>
          <w:color w:val="000000"/>
          <w:sz w:val="24"/>
          <w:szCs w:val="24"/>
          <w:highlight w:val="white"/>
        </w:rPr>
      </w:pPr>
      <w:r w:rsidRPr="007075A6">
        <w:rPr>
          <w:rFonts w:asciiTheme="minorHAnsi" w:eastAsia="Calibri" w:hAnsiTheme="minorHAnsi" w:cs="Calibri"/>
          <w:color w:val="000000"/>
          <w:sz w:val="24"/>
          <w:szCs w:val="24"/>
        </w:rPr>
        <w:t xml:space="preserve">Cilj je da se svi nastali </w:t>
      </w:r>
      <w:r w:rsidRPr="007075A6">
        <w:rPr>
          <w:rFonts w:asciiTheme="minorHAnsi" w:eastAsia="Calibri" w:hAnsiTheme="minorHAnsi" w:cs="Calibri"/>
          <w:b/>
          <w:color w:val="000000"/>
          <w:sz w:val="24"/>
          <w:szCs w:val="24"/>
        </w:rPr>
        <w:t>informacioni sistemi usklade</w:t>
      </w:r>
      <w:r w:rsidR="0051180C">
        <w:rPr>
          <w:rFonts w:asciiTheme="minorHAnsi" w:eastAsia="Calibri" w:hAnsiTheme="minorHAnsi" w:cs="Calibri"/>
          <w:color w:val="000000"/>
          <w:sz w:val="24"/>
          <w:szCs w:val="24"/>
        </w:rPr>
        <w:t xml:space="preserve"> da</w:t>
      </w:r>
      <w:r w:rsidRPr="007075A6">
        <w:rPr>
          <w:rFonts w:asciiTheme="minorHAnsi" w:eastAsia="Calibri" w:hAnsiTheme="minorHAnsi" w:cs="Calibri"/>
          <w:color w:val="000000"/>
          <w:sz w:val="24"/>
          <w:szCs w:val="24"/>
        </w:rPr>
        <w:t xml:space="preserve"> bi mogli biti interoperabilni kao i da se</w:t>
      </w:r>
      <w:r w:rsidRPr="007075A6">
        <w:rPr>
          <w:rFonts w:asciiTheme="minorHAnsi" w:eastAsia="Calibri" w:hAnsiTheme="minorHAnsi" w:cs="Calibri"/>
          <w:b/>
          <w:color w:val="000000"/>
          <w:sz w:val="24"/>
          <w:szCs w:val="24"/>
        </w:rPr>
        <w:t xml:space="preserve"> uspostavi p</w:t>
      </w:r>
      <w:r w:rsidR="0051180C">
        <w:rPr>
          <w:rFonts w:asciiTheme="minorHAnsi" w:eastAsia="Calibri" w:hAnsiTheme="minorHAnsi" w:cs="Calibri"/>
          <w:b/>
          <w:color w:val="000000"/>
          <w:sz w:val="24"/>
          <w:szCs w:val="24"/>
        </w:rPr>
        <w:t>otp</w:t>
      </w:r>
      <w:r w:rsidRPr="007075A6">
        <w:rPr>
          <w:rFonts w:asciiTheme="minorHAnsi" w:eastAsia="Calibri" w:hAnsiTheme="minorHAnsi" w:cs="Calibri"/>
          <w:b/>
          <w:color w:val="000000"/>
          <w:sz w:val="24"/>
          <w:szCs w:val="24"/>
        </w:rPr>
        <w:t>una elektronska</w:t>
      </w:r>
      <w:r w:rsidR="0051180C">
        <w:rPr>
          <w:rFonts w:asciiTheme="minorHAnsi" w:eastAsia="Calibri" w:hAnsiTheme="minorHAnsi" w:cs="Calibri"/>
          <w:b/>
          <w:color w:val="000000"/>
          <w:sz w:val="24"/>
          <w:szCs w:val="24"/>
        </w:rPr>
        <w:t xml:space="preserve"> međuregistarska</w:t>
      </w:r>
      <w:r w:rsidRPr="007075A6">
        <w:rPr>
          <w:rFonts w:asciiTheme="minorHAnsi" w:eastAsia="Calibri" w:hAnsiTheme="minorHAnsi" w:cs="Calibri"/>
          <w:b/>
          <w:color w:val="000000"/>
          <w:sz w:val="24"/>
          <w:szCs w:val="24"/>
        </w:rPr>
        <w:t xml:space="preserve"> razmjena podataka.</w:t>
      </w:r>
      <w:r w:rsidRPr="007075A6">
        <w:rPr>
          <w:rFonts w:asciiTheme="minorHAnsi" w:eastAsia="Calibri" w:hAnsiTheme="minorHAnsi" w:cs="Calibri"/>
          <w:color w:val="000000"/>
          <w:sz w:val="24"/>
          <w:szCs w:val="24"/>
        </w:rPr>
        <w:t xml:space="preserve"> Potrebno je povezati JLS na J</w:t>
      </w:r>
      <w:r w:rsidRPr="007075A6">
        <w:rPr>
          <w:rFonts w:asciiTheme="minorHAnsi" w:eastAsia="Calibri" w:hAnsiTheme="minorHAnsi" w:cs="Calibri"/>
          <w:color w:val="000000"/>
          <w:sz w:val="24"/>
          <w:szCs w:val="24"/>
          <w:highlight w:val="white"/>
        </w:rPr>
        <w:t>edinstveni sistem za elektronsku razmjenu podataka (JSERP) – Goverment Service Bus.</w:t>
      </w:r>
    </w:p>
    <w:p w:rsidR="00A16942" w:rsidRPr="00DB54C9" w:rsidRDefault="001C44D9" w:rsidP="000B64C0">
      <w:pPr>
        <w:spacing w:before="60" w:after="60" w:line="240" w:lineRule="auto"/>
        <w:ind w:right="-471"/>
        <w:jc w:val="both"/>
        <w:rPr>
          <w:rFonts w:asciiTheme="minorHAnsi" w:eastAsia="Calibri" w:hAnsiTheme="minorHAnsi" w:cs="Calibri"/>
          <w:color w:val="000000" w:themeColor="text1"/>
          <w:sz w:val="24"/>
          <w:szCs w:val="24"/>
          <w:highlight w:val="white"/>
        </w:rPr>
      </w:pPr>
      <w:r>
        <w:rPr>
          <w:rFonts w:asciiTheme="minorHAnsi" w:eastAsia="Arial" w:hAnsiTheme="minorHAnsi" w:cs="Arial"/>
          <w:color w:val="000000" w:themeColor="text1"/>
          <w:sz w:val="24"/>
          <w:szCs w:val="24"/>
          <w:highlight w:val="white"/>
        </w:rPr>
        <w:lastRenderedPageBreak/>
        <w:t>Građani očekuju da Vlada odgovara na njihove potrebe koje ni</w:t>
      </w:r>
      <w:r w:rsidR="0051180C">
        <w:rPr>
          <w:rFonts w:asciiTheme="minorHAnsi" w:eastAsia="Arial" w:hAnsiTheme="minorHAnsi" w:cs="Arial"/>
          <w:color w:val="000000" w:themeColor="text1"/>
          <w:sz w:val="24"/>
          <w:szCs w:val="24"/>
          <w:highlight w:val="white"/>
        </w:rPr>
        <w:t>je</w:t>
      </w:r>
      <w:r>
        <w:rPr>
          <w:rFonts w:asciiTheme="minorHAnsi" w:eastAsia="Arial" w:hAnsiTheme="minorHAnsi" w:cs="Arial"/>
          <w:color w:val="000000" w:themeColor="text1"/>
          <w:sz w:val="24"/>
          <w:szCs w:val="24"/>
          <w:highlight w:val="white"/>
        </w:rPr>
        <w:t>su uvijek konstanta i koje</w:t>
      </w:r>
      <w:r w:rsidR="0051180C">
        <w:rPr>
          <w:rFonts w:asciiTheme="minorHAnsi" w:eastAsia="Arial" w:hAnsiTheme="minorHAnsi" w:cs="Arial"/>
          <w:color w:val="000000" w:themeColor="text1"/>
          <w:sz w:val="24"/>
          <w:szCs w:val="24"/>
          <w:highlight w:val="white"/>
        </w:rPr>
        <w:t xml:space="preserve"> se stalno mijenjaju u skladu s</w:t>
      </w:r>
      <w:r>
        <w:rPr>
          <w:rFonts w:asciiTheme="minorHAnsi" w:eastAsia="Arial" w:hAnsiTheme="minorHAnsi" w:cs="Arial"/>
          <w:color w:val="000000" w:themeColor="text1"/>
          <w:sz w:val="24"/>
          <w:szCs w:val="24"/>
          <w:highlight w:val="white"/>
        </w:rPr>
        <w:t xml:space="preserve"> različitim okolnostima. Bolje online usluge mogu smanjiti frustraciju, uštedjeti vrijeme pojedincima, poboljšati pristu</w:t>
      </w:r>
      <w:r w:rsidR="0051180C">
        <w:rPr>
          <w:rFonts w:asciiTheme="minorHAnsi" w:eastAsia="Arial" w:hAnsiTheme="minorHAnsi" w:cs="Arial"/>
          <w:color w:val="000000" w:themeColor="text1"/>
          <w:sz w:val="24"/>
          <w:szCs w:val="24"/>
          <w:highlight w:val="white"/>
        </w:rPr>
        <w:t>p i</w:t>
      </w:r>
      <w:r>
        <w:rPr>
          <w:rFonts w:asciiTheme="minorHAnsi" w:eastAsia="Arial" w:hAnsiTheme="minorHAnsi" w:cs="Arial"/>
          <w:color w:val="000000" w:themeColor="text1"/>
          <w:sz w:val="24"/>
          <w:szCs w:val="24"/>
          <w:highlight w:val="white"/>
        </w:rPr>
        <w:t xml:space="preserve"> postići veću vrijednost za javna ulaganja. </w:t>
      </w:r>
      <w:r w:rsidR="000B64C0" w:rsidRPr="00DB54C9">
        <w:rPr>
          <w:rFonts w:asciiTheme="minorHAnsi" w:eastAsia="Arial" w:hAnsiTheme="minorHAnsi" w:cs="Arial"/>
          <w:color w:val="000000" w:themeColor="text1"/>
          <w:sz w:val="24"/>
          <w:szCs w:val="24"/>
          <w:highlight w:val="white"/>
        </w:rPr>
        <w:t xml:space="preserve">Kroz realizaciju projekta </w:t>
      </w:r>
      <w:r w:rsidR="000B64C0" w:rsidRPr="00DB54C9">
        <w:rPr>
          <w:rFonts w:asciiTheme="minorHAnsi" w:eastAsia="Arial" w:hAnsiTheme="minorHAnsi" w:cs="Arial"/>
          <w:i/>
          <w:color w:val="000000" w:themeColor="text1"/>
          <w:sz w:val="24"/>
          <w:szCs w:val="24"/>
          <w:highlight w:val="white"/>
        </w:rPr>
        <w:t>Montenegro</w:t>
      </w:r>
      <w:r w:rsidR="000B64C0" w:rsidRPr="00DB54C9">
        <w:rPr>
          <w:rFonts w:asciiTheme="minorHAnsi" w:eastAsia="Arial" w:hAnsiTheme="minorHAnsi" w:cs="Arial"/>
          <w:color w:val="000000" w:themeColor="text1"/>
          <w:sz w:val="24"/>
          <w:szCs w:val="24"/>
          <w:highlight w:val="white"/>
        </w:rPr>
        <w:t xml:space="preserve"> </w:t>
      </w:r>
      <w:r w:rsidRPr="00DB54C9">
        <w:rPr>
          <w:rFonts w:asciiTheme="minorHAnsi" w:eastAsia="Arial" w:hAnsiTheme="minorHAnsi" w:cs="Arial"/>
          <w:i/>
          <w:color w:val="000000" w:themeColor="text1"/>
          <w:sz w:val="24"/>
          <w:szCs w:val="24"/>
          <w:highlight w:val="white"/>
        </w:rPr>
        <w:t>Digital</w:t>
      </w:r>
      <w:r w:rsidRPr="00DB54C9">
        <w:rPr>
          <w:rFonts w:asciiTheme="minorHAnsi" w:eastAsia="Arial" w:hAnsiTheme="minorHAnsi" w:cs="Arial"/>
          <w:color w:val="000000" w:themeColor="text1"/>
          <w:sz w:val="24"/>
          <w:szCs w:val="24"/>
          <w:highlight w:val="white"/>
        </w:rPr>
        <w:t xml:space="preserve"> </w:t>
      </w:r>
      <w:r w:rsidR="0051180C">
        <w:rPr>
          <w:rFonts w:asciiTheme="minorHAnsi" w:eastAsia="Arial" w:hAnsiTheme="minorHAnsi" w:cs="Arial"/>
          <w:color w:val="000000" w:themeColor="text1"/>
          <w:sz w:val="24"/>
          <w:szCs w:val="24"/>
          <w:highlight w:val="white"/>
        </w:rPr>
        <w:t>radiće se</w:t>
      </w:r>
      <w:r w:rsidR="000B64C0" w:rsidRPr="00DB54C9">
        <w:rPr>
          <w:rFonts w:asciiTheme="minorHAnsi" w:eastAsia="Arial" w:hAnsiTheme="minorHAnsi" w:cs="Arial"/>
          <w:color w:val="000000" w:themeColor="text1"/>
          <w:sz w:val="24"/>
          <w:szCs w:val="24"/>
          <w:highlight w:val="white"/>
        </w:rPr>
        <w:t xml:space="preserve"> na realizaciji ključnih ciljeva Vlade CG i MJUDDM, a usre</w:t>
      </w:r>
      <w:r w:rsidR="0051180C">
        <w:rPr>
          <w:rFonts w:asciiTheme="minorHAnsi" w:eastAsia="Arial" w:hAnsiTheme="minorHAnsi" w:cs="Arial"/>
          <w:color w:val="000000" w:themeColor="text1"/>
          <w:sz w:val="24"/>
          <w:szCs w:val="24"/>
          <w:highlight w:val="white"/>
        </w:rPr>
        <w:t>d</w:t>
      </w:r>
      <w:r w:rsidR="000B64C0" w:rsidRPr="00DB54C9">
        <w:rPr>
          <w:rFonts w:asciiTheme="minorHAnsi" w:eastAsia="Arial" w:hAnsiTheme="minorHAnsi" w:cs="Arial"/>
          <w:color w:val="000000" w:themeColor="text1"/>
          <w:sz w:val="24"/>
          <w:szCs w:val="24"/>
          <w:highlight w:val="white"/>
        </w:rPr>
        <w:t>sređen</w:t>
      </w:r>
      <w:r w:rsidR="0051180C">
        <w:rPr>
          <w:rFonts w:asciiTheme="minorHAnsi" w:eastAsia="Arial" w:hAnsiTheme="minorHAnsi" w:cs="Arial"/>
          <w:color w:val="000000" w:themeColor="text1"/>
          <w:sz w:val="24"/>
          <w:szCs w:val="24"/>
          <w:highlight w:val="white"/>
        </w:rPr>
        <w:t>ih</w:t>
      </w:r>
      <w:r w:rsidR="000B64C0" w:rsidRPr="00DB54C9">
        <w:rPr>
          <w:rFonts w:asciiTheme="minorHAnsi" w:eastAsia="Arial" w:hAnsiTheme="minorHAnsi" w:cs="Arial"/>
          <w:color w:val="000000" w:themeColor="text1"/>
          <w:sz w:val="24"/>
          <w:szCs w:val="24"/>
          <w:highlight w:val="white"/>
        </w:rPr>
        <w:t xml:space="preserve"> je na </w:t>
      </w:r>
      <w:r w:rsidR="006A107F" w:rsidRPr="00DB54C9">
        <w:rPr>
          <w:rFonts w:asciiTheme="minorHAnsi" w:eastAsia="Arial" w:hAnsiTheme="minorHAnsi" w:cs="Arial"/>
          <w:color w:val="000000" w:themeColor="text1"/>
          <w:sz w:val="24"/>
          <w:szCs w:val="24"/>
          <w:highlight w:val="white"/>
        </w:rPr>
        <w:t xml:space="preserve">građane i </w:t>
      </w:r>
      <w:r w:rsidR="0051180C">
        <w:rPr>
          <w:rFonts w:asciiTheme="minorHAnsi" w:eastAsia="Arial" w:hAnsiTheme="minorHAnsi" w:cs="Arial"/>
          <w:color w:val="000000" w:themeColor="text1"/>
          <w:sz w:val="24"/>
          <w:szCs w:val="24"/>
          <w:highlight w:val="white"/>
        </w:rPr>
        <w:t>njihove potrebe, što znači</w:t>
      </w:r>
      <w:r w:rsidR="006A107F" w:rsidRPr="00DB54C9">
        <w:rPr>
          <w:rFonts w:asciiTheme="minorHAnsi" w:eastAsia="Arial" w:hAnsiTheme="minorHAnsi" w:cs="Arial"/>
          <w:color w:val="000000" w:themeColor="text1"/>
          <w:sz w:val="24"/>
          <w:szCs w:val="24"/>
          <w:highlight w:val="white"/>
        </w:rPr>
        <w:t>:</w:t>
      </w:r>
    </w:p>
    <w:p w:rsidR="00A16942" w:rsidRPr="00DB54C9" w:rsidRDefault="006A107F" w:rsidP="00EB118D">
      <w:pPr>
        <w:pStyle w:val="ListParagraph"/>
        <w:numPr>
          <w:ilvl w:val="0"/>
          <w:numId w:val="51"/>
        </w:numPr>
        <w:spacing w:before="0" w:after="0" w:line="240" w:lineRule="auto"/>
        <w:contextualSpacing w:val="0"/>
        <w:jc w:val="both"/>
        <w:rPr>
          <w:rFonts w:asciiTheme="minorHAnsi" w:eastAsia="Arial" w:hAnsiTheme="minorHAnsi" w:cs="Arial"/>
          <w:color w:val="000000" w:themeColor="text1"/>
          <w:sz w:val="24"/>
          <w:szCs w:val="24"/>
          <w:highlight w:val="white"/>
        </w:rPr>
      </w:pPr>
      <w:r w:rsidRPr="00DB54C9">
        <w:rPr>
          <w:rFonts w:asciiTheme="minorHAnsi" w:eastAsia="Arial" w:hAnsiTheme="minorHAnsi" w:cs="Arial"/>
          <w:color w:val="000000" w:themeColor="text1"/>
          <w:sz w:val="24"/>
          <w:szCs w:val="24"/>
          <w:highlight w:val="white"/>
        </w:rPr>
        <w:t xml:space="preserve">Građani </w:t>
      </w:r>
      <w:r w:rsidR="0051180C">
        <w:rPr>
          <w:rFonts w:asciiTheme="minorHAnsi" w:eastAsia="Arial" w:hAnsiTheme="minorHAnsi" w:cs="Arial"/>
          <w:color w:val="000000" w:themeColor="text1"/>
          <w:sz w:val="24"/>
          <w:szCs w:val="24"/>
          <w:highlight w:val="white"/>
        </w:rPr>
        <w:t xml:space="preserve">će </w:t>
      </w:r>
      <w:r w:rsidRPr="00DB54C9">
        <w:rPr>
          <w:rFonts w:asciiTheme="minorHAnsi" w:eastAsia="Arial" w:hAnsiTheme="minorHAnsi" w:cs="Arial"/>
          <w:color w:val="000000" w:themeColor="text1"/>
          <w:sz w:val="24"/>
          <w:szCs w:val="24"/>
          <w:highlight w:val="white"/>
        </w:rPr>
        <w:t>imati jednostavno, pristupačno i najbolje korisničko iskustvo u svim javnim uslugama;</w:t>
      </w:r>
    </w:p>
    <w:p w:rsidR="00A16942" w:rsidRPr="00DB54C9" w:rsidRDefault="006A107F" w:rsidP="00EB118D">
      <w:pPr>
        <w:pStyle w:val="ListParagraph"/>
        <w:numPr>
          <w:ilvl w:val="0"/>
          <w:numId w:val="51"/>
        </w:numPr>
        <w:spacing w:before="0" w:after="0" w:line="240" w:lineRule="auto"/>
        <w:contextualSpacing w:val="0"/>
        <w:jc w:val="both"/>
        <w:rPr>
          <w:rFonts w:asciiTheme="minorHAnsi" w:eastAsia="Arial" w:hAnsiTheme="minorHAnsi" w:cs="Arial"/>
          <w:color w:val="000000" w:themeColor="text1"/>
          <w:sz w:val="24"/>
          <w:szCs w:val="24"/>
          <w:highlight w:val="white"/>
        </w:rPr>
      </w:pPr>
      <w:r w:rsidRPr="00DB54C9">
        <w:rPr>
          <w:rFonts w:asciiTheme="minorHAnsi" w:eastAsia="Arial" w:hAnsiTheme="minorHAnsi" w:cs="Arial"/>
          <w:color w:val="000000" w:themeColor="text1"/>
          <w:sz w:val="24"/>
          <w:szCs w:val="24"/>
          <w:highlight w:val="white"/>
        </w:rPr>
        <w:t>Građani</w:t>
      </w:r>
      <w:r w:rsidR="0051180C">
        <w:rPr>
          <w:rFonts w:asciiTheme="minorHAnsi" w:eastAsia="Arial" w:hAnsiTheme="minorHAnsi" w:cs="Arial"/>
          <w:color w:val="000000" w:themeColor="text1"/>
          <w:sz w:val="24"/>
          <w:szCs w:val="24"/>
          <w:highlight w:val="white"/>
        </w:rPr>
        <w:t xml:space="preserve"> će</w:t>
      </w:r>
      <w:r w:rsidRPr="00DB54C9">
        <w:rPr>
          <w:rFonts w:asciiTheme="minorHAnsi" w:eastAsia="Arial" w:hAnsiTheme="minorHAnsi" w:cs="Arial"/>
          <w:color w:val="000000" w:themeColor="text1"/>
          <w:sz w:val="24"/>
          <w:szCs w:val="24"/>
          <w:highlight w:val="white"/>
        </w:rPr>
        <w:t xml:space="preserve"> se prijaviti samo jedno</w:t>
      </w:r>
      <w:r w:rsidR="0051180C">
        <w:rPr>
          <w:rFonts w:asciiTheme="minorHAnsi" w:eastAsia="Arial" w:hAnsiTheme="minorHAnsi" w:cs="Arial"/>
          <w:color w:val="000000" w:themeColor="text1"/>
          <w:sz w:val="24"/>
          <w:szCs w:val="24"/>
          <w:highlight w:val="white"/>
        </w:rPr>
        <w:t>m za pristup uslugama, bilo kad</w:t>
      </w:r>
      <w:r w:rsidRPr="00DB54C9">
        <w:rPr>
          <w:rFonts w:asciiTheme="minorHAnsi" w:eastAsia="Arial" w:hAnsiTheme="minorHAnsi" w:cs="Arial"/>
          <w:color w:val="000000" w:themeColor="text1"/>
          <w:sz w:val="24"/>
          <w:szCs w:val="24"/>
          <w:highlight w:val="white"/>
        </w:rPr>
        <w:t>, bilo gdje i sa bilo kojeg uređaja;</w:t>
      </w:r>
    </w:p>
    <w:p w:rsidR="00A16942" w:rsidRPr="00DB54C9" w:rsidRDefault="006A107F" w:rsidP="00EB118D">
      <w:pPr>
        <w:pStyle w:val="ListParagraph"/>
        <w:numPr>
          <w:ilvl w:val="0"/>
          <w:numId w:val="51"/>
        </w:numPr>
        <w:spacing w:before="0" w:after="0" w:line="240" w:lineRule="auto"/>
        <w:contextualSpacing w:val="0"/>
        <w:jc w:val="both"/>
        <w:rPr>
          <w:rFonts w:asciiTheme="minorHAnsi" w:eastAsia="Arial" w:hAnsiTheme="minorHAnsi" w:cs="Arial"/>
          <w:color w:val="000000" w:themeColor="text1"/>
          <w:sz w:val="24"/>
          <w:szCs w:val="24"/>
          <w:highlight w:val="white"/>
        </w:rPr>
      </w:pPr>
      <w:r w:rsidRPr="00DB54C9">
        <w:rPr>
          <w:rFonts w:asciiTheme="minorHAnsi" w:eastAsia="Arial" w:hAnsiTheme="minorHAnsi" w:cs="Arial"/>
          <w:color w:val="000000" w:themeColor="text1"/>
          <w:sz w:val="24"/>
          <w:szCs w:val="24"/>
          <w:highlight w:val="white"/>
        </w:rPr>
        <w:t>Građani</w:t>
      </w:r>
      <w:r w:rsidR="0051180C">
        <w:rPr>
          <w:rFonts w:asciiTheme="minorHAnsi" w:eastAsia="Arial" w:hAnsiTheme="minorHAnsi" w:cs="Arial"/>
          <w:color w:val="000000" w:themeColor="text1"/>
          <w:sz w:val="24"/>
          <w:szCs w:val="24"/>
          <w:highlight w:val="white"/>
        </w:rPr>
        <w:t xml:space="preserve"> će moći da  koriste</w:t>
      </w:r>
      <w:r w:rsidRPr="00DB54C9">
        <w:rPr>
          <w:rFonts w:asciiTheme="minorHAnsi" w:eastAsia="Arial" w:hAnsiTheme="minorHAnsi" w:cs="Arial"/>
          <w:color w:val="000000" w:themeColor="text1"/>
          <w:sz w:val="24"/>
          <w:szCs w:val="24"/>
          <w:highlight w:val="white"/>
        </w:rPr>
        <w:t xml:space="preserve"> bilo koju javnu uslugu, bez prepreka i izuzetka.</w:t>
      </w:r>
    </w:p>
    <w:p w:rsidR="00A16942" w:rsidRPr="00DB54C9" w:rsidRDefault="0051180C" w:rsidP="000B64C0">
      <w:pPr>
        <w:spacing w:before="0" w:after="0" w:line="240" w:lineRule="auto"/>
        <w:jc w:val="both"/>
        <w:rPr>
          <w:rFonts w:asciiTheme="minorHAnsi" w:eastAsia="Calibri" w:hAnsiTheme="minorHAnsi" w:cs="Calibri"/>
          <w:color w:val="000000" w:themeColor="text1"/>
          <w:sz w:val="24"/>
          <w:szCs w:val="24"/>
          <w:highlight w:val="white"/>
        </w:rPr>
      </w:pPr>
      <w:r>
        <w:rPr>
          <w:rFonts w:asciiTheme="minorHAnsi" w:eastAsia="Arial" w:hAnsiTheme="minorHAnsi" w:cs="Arial"/>
          <w:color w:val="000000" w:themeColor="text1"/>
          <w:sz w:val="24"/>
          <w:szCs w:val="24"/>
          <w:highlight w:val="white"/>
        </w:rPr>
        <w:t>Da</w:t>
      </w:r>
      <w:r w:rsidR="006A107F" w:rsidRPr="00DB54C9">
        <w:rPr>
          <w:rFonts w:asciiTheme="minorHAnsi" w:eastAsia="Calibri" w:hAnsiTheme="minorHAnsi" w:cs="Calibri"/>
          <w:color w:val="000000" w:themeColor="text1"/>
          <w:sz w:val="24"/>
          <w:szCs w:val="24"/>
          <w:highlight w:val="white"/>
        </w:rPr>
        <w:t xml:space="preserve"> bi</w:t>
      </w:r>
      <w:r w:rsidR="000B64C0" w:rsidRPr="00DB54C9">
        <w:rPr>
          <w:rFonts w:asciiTheme="minorHAnsi" w:eastAsia="Calibri" w:hAnsiTheme="minorHAnsi" w:cs="Calibri"/>
          <w:color w:val="000000" w:themeColor="text1"/>
          <w:sz w:val="24"/>
          <w:szCs w:val="24"/>
          <w:highlight w:val="white"/>
        </w:rPr>
        <w:t xml:space="preserve"> se sprovela</w:t>
      </w:r>
      <w:r w:rsidR="006A107F" w:rsidRPr="00DB54C9">
        <w:rPr>
          <w:rFonts w:asciiTheme="minorHAnsi" w:eastAsia="Calibri" w:hAnsiTheme="minorHAnsi" w:cs="Calibri"/>
          <w:color w:val="000000" w:themeColor="text1"/>
          <w:sz w:val="24"/>
          <w:szCs w:val="24"/>
          <w:highlight w:val="white"/>
        </w:rPr>
        <w:t xml:space="preserve"> digital</w:t>
      </w:r>
      <w:r>
        <w:rPr>
          <w:rFonts w:asciiTheme="minorHAnsi" w:eastAsia="Calibri" w:hAnsiTheme="minorHAnsi" w:cs="Calibri"/>
          <w:color w:val="000000" w:themeColor="text1"/>
          <w:sz w:val="24"/>
          <w:szCs w:val="24"/>
          <w:highlight w:val="white"/>
        </w:rPr>
        <w:t>na transformacija</w:t>
      </w:r>
      <w:r w:rsidR="006A107F" w:rsidRPr="00DB54C9">
        <w:rPr>
          <w:rFonts w:asciiTheme="minorHAnsi" w:eastAsia="Calibri" w:hAnsiTheme="minorHAnsi" w:cs="Calibri"/>
          <w:color w:val="000000" w:themeColor="text1"/>
          <w:sz w:val="24"/>
          <w:szCs w:val="24"/>
          <w:highlight w:val="white"/>
        </w:rPr>
        <w:t xml:space="preserve"> na nivou cijele Vlade, modern</w:t>
      </w:r>
      <w:r w:rsidR="009F1680" w:rsidRPr="00DB54C9">
        <w:rPr>
          <w:rFonts w:asciiTheme="minorHAnsi" w:eastAsia="Calibri" w:hAnsiTheme="minorHAnsi" w:cs="Calibri"/>
          <w:color w:val="000000" w:themeColor="text1"/>
          <w:sz w:val="24"/>
          <w:szCs w:val="24"/>
          <w:highlight w:val="white"/>
        </w:rPr>
        <w:t>izovala</w:t>
      </w:r>
      <w:r>
        <w:rPr>
          <w:rFonts w:asciiTheme="minorHAnsi" w:eastAsia="Calibri" w:hAnsiTheme="minorHAnsi" w:cs="Calibri"/>
          <w:color w:val="000000" w:themeColor="text1"/>
          <w:sz w:val="24"/>
          <w:szCs w:val="24"/>
          <w:highlight w:val="white"/>
        </w:rPr>
        <w:t xml:space="preserve"> javna uprava, osnažili interni</w:t>
      </w:r>
      <w:r w:rsidR="006A107F" w:rsidRPr="00DB54C9">
        <w:rPr>
          <w:rFonts w:asciiTheme="minorHAnsi" w:eastAsia="Calibri" w:hAnsiTheme="minorHAnsi" w:cs="Calibri"/>
          <w:color w:val="000000" w:themeColor="text1"/>
          <w:sz w:val="24"/>
          <w:szCs w:val="24"/>
          <w:highlight w:val="white"/>
        </w:rPr>
        <w:t xml:space="preserve"> kapa</w:t>
      </w:r>
      <w:r>
        <w:rPr>
          <w:rFonts w:asciiTheme="minorHAnsi" w:eastAsia="Calibri" w:hAnsiTheme="minorHAnsi" w:cs="Calibri"/>
          <w:color w:val="000000" w:themeColor="text1"/>
          <w:sz w:val="24"/>
          <w:szCs w:val="24"/>
          <w:highlight w:val="white"/>
        </w:rPr>
        <w:t>citeti</w:t>
      </w:r>
      <w:r w:rsidR="009F1680" w:rsidRPr="00DB54C9">
        <w:rPr>
          <w:rFonts w:asciiTheme="minorHAnsi" w:eastAsia="Calibri" w:hAnsiTheme="minorHAnsi" w:cs="Calibri"/>
          <w:color w:val="000000" w:themeColor="text1"/>
          <w:sz w:val="24"/>
          <w:szCs w:val="24"/>
          <w:highlight w:val="white"/>
        </w:rPr>
        <w:t>, opti</w:t>
      </w:r>
      <w:r>
        <w:rPr>
          <w:rFonts w:asciiTheme="minorHAnsi" w:eastAsia="Calibri" w:hAnsiTheme="minorHAnsi" w:cs="Calibri"/>
          <w:color w:val="000000" w:themeColor="text1"/>
          <w:sz w:val="24"/>
          <w:szCs w:val="24"/>
          <w:highlight w:val="white"/>
        </w:rPr>
        <w:t>mizovali IT troškovi i omogućio</w:t>
      </w:r>
      <w:r w:rsidR="006A107F" w:rsidRPr="00DB54C9">
        <w:rPr>
          <w:rFonts w:asciiTheme="minorHAnsi" w:eastAsia="Calibri" w:hAnsiTheme="minorHAnsi" w:cs="Calibri"/>
          <w:color w:val="000000" w:themeColor="text1"/>
          <w:sz w:val="24"/>
          <w:szCs w:val="24"/>
          <w:highlight w:val="white"/>
        </w:rPr>
        <w:t xml:space="preserve"> održivi i svrsishodni razvoj digitalnih servisa</w:t>
      </w:r>
      <w:r w:rsidR="009F1680" w:rsidRPr="00DB54C9">
        <w:rPr>
          <w:rFonts w:asciiTheme="minorHAnsi" w:eastAsia="Calibri" w:hAnsiTheme="minorHAnsi" w:cs="Calibri"/>
          <w:color w:val="000000" w:themeColor="text1"/>
          <w:sz w:val="24"/>
          <w:szCs w:val="24"/>
          <w:highlight w:val="white"/>
        </w:rPr>
        <w:t>, pokrenu</w:t>
      </w:r>
      <w:r w:rsidR="008D3AD1" w:rsidRPr="00DB54C9">
        <w:rPr>
          <w:rFonts w:asciiTheme="minorHAnsi" w:eastAsia="Calibri" w:hAnsiTheme="minorHAnsi" w:cs="Calibri"/>
          <w:color w:val="000000" w:themeColor="text1"/>
          <w:sz w:val="24"/>
          <w:szCs w:val="24"/>
          <w:highlight w:val="white"/>
        </w:rPr>
        <w:t xml:space="preserve">će se </w:t>
      </w:r>
      <w:r w:rsidR="009F1680" w:rsidRPr="00DB54C9">
        <w:rPr>
          <w:rFonts w:asciiTheme="minorHAnsi" w:eastAsia="Calibri" w:hAnsiTheme="minorHAnsi" w:cs="Calibri"/>
          <w:color w:val="000000" w:themeColor="text1"/>
          <w:sz w:val="24"/>
          <w:szCs w:val="24"/>
          <w:highlight w:val="white"/>
        </w:rPr>
        <w:t>projekat</w:t>
      </w:r>
      <w:r w:rsidR="008D3AD1" w:rsidRPr="00DB54C9">
        <w:rPr>
          <w:rFonts w:asciiTheme="minorHAnsi" w:eastAsia="Calibri" w:hAnsiTheme="minorHAnsi" w:cs="Calibri"/>
          <w:color w:val="000000" w:themeColor="text1"/>
          <w:sz w:val="24"/>
          <w:szCs w:val="24"/>
          <w:highlight w:val="white"/>
        </w:rPr>
        <w:t xml:space="preserve"> </w:t>
      </w:r>
      <w:r>
        <w:rPr>
          <w:rFonts w:asciiTheme="minorHAnsi" w:eastAsia="Calibri" w:hAnsiTheme="minorHAnsi" w:cs="Calibri"/>
          <w:b/>
          <w:color w:val="000000" w:themeColor="text1"/>
          <w:sz w:val="24"/>
          <w:szCs w:val="24"/>
          <w:highlight w:val="white"/>
        </w:rPr>
        <w:t>Montenegro d</w:t>
      </w:r>
      <w:r w:rsidR="009F1680" w:rsidRPr="00DB54C9">
        <w:rPr>
          <w:rFonts w:asciiTheme="minorHAnsi" w:eastAsia="Calibri" w:hAnsiTheme="minorHAnsi" w:cs="Calibri"/>
          <w:b/>
          <w:color w:val="000000" w:themeColor="text1"/>
          <w:sz w:val="24"/>
          <w:szCs w:val="24"/>
          <w:highlight w:val="white"/>
        </w:rPr>
        <w:t>igital</w:t>
      </w:r>
      <w:r w:rsidR="006A107F" w:rsidRPr="00DB54C9">
        <w:rPr>
          <w:rFonts w:asciiTheme="minorHAnsi" w:eastAsia="Calibri" w:hAnsiTheme="minorHAnsi" w:cs="Calibri"/>
          <w:color w:val="000000" w:themeColor="text1"/>
          <w:sz w:val="24"/>
          <w:szCs w:val="24"/>
          <w:highlight w:val="white"/>
        </w:rPr>
        <w:t>, koji će:</w:t>
      </w:r>
    </w:p>
    <w:p w:rsidR="000B64C0" w:rsidRPr="00DB54C9" w:rsidRDefault="0051180C" w:rsidP="00EB118D">
      <w:pPr>
        <w:pStyle w:val="ListParagraph"/>
        <w:numPr>
          <w:ilvl w:val="0"/>
          <w:numId w:val="52"/>
        </w:numPr>
        <w:spacing w:before="0" w:after="0" w:line="312" w:lineRule="auto"/>
        <w:jc w:val="both"/>
        <w:rPr>
          <w:rFonts w:asciiTheme="minorHAnsi" w:eastAsia="Calibri" w:hAnsiTheme="minorHAnsi" w:cs="Calibri"/>
          <w:color w:val="000000" w:themeColor="text1"/>
          <w:sz w:val="24"/>
          <w:szCs w:val="24"/>
          <w:highlight w:val="white"/>
        </w:rPr>
      </w:pPr>
      <w:r>
        <w:rPr>
          <w:rFonts w:asciiTheme="minorHAnsi" w:eastAsia="Calibri" w:hAnsiTheme="minorHAnsi" w:cs="Calibri"/>
          <w:color w:val="000000" w:themeColor="text1"/>
          <w:sz w:val="24"/>
          <w:szCs w:val="24"/>
          <w:highlight w:val="white"/>
        </w:rPr>
        <w:t>d</w:t>
      </w:r>
      <w:r w:rsidR="006A107F" w:rsidRPr="00DB54C9">
        <w:rPr>
          <w:rFonts w:asciiTheme="minorHAnsi" w:eastAsia="Calibri" w:hAnsiTheme="minorHAnsi" w:cs="Calibri"/>
          <w:color w:val="000000" w:themeColor="text1"/>
          <w:sz w:val="24"/>
          <w:szCs w:val="24"/>
          <w:highlight w:val="white"/>
        </w:rPr>
        <w:t>efinisati digitalne standarde i standardizovati tehnologiju  na nivou cijele Vlade</w:t>
      </w:r>
    </w:p>
    <w:p w:rsidR="000B64C0" w:rsidRPr="00DB54C9" w:rsidRDefault="0051180C" w:rsidP="00EB118D">
      <w:pPr>
        <w:pStyle w:val="ListParagraph"/>
        <w:numPr>
          <w:ilvl w:val="0"/>
          <w:numId w:val="52"/>
        </w:numPr>
        <w:spacing w:before="0" w:after="0" w:line="312" w:lineRule="auto"/>
        <w:jc w:val="both"/>
        <w:rPr>
          <w:rFonts w:asciiTheme="minorHAnsi" w:eastAsia="Calibri" w:hAnsiTheme="minorHAnsi" w:cs="Calibri"/>
          <w:color w:val="000000" w:themeColor="text1"/>
          <w:sz w:val="24"/>
          <w:szCs w:val="24"/>
          <w:highlight w:val="white"/>
        </w:rPr>
      </w:pPr>
      <w:r>
        <w:rPr>
          <w:rFonts w:asciiTheme="minorHAnsi" w:eastAsia="Calibri" w:hAnsiTheme="minorHAnsi" w:cs="Calibri"/>
          <w:color w:val="000000" w:themeColor="text1"/>
          <w:sz w:val="24"/>
          <w:szCs w:val="24"/>
          <w:highlight w:val="white"/>
        </w:rPr>
        <w:t>o</w:t>
      </w:r>
      <w:r w:rsidR="006A107F" w:rsidRPr="00DB54C9">
        <w:rPr>
          <w:rFonts w:asciiTheme="minorHAnsi" w:eastAsia="Calibri" w:hAnsiTheme="minorHAnsi" w:cs="Calibri"/>
          <w:color w:val="000000" w:themeColor="text1"/>
          <w:sz w:val="24"/>
          <w:szCs w:val="24"/>
          <w:highlight w:val="white"/>
        </w:rPr>
        <w:t>bezbijediti modularne nabavke i optimizovati potrošnju u dijelu nabavke IT opreme, softverskih rješenja, licenci i realizacije digitalnih rješenja</w:t>
      </w:r>
    </w:p>
    <w:p w:rsidR="000B64C0" w:rsidRPr="00DB54C9" w:rsidRDefault="0051180C" w:rsidP="00EB118D">
      <w:pPr>
        <w:pStyle w:val="ListParagraph"/>
        <w:numPr>
          <w:ilvl w:val="0"/>
          <w:numId w:val="52"/>
        </w:numPr>
        <w:spacing w:before="0" w:after="0" w:line="312" w:lineRule="auto"/>
        <w:jc w:val="both"/>
        <w:rPr>
          <w:rFonts w:asciiTheme="minorHAnsi" w:eastAsia="Calibri" w:hAnsiTheme="minorHAnsi" w:cs="Calibri"/>
          <w:color w:val="000000" w:themeColor="text1"/>
          <w:sz w:val="24"/>
          <w:szCs w:val="24"/>
          <w:highlight w:val="white"/>
        </w:rPr>
      </w:pPr>
      <w:r>
        <w:rPr>
          <w:rFonts w:asciiTheme="minorHAnsi" w:eastAsia="Calibri" w:hAnsiTheme="minorHAnsi" w:cs="Calibri"/>
          <w:color w:val="000000" w:themeColor="text1"/>
          <w:sz w:val="24"/>
          <w:szCs w:val="24"/>
          <w:highlight w:val="white"/>
        </w:rPr>
        <w:t>k</w:t>
      </w:r>
      <w:r w:rsidR="006A107F" w:rsidRPr="00DB54C9">
        <w:rPr>
          <w:rFonts w:asciiTheme="minorHAnsi" w:eastAsia="Calibri" w:hAnsiTheme="minorHAnsi" w:cs="Calibri"/>
          <w:color w:val="000000" w:themeColor="text1"/>
          <w:sz w:val="24"/>
          <w:szCs w:val="24"/>
          <w:highlight w:val="white"/>
        </w:rPr>
        <w:t>reirati otvoreno digitalno tržište</w:t>
      </w:r>
    </w:p>
    <w:p w:rsidR="00A16942" w:rsidRPr="00DB54C9" w:rsidRDefault="0051180C" w:rsidP="00EB118D">
      <w:pPr>
        <w:pStyle w:val="ListParagraph"/>
        <w:numPr>
          <w:ilvl w:val="0"/>
          <w:numId w:val="52"/>
        </w:numPr>
        <w:spacing w:before="0" w:after="0" w:line="312" w:lineRule="auto"/>
        <w:jc w:val="both"/>
        <w:rPr>
          <w:rFonts w:asciiTheme="minorHAnsi" w:eastAsia="Calibri" w:hAnsiTheme="minorHAnsi" w:cs="Calibri"/>
          <w:color w:val="000000" w:themeColor="text1"/>
          <w:sz w:val="24"/>
          <w:szCs w:val="24"/>
          <w:highlight w:val="white"/>
        </w:rPr>
      </w:pPr>
      <w:r>
        <w:rPr>
          <w:rFonts w:asciiTheme="minorHAnsi" w:eastAsia="Calibri" w:hAnsiTheme="minorHAnsi" w:cs="Calibri"/>
          <w:color w:val="000000" w:themeColor="text1"/>
          <w:sz w:val="24"/>
          <w:szCs w:val="24"/>
          <w:highlight w:val="white"/>
        </w:rPr>
        <w:t>agilno razvijati proces</w:t>
      </w:r>
      <w:r w:rsidR="006A107F" w:rsidRPr="00DB54C9">
        <w:rPr>
          <w:rFonts w:asciiTheme="minorHAnsi" w:eastAsia="Calibri" w:hAnsiTheme="minorHAnsi" w:cs="Calibri"/>
          <w:color w:val="000000" w:themeColor="text1"/>
          <w:sz w:val="24"/>
          <w:szCs w:val="24"/>
          <w:highlight w:val="white"/>
        </w:rPr>
        <w:t xml:space="preserve"> politik</w:t>
      </w:r>
      <w:r>
        <w:rPr>
          <w:rFonts w:asciiTheme="minorHAnsi" w:eastAsia="Calibri" w:hAnsiTheme="minorHAnsi" w:cs="Calibri"/>
          <w:color w:val="000000" w:themeColor="text1"/>
          <w:sz w:val="24"/>
          <w:szCs w:val="24"/>
          <w:highlight w:val="white"/>
        </w:rPr>
        <w:t>a i platformi po potrebama građ</w:t>
      </w:r>
      <w:r w:rsidR="006A107F" w:rsidRPr="00DB54C9">
        <w:rPr>
          <w:rFonts w:asciiTheme="minorHAnsi" w:eastAsia="Calibri" w:hAnsiTheme="minorHAnsi" w:cs="Calibri"/>
          <w:color w:val="000000" w:themeColor="text1"/>
          <w:sz w:val="24"/>
          <w:szCs w:val="24"/>
          <w:highlight w:val="white"/>
        </w:rPr>
        <w:t xml:space="preserve">ana  </w:t>
      </w:r>
    </w:p>
    <w:p w:rsidR="00A16942" w:rsidRPr="007075A6" w:rsidRDefault="00A16942">
      <w:pPr>
        <w:spacing w:before="60" w:after="60" w:line="240" w:lineRule="auto"/>
        <w:ind w:right="-471"/>
        <w:jc w:val="both"/>
        <w:rPr>
          <w:rFonts w:asciiTheme="minorHAnsi" w:eastAsia="Calibri" w:hAnsiTheme="minorHAnsi" w:cs="Calibri"/>
          <w:color w:val="002060"/>
          <w:sz w:val="24"/>
          <w:szCs w:val="24"/>
        </w:rPr>
      </w:pPr>
    </w:p>
    <w:tbl>
      <w:tblPr>
        <w:tblStyle w:val="34"/>
        <w:tblW w:w="971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515"/>
        <w:gridCol w:w="2553"/>
        <w:gridCol w:w="1284"/>
        <w:gridCol w:w="1863"/>
        <w:gridCol w:w="1500"/>
      </w:tblGrid>
      <w:tr w:rsidR="00A16942" w:rsidRPr="007075A6" w:rsidTr="00407EF3">
        <w:tc>
          <w:tcPr>
            <w:tcW w:w="2515" w:type="dxa"/>
            <w:shd w:val="clear" w:color="auto" w:fill="E0E4E5"/>
            <w:vAlign w:val="center"/>
          </w:tcPr>
          <w:p w:rsidR="00A16942" w:rsidRPr="007075A6" w:rsidRDefault="006A107F">
            <w:pPr>
              <w:spacing w:before="40" w:after="40"/>
              <w:rPr>
                <w:rFonts w:asciiTheme="minorHAnsi" w:hAnsiTheme="minorHAnsi"/>
                <w:color w:val="3A4C5B"/>
              </w:rPr>
            </w:pPr>
            <w:r w:rsidRPr="007075A6">
              <w:rPr>
                <w:rFonts w:asciiTheme="minorHAnsi" w:hAnsiTheme="minorHAnsi"/>
                <w:color w:val="3A4C5B"/>
                <w:sz w:val="20"/>
                <w:szCs w:val="20"/>
              </w:rPr>
              <w:t>OPERATIVNI CILJ 2.2</w:t>
            </w:r>
            <w:r w:rsidRPr="007075A6">
              <w:rPr>
                <w:rFonts w:asciiTheme="minorHAnsi" w:hAnsiTheme="minorHAnsi"/>
                <w:color w:val="3A4C5B"/>
              </w:rPr>
              <w:t>.</w:t>
            </w:r>
          </w:p>
        </w:tc>
        <w:tc>
          <w:tcPr>
            <w:tcW w:w="7200" w:type="dxa"/>
            <w:gridSpan w:val="4"/>
            <w:shd w:val="clear" w:color="auto" w:fill="E0E4E5"/>
            <w:vAlign w:val="center"/>
          </w:tcPr>
          <w:p w:rsidR="00A16942" w:rsidRPr="007075A6" w:rsidRDefault="006A107F">
            <w:pPr>
              <w:spacing w:before="40" w:after="40"/>
              <w:rPr>
                <w:rFonts w:asciiTheme="minorHAnsi" w:hAnsiTheme="minorHAnsi"/>
                <w:color w:val="3A4C5B"/>
              </w:rPr>
            </w:pPr>
            <w:r w:rsidRPr="007075A6">
              <w:rPr>
                <w:rFonts w:asciiTheme="minorHAnsi" w:hAnsiTheme="minorHAnsi"/>
                <w:color w:val="3A4C5B"/>
                <w:sz w:val="20"/>
                <w:szCs w:val="20"/>
              </w:rPr>
              <w:t>P</w:t>
            </w:r>
            <w:r w:rsidR="000C495A">
              <w:rPr>
                <w:rFonts w:asciiTheme="minorHAnsi" w:hAnsiTheme="minorHAnsi"/>
                <w:color w:val="3A4C5B"/>
                <w:sz w:val="20"/>
                <w:szCs w:val="20"/>
              </w:rPr>
              <w:t>otp</w:t>
            </w:r>
            <w:r w:rsidRPr="007075A6">
              <w:rPr>
                <w:rFonts w:asciiTheme="minorHAnsi" w:hAnsiTheme="minorHAnsi"/>
                <w:color w:val="3A4C5B"/>
                <w:sz w:val="20"/>
                <w:szCs w:val="20"/>
              </w:rPr>
              <w:t xml:space="preserve">una interoperabilnost informacionih sistema i povećanje broja elektronskih usluga na visokom nivou sofisticiranosti   </w:t>
            </w:r>
          </w:p>
        </w:tc>
      </w:tr>
      <w:tr w:rsidR="00A16942" w:rsidRPr="007075A6" w:rsidTr="00407EF3">
        <w:tc>
          <w:tcPr>
            <w:tcW w:w="5068" w:type="dxa"/>
            <w:gridSpan w:val="2"/>
            <w:shd w:val="clear" w:color="auto" w:fill="DAF2F6"/>
            <w:vAlign w:val="center"/>
          </w:tcPr>
          <w:p w:rsidR="00A16942" w:rsidRPr="008054D4" w:rsidRDefault="006A107F">
            <w:pPr>
              <w:spacing w:before="40" w:after="40"/>
              <w:rPr>
                <w:rFonts w:asciiTheme="minorHAnsi" w:hAnsiTheme="minorHAnsi"/>
                <w:b w:val="0"/>
                <w:color w:val="3A4C5B"/>
                <w:sz w:val="20"/>
                <w:szCs w:val="20"/>
              </w:rPr>
            </w:pPr>
            <w:r w:rsidRPr="008054D4">
              <w:rPr>
                <w:rFonts w:asciiTheme="minorHAnsi" w:hAnsiTheme="minorHAnsi"/>
                <w:b w:val="0"/>
                <w:color w:val="3A4C5B"/>
                <w:sz w:val="20"/>
                <w:szCs w:val="20"/>
              </w:rPr>
              <w:t>Indikator</w:t>
            </w:r>
          </w:p>
        </w:tc>
        <w:tc>
          <w:tcPr>
            <w:tcW w:w="1284" w:type="dxa"/>
            <w:shd w:val="clear" w:color="auto" w:fill="DAF2F6"/>
            <w:vAlign w:val="center"/>
          </w:tcPr>
          <w:p w:rsidR="00A16942" w:rsidRPr="008054D4" w:rsidRDefault="006A107F" w:rsidP="008054D4">
            <w:pPr>
              <w:spacing w:before="40" w:after="40"/>
              <w:ind w:left="0" w:right="36"/>
              <w:rPr>
                <w:rFonts w:asciiTheme="minorHAnsi" w:hAnsiTheme="minorHAnsi"/>
                <w:b w:val="0"/>
                <w:color w:val="3A4C5B"/>
                <w:sz w:val="20"/>
                <w:szCs w:val="20"/>
              </w:rPr>
            </w:pPr>
            <w:r w:rsidRPr="008054D4">
              <w:rPr>
                <w:rFonts w:asciiTheme="minorHAnsi" w:hAnsiTheme="minorHAnsi"/>
                <w:b w:val="0"/>
                <w:color w:val="3A4C5B"/>
                <w:sz w:val="20"/>
                <w:szCs w:val="20"/>
              </w:rPr>
              <w:t>Početna vrijednost</w:t>
            </w:r>
          </w:p>
        </w:tc>
        <w:tc>
          <w:tcPr>
            <w:tcW w:w="1863" w:type="dxa"/>
            <w:shd w:val="clear" w:color="auto" w:fill="DAF2F6"/>
            <w:vAlign w:val="center"/>
          </w:tcPr>
          <w:p w:rsidR="00A16942" w:rsidRPr="008054D4" w:rsidRDefault="006A107F" w:rsidP="008054D4">
            <w:pPr>
              <w:spacing w:before="40" w:after="40"/>
              <w:ind w:left="0" w:right="-83"/>
              <w:rPr>
                <w:rFonts w:asciiTheme="minorHAnsi" w:hAnsiTheme="minorHAnsi"/>
                <w:b w:val="0"/>
                <w:color w:val="3A4C5B"/>
                <w:sz w:val="20"/>
                <w:szCs w:val="20"/>
              </w:rPr>
            </w:pPr>
            <w:r w:rsidRPr="008054D4">
              <w:rPr>
                <w:rFonts w:asciiTheme="minorHAnsi" w:hAnsiTheme="minorHAnsi"/>
                <w:b w:val="0"/>
                <w:color w:val="3A4C5B"/>
                <w:sz w:val="20"/>
                <w:szCs w:val="20"/>
              </w:rPr>
              <w:t>Ciljana vrijednost do 2024.</w:t>
            </w:r>
          </w:p>
        </w:tc>
        <w:tc>
          <w:tcPr>
            <w:tcW w:w="1500" w:type="dxa"/>
            <w:shd w:val="clear" w:color="auto" w:fill="DAF2F6"/>
            <w:vAlign w:val="center"/>
          </w:tcPr>
          <w:p w:rsidR="00A16942" w:rsidRPr="008054D4" w:rsidRDefault="006A107F">
            <w:pPr>
              <w:spacing w:before="40" w:after="40"/>
              <w:rPr>
                <w:rFonts w:asciiTheme="minorHAnsi" w:hAnsiTheme="minorHAnsi"/>
                <w:b w:val="0"/>
                <w:color w:val="3A4C5B"/>
                <w:sz w:val="20"/>
                <w:szCs w:val="20"/>
              </w:rPr>
            </w:pPr>
            <w:r w:rsidRPr="008054D4">
              <w:rPr>
                <w:rFonts w:asciiTheme="minorHAnsi" w:hAnsiTheme="minorHAnsi"/>
                <w:b w:val="0"/>
                <w:color w:val="3A4C5B"/>
                <w:sz w:val="20"/>
                <w:szCs w:val="20"/>
              </w:rPr>
              <w:t>Ciljana vrijednost u 2026.</w:t>
            </w:r>
          </w:p>
        </w:tc>
      </w:tr>
      <w:tr w:rsidR="00A16942" w:rsidRPr="007075A6" w:rsidTr="00407EF3">
        <w:tc>
          <w:tcPr>
            <w:tcW w:w="5068" w:type="dxa"/>
            <w:gridSpan w:val="2"/>
            <w:shd w:val="clear" w:color="auto" w:fill="auto"/>
          </w:tcPr>
          <w:p w:rsidR="00A16942" w:rsidRPr="00202E6B" w:rsidRDefault="006A107F" w:rsidP="000C495A">
            <w:pPr>
              <w:spacing w:before="40" w:after="40"/>
              <w:ind w:left="0"/>
              <w:rPr>
                <w:rFonts w:asciiTheme="minorHAnsi" w:hAnsiTheme="minorHAnsi"/>
                <w:b w:val="0"/>
                <w:sz w:val="20"/>
                <w:szCs w:val="20"/>
              </w:rPr>
            </w:pPr>
            <w:r w:rsidRPr="00202E6B">
              <w:rPr>
                <w:rFonts w:asciiTheme="minorHAnsi" w:hAnsiTheme="minorHAnsi"/>
                <w:b w:val="0"/>
                <w:sz w:val="20"/>
                <w:szCs w:val="20"/>
              </w:rPr>
              <w:t xml:space="preserve">Broj digitalizovanih  usluga na jedinstvenom portalu iz oblasti definisanih shodno metodologiji „eGoverment benchmark </w:t>
            </w:r>
            <w:r w:rsidR="000C495A" w:rsidRPr="00202E6B">
              <w:rPr>
                <w:rFonts w:asciiTheme="minorHAnsi" w:hAnsiTheme="minorHAnsi"/>
                <w:b w:val="0"/>
                <w:sz w:val="20"/>
                <w:szCs w:val="20"/>
              </w:rPr>
              <w:t xml:space="preserve">EU </w:t>
            </w:r>
            <w:r w:rsidRPr="00202E6B">
              <w:rPr>
                <w:rFonts w:asciiTheme="minorHAnsi" w:hAnsiTheme="minorHAnsi"/>
                <w:b w:val="0"/>
                <w:sz w:val="20"/>
                <w:szCs w:val="20"/>
              </w:rPr>
              <w:t>„</w:t>
            </w:r>
            <w:r w:rsidRPr="00202E6B">
              <w:rPr>
                <w:rFonts w:asciiTheme="minorHAnsi" w:hAnsiTheme="minorHAnsi"/>
                <w:b w:val="0"/>
                <w:sz w:val="20"/>
                <w:szCs w:val="20"/>
                <w:vertAlign w:val="superscript"/>
              </w:rPr>
              <w:footnoteReference w:id="64"/>
            </w:r>
          </w:p>
        </w:tc>
        <w:tc>
          <w:tcPr>
            <w:tcW w:w="1284"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0 (2020)</w:t>
            </w:r>
          </w:p>
        </w:tc>
        <w:tc>
          <w:tcPr>
            <w:tcW w:w="1863" w:type="dxa"/>
            <w:shd w:val="clear" w:color="auto" w:fill="auto"/>
          </w:tcPr>
          <w:p w:rsidR="00A16942" w:rsidRPr="00202E6B" w:rsidRDefault="006A107F" w:rsidP="00137D45">
            <w:pPr>
              <w:spacing w:before="40" w:after="40"/>
              <w:ind w:left="-77" w:right="0"/>
              <w:jc w:val="center"/>
              <w:rPr>
                <w:rFonts w:asciiTheme="minorHAnsi" w:hAnsiTheme="minorHAnsi"/>
                <w:b w:val="0"/>
                <w:sz w:val="20"/>
                <w:szCs w:val="20"/>
              </w:rPr>
            </w:pPr>
            <w:r w:rsidRPr="00202E6B">
              <w:rPr>
                <w:rFonts w:asciiTheme="minorHAnsi" w:hAnsiTheme="minorHAnsi"/>
                <w:b w:val="0"/>
                <w:sz w:val="20"/>
                <w:szCs w:val="20"/>
              </w:rPr>
              <w:t>10 digitalizovanih usluga na jedinstvenom portalu</w:t>
            </w:r>
            <w:r w:rsidRPr="00202E6B">
              <w:rPr>
                <w:rFonts w:asciiTheme="minorHAnsi" w:hAnsiTheme="minorHAnsi"/>
                <w:b w:val="0"/>
                <w:sz w:val="20"/>
                <w:szCs w:val="20"/>
                <w:vertAlign w:val="superscript"/>
              </w:rPr>
              <w:footnoteReference w:id="65"/>
            </w:r>
          </w:p>
        </w:tc>
        <w:tc>
          <w:tcPr>
            <w:tcW w:w="1500" w:type="dxa"/>
            <w:shd w:val="clear" w:color="auto" w:fill="auto"/>
          </w:tcPr>
          <w:p w:rsidR="00A16942" w:rsidRPr="00202E6B" w:rsidRDefault="006A107F" w:rsidP="00137D45">
            <w:pPr>
              <w:spacing w:before="40" w:after="40"/>
              <w:ind w:left="0" w:right="-52"/>
              <w:jc w:val="center"/>
              <w:rPr>
                <w:rFonts w:asciiTheme="minorHAnsi" w:hAnsiTheme="minorHAnsi"/>
                <w:b w:val="0"/>
                <w:sz w:val="20"/>
                <w:szCs w:val="20"/>
              </w:rPr>
            </w:pPr>
            <w:r w:rsidRPr="00202E6B">
              <w:rPr>
                <w:rFonts w:asciiTheme="minorHAnsi" w:hAnsiTheme="minorHAnsi"/>
                <w:b w:val="0"/>
                <w:sz w:val="20"/>
                <w:szCs w:val="20"/>
              </w:rPr>
              <w:t>20 digitalizovanih usluga na jedinstvenom portalu</w:t>
            </w:r>
          </w:p>
        </w:tc>
      </w:tr>
      <w:tr w:rsidR="00A16942" w:rsidRPr="007075A6" w:rsidTr="00407EF3">
        <w:trPr>
          <w:trHeight w:val="750"/>
        </w:trPr>
        <w:tc>
          <w:tcPr>
            <w:tcW w:w="5068" w:type="dxa"/>
            <w:gridSpan w:val="2"/>
            <w:shd w:val="clear" w:color="auto" w:fill="auto"/>
          </w:tcPr>
          <w:p w:rsidR="00A16942" w:rsidRPr="00202E6B" w:rsidRDefault="00391909" w:rsidP="00CC7CDB">
            <w:pPr>
              <w:spacing w:before="40" w:after="40"/>
              <w:ind w:left="0"/>
              <w:rPr>
                <w:rFonts w:asciiTheme="minorHAnsi" w:hAnsiTheme="minorHAnsi"/>
                <w:b w:val="0"/>
                <w:sz w:val="20"/>
                <w:szCs w:val="20"/>
              </w:rPr>
            </w:pPr>
            <w:r w:rsidRPr="00391909">
              <w:rPr>
                <w:rFonts w:asciiTheme="minorHAnsi" w:hAnsiTheme="minorHAnsi"/>
                <w:b w:val="0"/>
                <w:color w:val="000000" w:themeColor="text1"/>
                <w:sz w:val="20"/>
                <w:szCs w:val="20"/>
              </w:rPr>
              <w:t>Procenat</w:t>
            </w:r>
            <w:r w:rsidR="006A107F" w:rsidRPr="00202E6B">
              <w:rPr>
                <w:rFonts w:asciiTheme="minorHAnsi" w:hAnsiTheme="minorHAnsi"/>
                <w:b w:val="0"/>
                <w:sz w:val="20"/>
                <w:szCs w:val="20"/>
              </w:rPr>
              <w:t xml:space="preserve"> elektronski podnešenih zahtjeva u </w:t>
            </w:r>
            <w:r>
              <w:rPr>
                <w:rFonts w:asciiTheme="minorHAnsi" w:hAnsiTheme="minorHAnsi"/>
                <w:b w:val="0"/>
                <w:sz w:val="20"/>
                <w:szCs w:val="20"/>
              </w:rPr>
              <w:t>odnosu na ukupan broj  zahtjeva koje su korisnici podnijeli</w:t>
            </w:r>
            <w:r w:rsidR="006A107F" w:rsidRPr="00202E6B">
              <w:rPr>
                <w:rFonts w:asciiTheme="minorHAnsi" w:hAnsiTheme="minorHAnsi"/>
                <w:b w:val="0"/>
                <w:sz w:val="20"/>
                <w:szCs w:val="20"/>
              </w:rPr>
              <w:t xml:space="preserve"> za korišćenje pilot usluge</w:t>
            </w:r>
            <w:r w:rsidR="006A107F" w:rsidRPr="00202E6B">
              <w:rPr>
                <w:rFonts w:asciiTheme="minorHAnsi" w:hAnsiTheme="minorHAnsi"/>
                <w:b w:val="0"/>
                <w:sz w:val="20"/>
                <w:szCs w:val="20"/>
                <w:vertAlign w:val="superscript"/>
              </w:rPr>
              <w:footnoteReference w:id="66"/>
            </w:r>
          </w:p>
        </w:tc>
        <w:tc>
          <w:tcPr>
            <w:tcW w:w="1284"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0</w:t>
            </w:r>
          </w:p>
        </w:tc>
        <w:tc>
          <w:tcPr>
            <w:tcW w:w="1863"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15% po pilot usluzi</w:t>
            </w:r>
          </w:p>
        </w:tc>
        <w:tc>
          <w:tcPr>
            <w:tcW w:w="1500"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45% po pilot usluzi</w:t>
            </w:r>
          </w:p>
        </w:tc>
      </w:tr>
      <w:tr w:rsidR="00A16942" w:rsidRPr="007075A6" w:rsidTr="00407EF3">
        <w:tc>
          <w:tcPr>
            <w:tcW w:w="5068" w:type="dxa"/>
            <w:gridSpan w:val="2"/>
            <w:shd w:val="clear" w:color="auto" w:fill="auto"/>
          </w:tcPr>
          <w:p w:rsidR="00A16942" w:rsidRPr="00DB54C9" w:rsidRDefault="006A107F" w:rsidP="00CC7CDB">
            <w:pPr>
              <w:spacing w:before="40" w:after="40"/>
              <w:ind w:left="0"/>
              <w:rPr>
                <w:rFonts w:asciiTheme="minorHAnsi" w:hAnsiTheme="minorHAnsi"/>
                <w:b w:val="0"/>
                <w:color w:val="000000" w:themeColor="text1"/>
                <w:sz w:val="20"/>
                <w:szCs w:val="20"/>
              </w:rPr>
            </w:pPr>
            <w:r w:rsidRPr="00DB54C9">
              <w:rPr>
                <w:rFonts w:asciiTheme="minorHAnsi" w:hAnsiTheme="minorHAnsi"/>
                <w:b w:val="0"/>
                <w:color w:val="000000" w:themeColor="text1"/>
                <w:sz w:val="20"/>
                <w:szCs w:val="20"/>
              </w:rPr>
              <w:t xml:space="preserve">Broj elektronskih razmjena iz registara u metaregistru </w:t>
            </w:r>
          </w:p>
        </w:tc>
        <w:tc>
          <w:tcPr>
            <w:tcW w:w="1284" w:type="dxa"/>
            <w:shd w:val="clear" w:color="auto" w:fill="auto"/>
          </w:tcPr>
          <w:p w:rsidR="00A16942" w:rsidRPr="00DB54C9" w:rsidRDefault="006A107F">
            <w:pPr>
              <w:spacing w:before="40" w:after="40"/>
              <w:jc w:val="center"/>
              <w:rPr>
                <w:rFonts w:asciiTheme="minorHAnsi" w:hAnsiTheme="minorHAnsi"/>
                <w:b w:val="0"/>
                <w:color w:val="000000" w:themeColor="text1"/>
                <w:sz w:val="20"/>
                <w:szCs w:val="20"/>
              </w:rPr>
            </w:pPr>
            <w:r w:rsidRPr="00DB54C9">
              <w:rPr>
                <w:rFonts w:asciiTheme="minorHAnsi" w:hAnsiTheme="minorHAnsi"/>
                <w:b w:val="0"/>
                <w:color w:val="000000" w:themeColor="text1"/>
                <w:sz w:val="20"/>
                <w:szCs w:val="20"/>
              </w:rPr>
              <w:t>8 (2021)</w:t>
            </w:r>
          </w:p>
        </w:tc>
        <w:tc>
          <w:tcPr>
            <w:tcW w:w="1863" w:type="dxa"/>
            <w:shd w:val="clear" w:color="auto" w:fill="auto"/>
          </w:tcPr>
          <w:p w:rsidR="00A16942" w:rsidRPr="00DB54C9" w:rsidRDefault="006A107F">
            <w:pPr>
              <w:spacing w:before="40" w:after="40"/>
              <w:jc w:val="center"/>
              <w:rPr>
                <w:rFonts w:asciiTheme="minorHAnsi" w:hAnsiTheme="minorHAnsi"/>
                <w:b w:val="0"/>
                <w:color w:val="000000" w:themeColor="text1"/>
                <w:sz w:val="20"/>
                <w:szCs w:val="20"/>
              </w:rPr>
            </w:pPr>
            <w:r w:rsidRPr="00DB54C9">
              <w:rPr>
                <w:rFonts w:asciiTheme="minorHAnsi" w:hAnsiTheme="minorHAnsi"/>
                <w:b w:val="0"/>
                <w:color w:val="000000" w:themeColor="text1"/>
                <w:sz w:val="20"/>
                <w:szCs w:val="20"/>
              </w:rPr>
              <w:t>30</w:t>
            </w:r>
          </w:p>
        </w:tc>
        <w:tc>
          <w:tcPr>
            <w:tcW w:w="1500" w:type="dxa"/>
            <w:shd w:val="clear" w:color="auto" w:fill="auto"/>
          </w:tcPr>
          <w:p w:rsidR="00A16942" w:rsidRPr="00DB54C9" w:rsidRDefault="006A107F">
            <w:pPr>
              <w:spacing w:before="40" w:after="40"/>
              <w:jc w:val="center"/>
              <w:rPr>
                <w:rFonts w:asciiTheme="minorHAnsi" w:hAnsiTheme="minorHAnsi"/>
                <w:b w:val="0"/>
                <w:color w:val="000000" w:themeColor="text1"/>
                <w:sz w:val="20"/>
                <w:szCs w:val="20"/>
              </w:rPr>
            </w:pPr>
            <w:r w:rsidRPr="00DB54C9">
              <w:rPr>
                <w:rFonts w:asciiTheme="minorHAnsi" w:hAnsiTheme="minorHAnsi"/>
                <w:b w:val="0"/>
                <w:color w:val="000000" w:themeColor="text1"/>
                <w:sz w:val="20"/>
                <w:szCs w:val="20"/>
              </w:rPr>
              <w:t>50</w:t>
            </w:r>
          </w:p>
        </w:tc>
      </w:tr>
      <w:tr w:rsidR="00A16942" w:rsidRPr="007075A6" w:rsidTr="00407EF3">
        <w:tc>
          <w:tcPr>
            <w:tcW w:w="5068" w:type="dxa"/>
            <w:gridSpan w:val="2"/>
            <w:shd w:val="clear" w:color="auto" w:fill="auto"/>
          </w:tcPr>
          <w:p w:rsidR="00A16942" w:rsidRPr="00202E6B" w:rsidRDefault="006A107F" w:rsidP="00CC7CDB">
            <w:pPr>
              <w:spacing w:before="40" w:after="40"/>
              <w:ind w:left="0"/>
              <w:rPr>
                <w:rFonts w:asciiTheme="minorHAnsi" w:hAnsiTheme="minorHAnsi"/>
                <w:b w:val="0"/>
                <w:sz w:val="20"/>
                <w:szCs w:val="20"/>
              </w:rPr>
            </w:pPr>
            <w:r w:rsidRPr="00202E6B">
              <w:rPr>
                <w:rFonts w:asciiTheme="minorHAnsi" w:hAnsiTheme="minorHAnsi"/>
                <w:b w:val="0"/>
                <w:sz w:val="20"/>
                <w:szCs w:val="20"/>
              </w:rPr>
              <w:t xml:space="preserve">Broj opština koje razmjenjuju podatke preko JSERP </w:t>
            </w:r>
          </w:p>
        </w:tc>
        <w:tc>
          <w:tcPr>
            <w:tcW w:w="1284"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1 (2021)</w:t>
            </w:r>
          </w:p>
        </w:tc>
        <w:tc>
          <w:tcPr>
            <w:tcW w:w="1863"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10</w:t>
            </w:r>
          </w:p>
        </w:tc>
        <w:tc>
          <w:tcPr>
            <w:tcW w:w="1500" w:type="dxa"/>
            <w:shd w:val="clear" w:color="auto" w:fill="auto"/>
          </w:tcPr>
          <w:p w:rsidR="00A16942" w:rsidRPr="00202E6B" w:rsidRDefault="006A107F">
            <w:pPr>
              <w:spacing w:before="40" w:after="40"/>
              <w:jc w:val="center"/>
              <w:rPr>
                <w:rFonts w:asciiTheme="minorHAnsi" w:hAnsiTheme="minorHAnsi"/>
                <w:b w:val="0"/>
                <w:sz w:val="20"/>
                <w:szCs w:val="20"/>
              </w:rPr>
            </w:pPr>
            <w:r w:rsidRPr="00202E6B">
              <w:rPr>
                <w:rFonts w:asciiTheme="minorHAnsi" w:hAnsiTheme="minorHAnsi"/>
                <w:b w:val="0"/>
                <w:sz w:val="20"/>
                <w:szCs w:val="20"/>
              </w:rPr>
              <w:t>Sve JLS</w:t>
            </w:r>
          </w:p>
        </w:tc>
      </w:tr>
    </w:tbl>
    <w:p w:rsidR="00A16942" w:rsidRPr="007075A6" w:rsidRDefault="00A16942">
      <w:pPr>
        <w:spacing w:after="40" w:line="240" w:lineRule="auto"/>
        <w:jc w:val="center"/>
        <w:rPr>
          <w:rFonts w:asciiTheme="minorHAnsi" w:eastAsia="Calibri" w:hAnsiTheme="minorHAnsi" w:cs="Calibri"/>
          <w:color w:val="000000"/>
          <w:sz w:val="18"/>
          <w:szCs w:val="18"/>
        </w:rPr>
      </w:pPr>
    </w:p>
    <w:p w:rsidR="00A16942" w:rsidRPr="00321BB4" w:rsidRDefault="006A107F" w:rsidP="00321BB4">
      <w:pPr>
        <w:rPr>
          <w:rFonts w:asciiTheme="minorHAnsi" w:eastAsia="Calibri" w:hAnsiTheme="minorHAnsi" w:cs="Calibri"/>
          <w:b/>
          <w:smallCaps/>
          <w:color w:val="002060"/>
          <w:sz w:val="24"/>
          <w:szCs w:val="24"/>
        </w:rPr>
      </w:pPr>
      <w:r w:rsidRPr="007075A6">
        <w:rPr>
          <w:rFonts w:asciiTheme="minorHAnsi" w:hAnsiTheme="minorHAnsi"/>
        </w:rPr>
        <w:br w:type="page"/>
      </w:r>
      <w:bookmarkStart w:id="25" w:name="_Toc90637377"/>
      <w:r w:rsidRPr="00DB54C9">
        <w:rPr>
          <w:rFonts w:asciiTheme="minorHAnsi" w:hAnsiTheme="minorHAnsi"/>
          <w:b/>
          <w:color w:val="000000" w:themeColor="text1"/>
          <w:sz w:val="32"/>
          <w:szCs w:val="32"/>
        </w:rPr>
        <w:lastRenderedPageBreak/>
        <w:t xml:space="preserve">3.   </w:t>
      </w:r>
      <w:r w:rsidRPr="007075A6">
        <w:rPr>
          <w:rFonts w:asciiTheme="minorHAnsi" w:hAnsiTheme="minorHAnsi"/>
          <w:b/>
          <w:color w:val="000000"/>
          <w:sz w:val="32"/>
          <w:szCs w:val="32"/>
        </w:rPr>
        <w:t xml:space="preserve">PROFESIONALNA JAVNA </w:t>
      </w:r>
      <w:sdt>
        <w:sdtPr>
          <w:rPr>
            <w:rFonts w:asciiTheme="minorHAnsi" w:hAnsiTheme="minorHAnsi"/>
          </w:rPr>
          <w:tag w:val="goog_rdk_36"/>
          <w:id w:val="-355649129"/>
        </w:sdtPr>
        <w:sdtEndPr/>
        <w:sdtContent/>
      </w:sdt>
      <w:r w:rsidRPr="007075A6">
        <w:rPr>
          <w:rFonts w:asciiTheme="minorHAnsi" w:hAnsiTheme="minorHAnsi"/>
          <w:b/>
          <w:color w:val="000000"/>
          <w:sz w:val="32"/>
          <w:szCs w:val="32"/>
        </w:rPr>
        <w:t>ADMINISTRACIJA</w:t>
      </w:r>
      <w:bookmarkEnd w:id="25"/>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5"/>
        <w:rPr>
          <w:rFonts w:asciiTheme="minorHAnsi" w:eastAsia="Calibri" w:hAnsiTheme="minorHAnsi" w:cs="Calibri"/>
          <w:b/>
          <w:color w:val="000000"/>
          <w:sz w:val="28"/>
          <w:szCs w:val="28"/>
        </w:rPr>
      </w:pPr>
      <w:r w:rsidRPr="007075A6">
        <w:rPr>
          <w:rFonts w:asciiTheme="minorHAnsi" w:eastAsia="Calibri" w:hAnsiTheme="minorHAnsi" w:cs="Calibri"/>
          <w:b/>
          <w:color w:val="000000"/>
          <w:sz w:val="28"/>
          <w:szCs w:val="28"/>
        </w:rPr>
        <w:t>STRATEŠKI CILJ</w:t>
      </w:r>
    </w:p>
    <w:p w:rsidR="00A16942" w:rsidRPr="007075A6" w:rsidRDefault="00AA5C38">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Kompe</w:t>
      </w:r>
      <w:r w:rsidR="006A107F" w:rsidRPr="007075A6">
        <w:rPr>
          <w:rFonts w:asciiTheme="minorHAnsi" w:eastAsia="Calibri" w:hAnsiTheme="minorHAnsi" w:cs="Calibri"/>
          <w:color w:val="000000"/>
          <w:sz w:val="24"/>
          <w:szCs w:val="24"/>
        </w:rPr>
        <w:t xml:space="preserve">tentni i zadovoljni službenici osnova </w:t>
      </w:r>
      <w:r w:rsidRPr="007075A6">
        <w:rPr>
          <w:rFonts w:asciiTheme="minorHAnsi" w:eastAsia="Calibri" w:hAnsiTheme="minorHAnsi" w:cs="Calibri"/>
          <w:color w:val="000000"/>
          <w:sz w:val="24"/>
          <w:szCs w:val="24"/>
        </w:rPr>
        <w:t xml:space="preserve">su </w:t>
      </w:r>
      <w:r w:rsidR="006A107F" w:rsidRPr="007075A6">
        <w:rPr>
          <w:rFonts w:asciiTheme="minorHAnsi" w:eastAsia="Calibri" w:hAnsiTheme="minorHAnsi" w:cs="Calibri"/>
          <w:color w:val="000000"/>
          <w:sz w:val="24"/>
          <w:szCs w:val="24"/>
        </w:rPr>
        <w:t>profesionalne javne uprave. Motivisan službenik je zadovoljan službenik. Briga o zaposlenima kroz brigu o zadovoljstvu na radnom mjestu, dodatnom stručnom osposobljavanju i usavršavanju, doprinosi boljim rezultatima u okviru radnog mjesta i u postizanju ciljeva organizacije u cjelini. Praćenjem rada službenika, prate se njegovi rezultati, njegov napredak ali i identifikuju potrebe za dalje osposobljavanje, usavršavanje i razvoj.  Ambijent za rad profesionalnih i kompetentnih zaposlenih u javnoj upravi podrazum</w:t>
      </w:r>
      <w:r>
        <w:rPr>
          <w:rFonts w:asciiTheme="minorHAnsi" w:eastAsia="Calibri" w:hAnsiTheme="minorHAnsi" w:cs="Calibri"/>
          <w:color w:val="000000"/>
          <w:sz w:val="24"/>
          <w:szCs w:val="24"/>
        </w:rPr>
        <w:t>ij</w:t>
      </w:r>
      <w:r w:rsidR="006A107F" w:rsidRPr="007075A6">
        <w:rPr>
          <w:rFonts w:asciiTheme="minorHAnsi" w:eastAsia="Calibri" w:hAnsiTheme="minorHAnsi" w:cs="Calibri"/>
          <w:color w:val="000000"/>
          <w:sz w:val="24"/>
          <w:szCs w:val="24"/>
        </w:rPr>
        <w:t xml:space="preserve">eva: </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ednak položaj svih zaposlenih koji se finansiraju iz Budžeta,</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p</w:t>
      </w:r>
      <w:r w:rsidR="006A107F" w:rsidRPr="007075A6">
        <w:rPr>
          <w:rFonts w:asciiTheme="minorHAnsi" w:eastAsia="Calibri" w:hAnsiTheme="minorHAnsi" w:cs="Calibri"/>
          <w:color w:val="000000"/>
          <w:sz w:val="24"/>
          <w:szCs w:val="24"/>
        </w:rPr>
        <w:t xml:space="preserve">ravedan i konkurentan sistem zarada u JU, </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p</w:t>
      </w:r>
      <w:r w:rsidR="006A107F" w:rsidRPr="007075A6">
        <w:rPr>
          <w:rFonts w:asciiTheme="minorHAnsi" w:eastAsia="Calibri" w:hAnsiTheme="minorHAnsi" w:cs="Calibri"/>
          <w:color w:val="000000"/>
          <w:sz w:val="24"/>
          <w:szCs w:val="24"/>
        </w:rPr>
        <w:t xml:space="preserve">raćenje rada zaposlenih, konstantan </w:t>
      </w:r>
      <w:r>
        <w:rPr>
          <w:rFonts w:asciiTheme="minorHAnsi" w:eastAsia="Calibri" w:hAnsiTheme="minorHAnsi" w:cs="Calibri"/>
          <w:color w:val="000000"/>
          <w:sz w:val="24"/>
          <w:szCs w:val="24"/>
        </w:rPr>
        <w:t>profesionalni razvoj u skladu s</w:t>
      </w:r>
      <w:r w:rsidR="006A107F" w:rsidRPr="007075A6">
        <w:rPr>
          <w:rFonts w:asciiTheme="minorHAnsi" w:eastAsia="Calibri" w:hAnsiTheme="minorHAnsi" w:cs="Calibri"/>
          <w:color w:val="000000"/>
          <w:sz w:val="24"/>
          <w:szCs w:val="24"/>
        </w:rPr>
        <w:t xml:space="preserve"> opisom posla, uči</w:t>
      </w:r>
      <w:r>
        <w:rPr>
          <w:rFonts w:asciiTheme="minorHAnsi" w:eastAsia="Calibri" w:hAnsiTheme="minorHAnsi" w:cs="Calibri"/>
          <w:color w:val="000000"/>
          <w:sz w:val="24"/>
          <w:szCs w:val="24"/>
        </w:rPr>
        <w:t>nkovito ocjenjivanje povezano s</w:t>
      </w:r>
      <w:r w:rsidR="006A107F" w:rsidRPr="007075A6">
        <w:rPr>
          <w:rFonts w:asciiTheme="minorHAnsi" w:eastAsia="Calibri" w:hAnsiTheme="minorHAnsi" w:cs="Calibri"/>
          <w:color w:val="000000"/>
          <w:sz w:val="24"/>
          <w:szCs w:val="24"/>
        </w:rPr>
        <w:t xml:space="preserve"> napredovanjem, nagrađivanjem, stručnim usavršavanjem,</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6A107F" w:rsidRPr="007075A6">
        <w:rPr>
          <w:rFonts w:asciiTheme="minorHAnsi" w:eastAsia="Calibri" w:hAnsiTheme="minorHAnsi" w:cs="Calibri"/>
          <w:color w:val="000000"/>
          <w:sz w:val="24"/>
          <w:szCs w:val="24"/>
        </w:rPr>
        <w:t>tvaranje efikasnog sistema planiranja i zapošljavanja u javnoj upravi na osnovu identifikovanih potreba i sinhronizovanom izradom kadrovskog plana i Budžeta,</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w:t>
      </w:r>
      <w:r w:rsidR="006A107F" w:rsidRPr="007075A6">
        <w:rPr>
          <w:rFonts w:asciiTheme="minorHAnsi" w:eastAsia="Calibri" w:hAnsiTheme="minorHAnsi" w:cs="Calibri"/>
          <w:color w:val="000000"/>
          <w:sz w:val="24"/>
          <w:szCs w:val="24"/>
        </w:rPr>
        <w:t>igitalizaciju u oblasti službeničkog sistema: digitalizaciju procesa koji bi se implementirali samo kroz kadrovski informacioni sistem: kadrovski plan, obuke, ocjenjivanje, godišnji odmori itd, kao i digitalizaciju faza upravljanja ljudskim resursima: eZapošljavanja, eUčenja, eOcjenjivanja</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žurnu Centralnu kadrovsku evidenciju, </w:t>
      </w:r>
    </w:p>
    <w:p w:rsidR="00A16942" w:rsidRPr="007075A6" w:rsidRDefault="00AA5C38" w:rsidP="00EB118D">
      <w:pPr>
        <w:numPr>
          <w:ilvl w:val="1"/>
          <w:numId w:val="28"/>
        </w:numPr>
        <w:spacing w:before="60" w:after="60" w:line="240" w:lineRule="auto"/>
        <w:ind w:left="0" w:right="-471" w:firstLine="9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o</w:t>
      </w:r>
      <w:r w:rsidR="006A107F" w:rsidRPr="007075A6">
        <w:rPr>
          <w:rFonts w:asciiTheme="minorHAnsi" w:eastAsia="Calibri" w:hAnsiTheme="minorHAnsi" w:cs="Calibri"/>
          <w:color w:val="000000"/>
          <w:sz w:val="24"/>
          <w:szCs w:val="24"/>
        </w:rPr>
        <w:t>ptimizaciju procesa i zaposlenih unutar organa, na osnovu funkcionalnih analiza za kompletnu javnu upravu.</w:t>
      </w:r>
    </w:p>
    <w:p w:rsidR="00A16942" w:rsidRPr="007075A6" w:rsidRDefault="006A107F">
      <w:pPr>
        <w:spacing w:before="12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STRATEŠKI CILJ SE OSTVARUJE KROZ SL</w:t>
      </w:r>
      <w:r w:rsidR="00AA5C38">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EDEĆE OPERATIVNE CILJEVE:</w:t>
      </w:r>
    </w:p>
    <w:p w:rsidR="00A16942" w:rsidRPr="007075A6" w:rsidRDefault="006A107F" w:rsidP="00EB118D">
      <w:pPr>
        <w:numPr>
          <w:ilvl w:val="0"/>
          <w:numId w:val="14"/>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Efikasan sistem planiranja na osnovu</w:t>
      </w:r>
      <w:r w:rsidR="00AA5C38">
        <w:rPr>
          <w:rFonts w:asciiTheme="minorHAnsi" w:eastAsia="Calibri" w:hAnsiTheme="minorHAnsi" w:cs="Calibri"/>
          <w:color w:val="000000"/>
          <w:sz w:val="24"/>
          <w:szCs w:val="24"/>
        </w:rPr>
        <w:t xml:space="preserve"> identifikovanih potreba, unapr</w:t>
      </w:r>
      <w:r w:rsidRPr="007075A6">
        <w:rPr>
          <w:rFonts w:asciiTheme="minorHAnsi" w:eastAsia="Calibri" w:hAnsiTheme="minorHAnsi" w:cs="Calibri"/>
          <w:color w:val="000000"/>
          <w:sz w:val="24"/>
          <w:szCs w:val="24"/>
        </w:rPr>
        <w:t>eđenje postupka zapošljavanja ljudskih resursa i dalja digitalizacija u oblasti službeničkog sistema;</w:t>
      </w:r>
    </w:p>
    <w:p w:rsidR="00A16942" w:rsidRPr="007075A6" w:rsidRDefault="006A107F" w:rsidP="00EB118D">
      <w:pPr>
        <w:numPr>
          <w:ilvl w:val="0"/>
          <w:numId w:val="14"/>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Javna uprava atraktivan poslodavac – efikasan sistem napredovanja i nagrađivanja na osnovu praćenja rezultata rada, ocjenjivanja i stalnog usavršavanja; </w:t>
      </w:r>
    </w:p>
    <w:p w:rsidR="00A16942" w:rsidRPr="007075A6" w:rsidRDefault="006A107F" w:rsidP="00EB118D">
      <w:pPr>
        <w:numPr>
          <w:ilvl w:val="0"/>
          <w:numId w:val="44"/>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Optimalna i efikasna javna administracija.</w:t>
      </w:r>
    </w:p>
    <w:p w:rsidR="00A16942" w:rsidRPr="007075A6" w:rsidRDefault="006A107F" w:rsidP="00EB118D">
      <w:pPr>
        <w:keepNext/>
        <w:keepLines/>
        <w:numPr>
          <w:ilvl w:val="0"/>
          <w:numId w:val="11"/>
        </w:numPr>
        <w:pBdr>
          <w:top w:val="nil"/>
          <w:left w:val="nil"/>
          <w:bottom w:val="nil"/>
          <w:right w:val="nil"/>
          <w:between w:val="nil"/>
        </w:pBdr>
        <w:spacing w:before="24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STANJE U OBLASTI</w:t>
      </w:r>
    </w:p>
    <w:p w:rsidR="00A16942" w:rsidRPr="007075A6" w:rsidRDefault="00AA5C38">
      <w:pPr>
        <w:tabs>
          <w:tab w:val="left" w:pos="850"/>
          <w:tab w:val="left" w:pos="1191"/>
          <w:tab w:val="left" w:pos="1531"/>
        </w:tabs>
        <w:spacing w:before="60" w:after="60" w:line="240" w:lineRule="auto"/>
        <w:ind w:right="-475"/>
        <w:jc w:val="both"/>
        <w:rPr>
          <w:rFonts w:asciiTheme="minorHAnsi" w:eastAsia="Calibri" w:hAnsiTheme="minorHAnsi" w:cs="Calibri"/>
          <w:i/>
          <w:color w:val="000000"/>
          <w:sz w:val="24"/>
          <w:szCs w:val="24"/>
        </w:rPr>
      </w:pPr>
      <w:r>
        <w:rPr>
          <w:rFonts w:asciiTheme="minorHAnsi" w:eastAsia="Calibri" w:hAnsiTheme="minorHAnsi" w:cs="Calibri"/>
          <w:color w:val="000000"/>
          <w:sz w:val="24"/>
          <w:szCs w:val="24"/>
        </w:rPr>
        <w:t>Zaključno s</w:t>
      </w:r>
      <w:r w:rsidR="006A107F" w:rsidRPr="000B263B">
        <w:rPr>
          <w:rFonts w:asciiTheme="minorHAnsi" w:eastAsia="Calibri" w:hAnsiTheme="minorHAnsi" w:cs="Calibri"/>
          <w:color w:val="000000"/>
          <w:sz w:val="24"/>
          <w:szCs w:val="24"/>
        </w:rPr>
        <w:t xml:space="preserve"> decembrom 2020. godine ukupan broj zaposlenih na centralnom nivou je 42.439 lica, a na lokalnom 13.235 lica, što ukupno čini </w:t>
      </w:r>
      <w:r w:rsidR="006A107F" w:rsidRPr="000B263B">
        <w:rPr>
          <w:rFonts w:asciiTheme="minorHAnsi" w:eastAsia="Calibri" w:hAnsiTheme="minorHAnsi" w:cs="Calibri"/>
          <w:b/>
          <w:color w:val="000000"/>
          <w:sz w:val="24"/>
          <w:szCs w:val="24"/>
        </w:rPr>
        <w:t>55.674 zaposlenih na nivou javne uprave</w:t>
      </w:r>
      <w:r w:rsidR="003C76A0" w:rsidRPr="000B263B">
        <w:rPr>
          <w:rStyle w:val="FootnoteReference"/>
          <w:rFonts w:asciiTheme="minorHAnsi" w:eastAsia="Calibri" w:hAnsiTheme="minorHAnsi" w:cs="Calibri"/>
          <w:b/>
          <w:color w:val="000000"/>
          <w:sz w:val="24"/>
          <w:szCs w:val="24"/>
        </w:rPr>
        <w:footnoteReference w:id="67"/>
      </w:r>
      <w:r w:rsidR="006A107F" w:rsidRPr="000B263B">
        <w:rPr>
          <w:rFonts w:asciiTheme="minorHAnsi" w:eastAsia="Calibri" w:hAnsiTheme="minorHAnsi" w:cs="Calibri"/>
          <w:color w:val="000000"/>
          <w:sz w:val="24"/>
          <w:szCs w:val="24"/>
        </w:rPr>
        <w:t>. Na zaposlene u javnoj upravi prim</w:t>
      </w:r>
      <w:r>
        <w:rPr>
          <w:rFonts w:asciiTheme="minorHAnsi" w:eastAsia="Calibri" w:hAnsiTheme="minorHAnsi" w:cs="Calibri"/>
          <w:color w:val="000000"/>
          <w:sz w:val="24"/>
          <w:szCs w:val="24"/>
        </w:rPr>
        <w:t>j</w:t>
      </w:r>
      <w:r w:rsidR="006A107F" w:rsidRPr="000B263B">
        <w:rPr>
          <w:rFonts w:asciiTheme="minorHAnsi" w:eastAsia="Calibri" w:hAnsiTheme="minorHAnsi" w:cs="Calibri"/>
          <w:color w:val="000000"/>
          <w:sz w:val="24"/>
          <w:szCs w:val="24"/>
        </w:rPr>
        <w:t xml:space="preserve">enjuju se odredbe različitih zakona: oko </w:t>
      </w:r>
      <w:sdt>
        <w:sdtPr>
          <w:rPr>
            <w:rFonts w:asciiTheme="minorHAnsi" w:hAnsiTheme="minorHAnsi"/>
          </w:rPr>
          <w:tag w:val="goog_rdk_37"/>
          <w:id w:val="-566722301"/>
        </w:sdtPr>
        <w:sdtEndPr/>
        <w:sdtContent/>
      </w:sdt>
      <w:r w:rsidR="006A107F" w:rsidRPr="000B263B">
        <w:rPr>
          <w:rFonts w:asciiTheme="minorHAnsi" w:eastAsia="Calibri" w:hAnsiTheme="minorHAnsi" w:cs="Calibri"/>
          <w:b/>
          <w:color w:val="000000"/>
          <w:sz w:val="24"/>
          <w:szCs w:val="24"/>
        </w:rPr>
        <w:t>14.500 zaposlenih</w:t>
      </w:r>
      <w:r w:rsidR="006A107F" w:rsidRPr="000B263B">
        <w:rPr>
          <w:rFonts w:asciiTheme="minorHAnsi" w:eastAsia="Calibri" w:hAnsiTheme="minorHAnsi" w:cs="Calibri"/>
          <w:color w:val="000000"/>
          <w:sz w:val="24"/>
          <w:szCs w:val="24"/>
        </w:rPr>
        <w:t xml:space="preserve"> ostvaruje prava </w:t>
      </w:r>
      <w:r w:rsidR="006A107F" w:rsidRPr="000B263B">
        <w:rPr>
          <w:rFonts w:asciiTheme="minorHAnsi" w:eastAsia="Calibri" w:hAnsiTheme="minorHAnsi" w:cs="Calibri"/>
          <w:b/>
          <w:color w:val="000000"/>
          <w:sz w:val="24"/>
          <w:szCs w:val="24"/>
        </w:rPr>
        <w:t>po Zakonu o državnim službenicima</w:t>
      </w:r>
      <w:r w:rsidR="006A107F" w:rsidRPr="000B263B">
        <w:rPr>
          <w:rFonts w:asciiTheme="minorHAnsi" w:eastAsia="Calibri" w:hAnsiTheme="minorHAnsi" w:cs="Calibri"/>
          <w:color w:val="000000"/>
          <w:sz w:val="24"/>
          <w:szCs w:val="24"/>
        </w:rPr>
        <w:t xml:space="preserve"> i namještenicima, a preko </w:t>
      </w:r>
      <w:r w:rsidR="006A107F" w:rsidRPr="000B263B">
        <w:rPr>
          <w:rFonts w:asciiTheme="minorHAnsi" w:eastAsia="Calibri" w:hAnsiTheme="minorHAnsi" w:cs="Calibri"/>
          <w:b/>
          <w:color w:val="000000"/>
          <w:sz w:val="24"/>
          <w:szCs w:val="24"/>
        </w:rPr>
        <w:t>43.400 po Zakonu o radu</w:t>
      </w:r>
      <w:r w:rsidR="006A107F" w:rsidRPr="000B263B">
        <w:rPr>
          <w:rFonts w:asciiTheme="minorHAnsi" w:eastAsia="Calibri" w:hAnsiTheme="minorHAnsi" w:cs="Calibri"/>
          <w:color w:val="000000"/>
          <w:sz w:val="24"/>
          <w:szCs w:val="24"/>
        </w:rPr>
        <w:t>.</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i/>
          <w:color w:val="000000"/>
          <w:sz w:val="24"/>
          <w:szCs w:val="24"/>
        </w:rPr>
      </w:pPr>
      <w:r w:rsidRPr="007075A6">
        <w:rPr>
          <w:rFonts w:asciiTheme="minorHAnsi" w:eastAsia="Calibri" w:hAnsiTheme="minorHAnsi" w:cs="Calibri"/>
          <w:b/>
          <w:color w:val="000000"/>
          <w:sz w:val="24"/>
          <w:szCs w:val="24"/>
        </w:rPr>
        <w:lastRenderedPageBreak/>
        <w:t>Zakon o državnim službenicima i namještenicima</w:t>
      </w:r>
      <w:r w:rsidRPr="007075A6">
        <w:rPr>
          <w:rFonts w:asciiTheme="minorHAnsi" w:eastAsia="Calibri" w:hAnsiTheme="minorHAnsi" w:cs="Calibri"/>
          <w:color w:val="000000"/>
          <w:sz w:val="24"/>
          <w:szCs w:val="24"/>
          <w:vertAlign w:val="superscript"/>
        </w:rPr>
        <w:footnoteReference w:id="68"/>
      </w:r>
      <w:r w:rsidRPr="007075A6">
        <w:rPr>
          <w:rFonts w:asciiTheme="minorHAnsi" w:eastAsia="Calibri" w:hAnsiTheme="minorHAnsi" w:cs="Calibri"/>
          <w:color w:val="000000"/>
          <w:sz w:val="24"/>
          <w:szCs w:val="24"/>
        </w:rPr>
        <w:t xml:space="preserve"> donio je niz novih rješenja koj</w:t>
      </w:r>
      <w:r w:rsidR="00951208">
        <w:rPr>
          <w:rFonts w:asciiTheme="minorHAnsi" w:eastAsia="Calibri" w:hAnsiTheme="minorHAnsi" w:cs="Calibri"/>
          <w:color w:val="000000"/>
          <w:sz w:val="24"/>
          <w:szCs w:val="24"/>
        </w:rPr>
        <w:t>ima  je cilj veća profesionalizacija</w:t>
      </w:r>
      <w:r w:rsidRPr="007075A6">
        <w:rPr>
          <w:rFonts w:asciiTheme="minorHAnsi" w:eastAsia="Calibri" w:hAnsiTheme="minorHAnsi" w:cs="Calibri"/>
          <w:color w:val="000000"/>
          <w:sz w:val="24"/>
          <w:szCs w:val="24"/>
        </w:rPr>
        <w:t xml:space="preserve"> javne uprave, unaprijeđen je institut stručnog usavršavanja službenika, unaprijeđena je transparentnost procesa zapošljavanja, kao i napredovanje u skladu sa zaslugama. Nova rješenja omogućavaju da ključne pozicije u državnim organima zauzimaju službenici čiji integritet, kompetencije i znanja garantuju ostvarivanje zacrtanih strateških ciljeva Vlade i efikasno ostvarivanje prava građana. Međutim, i pored toga što Zakon ovo omogućava, određeni instituti ni</w:t>
      </w:r>
      <w:r w:rsidR="00951208">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zaživjeli ili ni</w:t>
      </w:r>
      <w:r w:rsidR="00951208">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 xml:space="preserve">su do kraja realizovani.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Uprava za kadrove vodi </w:t>
      </w:r>
      <w:r w:rsidRPr="007075A6">
        <w:rPr>
          <w:rFonts w:asciiTheme="minorHAnsi" w:eastAsia="Calibri" w:hAnsiTheme="minorHAnsi" w:cs="Calibri"/>
          <w:b/>
          <w:color w:val="000000"/>
          <w:sz w:val="24"/>
          <w:szCs w:val="24"/>
        </w:rPr>
        <w:t>Kadrovski informacioni sistem (KIS),u okviru kog se nalazi Centralna kadrovska evidencija (CKE)</w:t>
      </w:r>
      <w:r w:rsidRPr="007075A6">
        <w:rPr>
          <w:rFonts w:asciiTheme="minorHAnsi" w:eastAsia="Calibri" w:hAnsiTheme="minorHAnsi" w:cs="Calibri"/>
          <w:color w:val="000000"/>
          <w:sz w:val="24"/>
          <w:szCs w:val="24"/>
        </w:rPr>
        <w:t>. Radi se o informacionom sistemu koji trenutno obuhvata nekoliko modula i to: upravljanje dosijeima državnih službenika i namještenika, modul za obuku zaposlenih kojima se omogućava online prijavljivanje zaposle</w:t>
      </w:r>
      <w:r w:rsidR="00951208">
        <w:rPr>
          <w:rFonts w:asciiTheme="minorHAnsi" w:eastAsia="Calibri" w:hAnsiTheme="minorHAnsi" w:cs="Calibri"/>
          <w:color w:val="000000"/>
          <w:sz w:val="24"/>
          <w:szCs w:val="24"/>
        </w:rPr>
        <w:t>nih  za različite programe obuke</w:t>
      </w:r>
      <w:r w:rsidRPr="007075A6">
        <w:rPr>
          <w:rFonts w:asciiTheme="minorHAnsi" w:eastAsia="Calibri" w:hAnsiTheme="minorHAnsi" w:cs="Calibri"/>
          <w:color w:val="000000"/>
          <w:sz w:val="24"/>
          <w:szCs w:val="24"/>
        </w:rPr>
        <w:t xml:space="preserve">, modul kadrovskog planiranja i module evidencije internog tržišta rada. Takođe, Uprava za kadrove je kreirala portal „Moj personalni dosije“ preko kojeg svaki državni službenik i </w:t>
      </w:r>
      <w:r w:rsidR="00951208">
        <w:rPr>
          <w:rFonts w:asciiTheme="minorHAnsi" w:eastAsia="Calibri" w:hAnsiTheme="minorHAnsi" w:cs="Calibri"/>
          <w:color w:val="000000"/>
          <w:sz w:val="24"/>
          <w:szCs w:val="24"/>
        </w:rPr>
        <w:t>namještenik može komunicirati s</w:t>
      </w:r>
      <w:r w:rsidRPr="007075A6">
        <w:rPr>
          <w:rFonts w:asciiTheme="minorHAnsi" w:eastAsia="Calibri" w:hAnsiTheme="minorHAnsi" w:cs="Calibri"/>
          <w:color w:val="000000"/>
          <w:sz w:val="24"/>
          <w:szCs w:val="24"/>
        </w:rPr>
        <w:t xml:space="preserve"> osobom zaduženom za kadrovske poslove u tom državnom organu. Svaki zaposleni može imati uvid u svoje podatke uz mogućnost korekcije pojedinačnih podataka. </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prethodnom periodu, a u cilju </w:t>
      </w:r>
      <w:r w:rsidRPr="007075A6">
        <w:rPr>
          <w:rFonts w:asciiTheme="minorHAnsi" w:eastAsia="Calibri" w:hAnsiTheme="minorHAnsi" w:cs="Calibri"/>
          <w:b/>
          <w:color w:val="000000"/>
          <w:sz w:val="24"/>
          <w:szCs w:val="24"/>
        </w:rPr>
        <w:t>optimizacije broja zaposlenih u javnoj upravi</w:t>
      </w:r>
      <w:r w:rsidR="00AE4E3F">
        <w:rPr>
          <w:rFonts w:asciiTheme="minorHAnsi" w:eastAsia="Calibri" w:hAnsiTheme="minorHAnsi" w:cs="Calibri"/>
          <w:color w:val="000000"/>
          <w:sz w:val="24"/>
          <w:szCs w:val="24"/>
        </w:rPr>
        <w:t>, u okviru aktivnosti</w:t>
      </w:r>
      <w:r w:rsidRPr="007075A6">
        <w:rPr>
          <w:rFonts w:asciiTheme="minorHAnsi" w:eastAsia="Calibri" w:hAnsiTheme="minorHAnsi" w:cs="Calibri"/>
          <w:color w:val="000000"/>
          <w:sz w:val="24"/>
          <w:szCs w:val="24"/>
        </w:rPr>
        <w:t xml:space="preserve"> “Snažne institucije u funkciji moderne javne uprave”, Svjetska banka je pripremila funkcionalnu analizu Ministarstva javne uprave i Uprave za kadrove, koja je poslužila kao osnov i primjer za izradu funkcionalnih analiza </w:t>
      </w:r>
      <w:r w:rsidR="00AE4E3F">
        <w:rPr>
          <w:rFonts w:asciiTheme="minorHAnsi" w:eastAsia="Calibri" w:hAnsiTheme="minorHAnsi" w:cs="Calibri"/>
          <w:color w:val="000000"/>
          <w:sz w:val="24"/>
          <w:szCs w:val="24"/>
        </w:rPr>
        <w:t xml:space="preserve">na nivou ostalih resora radi </w:t>
      </w:r>
      <w:r w:rsidRPr="007075A6">
        <w:rPr>
          <w:rFonts w:asciiTheme="minorHAnsi" w:eastAsia="Calibri" w:hAnsiTheme="minorHAnsi" w:cs="Calibri"/>
          <w:color w:val="000000"/>
          <w:sz w:val="24"/>
          <w:szCs w:val="24"/>
        </w:rPr>
        <w:t xml:space="preserve">optimizacije broja zaposlenih. </w:t>
      </w:r>
      <w:sdt>
        <w:sdtPr>
          <w:rPr>
            <w:rFonts w:asciiTheme="minorHAnsi" w:hAnsiTheme="minorHAnsi"/>
          </w:rPr>
          <w:tag w:val="goog_rdk_38"/>
          <w:id w:val="188339524"/>
        </w:sdtPr>
        <w:sdtEndPr/>
        <w:sdtContent/>
      </w:sdt>
      <w:r w:rsidR="00687AE6">
        <w:rPr>
          <w:rFonts w:asciiTheme="minorHAnsi" w:eastAsia="Calibri" w:hAnsiTheme="minorHAnsi" w:cs="Calibri"/>
          <w:color w:val="000000"/>
          <w:sz w:val="24"/>
          <w:szCs w:val="24"/>
        </w:rPr>
        <w:t>Međ</w:t>
      </w:r>
      <w:r w:rsidRPr="007075A6">
        <w:rPr>
          <w:rFonts w:asciiTheme="minorHAnsi" w:eastAsia="Calibri" w:hAnsiTheme="minorHAnsi" w:cs="Calibri"/>
          <w:color w:val="000000"/>
          <w:sz w:val="24"/>
          <w:szCs w:val="24"/>
        </w:rPr>
        <w:t>utim, dalje nije urađena sveobuhvatna analiza funkcionalnosti sistema javne uprave u Crnoj Gori.</w:t>
      </w:r>
    </w:p>
    <w:p w:rsidR="00A16942" w:rsidRPr="007075A6" w:rsidRDefault="006A107F">
      <w:pPr>
        <w:spacing w:before="60" w:after="60" w:line="240" w:lineRule="auto"/>
        <w:ind w:right="-475"/>
        <w:jc w:val="both"/>
        <w:rPr>
          <w:rFonts w:asciiTheme="minorHAnsi" w:eastAsia="Calibri" w:hAnsiTheme="minorHAnsi" w:cs="Calibri"/>
          <w:color w:val="002060"/>
          <w:sz w:val="24"/>
          <w:szCs w:val="24"/>
        </w:rPr>
      </w:pPr>
      <w:r w:rsidRPr="007075A6">
        <w:rPr>
          <w:rFonts w:asciiTheme="minorHAnsi" w:eastAsia="Calibri" w:hAnsiTheme="minorHAnsi" w:cs="Calibri"/>
          <w:color w:val="000000"/>
          <w:sz w:val="24"/>
          <w:szCs w:val="24"/>
        </w:rPr>
        <w:t>Što se ti</w:t>
      </w:r>
      <w:r w:rsidR="0015530F">
        <w:rPr>
          <w:rFonts w:asciiTheme="minorHAnsi" w:eastAsia="Calibri" w:hAnsiTheme="minorHAnsi" w:cs="Calibri"/>
          <w:color w:val="000000"/>
          <w:sz w:val="24"/>
          <w:szCs w:val="24"/>
        </w:rPr>
        <w:t>če broja zaposlenih, u skladu s</w:t>
      </w:r>
      <w:r w:rsidRPr="007075A6">
        <w:rPr>
          <w:rFonts w:asciiTheme="minorHAnsi" w:eastAsia="Calibri" w:hAnsiTheme="minorHAnsi" w:cs="Calibri"/>
          <w:color w:val="000000"/>
          <w:sz w:val="24"/>
          <w:szCs w:val="24"/>
        </w:rPr>
        <w:t xml:space="preserve"> podacima dobijenim iz Ministarstva finansija i socijalnog staranja (MFSS), ukupan broj zaposlenih u javnoj upravi na centralnom nivou u avgustu 2021. iznosi 42.439 zaposlenih, a tokom posljednje tri godine rastao je na sljedeći način:</w:t>
      </w:r>
    </w:p>
    <w:p w:rsidR="00A16942" w:rsidRPr="007075A6" w:rsidRDefault="006A107F">
      <w:pPr>
        <w:spacing w:before="60" w:after="60" w:line="240" w:lineRule="auto"/>
        <w:ind w:right="-471"/>
        <w:jc w:val="center"/>
        <w:rPr>
          <w:rFonts w:asciiTheme="minorHAnsi" w:eastAsia="Calibri" w:hAnsiTheme="minorHAnsi" w:cs="Calibri"/>
          <w:color w:val="002060"/>
          <w:sz w:val="24"/>
          <w:szCs w:val="24"/>
        </w:rPr>
      </w:pPr>
      <w:r w:rsidRPr="007075A6">
        <w:rPr>
          <w:rFonts w:asciiTheme="minorHAnsi" w:eastAsia="Calibri" w:hAnsiTheme="minorHAnsi" w:cs="Calibri"/>
          <w:noProof/>
          <w:color w:val="002060"/>
          <w:sz w:val="24"/>
          <w:szCs w:val="24"/>
          <w:shd w:val="clear" w:color="auto" w:fill="E6E6E6"/>
          <w:lang w:val="en-US"/>
        </w:rPr>
        <w:drawing>
          <wp:inline distT="0" distB="0" distL="0" distR="0" wp14:anchorId="0B0A045F" wp14:editId="1A5668EF">
            <wp:extent cx="5799604" cy="2491740"/>
            <wp:effectExtent l="0" t="0" r="10795" b="3810"/>
            <wp:docPr id="1287" name="Chart 1287"/>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00A16942" w:rsidRPr="007075A6" w:rsidRDefault="0015530F">
      <w:pPr>
        <w:spacing w:before="240" w:after="240" w:line="240" w:lineRule="auto"/>
        <w:ind w:right="-475"/>
        <w:jc w:val="both"/>
        <w:rPr>
          <w:rFonts w:asciiTheme="minorHAnsi" w:eastAsia="Calibri" w:hAnsiTheme="minorHAnsi" w:cs="Calibri"/>
          <w:color w:val="000000"/>
          <w:sz w:val="24"/>
          <w:szCs w:val="24"/>
          <w:highlight w:val="yellow"/>
        </w:rPr>
      </w:pPr>
      <w:r>
        <w:rPr>
          <w:rFonts w:asciiTheme="minorHAnsi" w:eastAsia="Calibri" w:hAnsiTheme="minorHAnsi" w:cs="Calibri"/>
          <w:color w:val="000000"/>
          <w:sz w:val="24"/>
          <w:szCs w:val="24"/>
        </w:rPr>
        <w:lastRenderedPageBreak/>
        <w:t>Radi</w:t>
      </w:r>
      <w:r w:rsidR="006A107F" w:rsidRPr="007075A6">
        <w:rPr>
          <w:rFonts w:asciiTheme="minorHAnsi" w:eastAsia="Calibri" w:hAnsiTheme="minorHAnsi" w:cs="Calibri"/>
          <w:color w:val="000000"/>
          <w:sz w:val="24"/>
          <w:szCs w:val="24"/>
        </w:rPr>
        <w:t xml:space="preserve"> d</w:t>
      </w:r>
      <w:r>
        <w:rPr>
          <w:rFonts w:asciiTheme="minorHAnsi" w:eastAsia="Calibri" w:hAnsiTheme="minorHAnsi" w:cs="Calibri"/>
          <w:color w:val="000000"/>
          <w:sz w:val="24"/>
          <w:szCs w:val="24"/>
        </w:rPr>
        <w:t>avanja komparativnih podataka s</w:t>
      </w:r>
      <w:r w:rsidR="006A107F" w:rsidRPr="007075A6">
        <w:rPr>
          <w:rFonts w:asciiTheme="minorHAnsi" w:eastAsia="Calibri" w:hAnsiTheme="minorHAnsi" w:cs="Calibri"/>
          <w:color w:val="000000"/>
          <w:sz w:val="24"/>
          <w:szCs w:val="24"/>
        </w:rPr>
        <w:t xml:space="preserve"> rastom zarada</w:t>
      </w:r>
      <w:r w:rsidR="006A107F" w:rsidRPr="007075A6">
        <w:rPr>
          <w:rFonts w:asciiTheme="minorHAnsi" w:eastAsia="Calibri" w:hAnsiTheme="minorHAnsi" w:cs="Calibri"/>
          <w:color w:val="000000"/>
          <w:sz w:val="24"/>
          <w:szCs w:val="24"/>
          <w:vertAlign w:val="superscript"/>
        </w:rPr>
        <w:footnoteReference w:id="69"/>
      </w:r>
      <w:r w:rsidR="006A107F" w:rsidRPr="007075A6">
        <w:rPr>
          <w:rFonts w:asciiTheme="minorHAnsi" w:eastAsia="Calibri" w:hAnsiTheme="minorHAnsi" w:cs="Calibri"/>
          <w:color w:val="000000"/>
          <w:sz w:val="24"/>
          <w:szCs w:val="24"/>
        </w:rPr>
        <w:t xml:space="preserve"> u javnom sektoru, podaci su sl</w:t>
      </w:r>
      <w:r>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edeći:</w:t>
      </w:r>
    </w:p>
    <w:tbl>
      <w:tblPr>
        <w:tblStyle w:val="33"/>
        <w:tblW w:w="8010" w:type="dxa"/>
        <w:tblInd w:w="8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1165"/>
        <w:gridCol w:w="2975"/>
        <w:gridCol w:w="3870"/>
      </w:tblGrid>
      <w:tr w:rsidR="00A16942" w:rsidRPr="007075A6" w:rsidTr="00137D45">
        <w:tc>
          <w:tcPr>
            <w:tcW w:w="8010" w:type="dxa"/>
            <w:gridSpan w:val="3"/>
            <w:shd w:val="clear" w:color="auto" w:fill="DAF6FF"/>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Ukupan fond bruto zarada na nivou države (centr</w:t>
            </w:r>
            <w:r w:rsidR="0015530F">
              <w:rPr>
                <w:rFonts w:asciiTheme="minorHAnsi" w:hAnsiTheme="minorHAnsi"/>
                <w:color w:val="3A4C5B"/>
                <w:sz w:val="18"/>
                <w:szCs w:val="18"/>
              </w:rPr>
              <w:t>alni+lokalni nivo) u prethodne tri</w:t>
            </w:r>
            <w:r w:rsidRPr="007075A6">
              <w:rPr>
                <w:rFonts w:asciiTheme="minorHAnsi" w:hAnsiTheme="minorHAnsi"/>
                <w:color w:val="3A4C5B"/>
                <w:sz w:val="18"/>
                <w:szCs w:val="18"/>
              </w:rPr>
              <w:t xml:space="preserve"> godine </w:t>
            </w:r>
          </w:p>
        </w:tc>
      </w:tr>
      <w:tr w:rsidR="00A16942" w:rsidRPr="007075A6" w:rsidTr="00137D45">
        <w:tc>
          <w:tcPr>
            <w:tcW w:w="1165" w:type="dxa"/>
            <w:shd w:val="clear" w:color="auto" w:fill="FFFFFF"/>
          </w:tcPr>
          <w:p w:rsidR="00A16942" w:rsidRPr="007075A6" w:rsidRDefault="006A107F" w:rsidP="00137D45">
            <w:pPr>
              <w:spacing w:after="40"/>
              <w:ind w:right="-22"/>
              <w:jc w:val="both"/>
              <w:rPr>
                <w:rFonts w:asciiTheme="minorHAnsi" w:hAnsiTheme="minorHAnsi"/>
                <w:sz w:val="18"/>
                <w:szCs w:val="18"/>
              </w:rPr>
            </w:pPr>
            <w:r w:rsidRPr="007075A6">
              <w:rPr>
                <w:rFonts w:asciiTheme="minorHAnsi" w:hAnsiTheme="minorHAnsi"/>
                <w:sz w:val="18"/>
                <w:szCs w:val="18"/>
              </w:rPr>
              <w:t>2018.</w:t>
            </w:r>
          </w:p>
        </w:tc>
        <w:tc>
          <w:tcPr>
            <w:tcW w:w="2975"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507,5 mil. €</w:t>
            </w:r>
          </w:p>
        </w:tc>
        <w:tc>
          <w:tcPr>
            <w:tcW w:w="3870"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10,9% BDP-a</w:t>
            </w:r>
          </w:p>
        </w:tc>
      </w:tr>
      <w:tr w:rsidR="00A16942" w:rsidRPr="007075A6" w:rsidTr="00137D45">
        <w:tc>
          <w:tcPr>
            <w:tcW w:w="1165" w:type="dxa"/>
            <w:shd w:val="clear" w:color="auto" w:fill="FFFFFF"/>
          </w:tcPr>
          <w:p w:rsidR="00A16942" w:rsidRPr="007075A6" w:rsidRDefault="006A107F">
            <w:pPr>
              <w:spacing w:after="40"/>
              <w:jc w:val="both"/>
              <w:rPr>
                <w:rFonts w:asciiTheme="minorHAnsi" w:hAnsiTheme="minorHAnsi"/>
                <w:sz w:val="18"/>
                <w:szCs w:val="18"/>
              </w:rPr>
            </w:pPr>
            <w:r w:rsidRPr="007075A6">
              <w:rPr>
                <w:rFonts w:asciiTheme="minorHAnsi" w:hAnsiTheme="minorHAnsi"/>
                <w:sz w:val="18"/>
                <w:szCs w:val="18"/>
              </w:rPr>
              <w:t>2019.</w:t>
            </w:r>
          </w:p>
        </w:tc>
        <w:tc>
          <w:tcPr>
            <w:tcW w:w="2975"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524,6 mil. €</w:t>
            </w:r>
          </w:p>
        </w:tc>
        <w:tc>
          <w:tcPr>
            <w:tcW w:w="3870"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10,6% BDP-a</w:t>
            </w:r>
          </w:p>
        </w:tc>
      </w:tr>
      <w:tr w:rsidR="00A16942" w:rsidRPr="007075A6" w:rsidTr="00137D45">
        <w:tc>
          <w:tcPr>
            <w:tcW w:w="1165" w:type="dxa"/>
            <w:shd w:val="clear" w:color="auto" w:fill="FFFFFF"/>
          </w:tcPr>
          <w:p w:rsidR="00A16942" w:rsidRPr="007075A6" w:rsidRDefault="006A107F">
            <w:pPr>
              <w:spacing w:after="40"/>
              <w:jc w:val="both"/>
              <w:rPr>
                <w:rFonts w:asciiTheme="minorHAnsi" w:hAnsiTheme="minorHAnsi"/>
                <w:color w:val="1F497D"/>
              </w:rPr>
            </w:pPr>
            <w:r w:rsidRPr="007075A6">
              <w:rPr>
                <w:rFonts w:asciiTheme="minorHAnsi" w:hAnsiTheme="minorHAnsi"/>
                <w:sz w:val="18"/>
                <w:szCs w:val="18"/>
              </w:rPr>
              <w:t>2020.</w:t>
            </w:r>
          </w:p>
        </w:tc>
        <w:tc>
          <w:tcPr>
            <w:tcW w:w="2975"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548,8 mil. €</w:t>
            </w:r>
          </w:p>
        </w:tc>
        <w:tc>
          <w:tcPr>
            <w:tcW w:w="3870" w:type="dxa"/>
            <w:shd w:val="clear" w:color="auto" w:fill="FFFFFF"/>
          </w:tcPr>
          <w:p w:rsidR="00A16942" w:rsidRPr="007075A6" w:rsidRDefault="006A107F">
            <w:pPr>
              <w:spacing w:after="40"/>
              <w:jc w:val="center"/>
              <w:rPr>
                <w:rFonts w:asciiTheme="minorHAnsi" w:hAnsiTheme="minorHAnsi"/>
                <w:sz w:val="18"/>
                <w:szCs w:val="18"/>
              </w:rPr>
            </w:pPr>
            <w:r w:rsidRPr="007075A6">
              <w:rPr>
                <w:rFonts w:asciiTheme="minorHAnsi" w:hAnsiTheme="minorHAnsi"/>
                <w:sz w:val="18"/>
                <w:szCs w:val="18"/>
              </w:rPr>
              <w:t>13,1% BDP-a</w:t>
            </w:r>
          </w:p>
        </w:tc>
      </w:tr>
    </w:tbl>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centralnom nivou u periodu od 2018. do 2020. godine, do najvećeg povećanja broja zaposlenih u odnosu na početnu vrijednosti (definisanu u decembru 2017. godine), došlo je u najvećim sektorima – prosvjeti, zdravstvu i unutrašnjim poslovima, dok je do najvećeg smanjenja broja zaposlenih došlo u sektorima odbrane, rada i socijalnog staranja i poljoprivrede i ruralnog razvoja. Tokom sprovođenja Plana optimizacije javne uprave 2018-2020, u sektoru prosvjete došlo </w:t>
      </w:r>
      <w:r w:rsidR="0015530F"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do povećanja broja zaposlenih za 1.365, u sektoru zdravstva za 855, a u sektoru unutrašnjih poslova za 273.</w:t>
      </w:r>
      <w:r w:rsidRPr="007075A6">
        <w:rPr>
          <w:rFonts w:asciiTheme="minorHAnsi" w:eastAsia="Calibri" w:hAnsiTheme="minorHAnsi" w:cs="Calibri"/>
          <w:color w:val="000000"/>
          <w:sz w:val="24"/>
          <w:szCs w:val="24"/>
          <w:vertAlign w:val="superscript"/>
        </w:rPr>
        <w:footnoteReference w:id="70"/>
      </w:r>
    </w:p>
    <w:p w:rsidR="00A16942" w:rsidRPr="007075A6" w:rsidRDefault="000B0FDB">
      <w:pPr>
        <w:spacing w:before="60" w:after="60" w:line="240" w:lineRule="auto"/>
        <w:ind w:right="-471"/>
        <w:jc w:val="both"/>
        <w:rPr>
          <w:rFonts w:asciiTheme="minorHAnsi" w:eastAsia="Calibri" w:hAnsiTheme="minorHAnsi" w:cs="Calibri"/>
          <w:color w:val="000000"/>
          <w:sz w:val="24"/>
          <w:szCs w:val="24"/>
        </w:rPr>
      </w:pPr>
      <w:sdt>
        <w:sdtPr>
          <w:rPr>
            <w:rFonts w:asciiTheme="minorHAnsi" w:hAnsiTheme="minorHAnsi"/>
          </w:rPr>
          <w:tag w:val="goog_rdk_39"/>
          <w:id w:val="1691642987"/>
        </w:sdtPr>
        <w:sdtEndPr/>
        <w:sdtContent/>
      </w:sdt>
      <w:r w:rsidR="006A107F" w:rsidRPr="007075A6">
        <w:rPr>
          <w:rFonts w:asciiTheme="minorHAnsi" w:eastAsia="Calibri" w:hAnsiTheme="minorHAnsi" w:cs="Calibri"/>
          <w:color w:val="000000"/>
          <w:sz w:val="24"/>
          <w:szCs w:val="24"/>
        </w:rPr>
        <w:t>Istovremeno, uprkos finansijskoj situaciji i inicijativi Vlade za optimizaciju, broj zaposlenih u lokalnim upravama povećao se za 8 % (sa 12.174 zaposlenih u 2017. godine na 13.235 zaposlenih u 2020. godini).</w:t>
      </w:r>
      <w:r w:rsidR="006A107F" w:rsidRPr="007075A6">
        <w:rPr>
          <w:rFonts w:asciiTheme="minorHAnsi" w:eastAsia="Calibri" w:hAnsiTheme="minorHAnsi" w:cs="Calibri"/>
          <w:color w:val="000000"/>
          <w:sz w:val="24"/>
          <w:szCs w:val="24"/>
          <w:vertAlign w:val="superscript"/>
        </w:rPr>
        <w:footnoteReference w:id="71"/>
      </w:r>
      <w:r w:rsidR="006A107F" w:rsidRPr="007075A6">
        <w:rPr>
          <w:rFonts w:asciiTheme="minorHAnsi" w:eastAsia="Calibri" w:hAnsiTheme="minorHAnsi" w:cs="Calibri"/>
          <w:color w:val="000000"/>
          <w:sz w:val="24"/>
          <w:szCs w:val="24"/>
        </w:rPr>
        <w:t xml:space="preserve"> Podaci iz Izvještaja o realizaciji Plana optimizacije javne uprave 2018-2020. za 2020. godinu ukazuju</w:t>
      </w:r>
      <w:r w:rsidR="00FF7A2A">
        <w:rPr>
          <w:rFonts w:asciiTheme="minorHAnsi" w:eastAsia="Calibri" w:hAnsiTheme="minorHAnsi" w:cs="Calibri"/>
          <w:color w:val="000000"/>
          <w:sz w:val="24"/>
          <w:szCs w:val="24"/>
        </w:rPr>
        <w:t xml:space="preserve"> na to</w:t>
      </w:r>
      <w:r w:rsidR="006A107F" w:rsidRPr="007075A6">
        <w:rPr>
          <w:rFonts w:asciiTheme="minorHAnsi" w:eastAsia="Calibri" w:hAnsiTheme="minorHAnsi" w:cs="Calibri"/>
          <w:color w:val="000000"/>
          <w:sz w:val="24"/>
          <w:szCs w:val="24"/>
        </w:rPr>
        <w:t xml:space="preserve"> d</w:t>
      </w:r>
      <w:r w:rsidR="00FF7A2A">
        <w:rPr>
          <w:rFonts w:asciiTheme="minorHAnsi" w:eastAsia="Calibri" w:hAnsiTheme="minorHAnsi" w:cs="Calibri"/>
          <w:color w:val="000000"/>
          <w:sz w:val="24"/>
          <w:szCs w:val="24"/>
        </w:rPr>
        <w:t>a je tokom 2020. godine došlo</w:t>
      </w:r>
      <w:r w:rsidR="006A107F" w:rsidRPr="007075A6">
        <w:rPr>
          <w:rFonts w:asciiTheme="minorHAnsi" w:eastAsia="Calibri" w:hAnsiTheme="minorHAnsi" w:cs="Calibri"/>
          <w:color w:val="000000"/>
          <w:sz w:val="24"/>
          <w:szCs w:val="24"/>
        </w:rPr>
        <w:t xml:space="preserve"> do značajnog povećanja broja zaposlenih i angažovanih lica u javnoj upravi, posebno u drugoj polovini godine (na lokalnom nivou zaposleno je i angažovano 189 lica u navedenom periodu). Dodatno, identifikovan je nedostatak pravovremenog finansijskog nadzora budžetske inspekcije nad radom JLS.</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sljedećoj tabeli dati su podaci o izdacima za bruto zarade i doprinose na teret poslodavca u lokalnim samoupravama:</w:t>
      </w:r>
    </w:p>
    <w:tbl>
      <w:tblPr>
        <w:tblStyle w:val="32"/>
        <w:tblW w:w="7920" w:type="dxa"/>
        <w:jc w:val="cente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A0" w:firstRow="1" w:lastRow="0" w:firstColumn="1" w:lastColumn="0" w:noHBand="0" w:noVBand="1"/>
      </w:tblPr>
      <w:tblGrid>
        <w:gridCol w:w="1350"/>
        <w:gridCol w:w="6570"/>
      </w:tblGrid>
      <w:tr w:rsidR="00A16942" w:rsidRPr="007075A6" w:rsidTr="00A16942">
        <w:trPr>
          <w:cnfStyle w:val="100000000000" w:firstRow="1" w:lastRow="0" w:firstColumn="0" w:lastColumn="0" w:oddVBand="0" w:evenVBand="0" w:oddHBand="0" w:evenHBand="0" w:firstRowFirstColumn="0" w:firstRowLastColumn="0" w:lastRowFirstColumn="0" w:lastRowLastColumn="0"/>
          <w:trHeight w:val="413"/>
          <w:jc w:val="center"/>
        </w:trPr>
        <w:tc>
          <w:tcPr>
            <w:cnfStyle w:val="001000000100" w:firstRow="0" w:lastRow="0" w:firstColumn="1" w:lastColumn="0" w:oddVBand="0" w:evenVBand="0" w:oddHBand="0" w:evenHBand="0" w:firstRowFirstColumn="1" w:firstRowLastColumn="0" w:lastRowFirstColumn="0" w:lastRowLastColumn="0"/>
            <w:tcW w:w="1350" w:type="dxa"/>
          </w:tcPr>
          <w:p w:rsidR="00A16942" w:rsidRPr="007075A6" w:rsidRDefault="006A107F">
            <w:pPr>
              <w:spacing w:before="20" w:after="20"/>
              <w:ind w:left="72" w:right="-20"/>
              <w:jc w:val="center"/>
              <w:rPr>
                <w:rFonts w:asciiTheme="minorHAnsi" w:hAnsiTheme="minorHAnsi"/>
              </w:rPr>
            </w:pPr>
            <w:r w:rsidRPr="007075A6">
              <w:rPr>
                <w:rFonts w:asciiTheme="minorHAnsi" w:hAnsiTheme="minorHAnsi"/>
                <w:color w:val="000000"/>
              </w:rPr>
              <w:t>Godina</w:t>
            </w:r>
          </w:p>
        </w:tc>
        <w:tc>
          <w:tcPr>
            <w:tcW w:w="6570" w:type="dxa"/>
          </w:tcPr>
          <w:p w:rsidR="00A16942" w:rsidRPr="007075A6" w:rsidRDefault="006A107F">
            <w:pPr>
              <w:spacing w:before="20" w:after="20"/>
              <w:ind w:right="-111"/>
              <w:jc w:val="center"/>
              <w:cnfStyle w:val="100000000000" w:firstRow="1" w:lastRow="0" w:firstColumn="0" w:lastColumn="0" w:oddVBand="0" w:evenVBand="0" w:oddHBand="0" w:evenHBand="0" w:firstRowFirstColumn="0" w:firstRowLastColumn="0" w:lastRowFirstColumn="0" w:lastRowLastColumn="0"/>
              <w:rPr>
                <w:rFonts w:asciiTheme="minorHAnsi" w:hAnsiTheme="minorHAnsi"/>
              </w:rPr>
            </w:pPr>
            <w:r w:rsidRPr="007075A6">
              <w:rPr>
                <w:rFonts w:asciiTheme="minorHAnsi" w:hAnsiTheme="minorHAnsi"/>
                <w:color w:val="000000"/>
              </w:rPr>
              <w:t>Izdaci za bruto zarade i doprinose na teret poslodavca u mil. €</w:t>
            </w:r>
          </w:p>
        </w:tc>
      </w:tr>
      <w:tr w:rsidR="00A16942" w:rsidRPr="007075A6" w:rsidTr="00A16942">
        <w:trPr>
          <w:cnfStyle w:val="000000100000" w:firstRow="0" w:lastRow="0" w:firstColumn="0" w:lastColumn="0" w:oddVBand="0" w:evenVBand="0" w:oddHBand="1" w:evenHBand="0" w:firstRowFirstColumn="0" w:firstRowLastColumn="0" w:lastRowFirstColumn="0" w:lastRowLastColumn="0"/>
          <w:trHeight w:val="304"/>
          <w:jc w:val="center"/>
        </w:trPr>
        <w:tc>
          <w:tcPr>
            <w:cnfStyle w:val="001000000000" w:firstRow="0" w:lastRow="0" w:firstColumn="1" w:lastColumn="0" w:oddVBand="0" w:evenVBand="0" w:oddHBand="0" w:evenHBand="0" w:firstRowFirstColumn="0" w:firstRowLastColumn="0" w:lastRowFirstColumn="0" w:lastRowLastColumn="0"/>
            <w:tcW w:w="1350" w:type="dxa"/>
            <w:vAlign w:val="center"/>
          </w:tcPr>
          <w:p w:rsidR="00A16942" w:rsidRPr="007075A6" w:rsidRDefault="006A107F">
            <w:pPr>
              <w:spacing w:before="20" w:after="20"/>
              <w:ind w:left="-108" w:right="-471"/>
              <w:jc w:val="center"/>
              <w:rPr>
                <w:rFonts w:asciiTheme="minorHAnsi" w:hAnsiTheme="minorHAnsi"/>
                <w:b w:val="0"/>
              </w:rPr>
            </w:pPr>
            <w:r w:rsidRPr="007075A6">
              <w:rPr>
                <w:rFonts w:asciiTheme="minorHAnsi" w:hAnsiTheme="minorHAnsi"/>
              </w:rPr>
              <w:t>2018</w:t>
            </w:r>
          </w:p>
        </w:tc>
        <w:tc>
          <w:tcPr>
            <w:tcW w:w="6570" w:type="dxa"/>
          </w:tcPr>
          <w:p w:rsidR="00A16942" w:rsidRPr="007075A6" w:rsidRDefault="006A107F">
            <w:pPr>
              <w:spacing w:before="20" w:after="20"/>
              <w:ind w:left="72" w:right="-471"/>
              <w:jc w:val="center"/>
              <w:cnfStyle w:val="000000100000" w:firstRow="0" w:lastRow="0" w:firstColumn="0" w:lastColumn="0" w:oddVBand="0" w:evenVBand="0" w:oddHBand="1" w:evenHBand="0" w:firstRowFirstColumn="0" w:firstRowLastColumn="0" w:lastRowFirstColumn="0" w:lastRowLastColumn="0"/>
              <w:rPr>
                <w:rFonts w:asciiTheme="minorHAnsi" w:hAnsiTheme="minorHAnsi"/>
              </w:rPr>
            </w:pPr>
            <w:r w:rsidRPr="007075A6">
              <w:rPr>
                <w:rFonts w:asciiTheme="minorHAnsi" w:hAnsiTheme="minorHAnsi"/>
              </w:rPr>
              <w:t>47,72</w:t>
            </w:r>
          </w:p>
        </w:tc>
      </w:tr>
      <w:tr w:rsidR="00A16942" w:rsidRPr="007075A6" w:rsidTr="00A16942">
        <w:trPr>
          <w:trHeight w:val="304"/>
          <w:jc w:val="center"/>
        </w:trPr>
        <w:tc>
          <w:tcPr>
            <w:cnfStyle w:val="001000000000" w:firstRow="0" w:lastRow="0" w:firstColumn="1" w:lastColumn="0" w:oddVBand="0" w:evenVBand="0" w:oddHBand="0" w:evenHBand="0" w:firstRowFirstColumn="0" w:firstRowLastColumn="0" w:lastRowFirstColumn="0" w:lastRowLastColumn="0"/>
            <w:tcW w:w="1350" w:type="dxa"/>
            <w:vAlign w:val="center"/>
          </w:tcPr>
          <w:p w:rsidR="00A16942" w:rsidRPr="007075A6" w:rsidRDefault="006A107F">
            <w:pPr>
              <w:spacing w:before="20" w:after="20"/>
              <w:ind w:left="-108" w:right="-471"/>
              <w:jc w:val="center"/>
              <w:rPr>
                <w:rFonts w:asciiTheme="minorHAnsi" w:hAnsiTheme="minorHAnsi"/>
                <w:b w:val="0"/>
              </w:rPr>
            </w:pPr>
            <w:r w:rsidRPr="007075A6">
              <w:rPr>
                <w:rFonts w:asciiTheme="minorHAnsi" w:hAnsiTheme="minorHAnsi"/>
              </w:rPr>
              <w:t>2019</w:t>
            </w:r>
          </w:p>
        </w:tc>
        <w:tc>
          <w:tcPr>
            <w:tcW w:w="6570" w:type="dxa"/>
          </w:tcPr>
          <w:p w:rsidR="00A16942" w:rsidRPr="007075A6" w:rsidRDefault="006A107F">
            <w:pPr>
              <w:spacing w:before="20" w:after="20"/>
              <w:ind w:left="72" w:right="-471"/>
              <w:jc w:val="center"/>
              <w:cnfStyle w:val="000000000000" w:firstRow="0" w:lastRow="0" w:firstColumn="0" w:lastColumn="0" w:oddVBand="0" w:evenVBand="0" w:oddHBand="0" w:evenHBand="0" w:firstRowFirstColumn="0" w:firstRowLastColumn="0" w:lastRowFirstColumn="0" w:lastRowLastColumn="0"/>
              <w:rPr>
                <w:rFonts w:asciiTheme="minorHAnsi" w:hAnsiTheme="minorHAnsi"/>
              </w:rPr>
            </w:pPr>
            <w:r w:rsidRPr="007075A6">
              <w:rPr>
                <w:rFonts w:asciiTheme="minorHAnsi" w:hAnsiTheme="minorHAnsi"/>
              </w:rPr>
              <w:t>51,69</w:t>
            </w:r>
          </w:p>
        </w:tc>
      </w:tr>
      <w:tr w:rsidR="00A16942" w:rsidRPr="007075A6" w:rsidTr="00A16942">
        <w:trPr>
          <w:cnfStyle w:val="000000100000" w:firstRow="0" w:lastRow="0" w:firstColumn="0" w:lastColumn="0" w:oddVBand="0" w:evenVBand="0" w:oddHBand="1" w:evenHBand="0" w:firstRowFirstColumn="0" w:firstRowLastColumn="0" w:lastRowFirstColumn="0" w:lastRowLastColumn="0"/>
          <w:trHeight w:val="304"/>
          <w:jc w:val="center"/>
        </w:trPr>
        <w:tc>
          <w:tcPr>
            <w:cnfStyle w:val="001000000000" w:firstRow="0" w:lastRow="0" w:firstColumn="1" w:lastColumn="0" w:oddVBand="0" w:evenVBand="0" w:oddHBand="0" w:evenHBand="0" w:firstRowFirstColumn="0" w:firstRowLastColumn="0" w:lastRowFirstColumn="0" w:lastRowLastColumn="0"/>
            <w:tcW w:w="1350" w:type="dxa"/>
            <w:vAlign w:val="center"/>
          </w:tcPr>
          <w:p w:rsidR="00A16942" w:rsidRPr="007075A6" w:rsidRDefault="006A107F">
            <w:pPr>
              <w:spacing w:before="20" w:after="20"/>
              <w:ind w:left="-108" w:right="-471"/>
              <w:jc w:val="center"/>
              <w:rPr>
                <w:rFonts w:asciiTheme="minorHAnsi" w:hAnsiTheme="minorHAnsi"/>
                <w:b w:val="0"/>
              </w:rPr>
            </w:pPr>
            <w:r w:rsidRPr="007075A6">
              <w:rPr>
                <w:rFonts w:asciiTheme="minorHAnsi" w:hAnsiTheme="minorHAnsi"/>
              </w:rPr>
              <w:t>2020</w:t>
            </w:r>
          </w:p>
        </w:tc>
        <w:tc>
          <w:tcPr>
            <w:tcW w:w="6570" w:type="dxa"/>
          </w:tcPr>
          <w:p w:rsidR="00A16942" w:rsidRPr="007075A6" w:rsidRDefault="006A107F">
            <w:pPr>
              <w:spacing w:before="20" w:after="20"/>
              <w:ind w:left="72" w:right="-471"/>
              <w:jc w:val="center"/>
              <w:cnfStyle w:val="000000100000" w:firstRow="0" w:lastRow="0" w:firstColumn="0" w:lastColumn="0" w:oddVBand="0" w:evenVBand="0" w:oddHBand="1" w:evenHBand="0" w:firstRowFirstColumn="0" w:firstRowLastColumn="0" w:lastRowFirstColumn="0" w:lastRowLastColumn="0"/>
              <w:rPr>
                <w:rFonts w:asciiTheme="minorHAnsi" w:hAnsiTheme="minorHAnsi"/>
              </w:rPr>
            </w:pPr>
            <w:r w:rsidRPr="007075A6">
              <w:rPr>
                <w:rFonts w:asciiTheme="minorHAnsi" w:hAnsiTheme="minorHAnsi"/>
              </w:rPr>
              <w:t>49,69</w:t>
            </w:r>
          </w:p>
        </w:tc>
      </w:tr>
    </w:tbl>
    <w:p w:rsidR="00A16942" w:rsidRPr="007075A6" w:rsidRDefault="006A107F">
      <w:pPr>
        <w:spacing w:before="60" w:after="60" w:line="240" w:lineRule="auto"/>
        <w:ind w:right="-471"/>
        <w:jc w:val="center"/>
        <w:rPr>
          <w:rFonts w:asciiTheme="minorHAnsi" w:eastAsia="Calibri" w:hAnsiTheme="minorHAnsi" w:cs="Calibri"/>
          <w:i/>
          <w:color w:val="000000"/>
          <w:sz w:val="16"/>
          <w:szCs w:val="16"/>
        </w:rPr>
      </w:pPr>
      <w:r w:rsidRPr="007075A6">
        <w:rPr>
          <w:rFonts w:asciiTheme="minorHAnsi" w:eastAsia="Calibri" w:hAnsiTheme="minorHAnsi" w:cs="Calibri"/>
          <w:i/>
          <w:color w:val="000000"/>
          <w:sz w:val="16"/>
          <w:szCs w:val="16"/>
        </w:rPr>
        <w:t>Izvor: Ministarstvo finansija i socijalnog staranja</w:t>
      </w:r>
    </w:p>
    <w:p w:rsidR="00A16942" w:rsidRPr="007075A6" w:rsidRDefault="006A107F">
      <w:pPr>
        <w:spacing w:before="24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Posljedica </w:t>
      </w:r>
      <w:hyperlink w:anchor="_heading=h.17dp8vu">
        <w:r w:rsidRPr="007075A6">
          <w:rPr>
            <w:rFonts w:asciiTheme="minorHAnsi" w:eastAsia="Calibri" w:hAnsiTheme="minorHAnsi" w:cs="Calibri"/>
            <w:color w:val="000000"/>
            <w:sz w:val="24"/>
            <w:szCs w:val="24"/>
            <w:u w:val="single"/>
          </w:rPr>
          <w:t>rasta broja lokalnih javnih službi</w:t>
        </w:r>
      </w:hyperlink>
      <w:r w:rsidRPr="007075A6">
        <w:rPr>
          <w:rFonts w:asciiTheme="minorHAnsi" w:eastAsia="Calibri" w:hAnsiTheme="minorHAnsi" w:cs="Calibri"/>
          <w:color w:val="000000"/>
          <w:sz w:val="24"/>
          <w:szCs w:val="24"/>
        </w:rPr>
        <w:t xml:space="preserve"> je </w:t>
      </w:r>
      <w:r w:rsidRPr="007075A6">
        <w:rPr>
          <w:rFonts w:asciiTheme="minorHAnsi" w:eastAsia="Calibri" w:hAnsiTheme="minorHAnsi" w:cs="Calibri"/>
          <w:b/>
          <w:color w:val="000000"/>
          <w:sz w:val="24"/>
          <w:szCs w:val="24"/>
        </w:rPr>
        <w:t>rast troškova za ljudske resurse</w:t>
      </w:r>
      <w:r w:rsidRPr="007075A6">
        <w:rPr>
          <w:rFonts w:asciiTheme="minorHAnsi" w:eastAsia="Calibri" w:hAnsiTheme="minorHAnsi" w:cs="Calibri"/>
          <w:color w:val="000000"/>
          <w:sz w:val="24"/>
          <w:szCs w:val="24"/>
        </w:rPr>
        <w:t xml:space="preserve"> u javnoj upravi i </w:t>
      </w:r>
      <w:r w:rsidRPr="007075A6">
        <w:rPr>
          <w:rFonts w:asciiTheme="minorHAnsi" w:eastAsia="Calibri" w:hAnsiTheme="minorHAnsi" w:cs="Calibri"/>
          <w:b/>
          <w:color w:val="000000"/>
          <w:sz w:val="24"/>
          <w:szCs w:val="24"/>
        </w:rPr>
        <w:t>povećanje njihovog procentualnog učešća u tekućem budžetu i na centralnom i na lokalnom nivou</w:t>
      </w:r>
      <w:r w:rsidR="00FF7A2A">
        <w:rPr>
          <w:rFonts w:asciiTheme="minorHAnsi" w:eastAsia="Calibri" w:hAnsiTheme="minorHAnsi" w:cs="Calibri"/>
          <w:color w:val="000000"/>
          <w:sz w:val="24"/>
          <w:szCs w:val="24"/>
        </w:rPr>
        <w:t>, bez</w:t>
      </w:r>
      <w:r w:rsidRPr="007075A6">
        <w:rPr>
          <w:rFonts w:asciiTheme="minorHAnsi" w:eastAsia="Calibri" w:hAnsiTheme="minorHAnsi" w:cs="Calibri"/>
          <w:color w:val="000000"/>
          <w:sz w:val="24"/>
          <w:szCs w:val="24"/>
        </w:rPr>
        <w:t xml:space="preserve"> nužnog poboljšanja u pružanju javnih usluga građanima. U najvećem broju slučajeva se u budžetima lokalnih uprava, putem transfera, obezbjeđuju sredstva novoosnovanim privrednim društvima za izmirivanje tekućih rashoda (troškova zarada, troškova električne energije, troškova tekućeg održavanja i ostalih tekućih rashoda). Lokalne samouprave su u 2016. godini godišnje trošile 45 miliona za zarade zaposlenih, dok je u 2019. godini na nivou svih lokalnih uprava potrošeno  51,7 miliona</w:t>
      </w:r>
      <w:r w:rsidR="00F035EB">
        <w:rPr>
          <w:rFonts w:asciiTheme="minorHAnsi" w:eastAsia="Calibri" w:hAnsiTheme="minorHAnsi" w:cs="Calibri"/>
          <w:color w:val="000000"/>
          <w:sz w:val="24"/>
          <w:szCs w:val="24"/>
        </w:rPr>
        <w:t xml:space="preserve"> </w:t>
      </w:r>
      <w:r w:rsidR="00F035EB"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a za 2020. godinu je planirano  </w:t>
      </w:r>
      <w:r w:rsidRPr="007075A6">
        <w:rPr>
          <w:rFonts w:asciiTheme="minorHAnsi" w:eastAsia="Calibri" w:hAnsiTheme="minorHAnsi" w:cs="Calibri"/>
          <w:color w:val="000000"/>
          <w:sz w:val="24"/>
          <w:szCs w:val="24"/>
        </w:rPr>
        <w:lastRenderedPageBreak/>
        <w:t>58,8 miliona</w:t>
      </w:r>
      <w:r w:rsidR="00F035EB">
        <w:rPr>
          <w:rFonts w:asciiTheme="minorHAnsi" w:eastAsia="Calibri" w:hAnsiTheme="minorHAnsi" w:cs="Calibri"/>
          <w:color w:val="000000"/>
          <w:sz w:val="24"/>
          <w:szCs w:val="24"/>
        </w:rPr>
        <w:t xml:space="preserve"> </w:t>
      </w:r>
      <w:r w:rsidR="00F035EB"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Ovaj period obilježio </w:t>
      </w:r>
      <w:r w:rsidR="00947189"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 xml:space="preserve">i rast izdataka za ugovore o djelu, ugovore o privremenim i povremenim poslovima. </w:t>
      </w:r>
    </w:p>
    <w:p w:rsidR="00A16942" w:rsidRPr="007075A6" w:rsidRDefault="006A107F" w:rsidP="00EB118D">
      <w:pPr>
        <w:keepNext/>
        <w:keepLines/>
        <w:numPr>
          <w:ilvl w:val="0"/>
          <w:numId w:val="12"/>
        </w:numPr>
        <w:spacing w:before="240" w:after="24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IDENTIFIKOVANI PROBLEMI</w:t>
      </w:r>
    </w:p>
    <w:p w:rsidR="00A16942" w:rsidRPr="007075A6" w:rsidRDefault="006A107F" w:rsidP="00EB118D">
      <w:pPr>
        <w:numPr>
          <w:ilvl w:val="0"/>
          <w:numId w:val="13"/>
        </w:numPr>
        <w:tabs>
          <w:tab w:val="left" w:pos="850"/>
          <w:tab w:val="left" w:pos="1191"/>
          <w:tab w:val="left" w:pos="1531"/>
        </w:tabs>
        <w:spacing w:before="120" w:after="120" w:line="240" w:lineRule="auto"/>
        <w:ind w:left="187" w:right="-471" w:hanging="187"/>
        <w:jc w:val="both"/>
        <w:rPr>
          <w:rFonts w:asciiTheme="minorHAnsi" w:eastAsia="Calibri" w:hAnsiTheme="minorHAnsi" w:cs="Calibri"/>
          <w:i/>
          <w:color w:val="000000"/>
          <w:sz w:val="24"/>
          <w:szCs w:val="24"/>
        </w:rPr>
      </w:pPr>
      <w:r w:rsidRPr="007075A6">
        <w:rPr>
          <w:rFonts w:asciiTheme="minorHAnsi" w:eastAsia="Calibri" w:hAnsiTheme="minorHAnsi" w:cs="Calibri"/>
          <w:b/>
          <w:i/>
          <w:color w:val="000000"/>
          <w:sz w:val="24"/>
          <w:szCs w:val="24"/>
        </w:rPr>
        <w:t xml:space="preserve">Ograničen učinak planiranja na stvarno zapošljavanje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Prema ocjeni Svjetske banke, ograničen napredak u sprovođenju Plana optimizacije javne uprave</w:t>
      </w:r>
      <w:r w:rsidRPr="007075A6">
        <w:rPr>
          <w:rFonts w:asciiTheme="minorHAnsi" w:eastAsia="Calibri" w:hAnsiTheme="minorHAnsi" w:cs="Calibri"/>
          <w:color w:val="000000"/>
          <w:sz w:val="24"/>
          <w:szCs w:val="24"/>
          <w:vertAlign w:val="superscript"/>
        </w:rPr>
        <w:footnoteReference w:id="72"/>
      </w:r>
      <w:r w:rsidRPr="007075A6">
        <w:rPr>
          <w:rFonts w:asciiTheme="minorHAnsi" w:eastAsia="Calibri" w:hAnsiTheme="minorHAnsi" w:cs="Calibri"/>
          <w:color w:val="000000"/>
          <w:sz w:val="24"/>
          <w:szCs w:val="24"/>
        </w:rPr>
        <w:t xml:space="preserve"> rezultirao je </w:t>
      </w:r>
      <w:r w:rsidRPr="007075A6">
        <w:rPr>
          <w:rFonts w:asciiTheme="minorHAnsi" w:eastAsia="Calibri" w:hAnsiTheme="minorHAnsi" w:cs="Calibri"/>
          <w:b/>
          <w:color w:val="000000"/>
          <w:sz w:val="24"/>
          <w:szCs w:val="24"/>
        </w:rPr>
        <w:t>povećanjem broja zaposlenih i shodno tome, većim izdacima za zarade</w:t>
      </w:r>
      <w:r w:rsidRPr="007075A6">
        <w:rPr>
          <w:rFonts w:asciiTheme="minorHAnsi" w:eastAsia="Calibri" w:hAnsiTheme="minorHAnsi" w:cs="Calibri"/>
          <w:color w:val="000000"/>
          <w:sz w:val="24"/>
          <w:szCs w:val="24"/>
        </w:rPr>
        <w:t xml:space="preserve"> tokom 2018. i 2019. godine. Ovo je posebno važno jer visoki izdaci za zarade u javnom sektoru smanjuju fiskalni prostor za kapitalne investicije, socijalna davanja, kao i za smanjenje duga, koji je usljed</w:t>
      </w:r>
      <w:r w:rsidR="00166780">
        <w:rPr>
          <w:rFonts w:asciiTheme="minorHAnsi" w:eastAsia="Calibri" w:hAnsiTheme="minorHAnsi" w:cs="Calibri"/>
          <w:color w:val="000000"/>
          <w:sz w:val="24"/>
          <w:szCs w:val="24"/>
        </w:rPr>
        <w:t xml:space="preserve"> krize izazvane pandemijom  kovid-</w:t>
      </w:r>
      <w:r w:rsidRPr="007075A6">
        <w:rPr>
          <w:rFonts w:asciiTheme="minorHAnsi" w:eastAsia="Calibri" w:hAnsiTheme="minorHAnsi" w:cs="Calibri"/>
          <w:color w:val="000000"/>
          <w:sz w:val="24"/>
          <w:szCs w:val="24"/>
        </w:rPr>
        <w:t>19 porastao na 104,2% u 2020. godini. Međutim, ono što prema ocjeni Svjetske banke uslovljava visoke izdatke za zarade u javnom sektoru, ni</w:t>
      </w:r>
      <w:r w:rsidR="00166780">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visoke plate zaposlenih, koje su, za razliku od drugih zemalja regiona, na nivou zarada u privatnom sektoru. U pitanju je relativno visok broj zaposlenih, koji je veći od svih zemalja Zapadnog Balkana osim Kosova, kao i od prosjeka OECD zemalja.</w:t>
      </w:r>
      <w:r w:rsidRPr="007075A6">
        <w:rPr>
          <w:rFonts w:asciiTheme="minorHAnsi" w:eastAsia="Calibri" w:hAnsiTheme="minorHAnsi" w:cs="Calibri"/>
          <w:color w:val="000000"/>
          <w:sz w:val="24"/>
          <w:szCs w:val="24"/>
          <w:vertAlign w:val="superscript"/>
        </w:rPr>
        <w:footnoteReference w:id="73"/>
      </w:r>
      <w:r w:rsidRPr="007075A6">
        <w:rPr>
          <w:rFonts w:asciiTheme="minorHAnsi" w:eastAsia="Calibri" w:hAnsiTheme="minorHAnsi" w:cs="Calibri"/>
          <w:color w:val="000000"/>
          <w:sz w:val="24"/>
          <w:szCs w:val="24"/>
        </w:rPr>
        <w:t xml:space="preserve"> Poseban problem je </w:t>
      </w:r>
      <w:r w:rsidRPr="007075A6">
        <w:rPr>
          <w:rFonts w:asciiTheme="minorHAnsi" w:eastAsia="Calibri" w:hAnsiTheme="minorHAnsi" w:cs="Calibri"/>
          <w:b/>
          <w:color w:val="000000"/>
          <w:sz w:val="24"/>
          <w:szCs w:val="24"/>
        </w:rPr>
        <w:t xml:space="preserve">povećanje ugovora o djelu, privremenim i povremenim poslovima </w:t>
      </w:r>
      <w:r w:rsidR="009045F1">
        <w:rPr>
          <w:rFonts w:asciiTheme="minorHAnsi" w:eastAsia="Calibri" w:hAnsiTheme="minorHAnsi" w:cs="Calibri"/>
          <w:color w:val="000000"/>
          <w:sz w:val="24"/>
          <w:szCs w:val="24"/>
        </w:rPr>
        <w:t>(T</w:t>
      </w:r>
      <w:r w:rsidRPr="007075A6">
        <w:rPr>
          <w:rFonts w:asciiTheme="minorHAnsi" w:eastAsia="Calibri" w:hAnsiTheme="minorHAnsi" w:cs="Calibri"/>
          <w:color w:val="000000"/>
          <w:sz w:val="24"/>
          <w:szCs w:val="24"/>
        </w:rPr>
        <w:t xml:space="preserve">okom 2020. godine, na centralnom nivou, postojao je neto efekat povećanja od 1.308 ugovora o djelu i neto efekat povećanja broja ugovora o privremenim i </w:t>
      </w:r>
      <w:r w:rsidR="009045F1">
        <w:rPr>
          <w:rFonts w:asciiTheme="minorHAnsi" w:eastAsia="Calibri" w:hAnsiTheme="minorHAnsi" w:cs="Calibri"/>
          <w:color w:val="000000"/>
          <w:sz w:val="24"/>
          <w:szCs w:val="24"/>
        </w:rPr>
        <w:t xml:space="preserve"> o </w:t>
      </w:r>
      <w:r w:rsidRPr="007075A6">
        <w:rPr>
          <w:rFonts w:asciiTheme="minorHAnsi" w:eastAsia="Calibri" w:hAnsiTheme="minorHAnsi" w:cs="Calibri"/>
          <w:color w:val="000000"/>
          <w:sz w:val="24"/>
          <w:szCs w:val="24"/>
        </w:rPr>
        <w:t>povremenim poslovima za 151. Ugovori o djelu i ugovori o privremenim i povremenim poslovima ostaju dominantan institut angažovanja na lokalnom nivou: u 2020. godini, zaključeno je 2.453 ugovora o djelu, a isteklo je 1.928 ugovora o djelu. Takođe, u 2020. godini, zaključeno je 840 ugovora o privremenim i povremenim poslovima u JLS, da bi na kraju godine na snazi bilo 365 ugovora o privremenim i povremenim poslovima u JLS</w:t>
      </w:r>
      <w:r w:rsidR="009045F1">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74"/>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Ne postoji metodologija za obračun obezbijeđenosti budžetskih sredstava od strane Ministarstva finansija i socijalnog staranja kojom bi bile propisane procjene dugoročnog uticaja novih zapošljavanja na budžet. Ne postoje sistemske kontrole u procesu ponovnog zapošljavanja, koje bi spriječile da zaposleni koji dobije otpreminu (na osnovu sporazuma o prestanku radnog odnosa) može opet naći zaposlenje u javno</w:t>
      </w:r>
      <w:r w:rsidR="00C060E3">
        <w:rPr>
          <w:rFonts w:asciiTheme="minorHAnsi" w:eastAsia="Calibri" w:hAnsiTheme="minorHAnsi" w:cs="Calibri"/>
          <w:color w:val="000000"/>
          <w:sz w:val="24"/>
          <w:szCs w:val="24"/>
        </w:rPr>
        <w:t>m sektoru prije isteka roka od pet</w:t>
      </w:r>
      <w:r w:rsidRPr="007075A6">
        <w:rPr>
          <w:rFonts w:asciiTheme="minorHAnsi" w:eastAsia="Calibri" w:hAnsiTheme="minorHAnsi" w:cs="Calibri"/>
          <w:color w:val="000000"/>
          <w:sz w:val="24"/>
          <w:szCs w:val="24"/>
        </w:rPr>
        <w:t xml:space="preserve"> godina odnosno povraćaja dobijenog novca.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Zahtjevi za budžetskim sredstvima potrošačkih jedinica ne sadrže analize i obrazloženja potreba i očekivane efekte angažovanja putem ugovora na određeno. Prilikom odobravanja godišnjeg budžeta, </w:t>
      </w:r>
      <w:r w:rsidRPr="00DB54C9">
        <w:rPr>
          <w:rFonts w:asciiTheme="minorHAnsi" w:eastAsia="Calibri" w:hAnsiTheme="minorHAnsi" w:cs="Calibri"/>
          <w:b/>
          <w:color w:val="000000" w:themeColor="text1"/>
          <w:sz w:val="24"/>
          <w:szCs w:val="24"/>
        </w:rPr>
        <w:t xml:space="preserve">Ministarstvo finansija i socijalnog staranja ne posjeduje sve informacije značajne za odlučivanje o broju i </w:t>
      </w:r>
      <w:r w:rsidR="00C060E3">
        <w:rPr>
          <w:rFonts w:asciiTheme="minorHAnsi" w:eastAsia="Calibri" w:hAnsiTheme="minorHAnsi" w:cs="Calibri"/>
          <w:b/>
          <w:color w:val="000000" w:themeColor="text1"/>
          <w:sz w:val="24"/>
          <w:szCs w:val="24"/>
        </w:rPr>
        <w:t xml:space="preserve"> o </w:t>
      </w:r>
      <w:r w:rsidRPr="00DB54C9">
        <w:rPr>
          <w:rFonts w:asciiTheme="minorHAnsi" w:eastAsia="Calibri" w:hAnsiTheme="minorHAnsi" w:cs="Calibri"/>
          <w:b/>
          <w:color w:val="000000" w:themeColor="text1"/>
          <w:sz w:val="24"/>
          <w:szCs w:val="24"/>
        </w:rPr>
        <w:t>vrijednosti ugovora o djelu i o privremenim i povremenim poslovima</w:t>
      </w:r>
      <w:r w:rsidRPr="00DB54C9">
        <w:rPr>
          <w:rFonts w:asciiTheme="minorHAnsi" w:eastAsia="Calibri" w:hAnsiTheme="minorHAnsi" w:cs="Calibri"/>
          <w:color w:val="000000" w:themeColor="text1"/>
          <w:sz w:val="24"/>
          <w:szCs w:val="24"/>
        </w:rPr>
        <w:t xml:space="preserve">koji se žele potpisati.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Postoji </w:t>
      </w:r>
      <w:r w:rsidRPr="007075A6">
        <w:rPr>
          <w:rFonts w:asciiTheme="minorHAnsi" w:eastAsia="Calibri" w:hAnsiTheme="minorHAnsi" w:cs="Calibri"/>
          <w:b/>
          <w:color w:val="000000"/>
          <w:sz w:val="24"/>
          <w:szCs w:val="24"/>
        </w:rPr>
        <w:t>ograničen učinak kadrovskih planova/planiranja na stvarno zapošljavanje</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75"/>
      </w:r>
      <w:r w:rsidRPr="007075A6">
        <w:rPr>
          <w:rFonts w:asciiTheme="minorHAnsi" w:eastAsia="Calibri" w:hAnsiTheme="minorHAnsi" w:cs="Calibri"/>
          <w:color w:val="000000"/>
          <w:sz w:val="24"/>
          <w:szCs w:val="24"/>
        </w:rPr>
        <w:t xml:space="preserve"> Kadrovski plano</w:t>
      </w:r>
      <w:r w:rsidR="00C060E3">
        <w:rPr>
          <w:rFonts w:asciiTheme="minorHAnsi" w:eastAsia="Calibri" w:hAnsiTheme="minorHAnsi" w:cs="Calibri"/>
          <w:color w:val="000000"/>
          <w:sz w:val="24"/>
          <w:szCs w:val="24"/>
        </w:rPr>
        <w:t>vi se ne pripremaju paralelno s</w:t>
      </w:r>
      <w:r w:rsidRPr="007075A6">
        <w:rPr>
          <w:rFonts w:asciiTheme="minorHAnsi" w:eastAsia="Calibri" w:hAnsiTheme="minorHAnsi" w:cs="Calibri"/>
          <w:color w:val="000000"/>
          <w:sz w:val="24"/>
          <w:szCs w:val="24"/>
        </w:rPr>
        <w:t xml:space="preserve"> nacrtom budžeta, rade se bez jasnog sagledavanja potreba koje su realizovane i budućih potreba za planiranjem i zapošljavanjem.</w:t>
      </w:r>
      <w:r w:rsidRPr="007075A6">
        <w:rPr>
          <w:rFonts w:asciiTheme="minorHAnsi" w:eastAsia="Calibri" w:hAnsiTheme="minorHAnsi" w:cs="Calibri"/>
          <w:color w:val="000000"/>
          <w:sz w:val="24"/>
          <w:szCs w:val="24"/>
          <w:vertAlign w:val="superscript"/>
        </w:rPr>
        <w:footnoteReference w:id="76"/>
      </w:r>
      <w:r w:rsidRPr="007075A6">
        <w:rPr>
          <w:rFonts w:asciiTheme="minorHAnsi" w:eastAsia="Calibri" w:hAnsiTheme="minorHAnsi" w:cs="Calibri"/>
          <w:color w:val="000000"/>
          <w:sz w:val="24"/>
          <w:szCs w:val="24"/>
        </w:rPr>
        <w:t xml:space="preserve"> Postoji ograničen kapacitet u institucijama u pogledu formiranja jedinica za upravljanje ljudskim resursima.</w:t>
      </w:r>
    </w:p>
    <w:p w:rsidR="00A16942" w:rsidRPr="007075A6" w:rsidRDefault="006A107F" w:rsidP="00EB118D">
      <w:pPr>
        <w:numPr>
          <w:ilvl w:val="0"/>
          <w:numId w:val="13"/>
        </w:numPr>
        <w:tabs>
          <w:tab w:val="left" w:pos="850"/>
          <w:tab w:val="left" w:pos="1191"/>
          <w:tab w:val="left" w:pos="1531"/>
        </w:tabs>
        <w:spacing w:before="120" w:after="120" w:line="240" w:lineRule="auto"/>
        <w:ind w:left="360" w:right="-471"/>
        <w:jc w:val="both"/>
        <w:rPr>
          <w:rFonts w:asciiTheme="minorHAnsi" w:eastAsia="Calibri" w:hAnsiTheme="minorHAnsi" w:cs="Calibri"/>
          <w:i/>
          <w:color w:val="000000"/>
          <w:sz w:val="24"/>
          <w:szCs w:val="24"/>
        </w:rPr>
      </w:pPr>
      <w:r w:rsidRPr="007075A6">
        <w:rPr>
          <w:rFonts w:asciiTheme="minorHAnsi" w:eastAsia="Calibri" w:hAnsiTheme="minorHAnsi" w:cs="Calibri"/>
          <w:b/>
          <w:i/>
          <w:color w:val="000000"/>
          <w:sz w:val="24"/>
          <w:szCs w:val="24"/>
        </w:rPr>
        <w:t>Nedostatak konkurencije pri zapošljavanju</w:t>
      </w:r>
    </w:p>
    <w:p w:rsidR="00A16942" w:rsidRPr="007075A6" w:rsidRDefault="006C2D4F">
      <w:pPr>
        <w:tabs>
          <w:tab w:val="left" w:pos="850"/>
          <w:tab w:val="left" w:pos="1191"/>
          <w:tab w:val="left" w:pos="1531"/>
        </w:tabs>
        <w:spacing w:before="0" w:after="12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highlight w:val="yellow"/>
          <w:lang w:val="en-US"/>
        </w:rPr>
        <mc:AlternateContent>
          <mc:Choice Requires="wpg">
            <w:drawing>
              <wp:anchor distT="0" distB="0" distL="228600" distR="228600" simplePos="0" relativeHeight="251688960" behindDoc="0" locked="0" layoutInCell="1" allowOverlap="1" wp14:anchorId="00046A0D" wp14:editId="4465244D">
                <wp:simplePos x="0" y="0"/>
                <wp:positionH relativeFrom="margin">
                  <wp:posOffset>3031102</wp:posOffset>
                </wp:positionH>
                <wp:positionV relativeFrom="page">
                  <wp:posOffset>4823048</wp:posOffset>
                </wp:positionV>
                <wp:extent cx="2920365" cy="670560"/>
                <wp:effectExtent l="0" t="0" r="0" b="15240"/>
                <wp:wrapSquare wrapText="bothSides"/>
                <wp:docPr id="1422" name="Group 10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20365" cy="670560"/>
                          <a:chOff x="33571" y="34447"/>
                          <a:chExt cx="39776" cy="6705"/>
                        </a:xfrm>
                      </wpg:grpSpPr>
                      <wpg:grpSp>
                        <wpg:cNvPr id="1423" name="Group 1020"/>
                        <wpg:cNvGrpSpPr>
                          <a:grpSpLocks/>
                        </wpg:cNvGrpSpPr>
                        <wpg:grpSpPr bwMode="auto">
                          <a:xfrm>
                            <a:off x="33571" y="34447"/>
                            <a:ext cx="39777" cy="6705"/>
                            <a:chOff x="33571" y="34447"/>
                            <a:chExt cx="39776" cy="6705"/>
                          </a:xfrm>
                        </wpg:grpSpPr>
                        <wps:wsp>
                          <wps:cNvPr id="1424" name="Rectangle 1021"/>
                          <wps:cNvSpPr>
                            <a:spLocks noChangeArrowheads="1"/>
                          </wps:cNvSpPr>
                          <wps:spPr bwMode="auto">
                            <a:xfrm>
                              <a:off x="33571" y="34447"/>
                              <a:ext cx="39777" cy="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25" name="Group 1022"/>
                          <wpg:cNvGrpSpPr>
                            <a:grpSpLocks/>
                          </wpg:cNvGrpSpPr>
                          <wpg:grpSpPr bwMode="auto">
                            <a:xfrm>
                              <a:off x="33571" y="34447"/>
                              <a:ext cx="39777" cy="6705"/>
                              <a:chOff x="0" y="0"/>
                              <a:chExt cx="32186" cy="20287"/>
                            </a:xfrm>
                          </wpg:grpSpPr>
                          <wps:wsp>
                            <wps:cNvPr id="1426" name="Rectangle 1023"/>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27" name="Rectangle 1024"/>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28" name="Group 1025"/>
                            <wpg:cNvGrpSpPr>
                              <a:grpSpLocks/>
                            </wpg:cNvGrpSpPr>
                            <wpg:grpSpPr bwMode="auto">
                              <a:xfrm>
                                <a:off x="0" y="190"/>
                                <a:ext cx="22494" cy="8321"/>
                                <a:chOff x="2286" y="0"/>
                                <a:chExt cx="14721" cy="10241"/>
                              </a:xfrm>
                            </wpg:grpSpPr>
                            <wps:wsp>
                              <wps:cNvPr id="1429" name="Freeform 1026"/>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30" name="Rectangle 1027"/>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31" name="Rectangle 1028"/>
                            <wps:cNvSpPr>
                              <a:spLocks noChangeArrowheads="1"/>
                            </wps:cNvSpPr>
                            <wps:spPr bwMode="auto">
                              <a:xfrm>
                                <a:off x="0" y="764"/>
                                <a:ext cx="32050" cy="1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137D45" w:rsidRDefault="00E934CF">
                                  <w:pPr>
                                    <w:spacing w:before="0" w:after="0" w:line="240" w:lineRule="auto"/>
                                    <w:ind w:left="360" w:firstLine="360"/>
                                    <w:jc w:val="right"/>
                                    <w:textDirection w:val="btLr"/>
                                    <w:rPr>
                                      <w:sz w:val="18"/>
                                      <w:szCs w:val="18"/>
                                    </w:rPr>
                                  </w:pPr>
                                  <w:r w:rsidRPr="00137D45">
                                    <w:rPr>
                                      <w:rFonts w:ascii="Arial" w:eastAsia="Arial" w:hAnsi="Arial" w:cs="Arial"/>
                                      <w:smallCaps/>
                                      <w:color w:val="333C3D"/>
                                      <w:sz w:val="18"/>
                                      <w:szCs w:val="18"/>
                                    </w:rPr>
                                    <w:t>Ima previše radnika koji nemaju bitne funkcije. Neracionalno se troše resursi na zapošljavanje viška radne snage u pojediniminstitucijama.</w:t>
                                  </w:r>
                                </w:p>
                                <w:p w:rsidR="00E934CF" w:rsidRDefault="00E934CF">
                                  <w:pPr>
                                    <w:spacing w:before="0" w:after="0" w:line="240" w:lineRule="auto"/>
                                    <w:ind w:left="360" w:firstLine="360"/>
                                    <w:jc w:val="right"/>
                                    <w:textDirection w:val="btLr"/>
                                  </w:pPr>
                                  <w:r w:rsidRPr="00137D45">
                                    <w:rPr>
                                      <w:rFonts w:ascii="Arial" w:eastAsia="Arial" w:hAnsi="Arial"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00046A0D" id="Group 1019" o:spid="_x0000_s1250" style="position:absolute;left:0;text-align:left;margin-left:238.65pt;margin-top:379.75pt;width:229.95pt;height:52.8pt;z-index:251688960;mso-wrap-distance-left:18pt;mso-wrap-distance-right:18pt;mso-position-horizontal-relative:margin;mso-position-vertical-relative:page" coordorigin="33571,34447" coordsize="39776,670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9UP84mgYAALohAAAOAAAAZHJzL2Uyb0RvYy54bWzsWl2Pm0YUfa/U/zDi&#10;sZJjwBgMijfarNdRpLSJmq36PIaxQQGGDnjttOp/75kZwJi1N/Vm11WT3QcvMNeXuR9z7p0zfvlq&#10;m6Xkloky4fnUsF6YBmF5yKMkX02N327mg4lByormEU15zqbGZ1Yary5+/OHlpgiYzWOeRkwQKMnL&#10;YFNMjbiqimA4LMOYZbR8wQuWY3DJRUYr3IrVMBJ0A+1ZOrRN0x1uuIgKwUNWlng604PGhdK/XLKw&#10;er9clqwi6dTA3Cr1KdTnQn4OL17SYCVoESdhPQ36gFlkNMnx0lbVjFaUrEVyR1WWhIKXfFm9CHk2&#10;5MtlEjJlA6yxzJ41bwRfF8qWVbBZFa2b4Nqenx6sNvzl9oMgSYTYObZtkJxmiJJ6MbFMy5cO2hSr&#10;AHJvRPGx+CC0lbh8x8NPJYaH/XF5v9LCZLH5mUfQSNcVVw7aLkUmVcB0slVx+NzGgW0rEuKh7dvm&#10;yB0bJMSY65ljtw5UGCOa8muj0dizDILhkeM4ng5jGF/XCka+57m7r8vhIQ30q9V06+lp29RNa+bO&#10;HaO+O2w1jb65MuiP5Y6DdjVukVZ5+1bR4ClcgqVY7rKt/Lps+xjTgqkkLmUW7dzrNO79FauU5quU&#10;IeNsS2eckm3SrdS5RnJ+FUOQXQrBNzGjEaam5BHTzhfkTYlM/WLynertNodoUIiyesN4RuTF1BAw&#10;QaU3vX1XVjrdGhGZ7TmfJ2mK5zRI870H0KmfIMr4qhyT8VbY8Zdv+teT64kzcGz3euCYs9ngcn7l&#10;DNy55Y1no9nV1cz6W77XcoI4iSKWy9c0OGY5/y5yNaJqBGqRrORpEkl1ckqlWC2uUkFuKXB0rv7q&#10;RdURG+5PQ6052NIzybId87XtD+buxBs4c2c88D1zMgDWvPZd0/Gd2XzfpHdJzr7eJLKZGv7YHqso&#10;dSbds81Uf3dto0GWVKhUaZJNjUkrRAOZhtd5pEJb0STV1x1XyOnvXIFwN4FWSSvzVEJPGVTbxVYD&#10;MZAN6uSzBY8+I48FR4qheqHO4iLm4k+DbFCzpkb5x5oKZpD0bY614APDsaqq7o3o3iy6NzQPoWpq&#10;hJUwiL65qnRpXBciWcV4l6XclfNLwPcyUYm9m5eCfoUV9+MogHy/rKDQKAOfrqycurI7OAo/7ypS&#10;p6TY1qQuKbZpT1TJafGgX1POA6CYjvbrHoCOmuQB2D41gO75SsKWrN6j+zz1jJzz+V106cCFRlwN&#10;E8/IeSpy1sDy/0LO86AFOscDaOF8W2hxvLDXTYtcUjQtYqpbGdXQY7HV/Y2q03s6TurWnlubuoc9&#10;3tq01enbaG3AbvRam/FTtza65lp+vSVuqq5to3XWm8MJKrCcRaepsW3ZvBzqayzHg7TaaWP35ejt&#10;1LG98nmQym+cOheMSepH7gvd40AFUx+4Aey7pXGm5bguyBBJP4AE0e1q2+zBrWu9+VNgUm/4wAJE&#10;9f5tFdVJcYNYLbMUhNJPQ2KSDUGQ0DvWwdmJwf8dsZhMbBtbIR3CnRQm1ErVio6rBHfRCpvkmEok&#10;TCtluWPfHrvHVaKNb4VteG4yPqoXudaK3mM3SlIrpm0+qhELrRW9RyNSpyPWNRvhawNEY71JRyS3&#10;eR00XGETBGbNVFuegpeSZ5IRRBLcNMsCUmpdHRZGhKSwwji8735h+F4KK7z4orBevDfNruN+zfCV&#10;1Ky4u0az/l/bKtmKPiGKPSAI0YVOuoJW0kXSVHkp985N6pIY+1+dnwTLRawl8/v+U+O3jN+yG66+&#10;WPX4PUxhN5rmXalWOebdlORGovlfKH11lioLdRLKGUN1I9b81+I6fLv19AXB/rvDlJdM65d+UC9q&#10;fSNd2gGCvbZhjy/xrn3vclbPc0/su+guQGLX/MijcSWnNw8OMkHzIs7YA49LWl5EjmhepB55ZF7k&#10;LDVzBCMOdPcKLyRhcwYu4HgtvafBOJkOWKRJoTjOqEgUJwZu7PekihXL3PBVUqhmDMFn9Y5KDhwp&#10;6WOYGQ/XGcsrfa4kWEorQFsZJ0WJdAlYtmARmN63UV2/SxFK4gXwgP1DJVgVAiBosARlWj8HQrQD&#10;uG7mLqW+i5V/Rsq03ceeDg3/FWW6Iw012XuGM5cROs0DMDGRtelMMAGgQpH3XBUwfdahSUNzjCHV&#10;cYOmb1qo5rSwOUt5Pm7Znco8k4aPdNxSb9lPJg2dseuj1z5w3NK2FLho2omquXz4IUsXMe5c4wcC&#10;qj+tf8wgf4HQvcd19ycXF/8A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DBBQABgAIAAAAIQBWjlok&#10;4wAAAAsBAAAPAAAAZHJzL2Rvd25yZXYueG1sTI9BT4NAEIXvJv6HzZh4swtFSossTdOop6aJrYnx&#10;NoUpkLKzhN0C/feuJz1O3pf3vsnWk27FQL1tDCsIZwEI4sKUDVcKPo9vT0sQ1iGX2BomBTeysM7v&#10;7zJMSzPyBw0HVwlfwjZFBbVzXSqlLWrSaGemI/bZ2fQanT/7SpY9jr5ct3IeBAupsWG/UGNH25qK&#10;y+GqFbyPOG6i8HXYXc7b2/cx3n/tQlLq8WHavIBwNLk/GH71vTrk3ulkrlxa0Sp4TpLIowqSeBWD&#10;8MQqSuYgTgqWizgEmWfy/w/5DwAAAP//AwBQSwMECgAAAAAAAAAhAOv5N9xDGQAAQxkAABQAAABk&#10;cnMvbWVkaWEvaW1hZ2UxLnBuZ4lQTkcNChoKAAAADUlIRFIAAAHkAAABUAgGAAAAbvUNmgAAGQpJ&#10;REFUeF7t3W3ItudhF/CBkA+DQGCQD4FAIBjxwwODQQVX8qxuElf3GHkeM1uDw1C0i6EuxVlH7dZZ&#10;rCskdLoF2TpZm/iyDOMen2UuVIVKVWrBt7pRmGU60DlGN5Wxfphf/p5HLu/e93Me98t13df5cpzn&#10;+fvB/1NpSJ7c1/XPddz/47y+4RsAriHJ7+vyB7t8ywLzxALzyIT5/dn9u/0DI+QPN5Q/1uVWA/m2&#10;Lu/rv8YA9tK9gTyWuuhk+fn2Ln86dWnIsCl/zn+hy9/Pzuf6rzGAK3VvHg+nfiOX5ad8YvxTqctD&#10;hkv5ZP6DXf5j7qeQgcN0bxwPpX4jl+Xn6SjjsVL+Q+dPdvnpLv8751PIwP66N41v7PLNqd/MZbn5&#10;Q12eya6Q+0Uix6UcSz/X5RdyNYUM7Ce7EdeN1G/ostyUMn5P6iKR4/LuLp/o8t+yP4UM7CfLXVTL&#10;+bnZ5b2py0Sul3Is/ce7/GwuPpa+jEIGrhaL6rXlO2JJPVTKsXQZaf3rHEchA5fr3ii+KfUbuiw3&#10;ltTD5I92+fEcdix9GYUMXKx7k3gw9Ru6LDd3utxOXS6yX8p/zJS7w+VYemgKGThfLKrXFEvq43Iz&#10;598dHpJCBmpZ9mMx5f5YUl8/5e7w38v1RlqHUshALbtnJ/ff2GV5uRlL6kNz8kjLfe4OD0khA/fr&#10;3hgeTf3GLsuLJfVhKXeHX85wI61DKWTgVCyq1xJL6v1S/pz+XJefyzTH0pdRyMBOdiOu/hu7LC93&#10;Ykl9Vcqx9F/P8XeHh6SQgbfL+IFYVC89ltRXp/z5/ETmO5a+jEKGrYtF9RpiSX1xyrH0Cxnn7vCQ&#10;FDJsXfdG8HjqN3hZTm7Gkvq83Mnu7vAvZxkUMmxZ9ybwSOo3eFlOjLfqTHl3eEgKGbYqFtVLz3dF&#10;GZ+k/IfJh7p8NsulkGGL4rGYS8+dGG+VlD+DOe8OD0khw9ZkN+JSxstMGW99d5RxK3eHh6SQYUti&#10;Ub3kfGu2vaQud4f/Ztq6OzwkhQxb0r3oH0v9Ri/t52a2+xjMP9Pl72Ydx9KXUciwFd0L/uHUb/TS&#10;fra4pC7/zC+m/bvDQ1LIsAXdi/2h1G/00n62tqS+k90jLZdyd3hIChnWLhbVS82dbGe8VR5p+XrW&#10;NdI6lEKGNctuxHUj9Zu9tJutLKnLsfRfy7LvDg9JIcOaxaJ6adnCkvpOdneH/0c4SyHDWsWiemm5&#10;mXUvqcvd4TfDRRQyrFE8FnNpWeuSuvxzlbvDXwxXUciwNt0L+8HUb/jSbta4pP6e7O4Ob3mkdSiF&#10;DGsSi+ql5U7WNd4qd4fLIy05nEKGtYjHYi4pZUldxltrKOM72R1LG2kdRyHDWnQv6CdSv/FLe7mZ&#10;3bWmfrEtLeWRlm/EsfRQFDKsQfdifjT1G7+0l5tZ9pK6jLR+OEZaY1DIsHSxqF5KSpkt9ZPxnS5/&#10;O46lx6SQYcmyG3H13/ilvfyJLHNJ/ee7vBWmoJBhqboX8AOxqF5C7mRZ463ySf6lOJaemkKGJYpF&#10;9RKytCX1+7K7O/y7YQ4KGZaoe/E+nroApJ3czHJ+X1zuDr8Z5qaQYWm6F+4jqQtA2snNtL+kLp/c&#10;y93h3wytUMiwJLGobj2tL6nLIy3/RdwdbpFChqWIx2K2npaX1OXu8H8ILVPIsATZjbiUcbu5k/bG&#10;W+Xv6R/G3eGlUMjQulhUt5wWl9R/MbtjaZZFIUPruhfqY6mLQObPzbTz++Lyu+u/1eVXwlIpZGhZ&#10;9yJ9OHURyPz59rSxpC53h1+Nu8NroJChVd0L9KHURSDzp4Ul9V/p8oWwJgoZWhSL6lZTflc815K6&#10;/K66PNLS3eF1UsjQmuxGXDdSl4HMlzLeupN5xlvlWLqMtBxLr5tChtbEorq1nCyp+0U5dsrd4V8K&#10;W6GQoSWxqG4tNzPteKsUf7k77Fh6exQytCIei9laplxS/6W4O7x1Chla0L0YH0xdCDJfypJ6ivFW&#10;uTv8XwMKGeYXi+rWMvaSuoy07sVIi/spZJhTPBazpYy9pP5w3B3mYgoZ5tS9CJ9IXQwyfcZaUpe/&#10;5k/FSIurKWSYS/cCfDR1Mcj0uZnhx1vuDnMohQxziEV1Kxl6SV1GWr8UOJxChqllN+LqF4NMn6GW&#10;1O4OMwSFDFPqXnQPxKK6hQyxpC4jLXeHGYpChqnEorqFlPFWOaI+Zknt7jBjUMgwle4F93jqgpDp&#10;csyS2t1hxqaQYQrdi+2R1AUh0+Vml/emLtqr4u4wU1HIMLZYVM+d78hhS2p3h5mDQoYxxWMx584h&#10;S2p3h5mTQoaxZDfiUsbz5U6X26mLtx93h2mBQoYxxKJ6zpTx1jO5fEnt7jCtUcgwhu7F9VjqopDx&#10;c9WS2t1hWqWQYWjdC+vh1EUh4+dmzl9Sl4J2d5jWKWQYUveieih1Ucj4OW9J7e4wS6KQYSixqJ4r&#10;/SX1x+PuMMujkGEI2Y24bqQuCxk3d7JbUrs7zNIpZBhCLKqnzsmS+oNxd5h1UMhwrFhUT51Sxj8R&#10;d4dZF4UMx4jHYk6Zb+3yo13+Z2B9FDJcV/cCejB1acjweXeXj3b5SmC9FDJcRyyqp8hz2X0i/vku&#10;vxZYN4UMh4rHYo6Zciz9Ypef7vKPsyvj/xNYP4UMh+peOE+kLhI5LifH0qWET1LW018LbINChkN0&#10;L5pHU5eJXD8nx9Jni7jk813+b2A7FDLsKxbVQ6V/LN3Pvwtsj0KGfWQ34uoXixyW846l+7GkZqsU&#10;Mlyle6E8EIvqY3LRsXQ/ltRsmUKGy8Si+ropx9Lfm4uPpc/GkhoUMlyue5E8nrps5OL8keyOpf9B&#10;6uI9L2VJrYxBIcPFuhfII6kLR87Pe7PfsXS/jC2pYUchw3liUb1PDjmW7seSGu6nkKEvHot5VQ49&#10;lu7nywH6FDKcld2ISxmfn+scS/djSQ3nU8hwIhbV5+WYY+mzsaSGyylkONG9IB5LXUhbzbHH0mdj&#10;SQ1XU8hQdC+Gh1OX0hYzxLH02VhSw34UMnQvhIdSF9OWUo6ly9O0jj2W7seSGvankNm2bHtRXY6l&#10;fyDDHEv3Y0kNh1HIbFd2I64bqYtq7bnd5UdSl+hQsaSGwylktivbWlSPdSx9NpbUcH0KmW3KdhbV&#10;Yx5Ln40lNRxHIbM92cZjMcc+lj4bS2o4nkJmW7of+gdTl9daMsWxdD9lSa2M4XgKme3IehfVUx1L&#10;9/OlAENRyGxD1vlYzCmPpfuxpIZhKWS2ofthfyJ1oS01Ux9Ln01ZUn81wNAUMuvX/aA/mrrUlpZy&#10;LP1ipj+WPpu3YkkNY1HIrFuWv6gux9IfTV2OU8eSGsalkFmv7EZc/YJbSsqx9N9JXYxzxJIaxqeQ&#10;Wafuh/uBLG9R3cKxdD+W1DANhcz6ZHmL6laOpfuxpIbpKGTWp/vBfjx16bWYlo6lz8aSGqankFmX&#10;7of6kdTF11JaPJY+G0tqmIdCZj3S9qK61WPps7GkhvkoZNYh7T4Ws9Vj6X4sqWFeCpnly27E1VIZ&#10;ly95KMfScz1N69BYUsP8FDLLlrYW1e9O+8fS/VhSQxsUMsvW/RA/lroYp045lv7R1GXXcsqS+tcD&#10;tEIhs1zdD/DDqctxqiztWPpsShlbUkNbFDLL1P3wPpS6JKfIEo+lz8aSGtqkkFmezLOoXuKxdD9f&#10;iDKGVilkliW7EdeN1IU5RpZ8LN1PudYEtEshsyyZZlG99GPpfiypoX0KmeXI+IvqNRxLn40lNSyH&#10;QmYZMt5jMcux9PdmHcfSZ2NJDcuikGlf94P6YOoiPTblSx4+mna/5OGYWFLD8ihk2pbhF9XvzbqO&#10;pfuxpIZlUsi0K8M9FnOtx9L9WFLDcilk2tX9gD6RulwPyZqPpfuxpIZlU8i0qfvhfDR1we6btR9L&#10;n40lNayDQqY9ud6ieivH0mdjSQ3roZBpS3Yjrn7ZXpYtHUufjSU1rItCph3dD+QD2X9RvaVj6X4+&#10;H2UMa6OQaUP2W1SXY+nyNK0tHUv3Y0kN66SQaUP3w/h46gI+STmW/oFs71i6n68EWCuFzPy6H8RH&#10;Updwye0uP5K6mLaWMt5yrQnWTSEzr9SLasfS98eSGrZBITOf3P9YTMfSdcqS+msBtkAhM4/sRlyl&#10;jB1Lnx9LatgWhcz0srveVK4tOZY+P5bUsD0KmelkV8TlkZh/ucvPpS4isaSGrVLIjK/7QXsop18U&#10;8We7/JPURbT1WFLDtilkxpHd74jLdaYbuf8aU7+IxJIaUMgMLbvl9GOp7xS/q8urqcto67GkBgqF&#10;zDCyu0980aMv39Hlp1KX0dZjSQ2cUMhcX05HWld9IcQnY8TVjyU1cJZC5nDdD86DufzZ02fzYpe7&#10;qQtpy7GkBvoUMvvJbqT1cO4faV2VZ7vcS11IW40lNXARhczlcjrSuupYup/vTF1IW44lNXAZhcz5&#10;shtpndwdPjRlUf1a6lLaasqSWhkDl1HInMpupFXuDh/6afhsyqL6x1OX0lZTytiSGriKQubrI63z&#10;7g5fJx+PRfVJLKmBfSnkrcpupPVNOWykdVU+EI/FPMmXA7A/hbw12R1LX2ekdVWeyW641C+mLcaS&#10;GjiUQt6KHDfSuiplxOWY2pIauD6FvGY5/wsehs6TsagusaQGjqGQ1yjDjrQuS1lUl8di9stpa7Gk&#10;Bo6lkNcipyOti77gYYz8UBxVW1IDQ1DIS5f9v+Bh6LwQi2pLamAoCnmpun95D2W8kdZVKYvqfjlt&#10;LZbUwJAU8pLkel/wMHTKovqN1AW1lVhSA2NQyEuQ0y946Jfj1Ckjri0vqi2pgbEo5JZl+pHWZTlZ&#10;VG91xGVJDYxJIbcmw3zBwxj5ULZbxpbUwNgUciuyuzv8eOoibCHvy3YX1V8KwPgU8pzSxkjrqtxO&#10;XVJbiSU1MBWFPIecjrRaO5bupyyqfyZ1Ua09ZUn91QBMRyFPKeN+wcPQKSOuV1OX1drzViypgekp&#10;5LHldKR1I3XptZwtLqotqYG5KOSxZLoveBgjL3a5m7qw1pyypFbGwFwU8pBy+gUPN1KX3FLybJd7&#10;qQtrzbGkBuamkIeQ3bH0EkZaV+Xp1GW19lhSAy1QyMfIvF/wMHTKonpLj8W0pAZaopAPld2x9BJH&#10;WpelLKp/MnVprTWW1EBrFPK+suyR1lX5eLazqLakBlqkkC+T05FWK1/wMEY+kO08FtOSGmiVQj5P&#10;diOtR7P8kdZVeSa736X2i2uNsaQGWqaQz8pupNXqFzwMnaeynWNqS2qgdQo5y/iCh6HzZLaxqLak&#10;BpZiu4Wc0y946JfV2lMW1a+kLq+1pZSxJTWwFNsr5Kx/pHVV/kbWf1RtSQ0szTYKOadf8LD2kdZV&#10;eSHrX1R/IcoYWJ51F3J2d4e3MtK6KmVR3S+vtaVcawJYovUVcrY50roq5bGYb6QusDXFkhpYsvUU&#10;ctbzBQ9D551Z96K6jLd+PQDLtvxCzm6ktZYveBg6ZVH9yax3xGVJDazFMgs5pyOtG6lLSE7zkS53&#10;UxfZGmJJDazJsgo56/6Ch6HzfNa7qLakBtam/ULO6Rc83EhdOnJ+bqcusbXEkhpYo3YLOdv5goeh&#10;UxbVP5O6yNYQS2pgrdor5Oy+4MFI63opI65XUxfZ0mNJDaxdG4Wc3bG0kdbxWeOi2pIa2IJ5CzlG&#10;WkPmQ1nfiMuSGtiKeQo5vuBh6DzX5V7qQltyLKmBLZmukGOkNVaeTl1mS48lNbA14xdydiMtX/Aw&#10;Tsqiem2PxfxKALZnnEKOL3iYImVR/ZOpC22pKeMt15qArRq2kLu/4DfGSGuqvJz1LKotqYGtG6aQ&#10;4wseps4Hsp5FdVlSfy0A23b9Qs7pFzwYaU2bZ7P7RNkvtiXm87GkBigOL+Ts7g4bac2TW1nPMbUl&#10;NcCp/Qo5vuChhTyZ9SyqLakB7nd5IWd3LF1GWo6l501ZVL+SutiWFktqgPOdX8gx0motH8/yj6ot&#10;qQEudlrIOR1p3UhdCDJfXsjyF9WW1ACX+9zJSMvd4TbzTJc3UxfckmJJDXC1twu5XwLSRp7q8kbq&#10;gltSLKkB9qOQG807s/xFtSU1wP4UcoM5WVQvdcRlSQ1wOIXcYD7S5W7qoltCLKkBrkchN5bns9xF&#10;dVlSK2OA61HIDeV26pJbSkoZW1IDXJ9CbiTvSl1yS4klNcDxFHIDKYvqV1MX3RLy5QAwBIXcQD6Z&#10;ZS6qLakBhqOQZ86HsrwRlyU1wPAU8ox5rsu91IXXciypAcahkGfK06nLrvVYUgOMRyHPkLKofj11&#10;4bUcS2qAcSnkiVMei/np1IXXciypAcankCfOy1nWotqSGmAaCnnCfH+Ws6i2pAaYlkKeKM9mV3L9&#10;4msxltQA01PIE+RWlnNMbUkNMA+FPHKe7PJa6uJrMZbUAPNRyCOmLKo/lbr4WowlNcC8FPKIeSnL&#10;OKq2pAaYn0IeKS+k/UV1GZl9NQC0QCGPkLKofjN1AbaUt2JJDdAShTxwnuryRuoCbCmW1ADtUcgD&#10;5p1pf1FdltTKGKA9CnmglEX1K2l7xPWfAkCrFPJA+ViXu6lLsJVYUgO0TSEPkOfT7qK6LKl/MwC0&#10;TiEfmdtpd1H9i7GkBlgKhXxE3pW6BFuJJTXAsijka6Ysql9NXYQtpCypfy8ALIlCvmY+mTYX1ZbU&#10;AMukkK+Rj6TNEZclNcByKeQD8/4u91KX4ZyxpAZYPoV8QJ5OXYZzx5IaYB0U8p4pi+rWfmdsSQ2w&#10;Hgp5j5THYn46dSHOmX8TS2qANVHIe+TltPXp+IsBYG0U8hX5/rS1qLakBlgnhXxJnstuwdwvxTlS&#10;/j7+ewBYK4V8QW6lnWPq8gn9fwWANVPI5+TJLq+nLsY58s9jSQ2wBQq5l7Ko/kzqYpwjltQA26GQ&#10;e3kpbRxV/9sAsCUK+UxeyPyL6jdiSQ2wRQr5/+fZLm+mLsgpY0kNsF0KObtFdflk2i/IKWNJDbBt&#10;my/kd3Z5LXVBThlLagA2XchlUf2pzDvisqQGoNh0IX+sy93UJTlVLKkBOLHZQn4+8y2qLakB6Ntk&#10;Id/OfIvqsqT+1QDA/TZXyE+lLsmpYkkNwEU2VchlUf1q6qKcImVJ/bsBgPNtqpBfyTyL6s/FkhqA&#10;y22mkMuieo4R1xcCAFfbRCG/v8u91GU5ZsqS+lcCAPtZfSE/nbosx44lNQCHWnUhvyvT/864HIv/&#10;dgDgMKst5LKo/nTqwhwz/yyW1ABcz2oL+eVM++n4c7GkBuD6VlnIH860i2pLagCOtbpCLovqMqrq&#10;l+YYsaQGYCirKuRbme6Y2pIagCGtppCf7PJ66uIcI5bUAAxtFYX8ji6fSV2cY8SSGoAxrKKQX8o0&#10;R9WfjSU1AONYfCF/MNMsqi2pARjTogv5uS5vpi7PIVOW1P85ADCuxRbyrezKsl+gQ6b89S2pAZjC&#10;Igu5PBbztdQFOmQsqQGY0uIKuSyqP5VxR1xlvPXbAYDpLK6QP9HlbuoSHSpvxZIagOktqpCfz7iL&#10;aktqAOaymEJ+T8ZbVJfx1pcCAPNZRCHfSl2iQ+UfxZIagPk1X8hlUf1q6iIdIpbUALSi+UJ+JeMs&#10;qi2pAWhJ04X8sYwz4rKkBqA1zRby+7vcS12mx8aSGoAWNVnIT2f4RbUlNQAta66Qn8rwvzO2pAag&#10;dU0VcllUfzp1oR6T8jvo3wgAtK2pQv6xDPvp+OdjSQ3AMjRTyB/OsItqS2oAlqSJQi6L6vJptl+q&#10;101ZUitjAJZk9kK+leGOqcuS+osBgOWZtZCfzHBl/LOxpAZguWYr5LKo/kzqYr1OLKkBWLrZCvml&#10;DPPpuPzu+bcCAMs2SyF/MMMsqn8xxlsArMPkhfxchnkspiU1AGsyaSHfym4J3S/XQ2JJDcAaTVbI&#10;ZcRVltD9gj0kltQArNUkhfyO7BbVx4y4LKkBWLNJCvkTXe6mLtl9Y0kNwNqNXsjfl+MW1ZbUAGzB&#10;qIX8nhy3qP6XUcYAbMNohXwrdcHum7Kk/lcBgO0YpZDLovq11EW7TyypAdiiUQr5U7neorr8f34t&#10;ALA9gxdyWVRfZ8RVjqktqQHYqkEL+f1d7qUu26vyT2O8BcC2DVbI353DF9XlU7ElNQAMVMhP5fDf&#10;GVtSA8Cpowu5LKrLYzH7hXtZypL6KwEAThxdyD+Wwz4dW1IDQO2oQv7hHLaotqQGgPNdu5DLorp8&#10;6UO/dC+KJTUAXOxahXyryy+kLt3zYkkNAFc7uJCfzP6/M7akBoD9HFTIJ4vqfQrZkhoA9ndQIb+U&#10;/crYkhoADrN3If/V7LeotqQGgMPtVchlUf1m6vLtpyypfycAwKGuLORb2X3q7Zdv/1PxZ2NJDQDX&#10;dWkhlxHX3dQF3C9jS2oAOM6FhfyOXL2oLkvqXw4AcKwLC/kTufrT8X8JADCEcwv5+3L5otqSGgCG&#10;VRXy9+TyRXV5ZKYlNQAM675CvpW6gM9+KrakBoBxfL2Qy6L69dRFfFLGltQAMJ6vF/JFi2pLagAY&#10;39uFXBbVF424LKkBYHxvF/K91EVsSQ0A03m7kPtlbEkNANO6r5AtqQFgHl8vZEtqAJjP24VcltT/&#10;vv+/AACTebuQf6jLd3b5NhEREZkl3/z/ALAhmHZe1+2OAAAAAElFTkSuQmCCUEsBAi0AFAAGAAgA&#10;AAAhALGCZ7YKAQAAEwIAABMAAAAAAAAAAAAAAAAAAAAAAFtDb250ZW50X1R5cGVzXS54bWxQSwEC&#10;LQAUAAYACAAAACEAOP0h/9YAAACUAQAACwAAAAAAAAAAAAAAAAA7AQAAX3JlbHMvLnJlbHNQSwEC&#10;LQAUAAYACAAAACEAvVD/OJoGAAC6IQAADgAAAAAAAAAAAAAAAAA6AgAAZHJzL2Uyb0RvYy54bWxQ&#10;SwECLQAUAAYACAAAACEAqiYOvrwAAAAhAQAAGQAAAAAAAAAAAAAAAAAACQAAZHJzL19yZWxzL2Uy&#10;b0RvYy54bWwucmVsc1BLAQItABQABgAIAAAAIQBWjlok4wAAAAsBAAAPAAAAAAAAAAAAAAAAAPMJ&#10;AABkcnMvZG93bnJldi54bWxQSwECLQAKAAAAAAAAACEA6/k33EMZAABDGQAAFAAAAAAAAAAAAAAA&#10;AAADCwAAZHJzL21lZGlhL2ltYWdlMS5wbmdQSwUGAAAAAAYABgB8AQAAeCQAAAAA&#10;">
                <v:group id="Group 1020" o:spid="_x0000_s1251" style="position:absolute;left:33571;top:34447;width:39777;height:6705" coordorigin="33571,34447" coordsize="39776,67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cgdtxQAAAN0AAAAPAAAAZHJzL2Rvd25yZXYueG1sRE9La8JA&#10;EL4X/A/LFHqrm4ctkroGEVs8iFAVSm9DdkxCsrMhu03iv+8WhN7m43vOKp9MKwbqXW1ZQTyPQBAX&#10;VtdcKric35+XIJxH1thaJgU3cpCvZw8rzLQd+ZOGky9FCGGXoYLK+y6T0hUVGXRz2xEH7mp7gz7A&#10;vpS6xzGEm1YmUfQqDdYcGirsaFtR0Zx+jIKPEcdNGu+GQ3Pd3r7PL8evQ0xKPT1OmzcQnib/L767&#10;9zrMXyQp/H0TTpDrXwAAAP//AwBQSwECLQAUAAYACAAAACEA2+H2y+4AAACFAQAAEwAAAAAAAAAA&#10;AAAAAAAAAAAAW0NvbnRlbnRfVHlwZXNdLnhtbFBLAQItABQABgAIAAAAIQBa9CxbvwAAABUBAAAL&#10;AAAAAAAAAAAAAAAAAB8BAABfcmVscy8ucmVsc1BLAQItABQABgAIAAAAIQDPcgdtxQAAAN0AAAAP&#10;AAAAAAAAAAAAAAAAAAcCAABkcnMvZG93bnJldi54bWxQSwUGAAAAAAMAAwC3AAAA+QIAAAAA&#10;">
                  <v:rect id="Rectangle 1021" o:spid="_x0000_s1252" style="position:absolute;left:33571;top:34447;width:39777;height:6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rvEcwwAAAN0AAAAPAAAAZHJzL2Rvd25yZXYueG1sRE/fa8Iw&#10;EH4f7H8IN/BlzHQiw1WjbMrAV3UOH6/NrSltLiWJtfvvjTDw7T6+n7dYDbYVPflQO1bwOs5AEJdO&#10;11wp+D58vcxAhIissXVMCv4owGr5+LDAXLsL76jfx0qkEA45KjAxdrmUoTRkMYxdR5y4X+ctxgR9&#10;JbXHSwq3rZxk2Zu0WHNqMNjR2lDZ7M9WwSH2x5/ieJo1m+c6FIUzzbv/VGr0NHzMQUQa4l38797q&#10;NH86mcLtm3SCXF4BAAD//wMAUEsBAi0AFAAGAAgAAAAhANvh9svuAAAAhQEAABMAAAAAAAAAAAAA&#10;AAAAAAAAAFtDb250ZW50X1R5cGVzXS54bWxQSwECLQAUAAYACAAAACEAWvQsW78AAAAVAQAACwAA&#10;AAAAAAAAAAAAAAAfAQAAX3JlbHMvLnJlbHNQSwECLQAUAAYACAAAACEATa7xH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22" o:spid="_x0000_s1253" style="position:absolute;left:33571;top:34447;width:39777;height:6705"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1zqCxQAAAN0AAAAPAAAAZHJzL2Rvd25yZXYueG1sRE9Na8JA&#10;EL0X/A/LCL01m9imSMwqIlY8hEJVKL0N2TEJZmdDdpvEf98tFHqbx/ucfDOZVgzUu8aygiSKQRCX&#10;VjdcKbic356WIJxH1thaJgV3crBZzx5yzLQd+YOGk69ECGGXoYLa+y6T0pU1GXSR7YgDd7W9QR9g&#10;X0nd4xjCTSsXcfwqDTYcGmrsaFdTeTt9GwWHEcftc7Ifitt1d/86p++fRUJKPc6n7QqEp8n/i//c&#10;Rx3mvyxS+P0mnCDXPwAAAP//AwBQSwECLQAUAAYACAAAACEA2+H2y+4AAACFAQAAEwAAAAAAAAAA&#10;AAAAAAAAAAAAW0NvbnRlbnRfVHlwZXNdLnhtbFBLAQItABQABgAIAAAAIQBa9CxbvwAAABUBAAAL&#10;AAAAAAAAAAAAAAAAAB8BAABfcmVscy8ucmVsc1BLAQItABQABgAIAAAAIQAv1zqCxQAAAN0AAAAP&#10;AAAAAAAAAAAAAAAAAAcCAABkcnMvZG93bnJldi54bWxQSwUGAAAAAAMAAwC3AAAA+QIAAAAA&#10;">
                    <v:rect id="Rectangle 1023" o:spid="_x0000_s1254"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MMrwwwAAAN0AAAAPAAAAZHJzL2Rvd25yZXYueG1sRE/fa8Iw&#10;EH4f7H8IN/BlzHQyxFWjbMpgr+ocPl6bW1PaXEoSa/ffG0Hw7T6+n7dYDbYVPflQO1bwOs5AEJdO&#10;11wp+Nl/vcxAhIissXVMCv4pwGr5+LDAXLszb6nfxUqkEA45KjAxdrmUoTRkMYxdR5y4P+ctxgR9&#10;JbXHcwq3rZxk2VRarDk1GOxobahsdierYB/7w29xOM6azXMdisKZ5t1/KjV6Gj7mICIN8S6+ub91&#10;mv82mcL1m3SCXF4AAAD//wMAUEsBAi0AFAAGAAgAAAAhANvh9svuAAAAhQEAABMAAAAAAAAAAAAA&#10;AAAAAAAAAFtDb250ZW50X1R5cGVzXS54bWxQSwECLQAUAAYACAAAACEAWvQsW78AAAAVAQAACwAA&#10;AAAAAAAAAAAAAAAfAQAAX3JlbHMvLnJlbHNQSwECLQAUAAYACAAAACEA0jDK8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024" o:spid="_x0000_s1255"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DMyRxAAAAN0AAAAPAAAAZHJzL2Rvd25yZXYueG1sRE9La8JA&#10;EL4X/A/LCL2EummQWlI3ooVSkYI0evA4ZCcPmp0Nu6um/94VCr3Nx/ec5Wo0vbiQ851lBc+zFARx&#10;ZXXHjYLj4ePpFYQPyBp7y6TglzysisnDEnNtr/xNlzI0Ioawz1FBG8KQS+mrlgz6mR2II1dbZzBE&#10;6BqpHV5juOlllqYv0mDHsaHFgd5bqn7Ks1Egs2r/tfushzGRG2fnNjnvT4lSj9Nx/QYi0Bj+xX/u&#10;rY7z59kC7t/EE2RxAwAA//8DAFBLAQItABQABgAIAAAAIQDb4fbL7gAAAIUBAAATAAAAAAAAAAAA&#10;AAAAAAAAAABbQ29udGVudF9UeXBlc10ueG1sUEsBAi0AFAAGAAgAAAAhAFr0LFu/AAAAFQEAAAsA&#10;AAAAAAAAAAAAAAAAHwEAAF9yZWxzLy5yZWxzUEsBAi0AFAAGAAgAAAAhACMMzJH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1025" o:spid="_x0000_s1256"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1pUcxwAAAN0AAAAPAAAAZHJzL2Rvd25yZXYueG1sRI9Ba8JA&#10;EIXvhf6HZQre6ibaSkldRaQtPUjBWBBvQ3ZMgtnZkN0m8d93DoK3Gd6b975ZrkfXqJ66UHs2kE4T&#10;UMSFtzWXBn4Pn89voEJEtth4JgNXCrBePT4sMbN+4D31eSyVhHDI0EAVY5tpHYqKHIapb4lFO/vO&#10;YZS1K7XtcJBw1+hZkiy0w5qlocKWthUVl/zPGfgacNjM049+dzlvr6fD689xl5Ixk6dx8w4q0hjv&#10;5tv1txX8l5ngyjcygl79AwAA//8DAFBLAQItABQABgAIAAAAIQDb4fbL7gAAAIUBAAATAAAAAAAA&#10;AAAAAAAAAAAAAABbQ29udGVudF9UeXBlc10ueG1sUEsBAi0AFAAGAAgAAAAhAFr0LFu/AAAAFQEA&#10;AAsAAAAAAAAAAAAAAAAAHwEAAF9yZWxzLy5yZWxzUEsBAi0AFAAGAAgAAAAhAMHWlRzHAAAA3QAA&#10;AA8AAAAAAAAAAAAAAAAABwIAAGRycy9kb3ducmV2LnhtbFBLBQYAAAAAAwADALcAAAD7AgAAAAA=&#10;">
                      <v:shape id="Freeform 1026" o:spid="_x0000_s1257"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YVnxAAAAN0AAAAPAAAAZHJzL2Rvd25yZXYueG1sRE9Na8JA&#10;EL0L/odlCt7qptFWTV1FClaFXmpFr0N2mo3NzobsatJ/7xYK3ubxPme+7GwlrtT40rGCp2ECgjh3&#10;uuRCweFr/TgF4QOyxsoxKfglD8tFvzfHTLuWP+m6D4WIIewzVGBCqDMpfW7Ioh+6mjhy366xGCJs&#10;CqkbbGO4rWSaJC/SYsmxwWBNb4byn/3FKvg4HW2rT/Rs3s+rXTneTNLNaKLU4KFbvYII1IW7+N+9&#10;1XH+OJ3B3zfxBLm4AQAA//8DAFBLAQItABQABgAIAAAAIQDb4fbL7gAAAIUBAAATAAAAAAAAAAAA&#10;AAAAAAAAAABbQ29udGVudF9UeXBlc10ueG1sUEsBAi0AFAAGAAgAAAAhAFr0LFu/AAAAFQEAAAsA&#10;AAAAAAAAAAAAAAAAHwEAAF9yZWxzLy5yZWxzUEsBAi0AFAAGAAgAAAAhABg5hWf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027" o:spid="_x0000_s1258"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LtibyAAAAN0AAAAPAAAAZHJzL2Rvd25yZXYueG1sRI9Pa8JA&#10;EMXvgt9hGcFL0U2rFJu6SilUelDrn9rzNDtNQrOzIbs18ds7h4K3Gd6b934zX3auUmdqQunZwP04&#10;AUWceVtybuDz+DaagQoR2WLlmQxcKMBy0e/NMbW+5T2dDzFXEsIhRQNFjHWqdcgKchjGviYW7cc3&#10;DqOsTa5tg62Eu0o/JMmjdliyNBRY02tB2e/hzxnYPu2+v3By2mTrzXHl7z64bE9szHDQvTyDitTF&#10;m/n/+t0K/nQi/PKNjKAXVwAAAP//AwBQSwECLQAUAAYACAAAACEA2+H2y+4AAACFAQAAEwAAAAAA&#10;AAAAAAAAAAAAAAAAW0NvbnRlbnRfVHlwZXNdLnhtbFBLAQItABQABgAIAAAAIQBa9CxbvwAAABUB&#10;AAALAAAAAAAAAAAAAAAAAB8BAABfcmVscy8ucmVsc1BLAQItABQABgAIAAAAIQA3LtibyAAAAN0A&#10;AAAPAAAAAAAAAAAAAAAAAAcCAABkcnMvZG93bnJldi54bWxQSwUGAAAAAAMAAwC3AAAA/A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028" o:spid="_x0000_s1259" style="position:absolute;top:764;width:32050;height:195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4CphxAAAAN0AAAAPAAAAZHJzL2Rvd25yZXYueG1sRE9Na8JA&#10;EL0L/odlhN50k1RKSV0liNKip6al4m3ITpOQ7GzIbpP037uFgrd5vM/Z7CbTioF6V1tWEK8iEMSF&#10;1TWXCj4/jstnEM4ja2wtk4JfcrDbzmcbTLUd+Z2G3JcihLBLUUHlfZdK6YqKDLqV7YgD9217gz7A&#10;vpS6xzGEm1YmUfQkDdYcGirsaF9R0eQ/RkF20uss+no9Xw8DNsfLeYzzJFPqYTFlLyA8Tf4u/ne/&#10;6TB//RjD3zfhBLm9AQAA//8DAFBLAQItABQABgAIAAAAIQDb4fbL7gAAAIUBAAATAAAAAAAAAAAA&#10;AAAAAAAAAABbQ29udGVudF9UeXBlc10ueG1sUEsBAi0AFAAGAAgAAAAhAFr0LFu/AAAAFQEAAAsA&#10;AAAAAAAAAAAAAAAAHwEAAF9yZWxzLy5yZWxzUEsBAi0AFAAGAAgAAAAhAErgKmHEAAAA3QAAAA8A&#10;AAAAAAAAAAAAAAAABwIAAGRycy9kb3ducmV2LnhtbFBLBQYAAAAAAwADALcAAAD4AgAAAAA=&#10;" filled="f" stroked="f">
                      <v:textbox inset="1.2694mm,2.53956mm,0,0">
                        <w:txbxContent>
                          <w:p w:rsidR="00E934CF" w:rsidRPr="00137D45" w:rsidRDefault="00E934CF">
                            <w:pPr>
                              <w:spacing w:before="0" w:after="0" w:line="240" w:lineRule="auto"/>
                              <w:ind w:left="360" w:firstLine="360"/>
                              <w:jc w:val="right"/>
                              <w:textDirection w:val="btLr"/>
                              <w:rPr>
                                <w:sz w:val="18"/>
                                <w:szCs w:val="18"/>
                              </w:rPr>
                            </w:pPr>
                            <w:r w:rsidRPr="00137D45">
                              <w:rPr>
                                <w:rFonts w:ascii="Arial" w:eastAsia="Arial" w:hAnsi="Arial" w:cs="Arial"/>
                                <w:smallCaps/>
                                <w:color w:val="333C3D"/>
                                <w:sz w:val="18"/>
                                <w:szCs w:val="18"/>
                              </w:rPr>
                              <w:t>Ima previše radnika koji nemaju bitne funkcije. Neracionalno se troše resursi na zapošljavanje viška radne snage u pojediniminstitucijama.</w:t>
                            </w:r>
                          </w:p>
                          <w:p w:rsidR="00E934CF" w:rsidRDefault="00E934CF">
                            <w:pPr>
                              <w:spacing w:before="0" w:after="0" w:line="240" w:lineRule="auto"/>
                              <w:ind w:left="360" w:firstLine="360"/>
                              <w:jc w:val="right"/>
                              <w:textDirection w:val="btLr"/>
                            </w:pPr>
                            <w:r w:rsidRPr="00137D45">
                              <w:rPr>
                                <w:rFonts w:ascii="Arial" w:eastAsia="Arial" w:hAnsi="Arial"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Prosječan </w:t>
      </w:r>
      <w:r w:rsidR="006A107F" w:rsidRPr="007075A6">
        <w:rPr>
          <w:rFonts w:asciiTheme="minorHAnsi" w:eastAsia="Calibri" w:hAnsiTheme="minorHAnsi" w:cs="Calibri"/>
          <w:b/>
          <w:color w:val="000000"/>
          <w:sz w:val="24"/>
          <w:szCs w:val="24"/>
        </w:rPr>
        <w:t xml:space="preserve">broj prijavljenih kandidata na oglase je i dalje mali ili nepostojeći za specijalizovane poslove </w:t>
      </w:r>
      <w:r w:rsidR="006A107F" w:rsidRPr="007075A6">
        <w:rPr>
          <w:rFonts w:asciiTheme="minorHAnsi" w:eastAsia="Calibri" w:hAnsiTheme="minorHAnsi" w:cs="Calibri"/>
          <w:color w:val="000000"/>
          <w:sz w:val="24"/>
          <w:szCs w:val="24"/>
        </w:rPr>
        <w:t xml:space="preserve">(u oblasti arhitekture, građevine, hidrotehnike, geodezije, medicine). Tokom 2021. prisutan je trend rasta tj. zainteresovanosti lica za visoko rukovodni kadar </w:t>
      </w:r>
      <w:r w:rsidR="00804A3A">
        <w:rPr>
          <w:rFonts w:asciiTheme="minorHAnsi" w:eastAsia="Calibri" w:hAnsiTheme="minorHAnsi" w:cs="Calibri"/>
          <w:color w:val="000000"/>
          <w:sz w:val="24"/>
          <w:szCs w:val="24"/>
        </w:rPr>
        <w:t>i za</w:t>
      </w:r>
      <w:r w:rsidR="006A107F" w:rsidRPr="007075A6">
        <w:rPr>
          <w:rFonts w:asciiTheme="minorHAnsi" w:eastAsia="Calibri" w:hAnsiTheme="minorHAnsi" w:cs="Calibri"/>
          <w:color w:val="000000"/>
          <w:sz w:val="24"/>
          <w:szCs w:val="24"/>
        </w:rPr>
        <w:t xml:space="preserve"> starješine organa, kao npr. za javni konkurs direktora Uprave policije prijavilo se 19 kandidata, </w:t>
      </w:r>
      <w:r w:rsidR="00804A3A">
        <w:rPr>
          <w:rFonts w:asciiTheme="minorHAnsi" w:eastAsia="Calibri" w:hAnsiTheme="minorHAnsi" w:cs="Calibri"/>
          <w:color w:val="000000"/>
          <w:sz w:val="24"/>
          <w:szCs w:val="24"/>
        </w:rPr>
        <w:t xml:space="preserve">za </w:t>
      </w:r>
      <w:r w:rsidR="006A107F" w:rsidRPr="007075A6">
        <w:rPr>
          <w:rFonts w:asciiTheme="minorHAnsi" w:eastAsia="Calibri" w:hAnsiTheme="minorHAnsi" w:cs="Calibri"/>
          <w:color w:val="000000"/>
          <w:sz w:val="24"/>
          <w:szCs w:val="24"/>
        </w:rPr>
        <w:t>predsjednika Komisije za zaštitu prava u postupcima javnih nabavki 7,</w:t>
      </w:r>
      <w:r w:rsidR="00804A3A">
        <w:rPr>
          <w:rFonts w:asciiTheme="minorHAnsi" w:eastAsia="Calibri" w:hAnsiTheme="minorHAnsi" w:cs="Calibri"/>
          <w:color w:val="000000"/>
          <w:sz w:val="24"/>
          <w:szCs w:val="24"/>
        </w:rPr>
        <w:t xml:space="preserve"> za direktora Fonda z</w:t>
      </w:r>
      <w:r w:rsidR="006A107F" w:rsidRPr="007075A6">
        <w:rPr>
          <w:rFonts w:asciiTheme="minorHAnsi" w:eastAsia="Calibri" w:hAnsiTheme="minorHAnsi" w:cs="Calibri"/>
          <w:color w:val="000000"/>
          <w:sz w:val="24"/>
          <w:szCs w:val="24"/>
        </w:rPr>
        <w:t xml:space="preserve">dravlja 4, te za 8 pozicija generalnih direktora u Ministarstvu za kapitalne investicije prijavilo se 36 kandidata. </w:t>
      </w:r>
    </w:p>
    <w:p w:rsidR="00A16942" w:rsidRPr="00DB54C9" w:rsidRDefault="009079C5">
      <w:pPr>
        <w:tabs>
          <w:tab w:val="left" w:pos="850"/>
          <w:tab w:val="left" w:pos="1191"/>
          <w:tab w:val="left" w:pos="1531"/>
        </w:tabs>
        <w:spacing w:before="0" w:after="120" w:line="240" w:lineRule="auto"/>
        <w:ind w:right="-471"/>
        <w:jc w:val="both"/>
        <w:rPr>
          <w:rFonts w:asciiTheme="minorHAnsi" w:eastAsia="Calibri" w:hAnsiTheme="minorHAnsi" w:cs="Calibri"/>
          <w:color w:val="000000" w:themeColor="text1"/>
          <w:sz w:val="24"/>
          <w:szCs w:val="24"/>
        </w:rPr>
      </w:pPr>
      <w:r w:rsidRPr="00DB54C9">
        <w:rPr>
          <w:rFonts w:asciiTheme="minorHAnsi" w:eastAsia="Calibri" w:hAnsiTheme="minorHAnsi" w:cs="Calibri"/>
          <w:b/>
          <w:color w:val="000000" w:themeColor="text1"/>
          <w:sz w:val="24"/>
          <w:szCs w:val="24"/>
        </w:rPr>
        <w:t>Z</w:t>
      </w:r>
      <w:r w:rsidR="006A107F" w:rsidRPr="00DB54C9">
        <w:rPr>
          <w:rFonts w:asciiTheme="minorHAnsi" w:eastAsia="Calibri" w:hAnsiTheme="minorHAnsi" w:cs="Calibri"/>
          <w:b/>
          <w:color w:val="000000" w:themeColor="text1"/>
          <w:sz w:val="24"/>
          <w:szCs w:val="24"/>
        </w:rPr>
        <w:t>arade</w:t>
      </w:r>
      <w:r w:rsidR="00A026B0" w:rsidRPr="00DB54C9">
        <w:rPr>
          <w:rFonts w:asciiTheme="minorHAnsi" w:eastAsia="Calibri" w:hAnsiTheme="minorHAnsi" w:cs="Calibri"/>
          <w:b/>
          <w:color w:val="000000" w:themeColor="text1"/>
          <w:sz w:val="24"/>
          <w:szCs w:val="24"/>
        </w:rPr>
        <w:t xml:space="preserve"> u javnoj upravi</w:t>
      </w:r>
      <w:r w:rsidR="008D3AD1" w:rsidRPr="00DB54C9">
        <w:rPr>
          <w:rFonts w:asciiTheme="minorHAnsi" w:eastAsia="Calibri" w:hAnsiTheme="minorHAnsi" w:cs="Calibri"/>
          <w:b/>
          <w:color w:val="000000" w:themeColor="text1"/>
          <w:sz w:val="24"/>
          <w:szCs w:val="24"/>
        </w:rPr>
        <w:t xml:space="preserve"> </w:t>
      </w:r>
      <w:r w:rsidRPr="00DB54C9">
        <w:rPr>
          <w:rFonts w:asciiTheme="minorHAnsi" w:eastAsia="Calibri" w:hAnsiTheme="minorHAnsi" w:cs="Calibri"/>
          <w:b/>
          <w:color w:val="000000" w:themeColor="text1"/>
          <w:sz w:val="24"/>
          <w:szCs w:val="24"/>
        </w:rPr>
        <w:t>ni</w:t>
      </w:r>
      <w:r w:rsidR="00804A3A">
        <w:rPr>
          <w:rFonts w:asciiTheme="minorHAnsi" w:eastAsia="Calibri" w:hAnsiTheme="minorHAnsi" w:cs="Calibri"/>
          <w:b/>
          <w:color w:val="000000" w:themeColor="text1"/>
          <w:sz w:val="24"/>
          <w:szCs w:val="24"/>
        </w:rPr>
        <w:t>je</w:t>
      </w:r>
      <w:r w:rsidRPr="00DB54C9">
        <w:rPr>
          <w:rFonts w:asciiTheme="minorHAnsi" w:eastAsia="Calibri" w:hAnsiTheme="minorHAnsi" w:cs="Calibri"/>
          <w:b/>
          <w:color w:val="000000" w:themeColor="text1"/>
          <w:sz w:val="24"/>
          <w:szCs w:val="24"/>
        </w:rPr>
        <w:t>su primamljive</w:t>
      </w:r>
      <w:r w:rsidR="00804A3A">
        <w:rPr>
          <w:rFonts w:asciiTheme="minorHAnsi" w:eastAsia="Calibri" w:hAnsiTheme="minorHAnsi" w:cs="Calibri"/>
          <w:color w:val="000000" w:themeColor="text1"/>
          <w:sz w:val="24"/>
          <w:szCs w:val="24"/>
        </w:rPr>
        <w:t xml:space="preserve"> za lica koja su završila</w:t>
      </w:r>
      <w:r w:rsidR="006A107F" w:rsidRPr="00DB54C9">
        <w:rPr>
          <w:rFonts w:asciiTheme="minorHAnsi" w:eastAsia="Calibri" w:hAnsiTheme="minorHAnsi" w:cs="Calibri"/>
          <w:color w:val="000000" w:themeColor="text1"/>
          <w:sz w:val="24"/>
          <w:szCs w:val="24"/>
        </w:rPr>
        <w:t xml:space="preserve"> fakultete za speci</w:t>
      </w:r>
      <w:r w:rsidR="00804A3A">
        <w:rPr>
          <w:rFonts w:asciiTheme="minorHAnsi" w:eastAsia="Calibri" w:hAnsiTheme="minorHAnsi" w:cs="Calibri"/>
          <w:color w:val="000000" w:themeColor="text1"/>
          <w:sz w:val="24"/>
          <w:szCs w:val="24"/>
        </w:rPr>
        <w:t>jalizovane oblasti, koji su</w:t>
      </w:r>
      <w:r w:rsidR="006A107F" w:rsidRPr="00DB54C9">
        <w:rPr>
          <w:rFonts w:asciiTheme="minorHAnsi" w:eastAsia="Calibri" w:hAnsiTheme="minorHAnsi" w:cs="Calibri"/>
          <w:color w:val="000000" w:themeColor="text1"/>
          <w:sz w:val="24"/>
          <w:szCs w:val="24"/>
        </w:rPr>
        <w:t xml:space="preserve"> isplativi</w:t>
      </w:r>
      <w:r w:rsidR="00804A3A">
        <w:rPr>
          <w:rFonts w:asciiTheme="minorHAnsi" w:eastAsia="Calibri" w:hAnsiTheme="minorHAnsi" w:cs="Calibri"/>
          <w:color w:val="000000" w:themeColor="text1"/>
          <w:sz w:val="24"/>
          <w:szCs w:val="24"/>
        </w:rPr>
        <w:t>ji</w:t>
      </w:r>
      <w:r w:rsidR="006A107F" w:rsidRPr="00DB54C9">
        <w:rPr>
          <w:rFonts w:asciiTheme="minorHAnsi" w:eastAsia="Calibri" w:hAnsiTheme="minorHAnsi" w:cs="Calibri"/>
          <w:color w:val="000000" w:themeColor="text1"/>
          <w:sz w:val="24"/>
          <w:szCs w:val="24"/>
        </w:rPr>
        <w:t xml:space="preserve"> van državnog sektora. Ovo se posebno odnosi na konkuretnost i zadržavanje kadrova  koji rade na IT  poslovima u javnoj upravi posebno u vremenu značajnog digitalnog i internet razvoja zemlje.</w:t>
      </w:r>
    </w:p>
    <w:tbl>
      <w:tblPr>
        <w:tblStyle w:val="31"/>
        <w:tblW w:w="9755" w:type="dxa"/>
        <w:jc w:val="cente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2880"/>
        <w:gridCol w:w="1729"/>
        <w:gridCol w:w="1618"/>
        <w:gridCol w:w="1802"/>
        <w:gridCol w:w="1715"/>
        <w:gridCol w:w="11"/>
      </w:tblGrid>
      <w:tr w:rsidR="00A16942" w:rsidRPr="007075A6" w:rsidTr="00DE065E">
        <w:trPr>
          <w:gridAfter w:val="1"/>
          <w:wAfter w:w="11" w:type="dxa"/>
          <w:trHeight w:val="434"/>
          <w:jc w:val="center"/>
        </w:trPr>
        <w:tc>
          <w:tcPr>
            <w:tcW w:w="2880" w:type="dxa"/>
            <w:vMerge w:val="restart"/>
            <w:tcBorders>
              <w:top w:val="single" w:sz="4" w:space="0" w:color="000000"/>
              <w:left w:val="single" w:sz="4" w:space="0" w:color="000000"/>
              <w:right w:val="single" w:sz="4" w:space="0" w:color="000000"/>
            </w:tcBorders>
            <w:shd w:val="clear" w:color="auto" w:fill="CAECE4"/>
            <w:vAlign w:val="center"/>
          </w:tcPr>
          <w:p w:rsidR="00A16942" w:rsidRPr="007075A6" w:rsidRDefault="00A16942">
            <w:pPr>
              <w:tabs>
                <w:tab w:val="left" w:pos="850"/>
                <w:tab w:val="left" w:pos="1191"/>
                <w:tab w:val="left" w:pos="1531"/>
              </w:tabs>
              <w:ind w:right="-471"/>
              <w:jc w:val="center"/>
              <w:rPr>
                <w:rFonts w:asciiTheme="minorHAnsi" w:hAnsiTheme="minorHAnsi"/>
                <w:color w:val="002060"/>
                <w:sz w:val="20"/>
                <w:szCs w:val="20"/>
              </w:rPr>
            </w:pPr>
          </w:p>
        </w:tc>
        <w:tc>
          <w:tcPr>
            <w:tcW w:w="3347" w:type="dxa"/>
            <w:gridSpan w:val="2"/>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78"/>
              <w:jc w:val="center"/>
              <w:rPr>
                <w:rFonts w:asciiTheme="minorHAnsi" w:hAnsiTheme="minorHAnsi"/>
                <w:color w:val="002060"/>
                <w:sz w:val="20"/>
                <w:szCs w:val="20"/>
              </w:rPr>
            </w:pPr>
            <w:r w:rsidRPr="007075A6">
              <w:rPr>
                <w:rFonts w:asciiTheme="minorHAnsi" w:hAnsiTheme="minorHAnsi"/>
                <w:color w:val="002060"/>
                <w:sz w:val="20"/>
                <w:szCs w:val="20"/>
              </w:rPr>
              <w:t>Prosječan broj kandidata po upražnjenom radnom mjestu</w:t>
            </w:r>
          </w:p>
        </w:tc>
        <w:tc>
          <w:tcPr>
            <w:tcW w:w="3517" w:type="dxa"/>
            <w:gridSpan w:val="2"/>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66"/>
              <w:jc w:val="center"/>
              <w:rPr>
                <w:rFonts w:asciiTheme="minorHAnsi" w:hAnsiTheme="minorHAnsi"/>
                <w:color w:val="002060"/>
                <w:sz w:val="20"/>
                <w:szCs w:val="20"/>
              </w:rPr>
            </w:pPr>
            <w:r w:rsidRPr="007075A6">
              <w:rPr>
                <w:rFonts w:asciiTheme="minorHAnsi" w:hAnsiTheme="minorHAnsi"/>
                <w:color w:val="002060"/>
                <w:sz w:val="20"/>
                <w:szCs w:val="20"/>
              </w:rPr>
              <w:t>Procenat upražnjenih radnih mjesta koja su popunjena</w:t>
            </w:r>
          </w:p>
        </w:tc>
      </w:tr>
      <w:tr w:rsidR="00A16942" w:rsidRPr="007075A6" w:rsidTr="00DE065E">
        <w:trPr>
          <w:gridAfter w:val="1"/>
          <w:wAfter w:w="11" w:type="dxa"/>
          <w:trHeight w:val="434"/>
          <w:jc w:val="center"/>
        </w:trPr>
        <w:tc>
          <w:tcPr>
            <w:tcW w:w="2880" w:type="dxa"/>
            <w:vMerge/>
            <w:tcBorders>
              <w:top w:val="single" w:sz="4" w:space="0" w:color="000000"/>
              <w:left w:val="single" w:sz="4" w:space="0" w:color="000000"/>
              <w:right w:val="single" w:sz="4" w:space="0" w:color="000000"/>
            </w:tcBorders>
            <w:shd w:val="clear" w:color="auto" w:fill="CAECE4"/>
            <w:vAlign w:val="center"/>
          </w:tcPr>
          <w:p w:rsidR="00A16942" w:rsidRPr="007075A6" w:rsidRDefault="00A16942">
            <w:pPr>
              <w:widowControl w:val="0"/>
              <w:pBdr>
                <w:top w:val="nil"/>
                <w:left w:val="nil"/>
                <w:bottom w:val="nil"/>
                <w:right w:val="nil"/>
                <w:between w:val="nil"/>
              </w:pBdr>
              <w:spacing w:line="276" w:lineRule="auto"/>
              <w:ind w:left="0" w:right="0"/>
              <w:rPr>
                <w:rFonts w:asciiTheme="minorHAnsi" w:hAnsiTheme="minorHAnsi"/>
                <w:color w:val="002060"/>
                <w:sz w:val="20"/>
                <w:szCs w:val="20"/>
              </w:rPr>
            </w:pPr>
          </w:p>
        </w:tc>
        <w:tc>
          <w:tcPr>
            <w:tcW w:w="1729" w:type="dxa"/>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471"/>
              <w:jc w:val="center"/>
              <w:rPr>
                <w:rFonts w:asciiTheme="minorHAnsi" w:hAnsiTheme="minorHAnsi"/>
                <w:color w:val="002060"/>
                <w:sz w:val="20"/>
                <w:szCs w:val="20"/>
              </w:rPr>
            </w:pPr>
            <w:r w:rsidRPr="007075A6">
              <w:rPr>
                <w:rFonts w:asciiTheme="minorHAnsi" w:hAnsiTheme="minorHAnsi"/>
                <w:color w:val="002060"/>
                <w:sz w:val="20"/>
                <w:szCs w:val="20"/>
              </w:rPr>
              <w:t>2019</w:t>
            </w:r>
            <w:r w:rsidR="00804A3A">
              <w:rPr>
                <w:rFonts w:asciiTheme="minorHAnsi" w:hAnsiTheme="minorHAnsi"/>
                <w:color w:val="002060"/>
                <w:sz w:val="20"/>
                <w:szCs w:val="20"/>
              </w:rPr>
              <w:t>.</w:t>
            </w:r>
          </w:p>
        </w:tc>
        <w:tc>
          <w:tcPr>
            <w:tcW w:w="1618" w:type="dxa"/>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471"/>
              <w:jc w:val="center"/>
              <w:rPr>
                <w:rFonts w:asciiTheme="minorHAnsi" w:hAnsiTheme="minorHAnsi"/>
                <w:color w:val="002060"/>
                <w:sz w:val="20"/>
                <w:szCs w:val="20"/>
              </w:rPr>
            </w:pPr>
            <w:r w:rsidRPr="007075A6">
              <w:rPr>
                <w:rFonts w:asciiTheme="minorHAnsi" w:hAnsiTheme="minorHAnsi"/>
                <w:color w:val="002060"/>
                <w:sz w:val="20"/>
                <w:szCs w:val="20"/>
              </w:rPr>
              <w:t>2020</w:t>
            </w:r>
            <w:r w:rsidR="00804A3A">
              <w:rPr>
                <w:rFonts w:asciiTheme="minorHAnsi" w:hAnsiTheme="minorHAnsi"/>
                <w:color w:val="002060"/>
                <w:sz w:val="20"/>
                <w:szCs w:val="20"/>
              </w:rPr>
              <w:t>.</w:t>
            </w:r>
          </w:p>
        </w:tc>
        <w:tc>
          <w:tcPr>
            <w:tcW w:w="1802" w:type="dxa"/>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471"/>
              <w:jc w:val="center"/>
              <w:rPr>
                <w:rFonts w:asciiTheme="minorHAnsi" w:hAnsiTheme="minorHAnsi"/>
                <w:color w:val="002060"/>
                <w:sz w:val="20"/>
                <w:szCs w:val="20"/>
              </w:rPr>
            </w:pPr>
            <w:r w:rsidRPr="007075A6">
              <w:rPr>
                <w:rFonts w:asciiTheme="minorHAnsi" w:hAnsiTheme="minorHAnsi"/>
                <w:color w:val="002060"/>
                <w:sz w:val="20"/>
                <w:szCs w:val="20"/>
              </w:rPr>
              <w:t>2019</w:t>
            </w:r>
            <w:r w:rsidR="00804A3A">
              <w:rPr>
                <w:rFonts w:asciiTheme="minorHAnsi" w:hAnsiTheme="minorHAnsi"/>
                <w:color w:val="002060"/>
                <w:sz w:val="20"/>
                <w:szCs w:val="20"/>
              </w:rPr>
              <w:t>.</w:t>
            </w:r>
          </w:p>
        </w:tc>
        <w:tc>
          <w:tcPr>
            <w:tcW w:w="1715" w:type="dxa"/>
            <w:tcBorders>
              <w:top w:val="single" w:sz="4" w:space="0" w:color="000000"/>
              <w:left w:val="single" w:sz="4" w:space="0" w:color="000000"/>
              <w:bottom w:val="single" w:sz="4" w:space="0" w:color="000000"/>
              <w:right w:val="single" w:sz="4" w:space="0" w:color="000000"/>
            </w:tcBorders>
            <w:shd w:val="clear" w:color="auto" w:fill="CAECE4"/>
            <w:vAlign w:val="center"/>
          </w:tcPr>
          <w:p w:rsidR="00A16942" w:rsidRPr="007075A6" w:rsidRDefault="006A107F">
            <w:pPr>
              <w:tabs>
                <w:tab w:val="left" w:pos="850"/>
                <w:tab w:val="left" w:pos="1191"/>
                <w:tab w:val="left" w:pos="1531"/>
              </w:tabs>
              <w:spacing w:after="2" w:line="238" w:lineRule="auto"/>
              <w:ind w:right="-471"/>
              <w:jc w:val="center"/>
              <w:rPr>
                <w:rFonts w:asciiTheme="minorHAnsi" w:hAnsiTheme="minorHAnsi"/>
                <w:color w:val="002060"/>
                <w:sz w:val="20"/>
                <w:szCs w:val="20"/>
              </w:rPr>
            </w:pPr>
            <w:r w:rsidRPr="007075A6">
              <w:rPr>
                <w:rFonts w:asciiTheme="minorHAnsi" w:hAnsiTheme="minorHAnsi"/>
                <w:color w:val="002060"/>
                <w:sz w:val="20"/>
                <w:szCs w:val="20"/>
              </w:rPr>
              <w:t>2020</w:t>
            </w:r>
            <w:r w:rsidR="00804A3A">
              <w:rPr>
                <w:rFonts w:asciiTheme="minorHAnsi" w:hAnsiTheme="minorHAnsi"/>
                <w:color w:val="002060"/>
                <w:sz w:val="20"/>
                <w:szCs w:val="20"/>
              </w:rPr>
              <w:t>.</w:t>
            </w:r>
          </w:p>
        </w:tc>
      </w:tr>
      <w:tr w:rsidR="00A16942" w:rsidRPr="007075A6" w:rsidTr="00DE065E">
        <w:trPr>
          <w:gridAfter w:val="1"/>
          <w:wAfter w:w="11" w:type="dxa"/>
          <w:trHeight w:val="264"/>
          <w:jc w:val="center"/>
        </w:trPr>
        <w:tc>
          <w:tcPr>
            <w:tcW w:w="2880" w:type="dxa"/>
            <w:tcBorders>
              <w:top w:val="single" w:sz="4" w:space="0" w:color="000000"/>
              <w:left w:val="single" w:sz="4" w:space="0" w:color="000000"/>
              <w:bottom w:val="single" w:sz="4" w:space="0" w:color="000000"/>
              <w:right w:val="single" w:sz="4" w:space="0" w:color="000000"/>
            </w:tcBorders>
            <w:shd w:val="clear" w:color="auto" w:fill="D8E9F2"/>
          </w:tcPr>
          <w:p w:rsidR="00A16942" w:rsidRPr="007075A6" w:rsidRDefault="006A107F" w:rsidP="00601BBD">
            <w:pPr>
              <w:tabs>
                <w:tab w:val="left" w:pos="850"/>
                <w:tab w:val="left" w:pos="1191"/>
                <w:tab w:val="left" w:pos="1531"/>
              </w:tabs>
              <w:ind w:right="0"/>
              <w:jc w:val="both"/>
              <w:rPr>
                <w:rFonts w:asciiTheme="minorHAnsi" w:hAnsiTheme="minorHAnsi"/>
                <w:color w:val="002060"/>
                <w:sz w:val="20"/>
                <w:szCs w:val="20"/>
              </w:rPr>
            </w:pPr>
            <w:r w:rsidRPr="007075A6">
              <w:rPr>
                <w:rFonts w:asciiTheme="minorHAnsi" w:hAnsiTheme="minorHAnsi"/>
                <w:color w:val="002060"/>
                <w:sz w:val="20"/>
                <w:szCs w:val="20"/>
              </w:rPr>
              <w:t xml:space="preserve">po internim oglasima </w:t>
            </w:r>
          </w:p>
        </w:tc>
        <w:tc>
          <w:tcPr>
            <w:tcW w:w="1729"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1,21</w:t>
            </w:r>
          </w:p>
        </w:tc>
        <w:tc>
          <w:tcPr>
            <w:tcW w:w="1618"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1,12</w:t>
            </w:r>
          </w:p>
        </w:tc>
        <w:tc>
          <w:tcPr>
            <w:tcW w:w="1802"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29%</w:t>
            </w:r>
          </w:p>
        </w:tc>
        <w:tc>
          <w:tcPr>
            <w:tcW w:w="1715"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22%</w:t>
            </w:r>
          </w:p>
        </w:tc>
      </w:tr>
      <w:tr w:rsidR="00A16942" w:rsidRPr="007075A6" w:rsidTr="00DE065E">
        <w:trPr>
          <w:gridAfter w:val="1"/>
          <w:wAfter w:w="11" w:type="dxa"/>
          <w:trHeight w:val="305"/>
          <w:jc w:val="center"/>
        </w:trPr>
        <w:tc>
          <w:tcPr>
            <w:tcW w:w="2880" w:type="dxa"/>
            <w:tcBorders>
              <w:top w:val="single" w:sz="4" w:space="0" w:color="000000"/>
              <w:left w:val="single" w:sz="4" w:space="0" w:color="000000"/>
              <w:bottom w:val="single" w:sz="4" w:space="0" w:color="000000"/>
              <w:right w:val="single" w:sz="4" w:space="0" w:color="000000"/>
            </w:tcBorders>
            <w:shd w:val="clear" w:color="auto" w:fill="D8E9F2"/>
          </w:tcPr>
          <w:p w:rsidR="00A16942" w:rsidRPr="007075A6" w:rsidRDefault="006A107F" w:rsidP="00601BBD">
            <w:pPr>
              <w:tabs>
                <w:tab w:val="left" w:pos="850"/>
                <w:tab w:val="left" w:pos="1191"/>
                <w:tab w:val="left" w:pos="1531"/>
              </w:tabs>
              <w:ind w:right="0"/>
              <w:jc w:val="both"/>
              <w:rPr>
                <w:rFonts w:asciiTheme="minorHAnsi" w:hAnsiTheme="minorHAnsi"/>
                <w:color w:val="002060"/>
                <w:sz w:val="20"/>
                <w:szCs w:val="20"/>
              </w:rPr>
            </w:pPr>
            <w:r w:rsidRPr="007075A6">
              <w:rPr>
                <w:rFonts w:asciiTheme="minorHAnsi" w:hAnsiTheme="minorHAnsi"/>
                <w:color w:val="002060"/>
                <w:sz w:val="20"/>
                <w:szCs w:val="20"/>
              </w:rPr>
              <w:t xml:space="preserve">po javnim oglasima </w:t>
            </w:r>
          </w:p>
        </w:tc>
        <w:tc>
          <w:tcPr>
            <w:tcW w:w="1729"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4,39</w:t>
            </w:r>
          </w:p>
        </w:tc>
        <w:tc>
          <w:tcPr>
            <w:tcW w:w="1618"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4,94</w:t>
            </w:r>
          </w:p>
        </w:tc>
        <w:tc>
          <w:tcPr>
            <w:tcW w:w="1802"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93%</w:t>
            </w:r>
          </w:p>
        </w:tc>
        <w:tc>
          <w:tcPr>
            <w:tcW w:w="1715"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88%</w:t>
            </w:r>
          </w:p>
        </w:tc>
      </w:tr>
      <w:tr w:rsidR="00A16942" w:rsidRPr="007075A6" w:rsidTr="00DE065E">
        <w:trPr>
          <w:gridAfter w:val="1"/>
          <w:wAfter w:w="11" w:type="dxa"/>
          <w:trHeight w:val="264"/>
          <w:jc w:val="center"/>
        </w:trPr>
        <w:tc>
          <w:tcPr>
            <w:tcW w:w="2880" w:type="dxa"/>
            <w:tcBorders>
              <w:top w:val="single" w:sz="4" w:space="0" w:color="000000"/>
              <w:left w:val="single" w:sz="4" w:space="0" w:color="000000"/>
              <w:bottom w:val="single" w:sz="4" w:space="0" w:color="000000"/>
              <w:right w:val="single" w:sz="4" w:space="0" w:color="000000"/>
            </w:tcBorders>
            <w:shd w:val="clear" w:color="auto" w:fill="D8E9F2"/>
          </w:tcPr>
          <w:p w:rsidR="00A16942" w:rsidRPr="007075A6" w:rsidRDefault="006A107F" w:rsidP="00601BBD">
            <w:pPr>
              <w:tabs>
                <w:tab w:val="left" w:pos="850"/>
                <w:tab w:val="left" w:pos="1191"/>
                <w:tab w:val="left" w:pos="1531"/>
              </w:tabs>
              <w:ind w:right="0"/>
              <w:jc w:val="both"/>
              <w:rPr>
                <w:rFonts w:asciiTheme="minorHAnsi" w:hAnsiTheme="minorHAnsi"/>
                <w:color w:val="002060"/>
                <w:sz w:val="20"/>
                <w:szCs w:val="20"/>
              </w:rPr>
            </w:pPr>
            <w:r w:rsidRPr="007075A6">
              <w:rPr>
                <w:rFonts w:asciiTheme="minorHAnsi" w:hAnsiTheme="minorHAnsi"/>
                <w:color w:val="002060"/>
                <w:sz w:val="20"/>
                <w:szCs w:val="20"/>
              </w:rPr>
              <w:t xml:space="preserve">po javnim konkursima  </w:t>
            </w:r>
          </w:p>
        </w:tc>
        <w:tc>
          <w:tcPr>
            <w:tcW w:w="1729"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1,38</w:t>
            </w:r>
          </w:p>
        </w:tc>
        <w:tc>
          <w:tcPr>
            <w:tcW w:w="1618"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7" w:right="-471"/>
              <w:jc w:val="center"/>
              <w:rPr>
                <w:rFonts w:asciiTheme="minorHAnsi" w:hAnsiTheme="minorHAnsi"/>
                <w:color w:val="002060"/>
                <w:sz w:val="20"/>
                <w:szCs w:val="20"/>
              </w:rPr>
            </w:pPr>
            <w:r w:rsidRPr="007075A6">
              <w:rPr>
                <w:rFonts w:asciiTheme="minorHAnsi" w:hAnsiTheme="minorHAnsi"/>
                <w:color w:val="002060"/>
                <w:sz w:val="20"/>
                <w:szCs w:val="20"/>
              </w:rPr>
              <w:t>2,14</w:t>
            </w:r>
          </w:p>
        </w:tc>
        <w:tc>
          <w:tcPr>
            <w:tcW w:w="1802"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10" w:right="-471"/>
              <w:jc w:val="center"/>
              <w:rPr>
                <w:rFonts w:asciiTheme="minorHAnsi" w:hAnsiTheme="minorHAnsi"/>
                <w:color w:val="002060"/>
                <w:sz w:val="20"/>
                <w:szCs w:val="20"/>
              </w:rPr>
            </w:pPr>
            <w:r w:rsidRPr="007075A6">
              <w:rPr>
                <w:rFonts w:asciiTheme="minorHAnsi" w:hAnsiTheme="minorHAnsi"/>
                <w:color w:val="002060"/>
                <w:sz w:val="20"/>
                <w:szCs w:val="20"/>
              </w:rPr>
              <w:t>100%</w:t>
            </w:r>
          </w:p>
        </w:tc>
        <w:tc>
          <w:tcPr>
            <w:tcW w:w="1715" w:type="dxa"/>
            <w:tcBorders>
              <w:top w:val="single" w:sz="4" w:space="0" w:color="000000"/>
              <w:left w:val="single" w:sz="4" w:space="0" w:color="000000"/>
              <w:bottom w:val="single" w:sz="4" w:space="0" w:color="000000"/>
              <w:right w:val="single" w:sz="4" w:space="0" w:color="000000"/>
            </w:tcBorders>
          </w:tcPr>
          <w:p w:rsidR="00A16942" w:rsidRPr="007075A6" w:rsidRDefault="006A107F">
            <w:pPr>
              <w:tabs>
                <w:tab w:val="left" w:pos="850"/>
                <w:tab w:val="left" w:pos="1191"/>
                <w:tab w:val="left" w:pos="1531"/>
              </w:tabs>
              <w:ind w:left="10" w:right="-471"/>
              <w:jc w:val="center"/>
              <w:rPr>
                <w:rFonts w:asciiTheme="minorHAnsi" w:hAnsiTheme="minorHAnsi"/>
                <w:color w:val="002060"/>
                <w:sz w:val="20"/>
                <w:szCs w:val="20"/>
              </w:rPr>
            </w:pPr>
            <w:r w:rsidRPr="007075A6">
              <w:rPr>
                <w:rFonts w:asciiTheme="minorHAnsi" w:hAnsiTheme="minorHAnsi"/>
                <w:color w:val="002060"/>
                <w:sz w:val="20"/>
                <w:szCs w:val="20"/>
              </w:rPr>
              <w:t>100%</w:t>
            </w:r>
          </w:p>
        </w:tc>
      </w:tr>
      <w:tr w:rsidR="00A16942" w:rsidRPr="007075A6" w:rsidTr="00DE065E">
        <w:trPr>
          <w:trHeight w:val="299"/>
          <w:jc w:val="center"/>
        </w:trPr>
        <w:tc>
          <w:tcPr>
            <w:tcW w:w="9755" w:type="dxa"/>
            <w:gridSpan w:val="6"/>
            <w:tcBorders>
              <w:top w:val="single" w:sz="4" w:space="0" w:color="000000"/>
            </w:tcBorders>
          </w:tcPr>
          <w:p w:rsidR="00A16942" w:rsidRPr="007075A6" w:rsidRDefault="006A107F">
            <w:pPr>
              <w:tabs>
                <w:tab w:val="left" w:pos="850"/>
                <w:tab w:val="left" w:pos="1191"/>
                <w:tab w:val="left" w:pos="1531"/>
              </w:tabs>
              <w:spacing w:before="60"/>
              <w:ind w:left="14" w:right="-471"/>
              <w:rPr>
                <w:rFonts w:asciiTheme="minorHAnsi" w:hAnsiTheme="minorHAnsi"/>
                <w:i/>
                <w:color w:val="002060"/>
                <w:sz w:val="18"/>
                <w:szCs w:val="18"/>
              </w:rPr>
            </w:pPr>
            <w:r w:rsidRPr="007075A6">
              <w:rPr>
                <w:rFonts w:asciiTheme="minorHAnsi" w:hAnsiTheme="minorHAnsi"/>
                <w:i/>
                <w:sz w:val="18"/>
                <w:szCs w:val="18"/>
              </w:rPr>
              <w:t>Tabela je preuzeta iz „Analize stanja u oblasti upravljanja ljudskim resursima“, Uprava za kadrove, jun 2021. godine</w:t>
            </w:r>
          </w:p>
        </w:tc>
      </w:tr>
    </w:tbl>
    <w:p w:rsidR="00DE065E" w:rsidRDefault="00DE065E" w:rsidP="00DE065E">
      <w:pPr>
        <w:shd w:val="clear" w:color="auto" w:fill="FFFFFF"/>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91008" behindDoc="0" locked="0" layoutInCell="1" allowOverlap="1" wp14:anchorId="772E84EC" wp14:editId="4EAE4F77">
                <wp:simplePos x="0" y="0"/>
                <wp:positionH relativeFrom="margin">
                  <wp:posOffset>2429436</wp:posOffset>
                </wp:positionH>
                <wp:positionV relativeFrom="page">
                  <wp:posOffset>1597885</wp:posOffset>
                </wp:positionV>
                <wp:extent cx="3672205" cy="1760220"/>
                <wp:effectExtent l="3810" t="0" r="0" b="0"/>
                <wp:wrapSquare wrapText="bothSides"/>
                <wp:docPr id="1402" name="Group 10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672205" cy="1760220"/>
                          <a:chOff x="35098" y="28998"/>
                          <a:chExt cx="36722" cy="17602"/>
                        </a:xfrm>
                      </wpg:grpSpPr>
                      <wpg:grpSp>
                        <wpg:cNvPr id="1403" name="Group 1040"/>
                        <wpg:cNvGrpSpPr>
                          <a:grpSpLocks/>
                        </wpg:cNvGrpSpPr>
                        <wpg:grpSpPr bwMode="auto">
                          <a:xfrm>
                            <a:off x="35098" y="28998"/>
                            <a:ext cx="36723" cy="17603"/>
                            <a:chOff x="35098" y="28998"/>
                            <a:chExt cx="36722" cy="17602"/>
                          </a:xfrm>
                        </wpg:grpSpPr>
                        <wps:wsp>
                          <wps:cNvPr id="1404" name="Rectangle 1041"/>
                          <wps:cNvSpPr>
                            <a:spLocks noChangeArrowheads="1"/>
                          </wps:cNvSpPr>
                          <wps:spPr bwMode="auto">
                            <a:xfrm>
                              <a:off x="35098" y="28998"/>
                              <a:ext cx="36722" cy="17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05" name="Group 1042"/>
                          <wpg:cNvGrpSpPr>
                            <a:grpSpLocks/>
                          </wpg:cNvGrpSpPr>
                          <wpg:grpSpPr bwMode="auto">
                            <a:xfrm>
                              <a:off x="35098" y="28998"/>
                              <a:ext cx="36723" cy="17603"/>
                              <a:chOff x="-393" y="0"/>
                              <a:chExt cx="32580" cy="20287"/>
                            </a:xfrm>
                          </wpg:grpSpPr>
                          <wps:wsp>
                            <wps:cNvPr id="1406" name="Rectangle 1043"/>
                            <wps:cNvSpPr>
                              <a:spLocks noChangeArrowheads="1"/>
                            </wps:cNvSpPr>
                            <wps:spPr bwMode="auto">
                              <a:xfrm>
                                <a:off x="-393" y="0"/>
                                <a:ext cx="32579"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07" name="Rectangle 1044"/>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408" name="Group 1045"/>
                            <wpg:cNvGrpSpPr>
                              <a:grpSpLocks/>
                            </wpg:cNvGrpSpPr>
                            <wpg:grpSpPr bwMode="auto">
                              <a:xfrm>
                                <a:off x="0" y="190"/>
                                <a:ext cx="22494" cy="8321"/>
                                <a:chOff x="2286" y="0"/>
                                <a:chExt cx="14721" cy="10241"/>
                              </a:xfrm>
                            </wpg:grpSpPr>
                            <wps:wsp>
                              <wps:cNvPr id="1409" name="Freeform 1046"/>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10" name="Rectangle 1047"/>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11" name="Rectangle 1048"/>
                            <wps:cNvSpPr>
                              <a:spLocks noChangeArrowheads="1"/>
                            </wps:cNvSpPr>
                            <wps:spPr bwMode="auto">
                              <a:xfrm>
                                <a:off x="-393" y="0"/>
                                <a:ext cx="32579"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ind w:left="360" w:right="30" w:firstLine="360"/>
                                    <w:jc w:val="right"/>
                                    <w:textDirection w:val="btLr"/>
                                  </w:pPr>
                                  <w:r w:rsidRPr="00601BBD">
                                    <w:rPr>
                                      <w:rFonts w:ascii="Arial" w:eastAsia="Arial" w:hAnsi="Arial" w:cs="Arial"/>
                                      <w:smallCaps/>
                                      <w:color w:val="333C3D"/>
                                      <w:sz w:val="18"/>
                                      <w:szCs w:val="18"/>
                                    </w:rPr>
                                    <w:t>Zapošljavanje preko uprave za kadrove podrazumijeva 20 dana sakupljanje dokumentacije da biste se prijavili na oglas. Bolja praksa je da ide sve online. Tek ako budete izabrani donosite sve to, a kod nas se sve unaprijed donosi i ljudi se izlažu trošku. Proces prijavljivanja za slobodna radnamjesta da je online i da prvo priloži skenirana dokumentacija, a kasnije originalna ako budete odabrani. Ljudi koji idu u penziju – kad krene da ide u penziju, ustanovi tek tada da mu nije upisan staž. Da, recimo, postoji damožete sa jmbg da provjerite da li vam je regularno upisan staž i plaćene sve obaveze od strane poslodavaca.</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772E84EC" id="Group 1039" o:spid="_x0000_s1260" style="position:absolute;left:0;text-align:left;margin-left:191.3pt;margin-top:125.8pt;width:289.15pt;height:138.6pt;z-index:251691008;mso-wrap-distance-left:18pt;mso-wrap-distance-right:18pt;mso-position-horizontal-relative:margin;mso-position-vertical-relative:page" coordorigin="35098,28998" coordsize="36722,1760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gjtQhrAYAAMchAAAOAAAAZHJzL2Uyb0RvYy54bWzsWt9v2zYQfh+w/0HQ&#10;4wDXkizJllGnSOO4KNCtxZphz7REW0IlUaPk2Nmw/30fSVGSFTtp0sRY0eTBIc3Tiffr493Rr9/s&#10;stS4prxMWD4z7VeWadA8ZFGSr2fmH1eLwcQ0yorkEUlZTmfmDS3NN2c///R6W0ypw2KWRpQbYJKX&#10;020xM+OqKqbDYRnGNCPlK1bQHIsrxjNSYcrXw4iTLbhn6dCxLH+4ZTwqOAtpWeLbuVo0zyT/1YqG&#10;1cfVqqSVkc5M7K2Sn1x+LsXn8Ow1ma45KeIkrLdBHrGLjCQ5XtqwmpOKGBue3GKVJSFnJVtVr0KW&#10;DdlqlYRUygBpbKsnzTvONoWUZT3drotGTVBtT0+PZhv+dv2JG0kE27mWYxo5yWAl+WLDtkaBUNC2&#10;WE9B944Xn4tPXEmJ4QcWfimxPOyvi/laERvL7a8sAkeyqZhU0G7FM8ECohs7aYebxg50Vxkhvhz5&#10;Y8exPNMIsWaPfQszZakwhjnFcyPPCuBaWHcmAUbSjmF82eXQeV6sD8lUvVxuuN6gkk5OGkFbhYz6&#10;CnHlPvoCC7M/lUIOCtZVDPak1TLSYj+DUhCOZetx5bd53OeYFFQ6cik8qVWwqxX8OyKV5OuUwutc&#10;W8i1LSStdrlS+ZuRs4sYhPScc7aNKYmwNUkPq3YeEJMS3nqvA96rbwSF1rez50ZkWvCyekdZZojB&#10;zOSQQfo4uf5QVsrjNIlw+ZwtkjSVnprme1/ANdU3MDQeFWvC5BJA/gms4HJyOXEHruNfDlxrPh+c&#10;Ly7cgb+wx958NL+4mNv/ivfa7jROoojm4jUazGz360xXw6qCoQbOSpYmkWAntlTy9fIi5cY1AZgu&#10;5F+tkA7ZcH8bMuwgS08k23Gtt04wWPiT8cBduN4gGFuTgWUHbwPfcgN3vtgX6UOS028XydjOzMBz&#10;PGmlzqZ7slny77ZsZJolFY6rNMlm5qQhIlPhh5d5JE1bkSRV444qxPZbVcDc2tDSa4WjKoevdsud&#10;QuOxr4NgyaIbODJncDEcYThsMYgZ/9s0tji4Zmb514Zwahrp+xzBENiug7CquhPenSy7E5KHYDUz&#10;w4qbhppcVOp83BQ8Wcd4ly3VlbNzYPgqkY4twkvtS+K/BIu7oRRovn+2uDKa/q9QOhgFANr2aOoc&#10;LY43gRkEJjiWMxnvYUL/aDkNivpat3soKk+HPVCEmz8TivbVJdBLnuSONw6OKesFQBeL2yDTQQ0F&#10;vAotXgD0oQAqI7MFqu8DQE8DGOODgOHqEwcp2nOnXUDQFlxbtLAnwLLD0PpgtDh+vte5iwgpkhYx&#10;URmNTO0RbHWaI4/rPR4PStpeMpw6lT2e4ciq7XsL0Lq0PVAsohztZTieCqjnrp7toK6OdRw5DjJo&#10;FUeTkSOrIzJtSmfHEUHWRl+b2tjuGNSq3LEcVYYhIA5XzadBKiQPSqkLTqloA4n6sEmNbwOVqLr2&#10;ch4x+apCsK8WrUzb9X1dA1q2068Bw42qASWY1HUf+gFRXcato3r/V0C8VZaiufTL0LCMrQEjIX2s&#10;jdOSQf8dstiYOA4qIuFIgqtmhg01VDWj4yyRyDbElnGMJRymobJ9L3A8/zhLZPMNsQPNTbyjfOFr&#10;DekdcuNIasiUzEc5ItAa0js4wnU6ZF2x4dONgUisanUEyC6vjYYRaiF02SxZ+RSsFC0nYUFEzZXq&#10;Nkh6YZQjxLCQIJZJON4HqjuIoXtBLPHiXmIVvFe68Libs+qRXck+nuas/teyiqZFvzmKUhDN0aVy&#10;uoJUQkVi92IoSmjtukaMMlj5p4Fw4RvRBf74RestY9f0iskHq16vD1toV9O8S9Uw1wgFWk2h/xeS&#10;X+2lUnfKCcWOj5Ir87XxdA+hTgf0O8OUlVTxF3qQL2p0A15dINhLG/baJuPLYHw+r/e5R/ZDZBdo&#10;aNdtkidrmTy8PYImbt0ecb0xOstG0x4RK6o9Uq88cXvkJGemDSHUmbnXDmjKoduH5pM3VY+fpXck&#10;GA9O8JdpUshWZ1QksjWGFtmfSRXLbrNuWwmiunGItlbv2uTA9ZK6kpmzcJPRvFJ3TJympAK0lXFS&#10;lHCXKc2WNELD931Un98lD4Wy5SldVpxWIQCCTFfonNbfAyGaBYz13gXVDxH5J+yc1pdWukP5PRT+&#10;bd9Q9YFPcPdiI9M8ABNNUXYCmHjpGurb7JdrF3E/39yoCLDs3jydDjzQ2geIP6Ip4Xq+uJA+cO3S&#10;5BQY6Hyi0sPHX7Z0IePWGL8WkAlq/csG8XOE7hzj7u8vzv4DAAD//wMAUEsDBBQABgAIAAAAIQCq&#10;Jg6+vAAAACEBAAAZAAAAZHJzL19yZWxzL2Uyb0RvYy54bWwucmVsc4SPQWrDMBBF94XcQcw+lp1F&#10;KMWyN6HgbUgOMEhjWcQaCUkt9e0jyCaBQJfzP/89ph///Cp+KWUXWEHXtCCIdTCOrYLr5Xv/CSIX&#10;ZINrYFKwUYZx2H30Z1qx1FFeXMyiUjgrWEqJX1JmvZDH3IRIXJs5JI+lnsnKiPqGluShbY8yPTNg&#10;eGGKyShIk+lAXLZYzf+zwzw7TaegfzxxeaOQzld3BWKyVBR4Mg4fYddEtiCHXr48NtwBAAD//wMA&#10;UEsDBBQABgAIAAAAIQAJqbne4QAAAAsBAAAPAAAAZHJzL2Rvd25yZXYueG1sTI/BaoNAEIbvhb7D&#10;MoHemlWDYoxrCKHtKRSaFEpvE52oxN0Vd6Pm7Ts9tbcZ5uOf78+3s+7ESINrrVEQLgMQZEpbtaZW&#10;8Hl6fU5BOI+mws4aUnAnB9vi8SHHrLKT+aDx6GvBIcZlqKDxvs+kdGVDGt3S9mT4drGDRs/rUMtq&#10;wInDdSejIEikxtbwhwZ72jdUXo83reBtwmm3Cl/Gw/Wyv3+f4vevQ0hKPS3m3QaEp9n/wfCrz+pQ&#10;sNPZ3kzlRKdglUYJowqiOOSBiXUSrEGcFcRRmoIscvm/Q/EDAAD//wMAUEsDBAoAAAAAAAAAIQDr&#10;+TfcQxkAAEMZAAAUAAAAZHJzL21lZGlhL2ltYWdlMS5wbmeJUE5HDQoaCgAAAA1JSERSAAAB5AAA&#10;AVAIBgAAAG71DZoAABkKSURBVHhe7d1tyLbnYRfwgZAPg0BgkA+BQCAY8cMDg0EFV/KsbhJX9xh5&#10;HjNbg8NQtIuhLsVZR+3WWawrJHS6Bdk6WZv4sgzjHp9lLlSFSlVqwbe6UZhlOtA5RjeVsX6YX/6e&#10;Ry7v3vdzHvfLdd3X+XKc5/n7wf9TaUie3Nf1z3Xc/+O8vuEbAK4hye/r8ge7fMsC88QC88iE+f3Z&#10;/bv9AyPkDzeUP9blVgP5ti7v67/GAPbSvYE8lrroZPn59i5/OnVpyLApf85/ocvfz87n+q8xgCt1&#10;bx4Pp34jl+WnfGL8U6nLQ4ZL+WT+g13+Y+6nkIHDdG8cD6V+I5fl5+ko47FS/kPnT3b56S7/O+dT&#10;yMD+ujeNb+zyzanfzGW5+UNdnsmukPtFIselHEs/1+UXcjWFDOwnuxHXjdRv6LLclDJ+T+oikePy&#10;7i6f6PLfsj+FDOwny11Uy/m52eW9qctErpdyLP3Hu/xsLj6WvoxCBq4Wi+q15TtiST1UyrF0GWn9&#10;6xxHIQOX694ovin1G7osN5bUw+SPdvnxHHYsfRmFDFyse5N4MPUbuiw3d7rcTl0usl/Kf8yUu8Pl&#10;WHpoChk4Xyyq1xRL6uNyM+ffHR6SQgZqWfZjMeX+WFJfP+Xu8N/L9UZah1LIQC27Zyf339hlebkZ&#10;S+pDc/JIy33uDg9JIQP3694YHk39xi7LiyX1YSl3h1/OcCOtQylk4FQsqtcSS+r9Uv6c/lyXn8s0&#10;x9KXUcjATnYjrv4buywvd2JJfVXKsfRfz/F3h4ekkIG3y/iBWFQvPZbUV6f8+fxE5juWvoxChq2L&#10;RfUaYkl9ccqx9AsZ5+7wkBQybF33RvB46jd4WU5uxpL6vNzJ7u7wL2cZFDJsWfcm8EjqN3hZToy3&#10;6kx5d3hIChm2KhbVS893RRmfpPyHyYe6fDbLpZBhi+KxmEvPnRhvlZQ/gznvDg9JIcPWZDfiUsbL&#10;TBlvfXeUcSt3h4ekkGFLYlG95Hxrtr2kLneH/2baujs8JIUMW9K96B9L/UYv7edmtvsYzD/T5e9m&#10;HcfSl1HIsBXdC/7h1G/00n62uKQu/8wvpv27w0NSyLAF3Yv9odRv9NJ+trakvpPdIy2Xcnd4SAoZ&#10;1i4W1UvNnWxnvFUeafl61jXSOpRChjXLbsR1I/WbvbSbrSypy7H0X8uy7w4PSSHDmsWiemnZwpL6&#10;TnZ3h/9HOEshw1rFonppuZl1L6nL3eE3w0UUMqxRPBZzaVnrkrr8c5W7w18MV1HIsDbdC/vB1G/4&#10;0m7WuKT+nuzuDm95pHUohQxrEovqpeVO1jXeKneHyyMtOZxChrWIx2IuKWVJXcZbayjjO9kdSxtp&#10;HUchw1p0L+gnUr/xS3u5md21pn6xLS3lkZZvxLH0UBQyrEH3Yn409Ru/tJebWfaSuoy0fjhGWmNQ&#10;yLB0saheSkqZLfWT8Z0ufzuOpcekkGHJshtx9d/4pb38iSxzSf3nu7wVpqCQYam6F/ADsaheQu5k&#10;WeOt8kn+pTiWnppChiWKRfUSsrQl9fuyuzv8u2EOChmWqHvxPp66AKSd3Mxyfl9c7g6/GeamkGFp&#10;uhfuI6kLQNrJzbS/pC6f3Mvd4d8MrVDIsCSxqG49rS+pyyMt/0XcHW6RQoaliMditp6Wl9Tl7vB/&#10;CC1TyLAE2Y24lHG7uZP2xlvl7+kfxt3hpVDI0LpYVLecFpfUfzG7Y2mWRSFD67oX6mOpi0Dmz820&#10;8/vi8rvrv9XlV8JSKWRoWfcifTh1Ecj8+fa0saQud4dfjbvDa6CQoVXdC/Sh1EUg86eFJfVf6fKF&#10;sCYKGVoUi+pWU35XPNeSuvyuujzS0t3hdVLI0JrsRlw3UpeBzJcy3rqTecZb5Vi6jLQcS6+bQobW&#10;xKK6tZwsqftFOXbK3eFfCluhkKElsahuLTcz7XirFH+5O+xYensUMrQiHovZWqZcUv+luDu8dQoZ&#10;WtC9GB9MXQgyX8qSeorxVrk7/F8DChnmF4vq1jL2krqMtO7FSIv7KWSYUzwWs6WMvaT+cNwd5mIK&#10;GebUvQifSF0MMn3GWlKXv+ZPxUiLqylkmEv3Anw0dTHI9LmZ4cdb7g5zKIUMc4hFdSsZekldRlq/&#10;FDicQoapZTfi6heDTJ+hltTuDjMEhQxT6l50D8SiuoUMsaQuIy13hxmKQoapxKK6hZTxVjmiPmZJ&#10;7e4wY1DIMJXuBfd46oKQ6XLMktrdYcamkGEK3YvtkdQFIdPlZpf3pi7aq+LuMFNRyDC2WFTPne/I&#10;YUtqd4eZg0KGMcVjMefOIUtqd4eZk0KGsWQ34lLG8+VOl9upi7cfd4dpgUKGMcSies6U8dYzuXxJ&#10;7e4wrVHIMIbuxfVY6qKQ8XPVktrdYVqlkGFo3Qvr4dRFIePnZs5fUpeCdneY1ilkGFL3onoodVHI&#10;+DlvSe3uMEuikGEosaieK/0l9cfj7jDLo5BhCNmNuG6kLgsZN3eyW1K7O8zSKWQYQiyqp87JkvqD&#10;cXeYdVDIcKxYVE+dUsY/EXeHWReFDMeIx2JOmW/t8qNd/mdgfRQyXFf3AnowdWnI8Hl3l492+Upg&#10;vRQyXEcsqqfIc9l9Iv75Lr8WWDeFDIeKx2KOmXIs/WKXn+7yj7Mr4/8TWD+FDIfqXjhPpC4SOS4n&#10;x9KlhE9S1tNfC2yDQoZDdC+aR1OXiVw/J8fSZ4u45PNd/m9gOxQy7CsW1UOlfyzdz78LbI9Chn1k&#10;N+LqF4sclvOOpfuxpGarFDJcpXuhPBCL6mNy0bF0P5bUbJlChsvEovq6KcfS35uLj6XPxpIaFDJc&#10;rnuRPJ66bOTi/JHsjqX/QeriPS9lSa2MQSHDxboXyCOpC0fOz3uz37F0v4wtqWFHIcN5YlG9Tw45&#10;lu7Hkhrup5ChLx6LeVUOPZbu58sB+hQynJXdiEsZn5/rHEv3Y0kN51PIcCIW1eflmGPps7Gkhssp&#10;ZDjRvSAeS11IW82xx9JnY0kNV1PIUHQvhodTl9IWM8Sx9NlYUsN+FDJ0L4SHUhfTllKOpcvTtI49&#10;lu7Hkhr2p5DZtmx7UV2OpX8gwxxL92NJDYdRyGxXdiOuG6mLau253eVHUpfoULGkhsMpZLYr21pU&#10;j3UsfTaW1HB9CpltynYW1WMeS5+NJTUcRyGzPdnGYzHHPpY+G0tqOJ5CZlu6H/oHU5fXWjLFsXQ/&#10;ZUmtjOF4CpntyHoX1VMdS/fzpQBDUchsQ9b5WMwpj6X7saSGYSlktqH7YX8idaEtNVMfS59NWVJ/&#10;NcDQFDLr1/2gP5q61JaWciz9YqY/lj6bt2JJDWNRyKxblr+oLsfSH01djlPHkhrGpZBZr+xGXP2C&#10;W0rKsfTfSV2Mc8SSGsankFmn7of7gSxvUd3CsXQ/ltQwDYXM+mR5i+pWjqX7saSG6Shk1qf7wX48&#10;dem1mJaOpc/Gkhqmp5BZl+6H+pHUxddSWjyWPhtLapiHQmY90vaiutVj6bOxpIb5KGTWIe0+FrPV&#10;Y+l+LKlhXgqZ5ctuxNVSGZcveSjH0nM9TevQWFLD/BQyy5a2FtXvTvvH0v1YUkMbFDLL1v0QP5a6&#10;GKdOOZb+0dRl13LKkvrXA7RCIbNc3Q/ww6nLcaos7Vj6bEoZW1JDWxQyy9T98D6UuiSnyBKPpc/G&#10;khrapJBZnsyzqF7isXQ/X4gyhlYpZJYluxHXjdSFOUaWfCzdT7nWBLRLIbMsmWZRvfRj6X4sqaF9&#10;CpnlyPiL6jUcS5+NJTUsh0JmGTLeYzHLsfT3Zh3H0mdjSQ3LopBpX/eD+mDqIj025UsePpp2v+Th&#10;mFhSw/IoZNqW4RfV7826jqX7saSGZVLItCvDPRZzrcfS/VhSw3IpZNrV/YA+kbpcD8maj6X7saSG&#10;ZVPItKn74Xw0dcHum7UfS5+NJTWsg0KmPbneonorx9JnY0kN66GQaUt2I65+2V6WLR1Ln40lNayL&#10;QqYd3Q/kA9l/Ub2lY+l+Ph9lDGujkGlD9ltUl2Pp8jStLR1L92NJDeukkGlD98P4eOoCPkk5lv6B&#10;bO9Yup+vBFgrhcz8uh/ER1KXcMntLj+Supi2ljLecq0J1k0hM6/Ui2rH0vfHkhq2QSEzn9z/WEzH&#10;0nXKkvprAbZAITOP7EZcpYwdS58fS2rYFoXM9LK73lSuLTmWPj+W1LA9CpnpZFfE5ZGYf7nLz6Uu&#10;IrGkhq1SyIyv+0F7KKdfFPFnu/yT1EW09VhSw7YpZMaR3e+Iy3WmG7n/GlO/iMSSGlDIDC275fRj&#10;qe8Uv6vLq6nLaOuxpAYKhcwwsrtPfNGjL9/R5adSl9HWY0kNnFDIXF9OR1pXfSHEJ2PE1Y8lNXCW&#10;QuZw3Q/Og7n82dNn82KXu6kLacuxpAb6FDL7yW6k9XDuH2ldlWe73EtdSFuNJTVwEYXM5XI60rrq&#10;WLqf70xdSFuOJTVwGYXM+bIbaZ3cHT40ZVH9WupS2mrKkloZA5dRyJzKbqRV7g4f+mn4bMqi+sdT&#10;l9JWU8rYkhq4ikLm6yOt8+4OXycfj0X1SSypgX0p5K3KbqT1TTlspHVVPhCPxTzJlwOwP4W8Ndkd&#10;S19npHVVnsluuNQvpi3Gkho4lELeihw30roqZcTlmNqSGrg+hbxmOf8LHobOk7GoLrGkBo6hkNco&#10;w460LktZVJfHYvbLaWuxpAaOpZDXIqcjrYu+4GGM/FAcVVtSA0NQyEuX/b/gYei8EItqS2pgKAp5&#10;qbp/eQ9lvJHWVSmL6n45bS2W1MCQFPKS5Hpf8DB0yqL6jdQFtZVYUgNjUMhLkNMveOiX49QpI64t&#10;L6otqYGxKOSWZfqR1mU5WVRvdcRlSQ2MSSG3JsN8wcMY+VC2W8aW1MDYFHIrsrs7/HjqImwh78t2&#10;F9VfCsD4FPKc0sZI66rcTl1SW4klNTAVhTyHnI60WjuW7qcsqn8mdVGtPWVJ/dUATEchTynjfsHD&#10;0CkjrldTl9Xa81YsqYHpKeSx5XSkdSN16bWcLS6qLamBuSjksWS6L3gYIy92uZu6sNacsqRWxsBc&#10;FPKQcvoFDzdSl9xS8myXe6kLa82xpAbmppCHkN2x9BJGWlfl6dRltfZYUgMtUMjHyLxf8DB0yqJ6&#10;S4/FtKQGWqKQD5XdsfQSR1qXpSyqfzJ1aa01ltRAaxTyvrLskdZV+Xi2s6i2pAZapJAvk9ORVitf&#10;8DBGPpDtPBbTkhpolUI+T3YjrUez/JHWVXkmu9+l9otrjbGkBlqmkM/KbqTV6hc8DJ2nsp1jaktq&#10;oHUKOcv4goeh82S2sai2pAaWYruFnNMveOiX1dpTFtWvpC6vtaWUsSU1sBTbK+Ssf6R1Vf5G1n9U&#10;bUkNLM02CjmnX/Cw9pHWVXkh619UfyHKGFiedRdydneHtzLSuiplUd0vr7WlXGsCWKL1FXK2OdK6&#10;KuWxmG+kLrA1xZIaWLL1FHLW8wUPQ+edWfeiuoy3fj0Ay7b8Qs5upLWWL3gYOmVR/cmsd8RlSQ2s&#10;xTILOacjrRupS0hO85Eud1MX2RpiSQ2sybIKOev+goeh83zWu6i2pAbWpv1CzukXPNxIXTpyfm6n&#10;LrG1xJIaWKN2Cznb+YKHoVMW1T+TusjWEEtqYK3aK+TsvuDBSOt6KSOuV1MX2dJjSQ2sXRuFnN2x&#10;tJHW8VnjotqSGtiCeQs5RlpD5kNZ34jLkhrYinkKOb7gYeg81+Ve6kJbciypgS2ZrpBjpDVWnk5d&#10;ZkuPJTWwNeMXcnYjLV/wME7Konptj8X8SgC2Z5xCji94mCJlUf2TqQttqSnjLdeagK0atpC7v+A3&#10;xkhrqryc9SyqLamBrRumkOMLHqbOB7KeRXVZUn8tANt2/ULO6Rc8GGlNm2ez+0TZL7Yl5vOxpAYo&#10;Di/k7O4OG2nNk1tZzzG1JTXAqf0KOb7goYU8mfUsqi2pAe53eSFndyxdRlqOpedNWVS/krrYlhZL&#10;aoDznV/IMdJqLR/P8o+qLakBLnZayDkdad1IXQgyX17I8hfVltQAl/vcyUjL3eE280yXN1MX3JJi&#10;SQ1wtbcLuV8C0kae6vJG6oJbUiypAfajkBvNO7P8RbUlNcD+FHKDOVlUL3XEZUkNcDiF3GA+0uVu&#10;6qJbQiypAa5HITeW57PcRXVZUitjgOtRyA3lduqSW0pKGVtSA1yfQm4k70pdckuJJTXA8RRyAymL&#10;6ldTF90S8uUAMASF3EA+mWUuqi2pAYajkGfOh7K8EZclNcDwFPKMea7LvdSF13IsqQHGoZBnytOp&#10;y671WFIDjEchz5CyqH49deG1HEtqgHEp5IlTHov56dSF13IsqQHGp5AnzstZ1qLakhpgGgp5wnx/&#10;lrOotqQGmJZCnijPZldy/eJrMZbUANNTyBPkVpZzTG1JDTAPhTxynuzyWuriazGW1ADzUcgjpiyq&#10;P5W6+FqMJTXAvBTyiHkpyziqtqQGmJ9CHikvpP1FdRmZfTUAtEAhj5CyqH4zdQG2lLdiSQ3QEoU8&#10;cJ7q8kbqAmwpltQA7VHIA+adaX9RXZbUyhigPQp5oJRF9Stpe8T1nwJAqxTyQPlYl7upS7CVWFID&#10;tE0hD5Dn0+6iuiypfzMAtE4hH5nbaXdR/YuxpAZYCoV8RN6VugRbiSU1wLIo5GumLKpfTV2ELaQs&#10;qX8vACyJQr5mPpk2F9WW1ADLpJCvkY+kzRGXJTXAcinkA/P+LvdSl+GcsaQGWD6FfECeTl2Gc8eS&#10;GmAdFPKeKYvq1n5nbEkNsB4KeY+Ux2J+OnUhzpl/E0tqgDVRyHvk5bT16fiLAWBtFPIV+f60tai2&#10;pAZYJ4V8SZ7LbsHcL8U5Uv4+/nsAWCuFfEFupZ1j6vIJ/X8FgDVTyOfkyS6vpy7GOfLPY0kNsAUK&#10;uZeyqP5M6mKcI5bUANuhkHt5KW0cVf/bALAlCvlMXsj8i+o3YkkNsEUK+f/n2S5vpi7IKWNJDbBd&#10;Cjm7RXX5ZNovyCljSQ2wbZsv5Hd2eS11QU4ZS2oANl3IZVH9qcw74rKkBqDYdCF/rMvd1CU5VSyp&#10;ATix2UJ+PvMtqi2pAejbZCHfznyL6rKk/tUAwP02V8hPpS7JqWJJDcBFNlXIZVH9auqinCJlSf27&#10;AYDzbaqQX8k8i+rPxZIagMttppDLonqOEdcXAgBX20Qhv7/LvdRlOWbKkvpXAgD7WX0hP526LMeO&#10;JTUAh1p1Ib8r0//OuByL/3YA4DCrLeSyqP506sIcM/8sltQAXM9qC/nlTPvp+HOxpAbg+lZZyB/O&#10;tItqS2oAjrW6Qi6L6jKq6pfmGLGkBmAoqyrkW5numNqSGoAhraaQn+zyeuriHCOW1AAMbRWF/I4u&#10;n0ldnGPEkhqAMayikF/KNEfVn40lNQDjWHwhfzDTLKotqQEY06IL+bkub6YuzyFTltT/OQAwrsUW&#10;8q3syrJfoEOm/PUtqQGYwiILuTwW87XUBTpkLKkBmNLiCrksqj+VcUdcZbz12wGA6SyukD/R5W7q&#10;Eh0qb8WSGoDpLaqQn8+4i2pLagDmsphCfk/GW1SX8daXAgDzWUQh30pdokPlH8WSGoD5NV/IZVH9&#10;auoiHSKW1AC0ovlCfiXjLKotqQFoSdOF/LGMM+KypAagNc0W8vu73EtdpsfGkhqAFjVZyE9n+EW1&#10;JTUALWuukJ/K8L8ztqQGoHVNFXJZVH86daEek/I76N8IALStqUL+sQz76fjnY0kNwDI0U8gfzrCL&#10;aktqAJakiUIui+ryabZfqtdNWVIrYwCWZPZCvpXhjqnLkvqLAYDlmbWQn8xwZfyzsaQGYLlmK+Sy&#10;qP5M6mK9TiypAVi62Qr5pQzz6bj87vm3AgDLNkshfzDDLKp/McZbAKzD5IX8XIZ5LKYlNQBrMmkh&#10;38puCd0v10NiSQ3AGk1WyGXEVZbQ/YI9JJbUAKzVJIX8juwW1ceMuCypAVizSQr5E13upi7ZfWNJ&#10;DcDajV7I35fjFtWW1ABswaiF/J4ct6j+l1HGAGzDaIV8K3XB7puypP5XAYDtGKWQy6L6tdRFu08s&#10;qQHYolEK+VO53qK6/H9+LQCwPYMXcllUX2fEVY6pLakB2KpBC/n9Xe6lLtur8k9jvAXAtg1WyN+d&#10;wxfV5VOxJTUADFTIT+Xw3xlbUgPAqaMLuSyqy2Mx+4V7WcqS+isBAE4cXcg/lsM+HVtSA0DtqEL+&#10;4Ry2qLakBoDzXbuQy6K6fOlDv3QviiU1AFzsWoV8q8svpC7d82JJDQBXO7iQn8z+vzO2pAaA/RxU&#10;yCeL6n0K2ZIaAPZ3UCG/lP3K2JIaAA6zdyH/1ey3qLakBoDD7VXIZVH9Zury7acsqX8nAMChrizk&#10;W9l96u2Xb/9T8WdjSQ0A13VpIZcR193UBdwvY0tqADjOhYX8jly9qC5L6l8OAHCsCwv5E7n60/F/&#10;CQAwhHML+fty+aLakhoAhlUV8vfk8kV1eWSmJTUADOu+Qr6VuoDPfiq2pAaAcXy9kMui+vXURXxS&#10;xpbUADCerxfyRYtqS2oAGN/bhVwW1ReNuCypAWB8bxfyvdRFbEkNANN5u5D7ZWxJDQDTuq+QLakB&#10;YB5fL2RLagCYz9uFXJbU/77/vwAAk3m7kH+oy3d2+TYRERGZJd/8/wCwIZh2XtftjgAAAABJRU5E&#10;rkJgglBLAQItABQABgAIAAAAIQCxgme2CgEAABMCAAATAAAAAAAAAAAAAAAAAAAAAABbQ29udGVu&#10;dF9UeXBlc10ueG1sUEsBAi0AFAAGAAgAAAAhADj9If/WAAAAlAEAAAsAAAAAAAAAAAAAAAAAOwEA&#10;AF9yZWxzLy5yZWxzUEsBAi0AFAAGAAgAAAAhAKCO1CGsBgAAxyEAAA4AAAAAAAAAAAAAAAAAOgIA&#10;AGRycy9lMm9Eb2MueG1sUEsBAi0AFAAGAAgAAAAhAKomDr68AAAAIQEAABkAAAAAAAAAAAAAAAAA&#10;EgkAAGRycy9fcmVscy9lMm9Eb2MueG1sLnJlbHNQSwECLQAUAAYACAAAACEACam53uEAAAALAQAA&#10;DwAAAAAAAAAAAAAAAAAFCgAAZHJzL2Rvd25yZXYueG1sUEsBAi0ACgAAAAAAAAAhAOv5N9xDGQAA&#10;QxkAABQAAAAAAAAAAAAAAAAAEwsAAGRycy9tZWRpYS9pbWFnZTEucG5nUEsFBgAAAAAGAAYAfAEA&#10;AIgkAAAAAA==&#10;">
                <v:group id="Group 1040" o:spid="_x0000_s1261" style="position:absolute;left:35098;top:28998;width:36723;height:17603" coordorigin="35098,28998" coordsize="36722,176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1sNwwAAAN0AAAAPAAAAZHJzL2Rvd25yZXYueG1sRE9Li8Iw&#10;EL4v+B/CCN7WtOqKVKOIuOJBBB8g3oZmbIvNpDTZtv77zYKwt/n4nrNYdaYUDdWusKwgHkYgiFOr&#10;C84UXC/fnzMQziNrLC2Tghc5WC17HwtMtG35RM3ZZyKEsEtQQe59lUjp0pwMuqGtiAP3sLVBH2Cd&#10;SV1jG8JNKUdRNJUGCw4NOVa0ySl9nn+Mgl2L7Xocb5vD87F53S9fx9shJqUG/W49B+Gp8//it3uv&#10;w/xJNIa/b8IJcvkLAAD//wMAUEsBAi0AFAAGAAgAAAAhANvh9svuAAAAhQEAABMAAAAAAAAAAAAA&#10;AAAAAAAAAFtDb250ZW50X1R5cGVzXS54bWxQSwECLQAUAAYACAAAACEAWvQsW78AAAAVAQAACwAA&#10;AAAAAAAAAAAAAAAfAQAAX3JlbHMvLnJlbHNQSwECLQAUAAYACAAAACEAhMdbDcMAAADdAAAADwAA&#10;AAAAAAAAAAAAAAAHAgAAZHJzL2Rvd25yZXYueG1sUEsFBgAAAAADAAMAtwAAAPcCAAAAAA==&#10;">
                  <v:rect id="Rectangle 1041" o:spid="_x0000_s1262" style="position:absolute;left:35098;top:28998;width:36722;height:176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G618wwAAAN0AAAAPAAAAZHJzL2Rvd25yZXYueG1sRE/fa8Iw&#10;EH4X/B/CCXuRmW7I0M4oOhnsVZ2yx2tza0qbS0li7f77RRjs7T6+n7faDLYVPflQO1bwNMtAEJdO&#10;11wp+Dy9Py5AhIissXVMCn4owGY9Hq0w1+7GB+qPsRIphEOOCkyMXS5lKA1ZDDPXESfu23mLMUFf&#10;Se3xlsJtK5+z7EVarDk1GOzozVDZHK9WwSn250tx/lo0+2kdisKZZul3Sj1Mhu0riEhD/Bf/uT90&#10;mj/P5nD/Jp0g178AAAD//wMAUEsBAi0AFAAGAAgAAAAhANvh9svuAAAAhQEAABMAAAAAAAAAAAAA&#10;AAAAAAAAAFtDb250ZW50X1R5cGVzXS54bWxQSwECLQAUAAYACAAAACEAWvQsW78AAAAVAQAACwAA&#10;AAAAAAAAAAAAAAAfAQAAX3JlbHMvLnJlbHNQSwECLQAUAAYACAAAACEABhutf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42" o:spid="_x0000_s1263" style="position:absolute;left:35098;top:28998;width:36723;height:17603" coordorigin="-393" coordsize="32580,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YmbiwwAAAN0AAAAPAAAAZHJzL2Rvd25yZXYueG1sRE9Li8Iw&#10;EL4L/ocwgrc1ra6ydI0iouJBFnzAsrehGdtiMylNbOu/3wiCt/n4njNfdqYUDdWusKwgHkUgiFOr&#10;C84UXM7bjy8QziNrLC2Tggc5WC76vTkm2rZ8pObkMxFC2CWoIPe+SqR0aU4G3chWxIG72tqgD7DO&#10;pK6xDeGmlOMomkmDBYeGHCta55TeTnejYNdiu5rEm+Zwu64ff+fpz+8hJqWGg271DcJT59/il3uv&#10;w/zPaArPb8IJcvEPAAD//wMAUEsBAi0AFAAGAAgAAAAhANvh9svuAAAAhQEAABMAAAAAAAAAAAAA&#10;AAAAAAAAAFtDb250ZW50X1R5cGVzXS54bWxQSwECLQAUAAYACAAAACEAWvQsW78AAAAVAQAACwAA&#10;AAAAAAAAAAAAAAAfAQAAX3JlbHMvLnJlbHNQSwECLQAUAAYACAAAACEAZGJm4sMAAADdAAAADwAA&#10;AAAAAAAAAAAAAAAHAgAAZHJzL2Rvd25yZXYueG1sUEsFBgAAAAADAAMAtwAAAPcCAAAAAA==&#10;">
                    <v:rect id="Rectangle 1043" o:spid="_x0000_s1264" style="position:absolute;left:-393;width:32579;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hZaQwwAAAN0AAAAPAAAAZHJzL2Rvd25yZXYueG1sRE/fa8Iw&#10;EH4X/B/CCXuRmW4M0c4oOhH2Op2yx2tza0qbS0lirf/9Mhjs7T6+n7faDLYVPflQO1bwNMtAEJdO&#10;11wp+DwdHhcgQkTW2DomBXcKsFmPRyvMtbvxB/XHWIkUwiFHBSbGLpcylIYshpnriBP37bzFmKCv&#10;pPZ4S+G2lc9ZNpcWa04NBjt6M1Q2x6tVcIr9+VKcvxbNflqHonCmWfqdUg+TYfsKItIQ/8V/7ned&#10;5r9kc/j9Jp0g1z8AAAD//wMAUEsBAi0AFAAGAAgAAAAhANvh9svuAAAAhQEAABMAAAAAAAAAAAAA&#10;AAAAAAAAAFtDb250ZW50X1R5cGVzXS54bWxQSwECLQAUAAYACAAAACEAWvQsW78AAAAVAQAACwAA&#10;AAAAAAAAAAAAAAAfAQAAX3JlbHMvLnJlbHNQSwECLQAUAAYACAAAACEAmYWWkM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044" o:spid="_x0000_s1265"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uZDxwwAAAN0AAAAPAAAAZHJzL2Rvd25yZXYueG1sRE9Ni8Iw&#10;EL0L/ocwgpeyporoUo2igrjIgqh72OPQjG2xmZQkav33G2HB2zze58yXranFnZyvLCsYDlIQxLnV&#10;FRcKfs7bj08QPiBrrC2Tgid5WC66nTlm2j74SPdTKEQMYZ+hgjKEJpPS5yUZ9APbEEfuYp3BEKEr&#10;pHb4iOGmlqM0nUiDFceGEhvalJRfTzejQI7yw/d+d2naRK6dHdvkdvhNlOr32tUMRKA2vMX/7i8d&#10;54/TKby+iSfIxR8AAAD//wMAUEsBAi0AFAAGAAgAAAAhANvh9svuAAAAhQEAABMAAAAAAAAAAAAA&#10;AAAAAAAAAFtDb250ZW50X1R5cGVzXS54bWxQSwECLQAUAAYACAAAACEAWvQsW78AAAAVAQAACwAA&#10;AAAAAAAAAAAAAAAfAQAAX3JlbHMvLnJlbHNQSwECLQAUAAYACAAAACEAaLmQ8cMAAADdAAAADwAA&#10;AAAAAAAAAAAAAAAHAgAAZHJzL2Rvd25yZXYueG1sUEsFBgAAAAADAAMAtwAAAPcCAAAAAA==&#10;" stroked="f">
                      <v:fill opacity="0"/>
                      <v:textbox inset="2.53956mm,2.53956mm,2.53956mm,2.53956mm">
                        <w:txbxContent>
                          <w:p w:rsidR="00E934CF" w:rsidRDefault="00E934CF">
                            <w:pPr>
                              <w:spacing w:before="0" w:after="0" w:line="240" w:lineRule="auto"/>
                              <w:textDirection w:val="btLr"/>
                            </w:pPr>
                          </w:p>
                        </w:txbxContent>
                      </v:textbox>
                    </v:rect>
                    <v:group id="Group 1045" o:spid="_x0000_s1266"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Y8l8xwAAAN0AAAAPAAAAZHJzL2Rvd25yZXYueG1sRI9Ba8JA&#10;EIXvQv/DMoXedJNWS4muItKWHkQwFoq3ITsmwexsyG6T+O+dQ6G3Gd6b975ZbUbXqJ66UHs2kM4S&#10;UMSFtzWXBr5PH9M3UCEiW2w8k4EbBdisHyYrzKwf+Eh9HkslIRwyNFDF2GZah6Iih2HmW2LRLr5z&#10;GGXtSm07HCTcNfo5SV61w5qlocKWdhUV1/zXGfgccNi+pO/9/nrZ3c6nxeFnn5IxT4/jdgkq0hj/&#10;zX/XX1bw54ngyjcygl7fAQAA//8DAFBLAQItABQABgAIAAAAIQDb4fbL7gAAAIUBAAATAAAAAAAA&#10;AAAAAAAAAAAAAABbQ29udGVudF9UeXBlc10ueG1sUEsBAi0AFAAGAAgAAAAhAFr0LFu/AAAAFQEA&#10;AAsAAAAAAAAAAAAAAAAAHwEAAF9yZWxzLy5yZWxzUEsBAi0AFAAGAAgAAAAhAIpjyXzHAAAA3QAA&#10;AA8AAAAAAAAAAAAAAAAABwIAAGRycy9kb3ducmV2LnhtbFBLBQYAAAAAAwADALcAAAD7AgAAAAA=&#10;">
                      <v:shape id="Freeform 1046" o:spid="_x0000_s1267"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NkHxAAAAN0AAAAPAAAAZHJzL2Rvd25yZXYueG1sRE9Na8JA&#10;EL0X/A/LCL3pRqtNja4ihWqFXmqLXofsmI3Nzobs1sR/3xWE3ubxPmex6mwlLtT40rGC0TABQZw7&#10;XXKh4PvrbfACwgdkjZVjUnAlD6tl72GBmXYtf9JlHwoRQ9hnqMCEUGdS+tyQRT90NXHkTq6xGCJs&#10;CqkbbGO4reQ4SZ6lxZJjg8GaXg3lP/tfq+DjeLCtPtLUbM7rXTnZpuPtU6rUY79bz0EE6sK/+O5+&#10;13H+JJnB7Zt4glz+AQAA//8DAFBLAQItABQABgAIAAAAIQDb4fbL7gAAAIUBAAATAAAAAAAAAAAA&#10;AAAAAAAAAABbQ29udGVudF9UeXBlc10ueG1sUEsBAi0AFAAGAAgAAAAhAFr0LFu/AAAAFQEAAAsA&#10;AAAAAAAAAAAAAAAAHwEAAF9yZWxzLy5yZWxzUEsBAi0AFAAGAAgAAAAhAFOM2Qf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047" o:spid="_x0000_s1268"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m4T7xwAAAN0AAAAPAAAAZHJzL2Rvd25yZXYueG1sRI9Pa8JA&#10;EMXvhX6HZQq9FN3YFtHoKiJYeqja+u88ZsckmJ0N2a1Jv33nUOhthvfmvd9M552r1I2aUHo2MOgn&#10;oIgzb0vODRz2q94IVIjIFivPZOCHAsxn93dTTK1v+Ytuu5grCeGQooEixjrVOmQFOQx9XxOLdvGN&#10;wyhrk2vbYCvhrtLPSTLUDkuWhgJrWhaUXXffzsBm/Hk+4ctxnX2s92/+actle2RjHh+6xQRUpC7+&#10;m/+u363gvw6EX76REfTsFwAA//8DAFBLAQItABQABgAIAAAAIQDb4fbL7gAAAIUBAAATAAAAAAAA&#10;AAAAAAAAAAAAAABbQ29udGVudF9UeXBlc10ueG1sUEsBAi0AFAAGAAgAAAAhAFr0LFu/AAAAFQEA&#10;AAsAAAAAAAAAAAAAAAAAHwEAAF9yZWxzLy5yZWxzUEsBAi0AFAAGAAgAAAAhAHybhPvHAAAA3QAA&#10;AA8AAAAAAAAAAAAAAAAABwIAAGRycy9kb3ducmV2LnhtbFBLBQYAAAAAAwADALcAAAD7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048" o:spid="_x0000_s1269" style="position:absolute;left:-393;width:32579;height:202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VXYBwwAAAN0AAAAPAAAAZHJzL2Rvd25yZXYueG1sRE9Na8JA&#10;EL0X/A/LCL3VTURKia4hiGKpp6ZF8TZkxyQkOxuy2yT+e7dQ6G0e73M26WRaMVDvassK4kUEgriw&#10;uuZSwffX4eUNhPPIGlvLpOBODtLt7GmDibYjf9KQ+1KEEHYJKqi87xIpXVGRQbewHXHgbrY36APs&#10;S6l7HEO4aeUyil6lwZpDQ4Ud7SoqmvzHKMg+9CqLzsfTdT9gc7icxjhfZko9z6dsDcLT5P/Ff+53&#10;Heav4hh+vwknyO0DAAD//wMAUEsBAi0AFAAGAAgAAAAhANvh9svuAAAAhQEAABMAAAAAAAAAAAAA&#10;AAAAAAAAAFtDb250ZW50X1R5cGVzXS54bWxQSwECLQAUAAYACAAAACEAWvQsW78AAAAVAQAACwAA&#10;AAAAAAAAAAAAAAAfAQAAX3JlbHMvLnJlbHNQSwECLQAUAAYACAAAACEAAVV2AcMAAADdAAAADwAA&#10;AAAAAAAAAAAAAAAHAgAAZHJzL2Rvd25yZXYueG1sUEsFBgAAAAADAAMAtwAAAPcCAAAAAA==&#10;" filled="f" stroked="f">
                      <v:textbox inset="1.2694mm,2.53956mm,0,0">
                        <w:txbxContent>
                          <w:p w:rsidR="00E934CF" w:rsidRDefault="00E934CF">
                            <w:pPr>
                              <w:spacing w:before="0" w:after="0" w:line="240" w:lineRule="auto"/>
                              <w:ind w:left="360" w:right="30" w:firstLine="360"/>
                              <w:jc w:val="right"/>
                              <w:textDirection w:val="btLr"/>
                            </w:pPr>
                            <w:r w:rsidRPr="00601BBD">
                              <w:rPr>
                                <w:rFonts w:ascii="Arial" w:eastAsia="Arial" w:hAnsi="Arial" w:cs="Arial"/>
                                <w:smallCaps/>
                                <w:color w:val="333C3D"/>
                                <w:sz w:val="18"/>
                                <w:szCs w:val="18"/>
                              </w:rPr>
                              <w:t>Zapošljavanje preko uprave za kadrove podrazumijeva 20 dana sakupljanje dokumentacije da biste se prijavili na oglas. Bolja praksa je da ide sve online. Tek ako budete izabrani donosite sve to, a kod nas se sve unaprijed donosi i ljudi se izlažu trošku. Proces prijavljivanja za slobodna radnamjesta da je online i da prvo priloži skenirana dokumentacija, a kasnije originalna ako budete odabrani. Ljudi koji idu u penziju – kad krene da ide u penziju, ustanovi tek tada da mu nije upisan staž. Da, recimo, postoji damožete sa jmbg da provjerite da li vam je regularno upisan staž i plaćene sve obaveze od strane poslodavaca.</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b/>
          <w:color w:val="000000"/>
          <w:sz w:val="24"/>
          <w:szCs w:val="24"/>
        </w:rPr>
        <w:t>Procedure zapošljavanja su duge</w:t>
      </w:r>
      <w:r w:rsidR="006A107F" w:rsidRPr="007075A6">
        <w:rPr>
          <w:rFonts w:asciiTheme="minorHAnsi" w:eastAsia="Calibri" w:hAnsiTheme="minorHAnsi" w:cs="Calibri"/>
          <w:color w:val="000000"/>
          <w:sz w:val="24"/>
          <w:szCs w:val="24"/>
        </w:rPr>
        <w:t>, uglavnom usljed činjenice da se odluka o izboru mora dostaviti svim prijavljenim kandidatima (u skladu sa odredbama ZUP-a) od kog trenutka teče rok za žalbu.</w:t>
      </w:r>
      <w:r w:rsidR="006A107F" w:rsidRPr="007075A6">
        <w:rPr>
          <w:rFonts w:asciiTheme="minorHAnsi" w:eastAsia="Calibri" w:hAnsiTheme="minorHAnsi" w:cs="Calibri"/>
          <w:color w:val="000000"/>
          <w:sz w:val="24"/>
          <w:szCs w:val="24"/>
          <w:vertAlign w:val="superscript"/>
        </w:rPr>
        <w:footnoteReference w:id="77"/>
      </w:r>
      <w:r w:rsidR="00B22E74">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b/>
          <w:color w:val="000000"/>
          <w:sz w:val="24"/>
          <w:szCs w:val="24"/>
        </w:rPr>
        <w:t>Ne postoji mogućnost elektronske prijave kandidata na oglase i konkurse</w:t>
      </w:r>
      <w:r w:rsidR="006A107F" w:rsidRPr="007075A6">
        <w:rPr>
          <w:rFonts w:asciiTheme="minorHAnsi" w:eastAsia="Calibri" w:hAnsiTheme="minorHAnsi" w:cs="Calibri"/>
          <w:color w:val="000000"/>
          <w:sz w:val="24"/>
          <w:szCs w:val="24"/>
        </w:rPr>
        <w:t xml:space="preserve"> čime bi se ka</w:t>
      </w:r>
      <w:r w:rsidR="00B22E74">
        <w:rPr>
          <w:rFonts w:asciiTheme="minorHAnsi" w:eastAsia="Calibri" w:hAnsiTheme="minorHAnsi" w:cs="Calibri"/>
          <w:color w:val="000000"/>
          <w:sz w:val="24"/>
          <w:szCs w:val="24"/>
        </w:rPr>
        <w:t>ndidatima omogućio jednostavni</w:t>
      </w:r>
      <w:r w:rsidR="006A107F" w:rsidRPr="007075A6">
        <w:rPr>
          <w:rFonts w:asciiTheme="minorHAnsi" w:eastAsia="Calibri" w:hAnsiTheme="minorHAnsi" w:cs="Calibri"/>
          <w:color w:val="000000"/>
          <w:sz w:val="24"/>
          <w:szCs w:val="24"/>
        </w:rPr>
        <w:t xml:space="preserve"> pristup prijavi i podnošenju potrebne </w:t>
      </w:r>
      <w:r w:rsidR="006A107F" w:rsidRPr="007075A6">
        <w:rPr>
          <w:rFonts w:asciiTheme="minorHAnsi" w:eastAsia="Calibri" w:hAnsiTheme="minorHAnsi" w:cs="Calibri"/>
          <w:color w:val="000000"/>
          <w:sz w:val="24"/>
          <w:szCs w:val="24"/>
        </w:rPr>
        <w:lastRenderedPageBreak/>
        <w:t>dokumentacije. Ipak, važećim Zakonom o državnim službenicima uveden je i sistem elektronskog testiranja kandidata pri čemu se kandidati testiraju pod šifrom, a svaki kandi</w:t>
      </w:r>
      <w:r w:rsidR="00B22E74">
        <w:rPr>
          <w:rFonts w:asciiTheme="minorHAnsi" w:eastAsia="Calibri" w:hAnsiTheme="minorHAnsi" w:cs="Calibri"/>
          <w:color w:val="000000"/>
          <w:sz w:val="24"/>
          <w:szCs w:val="24"/>
        </w:rPr>
        <w:t>dat dobija test iste težine da</w:t>
      </w:r>
      <w:r w:rsidR="006A107F" w:rsidRPr="007075A6">
        <w:rPr>
          <w:rFonts w:asciiTheme="minorHAnsi" w:eastAsia="Calibri" w:hAnsiTheme="minorHAnsi" w:cs="Calibri"/>
          <w:color w:val="000000"/>
          <w:sz w:val="24"/>
          <w:szCs w:val="24"/>
        </w:rPr>
        <w:t xml:space="preserve"> bi se obezbijedila objektivnost i transparentnost u ovom dijelu postupka selekcije. Važeći Zakon o državnim službenicima i namještenicima</w:t>
      </w:r>
      <w:r w:rsidR="006A107F" w:rsidRPr="007075A6">
        <w:rPr>
          <w:rFonts w:asciiTheme="minorHAnsi" w:eastAsia="Calibri" w:hAnsiTheme="minorHAnsi" w:cs="Calibri"/>
          <w:color w:val="000000"/>
          <w:sz w:val="24"/>
          <w:szCs w:val="24"/>
          <w:vertAlign w:val="superscript"/>
        </w:rPr>
        <w:footnoteReference w:id="78"/>
      </w:r>
      <w:r w:rsidR="006A107F" w:rsidRPr="007075A6">
        <w:rPr>
          <w:rFonts w:asciiTheme="minorHAnsi" w:eastAsia="Calibri" w:hAnsiTheme="minorHAnsi" w:cs="Calibri"/>
          <w:color w:val="000000"/>
          <w:sz w:val="24"/>
          <w:szCs w:val="24"/>
        </w:rPr>
        <w:t xml:space="preserve"> u članu 46. propisuje provjeru znanja, vještina i kompetencija za sve kategorije državnih službenika dok se u praksi u postupcima popune radnih mjesta, kompetencije trenutno provjeravaju samo za visoko-rukovodni kadar i starješine organa, ali ne i za ostale kategorije državnih službenika.</w:t>
      </w:r>
    </w:p>
    <w:p w:rsidR="00A16942" w:rsidRPr="007075A6" w:rsidRDefault="006A107F" w:rsidP="00DE065E">
      <w:pPr>
        <w:shd w:val="clear" w:color="auto" w:fill="FFFFFF"/>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Prema istraživanjima javnog mnjenja, koja se sprovode za potrebe Instituta alternativa, crnogorski građani iz godine u godinu nemaju povoljne percepcije o integritetu zapošljavanja u javnoj upravi. Najveći udio građana Crne Gore smatra političke veze ključnim faktorom zapošljavanja u javnoj upravi (43%), a svaki četvrti vidi prijateljske/rodbinske veze (24%), odnosno obrazovanje, sposobnost i iskustvo kandidata (24%) kao ključne</w:t>
      </w:r>
      <w:r w:rsidRPr="007075A6">
        <w:rPr>
          <w:rFonts w:asciiTheme="minorHAnsi" w:eastAsia="Calibri" w:hAnsiTheme="minorHAnsi" w:cs="Calibri"/>
          <w:color w:val="000000"/>
          <w:sz w:val="24"/>
          <w:szCs w:val="24"/>
          <w:vertAlign w:val="superscript"/>
        </w:rPr>
        <w:footnoteReference w:id="79"/>
      </w:r>
      <w:r w:rsidRPr="007075A6">
        <w:rPr>
          <w:rFonts w:asciiTheme="minorHAnsi" w:eastAsia="Calibri" w:hAnsiTheme="minorHAnsi" w:cs="Calibri"/>
          <w:color w:val="000000"/>
          <w:sz w:val="24"/>
          <w:szCs w:val="24"/>
        </w:rPr>
        <w:t>.</w:t>
      </w:r>
    </w:p>
    <w:p w:rsidR="00A16942" w:rsidRPr="007075A6" w:rsidRDefault="006A107F" w:rsidP="00EB118D">
      <w:pPr>
        <w:numPr>
          <w:ilvl w:val="0"/>
          <w:numId w:val="13"/>
        </w:numPr>
        <w:tabs>
          <w:tab w:val="left" w:pos="850"/>
          <w:tab w:val="left" w:pos="1191"/>
          <w:tab w:val="left" w:pos="1531"/>
        </w:tabs>
        <w:spacing w:before="120" w:after="120" w:line="240" w:lineRule="auto"/>
        <w:ind w:right="-475"/>
        <w:jc w:val="both"/>
        <w:rPr>
          <w:rFonts w:asciiTheme="minorHAnsi" w:eastAsia="Calibri" w:hAnsiTheme="minorHAnsi" w:cs="Calibri"/>
          <w:i/>
          <w:color w:val="000000"/>
          <w:sz w:val="24"/>
          <w:szCs w:val="24"/>
        </w:rPr>
      </w:pPr>
      <w:r w:rsidRPr="007075A6">
        <w:rPr>
          <w:rFonts w:asciiTheme="minorHAnsi" w:eastAsia="Calibri" w:hAnsiTheme="minorHAnsi" w:cs="Calibri"/>
          <w:b/>
          <w:i/>
          <w:color w:val="000000"/>
          <w:sz w:val="24"/>
          <w:szCs w:val="24"/>
        </w:rPr>
        <w:t>Neažuran Informacioni sistem za upravljanje ljudskim resirsima (KIS)</w:t>
      </w:r>
    </w:p>
    <w:p w:rsidR="00A16942" w:rsidRPr="007075A6" w:rsidRDefault="006A107F">
      <w:pPr>
        <w:tabs>
          <w:tab w:val="left" w:pos="850"/>
          <w:tab w:val="left" w:pos="1191"/>
          <w:tab w:val="left" w:pos="1531"/>
        </w:tabs>
        <w:spacing w:before="0" w:after="12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Dodatni problem je </w:t>
      </w:r>
      <w:r w:rsidR="00B22E74">
        <w:rPr>
          <w:rFonts w:asciiTheme="minorHAnsi" w:eastAsia="Calibri" w:hAnsiTheme="minorHAnsi" w:cs="Calibri"/>
          <w:b/>
          <w:color w:val="000000"/>
          <w:sz w:val="24"/>
          <w:szCs w:val="24"/>
        </w:rPr>
        <w:t>nea</w:t>
      </w:r>
      <w:r w:rsidRPr="007075A6">
        <w:rPr>
          <w:rFonts w:asciiTheme="minorHAnsi" w:eastAsia="Calibri" w:hAnsiTheme="minorHAnsi" w:cs="Calibri"/>
          <w:b/>
          <w:color w:val="000000"/>
          <w:sz w:val="24"/>
          <w:szCs w:val="24"/>
        </w:rPr>
        <w:t xml:space="preserve">žurnost Centralne kadrovske evidencije (CKE) odnosno Kadrovskog informacionog sistema (KIS), </w:t>
      </w:r>
      <w:r w:rsidRPr="007075A6">
        <w:rPr>
          <w:rFonts w:asciiTheme="minorHAnsi" w:eastAsia="Calibri" w:hAnsiTheme="minorHAnsi" w:cs="Calibri"/>
          <w:color w:val="000000"/>
          <w:sz w:val="24"/>
          <w:szCs w:val="24"/>
        </w:rPr>
        <w:t xml:space="preserve">kao jedinog digitalnog alata u oblasti upravljanja ljudskim resursima </w:t>
      </w:r>
      <w:r w:rsidR="00B22E74">
        <w:rPr>
          <w:rFonts w:asciiTheme="minorHAnsi" w:eastAsia="Calibri" w:hAnsiTheme="minorHAnsi" w:cs="Calibri"/>
          <w:b/>
          <w:color w:val="000000"/>
          <w:sz w:val="24"/>
          <w:szCs w:val="24"/>
        </w:rPr>
        <w:t>i neuvezanost KIS-a s</w:t>
      </w:r>
      <w:r w:rsidRPr="007075A6">
        <w:rPr>
          <w:rFonts w:asciiTheme="minorHAnsi" w:eastAsia="Calibri" w:hAnsiTheme="minorHAnsi" w:cs="Calibri"/>
          <w:b/>
          <w:color w:val="000000"/>
          <w:sz w:val="24"/>
          <w:szCs w:val="24"/>
        </w:rPr>
        <w:t xml:space="preserve"> drugim evidencijama o zaposlenima u državnim organima</w:t>
      </w:r>
      <w:r w:rsidRPr="007075A6">
        <w:rPr>
          <w:rFonts w:asciiTheme="minorHAnsi" w:eastAsia="Calibri" w:hAnsiTheme="minorHAnsi" w:cs="Calibri"/>
          <w:color w:val="000000"/>
          <w:sz w:val="24"/>
          <w:szCs w:val="24"/>
        </w:rPr>
        <w:t xml:space="preserve">. </w:t>
      </w:r>
    </w:p>
    <w:p w:rsidR="00A16942" w:rsidRPr="007075A6" w:rsidRDefault="006A107F">
      <w:pPr>
        <w:tabs>
          <w:tab w:val="left" w:pos="850"/>
          <w:tab w:val="left" w:pos="1191"/>
          <w:tab w:val="left" w:pos="1531"/>
        </w:tabs>
        <w:spacing w:before="0" w:after="12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Iako je Zakonom o državnim službenicima i namještenicima propisano da je KIS uvezana sa sistemom zarada, taj postupak još uvijek nije u potpunosti sproveden (u novem</w:t>
      </w:r>
      <w:r w:rsidR="00D07734">
        <w:rPr>
          <w:rFonts w:asciiTheme="minorHAnsi" w:eastAsia="Calibri" w:hAnsiTheme="minorHAnsi" w:cs="Calibri"/>
          <w:color w:val="000000"/>
          <w:sz w:val="24"/>
          <w:szCs w:val="24"/>
        </w:rPr>
        <w:t>bru 2020. godine KIS je povezan s</w:t>
      </w:r>
      <w:r w:rsidRPr="007075A6">
        <w:rPr>
          <w:rFonts w:asciiTheme="minorHAnsi" w:eastAsia="Calibri" w:hAnsiTheme="minorHAnsi" w:cs="Calibri"/>
          <w:color w:val="000000"/>
          <w:sz w:val="24"/>
          <w:szCs w:val="24"/>
        </w:rPr>
        <w:t xml:space="preserve"> informacionim sistemom za obračun zarada, a prvi pilot obračuna zarada na osnovu podataka iz KIS</w:t>
      </w:r>
      <w:r w:rsidR="00D0773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 pokrenut </w:t>
      </w:r>
      <w:r w:rsidR="00D07734"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 xml:space="preserve">tokom juna 2021. godine). </w:t>
      </w:r>
    </w:p>
    <w:p w:rsidR="00A16942" w:rsidRPr="007075A6" w:rsidRDefault="006A107F">
      <w:pPr>
        <w:tabs>
          <w:tab w:val="left" w:pos="850"/>
          <w:tab w:val="left" w:pos="1191"/>
          <w:tab w:val="left" w:pos="1531"/>
        </w:tabs>
        <w:spacing w:before="0" w:after="12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Takođe, organi još uvijek ne unose potpune podatke i ne ažuriraju ih u KIS. Razlog trenutne neažurnosti podataka dominantno </w:t>
      </w:r>
      <w:r w:rsidR="00186B08"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u ljudskom faktoru tj. nepravovremenom unosu i (ne) ažuriranju podataka, te činjenici da državni organi nemaju službenike koji su specijalizovani z</w:t>
      </w:r>
      <w:r w:rsidR="009037E5">
        <w:rPr>
          <w:rFonts w:asciiTheme="minorHAnsi" w:eastAsia="Calibri" w:hAnsiTheme="minorHAnsi" w:cs="Calibri"/>
          <w:color w:val="000000"/>
          <w:sz w:val="24"/>
          <w:szCs w:val="24"/>
        </w:rPr>
        <w:t>a oblast ljudskih resursa. Iz t</w:t>
      </w:r>
      <w:r w:rsidRPr="007075A6">
        <w:rPr>
          <w:rFonts w:asciiTheme="minorHAnsi" w:eastAsia="Calibri" w:hAnsiTheme="minorHAnsi" w:cs="Calibri"/>
          <w:color w:val="000000"/>
          <w:sz w:val="24"/>
          <w:szCs w:val="24"/>
        </w:rPr>
        <w:t>og razloga prikupljanje podataka o broju zaposlenih na nivou javnog sektor</w:t>
      </w:r>
      <w:r w:rsidR="009037E5">
        <w:rPr>
          <w:rFonts w:asciiTheme="minorHAnsi" w:eastAsia="Calibri" w:hAnsiTheme="minorHAnsi" w:cs="Calibri"/>
          <w:color w:val="000000"/>
          <w:sz w:val="24"/>
          <w:szCs w:val="24"/>
        </w:rPr>
        <w:t>a je sporo i neefiksano, nije moguće sa sigurnošću utvrditi tačnost</w:t>
      </w:r>
      <w:r w:rsidRPr="007075A6">
        <w:rPr>
          <w:rFonts w:asciiTheme="minorHAnsi" w:eastAsia="Calibri" w:hAnsiTheme="minorHAnsi" w:cs="Calibri"/>
          <w:color w:val="000000"/>
          <w:sz w:val="24"/>
          <w:szCs w:val="24"/>
        </w:rPr>
        <w:t xml:space="preserve"> podataka, drugi podaci o zaposlenima koji su od značaja za kadrovsku politiku ni</w:t>
      </w:r>
      <w:r w:rsidR="009037E5">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dostupni na jednom mjestu. Podaci sa kojima raspolaže Uprava za kadrove, kroz KIS, u pogledu broj</w:t>
      </w:r>
      <w:r w:rsidR="009037E5">
        <w:rPr>
          <w:rFonts w:asciiTheme="minorHAnsi" w:eastAsia="Calibri" w:hAnsiTheme="minorHAnsi" w:cs="Calibri"/>
          <w:color w:val="000000"/>
          <w:sz w:val="24"/>
          <w:szCs w:val="24"/>
        </w:rPr>
        <w:t>a zaposlenih nijesu podudarni s podacima s</w:t>
      </w:r>
      <w:r w:rsidRPr="007075A6">
        <w:rPr>
          <w:rFonts w:asciiTheme="minorHAnsi" w:eastAsia="Calibri" w:hAnsiTheme="minorHAnsi" w:cs="Calibri"/>
          <w:color w:val="000000"/>
          <w:sz w:val="24"/>
          <w:szCs w:val="24"/>
        </w:rPr>
        <w:t xml:space="preserve"> kojima raspolaže Ministarstvo finansija i socijalnog staranja u odnosu na istu kategoriju subjekata. Naime, prema evidencijama Ministarstva finansija i socijalnog staranja ukupan broj zaposlenih u ovoj kategoriji je 17.888, dok je prema KIS</w:t>
      </w:r>
      <w:r w:rsidR="009037E5">
        <w:rPr>
          <w:rFonts w:asciiTheme="minorHAnsi" w:eastAsia="Calibri" w:hAnsiTheme="minorHAnsi" w:cs="Calibri"/>
          <w:color w:val="000000"/>
          <w:sz w:val="24"/>
          <w:szCs w:val="24"/>
        </w:rPr>
        <w:t>-u</w:t>
      </w:r>
      <w:r w:rsidRPr="007075A6">
        <w:rPr>
          <w:rFonts w:asciiTheme="minorHAnsi" w:eastAsia="Calibri" w:hAnsiTheme="minorHAnsi" w:cs="Calibri"/>
          <w:color w:val="000000"/>
          <w:sz w:val="24"/>
          <w:szCs w:val="24"/>
        </w:rPr>
        <w:t xml:space="preserve"> ukupan broj zaposlenih 14.505</w:t>
      </w:r>
      <w:r w:rsidR="009037E5">
        <w:rPr>
          <w:rFonts w:asciiTheme="minorHAnsi" w:eastAsia="Calibri" w:hAnsiTheme="minorHAnsi" w:cs="Calibri"/>
          <w:color w:val="000000"/>
          <w:sz w:val="24"/>
          <w:szCs w:val="24"/>
        </w:rPr>
        <w:t>,</w:t>
      </w:r>
      <w:r w:rsidR="008936A6">
        <w:rPr>
          <w:rFonts w:asciiTheme="minorHAnsi" w:eastAsia="Calibri" w:hAnsiTheme="minorHAnsi" w:cs="Calibri"/>
          <w:color w:val="000000"/>
          <w:sz w:val="24"/>
          <w:szCs w:val="24"/>
        </w:rPr>
        <w:t xml:space="preserve"> što je posljedica nea</w:t>
      </w:r>
      <w:r w:rsidRPr="007075A6">
        <w:rPr>
          <w:rFonts w:asciiTheme="minorHAnsi" w:eastAsia="Calibri" w:hAnsiTheme="minorHAnsi" w:cs="Calibri"/>
          <w:color w:val="000000"/>
          <w:sz w:val="24"/>
          <w:szCs w:val="24"/>
        </w:rPr>
        <w:t>žurnosti od strane ovlašćenih lica za unos podataka u KIS, neuvezanosti, kao i različitog obuhvata evidencije sistema u ove dvije institucije, tj. neuparivanja podataka iz evidencija.</w:t>
      </w:r>
      <w:r w:rsidRPr="007075A6">
        <w:rPr>
          <w:rFonts w:asciiTheme="minorHAnsi" w:eastAsia="Calibri" w:hAnsiTheme="minorHAnsi" w:cs="Calibri"/>
          <w:color w:val="000000"/>
          <w:sz w:val="24"/>
          <w:szCs w:val="24"/>
          <w:vertAlign w:val="superscript"/>
        </w:rPr>
        <w:footnoteReference w:id="80"/>
      </w:r>
    </w:p>
    <w:p w:rsidR="00A16942" w:rsidRPr="007075A6" w:rsidRDefault="006A107F">
      <w:pPr>
        <w:tabs>
          <w:tab w:val="left" w:pos="850"/>
          <w:tab w:val="left" w:pos="1191"/>
          <w:tab w:val="left" w:pos="1531"/>
        </w:tabs>
        <w:spacing w:before="0" w:after="12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KIS nije potpun u obuhvatu</w:t>
      </w:r>
      <w:r w:rsidRPr="007075A6">
        <w:rPr>
          <w:rFonts w:asciiTheme="minorHAnsi" w:eastAsia="Calibri" w:hAnsiTheme="minorHAnsi" w:cs="Calibri"/>
          <w:color w:val="000000"/>
          <w:sz w:val="24"/>
          <w:szCs w:val="24"/>
        </w:rPr>
        <w:t xml:space="preserve"> i ne sadrži podatke o zaposlenima u cijelom javnom sektoru o zaposlenima na centralnom i </w:t>
      </w:r>
      <w:r w:rsidR="008936A6">
        <w:rPr>
          <w:rFonts w:asciiTheme="minorHAnsi" w:eastAsia="Calibri" w:hAnsiTheme="minorHAnsi" w:cs="Calibri"/>
          <w:color w:val="000000"/>
          <w:sz w:val="24"/>
          <w:szCs w:val="24"/>
        </w:rPr>
        <w:t xml:space="preserve">na </w:t>
      </w:r>
      <w:r w:rsidRPr="007075A6">
        <w:rPr>
          <w:rFonts w:asciiTheme="minorHAnsi" w:eastAsia="Calibri" w:hAnsiTheme="minorHAnsi" w:cs="Calibri"/>
          <w:color w:val="000000"/>
          <w:sz w:val="24"/>
          <w:szCs w:val="24"/>
        </w:rPr>
        <w:t>lokalnom nivou,</w:t>
      </w:r>
      <w:r w:rsidR="008936A6">
        <w:rPr>
          <w:rFonts w:asciiTheme="minorHAnsi" w:eastAsia="Calibri" w:hAnsiTheme="minorHAnsi" w:cs="Calibri"/>
          <w:color w:val="000000"/>
          <w:sz w:val="24"/>
          <w:szCs w:val="24"/>
        </w:rPr>
        <w:t xml:space="preserve"> u</w:t>
      </w:r>
      <w:r w:rsidRPr="007075A6">
        <w:rPr>
          <w:rFonts w:asciiTheme="minorHAnsi" w:eastAsia="Calibri" w:hAnsiTheme="minorHAnsi" w:cs="Calibri"/>
          <w:color w:val="000000"/>
          <w:sz w:val="24"/>
          <w:szCs w:val="24"/>
        </w:rPr>
        <w:t xml:space="preserve"> javnim ustanovama, ni regulatornim agencijama)</w:t>
      </w:r>
      <w:r w:rsidR="008936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kao ni o „tipovima“ ugovora. Podaci o internom tržištu rada koji bi dozvolili procjenu troškova i efekata različitih horizontalnih mjera ni</w:t>
      </w:r>
      <w:r w:rsidR="008936A6">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 xml:space="preserve">su obezbijeđeni. Uvezivanje </w:t>
      </w:r>
      <w:r w:rsidRPr="007075A6">
        <w:rPr>
          <w:rFonts w:asciiTheme="minorHAnsi" w:eastAsia="Calibri" w:hAnsiTheme="minorHAnsi" w:cs="Calibri"/>
          <w:color w:val="000000"/>
          <w:sz w:val="24"/>
          <w:szCs w:val="24"/>
        </w:rPr>
        <w:lastRenderedPageBreak/>
        <w:t>kadrovske evidencije lokalnih službenika i namještenika i evidencija l</w:t>
      </w:r>
      <w:r w:rsidR="008936A6">
        <w:rPr>
          <w:rFonts w:asciiTheme="minorHAnsi" w:eastAsia="Calibri" w:hAnsiTheme="minorHAnsi" w:cs="Calibri"/>
          <w:color w:val="000000"/>
          <w:sz w:val="24"/>
          <w:szCs w:val="24"/>
        </w:rPr>
        <w:t>okalnog internog tržišta rada s</w:t>
      </w:r>
      <w:r w:rsidRPr="007075A6">
        <w:rPr>
          <w:rFonts w:asciiTheme="minorHAnsi" w:eastAsia="Calibri" w:hAnsiTheme="minorHAnsi" w:cs="Calibri"/>
          <w:color w:val="000000"/>
          <w:sz w:val="24"/>
          <w:szCs w:val="24"/>
        </w:rPr>
        <w:t xml:space="preserve"> kadrovskim informacionim sistemom na centralnom nivou još uvijek nije omogućeno. Iako</w:t>
      </w:r>
      <w:r w:rsidR="008936A6">
        <w:rPr>
          <w:rFonts w:asciiTheme="minorHAnsi" w:eastAsia="Calibri" w:hAnsiTheme="minorHAnsi" w:cs="Calibri"/>
          <w:color w:val="000000"/>
          <w:sz w:val="24"/>
          <w:szCs w:val="24"/>
        </w:rPr>
        <w:t xml:space="preserve"> su,</w:t>
      </w:r>
      <w:r w:rsidRPr="007075A6">
        <w:rPr>
          <w:rFonts w:asciiTheme="minorHAnsi" w:eastAsia="Calibri" w:hAnsiTheme="minorHAnsi" w:cs="Calibri"/>
          <w:color w:val="000000"/>
          <w:sz w:val="24"/>
          <w:szCs w:val="24"/>
        </w:rPr>
        <w:t xml:space="preserve"> u skladu sa Zakonom o lokalnoj samo</w:t>
      </w:r>
      <w:r w:rsidR="008936A6">
        <w:rPr>
          <w:rFonts w:asciiTheme="minorHAnsi" w:eastAsia="Calibri" w:hAnsiTheme="minorHAnsi" w:cs="Calibri"/>
          <w:color w:val="000000"/>
          <w:sz w:val="24"/>
          <w:szCs w:val="24"/>
        </w:rPr>
        <w:t>upravi, organi lokalne uprave</w:t>
      </w:r>
      <w:r w:rsidRPr="007075A6">
        <w:rPr>
          <w:rFonts w:asciiTheme="minorHAnsi" w:eastAsia="Calibri" w:hAnsiTheme="minorHAnsi" w:cs="Calibri"/>
          <w:color w:val="000000"/>
          <w:sz w:val="24"/>
          <w:szCs w:val="24"/>
        </w:rPr>
        <w:t xml:space="preserve"> u obavezi da dostavljaju podatke u CKE, platforma CKE još uvijek nije tehnički osposobljena za potrebe jedinica lokalne uprave, što onemogućava vođenje odgovarajućih evidencija na lokalnom nivou. </w:t>
      </w:r>
    </w:p>
    <w:p w:rsidR="00A16942" w:rsidRPr="007075A6" w:rsidRDefault="006A107F" w:rsidP="00EB118D">
      <w:pPr>
        <w:numPr>
          <w:ilvl w:val="0"/>
          <w:numId w:val="13"/>
        </w:numPr>
        <w:tabs>
          <w:tab w:val="left" w:pos="850"/>
          <w:tab w:val="left" w:pos="1191"/>
          <w:tab w:val="left" w:pos="1531"/>
        </w:tabs>
        <w:spacing w:before="120" w:after="120" w:line="240" w:lineRule="auto"/>
        <w:ind w:left="270" w:right="-471" w:hanging="270"/>
        <w:jc w:val="both"/>
        <w:rPr>
          <w:rFonts w:asciiTheme="minorHAnsi" w:eastAsia="Calibri" w:hAnsiTheme="minorHAnsi" w:cs="Calibri"/>
          <w:i/>
          <w:color w:val="000000"/>
          <w:sz w:val="24"/>
          <w:szCs w:val="24"/>
        </w:rPr>
      </w:pPr>
      <w:r w:rsidRPr="007075A6">
        <w:rPr>
          <w:rFonts w:asciiTheme="minorHAnsi" w:eastAsia="Calibri" w:hAnsiTheme="minorHAnsi" w:cs="Calibri"/>
          <w:b/>
          <w:i/>
          <w:color w:val="000000"/>
          <w:sz w:val="24"/>
          <w:szCs w:val="24"/>
        </w:rPr>
        <w:t>Ograničene mogućnosti za napredovanje</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Podaci </w:t>
      </w:r>
      <w:r w:rsidR="003C77C6">
        <w:rPr>
          <w:rFonts w:asciiTheme="minorHAnsi" w:eastAsia="Calibri" w:hAnsiTheme="minorHAnsi" w:cs="Calibri"/>
          <w:color w:val="000000"/>
          <w:sz w:val="24"/>
          <w:szCs w:val="24"/>
        </w:rPr>
        <w:t>koje su dostavili</w:t>
      </w:r>
      <w:r w:rsidRPr="007075A6">
        <w:rPr>
          <w:rFonts w:asciiTheme="minorHAnsi" w:eastAsia="Calibri" w:hAnsiTheme="minorHAnsi" w:cs="Calibri"/>
          <w:color w:val="000000"/>
          <w:sz w:val="24"/>
          <w:szCs w:val="24"/>
        </w:rPr>
        <w:t xml:space="preserve"> </w:t>
      </w:r>
      <w:r w:rsidR="003C77C6">
        <w:rPr>
          <w:rFonts w:asciiTheme="minorHAnsi" w:eastAsia="Calibri" w:hAnsiTheme="minorHAnsi" w:cs="Calibri"/>
          <w:color w:val="000000"/>
          <w:sz w:val="24"/>
          <w:szCs w:val="24"/>
        </w:rPr>
        <w:t>državni organi</w:t>
      </w:r>
      <w:r w:rsidRPr="007075A6">
        <w:rPr>
          <w:rFonts w:asciiTheme="minorHAnsi" w:eastAsia="Calibri" w:hAnsiTheme="minorHAnsi" w:cs="Calibri"/>
          <w:color w:val="000000"/>
          <w:sz w:val="24"/>
          <w:szCs w:val="24"/>
        </w:rPr>
        <w:t xml:space="preserve"> pokazuju da je najveći broj službenika i namještenika ocijenjen najboljom ocjenom, kako u 2018, tako i u</w:t>
      </w:r>
      <w:r w:rsidR="003C77C6">
        <w:rPr>
          <w:rFonts w:asciiTheme="minorHAnsi" w:eastAsia="Calibri" w:hAnsiTheme="minorHAnsi" w:cs="Calibri"/>
          <w:color w:val="000000"/>
          <w:sz w:val="24"/>
          <w:szCs w:val="24"/>
        </w:rPr>
        <w:t xml:space="preserve"> 2019. godini. Naime, ocjenom “i</w:t>
      </w:r>
      <w:r w:rsidRPr="007075A6">
        <w:rPr>
          <w:rFonts w:asciiTheme="minorHAnsi" w:eastAsia="Calibri" w:hAnsiTheme="minorHAnsi" w:cs="Calibri"/>
          <w:color w:val="000000"/>
          <w:sz w:val="24"/>
          <w:szCs w:val="24"/>
        </w:rPr>
        <w:t>stiče se” ocijenjeno je 72.7% službenika u 2018, odnosno 73.4% službenika u 2019. godini. Broj služben</w:t>
      </w:r>
      <w:r w:rsidR="003C77C6">
        <w:rPr>
          <w:rFonts w:asciiTheme="minorHAnsi" w:eastAsia="Calibri" w:hAnsiTheme="minorHAnsi" w:cs="Calibri"/>
          <w:color w:val="000000"/>
          <w:sz w:val="24"/>
          <w:szCs w:val="24"/>
        </w:rPr>
        <w:t>ika koji je ocijenjen ocjenom “n</w:t>
      </w:r>
      <w:r w:rsidRPr="007075A6">
        <w:rPr>
          <w:rFonts w:asciiTheme="minorHAnsi" w:eastAsia="Calibri" w:hAnsiTheme="minorHAnsi" w:cs="Calibri"/>
          <w:color w:val="000000"/>
          <w:sz w:val="24"/>
          <w:szCs w:val="24"/>
        </w:rPr>
        <w:t xml:space="preserve">e zadovoljava” neznatno </w:t>
      </w:r>
      <w:r w:rsidR="003C77C6"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porastao – sa 0.06% u 2018. godini na 0.2% u 2019. godini, dok je broj sl</w:t>
      </w:r>
      <w:r w:rsidR="003C77C6">
        <w:rPr>
          <w:rFonts w:asciiTheme="minorHAnsi" w:eastAsia="Calibri" w:hAnsiTheme="minorHAnsi" w:cs="Calibri"/>
          <w:color w:val="000000"/>
          <w:sz w:val="24"/>
          <w:szCs w:val="24"/>
        </w:rPr>
        <w:t>užbenika koji je dobio ocjenu “d</w:t>
      </w:r>
      <w:r w:rsidRPr="007075A6">
        <w:rPr>
          <w:rFonts w:asciiTheme="minorHAnsi" w:eastAsia="Calibri" w:hAnsiTheme="minorHAnsi" w:cs="Calibri"/>
          <w:color w:val="000000"/>
          <w:sz w:val="24"/>
          <w:szCs w:val="24"/>
        </w:rPr>
        <w:t>obar” neznatno smanjen sa 27.2% u 2018. godini na 26.4% u 2019. godini. Međutim, s obzirom na veliki broj zaposlenih koji dobijaju ocjenu „ističe se“ postavlja se pitanje u kojoj mjeri zaposleni mogu biti ravnopravno nagrađeni na osnovu rezultata procesa ocjenjivanja kroz predviđene zakonske mjere raspoređivanja u više zvanje i dobijanja varijabilnog dijela zarade za izuzetne rezultate.</w:t>
      </w:r>
      <w:r w:rsidRPr="007075A6">
        <w:rPr>
          <w:rFonts w:asciiTheme="minorHAnsi" w:eastAsia="Calibri" w:hAnsiTheme="minorHAnsi" w:cs="Calibri"/>
          <w:color w:val="000000"/>
          <w:sz w:val="24"/>
          <w:szCs w:val="24"/>
          <w:vertAlign w:val="superscript"/>
        </w:rPr>
        <w:footnoteReference w:id="81"/>
      </w:r>
    </w:p>
    <w:p w:rsidR="00A16942" w:rsidRPr="007075A6" w:rsidRDefault="003E0406">
      <w:pPr>
        <w:spacing w:before="60" w:after="60" w:line="240" w:lineRule="auto"/>
        <w:ind w:right="-471"/>
        <w:jc w:val="both"/>
        <w:rPr>
          <w:rFonts w:asciiTheme="minorHAnsi" w:eastAsia="Calibri" w:hAnsiTheme="minorHAnsi" w:cs="Calibri"/>
          <w:b/>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93056" behindDoc="0" locked="0" layoutInCell="1" allowOverlap="1" wp14:anchorId="102B5A48" wp14:editId="6A332BA9">
                <wp:simplePos x="0" y="0"/>
                <wp:positionH relativeFrom="margin">
                  <wp:posOffset>59690</wp:posOffset>
                </wp:positionH>
                <wp:positionV relativeFrom="page">
                  <wp:posOffset>5229225</wp:posOffset>
                </wp:positionV>
                <wp:extent cx="2733040" cy="990600"/>
                <wp:effectExtent l="0" t="0" r="10160" b="0"/>
                <wp:wrapSquare wrapText="bothSides"/>
                <wp:docPr id="1382" name="Group 10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733040" cy="990600"/>
                          <a:chOff x="40201" y="32847"/>
                          <a:chExt cx="27336" cy="9906"/>
                        </a:xfrm>
                      </wpg:grpSpPr>
                      <wpg:grpSp>
                        <wpg:cNvPr id="1383" name="Group 1060"/>
                        <wpg:cNvGrpSpPr>
                          <a:grpSpLocks/>
                        </wpg:cNvGrpSpPr>
                        <wpg:grpSpPr bwMode="auto">
                          <a:xfrm>
                            <a:off x="40201" y="32847"/>
                            <a:ext cx="27336" cy="9906"/>
                            <a:chOff x="40201" y="32847"/>
                            <a:chExt cx="27336" cy="9906"/>
                          </a:xfrm>
                        </wpg:grpSpPr>
                        <wps:wsp>
                          <wps:cNvPr id="1384" name="Rectangle 1061"/>
                          <wps:cNvSpPr>
                            <a:spLocks noChangeArrowheads="1"/>
                          </wps:cNvSpPr>
                          <wps:spPr bwMode="auto">
                            <a:xfrm>
                              <a:off x="40201" y="32847"/>
                              <a:ext cx="26517" cy="9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85" name="Group 1062"/>
                          <wpg:cNvGrpSpPr>
                            <a:grpSpLocks/>
                          </wpg:cNvGrpSpPr>
                          <wpg:grpSpPr bwMode="auto">
                            <a:xfrm>
                              <a:off x="40201" y="32847"/>
                              <a:ext cx="27336" cy="9906"/>
                              <a:chOff x="0" y="0"/>
                              <a:chExt cx="33180" cy="20287"/>
                            </a:xfrm>
                          </wpg:grpSpPr>
                          <wps:wsp>
                            <wps:cNvPr id="1386" name="Rectangle 1063"/>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87" name="Rectangle 1064"/>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88" name="Group 1065"/>
                            <wpg:cNvGrpSpPr>
                              <a:grpSpLocks/>
                            </wpg:cNvGrpSpPr>
                            <wpg:grpSpPr bwMode="auto">
                              <a:xfrm>
                                <a:off x="0" y="190"/>
                                <a:ext cx="22494" cy="8321"/>
                                <a:chOff x="2286" y="0"/>
                                <a:chExt cx="14721" cy="10241"/>
                              </a:xfrm>
                            </wpg:grpSpPr>
                            <wps:wsp>
                              <wps:cNvPr id="1389" name="Freeform 1066"/>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90" name="Rectangle 1067"/>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91" name="Rectangle 1068"/>
                            <wps:cNvSpPr>
                              <a:spLocks noChangeArrowheads="1"/>
                            </wps:cNvSpPr>
                            <wps:spPr bwMode="auto">
                              <a:xfrm>
                                <a:off x="0" y="0"/>
                                <a:ext cx="33180"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Sve se svodi na sistem nagrađivanja i sankcionisanja. Disciplinski mehanizmi mogu riješiti naše probleme sa reformomjavne uprave.</w:t>
                                  </w:r>
                                </w:p>
                                <w:p w:rsidR="00E934CF" w:rsidRDefault="00E934CF">
                                  <w:pPr>
                                    <w:spacing w:before="0" w:after="0" w:line="240" w:lineRule="auto"/>
                                    <w:ind w:left="360" w:firstLine="360"/>
                                    <w:jc w:val="right"/>
                                    <w:textDirection w:val="btLr"/>
                                  </w:pPr>
                                  <w:r w:rsidRPr="00601BBD">
                                    <w:rPr>
                                      <w:rFonts w:ascii="Arial" w:eastAsia="Arial" w:hAnsi="Arial"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102B5A48" id="Group 1059" o:spid="_x0000_s1270" style="position:absolute;left:0;text-align:left;margin-left:4.7pt;margin-top:411.75pt;width:215.2pt;height:78pt;z-index:251693056;mso-wrap-distance-left:18pt;mso-wrap-distance-right:18pt;mso-position-horizontal-relative:margin;mso-position-vertical-relative:page" coordorigin="40201,32847" coordsize="27336,990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NlywKjwYAALghAAAOAAAAZHJzL2Uyb0RvYy54bWzsWluPm0YUfq/U/4B4&#10;rOQYMMaA1htt1usoUtpEzVZ9HsPYoABDB7x2WvW/95sLGHttb73ZddVk/WAPzOEw5zLfuYwvXq/z&#10;zLijvEpZMTbtV5Zp0CJicVosxuZvt9OebxpVTYqYZKygY/MLrczXlz/+cLEqQ+qwhGUx5QaYFFW4&#10;KsdmUtdl2O9XUUJzUr1iJS0wOWc8JzUu+aIfc7IC9zzrO5bl9VeMxyVnEa0q3J2oSfNS8p/PaVR/&#10;mM8rWhvZ2MTaavnN5fdMfPcvL0i44KRM0kgvgzxiFTlJC7y0ZTUhNTGWPL3HKk8jzio2r19FLO+z&#10;+TyNqJQB0tjWjjRvOVuWUpZFuFqUrZqg2h09PZpt9MvdR26kMWw38B3TKEgOK8kXG7Y1DISCVuUi&#10;BN1bXn4qP3IlJYbvWfS5wnR/d15cLxSxMVv9zGJwJMuaSQWt5zwXLCC6sZZ2+NLaga5rI8JNZzQY&#10;WC7MFWEuCCzP0oaKElhTPOZaUJdpYHrg+O5ImTFKbjoMvM3jYrpPQvVquVy9PCWbvGjF3KhjsKsO&#10;Ty5jV1xh9KdSx165umrZkYqEz6ESbMVq423V13nbp4SUVDpxJbxoo163Ue+v2KWkWGQUHufZyuMk&#10;beNulfI1o2DXCQjpFedslVASY2mSHjbtPCAuKnjqg853XNve0B4d8CESlryq31KWG2IwNjlEkO5N&#10;7t5XtXK3hkR4e8GmaZbhPgmzYusG/FLdgZXxqJgT9pbY8VdgBTf+je/2XMe76bnWZNK7ml67PW9q&#10;j4aTweT6emL/Ld5ru2GSxjEtxGsaHLPdf2c5jagKgVokq1iWxoKdWFLFF7PrjBt3BDg6lR+9qTpk&#10;/e1lyD0HWXZEsh3XeuMEvannj3ru1B32gpHl9yw7eBN4lhu4k+m2SO/Tgn69SMYKUDJ0htJKnUXv&#10;yGbJz33ZSJinNSJVluZj02+JSCjc8KaIpWlrkmZq3FGFWP5GFTB3Y2jptMJPBfRUYb2erRUQ++0e&#10;mLH4C/yYM7gY4BBxFoOE8T9NY4WYNTarP5aEU9PI3hXYC4HtOthVdfeCdy9m3QtSRGA1NqOam4a6&#10;uK5VaFyWPF0keJct1VWwK8D3PJWOLdaq1iWhX2LFcRwdNhu9CSueozb584WV4zsb4eUwjkLPm4i0&#10;CSmDge3riORYji9DzsGYch4AhQwqXG8B6OCMALqlKwFbInoPHNvX6r2vqRfknE7vo0sHLhTiKph4&#10;Qc5TkVMDS4NQ/w/kPA9aIJfZgxbut4UWhwO7TlrEliJZmRCVysiEHptN5zcyTm/xOClbe0ltdA57&#10;OLVpo9O3kdqgu7FdMXvD505tVMy1A10SN1HXcZA6q3LFRwQWq+gUh44jQvK+vMZ2R6CWlbZtOa4q&#10;pw7VyudBqqBR6pRTKlo/oi70DgOVKLceVwDuqqVRpu16yFG1UmxHRpU22YNal6r4k2CiCz50AWJd&#10;vy1i7RS3sNU8z9BQ+qlvWMbKgJGQO2rjbMig/w5ZYviOg1JImXBDhQW1VJrRYZboXbTElnGIJRym&#10;pbK9YeAMvcMskca3xA405w8P8oWvtaRH5EZIasmUzAc5YqO1pEc4wnU6ZF2xYb7WQCRRRTosuS60&#10;0TBCEYTOmiVLnpJVos8kLIhdc9tsC1DJfbWfGBYSxBLj8L7jxNC9IJZ48SCx2ry3TdVxnDN0JTjL&#10;3l3DWf1qWUW3YrchihoQDdGZcrqS1EJFQlQxFLVz47pGgvpX+aeB7cKXovP74XOjt5zd0VsmH6x3&#10;+ntYwmY2K7pULXOsuwnJDUXzW0p+2kulhMoJxYrBuiFrfhW5Mt9mPz1AuPvuKGMVVfyFHuSLWt0I&#10;lXaAYCtt2OqXjG6C0dVEr3OL7LvILtDE1v2RJ+uVnJ48iG6y6ou4w5GDi7YvImZUX0TPPHFf5Cwx&#10;E9nAvuxe4sVWaESq+0zN1MOx9EiCcXI7YJalpexxxmUqe2Lojf2e1onsMjf9KkGkO4boZ+0clew5&#10;UlLHMBMWLXNa1OpcidOM1IC2KknLCu4S0nxGY3R638U6flc8Eo0XwAOUWnNaRwAIEs7RMtX3gRDt&#10;BMbN2gXVd7Hzz9gybevY06Hhv2qZImfV52SqAXyGM5cAmeaeJoAvYtOZYAJA1QR5ddIhW4bHmqsn&#10;Y8TLYUt7fvTSkXiwI6EL9pNbhu7QC5Bp7zlsaRMKDJpkom6Gjz9i6eLFvTH+HiCzU/1XBvH/g+41&#10;xt0/XFz+AwAA//8DAFBLAwQUAAYACAAAACEAqiYOvrwAAAAhAQAAGQAAAGRycy9fcmVscy9lMm9E&#10;b2MueG1sLnJlbHOEj0FqwzAQRfeF3EHMPpadRSjFsjeh4G1IDjBIY1nEGglJLfXtI8gmgUCX8z//&#10;PaYf//wqfillF1hB17QgiHUwjq2C6+V7/wkiF2SDa2BSsFGGcdh99GdasdRRXlzMolI4K1hKiV9S&#10;Zr2Qx9yESFybOSSPpZ7Jyoj6hpbkoW2PMj0zYHhhiskoSJPpQFy2WM3/s8M8O02noH88cXmjkM5X&#10;dwVislQUeDIOH2HXRLYgh16+PDbcAQAA//8DAFBLAwQUAAYACAAAACEAu4CEnuAAAAAJAQAADwAA&#10;AGRycy9kb3ducmV2LnhtbEyPQU+DQBCF7yb+h82YeLMLpWihLE3TqKfGxNbE9DaFKZCyu4TdAv33&#10;jic9Tr6XN9/L1pNuxUC9a6xREM4CEGQKWzamUvB1eHtagnAeTYmtNaTgRg7W+f1dhmlpR/NJw95X&#10;gkuMS1FB7X2XSumKmjS6me3IMDvbXqPns69k2ePI5bqV8yB4lhobwx9q7GhbU3HZX7WC9xHHTRS+&#10;DrvLeXs7HuKP711ISj0+TJsVCE+T/wvDrz6rQ85OJ3s1pROtgmTBQQXLeRSDYL6IEp5yYvCSxCDz&#10;TP5fkP8AAAD//wMAUEsDBAoAAAAAAAAAIQDr+TfcQxkAAEMZAAAUAAAAZHJzL21lZGlhL2ltYWdl&#10;MS5wbmeJUE5HDQoaCgAAAA1JSERSAAAB5AAAAVAIBgAAAG71DZoAABkKSURBVHhe7d1tyLbnYRfw&#10;gZAPg0BgkA+BQCAY8cMDg0EFV/KsbhJX9xh5HjNbg8NQtIuhLsVZR+3WWawrJHS6Bdk6WZv4sgzj&#10;Hp9lLlSFSlVqwbe6UZhlOtA5RjeVsX6YX/6eRy7v3vdzHvfLdd3X+XKc5/n7wf9TaUie3Nf1z3Xc&#10;/+O8vuEbAK4hye/r8ge7fMsC88QC88iE+f3Z/bv9AyPkDzeUP9blVgP5ti7v67/GAPbSvYE8lrro&#10;ZPn59i5/OnVpyLApf85/ocvfz87n+q8xgCt1bx4Pp34jl+WnfGL8U6nLQ4ZL+WT+g13+Y+6nkIHD&#10;dG8cD6V+I5fl5+ko47FS/kPnT3b56S7/O+dTyMD+ujeNb+zyzanfzGW5+UNdnsmukPtFIselHEs/&#10;1+UXcjWFDOwnuxHXjdRv6LLclDJ+T+oikePy7i6f6PLfsj+FDOwny11Uy/m52eW9qctErpdyLP3H&#10;u/xsLj6WvoxCBq4Wi+q15TtiST1UyrF0GWn96xxHIQOX694ovin1G7osN5bUw+SPdvnxHHYsfRmF&#10;DFyse5N4MPUbuiw3d7rcTl0usl/Kf8yUu8PlWHpoChk4Xyyq1xRL6uNyM+ffHR6SQgZqWfZjMeX+&#10;WFJfP+Xu8N/L9UZah1LIQC27Zyf339hlebkZS+pDc/JIy33uDg9JIQP3694YHk39xi7LiyX1YSl3&#10;h1/OcCOtQylk4FQsqtcSS+r9Uv6c/lyXn8s0x9KXUcjATnYjrv4buywvd2JJfVXKsfRfz/F3h4ek&#10;kIG3y/iBWFQvPZbUV6f8+fxE5juWvoxChq2LRfUaYkl9ccqx9AsZ5+7wkBQybF33RvB46jd4WU5u&#10;xpL6vNzJ7u7wL2cZFDJsWfcm8EjqN3hZToy36kx5d3hIChm2KhbVS893RRmfpPyHyYe6fDbLpZBh&#10;i+KxmEvPnRhvlZQ/gznvDg9JIcPWZDfiUsbLTBlvfXeUcSt3h4ekkGFLYlG95Hxrtr2kLneH/2ba&#10;ujs8JIUMW9K96B9L/UYv7edmtvsYzD/T5e9mHcfSl1HIsBXdC/7h1G/00n62uKQu/8wvpv27w0NS&#10;yLAF3Yv9odRv9NJ+trakvpPdIy2Xcnd4SAoZ1i4W1UvNnWxnvFUeafl61jXSOpRChjXLbsR1I/Wb&#10;vbSbrSypy7H0X8uy7w4PSSHDmsWiemnZwpL6TnZ3h/9HOEshw1rFonppuZl1L6nL3eE3w0UUMqxR&#10;PBZzaVnrkrr8c5W7w18MV1HIsDbdC/vB1G/40m7WuKT+nuzuDm95pHUohQxrEovqpeVO1jXeKneH&#10;yyMtOZxChrWIx2IuKWVJXcZbayjjO9kdSxtpHUchw1p0L+gnUr/xS3u5md21pn6xLS3lkZZvxLH0&#10;UBQyrEH3Yn409Ru/tJebWfaSuoy0fjhGWmNQyLB0saheSkqZLfWT8Z0ufzuOpcekkGHJshtx9d/4&#10;pb38iSxzSf3nu7wVpqCQYam6F/ADsaheQu5kWeOt8kn+pTiWnppChiWKRfUSsrQl9fuyuzv8u2EO&#10;ChmWqHvxPp66AKSd3Mxyfl9c7g6/GeamkGFpuhfuI6kLQNrJzbS/pC6f3Mvd4d8MrVDIsCSxqG49&#10;rS+pyyMt/0XcHW6RQoaliMditp6Wl9Tl7vB/CC1TyLAE2Y24lHG7uZP2xlvl7+kfxt3hpVDI0LpY&#10;VLecFpfUfzG7Y2mWRSFD67oX6mOpi0Dmz8208/vi8rvrv9XlV8JSKWRoWfcifTh1Ecj8+fa0saQu&#10;d4dfjbvDa6CQoVXdC/Sh1EUg86eFJfVf6fKFsCYKGVoUi+pWU35XPNeSuvyuujzS0t3hdVLI0Jrs&#10;Rlw3UpeBzJcy3rqTecZb5Vi6jLQcS6+bQobWxKK6tZwsqftFOXbK3eFfCluhkKElsahuLTcz7Xir&#10;FH+5O+xYensUMrQiHovZWqZcUv+luDu8dQoZWtC9GB9MXQgyX8qSeorxVrk7/F8DChnmF4vq1jL2&#10;krqMtO7FSIv7KWSYUzwWs6WMvaT+cNwd5mIKGebUvQifSF0MMn3GWlKXv+ZPxUiLqylkmEv3Anw0&#10;dTHI9LmZ4cdb7g5zKIUMc4hFdSsZekldRlq/FDicQoapZTfi6heDTJ+hltTuDjMEhQxT6l50D8Si&#10;uoUMsaQuIy13hxmKQoapxKK6hZTxVjmiPmZJ7e4wY1DIMJXuBfd46oKQ6XLMktrdYcamkGEK3Yvt&#10;kdQFIdPlZpf3pi7aq+LuMFNRyDC2WFTPne/IYUtqd4eZg0KGMcVjMefOIUtqd4eZk0KGsWQ34lLG&#10;8+VOl9upi7cfd4dpgUKGMcSies6U8dYzuXxJ7e4wrVHIMIbuxfVY6qKQ8XPVktrdYVqlkGFo3Qvr&#10;4dRFIePnZs5fUpeCdneY1ilkGFL3onoodVHI+DlvSe3uMEuikGEosaieK/0l9cfj7jDLo5BhCNmN&#10;uG6kLgsZN3eyW1K7O8zSKWQYQiyqp87JkvqDcXeYdVDIcKxYVE+dUsY/EXeHWReFDMeIx2JOmW/t&#10;8qNd/mdgfRQyXFf3AnowdWnI8Hl3l492+UpgvRQyXEcsqqfIc9l9Iv75Lr8WWDeFDIeKx2KOmXIs&#10;/WKXn+7yj7Mr4/8TWD+FDIfqXjhPpC4SOS4nx9KlhE9S1tNfC2yDQoZDdC+aR1OXiVw/J8fSZ4u4&#10;5PNd/m9gOxQy7CsW1UOlfyzdz78LbI9Chn1kN+LqF4sclvOOpfuxpGarFDJcpXuhPBCL6mNy0bF0&#10;P5bUbJlChsvEovq6KcfS35uLj6XPxpIaFDJcrnuRPJ66bOTi/JHsjqX/QeriPS9lSa2MQSHDxboX&#10;yCOpC0fOz3uz37F0v4wtqWFHIcN5YlG9Tw45lu7Hkhrup5ChLx6LeVUOPZbu58sB+hQynJXdiEsZ&#10;n5/rHEv3Y0kN51PIcCIW1eflmGPps7GkhsspZDjRvSAeS11IW82xx9JnY0kNV1PIUHQvhodTl9IW&#10;M8Sx9NlYUsN+FDJ0L4SHUhfTllKOpcvTtI49lu7Hkhr2p5DZtmx7UV2OpX8gwxxL92NJDYdRyGxX&#10;diOuG6mLau253eVHUpfoULGkhsMpZLYr21pUj3UsfTaW1HB9CpltynYW1WMeS5+NJTUcRyGzPdnG&#10;YzHHPpY+G0tqOJ5CZlu6H/oHU5fXWjLFsXQ/ZUmtjOF4CpntyHoX1VMdS/fzpQBDUchsQ9b5WMwp&#10;j6X7saSGYSlktqH7YX8idaEtNVMfS59NWVJ/NcDQFDLr1/2gP5q61JaWciz9YqY/lj6bt2JJDWNR&#10;yKxblr+oLsfSH01djlPHkhrGpZBZr+xGXP2CW0rKsfTfSV2Mc8SSGsankFmn7of7gSxvUd3CsXQ/&#10;ltQwDYXM+mR5i+pWjqX7saSG6Shk1qf7wX48dem1mJaOpc/Gkhqmp5BZl+6H+pHUxddSWjyWPhtL&#10;apiHQmY90vaiutVj6bOxpIb5KGTWIe0+FrPVY+l+LKlhXgqZ5ctuxNVSGZcveSjH0nM9TevQWFLD&#10;/BQyy5a2FtXvTvvH0v1YUkMbFDLL1v0QP5a6GKdOOZb+0dRl13LKkvrXA7RCIbNc3Q/ww6nLcaos&#10;7Vj6bEoZW1JDWxQyy9T98D6UuiSnyBKPpc/GkhrapJBZnsyzqF7isXQ/X4gyhlYpZJYluxHXjdSF&#10;OUaWfCzdT7nWBLRLIbMsmWZRvfRj6X4sqaF9CpnlyPiL6jUcS5+NJTUsh0JmGTLeYzHLsfT3Zh3H&#10;0mdjSQ3LopBpX/eD+mDqIj025UsePpp2v+ThmFhSw/IoZNqW4RfV7826jqX7saSGZVLItCvDPRZz&#10;rcfS/VhSw3IpZNrV/YA+kbpcD8maj6X7saSGZVPItKn74Xw0dcHum7UfS5+NJTWsg0KmPbneonor&#10;x9JnY0kN66GQaUt2I65+2V6WLR1Ln40lNayLQqYd3Q/kA9l/Ub2lY+l+Ph9lDGujkGlD9ltUl2Pp&#10;8jStLR1L92NJDeukkGlD98P4eOoCPkk5lv6BbO9Yup+vBFgrhcz8uh/ER1KXcMntLj+Supi2ljLe&#10;cq0J1k0hM6/Ui2rH0vfHkhq2QSEzn9z/WEzH0nXKkvprAbZAITOP7EZcpYwdS58fS2rYFoXM9LK7&#10;3lSuLTmWPj+W1LA9CpnpZFfE5ZGYf7nLz6UuIrGkhq1SyIyv+0F7KKdfFPFnu/yT1EW09VhSw7Yp&#10;ZMaR3e+Iy3WmG7n/GlO/iMSSGlDIDC275fRjqe8Uv6vLq6nLaOuxpAYKhcwwsrtPfNGjL9/R5adS&#10;l9HWY0kNnFDIXF9OR1pXfSHEJ2PE1Y8lNXCWQuZw3Q/Og7n82dNn82KXu6kLacuxpAb6FDL7yW6k&#10;9XDuH2ldlWe73EtdSFuNJTVwEYXM5XI60rrqWLqf70xdSFuOJTVwGYXM+bIbaZ3cHT40ZVH9WupS&#10;2mrKkloZA5dRyJzKbqRV7g4f+mn4bMqi+sdTl9JWU8rYkhq4ikLm6yOt8+4OXycfj0X1SSypgX0p&#10;5K3KbqT1TTlspHVVPhCPxTzJlwOwP4W8NdkdS19npHVVnsluuNQvpi3Gkho4lELeihw30roqZcTl&#10;mNqSGrg+hbxmOf8LHobOk7GoLrGkBo6hkNcow460LktZVJfHYvbLaWuxpAaOpZDXIqcjrYu+4GGM&#10;/FAcVVtSA0NQyEuX/b/gYei8EItqS2pgKAp5qbp/eQ9lvJHWVSmL6n45bS2W1MCQFPKS5Hpf8DB0&#10;yqL6jdQFtZVYUgNjUMhLkNMveOiX49QpI64tL6otqYGxKOSWZfqR1mU5WVRvdcRlSQ2MSSG3JsN8&#10;wcMY+VC2W8aW1MDYFHIrsrs7/HjqImwh78t2F9VfCsD4FPKc0sZI66rcTl1SW4klNTAVhTyHnI60&#10;WjuW7qcsqn8mdVGtPWVJ/dUATEchTynjfsHD0CkjrldTl9Xa81YsqYHpKeSx5XSkdSN16bWcLS6q&#10;LamBuSjksWS6L3gYIy92uZu6sNacsqRWxsBcFPKQcvoFDzdSl9xS8myXe6kLa82xpAbmppCHkN2x&#10;9BJGWlfl6dRltfZYUgMtUMjHyLxf8DB0yqJ6S4/FtKQGWqKQD5XdsfQSR1qXpSyqfzJ1aa01ltRA&#10;axTyvrLskdZV+Xi2s6i2pAZapJAvk9ORVitf8DBGPpDtPBbTkhpolUI+T3YjrUez/JHWVXkmu9+l&#10;9otrjbGkBlqmkM/KbqTV6hc8DJ2nsp1jaktqoHUKOcv4goeh82S2sai2pAaWYruFnNMveOiX1dpT&#10;FtWvpC6vtaWUsSU1sBTbK+Ssf6R1Vf5G1n9UbUkNLM02CjmnX/Cw9pHWVXkh619UfyHKGFiedRdy&#10;dneHtzLSuiplUd0vr7WlXGsCWKL1FXK2OdK6KuWxmG+kLrA1xZIaWLL1FHLW8wUPQ+edWfeiuoy3&#10;fj0Ay7b8Qs5upLWWL3gYOmVR/cmsd8RlSQ2sxTILOacjrRupS0hO85Eud1MX2RpiSQ2sybIKOev+&#10;goeh83zWu6i2pAbWpv1CzukXPNxIXTpyfm6nLrG1xJIaWKN2Cznb+YKHoVMW1T+TusjWEEtqYK3a&#10;K+TsvuDBSOt6KSOuV1MX2dJjSQ2sXRuFnN2xtJHW8VnjotqSGtiCeQs5RlpD5kNZ34jLkhrYinkK&#10;Ob7gYeg81+Ve6kJbciypgS2ZrpBjpDVWnk5dZkuPJTWwNeMXcnYjLV/wME7Konptj8X8SgC2Z5xC&#10;ji94mCJlUf2TqQttqSnjLdeagK0atpC7v+A3xkhrqryc9SyqLamBrRumkOMLHqbOB7KeRXVZUn8t&#10;ANt2/ULO6Rc8GGlNm2ez+0TZL7Yl5vOxpAYoDi/k7O4OG2nNk1tZzzG1JTXAqf0KOb7goYU8mfUs&#10;qi2pAe53eSFndyxdRlqOpedNWVS/krrYlhZLaoDznV/IMdJqLR/P8o+qLakBLnZayDkdad1IXQgy&#10;X17I8hfVltQAl/vcyUjL3eE280yXN1MX3JJiSQ1wtbcLuV8C0kae6vJG6oJbUiypAfajkBvNO7P8&#10;RbUlNcD+FHKDOVlUL3XEZUkNcDiF3GA+0uVu6qJbQiypAa5HITeW57PcRXVZUitjgOtRyA3lduqS&#10;W0pKGVtSA1yfQm4k70pdckuJJTXA8RRyAymL6ldTF90S8uUAMASF3EA+mWUuqi2pAYajkGfOh7K8&#10;EZclNcDwFPKMea7LvdSF13IsqQHGoZBnytOpy671WFIDjEchz5CyqH49deG1HEtqgHEp5IlTHov5&#10;6dSF13IsqQHGp5AnzstZ1qLakhpgGgp5wnx/lrOotqQGmJZCnijPZldy/eJrMZbUANNTyBPkVpZz&#10;TG1JDTAPhTxynuzyWuriazGW1ADzUcgjpiyqP5W6+FqMJTXAvBTyiHkpyziqtqQGmJ9CHikvpP1F&#10;dRmZfTUAtEAhj5CyqH4zdQG2lLdiSQ3QEoU8cJ7q8kbqAmwpltQA7VHIA+adaX9RXZbUyhigPQp5&#10;oJRF9Stpe8T1nwJAqxTyQPlYl7upS7CVWFIDtE0hD5Dn0+6iuiypfzMAtE4hH5nbaXdR/YuxpAZY&#10;CoV8RN6VugRbiSU1wLIo5GumLKpfTV2ELaQsqX8vACyJQr5mPpk2F9WW1ADLpJCvkY+kzRGXJTXA&#10;cinkA/P+LvdSl+GcsaQGWD6FfECeTl2Gc8eSGmAdFPKeKYvq1n5nbEkNsB4KeY+Ux2J+OnUhzpl/&#10;E0tqgDVRyHvk5bT16fiLAWBtFPIV+f60tai2pAZYJ4V8SZ7LbsHcL8U5Uv4+/nsAWCuFfEFupZ1j&#10;6vIJ/X8FgDVTyOfkyS6vpy7GOfLPY0kNsAUKuZeyqP5M6mKcI5bUANuhkHt5KW0cVf/bALAlCvlM&#10;Xsj8i+o3YkkNsEUK+f/n2S5vpi7IKWNJDbBdCjm7RXX5ZNovyCljSQ2wbZsv5Hd2eS11QU4ZS2oA&#10;Nl3IZVH9qcw74rKkBqDYdCF/rMvd1CU5VSypATix2UJ+PvMtqi2pAejbZCHfznyL6rKk/tUAwP02&#10;V8hPpS7JqWJJDcBFNlXIZVH9auqinCJlSf27AYDzbaqQX8k8i+rPxZIagMttppDLonqOEdcXAgBX&#10;20Qhv7/LvdRlOWbKkvpXAgD7WX0hP526LMeOJTUAh1p1Ib8r0//OuByL/3YA4DCrLeSyqP506sIc&#10;M/8sltQAXM9qC/nlTPvp+HOxpAbg+lZZyB/OtItqS2oAjrW6Qi6L6jKq6pfmGLGkBmAoqyrkW5nu&#10;mNqSGoAhraaQn+zyeuriHCOW1AAMbRWF/I4un0ldnGPEkhqAMayikF/KNEfVn40lNQDjWHwhfzDT&#10;LKotqQEY06IL+bkub6YuzyFTltT/OQAwrsUW8q3syrJfoEOm/PUtqQGYwiILuTwW87XUBTpkLKkB&#10;mNLiCrksqj+VcUdcZbz12wGA6SyukD/R5W7qEh0qb8WSGoDpLaqQn8+4i2pLagDmsphCfk/GW1SX&#10;8daXAgDzWUQh30pdokPlH8WSGoD5NV/IZVH9auoiHSKW1AC0ovlCfiXjLKotqQFoSdOF/LGMM+Ky&#10;pAagNc0W8vu73EtdpsfGkhqAFjVZyE9n+EW1JTUALWuukJ/K8L8ztqQGoHVNFXJZVH86daEek/I7&#10;6N8IALStqUL+sQz76fjnY0kNwDI0U8gfzrCLaktqAJakiUIui+ryabZfqtdNWVIrYwCWZPZCvpXh&#10;jqnLkvqLAYDlmbWQn8xwZfyzsaQGYLlmK+SyqP5M6mK9TiypAVi62Qr5pQzz6bj87vm3AgDLNksh&#10;fzDDLKp/McZbAKzD5IX8XIZ5LKYlNQBrMmkh38puCd0v10NiSQ3AGk1WyGXEVZbQ/YI9JJbUAKzV&#10;JIX8juwW1ceMuCypAVizSQr5E13upi7ZfWNJDcDajV7I35fjFtWW1ABswaiF/J4ct6j+l1HGAGzD&#10;aIV8K3XB7puypP5XAYDtGKWQy6L6tdRFu08sqQHYolEK+VO53qK6/H9+LQCwPYMXcllUX2fEVY6p&#10;LakB2KpBC/n9Xe6lLtur8k9jvAXAtg1WyN+dwxfV5VOxJTUADFTIT+Xw3xlbUgPAqaMLuSyqy2Mx&#10;+4V7WcqS+isBAE4cXcg/lsM+HVtSA0DtqEL+4Ry2qLakBoDzXbuQy6K6fOlDv3QviiU1AFzsWoV8&#10;q8svpC7d82JJDQBXO7iQn8z+vzO2pAaA/RxUyCeL6n0K2ZIaAPZ3UCG/lP3K2JIaAA6zdyH/1ey3&#10;qLakBoDD7VXIZVH9Zury7acsqX8nAMChrizkW9l96u2Xb/9T8WdjSQ0A13VpIZcR193UBdwvY0tq&#10;ADjOhYX8jly9qC5L6l8OAHCsCwv5E7n60/F/CQAwhHML+fty+aLakhoAhlUV8vfk8kV1eWSmJTUA&#10;DOu+Qr6VuoDPfiq2pAaAcXy9kMui+vXURXxSxpbUADCerxfyRYtqS2oAGN/bhVwW1ReNuCypAWB8&#10;bxfyvdRFbEkNANN5u5D7ZWxJDQDTuq+QLakBYB5fL2RLagCYz9uFXJbU/77/vwAAk3m7kH+oy3d2&#10;+TYRERGZJd/8/wCwIZh2XtftjgAAAABJRU5ErkJgglBLAQItABQABgAIAAAAIQCxgme2CgEAABMC&#10;AAATAAAAAAAAAAAAAAAAAAAAAABbQ29udGVudF9UeXBlc10ueG1sUEsBAi0AFAAGAAgAAAAhADj9&#10;If/WAAAAlAEAAAsAAAAAAAAAAAAAAAAAOwEAAF9yZWxzLy5yZWxzUEsBAi0AFAAGAAgAAAAhAE2X&#10;LAqPBgAAuCEAAA4AAAAAAAAAAAAAAAAAOgIAAGRycy9lMm9Eb2MueG1sUEsBAi0AFAAGAAgAAAAh&#10;AKomDr68AAAAIQEAABkAAAAAAAAAAAAAAAAA9QgAAGRycy9fcmVscy9lMm9Eb2MueG1sLnJlbHNQ&#10;SwECLQAUAAYACAAAACEAu4CEnuAAAAAJAQAADwAAAAAAAAAAAAAAAADoCQAAZHJzL2Rvd25yZXYu&#10;eG1sUEsBAi0ACgAAAAAAAAAhAOv5N9xDGQAAQxkAABQAAAAAAAAAAAAAAAAA9QoAAGRycy9tZWRp&#10;YS9pbWFnZTEucG5nUEsFBgAAAAAGAAYAfAEAAGokAAAAAA==&#10;">
                <v:group id="Group 1060" o:spid="_x0000_s1271" style="position:absolute;left:40201;top:32847;width:27336;height:9906" coordorigin="40201,32847" coordsize="27336,99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vpUywwAAAN0AAAAPAAAAZHJzL2Rvd25yZXYueG1sRE9Ni8Iw&#10;EL0v+B/CCHtb01p2kWoUEZU9iLAqiLehGdtiMylNbOu/3wiCt3m8z5ktelOJlhpXWlYQjyIQxJnV&#10;JecKTsfN1wSE88gaK8uk4EEOFvPBxwxTbTv+o/bgcxFC2KWooPC+TqV0WUEG3cjWxIG72sagD7DJ&#10;pW6wC+GmkuMo+pEGSw4NBda0Kii7He5GwbbDbpnE63Z3u64el+P3/ryLSanPYb+cgvDU+7f45f7V&#10;YX4ySeD5TThBzv8BAAD//wMAUEsBAi0AFAAGAAgAAAAhANvh9svuAAAAhQEAABMAAAAAAAAAAAAA&#10;AAAAAAAAAFtDb250ZW50X1R5cGVzXS54bWxQSwECLQAUAAYACAAAACEAWvQsW78AAAAVAQAACwAA&#10;AAAAAAAAAAAAAAAfAQAAX3JlbHMvLnJlbHNQSwECLQAUAAYACAAAACEAKb6VMsMAAADdAAAADwAA&#10;AAAAAAAAAAAAAAAHAgAAZHJzL2Rvd25yZXYueG1sUEsFBgAAAAADAAMAtwAAAPcCAAAAAA==&#10;">
                  <v:rect id="Rectangle 1061" o:spid="_x0000_s1272" style="position:absolute;left:40201;top:32847;width:26517;height:99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YmNDwwAAAN0AAAAPAAAAZHJzL2Rvd25yZXYueG1sRE/fS8Mw&#10;EH4X/B/CDXwRl86JdN2y4RTBVzc39nhtbk1pcylJ7Lr/3giCb/fx/bzVZrSdGMiHxrGC2TQDQVw5&#10;3XCt4Gv//pCDCBFZY+eYFFwpwGZ9e7PCQrsLf9Kwi7VIIRwKVGBi7AspQ2XIYpi6njhxZ+ctxgR9&#10;LbXHSwq3nXzMsmdpseHUYLCnV0NVu/u2CvZxOBzLwylv3+6bUJbOtAu/VepuMr4sQUQa47/4z/2h&#10;0/x5/gS/36QT5PoHAAD//wMAUEsBAi0AFAAGAAgAAAAhANvh9svuAAAAhQEAABMAAAAAAAAAAAAA&#10;AAAAAAAAAFtDb250ZW50X1R5cGVzXS54bWxQSwECLQAUAAYACAAAACEAWvQsW78AAAAVAQAACwAA&#10;AAAAAAAAAAAAAAAfAQAAX3JlbHMvLnJlbHNQSwECLQAUAAYACAAAACEAq2JjQ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62" o:spid="_x0000_s1273" style="position:absolute;left:40201;top:32847;width:27336;height:9906" coordsize="33180,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G6jdwwAAAN0AAAAPAAAAZHJzL2Rvd25yZXYueG1sRE9Ni8Iw&#10;EL0L/ocwgjdNq7hINYqIyh5kYevC4m1oxrbYTEoT2/rvNwuCt3m8z1lve1OJlhpXWlYQTyMQxJnV&#10;JecKfi7HyRKE88gaK8uk4EkOtpvhYI2Jth1/U5v6XIQQdgkqKLyvEyldVpBBN7U1ceButjHoA2xy&#10;qRvsQrip5CyKPqTBkkNDgTXtC8ru6cMoOHXY7ebxoT3fb/vn9bL4+j3HpNR41O9WIDz1/i1+uT91&#10;mD9fLuD/m3CC3PwBAAD//wMAUEsBAi0AFAAGAAgAAAAhANvh9svuAAAAhQEAABMAAAAAAAAAAAAA&#10;AAAAAAAAAFtDb250ZW50X1R5cGVzXS54bWxQSwECLQAUAAYACAAAACEAWvQsW78AAAAVAQAACwAA&#10;AAAAAAAAAAAAAAAfAQAAX3JlbHMvLnJlbHNQSwECLQAUAAYACAAAACEAyRuo3cMAAADdAAAADwAA&#10;AAAAAAAAAAAAAAAHAgAAZHJzL2Rvd25yZXYueG1sUEsFBgAAAAADAAMAtwAAAPcCAAAAAA==&#10;">
                    <v:rect id="Rectangle 1063" o:spid="_x0000_s1274"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FivwwAAAN0AAAAPAAAAZHJzL2Rvd25yZXYueG1sRE/fa8Iw&#10;EH4f+D+EE/YyNHUD6apRNsdgr+ocPl6bsyltLiXJavffm8Fgb/fx/bz1drSdGMiHxrGCxTwDQVw5&#10;3XCt4PP4PstBhIissXNMCn4owHYzuVtjod2V9zQcYi1SCIcCFZgY+0LKUBmyGOauJ07cxXmLMUFf&#10;S+3xmsJtJx+zbCktNpwaDPa0M1S1h2+r4BiH01d5Ouft20MTytKZ9tm/KnU/HV9WICKN8V/85/7Q&#10;af5TvoTfb9IJcnMDAAD//wMAUEsBAi0AFAAGAAgAAAAhANvh9svuAAAAhQEAABMAAAAAAAAAAAAA&#10;AAAAAAAAAFtDb250ZW50X1R5cGVzXS54bWxQSwECLQAUAAYACAAAACEAWvQsW78AAAAVAQAACwAA&#10;AAAAAAAAAAAAAAAfAQAAX3JlbHMvLnJlbHNQSwECLQAUAAYACAAAACEANPxYr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064" o:spid="_x0000_s1275"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F7OxAAAAN0AAAAPAAAAZHJzL2Rvd25yZXYueG1sRE9LawIx&#10;EL4X/A9hBC9LN1uVVrZGsYJYiiBVDz0Om9kHbiZLEnX9901B6G0+vufMl71pxZWcbywreEkzEMSF&#10;1Q1XCk7HzfMMhA/IGlvLpOBOHpaLwdMcc21v/E3XQ6hEDGGfo4I6hC6X0hc1GfSp7YgjV1pnMETo&#10;Kqkd3mK4aeU4y16lwYZjQ40drWsqzoeLUSDHxX73tS27PpEfzk5tctn/JEqNhv3qHUSgPvyLH+5P&#10;HedPZm/w9008QS5+AQAA//8DAFBLAQItABQABgAIAAAAIQDb4fbL7gAAAIUBAAATAAAAAAAAAAAA&#10;AAAAAAAAAABbQ29udGVudF9UeXBlc10ueG1sUEsBAi0AFAAGAAgAAAAhAFr0LFu/AAAAFQEAAAsA&#10;AAAAAAAAAAAAAAAAHwEAAF9yZWxzLy5yZWxzUEsBAi0AFAAGAAgAAAAhAMXAXs7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1065" o:spid="_x0000_s1276"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GgdDxgAAAN0AAAAPAAAAZHJzL2Rvd25yZXYueG1sRI9Ba8JA&#10;EIXvgv9hGaE33aRikdRVRGrpQYRqofQ2ZMckmJ0N2TWJ/75zELzN8N68981qM7haddSGyrOBdJaA&#10;Is69rbgw8HPeT5egQkS2WHsmA3cKsFmPRyvMrO/5m7pTLJSEcMjQQBljk2kd8pIchplviEW7+NZh&#10;lLUttG2xl3BX69ckedMOK5aGEhvalZRfTzdn4LPHfjtPP7rD9bK7/50Xx99DSsa8TIbtO6hIQ3ya&#10;H9dfVvDnS8GVb2QEvf4HAAD//wMAUEsBAi0AFAAGAAgAAAAhANvh9svuAAAAhQEAABMAAAAAAAAA&#10;AAAAAAAAAAAAAFtDb250ZW50X1R5cGVzXS54bWxQSwECLQAUAAYACAAAACEAWvQsW78AAAAVAQAA&#10;CwAAAAAAAAAAAAAAAAAfAQAAX3JlbHMvLnJlbHNQSwECLQAUAAYACAAAACEAJxoHQ8YAAADdAAAA&#10;DwAAAAAAAAAAAAAAAAAHAgAAZHJzL2Rvd25yZXYueG1sUEsFBgAAAAADAAMAtwAAAPoCAAAAAA==&#10;">
                      <v:shape id="Freeform 1066" o:spid="_x0000_s1277"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Rc4xAAAAN0AAAAPAAAAZHJzL2Rvd25yZXYueG1sRE9LawIx&#10;EL4X+h/CCN5q1lfVrVFEUFvopSp6HTbTzdbNZNlEd/33jVDobT6+58yXrS3FjWpfOFbQ7yUgiDOn&#10;C84VHA+blykIH5A1lo5JwZ08LBfPT3NMtWv4i277kIsYwj5FBSaEKpXSZ4Ys+p6riCP37WqLIcI6&#10;l7rGJobbUg6S5FVaLDg2GKxobSi77K9Wwef5ZBt9prHZ/qw+itFuMtgNJ0p1O+3qDUSgNvyL/9zv&#10;Os4fTmfw+CaeIBe/AAAA//8DAFBLAQItABQABgAIAAAAIQDb4fbL7gAAAIUBAAATAAAAAAAAAAAA&#10;AAAAAAAAAABbQ29udGVudF9UeXBlc10ueG1sUEsBAi0AFAAGAAgAAAAhAFr0LFu/AAAAFQEAAAsA&#10;AAAAAAAAAAAAAAAAHwEAAF9yZWxzLy5yZWxzUEsBAi0AFAAGAAgAAAAhAP71Fzj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067" o:spid="_x0000_s1278"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4krExwAAAN0AAAAPAAAAZHJzL2Rvd25yZXYueG1sRI9Pa8JA&#10;EMXvBb/DMkIvRTetUGp0FRFaeqi1/j2P2TEJZmdDdmvit3cOhd5meG/e+8103rlKXakJpWcDz8ME&#10;FHHmbcm5gf3uffAGKkRki5VnMnCjAPNZ72GKqfUtb+i6jbmSEA4pGihirFOtQ1aQwzD0NbFoZ984&#10;jLI2ubYNthLuKv2SJK/aYcnSUGBNy4Kyy/bXGfge/5yOODqssq/V7sM/rblsD2zMY79bTEBF6uK/&#10;+e/60wr+aCz88o2MoGd3AAAA//8DAFBLAQItABQABgAIAAAAIQDb4fbL7gAAAIUBAAATAAAAAAAA&#10;AAAAAAAAAAAAAABbQ29udGVudF9UeXBlc10ueG1sUEsBAi0AFAAGAAgAAAAhAFr0LFu/AAAAFQEA&#10;AAsAAAAAAAAAAAAAAAAAHwEAAF9yZWxzLy5yZWxzUEsBAi0AFAAGAAgAAAAhANHiSsTHAAAA3QAA&#10;AA8AAAAAAAAAAAAAAAAABwIAAGRycy9kb3ducmV2LnhtbFBLBQYAAAAAAwADALcAAAD7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068" o:spid="_x0000_s1279" style="position:absolute;width:33180;height:202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LLg+xAAAAN0AAAAPAAAAZHJzL2Rvd25yZXYueG1sRE9Na8JA&#10;EL0L/Q/LCL3VTawUja4SSqWlnoyieBuyYxLMzobsNon/vlsoeJvH+5zVZjC16Kh1lWUF8SQCQZxb&#10;XXGh4HjYvsxBOI+ssbZMCu7kYLN+Gq0w0bbnPXWZL0QIYZeggtL7JpHS5SUZdBPbEAfualuDPsC2&#10;kLrFPoSbWk6j6E0arDg0lNjQe0n5LfsxCtJvPUuj0+fu8tHhbXve9XE2TZV6Hg/pEoSnwT/E/+4v&#10;Hea/LmL4+yacINe/AAAA//8DAFBLAQItABQABgAIAAAAIQDb4fbL7gAAAIUBAAATAAAAAAAAAAAA&#10;AAAAAAAAAABbQ29udGVudF9UeXBlc10ueG1sUEsBAi0AFAAGAAgAAAAhAFr0LFu/AAAAFQEAAAsA&#10;AAAAAAAAAAAAAAAAHwEAAF9yZWxzLy5yZWxzUEsBAi0AFAAGAAgAAAAhAKwsuD7EAAAA3QAAAA8A&#10;AAAAAAAAAAAAAAAABwIAAGRycy9kb3ducmV2LnhtbFBLBQYAAAAAAwADALcAAAD4AgAAAAA=&#10;" filled="f" stroked="f">
                      <v:textbox inset="1.2694mm,2.53956mm,0,0">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Sve se svodi na sistem nagrađivanja i sankcionisanja. Disciplinski mehanizmi mogu riješiti naše probleme sa reformomjavne uprave.</w:t>
                            </w:r>
                          </w:p>
                          <w:p w:rsidR="00E934CF" w:rsidRDefault="00E934CF">
                            <w:pPr>
                              <w:spacing w:before="0" w:after="0" w:line="240" w:lineRule="auto"/>
                              <w:ind w:left="360" w:firstLine="360"/>
                              <w:jc w:val="right"/>
                              <w:textDirection w:val="btLr"/>
                            </w:pPr>
                            <w:r w:rsidRPr="00601BBD">
                              <w:rPr>
                                <w:rFonts w:ascii="Arial" w:eastAsia="Arial" w:hAnsi="Arial"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Dodatno, ograničene su mogućnosti za napredovanje gd</w:t>
      </w:r>
      <w:r w:rsidR="00FD426A">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 xml:space="preserve">e </w:t>
      </w:r>
      <w:r w:rsidR="006A107F" w:rsidRPr="007075A6">
        <w:rPr>
          <w:rFonts w:asciiTheme="minorHAnsi" w:eastAsia="Calibri" w:hAnsiTheme="minorHAnsi" w:cs="Calibri"/>
          <w:b/>
          <w:color w:val="000000"/>
          <w:sz w:val="24"/>
          <w:szCs w:val="24"/>
        </w:rPr>
        <w:t>sistem zarada</w:t>
      </w:r>
      <w:r w:rsidR="003C77C6">
        <w:rPr>
          <w:rFonts w:asciiTheme="minorHAnsi" w:eastAsia="Calibri" w:hAnsiTheme="minorHAnsi" w:cs="Calibri"/>
          <w:b/>
          <w:color w:val="000000"/>
          <w:sz w:val="24"/>
          <w:szCs w:val="24"/>
        </w:rPr>
        <w:t xml:space="preserve"> i nagrađivanja nije povezan s</w:t>
      </w:r>
      <w:r w:rsidR="006A107F" w:rsidRPr="007075A6">
        <w:rPr>
          <w:rFonts w:asciiTheme="minorHAnsi" w:eastAsia="Calibri" w:hAnsiTheme="minorHAnsi" w:cs="Calibri"/>
          <w:b/>
          <w:color w:val="000000"/>
          <w:sz w:val="24"/>
          <w:szCs w:val="24"/>
        </w:rPr>
        <w:t xml:space="preserve"> radnim učinkom</w:t>
      </w:r>
      <w:r w:rsidR="006A107F" w:rsidRPr="007075A6">
        <w:rPr>
          <w:rFonts w:asciiTheme="minorHAnsi" w:eastAsia="Calibri" w:hAnsiTheme="minorHAnsi" w:cs="Calibri"/>
          <w:color w:val="000000"/>
          <w:sz w:val="24"/>
          <w:szCs w:val="24"/>
        </w:rPr>
        <w:t xml:space="preserve"> državnih službenika i namještenika. Sistem nagrađivanja državnog službenika, odnosno namještenika, prema Zakonu o državnim službenicima i namještenicima, ne sadrži materijalni oblik nagrađivanja već se državni službenik „nagrađuje“ na osnovu najbolje ocjene tako što se može rasporediti u više zvanje ako je u prethodnoj godini ostvario najbolju ocjenu. Međutim, </w:t>
      </w:r>
      <w:r w:rsidR="006A107F" w:rsidRPr="007075A6">
        <w:rPr>
          <w:rFonts w:asciiTheme="minorHAnsi" w:eastAsia="Calibri" w:hAnsiTheme="minorHAnsi" w:cs="Calibri"/>
          <w:b/>
          <w:color w:val="000000"/>
          <w:sz w:val="24"/>
          <w:szCs w:val="24"/>
        </w:rPr>
        <w:t>ocjenjivanje služ</w:t>
      </w:r>
      <w:r w:rsidR="002564EB">
        <w:rPr>
          <w:rFonts w:asciiTheme="minorHAnsi" w:eastAsia="Calibri" w:hAnsiTheme="minorHAnsi" w:cs="Calibri"/>
          <w:b/>
          <w:color w:val="000000"/>
          <w:sz w:val="24"/>
          <w:szCs w:val="24"/>
        </w:rPr>
        <w:t>benika nije adekvatno uvezano s</w:t>
      </w:r>
      <w:r w:rsidR="006A107F" w:rsidRPr="007075A6">
        <w:rPr>
          <w:rFonts w:asciiTheme="minorHAnsi" w:eastAsia="Calibri" w:hAnsiTheme="minorHAnsi" w:cs="Calibri"/>
          <w:b/>
          <w:color w:val="000000"/>
          <w:sz w:val="24"/>
          <w:szCs w:val="24"/>
        </w:rPr>
        <w:t xml:space="preserve"> kretanjem u službi</w:t>
      </w:r>
      <w:r w:rsidR="006A107F" w:rsidRPr="007075A6">
        <w:rPr>
          <w:rFonts w:asciiTheme="minorHAnsi" w:eastAsia="Calibri" w:hAnsiTheme="minorHAnsi" w:cs="Calibri"/>
          <w:color w:val="000000"/>
          <w:sz w:val="24"/>
          <w:szCs w:val="24"/>
        </w:rPr>
        <w:t xml:space="preserve"> i nagrađivanjem, a Zakon o zaradama zaposlenih u javnom sektoru nije adekvatno i pravično uredio nivoe zarada za različita zanimanja u javnom sektoru, tj. </w:t>
      </w:r>
      <w:r w:rsidR="006A107F" w:rsidRPr="007075A6">
        <w:rPr>
          <w:rFonts w:asciiTheme="minorHAnsi" w:eastAsia="Calibri" w:hAnsiTheme="minorHAnsi" w:cs="Calibri"/>
          <w:b/>
          <w:color w:val="000000"/>
          <w:sz w:val="24"/>
          <w:szCs w:val="24"/>
        </w:rPr>
        <w:t>koeficijenti zarada nijesu srazmjerno raspoređeni</w:t>
      </w:r>
      <w:r w:rsidR="006A107F" w:rsidRPr="007075A6">
        <w:rPr>
          <w:rFonts w:asciiTheme="minorHAnsi" w:eastAsia="Calibri" w:hAnsiTheme="minorHAnsi" w:cs="Calibri"/>
          <w:color w:val="000000"/>
          <w:sz w:val="24"/>
          <w:szCs w:val="24"/>
        </w:rPr>
        <w:t xml:space="preserve"> u odnosu na značaj zvanja. Sa navedenih razloga, dobijanje najviše ocjene i napredovanje u više zvanje ne donose adekvatnu satisfakciju službenicima kao priznanje za izuzetno zalaganje, što za posledicu može imati demotivisanost, nižu produktivnost i učinak službenika</w:t>
      </w:r>
      <w:r w:rsidR="006A107F" w:rsidRPr="007075A6">
        <w:rPr>
          <w:rFonts w:asciiTheme="minorHAnsi" w:eastAsia="Calibri" w:hAnsiTheme="minorHAnsi" w:cs="Calibri"/>
          <w:b/>
          <w:color w:val="000000"/>
          <w:sz w:val="24"/>
          <w:szCs w:val="24"/>
        </w:rPr>
        <w:t>.</w:t>
      </w:r>
      <w:r w:rsidR="00470F94">
        <w:rPr>
          <w:rFonts w:asciiTheme="minorHAnsi" w:eastAsia="Calibri" w:hAnsiTheme="minorHAnsi" w:cs="Calibri"/>
          <w:b/>
          <w:color w:val="000000"/>
          <w:sz w:val="24"/>
          <w:szCs w:val="24"/>
        </w:rPr>
        <w:t xml:space="preserve"> Osim što ocjenj</w:t>
      </w:r>
      <w:r w:rsidR="002564EB">
        <w:rPr>
          <w:rFonts w:asciiTheme="minorHAnsi" w:eastAsia="Calibri" w:hAnsiTheme="minorHAnsi" w:cs="Calibri"/>
          <w:b/>
          <w:color w:val="000000"/>
          <w:sz w:val="24"/>
          <w:szCs w:val="24"/>
        </w:rPr>
        <w:t>ivanje nije adekvatno uvezano s</w:t>
      </w:r>
      <w:r w:rsidR="00470F94">
        <w:rPr>
          <w:rFonts w:asciiTheme="minorHAnsi" w:eastAsia="Calibri" w:hAnsiTheme="minorHAnsi" w:cs="Calibri"/>
          <w:b/>
          <w:color w:val="000000"/>
          <w:sz w:val="24"/>
          <w:szCs w:val="24"/>
        </w:rPr>
        <w:t xml:space="preserve"> kretanjem u službi, neažurno je vođenje ove evidncije kroz CKE. </w:t>
      </w:r>
    </w:p>
    <w:p w:rsidR="00A16942" w:rsidRPr="007075A6" w:rsidRDefault="003E0406">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692032" behindDoc="0" locked="0" layoutInCell="1" allowOverlap="1" wp14:anchorId="481ED261" wp14:editId="6179A0DD">
                <wp:simplePos x="0" y="0"/>
                <wp:positionH relativeFrom="margin">
                  <wp:posOffset>3383915</wp:posOffset>
                </wp:positionH>
                <wp:positionV relativeFrom="page">
                  <wp:posOffset>7315200</wp:posOffset>
                </wp:positionV>
                <wp:extent cx="2781924" cy="957570"/>
                <wp:effectExtent l="0" t="0" r="0" b="14605"/>
                <wp:wrapSquare wrapText="bothSides"/>
                <wp:docPr id="1392" name="Group 104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781924" cy="957570"/>
                          <a:chOff x="38573" y="31603"/>
                          <a:chExt cx="29272" cy="11986"/>
                        </a:xfrm>
                      </wpg:grpSpPr>
                      <wpg:grpSp>
                        <wpg:cNvPr id="1393" name="Group 1050"/>
                        <wpg:cNvGrpSpPr>
                          <a:grpSpLocks/>
                        </wpg:cNvGrpSpPr>
                        <wpg:grpSpPr bwMode="auto">
                          <a:xfrm>
                            <a:off x="38573" y="31603"/>
                            <a:ext cx="29272" cy="11986"/>
                            <a:chOff x="38573" y="31603"/>
                            <a:chExt cx="29272" cy="11986"/>
                          </a:xfrm>
                        </wpg:grpSpPr>
                        <wps:wsp>
                          <wps:cNvPr id="1394" name="Rectangle 1051"/>
                          <wps:cNvSpPr>
                            <a:spLocks noChangeArrowheads="1"/>
                          </wps:cNvSpPr>
                          <wps:spPr bwMode="auto">
                            <a:xfrm>
                              <a:off x="39074" y="32199"/>
                              <a:ext cx="28771" cy="11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95" name="Group 1052"/>
                          <wpg:cNvGrpSpPr>
                            <a:grpSpLocks/>
                          </wpg:cNvGrpSpPr>
                          <wpg:grpSpPr bwMode="auto">
                            <a:xfrm>
                              <a:off x="38573" y="31603"/>
                              <a:ext cx="29272" cy="11986"/>
                              <a:chOff x="-2550" y="-2109"/>
                              <a:chExt cx="34736" cy="22755"/>
                            </a:xfrm>
                          </wpg:grpSpPr>
                          <wps:wsp>
                            <wps:cNvPr id="1396" name="Rectangle 1053"/>
                            <wps:cNvSpPr>
                              <a:spLocks noChangeArrowheads="1"/>
                            </wps:cNvSpPr>
                            <wps:spPr bwMode="auto">
                              <a:xfrm>
                                <a:off x="-1955" y="-977"/>
                                <a:ext cx="34141" cy="21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97" name="Rectangle 1054"/>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98" name="Group 1055"/>
                            <wpg:cNvGrpSpPr>
                              <a:grpSpLocks/>
                            </wpg:cNvGrpSpPr>
                            <wpg:grpSpPr bwMode="auto">
                              <a:xfrm>
                                <a:off x="0" y="190"/>
                                <a:ext cx="22494" cy="8321"/>
                                <a:chOff x="2286" y="0"/>
                                <a:chExt cx="14721" cy="10241"/>
                              </a:xfrm>
                            </wpg:grpSpPr>
                            <wps:wsp>
                              <wps:cNvPr id="1399" name="Freeform 1056"/>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400" name="Rectangle 1057"/>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401" name="Rectangle 1058"/>
                            <wps:cNvSpPr>
                              <a:spLocks noChangeArrowheads="1"/>
                            </wps:cNvSpPr>
                            <wps:spPr bwMode="auto">
                              <a:xfrm>
                                <a:off x="-2550" y="-2109"/>
                                <a:ext cx="33943" cy="22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Treba uzeti podatke o tome kako su na kraju godine ocijenjivani službenici. Svi imaju najbolje ocjene. Po internim procjenama imamo idealne kadrove. Ali u praksije stanje potpuno drugačije.</w:t>
                                  </w:r>
                                </w:p>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481ED261" id="Group 1049" o:spid="_x0000_s1280" style="position:absolute;left:0;text-align:left;margin-left:266.45pt;margin-top:8in;width:219.05pt;height:75.4pt;z-index:251692032;mso-wrap-distance-left:18pt;mso-wrap-distance-right:18pt;mso-position-horizontal-relative:margin;mso-position-vertical-relative:page" coordorigin="38573,31603" coordsize="29272,1198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Mu7195QYAANQhAAAOAAAAZHJzL2Uyb0RvYy54bWzsWltvm0gUfl9p/wPi&#10;cSXXMAZjUJ2qjeOqUndbbbPa5zFggwoMO+A43dX+9/3mBtix0yZtsqqaPDjAHB/O9Ztzzvj5i+uy&#10;sK5S3uSsmtvuM8e20ipmSV5t5vYfl8vRzLaallYJLViVzu1PaWO/OPv5p+e7OkoJy1iRpNwCk6qJ&#10;dvXcztq2jsbjJs7SkjbPWJ1WWFwzXtIWt3wzTjjdgXtZjInjTMc7xpOaszhtGjxdqEX7TPJfr9O4&#10;fbdeN2lrFXMbsrXyk8vPlfgcnz2n0YbTOstjLQa9hxQlzSu8tGO1oC21tjy/warMY84atm6fxawc&#10;s/U6j1OpA7RxnQNtXnO2raUum2i3qTszwbQHdro32/i3q/fcyhP4bhIS26poCS/JF1uu44XCQLt6&#10;E4HuNa8/1O+50hKXb1n8scHy+HBd3G8UsbXa/coScKTblkkDXa95KVhAdeta+uFT54f0urViPCTB&#10;zA2JZ1sx1kI/8APtqDiDN8XXJjM/mNgWlifu1JkoN8bZhWEQkgDKiK+7bjibivUxjdS7pbxaPqWc&#10;vOn07O2BN+zbw5dyHOorvP6t7HFUsc4uR9Si0YMYBdnY9AHXfF3Afchonco4bkQg9QaGi5WBf0ei&#10;0mpTpAg631VBJ2lNxDUq3KyKnWcgTF9yznZZShOIJunh1cEXxE2DYP1s/E1CJ4AUIpCIG8pwp1Fn&#10;71kQuCaMkJ97YUSjmjft65SVlriY2xw6yBCnV2+bVkWcIRERX7FlXhR4TqOi2nuA0FRP8GJ8VawJ&#10;ESR+/BM64cXsYuaNPDK9GHnOYjF6uTz3RtOlG/iLyeL8fOH+K97relGWJ0laidcYLHO9L3OdRlWF&#10;Qh2aNazIE8FOiNTwzeq84NYVBZYu5Z82yIBsvC+GTDvocqCSSzznFQlHy+ksGHlLzx+FgTMbOW74&#10;KpwCdbzFcl+lt3mVfr1K1k7ACfGllwZCH+jmyL+butGozFvsVkVezu1ZR0QjEYcXVSJd29K8UNcD&#10;Uwjxe1PA3cbRMmpFoAr0aaL2enWtwFhhlni2YsknBDJnCDHsYNhrcZEx/rdt7bBvze3mry3lqW0V&#10;byokQ+h6Ajnb4Q0f3qyGN7SKwWpuxy23LXVz3qrtcVvzfJPhXa40V8VeAsLXuQzsXi4J/xIsbodS&#10;32S62Vp8orL84baWr4HSEfGB9QIWRsR1NCz0+8vECyZTBQyEBL6/BwyH+8vjQCnEOQKlcmcU3gLs&#10;PjSUjtwQlpA2C4NAmKRH0onnehpJiUum3p7BnpB0udQGGYDSAD4UAivYMFbVm8MTkuot8zSSylDs&#10;Eev7QNLHAY3gKGjI7Hwk0FAgq8t7UfSI+h+lGPY/Wb4Th8ykA7vy/c5oMcipg41eFzEipWhRZ1SV&#10;NlIYvE7XO3Lf3uNxp+rtKUE/m6AzAX7fW4LqFvdI14iJx0HXKOuDh+waVRa54UEeEYJSWuXRDDml&#10;tuSuXSREJBlKHP2tvrxxvQDUqn12CDZu+KfLv/+nvAmNUZc8TcU4SDSKsq8/DlRC4r0VcfNFHeGh&#10;WQwoud50amYKjktk+doZBV34VjWDEkx0A4jBQKL7uU2ig+ISvlqXBYZMv4wtx9pZcBIwTjunJ4P9&#10;B2SZNSMErZFyYU8FgToqzeg0S4wzOmLHOsUSAdNRuVM/JP70NEvUex0xgeVm/km+iLWO9Ba9sSV1&#10;ZErnkxyRaB3pLRwROgOyodpwX+cgmqmmHZ68rrTTcIWmCNM2R7ZANWvE7El4EFlzadICVMLpJ4jh&#10;IUEsC3G873ZiNYm4NP3E7cQqeS/N7ng7MWwlxJCdjBFD/de6iunF4ZAUPSGGpCsVdDVthYmEquJS&#10;9NImdK0M/bCKTwvpwrdiGvzuo7Fbya7SSya/2B7M/CBCv1pUQ6qOuUEo0BoK87+W/HSUSg1VEGrA&#10;MmTmvyJX7uvz6SRfRWjKAcMkLliTKkAUdpDI2NlGmHQABHtlw978JLgIg5cLLece2Q9RXWCwrecl&#10;32x2cvc5iQcHqzmJ5wcEN92cRKyoOYle+cZzkseo7j0HShwZCXTt0COMBE7vpbcUGHcu8FdFXsuZ&#10;Z1LnckaGWdmfeZvJsbOZXwkiPUHEfOvg+OTIMZM6mlmweFumVavOmnha0BbQ1mR53SBcorRcpQkm&#10;v28SvX83PBajbMAD+oeWp20MgKDRGiNU/RwI0S3g2sguqH6IzH/EEao+vPqeRqh9ca06ooc/hPFw&#10;rHEMJrqm7BFg4ui01dTdk0nooXIVZ3k3Z613xoqnQ5juXOlpMvG5yYTqp+8xmfD8aYiK+8ghTFdY&#10;4MIUFa25vP/RyxA3blzjpwOyStU/cxC/TRjey065/zHG2X8AAAD//wMAUEsDBBQABgAIAAAAIQCq&#10;Jg6+vAAAACEBAAAZAAAAZHJzL19yZWxzL2Uyb0RvYy54bWwucmVsc4SPQWrDMBBF94XcQcw+lp1F&#10;KMWyN6HgbUgOMEhjWcQaCUkt9e0jyCaBQJfzP/89ph///Cp+KWUXWEHXtCCIdTCOrYLr5Xv/CSIX&#10;ZINrYFKwUYZx2H30Z1qx1FFeXMyiUjgrWEqJX1JmvZDH3IRIXJs5JI+lnsnKiPqGluShbY8yPTNg&#10;eGGKyShIk+lAXLZYzf+zwzw7TaegfzxxeaOQzld3BWKyVBR4Mg4fYddEtiCHXr48NtwBAAD//wMA&#10;UEsDBBQABgAIAAAAIQAPS9Oa4gAAAA0BAAAPAAAAZHJzL2Rvd25yZXYueG1sTI9PS8NAEMXvgt9h&#10;GcGb3fwh2sZsSinqqQi2gnibZqdJaHY3ZLdJ+u0dT3qbmfd483vFejadGGnwrbMK4kUEgmzldGtr&#10;BZ+H14clCB/QauycJQVX8rAub28KzLWb7AeN+1ALDrE+RwVNCH0upa8aMugXrifL2skNBgOvQy31&#10;gBOHm04mUfQoDbaWPzTY07ah6ry/GAVvE06bNH4Zd+fT9vp9yN6/djEpdX83b55BBJrDnxl+8Rkd&#10;SmY6uovVXnQKsjRZsZWFOEu4FVtWTzEPRz6lUbIEWRbyf4vyBwAA//8DAFBLAwQKAAAAAAAAACEA&#10;6/k33EMZAABDGQAAFAAAAGRycy9tZWRpYS9pbWFnZTEucG5niVBORw0KGgoAAAANSUhEUgAAAeQA&#10;AAFQCAYAAABu9Q2aAAAZCklEQVR4Xu3dbci252EX8IGQD4NAYJAPgUAgGPHDA4NBBVfyrG4SV/cY&#10;eR4zW4PDULSLoS7FWUft1lmsKyR0ugXZOlmb+LIM4x6fZS5UhUpVasG3ulGYZTrQOUY3lbF+mF/+&#10;nkcu7973cx73y3Xd1/lynOf5+8H/U2lIntzX9c913P/jvL7hGwCuIcnv6/IHu3zLAvPEAvPIhPn9&#10;2f27/QMj5A83lD/W5VYD+bYu7+u/xgD20r2BPJa66GT5+fYufzp1aciwKX/Of6HL38/O5/qvMYAr&#10;dW8eD6d+I5flp3xi/FOpy0OGS/lk/oNd/mPup5CBw3RvHA+lfiOX5efpKOOxUv5D5092+eku/zvn&#10;U8jA/ro3jW/s8s2p38xluflDXZ7JrpD7RSLHpRxLP9flF3I1hQzsJ7sR143Ub+iy3JQyfk/qIpHj&#10;8u4un+jy37I/hQzsJ8tdVMv5udnlvanLRK6Xciz9x7v8bC4+lr6MQgauFovqteU7Ykk9VMqxdBlp&#10;/escRyEDl+veKL4p9Ru6LDeW1MPkj3b58Rx2LH0ZhQxcrHuTeDD1G7osN3e63E5dLrJfyn/MlLvD&#10;5Vh6aAoZOF8sqtcUS+rjcjPn3x0ekkIGaln2YzHl/lhSXz/l7vDfy/VGWodSyEAtu2cn99/YZXm5&#10;GUvqQ3PySMt97g4PSSED9+veGB5N/cYuy4sl9WEpd4dfznAjrUMpZOBULKrXEkvq/VL+nP5cl5/L&#10;NMfSl1HIwE52I67+G7ssL3diSX1VyrH0X8/xd4eHpJCBt8v4gVhULz2W1Fen/Pn8ROY7lr6MQoat&#10;i0X1GmJJfXHKsfQLGefu8JAUMmxd90bweOo3eFlObsaS+rzcye7u8C9nGRQybFn3JvBI6jd4WU6M&#10;t+pMeXd4SAoZtioW1UvPd0UZn6T8h8mHunw2y6WQYYvisZhLz50Yb5WUP4M57w4PSSHD1mQ34lLG&#10;y0wZb313lHErd4eHpJBhS2JRveR8a7a9pC53h/9m2ro7PCSFDFvSvegfS/1GL+3nZrb7GMw/0+Xv&#10;Zh3H0pdRyLAV3Qv+4dRv9NJ+trikLv/ML6b9u8NDUsiwBd2L/aHUb/TSfra2pL6T3SMtl3J3eEgK&#10;GdYuFtVLzZ1sZ7xVHmn5etY10jqUQoY1y27EdSP1m720m60sqcux9F/Lsu8OD0khw5rFonpp2cKS&#10;+k52d4f/RzhLIcNaxaJ6abmZdS+py93hN8NFFDKsUTwWc2lZ65K6/HOVu8NfDFdRyLA23Qv7wdRv&#10;+NJu1rik/p7s7g5veaR1KIUMaxKL6qXlTtY13ip3h8sjLTmcQoa1iMdiLillSV3GW2so4zvZHUsb&#10;aR1HIcNadC/oJ1K/8Ut7uZndtaZ+sS0t5ZGWb8Sx9FAUMqxB92J+NPUbv7SXm1n2krqMtH44Rlpj&#10;UMiwdLGoXkpKmS31k/GdLn87jqXHpJBhybIbcfXf+KW9/Iksc0n957u8FaagkGGpuhfwA7GoXkLu&#10;ZFnjrfJJ/qU4lp6aQoYlikX1ErK0JfX7srs7/LthDgoZlqh78T6eugCkndzMcn5fXO4OvxnmppBh&#10;aboX7iOpC0Dayc20v6Qun9zL3eHfDK1QyLAksahuPa0vqcsjLf9F3B1ukUKGpYjHYraelpfU5e7w&#10;fwgtU8iwBNmNuJRxu7mT9sZb5e/pH8bd4aVQyNC6WFS3nBaX1H8xu2NplkUhQ+u6F+pjqYtA5s/N&#10;tPP74vK767/V5VfCUilkaFn3In04dRHI/Pn2tLGkLneHX427w2ugkKFV3Qv0odRFIPOnhSX1X+ny&#10;hbAmChlaFIvqVlN+VzzXkrr8rro80tLd4XVSyNCa7EZcN1KXgcyXMt66k3nGW+VYuoy0HEuvm0KG&#10;1sSiurWcLKn7RTl2yt3hXwpboZChJbGobi03M+14qxR/uTvsWHp7FDK0Ih6L2VqmXFL/pbg7vHUK&#10;GVrQvRgfTF0IMl/KknqK8Va5O/xfAwoZ5heL6tYy9pK6jLTuxUiL+ylkmFM8FrOljL2k/nDcHeZi&#10;Chnm1L0In0hdDDJ9xlpSl7/mT8VIi6spZJhL9wJ8NHUxyPS5meHHW+4OcyiFDHOIRXUrGXpJXUZa&#10;vxQ4nEKGqWU34uoXg0yfoZbU7g4zBIUMU+pedA/EorqFDLGkLiMtd4cZikKGqcSiuoWU8VY5oj5m&#10;Se3uMGNQyDCV7gX3eOqCkOlyzJLa3WHGppBhCt2L7ZHUBSHT5WaX96Yu2qvi7jBTUcgwtlhUz53v&#10;yGFLaneHmYNChjHFYzHnziFLaneHmZNChrFkN+JSxvPlTpfbqYu3H3eHaYFChjHEonrOlPHWM7l8&#10;Se3uMK1RyDCG7sX1WOqikPFz1ZLa3WFapZBhaN0L6+HURSHj52bOX1KXgnZ3mNYpZBhS96J6KHVR&#10;yPg5b0nt7jBLopBhKLGoniv9JfXH4+4wy6OQYQjZjbhupC4LGTd3sltSuzvM0ilkGEIsqqfOyZL6&#10;g3F3mHVQyHCsWFRPnVLGPxF3h1kXhQzHiMdiTplv7fKjXf5nYH0UMlxX9wJ6MHVpyPB5d5ePdvlK&#10;YL0UMlxHLKqnyHPZfSL++S6/Flg3hQyHisdijplyLP1il5/u8o+zK+P/E1g/hQyH6l44T6QuEjku&#10;J8fSpYRPUtbTXwtsg0KGQ3QvmkdTl4lcPyfH0meLuOTzXf5vYDsUMuwrFtVDpX8s3c+/C2yPQoZ9&#10;ZDfi6heLHJbzjqX7saRmqxQyXKV7oTwQi+pjctGxdD+W1GyZQobLxKL6uinH0t+bi4+lz8aSGhQy&#10;XK57kTyeumzk4vyR7I6l/0Hq4j0vZUmtjEEhw8W6F8gjqQtHzs97s9+xdL+MLalhRyHDeWJRvU8O&#10;OZbux5Ia7qeQoS8ei3lVDj2W7ufLAfoUMpyV3YhLGZ+f6xxL92NJDedTyHAiFtXn5Zhj6bOxpIbL&#10;KWQ40b0gHktdSFvNscfSZ2NJDVdTyFB0L4aHU5fSFjPEsfTZWFLDfhQydC+Eh1IX05ZSjqXL07SO&#10;PZbux5Ia9qeQ2bZse1FdjqV/IMMcS/djSQ2HUchsV3Yjrhupi2rtud3lR1KX6FCxpIbDKWS2K9ta&#10;VI91LH02ltRwfQqZbcp2FtVjHkufjSU1HEchsz3ZxmMxxz6WPhtLajieQmZbuh/6B1OX11oyxbF0&#10;P2VJrYzheAqZ7ch6F9VTHUv386UAQ1HIbEPW+VjMKY+l+7GkhmEpZLah+2F/InWhLTVTH0ufTVlS&#10;fzXA0BQy69f9oD+autSWlnIs/WKmP5Y+m7diSQ1jUcisW5a/qC7H0h9NXY5Tx5IaxqWQWa/sRlz9&#10;gltKyrH030ldjHPEkhrGp5BZp+6H+4Esb1HdwrF0P5bUMA2FzPpkeYvqVo6l+7GkhukoZNan+8F+&#10;PHXptZiWjqXPxpIapqeQWZfuh/qR1MXXUlo8lj4bS2qYh0JmPdL2orrVY+mzsaSG+Shk1iHtPhaz&#10;1WPpfiypYV4KmeXLbsTVUhmXL3kox9JzPU3r0FhSw/wUMsuWthbV7077x9L9WFJDGxQyy9b9ED+W&#10;uhinTjmW/tHUZddyypL61wO0QiGzXN0P8MOpy3GqLO1Y+mxKGVtSQ1sUMsvU/fA+lLokp8gSj6XP&#10;xpIa2qSQWZ7Ms6he4rF0P1+IMoZWKWSWJbsR143UhTlGlnws3U+51gS0SyGzLJlmUb30Y+l+LKmh&#10;fQqZ5cj4i+o1HEufjSU1LIdCZhky3mMxy7H092Ydx9JnY0kNy6KQaV/3g/pg6iI9NuVLHj6adr/k&#10;4ZhYUsPyKGTaluEX1e/Nuo6l+7GkhmVSyLQrwz0Wc63H0v1YUsNyKWTa1f2APpG6XA/Jmo+l+7Gk&#10;hmVTyLSp++F8NHXB7pu1H0ufjSU1rINCpj253qJ6K8fSZ2NJDeuhkGlLdiOuftleli0dS5+NJTWs&#10;i0KmHd0P5APZf1G9pWPpfj4fZQxro5BpQ/ZbVJdj6fI0rS0dS/djSQ3rpJBpQ/fD+HjqAj5JOZb+&#10;gWzvWLqfrwRYK4XM/LofxEdSl3DJ7S4/krqYtpYy3nKtCdZNITOv1Itqx9L3x5IatkEhM5/c/1hM&#10;x9J1ypL6awG2QCEzj+xGXKWMHUufH0tq2BaFzPSyu95Uri05lj4/ltSwPQqZ6WRXxOWRmH+5y8+l&#10;LiKxpIatUsiMr/tBeyinXxTxZ7v8k9RFtPVYUsO2KWTGkd3viMt1phu5/xpTv4jEkhpQyAwtu+X0&#10;Y6nvFL+ry6upy2jrsaQGCoXMMLK7T3zRoy/f0eWnUpfR1mNJDZxQyFxfTkdaV30hxCdjxNWPJTVw&#10;lkLmcN0PzoO5/NnTZ/Nil7upC2nLsaQG+hQy+8lupPVw7h9pXZVnu9xLXUhbjSU1cBGFzOVyOtK6&#10;6li6n+9MXUhbjiU1cBmFzPmyG2md3B0+NGVR/VrqUtpqypJaGQOXUcicym6kVe4OH/pp+GzKovrH&#10;U5fSVlPK2JIauIpC5usjrfPuDl8nH49F9UksqYF9KeStym6k9U05bKR1VT4Qj8U8yZcDsD+FvDXZ&#10;HUtfZ6R1VZ7JbrjUL6YtxpIaOJRC3oocN9K6KmXE5Zjakhq4PoW8Zjn/Cx6GzpOxqC6xpAaOoZDX&#10;KMOOtC5LWVSXx2L2y2lrsaQGjqWQ1yKnI62LvuBhjPxQHFVbUgNDUMhLl/2/4GHovBCLaktqYCgK&#10;eam6f3kPZbyR1lUpi+p+OW0tltTAkBTykuR6X/AwdMqi+o3UBbWVWFIDY1DIS5DTL3jol+PUKSOu&#10;LS+qLamBsSjklmX6kdZlOVlUb3XEZUkNjEkhtybDfMHDGPlQtlvGltTA2BRyK7K7O/x46iJsIe/L&#10;dhfVXwrA+BTynNLGSOuq3E5dUluJJTUwFYU8h5yOtFo7lu6nLKp/JnVRrT1lSf3VAExHIU8p437B&#10;w9ApI65XU5fV2vNWLKmB6SnkseV0pHUjdem1nC0uqi2pgbko5LFkui94GCMvdrmburDWnLKkVsbA&#10;XBTykHL6BQ83UpfcUvJsl3upC2vNsaQG5qaQh5DdsfQSRlpX5enUZbX2WFIDLVDIx8i8X/AwdMqi&#10;ekuPxbSkBlqikA+V3bH0Ekdal6Usqn8ydWmtNZbUQGsU8r6y7JHWVfl4trOotqQGWqSQL5PTkVYr&#10;X/AwRj6Q7TwW05IaaJVCPk92I61Hs/yR1lV5JrvfpfaLa42xpAZappDPym6k1eoXPAydp7KdY2pL&#10;aqB1CjnL+IKHofNktrGotqQGlmK7hZzTL3jol9XaUxbVr6Qur7WllLElNbAU2yvkrH+kdVX+RtZ/&#10;VG1JDSzNNgo5p1/wsPaR1lV5IetfVH8hyhhYnnUXcnZ3h7cy0roqZVHdL6+1pVxrAlii9RVytjnS&#10;uirlsZhvpC6wNcWSGliy9RRy1vMFD0PnnVn3orqMt349AMu2/ELObqS1li94GDplUf3JrHfEZUkN&#10;rMUyCzmnI60bqUtITvORLndTF9kaYkkNrMmyCjnr/oKHofN81ruotqQG1qb9Qs7pFzzcSF06cn5u&#10;py6xtcSSGlijdgs52/mCh6FTFtU/k7rI1hBLamCt2ivk7L7gwUjreikjrldTF9nSY0kNrF0bhZzd&#10;sbSR1vFZ46LakhrYgnkLOUZaQ+ZDWd+Iy5Ia2Ip5Cjm+4GHoPNflXupCW3IsqYEtma6QY6Q1Vp5O&#10;XWZLjyU1sDXjF3J2Iy1f8DBOyqJ6bY/F/EoAtmecQo4veJgiZVH9k6kLbakp4y3XmoCtGraQu7/g&#10;N8ZIa6q8nPUsqi2pga0bppDjCx6mzgeynkV1WVJ/LQDbdv1CzukXPBhpTZtns/tE2S+2JebzsaQG&#10;KA4v5OzuDhtpzZNbWc8xtSU1wKn9Cjm+4KGFPJn1LKotqQHud3khZ3csXUZajqXnTVlUv5K62JYW&#10;S2qA851fyDHSai0fz/KPqi2pAS52Wsg5HWndSF0IMl9eyPIX1ZbUAJf73MlIy93hNvNMlzdTF9yS&#10;YkkNcLW3C7lfAtJGnuryRuqCW1IsqQH2o5AbzTuz/EW1JTXA/hRygzlZVC91xGVJDXA4hdxgPtLl&#10;buqiW0IsqQGuRyE3luez3EV1WVIrY4DrUcgN5XbqkltKShlbUgNcn0JuJO9KXXJLiSU1wPEUcgMp&#10;i+pXUxfdEvLlADAEhdxAPpllLqotqQGGo5BnzoeyvBGXJTXA8BTyjHmuy73UhddyLKkBxqGQZ8rT&#10;qcuu9VhSA4xHIc+Qsqh+PXXhtRxLaoBxKeSJUx6L+enUhddyLKkBxqeQJ87LWdai2pIaYBoKecJ8&#10;f5azqLakBpiWQp4oz2ZXcv3iazGW1ADTU8gT5FaWc0xtSQ0wD4U8cp7s8lrq4msxltQA81HII6Ys&#10;qj+VuvhajCU1wLwU8oh5Kcs4qrakBpifQh4pL6T9RXUZmX01ALRAIY+Qsqh+M3UBtpS3YkkN0BKF&#10;PHCe6vJG6gJsKZbUAO1RyAPmnWl/UV2W1MoYoD0KeaCURfUraXvE9Z8CQKsU8kD5WJe7qUuwlVhS&#10;A7RNIQ+Q59PuorosqX8zALROIR+Z22l3Uf2LsaQGWAqFfETelboEW4klNcCyKORrpiyqX01dhC2k&#10;LKl/LwAsiUK+Zj6ZNhfVltQAy6SQr5GPpM0RlyU1wHIp5APz/i73UpfhnLGkBlg+hXxAnk5dhnPH&#10;khpgHRTynimL6tZ+Z2xJDbAeCnmPlMdifjp1Ic6ZfxNLaoA1Uch75OW09en4iwFgbRTyFfn+tLWo&#10;tqQGWCeFfEmey27B3C/FOVL+Pv57AFgrhXxBbqWdY+ryCf1/BYA1U8jn5Mkur6cuxjnyz2NJDbAF&#10;CrmXsqj+TOpinCOW1ADboZB7eSltHFX/2wCwJQr5TF7I/IvqN2JJDbBFCvn/59kub6YuyCljSQ2w&#10;XQo5u0V1+WTaL8gpY0kNsG2bL+R3dnktdUFOGUtqADZdyGVR/anMO+KypAag2HQhf6zL3dQlOVUs&#10;qQE4sdlCfj7zLaotqQHo22Qh3858i+qypP7VAMD9NlfIT6UuyaliSQ3ARTZVyGVR/WrqopwiZUn9&#10;uwGA822qkF/JPIvqz8WSGoDLbaaQy6J6jhHXFwIAV9tEIb+/y73UZTlmypL6VwIA+1l9IT+duizH&#10;jiU1AIdadSG/K9P/zrgci/92AOAwqy3ksqj+dOrCHDP/LJbUAFzPagv55Uz76fhzsaQG4PpWWcgf&#10;zrSLaktqAI61ukIui+oyquqX5hixpAZgKKsq5FuZ7pjakhqAIa2mkJ/s8nrq4hwjltQADG0VhfyO&#10;Lp9JXZxjxJIagDGsopBfyjRH1Z+NJTUA41h8IX8w0yyqLakBGNOiC/m5Lm+mLs8hU5bU/zkAMK7F&#10;FvKt7MqyX6BDpvz1LakBmMIiC7k8FvO11AU6ZCypAZjS4gq5LKo/lXFHXGW89dsBgOksrpA/0eVu&#10;6hIdKm/FkhqA6S2qkJ/PuItqS2oA5rKYQn5PxltUl/HWlwIA81lEId9KXaJD5R/FkhqA+TVfyGVR&#10;/WrqIh0iltQAtKL5Qn4l4yyqLakBaEnThfyxjDPisqQGoDXNFvL7u9xLXabHxpIagBY1WchPZ/hF&#10;tSU1AC1rrpCfyvC/M7akBqB1TRVyWVR/OnWhHpPyO+jfCAC0ralC/rEM++n452NJDcAyNFPIH86w&#10;i2pLagCWpIlCLovq8mm2X6rXTVlSK2MAlmT2Qr6V4Y6py5L6iwGA5Zm1kJ/McGX8s7GkBmC5Zivk&#10;sqj+TOpivU4sqQFYutkK+aUM8+m4/O75twIAyzZLIX8wwyyqfzHGWwCsw+SF/FyGeSymJTUAazJp&#10;Id/KbgndL9dDYkkNwBpNVshlxFWW0P2CPSSW1ACs1SSF/I7sFtXHjLgsqQFYs0kK+RNd7qYu2X1j&#10;SQ3A2o1eyN+X4xbVltQAbMGohfyeHLeo/pdRxgBsw2iFfCt1we6bsqT+VwGA7RilkMui+rXURbtP&#10;LKkB2KJRCvlTud6iuvx/fi0AsD2DF3JZVF9nxFWOqS2pAdiqQQv5/V3upS7bq/JPY7wFwLYNVsjf&#10;ncMX1eVTsSU1AAxUyE/l8N8ZW1IDwKmjC7ksqstjMfuFe1nKkvorAQBOHF3IP5bDPh1bUgNA7ahC&#10;/uEctqi2pAaA8127kMuiunzpQ790L4olNQBc7FqFfKvLL6Qu3fNiSQ0AVzu4kJ/M/r8ztqQGgP0c&#10;VMgni+p9CtmSGgD2d1Ahv5T9ytiSGgAOs3ch/9Xst6i2pAaAw+1VyGVR/Wbq8u2nLKl/JwDAoa4s&#10;5FvZfertl2//U/FnY0kNANd1aSGXEdfd1AXcL2NLagA4zoWF/I5cvaguS+pfDgBwrAsL+RO5+tPx&#10;fwkAMIRzC/n7cvmi2pIaAIZVFfL35PJFdXlkpiU1AAzrvkK+lbqAz34qtqQGgHF8vZDLovr11EV8&#10;UsaW1AAwnq8X8kWLaktqABjf24VcFtUXjbgsqQFgfG8X8r3URWxJDQDTebuQ+2VsSQ0A07qvkC2p&#10;AWAeXy9kS2oAmM/bhVyW1P++/78AAJN5u5B/qMt3dvk2ERERmSXf/P8AsCGYdl7X7Y4AAAAASUVO&#10;RK5CYIJQSwECLQAUAAYACAAAACEAsYJntgoBAAATAgAAEwAAAAAAAAAAAAAAAAAAAAAAW0NvbnRl&#10;bnRfVHlwZXNdLnhtbFBLAQItABQABgAIAAAAIQA4/SH/1gAAAJQBAAALAAAAAAAAAAAAAAAAADsB&#10;AABfcmVscy8ucmVsc1BLAQItABQABgAIAAAAIQAMu7195QYAANQhAAAOAAAAAAAAAAAAAAAAADoC&#10;AABkcnMvZTJvRG9jLnhtbFBLAQItABQABgAIAAAAIQCqJg6+vAAAACEBAAAZAAAAAAAAAAAAAAAA&#10;AEsJAABkcnMvX3JlbHMvZTJvRG9jLnhtbC5yZWxzUEsBAi0AFAAGAAgAAAAhAA9L05riAAAADQEA&#10;AA8AAAAAAAAAAAAAAAAAPgoAAGRycy9kb3ducmV2LnhtbFBLAQItAAoAAAAAAAAAIQDr+TfcQxkA&#10;AEMZAAAUAAAAAAAAAAAAAAAAAE0LAABkcnMvbWVkaWEvaW1hZ2UxLnBuZ1BLBQYAAAAABgAGAHwB&#10;AADCJAAAAAA=&#10;">
                <v:group id="Group 1050" o:spid="_x0000_s1281" style="position:absolute;left:38573;top:31603;width:29272;height:11986" coordorigin="38573,31603" coordsize="29272,119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ZwPvxAAAAN0AAAAPAAAAZHJzL2Rvd25yZXYueG1sRE9La8JA&#10;EL4X/A/LCL3VTQwtGl1FREsPIvgA8TZkxySYnQ3ZNYn/vlsQepuP7znzZW8q0VLjSssK4lEEgjiz&#10;uuRcwfm0/ZiAcB5ZY2WZFDzJwXIxeJtjqm3HB2qPPhchhF2KCgrv61RKlxVk0I1sTRy4m20M+gCb&#10;XOoGuxBuKjmOoi9psOTQUGBN64Ky+/FhFHx32K2SeNPu7rf183r63F92MSn1PuxXMxCeev8vfrl/&#10;dJifTBP4+yacIBe/AAAA//8DAFBLAQItABQABgAIAAAAIQDb4fbL7gAAAIUBAAATAAAAAAAAAAAA&#10;AAAAAAAAAABbQ29udGVudF9UeXBlc10ueG1sUEsBAi0AFAAGAAgAAAAhAFr0LFu/AAAAFQEAAAsA&#10;AAAAAAAAAAAAAAAAHwEAAF9yZWxzLy5yZWxzUEsBAi0AFAAGAAgAAAAhAKxnA+/EAAAA3QAAAA8A&#10;AAAAAAAAAAAAAAAABwIAAGRycy9kb3ducmV2LnhtbFBLBQYAAAAAAwADALcAAAD4AgAAAAA=&#10;">
                  <v:rect id="Rectangle 1051" o:spid="_x0000_s1282" style="position:absolute;left:39074;top:32199;width:28771;height:11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WewwAAAN0AAAAPAAAAZHJzL2Rvd25yZXYueG1sRE/fa8Iw&#10;EH4f7H8IN9jLmKk6hlajTEXY63QOH6/NrSltLiXJav3vl8HAt/v4ft5yPdhW9ORD7VjBeJSBIC6d&#10;rrlS8HncP89AhIissXVMCq4UYL26v1tirt2FP6g/xEqkEA45KjAxdrmUoTRkMYxcR5y4b+ctxgR9&#10;JbXHSwq3rZxk2au0WHNqMNjR1lDZHH6sgmPsT1/F6Txrdk91KApnmrnfKPX4MLwtQEQa4k38737X&#10;af50/gJ/36QT5OoXAAD//wMAUEsBAi0AFAAGAAgAAAAhANvh9svuAAAAhQEAABMAAAAAAAAAAAAA&#10;AAAAAAAAAFtDb250ZW50X1R5cGVzXS54bWxQSwECLQAUAAYACAAAACEAWvQsW78AAAAVAQAACwAA&#10;AAAAAAAAAAAAAAAfAQAAX3JlbHMvLnJlbHNQSwECLQAUAAYACAAAACEALrv1n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52" o:spid="_x0000_s1283" style="position:absolute;left:38573;top:31603;width:29272;height:11986" coordorigin="-2550,-2109" coordsize="34736,22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wj4AxQAAAN0AAAAPAAAAZHJzL2Rvd25yZXYueG1sRE9Na8JA&#10;EL0X/A/LFLw1mygpNc0qIlU8hEJVKL0N2TEJZmdDdpvEf98tFHqbx/ucfDOZVgzUu8aygiSKQRCX&#10;VjdcKbic908vIJxH1thaJgV3crBZzx5yzLQd+YOGk69ECGGXoYLa+y6T0pU1GXSR7YgDd7W9QR9g&#10;X0nd4xjCTSsXcfwsDTYcGmrsaFdTeTt9GwWHEcftMnkbitt1d/86p++fRUJKzR+n7SsIT5P/F/+5&#10;jzrMX65S+P0mnCDXPwAAAP//AwBQSwECLQAUAAYACAAAACEA2+H2y+4AAACFAQAAEwAAAAAAAAAA&#10;AAAAAAAAAAAAW0NvbnRlbnRfVHlwZXNdLnhtbFBLAQItABQABgAIAAAAIQBa9CxbvwAAABUBAAAL&#10;AAAAAAAAAAAAAAAAAB8BAABfcmVscy8ucmVsc1BLAQItABQABgAIAAAAIQBMwj4AxQAAAN0AAAAP&#10;AAAAAAAAAAAAAAAAAAcCAABkcnMvZG93bnJldi54bWxQSwUGAAAAAAMAAwC3AAAA+QIAAAAA&#10;">
                    <v:rect id="Rectangle 1053" o:spid="_x0000_s1284" style="position:absolute;left:-1955;top:-977;width:34141;height:212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Jc5ywwAAAN0AAAAPAAAAZHJzL2Rvd25yZXYueG1sRE/JasMw&#10;EL0X+g9iCr2URk4LIXGihDah0GtWehxbE8vYGhlJcdy/jwqF3Obx1lmsBtuKnnyoHSsYjzIQxKXT&#10;NVcKDvuv1ymIEJE1to5JwS8FWC0fHxaYa3flLfW7WIkUwiFHBSbGLpcylIYshpHriBN3dt5iTNBX&#10;Unu8pnDbyrcsm0iLNacGgx2tDZXN7mIV7GN/PBXHn2mzealDUTjTzPynUs9Pw8ccRKQh3sX/7m+d&#10;5r/PJvD3TTpBLm8AAAD//wMAUEsBAi0AFAAGAAgAAAAhANvh9svuAAAAhQEAABMAAAAAAAAAAAAA&#10;AAAAAAAAAFtDb250ZW50X1R5cGVzXS54bWxQSwECLQAUAAYACAAAACEAWvQsW78AAAAVAQAACwAA&#10;AAAAAAAAAAAAAAAfAQAAX3JlbHMvLnJlbHNQSwECLQAUAAYACAAAACEAsSXOc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054" o:spid="_x0000_s1285"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cgTxQAAAN0AAAAPAAAAZHJzL2Rvd25yZXYueG1sRE9Na8JA&#10;EL0L/odlhF6CbmpLW2M20gpikYJUe/A4ZMckmJ0Nu6um/94tFLzN431OvuhNKy7kfGNZweMkBUFc&#10;Wt1wpeBnvxq/gfABWWNrmRT8kodFMRzkmGl75W+67EIlYgj7DBXUIXSZlL6syaCf2I44ckfrDIYI&#10;XSW1w2sMN62cpumLNNhwbKixo2VN5Wl3NgrktNx+bdbHrk/kh7PPNjlvD4lSD6P+fQ4iUB/u4n/3&#10;p47zn2av8PdNPEEWNwAAAP//AwBQSwECLQAUAAYACAAAACEA2+H2y+4AAACFAQAAEwAAAAAAAAAA&#10;AAAAAAAAAAAAW0NvbnRlbnRfVHlwZXNdLnhtbFBLAQItABQABgAIAAAAIQBa9CxbvwAAABUBAAAL&#10;AAAAAAAAAAAAAAAAAB8BAABfcmVscy8ucmVsc1BLAQItABQABgAIAAAAIQBAGcgTxQAAAN0AAAAP&#10;AAAAAAAAAAAAAAAAAAcCAABkcnMvZG93bnJldi54bWxQSwUGAAAAAAMAAwC3AAAA+QIAAAAA&#10;" stroked="f">
                      <v:fill opacity="0"/>
                      <v:textbox inset="2.53956mm,2.53956mm,2.53956mm,2.53956mm">
                        <w:txbxContent>
                          <w:p w:rsidR="00E934CF" w:rsidRDefault="00E934CF">
                            <w:pPr>
                              <w:spacing w:before="0" w:after="0" w:line="240" w:lineRule="auto"/>
                              <w:textDirection w:val="btLr"/>
                            </w:pPr>
                          </w:p>
                        </w:txbxContent>
                      </v:textbox>
                    </v:rect>
                    <v:group id="Group 1055" o:spid="_x0000_s1286"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w5GexwAAAN0AAAAPAAAAZHJzL2Rvd25yZXYueG1sRI9Ba8JA&#10;EIXvhf6HZQq91U0qLTZ1FZFWPEjBWBBvQ3ZMgtnZkN0m8d93DoK3Gd6b976ZL0fXqJ66UHs2kE4S&#10;UMSFtzWXBn4P3y8zUCEiW2w8k4ErBVguHh/mmFk/8J76PJZKQjhkaKCKsc20DkVFDsPEt8SinX3n&#10;MMraldp2OEi4a/RrkrxrhzVLQ4UtrSsqLvmfM7AZcFhN069+dzmvr6fD289xl5Ixz0/j6hNUpDHe&#10;zbfrrRX86Yfgyjcygl78AwAA//8DAFBLAQItABQABgAIAAAAIQDb4fbL7gAAAIUBAAATAAAAAAAA&#10;AAAAAAAAAAAAAABbQ29udGVudF9UeXBlc10ueG1sUEsBAi0AFAAGAAgAAAAhAFr0LFu/AAAAFQEA&#10;AAsAAAAAAAAAAAAAAAAAHwEAAF9yZWxzLy5yZWxzUEsBAi0AFAAGAAgAAAAhAKLDkZ7HAAAA3QAA&#10;AA8AAAAAAAAAAAAAAAAABwIAAGRycy9kb3ducmV2LnhtbFBLBQYAAAAAAwADALcAAAD7AgAAAAA=&#10;">
                      <v:shape id="Freeform 1056" o:spid="_x0000_s1287"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LIHlxAAAAN0AAAAPAAAAZHJzL2Rvd25yZXYueG1sRE9LawIx&#10;EL4X+h/CCN5q1lfVrVFEUFvopSp6HTbTzdbNZNlEd/33jVDobT6+58yXrS3FjWpfOFbQ7yUgiDOn&#10;C84VHA+blykIH5A1lo5JwZ08LBfPT3NMtWv4i277kIsYwj5FBSaEKpXSZ4Ys+p6riCP37WqLIcI6&#10;l7rGJobbUg6S5FVaLDg2GKxobSi77K9Wwef5ZBt9prHZ/qw+itFuMtgNJ0p1O+3qDUSgNvyL/9zv&#10;Os4fzmbw+CaeIBe/AAAA//8DAFBLAQItABQABgAIAAAAIQDb4fbL7gAAAIUBAAATAAAAAAAAAAAA&#10;AAAAAAAAAABbQ29udGVudF9UeXBlc10ueG1sUEsBAi0AFAAGAAgAAAAhAFr0LFu/AAAAFQEAAAsA&#10;AAAAAAAAAAAAAAAAHwEAAF9yZWxzLy5yZWxzUEsBAi0AFAAGAAgAAAAhAHssgeX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057" o:spid="_x0000_s1288"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QhImxwAAAN0AAAAPAAAAZHJzL2Rvd25yZXYueG1sRI9Ba8JA&#10;EIXvgv9hGcGL1I22SJu6igiWHmprtfY8zY5JMDsbsluT/vvOQfA2w3vz3jfzZecqdaEmlJ4NTMYJ&#10;KOLM25JzA1+Hzd0jqBCRLVaeycAfBVgu+r05pta3/EmXfcyVhHBI0UARY51qHbKCHIaxr4lFO/nG&#10;YZS1ybVtsJVwV+lpksy0w5KlocCa1gVl5/2vM/D+tPv5xvvjNnvbHl786IPL9sjGDAfd6hlUpC7e&#10;zNfrVyv4D4nwyzcygl78AwAA//8DAFBLAQItABQABgAIAAAAIQDb4fbL7gAAAIUBAAATAAAAAAAA&#10;AAAAAAAAAAAAAABbQ29udGVudF9UeXBlc10ueG1sUEsBAi0AFAAGAAgAAAAhAFr0LFu/AAAAFQEA&#10;AAsAAAAAAAAAAAAAAAAAHwEAAF9yZWxzLy5yZWxzUEsBAi0AFAAGAAgAAAAhAPlCEibHAAAA3QAA&#10;AA8AAAAAAAAAAAAAAAAABwIAAGRycy9kb3ducmV2LnhtbFBLBQYAAAAAAwADALcAAAD7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058" o:spid="_x0000_s1289" style="position:absolute;left:-2550;top:-2109;width:33943;height:227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jODcwwAAAN0AAAAPAAAAZHJzL2Rvd25yZXYueG1sRE9Na8JA&#10;EL0L/odlhN50NyJSUlcJRVHqybS09DZkp0kwOxuya5L++64g9DaP9zmb3Wgb0VPna8cakoUCQVw4&#10;U3Op4eP9MH8G4QOywcYxafglD7vtdLLB1LiBL9TnoRQxhH2KGqoQ2lRKX1Rk0S9cSxy5H9dZDBF2&#10;pTQdDjHcNnKp1FparDk2VNjSa0XFNb9ZDdmbWWXq83j+3vd4PXydhyRfZlo/zcbsBUSgMfyLH+6T&#10;ifNXKoH7N/EEuf0DAAD//wMAUEsBAi0AFAAGAAgAAAAhANvh9svuAAAAhQEAABMAAAAAAAAAAAAA&#10;AAAAAAAAAFtDb250ZW50X1R5cGVzXS54bWxQSwECLQAUAAYACAAAACEAWvQsW78AAAAVAQAACwAA&#10;AAAAAAAAAAAAAAAfAQAAX3JlbHMvLnJlbHNQSwECLQAUAAYACAAAACEAhIzg3MMAAADdAAAADwAA&#10;AAAAAAAAAAAAAAAHAgAAZHJzL2Rvd25yZXYueG1sUEsFBgAAAAADAAMAtwAAAPcCAAAAAA==&#10;" filled="f" stroked="f">
                      <v:textbox inset="1.2694mm,2.53956mm,0,0">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Treba uzeti podatke o tome kako su na kraju godine ocijenjivani službenici. Svi imaju najbolje ocjene. Po internim procjenama imamo idealne kadrove. Ali u praksije stanje potpuno drugačije.</w:t>
                            </w:r>
                          </w:p>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Fokus grupe</w:t>
      </w:r>
      <w:r w:rsidR="006A107F" w:rsidRPr="007075A6">
        <w:rPr>
          <w:rFonts w:asciiTheme="minorHAnsi" w:eastAsia="Calibri" w:hAnsiTheme="minorHAnsi" w:cs="Calibri"/>
          <w:color w:val="000000"/>
          <w:sz w:val="24"/>
          <w:szCs w:val="24"/>
          <w:vertAlign w:val="superscript"/>
        </w:rPr>
        <w:footnoteReference w:id="82"/>
      </w:r>
      <w:r w:rsidR="006A107F" w:rsidRPr="007075A6">
        <w:rPr>
          <w:rFonts w:asciiTheme="minorHAnsi" w:eastAsia="Calibri" w:hAnsiTheme="minorHAnsi" w:cs="Calibri"/>
          <w:color w:val="000000"/>
          <w:sz w:val="24"/>
          <w:szCs w:val="24"/>
        </w:rPr>
        <w:t xml:space="preserve"> ukazale su na prikrivenu diskriminaciju koja postoji između službenika u agenciji i upravi. </w:t>
      </w:r>
      <w:r w:rsidR="002564EB">
        <w:rPr>
          <w:rFonts w:asciiTheme="minorHAnsi" w:eastAsia="Calibri" w:hAnsiTheme="minorHAnsi" w:cs="Calibri"/>
          <w:b/>
          <w:color w:val="000000"/>
          <w:sz w:val="24"/>
          <w:szCs w:val="24"/>
        </w:rPr>
        <w:t>Za iste vrste posl</w:t>
      </w:r>
      <w:r w:rsidR="006A107F" w:rsidRPr="007075A6">
        <w:rPr>
          <w:rFonts w:asciiTheme="minorHAnsi" w:eastAsia="Calibri" w:hAnsiTheme="minorHAnsi" w:cs="Calibri"/>
          <w:b/>
          <w:color w:val="000000"/>
          <w:sz w:val="24"/>
          <w:szCs w:val="24"/>
        </w:rPr>
        <w:t>a postoje različite zarade</w:t>
      </w:r>
      <w:r w:rsidR="006A107F" w:rsidRPr="007075A6">
        <w:rPr>
          <w:rFonts w:asciiTheme="minorHAnsi" w:eastAsia="Calibri" w:hAnsiTheme="minorHAnsi" w:cs="Calibri"/>
          <w:color w:val="000000"/>
          <w:sz w:val="24"/>
          <w:szCs w:val="24"/>
        </w:rPr>
        <w:t>. Agencije i javna tijela imaju iste funkcije, a neproporcionalno nejednake plate. Agencije pružaju bolje uslove rada, a zahtijevaju manji obim posla. </w:t>
      </w:r>
    </w:p>
    <w:p w:rsidR="00A16942" w:rsidRPr="007075A6" w:rsidRDefault="006A107F" w:rsidP="00EB118D">
      <w:pPr>
        <w:numPr>
          <w:ilvl w:val="0"/>
          <w:numId w:val="13"/>
        </w:numPr>
        <w:tabs>
          <w:tab w:val="left" w:pos="850"/>
          <w:tab w:val="left" w:pos="1191"/>
          <w:tab w:val="left" w:pos="1531"/>
        </w:tabs>
        <w:spacing w:before="120" w:after="120" w:line="240" w:lineRule="auto"/>
        <w:ind w:left="360" w:right="-471"/>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lastRenderedPageBreak/>
        <w:t xml:space="preserve">Nedovoljna primjena znanja stečenog na obukama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praksi </w:t>
      </w:r>
      <w:r w:rsidRPr="007075A6">
        <w:rPr>
          <w:rFonts w:asciiTheme="minorHAnsi" w:eastAsia="Calibri" w:hAnsiTheme="minorHAnsi" w:cs="Calibri"/>
          <w:b/>
          <w:color w:val="000000"/>
          <w:sz w:val="24"/>
          <w:szCs w:val="24"/>
        </w:rPr>
        <w:t>ciljane grupe zaposlenih ne dolaze na obuke</w:t>
      </w:r>
      <w:r w:rsidRPr="007075A6">
        <w:rPr>
          <w:rFonts w:asciiTheme="minorHAnsi" w:eastAsia="Calibri" w:hAnsiTheme="minorHAnsi" w:cs="Calibri"/>
          <w:color w:val="000000"/>
          <w:sz w:val="24"/>
          <w:szCs w:val="24"/>
        </w:rPr>
        <w:t>. N</w:t>
      </w:r>
      <w:r w:rsidRPr="007075A6">
        <w:rPr>
          <w:rFonts w:asciiTheme="minorHAnsi" w:eastAsia="Calibri" w:hAnsiTheme="minorHAnsi" w:cs="Calibri"/>
          <w:b/>
          <w:color w:val="000000"/>
          <w:sz w:val="24"/>
          <w:szCs w:val="24"/>
        </w:rPr>
        <w:t>e koristi se dovoljno sistem praćenja kvaliteta obuka,</w:t>
      </w:r>
      <w:r w:rsidRPr="007075A6">
        <w:rPr>
          <w:rFonts w:asciiTheme="minorHAnsi" w:eastAsia="Calibri" w:hAnsiTheme="minorHAnsi" w:cs="Calibri"/>
          <w:color w:val="000000"/>
          <w:sz w:val="24"/>
          <w:szCs w:val="24"/>
        </w:rPr>
        <w:t xml:space="preserve"> kroz korišćenje znanja i vještina stečenih na obukama kasnije u praksi.</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Zaposleni iz kategorije ruko</w:t>
      </w:r>
      <w:r w:rsidR="002564EB">
        <w:rPr>
          <w:rFonts w:asciiTheme="minorHAnsi" w:eastAsia="Calibri" w:hAnsiTheme="minorHAnsi" w:cs="Calibri"/>
          <w:color w:val="000000"/>
          <w:sz w:val="24"/>
          <w:szCs w:val="24"/>
        </w:rPr>
        <w:t>vodnog kadra i zaposleni koji</w:t>
      </w:r>
      <w:r w:rsidRPr="007075A6">
        <w:rPr>
          <w:rFonts w:asciiTheme="minorHAnsi" w:eastAsia="Calibri" w:hAnsiTheme="minorHAnsi" w:cs="Calibri"/>
          <w:color w:val="000000"/>
          <w:sz w:val="24"/>
          <w:szCs w:val="24"/>
        </w:rPr>
        <w:t xml:space="preserve"> prvi put zasnivaju radni odnos u organu imaju pravo i obavezu da učestvuj</w:t>
      </w:r>
      <w:r w:rsidR="002564EB">
        <w:rPr>
          <w:rFonts w:asciiTheme="minorHAnsi" w:eastAsia="Calibri" w:hAnsiTheme="minorHAnsi" w:cs="Calibri"/>
          <w:color w:val="000000"/>
          <w:sz w:val="24"/>
          <w:szCs w:val="24"/>
        </w:rPr>
        <w:t>u na svim relevantnim obukama. M</w:t>
      </w:r>
      <w:r w:rsidRPr="007075A6">
        <w:rPr>
          <w:rFonts w:asciiTheme="minorHAnsi" w:eastAsia="Calibri" w:hAnsiTheme="minorHAnsi" w:cs="Calibri"/>
          <w:color w:val="000000"/>
          <w:sz w:val="24"/>
          <w:szCs w:val="24"/>
        </w:rPr>
        <w:t>eđutim u praksi se to ne dešava.</w:t>
      </w:r>
      <w:r w:rsidRPr="007075A6">
        <w:rPr>
          <w:rFonts w:asciiTheme="minorHAnsi" w:eastAsia="Calibri" w:hAnsiTheme="minorHAnsi" w:cs="Calibri"/>
          <w:color w:val="000000"/>
          <w:sz w:val="24"/>
          <w:szCs w:val="24"/>
          <w:vertAlign w:val="superscript"/>
        </w:rPr>
        <w:footnoteReference w:id="83"/>
      </w:r>
      <w:r w:rsidRPr="007075A6">
        <w:rPr>
          <w:rFonts w:asciiTheme="minorHAnsi" w:eastAsia="Calibri" w:hAnsiTheme="minorHAnsi" w:cs="Calibri"/>
          <w:color w:val="000000"/>
          <w:sz w:val="24"/>
          <w:szCs w:val="24"/>
        </w:rPr>
        <w:t xml:space="preserve"> Rukovodioci ne doživljavaju obuku kao potrebu i posljedično ne daju podršku službenicima da se osposobljavaju i usavršavaj</w:t>
      </w:r>
      <w:r w:rsidR="002564EB">
        <w:rPr>
          <w:rFonts w:asciiTheme="minorHAnsi" w:eastAsia="Calibri" w:hAnsiTheme="minorHAnsi" w:cs="Calibri"/>
          <w:color w:val="000000"/>
          <w:sz w:val="24"/>
          <w:szCs w:val="24"/>
        </w:rPr>
        <w:t>u. Takođe, službenici koji se</w:t>
      </w:r>
      <w:r w:rsidRPr="007075A6">
        <w:rPr>
          <w:rFonts w:asciiTheme="minorHAnsi" w:eastAsia="Calibri" w:hAnsiTheme="minorHAnsi" w:cs="Calibri"/>
          <w:color w:val="000000"/>
          <w:sz w:val="24"/>
          <w:szCs w:val="24"/>
        </w:rPr>
        <w:t xml:space="preserve"> p</w:t>
      </w:r>
      <w:r w:rsidR="002564EB">
        <w:rPr>
          <w:rFonts w:asciiTheme="minorHAnsi" w:eastAsia="Calibri" w:hAnsiTheme="minorHAnsi" w:cs="Calibri"/>
          <w:color w:val="000000"/>
          <w:sz w:val="24"/>
          <w:szCs w:val="24"/>
        </w:rPr>
        <w:t>rvi put zapošljavaju u organu</w:t>
      </w:r>
      <w:r w:rsidRPr="007075A6">
        <w:rPr>
          <w:rFonts w:asciiTheme="minorHAnsi" w:eastAsia="Calibri" w:hAnsiTheme="minorHAnsi" w:cs="Calibri"/>
          <w:color w:val="000000"/>
          <w:sz w:val="24"/>
          <w:szCs w:val="24"/>
        </w:rPr>
        <w:t xml:space="preserve"> ne obučavaju</w:t>
      </w:r>
      <w:r w:rsidR="002564EB">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w:t>
      </w:r>
      <w:r w:rsidR="002564EB">
        <w:rPr>
          <w:rFonts w:asciiTheme="minorHAnsi" w:eastAsia="Calibri" w:hAnsiTheme="minorHAnsi" w:cs="Calibri"/>
          <w:color w:val="000000"/>
          <w:sz w:val="24"/>
          <w:szCs w:val="24"/>
        </w:rPr>
        <w:t>I njihov rad se ne prati adekvatno</w:t>
      </w:r>
      <w:r w:rsidRPr="007075A6">
        <w:rPr>
          <w:rFonts w:asciiTheme="minorHAnsi" w:eastAsia="Calibri" w:hAnsiTheme="minorHAnsi" w:cs="Calibri"/>
          <w:color w:val="000000"/>
          <w:sz w:val="24"/>
          <w:szCs w:val="24"/>
        </w:rPr>
        <w:t xml:space="preserve">.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Veliki broj službenika pohađa </w:t>
      </w:r>
      <w:r w:rsidR="002564EB">
        <w:rPr>
          <w:rFonts w:asciiTheme="minorHAnsi" w:eastAsia="Calibri" w:hAnsiTheme="minorHAnsi" w:cs="Calibri"/>
          <w:b/>
          <w:color w:val="000000"/>
          <w:sz w:val="24"/>
          <w:szCs w:val="24"/>
        </w:rPr>
        <w:t>obuku</w:t>
      </w:r>
      <w:r w:rsidRPr="007075A6">
        <w:rPr>
          <w:rFonts w:asciiTheme="minorHAnsi" w:eastAsia="Calibri" w:hAnsiTheme="minorHAnsi" w:cs="Calibri"/>
          <w:b/>
          <w:color w:val="000000"/>
          <w:sz w:val="24"/>
          <w:szCs w:val="24"/>
        </w:rPr>
        <w:t xml:space="preserve"> sa ciljem</w:t>
      </w:r>
      <w:r w:rsidR="002564EB">
        <w:rPr>
          <w:rFonts w:asciiTheme="minorHAnsi" w:eastAsia="Calibri" w:hAnsiTheme="minorHAnsi" w:cs="Calibri"/>
          <w:b/>
          <w:color w:val="000000"/>
          <w:sz w:val="24"/>
          <w:szCs w:val="24"/>
        </w:rPr>
        <w:t xml:space="preserve"> da</w:t>
      </w:r>
      <w:r w:rsidRPr="007075A6">
        <w:rPr>
          <w:rFonts w:asciiTheme="minorHAnsi" w:eastAsia="Calibri" w:hAnsiTheme="minorHAnsi" w:cs="Calibri"/>
          <w:b/>
          <w:color w:val="000000"/>
          <w:sz w:val="24"/>
          <w:szCs w:val="24"/>
        </w:rPr>
        <w:t xml:space="preserve"> unapr</w:t>
      </w:r>
      <w:r w:rsidR="002564EB">
        <w:rPr>
          <w:rFonts w:asciiTheme="minorHAnsi" w:eastAsia="Calibri" w:hAnsiTheme="minorHAnsi" w:cs="Calibri"/>
          <w:b/>
          <w:color w:val="000000"/>
          <w:sz w:val="24"/>
          <w:szCs w:val="24"/>
        </w:rPr>
        <w:t>ijede kompetencije</w:t>
      </w:r>
      <w:r w:rsidRPr="007075A6">
        <w:rPr>
          <w:rFonts w:asciiTheme="minorHAnsi" w:eastAsia="Calibri" w:hAnsiTheme="minorHAnsi" w:cs="Calibri"/>
          <w:color w:val="000000"/>
          <w:sz w:val="24"/>
          <w:szCs w:val="24"/>
        </w:rPr>
        <w:t xml:space="preserve"> za obavljanje poslova </w:t>
      </w:r>
      <w:r w:rsidR="002564EB">
        <w:rPr>
          <w:rFonts w:asciiTheme="minorHAnsi" w:eastAsia="Calibri" w:hAnsiTheme="minorHAnsi" w:cs="Calibri"/>
          <w:color w:val="000000"/>
          <w:sz w:val="24"/>
          <w:szCs w:val="24"/>
        </w:rPr>
        <w:t xml:space="preserve"> tog </w:t>
      </w:r>
      <w:r w:rsidRPr="007075A6">
        <w:rPr>
          <w:rFonts w:asciiTheme="minorHAnsi" w:eastAsia="Calibri" w:hAnsiTheme="minorHAnsi" w:cs="Calibri"/>
          <w:color w:val="000000"/>
          <w:sz w:val="24"/>
          <w:szCs w:val="24"/>
        </w:rPr>
        <w:t xml:space="preserve">radnog mjesta, ali u </w:t>
      </w:r>
      <w:r w:rsidR="002564EB">
        <w:rPr>
          <w:rFonts w:asciiTheme="minorHAnsi" w:eastAsia="Calibri" w:hAnsiTheme="minorHAnsi" w:cs="Calibri"/>
          <w:color w:val="000000"/>
          <w:sz w:val="24"/>
          <w:szCs w:val="24"/>
        </w:rPr>
        <w:t>praksi nije poznato koliko su takve</w:t>
      </w:r>
      <w:r w:rsidRPr="007075A6">
        <w:rPr>
          <w:rFonts w:asciiTheme="minorHAnsi" w:eastAsia="Calibri" w:hAnsiTheme="minorHAnsi" w:cs="Calibri"/>
          <w:color w:val="000000"/>
          <w:sz w:val="24"/>
          <w:szCs w:val="24"/>
        </w:rPr>
        <w:t xml:space="preserve"> obuke imale efekata u radu službenika. Uredba o stručnom osposobljavanju i usavršavanju državnih službenika i namještenika ne pruža adekvatan pravni okvir u sadržinskom smislu koji bi bio osnov za planiranje i vršenje stručnog osposobljavanja i usavršavanja državnih službenika u smislu funkcional</w:t>
      </w:r>
      <w:r w:rsidR="002564EB">
        <w:rPr>
          <w:rFonts w:asciiTheme="minorHAnsi" w:eastAsia="Calibri" w:hAnsiTheme="minorHAnsi" w:cs="Calibri"/>
          <w:color w:val="000000"/>
          <w:sz w:val="24"/>
          <w:szCs w:val="24"/>
        </w:rPr>
        <w:t>ne povezanosti i usklađenosti s</w:t>
      </w:r>
      <w:r w:rsidRPr="007075A6">
        <w:rPr>
          <w:rFonts w:asciiTheme="minorHAnsi" w:eastAsia="Calibri" w:hAnsiTheme="minorHAnsi" w:cs="Calibri"/>
          <w:color w:val="000000"/>
          <w:sz w:val="24"/>
          <w:szCs w:val="24"/>
        </w:rPr>
        <w:t xml:space="preserve"> aktuelnim razvojnim putem Crne Gore. Takođe, ona ne precizira met</w:t>
      </w:r>
      <w:r w:rsidR="002564EB">
        <w:rPr>
          <w:rFonts w:asciiTheme="minorHAnsi" w:eastAsia="Calibri" w:hAnsiTheme="minorHAnsi" w:cs="Calibri"/>
          <w:color w:val="000000"/>
          <w:sz w:val="24"/>
          <w:szCs w:val="24"/>
        </w:rPr>
        <w:t>odologiju za utvrđivanje potrebe</w:t>
      </w:r>
      <w:r w:rsidRPr="007075A6">
        <w:rPr>
          <w:rFonts w:asciiTheme="minorHAnsi" w:eastAsia="Calibri" w:hAnsiTheme="minorHAnsi" w:cs="Calibri"/>
          <w:color w:val="000000"/>
          <w:sz w:val="24"/>
          <w:szCs w:val="24"/>
        </w:rPr>
        <w:t xml:space="preserve"> za stručnim usavršavanjem, kriterijume i mjerila za vrednovanje programa stručnog usavršavanja u javnoj upravi, postupak evaluacije sprovedenih obuka, ne razrađuje kriterijume i postupak izbora trenera, predavača i naknade za obuke trenerima i predavačima-opšte i specifične programe obuka, mentorstvo i način rada mentora, način angažovanja i naknade realizatora i sprovodilaca akreditovanih programa stručnog usavršavanja u javnoj upravi.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Strateško planiranje obuka nije zastupljeno u organima,</w:t>
      </w:r>
      <w:r w:rsidRPr="007075A6">
        <w:rPr>
          <w:rFonts w:asciiTheme="minorHAnsi" w:eastAsia="Calibri" w:hAnsiTheme="minorHAnsi" w:cs="Calibri"/>
          <w:color w:val="000000"/>
          <w:sz w:val="24"/>
          <w:szCs w:val="24"/>
        </w:rPr>
        <w:t xml:space="preserve"> tako da se službenici prijavljuju na već planirane obuke Uprave za kadrove. U državnim organima, uglavnom, ne postoje jedinice za upravljanje ljudskim resursima i službenici zaposleni na kadrovskim poslovima ne obavljaju ovu sistemsku funkciju na adekvatan način jer nije predviđena kao obaveza. Organi se oslanjaju na Upravu za kadrove i postupak koji ona sprovodi. Uglavnom organi koji imaju jedinice za upravljanje ljudskim resursima sprovode analizu i planiraju usavršavanje zaposlenih, ali se analiza ne sprovodi u istom periodu. Pojedinačni su primjeri onih koji su nakon postupka ocjenjivanja </w:t>
      </w:r>
      <w:r w:rsidR="008D44FA">
        <w:rPr>
          <w:rFonts w:asciiTheme="minorHAnsi" w:eastAsia="Calibri" w:hAnsiTheme="minorHAnsi" w:cs="Calibri"/>
          <w:color w:val="000000"/>
          <w:sz w:val="24"/>
          <w:szCs w:val="24"/>
        </w:rPr>
        <w:t>pripremili izvještaj o potrebi</w:t>
      </w:r>
      <w:r w:rsidRPr="007075A6">
        <w:rPr>
          <w:rFonts w:asciiTheme="minorHAnsi" w:eastAsia="Calibri" w:hAnsiTheme="minorHAnsi" w:cs="Calibri"/>
          <w:color w:val="000000"/>
          <w:sz w:val="24"/>
          <w:szCs w:val="24"/>
        </w:rPr>
        <w:t xml:space="preserve"> za daljim usavršavanjem zaposlenih.</w:t>
      </w:r>
      <w:r w:rsidRPr="007075A6">
        <w:rPr>
          <w:rFonts w:asciiTheme="minorHAnsi" w:eastAsia="Calibri" w:hAnsiTheme="minorHAnsi" w:cs="Calibri"/>
          <w:color w:val="000000"/>
          <w:sz w:val="24"/>
          <w:szCs w:val="24"/>
          <w:vertAlign w:val="superscript"/>
        </w:rPr>
        <w:footnoteReference w:id="84"/>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Prema SIGMA procjeni iz 2021. godine, broj državnih službenika koji su pohađali obuku na centralnom nivou u 2020. godini iznosio je 2.134 zaposlenih, što je </w:t>
      </w:r>
      <w:r w:rsidRPr="007075A6">
        <w:rPr>
          <w:rFonts w:asciiTheme="minorHAnsi" w:eastAsia="Calibri" w:hAnsiTheme="minorHAnsi" w:cs="Calibri"/>
          <w:b/>
          <w:color w:val="000000"/>
          <w:sz w:val="24"/>
          <w:szCs w:val="24"/>
        </w:rPr>
        <w:t>obuhvat</w:t>
      </w:r>
      <w:r w:rsidRPr="007075A6">
        <w:rPr>
          <w:rFonts w:asciiTheme="minorHAnsi" w:eastAsia="Calibri" w:hAnsiTheme="minorHAnsi" w:cs="Calibri"/>
          <w:color w:val="000000"/>
          <w:sz w:val="24"/>
          <w:szCs w:val="24"/>
        </w:rPr>
        <w:t xml:space="preserve"> od 27% državnih službenika na centralnom nivou</w:t>
      </w:r>
      <w:r w:rsidRPr="007075A6">
        <w:rPr>
          <w:rFonts w:asciiTheme="minorHAnsi" w:eastAsia="Calibri" w:hAnsiTheme="minorHAnsi" w:cs="Calibri"/>
          <w:color w:val="000000"/>
          <w:sz w:val="24"/>
          <w:szCs w:val="24"/>
          <w:vertAlign w:val="superscript"/>
        </w:rPr>
        <w:footnoteReference w:id="85"/>
      </w:r>
      <w:r w:rsidRPr="007075A6">
        <w:rPr>
          <w:rFonts w:asciiTheme="minorHAnsi" w:eastAsia="Calibri" w:hAnsiTheme="minorHAnsi" w:cs="Calibri"/>
          <w:color w:val="000000"/>
          <w:sz w:val="24"/>
          <w:szCs w:val="24"/>
        </w:rPr>
        <w:t xml:space="preserve">. Ipak, udio od 27% predstavlja pad u odnosu na 35% iz 2016. </w:t>
      </w:r>
      <w:r w:rsidRPr="00FE1E9D">
        <w:rPr>
          <w:rFonts w:asciiTheme="minorHAnsi" w:eastAsia="Calibri" w:hAnsiTheme="minorHAnsi" w:cs="Calibri"/>
          <w:color w:val="auto"/>
          <w:sz w:val="24"/>
          <w:szCs w:val="24"/>
        </w:rPr>
        <w:t xml:space="preserve">godine. </w:t>
      </w:r>
      <w:r w:rsidR="00FE1E9D" w:rsidRPr="00FE1E9D">
        <w:rPr>
          <w:rFonts w:asciiTheme="minorHAnsi" w:hAnsiTheme="minorHAnsi"/>
          <w:color w:val="auto"/>
          <w:sz w:val="24"/>
          <w:szCs w:val="24"/>
        </w:rPr>
        <w:t xml:space="preserve">Po podacima UzK </w:t>
      </w:r>
      <w:r w:rsidR="00FE1E9D" w:rsidRPr="00F407C2">
        <w:rPr>
          <w:rFonts w:asciiTheme="minorHAnsi" w:eastAsia="Calibri" w:hAnsiTheme="minorHAnsi" w:cs="Calibri"/>
          <w:color w:val="auto"/>
          <w:sz w:val="24"/>
          <w:szCs w:val="24"/>
        </w:rPr>
        <w:t>b</w:t>
      </w:r>
      <w:r w:rsidRPr="00F407C2">
        <w:rPr>
          <w:rFonts w:asciiTheme="minorHAnsi" w:eastAsia="Calibri" w:hAnsiTheme="minorHAnsi" w:cs="Calibri"/>
          <w:color w:val="auto"/>
          <w:sz w:val="24"/>
          <w:szCs w:val="24"/>
        </w:rPr>
        <w:t xml:space="preserve">roj </w:t>
      </w:r>
      <w:r w:rsidR="007F378F" w:rsidRPr="00F407C2">
        <w:rPr>
          <w:rFonts w:asciiTheme="minorHAnsi" w:eastAsia="Calibri" w:hAnsiTheme="minorHAnsi" w:cs="Calibri"/>
          <w:color w:val="000000"/>
          <w:sz w:val="24"/>
          <w:szCs w:val="24"/>
        </w:rPr>
        <w:t xml:space="preserve">službenika </w:t>
      </w:r>
      <w:r w:rsidR="00F407C2" w:rsidRPr="00F407C2">
        <w:rPr>
          <w:rFonts w:asciiTheme="minorHAnsi" w:eastAsia="Calibri" w:hAnsiTheme="minorHAnsi" w:cs="Calibri"/>
          <w:color w:val="000000"/>
          <w:sz w:val="24"/>
          <w:szCs w:val="24"/>
        </w:rPr>
        <w:t>na lokalnom ni</w:t>
      </w:r>
      <w:r w:rsidR="007F378F" w:rsidRPr="00F407C2">
        <w:rPr>
          <w:rFonts w:asciiTheme="minorHAnsi" w:eastAsia="Calibri" w:hAnsiTheme="minorHAnsi" w:cs="Calibri"/>
          <w:color w:val="000000"/>
          <w:sz w:val="24"/>
          <w:szCs w:val="24"/>
        </w:rPr>
        <w:t>v</w:t>
      </w:r>
      <w:r w:rsidR="00CF1B15">
        <w:rPr>
          <w:rFonts w:asciiTheme="minorHAnsi" w:eastAsia="Calibri" w:hAnsiTheme="minorHAnsi" w:cs="Calibri"/>
          <w:color w:val="000000"/>
          <w:sz w:val="24"/>
          <w:szCs w:val="24"/>
        </w:rPr>
        <w:t>ou koji su pohađali obuku</w:t>
      </w:r>
      <w:r w:rsidR="00F407C2" w:rsidRPr="00F407C2">
        <w:rPr>
          <w:rFonts w:asciiTheme="minorHAnsi" w:eastAsia="Calibri" w:hAnsiTheme="minorHAnsi" w:cs="Calibri"/>
          <w:color w:val="000000"/>
          <w:sz w:val="24"/>
          <w:szCs w:val="24"/>
        </w:rPr>
        <w:t xml:space="preserve"> su 510 službenika po Opštem programu i 102 po Specijalnom programu za upravljanje i unutrašnje kontrole. P</w:t>
      </w:r>
      <w:r w:rsidRPr="00F407C2">
        <w:rPr>
          <w:rFonts w:asciiTheme="minorHAnsi" w:eastAsia="Calibri" w:hAnsiTheme="minorHAnsi" w:cs="Calibri"/>
          <w:color w:val="000000"/>
          <w:sz w:val="24"/>
          <w:szCs w:val="24"/>
        </w:rPr>
        <w:t>o</w:t>
      </w:r>
      <w:r w:rsidRPr="007075A6">
        <w:rPr>
          <w:rFonts w:asciiTheme="minorHAnsi" w:eastAsia="Calibri" w:hAnsiTheme="minorHAnsi" w:cs="Calibri"/>
          <w:color w:val="000000"/>
          <w:sz w:val="24"/>
          <w:szCs w:val="24"/>
        </w:rPr>
        <w:t xml:space="preserve">red toga, </w:t>
      </w:r>
      <w:r w:rsidRPr="007075A6">
        <w:rPr>
          <w:rFonts w:asciiTheme="minorHAnsi" w:eastAsia="Calibri" w:hAnsiTheme="minorHAnsi" w:cs="Calibri"/>
          <w:b/>
          <w:color w:val="000000"/>
          <w:sz w:val="24"/>
          <w:szCs w:val="24"/>
        </w:rPr>
        <w:t>budžet UZK</w:t>
      </w:r>
      <w:r w:rsidRPr="007075A6">
        <w:rPr>
          <w:rFonts w:asciiTheme="minorHAnsi" w:eastAsia="Calibri" w:hAnsiTheme="minorHAnsi" w:cs="Calibri"/>
          <w:color w:val="000000"/>
          <w:sz w:val="24"/>
          <w:szCs w:val="24"/>
        </w:rPr>
        <w:t xml:space="preserve"> za obuke na centralnom niovu iznosio je 360.​​000 EUR u 2020. godini i daleko </w:t>
      </w:r>
      <w:r w:rsidRPr="007075A6">
        <w:rPr>
          <w:rFonts w:asciiTheme="minorHAnsi" w:eastAsia="Calibri" w:hAnsiTheme="minorHAnsi" w:cs="Calibri"/>
          <w:b/>
          <w:color w:val="000000"/>
          <w:sz w:val="24"/>
          <w:szCs w:val="24"/>
        </w:rPr>
        <w:t xml:space="preserve">manje od 1% ukupnog budžeta za zarade </w:t>
      </w:r>
      <w:r w:rsidRPr="007075A6">
        <w:rPr>
          <w:rFonts w:asciiTheme="minorHAnsi" w:eastAsia="Calibri" w:hAnsiTheme="minorHAnsi" w:cs="Calibri"/>
          <w:color w:val="000000"/>
          <w:sz w:val="24"/>
          <w:szCs w:val="24"/>
        </w:rPr>
        <w:t xml:space="preserve">što je minimalni zahtjev prema </w:t>
      </w:r>
      <w:r w:rsidRPr="007075A6">
        <w:rPr>
          <w:rFonts w:asciiTheme="minorHAnsi" w:eastAsia="Calibri" w:hAnsiTheme="minorHAnsi" w:cs="Calibri"/>
          <w:color w:val="000000"/>
          <w:sz w:val="24"/>
          <w:szCs w:val="24"/>
        </w:rPr>
        <w:lastRenderedPageBreak/>
        <w:t>Principima javne uprave (</w:t>
      </w:r>
      <w:r w:rsidR="00CF1B15">
        <w:rPr>
          <w:rFonts w:asciiTheme="minorHAnsi" w:eastAsia="Calibri" w:hAnsiTheme="minorHAnsi" w:cs="Calibri"/>
          <w:color w:val="000000"/>
          <w:sz w:val="24"/>
          <w:szCs w:val="24"/>
        </w:rPr>
        <w:t>koje je razvila Evropske komisije i OECD/SIGMA)</w:t>
      </w:r>
      <w:r w:rsidRPr="007075A6">
        <w:rPr>
          <w:rFonts w:asciiTheme="minorHAnsi" w:eastAsia="Calibri" w:hAnsiTheme="minorHAnsi" w:cs="Calibri"/>
          <w:color w:val="000000"/>
          <w:sz w:val="24"/>
          <w:szCs w:val="24"/>
        </w:rPr>
        <w:t>. Ne postoji podatak o broju zaposlenih u drugim</w:t>
      </w:r>
      <w:r w:rsidR="00CF1B15">
        <w:rPr>
          <w:rFonts w:asciiTheme="minorHAnsi" w:eastAsia="Calibri" w:hAnsiTheme="minorHAnsi" w:cs="Calibri"/>
          <w:color w:val="000000"/>
          <w:sz w:val="24"/>
          <w:szCs w:val="24"/>
        </w:rPr>
        <w:t xml:space="preserve"> organima koji su pohađali obuku</w:t>
      </w:r>
      <w:r w:rsidRPr="007075A6">
        <w:rPr>
          <w:rFonts w:asciiTheme="minorHAnsi" w:eastAsia="Calibri" w:hAnsiTheme="minorHAnsi" w:cs="Calibri"/>
          <w:color w:val="000000"/>
          <w:sz w:val="24"/>
          <w:szCs w:val="24"/>
        </w:rPr>
        <w:t xml:space="preserve"> u organizaciji drugih provajdera obuke. Postoji mogućnost </w:t>
      </w:r>
      <w:r w:rsidR="00CF1B15">
        <w:rPr>
          <w:rFonts w:asciiTheme="minorHAnsi" w:eastAsia="Calibri" w:hAnsiTheme="minorHAnsi" w:cs="Calibri"/>
          <w:color w:val="000000"/>
          <w:sz w:val="24"/>
          <w:szCs w:val="24"/>
        </w:rPr>
        <w:t xml:space="preserve"> da se ovi podaci</w:t>
      </w:r>
      <w:r w:rsidRPr="007075A6">
        <w:rPr>
          <w:rFonts w:asciiTheme="minorHAnsi" w:eastAsia="Calibri" w:hAnsiTheme="minorHAnsi" w:cs="Calibri"/>
          <w:color w:val="000000"/>
          <w:sz w:val="24"/>
          <w:szCs w:val="24"/>
        </w:rPr>
        <w:t xml:space="preserve"> </w:t>
      </w:r>
      <w:r w:rsidR="00CF1B15">
        <w:rPr>
          <w:rFonts w:asciiTheme="minorHAnsi" w:eastAsia="Calibri" w:hAnsiTheme="minorHAnsi" w:cs="Calibri"/>
          <w:color w:val="000000"/>
          <w:sz w:val="24"/>
          <w:szCs w:val="24"/>
        </w:rPr>
        <w:t>unesu u KIS</w:t>
      </w:r>
      <w:r w:rsidRPr="007075A6">
        <w:rPr>
          <w:rFonts w:asciiTheme="minorHAnsi" w:eastAsia="Calibri" w:hAnsiTheme="minorHAnsi" w:cs="Calibri"/>
          <w:color w:val="000000"/>
          <w:sz w:val="24"/>
          <w:szCs w:val="24"/>
        </w:rPr>
        <w:t xml:space="preserve"> ali organi</w:t>
      </w:r>
      <w:r w:rsidR="00CF1B15">
        <w:rPr>
          <w:rFonts w:asciiTheme="minorHAnsi" w:eastAsia="Calibri" w:hAnsiTheme="minorHAnsi" w:cs="Calibri"/>
          <w:color w:val="000000"/>
          <w:sz w:val="24"/>
          <w:szCs w:val="24"/>
        </w:rPr>
        <w:t xml:space="preserve"> te podatke ne unose</w:t>
      </w:r>
      <w:r w:rsidRPr="007075A6">
        <w:rPr>
          <w:rFonts w:asciiTheme="minorHAnsi" w:eastAsia="Calibri" w:hAnsiTheme="minorHAnsi" w:cs="Calibri"/>
          <w:color w:val="000000"/>
          <w:sz w:val="24"/>
          <w:szCs w:val="24"/>
        </w:rPr>
        <w:t>. Isto se odnosi i na budžet.</w:t>
      </w:r>
    </w:p>
    <w:p w:rsidR="00A16942" w:rsidRPr="007075A6" w:rsidRDefault="006A107F" w:rsidP="00EB118D">
      <w:pPr>
        <w:numPr>
          <w:ilvl w:val="0"/>
          <w:numId w:val="13"/>
        </w:numPr>
        <w:tabs>
          <w:tab w:val="left" w:pos="850"/>
          <w:tab w:val="left" w:pos="1191"/>
          <w:tab w:val="left" w:pos="1531"/>
        </w:tabs>
        <w:spacing w:before="120" w:after="120" w:line="240" w:lineRule="auto"/>
        <w:ind w:left="274" w:right="-475" w:hanging="274"/>
        <w:jc w:val="both"/>
        <w:rPr>
          <w:rFonts w:asciiTheme="minorHAnsi" w:eastAsia="Calibri" w:hAnsiTheme="minorHAnsi" w:cs="Calibri"/>
          <w:i/>
          <w:color w:val="000000"/>
          <w:sz w:val="24"/>
          <w:szCs w:val="24"/>
        </w:rPr>
      </w:pPr>
      <w:r w:rsidRPr="007075A6">
        <w:rPr>
          <w:rFonts w:asciiTheme="minorHAnsi" w:eastAsia="Calibri" w:hAnsiTheme="minorHAnsi" w:cs="Calibri"/>
          <w:b/>
          <w:i/>
          <w:color w:val="000000"/>
          <w:sz w:val="24"/>
          <w:szCs w:val="24"/>
        </w:rPr>
        <w:t xml:space="preserve">Ograničeni kapaciteti za upravljanje ljudskim resursima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 xml:space="preserve">Jedinice za upravljanje ljudskim resursima (ULJR) najčešće </w:t>
      </w:r>
      <w:r w:rsidR="00D37403" w:rsidRPr="007075A6">
        <w:rPr>
          <w:rFonts w:asciiTheme="minorHAnsi" w:eastAsia="Calibri" w:hAnsiTheme="minorHAnsi" w:cs="Calibri"/>
          <w:b/>
          <w:color w:val="000000"/>
          <w:sz w:val="24"/>
          <w:szCs w:val="24"/>
        </w:rPr>
        <w:t xml:space="preserve">su </w:t>
      </w:r>
      <w:r w:rsidRPr="007075A6">
        <w:rPr>
          <w:rFonts w:asciiTheme="minorHAnsi" w:eastAsia="Calibri" w:hAnsiTheme="minorHAnsi" w:cs="Calibri"/>
          <w:b/>
          <w:color w:val="000000"/>
          <w:sz w:val="24"/>
          <w:szCs w:val="24"/>
        </w:rPr>
        <w:t>jedinice za pravne i op</w:t>
      </w:r>
      <w:r w:rsidR="00D37403">
        <w:rPr>
          <w:rFonts w:asciiTheme="minorHAnsi" w:eastAsia="Calibri" w:hAnsiTheme="minorHAnsi" w:cs="Calibri"/>
          <w:b/>
          <w:color w:val="000000"/>
          <w:sz w:val="24"/>
          <w:szCs w:val="24"/>
        </w:rPr>
        <w:t>š</w:t>
      </w:r>
      <w:r w:rsidRPr="007075A6">
        <w:rPr>
          <w:rFonts w:asciiTheme="minorHAnsi" w:eastAsia="Calibri" w:hAnsiTheme="minorHAnsi" w:cs="Calibri"/>
          <w:b/>
          <w:color w:val="000000"/>
          <w:sz w:val="24"/>
          <w:szCs w:val="24"/>
        </w:rPr>
        <w:t xml:space="preserve">te poslove, a ne jedinice za upravljanje ljudskim resursima i </w:t>
      </w:r>
      <w:r w:rsidR="00D37403">
        <w:rPr>
          <w:rFonts w:asciiTheme="minorHAnsi" w:eastAsia="Calibri" w:hAnsiTheme="minorHAnsi" w:cs="Calibri"/>
          <w:b/>
          <w:color w:val="000000"/>
          <w:sz w:val="24"/>
          <w:szCs w:val="24"/>
        </w:rPr>
        <w:t xml:space="preserve">za </w:t>
      </w:r>
      <w:r w:rsidRPr="007075A6">
        <w:rPr>
          <w:rFonts w:asciiTheme="minorHAnsi" w:eastAsia="Calibri" w:hAnsiTheme="minorHAnsi" w:cs="Calibri"/>
          <w:b/>
          <w:color w:val="000000"/>
          <w:sz w:val="24"/>
          <w:szCs w:val="24"/>
        </w:rPr>
        <w:t>stvaranje snažnog ljudskog resursa u upravi</w:t>
      </w:r>
      <w:r w:rsidRPr="007075A6">
        <w:rPr>
          <w:rFonts w:asciiTheme="minorHAnsi" w:eastAsia="Calibri" w:hAnsiTheme="minorHAnsi" w:cs="Calibri"/>
          <w:color w:val="000000"/>
          <w:sz w:val="24"/>
          <w:szCs w:val="24"/>
        </w:rPr>
        <w:t>. U sistemima gdje postoje jedinice za ULJR, njihov rad je usmjeren na pripremu pravnih akata – opštih i pojedinačnih, osiguranje zakonitosti u sferi radno-pravnih i državno-službeničkih odnosa i obavljanje administrativnih poslova.</w:t>
      </w:r>
      <w:r w:rsidRPr="007075A6">
        <w:rPr>
          <w:rFonts w:asciiTheme="minorHAnsi" w:eastAsia="Calibri" w:hAnsiTheme="minorHAnsi" w:cs="Calibri"/>
          <w:color w:val="000000"/>
          <w:sz w:val="24"/>
          <w:szCs w:val="24"/>
          <w:vertAlign w:val="superscript"/>
        </w:rPr>
        <w:footnoteReference w:id="86"/>
      </w:r>
      <w:r w:rsidRPr="007075A6">
        <w:rPr>
          <w:rFonts w:asciiTheme="minorHAnsi" w:eastAsia="Calibri" w:hAnsiTheme="minorHAnsi" w:cs="Calibri"/>
          <w:color w:val="000000"/>
          <w:sz w:val="24"/>
          <w:szCs w:val="24"/>
        </w:rPr>
        <w:t xml:space="preserve"> Ne postoji ni dovoljan broj jedinica za ljudske resurse kao posebnih organizacionih jedinica,</w:t>
      </w:r>
      <w:r w:rsidRPr="007075A6">
        <w:rPr>
          <w:rFonts w:asciiTheme="minorHAnsi" w:eastAsia="Calibri" w:hAnsiTheme="minorHAnsi" w:cs="Calibri"/>
          <w:color w:val="000000"/>
          <w:sz w:val="24"/>
          <w:szCs w:val="24"/>
          <w:vertAlign w:val="superscript"/>
        </w:rPr>
        <w:footnoteReference w:id="87"/>
      </w:r>
      <w:r w:rsidRPr="007075A6">
        <w:rPr>
          <w:rFonts w:asciiTheme="minorHAnsi" w:eastAsia="Calibri" w:hAnsiTheme="minorHAnsi" w:cs="Calibri"/>
          <w:color w:val="000000"/>
          <w:sz w:val="24"/>
          <w:szCs w:val="24"/>
        </w:rPr>
        <w:t xml:space="preserve"> kao ni službenika koji ove poslove obavljaju u okviru opštih i kadrovskih poslova. Ovakvo stanje reflektuje </w:t>
      </w:r>
      <w:r w:rsidR="00D37403" w:rsidRPr="007075A6">
        <w:rPr>
          <w:rFonts w:asciiTheme="minorHAnsi" w:eastAsia="Calibri" w:hAnsiTheme="minorHAnsi" w:cs="Calibri"/>
          <w:color w:val="000000"/>
          <w:sz w:val="24"/>
          <w:szCs w:val="24"/>
        </w:rPr>
        <w:t xml:space="preserve">se </w:t>
      </w:r>
      <w:r w:rsidRPr="007075A6">
        <w:rPr>
          <w:rFonts w:asciiTheme="minorHAnsi" w:eastAsia="Calibri" w:hAnsiTheme="minorHAnsi" w:cs="Calibri"/>
          <w:color w:val="000000"/>
          <w:sz w:val="24"/>
          <w:szCs w:val="24"/>
        </w:rPr>
        <w:t>na sve faze ciklusa upravljanja ljudskim resursima, uključujući i stručno usavršavanje, gd</w:t>
      </w:r>
      <w:r w:rsidR="00D37403">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 ako jedinice ne postoje, nema planiranja stručnog osposobljavanja i usavršavanja zaposlenih u organu, odnosno ne postoji jasna veza između profesionalnog razvoja i praćenja radnog učinka zaposlenih.</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Ne postoji</w:t>
      </w:r>
      <w:r w:rsidR="00470F94">
        <w:rPr>
          <w:rFonts w:asciiTheme="minorHAnsi" w:eastAsia="Calibri" w:hAnsiTheme="minorHAnsi" w:cs="Calibri"/>
          <w:b/>
          <w:color w:val="000000"/>
          <w:sz w:val="24"/>
          <w:szCs w:val="24"/>
        </w:rPr>
        <w:t xml:space="preserve"> </w:t>
      </w:r>
      <w:r w:rsidRPr="007075A6">
        <w:rPr>
          <w:rFonts w:asciiTheme="minorHAnsi" w:eastAsia="Calibri" w:hAnsiTheme="minorHAnsi" w:cs="Calibri"/>
          <w:b/>
          <w:color w:val="000000"/>
          <w:sz w:val="24"/>
          <w:szCs w:val="24"/>
        </w:rPr>
        <w:t>sistem kontinuiranog mjerenja zadovoljstva zaposlenih</w:t>
      </w:r>
      <w:r w:rsidR="00B97CFD">
        <w:rPr>
          <w:rFonts w:asciiTheme="minorHAnsi" w:eastAsia="Calibri" w:hAnsiTheme="minorHAnsi" w:cs="Calibri"/>
          <w:color w:val="000000"/>
          <w:sz w:val="24"/>
          <w:szCs w:val="24"/>
        </w:rPr>
        <w:t xml:space="preserve"> sa ciljem unapr</w:t>
      </w:r>
      <w:r w:rsidRPr="007075A6">
        <w:rPr>
          <w:rFonts w:asciiTheme="minorHAnsi" w:eastAsia="Calibri" w:hAnsiTheme="minorHAnsi" w:cs="Calibri"/>
          <w:color w:val="000000"/>
          <w:sz w:val="24"/>
          <w:szCs w:val="24"/>
        </w:rPr>
        <w:t>eđenja učinka rada organa, kao i zadovoljstva i</w:t>
      </w:r>
      <w:r w:rsidR="00B97CFD">
        <w:rPr>
          <w:rFonts w:asciiTheme="minorHAnsi" w:eastAsia="Calibri" w:hAnsiTheme="minorHAnsi" w:cs="Calibri"/>
          <w:color w:val="000000"/>
          <w:sz w:val="24"/>
          <w:szCs w:val="24"/>
        </w:rPr>
        <w:t xml:space="preserve"> motivacije zaposlenih, pa posl</w:t>
      </w:r>
      <w:r w:rsidRPr="007075A6">
        <w:rPr>
          <w:rFonts w:asciiTheme="minorHAnsi" w:eastAsia="Calibri" w:hAnsiTheme="minorHAnsi" w:cs="Calibri"/>
          <w:color w:val="000000"/>
          <w:sz w:val="24"/>
          <w:szCs w:val="24"/>
        </w:rPr>
        <w:t xml:space="preserve">jedično rukovodioci nemaju povratnu informaciju o nivou zadovoljstva, motivisanosti </w:t>
      </w:r>
      <w:r w:rsidR="00B97CFD">
        <w:rPr>
          <w:rFonts w:asciiTheme="minorHAnsi" w:eastAsia="Calibri" w:hAnsiTheme="minorHAnsi" w:cs="Calibri"/>
          <w:color w:val="000000"/>
          <w:sz w:val="24"/>
          <w:szCs w:val="24"/>
        </w:rPr>
        <w:t>i o</w:t>
      </w:r>
      <w:r w:rsidRPr="007075A6">
        <w:rPr>
          <w:rFonts w:asciiTheme="minorHAnsi" w:eastAsia="Calibri" w:hAnsiTheme="minorHAnsi" w:cs="Calibri"/>
          <w:color w:val="000000"/>
          <w:sz w:val="24"/>
          <w:szCs w:val="24"/>
        </w:rPr>
        <w:t xml:space="preserve"> ključnim problemima službenika, iz kog razloga nije moguće spriječiti odlazak najboljih i pratiti uspješnost reforme iz godine u godinu. SIGMA je pripremila Praktične smjernice za uvođenje anketa o mjerenju zadovoljstva zaposlenih u javnoj upravi Crne Gore, u skladu sa čim se planira mjerenje zadovoljstva zap</w:t>
      </w:r>
      <w:r w:rsidR="00B97CFD">
        <w:rPr>
          <w:rFonts w:asciiTheme="minorHAnsi" w:eastAsia="Calibri" w:hAnsiTheme="minorHAnsi" w:cs="Calibri"/>
          <w:color w:val="000000"/>
          <w:sz w:val="24"/>
          <w:szCs w:val="24"/>
        </w:rPr>
        <w:t>oslenih u organima u odabranim Pilot institucijama</w:t>
      </w:r>
      <w:r w:rsidRPr="007075A6">
        <w:rPr>
          <w:rFonts w:asciiTheme="minorHAnsi" w:eastAsia="Calibri" w:hAnsiTheme="minorHAnsi" w:cs="Calibri"/>
          <w:color w:val="000000"/>
          <w:sz w:val="24"/>
          <w:szCs w:val="24"/>
        </w:rPr>
        <w:t xml:space="preserve"> (Uprava za kadrove, Ministarstvo javne uprave, digitalnog društva i medija, Stručna služba Skupštine i opština Kolašin).</w:t>
      </w:r>
    </w:p>
    <w:p w:rsidR="00A16942" w:rsidRPr="007075A6" w:rsidRDefault="006A107F" w:rsidP="00EB118D">
      <w:pPr>
        <w:numPr>
          <w:ilvl w:val="0"/>
          <w:numId w:val="13"/>
        </w:numPr>
        <w:pBdr>
          <w:top w:val="nil"/>
          <w:left w:val="nil"/>
          <w:bottom w:val="nil"/>
          <w:right w:val="nil"/>
          <w:between w:val="nil"/>
        </w:pBdr>
        <w:tabs>
          <w:tab w:val="left" w:pos="850"/>
          <w:tab w:val="left" w:pos="1191"/>
          <w:tab w:val="left" w:pos="1531"/>
        </w:tabs>
        <w:spacing w:before="60" w:after="60" w:line="240" w:lineRule="auto"/>
        <w:ind w:left="270" w:right="-471" w:hanging="270"/>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Nedovoljno efikasan rad javne uprave</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Struktura i organizacija institucija u</w:t>
      </w:r>
      <w:r w:rsidR="00B97CFD">
        <w:rPr>
          <w:rFonts w:asciiTheme="minorHAnsi" w:eastAsia="Calibri" w:hAnsiTheme="minorHAnsi" w:cs="Calibri"/>
          <w:color w:val="000000"/>
          <w:sz w:val="24"/>
          <w:szCs w:val="24"/>
        </w:rPr>
        <w:t xml:space="preserve"> javnoj upravi nije praćena pret</w:t>
      </w:r>
      <w:r w:rsidRPr="007075A6">
        <w:rPr>
          <w:rFonts w:asciiTheme="minorHAnsi" w:eastAsia="Calibri" w:hAnsiTheme="minorHAnsi" w:cs="Calibri"/>
          <w:color w:val="000000"/>
          <w:sz w:val="24"/>
          <w:szCs w:val="24"/>
        </w:rPr>
        <w:t>hodno urađenim funkcionalnim analizama poslova, uključujući jasno mapiranje procesa rada i nadležnosti, identifikovanje broja zaposlenih i nivo opterećenosti na nivou organa, organizacionih jedinica i na nivou svakog zaposlenog. Nedostatkom potrebnih analiza rada organa, u institucijama javne uprave često je prisutna nesrazmjerna podjela rada po sektorima organa, preopterećenost rada pojedinih zaposlenih, što uzrokuje zaostatke u radu institucija. Neoptimalnom podjelom posla, česta je percepcija javnosti da je javna uprava spora, previše birokratska, skupa i neadekva</w:t>
      </w:r>
      <w:r w:rsidR="00B97CFD">
        <w:rPr>
          <w:rFonts w:asciiTheme="minorHAnsi" w:eastAsia="Calibri" w:hAnsiTheme="minorHAnsi" w:cs="Calibri"/>
          <w:color w:val="000000"/>
          <w:sz w:val="24"/>
          <w:szCs w:val="24"/>
        </w:rPr>
        <w:t>no organizovana, te tako</w:t>
      </w:r>
      <w:r w:rsidRPr="007075A6">
        <w:rPr>
          <w:rFonts w:asciiTheme="minorHAnsi" w:eastAsia="Calibri" w:hAnsiTheme="minorHAnsi" w:cs="Calibri"/>
          <w:color w:val="000000"/>
          <w:sz w:val="24"/>
          <w:szCs w:val="24"/>
        </w:rPr>
        <w:t xml:space="preserve"> neu</w:t>
      </w:r>
      <w:r w:rsidR="00B97CFD">
        <w:rPr>
          <w:rFonts w:asciiTheme="minorHAnsi" w:eastAsia="Calibri" w:hAnsiTheme="minorHAnsi" w:cs="Calibri"/>
          <w:color w:val="000000"/>
          <w:sz w:val="24"/>
          <w:szCs w:val="24"/>
        </w:rPr>
        <w:t>s</w:t>
      </w:r>
      <w:r w:rsidRPr="007075A6">
        <w:rPr>
          <w:rFonts w:asciiTheme="minorHAnsi" w:eastAsia="Calibri" w:hAnsiTheme="minorHAnsi" w:cs="Calibri"/>
          <w:color w:val="000000"/>
          <w:sz w:val="24"/>
          <w:szCs w:val="24"/>
        </w:rPr>
        <w:t>klađena sa zahtjevima građana i privrede. Identifikovani su posebni izazovi u sektorima zdra</w:t>
      </w:r>
      <w:r w:rsidR="00DF0F1C">
        <w:rPr>
          <w:rFonts w:asciiTheme="minorHAnsi" w:eastAsia="Calibri" w:hAnsiTheme="minorHAnsi" w:cs="Calibri"/>
          <w:color w:val="000000"/>
          <w:sz w:val="24"/>
          <w:szCs w:val="24"/>
        </w:rPr>
        <w:t>v</w:t>
      </w:r>
      <w:r w:rsidRPr="007075A6">
        <w:rPr>
          <w:rFonts w:asciiTheme="minorHAnsi" w:eastAsia="Calibri" w:hAnsiTheme="minorHAnsi" w:cs="Calibri"/>
          <w:color w:val="000000"/>
          <w:sz w:val="24"/>
          <w:szCs w:val="24"/>
        </w:rPr>
        <w:t xml:space="preserve">stva, obrazovanja, vojske i policije na nivou strukture i efikasnosti rada </w:t>
      </w:r>
      <w:r w:rsidRPr="007075A6">
        <w:rPr>
          <w:rFonts w:asciiTheme="minorHAnsi" w:eastAsia="Calibri" w:hAnsiTheme="minorHAnsi" w:cs="Calibri"/>
          <w:color w:val="000000"/>
          <w:sz w:val="24"/>
          <w:szCs w:val="24"/>
        </w:rPr>
        <w:lastRenderedPageBreak/>
        <w:t>u ovim kompleksnim sistemima. Nedostatak mape internih procesa rada i unapređenja istih kroz pojednostavlj</w:t>
      </w:r>
      <w:r w:rsidR="0058764D">
        <w:rPr>
          <w:rFonts w:asciiTheme="minorHAnsi" w:eastAsia="Calibri" w:hAnsiTheme="minorHAnsi" w:cs="Calibri"/>
          <w:color w:val="000000"/>
          <w:sz w:val="24"/>
          <w:szCs w:val="24"/>
        </w:rPr>
        <w:t>iv</w:t>
      </w:r>
      <w:r w:rsidRPr="007075A6">
        <w:rPr>
          <w:rFonts w:asciiTheme="minorHAnsi" w:eastAsia="Calibri" w:hAnsiTheme="minorHAnsi" w:cs="Calibri"/>
          <w:color w:val="000000"/>
          <w:sz w:val="24"/>
          <w:szCs w:val="24"/>
        </w:rPr>
        <w:t>anje po</w:t>
      </w:r>
      <w:r w:rsidR="0058764D">
        <w:rPr>
          <w:rFonts w:asciiTheme="minorHAnsi" w:eastAsia="Calibri" w:hAnsiTheme="minorHAnsi" w:cs="Calibri"/>
          <w:color w:val="000000"/>
          <w:sz w:val="24"/>
          <w:szCs w:val="24"/>
        </w:rPr>
        <w:t>stupaka rada predstavlja osnovni</w:t>
      </w:r>
      <w:r w:rsidRPr="007075A6">
        <w:rPr>
          <w:rFonts w:asciiTheme="minorHAnsi" w:eastAsia="Calibri" w:hAnsiTheme="minorHAnsi" w:cs="Calibri"/>
          <w:color w:val="000000"/>
          <w:sz w:val="24"/>
          <w:szCs w:val="24"/>
        </w:rPr>
        <w:t xml:space="preserve"> izazov rad javne uprave. Javna uprava se i dalje bazira na postojanju tradicionalno birokratskog odnosa sa strankama, što dovodi do neefikasnosti i nepotrebne dugotrajnosti postupaka, čime se povećavaju troškovi ostvarivanja prava građana i drugih stranaka.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Postoje sistemske slabosti u pogledu zapošljavanja na određeno vrijeme. </w:t>
      </w:r>
      <w:sdt>
        <w:sdtPr>
          <w:rPr>
            <w:rFonts w:asciiTheme="minorHAnsi" w:hAnsiTheme="minorHAnsi"/>
          </w:rPr>
          <w:tag w:val="goog_rdk_41"/>
          <w:id w:val="841970979"/>
        </w:sdtPr>
        <w:sdtEndPr/>
        <w:sdtContent/>
      </w:sdt>
      <w:r w:rsidRPr="007075A6">
        <w:rPr>
          <w:rFonts w:asciiTheme="minorHAnsi" w:eastAsia="Calibri" w:hAnsiTheme="minorHAnsi" w:cs="Calibri"/>
          <w:color w:val="000000"/>
          <w:sz w:val="24"/>
          <w:szCs w:val="24"/>
        </w:rPr>
        <w:t xml:space="preserve">Ne postoje jedinstvena pravila i procedure u pogledu angažovanja (izbora) lica putem ugovora, visine naknade, trajanja ugovora, izvještavanja o obavljenom poslu, potrebnih stručnih kvalifikacija i sl. Ugovori o djelu i ugovori o privremenim i povremenim poslovima zaključuju </w:t>
      </w:r>
      <w:r w:rsidR="0058764D" w:rsidRPr="007075A6">
        <w:rPr>
          <w:rFonts w:asciiTheme="minorHAnsi" w:eastAsia="Calibri" w:hAnsiTheme="minorHAnsi" w:cs="Calibri"/>
          <w:color w:val="000000"/>
          <w:sz w:val="24"/>
          <w:szCs w:val="24"/>
        </w:rPr>
        <w:t xml:space="preserve">se </w:t>
      </w:r>
      <w:r w:rsidRPr="007075A6">
        <w:rPr>
          <w:rFonts w:asciiTheme="minorHAnsi" w:eastAsia="Calibri" w:hAnsiTheme="minorHAnsi" w:cs="Calibri"/>
          <w:color w:val="000000"/>
          <w:sz w:val="24"/>
          <w:szCs w:val="24"/>
        </w:rPr>
        <w:t>i za radna mjesta koja su sistematizovana, suprotno ZDSiN-u. Ne postoji praksa pripreme izvještaja o izvršenom predmetu ugovora o djelu, ugovora o privremenim i povremenim poslovima. Nije moguć uvid u preciznu ana</w:t>
      </w:r>
      <w:r w:rsidR="0058764D">
        <w:rPr>
          <w:rFonts w:asciiTheme="minorHAnsi" w:eastAsia="Calibri" w:hAnsiTheme="minorHAnsi" w:cs="Calibri"/>
          <w:color w:val="000000"/>
          <w:sz w:val="24"/>
          <w:szCs w:val="24"/>
        </w:rPr>
        <w:t>litiku ukupnih troškova za angažovanje po ugovoru</w:t>
      </w:r>
      <w:r w:rsidRPr="007075A6">
        <w:rPr>
          <w:rFonts w:asciiTheme="minorHAnsi" w:eastAsia="Calibri" w:hAnsiTheme="minorHAnsi" w:cs="Calibri"/>
          <w:color w:val="000000"/>
          <w:sz w:val="24"/>
          <w:szCs w:val="24"/>
        </w:rPr>
        <w:t xml:space="preserve"> o djelu i privremenim i povremenim poslovima. Izdaci po osnovu ugovora o djelu i privremenim i povremenim poslovima evidentiraju </w:t>
      </w:r>
      <w:r w:rsidR="0058764D" w:rsidRPr="007075A6">
        <w:rPr>
          <w:rFonts w:asciiTheme="minorHAnsi" w:eastAsia="Calibri" w:hAnsiTheme="minorHAnsi" w:cs="Calibri"/>
          <w:color w:val="000000"/>
          <w:sz w:val="24"/>
          <w:szCs w:val="24"/>
        </w:rPr>
        <w:t xml:space="preserve">se </w:t>
      </w:r>
      <w:r w:rsidRPr="007075A6">
        <w:rPr>
          <w:rFonts w:asciiTheme="minorHAnsi" w:eastAsia="Calibri" w:hAnsiTheme="minorHAnsi" w:cs="Calibri"/>
          <w:color w:val="000000"/>
          <w:sz w:val="24"/>
          <w:szCs w:val="24"/>
        </w:rPr>
        <w:t>na više različitih budžetskih pozicija. Ne postoje ni sveobuhvatne evidencije (baze podataka) ugovora o djelu i ugovora o privremenim i povremenim poslovima niti adekvatan nadzor i kontrola sprovođenja zaključenih ugovora od strane naručilaca, organa za čije je potrebe ugovor sklopljen.</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Kadrovsko planiranje, zastupljeno u organima u skaldu sa Zakonom o državnim službenicima i namještenicima predstvlja manji segment standardizovanog upravljanja ljudskim resursima u javnoj upravi. Nedostatak ovog mehanizma za sve institucije i zaposlene koji se finansiraju iz budžeta  dovodi do konstantnog povećanja broja zaposlenih u javnoj upravi, kao i nedostatak elektronske jedinstvene evidencije o broju zaposlenih u javnoj upravi koji se finansiraju iz Budžeta. </w:t>
      </w:r>
    </w:p>
    <w:p w:rsidR="00A16942" w:rsidRPr="007075A6" w:rsidRDefault="006A107F" w:rsidP="00FA0893">
      <w:pPr>
        <w:keepNext/>
        <w:keepLines/>
        <w:numPr>
          <w:ilvl w:val="0"/>
          <w:numId w:val="20"/>
        </w:numPr>
        <w:spacing w:before="240" w:after="240" w:line="240" w:lineRule="auto"/>
        <w:ind w:left="270" w:right="-651" w:hanging="270"/>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lastRenderedPageBreak/>
        <w:t xml:space="preserve">STAKEHOLDER ANALIZA/ ANALIZA ZAINTERESOVANIH STRANA STRATEŠKOG CILJA 3. </w:t>
      </w:r>
    </w:p>
    <w:p w:rsidR="00A16942" w:rsidRPr="007075A6" w:rsidRDefault="006A107F">
      <w:pPr>
        <w:spacing w:after="40" w:line="240" w:lineRule="auto"/>
        <w:ind w:right="-471"/>
        <w:rPr>
          <w:rFonts w:asciiTheme="minorHAnsi" w:eastAsia="Calibri" w:hAnsiTheme="minorHAnsi" w:cs="Calibri"/>
          <w:color w:val="002060"/>
          <w:sz w:val="24"/>
          <w:szCs w:val="24"/>
        </w:rPr>
      </w:pPr>
      <w:r w:rsidRPr="007075A6">
        <w:rPr>
          <w:rFonts w:asciiTheme="minorHAnsi" w:hAnsiTheme="minorHAnsi"/>
          <w:noProof/>
          <w:lang w:val="en-US"/>
        </w:rPr>
        <w:drawing>
          <wp:anchor distT="0" distB="0" distL="114300" distR="114300" simplePos="0" relativeHeight="251747328" behindDoc="0" locked="0" layoutInCell="1" allowOverlap="1" wp14:anchorId="121D1F05" wp14:editId="023BC967">
            <wp:simplePos x="0" y="0"/>
            <wp:positionH relativeFrom="column">
              <wp:posOffset>266700</wp:posOffset>
            </wp:positionH>
            <wp:positionV relativeFrom="paragraph">
              <wp:posOffset>152400</wp:posOffset>
            </wp:positionV>
            <wp:extent cx="34925" cy="2668905"/>
            <wp:effectExtent l="0" t="0" r="0" b="0"/>
            <wp:wrapNone/>
            <wp:docPr id="791" name="image26.png"/>
            <wp:cNvGraphicFramePr/>
            <a:graphic xmlns:a="http://schemas.openxmlformats.org/drawingml/2006/main">
              <a:graphicData uri="http://schemas.openxmlformats.org/drawingml/2006/picture">
                <pic:pic xmlns:pic="http://schemas.openxmlformats.org/drawingml/2006/picture">
                  <pic:nvPicPr>
                    <pic:cNvPr id="0" name="image26.png"/>
                    <pic:cNvPicPr preferRelativeResize="0"/>
                  </pic:nvPicPr>
                  <pic:blipFill>
                    <a:blip r:embed="rId54"/>
                    <a:srcRect/>
                    <a:stretch>
                      <a:fillRect/>
                    </a:stretch>
                  </pic:blipFill>
                  <pic:spPr>
                    <a:xfrm>
                      <a:off x="0" y="0"/>
                      <a:ext cx="34925" cy="2668905"/>
                    </a:xfrm>
                    <a:prstGeom prst="rect">
                      <a:avLst/>
                    </a:prstGeom>
                    <a:ln/>
                  </pic:spPr>
                </pic:pic>
              </a:graphicData>
            </a:graphic>
          </wp:anchor>
        </w:drawing>
      </w:r>
      <w:r w:rsidR="00B108A9">
        <w:rPr>
          <w:rFonts w:asciiTheme="minorHAnsi" w:hAnsiTheme="minorHAnsi"/>
          <w:noProof/>
          <w:lang w:val="en-US"/>
        </w:rPr>
        <mc:AlternateContent>
          <mc:Choice Requires="wpg">
            <w:drawing>
              <wp:anchor distT="0" distB="0" distL="114300" distR="114300" simplePos="0" relativeHeight="251695104" behindDoc="0" locked="0" layoutInCell="1" allowOverlap="1" wp14:anchorId="4AAA2BF1" wp14:editId="7D6486E1">
                <wp:simplePos x="0" y="0"/>
                <wp:positionH relativeFrom="column">
                  <wp:posOffset>368300</wp:posOffset>
                </wp:positionH>
                <wp:positionV relativeFrom="paragraph">
                  <wp:posOffset>0</wp:posOffset>
                </wp:positionV>
                <wp:extent cx="3497580" cy="2948940"/>
                <wp:effectExtent l="0" t="0" r="0" b="0"/>
                <wp:wrapSquare wrapText="bothSides"/>
                <wp:docPr id="1368" name="Group 10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497580" cy="2948940"/>
                          <a:chOff x="35972" y="23055"/>
                          <a:chExt cx="34975" cy="29489"/>
                        </a:xfrm>
                      </wpg:grpSpPr>
                      <wpg:grpSp>
                        <wpg:cNvPr id="1369" name="Group 1071"/>
                        <wpg:cNvGrpSpPr>
                          <a:grpSpLocks/>
                        </wpg:cNvGrpSpPr>
                        <wpg:grpSpPr bwMode="auto">
                          <a:xfrm>
                            <a:off x="35972" y="23055"/>
                            <a:ext cx="34975" cy="29489"/>
                            <a:chOff x="0" y="0"/>
                            <a:chExt cx="34975" cy="29489"/>
                          </a:xfrm>
                        </wpg:grpSpPr>
                        <wps:wsp>
                          <wps:cNvPr id="1370" name="Rectangle 1072"/>
                          <wps:cNvSpPr>
                            <a:spLocks noChangeArrowheads="1"/>
                          </wps:cNvSpPr>
                          <wps:spPr bwMode="auto">
                            <a:xfrm>
                              <a:off x="0" y="0"/>
                              <a:ext cx="34975" cy="2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71" name="Group 1073"/>
                          <wpg:cNvGrpSpPr>
                            <a:grpSpLocks/>
                          </wpg:cNvGrpSpPr>
                          <wpg:grpSpPr bwMode="auto">
                            <a:xfrm>
                              <a:off x="0" y="0"/>
                              <a:ext cx="34975" cy="29489"/>
                              <a:chOff x="0" y="0"/>
                              <a:chExt cx="34975" cy="29489"/>
                            </a:xfrm>
                          </wpg:grpSpPr>
                          <wps:wsp>
                            <wps:cNvPr id="1372" name="Rectangle 1074"/>
                            <wps:cNvSpPr>
                              <a:spLocks noChangeArrowheads="1"/>
                            </wps:cNvSpPr>
                            <wps:spPr bwMode="auto">
                              <a:xfrm>
                                <a:off x="0" y="0"/>
                                <a:ext cx="34975" cy="2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73" name="Quad Arrow 1075"/>
                            <wps:cNvSpPr>
                              <a:spLocks/>
                            </wps:cNvSpPr>
                            <wps:spPr bwMode="auto">
                              <a:xfrm>
                                <a:off x="752" y="0"/>
                                <a:ext cx="33471" cy="29489"/>
                              </a:xfrm>
                              <a:custGeom>
                                <a:avLst/>
                                <a:gdLst>
                                  <a:gd name="T0" fmla="*/ 0 w 3347135"/>
                                  <a:gd name="T1" fmla="*/ 1474470 h 2948940"/>
                                  <a:gd name="T2" fmla="*/ 147447 w 3347135"/>
                                  <a:gd name="T3" fmla="*/ 1356512 h 2948940"/>
                                  <a:gd name="T4" fmla="*/ 147447 w 3347135"/>
                                  <a:gd name="T5" fmla="*/ 1444981 h 2948940"/>
                                  <a:gd name="T6" fmla="*/ 1644078 w 3347135"/>
                                  <a:gd name="T7" fmla="*/ 1444981 h 2948940"/>
                                  <a:gd name="T8" fmla="*/ 1644078 w 3347135"/>
                                  <a:gd name="T9" fmla="*/ 147447 h 2948940"/>
                                  <a:gd name="T10" fmla="*/ 1555610 w 3347135"/>
                                  <a:gd name="T11" fmla="*/ 147447 h 2948940"/>
                                  <a:gd name="T12" fmla="*/ 1673568 w 3347135"/>
                                  <a:gd name="T13" fmla="*/ 0 h 2948940"/>
                                  <a:gd name="T14" fmla="*/ 1791525 w 3347135"/>
                                  <a:gd name="T15" fmla="*/ 147447 h 2948940"/>
                                  <a:gd name="T16" fmla="*/ 1703057 w 3347135"/>
                                  <a:gd name="T17" fmla="*/ 147447 h 2948940"/>
                                  <a:gd name="T18" fmla="*/ 1703057 w 3347135"/>
                                  <a:gd name="T19" fmla="*/ 1444981 h 2948940"/>
                                  <a:gd name="T20" fmla="*/ 3199688 w 3347135"/>
                                  <a:gd name="T21" fmla="*/ 1444981 h 2948940"/>
                                  <a:gd name="T22" fmla="*/ 3199688 w 3347135"/>
                                  <a:gd name="T23" fmla="*/ 1356512 h 2948940"/>
                                  <a:gd name="T24" fmla="*/ 3347135 w 3347135"/>
                                  <a:gd name="T25" fmla="*/ 1474470 h 2948940"/>
                                  <a:gd name="T26" fmla="*/ 3199688 w 3347135"/>
                                  <a:gd name="T27" fmla="*/ 1592428 h 2948940"/>
                                  <a:gd name="T28" fmla="*/ 3199688 w 3347135"/>
                                  <a:gd name="T29" fmla="*/ 1503959 h 2948940"/>
                                  <a:gd name="T30" fmla="*/ 1703057 w 3347135"/>
                                  <a:gd name="T31" fmla="*/ 1503959 h 2948940"/>
                                  <a:gd name="T32" fmla="*/ 1703057 w 3347135"/>
                                  <a:gd name="T33" fmla="*/ 2801493 h 2948940"/>
                                  <a:gd name="T34" fmla="*/ 1791525 w 3347135"/>
                                  <a:gd name="T35" fmla="*/ 2801493 h 2948940"/>
                                  <a:gd name="T36" fmla="*/ 1673568 w 3347135"/>
                                  <a:gd name="T37" fmla="*/ 2948940 h 2948940"/>
                                  <a:gd name="T38" fmla="*/ 1555610 w 3347135"/>
                                  <a:gd name="T39" fmla="*/ 2801493 h 2948940"/>
                                  <a:gd name="T40" fmla="*/ 1644078 w 3347135"/>
                                  <a:gd name="T41" fmla="*/ 2801493 h 2948940"/>
                                  <a:gd name="T42" fmla="*/ 1644078 w 3347135"/>
                                  <a:gd name="T43" fmla="*/ 1503959 h 2948940"/>
                                  <a:gd name="T44" fmla="*/ 147447 w 3347135"/>
                                  <a:gd name="T45" fmla="*/ 1503959 h 2948940"/>
                                  <a:gd name="T46" fmla="*/ 147447 w 3347135"/>
                                  <a:gd name="T47" fmla="*/ 1592428 h 2948940"/>
                                  <a:gd name="T48" fmla="*/ 0 w 3347135"/>
                                  <a:gd name="T49" fmla="*/ 1474470 h 294894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347135"/>
                                  <a:gd name="T76" fmla="*/ 0 h 2948940"/>
                                  <a:gd name="T77" fmla="*/ 3347135 w 3347135"/>
                                  <a:gd name="T78" fmla="*/ 2948940 h 294894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custGeom>
                              <a:solidFill>
                                <a:srgbClr val="E5DBD3"/>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74" name="Rounded Rectangle 1076"/>
                            <wps:cNvSpPr>
                              <a:spLocks noChangeArrowheads="1"/>
                            </wps:cNvSpPr>
                            <wps:spPr bwMode="auto">
                              <a:xfrm>
                                <a:off x="2469" y="673"/>
                                <a:ext cx="13860" cy="13110"/>
                              </a:xfrm>
                              <a:prstGeom prst="roundRect">
                                <a:avLst>
                                  <a:gd name="adj" fmla="val 16667"/>
                                </a:avLst>
                              </a:prstGeom>
                              <a:solidFill>
                                <a:srgbClr val="ECC475"/>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75" name="Rectangle 1077"/>
                            <wps:cNvSpPr>
                              <a:spLocks noChangeArrowheads="1"/>
                            </wps:cNvSpPr>
                            <wps:spPr bwMode="auto">
                              <a:xfrm>
                                <a:off x="3109" y="1313"/>
                                <a:ext cx="12580" cy="11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color w:val="FFFFFF"/>
                                      <w:sz w:val="17"/>
                                    </w:rPr>
                                    <w:t>Lokalna samouprava</w:t>
                                  </w:r>
                                </w:p>
                                <w:p w:rsidR="00E934CF" w:rsidRDefault="00E934CF">
                                  <w:pPr>
                                    <w:spacing w:before="0" w:after="0" w:line="240" w:lineRule="auto"/>
                                    <w:jc w:val="center"/>
                                    <w:textDirection w:val="btLr"/>
                                  </w:pPr>
                                  <w:r>
                                    <w:rPr>
                                      <w:color w:val="FFFFFF"/>
                                      <w:sz w:val="17"/>
                                    </w:rPr>
                                    <w:t>ZOCG</w:t>
                                  </w:r>
                                </w:p>
                                <w:p w:rsidR="00E934CF" w:rsidRDefault="00E934CF">
                                  <w:pPr>
                                    <w:spacing w:before="0" w:after="0" w:line="240" w:lineRule="auto"/>
                                    <w:jc w:val="center"/>
                                    <w:textDirection w:val="btLr"/>
                                  </w:pPr>
                                  <w:r>
                                    <w:rPr>
                                      <w:color w:val="FFFFFF"/>
                                      <w:sz w:val="17"/>
                                    </w:rPr>
                                    <w:t>Građani</w:t>
                                  </w:r>
                                </w:p>
                                <w:p w:rsidR="00E934CF" w:rsidRDefault="00E934CF">
                                  <w:pPr>
                                    <w:spacing w:before="0" w:after="0" w:line="240" w:lineRule="auto"/>
                                    <w:jc w:val="center"/>
                                    <w:textDirection w:val="btLr"/>
                                  </w:pPr>
                                  <w:r>
                                    <w:rPr>
                                      <w:color w:val="FFFFFF"/>
                                      <w:sz w:val="17"/>
                                    </w:rPr>
                                    <w:t>NVO</w:t>
                                  </w:r>
                                </w:p>
                                <w:p w:rsidR="00E934CF" w:rsidRDefault="00E934CF">
                                  <w:pPr>
                                    <w:spacing w:before="0" w:after="0" w:line="240" w:lineRule="auto"/>
                                    <w:jc w:val="center"/>
                                    <w:textDirection w:val="btLr"/>
                                  </w:pPr>
                                  <w:r>
                                    <w:rPr>
                                      <w:color w:val="FFFFFF"/>
                                      <w:sz w:val="17"/>
                                    </w:rPr>
                                    <w:t>Kandidati za posao</w:t>
                                  </w:r>
                                </w:p>
                                <w:p w:rsidR="00E934CF" w:rsidRDefault="00E934CF">
                                  <w:pPr>
                                    <w:spacing w:before="0" w:after="0" w:line="240" w:lineRule="auto"/>
                                    <w:jc w:val="center"/>
                                    <w:textDirection w:val="btLr"/>
                                  </w:pPr>
                                  <w:r>
                                    <w:rPr>
                                      <w:color w:val="FFFFFF"/>
                                      <w:sz w:val="17"/>
                                    </w:rPr>
                                    <w:t>Državni službenici i namještenici</w:t>
                                  </w:r>
                                </w:p>
                                <w:p w:rsidR="00E934CF" w:rsidRDefault="00E934CF">
                                  <w:pPr>
                                    <w:spacing w:before="0" w:after="0" w:line="240" w:lineRule="auto"/>
                                    <w:jc w:val="center"/>
                                    <w:textDirection w:val="btLr"/>
                                  </w:pPr>
                                  <w:r>
                                    <w:rPr>
                                      <w:color w:val="FFFFFF"/>
                                      <w:sz w:val="17"/>
                                    </w:rPr>
                                    <w:t>Akademska zajednica</w:t>
                                  </w:r>
                                </w:p>
                                <w:p w:rsidR="00E934CF" w:rsidRDefault="00E934CF">
                                  <w:pPr>
                                    <w:spacing w:before="0" w:after="0" w:line="240" w:lineRule="auto"/>
                                    <w:jc w:val="center"/>
                                    <w:textDirection w:val="btLr"/>
                                  </w:pPr>
                                  <w:r>
                                    <w:rPr>
                                      <w:color w:val="FFFFFF"/>
                                      <w:sz w:val="17"/>
                                    </w:rPr>
                                    <w:t>Asocijacije, udruženja i sindikati</w:t>
                                  </w:r>
                                </w:p>
                              </w:txbxContent>
                            </wps:txbx>
                            <wps:bodyPr rot="0" vert="horz" wrap="square" lIns="34274" tIns="34274" rIns="34274" bIns="34274" anchor="ctr" anchorCtr="0" upright="1">
                              <a:noAutofit/>
                            </wps:bodyPr>
                          </wps:wsp>
                          <wps:wsp>
                            <wps:cNvPr id="1376" name="Rounded Rectangle 1078"/>
                            <wps:cNvSpPr>
                              <a:spLocks noChangeArrowheads="1"/>
                            </wps:cNvSpPr>
                            <wps:spPr bwMode="auto">
                              <a:xfrm>
                                <a:off x="18737" y="1363"/>
                                <a:ext cx="13325" cy="12298"/>
                              </a:xfrm>
                              <a:prstGeom prst="roundRect">
                                <a:avLst>
                                  <a:gd name="adj" fmla="val 16667"/>
                                </a:avLst>
                              </a:prstGeom>
                              <a:solidFill>
                                <a:srgbClr val="67BAF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77" name="Rectangle 1079"/>
                            <wps:cNvSpPr>
                              <a:spLocks noChangeArrowheads="1"/>
                            </wps:cNvSpPr>
                            <wps:spPr bwMode="auto">
                              <a:xfrm>
                                <a:off x="19338" y="1963"/>
                                <a:ext cx="12123" cy="11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7"/>
                                    </w:rPr>
                                    <w:t>Svi državni organi</w:t>
                                  </w:r>
                                </w:p>
                                <w:p w:rsidR="00E934CF" w:rsidRDefault="00E934CF">
                                  <w:pPr>
                                    <w:spacing w:before="59" w:after="0" w:line="215" w:lineRule="auto"/>
                                    <w:jc w:val="center"/>
                                    <w:textDirection w:val="btLr"/>
                                  </w:pPr>
                                  <w:r>
                                    <w:rPr>
                                      <w:color w:val="FFFFFF"/>
                                      <w:sz w:val="17"/>
                                    </w:rPr>
                                    <w:t>MJUDDM</w:t>
                                  </w:r>
                                </w:p>
                                <w:p w:rsidR="00E934CF" w:rsidRDefault="00E934CF">
                                  <w:pPr>
                                    <w:spacing w:before="59" w:after="0" w:line="215" w:lineRule="auto"/>
                                    <w:jc w:val="center"/>
                                    <w:textDirection w:val="btLr"/>
                                  </w:pPr>
                                  <w:r>
                                    <w:rPr>
                                      <w:color w:val="FFFFFF"/>
                                      <w:sz w:val="17"/>
                                    </w:rPr>
                                    <w:t>MFSS</w:t>
                                  </w:r>
                                </w:p>
                                <w:p w:rsidR="00E934CF" w:rsidRDefault="00E934CF">
                                  <w:pPr>
                                    <w:spacing w:before="59" w:after="0" w:line="215" w:lineRule="auto"/>
                                    <w:jc w:val="center"/>
                                    <w:textDirection w:val="btLr"/>
                                  </w:pPr>
                                  <w:r>
                                    <w:rPr>
                                      <w:color w:val="FFFFFF"/>
                                      <w:sz w:val="17"/>
                                    </w:rPr>
                                    <w:t>Upravna inspekcija, Komisija za žalbe, Upravni sud</w:t>
                                  </w:r>
                                </w:p>
                                <w:p w:rsidR="00E934CF" w:rsidRDefault="00E934CF">
                                  <w:pPr>
                                    <w:spacing w:before="59" w:after="0" w:line="215" w:lineRule="auto"/>
                                    <w:jc w:val="center"/>
                                    <w:textDirection w:val="btLr"/>
                                  </w:pPr>
                                  <w:r>
                                    <w:rPr>
                                      <w:color w:val="FFFFFF"/>
                                      <w:sz w:val="17"/>
                                    </w:rPr>
                                    <w:t>EK, DEU,  OECD, SIGMA, UNDP, WB, Ambasade</w:t>
                                  </w:r>
                                </w:p>
                              </w:txbxContent>
                            </wps:txbx>
                            <wps:bodyPr rot="0" vert="horz" wrap="square" lIns="34274" tIns="34274" rIns="34274" bIns="34274" anchor="ctr" anchorCtr="0" upright="1">
                              <a:noAutofit/>
                            </wps:bodyPr>
                          </wps:wsp>
                          <wps:wsp>
                            <wps:cNvPr id="1378" name="Rounded Rectangle 1080"/>
                            <wps:cNvSpPr>
                              <a:spLocks noChangeArrowheads="1"/>
                            </wps:cNvSpPr>
                            <wps:spPr bwMode="auto">
                              <a:xfrm>
                                <a:off x="2601" y="15811"/>
                                <a:ext cx="13267" cy="11973"/>
                              </a:xfrm>
                              <a:prstGeom prst="roundRect">
                                <a:avLst>
                                  <a:gd name="adj" fmla="val 16667"/>
                                </a:avLst>
                              </a:prstGeom>
                              <a:solidFill>
                                <a:srgbClr val="46E88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79" name="Rectangle 1081"/>
                            <wps:cNvSpPr>
                              <a:spLocks noChangeArrowheads="1"/>
                            </wps:cNvSpPr>
                            <wps:spPr bwMode="auto">
                              <a:xfrm>
                                <a:off x="3186" y="16396"/>
                                <a:ext cx="12098" cy="10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4"/>
                                    </w:rPr>
                                    <w:t>ReSPA</w:t>
                                  </w:r>
                                </w:p>
                              </w:txbxContent>
                            </wps:txbx>
                            <wps:bodyPr rot="0" vert="horz" wrap="square" lIns="45698" tIns="45698" rIns="45698" bIns="45698" anchor="ctr" anchorCtr="0" upright="1">
                              <a:noAutofit/>
                            </wps:bodyPr>
                          </wps:wsp>
                          <wps:wsp>
                            <wps:cNvPr id="1380" name="Rounded Rectangle 1082"/>
                            <wps:cNvSpPr>
                              <a:spLocks noChangeArrowheads="1"/>
                            </wps:cNvSpPr>
                            <wps:spPr bwMode="auto">
                              <a:xfrm>
                                <a:off x="18785" y="15795"/>
                                <a:ext cx="12879" cy="12232"/>
                              </a:xfrm>
                              <a:prstGeom prst="roundRect">
                                <a:avLst>
                                  <a:gd name="adj" fmla="val 16667"/>
                                </a:avLst>
                              </a:prstGeom>
                              <a:solidFill>
                                <a:srgbClr val="FB9DB1"/>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81" name="Rectangle 1083"/>
                            <wps:cNvSpPr>
                              <a:spLocks noChangeArrowheads="1"/>
                            </wps:cNvSpPr>
                            <wps:spPr bwMode="auto">
                              <a:xfrm>
                                <a:off x="19382" y="16392"/>
                                <a:ext cx="11685" cy="1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2"/>
                                    </w:rPr>
                                    <w:t>Mediji</w:t>
                                  </w:r>
                                </w:p>
                              </w:txbxContent>
                            </wps:txbx>
                            <wps:bodyPr rot="0" vert="horz" wrap="square" lIns="41900" tIns="41900" rIns="41900" bIns="41900"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4AAA2BF1" id="Group 1070" o:spid="_x0000_s1290" style="position:absolute;margin-left:29pt;margin-top:0;width:275.4pt;height:232.2pt;z-index:251695104;mso-position-horizontal-relative:text;mso-position-vertical-relative:text" coordorigin="35972,23055" coordsize="34975,294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WTvBGAoAAOxDAAAOAAAAZHJzL2Uyb0RvYy54bWzsXF1z27oRfe9M/wNHj51xRJDglybKndiy&#10;Mp3JbW9v3OkzLVIfrUSqJBU57fS/9ywAUoBskrLjKE2v/OAhxOUSi4NdHOxCevvTw2ZtfU6LcpVn&#10;4wF7Yw+sNJvlySpbjAd/vZtehQOrrOIsidd5lo4HX9Jy8NO73//u7X47Sp18ma+TtLCgJCtH++14&#10;sKyq7Wg4LGfLdBOXb/JtmuHmPC82cYVmsRgmRbyH9s166Ni2P9znRbIt8llalvh0Im8O3gn983k6&#10;q/48n5dpZa3HA/StEv8L8f+e/g/fvY1HiyLeLlcz1Y34Bb3YxKsML21UTeIqtnbF6pGqzWpW5GU+&#10;r97M8s0wn89Xs1TYAGuYfWTNhyLfbYUti9F+sW2GCUN7NE4vVjv70+dfCmuVADvXB1ZZvAFK4sUW&#10;swMxQPvtYgS5D8X20/aXQlqJy4/57B8lxm94fJ/aCyls3e9/zhNojHdVLgboYV5sSAVMtx4EDl8a&#10;HNKHyprhQ5dHgRcCrhnuOREPI66Qmi0BJz3nelHgDCy679qeJ3GcLW91DdrzdH8Yj+TLRYdVB2mi&#10;qN7KS2NAokcDwkjTscEE+2sNyJOGGQNzZFY8agYFI3YYzBcOBtywPMy08utm2qdlvE3FBC5pBjUz&#10;DfNKzbRf4aFxtlinNNscObhCtp5qpZxnVpbfLCGYvi+KfL9M4wRdE2AATe0BapSYpV8x8Y7Gt5k2&#10;8WhblNWHNN9YdDEeFOi7mNPx549lJWdYLUJTPMunq/Uan8ejdWZ8AJ3yEwCLR+keQSwCxr8jO7oN&#10;b0N+xR3/9orbk8nV++kNv/KnLPAm7uTmZsL+Q+9lfLRcJUma0Wvq4MX4aZCpMCrDThO+yny9Skgd&#10;daksFvc368L6HCN4TsWf8iNNbGh2Q7gZbDkyiTncvnaiq6kfBld8yr2rKLDDK5tF15Fv84hPpqZJ&#10;H1dZ+vUmWfvxIPIcT6CkdfrINlv8PbYtHm1WFZan9WozHoSNUDyi+XebJQLaKl6t5bU2FNT9w1AA&#10;7hpoMVtpglIUKUfVw/2DjL6Riizl6D5PvmACFzmmGPwEiysulnnxr4G1x0I1HpT/3MVFOrDWf8zg&#10;BBHjDsfKpjcKvXGvN+JsBlXjwawqBpZs3FRyPdxti9ViiXcxMVxZ/h4xe74SE5v6Kvsl4r0IEp2h&#10;M2C1hzdrifutQ6cR/sifmrXkyKV/yJCJ1U4uzkbI5JeQOR5cQiatAr+9kNnwhR8pZJ6HYLl1tPjL&#10;Lk4sQZqIYQmibBAmLIU6k38JlQo8ycQVR28ir8tpFWg4vFpf6w3AbCfJFDGFmkCBSCeKDy0SFe7u&#10;ENbnmzV2ZX8YWra1t1zS6yrKfxDDqxoxxgPOA9taWsbu4SCMDh8JtyvGUB5kXc/3mNOuGCvxQVj0&#10;ol2xZ8hyHoWsXbGvC/uc20HYrjnQhXmPZuz6Dl3u04wd0UFY2tc6yExHjnme57Mu/B4D2D4azADQ&#10;DwBLx3AwHcKOWcEM9IKIgTq2DzIz8aMZ19FhA7/AxqY16FBtAtij2gCwV7WJYM/ccHQIXRZFftgx&#10;zo4JYZ9uHcN+3TqGcP9uNyRG3MxTFTDahxsbhIN0f+zQoezvtwGlFzncCduniaNj2a/bwNKz3ciL&#10;2nW7Opasb564Bpa9unUs+3XrWDqhzXjkdvRbx5L1eSUWhgOW/bp1LFlfHHF1LNXK0tFvHcve8Ofq&#10;WPb2G/mwg5WsL2hzHct+3QaWvbp1LFnfPOEGlj3rI9eh7FdtQNmnWkeS9Xkl15HsWMK4jmFvHPF0&#10;DG3Lp/yC5Xue6xNTIipUMyBPx69bUseuW1LHrVtSx6xbUgesW1IHq1tSR6pb0kSpazx1nDp1+idj&#10;5J+MkX8yRv7JGPknY+SfjJF/Mkb+yRhRiaFZl7tH/mSMKJl8mk7ajpwoeTJGwckYBSdjhG2a3s/W&#10;LU9gItRKxAMdn142FOgYPbnKIZ/Z7NPipcx9I6f2kKm9G66QW0SV6g4xjkLZNi+paENbORQo7mTe&#10;XjxBdzVxmXqsxQECiYvEId4JuSNxx9CO8SVxsTN8Utw1xDF4JB6ofelj7dwQx6iQeNQqLrPMdd9p&#10;80PyrN1Y39BPWxrxQLu5gfmAshf7EFl7eGxBaD6gLGbtJkfmA8pm1mo04qOOL20XyAZsBFq6hDBp&#10;PKCMdlqNRrQ0HlBGg7K3vcFE2VFGO61GI3Yab1BGO+1Gm0gTryajwZjbumQi7dbzut1oE2lXGS2T&#10;Hk9NbcRV3QZQCNmldqNNpF1lNFhoiw2IsvobiICS0aCWbQ+YSHNlNG81GuU/4w3KaLDAtjeYSHNl&#10;NG81GhHYeIMyGrRNe4McXhXJqMRHRwfuKCSjNHJHIRflkjsKqThAcIdgiWcR4eJKBUJ6XktttVed&#10;br3J9aQeDUPsWdXCS2lN1VDbS2tikA8lrB+jtHaePDGcTFWV8l2WpIllVJfETuTpdPGrF+Qd7oPy&#10;IaZgFy59qk4kMzckHk6JZOYyLKzSW+tEcl1yr6vyZAhZIXxdZJbJQZvdVJz8vWZXKGxbzPdBX6VG&#10;JQwPrnXSk4ZrGjXx25sbLlPqeMQQW2dUenZDZsuwadw0dLTV1eMRDv+oErMqN1vVly2O0mQ4SIVS&#10;MOrAG9SAUxy7woUIQqoU3SOHvqrDB+J8lIp0+Q6V7k/LZG/dr3fFr3ECIFwP3beSFR12wGEr2UD0&#10;8zg1cAs16r+tqqU45kHFajFc+qkBISc/j9fbZSzPEriB4zWBT4qLYnnTB1k6P3Sv3bWb+uelBCSP&#10;wRzO2GDFeqJgLOb6mVzaZbZ0abjtsU87zQEvxkJQqG6fNtxZiuouejlp0xweutCBXjogCOUL6IDL&#10;HdrDy5M2qiFP2qiGPGmjGq980uY8dADstoMOCK57ptjBwoDS7WLNRx5MrG8HQuBSyUYQAseJRLew&#10;qn1/QuAH1++nUxXLjDX/Qgjk0v/NCUFDWS+E4JgQwJ2eIARi83sup45clWlg0SOndhiyQNKpwRv6&#10;nPrCCIgkG0eAJWu+nL19/tnbhhQ/M2j8BhgBcmTtjADf0cDCfKbg4fg26jdECLxQZtXlqXk65ctc&#10;h4pQghGwSCYQ/icYAfdvw/DCCL5niqBhrc907u96sP48dB+788eMIBQp/TM5tctCmbZnvhsJ7qY5&#10;tUM0QDq1Hdoi1dPh1BdGcGEEo9f6Nk7Dip8ZNLjn05yVOQLVkDkC1ZA5AtX4EXME9L3MDkbQnMnH&#10;9/2+9Xf4kCMIkQcQlCCIRFpHjx5hgPimkgSouXZnGM9XNZheR5Prumx6SRKcv2qAUkZNW5/p3f//&#10;lACLf+3dWE/rb+aGIgF3JkrAIjeUhwWIEwi/1bya+eTykujbSCZ0e/WFE1w4wStxAvw+wwujBmcR&#10;FUsVJ5ANxQlkQ3EC2XhVToDCafPrBo+u8ZMSImWkfv6CfrNCb+Na/5GOd/8FAAD//wMAUEsDBBQA&#10;BgAIAAAAIQCmYsGp3wAAAAcBAAAPAAAAZHJzL2Rvd25yZXYueG1sTI9BS8NAEIXvgv9hmYI3u4mm&#10;IaTZlFLUUxFsBfE2zU6T0OxuyG6T9N87nvTyYHjDe98rNrPpxEiDb51VEC8jEGQrp1tbK/g8vj5m&#10;IHxAq7FzlhTcyMOmvL8rMNdush80HkItOMT6HBU0IfS5lL5qyKBfup4se2c3GAx8DrXUA04cbjr5&#10;FEWpNNhabmiwp11D1eVwNQreJpy2z/HLuL+cd7fv4+r9ax+TUg+LebsGEWgOf8/wi8/oUDLTyV2t&#10;9qJTsMp4SlDAym4aZTzkpCBJkwRkWcj//OUPAAAA//8DAFBLAQItABQABgAIAAAAIQC2gziS/gAA&#10;AOEBAAATAAAAAAAAAAAAAAAAAAAAAABbQ29udGVudF9UeXBlc10ueG1sUEsBAi0AFAAGAAgAAAAh&#10;ADj9If/WAAAAlAEAAAsAAAAAAAAAAAAAAAAALwEAAF9yZWxzLy5yZWxzUEsBAi0AFAAGAAgAAAAh&#10;AFlZO8EYCgAA7EMAAA4AAAAAAAAAAAAAAAAALgIAAGRycy9lMm9Eb2MueG1sUEsBAi0AFAAGAAgA&#10;AAAhAKZiwanfAAAABwEAAA8AAAAAAAAAAAAAAAAAcgwAAGRycy9kb3ducmV2LnhtbFBLBQYAAAAA&#10;BAAEAPMAAAB+DQAAAAA=&#10;">
                <v:group id="Group 1071" o:spid="_x0000_s1291" style="position:absolute;left:35972;top:23055;width:34975;height:29489" coordsize="34975,29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WkQixQAAAN0AAAAPAAAAZHJzL2Rvd25yZXYueG1sRE9Na8JA&#10;EL0X/A/LFLw1mygNNc0qIlU8hEJVKL0N2TEJZmdDdpvEf98tFHqbx/ucfDOZVgzUu8aygiSKQRCX&#10;VjdcKbic908vIJxH1thaJgV3crBZzx5yzLQd+YOGk69ECGGXoYLa+y6T0pU1GXSR7YgDd7W9QR9g&#10;X0nd4xjCTSsXcZxKgw2Hhho72tVU3k7fRsFhxHG7TN6G4nbd3b/Oz++fRUJKzR+n7SsIT5P/F/+5&#10;jzrMX6Yr+P0mnCDXPwAAAP//AwBQSwECLQAUAAYACAAAACEA2+H2y+4AAACFAQAAEwAAAAAAAAAA&#10;AAAAAAAAAAAAW0NvbnRlbnRfVHlwZXNdLnhtbFBLAQItABQABgAIAAAAIQBa9CxbvwAAABUBAAAL&#10;AAAAAAAAAAAAAAAAAB8BAABfcmVscy8ucmVsc1BLAQItABQABgAIAAAAIQD4WkQixQAAAN0AAAAP&#10;AAAAAAAAAAAAAAAAAAcCAABkcnMvZG93bnJldi54bWxQSwUGAAAAAAMAAwC3AAAA+QIAAAAA&#10;">
                  <v:rect id="Rectangle 1072" o:spid="_x0000_s1292" style="position:absolute;width:34975;height:294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jBVnxgAAAN0AAAAPAAAAZHJzL2Rvd25yZXYueG1sRI9LT8Mw&#10;EITvSP0P1lbigqgDSLSEuhUPIXGlD8RxEy9xlHgd2SYN/549IPW2q5md+Xa9nXyvRoqpDWzgZlGA&#10;Iq6DbbkxcNi/Xa9ApYxssQ9MBn4pwXYzu1hjacOJP2jc5UZJCKcSDbich1LrVDvymBZhIBbtO0SP&#10;WdbYaBvxJOG+17dFca89tiwNDgd6cVR3ux9vYJ/H42d1/Fp1r1dtqqrguof4bMzlfHp6BJVpymfz&#10;//W7Ffy7pfDLNzKC3vwBAAD//wMAUEsBAi0AFAAGAAgAAAAhANvh9svuAAAAhQEAABMAAAAAAAAA&#10;AAAAAAAAAAAAAFtDb250ZW50X1R5cGVzXS54bWxQSwECLQAUAAYACAAAACEAWvQsW78AAAAVAQAA&#10;CwAAAAAAAAAAAAAAAAAfAQAAX3JlbHMvLnJlbHNQSwECLQAUAAYACAAAACEA4YwVZ8YAAADdAAAA&#10;DwAAAAAAAAAAAAAAAAAHAgAAZHJzL2Rvd25yZXYueG1sUEsFBgAAAAADAAMAtwAAAPoCAAAAAA==&#10;" filled="f" stroked="f">
                    <v:textbox inset="2.53956mm,2.53956mm,2.53956mm,2.53956mm">
                      <w:txbxContent>
                        <w:p w:rsidR="00E934CF" w:rsidRDefault="00E934CF">
                          <w:pPr>
                            <w:spacing w:before="0" w:after="0" w:line="240" w:lineRule="auto"/>
                            <w:textDirection w:val="btLr"/>
                          </w:pPr>
                        </w:p>
                      </w:txbxContent>
                    </v:textbox>
                  </v:rect>
                  <v:group id="Group 1073" o:spid="_x0000_s1293" style="position:absolute;width:34975;height:29489" coordsize="34975,29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9d75wwAAAN0AAAAPAAAAZHJzL2Rvd25yZXYueG1sRE9Li8Iw&#10;EL4v+B/CCN7WtIqrVKOIuOJBBB8g3oZmbIvNpDTZtv77zYKwt/n4nrNYdaYUDdWusKwgHkYgiFOr&#10;C84UXC/fnzMQziNrLC2Tghc5WC17HwtMtG35RM3ZZyKEsEtQQe59lUjp0pwMuqGtiAP3sLVBH2Cd&#10;SV1jG8JNKUdR9CUNFhwacqxok1P6PP8YBbsW2/U43jaH52Pzul8mx9shJqUG/W49B+Gp8//it3uv&#10;w/zxNIa/b8IJcvkLAAD//wMAUEsBAi0AFAAGAAgAAAAhANvh9svuAAAAhQEAABMAAAAAAAAAAAAA&#10;AAAAAAAAAFtDb250ZW50X1R5cGVzXS54bWxQSwECLQAUAAYACAAAACEAWvQsW78AAAAVAQAACwAA&#10;AAAAAAAAAAAAAAAfAQAAX3JlbHMvLnJlbHNQSwECLQAUAAYACAAAACEAg/Xe+cMAAADdAAAADwAA&#10;AAAAAAAAAAAAAAAHAgAAZHJzL2Rvd25yZXYueG1sUEsFBgAAAAADAAMAtwAAAPcCAAAAAA==&#10;">
                    <v:rect id="Rectangle 1074" o:spid="_x0000_s1294" style="position:absolute;width:34975;height:294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i6LwwAAAN0AAAAPAAAAZHJzL2Rvd25yZXYueG1sRE9LawIx&#10;EL4X/A9hBC+lZqvQ6tYofVDwWq3F4+xmull2M1mSuK7/3hQK3ubje85qM9hW9ORD7VjB4zQDQVw6&#10;XXOl4Hv/+bAAESKyxtYxKbhQgM16dLfCXLszf1G/i5VIIRxyVGBi7HIpQ2nIYpi6jjhxv85bjAn6&#10;SmqP5xRuWznLsidpsebUYLCjd0NlsztZBfvYH36Kw3HRfNzXoSicaZb+TanJeHh9ARFpiDfxv3ur&#10;0/z58wz+vkknyPUVAAD//wMAUEsBAi0AFAAGAAgAAAAhANvh9svuAAAAhQEAABMAAAAAAAAAAAAA&#10;AAAAAAAAAFtDb250ZW50X1R5cGVzXS54bWxQSwECLQAUAAYACAAAACEAWvQsW78AAAAVAQAACwAA&#10;AAAAAAAAAAAAAAAfAQAAX3JlbHMvLnJlbHNQSwECLQAUAAYACAAAACEAfhIui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shape id="Quad Arrow 1075" o:spid="_x0000_s1295" style="position:absolute;left:752;width:33471;height:29489;visibility:visible;mso-wrap-style:square;v-text-anchor:middle" coordsize="20000,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aMYBwgAAAN0AAAAPAAAAZHJzL2Rvd25yZXYueG1sRE9LawIx&#10;EL4L/Q9hCr1pti6obI1SBGXpzQd4HTbTzepmsiaprv76Rij0Nh/fc+bL3rbiSj40jhW8jzIQxJXT&#10;DdcKDvv1cAYiRGSNrWNScKcAy8XLYI6Fdjfe0nUXa5FCOBSowMTYFVKGypDFMHIdceK+nbcYE/S1&#10;1B5vKdy2cpxlE2mx4dRgsKOVoeq8+7EK3Db/2jwuWj86U8qjLxvanO5Kvb32nx8gIvXxX/znLnWa&#10;n09zeH6TTpCLXwAAAP//AwBQSwECLQAUAAYACAAAACEA2+H2y+4AAACFAQAAEwAAAAAAAAAAAAAA&#10;AAAAAAAAW0NvbnRlbnRfVHlwZXNdLnhtbFBLAQItABQABgAIAAAAIQBa9CxbvwAAABUBAAALAAAA&#10;AAAAAAAAAAAAAB8BAABfcmVscy8ucmVsc1BLAQItABQABgAIAAAAIQCxaMYBwgAAAN0AAAAPAAAA&#10;AAAAAAAAAAAAAAcCAABkcnMvZG93bnJldi54bWxQSwUGAAAAAAMAAwC3AAAA9gIAAAAA&#10;" adj="-11796480,,5400" path="al10800,10800@8@8@4@6,10800,10800,10800,10800@9@7l@30@31@17@18@24@25@15@16@32@33xe" fillcolor="#e5dbd3" stroked="f">
                      <v:stroke joinstyle="miter"/>
                      <v:formulas/>
                      <v:path arrowok="t" o:connecttype="custom" o:connectlocs="0,14745;1474,13565;1474,14450;16441,14450;16441,1474;15556,1474;16736,0;17915,1474;17030,1474;17030,14450;31997,14450;31997,13565;33471,14745;31997,15924;31997,15039;17030,15039;17030,28015;17915,28015;16736,29489;15556,28015;16441,28015;16441,15039;1474,15039;1474,15924;0,14745" o:connectangles="0,0,0,0,0,0,0,0,0,0,0,0,0,0,0,0,0,0,0,0,0,0,0,0,0" textboxrect="@1,@1,@1,@1"/>
                      <v:textbox inset="2.53956mm,2.53956mm,2.53956mm,2.53956mm">
                        <w:txbxContent>
                          <w:p w:rsidR="00E934CF" w:rsidRDefault="00E934CF">
                            <w:pPr>
                              <w:spacing w:before="0" w:after="0" w:line="240" w:lineRule="auto"/>
                              <w:textDirection w:val="btLr"/>
                            </w:pPr>
                          </w:p>
                        </w:txbxContent>
                      </v:textbox>
                    </v:shape>
                    <v:roundrect id="Rounded Rectangle 1076" o:spid="_x0000_s1296" style="position:absolute;left:2469;top:673;width:13860;height:1311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YrNdwwAAAN0AAAAPAAAAZHJzL2Rvd25yZXYueG1sRE9Na8JA&#10;EL0X+h+WKfRSdBNbbEhdgwgp7bHRgschOyah2dmQXZPor+8Kgrd5vM9ZZZNpxUC9aywriOcRCOLS&#10;6oYrBftdPktAOI+ssbVMCs7kIFs/Pqww1XbkHxoKX4kQwi5FBbX3XSqlK2sy6Oa2Iw7c0fYGfYB9&#10;JXWPYwg3rVxE0VIabDg01NjRtqbyrzgZBePl86Vq83Px+51wc3QXHR9IK/X8NG0+QHia/F18c3/p&#10;MP/1/Q2u34QT5PofAAD//wMAUEsBAi0AFAAGAAgAAAAhANvh9svuAAAAhQEAABMAAAAAAAAAAAAA&#10;AAAAAAAAAFtDb250ZW50X1R5cGVzXS54bWxQSwECLQAUAAYACAAAACEAWvQsW78AAAAVAQAACwAA&#10;AAAAAAAAAAAAAAAfAQAAX3JlbHMvLnJlbHNQSwECLQAUAAYACAAAACEAlGKzXcMAAADdAAAADwAA&#10;AAAAAAAAAAAAAAAHAgAAZHJzL2Rvd25yZXYueG1sUEsFBgAAAAADAAMAtwAAAPcCAAAAAA==&#10;" fillcolor="#ecc475"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77" o:spid="_x0000_s1297" style="position:absolute;left:3109;top:1313;width:12580;height:1183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L+znxgAAAN0AAAAPAAAAZHJzL2Rvd25yZXYueG1sRE/bagIx&#10;EH0X+g9hCr5p1kurbI1iBVtLoaK2WN+Gzbi7dDNZNqmmf2+Egm9zONeZzIKpxIkaV1pW0OsmIIgz&#10;q0vOFXzulp0xCOeRNVaWScEfOZhN71oTTLU984ZOW5+LGMIuRQWF93UqpcsKMui6tiaO3NE2Bn2E&#10;TS51g+cYbirZT5JHabDk2FBgTYuCsp/tr1GwH3yEdRUO/f3b12u9tM9D/fL+rVT7PsyfQHgK/ib+&#10;d690nD8YPcD1m3iCnF4AAAD//wMAUEsBAi0AFAAGAAgAAAAhANvh9svuAAAAhQEAABMAAAAAAAAA&#10;AAAAAAAAAAAAAFtDb250ZW50X1R5cGVzXS54bWxQSwECLQAUAAYACAAAACEAWvQsW78AAAAVAQAA&#10;CwAAAAAAAAAAAAAAAAAfAQAAX3JlbHMvLnJlbHNQSwECLQAUAAYACAAAACEAeC/s58YAAADdAAAA&#10;DwAAAAAAAAAAAAAAAAAHAgAAZHJzL2Rvd25yZXYueG1sUEsFBgAAAAADAAMAtwAAAPoCAAAAAA==&#10;" filled="f" stroked="f">
                      <v:textbox inset=".95206mm,.95206mm,.95206mm,.95206mm">
                        <w:txbxContent>
                          <w:p w:rsidR="00E934CF" w:rsidRDefault="00E934CF">
                            <w:pPr>
                              <w:spacing w:before="0" w:after="0" w:line="240" w:lineRule="auto"/>
                              <w:jc w:val="center"/>
                              <w:textDirection w:val="btLr"/>
                            </w:pPr>
                            <w:r>
                              <w:rPr>
                                <w:color w:val="FFFFFF"/>
                                <w:sz w:val="17"/>
                              </w:rPr>
                              <w:t>Lokalna samouprava</w:t>
                            </w:r>
                          </w:p>
                          <w:p w:rsidR="00E934CF" w:rsidRDefault="00E934CF">
                            <w:pPr>
                              <w:spacing w:before="0" w:after="0" w:line="240" w:lineRule="auto"/>
                              <w:jc w:val="center"/>
                              <w:textDirection w:val="btLr"/>
                            </w:pPr>
                            <w:r>
                              <w:rPr>
                                <w:color w:val="FFFFFF"/>
                                <w:sz w:val="17"/>
                              </w:rPr>
                              <w:t>ZOCG</w:t>
                            </w:r>
                          </w:p>
                          <w:p w:rsidR="00E934CF" w:rsidRDefault="00E934CF">
                            <w:pPr>
                              <w:spacing w:before="0" w:after="0" w:line="240" w:lineRule="auto"/>
                              <w:jc w:val="center"/>
                              <w:textDirection w:val="btLr"/>
                            </w:pPr>
                            <w:r>
                              <w:rPr>
                                <w:color w:val="FFFFFF"/>
                                <w:sz w:val="17"/>
                              </w:rPr>
                              <w:t>Građani</w:t>
                            </w:r>
                          </w:p>
                          <w:p w:rsidR="00E934CF" w:rsidRDefault="00E934CF">
                            <w:pPr>
                              <w:spacing w:before="0" w:after="0" w:line="240" w:lineRule="auto"/>
                              <w:jc w:val="center"/>
                              <w:textDirection w:val="btLr"/>
                            </w:pPr>
                            <w:r>
                              <w:rPr>
                                <w:color w:val="FFFFFF"/>
                                <w:sz w:val="17"/>
                              </w:rPr>
                              <w:t>NVO</w:t>
                            </w:r>
                          </w:p>
                          <w:p w:rsidR="00E934CF" w:rsidRDefault="00E934CF">
                            <w:pPr>
                              <w:spacing w:before="0" w:after="0" w:line="240" w:lineRule="auto"/>
                              <w:jc w:val="center"/>
                              <w:textDirection w:val="btLr"/>
                            </w:pPr>
                            <w:r>
                              <w:rPr>
                                <w:color w:val="FFFFFF"/>
                                <w:sz w:val="17"/>
                              </w:rPr>
                              <w:t>Kandidati za posao</w:t>
                            </w:r>
                          </w:p>
                          <w:p w:rsidR="00E934CF" w:rsidRDefault="00E934CF">
                            <w:pPr>
                              <w:spacing w:before="0" w:after="0" w:line="240" w:lineRule="auto"/>
                              <w:jc w:val="center"/>
                              <w:textDirection w:val="btLr"/>
                            </w:pPr>
                            <w:r>
                              <w:rPr>
                                <w:color w:val="FFFFFF"/>
                                <w:sz w:val="17"/>
                              </w:rPr>
                              <w:t>Državni službenici i namještenici</w:t>
                            </w:r>
                          </w:p>
                          <w:p w:rsidR="00E934CF" w:rsidRDefault="00E934CF">
                            <w:pPr>
                              <w:spacing w:before="0" w:after="0" w:line="240" w:lineRule="auto"/>
                              <w:jc w:val="center"/>
                              <w:textDirection w:val="btLr"/>
                            </w:pPr>
                            <w:r>
                              <w:rPr>
                                <w:color w:val="FFFFFF"/>
                                <w:sz w:val="17"/>
                              </w:rPr>
                              <w:t>Akademska zajednica</w:t>
                            </w:r>
                          </w:p>
                          <w:p w:rsidR="00E934CF" w:rsidRDefault="00E934CF">
                            <w:pPr>
                              <w:spacing w:before="0" w:after="0" w:line="240" w:lineRule="auto"/>
                              <w:jc w:val="center"/>
                              <w:textDirection w:val="btLr"/>
                            </w:pPr>
                            <w:r>
                              <w:rPr>
                                <w:color w:val="FFFFFF"/>
                                <w:sz w:val="17"/>
                              </w:rPr>
                              <w:t>Asocijacije, udruženja i sindikati</w:t>
                            </w:r>
                          </w:p>
                        </w:txbxContent>
                      </v:textbox>
                    </v:rect>
                    <v:roundrect id="Rounded Rectangle 1078" o:spid="_x0000_s1298" style="position:absolute;left:18737;top:1363;width:13325;height:12298;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5lKxgAAAN0AAAAPAAAAZHJzL2Rvd25yZXYueG1sRE9La8JA&#10;EL4X/A/LCL2IblpFJbqKLX3pQfBx8DhkxySYnQ3ZbR799W6h0Nt8fM9ZrltTiJoql1tW8DSKQBAn&#10;VuecKjif3odzEM4jaywsk4KOHKxXvYclxto2fKD66FMRQtjFqCDzvoyldElGBt3IlsSBu9rKoA+w&#10;SqWusAnhppDPUTSVBnMODRmW9JpRcjt+GwXNoN0fJsUP7vaXt/rl9tHNt5+dUo/9drMA4an1/+I/&#10;95cO88ezKfx+E06QqzsAAAD//wMAUEsBAi0AFAAGAAgAAAAhANvh9svuAAAAhQEAABMAAAAAAAAA&#10;AAAAAAAAAAAAAFtDb250ZW50X1R5cGVzXS54bWxQSwECLQAUAAYACAAAACEAWvQsW78AAAAVAQAA&#10;CwAAAAAAAAAAAAAAAAAfAQAAX3JlbHMvLnJlbHNQSwECLQAUAAYACAAAACEA5leZSsYAAADdAAAA&#10;DwAAAAAAAAAAAAAAAAAHAgAAZHJzL2Rvd25yZXYueG1sUEsFBgAAAAADAAMAtwAAAPoCAAAAAA==&#10;" fillcolor="#67baf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79" o:spid="_x0000_s1299" style="position:absolute;left:19338;top:1963;width:12123;height:110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dcLxQAAAN0AAAAPAAAAZHJzL2Rvd25yZXYueG1sRE/bagIx&#10;EH0v9B/CFHzTbFWqrEapgtYitHjD9m3YTHeXbibLJmr690YQ+jaHc53xNJhKnKlxpWUFz50EBHFm&#10;dcm5gv1u0R6CcB5ZY2WZFPyRg+nk8WGMqbYX3tB563MRQ9ilqKDwvk6ldFlBBl3H1sSR+7GNQR9h&#10;k0vd4CWGm0p2k+RFGiw5NhRY07yg7Hd7MgqOvY/wWYXv7vH98FYv7Kyvl+svpVpP4XUEwlPw/+K7&#10;e6Xj/N5gALdv4glycgUAAP//AwBQSwECLQAUAAYACAAAACEA2+H2y+4AAACFAQAAEwAAAAAAAAAA&#10;AAAAAAAAAAAAW0NvbnRlbnRfVHlwZXNdLnhtbFBLAQItABQABgAIAAAAIQBa9CxbvwAAABUBAAAL&#10;AAAAAAAAAAAAAAAAAB8BAABfcmVscy8ucmVsc1BLAQItABQABgAIAAAAIQDnsdcLxQAAAN0AAAAP&#10;AAAAAAAAAAAAAAAAAAcCAABkcnMvZG93bnJldi54bWxQSwUGAAAAAAMAAwC3AAAA+QIAAAAA&#10;" filled="f" stroked="f">
                      <v:textbox inset=".95206mm,.95206mm,.95206mm,.95206mm">
                        <w:txbxContent>
                          <w:p w:rsidR="00E934CF" w:rsidRDefault="00E934CF">
                            <w:pPr>
                              <w:spacing w:before="0" w:after="0" w:line="215" w:lineRule="auto"/>
                              <w:jc w:val="center"/>
                              <w:textDirection w:val="btLr"/>
                            </w:pPr>
                            <w:r>
                              <w:rPr>
                                <w:color w:val="FFFFFF"/>
                                <w:sz w:val="17"/>
                              </w:rPr>
                              <w:t>Svi državni organi</w:t>
                            </w:r>
                          </w:p>
                          <w:p w:rsidR="00E934CF" w:rsidRDefault="00E934CF">
                            <w:pPr>
                              <w:spacing w:before="59" w:after="0" w:line="215" w:lineRule="auto"/>
                              <w:jc w:val="center"/>
                              <w:textDirection w:val="btLr"/>
                            </w:pPr>
                            <w:r>
                              <w:rPr>
                                <w:color w:val="FFFFFF"/>
                                <w:sz w:val="17"/>
                              </w:rPr>
                              <w:t>MJUDDM</w:t>
                            </w:r>
                          </w:p>
                          <w:p w:rsidR="00E934CF" w:rsidRDefault="00E934CF">
                            <w:pPr>
                              <w:spacing w:before="59" w:after="0" w:line="215" w:lineRule="auto"/>
                              <w:jc w:val="center"/>
                              <w:textDirection w:val="btLr"/>
                            </w:pPr>
                            <w:r>
                              <w:rPr>
                                <w:color w:val="FFFFFF"/>
                                <w:sz w:val="17"/>
                              </w:rPr>
                              <w:t>MFSS</w:t>
                            </w:r>
                          </w:p>
                          <w:p w:rsidR="00E934CF" w:rsidRDefault="00E934CF">
                            <w:pPr>
                              <w:spacing w:before="59" w:after="0" w:line="215" w:lineRule="auto"/>
                              <w:jc w:val="center"/>
                              <w:textDirection w:val="btLr"/>
                            </w:pPr>
                            <w:r>
                              <w:rPr>
                                <w:color w:val="FFFFFF"/>
                                <w:sz w:val="17"/>
                              </w:rPr>
                              <w:t>Upravna inspekcija, Komisija za žalbe, Upravni sud</w:t>
                            </w:r>
                          </w:p>
                          <w:p w:rsidR="00E934CF" w:rsidRDefault="00E934CF">
                            <w:pPr>
                              <w:spacing w:before="59" w:after="0" w:line="215" w:lineRule="auto"/>
                              <w:jc w:val="center"/>
                              <w:textDirection w:val="btLr"/>
                            </w:pPr>
                            <w:r>
                              <w:rPr>
                                <w:color w:val="FFFFFF"/>
                                <w:sz w:val="17"/>
                              </w:rPr>
                              <w:t>EK, DEU,  OECD, SIGMA, UNDP, WB, Ambasade</w:t>
                            </w:r>
                          </w:p>
                        </w:txbxContent>
                      </v:textbox>
                    </v:rect>
                    <v:roundrect id="Rounded Rectangle 1080" o:spid="_x0000_s1300" style="position:absolute;left:2601;top:15811;width:13267;height:11973;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CF+yxwAAAN0AAAAPAAAAZHJzL2Rvd25yZXYueG1sRI9Pa8JA&#10;EMXvBb/DMoK3urFSldRVpKGi0It/oD0O2WkSkp0N2a3GfnrnUPA2w3vz3m+W69416kJdqDwbmIwT&#10;UMS5txUXBs6nj+cFqBCRLTaeycCNAqxXg6clptZf+UCXYyyUhHBI0UAZY5tqHfKSHIaxb4lF+/Gd&#10;wyhrV2jb4VXCXaNfkmSmHVYsDSW29F5SXh9/nYHP7zoWs91Xfd5n25DgKZu/Zn/GjIb95g1UpD4+&#10;zP/XOyv407ngyjcygl7dAQAA//8DAFBLAQItABQABgAIAAAAIQDb4fbL7gAAAIUBAAATAAAAAAAA&#10;AAAAAAAAAAAAAABbQ29udGVudF9UeXBlc10ueG1sUEsBAi0AFAAGAAgAAAAhAFr0LFu/AAAAFQEA&#10;AAsAAAAAAAAAAAAAAAAAHwEAAF9yZWxzLy5yZWxzUEsBAi0AFAAGAAgAAAAhANAIX7LHAAAA3QAA&#10;AA8AAAAAAAAAAAAAAAAABwIAAGRycy9kb3ducmV2LnhtbFBLBQYAAAAAAwADALcAAAD7AgAAAAA=&#10;" fillcolor="#46e88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81" o:spid="_x0000_s1301" style="position:absolute;left:3186;top:16396;width:12098;height:108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yZQaxQAAAN0AAAAPAAAAZHJzL2Rvd25yZXYueG1sRE9La8JA&#10;EL4X/A/LCN6ajVqqRlexBaHQevCBj9s0O02C2dmY3cb033cLBW/z8T1ntmhNKRqqXWFZQT+KQRCn&#10;VhecKdjvVo9jEM4jaywtk4IfcrCYdx5mmGh74w01W5+JEMIuQQW591UipUtzMugiWxEH7svWBn2A&#10;dSZ1jbcQbko5iONnabDg0JBjRa85pZftt1FwoKv8NC/n98uHy9ZPRy/3p36jVK/bLqcgPLX+Lv53&#10;v+kwfziawN834QQ5/wUAAP//AwBQSwECLQAUAAYACAAAACEA2+H2y+4AAACFAQAAEwAAAAAAAAAA&#10;AAAAAAAAAAAAW0NvbnRlbnRfVHlwZXNdLnhtbFBLAQItABQABgAIAAAAIQBa9CxbvwAAABUBAAAL&#10;AAAAAAAAAAAAAAAAAB8BAABfcmVscy8ucmVsc1BLAQItABQABgAIAAAAIQAOyZQaxQAAAN0AAAAP&#10;AAAAAAAAAAAAAAAAAAcCAABkcnMvZG93bnJldi54bWxQSwUGAAAAAAMAAwC3AAAA+QIAAAAA&#10;" filled="f" stroked="f">
                      <v:textbox inset="1.2694mm,1.2694mm,1.2694mm,1.2694mm">
                        <w:txbxContent>
                          <w:p w:rsidR="00E934CF" w:rsidRDefault="00E934CF">
                            <w:pPr>
                              <w:spacing w:before="0" w:after="0" w:line="215" w:lineRule="auto"/>
                              <w:jc w:val="center"/>
                              <w:textDirection w:val="btLr"/>
                            </w:pPr>
                            <w:r>
                              <w:rPr>
                                <w:color w:val="FFFFFF"/>
                                <w:sz w:val="24"/>
                              </w:rPr>
                              <w:t>ReSPA</w:t>
                            </w:r>
                          </w:p>
                        </w:txbxContent>
                      </v:textbox>
                    </v:rect>
                    <v:roundrect id="Rounded Rectangle 1082" o:spid="_x0000_s1302" style="position:absolute;left:18785;top:15795;width:12879;height:1223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ZDLRyAAAAN0AAAAPAAAAZHJzL2Rvd25yZXYueG1sRI9Ba8JA&#10;EIXvhf6HZQq9iG5ai2h0lVJoK72IRgRvQ3ZMgtnZNLvG9N87B6G3Gd6b975ZrHpXq47aUHk28DJK&#10;QBHn3lZcGNhnn8MpqBCRLdaeycAfBVgtHx8WmFp/5S11u1goCeGQooEyxibVOuQlOQwj3xCLdvKt&#10;wyhrW2jb4lXCXa1fk2SiHVYsDSU29FFSft5dnIFNxk03GYx/9Gx/vLxlx6/T7/fBmOen/n0OKlIf&#10;/83367UV/PFU+OUbGUEvbwAAAP//AwBQSwECLQAUAAYACAAAACEA2+H2y+4AAACFAQAAEwAAAAAA&#10;AAAAAAAAAAAAAAAAW0NvbnRlbnRfVHlwZXNdLnhtbFBLAQItABQABgAIAAAAIQBa9CxbvwAAABUB&#10;AAALAAAAAAAAAAAAAAAAAB8BAABfcmVscy8ucmVsc1BLAQItABQABgAIAAAAIQCWZDLRyAAAAN0A&#10;AAAPAAAAAAAAAAAAAAAAAAcCAABkcnMvZG93bnJldi54bWxQSwUGAAAAAAMAAwC3AAAA/AIAAAAA&#10;" fillcolor="#fb9db1"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083" o:spid="_x0000_s1303" style="position:absolute;left:19382;top:16392;width:11685;height:110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0ia9xQAAAN0AAAAPAAAAZHJzL2Rvd25yZXYueG1sRE9La8JA&#10;EL4X/A/LFHoputGWElJXCT6g2JNR0OOYnWZDs7Mhu9Xor3cLhd7m43vOdN7bRpyp87VjBeNRAoK4&#10;dLrmSsF+tx6mIHxA1tg4JgVX8jCfDR6mmGl34S2di1CJGMI+QwUmhDaT0peGLPqRa4kj9+U6iyHC&#10;rpK6w0sMt42cJMmbtFhzbDDY0sJQ+V38WAX4WtTPi9NhvcwpP25Wtz5tPo1ST499/g4iUB/+xX/u&#10;Dx3nv6Rj+P0mniBndwAAAP//AwBQSwECLQAUAAYACAAAACEA2+H2y+4AAACFAQAAEwAAAAAAAAAA&#10;AAAAAAAAAAAAW0NvbnRlbnRfVHlwZXNdLnhtbFBLAQItABQABgAIAAAAIQBa9CxbvwAAABUBAAAL&#10;AAAAAAAAAAAAAAAAAB8BAABfcmVscy8ucmVsc1BLAQItABQABgAIAAAAIQCh0ia9xQAAAN0AAAAP&#10;AAAAAAAAAAAAAAAAAAcCAABkcnMvZG93bnJldi54bWxQSwUGAAAAAAMAAwC3AAAA+QIAAAAA&#10;" filled="f" stroked="f">
                      <v:textbox inset="1.1639mm,1.1639mm,1.1639mm,1.1639mm">
                        <w:txbxContent>
                          <w:p w:rsidR="00E934CF" w:rsidRDefault="00E934CF">
                            <w:pPr>
                              <w:spacing w:before="0" w:after="0" w:line="215" w:lineRule="auto"/>
                              <w:jc w:val="center"/>
                              <w:textDirection w:val="btLr"/>
                            </w:pPr>
                            <w:r>
                              <w:rPr>
                                <w:color w:val="FFFFFF"/>
                                <w:sz w:val="22"/>
                              </w:rPr>
                              <w:t>Mediji</w:t>
                            </w:r>
                          </w:p>
                        </w:txbxContent>
                      </v:textbox>
                    </v:rect>
                  </v:group>
                </v:group>
                <w10:wrap type="square"/>
              </v:group>
            </w:pict>
          </mc:Fallback>
        </mc:AlternateContent>
      </w:r>
      <w:r w:rsidR="00B108A9">
        <w:rPr>
          <w:rFonts w:asciiTheme="minorHAnsi" w:hAnsiTheme="minorHAnsi"/>
          <w:noProof/>
          <w:lang w:val="en-US"/>
        </w:rPr>
        <mc:AlternateContent>
          <mc:Choice Requires="wps">
            <w:drawing>
              <wp:anchor distT="45720" distB="45720" distL="114300" distR="114300" simplePos="0" relativeHeight="251696128" behindDoc="0" locked="0" layoutInCell="1" allowOverlap="1" wp14:anchorId="14975DC7" wp14:editId="0DF54E79">
                <wp:simplePos x="0" y="0"/>
                <wp:positionH relativeFrom="column">
                  <wp:posOffset>3848100</wp:posOffset>
                </wp:positionH>
                <wp:positionV relativeFrom="paragraph">
                  <wp:posOffset>7620</wp:posOffset>
                </wp:positionV>
                <wp:extent cx="2381250" cy="3733800"/>
                <wp:effectExtent l="0" t="0" r="19050" b="17780"/>
                <wp:wrapSquare wrapText="bothSides"/>
                <wp:docPr id="1367" name="Rectangle 108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81250" cy="3733800"/>
                        </a:xfrm>
                        <a:prstGeom prst="rect">
                          <a:avLst/>
                        </a:prstGeom>
                        <a:solidFill>
                          <a:srgbClr val="FFFFFF"/>
                        </a:solidFill>
                        <a:ln w="9525">
                          <a:solidFill>
                            <a:srgbClr val="FFFFFF"/>
                          </a:solidFill>
                          <a:miter lim="800000"/>
                          <a:headEnd type="none" w="sm" len="sm"/>
                          <a:tailEnd type="none" w="sm" len="sm"/>
                        </a:ln>
                      </wps:spPr>
                      <wps:txbx>
                        <w:txbxContent>
                          <w:p w:rsidR="00E934CF" w:rsidRPr="00601BBD" w:rsidRDefault="00E934CF">
                            <w:pPr>
                              <w:spacing w:after="40" w:line="240" w:lineRule="auto"/>
                              <w:ind w:right="35"/>
                              <w:jc w:val="both"/>
                              <w:textDirection w:val="btLr"/>
                              <w:rPr>
                                <w:rFonts w:asciiTheme="minorHAnsi" w:hAnsiTheme="minorHAnsi"/>
                              </w:rPr>
                            </w:pPr>
                            <w:r w:rsidRPr="00601BBD">
                              <w:rPr>
                                <w:rFonts w:asciiTheme="minorHAnsi" w:eastAsia="Calibri" w:hAnsiTheme="minorHAnsi" w:cs="Calibri"/>
                                <w:color w:val="000000"/>
                                <w:sz w:val="22"/>
                              </w:rPr>
                              <w:t>U matrici zainteresovanih strana za strateški cilj „Profesionalna javna administracija“ uočava</w:t>
                            </w:r>
                            <w:r>
                              <w:rPr>
                                <w:rFonts w:asciiTheme="minorHAnsi" w:eastAsia="Calibri" w:hAnsiTheme="minorHAnsi" w:cs="Calibri"/>
                                <w:color w:val="000000"/>
                                <w:sz w:val="22"/>
                              </w:rPr>
                              <w:t xml:space="preserve"> se</w:t>
                            </w:r>
                            <w:r w:rsidRPr="00601BBD">
                              <w:rPr>
                                <w:rFonts w:asciiTheme="minorHAnsi" w:eastAsia="Calibri" w:hAnsiTheme="minorHAnsi" w:cs="Calibri"/>
                                <w:color w:val="000000"/>
                                <w:sz w:val="22"/>
                              </w:rPr>
                              <w:t xml:space="preserve"> veliki interes svih relevantnih učesnika. Naime, Vlada Crne Gore, MJUDDM,</w:t>
                            </w:r>
                            <w:r>
                              <w:rPr>
                                <w:rFonts w:asciiTheme="minorHAnsi" w:eastAsia="Calibri" w:hAnsiTheme="minorHAnsi" w:cs="Calibri"/>
                                <w:color w:val="000000"/>
                                <w:sz w:val="22"/>
                              </w:rPr>
                              <w:t xml:space="preserve"> MFSS, kao donosioci odluka,</w:t>
                            </w:r>
                            <w:r w:rsidRPr="00601BBD">
                              <w:rPr>
                                <w:rFonts w:asciiTheme="minorHAnsi" w:eastAsia="Calibri" w:hAnsiTheme="minorHAnsi" w:cs="Calibri"/>
                                <w:color w:val="000000"/>
                                <w:sz w:val="22"/>
                              </w:rPr>
                              <w:t xml:space="preserve"> i međunarodne organizacije – EU, SIGMA, OECD, UNDP, WB, ambasade posmatraju se kao najvažniji partneri među kojima je neophodna konstantna saradnja. Upravni sud, upravna inspekcija i Komisija za žalbe predstavljaju institucije koje svojim stavovima i rješenjima definišu dalje pravce razvoja profesionalne javne administracije. Veoma je važna saradnja sa svim ministarstvima i drugim organima uprave koji implementiraju institute iz ove oblasti i doprinose boljoj implementaciiji same Strategije.</w:t>
                            </w:r>
                          </w:p>
                          <w:p w:rsidR="00E934CF" w:rsidRDefault="00E934CF">
                            <w:pPr>
                              <w:ind w:right="35"/>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4975DC7" id="Rectangle 1084" o:spid="_x0000_s1304" style="position:absolute;margin-left:303pt;margin-top:.6pt;width:187.5pt;height:294pt;z-index:2516961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cs2zQgIAAI8EAAAOAAAAZHJzL2Uyb0RvYy54bWysVNtuEzEQfUfiHyy/k70kaZNVNlWVEoRU&#10;oKLwAV6vN2vhG2Mnm/D1jJ00TeEBhNgHy/aMz1zOnF3c7LUiOwFeWlPTYpRTIgy3rTSbmn79sn4z&#10;o8QHZlqmrBE1PQhPb5avXy0GV4nS9la1AgiCGF8NrqZ9CK7KMs97oZkfWScMGjsLmgU8wiZrgQ2I&#10;rlVW5vlVNlhoHVguvMfbu6ORLhN+1wkePnWdF4GommJuIa2Q1iau2XLBqg0w10t+SoP9QxaaSYNB&#10;z1B3LDCyBfkblJYcrLddGHGrM9t1kotUA1ZT5L9U89gzJ1It2Bzvzm3y/w+Wf9w9AJEtcje+uqbE&#10;MI0sfca+MbNRghT5bBKbNDhfoe+je4BYpnf3ln/zxNhVj47iFsAOvWAtplZE/+zFg3jw+JQ0wwfb&#10;YgC2DTb1a9+BjoDYCbJPtBzOtIh9IBwvy/GsKKfIHkfb+Ho8nuWJuIxVT88d+PBOWE3ipqaA+Sd4&#10;trv3IabDqieXlL5Vsl1LpdIBNs1KAdkxnJF1+lIFWOWlmzJkqOl8Wk4T8gub/zsILQMOu5K6plgC&#10;fsfxi317a1oSDg5bY1AnNIbymhIlUFW4SWMamFR/9sNSlTkREHt+5C7sm32iuczLiBYZaWx7QE7A&#10;HlWBKsZNb+EHhkdFYODvWwaYjHpvkNd5MSknKKF0mEyv5ihtuLQ0lxZmOELVNFBy3K7CUXZbB3LT&#10;Y6Qi9dHYW5yFTiaWnrM6FYBTn8g7KTTK6vKcvJ7/I8ufAAAA//8DAFBLAwQUAAYACAAAACEALfMU&#10;md0AAAAJAQAADwAAAGRycy9kb3ducmV2LnhtbEyPQW7CMBBF95W4gzWVuisOkRqFEAdBK4S6qgoc&#10;wImnSdp4HMWGBE7f6aosv97oz/v5erKduODgW0cKFvMIBFLlTEu1gtNx95yC8EGT0Z0jVHBFD+ti&#10;9pDrzLiRPvFyCLXgEvKZVtCE0GdS+qpBq/3c9UjMvtxgdeA41NIMeuRy28k4ihJpdUv8odE9vjZY&#10;/RzOVsG33L6Xb77/uB7dTdKuHpP9uFHq6XHarEAEnML/MfzpszoU7FS6MxkvOgVJlPCWwCAGwXyZ&#10;LjiXCl7SZQyyyOX9guIXAAD//wMAUEsBAi0AFAAGAAgAAAAhALaDOJL+AAAA4QEAABMAAAAAAAAA&#10;AAAAAAAAAAAAAFtDb250ZW50X1R5cGVzXS54bWxQSwECLQAUAAYACAAAACEAOP0h/9YAAACUAQAA&#10;CwAAAAAAAAAAAAAAAAAvAQAAX3JlbHMvLnJlbHNQSwECLQAUAAYACAAAACEAcXLNs0ICAACPBAAA&#10;DgAAAAAAAAAAAAAAAAAuAgAAZHJzL2Uyb0RvYy54bWxQSwECLQAUAAYACAAAACEALfMUmd0AAAAJ&#10;AQAADwAAAAAAAAAAAAAAAACcBAAAZHJzL2Rvd25yZXYueG1sUEsFBgAAAAAEAAQA8wAAAKYFAAAA&#10;AA==&#10;" strokecolor="white">
                <v:stroke startarrowwidth="narrow" startarrowlength="short" endarrowwidth="narrow" endarrowlength="short"/>
                <v:textbox inset="2.53956mm,1.2694mm,2.53956mm,1.2694mm">
                  <w:txbxContent>
                    <w:p w:rsidR="00E934CF" w:rsidRPr="00601BBD" w:rsidRDefault="00E934CF">
                      <w:pPr>
                        <w:spacing w:after="40" w:line="240" w:lineRule="auto"/>
                        <w:ind w:right="35"/>
                        <w:jc w:val="both"/>
                        <w:textDirection w:val="btLr"/>
                        <w:rPr>
                          <w:rFonts w:asciiTheme="minorHAnsi" w:hAnsiTheme="minorHAnsi"/>
                        </w:rPr>
                      </w:pPr>
                      <w:r w:rsidRPr="00601BBD">
                        <w:rPr>
                          <w:rFonts w:asciiTheme="minorHAnsi" w:eastAsia="Calibri" w:hAnsiTheme="minorHAnsi" w:cs="Calibri"/>
                          <w:color w:val="000000"/>
                          <w:sz w:val="22"/>
                        </w:rPr>
                        <w:t>U matrici zainteresovanih strana za strateški cilj „Profesionalna javna administracija“ uočava</w:t>
                      </w:r>
                      <w:r>
                        <w:rPr>
                          <w:rFonts w:asciiTheme="minorHAnsi" w:eastAsia="Calibri" w:hAnsiTheme="minorHAnsi" w:cs="Calibri"/>
                          <w:color w:val="000000"/>
                          <w:sz w:val="22"/>
                        </w:rPr>
                        <w:t xml:space="preserve"> se</w:t>
                      </w:r>
                      <w:r w:rsidRPr="00601BBD">
                        <w:rPr>
                          <w:rFonts w:asciiTheme="minorHAnsi" w:eastAsia="Calibri" w:hAnsiTheme="minorHAnsi" w:cs="Calibri"/>
                          <w:color w:val="000000"/>
                          <w:sz w:val="22"/>
                        </w:rPr>
                        <w:t xml:space="preserve"> veliki interes svih relevantnih učesnika. Naime, Vlada Crne Gore, MJUDDM,</w:t>
                      </w:r>
                      <w:r>
                        <w:rPr>
                          <w:rFonts w:asciiTheme="minorHAnsi" w:eastAsia="Calibri" w:hAnsiTheme="minorHAnsi" w:cs="Calibri"/>
                          <w:color w:val="000000"/>
                          <w:sz w:val="22"/>
                        </w:rPr>
                        <w:t xml:space="preserve"> MFSS, kao donosioci odluka,</w:t>
                      </w:r>
                      <w:r w:rsidRPr="00601BBD">
                        <w:rPr>
                          <w:rFonts w:asciiTheme="minorHAnsi" w:eastAsia="Calibri" w:hAnsiTheme="minorHAnsi" w:cs="Calibri"/>
                          <w:color w:val="000000"/>
                          <w:sz w:val="22"/>
                        </w:rPr>
                        <w:t xml:space="preserve"> i međunarodne organizacije – EU, SIGMA, OECD, UNDP, WB, ambasade posmatraju se kao najvažniji partneri među kojima je neophodna konstantna saradnja. Upravni sud, upravna inspekcija i Komisija za žalbe predstavljaju institucije koje svojim stavovima i rješenjima definišu dalje pravce razvoja profesionalne javne administracije. Veoma je važna saradnja sa svim ministarstvima i drugim organima uprave koji implementiraju institute iz ove oblasti i doprinose boljoj implementaciiji same Strategije.</w:t>
                      </w:r>
                    </w:p>
                    <w:p w:rsidR="00E934CF" w:rsidRDefault="00E934CF">
                      <w:pPr>
                        <w:ind w:right="35"/>
                        <w:textDirection w:val="btLr"/>
                      </w:pPr>
                    </w:p>
                  </w:txbxContent>
                </v:textbox>
                <w10:wrap type="square"/>
              </v:rect>
            </w:pict>
          </mc:Fallback>
        </mc:AlternateContent>
      </w:r>
    </w:p>
    <w:p w:rsidR="00A16942" w:rsidRPr="007075A6" w:rsidRDefault="00FA0893">
      <w:pPr>
        <w:spacing w:after="40" w:line="240" w:lineRule="auto"/>
        <w:ind w:right="-471"/>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0" distB="0" distL="114300" distR="114300" simplePos="0" relativeHeight="251773952" behindDoc="0" locked="0" layoutInCell="1" allowOverlap="1" wp14:anchorId="16D02DC2" wp14:editId="4B782EFD">
                <wp:simplePos x="0" y="0"/>
                <wp:positionH relativeFrom="column">
                  <wp:posOffset>336550</wp:posOffset>
                </wp:positionH>
                <wp:positionV relativeFrom="paragraph">
                  <wp:posOffset>100330</wp:posOffset>
                </wp:positionV>
                <wp:extent cx="34925" cy="2668905"/>
                <wp:effectExtent l="88900" t="88900" r="180975" b="125095"/>
                <wp:wrapNone/>
                <wp:docPr id="44" name="Straight Arrow Connector 94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flipH="1">
                          <a:off x="0" y="0"/>
                          <a:ext cx="34925" cy="2668905"/>
                        </a:xfrm>
                        <a:prstGeom prst="straightConnector1">
                          <a:avLst/>
                        </a:prstGeom>
                        <a:noFill/>
                        <a:ln w="9525">
                          <a:solidFill>
                            <a:srgbClr val="7030A0"/>
                          </a:solidFill>
                          <a:round/>
                          <a:headEnd type="none" w="sm" len="sm"/>
                          <a:tailEnd type="triangle" w="med" len="med"/>
                        </a:ln>
                        <a:effectLst>
                          <a:outerShdw blurRad="63500" dist="38099" dir="2700000" algn="tl" rotWithShape="0">
                            <a:srgbClr val="000000">
                              <a:alpha val="39999"/>
                            </a:srgbClr>
                          </a:outerShdw>
                        </a:effectLst>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4C22BF1" id="Straight Arrow Connector 943" o:spid="_x0000_s1026" type="#_x0000_t32" style="position:absolute;margin-left:26.5pt;margin-top:7.9pt;width:2.75pt;height:210.15pt;rotation:180;flip:x;z-index:251773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ubn+sAIAAF4FAAAOAAAAZHJzL2Uyb0RvYy54bWysVE2PmzAQvVfqf7B8zwIJyYZoyWqVj/bQ&#10;j1WzVc8ONsGqsZHthERV/3tnDMs23UtVlQNi8Mzzm/c8vrs/14qchHXS6JwmNzElQheGS33I6den&#10;7WhOifNMc6aMFjm9CEfvl2/f3LXNQoxNZRQXlgCIdou2yWnlfbOIIldUombuxjRCw2JpbM08hPYQ&#10;cctaQK9VNI7jWdQayxtrCuEc/F13i3QZ8MtSFP5zWTrhicopcPPhbcN7j+9oeccWB8uaShY9DfYP&#10;LGomNWw6QK2ZZ+Ro5SuoWhbWOFP6m8LUkSlLWYjQA3STxH90s6tYI0IvII5rBpnc/4MtPp0eLZE8&#10;p2lKiWY1eLTzlslD5cmDtaYlK6M16GgsydIJCtY2bgF1K/1oseXirHfNB1N8d0SbVcX0QQTiT5cG&#10;wBKsiK5KMHANbLtvPxoOOezoTVDvXNqaWAMuJfE8xoeSUsnmPeLgXiAYOQf3LoN74uxJAT8naTae&#10;UlLAyng2m2fxNGzNFoiKxY11/p0wNcGPnLq+zaG/bgt2+uA8cn4pwGJttlKpcFyUJm1OsynshivO&#10;KMlxMQT2sF8pS04MDtxtPIkfwhkDsKs0a46aB7BKML7RnPigloYhoYjuakqUgJGCj5DnmVQved5K&#10;0Fl1ubXgfTJ+ddSVRjYiTAD0g4E5emF3FW/JXh3tFwaezyZTlJhL1GMyj7MMAxiP8W2vPlMHIOEV&#10;RVu+SV8Fa1H7V92Giu4/U03FOg0mGTw9KdeJE7Qd2IToiigY2lNGa8MU/cjibDPfzNNROp5tRmm8&#10;Xo8etqt0NNsmt9P1ZL1arZOfyClJF5XkXGh05Hmik/TvJqa/W7pZHGZ6sD66Ru+Yn0FcsPeZdDjq&#10;eLq7Odkbfnm06AmeehjikNxfOHhL/B6HrJdrcfkLAAD//wMAUEsDBBQABgAIAAAAIQDDSngy3gAA&#10;AAgBAAAPAAAAZHJzL2Rvd25yZXYueG1sTI/BTsMwEETvSPyDtUjcqFPaVFEap6oqisQBUAsXbq69&#10;jSPidRS7bfh7lhM97sxodl61Gn0nzjjENpCC6SQDgWSCbalR8PmxfShAxKTJ6i4QKvjBCKv69qbS&#10;pQ0X2uF5nxrBJRRLrcCl1JdSRuPQ6zgJPRJ7xzB4nfgcGmkHfeFy38nHLFtIr1viD073uHFovvcn&#10;r2DjOPLkv/xu/vL6brbF2/PaoFL3d+N6CSLhmP7D8Defp0PNmw7hRDaKTkE+Y5TEes4E7OdFDuKg&#10;YD5bTEHWlbwGqH8BAAD//wMAUEsBAi0AFAAGAAgAAAAhALaDOJL+AAAA4QEAABMAAAAAAAAAAAAA&#10;AAAAAAAAAFtDb250ZW50X1R5cGVzXS54bWxQSwECLQAUAAYACAAAACEAOP0h/9YAAACUAQAACwAA&#10;AAAAAAAAAAAAAAAvAQAAX3JlbHMvLnJlbHNQSwECLQAUAAYACAAAACEAsbm5/rACAABeBQAADgAA&#10;AAAAAAAAAAAAAAAuAgAAZHJzL2Uyb0RvYy54bWxQSwECLQAUAAYACAAAACEAw0p4Mt4AAAAIAQAA&#10;DwAAAAAAAAAAAAAAAAAKBQAAZHJzL2Rvd25yZXYueG1sUEsFBgAAAAAEAAQA8wAAABUGAAAAAA==&#10;" strokecolor="#7030a0">
                <v:stroke startarrowwidth="narrow" startarrowlength="short" endarrow="block"/>
                <v:shadow on="t" color="black" opacity="26213f" origin="-.5,-.5" offset=".74833mm,.74833mm"/>
              </v:shape>
            </w:pict>
          </mc:Fallback>
        </mc:AlternateConten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B108A9">
      <w:pPr>
        <w:spacing w:after="40" w:line="240" w:lineRule="auto"/>
        <w:ind w:right="-471"/>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45720" distB="45720" distL="114300" distR="114300" simplePos="0" relativeHeight="251697152" behindDoc="0" locked="0" layoutInCell="1" allowOverlap="1" wp14:anchorId="5CAF6CA3" wp14:editId="50E7830E">
                <wp:simplePos x="0" y="0"/>
                <wp:positionH relativeFrom="column">
                  <wp:posOffset>0</wp:posOffset>
                </wp:positionH>
                <wp:positionV relativeFrom="paragraph">
                  <wp:posOffset>134620</wp:posOffset>
                </wp:positionV>
                <wp:extent cx="316230" cy="1550670"/>
                <wp:effectExtent l="0" t="0" r="1270" b="3810"/>
                <wp:wrapSquare wrapText="bothSides"/>
                <wp:docPr id="1366" name="Rectangle 108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16230" cy="1550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ind w:right="-12"/>
                              <w:textDirection w:val="btLr"/>
                              <w:rPr>
                                <w:color w:val="7030A0"/>
                                <w:sz w:val="22"/>
                              </w:rPr>
                            </w:pPr>
                            <w:r>
                              <w:rPr>
                                <w:color w:val="7030A0"/>
                                <w:sz w:val="22"/>
                              </w:rPr>
                              <w:t>I</w:t>
                            </w:r>
                          </w:p>
                          <w:p w:rsidR="00E934CF" w:rsidRDefault="00E934CF">
                            <w:pPr>
                              <w:ind w:right="-12"/>
                              <w:textDirection w:val="btLr"/>
                            </w:pPr>
                            <w:r>
                              <w:rPr>
                                <w:color w:val="7030A0"/>
                                <w:sz w:val="22"/>
                              </w:rPr>
                              <w:t>NTERES</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CAF6CA3" id="Rectangle 1085" o:spid="_x0000_s1305" style="position:absolute;left:0;text-align:left;margin-left:0;margin-top:10.6pt;width:24.9pt;height:122.1pt;z-index:2516971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hRvvwIAAL8FAAAOAAAAZHJzL2Uyb0RvYy54bWysVG1vmzAQ/j5p/8Hyd8pLgAAqqdoQpknd&#10;Vq3bD3DABGtgM9sJ6ab9951Nkibtl2kbH5DtO9/dc8/ju77Z9x3aUamY4Dn2rzyMKK9Ezfgmx1+/&#10;lE6CkdKE16QTnOb4iSp8s3j75nocMhqIVnQ1lQiCcJWNQ45brYfMdVXV0p6oKzFQDsZGyJ5o2MqN&#10;W0syQvS+cwPPi91RyHqQoqJKwWkxGfHCxm8aWulPTaOoRl2OoTZt/9L+1+bvLq5JtpFkaFl1KIP8&#10;RRU9YRySnkIVRBO0lexVqJ5VUijR6KtK9K5oGlZRiwHQ+N4LNI8tGajFAs1Rw6lN6v+FrT7uHiRi&#10;NXA3i2OMOOmBpc/QN8I3HUW+l0SmSeOgMvB9HB6kgamGe1F9U4iLZQuO9FZKMbaU1FCab/zdiwtm&#10;o+AqWo8fRA0JyFYL2699I3sTEDqB9paWpxMtdK9RBYczPw5mQF4FJj+KvHhueXNJdrw9SKXfUdEj&#10;s8ixhPJtdLK7V9pUQ7Kji0nGRcm6zlLf8YsDcJxOIDdcNTZThWXyZ+qlq2SVhE4YxCsn9IrCuS2X&#10;oROX/jwqZsVyWfi/TF4/zFpW15SbNEdV+eGfsXbQ96SHk66U6FhtwpmSlNysl51EOwKqLu1new6W&#10;Zzf3sgzbBMDyApIfhN5dkDplnMydsAwjJ517ieP56V0ae2EaFuUlpHvG6b9DQmOO0yiILEtnRb/A&#10;5tnvNTaS9UzD3OhYn+Pk5EQyI8EVry21mrBuWp+1wpT/3Aqg+0i0FazR6KR1vV/v7bMIvNlR/2tR&#10;P4GGpQCJgRxh6sGiFfIHRiNMkByr71siKUbdew7vIPXDIISRYzdhFKcwCuW5ZX1uIbyCUDnWGE3L&#10;pZ7G1HaQbNNCJt82i4tbeDsNs7I272qq6vDiYEpYdIeJZsbQ+d56Pc/dxW8AAAD//wMAUEsDBBQA&#10;BgAIAAAAIQBYmHh12QAAAAYBAAAPAAAAZHJzL2Rvd25yZXYueG1sTI/BTsMwEETvSPyDtUjcqNMo&#10;GBriVAgJxIVDWz7AiZckIl5H8bYNfD3LCY6jGc28qbZLGNUJ5zREsrBeZaCQ2ugH6iy8H55v7kEl&#10;duTdGAktfGGCbX15UbnSxzPt8LTnTkkJpdJZ6JmnUuvU9hhcWsUJSbyPOAfHIudO+9mdpTyMOs8y&#10;o4MbSBZ6N+FTj+3n/hgsvH3f4aJfX5g3Got8F4zJGmPt9dXy+ACKceG/MPziCzrUwtTEI/mkRgty&#10;hC3k6xyUuMVGfjSizW0Buq70f/z6BwAA//8DAFBLAQItABQABgAIAAAAIQC2gziS/gAAAOEBAAAT&#10;AAAAAAAAAAAAAAAAAAAAAABbQ29udGVudF9UeXBlc10ueG1sUEsBAi0AFAAGAAgAAAAhADj9If/W&#10;AAAAlAEAAAsAAAAAAAAAAAAAAAAALwEAAF9yZWxzLy5yZWxzUEsBAi0AFAAGAAgAAAAhAOYaFG+/&#10;AgAAvwUAAA4AAAAAAAAAAAAAAAAALgIAAGRycy9lMm9Eb2MueG1sUEsBAi0AFAAGAAgAAAAhAFiY&#10;eHXZAAAABgEAAA8AAAAAAAAAAAAAAAAAGQUAAGRycy9kb3ducmV2LnhtbFBLBQYAAAAABAAEAPMA&#10;AAAfBgAAAAA=&#10;" filled="f" stroked="f">
                <v:textbox inset="2.53956mm,1.2694mm,2.53956mm,1.2694mm">
                  <w:txbxContent>
                    <w:p w:rsidR="00E934CF" w:rsidRDefault="00E934CF">
                      <w:pPr>
                        <w:ind w:right="-12"/>
                        <w:textDirection w:val="btLr"/>
                        <w:rPr>
                          <w:color w:val="7030A0"/>
                          <w:sz w:val="22"/>
                        </w:rPr>
                      </w:pPr>
                      <w:r>
                        <w:rPr>
                          <w:color w:val="7030A0"/>
                          <w:sz w:val="22"/>
                        </w:rPr>
                        <w:t>I</w:t>
                      </w:r>
                    </w:p>
                    <w:p w:rsidR="00E934CF" w:rsidRDefault="00E934CF">
                      <w:pPr>
                        <w:ind w:right="-12"/>
                        <w:textDirection w:val="btLr"/>
                      </w:pPr>
                      <w:r>
                        <w:rPr>
                          <w:color w:val="7030A0"/>
                          <w:sz w:val="22"/>
                        </w:rPr>
                        <w:t>NTERES</w:t>
                      </w:r>
                    </w:p>
                  </w:txbxContent>
                </v:textbox>
                <w10:wrap type="square"/>
              </v:rect>
            </w:pict>
          </mc:Fallback>
        </mc:AlternateConten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6A107F">
      <w:pPr>
        <w:spacing w:after="40" w:line="240" w:lineRule="auto"/>
        <w:ind w:right="-471"/>
        <w:jc w:val="both"/>
        <w:rPr>
          <w:rFonts w:asciiTheme="minorHAnsi" w:eastAsia="Calibri" w:hAnsiTheme="minorHAnsi" w:cs="Calibri"/>
          <w:color w:val="002060"/>
          <w:sz w:val="24"/>
          <w:szCs w:val="24"/>
        </w:rPr>
      </w:pPr>
      <w:r w:rsidRPr="007075A6">
        <w:rPr>
          <w:rFonts w:asciiTheme="minorHAnsi" w:hAnsiTheme="minorHAnsi"/>
          <w:noProof/>
          <w:lang w:val="en-US"/>
        </w:rPr>
        <w:drawing>
          <wp:anchor distT="0" distB="0" distL="114300" distR="114300" simplePos="0" relativeHeight="251748352" behindDoc="0" locked="0" layoutInCell="1" allowOverlap="1" wp14:anchorId="5C9B81C2" wp14:editId="54CDC8DD">
            <wp:simplePos x="0" y="0"/>
            <wp:positionH relativeFrom="column">
              <wp:posOffset>774700</wp:posOffset>
            </wp:positionH>
            <wp:positionV relativeFrom="paragraph">
              <wp:posOffset>12700</wp:posOffset>
            </wp:positionV>
            <wp:extent cx="2661285" cy="34925"/>
            <wp:effectExtent l="0" t="0" r="0" b="0"/>
            <wp:wrapNone/>
            <wp:docPr id="808" name="image43.png"/>
            <wp:cNvGraphicFramePr/>
            <a:graphic xmlns:a="http://schemas.openxmlformats.org/drawingml/2006/main">
              <a:graphicData uri="http://schemas.openxmlformats.org/drawingml/2006/picture">
                <pic:pic xmlns:pic="http://schemas.openxmlformats.org/drawingml/2006/picture">
                  <pic:nvPicPr>
                    <pic:cNvPr id="0" name="image43.png"/>
                    <pic:cNvPicPr preferRelativeResize="0"/>
                  </pic:nvPicPr>
                  <pic:blipFill>
                    <a:blip r:embed="rId55"/>
                    <a:srcRect/>
                    <a:stretch>
                      <a:fillRect/>
                    </a:stretch>
                  </pic:blipFill>
                  <pic:spPr>
                    <a:xfrm>
                      <a:off x="0" y="0"/>
                      <a:ext cx="2661285" cy="34925"/>
                    </a:xfrm>
                    <a:prstGeom prst="rect">
                      <a:avLst/>
                    </a:prstGeom>
                    <a:ln/>
                  </pic:spPr>
                </pic:pic>
              </a:graphicData>
            </a:graphic>
          </wp:anchor>
        </w:drawing>
      </w:r>
      <w:r w:rsidR="00B108A9">
        <w:rPr>
          <w:rFonts w:asciiTheme="minorHAnsi" w:hAnsiTheme="minorHAnsi"/>
          <w:noProof/>
          <w:lang w:val="en-US"/>
        </w:rPr>
        <mc:AlternateContent>
          <mc:Choice Requires="wps">
            <w:drawing>
              <wp:anchor distT="45720" distB="45720" distL="114300" distR="114300" simplePos="0" relativeHeight="251699200" behindDoc="0" locked="0" layoutInCell="1" allowOverlap="1" wp14:anchorId="759FBADF" wp14:editId="0BD0EF22">
                <wp:simplePos x="0" y="0"/>
                <wp:positionH relativeFrom="column">
                  <wp:posOffset>1524000</wp:posOffset>
                </wp:positionH>
                <wp:positionV relativeFrom="paragraph">
                  <wp:posOffset>96520</wp:posOffset>
                </wp:positionV>
                <wp:extent cx="1131570" cy="308610"/>
                <wp:effectExtent l="0" t="0" r="11430" b="13970"/>
                <wp:wrapSquare wrapText="bothSides"/>
                <wp:docPr id="1365" name="Rectangle 108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131570" cy="308610"/>
                        </a:xfrm>
                        <a:prstGeom prst="rect">
                          <a:avLst/>
                        </a:prstGeom>
                        <a:solidFill>
                          <a:srgbClr val="FFFFFF"/>
                        </a:solidFill>
                        <a:ln w="9525">
                          <a:solidFill>
                            <a:srgbClr val="FFFFFF"/>
                          </a:solidFill>
                          <a:miter lim="800000"/>
                          <a:headEnd type="none" w="sm" len="sm"/>
                          <a:tailEnd type="none" w="sm" len="sm"/>
                        </a:ln>
                      </wps:spPr>
                      <wps:txbx>
                        <w:txbxContent>
                          <w:p w:rsidR="00E934CF" w:rsidRDefault="00E934CF">
                            <w:pPr>
                              <w:textDirection w:val="btLr"/>
                            </w:pPr>
                            <w:r>
                              <w:rPr>
                                <w:color w:val="441D61"/>
                                <w:sz w:val="22"/>
                              </w:rPr>
                              <w:t>SNAGA/UTICAJ</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59FBADF" id="Rectangle 1087" o:spid="_x0000_s1306" style="position:absolute;left:0;text-align:left;margin-left:120pt;margin-top:7.6pt;width:89.1pt;height:24.3pt;z-index:2516992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N3jhQQIAAI4EAAAOAAAAZHJzL2Uyb0RvYy54bWysVNuO0zAQfUfiHyy/0yS9bRs1Xa26LEJa&#10;YMXCB7iO01j4xthtUr6esdPtduEBhMiDZXvGZ2bOmcnquteKHAR4aU1Fi1FOiTDc1tLsKvr1y92b&#10;BSU+MFMzZY2o6FF4er1+/WrVuVKMbWtVLYAgiPFl5yrahuDKLPO8FZr5kXXCoLGxoFnAI+yyGliH&#10;6Fpl4zyfZ52F2oHlwnu8vR2MdJ3wm0bw8KlpvAhEVRRzC2mFtG7jmq1XrNwBc63kpzTYP2ShmTQY&#10;9Ax1ywIje5C/QWnJwXrbhBG3OrNNI7lINWA1Rf5LNY8tcyLVguR4d6bJ/z9Y/vHwAETWqN1kPqPE&#10;MI0qfUbemNkpQYp8cRVJ6pwv0ffRPUAs07t7y795YuymRUdxA2C7VrAaUyuif/biQTx4fEq23Qdb&#10;YwC2Dzbx1TegIyAyQfoky/Esi+gD4XhZFJNidoXqcbRN8sW8SLplrHx67cCHd8JqEjcVBUw/obPD&#10;vQ8xG1Y+uaTsrZL1nVQqHWC33SggB4Ytcpe+VAAWeemmDOkqupyNZwn5hc3/HYSWAXtdSV3RRR6/&#10;ofsibW9NTcLRITMGx4TGUF5TogQOFW5SlwYm1Z/9sFRlTvxHygfpQr/tk8rjfBrRoiBbWx9RErDD&#10;UOAQ46a18APD40Bg4O97BpiMem9Q1mUxHU9xgtJhOpsvcbLh0rK9tDDDEaqigZJhuwnD1O0dyF2L&#10;kYrEo7E32AqNTCo9Z3UqAJs+iXca0DhVl+fk9fwbWf8EAAD//wMAUEsDBBQABgAIAAAAIQBuTk16&#10;3wAAAAkBAAAPAAAAZHJzL2Rvd25yZXYueG1sTI/BTsMwEETvSPyDtUi9UadpiaIQpyqtqooTouUD&#10;nHhJAvE6it0m7deznOC2oxnNvsnXk+3EBQffOlKwmEcgkCpnWqoVfJz2jykIHzQZ3TlCBVf0sC7u&#10;73KdGTfSO16OoRZcQj7TCpoQ+kxKXzVotZ+7Hom9TzdYHVgOtTSDHrncdjKOokRa3RJ/aHSP2war&#10;7+PZKviSL6/lzvdv15O7SdrXY3IYN0rNHqbNM4iAU/gLwy8+o0PBTKU7k/GiUxCvIt4S2HiKQXBg&#10;tUj5KBUkyxRkkcv/C4ofAAAA//8DAFBLAQItABQABgAIAAAAIQC2gziS/gAAAOEBAAATAAAAAAAA&#10;AAAAAAAAAAAAAABbQ29udGVudF9UeXBlc10ueG1sUEsBAi0AFAAGAAgAAAAhADj9If/WAAAAlAEA&#10;AAsAAAAAAAAAAAAAAAAALwEAAF9yZWxzLy5yZWxzUEsBAi0AFAAGAAgAAAAhAHY3eOFBAgAAjgQA&#10;AA4AAAAAAAAAAAAAAAAALgIAAGRycy9lMm9Eb2MueG1sUEsBAi0AFAAGAAgAAAAhAG5OTXrfAAAA&#10;CQEAAA8AAAAAAAAAAAAAAAAAmwQAAGRycy9kb3ducmV2LnhtbFBLBQYAAAAABAAEAPMAAACnBQAA&#10;AAA=&#10;" strokecolor="white">
                <v:stroke startarrowwidth="narrow" startarrowlength="short" endarrowwidth="narrow" endarrowlength="short"/>
                <v:textbox inset="2.53956mm,1.2694mm,2.53956mm,1.2694mm">
                  <w:txbxContent>
                    <w:p w:rsidR="00E934CF" w:rsidRDefault="00E934CF">
                      <w:pPr>
                        <w:textDirection w:val="btLr"/>
                      </w:pPr>
                      <w:r>
                        <w:rPr>
                          <w:color w:val="441D61"/>
                          <w:sz w:val="22"/>
                        </w:rPr>
                        <w:t>SNAGA/UTICAJ</w:t>
                      </w:r>
                    </w:p>
                  </w:txbxContent>
                </v:textbox>
                <w10:wrap type="square"/>
              </v:rect>
            </w:pict>
          </mc:Fallback>
        </mc:AlternateConten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A16942">
      <w:pPr>
        <w:tabs>
          <w:tab w:val="left" w:pos="720"/>
          <w:tab w:val="left" w:pos="810"/>
        </w:tabs>
        <w:spacing w:before="0" w:after="0" w:line="240" w:lineRule="auto"/>
        <w:ind w:left="806" w:right="-475"/>
        <w:jc w:val="both"/>
        <w:rPr>
          <w:rFonts w:asciiTheme="minorHAnsi" w:eastAsia="Calibri" w:hAnsiTheme="minorHAnsi" w:cs="Calibri"/>
          <w:i/>
          <w:color w:val="002060"/>
        </w:rPr>
      </w:pPr>
    </w:p>
    <w:p w:rsidR="00A16942" w:rsidRPr="007075A6" w:rsidRDefault="006A107F">
      <w:pPr>
        <w:tabs>
          <w:tab w:val="left" w:pos="720"/>
          <w:tab w:val="left" w:pos="810"/>
        </w:tabs>
        <w:spacing w:before="0" w:after="0" w:line="240" w:lineRule="auto"/>
        <w:ind w:left="806" w:right="-475"/>
        <w:jc w:val="both"/>
        <w:rPr>
          <w:rFonts w:asciiTheme="minorHAnsi" w:eastAsia="Calibri" w:hAnsiTheme="minorHAnsi" w:cs="Calibri"/>
          <w:i/>
          <w:color w:val="002060"/>
        </w:rPr>
      </w:pPr>
      <w:r w:rsidRPr="007075A6">
        <w:rPr>
          <w:rFonts w:asciiTheme="minorHAnsi" w:eastAsia="Calibri" w:hAnsiTheme="minorHAnsi" w:cs="Calibri"/>
          <w:i/>
          <w:color w:val="002060"/>
        </w:rPr>
        <w:t>Grafik: Analiza zainteresovanih strana Strateškog cilja: Profesionalna javna administracija</w:t>
      </w:r>
    </w:p>
    <w:p w:rsidR="00A16942" w:rsidRPr="007075A6" w:rsidRDefault="00A16942">
      <w:pPr>
        <w:tabs>
          <w:tab w:val="left" w:pos="720"/>
          <w:tab w:val="left" w:pos="810"/>
        </w:tabs>
        <w:spacing w:before="0" w:after="0" w:line="240" w:lineRule="auto"/>
        <w:ind w:right="-475"/>
        <w:jc w:val="both"/>
        <w:rPr>
          <w:rFonts w:asciiTheme="minorHAnsi" w:eastAsia="Calibri" w:hAnsiTheme="minorHAnsi" w:cs="Calibri"/>
          <w:i/>
          <w:color w:val="002060"/>
        </w:rPr>
      </w:pPr>
    </w:p>
    <w:p w:rsidR="00A16942" w:rsidRPr="007075A6" w:rsidRDefault="006A107F" w:rsidP="00EB118D">
      <w:pPr>
        <w:keepNext/>
        <w:keepLines/>
        <w:numPr>
          <w:ilvl w:val="0"/>
          <w:numId w:val="19"/>
        </w:numPr>
        <w:pBdr>
          <w:top w:val="nil"/>
          <w:left w:val="nil"/>
          <w:bottom w:val="nil"/>
          <w:right w:val="nil"/>
          <w:between w:val="nil"/>
        </w:pBdr>
        <w:spacing w:before="60" w:after="24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OPERATIVNI CILJEVI NA OSNOVU IDENTIFIKOVANIH IZAZOVA</w:t>
      </w:r>
    </w:p>
    <w:p w:rsidR="00A16942" w:rsidRPr="007075A6" w:rsidRDefault="006A107F">
      <w:pPr>
        <w:pStyle w:val="Heading4"/>
        <w:spacing w:before="60" w:after="60" w:line="240" w:lineRule="auto"/>
        <w:ind w:right="-450"/>
        <w:jc w:val="both"/>
        <w:rPr>
          <w:rFonts w:asciiTheme="minorHAnsi" w:hAnsiTheme="minorHAnsi"/>
          <w:color w:val="000000"/>
          <w:sz w:val="24"/>
          <w:szCs w:val="24"/>
        </w:rPr>
      </w:pPr>
      <w:bookmarkStart w:id="26" w:name="_Toc90637378"/>
      <w:r w:rsidRPr="007075A6">
        <w:rPr>
          <w:rFonts w:asciiTheme="minorHAnsi" w:hAnsiTheme="minorHAnsi"/>
          <w:i w:val="0"/>
          <w:color w:val="000000"/>
          <w:sz w:val="24"/>
          <w:szCs w:val="24"/>
        </w:rPr>
        <w:t>OPERATIVNI CILJ 3.1.</w:t>
      </w:r>
      <w:r w:rsidRPr="007075A6">
        <w:rPr>
          <w:rFonts w:asciiTheme="minorHAnsi" w:hAnsiTheme="minorHAnsi"/>
          <w:color w:val="000000"/>
          <w:sz w:val="24"/>
          <w:szCs w:val="24"/>
        </w:rPr>
        <w:t xml:space="preserve">  Efikasan sistem kadrovskog planiranja na osnovu identifikovanih potreba,</w:t>
      </w:r>
      <w:r w:rsidR="003F7814">
        <w:rPr>
          <w:rFonts w:asciiTheme="minorHAnsi" w:hAnsiTheme="minorHAnsi"/>
          <w:color w:val="000000"/>
          <w:sz w:val="24"/>
          <w:szCs w:val="24"/>
        </w:rPr>
        <w:t xml:space="preserve"> depolitizacija i</w:t>
      </w:r>
      <w:r w:rsidR="00986DBA">
        <w:rPr>
          <w:rFonts w:asciiTheme="minorHAnsi" w:hAnsiTheme="minorHAnsi"/>
          <w:color w:val="000000"/>
          <w:sz w:val="24"/>
          <w:szCs w:val="24"/>
        </w:rPr>
        <w:t xml:space="preserve"> unapr</w:t>
      </w:r>
      <w:r w:rsidRPr="007075A6">
        <w:rPr>
          <w:rFonts w:asciiTheme="minorHAnsi" w:hAnsiTheme="minorHAnsi"/>
          <w:color w:val="000000"/>
          <w:sz w:val="24"/>
          <w:szCs w:val="24"/>
        </w:rPr>
        <w:t>eđenje postupka zapošljavanja ljudskih resursa i dalja digitalizacija u oblasti službeničkog sistema</w:t>
      </w:r>
      <w:bookmarkEnd w:id="26"/>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Kako bi se državnim organima </w:t>
      </w:r>
      <w:r w:rsidR="00986DBA" w:rsidRPr="007075A6">
        <w:rPr>
          <w:rFonts w:asciiTheme="minorHAnsi" w:eastAsia="Calibri" w:hAnsiTheme="minorHAnsi" w:cs="Calibri"/>
          <w:color w:val="000000"/>
          <w:sz w:val="24"/>
          <w:szCs w:val="24"/>
        </w:rPr>
        <w:t xml:space="preserve">stvorila obaveza </w:t>
      </w:r>
      <w:r w:rsidRPr="007075A6">
        <w:rPr>
          <w:rFonts w:asciiTheme="minorHAnsi" w:eastAsia="Calibri" w:hAnsiTheme="minorHAnsi" w:cs="Calibri"/>
          <w:color w:val="000000"/>
          <w:sz w:val="24"/>
          <w:szCs w:val="24"/>
        </w:rPr>
        <w:t xml:space="preserve">da bolje, strateški planiraju zapošljavanje, </w:t>
      </w:r>
      <w:r w:rsidRPr="007075A6">
        <w:rPr>
          <w:rFonts w:asciiTheme="minorHAnsi" w:eastAsia="Calibri" w:hAnsiTheme="minorHAnsi" w:cs="Calibri"/>
          <w:b/>
          <w:color w:val="000000"/>
          <w:sz w:val="24"/>
          <w:szCs w:val="24"/>
        </w:rPr>
        <w:t>kadrovski plan, u narednom periodu, povezuje</w:t>
      </w:r>
      <w:r w:rsidR="00986DBA">
        <w:rPr>
          <w:rFonts w:asciiTheme="minorHAnsi" w:eastAsia="Calibri" w:hAnsiTheme="minorHAnsi" w:cs="Calibri"/>
          <w:b/>
          <w:color w:val="000000"/>
          <w:sz w:val="24"/>
          <w:szCs w:val="24"/>
        </w:rPr>
        <w:t xml:space="preserve"> se s</w:t>
      </w:r>
      <w:r w:rsidRPr="007075A6">
        <w:rPr>
          <w:rFonts w:asciiTheme="minorHAnsi" w:eastAsia="Calibri" w:hAnsiTheme="minorHAnsi" w:cs="Calibri"/>
          <w:b/>
          <w:color w:val="000000"/>
          <w:sz w:val="24"/>
          <w:szCs w:val="24"/>
        </w:rPr>
        <w:t xml:space="preserve"> planiranjem Budžeta i</w:t>
      </w:r>
      <w:r w:rsidRPr="007075A6">
        <w:rPr>
          <w:rFonts w:asciiTheme="minorHAnsi" w:eastAsia="Calibri" w:hAnsiTheme="minorHAnsi" w:cs="Calibri"/>
          <w:color w:val="000000"/>
          <w:sz w:val="24"/>
          <w:szCs w:val="24"/>
        </w:rPr>
        <w:t xml:space="preserve"> pregovorima koji se vode prilikom izrade Pr</w:t>
      </w:r>
      <w:r w:rsidR="00986DBA">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edloga zakona o budžetu. Uvezi</w:t>
      </w:r>
      <w:r w:rsidR="00986DBA">
        <w:rPr>
          <w:rFonts w:asciiTheme="minorHAnsi" w:eastAsia="Calibri" w:hAnsiTheme="minorHAnsi" w:cs="Calibri"/>
          <w:color w:val="000000"/>
          <w:sz w:val="24"/>
          <w:szCs w:val="24"/>
        </w:rPr>
        <w:t>vanje kadrovskog plana sa CKE omogućiće jednostavn</w:t>
      </w:r>
      <w:r w:rsidRPr="007075A6">
        <w:rPr>
          <w:rFonts w:asciiTheme="minorHAnsi" w:eastAsia="Calibri" w:hAnsiTheme="minorHAnsi" w:cs="Calibri"/>
          <w:color w:val="000000"/>
          <w:sz w:val="24"/>
          <w:szCs w:val="24"/>
        </w:rPr>
        <w:t>u izradu ovog dokumenta, kao i bolje praćenje same realizacije kadrovskog plana državnog organa na dnevnom, ned</w:t>
      </w:r>
      <w:r w:rsidR="00986DBA">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 xml:space="preserve">eljnom, </w:t>
      </w:r>
      <w:r w:rsidR="00986DBA">
        <w:rPr>
          <w:rFonts w:asciiTheme="minorHAnsi" w:eastAsia="Calibri" w:hAnsiTheme="minorHAnsi" w:cs="Calibri"/>
          <w:color w:val="000000"/>
          <w:sz w:val="24"/>
          <w:szCs w:val="24"/>
        </w:rPr>
        <w:t>kvartalnom i godišnjem nivou. Takvo praćenje omogućiće</w:t>
      </w:r>
      <w:r w:rsidRPr="007075A6">
        <w:rPr>
          <w:rFonts w:asciiTheme="minorHAnsi" w:eastAsia="Calibri" w:hAnsiTheme="minorHAnsi" w:cs="Calibri"/>
          <w:color w:val="000000"/>
          <w:sz w:val="24"/>
          <w:szCs w:val="24"/>
        </w:rPr>
        <w:t xml:space="preserve"> Upravi za kadrove, ali i državnim organima da prate stepen realizacije i popunjenosti radnih mjesta za godinu za koju se donosi kadrovski plan.</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Posebnim propisima može se definisati obaveza izrade Kadrovskog plana po metodološkom pristupu koji primj</w:t>
      </w:r>
      <w:r w:rsidR="00986DBA">
        <w:rPr>
          <w:rFonts w:asciiTheme="minorHAnsi" w:eastAsia="Calibri" w:hAnsiTheme="minorHAnsi" w:cs="Calibri"/>
          <w:color w:val="000000"/>
          <w:sz w:val="24"/>
          <w:szCs w:val="24"/>
        </w:rPr>
        <w:t>enjuje Uprava za kadrove. Takav</w:t>
      </w:r>
      <w:r w:rsidRPr="007075A6">
        <w:rPr>
          <w:rFonts w:asciiTheme="minorHAnsi" w:eastAsia="Calibri" w:hAnsiTheme="minorHAnsi" w:cs="Calibri"/>
          <w:color w:val="000000"/>
          <w:sz w:val="24"/>
          <w:szCs w:val="24"/>
        </w:rPr>
        <w:t xml:space="preserve"> pristup bio bi koristan i za druge subjekte koji vrše javna ov</w:t>
      </w:r>
      <w:r w:rsidR="00986DBA">
        <w:rPr>
          <w:rFonts w:asciiTheme="minorHAnsi" w:eastAsia="Calibri" w:hAnsiTheme="minorHAnsi" w:cs="Calibri"/>
          <w:color w:val="000000"/>
          <w:sz w:val="24"/>
          <w:szCs w:val="24"/>
        </w:rPr>
        <w:t>lašćenja radi</w:t>
      </w:r>
      <w:r w:rsidRPr="007075A6">
        <w:rPr>
          <w:rFonts w:asciiTheme="minorHAnsi" w:eastAsia="Calibri" w:hAnsiTheme="minorHAnsi" w:cs="Calibri"/>
          <w:color w:val="000000"/>
          <w:sz w:val="24"/>
          <w:szCs w:val="24"/>
        </w:rPr>
        <w:t xml:space="preserve"> boljeg planiranja i upravljanja kadrovima. U tom postupku Uprava za kadrove bi mogla pružiti i stručnu pomoć i podršku, a mogla bi biti zadužena i za praćenje izrade Kadrovskog plana, </w:t>
      </w:r>
      <w:r w:rsidR="00986DBA">
        <w:rPr>
          <w:rFonts w:asciiTheme="minorHAnsi" w:eastAsia="Calibri" w:hAnsiTheme="minorHAnsi" w:cs="Calibri"/>
          <w:color w:val="000000"/>
          <w:sz w:val="24"/>
          <w:szCs w:val="24"/>
        </w:rPr>
        <w:t xml:space="preserve">za </w:t>
      </w:r>
      <w:r w:rsidRPr="007075A6">
        <w:rPr>
          <w:rFonts w:asciiTheme="minorHAnsi" w:eastAsia="Calibri" w:hAnsiTheme="minorHAnsi" w:cs="Calibri"/>
          <w:color w:val="000000"/>
          <w:sz w:val="24"/>
          <w:szCs w:val="24"/>
        </w:rPr>
        <w:t>davanj</w:t>
      </w:r>
      <w:r w:rsidR="00986DBA">
        <w:rPr>
          <w:rFonts w:asciiTheme="minorHAnsi" w:eastAsia="Calibri" w:hAnsiTheme="minorHAnsi" w:cs="Calibri"/>
          <w:color w:val="000000"/>
          <w:sz w:val="24"/>
          <w:szCs w:val="24"/>
        </w:rPr>
        <w:t>e mišljenja i vođenje evidencije</w:t>
      </w:r>
      <w:r w:rsidRPr="007075A6">
        <w:rPr>
          <w:rFonts w:asciiTheme="minorHAnsi" w:eastAsia="Calibri" w:hAnsiTheme="minorHAnsi" w:cs="Calibri"/>
          <w:color w:val="000000"/>
          <w:sz w:val="24"/>
          <w:szCs w:val="24"/>
        </w:rPr>
        <w:t xml:space="preserve"> o istima.</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Kako bi KIS bio pravi alat za upravljanje ljudskim resursima potrebno je unaprijediti ovu platformu obrascima za određena tipska rješenja koja se odnose na radnopravni status zaposlenih i ostvarivanje prava zaposlenih (npr. obrazac rješenja o imenovanju, zasnivanju radnog osnosa, rasporedu, prestanku radnog odnosa, obrazac rješenja o godišnjem odmoru i sl.).</w:t>
      </w:r>
      <w:r w:rsidRPr="007075A6">
        <w:rPr>
          <w:rFonts w:asciiTheme="minorHAnsi" w:eastAsia="Calibri" w:hAnsiTheme="minorHAnsi" w:cs="Calibri"/>
          <w:color w:val="000000"/>
          <w:sz w:val="24"/>
          <w:szCs w:val="24"/>
          <w:vertAlign w:val="superscript"/>
        </w:rPr>
        <w:footnoteReference w:id="88"/>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Jedinice lokalne samouprave nemaju jedinstveni kadrovski informacioni sistem i u tom smisl</w:t>
      </w:r>
      <w:r w:rsidR="00986DBA">
        <w:rPr>
          <w:rFonts w:asciiTheme="minorHAnsi" w:eastAsia="Calibri" w:hAnsiTheme="minorHAnsi" w:cs="Calibri"/>
          <w:color w:val="000000"/>
          <w:sz w:val="24"/>
          <w:szCs w:val="24"/>
        </w:rPr>
        <w:t>u potrebno je nadograditi KIS</w:t>
      </w:r>
      <w:r w:rsidRPr="007075A6">
        <w:rPr>
          <w:rFonts w:asciiTheme="minorHAnsi" w:eastAsia="Calibri" w:hAnsiTheme="minorHAnsi" w:cs="Calibri"/>
          <w:color w:val="000000"/>
          <w:sz w:val="24"/>
          <w:szCs w:val="24"/>
        </w:rPr>
        <w:t xml:space="preserve"> jedinstvenim kadrovskim informacionim sistemom za njih </w:t>
      </w:r>
      <w:r w:rsidRPr="007075A6">
        <w:rPr>
          <w:rFonts w:asciiTheme="minorHAnsi" w:eastAsia="Calibri" w:hAnsiTheme="minorHAnsi" w:cs="Calibri"/>
          <w:b/>
          <w:color w:val="000000"/>
          <w:sz w:val="24"/>
          <w:szCs w:val="24"/>
        </w:rPr>
        <w:t xml:space="preserve">Nadogradnjom Kadrovskog informacionog </w:t>
      </w:r>
      <w:r w:rsidR="00470F94">
        <w:rPr>
          <w:rFonts w:asciiTheme="minorHAnsi" w:eastAsia="Calibri" w:hAnsiTheme="minorHAnsi" w:cs="Calibri"/>
          <w:b/>
          <w:color w:val="000000"/>
          <w:sz w:val="24"/>
          <w:szCs w:val="24"/>
        </w:rPr>
        <w:t xml:space="preserve">sistema </w:t>
      </w:r>
      <w:r w:rsidRPr="007075A6">
        <w:rPr>
          <w:rFonts w:asciiTheme="minorHAnsi" w:eastAsia="Calibri" w:hAnsiTheme="minorHAnsi" w:cs="Calibri"/>
          <w:b/>
          <w:color w:val="000000"/>
          <w:sz w:val="24"/>
          <w:szCs w:val="24"/>
        </w:rPr>
        <w:t>za potrebe jedinica lokalne samouprave</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89"/>
      </w:r>
      <w:r w:rsidR="00986DBA">
        <w:rPr>
          <w:rFonts w:asciiTheme="minorHAnsi" w:eastAsia="Calibri" w:hAnsiTheme="minorHAnsi" w:cs="Calibri"/>
          <w:color w:val="000000"/>
          <w:sz w:val="24"/>
          <w:szCs w:val="24"/>
        </w:rPr>
        <w:t xml:space="preserve"> Uprava za kadrove biće</w:t>
      </w:r>
      <w:r w:rsidRPr="007075A6">
        <w:rPr>
          <w:rFonts w:asciiTheme="minorHAnsi" w:eastAsia="Calibri" w:hAnsiTheme="minorHAnsi" w:cs="Calibri"/>
          <w:color w:val="000000"/>
          <w:sz w:val="24"/>
          <w:szCs w:val="24"/>
        </w:rPr>
        <w:t xml:space="preserve"> u mogućnosti da direktno pristupi informacijama za službenike i namještenike na centralnom </w:t>
      </w:r>
      <w:r w:rsidR="00986DBA">
        <w:rPr>
          <w:rFonts w:asciiTheme="minorHAnsi" w:eastAsia="Calibri" w:hAnsiTheme="minorHAnsi" w:cs="Calibri"/>
          <w:color w:val="000000"/>
          <w:sz w:val="24"/>
          <w:szCs w:val="24"/>
        </w:rPr>
        <w:t>i na</w:t>
      </w:r>
      <w:r w:rsidRPr="007075A6">
        <w:rPr>
          <w:rFonts w:asciiTheme="minorHAnsi" w:eastAsia="Calibri" w:hAnsiTheme="minorHAnsi" w:cs="Calibri"/>
          <w:color w:val="000000"/>
          <w:sz w:val="24"/>
          <w:szCs w:val="24"/>
        </w:rPr>
        <w:t xml:space="preserve"> lokalnom nivou o licima koja će ostvariti pravo na otpremninu, te poštovati zakonsko ogran</w:t>
      </w:r>
      <w:r w:rsidR="00986DBA">
        <w:rPr>
          <w:rFonts w:asciiTheme="minorHAnsi" w:eastAsia="Calibri" w:hAnsiTheme="minorHAnsi" w:cs="Calibri"/>
          <w:color w:val="000000"/>
          <w:sz w:val="24"/>
          <w:szCs w:val="24"/>
        </w:rPr>
        <w:t>ičenje zapošljavanja u roku od pet</w:t>
      </w:r>
      <w:r w:rsidRPr="007075A6">
        <w:rPr>
          <w:rFonts w:asciiTheme="minorHAnsi" w:eastAsia="Calibri" w:hAnsiTheme="minorHAnsi" w:cs="Calibri"/>
          <w:color w:val="000000"/>
          <w:sz w:val="24"/>
          <w:szCs w:val="24"/>
        </w:rPr>
        <w:t xml:space="preserve"> godina nakon </w:t>
      </w:r>
      <w:r w:rsidR="00986DBA">
        <w:rPr>
          <w:rFonts w:asciiTheme="minorHAnsi" w:eastAsia="Calibri" w:hAnsiTheme="minorHAnsi" w:cs="Calibri"/>
          <w:color w:val="000000"/>
          <w:sz w:val="24"/>
          <w:szCs w:val="24"/>
        </w:rPr>
        <w:t>isplate otpremnina, što pret</w:t>
      </w:r>
      <w:r w:rsidRPr="007075A6">
        <w:rPr>
          <w:rFonts w:asciiTheme="minorHAnsi" w:eastAsia="Calibri" w:hAnsiTheme="minorHAnsi" w:cs="Calibri"/>
          <w:color w:val="000000"/>
          <w:sz w:val="24"/>
          <w:szCs w:val="24"/>
        </w:rPr>
        <w:t>hodno podrazumijeva izmjenu normativnog okvira u dijelu nadležnosti UzK kroz pravni osnov za upravu podataka.</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Takođe, neophodno je uspostaviti </w:t>
      </w:r>
      <w:r w:rsidRPr="007075A6">
        <w:rPr>
          <w:rFonts w:asciiTheme="minorHAnsi" w:eastAsia="Calibri" w:hAnsiTheme="minorHAnsi" w:cs="Calibri"/>
          <w:b/>
          <w:color w:val="000000"/>
          <w:sz w:val="24"/>
          <w:szCs w:val="24"/>
        </w:rPr>
        <w:t xml:space="preserve">mehanizam praćenja unosa i ažurnosti podataka kadrovskog informacionog sistema, </w:t>
      </w:r>
      <w:r w:rsidRPr="007075A6">
        <w:rPr>
          <w:rFonts w:asciiTheme="minorHAnsi" w:eastAsia="Calibri" w:hAnsiTheme="minorHAnsi" w:cs="Calibri"/>
          <w:color w:val="000000"/>
          <w:sz w:val="24"/>
          <w:szCs w:val="24"/>
        </w:rPr>
        <w:t>kao platforme za efikasno kadrovsko planiranje. Osnovna prednost kadrovskog informacionog sistema ne ogleda se samo u digitalizaciji podataka o zaposlenima, već su koristi takvog sistema višestruke: olakšava</w:t>
      </w:r>
      <w:r w:rsidR="00772037">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proces kadrovskog planiranja, analitike, izvještavanja, kao i generalno upravljanje ljudskim resursima. Neophodno je uspostaviti mehanizme kontrole unosa i ažurnosti podataka na svim nivoima djelovanja (ne samo od st</w:t>
      </w:r>
      <w:r w:rsidR="00772037">
        <w:rPr>
          <w:rFonts w:asciiTheme="minorHAnsi" w:eastAsia="Calibri" w:hAnsiTheme="minorHAnsi" w:cs="Calibri"/>
          <w:color w:val="000000"/>
          <w:sz w:val="24"/>
          <w:szCs w:val="24"/>
        </w:rPr>
        <w:t xml:space="preserve">rane Upravne inspekcije), a </w:t>
      </w:r>
      <w:r w:rsidRPr="007075A6">
        <w:rPr>
          <w:rFonts w:asciiTheme="minorHAnsi" w:eastAsia="Calibri" w:hAnsiTheme="minorHAnsi" w:cs="Calibri"/>
          <w:color w:val="000000"/>
          <w:sz w:val="24"/>
          <w:szCs w:val="24"/>
        </w:rPr>
        <w:t xml:space="preserve"> potrebno </w:t>
      </w:r>
      <w:r w:rsidR="00772037">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 xml:space="preserve">raditi periodično obavezne presjeke podataka i u slučaju neažurnosti sankcionisati odgovorna lica zavisno od razloga neažurnosti. </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Starješine organa morale </w:t>
      </w:r>
      <w:r w:rsidR="00772037" w:rsidRPr="007075A6">
        <w:rPr>
          <w:rFonts w:asciiTheme="minorHAnsi" w:eastAsia="Calibri" w:hAnsiTheme="minorHAnsi" w:cs="Calibri"/>
          <w:color w:val="000000"/>
          <w:sz w:val="24"/>
          <w:szCs w:val="24"/>
        </w:rPr>
        <w:t xml:space="preserve">bi </w:t>
      </w:r>
      <w:r w:rsidRPr="007075A6">
        <w:rPr>
          <w:rFonts w:asciiTheme="minorHAnsi" w:eastAsia="Calibri" w:hAnsiTheme="minorHAnsi" w:cs="Calibri"/>
          <w:color w:val="000000"/>
          <w:sz w:val="24"/>
          <w:szCs w:val="24"/>
        </w:rPr>
        <w:t>snositi odgovornost  za neažurnost kadrovskih evidencija. Takođe, putem uputstava, sastanaka, prezentacija, konferencija i slično</w:t>
      </w:r>
      <w:r w:rsidR="0052731C">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trebalo bi informisati starješine organa i visoko rukovodni kadar o značaju CKE. Ovo poseb</w:t>
      </w:r>
      <w:r w:rsidR="0052731C">
        <w:rPr>
          <w:rFonts w:asciiTheme="minorHAnsi" w:eastAsia="Calibri" w:hAnsiTheme="minorHAnsi" w:cs="Calibri"/>
          <w:color w:val="000000"/>
          <w:sz w:val="24"/>
          <w:szCs w:val="24"/>
        </w:rPr>
        <w:t>no u pogledu na budućnost,  kad</w:t>
      </w:r>
      <w:r w:rsidRPr="007075A6">
        <w:rPr>
          <w:rFonts w:asciiTheme="minorHAnsi" w:eastAsia="Calibri" w:hAnsiTheme="minorHAnsi" w:cs="Calibri"/>
          <w:color w:val="000000"/>
          <w:sz w:val="24"/>
          <w:szCs w:val="24"/>
        </w:rPr>
        <w:t xml:space="preserve"> očekujemo novu postavu starješina organa i visoko rukovodnog kadra. Kreiranje izvještaja CKE, koji bi Uprava za kadrove jednom mjesečno slala Vladi CG na upoznavanje i objavljivala na sajtu Uprave (transparentnost podataka), bio bi još jedan od novouspostavljenih mehanizama za ažurnost podataka.</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Takođe, potrebno je preći na obračun (centralizovani) zarada na osnovu podataka iz CKE, kao jedan od mehanizama za postizanje ažurnosti ove evidencije. Ovakvim obračunom zarada povećava se stepen ažurnosti, tačnosti i kvaliteta podataka unijetih u CKE, što će doprinijeti pravilnijem upravljanju ljudskim resursima, kvalitetnijem izvještavanju kao osnovi za pripremu i donošenje strateških i planskih dokumenata.</w:t>
      </w:r>
    </w:p>
    <w:p w:rsidR="00A16942" w:rsidRPr="007075A6" w:rsidRDefault="003E0406">
      <w:pPr>
        <w:spacing w:before="60" w:after="60" w:line="240" w:lineRule="auto"/>
        <w:ind w:right="-446"/>
        <w:jc w:val="both"/>
        <w:rPr>
          <w:rFonts w:asciiTheme="minorHAnsi" w:eastAsia="Calibri" w:hAnsiTheme="minorHAnsi" w:cs="Calibri"/>
          <w:color w:val="000000"/>
          <w:sz w:val="24"/>
          <w:szCs w:val="24"/>
        </w:rPr>
      </w:pPr>
      <w:r w:rsidRPr="003E0406">
        <w:rPr>
          <w:rFonts w:asciiTheme="minorHAnsi" w:eastAsia="Calibri" w:hAnsiTheme="minorHAnsi" w:cs="Calibri"/>
          <w:color w:val="000000"/>
          <w:sz w:val="24"/>
          <w:szCs w:val="24"/>
        </w:rPr>
        <w:t xml:space="preserve">Prilikom </w:t>
      </w:r>
      <w:r>
        <w:rPr>
          <w:rFonts w:asciiTheme="minorHAnsi" w:eastAsia="Calibri" w:hAnsiTheme="minorHAnsi" w:cs="Calibri"/>
          <w:color w:val="000000"/>
          <w:sz w:val="24"/>
          <w:szCs w:val="24"/>
        </w:rPr>
        <w:t>izmjena i dopuna Zakona o državnim službenici</w:t>
      </w:r>
      <w:r w:rsidR="0052731C">
        <w:rPr>
          <w:rFonts w:asciiTheme="minorHAnsi" w:eastAsia="Calibri" w:hAnsiTheme="minorHAnsi" w:cs="Calibri"/>
          <w:color w:val="000000"/>
          <w:sz w:val="24"/>
          <w:szCs w:val="24"/>
        </w:rPr>
        <w:t>ma i namještenicima, u skladu s</w:t>
      </w:r>
      <w:r>
        <w:rPr>
          <w:rFonts w:asciiTheme="minorHAnsi" w:eastAsia="Calibri" w:hAnsiTheme="minorHAnsi" w:cs="Calibri"/>
          <w:color w:val="000000"/>
          <w:sz w:val="24"/>
          <w:szCs w:val="24"/>
        </w:rPr>
        <w:t xml:space="preserve"> dobrom praksom razvijenih zemalja</w:t>
      </w:r>
      <w:r w:rsidR="00991D78">
        <w:rPr>
          <w:rFonts w:asciiTheme="minorHAnsi" w:eastAsia="Calibri" w:hAnsiTheme="minorHAnsi" w:cs="Calibri"/>
          <w:color w:val="000000"/>
          <w:sz w:val="24"/>
          <w:szCs w:val="24"/>
        </w:rPr>
        <w:t xml:space="preserve"> gdje su reforme javne uprave uspješno sprovedene</w:t>
      </w:r>
      <w:r>
        <w:rPr>
          <w:rFonts w:asciiTheme="minorHAnsi" w:eastAsia="Calibri" w:hAnsiTheme="minorHAnsi" w:cs="Calibri"/>
          <w:color w:val="000000"/>
          <w:sz w:val="24"/>
          <w:szCs w:val="24"/>
        </w:rPr>
        <w:t xml:space="preserve">, </w:t>
      </w:r>
      <w:r w:rsidRPr="003E0406">
        <w:rPr>
          <w:rFonts w:asciiTheme="minorHAnsi" w:eastAsia="Calibri" w:hAnsiTheme="minorHAnsi" w:cs="Calibri"/>
          <w:color w:val="000000"/>
          <w:sz w:val="24"/>
          <w:szCs w:val="24"/>
        </w:rPr>
        <w:t>definisa</w:t>
      </w:r>
      <w:r>
        <w:rPr>
          <w:rFonts w:asciiTheme="minorHAnsi" w:eastAsia="Calibri" w:hAnsiTheme="minorHAnsi" w:cs="Calibri"/>
          <w:color w:val="000000"/>
          <w:sz w:val="24"/>
          <w:szCs w:val="24"/>
        </w:rPr>
        <w:t xml:space="preserve">će se i inovirati sva neophodna zvanja tj. pozicije </w:t>
      </w:r>
      <w:r w:rsidR="005D35FD">
        <w:rPr>
          <w:rFonts w:asciiTheme="minorHAnsi" w:eastAsia="Calibri" w:hAnsiTheme="minorHAnsi" w:cs="Calibri"/>
          <w:color w:val="000000"/>
          <w:sz w:val="24"/>
          <w:szCs w:val="24"/>
        </w:rPr>
        <w:t>karakteristične za posebne</w:t>
      </w:r>
      <w:r w:rsidRPr="003E0406">
        <w:rPr>
          <w:rFonts w:asciiTheme="minorHAnsi" w:eastAsia="Calibri" w:hAnsiTheme="minorHAnsi" w:cs="Calibri"/>
          <w:color w:val="000000"/>
          <w:sz w:val="24"/>
          <w:szCs w:val="24"/>
        </w:rPr>
        <w:t xml:space="preserve"> </w:t>
      </w:r>
      <w:r>
        <w:rPr>
          <w:rFonts w:asciiTheme="minorHAnsi" w:eastAsia="Calibri" w:hAnsiTheme="minorHAnsi" w:cs="Calibri"/>
          <w:color w:val="000000"/>
          <w:sz w:val="24"/>
          <w:szCs w:val="24"/>
        </w:rPr>
        <w:t xml:space="preserve">kategorije </w:t>
      </w:r>
      <w:r>
        <w:rPr>
          <w:rFonts w:asciiTheme="minorHAnsi" w:eastAsia="Calibri" w:hAnsiTheme="minorHAnsi" w:cs="Calibri"/>
          <w:color w:val="000000"/>
          <w:sz w:val="24"/>
          <w:szCs w:val="24"/>
        </w:rPr>
        <w:lastRenderedPageBreak/>
        <w:t>poslova</w:t>
      </w:r>
      <w:r w:rsidRPr="003E0406">
        <w:rPr>
          <w:rFonts w:asciiTheme="minorHAnsi" w:eastAsia="Calibri" w:hAnsiTheme="minorHAnsi" w:cs="Calibri"/>
          <w:color w:val="000000"/>
          <w:sz w:val="24"/>
          <w:szCs w:val="24"/>
        </w:rPr>
        <w:t xml:space="preserve"> (</w:t>
      </w:r>
      <w:r>
        <w:rPr>
          <w:rFonts w:asciiTheme="minorHAnsi" w:eastAsia="Calibri" w:hAnsiTheme="minorHAnsi" w:cs="Calibri"/>
          <w:color w:val="000000"/>
          <w:sz w:val="24"/>
          <w:szCs w:val="24"/>
        </w:rPr>
        <w:t>npr. glavni službenik za podatke,</w:t>
      </w:r>
      <w:r w:rsidR="00AB1021">
        <w:rPr>
          <w:rFonts w:asciiTheme="minorHAnsi" w:eastAsia="Calibri" w:hAnsiTheme="minorHAnsi" w:cs="Calibri"/>
          <w:color w:val="000000"/>
          <w:sz w:val="24"/>
          <w:szCs w:val="24"/>
        </w:rPr>
        <w:t xml:space="preserve"> službenik za digitalizaciju, glavni službenik za iskustvo i slično)</w:t>
      </w:r>
      <w:r>
        <w:rPr>
          <w:rFonts w:asciiTheme="minorHAnsi" w:eastAsia="Calibri" w:hAnsiTheme="minorHAnsi" w:cs="Calibri"/>
          <w:color w:val="000000"/>
          <w:sz w:val="24"/>
          <w:szCs w:val="24"/>
        </w:rPr>
        <w:t>.</w:t>
      </w:r>
      <w:r w:rsidR="00AB1021">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 xml:space="preserve">Potrebno je unaprijediti postupak prijave i izbora kandidata kroz uvođenje </w:t>
      </w:r>
      <w:r w:rsidR="006A107F" w:rsidRPr="007075A6">
        <w:rPr>
          <w:rFonts w:asciiTheme="minorHAnsi" w:eastAsia="Calibri" w:hAnsiTheme="minorHAnsi" w:cs="Calibri"/>
          <w:b/>
          <w:color w:val="000000"/>
          <w:sz w:val="24"/>
          <w:szCs w:val="24"/>
        </w:rPr>
        <w:t>elektronske prijave i dokumentacije kandidata na oglase i konkurse</w:t>
      </w:r>
      <w:r w:rsidR="006A107F" w:rsidRPr="007075A6">
        <w:rPr>
          <w:rFonts w:asciiTheme="minorHAnsi" w:eastAsia="Calibri" w:hAnsiTheme="minorHAnsi" w:cs="Calibri"/>
          <w:color w:val="000000"/>
          <w:sz w:val="24"/>
          <w:szCs w:val="24"/>
        </w:rPr>
        <w:t xml:space="preserve"> kao i organizovati </w:t>
      </w:r>
      <w:r w:rsidR="006A107F" w:rsidRPr="007075A6">
        <w:rPr>
          <w:rFonts w:asciiTheme="minorHAnsi" w:eastAsia="Calibri" w:hAnsiTheme="minorHAnsi" w:cs="Calibri"/>
          <w:b/>
          <w:color w:val="000000"/>
          <w:sz w:val="24"/>
          <w:szCs w:val="24"/>
        </w:rPr>
        <w:t>promotivne aktivnosti</w:t>
      </w:r>
      <w:r w:rsidR="005D35FD">
        <w:rPr>
          <w:rFonts w:asciiTheme="minorHAnsi" w:eastAsia="Calibri" w:hAnsiTheme="minorHAnsi" w:cs="Calibri"/>
          <w:color w:val="000000"/>
          <w:sz w:val="24"/>
          <w:szCs w:val="24"/>
        </w:rPr>
        <w:t xml:space="preserve"> radi</w:t>
      </w:r>
      <w:r w:rsidR="006A107F" w:rsidRPr="007075A6">
        <w:rPr>
          <w:rFonts w:asciiTheme="minorHAnsi" w:eastAsia="Calibri" w:hAnsiTheme="minorHAnsi" w:cs="Calibri"/>
          <w:color w:val="000000"/>
          <w:sz w:val="24"/>
          <w:szCs w:val="24"/>
        </w:rPr>
        <w:t xml:space="preserve"> po</w:t>
      </w:r>
      <w:r w:rsidR="005D35FD">
        <w:rPr>
          <w:rFonts w:asciiTheme="minorHAnsi" w:eastAsia="Calibri" w:hAnsiTheme="minorHAnsi" w:cs="Calibri"/>
          <w:color w:val="000000"/>
          <w:sz w:val="24"/>
          <w:szCs w:val="24"/>
        </w:rPr>
        <w:t>d</w:t>
      </w:r>
      <w:r w:rsidR="006A107F" w:rsidRPr="007075A6">
        <w:rPr>
          <w:rFonts w:asciiTheme="minorHAnsi" w:eastAsia="Calibri" w:hAnsiTheme="minorHAnsi" w:cs="Calibri"/>
          <w:color w:val="000000"/>
          <w:sz w:val="24"/>
          <w:szCs w:val="24"/>
        </w:rPr>
        <w:t>sticaja zapošljavanja u javnoj upravi.</w:t>
      </w:r>
    </w:p>
    <w:p w:rsidR="00A16942" w:rsidRPr="007075A6" w:rsidRDefault="005D35FD">
      <w:pPr>
        <w:spacing w:before="60" w:after="60" w:line="240" w:lineRule="auto"/>
        <w:ind w:right="-446"/>
        <w:jc w:val="both"/>
        <w:rPr>
          <w:rFonts w:asciiTheme="minorHAnsi" w:eastAsia="Calibri" w:hAnsiTheme="minorHAnsi" w:cs="Calibri"/>
          <w:color w:val="000000"/>
          <w:sz w:val="24"/>
          <w:szCs w:val="24"/>
        </w:rPr>
      </w:pPr>
      <w:r>
        <w:rPr>
          <w:rFonts w:asciiTheme="minorHAnsi" w:eastAsia="Calibri" w:hAnsiTheme="minorHAnsi" w:cs="Calibri"/>
          <w:b/>
          <w:color w:val="000000"/>
          <w:sz w:val="24"/>
          <w:szCs w:val="24"/>
        </w:rPr>
        <w:t>Interno trž</w:t>
      </w:r>
      <w:r w:rsidR="006A107F" w:rsidRPr="007075A6">
        <w:rPr>
          <w:rFonts w:asciiTheme="minorHAnsi" w:eastAsia="Calibri" w:hAnsiTheme="minorHAnsi" w:cs="Calibri"/>
          <w:b/>
          <w:color w:val="000000"/>
          <w:sz w:val="24"/>
          <w:szCs w:val="24"/>
        </w:rPr>
        <w:t>iste rada</w:t>
      </w:r>
      <w:r w:rsidR="006A107F" w:rsidRPr="007075A6">
        <w:rPr>
          <w:rFonts w:asciiTheme="minorHAnsi" w:eastAsia="Calibri" w:hAnsiTheme="minorHAnsi" w:cs="Calibri"/>
          <w:color w:val="000000"/>
          <w:sz w:val="24"/>
          <w:szCs w:val="24"/>
        </w:rPr>
        <w:t xml:space="preserve">, podijeljeno na centralni i lokalni nivo, </w:t>
      </w:r>
      <w:r>
        <w:rPr>
          <w:rFonts w:asciiTheme="minorHAnsi" w:eastAsia="Calibri" w:hAnsiTheme="minorHAnsi" w:cs="Calibri"/>
          <w:color w:val="000000"/>
          <w:sz w:val="24"/>
          <w:szCs w:val="24"/>
        </w:rPr>
        <w:t>treba objediniti u interno tržiš</w:t>
      </w:r>
      <w:r w:rsidR="006A107F" w:rsidRPr="007075A6">
        <w:rPr>
          <w:rFonts w:asciiTheme="minorHAnsi" w:eastAsia="Calibri" w:hAnsiTheme="minorHAnsi" w:cs="Calibri"/>
          <w:color w:val="000000"/>
          <w:sz w:val="24"/>
          <w:szCs w:val="24"/>
        </w:rPr>
        <w:t>te rada javne uprave. Ovaj institut je potrebno normativno remodelovati u smislu da postane ins</w:t>
      </w:r>
      <w:r>
        <w:rPr>
          <w:rFonts w:asciiTheme="minorHAnsi" w:eastAsia="Calibri" w:hAnsiTheme="minorHAnsi" w:cs="Calibri"/>
          <w:color w:val="000000"/>
          <w:sz w:val="24"/>
          <w:szCs w:val="24"/>
        </w:rPr>
        <w:t>ti</w:t>
      </w:r>
      <w:r w:rsidR="006A107F" w:rsidRPr="007075A6">
        <w:rPr>
          <w:rFonts w:asciiTheme="minorHAnsi" w:eastAsia="Calibri" w:hAnsiTheme="minorHAnsi" w:cs="Calibri"/>
          <w:color w:val="000000"/>
          <w:sz w:val="24"/>
          <w:szCs w:val="24"/>
        </w:rPr>
        <w:t xml:space="preserve">tut koji će omogućiti lakšu mobilnost i regrutaciju ne samo službenika koji su ostali bez radnog mjesta nakon reorganizacije u organu, nego i službenika koji su zainteresovani i da promijene radno mjesto, ali i institut koji će omogućiti ravnomjernu raspodjelu radne snage. U Programu Vlade i Programu rada MJUDDM istaknuta je optimizacija kao važan mehanizam u pružanju boljih usluga građanima. </w:t>
      </w:r>
      <w:r w:rsidR="00FB23DB">
        <w:rPr>
          <w:rFonts w:asciiTheme="minorHAnsi" w:eastAsia="Calibri" w:hAnsiTheme="minorHAnsi" w:cs="Calibri"/>
          <w:color w:val="000000" w:themeColor="text1"/>
          <w:sz w:val="24"/>
          <w:szCs w:val="24"/>
        </w:rPr>
        <w:t>S o</w:t>
      </w:r>
      <w:r w:rsidR="006A107F" w:rsidRPr="00DB54C9">
        <w:rPr>
          <w:rFonts w:asciiTheme="minorHAnsi" w:eastAsia="Calibri" w:hAnsiTheme="minorHAnsi" w:cs="Calibri"/>
          <w:color w:val="000000" w:themeColor="text1"/>
          <w:sz w:val="24"/>
          <w:szCs w:val="24"/>
        </w:rPr>
        <w:t>bzirom</w:t>
      </w:r>
      <w:r w:rsidR="00FB23DB">
        <w:rPr>
          <w:rFonts w:asciiTheme="minorHAnsi" w:eastAsia="Calibri" w:hAnsiTheme="minorHAnsi" w:cs="Calibri"/>
          <w:color w:val="000000" w:themeColor="text1"/>
          <w:sz w:val="24"/>
          <w:szCs w:val="24"/>
        </w:rPr>
        <w:t xml:space="preserve"> na to</w:t>
      </w:r>
      <w:r w:rsidR="006A107F" w:rsidRPr="00DB54C9">
        <w:rPr>
          <w:rFonts w:asciiTheme="minorHAnsi" w:eastAsia="Calibri" w:hAnsiTheme="minorHAnsi" w:cs="Calibri"/>
          <w:color w:val="000000" w:themeColor="text1"/>
          <w:sz w:val="24"/>
          <w:szCs w:val="24"/>
        </w:rPr>
        <w:t xml:space="preserve"> da je 55.674 zaposleno u javnom sektoru (od kojih oko 24.000 u javnoj </w:t>
      </w:r>
      <w:r w:rsidR="006A107F" w:rsidRPr="007075A6">
        <w:rPr>
          <w:rFonts w:asciiTheme="minorHAnsi" w:eastAsia="Calibri" w:hAnsiTheme="minorHAnsi" w:cs="Calibri"/>
          <w:color w:val="000000"/>
          <w:sz w:val="24"/>
          <w:szCs w:val="24"/>
        </w:rPr>
        <w:t>upravi – ministarstvima, organima drzavne uprave i lokalne samouprave), interno tržište rada predstavlja regrutaciono polje koje smanjuje potrebu za javnim oglašavanjem, čime se postižu budžetske uštede i koris</w:t>
      </w:r>
      <w:r w:rsidR="00FB23DB">
        <w:rPr>
          <w:rFonts w:asciiTheme="minorHAnsi" w:eastAsia="Calibri" w:hAnsiTheme="minorHAnsi" w:cs="Calibri"/>
          <w:color w:val="000000"/>
          <w:sz w:val="24"/>
          <w:szCs w:val="24"/>
        </w:rPr>
        <w:t>te postojeći resursi. S</w:t>
      </w:r>
      <w:r w:rsidR="006A107F" w:rsidRPr="007075A6">
        <w:rPr>
          <w:rFonts w:asciiTheme="minorHAnsi" w:eastAsia="Calibri" w:hAnsiTheme="minorHAnsi" w:cs="Calibri"/>
          <w:color w:val="000000"/>
          <w:sz w:val="24"/>
          <w:szCs w:val="24"/>
        </w:rPr>
        <w:t xml:space="preserve"> druge strane, ne odbacuje se javni oglas kao mehanizam za regrutaciju novih zaposlenih, jer postoji diskreciono pravo starješine da izabere saradnike.</w:t>
      </w:r>
    </w:p>
    <w:tbl>
      <w:tblPr>
        <w:tblStyle w:val="30"/>
        <w:tblW w:w="9550" w:type="dxa"/>
        <w:tblInd w:w="-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250"/>
        <w:gridCol w:w="1260"/>
        <w:gridCol w:w="2253"/>
        <w:gridCol w:w="1977"/>
        <w:gridCol w:w="1810"/>
      </w:tblGrid>
      <w:tr w:rsidR="00A16942" w:rsidRPr="007075A6" w:rsidTr="008B5D4C">
        <w:tc>
          <w:tcPr>
            <w:tcW w:w="2250" w:type="dxa"/>
            <w:shd w:val="clear" w:color="auto" w:fill="E0E4E5"/>
            <w:vAlign w:val="center"/>
          </w:tcPr>
          <w:p w:rsidR="00A16942" w:rsidRPr="007075A6" w:rsidRDefault="006A107F" w:rsidP="008B5D4C">
            <w:pPr>
              <w:spacing w:after="40"/>
              <w:ind w:left="-30" w:right="-114"/>
              <w:rPr>
                <w:rFonts w:asciiTheme="minorHAnsi" w:hAnsiTheme="minorHAnsi"/>
                <w:color w:val="3A4C5B"/>
              </w:rPr>
            </w:pPr>
            <w:r w:rsidRPr="007075A6">
              <w:rPr>
                <w:rFonts w:asciiTheme="minorHAnsi" w:hAnsiTheme="minorHAnsi"/>
                <w:color w:val="3A4C5B"/>
              </w:rPr>
              <w:t>OPERATIVNI CILJ 3.1</w:t>
            </w:r>
          </w:p>
        </w:tc>
        <w:tc>
          <w:tcPr>
            <w:tcW w:w="7300" w:type="dxa"/>
            <w:gridSpan w:val="4"/>
            <w:shd w:val="clear" w:color="auto" w:fill="E0E4E5"/>
            <w:vAlign w:val="center"/>
          </w:tcPr>
          <w:p w:rsidR="00A16942" w:rsidRPr="007075A6" w:rsidRDefault="006A107F" w:rsidP="008B5D4C">
            <w:pPr>
              <w:spacing w:after="40"/>
              <w:ind w:left="0"/>
              <w:rPr>
                <w:rFonts w:asciiTheme="minorHAnsi" w:hAnsiTheme="minorHAnsi"/>
                <w:color w:val="3A4C5B"/>
              </w:rPr>
            </w:pPr>
            <w:r w:rsidRPr="007075A6">
              <w:rPr>
                <w:rFonts w:asciiTheme="minorHAnsi" w:hAnsiTheme="minorHAnsi"/>
                <w:color w:val="3A4C5B"/>
              </w:rPr>
              <w:t xml:space="preserve">Efikasan sistem kadrovskog planiranja na osnovu identifikovanih potreba, </w:t>
            </w:r>
            <w:r w:rsidR="008E2639">
              <w:rPr>
                <w:rFonts w:asciiTheme="minorHAnsi" w:hAnsiTheme="minorHAnsi"/>
                <w:color w:val="3A4C5B"/>
              </w:rPr>
              <w:t>depolitizacija</w:t>
            </w:r>
            <w:r w:rsidR="003F7814">
              <w:rPr>
                <w:rFonts w:asciiTheme="minorHAnsi" w:hAnsiTheme="minorHAnsi"/>
                <w:color w:val="3A4C5B"/>
              </w:rPr>
              <w:t xml:space="preserve"> i </w:t>
            </w:r>
            <w:r w:rsidR="00FB23DB">
              <w:rPr>
                <w:rFonts w:asciiTheme="minorHAnsi" w:hAnsiTheme="minorHAnsi"/>
                <w:color w:val="3A4C5B"/>
              </w:rPr>
              <w:t>unapr</w:t>
            </w:r>
            <w:r w:rsidRPr="007075A6">
              <w:rPr>
                <w:rFonts w:asciiTheme="minorHAnsi" w:hAnsiTheme="minorHAnsi"/>
                <w:color w:val="3A4C5B"/>
              </w:rPr>
              <w:t xml:space="preserve">eđenje postupka zapošljavanja ljudskih resursa i dalja digitalizacija u oblasti službeničkog </w:t>
            </w:r>
            <w:sdt>
              <w:sdtPr>
                <w:rPr>
                  <w:rFonts w:asciiTheme="minorHAnsi" w:hAnsiTheme="minorHAnsi"/>
                </w:rPr>
                <w:tag w:val="goog_rdk_42"/>
                <w:id w:val="2106683606"/>
              </w:sdtPr>
              <w:sdtEndPr/>
              <w:sdtContent/>
            </w:sdt>
            <w:r w:rsidRPr="007075A6">
              <w:rPr>
                <w:rFonts w:asciiTheme="minorHAnsi" w:hAnsiTheme="minorHAnsi"/>
                <w:color w:val="3A4C5B"/>
              </w:rPr>
              <w:t>sistema</w:t>
            </w:r>
          </w:p>
        </w:tc>
      </w:tr>
      <w:tr w:rsidR="00A16942" w:rsidRPr="007075A6" w:rsidTr="008B5D4C">
        <w:tc>
          <w:tcPr>
            <w:tcW w:w="3510" w:type="dxa"/>
            <w:gridSpan w:val="2"/>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2253"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1977" w:type="dxa"/>
            <w:shd w:val="clear" w:color="auto" w:fill="DAF2F6"/>
            <w:vAlign w:val="center"/>
          </w:tcPr>
          <w:p w:rsidR="00A16942" w:rsidRPr="007075A6" w:rsidRDefault="006A107F" w:rsidP="00137D45">
            <w:pPr>
              <w:spacing w:after="40"/>
              <w:ind w:left="0" w:right="70"/>
              <w:jc w:val="center"/>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1810" w:type="dxa"/>
            <w:shd w:val="clear" w:color="auto" w:fill="DAF2F6"/>
            <w:vAlign w:val="center"/>
          </w:tcPr>
          <w:p w:rsidR="00A16942" w:rsidRPr="007075A6" w:rsidRDefault="006A107F" w:rsidP="00137D45">
            <w:pPr>
              <w:spacing w:after="40"/>
              <w:jc w:val="center"/>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8B5D4C">
        <w:tc>
          <w:tcPr>
            <w:tcW w:w="3510" w:type="dxa"/>
            <w:gridSpan w:val="2"/>
            <w:shd w:val="clear" w:color="auto" w:fill="auto"/>
          </w:tcPr>
          <w:p w:rsidR="00FB23DB" w:rsidRDefault="00FB23DB" w:rsidP="008B5D4C">
            <w:pPr>
              <w:spacing w:after="40"/>
              <w:ind w:left="0" w:right="-24"/>
              <w:rPr>
                <w:rFonts w:asciiTheme="minorHAnsi" w:hAnsiTheme="minorHAnsi"/>
                <w:b w:val="0"/>
                <w:color w:val="000000" w:themeColor="text1"/>
                <w:sz w:val="20"/>
                <w:szCs w:val="20"/>
              </w:rPr>
            </w:pPr>
            <w:r>
              <w:rPr>
                <w:rFonts w:asciiTheme="minorHAnsi" w:hAnsiTheme="minorHAnsi"/>
                <w:b w:val="0"/>
                <w:color w:val="000000" w:themeColor="text1"/>
                <w:sz w:val="20"/>
                <w:szCs w:val="20"/>
              </w:rPr>
              <w:t xml:space="preserve">Procenat </w:t>
            </w:r>
            <w:r w:rsidR="006A107F" w:rsidRPr="00FA0893">
              <w:rPr>
                <w:rFonts w:asciiTheme="minorHAnsi" w:hAnsiTheme="minorHAnsi"/>
                <w:b w:val="0"/>
                <w:color w:val="000000" w:themeColor="text1"/>
                <w:sz w:val="20"/>
                <w:szCs w:val="20"/>
              </w:rPr>
              <w:t>organa</w:t>
            </w:r>
            <w:r w:rsidR="006A107F" w:rsidRPr="00FA0893">
              <w:rPr>
                <w:rFonts w:asciiTheme="minorHAnsi" w:hAnsiTheme="minorHAnsi"/>
                <w:b w:val="0"/>
                <w:color w:val="000000" w:themeColor="text1"/>
                <w:sz w:val="20"/>
                <w:szCs w:val="20"/>
                <w:vertAlign w:val="superscript"/>
              </w:rPr>
              <w:footnoteReference w:id="90"/>
            </w:r>
            <w:r w:rsidR="006A107F" w:rsidRPr="00FA0893">
              <w:rPr>
                <w:rFonts w:asciiTheme="minorHAnsi" w:hAnsiTheme="minorHAnsi"/>
                <w:b w:val="0"/>
                <w:color w:val="000000" w:themeColor="text1"/>
                <w:sz w:val="20"/>
                <w:szCs w:val="20"/>
              </w:rPr>
              <w:t xml:space="preserve"> koji su izradili Kadrovski plan unaprijeđenog kvaliteta</w:t>
            </w:r>
            <w:r w:rsidR="006A107F" w:rsidRPr="00FA0893">
              <w:rPr>
                <w:rFonts w:asciiTheme="minorHAnsi" w:hAnsiTheme="minorHAnsi"/>
                <w:b w:val="0"/>
                <w:color w:val="000000" w:themeColor="text1"/>
                <w:sz w:val="20"/>
                <w:szCs w:val="20"/>
                <w:vertAlign w:val="superscript"/>
              </w:rPr>
              <w:footnoteReference w:id="91"/>
            </w:r>
            <w:r w:rsidR="006A107F" w:rsidRPr="00FA0893">
              <w:rPr>
                <w:rFonts w:asciiTheme="minorHAnsi" w:hAnsiTheme="minorHAnsi"/>
                <w:b w:val="0"/>
                <w:color w:val="000000" w:themeColor="text1"/>
                <w:sz w:val="20"/>
                <w:szCs w:val="20"/>
              </w:rPr>
              <w:t xml:space="preserve"> kroz CKE</w:t>
            </w:r>
          </w:p>
          <w:p w:rsidR="00A16942" w:rsidRPr="00FA0893" w:rsidRDefault="00FB23DB" w:rsidP="008B5D4C">
            <w:pPr>
              <w:spacing w:after="40"/>
              <w:ind w:left="0" w:right="-24"/>
              <w:rPr>
                <w:rFonts w:asciiTheme="minorHAnsi" w:hAnsiTheme="minorHAnsi"/>
                <w:b w:val="0"/>
                <w:color w:val="000000" w:themeColor="text1"/>
                <w:sz w:val="20"/>
                <w:szCs w:val="20"/>
              </w:rPr>
            </w:pPr>
            <w:r>
              <w:rPr>
                <w:rFonts w:asciiTheme="minorHAnsi" w:hAnsiTheme="minorHAnsi"/>
                <w:b w:val="0"/>
                <w:color w:val="000000" w:themeColor="text1"/>
                <w:sz w:val="20"/>
                <w:szCs w:val="20"/>
              </w:rPr>
              <w:t xml:space="preserve">Procenat </w:t>
            </w:r>
            <w:r w:rsidR="006A107F" w:rsidRPr="00FA0893">
              <w:rPr>
                <w:rFonts w:asciiTheme="minorHAnsi" w:hAnsiTheme="minorHAnsi"/>
                <w:b w:val="0"/>
                <w:color w:val="000000" w:themeColor="text1"/>
                <w:sz w:val="20"/>
                <w:szCs w:val="20"/>
              </w:rPr>
              <w:t xml:space="preserve">organa lokalne uprave </w:t>
            </w:r>
            <w:r>
              <w:rPr>
                <w:rFonts w:asciiTheme="minorHAnsi" w:hAnsiTheme="minorHAnsi"/>
                <w:b w:val="0"/>
                <w:color w:val="000000" w:themeColor="text1"/>
                <w:sz w:val="20"/>
                <w:szCs w:val="20"/>
              </w:rPr>
              <w:t>i</w:t>
            </w:r>
            <w:r w:rsidR="00B0017C">
              <w:rPr>
                <w:rFonts w:asciiTheme="minorHAnsi" w:hAnsiTheme="minorHAnsi"/>
                <w:b w:val="0"/>
                <w:color w:val="000000" w:themeColor="text1"/>
                <w:sz w:val="20"/>
                <w:szCs w:val="20"/>
              </w:rPr>
              <w:t xml:space="preserve"> </w:t>
            </w:r>
            <w:r w:rsidR="006A107F" w:rsidRPr="00FA0893">
              <w:rPr>
                <w:rFonts w:asciiTheme="minorHAnsi" w:hAnsiTheme="minorHAnsi"/>
                <w:b w:val="0"/>
                <w:color w:val="000000" w:themeColor="text1"/>
                <w:sz w:val="20"/>
                <w:szCs w:val="20"/>
              </w:rPr>
              <w:t>službi na lokalnom nivou</w:t>
            </w:r>
            <w:r w:rsidR="006A107F" w:rsidRPr="00FA0893">
              <w:rPr>
                <w:rFonts w:asciiTheme="minorHAnsi" w:hAnsiTheme="minorHAnsi"/>
                <w:b w:val="0"/>
                <w:color w:val="000000" w:themeColor="text1"/>
                <w:sz w:val="20"/>
                <w:szCs w:val="20"/>
                <w:vertAlign w:val="superscript"/>
              </w:rPr>
              <w:footnoteReference w:id="92"/>
            </w:r>
            <w:r w:rsidR="006A107F" w:rsidRPr="00FA0893">
              <w:rPr>
                <w:rFonts w:asciiTheme="minorHAnsi" w:hAnsiTheme="minorHAnsi"/>
                <w:b w:val="0"/>
                <w:color w:val="000000" w:themeColor="text1"/>
                <w:sz w:val="20"/>
                <w:szCs w:val="20"/>
              </w:rPr>
              <w:t xml:space="preserve"> koji su i</w:t>
            </w:r>
            <w:r w:rsidR="00137D45" w:rsidRPr="00FA0893">
              <w:rPr>
                <w:rFonts w:asciiTheme="minorHAnsi" w:hAnsiTheme="minorHAnsi"/>
                <w:b w:val="0"/>
                <w:color w:val="000000" w:themeColor="text1"/>
                <w:sz w:val="20"/>
                <w:szCs w:val="20"/>
              </w:rPr>
              <w:t>zradili Kadrovski plan kroz CKE</w:t>
            </w:r>
          </w:p>
          <w:p w:rsidR="003B7B52" w:rsidRPr="00FA0893" w:rsidRDefault="003B7B52" w:rsidP="008B5D4C">
            <w:pPr>
              <w:spacing w:after="40"/>
              <w:ind w:left="0" w:right="-24"/>
              <w:rPr>
                <w:rFonts w:asciiTheme="minorHAnsi" w:hAnsiTheme="minorHAnsi"/>
                <w:b w:val="0"/>
                <w:color w:val="000000" w:themeColor="text1"/>
                <w:sz w:val="20"/>
                <w:szCs w:val="20"/>
              </w:rPr>
            </w:pPr>
          </w:p>
        </w:tc>
        <w:tc>
          <w:tcPr>
            <w:tcW w:w="2253" w:type="dxa"/>
            <w:shd w:val="clear" w:color="auto" w:fill="auto"/>
            <w:vAlign w:val="center"/>
          </w:tcPr>
          <w:p w:rsidR="00A16942" w:rsidRPr="00FA0893" w:rsidRDefault="006A107F" w:rsidP="00137D45">
            <w:pPr>
              <w:spacing w:after="40"/>
              <w:ind w:left="62" w:right="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28,5% državnih organa (2021)</w:t>
            </w:r>
          </w:p>
          <w:p w:rsidR="00A16942" w:rsidRPr="00FA0893" w:rsidRDefault="00A16942" w:rsidP="00137D45">
            <w:pPr>
              <w:spacing w:after="40"/>
              <w:ind w:left="62" w:right="0"/>
              <w:jc w:val="center"/>
              <w:rPr>
                <w:rFonts w:asciiTheme="minorHAnsi" w:hAnsiTheme="minorHAnsi"/>
                <w:b w:val="0"/>
                <w:color w:val="000000" w:themeColor="text1"/>
                <w:sz w:val="20"/>
                <w:szCs w:val="20"/>
              </w:rPr>
            </w:pPr>
          </w:p>
          <w:p w:rsidR="00A16942" w:rsidRPr="00FA0893" w:rsidRDefault="00B0017C" w:rsidP="00B0017C">
            <w:pPr>
              <w:spacing w:after="40"/>
              <w:ind w:left="62" w:right="0"/>
              <w:jc w:val="center"/>
              <w:rPr>
                <w:rFonts w:asciiTheme="minorHAnsi" w:hAnsiTheme="minorHAnsi"/>
                <w:b w:val="0"/>
                <w:color w:val="000000" w:themeColor="text1"/>
                <w:sz w:val="20"/>
                <w:szCs w:val="20"/>
              </w:rPr>
            </w:pPr>
            <w:r>
              <w:rPr>
                <w:rFonts w:asciiTheme="minorHAnsi" w:hAnsiTheme="minorHAnsi"/>
                <w:b w:val="0"/>
                <w:color w:val="000000" w:themeColor="text1"/>
                <w:sz w:val="20"/>
                <w:szCs w:val="20"/>
              </w:rPr>
              <w:t>0% organa lokalne uprave</w:t>
            </w:r>
            <w:r w:rsidR="006A107F" w:rsidRPr="00FA0893">
              <w:rPr>
                <w:rFonts w:asciiTheme="minorHAnsi" w:hAnsiTheme="minorHAnsi"/>
                <w:b w:val="0"/>
                <w:color w:val="000000" w:themeColor="text1"/>
                <w:sz w:val="20"/>
                <w:szCs w:val="20"/>
              </w:rPr>
              <w:t xml:space="preserve"> </w:t>
            </w:r>
            <w:r>
              <w:rPr>
                <w:rFonts w:asciiTheme="minorHAnsi" w:hAnsiTheme="minorHAnsi"/>
                <w:b w:val="0"/>
                <w:color w:val="000000" w:themeColor="text1"/>
                <w:sz w:val="20"/>
                <w:szCs w:val="20"/>
              </w:rPr>
              <w:t>i</w:t>
            </w:r>
            <w:r w:rsidR="006A107F" w:rsidRPr="00FA0893">
              <w:rPr>
                <w:rFonts w:asciiTheme="minorHAnsi" w:hAnsiTheme="minorHAnsi"/>
                <w:b w:val="0"/>
                <w:color w:val="000000" w:themeColor="text1"/>
                <w:sz w:val="20"/>
                <w:szCs w:val="20"/>
              </w:rPr>
              <w:t xml:space="preserve"> službi (2021)</w:t>
            </w:r>
          </w:p>
        </w:tc>
        <w:tc>
          <w:tcPr>
            <w:tcW w:w="1977" w:type="dxa"/>
            <w:shd w:val="clear" w:color="auto" w:fill="auto"/>
            <w:vAlign w:val="center"/>
          </w:tcPr>
          <w:p w:rsidR="00A16942" w:rsidRPr="00FA0893" w:rsidRDefault="006A107F">
            <w:pPr>
              <w:spacing w:after="40"/>
              <w:ind w:right="-21"/>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70 % državnih organa organa</w:t>
            </w:r>
          </w:p>
          <w:p w:rsidR="00A16942" w:rsidRPr="00FA0893" w:rsidRDefault="00A16942">
            <w:pPr>
              <w:pBdr>
                <w:top w:val="nil"/>
                <w:left w:val="nil"/>
                <w:bottom w:val="nil"/>
                <w:right w:val="nil"/>
                <w:between w:val="nil"/>
              </w:pBdr>
              <w:spacing w:before="40" w:after="40" w:line="288" w:lineRule="auto"/>
              <w:ind w:left="179" w:right="-21"/>
              <w:jc w:val="center"/>
              <w:rPr>
                <w:rFonts w:asciiTheme="minorHAnsi" w:hAnsiTheme="minorHAnsi"/>
                <w:b w:val="0"/>
                <w:color w:val="000000" w:themeColor="text1"/>
                <w:sz w:val="20"/>
                <w:szCs w:val="20"/>
              </w:rPr>
            </w:pPr>
          </w:p>
          <w:p w:rsidR="00A16942" w:rsidRPr="00FA0893" w:rsidRDefault="00B0017C" w:rsidP="00B0017C">
            <w:pPr>
              <w:spacing w:after="40"/>
              <w:jc w:val="center"/>
              <w:rPr>
                <w:rFonts w:asciiTheme="minorHAnsi" w:hAnsiTheme="minorHAnsi"/>
                <w:b w:val="0"/>
                <w:color w:val="000000" w:themeColor="text1"/>
                <w:sz w:val="20"/>
                <w:szCs w:val="20"/>
              </w:rPr>
            </w:pPr>
            <w:r>
              <w:rPr>
                <w:rFonts w:asciiTheme="minorHAnsi" w:hAnsiTheme="minorHAnsi"/>
                <w:b w:val="0"/>
                <w:color w:val="000000" w:themeColor="text1"/>
                <w:sz w:val="20"/>
                <w:szCs w:val="20"/>
              </w:rPr>
              <w:t>30% organa lokaln</w:t>
            </w:r>
            <w:r w:rsidR="00FB23DB">
              <w:rPr>
                <w:rFonts w:asciiTheme="minorHAnsi" w:hAnsiTheme="minorHAnsi"/>
                <w:b w:val="0"/>
                <w:color w:val="000000" w:themeColor="text1"/>
                <w:sz w:val="20"/>
                <w:szCs w:val="20"/>
              </w:rPr>
              <w:t>e uprave i</w:t>
            </w:r>
            <w:r>
              <w:rPr>
                <w:rFonts w:asciiTheme="minorHAnsi" w:hAnsiTheme="minorHAnsi"/>
                <w:b w:val="0"/>
                <w:color w:val="000000" w:themeColor="text1"/>
                <w:sz w:val="20"/>
                <w:szCs w:val="20"/>
              </w:rPr>
              <w:t xml:space="preserve"> </w:t>
            </w:r>
            <w:r w:rsidR="006A107F" w:rsidRPr="00FA0893">
              <w:rPr>
                <w:rFonts w:asciiTheme="minorHAnsi" w:hAnsiTheme="minorHAnsi"/>
                <w:b w:val="0"/>
                <w:color w:val="000000" w:themeColor="text1"/>
                <w:sz w:val="20"/>
                <w:szCs w:val="20"/>
              </w:rPr>
              <w:t>službi</w:t>
            </w:r>
          </w:p>
        </w:tc>
        <w:tc>
          <w:tcPr>
            <w:tcW w:w="1810" w:type="dxa"/>
            <w:shd w:val="clear" w:color="auto" w:fill="auto"/>
            <w:vAlign w:val="center"/>
          </w:tcPr>
          <w:p w:rsidR="00A16942" w:rsidRPr="00FA0893" w:rsidRDefault="006A107F">
            <w:pPr>
              <w:spacing w:after="40"/>
              <w:ind w:right="-19"/>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100% državnih organa</w:t>
            </w:r>
          </w:p>
          <w:p w:rsidR="00A16942" w:rsidRPr="00FA0893" w:rsidRDefault="00A16942">
            <w:pPr>
              <w:spacing w:after="40"/>
              <w:ind w:right="-19"/>
              <w:jc w:val="center"/>
              <w:rPr>
                <w:rFonts w:asciiTheme="minorHAnsi" w:hAnsiTheme="minorHAnsi"/>
                <w:b w:val="0"/>
                <w:color w:val="000000" w:themeColor="text1"/>
                <w:sz w:val="20"/>
                <w:szCs w:val="20"/>
              </w:rPr>
            </w:pPr>
          </w:p>
          <w:p w:rsidR="00A16942" w:rsidRPr="00FA0893" w:rsidRDefault="00FB23DB" w:rsidP="00B0017C">
            <w:pPr>
              <w:spacing w:after="40"/>
              <w:jc w:val="center"/>
              <w:rPr>
                <w:rFonts w:asciiTheme="minorHAnsi" w:hAnsiTheme="minorHAnsi"/>
                <w:b w:val="0"/>
                <w:color w:val="000000" w:themeColor="text1"/>
                <w:sz w:val="20"/>
                <w:szCs w:val="20"/>
              </w:rPr>
            </w:pPr>
            <w:r>
              <w:rPr>
                <w:rFonts w:asciiTheme="minorHAnsi" w:hAnsiTheme="minorHAnsi"/>
                <w:b w:val="0"/>
                <w:color w:val="000000" w:themeColor="text1"/>
                <w:sz w:val="20"/>
                <w:szCs w:val="20"/>
              </w:rPr>
              <w:t>100 % organa lokalne uprave i</w:t>
            </w:r>
            <w:r w:rsidR="00B0017C">
              <w:rPr>
                <w:rFonts w:asciiTheme="minorHAnsi" w:hAnsiTheme="minorHAnsi"/>
                <w:b w:val="0"/>
                <w:color w:val="000000" w:themeColor="text1"/>
                <w:sz w:val="20"/>
                <w:szCs w:val="20"/>
              </w:rPr>
              <w:t xml:space="preserve"> </w:t>
            </w:r>
            <w:r w:rsidR="006A107F" w:rsidRPr="00FA0893">
              <w:rPr>
                <w:rFonts w:asciiTheme="minorHAnsi" w:hAnsiTheme="minorHAnsi"/>
                <w:b w:val="0"/>
                <w:color w:val="000000" w:themeColor="text1"/>
                <w:sz w:val="20"/>
                <w:szCs w:val="20"/>
              </w:rPr>
              <w:t>službi</w:t>
            </w:r>
          </w:p>
        </w:tc>
      </w:tr>
      <w:tr w:rsidR="003B7B52" w:rsidRPr="007075A6" w:rsidTr="008B5D4C">
        <w:tc>
          <w:tcPr>
            <w:tcW w:w="3510" w:type="dxa"/>
            <w:gridSpan w:val="2"/>
            <w:shd w:val="clear" w:color="auto" w:fill="auto"/>
          </w:tcPr>
          <w:p w:rsidR="003B7B52" w:rsidRPr="00FA0893" w:rsidRDefault="00FB23DB" w:rsidP="008B5D4C">
            <w:pPr>
              <w:spacing w:after="40"/>
              <w:ind w:left="0" w:right="-24"/>
              <w:rPr>
                <w:rFonts w:asciiTheme="minorHAnsi" w:hAnsiTheme="minorHAnsi"/>
                <w:b w:val="0"/>
                <w:color w:val="000000" w:themeColor="text1"/>
                <w:sz w:val="20"/>
                <w:szCs w:val="20"/>
              </w:rPr>
            </w:pPr>
            <w:r>
              <w:rPr>
                <w:rFonts w:asciiTheme="minorHAnsi" w:hAnsiTheme="minorHAnsi"/>
                <w:b w:val="0"/>
                <w:color w:val="000000" w:themeColor="text1"/>
                <w:sz w:val="20"/>
                <w:szCs w:val="20"/>
              </w:rPr>
              <w:t>Procenat</w:t>
            </w:r>
            <w:r w:rsidR="003B7B52" w:rsidRPr="00FA0893">
              <w:rPr>
                <w:rFonts w:asciiTheme="minorHAnsi" w:hAnsiTheme="minorHAnsi"/>
                <w:b w:val="0"/>
                <w:color w:val="000000" w:themeColor="text1"/>
                <w:sz w:val="20"/>
                <w:szCs w:val="20"/>
              </w:rPr>
              <w:t xml:space="preserve"> javnih ustanova koji su</w:t>
            </w:r>
            <w:r w:rsidR="00156E06" w:rsidRPr="00FA0893">
              <w:rPr>
                <w:rFonts w:asciiTheme="minorHAnsi" w:hAnsiTheme="minorHAnsi"/>
                <w:b w:val="0"/>
                <w:color w:val="000000" w:themeColor="text1"/>
                <w:sz w:val="20"/>
                <w:szCs w:val="20"/>
              </w:rPr>
              <w:t xml:space="preserve"> usvojili</w:t>
            </w:r>
            <w:r w:rsidR="003B7B52" w:rsidRPr="00FA0893">
              <w:rPr>
                <w:rFonts w:asciiTheme="minorHAnsi" w:hAnsiTheme="minorHAnsi"/>
                <w:b w:val="0"/>
                <w:color w:val="000000" w:themeColor="text1"/>
                <w:sz w:val="20"/>
                <w:szCs w:val="20"/>
              </w:rPr>
              <w:t xml:space="preserve"> Kadrovski plan</w:t>
            </w:r>
          </w:p>
        </w:tc>
        <w:tc>
          <w:tcPr>
            <w:tcW w:w="2253" w:type="dxa"/>
            <w:shd w:val="clear" w:color="auto" w:fill="auto"/>
            <w:vAlign w:val="center"/>
          </w:tcPr>
          <w:p w:rsidR="003B7B52" w:rsidRPr="00FA0893" w:rsidRDefault="003B7B52" w:rsidP="00137D45">
            <w:pPr>
              <w:spacing w:after="40"/>
              <w:ind w:left="62" w:right="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0</w:t>
            </w:r>
          </w:p>
        </w:tc>
        <w:tc>
          <w:tcPr>
            <w:tcW w:w="1977" w:type="dxa"/>
            <w:shd w:val="clear" w:color="auto" w:fill="auto"/>
            <w:vAlign w:val="center"/>
          </w:tcPr>
          <w:p w:rsidR="003B7B52" w:rsidRPr="00FA0893" w:rsidRDefault="008924E3">
            <w:pPr>
              <w:spacing w:after="40"/>
              <w:ind w:right="-21"/>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u</w:t>
            </w:r>
            <w:r w:rsidR="003B7B52" w:rsidRPr="00FA0893">
              <w:rPr>
                <w:rFonts w:asciiTheme="minorHAnsi" w:hAnsiTheme="minorHAnsi"/>
                <w:b w:val="0"/>
                <w:color w:val="000000" w:themeColor="text1"/>
                <w:sz w:val="20"/>
                <w:szCs w:val="20"/>
              </w:rPr>
              <w:t>spostavlje</w:t>
            </w:r>
            <w:r w:rsidRPr="00FA0893">
              <w:rPr>
                <w:rFonts w:asciiTheme="minorHAnsi" w:hAnsiTheme="minorHAnsi"/>
                <w:b w:val="0"/>
                <w:color w:val="000000" w:themeColor="text1"/>
                <w:sz w:val="20"/>
                <w:szCs w:val="20"/>
              </w:rPr>
              <w:t>n</w:t>
            </w:r>
            <w:r w:rsidR="003B7B52" w:rsidRPr="00FA0893">
              <w:rPr>
                <w:rFonts w:asciiTheme="minorHAnsi" w:hAnsiTheme="minorHAnsi"/>
                <w:b w:val="0"/>
                <w:color w:val="000000" w:themeColor="text1"/>
                <w:sz w:val="20"/>
                <w:szCs w:val="20"/>
              </w:rPr>
              <w:t>a polazna osnova</w:t>
            </w:r>
          </w:p>
        </w:tc>
        <w:tc>
          <w:tcPr>
            <w:tcW w:w="1810" w:type="dxa"/>
            <w:shd w:val="clear" w:color="auto" w:fill="auto"/>
            <w:vAlign w:val="center"/>
          </w:tcPr>
          <w:p w:rsidR="003B7B52" w:rsidRPr="00FA0893" w:rsidRDefault="003B7B52">
            <w:pPr>
              <w:spacing w:after="40"/>
              <w:ind w:right="-19"/>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100% javnih ustanova</w:t>
            </w:r>
          </w:p>
        </w:tc>
      </w:tr>
      <w:tr w:rsidR="00A16942" w:rsidRPr="007075A6" w:rsidTr="008B5D4C">
        <w:tc>
          <w:tcPr>
            <w:tcW w:w="3510" w:type="dxa"/>
            <w:gridSpan w:val="2"/>
            <w:shd w:val="clear" w:color="auto" w:fill="auto"/>
          </w:tcPr>
          <w:p w:rsidR="00A16942" w:rsidRPr="00FA0893" w:rsidRDefault="00FB23DB" w:rsidP="008B5D4C">
            <w:pPr>
              <w:spacing w:after="40"/>
              <w:ind w:left="0" w:right="-24"/>
              <w:rPr>
                <w:rFonts w:asciiTheme="minorHAnsi" w:hAnsiTheme="minorHAnsi"/>
                <w:b w:val="0"/>
                <w:color w:val="000000" w:themeColor="text1"/>
                <w:sz w:val="20"/>
                <w:szCs w:val="20"/>
              </w:rPr>
            </w:pPr>
            <w:r>
              <w:rPr>
                <w:rFonts w:asciiTheme="minorHAnsi" w:hAnsiTheme="minorHAnsi"/>
                <w:b w:val="0"/>
                <w:color w:val="000000" w:themeColor="text1"/>
                <w:sz w:val="20"/>
                <w:szCs w:val="20"/>
              </w:rPr>
              <w:t>Procenat</w:t>
            </w:r>
            <w:r w:rsidR="006A107F" w:rsidRPr="00FA0893">
              <w:rPr>
                <w:rFonts w:asciiTheme="minorHAnsi" w:hAnsiTheme="minorHAnsi"/>
                <w:b w:val="0"/>
                <w:color w:val="000000" w:themeColor="text1"/>
                <w:sz w:val="20"/>
                <w:szCs w:val="20"/>
              </w:rPr>
              <w:t xml:space="preserve"> usvojenih Kadrovskih planova državnih organa i organa lokalne uprave</w:t>
            </w:r>
          </w:p>
        </w:tc>
        <w:tc>
          <w:tcPr>
            <w:tcW w:w="2253" w:type="dxa"/>
            <w:shd w:val="clear" w:color="auto" w:fill="auto"/>
          </w:tcPr>
          <w:p w:rsidR="00A16942" w:rsidRPr="00FA0893" w:rsidRDefault="006A107F" w:rsidP="00137D45">
            <w:pPr>
              <w:spacing w:after="40"/>
              <w:ind w:left="62" w:right="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63% KP državnih organa</w:t>
            </w:r>
          </w:p>
          <w:p w:rsidR="00A16942" w:rsidRPr="00FA0893" w:rsidRDefault="006A107F" w:rsidP="00137D45">
            <w:pPr>
              <w:spacing w:after="40"/>
              <w:ind w:left="62" w:right="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37 % KP organa lokalne uprave (2020)</w:t>
            </w:r>
          </w:p>
        </w:tc>
        <w:tc>
          <w:tcPr>
            <w:tcW w:w="1977" w:type="dxa"/>
            <w:shd w:val="clear" w:color="auto" w:fill="auto"/>
          </w:tcPr>
          <w:p w:rsidR="00A16942" w:rsidRPr="00FA0893" w:rsidRDefault="006A107F">
            <w:pPr>
              <w:spacing w:after="4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100% KP državnih organa</w:t>
            </w:r>
          </w:p>
          <w:p w:rsidR="00A16942" w:rsidRPr="00FA0893" w:rsidRDefault="006A107F">
            <w:pPr>
              <w:spacing w:after="4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i organa lokalne uprave</w:t>
            </w:r>
          </w:p>
        </w:tc>
        <w:tc>
          <w:tcPr>
            <w:tcW w:w="1810" w:type="dxa"/>
            <w:shd w:val="clear" w:color="auto" w:fill="auto"/>
          </w:tcPr>
          <w:p w:rsidR="00A16942" w:rsidRPr="00FA0893" w:rsidRDefault="006A107F">
            <w:pPr>
              <w:spacing w:after="4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100 % KP državnih organa</w:t>
            </w:r>
          </w:p>
          <w:p w:rsidR="00A16942" w:rsidRPr="00FA0893" w:rsidRDefault="006A107F">
            <w:pPr>
              <w:spacing w:after="40"/>
              <w:jc w:val="center"/>
              <w:rPr>
                <w:rFonts w:asciiTheme="minorHAnsi" w:hAnsiTheme="minorHAnsi"/>
                <w:b w:val="0"/>
                <w:color w:val="000000" w:themeColor="text1"/>
                <w:sz w:val="20"/>
                <w:szCs w:val="20"/>
              </w:rPr>
            </w:pPr>
            <w:r w:rsidRPr="00FA0893">
              <w:rPr>
                <w:rFonts w:asciiTheme="minorHAnsi" w:hAnsiTheme="minorHAnsi"/>
                <w:b w:val="0"/>
                <w:color w:val="000000" w:themeColor="text1"/>
                <w:sz w:val="20"/>
                <w:szCs w:val="20"/>
              </w:rPr>
              <w:t>i organa lokalne uprave</w:t>
            </w:r>
          </w:p>
        </w:tc>
      </w:tr>
      <w:tr w:rsidR="00A16942" w:rsidRPr="007075A6" w:rsidTr="008B5D4C">
        <w:tc>
          <w:tcPr>
            <w:tcW w:w="3510" w:type="dxa"/>
            <w:gridSpan w:val="2"/>
            <w:shd w:val="clear" w:color="auto" w:fill="auto"/>
          </w:tcPr>
          <w:p w:rsidR="00A16942" w:rsidRPr="003B7B52" w:rsidRDefault="00156E06" w:rsidP="008B5D4C">
            <w:pPr>
              <w:spacing w:after="40"/>
              <w:ind w:left="0" w:right="-24"/>
              <w:rPr>
                <w:rFonts w:asciiTheme="minorHAnsi" w:hAnsiTheme="minorHAnsi"/>
                <w:b w:val="0"/>
                <w:sz w:val="20"/>
                <w:szCs w:val="20"/>
              </w:rPr>
            </w:pPr>
            <w:r>
              <w:rPr>
                <w:rFonts w:asciiTheme="minorHAnsi" w:hAnsiTheme="minorHAnsi"/>
                <w:b w:val="0"/>
                <w:sz w:val="20"/>
                <w:szCs w:val="20"/>
              </w:rPr>
              <w:t>P</w:t>
            </w:r>
            <w:r w:rsidR="006A107F" w:rsidRPr="003B7B52">
              <w:rPr>
                <w:rFonts w:asciiTheme="minorHAnsi" w:hAnsiTheme="minorHAnsi"/>
                <w:b w:val="0"/>
                <w:sz w:val="20"/>
                <w:szCs w:val="20"/>
              </w:rPr>
              <w:t>rosječan broj kandidata na oglas</w:t>
            </w:r>
          </w:p>
        </w:tc>
        <w:tc>
          <w:tcPr>
            <w:tcW w:w="2253" w:type="dxa"/>
            <w:shd w:val="clear" w:color="auto" w:fill="auto"/>
          </w:tcPr>
          <w:p w:rsidR="00A16942" w:rsidRPr="003B7B52" w:rsidRDefault="006A107F" w:rsidP="00137D45">
            <w:pPr>
              <w:ind w:left="-28" w:right="-107"/>
              <w:jc w:val="center"/>
              <w:rPr>
                <w:rFonts w:asciiTheme="minorHAnsi" w:hAnsiTheme="minorHAnsi"/>
                <w:b w:val="0"/>
                <w:sz w:val="20"/>
                <w:szCs w:val="20"/>
              </w:rPr>
            </w:pPr>
            <w:r w:rsidRPr="003B7B52">
              <w:rPr>
                <w:rFonts w:asciiTheme="minorHAnsi" w:hAnsiTheme="minorHAnsi"/>
                <w:b w:val="0"/>
                <w:sz w:val="20"/>
                <w:szCs w:val="20"/>
              </w:rPr>
              <w:t>Interni oglas 1.1 (2020)</w:t>
            </w:r>
          </w:p>
          <w:p w:rsidR="00A16942" w:rsidRPr="003B7B52" w:rsidRDefault="006A107F" w:rsidP="00137D45">
            <w:pPr>
              <w:spacing w:after="40"/>
              <w:ind w:left="62" w:right="0"/>
              <w:jc w:val="center"/>
              <w:rPr>
                <w:rFonts w:asciiTheme="minorHAnsi" w:hAnsiTheme="minorHAnsi"/>
                <w:b w:val="0"/>
                <w:sz w:val="20"/>
                <w:szCs w:val="20"/>
              </w:rPr>
            </w:pPr>
            <w:r w:rsidRPr="003B7B52">
              <w:rPr>
                <w:rFonts w:asciiTheme="minorHAnsi" w:hAnsiTheme="minorHAnsi"/>
                <w:b w:val="0"/>
                <w:sz w:val="20"/>
                <w:szCs w:val="20"/>
              </w:rPr>
              <w:t>Javni oglas 4.8 (2020)</w:t>
            </w:r>
          </w:p>
        </w:tc>
        <w:tc>
          <w:tcPr>
            <w:tcW w:w="1977" w:type="dxa"/>
            <w:shd w:val="clear" w:color="auto" w:fill="auto"/>
          </w:tcPr>
          <w:p w:rsidR="00A16942" w:rsidRPr="003B7B52" w:rsidRDefault="006A107F" w:rsidP="00137D45">
            <w:pPr>
              <w:ind w:right="160"/>
              <w:jc w:val="center"/>
              <w:rPr>
                <w:rFonts w:asciiTheme="minorHAnsi" w:hAnsiTheme="minorHAnsi"/>
                <w:b w:val="0"/>
                <w:sz w:val="20"/>
                <w:szCs w:val="20"/>
              </w:rPr>
            </w:pPr>
            <w:r w:rsidRPr="003B7B52">
              <w:rPr>
                <w:rFonts w:asciiTheme="minorHAnsi" w:hAnsiTheme="minorHAnsi"/>
                <w:b w:val="0"/>
                <w:sz w:val="20"/>
                <w:szCs w:val="20"/>
              </w:rPr>
              <w:t>1.6</w:t>
            </w:r>
          </w:p>
          <w:p w:rsidR="00A16942" w:rsidRPr="003B7B52" w:rsidRDefault="006A107F" w:rsidP="00137D45">
            <w:pPr>
              <w:spacing w:after="40"/>
              <w:jc w:val="center"/>
              <w:rPr>
                <w:rFonts w:asciiTheme="minorHAnsi" w:hAnsiTheme="minorHAnsi"/>
                <w:b w:val="0"/>
                <w:sz w:val="20"/>
                <w:szCs w:val="20"/>
              </w:rPr>
            </w:pPr>
            <w:r w:rsidRPr="003B7B52">
              <w:rPr>
                <w:rFonts w:asciiTheme="minorHAnsi" w:hAnsiTheme="minorHAnsi"/>
                <w:b w:val="0"/>
                <w:sz w:val="20"/>
                <w:szCs w:val="20"/>
              </w:rPr>
              <w:t>5</w:t>
            </w:r>
          </w:p>
        </w:tc>
        <w:tc>
          <w:tcPr>
            <w:tcW w:w="1810" w:type="dxa"/>
            <w:shd w:val="clear" w:color="auto" w:fill="auto"/>
          </w:tcPr>
          <w:p w:rsidR="00A16942" w:rsidRPr="003B7B52" w:rsidRDefault="006A107F" w:rsidP="00137D45">
            <w:pPr>
              <w:ind w:right="252"/>
              <w:jc w:val="center"/>
              <w:rPr>
                <w:rFonts w:asciiTheme="minorHAnsi" w:hAnsiTheme="minorHAnsi"/>
                <w:b w:val="0"/>
                <w:sz w:val="20"/>
                <w:szCs w:val="20"/>
              </w:rPr>
            </w:pPr>
            <w:r w:rsidRPr="003B7B52">
              <w:rPr>
                <w:rFonts w:asciiTheme="minorHAnsi" w:hAnsiTheme="minorHAnsi"/>
                <w:b w:val="0"/>
                <w:sz w:val="20"/>
                <w:szCs w:val="20"/>
              </w:rPr>
              <w:t>1.8</w:t>
            </w:r>
          </w:p>
          <w:p w:rsidR="00A16942" w:rsidRPr="003B7B52" w:rsidRDefault="006A107F" w:rsidP="00137D45">
            <w:pPr>
              <w:spacing w:after="40"/>
              <w:jc w:val="center"/>
              <w:rPr>
                <w:rFonts w:asciiTheme="minorHAnsi" w:hAnsiTheme="minorHAnsi"/>
                <w:b w:val="0"/>
                <w:sz w:val="20"/>
                <w:szCs w:val="20"/>
              </w:rPr>
            </w:pPr>
            <w:r w:rsidRPr="003B7B52">
              <w:rPr>
                <w:rFonts w:asciiTheme="minorHAnsi" w:hAnsiTheme="minorHAnsi"/>
                <w:b w:val="0"/>
                <w:sz w:val="20"/>
                <w:szCs w:val="20"/>
              </w:rPr>
              <w:t>5.5</w:t>
            </w:r>
          </w:p>
        </w:tc>
      </w:tr>
      <w:tr w:rsidR="00A16942" w:rsidRPr="007075A6" w:rsidTr="008B5D4C">
        <w:tc>
          <w:tcPr>
            <w:tcW w:w="3510" w:type="dxa"/>
            <w:gridSpan w:val="2"/>
            <w:shd w:val="clear" w:color="auto" w:fill="auto"/>
          </w:tcPr>
          <w:p w:rsidR="00A16942" w:rsidRPr="003B7B52" w:rsidRDefault="006A107F" w:rsidP="008B5D4C">
            <w:pPr>
              <w:spacing w:after="40"/>
              <w:ind w:left="0" w:right="-24"/>
              <w:rPr>
                <w:rFonts w:asciiTheme="minorHAnsi" w:hAnsiTheme="minorHAnsi"/>
                <w:b w:val="0"/>
                <w:sz w:val="20"/>
                <w:szCs w:val="20"/>
              </w:rPr>
            </w:pPr>
            <w:r w:rsidRPr="003B7B52">
              <w:rPr>
                <w:rFonts w:asciiTheme="minorHAnsi" w:hAnsiTheme="minorHAnsi"/>
                <w:b w:val="0"/>
                <w:sz w:val="20"/>
                <w:szCs w:val="20"/>
              </w:rPr>
              <w:t>Prosječan broj kandidata na konkursu</w:t>
            </w:r>
          </w:p>
        </w:tc>
        <w:tc>
          <w:tcPr>
            <w:tcW w:w="2253" w:type="dxa"/>
            <w:shd w:val="clear" w:color="auto" w:fill="auto"/>
          </w:tcPr>
          <w:p w:rsidR="00A16942" w:rsidRPr="003B7B52" w:rsidRDefault="006A107F" w:rsidP="00137D45">
            <w:pPr>
              <w:spacing w:after="40"/>
              <w:ind w:left="62" w:right="0"/>
              <w:jc w:val="center"/>
              <w:rPr>
                <w:rFonts w:asciiTheme="minorHAnsi" w:hAnsiTheme="minorHAnsi"/>
                <w:b w:val="0"/>
                <w:sz w:val="20"/>
                <w:szCs w:val="20"/>
              </w:rPr>
            </w:pPr>
            <w:r w:rsidRPr="003B7B52">
              <w:rPr>
                <w:rFonts w:asciiTheme="minorHAnsi" w:hAnsiTheme="minorHAnsi"/>
                <w:b w:val="0"/>
                <w:sz w:val="20"/>
                <w:szCs w:val="20"/>
              </w:rPr>
              <w:t>2.14 (2020)</w:t>
            </w:r>
          </w:p>
        </w:tc>
        <w:tc>
          <w:tcPr>
            <w:tcW w:w="1977" w:type="dxa"/>
            <w:shd w:val="clear" w:color="auto" w:fill="auto"/>
            <w:vAlign w:val="center"/>
          </w:tcPr>
          <w:p w:rsidR="00A16942" w:rsidRPr="003B7B52" w:rsidRDefault="006A107F" w:rsidP="00137D45">
            <w:pPr>
              <w:spacing w:after="40"/>
              <w:jc w:val="center"/>
              <w:rPr>
                <w:rFonts w:asciiTheme="minorHAnsi" w:hAnsiTheme="minorHAnsi"/>
                <w:b w:val="0"/>
                <w:sz w:val="20"/>
                <w:szCs w:val="20"/>
              </w:rPr>
            </w:pPr>
            <w:r w:rsidRPr="003B7B52">
              <w:rPr>
                <w:rFonts w:asciiTheme="minorHAnsi" w:hAnsiTheme="minorHAnsi"/>
                <w:b w:val="0"/>
                <w:sz w:val="20"/>
                <w:szCs w:val="20"/>
              </w:rPr>
              <w:t>4</w:t>
            </w:r>
          </w:p>
        </w:tc>
        <w:tc>
          <w:tcPr>
            <w:tcW w:w="1810" w:type="dxa"/>
            <w:shd w:val="clear" w:color="auto" w:fill="auto"/>
          </w:tcPr>
          <w:p w:rsidR="00A16942" w:rsidRPr="003B7B52" w:rsidRDefault="006A107F" w:rsidP="00137D45">
            <w:pPr>
              <w:spacing w:after="40"/>
              <w:jc w:val="center"/>
              <w:rPr>
                <w:rFonts w:asciiTheme="minorHAnsi" w:hAnsiTheme="minorHAnsi"/>
                <w:b w:val="0"/>
                <w:sz w:val="20"/>
                <w:szCs w:val="20"/>
              </w:rPr>
            </w:pPr>
            <w:r w:rsidRPr="003B7B52">
              <w:rPr>
                <w:rFonts w:asciiTheme="minorHAnsi" w:hAnsiTheme="minorHAnsi"/>
                <w:b w:val="0"/>
                <w:sz w:val="20"/>
                <w:szCs w:val="20"/>
              </w:rPr>
              <w:t>6</w:t>
            </w:r>
          </w:p>
        </w:tc>
      </w:tr>
      <w:tr w:rsidR="00A16942" w:rsidRPr="007075A6" w:rsidTr="008B5D4C">
        <w:tc>
          <w:tcPr>
            <w:tcW w:w="3510" w:type="dxa"/>
            <w:gridSpan w:val="2"/>
            <w:shd w:val="clear" w:color="auto" w:fill="auto"/>
          </w:tcPr>
          <w:p w:rsidR="00A16942" w:rsidRPr="003B7B52" w:rsidRDefault="006A107F" w:rsidP="00156E06">
            <w:pPr>
              <w:spacing w:after="40"/>
              <w:ind w:left="0"/>
              <w:rPr>
                <w:rFonts w:asciiTheme="minorHAnsi" w:hAnsiTheme="minorHAnsi"/>
                <w:b w:val="0"/>
                <w:sz w:val="20"/>
                <w:szCs w:val="20"/>
              </w:rPr>
            </w:pPr>
            <w:r w:rsidRPr="003B7B52">
              <w:rPr>
                <w:rFonts w:asciiTheme="minorHAnsi" w:hAnsiTheme="minorHAnsi"/>
                <w:b w:val="0"/>
                <w:sz w:val="20"/>
                <w:szCs w:val="20"/>
              </w:rPr>
              <w:lastRenderedPageBreak/>
              <w:t xml:space="preserve">Broj HR funkcija gdje </w:t>
            </w:r>
            <w:r w:rsidR="00156E06">
              <w:rPr>
                <w:rFonts w:asciiTheme="minorHAnsi" w:hAnsiTheme="minorHAnsi"/>
                <w:b w:val="0"/>
                <w:sz w:val="20"/>
                <w:szCs w:val="20"/>
              </w:rPr>
              <w:t>se evidencija vodi samo kroz KIS</w:t>
            </w:r>
          </w:p>
        </w:tc>
        <w:tc>
          <w:tcPr>
            <w:tcW w:w="2253" w:type="dxa"/>
            <w:shd w:val="clear" w:color="auto" w:fill="auto"/>
          </w:tcPr>
          <w:p w:rsidR="00A16942" w:rsidRPr="003B7B52" w:rsidRDefault="006A107F" w:rsidP="00137D45">
            <w:pPr>
              <w:spacing w:after="40"/>
              <w:ind w:left="62" w:right="0"/>
              <w:jc w:val="center"/>
              <w:rPr>
                <w:rFonts w:asciiTheme="minorHAnsi" w:hAnsiTheme="minorHAnsi"/>
                <w:b w:val="0"/>
                <w:sz w:val="20"/>
                <w:szCs w:val="20"/>
              </w:rPr>
            </w:pPr>
            <w:r w:rsidRPr="003B7B52">
              <w:rPr>
                <w:rFonts w:asciiTheme="minorHAnsi" w:hAnsiTheme="minorHAnsi"/>
                <w:b w:val="0"/>
                <w:sz w:val="20"/>
                <w:szCs w:val="20"/>
              </w:rPr>
              <w:t>0 (2020)</w:t>
            </w:r>
          </w:p>
        </w:tc>
        <w:tc>
          <w:tcPr>
            <w:tcW w:w="1977" w:type="dxa"/>
            <w:shd w:val="clear" w:color="auto" w:fill="auto"/>
          </w:tcPr>
          <w:p w:rsidR="00A16942" w:rsidRPr="003B7B52" w:rsidRDefault="006A107F">
            <w:pPr>
              <w:spacing w:after="40"/>
              <w:jc w:val="center"/>
              <w:rPr>
                <w:rFonts w:asciiTheme="minorHAnsi" w:hAnsiTheme="minorHAnsi"/>
                <w:b w:val="0"/>
                <w:sz w:val="20"/>
                <w:szCs w:val="20"/>
              </w:rPr>
            </w:pPr>
            <w:r w:rsidRPr="003B7B52">
              <w:rPr>
                <w:rFonts w:asciiTheme="minorHAnsi" w:hAnsiTheme="minorHAnsi"/>
                <w:b w:val="0"/>
                <w:sz w:val="20"/>
                <w:szCs w:val="20"/>
              </w:rPr>
              <w:t>3</w:t>
            </w:r>
            <w:r w:rsidRPr="003B7B52">
              <w:rPr>
                <w:rFonts w:asciiTheme="minorHAnsi" w:hAnsiTheme="minorHAnsi"/>
                <w:b w:val="0"/>
                <w:sz w:val="20"/>
                <w:szCs w:val="20"/>
                <w:vertAlign w:val="superscript"/>
              </w:rPr>
              <w:footnoteReference w:id="93"/>
            </w:r>
          </w:p>
        </w:tc>
        <w:tc>
          <w:tcPr>
            <w:tcW w:w="1810" w:type="dxa"/>
            <w:shd w:val="clear" w:color="auto" w:fill="auto"/>
          </w:tcPr>
          <w:p w:rsidR="00A16942" w:rsidRPr="003B7B52" w:rsidRDefault="006A107F">
            <w:pPr>
              <w:spacing w:after="40"/>
              <w:jc w:val="center"/>
              <w:rPr>
                <w:rFonts w:asciiTheme="minorHAnsi" w:hAnsiTheme="minorHAnsi"/>
                <w:b w:val="0"/>
                <w:sz w:val="20"/>
                <w:szCs w:val="20"/>
              </w:rPr>
            </w:pPr>
            <w:r w:rsidRPr="003B7B52">
              <w:rPr>
                <w:rFonts w:asciiTheme="minorHAnsi" w:hAnsiTheme="minorHAnsi"/>
                <w:b w:val="0"/>
                <w:sz w:val="20"/>
                <w:szCs w:val="20"/>
              </w:rPr>
              <w:t xml:space="preserve">5 </w:t>
            </w:r>
            <w:r w:rsidRPr="003B7B52">
              <w:rPr>
                <w:rFonts w:asciiTheme="minorHAnsi" w:hAnsiTheme="minorHAnsi"/>
                <w:b w:val="0"/>
                <w:sz w:val="20"/>
                <w:szCs w:val="20"/>
                <w:vertAlign w:val="superscript"/>
              </w:rPr>
              <w:footnoteReference w:id="94"/>
            </w:r>
          </w:p>
        </w:tc>
      </w:tr>
      <w:tr w:rsidR="00A16942" w:rsidRPr="007075A6" w:rsidTr="008B5D4C">
        <w:tc>
          <w:tcPr>
            <w:tcW w:w="3510" w:type="dxa"/>
            <w:gridSpan w:val="2"/>
            <w:shd w:val="clear" w:color="auto" w:fill="auto"/>
          </w:tcPr>
          <w:p w:rsidR="00A16942" w:rsidRPr="003B7B52" w:rsidRDefault="00E8198A" w:rsidP="00156E06">
            <w:pPr>
              <w:spacing w:after="40"/>
              <w:ind w:left="0"/>
              <w:rPr>
                <w:rFonts w:asciiTheme="minorHAnsi" w:hAnsiTheme="minorHAnsi"/>
                <w:b w:val="0"/>
                <w:sz w:val="20"/>
                <w:szCs w:val="20"/>
              </w:rPr>
            </w:pPr>
            <w:r>
              <w:rPr>
                <w:rFonts w:asciiTheme="minorHAnsi" w:hAnsiTheme="minorHAnsi"/>
                <w:b w:val="0"/>
                <w:sz w:val="20"/>
                <w:szCs w:val="20"/>
              </w:rPr>
              <w:t xml:space="preserve">Procenat </w:t>
            </w:r>
            <w:r w:rsidR="006A107F" w:rsidRPr="003B7B52">
              <w:rPr>
                <w:rFonts w:asciiTheme="minorHAnsi" w:hAnsiTheme="minorHAnsi"/>
                <w:b w:val="0"/>
                <w:sz w:val="20"/>
                <w:szCs w:val="20"/>
              </w:rPr>
              <w:t xml:space="preserve"> lokal</w:t>
            </w:r>
            <w:r>
              <w:rPr>
                <w:rFonts w:asciiTheme="minorHAnsi" w:hAnsiTheme="minorHAnsi"/>
                <w:b w:val="0"/>
                <w:sz w:val="20"/>
                <w:szCs w:val="20"/>
              </w:rPr>
              <w:t>nih samouprava s</w:t>
            </w:r>
            <w:r w:rsidR="00156E06">
              <w:rPr>
                <w:rFonts w:asciiTheme="minorHAnsi" w:hAnsiTheme="minorHAnsi"/>
                <w:b w:val="0"/>
                <w:sz w:val="20"/>
                <w:szCs w:val="20"/>
              </w:rPr>
              <w:t xml:space="preserve"> razvijenim KIS</w:t>
            </w:r>
            <w:r w:rsidR="006A107F" w:rsidRPr="003B7B52">
              <w:rPr>
                <w:rFonts w:asciiTheme="minorHAnsi" w:hAnsiTheme="minorHAnsi"/>
                <w:b w:val="0"/>
                <w:sz w:val="20"/>
                <w:szCs w:val="20"/>
              </w:rPr>
              <w:t>-om</w:t>
            </w:r>
          </w:p>
        </w:tc>
        <w:tc>
          <w:tcPr>
            <w:tcW w:w="2253" w:type="dxa"/>
            <w:shd w:val="clear" w:color="auto" w:fill="auto"/>
            <w:vAlign w:val="center"/>
          </w:tcPr>
          <w:p w:rsidR="00A16942" w:rsidRPr="003B7B52" w:rsidRDefault="006A107F" w:rsidP="00137D45">
            <w:pPr>
              <w:spacing w:after="40"/>
              <w:ind w:left="62" w:right="0"/>
              <w:jc w:val="center"/>
              <w:rPr>
                <w:rFonts w:asciiTheme="minorHAnsi" w:hAnsiTheme="minorHAnsi"/>
                <w:b w:val="0"/>
                <w:sz w:val="20"/>
                <w:szCs w:val="20"/>
              </w:rPr>
            </w:pPr>
            <w:r w:rsidRPr="003B7B52">
              <w:rPr>
                <w:rFonts w:asciiTheme="minorHAnsi" w:hAnsiTheme="minorHAnsi"/>
                <w:b w:val="0"/>
                <w:sz w:val="20"/>
                <w:szCs w:val="20"/>
              </w:rPr>
              <w:t>0</w:t>
            </w:r>
          </w:p>
        </w:tc>
        <w:tc>
          <w:tcPr>
            <w:tcW w:w="1977" w:type="dxa"/>
            <w:shd w:val="clear" w:color="auto" w:fill="auto"/>
            <w:vAlign w:val="center"/>
          </w:tcPr>
          <w:p w:rsidR="00A16942" w:rsidRPr="003B7B52" w:rsidRDefault="006A107F">
            <w:pPr>
              <w:spacing w:after="40"/>
              <w:jc w:val="center"/>
              <w:rPr>
                <w:rFonts w:asciiTheme="minorHAnsi" w:hAnsiTheme="minorHAnsi"/>
                <w:b w:val="0"/>
                <w:sz w:val="20"/>
                <w:szCs w:val="20"/>
              </w:rPr>
            </w:pPr>
            <w:r w:rsidRPr="003B7B52">
              <w:rPr>
                <w:rFonts w:asciiTheme="minorHAnsi" w:hAnsiTheme="minorHAnsi"/>
                <w:b w:val="0"/>
                <w:sz w:val="20"/>
                <w:szCs w:val="20"/>
              </w:rPr>
              <w:t>30% LS</w:t>
            </w:r>
          </w:p>
        </w:tc>
        <w:tc>
          <w:tcPr>
            <w:tcW w:w="1810" w:type="dxa"/>
            <w:shd w:val="clear" w:color="auto" w:fill="auto"/>
            <w:vAlign w:val="center"/>
          </w:tcPr>
          <w:p w:rsidR="00A16942" w:rsidRPr="003B7B52" w:rsidRDefault="006A107F">
            <w:pPr>
              <w:spacing w:after="40"/>
              <w:jc w:val="center"/>
              <w:rPr>
                <w:rFonts w:asciiTheme="minorHAnsi" w:hAnsiTheme="minorHAnsi"/>
                <w:b w:val="0"/>
                <w:sz w:val="20"/>
                <w:szCs w:val="20"/>
              </w:rPr>
            </w:pPr>
            <w:r w:rsidRPr="003B7B52">
              <w:rPr>
                <w:rFonts w:asciiTheme="minorHAnsi" w:hAnsiTheme="minorHAnsi"/>
                <w:b w:val="0"/>
                <w:sz w:val="20"/>
                <w:szCs w:val="20"/>
              </w:rPr>
              <w:t>100% LS</w:t>
            </w:r>
          </w:p>
        </w:tc>
      </w:tr>
    </w:tbl>
    <w:p w:rsidR="00A16942" w:rsidRPr="007075A6" w:rsidRDefault="006A107F">
      <w:pPr>
        <w:pStyle w:val="Heading4"/>
        <w:spacing w:before="60" w:after="60" w:line="240" w:lineRule="auto"/>
        <w:ind w:right="-450"/>
        <w:jc w:val="both"/>
        <w:rPr>
          <w:rFonts w:asciiTheme="minorHAnsi" w:hAnsiTheme="minorHAnsi"/>
          <w:i w:val="0"/>
          <w:color w:val="000000"/>
          <w:sz w:val="24"/>
          <w:szCs w:val="24"/>
        </w:rPr>
      </w:pPr>
      <w:bookmarkStart w:id="27" w:name="_Toc90637379"/>
      <w:r w:rsidRPr="007075A6">
        <w:rPr>
          <w:rFonts w:asciiTheme="minorHAnsi" w:hAnsiTheme="minorHAnsi"/>
          <w:color w:val="000000"/>
          <w:sz w:val="24"/>
          <w:szCs w:val="24"/>
        </w:rPr>
        <w:t xml:space="preserve">OPERATIVNI CILJ 3.2. </w:t>
      </w:r>
      <w:r w:rsidRPr="007075A6">
        <w:rPr>
          <w:rFonts w:asciiTheme="minorHAnsi" w:hAnsiTheme="minorHAnsi"/>
          <w:i w:val="0"/>
          <w:color w:val="000000"/>
          <w:sz w:val="24"/>
          <w:szCs w:val="24"/>
        </w:rPr>
        <w:t>Javna uprava atraktivan poslodavac – efikasan sistem napredovanja i nagrađivanja na osnovu praćenja rezultata rada, ocjenjivanja i stalnog usavršavanja</w:t>
      </w:r>
      <w:bookmarkEnd w:id="27"/>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Profesionalizacija javne uprave kroz usvajanje </w:t>
      </w:r>
      <w:r w:rsidRPr="007075A6">
        <w:rPr>
          <w:rFonts w:asciiTheme="minorHAnsi" w:eastAsia="Calibri" w:hAnsiTheme="minorHAnsi" w:cs="Calibri"/>
          <w:b/>
          <w:color w:val="000000"/>
          <w:sz w:val="24"/>
          <w:szCs w:val="24"/>
        </w:rPr>
        <w:t xml:space="preserve">Okvira kompetencija za sve kategorije državnih službenika i primjena okvira kompetencija u postupku zapošljavanja i ocjenjivanja </w:t>
      </w:r>
      <w:r w:rsidRPr="007075A6">
        <w:rPr>
          <w:rFonts w:asciiTheme="minorHAnsi" w:eastAsia="Calibri" w:hAnsiTheme="minorHAnsi" w:cs="Calibri"/>
          <w:color w:val="000000"/>
          <w:sz w:val="24"/>
          <w:szCs w:val="24"/>
        </w:rPr>
        <w:t>doprin</w:t>
      </w:r>
      <w:r w:rsidR="00E8198A">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 xml:space="preserve">eće usklađivanju znanja vještina i sposobnosti zaposlenih sa zahtjevima radnog mjesta, a samim tim i efikasnosti rada organa i postizanju strateških ciljeva. Kompetencije će biti uređene za radna mjesta koja nijesu rukovodeća, za radna mjesta rukovodilaca užih unutrašnjih organizacionih jedinica i na kraju </w:t>
      </w:r>
      <w:r w:rsidR="00E8198A">
        <w:rPr>
          <w:rFonts w:asciiTheme="minorHAnsi" w:eastAsia="Calibri" w:hAnsiTheme="minorHAnsi" w:cs="Calibri"/>
          <w:color w:val="000000"/>
          <w:sz w:val="24"/>
          <w:szCs w:val="24"/>
        </w:rPr>
        <w:t xml:space="preserve">za </w:t>
      </w:r>
      <w:r w:rsidRPr="007075A6">
        <w:rPr>
          <w:rFonts w:asciiTheme="minorHAnsi" w:eastAsia="Calibri" w:hAnsiTheme="minorHAnsi" w:cs="Calibri"/>
          <w:color w:val="000000"/>
          <w:sz w:val="24"/>
          <w:szCs w:val="24"/>
        </w:rPr>
        <w:t>visokorukovodni kadar i starješine organa. Kompetencije bi bile prepoznate i kroz Pravilnik o unutrašnjoj organizaciji i sistematizaciji i predstavljale bi osnov za selekciju i testiranje kandidata.</w:t>
      </w:r>
    </w:p>
    <w:p w:rsidR="003B7B52" w:rsidRDefault="006A107F" w:rsidP="003B7B52">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Takođe,  neophodno je unaprijediti </w:t>
      </w:r>
      <w:r w:rsidRPr="007075A6">
        <w:rPr>
          <w:rFonts w:asciiTheme="minorHAnsi" w:eastAsia="Calibri" w:hAnsiTheme="minorHAnsi" w:cs="Calibri"/>
          <w:b/>
          <w:color w:val="000000"/>
          <w:sz w:val="24"/>
          <w:szCs w:val="24"/>
        </w:rPr>
        <w:t xml:space="preserve">strateško planiranje obuka i razvoj zaposlenih </w:t>
      </w:r>
      <w:r w:rsidRPr="007075A6">
        <w:rPr>
          <w:rFonts w:asciiTheme="minorHAnsi" w:eastAsia="Calibri" w:hAnsiTheme="minorHAnsi" w:cs="Calibri"/>
          <w:color w:val="000000"/>
          <w:sz w:val="24"/>
          <w:szCs w:val="24"/>
        </w:rPr>
        <w:t xml:space="preserve">na način što će se utvrditi potrebe za obukom na osnovu koje će se precizno identifikovati prioritetne oblasti i ciljne grupe službenika; planirati i programirati stručno usavršavanje, kojima se dodatno operacionalizuju sadržajni, metodološki i finansijski aspekti planiranih obuka; unaprijediti evaluaciju, čijom analizom dobijamo povratne informacije o kvalitetu različitih aspekata realizovanih obuka </w:t>
      </w:r>
      <w:r w:rsidR="005B2CFC">
        <w:rPr>
          <w:rFonts w:asciiTheme="minorHAnsi" w:eastAsia="Calibri" w:hAnsiTheme="minorHAnsi" w:cs="Calibri"/>
          <w:color w:val="000000"/>
          <w:sz w:val="24"/>
          <w:szCs w:val="24"/>
        </w:rPr>
        <w:t>i o</w:t>
      </w:r>
      <w:r w:rsidRPr="007075A6">
        <w:rPr>
          <w:rFonts w:asciiTheme="minorHAnsi" w:eastAsia="Calibri" w:hAnsiTheme="minorHAnsi" w:cs="Calibri"/>
          <w:color w:val="000000"/>
          <w:sz w:val="24"/>
          <w:szCs w:val="24"/>
        </w:rPr>
        <w:t xml:space="preserve"> njihovom uticaju na svakodnevni rad državnih službenika; uspostaviti izvještavanje kojim efekti rada postaju mjerljivi, a informacije transparentne i dostupne javnosti (uspostavljanje sistema kvaliteta i efekata obuke); jačati kompetencije  visokorukovodnog ka</w:t>
      </w:r>
      <w:r w:rsidR="005B2CFC">
        <w:rPr>
          <w:rFonts w:asciiTheme="minorHAnsi" w:eastAsia="Calibri" w:hAnsiTheme="minorHAnsi" w:cs="Calibri"/>
          <w:color w:val="000000"/>
          <w:sz w:val="24"/>
          <w:szCs w:val="24"/>
        </w:rPr>
        <w:t>dra i zaposlenih koji</w:t>
      </w:r>
      <w:r w:rsidRPr="007075A6">
        <w:rPr>
          <w:rFonts w:asciiTheme="minorHAnsi" w:eastAsia="Calibri" w:hAnsiTheme="minorHAnsi" w:cs="Calibri"/>
          <w:color w:val="000000"/>
          <w:sz w:val="24"/>
          <w:szCs w:val="24"/>
        </w:rPr>
        <w:t xml:space="preserve"> prvi put zasnivaju radni odnos. </w:t>
      </w:r>
    </w:p>
    <w:p w:rsidR="003B7B52" w:rsidRPr="00FA0893" w:rsidRDefault="005B2CFC" w:rsidP="003B7B52">
      <w:pPr>
        <w:spacing w:before="60" w:after="60" w:line="240" w:lineRule="auto"/>
        <w:ind w:right="-450"/>
        <w:jc w:val="both"/>
        <w:rPr>
          <w:rFonts w:asciiTheme="minorHAnsi" w:eastAsia="Calibri" w:hAnsiTheme="minorHAnsi" w:cs="Calibri"/>
          <w:color w:val="000000" w:themeColor="text1"/>
          <w:sz w:val="24"/>
          <w:szCs w:val="24"/>
        </w:rPr>
      </w:pPr>
      <w:r>
        <w:rPr>
          <w:rFonts w:asciiTheme="minorHAnsi" w:eastAsia="Calibri" w:hAnsiTheme="minorHAnsi" w:cs="Calibri"/>
          <w:color w:val="000000" w:themeColor="text1"/>
          <w:sz w:val="24"/>
          <w:szCs w:val="24"/>
        </w:rPr>
        <w:t>Radi</w:t>
      </w:r>
      <w:r w:rsidR="006A107F" w:rsidRPr="00FA0893">
        <w:rPr>
          <w:rFonts w:asciiTheme="minorHAnsi" w:eastAsia="Calibri" w:hAnsiTheme="minorHAnsi" w:cs="Calibri"/>
          <w:color w:val="000000" w:themeColor="text1"/>
          <w:sz w:val="24"/>
          <w:szCs w:val="24"/>
        </w:rPr>
        <w:t xml:space="preserve"> stvaranja efikasne, pro</w:t>
      </w:r>
      <w:r>
        <w:rPr>
          <w:rFonts w:asciiTheme="minorHAnsi" w:eastAsia="Calibri" w:hAnsiTheme="minorHAnsi" w:cs="Calibri"/>
          <w:color w:val="000000" w:themeColor="text1"/>
          <w:sz w:val="24"/>
          <w:szCs w:val="24"/>
        </w:rPr>
        <w:t>fesionalne, odgovorne i ka građ</w:t>
      </w:r>
      <w:r w:rsidR="006A107F" w:rsidRPr="00FA0893">
        <w:rPr>
          <w:rFonts w:asciiTheme="minorHAnsi" w:eastAsia="Calibri" w:hAnsiTheme="minorHAnsi" w:cs="Calibri"/>
          <w:color w:val="000000" w:themeColor="text1"/>
          <w:sz w:val="24"/>
          <w:szCs w:val="24"/>
        </w:rPr>
        <w:t>aninu or</w:t>
      </w:r>
      <w:r>
        <w:rPr>
          <w:rFonts w:asciiTheme="minorHAnsi" w:eastAsia="Calibri" w:hAnsiTheme="minorHAnsi" w:cs="Calibri"/>
          <w:color w:val="000000" w:themeColor="text1"/>
          <w:sz w:val="24"/>
          <w:szCs w:val="24"/>
        </w:rPr>
        <w:t>i</w:t>
      </w:r>
      <w:r w:rsidR="006A107F" w:rsidRPr="00FA0893">
        <w:rPr>
          <w:rFonts w:asciiTheme="minorHAnsi" w:eastAsia="Calibri" w:hAnsiTheme="minorHAnsi" w:cs="Calibri"/>
          <w:color w:val="000000" w:themeColor="text1"/>
          <w:sz w:val="24"/>
          <w:szCs w:val="24"/>
        </w:rPr>
        <w:t>jentisane javne administraicje potrebno je stvarati kontinuirani proces stručnog usa</w:t>
      </w:r>
      <w:r>
        <w:rPr>
          <w:rFonts w:asciiTheme="minorHAnsi" w:eastAsia="Calibri" w:hAnsiTheme="minorHAnsi" w:cs="Calibri"/>
          <w:color w:val="000000" w:themeColor="text1"/>
          <w:sz w:val="24"/>
          <w:szCs w:val="24"/>
        </w:rPr>
        <w:t>vršavanja i osposobljavanja služ</w:t>
      </w:r>
      <w:r w:rsidR="006A107F" w:rsidRPr="00FA0893">
        <w:rPr>
          <w:rFonts w:asciiTheme="minorHAnsi" w:eastAsia="Calibri" w:hAnsiTheme="minorHAnsi" w:cs="Calibri"/>
          <w:color w:val="000000" w:themeColor="text1"/>
          <w:sz w:val="24"/>
          <w:szCs w:val="24"/>
        </w:rPr>
        <w:t>benika u domenu digitalnih i njima komplementarnih vještina  odnosno omoguć</w:t>
      </w:r>
      <w:r w:rsidR="003B7B52" w:rsidRPr="00FA0893">
        <w:rPr>
          <w:rFonts w:asciiTheme="minorHAnsi" w:eastAsia="Calibri" w:hAnsiTheme="minorHAnsi" w:cs="Calibri"/>
          <w:color w:val="000000" w:themeColor="text1"/>
          <w:sz w:val="24"/>
          <w:szCs w:val="24"/>
        </w:rPr>
        <w:t>iti njihov kontinuirani razvoja.</w:t>
      </w:r>
    </w:p>
    <w:p w:rsidR="003B7B52" w:rsidRPr="00FA0893" w:rsidRDefault="006A107F" w:rsidP="003B7B52">
      <w:pPr>
        <w:spacing w:before="60" w:after="60" w:line="240" w:lineRule="auto"/>
        <w:ind w:right="-450"/>
        <w:jc w:val="both"/>
        <w:rPr>
          <w:rFonts w:asciiTheme="minorHAnsi" w:eastAsia="Calibri" w:hAnsiTheme="minorHAnsi" w:cs="Calibri"/>
          <w:color w:val="000000" w:themeColor="text1"/>
          <w:sz w:val="24"/>
          <w:szCs w:val="24"/>
        </w:rPr>
      </w:pPr>
      <w:r w:rsidRPr="00FA0893">
        <w:rPr>
          <w:rFonts w:asciiTheme="minorHAnsi" w:eastAsia="Calibri" w:hAnsiTheme="minorHAnsi" w:cs="Calibri"/>
          <w:color w:val="000000" w:themeColor="text1"/>
          <w:sz w:val="24"/>
          <w:szCs w:val="24"/>
        </w:rPr>
        <w:t xml:space="preserve">Potrebe građana u dijelu kvalitetnih politika, procesa i usluga,  mogu zadovoljiti, a digitalnu Crnu Goru razviti samo osnaženi službenici i zato je lansiranje </w:t>
      </w:r>
      <w:r w:rsidRPr="00FA0893">
        <w:rPr>
          <w:rFonts w:asciiTheme="minorHAnsi" w:eastAsia="Calibri" w:hAnsiTheme="minorHAnsi" w:cs="Calibri"/>
          <w:b/>
          <w:color w:val="000000" w:themeColor="text1"/>
          <w:sz w:val="24"/>
          <w:szCs w:val="24"/>
        </w:rPr>
        <w:t>Digitalne akademije</w:t>
      </w:r>
      <w:r w:rsidRPr="00FA0893">
        <w:rPr>
          <w:rFonts w:asciiTheme="minorHAnsi" w:eastAsia="Calibri" w:hAnsiTheme="minorHAnsi" w:cs="Calibri"/>
          <w:color w:val="000000" w:themeColor="text1"/>
          <w:sz w:val="24"/>
          <w:szCs w:val="24"/>
        </w:rPr>
        <w:t xml:space="preserve"> - platforme za </w:t>
      </w:r>
      <w:r w:rsidR="001C44D9" w:rsidRPr="00FA0893">
        <w:rPr>
          <w:rFonts w:asciiTheme="minorHAnsi" w:eastAsia="Calibri" w:hAnsiTheme="minorHAnsi" w:cs="Calibri"/>
          <w:color w:val="000000" w:themeColor="text1"/>
          <w:sz w:val="24"/>
          <w:szCs w:val="24"/>
        </w:rPr>
        <w:t xml:space="preserve">edukaciju i </w:t>
      </w:r>
      <w:r w:rsidRPr="00FA0893">
        <w:rPr>
          <w:rFonts w:asciiTheme="minorHAnsi" w:eastAsia="Calibri" w:hAnsiTheme="minorHAnsi" w:cs="Calibri"/>
          <w:color w:val="000000" w:themeColor="text1"/>
          <w:sz w:val="24"/>
          <w:szCs w:val="24"/>
        </w:rPr>
        <w:t>povezivanje svih relevantnih aktera koji rade na građenju digitalnih i liderskih vještina javnih službenika, studenata i ranjiv</w:t>
      </w:r>
      <w:r w:rsidR="003B7B52" w:rsidRPr="00FA0893">
        <w:rPr>
          <w:rFonts w:asciiTheme="minorHAnsi" w:eastAsia="Calibri" w:hAnsiTheme="minorHAnsi" w:cs="Calibri"/>
          <w:color w:val="000000" w:themeColor="text1"/>
          <w:sz w:val="24"/>
          <w:szCs w:val="24"/>
        </w:rPr>
        <w:t xml:space="preserve">ih grupa od strateškog značaja. </w:t>
      </w:r>
      <w:r w:rsidRPr="00FA0893">
        <w:rPr>
          <w:rFonts w:asciiTheme="minorHAnsi" w:eastAsia="Calibri" w:hAnsiTheme="minorHAnsi" w:cs="Calibri"/>
          <w:color w:val="000000" w:themeColor="text1"/>
          <w:sz w:val="24"/>
          <w:szCs w:val="24"/>
        </w:rPr>
        <w:t>Takođe mijenjanje cjelokupne radne kulture, razvi</w:t>
      </w:r>
      <w:r w:rsidR="005B2CFC">
        <w:rPr>
          <w:rFonts w:asciiTheme="minorHAnsi" w:eastAsia="Calibri" w:hAnsiTheme="minorHAnsi" w:cs="Calibri"/>
          <w:color w:val="000000" w:themeColor="text1"/>
          <w:sz w:val="24"/>
          <w:szCs w:val="24"/>
        </w:rPr>
        <w:t>janje projek</w:t>
      </w:r>
      <w:r w:rsidRPr="00FA0893">
        <w:rPr>
          <w:rFonts w:asciiTheme="minorHAnsi" w:eastAsia="Calibri" w:hAnsiTheme="minorHAnsi" w:cs="Calibri"/>
          <w:color w:val="000000" w:themeColor="text1"/>
          <w:sz w:val="24"/>
          <w:szCs w:val="24"/>
        </w:rPr>
        <w:t>t</w:t>
      </w:r>
      <w:r w:rsidR="005B2CFC">
        <w:rPr>
          <w:rFonts w:asciiTheme="minorHAnsi" w:eastAsia="Calibri" w:hAnsiTheme="minorHAnsi" w:cs="Calibri"/>
          <w:color w:val="000000" w:themeColor="text1"/>
          <w:sz w:val="24"/>
          <w:szCs w:val="24"/>
        </w:rPr>
        <w:t>a</w:t>
      </w:r>
      <w:r w:rsidRPr="00FA0893">
        <w:rPr>
          <w:rFonts w:asciiTheme="minorHAnsi" w:eastAsia="Calibri" w:hAnsiTheme="minorHAnsi" w:cs="Calibri"/>
          <w:color w:val="000000" w:themeColor="text1"/>
          <w:sz w:val="24"/>
          <w:szCs w:val="24"/>
        </w:rPr>
        <w:t>, produkt</w:t>
      </w:r>
      <w:r w:rsidR="005B2CFC">
        <w:rPr>
          <w:rFonts w:asciiTheme="minorHAnsi" w:eastAsia="Calibri" w:hAnsiTheme="minorHAnsi" w:cs="Calibri"/>
          <w:color w:val="000000" w:themeColor="text1"/>
          <w:sz w:val="24"/>
          <w:szCs w:val="24"/>
        </w:rPr>
        <w:t>a</w:t>
      </w:r>
      <w:r w:rsidRPr="00FA0893">
        <w:rPr>
          <w:rFonts w:asciiTheme="minorHAnsi" w:eastAsia="Calibri" w:hAnsiTheme="minorHAnsi" w:cs="Calibri"/>
          <w:color w:val="000000" w:themeColor="text1"/>
          <w:sz w:val="24"/>
          <w:szCs w:val="24"/>
        </w:rPr>
        <w:t xml:space="preserve"> i agilno</w:t>
      </w:r>
      <w:r w:rsidR="005B2CFC">
        <w:rPr>
          <w:rFonts w:asciiTheme="minorHAnsi" w:eastAsia="Calibri" w:hAnsiTheme="minorHAnsi" w:cs="Calibri"/>
          <w:color w:val="000000" w:themeColor="text1"/>
          <w:sz w:val="24"/>
          <w:szCs w:val="24"/>
        </w:rPr>
        <w:t>g  menadžmenta, liderstva i vođenja timova  i soft</w:t>
      </w:r>
      <w:r w:rsidRPr="00FA0893">
        <w:rPr>
          <w:rFonts w:asciiTheme="minorHAnsi" w:eastAsia="Calibri" w:hAnsiTheme="minorHAnsi" w:cs="Calibri"/>
          <w:color w:val="000000" w:themeColor="text1"/>
          <w:sz w:val="24"/>
          <w:szCs w:val="24"/>
        </w:rPr>
        <w:t xml:space="preserve"> vještina kao discipline u radu na brojnim projektima i programima, koristeći savremene alate, za državne službenike biće potpuno novo iskustvo učenja, koje će se realizovati kroz projekat Digitalne akademije i u konačnom, uticati na njihove svakodnevne rezultate u radu. </w:t>
      </w:r>
    </w:p>
    <w:p w:rsidR="00A16942" w:rsidRPr="001A20F8" w:rsidRDefault="001C44D9" w:rsidP="003B7B52">
      <w:pPr>
        <w:spacing w:before="60" w:after="60" w:line="240" w:lineRule="auto"/>
        <w:ind w:right="-450"/>
        <w:jc w:val="both"/>
        <w:rPr>
          <w:rFonts w:asciiTheme="minorHAnsi" w:eastAsia="Calibri" w:hAnsiTheme="minorHAnsi" w:cs="Calibri"/>
          <w:color w:val="000000" w:themeColor="text1"/>
          <w:sz w:val="24"/>
          <w:szCs w:val="24"/>
        </w:rPr>
      </w:pPr>
      <w:r w:rsidRPr="00FA0893">
        <w:rPr>
          <w:rFonts w:asciiTheme="minorHAnsi" w:eastAsia="Calibri" w:hAnsiTheme="minorHAnsi" w:cs="Calibri"/>
          <w:color w:val="000000" w:themeColor="text1"/>
          <w:sz w:val="24"/>
          <w:szCs w:val="24"/>
        </w:rPr>
        <w:t xml:space="preserve">Digitalna akademija </w:t>
      </w:r>
      <w:r w:rsidR="004C1EDE">
        <w:rPr>
          <w:rFonts w:asciiTheme="minorHAnsi" w:eastAsia="Calibri" w:hAnsiTheme="minorHAnsi" w:cs="Calibri"/>
          <w:color w:val="000000" w:themeColor="text1"/>
          <w:sz w:val="24"/>
          <w:szCs w:val="24"/>
        </w:rPr>
        <w:t>biće oline platforma za učenje i usavršavanje znanja i</w:t>
      </w:r>
      <w:r w:rsidRPr="00FA0893">
        <w:rPr>
          <w:rFonts w:asciiTheme="minorHAnsi" w:eastAsia="Calibri" w:hAnsiTheme="minorHAnsi" w:cs="Calibri"/>
          <w:color w:val="000000" w:themeColor="text1"/>
          <w:sz w:val="24"/>
          <w:szCs w:val="24"/>
        </w:rPr>
        <w:t xml:space="preserve"> vještina neophodnih za ubrzanje di</w:t>
      </w:r>
      <w:r w:rsidR="004C1EDE">
        <w:rPr>
          <w:rFonts w:asciiTheme="minorHAnsi" w:eastAsia="Calibri" w:hAnsiTheme="minorHAnsi" w:cs="Calibri"/>
          <w:color w:val="000000" w:themeColor="text1"/>
          <w:sz w:val="24"/>
          <w:szCs w:val="24"/>
        </w:rPr>
        <w:t>gitalne transformacije u Crnoj G</w:t>
      </w:r>
      <w:r w:rsidRPr="00FA0893">
        <w:rPr>
          <w:rFonts w:asciiTheme="minorHAnsi" w:eastAsia="Calibri" w:hAnsiTheme="minorHAnsi" w:cs="Calibri"/>
          <w:color w:val="000000" w:themeColor="text1"/>
          <w:sz w:val="24"/>
          <w:szCs w:val="24"/>
        </w:rPr>
        <w:t>ori. Rad akademije doprinijeće unapređenju koncepta za kreiranje politika na inovtivan nači</w:t>
      </w:r>
      <w:r w:rsidR="00206C5B">
        <w:rPr>
          <w:rFonts w:asciiTheme="minorHAnsi" w:eastAsia="Calibri" w:hAnsiTheme="minorHAnsi" w:cs="Calibri"/>
          <w:color w:val="000000" w:themeColor="text1"/>
          <w:sz w:val="24"/>
          <w:szCs w:val="24"/>
        </w:rPr>
        <w:t>n, kreiranje usluga za građane i</w:t>
      </w:r>
      <w:r w:rsidRPr="00FA0893">
        <w:rPr>
          <w:rFonts w:asciiTheme="minorHAnsi" w:eastAsia="Calibri" w:hAnsiTheme="minorHAnsi" w:cs="Calibri"/>
          <w:color w:val="000000" w:themeColor="text1"/>
          <w:sz w:val="24"/>
          <w:szCs w:val="24"/>
        </w:rPr>
        <w:t xml:space="preserve"> posebne ciljne grupe p</w:t>
      </w:r>
      <w:r w:rsidR="00206C5B">
        <w:rPr>
          <w:rFonts w:asciiTheme="minorHAnsi" w:eastAsia="Calibri" w:hAnsiTheme="minorHAnsi" w:cs="Calibri"/>
          <w:color w:val="000000" w:themeColor="text1"/>
          <w:sz w:val="24"/>
          <w:szCs w:val="24"/>
        </w:rPr>
        <w:t>od okvirom digitalizacije jevne</w:t>
      </w:r>
      <w:r w:rsidRPr="00FA0893">
        <w:rPr>
          <w:rFonts w:asciiTheme="minorHAnsi" w:eastAsia="Calibri" w:hAnsiTheme="minorHAnsi" w:cs="Calibri"/>
          <w:color w:val="000000" w:themeColor="text1"/>
          <w:sz w:val="24"/>
          <w:szCs w:val="24"/>
        </w:rPr>
        <w:t xml:space="preserve"> uprave.  R</w:t>
      </w:r>
      <w:r w:rsidR="006A107F" w:rsidRPr="00FA0893">
        <w:rPr>
          <w:rFonts w:asciiTheme="minorHAnsi" w:eastAsia="Calibri" w:hAnsiTheme="minorHAnsi" w:cs="Calibri"/>
          <w:color w:val="000000" w:themeColor="text1"/>
          <w:sz w:val="24"/>
          <w:szCs w:val="24"/>
        </w:rPr>
        <w:t xml:space="preserve">azvijanje ILIAS platforme za online edukaciju, </w:t>
      </w:r>
      <w:r w:rsidR="006A107F" w:rsidRPr="00FA0893">
        <w:rPr>
          <w:rFonts w:asciiTheme="minorHAnsi" w:eastAsia="Calibri" w:hAnsiTheme="minorHAnsi" w:cs="Calibri"/>
          <w:color w:val="000000" w:themeColor="text1"/>
          <w:sz w:val="24"/>
          <w:szCs w:val="24"/>
        </w:rPr>
        <w:lastRenderedPageBreak/>
        <w:t xml:space="preserve">predstavlja snažan impuls profesionalnog razvoja službenika. </w:t>
      </w:r>
      <w:r w:rsidR="006A107F" w:rsidRPr="001A20F8">
        <w:rPr>
          <w:rFonts w:asciiTheme="minorHAnsi" w:eastAsia="Arial" w:hAnsiTheme="minorHAnsi" w:cs="Arial"/>
          <w:color w:val="000000" w:themeColor="text1"/>
          <w:sz w:val="24"/>
          <w:szCs w:val="24"/>
        </w:rPr>
        <w:t>Akademija takođe ima za cilj uključivanje i edukaciju studenata, marginalizovanih grupa, kao i starijih osoba u dijelu digitalne transf</w:t>
      </w:r>
      <w:r w:rsidR="001A20F8">
        <w:rPr>
          <w:rFonts w:asciiTheme="minorHAnsi" w:eastAsia="Arial" w:hAnsiTheme="minorHAnsi" w:cs="Arial"/>
          <w:color w:val="000000" w:themeColor="text1"/>
          <w:sz w:val="24"/>
          <w:szCs w:val="24"/>
        </w:rPr>
        <w:t>ormacije i vještina, radi</w:t>
      </w:r>
      <w:r w:rsidR="006A107F" w:rsidRPr="001A20F8">
        <w:rPr>
          <w:rFonts w:asciiTheme="minorHAnsi" w:eastAsia="Arial" w:hAnsiTheme="minorHAnsi" w:cs="Arial"/>
          <w:color w:val="000000" w:themeColor="text1"/>
          <w:sz w:val="24"/>
          <w:szCs w:val="24"/>
        </w:rPr>
        <w:t xml:space="preserve"> prevazilaženja digitalnog jaza i u namjeri da nijedan građanin u Crnoj Gori ne ostane bez mogućnosti sticanja vještina za 21. vijek, uprkos socijalnim, materijalnim, demografskim i drugim preprekama na koje nailazi.</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FA0893">
        <w:rPr>
          <w:rFonts w:asciiTheme="minorHAnsi" w:eastAsia="Calibri" w:hAnsiTheme="minorHAnsi" w:cs="Calibri"/>
          <w:color w:val="000000" w:themeColor="text1"/>
          <w:sz w:val="24"/>
          <w:szCs w:val="24"/>
        </w:rPr>
        <w:t xml:space="preserve">Takođe, potrebno je omogućiti </w:t>
      </w:r>
      <w:r w:rsidRPr="00FA0893">
        <w:rPr>
          <w:rFonts w:asciiTheme="minorHAnsi" w:eastAsia="Calibri" w:hAnsiTheme="minorHAnsi" w:cs="Calibri"/>
          <w:b/>
          <w:color w:val="000000" w:themeColor="text1"/>
          <w:sz w:val="24"/>
          <w:szCs w:val="24"/>
        </w:rPr>
        <w:t>Upravi za kadrove</w:t>
      </w:r>
      <w:r w:rsidRPr="00FA0893">
        <w:rPr>
          <w:rFonts w:asciiTheme="minorHAnsi" w:eastAsia="Calibri" w:hAnsiTheme="minorHAnsi" w:cs="Calibri"/>
          <w:color w:val="000000" w:themeColor="text1"/>
          <w:sz w:val="24"/>
          <w:szCs w:val="24"/>
        </w:rPr>
        <w:t xml:space="preserve"> da svojom horizontalnom funkcijom obavlja posebnu ulogu u smislu razvoja i </w:t>
      </w:r>
      <w:r w:rsidRPr="00FA0893">
        <w:rPr>
          <w:rFonts w:asciiTheme="minorHAnsi" w:eastAsia="Calibri" w:hAnsiTheme="minorHAnsi" w:cs="Calibri"/>
          <w:b/>
          <w:color w:val="000000" w:themeColor="text1"/>
          <w:sz w:val="24"/>
          <w:szCs w:val="24"/>
        </w:rPr>
        <w:t>upravljanja organizacionim jedinicama za ljudske resurse</w:t>
      </w:r>
      <w:r w:rsidRPr="00FA0893">
        <w:rPr>
          <w:rFonts w:asciiTheme="minorHAnsi" w:eastAsia="Calibri" w:hAnsiTheme="minorHAnsi" w:cs="Calibri"/>
          <w:color w:val="000000" w:themeColor="text1"/>
          <w:sz w:val="24"/>
          <w:szCs w:val="24"/>
        </w:rPr>
        <w:t xml:space="preserve">, tako što će doprinijeti inkluziji najboljih standarda. Drugačije, nije moguće postići uspjeh dok se ne ojačaju kompetencije službenika za upravljanje </w:t>
      </w:r>
      <w:r w:rsidRPr="007075A6">
        <w:rPr>
          <w:rFonts w:asciiTheme="minorHAnsi" w:eastAsia="Calibri" w:hAnsiTheme="minorHAnsi" w:cs="Calibri"/>
          <w:color w:val="000000"/>
          <w:sz w:val="24"/>
          <w:szCs w:val="24"/>
        </w:rPr>
        <w:t>ljudskim resursima i ne uspostave organizacione jedinice za ljudske resurse, odnosno dok se ne ojača HR funkci</w:t>
      </w:r>
      <w:r w:rsidR="005E5347">
        <w:rPr>
          <w:rFonts w:asciiTheme="minorHAnsi" w:eastAsia="Calibri" w:hAnsiTheme="minorHAnsi" w:cs="Calibri"/>
          <w:color w:val="000000"/>
          <w:sz w:val="24"/>
          <w:szCs w:val="24"/>
        </w:rPr>
        <w:t>ja na svim nivoima administrati</w:t>
      </w:r>
      <w:r w:rsidRPr="007075A6">
        <w:rPr>
          <w:rFonts w:asciiTheme="minorHAnsi" w:eastAsia="Calibri" w:hAnsiTheme="minorHAnsi" w:cs="Calibri"/>
          <w:color w:val="000000"/>
          <w:sz w:val="24"/>
          <w:szCs w:val="24"/>
        </w:rPr>
        <w:t>vnog upravljanja. Dokazano znanje, vještine i kompetencije</w:t>
      </w:r>
      <w:r w:rsidR="005E5347">
        <w:rPr>
          <w:rFonts w:asciiTheme="minorHAnsi" w:eastAsia="Calibri" w:hAnsiTheme="minorHAnsi" w:cs="Calibri"/>
          <w:color w:val="000000"/>
          <w:sz w:val="24"/>
          <w:szCs w:val="24"/>
        </w:rPr>
        <w:t>, uključujući i iskustvo treba</w:t>
      </w:r>
      <w:r w:rsidRPr="007075A6">
        <w:rPr>
          <w:rFonts w:asciiTheme="minorHAnsi" w:eastAsia="Calibri" w:hAnsiTheme="minorHAnsi" w:cs="Calibri"/>
          <w:color w:val="000000"/>
          <w:sz w:val="24"/>
          <w:szCs w:val="24"/>
        </w:rPr>
        <w:t xml:space="preserve"> da budu glavni kriterijumi po kojima će se mjeriti uspješnost kadrovske politike. HR funkcija treba da se organizuje u skladu sa ciljevima i uslugama  koje treba da pruži javna uprava, obimom aktivnosti koje uključuju obuku, selekciju, znanja, vještine, kompetencije zaposlenih, upravljanje znanjem i HR usluge na svim nivoima administrativnog upravljanja. Neophodno je normativno regulisati status ovih službenika i definisati </w:t>
      </w:r>
      <w:r w:rsidR="00F36D50">
        <w:rPr>
          <w:rFonts w:asciiTheme="minorHAnsi" w:eastAsia="Calibri" w:hAnsiTheme="minorHAnsi" w:cs="Calibri"/>
          <w:color w:val="000000"/>
          <w:sz w:val="24"/>
          <w:szCs w:val="24"/>
        </w:rPr>
        <w:t xml:space="preserve">ga </w:t>
      </w:r>
      <w:r w:rsidRPr="007075A6">
        <w:rPr>
          <w:rFonts w:asciiTheme="minorHAnsi" w:eastAsia="Calibri" w:hAnsiTheme="minorHAnsi" w:cs="Calibri"/>
          <w:color w:val="000000"/>
          <w:sz w:val="24"/>
          <w:szCs w:val="24"/>
        </w:rPr>
        <w:t xml:space="preserve">kao uslov za obavljanje poslova. Potvrdu o stečenoj ključnoj vještini za upravljanje ljudskim resursima, na taj način bi se iskoristio potencijal sužbenika koji su pohađali Program obuke koju organizuje Uprava za kadrove. </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Jedinice za upravljanje ljudskim resursima imaju za cilj pružanje neophodne pomoći u izradi Kadrovskog plana, plana obuka službenika na nivou organa, praćenje uspješnosti same obuke na kvalitet rada zaposlenih (kroz evaluaciju i analizu kvaliteta rada zaposlenih), praćenje ocjene rada državnih službenika i namj</w:t>
      </w:r>
      <w:r w:rsidR="00781723">
        <w:rPr>
          <w:rFonts w:asciiTheme="minorHAnsi" w:eastAsia="Calibri" w:hAnsiTheme="minorHAnsi" w:cs="Calibri"/>
          <w:color w:val="000000"/>
          <w:sz w:val="24"/>
          <w:szCs w:val="24"/>
        </w:rPr>
        <w:t>eštenika u okviru organa radi</w:t>
      </w:r>
      <w:r w:rsidRPr="007075A6">
        <w:rPr>
          <w:rFonts w:asciiTheme="minorHAnsi" w:eastAsia="Calibri" w:hAnsiTheme="minorHAnsi" w:cs="Calibri"/>
          <w:color w:val="000000"/>
          <w:sz w:val="24"/>
          <w:szCs w:val="24"/>
        </w:rPr>
        <w:t xml:space="preserve"> napredovanja po merit sistemu, praćenje obaveznog programa za novozaposlene, praćenje probnog rada, rada mentora i sl.</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Sistemom ocjenjivanja</w:t>
      </w:r>
      <w:r w:rsidRPr="007075A6">
        <w:rPr>
          <w:rFonts w:asciiTheme="minorHAnsi" w:eastAsia="Calibri" w:hAnsiTheme="minorHAnsi" w:cs="Calibri"/>
          <w:color w:val="000000"/>
          <w:sz w:val="24"/>
          <w:szCs w:val="24"/>
        </w:rPr>
        <w:t xml:space="preserve"> potrebno je razviti instrument</w:t>
      </w:r>
      <w:r w:rsidR="00FA26A9">
        <w:rPr>
          <w:rFonts w:asciiTheme="minorHAnsi" w:eastAsia="Calibri" w:hAnsiTheme="minorHAnsi" w:cs="Calibri"/>
          <w:color w:val="000000"/>
          <w:sz w:val="24"/>
          <w:szCs w:val="24"/>
        </w:rPr>
        <w:t>e za uvezivanje ovog postupka s</w:t>
      </w:r>
      <w:r w:rsidRPr="007075A6">
        <w:rPr>
          <w:rFonts w:asciiTheme="minorHAnsi" w:eastAsia="Calibri" w:hAnsiTheme="minorHAnsi" w:cs="Calibri"/>
          <w:color w:val="000000"/>
          <w:sz w:val="24"/>
          <w:szCs w:val="24"/>
        </w:rPr>
        <w:t xml:space="preserve"> postupkom osposobl</w:t>
      </w:r>
      <w:r w:rsidR="00FA26A9">
        <w:rPr>
          <w:rFonts w:asciiTheme="minorHAnsi" w:eastAsia="Calibri" w:hAnsiTheme="minorHAnsi" w:cs="Calibri"/>
          <w:color w:val="000000"/>
          <w:sz w:val="24"/>
          <w:szCs w:val="24"/>
        </w:rPr>
        <w:t>javanja i usavršavanja, kao i s</w:t>
      </w:r>
      <w:r w:rsidRPr="007075A6">
        <w:rPr>
          <w:rFonts w:asciiTheme="minorHAnsi" w:eastAsia="Calibri" w:hAnsiTheme="minorHAnsi" w:cs="Calibri"/>
          <w:color w:val="000000"/>
          <w:sz w:val="24"/>
          <w:szCs w:val="24"/>
        </w:rPr>
        <w:t xml:space="preserve"> okvirom kompetencija i predvidjeti materijalne oblike nagrađivanja za kategoriju „ističe se“ ocijenjenih službenika, ali ujedno raditi i na normiranju tzv. nematerijalnih oblika nagrađivanja kao što su prednost u upućivanju na značajna stručna usavršavanja i osposobljavanja, slobodni dani, i dr. Službenik koji ostvaruje izvanredne rezultate rada i teži daljem ličnom i profesionalnom razvoju ima priliku za daljim napredovanjem.</w:t>
      </w:r>
    </w:p>
    <w:tbl>
      <w:tblPr>
        <w:tblStyle w:val="29"/>
        <w:tblW w:w="962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515"/>
        <w:gridCol w:w="1450"/>
        <w:gridCol w:w="2268"/>
        <w:gridCol w:w="1838"/>
        <w:gridCol w:w="1554"/>
      </w:tblGrid>
      <w:tr w:rsidR="00A16942" w:rsidRPr="007075A6" w:rsidTr="00407EF3">
        <w:tc>
          <w:tcPr>
            <w:tcW w:w="2515" w:type="dxa"/>
            <w:shd w:val="clear" w:color="auto" w:fill="E0E4E5"/>
            <w:vAlign w:val="center"/>
          </w:tcPr>
          <w:p w:rsidR="00A16942" w:rsidRPr="007075A6" w:rsidRDefault="006A107F" w:rsidP="00137D45">
            <w:pPr>
              <w:spacing w:after="40"/>
              <w:ind w:right="0"/>
              <w:rPr>
                <w:rFonts w:asciiTheme="minorHAnsi" w:hAnsiTheme="minorHAnsi"/>
                <w:color w:val="3A4C5B"/>
              </w:rPr>
            </w:pPr>
            <w:r w:rsidRPr="007075A6">
              <w:rPr>
                <w:rFonts w:asciiTheme="minorHAnsi" w:hAnsiTheme="minorHAnsi"/>
                <w:color w:val="3A4C5B"/>
              </w:rPr>
              <w:t>OPERATIVNI CILJ 3.2</w:t>
            </w:r>
          </w:p>
        </w:tc>
        <w:tc>
          <w:tcPr>
            <w:tcW w:w="7110" w:type="dxa"/>
            <w:gridSpan w:val="4"/>
            <w:shd w:val="clear" w:color="auto" w:fill="E0E4E5"/>
            <w:vAlign w:val="center"/>
          </w:tcPr>
          <w:p w:rsidR="00A16942" w:rsidRPr="007075A6" w:rsidRDefault="006A107F" w:rsidP="008B5D4C">
            <w:pPr>
              <w:spacing w:after="40"/>
              <w:ind w:left="0"/>
              <w:rPr>
                <w:rFonts w:asciiTheme="minorHAnsi" w:hAnsiTheme="minorHAnsi"/>
                <w:color w:val="3A4C5B"/>
              </w:rPr>
            </w:pPr>
            <w:r w:rsidRPr="007075A6">
              <w:rPr>
                <w:rFonts w:asciiTheme="minorHAnsi" w:hAnsiTheme="minorHAnsi"/>
                <w:color w:val="3A4C5B"/>
              </w:rPr>
              <w:t xml:space="preserve">JU atraktivan poslodavac – efikasan sistem ocjenjivanja, napredovanja i nagrađivanja po sistemu zasluga i stalnog usavršavanja  </w:t>
            </w:r>
          </w:p>
        </w:tc>
      </w:tr>
      <w:tr w:rsidR="00A16942" w:rsidRPr="007075A6" w:rsidTr="00407EF3">
        <w:tc>
          <w:tcPr>
            <w:tcW w:w="3965" w:type="dxa"/>
            <w:gridSpan w:val="2"/>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2268"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1838" w:type="dxa"/>
            <w:shd w:val="clear" w:color="auto" w:fill="DAF2F6"/>
            <w:vAlign w:val="center"/>
          </w:tcPr>
          <w:p w:rsidR="00A16942" w:rsidRPr="007075A6" w:rsidRDefault="006A107F" w:rsidP="00137D45">
            <w:pPr>
              <w:spacing w:after="40"/>
              <w:ind w:left="37" w:right="-44"/>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1554"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3965" w:type="dxa"/>
            <w:gridSpan w:val="2"/>
            <w:shd w:val="clear" w:color="auto" w:fill="auto"/>
          </w:tcPr>
          <w:p w:rsidR="00A16942" w:rsidRPr="00AF2815" w:rsidRDefault="00FA26A9" w:rsidP="00FA26A9">
            <w:pPr>
              <w:spacing w:after="40"/>
              <w:ind w:left="0"/>
              <w:rPr>
                <w:rFonts w:asciiTheme="minorHAnsi" w:hAnsiTheme="minorHAnsi"/>
                <w:b w:val="0"/>
                <w:color w:val="000000" w:themeColor="text1"/>
                <w:sz w:val="20"/>
                <w:szCs w:val="20"/>
              </w:rPr>
            </w:pPr>
            <w:r>
              <w:rPr>
                <w:rFonts w:asciiTheme="minorHAnsi" w:hAnsiTheme="minorHAnsi"/>
                <w:b w:val="0"/>
                <w:color w:val="000000" w:themeColor="text1"/>
                <w:sz w:val="20"/>
                <w:szCs w:val="20"/>
              </w:rPr>
              <w:t>Procenat ocijenjenih</w:t>
            </w:r>
            <w:r w:rsidR="006A107F" w:rsidRPr="00AF2815">
              <w:rPr>
                <w:rFonts w:asciiTheme="minorHAnsi" w:hAnsiTheme="minorHAnsi"/>
                <w:b w:val="0"/>
                <w:color w:val="000000" w:themeColor="text1"/>
                <w:sz w:val="20"/>
                <w:szCs w:val="20"/>
              </w:rPr>
              <w:t xml:space="preserve"> službenika u državnim organima</w:t>
            </w:r>
            <w:r w:rsidR="006A107F" w:rsidRPr="00AF2815">
              <w:rPr>
                <w:rFonts w:asciiTheme="minorHAnsi" w:hAnsiTheme="minorHAnsi"/>
                <w:b w:val="0"/>
                <w:color w:val="000000" w:themeColor="text1"/>
                <w:sz w:val="20"/>
                <w:szCs w:val="20"/>
                <w:vertAlign w:val="superscript"/>
              </w:rPr>
              <w:footnoteReference w:id="95"/>
            </w:r>
          </w:p>
        </w:tc>
        <w:tc>
          <w:tcPr>
            <w:tcW w:w="2268" w:type="dxa"/>
            <w:shd w:val="clear" w:color="auto" w:fill="auto"/>
            <w:vAlign w:val="center"/>
          </w:tcPr>
          <w:p w:rsidR="00A16942" w:rsidRPr="00AF2815" w:rsidRDefault="006A107F" w:rsidP="00B2159B">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63,38</w:t>
            </w:r>
            <w:r w:rsidR="00137D45" w:rsidRPr="00AF2815">
              <w:rPr>
                <w:rFonts w:asciiTheme="minorHAnsi" w:hAnsiTheme="minorHAnsi"/>
                <w:b w:val="0"/>
                <w:color w:val="000000" w:themeColor="text1"/>
                <w:sz w:val="20"/>
                <w:szCs w:val="20"/>
              </w:rPr>
              <w:t xml:space="preserve">% </w:t>
            </w:r>
            <w:r w:rsidRPr="00AF2815">
              <w:rPr>
                <w:rFonts w:asciiTheme="minorHAnsi" w:hAnsiTheme="minorHAnsi"/>
                <w:b w:val="0"/>
                <w:color w:val="000000" w:themeColor="text1"/>
                <w:sz w:val="20"/>
                <w:szCs w:val="20"/>
                <w:vertAlign w:val="superscript"/>
              </w:rPr>
              <w:footnoteReference w:id="96"/>
            </w:r>
            <w:r w:rsidR="00B2159B" w:rsidRPr="00AF2815">
              <w:rPr>
                <w:rFonts w:asciiTheme="minorHAnsi" w:hAnsiTheme="minorHAnsi"/>
                <w:b w:val="0"/>
                <w:color w:val="000000" w:themeColor="text1"/>
                <w:sz w:val="20"/>
                <w:szCs w:val="20"/>
              </w:rPr>
              <w:t xml:space="preserve"> </w:t>
            </w:r>
            <w:r w:rsidRPr="00AF2815">
              <w:rPr>
                <w:rFonts w:asciiTheme="minorHAnsi" w:hAnsiTheme="minorHAnsi"/>
                <w:b w:val="0"/>
                <w:color w:val="000000" w:themeColor="text1"/>
                <w:sz w:val="20"/>
                <w:szCs w:val="20"/>
              </w:rPr>
              <w:t>(2019)</w:t>
            </w:r>
          </w:p>
        </w:tc>
        <w:tc>
          <w:tcPr>
            <w:tcW w:w="1838"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100%</w:t>
            </w:r>
          </w:p>
        </w:tc>
        <w:tc>
          <w:tcPr>
            <w:tcW w:w="1554"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100%</w:t>
            </w:r>
          </w:p>
        </w:tc>
      </w:tr>
      <w:tr w:rsidR="00A16942" w:rsidRPr="007075A6" w:rsidTr="00407EF3">
        <w:tc>
          <w:tcPr>
            <w:tcW w:w="3965" w:type="dxa"/>
            <w:gridSpan w:val="2"/>
            <w:shd w:val="clear" w:color="auto" w:fill="auto"/>
          </w:tcPr>
          <w:p w:rsidR="00A16942" w:rsidRPr="00AF2815" w:rsidRDefault="00FA26A9" w:rsidP="00997D7C">
            <w:pPr>
              <w:spacing w:after="40"/>
              <w:ind w:left="0"/>
              <w:rPr>
                <w:rFonts w:asciiTheme="minorHAnsi" w:hAnsiTheme="minorHAnsi"/>
                <w:b w:val="0"/>
                <w:color w:val="000000" w:themeColor="text1"/>
                <w:sz w:val="20"/>
                <w:szCs w:val="20"/>
              </w:rPr>
            </w:pPr>
            <w:r>
              <w:rPr>
                <w:rFonts w:asciiTheme="minorHAnsi" w:eastAsia="Roboto" w:hAnsiTheme="minorHAnsi" w:cs="Roboto"/>
                <w:b w:val="0"/>
                <w:color w:val="000000" w:themeColor="text1"/>
                <w:sz w:val="20"/>
                <w:szCs w:val="20"/>
                <w:highlight w:val="white"/>
              </w:rPr>
              <w:lastRenderedPageBreak/>
              <w:t>Procenat</w:t>
            </w:r>
            <w:r w:rsidR="006A107F" w:rsidRPr="00AF2815">
              <w:rPr>
                <w:rFonts w:asciiTheme="minorHAnsi" w:eastAsia="Roboto" w:hAnsiTheme="minorHAnsi" w:cs="Roboto"/>
                <w:b w:val="0"/>
                <w:color w:val="000000" w:themeColor="text1"/>
                <w:sz w:val="20"/>
                <w:szCs w:val="20"/>
                <w:highlight w:val="white"/>
              </w:rPr>
              <w:t xml:space="preserve"> službenika koji su napredovali ili</w:t>
            </w:r>
            <w:r>
              <w:rPr>
                <w:rFonts w:asciiTheme="minorHAnsi" w:eastAsia="Roboto" w:hAnsiTheme="minorHAnsi" w:cs="Roboto"/>
                <w:b w:val="0"/>
                <w:color w:val="000000" w:themeColor="text1"/>
                <w:sz w:val="20"/>
                <w:szCs w:val="20"/>
                <w:highlight w:val="white"/>
              </w:rPr>
              <w:t xml:space="preserve"> su</w:t>
            </w:r>
            <w:r w:rsidR="006A107F" w:rsidRPr="00AF2815">
              <w:rPr>
                <w:rFonts w:asciiTheme="minorHAnsi" w:eastAsia="Roboto" w:hAnsiTheme="minorHAnsi" w:cs="Roboto"/>
                <w:b w:val="0"/>
                <w:color w:val="000000" w:themeColor="text1"/>
                <w:sz w:val="20"/>
                <w:szCs w:val="20"/>
                <w:highlight w:val="white"/>
              </w:rPr>
              <w:t xml:space="preserve"> nagrađeni na osnovu ocjene njihovog učinka</w:t>
            </w:r>
            <w:r w:rsidR="003A62BC" w:rsidRPr="00AF2815">
              <w:rPr>
                <w:rStyle w:val="FootnoteReference"/>
                <w:rFonts w:asciiTheme="minorHAnsi" w:eastAsia="Roboto" w:hAnsiTheme="minorHAnsi" w:cs="Roboto"/>
                <w:b w:val="0"/>
                <w:color w:val="000000" w:themeColor="text1"/>
                <w:sz w:val="20"/>
                <w:szCs w:val="20"/>
              </w:rPr>
              <w:footnoteReference w:id="97"/>
            </w:r>
          </w:p>
        </w:tc>
        <w:tc>
          <w:tcPr>
            <w:tcW w:w="2268"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0</w:t>
            </w:r>
            <w:r w:rsidR="00B2159B" w:rsidRPr="00AF2815">
              <w:rPr>
                <w:rFonts w:asciiTheme="minorHAnsi" w:hAnsiTheme="minorHAnsi"/>
                <w:b w:val="0"/>
                <w:color w:val="000000" w:themeColor="text1"/>
                <w:sz w:val="20"/>
                <w:szCs w:val="20"/>
              </w:rPr>
              <w:t xml:space="preserve"> </w:t>
            </w:r>
            <w:r w:rsidR="00B2159B" w:rsidRPr="00AF2815">
              <w:rPr>
                <w:rStyle w:val="FootnoteReference"/>
                <w:rFonts w:asciiTheme="minorHAnsi" w:hAnsiTheme="minorHAnsi"/>
                <w:b w:val="0"/>
                <w:color w:val="000000" w:themeColor="text1"/>
                <w:sz w:val="20"/>
                <w:szCs w:val="20"/>
              </w:rPr>
              <w:footnoteReference w:id="98"/>
            </w:r>
          </w:p>
        </w:tc>
        <w:tc>
          <w:tcPr>
            <w:tcW w:w="1838" w:type="dxa"/>
            <w:shd w:val="clear" w:color="auto" w:fill="auto"/>
            <w:vAlign w:val="center"/>
          </w:tcPr>
          <w:p w:rsidR="00A16942" w:rsidRPr="00AF2815" w:rsidRDefault="008924E3"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10%</w:t>
            </w:r>
          </w:p>
        </w:tc>
        <w:tc>
          <w:tcPr>
            <w:tcW w:w="1554" w:type="dxa"/>
            <w:shd w:val="clear" w:color="auto" w:fill="auto"/>
            <w:vAlign w:val="center"/>
          </w:tcPr>
          <w:p w:rsidR="00A16942" w:rsidRPr="00AF2815" w:rsidRDefault="008924E3"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15%</w:t>
            </w:r>
          </w:p>
        </w:tc>
      </w:tr>
      <w:tr w:rsidR="00A16942" w:rsidRPr="007075A6" w:rsidTr="00407EF3">
        <w:tc>
          <w:tcPr>
            <w:tcW w:w="3965" w:type="dxa"/>
            <w:gridSpan w:val="2"/>
            <w:shd w:val="clear" w:color="auto" w:fill="auto"/>
          </w:tcPr>
          <w:p w:rsidR="00A16942" w:rsidRPr="00AF2815" w:rsidRDefault="00FA26A9" w:rsidP="008E074E">
            <w:pPr>
              <w:spacing w:after="40"/>
              <w:ind w:left="0"/>
              <w:rPr>
                <w:rFonts w:asciiTheme="minorHAnsi" w:hAnsiTheme="minorHAnsi"/>
                <w:b w:val="0"/>
                <w:color w:val="000000" w:themeColor="text1"/>
                <w:sz w:val="20"/>
                <w:szCs w:val="20"/>
              </w:rPr>
            </w:pPr>
            <w:r>
              <w:rPr>
                <w:rFonts w:asciiTheme="minorHAnsi" w:hAnsiTheme="minorHAnsi"/>
                <w:b w:val="0"/>
                <w:color w:val="000000" w:themeColor="text1"/>
                <w:sz w:val="20"/>
                <w:szCs w:val="20"/>
              </w:rPr>
              <w:t>Procenat</w:t>
            </w:r>
            <w:r w:rsidR="00220945" w:rsidRPr="00AF2815">
              <w:rPr>
                <w:rFonts w:asciiTheme="minorHAnsi" w:hAnsiTheme="minorHAnsi"/>
                <w:b w:val="0"/>
                <w:color w:val="000000" w:themeColor="text1"/>
                <w:sz w:val="20"/>
                <w:szCs w:val="20"/>
              </w:rPr>
              <w:t xml:space="preserve"> </w:t>
            </w:r>
            <w:r w:rsidR="00C66827" w:rsidRPr="00AF2815">
              <w:rPr>
                <w:rFonts w:asciiTheme="minorHAnsi" w:hAnsiTheme="minorHAnsi"/>
                <w:b w:val="0"/>
                <w:color w:val="000000" w:themeColor="text1"/>
                <w:sz w:val="20"/>
                <w:szCs w:val="20"/>
              </w:rPr>
              <w:t>dr</w:t>
            </w:r>
            <w:r w:rsidR="00B2159B" w:rsidRPr="00AF2815">
              <w:rPr>
                <w:rFonts w:asciiTheme="minorHAnsi" w:hAnsiTheme="minorHAnsi"/>
                <w:b w:val="0"/>
                <w:color w:val="000000" w:themeColor="text1"/>
                <w:sz w:val="20"/>
                <w:szCs w:val="20"/>
              </w:rPr>
              <w:t xml:space="preserve">žavnih </w:t>
            </w:r>
            <w:r w:rsidR="00220945" w:rsidRPr="00AF2815">
              <w:rPr>
                <w:rFonts w:asciiTheme="minorHAnsi" w:hAnsiTheme="minorHAnsi"/>
                <w:b w:val="0"/>
                <w:color w:val="000000" w:themeColor="text1"/>
                <w:sz w:val="20"/>
                <w:szCs w:val="20"/>
              </w:rPr>
              <w:t>organa</w:t>
            </w:r>
            <w:r w:rsidR="00B2159B" w:rsidRPr="00AF2815">
              <w:rPr>
                <w:rFonts w:asciiTheme="minorHAnsi" w:hAnsiTheme="minorHAnsi"/>
                <w:b w:val="0"/>
                <w:color w:val="000000" w:themeColor="text1"/>
                <w:sz w:val="20"/>
                <w:szCs w:val="20"/>
              </w:rPr>
              <w:t>,  organa državne uprave</w:t>
            </w:r>
            <w:r w:rsidR="00220945" w:rsidRPr="00AF2815">
              <w:rPr>
                <w:rFonts w:asciiTheme="minorHAnsi" w:hAnsiTheme="minorHAnsi"/>
                <w:b w:val="0"/>
                <w:color w:val="000000" w:themeColor="text1"/>
                <w:sz w:val="20"/>
                <w:szCs w:val="20"/>
              </w:rPr>
              <w:t xml:space="preserve"> </w:t>
            </w:r>
            <w:r w:rsidR="00B2159B" w:rsidRPr="00AF2815">
              <w:rPr>
                <w:rFonts w:asciiTheme="minorHAnsi" w:hAnsiTheme="minorHAnsi"/>
                <w:b w:val="0"/>
                <w:color w:val="000000" w:themeColor="text1"/>
                <w:sz w:val="20"/>
                <w:szCs w:val="20"/>
              </w:rPr>
              <w:t xml:space="preserve"> i</w:t>
            </w:r>
            <w:r w:rsidR="000B60E2" w:rsidRPr="00AF2815">
              <w:rPr>
                <w:rFonts w:asciiTheme="minorHAnsi" w:hAnsiTheme="minorHAnsi"/>
                <w:b w:val="0"/>
                <w:color w:val="000000" w:themeColor="text1"/>
                <w:sz w:val="20"/>
                <w:szCs w:val="20"/>
              </w:rPr>
              <w:t xml:space="preserve"> jedinice</w:t>
            </w:r>
            <w:r w:rsidR="00B2159B" w:rsidRPr="00AF2815">
              <w:rPr>
                <w:rFonts w:asciiTheme="minorHAnsi" w:hAnsiTheme="minorHAnsi"/>
                <w:b w:val="0"/>
                <w:color w:val="000000" w:themeColor="text1"/>
                <w:sz w:val="20"/>
                <w:szCs w:val="20"/>
              </w:rPr>
              <w:t xml:space="preserve"> lokalne </w:t>
            </w:r>
            <w:r w:rsidR="000B60E2" w:rsidRPr="00AF2815">
              <w:rPr>
                <w:rFonts w:asciiTheme="minorHAnsi" w:hAnsiTheme="minorHAnsi"/>
                <w:b w:val="0"/>
                <w:color w:val="000000" w:themeColor="text1"/>
                <w:sz w:val="20"/>
                <w:szCs w:val="20"/>
              </w:rPr>
              <w:t>samo</w:t>
            </w:r>
            <w:r w:rsidR="00B2159B" w:rsidRPr="00AF2815">
              <w:rPr>
                <w:rFonts w:asciiTheme="minorHAnsi" w:hAnsiTheme="minorHAnsi"/>
                <w:b w:val="0"/>
                <w:color w:val="000000" w:themeColor="text1"/>
                <w:sz w:val="20"/>
                <w:szCs w:val="20"/>
              </w:rPr>
              <w:t xml:space="preserve">uprave </w:t>
            </w:r>
            <w:r w:rsidR="00220945" w:rsidRPr="00AF2815">
              <w:rPr>
                <w:rFonts w:asciiTheme="minorHAnsi" w:hAnsiTheme="minorHAnsi"/>
                <w:b w:val="0"/>
                <w:color w:val="000000" w:themeColor="text1"/>
                <w:sz w:val="20"/>
                <w:szCs w:val="20"/>
              </w:rPr>
              <w:t xml:space="preserve">koji strateški planiraju obuke </w:t>
            </w:r>
          </w:p>
        </w:tc>
        <w:tc>
          <w:tcPr>
            <w:tcW w:w="2268"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Državni organi</w:t>
            </w:r>
            <w:r w:rsidR="000B60E2" w:rsidRPr="00AF2815">
              <w:rPr>
                <w:rFonts w:asciiTheme="minorHAnsi" w:hAnsiTheme="minorHAnsi"/>
                <w:b w:val="0"/>
                <w:color w:val="000000" w:themeColor="text1"/>
                <w:sz w:val="20"/>
                <w:szCs w:val="20"/>
              </w:rPr>
              <w:t>, organi državne uprave</w:t>
            </w:r>
            <w:r w:rsidRPr="00AF2815">
              <w:rPr>
                <w:rFonts w:asciiTheme="minorHAnsi" w:hAnsiTheme="minorHAnsi"/>
                <w:b w:val="0"/>
                <w:color w:val="000000" w:themeColor="text1"/>
                <w:sz w:val="20"/>
                <w:szCs w:val="20"/>
              </w:rPr>
              <w:t xml:space="preserve"> i </w:t>
            </w:r>
            <w:r w:rsidR="000B60E2" w:rsidRPr="00AF2815">
              <w:rPr>
                <w:rFonts w:asciiTheme="minorHAnsi" w:hAnsiTheme="minorHAnsi"/>
                <w:b w:val="0"/>
                <w:color w:val="000000" w:themeColor="text1"/>
                <w:sz w:val="20"/>
                <w:szCs w:val="20"/>
              </w:rPr>
              <w:t xml:space="preserve"> </w:t>
            </w:r>
            <w:r w:rsidRPr="00AF2815">
              <w:rPr>
                <w:rFonts w:asciiTheme="minorHAnsi" w:hAnsiTheme="minorHAnsi"/>
                <w:b w:val="0"/>
                <w:color w:val="000000" w:themeColor="text1"/>
                <w:sz w:val="20"/>
                <w:szCs w:val="20"/>
              </w:rPr>
              <w:t>jedinic</w:t>
            </w:r>
            <w:r w:rsidR="000B60E2" w:rsidRPr="00AF2815">
              <w:rPr>
                <w:rFonts w:asciiTheme="minorHAnsi" w:hAnsiTheme="minorHAnsi"/>
                <w:b w:val="0"/>
                <w:color w:val="000000" w:themeColor="text1"/>
                <w:sz w:val="20"/>
                <w:szCs w:val="20"/>
              </w:rPr>
              <w:t>e</w:t>
            </w:r>
            <w:r w:rsidRPr="00AF2815">
              <w:rPr>
                <w:rFonts w:asciiTheme="minorHAnsi" w:hAnsiTheme="minorHAnsi"/>
                <w:b w:val="0"/>
                <w:color w:val="000000" w:themeColor="text1"/>
                <w:sz w:val="20"/>
                <w:szCs w:val="20"/>
              </w:rPr>
              <w:t xml:space="preserve"> lokalne samouprave strateški ne planiraju obuku</w:t>
            </w:r>
          </w:p>
        </w:tc>
        <w:tc>
          <w:tcPr>
            <w:tcW w:w="1838" w:type="dxa"/>
            <w:shd w:val="clear" w:color="auto" w:fill="auto"/>
            <w:vAlign w:val="center"/>
          </w:tcPr>
          <w:p w:rsidR="00A16942" w:rsidRPr="00AF2815" w:rsidRDefault="006A107F" w:rsidP="000B60E2">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 xml:space="preserve">50% </w:t>
            </w:r>
          </w:p>
        </w:tc>
        <w:tc>
          <w:tcPr>
            <w:tcW w:w="1554" w:type="dxa"/>
            <w:shd w:val="clear" w:color="auto" w:fill="auto"/>
            <w:vAlign w:val="center"/>
          </w:tcPr>
          <w:p w:rsidR="00A16942" w:rsidRPr="00AF2815" w:rsidRDefault="006A107F" w:rsidP="000B60E2">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 xml:space="preserve">100% </w:t>
            </w:r>
          </w:p>
        </w:tc>
      </w:tr>
      <w:tr w:rsidR="00A16942" w:rsidRPr="007075A6" w:rsidTr="00407EF3">
        <w:tc>
          <w:tcPr>
            <w:tcW w:w="3965" w:type="dxa"/>
            <w:gridSpan w:val="2"/>
            <w:shd w:val="clear" w:color="auto" w:fill="auto"/>
          </w:tcPr>
          <w:p w:rsidR="00A16942" w:rsidRPr="00AF2815" w:rsidRDefault="00FA26A9" w:rsidP="00997D7C">
            <w:pPr>
              <w:spacing w:after="40"/>
              <w:ind w:left="0"/>
              <w:rPr>
                <w:rFonts w:asciiTheme="minorHAnsi" w:hAnsiTheme="minorHAnsi"/>
                <w:b w:val="0"/>
                <w:color w:val="000000" w:themeColor="text1"/>
                <w:sz w:val="20"/>
                <w:szCs w:val="20"/>
              </w:rPr>
            </w:pPr>
            <w:r>
              <w:rPr>
                <w:rFonts w:asciiTheme="minorHAnsi" w:hAnsiTheme="minorHAnsi"/>
                <w:b w:val="0"/>
                <w:color w:val="000000" w:themeColor="text1"/>
                <w:sz w:val="20"/>
                <w:szCs w:val="20"/>
              </w:rPr>
              <w:t>Procenat</w:t>
            </w:r>
            <w:r w:rsidR="006A107F" w:rsidRPr="00AF2815">
              <w:rPr>
                <w:rFonts w:asciiTheme="minorHAnsi" w:hAnsiTheme="minorHAnsi"/>
                <w:b w:val="0"/>
                <w:color w:val="000000" w:themeColor="text1"/>
                <w:sz w:val="20"/>
                <w:szCs w:val="20"/>
              </w:rPr>
              <w:t xml:space="preserve"> novozaposlen</w:t>
            </w:r>
            <w:r>
              <w:rPr>
                <w:rFonts w:asciiTheme="minorHAnsi" w:hAnsiTheme="minorHAnsi"/>
                <w:b w:val="0"/>
                <w:color w:val="000000" w:themeColor="text1"/>
                <w:sz w:val="20"/>
                <w:szCs w:val="20"/>
              </w:rPr>
              <w:t>ih službenika koji su prošli</w:t>
            </w:r>
            <w:r w:rsidR="006A107F" w:rsidRPr="00AF2815">
              <w:rPr>
                <w:rFonts w:asciiTheme="minorHAnsi" w:hAnsiTheme="minorHAnsi"/>
                <w:b w:val="0"/>
                <w:color w:val="000000" w:themeColor="text1"/>
                <w:sz w:val="20"/>
                <w:szCs w:val="20"/>
              </w:rPr>
              <w:t xml:space="preserve"> obuku u prvoj godini rada na početnim pozicijama službenih zvanja</w:t>
            </w:r>
          </w:p>
        </w:tc>
        <w:tc>
          <w:tcPr>
            <w:tcW w:w="2268"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Utvrđen program obuke za novozaposlene</w:t>
            </w:r>
          </w:p>
        </w:tc>
        <w:tc>
          <w:tcPr>
            <w:tcW w:w="1838"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50%</w:t>
            </w:r>
          </w:p>
        </w:tc>
        <w:tc>
          <w:tcPr>
            <w:tcW w:w="1554"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80%</w:t>
            </w:r>
          </w:p>
        </w:tc>
      </w:tr>
      <w:tr w:rsidR="00A16942" w:rsidRPr="007075A6" w:rsidTr="00407EF3">
        <w:tc>
          <w:tcPr>
            <w:tcW w:w="3965" w:type="dxa"/>
            <w:gridSpan w:val="2"/>
            <w:shd w:val="clear" w:color="auto" w:fill="auto"/>
          </w:tcPr>
          <w:p w:rsidR="00A16942" w:rsidRPr="00AF2815" w:rsidRDefault="00FA26A9" w:rsidP="00C66827">
            <w:pPr>
              <w:spacing w:after="40"/>
              <w:ind w:left="0"/>
              <w:rPr>
                <w:rFonts w:asciiTheme="minorHAnsi" w:hAnsiTheme="minorHAnsi"/>
                <w:b w:val="0"/>
                <w:color w:val="000000" w:themeColor="text1"/>
                <w:sz w:val="20"/>
                <w:szCs w:val="20"/>
              </w:rPr>
            </w:pPr>
            <w:r>
              <w:rPr>
                <w:rFonts w:asciiTheme="minorHAnsi" w:hAnsiTheme="minorHAnsi"/>
                <w:b w:val="0"/>
                <w:color w:val="000000" w:themeColor="text1"/>
                <w:sz w:val="20"/>
                <w:szCs w:val="20"/>
              </w:rPr>
              <w:t xml:space="preserve">Procenat </w:t>
            </w:r>
            <w:r w:rsidR="00C66827" w:rsidRPr="00AF2815">
              <w:rPr>
                <w:rFonts w:asciiTheme="minorHAnsi" w:hAnsiTheme="minorHAnsi"/>
                <w:b w:val="0"/>
                <w:color w:val="000000" w:themeColor="text1"/>
                <w:sz w:val="20"/>
                <w:szCs w:val="20"/>
              </w:rPr>
              <w:t>organa državne uprave  i jedinice lokalne samouprave koje mjere zadovoljstvo službenika</w:t>
            </w:r>
            <w:r w:rsidR="00220945" w:rsidRPr="00AF2815">
              <w:rPr>
                <w:rFonts w:asciiTheme="minorHAnsi" w:hAnsiTheme="minorHAnsi"/>
                <w:b w:val="0"/>
                <w:color w:val="000000" w:themeColor="text1"/>
                <w:sz w:val="20"/>
                <w:szCs w:val="20"/>
              </w:rPr>
              <w:t xml:space="preserve"> </w:t>
            </w:r>
          </w:p>
        </w:tc>
        <w:tc>
          <w:tcPr>
            <w:tcW w:w="2268" w:type="dxa"/>
            <w:shd w:val="clear" w:color="auto" w:fill="auto"/>
            <w:vAlign w:val="center"/>
          </w:tcPr>
          <w:p w:rsidR="00A16942" w:rsidRPr="00AF2815" w:rsidRDefault="00220945"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 xml:space="preserve">O % ( </w:t>
            </w:r>
            <w:r w:rsidR="00FA26A9">
              <w:rPr>
                <w:rFonts w:asciiTheme="minorHAnsi" w:hAnsiTheme="minorHAnsi"/>
                <w:b w:val="0"/>
                <w:color w:val="000000" w:themeColor="text1"/>
                <w:sz w:val="20"/>
                <w:szCs w:val="20"/>
              </w:rPr>
              <w:t>tri</w:t>
            </w:r>
            <w:r w:rsidR="006A107F" w:rsidRPr="00AF2815">
              <w:rPr>
                <w:rFonts w:asciiTheme="minorHAnsi" w:hAnsiTheme="minorHAnsi"/>
                <w:b w:val="0"/>
                <w:color w:val="000000" w:themeColor="text1"/>
                <w:sz w:val="20"/>
                <w:szCs w:val="20"/>
              </w:rPr>
              <w:t xml:space="preserve"> institucije</w:t>
            </w:r>
            <w:r w:rsidRPr="00AF2815">
              <w:rPr>
                <w:rFonts w:asciiTheme="minorHAnsi" w:hAnsiTheme="minorHAnsi"/>
                <w:b w:val="0"/>
                <w:color w:val="000000" w:themeColor="text1"/>
                <w:sz w:val="20"/>
                <w:szCs w:val="20"/>
              </w:rPr>
              <w:t>)</w:t>
            </w:r>
            <w:r w:rsidR="006A107F" w:rsidRPr="00AF2815">
              <w:rPr>
                <w:rFonts w:asciiTheme="minorHAnsi" w:hAnsiTheme="minorHAnsi"/>
                <w:b w:val="0"/>
                <w:color w:val="000000" w:themeColor="text1"/>
                <w:sz w:val="20"/>
                <w:szCs w:val="20"/>
                <w:vertAlign w:val="superscript"/>
              </w:rPr>
              <w:footnoteReference w:id="99"/>
            </w:r>
          </w:p>
        </w:tc>
        <w:tc>
          <w:tcPr>
            <w:tcW w:w="1838" w:type="dxa"/>
            <w:shd w:val="clear" w:color="auto" w:fill="auto"/>
            <w:vAlign w:val="center"/>
          </w:tcPr>
          <w:p w:rsidR="00C66827"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 xml:space="preserve">50% organa državne uprave </w:t>
            </w:r>
          </w:p>
          <w:p w:rsidR="00A16942" w:rsidRPr="00AF2815" w:rsidRDefault="00C66827" w:rsidP="00C66827">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20 %JLS</w:t>
            </w:r>
          </w:p>
        </w:tc>
        <w:tc>
          <w:tcPr>
            <w:tcW w:w="1554" w:type="dxa"/>
            <w:shd w:val="clear" w:color="auto" w:fill="auto"/>
            <w:vAlign w:val="center"/>
          </w:tcPr>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70% organa državne uprave</w:t>
            </w:r>
          </w:p>
          <w:p w:rsidR="00A16942" w:rsidRPr="00AF2815" w:rsidRDefault="006A107F" w:rsidP="00137D45">
            <w:pPr>
              <w:spacing w:after="40"/>
              <w:jc w:val="center"/>
              <w:rPr>
                <w:rFonts w:asciiTheme="minorHAnsi" w:hAnsiTheme="minorHAnsi"/>
                <w:b w:val="0"/>
                <w:color w:val="000000" w:themeColor="text1"/>
                <w:sz w:val="20"/>
                <w:szCs w:val="20"/>
              </w:rPr>
            </w:pPr>
            <w:r w:rsidRPr="00AF2815">
              <w:rPr>
                <w:rFonts w:asciiTheme="minorHAnsi" w:hAnsiTheme="minorHAnsi"/>
                <w:b w:val="0"/>
                <w:color w:val="000000" w:themeColor="text1"/>
                <w:sz w:val="20"/>
                <w:szCs w:val="20"/>
              </w:rPr>
              <w:t>40% JLS</w:t>
            </w:r>
          </w:p>
        </w:tc>
      </w:tr>
    </w:tbl>
    <w:p w:rsidR="00A16942" w:rsidRPr="007075A6" w:rsidRDefault="006A107F" w:rsidP="00997D7C">
      <w:pPr>
        <w:pStyle w:val="Heading4"/>
        <w:spacing w:before="240" w:after="60" w:line="240" w:lineRule="auto"/>
        <w:ind w:right="-446"/>
        <w:jc w:val="both"/>
        <w:rPr>
          <w:rFonts w:asciiTheme="minorHAnsi" w:hAnsiTheme="minorHAnsi"/>
          <w:b w:val="0"/>
          <w:i w:val="0"/>
          <w:color w:val="000000"/>
          <w:sz w:val="24"/>
          <w:szCs w:val="24"/>
        </w:rPr>
      </w:pPr>
      <w:bookmarkStart w:id="28" w:name="_Toc90637380"/>
      <w:r w:rsidRPr="007075A6">
        <w:rPr>
          <w:rFonts w:asciiTheme="minorHAnsi" w:hAnsiTheme="minorHAnsi"/>
          <w:color w:val="000000"/>
          <w:sz w:val="24"/>
          <w:szCs w:val="24"/>
        </w:rPr>
        <w:t>OPERATIVNI CILJ 3.</w:t>
      </w:r>
      <w:sdt>
        <w:sdtPr>
          <w:rPr>
            <w:rFonts w:asciiTheme="minorHAnsi" w:hAnsiTheme="minorHAnsi"/>
          </w:rPr>
          <w:tag w:val="goog_rdk_44"/>
          <w:id w:val="-476072954"/>
        </w:sdtPr>
        <w:sdtEndPr/>
        <w:sdtContent/>
      </w:sdt>
      <w:r w:rsidRPr="007075A6">
        <w:rPr>
          <w:rFonts w:asciiTheme="minorHAnsi" w:hAnsiTheme="minorHAnsi"/>
          <w:color w:val="000000"/>
          <w:sz w:val="24"/>
          <w:szCs w:val="24"/>
        </w:rPr>
        <w:t>3.</w:t>
      </w:r>
      <w:r w:rsidRPr="007075A6">
        <w:rPr>
          <w:rFonts w:asciiTheme="minorHAnsi" w:hAnsiTheme="minorHAnsi"/>
          <w:i w:val="0"/>
          <w:color w:val="000000"/>
          <w:sz w:val="24"/>
          <w:szCs w:val="24"/>
        </w:rPr>
        <w:t xml:space="preserve"> Optimalna administracija</w:t>
      </w:r>
      <w:bookmarkEnd w:id="28"/>
    </w:p>
    <w:p w:rsidR="00A16942" w:rsidRPr="007075A6" w:rsidRDefault="006A107F">
      <w:pPr>
        <w:spacing w:before="60" w:after="60" w:line="240" w:lineRule="auto"/>
        <w:ind w:right="-547"/>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Potrebno je unaprijediti organizaciono funkcionisanje i poboljšati efikasnost rada organa i javne uprave u cjelini, a prvi korak predstavlja mapiranje procesa za kompletnu javnu upravu, kao i na nivou organa – kroz izradu </w:t>
      </w:r>
      <w:r w:rsidRPr="007075A6">
        <w:rPr>
          <w:rFonts w:asciiTheme="minorHAnsi" w:eastAsia="Calibri" w:hAnsiTheme="minorHAnsi" w:cs="Calibri"/>
          <w:b/>
          <w:color w:val="000000"/>
          <w:sz w:val="24"/>
          <w:szCs w:val="24"/>
        </w:rPr>
        <w:t>funkcionalnih analiza, što će doprinijeti i optimizaciji procesa unutar organa</w:t>
      </w:r>
      <w:r w:rsidRPr="007075A6">
        <w:rPr>
          <w:rFonts w:asciiTheme="minorHAnsi" w:eastAsia="Calibri" w:hAnsiTheme="minorHAnsi" w:cs="Calibri"/>
          <w:color w:val="000000"/>
          <w:sz w:val="24"/>
          <w:szCs w:val="24"/>
        </w:rPr>
        <w:t>. Kroz sprovođenje funkcionalnih analiza, potrebno je jasno mapirati procese rada i nadležnosti u institucijama, sagledati broj zaposlenih i nivo opterećenosti na nivou organa, organizacionih jedinica i na nivou svakog zaposlenog, s posebnim osvrtom na sektore obrazovanja i zdravstva.</w:t>
      </w:r>
    </w:p>
    <w:p w:rsidR="00A16942" w:rsidRPr="007075A6" w:rsidRDefault="006A107F">
      <w:pPr>
        <w:spacing w:before="60" w:after="60" w:line="240" w:lineRule="auto"/>
        <w:ind w:right="-547"/>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Potrebno je </w:t>
      </w:r>
      <w:r w:rsidRPr="007075A6">
        <w:rPr>
          <w:rFonts w:asciiTheme="minorHAnsi" w:eastAsia="Calibri" w:hAnsiTheme="minorHAnsi" w:cs="Calibri"/>
          <w:b/>
          <w:color w:val="000000"/>
          <w:sz w:val="24"/>
          <w:szCs w:val="24"/>
        </w:rPr>
        <w:t>izm</w:t>
      </w:r>
      <w:r w:rsidR="00FA26A9">
        <w:rPr>
          <w:rFonts w:asciiTheme="minorHAnsi" w:eastAsia="Calibri" w:hAnsiTheme="minorHAnsi" w:cs="Calibri"/>
          <w:b/>
          <w:color w:val="000000"/>
          <w:sz w:val="24"/>
          <w:szCs w:val="24"/>
        </w:rPr>
        <w:t>i</w:t>
      </w:r>
      <w:r w:rsidRPr="007075A6">
        <w:rPr>
          <w:rFonts w:asciiTheme="minorHAnsi" w:eastAsia="Calibri" w:hAnsiTheme="minorHAnsi" w:cs="Calibri"/>
          <w:b/>
          <w:color w:val="000000"/>
          <w:sz w:val="24"/>
          <w:szCs w:val="24"/>
        </w:rPr>
        <w:t>jeniti normativni okvir</w:t>
      </w:r>
      <w:r w:rsidRPr="007075A6">
        <w:rPr>
          <w:rFonts w:asciiTheme="minorHAnsi" w:eastAsia="Calibri" w:hAnsiTheme="minorHAnsi" w:cs="Calibri"/>
          <w:color w:val="000000"/>
          <w:sz w:val="24"/>
          <w:szCs w:val="24"/>
        </w:rPr>
        <w:t xml:space="preserve"> i to Zakon o radu, radi uspostavljanja kadrovskog planiranja za sve institucije i zaposlene koji se finansiraju iz Budžeta (kontrola zapošljavanja u institucijama u kojima se primjenjuje Zakon o radu), kao i Zakona o porezu na dohodak fizičkih lica kako bi se poveća</w:t>
      </w:r>
      <w:r w:rsidR="00FA26A9">
        <w:rPr>
          <w:rFonts w:asciiTheme="minorHAnsi" w:eastAsia="Calibri" w:hAnsiTheme="minorHAnsi" w:cs="Calibri"/>
          <w:color w:val="000000"/>
          <w:sz w:val="24"/>
          <w:szCs w:val="24"/>
        </w:rPr>
        <w:t>la poreska stopa na ugovore o d</w:t>
      </w:r>
      <w:r w:rsidRPr="007075A6">
        <w:rPr>
          <w:rFonts w:asciiTheme="minorHAnsi" w:eastAsia="Calibri" w:hAnsiTheme="minorHAnsi" w:cs="Calibri"/>
          <w:color w:val="000000"/>
          <w:sz w:val="24"/>
          <w:szCs w:val="24"/>
        </w:rPr>
        <w:t>jelu kao d</w:t>
      </w:r>
      <w:r w:rsidR="00FA26A9">
        <w:rPr>
          <w:rFonts w:asciiTheme="minorHAnsi" w:eastAsia="Calibri" w:hAnsiTheme="minorHAnsi" w:cs="Calibri"/>
          <w:color w:val="000000"/>
          <w:sz w:val="24"/>
          <w:szCs w:val="24"/>
        </w:rPr>
        <w:t>estimuliš</w:t>
      </w:r>
      <w:r w:rsidRPr="007075A6">
        <w:rPr>
          <w:rFonts w:asciiTheme="minorHAnsi" w:eastAsia="Calibri" w:hAnsiTheme="minorHAnsi" w:cs="Calibri"/>
          <w:color w:val="000000"/>
          <w:sz w:val="24"/>
          <w:szCs w:val="24"/>
        </w:rPr>
        <w:t>uća mjera. Dodatno je potrebno izm</w:t>
      </w:r>
      <w:r w:rsidR="00FA26A9">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 xml:space="preserve">jeniti zakon i podzakonska akta kojima se reguliše sistem zarada u javnom sektoru u dijelu mjerenja učinka rada zaposlenih i definisanja efikasnijeg mehanizma između razultata rada zaposlenih i nagrađivanja; uspostavljanja </w:t>
      </w:r>
      <w:r w:rsidR="00FA26A9">
        <w:rPr>
          <w:rFonts w:asciiTheme="minorHAnsi" w:eastAsia="Calibri" w:hAnsiTheme="minorHAnsi" w:cs="Calibri"/>
          <w:b/>
          <w:color w:val="000000"/>
          <w:sz w:val="24"/>
          <w:szCs w:val="24"/>
        </w:rPr>
        <w:t>obaveznog</w:t>
      </w:r>
      <w:r w:rsidRPr="007075A6">
        <w:rPr>
          <w:rFonts w:asciiTheme="minorHAnsi" w:eastAsia="Calibri" w:hAnsiTheme="minorHAnsi" w:cs="Calibri"/>
          <w:b/>
          <w:color w:val="000000"/>
          <w:sz w:val="24"/>
          <w:szCs w:val="24"/>
        </w:rPr>
        <w:t xml:space="preserve"> vođenja elektronske jedinstvene evidencije o broju zaposlenih u javnoj upravi koji se finansiraju iz Budžeta</w:t>
      </w:r>
      <w:r w:rsidRPr="007075A6">
        <w:rPr>
          <w:rFonts w:asciiTheme="minorHAnsi" w:eastAsia="Calibri" w:hAnsiTheme="minorHAnsi" w:cs="Calibri"/>
          <w:color w:val="000000"/>
          <w:sz w:val="24"/>
          <w:szCs w:val="24"/>
        </w:rPr>
        <w:t>, kao i sistema centralizovanog obračuna zarada za sve za</w:t>
      </w:r>
      <w:r w:rsidR="00FA26A9">
        <w:rPr>
          <w:rFonts w:asciiTheme="minorHAnsi" w:eastAsia="Calibri" w:hAnsiTheme="minorHAnsi" w:cs="Calibri"/>
          <w:color w:val="000000"/>
          <w:sz w:val="24"/>
          <w:szCs w:val="24"/>
        </w:rPr>
        <w:t>poslene koji se finansiraju iz B</w:t>
      </w:r>
      <w:r w:rsidRPr="007075A6">
        <w:rPr>
          <w:rFonts w:asciiTheme="minorHAnsi" w:eastAsia="Calibri" w:hAnsiTheme="minorHAnsi" w:cs="Calibri"/>
          <w:color w:val="000000"/>
          <w:sz w:val="24"/>
          <w:szCs w:val="24"/>
        </w:rPr>
        <w:t xml:space="preserve">udžeta, stvaranje pravnog osnova za sporazumni prestanak radnog odnosa i tehnološkog viška uz otpremnine. </w:t>
      </w:r>
    </w:p>
    <w:p w:rsidR="00A16942" w:rsidRPr="007075A6" w:rsidRDefault="006A107F" w:rsidP="00B21FEE">
      <w:pPr>
        <w:spacing w:before="60" w:after="120" w:line="240" w:lineRule="auto"/>
        <w:ind w:right="-547"/>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C</w:t>
      </w:r>
      <w:sdt>
        <w:sdtPr>
          <w:rPr>
            <w:rFonts w:asciiTheme="minorHAnsi" w:hAnsiTheme="minorHAnsi"/>
          </w:rPr>
          <w:tag w:val="goog_rdk_46"/>
          <w:id w:val="-1014302105"/>
        </w:sdtPr>
        <w:sdtEndPr/>
        <w:sdtContent/>
      </w:sdt>
      <w:r w:rsidRPr="007075A6">
        <w:rPr>
          <w:rFonts w:asciiTheme="minorHAnsi" w:eastAsia="Calibri" w:hAnsiTheme="minorHAnsi" w:cs="Calibri"/>
          <w:color w:val="000000"/>
          <w:sz w:val="24"/>
          <w:szCs w:val="24"/>
        </w:rPr>
        <w:t>ilj je, da se nakon izvršenih funkcionalnih analiza u cijelom sistemu javne uprave, koj</w:t>
      </w:r>
      <w:r w:rsidR="00FA26A9">
        <w:rPr>
          <w:rFonts w:asciiTheme="minorHAnsi" w:eastAsia="Calibri" w:hAnsiTheme="minorHAnsi" w:cs="Calibri"/>
          <w:color w:val="000000"/>
          <w:sz w:val="24"/>
          <w:szCs w:val="24"/>
        </w:rPr>
        <w:t>e će identifikovati procese rada</w:t>
      </w:r>
      <w:r w:rsidRPr="007075A6">
        <w:rPr>
          <w:rFonts w:asciiTheme="minorHAnsi" w:eastAsia="Calibri" w:hAnsiTheme="minorHAnsi" w:cs="Calibri"/>
          <w:color w:val="000000"/>
          <w:sz w:val="24"/>
          <w:szCs w:val="24"/>
        </w:rPr>
        <w:t>, br</w:t>
      </w:r>
      <w:r w:rsidR="005560CF">
        <w:rPr>
          <w:rFonts w:asciiTheme="minorHAnsi" w:eastAsia="Calibri" w:hAnsiTheme="minorHAnsi" w:cs="Calibri"/>
          <w:color w:val="000000"/>
          <w:sz w:val="24"/>
          <w:szCs w:val="24"/>
        </w:rPr>
        <w:t>oj zaposlenih, efikasnost rada (</w:t>
      </w:r>
      <w:r w:rsidRPr="007075A6">
        <w:rPr>
          <w:rFonts w:asciiTheme="minorHAnsi" w:eastAsia="Calibri" w:hAnsiTheme="minorHAnsi" w:cs="Calibri"/>
          <w:color w:val="000000"/>
          <w:sz w:val="24"/>
          <w:szCs w:val="24"/>
        </w:rPr>
        <w:t>posebno u sektorima gdje je najveći broj zap</w:t>
      </w:r>
      <w:r w:rsidR="00FA26A9">
        <w:rPr>
          <w:rFonts w:asciiTheme="minorHAnsi" w:eastAsia="Calibri" w:hAnsiTheme="minorHAnsi" w:cs="Calibri"/>
          <w:color w:val="000000"/>
          <w:sz w:val="24"/>
          <w:szCs w:val="24"/>
        </w:rPr>
        <w:t>os</w:t>
      </w:r>
      <w:r w:rsidRPr="007075A6">
        <w:rPr>
          <w:rFonts w:asciiTheme="minorHAnsi" w:eastAsia="Calibri" w:hAnsiTheme="minorHAnsi" w:cs="Calibri"/>
          <w:color w:val="000000"/>
          <w:sz w:val="24"/>
          <w:szCs w:val="24"/>
        </w:rPr>
        <w:t>lenih) izvrše organizacione, kadrovske i funk</w:t>
      </w:r>
      <w:r w:rsidR="00FA26A9">
        <w:rPr>
          <w:rFonts w:asciiTheme="minorHAnsi" w:eastAsia="Calibri" w:hAnsiTheme="minorHAnsi" w:cs="Calibri"/>
          <w:color w:val="000000"/>
          <w:sz w:val="24"/>
          <w:szCs w:val="24"/>
        </w:rPr>
        <w:t>cionalne izmjene i stvore uslove</w:t>
      </w:r>
      <w:r w:rsidRPr="007075A6">
        <w:rPr>
          <w:rFonts w:asciiTheme="minorHAnsi" w:eastAsia="Calibri" w:hAnsiTheme="minorHAnsi" w:cs="Calibri"/>
          <w:color w:val="000000"/>
          <w:sz w:val="24"/>
          <w:szCs w:val="24"/>
        </w:rPr>
        <w:t xml:space="preserve"> da javna</w:t>
      </w:r>
      <w:r w:rsidR="00FA26A9">
        <w:rPr>
          <w:rFonts w:asciiTheme="minorHAnsi" w:eastAsia="Calibri" w:hAnsiTheme="minorHAnsi" w:cs="Calibri"/>
          <w:color w:val="000000"/>
          <w:sz w:val="24"/>
          <w:szCs w:val="24"/>
        </w:rPr>
        <w:t xml:space="preserve"> uprava bude optimalna i u odns</w:t>
      </w:r>
      <w:r w:rsidRPr="007075A6">
        <w:rPr>
          <w:rFonts w:asciiTheme="minorHAnsi" w:eastAsia="Calibri" w:hAnsiTheme="minorHAnsi" w:cs="Calibri"/>
          <w:color w:val="000000"/>
          <w:sz w:val="24"/>
          <w:szCs w:val="24"/>
        </w:rPr>
        <w:t xml:space="preserve">u na broj  zaposlenih, i u odnosu na efikasnost u pružanju usluga. </w:t>
      </w:r>
    </w:p>
    <w:tbl>
      <w:tblPr>
        <w:tblStyle w:val="28"/>
        <w:tblW w:w="98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425"/>
        <w:gridCol w:w="810"/>
        <w:gridCol w:w="1904"/>
        <w:gridCol w:w="2416"/>
        <w:gridCol w:w="2250"/>
      </w:tblGrid>
      <w:tr w:rsidR="00A16942" w:rsidRPr="007075A6" w:rsidTr="00407EF3">
        <w:tc>
          <w:tcPr>
            <w:tcW w:w="2425" w:type="dxa"/>
            <w:shd w:val="clear" w:color="auto" w:fill="E0E4E5"/>
            <w:vAlign w:val="center"/>
          </w:tcPr>
          <w:p w:rsidR="00A16942" w:rsidRPr="00137D45" w:rsidRDefault="006A107F" w:rsidP="00137D45">
            <w:pPr>
              <w:spacing w:before="60" w:after="60"/>
              <w:ind w:left="0" w:right="-14"/>
              <w:rPr>
                <w:rFonts w:asciiTheme="minorHAnsi" w:hAnsiTheme="minorHAnsi"/>
                <w:color w:val="3A4C5B"/>
              </w:rPr>
            </w:pPr>
            <w:r w:rsidRPr="00137D45">
              <w:rPr>
                <w:rFonts w:asciiTheme="minorHAnsi" w:hAnsiTheme="minorHAnsi"/>
                <w:color w:val="3A4C5B"/>
              </w:rPr>
              <w:t>OPERATIVNI CILJ 3.3.</w:t>
            </w:r>
          </w:p>
        </w:tc>
        <w:tc>
          <w:tcPr>
            <w:tcW w:w="7380" w:type="dxa"/>
            <w:gridSpan w:val="4"/>
            <w:shd w:val="clear" w:color="auto" w:fill="E0E4E5"/>
            <w:vAlign w:val="center"/>
          </w:tcPr>
          <w:p w:rsidR="00A16942" w:rsidRPr="00137D45" w:rsidRDefault="0066106F" w:rsidP="008B5D4C">
            <w:pPr>
              <w:spacing w:after="40"/>
              <w:ind w:left="0"/>
              <w:rPr>
                <w:rFonts w:asciiTheme="minorHAnsi" w:hAnsiTheme="minorHAnsi"/>
                <w:color w:val="3A4C5B"/>
              </w:rPr>
            </w:pPr>
            <w:r w:rsidRPr="00DE065E">
              <w:rPr>
                <w:rFonts w:asciiTheme="minorHAnsi" w:hAnsiTheme="minorHAnsi"/>
                <w:color w:val="53585D" w:themeColor="text2" w:themeTint="BF"/>
              </w:rPr>
              <w:t xml:space="preserve">Optimalna </w:t>
            </w:r>
            <w:r w:rsidR="006A107F" w:rsidRPr="00DE065E">
              <w:rPr>
                <w:rFonts w:asciiTheme="minorHAnsi" w:hAnsiTheme="minorHAnsi"/>
                <w:color w:val="53585D" w:themeColor="text2" w:themeTint="BF"/>
              </w:rPr>
              <w:t>administracija</w:t>
            </w:r>
          </w:p>
        </w:tc>
      </w:tr>
      <w:tr w:rsidR="00A16942" w:rsidRPr="007075A6" w:rsidTr="00407EF3">
        <w:tc>
          <w:tcPr>
            <w:tcW w:w="3235" w:type="dxa"/>
            <w:gridSpan w:val="2"/>
            <w:shd w:val="clear" w:color="auto" w:fill="DAF2F6"/>
            <w:vAlign w:val="center"/>
          </w:tcPr>
          <w:p w:rsidR="00A16942" w:rsidRPr="00137D45" w:rsidRDefault="006A107F">
            <w:pPr>
              <w:spacing w:after="40"/>
              <w:rPr>
                <w:rFonts w:asciiTheme="minorHAnsi" w:hAnsiTheme="minorHAnsi"/>
                <w:color w:val="3A4C5B"/>
                <w:sz w:val="18"/>
                <w:szCs w:val="18"/>
              </w:rPr>
            </w:pPr>
            <w:r w:rsidRPr="00137D45">
              <w:rPr>
                <w:rFonts w:asciiTheme="minorHAnsi" w:hAnsiTheme="minorHAnsi"/>
                <w:color w:val="3A4C5B"/>
                <w:sz w:val="18"/>
                <w:szCs w:val="18"/>
              </w:rPr>
              <w:lastRenderedPageBreak/>
              <w:t>Indikator</w:t>
            </w:r>
          </w:p>
        </w:tc>
        <w:tc>
          <w:tcPr>
            <w:tcW w:w="1904" w:type="dxa"/>
            <w:shd w:val="clear" w:color="auto" w:fill="DAF2F6"/>
            <w:vAlign w:val="center"/>
          </w:tcPr>
          <w:p w:rsidR="00A16942" w:rsidRPr="00137D45" w:rsidRDefault="006A107F" w:rsidP="00A02D92">
            <w:pPr>
              <w:spacing w:after="40"/>
              <w:jc w:val="center"/>
              <w:rPr>
                <w:rFonts w:asciiTheme="minorHAnsi" w:hAnsiTheme="minorHAnsi"/>
                <w:color w:val="3A4C5B"/>
                <w:sz w:val="18"/>
                <w:szCs w:val="18"/>
              </w:rPr>
            </w:pPr>
            <w:r w:rsidRPr="00137D45">
              <w:rPr>
                <w:rFonts w:asciiTheme="minorHAnsi" w:hAnsiTheme="minorHAnsi"/>
                <w:color w:val="3A4C5B"/>
                <w:sz w:val="18"/>
                <w:szCs w:val="18"/>
              </w:rPr>
              <w:t>Početna vrijednost</w:t>
            </w:r>
          </w:p>
        </w:tc>
        <w:tc>
          <w:tcPr>
            <w:tcW w:w="2416" w:type="dxa"/>
            <w:shd w:val="clear" w:color="auto" w:fill="DAF2F6"/>
            <w:vAlign w:val="center"/>
          </w:tcPr>
          <w:p w:rsidR="00A16942" w:rsidRPr="00137D45" w:rsidRDefault="006A107F" w:rsidP="00A02D92">
            <w:pPr>
              <w:spacing w:after="40"/>
              <w:ind w:left="0" w:right="-112"/>
              <w:rPr>
                <w:rFonts w:asciiTheme="minorHAnsi" w:hAnsiTheme="minorHAnsi"/>
                <w:color w:val="3A4C5B"/>
                <w:sz w:val="18"/>
                <w:szCs w:val="18"/>
              </w:rPr>
            </w:pPr>
            <w:r w:rsidRPr="00137D45">
              <w:rPr>
                <w:rFonts w:asciiTheme="minorHAnsi" w:hAnsiTheme="minorHAnsi"/>
                <w:color w:val="3A4C5B"/>
                <w:sz w:val="18"/>
                <w:szCs w:val="18"/>
              </w:rPr>
              <w:t>Ciljana vrijednost do 2024.</w:t>
            </w:r>
          </w:p>
        </w:tc>
        <w:tc>
          <w:tcPr>
            <w:tcW w:w="2250" w:type="dxa"/>
            <w:shd w:val="clear" w:color="auto" w:fill="DAF2F6"/>
            <w:vAlign w:val="center"/>
          </w:tcPr>
          <w:p w:rsidR="00A16942" w:rsidRPr="00137D45" w:rsidRDefault="006A107F">
            <w:pPr>
              <w:spacing w:after="40"/>
              <w:rPr>
                <w:rFonts w:asciiTheme="minorHAnsi" w:hAnsiTheme="minorHAnsi"/>
                <w:color w:val="3A4C5B"/>
                <w:sz w:val="18"/>
                <w:szCs w:val="18"/>
              </w:rPr>
            </w:pPr>
            <w:r w:rsidRPr="00137D45">
              <w:rPr>
                <w:rFonts w:asciiTheme="minorHAnsi" w:hAnsiTheme="minorHAnsi"/>
                <w:color w:val="3A4C5B"/>
                <w:sz w:val="18"/>
                <w:szCs w:val="18"/>
              </w:rPr>
              <w:t>Ciljana vrijednost u 2026.</w:t>
            </w:r>
          </w:p>
        </w:tc>
      </w:tr>
      <w:tr w:rsidR="00A502BA" w:rsidRPr="007075A6" w:rsidTr="00407EF3">
        <w:tc>
          <w:tcPr>
            <w:tcW w:w="3235" w:type="dxa"/>
            <w:gridSpan w:val="2"/>
            <w:shd w:val="clear" w:color="auto" w:fill="auto"/>
          </w:tcPr>
          <w:p w:rsidR="00A502BA" w:rsidRPr="00137D45" w:rsidRDefault="00FA26A9" w:rsidP="00D54592">
            <w:pPr>
              <w:spacing w:after="40"/>
              <w:ind w:left="0"/>
              <w:rPr>
                <w:rFonts w:asciiTheme="minorHAnsi" w:hAnsiTheme="minorHAnsi"/>
                <w:b w:val="0"/>
                <w:sz w:val="20"/>
                <w:szCs w:val="20"/>
              </w:rPr>
            </w:pPr>
            <w:r>
              <w:rPr>
                <w:rFonts w:asciiTheme="minorHAnsi" w:hAnsiTheme="minorHAnsi"/>
                <w:b w:val="0"/>
                <w:sz w:val="20"/>
                <w:szCs w:val="20"/>
              </w:rPr>
              <w:t>Broj institucija s</w:t>
            </w:r>
            <w:r w:rsidR="00A502BA" w:rsidRPr="00137D45">
              <w:rPr>
                <w:rFonts w:asciiTheme="minorHAnsi" w:hAnsiTheme="minorHAnsi"/>
                <w:b w:val="0"/>
                <w:sz w:val="20"/>
                <w:szCs w:val="20"/>
              </w:rPr>
              <w:t xml:space="preserve"> izmijenjenom organizacionom i funkcionalnom sturkturom na osnovu preporuka funkcionalnih analiza</w:t>
            </w:r>
          </w:p>
        </w:tc>
        <w:tc>
          <w:tcPr>
            <w:tcW w:w="1904" w:type="dxa"/>
            <w:shd w:val="clear" w:color="auto" w:fill="auto"/>
          </w:tcPr>
          <w:p w:rsidR="00A502BA" w:rsidRPr="00137D45" w:rsidRDefault="00A502BA" w:rsidP="00A502BA">
            <w:pPr>
              <w:spacing w:after="40"/>
              <w:jc w:val="center"/>
              <w:rPr>
                <w:rFonts w:asciiTheme="minorHAnsi" w:hAnsiTheme="minorHAnsi"/>
                <w:b w:val="0"/>
                <w:sz w:val="20"/>
                <w:szCs w:val="20"/>
              </w:rPr>
            </w:pPr>
            <w:r w:rsidRPr="00137D45">
              <w:rPr>
                <w:rFonts w:asciiTheme="minorHAnsi" w:hAnsiTheme="minorHAnsi"/>
                <w:b w:val="0"/>
                <w:sz w:val="20"/>
                <w:szCs w:val="20"/>
              </w:rPr>
              <w:t>0</w:t>
            </w:r>
          </w:p>
        </w:tc>
        <w:tc>
          <w:tcPr>
            <w:tcW w:w="2416" w:type="dxa"/>
            <w:shd w:val="clear" w:color="auto" w:fill="auto"/>
          </w:tcPr>
          <w:p w:rsidR="00A502BA" w:rsidRPr="00137D45" w:rsidRDefault="00A502BA" w:rsidP="00A02D92">
            <w:pPr>
              <w:spacing w:after="40"/>
              <w:ind w:left="-43" w:right="-22"/>
              <w:jc w:val="center"/>
              <w:rPr>
                <w:rFonts w:asciiTheme="minorHAnsi" w:hAnsiTheme="minorHAnsi"/>
                <w:b w:val="0"/>
                <w:sz w:val="20"/>
                <w:szCs w:val="20"/>
              </w:rPr>
            </w:pPr>
            <w:r w:rsidRPr="00137D45">
              <w:rPr>
                <w:rFonts w:asciiTheme="minorHAnsi" w:hAnsiTheme="minorHAnsi"/>
                <w:b w:val="0"/>
                <w:sz w:val="20"/>
                <w:szCs w:val="20"/>
              </w:rPr>
              <w:t>Vrijednost će biti uspostavljena nakon izrađenih funkcionalnih analiza</w:t>
            </w:r>
            <w:r w:rsidR="00D54592">
              <w:rPr>
                <w:rStyle w:val="FootnoteReference"/>
                <w:rFonts w:asciiTheme="minorHAnsi" w:hAnsiTheme="minorHAnsi"/>
                <w:b w:val="0"/>
                <w:sz w:val="20"/>
                <w:szCs w:val="20"/>
              </w:rPr>
              <w:footnoteReference w:id="100"/>
            </w:r>
          </w:p>
        </w:tc>
        <w:tc>
          <w:tcPr>
            <w:tcW w:w="2250" w:type="dxa"/>
            <w:shd w:val="clear" w:color="auto" w:fill="auto"/>
          </w:tcPr>
          <w:p w:rsidR="00A502BA" w:rsidRPr="00137D45" w:rsidRDefault="00A502BA" w:rsidP="00A02D92">
            <w:pPr>
              <w:spacing w:after="40"/>
              <w:ind w:left="-115" w:right="0"/>
              <w:jc w:val="center"/>
              <w:rPr>
                <w:rFonts w:asciiTheme="minorHAnsi" w:hAnsiTheme="minorHAnsi"/>
                <w:b w:val="0"/>
                <w:sz w:val="20"/>
                <w:szCs w:val="20"/>
              </w:rPr>
            </w:pPr>
            <w:r w:rsidRPr="00137D45">
              <w:rPr>
                <w:rFonts w:asciiTheme="minorHAnsi" w:hAnsiTheme="minorHAnsi"/>
                <w:b w:val="0"/>
                <w:sz w:val="20"/>
                <w:szCs w:val="20"/>
              </w:rPr>
              <w:t>Vrijednost će biti uspostavljena nakon izrađenih funkcionalnih analiza</w:t>
            </w:r>
          </w:p>
        </w:tc>
      </w:tr>
      <w:tr w:rsidR="00A502BA" w:rsidRPr="007075A6" w:rsidTr="00407EF3">
        <w:tc>
          <w:tcPr>
            <w:tcW w:w="3235" w:type="dxa"/>
            <w:gridSpan w:val="2"/>
            <w:shd w:val="clear" w:color="auto" w:fill="auto"/>
          </w:tcPr>
          <w:p w:rsidR="00A502BA" w:rsidRPr="00137D45" w:rsidRDefault="006C2D4F" w:rsidP="00601BBD">
            <w:pPr>
              <w:spacing w:after="40"/>
              <w:ind w:left="0"/>
              <w:rPr>
                <w:rFonts w:asciiTheme="minorHAnsi" w:hAnsiTheme="minorHAnsi"/>
                <w:b w:val="0"/>
                <w:sz w:val="20"/>
                <w:szCs w:val="20"/>
              </w:rPr>
            </w:pPr>
            <w:r>
              <w:rPr>
                <w:rFonts w:asciiTheme="minorHAnsi" w:hAnsiTheme="minorHAnsi"/>
                <w:b w:val="0"/>
                <w:sz w:val="20"/>
                <w:szCs w:val="20"/>
              </w:rPr>
              <w:t xml:space="preserve">Učešće ukupnog broja zaposlenih na centralnom </w:t>
            </w:r>
            <w:r w:rsidR="00F0653F">
              <w:rPr>
                <w:rFonts w:asciiTheme="minorHAnsi" w:hAnsiTheme="minorHAnsi"/>
                <w:b w:val="0"/>
                <w:sz w:val="20"/>
                <w:szCs w:val="20"/>
              </w:rPr>
              <w:t xml:space="preserve">i </w:t>
            </w:r>
            <w:r w:rsidR="00FA26A9">
              <w:rPr>
                <w:rFonts w:asciiTheme="minorHAnsi" w:hAnsiTheme="minorHAnsi"/>
                <w:b w:val="0"/>
                <w:sz w:val="20"/>
                <w:szCs w:val="20"/>
              </w:rPr>
              <w:t xml:space="preserve"> na </w:t>
            </w:r>
            <w:r w:rsidR="00F0653F">
              <w:rPr>
                <w:rFonts w:asciiTheme="minorHAnsi" w:hAnsiTheme="minorHAnsi"/>
                <w:b w:val="0"/>
                <w:sz w:val="20"/>
                <w:szCs w:val="20"/>
              </w:rPr>
              <w:t xml:space="preserve">lokalnom </w:t>
            </w:r>
            <w:r>
              <w:rPr>
                <w:rFonts w:asciiTheme="minorHAnsi" w:hAnsiTheme="minorHAnsi"/>
                <w:b w:val="0"/>
                <w:sz w:val="20"/>
                <w:szCs w:val="20"/>
              </w:rPr>
              <w:t>nivou</w:t>
            </w:r>
            <w:r>
              <w:rPr>
                <w:rStyle w:val="FootnoteReference"/>
                <w:rFonts w:asciiTheme="minorHAnsi" w:hAnsiTheme="minorHAnsi"/>
                <w:b w:val="0"/>
                <w:sz w:val="20"/>
                <w:szCs w:val="20"/>
              </w:rPr>
              <w:footnoteReference w:id="101"/>
            </w:r>
            <w:r>
              <w:rPr>
                <w:rFonts w:asciiTheme="minorHAnsi" w:hAnsiTheme="minorHAnsi"/>
                <w:b w:val="0"/>
                <w:sz w:val="20"/>
                <w:szCs w:val="20"/>
              </w:rPr>
              <w:t xml:space="preserve"> </w:t>
            </w:r>
            <w:r w:rsidR="00F0653F">
              <w:rPr>
                <w:rFonts w:asciiTheme="minorHAnsi" w:hAnsiTheme="minorHAnsi"/>
                <w:b w:val="0"/>
                <w:sz w:val="20"/>
                <w:szCs w:val="20"/>
              </w:rPr>
              <w:t>u ukupnom broju zaposlenih u CG</w:t>
            </w:r>
            <w:r w:rsidR="00F0653F">
              <w:rPr>
                <w:rStyle w:val="FootnoteReference"/>
                <w:rFonts w:asciiTheme="minorHAnsi" w:hAnsiTheme="minorHAnsi"/>
                <w:b w:val="0"/>
                <w:sz w:val="20"/>
                <w:szCs w:val="20"/>
              </w:rPr>
              <w:footnoteReference w:id="102"/>
            </w:r>
          </w:p>
        </w:tc>
        <w:tc>
          <w:tcPr>
            <w:tcW w:w="1904" w:type="dxa"/>
            <w:shd w:val="clear" w:color="auto" w:fill="auto"/>
          </w:tcPr>
          <w:p w:rsidR="00A502BA" w:rsidRPr="00137D45" w:rsidRDefault="001F1447" w:rsidP="00A502BA">
            <w:pPr>
              <w:spacing w:after="40"/>
              <w:jc w:val="center"/>
              <w:rPr>
                <w:rFonts w:asciiTheme="minorHAnsi" w:hAnsiTheme="minorHAnsi"/>
                <w:b w:val="0"/>
                <w:sz w:val="20"/>
                <w:szCs w:val="20"/>
              </w:rPr>
            </w:pPr>
            <w:r>
              <w:rPr>
                <w:rFonts w:asciiTheme="minorHAnsi" w:hAnsiTheme="minorHAnsi" w:cstheme="majorHAnsi"/>
                <w:b w:val="0"/>
                <w:color w:val="auto"/>
                <w:sz w:val="20"/>
                <w:szCs w:val="20"/>
              </w:rPr>
              <w:t>2</w:t>
            </w:r>
            <w:r w:rsidR="002348B5">
              <w:rPr>
                <w:rFonts w:asciiTheme="minorHAnsi" w:hAnsiTheme="minorHAnsi" w:cstheme="majorHAnsi"/>
                <w:b w:val="0"/>
                <w:color w:val="auto"/>
                <w:sz w:val="20"/>
                <w:szCs w:val="20"/>
              </w:rPr>
              <w:t>6</w:t>
            </w:r>
            <w:r>
              <w:rPr>
                <w:rFonts w:asciiTheme="minorHAnsi" w:hAnsiTheme="minorHAnsi" w:cstheme="majorHAnsi"/>
                <w:b w:val="0"/>
                <w:color w:val="auto"/>
                <w:sz w:val="20"/>
                <w:szCs w:val="20"/>
              </w:rPr>
              <w:t>,0</w:t>
            </w:r>
            <w:r w:rsidR="002348B5">
              <w:rPr>
                <w:rFonts w:asciiTheme="minorHAnsi" w:hAnsiTheme="minorHAnsi" w:cstheme="majorHAnsi"/>
                <w:b w:val="0"/>
                <w:color w:val="auto"/>
                <w:sz w:val="20"/>
                <w:szCs w:val="20"/>
              </w:rPr>
              <w:t>%</w:t>
            </w:r>
          </w:p>
        </w:tc>
        <w:tc>
          <w:tcPr>
            <w:tcW w:w="2416" w:type="dxa"/>
            <w:shd w:val="clear" w:color="auto" w:fill="auto"/>
          </w:tcPr>
          <w:p w:rsidR="00A502BA" w:rsidRPr="00137D45" w:rsidRDefault="001F1447" w:rsidP="00A502BA">
            <w:pPr>
              <w:spacing w:after="40"/>
              <w:jc w:val="center"/>
              <w:rPr>
                <w:rFonts w:asciiTheme="minorHAnsi" w:hAnsiTheme="minorHAnsi"/>
                <w:b w:val="0"/>
                <w:sz w:val="20"/>
                <w:szCs w:val="20"/>
              </w:rPr>
            </w:pPr>
            <w:r>
              <w:rPr>
                <w:rFonts w:asciiTheme="minorHAnsi" w:hAnsiTheme="minorHAnsi"/>
                <w:b w:val="0"/>
                <w:sz w:val="20"/>
                <w:szCs w:val="20"/>
              </w:rPr>
              <w:t>23,7</w:t>
            </w:r>
            <w:r>
              <w:rPr>
                <w:rFonts w:asciiTheme="minorHAnsi" w:hAnsiTheme="minorHAnsi" w:cstheme="majorHAnsi"/>
                <w:b w:val="0"/>
                <w:color w:val="auto"/>
                <w:sz w:val="20"/>
                <w:szCs w:val="20"/>
              </w:rPr>
              <w:t>%</w:t>
            </w:r>
          </w:p>
        </w:tc>
        <w:tc>
          <w:tcPr>
            <w:tcW w:w="2250" w:type="dxa"/>
            <w:shd w:val="clear" w:color="auto" w:fill="auto"/>
          </w:tcPr>
          <w:p w:rsidR="00A502BA" w:rsidRPr="00137D45" w:rsidRDefault="001F1447" w:rsidP="00A502BA">
            <w:pPr>
              <w:spacing w:after="40"/>
              <w:jc w:val="center"/>
              <w:rPr>
                <w:rFonts w:asciiTheme="minorHAnsi" w:hAnsiTheme="minorHAnsi"/>
                <w:b w:val="0"/>
                <w:sz w:val="20"/>
                <w:szCs w:val="20"/>
              </w:rPr>
            </w:pPr>
            <w:r>
              <w:rPr>
                <w:rFonts w:asciiTheme="minorHAnsi" w:hAnsiTheme="minorHAnsi"/>
                <w:b w:val="0"/>
                <w:sz w:val="20"/>
                <w:szCs w:val="20"/>
              </w:rPr>
              <w:t>22,3</w:t>
            </w:r>
            <w:r>
              <w:rPr>
                <w:rFonts w:asciiTheme="minorHAnsi" w:hAnsiTheme="minorHAnsi" w:cstheme="majorHAnsi"/>
                <w:b w:val="0"/>
                <w:color w:val="auto"/>
                <w:sz w:val="20"/>
                <w:szCs w:val="20"/>
              </w:rPr>
              <w:t>%</w:t>
            </w:r>
          </w:p>
        </w:tc>
      </w:tr>
    </w:tbl>
    <w:p w:rsidR="00A16942" w:rsidRPr="007075A6" w:rsidRDefault="006A107F" w:rsidP="00DE065E">
      <w:pPr>
        <w:pStyle w:val="Heading2"/>
        <w:spacing w:after="360"/>
        <w:ind w:right="-471"/>
        <w:jc w:val="both"/>
        <w:rPr>
          <w:rFonts w:asciiTheme="minorHAnsi" w:hAnsiTheme="minorHAnsi"/>
          <w:b/>
          <w:color w:val="000000"/>
          <w:sz w:val="32"/>
          <w:szCs w:val="32"/>
        </w:rPr>
      </w:pPr>
      <w:bookmarkStart w:id="29" w:name="_Toc90637381"/>
      <w:r w:rsidRPr="007075A6">
        <w:rPr>
          <w:rFonts w:asciiTheme="minorHAnsi" w:hAnsiTheme="minorHAnsi"/>
          <w:b/>
          <w:color w:val="000000"/>
          <w:sz w:val="32"/>
          <w:szCs w:val="32"/>
        </w:rPr>
        <w:t>4</w:t>
      </w:r>
      <w:r w:rsidRPr="007075A6">
        <w:rPr>
          <w:rFonts w:asciiTheme="minorHAnsi" w:hAnsiTheme="minorHAnsi"/>
          <w:b/>
          <w:color w:val="002060"/>
          <w:sz w:val="32"/>
          <w:szCs w:val="32"/>
        </w:rPr>
        <w:t xml:space="preserve">.   </w:t>
      </w:r>
      <w:r w:rsidRPr="007075A6">
        <w:rPr>
          <w:rFonts w:asciiTheme="minorHAnsi" w:hAnsiTheme="minorHAnsi"/>
          <w:b/>
          <w:color w:val="000000"/>
          <w:sz w:val="32"/>
          <w:szCs w:val="32"/>
        </w:rPr>
        <w:t>TRANSPARENTNA I OTVORENA JAVNA UPRAVA</w:t>
      </w:r>
      <w:bookmarkEnd w:id="29"/>
    </w:p>
    <w:p w:rsidR="00A16942" w:rsidRPr="007075A6" w:rsidRDefault="006A107F" w:rsidP="00EB118D">
      <w:pPr>
        <w:keepNext/>
        <w:keepLines/>
        <w:numPr>
          <w:ilvl w:val="0"/>
          <w:numId w:val="19"/>
        </w:numPr>
        <w:pBdr>
          <w:top w:val="nil"/>
          <w:left w:val="nil"/>
          <w:bottom w:val="nil"/>
          <w:right w:val="nil"/>
          <w:between w:val="nil"/>
        </w:pBdr>
        <w:spacing w:before="120" w:after="240" w:line="240" w:lineRule="auto"/>
        <w:ind w:right="-475"/>
        <w:rPr>
          <w:rFonts w:asciiTheme="minorHAnsi" w:eastAsia="Calibri" w:hAnsiTheme="minorHAnsi" w:cs="Calibri"/>
          <w:b/>
          <w:color w:val="000000"/>
          <w:sz w:val="28"/>
          <w:szCs w:val="28"/>
        </w:rPr>
      </w:pPr>
      <w:r w:rsidRPr="007075A6">
        <w:rPr>
          <w:rFonts w:asciiTheme="minorHAnsi" w:eastAsia="Calibri" w:hAnsiTheme="minorHAnsi" w:cs="Calibri"/>
          <w:b/>
          <w:color w:val="000000"/>
          <w:sz w:val="28"/>
          <w:szCs w:val="28"/>
        </w:rPr>
        <w:t>STRATEŠKI CILJ</w:t>
      </w:r>
    </w:p>
    <w:p w:rsidR="00A16942" w:rsidRPr="007075A6" w:rsidRDefault="006A107F">
      <w:pPr>
        <w:spacing w:before="60" w:after="6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Ključni prioriteti u ovoj oblasti odnose se na unapređenje funkcionisanja i jačanje kapaciteta Agencije za zaštitu ličnih podataka i slobodan pristup informacijama, ukupno poboljšanje funkcionisanja sistema pravne zaštite u oblasti slobodnog pristupa informacijama (SPI), unapređenje primjene Zakona o SPI od strane organa vlasti i jačanje svijesti i razvijanje vještina službenika za SPI, unapređenje ponovne upotrebe informacija i povećanje dostupnosti otvorenih podataka. </w:t>
      </w:r>
    </w:p>
    <w:p w:rsidR="00A16942" w:rsidRPr="007075A6" w:rsidRDefault="00102AF2">
      <w:pPr>
        <w:spacing w:before="60" w:after="60" w:line="240" w:lineRule="auto"/>
        <w:ind w:right="-540"/>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Cilj je ojačati proak</w:t>
      </w:r>
      <w:r w:rsidR="006A107F" w:rsidRPr="007075A6">
        <w:rPr>
          <w:rFonts w:asciiTheme="minorHAnsi" w:eastAsia="Calibri" w:hAnsiTheme="minorHAnsi" w:cs="Calibri"/>
          <w:color w:val="000000"/>
          <w:sz w:val="24"/>
          <w:szCs w:val="24"/>
        </w:rPr>
        <w:t>tivno objavljivanje podataka u organima vlasti, uključujući objavljivanje evidencija u mašinski čitljivom formatu (eng</w:t>
      </w:r>
      <w:r>
        <w:rPr>
          <w:rFonts w:asciiTheme="minorHAnsi" w:eastAsia="Calibri" w:hAnsiTheme="minorHAnsi" w:cs="Calibri"/>
          <w:color w:val="000000"/>
          <w:sz w:val="24"/>
          <w:szCs w:val="24"/>
        </w:rPr>
        <w:t>l</w:t>
      </w:r>
      <w:r w:rsidR="006A107F" w:rsidRPr="007075A6">
        <w:rPr>
          <w:rFonts w:asciiTheme="minorHAnsi" w:eastAsia="Calibri" w:hAnsiTheme="minorHAnsi" w:cs="Calibri"/>
          <w:color w:val="000000"/>
          <w:sz w:val="24"/>
          <w:szCs w:val="24"/>
        </w:rPr>
        <w:t>. open data), uz istovremeno poboljšanje kvaliteta u reaktivnoj transparentnosti gd</w:t>
      </w:r>
      <w:r>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e organi na zahtev objavljuju informacije od javnog značaja. Drugim r</w:t>
      </w:r>
      <w:r>
        <w:rPr>
          <w:rFonts w:asciiTheme="minorHAnsi" w:eastAsia="Calibri" w:hAnsiTheme="minorHAnsi" w:cs="Calibri"/>
          <w:color w:val="000000"/>
          <w:sz w:val="24"/>
          <w:szCs w:val="24"/>
        </w:rPr>
        <w:t>ij</w:t>
      </w:r>
      <w:r w:rsidR="006A107F" w:rsidRPr="007075A6">
        <w:rPr>
          <w:rFonts w:asciiTheme="minorHAnsi" w:eastAsia="Calibri" w:hAnsiTheme="minorHAnsi" w:cs="Calibri"/>
          <w:color w:val="000000"/>
          <w:sz w:val="24"/>
          <w:szCs w:val="24"/>
        </w:rPr>
        <w:t>ečima, fokus je na poboljšanju kvaliteta i zakonitosti radaprvostepenih organa u postupcima odlučivanja po zahtjevima za slobodan pristup informacijama uz jačanje uloge i kapaciteta Agencije za zaštitu ličnih podataka i slobodan pristup informacijama.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Ministarstvo javne uprave, digitalnog društva i med</w:t>
      </w:r>
      <w:r w:rsidR="00102AF2">
        <w:rPr>
          <w:rFonts w:asciiTheme="minorHAnsi" w:eastAsia="Calibri" w:hAnsiTheme="minorHAnsi" w:cs="Calibri"/>
          <w:color w:val="000000"/>
          <w:sz w:val="24"/>
          <w:szCs w:val="24"/>
        </w:rPr>
        <w:t>ija pripremilo je, u saradnji s</w:t>
      </w:r>
      <w:r w:rsidRPr="007075A6">
        <w:rPr>
          <w:rFonts w:asciiTheme="minorHAnsi" w:eastAsia="Calibri" w:hAnsiTheme="minorHAnsi" w:cs="Calibri"/>
          <w:color w:val="000000"/>
          <w:sz w:val="24"/>
          <w:szCs w:val="24"/>
        </w:rPr>
        <w:t xml:space="preserve"> Agencijom za zaštitu ličnih podataka i slobodan pristup informacijama uz podršku SIGMA, konkretne aktivnosti za ostvarivanje navedenih ciljeva kao dio posebnog Akcionog plana, kako bi se doprinijelo što djelotvornijem ostvarivanju prava na pristup informacijama i kako bi svi identifikovani </w:t>
      </w:r>
      <w:r w:rsidR="00102AF2">
        <w:rPr>
          <w:rFonts w:asciiTheme="minorHAnsi" w:eastAsia="Calibri" w:hAnsiTheme="minorHAnsi" w:cs="Calibri"/>
          <w:color w:val="000000"/>
          <w:sz w:val="24"/>
          <w:szCs w:val="24"/>
        </w:rPr>
        <w:t>problemi u praksi bili prevaziđ</w:t>
      </w:r>
      <w:r w:rsidRPr="007075A6">
        <w:rPr>
          <w:rFonts w:asciiTheme="minorHAnsi" w:eastAsia="Calibri" w:hAnsiTheme="minorHAnsi" w:cs="Calibri"/>
          <w:color w:val="000000"/>
          <w:sz w:val="24"/>
          <w:szCs w:val="24"/>
        </w:rPr>
        <w:t xml:space="preserve">eni. </w:t>
      </w:r>
    </w:p>
    <w:p w:rsidR="00A16942" w:rsidRPr="007075A6" w:rsidRDefault="006A107F">
      <w:pPr>
        <w:spacing w:before="0" w:after="12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STRATEŠKI CILJ SE OSTVARUJE KROZ SL</w:t>
      </w:r>
      <w:r w:rsidR="00102AF2">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EDEĆE OPERATIVNE CILJEVE</w:t>
      </w:r>
      <w:r w:rsidRPr="007075A6">
        <w:rPr>
          <w:rFonts w:asciiTheme="minorHAnsi" w:eastAsia="Calibri" w:hAnsiTheme="minorHAnsi" w:cs="Calibri"/>
          <w:color w:val="000000"/>
          <w:sz w:val="24"/>
          <w:szCs w:val="24"/>
        </w:rPr>
        <w:t>:</w:t>
      </w:r>
    </w:p>
    <w:p w:rsidR="00A16942" w:rsidRPr="007075A6" w:rsidRDefault="006A107F" w:rsidP="00EB118D">
      <w:pPr>
        <w:numPr>
          <w:ilvl w:val="0"/>
          <w:numId w:val="44"/>
        </w:numPr>
        <w:pBdr>
          <w:top w:val="nil"/>
          <w:left w:val="nil"/>
          <w:bottom w:val="nil"/>
          <w:right w:val="nil"/>
          <w:between w:val="nil"/>
        </w:pBdr>
        <w:spacing w:before="0" w:after="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Unapređenje funkcionisanja i kapaciteta Agencije za zaštitu ličnih podataka i slobodan pristup informacijama i generalno sistema pravne zaštite u oblasti SPI); </w:t>
      </w:r>
    </w:p>
    <w:p w:rsidR="00A16942" w:rsidRPr="007075A6" w:rsidRDefault="006A107F" w:rsidP="00EB118D">
      <w:pPr>
        <w:numPr>
          <w:ilvl w:val="0"/>
          <w:numId w:val="44"/>
        </w:numPr>
        <w:pBdr>
          <w:top w:val="nil"/>
          <w:left w:val="nil"/>
          <w:bottom w:val="nil"/>
          <w:right w:val="nil"/>
          <w:between w:val="nil"/>
        </w:pBdr>
        <w:spacing w:before="0" w:after="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Unapređenje primjene Zakona o SPI od strane organa vlasti radi obezbjeđenja adekvatnog ostvarivanja prava na pristup informacijama i davanje pr</w:t>
      </w:r>
      <w:r w:rsidR="00102AF2">
        <w:rPr>
          <w:rFonts w:asciiTheme="minorHAnsi" w:eastAsia="Calibri" w:hAnsiTheme="minorHAnsi" w:cs="Calibri"/>
          <w:color w:val="000000"/>
          <w:sz w:val="24"/>
          <w:szCs w:val="24"/>
        </w:rPr>
        <w:t>istupa informacijama u skladu s</w:t>
      </w:r>
      <w:r w:rsidRPr="007075A6">
        <w:rPr>
          <w:rFonts w:asciiTheme="minorHAnsi" w:eastAsia="Calibri" w:hAnsiTheme="minorHAnsi" w:cs="Calibri"/>
          <w:color w:val="000000"/>
          <w:sz w:val="24"/>
          <w:szCs w:val="24"/>
        </w:rPr>
        <w:t xml:space="preserve"> institucionalnim pravnim okvirom i jačanje svijesti i razvijanje vještina korisnika Zakona o SPI; </w:t>
      </w:r>
    </w:p>
    <w:p w:rsidR="00A16942" w:rsidRPr="007075A6" w:rsidRDefault="006A107F" w:rsidP="00EB118D">
      <w:pPr>
        <w:numPr>
          <w:ilvl w:val="0"/>
          <w:numId w:val="44"/>
        </w:numPr>
        <w:pBdr>
          <w:top w:val="nil"/>
          <w:left w:val="nil"/>
          <w:bottom w:val="nil"/>
          <w:right w:val="nil"/>
          <w:between w:val="nil"/>
        </w:pBdr>
        <w:spacing w:before="0" w:after="120" w:line="240" w:lineRule="auto"/>
        <w:ind w:right="-54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Unapređenje ponovne upotrebe informacija i povećanje dostupnosti otvorenih podataka.</w:t>
      </w:r>
    </w:p>
    <w:p w:rsidR="00A16942" w:rsidRPr="007075A6" w:rsidRDefault="006A107F">
      <w:pPr>
        <w:keepNext/>
        <w:keepLines/>
        <w:numPr>
          <w:ilvl w:val="0"/>
          <w:numId w:val="1"/>
        </w:numPr>
        <w:pBdr>
          <w:top w:val="nil"/>
          <w:left w:val="nil"/>
          <w:bottom w:val="nil"/>
          <w:right w:val="nil"/>
          <w:between w:val="nil"/>
        </w:pBdr>
        <w:spacing w:before="120" w:after="12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STANJE U OBLASTI</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Zakon o slobodnom pristupu informacijama</w:t>
      </w:r>
      <w:r w:rsidRPr="007075A6">
        <w:rPr>
          <w:rFonts w:asciiTheme="minorHAnsi" w:eastAsia="Calibri" w:hAnsiTheme="minorHAnsi" w:cs="Calibri"/>
          <w:b/>
          <w:color w:val="000000"/>
          <w:sz w:val="24"/>
          <w:szCs w:val="24"/>
          <w:vertAlign w:val="superscript"/>
        </w:rPr>
        <w:footnoteReference w:id="103"/>
      </w:r>
      <w:r w:rsidRPr="007075A6">
        <w:rPr>
          <w:rFonts w:asciiTheme="minorHAnsi" w:eastAsia="Calibri" w:hAnsiTheme="minorHAnsi" w:cs="Calibri"/>
          <w:b/>
          <w:color w:val="000000"/>
          <w:sz w:val="24"/>
          <w:szCs w:val="24"/>
        </w:rPr>
        <w:t xml:space="preserve"> iz 2012. godine</w:t>
      </w:r>
      <w:r w:rsidRPr="007075A6">
        <w:rPr>
          <w:rFonts w:asciiTheme="minorHAnsi" w:eastAsia="Calibri" w:hAnsiTheme="minorHAnsi" w:cs="Calibri"/>
          <w:color w:val="000000"/>
          <w:sz w:val="24"/>
          <w:szCs w:val="24"/>
        </w:rPr>
        <w:t xml:space="preserve"> predstavlja pravni okvir i osnov za otvorenost i transparentnost organa vlasti. Zakonska obaveza organa vlasti jeste da proaktivno objavljuju informacije na svojim internet stranicama i da redovno ažuriraju vodiče za slobodan pristup informacija</w:t>
      </w:r>
      <w:r w:rsidR="00102AF2">
        <w:rPr>
          <w:rFonts w:asciiTheme="minorHAnsi" w:eastAsia="Calibri" w:hAnsiTheme="minorHAnsi" w:cs="Calibri"/>
          <w:color w:val="000000"/>
          <w:sz w:val="24"/>
          <w:szCs w:val="24"/>
        </w:rPr>
        <w:t>ma</w:t>
      </w:r>
      <w:r w:rsidRPr="007075A6">
        <w:rPr>
          <w:rFonts w:asciiTheme="minorHAnsi" w:eastAsia="Calibri" w:hAnsiTheme="minorHAnsi" w:cs="Calibri"/>
          <w:color w:val="000000"/>
          <w:sz w:val="24"/>
          <w:szCs w:val="24"/>
        </w:rPr>
        <w:t xml:space="preserve">. Postoji nezavisni nadzorni organ nadležan za zaštitu podataka o ličnosti i pristup informacijama – </w:t>
      </w:r>
      <w:r w:rsidRPr="007075A6">
        <w:rPr>
          <w:rFonts w:asciiTheme="minorHAnsi" w:eastAsia="Calibri" w:hAnsiTheme="minorHAnsi" w:cs="Calibri"/>
          <w:b/>
          <w:color w:val="000000"/>
          <w:sz w:val="24"/>
          <w:szCs w:val="24"/>
        </w:rPr>
        <w:t>Agencija za zaštitu ličnih podataka i slobodan pristup informacijama</w:t>
      </w:r>
      <w:r w:rsidRPr="007075A6">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vertAlign w:val="superscript"/>
        </w:rPr>
        <w:footnoteReference w:id="104"/>
      </w:r>
      <w:r w:rsidRPr="007075A6">
        <w:rPr>
          <w:rFonts w:asciiTheme="minorHAnsi" w:eastAsia="Calibri" w:hAnsiTheme="minorHAnsi" w:cs="Calibri"/>
          <w:color w:val="000000"/>
          <w:sz w:val="24"/>
          <w:szCs w:val="24"/>
        </w:rPr>
        <w:t xml:space="preserve"> U narednom periodu Crna Gora će biti u obavezi da naciona</w:t>
      </w:r>
      <w:r w:rsidR="00102AF2">
        <w:rPr>
          <w:rFonts w:asciiTheme="minorHAnsi" w:eastAsia="Calibri" w:hAnsiTheme="minorHAnsi" w:cs="Calibri"/>
          <w:color w:val="000000"/>
          <w:sz w:val="24"/>
          <w:szCs w:val="24"/>
        </w:rPr>
        <w:t>lni zakonodavni okvir uskladi s</w:t>
      </w:r>
      <w:r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b/>
          <w:color w:val="000000"/>
          <w:sz w:val="24"/>
          <w:szCs w:val="24"/>
        </w:rPr>
        <w:t>Konvencijom Savjeta Evrope o pristupu službenim dokumentima</w:t>
      </w:r>
      <w:r w:rsidRPr="007075A6">
        <w:rPr>
          <w:rFonts w:asciiTheme="minorHAnsi" w:eastAsia="Calibri" w:hAnsiTheme="minorHAnsi" w:cs="Calibri"/>
          <w:color w:val="000000"/>
          <w:sz w:val="24"/>
          <w:szCs w:val="24"/>
        </w:rPr>
        <w:t xml:space="preserve"> (koju je Crna Gora</w:t>
      </w:r>
      <w:r w:rsidR="00102AF2" w:rsidRPr="00102AF2">
        <w:rPr>
          <w:rFonts w:asciiTheme="minorHAnsi" w:eastAsia="Calibri" w:hAnsiTheme="minorHAnsi" w:cs="Calibri"/>
          <w:color w:val="000000"/>
          <w:sz w:val="24"/>
          <w:szCs w:val="24"/>
        </w:rPr>
        <w:t xml:space="preserve"> </w:t>
      </w:r>
      <w:r w:rsidR="00102AF2" w:rsidRPr="007075A6">
        <w:rPr>
          <w:rFonts w:asciiTheme="minorHAnsi" w:eastAsia="Calibri" w:hAnsiTheme="minorHAnsi" w:cs="Calibri"/>
          <w:color w:val="000000"/>
          <w:sz w:val="24"/>
          <w:szCs w:val="24"/>
        </w:rPr>
        <w:t>ratifikovala</w:t>
      </w:r>
      <w:r w:rsidR="00102AF2">
        <w:rPr>
          <w:rFonts w:asciiTheme="minorHAnsi" w:eastAsia="Calibri" w:hAnsiTheme="minorHAnsi" w:cs="Calibri"/>
          <w:color w:val="000000"/>
          <w:sz w:val="24"/>
          <w:szCs w:val="24"/>
        </w:rPr>
        <w:t xml:space="preserve">), koja je stupila na snagu </w:t>
      </w:r>
      <w:r w:rsidRPr="007075A6">
        <w:rPr>
          <w:rFonts w:asciiTheme="minorHAnsi" w:eastAsia="Calibri" w:hAnsiTheme="minorHAnsi" w:cs="Calibri"/>
          <w:color w:val="000000"/>
          <w:sz w:val="24"/>
          <w:szCs w:val="24"/>
        </w:rPr>
        <w:t xml:space="preserve">1.12.2020. godine, kao i </w:t>
      </w:r>
      <w:r w:rsidRPr="007075A6">
        <w:rPr>
          <w:rFonts w:asciiTheme="minorHAnsi" w:eastAsia="Calibri" w:hAnsiTheme="minorHAnsi" w:cs="Calibri"/>
          <w:b/>
          <w:color w:val="000000"/>
          <w:sz w:val="24"/>
          <w:szCs w:val="24"/>
        </w:rPr>
        <w:t>Direktivom (EU) 2019/1024</w:t>
      </w:r>
      <w:r w:rsidRPr="007075A6">
        <w:rPr>
          <w:rFonts w:asciiTheme="minorHAnsi" w:eastAsia="Calibri" w:hAnsiTheme="minorHAnsi" w:cs="Calibri"/>
          <w:color w:val="000000"/>
          <w:sz w:val="24"/>
          <w:szCs w:val="24"/>
        </w:rPr>
        <w:t xml:space="preserve"> o otvorenim podacima i ponovnoj upotre</w:t>
      </w:r>
      <w:r w:rsidR="00102AF2">
        <w:rPr>
          <w:rFonts w:asciiTheme="minorHAnsi" w:eastAsia="Calibri" w:hAnsiTheme="minorHAnsi" w:cs="Calibri"/>
          <w:color w:val="000000"/>
          <w:sz w:val="24"/>
          <w:szCs w:val="24"/>
        </w:rPr>
        <w:t>bi informacija, da</w:t>
      </w:r>
      <w:r w:rsidRPr="007075A6">
        <w:rPr>
          <w:rFonts w:asciiTheme="minorHAnsi" w:eastAsia="Calibri" w:hAnsiTheme="minorHAnsi" w:cs="Calibri"/>
          <w:color w:val="000000"/>
          <w:sz w:val="24"/>
          <w:szCs w:val="24"/>
        </w:rPr>
        <w:t xml:space="preserve"> bi se dodatno ojačala transparentnost i legitimitet organa vlasti.</w:t>
      </w:r>
    </w:p>
    <w:p w:rsidR="00A16942" w:rsidRPr="007075A6" w:rsidRDefault="00B108A9">
      <w:pPr>
        <w:tabs>
          <w:tab w:val="left" w:pos="850"/>
          <w:tab w:val="left" w:pos="1191"/>
          <w:tab w:val="left" w:pos="1531"/>
        </w:tabs>
        <w:spacing w:before="60" w:after="60" w:line="240" w:lineRule="auto"/>
        <w:ind w:right="-471"/>
        <w:jc w:val="both"/>
        <w:rPr>
          <w:rFonts w:asciiTheme="minorHAnsi" w:eastAsia="Calibri" w:hAnsiTheme="minorHAnsi" w:cs="Calibri"/>
          <w:b/>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00224" behindDoc="0" locked="0" layoutInCell="1" allowOverlap="1" wp14:anchorId="6972910A" wp14:editId="6B33147B">
                <wp:simplePos x="0" y="0"/>
                <wp:positionH relativeFrom="margin">
                  <wp:posOffset>3109595</wp:posOffset>
                </wp:positionH>
                <wp:positionV relativeFrom="page">
                  <wp:posOffset>1757045</wp:posOffset>
                </wp:positionV>
                <wp:extent cx="3106420" cy="878205"/>
                <wp:effectExtent l="0" t="0" r="17780" b="17145"/>
                <wp:wrapSquare wrapText="bothSides"/>
                <wp:docPr id="1355" name="Group 10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106420" cy="878205"/>
                          <a:chOff x="37927" y="32580"/>
                          <a:chExt cx="31064" cy="10439"/>
                        </a:xfrm>
                      </wpg:grpSpPr>
                      <wpg:grpSp>
                        <wpg:cNvPr id="1356" name="Group 1089"/>
                        <wpg:cNvGrpSpPr>
                          <a:grpSpLocks/>
                        </wpg:cNvGrpSpPr>
                        <wpg:grpSpPr bwMode="auto">
                          <a:xfrm>
                            <a:off x="37927" y="32580"/>
                            <a:ext cx="31065" cy="10439"/>
                            <a:chOff x="37927" y="32580"/>
                            <a:chExt cx="31064" cy="10439"/>
                          </a:xfrm>
                        </wpg:grpSpPr>
                        <wps:wsp>
                          <wps:cNvPr id="1357" name="Rectangle 1090"/>
                          <wps:cNvSpPr>
                            <a:spLocks noChangeArrowheads="1"/>
                          </wps:cNvSpPr>
                          <wps:spPr bwMode="auto">
                            <a:xfrm>
                              <a:off x="37927" y="32580"/>
                              <a:ext cx="31064" cy="10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58" name="Group 1091"/>
                          <wpg:cNvGrpSpPr>
                            <a:grpSpLocks/>
                          </wpg:cNvGrpSpPr>
                          <wpg:grpSpPr bwMode="auto">
                            <a:xfrm>
                              <a:off x="37927" y="32580"/>
                              <a:ext cx="31065" cy="10439"/>
                              <a:chOff x="-453" y="-68"/>
                              <a:chExt cx="32640" cy="20356"/>
                            </a:xfrm>
                          </wpg:grpSpPr>
                          <wps:wsp>
                            <wps:cNvPr id="1359" name="Rectangle 1092"/>
                            <wps:cNvSpPr>
                              <a:spLocks noChangeArrowheads="1"/>
                            </wps:cNvSpPr>
                            <wps:spPr bwMode="auto">
                              <a:xfrm>
                                <a:off x="-453" y="-68"/>
                                <a:ext cx="32639" cy="20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60" name="Rectangle 1093"/>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61" name="Group 1094"/>
                            <wpg:cNvGrpSpPr>
                              <a:grpSpLocks/>
                            </wpg:cNvGrpSpPr>
                            <wpg:grpSpPr bwMode="auto">
                              <a:xfrm>
                                <a:off x="0" y="190"/>
                                <a:ext cx="22494" cy="8321"/>
                                <a:chOff x="2286" y="0"/>
                                <a:chExt cx="14721" cy="10241"/>
                              </a:xfrm>
                            </wpg:grpSpPr>
                            <wps:wsp>
                              <wps:cNvPr id="1362" name="Freeform 1095"/>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63" name="Rectangle 1096"/>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64" name="Rectangle 1097"/>
                            <wps:cNvSpPr>
                              <a:spLocks noChangeArrowheads="1"/>
                            </wps:cNvSpPr>
                            <wps:spPr bwMode="auto">
                              <a:xfrm>
                                <a:off x="-453" y="-68"/>
                                <a:ext cx="32639" cy="20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Smatram da otvorenost postoji, podaci se pružaju, ali u većem dijelu po zahtjevu.</w:t>
                                  </w:r>
                                </w:p>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Kada su u pitanju javne rasprave, ton je dosta formalan, a u suštini to treba da se jednostavnije iskomunicira sa građanima,</w:t>
                                  </w:r>
                                </w:p>
                                <w:p w:rsidR="00E934CF" w:rsidRDefault="00E934CF">
                                  <w:pPr>
                                    <w:spacing w:before="0" w:after="0" w:line="240" w:lineRule="auto"/>
                                    <w:ind w:left="360" w:firstLine="360"/>
                                    <w:jc w:val="right"/>
                                    <w:textDirection w:val="btLr"/>
                                  </w:pPr>
                                  <w:r w:rsidRPr="00601BBD">
                                    <w:rPr>
                                      <w:rFonts w:ascii="Arial" w:eastAsia="Arial" w:hAnsi="Arial" w:cs="Arial"/>
                                      <w:color w:val="7E97AD"/>
                                      <w:sz w:val="18"/>
                                      <w:szCs w:val="18"/>
                                    </w:rPr>
                                    <w:t>Učesnici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6972910A" id="Group 1088" o:spid="_x0000_s1307" style="position:absolute;left:0;text-align:left;margin-left:244.85pt;margin-top:138.35pt;width:244.6pt;height:69.15pt;z-index:251700224;mso-wrap-distance-left:18pt;mso-wrap-distance-right:18pt;mso-position-horizontal-relative:margin;mso-position-vertical-relative:page" coordorigin="37927,32580" coordsize="31064,1043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GVsHyoAYAAMwhAAAOAAAAZHJzL2Uyb0RvYy54bWzsWluPmzgUfl9p/4PF&#10;40ppwAECqJlqOkmqSt1ttZ3VPjvgBFTArCGTtKv973uObQjJJGmnl6hVJw+JwYeDz8XfuThPn22L&#10;nNxxWWeinFjOE9sivIxFkpWrifXX7XwQWKRuWJmwXJR8Yr3ntfXs6tdfnm6qiFORijzhkgCTso42&#10;1cRKm6aKhsM6TnnB6iei4iVMLoUsWAOXcjVMJNsA9yIfUtv2hxshk0qKmNc13J3qSetK8V8uedy8&#10;Xi5r3pB8YsHaGvUt1fcCv4dXT1m0kqxKs9gsg33GKgqWlfDSjtWUNYysZXaPVZHFUtRi2TyJRTEU&#10;y2UWcyUDSOPYB9K8kGJdKVlW0WZVdWoC1R7o6bPZxn/cvZEkS8B2I8+zSMkKsJJ6MXHsIEAFbapV&#10;BHQvZPW2eiO1lDB8JeJ3NUwPD+fxeqWJyWLzu0iAI1s3Qilou5QFsgDRyVbZ4X1nB75tSAw3R47t&#10;uxTMFcNcMA6o7WlDxSlYEx8bjUM6tghMj6gXGDPG6azPQD/u2O4oxKeHLNLvVus169PCqYtOzp0+&#10;/Hv6UJwO5UWrfy19HBWsrxewEWqlE4tF30QpsBvrncPVX+Zwb1NWceXHNTrSTsFgQu1wf8JGZeUq&#10;5+B0oTLnplK0rcfV2t1IKW5SIOTXUopNylkCS3OUefcewIsanPWj/vdRfbsH+u7ciEWVrJsXXBQE&#10;BxNLggzKxdndq7rRHteSoMeXYp7lOdxnUV7u3QCe+g4YGh7FOTS5wo9/QzucBbPAHbjUnw1cezod&#10;XM9v3IE/d8bedDS9uZk6/+F7HTdKsyThJb6mxTLH/TTTGVTVKNShWS3yLEF2uKRarhY3uSR3DLB0&#10;rj5mX/XIhvvLUNsOZDkQyaGu/ZyGg7kfjAfu3PUG4dgOBrYTPg992w3d6XxfpFdZyb9cJLKZWKFH&#10;PWWl3qIPZLPV575sLCqyBqJVnhUASx0Ri9APZ2WiTNuwLNfjnipw+TtVgLlbQwMWaUdF9KmjZrvY&#10;KjA2iIf3FiJ5D44sBbgYQCLEWhikQn6wyAbi1sSq/1kzyS2SvyxhM4SOS8Fnm/6F7F8s+hesjIHV&#10;xIobaRF9cdPo8LiuZLZK4V2OUlcprgHCl5ly7N26FPwrsDgPpZAG7IeWUO3a7xVKB643UuFl4KsQ&#10;iCg7a4ML9V0Tm6g98vyzweUyOBq22t3DUYorQ1MB5n5rHL2vMEQwFcypDwFYBS1Ul4rkjyD6CKKX&#10;AFG1N3dg9WOA6EUgwwcEO5J6jS4IGbCCI6k/dQJIuzHFpTYNxnvg+uCU63SMN/kL5iUsr1KmsxqV&#10;eQI4mVRHhew9Hg9K3B6zHJPOns5ylH1/tA1qqtv7BaPvtJuqLaBDV2+ob11AO7po0nUDRl1KIYvW&#10;+ygYUZVr9SpFSnGT7XbfLrlx3DFQmxKTurq0OlU5XwapaKvUueQcO0FYI6o04nhug5XX3gxefFIx&#10;eKiWNoVxXN+HVei626Eqr+qlMPFa14EKTEztBz2BxJRyq8Qg7S0g3rLIob/025DYZEPASIBxxjg7&#10;MtB/jywlAaVQFaEjIdeWGSyoozKMTrOEZLYjtskpluAwHZXjeyH1/NMsoRHREVPQXOCd5Au+1pGe&#10;kRu6AR2ZlvkkRygnOtIzHCHv7JH1xQbzdQZiqa7XYYNsS2M0GEE9BI02W1U/laix7YQWhF1z224L&#10;oEKjnCAGCyGxiqnwvvPEoHskbtPj88R689620fE8MegKObdNMEWsl2NkxcbFYX9UWgT6owvtdBVr&#10;UEUoKg6xjG5dl6RQCmv/JLBd5Bobwa/ftXorxB2/FerB5qDdB0vYzeZln6pjDutuQ3JL0f5Wip/x&#10;UiWhdkKTMLRk7a8m1+bb7SdYQ0vQ/vYJD98d56LmCC9aD91A6QZV2gOCvbRhr3UynoXj66lZ5x7Z&#10;T5FdQE/btEq+Wtvk4S0SLOB1i8T1xthp7lokOKNbJGbmK7dILhMzAe+PZPddOXSBhsDpWHomwXhw&#10;gr/Is0q1O5MqU+0xaJP9nTWp6ji3rSskMs1DaG0dnJwcOWHSpzJTEa8LXjb6mEnynDUAbXWaVTW4&#10;S8SLBU+g6fsyMfG7ljF2X1SUrhvJmzhF3FtC99TcB4ToJmDcrh2pfoqdf8HuqTm3+pG6p7tjKd20&#10;u8D5iw9JxxGY6IqyC8DEY98Qzn8fD192B0vfxeGLOeZ9MHy4nh9Cun3k8KXLKmDQZhRNO/z8I5c+&#10;aNwbw18GVIpq/t6A/0noX8O4/yeMq/8B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DBBQABgAIAAAA&#10;IQCkn3u34gAAAAsBAAAPAAAAZHJzL2Rvd25yZXYueG1sTI9NS8NAEIbvgv9hGcGb3aTa5sNsSinq&#10;qQi2Qultm0yT0OxsyG6T9N87nvQ2w/vwzjPZajKtGLB3jSUF4SwAgVTYsqFKwff+/SkG4bymUreW&#10;UMENHazy+7tMp6Ud6QuHna8El5BLtYLa+y6V0hU1Gu1mtkPi7Gx7oz2vfSXLXo9cblo5D4KlNLoh&#10;vlDrDjc1Fpfd1Sj4GPW4fg7fhu3lvLkd94vPwzZEpR4fpvUrCI+T/4PhV5/VIWenk71S6USr4CVO&#10;IkYVzKMlD0wkUZyAOHEULgKQeSb//5D/AAAA//8DAFBLAwQKAAAAAAAAACEA6/k33EMZAABDGQAA&#10;FAAAAGRycy9tZWRpYS9pbWFnZTEucG5niVBORw0KGgoAAAANSUhEUgAAAeQAAAFQCAYAAABu9Q2a&#10;AAAZCklEQVR4Xu3dbci252EX8IGQD4NAYJAPgUAgGPHDA4NBBVfyrG4SV/cYeR4zW4PDULSLoS7F&#10;WUft1lmsKyR0ugXZOlmb+LIM4x6fZS5UhUpVasG3ulGYZTrQOUY3lbF+mF/+nkcu7973cx73y3Xd&#10;1/lynOf5+8H/U2lIntzX9c913P/jvL7hGwCuIcnv6/IHu3zLAvPEAvPIhPn92f27/QMj5A83lD/W&#10;5VYD+bYu7+u/xgD20r2BPJa66GT5+fYufzp1aciwKX/Of6HL38/O5/qvMYArdW8eD6d+I5flp3xi&#10;/FOpy0OGS/lk/oNd/mPup5CBw3RvHA+lfiOX5efpKOOxUv5D5092+eku/zvnU8jA/ro3jW/s8s2p&#10;38xluflDXZ7JrpD7RSLHpRxLP9flF3I1hQzsJ7sR143Ub+iy3JQyfk/qIpHj8u4un+jy37I/hQzs&#10;J8tdVMv5udnlvanLRK6Xciz9x7v8bC4+lr6MQgauFovqteU7Ykk9VMqxdBlp/escRyEDl+veKL4p&#10;9Ru6LDeW1MPkj3b58Rx2LH0ZhQxcrHuTeDD1G7osN3e63E5dLrJfyn/MlLvD5Vh6aAoZOF8sqtcU&#10;S+rjcjPn3x0ekkIGaln2YzHl/lhSXz/l7vDfy/VGWodSyEAtu2cn99/YZXm5GUvqQ3PySMt97g4P&#10;SSED9+veGB5N/cYuy4sl9WEpd4dfznAjrUMpZOBULKrXEkvq/VL+nP5cl5/LNMfSl1HIwE52I67+&#10;G7ssL3diSX1VyrH0X8/xd4eHpJCBt8v4gVhULz2W1Fen/Pn8ROY7lr6MQoati0X1GmJJfXHKsfQL&#10;Gefu8JAUMmxd90bweOo3eFlObsaS+rzcye7u8C9nGRQybFn3JvBI6jd4WU6Mt+pMeXd4SAoZtioW&#10;1UvPd0UZn6T8h8mHunw2y6WQYYvisZhLz50Yb5WUP4M57w4PSSHD1mQ34lLGy0wZb313lHErd4eH&#10;pJBhS2JRveR8a7a9pC53h/9m2ro7PCSFDFvSvegfS/1GL+3nZrb7GMw/0+XvZh3H0pdRyLAV3Qv+&#10;4dRv9NJ+trikLv/ML6b9u8NDUsiwBd2L/aHUb/TSfra2pL6T3SMtl3J3eEgKGdYuFtVLzZ1sZ7xV&#10;Hmn5etY10jqUQoY1y27EdSP1m720m60sqcux9F/Lsu8OD0khw5rFonpp2cKS+k52d4f/RzhLIcNa&#10;xaJ6abmZdS+py93hN8NFFDKsUTwWc2lZ65K6/HOVu8NfDFdRyLA23Qv7wdRv+NJu1rik/p7s7g5v&#10;eaR1KIUMaxKL6qXlTtY13ip3h8sjLTmcQoa1iMdiLillSV3GW2so4zvZHUsbaR1HIcNadC/oJ1K/&#10;8Ut7uZndtaZ+sS0t5ZGWb8Sx9FAUMqxB92J+NPUbv7SXm1n2krqMtH44RlpjUMiwdLGoXkpKmS31&#10;k/GdLn87jqXHpJBhybIbcfXf+KW9/Iksc0n957u8FaagkGGpuhfwA7GoXkLuZFnjrfJJ/qU4lp6a&#10;QoYlikX1ErK0JfX7srs7/LthDgoZlqh78T6eugCkndzMcn5fXO4OvxnmppBhaboX7iOpC0Dayc20&#10;v6Qun9zL3eHfDK1QyLAksahuPa0vqcsjLf9F3B1ukUKGpYjHYraelpfU5e7wfwgtU8iwBNmNuJRx&#10;u7mT9sZb5e/pH8bd4aVQyNC6WFS3nBaX1H8xu2NplkUhQ+u6F+pjqYtA5s/NtPP74vK767/V5VfC&#10;UilkaFn3In04dRHI/Pn2tLGkLneHX427w2ugkKFV3Qv0odRFIPOnhSX1X+nyhbAmChlaFIvqVlN+&#10;VzzXkrr8rro80tLd4XVSyNCa7EZcN1KXgcyXMt66k3nGW+VYuoy0HEuvm0KG1sSiurWcLKn7RTl2&#10;yt3hXwpboZChJbGobi03M+14qxR/uTvsWHp7FDK0Ih6L2VqmXFL/pbg7vHUKGVrQvRgfTF0IMl/K&#10;knqK8Va5O/xfAwoZ5heL6tYy9pK6jLTuxUiL+ylkmFM8FrOljL2k/nDcHeZiChnm1L0In0hdDDJ9&#10;xlpSl7/mT8VIi6spZJhL9wJ8NHUxyPS5meHHW+4OcyiFDHOIRXUrGXpJXUZavxQ4nEKGqWU34uoX&#10;g0yfoZbU7g4zBIUMU+pedA/EorqFDLGkLiMtd4cZikKGqcSiuoWU8VY5oj5mSe3uMGNQyDCV7gX3&#10;eOqCkOlyzJLa3WHGppBhCt2L7ZHUBSHT5WaX96Yu2qvi7jBTUcgwtlhUz53vyGFLaneHmYNChjHF&#10;YzHnziFLaneHmZNChrFkN+JSxvPlTpfbqYu3H3eHaYFChjHEonrOlPHWM7l8Se3uMK1RyDCG7sX1&#10;WOqikPFz1ZLa3WFapZBhaN0L6+HURSHj52bOX1KXgnZ3mNYpZBhS96J6KHVRyPg5b0nt7jBLopBh&#10;KLGoniv9JfXH4+4wy6OQYQjZjbhupC4LGTd3sltSuzvM0ilkGEIsqqfOyZL6g3F3mHVQyHCsWFRP&#10;nVLGPxF3h1kXhQzHiMdiTplv7fKjXf5nYH0UMlxX9wJ6MHVpyPB5d5ePdvlKYL0UMlxHLKqnyHPZ&#10;fSL++S6/Flg3hQyHisdijplyLP1il5/u8o+zK+P/E1g/hQyH6l44T6QuEjkuJ8fSpYRPUtbTXwts&#10;g0KGQ3QvmkdTl4lcPyfH0meLuOTzXf5vYDsUMuwrFtVDpX8s3c+/C2yPQoZ9ZDfi6heLHJbzjqX7&#10;saRmqxQyXKV7oTwQi+pjctGxdD+W1GyZQobLxKL6uinH0t+bi4+lz8aSGhQyXK57kTyeumzk4vyR&#10;7I6l/0Hq4j0vZUmtjEEhw8W6F8gjqQtHzs97s9+xdL+MLalhRyHDeWJRvU8OOZbux5Ia7qeQoS8e&#10;i3lVDj2W7ufLAfoUMpyV3YhLGZ+f6xxL92NJDedTyHAiFtXn5Zhj6bOxpIbLKWQ40b0gHktdSFvN&#10;scfSZ2NJDVdTyFB0L4aHU5fSFjPEsfTZWFLDfhQydC+Eh1IX05ZSjqXL07SOPZbux5Ia9qeQ2bZs&#10;e1FdjqV/IMMcS/djSQ2HUchsV3Yjrhupi2rtud3lR1KX6FCxpIbDKWS2K9taVI91LH02ltRwfQqZ&#10;bcp2FtVjHkufjSU1HEchsz3ZxmMxxz6WPhtLajieQmZbuh/6B1OX11oyxbF0P2VJrYzheAqZ7ch6&#10;F9VTHUv386UAQ1HIbEPW+VjMKY+l+7GkhmEpZLah+2F/InWhLTVTH0ufTVlSfzXA0BQy69f9oD+a&#10;utSWlnIs/WKmP5Y+m7diSQ1jUcisW5a/qC7H0h9NXY5Tx5IaxqWQWa/sRlz9gltKyrH030ldjHPE&#10;khrGp5BZp+6H+4Esb1HdwrF0P5bUMA2FzPpkeYvqVo6l+7GkhukoZNan+8F+PHXptZiWjqXPxpIa&#10;pqeQWZfuh/qR1MXXUlo8lj4bS2qYh0JmPdL2orrVY+mzsaSG+Shk1iHtPhaz1WPpfiypYV4KmeXL&#10;bsTVUhmXL3kox9JzPU3r0FhSw/wUMsuWthbV7077x9L9WFJDGxQyy9b9ED+WuhinTjmW/tHUZddy&#10;ypL61wO0QiGzXN0P8MOpy3GqLO1Y+mxKGVtSQ1sUMsvU/fA+lLokp8gSj6XPxpIa2qSQWZ7Ms6he&#10;4rF0P1+IMoZWKWSWJbsR143UhTlGlnws3U+51gS0SyGzLJlmUb30Y+l+LKmhfQqZ5cj4i+o1HEuf&#10;jSU1LIdCZhky3mMxy7H092Ydx9JnY0kNy6KQaV/3g/pg6iI9NuVLHj6adr/k4ZhYUsPyKGTaluEX&#10;1e/Nuo6l+7GkhmVSyLQrwz0Wc63H0v1YUsNyKWTa1f2APpG6XA/Jmo+l+7GkhmVTyLSp++F8NHXB&#10;7pu1H0ufjSU1rINCpj253qJ6K8fSZ2NJDeuhkGlLdiOuftleli0dS5+NJTWsi0KmHd0P5APZf1G9&#10;pWPpfj4fZQxro5BpQ/ZbVJdj6fI0rS0dS/djSQ3rpJBpQ/fD+HjqAj5JOZb+gWzvWLqfrwRYK4XM&#10;/LofxEdSl3DJ7S4/krqYtpYy3nKtCdZNITOv1Itqx9L3x5IatkEhM5/c/1hMx9J1ypL6awG2QCEz&#10;j+xGXKWMHUufH0tq2BaFzPSyu95Uri05lj4/ltSwPQqZ6WRXxOWRmH+5y8+lLiKxpIatUsiMr/tB&#10;eyinXxTxZ7v8k9RFtPVYUsO2KWTGkd3viMt1phu5/xpTv4jEkhpQyAwtu+X0Y6nvFL+ry6upy2jr&#10;saQGCoXMMLK7T3zRoy/f0eWnUpfR1mNJDZxQyFxfTkdaV30hxCdjxNWPJTVwlkLmcN0PzoO5/NnT&#10;Z/Nil7upC2nLsaQG+hQy+8lupPVw7h9pXZVnu9xLXUhbjSU1cBGFzOVyOtK66li6n+9MXUhbjiU1&#10;cBmFzPmyG2md3B0+NGVR/VrqUtpqypJaGQOXUcicym6kVe4OH/pp+GzKovrHU5fSVlPK2JIauIpC&#10;5usjrfPuDl8nH49F9UksqYF9KeStym6k9U05bKR1VT4Qj8U8yZcDsD+FvDXZHUtfZ6R1VZ7JbrjU&#10;L6YtxpIaOJRC3oocN9K6KmXE5Zjakhq4PoW8Zjn/Cx6GzpOxqC6xpAaOoZDXKMOOtC5LWVSXx2L2&#10;y2lrsaQGjqWQ1yKnI62LvuBhjPxQHFVbUgNDUMhLl/2/4GHovBCLaktqYCgKeam6f3kPZbyR1lUp&#10;i+p+OW0tltTAkBTykuR6X/AwdMqi+o3UBbWVWFIDY1DIS5DTL3jol+PUKSOuLS+qLamBsSjklmX6&#10;kdZlOVlUb3XEZUkNjEkhtybDfMHDGPlQtlvGltTA2BRyK7K7O/x46iJsIe/LdhfVXwrA+BTynNLG&#10;SOuq3E5dUluJJTUwFYU8h5yOtFo7lu6nLKp/JnVRrT1lSf3VAExHIU8p437Bw9ApI65XU5fV2vNW&#10;LKmB6SnkseV0pHUjdem1nC0uqi2pgbko5LFkui94GCMvdrmburDWnLKkVsbAXBTykHL6BQ83Upfc&#10;UvJsl3upC2vNsaQG5qaQh5DdsfQSRlpX5enUZbX2WFIDLVDIx8i8X/AwdMqiekuPxbSkBlqikA+V&#10;3bH0Ekdal6Usqn8ydWmtNZbUQGsU8r6y7JHWVfl4trOotqQGWqSQL5PTkVYrX/AwRj6Q7TwW05Ia&#10;aJVCPk92I61Hs/yR1lV5JrvfpfaLa42xpAZappDPym6k1eoXPAydp7KdY2pLaqB1CjnL+IKHofNk&#10;trGotqQGlmK7hZzTL3jol9XaUxbVr6Qur7WllLElNbAU2yvkrH+kdVX+RtZ/VG1JDSzNNgo5p1/w&#10;sPaR1lV5IetfVH8hyhhYnnUXcnZ3h7cy0roqZVHdL6+1pVxrAlii9RVytjnSuirlsZhvpC6wNcWS&#10;Gliy9RRy1vMFD0PnnVn3orqMt349AMu2/ELObqS1li94GDplUf3JrHfEZUkNrMUyCzmnI60bqUtI&#10;TvORLndTF9kaYkkNrMmyCjnr/oKHofN81ruotqQG1qb9Qs7pFzzcSF06cn5upy6xtcSSGlijdgs5&#10;2/mCh6FTFtU/k7rI1hBLamCt2ivk7L7gwUjreikjrldTF9nSY0kNrF0bhZzdsbSR1vFZ46LakhrY&#10;gnkLOUZaQ+ZDWd+Iy5Ia2Ip5Cjm+4GHoPNflXupCW3IsqYEtma6QY6Q1Vp5OXWZLjyU1sDXjF3J2&#10;Iy1f8DBOyqJ6bY/F/EoAtmecQo4veJgiZVH9k6kLbakp4y3XmoCtGraQu7/gN8ZIa6q8nPUsqi2p&#10;ga0bppDjCx6mzgeynkV1WVJ/LQDbdv1CzukXPBhpTZtns/tE2S+2JebzsaQGKA4v5OzuDhtpzZNb&#10;Wc8xtSU1wKn9Cjm+4KGFPJn1LKotqQHud3khZ3csXUZajqXnTVlUv5K62JYWS2qA851fyDHSai0f&#10;z/KPqi2pAS52Wsg5HWndSF0IMl9eyPIX1ZbUAJf73MlIy93hNvNMlzdTF9ySYkkNcLW3C7lfAtJG&#10;nuryRuqCW1IsqQH2o5AbzTuz/EW1JTXA/hRygzlZVC91xGVJDXA4hdxgPtLlbuqiW0IsqQGuRyE3&#10;luez3EV1WVIrY4DrUcgN5XbqkltKShlbUgNcn0JuJO9KXXJLiSU1wPEUcgMpi+pXUxfdEvLlADAE&#10;hdxAPpllLqotqQGGo5BnzoeyvBGXJTXA8BTyjHmuy73UhddyLKkBxqGQZ8rTqcuu9VhSA4xHIc+Q&#10;sqh+PXXhtRxLaoBxKeSJUx6L+enUhddyLKkBxqeQJ87LWdai2pIaYBoKecJ8f5azqLakBpiWQp4o&#10;z2ZXcv3iazGW1ADTU8gT5FaWc0xtSQ0wD4U8cp7s8lrq4msxltQA81HII6Ysqj+VuvhajCU1wLwU&#10;8oh5Kcs4qrakBpifQh4pL6T9RXUZmX01ALRAIY+Qsqh+M3UBtpS3YkkN0BKFPHCe6vJG6gJsKZbU&#10;AO1RyAPmnWl/UV2W1MoYoD0KeaCURfUraXvE9Z8CQKsU8kD5WJe7qUuwlVhSA7RNIQ+Q59Puoros&#10;qX8zALROIR+Z22l3Uf2LsaQGWAqFfETelboEW4klNcCyKORrpiyqX01dhC2kLKl/LwAsiUK+Zj6Z&#10;NhfVltQAy6SQr5GPpM0RlyU1wHIp5APz/i73UpfhnLGkBlg+hXxAnk5dhnPHkhpgHRTynimL6tZ+&#10;Z2xJDbAeCnmPlMdifjp1Ic6ZfxNLaoA1Uch75OW09en4iwFgbRTyFfn+tLWotqQGWCeFfEmey27B&#10;3C/FOVL+Pv57AFgrhXxBbqWdY+ryCf1/BYA1U8jn5Mkur6cuxjnyz2NJDbAFCrmXsqj+TOpinCOW&#10;1ADboZB7eSltHFX/2wCwJQr5TF7I/IvqN2JJDbBFCvn/59kub6YuyCljSQ2wXQo5u0V1+WTaL8gp&#10;Y0kNsG2bL+R3dnktdUFOGUtqADZdyGVR/anMO+KypAag2HQhf6zL3dQlOVUsqQE4sdlCfj7zLaot&#10;qQHo22Qh3858i+qypP7VAMD9NlfIT6UuyaliSQ3ARTZVyGVR/WrqopwiZUn9uwGA822qkF/JPIvq&#10;z8WSGoDLbaaQy6J6jhHXFwIAV9tEIb+/y73UZTlmypL6VwIA+1l9IT+duizHjiU1AIdadSG/K9P/&#10;zrgci/92AOAwqy3ksqj+dOrCHDP/LJbUAFzPagv55Uz76fhzsaQG4PpWWcgfzrSLaktqAI61ukIu&#10;i+oyquqX5hixpAZgKKsq5FuZ7pjakhqAIa2mkJ/s8nrq4hwjltQADG0VhfyOLp9JXZxjxJIagDGs&#10;opBfyjRH1Z+NJTUA41h8IX8w0yyqLakBGNOiC/m5Lm+mLs8hU5bU/zkAMK7FFvKt7MqyX6BDpvz1&#10;LakBmMIiC7k8FvO11AU6ZCypAZjS4gq5LKo/lXFHXGW89dsBgOksrpA/0eVu6hIdKm/FkhqA6S2q&#10;kJ/PuItqS2oA5rKYQn5PxltUl/HWlwIA81lEId9KXaJD5R/FkhqA+TVfyGVR/WrqIh0iltQAtKL5&#10;Qn4l4yyqLakBaEnThfyxjDPisqQGoDXNFvL7u9xLXabHxpIagBY1WchPZ/hFtSU1AC1rrpCfyvC/&#10;M7akBqB1TRVyWVR/OnWhHpPyO+jfCAC0ralC/rEM++n452NJDcAyNFPIH86wi2pLagCWpIlCLovq&#10;8mm2X6rXTVlSK2MAlmT2Qr6V4Y6py5L6iwGA5Zm1kJ/McGX8s7GkBmC5Zivksqj+TOpivU4sqQFY&#10;utkK+aUM8+m4/O75twIAyzZLIX8wwyyqfzHGWwCsw+SF/FyGeSymJTUAazJpId/KbgndL9dDYkkN&#10;wBpNVshlxFWW0P2CPSSW1ACs1SSF/I7sFtXHjLgsqQFYs0kK+RNd7qYu2X1jSQ3A2o1eyN+X4xbV&#10;ltQAbMGohfyeHLeo/pdRxgBsw2iFfCt1we6bsqT+VwGA7RilkMui+rXURbtPLKkB2KJRCvlTud6i&#10;uvx/fi0AsD2DF3JZVF9nxFWOqS2pAdiqQQv5/V3upS7bq/JPY7wFwLYNVsjfncMX1eVTsSU1AAxU&#10;yE/l8N8ZW1IDwKmjC7ksqstjMfuFe1nKkvorAQBOHF3IP5bDPh1bUgNA7ahC/uEctqi2pAaA8127&#10;kMuiunzpQ790L4olNQBc7FqFfKvLL6Qu3fNiSQ0AVzu4kJ/M/r8ztqQGgP0cVMgni+p9CtmSGgD2&#10;d1Ahv5T9ytiSGgAOs3ch/9Xst6i2pAaAw+1VyGVR/Wbq8u2nLKl/JwDAoa4s5FvZfertl2//U/Fn&#10;Y0kNANd1aSGXEdfd1AXcL2NLagA4zoWF/I5cvaguS+pfDgBwrAsL+RO5+tPxfwkAMIRzC/n7cvmi&#10;2pIaAIZVFfL35PJFdXlkpiU1AAzrvkK+lbqAz34qtqQGgHF8vZDLovr11EV8UsaW1AAwnq8X8kWL&#10;aktqABjf24VcFtUXjbgsqQFgfG8X8r3URWxJDQDTebuQ+2VsSQ0A07qvkC2pAWAeXy9kS2oAmM/b&#10;hVyW1P++/78AAJN5u5B/qMt3dvk2ERERmSXf/P8AsCGYdl7X7Y4AAAAASUVORK5CYIJQSwECLQAU&#10;AAYACAAAACEAsYJntgoBAAATAgAAEwAAAAAAAAAAAAAAAAAAAAAAW0NvbnRlbnRfVHlwZXNdLnht&#10;bFBLAQItABQABgAIAAAAIQA4/SH/1gAAAJQBAAALAAAAAAAAAAAAAAAAADsBAABfcmVscy8ucmVs&#10;c1BLAQItABQABgAIAAAAIQDGVsHyoAYAAMwhAAAOAAAAAAAAAAAAAAAAADoCAABkcnMvZTJvRG9j&#10;LnhtbFBLAQItABQABgAIAAAAIQCqJg6+vAAAACEBAAAZAAAAAAAAAAAAAAAAAAYJAABkcnMvX3Jl&#10;bHMvZTJvRG9jLnhtbC5yZWxzUEsBAi0AFAAGAAgAAAAhAKSfe7fiAAAACwEAAA8AAAAAAAAAAAAA&#10;AAAA+QkAAGRycy9kb3ducmV2LnhtbFBLAQItAAoAAAAAAAAAIQDr+TfcQxkAAEMZAAAUAAAAAAAA&#10;AAAAAAAAAAgLAABkcnMvbWVkaWEvaW1hZ2UxLnBuZ1BLBQYAAAAABgAGAHwBAAB9JAAAAAA=&#10;">
                <v:group id="Group 1089" o:spid="_x0000_s1308" style="position:absolute;left:37927;top:32580;width:31065;height:10439" coordorigin="37927,32580" coordsize="31064,104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RrtxAAAAN0AAAAPAAAAZHJzL2Rvd25yZXYueG1sRE9Na4NA&#10;EL0X+h+WKfTWrDYoxWYjEtrSQwjEFEpvgztRiTsr7lbNv88GArnN433OKp9NJ0YaXGtZQbyIQBBX&#10;VrdcK/g5fL68gXAeWWNnmRScyUG+fnxYYabtxHsaS1+LEMIuQwWN930mpasaMugWticO3NEOBn2A&#10;Qy31gFMIN518jaJUGmw5NDTY06ah6lT+GwVfE07FMv4Yt6fj5vx3SHa/25iUen6ai3cQnmZ/F9/c&#10;3zrMXyYpXL8JJ8j1BQAA//8DAFBLAQItABQABgAIAAAAIQDb4fbL7gAAAIUBAAATAAAAAAAAAAAA&#10;AAAAAAAAAABbQ29udGVudF9UeXBlc10ueG1sUEsBAi0AFAAGAAgAAAAhAFr0LFu/AAAAFQEAAAsA&#10;AAAAAAAAAAAAAAAAHwEAAF9yZWxzLy5yZWxzUEsBAi0AFAAGAAgAAAAhAEepGu3EAAAA3QAAAA8A&#10;AAAAAAAAAAAAAAAABwIAAGRycy9kb3ducmV2LnhtbFBLBQYAAAAAAwADALcAAAD4AgAAAAA=&#10;">
                  <v:rect id="Rectangle 1090" o:spid="_x0000_s1309" style="position:absolute;left:37927;top:32580;width:31064;height:104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0NFzwwAAAN0AAAAPAAAAZHJzL2Rvd25yZXYueG1sRE9LSwMx&#10;EL4L/ocwghdps1a07dq02BbBa5/0OLsZN8tuJksSt+u/N4LgbT6+5yxWg21FTz7UjhU8jjMQxKXT&#10;NVcKjof30QxEiMgaW8ek4JsCrJa3NwvMtbvyjvp9rEQK4ZCjAhNjl0sZSkMWw9h1xIn7dN5iTNBX&#10;Unu8pnDbykmWvUiLNacGgx1tDJXN/ssqOMT+dC5Ol1mzfahDUTjTzP1aqfu74e0VRKQh/ov/3B86&#10;zX96nsLvN+kEufwBAAD//wMAUEsBAi0AFAAGAAgAAAAhANvh9svuAAAAhQEAABMAAAAAAAAAAAAA&#10;AAAAAAAAAFtDb250ZW50X1R5cGVzXS54bWxQSwECLQAUAAYACAAAACEAWvQsW78AAAAVAQAACwAA&#10;AAAAAAAAAAAAAAAfAQAAX3JlbHMvLnJlbHNQSwECLQAUAAYACAAAACEAJdDRc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091" o:spid="_x0000_s1310" style="position:absolute;left:37927;top:32580;width:31065;height:10439" coordorigin="-453,-68" coordsize="32640,203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eisExwAAAN0AAAAPAAAAZHJzL2Rvd25yZXYueG1sRI9Pa8JA&#10;EMXvQr/DMkJvuklFKdGNiLSlBymohdLbkJ38wexsyG6T+O07h0JvM7w37/1mt59cqwbqQ+PZQLpM&#10;QBEX3jZcGfi8vi6eQYWIbLH1TAbuFGCfP8x2mFk/8pmGS6yUhHDI0EAdY5dpHYqaHIal74hFK33v&#10;MMraV9r2OEq4a/VTkmy0w4alocaOjjUVt8uPM/A24nhYpS/D6VYe79/X9cfXKSVjHufTYQsq0hT/&#10;zX/X71bwV2vBlW9kBJ3/AgAA//8DAFBLAQItABQABgAIAAAAIQDb4fbL7gAAAIUBAAATAAAAAAAA&#10;AAAAAAAAAAAAAABbQ29udGVudF9UeXBlc10ueG1sUEsBAi0AFAAGAAgAAAAhAFr0LFu/AAAAFQEA&#10;AAsAAAAAAAAAAAAAAAAAHwEAAF9yZWxzLy5yZWxzUEsBAi0AFAAGAAgAAAAhAFl6KwTHAAAA3QAA&#10;AA8AAAAAAAAAAAAAAAAABwIAAGRycy9kb3ducmV2LnhtbFBLBQYAAAAAAwADALcAAAD7AgAAAAA=&#10;">
                    <v:rect id="Rectangle 1092" o:spid="_x0000_s1311" style="position:absolute;left:-453;top:-68;width:32639;height:203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A+CawwAAAN0AAAAPAAAAZHJzL2Rvd25yZXYueG1sRE/fa8Iw&#10;EH4f7H8IN9jLmKnKhlajTEXY63QOH6/NrSltLiXJav3vl8HAt/v4ft5yPdhW9ORD7VjBeJSBIC6d&#10;rrlS8HncP89AhIissXVMCq4UYL26v1tirt2FP6g/xEqkEA45KjAxdrmUoTRkMYxcR5y4b+ctxgR9&#10;JbXHSwq3rZxk2au0WHNqMNjR1lDZHH6sgmPsT1/F6Txrdk91KApnmrnfKPX4MLwtQEQa4k38737X&#10;af70ZQ5/36QT5OoXAAD//wMAUEsBAi0AFAAGAAgAAAAhANvh9svuAAAAhQEAABMAAAAAAAAAAAAA&#10;AAAAAAAAAFtDb250ZW50X1R5cGVzXS54bWxQSwECLQAUAAYACAAAACEAWvQsW78AAAAVAQAACwAA&#10;AAAAAAAAAAAAAAAfAQAAX3JlbHMvLnJlbHNQSwECLQAUAAYACAAAACEAOwPgm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093" o:spid="_x0000_s1312"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JSBAxgAAAN0AAAAPAAAAZHJzL2Rvd25yZXYueG1sRI9Ba8JA&#10;EIXvBf/DMoKXUDfVIpK6ii0UixRE7aHHITsmwexs2F01/ffOQehthvfmvW8Wq9616kohNp4NvIxz&#10;UMSltw1XBn6On89zUDEhW2w9k4E/irBaDp4WWFh/4z1dD6lSEsKxQAN1Sl2hdSxrchjHviMW7eSD&#10;wyRrqLQNeJNw1+pJns+0w4alocaOPmoqz4eLM6An5e57uzl1fabfg3/12WX3mxkzGvbrN1CJ+vRv&#10;flx/WcGfzoRfvpER9PIOAAD//wMAUEsBAi0AFAAGAAgAAAAhANvh9svuAAAAhQEAABMAAAAAAAAA&#10;AAAAAAAAAAAAAFtDb250ZW50X1R5cGVzXS54bWxQSwECLQAUAAYACAAAACEAWvQsW78AAAAVAQAA&#10;CwAAAAAAAAAAAAAAAAAfAQAAX3JlbHMvLnJlbHNQSwECLQAUAAYACAAAACEA+iUgQMYAAADdAAAA&#10;DwAAAAAAAAAAAAAAAAAHAgAAZHJzL2Rvd25yZXYueG1sUEsFBgAAAAADAAMAtwAAAPoCAAAAAA==&#10;" stroked="f">
                      <v:fill opacity="0"/>
                      <v:textbox inset="2.53956mm,2.53956mm,2.53956mm,2.53956mm">
                        <w:txbxContent>
                          <w:p w:rsidR="00E934CF" w:rsidRDefault="00E934CF">
                            <w:pPr>
                              <w:spacing w:before="0" w:after="0" w:line="240" w:lineRule="auto"/>
                              <w:textDirection w:val="btLr"/>
                            </w:pPr>
                          </w:p>
                        </w:txbxContent>
                      </v:textbox>
                    </v:rect>
                    <v:group id="Group 1094" o:spid="_x0000_s1313"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EgkwgAAAN0AAAAPAAAAZHJzL2Rvd25yZXYueG1sRE9Ni8Iw&#10;EL0v+B/CCN7WtMqKVKOIqHgQYVUQb0MztsVmUprY1n9vFoS9zeN9znzZmVI0VLvCsoJ4GIEgTq0u&#10;OFNwOW+/pyCcR9ZYWiYFL3KwXPS+5pho2/IvNSefiRDCLkEFufdVIqVLczLohrYiDtzd1gZ9gHUm&#10;dY1tCDelHEXRRBosODTkWNE6p/RxehoFuxbb1TjeNIfHff26nX+O10NMSg363WoGwlPn/8Uf916H&#10;+eNJDH/fhBPk4g0AAP//AwBQSwECLQAUAAYACAAAACEA2+H2y+4AAACFAQAAEwAAAAAAAAAAAAAA&#10;AAAAAAAAW0NvbnRlbnRfVHlwZXNdLnhtbFBLAQItABQABgAIAAAAIQBa9CxbvwAAABUBAAALAAAA&#10;AAAAAAAAAAAAAB8BAABfcmVscy8ucmVsc1BLAQItABQABgAIAAAAIQAGLEgkwgAAAN0AAAAPAAAA&#10;AAAAAAAAAAAAAAcCAABkcnMvZG93bnJldi54bWxQSwUGAAAAAAMAAwC3AAAA9gIAAAAA&#10;">
                      <v:shape id="Freeform 1095" o:spid="_x0000_s1314"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XWOzxAAAAN0AAAAPAAAAZHJzL2Rvd25yZXYueG1sRE9Na8JA&#10;EL0L/Q/LFHrTjbFVia4iQrUFL1XR65Ads9HsbMiuJv333UKht3m8z5kvO1uJBzW+dKxgOEhAEOdO&#10;l1woOB7e+1MQPiBrrByTgm/ysFw89eaYadfyFz32oRAxhH2GCkwIdSalzw1Z9ANXE0fu4hqLIcKm&#10;kLrBNobbSqZJMpYWS44NBmtaG8pv+7tVsDufbKvP9GY219Vn+bqdpNvRRKmX5241AxGoC//iP/eH&#10;jvNH4xR+v4knyMUPAAAA//8DAFBLAQItABQABgAIAAAAIQDb4fbL7gAAAIUBAAATAAAAAAAAAAAA&#10;AAAAAAAAAABbQ29udGVudF9UeXBlc10ueG1sUEsBAi0AFAAGAAgAAAAhAFr0LFu/AAAAFQEAAAsA&#10;AAAAAAAAAAAAAAAAHwEAAF9yZWxzLy5yZWxzUEsBAi0AFAAGAAgAAAAhAEBdY7P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096" o:spid="_x0000_s1315"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5aSUxAAAAN0AAAAPAAAAZHJzL2Rvd25yZXYueG1sRE9La8JA&#10;EL4L/odlCr2I2bQB0dRVRGjpodZnPE+z0ySYnQ3ZrUn/fbcgeJuP7znzZW9qcaXWVZYVPEUxCOLc&#10;6ooLBafj63gKwnlkjbVlUvBLDpaL4WCOqbYd7+l68IUIIexSVFB636RSurwkgy6yDXHgvm1r0AfY&#10;FlK32IVwU8vnOJ5IgxWHhhIbWpeUXw4/RsHnbPd1xiTb5B+b45sdbbnqMlbq8aFfvYDw1Pu7+OZ+&#10;12F+Mkng/5twglz8AQAA//8DAFBLAQItABQABgAIAAAAIQDb4fbL7gAAAIUBAAATAAAAAAAAAAAA&#10;AAAAAAAAAABbQ29udGVudF9UeXBlc10ueG1sUEsBAi0AFAAGAAgAAAAhAFr0LFu/AAAAFQEAAAsA&#10;AAAAAAAAAAAAAAAAHwEAAF9yZWxzLy5yZWxzUEsBAi0AFAAGAAgAAAAhABTlpJTEAAAA3QAAAA8A&#10;AAAAAAAAAAAAAAAABwIAAGRycy9kb3ducmV2LnhtbFBLBQYAAAAAAwADALcAAAD4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097" o:spid="_x0000_s1316" style="position:absolute;left:-453;top:-68;width:32639;height:203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jmuBxAAAAN0AAAAPAAAAZHJzL2Rvd25yZXYueG1sRE9La8JA&#10;EL4X/A/LCN7qxgciqWsIUlHqyVRaehuyYxKSnQ3ZbZL++25B6G0+vufsktE0oqfOVZYVLOYRCOLc&#10;6ooLBbf34/MWhPPIGhvLpOCHHCT7ydMOY20HvlKf+UKEEHYxKii9b2MpXV6SQTe3LXHg7rYz6APs&#10;Cqk7HEK4aeQyijbSYMWhocSWDiXldfZtFKRvep1GH6fL12uP9fHzMiyyZarUbDqmLyA8jf5f/HCf&#10;dZi/2qzh75twgtz/AgAA//8DAFBLAQItABQABgAIAAAAIQDb4fbL7gAAAIUBAAATAAAAAAAAAAAA&#10;AAAAAAAAAABbQ29udGVudF9UeXBlc10ueG1sUEsBAi0AFAAGAAgAAAAhAFr0LFu/AAAAFQEAAAsA&#10;AAAAAAAAAAAAAAAAHwEAAF9yZWxzLy5yZWxzUEsBAi0AFAAGAAgAAAAhAImOa4HEAAAA3QAAAA8A&#10;AAAAAAAAAAAAAAAABwIAAGRycy9kb3ducmV2LnhtbFBLBQYAAAAAAwADALcAAAD4AgAAAAA=&#10;" filled="f" stroked="f">
                      <v:textbox inset="1.2694mm,2.53956mm,0,0">
                        <w:txbxContent>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Smatram da otvorenost postoji, podaci se pružaju, ali u većem dijelu po zahtjevu.</w:t>
                            </w:r>
                          </w:p>
                          <w:p w:rsidR="00E934CF" w:rsidRPr="00601BBD" w:rsidRDefault="00E934CF">
                            <w:pPr>
                              <w:spacing w:before="0" w:after="0" w:line="240" w:lineRule="auto"/>
                              <w:ind w:left="360" w:firstLine="360"/>
                              <w:jc w:val="right"/>
                              <w:textDirection w:val="btLr"/>
                              <w:rPr>
                                <w:sz w:val="18"/>
                                <w:szCs w:val="18"/>
                              </w:rPr>
                            </w:pPr>
                            <w:r w:rsidRPr="00601BBD">
                              <w:rPr>
                                <w:rFonts w:ascii="Arial" w:eastAsia="Arial" w:hAnsi="Arial" w:cs="Arial"/>
                                <w:smallCaps/>
                                <w:color w:val="333C3D"/>
                                <w:sz w:val="18"/>
                                <w:szCs w:val="18"/>
                              </w:rPr>
                              <w:t>Kada su u pitanju javne rasprave, ton je dosta formalan, a u suštini to treba da se jednostavnije iskomunicira sa građanima,</w:t>
                            </w:r>
                          </w:p>
                          <w:p w:rsidR="00E934CF" w:rsidRDefault="00E934CF">
                            <w:pPr>
                              <w:spacing w:before="0" w:after="0" w:line="240" w:lineRule="auto"/>
                              <w:ind w:left="360" w:firstLine="360"/>
                              <w:jc w:val="right"/>
                              <w:textDirection w:val="btLr"/>
                            </w:pPr>
                            <w:r w:rsidRPr="00601BBD">
                              <w:rPr>
                                <w:rFonts w:ascii="Arial" w:eastAsia="Arial" w:hAnsi="Arial" w:cs="Arial"/>
                                <w:color w:val="7E97AD"/>
                                <w:sz w:val="18"/>
                                <w:szCs w:val="18"/>
                              </w:rPr>
                              <w:t>Učesnici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Istraživanje javnog m</w:t>
      </w:r>
      <w:r w:rsidR="00102AF2">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jenja u regionu Zapadnog Balkana – Balkanski barometar</w:t>
      </w:r>
      <w:r w:rsidR="006A107F" w:rsidRPr="007075A6">
        <w:rPr>
          <w:rFonts w:asciiTheme="minorHAnsi" w:eastAsia="Calibri" w:hAnsiTheme="minorHAnsi" w:cs="Calibri"/>
          <w:color w:val="000000"/>
          <w:sz w:val="24"/>
          <w:szCs w:val="24"/>
          <w:vertAlign w:val="superscript"/>
        </w:rPr>
        <w:footnoteReference w:id="105"/>
      </w:r>
      <w:r w:rsidR="006A107F" w:rsidRPr="007075A6">
        <w:rPr>
          <w:rFonts w:asciiTheme="minorHAnsi" w:eastAsia="Calibri" w:hAnsiTheme="minorHAnsi" w:cs="Calibri"/>
          <w:color w:val="000000"/>
          <w:sz w:val="24"/>
          <w:szCs w:val="24"/>
        </w:rPr>
        <w:t xml:space="preserve"> ukazuje na pad pozitivne percepcije građana i privrednog sektora u oblasti informacija od strane javne uprave: 61% građana u Crnoj Gori smatra da organi uprave na zahtjeve za slobodan pristup informacijama odgovaraju blagovremeno u 2019. godini, 63% u 2020. godini, ali samo 46% u 2021. godini. </w:t>
      </w:r>
      <w:r w:rsidR="000A5915">
        <w:rPr>
          <w:rFonts w:asciiTheme="minorHAnsi" w:eastAsia="Calibri" w:hAnsiTheme="minorHAnsi" w:cs="Calibri"/>
          <w:color w:val="000000"/>
          <w:sz w:val="24"/>
          <w:szCs w:val="24"/>
        </w:rPr>
        <w:t>U</w:t>
      </w:r>
      <w:r w:rsidR="006A107F" w:rsidRPr="007075A6">
        <w:rPr>
          <w:rFonts w:asciiTheme="minorHAnsi" w:eastAsia="Calibri" w:hAnsiTheme="minorHAnsi" w:cs="Calibri"/>
          <w:color w:val="000000"/>
          <w:sz w:val="24"/>
          <w:szCs w:val="24"/>
        </w:rPr>
        <w:t xml:space="preserve"> 2019. godini </w:t>
      </w:r>
      <w:r w:rsidR="000A5915" w:rsidRPr="007075A6">
        <w:rPr>
          <w:rFonts w:asciiTheme="minorHAnsi" w:eastAsia="Calibri" w:hAnsiTheme="minorHAnsi" w:cs="Calibri"/>
          <w:color w:val="000000"/>
          <w:sz w:val="24"/>
          <w:szCs w:val="24"/>
        </w:rPr>
        <w:t>65%</w:t>
      </w:r>
      <w:r w:rsidR="000A5915">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 xml:space="preserve">smatra da je informacija dostavljena od strane organa relevantna i kompletna, 63% u 2020. godini, a 50% u 2021. godini. </w:t>
      </w:r>
      <w:r w:rsidR="000A5915">
        <w:rPr>
          <w:rFonts w:asciiTheme="minorHAnsi" w:eastAsia="Calibri" w:hAnsiTheme="minorHAnsi" w:cs="Calibri"/>
          <w:color w:val="000000"/>
          <w:sz w:val="24"/>
          <w:szCs w:val="24"/>
        </w:rPr>
        <w:t>D</w:t>
      </w:r>
      <w:r w:rsidR="006A107F" w:rsidRPr="007075A6">
        <w:rPr>
          <w:rFonts w:asciiTheme="minorHAnsi" w:eastAsia="Calibri" w:hAnsiTheme="minorHAnsi" w:cs="Calibri"/>
          <w:color w:val="000000"/>
          <w:sz w:val="24"/>
          <w:szCs w:val="24"/>
        </w:rPr>
        <w:t xml:space="preserve">a su informacije dostavljene uz razuman trošak </w:t>
      </w:r>
      <w:r w:rsidR="000A5915" w:rsidRPr="007075A6">
        <w:rPr>
          <w:rFonts w:asciiTheme="minorHAnsi" w:eastAsia="Calibri" w:hAnsiTheme="minorHAnsi" w:cs="Calibri"/>
          <w:color w:val="000000"/>
          <w:sz w:val="24"/>
          <w:szCs w:val="24"/>
        </w:rPr>
        <w:t xml:space="preserve">smatra 61% građana </w:t>
      </w:r>
      <w:r w:rsidR="006A107F" w:rsidRPr="007075A6">
        <w:rPr>
          <w:rFonts w:asciiTheme="minorHAnsi" w:eastAsia="Calibri" w:hAnsiTheme="minorHAnsi" w:cs="Calibri"/>
          <w:color w:val="000000"/>
          <w:sz w:val="24"/>
          <w:szCs w:val="24"/>
        </w:rPr>
        <w:t>u 2019. godini, 65% u 2020. godini, a 50% u 2021. godini.</w:t>
      </w:r>
    </w:p>
    <w:p w:rsidR="00A16942" w:rsidRPr="007075A6" w:rsidRDefault="000A5915">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Kad</w:t>
      </w:r>
      <w:r w:rsidR="006A107F" w:rsidRPr="007075A6">
        <w:rPr>
          <w:rFonts w:asciiTheme="minorHAnsi" w:eastAsia="Calibri" w:hAnsiTheme="minorHAnsi" w:cs="Calibri"/>
          <w:color w:val="000000"/>
          <w:sz w:val="24"/>
          <w:szCs w:val="24"/>
        </w:rPr>
        <w:t xml:space="preserve"> je u pitanju stav poslovne zajednice, 60% predstavnika biznisa smatra da organi uprave na zahtjeve za slobodan pristup informacijama odgovaraju blagovremeno u 2019. godini, 42% u 2020. godini, a 35% u 2021. godini. </w:t>
      </w:r>
      <w:r w:rsidR="000B5350">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 xml:space="preserve">jih </w:t>
      </w:r>
      <w:r w:rsidR="000B5350" w:rsidRPr="007075A6">
        <w:rPr>
          <w:rFonts w:asciiTheme="minorHAnsi" w:eastAsia="Calibri" w:hAnsiTheme="minorHAnsi" w:cs="Calibri"/>
          <w:color w:val="000000"/>
          <w:sz w:val="24"/>
          <w:szCs w:val="24"/>
        </w:rPr>
        <w:t>64%</w:t>
      </w:r>
      <w:r w:rsidR="006A107F" w:rsidRPr="007075A6">
        <w:rPr>
          <w:rFonts w:asciiTheme="minorHAnsi" w:eastAsia="Calibri" w:hAnsiTheme="minorHAnsi" w:cs="Calibri"/>
          <w:color w:val="000000"/>
          <w:sz w:val="24"/>
          <w:szCs w:val="24"/>
        </w:rPr>
        <w:t xml:space="preserve">smatra da je informacija dostavljena od strane organa relevantna i kompletna u 2019. godini, 47% u 2020. godini, a </w:t>
      </w:r>
      <w:r w:rsidR="000B5350">
        <w:rPr>
          <w:rFonts w:asciiTheme="minorHAnsi" w:eastAsia="Calibri" w:hAnsiTheme="minorHAnsi" w:cs="Calibri"/>
          <w:color w:val="000000"/>
          <w:sz w:val="24"/>
          <w:szCs w:val="24"/>
        </w:rPr>
        <w:t>43% u 2021. godini. D</w:t>
      </w:r>
      <w:r w:rsidR="006A107F" w:rsidRPr="007075A6">
        <w:rPr>
          <w:rFonts w:asciiTheme="minorHAnsi" w:eastAsia="Calibri" w:hAnsiTheme="minorHAnsi" w:cs="Calibri"/>
          <w:color w:val="000000"/>
          <w:sz w:val="24"/>
          <w:szCs w:val="24"/>
        </w:rPr>
        <w:t xml:space="preserve">a su informacije u posjedu organa vlasti dostavljene uz razuman trošak </w:t>
      </w:r>
      <w:r w:rsidR="000B5350">
        <w:rPr>
          <w:rFonts w:asciiTheme="minorHAnsi" w:eastAsia="Calibri" w:hAnsiTheme="minorHAnsi" w:cs="Calibri"/>
          <w:color w:val="000000"/>
          <w:sz w:val="24"/>
          <w:szCs w:val="24"/>
        </w:rPr>
        <w:t xml:space="preserve">smatra 66% </w:t>
      </w:r>
      <w:r w:rsidR="006A107F" w:rsidRPr="007075A6">
        <w:rPr>
          <w:rFonts w:asciiTheme="minorHAnsi" w:eastAsia="Calibri" w:hAnsiTheme="minorHAnsi" w:cs="Calibri"/>
          <w:color w:val="000000"/>
          <w:sz w:val="24"/>
          <w:szCs w:val="24"/>
        </w:rPr>
        <w:t xml:space="preserve">u 2019. godini, 41% u 2020. godini, a 35% u 2021. godini.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color w:val="000000"/>
          <w:sz w:val="24"/>
          <w:szCs w:val="24"/>
        </w:rPr>
        <w:t xml:space="preserve">Na Portalu otvorenih podataka </w:t>
      </w:r>
      <w:hyperlink r:id="rId56">
        <w:r w:rsidRPr="007075A6">
          <w:rPr>
            <w:rFonts w:asciiTheme="minorHAnsi" w:eastAsia="Calibri" w:hAnsiTheme="minorHAnsi" w:cs="Calibri"/>
            <w:color w:val="000000"/>
            <w:sz w:val="24"/>
            <w:szCs w:val="24"/>
            <w:u w:val="single"/>
          </w:rPr>
          <w:t>https://data.gov.me/</w:t>
        </w:r>
      </w:hyperlink>
      <w:r w:rsidR="00674B0D">
        <w:rPr>
          <w:rFonts w:asciiTheme="minorHAnsi" w:eastAsia="Calibri" w:hAnsiTheme="minorHAnsi" w:cs="Calibri"/>
          <w:color w:val="000000"/>
          <w:sz w:val="24"/>
          <w:szCs w:val="24"/>
        </w:rPr>
        <w:t xml:space="preserve"> ukupno je 146 data setova, </w:t>
      </w:r>
      <w:r w:rsidRPr="007075A6">
        <w:rPr>
          <w:rFonts w:asciiTheme="minorHAnsi" w:eastAsia="Calibri" w:hAnsiTheme="minorHAnsi" w:cs="Calibri"/>
          <w:color w:val="000000"/>
          <w:sz w:val="24"/>
          <w:szCs w:val="24"/>
        </w:rPr>
        <w:t xml:space="preserve"> </w:t>
      </w:r>
      <w:r w:rsidR="00674B0D">
        <w:rPr>
          <w:rFonts w:asciiTheme="minorHAnsi" w:eastAsia="Calibri" w:hAnsiTheme="minorHAnsi" w:cs="Calibri"/>
          <w:color w:val="000000"/>
          <w:sz w:val="24"/>
          <w:szCs w:val="24"/>
        </w:rPr>
        <w:t xml:space="preserve">koje je objavilo </w:t>
      </w:r>
      <w:r w:rsidRPr="007075A6">
        <w:rPr>
          <w:rFonts w:asciiTheme="minorHAnsi" w:eastAsia="Calibri" w:hAnsiTheme="minorHAnsi" w:cs="Calibri"/>
          <w:color w:val="000000"/>
          <w:sz w:val="24"/>
          <w:szCs w:val="24"/>
        </w:rPr>
        <w:t>20 institucija iz 15 različitih tematskih oblasti. Do danas</w:t>
      </w:r>
      <w:r w:rsidR="00674B0D">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u</w:t>
      </w:r>
      <w:r w:rsidR="008617B2">
        <w:rPr>
          <w:rFonts w:asciiTheme="minorHAnsi" w:eastAsia="Calibri" w:hAnsiTheme="minorHAnsi" w:cs="Calibri"/>
          <w:color w:val="000000"/>
          <w:sz w:val="24"/>
          <w:szCs w:val="24"/>
        </w:rPr>
        <w:t>kupan broj preuzetih podataka s portala otvorenih podataka 61.</w:t>
      </w:r>
      <w:r w:rsidRPr="007075A6">
        <w:rPr>
          <w:rFonts w:asciiTheme="minorHAnsi" w:eastAsia="Calibri" w:hAnsiTheme="minorHAnsi" w:cs="Calibri"/>
          <w:color w:val="000000"/>
          <w:sz w:val="24"/>
          <w:szCs w:val="24"/>
        </w:rPr>
        <w:t xml:space="preserve">672. Podaci na portalu su dostupni u formi </w:t>
      </w:r>
      <w:r w:rsidRPr="007075A6">
        <w:rPr>
          <w:rFonts w:asciiTheme="minorHAnsi" w:eastAsia="Calibri" w:hAnsiTheme="minorHAnsi" w:cs="Calibri"/>
          <w:i/>
          <w:color w:val="000000"/>
          <w:sz w:val="24"/>
          <w:szCs w:val="24"/>
        </w:rPr>
        <w:t>excel</w:t>
      </w:r>
      <w:r w:rsidRPr="007075A6">
        <w:rPr>
          <w:rFonts w:asciiTheme="minorHAnsi" w:eastAsia="Calibri" w:hAnsiTheme="minorHAnsi" w:cs="Calibri"/>
          <w:color w:val="000000"/>
          <w:sz w:val="24"/>
          <w:szCs w:val="24"/>
        </w:rPr>
        <w:t xml:space="preserve">, </w:t>
      </w:r>
      <w:r w:rsidRPr="007075A6">
        <w:rPr>
          <w:rFonts w:asciiTheme="minorHAnsi" w:eastAsia="Calibri" w:hAnsiTheme="minorHAnsi" w:cs="Calibri"/>
          <w:i/>
          <w:color w:val="000000"/>
          <w:sz w:val="24"/>
          <w:szCs w:val="24"/>
        </w:rPr>
        <w:t>cvs, xml, json.</w:t>
      </w:r>
    </w:p>
    <w:p w:rsidR="00A16942" w:rsidRPr="007075A6" w:rsidRDefault="006A107F">
      <w:pPr>
        <w:keepNext/>
        <w:keepLines/>
        <w:numPr>
          <w:ilvl w:val="0"/>
          <w:numId w:val="4"/>
        </w:numPr>
        <w:pBdr>
          <w:top w:val="nil"/>
          <w:left w:val="nil"/>
          <w:bottom w:val="nil"/>
          <w:right w:val="nil"/>
          <w:between w:val="nil"/>
        </w:pBdr>
        <w:spacing w:before="240" w:after="240" w:line="240" w:lineRule="auto"/>
        <w:ind w:right="-475"/>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IDENTIFIKOVANI PROBLEMI</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60" w:after="60" w:line="240" w:lineRule="auto"/>
        <w:ind w:left="274" w:right="-471" w:hanging="274"/>
        <w:jc w:val="both"/>
        <w:rPr>
          <w:rFonts w:asciiTheme="minorHAnsi" w:eastAsia="Calibri" w:hAnsiTheme="minorHAnsi" w:cs="Calibri"/>
          <w:b/>
          <w:i/>
          <w:color w:val="000000"/>
          <w:sz w:val="24"/>
          <w:szCs w:val="24"/>
        </w:rPr>
      </w:pPr>
      <w:r w:rsidRPr="00203703">
        <w:rPr>
          <w:rFonts w:asciiTheme="minorHAnsi" w:eastAsia="Calibri" w:hAnsiTheme="minorHAnsi" w:cs="Calibri"/>
          <w:b/>
          <w:i/>
          <w:color w:val="000000" w:themeColor="text1"/>
          <w:sz w:val="24"/>
          <w:szCs w:val="24"/>
        </w:rPr>
        <w:t>Nedovo</w:t>
      </w:r>
      <w:r w:rsidRPr="007075A6">
        <w:rPr>
          <w:rFonts w:asciiTheme="minorHAnsi" w:eastAsia="Calibri" w:hAnsiTheme="minorHAnsi" w:cs="Calibri"/>
          <w:b/>
          <w:i/>
          <w:color w:val="000000"/>
          <w:sz w:val="24"/>
          <w:szCs w:val="24"/>
        </w:rPr>
        <w:t>ljni kapaciteti Agencije za zaštitu ličnih podataka i slobodan pristup in</w:t>
      </w:r>
      <w:r w:rsidR="00F4059C">
        <w:rPr>
          <w:rFonts w:asciiTheme="minorHAnsi" w:eastAsia="Calibri" w:hAnsiTheme="minorHAnsi" w:cs="Calibri"/>
          <w:b/>
          <w:i/>
          <w:color w:val="000000"/>
          <w:sz w:val="24"/>
          <w:szCs w:val="24"/>
        </w:rPr>
        <w:t>formacijama za efikasno sprovođ</w:t>
      </w:r>
      <w:r w:rsidRPr="007075A6">
        <w:rPr>
          <w:rFonts w:asciiTheme="minorHAnsi" w:eastAsia="Calibri" w:hAnsiTheme="minorHAnsi" w:cs="Calibri"/>
          <w:b/>
          <w:i/>
          <w:color w:val="000000"/>
          <w:sz w:val="24"/>
          <w:szCs w:val="24"/>
        </w:rPr>
        <w:t>enje ZSPI</w:t>
      </w:r>
    </w:p>
    <w:p w:rsidR="00A16942" w:rsidRPr="007075A6" w:rsidRDefault="00F002A3">
      <w:pPr>
        <w:pBdr>
          <w:top w:val="nil"/>
          <w:left w:val="nil"/>
          <w:bottom w:val="nil"/>
          <w:right w:val="nil"/>
          <w:between w:val="nil"/>
        </w:pBd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highlight w:val="white"/>
        </w:rPr>
      </w:pPr>
      <w:r>
        <w:rPr>
          <w:rFonts w:asciiTheme="minorHAnsi" w:eastAsia="Calibri" w:hAnsiTheme="minorHAnsi" w:cs="Calibri"/>
          <w:noProof/>
          <w:color w:val="000000"/>
          <w:sz w:val="24"/>
          <w:szCs w:val="24"/>
          <w:shd w:val="clear" w:color="auto" w:fill="E6E6E6"/>
          <w:lang w:val="en-US"/>
        </w:rPr>
        <w:lastRenderedPageBreak/>
        <mc:AlternateContent>
          <mc:Choice Requires="wpg">
            <w:drawing>
              <wp:anchor distT="0" distB="0" distL="228600" distR="228600" simplePos="0" relativeHeight="251701248" behindDoc="0" locked="0" layoutInCell="1" allowOverlap="1" wp14:anchorId="21A5A972" wp14:editId="6B625081">
                <wp:simplePos x="0" y="0"/>
                <wp:positionH relativeFrom="margin">
                  <wp:posOffset>52127</wp:posOffset>
                </wp:positionH>
                <wp:positionV relativeFrom="page">
                  <wp:posOffset>7031205</wp:posOffset>
                </wp:positionV>
                <wp:extent cx="2747645" cy="581025"/>
                <wp:effectExtent l="5715" t="5715" r="2540" b="0"/>
                <wp:wrapSquare wrapText="bothSides"/>
                <wp:docPr id="1345" name="Group 109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747645" cy="581025"/>
                          <a:chOff x="39721" y="34894"/>
                          <a:chExt cx="27476" cy="5810"/>
                        </a:xfrm>
                      </wpg:grpSpPr>
                      <wpg:grpSp>
                        <wpg:cNvPr id="1346" name="Group 1099"/>
                        <wpg:cNvGrpSpPr>
                          <a:grpSpLocks/>
                        </wpg:cNvGrpSpPr>
                        <wpg:grpSpPr bwMode="auto">
                          <a:xfrm>
                            <a:off x="39721" y="34894"/>
                            <a:ext cx="27477" cy="5811"/>
                            <a:chOff x="39721" y="34894"/>
                            <a:chExt cx="27476" cy="5810"/>
                          </a:xfrm>
                        </wpg:grpSpPr>
                        <wps:wsp>
                          <wps:cNvPr id="1347" name="Rectangle 1100"/>
                          <wps:cNvSpPr>
                            <a:spLocks noChangeArrowheads="1"/>
                          </wps:cNvSpPr>
                          <wps:spPr bwMode="auto">
                            <a:xfrm>
                              <a:off x="39721" y="34894"/>
                              <a:ext cx="27477" cy="5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48" name="Group 1101"/>
                          <wpg:cNvGrpSpPr>
                            <a:grpSpLocks/>
                          </wpg:cNvGrpSpPr>
                          <wpg:grpSpPr bwMode="auto">
                            <a:xfrm>
                              <a:off x="39721" y="34894"/>
                              <a:ext cx="27477" cy="5811"/>
                              <a:chOff x="-1075" y="-651"/>
                              <a:chExt cx="33262" cy="20938"/>
                            </a:xfrm>
                          </wpg:grpSpPr>
                          <wps:wsp>
                            <wps:cNvPr id="1349" name="Rectangle 1102"/>
                            <wps:cNvSpPr>
                              <a:spLocks noChangeArrowheads="1"/>
                            </wps:cNvSpPr>
                            <wps:spPr bwMode="auto">
                              <a:xfrm>
                                <a:off x="-1075" y="-651"/>
                                <a:ext cx="33261" cy="2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50" name="Rectangle 1103"/>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51" name="Group 1104"/>
                            <wpg:cNvGrpSpPr>
                              <a:grpSpLocks/>
                            </wpg:cNvGrpSpPr>
                            <wpg:grpSpPr bwMode="auto">
                              <a:xfrm>
                                <a:off x="0" y="190"/>
                                <a:ext cx="22494" cy="8321"/>
                                <a:chOff x="2286" y="0"/>
                                <a:chExt cx="14721" cy="10241"/>
                              </a:xfrm>
                            </wpg:grpSpPr>
                            <wps:wsp>
                              <wps:cNvPr id="1352" name="Freeform 1105"/>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53" name="Rectangle 1106"/>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54" name="Rectangle 1107"/>
                            <wps:cNvSpPr>
                              <a:spLocks noChangeArrowheads="1"/>
                            </wps:cNvSpPr>
                            <wps:spPr bwMode="auto">
                              <a:xfrm>
                                <a:off x="-1075" y="-651"/>
                                <a:ext cx="32899" cy="20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2D05B5" w:rsidRDefault="00E934CF">
                                  <w:pPr>
                                    <w:spacing w:before="0" w:after="0" w:line="240" w:lineRule="auto"/>
                                    <w:ind w:left="360" w:firstLine="360"/>
                                    <w:jc w:val="right"/>
                                    <w:textDirection w:val="btLr"/>
                                    <w:rPr>
                                      <w:sz w:val="16"/>
                                      <w:szCs w:val="16"/>
                                    </w:rPr>
                                  </w:pPr>
                                  <w:r w:rsidRPr="002D05B5">
                                    <w:rPr>
                                      <w:rFonts w:ascii="Arial" w:eastAsia="Arial" w:hAnsi="Arial" w:cs="Arial"/>
                                      <w:smallCaps/>
                                      <w:color w:val="333C3D"/>
                                      <w:sz w:val="16"/>
                                      <w:szCs w:val="16"/>
                                    </w:rPr>
                                    <w:t>Glavni grad Podgorica pruža odličan pristup informacijama preko svoje viber grupe</w:t>
                                  </w:r>
                                </w:p>
                                <w:p w:rsidR="00E934CF" w:rsidRDefault="00E934CF">
                                  <w:pPr>
                                    <w:spacing w:before="0" w:after="0" w:line="240" w:lineRule="auto"/>
                                    <w:ind w:left="360" w:firstLine="360"/>
                                    <w:jc w:val="right"/>
                                    <w:textDirection w:val="btLr"/>
                                    <w:rPr>
                                      <w:rFonts w:ascii="Arial" w:eastAsia="Arial" w:hAnsi="Arial" w:cs="Arial"/>
                                      <w:color w:val="7E97AD"/>
                                      <w:sz w:val="16"/>
                                      <w:szCs w:val="16"/>
                                    </w:rPr>
                                  </w:pPr>
                                  <w:r w:rsidRPr="002D05B5">
                                    <w:rPr>
                                      <w:rFonts w:ascii="Arial" w:eastAsia="Arial" w:hAnsi="Arial" w:cs="Arial"/>
                                      <w:color w:val="7E97AD"/>
                                      <w:sz w:val="16"/>
                                      <w:szCs w:val="16"/>
                                    </w:rPr>
                                    <w:t>Učesnik Fokus grupe</w:t>
                                  </w:r>
                                </w:p>
                                <w:p w:rsidR="00E934CF" w:rsidRPr="002D05B5" w:rsidRDefault="00E934CF">
                                  <w:pPr>
                                    <w:spacing w:before="0" w:after="0" w:line="240" w:lineRule="auto"/>
                                    <w:ind w:left="360" w:firstLine="360"/>
                                    <w:jc w:val="right"/>
                                    <w:textDirection w:val="btLr"/>
                                    <w:rPr>
                                      <w:sz w:val="16"/>
                                      <w:szCs w:val="16"/>
                                    </w:rPr>
                                  </w:pP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21A5A972" id="Group 1098" o:spid="_x0000_s1317" style="position:absolute;left:0;text-align:left;margin-left:4.1pt;margin-top:553.65pt;width:216.35pt;height:45.75pt;z-index:251701248;mso-wrap-distance-left:18pt;mso-wrap-distance-right:18pt;mso-position-horizontal-relative:margin;mso-position-vertical-relative:page" coordorigin="39721,34894" coordsize="27476,581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UBrmlwwYAAM0hAAAOAAAAZHJzL2Uyb0RvYy54bWzsWltv2zYUfh+w/yDo&#10;cYBrSZZsSahTpHFcFOjWYs2wZ1qiLaGSqFFynHbYf99HUqRlx07rNE2xNXmIKfPoiOf2nYv8/MVN&#10;WVjXlDc5q6a2+8yxLVolLM2r1dT+42o+CG2raUmVkoJVdGp/pI394uznn55v6ph6LGNFSrkFJlUT&#10;b+qpnbVtHQ+HTZLRkjTPWE0rbC4ZL0mLS74appxswL0shp7jjIcbxtOas4Q2Db6dqU37TPJfLmnS&#10;vl0uG9paxdTG2Vr5n8v/C/F/ePacxCtO6ixPumOQe5yiJHmFhxpWM9ISa83zW6zKPOGsYcv2WcLK&#10;IVsu84RKGSCN6+xJ84qzdS1lWcWbVW3UBNXu6enebJPfrt9xK09hu5Ef2FZFSlhJPthynSgUCtrU&#10;qxh0r3j9vn7HlZRYvmHJhwbbw/19cb1SxNZi8ytLwZGsWyYVdLPkpWAB0a0baYePxg70prUSfOlN&#10;/MlYnCbBXhC6jhcoQyUZrCluG0UTz7UtbI/8MPL17mWfwfZ2sT0ksXq0PG53PCWbvDBibtUxvqWO&#10;6Fur46BcfbVMjFSuFvrhVYJQbLbe1nydt73PSE2lEzfCi7bqhSjK235HlJJqVVDLdR0Zkpta0mp3&#10;a5SvWRW7yEBIzzlnm4ySFEeTaoBNezeIiwae+lnnO1XbxodIXPOmfUVZaYnF1OYQQbo3uX7TtMrd&#10;NInw9orN86LA9yQuqp0vwFN9AyvjVrEn7C2x4+/IiS7Dy9Af+N74cuA7s9ngfH7hD8ZzdxLMRrOL&#10;i5n7j3iu68dZnqa0Eo/ROOb6X2a5DlEVAhkka1iRp4KdOFLDV4uLglvXBDg6l39dUPXIhrvHkDEH&#10;WfZEcj3feelFg/k4nAz8uR8MookTDhw3ehmNHT/yZ/Ndkd7kFf16kazN1I4CAIkU56hsjvy7LRuJ&#10;y7xFpirycmqHhojEwg0vq1SatiV5odY9VYjjb1UBc2tDS6cVfiqgp4nbm8WNBGLPNTGwYOlH+DFn&#10;cDFkL+RZLDLGP9nWBjlrajd/rQmntlW8rhALket7PpJc/4L3Lxb9C1IlYDW1k5bblrq4aFVqXNc8&#10;X2V4livVVbFzwPcyl44tzqrOJaFfYsXdOIoSYCetuI4M2v20IZLnQ6WVUyObxCa1DFxngtSD1DIY&#10;BwZkL7vMMhp5Y09hsOdEI5kfDSzsp5bHwdFIq3cHRz2VqnqwiCj+Rjh6SGUCxEQuFwpDphaZ/LbC&#10;nnB0Pr+NNT3wUPirQOMJR0/F0Q5mNF79N3D0UUAjQDY5UHyNHhE0cAJgQteBGbTw3BBlt0ILL5x0&#10;waGbBl1SfWHV1atNDpcwIqRIUWdEFTbyMAi2rtqRWXuHx0m121Oh01W0xwsdk6T+F4UOqoX9Qkd2&#10;pt+y0FFR5EZ7ceR5KKRVHIUjdMqyPDUljueJINtGX5Lp8sb1ZV8t4g9dty9v/L7lTYBqSyHVnFMq&#10;BkGiS5TzgJ2mz1Q3ovna2REXX9QO7qtFg5Lrj3XNh9LVk05rlILKca1aQQkmXfuHWjbturlV2p3/&#10;CrZalgXGS78MLcfaWDCS44WdcbZk8KIeWWaFnofGSJlwSwW1GKqO0XGWox6xYx1jCYcxLN1xEHnB&#10;+DhLlMiG2IPmwuAoX/iaIb1DbswDDJmS+ShHdBSG9A6OqIx7ZH2xYT5jIJKplh2WvKk6o2GFlghz&#10;Nkc2QDVrxNRJWBCRcaXDAlTC6EeIYSFBLHMqnnc3MXQviKVff5ZYBe+Vzo53c4auBGc5utKc1Wcn&#10;q5hd7I9HuW1hPLpQTleTVqhIiCqWopPWrmtl6IaVf1oIF74Wc+C3H7TeSnZNr5i8sd2b9uEI292i&#10;6lMZ5ji3TsmaQn/Wkl/npVJC5YRdwaDJ9KciV+bbxhPOoAn0Z59w/9lJwRoq4EXpwSykboRKe0Cw&#10;UzbsTE8ml9HkfNadc4fsh6guMNLupiUPNjk5vXjw4QlqSuIHEw8XZkoidtSUpNt54CnJ41T3wPsD&#10;1f1YON1OajRJ88FHq8dz6R0FxsnjgEWR13Limda5wArR4f2Zt5mcOevplSDq5oeYbu29ODnwgkm9&#10;lJmxZF3SqlVvmTgtSAtoa7K8bvCYmJYLmmLu+zrt8nfDEzF/gYah1JbTNsnEcokBavc9EMJsYK3P&#10;Lqh+iMh/xAGq6WNPh4bvNUDdzg5VjD7CG5gARccBmJBlxSPBxJ2TQy+MUMF1k0NXl0b3nAU8vYEx&#10;L5WeBhOfHUx0ffvJk0M/GOOd+aE3MKauwELXFK1e3v+9Sx82bq3xmwFZpHa/bxA/SuhfY93/FcbZ&#10;vwAAAP//AwBQSwMEFAAGAAgAAAAhAKomDr68AAAAIQEAABkAAABkcnMvX3JlbHMvZTJvRG9jLnht&#10;bC5yZWxzhI9BasMwEEX3hdxBzD6WnUUoxbI3oeBtSA4wSGNZxBoJSS317SPIJoFAl/M//z2mH//8&#10;Kn4pZRdYQde0IIh1MI6tguvle/8JIhdkg2tgUrBRhnHYffRnWrHUUV5czKJSOCtYSolfUma9kMfc&#10;hEhcmzkkj6WeycqI+oaW5KFtjzI9M2B4YYrJKEiT6UBctljN/7PDPDtNp6B/PHF5o5DOV3cFYrJU&#10;FHgyDh9h10S2IIdevjw23AEAAP//AwBQSwMEFAAGAAgAAAAhAIsqsMHhAAAACwEAAA8AAABkcnMv&#10;ZG93bnJldi54bWxMj8FOwkAQhu8mvsNmTLzJtoBaSreEEPVETAQTw23pDm1Dd7bpLm15e4eTHuef&#10;L/98k61G24geO187UhBPIhBIhTM1lQq+9+9PCQgfNBndOEIFV/Swyu/vMp0aN9AX9rtQCi4hn2oF&#10;VQhtKqUvKrTaT1yLxLuT66wOPHalNJ0euNw2chpFL9LqmvhCpVvcVFicdxer4GPQw3oWv/Xb82lz&#10;PeyfP3+2MSr1+DCulyACjuEPhps+q0POTkd3IeNFoyCZMshxHL3OQDAwn0cLEMdbtEgSkHkm//+Q&#10;/wIAAP//AwBQSwMECgAAAAAAAAAhAOv5N9xDGQAAQxkAABQAAABkcnMvbWVkaWEvaW1hZ2UxLnBu&#10;Z4lQTkcNChoKAAAADUlIRFIAAAHkAAABUAgGAAAAbvUNmgAAGQpJREFUeF7t3W3ItudhF/CBkA+D&#10;QGCQD4FAIBjxwwODQQVX8qxuElf3GHkeM1uDw1C0i6EuxVlH7dZZrCskdLoF2TpZm/iyDOMen2Uu&#10;VIVKVWrBt7pRmGU60DlGN5Wxfphf/p5HLu/e93Me98t13df5cpzn+fvB/1NpSJ7c1/XPddz/47y+&#10;4RsAriHJ7+vyB7t8ywLzxALzyIT5/dn9u/0DI+QPN5Q/1uVWA/m2Lu/rv8YA9tK9gTyWuuhk+fn2&#10;Ln86dWnIsCl/zn+hy9/Pzuf6rzGAK3VvHg+nfiOX5ad8YvxTqctDhkv5ZP6DXf5j7qeQgcN0bxwP&#10;pX4jl+Xn6SjjsVL+Q+dPdvnpLv8751PIwP66N41v7PLNqd/MZbn5Q12eya6Q+0Uix6UcSz/X5Rdy&#10;NYUM7Ce7EdeN1G/ostyUMn5P6iKR4/LuLp/o8t+yP4UM7CfLXVTL+bnZ5b2py0Sul3Is/ce7/Gwu&#10;Ppa+jEIGrhaL6rXlO2JJPVTKsXQZaf3rHEchA5fr3ii+KfUbuiw3ltTD5I92+fEcdix9GYUMXKx7&#10;k3gw9Ru6LDd3utxOXS6yX8p/zJS7w+VYemgKGThfLKrXFEvq43Iz598dHpJCBmpZ9mMx5f5YUl8/&#10;5e7w38v1RlqHUshALbtnJ/ff2GV5uRlL6kNz8kjLfe4OD0khA/fr3hgeTf3GLsuLJfVhKXeHX85w&#10;I61DKWTgVCyq1xJL6v1S/pz+XJefyzTH0pdRyMBOdiOu/hu7LC93Ykl9Vcqx9F/P8XeHh6SQgbfL&#10;+IFYVC89ltRXp/z5/ETmO5a+jEKGrYtF9RpiSX1xyrH0Cxnn7vCQFDJsXfdG8HjqN3hZTm7Gkvq8&#10;3Mnu7vAvZxkUMmxZ9ybwSOo3eFlOjLfqTHl3eEgKGbYqFtVLz3dFGZ+k/IfJh7p8NsulkGGL4rGY&#10;S8+dGG+VlD+DOe8OD0khw9ZkN+JSxstMGW99d5RxK3eHh6SQYUtiUb3kfGu2vaQud4f/Ztq6Ozwk&#10;hQxb0r3oH0v9Ri/t52a2+xjMP9Pl72Ydx9KXUciwFd0L/uHUb/TSfra4pC7/zC+m/bvDQ1LIsAXd&#10;i/2h1G/00n62tqS+k90jLZdyd3hIChnWLhbVS82dbGe8VR5p+XrWNdI6lEKGNctuxHUj9Zu9tJut&#10;LKnLsfRfy7LvDg9JIcOaxaJ6adnCkvpOdneH/0c4SyHDWsWiemm5mXUvqcvd4TfDRRQyrFE8FnNp&#10;WeuSuvxzlbvDXwxXUciwNt0L+8HUb/jSbta4pP6e7O4Ob3mkdSiFDGsSi+ql5U7WNd4qd4fLIy05&#10;nEKGtYjHYi4pZUldxltrKOM72R1LG2kdRyHDWnQv6CdSv/FLe7mZ3bWmfrEtLeWRlm/EsfRQFDKs&#10;QfdifjT1G7+0l5tZ9pK6jLR+OEZaY1DIsHSxqF5KSpkt9ZPxnS5/O46lx6SQYcmyG3H13/ilvfyJ&#10;LHNJ/ee7vBWmoJBhqboX8AOxqF5C7mRZ463ySf6lOJaemkKGJYpF9RKytCX1+7K7O/y7YQ4KGZao&#10;e/E+nroApJ3czHJ+X1zuDr8Z5qaQYWm6F+4jqQtA2snNtL+kLp/cy93h3wytUMiwJLGobj2tL6nL&#10;Iy3/RdwdbpFChqWIx2K2npaX1OXu8H8ILVPIsATZjbiUcbu5k/bGW+Xv6R/G3eGlUMjQulhUt5wW&#10;l9R/MbtjaZZFIUPruhfqY6mLQObPzbTz++Lyu+u/1eVXwlIpZGhZ9yJ9OHURyPz59rSxpC53h1+N&#10;u8NroJChVd0L9KHURSDzp4Ul9V/p8oWwJgoZWhSL6lZTflc815K6/K66PNLS3eF1UsjQmuxGXDdS&#10;l4HMlzLeupN5xlvlWLqMtBxLr5tChtbEorq1nCyp+0U5dsrd4V8KW6GQoSWxqG4tNzPteKsUf7k7&#10;7Fh6exQytCIei9laplxS/6W4O7x1Chla0L0YH0xdCDJfypJ6ivFWuTv8XwMKGeYXi+rWMvaSuoy0&#10;7sVIi/spZJhTPBazpYy9pP5w3B3mYgoZ5tS9CJ9IXQwyfcZaUpe/5k/FSIurKWSYS/cCfDR1Mcj0&#10;uZnhx1vuDnMohQxziEV1Kxl6SV1GWr8UOJxChqllN+LqF4NMn6GW1O4OMwSFDFPqXnQPxKK6hQyx&#10;pC4jLXeHGYpChqnEorqFlPFWOaI+Zknt7jBjUMgwle4F93jqgpDpcsyS2t1hxqaQYQrdi+2R1AUh&#10;0+Vml/emLtqr4u4wU1HIMLZYVM+d78hhS2p3h5mDQoYxxWMx584hS2p3h5mTQoaxZDfiUsbz5U6X&#10;26mLtx93h2mBQoYxxKJ6zpTx1jO5fEnt7jCtUcgwhu7F9VjqopDxc9WS2t1hWqWQYWjdC+vh1EUh&#10;4+dmzl9Sl4J2d5jWKWQYUveieih1Ucj4OW9J7e4wS6KQYSixqJ4r/SX1x+PuMMujkGEI2Y24bqQu&#10;Cxk3d7JbUrs7zNIpZBhCLKqnzsmS+oNxd5h1UMhwrFhUT51Sxj8Rd4dZF4UMx4jHYk6Zb+3yo13+&#10;Z2B9FDJcV/cCejB1acjweXeXj3b5SmC9FDJcRyyqp8hz2X0i/vkuvxZYN4UMh4rHYo6Zciz9Ypef&#10;7vKPsyvj/xNYP4UMh+peOE+kLhI5LifH0qWET1LW018LbINChkN0L5pHU5eJXD8nx9Jni7jk813+&#10;b2A7FDLsKxbVQ6V/LN3Pvwtsj0KGfWQ34uoXixyW846l+7GkZqsUMlyle6E8EIvqY3LRsXQ/ltRs&#10;mUKGy8Si+ropx9Lfm4uPpc/GkhoUMlyue5E8nrps5OL8keyOpf9B6uI9L2VJrYxBIcPFuhfII6kL&#10;R87Pe7PfsXS/jC2pYUchw3liUb1PDjmW7seSGu6nkKEvHot5VQ49lu7nywH6FDKcld2ISxmfn+sc&#10;S/djSQ3nU8hwIhbV5+WYY+mzsaSGyylkONG9IB5LXUhbzbHH0mdjSQ1XU8hQdC+Gh1OX0hYzxLH0&#10;2VhSw34UMnQvhIdSF9OWUo6ly9O0jj2W7seSGvankNm2bHtRXY6lfyDDHEv3Y0kNh1HIbFd2I64b&#10;qYtq7bnd5UdSl+hQsaSGwylktivbWlSPdSx9NpbUcH0KmW3KdhbVYx5Ln40lNRxHIbM92cZjMcc+&#10;lj4bS2o4nkJmW7of+gdTl9daMsWxdD9lSa2M4XgKme3IehfVUx1L9/OlAENRyGxD1vlYzCmPpfux&#10;pIZhKWS2ofthfyJ1oS01Ux9Ln01ZUn81wNAUMuvX/aA/mrrUlpZyLP1ipj+WPpu3YkkNY1HIrFuW&#10;v6gux9IfTV2OU8eSGsalkFmv7EZc/YJbSsqx9N9JXYxzxJIaxqeQWafuh/uBLG9R3cKxdD+W1DAN&#10;hcz6ZHmL6laOpfuxpIbpKGTWp/vBfjx16bWYlo6lz8aSGqankFmX7of6kdTF11JaPJY+G0tqmIdC&#10;Zj3S9qK61WPps7GkhvkoZNYh7T4Ws9Vj6X4sqWFeCpnly27E1VIZly95KMfScz1N69BYUsP8FDLL&#10;lrYW1e9O+8fS/VhSQxsUMsvW/RA/lroYp045lv7R1GXXcsqS+tcDtEIhs1zdD/DDqctxqiztWPps&#10;ShlbUkNbFDLL1P3wPpS6JKfIEo+lz8aSGtqkkFmezLOoXuKxdD9fiDKGVilkliW7EdeN1IU5RpZ8&#10;LN1PudYEtEshsyyZZlG99GPpfiypoX0KmeXI+IvqNRxLn40lNSyHQmYZMt5jMcux9PdmHcfSZ2NJ&#10;DcuikGlf94P6YOoiPTblSx4+mna/5OGYWFLD8ihk2pbhF9XvzbqOpfuxpIZlUsi0K8M9FnOtx9L9&#10;WFLDcilk2tX9gD6RulwPyZqPpfuxpIZlU8i0qfvhfDR1we6btR9Ln40lNayDQqY9ud6ieivH0mdj&#10;SQ3roZBpS3Yjrn7ZXpYtHUufjSU1rItCph3dD+QD2X9RvaVj6X4+H2UMa6OQaUP2W1SXY+nyNK0t&#10;HUv3Y0kN66SQaUP3w/h46gI+STmW/oFs71i6n68EWCuFzPy6H8RHUpdwye0uP5K6mLaWMt5yrQnW&#10;TSEzr9SLasfS98eSGrZBITOf3P9YTMfSdcqS+msBtkAhM4/sRlyljB1Lnx9LatgWhcz0srveVK4t&#10;OZY+P5bUsD0KmelkV8TlkZh/ucvPpS4isaSGrVLIjK/7QXsop18U8We7/JPURbT1WFLDtilkxpHd&#10;74jLdaYbuf8aU7+IxJIaUMgMLbvl9GOp7xS/q8urqcto67GkBgqFzDCyu0980aMv39Hlp1KX0dZj&#10;SQ2cUMhcX05HWld9IcQnY8TVjyU1cJZC5nDdD86DufzZ02fzYpe7qQtpy7GkBvoUMvvJbqT1cO4f&#10;aV2VZ7vcS11IW40lNXARhczlcjrSuupYup/vTF1IW44lNXAZhcz5shtpndwdPjRlUf1a6lLaasqS&#10;WhkDl1HInMpupFXuDh/6afhsyqL6x1OX0lZTytiSGriKQubrI63z7g5fJx+PRfVJLKmBfSnkrcpu&#10;pPVNOWykdVU+EI/FPMmXA7A/hbw12R1LX2ekdVWeyW641C+mLcaSGjiUQt6KHDfSuiplxOWY2pIa&#10;uD6FvGY5/wsehs6TsagusaQGjqGQ1yjDjrQuS1lUl8di9stpa7GkBo6lkNcipyOti77gYYz8UBxV&#10;W1IDQ1DIS5f9v+Bh6LwQi2pLamAoCnmpun95D2W8kdZVKYvqfjltLZbUwJAU8pLkel/wMHTKovqN&#10;1AW1lVhSA2NQyEuQ0y946Jfj1Ckjri0vqi2pgbEo5JZl+pHWZTlZVG91xGVJDYxJIbcmw3zBwxj5&#10;ULZbxpbUwNgUciuyuzv8eOoibCHvy3YX1V8KwPgU8pzSxkjrqtxOXVJbiSU1MBWFPIecjrRaO5bu&#10;pyyqfyZ1Ua09ZUn91QBMRyFPKeN+wcPQKSOuV1OX1drzViypgekp5LHldKR1I3XptZwtLqotqYG5&#10;KOSxZLoveBgjL3a5m7qw1pyypFbGwFwU8pBy+gUPN1KX3FLybJd7qQtrzbGkBuamkIeQ3bH0EkZa&#10;V+Xp1GW19lhSAy1QyMfIvF/wMHTKonpLj8W0pAZaopAPld2x9BJHWpelLKp/MnVprTWW1EBrFPK+&#10;suyR1lX5eLazqLakBlqkkC+T05FWK1/wMEY+kO08FtOSGmiVQj5PdiOtR7P8kdZVeSa736X2i2uN&#10;saQGWqaQz8pupNXqFzwMnaeynWNqS2qgdQo5y/iCh6HzZLaxqLakBpZiu4Wc0y946JfV2lMW1a+k&#10;Lq+1pZSxJTWwFNsr5Kx/pHVV/kbWf1RtSQ0szTYKOadf8LD2kdZVeSHrX1R/IcoYWJ51F3J2d4e3&#10;MtK6KmVR3S+vtaVcawJYovUVcrY50roq5bGYb6QusDXFkhpYsvUUctbzBQ9D551Z96K6jLd+PQDL&#10;tvxCzm6ktZYveBg6ZVH9yax3xGVJDazFMgs5pyOtG6lLSE7zkS53UxfZGmJJDazJsgo56/6Ch6Hz&#10;fNa7qLakBtam/ULO6Rc83EhdOnJ+bqcusbXEkhpYo3YLOdv5goehUxbVP5O6yNYQS2pgrdor5Oy+&#10;4MFI63opI65XUxfZ0mNJDaxdG4Wc3bG0kdbxWeOi2pIa2IJ5CzlGWkPmQ1nfiMuSGtiKeQo5vuBh&#10;6DzX5V7qQltyLKmBLZmukGOkNVaeTl1mS48lNbA14xdydiMtX/AwTsqiem2PxfxKALZnnEKOL3iY&#10;ImVR/ZOpC22pKeMt15qArRq2kLu/4DfGSGuqvJz1LKotqYGtG6aQ4wseps4Hsp5FdVlSfy0A23b9&#10;Qs7pFzwYaU2bZ7P7RNkvtiXm87GkBigOL+Ts7g4bac2TW1nPMbUlNcCp/Qo5vuChhTyZ9SyqLakB&#10;7nd5IWd3LF1GWo6l501ZVL+SutiWFktqgPOdX8gx0motH8/yj6otqQEudlrIOR1p3UhdCDJfXsjy&#10;F9WW1ACX+9zJSMvd4TbzTJc3UxfckmJJDXC1twu5XwLSRp7q8kbqgltSLKkB9qOQG807s/xFtSU1&#10;wP4UcoM5WVQvdcRlSQ1wOIXcYD7S5W7qoltCLKkBrkchN5bns9xFdVlSK2OA61HIDeV26pJbSkoZ&#10;W1IDXJ9CbiTvSl1yS4klNcDxFHIDKYvqV1MX3RLy5QAwBIXcQD6ZZS6qLakBhqOQZ86HsrwRlyU1&#10;wPAU8ox5rsu91IXXciypAcahkGfK06nLrvVYUgOMRyHPkLKofj114bUcS2qAcSnkiVMei/np1IXX&#10;ciypAcankCfOy1nWotqSGmAaCnnCfH+Ws6i2pAaYlkKeKM9mV3L94msxltQA01PIE+RWlnNMbUkN&#10;MA+FPHKe7PJa6uJrMZbUAPNRyCOmLKo/lbr4WowlNcC8FPKIeSnLOKq2pAaYn0IeKS+k/UV1GZl9&#10;NQC0QCGPkLKofjN1AbaUt2JJDdAShTxwnuryRuoCbCmW1ADtUcgD5p1pf1FdltTKGKA9CnmglEX1&#10;K2l7xPWfAkCrFPJA+ViXu6lLsJVYUgO0TSEPkOfT7qK6LKl/MwC0TiEfmdtpd1H9i7GkBlgKhXxE&#10;3pW6BFuJJTXAsijka6Ysql9NXYQtpCypfy8ALIlCvmY+mTYX1ZbUAMukkK+Rj6TNEZclNcByKeQD&#10;8/4u91KX4ZyxpAZYPoV8QJ5OXYZzx5IaYB0U8p4pi+rWfmdsSQ2wHgp5j5THYn46dSHOmX8TS2qA&#10;NVHIe+TltPXp+IsBYG0U8hX5/rS1qLakBlgnhXxJnstuwdwvxTlS/j7+ewBYK4V8QW6lnWPq8gn9&#10;fwWANVPI5+TJLq+nLsY58s9jSQ2wBQq5l7Ko/kzqYpwjltQA26GQe3kpbRxV/9sAsCUK+UxeyPyL&#10;6jdiSQ2wRQr5/+fZLm+mLsgpY0kNsF0KObtFdflk2i/IKWNJDbBtmy/kd3Z5LXVBThlLagA2Xchl&#10;Uf2pzDvisqQGoNh0IX+sy93UJTlVLKkBOLHZQn4+8y2qLakB6NtkId/OfIvqsqT+1QDA/TZXyE+l&#10;LsmpYkkNwEU2VchlUf1q6qKcImVJ/bsBgPNtqpBfyTyL6s/FkhqAy22mkMuieo4R1xcCAFfbRCG/&#10;v8u91GU5ZsqS+lcCAPtZfSE/nbosx44lNQCHWnUhvyvT/864HIv/dgDgMKst5LKo/nTqwhwz/yyW&#10;1ABcz2oL+eVM++n4c7GkBuD6VlnIH860i2pLagCOtbpCLovqMqrql+YYsaQGYCirKuRbme6Y2pIa&#10;gCGtppCf7PJ66uIcI5bUAAxtFYX8ji6fSV2cY8SSGoAxrKKQX8o0R9WfjSU1AONYfCF/MNMsqi2p&#10;ARjTogv5uS5vpi7PIVOW1P85ADCuxRbyrezKsl+gQ6b89S2pAZjCIgu5PBbztdQFOmQsqQGY0uIK&#10;uSyqP5VxR1xlvPXbAYDpLK6QP9HlbuoSHSpvxZIagOktqpCfz7iLaktqAOaymEJ+T8ZbVJfx1pcC&#10;APNZRCHfSl2iQ+UfxZIagPk1X8hlUf1q6iIdIpbUALSi+UJ+JeMsqi2pAWhJ04X8sYwz4rKkBqA1&#10;zRby+7vcS12mx8aSGoAWNVnIT2f4RbUlNQAta66Qn8rwvzO2pAagdU0VcllUfzp1oR6T8jvo3wgA&#10;tK2pQv6xDPvp+OdjSQ3AMjRTyB/OsItqS2oAlqSJQi6L6vJptl+q101ZUitjAJZk9kK+leGOqcuS&#10;+osBgOWZtZCfzHBl/LOxpAZguWYr5LKo/kzqYr1OLKkBWLrZCvmlDPPpuPzu+bcCAMs2SyF/MMMs&#10;qn8xxlsArMPkhfxchnkspiU1AGsyaSHfym4J3S/XQ2JJDcAaTVbIZcRVltD9gj0kltQArNUkhfyO&#10;7BbVx4y4LKkBWLNJCvkTXe6mLtl9Y0kNwNqNXsjfl+MW1ZbUAGzBqIX8nhy3qP6XUcYAbMNohXwr&#10;dcHum7Kk/lcBgO0YpZDLovq11EW7TyypAdiiUQr5U7neorr8f34tALA9gxdyWVRfZ8RVjqktqQHY&#10;qkEL+f1d7qUu26vyT2O8BcC2DVbI353DF9XlU7ElNQAMVMhP5fDfGVtSA8Cpowu5LKrLYzH7hXtZ&#10;ypL6KwEAThxdyD+Wwz4dW1IDQO2oQv7hHLaotqQGgPNdu5DLorp86UO/dC+KJTUAXOxahXyryy+k&#10;Lt3zYkkNAFc7uJCfzP6/M7akBoD9HFTIJ4vqfQrZkhoA9ndQIb+U/crYkhoADrN3If/V7LeotqQG&#10;gMPtVchlUf1m6vLtpyypfycAwKGuLORb2X3q7Zdv/1PxZ2NJDQDXdWkhlxHX3dQF3C9jS2oAOM6F&#10;hfyOXL2oLkvqXw4AcKwLC/kTufrT8X8JADCEcwv5+3L5otqSGgCGVRXy9+TyRXV5ZKYlNQAM675C&#10;vpW6gM9+KrakBoBxfL2Qy6L69dRFfFLGltQAMJ6vF/JFi2pLagAY39uFXBbVF424LKkBYHxvF/K9&#10;1EVsSQ0A03m7kPtlbEkNANO6r5AtqQFgHl8vZEtqAJjP24VcltT/vv+/AACTebuQf6jLd3b5NhER&#10;EZkl3/z/ALAhmHZe1+2OAAAAAElFTkSuQmCCUEsBAi0AFAAGAAgAAAAhALGCZ7YKAQAAEwIAABMA&#10;AAAAAAAAAAAAAAAAAAAAAFtDb250ZW50X1R5cGVzXS54bWxQSwECLQAUAAYACAAAACEAOP0h/9YA&#10;AACUAQAACwAAAAAAAAAAAAAAAAA7AQAAX3JlbHMvLnJlbHNQSwECLQAUAAYACAAAACEAlAa5pcMG&#10;AADNIQAADgAAAAAAAAAAAAAAAAA6AgAAZHJzL2Uyb0RvYy54bWxQSwECLQAUAAYACAAAACEAqiYO&#10;vrwAAAAhAQAAGQAAAAAAAAAAAAAAAAApCQAAZHJzL19yZWxzL2Uyb0RvYy54bWwucmVsc1BLAQIt&#10;ABQABgAIAAAAIQCLKrDB4QAAAAsBAAAPAAAAAAAAAAAAAAAAABwKAABkcnMvZG93bnJldi54bWxQ&#10;SwECLQAKAAAAAAAAACEA6/k33EMZAABDGQAAFAAAAAAAAAAAAAAAAAAqCwAAZHJzL21lZGlhL2lt&#10;YWdlMS5wbmdQSwUGAAAAAAYABgB8AQAAnyQAAAAA&#10;">
                <v:group id="Group 1099" o:spid="_x0000_s1318" style="position:absolute;left:39721;top:34894;width:27477;height:5811" coordorigin="39721,34894" coordsize="27476,5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IwwxQAAAN0AAAAPAAAAZHJzL2Rvd25yZXYueG1sRE9Na8JA&#10;EL0X/A/LFLw1m2gbJM0qIlU8hEJVKL0N2TEJZmdDdpvEf98tFHqbx/ucfDOZVgzUu8aygiSKQRCX&#10;VjdcKbic908rEM4ja2wtk4I7OdisZw85ZtqO/EHDyVcihLDLUEHtfZdJ6cqaDLrIdsSBu9reoA+w&#10;r6TucQzhppWLOE6lwYZDQ40d7Woqb6dvo+Aw4rhdJm9Dcbvu7l/nl/fPIiGl5o/T9hWEp8n/i//c&#10;Rx3mL59T+P0mnCDXPwAAAP//AwBQSwECLQAUAAYACAAAACEA2+H2y+4AAACFAQAAEwAAAAAAAAAA&#10;AAAAAAAAAAAAW0NvbnRlbnRfVHlwZXNdLnhtbFBLAQItABQABgAIAAAAIQBa9CxbvwAAABUBAAAL&#10;AAAAAAAAAAAAAAAAAB8BAABfcmVscy8ucmVsc1BLAQItABQABgAIAAAAIQDCcIwwxQAAAN0AAAAP&#10;AAAAAAAAAAAAAAAAAAcCAABkcnMvZG93bnJldi54bWxQSwUGAAAAAAMAAwC3AAAA+QIAAAAA&#10;">
                  <v:rect id="Rectangle 1100" o:spid="_x0000_s1319" style="position:absolute;left:39721;top:34894;width:27477;height:581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CUeuwwAAAN0AAAAPAAAAZHJzL2Rvd25yZXYueG1sRE9LSwMx&#10;EL4L/ocwghdps1ax7dq02BbBa5/0OLsZN8tuJksSt+u/N4LgbT6+5yxWg21FTz7UjhU8jjMQxKXT&#10;NVcKjof30QxEiMgaW8ek4JsCrJa3NwvMtbvyjvp9rEQK4ZCjAhNjl0sZSkMWw9h1xIn7dN5iTNBX&#10;Unu8pnDbykmWvUiLNacGgx1tDJXN/ssqOMT+dC5Ol1mzfahDUTjTzP1aqfu74e0VRKQh/ov/3B86&#10;zX96nsLvN+kEufwBAAD//wMAUEsBAi0AFAAGAAgAAAAhANvh9svuAAAAhQEAABMAAAAAAAAAAAAA&#10;AAAAAAAAAFtDb250ZW50X1R5cGVzXS54bWxQSwECLQAUAAYACAAAACEAWvQsW78AAAAVAQAACwAA&#10;AAAAAAAAAAAAAAAfAQAAX3JlbHMvLnJlbHNQSwECLQAUAAYACAAAACEAoAlHr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101" o:spid="_x0000_s1320" style="position:absolute;left:39721;top:34894;width:27477;height:5811" coordorigin="-1075,-651" coordsize="33262,2093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o73ZxwAAAN0AAAAPAAAAZHJzL2Rvd25yZXYueG1sRI9Ba8JA&#10;EIXvhf6HZQq91U1qKyV1FZFWPEjBWBBvQ3ZMgtnZkN0m8d93DoK3Gd6b976ZL0fXqJ66UHs2kE4S&#10;UMSFtzWXBn4P3y8foEJEtth4JgNXCrBcPD7MMbN+4D31eSyVhHDI0EAVY5tpHYqKHIaJb4lFO/vO&#10;YZS1K7XtcJBw1+jXJJlphzVLQ4UtrSsqLvmfM7AZcFhN069+dzmvr6fD+89xl5Ixz0/j6hNUpDHe&#10;zbfrrRX86Zvgyjcygl78AwAA//8DAFBLAQItABQABgAIAAAAIQDb4fbL7gAAAIUBAAATAAAAAAAA&#10;AAAAAAAAAAAAAABbQ29udGVudF9UeXBlc10ueG1sUEsBAi0AFAAGAAgAAAAhAFr0LFu/AAAAFQEA&#10;AAsAAAAAAAAAAAAAAAAAHwEAAF9yZWxzLy5yZWxzUEsBAi0AFAAGAAgAAAAhANyjvdnHAAAA3QAA&#10;AA8AAAAAAAAAAAAAAAAABwIAAGRycy9kb3ducmV2LnhtbFBLBQYAAAAAAwADALcAAAD7AgAAAAA=&#10;">
                    <v:rect id="Rectangle 1102" o:spid="_x0000_s1321" style="position:absolute;left:-1075;top:-651;width:33261;height:209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nZHwwAAAN0AAAAPAAAAZHJzL2Rvd25yZXYueG1sRE/fa8Iw&#10;EH4f7H8IN9jLmKk6hlajTEXY63QOH6/NrSltLiXJav3vl8HAt/v4ft5yPdhW9ORD7VjBeJSBIC6d&#10;rrlS8HncP89AhIissXVMCq4UYL26v1tirt2FP6g/xEqkEA45KjAxdrmUoTRkMYxcR5y4b+ctxgR9&#10;JbXHSwq3rZxk2au0WHNqMNjR1lDZHH6sgmPsT1/F6Txrdk91KApnmrnfKPX4MLwtQEQa4k38737X&#10;af70ZQ5/36QT5OoXAAD//wMAUEsBAi0AFAAGAAgAAAAhANvh9svuAAAAhQEAABMAAAAAAAAAAAAA&#10;AAAAAAAAAFtDb250ZW50X1R5cGVzXS54bWxQSwECLQAUAAYACAAAACEAWvQsW78AAAAVAQAACwAA&#10;AAAAAAAAAAAAAAAfAQAAX3JlbHMvLnJlbHNQSwECLQAUAAYACAAAACEAvtp2R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103" o:spid="_x0000_s1322"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Ser9xwAAAN0AAAAPAAAAZHJzL2Rvd25yZXYueG1sRI9Ba8JA&#10;EIXvQv/DMoVeQt1otZTUVVQoLSKItoceh+yYhGZnw+6q8d87h4K3Gd6b976ZLXrXqjOF2Hg2MBrm&#10;oIhLbxuuDPx8fzy/gYoJ2WLrmQxcKcJi/jCYYWH9hfd0PqRKSQjHAg3UKXWF1rGsyWEc+o5YtKMP&#10;DpOsodI24EXCXavHef6qHTYsDTV2tK6p/DucnAE9Lnfbzeex6zO9Cn7is9PuNzPm6bFfvoNK1Ke7&#10;+f/6ywr+y1T45RsZQc9vAAAA//8DAFBLAQItABQABgAIAAAAIQDb4fbL7gAAAIUBAAATAAAAAAAA&#10;AAAAAAAAAAAAAABbQ29udGVudF9UeXBlc10ueG1sUEsBAi0AFAAGAAgAAAAhAFr0LFu/AAAAFQEA&#10;AAsAAAAAAAAAAAAAAAAAHwEAAF9yZWxzLy5yZWxzUEsBAi0AFAAGAAgAAAAhADRJ6v3HAAAA3QAA&#10;AA8AAAAAAAAAAAAAAAAABwIAAGRycy9kb3ducmV2LnhtbFBLBQYAAAAAAwADALcAAAD7AgAAAAA=&#10;" stroked="f">
                      <v:fill opacity="0"/>
                      <v:textbox inset="2.53956mm,2.53956mm,2.53956mm,2.53956mm">
                        <w:txbxContent>
                          <w:p w:rsidR="00E934CF" w:rsidRDefault="00E934CF">
                            <w:pPr>
                              <w:spacing w:before="0" w:after="0" w:line="240" w:lineRule="auto"/>
                              <w:textDirection w:val="btLr"/>
                            </w:pPr>
                          </w:p>
                        </w:txbxContent>
                      </v:textbox>
                    </v:rect>
                    <v:group id="Group 1104" o:spid="_x0000_s1323"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QIKZwwAAAN0AAAAPAAAAZHJzL2Rvd25yZXYueG1sRE9Ni8Iw&#10;EL0L/ocwwt407Yoi1Sgi67IHEawLi7ehGdtiMylNbOu/3wiCt3m8z1ltelOJlhpXWlYQTyIQxJnV&#10;JecKfs/78QKE88gaK8uk4EEONuvhYIWJth2fqE19LkIIuwQVFN7XiZQuK8igm9iaOHBX2xj0ATa5&#10;1A12IdxU8jOK5tJgyaGhwJp2BWW39G4UfHfYbafxV3u4XXePy3l2/DvEpNTHqN8uQXjq/Vv8cv/o&#10;MH86i+H5TThBrv8BAAD//wMAUEsBAi0AFAAGAAgAAAAhANvh9svuAAAAhQEAABMAAAAAAAAAAAAA&#10;AAAAAAAAAFtDb250ZW50X1R5cGVzXS54bWxQSwECLQAUAAYACAAAACEAWvQsW78AAAAVAQAACwAA&#10;AAAAAAAAAAAAAAAfAQAAX3JlbHMvLnJlbHNQSwECLQAUAAYACAAAACEAyECCmcMAAADdAAAADwAA&#10;AAAAAAAAAAAAAAAHAgAAZHJzL2Rvd25yZXYueG1sUEsFBgAAAAADAAMAtwAAAPcCAAAAAA==&#10;">
                      <v:shape id="Freeform 1105" o:spid="_x0000_s1324"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akOxAAAAN0AAAAPAAAAZHJzL2Rvd25yZXYueG1sRE9Na8JA&#10;EL0L/Q/LFHqrG2OtEl1FhGoLXqqi1yE7ZqPZ2ZBdTfrvu4WCt3m8z5ktOluJOzW+dKxg0E9AEOdO&#10;l1woOOw/XicgfEDWWDkmBT/kYTF/6s0w067lb7rvQiFiCPsMFZgQ6kxKnxuy6PuuJo7c2TUWQ4RN&#10;IXWDbQy3lUyT5F1aLDk2GKxpZSi/7m5WwfZ0tK0+0cisL8uv8m0zTjfDsVIvz91yCiJQFx7if/en&#10;jvOHoxT+voknyPkvAAAA//8DAFBLAQItABQABgAIAAAAIQDb4fbL7gAAAIUBAAATAAAAAAAAAAAA&#10;AAAAAAAAAABbQ29udGVudF9UeXBlc10ueG1sUEsBAi0AFAAGAAgAAAAhAFr0LFu/AAAAFQEAAAsA&#10;AAAAAAAAAAAAAAAAHwEAAF9yZWxzLy5yZWxzUEsBAi0AFAAGAAgAAAAhAI4xqQ7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106" o:spid="_x0000_s1325"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W4pxAAAAN0AAAAPAAAAZHJzL2Rvd25yZXYueG1sRE9La8JA&#10;EL4X/A/LCL2IbmxQNHUVEZQeauuj9jzNjkkwOxuyq0n/fVcQepuP7zmzRWtKcaPaFZYVDAcRCOLU&#10;6oIzBV/HdX8CwnlkjaVlUvBLDhbzztMME20b3tPt4DMRQtglqCD3vkqkdGlOBt3AVsSBO9vaoA+w&#10;zqSusQnhppQvUTSWBgsODTlWtMopvRyuRsHHdPfzjfFpm75vjxvb++SiObFSz912+QrCU+v/xQ/3&#10;mw7z41EM92/CCXL+BwAA//8DAFBLAQItABQABgAIAAAAIQDb4fbL7gAAAIUBAAATAAAAAAAAAAAA&#10;AAAAAAAAAABbQ29udGVudF9UeXBlc10ueG1sUEsBAi0AFAAGAAgAAAAhAFr0LFu/AAAAFQEAAAsA&#10;AAAAAAAAAAAAAAAAHwEAAF9yZWxzLy5yZWxzUEsBAi0AFAAGAAgAAAAhANqJbinEAAAA3QAAAA8A&#10;AAAAAAAAAAAAAAAABwIAAGRycy9kb3ducmV2LnhtbFBLBQYAAAAAAwADALcAAAD4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07" o:spid="_x0000_s1326" style="position:absolute;left:-1075;top:-651;width:32899;height:209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4qE8xAAAAN0AAAAPAAAAZHJzL2Rvd25yZXYueG1sRE9Na8JA&#10;EL0L/odlhN7qRqtSoqsEUSr1ZJSW3obsmASzsyG7TeK/7woFb/N4n7Pa9KYSLTWutKxgMo5AEGdW&#10;l5wruJz3r+8gnEfWWFkmBXdysFkPByuMte34RG3qcxFC2MWooPC+jqV0WUEG3djWxIG72sagD7DJ&#10;pW6wC+GmktMoWkiDJYeGAmvaFpTd0l+jIPnUsyT6+jj+7Fq87b+P3SSdJkq9jPpkCcJT75/if/dB&#10;h/lv8xk8vgknyPUfAAAA//8DAFBLAQItABQABgAIAAAAIQDb4fbL7gAAAIUBAAATAAAAAAAAAAAA&#10;AAAAAAAAAABbQ29udGVudF9UeXBlc10ueG1sUEsBAi0AFAAGAAgAAAAhAFr0LFu/AAAAFQEAAAsA&#10;AAAAAAAAAAAAAAAAHwEAAF9yZWxzLy5yZWxzUEsBAi0AFAAGAAgAAAAhAEfioTzEAAAA3QAAAA8A&#10;AAAAAAAAAAAAAAAABwIAAGRycy9kb3ducmV2LnhtbFBLBQYAAAAAAwADALcAAAD4AgAAAAA=&#10;" filled="f" stroked="f">
                      <v:textbox inset="1.2694mm,2.53956mm,0,0">
                        <w:txbxContent>
                          <w:p w:rsidR="00E934CF" w:rsidRPr="002D05B5" w:rsidRDefault="00E934CF">
                            <w:pPr>
                              <w:spacing w:before="0" w:after="0" w:line="240" w:lineRule="auto"/>
                              <w:ind w:left="360" w:firstLine="360"/>
                              <w:jc w:val="right"/>
                              <w:textDirection w:val="btLr"/>
                              <w:rPr>
                                <w:sz w:val="16"/>
                                <w:szCs w:val="16"/>
                              </w:rPr>
                            </w:pPr>
                            <w:r w:rsidRPr="002D05B5">
                              <w:rPr>
                                <w:rFonts w:ascii="Arial" w:eastAsia="Arial" w:hAnsi="Arial" w:cs="Arial"/>
                                <w:smallCaps/>
                                <w:color w:val="333C3D"/>
                                <w:sz w:val="16"/>
                                <w:szCs w:val="16"/>
                              </w:rPr>
                              <w:t>Glavni grad Podgorica pruža odličan pristup informacijama preko svoje viber grupe</w:t>
                            </w:r>
                          </w:p>
                          <w:p w:rsidR="00E934CF" w:rsidRDefault="00E934CF">
                            <w:pPr>
                              <w:spacing w:before="0" w:after="0" w:line="240" w:lineRule="auto"/>
                              <w:ind w:left="360" w:firstLine="360"/>
                              <w:jc w:val="right"/>
                              <w:textDirection w:val="btLr"/>
                              <w:rPr>
                                <w:rFonts w:ascii="Arial" w:eastAsia="Arial" w:hAnsi="Arial" w:cs="Arial"/>
                                <w:color w:val="7E97AD"/>
                                <w:sz w:val="16"/>
                                <w:szCs w:val="16"/>
                              </w:rPr>
                            </w:pPr>
                            <w:r w:rsidRPr="002D05B5">
                              <w:rPr>
                                <w:rFonts w:ascii="Arial" w:eastAsia="Arial" w:hAnsi="Arial" w:cs="Arial"/>
                                <w:color w:val="7E97AD"/>
                                <w:sz w:val="16"/>
                                <w:szCs w:val="16"/>
                              </w:rPr>
                              <w:t>Učesnik Fokus grupe</w:t>
                            </w:r>
                          </w:p>
                          <w:p w:rsidR="00E934CF" w:rsidRPr="002D05B5" w:rsidRDefault="00E934CF">
                            <w:pPr>
                              <w:spacing w:before="0" w:after="0" w:line="240" w:lineRule="auto"/>
                              <w:ind w:left="360" w:firstLine="360"/>
                              <w:jc w:val="right"/>
                              <w:textDirection w:val="btLr"/>
                              <w:rPr>
                                <w:sz w:val="16"/>
                                <w:szCs w:val="16"/>
                              </w:rPr>
                            </w:pP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Izvještaj o stanju zaštite ličnih podataka i stanju u oblasti pristupa informacijama za 2020. godinu,</w:t>
      </w:r>
      <w:r w:rsidR="006A107F" w:rsidRPr="007075A6">
        <w:rPr>
          <w:rFonts w:asciiTheme="minorHAnsi" w:eastAsia="Calibri" w:hAnsiTheme="minorHAnsi" w:cs="Calibri"/>
          <w:color w:val="000000"/>
          <w:sz w:val="24"/>
          <w:szCs w:val="24"/>
          <w:vertAlign w:val="superscript"/>
        </w:rPr>
        <w:footnoteReference w:id="106"/>
      </w:r>
      <w:r w:rsidR="006A107F" w:rsidRPr="007075A6">
        <w:rPr>
          <w:rFonts w:asciiTheme="minorHAnsi" w:eastAsia="Calibri" w:hAnsiTheme="minorHAnsi" w:cs="Calibri"/>
          <w:color w:val="000000"/>
          <w:sz w:val="24"/>
          <w:szCs w:val="24"/>
        </w:rPr>
        <w:t xml:space="preserve"> konstatuje da administrativni kapaciteti Agencije ostaju ograničeni i da je neophodno ojačati administrativne kapacitete kroz zapošljavanje određenog broja izvršilaca i </w:t>
      </w:r>
      <w:r w:rsidR="00F4059C">
        <w:rPr>
          <w:rFonts w:asciiTheme="minorHAnsi" w:eastAsia="Calibri" w:hAnsiTheme="minorHAnsi" w:cs="Calibri"/>
          <w:color w:val="000000"/>
          <w:sz w:val="24"/>
          <w:szCs w:val="24"/>
        </w:rPr>
        <w:t xml:space="preserve">kroz </w:t>
      </w:r>
      <w:r w:rsidR="006A107F" w:rsidRPr="007075A6">
        <w:rPr>
          <w:rFonts w:asciiTheme="minorHAnsi" w:eastAsia="Calibri" w:hAnsiTheme="minorHAnsi" w:cs="Calibri"/>
          <w:color w:val="000000"/>
          <w:sz w:val="24"/>
          <w:szCs w:val="24"/>
        </w:rPr>
        <w:t>edukaciju postojećeg kadra. Od ukupno sistematizovanih 28 radnih mjesta sa 47 izvršilaca, na kraju 2020. godine</w:t>
      </w:r>
      <w:r w:rsidR="00F4059C">
        <w:rPr>
          <w:rFonts w:asciiTheme="minorHAnsi" w:eastAsia="Calibri" w:hAnsiTheme="minorHAnsi" w:cs="Calibri"/>
          <w:color w:val="000000"/>
          <w:sz w:val="24"/>
          <w:szCs w:val="24"/>
        </w:rPr>
        <w:t xml:space="preserve"> definisane poslove i zadatke</w:t>
      </w:r>
      <w:r w:rsidR="006A107F" w:rsidRPr="007075A6">
        <w:rPr>
          <w:rFonts w:asciiTheme="minorHAnsi" w:eastAsia="Calibri" w:hAnsiTheme="minorHAnsi" w:cs="Calibri"/>
          <w:color w:val="000000"/>
          <w:sz w:val="24"/>
          <w:szCs w:val="24"/>
        </w:rPr>
        <w:t xml:space="preserve"> obavljalo</w:t>
      </w:r>
      <w:r w:rsidR="00F4059C">
        <w:rPr>
          <w:rFonts w:asciiTheme="minorHAnsi" w:eastAsia="Calibri" w:hAnsiTheme="minorHAnsi" w:cs="Calibri"/>
          <w:color w:val="000000"/>
          <w:sz w:val="24"/>
          <w:szCs w:val="24"/>
        </w:rPr>
        <w:t xml:space="preserve"> je</w:t>
      </w:r>
      <w:r w:rsidR="006A107F" w:rsidRPr="007075A6">
        <w:rPr>
          <w:rFonts w:asciiTheme="minorHAnsi" w:eastAsia="Calibri" w:hAnsiTheme="minorHAnsi" w:cs="Calibri"/>
          <w:color w:val="000000"/>
          <w:sz w:val="24"/>
          <w:szCs w:val="24"/>
        </w:rPr>
        <w:t xml:space="preserve"> 30 izvršilaca (63,83%). Nadležnosti i obim posla Agencije nije s</w:t>
      </w:r>
      <w:r w:rsidR="00F4059C">
        <w:rPr>
          <w:rFonts w:asciiTheme="minorHAnsi" w:eastAsia="Calibri" w:hAnsiTheme="minorHAnsi" w:cs="Calibri"/>
          <w:color w:val="000000"/>
          <w:sz w:val="24"/>
          <w:szCs w:val="24"/>
        </w:rPr>
        <w:t>razmeran trenutnim kapacitetima. Na primjer samo u oblasti SPI, tokom</w:t>
      </w:r>
      <w:r w:rsidR="006A107F" w:rsidRPr="007075A6">
        <w:rPr>
          <w:rFonts w:asciiTheme="minorHAnsi" w:eastAsia="Calibri" w:hAnsiTheme="minorHAnsi" w:cs="Calibri"/>
          <w:color w:val="000000"/>
          <w:sz w:val="24"/>
          <w:szCs w:val="24"/>
        </w:rPr>
        <w:t xml:space="preserve"> 2020. godine odlučeno je ukupno po 4.328 žalbi upućenih Agenciji kao drugostepenom organu, shodno Zakonu o slobodnom pristupu informacijama. </w:t>
      </w:r>
      <w:r w:rsidR="006A107F" w:rsidRPr="007075A6">
        <w:rPr>
          <w:rFonts w:asciiTheme="minorHAnsi" w:eastAsia="Calibri" w:hAnsiTheme="minorHAnsi" w:cs="Calibri"/>
          <w:color w:val="000000"/>
          <w:sz w:val="24"/>
          <w:szCs w:val="24"/>
          <w:highlight w:val="white"/>
        </w:rPr>
        <w:t xml:space="preserve">Broj žalbi koje primi Agencija izuzetno je visok. </w:t>
      </w:r>
      <w:r w:rsidR="00F4059C">
        <w:rPr>
          <w:rFonts w:asciiTheme="minorHAnsi" w:eastAsia="Calibri" w:hAnsiTheme="minorHAnsi" w:cs="Calibri"/>
          <w:color w:val="000000"/>
          <w:sz w:val="24"/>
          <w:szCs w:val="24"/>
          <w:highlight w:val="white"/>
        </w:rPr>
        <w:t>Premda Agencija identifikuje</w:t>
      </w:r>
      <w:r w:rsidR="006A107F" w:rsidRPr="007075A6">
        <w:rPr>
          <w:rFonts w:asciiTheme="minorHAnsi" w:eastAsia="Calibri" w:hAnsiTheme="minorHAnsi" w:cs="Calibri"/>
          <w:color w:val="000000"/>
          <w:sz w:val="24"/>
          <w:szCs w:val="24"/>
          <w:highlight w:val="white"/>
        </w:rPr>
        <w:t xml:space="preserve"> 3.000-4.000 zahtjeva u informacionom sistemu, sa 2/3 pozitivnih odluka, ona istovremeno primi više od 3.000 žalbi u toku jedne godine. Pozitivan trend blagog pada broja žalbi zabilježen je u periodu od 2016. do 2020. godine, kao i porast u broju rješenja Agencije (npr. 2.687 tokom 2016, a 4.238 u 2020. godini).</w:t>
      </w:r>
      <w:r w:rsidR="006A107F" w:rsidRPr="007075A6">
        <w:rPr>
          <w:rFonts w:asciiTheme="minorHAnsi" w:eastAsia="Calibri" w:hAnsiTheme="minorHAnsi" w:cs="Calibri"/>
          <w:color w:val="000000"/>
          <w:sz w:val="24"/>
          <w:szCs w:val="24"/>
          <w:highlight w:val="white"/>
          <w:vertAlign w:val="superscript"/>
        </w:rPr>
        <w:footnoteReference w:id="107"/>
      </w:r>
      <w:r w:rsidR="006A107F" w:rsidRPr="007075A6">
        <w:rPr>
          <w:rFonts w:asciiTheme="minorHAnsi" w:eastAsia="Calibri" w:hAnsiTheme="minorHAnsi" w:cs="Calibri"/>
          <w:color w:val="000000"/>
          <w:sz w:val="24"/>
          <w:szCs w:val="24"/>
          <w:highlight w:val="white"/>
        </w:rPr>
        <w:t xml:space="preserve"> Međutim, činjenica da Agencija ne može postupati po svim žalbama pravovremeno zbog njihovog velikog broja i kratkog roka koji je za to predviđen (15 dana) dovodi do velikog broja </w:t>
      </w:r>
      <w:r w:rsidR="00F4059C" w:rsidRPr="007075A6">
        <w:rPr>
          <w:rFonts w:asciiTheme="minorHAnsi" w:eastAsia="Calibri" w:hAnsiTheme="minorHAnsi" w:cs="Calibri"/>
          <w:color w:val="000000"/>
          <w:sz w:val="24"/>
          <w:szCs w:val="24"/>
          <w:highlight w:val="white"/>
        </w:rPr>
        <w:t xml:space="preserve">pred sudom </w:t>
      </w:r>
      <w:r w:rsidR="006A107F" w:rsidRPr="007075A6">
        <w:rPr>
          <w:rFonts w:asciiTheme="minorHAnsi" w:eastAsia="Calibri" w:hAnsiTheme="minorHAnsi" w:cs="Calibri"/>
          <w:color w:val="000000"/>
          <w:sz w:val="24"/>
          <w:szCs w:val="24"/>
          <w:highlight w:val="white"/>
        </w:rPr>
        <w:t>pokrenutih</w:t>
      </w:r>
      <w:r w:rsidR="00F4059C" w:rsidRPr="00F4059C">
        <w:rPr>
          <w:rFonts w:asciiTheme="minorHAnsi" w:eastAsia="Calibri" w:hAnsiTheme="minorHAnsi" w:cs="Calibri"/>
          <w:color w:val="000000"/>
          <w:sz w:val="24"/>
          <w:szCs w:val="24"/>
          <w:highlight w:val="white"/>
        </w:rPr>
        <w:t xml:space="preserve"> </w:t>
      </w:r>
      <w:r w:rsidR="00F4059C" w:rsidRPr="007075A6">
        <w:rPr>
          <w:rFonts w:asciiTheme="minorHAnsi" w:eastAsia="Calibri" w:hAnsiTheme="minorHAnsi" w:cs="Calibri"/>
          <w:color w:val="000000"/>
          <w:sz w:val="24"/>
          <w:szCs w:val="24"/>
          <w:highlight w:val="white"/>
        </w:rPr>
        <w:t>postupaka</w:t>
      </w:r>
      <w:r w:rsidR="006A107F" w:rsidRPr="007075A6">
        <w:rPr>
          <w:rFonts w:asciiTheme="minorHAnsi" w:eastAsia="Calibri" w:hAnsiTheme="minorHAnsi" w:cs="Calibri"/>
          <w:color w:val="000000"/>
          <w:sz w:val="24"/>
          <w:szCs w:val="24"/>
          <w:highlight w:val="white"/>
        </w:rPr>
        <w:t xml:space="preserve">.  U periodu 2018-2020. godina, pokrenuto je ukupno 5387 upravnih sporovazbog rješenja Agencije (1948 ili 36,16%) ili ćutanja Agencije (3437 ili 63,83%). Dominantan udio sporova zbog nepostupanja Agencije (63,80%) pokazuje da </w:t>
      </w:r>
      <w:r w:rsidR="006A107F" w:rsidRPr="007075A6">
        <w:rPr>
          <w:rFonts w:asciiTheme="minorHAnsi" w:eastAsia="Calibri" w:hAnsiTheme="minorHAnsi" w:cs="Calibri"/>
          <w:b/>
          <w:color w:val="000000"/>
          <w:sz w:val="24"/>
          <w:szCs w:val="24"/>
          <w:highlight w:val="white"/>
        </w:rPr>
        <w:t>Agencija nema kapacitete da predmete rješava u Zakonom propisanom roku</w:t>
      </w:r>
      <w:r w:rsidR="006A107F" w:rsidRPr="007075A6">
        <w:rPr>
          <w:rFonts w:asciiTheme="minorHAnsi" w:eastAsia="Calibri" w:hAnsiTheme="minorHAnsi" w:cs="Calibri"/>
          <w:color w:val="000000"/>
          <w:sz w:val="24"/>
          <w:szCs w:val="24"/>
          <w:highlight w:val="white"/>
        </w:rPr>
        <w:t>.</w:t>
      </w:r>
    </w:p>
    <w:p w:rsidR="00A16942" w:rsidRPr="007075A6" w:rsidRDefault="00F4059C">
      <w:pPr>
        <w:pBdr>
          <w:top w:val="nil"/>
          <w:left w:val="nil"/>
          <w:bottom w:val="nil"/>
          <w:right w:val="nil"/>
          <w:between w:val="nil"/>
        </w:pBd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6A107F" w:rsidRPr="007075A6">
        <w:rPr>
          <w:rFonts w:asciiTheme="minorHAnsi" w:eastAsia="Calibri" w:hAnsiTheme="minorHAnsi" w:cs="Calibri"/>
          <w:color w:val="000000"/>
          <w:sz w:val="24"/>
          <w:szCs w:val="24"/>
        </w:rPr>
        <w:t xml:space="preserve"> druge strane, uspostavljanje adekvatnog sistema za upravljanje predmetima od ključnog je značaja za uspjeh u radu na žalbama i upravnim sporovima, za poštovanje rokova, obezbjeđenje djelotvornosti u radu i praćenje primjene zakona. Agencija još uvijek nije uspostavila sistem elektronskog upravljanja dokumentima, već se i dalje u radu koristi papir, što onemogućava praćenje i upravljanje dokumentima, grupama dokumenata i upravljanje timovima, što obuhvata i izvještavanje i analize. Dodatno, nepotpun je spoljni monitoring sistem Agencije. Agencija za zaštitu ličnih podataka i slobodan pristup informacijama počela je da vrši monitoring proaktivnog objavljivanja informacija od marta 2017. godine, ali ne posjeduje IT sistem za prikupljanje podatak</w:t>
      </w:r>
      <w:r>
        <w:rPr>
          <w:rFonts w:asciiTheme="minorHAnsi" w:eastAsia="Calibri" w:hAnsiTheme="minorHAnsi" w:cs="Calibri"/>
          <w:color w:val="000000"/>
          <w:sz w:val="24"/>
          <w:szCs w:val="24"/>
        </w:rPr>
        <w:t>a, evidenciju svih zahtjeva i r</w:t>
      </w:r>
      <w:r w:rsidR="006A107F" w:rsidRPr="007075A6">
        <w:rPr>
          <w:rFonts w:asciiTheme="minorHAnsi" w:eastAsia="Calibri" w:hAnsiTheme="minorHAnsi" w:cs="Calibri"/>
          <w:color w:val="000000"/>
          <w:sz w:val="24"/>
          <w:szCs w:val="24"/>
        </w:rPr>
        <w:t>ješenja.</w:t>
      </w:r>
      <w:r w:rsidR="006A107F" w:rsidRPr="007075A6">
        <w:rPr>
          <w:rFonts w:asciiTheme="minorHAnsi" w:eastAsia="Calibri" w:hAnsiTheme="minorHAnsi" w:cs="Calibri"/>
          <w:color w:val="000000"/>
          <w:sz w:val="24"/>
          <w:szCs w:val="24"/>
          <w:vertAlign w:val="superscript"/>
        </w:rPr>
        <w:footnoteReference w:id="108"/>
      </w:r>
      <w:r w:rsidR="006A107F" w:rsidRPr="007075A6">
        <w:rPr>
          <w:rFonts w:asciiTheme="minorHAnsi" w:eastAsia="Calibri" w:hAnsiTheme="minorHAnsi" w:cs="Calibri"/>
          <w:color w:val="000000"/>
          <w:sz w:val="24"/>
          <w:szCs w:val="24"/>
        </w:rPr>
        <w:t xml:space="preserve"> Dodatno, Ag</w:t>
      </w:r>
      <w:r>
        <w:rPr>
          <w:rFonts w:asciiTheme="minorHAnsi" w:eastAsia="Calibri" w:hAnsiTheme="minorHAnsi" w:cs="Calibri"/>
          <w:color w:val="000000"/>
          <w:sz w:val="24"/>
          <w:szCs w:val="24"/>
        </w:rPr>
        <w:t>encija nema ovlašćenje da izriče sankcije zbog kršenja Zakona, već su t</w:t>
      </w:r>
      <w:r w:rsidR="006A107F" w:rsidRPr="007075A6">
        <w:rPr>
          <w:rFonts w:asciiTheme="minorHAnsi" w:eastAsia="Calibri" w:hAnsiTheme="minorHAnsi" w:cs="Calibri"/>
          <w:color w:val="000000"/>
          <w:sz w:val="24"/>
          <w:szCs w:val="24"/>
        </w:rPr>
        <w:t>akvi slučajevi u isključivoj nadležnosti Upravne inspekcije, koja može podnijeti zahtjev za pokretanje prekršajnog postupka. Prema podacima SIGMA, Agencija je toko</w:t>
      </w:r>
      <w:r>
        <w:rPr>
          <w:rFonts w:asciiTheme="minorHAnsi" w:eastAsia="Calibri" w:hAnsiTheme="minorHAnsi" w:cs="Calibri"/>
          <w:color w:val="000000"/>
          <w:sz w:val="24"/>
          <w:szCs w:val="24"/>
        </w:rPr>
        <w:t>m 2016. godine podnijela 243 t</w:t>
      </w:r>
      <w:r w:rsidR="006A107F" w:rsidRPr="007075A6">
        <w:rPr>
          <w:rFonts w:asciiTheme="minorHAnsi" w:eastAsia="Calibri" w:hAnsiTheme="minorHAnsi" w:cs="Calibri"/>
          <w:color w:val="000000"/>
          <w:sz w:val="24"/>
          <w:szCs w:val="24"/>
        </w:rPr>
        <w:t>akva zahtjeva Upravnoj inspekciji, ali ne raspolaže podacima o postupcima Upravne inspekcije po podnijetim zahtjevima niti o rezultatima pokrentutih p</w:t>
      </w:r>
      <w:r>
        <w:rPr>
          <w:rFonts w:asciiTheme="minorHAnsi" w:eastAsia="Calibri" w:hAnsiTheme="minorHAnsi" w:cs="Calibri"/>
          <w:color w:val="000000"/>
          <w:sz w:val="24"/>
          <w:szCs w:val="24"/>
        </w:rPr>
        <w:t>rekršajnih postupaka. Imajući t</w:t>
      </w:r>
      <w:r w:rsidR="006A107F" w:rsidRPr="007075A6">
        <w:rPr>
          <w:rFonts w:asciiTheme="minorHAnsi" w:eastAsia="Calibri" w:hAnsiTheme="minorHAnsi" w:cs="Calibri"/>
          <w:color w:val="000000"/>
          <w:sz w:val="24"/>
          <w:szCs w:val="24"/>
        </w:rPr>
        <w:t xml:space="preserve">o u vidu, SIGMA je konstatovala da nedostatak informacija o posljedicama nepoštovanja zakonskog okvira ukazuje na to da postojeći mehanizam monitoringa nije efikasan. </w:t>
      </w:r>
    </w:p>
    <w:p w:rsidR="00A16942" w:rsidRPr="007075A6" w:rsidRDefault="00F4059C">
      <w:pPr>
        <w:pBdr>
          <w:top w:val="nil"/>
          <w:left w:val="nil"/>
          <w:bottom w:val="nil"/>
          <w:right w:val="nil"/>
          <w:between w:val="nil"/>
        </w:pBd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Osim</w:t>
      </w:r>
      <w:r w:rsidR="006A107F" w:rsidRPr="007075A6">
        <w:rPr>
          <w:rFonts w:asciiTheme="minorHAnsi" w:eastAsia="Calibri" w:hAnsiTheme="minorHAnsi" w:cs="Calibri"/>
          <w:color w:val="000000"/>
          <w:sz w:val="24"/>
          <w:szCs w:val="24"/>
        </w:rPr>
        <w:t xml:space="preserve"> što se zak</w:t>
      </w:r>
      <w:r>
        <w:rPr>
          <w:rFonts w:asciiTheme="minorHAnsi" w:eastAsia="Calibri" w:hAnsiTheme="minorHAnsi" w:cs="Calibri"/>
          <w:color w:val="000000"/>
          <w:sz w:val="24"/>
          <w:szCs w:val="24"/>
        </w:rPr>
        <w:t>onodavni okvir mora uskladiti s</w:t>
      </w:r>
      <w:r w:rsidR="006A107F" w:rsidRPr="007075A6">
        <w:rPr>
          <w:rFonts w:asciiTheme="minorHAnsi" w:eastAsia="Calibri" w:hAnsiTheme="minorHAnsi" w:cs="Calibri"/>
          <w:color w:val="000000"/>
          <w:sz w:val="24"/>
          <w:szCs w:val="24"/>
        </w:rPr>
        <w:t xml:space="preserve"> Konvencijom Savjeta Evrope o pristupu službenim dokumentima i Direktivom (EU) 2019/1024, potrebno je izm</w:t>
      </w:r>
      <w:r>
        <w:rPr>
          <w:rFonts w:asciiTheme="minorHAnsi" w:eastAsia="Calibri" w:hAnsiTheme="minorHAnsi" w:cs="Calibri"/>
          <w:color w:val="000000"/>
          <w:sz w:val="24"/>
          <w:szCs w:val="24"/>
        </w:rPr>
        <w:t>i</w:t>
      </w:r>
      <w:r w:rsidR="006A107F" w:rsidRPr="007075A6">
        <w:rPr>
          <w:rFonts w:asciiTheme="minorHAnsi" w:eastAsia="Calibri" w:hAnsiTheme="minorHAnsi" w:cs="Calibri"/>
          <w:color w:val="000000"/>
          <w:sz w:val="24"/>
          <w:szCs w:val="24"/>
        </w:rPr>
        <w:t xml:space="preserve">jeniti Zakon o SPI kako bi se </w:t>
      </w:r>
      <w:r w:rsidR="006A107F" w:rsidRPr="007075A6">
        <w:rPr>
          <w:rFonts w:asciiTheme="minorHAnsi" w:eastAsia="Calibri" w:hAnsiTheme="minorHAnsi" w:cs="Calibri"/>
          <w:b/>
          <w:color w:val="000000"/>
          <w:sz w:val="24"/>
          <w:szCs w:val="24"/>
        </w:rPr>
        <w:t>smanjile zloupotrebe</w:t>
      </w:r>
      <w:r w:rsidR="006A107F" w:rsidRPr="007075A6">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highlight w:val="white"/>
        </w:rPr>
        <w:t xml:space="preserve">Trenutna nemogućnost spajanja žalbi na odluke o SPI, dovodi do </w:t>
      </w:r>
      <w:r>
        <w:rPr>
          <w:rFonts w:asciiTheme="minorHAnsi" w:eastAsia="Calibri" w:hAnsiTheme="minorHAnsi" w:cs="Calibri"/>
          <w:color w:val="000000"/>
          <w:sz w:val="24"/>
          <w:szCs w:val="24"/>
          <w:highlight w:val="white"/>
        </w:rPr>
        <w:lastRenderedPageBreak/>
        <w:t>zloupotreba kad</w:t>
      </w:r>
      <w:r w:rsidR="006A107F" w:rsidRPr="007075A6">
        <w:rPr>
          <w:rFonts w:asciiTheme="minorHAnsi" w:eastAsia="Calibri" w:hAnsiTheme="minorHAnsi" w:cs="Calibri"/>
          <w:color w:val="000000"/>
          <w:sz w:val="24"/>
          <w:szCs w:val="24"/>
          <w:highlight w:val="white"/>
        </w:rPr>
        <w:t xml:space="preserve"> se više zahtjeva za informacijama na istu temu podnose odjednom, a u trenutku kad nema odgovora, isti broj žalbi može </w:t>
      </w:r>
      <w:r w:rsidRPr="007075A6">
        <w:rPr>
          <w:rFonts w:asciiTheme="minorHAnsi" w:eastAsia="Calibri" w:hAnsiTheme="minorHAnsi" w:cs="Calibri"/>
          <w:color w:val="000000"/>
          <w:sz w:val="24"/>
          <w:szCs w:val="24"/>
          <w:highlight w:val="white"/>
        </w:rPr>
        <w:t xml:space="preserve">se </w:t>
      </w:r>
      <w:r w:rsidR="006A107F" w:rsidRPr="007075A6">
        <w:rPr>
          <w:rFonts w:asciiTheme="minorHAnsi" w:eastAsia="Calibri" w:hAnsiTheme="minorHAnsi" w:cs="Calibri"/>
          <w:color w:val="000000"/>
          <w:sz w:val="24"/>
          <w:szCs w:val="24"/>
          <w:highlight w:val="white"/>
        </w:rPr>
        <w:t>podnijeti Agenciji. Postojeći zakonski okvir ne dozvoljava Agenciji da ove žalbe spoji u jednu kako bi ih efikasnije procesuirala. Zakon o upravnom postupku</w:t>
      </w:r>
      <w:r w:rsidR="006A107F" w:rsidRPr="007075A6">
        <w:rPr>
          <w:rFonts w:asciiTheme="minorHAnsi" w:eastAsia="Calibri" w:hAnsiTheme="minorHAnsi" w:cs="Calibri"/>
          <w:color w:val="000000"/>
          <w:sz w:val="24"/>
          <w:szCs w:val="24"/>
          <w:highlight w:val="white"/>
          <w:vertAlign w:val="superscript"/>
        </w:rPr>
        <w:footnoteReference w:id="109"/>
      </w:r>
      <w:r w:rsidR="006A107F" w:rsidRPr="007075A6">
        <w:rPr>
          <w:rFonts w:asciiTheme="minorHAnsi" w:eastAsia="Calibri" w:hAnsiTheme="minorHAnsi" w:cs="Calibri"/>
          <w:color w:val="000000"/>
          <w:sz w:val="24"/>
          <w:szCs w:val="24"/>
          <w:highlight w:val="white"/>
        </w:rPr>
        <w:t xml:space="preserve"> (ZUP) ne dozvoljava spajanje žalbi (osim ako to ne dozvoljava poseban zakon), a Zakon o slobodnom pristupu informacijama to takođe ne dozvoljava. Stoga Agencija mora potrošiti više sredstava nego što je potrebno za obradu velikog broja žalbi na istu temu, a zakonska mogućnost spajanja žalbi omogućila bi efikasnije upravljanje njima.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Izazov je i praksa proglašavanja </w:t>
      </w:r>
      <w:r w:rsidR="00F4059C">
        <w:rPr>
          <w:rFonts w:asciiTheme="minorHAnsi" w:eastAsia="Calibri" w:hAnsiTheme="minorHAnsi" w:cs="Calibri"/>
          <w:color w:val="000000"/>
          <w:sz w:val="24"/>
          <w:szCs w:val="24"/>
        </w:rPr>
        <w:t>traženih dokumenata tajnima da</w:t>
      </w:r>
      <w:r w:rsidRPr="007075A6">
        <w:rPr>
          <w:rFonts w:asciiTheme="minorHAnsi" w:eastAsia="Calibri" w:hAnsiTheme="minorHAnsi" w:cs="Calibri"/>
          <w:color w:val="000000"/>
          <w:sz w:val="24"/>
          <w:szCs w:val="24"/>
        </w:rPr>
        <w:t xml:space="preserve"> bi se ograničio pristup informacijama u oblastima kod kojih postoji sklonost ka korupciji i u sektorima koji se bave opredjeljivanjem većih djelova državnog budžeta ili imovine. Apsolutna dostupnost informacijama nije moguća zbog uske povezanosti Zakona o slobodnom pristupu informacijama i Zakona kojim se uređuje zaštita ličnih podataka i podataka</w:t>
      </w:r>
      <w:r w:rsidRPr="007075A6">
        <w:rPr>
          <w:rFonts w:asciiTheme="minorHAnsi" w:eastAsia="Calibri" w:hAnsiTheme="minorHAnsi" w:cs="Calibri"/>
          <w:color w:val="000000"/>
          <w:sz w:val="24"/>
          <w:szCs w:val="24"/>
          <w:vertAlign w:val="superscript"/>
        </w:rPr>
        <w:footnoteReference w:id="110"/>
      </w:r>
      <w:r w:rsidRPr="007075A6">
        <w:rPr>
          <w:rFonts w:asciiTheme="minorHAnsi" w:eastAsia="Calibri" w:hAnsiTheme="minorHAnsi" w:cs="Calibri"/>
          <w:color w:val="000000"/>
          <w:sz w:val="24"/>
          <w:szCs w:val="24"/>
        </w:rPr>
        <w:t xml:space="preserve"> koji se smatraju tajnim. Jedan od izazova predstavljaju informacije koje se traže, a koje se označavaju tajnim. Izmjenama i dopunama Zakona o slobodnom pristupu informacijama iz 2017. godine propisano je da, </w:t>
      </w:r>
      <w:r w:rsidR="00F4059C">
        <w:rPr>
          <w:rFonts w:asciiTheme="minorHAnsi" w:eastAsia="Calibri" w:hAnsiTheme="minorHAnsi" w:cs="Calibri"/>
          <w:color w:val="000000"/>
          <w:sz w:val="24"/>
          <w:szCs w:val="24"/>
        </w:rPr>
        <w:t xml:space="preserve">su </w:t>
      </w:r>
      <w:r w:rsidRPr="007075A6">
        <w:rPr>
          <w:rFonts w:asciiTheme="minorHAnsi" w:eastAsia="Calibri" w:hAnsiTheme="minorHAnsi" w:cs="Calibri"/>
          <w:color w:val="000000"/>
          <w:sz w:val="24"/>
          <w:szCs w:val="24"/>
        </w:rPr>
        <w:t>sve informacije koje su označene s</w:t>
      </w:r>
      <w:r w:rsidR="00F4059C">
        <w:rPr>
          <w:rFonts w:asciiTheme="minorHAnsi" w:eastAsia="Calibri" w:hAnsiTheme="minorHAnsi" w:cs="Calibri"/>
          <w:color w:val="000000"/>
          <w:sz w:val="24"/>
          <w:szCs w:val="24"/>
        </w:rPr>
        <w:t>tepenom tajnosti u potpunosti</w:t>
      </w:r>
      <w:r w:rsidRPr="007075A6">
        <w:rPr>
          <w:rFonts w:asciiTheme="minorHAnsi" w:eastAsia="Calibri" w:hAnsiTheme="minorHAnsi" w:cs="Calibri"/>
          <w:color w:val="000000"/>
          <w:sz w:val="24"/>
          <w:szCs w:val="24"/>
        </w:rPr>
        <w:t xml:space="preserve"> izuzete od primjene ovoga zakona, što u praksi stvara probleme prilikom odlučivanja o zahtjevima za slobodan pristup informacijama, imajući u vi</w:t>
      </w:r>
      <w:r w:rsidR="00293EB7">
        <w:rPr>
          <w:rFonts w:asciiTheme="minorHAnsi" w:eastAsia="Calibri" w:hAnsiTheme="minorHAnsi" w:cs="Calibri"/>
          <w:color w:val="000000"/>
          <w:sz w:val="24"/>
          <w:szCs w:val="24"/>
        </w:rPr>
        <w:t>du koliziju ovakvog određenja s</w:t>
      </w:r>
      <w:r w:rsidRPr="007075A6">
        <w:rPr>
          <w:rFonts w:asciiTheme="minorHAnsi" w:eastAsia="Calibri" w:hAnsiTheme="minorHAnsi" w:cs="Calibri"/>
          <w:color w:val="000000"/>
          <w:sz w:val="24"/>
          <w:szCs w:val="24"/>
        </w:rPr>
        <w:t xml:space="preserve"> daljim odredbama ovoga zakona, kojima je propisano da se za informacije koje su određene stepenom tajnosti vrši test štetnosti i propisuje postupanje organa vlasti po takvim zahtjevima. Evropska komisija je u Izvještaju za 2019. godinu konstatovala da</w:t>
      </w:r>
      <w:r w:rsidR="00293EB7">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sve češća praksa proglašavanja traženih dokumenata tajnima kako bi se ograničio pristup informacijama, što predstavlja ozbiljnu brigu. Naime, evidentan je trend rasta odbijenih zahtjeva po ovom osnovu, s obzirom </w:t>
      </w:r>
      <w:r w:rsidR="00293EB7">
        <w:rPr>
          <w:rFonts w:asciiTheme="minorHAnsi" w:eastAsia="Calibri" w:hAnsiTheme="minorHAnsi" w:cs="Calibri"/>
          <w:color w:val="000000"/>
          <w:sz w:val="24"/>
          <w:szCs w:val="24"/>
        </w:rPr>
        <w:t xml:space="preserve">na to </w:t>
      </w:r>
      <w:r w:rsidRPr="007075A6">
        <w:rPr>
          <w:rFonts w:asciiTheme="minorHAnsi" w:eastAsia="Calibri" w:hAnsiTheme="minorHAnsi" w:cs="Calibri"/>
          <w:color w:val="000000"/>
          <w:sz w:val="24"/>
          <w:szCs w:val="24"/>
        </w:rPr>
        <w:t>da su tokom 2018. godine 104 dokumenta proglašena tajnim, tokom 2017. godine 50 dokumenata, a tokom 2016. godine 30 dokumenata. Evropska komisija je posebno naglasila da javne institucije treba da obezbijede veću transparentnost i odgovornost, naročito u oblastima kod kojih postoji sklonost ka korupciji i u sektorima koji se bave opredjeljivanjem većih djelova državnog budžeta ili imovine.</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60" w:after="60" w:line="240" w:lineRule="auto"/>
        <w:ind w:left="274" w:right="-475" w:hanging="274"/>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Nedostatak kvaliteta i zakonitosti rada prvostepenih organa u postupcima odlučivanja po zahtjevima za slobodan pristup informacijama</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Tokom 2020. godine visok je procen</w:t>
      </w:r>
      <w:r w:rsidR="008B675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t usvojenih žalbi 76% žalbi od strane Agencije za zaštitu ličnih podataka i slobodan pristup informacijama (AZLP), jedna trećina se odnosi na ćutanje administracije, a 8,16% odluka AZLP poništeno je od strane Upravnog suda u 2020. godini. Evropska komisija je, takođe, u Izvještaju za 2019. godinu konstatovala zabrinutost zbog velikog broja zahtjeva za slobodan pristup informacijama koji su ostali bez odgovora i naglasila da se sudske odluke ne sprovode djelotvorno. U Izvještaju za 2020</w:t>
      </w:r>
      <w:r w:rsidR="008B6754">
        <w:rPr>
          <w:rFonts w:asciiTheme="minorHAnsi" w:eastAsia="Calibri" w:hAnsiTheme="minorHAnsi" w:cs="Calibri"/>
          <w:color w:val="000000"/>
          <w:sz w:val="24"/>
          <w:szCs w:val="24"/>
        </w:rPr>
        <w:t>. godinu, Evropska komisija je</w:t>
      </w:r>
      <w:r w:rsidRPr="007075A6">
        <w:rPr>
          <w:rFonts w:asciiTheme="minorHAnsi" w:eastAsia="Calibri" w:hAnsiTheme="minorHAnsi" w:cs="Calibri"/>
          <w:color w:val="000000"/>
          <w:sz w:val="24"/>
          <w:szCs w:val="24"/>
        </w:rPr>
        <w:t xml:space="preserve"> konstatovala da sprovođenje važećeg Zakona o slobodnom pristupu informacijama nije pomoglo povećanju odgovornosti i transparentnosti organa vlasti. </w:t>
      </w:r>
    </w:p>
    <w:tbl>
      <w:tblPr>
        <w:tblStyle w:val="27"/>
        <w:tblW w:w="980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A0" w:firstRow="1" w:lastRow="0" w:firstColumn="1" w:lastColumn="0" w:noHBand="0" w:noVBand="1"/>
      </w:tblPr>
      <w:tblGrid>
        <w:gridCol w:w="1067"/>
        <w:gridCol w:w="1146"/>
        <w:gridCol w:w="1136"/>
        <w:gridCol w:w="1407"/>
        <w:gridCol w:w="1693"/>
        <w:gridCol w:w="1694"/>
        <w:gridCol w:w="1662"/>
      </w:tblGrid>
      <w:tr w:rsidR="00A16942" w:rsidRPr="007075A6" w:rsidTr="00A1694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67" w:type="dxa"/>
            <w:shd w:val="clear" w:color="auto" w:fill="E0BB9F"/>
            <w:vAlign w:val="center"/>
          </w:tcPr>
          <w:p w:rsidR="00A16942" w:rsidRPr="007075A6" w:rsidRDefault="006A107F" w:rsidP="00EC15A7">
            <w:pPr>
              <w:tabs>
                <w:tab w:val="left" w:pos="850"/>
                <w:tab w:val="left" w:pos="1191"/>
                <w:tab w:val="left" w:pos="1531"/>
              </w:tabs>
              <w:ind w:left="-30" w:right="-30"/>
              <w:jc w:val="center"/>
              <w:rPr>
                <w:rFonts w:asciiTheme="minorHAnsi" w:hAnsiTheme="minorHAnsi"/>
                <w:sz w:val="18"/>
                <w:szCs w:val="18"/>
              </w:rPr>
            </w:pPr>
            <w:r w:rsidRPr="007075A6">
              <w:rPr>
                <w:rFonts w:asciiTheme="minorHAnsi" w:hAnsiTheme="minorHAnsi"/>
                <w:sz w:val="18"/>
                <w:szCs w:val="18"/>
              </w:rPr>
              <w:t>Uporedni pregled po godinama</w:t>
            </w:r>
          </w:p>
        </w:tc>
        <w:tc>
          <w:tcPr>
            <w:tcW w:w="1146" w:type="dxa"/>
            <w:shd w:val="clear" w:color="auto" w:fill="E0BB9F"/>
            <w:vAlign w:val="center"/>
          </w:tcPr>
          <w:p w:rsidR="00A16942" w:rsidRPr="007075A6" w:rsidRDefault="006A107F" w:rsidP="00EC15A7">
            <w:pPr>
              <w:tabs>
                <w:tab w:val="left" w:pos="850"/>
                <w:tab w:val="left" w:pos="1191"/>
                <w:tab w:val="left" w:pos="1531"/>
              </w:tabs>
              <w:ind w:left="-108" w:right="-49"/>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Ukupan broj zaprimljenih žalbi AZLP</w:t>
            </w:r>
          </w:p>
        </w:tc>
        <w:tc>
          <w:tcPr>
            <w:tcW w:w="1136" w:type="dxa"/>
            <w:shd w:val="clear" w:color="auto" w:fill="E0BB9F"/>
            <w:vAlign w:val="center"/>
          </w:tcPr>
          <w:p w:rsidR="00A16942" w:rsidRPr="007075A6" w:rsidRDefault="006A107F" w:rsidP="00EC15A7">
            <w:pPr>
              <w:tabs>
                <w:tab w:val="left" w:pos="850"/>
                <w:tab w:val="left" w:pos="1191"/>
                <w:tab w:val="left" w:pos="1531"/>
              </w:tabs>
              <w:ind w:left="-78" w:right="-84"/>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Ukup</w:t>
            </w:r>
            <w:r w:rsidR="008B6754">
              <w:rPr>
                <w:rFonts w:asciiTheme="minorHAnsi" w:hAnsiTheme="minorHAnsi"/>
                <w:sz w:val="18"/>
                <w:szCs w:val="18"/>
              </w:rPr>
              <w:t>a</w:t>
            </w:r>
            <w:r w:rsidRPr="007075A6">
              <w:rPr>
                <w:rFonts w:asciiTheme="minorHAnsi" w:hAnsiTheme="minorHAnsi"/>
                <w:sz w:val="18"/>
                <w:szCs w:val="18"/>
              </w:rPr>
              <w:t>n broj dostavljenih žalbi AZLP</w:t>
            </w:r>
          </w:p>
        </w:tc>
        <w:tc>
          <w:tcPr>
            <w:tcW w:w="1407" w:type="dxa"/>
            <w:shd w:val="clear" w:color="auto" w:fill="E0BB9F"/>
            <w:vAlign w:val="center"/>
          </w:tcPr>
          <w:p w:rsidR="00A16942" w:rsidRPr="007075A6" w:rsidRDefault="006A107F" w:rsidP="00EC15A7">
            <w:pPr>
              <w:tabs>
                <w:tab w:val="left" w:pos="850"/>
                <w:tab w:val="left" w:pos="1191"/>
                <w:tab w:val="left" w:pos="1531"/>
              </w:tabs>
              <w:ind w:left="-48" w:right="-31"/>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 xml:space="preserve">Ukupan broj/ procenat </w:t>
            </w:r>
            <w:r w:rsidRPr="007075A6">
              <w:rPr>
                <w:rFonts w:asciiTheme="minorHAnsi" w:hAnsiTheme="minorHAnsi"/>
                <w:sz w:val="18"/>
                <w:szCs w:val="18"/>
              </w:rPr>
              <w:lastRenderedPageBreak/>
              <w:t>usvojenih žalbi od strane AZLP</w:t>
            </w:r>
          </w:p>
        </w:tc>
        <w:tc>
          <w:tcPr>
            <w:tcW w:w="1693" w:type="dxa"/>
            <w:shd w:val="clear" w:color="auto" w:fill="E0BB9F"/>
            <w:vAlign w:val="center"/>
          </w:tcPr>
          <w:p w:rsidR="00A16942" w:rsidRPr="007075A6" w:rsidRDefault="006A107F" w:rsidP="00EC15A7">
            <w:pPr>
              <w:tabs>
                <w:tab w:val="left" w:pos="850"/>
                <w:tab w:val="left" w:pos="1191"/>
                <w:tab w:val="left" w:pos="1531"/>
              </w:tabs>
              <w:ind w:left="-102" w:right="-45"/>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lastRenderedPageBreak/>
              <w:t xml:space="preserve">Od usvojenih žalbi, ukupan broj/procenat </w:t>
            </w:r>
            <w:r w:rsidRPr="007075A6">
              <w:rPr>
                <w:rFonts w:asciiTheme="minorHAnsi" w:hAnsiTheme="minorHAnsi"/>
                <w:sz w:val="18"/>
                <w:szCs w:val="18"/>
              </w:rPr>
              <w:lastRenderedPageBreak/>
              <w:t>poništenih rješenja prvostepenog organa</w:t>
            </w:r>
          </w:p>
        </w:tc>
        <w:tc>
          <w:tcPr>
            <w:tcW w:w="1694" w:type="dxa"/>
            <w:shd w:val="clear" w:color="auto" w:fill="E0BB9F"/>
            <w:vAlign w:val="center"/>
          </w:tcPr>
          <w:p w:rsidR="00A16942" w:rsidRPr="007075A6" w:rsidRDefault="006A107F" w:rsidP="00EC15A7">
            <w:pPr>
              <w:tabs>
                <w:tab w:val="left" w:pos="850"/>
                <w:tab w:val="left" w:pos="1191"/>
                <w:tab w:val="left" w:pos="1531"/>
              </w:tabs>
              <w:ind w:left="-84" w:right="-58"/>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lastRenderedPageBreak/>
              <w:t xml:space="preserve">Od usvojenih žalbi,  ukupan broj/procenat </w:t>
            </w:r>
            <w:r w:rsidRPr="007075A6">
              <w:rPr>
                <w:rFonts w:asciiTheme="minorHAnsi" w:hAnsiTheme="minorHAnsi"/>
                <w:sz w:val="18"/>
                <w:szCs w:val="18"/>
              </w:rPr>
              <w:lastRenderedPageBreak/>
              <w:t>usvojenih zbog ćutanja administracije</w:t>
            </w:r>
          </w:p>
        </w:tc>
        <w:tc>
          <w:tcPr>
            <w:tcW w:w="1662" w:type="dxa"/>
            <w:shd w:val="clear" w:color="auto" w:fill="E0BB9F"/>
            <w:vAlign w:val="center"/>
          </w:tcPr>
          <w:p w:rsidR="00A16942" w:rsidRPr="007075A6" w:rsidRDefault="006A107F" w:rsidP="00EC15A7">
            <w:pPr>
              <w:tabs>
                <w:tab w:val="left" w:pos="850"/>
                <w:tab w:val="left" w:pos="1191"/>
                <w:tab w:val="left" w:pos="1531"/>
              </w:tabs>
              <w:ind w:left="-168" w:right="-108"/>
              <w:jc w:val="center"/>
              <w:cnfStyle w:val="100000000000" w:firstRow="1"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lastRenderedPageBreak/>
              <w:t xml:space="preserve">Broj/ procenat predmeta u kojima je Upravni sud </w:t>
            </w:r>
            <w:r w:rsidRPr="007075A6">
              <w:rPr>
                <w:rFonts w:asciiTheme="minorHAnsi" w:hAnsiTheme="minorHAnsi"/>
                <w:sz w:val="18"/>
                <w:szCs w:val="18"/>
              </w:rPr>
              <w:lastRenderedPageBreak/>
              <w:t>poništio rješenje AZLP</w:t>
            </w:r>
          </w:p>
        </w:tc>
      </w:tr>
      <w:tr w:rsidR="00A16942" w:rsidRPr="007075A6" w:rsidTr="00A1694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67" w:type="dxa"/>
            <w:shd w:val="clear" w:color="auto" w:fill="EFE9E1"/>
            <w:vAlign w:val="center"/>
          </w:tcPr>
          <w:p w:rsidR="00A16942" w:rsidRPr="007075A6" w:rsidRDefault="008B6754">
            <w:pPr>
              <w:tabs>
                <w:tab w:val="left" w:pos="850"/>
                <w:tab w:val="left" w:pos="1191"/>
                <w:tab w:val="left" w:pos="1531"/>
              </w:tabs>
              <w:spacing w:after="120"/>
              <w:ind w:right="-116"/>
              <w:jc w:val="center"/>
              <w:rPr>
                <w:rFonts w:asciiTheme="minorHAnsi" w:hAnsiTheme="minorHAnsi"/>
                <w:sz w:val="18"/>
                <w:szCs w:val="18"/>
              </w:rPr>
            </w:pPr>
            <w:r>
              <w:rPr>
                <w:rFonts w:asciiTheme="minorHAnsi" w:hAnsiTheme="minorHAnsi"/>
                <w:sz w:val="18"/>
                <w:szCs w:val="18"/>
              </w:rPr>
              <w:lastRenderedPageBreak/>
              <w:t xml:space="preserve">2018. </w:t>
            </w:r>
            <w:r w:rsidR="006A107F" w:rsidRPr="007075A6">
              <w:rPr>
                <w:rFonts w:asciiTheme="minorHAnsi" w:hAnsiTheme="minorHAnsi"/>
                <w:sz w:val="18"/>
                <w:szCs w:val="18"/>
                <w:vertAlign w:val="superscript"/>
              </w:rPr>
              <w:footnoteReference w:id="111"/>
            </w:r>
          </w:p>
        </w:tc>
        <w:tc>
          <w:tcPr>
            <w:tcW w:w="1146" w:type="dxa"/>
            <w:shd w:val="clear" w:color="auto" w:fill="FFFFFF"/>
            <w:vAlign w:val="center"/>
          </w:tcPr>
          <w:p w:rsidR="00A16942" w:rsidRPr="007075A6" w:rsidRDefault="006A107F">
            <w:pPr>
              <w:tabs>
                <w:tab w:val="left" w:pos="850"/>
                <w:tab w:val="left" w:pos="1191"/>
                <w:tab w:val="left" w:pos="1531"/>
              </w:tabs>
              <w:ind w:right="-49"/>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3909</w:t>
            </w:r>
          </w:p>
        </w:tc>
        <w:tc>
          <w:tcPr>
            <w:tcW w:w="1136" w:type="dxa"/>
            <w:shd w:val="clear" w:color="auto" w:fill="FFFFFF"/>
            <w:vAlign w:val="center"/>
          </w:tcPr>
          <w:p w:rsidR="00A16942" w:rsidRPr="007075A6" w:rsidRDefault="006A107F">
            <w:pPr>
              <w:tabs>
                <w:tab w:val="left" w:pos="850"/>
                <w:tab w:val="left" w:pos="1191"/>
                <w:tab w:val="left" w:pos="1531"/>
              </w:tabs>
              <w:ind w:right="-84"/>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3.284</w:t>
            </w:r>
          </w:p>
        </w:tc>
        <w:tc>
          <w:tcPr>
            <w:tcW w:w="1407" w:type="dxa"/>
            <w:shd w:val="clear" w:color="auto" w:fill="FFFFFF"/>
            <w:vAlign w:val="center"/>
          </w:tcPr>
          <w:p w:rsidR="00A16942" w:rsidRPr="007075A6" w:rsidRDefault="006A107F">
            <w:pPr>
              <w:tabs>
                <w:tab w:val="left" w:pos="850"/>
                <w:tab w:val="left" w:pos="1191"/>
                <w:tab w:val="left" w:pos="1531"/>
              </w:tabs>
              <w:ind w:right="-31"/>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1.077/ 32,8%</w:t>
            </w:r>
          </w:p>
        </w:tc>
        <w:tc>
          <w:tcPr>
            <w:tcW w:w="1693" w:type="dxa"/>
            <w:shd w:val="clear" w:color="auto" w:fill="FFFFFF"/>
            <w:vAlign w:val="center"/>
          </w:tcPr>
          <w:p w:rsidR="00A16942" w:rsidRPr="007075A6" w:rsidRDefault="006A107F">
            <w:pPr>
              <w:tabs>
                <w:tab w:val="left" w:pos="850"/>
                <w:tab w:val="left" w:pos="1191"/>
                <w:tab w:val="left" w:pos="1531"/>
              </w:tabs>
              <w:ind w:right="-45"/>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658/ 61,1%</w:t>
            </w:r>
          </w:p>
        </w:tc>
        <w:tc>
          <w:tcPr>
            <w:tcW w:w="1694" w:type="dxa"/>
            <w:shd w:val="clear" w:color="auto" w:fill="FFFFFF"/>
            <w:vAlign w:val="center"/>
          </w:tcPr>
          <w:p w:rsidR="00A16942" w:rsidRPr="007075A6" w:rsidRDefault="006A107F">
            <w:pPr>
              <w:tabs>
                <w:tab w:val="left" w:pos="850"/>
                <w:tab w:val="left" w:pos="1191"/>
                <w:tab w:val="left" w:pos="1531"/>
              </w:tabs>
              <w:ind w:right="-5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419/ 38,9%</w:t>
            </w:r>
          </w:p>
        </w:tc>
        <w:tc>
          <w:tcPr>
            <w:tcW w:w="1662" w:type="dxa"/>
            <w:shd w:val="clear" w:color="auto" w:fill="FFFFFF"/>
            <w:vAlign w:val="center"/>
          </w:tcPr>
          <w:p w:rsidR="00A16942" w:rsidRPr="007075A6" w:rsidRDefault="006A107F" w:rsidP="00EC15A7">
            <w:pPr>
              <w:tabs>
                <w:tab w:val="left" w:pos="850"/>
                <w:tab w:val="left" w:pos="1191"/>
                <w:tab w:val="left" w:pos="1531"/>
              </w:tabs>
              <w:ind w:left="-168" w:right="-10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94 od ukupno 565 predmeta (16.6%)</w:t>
            </w:r>
            <w:r w:rsidRPr="007075A6">
              <w:rPr>
                <w:rFonts w:asciiTheme="minorHAnsi" w:hAnsiTheme="minorHAnsi"/>
                <w:sz w:val="18"/>
                <w:szCs w:val="18"/>
                <w:vertAlign w:val="superscript"/>
              </w:rPr>
              <w:footnoteReference w:id="112"/>
            </w:r>
          </w:p>
        </w:tc>
      </w:tr>
      <w:tr w:rsidR="00A16942" w:rsidRPr="007075A6" w:rsidTr="00A16942">
        <w:tc>
          <w:tcPr>
            <w:cnfStyle w:val="001000000000" w:firstRow="0" w:lastRow="0" w:firstColumn="1" w:lastColumn="0" w:oddVBand="0" w:evenVBand="0" w:oddHBand="0" w:evenHBand="0" w:firstRowFirstColumn="0" w:firstRowLastColumn="0" w:lastRowFirstColumn="0" w:lastRowLastColumn="0"/>
            <w:tcW w:w="1067" w:type="dxa"/>
            <w:shd w:val="clear" w:color="auto" w:fill="EFE9E1"/>
            <w:vAlign w:val="center"/>
          </w:tcPr>
          <w:p w:rsidR="00A16942" w:rsidRPr="007075A6" w:rsidRDefault="008B6754">
            <w:pPr>
              <w:tabs>
                <w:tab w:val="left" w:pos="850"/>
                <w:tab w:val="left" w:pos="1191"/>
                <w:tab w:val="left" w:pos="1531"/>
              </w:tabs>
              <w:spacing w:after="120"/>
              <w:ind w:right="-116"/>
              <w:jc w:val="center"/>
              <w:rPr>
                <w:rFonts w:asciiTheme="minorHAnsi" w:hAnsiTheme="minorHAnsi"/>
                <w:sz w:val="18"/>
                <w:szCs w:val="18"/>
              </w:rPr>
            </w:pPr>
            <w:r>
              <w:rPr>
                <w:rFonts w:asciiTheme="minorHAnsi" w:hAnsiTheme="minorHAnsi"/>
                <w:sz w:val="18"/>
                <w:szCs w:val="18"/>
              </w:rPr>
              <w:t xml:space="preserve">2019. </w:t>
            </w:r>
            <w:r w:rsidR="006A107F" w:rsidRPr="007075A6">
              <w:rPr>
                <w:rFonts w:asciiTheme="minorHAnsi" w:hAnsiTheme="minorHAnsi"/>
                <w:sz w:val="18"/>
                <w:szCs w:val="18"/>
                <w:vertAlign w:val="superscript"/>
              </w:rPr>
              <w:footnoteReference w:id="113"/>
            </w:r>
          </w:p>
        </w:tc>
        <w:tc>
          <w:tcPr>
            <w:tcW w:w="1146" w:type="dxa"/>
            <w:shd w:val="clear" w:color="auto" w:fill="FFFFFF"/>
            <w:vAlign w:val="center"/>
          </w:tcPr>
          <w:p w:rsidR="00A16942" w:rsidRPr="007075A6" w:rsidRDefault="006A107F">
            <w:pPr>
              <w:tabs>
                <w:tab w:val="left" w:pos="850"/>
                <w:tab w:val="left" w:pos="1191"/>
                <w:tab w:val="left" w:pos="1531"/>
              </w:tabs>
              <w:ind w:right="-49"/>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3518</w:t>
            </w:r>
          </w:p>
        </w:tc>
        <w:tc>
          <w:tcPr>
            <w:tcW w:w="1136" w:type="dxa"/>
            <w:shd w:val="clear" w:color="auto" w:fill="FFFFFF"/>
            <w:vAlign w:val="center"/>
          </w:tcPr>
          <w:p w:rsidR="00A16942" w:rsidRPr="007075A6" w:rsidRDefault="006A107F">
            <w:pPr>
              <w:tabs>
                <w:tab w:val="left" w:pos="850"/>
                <w:tab w:val="left" w:pos="1191"/>
                <w:tab w:val="left" w:pos="1531"/>
              </w:tabs>
              <w:ind w:right="-84"/>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3.684</w:t>
            </w:r>
          </w:p>
        </w:tc>
        <w:tc>
          <w:tcPr>
            <w:tcW w:w="1407" w:type="dxa"/>
            <w:shd w:val="clear" w:color="auto" w:fill="FFFFFF"/>
            <w:vAlign w:val="center"/>
          </w:tcPr>
          <w:p w:rsidR="00A16942" w:rsidRPr="007075A6" w:rsidRDefault="006A107F">
            <w:pPr>
              <w:tabs>
                <w:tab w:val="left" w:pos="850"/>
                <w:tab w:val="left" w:pos="1191"/>
                <w:tab w:val="left" w:pos="1531"/>
              </w:tabs>
              <w:ind w:right="-31"/>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1.924/ 52,2%</w:t>
            </w:r>
          </w:p>
        </w:tc>
        <w:tc>
          <w:tcPr>
            <w:tcW w:w="1693" w:type="dxa"/>
            <w:shd w:val="clear" w:color="auto" w:fill="FFFFFF"/>
            <w:vAlign w:val="center"/>
          </w:tcPr>
          <w:p w:rsidR="00A16942" w:rsidRPr="007075A6" w:rsidRDefault="006A107F">
            <w:pPr>
              <w:tabs>
                <w:tab w:val="left" w:pos="850"/>
                <w:tab w:val="left" w:pos="1191"/>
                <w:tab w:val="left" w:pos="1531"/>
              </w:tabs>
              <w:ind w:right="-45"/>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1.381/ 71,8%</w:t>
            </w:r>
          </w:p>
        </w:tc>
        <w:tc>
          <w:tcPr>
            <w:tcW w:w="1694" w:type="dxa"/>
            <w:shd w:val="clear" w:color="auto" w:fill="FFFFFF"/>
            <w:vAlign w:val="center"/>
          </w:tcPr>
          <w:p w:rsidR="00A16942" w:rsidRPr="007075A6" w:rsidRDefault="006A107F">
            <w:pPr>
              <w:tabs>
                <w:tab w:val="left" w:pos="850"/>
                <w:tab w:val="left" w:pos="1191"/>
                <w:tab w:val="left" w:pos="1531"/>
              </w:tabs>
              <w:ind w:right="-58"/>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543/ 28,2%</w:t>
            </w:r>
          </w:p>
        </w:tc>
        <w:tc>
          <w:tcPr>
            <w:tcW w:w="1662" w:type="dxa"/>
            <w:shd w:val="clear" w:color="auto" w:fill="FFFFFF"/>
            <w:vAlign w:val="center"/>
          </w:tcPr>
          <w:p w:rsidR="00A16942" w:rsidRPr="007075A6" w:rsidRDefault="006A107F" w:rsidP="00EC15A7">
            <w:pPr>
              <w:tabs>
                <w:tab w:val="left" w:pos="850"/>
                <w:tab w:val="left" w:pos="1191"/>
                <w:tab w:val="left" w:pos="1531"/>
              </w:tabs>
              <w:ind w:left="-168" w:right="-108"/>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638 presuda po žalbama protiv Agencije.</w:t>
            </w:r>
          </w:p>
          <w:p w:rsidR="00A16942" w:rsidRPr="007075A6" w:rsidRDefault="006A107F" w:rsidP="00EC15A7">
            <w:pPr>
              <w:tabs>
                <w:tab w:val="left" w:pos="850"/>
                <w:tab w:val="left" w:pos="1191"/>
                <w:tab w:val="left" w:pos="1531"/>
              </w:tabs>
              <w:ind w:left="-168" w:right="-108"/>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202 su usvojene -31,7%</w:t>
            </w:r>
          </w:p>
        </w:tc>
      </w:tr>
      <w:tr w:rsidR="00A16942" w:rsidRPr="007075A6" w:rsidTr="00A1694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67" w:type="dxa"/>
            <w:shd w:val="clear" w:color="auto" w:fill="EFE9E1"/>
            <w:vAlign w:val="center"/>
          </w:tcPr>
          <w:p w:rsidR="00A16942" w:rsidRPr="007075A6" w:rsidRDefault="008B6754">
            <w:pPr>
              <w:tabs>
                <w:tab w:val="left" w:pos="850"/>
                <w:tab w:val="left" w:pos="1191"/>
                <w:tab w:val="left" w:pos="1531"/>
              </w:tabs>
              <w:spacing w:after="120"/>
              <w:ind w:right="-116"/>
              <w:jc w:val="center"/>
              <w:rPr>
                <w:rFonts w:asciiTheme="minorHAnsi" w:hAnsiTheme="minorHAnsi"/>
                <w:sz w:val="18"/>
                <w:szCs w:val="18"/>
              </w:rPr>
            </w:pPr>
            <w:r>
              <w:rPr>
                <w:rFonts w:asciiTheme="minorHAnsi" w:hAnsiTheme="minorHAnsi"/>
                <w:sz w:val="18"/>
                <w:szCs w:val="18"/>
              </w:rPr>
              <w:t xml:space="preserve">2020. </w:t>
            </w:r>
            <w:r w:rsidR="006A107F" w:rsidRPr="007075A6">
              <w:rPr>
                <w:rFonts w:asciiTheme="minorHAnsi" w:hAnsiTheme="minorHAnsi"/>
                <w:sz w:val="18"/>
                <w:szCs w:val="18"/>
                <w:vertAlign w:val="superscript"/>
              </w:rPr>
              <w:footnoteReference w:id="114"/>
            </w:r>
          </w:p>
        </w:tc>
        <w:tc>
          <w:tcPr>
            <w:tcW w:w="1146" w:type="dxa"/>
            <w:shd w:val="clear" w:color="auto" w:fill="FFFFFF"/>
            <w:vAlign w:val="center"/>
          </w:tcPr>
          <w:p w:rsidR="00A16942" w:rsidRPr="007075A6" w:rsidRDefault="006A107F">
            <w:pPr>
              <w:tabs>
                <w:tab w:val="left" w:pos="850"/>
                <w:tab w:val="left" w:pos="1191"/>
                <w:tab w:val="left" w:pos="1531"/>
              </w:tabs>
              <w:ind w:right="-49"/>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3.000</w:t>
            </w:r>
          </w:p>
        </w:tc>
        <w:tc>
          <w:tcPr>
            <w:tcW w:w="1136" w:type="dxa"/>
            <w:shd w:val="clear" w:color="auto" w:fill="FFFFFF"/>
            <w:vAlign w:val="center"/>
          </w:tcPr>
          <w:p w:rsidR="00A16942" w:rsidRPr="007075A6" w:rsidRDefault="006A107F">
            <w:pPr>
              <w:tabs>
                <w:tab w:val="left" w:pos="850"/>
                <w:tab w:val="left" w:pos="1191"/>
                <w:tab w:val="left" w:pos="1531"/>
              </w:tabs>
              <w:ind w:right="-84"/>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4.328</w:t>
            </w:r>
          </w:p>
        </w:tc>
        <w:tc>
          <w:tcPr>
            <w:tcW w:w="1407" w:type="dxa"/>
            <w:shd w:val="clear" w:color="auto" w:fill="FFFFFF"/>
            <w:vAlign w:val="center"/>
          </w:tcPr>
          <w:p w:rsidR="00A16942" w:rsidRPr="007075A6" w:rsidRDefault="006A107F">
            <w:pPr>
              <w:tabs>
                <w:tab w:val="left" w:pos="850"/>
                <w:tab w:val="left" w:pos="1191"/>
                <w:tab w:val="left" w:pos="1531"/>
              </w:tabs>
              <w:ind w:right="-31"/>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3.304/ 76,3%</w:t>
            </w:r>
          </w:p>
        </w:tc>
        <w:tc>
          <w:tcPr>
            <w:tcW w:w="1693" w:type="dxa"/>
            <w:shd w:val="clear" w:color="auto" w:fill="FFFFFF"/>
            <w:vAlign w:val="center"/>
          </w:tcPr>
          <w:p w:rsidR="00A16942" w:rsidRPr="007075A6" w:rsidRDefault="006A107F">
            <w:pPr>
              <w:tabs>
                <w:tab w:val="left" w:pos="850"/>
                <w:tab w:val="left" w:pos="1191"/>
                <w:tab w:val="left" w:pos="1531"/>
              </w:tabs>
              <w:ind w:right="-45"/>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2.302/ 69,7%</w:t>
            </w:r>
          </w:p>
        </w:tc>
        <w:tc>
          <w:tcPr>
            <w:tcW w:w="1694" w:type="dxa"/>
            <w:shd w:val="clear" w:color="auto" w:fill="FFFFFF"/>
            <w:vAlign w:val="center"/>
          </w:tcPr>
          <w:p w:rsidR="00A16942" w:rsidRPr="007075A6" w:rsidRDefault="006A107F">
            <w:pPr>
              <w:tabs>
                <w:tab w:val="left" w:pos="850"/>
                <w:tab w:val="left" w:pos="1191"/>
                <w:tab w:val="left" w:pos="1531"/>
              </w:tabs>
              <w:ind w:right="-5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1.002/ 30,3%</w:t>
            </w:r>
          </w:p>
        </w:tc>
        <w:tc>
          <w:tcPr>
            <w:tcW w:w="1662" w:type="dxa"/>
            <w:shd w:val="clear" w:color="auto" w:fill="FFFFFF"/>
            <w:vAlign w:val="center"/>
          </w:tcPr>
          <w:p w:rsidR="00A16942" w:rsidRPr="007075A6" w:rsidRDefault="006A107F" w:rsidP="00EC15A7">
            <w:pPr>
              <w:tabs>
                <w:tab w:val="left" w:pos="850"/>
                <w:tab w:val="left" w:pos="1191"/>
                <w:tab w:val="left" w:pos="1531"/>
              </w:tabs>
              <w:ind w:left="-168" w:right="-10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566 predmet</w:t>
            </w:r>
          </w:p>
          <w:p w:rsidR="00A16942" w:rsidRPr="007075A6" w:rsidRDefault="006A107F" w:rsidP="00EC15A7">
            <w:pPr>
              <w:tabs>
                <w:tab w:val="left" w:pos="850"/>
                <w:tab w:val="left" w:pos="1191"/>
                <w:tab w:val="left" w:pos="1531"/>
              </w:tabs>
              <w:ind w:left="-168" w:right="-10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83 presude po žalbama protiv Agencije.</w:t>
            </w:r>
            <w:r w:rsidRPr="007075A6">
              <w:rPr>
                <w:rFonts w:asciiTheme="minorHAnsi" w:hAnsiTheme="minorHAnsi"/>
                <w:sz w:val="18"/>
                <w:szCs w:val="18"/>
                <w:vertAlign w:val="superscript"/>
              </w:rPr>
              <w:footnoteReference w:id="115"/>
            </w:r>
          </w:p>
          <w:p w:rsidR="00A16942" w:rsidRPr="007075A6" w:rsidRDefault="006A107F" w:rsidP="00EC15A7">
            <w:pPr>
              <w:tabs>
                <w:tab w:val="left" w:pos="850"/>
                <w:tab w:val="left" w:pos="1191"/>
                <w:tab w:val="left" w:pos="1531"/>
              </w:tabs>
              <w:ind w:left="-168" w:right="-108"/>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7075A6">
              <w:rPr>
                <w:rFonts w:asciiTheme="minorHAnsi" w:hAnsiTheme="minorHAnsi"/>
                <w:sz w:val="18"/>
                <w:szCs w:val="18"/>
              </w:rPr>
              <w:t>42 tužbe su usvojene 8,16%</w:t>
            </w:r>
            <w:r w:rsidRPr="007075A6">
              <w:rPr>
                <w:rFonts w:asciiTheme="minorHAnsi" w:hAnsiTheme="minorHAnsi"/>
                <w:sz w:val="18"/>
                <w:szCs w:val="18"/>
                <w:vertAlign w:val="superscript"/>
              </w:rPr>
              <w:footnoteReference w:id="116"/>
            </w:r>
          </w:p>
        </w:tc>
      </w:tr>
    </w:tbl>
    <w:p w:rsidR="00A16942" w:rsidRPr="007075A6" w:rsidRDefault="008B6754">
      <w:pPr>
        <w:tabs>
          <w:tab w:val="left" w:pos="850"/>
          <w:tab w:val="left" w:pos="1191"/>
          <w:tab w:val="left" w:pos="1531"/>
        </w:tabs>
        <w:spacing w:before="12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Kad</w:t>
      </w:r>
      <w:r w:rsidR="006A107F" w:rsidRPr="007075A6">
        <w:rPr>
          <w:rFonts w:asciiTheme="minorHAnsi" w:eastAsia="Calibri" w:hAnsiTheme="minorHAnsi" w:cs="Calibri"/>
          <w:color w:val="000000"/>
          <w:sz w:val="24"/>
          <w:szCs w:val="24"/>
        </w:rPr>
        <w:t xml:space="preserve"> je u pitanju </w:t>
      </w:r>
      <w:r w:rsidR="006A107F" w:rsidRPr="007075A6">
        <w:rPr>
          <w:rFonts w:asciiTheme="minorHAnsi" w:eastAsia="Calibri" w:hAnsiTheme="minorHAnsi" w:cs="Calibri"/>
          <w:b/>
          <w:color w:val="000000"/>
          <w:sz w:val="24"/>
          <w:szCs w:val="24"/>
        </w:rPr>
        <w:t>blagovremenost odlučivanja organa vlasti</w:t>
      </w:r>
      <w:r w:rsidR="006A107F" w:rsidRPr="007075A6">
        <w:rPr>
          <w:rFonts w:asciiTheme="minorHAnsi" w:eastAsia="Calibri" w:hAnsiTheme="minorHAnsi" w:cs="Calibri"/>
          <w:color w:val="000000"/>
          <w:sz w:val="24"/>
          <w:szCs w:val="24"/>
        </w:rPr>
        <w:t xml:space="preserve">, u četvrtini predmeta prvostepeni organi su prekoračili rok odlučivanja i to: 1.499 predmeta u 2018. godini što čini 24.6% ukupnog broja predmeta, 1.487 predmeta u 2019. godini, što čini 25.1% ukupnog broja predmeta, 1.264 </w:t>
      </w:r>
      <w:r>
        <w:rPr>
          <w:rFonts w:asciiTheme="minorHAnsi" w:eastAsia="Calibri" w:hAnsiTheme="minorHAnsi" w:cs="Calibri"/>
          <w:color w:val="000000"/>
          <w:sz w:val="24"/>
          <w:szCs w:val="24"/>
        </w:rPr>
        <w:t>predmeta u 2021. godini ili 26,3%</w:t>
      </w:r>
      <w:r w:rsidR="006A107F" w:rsidRPr="007075A6">
        <w:rPr>
          <w:rFonts w:asciiTheme="minorHAnsi" w:eastAsia="Calibri" w:hAnsiTheme="minorHAnsi" w:cs="Calibri"/>
          <w:color w:val="000000"/>
          <w:sz w:val="24"/>
          <w:szCs w:val="24"/>
        </w:rPr>
        <w:t xml:space="preserve"> ukupnog broja predmeta.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osnovu navedenih podataka zaključuje se da u proteklom trogodišnjem periodu broj izjavljenih žalbi na odluke prvostepenih organa ostaje na visokom nivou. Takođe, broj žalbi zbog ćutanja administracije godinama predstavlja trećinu usvojenih žalbi od strane Agencije. Vrijednosti ovih indikatora govore o </w:t>
      </w:r>
      <w:r w:rsidRPr="007075A6">
        <w:rPr>
          <w:rFonts w:asciiTheme="minorHAnsi" w:eastAsia="Calibri" w:hAnsiTheme="minorHAnsi" w:cs="Calibri"/>
          <w:b/>
          <w:color w:val="000000"/>
          <w:sz w:val="24"/>
          <w:szCs w:val="24"/>
        </w:rPr>
        <w:t>nedostatku kvaliteta i zakonitosti rada prvostepenih organa</w:t>
      </w:r>
      <w:r w:rsidRPr="007075A6">
        <w:rPr>
          <w:rFonts w:asciiTheme="minorHAnsi" w:eastAsia="Calibri" w:hAnsiTheme="minorHAnsi" w:cs="Calibri"/>
          <w:color w:val="000000"/>
          <w:sz w:val="24"/>
          <w:szCs w:val="24"/>
        </w:rPr>
        <w:t xml:space="preserve"> u postupcima odlučivanja po zahtjevima za slobodan pristup informacijama. </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120" w:after="120" w:line="240" w:lineRule="auto"/>
        <w:ind w:left="274" w:right="-471" w:hanging="274"/>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Nedovoljno proaktivno objavljivanje podataka u posjedu organa vlasti, uključujući i mašinski čitljive podatke</w:t>
      </w:r>
    </w:p>
    <w:p w:rsidR="00A16942" w:rsidRPr="007075A6" w:rsidRDefault="00F0653F">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02272" behindDoc="0" locked="0" layoutInCell="1" allowOverlap="1" wp14:anchorId="35B759C1" wp14:editId="55FB0260">
                <wp:simplePos x="0" y="0"/>
                <wp:positionH relativeFrom="margin">
                  <wp:posOffset>3543300</wp:posOffset>
                </wp:positionH>
                <wp:positionV relativeFrom="page">
                  <wp:posOffset>6234430</wp:posOffset>
                </wp:positionV>
                <wp:extent cx="2944495" cy="1115695"/>
                <wp:effectExtent l="0" t="0" r="8255" b="8255"/>
                <wp:wrapSquare wrapText="bothSides"/>
                <wp:docPr id="1335" name="Group 110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944495" cy="1115695"/>
                          <a:chOff x="33912" y="32199"/>
                          <a:chExt cx="36197" cy="13149"/>
                        </a:xfrm>
                      </wpg:grpSpPr>
                      <wpg:grpSp>
                        <wpg:cNvPr id="1336" name="Group 1109"/>
                        <wpg:cNvGrpSpPr>
                          <a:grpSpLocks/>
                        </wpg:cNvGrpSpPr>
                        <wpg:grpSpPr bwMode="auto">
                          <a:xfrm>
                            <a:off x="33912" y="32199"/>
                            <a:ext cx="36197" cy="13149"/>
                            <a:chOff x="33912" y="32199"/>
                            <a:chExt cx="36197" cy="13149"/>
                          </a:xfrm>
                        </wpg:grpSpPr>
                        <wps:wsp>
                          <wps:cNvPr id="1337" name="Rectangle 1110"/>
                          <wps:cNvSpPr>
                            <a:spLocks noChangeArrowheads="1"/>
                          </wps:cNvSpPr>
                          <wps:spPr bwMode="auto">
                            <a:xfrm>
                              <a:off x="36810" y="32199"/>
                              <a:ext cx="33299" cy="11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38" name="Group 1111"/>
                          <wpg:cNvGrpSpPr>
                            <a:grpSpLocks/>
                          </wpg:cNvGrpSpPr>
                          <wpg:grpSpPr bwMode="auto">
                            <a:xfrm>
                              <a:off x="33912" y="32199"/>
                              <a:ext cx="36197" cy="13149"/>
                              <a:chOff x="-3288" y="0"/>
                              <a:chExt cx="35474" cy="23815"/>
                            </a:xfrm>
                          </wpg:grpSpPr>
                          <wps:wsp>
                            <wps:cNvPr id="1339" name="Rectangle 1112"/>
                            <wps:cNvSpPr>
                              <a:spLocks noChangeArrowheads="1"/>
                            </wps:cNvSpPr>
                            <wps:spPr bwMode="auto">
                              <a:xfrm>
                                <a:off x="-448" y="0"/>
                                <a:ext cx="32634"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40" name="Rectangle 1113"/>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41" name="Group 1114"/>
                            <wpg:cNvGrpSpPr>
                              <a:grpSpLocks/>
                            </wpg:cNvGrpSpPr>
                            <wpg:grpSpPr bwMode="auto">
                              <a:xfrm>
                                <a:off x="0" y="190"/>
                                <a:ext cx="22494" cy="8321"/>
                                <a:chOff x="2286" y="0"/>
                                <a:chExt cx="14721" cy="10241"/>
                              </a:xfrm>
                            </wpg:grpSpPr>
                            <wps:wsp>
                              <wps:cNvPr id="1342" name="Freeform 1115"/>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43" name="Rectangle 1116"/>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44" name="Rectangle 1117"/>
                            <wps:cNvSpPr>
                              <a:spLocks noChangeArrowheads="1"/>
                            </wps:cNvSpPr>
                            <wps:spPr bwMode="auto">
                              <a:xfrm>
                                <a:off x="-3288" y="0"/>
                                <a:ext cx="35338" cy="23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Izbacuju informacije bukvalno selektivno. Nešto izbace, nešto ne izbace, uvijek morate da zovete.</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Sajtovi i portali služe jednosmjernim komunikacijama, što nije dobro.</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Google nažalost ostaje glavni izvor informacija</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color w:val="7E97AD"/>
                                      <w:sz w:val="18"/>
                                      <w:szCs w:val="18"/>
                                    </w:rPr>
                                    <w:t>Učesnici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35B759C1" id="Group 1108" o:spid="_x0000_s1327" style="position:absolute;left:0;text-align:left;margin-left:279pt;margin-top:490.9pt;width:231.85pt;height:87.85pt;z-index:251702272;mso-wrap-distance-left:18pt;mso-wrap-distance-right:18pt;mso-position-horizontal-relative:margin;mso-position-vertical-relative:page" coordorigin="33912,32199" coordsize="36197,1314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mjygMswYAAMkhAAAOAAAAZHJzL2Uyb0RvYy54bWzsWltv2zYUfh+w/yDo&#10;cYBrUZJlSahTpHFcDOjWYs2wZ1qSLaGSqFFy7G7Yf9/Hiy527LRpU29FkwdHNI8Oz40fzzn08xe7&#10;IjduE15nrJyZ5JllGkkZsTgr1zPz95vFyDeNuqFlTHNWJjPzQ1KbLy5+/OH5tgoTm6UsjxNugElZ&#10;h9tqZqZNU4XjcR2lSUHrZ6xKSkyuGC9ogyFfj2NOt+Be5GPbsrzxlvG44ixK6hrfztWkeSH5r1ZJ&#10;1LxZreqkMfKZCdka+cnl51J8ji+e03DNaZVmkRaDfoYUBc1KLNqxmtOGGhue3WFVZBFnNVs1zyJW&#10;jNlqlUWJ1AHaEOtAm1ecbSqpyzrcrqvOTDDtgZ0+m2306+1bbmQxfOc4E9MoaQEvyYUNQixfGGhb&#10;rUPQveLVu+otV1ri8TWL3teYHh/Oi/FaERvL7S8sBke6aZg00G7FC8ECqhs76YcPnR+SXWNE+NIO&#10;XNcNIE2EOULIxMNAeipK4U7xnuMExDYNzDs2CYJ29lpzcDwSTPX7DnHl/JiGanEpsBZQaScHnaK9&#10;Qbw7BpGcDhUWbn8sgxxVrDXMMbVo+FWMgu1Y9xFXf1nEvUtplchArkUk9QaGj1TE/YadSst1niDq&#10;iNyW20rStiFXq3gzSnaVgjC55Jxt04TGEI0I98OrgxfEoEa0fjQAHc/HegeB1NnbsRFbOgyxQeU6&#10;bRjRsOJ18yphhSEeZiaHDjLG6e3ruhEi9SQi5Eu2yPJcxnFe7n0BQvUNFsarYk6IIAHk78AKrv1r&#10;3x25tnc9cq35fHS5uHJH3oJMJ3NnfnU1J/+IdYkbplkcJ6VYpgUz4n6a6zSsKhjq4KxmeRYLdkKk&#10;mq+XVzk3binAdCH/tEEGZON9MaQRoMuBSsR2rZd2MFp4/nTkLtzJKJha/sgiwcvAs9zAnS/2VXqd&#10;lcmXq2RsZ2YwsSfSSwOhD3Sz5N9d3WhYZA2OqzwrZqbfEdFQxOF1GUvXNjTL1fPAFEL83hRwd+to&#10;GbUiUAX61GGzW+4kGttEIp74bsniDwhkzhBiiFQctnhIGf/LNLY4uGZm/eeG8sQ08p9LbIaAuLaL&#10;k2444MPBcjigZQRWMzNquGmowVWjzsdNxbN1irWINFfJLoHhq0wGdi+X3ngAi/uhFHnA/tlC5G76&#10;v0LpyLF9iNyfTVF63Z4tE3cKA4uzyXZ85aeTZ8t5YBQYdQRGbRHBwlOA3K8NoyPX3TOXgC9xlDu2&#10;57TGsmx/+oSgTwh6LgT12vj/lhD0LIDh4hw5AhhOa7AzAIbKuXQB1qMF8ZFzS2j9crQ4fcDr5EUk&#10;JTSvUqpSGikMkFznOfK83uPxoKztKcXRuezpFEeeBn0q8Y2nOC5pN1VbPhNXbaivXT6T4GAf2TZS&#10;aLWPfNTHQopBmWjbYpMdS22IOwW1qncsGwrhxf82tXFR5CukWvAkEX0gUSB2ufFdoBIS7+U8YvBJ&#10;leChWVpQIq7nQQrZi7CILbOqzigw60YVgRJMdOGHhkCs67h1rOW/AeKtihzdpZ/GhmVsDTgJGKed&#10;05PB/gOy1PBtGyWRcmFPBYE6Ks3oNEtnQGwZp1giYDqWxJsE9sQ7zRLNmY7YhuX8yUm+iLWO9B69&#10;0QroyJTOJzki0+xI7+GIrHhANlQb7uscRFNVrMOTu1I7DU8ohtBms2TpU7Fa9JyEB7FrbtptASq5&#10;r44Tw0OCWJ6pWO9+YtheEMu4/iix2rw3bS59P2eVld+0HTBJrFbQuoquxWF3lJsGuqNLFXQVbYSJ&#10;hKriUdTQbegaKepgFZ8GtgvfiDbwm/et3Qp2m9ww+WJz0OyDCP1sXg6pOuYtQoG2pWj/V5KfjlJp&#10;OxWEGrBasva/Ilfu6/fTSb6D3GRAE+WsThQgCjtIZOxsA7ohEOylDXt9k+l1ML2cazn3yL6L7AId&#10;bd0nebSeycOze5H+qv6IO5naGHT9ETGj+iN65pH7I+fJ7oH3R7L7rhy6e2g+elf19Fl6T4LRd0s/&#10;saG6zLNK9jrjKpO9MfTI/siaVLab276VINKdQ/S1Du5NjtwvqTuZOYs2RVI26pKJJzltAG11mlU1&#10;wiVMimUSo+P7c6zP75pHooUNeED90PCkiQAQNFyhdaq/B0J0E3huZRdU38XOP2PrVN9afUutU+Ss&#10;+tJMtezOcPniIuk4AhNdUXYGmLjTZW1zbmfiOMhcjvdYH4wTTxcv3V3SU1fio10JfcX7YPRwcU2N&#10;mD1y8dIlFXhoE4qmffz865YhZtx5xu8FZIaqf9sgfpAwHMsquf8FxsW/AAAA//8DAFBLAwQUAAYA&#10;CAAAACEAqiYOvrwAAAAhAQAAGQAAAGRycy9fcmVscy9lMm9Eb2MueG1sLnJlbHOEj0FqwzAQRfeF&#10;3EHMPpadRSjFsjeh4G1IDjBIY1nEGglJLfXtI8gmgUCX8z//PaYf//wqfillF1hB17QgiHUwjq2C&#10;6+V7/wkiF2SDa2BSsFGGcdh99GdasdRRXlzMolI4K1hKiV9SZr2Qx9yESFybOSSPpZ7Jyoj6hpbk&#10;oW2PMj0zYHhhiskoSJPpQFy2WM3/s8M8O02noH88cXmjkM5XdwVislQUeDIOH2HXRLYgh16+PDbc&#10;AQAA//8DAFBLAwQUAAYACAAAACEAFsonr+MAAAANAQAADwAAAGRycy9kb3ducmV2LnhtbEyPwWrD&#10;MAyG74O9g9Fgt9Vxh9c0i1NK2XYqg7WD0Zsbq0loLIfYTdK3n3vabhL6+fV9+WqyLRuw940jBWKW&#10;AEMqnWmoUvC9f39KgfmgyejWESq4oodVcX+X68y4kb5w2IWKxRLymVZQh9BlnPuyRqv9zHVI8XZy&#10;vdUhrn3FTa/HWG5bPk+SF251Q/FDrTvc1Fiedxer4GPU4/pZvA3b82lzPezl589WoFKPD9P6FVjA&#10;KfyF4YYf0aGITEd3IeNZq0DKNLoEBctURIdbIpmLBbBjnIRcSOBFzv9bFL8AAAD//wMAUEsDBAoA&#10;AAAAAAAAIQDr+TfcQxkAAEMZAAAUAAAAZHJzL21lZGlhL2ltYWdlMS5wbmeJUE5HDQoaCgAAAA1J&#10;SERSAAAB5AAAAVAIBgAAAG71DZoAABkKSURBVHhe7d1tyLbnYRfwgZAPg0BgkA+BQCAY8cMDg0EF&#10;V/KsbhJX9xh5HjNbg8NQtIuhLsVZR+3WWawrJHS6Bdk6WZv4sgzjHp9lLlSFSlVqwbe6UZhlOtA5&#10;RjeVsX6YX/6eRy7v3vdzHvfLdd3X+XKc5/n7wf9TaUie3Nf1z3Xc/+O8vuEbAK4hye/r8ge7fMsC&#10;88QC88iE+f3Z/bv9AyPkDzeUP9blVgP5ti7v67/GAPbSvYE8lrroZPn59i5/OnVpyLApf85/ocvf&#10;z87n+q8xgCt1bx4Pp34jl+WnfGL8U6nLQ4ZL+WT+g13+Y+6nkIHDdG8cD6V+I5fl5+ko47FS/kPn&#10;T3b56S7/O+dTyMD+ujeNb+zyzanfzGW5+UNdnsmukPtFIselHEs/1+UXcjWFDOwnuxHXjdRv6LLc&#10;lDJ+T+oikePy7i6f6PLfsj+FDOwny11Uy/m52eW9qctErpdyLP3Hu/xsLj6WvoxCBq4Wi+q15Tti&#10;ST1UyrF0GWn96xxHIQOX694ovin1G7osN5bUw+SPdvnxHHYsfRmFDFyse5N4MPUbuiw3d7rcTl0u&#10;sl/Kf8yUu8PlWHpoChk4Xyyq1xRL6uNyM+ffHR6SQgZqWfZjMeX+WFJfP+Xu8N/L9UZah1LIQC27&#10;Zyf339hlebkZS+pDc/JIy33uDg9JIQP3694YHk39xi7LiyX1YSl3h1/OcCOtQylk4FQsqtcSS+r9&#10;Uv6c/lyXn8s0x9KXUcjATnYjrv4buywvd2JJfVXKsfRfz/F3h4ekkIG3y/iBWFQvPZbUV6f8+fxE&#10;5juWvoxChq2LRfUaYkl9ccqx9AsZ5+7wkBQybF33RvB46jd4WU5uxpL6vNzJ7u7wL2cZFDJsWfcm&#10;8EjqN3hZToy36kx5d3hIChm2KhbVS893RRmfpPyHyYe6fDbLpZBhi+KxmEvPnRhvlZQ/gznvDg9J&#10;IcPWZDfiUsbLTBlvfXeUcSt3h4ekkGFLYlG95Hxrtr2kLneH/2baujs8JIUMW9K96B9L/UYv7edm&#10;tvsYzD/T5e9mHcfSl1HIsBXdC/7h1G/00n62uKQu/8wvpv27w0NSyLAF3Yv9odRv9NJ+trakvpPd&#10;Iy2Xcnd4SAoZ1i4W1UvNnWxnvFUeafl61jXSOpRChjXLbsR1I/WbvbSbrSypy7H0X8uy7w4PSSHD&#10;msWiemnZwpL6TnZ3h/9HOEshw1rFonppuZl1L6nL3eE3w0UUMqxRPBZzaVnrkrr8c5W7w18MV1HI&#10;sDbdC/vB1G/40m7WuKT+nuzuDm95pHUohQxrEovqpeVO1jXeKneHyyMtOZxChrWIx2IuKWVJXcZb&#10;ayjjO9kdSxtpHUchw1p0L+gnUr/xS3u5md21pn6xLS3lkZZvxLH0UBQyrEH3Yn409Ru/tJebWfaS&#10;uoy0fjhGWmNQyLB0saheSkqZLfWT8Z0ufzuOpcekkGHJshtx9d/4pb38iSxzSf3nu7wVpqCQYam6&#10;F/ADsaheQu5kWeOt8kn+pTiWnppChiWKRfUSsrQl9fuyuzv8u2EOChmWqHvxPp66AKSd3Mxyfl9c&#10;7g6/GeamkGFpuhfuI6kLQNrJzbS/pC6f3Mvd4d8MrVDIsCSxqG49rS+pyyMt/0XcHW6RQoaliMdi&#10;tp6Wl9Tl7vB/CC1TyLAE2Y24lHG7uZP2xlvl7+kfxt3hpVDI0LpYVLecFpfUfzG7Y2mWRSFD67oX&#10;6mOpi0Dmz8208/vi8rvrv9XlV8JSKWRoWfcifTh1Ecj8+fa0saQud4dfjbvDa6CQoVXdC/Sh1EUg&#10;86eFJfVf6fKFsCYKGVoUi+pWU35XPNeSuvyuujzS0t3hdVLI0JrsRlw3UpeBzJcy3rqTecZb5Vi6&#10;jLQcS6+bQobWxKK6tZwsqftFOXbK3eFfCluhkKElsahuLTcz7XirFH+5O+xYensUMrQiHovZWqZc&#10;Uv+luDu8dQoZWtC9GB9MXQgyX8qSeorxVrk7/F8DChnmF4vq1jL2krqMtO7FSIv7KWSYUzwWs6WM&#10;vaT+cNwd5mIKGebUvQifSF0MMn3GWlKXv+ZPxUiLqylkmEv3Anw0dTHI9LmZ4cdb7g5zKIUMc4hF&#10;dSsZekldRlq/FDicQoapZTfi6heDTJ+hltTuDjMEhQxT6l50D8SiuoUMsaQuIy13hxmKQoapxKK6&#10;hZTxVjmiPmZJ7e4wY1DIMJXuBfd46oKQ6XLMktrdYcamkGEK3YvtkdQFIdPlZpf3pi7aq+LuMFNR&#10;yDC2WFTPne/IYUtqd4eZg0KGMcVjMefOIUtqd4eZk0KGsWQ34lLG8+VOl9upi7cfd4dpgUKGMcSi&#10;es6U8dYzuXxJ7e4wrVHIMIbuxfVY6qKQ8XPVktrdYVqlkGFo3Qvr4dRFIePnZs5fUpeCdneY1ilk&#10;GFL3onoodVHI+DlvSe3uMEuikGEosaieK/0l9cfj7jDLo5BhCNmNuG6kLgsZN3eyW1K7O8zSKWQY&#10;Qiyqp87JkvqDcXeYdVDIcKxYVE+dUsY/EXeHWReFDMeIx2JOmW/t8qNd/mdgfRQyXFf3AnowdWnI&#10;8Hl3l492+UpgvRQyXEcsqqfIc9l9Iv75Lr8WWDeFDIeKx2KOmXIs/WKXn+7yj7Mr4/8TWD+FDIfq&#10;XjhPpC4SOS4nx9KlhE9S1tNfC2yDQoZDdC+aR1OXiVw/J8fSZ4u45PNd/m9gOxQy7CsW1UOlfyzd&#10;z78LbI9Chn1kN+LqF4sclvOOpfuxpGarFDJcpXuhPBCL6mNy0bF0P5bUbJlChsvEovq6KcfS35uL&#10;j6XPxpIaFDJcrnuRPJ66bOTi/JHsjqX/QeriPS9lSa2MQSHDxboXyCOpC0fOz3uz37F0v4wtqWFH&#10;IcN5YlG9Tw45lu7Hkhrup5ChLx6LeVUOPZbu58sB+hQynJXdiEsZn5/rHEv3Y0kN51PIcCIW1efl&#10;mGPps7GkhsspZDjRvSAeS11IW82xx9JnY0kNV1PIUHQvhodTl9IWM8Sx9NlYUsN+FDJ0L4SHUhfT&#10;llKOpcvTtI49lu7Hkhr2p5DZtmx7UV2OpX8gwxxL92NJDYdRyGxXdiOuG6mLau253eVHUpfoULGk&#10;hsMpZLYr21pUj3UsfTaW1HB9CpltynYW1WMeS5+NJTUcRyGzPdnGYzHHPpY+G0tqOJ5CZlu6H/oH&#10;U5fXWjLFsXQ/ZUmtjOF4CpntyHoX1VMdS/fzpQBDUchsQ9b5WMwpj6X7saSGYSlktqH7YX8idaEt&#10;NVMfS59NWVJ/NcDQFDLr1/2gP5q61JaWciz9YqY/lj6bt2JJDWNRyKxblr+oLsfSH01djlPHkhrG&#10;pZBZr+xGXP2CW0rKsfTfSV2Mc8SSGsankFmn7of7gSxvUd3CsXQ/ltQwDYXM+mR5i+pWjqX7saSG&#10;6Shk1qf7wX48dem1mJaOpc/Gkhqmp5BZl+6H+pHUxddSWjyWPhtLapiHQmY90vaiutVj6bOxpIb5&#10;KGTWIe0+FrPVY+l+LKlhXgqZ5ctuxNVSGZcveSjH0nM9TevQWFLD/BQyy5a2FtXvTvvH0v1YUkMb&#10;FDLL1v0QP5a6GKdOOZb+0dRl13LKkvrXA7RCIbNc3Q/ww6nLcaos7Vj6bEoZW1JDWxQyy9T98D6U&#10;uiSnyBKPpc/GkhrapJBZnsyzqF7isXQ/X4gyhlYpZJYluxHXjdSFOUaWfCzdT7nWBLRLIbMsmWZR&#10;vfRj6X4sqaF9CpnlyPiL6jUcS5+NJTUsh0JmGTLeYzHLsfT3Zh3H0mdjSQ3LopBpX/eD+mDqIj02&#10;5UsePpp2v+ThmFhSw/IoZNqW4RfV7826jqX7saSGZVLItCvDPRZzrcfS/VhSw3IpZNrV/YA+kbpc&#10;D8maj6X7saSGZVPItKn74Xw0dcHum7UfS5+NJTWsg0KmPbneonorx9JnY0kN66GQaUt2I65+2V6W&#10;LR1Ln40lNayLQqYd3Q/kA9l/Ub2lY+l+Ph9lDGujkGlD9ltUl2Pp8jStLR1L92NJDeukkGlD98P4&#10;eOoCPkk5lv6BbO9Yup+vBFgrhcz8uh/ER1KXcMntLj+Supi2ljLecq0J1k0hM6/Ui2rH0vfHkhq2&#10;QSEzn9z/WEzH0nXKkvprAbZAITOP7EZcpYwdS58fS2rYFoXM9LK73lSuLTmWPj+W1LA9CpnpZFfE&#10;5ZGYf7nLz6UuIrGkhq1SyIyv+0F7KKdfFPFnu/yT1EW09VhSw7YpZMaR3e+Iy3WmG7n/GlO/iMSS&#10;GlDIDC275fRjqe8Uv6vLq6nLaOuxpAYKhcwwsrtPfNGjL9/R5adSl9HWY0kNnFDIXF9OR1pXfSHE&#10;J2PE1Y8lNXCWQuZw3Q/Og7n82dNn82KXu6kLacuxpAb6FDL7yW6k9XDuH2ldlWe73EtdSFuNJTVw&#10;EYXM5XI60rrqWLqf70xdSFuOJTVwGYXM+bIbaZ3cHT40ZVH9WupS2mrKkloZA5dRyJzKbqRV7g4f&#10;+mn4bMqi+sdTl9JWU8rYkhq4ikLm6yOt8+4OXycfj0X1SSypgX0p5K3KbqT1TTlspHVVPhCPxTzJ&#10;lwOwP4W8NdkdS19npHVVnsluuNQvpi3Gkho4lELeihw30roqZcTlmNqSGrg+hbxmOf8LHobOk7Go&#10;LrGkBo6hkNcow460LktZVJfHYvbLaWuxpAaOpZDXIqcjrYu+4GGM/FAcVVtSA0NQyEuX/b/gYei8&#10;EItqS2pgKAp5qbp/eQ9lvJHWVSmL6n45bS2W1MCQFPKS5Hpf8DB0yqL6jdQFtZVYUgNjUMhLkNMv&#10;eOiX49QpI64tL6otqYGxKOSWZfqR1mU5WVRvdcRlSQ2MSSG3JsN8wcMY+VC2W8aW1MDYFHIrsrs7&#10;/HjqImwh78t2F9VfCsD4FPKc0sZI66rcTl1SW4klNTAVhTyHnI60WjuW7qcsqn8mdVGtPWVJ/dUA&#10;TEchTynjfsHD0CkjrldTl9Xa81YsqYHpKeSx5XSkdSN16bWcLS6qLamBuSjksWS6L3gYIy92uZu6&#10;sNacsqRWxsBcFPKQcvoFDzdSl9xS8myXe6kLa82xpAbmppCHkN2x9BJGWlfl6dRltfZYUgMtUMjH&#10;yLxf8DB0yqJ6S4/FtKQGWqKQD5XdsfQSR1qXpSyqfzJ1aa01ltRAaxTyvrLskdZV+Xi2s6i2pAZa&#10;pJAvk9ORVitf8DBGPpDtPBbTkhpolUI+T3YjrUez/JHWVXkmu9+l9otrjbGkBlqmkM/KbqTV6hc8&#10;DJ2nsp1jaktqoHUKOcv4goeh82S2sai2pAaWYruFnNMveOiX1dpTFtWvpC6vtaWUsSU1sBTbK+Ss&#10;f6R1Vf5G1n9UbUkNLM02CjmnX/Cw9pHWVXkh619UfyHKGFiedRdydneHtzLSuiplUd0vr7WlXGsC&#10;WKL1FXK2OdK6KuWxmG+kLrA1xZIaWLL1FHLW8wUPQ+edWfeiuoy3fj0Ay7b8Qs5upLWWL3gYOmVR&#10;/cmsd8RlSQ2sxTILOacjrRupS0hO85Eud1MX2RpiSQ2sybIKOev+goeh83zWu6i2pAbWpv1CzukX&#10;PNxIXTpyfm6nLrG1xJIaWKN2Cznb+YKHoVMW1T+TusjWEEtqYK3aK+TsvuDBSOt6KSOuV1MX2dJj&#10;SQ2sXRuFnN2xtJHW8VnjotqSGtiCeQs5RlpD5kNZ34jLkhrYinkKOb7gYeg81+Ve6kJbciypgS2Z&#10;rpBjpDVWnk5dZkuPJTWwNeMXcnYjLV/wME7Konptj8X8SgC2Z5xCji94mCJlUf2TqQttqSnjLdea&#10;gK0atpC7v+A3xkhrqryc9SyqLamBrRumkOMLHqbOB7KeRXVZUn8tANt2/ULO6Rc8GGlNm2ez+0TZ&#10;L7Yl5vOxpAYoDi/k7O4OG2nNk1tZzzG1JTXAqf0KOb7goYU8mfUsqi2pAe53eSFndyxdRlqOpedN&#10;WVS/krrYlhZLaoDznV/IMdJqLR/P8o+qLakBLnZayDkdad1IXQgyX17I8hfVltQAl/vcyUjL3eE2&#10;80yXN1MX3JJiSQ1wtbcLuV8C0kae6vJG6oJbUiypAfajkBvNO7P8RbUlNcD+FHKDOVlUL3XEZUkN&#10;cDiF3GA+0uVu6qJbQiypAa5HITeW57PcRXVZUitjgOtRyA3lduqSW0pKGVtSA1yfQm4k70pdckuJ&#10;JTXA8RRyAymL6ldTF90S8uUAMASF3EA+mWUuqi2pAYajkGfOh7K8EZclNcDwFPKMea7LvdSF13Is&#10;qQHGoZBnytOpy671WFIDjEchz5CyqH49deG1HEtqgHEp5IlTHov56dSF13IsqQHGp5AnzstZ1qLa&#10;khpgGgp5wnx/lrOotqQGmJZCnijPZldy/eJrMZbUANNTyBPkVpZzTG1JDTAPhTxynuzyWuriazGW&#10;1ADzUcgjpiyqP5W6+FqMJTXAvBTyiHkpyziqtqQGmJ9CHikvpP1FdRmZfTUAtEAhj5CyqH4zdQG2&#10;lLdiSQ3QEoU8cJ7q8kbqAmwpltQA7VHIA+adaX9RXZbUyhigPQp5oJRF9Stpe8T1nwJAqxTyQPlY&#10;l7upS7CVWFIDtE0hD5Dn0+6iuiypfzMAtE4hH5nbaXdR/YuxpAZYCoV8RN6VugRbiSU1wLIo5Gum&#10;LKpfTV2ELaQsqX8vACyJQr5mPpk2F9WW1ADLpJCvkY+kzRGXJTXAcinkA/P+LvdSl+GcsaQGWD6F&#10;fECeTl2Gc8eSGmAdFPKeKYvq1n5nbEkNsB4KeY+Ux2J+OnUhzpl/E0tqgDVRyHvk5bT16fiLAWBt&#10;FPIV+f60tai2pAZYJ4V8SZ7LbsHcL8U5Uv4+/nsAWCuFfEFupZ1j6vIJ/X8FgDVTyOfkyS6vpy7G&#10;OfLPY0kNsAUKuZeyqP5M6mKcI5bUANuhkHt5KW0cVf/bALAlCvlMXsj8i+o3YkkNsEUK+f/n2S5v&#10;pi7IKWNJDbBdCjm7RXX5ZNovyCljSQ2wbZsv5Hd2eS11QU4ZS2oANl3IZVH9qcw74rKkBqDYdCF/&#10;rMvd1CU5VSypATix2UJ+PvMtqi2pAejbZCHfznyL6rKk/tUAwP02V8hPpS7JqWJJDcBFNlXIZVH9&#10;auqinCJlSf27AYDzbaqQX8k8i+rPxZIagMttppDLonqOEdcXAgBX20Qhv7/LvdRlOWbKkvpXAgD7&#10;WX0hP526LMeOJTUAh1p1Ib8r0//OuByL/3YA4DCrLeSyqP506sIcM/8sltQAXM9qC/nlTPvp+HOx&#10;pAbg+lZZyB/OtItqS2oAjrW6Qi6L6jKq6pfmGLGkBmAoqyrkW5numNqSGoAhraaQn+zyeuriHCOW&#10;1AAMbRWF/I4un0ldnGPEkhqAMayikF/KNEfVn40lNQDjWHwhfzDTLKotqQEY06IL+bkub6YuzyFT&#10;ltT/OQAwrsUW8q3syrJfoEOm/PUtqQGYwiILuTwW87XUBTpkLKkBmNLiCrksqj+VcUdcZbz12wGA&#10;6SyukD/R5W7qEh0qb8WSGoDpLaqQn8+4i2pLagDmsphCfk/GW1SX8daXAgDzWUQh30pdokPlH8WS&#10;GoD5NV/IZVH9auoiHSKW1AC0ovlCfiXjLKotqQFoSdOF/LGMM+KypAagNc0W8vu73EtdpsfGkhqA&#10;FjVZyE9n+EW1JTUALWuukJ/K8L8ztqQGoHVNFXJZVH86daEek/I76N8IALStqUL+sQz76fjnY0kN&#10;wDI0U8gfzrCLaktqAJakiUIui+ryabZfqtdNWVIrYwCWZPZCvpXhjqnLkvqLAYDlmbWQn8xwZfyz&#10;saQGYLlmK+SyqP5M6mK9TiypAVi62Qr5pQzz6bj87vm3AgDLNkshfzDDLKp/McZbAKzD5IX8XIZ5&#10;LKYlNQBrMmkh38puCd0v10NiSQ3AGk1WyGXEVZbQ/YI9JJbUAKzVJIX8juwW1ceMuCypAVizSQr5&#10;E13upi7ZfWNJDcDajV7I35fjFtWW1ABswaiF/J4ct6j+l1HGAGzDaIV8K3XB7puypP5XAYDtGKWQ&#10;y6L6tdRFu08sqQHYolEK+VO53qK6/H9+LQCwPYMXcllUX2fEVY6pLakB2KpBC/n9Xe6lLtur8k9j&#10;vAXAtg1WyN+dwxfV5VOxJTUADFTIT+Xw3xlbUgPAqaMLuSyqy2Mx+4V7WcqS+isBAE4cXcg/lsM+&#10;HVtSA0DtqEL+4Ry2qLakBoDzXbuQy6K6fOlDv3QviiU1AFzsWoV8q8svpC7d82JJDQBXO7iQn8z+&#10;vzO2pAaA/RxUyCeL6n0K2ZIaAPZ3UCG/lP3K2JIaAA6zdyH/1ey3qLakBoDD7VXIZVH9Zury7acs&#10;qX8nAMChrizkW9l96u2Xb/9T8WdjSQ0A13VpIZcR193UBdwvY0tqADjOhYX8jly9qC5L6l8OAHCs&#10;Cwv5E7n60/F/CQAwhHML+fty+aLakhoAhlUV8vfk8kV1eWSmJTUADOu+Qr6VuoDPfiq2pAaAcXy9&#10;kMui+vXURXxSxpbUADCerxfyRYtqS2oAGN/bhVwW1ReNuCypAWB8bxfyvdRFbEkNANN5u5D7ZWxJ&#10;DQDTuq+QLakBYB5fL2RLagCYz9uFXJbU/77/vwAAk3m7kH+oy3d2+TYRERGZJd/8/wCwIZh2Xtft&#10;jgAAAABJRU5ErkJgglBLAQItABQABgAIAAAAIQCxgme2CgEAABMCAAATAAAAAAAAAAAAAAAAAAAA&#10;AABbQ29udGVudF9UeXBlc10ueG1sUEsBAi0AFAAGAAgAAAAhADj9If/WAAAAlAEAAAsAAAAAAAAA&#10;AAAAAAAAOwEAAF9yZWxzLy5yZWxzUEsBAi0AFAAGAAgAAAAhACaPKAyzBgAAySEAAA4AAAAAAAAA&#10;AAAAAAAAOgIAAGRycy9lMm9Eb2MueG1sUEsBAi0AFAAGAAgAAAAhAKomDr68AAAAIQEAABkAAAAA&#10;AAAAAAAAAAAAGQkAAGRycy9fcmVscy9lMm9Eb2MueG1sLnJlbHNQSwECLQAUAAYACAAAACEAFson&#10;r+MAAAANAQAADwAAAAAAAAAAAAAAAAAMCgAAZHJzL2Rvd25yZXYueG1sUEsBAi0ACgAAAAAAAAAh&#10;AOv5N9xDGQAAQxkAABQAAAAAAAAAAAAAAAAAHAsAAGRycy9tZWRpYS9pbWFnZTEucG5nUEsFBgAA&#10;AAAGAAYAfAEAAJEkAAAAAA==&#10;">
                <v:group id="Group 1109" o:spid="_x0000_s1328" style="position:absolute;left:33912;top:32199;width:36197;height:13149" coordorigin="33912,32199" coordsize="36197,1314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v9NwwAAAN0AAAAPAAAAZHJzL2Rvd25yZXYueG1sRE9Ni8Iw&#10;EL0v+B/CCN7WtJYVqUYRUfEgC6uCeBuasS02k9LEtv57s7Cwt3m8z1mselOJlhpXWlYQjyMQxJnV&#10;JecKLufd5wyE88gaK8uk4EUOVsvBxwJTbTv+ofbkcxFC2KWooPC+TqV0WUEG3djWxIG728agD7DJ&#10;pW6wC+GmkpMomkqDJYeGAmvaFJQ9Tk+jYN9ht07ibXt83Dev2/nr+3qMSanRsF/PQXjq/b/4z33Q&#10;YX6STOH3m3CCXL4BAAD//wMAUEsBAi0AFAAGAAgAAAAhANvh9svuAAAAhQEAABMAAAAAAAAAAAAA&#10;AAAAAAAAAFtDb250ZW50X1R5cGVzXS54bWxQSwECLQAUAAYACAAAACEAWvQsW78AAAAVAQAACwAA&#10;AAAAAAAAAAAAAAAfAQAAX3JlbHMvLnJlbHNQSwECLQAUAAYACAAAACEAmnb/TcMAAADdAAAADwAA&#10;AAAAAAAAAAAAAAAHAgAAZHJzL2Rvd25yZXYueG1sUEsFBgAAAAADAAMAtwAAAPcCAAAAAA==&#10;">
                  <v:rect id="Rectangle 1110" o:spid="_x0000_s1329" style="position:absolute;left:36810;top:32199;width:33299;height:11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DzTTwwAAAN0AAAAPAAAAZHJzL2Rvd25yZXYueG1sRE9LawIx&#10;EL4X/A9hBC+lZqtgdWuUPih4rdbicXYz3Sy7mSxJum7/vSkI3ubje856O9hW9ORD7VjB4zQDQVw6&#10;XXOl4Ovw8bAEESKyxtYxKfijANvN6G6NuXZn/qR+HyuRQjjkqMDE2OVShtKQxTB1HXHifpy3GBP0&#10;ldQezynctnKWZQtpsebUYLCjN0Nls/+1Cg6xP34Xx9Oyeb+vQ1E406z8q1KT8fDyDCLSEG/iq3un&#10;0/z5/An+v0knyM0FAAD//wMAUEsBAi0AFAAGAAgAAAAhANvh9svuAAAAhQEAABMAAAAAAAAAAAAA&#10;AAAAAAAAAFtDb250ZW50X1R5cGVzXS54bWxQSwECLQAUAAYACAAAACEAWvQsW78AAAAVAQAACwAA&#10;AAAAAAAAAAAAAAAfAQAAX3JlbHMvLnJlbHNQSwECLQAUAAYACAAAACEA+A800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111" o:spid="_x0000_s1330" style="position:absolute;left:33912;top:32199;width:36197;height:13149" coordorigin="-3288" coordsize="35474,23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pc6kxgAAAN0AAAAPAAAAZHJzL2Rvd25yZXYueG1sRI9Ba8JA&#10;EIXvhf6HZQre6iaGFkldRUSlBylUBeltyI5JMDsbsmsS/33nUOhthvfmvW8Wq9E1qqcu1J4NpNME&#10;FHHhbc2lgfNp9zoHFSKyxcYzGXhQgNXy+WmBufUDf1N/jKWSEA45GqhibHOtQ1GRwzD1LbFoV985&#10;jLJ2pbYdDhLuGj1LknftsGZpqLClTUXF7Xh3BvYDDuss3faH23Xz+Dm9fV0OKRkzeRnXH6AijfHf&#10;/Hf9aQU/ywRXvpER9PIXAAD//wMAUEsBAi0AFAAGAAgAAAAhANvh9svuAAAAhQEAABMAAAAAAAAA&#10;AAAAAAAAAAAAAFtDb250ZW50X1R5cGVzXS54bWxQSwECLQAUAAYACAAAACEAWvQsW78AAAAVAQAA&#10;CwAAAAAAAAAAAAAAAAAfAQAAX3JlbHMvLnJlbHNQSwECLQAUAAYACAAAACEAhKXOpMYAAADdAAAA&#10;DwAAAAAAAAAAAAAAAAAHAgAAZHJzL2Rvd25yZXYueG1sUEsFBgAAAAADAAMAtwAAAPoCAAAAAA==&#10;">
                    <v:rect id="Rectangle 1112" o:spid="_x0000_s1331" style="position:absolute;left:-448;width:32634;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3AU6wwAAAN0AAAAPAAAAZHJzL2Rvd25yZXYueG1sRE9LawIx&#10;EL4X+h/CFLyUmlWh6GqUVin0Wl/0OLsZN8tuJksS1+2/bwoFb/PxPWe1GWwrevKhdqxgMs5AEJdO&#10;11wpOB4+XuYgQkTW2DomBT8UYLN+fFhhrt2Nv6jfx0qkEA45KjAxdrmUoTRkMYxdR5y4i/MWY4K+&#10;ktrjLYXbVk6z7FVarDk1GOxoa6hs9ler4BD707k4fc+b3XMdisKZZuHflRo9DW9LEJGGeBf/uz91&#10;mj+bLeDvm3SCXP8CAAD//wMAUEsBAi0AFAAGAAgAAAAhANvh9svuAAAAhQEAABMAAAAAAAAAAAAA&#10;AAAAAAAAAFtDb250ZW50X1R5cGVzXS54bWxQSwECLQAUAAYACAAAACEAWvQsW78AAAAVAQAACwAA&#10;AAAAAAAAAAAAAAAfAQAAX3JlbHMvLnJlbHNQSwECLQAUAAYACAAAACEA5twFO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113" o:spid="_x0000_s1332"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HwgxgAAAN0AAAAPAAAAZHJzL2Rvd25yZXYueG1sRI9Ba8JA&#10;EIXvBf/DMoKXoJtaEUldRQtiKQVRe+hxyI5JaHY27K4a/33nUOhthvfmvW+W69616kYhNp4NPE9y&#10;UMSltw1XBr7Ou/ECVEzIFlvPZOBBEdarwdMSC+vvfKTbKVVKQjgWaKBOqSu0jmVNDuPEd8SiXXxw&#10;mGQNlbYB7xLuWj3N87l22LA01NjRW03lz+nqDOhpefj82F+6PtPb4Gc+ux6+M2NGw37zCipRn/7N&#10;f9fvVvBfZsIv38gIevULAAD//wMAUEsBAi0AFAAGAAgAAAAhANvh9svuAAAAhQEAABMAAAAAAAAA&#10;AAAAAAAAAAAAAFtDb250ZW50X1R5cGVzXS54bWxQSwECLQAUAAYACAAAACEAWvQsW78AAAAVAQAA&#10;CwAAAAAAAAAAAAAAAAAfAQAAX3JlbHMvLnJlbHNQSwECLQAUAAYACAAAACEAsZB8IMYAAADdAAAA&#10;DwAAAAAAAAAAAAAAAAAHAgAAZHJzL2Rvd25yZXYueG1sUEsFBgAAAAADAAMAtwAAAPoCAAAAAA==&#10;" stroked="f">
                      <v:fill opacity="0"/>
                      <v:textbox inset="2.53956mm,2.53956mm,2.53956mm,2.53956mm">
                        <w:txbxContent>
                          <w:p w:rsidR="00E934CF" w:rsidRDefault="00E934CF">
                            <w:pPr>
                              <w:spacing w:before="0" w:after="0" w:line="240" w:lineRule="auto"/>
                              <w:textDirection w:val="btLr"/>
                            </w:pPr>
                          </w:p>
                        </w:txbxContent>
                      </v:textbox>
                    </v:rect>
                    <v:group id="Group 1114" o:spid="_x0000_s1333"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RREwwAAAN0AAAAPAAAAZHJzL2Rvd25yZXYueG1sRE9Li8Iw&#10;EL4v+B/CCN7WtOqKVKOIuOJBBB8g3oZmbIvNpDTZtv77zYKwt/n4nrNYdaYUDdWusKwgHkYgiFOr&#10;C84UXC/fnzMQziNrLC2Tghc5WC17HwtMtG35RM3ZZyKEsEtQQe59lUjp0pwMuqGtiAP3sLVBH2Cd&#10;SV1jG8JNKUdRNJUGCw4NOVa0ySl9nn+Mgl2L7Xocb5vD87F53S9fx9shJqUG/W49B+Gp8//it3uv&#10;w/zxJIa/b8IJcvkLAAD//wMAUEsBAi0AFAAGAAgAAAAhANvh9svuAAAAhQEAABMAAAAAAAAAAAAA&#10;AAAAAAAAAFtDb250ZW50X1R5cGVzXS54bWxQSwECLQAUAAYACAAAACEAWvQsW78AAAAVAQAACwAA&#10;AAAAAAAAAAAAAAAfAQAAX3JlbHMvLnJlbHNQSwECLQAUAAYACAAAACEATZkURMMAAADdAAAADwAA&#10;AAAAAAAAAAAAAAAHAgAAZHJzL2Rvd25yZXYueG1sUEsFBgAAAAADAAMAtwAAAPcCAAAAAA==&#10;">
                      <v:shape id="Freeform 1115" o:spid="_x0000_s1334"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6D/TxAAAAN0AAAAPAAAAZHJzL2Rvd25yZXYueG1sRE9Na8JA&#10;EL0X+h+WKfSmG6OtEl1FhGoLXqqi1yE7ZqPZ2ZBdTfrvuwWht3m8z5ktOluJOzW+dKxg0E9AEOdO&#10;l1woOOw/ehMQPiBrrByTgh/ysJg/P80w067lb7rvQiFiCPsMFZgQ6kxKnxuy6PuuJo7c2TUWQ4RN&#10;IXWDbQy3lUyT5F1aLDk2GKxpZSi/7m5WwfZ0tK0+0ZtZX5Zf5WgzTjfDsVKvL91yCiJQF/7FD/en&#10;jvOHoxT+voknyPkvAAAA//8DAFBLAQItABQABgAIAAAAIQDb4fbL7gAAAIUBAAATAAAAAAAAAAAA&#10;AAAAAAAAAABbQ29udGVudF9UeXBlc10ueG1sUEsBAi0AFAAGAAgAAAAhAFr0LFu/AAAAFQEAAAsA&#10;AAAAAAAAAAAAAAAAHwEAAF9yZWxzLy5yZWxzUEsBAi0AFAAGAAgAAAAhAAvoP9P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116" o:spid="_x0000_s1335"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UPj0xAAAAN0AAAAPAAAAZHJzL2Rvd25yZXYueG1sRE9La8JA&#10;EL4X/A/LCL2IbmxENHUVEZQeauuj9jzNjkkwOxuyq0n/fVcQepuP7zmzRWtKcaPaFZYVDAcRCOLU&#10;6oIzBV/HdX8CwnlkjaVlUvBLDhbzztMME20b3tPt4DMRQtglqCD3vkqkdGlOBt3AVsSBO9vaoA+w&#10;zqSusQnhppQvUTSWBgsODTlWtMopvRyuRsHHdPfzjfFpm75vjxvb++SiObFSz912+QrCU+v/xQ/3&#10;mw7z41EM92/CCXL+BwAA//8DAFBLAQItABQABgAIAAAAIQDb4fbL7gAAAIUBAAATAAAAAAAAAAAA&#10;AAAAAAAAAABbQ29udGVudF9UeXBlc10ueG1sUEsBAi0AFAAGAAgAAAAhAFr0LFu/AAAAFQEAAAsA&#10;AAAAAAAAAAAAAAAAHwEAAF9yZWxzLy5yZWxzUEsBAi0AFAAGAAgAAAAhAF9Q+PTEAAAA3QAAAA8A&#10;AAAAAAAAAAAAAAAABwIAAGRycy9kb3ducmV2LnhtbFBLBQYAAAAAAwADALcAAAD4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17" o:spid="_x0000_s1336" style="position:absolute;left:-3288;width:35338;height:238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OzfhwwAAAN0AAAAPAAAAZHJzL2Rvd25yZXYueG1sRE9Na8JA&#10;EL0L/odlhN50ow1SUlcJorToybRUvA3ZaRLMzobsNkn/vSsI3ubxPme1GUwtOmpdZVnBfBaBIM6t&#10;rrhQ8P21n76BcB5ZY22ZFPyTg816PFphom3PJ+oyX4gQwi5BBaX3TSKly0sy6Ga2IQ7cr20N+gDb&#10;QuoW+xBuarmIoqU0WHFoKLGhbUn5NfszCtKDjtPo5+N42XV43Z+P/TxbpEq9TIb0HYSnwT/FD/en&#10;DvNf4xju34QT5PoGAAD//wMAUEsBAi0AFAAGAAgAAAAhANvh9svuAAAAhQEAABMAAAAAAAAAAAAA&#10;AAAAAAAAAFtDb250ZW50X1R5cGVzXS54bWxQSwECLQAUAAYACAAAACEAWvQsW78AAAAVAQAACwAA&#10;AAAAAAAAAAAAAAAfAQAAX3JlbHMvLnJlbHNQSwECLQAUAAYACAAAACEAwjs34cMAAADdAAAADwAA&#10;AAAAAAAAAAAAAAAHAgAAZHJzL2Rvd25yZXYueG1sUEsFBgAAAAADAAMAtwAAAPcCAAAAAA==&#10;" filled="f" stroked="f">
                      <v:textbox inset="1.2694mm,2.53956mm,0,0">
                        <w:txbxContent>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Izbacuju informacije bukvalno selektivno. Nešto izbace, nešto ne izbace, uvijek morate da zovete.</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Sajtovi i portali služe jednosmjernim komunikacijama, što nije dobro.</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smallCaps/>
                                <w:color w:val="333C3D"/>
                                <w:sz w:val="18"/>
                                <w:szCs w:val="18"/>
                              </w:rPr>
                              <w:t>Google nažalost ostaje glavni izvor informacija</w:t>
                            </w:r>
                          </w:p>
                          <w:p w:rsidR="00E934CF" w:rsidRPr="00D54592" w:rsidRDefault="00E934CF">
                            <w:pPr>
                              <w:spacing w:before="0" w:after="0" w:line="240" w:lineRule="auto"/>
                              <w:ind w:left="360" w:firstLine="360"/>
                              <w:jc w:val="right"/>
                              <w:textDirection w:val="btLr"/>
                              <w:rPr>
                                <w:sz w:val="18"/>
                                <w:szCs w:val="18"/>
                              </w:rPr>
                            </w:pPr>
                            <w:r w:rsidRPr="00D54592">
                              <w:rPr>
                                <w:rFonts w:ascii="Arial" w:eastAsia="Arial" w:hAnsi="Arial" w:cs="Arial"/>
                                <w:color w:val="7E97AD"/>
                                <w:sz w:val="18"/>
                                <w:szCs w:val="18"/>
                              </w:rPr>
                              <w:t>Učesnici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U praksi, </w:t>
      </w:r>
      <w:r w:rsidR="006A107F" w:rsidRPr="007075A6">
        <w:rPr>
          <w:rFonts w:asciiTheme="minorHAnsi" w:eastAsia="Calibri" w:hAnsiTheme="minorHAnsi" w:cs="Calibri"/>
          <w:b/>
          <w:color w:val="000000"/>
          <w:sz w:val="24"/>
          <w:szCs w:val="24"/>
        </w:rPr>
        <w:t>organi vlasti u nedovoljnoj mjeri pokazuju proaktivnost i transparetnost</w:t>
      </w:r>
      <w:r w:rsidR="008B6754">
        <w:rPr>
          <w:rFonts w:asciiTheme="minorHAnsi" w:eastAsia="Calibri" w:hAnsiTheme="minorHAnsi" w:cs="Calibri"/>
          <w:color w:val="000000"/>
          <w:sz w:val="24"/>
          <w:szCs w:val="24"/>
        </w:rPr>
        <w:t xml:space="preserve"> kad</w:t>
      </w:r>
      <w:r w:rsidR="006A107F" w:rsidRPr="007075A6">
        <w:rPr>
          <w:rFonts w:asciiTheme="minorHAnsi" w:eastAsia="Calibri" w:hAnsiTheme="minorHAnsi" w:cs="Calibri"/>
          <w:color w:val="000000"/>
          <w:sz w:val="24"/>
          <w:szCs w:val="24"/>
        </w:rPr>
        <w:t xml:space="preserve"> je u pitanju odnos prema relevantnim podacima i dokumentima, odnosno informacijama koje drže u svom posjedu. Iako je ciljana vrijednost indikatora predviđenog Strategijom reforme javne uprave 2016-2020. kojim se prati proaktivno objavljivanje informacija ispunjen</w:t>
      </w:r>
      <w:r w:rsidR="008B6754">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 (97.35%),</w:t>
      </w:r>
      <w:r w:rsidR="006A107F" w:rsidRPr="007075A6">
        <w:rPr>
          <w:rFonts w:asciiTheme="minorHAnsi" w:eastAsia="Calibri" w:hAnsiTheme="minorHAnsi" w:cs="Calibri"/>
          <w:color w:val="000000"/>
          <w:sz w:val="24"/>
          <w:szCs w:val="24"/>
          <w:vertAlign w:val="superscript"/>
        </w:rPr>
        <w:footnoteReference w:id="117"/>
      </w:r>
      <w:r w:rsidR="006A107F" w:rsidRPr="007075A6">
        <w:rPr>
          <w:rFonts w:asciiTheme="minorHAnsi" w:eastAsia="Calibri" w:hAnsiTheme="minorHAnsi" w:cs="Calibri"/>
          <w:color w:val="000000"/>
          <w:sz w:val="24"/>
          <w:szCs w:val="24"/>
        </w:rPr>
        <w:t xml:space="preserve"> uočeno je nekoliko nedostataka. Identifikovani nedostaci u proaktivnom objavljivanju informacija </w:t>
      </w:r>
      <w:r w:rsidR="006A107F" w:rsidRPr="007075A6">
        <w:rPr>
          <w:rFonts w:asciiTheme="minorHAnsi" w:eastAsia="Calibri" w:hAnsiTheme="minorHAnsi" w:cs="Calibri"/>
          <w:color w:val="000000"/>
          <w:sz w:val="24"/>
          <w:szCs w:val="24"/>
        </w:rPr>
        <w:lastRenderedPageBreak/>
        <w:t xml:space="preserve">uzrokuju </w:t>
      </w:r>
      <w:r w:rsidR="006A107F" w:rsidRPr="007075A6">
        <w:rPr>
          <w:rFonts w:asciiTheme="minorHAnsi" w:eastAsia="Calibri" w:hAnsiTheme="minorHAnsi" w:cs="Calibri"/>
          <w:b/>
          <w:color w:val="000000"/>
          <w:sz w:val="24"/>
          <w:szCs w:val="24"/>
        </w:rPr>
        <w:t>veliki broj podnijetih zahtjeva za slobodan pristup informacijama (SPI),</w:t>
      </w:r>
      <w:r w:rsidR="006A107F" w:rsidRPr="007075A6">
        <w:rPr>
          <w:rFonts w:asciiTheme="minorHAnsi" w:eastAsia="Calibri" w:hAnsiTheme="minorHAnsi" w:cs="Calibri"/>
          <w:color w:val="000000"/>
          <w:sz w:val="24"/>
          <w:szCs w:val="24"/>
        </w:rPr>
        <w:t xml:space="preserve"> administrativnu i tehničku opterećenost organa vlasti, koja dovodi do čestog „ćutanja uprave“, a s tim u vezi i velikog broja žalbi Agenciji za zaštitu ličnih podataka i slobodan pristup informacijama (997 žalbi 2016. godine, 1002 žalbe 2020. godine).</w:t>
      </w:r>
      <w:r w:rsidR="006A107F" w:rsidRPr="007075A6">
        <w:rPr>
          <w:rFonts w:asciiTheme="minorHAnsi" w:eastAsia="Calibri" w:hAnsiTheme="minorHAnsi" w:cs="Calibri"/>
          <w:color w:val="000000"/>
          <w:sz w:val="24"/>
          <w:szCs w:val="24"/>
          <w:vertAlign w:val="superscript"/>
        </w:rPr>
        <w:footnoteReference w:id="118"/>
      </w:r>
      <w:r w:rsidR="006A107F" w:rsidRPr="007075A6">
        <w:rPr>
          <w:rFonts w:asciiTheme="minorHAnsi" w:eastAsia="Calibri" w:hAnsiTheme="minorHAnsi" w:cs="Calibri"/>
          <w:color w:val="000000"/>
          <w:sz w:val="24"/>
          <w:szCs w:val="24"/>
        </w:rPr>
        <w:t xml:space="preserve"> Naime, fokus grupe</w:t>
      </w:r>
      <w:r w:rsidR="006A107F" w:rsidRPr="007075A6">
        <w:rPr>
          <w:rFonts w:asciiTheme="minorHAnsi" w:eastAsia="Calibri" w:hAnsiTheme="minorHAnsi" w:cs="Calibri"/>
          <w:color w:val="000000"/>
          <w:sz w:val="24"/>
          <w:szCs w:val="24"/>
          <w:vertAlign w:val="superscript"/>
        </w:rPr>
        <w:footnoteReference w:id="119"/>
      </w:r>
      <w:r w:rsidR="006A107F" w:rsidRPr="007075A6">
        <w:rPr>
          <w:rFonts w:asciiTheme="minorHAnsi" w:eastAsia="Calibri" w:hAnsiTheme="minorHAnsi" w:cs="Calibri"/>
          <w:color w:val="000000"/>
          <w:sz w:val="24"/>
          <w:szCs w:val="24"/>
        </w:rPr>
        <w:t xml:space="preserve"> su ocijenile da gra</w:t>
      </w:r>
      <w:r w:rsidR="008B6754">
        <w:rPr>
          <w:rFonts w:asciiTheme="minorHAnsi" w:eastAsia="Calibri" w:hAnsiTheme="minorHAnsi" w:cs="Calibri"/>
          <w:color w:val="000000"/>
          <w:sz w:val="24"/>
          <w:szCs w:val="24"/>
        </w:rPr>
        <w:t>đani ne mogu jednostavno</w:t>
      </w:r>
      <w:r w:rsidR="006A107F" w:rsidRPr="007075A6">
        <w:rPr>
          <w:rFonts w:asciiTheme="minorHAnsi" w:eastAsia="Calibri" w:hAnsiTheme="minorHAnsi" w:cs="Calibri"/>
          <w:color w:val="000000"/>
          <w:sz w:val="24"/>
          <w:szCs w:val="24"/>
        </w:rPr>
        <w:t xml:space="preserve"> </w:t>
      </w:r>
      <w:r w:rsidR="008B6754">
        <w:rPr>
          <w:rFonts w:asciiTheme="minorHAnsi" w:eastAsia="Calibri" w:hAnsiTheme="minorHAnsi" w:cs="Calibri"/>
          <w:color w:val="000000"/>
          <w:sz w:val="24"/>
          <w:szCs w:val="24"/>
        </w:rPr>
        <w:t>i na</w:t>
      </w:r>
      <w:r w:rsidR="006A107F" w:rsidRPr="007075A6">
        <w:rPr>
          <w:rFonts w:asciiTheme="minorHAnsi" w:eastAsia="Calibri" w:hAnsiTheme="minorHAnsi" w:cs="Calibri"/>
          <w:color w:val="000000"/>
          <w:sz w:val="24"/>
          <w:szCs w:val="24"/>
        </w:rPr>
        <w:t xml:space="preserve"> razumljiv način</w:t>
      </w:r>
      <w:r w:rsidR="008B6754">
        <w:rPr>
          <w:rFonts w:asciiTheme="minorHAnsi" w:eastAsia="Calibri" w:hAnsiTheme="minorHAnsi" w:cs="Calibri"/>
          <w:color w:val="000000"/>
          <w:sz w:val="24"/>
          <w:szCs w:val="24"/>
        </w:rPr>
        <w:t xml:space="preserve"> doći</w:t>
      </w:r>
      <w:r w:rsidR="006A107F" w:rsidRPr="007075A6">
        <w:rPr>
          <w:rFonts w:asciiTheme="minorHAnsi" w:eastAsia="Calibri" w:hAnsiTheme="minorHAnsi" w:cs="Calibri"/>
          <w:color w:val="000000"/>
          <w:sz w:val="24"/>
          <w:szCs w:val="24"/>
        </w:rPr>
        <w:t xml:space="preserve"> do svih potrebnih informacija od značaja za ostvarivanje njihovih prava na pristup informacijama putem internet stranice. Ne postoji unificiranost internet stranica državnih organa i opština, pa informacije ni</w:t>
      </w:r>
      <w:r w:rsidR="008B6754">
        <w:rPr>
          <w:rFonts w:asciiTheme="minorHAnsi" w:eastAsia="Calibri" w:hAnsiTheme="minorHAnsi" w:cs="Calibri"/>
          <w:color w:val="000000"/>
          <w:sz w:val="24"/>
          <w:szCs w:val="24"/>
        </w:rPr>
        <w:t>je</w:t>
      </w:r>
      <w:r w:rsidR="006A107F" w:rsidRPr="007075A6">
        <w:rPr>
          <w:rFonts w:asciiTheme="minorHAnsi" w:eastAsia="Calibri" w:hAnsiTheme="minorHAnsi" w:cs="Calibri"/>
          <w:color w:val="000000"/>
          <w:sz w:val="24"/>
          <w:szCs w:val="24"/>
        </w:rPr>
        <w:t>su jednostavne za pronalaženj</w:t>
      </w:r>
      <w:r w:rsidR="008B6754">
        <w:rPr>
          <w:rFonts w:asciiTheme="minorHAnsi" w:eastAsia="Calibri" w:hAnsiTheme="minorHAnsi" w:cs="Calibri"/>
          <w:color w:val="000000"/>
          <w:sz w:val="24"/>
          <w:szCs w:val="24"/>
        </w:rPr>
        <w:t>e. Takođ</w:t>
      </w:r>
      <w:r w:rsidR="006A107F" w:rsidRPr="007075A6">
        <w:rPr>
          <w:rFonts w:asciiTheme="minorHAnsi" w:eastAsia="Calibri" w:hAnsiTheme="minorHAnsi" w:cs="Calibri"/>
          <w:color w:val="000000"/>
          <w:sz w:val="24"/>
          <w:szCs w:val="24"/>
        </w:rPr>
        <w:t>e, ocijenjeno je da su informacije o radu državnih organa selektivne i parcijalne i da postoji nemogućnost dobijanja informacija</w:t>
      </w:r>
      <w:r w:rsidR="008B6754">
        <w:rPr>
          <w:rFonts w:asciiTheme="minorHAnsi" w:eastAsia="Calibri" w:hAnsiTheme="minorHAnsi" w:cs="Calibri"/>
          <w:color w:val="000000"/>
          <w:sz w:val="24"/>
          <w:szCs w:val="24"/>
        </w:rPr>
        <w:t xml:space="preserve"> (koje su objavljene na sajtu, koji</w:t>
      </w:r>
      <w:r w:rsidR="006A107F" w:rsidRPr="007075A6">
        <w:rPr>
          <w:rFonts w:asciiTheme="minorHAnsi" w:eastAsia="Calibri" w:hAnsiTheme="minorHAnsi" w:cs="Calibri"/>
          <w:color w:val="000000"/>
          <w:sz w:val="24"/>
          <w:szCs w:val="24"/>
        </w:rPr>
        <w:t xml:space="preserve"> trenutno</w:t>
      </w:r>
      <w:r w:rsidR="008B6754">
        <w:rPr>
          <w:rFonts w:asciiTheme="minorHAnsi" w:eastAsia="Calibri" w:hAnsiTheme="minorHAnsi" w:cs="Calibri"/>
          <w:color w:val="000000"/>
          <w:sz w:val="24"/>
          <w:szCs w:val="24"/>
        </w:rPr>
        <w:t xml:space="preserve"> nije</w:t>
      </w:r>
      <w:r w:rsidR="006A107F" w:rsidRPr="007075A6">
        <w:rPr>
          <w:rFonts w:asciiTheme="minorHAnsi" w:eastAsia="Calibri" w:hAnsiTheme="minorHAnsi" w:cs="Calibri"/>
          <w:color w:val="000000"/>
          <w:sz w:val="24"/>
          <w:szCs w:val="24"/>
        </w:rPr>
        <w:t xml:space="preserve"> dostupan) od strane javnih službenika bez zahtjeva za SPI. WEBER Izvještaj za 2020. godinu takođe ukazuje da nema napretka u odnosu na 2017. godinu u oblasti proaktivnog informisanja javnosti od strane organa vlasti.</w:t>
      </w:r>
      <w:r w:rsidR="006A107F" w:rsidRPr="007075A6">
        <w:rPr>
          <w:rFonts w:asciiTheme="minorHAnsi" w:eastAsia="Calibri" w:hAnsiTheme="minorHAnsi" w:cs="Calibri"/>
          <w:color w:val="000000"/>
          <w:sz w:val="24"/>
          <w:szCs w:val="24"/>
          <w:vertAlign w:val="superscript"/>
        </w:rPr>
        <w:footnoteReference w:id="120"/>
      </w:r>
    </w:p>
    <w:p w:rsidR="00A16942" w:rsidRPr="007075A6" w:rsidRDefault="008B6754">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Kad</w:t>
      </w:r>
      <w:r w:rsidR="006A107F" w:rsidRPr="007075A6">
        <w:rPr>
          <w:rFonts w:asciiTheme="minorHAnsi" w:eastAsia="Calibri" w:hAnsiTheme="minorHAnsi" w:cs="Calibri"/>
          <w:color w:val="000000"/>
          <w:sz w:val="24"/>
          <w:szCs w:val="24"/>
        </w:rPr>
        <w:t xml:space="preserve"> je u pitanju </w:t>
      </w:r>
      <w:r w:rsidR="006A107F" w:rsidRPr="007075A6">
        <w:rPr>
          <w:rFonts w:asciiTheme="minorHAnsi" w:eastAsia="Calibri" w:hAnsiTheme="minorHAnsi" w:cs="Calibri"/>
          <w:b/>
          <w:color w:val="000000"/>
          <w:sz w:val="24"/>
          <w:szCs w:val="24"/>
        </w:rPr>
        <w:t>objavljivanje podataka u otvorenom formatu</w:t>
      </w:r>
      <w:r w:rsidR="006A107F" w:rsidRPr="007075A6">
        <w:rPr>
          <w:rFonts w:asciiTheme="minorHAnsi" w:eastAsia="Calibri" w:hAnsiTheme="minorHAnsi" w:cs="Calibri"/>
          <w:color w:val="000000"/>
          <w:sz w:val="24"/>
          <w:szCs w:val="24"/>
        </w:rPr>
        <w:t xml:space="preserve"> postoje mnogobrojni izazovi, prije svega u spremnosti institucija da podatke objavljuju u </w:t>
      </w:r>
      <w:r>
        <w:rPr>
          <w:rFonts w:asciiTheme="minorHAnsi" w:eastAsia="Calibri" w:hAnsiTheme="minorHAnsi" w:cs="Calibri"/>
          <w:color w:val="000000"/>
          <w:sz w:val="24"/>
          <w:szCs w:val="24"/>
        </w:rPr>
        <w:t xml:space="preserve">otvorenom formatu. Tako </w:t>
      </w:r>
      <w:r w:rsidR="006A107F" w:rsidRPr="007075A6">
        <w:rPr>
          <w:rFonts w:asciiTheme="minorHAnsi" w:eastAsia="Calibri" w:hAnsiTheme="minorHAnsi" w:cs="Calibri"/>
          <w:color w:val="000000"/>
          <w:sz w:val="24"/>
          <w:szCs w:val="24"/>
        </w:rPr>
        <w:t>se onemogućava stvaranje kvalitetnih aplikativnih rješenja koja bi korišćenjem podataka mogla stvoriti dodatnu vrijednost u rješevanju svakodnevnih problema građana.</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60" w:after="60" w:line="240" w:lineRule="auto"/>
        <w:ind w:left="360" w:right="-471" w:firstLine="0"/>
        <w:jc w:val="both"/>
        <w:rPr>
          <w:rFonts w:asciiTheme="minorHAnsi" w:eastAsia="Calibri" w:hAnsiTheme="minorHAnsi" w:cs="Calibri"/>
          <w:color w:val="000000"/>
          <w:sz w:val="24"/>
          <w:szCs w:val="24"/>
        </w:rPr>
      </w:pPr>
      <w:r w:rsidRPr="007075A6">
        <w:rPr>
          <w:rFonts w:asciiTheme="minorHAnsi" w:eastAsia="Calibri" w:hAnsiTheme="minorHAnsi" w:cs="Calibri"/>
          <w:b/>
          <w:i/>
          <w:color w:val="000000"/>
          <w:sz w:val="24"/>
          <w:szCs w:val="24"/>
        </w:rPr>
        <w:t xml:space="preserve">Mali broj institucija objavljuje data setove na portalu otvorenih podataka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Na osnovu istraž</w:t>
      </w:r>
      <w:r w:rsidR="008B6754">
        <w:rPr>
          <w:rFonts w:asciiTheme="minorHAnsi" w:eastAsia="Calibri" w:hAnsiTheme="minorHAnsi" w:cs="Calibri"/>
          <w:color w:val="000000"/>
          <w:sz w:val="24"/>
          <w:szCs w:val="24"/>
        </w:rPr>
        <w:t>ivanja agencije „Damar“,</w:t>
      </w:r>
      <w:r w:rsidRPr="007075A6">
        <w:rPr>
          <w:rFonts w:asciiTheme="minorHAnsi" w:eastAsia="Calibri" w:hAnsiTheme="minorHAnsi" w:cs="Calibri"/>
          <w:color w:val="000000"/>
          <w:sz w:val="24"/>
          <w:szCs w:val="24"/>
        </w:rPr>
        <w:t xml:space="preserve"> sprovedeno</w:t>
      </w:r>
      <w:r w:rsidR="008B6754">
        <w:rPr>
          <w:rFonts w:asciiTheme="minorHAnsi" w:eastAsia="Calibri" w:hAnsiTheme="minorHAnsi" w:cs="Calibri"/>
          <w:color w:val="000000"/>
          <w:sz w:val="24"/>
          <w:szCs w:val="24"/>
        </w:rPr>
        <w:t>g u okviru</w:t>
      </w:r>
      <w:r w:rsidRPr="007075A6">
        <w:rPr>
          <w:rFonts w:asciiTheme="minorHAnsi" w:eastAsia="Calibri" w:hAnsiTheme="minorHAnsi" w:cs="Calibri"/>
          <w:color w:val="000000"/>
          <w:sz w:val="24"/>
          <w:szCs w:val="24"/>
        </w:rPr>
        <w:t xml:space="preserve"> projekta</w:t>
      </w:r>
      <w:r w:rsidR="008B6754">
        <w:rPr>
          <w:rFonts w:asciiTheme="minorHAnsi" w:eastAsia="Calibri" w:hAnsiTheme="minorHAnsi" w:cs="Calibri"/>
          <w:color w:val="000000"/>
          <w:sz w:val="24"/>
          <w:szCs w:val="24"/>
        </w:rPr>
        <w:t xml:space="preserve"> UNDP-a</w:t>
      </w:r>
      <w:r w:rsidRPr="007075A6">
        <w:rPr>
          <w:rFonts w:asciiTheme="minorHAnsi" w:eastAsia="Calibri" w:hAnsiTheme="minorHAnsi" w:cs="Calibri"/>
          <w:color w:val="000000"/>
          <w:sz w:val="24"/>
          <w:szCs w:val="24"/>
        </w:rPr>
        <w:t xml:space="preserve"> „Ubrzanje digitalnog upravljanja“ dobijeni su sljedeći podaci:</w:t>
      </w:r>
    </w:p>
    <w:p w:rsidR="00F002A3" w:rsidRDefault="008B6754" w:rsidP="00F002A3">
      <w:pPr>
        <w:numPr>
          <w:ilvl w:val="1"/>
          <w:numId w:val="7"/>
        </w:numPr>
        <w:pBdr>
          <w:top w:val="nil"/>
          <w:left w:val="nil"/>
          <w:bottom w:val="nil"/>
          <w:right w:val="nil"/>
          <w:between w:val="nil"/>
        </w:pBdr>
        <w:spacing w:before="60" w:after="60" w:line="240" w:lineRule="auto"/>
        <w:ind w:left="540" w:right="-475" w:hanging="270"/>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6A107F" w:rsidRPr="007075A6">
        <w:rPr>
          <w:rFonts w:asciiTheme="minorHAnsi" w:eastAsia="Calibri" w:hAnsiTheme="minorHAnsi" w:cs="Calibri"/>
          <w:color w:val="000000"/>
          <w:sz w:val="24"/>
          <w:szCs w:val="24"/>
        </w:rPr>
        <w:t xml:space="preserve"> konceptom otvorenih podataka nije upoznato 84</w:t>
      </w:r>
      <w:r w:rsidR="00F002A3">
        <w:rPr>
          <w:rFonts w:asciiTheme="minorHAnsi" w:eastAsia="Calibri" w:hAnsiTheme="minorHAnsi" w:cs="Calibri"/>
          <w:color w:val="000000"/>
          <w:sz w:val="24"/>
          <w:szCs w:val="24"/>
        </w:rPr>
        <w:t>,6% zaposlenih u javnoj upravi</w:t>
      </w:r>
    </w:p>
    <w:p w:rsidR="00F002A3" w:rsidRDefault="006A107F" w:rsidP="00F002A3">
      <w:pPr>
        <w:numPr>
          <w:ilvl w:val="1"/>
          <w:numId w:val="7"/>
        </w:numPr>
        <w:pBdr>
          <w:top w:val="nil"/>
          <w:left w:val="nil"/>
          <w:bottom w:val="nil"/>
          <w:right w:val="nil"/>
          <w:between w:val="nil"/>
        </w:pBdr>
        <w:spacing w:before="60" w:after="60" w:line="240" w:lineRule="auto"/>
        <w:ind w:left="540" w:right="-475" w:hanging="270"/>
        <w:rPr>
          <w:rFonts w:asciiTheme="minorHAnsi" w:eastAsia="Calibri" w:hAnsiTheme="minorHAnsi" w:cs="Calibri"/>
          <w:color w:val="000000"/>
          <w:sz w:val="24"/>
          <w:szCs w:val="24"/>
        </w:rPr>
      </w:pPr>
      <w:r w:rsidRPr="00F002A3">
        <w:rPr>
          <w:rFonts w:asciiTheme="minorHAnsi" w:eastAsia="Calibri" w:hAnsiTheme="minorHAnsi" w:cs="Calibri"/>
          <w:color w:val="000000"/>
          <w:sz w:val="24"/>
          <w:szCs w:val="24"/>
        </w:rPr>
        <w:t>9</w:t>
      </w:r>
      <w:r w:rsidR="008B6754">
        <w:rPr>
          <w:rFonts w:asciiTheme="minorHAnsi" w:eastAsia="Calibri" w:hAnsiTheme="minorHAnsi" w:cs="Calibri"/>
          <w:color w:val="000000"/>
          <w:sz w:val="24"/>
          <w:szCs w:val="24"/>
        </w:rPr>
        <w:t>3,5% zaposlenih nije upoznato s</w:t>
      </w:r>
      <w:r w:rsidRPr="00F002A3">
        <w:rPr>
          <w:rFonts w:asciiTheme="minorHAnsi" w:eastAsia="Calibri" w:hAnsiTheme="minorHAnsi" w:cs="Calibri"/>
          <w:color w:val="000000"/>
          <w:sz w:val="24"/>
          <w:szCs w:val="24"/>
        </w:rPr>
        <w:t xml:space="preserve"> konceptom ponovne upotrebe već </w:t>
      </w:r>
      <w:r w:rsidR="00F002A3">
        <w:rPr>
          <w:rFonts w:asciiTheme="minorHAnsi" w:eastAsia="Calibri" w:hAnsiTheme="minorHAnsi" w:cs="Calibri"/>
          <w:color w:val="000000"/>
          <w:sz w:val="24"/>
          <w:szCs w:val="24"/>
        </w:rPr>
        <w:t>dostupnih/publikovanih podataka</w:t>
      </w:r>
    </w:p>
    <w:p w:rsidR="00A16942" w:rsidRPr="00F002A3" w:rsidRDefault="006A107F" w:rsidP="00F002A3">
      <w:pPr>
        <w:numPr>
          <w:ilvl w:val="1"/>
          <w:numId w:val="7"/>
        </w:numPr>
        <w:pBdr>
          <w:top w:val="nil"/>
          <w:left w:val="nil"/>
          <w:bottom w:val="nil"/>
          <w:right w:val="nil"/>
          <w:between w:val="nil"/>
        </w:pBdr>
        <w:spacing w:before="60" w:after="60" w:line="240" w:lineRule="auto"/>
        <w:ind w:left="540" w:right="-475" w:hanging="270"/>
        <w:rPr>
          <w:rFonts w:asciiTheme="minorHAnsi" w:eastAsia="Calibri" w:hAnsiTheme="minorHAnsi" w:cs="Calibri"/>
          <w:color w:val="000000"/>
          <w:sz w:val="24"/>
          <w:szCs w:val="24"/>
        </w:rPr>
      </w:pPr>
      <w:r w:rsidRPr="00F002A3">
        <w:rPr>
          <w:rFonts w:asciiTheme="minorHAnsi" w:eastAsia="Calibri" w:hAnsiTheme="minorHAnsi" w:cs="Calibri"/>
          <w:color w:val="000000"/>
          <w:sz w:val="24"/>
          <w:szCs w:val="24"/>
        </w:rPr>
        <w:t xml:space="preserve">83,0% zaposlenih nije čulo za </w:t>
      </w:r>
      <w:r w:rsidR="00F002A3">
        <w:rPr>
          <w:rFonts w:asciiTheme="minorHAnsi" w:eastAsia="Calibri" w:hAnsiTheme="minorHAnsi" w:cs="Calibri"/>
          <w:color w:val="000000"/>
          <w:sz w:val="24"/>
          <w:szCs w:val="24"/>
        </w:rPr>
        <w:t>pojam mašinski čitljivi podaci</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Takođe, zaposleni u javnoj upravi ni</w:t>
      </w:r>
      <w:r w:rsidR="008B6754">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informisani da organi javne vlasti, prepoznati Zakonom o SPI imaju, obavezu da informacije za ponovnu upotrebu objavljuju u otvorenom formatu na portalu otvorenih podataka koji je centralna tačka pristupa organima v</w:t>
      </w:r>
      <w:r w:rsidR="008B6754">
        <w:rPr>
          <w:rFonts w:asciiTheme="minorHAnsi" w:eastAsia="Calibri" w:hAnsiTheme="minorHAnsi" w:cs="Calibri"/>
          <w:color w:val="000000"/>
          <w:sz w:val="24"/>
          <w:szCs w:val="24"/>
        </w:rPr>
        <w:t>lasti i dostupan je 24/7, shodno</w:t>
      </w:r>
      <w:r w:rsidRPr="007075A6">
        <w:rPr>
          <w:rFonts w:asciiTheme="minorHAnsi" w:eastAsia="Calibri" w:hAnsiTheme="minorHAnsi" w:cs="Calibri"/>
          <w:color w:val="000000"/>
          <w:sz w:val="24"/>
          <w:szCs w:val="24"/>
        </w:rPr>
        <w:t xml:space="preserve"> članu 12. pomenutog zakona SPI.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b/>
          <w:color w:val="000000"/>
          <w:sz w:val="24"/>
          <w:szCs w:val="24"/>
        </w:rPr>
      </w:pPr>
      <w:r w:rsidRPr="007075A6">
        <w:rPr>
          <w:rFonts w:asciiTheme="minorHAnsi" w:eastAsia="Calibri" w:hAnsiTheme="minorHAnsi" w:cs="Calibri"/>
          <w:color w:val="000000"/>
          <w:sz w:val="24"/>
          <w:szCs w:val="24"/>
        </w:rPr>
        <w:t>Značaj objavljivanja podataka u posjedu organa vlasti u otvorenom formatu nije dovoljno prepoznat,i pored tog</w:t>
      </w:r>
      <w:r w:rsidR="008B675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 što je istaknut u prošlim strateškim dokumentima, kroz </w:t>
      </w:r>
      <w:r w:rsidRPr="007075A6">
        <w:rPr>
          <w:rFonts w:asciiTheme="minorHAnsi" w:eastAsia="Calibri" w:hAnsiTheme="minorHAnsi" w:cs="Calibri"/>
          <w:b/>
          <w:color w:val="000000"/>
          <w:sz w:val="24"/>
          <w:szCs w:val="24"/>
        </w:rPr>
        <w:t>ključnu obavezu proaktivni pristup informacijama.</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0" w:after="120" w:line="240" w:lineRule="auto"/>
        <w:ind w:right="-471"/>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Nedovoljan broj (kvalitetnih) data setova na Portalu otvorenih podataka</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Mada nova Direktiva o otvorenim podacima daje preporuku i specifikaciju za objavljivanje skupova podataka visoke vrijednosti, kao što su: geoprostorni podaci, podaci o zaštiti životne sredine, meteorološki podaci, statistički podaci, preduzeća i vlasništvo nad njima, mobilnost, te iako se radilo na podizanju kvaliteta i količini podataka, ipak nije bilo dovoljno da se postigne ve</w:t>
      </w:r>
      <w:r w:rsidR="008B6754">
        <w:rPr>
          <w:rFonts w:asciiTheme="minorHAnsi" w:eastAsia="Calibri" w:hAnsiTheme="minorHAnsi" w:cs="Calibri"/>
          <w:color w:val="000000"/>
          <w:sz w:val="24"/>
          <w:szCs w:val="24"/>
        </w:rPr>
        <w:t>ći broj ovakvih data setova koji</w:t>
      </w:r>
      <w:r w:rsidRPr="007075A6">
        <w:rPr>
          <w:rFonts w:asciiTheme="minorHAnsi" w:eastAsia="Calibri" w:hAnsiTheme="minorHAnsi" w:cs="Calibri"/>
          <w:color w:val="000000"/>
          <w:sz w:val="24"/>
          <w:szCs w:val="24"/>
        </w:rPr>
        <w:t xml:space="preserve"> povećava</w:t>
      </w:r>
      <w:r w:rsidR="008B6754">
        <w:rPr>
          <w:rFonts w:asciiTheme="minorHAnsi" w:eastAsia="Calibri" w:hAnsiTheme="minorHAnsi" w:cs="Calibri"/>
          <w:color w:val="000000"/>
          <w:sz w:val="24"/>
          <w:szCs w:val="24"/>
        </w:rPr>
        <w:t>ju</w:t>
      </w:r>
      <w:r w:rsidRPr="007075A6">
        <w:rPr>
          <w:rFonts w:asciiTheme="minorHAnsi" w:eastAsia="Calibri" w:hAnsiTheme="minorHAnsi" w:cs="Calibri"/>
          <w:color w:val="000000"/>
          <w:sz w:val="24"/>
          <w:szCs w:val="24"/>
        </w:rPr>
        <w:t xml:space="preserve"> </w:t>
      </w:r>
      <w:r w:rsidR="008B6754">
        <w:rPr>
          <w:rFonts w:asciiTheme="minorHAnsi" w:eastAsia="Calibri" w:hAnsiTheme="minorHAnsi" w:cs="Calibri"/>
          <w:color w:val="000000"/>
          <w:sz w:val="24"/>
          <w:szCs w:val="24"/>
        </w:rPr>
        <w:t>pot</w:t>
      </w:r>
      <w:r w:rsidRPr="007075A6">
        <w:rPr>
          <w:rFonts w:asciiTheme="minorHAnsi" w:eastAsia="Calibri" w:hAnsiTheme="minorHAnsi" w:cs="Calibri"/>
          <w:color w:val="000000"/>
          <w:sz w:val="24"/>
          <w:szCs w:val="24"/>
        </w:rPr>
        <w:t xml:space="preserve">puni potencijal otvorenih podataka.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Identifikovan je problem nepostojanja targetiranih, sistematizovanih i upotrebljivih podataka na Portalu otvorenih podataka koji bi početnicima u biznisu </w:t>
      </w:r>
      <w:r w:rsidR="00361AEC" w:rsidRPr="007075A6">
        <w:rPr>
          <w:rFonts w:asciiTheme="minorHAnsi" w:eastAsia="Calibri" w:hAnsiTheme="minorHAnsi" w:cs="Calibri"/>
          <w:color w:val="000000"/>
          <w:sz w:val="24"/>
          <w:szCs w:val="24"/>
        </w:rPr>
        <w:t xml:space="preserve">omogućili </w:t>
      </w:r>
      <w:r w:rsidRPr="007075A6">
        <w:rPr>
          <w:rFonts w:asciiTheme="minorHAnsi" w:eastAsia="Calibri" w:hAnsiTheme="minorHAnsi" w:cs="Calibri"/>
          <w:color w:val="000000"/>
          <w:sz w:val="24"/>
          <w:szCs w:val="24"/>
        </w:rPr>
        <w:t>pristup informacijama i po</w:t>
      </w:r>
      <w:r w:rsidR="00361AEC">
        <w:rPr>
          <w:rFonts w:asciiTheme="minorHAnsi" w:eastAsia="Calibri" w:hAnsiTheme="minorHAnsi" w:cs="Calibri"/>
          <w:color w:val="000000"/>
          <w:sz w:val="24"/>
          <w:szCs w:val="24"/>
        </w:rPr>
        <w:t>dacima koje bi koristili radi</w:t>
      </w:r>
      <w:r w:rsidRPr="007075A6">
        <w:rPr>
          <w:rFonts w:asciiTheme="minorHAnsi" w:eastAsia="Calibri" w:hAnsiTheme="minorHAnsi" w:cs="Calibri"/>
          <w:color w:val="000000"/>
          <w:sz w:val="24"/>
          <w:szCs w:val="24"/>
        </w:rPr>
        <w:t xml:space="preserve"> pokretanja biznisa i jačanja tržišne pozicije. Kreiran je mali broj objavljenih otvorenih podataka u pravcu unapređenja unutarsektorske i međusektorske komunikacije, a pogotovo u odnosu na potpuniju informisanost javnosti u različitim oblastima od javnog interesa. </w:t>
      </w:r>
      <w:r w:rsidR="00361AEC">
        <w:rPr>
          <w:rFonts w:asciiTheme="minorHAnsi" w:eastAsia="Calibri" w:hAnsiTheme="minorHAnsi" w:cs="Calibri"/>
          <w:color w:val="000000"/>
          <w:sz w:val="24"/>
          <w:szCs w:val="24"/>
        </w:rPr>
        <w:t>Iako je postojala interakcija s</w:t>
      </w:r>
      <w:r w:rsidRPr="007075A6">
        <w:rPr>
          <w:rFonts w:asciiTheme="minorHAnsi" w:eastAsia="Calibri" w:hAnsiTheme="minorHAnsi" w:cs="Calibri"/>
          <w:color w:val="000000"/>
          <w:sz w:val="24"/>
          <w:szCs w:val="24"/>
        </w:rPr>
        <w:t xml:space="preserve"> privrednim s</w:t>
      </w:r>
      <w:r w:rsidR="00361AEC">
        <w:rPr>
          <w:rFonts w:asciiTheme="minorHAnsi" w:eastAsia="Calibri" w:hAnsiTheme="minorHAnsi" w:cs="Calibri"/>
          <w:color w:val="000000"/>
          <w:sz w:val="24"/>
          <w:szCs w:val="24"/>
        </w:rPr>
        <w:t>ektorom, nije</w:t>
      </w:r>
      <w:r w:rsidRPr="007075A6">
        <w:rPr>
          <w:rFonts w:asciiTheme="minorHAnsi" w:eastAsia="Calibri" w:hAnsiTheme="minorHAnsi" w:cs="Calibri"/>
          <w:color w:val="000000"/>
          <w:sz w:val="24"/>
          <w:szCs w:val="24"/>
        </w:rPr>
        <w:t xml:space="preserve"> postojala</w:t>
      </w:r>
      <w:r w:rsidR="00361AEC">
        <w:rPr>
          <w:rFonts w:asciiTheme="minorHAnsi" w:eastAsia="Calibri" w:hAnsiTheme="minorHAnsi" w:cs="Calibri"/>
          <w:color w:val="000000"/>
          <w:sz w:val="24"/>
          <w:szCs w:val="24"/>
        </w:rPr>
        <w:t xml:space="preserve"> dovoljna</w:t>
      </w:r>
      <w:r w:rsidRPr="007075A6">
        <w:rPr>
          <w:rFonts w:asciiTheme="minorHAnsi" w:eastAsia="Calibri" w:hAnsiTheme="minorHAnsi" w:cs="Calibri"/>
          <w:color w:val="000000"/>
          <w:sz w:val="24"/>
          <w:szCs w:val="24"/>
        </w:rPr>
        <w:t xml:space="preserve"> komunikacija sa samim korisnicima podataka, pa je trebalo organizovati ispitivanje početnika u biznisu o vrsti i strukturi podataka koji bi trebalo da se nađu na Portalu otvorenih podataka, a koji bi im omogućili brže i jednostavnije pokretanje biznisa, stvaranje dodatne vrijednosti n</w:t>
      </w:r>
      <w:r w:rsidR="00361AEC">
        <w:rPr>
          <w:rFonts w:asciiTheme="minorHAnsi" w:eastAsia="Calibri" w:hAnsiTheme="minorHAnsi" w:cs="Calibri"/>
          <w:color w:val="000000"/>
          <w:sz w:val="24"/>
          <w:szCs w:val="24"/>
        </w:rPr>
        <w:t>a tržištu i razmjenu podataka s</w:t>
      </w:r>
      <w:r w:rsidRPr="007075A6">
        <w:rPr>
          <w:rFonts w:asciiTheme="minorHAnsi" w:eastAsia="Calibri" w:hAnsiTheme="minorHAnsi" w:cs="Calibri"/>
          <w:color w:val="000000"/>
          <w:sz w:val="24"/>
          <w:szCs w:val="24"/>
        </w:rPr>
        <w:t xml:space="preserve"> drugim zainteresovanim stranama. </w:t>
      </w:r>
    </w:p>
    <w:p w:rsidR="00A16942" w:rsidRPr="007075A6" w:rsidRDefault="00AB1021" w:rsidP="00FA0893">
      <w:pPr>
        <w:keepNext/>
        <w:keepLines/>
        <w:numPr>
          <w:ilvl w:val="0"/>
          <w:numId w:val="20"/>
        </w:numPr>
        <w:pBdr>
          <w:top w:val="nil"/>
          <w:left w:val="nil"/>
          <w:bottom w:val="nil"/>
          <w:right w:val="nil"/>
          <w:between w:val="nil"/>
        </w:pBdr>
        <w:spacing w:before="240" w:after="240" w:line="240" w:lineRule="auto"/>
        <w:ind w:left="360" w:right="-741" w:hanging="450"/>
        <w:rPr>
          <w:rFonts w:asciiTheme="minorHAnsi" w:eastAsia="Calibri" w:hAnsiTheme="minorHAnsi" w:cs="Calibri"/>
          <w:b/>
          <w:color w:val="000000"/>
          <w:sz w:val="24"/>
          <w:szCs w:val="24"/>
        </w:rPr>
      </w:pPr>
      <w:r>
        <w:rPr>
          <w:rFonts w:asciiTheme="minorHAnsi" w:hAnsiTheme="minorHAnsi"/>
          <w:noProof/>
          <w:lang w:val="en-US"/>
        </w:rPr>
        <mc:AlternateContent>
          <mc:Choice Requires="wps">
            <w:drawing>
              <wp:anchor distT="45720" distB="45720" distL="114300" distR="114300" simplePos="0" relativeHeight="251705344" behindDoc="0" locked="0" layoutInCell="1" allowOverlap="1" wp14:anchorId="1996FEBC" wp14:editId="50B72E50">
                <wp:simplePos x="0" y="0"/>
                <wp:positionH relativeFrom="column">
                  <wp:posOffset>3669665</wp:posOffset>
                </wp:positionH>
                <wp:positionV relativeFrom="paragraph">
                  <wp:posOffset>453390</wp:posOffset>
                </wp:positionV>
                <wp:extent cx="2719705" cy="3752850"/>
                <wp:effectExtent l="0" t="0" r="23495" b="19050"/>
                <wp:wrapSquare wrapText="bothSides"/>
                <wp:docPr id="1319" name="Rectangle 113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719705" cy="3752850"/>
                        </a:xfrm>
                        <a:prstGeom prst="rect">
                          <a:avLst/>
                        </a:prstGeom>
                        <a:solidFill>
                          <a:srgbClr val="FFFFFF"/>
                        </a:solidFill>
                        <a:ln w="9525">
                          <a:solidFill>
                            <a:srgbClr val="FFFFFF"/>
                          </a:solidFill>
                          <a:miter lim="800000"/>
                          <a:headEnd type="none" w="sm" len="sm"/>
                          <a:tailEnd type="none" w="sm" len="sm"/>
                        </a:ln>
                      </wps:spPr>
                      <wps:txbx>
                        <w:txbxContent>
                          <w:p w:rsidR="00E934CF" w:rsidRPr="00DF330E" w:rsidRDefault="00E934CF">
                            <w:pPr>
                              <w:spacing w:after="40" w:line="240" w:lineRule="auto"/>
                              <w:ind w:right="135"/>
                              <w:jc w:val="both"/>
                              <w:textDirection w:val="btLr"/>
                              <w:rPr>
                                <w:rFonts w:asciiTheme="minorHAnsi" w:hAnsiTheme="minorHAnsi"/>
                              </w:rPr>
                            </w:pPr>
                            <w:r>
                              <w:rPr>
                                <w:rFonts w:asciiTheme="minorHAnsi" w:eastAsia="Calibri" w:hAnsiTheme="minorHAnsi" w:cs="Calibri"/>
                                <w:color w:val="000000"/>
                                <w:sz w:val="24"/>
                              </w:rPr>
                              <w:t>Prikazani G</w:t>
                            </w:r>
                            <w:r w:rsidRPr="00DF330E">
                              <w:rPr>
                                <w:rFonts w:asciiTheme="minorHAnsi" w:eastAsia="Calibri" w:hAnsiTheme="minorHAnsi" w:cs="Calibri"/>
                                <w:color w:val="000000"/>
                                <w:sz w:val="24"/>
                              </w:rPr>
                              <w:t xml:space="preserve">rafik daje sažet prikaz analize zainteresovanih strana, prema kojem se uočava veliki interes svih relevantnih aktera. Pitanje transparentnosti rada javne uprave ima uticaj na cjelokupno društvo. U matrici su pozicionirane institucije koje su neposredno uključene u sam proces reforme organizacije javne uprave koje u najvećnoj mjeri i utiču na kreiranje politika u ovoj oblasti kao </w:t>
                            </w:r>
                            <w:r>
                              <w:rPr>
                                <w:rFonts w:asciiTheme="minorHAnsi" w:eastAsia="Calibri" w:hAnsiTheme="minorHAnsi" w:cs="Calibri"/>
                                <w:color w:val="000000"/>
                                <w:sz w:val="24"/>
                              </w:rPr>
                              <w:t>I u</w:t>
                            </w:r>
                            <w:r w:rsidRPr="00DF330E">
                              <w:rPr>
                                <w:rFonts w:asciiTheme="minorHAnsi" w:eastAsia="Calibri" w:hAnsiTheme="minorHAnsi" w:cs="Calibri"/>
                                <w:color w:val="000000"/>
                                <w:sz w:val="24"/>
                              </w:rPr>
                              <w:t xml:space="preserve"> njenoj implemenetaciji: AZLP, Upravni sud i Upravna inspekcija, kao i svi obveznici Zakona o slobodnom pristupu informacija</w:t>
                            </w:r>
                            <w:r>
                              <w:rPr>
                                <w:rFonts w:asciiTheme="minorHAnsi" w:eastAsia="Calibri" w:hAnsiTheme="minorHAnsi" w:cs="Calibri"/>
                                <w:color w:val="000000"/>
                                <w:sz w:val="24"/>
                              </w:rPr>
                              <w:t>ma</w:t>
                            </w:r>
                            <w:r w:rsidRPr="00DF330E">
                              <w:rPr>
                                <w:rFonts w:asciiTheme="minorHAnsi" w:eastAsia="Calibri" w:hAnsiTheme="minorHAnsi" w:cs="Calibri"/>
                                <w:color w:val="000000"/>
                                <w:sz w:val="24"/>
                              </w:rPr>
                              <w:t>. Prvostepeni o</w:t>
                            </w:r>
                            <w:r>
                              <w:rPr>
                                <w:rFonts w:asciiTheme="minorHAnsi" w:eastAsia="Calibri" w:hAnsiTheme="minorHAnsi" w:cs="Calibri"/>
                                <w:color w:val="000000"/>
                                <w:sz w:val="24"/>
                              </w:rPr>
                              <w:t>rgani uprave imaju velik uticaj</w:t>
                            </w:r>
                            <w:r w:rsidRPr="00DF330E">
                              <w:rPr>
                                <w:rFonts w:asciiTheme="minorHAnsi" w:eastAsia="Calibri" w:hAnsiTheme="minorHAnsi" w:cs="Calibri"/>
                                <w:color w:val="000000"/>
                                <w:sz w:val="24"/>
                              </w:rPr>
                              <w:t xml:space="preserve"> na implementaciju Zakona o SPI, a posebno na proaktivnu objavu podataka. EU, SIGMA, OE</w:t>
                            </w:r>
                            <w:r>
                              <w:rPr>
                                <w:rFonts w:asciiTheme="minorHAnsi" w:eastAsia="Calibri" w:hAnsiTheme="minorHAnsi" w:cs="Calibri"/>
                                <w:color w:val="000000"/>
                                <w:sz w:val="24"/>
                              </w:rPr>
                              <w:t>CD, UN posmatraju kao najvažnije partnere</w:t>
                            </w:r>
                            <w:r w:rsidRPr="00DF330E">
                              <w:rPr>
                                <w:rFonts w:asciiTheme="minorHAnsi" w:eastAsia="Calibri" w:hAnsiTheme="minorHAnsi" w:cs="Calibri"/>
                                <w:color w:val="000000"/>
                                <w:sz w:val="24"/>
                              </w:rPr>
                              <w:t>.</w:t>
                            </w:r>
                          </w:p>
                          <w:p w:rsidR="00E934CF" w:rsidRDefault="00E934CF">
                            <w:pPr>
                              <w:ind w:right="-65"/>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996FEBC" id="Rectangle 1133" o:spid="_x0000_s1337" style="position:absolute;left:0;text-align:left;margin-left:288.95pt;margin-top:35.7pt;width:214.15pt;height:295.5pt;z-index:2517053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csrQQIAAI8EAAAOAAAAZHJzL2Uyb0RvYy54bWysVNtuEzEQfUfiHyy/k70kaZNVNlWVEoRU&#10;oKLwAY7Xm7XwjbGTTfh6xt40TeEBhNgHy/aMz1zOnF3cHLQiewFeWlPTYpRTIgy3jTTbmn79sn4z&#10;o8QHZhqmrBE1PQpPb5avXy16V4nSdlY1AgiCGF/1rqZdCK7KMs87oZkfWScMGlsLmgU8wjZrgPWI&#10;rlVW5vlV1ltoHFguvMfbu8FIlwm/bQUPn9rWi0BUTTG3kFZI6yau2XLBqi0w10l+SoP9QxaaSYNB&#10;z1B3LDCyA/kblJYcrLdtGHGrM9u2kotUA1ZT5L9U89gxJ1It2Bzvzm3y/w+Wf9w/AJENcjcu5pQY&#10;ppGlz9g3ZrZKkKIYj2OTeucr9H10DxDL9O7e8m+eGLvq0FHcAti+E6zB1Iron714EA8en5JN/8E2&#10;GIDtgk39OrSgIyB2ghwSLcczLeIQCMfL8rqYX+dTSjjaxtfTcjZNxGWsenruwId3wmoSNzUFzD/B&#10;s/29DzEdVj25pPStks1aKpUOsN2sFJA9wxlZpy9VgFVeuilD+prOp+U0Ib+w+b+D0DLgsCupazrL&#10;4zeMX+zbW9OQcHTYGoM6oTGU15QogarCTRrTwKT6sx+WqsyJgNjzgbtw2BwSzWWZokZGNrY5Iidg&#10;B1WginHTWfiB4VERGPj7jgEmo94b5HVeTMoJSigdJtOrOUobLi2bSwszHKFqGigZtqswyG7nQG47&#10;jFSkPhp7i7PQysTSc1anAnDqE3knhUZZXZ6T1/N/ZPkTAAD//wMAUEsDBBQABgAIAAAAIQD6n38h&#10;4AAAAAsBAAAPAAAAZHJzL2Rvd25yZXYueG1sTI9BTsMwEEX3SNzBGiR21GlUEgiZVG1RhVghWg7g&#10;xEOSNh5HsduknB53BcvRf/r/Tb6cTCfONLjWMsJ8FoEgrqxuuUb42m8fnkA4r1irzjIhXMjBsri9&#10;yVWm7cifdN75WoQSdplCaLzvMyld1ZBRbmZ74pB928EoH86hlnpQYyg3nYyjKJFGtRwWGtXTpqHq&#10;uDsZhINcv5evrv+47O2P5G09Jm/jCvH+blq9gPA0+T8YrvpBHYrgVNoTayc6hMc0fQ4oQjpfgLgC&#10;YS4GUSIkSbwAWeTy/w/FLwAAAP//AwBQSwECLQAUAAYACAAAACEAtoM4kv4AAADhAQAAEwAAAAAA&#10;AAAAAAAAAAAAAAAAW0NvbnRlbnRfVHlwZXNdLnhtbFBLAQItABQABgAIAAAAIQA4/SH/1gAAAJQB&#10;AAALAAAAAAAAAAAAAAAAAC8BAABfcmVscy8ucmVsc1BLAQItABQABgAIAAAAIQDq3csrQQIAAI8E&#10;AAAOAAAAAAAAAAAAAAAAAC4CAABkcnMvZTJvRG9jLnhtbFBLAQItABQABgAIAAAAIQD6n38h4AAA&#10;AAsBAAAPAAAAAAAAAAAAAAAAAJsEAABkcnMvZG93bnJldi54bWxQSwUGAAAAAAQABADzAAAAqAUA&#10;AAAA&#10;" strokecolor="white">
                <v:stroke startarrowwidth="narrow" startarrowlength="short" endarrowwidth="narrow" endarrowlength="short"/>
                <v:textbox inset="2.53956mm,1.2694mm,2.53956mm,1.2694mm">
                  <w:txbxContent>
                    <w:p w:rsidR="00E934CF" w:rsidRPr="00DF330E" w:rsidRDefault="00E934CF">
                      <w:pPr>
                        <w:spacing w:after="40" w:line="240" w:lineRule="auto"/>
                        <w:ind w:right="135"/>
                        <w:jc w:val="both"/>
                        <w:textDirection w:val="btLr"/>
                        <w:rPr>
                          <w:rFonts w:asciiTheme="minorHAnsi" w:hAnsiTheme="minorHAnsi"/>
                        </w:rPr>
                      </w:pPr>
                      <w:r>
                        <w:rPr>
                          <w:rFonts w:asciiTheme="minorHAnsi" w:eastAsia="Calibri" w:hAnsiTheme="minorHAnsi" w:cs="Calibri"/>
                          <w:color w:val="000000"/>
                          <w:sz w:val="24"/>
                        </w:rPr>
                        <w:t>Prikazani G</w:t>
                      </w:r>
                      <w:r w:rsidRPr="00DF330E">
                        <w:rPr>
                          <w:rFonts w:asciiTheme="minorHAnsi" w:eastAsia="Calibri" w:hAnsiTheme="minorHAnsi" w:cs="Calibri"/>
                          <w:color w:val="000000"/>
                          <w:sz w:val="24"/>
                        </w:rPr>
                        <w:t xml:space="preserve">rafik daje sažet prikaz analize zainteresovanih strana, prema kojem se uočava veliki interes svih relevantnih aktera. Pitanje transparentnosti rada javne uprave ima uticaj na cjelokupno društvo. U matrici su pozicionirane institucije koje su neposredno uključene u sam proces reforme organizacije javne uprave koje u najvećnoj mjeri i utiču na kreiranje politika u ovoj oblasti kao </w:t>
                      </w:r>
                      <w:r>
                        <w:rPr>
                          <w:rFonts w:asciiTheme="minorHAnsi" w:eastAsia="Calibri" w:hAnsiTheme="minorHAnsi" w:cs="Calibri"/>
                          <w:color w:val="000000"/>
                          <w:sz w:val="24"/>
                        </w:rPr>
                        <w:t>I u</w:t>
                      </w:r>
                      <w:r w:rsidRPr="00DF330E">
                        <w:rPr>
                          <w:rFonts w:asciiTheme="minorHAnsi" w:eastAsia="Calibri" w:hAnsiTheme="minorHAnsi" w:cs="Calibri"/>
                          <w:color w:val="000000"/>
                          <w:sz w:val="24"/>
                        </w:rPr>
                        <w:t xml:space="preserve"> njenoj implemenetaciji: AZLP, Upravni sud i Upravna inspekcija, kao i svi obveznici Zakona o slobodnom pristupu informacija</w:t>
                      </w:r>
                      <w:r>
                        <w:rPr>
                          <w:rFonts w:asciiTheme="minorHAnsi" w:eastAsia="Calibri" w:hAnsiTheme="minorHAnsi" w:cs="Calibri"/>
                          <w:color w:val="000000"/>
                          <w:sz w:val="24"/>
                        </w:rPr>
                        <w:t>ma</w:t>
                      </w:r>
                      <w:r w:rsidRPr="00DF330E">
                        <w:rPr>
                          <w:rFonts w:asciiTheme="minorHAnsi" w:eastAsia="Calibri" w:hAnsiTheme="minorHAnsi" w:cs="Calibri"/>
                          <w:color w:val="000000"/>
                          <w:sz w:val="24"/>
                        </w:rPr>
                        <w:t>. Prvostepeni o</w:t>
                      </w:r>
                      <w:r>
                        <w:rPr>
                          <w:rFonts w:asciiTheme="minorHAnsi" w:eastAsia="Calibri" w:hAnsiTheme="minorHAnsi" w:cs="Calibri"/>
                          <w:color w:val="000000"/>
                          <w:sz w:val="24"/>
                        </w:rPr>
                        <w:t>rgani uprave imaju velik uticaj</w:t>
                      </w:r>
                      <w:r w:rsidRPr="00DF330E">
                        <w:rPr>
                          <w:rFonts w:asciiTheme="minorHAnsi" w:eastAsia="Calibri" w:hAnsiTheme="minorHAnsi" w:cs="Calibri"/>
                          <w:color w:val="000000"/>
                          <w:sz w:val="24"/>
                        </w:rPr>
                        <w:t xml:space="preserve"> na implementaciju Zakona o SPI, a posebno na proaktivnu objavu podataka. EU, SIGMA, OE</w:t>
                      </w:r>
                      <w:r>
                        <w:rPr>
                          <w:rFonts w:asciiTheme="minorHAnsi" w:eastAsia="Calibri" w:hAnsiTheme="minorHAnsi" w:cs="Calibri"/>
                          <w:color w:val="000000"/>
                          <w:sz w:val="24"/>
                        </w:rPr>
                        <w:t>CD, UN posmatraju kao najvažnije partnere</w:t>
                      </w:r>
                      <w:r w:rsidRPr="00DF330E">
                        <w:rPr>
                          <w:rFonts w:asciiTheme="minorHAnsi" w:eastAsia="Calibri" w:hAnsiTheme="minorHAnsi" w:cs="Calibri"/>
                          <w:color w:val="000000"/>
                          <w:sz w:val="24"/>
                        </w:rPr>
                        <w:t>.</w:t>
                      </w:r>
                    </w:p>
                    <w:p w:rsidR="00E934CF" w:rsidRDefault="00E934CF">
                      <w:pPr>
                        <w:ind w:right="-65"/>
                        <w:textDirection w:val="btLr"/>
                      </w:pPr>
                    </w:p>
                  </w:txbxContent>
                </v:textbox>
                <w10:wrap type="square"/>
              </v:rect>
            </w:pict>
          </mc:Fallback>
        </mc:AlternateContent>
      </w:r>
      <w:r>
        <w:rPr>
          <w:rFonts w:asciiTheme="minorHAnsi" w:hAnsiTheme="minorHAnsi"/>
          <w:noProof/>
          <w:lang w:val="en-US"/>
        </w:rPr>
        <mc:AlternateContent>
          <mc:Choice Requires="wps">
            <w:drawing>
              <wp:anchor distT="45720" distB="45720" distL="114300" distR="114300" simplePos="0" relativeHeight="251708416" behindDoc="0" locked="0" layoutInCell="1" allowOverlap="1" wp14:anchorId="1E789FDC" wp14:editId="14998AE0">
                <wp:simplePos x="0" y="0"/>
                <wp:positionH relativeFrom="column">
                  <wp:posOffset>1345565</wp:posOffset>
                </wp:positionH>
                <wp:positionV relativeFrom="paragraph">
                  <wp:posOffset>3415665</wp:posOffset>
                </wp:positionV>
                <wp:extent cx="1344930" cy="298450"/>
                <wp:effectExtent l="0" t="0" r="26670" b="25400"/>
                <wp:wrapSquare wrapText="bothSides"/>
                <wp:docPr id="1318" name="Rectangle 113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344930" cy="298450"/>
                        </a:xfrm>
                        <a:prstGeom prst="rect">
                          <a:avLst/>
                        </a:prstGeom>
                        <a:solidFill>
                          <a:srgbClr val="FFFFFF"/>
                        </a:solidFill>
                        <a:ln w="9525">
                          <a:solidFill>
                            <a:srgbClr val="FFFFFF"/>
                          </a:solidFill>
                          <a:miter lim="800000"/>
                          <a:headEnd type="none" w="sm" len="sm"/>
                          <a:tailEnd type="none" w="sm" len="sm"/>
                        </a:ln>
                      </wps:spPr>
                      <wps:txbx>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E789FDC" id="Rectangle 1136" o:spid="_x0000_s1338" style="position:absolute;left:0;text-align:left;margin-left:105.95pt;margin-top:268.95pt;width:105.9pt;height:23.5pt;z-index:2517084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0MLQAIAAI4EAAAOAAAAZHJzL2Uyb0RvYy54bWysVNuO0zAQfUfiHyy/0zTpRW3UdLXqUoS0&#10;wIqFD3AcJ7HwjbHbtHw9Y7fb7cIDCJEHy/aMz8ycM5PVzUErshfgpTUVzUdjSoThtpGmq+jXL9s3&#10;C0p8YKZhyhpR0aPw9Gb9+tVqcKUobG9VI4AgiPHl4Crah+DKLPO8F5r5kXXCoLG1oFnAI3RZA2xA&#10;dK2yYjyeZ4OFxoHlwnu8vTsZ6Trht63g4VPbehGIqijmFtIKaa3jmq1XrOyAuV7ycxrsH7LQTBoM&#10;eoG6Y4GRHcjfoLTkYL1tw4hbndm2lVykGrCafPxLNY89cyLVguR4d6HJ/z9Y/nH/AEQ2qN0kR60M&#10;06jSZ+SNmU4JkueTeSRpcL5E30f3ALFM7+4t/+aJsZseHcUtgB16wRpMLY/+2YsH8eDxKamHD7bB&#10;AGwXbOLr0IKOgMgEOSRZjhdZxCEQjpf5ZDpdTlA9jrZiuZjOkm4ZK59eO/DhnbCaxE1FAdNP6Gx/&#10;70PMhpVPLil7q2SzlUqlA3T1RgHZM2yRbfpSAVjktZsyZKjoclbMEvILm/87CC0D9rqSuqKLcfxO&#10;3Rdpe2saEo4OmTE4JjSG8poSJXCocJO6NDCp/uyHpSpz5j9SfpIuHOpDUrkokjxRkNo2R5QE7Gko&#10;cIhx01v4geFxIDDw9x0DTEa9NyjrMp8WU5ygdJjO5kvsFri21NcWZjhCVTRQctpuwmnqdg5k12Ok&#10;PPFo7C22QiuTSs9ZnQvApk/inQc0TtX1OXk9/0bWPwEAAP//AwBQSwMEFAAGAAgAAAAhANoU++vh&#10;AAAACwEAAA8AAABkcnMvZG93bnJldi54bWxMj8tOwzAQRfdI/IM1SOyok7T0kcapCqhCXSFaPsCJ&#10;p0kgHkex26R8PcMKdvM4unMm24y2FRfsfeNIQTyJQCCVzjRUKfg47h6WIHzQZHTrCBVc0cMmv73J&#10;dGrcQO94OYRKcAj5VCuoQ+hSKX1Zo9V+4jok3p1cb3Xgtq+k6fXA4baVSRTNpdUN8YVad/hcY/l1&#10;OFsFn/JpX7z47u16dN+SdtUwfx22St3fjds1iIBj+IPhV5/VIWenwp3JeNEqSOJ4xaiCx+mCCyZm&#10;yXQBouDJcrYCmWfy/w/5DwAAAP//AwBQSwECLQAUAAYACAAAACEAtoM4kv4AAADhAQAAEwAAAAAA&#10;AAAAAAAAAAAAAAAAW0NvbnRlbnRfVHlwZXNdLnhtbFBLAQItABQABgAIAAAAIQA4/SH/1gAAAJQB&#10;AAALAAAAAAAAAAAAAAAAAC8BAABfcmVscy8ucmVsc1BLAQItABQABgAIAAAAIQCgv0MLQAIAAI4E&#10;AAAOAAAAAAAAAAAAAAAAAC4CAABkcnMvZTJvRG9jLnhtbFBLAQItABQABgAIAAAAIQDaFPvr4QAA&#10;AAsBAAAPAAAAAAAAAAAAAAAAAJoEAABkcnMvZG93bnJldi54bWxQSwUGAAAAAAQABADzAAAAqAUA&#10;AAAA&#10;" strokecolor="white">
                <v:stroke startarrowwidth="narrow" startarrowlength="short" endarrowwidth="narrow" endarrowlength="short"/>
                <v:textbox inset="2.53956mm,1.2694mm,2.53956mm,1.2694mm">
                  <w:txbxContent>
                    <w:p w:rsidR="00E934CF" w:rsidRDefault="00E934CF">
                      <w:pPr>
                        <w:spacing w:after="40" w:line="240" w:lineRule="auto"/>
                        <w:ind w:right="-410"/>
                        <w:textDirection w:val="btLr"/>
                      </w:pPr>
                      <w:r>
                        <w:rPr>
                          <w:color w:val="7030A0"/>
                          <w:sz w:val="24"/>
                        </w:rPr>
                        <w:t>UTICAJ/SNAGA</w:t>
                      </w:r>
                    </w:p>
                    <w:p w:rsidR="00E934CF" w:rsidRDefault="00E934CF">
                      <w:pPr>
                        <w:textDirection w:val="btLr"/>
                      </w:pPr>
                    </w:p>
                  </w:txbxContent>
                </v:textbox>
                <w10:wrap type="square"/>
              </v:rect>
            </w:pict>
          </mc:Fallback>
        </mc:AlternateContent>
      </w:r>
      <w:r w:rsidR="00FA0893">
        <w:rPr>
          <w:rFonts w:asciiTheme="minorHAnsi" w:hAnsiTheme="minorHAnsi"/>
          <w:noProof/>
          <w:lang w:val="en-US"/>
        </w:rPr>
        <mc:AlternateContent>
          <mc:Choice Requires="wps">
            <w:drawing>
              <wp:anchor distT="0" distB="0" distL="114300" distR="114300" simplePos="0" relativeHeight="251776000" behindDoc="0" locked="0" layoutInCell="1" allowOverlap="1" wp14:anchorId="61715F95" wp14:editId="556CB769">
                <wp:simplePos x="0" y="0"/>
                <wp:positionH relativeFrom="column">
                  <wp:posOffset>276225</wp:posOffset>
                </wp:positionH>
                <wp:positionV relativeFrom="paragraph">
                  <wp:posOffset>568739</wp:posOffset>
                </wp:positionV>
                <wp:extent cx="34925" cy="2668905"/>
                <wp:effectExtent l="88900" t="88900" r="180975" b="125095"/>
                <wp:wrapNone/>
                <wp:docPr id="45" name="Straight Arrow Connector 94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flipH="1">
                          <a:off x="0" y="0"/>
                          <a:ext cx="34925" cy="2668905"/>
                        </a:xfrm>
                        <a:prstGeom prst="straightConnector1">
                          <a:avLst/>
                        </a:prstGeom>
                        <a:noFill/>
                        <a:ln w="9525">
                          <a:solidFill>
                            <a:srgbClr val="7030A0"/>
                          </a:solidFill>
                          <a:round/>
                          <a:headEnd type="none" w="sm" len="sm"/>
                          <a:tailEnd type="triangle" w="med" len="med"/>
                        </a:ln>
                        <a:effectLst>
                          <a:outerShdw blurRad="63500" dist="38099" dir="2700000" algn="tl" rotWithShape="0">
                            <a:srgbClr val="000000">
                              <a:alpha val="39999"/>
                            </a:srgbClr>
                          </a:outerShdw>
                        </a:effectLst>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0C197DA" id="Straight Arrow Connector 943" o:spid="_x0000_s1026" type="#_x0000_t32" style="position:absolute;margin-left:21.75pt;margin-top:44.8pt;width:2.75pt;height:210.15pt;rotation:180;flip:x;z-index:251776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n5sAIAAF4FAAAOAAAAZHJzL2Uyb0RvYy54bWysVE2PmzAQvVfqf7B8zwIJyYZoyWqVj/bQ&#10;j1WzVc8ONsGqsZHthERV/3tnDMs23UtVlQNi8Mzzm/c8vrs/14qchHXS6JwmNzElQheGS33I6den&#10;7WhOifNMc6aMFjm9CEfvl2/f3LXNQoxNZRQXlgCIdou2yWnlfbOIIldUombuxjRCw2JpbM08hPYQ&#10;cctaQK9VNI7jWdQayxtrCuEc/F13i3QZ8MtSFP5zWTrhicopcPPhbcN7j+9oeccWB8uaShY9DfYP&#10;LGomNWw6QK2ZZ+Ro5SuoWhbWOFP6m8LUkSlLWYjQA3STxH90s6tYI0IvII5rBpnc/4MtPp0eLZE8&#10;p+mUEs1q8GjnLZOHypMHa01LVkZr0NFYkqUTFKxt3ALqVvrRYsvFWe+aD6b47og2q4rpgwjEny4N&#10;gCVYEV2VYOAa2HbffjQcctjRm6DeubQ1sQZcSuJ5jA8lpZLNe8TBvUAwcg7uXQb3xNmTAn5O0mwM&#10;PRSwMp7N5lk8DVuzBaJicWOdfydMTfAjp65vc+iv24KdPjiPnF8KsFibrVQqHBelSZvTbAq74Yoz&#10;SnJcDIE97FfKkhODA3cbT+KHcMYA7CrNmqPmAawSjG80Jz6opWFIKKK7mhIlYKTgI+R5JtVLnrcS&#10;dFZdbi14n4xfHXWlkY0IEwD9YGCOXthdxVuyV0f7hYHns8kUJeYS9ZjM4yzDAMZjfNurz9QBSHhF&#10;0ZZv0lfBWtT+VbehovvPVFOxToNJBk9PynXiBG0HNiG6IgqG9pTR2jBFP7I428w383SUjmebURqv&#10;16OH7SodzbbJ7XQ9Wa9W6+QnckrSRSU5FxodeZ7oJP27ienvlm4Wh5kerI+u0TvmZxAX7H0mHY46&#10;nu5uTvaGXx4teoKnHoY4JPcXDt4Sv8ch6+VaXP4CAAD//wMAUEsDBBQABgAIAAAAIQAfCki/3gAA&#10;AAgBAAAPAAAAZHJzL2Rvd25yZXYueG1sTI/BTsMwEETvSPyDtUjcqAOkVRKyqaqKInGgqIULN9de&#10;4ojYjmK3DX/PcoLjap5m39TLyfXiRGPsgke4nWUgyOtgOt8ivL9tbgoQMSlvVB88IXxThGVzeVGr&#10;yoSz39Fpn1rBJT5WCsGmNFRSRm3JqTgLA3nOPsPoVOJzbKUZ1ZnLXS/vsmwhneo8f7BqoLUl/bU/&#10;OoS1ZeTRfbhd/vzyqjfF9mmlCfH6alo9gEg0pT8YfvVZHRp2OoSjN1H0CPn9nEmEolyA4DwvedoB&#10;YZ6VJcimlv8HND8AAAD//wMAUEsBAi0AFAAGAAgAAAAhALaDOJL+AAAA4QEAABMAAAAAAAAAAAAA&#10;AAAAAAAAAFtDb250ZW50X1R5cGVzXS54bWxQSwECLQAUAAYACAAAACEAOP0h/9YAAACUAQAACwAA&#10;AAAAAAAAAAAAAAAvAQAAX3JlbHMvLnJlbHNQSwECLQAUAAYACAAAACEApf/p+bACAABeBQAADgAA&#10;AAAAAAAAAAAAAAAuAgAAZHJzL2Uyb0RvYy54bWxQSwECLQAUAAYACAAAACEAHwpIv94AAAAIAQAA&#10;DwAAAAAAAAAAAAAAAAAKBQAAZHJzL2Rvd25yZXYueG1sUEsFBgAAAAAEAAQA8wAAABUGAAAAAA==&#10;" strokecolor="#7030a0">
                <v:stroke startarrowwidth="narrow" startarrowlength="short" endarrow="block"/>
                <v:shadow on="t" color="black" opacity="26213f" origin="-.5,-.5" offset=".74833mm,.74833mm"/>
              </v:shape>
            </w:pict>
          </mc:Fallback>
        </mc:AlternateContent>
      </w:r>
      <w:r w:rsidR="00831736">
        <w:rPr>
          <w:rFonts w:asciiTheme="minorHAnsi" w:hAnsiTheme="minorHAnsi"/>
          <w:noProof/>
          <w:lang w:val="en-US"/>
        </w:rPr>
        <mc:AlternateContent>
          <mc:Choice Requires="wps">
            <w:drawing>
              <wp:anchor distT="45720" distB="45720" distL="114300" distR="114300" simplePos="0" relativeHeight="251703296" behindDoc="0" locked="0" layoutInCell="1" allowOverlap="1" wp14:anchorId="46C520A5" wp14:editId="13822A31">
                <wp:simplePos x="0" y="0"/>
                <wp:positionH relativeFrom="column">
                  <wp:posOffset>-35560</wp:posOffset>
                </wp:positionH>
                <wp:positionV relativeFrom="paragraph">
                  <wp:posOffset>911860</wp:posOffset>
                </wp:positionV>
                <wp:extent cx="316230" cy="1840230"/>
                <wp:effectExtent l="0" t="0" r="1270" b="6350"/>
                <wp:wrapSquare wrapText="bothSides"/>
                <wp:docPr id="1334" name="Rectangle 111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16230" cy="1840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ind w:right="-12"/>
                              <w:textDirection w:val="btLr"/>
                            </w:pPr>
                            <w:r>
                              <w:rPr>
                                <w:color w:val="7030A0"/>
                                <w:sz w:val="24"/>
                              </w:rPr>
                              <w:t>INTERES</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6C520A5" id="Rectangle 1118" o:spid="_x0000_s1339" style="position:absolute;left:0;text-align:left;margin-left:-2.8pt;margin-top:71.8pt;width:24.9pt;height:144.9pt;z-index:2517032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pDeBuwIAAL8FAAAOAAAAZHJzL2Uyb0RvYy54bWysVFFvmzAQfp+0/2D5nYIJSQGVVG0I06Ru&#10;q9btBzhggjWwme2EdNP++84mSZP0ZdrGA7J95+/uu/t8N7e7rkVbpjSXIsPkKsCIiVJWXKwz/PVL&#10;4cUYaUNFRVspWIafmca387dvboY+ZaFsZFsxhQBE6HToM9wY06e+r8uGdVRfyZ4JMNZSddTAVq39&#10;StEB0LvWD4Ng5g9SVb2SJdMaTvPRiOcOv65ZaT7VtWYGtRmG3Iz7K/df2b8/v6HpWtG+4eU+DfoX&#10;WXSUCwh6hMqpoWij+CuojpdKalmbq1J2vqxrXjLHAdiQ4ILNU0N75rhAcXR/LJP+f7Dlx+2jQryC&#10;3k0mEUaCdtClz1A3KtYtQ4SQ2BZp6HUKvk/9o7I0df8gy28aCblowJHdKSWHhtEKUiPW3z+7YDca&#10;rqLV8EFWEIBujHT12tWqs4BQCbRzbXk+toXtDCrhcEJm4QSaV4KJxFFgNzYETQ+3e6XNOyY7ZBcZ&#10;VpC+Q6fbB21G14OLDSZkwdsWzmnairMDwBxPIDZctTabhevkzyRIlvEyjrwonC29KMhz765YRN6s&#10;INfTfJIvFjn5ZeOSKG14VTFhwxxURaI/69pe36MejrrSsuWVhbMpabVeLVqFthRUXbhvX5ATN/88&#10;DVcv4HJBiYRRcB8mXjGLr72oiKZech3EXkCS+2QWREmUF+eUHrhg/04JDRlOpuHUdekk6Qtugfte&#10;c6Npxw3MjZZ3GY6PTjS1ElyKyrXWUN6O65NS2PRfSgHtPjTaCdZqdNS62a127lmEYWjjWwWvZPUM&#10;GlYSJAZyhKkHi0aqHxgNMEEyrL9vqGIYte8FvIOERCG8KOM20XSWwChUp5bVqYWKEqAybDAalwsz&#10;jqlNr/i6gUjEFUvIO3g7NXeyfslq/+JgSjh2+4lmx9Dp3nm9zN35bwAAAP//AwBQSwMEFAAGAAgA&#10;AAAhAAkPuSbcAAAACQEAAA8AAABkcnMvZG93bnJldi54bWxMj01OwzAQhfdI3MEaJHatQ2JcCHEq&#10;hARiw6KlB3DiIYmIx1HstoHTM6xgNX9P731TbRc/ihPOcQhk4GadgUBqgxuoM3B4f17dgYjJkrNj&#10;IDTwhRG29eVFZUsXzrTD0z51gk0oltZAn9JUShnbHr2N6zAh8e0jzN4mHudOutme2dyPMs8yLb0d&#10;iBN6O+FTj+3n/ugNvH1vcJGvLyndS1T5zmudNdqY66vl8QFEwiX9ieEXn9GhZqYmHMlFMRpY3WpW&#10;8l4V3LBAqRxEw7UoFMi6kv8/qH8AAAD//wMAUEsBAi0AFAAGAAgAAAAhALaDOJL+AAAA4QEAABMA&#10;AAAAAAAAAAAAAAAAAAAAAFtDb250ZW50X1R5cGVzXS54bWxQSwECLQAUAAYACAAAACEAOP0h/9YA&#10;AACUAQAACwAAAAAAAAAAAAAAAAAvAQAAX3JlbHMvLnJlbHNQSwECLQAUAAYACAAAACEAFaQ3gbsC&#10;AAC/BQAADgAAAAAAAAAAAAAAAAAuAgAAZHJzL2Uyb0RvYy54bWxQSwECLQAUAAYACAAAACEACQ+5&#10;JtwAAAAJAQAADwAAAAAAAAAAAAAAAAAVBQAAZHJzL2Rvd25yZXYueG1sUEsFBgAAAAAEAAQA8wAA&#10;AB4GAAAAAA==&#10;" filled="f" stroked="f">
                <v:textbox inset="2.53956mm,1.2694mm,2.53956mm,1.2694mm">
                  <w:txbxContent>
                    <w:p w:rsidR="00E934CF" w:rsidRDefault="00E934CF">
                      <w:pPr>
                        <w:ind w:right="-12"/>
                        <w:textDirection w:val="btLr"/>
                      </w:pPr>
                      <w:r>
                        <w:rPr>
                          <w:color w:val="7030A0"/>
                          <w:sz w:val="24"/>
                        </w:rPr>
                        <w:t>INTERES</w:t>
                      </w:r>
                    </w:p>
                  </w:txbxContent>
                </v:textbox>
                <w10:wrap type="square"/>
              </v:rect>
            </w:pict>
          </mc:Fallback>
        </mc:AlternateContent>
      </w:r>
      <w:r w:rsidR="006A107F" w:rsidRPr="007075A6">
        <w:rPr>
          <w:rFonts w:asciiTheme="minorHAnsi" w:eastAsia="Calibri" w:hAnsiTheme="minorHAnsi" w:cs="Calibri"/>
          <w:b/>
          <w:color w:val="000000"/>
          <w:sz w:val="24"/>
          <w:szCs w:val="24"/>
        </w:rPr>
        <w:t>STAKEHOLDER ANALIZA/ ANALIZA ZAINTERESOVANIH STRANA STRATEŠKOG CILJA 4.</w:t>
      </w:r>
      <w:r w:rsidR="00B108A9">
        <w:rPr>
          <w:rFonts w:asciiTheme="minorHAnsi" w:hAnsiTheme="minorHAnsi"/>
          <w:noProof/>
          <w:lang w:val="en-US"/>
        </w:rPr>
        <mc:AlternateContent>
          <mc:Choice Requires="wpg">
            <w:drawing>
              <wp:anchor distT="0" distB="0" distL="114300" distR="114300" simplePos="0" relativeHeight="251704320" behindDoc="0" locked="0" layoutInCell="1" allowOverlap="1" wp14:anchorId="039961E3" wp14:editId="2E4CEAE7">
                <wp:simplePos x="0" y="0"/>
                <wp:positionH relativeFrom="column">
                  <wp:posOffset>330200</wp:posOffset>
                </wp:positionH>
                <wp:positionV relativeFrom="paragraph">
                  <wp:posOffset>406400</wp:posOffset>
                </wp:positionV>
                <wp:extent cx="3124200" cy="3063240"/>
                <wp:effectExtent l="0" t="0" r="0" b="0"/>
                <wp:wrapSquare wrapText="bothSides"/>
                <wp:docPr id="1320" name="Group 11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124200" cy="3063240"/>
                          <a:chOff x="37839" y="22483"/>
                          <a:chExt cx="31242" cy="30632"/>
                        </a:xfrm>
                      </wpg:grpSpPr>
                      <wpg:grpSp>
                        <wpg:cNvPr id="1321" name="Group 1120"/>
                        <wpg:cNvGrpSpPr>
                          <a:grpSpLocks/>
                        </wpg:cNvGrpSpPr>
                        <wpg:grpSpPr bwMode="auto">
                          <a:xfrm>
                            <a:off x="37839" y="22483"/>
                            <a:ext cx="31242" cy="30633"/>
                            <a:chOff x="-1763" y="0"/>
                            <a:chExt cx="34768" cy="30632"/>
                          </a:xfrm>
                        </wpg:grpSpPr>
                        <wps:wsp>
                          <wps:cNvPr id="1322" name="Rectangle 1121"/>
                          <wps:cNvSpPr>
                            <a:spLocks noChangeArrowheads="1"/>
                          </wps:cNvSpPr>
                          <wps:spPr bwMode="auto">
                            <a:xfrm>
                              <a:off x="-1763" y="0"/>
                              <a:ext cx="34768" cy="30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23" name="Group 1122"/>
                          <wpg:cNvGrpSpPr>
                            <a:grpSpLocks/>
                          </wpg:cNvGrpSpPr>
                          <wpg:grpSpPr bwMode="auto">
                            <a:xfrm>
                              <a:off x="-1763" y="0"/>
                              <a:ext cx="34768" cy="30632"/>
                              <a:chOff x="-1763" y="0"/>
                              <a:chExt cx="34768" cy="30632"/>
                            </a:xfrm>
                          </wpg:grpSpPr>
                          <wps:wsp>
                            <wps:cNvPr id="1324" name="Rectangle 1123"/>
                            <wps:cNvSpPr>
                              <a:spLocks noChangeArrowheads="1"/>
                            </wps:cNvSpPr>
                            <wps:spPr bwMode="auto">
                              <a:xfrm>
                                <a:off x="0" y="0"/>
                                <a:ext cx="31242" cy="30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25" name="Quad Arrow 1124"/>
                            <wps:cNvSpPr>
                              <a:spLocks/>
                            </wps:cNvSpPr>
                            <wps:spPr bwMode="auto">
                              <a:xfrm>
                                <a:off x="-1763" y="0"/>
                                <a:ext cx="34768" cy="30632"/>
                              </a:xfrm>
                              <a:custGeom>
                                <a:avLst/>
                                <a:gdLst>
                                  <a:gd name="T0" fmla="*/ 0 w 3476869"/>
                                  <a:gd name="T1" fmla="*/ 1531620 h 3063240"/>
                                  <a:gd name="T2" fmla="*/ 153162 w 3476869"/>
                                  <a:gd name="T3" fmla="*/ 1409090 h 3063240"/>
                                  <a:gd name="T4" fmla="*/ 153162 w 3476869"/>
                                  <a:gd name="T5" fmla="*/ 1500988 h 3063240"/>
                                  <a:gd name="T6" fmla="*/ 1707802 w 3476869"/>
                                  <a:gd name="T7" fmla="*/ 1500988 h 3063240"/>
                                  <a:gd name="T8" fmla="*/ 1707802 w 3476869"/>
                                  <a:gd name="T9" fmla="*/ 153162 h 3063240"/>
                                  <a:gd name="T10" fmla="*/ 1615905 w 3476869"/>
                                  <a:gd name="T11" fmla="*/ 153162 h 3063240"/>
                                  <a:gd name="T12" fmla="*/ 1738435 w 3476869"/>
                                  <a:gd name="T13" fmla="*/ 0 h 3063240"/>
                                  <a:gd name="T14" fmla="*/ 1860964 w 3476869"/>
                                  <a:gd name="T15" fmla="*/ 153162 h 3063240"/>
                                  <a:gd name="T16" fmla="*/ 1769067 w 3476869"/>
                                  <a:gd name="T17" fmla="*/ 153162 h 3063240"/>
                                  <a:gd name="T18" fmla="*/ 1769067 w 3476869"/>
                                  <a:gd name="T19" fmla="*/ 1500988 h 3063240"/>
                                  <a:gd name="T20" fmla="*/ 3323707 w 3476869"/>
                                  <a:gd name="T21" fmla="*/ 1500988 h 3063240"/>
                                  <a:gd name="T22" fmla="*/ 3323707 w 3476869"/>
                                  <a:gd name="T23" fmla="*/ 1409090 h 3063240"/>
                                  <a:gd name="T24" fmla="*/ 3476869 w 3476869"/>
                                  <a:gd name="T25" fmla="*/ 1531620 h 3063240"/>
                                  <a:gd name="T26" fmla="*/ 3323707 w 3476869"/>
                                  <a:gd name="T27" fmla="*/ 1654150 h 3063240"/>
                                  <a:gd name="T28" fmla="*/ 3323707 w 3476869"/>
                                  <a:gd name="T29" fmla="*/ 1562252 h 3063240"/>
                                  <a:gd name="T30" fmla="*/ 1769067 w 3476869"/>
                                  <a:gd name="T31" fmla="*/ 1562252 h 3063240"/>
                                  <a:gd name="T32" fmla="*/ 1769067 w 3476869"/>
                                  <a:gd name="T33" fmla="*/ 2910078 h 3063240"/>
                                  <a:gd name="T34" fmla="*/ 1860964 w 3476869"/>
                                  <a:gd name="T35" fmla="*/ 2910078 h 3063240"/>
                                  <a:gd name="T36" fmla="*/ 1738435 w 3476869"/>
                                  <a:gd name="T37" fmla="*/ 3063240 h 3063240"/>
                                  <a:gd name="T38" fmla="*/ 1615905 w 3476869"/>
                                  <a:gd name="T39" fmla="*/ 2910078 h 3063240"/>
                                  <a:gd name="T40" fmla="*/ 1707802 w 3476869"/>
                                  <a:gd name="T41" fmla="*/ 2910078 h 3063240"/>
                                  <a:gd name="T42" fmla="*/ 1707802 w 3476869"/>
                                  <a:gd name="T43" fmla="*/ 1562252 h 3063240"/>
                                  <a:gd name="T44" fmla="*/ 153162 w 3476869"/>
                                  <a:gd name="T45" fmla="*/ 1562252 h 3063240"/>
                                  <a:gd name="T46" fmla="*/ 153162 w 3476869"/>
                                  <a:gd name="T47" fmla="*/ 1654150 h 3063240"/>
                                  <a:gd name="T48" fmla="*/ 0 w 3476869"/>
                                  <a:gd name="T49" fmla="*/ 1531620 h 306324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476869"/>
                                  <a:gd name="T76" fmla="*/ 0 h 3063240"/>
                                  <a:gd name="T77" fmla="*/ 3476869 w 3476869"/>
                                  <a:gd name="T78" fmla="*/ 3063240 h 306324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custGeom>
                              <a:solidFill>
                                <a:srgbClr val="E5DBD3"/>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26" name="Rounded Rectangle 1125"/>
                            <wps:cNvSpPr>
                              <a:spLocks noChangeArrowheads="1"/>
                            </wps:cNvSpPr>
                            <wps:spPr bwMode="auto">
                              <a:xfrm>
                                <a:off x="0" y="699"/>
                                <a:ext cx="14397" cy="13618"/>
                              </a:xfrm>
                              <a:prstGeom prst="roundRect">
                                <a:avLst>
                                  <a:gd name="adj" fmla="val 16667"/>
                                </a:avLst>
                              </a:prstGeom>
                              <a:solidFill>
                                <a:srgbClr val="ECC475"/>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27" name="Rectangle 1126"/>
                            <wps:cNvSpPr>
                              <a:spLocks noChangeArrowheads="1"/>
                            </wps:cNvSpPr>
                            <wps:spPr bwMode="auto">
                              <a:xfrm>
                                <a:off x="664" y="1364"/>
                                <a:ext cx="13068" cy="12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jc w:val="center"/>
                                    <w:textDirection w:val="btLr"/>
                                  </w:pPr>
                                  <w:r>
                                    <w:rPr>
                                      <w:color w:val="FFFFFF"/>
                                      <w:sz w:val="24"/>
                                    </w:rPr>
                                    <w:t>OCD</w:t>
                                  </w:r>
                                </w:p>
                                <w:p w:rsidR="00E934CF" w:rsidRDefault="00E934CF">
                                  <w:pPr>
                                    <w:spacing w:before="60" w:after="0" w:line="240" w:lineRule="auto"/>
                                    <w:jc w:val="center"/>
                                    <w:textDirection w:val="btLr"/>
                                  </w:pPr>
                                  <w:r>
                                    <w:rPr>
                                      <w:color w:val="FFFFFF"/>
                                      <w:sz w:val="24"/>
                                    </w:rPr>
                                    <w:t xml:space="preserve">Građani </w:t>
                                  </w:r>
                                </w:p>
                                <w:p w:rsidR="00E934CF" w:rsidRDefault="00E934CF">
                                  <w:pPr>
                                    <w:spacing w:before="60" w:after="0" w:line="240" w:lineRule="auto"/>
                                    <w:jc w:val="center"/>
                                    <w:textDirection w:val="btLr"/>
                                  </w:pPr>
                                  <w:r>
                                    <w:rPr>
                                      <w:color w:val="FFFFFF"/>
                                      <w:sz w:val="24"/>
                                    </w:rPr>
                                    <w:t>Privrednici</w:t>
                                  </w:r>
                                </w:p>
                              </w:txbxContent>
                            </wps:txbx>
                            <wps:bodyPr rot="0" vert="horz" wrap="square" lIns="45698" tIns="45698" rIns="45698" bIns="45698" anchor="ctr" anchorCtr="0" upright="1">
                              <a:noAutofit/>
                            </wps:bodyPr>
                          </wps:wsp>
                          <wps:wsp>
                            <wps:cNvPr id="1328" name="Rounded Rectangle 1127"/>
                            <wps:cNvSpPr>
                              <a:spLocks noChangeArrowheads="1"/>
                            </wps:cNvSpPr>
                            <wps:spPr bwMode="auto">
                              <a:xfrm>
                                <a:off x="16120" y="1280"/>
                                <a:ext cx="15121" cy="12775"/>
                              </a:xfrm>
                              <a:prstGeom prst="roundRect">
                                <a:avLst>
                                  <a:gd name="adj" fmla="val 16667"/>
                                </a:avLst>
                              </a:prstGeom>
                              <a:solidFill>
                                <a:srgbClr val="67BAF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29" name="Rectangle 1128"/>
                            <wps:cNvSpPr>
                              <a:spLocks noChangeArrowheads="1"/>
                            </wps:cNvSpPr>
                            <wps:spPr bwMode="auto">
                              <a:xfrm>
                                <a:off x="16744" y="1903"/>
                                <a:ext cx="13874" cy="11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8"/>
                                    </w:rPr>
                                    <w:t>Agencija za zaštitu ličnih podataka i slobodan pristup informacijama</w:t>
                                  </w:r>
                                </w:p>
                                <w:p w:rsidR="00E934CF" w:rsidRDefault="00E934CF">
                                  <w:pPr>
                                    <w:spacing w:before="61" w:after="0" w:line="215" w:lineRule="auto"/>
                                    <w:jc w:val="center"/>
                                    <w:textDirection w:val="btLr"/>
                                  </w:pPr>
                                  <w:r>
                                    <w:rPr>
                                      <w:color w:val="FFFFFF"/>
                                      <w:sz w:val="18"/>
                                    </w:rPr>
                                    <w:t>Upravni sud</w:t>
                                  </w:r>
                                </w:p>
                                <w:p w:rsidR="00E934CF" w:rsidRDefault="00E934CF">
                                  <w:pPr>
                                    <w:spacing w:before="61" w:after="0" w:line="215" w:lineRule="auto"/>
                                    <w:jc w:val="center"/>
                                    <w:textDirection w:val="btLr"/>
                                  </w:pPr>
                                  <w:r>
                                    <w:rPr>
                                      <w:color w:val="FFFFFF"/>
                                      <w:sz w:val="18"/>
                                    </w:rPr>
                                    <w:t>Upravna inspekcija</w:t>
                                  </w:r>
                                </w:p>
                                <w:p w:rsidR="00E934CF" w:rsidRDefault="00E934CF">
                                  <w:pPr>
                                    <w:spacing w:before="61" w:after="0" w:line="215" w:lineRule="auto"/>
                                    <w:jc w:val="center"/>
                                    <w:textDirection w:val="btLr"/>
                                  </w:pPr>
                                  <w:r>
                                    <w:rPr>
                                      <w:color w:val="FFFFFF"/>
                                      <w:sz w:val="18"/>
                                    </w:rPr>
                                    <w:t>Obveznici SPI</w:t>
                                  </w:r>
                                </w:p>
                              </w:txbxContent>
                            </wps:txbx>
                            <wps:bodyPr rot="0" vert="horz" wrap="square" lIns="34274" tIns="34274" rIns="34274" bIns="34274" anchor="ctr" anchorCtr="0" upright="1">
                              <a:noAutofit/>
                            </wps:bodyPr>
                          </wps:wsp>
                          <wps:wsp>
                            <wps:cNvPr id="1330" name="Rounded Rectangle 1129"/>
                            <wps:cNvSpPr>
                              <a:spLocks noChangeArrowheads="1"/>
                            </wps:cNvSpPr>
                            <wps:spPr bwMode="auto">
                              <a:xfrm>
                                <a:off x="157" y="16424"/>
                                <a:ext cx="13781" cy="12437"/>
                              </a:xfrm>
                              <a:prstGeom prst="roundRect">
                                <a:avLst>
                                  <a:gd name="adj" fmla="val 16667"/>
                                </a:avLst>
                              </a:prstGeom>
                              <a:solidFill>
                                <a:srgbClr val="46E88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31" name="Rectangle 1130"/>
                            <wps:cNvSpPr>
                              <a:spLocks noChangeArrowheads="1"/>
                            </wps:cNvSpPr>
                            <wps:spPr bwMode="auto">
                              <a:xfrm>
                                <a:off x="764" y="17031"/>
                                <a:ext cx="12567" cy="11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p>
                              </w:txbxContent>
                            </wps:txbx>
                            <wps:bodyPr rot="0" vert="horz" wrap="square" lIns="45698" tIns="45698" rIns="45698" bIns="45698" anchor="ctr" anchorCtr="0" upright="1">
                              <a:noAutofit/>
                            </wps:bodyPr>
                          </wps:wsp>
                          <wps:wsp>
                            <wps:cNvPr id="1332" name="Rounded Rectangle 1131"/>
                            <wps:cNvSpPr>
                              <a:spLocks noChangeArrowheads="1"/>
                            </wps:cNvSpPr>
                            <wps:spPr bwMode="auto">
                              <a:xfrm>
                                <a:off x="17040" y="16408"/>
                                <a:ext cx="13379" cy="12706"/>
                              </a:xfrm>
                              <a:prstGeom prst="roundRect">
                                <a:avLst>
                                  <a:gd name="adj" fmla="val 16667"/>
                                </a:avLst>
                              </a:prstGeom>
                              <a:solidFill>
                                <a:srgbClr val="FB9DB1"/>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33" name="Rectangle 1132"/>
                            <wps:cNvSpPr>
                              <a:spLocks noChangeArrowheads="1"/>
                            </wps:cNvSpPr>
                            <wps:spPr bwMode="auto">
                              <a:xfrm>
                                <a:off x="17661" y="17028"/>
                                <a:ext cx="12137" cy="11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22"/>
                                    </w:rPr>
                                    <w:t>Prvostepeni organi uprave</w:t>
                                  </w:r>
                                </w:p>
                                <w:p w:rsidR="00E934CF" w:rsidRDefault="00E934CF">
                                  <w:pPr>
                                    <w:spacing w:before="0" w:after="0" w:line="215" w:lineRule="auto"/>
                                    <w:jc w:val="center"/>
                                    <w:textDirection w:val="btLr"/>
                                  </w:pPr>
                                  <w:r>
                                    <w:rPr>
                                      <w:color w:val="FFFFFF"/>
                                      <w:sz w:val="22"/>
                                    </w:rPr>
                                    <w:t>Mediji</w:t>
                                  </w:r>
                                </w:p>
                              </w:txbxContent>
                            </wps:txbx>
                            <wps:bodyPr rot="0" vert="horz" wrap="square" lIns="41900" tIns="41900" rIns="41900" bIns="41900"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039961E3" id="Group 1119" o:spid="_x0000_s1340" style="position:absolute;left:0;text-align:left;margin-left:26pt;margin-top:32pt;width:246pt;height:241.2pt;z-index:251704320;mso-position-horizontal-relative:text;mso-position-vertical-relative:text" coordorigin="37839,22483" coordsize="31242,306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UOTRgoAAPhDAAAOAAAAZHJzL2Uyb0RvYy54bWzsXG2P27gR/l7g/oOgjwc4FvVqGXEO2fU6&#10;KJC218sW/ay15JerLbmSHG9a9L/3GZKSSNuSnL2sDzk4HwLTGlKceWaGw5nxvv3pebsxPid5sc7S&#10;icneWKaRpPMsXqfLifmPx9lgZBpFGaVxtMnSZGJ+SQrzp3c//OntYTdO7GyVbeIkN7BIWowPu4m5&#10;KsvdeDgs5qtkGxVvsl2S4uEiy7dRiWG+HMZ5dMDq283Qtix/eMjyeJdn86Qo8O1UPDTf8fUXi2Re&#10;/m2xKJLS2ExM7K3k/+f8/yf6f/jubTRe5tFutZ7LbUQv2MU2Wqd4ab3UNCojY5+vT5barud5VmSL&#10;8s082w6zxWI9TzgP4IZZR9x8yLP9jvOyHB+Wu1pMEO2RnF687Pyvn3/OjXUM7BwbAkqjLVDiLzYY&#10;YyEJ6LBbjkH3Id992v2cCy7x8WM2/1eBx8Pj5zReCmLj6fCXLMaK0b7MuICeF/mWlgDrxjPH4UuN&#10;Q/JcGnN86TDbBbimMcczx/Id25VIzVeAk+Y5wcgJTQPPbdsdOQLH+epBXUGZT8+H0Vi8nG9YblBw&#10;xwc1o41A2LFAIKJXFshZxjTBNGzVbEuhDFjgO1wotbhqgbiBD1OsBdopEJhi0Whb8du07dMq2iVc&#10;iQvSoka4diXcX2ClUbrcJNA4mwkBc9pK3Qqha0aa3a9AmLzP8+ywSqIYW+P0QFSZQIMCmtqrfCfy&#10;quXcJa1ovMuL8kOSbQ36MDFz7J/rdvT5Y1EKTatISNXTbLbebPB9NN6k2hdQSfENXoyp9Iy2wB3H&#10;f0MrfBg9jNyBa/sPA9eaTgfvZ/fuwJ+xwJs60/v7KfsfvZe549U6jpOUXlM5MeZeBpt0p8L91G6s&#10;yDbrmJajLRX58ul+kxufIzjRGf8n1UchG+rb4OYGXo5YgmFbd3Y4mPmjYODOXG8QBtZoYLHwLvQt&#10;N3SnM52lj+s0+e0sGYeJGXq2x1FSNn3Em8X/nfIWjbfrEsfUZr2dmKOaKBqTDj6kMYe2jNYb8VkR&#10;BW2/EQXgroDmGktKSl6nGJfPT8/cC9s2N2r67imLv0CJ8wwqBl+IQxYfVln+H9M44MCamMW/91Ge&#10;mMbmzykMIWSu7eKEUwe5OnhSB1E6x1ITc17mpiEG96U4F/e7fL1c4V2MiyvN3sN3L9ZcsZt9cb/P&#10;HUW3C4U/0s8U2xYW/npnyleZdTSuz5STecp50uUQjs+T67hPYC0Eq7nPWnvgal/bfUIpW87utoPm&#10;5jpns1P3ovgL4XKFn7i5zq91na7wLN+X67yOt/Aqb/H3fRQbPICiaKuW2Km7oDiG3H39hAavGlbN&#10;9yKsIsWvQincqGIZGS1j6fAe4XgW2w3uaT8ODcs4GA55Z5/fVYi+IkP0XpMxz2G+bRkrQ7tPNMSI&#10;Ro+I2xfGmdbQuhYCtY6F4acbYr6L9oWBkkJrWeFo1L5jXyUOrGBk2e0rByqx17MyLgrNNvpWxi2s&#10;IRb8tQqZqcgxn3mh5bXvmZ0C2C4NpgEYOCPX6VpahbADPKahN/Kt0Hc7NqzjRxrXsWEdPz+0/KBj&#10;aR3AnqV1APuW1hHs0Q1KEtR4O47tQD/at43rXEPN+vQOoWFD3b+2iiHrM0OKjZt9C4fRse9TJDu0&#10;xFah7N+3BqXvuZBLu5rYKpb9a+tY+rbtdaigo2KJ3EG3Cjo6ln1rq1j2r61iaYfMgjtrl4mjYsn6&#10;rNJRsexfW8WS9fkRR8VSniwd+1ax7HV/lN+qNbZ338iQNdSsz2m7Kpb9a+tY9hw1rool83r0xNWw&#10;7DkfXRXK/qU1KPuWVpFkfVbpqkh2hCCuimFvDOKpGFqGT5kGw/c8x6fAVg1tPBW/bkoVu25KFbdu&#10;ShWzbkoVsG5KFaxuShWpbkodpS55qjh1rulfjJF/MUb+xRhRerf2Cd37vBgj/2KM/Isx8i/GiLLS&#10;F3J0MUbBxRgFF2MUXIxRcDFGwcUYBTpGrVeeQEeoNRAPVHzk9ak9GgpUjM6ecshY1Pe0aCWy4Mis&#10;Pafy7oZPyDKibvUIH0eubJcVVMahqxxySI8ii89n0FOFXCQhK3KAQOQ8y4V3gu6I3NZWh3yJ3JM5&#10;l1NyRyOH8Ig8aCV3NXJIhcj5vfPsZkS+udo7XX6IHtcauluf272vrU9XGj6hnd1AnyD5Ze0Mj/QJ&#10;kmPWznKoT5A8i8LgOR7gH1V86bpAPIi6ztkJRwhLpkUe/OwEHWMK7PkbWpmG09S2JJm2W5n2dZwp&#10;BOdvaEUaLlR9A8XVNAERcwvS8KTahEqvW5GGQ9UmSKYR27a9QUcaIYTYUjvTOtKOZBpRaMsb4GXV&#10;LVEASkwjtGyboCPtSqYRL7ZN0JGmUJG/oZVpuF5tS5Jpt5VpeGBtgmQaYZuyJaGE0pNRsY+aCR7J&#10;JaNI8kguF4WTR3KpaCl4hLPEXHi4qJSOkOYrqa32+tODN72bVtLQyL6qbngrsslqanuRjWtQU8z6&#10;Pops18kUQ51lXSnbp3ESG1p9qRZcnRZGDfWVyvPCofghN0ZRGafuEOY6IWyNWhmY4zNubjCxqrGk&#10;qrxXxXnigljghs7TymSddeI3in+tAlDUtw3m+3C1wvglMdau1qSZml1qpfGH+3sXXkFM1sg2KVWg&#10;nRHyGnwb2kNtjbbyejRGL5CsNMuqs1F+2aGzJkVfFSrCKAdvUQpO0IWFD9wDyYp0Dx3Ykz0IvF1K&#10;urlsj4L3p1V8MJ42+/yXKJ6YvoP8nWnEa+p5QHuOGMD1eS4N8Ail6n+uyxXv+KCaNReX2jzA6cT3&#10;0Wa3ikRLgRPYXu31BDmPj+o98FHSbK/drvlF+WbXkLws3TTtNjCZM/XiWmBXsGcfcRUd4LBaXndS&#10;TBqXChy93KRte1Sdvm0mrVmzMDfVQm/9NnUL0S0U6A0FuLd/gctwPT+Ezop+GzkQ/TZyIPpt5OAb&#10;99tcJxQAex2hQC24K7gOJMvlTZLZI9ncSJ1yPB7wqGtQOo+gPoDbnMf14gE/uHt/rt+DDtxbPEDN&#10;hK8eD/Dg8AXG/bs2013HuJFNPRMP1AK7ilEH8krPQosHgGpEMKLsKI8ImIcMjDjm24z6FhFQjKw1&#10;Aoug+daB+/UduDz8fIHTcFybdFZEBHIgIgI5EBGBHHyPEQElNjsiglpw13AeHi40dJnwqe2Z33fr&#10;gAC/oagDAhcl+m7fcb2AwPUfRqMzDaC3gKD6dcFrBwRQYCjDC2z7jx8QUHvPaUDQCOwKNh1UCYLA&#10;EqUTJR6wPaopi3hA/kiiI+l3iwdu8cD4G/0iR6jiC3zGHz9D4KCE1x4PNIK7gu9Ay5usQCIisPh9&#10;QfEejhPgviPyi4HFk54d3uN6EcHsLpzeVQVTrSpwSxGI4sCrRwTy52i3H42clAwcNDKdiQhqgV3F&#10;qn1qo6M4P7BEFkCxaptR/62ICVz0YHTH+beY4BYTfLOYgKerXhITINWFS7SsGoiBrBqIgawaiME3&#10;zRE0P1OFHtR/o0F+xp+XIO2o/hQG/f0Kdcypmj/Y8e7/AAAA//8DAFBLAwQUAAYACAAAACEABg90&#10;8t4AAAAJAQAADwAAAGRycy9kb3ducmV2LnhtbEyPQWuDQBCF74X+h2UCvTWrqUoxriGEtqdQaFIo&#10;vU10ohJ3VtyNmn/f9dSc5g1vePO9bDPpVgzU28awgnAZgCAuTNlwpeD7+P78CsI65BJbw6TgRhY2&#10;+eNDhmlpRv6i4eAq4UPYpqigdq5LpbRFTRrt0nTE3jubXqPza1/JssfRh+tWroIgkRob9h9q7GhX&#10;U3E5XLWCjxHH7Uv4Nuwv593t9xh//uxDUuppMW3XIBxN7v8YZnyPDrlnOpkrl1a0CuKVr+IUJJGf&#10;3o+jWZxmkUQg80zeN8j/AAAA//8DAFBLAQItABQABgAIAAAAIQC2gziS/gAAAOEBAAATAAAAAAAA&#10;AAAAAAAAAAAAAABbQ29udGVudF9UeXBlc10ueG1sUEsBAi0AFAAGAAgAAAAhADj9If/WAAAAlAEA&#10;AAsAAAAAAAAAAAAAAAAALwEAAF9yZWxzLy5yZWxzUEsBAi0AFAAGAAgAAAAhAAtBQ5NGCgAA+EMA&#10;AA4AAAAAAAAAAAAAAAAALgIAAGRycy9lMm9Eb2MueG1sUEsBAi0AFAAGAAgAAAAhAAYPdPLeAAAA&#10;CQEAAA8AAAAAAAAAAAAAAAAAoAwAAGRycy9kb3ducmV2LnhtbFBLBQYAAAAABAAEAPMAAACrDQAA&#10;AAA=&#10;">
                <v:group id="Group 1120" o:spid="_x0000_s1341" style="position:absolute;left:37839;top:22483;width:31242;height:30633" coordorigin="-1763" coordsize="34768,306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RvHkxAAAAN0AAAAPAAAAZHJzL2Rvd25yZXYueG1sRE9Na8JA&#10;EL0X+h+WKfTWbKK0SHQNQbT0IEKNIN6G7JgEs7Mhu03iv+8Khd7m8T5nlU2mFQP1rrGsIIliEMSl&#10;1Q1XCk7F7m0Bwnlkja1lUnAnB9n6+WmFqbYjf9Nw9JUIIexSVFB736VSurImgy6yHXHgrrY36APs&#10;K6l7HEO4aeUsjj+kwYZDQ40dbWoqb8cfo+BzxDGfJ9thf7tu7pfi/XDeJ6TU68uUL0F4mvy/+M/9&#10;pcP8+SyBxzfhBLn+BQAA//8DAFBLAQItABQABgAIAAAAIQDb4fbL7gAAAIUBAAATAAAAAAAAAAAA&#10;AAAAAAAAAABbQ29udGVudF9UeXBlc10ueG1sUEsBAi0AFAAGAAgAAAAhAFr0LFu/AAAAFQEAAAsA&#10;AAAAAAAAAAAAAAAAHwEAAF9yZWxzLy5yZWxzUEsBAi0AFAAGAAgAAAAhAJBG8eTEAAAA3QAAAA8A&#10;AAAAAAAAAAAAAAAABwIAAGRycy9kb3ducmV2LnhtbFBLBQYAAAAAAwADALcAAAD4AgAAAAA=&#10;">
                  <v:rect id="Rectangle 1121" o:spid="_x0000_s1342" style="position:absolute;left:-1763;width:34768;height:306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oQGWwwAAAN0AAAAPAAAAZHJzL2Rvd25yZXYueG1sRE/fa8Iw&#10;EH4f7H8IN/BlaGqF4TqjbA5hr+ocPl6bW1PaXEqS1e6/N8Jgb/fx/bzVZrSdGMiHxrGC+SwDQVw5&#10;3XCt4PO4my5BhIissXNMCn4pwGZ9f7fCQrsL72k4xFqkEA4FKjAx9oWUoTJkMcxcT5y4b+ctxgR9&#10;LbXHSwq3ncyz7ElabDg1GOxpa6hqDz9WwTEOp6/ydF62749NKEtn2mf/ptTkYXx9ARFpjP/iP/eH&#10;TvMXeQ63b9IJcn0FAAD//wMAUEsBAi0AFAAGAAgAAAAhANvh9svuAAAAhQEAABMAAAAAAAAAAAAA&#10;AAAAAAAAAFtDb250ZW50X1R5cGVzXS54bWxQSwECLQAUAAYACAAAACEAWvQsW78AAAAVAQAACwAA&#10;AAAAAAAAAAAAAAAfAQAAX3JlbHMvLnJlbHNQSwECLQAUAAYACAAAACEAbaEBl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122" o:spid="_x0000_s1343" style="position:absolute;left:-1763;width:34768;height:30632" coordorigin="-1763" coordsize="34768,306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2MoIwwAAAN0AAAAPAAAAZHJzL2Rvd25yZXYueG1sRE9Ni8Iw&#10;EL0v+B/CCN7WtJZdpBpFRMWDLKwK4m1oxrbYTEoT2/rvNwuCt3m8z5kve1OJlhpXWlYQjyMQxJnV&#10;JecKzqft5xSE88gaK8uk4EkOlovBxxxTbTv+pfbocxFC2KWooPC+TqV0WUEG3djWxIG72cagD7DJ&#10;pW6wC+GmkpMo+pYGSw4NBda0Lii7Hx9Gwa7DbpXEm/Zwv62f19PXz+UQk1KjYb+agfDU+7f45d7r&#10;MD+ZJPD/TThBLv4AAAD//wMAUEsBAi0AFAAGAAgAAAAhANvh9svuAAAAhQEAABMAAAAAAAAAAAAA&#10;AAAAAAAAAFtDb250ZW50X1R5cGVzXS54bWxQSwECLQAUAAYACAAAACEAWvQsW78AAAAVAQAACwAA&#10;AAAAAAAAAAAAAAAfAQAAX3JlbHMvLnJlbHNQSwECLQAUAAYACAAAACEAD9jKCMMAAADdAAAADwAA&#10;AAAAAAAAAAAAAAAHAgAAZHJzL2Rvd25yZXYueG1sUEsFBgAAAAADAAMAtwAAAPcCAAAAAA==&#10;">
                    <v:rect id="Rectangle 1123" o:spid="_x0000_s1344" style="position:absolute;width:31242;height:306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BDx5wwAAAN0AAAAPAAAAZHJzL2Rvd25yZXYueG1sRE9LawIx&#10;EL4X/A9hBC+lZqul6NYofVDwWq3F4+xmull2M1mSuK7/3hQK3ubje85qM9hW9ORD7VjB4zQDQVw6&#10;XXOl4Hv/+bAAESKyxtYxKbhQgM16dLfCXLszf1G/i5VIIRxyVGBi7HIpQ2nIYpi6jjhxv85bjAn6&#10;SmqP5xRuWznLsmdpsebUYLCjd0NlsztZBfvYH36Kw3HRfNzXoSicaZb+TanJeHh9ARFpiDfxv3ur&#10;0/z57An+vkknyPUVAAD//wMAUEsBAi0AFAAGAAgAAAAhANvh9svuAAAAhQEAABMAAAAAAAAAAAAA&#10;AAAAAAAAAFtDb250ZW50X1R5cGVzXS54bWxQSwECLQAUAAYACAAAACEAWvQsW78AAAAVAQAACwAA&#10;AAAAAAAAAAAAAAAfAQAAX3JlbHMvLnJlbHNQSwECLQAUAAYACAAAACEAjQQ8e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shape id="Quad Arrow 1124" o:spid="_x0000_s1345" style="position:absolute;left:-1763;width:34768;height:30632;visibility:visible;mso-wrap-style:square;v-text-anchor:middle" coordsize="20000,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ftTzwgAAAN0AAAAPAAAAZHJzL2Rvd25yZXYueG1sRE9NawIx&#10;EL0X+h/CFLzVbBVL2RpFBJelN63gddiMm9XNZJtEXf31jSB4m8f7nOm8t604kw+NYwUfwwwEceV0&#10;w7WC7e/q/QtEiMgaW8ek4EoB5rPXlynm2l14TedNrEUK4ZCjAhNjl0sZKkMWw9B1xInbO28xJuhr&#10;qT1eUrht5SjLPqXFhlODwY6Whqrj5mQVuPX4p7j9aX3rTCl3vmyoOFyVGrz1i28Qkfr4FD/cpU7z&#10;x6MJ3L9JJ8jZPwAAAP//AwBQSwECLQAUAAYACAAAACEA2+H2y+4AAACFAQAAEwAAAAAAAAAAAAAA&#10;AAAAAAAAW0NvbnRlbnRfVHlwZXNdLnhtbFBLAQItABQABgAIAAAAIQBa9CxbvwAAABUBAAALAAAA&#10;AAAAAAAAAAAAAB8BAABfcmVscy8ucmVsc1BLAQItABQABgAIAAAAIQBCftTzwgAAAN0AAAAPAAAA&#10;AAAAAAAAAAAAAAcCAABkcnMvZG93bnJldi54bWxQSwUGAAAAAAMAAwC3AAAA9gIAAAAA&#10;" adj="-11796480,,5400" path="al10800,10800@8@8@4@6,10800,10800,10800,10800@9@7l@30@31@17@18@24@25@15@16@32@33xe" fillcolor="#e5dbd3" stroked="f">
                      <v:stroke joinstyle="miter"/>
                      <v:formulas/>
                      <v:path arrowok="t" o:connecttype="custom" o:connectlocs="0,15316;1532,14091;1532,15010;17078,15010;17078,1532;16159,1532;17384,0;18609,1532;17690,1532;17690,15010;33236,15010;33236,14091;34768,15316;33236,16541;33236,15622;17690,15622;17690,29100;18609,29100;17384,30632;16159,29100;17078,29100;17078,15622;1532,15622;1532,16541;0,15316" o:connectangles="0,0,0,0,0,0,0,0,0,0,0,0,0,0,0,0,0,0,0,0,0,0,0,0,0" textboxrect="@1,@1,@1,@1"/>
                      <v:textbox inset="2.53956mm,2.53956mm,2.53956mm,2.53956mm">
                        <w:txbxContent>
                          <w:p w:rsidR="00E934CF" w:rsidRDefault="00E934CF">
                            <w:pPr>
                              <w:spacing w:before="0" w:after="0" w:line="240" w:lineRule="auto"/>
                              <w:textDirection w:val="btLr"/>
                            </w:pPr>
                          </w:p>
                        </w:txbxContent>
                      </v:textbox>
                    </v:shape>
                    <v:roundrect id="Rounded Rectangle 1125" o:spid="_x0000_s1346" style="position:absolute;top:699;width:14397;height:13618;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T6eswwAAAN0AAAAPAAAAZHJzL2Rvd25yZXYueG1sRE9La8JA&#10;EL4L/odlCl6kbkwhSMxGimCxx6YKPQ7ZMQlmZ0N2ax6/vlso9DYf33Oyw2ha8aDeNZYVbDcRCOLS&#10;6oYrBZfP0/MOhPPIGlvLpGAiB4d8ucgw1XbgD3oUvhIhhF2KCmrvu1RKV9Zk0G1sRxy4m+0N+gD7&#10;SuoehxBuWhlHUSINNhwaauzoWFN5L76NgmF+W1ftaSqu7ztubm7W2y/SSq2extc9CE+j/xf/uc86&#10;zH+JE/j9Jpwg8x8AAAD//wMAUEsBAi0AFAAGAAgAAAAhANvh9svuAAAAhQEAABMAAAAAAAAAAAAA&#10;AAAAAAAAAFtDb250ZW50X1R5cGVzXS54bWxQSwECLQAUAAYACAAAACEAWvQsW78AAAAVAQAACwAA&#10;AAAAAAAAAAAAAAAfAQAAX3JlbHMvLnJlbHNQSwECLQAUAAYACAAAACEAGE+nrMMAAADdAAAADwAA&#10;AAAAAAAAAAAAAAAHAgAAZHJzL2Rvd25yZXYueG1sUEsFBgAAAAADAAMAtwAAAPcCAAAAAA==&#10;" fillcolor="#ecc475"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26" o:spid="_x0000_s1347" style="position:absolute;left:664;top:1364;width:13068;height:122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qYruxQAAAN0AAAAPAAAAZHJzL2Rvd25yZXYueG1sRE9Na8JA&#10;EL0X+h+WKfRWN1qpJbqGKgiC9qAVbW9jdpqEZGdjdo3pv3cLgrd5vM+ZJJ2pREuNKywr6PciEMSp&#10;1QVnCnZfi5d3EM4ja6wsk4I/cpBMHx8mGGt74Q21W5+JEMIuRgW593UspUtzMuh6tiYO3K9tDPoA&#10;m0zqBi8h3FRyEEVv0mDBoSHHmuY5peX2bBTs6SSPZvazKtcu+xwevNx991ulnp+6jzEIT52/i2/u&#10;pQ7zXwcj+P8mnCCnVwAAAP//AwBQSwECLQAUAAYACAAAACEA2+H2y+4AAACFAQAAEwAAAAAAAAAA&#10;AAAAAAAAAAAAW0NvbnRlbnRfVHlwZXNdLnhtbFBLAQItABQABgAIAAAAIQBa9CxbvwAAABUBAAAL&#10;AAAAAAAAAAAAAAAAAB8BAABfcmVscy8ucmVsc1BLAQItABQABgAIAAAAIQADqYruxQAAAN0AAAAP&#10;AAAAAAAAAAAAAAAAAAcCAABkcnMvZG93bnJldi54bWxQSwUGAAAAAAMAAwC3AAAA+QIAAAAA&#10;" filled="f" stroked="f">
                      <v:textbox inset="1.2694mm,1.2694mm,1.2694mm,1.2694mm">
                        <w:txbxContent>
                          <w:p w:rsidR="00E934CF" w:rsidRDefault="00E934CF">
                            <w:pPr>
                              <w:spacing w:before="0" w:after="0" w:line="240" w:lineRule="auto"/>
                              <w:jc w:val="center"/>
                              <w:textDirection w:val="btLr"/>
                            </w:pPr>
                            <w:r>
                              <w:rPr>
                                <w:color w:val="FFFFFF"/>
                                <w:sz w:val="24"/>
                              </w:rPr>
                              <w:t>OCD</w:t>
                            </w:r>
                          </w:p>
                          <w:p w:rsidR="00E934CF" w:rsidRDefault="00E934CF">
                            <w:pPr>
                              <w:spacing w:before="60" w:after="0" w:line="240" w:lineRule="auto"/>
                              <w:jc w:val="center"/>
                              <w:textDirection w:val="btLr"/>
                            </w:pPr>
                            <w:r>
                              <w:rPr>
                                <w:color w:val="FFFFFF"/>
                                <w:sz w:val="24"/>
                              </w:rPr>
                              <w:t xml:space="preserve">Građani </w:t>
                            </w:r>
                          </w:p>
                          <w:p w:rsidR="00E934CF" w:rsidRDefault="00E934CF">
                            <w:pPr>
                              <w:spacing w:before="60" w:after="0" w:line="240" w:lineRule="auto"/>
                              <w:jc w:val="center"/>
                              <w:textDirection w:val="btLr"/>
                            </w:pPr>
                            <w:r>
                              <w:rPr>
                                <w:color w:val="FFFFFF"/>
                                <w:sz w:val="24"/>
                              </w:rPr>
                              <w:t>Privrednici</w:t>
                            </w:r>
                          </w:p>
                        </w:txbxContent>
                      </v:textbox>
                    </v:rect>
                    <v:roundrect id="Rounded Rectangle 1127" o:spid="_x0000_s1348" style="position:absolute;left:16120;top:1280;width:15121;height:12775;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N4e+yQAAAN0AAAAPAAAAZHJzL2Rvd25yZXYueG1sRI/NS8NA&#10;EMXvgv/DMgUvYjdWkZJ2W1RstT0U+nHocchOk9DsbMiu+fCvdw6Ctxnem/d+M1/2rlItNaH0bOBx&#10;nIAizrwtOTdwOq4epqBCRLZYeSYDAwVYLm5v5pha3/Ge2kPMlYRwSNFAEWOdah2yghyGsa+JRbv4&#10;xmGUtcm1bbCTcFfpSZK8aIclS0OBNb0XlF0P385Ad9/v9s/VD25354/27boeppvPwZi7Uf86AxWp&#10;j//mv+svK/hPE8GVb2QEvfgFAAD//wMAUEsBAi0AFAAGAAgAAAAhANvh9svuAAAAhQEAABMAAAAA&#10;AAAAAAAAAAAAAAAAAFtDb250ZW50X1R5cGVzXS54bWxQSwECLQAUAAYACAAAACEAWvQsW78AAAAV&#10;AQAACwAAAAAAAAAAAAAAAAAfAQAAX3JlbHMvLnJlbHNQSwECLQAUAAYACAAAACEA6zeHvskAAADd&#10;AAAADwAAAAAAAAAAAAAAAAAHAgAAZHJzL2Rvd25yZXYueG1sUEsFBgAAAAADAAMAtwAAAP0CAAAA&#10;AA==&#10;" fillcolor="#67baf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28" o:spid="_x0000_s1349" style="position:absolute;left:16744;top:1903;width:13874;height:115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0cn/xgAAAN0AAAAPAAAAZHJzL2Rvd25yZXYueG1sRE/bSsNA&#10;EH0X/IdlBN/MxqQUG7sNVqgXCoq9UH0bsmMSmp0N2bXd/r1bEHybw7nOtAymEwcaXGtZwW2SgiCu&#10;rG65VrBZL27uQDiPrLGzTApO5KCcXV5MsdD2yB90WPlaxBB2BSpovO8LKV3VkEGX2J44ct92MOgj&#10;HGqpBzzGcNPJLE3H0mDLsaHBnh4bqvarH6Ngl7+F9y58ZbvX7XO/sPORflp+KnV9FR7uQXgK/l/8&#10;537RcX6eTeD8TTxBzn4BAAD//wMAUEsBAi0AFAAGAAgAAAAhANvh9svuAAAAhQEAABMAAAAAAAAA&#10;AAAAAAAAAAAAAFtDb250ZW50X1R5cGVzXS54bWxQSwECLQAUAAYACAAAACEAWvQsW78AAAAVAQAA&#10;CwAAAAAAAAAAAAAAAAAfAQAAX3JlbHMvLnJlbHNQSwECLQAUAAYACAAAACEA6tHJ/8YAAADdAAAA&#10;DwAAAAAAAAAAAAAAAAAHAgAAZHJzL2Rvd25yZXYueG1sUEsFBgAAAAADAAMAtwAAAPoCAAAAAA==&#10;" filled="f" stroked="f">
                      <v:textbox inset=".95206mm,.95206mm,.95206mm,.95206mm">
                        <w:txbxContent>
                          <w:p w:rsidR="00E934CF" w:rsidRDefault="00E934CF">
                            <w:pPr>
                              <w:spacing w:before="0" w:after="0" w:line="215" w:lineRule="auto"/>
                              <w:jc w:val="center"/>
                              <w:textDirection w:val="btLr"/>
                            </w:pPr>
                            <w:r>
                              <w:rPr>
                                <w:color w:val="FFFFFF"/>
                                <w:sz w:val="18"/>
                              </w:rPr>
                              <w:t>Agencija za zaštitu ličnih podataka i slobodan pristup informacijama</w:t>
                            </w:r>
                          </w:p>
                          <w:p w:rsidR="00E934CF" w:rsidRDefault="00E934CF">
                            <w:pPr>
                              <w:spacing w:before="61" w:after="0" w:line="215" w:lineRule="auto"/>
                              <w:jc w:val="center"/>
                              <w:textDirection w:val="btLr"/>
                            </w:pPr>
                            <w:r>
                              <w:rPr>
                                <w:color w:val="FFFFFF"/>
                                <w:sz w:val="18"/>
                              </w:rPr>
                              <w:t>Upravni sud</w:t>
                            </w:r>
                          </w:p>
                          <w:p w:rsidR="00E934CF" w:rsidRDefault="00E934CF">
                            <w:pPr>
                              <w:spacing w:before="61" w:after="0" w:line="215" w:lineRule="auto"/>
                              <w:jc w:val="center"/>
                              <w:textDirection w:val="btLr"/>
                            </w:pPr>
                            <w:r>
                              <w:rPr>
                                <w:color w:val="FFFFFF"/>
                                <w:sz w:val="18"/>
                              </w:rPr>
                              <w:t>Upravna inspekcija</w:t>
                            </w:r>
                          </w:p>
                          <w:p w:rsidR="00E934CF" w:rsidRDefault="00E934CF">
                            <w:pPr>
                              <w:spacing w:before="61" w:after="0" w:line="215" w:lineRule="auto"/>
                              <w:jc w:val="center"/>
                              <w:textDirection w:val="btLr"/>
                            </w:pPr>
                            <w:r>
                              <w:rPr>
                                <w:color w:val="FFFFFF"/>
                                <w:sz w:val="18"/>
                              </w:rPr>
                              <w:t>Obveznici SPI</w:t>
                            </w:r>
                          </w:p>
                        </w:txbxContent>
                      </v:textbox>
                    </v:rect>
                    <v:roundrect id="Rounded Rectangle 1129" o:spid="_x0000_s1350" style="position:absolute;left:157;top:16424;width:13781;height:1243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FOp0xwAAAN0AAAAPAAAAZHJzL2Rvd25yZXYueG1sRI9Pa8JA&#10;EMXvQr/DMoXe6qaKtkRXKYYWC734B/Q4ZMckJDsbsluNfnrnUPA2w3vz3m/my9416kxdqDwbeBsm&#10;oIhzbysuDOx3X68foEJEtth4JgNXCrBcPA3mmFp/4Q2dt7FQEsIhRQNljG2qdchLchiGviUW7eQ7&#10;h1HWrtC2w4uEu0aPkmSqHVYsDSW2tCopr7d/zsDvsY7FdH2o9z/Zd0hwl71PspsxL8/95wxUpD4+&#10;zP/Xayv447Hwyzcygl7cAQAA//8DAFBLAQItABQABgAIAAAAIQDb4fbL7gAAAIUBAAATAAAAAAAA&#10;AAAAAAAAAAAAAABbQ29udGVudF9UeXBlc10ueG1sUEsBAi0AFAAGAAgAAAAhAFr0LFu/AAAAFQEA&#10;AAsAAAAAAAAAAAAAAAAAHwEAAF9yZWxzLy5yZWxzUEsBAi0AFAAGAAgAAAAhALgU6nTHAAAA3QAA&#10;AA8AAAAAAAAAAAAAAAAABwIAAGRycy9kb3ducmV2LnhtbFBLBQYAAAAAAwADALcAAAD7AgAAAAA=&#10;" fillcolor="#46e88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30" o:spid="_x0000_s1351" style="position:absolute;left:764;top:17031;width:12567;height:112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1SHcxAAAAN0AAAAPAAAAZHJzL2Rvd25yZXYueG1sRE9Na8JA&#10;EL0L/Q/LFLzpJlqKRNdQBaGgPVSltbdpdpqEZGfT7BrTf98VBG/zeJ+zSHtTi45aV1pWEI8jEMSZ&#10;1SXnCo6HzWgGwnlkjbVlUvBHDtLlw2CBibYXfqdu73MRQtglqKDwvkmkdFlBBt3YNsSB+7GtQR9g&#10;m0vd4iWEm1pOouhZGiw5NBTY0LqgrNqfjYIP+pXfZvW1rXYuf3v69PJ4ijulho/9yxyEp97fxTf3&#10;qw7zp9MYrt+EE+TyHwAA//8DAFBLAQItABQABgAIAAAAIQDb4fbL7gAAAIUBAAATAAAAAAAAAAAA&#10;AAAAAAAAAABbQ29udGVudF9UeXBlc10ueG1sUEsBAi0AFAAGAAgAAAAhAFr0LFu/AAAAFQEAAAsA&#10;AAAAAAAAAAAAAAAAHwEAAF9yZWxzLy5yZWxzUEsBAi0AFAAGAAgAAAAhAGbVIdzEAAAA3QAAAA8A&#10;AAAAAAAAAAAAAAAABwIAAGRycy9kb3ducmV2LnhtbFBLBQYAAAAAAwADALcAAAD4AgAAAAA=&#10;" filled="f" stroked="f">
                      <v:textbox inset="1.2694mm,1.2694mm,1.2694mm,1.2694mm">
                        <w:txbxContent>
                          <w:p w:rsidR="00E934CF" w:rsidRDefault="00E934CF">
                            <w:pPr>
                              <w:spacing w:before="0" w:after="0" w:line="215" w:lineRule="auto"/>
                              <w:jc w:val="center"/>
                              <w:textDirection w:val="btLr"/>
                            </w:pPr>
                          </w:p>
                        </w:txbxContent>
                      </v:textbox>
                    </v:rect>
                    <v:roundrect id="Rounded Rectangle 1131" o:spid="_x0000_s1352" style="position:absolute;left:17040;top:16408;width:13379;height:12706;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RcDaxQAAAN0AAAAPAAAAZHJzL2Rvd25yZXYueG1sRE9Na8JA&#10;EL0L/Q/LFHoR3dRIqNFVimBbvJQaEbwN2TEJzc6m2TVJ/31XEHqbx/uc1WYwteiodZVlBc/TCARx&#10;bnXFhYJjtpu8gHAeWWNtmRT8koPN+mG0wlTbnr+oO/hChBB2KSoovW9SKV1ekkE3tQ1x4C62NegD&#10;bAupW+xDuKnlLIoSabDi0FBiQ9uS8u/D1Sj4zLjpknG8l4vj+TrPzm+Xn/eTUk+Pw+sShKfB/4vv&#10;7g8d5sfxDG7fhBPk+g8AAP//AwBQSwECLQAUAAYACAAAACEA2+H2y+4AAACFAQAAEwAAAAAAAAAA&#10;AAAAAAAAAAAAW0NvbnRlbnRfVHlwZXNdLnhtbFBLAQItABQABgAIAAAAIQBa9CxbvwAAABUBAAAL&#10;AAAAAAAAAAAAAAAAAB8BAABfcmVscy8ucmVsc1BLAQItABQABgAIAAAAIQCqRcDaxQAAAN0AAAAP&#10;AAAAAAAAAAAAAAAAAAcCAABkcnMvZG93bnJldi54bWxQSwUGAAAAAAMAAwC3AAAA+QIAAAAA&#10;" fillcolor="#fb9db1"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32" o:spid="_x0000_s1353" style="position:absolute;left:17661;top:17028;width:12137;height:114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89S2xAAAAN0AAAAPAAAAZHJzL2Rvd25yZXYueG1sRE9Na8JA&#10;EL0X+h+WEbwU3dSUIqmrBFtB2pNR0OOYnWaD2dmQXTX667uFQm/zeJ8zW/S2ERfqfO1YwfM4AUFc&#10;Ol1zpWC3XY2mIHxA1tg4JgU38rCYPz7MMNPuyhu6FKESMYR9hgpMCG0mpS8NWfRj1xJH7tt1FkOE&#10;XSV1h9cYbhs5SZJXabHm2GCwpaWh8lScrQJ8Keqn5XG/es8pP3x+3Ptp82WUGg76/A1EoD78i//c&#10;ax3np2kKv9/EE+T8BwAA//8DAFBLAQItABQABgAIAAAAIQDb4fbL7gAAAIUBAAATAAAAAAAAAAAA&#10;AAAAAAAAAABbQ29udGVudF9UeXBlc10ueG1sUEsBAi0AFAAGAAgAAAAhAFr0LFu/AAAAFQEAAAsA&#10;AAAAAAAAAAAAAAAAHwEAAF9yZWxzLy5yZWxzUEsBAi0AFAAGAAgAAAAhAJ3z1LbEAAAA3QAAAA8A&#10;AAAAAAAAAAAAAAAABwIAAGRycy9kb3ducmV2LnhtbFBLBQYAAAAAAwADALcAAAD4AgAAAAA=&#10;" filled="f" stroked="f">
                      <v:textbox inset="1.1639mm,1.1639mm,1.1639mm,1.1639mm">
                        <w:txbxContent>
                          <w:p w:rsidR="00E934CF" w:rsidRDefault="00E934CF">
                            <w:pPr>
                              <w:spacing w:before="0" w:after="0" w:line="215" w:lineRule="auto"/>
                              <w:jc w:val="center"/>
                              <w:textDirection w:val="btLr"/>
                            </w:pPr>
                            <w:r>
                              <w:rPr>
                                <w:color w:val="FFFFFF"/>
                                <w:sz w:val="22"/>
                              </w:rPr>
                              <w:t>Prvostepeni organi uprave</w:t>
                            </w:r>
                          </w:p>
                          <w:p w:rsidR="00E934CF" w:rsidRDefault="00E934CF">
                            <w:pPr>
                              <w:spacing w:before="0" w:after="0" w:line="215" w:lineRule="auto"/>
                              <w:jc w:val="center"/>
                              <w:textDirection w:val="btLr"/>
                            </w:pPr>
                            <w:r>
                              <w:rPr>
                                <w:color w:val="FFFFFF"/>
                                <w:sz w:val="22"/>
                              </w:rPr>
                              <w:t>Mediji</w:t>
                            </w:r>
                          </w:p>
                        </w:txbxContent>
                      </v:textbox>
                    </v:rect>
                  </v:group>
                </v:group>
                <w10:wrap type="square"/>
              </v:group>
            </w:pict>
          </mc:Fallback>
        </mc:AlternateContent>
      </w:r>
    </w:p>
    <w:p w:rsidR="00A16942" w:rsidRPr="007075A6" w:rsidRDefault="006A107F">
      <w:pPr>
        <w:rPr>
          <w:rFonts w:asciiTheme="minorHAnsi" w:eastAsia="Calibri" w:hAnsiTheme="minorHAnsi" w:cs="Calibri"/>
          <w:b/>
          <w:color w:val="002060"/>
          <w:sz w:val="24"/>
          <w:szCs w:val="24"/>
        </w:rPr>
      </w:pPr>
      <w:r w:rsidRPr="007075A6">
        <w:rPr>
          <w:rFonts w:asciiTheme="minorHAnsi" w:hAnsiTheme="minorHAnsi"/>
          <w:noProof/>
          <w:lang w:val="en-US"/>
        </w:rPr>
        <w:drawing>
          <wp:anchor distT="0" distB="0" distL="114300" distR="114300" simplePos="0" relativeHeight="251749376" behindDoc="0" locked="0" layoutInCell="1" allowOverlap="1" wp14:anchorId="57DC648D" wp14:editId="3D0A5DC0">
            <wp:simplePos x="0" y="0"/>
            <wp:positionH relativeFrom="column">
              <wp:posOffset>-38099</wp:posOffset>
            </wp:positionH>
            <wp:positionV relativeFrom="paragraph">
              <wp:posOffset>368300</wp:posOffset>
            </wp:positionV>
            <wp:extent cx="34925" cy="2668905"/>
            <wp:effectExtent l="0" t="0" r="0" b="0"/>
            <wp:wrapNone/>
            <wp:docPr id="816" name="image51.png"/>
            <wp:cNvGraphicFramePr/>
            <a:graphic xmlns:a="http://schemas.openxmlformats.org/drawingml/2006/main">
              <a:graphicData uri="http://schemas.openxmlformats.org/drawingml/2006/picture">
                <pic:pic xmlns:pic="http://schemas.openxmlformats.org/drawingml/2006/picture">
                  <pic:nvPicPr>
                    <pic:cNvPr id="0" name="image51.png"/>
                    <pic:cNvPicPr preferRelativeResize="0"/>
                  </pic:nvPicPr>
                  <pic:blipFill>
                    <a:blip r:embed="rId57"/>
                    <a:srcRect/>
                    <a:stretch>
                      <a:fillRect/>
                    </a:stretch>
                  </pic:blipFill>
                  <pic:spPr>
                    <a:xfrm>
                      <a:off x="0" y="0"/>
                      <a:ext cx="34925" cy="2668905"/>
                    </a:xfrm>
                    <a:prstGeom prst="rect">
                      <a:avLst/>
                    </a:prstGeom>
                    <a:ln/>
                  </pic:spPr>
                </pic:pic>
              </a:graphicData>
            </a:graphic>
          </wp:anchor>
        </w:drawing>
      </w:r>
    </w:p>
    <w:p w:rsidR="00A16942" w:rsidRPr="00831736" w:rsidRDefault="006A107F" w:rsidP="00831736">
      <w:pPr>
        <w:spacing w:after="40" w:line="240" w:lineRule="auto"/>
        <w:ind w:right="-471"/>
        <w:jc w:val="both"/>
        <w:rPr>
          <w:rFonts w:asciiTheme="minorHAnsi" w:eastAsia="Calibri" w:hAnsiTheme="minorHAnsi" w:cs="Calibri"/>
          <w:color w:val="002060"/>
          <w:sz w:val="24"/>
          <w:szCs w:val="24"/>
        </w:rPr>
      </w:pPr>
      <w:r w:rsidRPr="007075A6">
        <w:rPr>
          <w:rFonts w:asciiTheme="minorHAnsi" w:hAnsiTheme="minorHAnsi"/>
          <w:noProof/>
          <w:lang w:val="en-US"/>
        </w:rPr>
        <w:drawing>
          <wp:anchor distT="0" distB="0" distL="114300" distR="114300" simplePos="0" relativeHeight="251750400" behindDoc="0" locked="0" layoutInCell="1" allowOverlap="1" wp14:anchorId="51BB5123" wp14:editId="1A248302">
            <wp:simplePos x="0" y="0"/>
            <wp:positionH relativeFrom="column">
              <wp:posOffset>533400</wp:posOffset>
            </wp:positionH>
            <wp:positionV relativeFrom="paragraph">
              <wp:posOffset>12700</wp:posOffset>
            </wp:positionV>
            <wp:extent cx="2661285" cy="34925"/>
            <wp:effectExtent l="0" t="0" r="0" b="0"/>
            <wp:wrapNone/>
            <wp:docPr id="789" name="image24.png"/>
            <wp:cNvGraphicFramePr/>
            <a:graphic xmlns:a="http://schemas.openxmlformats.org/drawingml/2006/main">
              <a:graphicData uri="http://schemas.openxmlformats.org/drawingml/2006/picture">
                <pic:pic xmlns:pic="http://schemas.openxmlformats.org/drawingml/2006/picture">
                  <pic:nvPicPr>
                    <pic:cNvPr id="0" name="image24.png"/>
                    <pic:cNvPicPr preferRelativeResize="0"/>
                  </pic:nvPicPr>
                  <pic:blipFill>
                    <a:blip r:embed="rId58"/>
                    <a:srcRect/>
                    <a:stretch>
                      <a:fillRect/>
                    </a:stretch>
                  </pic:blipFill>
                  <pic:spPr>
                    <a:xfrm>
                      <a:off x="0" y="0"/>
                      <a:ext cx="2661285" cy="34925"/>
                    </a:xfrm>
                    <a:prstGeom prst="rect">
                      <a:avLst/>
                    </a:prstGeom>
                    <a:ln/>
                  </pic:spPr>
                </pic:pic>
              </a:graphicData>
            </a:graphic>
          </wp:anchor>
        </w:drawing>
      </w:r>
      <w:r w:rsidRPr="007075A6">
        <w:rPr>
          <w:rFonts w:asciiTheme="minorHAnsi" w:eastAsia="Calibri" w:hAnsiTheme="minorHAnsi" w:cs="Calibri"/>
          <w:i/>
          <w:color w:val="002060"/>
        </w:rPr>
        <w:t>Grafik: Analiza zainteresovanih strana Strateškog cilja: Transparentna i otvorena javna uprava</w:t>
      </w:r>
    </w:p>
    <w:p w:rsidR="00A16942" w:rsidRDefault="00A16942">
      <w:pPr>
        <w:spacing w:before="0" w:after="0" w:line="240" w:lineRule="auto"/>
        <w:ind w:left="634" w:right="-475"/>
        <w:jc w:val="both"/>
        <w:rPr>
          <w:rFonts w:asciiTheme="minorHAnsi" w:eastAsia="Calibri" w:hAnsiTheme="minorHAnsi" w:cs="Calibri"/>
          <w:i/>
          <w:color w:val="002060"/>
        </w:rPr>
      </w:pPr>
    </w:p>
    <w:p w:rsidR="00EC15A7" w:rsidRPr="007075A6" w:rsidRDefault="00EC15A7">
      <w:pPr>
        <w:spacing w:before="0" w:after="0" w:line="240" w:lineRule="auto"/>
        <w:ind w:left="634" w:right="-475"/>
        <w:jc w:val="both"/>
        <w:rPr>
          <w:rFonts w:asciiTheme="minorHAnsi" w:eastAsia="Calibri" w:hAnsiTheme="minorHAnsi" w:cs="Calibri"/>
          <w:i/>
          <w:color w:val="002060"/>
        </w:rPr>
      </w:pPr>
    </w:p>
    <w:p w:rsidR="00A16942" w:rsidRPr="003235E5" w:rsidRDefault="006A107F" w:rsidP="003235E5">
      <w:pPr>
        <w:keepNext/>
        <w:keepLines/>
        <w:numPr>
          <w:ilvl w:val="0"/>
          <w:numId w:val="19"/>
        </w:numPr>
        <w:pBdr>
          <w:top w:val="nil"/>
          <w:left w:val="nil"/>
          <w:bottom w:val="nil"/>
          <w:right w:val="nil"/>
          <w:between w:val="nil"/>
        </w:pBdr>
        <w:spacing w:before="120" w:after="240" w:line="240" w:lineRule="auto"/>
        <w:ind w:right="-475"/>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OPERATIVNI CILJEVI NA OSNOVU IDENTIFIKOVANIH IZAZOVA</w:t>
      </w:r>
    </w:p>
    <w:p w:rsidR="00A16942" w:rsidRPr="007075A6" w:rsidRDefault="006A107F">
      <w:pPr>
        <w:pStyle w:val="Heading4"/>
        <w:spacing w:before="60" w:after="60" w:line="240" w:lineRule="auto"/>
        <w:ind w:right="-450"/>
        <w:jc w:val="both"/>
        <w:rPr>
          <w:rFonts w:asciiTheme="minorHAnsi" w:hAnsiTheme="minorHAnsi"/>
          <w:b w:val="0"/>
          <w:color w:val="000000"/>
          <w:sz w:val="24"/>
          <w:szCs w:val="24"/>
        </w:rPr>
      </w:pPr>
      <w:bookmarkStart w:id="30" w:name="_Toc90637382"/>
      <w:r w:rsidRPr="007075A6">
        <w:rPr>
          <w:rFonts w:asciiTheme="minorHAnsi" w:hAnsiTheme="minorHAnsi"/>
          <w:i w:val="0"/>
          <w:color w:val="000000"/>
          <w:sz w:val="24"/>
          <w:szCs w:val="24"/>
        </w:rPr>
        <w:t>OPERATIVNI CILJ 4.1</w:t>
      </w:r>
      <w:r w:rsidRPr="00203703">
        <w:rPr>
          <w:rFonts w:asciiTheme="minorHAnsi" w:hAnsiTheme="minorHAnsi"/>
          <w:i w:val="0"/>
          <w:color w:val="000000" w:themeColor="text1"/>
          <w:sz w:val="24"/>
          <w:szCs w:val="24"/>
        </w:rPr>
        <w:t>.</w:t>
      </w:r>
      <w:r w:rsidR="00831736" w:rsidRPr="00203703">
        <w:rPr>
          <w:rFonts w:asciiTheme="minorHAnsi" w:hAnsiTheme="minorHAnsi"/>
          <w:i w:val="0"/>
          <w:color w:val="000000" w:themeColor="text1"/>
          <w:sz w:val="24"/>
          <w:szCs w:val="24"/>
        </w:rPr>
        <w:t xml:space="preserve"> </w:t>
      </w:r>
      <w:r w:rsidRPr="00203703">
        <w:rPr>
          <w:rFonts w:asciiTheme="minorHAnsi" w:hAnsiTheme="minorHAnsi"/>
          <w:color w:val="000000" w:themeColor="text1"/>
          <w:sz w:val="24"/>
          <w:szCs w:val="24"/>
        </w:rPr>
        <w:t>Unapređenje funkcionisanja sistema pravne zaštite u oblasti SPI i jačanje kapaciteta Agencije za zaštitu ličnih podataka i slobodan pristup informacijama</w:t>
      </w:r>
      <w:bookmarkEnd w:id="30"/>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Cilj je uskladiti Zakon o slobodnom </w:t>
      </w:r>
      <w:r w:rsidR="00F76004">
        <w:rPr>
          <w:rFonts w:asciiTheme="minorHAnsi" w:eastAsia="Calibri" w:hAnsiTheme="minorHAnsi" w:cs="Calibri"/>
          <w:color w:val="000000"/>
          <w:sz w:val="24"/>
          <w:szCs w:val="24"/>
        </w:rPr>
        <w:t>pristupu informacijama (ZSPI) s</w:t>
      </w:r>
      <w:r w:rsidRPr="007075A6">
        <w:rPr>
          <w:rFonts w:asciiTheme="minorHAnsi" w:eastAsia="Calibri" w:hAnsiTheme="minorHAnsi" w:cs="Calibri"/>
          <w:color w:val="000000"/>
          <w:sz w:val="24"/>
          <w:szCs w:val="24"/>
        </w:rPr>
        <w:t xml:space="preserve"> međunarodnim standardima i unaprijediti žalbeni</w:t>
      </w:r>
      <w:r w:rsidR="00F76004">
        <w:rPr>
          <w:rFonts w:asciiTheme="minorHAnsi" w:eastAsia="Calibri" w:hAnsiTheme="minorHAnsi" w:cs="Calibri"/>
          <w:color w:val="000000"/>
          <w:sz w:val="24"/>
          <w:szCs w:val="24"/>
        </w:rPr>
        <w:t xml:space="preserve"> postupak</w:t>
      </w:r>
      <w:r w:rsidRPr="007075A6">
        <w:rPr>
          <w:rFonts w:asciiTheme="minorHAnsi" w:eastAsia="Calibri" w:hAnsiTheme="minorHAnsi" w:cs="Calibri"/>
          <w:color w:val="000000"/>
          <w:sz w:val="24"/>
          <w:szCs w:val="24"/>
        </w:rPr>
        <w:t xml:space="preserve"> i druge postupke uz istovremeno jačanje kapaciteta i načina rada Agencije za zaštitu ličnih podatka i slobodan pristup informacijama. Dodatno, potrebno je digitalizovati unutrašnje procese rada Agencije kroz uvođenje </w:t>
      </w:r>
      <w:r w:rsidRPr="007075A6">
        <w:rPr>
          <w:rFonts w:asciiTheme="minorHAnsi" w:eastAsia="Calibri" w:hAnsiTheme="minorHAnsi" w:cs="Calibri"/>
          <w:color w:val="000000"/>
          <w:sz w:val="24"/>
          <w:szCs w:val="24"/>
        </w:rPr>
        <w:lastRenderedPageBreak/>
        <w:t xml:space="preserve">informacionog sistema za menadžment dokumentana eDMS, koji je uvezan sa upravnim i vrhovnim sudom, kao i sa svim obveznicima primjene Zakona. Dodatno, razviće se eksterni informacioni sistem </w:t>
      </w:r>
      <w:r w:rsidR="00F76004">
        <w:rPr>
          <w:rFonts w:asciiTheme="minorHAnsi" w:eastAsia="Calibri" w:hAnsiTheme="minorHAnsi" w:cs="Calibri"/>
          <w:color w:val="000000"/>
          <w:sz w:val="24"/>
          <w:szCs w:val="24"/>
        </w:rPr>
        <w:t>- pretraživač odluka, povezan s eDMS-om s  objavljenim poda</w:t>
      </w:r>
      <w:r w:rsidRPr="007075A6">
        <w:rPr>
          <w:rFonts w:asciiTheme="minorHAnsi" w:eastAsia="Calibri" w:hAnsiTheme="minorHAnsi" w:cs="Calibri"/>
          <w:color w:val="000000"/>
          <w:sz w:val="24"/>
          <w:szCs w:val="24"/>
        </w:rPr>
        <w:t>cima koje poseduje Agencija u mašinski čitljivom formatu. Komunikacione aktivnosti i metodologija pripreme i prezentovanja godišnjeg izv</w:t>
      </w:r>
      <w:r w:rsidR="00F76004">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 xml:space="preserve">eštaja Agencije biće unaprijeđene. </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Indikatori kojim se prati ispunjenje ovog operativnog cilja su:</w:t>
      </w:r>
    </w:p>
    <w:tbl>
      <w:tblPr>
        <w:tblStyle w:val="26"/>
        <w:tblW w:w="971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3055"/>
        <w:gridCol w:w="1170"/>
        <w:gridCol w:w="1620"/>
        <w:gridCol w:w="2070"/>
        <w:gridCol w:w="1800"/>
      </w:tblGrid>
      <w:tr w:rsidR="00A16942" w:rsidRPr="007075A6" w:rsidTr="00407EF3">
        <w:tc>
          <w:tcPr>
            <w:tcW w:w="3055" w:type="dxa"/>
            <w:shd w:val="clear" w:color="auto" w:fill="DAF2F6"/>
            <w:vAlign w:val="center"/>
          </w:tcPr>
          <w:p w:rsidR="00A16942" w:rsidRPr="007075A6" w:rsidRDefault="006A107F">
            <w:pPr>
              <w:spacing w:after="40"/>
              <w:ind w:right="-450"/>
              <w:rPr>
                <w:rFonts w:asciiTheme="minorHAnsi" w:hAnsiTheme="minorHAnsi"/>
                <w:color w:val="3A4C5B"/>
              </w:rPr>
            </w:pPr>
            <w:r w:rsidRPr="007075A6">
              <w:rPr>
                <w:rFonts w:asciiTheme="minorHAnsi" w:hAnsiTheme="minorHAnsi"/>
                <w:color w:val="3A4C5B"/>
              </w:rPr>
              <w:t>OPERATIVNI CILJ 4.1.</w:t>
            </w:r>
          </w:p>
        </w:tc>
        <w:tc>
          <w:tcPr>
            <w:tcW w:w="6660" w:type="dxa"/>
            <w:gridSpan w:val="4"/>
            <w:shd w:val="clear" w:color="auto" w:fill="DAF2F6"/>
            <w:vAlign w:val="center"/>
          </w:tcPr>
          <w:p w:rsidR="00A16942" w:rsidRPr="007075A6" w:rsidRDefault="00831736">
            <w:pPr>
              <w:ind w:right="-18"/>
              <w:rPr>
                <w:rFonts w:asciiTheme="minorHAnsi" w:hAnsiTheme="minorHAnsi"/>
                <w:color w:val="3A4C5B"/>
              </w:rPr>
            </w:pPr>
            <w:r w:rsidRPr="00831736">
              <w:rPr>
                <w:rFonts w:asciiTheme="minorHAnsi" w:hAnsiTheme="minorHAnsi"/>
                <w:color w:val="3A4C5B"/>
              </w:rPr>
              <w:t>Unapređenje funkcionisanja sistema pravne zaštite u oblasti SPI i jačanje kapaciteta Agencije za zaštitu ličnih podataka i slobodan pristup informacijama</w:t>
            </w:r>
          </w:p>
        </w:tc>
      </w:tr>
      <w:tr w:rsidR="00A16942" w:rsidRPr="007075A6" w:rsidTr="00407EF3">
        <w:tc>
          <w:tcPr>
            <w:tcW w:w="4225" w:type="dxa"/>
            <w:gridSpan w:val="2"/>
            <w:shd w:val="clear" w:color="auto" w:fill="DAF2F6"/>
            <w:vAlign w:val="center"/>
          </w:tcPr>
          <w:p w:rsidR="00A16942" w:rsidRPr="007075A6" w:rsidRDefault="006A107F">
            <w:pPr>
              <w:spacing w:after="40"/>
              <w:ind w:right="-450"/>
              <w:rPr>
                <w:rFonts w:asciiTheme="minorHAnsi" w:hAnsiTheme="minorHAnsi"/>
                <w:color w:val="3A4C5B"/>
                <w:sz w:val="18"/>
                <w:szCs w:val="18"/>
              </w:rPr>
            </w:pPr>
            <w:r w:rsidRPr="007075A6">
              <w:rPr>
                <w:rFonts w:asciiTheme="minorHAnsi" w:hAnsiTheme="minorHAnsi"/>
                <w:color w:val="3A4C5B"/>
                <w:sz w:val="18"/>
                <w:szCs w:val="18"/>
              </w:rPr>
              <w:t>Indikator</w:t>
            </w:r>
          </w:p>
        </w:tc>
        <w:tc>
          <w:tcPr>
            <w:tcW w:w="1620" w:type="dxa"/>
            <w:shd w:val="clear" w:color="auto" w:fill="DAF2F6"/>
            <w:vAlign w:val="center"/>
          </w:tcPr>
          <w:p w:rsidR="00A16942" w:rsidRPr="007075A6" w:rsidRDefault="006A107F">
            <w:pPr>
              <w:spacing w:after="40"/>
              <w:ind w:right="-71"/>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2070" w:type="dxa"/>
            <w:shd w:val="clear" w:color="auto" w:fill="DAF2F6"/>
            <w:vAlign w:val="center"/>
          </w:tcPr>
          <w:p w:rsidR="00A16942" w:rsidRPr="007075A6" w:rsidRDefault="006A107F" w:rsidP="00D54592">
            <w:pPr>
              <w:spacing w:after="40"/>
              <w:ind w:left="0" w:right="-114"/>
              <w:rPr>
                <w:rFonts w:asciiTheme="minorHAnsi" w:hAnsiTheme="minorHAnsi"/>
                <w:color w:val="3A4C5B"/>
                <w:sz w:val="18"/>
                <w:szCs w:val="18"/>
              </w:rPr>
            </w:pPr>
            <w:r w:rsidRPr="007075A6">
              <w:rPr>
                <w:rFonts w:asciiTheme="minorHAnsi" w:hAnsiTheme="minorHAnsi"/>
                <w:color w:val="3A4C5B"/>
                <w:sz w:val="18"/>
                <w:szCs w:val="18"/>
              </w:rPr>
              <w:t>Ciljana vrijednost u 2024.</w:t>
            </w:r>
          </w:p>
        </w:tc>
        <w:tc>
          <w:tcPr>
            <w:tcW w:w="1800" w:type="dxa"/>
            <w:shd w:val="clear" w:color="auto" w:fill="DAF2F6"/>
            <w:vAlign w:val="center"/>
          </w:tcPr>
          <w:p w:rsidR="00A16942" w:rsidRPr="007075A6" w:rsidRDefault="006A107F" w:rsidP="00D54592">
            <w:pPr>
              <w:spacing w:after="40"/>
              <w:ind w:left="-113" w:right="-26"/>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rPr>
          <w:trHeight w:val="665"/>
        </w:trPr>
        <w:tc>
          <w:tcPr>
            <w:tcW w:w="4225" w:type="dxa"/>
            <w:gridSpan w:val="2"/>
            <w:shd w:val="clear" w:color="auto" w:fill="auto"/>
          </w:tcPr>
          <w:p w:rsidR="00A16942" w:rsidRPr="005560CF" w:rsidRDefault="006A107F" w:rsidP="00D54592">
            <w:pPr>
              <w:spacing w:after="40"/>
              <w:ind w:left="0"/>
              <w:rPr>
                <w:rFonts w:asciiTheme="minorHAnsi" w:hAnsiTheme="minorHAnsi"/>
                <w:b w:val="0"/>
                <w:sz w:val="18"/>
                <w:szCs w:val="18"/>
              </w:rPr>
            </w:pPr>
            <w:r w:rsidRPr="005560CF">
              <w:rPr>
                <w:rFonts w:asciiTheme="minorHAnsi" w:hAnsiTheme="minorHAnsi"/>
                <w:b w:val="0"/>
                <w:sz w:val="18"/>
                <w:szCs w:val="18"/>
              </w:rPr>
              <w:t>Udio poništenih odluka Agencije od strane Upravnog suda, u odnosu na ukupan broj presuda u upravnim sporovima u odnosu na rješenja Agencije</w:t>
            </w:r>
          </w:p>
        </w:tc>
        <w:tc>
          <w:tcPr>
            <w:tcW w:w="1620" w:type="dxa"/>
            <w:shd w:val="clear" w:color="auto" w:fill="auto"/>
          </w:tcPr>
          <w:p w:rsidR="00A16942" w:rsidRPr="005560CF" w:rsidRDefault="00207980" w:rsidP="00207980">
            <w:pPr>
              <w:spacing w:after="40"/>
              <w:ind w:right="19"/>
              <w:jc w:val="center"/>
              <w:rPr>
                <w:rFonts w:asciiTheme="minorHAnsi" w:hAnsiTheme="minorHAnsi"/>
                <w:b w:val="0"/>
                <w:sz w:val="18"/>
                <w:szCs w:val="18"/>
              </w:rPr>
            </w:pPr>
            <w:r>
              <w:rPr>
                <w:rFonts w:asciiTheme="minorHAnsi" w:hAnsiTheme="minorHAnsi"/>
                <w:b w:val="0"/>
                <w:sz w:val="18"/>
                <w:szCs w:val="18"/>
              </w:rPr>
              <w:t>42,17%</w:t>
            </w:r>
            <w:r>
              <w:rPr>
                <w:rStyle w:val="FootnoteReference"/>
                <w:rFonts w:asciiTheme="minorHAnsi" w:hAnsiTheme="minorHAnsi"/>
                <w:b w:val="0"/>
                <w:sz w:val="18"/>
                <w:szCs w:val="18"/>
              </w:rPr>
              <w:footnoteReference w:id="121"/>
            </w:r>
            <w:r>
              <w:rPr>
                <w:rFonts w:asciiTheme="minorHAnsi" w:hAnsiTheme="minorHAnsi"/>
                <w:b w:val="0"/>
                <w:sz w:val="18"/>
                <w:szCs w:val="18"/>
              </w:rPr>
              <w:t xml:space="preserve"> </w:t>
            </w:r>
            <w:r w:rsidR="006A107F" w:rsidRPr="005560CF">
              <w:rPr>
                <w:rFonts w:asciiTheme="minorHAnsi" w:hAnsiTheme="minorHAnsi"/>
                <w:b w:val="0"/>
                <w:sz w:val="18"/>
                <w:szCs w:val="18"/>
              </w:rPr>
              <w:t>(2020)</w:t>
            </w:r>
          </w:p>
        </w:tc>
        <w:tc>
          <w:tcPr>
            <w:tcW w:w="2070" w:type="dxa"/>
            <w:shd w:val="clear" w:color="auto" w:fill="auto"/>
          </w:tcPr>
          <w:p w:rsidR="00A16942" w:rsidRPr="005560CF" w:rsidRDefault="006A107F">
            <w:pPr>
              <w:spacing w:after="40"/>
              <w:ind w:right="-108"/>
              <w:rPr>
                <w:rFonts w:asciiTheme="minorHAnsi" w:hAnsiTheme="minorHAnsi"/>
                <w:b w:val="0"/>
                <w:sz w:val="18"/>
                <w:szCs w:val="18"/>
              </w:rPr>
            </w:pPr>
            <w:r w:rsidRPr="005560CF">
              <w:rPr>
                <w:rFonts w:asciiTheme="minorHAnsi" w:hAnsiTheme="minorHAnsi"/>
                <w:b w:val="0"/>
                <w:sz w:val="18"/>
                <w:szCs w:val="18"/>
              </w:rPr>
              <w:t>-10% u odnosu na početnu vrijednost</w:t>
            </w:r>
          </w:p>
        </w:tc>
        <w:tc>
          <w:tcPr>
            <w:tcW w:w="1800" w:type="dxa"/>
            <w:shd w:val="clear" w:color="auto" w:fill="auto"/>
          </w:tcPr>
          <w:p w:rsidR="00A16942" w:rsidRPr="005560CF" w:rsidRDefault="006A107F">
            <w:pPr>
              <w:spacing w:after="40"/>
              <w:ind w:right="-102"/>
              <w:jc w:val="center"/>
              <w:rPr>
                <w:rFonts w:asciiTheme="minorHAnsi" w:hAnsiTheme="minorHAnsi"/>
                <w:b w:val="0"/>
                <w:sz w:val="18"/>
                <w:szCs w:val="18"/>
              </w:rPr>
            </w:pPr>
            <w:r w:rsidRPr="005560CF">
              <w:rPr>
                <w:rFonts w:asciiTheme="minorHAnsi" w:hAnsiTheme="minorHAnsi"/>
                <w:b w:val="0"/>
                <w:sz w:val="18"/>
                <w:szCs w:val="18"/>
              </w:rPr>
              <w:t>-15 % u donosu na početnu vrijednost</w:t>
            </w:r>
          </w:p>
        </w:tc>
      </w:tr>
      <w:tr w:rsidR="00A16942" w:rsidRPr="007075A6" w:rsidTr="00407EF3">
        <w:tc>
          <w:tcPr>
            <w:tcW w:w="4225" w:type="dxa"/>
            <w:gridSpan w:val="2"/>
            <w:shd w:val="clear" w:color="auto" w:fill="auto"/>
          </w:tcPr>
          <w:p w:rsidR="00A16942" w:rsidRPr="005560CF" w:rsidRDefault="006A107F" w:rsidP="00D54592">
            <w:pPr>
              <w:spacing w:after="40"/>
              <w:ind w:left="0"/>
              <w:rPr>
                <w:rFonts w:asciiTheme="minorHAnsi" w:hAnsiTheme="minorHAnsi"/>
                <w:b w:val="0"/>
                <w:sz w:val="18"/>
                <w:szCs w:val="18"/>
              </w:rPr>
            </w:pPr>
            <w:r w:rsidRPr="005560CF">
              <w:rPr>
                <w:rFonts w:asciiTheme="minorHAnsi" w:hAnsiTheme="minorHAnsi"/>
                <w:b w:val="0"/>
                <w:sz w:val="18"/>
                <w:szCs w:val="18"/>
              </w:rPr>
              <w:t xml:space="preserve">Udio odluka Upravnog suda u upravnim sporovima pokrenutim zbog nedonošenja rješenja Agencije </w:t>
            </w:r>
          </w:p>
        </w:tc>
        <w:tc>
          <w:tcPr>
            <w:tcW w:w="1620" w:type="dxa"/>
            <w:shd w:val="clear" w:color="auto" w:fill="auto"/>
          </w:tcPr>
          <w:p w:rsidR="00A16942" w:rsidRPr="005560CF" w:rsidRDefault="006A107F">
            <w:pPr>
              <w:spacing w:after="40"/>
              <w:ind w:right="19"/>
              <w:jc w:val="center"/>
              <w:rPr>
                <w:rFonts w:asciiTheme="minorHAnsi" w:hAnsiTheme="minorHAnsi"/>
                <w:b w:val="0"/>
                <w:sz w:val="18"/>
                <w:szCs w:val="18"/>
              </w:rPr>
            </w:pPr>
            <w:r w:rsidRPr="005560CF">
              <w:rPr>
                <w:rFonts w:asciiTheme="minorHAnsi" w:hAnsiTheme="minorHAnsi"/>
                <w:b w:val="0"/>
                <w:sz w:val="18"/>
                <w:szCs w:val="18"/>
              </w:rPr>
              <w:t>82,28%</w:t>
            </w:r>
            <w:r w:rsidR="00207980">
              <w:rPr>
                <w:rFonts w:asciiTheme="minorHAnsi" w:hAnsiTheme="minorHAnsi"/>
                <w:b w:val="0"/>
                <w:sz w:val="18"/>
                <w:szCs w:val="18"/>
              </w:rPr>
              <w:t xml:space="preserve"> (2020)</w:t>
            </w:r>
          </w:p>
        </w:tc>
        <w:tc>
          <w:tcPr>
            <w:tcW w:w="2070" w:type="dxa"/>
            <w:shd w:val="clear" w:color="auto" w:fill="auto"/>
          </w:tcPr>
          <w:p w:rsidR="00A16942" w:rsidRPr="005560CF" w:rsidRDefault="006A107F">
            <w:pPr>
              <w:spacing w:after="40"/>
              <w:ind w:right="-108"/>
              <w:rPr>
                <w:rFonts w:asciiTheme="minorHAnsi" w:hAnsiTheme="minorHAnsi"/>
                <w:b w:val="0"/>
                <w:sz w:val="18"/>
                <w:szCs w:val="18"/>
              </w:rPr>
            </w:pPr>
            <w:r w:rsidRPr="005560CF">
              <w:rPr>
                <w:rFonts w:asciiTheme="minorHAnsi" w:hAnsiTheme="minorHAnsi"/>
                <w:b w:val="0"/>
                <w:sz w:val="18"/>
                <w:szCs w:val="18"/>
              </w:rPr>
              <w:t xml:space="preserve">             55%</w:t>
            </w:r>
          </w:p>
        </w:tc>
        <w:tc>
          <w:tcPr>
            <w:tcW w:w="1800" w:type="dxa"/>
            <w:shd w:val="clear" w:color="auto" w:fill="auto"/>
          </w:tcPr>
          <w:p w:rsidR="00A16942" w:rsidRPr="005560CF" w:rsidRDefault="006A107F">
            <w:pPr>
              <w:spacing w:after="40"/>
              <w:ind w:right="-102"/>
              <w:rPr>
                <w:rFonts w:asciiTheme="minorHAnsi" w:hAnsiTheme="minorHAnsi"/>
                <w:b w:val="0"/>
                <w:sz w:val="18"/>
                <w:szCs w:val="18"/>
              </w:rPr>
            </w:pPr>
            <w:r w:rsidRPr="005560CF">
              <w:rPr>
                <w:rFonts w:asciiTheme="minorHAnsi" w:hAnsiTheme="minorHAnsi"/>
                <w:b w:val="0"/>
                <w:sz w:val="18"/>
                <w:szCs w:val="18"/>
              </w:rPr>
              <w:t xml:space="preserve">               40%</w:t>
            </w:r>
          </w:p>
        </w:tc>
      </w:tr>
      <w:tr w:rsidR="00A16942" w:rsidRPr="00203703" w:rsidTr="00407EF3">
        <w:tc>
          <w:tcPr>
            <w:tcW w:w="4225" w:type="dxa"/>
            <w:gridSpan w:val="2"/>
            <w:shd w:val="clear" w:color="auto" w:fill="auto"/>
          </w:tcPr>
          <w:p w:rsidR="00A16942" w:rsidRPr="00203703" w:rsidRDefault="00D54592" w:rsidP="00D54592">
            <w:pPr>
              <w:spacing w:after="40"/>
              <w:ind w:left="0"/>
              <w:rPr>
                <w:rFonts w:asciiTheme="minorHAnsi" w:hAnsiTheme="minorHAnsi"/>
                <w:b w:val="0"/>
                <w:color w:val="000000" w:themeColor="text1"/>
                <w:sz w:val="18"/>
                <w:szCs w:val="18"/>
              </w:rPr>
            </w:pPr>
            <w:r w:rsidRPr="00203703">
              <w:rPr>
                <w:rFonts w:asciiTheme="minorHAnsi" w:hAnsiTheme="minorHAnsi"/>
                <w:b w:val="0"/>
                <w:color w:val="000000" w:themeColor="text1"/>
                <w:sz w:val="18"/>
                <w:szCs w:val="18"/>
              </w:rPr>
              <w:t xml:space="preserve">Udio organa vlasti koji </w:t>
            </w:r>
            <w:r w:rsidR="00220945" w:rsidRPr="00203703">
              <w:rPr>
                <w:rFonts w:asciiTheme="minorHAnsi" w:hAnsiTheme="minorHAnsi"/>
                <w:b w:val="0"/>
                <w:color w:val="000000" w:themeColor="text1"/>
                <w:sz w:val="18"/>
                <w:szCs w:val="18"/>
              </w:rPr>
              <w:t xml:space="preserve"> registruju </w:t>
            </w:r>
            <w:r w:rsidR="006A107F" w:rsidRPr="00203703">
              <w:rPr>
                <w:rFonts w:asciiTheme="minorHAnsi" w:hAnsiTheme="minorHAnsi"/>
                <w:b w:val="0"/>
                <w:color w:val="000000" w:themeColor="text1"/>
                <w:sz w:val="18"/>
                <w:szCs w:val="18"/>
              </w:rPr>
              <w:t xml:space="preserve">zahtjeve za pristup informacijama u informacionom sistemu (u odnosu na ukupan broj organa vlasti)  </w:t>
            </w:r>
          </w:p>
        </w:tc>
        <w:tc>
          <w:tcPr>
            <w:tcW w:w="1620" w:type="dxa"/>
            <w:shd w:val="clear" w:color="auto" w:fill="auto"/>
          </w:tcPr>
          <w:p w:rsidR="00A16942" w:rsidRPr="00203703" w:rsidRDefault="00EE71FF" w:rsidP="00EE71FF">
            <w:pPr>
              <w:spacing w:after="40"/>
              <w:jc w:val="center"/>
              <w:rPr>
                <w:rFonts w:asciiTheme="minorHAnsi" w:hAnsiTheme="minorHAnsi"/>
                <w:b w:val="0"/>
                <w:color w:val="000000" w:themeColor="text1"/>
                <w:sz w:val="18"/>
                <w:szCs w:val="18"/>
              </w:rPr>
            </w:pPr>
            <w:r>
              <w:rPr>
                <w:rFonts w:asciiTheme="minorHAnsi" w:hAnsiTheme="minorHAnsi"/>
                <w:b w:val="0"/>
                <w:color w:val="000000" w:themeColor="text1"/>
                <w:sz w:val="18"/>
                <w:szCs w:val="18"/>
              </w:rPr>
              <w:t>85.9%</w:t>
            </w:r>
            <w:r>
              <w:rPr>
                <w:rStyle w:val="FootnoteReference"/>
                <w:rFonts w:asciiTheme="minorHAnsi" w:hAnsiTheme="minorHAnsi"/>
                <w:b w:val="0"/>
                <w:color w:val="000000" w:themeColor="text1"/>
                <w:sz w:val="18"/>
                <w:szCs w:val="18"/>
              </w:rPr>
              <w:footnoteReference w:id="122"/>
            </w:r>
            <w:r w:rsidR="00207980">
              <w:rPr>
                <w:rFonts w:asciiTheme="minorHAnsi" w:hAnsiTheme="minorHAnsi"/>
                <w:b w:val="0"/>
                <w:color w:val="000000" w:themeColor="text1"/>
                <w:sz w:val="18"/>
                <w:szCs w:val="18"/>
              </w:rPr>
              <w:t xml:space="preserve"> (2020)</w:t>
            </w:r>
          </w:p>
        </w:tc>
        <w:tc>
          <w:tcPr>
            <w:tcW w:w="2070" w:type="dxa"/>
            <w:shd w:val="clear" w:color="auto" w:fill="auto"/>
          </w:tcPr>
          <w:p w:rsidR="00A16942" w:rsidRPr="00203703" w:rsidRDefault="006A107F">
            <w:pPr>
              <w:spacing w:after="40"/>
              <w:ind w:right="-108"/>
              <w:rPr>
                <w:rFonts w:asciiTheme="minorHAnsi" w:hAnsiTheme="minorHAnsi"/>
                <w:b w:val="0"/>
                <w:color w:val="000000" w:themeColor="text1"/>
                <w:sz w:val="18"/>
                <w:szCs w:val="18"/>
              </w:rPr>
            </w:pPr>
            <w:r w:rsidRPr="00203703">
              <w:rPr>
                <w:rFonts w:asciiTheme="minorHAnsi" w:hAnsiTheme="minorHAnsi"/>
                <w:b w:val="0"/>
                <w:color w:val="000000" w:themeColor="text1"/>
                <w:sz w:val="18"/>
                <w:szCs w:val="18"/>
              </w:rPr>
              <w:t>+10% u odnosu na početnu vrijednost</w:t>
            </w:r>
          </w:p>
        </w:tc>
        <w:tc>
          <w:tcPr>
            <w:tcW w:w="1800" w:type="dxa"/>
            <w:shd w:val="clear" w:color="auto" w:fill="auto"/>
          </w:tcPr>
          <w:p w:rsidR="00A16942" w:rsidRPr="00203703" w:rsidRDefault="006A107F">
            <w:pPr>
              <w:spacing w:after="40"/>
              <w:ind w:right="-102"/>
              <w:jc w:val="center"/>
              <w:rPr>
                <w:rFonts w:asciiTheme="minorHAnsi" w:hAnsiTheme="minorHAnsi"/>
                <w:b w:val="0"/>
                <w:color w:val="000000" w:themeColor="text1"/>
                <w:sz w:val="18"/>
                <w:szCs w:val="18"/>
              </w:rPr>
            </w:pPr>
            <w:r w:rsidRPr="00203703">
              <w:rPr>
                <w:rFonts w:asciiTheme="minorHAnsi" w:hAnsiTheme="minorHAnsi"/>
                <w:b w:val="0"/>
                <w:color w:val="000000" w:themeColor="text1"/>
                <w:sz w:val="18"/>
                <w:szCs w:val="18"/>
              </w:rPr>
              <w:t>+20% u odnosu na početnu vrijedno</w:t>
            </w:r>
          </w:p>
        </w:tc>
      </w:tr>
    </w:tbl>
    <w:p w:rsidR="00A16942" w:rsidRPr="007075A6" w:rsidRDefault="006A107F" w:rsidP="00AB1021">
      <w:pPr>
        <w:pStyle w:val="Heading4"/>
        <w:spacing w:before="120" w:after="120" w:line="240" w:lineRule="auto"/>
        <w:ind w:right="-446"/>
        <w:jc w:val="both"/>
        <w:rPr>
          <w:rFonts w:asciiTheme="minorHAnsi" w:hAnsiTheme="minorHAnsi"/>
          <w:b w:val="0"/>
          <w:i w:val="0"/>
          <w:color w:val="000000"/>
          <w:sz w:val="24"/>
          <w:szCs w:val="24"/>
        </w:rPr>
      </w:pPr>
      <w:bookmarkStart w:id="31" w:name="_Toc90637383"/>
      <w:r w:rsidRPr="007075A6">
        <w:rPr>
          <w:rFonts w:asciiTheme="minorHAnsi" w:hAnsiTheme="minorHAnsi"/>
          <w:i w:val="0"/>
          <w:color w:val="000000"/>
          <w:sz w:val="24"/>
          <w:szCs w:val="24"/>
        </w:rPr>
        <w:t>OPERATIVNI CILJ 4.2.</w:t>
      </w:r>
      <w:r w:rsidRPr="007075A6">
        <w:rPr>
          <w:rFonts w:asciiTheme="minorHAnsi" w:hAnsiTheme="minorHAnsi"/>
          <w:color w:val="000000"/>
          <w:sz w:val="24"/>
          <w:szCs w:val="24"/>
        </w:rPr>
        <w:t xml:space="preserve"> </w:t>
      </w:r>
      <w:r w:rsidR="00E90B66" w:rsidRPr="00E90B66">
        <w:rPr>
          <w:rFonts w:asciiTheme="minorHAnsi" w:hAnsiTheme="minorHAnsi"/>
          <w:color w:val="000000"/>
          <w:sz w:val="24"/>
          <w:szCs w:val="24"/>
        </w:rPr>
        <w:t>Unapređenje primjene Zakona o SPI od strane obveznika primjene zakona i jačanje kapaciteta korisnika zakona, radi obezbjeđenja adekvatnog ostvarivanja prava na pristup informacijama</w:t>
      </w:r>
      <w:bookmarkEnd w:id="31"/>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pogledu reaktivne transparentnosti, potrebno je smanjiti broj zaht</w:t>
      </w:r>
      <w:r w:rsidR="00F76004">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eva za pristup informacijama, uz istovremeno proaktivno povećavanje količine i kvaliteta informacija koj</w:t>
      </w:r>
      <w:r w:rsidR="00F76004">
        <w:rPr>
          <w:rFonts w:asciiTheme="minorHAnsi" w:eastAsia="Calibri" w:hAnsiTheme="minorHAnsi" w:cs="Calibri"/>
          <w:color w:val="000000"/>
          <w:sz w:val="24"/>
          <w:szCs w:val="24"/>
        </w:rPr>
        <w:t>e objavljuju organi. Pored obuke</w:t>
      </w:r>
      <w:r w:rsidRPr="007075A6">
        <w:rPr>
          <w:rFonts w:asciiTheme="minorHAnsi" w:eastAsia="Calibri" w:hAnsiTheme="minorHAnsi" w:cs="Calibri"/>
          <w:color w:val="000000"/>
          <w:sz w:val="24"/>
          <w:szCs w:val="24"/>
        </w:rPr>
        <w:t xml:space="preserve"> i jačanja svijesti korisnika Zakona o slobodnom pristupu informacijama (ZSPI), potrebno je raditi na uspostavljanju radne grupe za ZSPI na nivou organa vlasti i izraditi model upravljanja kvalitetom u oblasti slobodnog pristupa informacijama </w:t>
      </w:r>
      <w:r w:rsidR="00F76004">
        <w:rPr>
          <w:rFonts w:asciiTheme="minorHAnsi" w:eastAsia="Calibri" w:hAnsiTheme="minorHAnsi" w:cs="Calibri"/>
          <w:color w:val="000000"/>
          <w:sz w:val="24"/>
          <w:szCs w:val="24"/>
        </w:rPr>
        <w:t xml:space="preserve"> radi </w:t>
      </w:r>
      <w:r w:rsidRPr="007075A6">
        <w:rPr>
          <w:rFonts w:asciiTheme="minorHAnsi" w:eastAsia="Calibri" w:hAnsiTheme="minorHAnsi" w:cs="Calibri"/>
          <w:color w:val="000000"/>
          <w:sz w:val="24"/>
          <w:szCs w:val="24"/>
        </w:rPr>
        <w:t xml:space="preserve">samoprocjene i unapređenja poštovanja ZSPI. </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Potrebno je obezb</w:t>
      </w:r>
      <w:r w:rsidR="00F76004">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jediti dodatnu podršku radu Savjeta Agencije za zaštitu ličnih podataka i slobodan pristup informacijama, kao kolektivnog organa upravljanja Agencijom, formiranjem mreže ovlašćenih lica za ZSP</w:t>
      </w:r>
      <w:r w:rsidR="00F76004">
        <w:rPr>
          <w:rFonts w:asciiTheme="minorHAnsi" w:eastAsia="Calibri" w:hAnsiTheme="minorHAnsi" w:cs="Calibri"/>
          <w:color w:val="000000"/>
          <w:sz w:val="24"/>
          <w:szCs w:val="24"/>
        </w:rPr>
        <w:t>I u organima vlasti i poboljšan</w:t>
      </w:r>
      <w:r w:rsidRPr="007075A6">
        <w:rPr>
          <w:rFonts w:asciiTheme="minorHAnsi" w:eastAsia="Calibri" w:hAnsiTheme="minorHAnsi" w:cs="Calibri"/>
          <w:color w:val="000000"/>
          <w:sz w:val="24"/>
          <w:szCs w:val="24"/>
        </w:rPr>
        <w:t>im međusobnim kanalima komunikacije i koordinacije ovlašćenih lica i Savjeta.</w:t>
      </w:r>
    </w:p>
    <w:p w:rsidR="00A16942" w:rsidRPr="007075A6" w:rsidRDefault="006A107F">
      <w:pPr>
        <w:spacing w:before="60" w:after="60" w:line="240" w:lineRule="auto"/>
        <w:ind w:right="-446"/>
        <w:jc w:val="both"/>
        <w:rPr>
          <w:rFonts w:asciiTheme="minorHAnsi" w:eastAsia="Calibri" w:hAnsiTheme="minorHAnsi" w:cs="Calibri"/>
          <w:color w:val="000000"/>
          <w:sz w:val="24"/>
          <w:szCs w:val="24"/>
          <w:highlight w:val="white"/>
        </w:rPr>
      </w:pPr>
      <w:r w:rsidRPr="007075A6">
        <w:rPr>
          <w:rFonts w:asciiTheme="minorHAnsi" w:eastAsia="Calibri" w:hAnsiTheme="minorHAnsi" w:cs="Calibri"/>
          <w:color w:val="000000"/>
          <w:sz w:val="24"/>
          <w:szCs w:val="24"/>
        </w:rPr>
        <w:t>Na osnovu prethodnih analiza, potrebno je izraditi pretraživu bazu</w:t>
      </w:r>
      <w:r w:rsidRPr="007075A6">
        <w:rPr>
          <w:rFonts w:asciiTheme="minorHAnsi" w:eastAsia="Calibri" w:hAnsiTheme="minorHAnsi" w:cs="Calibri"/>
          <w:color w:val="000000"/>
          <w:sz w:val="24"/>
          <w:szCs w:val="24"/>
          <w:highlight w:val="white"/>
        </w:rPr>
        <w:t xml:space="preserve"> odluka Agencije </w:t>
      </w:r>
      <w:r w:rsidRPr="007075A6">
        <w:rPr>
          <w:rFonts w:asciiTheme="minorHAnsi" w:eastAsia="Calibri" w:hAnsiTheme="minorHAnsi" w:cs="Calibri"/>
          <w:color w:val="000000"/>
          <w:sz w:val="24"/>
          <w:szCs w:val="24"/>
        </w:rPr>
        <w:t>za zaštitu ličnih podataka i slobodan pristup informacijama</w:t>
      </w:r>
      <w:r w:rsidRPr="007075A6">
        <w:rPr>
          <w:rFonts w:asciiTheme="minorHAnsi" w:eastAsia="Calibri" w:hAnsiTheme="minorHAnsi" w:cs="Calibri"/>
          <w:color w:val="000000"/>
          <w:sz w:val="24"/>
          <w:szCs w:val="24"/>
          <w:highlight w:val="white"/>
        </w:rPr>
        <w:t xml:space="preserve"> i sudova u oblasti slobodnog pristupa informacijama</w:t>
      </w:r>
      <w:r w:rsidRPr="007075A6">
        <w:rPr>
          <w:rFonts w:asciiTheme="minorHAnsi" w:eastAsia="Calibri" w:hAnsiTheme="minorHAnsi" w:cs="Calibri"/>
          <w:color w:val="000000"/>
          <w:sz w:val="24"/>
          <w:szCs w:val="24"/>
        </w:rPr>
        <w:t>, uključujući i inte</w:t>
      </w:r>
      <w:r w:rsidR="00F76004">
        <w:rPr>
          <w:rFonts w:asciiTheme="minorHAnsi" w:eastAsia="Calibri" w:hAnsiTheme="minorHAnsi" w:cs="Calibri"/>
          <w:color w:val="000000"/>
          <w:sz w:val="24"/>
          <w:szCs w:val="24"/>
        </w:rPr>
        <w:t>rno povezivanje eDMS Agencije s</w:t>
      </w:r>
      <w:r w:rsidRPr="007075A6">
        <w:rPr>
          <w:rFonts w:asciiTheme="minorHAnsi" w:eastAsia="Calibri" w:hAnsiTheme="minorHAnsi" w:cs="Calibri"/>
          <w:color w:val="000000"/>
          <w:sz w:val="24"/>
          <w:szCs w:val="24"/>
        </w:rPr>
        <w:t xml:space="preserve"> bazama sudova.</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Indikatori kojim</w:t>
      </w:r>
      <w:r w:rsidR="00F7600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 se prati ispunjenje ovog operativnog cilja su:</w:t>
      </w:r>
    </w:p>
    <w:tbl>
      <w:tblPr>
        <w:tblStyle w:val="25"/>
        <w:tblW w:w="971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230"/>
        <w:gridCol w:w="1987"/>
        <w:gridCol w:w="1821"/>
        <w:gridCol w:w="1977"/>
        <w:gridCol w:w="1700"/>
      </w:tblGrid>
      <w:tr w:rsidR="00A16942" w:rsidRPr="007075A6" w:rsidTr="00407EF3">
        <w:tc>
          <w:tcPr>
            <w:tcW w:w="2230" w:type="dxa"/>
            <w:shd w:val="clear" w:color="auto" w:fill="DAF2F6"/>
            <w:vAlign w:val="center"/>
          </w:tcPr>
          <w:p w:rsidR="00A16942" w:rsidRPr="007075A6" w:rsidRDefault="006A107F" w:rsidP="00223CCA">
            <w:pPr>
              <w:spacing w:after="40"/>
              <w:ind w:left="-36" w:right="-450"/>
              <w:jc w:val="both"/>
              <w:rPr>
                <w:rFonts w:asciiTheme="minorHAnsi" w:hAnsiTheme="minorHAnsi"/>
                <w:color w:val="3A4C5B"/>
              </w:rPr>
            </w:pPr>
            <w:r w:rsidRPr="007075A6">
              <w:rPr>
                <w:rFonts w:asciiTheme="minorHAnsi" w:hAnsiTheme="minorHAnsi"/>
                <w:color w:val="3A4C5B"/>
              </w:rPr>
              <w:t>OPERATIVNI CILJ 4.2.</w:t>
            </w:r>
          </w:p>
        </w:tc>
        <w:tc>
          <w:tcPr>
            <w:tcW w:w="7485" w:type="dxa"/>
            <w:gridSpan w:val="4"/>
            <w:shd w:val="clear" w:color="auto" w:fill="DAF2F6"/>
            <w:vAlign w:val="center"/>
          </w:tcPr>
          <w:p w:rsidR="00A16942" w:rsidRPr="007075A6" w:rsidRDefault="003235E5">
            <w:pPr>
              <w:ind w:right="72"/>
              <w:jc w:val="both"/>
              <w:rPr>
                <w:rFonts w:asciiTheme="minorHAnsi" w:hAnsiTheme="minorHAnsi"/>
                <w:color w:val="3A4C5B"/>
              </w:rPr>
            </w:pPr>
            <w:r w:rsidRPr="003235E5">
              <w:rPr>
                <w:rFonts w:asciiTheme="minorHAnsi" w:hAnsiTheme="minorHAnsi"/>
                <w:color w:val="3A4C5B"/>
              </w:rPr>
              <w:t>Unapređenje primjene Zakona o SPI od strane obveznika primjene zakona i jačanje kapaciteta korisnika zakona, radi obezbjeđenja adekvatnog ostvarivanja prava na pristup informacijama</w:t>
            </w:r>
          </w:p>
        </w:tc>
      </w:tr>
      <w:tr w:rsidR="00A16942" w:rsidRPr="007075A6" w:rsidTr="00407EF3">
        <w:tc>
          <w:tcPr>
            <w:tcW w:w="4217" w:type="dxa"/>
            <w:gridSpan w:val="2"/>
            <w:shd w:val="clear" w:color="auto" w:fill="DAF2F6"/>
            <w:vAlign w:val="center"/>
          </w:tcPr>
          <w:p w:rsidR="00A16942" w:rsidRPr="007075A6" w:rsidRDefault="006A107F">
            <w:pPr>
              <w:spacing w:after="40"/>
              <w:ind w:right="-450"/>
              <w:rPr>
                <w:rFonts w:asciiTheme="minorHAnsi" w:hAnsiTheme="minorHAnsi"/>
                <w:color w:val="3A4C5B"/>
                <w:sz w:val="18"/>
                <w:szCs w:val="18"/>
              </w:rPr>
            </w:pPr>
            <w:r w:rsidRPr="007075A6">
              <w:rPr>
                <w:rFonts w:asciiTheme="minorHAnsi" w:hAnsiTheme="minorHAnsi"/>
                <w:color w:val="3A4C5B"/>
                <w:sz w:val="18"/>
                <w:szCs w:val="18"/>
              </w:rPr>
              <w:lastRenderedPageBreak/>
              <w:t>Indikator</w:t>
            </w:r>
          </w:p>
        </w:tc>
        <w:tc>
          <w:tcPr>
            <w:tcW w:w="1821" w:type="dxa"/>
            <w:shd w:val="clear" w:color="auto" w:fill="DAF2F6"/>
            <w:vAlign w:val="center"/>
          </w:tcPr>
          <w:p w:rsidR="00A16942" w:rsidRPr="007075A6" w:rsidRDefault="006A107F" w:rsidP="00223CCA">
            <w:pPr>
              <w:spacing w:after="40"/>
              <w:ind w:left="-10" w:right="-450"/>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1977" w:type="dxa"/>
            <w:shd w:val="clear" w:color="auto" w:fill="DAF2F6"/>
            <w:vAlign w:val="center"/>
          </w:tcPr>
          <w:p w:rsidR="00A16942" w:rsidRPr="007075A6" w:rsidRDefault="006A107F" w:rsidP="00223CCA">
            <w:pPr>
              <w:spacing w:after="40"/>
              <w:ind w:left="0" w:right="-8"/>
              <w:rPr>
                <w:rFonts w:asciiTheme="minorHAnsi" w:hAnsiTheme="minorHAnsi"/>
                <w:color w:val="3A4C5B"/>
                <w:sz w:val="18"/>
                <w:szCs w:val="18"/>
              </w:rPr>
            </w:pPr>
            <w:r w:rsidRPr="007075A6">
              <w:rPr>
                <w:rFonts w:asciiTheme="minorHAnsi" w:hAnsiTheme="minorHAnsi"/>
                <w:color w:val="3A4C5B"/>
                <w:sz w:val="18"/>
                <w:szCs w:val="18"/>
              </w:rPr>
              <w:t>Ciljana vrijednost u 2024.</w:t>
            </w:r>
          </w:p>
        </w:tc>
        <w:tc>
          <w:tcPr>
            <w:tcW w:w="1700" w:type="dxa"/>
            <w:shd w:val="clear" w:color="auto" w:fill="DAF2F6"/>
            <w:vAlign w:val="center"/>
          </w:tcPr>
          <w:p w:rsidR="00A16942" w:rsidRPr="007075A6" w:rsidRDefault="006A107F" w:rsidP="00223CCA">
            <w:pPr>
              <w:spacing w:after="40"/>
              <w:ind w:left="0" w:right="72"/>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4217" w:type="dxa"/>
            <w:gridSpan w:val="2"/>
            <w:shd w:val="clear" w:color="auto" w:fill="auto"/>
          </w:tcPr>
          <w:p w:rsidR="00A16942" w:rsidRPr="005560CF" w:rsidRDefault="006A107F" w:rsidP="00223CCA">
            <w:pPr>
              <w:spacing w:after="40"/>
              <w:ind w:left="0"/>
              <w:rPr>
                <w:rFonts w:asciiTheme="minorHAnsi" w:hAnsiTheme="minorHAnsi"/>
                <w:b w:val="0"/>
                <w:sz w:val="18"/>
                <w:szCs w:val="18"/>
              </w:rPr>
            </w:pPr>
            <w:r w:rsidRPr="005560CF">
              <w:rPr>
                <w:rFonts w:asciiTheme="minorHAnsi" w:hAnsiTheme="minorHAnsi"/>
                <w:b w:val="0"/>
                <w:sz w:val="18"/>
                <w:szCs w:val="18"/>
              </w:rPr>
              <w:t xml:space="preserve">Udio usvojenih žalbi zbog ćutanja administracije u odnosu na ukupan broj žalbi </w:t>
            </w:r>
          </w:p>
        </w:tc>
        <w:tc>
          <w:tcPr>
            <w:tcW w:w="1821" w:type="dxa"/>
            <w:shd w:val="clear" w:color="auto" w:fill="auto"/>
          </w:tcPr>
          <w:p w:rsidR="00A16942" w:rsidRPr="005560CF" w:rsidRDefault="006A107F">
            <w:pPr>
              <w:spacing w:after="40"/>
              <w:ind w:right="85"/>
              <w:jc w:val="center"/>
              <w:rPr>
                <w:rFonts w:asciiTheme="minorHAnsi" w:hAnsiTheme="minorHAnsi"/>
                <w:b w:val="0"/>
                <w:sz w:val="18"/>
                <w:szCs w:val="18"/>
              </w:rPr>
            </w:pPr>
            <w:r w:rsidRPr="005560CF">
              <w:rPr>
                <w:rFonts w:asciiTheme="minorHAnsi" w:hAnsiTheme="minorHAnsi"/>
                <w:b w:val="0"/>
                <w:sz w:val="18"/>
                <w:szCs w:val="18"/>
              </w:rPr>
              <w:t>23,15% (1,002 od 4,328 u 2020)</w:t>
            </w:r>
          </w:p>
        </w:tc>
        <w:tc>
          <w:tcPr>
            <w:tcW w:w="1977" w:type="dxa"/>
            <w:shd w:val="clear" w:color="auto" w:fill="auto"/>
          </w:tcPr>
          <w:p w:rsidR="00A16942" w:rsidRPr="005560CF" w:rsidRDefault="006A107F">
            <w:pPr>
              <w:spacing w:after="40"/>
              <w:ind w:right="-450"/>
              <w:jc w:val="center"/>
              <w:rPr>
                <w:rFonts w:asciiTheme="minorHAnsi" w:hAnsiTheme="minorHAnsi"/>
                <w:b w:val="0"/>
                <w:sz w:val="18"/>
                <w:szCs w:val="18"/>
              </w:rPr>
            </w:pPr>
            <w:r w:rsidRPr="005560CF">
              <w:rPr>
                <w:rFonts w:asciiTheme="minorHAnsi" w:hAnsiTheme="minorHAnsi"/>
                <w:b w:val="0"/>
                <w:sz w:val="18"/>
                <w:szCs w:val="18"/>
              </w:rPr>
              <w:t>15%</w:t>
            </w:r>
          </w:p>
        </w:tc>
        <w:tc>
          <w:tcPr>
            <w:tcW w:w="1700" w:type="dxa"/>
            <w:shd w:val="clear" w:color="auto" w:fill="auto"/>
          </w:tcPr>
          <w:p w:rsidR="00A16942" w:rsidRPr="005560CF" w:rsidRDefault="006A107F">
            <w:pPr>
              <w:spacing w:after="40"/>
              <w:ind w:right="-450"/>
              <w:jc w:val="center"/>
              <w:rPr>
                <w:rFonts w:asciiTheme="minorHAnsi" w:hAnsiTheme="minorHAnsi"/>
                <w:b w:val="0"/>
                <w:sz w:val="18"/>
                <w:szCs w:val="18"/>
              </w:rPr>
            </w:pPr>
            <w:r w:rsidRPr="005560CF">
              <w:rPr>
                <w:rFonts w:asciiTheme="minorHAnsi" w:hAnsiTheme="minorHAnsi"/>
                <w:b w:val="0"/>
                <w:sz w:val="18"/>
                <w:szCs w:val="18"/>
              </w:rPr>
              <w:t>10%</w:t>
            </w:r>
          </w:p>
        </w:tc>
      </w:tr>
      <w:tr w:rsidR="00A16942" w:rsidRPr="007075A6" w:rsidTr="00407EF3">
        <w:tc>
          <w:tcPr>
            <w:tcW w:w="4217" w:type="dxa"/>
            <w:gridSpan w:val="2"/>
            <w:shd w:val="clear" w:color="auto" w:fill="auto"/>
          </w:tcPr>
          <w:p w:rsidR="00A16942" w:rsidRPr="005560CF" w:rsidRDefault="006A107F" w:rsidP="00223CCA">
            <w:pPr>
              <w:spacing w:after="40"/>
              <w:ind w:left="0"/>
              <w:rPr>
                <w:rFonts w:asciiTheme="minorHAnsi" w:hAnsiTheme="minorHAnsi"/>
                <w:b w:val="0"/>
                <w:sz w:val="18"/>
                <w:szCs w:val="18"/>
              </w:rPr>
            </w:pPr>
            <w:r w:rsidRPr="005560CF">
              <w:rPr>
                <w:rFonts w:asciiTheme="minorHAnsi" w:hAnsiTheme="minorHAnsi"/>
                <w:b w:val="0"/>
                <w:sz w:val="18"/>
                <w:szCs w:val="18"/>
              </w:rPr>
              <w:t>Udio poništenih odluka organa vlasti od strane Agencije u odnosu na ukupan broj žalbi</w:t>
            </w:r>
          </w:p>
        </w:tc>
        <w:tc>
          <w:tcPr>
            <w:tcW w:w="1821" w:type="dxa"/>
            <w:shd w:val="clear" w:color="auto" w:fill="auto"/>
          </w:tcPr>
          <w:p w:rsidR="00A16942" w:rsidRPr="005560CF" w:rsidRDefault="006A107F">
            <w:pPr>
              <w:spacing w:after="40"/>
              <w:ind w:right="85"/>
              <w:jc w:val="center"/>
              <w:rPr>
                <w:rFonts w:asciiTheme="minorHAnsi" w:hAnsiTheme="minorHAnsi"/>
                <w:b w:val="0"/>
                <w:sz w:val="18"/>
                <w:szCs w:val="18"/>
              </w:rPr>
            </w:pPr>
            <w:r w:rsidRPr="005560CF">
              <w:rPr>
                <w:rFonts w:asciiTheme="minorHAnsi" w:hAnsiTheme="minorHAnsi"/>
                <w:b w:val="0"/>
                <w:sz w:val="18"/>
                <w:szCs w:val="18"/>
              </w:rPr>
              <w:t>53,19% (2,302 od 4,328 u 2020)</w:t>
            </w:r>
          </w:p>
        </w:tc>
        <w:tc>
          <w:tcPr>
            <w:tcW w:w="1977" w:type="dxa"/>
            <w:shd w:val="clear" w:color="auto" w:fill="auto"/>
          </w:tcPr>
          <w:p w:rsidR="00A16942" w:rsidRPr="005560CF" w:rsidRDefault="006A107F">
            <w:pPr>
              <w:spacing w:after="40"/>
              <w:ind w:right="-450"/>
              <w:jc w:val="center"/>
              <w:rPr>
                <w:rFonts w:asciiTheme="minorHAnsi" w:hAnsiTheme="minorHAnsi"/>
                <w:b w:val="0"/>
                <w:sz w:val="18"/>
                <w:szCs w:val="18"/>
              </w:rPr>
            </w:pPr>
            <w:r w:rsidRPr="005560CF">
              <w:rPr>
                <w:rFonts w:asciiTheme="minorHAnsi" w:hAnsiTheme="minorHAnsi"/>
                <w:b w:val="0"/>
                <w:sz w:val="18"/>
                <w:szCs w:val="18"/>
              </w:rPr>
              <w:t>45%</w:t>
            </w:r>
          </w:p>
        </w:tc>
        <w:tc>
          <w:tcPr>
            <w:tcW w:w="1700" w:type="dxa"/>
            <w:shd w:val="clear" w:color="auto" w:fill="auto"/>
          </w:tcPr>
          <w:p w:rsidR="00A16942" w:rsidRPr="005560CF" w:rsidRDefault="006A107F">
            <w:pPr>
              <w:spacing w:after="40"/>
              <w:ind w:right="-450"/>
              <w:jc w:val="center"/>
              <w:rPr>
                <w:rFonts w:asciiTheme="minorHAnsi" w:hAnsiTheme="minorHAnsi"/>
                <w:b w:val="0"/>
                <w:sz w:val="18"/>
                <w:szCs w:val="18"/>
              </w:rPr>
            </w:pPr>
            <w:r w:rsidRPr="005560CF">
              <w:rPr>
                <w:rFonts w:asciiTheme="minorHAnsi" w:hAnsiTheme="minorHAnsi"/>
                <w:b w:val="0"/>
                <w:sz w:val="18"/>
                <w:szCs w:val="18"/>
              </w:rPr>
              <w:t>35%</w:t>
            </w:r>
          </w:p>
        </w:tc>
      </w:tr>
    </w:tbl>
    <w:p w:rsidR="00A16942" w:rsidRPr="007075A6" w:rsidRDefault="006A107F">
      <w:pPr>
        <w:pStyle w:val="Heading4"/>
        <w:spacing w:before="60" w:after="60" w:line="240" w:lineRule="auto"/>
        <w:ind w:right="-446"/>
        <w:jc w:val="both"/>
        <w:rPr>
          <w:rFonts w:asciiTheme="minorHAnsi" w:hAnsiTheme="minorHAnsi"/>
          <w:b w:val="0"/>
          <w:i w:val="0"/>
          <w:color w:val="000000"/>
          <w:sz w:val="24"/>
          <w:szCs w:val="24"/>
        </w:rPr>
      </w:pPr>
      <w:bookmarkStart w:id="32" w:name="_Toc90637384"/>
      <w:r w:rsidRPr="007075A6">
        <w:rPr>
          <w:rFonts w:asciiTheme="minorHAnsi" w:hAnsiTheme="minorHAnsi"/>
          <w:i w:val="0"/>
          <w:color w:val="000000"/>
          <w:sz w:val="24"/>
          <w:szCs w:val="24"/>
        </w:rPr>
        <w:t>OPERATIVNI CILJ 4.3.</w:t>
      </w:r>
      <w:r w:rsidRPr="007075A6">
        <w:rPr>
          <w:rFonts w:asciiTheme="minorHAnsi" w:hAnsiTheme="minorHAnsi"/>
          <w:color w:val="000000"/>
          <w:sz w:val="24"/>
          <w:szCs w:val="24"/>
        </w:rPr>
        <w:t xml:space="preserve"> Unapređenje ponovne upotrebe informacija i povećanje dostupnosti otvorenih podataka</w:t>
      </w:r>
      <w:bookmarkEnd w:id="32"/>
      <w:r w:rsidRPr="007075A6">
        <w:rPr>
          <w:rFonts w:asciiTheme="minorHAnsi" w:hAnsiTheme="minorHAnsi"/>
          <w:color w:val="000000"/>
          <w:sz w:val="24"/>
          <w:szCs w:val="24"/>
        </w:rPr>
        <w:t xml:space="preserve">  </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Transparentnost javne uprave, jačanje uloge građana u kreiranju javnih politika, kao i korišćenje novih tehnologija u upravljanju promjenama krajnji </w:t>
      </w:r>
      <w:r w:rsidR="00F76004" w:rsidRPr="007075A6">
        <w:rPr>
          <w:rFonts w:asciiTheme="minorHAnsi" w:eastAsia="Calibri" w:hAnsiTheme="minorHAnsi" w:cs="Calibri"/>
          <w:color w:val="000000"/>
          <w:sz w:val="24"/>
          <w:szCs w:val="24"/>
        </w:rPr>
        <w:t xml:space="preserve">su </w:t>
      </w:r>
      <w:r w:rsidRPr="007075A6">
        <w:rPr>
          <w:rFonts w:asciiTheme="minorHAnsi" w:eastAsia="Calibri" w:hAnsiTheme="minorHAnsi" w:cs="Calibri"/>
          <w:color w:val="000000"/>
          <w:sz w:val="24"/>
          <w:szCs w:val="24"/>
        </w:rPr>
        <w:t xml:space="preserve">rezultati koje MJUDDM želi dostići realizacijom ovog cilja. MJUDDM je Partnerstvom otvorenih Vlada (eng. Open Government Partnership </w:t>
      </w:r>
      <w:hyperlink r:id="rId59">
        <w:r w:rsidRPr="007075A6">
          <w:rPr>
            <w:rFonts w:asciiTheme="minorHAnsi" w:eastAsia="Calibri" w:hAnsiTheme="minorHAnsi" w:cs="Calibri"/>
            <w:color w:val="000000"/>
            <w:sz w:val="24"/>
            <w:szCs w:val="24"/>
            <w:u w:val="single"/>
          </w:rPr>
          <w:t>https://www.opengovpartnership.org/members/montenegro/</w:t>
        </w:r>
      </w:hyperlink>
      <w:r w:rsidRPr="007075A6">
        <w:rPr>
          <w:rFonts w:asciiTheme="minorHAnsi" w:eastAsia="Calibri" w:hAnsiTheme="minorHAnsi" w:cs="Calibri"/>
          <w:color w:val="000000"/>
          <w:sz w:val="24"/>
          <w:szCs w:val="24"/>
        </w:rPr>
        <w:t xml:space="preserve">) i uspostavljanjem Portala otvorenih podataka </w:t>
      </w:r>
      <w:hyperlink r:id="rId60">
        <w:r w:rsidRPr="007075A6">
          <w:rPr>
            <w:rFonts w:asciiTheme="minorHAnsi" w:eastAsia="Calibri" w:hAnsiTheme="minorHAnsi" w:cs="Calibri"/>
            <w:color w:val="000000"/>
            <w:sz w:val="24"/>
            <w:szCs w:val="24"/>
            <w:u w:val="single"/>
          </w:rPr>
          <w:t>https://data.gov.me/</w:t>
        </w:r>
      </w:hyperlink>
      <w:r w:rsidRPr="007075A6">
        <w:rPr>
          <w:rFonts w:asciiTheme="minorHAnsi" w:eastAsia="Calibri" w:hAnsiTheme="minorHAnsi" w:cs="Calibri"/>
          <w:color w:val="000000"/>
          <w:sz w:val="24"/>
          <w:szCs w:val="24"/>
        </w:rPr>
        <w:t xml:space="preserve"> učinilo prvi korak u promovisanju ovih vrijednosti, a savremeni model upravljanja podacima podr</w:t>
      </w:r>
      <w:r w:rsidR="00F7600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zumijeva standardizovane,  dostupne, mašinski čitljive i pouzdane podatke u stvarnom vremenu, čija široka upotreba i razmjena može doprinijeti razvoju u svim segmentima društva. </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Promotivnim a</w:t>
      </w:r>
      <w:r w:rsidR="00F76004">
        <w:rPr>
          <w:rFonts w:asciiTheme="minorHAnsi" w:eastAsia="Calibri" w:hAnsiTheme="minorHAnsi" w:cs="Calibri"/>
          <w:color w:val="000000"/>
          <w:sz w:val="24"/>
          <w:szCs w:val="24"/>
        </w:rPr>
        <w:t>ktivnostima i kampanjama radi</w:t>
      </w:r>
      <w:r w:rsidRPr="007075A6">
        <w:rPr>
          <w:rFonts w:asciiTheme="minorHAnsi" w:eastAsia="Calibri" w:hAnsiTheme="minorHAnsi" w:cs="Calibri"/>
          <w:color w:val="000000"/>
          <w:sz w:val="24"/>
          <w:szCs w:val="24"/>
        </w:rPr>
        <w:t xml:space="preserve"> podizanja svijesti i širenja inicijative o otvaranju podataka u pos</w:t>
      </w:r>
      <w:r w:rsidR="00F76004">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 xml:space="preserve">edu javne uprave, postignuće se veća transparentnost organa, korišćenje i ponovna upotreba istih podataka. Pored promotivnih aktivnosti, unapređenjem Portala otvorenih podataka u vidu uvođenja </w:t>
      </w:r>
      <w:r w:rsidRPr="007075A6">
        <w:rPr>
          <w:rFonts w:asciiTheme="minorHAnsi" w:eastAsia="Calibri" w:hAnsiTheme="minorHAnsi" w:cs="Calibri"/>
          <w:i/>
          <w:color w:val="000000"/>
          <w:sz w:val="24"/>
          <w:szCs w:val="24"/>
        </w:rPr>
        <w:t>high value</w:t>
      </w:r>
      <w:r w:rsidRPr="007075A6">
        <w:rPr>
          <w:rFonts w:asciiTheme="minorHAnsi" w:eastAsia="Calibri" w:hAnsiTheme="minorHAnsi" w:cs="Calibri"/>
          <w:color w:val="000000"/>
          <w:sz w:val="24"/>
          <w:szCs w:val="24"/>
        </w:rPr>
        <w:t xml:space="preserve"> data setov</w:t>
      </w:r>
      <w:r w:rsidR="00F76004">
        <w:rPr>
          <w:rFonts w:asciiTheme="minorHAnsi" w:eastAsia="Calibri" w:hAnsiTheme="minorHAnsi" w:cs="Calibri"/>
          <w:color w:val="000000"/>
          <w:sz w:val="24"/>
          <w:szCs w:val="24"/>
        </w:rPr>
        <w:t>a (skupova podataka povezanih s</w:t>
      </w:r>
      <w:r w:rsidRPr="007075A6">
        <w:rPr>
          <w:rFonts w:asciiTheme="minorHAnsi" w:eastAsia="Calibri" w:hAnsiTheme="minorHAnsi" w:cs="Calibri"/>
          <w:color w:val="000000"/>
          <w:sz w:val="24"/>
          <w:szCs w:val="24"/>
        </w:rPr>
        <w:t xml:space="preserve"> važnim koristima za </w:t>
      </w:r>
      <w:r w:rsidR="00F76004">
        <w:rPr>
          <w:rFonts w:asciiTheme="minorHAnsi" w:eastAsia="Calibri" w:hAnsiTheme="minorHAnsi" w:cs="Calibri"/>
          <w:color w:val="000000"/>
          <w:sz w:val="24"/>
          <w:szCs w:val="24"/>
        </w:rPr>
        <w:t>društvo i privredu kad</w:t>
      </w:r>
      <w:r w:rsidRPr="007075A6">
        <w:rPr>
          <w:rFonts w:asciiTheme="minorHAnsi" w:eastAsia="Calibri" w:hAnsiTheme="minorHAnsi" w:cs="Calibri"/>
          <w:color w:val="000000"/>
          <w:sz w:val="24"/>
          <w:szCs w:val="24"/>
        </w:rPr>
        <w:t xml:space="preserve"> se ponovo koriste) i dinamičkih data setova (tj. setova realnom vremenu), i kroz obuke administratora/službenika organa koji su zaduženi da objavljivanje podataka na portalu, povećaće se broj data setova kao i institucija koje objavljuju ovakve podatke u skladu sa SPI.</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Dodatno unapređenje koordinacije u ovoj oblasti očekuje se kroz rad Savjeta za otvorene podatke kao radnog tijela Vlade.</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Indikatori kojim</w:t>
      </w:r>
      <w:r w:rsidR="00F76004">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 xml:space="preserve"> se prati ispunjenje ovog operativnog cilja su:</w:t>
      </w:r>
    </w:p>
    <w:tbl>
      <w:tblPr>
        <w:tblStyle w:val="24"/>
        <w:tblW w:w="962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515"/>
        <w:gridCol w:w="1044"/>
        <w:gridCol w:w="1561"/>
        <w:gridCol w:w="2290"/>
        <w:gridCol w:w="2215"/>
      </w:tblGrid>
      <w:tr w:rsidR="00A16942" w:rsidRPr="007075A6" w:rsidTr="00407EF3">
        <w:tc>
          <w:tcPr>
            <w:tcW w:w="2515" w:type="dxa"/>
            <w:shd w:val="clear" w:color="auto" w:fill="DAF2F6"/>
            <w:vAlign w:val="center"/>
          </w:tcPr>
          <w:p w:rsidR="00A16942" w:rsidRPr="007075A6" w:rsidRDefault="006A107F">
            <w:pPr>
              <w:spacing w:before="40" w:after="40"/>
              <w:ind w:right="-450"/>
              <w:rPr>
                <w:rFonts w:asciiTheme="minorHAnsi" w:hAnsiTheme="minorHAnsi"/>
                <w:color w:val="3A4C5B"/>
              </w:rPr>
            </w:pPr>
            <w:r w:rsidRPr="007075A6">
              <w:rPr>
                <w:rFonts w:asciiTheme="minorHAnsi" w:hAnsiTheme="minorHAnsi"/>
                <w:color w:val="3A4C5B"/>
                <w:sz w:val="20"/>
                <w:szCs w:val="20"/>
              </w:rPr>
              <w:t>OPERATIVNI CILJ 4.3</w:t>
            </w:r>
          </w:p>
        </w:tc>
        <w:tc>
          <w:tcPr>
            <w:tcW w:w="7110" w:type="dxa"/>
            <w:gridSpan w:val="4"/>
            <w:shd w:val="clear" w:color="auto" w:fill="DAF2F6"/>
            <w:vAlign w:val="center"/>
          </w:tcPr>
          <w:p w:rsidR="00A16942" w:rsidRPr="007075A6" w:rsidRDefault="006A107F" w:rsidP="00223CCA">
            <w:pPr>
              <w:ind w:right="64"/>
              <w:rPr>
                <w:rFonts w:asciiTheme="minorHAnsi" w:hAnsiTheme="minorHAnsi"/>
                <w:color w:val="3A4C5B"/>
              </w:rPr>
            </w:pPr>
            <w:r w:rsidRPr="007075A6">
              <w:rPr>
                <w:rFonts w:asciiTheme="minorHAnsi" w:hAnsiTheme="minorHAnsi"/>
                <w:color w:val="3A4C5B"/>
                <w:sz w:val="20"/>
                <w:szCs w:val="20"/>
              </w:rPr>
              <w:t xml:space="preserve">Unapređenje ponovne upotrebe informacija i povećanje dostupnosti otvorenih podataka  </w:t>
            </w:r>
          </w:p>
        </w:tc>
      </w:tr>
      <w:tr w:rsidR="00A16942" w:rsidRPr="007075A6" w:rsidTr="00407EF3">
        <w:tc>
          <w:tcPr>
            <w:tcW w:w="3559" w:type="dxa"/>
            <w:gridSpan w:val="2"/>
            <w:shd w:val="clear" w:color="auto" w:fill="DAF2F6"/>
            <w:vAlign w:val="center"/>
          </w:tcPr>
          <w:p w:rsidR="00A16942" w:rsidRPr="005521FE" w:rsidRDefault="006A107F">
            <w:pPr>
              <w:spacing w:before="40" w:after="40"/>
              <w:ind w:right="-450"/>
              <w:rPr>
                <w:rFonts w:asciiTheme="minorHAnsi" w:hAnsiTheme="minorHAnsi"/>
                <w:color w:val="3A4C5B"/>
                <w:sz w:val="20"/>
                <w:szCs w:val="20"/>
              </w:rPr>
            </w:pPr>
            <w:r w:rsidRPr="005521FE">
              <w:rPr>
                <w:rFonts w:asciiTheme="minorHAnsi" w:hAnsiTheme="minorHAnsi"/>
                <w:color w:val="3A4C5B"/>
                <w:sz w:val="20"/>
                <w:szCs w:val="20"/>
              </w:rPr>
              <w:t>Indikator</w:t>
            </w:r>
          </w:p>
        </w:tc>
        <w:tc>
          <w:tcPr>
            <w:tcW w:w="1561" w:type="dxa"/>
            <w:shd w:val="clear" w:color="auto" w:fill="DAF2F6"/>
            <w:vAlign w:val="center"/>
          </w:tcPr>
          <w:p w:rsidR="00A16942" w:rsidRPr="005521FE" w:rsidRDefault="006A107F">
            <w:pPr>
              <w:spacing w:before="40" w:after="40"/>
              <w:ind w:right="-450"/>
              <w:rPr>
                <w:rFonts w:asciiTheme="minorHAnsi" w:hAnsiTheme="minorHAnsi"/>
                <w:color w:val="3A4C5B"/>
                <w:sz w:val="20"/>
                <w:szCs w:val="20"/>
              </w:rPr>
            </w:pPr>
            <w:r w:rsidRPr="005521FE">
              <w:rPr>
                <w:rFonts w:asciiTheme="minorHAnsi" w:hAnsiTheme="minorHAnsi"/>
                <w:color w:val="3A4C5B"/>
                <w:sz w:val="20"/>
                <w:szCs w:val="20"/>
              </w:rPr>
              <w:t>Početna vrijednost</w:t>
            </w:r>
          </w:p>
        </w:tc>
        <w:tc>
          <w:tcPr>
            <w:tcW w:w="2290" w:type="dxa"/>
            <w:shd w:val="clear" w:color="auto" w:fill="DAF2F6"/>
            <w:vAlign w:val="center"/>
          </w:tcPr>
          <w:p w:rsidR="00A16942" w:rsidRPr="005521FE" w:rsidRDefault="006A107F" w:rsidP="005521FE">
            <w:pPr>
              <w:spacing w:before="40" w:after="40"/>
              <w:ind w:right="-167"/>
              <w:rPr>
                <w:rFonts w:asciiTheme="minorHAnsi" w:hAnsiTheme="minorHAnsi"/>
                <w:color w:val="3A4C5B"/>
                <w:sz w:val="20"/>
                <w:szCs w:val="20"/>
              </w:rPr>
            </w:pPr>
            <w:r w:rsidRPr="005521FE">
              <w:rPr>
                <w:rFonts w:asciiTheme="minorHAnsi" w:hAnsiTheme="minorHAnsi"/>
                <w:color w:val="3A4C5B"/>
                <w:sz w:val="20"/>
                <w:szCs w:val="20"/>
              </w:rPr>
              <w:t>Ciljana vrijednost u 2024.</w:t>
            </w:r>
          </w:p>
        </w:tc>
        <w:tc>
          <w:tcPr>
            <w:tcW w:w="2215" w:type="dxa"/>
            <w:shd w:val="clear" w:color="auto" w:fill="DAF2F6"/>
            <w:vAlign w:val="center"/>
          </w:tcPr>
          <w:p w:rsidR="00A16942" w:rsidRPr="005521FE" w:rsidRDefault="006A107F" w:rsidP="005521FE">
            <w:pPr>
              <w:spacing w:before="40" w:after="40"/>
              <w:ind w:right="-116"/>
              <w:rPr>
                <w:rFonts w:asciiTheme="minorHAnsi" w:hAnsiTheme="minorHAnsi"/>
                <w:color w:val="3A4C5B"/>
                <w:sz w:val="20"/>
                <w:szCs w:val="20"/>
              </w:rPr>
            </w:pPr>
            <w:r w:rsidRPr="005521FE">
              <w:rPr>
                <w:rFonts w:asciiTheme="minorHAnsi" w:hAnsiTheme="minorHAnsi"/>
                <w:color w:val="3A4C5B"/>
                <w:sz w:val="20"/>
                <w:szCs w:val="20"/>
              </w:rPr>
              <w:t>Ciljana vrijednost u 2026.</w:t>
            </w:r>
          </w:p>
        </w:tc>
      </w:tr>
      <w:tr w:rsidR="00A16942" w:rsidRPr="007075A6" w:rsidTr="00407EF3">
        <w:tc>
          <w:tcPr>
            <w:tcW w:w="3559" w:type="dxa"/>
            <w:gridSpan w:val="2"/>
            <w:shd w:val="clear" w:color="auto" w:fill="auto"/>
          </w:tcPr>
          <w:p w:rsidR="00A16942" w:rsidRPr="005560CF" w:rsidRDefault="006A107F" w:rsidP="00223CCA">
            <w:pPr>
              <w:spacing w:before="40" w:after="40"/>
              <w:ind w:left="0"/>
              <w:rPr>
                <w:rFonts w:asciiTheme="minorHAnsi" w:hAnsiTheme="minorHAnsi"/>
                <w:b w:val="0"/>
                <w:sz w:val="18"/>
                <w:szCs w:val="18"/>
              </w:rPr>
            </w:pPr>
            <w:r w:rsidRPr="005560CF">
              <w:rPr>
                <w:rFonts w:asciiTheme="minorHAnsi" w:hAnsiTheme="minorHAnsi"/>
                <w:b w:val="0"/>
                <w:sz w:val="18"/>
                <w:szCs w:val="18"/>
              </w:rPr>
              <w:t xml:space="preserve">Broj data-setova na portalu otvorenih podataka </w:t>
            </w:r>
            <w:hyperlink r:id="rId61">
              <w:r w:rsidRPr="005560CF">
                <w:rPr>
                  <w:rFonts w:asciiTheme="minorHAnsi" w:hAnsiTheme="minorHAnsi"/>
                  <w:b w:val="0"/>
                  <w:sz w:val="18"/>
                  <w:szCs w:val="18"/>
                </w:rPr>
                <w:t>www.data.gov.me</w:t>
              </w:r>
            </w:hyperlink>
          </w:p>
        </w:tc>
        <w:tc>
          <w:tcPr>
            <w:tcW w:w="1561"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146 (2021)</w:t>
            </w:r>
          </w:p>
        </w:tc>
        <w:tc>
          <w:tcPr>
            <w:tcW w:w="2290"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500</w:t>
            </w:r>
          </w:p>
        </w:tc>
        <w:tc>
          <w:tcPr>
            <w:tcW w:w="2215"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800</w:t>
            </w:r>
          </w:p>
        </w:tc>
      </w:tr>
      <w:tr w:rsidR="00A16942" w:rsidRPr="007075A6" w:rsidTr="00407EF3">
        <w:tc>
          <w:tcPr>
            <w:tcW w:w="3559" w:type="dxa"/>
            <w:gridSpan w:val="2"/>
            <w:shd w:val="clear" w:color="auto" w:fill="auto"/>
          </w:tcPr>
          <w:p w:rsidR="00A16942" w:rsidRPr="005560CF" w:rsidRDefault="006A107F" w:rsidP="00223CCA">
            <w:pPr>
              <w:spacing w:before="40" w:after="40"/>
              <w:ind w:left="0"/>
              <w:rPr>
                <w:rFonts w:asciiTheme="minorHAnsi" w:hAnsiTheme="minorHAnsi"/>
                <w:b w:val="0"/>
                <w:sz w:val="18"/>
                <w:szCs w:val="18"/>
              </w:rPr>
            </w:pPr>
            <w:r w:rsidRPr="005560CF">
              <w:rPr>
                <w:rFonts w:asciiTheme="minorHAnsi" w:hAnsiTheme="minorHAnsi"/>
                <w:b w:val="0"/>
                <w:sz w:val="18"/>
                <w:szCs w:val="18"/>
              </w:rPr>
              <w:t>Broj institucija</w:t>
            </w:r>
            <w:r w:rsidRPr="005560CF">
              <w:rPr>
                <w:rFonts w:asciiTheme="minorHAnsi" w:hAnsiTheme="minorHAnsi"/>
                <w:b w:val="0"/>
                <w:sz w:val="18"/>
                <w:szCs w:val="18"/>
                <w:vertAlign w:val="superscript"/>
              </w:rPr>
              <w:footnoteReference w:id="123"/>
            </w:r>
            <w:r w:rsidR="00F76004">
              <w:rPr>
                <w:rFonts w:asciiTheme="minorHAnsi" w:hAnsiTheme="minorHAnsi"/>
                <w:b w:val="0"/>
                <w:sz w:val="18"/>
                <w:szCs w:val="18"/>
              </w:rPr>
              <w:t xml:space="preserve"> koje</w:t>
            </w:r>
            <w:r w:rsidRPr="005560CF">
              <w:rPr>
                <w:rFonts w:asciiTheme="minorHAnsi" w:hAnsiTheme="minorHAnsi"/>
                <w:b w:val="0"/>
                <w:sz w:val="18"/>
                <w:szCs w:val="18"/>
              </w:rPr>
              <w:t xml:space="preserve"> objavljuju podatke na portalu otvorenih podataka </w:t>
            </w:r>
          </w:p>
        </w:tc>
        <w:tc>
          <w:tcPr>
            <w:tcW w:w="1561"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1,5% institucija obveznika SPI</w:t>
            </w:r>
          </w:p>
        </w:tc>
        <w:tc>
          <w:tcPr>
            <w:tcW w:w="2290"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10% institucija obveznika SPI</w:t>
            </w:r>
          </w:p>
        </w:tc>
        <w:tc>
          <w:tcPr>
            <w:tcW w:w="2215" w:type="dxa"/>
            <w:shd w:val="clear" w:color="auto" w:fill="auto"/>
          </w:tcPr>
          <w:p w:rsidR="00A16942" w:rsidRPr="005560CF" w:rsidRDefault="006A107F">
            <w:pPr>
              <w:spacing w:before="40" w:after="40"/>
              <w:jc w:val="center"/>
              <w:rPr>
                <w:rFonts w:asciiTheme="minorHAnsi" w:hAnsiTheme="minorHAnsi"/>
                <w:b w:val="0"/>
                <w:sz w:val="18"/>
                <w:szCs w:val="18"/>
              </w:rPr>
            </w:pPr>
            <w:r w:rsidRPr="005560CF">
              <w:rPr>
                <w:rFonts w:asciiTheme="minorHAnsi" w:hAnsiTheme="minorHAnsi"/>
                <w:b w:val="0"/>
                <w:sz w:val="18"/>
                <w:szCs w:val="18"/>
              </w:rPr>
              <w:t>15% institucija obveznika SPI</w:t>
            </w:r>
          </w:p>
        </w:tc>
      </w:tr>
      <w:tr w:rsidR="00A16942" w:rsidRPr="007075A6" w:rsidTr="00407EF3">
        <w:tc>
          <w:tcPr>
            <w:tcW w:w="3559" w:type="dxa"/>
            <w:gridSpan w:val="2"/>
            <w:shd w:val="clear" w:color="auto" w:fill="auto"/>
          </w:tcPr>
          <w:p w:rsidR="00A16942" w:rsidRPr="005560CF" w:rsidRDefault="006A107F" w:rsidP="00223CCA">
            <w:pPr>
              <w:spacing w:before="40" w:after="40"/>
              <w:ind w:left="0"/>
              <w:rPr>
                <w:rFonts w:asciiTheme="minorHAnsi" w:eastAsia="Cambria" w:hAnsiTheme="minorHAnsi" w:cs="Cambria"/>
                <w:b w:val="0"/>
                <w:sz w:val="18"/>
                <w:szCs w:val="18"/>
              </w:rPr>
            </w:pPr>
            <w:r w:rsidRPr="005560CF">
              <w:rPr>
                <w:rFonts w:asciiTheme="minorHAnsi" w:eastAsia="Cambria" w:hAnsiTheme="minorHAnsi" w:cs="Cambria"/>
                <w:b w:val="0"/>
                <w:sz w:val="18"/>
                <w:szCs w:val="18"/>
              </w:rPr>
              <w:t>Broj objavljenih setov</w:t>
            </w:r>
            <w:r w:rsidR="00F76004">
              <w:rPr>
                <w:rFonts w:asciiTheme="minorHAnsi" w:eastAsia="Cambria" w:hAnsiTheme="minorHAnsi" w:cs="Cambria"/>
                <w:b w:val="0"/>
                <w:sz w:val="18"/>
                <w:szCs w:val="18"/>
              </w:rPr>
              <w:t>a podataka velike vrijednosti s</w:t>
            </w:r>
            <w:r w:rsidRPr="005560CF">
              <w:rPr>
                <w:rFonts w:asciiTheme="minorHAnsi" w:eastAsia="Cambria" w:hAnsiTheme="minorHAnsi" w:cs="Cambria"/>
                <w:b w:val="0"/>
                <w:sz w:val="18"/>
                <w:szCs w:val="18"/>
              </w:rPr>
              <w:t xml:space="preserve"> API-jem na Portalu otvorenih podataka </w:t>
            </w:r>
          </w:p>
        </w:tc>
        <w:tc>
          <w:tcPr>
            <w:tcW w:w="1561" w:type="dxa"/>
            <w:shd w:val="clear" w:color="auto" w:fill="auto"/>
          </w:tcPr>
          <w:p w:rsidR="00A16942" w:rsidRPr="005560CF" w:rsidRDefault="00494705">
            <w:pPr>
              <w:spacing w:before="40" w:after="40"/>
              <w:jc w:val="center"/>
              <w:rPr>
                <w:rFonts w:asciiTheme="minorHAnsi" w:eastAsia="Cambria" w:hAnsiTheme="minorHAnsi" w:cs="Cambria"/>
                <w:b w:val="0"/>
                <w:sz w:val="18"/>
                <w:szCs w:val="18"/>
                <w:highlight w:val="yellow"/>
              </w:rPr>
            </w:pPr>
            <w:r w:rsidRPr="00B677E0">
              <w:rPr>
                <w:rFonts w:asciiTheme="minorHAnsi" w:eastAsia="Cambria" w:hAnsiTheme="minorHAnsi" w:cs="Cambria"/>
                <w:b w:val="0"/>
                <w:sz w:val="18"/>
                <w:szCs w:val="18"/>
              </w:rPr>
              <w:t>0</w:t>
            </w:r>
          </w:p>
        </w:tc>
        <w:tc>
          <w:tcPr>
            <w:tcW w:w="2290" w:type="dxa"/>
            <w:shd w:val="clear" w:color="auto" w:fill="auto"/>
          </w:tcPr>
          <w:p w:rsidR="00A16942" w:rsidRPr="005560CF" w:rsidRDefault="006A107F">
            <w:pPr>
              <w:spacing w:before="40" w:after="40"/>
              <w:jc w:val="center"/>
              <w:rPr>
                <w:rFonts w:asciiTheme="minorHAnsi" w:eastAsia="Cambria" w:hAnsiTheme="minorHAnsi" w:cs="Cambria"/>
                <w:b w:val="0"/>
                <w:sz w:val="18"/>
                <w:szCs w:val="18"/>
              </w:rPr>
            </w:pPr>
            <w:r w:rsidRPr="005560CF">
              <w:rPr>
                <w:rFonts w:asciiTheme="minorHAnsi" w:eastAsia="Cambria" w:hAnsiTheme="minorHAnsi" w:cs="Cambria"/>
                <w:b w:val="0"/>
                <w:sz w:val="18"/>
                <w:szCs w:val="18"/>
              </w:rPr>
              <w:t>Najmanje 10</w:t>
            </w:r>
          </w:p>
        </w:tc>
        <w:tc>
          <w:tcPr>
            <w:tcW w:w="2215" w:type="dxa"/>
            <w:shd w:val="clear" w:color="auto" w:fill="auto"/>
          </w:tcPr>
          <w:p w:rsidR="00A16942" w:rsidRPr="005560CF" w:rsidRDefault="006A107F">
            <w:pPr>
              <w:spacing w:before="40" w:after="40"/>
              <w:jc w:val="center"/>
              <w:rPr>
                <w:rFonts w:asciiTheme="minorHAnsi" w:eastAsia="Cambria" w:hAnsiTheme="minorHAnsi" w:cs="Cambria"/>
                <w:b w:val="0"/>
                <w:sz w:val="18"/>
                <w:szCs w:val="18"/>
              </w:rPr>
            </w:pPr>
            <w:r w:rsidRPr="005560CF">
              <w:rPr>
                <w:rFonts w:asciiTheme="minorHAnsi" w:eastAsia="Cambria" w:hAnsiTheme="minorHAnsi" w:cs="Cambria"/>
                <w:b w:val="0"/>
                <w:sz w:val="18"/>
                <w:szCs w:val="18"/>
              </w:rPr>
              <w:t>Najmanje 20</w:t>
            </w:r>
          </w:p>
        </w:tc>
      </w:tr>
      <w:tr w:rsidR="00A16942" w:rsidRPr="007075A6" w:rsidTr="00407EF3">
        <w:tc>
          <w:tcPr>
            <w:tcW w:w="3559" w:type="dxa"/>
            <w:gridSpan w:val="2"/>
            <w:shd w:val="clear" w:color="auto" w:fill="auto"/>
          </w:tcPr>
          <w:p w:rsidR="00A16942" w:rsidRPr="005560CF" w:rsidRDefault="00F76004" w:rsidP="00223CCA">
            <w:pPr>
              <w:spacing w:before="40" w:after="40"/>
              <w:ind w:left="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Procenat</w:t>
            </w:r>
            <w:r w:rsidR="006A107F" w:rsidRPr="005560CF">
              <w:rPr>
                <w:rFonts w:asciiTheme="minorHAnsi" w:eastAsia="Cambria" w:hAnsiTheme="minorHAnsi" w:cs="Cambria"/>
                <w:b w:val="0"/>
                <w:sz w:val="18"/>
                <w:szCs w:val="18"/>
              </w:rPr>
              <w:t xml:space="preserve"> organa vlasti koji proaktivno objavljuju informacije u skladu sa Zakonom o SPI </w:t>
            </w:r>
          </w:p>
        </w:tc>
        <w:tc>
          <w:tcPr>
            <w:tcW w:w="1561" w:type="dxa"/>
            <w:shd w:val="clear" w:color="auto" w:fill="auto"/>
          </w:tcPr>
          <w:p w:rsidR="00A16942" w:rsidRPr="005560CF" w:rsidRDefault="000919B5" w:rsidP="00F76004">
            <w:pPr>
              <w:spacing w:before="40" w:after="40"/>
              <w:jc w:val="center"/>
              <w:rPr>
                <w:rFonts w:asciiTheme="minorHAnsi" w:eastAsia="Cambria" w:hAnsiTheme="minorHAnsi" w:cs="Cambria"/>
                <w:b w:val="0"/>
                <w:sz w:val="18"/>
                <w:szCs w:val="18"/>
                <w:highlight w:val="yellow"/>
              </w:rPr>
            </w:pPr>
            <w:r w:rsidRPr="000919B5">
              <w:rPr>
                <w:rFonts w:asciiTheme="minorHAnsi" w:eastAsia="Cambria" w:hAnsiTheme="minorHAnsi" w:cs="Cambria"/>
                <w:b w:val="0"/>
                <w:sz w:val="18"/>
                <w:szCs w:val="18"/>
              </w:rPr>
              <w:t xml:space="preserve">Polazna osnova </w:t>
            </w:r>
            <w:r w:rsidR="00F76004">
              <w:rPr>
                <w:rFonts w:asciiTheme="minorHAnsi" w:eastAsia="Cambria" w:hAnsiTheme="minorHAnsi" w:cs="Cambria"/>
                <w:b w:val="0"/>
                <w:sz w:val="18"/>
                <w:szCs w:val="18"/>
              </w:rPr>
              <w:t xml:space="preserve">biće </w:t>
            </w:r>
            <w:r w:rsidRPr="000919B5">
              <w:rPr>
                <w:rFonts w:asciiTheme="minorHAnsi" w:eastAsia="Cambria" w:hAnsiTheme="minorHAnsi" w:cs="Cambria"/>
                <w:b w:val="0"/>
                <w:sz w:val="18"/>
                <w:szCs w:val="18"/>
              </w:rPr>
              <w:t>utvrđena na osnovu Izvještaja o radu AZLP u martu 2021.</w:t>
            </w:r>
          </w:p>
        </w:tc>
        <w:tc>
          <w:tcPr>
            <w:tcW w:w="2290" w:type="dxa"/>
            <w:shd w:val="clear" w:color="auto" w:fill="auto"/>
          </w:tcPr>
          <w:p w:rsidR="00A16942" w:rsidRPr="005560CF" w:rsidRDefault="000B0FDB">
            <w:pPr>
              <w:spacing w:before="40" w:after="40"/>
              <w:ind w:left="0"/>
              <w:rPr>
                <w:rFonts w:asciiTheme="minorHAnsi" w:eastAsia="Cambria" w:hAnsiTheme="minorHAnsi" w:cs="Cambria"/>
                <w:b w:val="0"/>
                <w:sz w:val="18"/>
                <w:szCs w:val="18"/>
              </w:rPr>
            </w:pPr>
            <w:sdt>
              <w:sdtPr>
                <w:rPr>
                  <w:rFonts w:asciiTheme="minorHAnsi" w:hAnsiTheme="minorHAnsi"/>
                  <w:sz w:val="18"/>
                  <w:szCs w:val="18"/>
                </w:rPr>
                <w:tag w:val="goog_rdk_48"/>
                <w:id w:val="2101685397"/>
              </w:sdtPr>
              <w:sdtEndPr/>
              <w:sdtContent/>
            </w:sdt>
            <w:r w:rsidR="006A107F" w:rsidRPr="005560CF">
              <w:rPr>
                <w:rFonts w:asciiTheme="minorHAnsi" w:eastAsia="Cambria" w:hAnsiTheme="minorHAnsi" w:cs="Cambria"/>
                <w:b w:val="0"/>
                <w:sz w:val="18"/>
                <w:szCs w:val="18"/>
              </w:rPr>
              <w:t>65% ministarstava i drugih (odabranih) organa uprave</w:t>
            </w:r>
          </w:p>
          <w:p w:rsidR="00A16942" w:rsidRPr="005560CF" w:rsidRDefault="006A107F" w:rsidP="00223CCA">
            <w:pPr>
              <w:spacing w:before="40" w:after="40"/>
              <w:ind w:left="0"/>
              <w:rPr>
                <w:rFonts w:asciiTheme="minorHAnsi" w:eastAsia="Cambria" w:hAnsiTheme="minorHAnsi" w:cs="Cambria"/>
                <w:b w:val="0"/>
                <w:sz w:val="18"/>
                <w:szCs w:val="18"/>
              </w:rPr>
            </w:pPr>
            <w:r w:rsidRPr="005560CF">
              <w:rPr>
                <w:rFonts w:asciiTheme="minorHAnsi" w:eastAsia="Cambria" w:hAnsiTheme="minorHAnsi" w:cs="Cambria"/>
                <w:b w:val="0"/>
                <w:sz w:val="18"/>
                <w:szCs w:val="18"/>
              </w:rPr>
              <w:t>65% lokalnih samouprava</w:t>
            </w:r>
          </w:p>
        </w:tc>
        <w:tc>
          <w:tcPr>
            <w:tcW w:w="2215" w:type="dxa"/>
            <w:shd w:val="clear" w:color="auto" w:fill="auto"/>
          </w:tcPr>
          <w:p w:rsidR="00A16942" w:rsidRPr="005560CF" w:rsidRDefault="006A107F">
            <w:pPr>
              <w:spacing w:before="40" w:after="40"/>
              <w:ind w:left="0"/>
              <w:rPr>
                <w:rFonts w:asciiTheme="minorHAnsi" w:eastAsia="Cambria" w:hAnsiTheme="minorHAnsi" w:cs="Cambria"/>
                <w:b w:val="0"/>
                <w:sz w:val="18"/>
                <w:szCs w:val="18"/>
              </w:rPr>
            </w:pPr>
            <w:r w:rsidRPr="005560CF">
              <w:rPr>
                <w:rFonts w:asciiTheme="minorHAnsi" w:eastAsia="Cambria" w:hAnsiTheme="minorHAnsi" w:cs="Cambria"/>
                <w:b w:val="0"/>
                <w:sz w:val="18"/>
                <w:szCs w:val="18"/>
              </w:rPr>
              <w:t>80% ministarstava i drugih organa uprave</w:t>
            </w:r>
          </w:p>
          <w:p w:rsidR="00A16942" w:rsidRPr="005560CF" w:rsidRDefault="00A16942">
            <w:pPr>
              <w:spacing w:before="40" w:after="40"/>
              <w:jc w:val="center"/>
              <w:rPr>
                <w:rFonts w:asciiTheme="minorHAnsi" w:eastAsia="Cambria" w:hAnsiTheme="minorHAnsi" w:cs="Cambria"/>
                <w:b w:val="0"/>
                <w:sz w:val="18"/>
                <w:szCs w:val="18"/>
              </w:rPr>
            </w:pPr>
          </w:p>
          <w:p w:rsidR="00A16942" w:rsidRPr="005560CF" w:rsidRDefault="006A107F">
            <w:pPr>
              <w:spacing w:before="40" w:after="40"/>
              <w:ind w:left="0"/>
              <w:rPr>
                <w:rFonts w:asciiTheme="minorHAnsi" w:eastAsia="Cambria" w:hAnsiTheme="minorHAnsi" w:cs="Cambria"/>
                <w:b w:val="0"/>
                <w:sz w:val="18"/>
                <w:szCs w:val="18"/>
              </w:rPr>
            </w:pPr>
            <w:r w:rsidRPr="005560CF">
              <w:rPr>
                <w:rFonts w:asciiTheme="minorHAnsi" w:eastAsia="Cambria" w:hAnsiTheme="minorHAnsi" w:cs="Cambria"/>
                <w:b w:val="0"/>
                <w:sz w:val="18"/>
                <w:szCs w:val="18"/>
              </w:rPr>
              <w:t>80% lokalnih samouprava</w:t>
            </w:r>
          </w:p>
        </w:tc>
      </w:tr>
    </w:tbl>
    <w:p w:rsidR="00A16942" w:rsidRPr="007075A6" w:rsidRDefault="00242507">
      <w:pPr>
        <w:pStyle w:val="Heading2"/>
        <w:spacing w:after="360"/>
        <w:ind w:left="360" w:right="-471"/>
        <w:jc w:val="center"/>
        <w:rPr>
          <w:rFonts w:asciiTheme="minorHAnsi" w:hAnsiTheme="minorHAnsi"/>
          <w:b/>
          <w:color w:val="000000"/>
          <w:sz w:val="32"/>
          <w:szCs w:val="32"/>
        </w:rPr>
      </w:pPr>
      <w:bookmarkStart w:id="33" w:name="_Toc90637385"/>
      <w:r>
        <w:rPr>
          <w:rFonts w:asciiTheme="minorHAnsi" w:hAnsiTheme="minorHAnsi"/>
          <w:b/>
          <w:color w:val="000000"/>
          <w:sz w:val="32"/>
          <w:szCs w:val="32"/>
        </w:rPr>
        <w:t>5.   PLANIRANJE POLITIKA S</w:t>
      </w:r>
      <w:r w:rsidR="006A107F" w:rsidRPr="007075A6">
        <w:rPr>
          <w:rFonts w:asciiTheme="minorHAnsi" w:hAnsiTheme="minorHAnsi"/>
          <w:b/>
          <w:color w:val="000000"/>
          <w:sz w:val="32"/>
          <w:szCs w:val="32"/>
        </w:rPr>
        <w:t xml:space="preserve"> GRAĐANIMA I ZA GRAĐANE</w:t>
      </w:r>
      <w:bookmarkEnd w:id="33"/>
    </w:p>
    <w:p w:rsidR="00A16942" w:rsidRPr="007075A6" w:rsidRDefault="006A107F" w:rsidP="00EB118D">
      <w:pPr>
        <w:keepNext/>
        <w:keepLines/>
        <w:numPr>
          <w:ilvl w:val="0"/>
          <w:numId w:val="19"/>
        </w:numPr>
        <w:pBdr>
          <w:top w:val="nil"/>
          <w:left w:val="nil"/>
          <w:bottom w:val="nil"/>
          <w:right w:val="nil"/>
          <w:between w:val="nil"/>
        </w:pBdr>
        <w:spacing w:before="120" w:after="120" w:line="240" w:lineRule="auto"/>
        <w:ind w:right="-471"/>
        <w:rPr>
          <w:rFonts w:asciiTheme="minorHAnsi" w:eastAsia="Calibri" w:hAnsiTheme="minorHAnsi" w:cs="Calibri"/>
          <w:b/>
          <w:color w:val="000000"/>
          <w:sz w:val="28"/>
          <w:szCs w:val="28"/>
        </w:rPr>
      </w:pPr>
      <w:r w:rsidRPr="007075A6">
        <w:rPr>
          <w:rFonts w:asciiTheme="minorHAnsi" w:eastAsia="Calibri" w:hAnsiTheme="minorHAnsi" w:cs="Calibri"/>
          <w:b/>
          <w:color w:val="000000"/>
          <w:sz w:val="28"/>
          <w:szCs w:val="28"/>
        </w:rPr>
        <w:t>STRATEŠKI CILJ</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Ključni prioriteti u narednom četvorogodišnjem periodu u ovoj oblasti odnose se na </w:t>
      </w:r>
      <w:r w:rsidRPr="007075A6">
        <w:rPr>
          <w:rFonts w:asciiTheme="minorHAnsi" w:eastAsia="Calibri" w:hAnsiTheme="minorHAnsi" w:cs="Calibri"/>
          <w:b/>
          <w:color w:val="000000"/>
          <w:sz w:val="24"/>
          <w:szCs w:val="24"/>
        </w:rPr>
        <w:t>jačanje sistema srednjoročnog planiranja i razvijanja integrisanog sistema strateškog planiranja</w:t>
      </w:r>
      <w:r w:rsidRPr="007075A6">
        <w:rPr>
          <w:rFonts w:asciiTheme="minorHAnsi" w:eastAsia="Calibri" w:hAnsiTheme="minorHAnsi" w:cs="Calibri"/>
          <w:color w:val="000000"/>
          <w:sz w:val="24"/>
          <w:szCs w:val="24"/>
        </w:rPr>
        <w:t xml:space="preserve"> (povezivanje srednjoročnog budžetskog planiranja, planiranja srednjoročnih i godišnjih programa rada Vlade i ministarstava, planiranja sektorskih politika i procesa evropskih integracija).  Ujedno, </w:t>
      </w:r>
      <w:r w:rsidRPr="007075A6">
        <w:rPr>
          <w:rFonts w:asciiTheme="minorHAnsi" w:eastAsia="Calibri" w:hAnsiTheme="minorHAnsi" w:cs="Calibri"/>
          <w:b/>
          <w:color w:val="000000"/>
          <w:sz w:val="24"/>
          <w:szCs w:val="24"/>
        </w:rPr>
        <w:t>integrisani sistem planiranja</w:t>
      </w:r>
      <w:r w:rsidRPr="007075A6">
        <w:rPr>
          <w:rFonts w:asciiTheme="minorHAnsi" w:eastAsia="Calibri" w:hAnsiTheme="minorHAnsi" w:cs="Calibri"/>
          <w:color w:val="000000"/>
          <w:sz w:val="24"/>
          <w:szCs w:val="24"/>
        </w:rPr>
        <w:t xml:space="preserve"> treba da doprinese </w:t>
      </w:r>
      <w:r w:rsidRPr="007075A6">
        <w:rPr>
          <w:rFonts w:asciiTheme="minorHAnsi" w:eastAsia="Calibri" w:hAnsiTheme="minorHAnsi" w:cs="Calibri"/>
          <w:b/>
          <w:color w:val="000000"/>
          <w:sz w:val="24"/>
          <w:szCs w:val="24"/>
        </w:rPr>
        <w:t>uključivanju rezultata praćenja</w:t>
      </w:r>
      <w:r w:rsidRPr="007075A6">
        <w:rPr>
          <w:rFonts w:asciiTheme="minorHAnsi" w:eastAsia="Calibri" w:hAnsiTheme="minorHAnsi" w:cs="Calibri"/>
          <w:color w:val="000000"/>
          <w:sz w:val="24"/>
          <w:szCs w:val="24"/>
        </w:rPr>
        <w:t xml:space="preserve">, izvještavanja i evaluacije </w:t>
      </w:r>
      <w:r w:rsidRPr="007075A6">
        <w:rPr>
          <w:rFonts w:asciiTheme="minorHAnsi" w:eastAsia="Calibri" w:hAnsiTheme="minorHAnsi" w:cs="Calibri"/>
          <w:b/>
          <w:color w:val="000000"/>
          <w:sz w:val="24"/>
          <w:szCs w:val="24"/>
        </w:rPr>
        <w:t>u buduće cikluse planiranja</w:t>
      </w:r>
      <w:r w:rsidRPr="007075A6">
        <w:rPr>
          <w:rFonts w:asciiTheme="minorHAnsi" w:eastAsia="Calibri" w:hAnsiTheme="minorHAnsi" w:cs="Calibri"/>
          <w:color w:val="000000"/>
          <w:sz w:val="24"/>
          <w:szCs w:val="24"/>
        </w:rPr>
        <w:t xml:space="preserve"> kako bi javne politike bile zasnovane na činjenicama.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Doprinos sistemu </w:t>
      </w:r>
      <w:r w:rsidRPr="007075A6">
        <w:rPr>
          <w:rFonts w:asciiTheme="minorHAnsi" w:eastAsia="Calibri" w:hAnsiTheme="minorHAnsi" w:cs="Calibri"/>
          <w:b/>
          <w:color w:val="000000"/>
          <w:sz w:val="24"/>
          <w:szCs w:val="24"/>
        </w:rPr>
        <w:t>kreiranja politika zasnovanog na podacima</w:t>
      </w:r>
      <w:r w:rsidR="00242507">
        <w:rPr>
          <w:rFonts w:asciiTheme="minorHAnsi" w:eastAsia="Calibri" w:hAnsiTheme="minorHAnsi" w:cs="Calibri"/>
          <w:color w:val="000000"/>
          <w:sz w:val="24"/>
          <w:szCs w:val="24"/>
        </w:rPr>
        <w:t xml:space="preserve"> obezbjediće se </w:t>
      </w:r>
      <w:r w:rsidRPr="007075A6">
        <w:rPr>
          <w:rFonts w:asciiTheme="minorHAnsi" w:eastAsia="Calibri" w:hAnsiTheme="minorHAnsi" w:cs="Calibri"/>
          <w:color w:val="000000"/>
          <w:sz w:val="24"/>
          <w:szCs w:val="24"/>
        </w:rPr>
        <w:t xml:space="preserve"> kroz jačanje saradnje s istraživačkom i akademskom zajednicom, NVO, MONSTAT</w:t>
      </w:r>
      <w:r w:rsidR="00242507">
        <w:rPr>
          <w:rFonts w:asciiTheme="minorHAnsi" w:eastAsia="Calibri" w:hAnsiTheme="minorHAnsi" w:cs="Calibri"/>
          <w:color w:val="000000"/>
          <w:sz w:val="24"/>
          <w:szCs w:val="24"/>
        </w:rPr>
        <w:t>-om</w:t>
      </w:r>
      <w:r w:rsidRPr="007075A6">
        <w:rPr>
          <w:rFonts w:asciiTheme="minorHAnsi" w:eastAsia="Calibri" w:hAnsiTheme="minorHAnsi" w:cs="Calibri"/>
          <w:color w:val="000000"/>
          <w:sz w:val="24"/>
          <w:szCs w:val="24"/>
        </w:rPr>
        <w:t xml:space="preserve"> i drugim proizvođa</w:t>
      </w:r>
      <w:r w:rsidR="00242507">
        <w:rPr>
          <w:rFonts w:asciiTheme="minorHAnsi" w:eastAsia="Calibri" w:hAnsiTheme="minorHAnsi" w:cs="Calibri"/>
          <w:color w:val="000000"/>
          <w:sz w:val="24"/>
          <w:szCs w:val="24"/>
        </w:rPr>
        <w:t>čima zvanične statistike radi</w:t>
      </w:r>
      <w:r w:rsidRPr="007075A6">
        <w:rPr>
          <w:rFonts w:asciiTheme="minorHAnsi" w:eastAsia="Calibri" w:hAnsiTheme="minorHAnsi" w:cs="Calibri"/>
          <w:color w:val="000000"/>
          <w:sz w:val="24"/>
          <w:szCs w:val="24"/>
        </w:rPr>
        <w:t xml:space="preserve"> veće dostupnosti i korišćenja podataka. Akcenat će biti stavljen na definisanje konkretnih mehanizama za saradnju i formiranje jedinice po uzoru na inovativne habove i istraživačke centre, čiji bi zadatak, pored istraživačkog rada, bio pospješivanje saradnje na liniji državna uprava – istraživači/ akademska zajednica – civilni sektor i efektivna upotreba podataka i istraživanja.</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Fokus će biti</w:t>
      </w:r>
      <w:r w:rsidR="00242507">
        <w:rPr>
          <w:rFonts w:asciiTheme="minorHAnsi" w:eastAsia="Calibri" w:hAnsiTheme="minorHAnsi" w:cs="Calibri"/>
          <w:color w:val="000000"/>
          <w:sz w:val="24"/>
          <w:szCs w:val="24"/>
        </w:rPr>
        <w:t xml:space="preserve"> usmjeren</w:t>
      </w:r>
      <w:r w:rsidRPr="007075A6">
        <w:rPr>
          <w:rFonts w:asciiTheme="minorHAnsi" w:eastAsia="Calibri" w:hAnsiTheme="minorHAnsi" w:cs="Calibri"/>
          <w:color w:val="000000"/>
          <w:sz w:val="24"/>
          <w:szCs w:val="24"/>
        </w:rPr>
        <w:t xml:space="preserve"> na </w:t>
      </w:r>
      <w:r w:rsidRPr="007075A6">
        <w:rPr>
          <w:rFonts w:asciiTheme="minorHAnsi" w:eastAsia="Calibri" w:hAnsiTheme="minorHAnsi" w:cs="Calibri"/>
          <w:b/>
          <w:color w:val="000000"/>
          <w:sz w:val="24"/>
          <w:szCs w:val="24"/>
        </w:rPr>
        <w:t>mehanizme institucionalne saradnje</w:t>
      </w:r>
      <w:r w:rsidRPr="007075A6">
        <w:rPr>
          <w:rFonts w:asciiTheme="minorHAnsi" w:eastAsia="Calibri" w:hAnsiTheme="minorHAnsi" w:cs="Calibri"/>
          <w:color w:val="000000"/>
          <w:sz w:val="24"/>
          <w:szCs w:val="24"/>
        </w:rPr>
        <w:t xml:space="preserve"> i razvoja,</w:t>
      </w:r>
      <w:r w:rsidR="00242507">
        <w:rPr>
          <w:rFonts w:asciiTheme="minorHAnsi" w:eastAsia="Calibri" w:hAnsiTheme="minorHAnsi" w:cs="Calibri"/>
          <w:color w:val="000000"/>
          <w:sz w:val="24"/>
          <w:szCs w:val="24"/>
        </w:rPr>
        <w:t xml:space="preserve"> na</w:t>
      </w:r>
      <w:r w:rsidRPr="007075A6">
        <w:rPr>
          <w:rFonts w:asciiTheme="minorHAnsi" w:eastAsia="Calibri" w:hAnsiTheme="minorHAnsi" w:cs="Calibri"/>
          <w:color w:val="000000"/>
          <w:sz w:val="24"/>
          <w:szCs w:val="24"/>
        </w:rPr>
        <w:t xml:space="preserve"> jačanje institucionalnih i kadrovskih kapaciteta u konkretnim oblastima neophodnim za efikasnu koordinaciju politika </w:t>
      </w:r>
      <w:r w:rsidRPr="007075A6">
        <w:rPr>
          <w:rFonts w:asciiTheme="minorHAnsi" w:eastAsia="Calibri" w:hAnsiTheme="minorHAnsi" w:cs="Calibri"/>
          <w:b/>
          <w:color w:val="000000"/>
          <w:sz w:val="24"/>
          <w:szCs w:val="24"/>
        </w:rPr>
        <w:t>(Mreža državnih službenika za strateško planiranje i formiranje jedinica za strateško planiranje i IPA programiranje).</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Zarad postizanja veće transparentnosti javnih politika, fokus će biti stavljen i na </w:t>
      </w:r>
      <w:r w:rsidRPr="007075A6">
        <w:rPr>
          <w:rFonts w:asciiTheme="minorHAnsi" w:eastAsia="Calibri" w:hAnsiTheme="minorHAnsi" w:cs="Calibri"/>
          <w:b/>
          <w:color w:val="000000"/>
          <w:sz w:val="24"/>
          <w:szCs w:val="24"/>
        </w:rPr>
        <w:t xml:space="preserve">jačanje sistema javnih konsultacija i javnih rasprava, </w:t>
      </w:r>
      <w:r w:rsidRPr="007075A6">
        <w:rPr>
          <w:rFonts w:asciiTheme="minorHAnsi" w:eastAsia="Calibri" w:hAnsiTheme="minorHAnsi" w:cs="Calibri"/>
          <w:color w:val="000000"/>
          <w:sz w:val="24"/>
          <w:szCs w:val="24"/>
        </w:rPr>
        <w:t xml:space="preserve">prvenstveno u kontekstu osnaživanja službenika i službenica za sprovođenje ovih procesa prilikom pripreme zakona i strategija. Takođe, dodatan fokus </w:t>
      </w:r>
      <w:r w:rsidR="00242507">
        <w:rPr>
          <w:rFonts w:asciiTheme="minorHAnsi" w:eastAsia="Calibri" w:hAnsiTheme="minorHAnsi" w:cs="Calibri"/>
          <w:color w:val="000000"/>
          <w:sz w:val="24"/>
          <w:szCs w:val="24"/>
        </w:rPr>
        <w:t xml:space="preserve">biće usmjeren </w:t>
      </w:r>
      <w:r w:rsidRPr="007075A6">
        <w:rPr>
          <w:rFonts w:asciiTheme="minorHAnsi" w:eastAsia="Calibri" w:hAnsiTheme="minorHAnsi" w:cs="Calibri"/>
          <w:color w:val="000000"/>
          <w:sz w:val="24"/>
          <w:szCs w:val="24"/>
        </w:rPr>
        <w:t xml:space="preserve">u pravcu jačanja mehanizama za ostvarivanje većeg uticaja lokalnih samouprava i mjesnih zajednica na </w:t>
      </w:r>
      <w:r w:rsidR="00242507">
        <w:rPr>
          <w:rFonts w:asciiTheme="minorHAnsi" w:eastAsia="Calibri" w:hAnsiTheme="minorHAnsi" w:cs="Calibri"/>
          <w:color w:val="000000"/>
          <w:sz w:val="24"/>
          <w:szCs w:val="24"/>
        </w:rPr>
        <w:t>organe odlučivanja i obaveznog</w:t>
      </w:r>
      <w:r w:rsidRPr="007075A6">
        <w:rPr>
          <w:rFonts w:asciiTheme="minorHAnsi" w:eastAsia="Calibri" w:hAnsiTheme="minorHAnsi" w:cs="Calibri"/>
          <w:color w:val="000000"/>
          <w:sz w:val="24"/>
          <w:szCs w:val="24"/>
        </w:rPr>
        <w:t xml:space="preserve"> razmatranja njihovih zahtjeva i djelovanje po prioritetima.</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Kroz </w:t>
      </w:r>
      <w:r w:rsidRPr="007075A6">
        <w:rPr>
          <w:rFonts w:asciiTheme="minorHAnsi" w:eastAsia="Calibri" w:hAnsiTheme="minorHAnsi" w:cs="Calibri"/>
          <w:b/>
          <w:color w:val="000000"/>
          <w:sz w:val="24"/>
          <w:szCs w:val="24"/>
        </w:rPr>
        <w:t>RIA</w:t>
      </w:r>
      <w:r w:rsidRPr="007075A6">
        <w:rPr>
          <w:rFonts w:asciiTheme="minorHAnsi" w:eastAsia="Calibri" w:hAnsiTheme="minorHAnsi" w:cs="Calibri"/>
          <w:color w:val="000000"/>
          <w:sz w:val="24"/>
          <w:szCs w:val="24"/>
        </w:rPr>
        <w:t>, potrebno je predvid</w:t>
      </w:r>
      <w:r w:rsidR="00242507">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eti jedinstveno rješenje za sprovođenje analize društvenog, ekonomskog, fiskalnog, ekološkog uticaja j</w:t>
      </w:r>
      <w:r w:rsidR="00242507">
        <w:rPr>
          <w:rFonts w:asciiTheme="minorHAnsi" w:eastAsia="Calibri" w:hAnsiTheme="minorHAnsi" w:cs="Calibri"/>
          <w:color w:val="000000"/>
          <w:sz w:val="24"/>
          <w:szCs w:val="24"/>
        </w:rPr>
        <w:t>avnih politika i propisa. Takođ</w:t>
      </w:r>
      <w:r w:rsidRPr="007075A6">
        <w:rPr>
          <w:rFonts w:asciiTheme="minorHAnsi" w:eastAsia="Calibri" w:hAnsiTheme="minorHAnsi" w:cs="Calibri"/>
          <w:color w:val="000000"/>
          <w:sz w:val="24"/>
          <w:szCs w:val="24"/>
        </w:rPr>
        <w:t>e, potrebno je uvesti mjerljive ciljeve i indikatore, kako bi se pratila implementacija regulato</w:t>
      </w:r>
      <w:r w:rsidR="00242507">
        <w:rPr>
          <w:rFonts w:asciiTheme="minorHAnsi" w:eastAsia="Calibri" w:hAnsiTheme="minorHAnsi" w:cs="Calibri"/>
          <w:color w:val="000000"/>
          <w:sz w:val="24"/>
          <w:szCs w:val="24"/>
        </w:rPr>
        <w:t>rnih rješenja. Dodatno, unapređ</w:t>
      </w:r>
      <w:r w:rsidRPr="007075A6">
        <w:rPr>
          <w:rFonts w:asciiTheme="minorHAnsi" w:eastAsia="Calibri" w:hAnsiTheme="minorHAnsi" w:cs="Calibri"/>
          <w:color w:val="000000"/>
          <w:sz w:val="24"/>
          <w:szCs w:val="24"/>
        </w:rPr>
        <w:t>enje obuhvata i jačanje kapaciteta za sprovođenje RIA i transparentnost procesa uz dostupnost RIA na jedinstvenom Portalu eUprave.</w:t>
      </w:r>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STRATEŠKI CILJ SE OSTVARUJE KROZ SL</w:t>
      </w:r>
      <w:r w:rsidR="00242507">
        <w:rPr>
          <w:rFonts w:asciiTheme="minorHAnsi" w:eastAsia="Calibri" w:hAnsiTheme="minorHAnsi" w:cs="Calibri"/>
          <w:b/>
          <w:color w:val="000000"/>
          <w:sz w:val="24"/>
          <w:szCs w:val="24"/>
        </w:rPr>
        <w:t>J</w:t>
      </w:r>
      <w:r w:rsidRPr="007075A6">
        <w:rPr>
          <w:rFonts w:asciiTheme="minorHAnsi" w:eastAsia="Calibri" w:hAnsiTheme="minorHAnsi" w:cs="Calibri"/>
          <w:b/>
          <w:color w:val="000000"/>
          <w:sz w:val="24"/>
          <w:szCs w:val="24"/>
        </w:rPr>
        <w:t>EDEĆE OPERATIVNE CILJEVE</w:t>
      </w:r>
      <w:r w:rsidRPr="007075A6">
        <w:rPr>
          <w:rFonts w:asciiTheme="minorHAnsi" w:eastAsia="Calibri" w:hAnsiTheme="minorHAnsi" w:cs="Calibri"/>
          <w:color w:val="000000"/>
          <w:sz w:val="24"/>
          <w:szCs w:val="24"/>
        </w:rPr>
        <w:t xml:space="preserve">: </w:t>
      </w:r>
    </w:p>
    <w:p w:rsidR="00A16942" w:rsidRPr="007075A6" w:rsidRDefault="006A107F" w:rsidP="00EB118D">
      <w:pPr>
        <w:numPr>
          <w:ilvl w:val="0"/>
          <w:numId w:val="15"/>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Jačanje sistema planiranja zasnovanog na podacima koje vodi ka kreiranju održivih politika </w:t>
      </w:r>
      <w:r w:rsidR="00242507">
        <w:rPr>
          <w:rFonts w:asciiTheme="minorHAnsi" w:eastAsia="Calibri" w:hAnsiTheme="minorHAnsi" w:cs="Calibri"/>
          <w:color w:val="000000"/>
          <w:sz w:val="24"/>
          <w:szCs w:val="24"/>
        </w:rPr>
        <w:t>i ka</w:t>
      </w:r>
      <w:r w:rsidRPr="007075A6">
        <w:rPr>
          <w:rFonts w:asciiTheme="minorHAnsi" w:eastAsia="Calibri" w:hAnsiTheme="minorHAnsi" w:cs="Calibri"/>
          <w:color w:val="000000"/>
          <w:sz w:val="24"/>
          <w:szCs w:val="24"/>
        </w:rPr>
        <w:t xml:space="preserve"> postizanju prioriteta Vlade;</w:t>
      </w:r>
    </w:p>
    <w:p w:rsidR="00A16942" w:rsidRPr="007075A6" w:rsidRDefault="006A107F" w:rsidP="00EB118D">
      <w:pPr>
        <w:numPr>
          <w:ilvl w:val="0"/>
          <w:numId w:val="15"/>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Unapređenje institucionalne koordinacije za snažnije efekte javnih politika;</w:t>
      </w:r>
    </w:p>
    <w:p w:rsidR="00A16942" w:rsidRDefault="006A107F" w:rsidP="00EB118D">
      <w:pPr>
        <w:numPr>
          <w:ilvl w:val="0"/>
          <w:numId w:val="15"/>
        </w:numPr>
        <w:pBdr>
          <w:top w:val="nil"/>
          <w:left w:val="nil"/>
          <w:bottom w:val="nil"/>
          <w:right w:val="nil"/>
          <w:between w:val="nil"/>
        </w:pBd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Povećanje obuhvata i kapaciteta za sprovođenje RIA</w:t>
      </w:r>
    </w:p>
    <w:p w:rsidR="00481954" w:rsidRPr="007075A6" w:rsidRDefault="00481954" w:rsidP="00481954">
      <w:pPr>
        <w:pBdr>
          <w:top w:val="nil"/>
          <w:left w:val="nil"/>
          <w:bottom w:val="nil"/>
          <w:right w:val="nil"/>
          <w:between w:val="nil"/>
        </w:pBdr>
        <w:spacing w:before="60" w:after="60" w:line="240" w:lineRule="auto"/>
        <w:ind w:left="720" w:right="-450"/>
        <w:jc w:val="both"/>
        <w:rPr>
          <w:rFonts w:asciiTheme="minorHAnsi" w:eastAsia="Calibri" w:hAnsiTheme="minorHAnsi" w:cs="Calibri"/>
          <w:color w:val="000000"/>
          <w:sz w:val="24"/>
          <w:szCs w:val="24"/>
        </w:rPr>
      </w:pPr>
    </w:p>
    <w:p w:rsidR="00A16942" w:rsidRPr="007075A6" w:rsidRDefault="006A107F" w:rsidP="00EB118D">
      <w:pPr>
        <w:keepNext/>
        <w:keepLines/>
        <w:numPr>
          <w:ilvl w:val="0"/>
          <w:numId w:val="9"/>
        </w:numPr>
        <w:pBdr>
          <w:top w:val="nil"/>
          <w:left w:val="nil"/>
          <w:bottom w:val="nil"/>
          <w:right w:val="nil"/>
          <w:between w:val="nil"/>
        </w:pBdr>
        <w:spacing w:before="120" w:after="120" w:line="240" w:lineRule="auto"/>
        <w:ind w:right="-475"/>
        <w:rPr>
          <w:rFonts w:asciiTheme="minorHAnsi" w:eastAsia="Calibri" w:hAnsiTheme="minorHAnsi" w:cs="Calibri"/>
          <w:b/>
          <w:color w:val="000000"/>
          <w:sz w:val="28"/>
          <w:szCs w:val="28"/>
        </w:rPr>
      </w:pPr>
      <w:r w:rsidRPr="007075A6">
        <w:rPr>
          <w:rFonts w:asciiTheme="minorHAnsi" w:eastAsia="Calibri" w:hAnsiTheme="minorHAnsi" w:cs="Calibri"/>
          <w:b/>
          <w:color w:val="000000"/>
          <w:sz w:val="28"/>
          <w:szCs w:val="28"/>
        </w:rPr>
        <w:t>STANJE U OBLASTI</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Crna Gora je uspostavila </w:t>
      </w:r>
      <w:r w:rsidRPr="007075A6">
        <w:rPr>
          <w:rFonts w:asciiTheme="minorHAnsi" w:eastAsia="Calibri" w:hAnsiTheme="minorHAnsi" w:cs="Calibri"/>
          <w:b/>
          <w:color w:val="000000"/>
          <w:sz w:val="24"/>
          <w:szCs w:val="24"/>
        </w:rPr>
        <w:t>normativni okvir</w:t>
      </w:r>
      <w:r w:rsidRPr="007075A6">
        <w:rPr>
          <w:rFonts w:asciiTheme="minorHAnsi" w:eastAsia="Calibri" w:hAnsiTheme="minorHAnsi" w:cs="Calibri"/>
          <w:color w:val="000000"/>
          <w:sz w:val="24"/>
          <w:szCs w:val="24"/>
          <w:vertAlign w:val="superscript"/>
        </w:rPr>
        <w:footnoteReference w:id="124"/>
      </w:r>
      <w:r w:rsidRPr="007075A6">
        <w:rPr>
          <w:rFonts w:asciiTheme="minorHAnsi" w:eastAsia="Calibri" w:hAnsiTheme="minorHAnsi" w:cs="Calibri"/>
          <w:color w:val="000000"/>
          <w:sz w:val="24"/>
          <w:szCs w:val="24"/>
        </w:rPr>
        <w:t xml:space="preserve"> za planiranje i koordinaciju javnih politika, koji je konstantan i potpomognut adekvatnim implementacionim i metodološkim smjernicama,</w:t>
      </w:r>
      <w:r w:rsidRPr="007075A6">
        <w:rPr>
          <w:rFonts w:asciiTheme="minorHAnsi" w:eastAsia="Calibri" w:hAnsiTheme="minorHAnsi" w:cs="Calibri"/>
          <w:color w:val="000000"/>
          <w:sz w:val="24"/>
          <w:szCs w:val="24"/>
          <w:vertAlign w:val="superscript"/>
        </w:rPr>
        <w:footnoteReference w:id="125"/>
      </w:r>
      <w:r w:rsidRPr="007075A6">
        <w:rPr>
          <w:rFonts w:asciiTheme="minorHAnsi" w:eastAsia="Calibri" w:hAnsiTheme="minorHAnsi" w:cs="Calibri"/>
          <w:color w:val="000000"/>
          <w:sz w:val="24"/>
          <w:szCs w:val="24"/>
        </w:rPr>
        <w:t xml:space="preserve"> čime se obezbeđuje solidna osnova za dalji razvoj sistema planiranja i razvoja politika. Izvještaji Evropske komisije za Crnu Goru, iz 2019.</w:t>
      </w:r>
      <w:r w:rsidRPr="007075A6">
        <w:rPr>
          <w:rFonts w:asciiTheme="minorHAnsi" w:eastAsia="Calibri" w:hAnsiTheme="minorHAnsi" w:cs="Calibri"/>
          <w:color w:val="000000"/>
          <w:sz w:val="24"/>
          <w:szCs w:val="24"/>
          <w:vertAlign w:val="superscript"/>
        </w:rPr>
        <w:footnoteReference w:id="126"/>
      </w:r>
      <w:r w:rsidRPr="007075A6">
        <w:rPr>
          <w:rFonts w:asciiTheme="minorHAnsi" w:eastAsia="Calibri" w:hAnsiTheme="minorHAnsi" w:cs="Calibri"/>
          <w:color w:val="000000"/>
          <w:sz w:val="24"/>
          <w:szCs w:val="24"/>
        </w:rPr>
        <w:t xml:space="preserve"> i 2020.</w:t>
      </w:r>
      <w:r w:rsidRPr="007075A6">
        <w:rPr>
          <w:rFonts w:asciiTheme="minorHAnsi" w:eastAsia="Calibri" w:hAnsiTheme="minorHAnsi" w:cs="Calibri"/>
          <w:color w:val="000000"/>
          <w:sz w:val="24"/>
          <w:szCs w:val="24"/>
          <w:vertAlign w:val="superscript"/>
        </w:rPr>
        <w:footnoteReference w:id="127"/>
      </w:r>
      <w:r w:rsidRPr="007075A6">
        <w:rPr>
          <w:rFonts w:asciiTheme="minorHAnsi" w:eastAsia="Calibri" w:hAnsiTheme="minorHAnsi" w:cs="Calibri"/>
          <w:color w:val="000000"/>
          <w:sz w:val="24"/>
          <w:szCs w:val="24"/>
        </w:rPr>
        <w:t xml:space="preserve"> ukazuju na značajna unapređenja u sistemu strateškog planiranja politika.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Institucionalni aranžman</w:t>
      </w:r>
      <w:r w:rsidRPr="007075A6">
        <w:rPr>
          <w:rFonts w:asciiTheme="minorHAnsi" w:eastAsia="Calibri" w:hAnsiTheme="minorHAnsi" w:cs="Calibri"/>
          <w:color w:val="000000"/>
          <w:sz w:val="24"/>
          <w:szCs w:val="24"/>
        </w:rPr>
        <w:t xml:space="preserve"> za strateško planiranje je takođe uspostavljen</w:t>
      </w:r>
      <w:r w:rsidRPr="007075A6">
        <w:rPr>
          <w:rFonts w:asciiTheme="minorHAnsi" w:eastAsia="Calibri" w:hAnsiTheme="minorHAnsi" w:cs="Calibri"/>
          <w:color w:val="000000"/>
          <w:sz w:val="24"/>
          <w:szCs w:val="24"/>
          <w:vertAlign w:val="superscript"/>
        </w:rPr>
        <w:footnoteReference w:id="128"/>
      </w:r>
      <w:r w:rsidRPr="007075A6">
        <w:rPr>
          <w:rFonts w:asciiTheme="minorHAnsi" w:eastAsia="Calibri" w:hAnsiTheme="minorHAnsi" w:cs="Calibri"/>
          <w:color w:val="000000"/>
          <w:sz w:val="24"/>
          <w:szCs w:val="24"/>
        </w:rPr>
        <w:t xml:space="preserve"> kroz osnivanje Sektora za koordinaciju, </w:t>
      </w:r>
      <w:r w:rsidR="00242507">
        <w:rPr>
          <w:rFonts w:asciiTheme="minorHAnsi" w:eastAsia="Calibri" w:hAnsiTheme="minorHAnsi" w:cs="Calibri"/>
          <w:color w:val="000000"/>
          <w:sz w:val="24"/>
          <w:szCs w:val="24"/>
        </w:rPr>
        <w:t xml:space="preserve">kroz </w:t>
      </w:r>
      <w:r w:rsidRPr="007075A6">
        <w:rPr>
          <w:rFonts w:asciiTheme="minorHAnsi" w:eastAsia="Calibri" w:hAnsiTheme="minorHAnsi" w:cs="Calibri"/>
          <w:color w:val="000000"/>
          <w:sz w:val="24"/>
          <w:szCs w:val="24"/>
        </w:rPr>
        <w:t>praćenje usklađenosti i praćenje sprovođenja strategija, u okviru Generalnog sekretarijata Vlade, kojima se utvrđuju javne politike. Njegove primarne nadležnosti su:</w:t>
      </w:r>
    </w:p>
    <w:p w:rsidR="00A16942" w:rsidRPr="007075A6" w:rsidRDefault="006A107F" w:rsidP="00EB118D">
      <w:pPr>
        <w:numPr>
          <w:ilvl w:val="0"/>
          <w:numId w:val="37"/>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uspostavljanje i razvoj sistema koordinacije i praćenja usklađenosti strategija kojima se utvrđuju javne politike s ostalim nacionalnim strateškim dokumentima i/ili pravnom tekovinom EU, kao i praćenje njihovog sprovođenja,</w:t>
      </w:r>
    </w:p>
    <w:p w:rsidR="00A16942" w:rsidRPr="007075A6" w:rsidRDefault="006A107F" w:rsidP="00EB118D">
      <w:pPr>
        <w:numPr>
          <w:ilvl w:val="0"/>
          <w:numId w:val="37"/>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provjera kvaliteta strateških dokumenata, kao i izvještaja o njihovom sprovođenju, te aktivnosti na njihovom unapređenju.</w:t>
      </w:r>
    </w:p>
    <w:p w:rsidR="00A16942" w:rsidRPr="007075A6" w:rsidRDefault="006A107F">
      <w:pPr>
        <w:tabs>
          <w:tab w:val="left" w:pos="850"/>
          <w:tab w:val="left" w:pos="1191"/>
          <w:tab w:val="left" w:pos="1531"/>
        </w:tabs>
        <w:spacing w:before="12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 aspekta kontrole kvaliteta strateških dokumenata, GSV prati stepen unapređenja kvaliteta svakog strateškog dokumenta, dajući mišljenja na posebno-strukturiranom obrascu u  fazi nacrta i u fazi pr</w:t>
      </w:r>
      <w:r w:rsidR="00242507">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 xml:space="preserve">edloga,  procjenjujući tri nivoa usklađenosti: </w:t>
      </w:r>
    </w:p>
    <w:p w:rsidR="00A16942" w:rsidRPr="007075A6" w:rsidRDefault="00242507" w:rsidP="00EB118D">
      <w:pPr>
        <w:numPr>
          <w:ilvl w:val="0"/>
          <w:numId w:val="29"/>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6A107F" w:rsidRPr="007075A6">
        <w:rPr>
          <w:rFonts w:asciiTheme="minorHAnsi" w:eastAsia="Calibri" w:hAnsiTheme="minorHAnsi" w:cs="Calibri"/>
          <w:color w:val="000000"/>
          <w:sz w:val="24"/>
          <w:szCs w:val="24"/>
        </w:rPr>
        <w:t xml:space="preserve"> nacionalnim strateškim okvirom (vertikalna i horizontalna usklađenost javnih politika),</w:t>
      </w:r>
    </w:p>
    <w:p w:rsidR="00A16942" w:rsidRPr="007075A6" w:rsidRDefault="006A107F" w:rsidP="00EB118D">
      <w:pPr>
        <w:numPr>
          <w:ilvl w:val="0"/>
          <w:numId w:val="29"/>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strateškim okvirom  EU,</w:t>
      </w:r>
    </w:p>
    <w:p w:rsidR="00A16942" w:rsidRPr="007075A6" w:rsidRDefault="006A107F" w:rsidP="00EB118D">
      <w:pPr>
        <w:numPr>
          <w:ilvl w:val="0"/>
          <w:numId w:val="29"/>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Metodologijom razvijanja politika, izrade i praćenja sprovođenja strateških dokumenata.</w:t>
      </w:r>
    </w:p>
    <w:p w:rsidR="00A16942" w:rsidRPr="007075A6" w:rsidRDefault="00B108A9">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09440" behindDoc="0" locked="0" layoutInCell="1" allowOverlap="1" wp14:anchorId="05C2AEA9" wp14:editId="18B32F16">
                <wp:simplePos x="0" y="0"/>
                <wp:positionH relativeFrom="margin">
                  <wp:posOffset>2907665</wp:posOffset>
                </wp:positionH>
                <wp:positionV relativeFrom="page">
                  <wp:posOffset>3199765</wp:posOffset>
                </wp:positionV>
                <wp:extent cx="3246120" cy="693420"/>
                <wp:effectExtent l="0" t="0" r="5715" b="5715"/>
                <wp:wrapSquare wrapText="bothSides"/>
                <wp:docPr id="860" name="Group 11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246120" cy="693420"/>
                          <a:chOff x="37229" y="34332"/>
                          <a:chExt cx="32461" cy="6934"/>
                        </a:xfrm>
                      </wpg:grpSpPr>
                      <wpg:grpSp>
                        <wpg:cNvPr id="861" name="Group 1138"/>
                        <wpg:cNvGrpSpPr>
                          <a:grpSpLocks/>
                        </wpg:cNvGrpSpPr>
                        <wpg:grpSpPr bwMode="auto">
                          <a:xfrm>
                            <a:off x="37229" y="34332"/>
                            <a:ext cx="32461" cy="6935"/>
                            <a:chOff x="37229" y="34332"/>
                            <a:chExt cx="32461" cy="6934"/>
                          </a:xfrm>
                        </wpg:grpSpPr>
                        <wps:wsp>
                          <wps:cNvPr id="862" name="Rectangle 1139"/>
                          <wps:cNvSpPr>
                            <a:spLocks noChangeArrowheads="1"/>
                          </wps:cNvSpPr>
                          <wps:spPr bwMode="auto">
                            <a:xfrm>
                              <a:off x="37229" y="34332"/>
                              <a:ext cx="32461" cy="6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63" name="Group 1140"/>
                          <wpg:cNvGrpSpPr>
                            <a:grpSpLocks/>
                          </wpg:cNvGrpSpPr>
                          <wpg:grpSpPr bwMode="auto">
                            <a:xfrm>
                              <a:off x="37229" y="34332"/>
                              <a:ext cx="32461" cy="6935"/>
                              <a:chOff x="0" y="0"/>
                              <a:chExt cx="32186" cy="20287"/>
                            </a:xfrm>
                          </wpg:grpSpPr>
                          <wps:wsp>
                            <wps:cNvPr id="1312" name="Rectangle 1141"/>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13" name="Rectangle 1142"/>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14" name="Group 1143"/>
                            <wpg:cNvGrpSpPr>
                              <a:grpSpLocks/>
                            </wpg:cNvGrpSpPr>
                            <wpg:grpSpPr bwMode="auto">
                              <a:xfrm>
                                <a:off x="0" y="190"/>
                                <a:ext cx="22494" cy="8321"/>
                                <a:chOff x="2286" y="0"/>
                                <a:chExt cx="14721" cy="10241"/>
                              </a:xfrm>
                            </wpg:grpSpPr>
                            <wps:wsp>
                              <wps:cNvPr id="1315" name="Freeform 1144"/>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16" name="Rectangle 1145"/>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17" name="Rectangle 1146"/>
                            <wps:cNvSpPr>
                              <a:spLocks noChangeArrowheads="1"/>
                            </wps:cNvSpPr>
                            <wps:spPr bwMode="auto">
                              <a:xfrm>
                                <a:off x="0" y="1957"/>
                                <a:ext cx="32050" cy="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5521FE" w:rsidRDefault="00E934CF">
                                  <w:pPr>
                                    <w:spacing w:before="0" w:after="0" w:line="240" w:lineRule="auto"/>
                                    <w:ind w:left="360" w:firstLine="360"/>
                                    <w:jc w:val="right"/>
                                    <w:textDirection w:val="btLr"/>
                                    <w:rPr>
                                      <w:sz w:val="18"/>
                                      <w:szCs w:val="18"/>
                                    </w:rPr>
                                  </w:pPr>
                                  <w:r w:rsidRPr="005521FE">
                                    <w:rPr>
                                      <w:rFonts w:ascii="Arial" w:eastAsia="Arial" w:hAnsi="Arial" w:cs="Arial"/>
                                      <w:smallCaps/>
                                      <w:color w:val="333C3D"/>
                                      <w:sz w:val="18"/>
                                      <w:szCs w:val="18"/>
                                    </w:rPr>
                                    <w:t>Pravimo strategije koje nisu utemeljene na prethodno prikupljenim podacima i indikatorima</w:t>
                                  </w:r>
                                </w:p>
                                <w:p w:rsidR="00E934CF" w:rsidRDefault="00E934CF">
                                  <w:pPr>
                                    <w:spacing w:before="0" w:after="0" w:line="240" w:lineRule="auto"/>
                                    <w:ind w:left="360" w:firstLine="360"/>
                                    <w:jc w:val="right"/>
                                    <w:textDirection w:val="btLr"/>
                                  </w:pPr>
                                  <w:r w:rsidRPr="005521FE">
                                    <w:rPr>
                                      <w:rFonts w:ascii="Arial" w:eastAsia="Arial" w:hAnsi="Arial" w:cs="Arial"/>
                                      <w:color w:val="7E97AD"/>
                                      <w:sz w:val="18"/>
                                      <w:szCs w:val="18"/>
                                    </w:rPr>
                                    <w:t>Učesnik Fokus</w:t>
                                  </w:r>
                                  <w:r>
                                    <w:rPr>
                                      <w:rFonts w:ascii="Arial" w:eastAsia="Arial" w:hAnsi="Arial" w:cs="Arial"/>
                                      <w:color w:val="7E97AD"/>
                                      <w:sz w:val="18"/>
                                    </w:rPr>
                                    <w:t xml:space="preserve">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05C2AEA9" id="Group 1137" o:spid="_x0000_s1354" style="position:absolute;left:0;text-align:left;margin-left:228.95pt;margin-top:251.95pt;width:255.6pt;height:54.6pt;z-index:251709440;mso-wrap-distance-left:18pt;mso-wrap-distance-right:18pt;mso-position-horizontal-relative:margin;mso-position-vertical-relative:page" coordorigin="37229,34332" coordsize="32461,69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laXgWpAYAALchAAAOAAAAZHJzL2Uyb0RvYy54bWzsWluPm0YUfq/U/4B4&#10;rOQYMMYGxRtt1nYUKW2iZqs+j2FsUIChA147qfrf+80ZwNheb+Jkd6s06wd7YA6HOZf5zmX8/MU2&#10;S40bLstE5BPTfmaZBs9DESX5amL+cT3vjU2jrFgesVTkfGJ+5KX54uLnn55vioA7IhZpxKUBJnkZ&#10;bIqJGVdVEfT7ZRjzjJXPRMFzTC6FzFiFS7nqR5JtwD1L+45lef2NkFEhRcjLEnenetK8IP7LJQ+r&#10;t8tlySsjnZhYW0Xfkr4X6rt/8ZwFK8mKOAnrZbCvWEXGkhwvbVlNWcWMtUyOWGVJKEUpltWzUGR9&#10;sVwmIScZII1tHUjzSop1QbKsgs2qaNUE1R7o6avZhr/dvJNGEk3MsQf95CyDkei9hm0PRko/m2IV&#10;gOyVLN4X76QWEsM3IvxQYrp/OK+uV5rYWGx+FRE4snUlSD/bpcwUC0hubMkMH1sz8G1lhLg5cFzP&#10;drCaEHOeP3AxJjuFMYypHhuMHMc3DUwP3MHAaWZnXQa7x9V0nwX61bTcenlaNrpoxWy1YR9pY/zQ&#10;2rhVrD2ttEING5nvXyPYiOXO18pv87X3MSs4uXCpnKjVrtNo93dsUZavUq78zdcaJtLG2UrtaUYu&#10;rmIQ8kspxSbmLMLKbDLtpug8oC5K+OlnXe8MZbv0msaDWFDIsnrFRWaowcSUEIGcm928KSvtbA2J&#10;8vVczJM0JQ9O870b8Ep9B0bGo2pOmZuA42/f8mfj2djtuY4367nWdNq7nF+5PW9uj4bTwfTqamr/&#10;o95ru0GcRBHP1WsaELPdLzNcDacafloYK0WaRIqdWlIpV4urVBo3DCA6p0+tkA5Zf38ZtOMgy4FI&#10;tuNaLx2/N/fGo547d4c9f2SNe5btv/Q9y/Xd6XxfpDdJzr9dJGMzMf2hMyQrdRZ9IJtFn2PZWJAl&#10;FcJUmmTAyZaIBcoNZ3lEpq1YkupxRxVq+TtVwNyNoQFD2k8V8JRBtV1sCYWdATmburcQ0Uf4sRRw&#10;MYAhgiwGsZCfTGODgDUxy7/WTHLTSF/n2Au+7TouIlz3QnYvFt0LlodgNTHDSpqGvriqdFxcFzJZ&#10;xXiXTerKxSXAe5mQY+/WRcBPUHEnig6afd7EFJew/DBmqMB5XzHljI19iKJQ8y4chfGsjSf22NPQ&#10;61jOmKLiyYDyCPBpD+xb8dMlPFQ2AtQ+NH7u6Uqhlg7dd2jqCTjn82Nw6aCFBlyNEk/AeS5w0mbe&#10;AdT3AZyPgxYtCnezLZfy5v8PWpyO63XOorYUS4uY6UyGAhE2W53eUJje43FWsvaU2dQp7OnMxlPg&#10;971t0LqWPawPEYKRbO2Xy+5AC/jQ5bLt1/VwE3UdB5mzzk/GA4eSABa0xbLjqOTltrzGdkegpjLb&#10;thydPfzHec2wUepccq7aPigL3TYlPk5rVLW1B2Hq4ovqv0O1NMq0Xc9DdqV6D7ZlOwSSrVKg1rWu&#10;/QhM6noP2WtUl2+rqHaKa+RHyyxFM+mXvmEZGwNGQu5YG2dHBv13yGJjjM4GOjFUUuyosKCWqmZ0&#10;miXQviW2jFMs4TAtle0NfWfonWYJs7TEDjQ3Hp7kC19rSe+Qe9Qh0zKf5IgW4pdwREOoQ9YVG+Zr&#10;DcRiXaPDktu8NhpGqIHQVbOo4ilEqZpMyoJwgmvdZCB6ZfQTxLCQIiYIwPtAdQcxdK+IKWP5LLHe&#10;vNdN1XE3Z+hKcaZGSsNZ/9ayqmbFYTNUmgaaoQvtdAWrlIrU6tVQlc6N6xoxyl/tnwa2i1yrru/b&#10;D43eMnHDrwU9WB0097CE3Wyad6la5lh3E5Ibiua3IH61l5KE2gnVisG6IWt+Nbk2324/fYbw8N1h&#10;Kkqu+Ss90Ita3SiVdoBgL23Ya5eMZv7oclqvc4/sh8gu0MCu2yP31io5vy2ClkPdFnGHI/SSjbYt&#10;omZ0W6Seuee2yONk9wAInYjsZfdtOXQcNO+9l3o6lt6RYJzdDlikSUEtzqhIqCWG1tifSRVTj7lp&#10;VymiumGIdtbBMcktx0n6CGYqwnXG80qfKUmesgrQVsZJUcJdAp4teIRG7+uojt+lDJWyKUqXleRV&#10;CIBgwRId0/o+EKKdwLhZu6L6IXb+I3ZM61Oq76ljujuF0hXRg5+4oF5BxnULTLRF2SPAhI7Itj8k&#10;i+mzDt01tIaYo5R75GGow25zVticpTwdt+xOZZ66hvd03FIf6p4NHu7Q85Fs33Lc0uYUGDT5RNUM&#10;v/6QpQsZR2P8O4AS1PqfDOrvB91rjLv/t7j4FwAA//8DAFBLAwQUAAYACAAAACEAqiYOvrwAAAAh&#10;AQAAGQAAAGRycy9fcmVscy9lMm9Eb2MueG1sLnJlbHOEj0FqwzAQRfeF3EHMPpadRSjFsjeh4G1I&#10;DjBIY1nEGglJLfXtI8gmgUCX8z//PaYf//wqfillF1hB17QgiHUwjq2C6+V7/wkiF2SDa2BSsFGG&#10;cdh99GdasdRRXlzMolI4K1hKiV9SZr2Qx9yESFybOSSPpZ7Jyoj6hpbkoW2PMj0zYHhhiskoSJPp&#10;QFy2WM3/s8M8O02noH88cXmjkM5XdwVislQUeDIOH2HXRLYgh16+PDbcAQAA//8DAFBLAwQUAAYA&#10;CAAAACEAulci0eIAAAALAQAADwAAAGRycy9kb3ducmV2LnhtbEyPwU7DMAyG70i8Q2QkbiwNpWUt&#10;TadpAk4TEhsS2i1rvLZak1RN1nZvjznBzZY//f7+YjWbjo04+NZZCWIRAUNbOd3aWsLX/u1hCcwH&#10;ZbXqnEUJV/SwKm9vCpVrN9lPHHehZhRifa4kNCH0Oee+atAov3A9Wrqd3GBUoHWouR7UROGm449R&#10;lHKjWksfGtXjpsHqvLsYCe+TmtaxeB2359PmetgnH99bgVLe383rF2AB5/AHw68+qUNJTkd3sdqz&#10;TsJT8pwRKiGJYhqIyNJMADtKSEUsgJcF/9+h/AEAAP//AwBQSwMECgAAAAAAAAAhAOv5N9xDGQAA&#10;QxkAABQAAABkcnMvbWVkaWEvaW1hZ2UxLnBuZ4lQTkcNChoKAAAADUlIRFIAAAHkAAABUAgGAAAA&#10;bvUNmgAAGQpJREFUeF7t3W3ItudhF/CBkA+DQGCQD4FAIBjxwwODQQVX8qxuElf3GHkeM1uDw1C0&#10;i6EuxVlH7dZZrCskdLoF2TpZm/iyDOMen2UuVIVKVWrBt7pRmGU60DlGN5Wxfphf/p5HLu/e93Me&#10;98t13df5cpzn+fvB/1NpSJ7c1/XPddz/47y+4RsAriHJ7+vyB7t8ywLzxALzyIT5/dn9u/0DI+QP&#10;N5Q/1uVWA/m2Lu/rv8YA9tK9gTyWuuhk+fn2Ln86dWnIsCl/zn+hy9/Pzuf6rzGAK3VvHg+nfiOX&#10;5ad8YvxTqctDhkv5ZP6DXf5j7qeQgcN0bxwPpX4jl+Xn6SjjsVL+Q+dPdvnpLv8751PIwP66N41v&#10;7PLNqd/MZbn5Q12eya6Q+0Uix6UcSz/X5RdyNYUM7Ce7EdeN1G/ostyUMn5P6iKR4/LuLp/o8t+y&#10;P4UM7CfLXVTL+bnZ5b2py0Sul3Is/ce7/GwuPpa+jEIGrhaL6rXlO2JJPVTKsXQZaf3rHEchA5fr&#10;3ii+KfUbuiw3ltTD5I92+fEcdix9GYUMXKx7k3gw9Ru6LDd3utxOXS6yX8p/zJS7w+VYemgKGThf&#10;LKrXFEvq43Iz598dHpJCBmpZ9mMx5f5YUl8/5e7w38v1RlqHUshALbtnJ/ff2GV5uRlL6kNz8kjL&#10;fe4OD0khA/fr3hgeTf3GLsuLJfVhKXeHX85wI61DKWTgVCyq1xJL6v1S/pz+XJefyzTH0pdRyMBO&#10;diOu/hu7LC93Ykl9Vcqx9F/P8XeHh6SQgbfL+IFYVC89ltRXp/z5/ETmO5a+jEKGrYtF9RpiSX1x&#10;yrH0Cxnn7vCQFDJsXfdG8HjqN3hZTm7Gkvq83Mnu7vAvZxkUMmxZ9ybwSOo3eFlOjLfqTHl3eEgK&#10;GbYqFtVLz3dFGZ+k/IfJh7p8NsulkGGL4rGYS8+dGG+VlD+DOe8OD0khw9ZkN+JSxstMGW99d5Rx&#10;K3eHh6SQYUtiUb3kfGu2vaQud4f/Ztq6OzwkhQxb0r3oH0v9Ri/t52a2+xjMP9Pl72Ydx9KXUciw&#10;Fd0L/uHUb/TSfra4pC7/zC+m/bvDQ1LIsAXdi/2h1G/00n62tqS+k90jLZdyd3hIChnWLhbVS82d&#10;bGe8VR5p+XrWNdI6lEKGNctuxHUj9Zu9tJutLKnLsfRfy7LvDg9JIcOaxaJ6adnCkvpOdneH/0c4&#10;SyHDWsWiemm5mXUvqcvd4TfDRRQyrFE8FnNpWeuSuvxzlbvDXwxXUciwNt0L+8HUb/jSbta4pP6e&#10;7O4Ob3mkdSiFDGsSi+ql5U7WNd4qd4fLIy05nEKGtYjHYi4pZUldxltrKOM72R1LG2kdRyHDWnQv&#10;6CdSv/FLe7mZ3bWmfrEtLeWRlm/EsfRQFDKsQfdifjT1G7+0l5tZ9pK6jLR+OEZaY1DIsHSxqF5K&#10;Spkt9ZPxnS5/O46lx6SQYcmyG3H13/ilvfyJLHNJ/ee7vBWmoJBhqboX8AOxqF5C7mRZ463ySf6l&#10;OJaemkKGJYpF9RKytCX1+7K7O/y7YQ4KGZaoe/E+nroApJ3czHJ+X1zuDr8Z5qaQYWm6F+4jqQtA&#10;2snNtL+kLp/cy93h3wytUMiwJLGobj2tL6nLIy3/RdwdbpFChqWIx2K2npaX1OXu8H8ILVPIsATZ&#10;jbiUcbu5k/bGW+Xv6R/G3eGlUMjQulhUt5wWl9R/MbtjaZZFIUPruhfqY6mLQObPzbTz++Lyu+u/&#10;1eVXwlIpZGhZ9yJ9OHURyPz59rSxpC53h1+Nu8NroJChVd0L9KHURSDzp4Ul9V/p8oWwJgoZWhSL&#10;6lZTflc815K6/K66PNLS3eF1UsjQmuxGXDdSl4HMlzLeupN5xlvlWLqMtBxLr5tChtbEorq1nCyp&#10;+0U5dsrd4V8KW6GQoSWxqG4tNzPteKsUf7k77Fh6exQytCIei9laplxS/6W4O7x1Chla0L0YH0xd&#10;CDJfypJ6ivFWuTv8XwMKGeYXi+rWMvaSuoy07sVIi/spZJhTPBazpYy9pP5w3B3mYgoZ5tS9CJ9I&#10;XQwyfcZaUpe/5k/FSIurKWSYS/cCfDR1Mcj0uZnhx1vuDnMohQxziEV1Kxl6SV1GWr8UOJxChqll&#10;N+LqF4NMn6GW1O4OMwSFDFPqXnQPxKK6hQyxpC4jLXeHGYpChqnEorqFlPFWOaI+Zknt7jBjUMgw&#10;le4F93jqgpDpcsyS2t1hxqaQYQrdi+2R1AUh0+Vml/emLtqr4u4wU1HIMLZYVM+d78hhS2p3h5mD&#10;QoYxxWMx584hS2p3h5mTQoaxZDfiUsbz5U6X26mLtx93h2mBQoYxxKJ6zpTx1jO5fEnt7jCtUcgw&#10;hu7F9VjqopDxc9WS2t1hWqWQYWjdC+vh1EUh4+dmzl9Sl4J2d5jWKWQYUveieih1Ucj4OW9J7e4w&#10;S6KQYSixqJ4r/SX1x+PuMMujkGEI2Y24bqQuCxk3d7JbUrs7zNIpZBhCLKqnzsmS+oNxd5h1UMhw&#10;rFhUT51Sxj8Rd4dZF4UMx4jHYk6Zb+3yo13+Z2B9FDJcV/cCejB1acjweXeXj3b5SmC9FDJcRyyq&#10;p8hz2X0i/vkuvxZYN4UMh4rHYo6Zciz9Ypef7vKPsyvj/xNYP4UMh+peOE+kLhI5LifH0qWET1LW&#10;018LbINChkN0L5pHU5eJXD8nx9Jni7jk813+b2A7FDLsKxbVQ6V/LN3Pvwtsj0KGfWQ34uoXixyW&#10;846l+7GkZqsUMlyle6E8EIvqY3LRsXQ/ltRsmUKGy8Si+ropx9Lfm4uPpc/GkhoUMlyue5E8nrps&#10;5OL8keyOpf9B6uI9L2VJrYxBIcPFuhfII6kLR87Pe7PfsXS/jC2pYUchw3liUb1PDjmW7seSGu6n&#10;kKEvHot5VQ49lu7nywH6FDKcld2ISxmfn+scS/djSQ3nU8hwIhbV5+WYY+mzsaSGyylkONG9IB5L&#10;XUhbzbHH0mdjSQ1XU8hQdC+Gh1OX0hYzxLH02VhSw34UMnQvhIdSF9OWUo6ly9O0jj2W7seSGvan&#10;kNm2bHtRXY6lfyDDHEv3Y0kNh1HIbFd2I64bqYtq7bnd5UdSl+hQsaSGwylktivbWlSPdSx9NpbU&#10;cH0KmW3KdhbVYx5Ln40lNRxHIbM92cZjMcc+lj4bS2o4nkJmW7of+gdTl9daMsWxdD9lSa2M4XgK&#10;me3IehfVUx1L9/OlAENRyGxD1vlYzCmPpfuxpIZhKWS2ofthfyJ1oS01Ux9Ln01ZUn81wNAUMuvX&#10;/aA/mrrUlpZyLP1ipj+WPpu3YkkNY1HIrFuWv6gux9IfTV2OU8eSGsalkFmv7EZc/YJbSsqx9N9J&#10;XYxzxJIaxqeQWafuh/uBLG9R3cKxdD+W1DANhcz6ZHmL6laOpfuxpIbpKGTWp/vBfjx16bWYlo6l&#10;z8aSGqankFmX7of6kdTF11JaPJY+G0tqmIdCZj3S9qK61WPps7GkhvkoZNYh7T4Ws9Vj6X4sqWFe&#10;Cpnly27E1VIZly95KMfScz1N69BYUsP8FDLLlrYW1e9O+8fS/VhSQxsUMsvW/RA/lroYp045lv7R&#10;1GXXcsqS+tcDtEIhs1zdD/DDqctxqiztWPpsShlbUkNbFDLL1P3wPpS6JKfIEo+lz8aSGtqkkFme&#10;zLOoXuKxdD9fiDKGVilkliW7EdeN1IU5RpZ8LN1PudYEtEshsyyZZlG99GPpfiypoX0KmeXI+Ivq&#10;NRxLn40lNSyHQmYZMt5jMcux9PdmHcfSZ2NJDcuikGlf94P6YOoiPTblSx4+mna/5OGYWFLD8ihk&#10;2pbhF9XvzbqOpfuxpIZlUsi0K8M9FnOtx9L9WFLDcilk2tX9gD6RulwPyZqPpfuxpIZlU8i0qfvh&#10;fDR1we6btR9Ln40lNayDQqY9ud6ieivH0mdjSQ3roZBpS3Yjrn7ZXpYtHUufjSU1rItCph3dD+QD&#10;2X9RvaVj6X4+H2UMa6OQaUP2W1SXY+nyNK0tHUv3Y0kN66SQaUP3w/h46gI+STmW/oFs71i6n68E&#10;WCuFzPy6H8RHUpdwye0uP5K6mLaWMt5yrQnWTSEzr9SLasfS98eSGrZBITOf3P9YTMfSdcqS+msB&#10;tkAhM4/sRlyljB1Lnx9LatgWhcz0srveVK4tOZY+P5bUsD0KmelkV8TlkZh/ucvPpS4isaSGrVLI&#10;jK/7QXsop18U8We7/JPURbT1WFLDtilkxpHd74jLdaYbuf8aU7+IxJIaUMgMLbvl9GOp7xS/q8ur&#10;qcto67GkBgqFzDCyu0980aMv39Hlp1KX0dZjSQ2cUMhcX05HWld9IcQnY8TVjyU1cJZC5nDdD86D&#10;ufzZ02fzYpe7qQtpy7GkBvoUMvvJbqT1cO4faV2VZ7vcS11IW40lNXARhczlcjrSuupYup/vTF1I&#10;W44lNXAZhcz5shtpndwdPjRlUf1a6lLaasqSWhkDl1HInMpupFXuDh/6afhsyqL6x1OX0lZTytiS&#10;GriKQubrI63z7g5fJx+PRfVJLKmBfSnkrcpupPVNOWykdVU+EI/FPMmXA7A/hbw12R1LX2ekdVWe&#10;yW641C+mLcaSGjiUQt6KHDfSuiplxOWY2pIauD6FvGY5/wsehs6TsagusaQGjqGQ1yjDjrQuS1lU&#10;l8di9stpa7GkBo6lkNcipyOti77gYYz8UBxVW1IDQ1DIS5f9v+Bh6LwQi2pLamAoCnmpun95D2W8&#10;kdZVKYvqfjltLZbUwJAU8pLkel/wMHTKovqN1AW1lVhSA2NQyEuQ0y946Jfj1Ckjri0vqi2pgbEo&#10;5JZl+pHWZTlZVG91xGVJDYxJIbcmw3zBwxj5ULZbxpbUwNgUciuyuzv8eOoibCHvy3YX1V8KwPgU&#10;8pzSxkjrqtxOXVJbiSU1MBWFPIecjrRaO5bupyyqfyZ1Ua09ZUn91QBMRyFPKeN+wcPQKSOuV1OX&#10;1drzViypgekp5LHldKR1I3XptZwtLqotqYG5KOSxZLoveBgjL3a5m7qw1pyypFbGwFwU8pBy+gUP&#10;N1KX3FLybJd7qQtrzbGkBuamkIeQ3bH0EkZaV+Xp1GW19lhSAy1QyMfIvF/wMHTKonpLj8W0pAZa&#10;opAPld2x9BJHWpelLKp/MnVprTWW1EBrFPK+suyR1lX5eLazqLakBlqkkC+T05FWK1/wMEY+kO08&#10;FtOSGmiVQj5PdiOtR7P8kdZVeSa736X2i2uNsaQGWqaQz8pupNXqFzwMnaeynWNqS2qgdQo5y/iC&#10;h6HzZLaxqLakBpZiu4Wc0y946JfV2lMW1a+kLq+1pZSxJTWwFNsr5Kx/pHVV/kbWf1RtSQ0szTYK&#10;Oadf8LD2kdZVeSHrX1R/IcoYWJ51F3J2d4e3MtK6KmVR3S+vtaVcawJYovUVcrY50roq5bGYb6Qu&#10;sDXFkhpYsvUUctbzBQ9D551Z96K6jLd+PQDLtvxCzm6ktZYveBg6ZVH9yax3xGVJDazFMgs5pyOt&#10;G6lLSE7zkS53UxfZGmJJDazJsgo56/6Ch6HzfNa7qLakBtam/ULO6Rc83EhdOnJ+bqcusbXEkhpY&#10;o3YLOdv5goehUxbVP5O6yNYQS2pgrdor5Oy+4MFI63opI65XUxfZ0mNJDaxdG4Wc3bG0kdbxWeOi&#10;2pIa2IJ5CzlGWkPmQ1nfiMuSGtiKeQo5vuBh6DzX5V7qQltyLKmBLZmukGOkNVaeTl1mS48lNbA1&#10;4xdydiMtX/AwTsqiem2PxfxKALZnnEKOL3iYImVR/ZOpC22pKeMt15qArRq2kLu/4DfGSGuqvJz1&#10;LKotqYGtG6aQ4wseps4Hsp5FdVlSfy0A23b9Qs7pFzwYaU2bZ7P7RNkvtiXm87GkBigOL+Ts7g4b&#10;ac2TW1nPMbUlNcCp/Qo5vuChhTyZ9SyqLakB7nd5IWd3LF1GWo6l501ZVL+SutiWFktqgPOdX8gx&#10;0motH8/yj6otqQEudlrIOR1p3UhdCDJfXsjyF9WW1ACX+9zJSMvd4TbzTJc3UxfckmJJDXC1twu5&#10;XwLSRp7q8kbqgltSLKkB9qOQG807s/xFtSU1wP4UcoM5WVQvdcRlSQ1wOIXcYD7S5W7qoltCLKkB&#10;rkchN5bns9xFdVlSK2OA61HIDeV26pJbSkoZW1IDXJ9CbiTvSl1yS4klNcDxFHIDKYvqV1MX3RLy&#10;5QAwBIXcQD6ZZS6qLakBhqOQZ86HsrwRlyU1wPAU8ox5rsu91IXXciypAcahkGfK06nLrvVYUgOM&#10;RyHPkLKofj114bUcS2qAcSnkiVMei/np1IXXciypAcankCfOy1nWotqSGmAaCnnCfH+Ws6i2pAaY&#10;lkKeKM9mV3L94msxltQA01PIE+RWlnNMbUkNMA+FPHKe7PJa6uJrMZbUAPNRyCOmLKo/lbr4Wowl&#10;NcC8FPKIeSnLOKq2pAaYn0IeKS+k/UV1GZl9NQC0QCGPkLKofjN1AbaUt2JJDdAShTxwnuryRuoC&#10;bCmW1ADtUcgD5p1pf1FdltTKGKA9CnmglEX1K2l7xPWfAkCrFPJA+ViXu6lLsJVYUgO0TSEPkOfT&#10;7qK6LKl/MwC0TiEfmdtpd1H9i7GkBlgKhXxE3pW6BFuJJTXAsijka6Ysql9NXYQtpCypfy8ALIlC&#10;vmY+mTYX1ZbUAMukkK+Rj6TNEZclNcByKeQD8/4u91KX4ZyxpAZYPoV8QJ5OXYZzx5IaYB0U8p4p&#10;i+rWfmdsSQ2wHgp5j5THYn46dSHOmX8TS2qANVHIe+TltPXp+IsBYG0U8hX5/rS1qLakBlgnhXxJ&#10;nstuwdwvxTlS/j7+ewBYK4V8QW6lnWPq8gn9fwWANVPI5+TJLq+nLsY58s9jSQ2wBQq5l7Ko/kzq&#10;YpwjltQA26GQe3kpbRxV/9sAsCUK+UxeyPyL6jdiSQ2wRQr5/+fZLm+mLsgpY0kNsF0KObtFdflk&#10;2i/IKWNJDbBtmy/kd3Z5LXVBThlLagA2XchlUf2pzDvisqQGoNh0IX+sy93UJTlVLKkBOLHZQn4+&#10;8y2qLakB6NtkId/OfIvqsqT+1QDA/TZXyE+lLsmpYkkNwEU2VchlUf1q6qKcImVJ/bsBgPNtqpBf&#10;yTyL6s/FkhqAy22mkMuieo4R1xcCAFfbRCG/v8u91GU5ZsqS+lcCAPtZfSE/nbosx44lNQCHWnUh&#10;vyvT/864HIv/dgDgMKst5LKo/nTqwhwz/yyW1ABcz2oL+eVM++n4c7GkBuD6VlnIH860i2pLagCO&#10;tbpCLovqMqrql+YYsaQGYCirKuRbme6Y2pIagCGtppCf7PJ66uIcI5bUAAxtFYX8ji6fSV2cY8SS&#10;GoAxrKKQX8o0R9WfjSU1AONYfCF/MNMsqi2pARjTogv5uS5vpi7PIVOW1P85ADCuxRbyrezKsl+g&#10;Q6b89S2pAZjCIgu5PBbztdQFOmQsqQGY0uIKuSyqP5VxR1xlvPXbAYDpLK6QP9HlbuoSHSpvxZIa&#10;gOktqpCfz7iLaktqAOaymEJ+T8ZbVJfx1pcCAPNZRCHfSl2iQ+UfxZIagPk1X8hlUf1q6iIdIpbU&#10;ALSi+UJ+JeMsqi2pAWhJ04X8sYwz4rKkBqA1zRby+7vcS12mx8aSGoAWNVnIT2f4RbUlNQAta66Q&#10;n8rwvzO2pAagdU0VcllUfzp1oR6T8jvo3wgAtK2pQv6xDPvp+OdjSQ3AMjRTyB/OsItqS2oAlqSJ&#10;Qi6L6vJptl+q101ZUitjAJZk9kK+leGOqcuS+osBgOWZtZCfzHBl/LOxpAZguWYr5LKo/kzqYr1O&#10;LKkBWLrZCvmlDPPpuPzu+bcCAMs2SyF/MMMsqn8xxlsArMPkhfxchnkspiU1AGsyaSHfym4J3S/X&#10;Q2JJDcAaTVbIZcRVltD9gj0kltQArNUkhfyO7BbVx4y4LKkBWLNJCvkTXe6mLtl9Y0kNwNqNXsjf&#10;l+MW1ZbUAGzBqIX8nhy3qP6XUcYAbMNohXwrdcHum7Kk/lcBgO0YpZDLovq11EW7TyypAdiiUQr5&#10;U7neorr8f34tALA9gxdyWVRfZ8RVjqktqQHYqkEL+f1d7qUu26vyT2O8BcC2DVbI353DF9XlU7El&#10;NQAMVMhP5fDfGVtSA8Cpowu5LKrLYzH7hXtZypL6KwEAThxdyD+Wwz4dW1IDQO2oQv7hHLaotqQG&#10;gPNdu5DLorp86UO/dC+KJTUAXOxahXyryy+kLt3zYkkNAFc7uJCfzP6/M7akBoD9HFTIJ4vqfQrZ&#10;khoA9ndQIb+U/crYkhoADrN3If/V7LeotqQGgMPtVchlUf1m6vLtpyypfycAwKGuLORb2X3q7Zdv&#10;/1PxZ2NJDQDXdWkhlxHX3dQF3C9jS2oAOM6FhfyOXL2oLkvqXw4AcKwLC/kTufrT8X8JADCEcwv5&#10;+3L5otqSGgCGVRXy9+TyRXV5ZKYlNQAM675CvpW6gM9+KrakBoBxfL2Qy6L69dRFfFLGltQAMJ6v&#10;F/JFi2pLagAY39uFXBbVF424LKkBYHxvF/K91EVsSQ0A03m7kPtlbEkNANO6r5AtqQFgHl8vZEtq&#10;AJjP24VcltT/vv+/AACTebuQf6jLd3b5NhEREZkl3/z/ALAhmHZe1+2OAAAAAElFTkSuQmCCUEsB&#10;Ai0AFAAGAAgAAAAhALGCZ7YKAQAAEwIAABMAAAAAAAAAAAAAAAAAAAAAAFtDb250ZW50X1R5cGVz&#10;XS54bWxQSwECLQAUAAYACAAAACEAOP0h/9YAAACUAQAACwAAAAAAAAAAAAAAAAA7AQAAX3JlbHMv&#10;LnJlbHNQSwECLQAUAAYACAAAACEAZWl4FqQGAAC3IQAADgAAAAAAAAAAAAAAAAA6AgAAZHJzL2Uy&#10;b0RvYy54bWxQSwECLQAUAAYACAAAACEAqiYOvrwAAAAhAQAAGQAAAAAAAAAAAAAAAAAKCQAAZHJz&#10;L19yZWxzL2Uyb0RvYy54bWwucmVsc1BLAQItABQABgAIAAAAIQC6VyLR4gAAAAsBAAAPAAAAAAAA&#10;AAAAAAAAAP0JAABkcnMvZG93bnJldi54bWxQSwECLQAKAAAAAAAAACEA6/k33EMZAABDGQAAFAAA&#10;AAAAAAAAAAAAAAAMCwAAZHJzL21lZGlhL2ltYWdlMS5wbmdQSwUGAAAAAAYABgB8AQAAgSQAAAAA&#10;">
                <v:group id="Group 1138" o:spid="_x0000_s1355" style="position:absolute;left:37229;top:34332;width:32461;height:6935" coordorigin="37229,34332" coordsize="32461,69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qIzJxAAAANwAAAAPAAAAZHJzL2Rvd25yZXYueG1sRI9Bi8Iw&#10;FITvgv8hPMGbpl1RpBpFxF08yIJVWPb2aJ5tsXkpTbat/94ICx6HmfmGWW97U4mWGldaVhBPIxDE&#10;mdUl5wqul8/JEoTzyBory6TgQQ62m+FgjYm2HZ+pTX0uAoRdggoK7+tESpcVZNBNbU0cvJttDPog&#10;m1zqBrsAN5X8iKKFNFhyWCiwpn1B2T39Mwq+Oux2s/jQnu63/eP3Mv/+OcWk1HjU71YgPPX+Hf5v&#10;H7WC5SKG15lwBOTmCQAA//8DAFBLAQItABQABgAIAAAAIQDb4fbL7gAAAIUBAAATAAAAAAAAAAAA&#10;AAAAAAAAAABbQ29udGVudF9UeXBlc10ueG1sUEsBAi0AFAAGAAgAAAAhAFr0LFu/AAAAFQEAAAsA&#10;AAAAAAAAAAAAAAAAHwEAAF9yZWxzLy5yZWxzUEsBAi0AFAAGAAgAAAAhALmojMnEAAAA3AAAAA8A&#10;AAAAAAAAAAAAAAAABwIAAGRycy9kb3ducmV2LnhtbFBLBQYAAAAAAwADALcAAAD4AgAAAAA=&#10;">
                  <v:rect id="Rectangle 1139" o:spid="_x0000_s1356" style="position:absolute;left:37229;top:34332;width:32461;height:69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HDQxQAAANwAAAAPAAAAZHJzL2Rvd25yZXYueG1sRI/NasMw&#10;EITvhb6D2EIvJZGTQ3CcKCFtKPTa/JQe19bGMrZWRlId5+2jQqHHYWa+Ydbb0XZiIB8axwpm0wwE&#10;ceV0w7WC0/F9koMIEVlj55gU3CjAdvP4sMZCuyt/0nCItUgQDgUqMDH2hZShMmQxTF1PnLyL8xZj&#10;kr6W2uM1wW0n51m2kBYbTgsGe3ozVLWHH6vgGIfzV3n+ztv9SxPK0pl26V+Ven4adysQkcb4H/5r&#10;f2gF+WIOv2fSEZCbOwAAAP//AwBQSwECLQAUAAYACAAAACEA2+H2y+4AAACFAQAAEwAAAAAAAAAA&#10;AAAAAAAAAAAAW0NvbnRlbnRfVHlwZXNdLnhtbFBLAQItABQABgAIAAAAIQBa9CxbvwAAABUBAAAL&#10;AAAAAAAAAAAAAAAAAB8BAABfcmVscy8ucmVsc1BLAQItABQABgAIAAAAIQCOZHDQ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140" o:spid="_x0000_s1357" style="position:absolute;left:37229;top:34332;width:32461;height:6935"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NrclxAAAANwAAAAPAAAAZHJzL2Rvd25yZXYueG1sRI9Bi8Iw&#10;FITvgv8hPGFvmnZFkWoUkd1lDyJYBfH2aJ5tsXkpTbat/34jCB6HmfmGWW16U4mWGldaVhBPIhDE&#10;mdUl5wrOp+/xAoTzyBory6TgQQ426+FghYm2HR+pTX0uAoRdggoK7+tESpcVZNBNbE0cvJttDPog&#10;m1zqBrsAN5X8jKK5NFhyWCiwpl1B2T39Mwp+Ouy20/ir3d9vu8f1NDtc9jEp9THqt0sQnnr/Dr/a&#10;v1rBYj6F55lwBOT6HwAA//8DAFBLAQItABQABgAIAAAAIQDb4fbL7gAAAIUBAAATAAAAAAAAAAAA&#10;AAAAAAAAAABbQ29udGVudF9UeXBlc10ueG1sUEsBAi0AFAAGAAgAAAAhAFr0LFu/AAAAFQEAAAsA&#10;AAAAAAAAAAAAAAAAHwEAAF9yZWxzLy5yZWxzUEsBAi0AFAAGAAgAAAAhACY2tyXEAAAA3AAAAA8A&#10;AAAAAAAAAAAAAAAABwIAAGRycy9kb3ducmV2LnhtbFBLBQYAAAAAAwADALcAAAD4AgAAAAA=&#10;">
                    <v:rect id="Rectangle 1141" o:spid="_x0000_s1358"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zcsrwwAAAN0AAAAPAAAAZHJzL2Rvd25yZXYueG1sRE/fa8Iw&#10;EH4f7H8IN/BlzFSF4apRtong63QOH6/NrSltLiWJtf73ZjDw7T6+n7dcD7YVPflQO1YwGWcgiEun&#10;a64UfB+2L3MQISJrbB2TgisFWK8eH5aYa3fhL+r3sRIphEOOCkyMXS5lKA1ZDGPXESfu13mLMUFf&#10;Se3xksJtK6dZ9iot1pwaDHb0aahs9mer4BD7409xPM2bzXMdisKZ5s1/KDV6Gt4XICIN8S7+d+90&#10;mj+bTOHvm3SCXN0AAAD//wMAUEsBAi0AFAAGAAgAAAAhANvh9svuAAAAhQEAABMAAAAAAAAAAAAA&#10;AAAAAAAAAFtDb250ZW50X1R5cGVzXS54bWxQSwECLQAUAAYACAAAACEAWvQsW78AAAAVAQAACwAA&#10;AAAAAAAAAAAAAAAfAQAAX3JlbHMvLnJlbHNQSwECLQAUAAYACAAAACEAo83LK8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142" o:spid="_x0000_s1359"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8c1KxAAAAN0AAAAPAAAAZHJzL2Rvd25yZXYueG1sRE9Na8JA&#10;EL0X+h+WEbwE3SQWKamrVEFaSkG0HnocsmMSzM6G3U1M/323UPA2j/c5q81oWjGQ841lBdk8BUFc&#10;Wt1wpeD8tZ89g/ABWWNrmRT8kIfN+vFhhYW2Nz7ScAqViCHsC1RQh9AVUvqyJoN+bjviyF2sMxgi&#10;dJXUDm8x3LQyT9OlNNhwbKixo11N5fXUGwUyLw+fH2+Xbkzk1tknm/SH70Sp6WR8fQERaAx38b/7&#10;Xcf5i2wBf9/EE+T6FwAA//8DAFBLAQItABQABgAIAAAAIQDb4fbL7gAAAIUBAAATAAAAAAAAAAAA&#10;AAAAAAAAAABbQ29udGVudF9UeXBlc10ueG1sUEsBAi0AFAAGAAgAAAAhAFr0LFu/AAAAFQEAAAsA&#10;AAAAAAAAAAAAAAAAHwEAAF9yZWxzLy5yZWxzUEsBAi0AFAAGAAgAAAAhAFLxzUrEAAAA3Q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1143" o:spid="_x0000_s1360"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XZjBwwAAAN0AAAAPAAAAZHJzL2Rvd25yZXYueG1sRE9Li8Iw&#10;EL4v+B/CCN7WtOqKVKOIuOJBBB8g3oZmbIvNpDTZtv77zYKwt/n4nrNYdaYUDdWusKwgHkYgiFOr&#10;C84UXC/fnzMQziNrLC2Tghc5WC17HwtMtG35RM3ZZyKEsEtQQe59lUjp0pwMuqGtiAP3sLVBH2Cd&#10;SV1jG8JNKUdRNJUGCw4NOVa0ySl9nn+Mgl2L7Xocb5vD87F53S9fx9shJqUG/W49B+Gp8//it3uv&#10;w/xxPIG/b8IJcvkLAAD//wMAUEsBAi0AFAAGAAgAAAAhANvh9svuAAAAhQEAABMAAAAAAAAAAAAA&#10;AAAAAAAAAFtDb250ZW50X1R5cGVzXS54bWxQSwECLQAUAAYACAAAACEAWvQsW78AAAAVAQAACwAA&#10;AAAAAAAAAAAAAAAfAQAAX3JlbHMvLnJlbHNQSwECLQAUAAYACAAAACEATl2YwcMAAADdAAAADwAA&#10;AAAAAAAAAAAAAAAHAgAAZHJzL2Rvd25yZXYueG1sUEsFBgAAAAADAAMAtwAAAPcCAAAAAA==&#10;">
                      <v:shape id="Freeform 1144" o:spid="_x0000_s1361"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soi6xAAAAN0AAAAPAAAAZHJzL2Rvd25yZXYueG1sRE9LawIx&#10;EL4X/A9hhN40q9YHq1FEaG3Biw/0OmzGzepmsmxSd/vvm4LQ23x8z1msWluKB9W+cKxg0E9AEGdO&#10;F5wrOB3fezMQPiBrLB2Tgh/ysFp2XhaYatfwnh6HkIsYwj5FBSaEKpXSZ4Ys+r6riCN3dbXFEGGd&#10;S11jE8NtKYdJMpEWC44NBivaGMruh2+rYHc520ZfaGw+buuv4m07HW5HU6Veu+16DiJQG/7FT/en&#10;jvNHgzH8fRNPkMtfAAAA//8DAFBLAQItABQABgAIAAAAIQDb4fbL7gAAAIUBAAATAAAAAAAAAAAA&#10;AAAAAAAAAABbQ29udGVudF9UeXBlc10ueG1sUEsBAi0AFAAGAAgAAAAhAFr0LFu/AAAAFQEAAAsA&#10;AAAAAAAAAAAAAAAAHwEAAF9yZWxzLy5yZWxzUEsBAi0AFAAGAAgAAAAhAJeyiLr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145" o:spid="_x0000_s1362"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lHRxwwAAAN0AAAAPAAAAZHJzL2Rvd25yZXYueG1sRE9La8JA&#10;EL4L/odlhF6kblQQTV1FBKWHWl+15zE7JsHsbMhuTfz3bkHwNh/fc6bzxhTiRpXLLSvo9yIQxInV&#10;OacKfo6r9zEI55E1FpZJwZ0czGft1hRjbWve0+3gUxFC2MWoIPO+jKV0SUYGXc+WxIG72MqgD7BK&#10;pa6wDuGmkIMoGkmDOYeGDEtaZpRcD39Gwfdkd/7F4WmTfG2Oa9vdcl6fWKm3TrP4AOGp8S/x0/2p&#10;w/xhfwT/34QT5OwBAAD//wMAUEsBAi0AFAAGAAgAAAAhANvh9svuAAAAhQEAABMAAAAAAAAAAAAA&#10;AAAAAAAAAFtDb250ZW50X1R5cGVzXS54bWxQSwECLQAUAAYACAAAACEAWvQsW78AAAAVAQAACwAA&#10;AAAAAAAAAAAAAAAfAQAAX3JlbHMvLnJlbHNQSwECLQAUAAYACAAAACEAXJR0ccMAAADdAAAADwAA&#10;AAAAAAAAAAAAAAAHAgAAZHJzL2Rvd25yZXYueG1sUEsFBgAAAAADAAMAtwAAAPcCA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46" o:spid="_x0000_s1363" style="position:absolute;top:1957;width:32050;height:176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WoaLxAAAAN0AAAAPAAAAZHJzL2Rvd25yZXYueG1sRE9Na8JA&#10;EL0L/Q/LCL3VTaxUia4SSqWlnoyieBuyYxLMzobsNon/vlsoeJvH+5zVZjC16Kh1lWUF8SQCQZxb&#10;XXGh4HjYvixAOI+ssbZMCu7kYLN+Gq0w0bbnPXWZL0QIYZeggtL7JpHS5SUZdBPbEAfualuDPsC2&#10;kLrFPoSbWk6j6E0arDg0lNjQe0n5LfsxCtJvPUuj0+fu8tHhbXve9XE2TZV6Hg/pEoSnwT/E/+4v&#10;Hea/xnP4+yacINe/AAAA//8DAFBLAQItABQABgAIAAAAIQDb4fbL7gAAAIUBAAATAAAAAAAAAAAA&#10;AAAAAAAAAABbQ29udGVudF9UeXBlc10ueG1sUEsBAi0AFAAGAAgAAAAhAFr0LFu/AAAAFQEAAAsA&#10;AAAAAAAAAAAAAAAAHwEAAF9yZWxzLy5yZWxzUEsBAi0AFAAGAAgAAAAhACFahovEAAAA3QAAAA8A&#10;AAAAAAAAAAAAAAAABwIAAGRycy9kb3ducmV2LnhtbFBLBQYAAAAAAwADALcAAAD4AgAAAAA=&#10;" filled="f" stroked="f">
                      <v:textbox inset="1.2694mm,2.53956mm,0,0">
                        <w:txbxContent>
                          <w:p w:rsidR="00E934CF" w:rsidRPr="005521FE" w:rsidRDefault="00E934CF">
                            <w:pPr>
                              <w:spacing w:before="0" w:after="0" w:line="240" w:lineRule="auto"/>
                              <w:ind w:left="360" w:firstLine="360"/>
                              <w:jc w:val="right"/>
                              <w:textDirection w:val="btLr"/>
                              <w:rPr>
                                <w:sz w:val="18"/>
                                <w:szCs w:val="18"/>
                              </w:rPr>
                            </w:pPr>
                            <w:r w:rsidRPr="005521FE">
                              <w:rPr>
                                <w:rFonts w:ascii="Arial" w:eastAsia="Arial" w:hAnsi="Arial" w:cs="Arial"/>
                                <w:smallCaps/>
                                <w:color w:val="333C3D"/>
                                <w:sz w:val="18"/>
                                <w:szCs w:val="18"/>
                              </w:rPr>
                              <w:t>Pravimo strategije koje nisu utemeljene na prethodno prikupljenim podacima i indikatorima</w:t>
                            </w:r>
                          </w:p>
                          <w:p w:rsidR="00E934CF" w:rsidRDefault="00E934CF">
                            <w:pPr>
                              <w:spacing w:before="0" w:after="0" w:line="240" w:lineRule="auto"/>
                              <w:ind w:left="360" w:firstLine="360"/>
                              <w:jc w:val="right"/>
                              <w:textDirection w:val="btLr"/>
                            </w:pPr>
                            <w:r w:rsidRPr="005521FE">
                              <w:rPr>
                                <w:rFonts w:ascii="Arial" w:eastAsia="Arial" w:hAnsi="Arial" w:cs="Arial"/>
                                <w:color w:val="7E97AD"/>
                                <w:sz w:val="18"/>
                                <w:szCs w:val="18"/>
                              </w:rPr>
                              <w:t>Učesnik Fokus</w:t>
                            </w:r>
                            <w:r>
                              <w:rPr>
                                <w:rFonts w:ascii="Arial" w:eastAsia="Arial" w:hAnsi="Arial" w:cs="Arial"/>
                                <w:color w:val="7E97AD"/>
                                <w:sz w:val="18"/>
                              </w:rPr>
                              <w:t xml:space="preserve">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Novim Pravilnikom o unutrašnjoj organizaciji i sistematizaciji Generalnog sekretarijata Vlade, Sektoru su pripojeni i poslovi planiranja, koordinacije i praćenje politika Vlade,</w:t>
      </w:r>
      <w:r w:rsidR="006A107F" w:rsidRPr="007075A6">
        <w:rPr>
          <w:rFonts w:asciiTheme="minorHAnsi" w:eastAsia="Calibri" w:hAnsiTheme="minorHAnsi" w:cs="Calibri"/>
          <w:color w:val="000000"/>
          <w:sz w:val="24"/>
          <w:szCs w:val="24"/>
          <w:vertAlign w:val="superscript"/>
        </w:rPr>
        <w:footnoteReference w:id="129"/>
      </w:r>
      <w:r w:rsidR="006A107F" w:rsidRPr="007075A6">
        <w:rPr>
          <w:rFonts w:asciiTheme="minorHAnsi" w:eastAsia="Calibri" w:hAnsiTheme="minorHAnsi" w:cs="Calibri"/>
          <w:color w:val="000000"/>
          <w:sz w:val="24"/>
          <w:szCs w:val="24"/>
        </w:rPr>
        <w:t xml:space="preserve"> čime je iskazano nastojanje da se </w:t>
      </w:r>
      <w:r w:rsidR="006A107F" w:rsidRPr="007075A6">
        <w:rPr>
          <w:rFonts w:asciiTheme="minorHAnsi" w:eastAsia="Calibri" w:hAnsiTheme="minorHAnsi" w:cs="Calibri"/>
          <w:b/>
          <w:color w:val="000000"/>
          <w:sz w:val="24"/>
          <w:szCs w:val="24"/>
        </w:rPr>
        <w:t xml:space="preserve">procesi srednjoročnog planiranja rada Vlade i ministarstava i </w:t>
      </w:r>
      <w:r w:rsidR="006A107F" w:rsidRPr="007075A6">
        <w:rPr>
          <w:rFonts w:asciiTheme="minorHAnsi" w:eastAsia="Calibri" w:hAnsiTheme="minorHAnsi" w:cs="Calibri"/>
          <w:b/>
          <w:color w:val="000000"/>
          <w:sz w:val="24"/>
          <w:szCs w:val="24"/>
        </w:rPr>
        <w:lastRenderedPageBreak/>
        <w:t>proces strateškog planiranja objedine u okviru GSV</w:t>
      </w:r>
      <w:r w:rsidR="00242507">
        <w:rPr>
          <w:rFonts w:asciiTheme="minorHAnsi" w:eastAsia="Calibri" w:hAnsiTheme="minorHAnsi" w:cs="Calibri"/>
          <w:color w:val="000000"/>
          <w:sz w:val="24"/>
          <w:szCs w:val="24"/>
        </w:rPr>
        <w:t>. Tako</w:t>
      </w:r>
      <w:r w:rsidR="006A107F" w:rsidRPr="007075A6">
        <w:rPr>
          <w:rFonts w:asciiTheme="minorHAnsi" w:eastAsia="Calibri" w:hAnsiTheme="minorHAnsi" w:cs="Calibri"/>
          <w:color w:val="000000"/>
          <w:sz w:val="24"/>
          <w:szCs w:val="24"/>
        </w:rPr>
        <w:t xml:space="preserve"> je napravljen korak ka integrisanom pristupu razvoju i planiranju politika u kojem će planiranje strateških dokumenata i prioriteta Vlade biti šire sagledano.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U oblasti planiranja politika, praćenja i izvještavanja</w:t>
      </w:r>
      <w:r w:rsidRPr="007075A6">
        <w:rPr>
          <w:rFonts w:asciiTheme="minorHAnsi" w:eastAsia="Calibri" w:hAnsiTheme="minorHAnsi" w:cs="Calibri"/>
          <w:color w:val="000000"/>
          <w:sz w:val="24"/>
          <w:szCs w:val="24"/>
        </w:rPr>
        <w:t xml:space="preserve">, jedna od ključnih uloga GSV-a u sistemu strateškog planiranja je da kroz strukturirani obrazac daje mišljenje o kvalitetu javnih politika, prateći kriterijume propisane Uredbom i pratećom Metodologijom. U tom kontekstu treba ukazati </w:t>
      </w:r>
      <w:r w:rsidR="00242507">
        <w:rPr>
          <w:rFonts w:asciiTheme="minorHAnsi" w:eastAsia="Calibri" w:hAnsiTheme="minorHAnsi" w:cs="Calibri"/>
          <w:color w:val="000000"/>
          <w:sz w:val="24"/>
          <w:szCs w:val="24"/>
        </w:rPr>
        <w:t xml:space="preserve">na to </w:t>
      </w:r>
      <w:r w:rsidRPr="007075A6">
        <w:rPr>
          <w:rFonts w:asciiTheme="minorHAnsi" w:eastAsia="Calibri" w:hAnsiTheme="minorHAnsi" w:cs="Calibri"/>
          <w:color w:val="000000"/>
          <w:sz w:val="24"/>
          <w:szCs w:val="24"/>
        </w:rPr>
        <w:t xml:space="preserve">da je, u dosadašnjoj praksi primjene Uredbe, prisutan pozitivan trend u pogledu </w:t>
      </w:r>
      <w:r w:rsidRPr="007075A6">
        <w:rPr>
          <w:rFonts w:asciiTheme="minorHAnsi" w:eastAsia="Calibri" w:hAnsiTheme="minorHAnsi" w:cs="Calibri"/>
          <w:b/>
          <w:color w:val="000000"/>
          <w:sz w:val="24"/>
          <w:szCs w:val="24"/>
        </w:rPr>
        <w:t>rasta kvaliteta i usklađenosti strateških dokumenata</w:t>
      </w:r>
      <w:r w:rsidRPr="007075A6">
        <w:rPr>
          <w:rFonts w:asciiTheme="minorHAnsi" w:eastAsia="Calibri" w:hAnsiTheme="minorHAnsi" w:cs="Calibri"/>
          <w:color w:val="000000"/>
          <w:sz w:val="24"/>
          <w:szCs w:val="24"/>
        </w:rPr>
        <w:t xml:space="preserve"> koja je u 2019. godini iznosila 47%, a do kraja 2020. je povećana na 69%. Pozitivni efekti primjene Uredbe ogledaju</w:t>
      </w:r>
      <w:r w:rsidR="00242507" w:rsidRPr="00242507">
        <w:rPr>
          <w:rFonts w:asciiTheme="minorHAnsi" w:eastAsia="Calibri" w:hAnsiTheme="minorHAnsi" w:cs="Calibri"/>
          <w:color w:val="000000"/>
          <w:sz w:val="24"/>
          <w:szCs w:val="24"/>
        </w:rPr>
        <w:t xml:space="preserve"> </w:t>
      </w:r>
      <w:r w:rsidR="00242507" w:rsidRPr="007075A6">
        <w:rPr>
          <w:rFonts w:asciiTheme="minorHAnsi" w:eastAsia="Calibri" w:hAnsiTheme="minorHAnsi" w:cs="Calibri"/>
          <w:color w:val="000000"/>
          <w:sz w:val="24"/>
          <w:szCs w:val="24"/>
        </w:rPr>
        <w:t>se</w:t>
      </w:r>
      <w:r w:rsidRPr="007075A6">
        <w:rPr>
          <w:rFonts w:asciiTheme="minorHAnsi" w:eastAsia="Calibri" w:hAnsiTheme="minorHAnsi" w:cs="Calibri"/>
          <w:color w:val="000000"/>
          <w:sz w:val="24"/>
          <w:szCs w:val="24"/>
        </w:rPr>
        <w:t>, kroz afirmisanje principa usklađenosti, ekonomičnosti i racionalnog planiranja, i u smanjenju broja važećih sektors</w:t>
      </w:r>
      <w:r w:rsidR="0070384E">
        <w:rPr>
          <w:rFonts w:asciiTheme="minorHAnsi" w:eastAsia="Calibri" w:hAnsiTheme="minorHAnsi" w:cs="Calibri"/>
          <w:color w:val="000000"/>
          <w:sz w:val="24"/>
          <w:szCs w:val="24"/>
        </w:rPr>
        <w:t>kih strategija s</w:t>
      </w:r>
      <w:r w:rsidRPr="007075A6">
        <w:rPr>
          <w:rFonts w:asciiTheme="minorHAnsi" w:eastAsia="Calibri" w:hAnsiTheme="minorHAnsi" w:cs="Calibri"/>
          <w:color w:val="000000"/>
          <w:sz w:val="24"/>
          <w:szCs w:val="24"/>
        </w:rPr>
        <w:t xml:space="preserve"> preko 120 u 2017. godini na 97 u 2020. godini.</w:t>
      </w:r>
    </w:p>
    <w:p w:rsidR="00A16942" w:rsidRPr="007075A6" w:rsidRDefault="000B0FDB">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sdt>
        <w:sdtPr>
          <w:rPr>
            <w:rFonts w:asciiTheme="minorHAnsi" w:hAnsiTheme="minorHAnsi"/>
          </w:rPr>
          <w:tag w:val="goog_rdk_49"/>
          <w:id w:val="1509333997"/>
        </w:sdtPr>
        <w:sdtEndPr/>
        <w:sdtContent/>
      </w:sdt>
      <w:r w:rsidR="006A107F" w:rsidRPr="007075A6">
        <w:rPr>
          <w:rFonts w:asciiTheme="minorHAnsi" w:eastAsia="Calibri" w:hAnsiTheme="minorHAnsi" w:cs="Calibri"/>
          <w:color w:val="000000"/>
          <w:sz w:val="24"/>
          <w:szCs w:val="24"/>
        </w:rPr>
        <w:t xml:space="preserve">Da bi se podstaklo informisanije praćenje i izvještavanje, razvijen je </w:t>
      </w:r>
      <w:r w:rsidR="006A107F" w:rsidRPr="007075A6">
        <w:rPr>
          <w:rFonts w:asciiTheme="minorHAnsi" w:eastAsia="Calibri" w:hAnsiTheme="minorHAnsi" w:cs="Calibri"/>
          <w:b/>
          <w:color w:val="000000"/>
          <w:sz w:val="24"/>
          <w:szCs w:val="24"/>
        </w:rPr>
        <w:t>portal za strateško planiranje u okviru IT sistema za evropske integracije (MESPH).</w:t>
      </w:r>
      <w:r w:rsidR="006A107F" w:rsidRPr="007075A6">
        <w:rPr>
          <w:rFonts w:asciiTheme="minorHAnsi" w:eastAsia="Calibri" w:hAnsiTheme="minorHAnsi" w:cs="Calibri"/>
          <w:color w:val="000000"/>
          <w:sz w:val="24"/>
          <w:szCs w:val="24"/>
        </w:rPr>
        <w:t xml:space="preserve"> Na sličan način je uspostavljen </w:t>
      </w:r>
      <w:r w:rsidR="006A107F" w:rsidRPr="007075A6">
        <w:rPr>
          <w:rFonts w:asciiTheme="minorHAnsi" w:eastAsia="Calibri" w:hAnsiTheme="minorHAnsi" w:cs="Calibri"/>
          <w:b/>
          <w:color w:val="000000"/>
          <w:sz w:val="24"/>
          <w:szCs w:val="24"/>
        </w:rPr>
        <w:t>IT sistem za praćenje i izvještavanje srednjoročnih programa rada ministarstava – ISPI</w:t>
      </w:r>
      <w:r w:rsidR="006A107F" w:rsidRPr="007075A6">
        <w:rPr>
          <w:rFonts w:asciiTheme="minorHAnsi" w:eastAsia="Calibri" w:hAnsiTheme="minorHAnsi" w:cs="Calibri"/>
          <w:color w:val="000000"/>
          <w:sz w:val="24"/>
          <w:szCs w:val="24"/>
        </w:rPr>
        <w:t>. Iako su odvojeni, na osnovu specifikacija se može utvrditi da se radi o dva komplementarna rješenja koja se mogu uvezati. Pored njih, postoji i poseban sistem za pripremu programskog budžeta.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2018. je donijet prvi </w:t>
      </w:r>
      <w:r w:rsidRPr="007075A6">
        <w:rPr>
          <w:rFonts w:asciiTheme="minorHAnsi" w:eastAsia="Calibri" w:hAnsiTheme="minorHAnsi" w:cs="Calibri"/>
          <w:b/>
          <w:color w:val="000000"/>
          <w:sz w:val="24"/>
          <w:szCs w:val="24"/>
        </w:rPr>
        <w:t>Srednjoročni program rada Vlade</w:t>
      </w:r>
      <w:r w:rsidRPr="007075A6">
        <w:rPr>
          <w:rFonts w:asciiTheme="minorHAnsi" w:eastAsia="Calibri" w:hAnsiTheme="minorHAnsi" w:cs="Calibri"/>
          <w:color w:val="000000"/>
          <w:sz w:val="24"/>
          <w:szCs w:val="24"/>
        </w:rPr>
        <w:t xml:space="preserve"> pripremljen za period 2018-2020, kao i </w:t>
      </w:r>
      <w:r w:rsidRPr="007075A6">
        <w:rPr>
          <w:rFonts w:asciiTheme="minorHAnsi" w:eastAsia="Calibri" w:hAnsiTheme="minorHAnsi" w:cs="Calibri"/>
          <w:b/>
          <w:color w:val="000000"/>
          <w:sz w:val="24"/>
          <w:szCs w:val="24"/>
        </w:rPr>
        <w:t>srednjoročni programi rada za tri pilot ministarstva</w:t>
      </w:r>
      <w:r w:rsidRPr="007075A6">
        <w:rPr>
          <w:rFonts w:asciiTheme="minorHAnsi" w:eastAsia="Calibri" w:hAnsiTheme="minorHAnsi" w:cs="Calibri"/>
          <w:color w:val="000000"/>
          <w:sz w:val="24"/>
          <w:szCs w:val="24"/>
        </w:rPr>
        <w:t xml:space="preserve"> – Ministarstvo ekonomije, Ministarstvo poljoprivrede i ruralnog razvoja i Ministarstvo održivog razvoja i turizma za period 2019-2021. Tokom 2018. donijeta je Metodologija za srednjoročno planiranje rada Vlade i ministarstava, koja je služila kao okvir za pripremu prvih srednjoročnih programa rada pilot ministarstava.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cilju unapređenja koordinacije javnih politika, GSV je u 2019. godini uspostavio </w:t>
      </w:r>
      <w:r w:rsidRPr="007075A6">
        <w:rPr>
          <w:rFonts w:asciiTheme="minorHAnsi" w:eastAsia="Calibri" w:hAnsiTheme="minorHAnsi" w:cs="Calibri"/>
          <w:b/>
          <w:color w:val="000000"/>
          <w:sz w:val="24"/>
          <w:szCs w:val="24"/>
        </w:rPr>
        <w:t>Mrežu državnih službenika za strateško planiranje,</w:t>
      </w:r>
      <w:r w:rsidRPr="007075A6">
        <w:rPr>
          <w:rFonts w:asciiTheme="minorHAnsi" w:eastAsia="Calibri" w:hAnsiTheme="minorHAnsi" w:cs="Calibri"/>
          <w:color w:val="000000"/>
          <w:sz w:val="24"/>
          <w:szCs w:val="24"/>
        </w:rPr>
        <w:t xml:space="preserve"> kao neformalno konsultativno tijelo čija je uloga razmatranje svih pitanja od značaja za razvoj javnih politika. Članstvo Mreže, pored predstavnika GSV-a, čine predstavnici ministarstava koji su uspješno završili </w:t>
      </w:r>
      <w:r w:rsidRPr="007075A6">
        <w:rPr>
          <w:rFonts w:asciiTheme="minorHAnsi" w:eastAsia="Calibri" w:hAnsiTheme="minorHAnsi" w:cs="Calibri"/>
          <w:b/>
          <w:color w:val="000000"/>
          <w:sz w:val="24"/>
          <w:szCs w:val="24"/>
        </w:rPr>
        <w:t>Program obrazovanja za strateško planiranje</w:t>
      </w:r>
      <w:r w:rsidRPr="007075A6">
        <w:rPr>
          <w:rFonts w:asciiTheme="minorHAnsi" w:eastAsia="Calibri" w:hAnsiTheme="minorHAnsi" w:cs="Calibri"/>
          <w:color w:val="000000"/>
          <w:sz w:val="24"/>
          <w:szCs w:val="24"/>
        </w:rPr>
        <w:t>. Program obrazovanja GSV sprovodi u saradnji s Upravom za kadrove, s osnovnim ciljem da državni službenici i službenice steknu ključne vještine za pripremu strateških dokumenata i izvještaja i primjenjuju ih u praksi, uvažavajući utvrđeni pravni i metodološki okvir.</w:t>
      </w:r>
      <w:r w:rsidRPr="007075A6">
        <w:rPr>
          <w:rFonts w:asciiTheme="minorHAnsi" w:eastAsia="Calibri" w:hAnsiTheme="minorHAnsi" w:cs="Calibri"/>
          <w:color w:val="000000"/>
          <w:sz w:val="24"/>
          <w:szCs w:val="24"/>
          <w:vertAlign w:val="superscript"/>
        </w:rPr>
        <w:footnoteReference w:id="130"/>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Učešće javnosti u postupku kreiranja javnih politika, kroz javne rasprave i učešće nevladinih organizacija u radnim tijelima</w:t>
      </w:r>
      <w:r w:rsidRPr="007075A6">
        <w:rPr>
          <w:rFonts w:asciiTheme="minorHAnsi" w:eastAsia="Calibri" w:hAnsiTheme="minorHAnsi" w:cs="Calibri"/>
          <w:color w:val="000000"/>
          <w:sz w:val="24"/>
          <w:szCs w:val="24"/>
        </w:rPr>
        <w:t xml:space="preserve"> organa državne uprave, doprinosi njihovom kvalitetnijem definisanju, kao i unapređenju demokratskih procesa, povećanju transparentnosti i obezbjeđivanju većeg legitimiteta akata kojima se namjeravaju bliže urediti određena pitanja. Vlada Crne Gore donijela je Uredbu o izboru predstavnika nevladinih organizacija u radna tijela organa državne uprave i sprovođenju javne rasprave u pripremi zakona i strategija,</w:t>
      </w:r>
      <w:r w:rsidRPr="007075A6">
        <w:rPr>
          <w:rFonts w:asciiTheme="minorHAnsi" w:eastAsia="Calibri" w:hAnsiTheme="minorHAnsi" w:cs="Calibri"/>
          <w:color w:val="000000"/>
          <w:sz w:val="24"/>
          <w:szCs w:val="24"/>
          <w:vertAlign w:val="superscript"/>
        </w:rPr>
        <w:footnoteReference w:id="131"/>
      </w:r>
      <w:r w:rsidRPr="007075A6">
        <w:rPr>
          <w:rFonts w:asciiTheme="minorHAnsi" w:eastAsia="Calibri" w:hAnsiTheme="minorHAnsi" w:cs="Calibri"/>
          <w:color w:val="000000"/>
          <w:sz w:val="24"/>
          <w:szCs w:val="24"/>
        </w:rPr>
        <w:t xml:space="preserve">, kojom između ostalog utvrđuje postupak i način sprovođenja javne </w:t>
      </w:r>
      <w:r w:rsidRPr="007075A6">
        <w:rPr>
          <w:rFonts w:asciiTheme="minorHAnsi" w:eastAsia="Calibri" w:hAnsiTheme="minorHAnsi" w:cs="Calibri"/>
          <w:color w:val="000000"/>
          <w:sz w:val="24"/>
          <w:szCs w:val="24"/>
        </w:rPr>
        <w:lastRenderedPageBreak/>
        <w:t xml:space="preserve">rasprave u pripremi zakona i strategija, a koji se sprovodi konsultovanjem zainteresovane javnosti u početnoj fazi pripreme zakona, odnosno strategije i organizovanjem javne rasprave o tekstu nacrta zakona, odnosno </w:t>
      </w:r>
      <w:r w:rsidR="0070384E">
        <w:rPr>
          <w:rFonts w:asciiTheme="minorHAnsi" w:eastAsia="Calibri" w:hAnsiTheme="minorHAnsi" w:cs="Calibri"/>
          <w:color w:val="000000"/>
          <w:sz w:val="24"/>
          <w:szCs w:val="24"/>
        </w:rPr>
        <w:t>strategije. Izvještaj Evropske k</w:t>
      </w:r>
      <w:r w:rsidRPr="007075A6">
        <w:rPr>
          <w:rFonts w:asciiTheme="minorHAnsi" w:eastAsia="Calibri" w:hAnsiTheme="minorHAnsi" w:cs="Calibri"/>
          <w:color w:val="000000"/>
          <w:sz w:val="24"/>
          <w:szCs w:val="24"/>
        </w:rPr>
        <w:t>omisije za 2020. godinu konstatuje da javnim konsultacijama u zakonodavnom procesu i procesu donošenja politika još uv</w:t>
      </w:r>
      <w:r w:rsidR="0070384E">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ek nedostaje istinsko i sistematsko uključivanje relevantnih aktera. Takođe, zaključkom Posebne grupe za reformu javne uprave, Crna Gora se obavezala da uspostavi mehanizme za kontrolu kvaliteta javnih konsultacija u postupku kreiranja javnih politika.</w:t>
      </w:r>
    </w:p>
    <w:p w:rsidR="00A16942" w:rsidRPr="007075A6" w:rsidRDefault="00407EF3">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10464" behindDoc="0" locked="0" layoutInCell="1" allowOverlap="1" wp14:anchorId="2D22207B" wp14:editId="1144DF16">
                <wp:simplePos x="0" y="0"/>
                <wp:positionH relativeFrom="margin">
                  <wp:posOffset>2783205</wp:posOffset>
                </wp:positionH>
                <wp:positionV relativeFrom="page">
                  <wp:posOffset>4726305</wp:posOffset>
                </wp:positionV>
                <wp:extent cx="3265170" cy="990600"/>
                <wp:effectExtent l="0" t="0" r="0" b="0"/>
                <wp:wrapSquare wrapText="bothSides"/>
                <wp:docPr id="850" name="Group 11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265170" cy="990600"/>
                          <a:chOff x="33008" y="33132"/>
                          <a:chExt cx="40025" cy="9620"/>
                        </a:xfrm>
                      </wpg:grpSpPr>
                      <wpg:grpSp>
                        <wpg:cNvPr id="851" name="Group 1148"/>
                        <wpg:cNvGrpSpPr>
                          <a:grpSpLocks/>
                        </wpg:cNvGrpSpPr>
                        <wpg:grpSpPr bwMode="auto">
                          <a:xfrm>
                            <a:off x="33008" y="33132"/>
                            <a:ext cx="40025" cy="9620"/>
                            <a:chOff x="33008" y="33132"/>
                            <a:chExt cx="40025" cy="9619"/>
                          </a:xfrm>
                        </wpg:grpSpPr>
                        <wps:wsp>
                          <wps:cNvPr id="852" name="Rectangle 1149"/>
                          <wps:cNvSpPr>
                            <a:spLocks noChangeArrowheads="1"/>
                          </wps:cNvSpPr>
                          <wps:spPr bwMode="auto">
                            <a:xfrm>
                              <a:off x="33886" y="33132"/>
                              <a:ext cx="39147" cy="9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53" name="Group 1150"/>
                          <wpg:cNvGrpSpPr>
                            <a:grpSpLocks/>
                          </wpg:cNvGrpSpPr>
                          <wpg:grpSpPr bwMode="auto">
                            <a:xfrm>
                              <a:off x="33008" y="33132"/>
                              <a:ext cx="40025" cy="9619"/>
                              <a:chOff x="-766" y="-310"/>
                              <a:chExt cx="34919" cy="21224"/>
                            </a:xfrm>
                          </wpg:grpSpPr>
                          <wps:wsp>
                            <wps:cNvPr id="854" name="Rectangle 1151"/>
                            <wps:cNvSpPr>
                              <a:spLocks noChangeArrowheads="1"/>
                            </wps:cNvSpPr>
                            <wps:spPr bwMode="auto">
                              <a:xfrm>
                                <a:off x="0" y="-310"/>
                                <a:ext cx="34153" cy="20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55" name="Rectangle 1152"/>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56" name="Group 1153"/>
                            <wpg:cNvGrpSpPr>
                              <a:grpSpLocks/>
                            </wpg:cNvGrpSpPr>
                            <wpg:grpSpPr bwMode="auto">
                              <a:xfrm>
                                <a:off x="0" y="190"/>
                                <a:ext cx="22494" cy="8321"/>
                                <a:chOff x="2286" y="0"/>
                                <a:chExt cx="14721" cy="10241"/>
                              </a:xfrm>
                            </wpg:grpSpPr>
                            <wps:wsp>
                              <wps:cNvPr id="857" name="Freeform 1154"/>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858" name="Rectangle 1155"/>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859" name="Rectangle 1156"/>
                            <wps:cNvSpPr>
                              <a:spLocks noChangeArrowheads="1"/>
                            </wps:cNvSpPr>
                            <wps:spPr bwMode="auto">
                              <a:xfrm>
                                <a:off x="-766" y="-310"/>
                                <a:ext cx="34337" cy="21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5521FE" w:rsidRDefault="00E934CF">
                                  <w:pPr>
                                    <w:spacing w:before="0" w:after="0" w:line="240" w:lineRule="auto"/>
                                    <w:ind w:left="360" w:firstLine="360"/>
                                    <w:jc w:val="right"/>
                                    <w:textDirection w:val="btLr"/>
                                    <w:rPr>
                                      <w:sz w:val="18"/>
                                      <w:szCs w:val="18"/>
                                    </w:rPr>
                                  </w:pPr>
                                  <w:r w:rsidRPr="005521FE">
                                    <w:rPr>
                                      <w:rFonts w:ascii="Arial" w:eastAsia="Arial" w:hAnsi="Arial" w:cs="Arial"/>
                                      <w:smallCaps/>
                                      <w:color w:val="333C3D"/>
                                      <w:sz w:val="18"/>
                                      <w:szCs w:val="18"/>
                                    </w:rPr>
                                    <w:t>Analiza stvarnih efekata ne postoji. Sve se vrti oko poslova uprava - normativna djelatnost, upravni procesi, inspekcijski nadzor. Oni determinišu sve ostalo. Polazi se od funkcija. Umjesto resornog, neophodno je imati funkcionalni princip</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2D22207B" id="Group 1147" o:spid="_x0000_s1364" style="position:absolute;left:0;text-align:left;margin-left:219.15pt;margin-top:372.15pt;width:257.1pt;height:78pt;z-index:251710464;mso-wrap-distance-left:18pt;mso-wrap-distance-right:18pt;mso-position-horizontal-relative:margin;mso-position-vertical-relative:page" coordorigin="33008,33132" coordsize="40025,962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tfwzL0wYAAL0hAAAOAAAAZHJzL2Uyb0RvYy54bWzsWtlu20YUfS/QfyD4&#10;WEARd4lC5MCxrCBA2gSNiz6PyJFIhOSwQ8qyW/Tfe2ajKFlyYidW0cZ+kIeay8u7zbkL9fLVTVlY&#10;15Q3OaumtvvCsS1aJSzNq9XU/u1qPhjbVtOSKiUFq+jUvqWN/ersxx9ebuoJ9VjGipRyC0yqZrKp&#10;p3bWtvVkOGySjJakecFqWmFzyXhJWlzy1TDlZAPuZTH0HCcabhhPa84S2jT4dqY27TPJf7mkSft+&#10;uWxoaxVTG7K18pPLz4X4HJ69JJMVJ3WWJ1oM8ggpSpJXeGjHakZaYq15fodVmSecNWzZvkhYOWTL&#10;ZZ5QqQO0cZ09bd5wtq6lLqvJZlV3ZoJp9+z0aLbJL9cfuJWnU3scwj4VKeEk+VzLdYORsM+mXk1A&#10;9obXH+sPXCmJ5TuWfGqwPdzfF9crRWwtNj+zFBzJumXSPjdLXgoW0Ny6kW647dxAb1orwZe+F4Xu&#10;CNIk2ItjJ3K0n5IMzhS3+b7jILCw7fuu7ykvJtmlZhA4jhfq2yNP3jwkE/VoKa4WT+kmLzo1O2u4&#10;d6wxfmprHFTLWOWAUmTyKIu4sVDkqEVwEJttrDVfF2sfM1JTGcKNCKLOup6x7q84oqRaFVTEmxRs&#10;U0tSE2yNijSrYhcZCOk552yTUZJCMlcqsnODuGgQp58NPd8fj6P9GDLG9mMR/CoAfT/csReZ1Lxp&#10;31BWWmIxtTlUkMFNrt81rTKtIRGxXrF5XhT4nkyKaucL+EB9g+fiVrEnJJDA8VfsxJfjy3EwCLzo&#10;chA4s9ngfH4RDKK5Owpn/uziYub+LZ7rBpMsT1NaiccYEHODL3OchlMFPx2MNazIU8FOiNTw1eKi&#10;4NY1AYjO5Z82SI9suCuGjC/osqeS6wXOay8ezKPxaBDMg3AQj5zxwHHj13HkBHEwm++q9C6v6Ner&#10;ZG0AJCEwQapzVDdH/t3VjUzKvEWaKvISONkRkYkIw8sqla5tSV6odc8UQvytKeBu42jAkIpTATzN&#10;pL1Z3EgU9vzuDCxYeos45gwhBjBEksUiY/xP29ogYU3t5o814dS2ircVzgIi1guQ4foXvH+x6F+Q&#10;KgGrqZ203LbUxUWr8uK65vkqw7Ncaa6KnQO8l7kMbCGrkksCv4SKe1HUN+fc5BRkGZhrP2eIxPmt&#10;csqXo6gCwh6KDkaRgoSB73Y559KkpSDGDRITPNeDrdVJP5xWTgKicLdK2H0QDSUoCkcBb58aRBGX&#10;SMJbawn0kik8cEO4XiRwzwljWUd0CecZQOfzuyDTQw0FvAotngH0gQAaaIAxQPXfANCT4AVq4gN4&#10;Icvnk+KFhtYOLDxXVGIKLLzxV4JFryY5XLqIE0WKOiOqoJHC4KzpKkdm6x0eD6rZngscXckeLXCC&#10;Lj/9LwocBO5u04y898QFjkq6brx3jFCSxKgIxDEa+560cq+08Tzd7ei7tt0yOh1Qy/tcx1Pu6XL1&#10;frt8EpxC56VsOueUitkPesNQ1luHYUoUYjs74uKLmsB9qxhIcoMoQosqbOk6KPZ2aj1Yda0aQAkl&#10;uulDCZvqHm6Vavmv4KplWWCi9NPQcqyNBR853lj7ZksG8/fIMmvseWiHxEMFV8MMAnVUmtFxlqi+&#10;OmLHOsYS8dJRuVEYe2F0nCXSR0fswXLj8ChfnIqO9B694eiOTOl8lCPGPR3pPRxRoPfI+mojpDsH&#10;kUw16vDkTaWdhhUaIYzWHNn21KwRkybhQQTBlXQZWIBKOOUIMTwkiCUCfJYYthfEZrhwP2fVllyZ&#10;3Hg/sRqNXZkxjyRW4mhdxcRifyKKPhAT0YUKupq0wkRCVbEU/bMJXSsDvqj4tHBc+FqMft9/MnYr&#10;2TW9YvLGdm/CBxG2u0XVp+qYwyImIRsK87+W/HSUStupINRn05CZ/4pcuW97niCDITD/+4T7z04K&#10;1lABL8oO3ULaRpi0BwQ7RcPOzGR0GY/OZ1rOHbLvorbAFFvPSL7ZvOThpQPaAj0bCcIRZsJWNxsR&#10;O2o2one+8WzkJCkTR/5AaS+xZSczos59onnq8VR6T3nx4FHAoshrOeZM61yOxTAe+z1vMzlnNiMr&#10;QaSHhhhp7b0qOfBKSb2GmbFkXdKqVe+VOC1IC2RrsrxuEC0TWi5oimHv21Sn74YnYu4ik3TTctom&#10;mYC9Jaam+nsARLeBtZFdUH0XB/90U9Oga2Ifjgz/1tR0W1qrGfAJ3rqgOjqAEpHITCdCiQMTVlNz&#10;+4Hv63cud+erDwaK55cu3Xuk55nEZ2cSumd/8MwwCKMYqffAS5euqMDCFBStWT7+VUsfNO6s8RsB&#10;WaHq3zOIHyH0r7Hu/+ri7B8A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DBBQABgAIAAAAIQDeZrJ2&#10;4gAAAAsBAAAPAAAAZHJzL2Rvd25yZXYueG1sTI/BTsMwDIbvSLxDZCRuLOnawihNp2kCTtMkNqRp&#10;t6zx2mpNUjVZ27095gS33/Kn35/z5WRaNmDvG2clRDMBDG3pdGMrCd/7j6cFMB+U1ap1FiXc0MOy&#10;uL/LVabdaL9w2IWKUYn1mZJQh9BlnPuyRqP8zHVoaXd2vVGBxr7iulcjlZuWz4V45kY1li7UqsN1&#10;jeVldzUSPkc1ruLofdhczuvbcZ9uD5sIpXx8mFZvwAJO4Q+GX31Sh4KcTu5qtWethCRexIRKeEkS&#10;CkS8pvMU2ImCEDHwIuf/fyh+AAAA//8DAFBLAwQKAAAAAAAAACEA6/k33EMZAABDGQAAFAAAAGRy&#10;cy9tZWRpYS9pbWFnZTEucG5niVBORw0KGgoAAAANSUhEUgAAAeQAAAFQCAYAAABu9Q2aAAAZCklE&#10;QVR4Xu3dbci252EX8IGQD4NAYJAPgUAgGPHDA4NBBVfyrG4SV/cYeR4zW4PDULSLoS7FWUft1lms&#10;KyR0ugXZOlmb+LIM4x6fZS5UhUpVasG3ulGYZTrQOUY3lbF+mF/+nkcu7973cx73y3Xd1/lynOf5&#10;+8H/U2lIntzX9c913P/jvL7hGwCuIcnv6/IHu3zLAvPEAvPIhPn92f27/QMj5A83lD/W5VYD+bYu&#10;7+u/xgD20r2BPJa66GT5+fYufzp1aciwKX/Of6HL38/O5/qvMYArdW8eD6d+I5flp3xi/FOpy0OG&#10;S/lk/oNd/mPup5CBw3RvHA+lfiOX5efpKOOxUv5D5092+eku/zvnU8jA/ro3jW/s8s2p38xluflD&#10;XZ7JrpD7RSLHpRxLP9flF3I1hQzsJ7sR143Ub+iy3JQyfk/qIpHj8u4un+jy37I/hQzsJ8tdVMv5&#10;udnlvanLRK6Xciz9x7v8bC4+lr6MQgauFovqteU7Ykk9VMqxdBlp/escRyEDl+veKL4p9Ru6LDeW&#10;1MPkj3b58Rx2LH0ZhQxcrHuTeDD1G7osN3e63E5dLrJfyn/MlLvD5Vh6aAoZOF8sqtcUS+rjcjPn&#10;3x0ekkIGaln2YzHl/lhSXz/l7vDfy/VGWodSyEAtu2cn99/YZXm5GUvqQ3PySMt97g4PSSED9+ve&#10;GB5N/cYuy4sl9WEpd4dfznAjrUMpZOBULKrXEkvq/VL+nP5cl5/LNMfSl1HIwE52I67+G7ssL3di&#10;SX1VyrH0X8/xd4eHpJCBt8v4gVhULz2W1Fen/Pn8ROY7lr6MQoati0X1GmJJfXHKsfQLGefu8JAU&#10;Mmxd90bweOo3eFlObsaS+rzcye7u8C9nGRQybFn3JvBI6jd4WU6Mt+pMeXd4SAoZtioW1UvPd0UZ&#10;n6T8h8mHunw2y6WQYYvisZhLz50Yb5WUP4M57w4PSSHD1mQ34lLGy0wZb313lHErd4eHpJBhS2JR&#10;veR8a7a9pC53h/9m2ro7PCSFDFvSvegfS/1GL+3nZrb7GMw/0+XvZh3H0pdRyLAV3Qv+4dRv9NJ+&#10;trikLv/ML6b9u8NDUsiwBd2L/aHUb/TSfra2pL6T3SMtl3J3eEgKGdYuFtVLzZ1sZ7xVHmn5etY1&#10;0jqUQoY1y27EdSP1m720m60sqcux9F/Lsu8OD0khw5rFonpp2cKS+k52d4f/RzhLIcNaxaJ6abmZ&#10;dS+py93hN8NFFDKsUTwWc2lZ65K6/HOVu8NfDFdRyLA23Qv7wdRv+NJu1rik/p7s7g5veaR1KIUM&#10;axKL6qXlTtY13ip3h8sjLTmcQoa1iMdiLillSV3GW2so4zvZHUsbaR1HIcNadC/oJ1K/8Ut7uZnd&#10;taZ+sS0t5ZGWb8Sx9FAUMqxB92J+NPUbv7SXm1n2krqMtH44RlpjUMiwdLGoXkpKmS31k/GdLn87&#10;jqXHpJBhybIbcfXf+KW9/Iksc0n957u8FaagkGGpuhfwA7GoXkLuZFnjrfJJ/qU4lp6aQoYlikX1&#10;ErK0JfX7srs7/LthDgoZlqh78T6eugCkndzMcn5fXO4OvxnmppBhaboX7iOpC0Dayc20v6Qun9zL&#10;3eHfDK1QyLAksahuPa0vqcsjLf9F3B1ukUKGpYjHYraelpfU5e7wfwgtU8iwBNmNuJRxu7mT9sZb&#10;5e/pH8bd4aVQyNC6WFS3nBaX1H8xu2NplkUhQ+u6F+pjqYtA5s/NtPP74vK767/V5VfCUilkaFn3&#10;In04dRHI/Pn2tLGkLneHX427w2ugkKFV3Qv0odRFIPOnhSX1X+nyhbAmChlaFIvqVlN+VzzXkrr8&#10;rro80tLd4XVSyNCa7EZcN1KXgcyXMt66k3nGW+VYuoy0HEuvm0KG1sSiurWcLKn7RTl2yt3hXwpb&#10;oZChJbGobi03M+14qxR/uTvsWHp7FDK0Ih6L2VqmXFL/pbg7vHUKGVrQvRgfTF0IMl/KknqK8Va5&#10;O/xfAwoZ5heL6tYy9pK6jLTuxUiL+ylkmFM8FrOljL2k/nDcHeZiChnm1L0In0hdDDJ9xlpSl7/m&#10;T8VIi6spZJhL9wJ8NHUxyPS5meHHW+4OcyiFDHOIRXUrGXpJXUZavxQ4nEKGqWU34uoXg0yfoZbU&#10;7g4zBIUMU+pedA/EorqFDLGkLiMtd4cZikKGqcSiuoWU8VY5oj5mSe3uMGNQyDCV7gX3eOqCkOly&#10;zJLa3WHGppBhCt2L7ZHUBSHT5WaX96Yu2qvi7jBTUcgwtlhUz53vyGFLaneHmYNChjHFYzHnziFL&#10;aneHmZNChrFkN+JSxvPlTpfbqYu3H3eHaYFChjHEonrOlPHWM7l8Se3uMK1RyDCG7sX1WOqikPFz&#10;1ZLa3WFapZBhaN0L6+HURSHj52bOX1KXgnZ3mNYpZBhS96J6KHVRyPg5b0nt7jBLopBhKLGoniv9&#10;JfXH4+4wy6OQYQjZjbhupC4LGTd3sltSuzvM0ilkGEIsqqfOyZL6g3F3mHVQyHCsWFRPnVLGPxF3&#10;h1kXhQzHiMdiTplv7fKjXf5nYH0UMlxX9wJ6MHVpyPB5d5ePdvlKYL0UMlxHLKqnyHPZfSL++S6/&#10;Flg3hQyHisdijplyLP1il5/u8o+zK+P/E1g/hQyH6l44T6QuEjkuJ8fSpYRPUtbTXwtsg0KGQ3Qv&#10;mkdTl4lcPyfH0meLuOTzXf5vYDsUMuwrFtVDpX8s3c+/C2yPQoZ9ZDfi6heLHJbzjqX7saRmqxQy&#10;XKV7oTwQi+pjctGxdD+W1GyZQobLxKL6uinH0t+bi4+lz8aSGhQyXK57kTyeumzk4vyR7I6l/0Hq&#10;4j0vZUmtjEEhw8W6F8gjqQtHzs97s9+xdL+MLalhRyHDeWJRvU8OOZbux5Ia7qeQoS8ei3lVDj2W&#10;7ufLAfoUMpyV3YhLGZ+f6xxL92NJDedTyHAiFtXn5Zhj6bOxpIbLKWQ40b0gHktdSFvNscfSZ2NJ&#10;DVdTyFB0L4aHU5fSFjPEsfTZWFLDfhQydC+Eh1IX05ZSjqXL07SOPZbux5Ia9qeQ2bZse1FdjqV/&#10;IMMcS/djSQ2HUchsV3Yjrhupi2rtud3lR1KX6FCxpIbDKWS2K9taVI91LH02ltRwfQqZbcp2FtVj&#10;HkufjSU1HEchsz3ZxmMxxz6WPhtLajieQmZbuh/6B1OX11oyxbF0P2VJrYzheAqZ7ch6F9VTHUv3&#10;86UAQ1HIbEPW+VjMKY+l+7GkhmEpZLah+2F/InWhLTVTH0ufTVlSfzXA0BQy69f9oD+autSWlnIs&#10;/WKmP5Y+m7diSQ1jUcisW5a/qC7H0h9NXY5Tx5IaxqWQWa/sRlz9gltKyrH030ldjHPEkhrGp5BZ&#10;p+6H+4Esb1HdwrF0P5bUMA2FzPpkeYvqVo6l+7GkhukoZNan+8F+PHXptZiWjqXPxpIapqeQWZfu&#10;h/qR1MXXUlo8lj4bS2qYh0JmPdL2orrVY+mzsaSG+Shk1iHtPhaz1WPpfiypYV4KmeXLbsTVUhmX&#10;L3kox9JzPU3r0FhSw/wUMsuWthbV7077x9L9WFJDGxQyy9b9ED+WuhinTjmW/tHUZddyypL61wO0&#10;QiGzXN0P8MOpy3GqLO1Y+mxKGVtSQ1sUMsvU/fA+lLokp8gSj6XPxpIa2qSQWZ7Ms6he4rF0P1+I&#10;MoZWKWSWJbsR143UhTlGlnws3U+51gS0SyGzLJlmUb30Y+l+LKmhfQqZ5cj4i+o1HEufjSU1LIdC&#10;Zhky3mMxy7H092Ydx9JnY0kNy6KQaV/3g/pg6iI9NuVLHj6adr/k4ZhYUsPyKGTaluEX1e/Nuo6l&#10;+7GkhmVSyLQrwz0Wc63H0v1YUsNyKWTa1f2APpG6XA/Jmo+l+7GkhmVTyLSp++F8NHXB7pu1H0uf&#10;jSU1rINCpj253qJ6K8fSZ2NJDeuhkGlLdiOuftleli0dS5+NJTWsi0KmHd0P5APZf1G9pWPpfj4f&#10;ZQxro5BpQ/ZbVJdj6fI0rS0dS/djSQ3rpJBpQ/fD+HjqAj5JOZb+gWzvWLqfrwRYK4XM/LofxEdS&#10;l3DJ7S4/krqYtpYy3nKtCdZNITOv1Itqx9L3x5IatkEhM5/c/1hMx9J1ypL6awG2QCEzj+xGXKWM&#10;HUufH0tq2BaFzPSyu95Uri05lj4/ltSwPQqZ6WRXxOWRmH+5y8+lLiKxpIatUsiMr/tBeyinXxTx&#10;Z7v8k9RFtPVYUsO2KWTGkd3viMt1phu5/xpTv4jEkhpQyAwtu+X0Y6nvFL+ry6upy2jrsaQGCoXM&#10;MLK7T3zRoy/f0eWnUpfR1mNJDZxQyFxfTkdaV30hxCdjxNWPJTVwlkLmcN0PzoO5/NnTZ/Nil7up&#10;C2nLsaQG+hQy+8lupPVw7h9pXZVnu9xLXUhbjSU1cBGFzOVyOtK66li6n+9MXUhbjiU1cBmFzPmy&#10;G2md3B0+NGVR/VrqUtpqypJaGQOXUcicym6kVe4OH/pp+GzKovrHU5fSVlPK2JIauIpC5usjrfPu&#10;Dl8nH49F9UksqYF9KeStym6k9U05bKR1VT4Qj8U8yZcDsD+FvDXZHUtfZ6R1VZ7JbrjUL6YtxpIa&#10;OJRC3oocN9K6KmXE5Zjakhq4PoW8Zjn/Cx6GzpOxqC6xpAaOoZDXKMOOtC5LWVSXx2L2y2lrsaQG&#10;jqWQ1yKnI62LvuBhjPxQHFVbUgNDUMhLl/2/4GHovBCLaktqYCgKeam6f3kPZbyR1lUpi+p+OW0t&#10;ltTAkBTykuR6X/AwdMqi+o3UBbWVWFIDY1DIS5DTL3jol+PUKSOuLS+qLamBsSjklmX6kdZlOVlU&#10;b3XEZUkNjEkhtybDfMHDGPlQtlvGltTA2BRyK7K7O/x46iJsIe/LdhfVXwrA+BTynNLGSOuq3E5d&#10;UluJJTUwFYU8h5yOtFo7lu6nLKp/JnVRrT1lSf3VAExHIU8p437Bw9ApI65XU5fV2vNWLKmB6Snk&#10;seV0pHUjdem1nC0uqi2pgbko5LFkui94GCMvdrmburDWnLKkVsbAXBTykHL6BQ83UpfcUvJsl3up&#10;C2vNsaQG5qaQh5DdsfQSRlpX5enUZbX2WFIDLVDIx8i8X/AwdMqiekuPxbSkBlqikA+V3bH0Ekda&#10;l6Usqn8ydWmtNZbUQGsU8r6y7JHWVfl4trOotqQGWqSQL5PTkVYrX/AwRj6Q7TwW05IaaJVCPk92&#10;I61Hs/yR1lV5JrvfpfaLa42xpAZappDPym6k1eoXPAydp7KdY2pLaqB1CjnL+IKHofNktrGotqQG&#10;lmK7hZzTL3jol9XaUxbVr6Qur7WllLElNbAU2yvkrH+kdVX+RtZ/VG1JDSzNNgo5p1/wsPaR1lV5&#10;IetfVH8hyhhYnnUXcnZ3h7cy0roqZVHdL6+1pVxrAlii9RVytjnSuirlsZhvpC6wNcWSGliy9RRy&#10;1vMFD0PnnVn3orqMt349AMu2/ELObqS1li94GDplUf3JrHfEZUkNrMUyCzmnI60bqUtITvORLndT&#10;F9kaYkkNrMmyCjnr/oKHofN81ruotqQG1qb9Qs7pFzzcSF06cn5upy6xtcSSGlijdgs52/mCh6FT&#10;FtU/k7rI1hBLamCt2ivk7L7gwUjreikjrldTF9nSY0kNrF0bhZzdsbSR1vFZ46LakhrYgnkLOUZa&#10;Q+ZDWd+Iy5Ia2Ip5Cjm+4GHoPNflXupCW3IsqYEtma6QY6Q1Vp5OXWZLjyU1sDXjF3J2Iy1f8DBO&#10;yqJ6bY/F/EoAtmecQo4veJgiZVH9k6kLbakp4y3XmoCtGraQu7/gN8ZIa6q8nPUsqi2pga0bppDj&#10;Cx6mzgeynkV1WVJ/LQDbdv1CzukXPBhpTZtns/tE2S+2JebzsaQGKA4v5OzuDhtpzZNbWc8xtSU1&#10;wKn9Cjm+4KGFPJn1LKotqQHud3khZ3csXUZajqXnTVlUv5K62JYWS2qA851fyDHSai0fz/KPqi2p&#10;AS52Wsg5HWndSF0IMl9eyPIX1ZbUAJf73MlIy93hNvNMlzdTF9ySYkkNcLW3C7lfAtJGnuryRuqC&#10;W1IsqQH2o5AbzTuz/EW1JTXA/hRygzlZVC91xGVJDXA4hdxgPtLlbuqiW0IsqQGuRyE3luez3EV1&#10;WVIrY4DrUcgN5XbqkltKShlbUgNcn0JuJO9KXXJLiSU1wPEUcgMpi+pXUxfdEvLlADAEhdxAPpll&#10;LqotqQGGo5BnzoeyvBGXJTXA8BTyjHmuy73UhddyLKkBxqGQZ8rTqcuu9VhSA4xHIc+Qsqh+PXXh&#10;tRxLaoBxKeSJUx6L+enUhddyLKkBxqeQJ87LWdai2pIaYBoKecJ8f5azqLakBpiWQp4oz2ZXcv3i&#10;azGW1ADTU8gT5FaWc0xtSQ0wD4U8cp7s8lrq4msxltQA81HII6Ysqj+VuvhajCU1wLwU8oh5Kcs4&#10;qrakBpifQh4pL6T9RXUZmX01ALRAIY+Qsqh+M3UBtpS3YkkN0BKFPHCe6vJG6gJsKZbUAO1RyAPm&#10;nWl/UV2W1MoYoD0KeaCURfUraXvE9Z8CQKsU8kD5WJe7qUuwlVhSA7RNIQ+Q59PuorosqX8zALRO&#10;IR+Z22l3Uf2LsaQGWAqFfETelboEW4klNcCyKORrpiyqX01dhC2kLKl/LwAsiUK+Zj6ZNhfVltQA&#10;y6SQr5GPpM0RlyU1wHIp5APz/i73UpfhnLGkBlg+hXxAnk5dhnPHkhpgHRTynimL6tZ+Z2xJDbAe&#10;CnmPlMdifjp1Ic6ZfxNLaoA1Uch75OW09en4iwFgbRTyFfn+tLWotqQGWCeFfEmey27B3C/FOVL+&#10;Pv57AFgrhXxBbqWdY+ryCf1/BYA1U8jn5Mkur6cuxjnyz2NJDbAFCrmXsqj+TOpinCOW1ADboZB7&#10;eSltHFX/2wCwJQr5TF7I/IvqN2JJDbBFCvn/59kub6YuyCljSQ2wXQo5u0V1+WTaL8gpY0kNsG2b&#10;L+R3dnktdUFOGUtqADZdyGVR/anMO+KypAag2HQhf6zL3dQlOVUsqQE4sdlCfj7zLaotqQHo22Qh&#10;3858i+qypP7VAMD9NlfIT6UuyaliSQ3ARTZVyGVR/WrqopwiZUn9uwGA822qkF/JPIvqz8WSGoDL&#10;baaQy6J6jhHXFwIAV9tEIb+/y73UZTlmypL6VwIA+1l9IT+duizHjiU1AIdadSG/K9P/zrgci/92&#10;AOAwqy3ksqj+dOrCHDP/LJbUAFzPagv55Uz76fhzsaQG4PpWWcgfzrSLaktqAI61ukIui+oyquqX&#10;5hixpAZgKKsq5FuZ7pjakhqAIa2mkJ/s8nrq4hwjltQADG0VhfyOLp9JXZxjxJIagDGsopBfyjRH&#10;1Z+NJTUA41h8IX8w0yyqLakBGNOiC/m5Lm+mLs8hU5bU/zkAMK7FFvKt7MqyX6BDpvz1LakBmMIi&#10;C7k8FvO11AU6ZCypAZjS4gq5LKo/lXFHXGW89dsBgOksrpA/0eVu6hIdKm/FkhqA6S2qkJ/PuItq&#10;S2oA5rKYQn5PxltUl/HWlwIA81lEId9KXaJD5R/FkhqA+TVfyGVR/WrqIh0iltQAtKL5Qn4l4yyq&#10;LakBaEnThfyxjDPisqQGoDXNFvL7u9xLXabHxpIagBY1WchPZ/hFtSU1AC1rrpCfyvC/M7akBqB1&#10;TRVyWVR/OnWhHpPyO+jfCAC0ralC/rEM++n452NJDcAyNFPIH86wi2pLagCWpIlCLovq8mm2X6rX&#10;TVlSK2MAlmT2Qr6V4Y6py5L6iwGA5Zm1kJ/McGX8s7GkBmC5Zivksqj+TOpivU4sqQFYutkK+aUM&#10;8+m4/O75twIAyzZLIX8wwyyqfzHGWwCsw+SF/FyGeSymJTUAazJpId/KbgndL9dDYkkNwBpNVshl&#10;xFWW0P2CPSSW1ACs1SSF/I7sFtXHjLgsqQFYs0kK+RNd7qYu2X1jSQ3A2o1eyN+X4xbVltQAbMGo&#10;hfyeHLeo/pdRxgBsw2iFfCt1we6bsqT+VwGA7RilkMui+rXURbtPLKkB2KJRCvlTud6iuvx/fi0A&#10;sD2DF3JZVF9nxFWOqS2pAdiqQQv5/V3upS7bq/JPY7wFwLYNVsjfncMX1eVTsSU1AAxUyE/l8N8Z&#10;W1IDwKmjC7ksqstjMfuFe1nKkvorAQBOHF3IP5bDPh1bUgNA7ahC/uEctqi2pAaA8127kMuiunzp&#10;Q790L4olNQBc7FqFfKvLL6Qu3fNiSQ0AVzu4kJ/M/r8ztqQGgP0cVMgni+p9CtmSGgD2d1Ahv5T9&#10;ytiSGgAOs3ch/9Xst6i2pAaAw+1VyGVR/Wbq8u2nLKl/JwDAoa4s5FvZfertl2//U/FnY0kNANd1&#10;aSGXEdfd1AXcL2NLagA4zoWF/I5cvaguS+pfDgBwrAsL+RO5+tPxfwkAMIRzC/n7cvmi2pIaAIZV&#10;FfL35PJFdXlkpiU1AAzrvkK+lbqAz34qtqQGgHF8vZDLovr11EV8UsaW1AAwnq8X8kWLaktqABjf&#10;24VcFtUXjbgsqQFgfG8X8r3URWxJDQDTebuQ+2VsSQ0A07qvkC2pAWAeXy9kS2oAmM/bhVyW1P++&#10;/78AAJN5u5B/qMt3dvk2ERERmSXf/P8AsCGYdl7X7Y4AAAAASUVORK5CYIJQSwECLQAUAAYACAAA&#10;ACEAsYJntgoBAAATAgAAEwAAAAAAAAAAAAAAAAAAAAAAW0NvbnRlbnRfVHlwZXNdLnhtbFBLAQIt&#10;ABQABgAIAAAAIQA4/SH/1gAAAJQBAAALAAAAAAAAAAAAAAAAADsBAABfcmVscy8ucmVsc1BLAQIt&#10;ABQABgAIAAAAIQCtfwzL0wYAAL0hAAAOAAAAAAAAAAAAAAAAADoCAABkcnMvZTJvRG9jLnhtbFBL&#10;AQItABQABgAIAAAAIQCqJg6+vAAAACEBAAAZAAAAAAAAAAAAAAAAADkJAABkcnMvX3JlbHMvZTJv&#10;RG9jLnhtbC5yZWxzUEsBAi0AFAAGAAgAAAAhAN5msnbiAAAACwEAAA8AAAAAAAAAAAAAAAAALAoA&#10;AGRycy9kb3ducmV2LnhtbFBLAQItAAoAAAAAAAAAIQDr+TfcQxkAAEMZAAAUAAAAAAAAAAAAAAAA&#10;ADsLAABkcnMvbWVkaWEvaW1hZ2UxLnBuZ1BLBQYAAAAABgAGAHwBAACwJAAAAAA=&#10;">
                <v:group id="Group 1148" o:spid="_x0000_s1365" style="position:absolute;left:33008;top:33132;width:40025;height:9620" coordorigin="33008,33132" coordsize="40025,96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xEZ0xgAAANwAAAAPAAAAZHJzL2Rvd25yZXYueG1sRI9Pa8JA&#10;FMTvhX6H5RW81U0qlpC6ikgrPYRCjSDeHtlnEsy+Ddk1f759tyB4HGbmN8xqM5pG9NS52rKCeB6B&#10;IC6srrlUcMy/XhMQziNrbCyTgokcbNbPTytMtR34l/qDL0WAsEtRQeV9m0rpiooMurltiYN3sZ1B&#10;H2RXSt3hEOCmkW9R9C4N1hwWKmxpV1FxPdyMgv2Aw3YRf/bZ9bKbzvny55TFpNTsZdx+gPA0+kf4&#10;3v7WCpJlDP9nwhGQ6z8AAAD//wMAUEsBAi0AFAAGAAgAAAAhANvh9svuAAAAhQEAABMAAAAAAAAA&#10;AAAAAAAAAAAAAFtDb250ZW50X1R5cGVzXS54bWxQSwECLQAUAAYACAAAACEAWvQsW78AAAAVAQAA&#10;CwAAAAAAAAAAAAAAAAAfAQAAX3JlbHMvLnJlbHNQSwECLQAUAAYACAAAACEAd8RGdMYAAADcAAAA&#10;DwAAAAAAAAAAAAAAAAAHAgAAZHJzL2Rvd25yZXYueG1sUEsFBgAAAAADAAMAtwAAAPoCAAAAAA==&#10;">
                  <v:rect id="Rectangle 1149" o:spid="_x0000_s1366" style="position:absolute;left:33886;top:33132;width:39147;height:93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CLptxQAAANwAAAAPAAAAZHJzL2Rvd25yZXYueG1sRI/NasMw&#10;EITvhbyD2EAvJZEbSHGdKKE/FHpN0pQc19bGMrZWRlId9+2jQKHHYWa+Ydbb0XZiIB8axwoe5xkI&#10;4srphmsFX4ePWQ4iRGSNnWNS8EsBtpvJ3RoL7S68o2Efa5EgHApUYGLsCylDZchimLueOHln5y3G&#10;JH0ttcdLgttOLrLsSVpsOC0Y7OnNUNXuf6yCQxyO3+XxlLfvD00oS2faZ/+q1P10fFmBiDTG//Bf&#10;+1MryJcLuJ1JR0BurgAAAP//AwBQSwECLQAUAAYACAAAACEA2+H2y+4AAACFAQAAEwAAAAAAAAAA&#10;AAAAAAAAAAAAW0NvbnRlbnRfVHlwZXNdLnhtbFBLAQItABQABgAIAAAAIQBa9CxbvwAAABUBAAAL&#10;AAAAAAAAAAAAAAAAAB8BAABfcmVscy8ucmVsc1BLAQItABQABgAIAAAAIQBACLpt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150" o:spid="_x0000_s1367" style="position:absolute;left:33008;top:33132;width:40025;height:9619" coordorigin="-766,-310" coordsize="34919,212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Wn2YxAAAANwAAAAPAAAAZHJzL2Rvd25yZXYueG1sRI9Bi8Iw&#10;FITvgv8hPMGbplVcpBpFRGUPsrB1YfH2aJ5tsXkpTWzrv98sCB6HmfmGWW97U4mWGldaVhBPIxDE&#10;mdUl5wp+LsfJEoTzyBory6TgSQ62m+FgjYm2HX9Tm/pcBAi7BBUU3teJlC4ryKCb2po4eDfbGPRB&#10;NrnUDXYBbio5i6IPabDksFBgTfuCsnv6MApOHXa7eXxoz/fb/nm9LL5+zzEpNR71uxUIT71/h1/t&#10;T61guZjD/5lwBOTmDwAA//8DAFBLAQItABQABgAIAAAAIQDb4fbL7gAAAIUBAAATAAAAAAAAAAAA&#10;AAAAAAAAAABbQ29udGVudF9UeXBlc10ueG1sUEsBAi0AFAAGAAgAAAAhAFr0LFu/AAAAFQEAAAsA&#10;AAAAAAAAAAAAAAAAHwEAAF9yZWxzLy5yZWxzUEsBAi0AFAAGAAgAAAAhAOhafZjEAAAA3AAAAA8A&#10;AAAAAAAAAAAAAAAABwIAAGRycy9kb3ducmV2LnhtbFBLBQYAAAAAAwADALcAAAD4AgAAAAA=&#10;">
                    <v:rect id="Rectangle 1151" o:spid="_x0000_s1368" style="position:absolute;top:-310;width:34153;height:205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rYeCxQAAANwAAAAPAAAAZHJzL2Rvd25yZXYueG1sRI9BS8NA&#10;FITvgv9heQUvYjeVKmnabbGK4NXWlh5fsq/ZkOzbsLum6b93BcHjMDPfMKvNaDsxkA+NYwWzaQaC&#10;uHK64VrB1/79IQcRIrLGzjEpuFKAzfr2ZoWFdhf+pGEXa5EgHApUYGLsCylDZchimLqeOHln5y3G&#10;JH0ttcdLgttOPmbZs7TYcFow2NOroardfVsF+zgcjuXhlLdv900oS2fahd8qdTcZX5YgIo3xP/zX&#10;/tAK8qc5/J5JR0CufwAAAP//AwBQSwECLQAUAAYACAAAACEA2+H2y+4AAACFAQAAEwAAAAAAAAAA&#10;AAAAAAAAAAAAW0NvbnRlbnRfVHlwZXNdLnhtbFBLAQItABQABgAIAAAAIQBa9CxbvwAAABUBAAAL&#10;AAAAAAAAAAAAAAAAAB8BAABfcmVscy8ucmVsc1BLAQItABQABgAIAAAAIQCgrYeC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rect id="Rectangle 1152" o:spid="_x0000_s1369"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HG+1xAAAANwAAAAPAAAAZHJzL2Rvd25yZXYueG1sRI9Bi8Iw&#10;FITvgv8hPMFL0VRZF6lG2RXEZRFk1YPHR/Nsi81LSaLWf78RBI/DzHzDzJetqcWNnK8sKxgNUxDE&#10;udUVFwqOh/VgCsIHZI21ZVLwIA/LRbczx0zbO//RbR8KESHsM1RQhtBkUvq8JIN+aBvi6J2tMxii&#10;dIXUDu8Rbmo5TtNPabDiuFBiQ6uS8sv+ahTIcb7b/m7OTZvIb2c/bHLdnRKl+r32awYiUBve4Vf7&#10;RyuYTibwPBOPgFz8AwAA//8DAFBLAQItABQABgAIAAAAIQDb4fbL7gAAAIUBAAATAAAAAAAAAAAA&#10;AAAAAAAAAABbQ29udGVudF9UeXBlc10ueG1sUEsBAi0AFAAGAAgAAAAhAFr0LFu/AAAAFQEAAAsA&#10;AAAAAAAAAAAAAAAAHwEAAF9yZWxzLy5yZWxzUEsBAi0AFAAGAAgAAAAhANEcb7XEAAAA3AAAAA8A&#10;AAAAAAAAAAAAAAAABwIAAGRycy9kb3ducmV2LnhtbFBLBQYAAAAAAwADALcAAAD4AgAAAAA=&#10;" stroked="f">
                      <v:fill opacity="0"/>
                      <v:textbox inset="2.53956mm,2.53956mm,2.53956mm,2.53956mm">
                        <w:txbxContent>
                          <w:p w:rsidR="00E934CF" w:rsidRDefault="00E934CF">
                            <w:pPr>
                              <w:spacing w:before="0" w:after="0" w:line="240" w:lineRule="auto"/>
                              <w:textDirection w:val="btLr"/>
                            </w:pPr>
                          </w:p>
                        </w:txbxContent>
                      </v:textbox>
                    </v:rect>
                    <v:group id="Group 1153" o:spid="_x0000_s1370"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Ld4AxgAAANwAAAAPAAAAZHJzL2Rvd25yZXYueG1sRI9Ba4NA&#10;FITvgf6H5RV6S1ZbFLHZhBDa0kMoRAOht4f7ohL3rbhbNf++WyjkOMzMN8x6O5tOjDS41rKCeBWB&#10;IK6sbrlWcCrflxkI55E1dpZJwY0cbDcPizXm2k58pLHwtQgQdjkqaLzvcyld1ZBBt7I9cfAudjDo&#10;gxxqqQecAtx08jmKUmmw5bDQYE/7hqpr8WMUfEw47V7it/Fwvexv32XydT7EpNTT47x7BeFp9vfw&#10;f/tTK8iSFP7OhCMgN78AAAD//wMAUEsBAi0AFAAGAAgAAAAhANvh9svuAAAAhQEAABMAAAAAAAAA&#10;AAAAAAAAAAAAAFtDb250ZW50X1R5cGVzXS54bWxQSwECLQAUAAYACAAAACEAWvQsW78AAAAVAQAA&#10;CwAAAAAAAAAAAAAAAAAfAQAAX3JlbHMvLnJlbHNQSwECLQAUAAYACAAAACEA+C3eAMYAAADcAAAA&#10;DwAAAAAAAAAAAAAAAAAHAgAAZHJzL2Rvd25yZXYueG1sUEsFBgAAAAADAAMAtwAAAPoCAAAAAA==&#10;">
                      <v:shape id="Freeform 1154" o:spid="_x0000_s1371"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yTH7xQAAANwAAAAPAAAAZHJzL2Rvd25yZXYueG1sRI9Pa8JA&#10;FMTvBb/D8gRvdaNWI9FVpNDaghf/oNdH9pmNZt+G7Nak375bKPQ4zMxvmOW6s5V4UONLxwpGwwQE&#10;ce50yYWC0/HteQ7CB2SNlWNS8E0e1qve0xIz7Vre0+MQChEh7DNUYEKoMyl9bsiiH7qaOHpX11gM&#10;UTaF1A22EW4rOU6SmbRYclwwWNOrofx++LIKdpezbfWFpub9tvksX7bpeDtJlRr0u80CRKAu/If/&#10;2h9awXyawu+ZeATk6gcAAP//AwBQSwECLQAUAAYACAAAACEA2+H2y+4AAACFAQAAEwAAAAAAAAAA&#10;AAAAAAAAAAAAW0NvbnRlbnRfVHlwZXNdLnhtbFBLAQItABQABgAIAAAAIQBa9CxbvwAAABUBAAAL&#10;AAAAAAAAAAAAAAAAAB8BAABfcmVscy8ucmVsc1BLAQItABQABgAIAAAAIQCdyTH7xQAAANwAAAAP&#10;AAAAAAAAAAAAAAAAAAcCAABkcnMvZG93bnJldi54bWxQSwUGAAAAAAMAAwC3AAAA+QIAAAAA&#10;" path="m,l2240281,,1659256,222885,,822960,,xe" fillcolor="#7e97ad" stroked="f">
                        <v:path arrowok="t" o:extrusionok="f" o:connecttype="custom" o:connectlocs="0,0;14662,0;10859,2741;0,10122;0,0" o:connectangles="0,0,0,0,0"/>
                      </v:shape>
                      <v:rect id="Rectangle 1155" o:spid="_x0000_s1372"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d9KNwgAAANwAAAAPAAAAZHJzL2Rvd25yZXYueG1sRE/LasJA&#10;FN0L/sNwC26KTmqxaHSUIihdqPW9vmZuk2DmTsiMJv69syi4PJz3ZNaYQtypcrllBR+9CARxYnXO&#10;qYLjYdEdgnAeWWNhmRQ8yMFs2m5NMNa25h3d9z4VIYRdjAoy78tYSpdkZND1bEkcuD9bGfQBVqnU&#10;FdYh3BSyH0Vf0mDOoSHDkuYZJdf9zSjYjLaXM36e1slqfVja91/O6xMr1XlrvscgPDX+Jf53/2gF&#10;w0FYG86EIyCnTwAAAP//AwBQSwECLQAUAAYACAAAACEA2+H2y+4AAACFAQAAEwAAAAAAAAAAAAAA&#10;AAAAAAAAW0NvbnRlbnRfVHlwZXNdLnhtbFBLAQItABQABgAIAAAAIQBa9CxbvwAAABUBAAALAAAA&#10;AAAAAAAAAAAAAB8BAABfcmVscy8ucmVsc1BLAQItABQABgAIAAAAIQBdd9KNwgAAANwAAAAPAAAA&#10;AAAAAAAAAAAAAAcCAABkcnMvZG93bnJldi54bWxQSwUGAAAAAAMAAwC3AAAA9g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56" o:spid="_x0000_s1373" style="position:absolute;left:-766;top:-310;width:34337;height:212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oqxgAAANwAAAAPAAAAZHJzL2Rvd25yZXYueG1sRI9Ba8JA&#10;FITvBf/D8oTe6kapxUY3EkSp1JNRWnp7ZJ9JSPZtyG6T9N93CwWPw8x8w2y2o2lET52rLCuYzyIQ&#10;xLnVFRcKrpfD0wqE88gaG8uk4IccbJPJwwZjbQc+U5/5QgQIuxgVlN63sZQuL8mgm9mWOHg32xn0&#10;QXaF1B0OAW4auYiiF2mw4rBQYku7kvI6+zYK0nf9nEYfb6evfY/14fM0zLNFqtTjdEzXIDyN/h7+&#10;bx+1gtXyFf7OhCMgk18AAAD//wMAUEsBAi0AFAAGAAgAAAAhANvh9svuAAAAhQEAABMAAAAAAAAA&#10;AAAAAAAAAAAAAFtDb250ZW50X1R5cGVzXS54bWxQSwECLQAUAAYACAAAACEAWvQsW78AAAAVAQAA&#10;CwAAAAAAAAAAAAAAAAAfAQAAX3JlbHMvLnJlbHNQSwECLQAUAAYACAAAACEA7PoKKsYAAADcAAAA&#10;DwAAAAAAAAAAAAAAAAAHAgAAZHJzL2Rvd25yZXYueG1sUEsFBgAAAAADAAMAtwAAAPoCAAAAAA==&#10;" filled="f" stroked="f">
                      <v:textbox inset="1.2694mm,2.53956mm,0,0">
                        <w:txbxContent>
                          <w:p w:rsidR="00E934CF" w:rsidRPr="005521FE" w:rsidRDefault="00E934CF">
                            <w:pPr>
                              <w:spacing w:before="0" w:after="0" w:line="240" w:lineRule="auto"/>
                              <w:ind w:left="360" w:firstLine="360"/>
                              <w:jc w:val="right"/>
                              <w:textDirection w:val="btLr"/>
                              <w:rPr>
                                <w:sz w:val="18"/>
                                <w:szCs w:val="18"/>
                              </w:rPr>
                            </w:pPr>
                            <w:r w:rsidRPr="005521FE">
                              <w:rPr>
                                <w:rFonts w:ascii="Arial" w:eastAsia="Arial" w:hAnsi="Arial" w:cs="Arial"/>
                                <w:smallCaps/>
                                <w:color w:val="333C3D"/>
                                <w:sz w:val="18"/>
                                <w:szCs w:val="18"/>
                              </w:rPr>
                              <w:t>Analiza stvarnih efekata ne postoji. Sve se vrti oko poslova uprava - normativna djelatnost, upravni procesi, inspekcijski nadzor. Oni determinišu sve ostalo. Polazi se od funkcija. Umjesto resornog, neophodno je imati funkcionalni princip</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v:textbox>
                    </v:rect>
                  </v:group>
                </v:group>
                <w10:wrap type="square" anchorx="margin" anchory="page"/>
              </v:group>
            </w:pict>
          </mc:Fallback>
        </mc:AlternateContent>
      </w:r>
      <w:r w:rsidR="00B108A9">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11488" behindDoc="0" locked="0" layoutInCell="1" allowOverlap="1" wp14:anchorId="1A2EFEA6" wp14:editId="17EBEDDD">
                <wp:simplePos x="0" y="0"/>
                <wp:positionH relativeFrom="margin">
                  <wp:posOffset>26035</wp:posOffset>
                </wp:positionH>
                <wp:positionV relativeFrom="page">
                  <wp:posOffset>1104900</wp:posOffset>
                </wp:positionV>
                <wp:extent cx="3589020" cy="1135380"/>
                <wp:effectExtent l="635" t="0" r="4445" b="0"/>
                <wp:wrapSquare wrapText="bothSides"/>
                <wp:docPr id="840" name="Group 11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589020" cy="1135380"/>
                          <a:chOff x="35514" y="32123"/>
                          <a:chExt cx="35890" cy="11353"/>
                        </a:xfrm>
                      </wpg:grpSpPr>
                      <wpg:grpSp>
                        <wpg:cNvPr id="841" name="Group 1158"/>
                        <wpg:cNvGrpSpPr>
                          <a:grpSpLocks/>
                        </wpg:cNvGrpSpPr>
                        <wpg:grpSpPr bwMode="auto">
                          <a:xfrm>
                            <a:off x="35514" y="32123"/>
                            <a:ext cx="35891" cy="11353"/>
                            <a:chOff x="35514" y="32123"/>
                            <a:chExt cx="35890" cy="11353"/>
                          </a:xfrm>
                        </wpg:grpSpPr>
                        <wps:wsp>
                          <wps:cNvPr id="842" name="Rectangle 1159"/>
                          <wps:cNvSpPr>
                            <a:spLocks noChangeArrowheads="1"/>
                          </wps:cNvSpPr>
                          <wps:spPr bwMode="auto">
                            <a:xfrm>
                              <a:off x="35514" y="32123"/>
                              <a:ext cx="35890" cy="11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43" name="Group 1160"/>
                          <wpg:cNvGrpSpPr>
                            <a:grpSpLocks/>
                          </wpg:cNvGrpSpPr>
                          <wpg:grpSpPr bwMode="auto">
                            <a:xfrm>
                              <a:off x="35514" y="32123"/>
                              <a:ext cx="35891" cy="11353"/>
                              <a:chOff x="-139" y="0"/>
                              <a:chExt cx="32743" cy="20287"/>
                            </a:xfrm>
                          </wpg:grpSpPr>
                          <wps:wsp>
                            <wps:cNvPr id="844" name="Rectangle 1161"/>
                            <wps:cNvSpPr>
                              <a:spLocks noChangeArrowheads="1"/>
                            </wps:cNvSpPr>
                            <wps:spPr bwMode="auto">
                              <a:xfrm>
                                <a:off x="-139" y="0"/>
                                <a:ext cx="32742"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45" name="Rectangle 1162"/>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46" name="Group 1163"/>
                            <wpg:cNvGrpSpPr>
                              <a:grpSpLocks/>
                            </wpg:cNvGrpSpPr>
                            <wpg:grpSpPr bwMode="auto">
                              <a:xfrm>
                                <a:off x="0" y="190"/>
                                <a:ext cx="22494" cy="8321"/>
                                <a:chOff x="2286" y="0"/>
                                <a:chExt cx="14721" cy="10241"/>
                              </a:xfrm>
                            </wpg:grpSpPr>
                            <wps:wsp>
                              <wps:cNvPr id="847" name="Freeform 1164"/>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848" name="Rectangle 1165"/>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849" name="Rectangle 1166"/>
                            <wps:cNvSpPr>
                              <a:spLocks noChangeArrowheads="1"/>
                            </wps:cNvSpPr>
                            <wps:spPr bwMode="auto">
                              <a:xfrm>
                                <a:off x="-139" y="20"/>
                                <a:ext cx="32742" cy="18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Još uvijek se ne angažuje poslovna zajednica dovoljno i pravovremeno. Problem je u otkrivanju svih propisa, podzakonskih akata. Procedura je netransparentna, ne znamo šta rade sva državna tijela. Građani i privreda trebaju biti od početka prisutni u javnimraspravama i donošenju propisa</w:t>
                                  </w:r>
                                </w:p>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color w:val="7E97AD"/>
                                      <w:sz w:val="18"/>
                                      <w:szCs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1A2EFEA6" id="Group 1157" o:spid="_x0000_s1374" style="position:absolute;left:0;text-align:left;margin-left:2.05pt;margin-top:87pt;width:282.6pt;height:89.4pt;z-index:251711488;mso-wrap-distance-left:18pt;mso-wrap-distance-right:18pt;mso-position-horizontal-relative:margin;mso-position-vertical-relative:page" coordorigin="35514,32123" coordsize="35890,1135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h40CYsgYAAL4hAAAOAAAAZHJzL2Uyb0RvYy54bWzsWltv2zYUfh+w/yDo&#10;cYBrSZZkS6hTpHFcFOjWYs2wZ1qiLaGSqFFynG7Yf99HUqRlx06aNjHQNXlwKPH4kOfC71zol69u&#10;ysK6przJWTW13ReObdEqYWlerab2H1fzwcS2mpZUKSlYRaf2Z9rYr85+/unlpo6pxzJWpJRbYFI1&#10;8aae2lnb1vFw2CQZLUnzgtW0wuSS8ZK0eOSrYcrJBtzLYug5TjjcMJ7WnCW0afB2pibtM8l/uaRJ&#10;+365bGhrFVMbe2vlJ5efC/E5PHtJ4hUndZYn3TbIV+yiJHmFRQ2rGWmJteb5LVZlnnDWsGX7ImHl&#10;kC2XeUKlDJDGdfakecPZupayrOLNqjZqgmr39PTVbJPfrj9wK0+n9sSHfipSwkhyXct1g7HQz6Ze&#10;xSB7w+uP9QeuhMTwHUs+NZge7s+L55UithabX1kKjmTdMqmfmyUvBQtIbt1IM3w2ZqA3rZXg5SiY&#10;RI6H3SSYc91RMJp0hkoyWFN8bxQErm9bmB95rjdSZkyyyz6H3vfF/JDEanG54W6DSjr5YAQ1+nBv&#10;6WPy1Po4KFdfL9iT0YqW+gl0gsPYbP2t+TZ/+5iRmko3boQjGf16Wr+/45iSalVQ4XOR0rEk1Q7X&#10;KG+zKnaRgZCec842GSUpduZK427q3hfEQwNfvdf97lV33wnlOtqJSFzzpn1DWWmJwdTmkEF6OLl+&#10;17TK3zSJcPiKzfOiwHsSF9XOCzimegM746tiTlhcosc/kRNdTi4n/sD3wsuB78xmg/P5hT8I5+44&#10;mI1mFxcz91+xruvHWZ6mtBLLaCRz/S+zXIepCoMMljWsyFPBTmyp4avFRcGtawIkncu/TiE9suHu&#10;NuShgyx7Irme77z2osE8nIwH/twPBtHYmQwcN3odhY4f+bP5rkjv8op+u0jWZmpHgRdIK/U2vSeb&#10;I/9uy0biMm8Rq4q8BFgaIhILP7ysUmnaluSFGvdUIba/VQXMrQ0NJFKOKrCnidubxY2EYs/3xfri&#10;3YKln+HInMHF4IyItBhkjP9tWxtErand/LUmnNpW8bbCYYhc3wMutv0H3n9Y9B9IlYDV1E5ablvq&#10;4aJVwXFd83yVYS1Xqqti50DwZS4de7svif4SK+4E0pE+6DqwhBLP9wOHiJ6PFVjuPdl3AOnAHUUy&#10;tpioc6njijf2IYxAYM/xJjI8Ho0rJ8FQGFvF7D6GhhIThZkAt0+NofvaEtglozh0BYQ/rKtn+JzP&#10;b0NMDzMU7CqseIbPh8Jn8D3C50nwIjiIF57W1wnwAlHsQMrvuZPw0cDieHDvEhdxokhRZ0SlMxLn&#10;cda6HEfG6h0eD8rYntObLo89nt6E2t/+F+kNHHe3bg5lQfqU6Y06RG7UZSg65noesmd1jCYojIWW&#10;SWyKZs8TZ2x7+Lb1suuPQa0qS8fzVUmlS539evkkODXWOp1zSkX7B6VhaLLi2zAFSaW7mRmR/XxR&#10;DbivFa1L1w/DLn9xHdeTEGlyPWh1rco/CSVdyYcENu0quFXa+cQVTLUsCzSVfhlajrWxYCOkjp1t&#10;tmRQf48ssyaeh2JIWXBLhQ0Zqo7RcZbIVA2xYx1jCX8xVG4YRF4QHmeJ8GGIPWhuEhzlC1czpHfI&#10;DUMbMiXzUY5oJRrSOzgid++R9cWG+YyBSKbKdFjypuqMhhHKIHTXHFn01KwRvSZhQRyaK30qQCWP&#10;1WFiWEgQSwTAencTQ/eCWKYr9xKrs3uli467OUNXgrNspmjO6n8nq+hX7DdFuW2hKbpQTleTVqhI&#10;iCqGonrWrmtlqICVf1o4Lnwtur/vP2m9leyaXjH5xXavyYctbGeLqk9lmGPfOiBrCv2/lvw6L5US&#10;KicUOwZrTab/K3Jlvu15uodwf+2kYA1V/IUe5EJGN0KlPSDYSRp2Oibjy2h8Puv2uUP2Q+QWaGR3&#10;HZJH65Y8PHUQDW7VGfGDsegvm86ImFGdkW7mkTsjJwmZOPIHWgGmFDKREXnuE7VTj4fSO9KLB7cC&#10;FkVeyyZnWueyKYbm2J95m8k2s25YCaKuZYiG1t5tyYFbJXUTM2PJuqRVq66WOC1IC2Rrsrxu4C0x&#10;LRc0Rav3bdqF74Ynou8CdIBSW07bBPhA4iV6pt17AISZwFjvXVD9EAf/hD3T7rLqe+qZblNr1e09&#10;waULsqMDKGEKshOghGkYAoLlydEZ92jbMXQn41DnLvrKUN+mPF+4bO9lnjuGj3Th0t3sPhg8/CCM&#10;EHgPXLiYlAIDnU60evj11yx9yLg1xo8EZH7a/aBB/Aqh/4xx/2cXZ/8BAAD//wMAUEsDBBQABgAI&#10;AAAAIQCqJg6+vAAAACEBAAAZAAAAZHJzL19yZWxzL2Uyb0RvYy54bWwucmVsc4SPQWrDMBBF94Xc&#10;Qcw+lp1FKMWyN6HgbUgOMEhjWcQaCUkt9e0jyCaBQJfzP/89ph///Cp+KWUXWEHXtCCIdTCOrYLr&#10;5Xv/CSIXZINrYFKwUYZx2H30Z1qx1FFeXMyiUjgrWEqJX1JmvZDH3IRIXJs5JI+lnsnKiPqGluSh&#10;bY8yPTNgeGGKyShIk+lAXLZYzf+zwzw7TaegfzxxeaOQzld3BWKyVBR4Mg4fYddEtiCHXr48NtwB&#10;AAD//wMAUEsDBBQABgAIAAAAIQDLBTcX4QAAAAkBAAAPAAAAZHJzL2Rvd25yZXYueG1sTI/BTsMw&#10;EETvSPyDtUjcqJOmKSXEqaoKOFVItEiI2zbeJlFjO4rdJP17lhMcd2Y0+yZfT6YVA/W+cVZBPItA&#10;kC2dbmyl4PPw+rAC4QNaja2zpOBKHtbF7U2OmXaj/aBhHyrBJdZnqKAOocuk9GVNBv3MdWTZO7ne&#10;YOCzr6TuceRy08p5FC2lwcbyhxo72tZUnvcXo+BtxHGTxC/D7nzaXr8P6fvXLial7u+mzTOIQFP4&#10;C8MvPqNDwUxHd7Hai1bBIuYgy48LnsR+unxKQBwVJOl8BbLI5f8FxQ8AAAD//wMAUEsDBAoAAAAA&#10;AAAAIQDr+TfcQxkAAEMZAAAUAAAAZHJzL21lZGlhL2ltYWdlMS5wbmeJUE5HDQoaCgAAAA1JSERS&#10;AAAB5AAAAVAIBgAAAG71DZoAABkKSURBVHhe7d1tyLbnYRfwgZAPg0BgkA+BQCAY8cMDg0EFV/Ks&#10;bhJX9xh5HjNbg8NQtIuhLsVZR+3WWawrJHS6Bdk6WZv4sgzjHp9lLlSFSlVqwbe6UZhlOtA5RjeV&#10;sX6YX/6eRy7v3vdzHvfLdd3X+XKc5/n7wf9TaUie3Nf1z3Xc/+O8vuEbAK4hye/r8ge7fMsC88QC&#10;88iE+f3Z/bv9AyPkDzeUP9blVgP5ti7v67/GAPbSvYE8lrroZPn59i5/OnVpyLApf85/ocvfz87n&#10;+q8xgCt1bx4Pp34jl+WnfGL8U6nLQ4ZL+WT+g13+Y+6nkIHDdG8cD6V+I5fl5+ko47FS/kPnT3b5&#10;6S7/O+dTyMD+ujeNb+zyzanfzGW5+UNdnsmukPtFIselHEs/1+UXcjWFDOwnuxHXjdRv6LLclDJ+&#10;T+oikePy7i6f6PLfsj+FDOwny11Uy/m52eW9qctErpdyLP3Hu/xsLj6WvoxCBq4Wi+q15TtiST1U&#10;yrF0GWn96xxHIQOX694ovin1G7osN5bUw+SPdvnxHHYsfRmFDFyse5N4MPUbuiw3d7rcTl0usl/K&#10;f8yUu8PlWHpoChk4Xyyq1xRL6uNyM+ffHR6SQgZqWfZjMeX+WFJfP+Xu8N/L9UZah1LIQC27Zyf3&#10;39hlebkZS+pDc/JIy33uDg9JIQP3694YHk39xi7LiyX1YSl3h1/OcCOtQylk4FQsqtcSS+r9Uv6c&#10;/lyXn8s0x9KXUcjATnYjrv4buywvd2JJfVXKsfRfz/F3h4ekkIG3y/iBWFQvPZbUV6f8+fxE5juW&#10;voxChq2LRfUaYkl9ccqx9AsZ5+7wkBQybF33RvB46jd4WU5uxpL6vNzJ7u7wL2cZFDJsWfcm8Ejq&#10;N3hZToy36kx5d3hIChm2KhbVS893RRmfpPyHyYe6fDbLpZBhi+KxmEvPnRhvlZQ/gznvDg9JIcPW&#10;ZDfiUsbLTBlvfXeUcSt3h4ekkGFLYlG95Hxrtr2kLneH/2baujs8JIUMW9K96B9L/UYv7edmtvsY&#10;zD/T5e9mHcfSl1HIsBXdC/7h1G/00n62uKQu/8wvpv27w0NSyLAF3Yv9odRv9NJ+trakvpPdIy2X&#10;cnd4SAoZ1i4W1UvNnWxnvFUeafl61jXSOpRChjXLbsR1I/WbvbSbrSypy7H0X8uy7w4PSSHDmsWi&#10;emnZwpL6TnZ3h/9HOEshw1rFonppuZl1L6nL3eE3w0UUMqxRPBZzaVnrkrr8c5W7w18MV1HIsDbd&#10;C/vB1G/40m7WuKT+nuzuDm95pHUohQxrEovqpeVO1jXeKneHyyMtOZxChrWIx2IuKWVJXcZbayjj&#10;O9kdSxtpHUchw1p0L+gnUr/xS3u5md21pn6xLS3lkZZvxLH0UBQyrEH3Yn409Ru/tJebWfaSuoy0&#10;fjhGWmNQyLB0saheSkqZLfWT8Z0ufzuOpcekkGHJshtx9d/4pb38iSxzSf3nu7wVpqCQYam6F/AD&#10;saheQu5kWeOt8kn+pTiWnppChiWKRfUSsrQl9fuyuzv8u2EOChmWqHvxPp66AKSd3Mxyfl9c7g6/&#10;GeamkGFpuhfuI6kLQNrJzbS/pC6f3Mvd4d8MrVDIsCSxqG49rS+pyyMt/0XcHW6RQoaliMditp6W&#10;l9Tl7vB/CC1TyLAE2Y24lHG7uZP2xlvl7+kfxt3hpVDI0LpYVLecFpfUfzG7Y2mWRSFD67oX6mOp&#10;i0Dmz8208/vi8rvrv9XlV8JSKWRoWfcifTh1Ecj8+fa0saQud4dfjbvDa6CQoVXdC/Sh1EUg86eF&#10;JfVf6fKFsCYKGVoUi+pWU35XPNeSuvyuujzS0t3hdVLI0JrsRlw3UpeBzJcy3rqTecZb5Vi6jLQc&#10;S6+bQobWxKK6tZwsqftFOXbK3eFfCluhkKElsahuLTcz7XirFH+5O+xYensUMrQiHovZWqZcUv+l&#10;uDu8dQoZWtC9GB9MXQgyX8qSeorxVrk7/F8DChnmF4vq1jL2krqMtO7FSIv7KWSYUzwWs6WMvaT+&#10;cNwd5mIKGebUvQifSF0MMn3GWlKXv+ZPxUiLqylkmEv3Anw0dTHI9LmZ4cdb7g5zKIUMc4hFdSsZ&#10;ekldRlq/FDicQoapZTfi6heDTJ+hltTuDjMEhQxT6l50D8SiuoUMsaQuIy13hxmKQoapxKK6hZTx&#10;VjmiPmZJ7e4wY1DIMJXuBfd46oKQ6XLMktrdYcamkGEK3YvtkdQFIdPlZpf3pi7aq+LuMFNRyDC2&#10;WFTPne/IYUtqd4eZg0KGMcVjMefOIUtqd4eZk0KGsWQ34lLG8+VOl9upi7cfd4dpgUKGMcSies6U&#10;8dYzuXxJ7e4wrVHIMIbuxfVY6qKQ8XPVktrdYVqlkGFo3Qvr4dRFIePnZs5fUpeCdneY1ilkGFL3&#10;onoodVHI+DlvSe3uMEuikGEosaieK/0l9cfj7jDLo5BhCNmNuG6kLgsZN3eyW1K7O8zSKWQYQiyq&#10;p87JkvqDcXeYdVDIcKxYVE+dUsY/EXeHWReFDMeIx2JOmW/t8qNd/mdgfRQyXFf3AnowdWnI8Hl3&#10;l492+UpgvRQyXEcsqqfIc9l9Iv75Lr8WWDeFDIeKx2KOmXIs/WKXn+7yj7Mr4/8TWD+FDIfqXjhP&#10;pC4SOS4nx9KlhE9S1tNfC2yDQoZDdC+aR1OXiVw/J8fSZ4u45PNd/m9gOxQy7CsW1UOlfyzdz78L&#10;bI9Chn1kN+LqF4sclvOOpfuxpGarFDJcpXuhPBCL6mNy0bF0P5bUbJlChsvEovq6KcfS35uLj6XP&#10;xpIaFDJcrnuRPJ66bOTi/JHsjqX/QeriPS9lSa2MQSHDxboXyCOpC0fOz3uz37F0v4wtqWFHIcN5&#10;YlG9Tw45lu7Hkhrup5ChLx6LeVUOPZbu58sB+hQynJXdiEsZn5/rHEv3Y0kN51PIcCIW1eflmGPp&#10;s7GkhsspZDjRvSAeS11IW82xx9JnY0kNV1PIUHQvhodTl9IWM8Sx9NlYUsN+FDJ0L4SHUhfTllKO&#10;pcvTtI49lu7Hkhr2p5DZtmx7UV2OpX8gwxxL92NJDYdRyGxXdiOuG6mLau253eVHUpfoULGkhsMp&#10;ZLYr21pUj3UsfTaW1HB9CpltynYW1WMeS5+NJTUcRyGzPdnGYzHHPpY+G0tqOJ5CZlu6H/oHU5fX&#10;WjLFsXQ/ZUmtjOF4CpntyHoX1VMdS/fzpQBDUchsQ9b5WMwpj6X7saSGYSlktqH7YX8idaEtNVMf&#10;S59NWVJ/NcDQFDLr1/2gP5q61JaWciz9YqY/lj6bt2JJDWNRyKxblr+oLsfSH01djlPHkhrGpZBZ&#10;r+xGXP2CW0rKsfTfSV2Mc8SSGsankFmn7of7gSxvUd3CsXQ/ltQwDYXM+mR5i+pWjqX7saSG6Shk&#10;1qf7wX48dem1mJaOpc/Gkhqmp5BZl+6H+pHUxddSWjyWPhtLapiHQmY90vaiutVj6bOxpIb5KGTW&#10;Ie0+FrPVY+l+LKlhXgqZ5ctuxNVSGZcveSjH0nM9TevQWFLD/BQyy5a2FtXvTvvH0v1YUkMbFDLL&#10;1v0QP5a6GKdOOZb+0dRl13LKkvrXA7RCIbNc3Q/ww6nLcaos7Vj6bEoZW1JDWxQyy9T98D6UuiSn&#10;yBKPpc/GkhrapJBZnsyzqF7isXQ/X4gyhlYpZJYluxHXjdSFOUaWfCzdT7nWBLRLIbMsmWZRvfRj&#10;6X4sqaF9CpnlyPiL6jUcS5+NJTUsh0JmGTLeYzHLsfT3Zh3H0mdjSQ3LopBpX/eD+mDqIj025Use&#10;Ppp2v+ThmFhSw/IoZNqW4RfV7826jqX7saSGZVLItCvDPRZzrcfS/VhSw3IpZNrV/YA+kbpcD8ma&#10;j6X7saSGZVPItKn74Xw0dcHum7UfS5+NJTWsg0KmPbneonorx9JnY0kN66GQaUt2I65+2V6WLR1L&#10;n40lNayLQqYd3Q/kA9l/Ub2lY+l+Ph9lDGujkGlD9ltUl2Pp8jStLR1L92NJDeukkGlD98P4eOoC&#10;Pkk5lv6BbO9Yup+vBFgrhcz8uh/ER1KXcMntLj+Supi2ljLecq0J1k0hM6/Ui2rH0vfHkhq2QSEz&#10;n9z/WEzH0nXKkvprAbZAITOP7EZcpYwdS58fS2rYFoXM9LK73lSuLTmWPj+W1LA9CpnpZFfE5ZGY&#10;f7nLz6UuIrGkhq1SyIyv+0F7KKdfFPFnu/yT1EW09VhSw7YpZMaR3e+Iy3WmG7n/GlO/iMSSGlDI&#10;DC275fRjqe8Uv6vLq6nLaOuxpAYKhcwwsrtPfNGjL9/R5adSl9HWY0kNnFDIXF9OR1pXfSHEJ2PE&#10;1Y8lNXCWQuZw3Q/Og7n82dNn82KXu6kLacuxpAb6FDL7yW6k9XDuH2ldlWe73EtdSFuNJTVwEYXM&#10;5XI60rrqWLqf70xdSFuOJTVwGYXM+bIbaZ3cHT40ZVH9WupS2mrKkloZA5dRyJzKbqRV7g4f+mn4&#10;bMqi+sdTl9JWU8rYkhq4ikLm6yOt8+4OXycfj0X1SSypgX0p5K3KbqT1TTlspHVVPhCPxTzJlwOw&#10;P4W8NdkdS19npHVVnsluuNQvpi3Gkho4lELeihw30roqZcTlmNqSGrg+hbxmOf8LHobOk7GoLrGk&#10;Bo6hkNcow460LktZVJfHYvbLaWuxpAaOpZDXIqcjrYu+4GGM/FAcVVtSA0NQyEuX/b/gYei8EItq&#10;S2pgKAp5qbp/eQ9lvJHWVSmL6n45bS2W1MCQFPKS5Hpf8DB0yqL6jdQFtZVYUgNjUMhLkNMveOiX&#10;49QpI64tL6otqYGxKOSWZfqR1mU5WVRvdcRlSQ2MSSG3JsN8wcMY+VC2W8aW1MDYFHIrsrs7/Hjq&#10;Imwh78t2F9VfCsD4FPKc0sZI66rcTl1SW4klNTAVhTyHnI60WjuW7qcsqn8mdVGtPWVJ/dUATEch&#10;TynjfsHD0CkjrldTl9Xa81YsqYHpKeSx5XSkdSN16bWcLS6qLamBuSjksWS6L3gYIy92uZu6sNac&#10;sqRWxsBcFPKQcvoFDzdSl9xS8myXe6kLa82xpAbmppCHkN2x9BJGWlfl6dRltfZYUgMtUMjHyLxf&#10;8DB0yqJ6S4/FtKQGWqKQD5XdsfQSR1qXpSyqfzJ1aa01ltRAaxTyvrLskdZV+Xi2s6i2pAZapJAv&#10;k9ORVitf8DBGPpDtPBbTkhpolUI+T3YjrUez/JHWVXkmu9+l9otrjbGkBlqmkM/KbqTV6hc8DJ2n&#10;sp1jaktqoHUKOcv4goeh82S2sai2pAaWYruFnNMveOiX1dpTFtWvpC6vtaWUsSU1sBTbK+Ssf6R1&#10;Vf5G1n9UbUkNLM02CjmnX/Cw9pHWVXkh619UfyHKGFiedRdydneHtzLSuiplUd0vr7WlXGsCWKL1&#10;FXK2OdK6KuWxmG+kLrA1xZIaWLL1FHLW8wUPQ+edWfeiuoy3fj0Ay7b8Qs5upLWWL3gYOmVR/cms&#10;d8RlSQ2sxTILOacjrRupS0hO85Eud1MX2RpiSQ2sybIKOev+goeh83zWu6i2pAbWpv1CzukXPNxI&#10;XTpyfm6nLrG1xJIaWKN2Cznb+YKHoVMW1T+TusjWEEtqYK3aK+TsvuDBSOt6KSOuV1MX2dJjSQ2s&#10;XRuFnN2xtJHW8VnjotqSGtiCeQs5RlpD5kNZ34jLkhrYinkKOb7gYeg81+Ve6kJbciypgS2ZrpBj&#10;pDVWnk5dZkuPJTWwNeMXcnYjLV/wME7Konptj8X8SgC2Z5xCji94mCJlUf2TqQttqSnjLdeagK0a&#10;tpC7v+A3xkhrqryc9SyqLamBrRumkOMLHqbOB7KeRXVZUn8tANt2/ULO6Rc8GGlNm2ez+0TZL7Yl&#10;5vOxpAYoDi/k7O4OG2nNk1tZzzG1JTXAqf0KOb7goYU8mfUsqi2pAe53eSFndyxdRlqOpedNWVS/&#10;krrYlhZLaoDznV/IMdJqLR/P8o+qLakBLnZayDkdad1IXQgyX17I8hfVltQAl/vcyUjL3eE280yX&#10;N1MX3JJiSQ1wtbcLuV8C0kae6vJG6oJbUiypAfajkBvNO7P8RbUlNcD+FHKDOVlUL3XEZUkNcDiF&#10;3GA+0uVu6qJbQiypAa5HITeW57PcRXVZUitjgOtRyA3lduqSW0pKGVtSA1yfQm4k70pdckuJJTXA&#10;8RRyAymL6ldTF90S8uUAMASF3EA+mWUuqi2pAYajkGfOh7K8EZclNcDwFPKMea7LvdSF13IsqQHG&#10;oZBnytOpy671WFIDjEchz5CyqH49deG1HEtqgHEp5IlTHov56dSF13IsqQHGp5AnzstZ1qLakhpg&#10;Ggp5wnx/lrOotqQGmJZCnijPZldy/eJrMZbUANNTyBPkVpZzTG1JDTAPhTxynuzyWuriazGW1ADz&#10;UcgjpiyqP5W6+FqMJTXAvBTyiHkpyziqtqQGmJ9CHikvpP1FdRmZfTUAtEAhj5CyqH4zdQG2lLdi&#10;SQ3QEoU8cJ7q8kbqAmwpltQA7VHIA+adaX9RXZbUyhigPQp5oJRF9Stpe8T1nwJAqxTyQPlYl7up&#10;S7CVWFIDtE0hD5Dn0+6iuiypfzMAtE4hH5nbaXdR/YuxpAZYCoV8RN6VugRbiSU1wLIo5GumLKpf&#10;TV2ELaQsqX8vACyJQr5mPpk2F9WW1ADLpJCvkY+kzRGXJTXAcinkA/P+LvdSl+GcsaQGWD6FfECe&#10;Tl2Gc8eSGmAdFPKeKYvq1n5nbEkNsB4KeY+Ux2J+OnUhzpl/E0tqgDVRyHvk5bT16fiLAWBtFPIV&#10;+f60tai2pAZYJ4V8SZ7LbsHcL8U5Uv4+/nsAWCuFfEFupZ1j6vIJ/X8FgDVTyOfkyS6vpy7GOfLP&#10;Y0kNsAUKuZeyqP5M6mKcI5bUANuhkHt5KW0cVf/bALAlCvlMXsj8i+o3YkkNsEUK+f/n2S5vpi7I&#10;KWNJDbBdCjm7RXX5ZNovyCljSQ2wbZsv5Hd2eS11QU4ZS2oANl3IZVH9qcw74rKkBqDYdCF/rMvd&#10;1CU5VSypATix2UJ+PvMtqi2pAejbZCHfznyL6rKk/tUAwP02V8hPpS7JqWJJDcBFNlXIZVH9auqi&#10;nCJlSf27AYDzbaqQX8k8i+rPxZIagMttppDLonqOEdcXAgBX20Qhv7/LvdRlOWbKkvpXAgD7WX0h&#10;P526LMeOJTUAh1p1Ib8r0//OuByL/3YA4DCrLeSyqP506sIcM/8sltQAXM9qC/nlTPvp+HOxpAbg&#10;+lZZyB/OtItqS2oAjrW6Qi6L6jKq6pfmGLGkBmAoqyrkW5numNqSGoAhraaQn+zyeuriHCOW1AAM&#10;bRWF/I4un0ldnGPEkhqAMayikF/KNEfVn40lNQDjWHwhfzDTLKotqQEY06IL+bkub6YuzyFTltT/&#10;OQAwrsUW8q3syrJfoEOm/PUtqQGYwiILuTwW87XUBTpkLKkBmNLiCrksqj+VcUdcZbz12wGA6Syu&#10;kD/R5W7qEh0qb8WSGoDpLaqQn8+4i2pLagDmsphCfk/GW1SX8daXAgDzWUQh30pdokPlH8WSGoD5&#10;NV/IZVH9auoiHSKW1AC0ovlCfiXjLKotqQFoSdOF/LGMM+KypAagNc0W8vu73EtdpsfGkhqAFjVZ&#10;yE9n+EW1JTUALWuukJ/K8L8ztqQGoHVNFXJZVH86daEek/I76N8IALStqUL+sQz76fjnY0kNwDI0&#10;U8gfzrCLaktqAJakiUIui+ryabZfqtdNWVIrYwCWZPZCvpXhjqnLkvqLAYDlmbWQn8xwZfyzsaQG&#10;YLlmK+SyqP5M6mK9TiypAVi62Qr5pQzz6bj87vm3AgDLNkshfzDDLKp/McZbAKzD5IX8XIZ5LKYl&#10;NQBrMmkh38puCd0v10NiSQ3AGk1WyGXEVZbQ/YI9JJbUAKzVJIX8juwW1ceMuCypAVizSQr5E13u&#10;pi7ZfWNJDcDajV7I35fjFtWW1ABswaiF/J4ct6j+l1HGAGzDaIV8K3XB7puypP5XAYDtGKWQy6L6&#10;tdRFu08sqQHYolEK+VO53qK6/H9+LQCwPYMXcllUX2fEVY6pLakB2KpBC/n9Xe6lLtur8k9jvAXA&#10;tg1WyN+dwxfV5VOxJTUADFTIT+Xw3xlbUgPAqaMLuSyqy2Mx+4V7WcqS+isBAE4cXcg/lsM+HVtS&#10;A0DtqEL+4Ry2qLakBoDzXbuQy6K6fOlDv3QviiU1AFzsWoV8q8svpC7d82JJDQBXO7iQn8z+vzO2&#10;pAaA/RxUyCeL6n0K2ZIaAPZ3UCG/lP3K2JIaAA6zdyH/1ey3qLakBoDD7VXIZVH9Zury7acsqX8n&#10;AMChrizkW9l96u2Xb/9T8WdjSQ0A13VpIZcR193UBdwvY0tqADjOhYX8jly9qC5L6l8OAHCsCwv5&#10;E7n60/F/CQAwhHML+fty+aLakhoAhlUV8vfk8kV1eWSmJTUADOu+Qr6VuoDPfiq2pAaAcXy9kMui&#10;+vXURXxSxpbUADCerxfyRYtqS2oAGN/bhVwW1ReNuCypAWB8bxfyvdRFbEkNANN5u5D7ZWxJDQDT&#10;uq+QLakBYB5fL2RLagCYz9uFXJbU/77/vwAAk3m7kH+oy3d2+TYRERGZJd/8/wCwIZh2XtftjgAA&#10;AABJRU5ErkJgglBLAQItABQABgAIAAAAIQCxgme2CgEAABMCAAATAAAAAAAAAAAAAAAAAAAAAABb&#10;Q29udGVudF9UeXBlc10ueG1sUEsBAi0AFAAGAAgAAAAhADj9If/WAAAAlAEAAAsAAAAAAAAAAAAA&#10;AAAAOwEAAF9yZWxzLy5yZWxzUEsBAi0AFAAGAAgAAAAhAKHjQJiyBgAAviEAAA4AAAAAAAAAAAAA&#10;AAAAOgIAAGRycy9lMm9Eb2MueG1sUEsBAi0AFAAGAAgAAAAhAKomDr68AAAAIQEAABkAAAAAAAAA&#10;AAAAAAAAGAkAAGRycy9fcmVscy9lMm9Eb2MueG1sLnJlbHNQSwECLQAUAAYACAAAACEAywU3F+EA&#10;AAAJAQAADwAAAAAAAAAAAAAAAAALCgAAZHJzL2Rvd25yZXYueG1sUEsBAi0ACgAAAAAAAAAhAOv5&#10;N9xDGQAAQxkAABQAAAAAAAAAAAAAAAAAGQsAAGRycy9tZWRpYS9pbWFnZTEucG5nUEsFBgAAAAAG&#10;AAYAfAEAAI4kAAAAAA==&#10;">
                <v:group id="Group 1158" o:spid="_x0000_s1375" style="position:absolute;left:35514;top:32123;width:35891;height:11353" coordorigin="35514,32123" coordsize="35890,1135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HdCpxAAAANwAAAAPAAAAZHJzL2Rvd25yZXYueG1sRI9Bi8Iw&#10;FITvwv6H8IS9adpdXaQaRcRdPIigLoi3R/Nsi81LaWJb/70RBI/DzHzDzBadKUVDtSssK4iHEQji&#10;1OqCMwX/x9/BBITzyBpLy6TgTg4W84/eDBNtW95Tc/CZCBB2CSrIva8SKV2ak0E3tBVx8C62NuiD&#10;rDOpa2wD3JTyK4p+pMGCw0KOFa1ySq+Hm1Hw12K7/I7XzfZ6Wd3Px/HutI1Jqc9+t5yC8NT5d/jV&#10;3mgFk1EMzzPhCMj5AwAA//8DAFBLAQItABQABgAIAAAAIQDb4fbL7gAAAIUBAAATAAAAAAAAAAAA&#10;AAAAAAAAAABbQ29udGVudF9UeXBlc10ueG1sUEsBAi0AFAAGAAgAAAAhAFr0LFu/AAAAFQEAAAsA&#10;AAAAAAAAAAAAAAAAHwEAAF9yZWxzLy5yZWxzUEsBAi0AFAAGAAgAAAAhAPId0KnEAAAA3AAAAA8A&#10;AAAAAAAAAAAAAAAABwIAAGRycy9kb3ducmV2LnhtbFBLBQYAAAAAAwADALcAAAD4AgAAAAA=&#10;">
                  <v:rect id="Rectangle 1159" o:spid="_x0000_s1376" style="position:absolute;left:35514;top:32123;width:35890;height:113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0SywxQAAANwAAAAPAAAAZHJzL2Rvd25yZXYueG1sRI/NasMw&#10;EITvhbyD2EAvJZEbQnGdKKE/FHpN0pQc19bGMrZWRlId9+2jQKHHYWa+Ydbb0XZiIB8axwoe5xkI&#10;4srphmsFX4ePWQ4iRGSNnWNS8EsBtpvJ3RoL7S68o2Efa5EgHApUYGLsCylDZchimLueOHln5y3G&#10;JH0ttcdLgttOLrLsSVpsOC0Y7OnNUNXuf6yCQxyO3+XxlLfvD00oS2faZ/+q1P10fFmBiDTG//Bf&#10;+1MryJcLuJ1JR0BurgAAAP//AwBQSwECLQAUAAYACAAAACEA2+H2y+4AAACFAQAAEwAAAAAAAAAA&#10;AAAAAAAAAAAAW0NvbnRlbnRfVHlwZXNdLnhtbFBLAQItABQABgAIAAAAIQBa9CxbvwAAABUBAAAL&#10;AAAAAAAAAAAAAAAAAB8BAABfcmVscy8ucmVsc1BLAQItABQABgAIAAAAIQDF0Syw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160" o:spid="_x0000_s1377" style="position:absolute;left:35514;top:32123;width:35891;height:11353" coordorigin="-139" coordsize="32743,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g+tFxgAAANwAAAAPAAAAZHJzL2Rvd25yZXYueG1sRI9Ba8JA&#10;FITvBf/D8oTe6ibaFkndhCC29CBCVZDeHtlnEpJ9G7LbJP77bkHocZiZb5hNNplWDNS72rKCeBGB&#10;IC6srrlUcD69P61BOI+ssbVMCm7kIEtnDxtMtB35i4ajL0WAsEtQQeV9l0jpiooMuoXtiIN3tb1B&#10;H2RfSt3jGOCmlcsoepUGaw4LFXa0rahojj9GwceIY76Kd8O+uW5v36eXw2Ufk1KP8yl/A+Fp8v/h&#10;e/tTK1g/r+DvTDgCMv0FAAD//wMAUEsBAi0AFAAGAAgAAAAhANvh9svuAAAAhQEAABMAAAAAAAAA&#10;AAAAAAAAAAAAAFtDb250ZW50X1R5cGVzXS54bWxQSwECLQAUAAYACAAAACEAWvQsW78AAAAVAQAA&#10;CwAAAAAAAAAAAAAAAAAfAQAAX3JlbHMvLnJlbHNQSwECLQAUAAYACAAAACEAbYPrRcYAAADcAAAA&#10;DwAAAAAAAAAAAAAAAAAHAgAAZHJzL2Rvd25yZXYueG1sUEsFBgAAAAADAAMAtwAAAPoCAAAAAA==&#10;">
                    <v:rect id="Rectangle 1161" o:spid="_x0000_s1378" style="position:absolute;left:-139;width:32742;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dBFfxQAAANwAAAAPAAAAZHJzL2Rvd25yZXYueG1sRI9Ba8JA&#10;FITvBf/D8gQvRTeKlDS6Smsp9FqtxeNL9pkNyb4Nu9uY/vtuodDjMDPfMNv9aDsxkA+NYwXLRQaC&#10;uHK64VrBx+l1noMIEVlj55gUfFOA/W5yt8VCuxu/03CMtUgQDgUqMDH2hZShMmQxLFxPnLyr8xZj&#10;kr6W2uMtwW0nV1n2IC02nBYM9nQwVLXHL6vgFIfzZ3m+5O3LfRPK0pn20T8rNZuOTxsQkcb4H/5r&#10;v2kF+XoNv2fSEZC7HwAAAP//AwBQSwECLQAUAAYACAAAACEA2+H2y+4AAACFAQAAEwAAAAAAAAAA&#10;AAAAAAAAAAAAW0NvbnRlbnRfVHlwZXNdLnhtbFBLAQItABQABgAIAAAAIQBa9CxbvwAAABUBAAAL&#10;AAAAAAAAAAAAAAAAAB8BAABfcmVscy8ucmVsc1BLAQItABQABgAIAAAAIQAldBFf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rect id="Rectangle 1162" o:spid="_x0000_s1379"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floxgAAANwAAAAPAAAAZHJzL2Rvd25yZXYueG1sRI9Ba8JA&#10;FITvQv/D8gq9hLpRYpHUNahQWqQgtR48PrLPJDT7NuxuTPrvu0LB4zAz3zCrYjStuJLzjWUFs2kK&#10;gri0uuFKwen77XkJwgdkja1lUvBLHor1w2SFubYDf9H1GCoRIexzVFCH0OVS+rImg35qO+LoXawz&#10;GKJ0ldQOhwg3rZyn6Ys02HBcqLGjXU3lz7E3CuS8PHzu3y/dmMits5lN+sM5Uerpcdy8ggg0hnv4&#10;v/2hFSyzBdzOxCMg138AAAD//wMAUEsBAi0AFAAGAAgAAAAhANvh9svuAAAAhQEAABMAAAAAAAAA&#10;AAAAAAAAAAAAAFtDb250ZW50X1R5cGVzXS54bWxQSwECLQAUAAYACAAAACEAWvQsW78AAAAVAQAA&#10;CwAAAAAAAAAAAAAAAAAfAQAAX3JlbHMvLnJlbHNQSwECLQAUAAYACAAAACEAVMX5aMYAAADcAAAA&#10;DwAAAAAAAAAAAAAAAAAHAgAAZHJzL2Rvd25yZXYueG1sUEsFBgAAAAADAAMAtwAAAPoCAAAAAA==&#10;" stroked="f">
                      <v:fill opacity="0"/>
                      <v:textbox inset="2.53956mm,2.53956mm,2.53956mm,2.53956mm">
                        <w:txbxContent>
                          <w:p w:rsidR="00E934CF" w:rsidRDefault="00E934CF">
                            <w:pPr>
                              <w:spacing w:before="0" w:after="0" w:line="240" w:lineRule="auto"/>
                              <w:textDirection w:val="btLr"/>
                            </w:pPr>
                          </w:p>
                        </w:txbxContent>
                      </v:textbox>
                    </v:rect>
                    <v:group id="Group 1163" o:spid="_x0000_s1380"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9EjdxgAAANwAAAAPAAAAZHJzL2Rvd25yZXYueG1sRI9Ba8JA&#10;FITvBf/D8oTe6ia2FUndhCAqHqRQLZTeHtlnEpJ9G7JrEv99t1DocZiZb5hNNplWDNS72rKCeBGB&#10;IC6srrlU8HnZP61BOI+ssbVMCu7kIEtnDxtMtB35g4azL0WAsEtQQeV9l0jpiooMuoXtiIN3tb1B&#10;H2RfSt3jGOCmlcsoWkmDNYeFCjvaVlQ055tRcBhxzJ/j3XBqrtv79+X1/esUk1KP8yl/A+Fp8v/h&#10;v/ZRK1i/rOD3TDgCMv0BAAD//wMAUEsBAi0AFAAGAAgAAAAhANvh9svuAAAAhQEAABMAAAAAAAAA&#10;AAAAAAAAAAAAAFtDb250ZW50X1R5cGVzXS54bWxQSwECLQAUAAYACAAAACEAWvQsW78AAAAVAQAA&#10;CwAAAAAAAAAAAAAAAAAfAQAAX3JlbHMvLnJlbHNQSwECLQAUAAYACAAAACEAffRI3cYAAADcAAAA&#10;DwAAAAAAAAAAAAAAAAAHAgAAZHJzL2Rvd25yZXYueG1sUEsFBgAAAAADAAMAtwAAAPoCAAAAAA==&#10;">
                      <v:shape id="Freeform 1164" o:spid="_x0000_s1381"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KcmxQAAANwAAAAPAAAAZHJzL2Rvd25yZXYueG1sRI9Ba8JA&#10;FITvBf/D8oTe6karRqKrSKFVwYu26PWRfc2mZt+G7NbEf+8KhR6HmfmGWaw6W4krNb50rGA4SEAQ&#10;506XXCj4+nx/mYHwAVlj5ZgU3MjDatl7WmCmXcsHuh5DISKEfYYKTAh1JqXPDVn0A1cTR+/bNRZD&#10;lE0hdYNthNtKjpJkKi2WHBcM1vRmKL8cf62C/flkW32mifn4We/K8SYdbV5TpZ773XoOIlAX/sN/&#10;7a1WMBun8DgTj4Bc3gEAAP//AwBQSwECLQAUAAYACAAAACEA2+H2y+4AAACFAQAAEwAAAAAAAAAA&#10;AAAAAAAAAAAAW0NvbnRlbnRfVHlwZXNdLnhtbFBLAQItABQABgAIAAAAIQBa9CxbvwAAABUBAAAL&#10;AAAAAAAAAAAAAAAAAB8BAABfcmVscy8ucmVsc1BLAQItABQABgAIAAAAIQAYEKcmxQAAANwAAAAP&#10;AAAAAAAAAAAAAAAAAAcCAABkcnMvZG93bnJldi54bWxQSwUGAAAAAAMAAwC3AAAA+QIAAAAA&#10;" path="m,l2240281,,1659256,222885,,822960,,xe" fillcolor="#7e97ad" stroked="f">
                        <v:path arrowok="t" o:extrusionok="f" o:connecttype="custom" o:connectlocs="0,0;14662,0;10859,2741;0,10122;0,0" o:connectangles="0,0,0,0,0"/>
                      </v:shape>
                      <v:rect id="Rectangle 1165" o:spid="_x0000_s1382"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rkRQwgAAANwAAAAPAAAAZHJzL2Rvd25yZXYueG1sRE/LasJA&#10;FN0L/sNwC26KTmqlaHSUIihdqPW9vmZuk2DmTsiMJv69syi4PJz3ZNaYQtypcrllBR+9CARxYnXO&#10;qYLjYdEdgnAeWWNhmRQ8yMFs2m5NMNa25h3d9z4VIYRdjAoy78tYSpdkZND1bEkcuD9bGfQBVqnU&#10;FdYh3BSyH0Vf0mDOoSHDkuYZJdf9zSjYjLaXM36e1slqfVja91/O6xMr1XlrvscgPDX+Jf53/2gF&#10;w0FYG86EIyCnTwAAAP//AwBQSwECLQAUAAYACAAAACEA2+H2y+4AAACFAQAAEwAAAAAAAAAAAAAA&#10;AAAAAAAAW0NvbnRlbnRfVHlwZXNdLnhtbFBLAQItABQABgAIAAAAIQBa9CxbvwAAABUBAAALAAAA&#10;AAAAAAAAAAAAAB8BAABfcmVscy8ucmVsc1BLAQItABQABgAIAAAAIQDYrkRQwgAAANwAAAAPAAAA&#10;AAAAAAAAAAAAAAcCAABkcnMvZG93bnJldi54bWxQSwUGAAAAAAMAAwC3AAAA9g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66" o:spid="_x0000_s1383" style="position:absolute;left:-139;top:20;width:32742;height:187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I5z3xQAAANwAAAAPAAAAZHJzL2Rvd25yZXYueG1sRI9Ba8JA&#10;FITvgv9heUJvulGkaHQNQSot9dRUFG+P7DMJyb4N2W2S/vtuodDjMDPfMPtkNI3oqXOVZQXLRQSC&#10;OLe64kLB5fM034BwHlljY5kUfJOD5DCd7DHWduAP6jNfiABhF6OC0vs2ltLlJRl0C9sSB+9hO4M+&#10;yK6QusMhwE0jV1H0LA1WHBZKbOlYUl5nX0ZB+q7XaXR9Pd9feqxPt/OwzFapUk+zMd2B8DT6//Bf&#10;+00r2Ky38HsmHAF5+AEAAP//AwBQSwECLQAUAAYACAAAACEA2+H2y+4AAACFAQAAEwAAAAAAAAAA&#10;AAAAAAAAAAAAW0NvbnRlbnRfVHlwZXNdLnhtbFBLAQItABQABgAIAAAAIQBa9CxbvwAAABUBAAAL&#10;AAAAAAAAAAAAAAAAAB8BAABfcmVscy8ucmVsc1BLAQItABQABgAIAAAAIQBpI5z3xQAAANwAAAAP&#10;AAAAAAAAAAAAAAAAAAcCAABkcnMvZG93bnJldi54bWxQSwUGAAAAAAMAAwC3AAAA+QIAAAAA&#10;" filled="f" stroked="f">
                      <v:textbox inset="1.2694mm,2.53956mm,0,0">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Još uvijek se ne angažuje poslovna zajednica dovoljno i pravovremeno. Problem je u otkrivanju svih propisa, podzakonskih akata. Procedura je netransparentna, ne znamo šta rade sva državna tijela. Građani i privreda trebaju biti od početka prisutni u javnimraspravama i donošenju propisa</w:t>
                            </w:r>
                          </w:p>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color w:val="7E97AD"/>
                                <w:sz w:val="18"/>
                                <w:szCs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Za otvorenost i transparentnost Vlade Crne Gore jedan od važnih pokazatelja je realizacija novih sistema </w:t>
      </w:r>
      <w:r w:rsidR="006A107F" w:rsidRPr="007075A6">
        <w:rPr>
          <w:rFonts w:asciiTheme="minorHAnsi" w:eastAsia="Calibri" w:hAnsiTheme="minorHAnsi" w:cs="Calibri"/>
          <w:b/>
          <w:color w:val="000000"/>
          <w:sz w:val="24"/>
          <w:szCs w:val="24"/>
        </w:rPr>
        <w:t>eParticipacije,</w:t>
      </w:r>
      <w:r w:rsidR="006A107F" w:rsidRPr="007075A6">
        <w:rPr>
          <w:rFonts w:asciiTheme="minorHAnsi" w:eastAsia="Calibri" w:hAnsiTheme="minorHAnsi" w:cs="Calibri"/>
          <w:b/>
          <w:color w:val="000000"/>
          <w:sz w:val="24"/>
          <w:szCs w:val="24"/>
          <w:vertAlign w:val="superscript"/>
        </w:rPr>
        <w:footnoteReference w:id="132"/>
      </w:r>
      <w:r w:rsidR="006A107F" w:rsidRPr="007075A6">
        <w:rPr>
          <w:rFonts w:asciiTheme="minorHAnsi" w:eastAsia="Calibri" w:hAnsiTheme="minorHAnsi" w:cs="Calibri"/>
          <w:b/>
          <w:color w:val="000000"/>
          <w:sz w:val="24"/>
          <w:szCs w:val="24"/>
        </w:rPr>
        <w:t xml:space="preserve"> ePeticija</w:t>
      </w:r>
      <w:r w:rsidR="006A107F" w:rsidRPr="007075A6">
        <w:rPr>
          <w:rFonts w:asciiTheme="minorHAnsi" w:eastAsia="Calibri" w:hAnsiTheme="minorHAnsi" w:cs="Calibri"/>
          <w:b/>
          <w:color w:val="000000"/>
          <w:sz w:val="24"/>
          <w:szCs w:val="24"/>
          <w:vertAlign w:val="superscript"/>
        </w:rPr>
        <w:footnoteReference w:id="133"/>
      </w:r>
      <w:r w:rsidR="006A107F" w:rsidRPr="007075A6">
        <w:rPr>
          <w:rFonts w:asciiTheme="minorHAnsi" w:eastAsia="Calibri" w:hAnsiTheme="minorHAnsi" w:cs="Calibri"/>
          <w:b/>
          <w:color w:val="000000"/>
          <w:sz w:val="24"/>
          <w:szCs w:val="24"/>
        </w:rPr>
        <w:t xml:space="preserve"> i objavljivanja podataka u otvorenom formatu</w:t>
      </w:r>
      <w:r w:rsidR="006A107F" w:rsidRPr="007075A6">
        <w:rPr>
          <w:rFonts w:asciiTheme="minorHAnsi" w:eastAsia="Calibri" w:hAnsiTheme="minorHAnsi" w:cs="Calibri"/>
          <w:color w:val="000000"/>
          <w:sz w:val="24"/>
          <w:szCs w:val="24"/>
        </w:rPr>
        <w:t>. U kontekstu jačanja otvorenosti javne uprave u prethodnom periodu, shodno aktivnostima iz Strategije reforme javne uprave 2016-2020. godina, uspostavljen je Portal otvorenih podataka,</w:t>
      </w:r>
      <w:r w:rsidR="006A107F" w:rsidRPr="007075A6">
        <w:rPr>
          <w:rFonts w:asciiTheme="minorHAnsi" w:eastAsia="Calibri" w:hAnsiTheme="minorHAnsi" w:cs="Calibri"/>
          <w:color w:val="000000"/>
          <w:sz w:val="24"/>
          <w:szCs w:val="24"/>
          <w:vertAlign w:val="superscript"/>
        </w:rPr>
        <w:footnoteReference w:id="134"/>
      </w:r>
      <w:r w:rsidR="006A107F" w:rsidRPr="007075A6">
        <w:rPr>
          <w:rFonts w:asciiTheme="minorHAnsi" w:eastAsia="Calibri" w:hAnsiTheme="minorHAnsi" w:cs="Calibri"/>
          <w:color w:val="000000"/>
          <w:sz w:val="24"/>
          <w:szCs w:val="24"/>
        </w:rPr>
        <w:t xml:space="preserve"> a u 2019. godini Ministarstvo javne uprave i Privredna komora realizovale su aktivnost uspostavljanja čvoriš</w:t>
      </w:r>
      <w:r w:rsidR="0070384E">
        <w:rPr>
          <w:rFonts w:asciiTheme="minorHAnsi" w:eastAsia="Calibri" w:hAnsiTheme="minorHAnsi" w:cs="Calibri"/>
          <w:color w:val="000000"/>
          <w:sz w:val="24"/>
          <w:szCs w:val="24"/>
        </w:rPr>
        <w:t>ta otvorenih podataka (HUB) koja</w:t>
      </w:r>
      <w:r w:rsidR="006A107F" w:rsidRPr="007075A6">
        <w:rPr>
          <w:rFonts w:asciiTheme="minorHAnsi" w:eastAsia="Calibri" w:hAnsiTheme="minorHAnsi" w:cs="Calibri"/>
          <w:color w:val="000000"/>
          <w:sz w:val="24"/>
          <w:szCs w:val="24"/>
        </w:rPr>
        <w:t xml:space="preserve"> doprinosi unapređenju ekosistema otvorenih podataka koji su potencijal u kreiranju novih vrijednosti i doprinose podizanju kvaliteta društva i konkurentnosti privrede. U toku 2021. godine obezbjeđena je mobilna verzija portala eParticipacije sa ciljem da se javnost zainteresuje za veću upotrebu ovog sistema koji prije svega služi informisanju kao i transprarentnijem učešću građana u kreiranju javnih politika.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Proces konsultovanja javnosti za utvrđ</w:t>
      </w:r>
      <w:r w:rsidR="0070384E">
        <w:rPr>
          <w:rFonts w:asciiTheme="minorHAnsi" w:eastAsia="Calibri" w:hAnsiTheme="minorHAnsi" w:cs="Calibri"/>
          <w:color w:val="000000"/>
          <w:sz w:val="24"/>
          <w:szCs w:val="24"/>
        </w:rPr>
        <w:t>ivanje prioriteta Vlade</w:t>
      </w:r>
      <w:r w:rsidRPr="007075A6">
        <w:rPr>
          <w:rFonts w:asciiTheme="minorHAnsi" w:eastAsia="Calibri" w:hAnsiTheme="minorHAnsi" w:cs="Calibri"/>
          <w:color w:val="000000"/>
          <w:sz w:val="24"/>
          <w:szCs w:val="24"/>
        </w:rPr>
        <w:t xml:space="preserve"> prvi put je ostvaren prilikom pripreme godišnjeg Programa rada Vlade (PRV) za 2021. godinu. Novonastale okol</w:t>
      </w:r>
      <w:r w:rsidR="0070384E">
        <w:rPr>
          <w:rFonts w:asciiTheme="minorHAnsi" w:eastAsia="Calibri" w:hAnsiTheme="minorHAnsi" w:cs="Calibri"/>
          <w:color w:val="000000"/>
          <w:sz w:val="24"/>
          <w:szCs w:val="24"/>
        </w:rPr>
        <w:t>nosti izazavane pandemijom kovid-</w:t>
      </w:r>
      <w:r w:rsidRPr="007075A6">
        <w:rPr>
          <w:rFonts w:asciiTheme="minorHAnsi" w:eastAsia="Calibri" w:hAnsiTheme="minorHAnsi" w:cs="Calibri"/>
          <w:color w:val="000000"/>
          <w:sz w:val="24"/>
          <w:szCs w:val="24"/>
        </w:rPr>
        <w:t>19 pokazale su da građanima i građankama znači mogućnost online predlaganja. Na primjer, od ukupno 361 pr</w:t>
      </w:r>
      <w:r w:rsidR="0070384E">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edloga pristiglih za PRV, njih 350 je dostavljeno putem e-maila ili ankete.</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dijelu institucionalnog aranžmana treba ukazati i </w:t>
      </w:r>
      <w:r w:rsidR="0070384E">
        <w:rPr>
          <w:rFonts w:asciiTheme="minorHAnsi" w:eastAsia="Calibri" w:hAnsiTheme="minorHAnsi" w:cs="Calibri"/>
          <w:color w:val="000000"/>
          <w:sz w:val="24"/>
          <w:szCs w:val="24"/>
        </w:rPr>
        <w:t xml:space="preserve">na to </w:t>
      </w:r>
      <w:r w:rsidRPr="007075A6">
        <w:rPr>
          <w:rFonts w:asciiTheme="minorHAnsi" w:eastAsia="Calibri" w:hAnsiTheme="minorHAnsi" w:cs="Calibri"/>
          <w:color w:val="000000"/>
          <w:sz w:val="24"/>
          <w:szCs w:val="24"/>
        </w:rPr>
        <w:t xml:space="preserve">da je, na osnovu Poslovnika Vlade Crne Gore, predlagač u postupku pripreme zakona i drugih propisa dužan da sprovede </w:t>
      </w:r>
      <w:r w:rsidRPr="007075A6">
        <w:rPr>
          <w:rFonts w:asciiTheme="minorHAnsi" w:eastAsia="Calibri" w:hAnsiTheme="minorHAnsi" w:cs="Calibri"/>
          <w:b/>
          <w:color w:val="000000"/>
          <w:sz w:val="24"/>
          <w:szCs w:val="24"/>
        </w:rPr>
        <w:t>analizu procjene uticaja propisa</w:t>
      </w:r>
      <w:r w:rsidRPr="007075A6">
        <w:rPr>
          <w:rFonts w:asciiTheme="minorHAnsi" w:eastAsia="Calibri" w:hAnsiTheme="minorHAnsi" w:cs="Calibri"/>
          <w:color w:val="000000"/>
          <w:sz w:val="24"/>
          <w:szCs w:val="24"/>
        </w:rPr>
        <w:t xml:space="preserve"> (u daljem tekstu: </w:t>
      </w:r>
      <w:r w:rsidRPr="007075A6">
        <w:rPr>
          <w:rFonts w:asciiTheme="minorHAnsi" w:eastAsia="Calibri" w:hAnsiTheme="minorHAnsi" w:cs="Calibri"/>
          <w:b/>
          <w:color w:val="000000"/>
          <w:sz w:val="24"/>
          <w:szCs w:val="24"/>
        </w:rPr>
        <w:t>RIA</w:t>
      </w:r>
      <w:r w:rsidRPr="007075A6">
        <w:rPr>
          <w:rFonts w:asciiTheme="minorHAnsi" w:eastAsia="Calibri" w:hAnsiTheme="minorHAnsi" w:cs="Calibri"/>
          <w:color w:val="000000"/>
          <w:sz w:val="24"/>
          <w:szCs w:val="24"/>
        </w:rPr>
        <w:t xml:space="preserve">) u skladu s aktom Ministarstva finansija i socijalnog staranja, pri čemu Ministarstvo izdaje mišljenje u odnosu na podnijeti RIA obrazac. </w:t>
      </w:r>
      <w:r w:rsidRPr="007075A6">
        <w:rPr>
          <w:rFonts w:asciiTheme="minorHAnsi" w:eastAsia="Calibri" w:hAnsiTheme="minorHAnsi" w:cs="Calibri"/>
          <w:color w:val="000000"/>
          <w:sz w:val="24"/>
          <w:szCs w:val="24"/>
        </w:rPr>
        <w:lastRenderedPageBreak/>
        <w:t xml:space="preserve">Analiza efekata propisa </w:t>
      </w:r>
      <w:r w:rsidR="0070384E">
        <w:rPr>
          <w:rFonts w:asciiTheme="minorHAnsi" w:eastAsia="Calibri" w:hAnsiTheme="minorHAnsi" w:cs="Calibri"/>
          <w:color w:val="000000"/>
          <w:sz w:val="24"/>
          <w:szCs w:val="24"/>
        </w:rPr>
        <w:t>uvedena</w:t>
      </w:r>
      <w:r w:rsidRPr="007075A6">
        <w:rPr>
          <w:rFonts w:asciiTheme="minorHAnsi" w:eastAsia="Calibri" w:hAnsiTheme="minorHAnsi" w:cs="Calibri"/>
          <w:color w:val="000000"/>
          <w:sz w:val="24"/>
          <w:szCs w:val="24"/>
        </w:rPr>
        <w:t xml:space="preserve"> </w:t>
      </w:r>
      <w:r w:rsidR="0070384E" w:rsidRPr="007075A6">
        <w:rPr>
          <w:rFonts w:asciiTheme="minorHAnsi" w:eastAsia="Calibri" w:hAnsiTheme="minorHAnsi" w:cs="Calibri"/>
          <w:color w:val="000000"/>
          <w:sz w:val="24"/>
          <w:szCs w:val="24"/>
        </w:rPr>
        <w:t xml:space="preserve">je </w:t>
      </w:r>
      <w:r w:rsidR="0070384E">
        <w:rPr>
          <w:rFonts w:asciiTheme="minorHAnsi" w:eastAsia="Calibri" w:hAnsiTheme="minorHAnsi" w:cs="Calibri"/>
          <w:color w:val="000000"/>
          <w:sz w:val="24"/>
          <w:szCs w:val="24"/>
        </w:rPr>
        <w:t>formalno</w:t>
      </w:r>
      <w:r w:rsidRPr="007075A6">
        <w:rPr>
          <w:rFonts w:asciiTheme="minorHAnsi" w:eastAsia="Calibri" w:hAnsiTheme="minorHAnsi" w:cs="Calibri"/>
          <w:color w:val="000000"/>
          <w:sz w:val="24"/>
          <w:szCs w:val="24"/>
        </w:rPr>
        <w:t xml:space="preserve"> u crnogorski regulatorni sistem 2012. godine.</w:t>
      </w:r>
      <w:r w:rsidRPr="007075A6">
        <w:rPr>
          <w:rFonts w:asciiTheme="minorHAnsi" w:eastAsia="Calibri" w:hAnsiTheme="minorHAnsi" w:cs="Calibri"/>
          <w:color w:val="000000"/>
          <w:sz w:val="24"/>
          <w:szCs w:val="24"/>
          <w:vertAlign w:val="superscript"/>
        </w:rPr>
        <w:footnoteReference w:id="135"/>
      </w:r>
      <w:r w:rsidRPr="007075A6">
        <w:rPr>
          <w:rFonts w:asciiTheme="minorHAnsi" w:eastAsia="Calibri" w:hAnsiTheme="minorHAnsi" w:cs="Calibri"/>
          <w:color w:val="000000"/>
          <w:sz w:val="24"/>
          <w:szCs w:val="24"/>
        </w:rPr>
        <w:t xml:space="preserve"> Korisni savjeti, metodološka i organizaciona uputstva za ministarstva u vezi sa svakom fazom postupka sprovođenja analize dio su Priručnika za analiz</w:t>
      </w:r>
      <w:r w:rsidR="0070384E">
        <w:rPr>
          <w:rFonts w:asciiTheme="minorHAnsi" w:eastAsia="Calibri" w:hAnsiTheme="minorHAnsi" w:cs="Calibri"/>
          <w:color w:val="000000"/>
          <w:sz w:val="24"/>
          <w:szCs w:val="24"/>
        </w:rPr>
        <w:t>u efekata propisa (RIA</w:t>
      </w:r>
      <w:r w:rsidR="0070384E" w:rsidRPr="001E68ED">
        <w:rPr>
          <w:rFonts w:asciiTheme="minorHAnsi" w:eastAsia="Calibri" w:hAnsiTheme="minorHAnsi" w:cs="Calibri"/>
          <w:color w:val="000000"/>
          <w:sz w:val="24"/>
          <w:szCs w:val="24"/>
        </w:rPr>
        <w:t xml:space="preserve">). </w:t>
      </w:r>
      <w:r w:rsidR="001E68ED" w:rsidRPr="001E68ED">
        <w:rPr>
          <w:rFonts w:asciiTheme="minorHAnsi" w:eastAsia="Calibri" w:hAnsiTheme="minorHAnsi" w:cs="Calibri"/>
          <w:color w:val="000000"/>
          <w:sz w:val="24"/>
          <w:szCs w:val="24"/>
        </w:rPr>
        <w:t>Radi</w:t>
      </w:r>
      <w:r w:rsidRPr="001E68ED">
        <w:rPr>
          <w:rFonts w:asciiTheme="minorHAnsi" w:eastAsia="Calibri" w:hAnsiTheme="minorHAnsi" w:cs="Calibri"/>
          <w:color w:val="000000"/>
          <w:sz w:val="24"/>
          <w:szCs w:val="24"/>
        </w:rPr>
        <w:t xml:space="preserve"> boljeg razumijevanja RIA obrasca, koristi se i Uputstvo o sačinjavanju izvještaja o sprovedenoj analizi uticaja propisa,</w:t>
      </w:r>
      <w:r w:rsidRPr="001E68ED">
        <w:rPr>
          <w:rFonts w:asciiTheme="minorHAnsi" w:eastAsia="Calibri" w:hAnsiTheme="minorHAnsi" w:cs="Calibri"/>
          <w:color w:val="000000"/>
          <w:sz w:val="24"/>
          <w:szCs w:val="24"/>
          <w:vertAlign w:val="superscript"/>
        </w:rPr>
        <w:footnoteReference w:id="136"/>
      </w:r>
      <w:r w:rsidRPr="001E68ED">
        <w:rPr>
          <w:rFonts w:asciiTheme="minorHAnsi" w:eastAsia="Calibri" w:hAnsiTheme="minorHAnsi" w:cs="Calibri"/>
          <w:color w:val="000000"/>
          <w:sz w:val="24"/>
          <w:szCs w:val="24"/>
        </w:rPr>
        <w:t xml:space="preserve"> čiji je sastavni dio Obrazac Izvještaja o sprovedenoj analizi uticaja propisa.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Kada je u pitanju kvalitet RIA obrasca, prema poslednjem Izvještaju o kvalitetu za 2020. godinu, evidentirano je unapređenje kvaliteta u odnosu na prethodni izvještajni period. Bilježi se napredak u sljedećim oblastima/koracima RIA-e: definisanje problema, ciljevi i procjena fiskalnog uticaja. Oblasti RIA-e koje je potrebno i dalje unapređivati su: Analiza opcija, analiza uticaja, procjena fiskalnog uticaja, Konsultacije zainteresovanih strana, monitoring i evaluacija. Obaveza sprovođenja analize o uticaju lokalnih propisa utvrđena je i članom 71 Zakona o lokalnoj samoupravi</w:t>
      </w:r>
      <w:r w:rsidRPr="007075A6">
        <w:rPr>
          <w:rFonts w:asciiTheme="minorHAnsi" w:eastAsia="Calibri" w:hAnsiTheme="minorHAnsi" w:cs="Calibri"/>
          <w:color w:val="000000"/>
          <w:sz w:val="24"/>
          <w:szCs w:val="24"/>
          <w:vertAlign w:val="superscript"/>
        </w:rPr>
        <w:footnoteReference w:id="137"/>
      </w:r>
      <w:r w:rsidRPr="007075A6">
        <w:rPr>
          <w:rFonts w:asciiTheme="minorHAnsi" w:eastAsia="Calibri" w:hAnsiTheme="minorHAnsi" w:cs="Calibri"/>
          <w:color w:val="000000"/>
          <w:sz w:val="24"/>
          <w:szCs w:val="24"/>
        </w:rPr>
        <w:t>, gdje je propisana obaveza organima lokalne uprave da vrše pripremu i procjenu analize uticaja odluka i drugih propisa koje donose skupština i predsjednik opštine. Radi boljeg razumijevanja RIA obrasca, koji se koristi na lokalnom nivou, u oktobru 2020. godine, Ministarstvo finansija, donijelo je Uputstvo o pripremi i procjeni analize uticaja odluka i drugih propisa organa lokalne samouprave.</w:t>
      </w:r>
      <w:r w:rsidRPr="007075A6">
        <w:rPr>
          <w:rFonts w:asciiTheme="minorHAnsi" w:eastAsia="Calibri" w:hAnsiTheme="minorHAnsi" w:cs="Calibri"/>
          <w:color w:val="000000"/>
          <w:sz w:val="24"/>
          <w:szCs w:val="24"/>
          <w:vertAlign w:val="superscript"/>
        </w:rPr>
        <w:footnoteReference w:id="138"/>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cilju unapređenja kvaliteta sprovođenja RIA-e Ministarstvo finansija i socijalnog staranja kontinuirano organizuje obuke. U saradnji sa UZK krajem 2019. godine pripremljen je Program za sprovođenje specijalističkih obuka za obavljanje tehničkih vještina kada je u pitanju izrada RIA Izvještaja.</w:t>
      </w:r>
    </w:p>
    <w:p w:rsidR="00A16942" w:rsidRPr="007075A6" w:rsidRDefault="006A107F" w:rsidP="00EB118D">
      <w:pPr>
        <w:keepNext/>
        <w:keepLines/>
        <w:numPr>
          <w:ilvl w:val="0"/>
          <w:numId w:val="42"/>
        </w:numPr>
        <w:pBdr>
          <w:top w:val="nil"/>
          <w:left w:val="nil"/>
          <w:bottom w:val="nil"/>
          <w:right w:val="nil"/>
          <w:between w:val="nil"/>
        </w:pBdr>
        <w:spacing w:before="240" w:after="24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IDENTIFIKOVANI PROBLEMI</w:t>
      </w:r>
    </w:p>
    <w:p w:rsidR="00A16942" w:rsidRPr="007075A6" w:rsidRDefault="006A107F" w:rsidP="00EB118D">
      <w:pPr>
        <w:numPr>
          <w:ilvl w:val="0"/>
          <w:numId w:val="7"/>
        </w:numPr>
        <w:pBdr>
          <w:top w:val="nil"/>
          <w:left w:val="nil"/>
          <w:bottom w:val="nil"/>
          <w:right w:val="nil"/>
          <w:between w:val="nil"/>
        </w:pBdr>
        <w:tabs>
          <w:tab w:val="left" w:pos="850"/>
          <w:tab w:val="left" w:pos="1191"/>
          <w:tab w:val="left" w:pos="1531"/>
        </w:tabs>
        <w:spacing w:before="120" w:after="120" w:line="240" w:lineRule="auto"/>
        <w:ind w:left="270" w:right="-471" w:hanging="270"/>
        <w:jc w:val="both"/>
        <w:rPr>
          <w:rFonts w:asciiTheme="minorHAnsi" w:eastAsia="Calibri" w:hAnsiTheme="minorHAnsi" w:cs="Calibri"/>
          <w:b/>
          <w:i/>
          <w:color w:val="000000"/>
          <w:sz w:val="24"/>
          <w:szCs w:val="24"/>
        </w:rPr>
      </w:pPr>
      <w:r w:rsidRPr="007075A6">
        <w:rPr>
          <w:rFonts w:asciiTheme="minorHAnsi" w:eastAsia="Calibri" w:hAnsiTheme="minorHAnsi" w:cs="Calibri"/>
          <w:b/>
          <w:i/>
          <w:color w:val="000000"/>
          <w:sz w:val="24"/>
          <w:szCs w:val="24"/>
        </w:rPr>
        <w:t>N</w:t>
      </w:r>
      <w:r w:rsidR="001E68ED">
        <w:rPr>
          <w:rFonts w:asciiTheme="minorHAnsi" w:eastAsia="Calibri" w:hAnsiTheme="minorHAnsi" w:cs="Calibri"/>
          <w:b/>
          <w:i/>
          <w:color w:val="000000"/>
          <w:sz w:val="24"/>
          <w:szCs w:val="24"/>
        </w:rPr>
        <w:t>ekoherentnost javnih politika s</w:t>
      </w:r>
      <w:r w:rsidRPr="007075A6">
        <w:rPr>
          <w:rFonts w:asciiTheme="minorHAnsi" w:eastAsia="Calibri" w:hAnsiTheme="minorHAnsi" w:cs="Calibri"/>
          <w:b/>
          <w:i/>
          <w:color w:val="000000"/>
          <w:sz w:val="24"/>
          <w:szCs w:val="24"/>
        </w:rPr>
        <w:t xml:space="preserve"> procesom pripreme budžeta, godišnjim i srednjoročnim planiranjem i zaht</w:t>
      </w:r>
      <w:r w:rsidR="001E68ED">
        <w:rPr>
          <w:rFonts w:asciiTheme="minorHAnsi" w:eastAsia="Calibri" w:hAnsiTheme="minorHAnsi" w:cs="Calibri"/>
          <w:b/>
          <w:i/>
          <w:color w:val="000000"/>
          <w:sz w:val="24"/>
          <w:szCs w:val="24"/>
        </w:rPr>
        <w:t>j</w:t>
      </w:r>
      <w:r w:rsidRPr="007075A6">
        <w:rPr>
          <w:rFonts w:asciiTheme="minorHAnsi" w:eastAsia="Calibri" w:hAnsiTheme="minorHAnsi" w:cs="Calibri"/>
          <w:b/>
          <w:i/>
          <w:color w:val="000000"/>
          <w:sz w:val="24"/>
          <w:szCs w:val="24"/>
        </w:rPr>
        <w:t>evima svih zainteresovanih strana</w:t>
      </w:r>
    </w:p>
    <w:p w:rsidR="00A16942" w:rsidRPr="007075A6" w:rsidRDefault="00FA0893">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12512" behindDoc="0" locked="0" layoutInCell="1" allowOverlap="1" wp14:anchorId="5110FCAB" wp14:editId="13BA0D9B">
                <wp:simplePos x="0" y="0"/>
                <wp:positionH relativeFrom="margin">
                  <wp:posOffset>3774440</wp:posOffset>
                </wp:positionH>
                <wp:positionV relativeFrom="page">
                  <wp:posOffset>7467600</wp:posOffset>
                </wp:positionV>
                <wp:extent cx="2362200" cy="1000125"/>
                <wp:effectExtent l="0" t="0" r="19050" b="9525"/>
                <wp:wrapSquare wrapText="bothSides"/>
                <wp:docPr id="1308" name="Group 11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362200" cy="1000125"/>
                          <a:chOff x="37686" y="32618"/>
                          <a:chExt cx="31546" cy="10363"/>
                        </a:xfrm>
                      </wpg:grpSpPr>
                      <wpg:grpSp>
                        <wpg:cNvPr id="1309" name="Group 1168"/>
                        <wpg:cNvGrpSpPr>
                          <a:grpSpLocks/>
                        </wpg:cNvGrpSpPr>
                        <wpg:grpSpPr bwMode="auto">
                          <a:xfrm>
                            <a:off x="37686" y="32618"/>
                            <a:ext cx="31547" cy="10363"/>
                            <a:chOff x="37686" y="32618"/>
                            <a:chExt cx="31546" cy="10363"/>
                          </a:xfrm>
                        </wpg:grpSpPr>
                        <wps:wsp>
                          <wps:cNvPr id="1310" name="Rectangle 1169"/>
                          <wps:cNvSpPr>
                            <a:spLocks noChangeArrowheads="1"/>
                          </wps:cNvSpPr>
                          <wps:spPr bwMode="auto">
                            <a:xfrm>
                              <a:off x="37686" y="32618"/>
                              <a:ext cx="31547" cy="1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11" name="Group 1170"/>
                          <wpg:cNvGrpSpPr>
                            <a:grpSpLocks/>
                          </wpg:cNvGrpSpPr>
                          <wpg:grpSpPr bwMode="auto">
                            <a:xfrm>
                              <a:off x="37686" y="32618"/>
                              <a:ext cx="31547" cy="10363"/>
                              <a:chOff x="-1827" y="-168"/>
                              <a:chExt cx="34014" cy="22858"/>
                            </a:xfrm>
                          </wpg:grpSpPr>
                          <wps:wsp>
                            <wps:cNvPr id="832" name="Rectangle 1171"/>
                            <wps:cNvSpPr>
                              <a:spLocks noChangeArrowheads="1"/>
                            </wps:cNvSpPr>
                            <wps:spPr bwMode="auto">
                              <a:xfrm>
                                <a:off x="-1827" y="-168"/>
                                <a:ext cx="34013" cy="2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33" name="Rectangle 1172"/>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35" name="Group 1173"/>
                            <wpg:cNvGrpSpPr>
                              <a:grpSpLocks/>
                            </wpg:cNvGrpSpPr>
                            <wpg:grpSpPr bwMode="auto">
                              <a:xfrm>
                                <a:off x="0" y="190"/>
                                <a:ext cx="22494" cy="8321"/>
                                <a:chOff x="2286" y="0"/>
                                <a:chExt cx="14721" cy="10241"/>
                              </a:xfrm>
                            </wpg:grpSpPr>
                            <wps:wsp>
                              <wps:cNvPr id="836" name="Freeform 1174"/>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838" name="Rectangle 1175"/>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839" name="Rectangle 1176"/>
                            <wps:cNvSpPr>
                              <a:spLocks noChangeArrowheads="1"/>
                            </wps:cNvSpPr>
                            <wps:spPr bwMode="auto">
                              <a:xfrm>
                                <a:off x="-1827" y="-168"/>
                                <a:ext cx="34013" cy="2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Javna uprava nikad nije pozvala privredu da pomogne oko ispunjavanja ciljeva RIA. Javnoj upravi nedostaju kapaciteti. Potrebno je obezbijediti da ciljevi ovog izvještaja budu dio strategije reforme javne uprave</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5110FCAB" id="Group 1167" o:spid="_x0000_s1384" style="position:absolute;left:0;text-align:left;margin-left:297.2pt;margin-top:588pt;width:186pt;height:78.75pt;z-index:251712512;mso-wrap-distance-left:18pt;mso-wrap-distance-right:18pt;mso-position-horizontal-relative:margin;mso-position-vertical-relative:page" coordorigin="37686,32618" coordsize="31546,103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qJSILuQYAAM0hAAAOAAAAZHJzL2Uyb0RvYy54bWzsWluPm0YUfq/U/4B4&#10;rOQYMGBA8Uab9TqqlDZRs1WfxzA2KMDQAa+dVv3v/WYGxtheO3GSdS9ZP9gDczjMucx3LuPnLzZF&#10;btxTXmesnJj2M8s0aBmzJCuXE/PXu9kgMI26IWVCclbSifmB1uaLq++/e76uIuqwlOUJ5QaYlHW0&#10;riZm2jRVNBzWcUoLUj9jFS0xuWC8IA0u+XKYcLIG9yIfOpblD9eMJxVnMa1r3J2qSfNK8l8saNy8&#10;WSxq2hj5xMTaGvnN5fdcfA+vnpNoyUmVZnG7DPIZqyhIVuKlmtWUNMRY8eyAVZHFnNVs0TyLWTFk&#10;i0UWUykDpLGtPWlecbaqpCzLaL2stJqg2j09fTbb+Of7t9zIEthuZMFWJSlgJfliw7b9sVDQulpG&#10;oHvFq3fVW66kxPA1i9/XmB7uz4vrpSI25uufWAKOZNUwqaDNgheCBUQ3NtIOH7Qd6KYxYtx0Rr4D&#10;45pGjDnbsizb8ZSl4hTmFM+Nxn7gmwbmR45vB93sbcthZHsuptXzI38k5ockUi+XC24XqKSTF1rQ&#10;rULCA4XIN+0LLMz+tRTyoGCdYoRY4z2xSPQoSsF2rLceV3+Zx71LSUWlI9fCk7SCbdhYedwv2Kmk&#10;XOZUeF2ovE7Sdi5XK38zSnaTgpBec87WKSUJlmZL866r3gPiooa3ftQBz9a3diMSVbxuXlFWGGIw&#10;MTlkkD5O7l/XjfK4jkS4fMlmWZ7jPonycucGeKo7MDQeFXPC5BJA/gyt8Da4DdyB6/i3A9eaTgfX&#10;sxt34M/ssTcdTW9upvZf4r22G6VZktBSvKYDM9v9NNO1sKpgSMNZzfIsEezEkmq+nN/k3LgnANOZ&#10;/LT7qkc23F2G3HaQZU8k23Gtl044mPnBeODOXG8Qjq1gYNnhy9C33NCdznZFep2V9MtFMtYTM/QA&#10;JlKco7IBcfA5lI1ERdYgXOVZMTEDTUQi4Ye3ZSJN25AsV+OeKsTyt6qAuTtDA4uUowr0qaNmM99I&#10;NHZcvQnmLPkAR+YMLob9gmCLQcr4H6axRuCamPXvK8KpaeQ/ltgMoe06LiJd/4L3L+b9C1LGYDUx&#10;44abhrq4aVR8XFU8W6Z4ly3VVbJrYPgik44t1qrWJfFfgsVJKLXtbqd3sWUsFfxvhdKBHThAWsSX&#10;ge0fhhfXsqFjEV4cJ/DkvMaF/fByASQNRk6n3j6QjiUwClsBdB8bSB/SmAAxEdBH0NfomL6ecHQ2&#10;O8SaHngo/FWg8YSjZ+Ko18JMh1f/DRy9CGZgRx4mX2NH+OKFMAPhDBDaVmEaLBxbpPYSXC0nkCWI&#10;BtezwaKXmjycwYgdRfIqJSqv0WFfJTsyaO/wOCt1e8pz2oT2aJ7j6Rj1P8hzgpHX7Smd5sja8zHT&#10;HLWJ7HBvGzlIIdscBemB1HKvVETaosrn9qk4vW1jte2OQd2Wzo6raqtjpfNFcAoLVTg145SKVhBq&#10;xLF7HKZE5bUDYOLik4rBfa10kGS7vo8MS7UTbEdCZA+S4pWqAyWUtLUfegJJW8otk3b9dzDVosjR&#10;YPphaFjG2oCNgHCtbbZkUH+PLDUCx0FVJAQWXDtmWJCmahkdZwms18SWcYwl/EVT2b4XOp5/nCVc&#10;XRM70FzgHeULC2rSE3Ij4dZkSuajHNGq0qQnOKKB0yPriw3zaQORVNXr2B+bsjUaRqiH0GmzZPVT&#10;sVq0nYQFEbHuul0BKmGUI8SwkCDuuk+niaF7QSwbXVjcaWK1d++62HiaGLoSnGVB2XFWv62sonGx&#10;3yDlpoEG6Vw5XUUaoSIhqhiKMrpzXSNFKaz808B24SvRCX7zvtNbwe7pHZMPNnv9PixhO5uXfSrN&#10;HOvuAnJH0f1Wkl/rpVJC5YRixWDdkXW/ilyZb7ufPkK4/+44ZzVV/IUe5Iu0boRKe0CwkzTstE7G&#10;t+H4etquc4fsm8gt0NRuWyVfrW1yfurgwhNUi8T1xg4udItEzKgWSTvzlVskFwmZupO/0w6Q2LIT&#10;GZESP1Jf9XgoPZFenJ3dz/Oskt3OpMoEVIjq7resSWXDuetcCaK2d4jO1t7JyQMnTOpUZsriVUHL&#10;Rh0zcZqTBshWp1lV4zURLeY0Qc/3x6QN3zWPhbJlkK4bTpsY+ECiBZqn7X0AhJ7AuFu7oPomNv7l&#10;mqeeLmLPR4Z/qnm6bRuq8vvRj1+CkT7e2kEJX0SmC6HEU9NQHgA/Hb5sD5bksUqXeO1kRxfEj7Zo&#10;P7tp6Hp+iNj7wOGLziow6DKKpht+/pFLHzUOxvjPgExR2/83iD8l9K8x7v8L4+pvAAAA//8DAFBL&#10;AwQUAAYACAAAACEAqiYOvrwAAAAhAQAAGQAAAGRycy9fcmVscy9lMm9Eb2MueG1sLnJlbHOEj0Fq&#10;wzAQRfeF3EHMPpadRSjFsjeh4G1IDjBIY1nEGglJLfXtI8gmgUCX8z//PaYf//wqfillF1hB17Qg&#10;iHUwjq2C6+V7/wkiF2SDa2BSsFGGcdh99GdasdRRXlzMolI4K1hKiV9SZr2Qx9yESFybOSSPpZ7J&#10;yoj6hpbkoW2PMj0zYHhhiskoSJPpQFy2WM3/s8M8O02noH88cXmjkM5XdwVislQUeDIOH2HXRLYg&#10;h16+PDbcAQAA//8DAFBLAwQUAAYACAAAACEAz3WAeuIAAAANAQAADwAAAGRycy9kb3ducmV2Lnht&#10;bEyPQU+DQBCF7yb+h82YeLMLUrBFlqZp1FPTxNak8baFKZCys4TdAv33jic9zntf3ryXrSbTigF7&#10;11hSEM4CEEiFLRuqFHwd3p8WIJzXVOrWEiq4oYNVfn+X6bS0I33isPeV4BByqVZQe9+lUrqiRqPd&#10;zHZI7J1tb7Tns69k2euRw00rn4MgkUY3xB9q3eGmxuKyvxoFH6Me11H4Nmwv583t+xDvjtsQlXp8&#10;mNavIDxO/g+G3/pcHXLudLJXKp1oFcTL+ZxRNsKXhFcxskwSlk4sRVEUg8wz+X9F/gMAAP//AwBQ&#10;SwMECgAAAAAAAAAhAOv5N9xDGQAAQxkAABQAAABkcnMvbWVkaWEvaW1hZ2UxLnBuZ4lQTkcNChoK&#10;AAAADUlIRFIAAAHkAAABUAgGAAAAbvUNmgAAGQpJREFUeF7t3W3ItudhF/CBkA+DQGCQD4FAIBjx&#10;wwODQQVX8qxuElf3GHkeM1uDw1C0i6EuxVlH7dZZrCskdLoF2TpZm/iyDOMen2UuVIVKVWrBt7pR&#10;mGU60DlGN5Wxfphf/p5HLu/e93Me98t13df5cpzn+fvB/1NpSJ7c1/XPddz/47y+4RsAriHJ7+vy&#10;B7t8ywLzxALzyIT5/dn9u/0DI+QPN5Q/1uVWA/m2Lu/rv8YA9tK9gTyWuuhk+fn2Ln86dWnIsCl/&#10;zn+hy9/Pzuf6rzGAK3VvHg+nfiOX5ad8YvxTqctDhkv5ZP6DXf5j7qeQgcN0bxwPpX4jl+Xn6Sjj&#10;sVL+Q+dPdvnpLv8751PIwP66N41v7PLNqd/MZbn5Q12eya6Q+0Uix6UcSz/X5RdyNYUM7Ce7EdeN&#10;1G/ostyUMn5P6iKR4/LuLp/o8t+yP4UM7CfLXVTL+bnZ5b2py0Sul3Is/ce7/GwuPpa+jEIGrhaL&#10;6rXlO2JJPVTKsXQZaf3rHEchA5fr3ii+KfUbuiw3ltTD5I92+fEcdix9GYUMXKx7k3gw9Ru6LDd3&#10;utxOXS6yX8p/zJS7w+VYemgKGThfLKrXFEvq43Iz598dHpJCBmpZ9mMx5f5YUl8/5e7w38v1RlqH&#10;UshALbtnJ/ff2GV5uRlL6kNz8kjLfe4OD0khA/fr3hgeTf3GLsuLJfVhKXeHX85wI61DKWTgVCyq&#10;1xJL6v1S/pz+XJefyzTH0pdRyMBOdiOu/hu7LC93Ykl9Vcqx9F/P8XeHh6SQgbfL+IFYVC89ltRX&#10;p/z5/ETmO5a+jEKGrYtF9RpiSX1xyrH0Cxnn7vCQFDJsXfdG8HjqN3hZTm7Gkvq83Mnu7vAvZxkU&#10;MmxZ9ybwSOo3eFlOjLfqTHl3eEgKGbYqFtVLz3dFGZ+k/IfJh7p8NsulkGGL4rGYS8+dGG+VlD+D&#10;Oe8OD0khw9ZkN+JSxstMGW99d5RxK3eHh6SQYUtiUb3kfGu2vaQud4f/Ztq6OzwkhQxb0r3oH0v9&#10;Ri/t52a2+xjMP9Pl72Ydx9KXUciwFd0L/uHUb/TSfra4pC7/zC+m/bvDQ1LIsAXdi/2h1G/00n62&#10;tqS+k90jLZdyd3hIChnWLhbVS82dbGe8VR5p+XrWNdI6lEKGNctuxHUj9Zu9tJutLKnLsfRfy7Lv&#10;Dg9JIcOaxaJ6adnCkvpOdneH/0c4SyHDWsWiemm5mXUvqcvd4TfDRRQyrFE8FnNpWeuSuvxzlbvD&#10;XwxXUciwNt0L+8HUb/jSbta4pP6e7O4Ob3mkdSiFDGsSi+ql5U7WNd4qd4fLIy05nEKGtYjHYi4p&#10;ZUldxltrKOM72R1LG2kdRyHDWnQv6CdSv/FLe7mZ3bWmfrEtLeWRlm/EsfRQFDKsQfdifjT1G7+0&#10;l5tZ9pK6jLR+OEZaY1DIsHSxqF5KSpkt9ZPxnS5/O46lx6SQYcmyG3H13/ilvfyJLHNJ/ee7vBWm&#10;oJBhqboX8AOxqF5C7mRZ463ySf6lOJaemkKGJYpF9RKytCX1+7K7O/y7YQ4KGZaoe/E+nroApJ3c&#10;zHJ+X1zuDr8Z5qaQYWm6F+4jqQtA2snNtL+kLp/cy93h3wytUMiwJLGobj2tL6nLIy3/RdwdbpFC&#10;hqWIx2K2npaX1OXu8H8ILVPIsATZjbiUcbu5k/bGW+Xv6R/G3eGlUMjQulhUt5wWl9R/MbtjaZZF&#10;IUPruhfqY6mLQObPzbTz++Lyu+u/1eVXwlIpZGhZ9yJ9OHURyPz59rSxpC53h1+Nu8NroJChVd0L&#10;9KHURSDzp4Ul9V/p8oWwJgoZWhSL6lZTflc815K6/K66PNLS3eF1UsjQmuxGXDdSl4HMlzLeupN5&#10;xlvlWLqMtBxLr5tChtbEorq1nCyp+0U5dsrd4V8KW6GQoSWxqG4tNzPteKsUf7k77Fh6exQytCIe&#10;i9laplxS/6W4O7x1Chla0L0YH0xdCDJfypJ6ivFWuTv8XwMKGeYXi+rWMvaSuoy07sVIi/spZJhT&#10;PBazpYy9pP5w3B3mYgoZ5tS9CJ9IXQwyfcZaUpe/5k/FSIurKWSYS/cCfDR1Mcj0uZnhx1vuDnMo&#10;hQxziEV1Kxl6SV1GWr8UOJxChqllN+LqF4NMn6GW1O4OMwSFDFPqXnQPxKK6hQyxpC4jLXeHGYpC&#10;hqnEorqFlPFWOaI+Zknt7jBjUMgwle4F93jqgpDpcsyS2t1hxqaQYQrdi+2R1AUh0+Vml/emLtqr&#10;4u4wU1HIMLZYVM+d78hhS2p3h5mDQoYxxWMx584hS2p3h5mTQoaxZDfiUsbz5U6X26mLtx93h2mB&#10;QoYxxKJ6zpTx1jO5fEnt7jCtUcgwhu7F9VjqopDxc9WS2t1hWqWQYWjdC+vh1EUh4+dmzl9Sl4J2&#10;d5jWKWQYUveieih1Ucj4OW9J7e4wS6KQYSixqJ4r/SX1x+PuMMujkGEI2Y24bqQuCxk3d7JbUrs7&#10;zNIpZBhCLKqnzsmS+oNxd5h1UMhwrFhUT51Sxj8Rd4dZF4UMx4jHYk6Zb+3yo13+Z2B9FDJcV/cC&#10;ejB1acjweXeXj3b5SmC9FDJcRyyqp8hz2X0i/vkuvxZYN4UMh4rHYo6Zciz9Ypef7vKPsyvj/xNY&#10;P4UMh+peOE+kLhI5LifH0qWET1LW018LbINChkN0L5pHU5eJXD8nx9Jni7jk813+b2A7FDLsKxbV&#10;Q6V/LN3Pvwtsj0KGfWQ34uoXixyW846l+7GkZqsUMlyle6E8EIvqY3LRsXQ/ltRsmUKGy8Si+rop&#10;x9Lfm4uPpc/GkhoUMlyue5E8nrps5OL8keyOpf9B6uI9L2VJrYxBIcPFuhfII6kLR87Pe7PfsXS/&#10;jC2pYUchw3liUb1PDjmW7seSGu6nkKEvHot5VQ49lu7nywH6FDKcld2ISxmfn+scS/djSQ3nU8hw&#10;IhbV5+WYY+mzsaSGyylkONG9IB5LXUhbzbHH0mdjSQ1XU8hQdC+Gh1OX0hYzxLH02VhSw34UMnQv&#10;hIdSF9OWUo6ly9O0jj2W7seSGvankNm2bHtRXY6lfyDDHEv3Y0kNh1HIbFd2I64bqYtq7bnd5UdS&#10;l+hQsaSGwylktivbWlSPdSx9NpbUcH0KmW3KdhbVYx5Ln40lNRxHIbM92cZjMcc+lj4bS2o4nkJm&#10;W7of+gdTl9daMsWxdD9lSa2M4XgKme3IehfVUx1L9/OlAENRyGxD1vlYzCmPpfuxpIZhKWS2ofth&#10;fyJ1oS01Ux9Ln01ZUn81wNAUMuvX/aA/mrrUlpZyLP1ipj+WPpu3YkkNY1HIrFuWv6gux9IfTV2O&#10;U8eSGsalkFmv7EZc/YJbSsqx9N9JXYxzxJIaxqeQWafuh/uBLG9R3cKxdD+W1DANhcz6ZHmL6laO&#10;pfuxpIbpKGTWp/vBfjx16bWYlo6lz8aSGqankFmX7of6kdTF11JaPJY+G0tqmIdCZj3S9qK61WPp&#10;s7GkhvkoZNYh7T4Ws9Vj6X4sqWFeCpnly27E1VIZly95KMfScz1N69BYUsP8FDLLlrYW1e9O+8fS&#10;/VhSQxsUMsvW/RA/lroYp045lv7R1GXXcsqS+tcDtEIhs1zdD/DDqctxqiztWPpsShlbUkNbFDLL&#10;1P3wPpS6JKfIEo+lz8aSGtqkkFmezLOoXuKxdD9fiDKGVilkliW7EdeN1IU5RpZ8LN1PudYEtEsh&#10;syyZZlG99GPpfiypoX0KmeXI+IvqNRxLn40lNSyHQmYZMt5jMcux9PdmHcfSZ2NJDcuikGlf94P6&#10;YOoiPTblSx4+mna/5OGYWFLD8ihk2pbhF9XvzbqOpfuxpIZlUsi0K8M9FnOtx9L9WFLDcilk2tX9&#10;gD6RulwPyZqPpfuxpIZlU8i0qfvhfDR1we6btR9Ln40lNayDQqY9ud6ieivH0mdjSQ3roZBpS3Yj&#10;rn7ZXpYtHUufjSU1rItCph3dD+QD2X9RvaVj6X4+H2UMa6OQaUP2W1SXY+nyNK0tHUv3Y0kN66SQ&#10;aUP3w/h46gI+STmW/oFs71i6n68EWCuFzPy6H8RHUpdwye0uP5K6mLaWMt5yrQnWTSEzr9SLasfS&#10;98eSGrZBITOf3P9YTMfSdcqS+msBtkAhM4/sRlyljB1Lnx9LatgWhcz0srveVK4tOZY+P5bUsD0K&#10;melkV8TlkZh/ucvPpS4isaSGrVLIjK/7QXsop18U8We7/JPURbT1WFLDtilkxpHd74jLdaYbuf8a&#10;U7+IxJIaUMgMLbvl9GOp7xS/q8urqcto67GkBgqFzDCyu0980aMv39Hlp1KX0dZjSQ2cUMhcX05H&#10;Wld9IcQnY8TVjyU1cJZC5nDdD86DufzZ02fzYpe7qQtpy7GkBvoUMvvJbqT1cO4faV2VZ7vcS11I&#10;W40lNXARhczlcjrSuupYup/vTF1IW44lNXAZhcz5shtpndwdPjRlUf1a6lLaasqSWhkDl1HInMpu&#10;pFXuDh/6afhsyqL6x1OX0lZTytiSGriKQubrI63z7g5fJx+PRfVJLKmBfSnkrcpupPVNOWykdVU+&#10;EI/FPMmXA7A/hbw12R1LX2ekdVWeyW641C+mLcaSGjiUQt6KHDfSuiplxOWY2pIauD6FvGY5/wse&#10;hs6TsagusaQGjqGQ1yjDjrQuS1lUl8di9stpa7GkBo6lkNcipyOti77gYYz8UBxVW1IDQ1DIS5f9&#10;v+Bh6LwQi2pLamAoCnmpun95D2W8kdZVKYvqfjltLZbUwJAU8pLkel/wMHTKovqN1AW1lVhSA2NQ&#10;yEuQ0y946Jfj1Ckjri0vqi2pgbEo5JZl+pHWZTlZVG91xGVJDYxJIbcmw3zBwxj5ULZbxpbUwNgU&#10;ciuyuzv8eOoibCHvy3YX1V8KwPgU8pzSxkjrqtxOXVJbiSU1MBWFPIecjrRaO5bupyyqfyZ1Ua09&#10;ZUn91QBMRyFPKeN+wcPQKSOuV1OX1drzViypgekp5LHldKR1I3XptZwtLqotqYG5KOSxZLoveBgj&#10;L3a5m7qw1pyypFbGwFwU8pBy+gUPN1KX3FLybJd7qQtrzbGkBuamkIeQ3bH0EkZaV+Xp1GW19lhS&#10;Ay1QyMfIvF/wMHTKonpLj8W0pAZaopAPld2x9BJHWpelLKp/MnVprTWW1EBrFPK+suyR1lX5eLaz&#10;qLakBlqkkC+T05FWK1/wMEY+kO08FtOSGmiVQj5PdiOtR7P8kdZVeSa736X2i2uNsaQGWqaQz8pu&#10;pNXqFzwMnaeynWNqS2qgdQo5y/iCh6HzZLaxqLakBpZiu4Wc0y946JfV2lMW1a+kLq+1pZSxJTWw&#10;FNsr5Kx/pHVV/kbWf1RtSQ0szTYKOadf8LD2kdZVeSHrX1R/IcoYWJ51F3J2d4e3MtK6KmVR3S+v&#10;taVcawJYovUVcrY50roq5bGYb6QusDXFkhpYsvUUctbzBQ9D551Z96K6jLd+PQDLtvxCzm6ktZYv&#10;eBg6ZVH9yax3xGVJDazFMgs5pyOtG6lLSE7zkS53UxfZGmJJDazJsgo56/6Ch6HzfNa7qLakBtam&#10;/ULO6Rc83EhdOnJ+bqcusbXEkhpYo3YLOdv5goehUxbVP5O6yNYQS2pgrdor5Oy+4MFI63opI65X&#10;UxfZ0mNJDaxdG4Wc3bG0kdbxWeOi2pIa2IJ5CzlGWkPmQ1nfiMuSGtiKeQo5vuBh6DzX5V7qQlty&#10;LKmBLZmukGOkNVaeTl1mS48lNbA14xdydiMtX/AwTsqiem2PxfxKALZnnEKOL3iYImVR/ZOpC22p&#10;KeMt15qArRq2kLu/4DfGSGuqvJz1LKotqYGtG6aQ4wseps4Hsp5FdVlSfy0A23b9Qs7pFzwYaU2b&#10;Z7P7RNkvtiXm87GkBigOL+Ts7g4bac2TW1nPMbUlNcCp/Qo5vuChhTyZ9SyqLakB7nd5IWd3LF1G&#10;Wo6l501ZVL+SutiWFktqgPOdX8gx0motH8/yj6otqQEudlrIOR1p3UhdCDJfXsjyF9WW1ACX+9zJ&#10;SMvd4TbzTJc3UxfckmJJDXC1twu5XwLSRp7q8kbqgltSLKkB9qOQG807s/xFtSU1wP4UcoM5WVQv&#10;dcRlSQ1wOIXcYD7S5W7qoltCLKkBrkchN5bns9xFdVlSK2OA61HIDeV26pJbSkoZW1IDXJ9CbiTv&#10;Sl1yS4klNcDxFHIDKYvqV1MX3RLy5QAwBIXcQD6ZZS6qLakBhqOQZ86HsrwRlyU1wPAU8ox5rsu9&#10;1IXXciypAcahkGfK06nLrvVYUgOMRyHPkLKofj114bUcS2qAcSnkiVMei/np1IXXciypAcankCfO&#10;y1nWotqSGmAaCnnCfH+Ws6i2pAaYlkKeKM9mV3L94msxltQA01PIE+RWlnNMbUkNMA+FPHKe7PJa&#10;6uJrMZbUAPNRyCOmLKo/lbr4WowlNcC8FPKIeSnLOKq2pAaYn0IeKS+k/UV1GZl9NQC0QCGPkLKo&#10;fjN1AbaUt2JJDdAShTxwnuryRuoCbCmW1ADtUcgD5p1pf1FdltTKGKA9CnmglEX1K2l7xPWfAkCr&#10;FPJA+ViXu6lLsJVYUgO0TSEPkOfT7qK6LKl/MwC0TiEfmdtpd1H9i7GkBlgKhXxE3pW6BFuJJTXA&#10;sijka6Ysql9NXYQtpCypfy8ALIlCvmY+mTYX1ZbUAMukkK+Rj6TNEZclNcByKeQD8/4u91KX4Zyx&#10;pAZYPoV8QJ5OXYZzx5IaYB0U8p4pi+rWfmdsSQ2wHgp5j5THYn46dSHOmX8TS2qANVHIe+TltPXp&#10;+IsBYG0U8hX5/rS1qLakBlgnhXxJnstuwdwvxTlS/j7+ewBYK4V8QW6lnWPq8gn9fwWANVPI5+TJ&#10;Lq+nLsY58s9jSQ2wBQq5l7Ko/kzqYpwjltQA26GQe3kpbRxV/9sAsCUK+UxeyPyL6jdiSQ2wRQr5&#10;/+fZLm+mLsgpY0kNsF0KObtFdflk2i/IKWNJDbBtmy/kd3Z5LXVBThlLagA2XchlUf2pzDvisqQG&#10;oNh0IX+sy93UJTlVLKkBOLHZQn4+8y2qLakB6NtkId/OfIvqsqT+1QDA/TZXyE+lLsmpYkkNwEU2&#10;VchlUf1q6qKcImVJ/bsBgPNtqpBfyTyL6s/FkhqAy22mkMuieo4R1xcCAFfbRCG/v8u91GU5ZsqS&#10;+lcCAPtZfSE/nbosx44lNQCHWnUhvyvT/864HIv/dgDgMKst5LKo/nTqwhwz/yyW1ABcz2oL+eVM&#10;++n4c7GkBuD6VlnIH860i2pLagCOtbpCLovqMqrql+YYsaQGYCirKuRbme6Y2pIagCGtppCf7PJ6&#10;6uIcI5bUAAxtFYX8ji6fSV2cY8SSGoAxrKKQX8o0R9WfjSU1AONYfCF/MNMsqi2pARjTogv5uS5v&#10;pi7PIVOW1P85ADCuxRbyrezKsl+gQ6b89S2pAZjCIgu5PBbztdQFOmQsqQGY0uIKuSyqP5VxR1xl&#10;vPXbAYDpLK6QP9HlbuoSHSpvxZIagOktqpCfz7iLaktqAOaymEJ+T8ZbVJfx1pcCAPNZRCHfSl2i&#10;Q+UfxZIagPk1X8hlUf1q6iIdIpbUALSi+UJ+JeMsqi2pAWhJ04X8sYwz4rKkBqA1zRby+7vcS12m&#10;x8aSGoAWNVnIT2f4RbUlNQAta66Qn8rwvzO2pAagdU0VcllUfzp1oR6T8jvo3wgAtK2pQv6xDPvp&#10;+OdjSQ3AMjRTyB/OsItqS2oAlqSJQi6L6vJptl+q101ZUitjAJZk9kK+leGOqcuS+osBgOWZtZCf&#10;zHBl/LOxpAZguWYr5LKo/kzqYr1OLKkBWLrZCvmlDPPpuPzu+bcCAMs2SyF/MMMsqn8xxlsArMPk&#10;hfxchnkspiU1AGsyaSHfym4J3S/XQ2JJDcAaTVbIZcRVltD9gj0kltQArNUkhfyO7BbVx4y4LKkB&#10;WLNJCvkTXe6mLtl9Y0kNwNqNXsjfl+MW1ZbUAGzBqIX8nhy3qP6XUcYAbMNohXwrdcHum7Kk/lcB&#10;gO0YpZDLovq11EW7TyypAdiiUQr5U7neorr8f34tALA9gxdyWVRfZ8RVjqktqQHYqkEL+f1d7qUu&#10;26vyT2O8BcC2DVbI353DF9XlU7ElNQAMVMhP5fDfGVtSA8Cpowu5LKrLYzH7hXtZypL6KwEAThxd&#10;yD+Wwz4dW1IDQO2oQv7hHLaotqQGgPNdu5DLorp86UO/dC+KJTUAXOxahXyryy+kLt3zYkkNAFc7&#10;uJCfzP6/M7akBoD9HFTIJ4vqfQrZkhoA9ndQIb+U/crYkhoADrN3If/V7LeotqQGgMPtVchlUf1m&#10;6vLtpyypfycAwKGuLORb2X3q7Zdv/1PxZ2NJDQDXdWkhlxHX3dQF3C9jS2oAOM6FhfyOXL2oLkvq&#10;Xw4AcKwLC/kTufrT8X8JADCEcwv5+3L5otqSGgCGVRXy9+TyRXV5ZKYlNQAM675CvpW6gM9+Krak&#10;BoBxfL2Qy6L69dRFfFLGltQAMJ6vF/JFi2pLagAY39uFXBbVF424LKkBYHxvF/K91EVsSQ0A03m7&#10;kPtlbEkNANO6r5AtqQFgHl8vZEtqAJjP24VcltT/vv+/AACTebuQf6jLd3b5NhEREZkl3/z/ALAh&#10;mHZe1+2OAAAAAElFTkSuQmCCUEsBAi0AFAAGAAgAAAAhALGCZ7YKAQAAEwIAABMAAAAAAAAAAAAA&#10;AAAAAAAAAFtDb250ZW50X1R5cGVzXS54bWxQSwECLQAUAAYACAAAACEAOP0h/9YAAACUAQAACwAA&#10;AAAAAAAAAAAAAAA7AQAAX3JlbHMvLnJlbHNQSwECLQAUAAYACAAAACEA6iUiC7kGAADNIQAADgAA&#10;AAAAAAAAAAAAAAA6AgAAZHJzL2Uyb0RvYy54bWxQSwECLQAUAAYACAAAACEAqiYOvrwAAAAhAQAA&#10;GQAAAAAAAAAAAAAAAAAfCQAAZHJzL19yZWxzL2Uyb0RvYy54bWwucmVsc1BLAQItABQABgAIAAAA&#10;IQDPdYB64gAAAA0BAAAPAAAAAAAAAAAAAAAAABIKAABkcnMvZG93bnJldi54bWxQSwECLQAKAAAA&#10;AAAAACEA6/k33EMZAABDGQAAFAAAAAAAAAAAAAAAAAAhCwAAZHJzL21lZGlhL2ltYWdlMS5wbmdQ&#10;SwUGAAAAAAYABgB8AQAAliQAAAAA&#10;">
                <v:group id="Group 1168" o:spid="_x0000_s1385" style="position:absolute;left:37686;top:32618;width:31547;height:10363" coordorigin="37686,32618" coordsize="31546,103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aGCwwAAAN0AAAAPAAAAZHJzL2Rvd25yZXYueG1sRE9Li8Iw&#10;EL4v+B/CCN7WtIqLVqOIuOJBBB8g3oZmbIvNpDTZtv77zYKwt/n4nrNYdaYUDdWusKwgHkYgiFOr&#10;C84UXC/fn1MQziNrLC2Tghc5WC17HwtMtG35RM3ZZyKEsEtQQe59lUjp0pwMuqGtiAP3sLVBH2Cd&#10;SV1jG8JNKUdR9CUNFhwacqxok1P6PP8YBbsW2/U43jaH52Pzul8mx9shJqUG/W49B+Gp8//it3uv&#10;w/xxNIO/b8IJcvkLAAD//wMAUEsBAi0AFAAGAAgAAAAhANvh9svuAAAAhQEAABMAAAAAAAAAAAAA&#10;AAAAAAAAAFtDb250ZW50X1R5cGVzXS54bWxQSwECLQAUAAYACAAAACEAWvQsW78AAAAVAQAACwAA&#10;AAAAAAAAAAAAAAAfAQAAX3JlbHMvLnJlbHNQSwECLQAUAAYACAAAACEAJYWhgsMAAADdAAAADwAA&#10;AAAAAAAAAAAAAAAHAgAAZHJzL2Rvd25yZXYueG1sUEsFBgAAAAADAAMAtwAAAPcCAAAAAA==&#10;">
                  <v:rect id="Rectangle 1169" o:spid="_x0000_s1386" style="position:absolute;left:37686;top:32618;width:31547;height:103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U/DHxQAAAN0AAAAPAAAAZHJzL2Rvd25yZXYueG1sRI9PT8Mw&#10;DMXvSHyHyEhcEEs3JLSVZRMwIXFl/8TRbUxTtXGqJHTl2+MDEjdb7/m9n9fbyfdqpJjawAbmswIU&#10;cR1sy42B4+HtfgkqZWSLfWAy8EMJtpvrqzWWNlz4g8Z9bpSEcCrRgMt5KLVOtSOPaRYGYtG+QvSY&#10;ZY2NthEvEu57vSiKR+2xZWlwONCro7rbf3sDhzyeztXpc9nt7tpUVcF1q/hizO3N9PwEKtOU/81/&#10;1+9W8B/mwi/fyAh68wsAAP//AwBQSwECLQAUAAYACAAAACEA2+H2y+4AAACFAQAAEwAAAAAAAAAA&#10;AAAAAAAAAAAAW0NvbnRlbnRfVHlwZXNdLnhtbFBLAQItABQABgAIAAAAIQBa9CxbvwAAABUBAAAL&#10;AAAAAAAAAAAAAAAAAB8BAABfcmVscy8ucmVsc1BLAQItABQABgAIAAAAIQA8U/DH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170" o:spid="_x0000_s1387" style="position:absolute;left:37686;top:32618;width:31547;height:10363" coordorigin="-1827,-168" coordsize="34014,228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KjtZwwAAAN0AAAAPAAAAZHJzL2Rvd25yZXYueG1sRE9Ni8Iw&#10;EL0v+B/CCN7WNCsuSzWKiCseRFhdEG9DM7bFZlKa2NZ/b4SFvc3jfc582dtKtNT40rEGNU5AEGfO&#10;lJxr+D19v3+B8AHZYOWYNDzIw3IxeJtjalzHP9QeQy5iCPsUNRQh1KmUPivIoh+7mjhyV9dYDBE2&#10;uTQNdjHcVvIjST6lxZJjQ4E1rQvKbse71bDtsFtN1Kbd367rx+U0PZz3irQeDfvVDESgPvyL/9w7&#10;E+dPlILXN/EEuXgCAAD//wMAUEsBAi0AFAAGAAgAAAAhANvh9svuAAAAhQEAABMAAAAAAAAAAAAA&#10;AAAAAAAAAFtDb250ZW50X1R5cGVzXS54bWxQSwECLQAUAAYACAAAACEAWvQsW78AAAAVAQAACwAA&#10;AAAAAAAAAAAAAAAfAQAAX3JlbHMvLnJlbHNQSwECLQAUAAYACAAAACEAXio7WcMAAADdAAAADwAA&#10;AAAAAAAAAAAAAAAHAgAAZHJzL2Rvd25yZXYueG1sUEsFBgAAAAADAAMAtwAAAPcCAAAAAA==&#10;">
                    <v:rect id="Rectangle 1171" o:spid="_x0000_s1388" style="position:absolute;left:-1827;top:-168;width:34013;height:228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11/NxQAAANwAAAAPAAAAZHJzL2Rvd25yZXYueG1sRI/NasMw&#10;EITvhbyD2EAvJZGbQHGdKKE/FHpN0pQc19bGMrZWRlId9+2jQKHHYWa+Ydbb0XZiIB8axwoe5xkI&#10;4srphmsFX4ePWQ4iRGSNnWNS8EsBtpvJ3RoL7S68o2Efa5EgHApUYGLsCylDZchimLueOHln5y3G&#10;JH0ttcdLgttOLrLsSVpsOC0Y7OnNUNXuf6yCQxyO3+XxlLfvD00oS2faZ/+q1P10fFmBiDTG//Bf&#10;+1MryJcLuJ1JR0BurgAAAP//AwBQSwECLQAUAAYACAAAACEA2+H2y+4AAACFAQAAEwAAAAAAAAAA&#10;AAAAAAAAAAAAW0NvbnRlbnRfVHlwZXNdLnhtbFBLAQItABQABgAIAAAAIQBa9CxbvwAAABUBAAAL&#10;AAAAAAAAAAAAAAAAAB8BAABfcmVscy8ucmVsc1BLAQItABQABgAIAAAAIQCd11/N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rect id="Rectangle 1172" o:spid="_x0000_s1389"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rf6xgAAANwAAAAPAAAAZHJzL2Rvd25yZXYueG1sRI9Ba8JA&#10;FITvQv/D8gq9hLrRSJHUNahQWqQgtR48PrLPJDT7NuxuTPrvu0LB4zAz3zCrYjStuJLzjWUFs2kK&#10;gri0uuFKwen77XkJwgdkja1lUvBLHor1w2SFubYDf9H1GCoRIexzVFCH0OVS+rImg35qO+LoXawz&#10;GKJ0ldQOhwg3rZyn6Ys02HBcqLGjXU3lz7E3CuS8PHzu3y/dmMitswub9IdzotTT47h5BRFoDPfw&#10;f/tDK1hmGdzOxCMg138AAAD//wMAUEsBAi0AFAAGAAgAAAAhANvh9svuAAAAhQEAABMAAAAAAAAA&#10;AAAAAAAAAAAAAFtDb250ZW50X1R5cGVzXS54bWxQSwECLQAUAAYACAAAACEAWvQsW78AAAAVAQAA&#10;CwAAAAAAAAAAAAAAAAAfAQAAX3JlbHMvLnJlbHNQSwECLQAUAAYACAAAACEA7Ga3+sYAAADcAAAA&#10;DwAAAAAAAAAAAAAAAAAHAgAAZHJzL2Rvd25yZXYueG1sUEsFBgAAAAADAAMAtwAAAPoCAAAAAA==&#10;" stroked="f">
                      <v:fill opacity="0"/>
                      <v:textbox inset="2.53956mm,2.53956mm,2.53956mm,2.53956mm">
                        <w:txbxContent>
                          <w:p w:rsidR="00E934CF" w:rsidRDefault="00E934CF">
                            <w:pPr>
                              <w:spacing w:before="0" w:after="0" w:line="240" w:lineRule="auto"/>
                              <w:textDirection w:val="btLr"/>
                            </w:pPr>
                          </w:p>
                        </w:txbxContent>
                      </v:textbox>
                    </v:rect>
                    <v:group id="Group 1173" o:spid="_x0000_s1390"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KXXxAAAANwAAAAPAAAAZHJzL2Rvd25yZXYueG1sRI9Bi8Iw&#10;FITvgv8hPMGbplVcpBpFRGUPsrB1YfH2aJ5tsXkpTWzrv98sCB6HmfmGWW97U4mWGldaVhBPIxDE&#10;mdUl5wp+LsfJEoTzyBory6TgSQ62m+FgjYm2HX9Tm/pcBAi7BBUU3teJlC4ryKCb2po4eDfbGPRB&#10;NrnUDXYBbio5i6IPabDksFBgTfuCsnv6MApOHXa7eXxoz/fb/nm9LL5+zzEpNR71uxUIT71/h1/t&#10;T61gOV/A/5lwBOTmDwAA//8DAFBLAQItABQABgAIAAAAIQDb4fbL7gAAAIUBAAATAAAAAAAAAAAA&#10;AAAAAAAAAABbQ29udGVudF9UeXBlc10ueG1sUEsBAi0AFAAGAAgAAAAhAFr0LFu/AAAAFQEAAAsA&#10;AAAAAAAAAAAAAAAAHwEAAF9yZWxzLy5yZWxzUEsBAi0AFAAGAAgAAAAhANUgpdfEAAAA3AAAAA8A&#10;AAAAAAAAAAAAAAAABwIAAGRycy9kb3ducmV2LnhtbFBLBQYAAAAAAwADALcAAAD4AgAAAAA=&#10;">
                      <v:shape id="Freeform 1174" o:spid="_x0000_s1391"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WnHAxgAAANwAAAAPAAAAZHJzL2Rvd25yZXYueG1sRI9bawIx&#10;FITfhf6HcAq+abZaL6xGkYKXgi+1oq+HzXGz7eZk2UR3++9NQfBxmJlvmPmytaW4Ue0Lxwre+gkI&#10;4szpgnMFx+91bwrCB2SNpWNS8EcelouXzhxT7Rr+otsh5CJC2KeowIRQpVL6zJBF33cVcfQurrYY&#10;oqxzqWtsItyWcpAkY2mx4LhgsKIPQ9nv4WoV7M8n2+gzjczmZ/VZvG8ng+1wolT3tV3NQARqwzP8&#10;aO+0gulwDP9n4hGQizsAAAD//wMAUEsBAi0AFAAGAAgAAAAhANvh9svuAAAAhQEAABMAAAAAAAAA&#10;AAAAAAAAAAAAAFtDb250ZW50X1R5cGVzXS54bWxQSwECLQAUAAYACAAAACEAWvQsW78AAAAVAQAA&#10;CwAAAAAAAAAAAAAAAAAfAQAAX3JlbHMvLnJlbHNQSwECLQAUAAYACAAAACEAL1pxwMYAAADcAAAA&#10;DwAAAAAAAAAAAAAAAAAHAgAAZHJzL2Rvd25yZXYueG1sUEsFBgAAAAADAAMAtwAAAPoCAAAAAA==&#10;" path="m,l2240281,,1659256,222885,,822960,,xe" fillcolor="#7e97ad" stroked="f">
                        <v:path arrowok="t" o:extrusionok="f" o:connecttype="custom" o:connectlocs="0,0;14662,0;10859,2741;0,10122;0,0" o:connectangles="0,0,0,0,0"/>
                      </v:shape>
                      <v:rect id="Rectangle 1175" o:spid="_x0000_s1392"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DctwQAAANwAAAAPAAAAZHJzL2Rvd25yZXYueG1sRE/LisIw&#10;FN0P+A/hCm4GTVUYtBpFBGUW4/uxvjbXttjclCZjO39vFgMuD+c9nTemEE+qXG5ZQb8XgSBOrM45&#10;VXA+rbojEM4jaywsk4I/cjCftT6mGGtb84GeR5+KEMIuRgWZ92UspUsyMuh6tiQO3N1WBn2AVSp1&#10;hXUIN4UcRNGXNJhzaMiwpGVGyeP4axRsx/vbFYeXTfKzOa3t547z+sJKddrNYgLCU+Pf4n/3t1Yw&#10;Goa14Uw4AnL2AgAA//8DAFBLAQItABQABgAIAAAAIQDb4fbL7gAAAIUBAAATAAAAAAAAAAAAAAAA&#10;AAAAAABbQ29udGVudF9UeXBlc10ueG1sUEsBAi0AFAAGAAgAAAAhAFr0LFu/AAAAFQEAAAsAAAAA&#10;AAAAAAAAAAAAHwEAAF9yZWxzLy5yZWxzUEsBAi0AFAAGAAgAAAAhAICoNy3BAAAA3AAAAA8AAAAA&#10;AAAAAAAAAAAABwIAAGRycy9kb3ducmV2LnhtbFBLBQYAAAAAAwADALcAAAD1Ag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76" o:spid="_x0000_s1393" style="position:absolute;left:-1827;top:-168;width:34013;height:22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Je+KxgAAANwAAAAPAAAAZHJzL2Rvd25yZXYueG1sRI9Ba8JA&#10;FITvBf/D8oTe6kYrxUY3EkSp1JNRWnp7ZJ9JSPZtyG6T9N93CwWPw8x8w2y2o2lET52rLCuYzyIQ&#10;xLnVFRcKrpfD0wqE88gaG8uk4IccbJPJwwZjbQc+U5/5QgQIuxgVlN63sZQuL8mgm9mWOHg32xn0&#10;QXaF1B0OAW4auYiiF2mw4rBQYku7kvI6+zYK0ne9TKOPt9PXvsf68Hka5tkiVepxOqZrEJ5Gfw//&#10;t49awer5Ff7OhCMgk18AAAD//wMAUEsBAi0AFAAGAAgAAAAhANvh9svuAAAAhQEAABMAAAAAAAAA&#10;AAAAAAAAAAAAAFtDb250ZW50X1R5cGVzXS54bWxQSwECLQAUAAYACAAAACEAWvQsW78AAAAVAQAA&#10;CwAAAAAAAAAAAAAAAAAfAQAAX3JlbHMvLnJlbHNQSwECLQAUAAYACAAAACEAMSXvisYAAADcAAAA&#10;DwAAAAAAAAAAAAAAAAAHAgAAZHJzL2Rvd25yZXYueG1sUEsFBgAAAAADAAMAtwAAAPoCAAAAAA==&#10;" filled="f" stroked="f">
                      <v:textbox inset="1.2694mm,2.53956mm,0,0">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Javna uprava nikad nije pozvala privredu da pomogne oko ispunjavanja ciljeva RIA. Javnoj upravi nedostaju kapaciteti. Potrebno je obezbijediti da ciljevi ovog izvještaja budu dio strategije reforme javne uprave</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v:textbox>
                    </v:rect>
                  </v:group>
                </v:group>
                <w10:wrap type="square" anchorx="margin" anchory="page"/>
              </v:group>
            </w:pict>
          </mc:Fallback>
        </mc:AlternateContent>
      </w:r>
      <w:r w:rsidR="006A107F" w:rsidRPr="007075A6">
        <w:rPr>
          <w:rFonts w:asciiTheme="minorHAnsi" w:eastAsia="Calibri" w:hAnsiTheme="minorHAnsi" w:cs="Calibri"/>
          <w:color w:val="000000"/>
          <w:sz w:val="24"/>
          <w:szCs w:val="24"/>
        </w:rPr>
        <w:t xml:space="preserve">I pored evidentnog pozitivnog trenda, </w:t>
      </w:r>
      <w:r w:rsidR="006A107F" w:rsidRPr="007075A6">
        <w:rPr>
          <w:rFonts w:asciiTheme="minorHAnsi" w:eastAsia="Calibri" w:hAnsiTheme="minorHAnsi" w:cs="Calibri"/>
          <w:b/>
          <w:color w:val="000000"/>
          <w:sz w:val="24"/>
          <w:szCs w:val="24"/>
        </w:rPr>
        <w:t>ne postoji potpuna usklađenost javnih politika sa propisanim metodološkim kriterijumima.</w:t>
      </w:r>
      <w:r w:rsidR="006A107F" w:rsidRPr="007075A6">
        <w:rPr>
          <w:rFonts w:asciiTheme="minorHAnsi" w:eastAsia="Calibri" w:hAnsiTheme="minorHAnsi" w:cs="Calibri"/>
          <w:color w:val="000000"/>
          <w:sz w:val="24"/>
          <w:szCs w:val="24"/>
        </w:rPr>
        <w:t xml:space="preserve"> Razloge treba tražiti u nedostacima važećih zakonskih rješenja kojima bi se uredila oblast strateškog planiranja i </w:t>
      </w:r>
      <w:r w:rsidR="001E68ED">
        <w:rPr>
          <w:rFonts w:asciiTheme="minorHAnsi" w:eastAsia="Calibri" w:hAnsiTheme="minorHAnsi" w:cs="Calibri"/>
          <w:color w:val="000000"/>
          <w:sz w:val="24"/>
          <w:szCs w:val="24"/>
        </w:rPr>
        <w:t xml:space="preserve">u </w:t>
      </w:r>
      <w:r w:rsidR="006A107F" w:rsidRPr="007075A6">
        <w:rPr>
          <w:rFonts w:asciiTheme="minorHAnsi" w:eastAsia="Calibri" w:hAnsiTheme="minorHAnsi" w:cs="Calibri"/>
          <w:color w:val="000000"/>
          <w:sz w:val="24"/>
          <w:szCs w:val="24"/>
        </w:rPr>
        <w:t>nedostatku integrisanog metodološkog pristupa u planskom sistemu Vlade. Trenutno u normativnom okviru Crne Gore postoji značajan broj zakonskih rješenja kojima se predviđa donošenje strateških dokumenata, definiše njihova struktura i prioriteti koje treba adresirati. Ovo za posl</w:t>
      </w:r>
      <w:r w:rsidR="001E68ED">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edicu ima da strateška dokumenta donijeta na osnovu predmetnih zakonskih rješenja ni</w:t>
      </w:r>
      <w:r w:rsidR="001E68ED">
        <w:rPr>
          <w:rFonts w:asciiTheme="minorHAnsi" w:eastAsia="Calibri" w:hAnsiTheme="minorHAnsi" w:cs="Calibri"/>
          <w:color w:val="000000"/>
          <w:sz w:val="24"/>
          <w:szCs w:val="24"/>
        </w:rPr>
        <w:t>je</w:t>
      </w:r>
      <w:r w:rsidR="006A107F" w:rsidRPr="007075A6">
        <w:rPr>
          <w:rFonts w:asciiTheme="minorHAnsi" w:eastAsia="Calibri" w:hAnsiTheme="minorHAnsi" w:cs="Calibri"/>
          <w:color w:val="000000"/>
          <w:sz w:val="24"/>
          <w:szCs w:val="24"/>
        </w:rPr>
        <w:t xml:space="preserve">su u potpunosti usaglašena sa metodološkim kriterijumima propisanim Uredbom, kao i da prioriteti strateških dokumenata ne odgovaraju aktuelnim trendovima zasnovanim na dostupnim podacima. Pored toga, postojeći normativni okvir ne prepoznaje zakone kao javne politike, što doprinosi neintegrisanom pristupu na relaciji normativno djelovanje – prioriteti Vlade – budžetsko planiranje – sektorske politike, a </w:t>
      </w:r>
      <w:r w:rsidR="006A107F" w:rsidRPr="007075A6">
        <w:rPr>
          <w:rFonts w:asciiTheme="minorHAnsi" w:eastAsia="Calibri" w:hAnsiTheme="minorHAnsi" w:cs="Calibri"/>
          <w:color w:val="000000"/>
          <w:sz w:val="24"/>
          <w:szCs w:val="24"/>
        </w:rPr>
        <w:lastRenderedPageBreak/>
        <w:t>time i smanjenim mogućnostima efektivnog djelovanja Vlade.</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Još jedan od evidentiranih problema, koji doprinosi nižoj usklađenosti javnih politika i njihovom slabijem kvalitetu, je</w:t>
      </w:r>
      <w:r w:rsidR="001E68ED">
        <w:rPr>
          <w:rFonts w:asciiTheme="minorHAnsi" w:eastAsia="Calibri" w:hAnsiTheme="minorHAnsi" w:cs="Calibri"/>
          <w:color w:val="000000"/>
          <w:sz w:val="24"/>
          <w:szCs w:val="24"/>
        </w:rPr>
        <w:t>ste</w:t>
      </w:r>
      <w:r w:rsidRPr="007075A6">
        <w:rPr>
          <w:rFonts w:asciiTheme="minorHAnsi" w:eastAsia="Calibri" w:hAnsiTheme="minorHAnsi" w:cs="Calibri"/>
          <w:color w:val="000000"/>
          <w:sz w:val="24"/>
          <w:szCs w:val="24"/>
        </w:rPr>
        <w:t xml:space="preserve"> što se </w:t>
      </w:r>
      <w:r w:rsidRPr="007075A6">
        <w:rPr>
          <w:rFonts w:asciiTheme="minorHAnsi" w:eastAsia="Calibri" w:hAnsiTheme="minorHAnsi" w:cs="Calibri"/>
          <w:b/>
          <w:color w:val="000000"/>
          <w:sz w:val="24"/>
          <w:szCs w:val="24"/>
        </w:rPr>
        <w:t>javne politike ne zasnivaju u dovoljnoj mjeri na javno dostupnim i provjerljivim podacima</w:t>
      </w:r>
      <w:r w:rsidRPr="007075A6">
        <w:rPr>
          <w:rFonts w:asciiTheme="minorHAnsi" w:eastAsia="Calibri" w:hAnsiTheme="minorHAnsi" w:cs="Calibri"/>
          <w:color w:val="000000"/>
          <w:sz w:val="24"/>
          <w:szCs w:val="24"/>
        </w:rPr>
        <w:t>. Stepen usklađenosti  strateških dokumenata</w:t>
      </w:r>
      <w:r w:rsidR="001E68ED">
        <w:rPr>
          <w:rFonts w:asciiTheme="minorHAnsi" w:eastAsia="Calibri" w:hAnsiTheme="minorHAnsi" w:cs="Calibri"/>
          <w:color w:val="000000"/>
          <w:sz w:val="24"/>
          <w:szCs w:val="24"/>
        </w:rPr>
        <w:t xml:space="preserve"> s</w:t>
      </w:r>
      <w:r w:rsidRPr="007075A6">
        <w:rPr>
          <w:rFonts w:asciiTheme="minorHAnsi" w:eastAsia="Calibri" w:hAnsiTheme="minorHAnsi" w:cs="Calibri"/>
          <w:color w:val="000000"/>
          <w:sz w:val="24"/>
          <w:szCs w:val="24"/>
        </w:rPr>
        <w:t xml:space="preserve"> Uredbom na nivou analize stanja u 2020. godini iznosio je 44% , što je znatno niže u odnosu na opšti stepen uskla</w:t>
      </w:r>
      <w:r w:rsidR="001E68ED">
        <w:rPr>
          <w:rFonts w:asciiTheme="minorHAnsi" w:eastAsia="Calibri" w:hAnsiTheme="minorHAnsi" w:cs="Calibri"/>
          <w:color w:val="000000"/>
          <w:sz w:val="24"/>
          <w:szCs w:val="24"/>
        </w:rPr>
        <w:t>đenosti strateških dokumenata s</w:t>
      </w:r>
      <w:r w:rsidRPr="007075A6">
        <w:rPr>
          <w:rFonts w:asciiTheme="minorHAnsi" w:eastAsia="Calibri" w:hAnsiTheme="minorHAnsi" w:cs="Calibri"/>
          <w:color w:val="000000"/>
          <w:sz w:val="24"/>
          <w:szCs w:val="24"/>
        </w:rPr>
        <w:t xml:space="preserve"> Uredbom. Uzrok ovakvog stanja </w:t>
      </w:r>
      <w:r w:rsidR="001E68ED" w:rsidRPr="007075A6">
        <w:rPr>
          <w:rFonts w:asciiTheme="minorHAnsi" w:eastAsia="Calibri" w:hAnsiTheme="minorHAnsi" w:cs="Calibri"/>
          <w:color w:val="000000"/>
          <w:sz w:val="24"/>
          <w:szCs w:val="24"/>
        </w:rPr>
        <w:t xml:space="preserve">ogleda </w:t>
      </w:r>
      <w:r w:rsidRPr="007075A6">
        <w:rPr>
          <w:rFonts w:asciiTheme="minorHAnsi" w:eastAsia="Calibri" w:hAnsiTheme="minorHAnsi" w:cs="Calibri"/>
          <w:color w:val="000000"/>
          <w:sz w:val="24"/>
          <w:szCs w:val="24"/>
        </w:rPr>
        <w:t>se prije svega u nedostupnosti jedinstvenih podataka, odnosno odsustvu sistematizovanih</w:t>
      </w:r>
      <w:r w:rsidR="001E68ED">
        <w:rPr>
          <w:rFonts w:asciiTheme="minorHAnsi" w:eastAsia="Calibri" w:hAnsiTheme="minorHAnsi" w:cs="Calibri"/>
          <w:color w:val="000000"/>
          <w:sz w:val="24"/>
          <w:szCs w:val="24"/>
        </w:rPr>
        <w:t xml:space="preserve"> podataka</w:t>
      </w:r>
      <w:r w:rsidRPr="007075A6">
        <w:rPr>
          <w:rFonts w:asciiTheme="minorHAnsi" w:eastAsia="Calibri" w:hAnsiTheme="minorHAnsi" w:cs="Calibri"/>
          <w:color w:val="000000"/>
          <w:sz w:val="24"/>
          <w:szCs w:val="24"/>
        </w:rPr>
        <w:t xml:space="preserve"> i podataka raščlanjenih po osnovu pola, roda, etničke pripadnosti</w:t>
      </w:r>
      <w:r w:rsidR="001E68ED">
        <w:rPr>
          <w:rFonts w:asciiTheme="minorHAnsi" w:eastAsia="Calibri" w:hAnsiTheme="minorHAnsi" w:cs="Calibri"/>
          <w:color w:val="000000"/>
          <w:sz w:val="24"/>
          <w:szCs w:val="24"/>
        </w:rPr>
        <w:t>, starosti itd., koji bi bili</w:t>
      </w:r>
      <w:r w:rsidRPr="007075A6">
        <w:rPr>
          <w:rFonts w:asciiTheme="minorHAnsi" w:eastAsia="Calibri" w:hAnsiTheme="minorHAnsi" w:cs="Calibri"/>
          <w:color w:val="000000"/>
          <w:sz w:val="24"/>
          <w:szCs w:val="24"/>
        </w:rPr>
        <w:t xml:space="preserve"> na raspolaganju kr</w:t>
      </w:r>
      <w:r w:rsidR="001E68ED">
        <w:rPr>
          <w:rFonts w:asciiTheme="minorHAnsi" w:eastAsia="Calibri" w:hAnsiTheme="minorHAnsi" w:cs="Calibri"/>
          <w:color w:val="000000"/>
          <w:sz w:val="24"/>
          <w:szCs w:val="24"/>
        </w:rPr>
        <w:t xml:space="preserve">eatorima javnih politika. S tim uzrokom </w:t>
      </w:r>
      <w:r w:rsidRPr="007075A6">
        <w:rPr>
          <w:rFonts w:asciiTheme="minorHAnsi" w:eastAsia="Calibri" w:hAnsiTheme="minorHAnsi" w:cs="Calibri"/>
          <w:color w:val="000000"/>
          <w:sz w:val="24"/>
          <w:szCs w:val="24"/>
        </w:rPr>
        <w:t xml:space="preserve">povezano </w:t>
      </w:r>
      <w:r w:rsidR="001E68ED">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i nepostojanje sistemskog pristupa u obezb</w:t>
      </w:r>
      <w:r w:rsidR="001E68ED">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eđenju potrebnih podataka, kao i nedostatka sistemske saradnje na liniji institucije – proizvođači zvanične statistike – akademska zajednica i istraživači.</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Neusklađenosti javnih politika doprinosi i </w:t>
      </w:r>
      <w:r w:rsidRPr="007075A6">
        <w:rPr>
          <w:rFonts w:asciiTheme="minorHAnsi" w:eastAsia="Calibri" w:hAnsiTheme="minorHAnsi" w:cs="Calibri"/>
          <w:b/>
          <w:color w:val="000000"/>
          <w:sz w:val="24"/>
          <w:szCs w:val="24"/>
        </w:rPr>
        <w:t xml:space="preserve">nepostojanje normativnog okvira za srednjoročno budžetsko planiranje, </w:t>
      </w:r>
      <w:r w:rsidR="001E68ED">
        <w:rPr>
          <w:rFonts w:asciiTheme="minorHAnsi" w:eastAsia="Calibri" w:hAnsiTheme="minorHAnsi" w:cs="Calibri"/>
          <w:b/>
          <w:color w:val="000000"/>
          <w:sz w:val="24"/>
          <w:szCs w:val="24"/>
        </w:rPr>
        <w:t xml:space="preserve">a </w:t>
      </w:r>
      <w:r w:rsidRPr="007075A6">
        <w:rPr>
          <w:rFonts w:asciiTheme="minorHAnsi" w:eastAsia="Calibri" w:hAnsiTheme="minorHAnsi" w:cs="Calibri"/>
          <w:b/>
          <w:color w:val="000000"/>
          <w:sz w:val="24"/>
          <w:szCs w:val="24"/>
        </w:rPr>
        <w:t>time i nepostojanje sr</w:t>
      </w:r>
      <w:r w:rsidR="001E68ED">
        <w:rPr>
          <w:rFonts w:asciiTheme="minorHAnsi" w:eastAsia="Calibri" w:hAnsiTheme="minorHAnsi" w:cs="Calibri"/>
          <w:b/>
          <w:color w:val="000000"/>
          <w:sz w:val="24"/>
          <w:szCs w:val="24"/>
        </w:rPr>
        <w:t>ednjoročnog budžetskog okvira s</w:t>
      </w:r>
      <w:r w:rsidRPr="007075A6">
        <w:rPr>
          <w:rFonts w:asciiTheme="minorHAnsi" w:eastAsia="Calibri" w:hAnsiTheme="minorHAnsi" w:cs="Calibri"/>
          <w:b/>
          <w:color w:val="000000"/>
          <w:sz w:val="24"/>
          <w:szCs w:val="24"/>
        </w:rPr>
        <w:t xml:space="preserve"> definisanim limitima potrošnje</w:t>
      </w:r>
      <w:r w:rsidRPr="007075A6">
        <w:rPr>
          <w:rFonts w:asciiTheme="minorHAnsi" w:eastAsia="Calibri" w:hAnsiTheme="minorHAnsi" w:cs="Calibri"/>
          <w:color w:val="000000"/>
          <w:sz w:val="24"/>
          <w:szCs w:val="24"/>
        </w:rPr>
        <w:t xml:space="preserve"> na osnovu kojih bi se planirali finansijski aspekti javnih politika i ostvarila jasna </w:t>
      </w:r>
      <w:r w:rsidR="001E68ED">
        <w:rPr>
          <w:rFonts w:asciiTheme="minorHAnsi" w:eastAsia="Calibri" w:hAnsiTheme="minorHAnsi" w:cs="Calibri"/>
          <w:color w:val="000000"/>
          <w:sz w:val="24"/>
          <w:szCs w:val="24"/>
        </w:rPr>
        <w:t>poveznica sektorskih politika s</w:t>
      </w:r>
      <w:r w:rsidRPr="007075A6">
        <w:rPr>
          <w:rFonts w:asciiTheme="minorHAnsi" w:eastAsia="Calibri" w:hAnsiTheme="minorHAnsi" w:cs="Calibri"/>
          <w:color w:val="000000"/>
          <w:sz w:val="24"/>
          <w:szCs w:val="24"/>
        </w:rPr>
        <w:t xml:space="preserve"> budžetom. Posledica ovog problema je</w:t>
      </w:r>
      <w:r w:rsidR="001E68ED">
        <w:rPr>
          <w:rFonts w:asciiTheme="minorHAnsi" w:eastAsia="Calibri" w:hAnsiTheme="minorHAnsi" w:cs="Calibri"/>
          <w:color w:val="000000"/>
          <w:sz w:val="24"/>
          <w:szCs w:val="24"/>
        </w:rPr>
        <w:t>ste</w:t>
      </w:r>
      <w:r w:rsidRPr="007075A6">
        <w:rPr>
          <w:rFonts w:asciiTheme="minorHAnsi" w:eastAsia="Calibri" w:hAnsiTheme="minorHAnsi" w:cs="Calibri"/>
          <w:color w:val="000000"/>
          <w:sz w:val="24"/>
          <w:szCs w:val="24"/>
        </w:rPr>
        <w:t xml:space="preserve"> da javne politike nemaju održivi karakter što utiče na efektivnost njihovog sprovođenja, kao i na efektivnost rada same Vlade. U kontekstu integrisanog metodološkog pristupa u planskom sistemu Vlade, ovdje posebno treba ukazati na nepostojanje jedinstvenog pristupa koji bi povezao srednjoročno budžetsko planiranje, planiranje srednjoročnih i godišnjih programa rada i planiranje sektorskih politika. Metodologija za srednjoročno planiranje rada Vlade je u toku 2020. terminološki usklađivana s Uredbom o načinu i postupku izrade, usklađenosti i praćenja sprovođenja strateških dokumenata i pratećom Metodologijom razvijanja politika i unapređivana je na osnovu iskustva s p</w:t>
      </w:r>
      <w:r w:rsidR="00334AD7">
        <w:rPr>
          <w:rFonts w:asciiTheme="minorHAnsi" w:eastAsia="Calibri" w:hAnsiTheme="minorHAnsi" w:cs="Calibri"/>
          <w:color w:val="000000"/>
          <w:sz w:val="24"/>
          <w:szCs w:val="24"/>
        </w:rPr>
        <w:t>ilot ministarstvima. Rad na tome</w:t>
      </w:r>
      <w:r w:rsidRPr="007075A6">
        <w:rPr>
          <w:rFonts w:asciiTheme="minorHAnsi" w:eastAsia="Calibri" w:hAnsiTheme="minorHAnsi" w:cs="Calibri"/>
          <w:color w:val="000000"/>
          <w:sz w:val="24"/>
          <w:szCs w:val="24"/>
        </w:rPr>
        <w:t xml:space="preserve"> je stao u periodu parlamentarnih izbora, pa su izostale i jasne smjernice za ministarstva, kojima bi se standardizovao proces izrade srednjoročnog i godišnjeg programa rada Vlade i ministarstava i time obezbijedio jedinstveni pristup u pogledu kvaliteta njihovih inputa na osnovu vladinih prioriteta i sektorskih politika.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Kroz drugo izdanje Metodologije razvijanja politika, izrade i praćenja sprovođenja strateških dokumenata nastoji se poboljšati kvalitet politika i promovisati orodnjenost politika, odnosno uvažavanje načela rodne ravnopravn</w:t>
      </w:r>
      <w:r w:rsidR="00334AD7">
        <w:rPr>
          <w:rFonts w:asciiTheme="minorHAnsi" w:eastAsia="Calibri" w:hAnsiTheme="minorHAnsi" w:cs="Calibri"/>
          <w:color w:val="000000"/>
          <w:sz w:val="24"/>
          <w:szCs w:val="24"/>
        </w:rPr>
        <w:t>osti, kao što je to predviđeno</w:t>
      </w:r>
      <w:r w:rsidRPr="007075A6">
        <w:rPr>
          <w:rFonts w:asciiTheme="minorHAnsi" w:eastAsia="Calibri" w:hAnsiTheme="minorHAnsi" w:cs="Calibri"/>
          <w:color w:val="000000"/>
          <w:sz w:val="24"/>
          <w:szCs w:val="24"/>
        </w:rPr>
        <w:t xml:space="preserve"> Zakonom o rodnoj ravnopravnosti („Službeni list RCG“, br. </w:t>
      </w:r>
      <w:hyperlink r:id="rId62">
        <w:r w:rsidRPr="007075A6">
          <w:rPr>
            <w:rFonts w:asciiTheme="minorHAnsi" w:eastAsia="Calibri" w:hAnsiTheme="minorHAnsi" w:cs="Calibri"/>
            <w:color w:val="000000"/>
            <w:sz w:val="24"/>
            <w:szCs w:val="24"/>
          </w:rPr>
          <w:t>46/2007</w:t>
        </w:r>
      </w:hyperlink>
      <w:r w:rsidRPr="007075A6">
        <w:rPr>
          <w:rFonts w:asciiTheme="minorHAnsi" w:eastAsia="Calibri" w:hAnsiTheme="minorHAnsi" w:cs="Calibri"/>
          <w:color w:val="000000"/>
          <w:sz w:val="24"/>
          <w:szCs w:val="24"/>
        </w:rPr>
        <w:t xml:space="preserve">, </w:t>
      </w:r>
      <w:hyperlink r:id="rId63">
        <w:r w:rsidRPr="007075A6">
          <w:rPr>
            <w:rFonts w:asciiTheme="minorHAnsi" w:eastAsia="Calibri" w:hAnsiTheme="minorHAnsi" w:cs="Calibri"/>
            <w:color w:val="000000"/>
            <w:sz w:val="24"/>
            <w:szCs w:val="24"/>
          </w:rPr>
          <w:t>40/2011</w:t>
        </w:r>
      </w:hyperlink>
      <w:r w:rsidRPr="007075A6">
        <w:rPr>
          <w:rFonts w:asciiTheme="minorHAnsi" w:eastAsia="Calibri" w:hAnsiTheme="minorHAnsi" w:cs="Calibri"/>
          <w:color w:val="000000"/>
          <w:sz w:val="24"/>
          <w:szCs w:val="24"/>
        </w:rPr>
        <w:t xml:space="preserve"> i </w:t>
      </w:r>
      <w:hyperlink r:id="rId64">
        <w:r w:rsidRPr="007075A6">
          <w:rPr>
            <w:rFonts w:asciiTheme="minorHAnsi" w:eastAsia="Calibri" w:hAnsiTheme="minorHAnsi" w:cs="Calibri"/>
            <w:color w:val="000000"/>
            <w:sz w:val="24"/>
            <w:szCs w:val="24"/>
          </w:rPr>
          <w:t>35/2015</w:t>
        </w:r>
      </w:hyperlink>
      <w:r w:rsidRPr="007075A6">
        <w:rPr>
          <w:rFonts w:asciiTheme="minorHAnsi" w:eastAsia="Calibri" w:hAnsiTheme="minorHAnsi" w:cs="Calibri"/>
          <w:color w:val="000000"/>
          <w:sz w:val="24"/>
          <w:szCs w:val="24"/>
        </w:rPr>
        <w:t>), kako bi se proc</w:t>
      </w:r>
      <w:r w:rsidR="00334AD7">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 xml:space="preserve">jenio uticaj politika na položaj žena i muškaraca i odgovorilo na njihove različite potrebe. Međutim, šira slika o stanju u sektorima, orodnjavanju politika, uticaju na životnu sredinu, usklađenosti s prioritetima na nacionalnom nivou kao i usklađenosti sistema sa zahtjevima procesa pristupanja Crne Gore EU, i dostizanja ciljeva održivog razvoja, često nije u prvom planu. Posljedica je da se </w:t>
      </w:r>
      <w:r w:rsidRPr="007075A6">
        <w:rPr>
          <w:rFonts w:asciiTheme="minorHAnsi" w:eastAsia="Calibri" w:hAnsiTheme="minorHAnsi" w:cs="Calibri"/>
          <w:b/>
          <w:color w:val="000000"/>
          <w:sz w:val="24"/>
          <w:szCs w:val="24"/>
        </w:rPr>
        <w:t>politike ne koncipiraju na dovoljno inkluzivan način</w:t>
      </w:r>
      <w:r w:rsidRPr="007075A6">
        <w:rPr>
          <w:rFonts w:asciiTheme="minorHAnsi" w:eastAsia="Calibri" w:hAnsiTheme="minorHAnsi" w:cs="Calibri"/>
          <w:color w:val="000000"/>
          <w:sz w:val="24"/>
          <w:szCs w:val="24"/>
        </w:rPr>
        <w:t>, gdje bi konsultacije između ministarstava i ključnih zainteresovanih strana bile aktivne u svim fazama ciklusa planiranja i razvoja politika.</w:t>
      </w:r>
    </w:p>
    <w:p w:rsidR="00A16942" w:rsidRPr="007075A6" w:rsidRDefault="006A107F">
      <w:pPr>
        <w:tabs>
          <w:tab w:val="left" w:pos="850"/>
          <w:tab w:val="left" w:pos="1191"/>
          <w:tab w:val="left" w:pos="1531"/>
        </w:tabs>
        <w:spacing w:before="120" w:after="12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Postoji </w:t>
      </w:r>
      <w:r w:rsidRPr="007075A6">
        <w:rPr>
          <w:rFonts w:asciiTheme="minorHAnsi" w:eastAsia="Calibri" w:hAnsiTheme="minorHAnsi" w:cs="Calibri"/>
          <w:b/>
          <w:color w:val="000000"/>
          <w:sz w:val="24"/>
          <w:szCs w:val="24"/>
        </w:rPr>
        <w:t>neiskorišćenost procesa konsultacija za strateške dokumente i propise</w:t>
      </w:r>
      <w:r w:rsidRPr="007075A6">
        <w:rPr>
          <w:rFonts w:asciiTheme="minorHAnsi" w:eastAsia="Calibri" w:hAnsiTheme="minorHAnsi" w:cs="Calibri"/>
          <w:color w:val="000000"/>
          <w:sz w:val="24"/>
          <w:szCs w:val="24"/>
        </w:rPr>
        <w:t xml:space="preserve">. Ministarstvo javne uprave, digitalnog društva i medija prepoznato </w:t>
      </w:r>
      <w:r w:rsidR="009C65A0"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kao institucija zadužena za kontrolu kvaliteta javnih konsultacija. Preduzete su brojne aktivnosti kako bi ovaj mehanizam zaživio (smjernice, obuke, izmjene Poslovnika o radu Vlade i slično).</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 xml:space="preserve">Evaluacija Strategije reforme javne uprave  prikazala je da </w:t>
      </w:r>
      <w:r w:rsidRPr="007075A6">
        <w:rPr>
          <w:rFonts w:asciiTheme="minorHAnsi" w:eastAsia="Calibri" w:hAnsiTheme="minorHAnsi" w:cs="Calibri"/>
          <w:b/>
          <w:color w:val="000000"/>
          <w:sz w:val="24"/>
          <w:szCs w:val="24"/>
        </w:rPr>
        <w:t>sistemi eParticipacije i ePeticije ni</w:t>
      </w:r>
      <w:r w:rsidR="009C65A0">
        <w:rPr>
          <w:rFonts w:asciiTheme="minorHAnsi" w:eastAsia="Calibri" w:hAnsiTheme="minorHAnsi" w:cs="Calibri"/>
          <w:b/>
          <w:color w:val="000000"/>
          <w:sz w:val="24"/>
          <w:szCs w:val="24"/>
        </w:rPr>
        <w:t>je</w:t>
      </w:r>
      <w:r w:rsidRPr="007075A6">
        <w:rPr>
          <w:rFonts w:asciiTheme="minorHAnsi" w:eastAsia="Calibri" w:hAnsiTheme="minorHAnsi" w:cs="Calibri"/>
          <w:b/>
          <w:color w:val="000000"/>
          <w:sz w:val="24"/>
          <w:szCs w:val="24"/>
        </w:rPr>
        <w:t>su u dovoljnoj mjeri iskorišćeni</w:t>
      </w:r>
      <w:r w:rsidRPr="007075A6">
        <w:rPr>
          <w:rFonts w:asciiTheme="minorHAnsi" w:eastAsia="Calibri" w:hAnsiTheme="minorHAnsi" w:cs="Calibri"/>
          <w:color w:val="000000"/>
          <w:sz w:val="24"/>
          <w:szCs w:val="24"/>
        </w:rPr>
        <w:t>, prije svega zbog činjenice da građani ni</w:t>
      </w:r>
      <w:r w:rsidR="009C65A0">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prepoznali ovaj sistem (tokom 2019. godine podnijet je samo jedan</w:t>
      </w:r>
      <w:r w:rsidR="009C65A0">
        <w:rPr>
          <w:rFonts w:asciiTheme="minorHAnsi" w:eastAsia="Calibri" w:hAnsiTheme="minorHAnsi" w:cs="Calibri"/>
          <w:color w:val="000000"/>
          <w:sz w:val="24"/>
          <w:szCs w:val="24"/>
        </w:rPr>
        <w:t xml:space="preserve"> komentar na nacrte propisa). S</w:t>
      </w:r>
      <w:r w:rsidRPr="007075A6">
        <w:rPr>
          <w:rFonts w:asciiTheme="minorHAnsi" w:eastAsia="Calibri" w:hAnsiTheme="minorHAnsi" w:cs="Calibri"/>
          <w:color w:val="000000"/>
          <w:sz w:val="24"/>
          <w:szCs w:val="24"/>
        </w:rPr>
        <w:t xml:space="preserve"> druge strane, u sistemu ePeticija postoji problem u procedurama koje sprovode institucije u dijelu neobjavljivanja peticija na glasanje. Na taj način građani gube povjerenje jer se njihovim opravdanim zahtjevima ne daje šansa za glasanje. </w:t>
      </w:r>
      <w:r w:rsidR="00B108A9">
        <w:rPr>
          <w:rFonts w:asciiTheme="minorHAnsi" w:eastAsia="Calibri" w:hAnsiTheme="minorHAnsi" w:cs="Calibri"/>
          <w:noProof/>
          <w:color w:val="000000"/>
          <w:sz w:val="24"/>
          <w:szCs w:val="24"/>
          <w:shd w:val="clear" w:color="auto" w:fill="E6E6E6"/>
          <w:lang w:val="en-US"/>
        </w:rPr>
        <mc:AlternateContent>
          <mc:Choice Requires="wpg">
            <w:drawing>
              <wp:anchor distT="0" distB="0" distL="228600" distR="228600" simplePos="0" relativeHeight="251713536" behindDoc="0" locked="0" layoutInCell="1" allowOverlap="1" wp14:anchorId="63A8B2D9" wp14:editId="59E209DE">
                <wp:simplePos x="0" y="0"/>
                <wp:positionH relativeFrom="margin">
                  <wp:posOffset>2889250</wp:posOffset>
                </wp:positionH>
                <wp:positionV relativeFrom="page">
                  <wp:posOffset>4048125</wp:posOffset>
                </wp:positionV>
                <wp:extent cx="3345815" cy="784225"/>
                <wp:effectExtent l="6350" t="0" r="635" b="6350"/>
                <wp:wrapSquare wrapText="bothSides"/>
                <wp:docPr id="1298" name="Group 11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345815" cy="784225"/>
                          <a:chOff x="36730" y="33878"/>
                          <a:chExt cx="33458" cy="7842"/>
                        </a:xfrm>
                      </wpg:grpSpPr>
                      <wpg:grpSp>
                        <wpg:cNvPr id="1299" name="Group 1178"/>
                        <wpg:cNvGrpSpPr>
                          <a:grpSpLocks/>
                        </wpg:cNvGrpSpPr>
                        <wpg:grpSpPr bwMode="auto">
                          <a:xfrm>
                            <a:off x="36730" y="33878"/>
                            <a:ext cx="33459" cy="7843"/>
                            <a:chOff x="36730" y="33878"/>
                            <a:chExt cx="33458" cy="7842"/>
                          </a:xfrm>
                        </wpg:grpSpPr>
                        <wps:wsp>
                          <wps:cNvPr id="1300" name="Rectangle 1179"/>
                          <wps:cNvSpPr>
                            <a:spLocks noChangeArrowheads="1"/>
                          </wps:cNvSpPr>
                          <wps:spPr bwMode="auto">
                            <a:xfrm>
                              <a:off x="36730" y="33878"/>
                              <a:ext cx="33458" cy="7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01" name="Group 1180"/>
                          <wpg:cNvGrpSpPr>
                            <a:grpSpLocks/>
                          </wpg:cNvGrpSpPr>
                          <wpg:grpSpPr bwMode="auto">
                            <a:xfrm>
                              <a:off x="36730" y="33878"/>
                              <a:ext cx="33459" cy="7843"/>
                              <a:chOff x="0" y="0"/>
                              <a:chExt cx="32186" cy="20287"/>
                            </a:xfrm>
                          </wpg:grpSpPr>
                          <wps:wsp>
                            <wps:cNvPr id="1302" name="Rectangle 1181"/>
                            <wps:cNvSpPr>
                              <a:spLocks noChangeArrowheads="1"/>
                            </wps:cNvSpPr>
                            <wps:spPr bwMode="auto">
                              <a:xfrm>
                                <a:off x="0" y="0"/>
                                <a:ext cx="32186" cy="2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303" name="Rectangle 1182"/>
                            <wps:cNvSpPr>
                              <a:spLocks noChangeArrowheads="1"/>
                            </wps:cNvSpPr>
                            <wps:spPr bwMode="auto">
                              <a:xfrm>
                                <a:off x="0" y="0"/>
                                <a:ext cx="32186" cy="20287"/>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304" name="Group 1183"/>
                            <wpg:cNvGrpSpPr>
                              <a:grpSpLocks/>
                            </wpg:cNvGrpSpPr>
                            <wpg:grpSpPr bwMode="auto">
                              <a:xfrm>
                                <a:off x="0" y="190"/>
                                <a:ext cx="22494" cy="8321"/>
                                <a:chOff x="2286" y="0"/>
                                <a:chExt cx="14721" cy="10241"/>
                              </a:xfrm>
                            </wpg:grpSpPr>
                            <wps:wsp>
                              <wps:cNvPr id="1305" name="Freeform 1184"/>
                              <wps:cNvSpPr>
                                <a:spLocks/>
                              </wps:cNvSpPr>
                              <wps:spPr bwMode="auto">
                                <a:xfrm>
                                  <a:off x="2286" y="0"/>
                                  <a:ext cx="14662" cy="10122"/>
                                </a:xfrm>
                                <a:custGeom>
                                  <a:avLst/>
                                  <a:gdLst>
                                    <a:gd name="T0" fmla="*/ 0 w 2240281"/>
                                    <a:gd name="T1" fmla="*/ 0 h 822960"/>
                                    <a:gd name="T2" fmla="*/ 2240281 w 2240281"/>
                                    <a:gd name="T3" fmla="*/ 0 h 822960"/>
                                    <a:gd name="T4" fmla="*/ 1659256 w 2240281"/>
                                    <a:gd name="T5" fmla="*/ 222885 h 822960"/>
                                    <a:gd name="T6" fmla="*/ 0 w 2240281"/>
                                    <a:gd name="T7" fmla="*/ 822960 h 822960"/>
                                    <a:gd name="T8" fmla="*/ 0 w 2240281"/>
                                    <a:gd name="T9" fmla="*/ 0 h 822960"/>
                                  </a:gdLst>
                                  <a:ahLst/>
                                  <a:cxnLst>
                                    <a:cxn ang="0">
                                      <a:pos x="T0" y="T1"/>
                                    </a:cxn>
                                    <a:cxn ang="0">
                                      <a:pos x="T2" y="T3"/>
                                    </a:cxn>
                                    <a:cxn ang="0">
                                      <a:pos x="T4" y="T5"/>
                                    </a:cxn>
                                    <a:cxn ang="0">
                                      <a:pos x="T6" y="T7"/>
                                    </a:cxn>
                                    <a:cxn ang="0">
                                      <a:pos x="T8" y="T9"/>
                                    </a:cxn>
                                  </a:cxnLst>
                                  <a:rect l="0" t="0" r="r" b="b"/>
                                  <a:pathLst>
                                    <a:path w="2240281" h="822960" extrusionOk="0">
                                      <a:moveTo>
                                        <a:pt x="0" y="0"/>
                                      </a:moveTo>
                                      <a:lnTo>
                                        <a:pt x="2240281" y="0"/>
                                      </a:lnTo>
                                      <a:lnTo>
                                        <a:pt x="1659256" y="222885"/>
                                      </a:lnTo>
                                      <a:lnTo>
                                        <a:pt x="0" y="822960"/>
                                      </a:lnTo>
                                      <a:lnTo>
                                        <a:pt x="0" y="0"/>
                                      </a:lnTo>
                                      <a:close/>
                                    </a:path>
                                  </a:pathLst>
                                </a:custGeom>
                                <a:solidFill>
                                  <a:srgbClr val="7E97A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ctr" anchorCtr="0" upright="1">
                                <a:noAutofit/>
                              </wps:bodyPr>
                            </wps:wsp>
                            <wps:wsp>
                              <wps:cNvPr id="1306" name="Rectangle 1185"/>
                              <wps:cNvSpPr>
                                <a:spLocks noChangeArrowheads="1"/>
                              </wps:cNvSpPr>
                              <wps:spPr bwMode="auto">
                                <a:xfrm>
                                  <a:off x="2286" y="0"/>
                                  <a:ext cx="14721" cy="10241"/>
                                </a:xfrm>
                                <a:prstGeom prst="rect">
                                  <a:avLst/>
                                </a:prstGeom>
                                <a:blipFill dpi="0" rotWithShape="1">
                                  <a:blip r:embed="rId4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s:wsp>
                            <wps:cNvPr id="1307" name="Rectangle 1186"/>
                            <wps:cNvSpPr>
                              <a:spLocks noChangeArrowheads="1"/>
                            </wps:cNvSpPr>
                            <wps:spPr bwMode="auto">
                              <a:xfrm>
                                <a:off x="0" y="0"/>
                                <a:ext cx="31382" cy="19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Potrebno je da se smanji birokratija i da se neformalnim putem krenu prikupljati mišljenja građana. Koristiti i društvene mreže za prikupljanje mišljenja javnosti,</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wps:txbx>
                            <wps:bodyPr rot="0" vert="horz" wrap="square" lIns="45698" tIns="91424" rIns="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63A8B2D9" id="Group 1177" o:spid="_x0000_s1394" style="position:absolute;left:0;text-align:left;margin-left:227.5pt;margin-top:318.75pt;width:263.45pt;height:61.75pt;z-index:251713536;mso-wrap-distance-left:18pt;mso-wrap-distance-right:18pt;mso-position-horizontal-relative:margin;mso-position-vertical-relative:page" coordorigin="36730,33878" coordsize="33458,784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xwaxlpgYAALghAAAOAAAAZHJzL2Uyb0RvYy54bWzsWltv2zYUfh+w/yDo&#10;cYBr3WxdUKdIY7so0K3FmmHPtERbQiVRo+TY7bD/vo+kKMt2nDRtaqxr8uCQ4vERz4XfudDPX2yL&#10;3LihvM5YOTHtZ5Zp0DJmSVauJuYf1/NBYBp1Q8qE5KykE/Mjrc0XFz//9HxTRdRhKcsTyg0wKeto&#10;U03MtGmqaDis45QWpH7GKlpiccl4QRpM+WqYcLIB9yIfOpY1Hm4YTyrOYlrXeDpVi+aF5L9c0rh5&#10;u1zWtDHyiYm9NfKTy8+F+BxePCfRipMqzeJ2G+QLdlGQrMRLO1ZT0hBjzbMjVkUWc1azZfMsZsWQ&#10;LZdZTKUMkMa2DqR5xdm6krKsos2q6tQE1R7o6YvZxr/dvONGlsB2TghblaSAleSLDdv2faGgTbWK&#10;QPeKV++rd1xJieEbFn+osTw8XBfzlSI2FptfWQKOZN0wqaDtkheCBUQ3ttIOHzs70G1jxHjout4o&#10;sEemEWPNDzzHGSlDxSmsKb7mjn0X5sSy6wZ+oFdnfQa7r4vlIYnUq+V22+0p2eSkE3OnjvBIHfJF&#10;h+IKoz+WOm6Vq68W7KlViquFfnyV4CjWO2+rv87b3qekotKJa+FFWr2uBfspb/sdp5SUq5wKjwuF&#10;WJtK0mp3q5WvGSW7SkFILzlnm5SSBFuzpXH3viAmNTz1Xue7V9s4EH1tdz5EoorXzSvKCkMMJiaH&#10;CNK9yc2bulHupkmEt5dsnuU5npMoL/cegKd6Aivjq2JN2Ftix9+hFc6CWeANPGc8G3jWdDq4nF95&#10;g/Hc9kdTd3p1NbX/Ee+1vSjNkoSW4jUax2zv8yzXIqpCoA7JapZniWAntlTz1eIq58YNAY7O5V97&#10;qHpkw/1tyDMHWQ5Esh3PeumEg/k48Afe3BsNQt8KBpYdvgzHlhd60/m+SG+ykn69SMZmYoYjAIkU&#10;56Rslvw7lo1ERdYgUuVZMTGDjohEwg1nZSJN25AsV+OeKsT2d6qAubWhAUTKT5W/N9vFVgKxM/L0&#10;GViw5CP8mDO4GI4L4iwGKeOfTGODmDUx67/WhFPTyF+XOAuh7Tkeglx/wvuTRX9CyhisJmbccNNQ&#10;k6tGhcZ1xbNVinfZUl0luwR8LzPp2GLXal8S+iVW3IWjrmXrg67DSiDj7n8UR1VYaTODOJ3pkOLY&#10;wVjBgWM5gQyMHR4cxpTzAKij9doH0EAC4h4e4vh+IwDd05WALRm979LUE3LO58fo0oMLhbgKJp6Q&#10;86HIKfPEHUJ9H8h5HrRwb0ULR4capGbfOt06A1r0spHbkxZxpEhepUSlMhLmcdja/EbG6T0eD8rW&#10;nlKbNoc9ndqMtb/9P1IbZFv7FXMgy7JvmdqoU2SHbYaio67jIHVW+UngOjIJIFFXLzuOSF52lfYu&#10;r7E9H9SyzLEtx1Pl1Kla+TxIhcJfKXXOKRWtH9SFQZcTHwOVKLf2Eh4x+awC8FAtWpm2Nx4juxK1&#10;n23ZjgTJLtmDWteq+JNg0hZ86AIkbf22Str9X8NWyyJHQ+mXoWEZGwNGQu7YGmdHBv33yFIjcByU&#10;QuKkCK6aGTbUUbWMTrME2nfElnGKJRymo7LHo9AZjU+zhFk6YgeaC0Yn+cLXOtI75PZ7ZErmkxxR&#10;iX8OR7RHemR9sWG+zkAkVUU6LLktW6NhhCIInTVLljwVq0WfSVgQTnCtjwWohFFOEMNCglhCAN53&#10;NzF0L4hlxnIvsTq817rquJszdCU4y06K5qz+t7KKbsVhQ5SbBhqiC+V0FWmEioSoYihqZ+26Ror6&#10;V/mngePC16Lz+/aD1lvBbug1k19sDvp72MJuNS/7VB1z7FuHZE2h/1eSX+ulUkLlhGLHYK3J9H9F&#10;rsy3O0/3EB6+O85ZTRV/oQf5ok43QqU9INhLG/b6Jf4s9C+n7T73yH6I7AJN7LY/8mi9kocnDx48&#10;QfVFvJHvYNL1RcSK6ou0K4/cFzlPzARAHDdTg64cOg6aj95MPR1L70gwHtwOWORZJXucSZXJnhh6&#10;Y39mTSq7zLpfJYjajiH6WQdXJbdcKalrmCmL1wUtG3WvxGlOGkBbnWZVDXeJaLGgCTq9r5M2ftc8&#10;Fo0XGaXrhtMmBkCQaImWafscCNEtYKz3Lqh+iJN/xpZpe1GlW5PfQ+G/axqqBvA57lyQcd0CE11R&#10;dgaYUBH5oHhxbTfQ+XbouTon0neF+ibl6bJld2/x1DJ8pMuW9k73wcjhjcbiwvyWy5YuocBAJxON&#10;Hn75FUsfL47G+HmAzE7bnzKI3x/05xj3f3Bx8S8AAAD//wMAUEsDBBQABgAIAAAAIQCqJg6+vAAA&#10;ACEBAAAZAAAAZHJzL19yZWxzL2Uyb0RvYy54bWwucmVsc4SPQWrDMBBF94XcQcw+lp1FKMWyN6Hg&#10;bUgOMEhjWcQaCUkt9e0jyCaBQJfzP/89ph///Cp+KWUXWEHXtCCIdTCOrYLr5Xv/CSIXZINrYFKw&#10;UYZx2H30Z1qx1FFeXMyiUjgrWEqJX1JmvZDH3IRIXJs5JI+lnsnKiPqGluShbY8yPTNgeGGKyShI&#10;k+lAXLZYzf+zwzw7TaegfzxxeaOQzld3BWKyVBR4Mg4fYddEtiCHXr48NtwBAAD//wMAUEsDBBQA&#10;BgAIAAAAIQA3zXFV4gAAAAsBAAAPAAAAZHJzL2Rvd25yZXYueG1sTI9BS8NAFITvgv9heYI3u1lr&#10;0jbmpZSinopgK4i31+Q1Cc3uhuw2Sf+960mPwwwz32TrSbdi4N411iCoWQSCTWHLxlQIn4fXhyUI&#10;58mU1FrDCFd2sM5vbzJKSzuaDx72vhKhxLiUEGrvu1RKV9Ssyc1sxyZ4J9tr8kH2lSx7GkO5buVj&#10;FCVSU2PCQk0db2suzvuLRngbadzM1cuwO5+21+9D/P61U4x4fzdtnkF4nvxfGH7xAzrkgeloL6Z0&#10;okV4iuPwxSMk80UMIiRWS7UCcURYJCoCmWfy/4f8BwAA//8DAFBLAwQKAAAAAAAAACEA6/k33EMZ&#10;AABDGQAAFAAAAGRycy9tZWRpYS9pbWFnZTEucG5niVBORw0KGgoAAAANSUhEUgAAAeQAAAFQCAYA&#10;AABu9Q2aAAAZCklEQVR4Xu3dbci252EX8IGQD4NAYJAPgUAgGPHDA4NBBVfyrG4SV/cYeR4zW4PD&#10;ULSLoS7FWUft1lmsKyR0ugXZOlmb+LIM4x6fZS5UhUpVasG3ulGYZTrQOUY3lbF+mF/+nkcu7973&#10;cx73y3Xd1/lynOf5+8H/U2lIntzX9c913P/jvL7hGwCuIcnv6/IHu3zLAvPEAvPIhPn92f27/QMj&#10;5A83lD/W5VYD+bYu7+u/xgD20r2BPJa66GT5+fYufzp1aciwKX/Of6HL38/O5/qvMYArdW8eD6d+&#10;I5flp3xi/FOpy0OGS/lk/oNd/mPup5CBw3RvHA+lfiOX5efpKOOxUv5D5092+eku/zvnU8jA/ro3&#10;jW/s8s2p38xluflDXZ7JrpD7RSLHpRxLP9flF3I1hQzsJ7sR143Ub+iy3JQyfk/qIpHj8u4un+jy&#10;37I/hQzsJ8tdVMv5udnlvanLRK6Xciz9x7v8bC4+lr6MQgauFovqteU7Ykk9VMqxdBlp/escRyED&#10;l+veKL4p9Ru6LDeW1MPkj3b58Rx2LH0ZhQxcrHuTeDD1G7osN3e63E5dLrJfyn/MlLvD5Vh6aAoZ&#10;OF8sqtcUS+rjcjPn3x0ekkIGaln2YzHl/lhSXz/l7vDfy/VGWodSyEAtu2cn99/YZXm5GUvqQ3Py&#10;SMt97g4PSSED9+veGB5N/cYuy4sl9WEpd4dfznAjrUMpZOBULKrXEkvq/VL+nP5cl5/LNMfSl1HI&#10;wE52I67+G7ssL3diSX1VyrH0X8/xd4eHpJCBt8v4gVhULz2W1Fen/Pn8ROY7lr6MQoati0X1GmJJ&#10;fXHKsfQLGefu8JAUMmxd90bweOo3eFlObsaS+rzcye7u8C9nGRQybFn3JvBI6jd4WU6Mt+pMeXd4&#10;SAoZtioW1UvPd0UZn6T8h8mHunw2y6WQYYvisZhLz50Yb5WUP4M57w4PSSHD1mQ34lLGy0wZb313&#10;lHErd4eHpJBhS2JRveR8a7a9pC53h/9m2ro7PCSFDFvSvegfS/1GL+3nZrb7GMw/0+XvZh3H0pdR&#10;yLAV3Qv+4dRv9NJ+trikLv/ML6b9u8NDUsiwBd2L/aHUb/TSfra2pL6T3SMtl3J3eEgKGdYuFtVL&#10;zZ1sZ7xVHmn5etY10jqUQoY1y27EdSP1m720m60sqcux9F/Lsu8OD0khw5rFonpp2cKS+k52d4f/&#10;RzhLIcNaxaJ6abmZdS+py93hN8NFFDKsUTwWc2lZ65K6/HOVu8NfDFdRyLA23Qv7wdRv+NJu1rik&#10;/p7s7g5veaR1KIUMaxKL6qXlTtY13ip3h8sjLTmcQoa1iMdiLillSV3GW2so4zvZHUsbaR1HIcNa&#10;dC/oJ1K/8Ut7uZndtaZ+sS0t5ZGWb8Sx9FAUMqxB92J+NPUbv7SXm1n2krqMtH44RlpjUMiwdLGo&#10;XkpKmS31k/GdLn87jqXHpJBhybIbcfXf+KW9/Iksc0n957u8FaagkGGpuhfwA7GoXkLuZFnjrfJJ&#10;/qU4lp6aQoYlikX1ErK0JfX7srs7/LthDgoZlqh78T6eugCkndzMcn5fXO4OvxnmppBhaboX7iOp&#10;C0Dayc20v6Qun9zL3eHfDK1QyLAksahuPa0vqcsjLf9F3B1ukUKGpYjHYraelpfU5e7wfwgtU8iw&#10;BNmNuJRxu7mT9sZb5e/pH8bd4aVQyNC6WFS3nBaX1H8xu2NplkUhQ+u6F+pjqYtA5s/NtPP74vK7&#10;67/V5VfCUilkaFn3In04dRHI/Pn2tLGkLneHX427w2ugkKFV3Qv0odRFIPOnhSX1X+nyhbAmChla&#10;FIvqVlN+VzzXkrr8rro80tLd4XVSyNCa7EZcN1KXgcyXMt66k3nGW+VYuoy0HEuvm0KG1sSiurWc&#10;LKn7RTl2yt3hXwpboZChJbGobi03M+14qxR/uTvsWHp7FDK0Ih6L2VqmXFL/pbg7vHUKGVrQvRgf&#10;TF0IMl/KknqK8Va5O/xfAwoZ5heL6tYy9pK6jLTuxUiL+ylkmFM8FrOljL2k/nDcHeZiChnm1L0I&#10;n0hdDDJ9xlpSl7/mT8VIi6spZJhL9wJ8NHUxyPS5meHHW+4OcyiFDHOIRXUrGXpJXUZavxQ4nEKG&#10;qWU34uoXg0yfoZbU7g4zBIUMU+pedA/EorqFDLGkLiMtd4cZikKGqcSiuoWU8VY5oj5mSe3uMGNQ&#10;yDCV7gX3eOqCkOlyzJLa3WHGppBhCt2L7ZHUBSHT5WaX96Yu2qvi7jBTUcgwtlhUz53vyGFLaneH&#10;mYNChjHFYzHnziFLaneHmZNChrFkN+JSxvPlTpfbqYu3H3eHaYFChjHEonrOlPHWM7l8Se3uMK1R&#10;yDCG7sX1WOqikPFz1ZLa3WFapZBhaN0L6+HURSHj52bOX1KXgnZ3mNYpZBhS96J6KHVRyPg5b0nt&#10;7jBLopBhKLGoniv9JfXH4+4wy6OQYQjZjbhupC4LGTd3sltSuzvM0ilkGEIsqqfOyZL6g3F3mHVQ&#10;yHCsWFRPnVLGPxF3h1kXhQzHiMdiTplv7fKjXf5nYH0UMlxX9wJ6MHVpyPB5d5ePdvlKYL0UMlxH&#10;LKqnyHPZfSL++S6/Flg3hQyHisdijplyLP1il5/u8o+zK+P/E1g/hQyH6l44T6QuEjkuJ8fSpYRP&#10;UtbTXwtsg0KGQ3QvmkdTl4lcPyfH0meLuOTzXf5vYDsUMuwrFtVDpX8s3c+/C2yPQoZ9ZDfi6heL&#10;HJbzjqX7saRmqxQyXKV7oTwQi+pjctGxdD+W1GyZQobLxKL6uinH0t+bi4+lz8aSGhQyXK57kTye&#10;umzk4vyR7I6l/0Hq4j0vZUmtjEEhw8W6F8gjqQtHzs97s9+xdL+MLalhRyHDeWJRvU8OOZbux5Ia&#10;7qeQoS8ei3lVDj2W7ufLAfoUMpyV3YhLGZ+f6xxL92NJDedTyHAiFtXn5Zhj6bOxpIbLKWQ40b0g&#10;HktdSFvNscfSZ2NJDVdTyFB0L4aHU5fSFjPEsfTZWFLDfhQydC+Eh1IX05ZSjqXL07SOPZbux5Ia&#10;9qeQ2bZse1FdjqV/IMMcS/djSQ2HUchsV3Yjrhupi2rtud3lR1KX6FCxpIbDKWS2K9taVI91LH02&#10;ltRwfQqZbcp2FtVjHkufjSU1HEchsz3ZxmMxxz6WPhtLajieQmZbuh/6B1OX11oyxbF0P2VJrYzh&#10;eAqZ7ch6F9VTHUv386UAQ1HIbEPW+VjMKY+l+7GkhmEpZLah+2F/InWhLTVTH0ufTVlSfzXA0BQy&#10;69f9oD+autSWlnIs/WKmP5Y+m7diSQ1jUcisW5a/qC7H0h9NXY5Tx5IaxqWQWa/sRlz9gltKyrH0&#10;30ldjHPEkhrGp5BZp+6H+4Esb1HdwrF0P5bUMA2FzPpkeYvqVo6l+7GkhukoZNan+8F+PHXptZiW&#10;jqXPxpIapqeQWZfuh/qR1MXXUlo8lj4bS2qYh0JmPdL2orrVY+mzsaSG+Shk1iHtPhaz1WPpfiyp&#10;YV4KmeXLbsTVUhmXL3kox9JzPU3r0FhSw/wUMsuWthbV7077x9L9WFJDGxQyy9b9ED+WuhinTjmW&#10;/tHUZddyypL61wO0QiGzXN0P8MOpy3GqLO1Y+mxKGVtSQ1sUMsvU/fA+lLokp8gSj6XPxpIa2qSQ&#10;WZ7Ms6he4rF0P1+IMoZWKWSWJbsR143UhTlGlnws3U+51gS0SyGzLJlmUb30Y+l+LKmhfQqZ5cj4&#10;i+o1HEufjSU1LIdCZhky3mMxy7H092Ydx9JnY0kNy6KQaV/3g/pg6iI9NuVLHj6adr/k4ZhYUsPy&#10;KGTaluEX1e/Nuo6l+7GkhmVSyLQrwz0Wc63H0v1YUsNyKWTa1f2APpG6XA/Jmo+l+7GkhmVTyLSp&#10;++F8NHXB7pu1H0ufjSU1rINCpj253qJ6K8fSZ2NJDeuhkGlLdiOuftleli0dS5+NJTWsi0KmHd0P&#10;5APZf1G9pWPpfj4fZQxro5BpQ/ZbVJdj6fI0rS0dS/djSQ3rpJBpQ/fD+HjqAj5JOZb+gWzvWLqf&#10;rwRYK4XM/LofxEdSl3DJ7S4/krqYtpYy3nKtCdZNITOv1Itqx9L3x5IatkEhM5/c/1hMx9J1ypL6&#10;awG2QCEzj+xGXKWMHUufH0tq2BaFzPSyu95Uri05lj4/ltSwPQqZ6WRXxOWRmH+5y8+lLiKxpIat&#10;UsiMr/tBeyinXxTxZ7v8k9RFtPVYUsO2KWTGkd3viMt1phu5/xpTv4jEkhpQyAwtu+X0Y6nvFL+r&#10;y6upy2jrsaQGCoXMMLK7T3zRoy/f0eWnUpfR1mNJDZxQyFxfTkdaV30hxCdjxNWPJTVwlkLmcN0P&#10;zoO5/NnTZ/Nil7upC2nLsaQG+hQy+8lupPVw7h9pXZVnu9xLXUhbjSU1cBGFzOVyOtK66li6n+9M&#10;XUhbjiU1cBmFzPmyG2md3B0+NGVR/VrqUtpqypJaGQOXUcicym6kVe4OH/pp+GzKovrHU5fSVlPK&#10;2JIauIpC5usjrfPuDl8nH49F9UksqYF9KeStym6k9U05bKR1VT4Qj8U8yZcDsD+FvDXZHUtfZ6R1&#10;VZ7JbrjUL6YtxpIaOJRC3oocN9K6KmXE5Zjakhq4PoW8Zjn/Cx6GzpOxqC6xpAaOoZDXKMOOtC5L&#10;WVSXx2L2y2lrsaQGjqWQ1yKnI62LvuBhjPxQHFVbUgNDUMhLl/2/4GHovBCLaktqYCgKeam6f3kP&#10;ZbyR1lUpi+p+OW0tltTAkBTykuR6X/AwdMqi+o3UBbWVWFIDY1DIS5DTL3jol+PUKSOuLS+qLamB&#10;sSjklmX6kdZlOVlUb3XEZUkNjEkhtybDfMHDGPlQtlvGltTA2BRyK7K7O/x46iJsIe/LdhfVXwrA&#10;+BTynNLGSOuq3E5dUluJJTUwFYU8h5yOtFo7lu6nLKp/JnVRrT1lSf3VAExHIU8p437Bw9ApI65X&#10;U5fV2vNWLKmB6SnkseV0pHUjdem1nC0uqi2pgbko5LFkui94GCMvdrmburDWnLKkVsbAXBTykHL6&#10;BQ83UpfcUvJsl3upC2vNsaQG5qaQh5DdsfQSRlpX5enUZbX2WFIDLVDIx8i8X/AwdMqiekuPxbSk&#10;BlqikA+V3bH0Ekdal6Usqn8ydWmtNZbUQGsU8r6y7JHWVfl4trOotqQGWqSQL5PTkVYrX/AwRj6Q&#10;7TwW05IaaJVCPk92I61Hs/yR1lV5JrvfpfaLa42xpAZappDPym6k1eoXPAydp7KdY2pLaqB1CjnL&#10;+IKHofNktrGotqQGlmK7hZzTL3jol9XaUxbVr6Qur7WllLElNbAU2yvkrH+kdVX+RtZ/VG1JDSzN&#10;Ngo5p1/wsPaR1lV5IetfVH8hyhhYnnUXcnZ3h7cy0roqZVHdL6+1pVxrAlii9RVytjnSuirlsZhv&#10;pC6wNcWSGliy9RRy1vMFD0PnnVn3orqMt349AMu2/ELObqS1li94GDplUf3JrHfEZUkNrMUyCzmn&#10;I60bqUtITvORLndTF9kaYkkNrMmyCjnr/oKHofN81ruotqQG1qb9Qs7pFzzcSF06cn5upy6xtcSS&#10;Glijdgs52/mCh6FTFtU/k7rI1hBLamCt2ivk7L7gwUjreikjrldTF9nSY0kNrF0bhZzdsbSR1vFZ&#10;46LakhrYgnkLOUZaQ+ZDWd+Iy5Ia2Ip5Cjm+4GHoPNflXupCW3IsqYEtma6QY6Q1Vp5OXWZLjyU1&#10;sDXjF3J2Iy1f8DBOyqJ6bY/F/EoAtmecQo4veJgiZVH9k6kLbakp4y3XmoCtGraQu7/gN8ZIa6q8&#10;nPUsqi2pga0bppDjCx6mzgeynkV1WVJ/LQDbdv1CzukXPBhpTZtns/tE2S+2JebzsaQGKA4v5Ozu&#10;DhtpzZNbWc8xtSU1wKn9Cjm+4KGFPJn1LKotqQHud3khZ3csXUZajqXnTVlUv5K62JYWS2qA851f&#10;yDHSai0fz/KPqi2pAS52Wsg5HWndSF0IMl9eyPIX1ZbUAJf73MlIy93hNvNMlzdTF9ySYkkNcLW3&#10;C7lfAtJGnuryRuqCW1IsqQH2o5AbzTuz/EW1JTXA/hRygzlZVC91xGVJDXA4hdxgPtLlbuqiW0Is&#10;qQGuRyE3luez3EV1WVIrY4DrUcgN5XbqkltKShlbUgNcn0JuJO9KXXJLiSU1wPEUcgMpi+pXUxfd&#10;EvLlADAEhdxAPpllLqotqQGGo5BnzoeyvBGXJTXA8BTyjHmuy73UhddyLKkBxqGQZ8rTqcuu9VhS&#10;A4xHIc+Qsqh+PXXhtRxLaoBxKeSJUx6L+enUhddyLKkBxqeQJ87LWdai2pIaYBoKecJ8f5azqLak&#10;BpiWQp4oz2ZXcv3iazGW1ADTU8gT5FaWc0xtSQ0wD4U8cp7s8lrq4msxltQA81HII6Ysqj+Vuvha&#10;jCU1wLwU8oh5Kcs4qrakBpifQh4pL6T9RXUZmX01ALRAIY+Qsqh+M3UBtpS3YkkN0BKFPHCe6vJG&#10;6gJsKZbUAO1RyAPmnWl/UV2W1MoYoD0KeaCURfUraXvE9Z8CQKsU8kD5WJe7qUuwlVhSA7RNIQ+Q&#10;59PuorosqX8zALROIR+Z22l3Uf2LsaQGWAqFfETelboEW4klNcCyKORrpiyqX01dhC2kLKl/LwAs&#10;iUK+Zj6ZNhfVltQAy6SQr5GPpM0RlyU1wHIp5APz/i73UpfhnLGkBlg+hXxAnk5dhnPHkhpgHRTy&#10;nimL6tZ+Z2xJDbAeCnmPlMdifjp1Ic6ZfxNLaoA1Uch75OW09en4iwFgbRTyFfn+tLWotqQGWCeF&#10;fEmey27B3C/FOVL+Pv57AFgrhXxBbqWdY+ryCf1/BYA1U8jn5Mkur6cuxjnyz2NJDbAFCrmXsqj+&#10;TOpinCOW1ADboZB7eSltHFX/2wCwJQr5TF7I/IvqN2JJDbBFCvn/59kub6YuyCljSQ2wXQo5u0V1&#10;+WTaL8gpY0kNsG2bL+R3dnktdUFOGUtqADZdyGVR/anMO+KypAag2HQhf6zL3dQlOVUsqQE4sdlC&#10;fj7zLaotqQHo22Qh3858i+qypP7VAMD9NlfIT6UuyaliSQ3ARTZVyGVR/WrqopwiZUn9uwGA822q&#10;kF/JPIvqz8WSGoDLbaaQy6J6jhHXFwIAV9tEIb+/y73UZTlmypL6VwIA+1l9IT+duizHjiU1AIda&#10;dSG/K9P/zrgci/92AOAwqy3ksqj+dOrCHDP/LJbUAFzPagv55Uz76fhzsaQG4PpWWcgfzrSLaktq&#10;AI61ukIui+oyquqX5hixpAZgKKsq5FuZ7pjakhqAIa2mkJ/s8nrq4hwjltQADG0VhfyOLp9JXZxj&#10;xJIagDGsopBfyjRH1Z+NJTUA41h8IX8w0yyqLakBGNOiC/m5Lm+mLs8hU5bU/zkAMK7FFvKt7Mqy&#10;X6BDpvz1LakBmMIiC7k8FvO11AU6ZCypAZjS4gq5LKo/lXFHXGW89dsBgOksrpA/0eVu6hIdKm/F&#10;khqA6S2qkJ/PuItqS2oA5rKYQn5PxltUl/HWlwIA81lEId9KXaJD5R/FkhqA+TVfyGVR/WrqIh0i&#10;ltQAtKL5Qn4l4yyqLakBaEnThfyxjDPisqQGoDXNFvL7u9xLXabHxpIagBY1WchPZ/hFtSU1AC1r&#10;rpCfyvC/M7akBqB1TRVyWVR/OnWhHpPyO+jfCAC0ralC/rEM++n452NJDcAyNFPIH86wi2pLagCW&#10;pIlCLovq8mm2X6rXTVlSK2MAlmT2Qr6V4Y6py5L6iwGA5Zm1kJ/McGX8s7GkBmC5Zivksqj+TOpi&#10;vU4sqQFYutkK+aUM8+m4/O75twIAyzZLIX8wwyyqfzHGWwCsw+SF/FyGeSymJTUAazJpId/Kbgnd&#10;L9dDYkkNwBpNVshlxFWW0P2CPSSW1ACs1SSF/I7sFtXHjLgsqQFYs0kK+RNd7qYu2X1jSQ3A2o1e&#10;yN+X4xbVltQAbMGohfyeHLeo/pdRxgBsw2iFfCt1we6bsqT+VwGA7RilkMui+rXURbtPLKkB2KJR&#10;CvlTud6iuvx/fi0AsD2DF3JZVF9nxFWOqS2pAdiqQQv5/V3upS7bq/JPY7wFwLYNVsjfncMX1eVT&#10;sSU1AAxUyE/l8N8ZW1IDwKmjC7ksqstjMfuFe1nKkvorAQBOHF3IP5bDPh1bUgNA7ahC/uEctqi2&#10;pAaA8127kMuiunzpQ790L4olNQBc7FqFfKvLL6Qu3fNiSQ0AVzu4kJ/M/r8ztqQGgP0cVMgni+p9&#10;CtmSGgD2d1Ahv5T9ytiSGgAOs3ch/9Xst6i2pAaAw+1VyGVR/Wbq8u2nLKl/JwDAoa4s5FvZfert&#10;l2//U/FnY0kNANd1aSGXEdfd1AXcL2NLagA4zoWF/I5cvaguS+pfDgBwrAsL+RO5+tPxfwkAMIRz&#10;C/n7cvmi2pIaAIZVFfL35PJFdXlkpiU1AAzrvkK+lbqAz34qtqQGgHF8vZDLovr11EV8UsaW1AAw&#10;nq8X8kWLaktqABjf24VcFtUXjbgsqQFgfG8X8r3URWxJDQDTebuQ+2VsSQ0A07qvkC2pAWAeXy9k&#10;S2oAmM/bhVyW1P++/78AAJN5u5B/qMt3dvk2ERERmSXf/P8AsCGYdl7X7Y4AAAAASUVORK5CYIJQ&#10;SwECLQAUAAYACAAAACEAsYJntgoBAAATAgAAEwAAAAAAAAAAAAAAAAAAAAAAW0NvbnRlbnRfVHlw&#10;ZXNdLnhtbFBLAQItABQABgAIAAAAIQA4/SH/1gAAAJQBAAALAAAAAAAAAAAAAAAAADsBAABfcmVs&#10;cy8ucmVsc1BLAQItABQABgAIAAAAIQBxwaxlpgYAALghAAAOAAAAAAAAAAAAAAAAADoCAABkcnMv&#10;ZTJvRG9jLnhtbFBLAQItABQABgAIAAAAIQCqJg6+vAAAACEBAAAZAAAAAAAAAAAAAAAAAAwJAABk&#10;cnMvX3JlbHMvZTJvRG9jLnhtbC5yZWxzUEsBAi0AFAAGAAgAAAAhADfNcVXiAAAACwEAAA8AAAAA&#10;AAAAAAAAAAAA/wkAAGRycy9kb3ducmV2LnhtbFBLAQItAAoAAAAAAAAAIQDr+TfcQxkAAEMZAAAU&#10;AAAAAAAAAAAAAAAAAA4LAABkcnMvbWVkaWEvaW1hZ2UxLnBuZ1BLBQYAAAAABgAGAHwBAACDJAAA&#10;AAA=&#10;">
                <v:group id="Group 1178" o:spid="_x0000_s1395" style="position:absolute;left:36730;top:33878;width:33459;height:7843" coordorigin="36730,33878" coordsize="33458,78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bjuYwwAAAN0AAAAPAAAAZHJzL2Rvd25yZXYueG1sRE9Li8Iw&#10;EL4L+x/CLOxN07ooWo0isrt4EMEHiLehGdtiMylNtq3/3giCt/n4njNfdqYUDdWusKwgHkQgiFOr&#10;C84UnI6//QkI55E1lpZJwZ0cLBcfvTkm2ra8p+bgMxFC2CWoIPe+SqR0aU4G3cBWxIG72tqgD7DO&#10;pK6xDeGmlMMoGkuDBYeGHCta55TeDv9GwV+L7eo7/mm2t+v6fjmOdudtTEp9fXarGQhPnX+LX+6N&#10;DvOH0yk8vwknyMUDAAD//wMAUEsBAi0AFAAGAAgAAAAhANvh9svuAAAAhQEAABMAAAAAAAAAAAAA&#10;AAAAAAAAAFtDb250ZW50X1R5cGVzXS54bWxQSwECLQAUAAYACAAAACEAWvQsW78AAAAVAQAACwAA&#10;AAAAAAAAAAAAAAAfAQAAX3JlbHMvLnJlbHNQSwECLQAUAAYACAAAACEAu247mMMAAADdAAAADwAA&#10;AAAAAAAAAAAAAAAHAgAAZHJzL2Rvd25yZXYueG1sUEsFBgAAAAADAAMAtwAAAPcCAAAAAA==&#10;">
                  <v:rect id="Rectangle 1179" o:spid="_x0000_s1396" style="position:absolute;left:36730;top:33878;width:33458;height:784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imYaxQAAAN0AAAAPAAAAZHJzL2Rvd25yZXYueG1sRI9BT8Mw&#10;DIXvSPsPkZG4IJYyJDS6ZdNgQuLKxtCObmOaqo1TJaEr/x4fkLjZes/vfV5vJ9+rkWJqAxu4nxeg&#10;iOtgW24MfBxf75agUka22AcmAz+UYLuZXa2xtOHC7zQecqMkhFOJBlzOQ6l1qh15TPMwEIv2FaLH&#10;LGtstI14kXDf60VRPGqPLUuDw4FeHNXd4dsbOObx9Fmdzstuf9umqgque4rPxtxcT7sVqExT/jf/&#10;Xb9ZwX8ohF++kRH05hcAAP//AwBQSwECLQAUAAYACAAAACEA2+H2y+4AAACFAQAAEwAAAAAAAAAA&#10;AAAAAAAAAAAAW0NvbnRlbnRfVHlwZXNdLnhtbFBLAQItABQABgAIAAAAIQBa9CxbvwAAABUBAAAL&#10;AAAAAAAAAAAAAAAAAB8BAABfcmVscy8ucmVsc1BLAQItABQABgAIAAAAIQC5imYaxQAAAN0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180" o:spid="_x0000_s1397" style="position:absolute;left:36730;top:33878;width:33459;height:7843" coordsize="32186,202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862EwwAAAN0AAAAPAAAAZHJzL2Rvd25yZXYueG1sRE9Ni8Iw&#10;EL0L+x/CCN40raJINYrIuniQBauw7G1oxrbYTEqTbeu/NwuCt3m8z1lve1OJlhpXWlYQTyIQxJnV&#10;JecKrpfDeAnCeWSNlWVS8CAH283HYI2Jth2fqU19LkIIuwQVFN7XiZQuK8igm9iaOHA32xj0ATa5&#10;1A12IdxUchpFC2mw5NBQYE37grJ7+mcUfHXY7WbxZ3u63/aP38v8++cUk1KjYb9bgfDU+7f45T7q&#10;MH8WxfD/TThBbp4AAAD//wMAUEsBAi0AFAAGAAgAAAAhANvh9svuAAAAhQEAABMAAAAAAAAAAAAA&#10;AAAAAAAAAFtDb250ZW50X1R5cGVzXS54bWxQSwECLQAUAAYACAAAACEAWvQsW78AAAAVAQAACwAA&#10;AAAAAAAAAAAAAAAfAQAAX3JlbHMvLnJlbHNQSwECLQAUAAYACAAAACEA2/OthMMAAADdAAAADwAA&#10;AAAAAAAAAAAAAAAHAgAAZHJzL2Rvd25yZXYueG1sUEsFBgAAAAADAAMAtwAAAPcCAAAAAA==&#10;">
                    <v:rect id="Rectangle 1181" o:spid="_x0000_s1398"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FF32wwAAAN0AAAAPAAAAZHJzL2Rvd25yZXYueG1sRE/fa8Iw&#10;EH4f+D+EE3wZM52DoZ1RdCL4Op2yx2tza0qbS0lirf/9Mhjs7T6+n7dcD7YVPflQO1bwPM1AEJdO&#10;11wp+Dztn+YgQkTW2DomBXcKsF6NHpaYa3fjD+qPsRIphEOOCkyMXS5lKA1ZDFPXESfu23mLMUFf&#10;Se3xlsJtK2dZ9iot1pwaDHb0bqhsjler4BT786U4f82b3WMdisKZZuG3Sk3Gw+YNRKQh/ov/3Aed&#10;5r9kM/j9Jp0gVz8AAAD//wMAUEsBAi0AFAAGAAgAAAAhANvh9svuAAAAhQEAABMAAAAAAAAAAAAA&#10;AAAAAAAAAFtDb250ZW50X1R5cGVzXS54bWxQSwECLQAUAAYACAAAACEAWvQsW78AAAAVAQAACwAA&#10;AAAAAAAAAAAAAAAfAQAAX3JlbHMvLnJlbHNQSwECLQAUAAYACAAAACEAJhRd9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rect id="Rectangle 1182" o:spid="_x0000_s1399" style="position:absolute;width:32186;height:202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KFuXwwAAAN0AAAAPAAAAZHJzL2Rvd25yZXYueG1sRE9Li8Iw&#10;EL4L/ocwgpeypj6QpRpFBXGRBVH3sMehGdtiMylJ1PrvN8KCt/n4njNftqYWd3K+sqxgOEhBEOdW&#10;V1wo+DlvPz5B+ICssbZMCp7kYbnoduaYafvgI91PoRAxhH2GCsoQmkxKn5dk0A9sQxy5i3UGQ4Su&#10;kNrhI4abWo7SdCoNVhwbSmxoU1J+Pd2MAjnKD9/73aVpE7l2dmKT2+E3Uarfa1czEIHa8Bb/u790&#10;nD9Ox/D6Jp4gF38AAAD//wMAUEsBAi0AFAAGAAgAAAAhANvh9svuAAAAhQEAABMAAAAAAAAAAAAA&#10;AAAAAAAAAFtDb250ZW50X1R5cGVzXS54bWxQSwECLQAUAAYACAAAACEAWvQsW78AAAAVAQAACwAA&#10;AAAAAAAAAAAAAAAfAQAAX3JlbHMvLnJlbHNQSwECLQAUAAYACAAAACEA1yhbl8MAAADdAAAADwAA&#10;AAAAAAAAAAAAAAAHAgAAZHJzL2Rvd25yZXYueG1sUEsFBgAAAAADAAMAtwAAAPcCAAAAAA==&#10;" stroked="f">
                      <v:fill opacity="0"/>
                      <v:textbox inset="2.53956mm,2.53956mm,2.53956mm,2.53956mm">
                        <w:txbxContent>
                          <w:p w:rsidR="00E934CF" w:rsidRDefault="00E934CF">
                            <w:pPr>
                              <w:spacing w:before="0" w:after="0" w:line="240" w:lineRule="auto"/>
                              <w:textDirection w:val="btLr"/>
                            </w:pPr>
                          </w:p>
                        </w:txbxContent>
                      </v:textbox>
                    </v:rect>
                    <v:group id="Group 1183" o:spid="_x0000_s1400" style="position:absolute;top:190;width:22494;height:8321" coordorigin="2286" coordsize="14721,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hA4cwwAAAN0AAAAPAAAAZHJzL2Rvd25yZXYueG1sRE9Li8Iw&#10;EL4v+B/CCN7WtOqKVKOIuOJBBB8g3oZmbIvNpDTZtv77zYKwt/n4nrNYdaYUDdWusKwgHkYgiFOr&#10;C84UXC/fnzMQziNrLC2Tghc5WC17HwtMtG35RM3ZZyKEsEtQQe59lUjp0pwMuqGtiAP3sLVBH2Cd&#10;SV1jG8JNKUdRNJUGCw4NOVa0ySl9nn+Mgl2L7Xocb5vD87F53S9fx9shJqUG/W49B+Gp8//it3uv&#10;w/xxNIG/b8IJcvkLAAD//wMAUEsBAi0AFAAGAAgAAAAhANvh9svuAAAAhQEAABMAAAAAAAAAAAAA&#10;AAAAAAAAAFtDb250ZW50X1R5cGVzXS54bWxQSwECLQAUAAYACAAAACEAWvQsW78AAAAVAQAACwAA&#10;AAAAAAAAAAAAAAAfAQAAX3JlbHMvLnJlbHNQSwECLQAUAAYACAAAACEAy4QOHMMAAADdAAAADwAA&#10;AAAAAAAAAAAAAAAHAgAAZHJzL2Rvd25yZXYueG1sUEsFBgAAAAADAAMAtwAAAPcCAAAAAA==&#10;">
                      <v:shape id="Freeform 1184" o:spid="_x0000_s1401" style="position:absolute;left:2286;width:14662;height:10122;visibility:visible;mso-wrap-style:square;v-text-anchor:middle" coordsize="2240281,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x5nxAAAAN0AAAAPAAAAZHJzL2Rvd25yZXYueG1sRE9Na8JA&#10;EL0L/Q/LFLzVjVq1pNmICGoLXrSlXofsNBvNzobsatJ/3y0UvM3jfU627G0tbtT6yrGC8SgBQVw4&#10;XXGp4PNj8/QCwgdkjbVjUvBDHpb5wyDDVLuOD3Q7hlLEEPYpKjAhNKmUvjBk0Y9cQxy5b9daDBG2&#10;pdQtdjHc1nKSJHNpseLYYLChtaHicrxaBfvTl+30iWZme169V8+7xWQ3XSg1fOxXryAC9eEu/ne/&#10;6Th/mszg75t4gsx/AQAA//8DAFBLAQItABQABgAIAAAAIQDb4fbL7gAAAIUBAAATAAAAAAAAAAAA&#10;AAAAAAAAAABbQ29udGVudF9UeXBlc10ueG1sUEsBAi0AFAAGAAgAAAAhAFr0LFu/AAAAFQEAAAsA&#10;AAAAAAAAAAAAAAAAHwEAAF9yZWxzLy5yZWxzUEsBAi0AFAAGAAgAAAAhABJrHmfEAAAA3QAAAA8A&#10;AAAAAAAAAAAAAAAABwIAAGRycy9kb3ducmV2LnhtbFBLBQYAAAAAAwADALcAAAD4AgAAAAA=&#10;" path="m,l2240281,,1659256,222885,,822960,,xe" fillcolor="#7e97ad" stroked="f">
                        <v:path arrowok="t" o:extrusionok="f" o:connecttype="custom" o:connectlocs="0,0;14662,0;10859,2741;0,10122;0,0" o:connectangles="0,0,0,0,0"/>
                      </v:shape>
                      <v:rect id="Rectangle 1185" o:spid="_x0000_s1402"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eKsxQAAAN0AAAAPAAAAZHJzL2Rvd25yZXYueG1sRE9La8JA&#10;EL4L/Q/LCF6k2bSC2DSriNDiQdsaH+dpdkxCs7Mhu5r033cLgrf5+J6TLnpTiyu1rrKs4CmKQRDn&#10;VldcKDjs3x5nIJxH1lhbJgW/5GAxfxikmGjb8Y6umS9ECGGXoILS+yaR0uUlGXSRbYgDd7atQR9g&#10;W0jdYhfCTS2f43gqDVYcGkpsaFVS/pNdjIKPl6/vE06O23yz3b/b8SdX3ZGVGg375SsIT72/i2/u&#10;tQ7zJ/EU/r8JJ8j5HwAAAP//AwBQSwECLQAUAAYACAAAACEA2+H2y+4AAACFAQAAEwAAAAAAAAAA&#10;AAAAAAAAAAAAW0NvbnRlbnRfVHlwZXNdLnhtbFBLAQItABQABgAIAAAAIQBa9CxbvwAAABUBAAAL&#10;AAAAAAAAAAAAAAAAAB8BAABfcmVscy8ucmVsc1BLAQItABQABgAIAAAAIQDZTeKsxQAAAN0AAAAP&#10;AAAAAAAAAAAAAAAAAAcCAABkcnMvZG93bnJldi54bWxQSwUGAAAAAAMAAwC3AAAA+QIAAAAA&#10;" stroked="f">
                        <v:fill r:id="rId48" o:title="" recolor="t" rotate="t" type="frame"/>
                        <v:textbox inset="2.53956mm,2.53956mm,2.53956mm,2.53956mm">
                          <w:txbxContent>
                            <w:p w:rsidR="00E934CF" w:rsidRDefault="00E934CF">
                              <w:pPr>
                                <w:spacing w:before="0" w:after="0" w:line="240" w:lineRule="auto"/>
                                <w:textDirection w:val="btLr"/>
                              </w:pPr>
                            </w:p>
                          </w:txbxContent>
                        </v:textbox>
                      </v:rect>
                    </v:group>
                    <v:rect id="Rectangle 1186" o:spid="_x0000_s1403" style="position:absolute;width:31382;height:194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gxBWxAAAAN0AAAAPAAAAZHJzL2Rvd25yZXYueG1sRE9Na8JA&#10;EL0X/A/LFHqru1qpJbpKkEqLnoxF8TZkp0kwOxuy2yT+e7dQ6G0e73OW68HWoqPWV441TMYKBHHu&#10;TMWFhq/j9vkNhA/IBmvHpOFGHtar0cMSE+N6PlCXhULEEPYJaihDaBIpfV6SRT92DXHkvl1rMUTY&#10;FtK02MdwW8upUq/SYsWxocSGNiXl1+zHakh3Zpaq08f+8t7hdXve95Nsmmr99DikCxCBhvAv/nN/&#10;mjj/Rc3h95t4glzdAQAA//8DAFBLAQItABQABgAIAAAAIQDb4fbL7gAAAIUBAAATAAAAAAAAAAAA&#10;AAAAAAAAAABbQ29udGVudF9UeXBlc10ueG1sUEsBAi0AFAAGAAgAAAAhAFr0LFu/AAAAFQEAAAsA&#10;AAAAAAAAAAAAAAAAHwEAAF9yZWxzLy5yZWxzUEsBAi0AFAAGAAgAAAAhAKSDEFbEAAAA3QAAAA8A&#10;AAAAAAAAAAAAAAAABwIAAGRycy9kb3ducmV2LnhtbFBLBQYAAAAAAwADALcAAAD4AgAAAAA=&#10;" filled="f" stroked="f">
                      <v:textbox inset="1.2694mm,2.53956mm,0,0">
                        <w:txbxContent>
                          <w:p w:rsidR="00E934CF" w:rsidRPr="00494705" w:rsidRDefault="00E934CF">
                            <w:pPr>
                              <w:spacing w:before="0" w:after="0" w:line="240" w:lineRule="auto"/>
                              <w:ind w:left="360" w:firstLine="360"/>
                              <w:jc w:val="right"/>
                              <w:textDirection w:val="btLr"/>
                              <w:rPr>
                                <w:sz w:val="18"/>
                                <w:szCs w:val="18"/>
                              </w:rPr>
                            </w:pPr>
                            <w:r w:rsidRPr="00494705">
                              <w:rPr>
                                <w:rFonts w:ascii="Arial" w:eastAsia="Arial" w:hAnsi="Arial" w:cs="Arial"/>
                                <w:smallCaps/>
                                <w:color w:val="333C3D"/>
                                <w:sz w:val="18"/>
                                <w:szCs w:val="18"/>
                              </w:rPr>
                              <w:t>Potrebno je da se smanji birokratija i da se neformalnim putem krenu prikupljati mišljenja građana. Koristiti i društvene mreže za prikupljanje mišljenja javnosti,</w:t>
                            </w:r>
                          </w:p>
                          <w:p w:rsidR="00E934CF" w:rsidRDefault="00E934CF">
                            <w:pPr>
                              <w:spacing w:before="0" w:after="0" w:line="240" w:lineRule="auto"/>
                              <w:ind w:left="360" w:firstLine="360"/>
                              <w:jc w:val="right"/>
                              <w:textDirection w:val="btLr"/>
                            </w:pPr>
                            <w:r>
                              <w:rPr>
                                <w:rFonts w:ascii="Arial" w:eastAsia="Arial" w:hAnsi="Arial" w:cs="Arial"/>
                                <w:color w:val="7E97AD"/>
                                <w:sz w:val="18"/>
                              </w:rPr>
                              <w:t>Učesnik Fokus grupe</w:t>
                            </w:r>
                          </w:p>
                        </w:txbxContent>
                      </v:textbox>
                    </v:rect>
                  </v:group>
                </v:group>
                <w10:wrap type="square" anchorx="margin" anchory="page"/>
              </v:group>
            </w:pict>
          </mc:Fallback>
        </mc:AlternateContent>
      </w:r>
    </w:p>
    <w:p w:rsidR="00FA0893" w:rsidRDefault="006A107F" w:rsidP="00FA0893">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Prema Izvještaju o primjeni Uredbe o izboru predstavnika nevladinih organizacija u radna tijela organa državne uprave i sprovođenju javne rasprave u pripremi zakona i strategija u 2019. godini, najveći izazovi ostaju pravovremeno objavljivanje javnih rasprava i informisanje svih o započetim javnim raspravama, objavljivanje izv</w:t>
      </w:r>
      <w:r w:rsidR="009C65A0">
        <w:rPr>
          <w:rFonts w:asciiTheme="minorHAnsi" w:eastAsia="Calibri" w:hAnsiTheme="minorHAnsi" w:cs="Calibri"/>
          <w:color w:val="000000"/>
          <w:sz w:val="24"/>
          <w:szCs w:val="24"/>
        </w:rPr>
        <w:t>ještaja RIA zajedno s</w:t>
      </w:r>
      <w:r w:rsidRPr="007075A6">
        <w:rPr>
          <w:rFonts w:asciiTheme="minorHAnsi" w:eastAsia="Calibri" w:hAnsiTheme="minorHAnsi" w:cs="Calibri"/>
          <w:color w:val="000000"/>
          <w:sz w:val="24"/>
          <w:szCs w:val="24"/>
        </w:rPr>
        <w:t xml:space="preserve"> nacrtom zakona ili strategije, kao i potreba da se unaprijedi kvalitet izvještaja organa o r</w:t>
      </w:r>
      <w:r w:rsidR="009C65A0">
        <w:rPr>
          <w:rFonts w:asciiTheme="minorHAnsi" w:eastAsia="Calibri" w:hAnsiTheme="minorHAnsi" w:cs="Calibri"/>
          <w:color w:val="000000"/>
          <w:sz w:val="24"/>
          <w:szCs w:val="24"/>
        </w:rPr>
        <w:t>ezultatima konsultacija,</w:t>
      </w:r>
      <w:r w:rsidRPr="007075A6">
        <w:rPr>
          <w:rFonts w:asciiTheme="minorHAnsi" w:eastAsia="Calibri" w:hAnsiTheme="minorHAnsi" w:cs="Calibri"/>
          <w:color w:val="000000"/>
          <w:sz w:val="24"/>
          <w:szCs w:val="24"/>
        </w:rPr>
        <w:t xml:space="preserve"> ne samo </w:t>
      </w:r>
      <w:r w:rsidR="009C65A0">
        <w:rPr>
          <w:rFonts w:asciiTheme="minorHAnsi" w:eastAsia="Calibri" w:hAnsiTheme="minorHAnsi" w:cs="Calibri"/>
          <w:color w:val="000000"/>
          <w:sz w:val="24"/>
          <w:szCs w:val="24"/>
        </w:rPr>
        <w:t xml:space="preserve">radi </w:t>
      </w:r>
      <w:r w:rsidRPr="007075A6">
        <w:rPr>
          <w:rFonts w:asciiTheme="minorHAnsi" w:eastAsia="Calibri" w:hAnsiTheme="minorHAnsi" w:cs="Calibri"/>
          <w:color w:val="000000"/>
          <w:sz w:val="24"/>
          <w:szCs w:val="24"/>
        </w:rPr>
        <w:t xml:space="preserve">ispunjenja standrada, već </w:t>
      </w:r>
      <w:r w:rsidR="009C65A0">
        <w:rPr>
          <w:rFonts w:asciiTheme="minorHAnsi" w:eastAsia="Calibri" w:hAnsiTheme="minorHAnsi" w:cs="Calibri"/>
          <w:color w:val="000000"/>
          <w:sz w:val="24"/>
          <w:szCs w:val="24"/>
        </w:rPr>
        <w:t xml:space="preserve">i </w:t>
      </w:r>
      <w:r w:rsidRPr="007075A6">
        <w:rPr>
          <w:rFonts w:asciiTheme="minorHAnsi" w:eastAsia="Calibri" w:hAnsiTheme="minorHAnsi" w:cs="Calibri"/>
          <w:color w:val="000000"/>
          <w:sz w:val="24"/>
          <w:szCs w:val="24"/>
        </w:rPr>
        <w:t>povećanja kvaliteta komunikacije uprave i učesnik</w:t>
      </w:r>
      <w:r w:rsidR="009C65A0">
        <w:rPr>
          <w:rFonts w:asciiTheme="minorHAnsi" w:eastAsia="Calibri" w:hAnsiTheme="minorHAnsi" w:cs="Calibri"/>
          <w:color w:val="000000"/>
          <w:sz w:val="24"/>
          <w:szCs w:val="24"/>
        </w:rPr>
        <w:t>a konsultacija. U 2019. godini osam ministarstava</w:t>
      </w:r>
      <w:r w:rsidRPr="007075A6">
        <w:rPr>
          <w:rFonts w:asciiTheme="minorHAnsi" w:eastAsia="Calibri" w:hAnsiTheme="minorHAnsi" w:cs="Calibri"/>
          <w:color w:val="000000"/>
          <w:sz w:val="24"/>
          <w:szCs w:val="24"/>
        </w:rPr>
        <w:t xml:space="preserve"> objavilo</w:t>
      </w:r>
      <w:r w:rsidR="009C65A0">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spisak zakona o kojima će se sprovoditi javna rasprava (47%) od ukupno 17 ministarstava. Pored toga, od 35 objavljenih javnih poziva za učešće u javnoj raspravi o nacrtu teksta zakona, objavljena je 21 analiza procjene uticaja propisa (RIA obrazac) – što je 60%. Napokon, samo je 49% izvještaja o javnim raspravama objavljeno do potrebnog roka. </w:t>
      </w:r>
    </w:p>
    <w:p w:rsidR="00FA0893" w:rsidRPr="009C65A0" w:rsidRDefault="006A107F" w:rsidP="00FA0893">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Dodatno, prema Uredbi o izboru predstavnika nevladinih organizacija u radna tijela organa državne uprave </w:t>
      </w:r>
      <w:r w:rsidR="009C65A0">
        <w:rPr>
          <w:rFonts w:asciiTheme="minorHAnsi" w:eastAsia="Calibri" w:hAnsiTheme="minorHAnsi" w:cs="Calibri"/>
          <w:color w:val="000000"/>
          <w:sz w:val="24"/>
          <w:szCs w:val="24"/>
        </w:rPr>
        <w:t>i prema</w:t>
      </w:r>
      <w:r w:rsidRPr="007075A6">
        <w:rPr>
          <w:rFonts w:asciiTheme="minorHAnsi" w:eastAsia="Calibri" w:hAnsiTheme="minorHAnsi" w:cs="Calibri"/>
          <w:color w:val="000000"/>
          <w:sz w:val="24"/>
          <w:szCs w:val="24"/>
        </w:rPr>
        <w:t xml:space="preserve"> sprovođenju javne rasprave u pripremi zakona i strategija (</w:t>
      </w:r>
      <w:r w:rsidR="009C65A0">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Sl. list CG</w:t>
      </w:r>
      <w:r w:rsidR="009C65A0">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br. 041/18), izvještaj o sprovedenim javnim konsultacijama dostavlja se u roku od sedam dana od završetka roka za dostavaljanje predloga i sugestija, dok se izvještaj s javne rasprave priprema u roku od 15 dana od isteka vremena trajanja javne rasprave. Međutim, </w:t>
      </w:r>
      <w:r w:rsidRPr="007075A6">
        <w:rPr>
          <w:rFonts w:asciiTheme="minorHAnsi" w:eastAsia="Calibri" w:hAnsiTheme="minorHAnsi" w:cs="Calibri"/>
          <w:b/>
          <w:color w:val="000000"/>
          <w:sz w:val="24"/>
          <w:szCs w:val="24"/>
        </w:rPr>
        <w:t>ne postoji sistemsko rješenje kroz koje bi zainteresovana javnost mogla dostavljati pr</w:t>
      </w:r>
      <w:r w:rsidR="009C65A0">
        <w:rPr>
          <w:rFonts w:asciiTheme="minorHAnsi" w:eastAsia="Calibri" w:hAnsiTheme="minorHAnsi" w:cs="Calibri"/>
          <w:b/>
          <w:color w:val="000000"/>
          <w:sz w:val="24"/>
          <w:szCs w:val="24"/>
        </w:rPr>
        <w:t>ij</w:t>
      </w:r>
      <w:r w:rsidRPr="007075A6">
        <w:rPr>
          <w:rFonts w:asciiTheme="minorHAnsi" w:eastAsia="Calibri" w:hAnsiTheme="minorHAnsi" w:cs="Calibri"/>
          <w:b/>
          <w:color w:val="000000"/>
          <w:sz w:val="24"/>
          <w:szCs w:val="24"/>
        </w:rPr>
        <w:t xml:space="preserve">edloge za </w:t>
      </w:r>
      <w:r w:rsidRPr="00203703">
        <w:rPr>
          <w:rFonts w:asciiTheme="minorHAnsi" w:eastAsia="Calibri" w:hAnsiTheme="minorHAnsi" w:cs="Calibri"/>
          <w:b/>
          <w:color w:val="000000" w:themeColor="text1"/>
          <w:sz w:val="24"/>
          <w:szCs w:val="24"/>
        </w:rPr>
        <w:t xml:space="preserve">bilo koji krovni i sektorski strateški dokument ili zakon ili njihove djelove i da u realnom vremenu prati dalju proceduru, bez odugovlačenja i čekanja na odgovor. </w:t>
      </w:r>
      <w:sdt>
        <w:sdtPr>
          <w:rPr>
            <w:rFonts w:asciiTheme="minorHAnsi" w:hAnsiTheme="minorHAnsi"/>
            <w:color w:val="000000" w:themeColor="text1"/>
            <w:sz w:val="24"/>
            <w:szCs w:val="24"/>
          </w:rPr>
          <w:tag w:val="goog_rdk_50"/>
          <w:id w:val="-1943223511"/>
          <w:showingPlcHdr/>
        </w:sdtPr>
        <w:sdtEndPr/>
        <w:sdtContent>
          <w:r w:rsidR="006C42C7" w:rsidRPr="009C65A0">
            <w:rPr>
              <w:rFonts w:asciiTheme="minorHAnsi" w:hAnsiTheme="minorHAnsi"/>
              <w:color w:val="000000" w:themeColor="text1"/>
              <w:sz w:val="24"/>
              <w:szCs w:val="24"/>
            </w:rPr>
            <w:t xml:space="preserve">     </w:t>
          </w:r>
        </w:sdtContent>
      </w:sdt>
      <w:r w:rsidRPr="009C65A0">
        <w:rPr>
          <w:rFonts w:asciiTheme="minorHAnsi" w:eastAsia="Calibri" w:hAnsiTheme="minorHAnsi" w:cs="Calibri"/>
          <w:color w:val="000000" w:themeColor="text1"/>
          <w:sz w:val="24"/>
          <w:szCs w:val="24"/>
        </w:rPr>
        <w:t>U izvještaju o napretku</w:t>
      </w:r>
      <w:r w:rsidR="00246F00" w:rsidRPr="009C65A0">
        <w:rPr>
          <w:rFonts w:asciiTheme="minorHAnsi" w:eastAsia="Calibri" w:hAnsiTheme="minorHAnsi" w:cs="Calibri"/>
          <w:color w:val="000000" w:themeColor="text1"/>
          <w:sz w:val="24"/>
          <w:szCs w:val="24"/>
        </w:rPr>
        <w:t xml:space="preserve"> Crne Gore za 2021</w:t>
      </w:r>
      <w:r w:rsidRPr="009C65A0">
        <w:rPr>
          <w:rFonts w:asciiTheme="minorHAnsi" w:eastAsia="Calibri" w:hAnsiTheme="minorHAnsi" w:cs="Calibri"/>
          <w:color w:val="000000" w:themeColor="text1"/>
          <w:sz w:val="24"/>
          <w:szCs w:val="24"/>
        </w:rPr>
        <w:t xml:space="preserve">. </w:t>
      </w:r>
      <w:r w:rsidR="00203703" w:rsidRPr="009C65A0">
        <w:rPr>
          <w:rFonts w:asciiTheme="minorHAnsi" w:eastAsia="Calibri" w:hAnsiTheme="minorHAnsi" w:cs="Calibri"/>
          <w:color w:val="000000" w:themeColor="text1"/>
          <w:sz w:val="24"/>
          <w:szCs w:val="24"/>
        </w:rPr>
        <w:t>g</w:t>
      </w:r>
      <w:r w:rsidRPr="009C65A0">
        <w:rPr>
          <w:rFonts w:asciiTheme="minorHAnsi" w:eastAsia="Calibri" w:hAnsiTheme="minorHAnsi" w:cs="Calibri"/>
          <w:color w:val="000000" w:themeColor="text1"/>
          <w:sz w:val="24"/>
          <w:szCs w:val="24"/>
        </w:rPr>
        <w:t>odinu</w:t>
      </w:r>
      <w:r w:rsidR="006C42C7" w:rsidRPr="009C65A0">
        <w:rPr>
          <w:rFonts w:asciiTheme="minorHAnsi" w:eastAsia="Calibri" w:hAnsiTheme="minorHAnsi" w:cs="Calibri"/>
          <w:color w:val="000000" w:themeColor="text1"/>
          <w:sz w:val="24"/>
          <w:szCs w:val="24"/>
        </w:rPr>
        <w:t xml:space="preserve"> u dijelu </w:t>
      </w:r>
      <w:r w:rsidR="006C42C7" w:rsidRPr="009C65A0">
        <w:rPr>
          <w:rFonts w:asciiTheme="minorHAnsi" w:hAnsiTheme="minorHAnsi"/>
          <w:color w:val="000000" w:themeColor="text1"/>
          <w:sz w:val="24"/>
          <w:szCs w:val="24"/>
        </w:rPr>
        <w:t>uloge civilnog društva u procesu pris</w:t>
      </w:r>
      <w:r w:rsidR="009C65A0" w:rsidRPr="009C65A0">
        <w:rPr>
          <w:rFonts w:asciiTheme="minorHAnsi" w:hAnsiTheme="minorHAnsi"/>
          <w:color w:val="000000" w:themeColor="text1"/>
          <w:sz w:val="24"/>
          <w:szCs w:val="24"/>
        </w:rPr>
        <w:t>tupanja, konstatovano je, izmeđ</w:t>
      </w:r>
      <w:r w:rsidR="006C42C7" w:rsidRPr="009C65A0">
        <w:rPr>
          <w:rFonts w:asciiTheme="minorHAnsi" w:hAnsiTheme="minorHAnsi"/>
          <w:color w:val="000000" w:themeColor="text1"/>
          <w:sz w:val="24"/>
          <w:szCs w:val="24"/>
        </w:rPr>
        <w:t>u ostalog, da je većina ministarstava imenovala članove organizacija civilnog društva u radne grupe zadužene za izradu nacrta zakona i strategija države u njihovim oblastima, što je obaveza po Zakonu o državnoj upravi. Međutim, ni</w:t>
      </w:r>
      <w:r w:rsidR="009C65A0">
        <w:rPr>
          <w:rFonts w:asciiTheme="minorHAnsi" w:hAnsiTheme="minorHAnsi"/>
          <w:color w:val="000000" w:themeColor="text1"/>
          <w:sz w:val="24"/>
          <w:szCs w:val="24"/>
        </w:rPr>
        <w:t>je</w:t>
      </w:r>
      <w:r w:rsidR="006C42C7" w:rsidRPr="009C65A0">
        <w:rPr>
          <w:rFonts w:asciiTheme="minorHAnsi" w:hAnsiTheme="minorHAnsi"/>
          <w:color w:val="000000" w:themeColor="text1"/>
          <w:sz w:val="24"/>
          <w:szCs w:val="24"/>
        </w:rPr>
        <w:t xml:space="preserve">su sva ministarstva </w:t>
      </w:r>
      <w:r w:rsidR="009C65A0">
        <w:rPr>
          <w:rFonts w:asciiTheme="minorHAnsi" w:hAnsiTheme="minorHAnsi"/>
          <w:color w:val="000000" w:themeColor="text1"/>
          <w:sz w:val="24"/>
          <w:szCs w:val="24"/>
        </w:rPr>
        <w:t>sprovela javne konsultacije kad</w:t>
      </w:r>
      <w:r w:rsidR="006C42C7" w:rsidRPr="009C65A0">
        <w:rPr>
          <w:rFonts w:asciiTheme="minorHAnsi" w:hAnsiTheme="minorHAnsi"/>
          <w:color w:val="000000" w:themeColor="text1"/>
          <w:sz w:val="24"/>
          <w:szCs w:val="24"/>
        </w:rPr>
        <w:t xml:space="preserve"> su pripremani za</w:t>
      </w:r>
      <w:r w:rsidR="009C65A0">
        <w:rPr>
          <w:rFonts w:asciiTheme="minorHAnsi" w:hAnsiTheme="minorHAnsi"/>
          <w:color w:val="000000" w:themeColor="text1"/>
          <w:sz w:val="24"/>
          <w:szCs w:val="24"/>
        </w:rPr>
        <w:t>koni i strategije. A kad su sprovedene</w:t>
      </w:r>
      <w:r w:rsidR="006C42C7" w:rsidRPr="009C65A0">
        <w:rPr>
          <w:rFonts w:asciiTheme="minorHAnsi" w:hAnsiTheme="minorHAnsi"/>
          <w:color w:val="000000" w:themeColor="text1"/>
          <w:sz w:val="24"/>
          <w:szCs w:val="24"/>
        </w:rPr>
        <w:t xml:space="preserve">, konsultacije ponekad ostaju formalnost, bez stvarne otvorenosti za stavove predstavnika civilnog društva. Javna uprava treba da poboljša mehanizam za konsultacije sa civilnim društvom. </w:t>
      </w:r>
    </w:p>
    <w:p w:rsidR="00A16942" w:rsidRPr="007075A6" w:rsidRDefault="006A107F" w:rsidP="00FA0893">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Izvještavanje i praćenje o učincima i rezultatima usvojenih strateških dokumenata</w:t>
      </w:r>
      <w:r w:rsidRPr="007075A6">
        <w:rPr>
          <w:rFonts w:asciiTheme="minorHAnsi" w:eastAsia="Calibri" w:hAnsiTheme="minorHAnsi" w:cs="Calibri"/>
          <w:color w:val="000000"/>
          <w:sz w:val="24"/>
          <w:szCs w:val="24"/>
        </w:rPr>
        <w:t xml:space="preserve"> je značajan korak ka razvoju strateškog planiranja i razvoju politika orijentisanih na rezultate. Međutim, u nedostatku integrisanog pristupa u sistemu planiranja, rezultati praćenja, izvještavanja i evaluacije ni</w:t>
      </w:r>
      <w:r w:rsidR="009C65A0">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 xml:space="preserve">su uklopljeni i ne koriste se za naredni ciklus planiranja politika ili planiranje prioriteta Vlade za naredni srednjoročni period. U smislu procjene kvaliteta shodno metodološkim zahtjevima, u dijelu generalne procjene kvaliteta izvještaja, pozitivno mišljenje GSV-a dobilo je 52% izvještaja, dok je 48% dobilo uslovno pozitivno mišljenje. U 2020. je zabilježen procenat od 43% izvještaja koji sadrže dobre ili djelimično dobre analize indikatora </w:t>
      </w:r>
      <w:r w:rsidRPr="007075A6">
        <w:rPr>
          <w:rFonts w:asciiTheme="minorHAnsi" w:eastAsia="Calibri" w:hAnsiTheme="minorHAnsi" w:cs="Calibri"/>
          <w:color w:val="000000"/>
          <w:sz w:val="24"/>
          <w:szCs w:val="24"/>
        </w:rPr>
        <w:lastRenderedPageBreak/>
        <w:t>učinka, što je n</w:t>
      </w:r>
      <w:r w:rsidR="009C65A0">
        <w:rPr>
          <w:rFonts w:asciiTheme="minorHAnsi" w:eastAsia="Calibri" w:hAnsiTheme="minorHAnsi" w:cs="Calibri"/>
          <w:color w:val="000000"/>
          <w:sz w:val="24"/>
          <w:szCs w:val="24"/>
        </w:rPr>
        <w:t>ešto više u odnosu na 2019. kad</w:t>
      </w:r>
      <w:r w:rsidRPr="007075A6">
        <w:rPr>
          <w:rFonts w:asciiTheme="minorHAnsi" w:eastAsia="Calibri" w:hAnsiTheme="minorHAnsi" w:cs="Calibri"/>
          <w:color w:val="000000"/>
          <w:sz w:val="24"/>
          <w:szCs w:val="24"/>
        </w:rPr>
        <w:t xml:space="preserve"> je na ovaj kriterijum odgovaralo 35% svih izvještaja. Izazov u ovom pogledu predstavlja izostanak dobre analize indikatora usljed neuporedivosti podataka, nedostatka kvalitetnih i relevantnih podataka i informacija, ali i slabih kapaciteta državnih službenika za sačinjavanje analitičkih izvještaja.  Pored toga, veza između indikatora uspjeha u strateškim dokumentima i indikatora u budžetu nije uspostavljena i nema definisane liste nacionalnih i međunarodnih indikatora koji se redovno produkuju i pr</w:t>
      </w:r>
      <w:r w:rsidR="009C65A0">
        <w:rPr>
          <w:rFonts w:asciiTheme="minorHAnsi" w:eastAsia="Calibri" w:hAnsiTheme="minorHAnsi" w:cs="Calibri"/>
          <w:color w:val="000000"/>
          <w:sz w:val="24"/>
          <w:szCs w:val="24"/>
        </w:rPr>
        <w:t>ate, a koji bi bili uvezani i s</w:t>
      </w:r>
      <w:r w:rsidRPr="007075A6">
        <w:rPr>
          <w:rFonts w:asciiTheme="minorHAnsi" w:eastAsia="Calibri" w:hAnsiTheme="minorHAnsi" w:cs="Calibri"/>
          <w:color w:val="000000"/>
          <w:sz w:val="24"/>
          <w:szCs w:val="24"/>
        </w:rPr>
        <w:t xml:space="preserve"> programiranjem i planiranjem IPA podrške. Nalazi evaluacije ne ulaze u novi ciklus planiranja politika kao posljedica izostanka ove faze u praksi planiranja politika (evaluacije se rade sporadično). Tome doprinose slabi kadrovski i institucionalni kapaciteti za izradu evaluacija, nejasne procedure za sprovođenje evaluacije, a često i izostanak finansijskih sredstava za ovaj proces.</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dijelu izvještavanja o utrošku sredstava, resori su značajno unaprijedili izvještavanje o finansijskim sredstvima utrošenim u realizaciju aktivnosti, gdje 46% izvještaja sadrži u potpunosti prihvatljive informacije o utrošenim sredstvima i izvorima finansiranja, što je 20% više u odnosu na 2019. I dalje, ovaj procenat ukazuje</w:t>
      </w:r>
      <w:r w:rsidR="009C65A0">
        <w:rPr>
          <w:rFonts w:asciiTheme="minorHAnsi" w:eastAsia="Calibri" w:hAnsiTheme="minorHAnsi" w:cs="Calibri"/>
          <w:color w:val="000000"/>
          <w:sz w:val="24"/>
          <w:szCs w:val="24"/>
        </w:rPr>
        <w:t xml:space="preserve"> na to</w:t>
      </w:r>
      <w:r w:rsidRPr="007075A6">
        <w:rPr>
          <w:rFonts w:asciiTheme="minorHAnsi" w:eastAsia="Calibri" w:hAnsiTheme="minorHAnsi" w:cs="Calibri"/>
          <w:color w:val="000000"/>
          <w:sz w:val="24"/>
          <w:szCs w:val="24"/>
        </w:rPr>
        <w:t xml:space="preserve"> da se budžetiranju nije posvetila pažnja prilikom izrade strateških dokumenata, što potvrđuje i relativno prosječan kvalitet finansijskih procjena u strateškim do</w:t>
      </w:r>
      <w:r w:rsidR="009C65A0">
        <w:rPr>
          <w:rFonts w:asciiTheme="minorHAnsi" w:eastAsia="Calibri" w:hAnsiTheme="minorHAnsi" w:cs="Calibri"/>
          <w:color w:val="000000"/>
          <w:sz w:val="24"/>
          <w:szCs w:val="24"/>
        </w:rPr>
        <w:t>kumentima</w:t>
      </w:r>
      <w:r w:rsidRPr="007075A6">
        <w:rPr>
          <w:rFonts w:asciiTheme="minorHAnsi" w:eastAsia="Calibri" w:hAnsiTheme="minorHAnsi" w:cs="Calibri"/>
          <w:color w:val="000000"/>
          <w:sz w:val="24"/>
          <w:szCs w:val="24"/>
        </w:rPr>
        <w:t xml:space="preserve">, gdje među novim dokumentima svega 56% ima dobro utvrđen prikaz finansija. </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Razvijen je Portal za strateško planiranje u okviru </w:t>
      </w:r>
      <w:r w:rsidRPr="007075A6">
        <w:rPr>
          <w:rFonts w:asciiTheme="minorHAnsi" w:eastAsia="Calibri" w:hAnsiTheme="minorHAnsi" w:cs="Calibri"/>
          <w:b/>
          <w:color w:val="000000"/>
          <w:sz w:val="24"/>
          <w:szCs w:val="24"/>
        </w:rPr>
        <w:t>IT sistema za evropske integracije (MESPH</w:t>
      </w:r>
      <w:r w:rsidRPr="007075A6">
        <w:rPr>
          <w:rFonts w:asciiTheme="minorHAnsi" w:eastAsia="Calibri" w:hAnsiTheme="minorHAnsi" w:cs="Calibri"/>
          <w:color w:val="000000"/>
          <w:sz w:val="24"/>
          <w:szCs w:val="24"/>
        </w:rPr>
        <w:t>) i uspostavljen je</w:t>
      </w:r>
      <w:r w:rsidRPr="007075A6">
        <w:rPr>
          <w:rFonts w:asciiTheme="minorHAnsi" w:eastAsia="Calibri" w:hAnsiTheme="minorHAnsi" w:cs="Calibri"/>
          <w:b/>
          <w:color w:val="000000"/>
          <w:sz w:val="24"/>
          <w:szCs w:val="24"/>
        </w:rPr>
        <w:t xml:space="preserve"> IT sistem za praćenje i izvještavanje srednjoročnih programa rada ministarstava – ISPI. Iako su odvojeni</w:t>
      </w:r>
      <w:r w:rsidRPr="007075A6">
        <w:rPr>
          <w:rFonts w:asciiTheme="minorHAnsi" w:eastAsia="Calibri" w:hAnsiTheme="minorHAnsi" w:cs="Calibri"/>
          <w:color w:val="000000"/>
          <w:sz w:val="24"/>
          <w:szCs w:val="24"/>
        </w:rPr>
        <w:t xml:space="preserve">, na osnovu specifikacija se može utvrditi da se radi o dva komplementarna rješenja koja se mogu uvezati. Međutim, kroz pilot upotrebu oba sistema ispostavilo </w:t>
      </w:r>
      <w:r w:rsidR="009C65A0" w:rsidRPr="007075A6">
        <w:rPr>
          <w:rFonts w:asciiTheme="minorHAnsi" w:eastAsia="Calibri" w:hAnsiTheme="minorHAnsi" w:cs="Calibri"/>
          <w:color w:val="000000"/>
          <w:sz w:val="24"/>
          <w:szCs w:val="24"/>
        </w:rPr>
        <w:t xml:space="preserve">se </w:t>
      </w:r>
      <w:r w:rsidRPr="007075A6">
        <w:rPr>
          <w:rFonts w:asciiTheme="minorHAnsi" w:eastAsia="Calibri" w:hAnsiTheme="minorHAnsi" w:cs="Calibri"/>
          <w:color w:val="000000"/>
          <w:sz w:val="24"/>
          <w:szCs w:val="24"/>
        </w:rPr>
        <w:t>da ne odgovaraju u potpunosti potrebama korisnika (državnih službenika), te da im nedostaju određeni elementi iz releva</w:t>
      </w:r>
      <w:r w:rsidR="009C65A0">
        <w:rPr>
          <w:rFonts w:asciiTheme="minorHAnsi" w:eastAsia="Calibri" w:hAnsiTheme="minorHAnsi" w:cs="Calibri"/>
          <w:color w:val="000000"/>
          <w:sz w:val="24"/>
          <w:szCs w:val="24"/>
        </w:rPr>
        <w:t>n</w:t>
      </w:r>
      <w:r w:rsidRPr="007075A6">
        <w:rPr>
          <w:rFonts w:asciiTheme="minorHAnsi" w:eastAsia="Calibri" w:hAnsiTheme="minorHAnsi" w:cs="Calibri"/>
          <w:color w:val="000000"/>
          <w:sz w:val="24"/>
          <w:szCs w:val="24"/>
        </w:rPr>
        <w:t xml:space="preserve">tnih metodologija, posebno prilikom pripreme izvještaja o sprovođenju. Pored njih, postoji i poseban sistem za pripremu programskog budžeta. </w:t>
      </w:r>
      <w:sdt>
        <w:sdtPr>
          <w:rPr>
            <w:rFonts w:asciiTheme="minorHAnsi" w:hAnsiTheme="minorHAnsi"/>
          </w:rPr>
          <w:tag w:val="goog_rdk_51"/>
          <w:id w:val="2019266011"/>
        </w:sdtPr>
        <w:sdtEndPr/>
        <w:sdtContent/>
      </w:sdt>
      <w:r w:rsidRPr="007075A6">
        <w:rPr>
          <w:rFonts w:asciiTheme="minorHAnsi" w:eastAsia="Calibri" w:hAnsiTheme="minorHAnsi" w:cs="Calibri"/>
          <w:b/>
          <w:color w:val="000000"/>
          <w:sz w:val="24"/>
          <w:szCs w:val="24"/>
        </w:rPr>
        <w:t>IT rješenja za monitoring politika i programski</w:t>
      </w:r>
      <w:r w:rsidR="009C65A0">
        <w:rPr>
          <w:rFonts w:asciiTheme="minorHAnsi" w:eastAsia="Calibri" w:hAnsiTheme="minorHAnsi" w:cs="Calibri"/>
          <w:b/>
          <w:color w:val="000000"/>
          <w:sz w:val="24"/>
          <w:szCs w:val="24"/>
        </w:rPr>
        <w:t xml:space="preserve"> budžet nijesu sistemski uvezani</w:t>
      </w:r>
      <w:r w:rsidRPr="007075A6">
        <w:rPr>
          <w:rFonts w:asciiTheme="minorHAnsi" w:eastAsia="Calibri" w:hAnsiTheme="minorHAnsi" w:cs="Calibri"/>
          <w:b/>
          <w:color w:val="000000"/>
          <w:sz w:val="24"/>
          <w:szCs w:val="24"/>
        </w:rPr>
        <w:t>.</w:t>
      </w:r>
      <w:r w:rsidRPr="007075A6">
        <w:rPr>
          <w:rFonts w:asciiTheme="minorHAnsi" w:eastAsia="Calibri" w:hAnsiTheme="minorHAnsi" w:cs="Calibri"/>
          <w:color w:val="000000"/>
          <w:sz w:val="24"/>
          <w:szCs w:val="24"/>
        </w:rPr>
        <w:t xml:space="preserve"> Za sad ne postoji jedinstvena terminologija ili šema s podacima koji bi se mogli preuzimati iz Informacionog sistema za programsko budžetiranje, za potrebe planiranja rada ministarstava i pripremu strateških dokumenata i izvještaja o realizaciji.</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bookmarkStart w:id="34" w:name="_heading=h.23ckvvd" w:colFirst="0" w:colLast="0"/>
      <w:bookmarkEnd w:id="34"/>
      <w:r w:rsidRPr="007075A6">
        <w:rPr>
          <w:rFonts w:asciiTheme="minorHAnsi" w:eastAsia="Calibri" w:hAnsiTheme="minorHAnsi" w:cs="Calibri"/>
          <w:b/>
          <w:i/>
          <w:color w:val="000000"/>
          <w:sz w:val="24"/>
          <w:szCs w:val="24"/>
        </w:rPr>
        <w:t>Nedostatak pravila i procedura koje bi jasno definisale uloge i obaveze svih aktera u procesu strateškog planiranja u svakom organu državne uprave i jedinicama lokalne uprave</w:t>
      </w:r>
      <w:r w:rsidRPr="007075A6">
        <w:rPr>
          <w:rFonts w:asciiTheme="minorHAnsi" w:eastAsia="Calibri" w:hAnsiTheme="minorHAnsi" w:cs="Calibri"/>
          <w:b/>
          <w:color w:val="000000"/>
          <w:sz w:val="24"/>
          <w:szCs w:val="24"/>
        </w:rPr>
        <w:t>Odsustvo propisanih procedura saradnje koje bi jasno definisale uloge i obaveze svih aktera u sistemu strateškog planiranja</w:t>
      </w:r>
      <w:r w:rsidRPr="007075A6">
        <w:rPr>
          <w:rFonts w:asciiTheme="minorHAnsi" w:eastAsia="Calibri" w:hAnsiTheme="minorHAnsi" w:cs="Calibri"/>
          <w:color w:val="000000"/>
          <w:sz w:val="24"/>
          <w:szCs w:val="24"/>
        </w:rPr>
        <w:t xml:space="preserve"> ima za posl</w:t>
      </w:r>
      <w:r w:rsidR="009C65A0">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edicu fragmentirano djelovanje institucija i ograničene kumulativne efekate kojima sistem strateškog planiranja treba da rezultira u praksi.</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bookmarkStart w:id="35" w:name="_heading=h.ihv636" w:colFirst="0" w:colLast="0"/>
      <w:bookmarkEnd w:id="35"/>
      <w:r w:rsidRPr="007075A6">
        <w:rPr>
          <w:rFonts w:asciiTheme="minorHAnsi" w:eastAsia="Calibri" w:hAnsiTheme="minorHAnsi" w:cs="Calibri"/>
          <w:color w:val="000000"/>
          <w:sz w:val="24"/>
          <w:szCs w:val="24"/>
        </w:rPr>
        <w:t xml:space="preserve">Zbog svog </w:t>
      </w:r>
      <w:r w:rsidRPr="007075A6">
        <w:rPr>
          <w:rFonts w:asciiTheme="minorHAnsi" w:eastAsia="Calibri" w:hAnsiTheme="minorHAnsi" w:cs="Calibri"/>
          <w:b/>
          <w:color w:val="000000"/>
          <w:sz w:val="24"/>
          <w:szCs w:val="24"/>
        </w:rPr>
        <w:t>neformalnog karaktera</w:t>
      </w:r>
      <w:r w:rsidRPr="007075A6">
        <w:rPr>
          <w:rFonts w:asciiTheme="minorHAnsi" w:eastAsia="Calibri" w:hAnsiTheme="minorHAnsi" w:cs="Calibri"/>
          <w:color w:val="000000"/>
          <w:sz w:val="24"/>
          <w:szCs w:val="24"/>
        </w:rPr>
        <w:t xml:space="preserve">, kao i zbog svog operativnog nivoa (ekspertski kadar), </w:t>
      </w:r>
      <w:r w:rsidRPr="007075A6">
        <w:rPr>
          <w:rFonts w:asciiTheme="minorHAnsi" w:eastAsia="Calibri" w:hAnsiTheme="minorHAnsi" w:cs="Calibri"/>
          <w:b/>
          <w:color w:val="000000"/>
          <w:sz w:val="24"/>
          <w:szCs w:val="24"/>
        </w:rPr>
        <w:t>Mreža državnih službenika za strateško planiranje nije uspjela da se nametne kao funkcionalni koordinacioni mehanizam</w:t>
      </w:r>
      <w:r w:rsidRPr="007075A6">
        <w:rPr>
          <w:rFonts w:asciiTheme="minorHAnsi" w:eastAsia="Calibri" w:hAnsiTheme="minorHAnsi" w:cs="Calibri"/>
          <w:color w:val="000000"/>
          <w:sz w:val="24"/>
          <w:szCs w:val="24"/>
        </w:rPr>
        <w:t>, koji bi odgovorio na nedostatke koje je evidentirala SIGMA u svom izvještaju,</w:t>
      </w:r>
      <w:r w:rsidRPr="007075A6">
        <w:rPr>
          <w:rFonts w:asciiTheme="minorHAnsi" w:eastAsia="Calibri" w:hAnsiTheme="minorHAnsi" w:cs="Calibri"/>
          <w:color w:val="000000"/>
          <w:sz w:val="24"/>
          <w:szCs w:val="24"/>
          <w:vertAlign w:val="superscript"/>
        </w:rPr>
        <w:footnoteReference w:id="139"/>
      </w:r>
      <w:r w:rsidRPr="007075A6">
        <w:rPr>
          <w:rFonts w:asciiTheme="minorHAnsi" w:eastAsia="Calibri" w:hAnsiTheme="minorHAnsi" w:cs="Calibri"/>
          <w:color w:val="000000"/>
          <w:sz w:val="24"/>
          <w:szCs w:val="24"/>
        </w:rPr>
        <w:t xml:space="preserve"> gdje se konstatuje nedostatak institucionalne koordinacije između institucija centra Vlade (GSV, MFSS, SZ, KEI, </w:t>
      </w:r>
      <w:r w:rsidRPr="005F4ABC">
        <w:rPr>
          <w:rFonts w:asciiTheme="minorHAnsi" w:eastAsia="Calibri" w:hAnsiTheme="minorHAnsi" w:cs="Calibri"/>
          <w:color w:val="000000"/>
          <w:sz w:val="24"/>
          <w:szCs w:val="24"/>
        </w:rPr>
        <w:t>ZOCG</w:t>
      </w:r>
      <w:r w:rsidRPr="007075A6">
        <w:rPr>
          <w:rFonts w:asciiTheme="minorHAnsi" w:eastAsia="Calibri" w:hAnsiTheme="minorHAnsi" w:cs="Calibri"/>
          <w:color w:val="000000"/>
          <w:sz w:val="24"/>
          <w:szCs w:val="24"/>
        </w:rPr>
        <w:t xml:space="preserve">) za pripremu srednjoročnog programa rada </w:t>
      </w:r>
      <w:r w:rsidRPr="007075A6">
        <w:rPr>
          <w:rFonts w:asciiTheme="minorHAnsi" w:eastAsia="Calibri" w:hAnsiTheme="minorHAnsi" w:cs="Calibri"/>
          <w:color w:val="000000"/>
          <w:sz w:val="24"/>
          <w:szCs w:val="24"/>
        </w:rPr>
        <w:lastRenderedPageBreak/>
        <w:t>Vlade i sektorskih strateških dokumenata koji treba da budu usklađeni s budžetskim okvirom i obavezama koje prostiču iz procesa pristupanja Crne Gore Evropskoj uniji.</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bookmarkStart w:id="36" w:name="_heading=h.32hioqz" w:colFirst="0" w:colLast="0"/>
      <w:bookmarkEnd w:id="36"/>
      <w:r w:rsidRPr="007075A6">
        <w:rPr>
          <w:rFonts w:asciiTheme="minorHAnsi" w:eastAsia="Calibri" w:hAnsiTheme="minorHAnsi" w:cs="Calibri"/>
          <w:color w:val="000000"/>
          <w:sz w:val="24"/>
          <w:szCs w:val="24"/>
        </w:rPr>
        <w:t>Više razloga doprinosi</w:t>
      </w:r>
      <w:r w:rsidR="009C65A0">
        <w:rPr>
          <w:rFonts w:asciiTheme="minorHAnsi" w:eastAsia="Calibri" w:hAnsiTheme="minorHAnsi" w:cs="Calibri"/>
          <w:color w:val="000000"/>
          <w:sz w:val="24"/>
          <w:szCs w:val="24"/>
        </w:rPr>
        <w:t xml:space="preserve"> tome da ne postoji institucionalna koordinacija</w:t>
      </w:r>
      <w:r w:rsidRPr="007075A6">
        <w:rPr>
          <w:rFonts w:asciiTheme="minorHAnsi" w:eastAsia="Calibri" w:hAnsiTheme="minorHAnsi" w:cs="Calibri"/>
          <w:color w:val="000000"/>
          <w:sz w:val="24"/>
          <w:szCs w:val="24"/>
        </w:rPr>
        <w:t xml:space="preserve">. Na prvom mjestu ne postoji definisan koordinacioni mehanizam na nivou Vlade koji bi u sebi inkorporirao operativni, administrativni (tehnički) i </w:t>
      </w:r>
      <w:r w:rsidR="009C65A0">
        <w:rPr>
          <w:rFonts w:asciiTheme="minorHAnsi" w:eastAsia="Calibri" w:hAnsiTheme="minorHAnsi" w:cs="Calibri"/>
          <w:color w:val="000000"/>
          <w:sz w:val="24"/>
          <w:szCs w:val="24"/>
        </w:rPr>
        <w:t>politički aspekt koordinacije s</w:t>
      </w:r>
      <w:r w:rsidRPr="007075A6">
        <w:rPr>
          <w:rFonts w:asciiTheme="minorHAnsi" w:eastAsia="Calibri" w:hAnsiTheme="minorHAnsi" w:cs="Calibri"/>
          <w:color w:val="000000"/>
          <w:sz w:val="24"/>
          <w:szCs w:val="24"/>
        </w:rPr>
        <w:t xml:space="preserve"> jasno definisanim procedurama,</w:t>
      </w:r>
      <w:r w:rsidRPr="007075A6">
        <w:rPr>
          <w:rFonts w:asciiTheme="minorHAnsi" w:eastAsia="Calibri" w:hAnsiTheme="minorHAnsi" w:cs="Calibri"/>
          <w:color w:val="000000"/>
          <w:sz w:val="24"/>
          <w:szCs w:val="24"/>
          <w:vertAlign w:val="superscript"/>
        </w:rPr>
        <w:footnoteReference w:id="140"/>
      </w:r>
      <w:r w:rsidRPr="007075A6">
        <w:rPr>
          <w:rFonts w:asciiTheme="minorHAnsi" w:eastAsia="Calibri" w:hAnsiTheme="minorHAnsi" w:cs="Calibri"/>
          <w:color w:val="000000"/>
          <w:sz w:val="24"/>
          <w:szCs w:val="24"/>
        </w:rPr>
        <w:t xml:space="preserve"> kao i ulogom svih uklju</w:t>
      </w:r>
      <w:r w:rsidR="009C65A0">
        <w:rPr>
          <w:rFonts w:asciiTheme="minorHAnsi" w:eastAsia="Calibri" w:hAnsiTheme="minorHAnsi" w:cs="Calibri"/>
          <w:color w:val="000000"/>
          <w:sz w:val="24"/>
          <w:szCs w:val="24"/>
        </w:rPr>
        <w:t>čenih aktera. Takođe, ne postoje</w:t>
      </w:r>
      <w:r w:rsidRPr="007075A6">
        <w:rPr>
          <w:rFonts w:asciiTheme="minorHAnsi" w:eastAsia="Calibri" w:hAnsiTheme="minorHAnsi" w:cs="Calibri"/>
          <w:color w:val="000000"/>
          <w:sz w:val="24"/>
          <w:szCs w:val="24"/>
        </w:rPr>
        <w:t xml:space="preserve"> ni odgovarajući koordinacioni mehanizmi s odgovarajućim procedu</w:t>
      </w:r>
      <w:r w:rsidR="009C65A0">
        <w:rPr>
          <w:rFonts w:asciiTheme="minorHAnsi" w:eastAsia="Calibri" w:hAnsiTheme="minorHAnsi" w:cs="Calibri"/>
          <w:color w:val="000000"/>
          <w:sz w:val="24"/>
          <w:szCs w:val="24"/>
        </w:rPr>
        <w:t>rama na nivou ministarstava koji bi obezbjedili</w:t>
      </w:r>
      <w:r w:rsidRPr="007075A6">
        <w:rPr>
          <w:rFonts w:asciiTheme="minorHAnsi" w:eastAsia="Calibri" w:hAnsiTheme="minorHAnsi" w:cs="Calibri"/>
          <w:color w:val="000000"/>
          <w:sz w:val="24"/>
          <w:szCs w:val="24"/>
        </w:rPr>
        <w:t xml:space="preserve"> jedinstvene i kvalitetne inpute za pripremu pr</w:t>
      </w:r>
      <w:r w:rsidR="009C65A0">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edloga politika. Bez rješavanja ovih problema ne može se obezbjediti da pre</w:t>
      </w:r>
      <w:r w:rsidR="009C65A0">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dlozi javnih politika koji se podnose Vladi na usvajanje budu zahtijevanog kvaliteta u pogledu njihove suštine i forme, kao i da su sve potencijalne neusklađenosti politika razriješene prije nego što pr</w:t>
      </w:r>
      <w:r w:rsidR="009C65A0">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 xml:space="preserve">edlozi uđu u vladinu proceduru odlučivanja. </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bookmarkStart w:id="37" w:name="_heading=h.1hmsyys" w:colFirst="0" w:colLast="0"/>
      <w:bookmarkEnd w:id="37"/>
      <w:r w:rsidRPr="007075A6">
        <w:rPr>
          <w:rFonts w:asciiTheme="minorHAnsi" w:eastAsia="Calibri" w:hAnsiTheme="minorHAnsi" w:cs="Calibri"/>
          <w:color w:val="000000"/>
          <w:sz w:val="24"/>
          <w:szCs w:val="24"/>
        </w:rPr>
        <w:t xml:space="preserve">Takođe, </w:t>
      </w:r>
      <w:r w:rsidRPr="007075A6">
        <w:rPr>
          <w:rFonts w:asciiTheme="minorHAnsi" w:eastAsia="Calibri" w:hAnsiTheme="minorHAnsi" w:cs="Calibri"/>
          <w:b/>
          <w:color w:val="000000"/>
          <w:sz w:val="24"/>
          <w:szCs w:val="24"/>
        </w:rPr>
        <w:t xml:space="preserve">izostankom efektivne koordinacije izostaće i uskađenost </w:t>
      </w:r>
      <w:r w:rsidR="00D21256">
        <w:rPr>
          <w:rFonts w:asciiTheme="minorHAnsi" w:eastAsia="Calibri" w:hAnsiTheme="minorHAnsi" w:cs="Calibri"/>
          <w:b/>
          <w:color w:val="000000"/>
          <w:sz w:val="24"/>
          <w:szCs w:val="24"/>
        </w:rPr>
        <w:t>procesa strateškog planiranja s</w:t>
      </w:r>
      <w:r w:rsidRPr="007075A6">
        <w:rPr>
          <w:rFonts w:asciiTheme="minorHAnsi" w:eastAsia="Calibri" w:hAnsiTheme="minorHAnsi" w:cs="Calibri"/>
          <w:b/>
          <w:color w:val="000000"/>
          <w:sz w:val="24"/>
          <w:szCs w:val="24"/>
        </w:rPr>
        <w:t xml:space="preserve"> procesom programiranja IPA-e</w:t>
      </w:r>
      <w:r w:rsidRPr="007075A6">
        <w:rPr>
          <w:rFonts w:asciiTheme="minorHAnsi" w:eastAsia="Calibri" w:hAnsiTheme="minorHAnsi" w:cs="Calibri"/>
          <w:color w:val="000000"/>
          <w:sz w:val="24"/>
          <w:szCs w:val="24"/>
        </w:rPr>
        <w:t>, zbog čega se u praksi dešava da programiranje IPA-e prethodi razvijanju strateških dokumenata, umjesto obratno, što dugoročno može negativno uticati na sposobnost apsorpcije IPA sredstava. Između kancelarije Nacionalnog koordinatora za IPA i GSV postoji konsenzus u pogledu potrebe zajedničkog rada na unapređenju ovog segmenta, naročito kad je u pitanju institucionalni okvir za upravljanje strukturnim fondovima. Situaciju usložnjava i to što su po dosadašnjim organizacionim strukturama u ministarstvima odjeljenja za planiranje IPA i odjeljenja za planiranje nacionalnih politika bili odvojeni pa su se posmatrali kao dva odvojena procesa. To je proizvelo neusaglašenosti u planiranju podrške iz strukturnih instrumenata i onoga što je definisano kao prioritet na nacionalnom nivou. Iako je saradnja između GSV i KEI dobra, nema zajedničkog foruma gdje bi se zajednički razmatrali novi pr</w:t>
      </w:r>
      <w:r w:rsidR="00D21256">
        <w:rPr>
          <w:rFonts w:asciiTheme="minorHAnsi" w:eastAsia="Calibri" w:hAnsiTheme="minorHAnsi" w:cs="Calibri"/>
          <w:color w:val="000000"/>
          <w:sz w:val="24"/>
          <w:szCs w:val="24"/>
        </w:rPr>
        <w:t>ij</w:t>
      </w:r>
      <w:r w:rsidRPr="007075A6">
        <w:rPr>
          <w:rFonts w:asciiTheme="minorHAnsi" w:eastAsia="Calibri" w:hAnsiTheme="minorHAnsi" w:cs="Calibri"/>
          <w:color w:val="000000"/>
          <w:sz w:val="24"/>
          <w:szCs w:val="24"/>
        </w:rPr>
        <w:t>edlozi politika i mogućnost njihovog uključivanja u IPA.</w:t>
      </w:r>
    </w:p>
    <w:p w:rsidR="00A16942" w:rsidRPr="007075A6" w:rsidRDefault="006A107F">
      <w:pPr>
        <w:tabs>
          <w:tab w:val="left" w:pos="850"/>
          <w:tab w:val="left" w:pos="1191"/>
          <w:tab w:val="left" w:pos="1531"/>
        </w:tabs>
        <w:spacing w:before="60" w:after="60" w:line="240" w:lineRule="auto"/>
        <w:ind w:right="-475"/>
        <w:jc w:val="both"/>
        <w:rPr>
          <w:rFonts w:asciiTheme="minorHAnsi" w:eastAsia="Calibri" w:hAnsiTheme="minorHAnsi" w:cs="Calibri"/>
          <w:color w:val="000000"/>
          <w:sz w:val="24"/>
          <w:szCs w:val="24"/>
        </w:rPr>
      </w:pPr>
      <w:bookmarkStart w:id="38" w:name="_heading=h.41mghml" w:colFirst="0" w:colLast="0"/>
      <w:bookmarkEnd w:id="38"/>
      <w:r w:rsidRPr="007075A6">
        <w:rPr>
          <w:rFonts w:asciiTheme="minorHAnsi" w:eastAsia="Calibri" w:hAnsiTheme="minorHAnsi" w:cs="Calibri"/>
          <w:color w:val="000000"/>
          <w:sz w:val="24"/>
          <w:szCs w:val="24"/>
        </w:rPr>
        <w:t xml:space="preserve">Izazovi u koordinaciji politika prepoznati su i u relaciji </w:t>
      </w:r>
      <w:r w:rsidRPr="007075A6">
        <w:rPr>
          <w:rFonts w:asciiTheme="minorHAnsi" w:eastAsia="Calibri" w:hAnsiTheme="minorHAnsi" w:cs="Calibri"/>
          <w:b/>
          <w:color w:val="000000"/>
          <w:sz w:val="24"/>
          <w:szCs w:val="24"/>
        </w:rPr>
        <w:t>centralni-lokalni nivo</w:t>
      </w:r>
      <w:r w:rsidRPr="007075A6">
        <w:rPr>
          <w:rFonts w:asciiTheme="minorHAnsi" w:eastAsia="Calibri" w:hAnsiTheme="minorHAnsi" w:cs="Calibri"/>
          <w:color w:val="000000"/>
          <w:sz w:val="24"/>
          <w:szCs w:val="24"/>
        </w:rPr>
        <w:t xml:space="preserve">, na šta je posebno uticala činjenica da ne postoji jedinstvena metodologija kojom bi se usaglasila planska dokumenta na centralnom </w:t>
      </w:r>
      <w:r w:rsidR="00D21256">
        <w:rPr>
          <w:rFonts w:asciiTheme="minorHAnsi" w:eastAsia="Calibri" w:hAnsiTheme="minorHAnsi" w:cs="Calibri"/>
          <w:color w:val="000000"/>
          <w:sz w:val="24"/>
          <w:szCs w:val="24"/>
        </w:rPr>
        <w:t>i na</w:t>
      </w:r>
      <w:r w:rsidRPr="007075A6">
        <w:rPr>
          <w:rFonts w:asciiTheme="minorHAnsi" w:eastAsia="Calibri" w:hAnsiTheme="minorHAnsi" w:cs="Calibri"/>
          <w:color w:val="000000"/>
          <w:sz w:val="24"/>
          <w:szCs w:val="24"/>
        </w:rPr>
        <w:t xml:space="preserve"> lokalnom nivou. Postojeći Program obrazovanja državnih službenika za strateško planiranje je za sada orijentisan na centralni nivo i u prethodna tri ciklusa pohađale </w:t>
      </w:r>
      <w:r w:rsidR="00D21256" w:rsidRPr="007075A6">
        <w:rPr>
          <w:rFonts w:asciiTheme="minorHAnsi" w:eastAsia="Calibri" w:hAnsiTheme="minorHAnsi" w:cs="Calibri"/>
          <w:color w:val="000000"/>
          <w:sz w:val="24"/>
          <w:szCs w:val="24"/>
        </w:rPr>
        <w:t xml:space="preserve">su ga </w:t>
      </w:r>
      <w:r w:rsidRPr="007075A6">
        <w:rPr>
          <w:rFonts w:asciiTheme="minorHAnsi" w:eastAsia="Calibri" w:hAnsiTheme="minorHAnsi" w:cs="Calibri"/>
          <w:color w:val="000000"/>
          <w:sz w:val="24"/>
          <w:szCs w:val="24"/>
        </w:rPr>
        <w:t xml:space="preserve">svega dvije službenice iz lokalnih samouprava (Herceg Novi i Tuzi). Lokalne samouprave svoje lokalne planove razrađuju tek nakon što se pripreme krovna strateška dokumenta, koja njima služe kao okvir za izradu lokalnih planova. Za izradu strateških planova razvoja lokalnih samouprava razvjena </w:t>
      </w:r>
      <w:r w:rsidR="007A5E3B"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metodologija,</w:t>
      </w:r>
      <w:r w:rsidRPr="007075A6">
        <w:rPr>
          <w:rFonts w:asciiTheme="minorHAnsi" w:eastAsia="Calibri" w:hAnsiTheme="minorHAnsi" w:cs="Calibri"/>
          <w:color w:val="000000"/>
          <w:sz w:val="24"/>
          <w:szCs w:val="24"/>
          <w:vertAlign w:val="superscript"/>
        </w:rPr>
        <w:footnoteReference w:id="141"/>
      </w:r>
      <w:r w:rsidRPr="007075A6">
        <w:rPr>
          <w:rFonts w:asciiTheme="minorHAnsi" w:eastAsia="Calibri" w:hAnsiTheme="minorHAnsi" w:cs="Calibri"/>
          <w:color w:val="000000"/>
          <w:sz w:val="24"/>
          <w:szCs w:val="24"/>
        </w:rPr>
        <w:t xml:space="preserve"> Strategija regionalnog razvoja</w:t>
      </w:r>
      <w:r w:rsidRPr="007075A6">
        <w:rPr>
          <w:rFonts w:asciiTheme="minorHAnsi" w:eastAsia="Calibri" w:hAnsiTheme="minorHAnsi" w:cs="Calibri"/>
          <w:color w:val="000000"/>
          <w:sz w:val="24"/>
          <w:szCs w:val="24"/>
          <w:vertAlign w:val="superscript"/>
        </w:rPr>
        <w:footnoteReference w:id="142"/>
      </w:r>
      <w:r w:rsidRPr="007075A6">
        <w:rPr>
          <w:rFonts w:asciiTheme="minorHAnsi" w:eastAsia="Calibri" w:hAnsiTheme="minorHAnsi" w:cs="Calibri"/>
          <w:color w:val="000000"/>
          <w:sz w:val="24"/>
          <w:szCs w:val="24"/>
        </w:rPr>
        <w:t xml:space="preserve"> služi kao okvir, a Ministarstvo ekonomskog razvoja je nadležno za njihovu provjeru i odobravanje. JLS mogu učestvovati u kreiranju strateških dokumenata na nacionalnom nivou kr</w:t>
      </w:r>
      <w:r w:rsidR="007A5E3B">
        <w:rPr>
          <w:rFonts w:asciiTheme="minorHAnsi" w:eastAsia="Calibri" w:hAnsiTheme="minorHAnsi" w:cs="Calibri"/>
          <w:color w:val="000000"/>
          <w:sz w:val="24"/>
          <w:szCs w:val="24"/>
        </w:rPr>
        <w:t>oz učešće u radnim grupama, kad</w:t>
      </w:r>
      <w:r w:rsidRPr="007075A6">
        <w:rPr>
          <w:rFonts w:asciiTheme="minorHAnsi" w:eastAsia="Calibri" w:hAnsiTheme="minorHAnsi" w:cs="Calibri"/>
          <w:color w:val="000000"/>
          <w:sz w:val="24"/>
          <w:szCs w:val="24"/>
        </w:rPr>
        <w:t xml:space="preserve"> ih najčešće predstavlja Zajednica opština. Na nivou JLS ne postoji obuka za jačanje vještina za pripremu lokalnih planova i/ili stra</w:t>
      </w:r>
      <w:r w:rsidR="007A5E3B">
        <w:rPr>
          <w:rFonts w:asciiTheme="minorHAnsi" w:eastAsia="Calibri" w:hAnsiTheme="minorHAnsi" w:cs="Calibri"/>
          <w:color w:val="000000"/>
          <w:sz w:val="24"/>
          <w:szCs w:val="24"/>
        </w:rPr>
        <w:t xml:space="preserve">teških dokumenata. </w:t>
      </w:r>
      <w:r w:rsidR="007A5E3B">
        <w:rPr>
          <w:rFonts w:asciiTheme="minorHAnsi" w:eastAsia="Calibri" w:hAnsiTheme="minorHAnsi" w:cs="Calibri"/>
          <w:color w:val="000000"/>
          <w:sz w:val="24"/>
          <w:szCs w:val="24"/>
        </w:rPr>
        <w:lastRenderedPageBreak/>
        <w:t>Posljedica t</w:t>
      </w:r>
      <w:r w:rsidRPr="007075A6">
        <w:rPr>
          <w:rFonts w:asciiTheme="minorHAnsi" w:eastAsia="Calibri" w:hAnsiTheme="minorHAnsi" w:cs="Calibri"/>
          <w:color w:val="000000"/>
          <w:sz w:val="24"/>
          <w:szCs w:val="24"/>
        </w:rPr>
        <w:t>akvog stanja je neujednačen kvalitet lokalnih planova, različit pristup u njihovoj izra</w:t>
      </w:r>
      <w:r w:rsidR="007A5E3B">
        <w:rPr>
          <w:rFonts w:asciiTheme="minorHAnsi" w:eastAsia="Calibri" w:hAnsiTheme="minorHAnsi" w:cs="Calibri"/>
          <w:color w:val="000000"/>
          <w:sz w:val="24"/>
          <w:szCs w:val="24"/>
        </w:rPr>
        <w:t>di i nedovoljno vidljiva veza s</w:t>
      </w:r>
      <w:r w:rsidRPr="007075A6">
        <w:rPr>
          <w:rFonts w:asciiTheme="minorHAnsi" w:eastAsia="Calibri" w:hAnsiTheme="minorHAnsi" w:cs="Calibri"/>
          <w:color w:val="000000"/>
          <w:sz w:val="24"/>
          <w:szCs w:val="24"/>
        </w:rPr>
        <w:t xml:space="preserve"> prioritetima definisanim na centralnom nivou.</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bookmarkStart w:id="39" w:name="_heading=h.2grqrue" w:colFirst="0" w:colLast="0"/>
      <w:bookmarkEnd w:id="39"/>
      <w:r w:rsidRPr="007075A6">
        <w:rPr>
          <w:rFonts w:asciiTheme="minorHAnsi" w:eastAsia="Calibri" w:hAnsiTheme="minorHAnsi" w:cs="Calibri"/>
          <w:color w:val="000000"/>
          <w:sz w:val="24"/>
          <w:szCs w:val="24"/>
        </w:rPr>
        <w:t xml:space="preserve">Izazov u pogledu primjene stečenih znanja u sistemu planiranja politika ogleda se u činjenici da </w:t>
      </w:r>
      <w:r w:rsidRPr="007075A6">
        <w:rPr>
          <w:rFonts w:asciiTheme="minorHAnsi" w:eastAsia="Calibri" w:hAnsiTheme="minorHAnsi" w:cs="Calibri"/>
          <w:b/>
          <w:color w:val="000000"/>
          <w:sz w:val="24"/>
          <w:szCs w:val="24"/>
        </w:rPr>
        <w:t>kadar za strateško planiranje nije institucionalizovan</w:t>
      </w:r>
      <w:r w:rsidRPr="007075A6">
        <w:rPr>
          <w:rFonts w:asciiTheme="minorHAnsi" w:eastAsia="Calibri" w:hAnsiTheme="minorHAnsi" w:cs="Calibri"/>
          <w:color w:val="000000"/>
          <w:sz w:val="24"/>
          <w:szCs w:val="24"/>
        </w:rPr>
        <w:t>, pa</w:t>
      </w:r>
      <w:r w:rsidR="007A5E3B">
        <w:rPr>
          <w:rFonts w:asciiTheme="minorHAnsi" w:eastAsia="Calibri" w:hAnsiTheme="minorHAnsi" w:cs="Calibri"/>
          <w:color w:val="000000"/>
          <w:sz w:val="24"/>
          <w:szCs w:val="24"/>
        </w:rPr>
        <w:t xml:space="preserve"> službenici koji su prošli obuku</w:t>
      </w:r>
      <w:r w:rsidRPr="007075A6">
        <w:rPr>
          <w:rFonts w:asciiTheme="minorHAnsi" w:eastAsia="Calibri" w:hAnsiTheme="minorHAnsi" w:cs="Calibri"/>
          <w:color w:val="000000"/>
          <w:sz w:val="24"/>
          <w:szCs w:val="24"/>
        </w:rPr>
        <w:t xml:space="preserve"> često ostaju „nevidljivi“ unutar svojih institucija, a njihove vještine ni</w:t>
      </w:r>
      <w:r w:rsidR="007A5E3B">
        <w:rPr>
          <w:rFonts w:asciiTheme="minorHAnsi" w:eastAsia="Calibri" w:hAnsiTheme="minorHAnsi" w:cs="Calibri"/>
          <w:color w:val="000000"/>
          <w:sz w:val="24"/>
          <w:szCs w:val="24"/>
        </w:rPr>
        <w:t>je</w:t>
      </w:r>
      <w:r w:rsidRPr="007075A6">
        <w:rPr>
          <w:rFonts w:asciiTheme="minorHAnsi" w:eastAsia="Calibri" w:hAnsiTheme="minorHAnsi" w:cs="Calibri"/>
          <w:color w:val="000000"/>
          <w:sz w:val="24"/>
          <w:szCs w:val="24"/>
        </w:rPr>
        <w:t>su vrednovane na adekvatan način</w:t>
      </w:r>
      <w:r w:rsidRPr="007075A6">
        <w:rPr>
          <w:rFonts w:asciiTheme="minorHAnsi" w:eastAsia="Calibri" w:hAnsiTheme="minorHAnsi" w:cs="Calibri"/>
          <w:b/>
          <w:color w:val="000000"/>
          <w:sz w:val="24"/>
          <w:szCs w:val="24"/>
        </w:rPr>
        <w:t>.</w:t>
      </w:r>
      <w:r w:rsidRPr="007075A6">
        <w:rPr>
          <w:rFonts w:asciiTheme="minorHAnsi" w:eastAsia="Calibri" w:hAnsiTheme="minorHAnsi" w:cs="Calibri"/>
          <w:color w:val="000000"/>
          <w:sz w:val="24"/>
          <w:szCs w:val="24"/>
        </w:rPr>
        <w:t xml:space="preserve"> Program najčešće pohađaju državni službenici na ekspertskom ili ekspertsko-rukovodnom nivou, a učešće visoko-rukovodnog kadra je ograničeno. Potencijalni uzrok ovakvog stanja je to što ne postoje sistematizovana radna mjesta za pozicije državnih službenika za strateško planiranje kojima bi se jasno predvidjela formalizacija i definisanje opsega rada, uključujući i praćenje karijernog razvoja službenika koji učestvuju u strateškom planiranju. Takođe, </w:t>
      </w:r>
      <w:r w:rsidR="007A5E3B">
        <w:rPr>
          <w:rFonts w:asciiTheme="minorHAnsi" w:eastAsia="Calibri" w:hAnsiTheme="minorHAnsi" w:cs="Calibri"/>
          <w:color w:val="000000"/>
          <w:sz w:val="24"/>
          <w:szCs w:val="24"/>
        </w:rPr>
        <w:t>ne postoje odjeljenja/sektori s</w:t>
      </w:r>
      <w:r w:rsidRPr="007075A6">
        <w:rPr>
          <w:rFonts w:asciiTheme="minorHAnsi" w:eastAsia="Calibri" w:hAnsiTheme="minorHAnsi" w:cs="Calibri"/>
          <w:color w:val="000000"/>
          <w:sz w:val="24"/>
          <w:szCs w:val="24"/>
        </w:rPr>
        <w:t xml:space="preserve"> koordinacionom ulogom u procesu strateškog planiranja na nivou ministarstava. Ta uloga je prepuštena sekretarima koji koordiniraju radom cijelog ministarstva, te se pitanju strateškog planiranja ne poklanja dovoljna pažnja. </w:t>
      </w:r>
    </w:p>
    <w:p w:rsidR="00A16942" w:rsidRPr="007075A6" w:rsidRDefault="006A107F" w:rsidP="00EB118D">
      <w:pPr>
        <w:numPr>
          <w:ilvl w:val="0"/>
          <w:numId w:val="43"/>
        </w:numPr>
        <w:pBdr>
          <w:top w:val="nil"/>
          <w:left w:val="nil"/>
          <w:bottom w:val="nil"/>
          <w:right w:val="nil"/>
          <w:between w:val="nil"/>
        </w:pBdr>
        <w:tabs>
          <w:tab w:val="left" w:pos="850"/>
          <w:tab w:val="left" w:pos="1191"/>
          <w:tab w:val="left" w:pos="1531"/>
        </w:tabs>
        <w:spacing w:before="120" w:after="120" w:line="240" w:lineRule="auto"/>
        <w:ind w:left="270" w:right="-471" w:hanging="270"/>
        <w:jc w:val="both"/>
        <w:rPr>
          <w:rFonts w:asciiTheme="minorHAnsi" w:eastAsia="Calibri" w:hAnsiTheme="minorHAnsi" w:cs="Calibri"/>
          <w:color w:val="000000"/>
          <w:sz w:val="24"/>
          <w:szCs w:val="24"/>
        </w:rPr>
      </w:pPr>
      <w:r w:rsidRPr="007075A6">
        <w:rPr>
          <w:rFonts w:asciiTheme="minorHAnsi" w:eastAsia="Calibri" w:hAnsiTheme="minorHAnsi" w:cs="Calibri"/>
          <w:b/>
          <w:i/>
          <w:color w:val="000000"/>
          <w:sz w:val="24"/>
          <w:szCs w:val="24"/>
        </w:rPr>
        <w:t>Nedovoljan obuhvat i kapaciteti za primjenu RIA</w:t>
      </w:r>
    </w:p>
    <w:p w:rsidR="00A16942" w:rsidRPr="007075A6" w:rsidRDefault="006A107F">
      <w:pPr>
        <w:tabs>
          <w:tab w:val="left" w:pos="850"/>
          <w:tab w:val="left" w:pos="1191"/>
          <w:tab w:val="left" w:pos="1531"/>
        </w:tabs>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Ne postoji jedinstveno rješenje za sprovođenje analize društvenog, ekonomskog, fiskalnog, ekološkog uticaja javnih politika i propisa</w:t>
      </w:r>
      <w:r w:rsidRPr="007075A6">
        <w:rPr>
          <w:rFonts w:asciiTheme="minorHAnsi" w:eastAsia="Calibri" w:hAnsiTheme="minorHAnsi" w:cs="Calibri"/>
          <w:color w:val="000000"/>
          <w:sz w:val="24"/>
          <w:szCs w:val="24"/>
        </w:rPr>
        <w:t>. RIA je fokusirana samo na procjenu fiskalnog i ekonomskog uticaja, dok se ne sprovodi analiza uticaja na životnu sredinu, socijalni položaj stanovnika, rodnu ravnopravnost, prava građana, socijalno marginal</w:t>
      </w:r>
      <w:r w:rsidR="007A5E3B">
        <w:rPr>
          <w:rFonts w:asciiTheme="minorHAnsi" w:eastAsia="Calibri" w:hAnsiTheme="minorHAnsi" w:cs="Calibri"/>
          <w:color w:val="000000"/>
          <w:sz w:val="24"/>
          <w:szCs w:val="24"/>
        </w:rPr>
        <w:t>izovane grupe i dr. Posledica t</w:t>
      </w:r>
      <w:r w:rsidRPr="007075A6">
        <w:rPr>
          <w:rFonts w:asciiTheme="minorHAnsi" w:eastAsia="Calibri" w:hAnsiTheme="minorHAnsi" w:cs="Calibri"/>
          <w:color w:val="000000"/>
          <w:sz w:val="24"/>
          <w:szCs w:val="24"/>
        </w:rPr>
        <w:t>akvog normiranja procesa izrade RIA analize je</w:t>
      </w:r>
      <w:r w:rsidR="007A5E3B">
        <w:rPr>
          <w:rFonts w:asciiTheme="minorHAnsi" w:eastAsia="Calibri" w:hAnsiTheme="minorHAnsi" w:cs="Calibri"/>
          <w:color w:val="000000"/>
          <w:sz w:val="24"/>
          <w:szCs w:val="24"/>
        </w:rPr>
        <w:t>ste</w:t>
      </w:r>
      <w:r w:rsidRPr="007075A6">
        <w:rPr>
          <w:rFonts w:asciiTheme="minorHAnsi" w:eastAsia="Calibri" w:hAnsiTheme="minorHAnsi" w:cs="Calibri"/>
          <w:color w:val="000000"/>
          <w:sz w:val="24"/>
          <w:szCs w:val="24"/>
        </w:rPr>
        <w:t xml:space="preserve"> da predlagači javnih politik</w:t>
      </w:r>
      <w:r w:rsidR="007A5E3B">
        <w:rPr>
          <w:rFonts w:asciiTheme="minorHAnsi" w:eastAsia="Calibri" w:hAnsiTheme="minorHAnsi" w:cs="Calibri"/>
          <w:color w:val="000000"/>
          <w:sz w:val="24"/>
          <w:szCs w:val="24"/>
        </w:rPr>
        <w:t>a ne sagledavaju uticaj koji ta politika</w:t>
      </w:r>
      <w:r w:rsidRPr="007075A6">
        <w:rPr>
          <w:rFonts w:asciiTheme="minorHAnsi" w:eastAsia="Calibri" w:hAnsiTheme="minorHAnsi" w:cs="Calibri"/>
          <w:color w:val="000000"/>
          <w:sz w:val="24"/>
          <w:szCs w:val="24"/>
        </w:rPr>
        <w:t xml:space="preserve"> može imati u praksi sprovođenja, što značajno povećava mogućnosti da one neće imati željene efekte u odnosu </w:t>
      </w:r>
      <w:r w:rsidR="007A5E3B">
        <w:rPr>
          <w:rFonts w:asciiTheme="minorHAnsi" w:eastAsia="Calibri" w:hAnsiTheme="minorHAnsi" w:cs="Calibri"/>
          <w:color w:val="000000"/>
          <w:sz w:val="24"/>
          <w:szCs w:val="24"/>
        </w:rPr>
        <w:t>na ciljne grupe, odnosno da može</w:t>
      </w:r>
      <w:r w:rsidRPr="007075A6">
        <w:rPr>
          <w:rFonts w:asciiTheme="minorHAnsi" w:eastAsia="Calibri" w:hAnsiTheme="minorHAnsi" w:cs="Calibri"/>
          <w:color w:val="000000"/>
          <w:sz w:val="24"/>
          <w:szCs w:val="24"/>
        </w:rPr>
        <w:t xml:space="preserve"> imati drastično negativan uti</w:t>
      </w:r>
      <w:r w:rsidR="007A5E3B">
        <w:rPr>
          <w:rFonts w:asciiTheme="minorHAnsi" w:eastAsia="Calibri" w:hAnsiTheme="minorHAnsi" w:cs="Calibri"/>
          <w:color w:val="000000"/>
          <w:sz w:val="24"/>
          <w:szCs w:val="24"/>
        </w:rPr>
        <w:t>caj, kao što je to bio slučaj s</w:t>
      </w:r>
      <w:r w:rsidRPr="007075A6">
        <w:rPr>
          <w:rFonts w:asciiTheme="minorHAnsi" w:eastAsia="Calibri" w:hAnsiTheme="minorHAnsi" w:cs="Calibri"/>
          <w:color w:val="000000"/>
          <w:sz w:val="24"/>
          <w:szCs w:val="24"/>
        </w:rPr>
        <w:t xml:space="preserve"> izmje</w:t>
      </w:r>
      <w:r w:rsidR="007A5E3B">
        <w:rPr>
          <w:rFonts w:asciiTheme="minorHAnsi" w:eastAsia="Calibri" w:hAnsiTheme="minorHAnsi" w:cs="Calibri"/>
          <w:color w:val="000000"/>
          <w:sz w:val="24"/>
          <w:szCs w:val="24"/>
        </w:rPr>
        <w:t>nama Zakona o socijalnoj i dječ</w:t>
      </w:r>
      <w:r w:rsidRPr="007075A6">
        <w:rPr>
          <w:rFonts w:asciiTheme="minorHAnsi" w:eastAsia="Calibri" w:hAnsiTheme="minorHAnsi" w:cs="Calibri"/>
          <w:color w:val="000000"/>
          <w:sz w:val="24"/>
          <w:szCs w:val="24"/>
        </w:rPr>
        <w:t>joj zaštiti iz 2015. godine. Dodatno, procje</w:t>
      </w:r>
      <w:r w:rsidR="007A5E3B">
        <w:rPr>
          <w:rFonts w:asciiTheme="minorHAnsi" w:eastAsia="Calibri" w:hAnsiTheme="minorHAnsi" w:cs="Calibri"/>
          <w:color w:val="000000"/>
          <w:sz w:val="24"/>
          <w:szCs w:val="24"/>
        </w:rPr>
        <w:t>na uticaja na životnu sredinu</w:t>
      </w:r>
      <w:r w:rsidRPr="007075A6">
        <w:rPr>
          <w:rFonts w:asciiTheme="minorHAnsi" w:eastAsia="Calibri" w:hAnsiTheme="minorHAnsi" w:cs="Calibri"/>
          <w:color w:val="000000"/>
          <w:sz w:val="24"/>
          <w:szCs w:val="24"/>
        </w:rPr>
        <w:t xml:space="preserve"> vrši</w:t>
      </w:r>
      <w:r w:rsidR="007A5E3B">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nezavisno i u skladu sa Zakonom o procjeni uticaja na životnu sredinu (</w:t>
      </w:r>
      <w:r w:rsidR="007A5E3B">
        <w:rPr>
          <w:rFonts w:asciiTheme="minorHAnsi" w:eastAsia="Calibri" w:hAnsiTheme="minorHAnsi" w:cs="Calibri"/>
          <w:color w:val="000000"/>
          <w:sz w:val="24"/>
          <w:szCs w:val="24"/>
        </w:rPr>
        <w:t>“Službeni</w:t>
      </w:r>
      <w:r w:rsidRPr="007075A6">
        <w:rPr>
          <w:rFonts w:asciiTheme="minorHAnsi" w:eastAsia="Calibri" w:hAnsiTheme="minorHAnsi" w:cs="Calibri"/>
          <w:color w:val="000000"/>
          <w:sz w:val="24"/>
          <w:szCs w:val="24"/>
        </w:rPr>
        <w:t xml:space="preserve"> list</w:t>
      </w:r>
      <w:r w:rsidR="007A5E3B">
        <w:rPr>
          <w:rFonts w:asciiTheme="minorHAnsi" w:eastAsia="Calibri" w:hAnsiTheme="minorHAnsi" w:cs="Calibri"/>
          <w:color w:val="000000"/>
          <w:sz w:val="24"/>
          <w:szCs w:val="24"/>
        </w:rPr>
        <w:t xml:space="preserve"> CG”</w:t>
      </w:r>
      <w:r w:rsidRPr="007075A6">
        <w:rPr>
          <w:rFonts w:asciiTheme="minorHAnsi" w:eastAsia="Calibri" w:hAnsiTheme="minorHAnsi" w:cs="Calibri"/>
          <w:color w:val="000000"/>
          <w:sz w:val="24"/>
          <w:szCs w:val="24"/>
        </w:rPr>
        <w:t xml:space="preserve"> 075/18). </w:t>
      </w:r>
    </w:p>
    <w:p w:rsidR="00A16942" w:rsidRPr="007075A6" w:rsidRDefault="007A5E3B">
      <w:pPr>
        <w:tabs>
          <w:tab w:val="left" w:pos="1191"/>
          <w:tab w:val="left" w:pos="1531"/>
        </w:tabs>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Pored t</w:t>
      </w:r>
      <w:r w:rsidR="006A107F" w:rsidRPr="007075A6">
        <w:rPr>
          <w:rFonts w:asciiTheme="minorHAnsi" w:eastAsia="Calibri" w:hAnsiTheme="minorHAnsi" w:cs="Calibri"/>
          <w:color w:val="000000"/>
          <w:sz w:val="24"/>
          <w:szCs w:val="24"/>
        </w:rPr>
        <w:t xml:space="preserve">oga, </w:t>
      </w:r>
      <w:r w:rsidR="006A107F" w:rsidRPr="007075A6">
        <w:rPr>
          <w:rFonts w:asciiTheme="minorHAnsi" w:eastAsia="Calibri" w:hAnsiTheme="minorHAnsi" w:cs="Calibri"/>
          <w:b/>
          <w:color w:val="000000"/>
          <w:sz w:val="24"/>
          <w:szCs w:val="24"/>
        </w:rPr>
        <w:t xml:space="preserve">nedovoljni su kapaciteti i znanja za izradu RIA i za monitoring implementacije regulatornih rješenja. </w:t>
      </w:r>
      <w:r>
        <w:rPr>
          <w:rFonts w:asciiTheme="minorHAnsi" w:eastAsia="Calibri" w:hAnsiTheme="minorHAnsi" w:cs="Calibri"/>
          <w:color w:val="000000"/>
          <w:sz w:val="24"/>
          <w:szCs w:val="24"/>
        </w:rPr>
        <w:t>Problemi u vezi s izradom RIA analize</w:t>
      </w:r>
      <w:r w:rsidR="006A107F" w:rsidRPr="007075A6">
        <w:rPr>
          <w:rFonts w:asciiTheme="minorHAnsi" w:eastAsia="Calibri" w:hAnsiTheme="minorHAnsi" w:cs="Calibri"/>
          <w:color w:val="000000"/>
          <w:sz w:val="24"/>
          <w:szCs w:val="24"/>
        </w:rPr>
        <w:t xml:space="preserve"> ogledaju</w:t>
      </w:r>
      <w:r>
        <w:rPr>
          <w:rFonts w:asciiTheme="minorHAnsi" w:eastAsia="Calibri" w:hAnsiTheme="minorHAnsi" w:cs="Calibri"/>
          <w:color w:val="000000"/>
          <w:sz w:val="24"/>
          <w:szCs w:val="24"/>
        </w:rPr>
        <w:t xml:space="preserve"> se</w:t>
      </w:r>
      <w:r w:rsidR="006A107F" w:rsidRPr="007075A6">
        <w:rPr>
          <w:rFonts w:asciiTheme="minorHAnsi" w:eastAsia="Calibri" w:hAnsiTheme="minorHAnsi" w:cs="Calibri"/>
          <w:color w:val="000000"/>
          <w:sz w:val="24"/>
          <w:szCs w:val="24"/>
        </w:rPr>
        <w:t xml:space="preserve"> i u</w:t>
      </w:r>
      <w:r>
        <w:rPr>
          <w:rFonts w:asciiTheme="minorHAnsi" w:eastAsia="Calibri" w:hAnsiTheme="minorHAnsi" w:cs="Calibri"/>
          <w:color w:val="000000"/>
          <w:sz w:val="24"/>
          <w:szCs w:val="24"/>
        </w:rPr>
        <w:t xml:space="preserve"> sljedećem</w:t>
      </w:r>
      <w:r w:rsidR="006A107F" w:rsidRPr="007075A6">
        <w:rPr>
          <w:rFonts w:asciiTheme="minorHAnsi" w:eastAsia="Calibri" w:hAnsiTheme="minorHAnsi" w:cs="Calibri"/>
          <w:color w:val="000000"/>
          <w:sz w:val="24"/>
          <w:szCs w:val="24"/>
        </w:rPr>
        <w:t>:</w:t>
      </w:r>
    </w:p>
    <w:p w:rsidR="00A16942" w:rsidRPr="007075A6" w:rsidRDefault="006A107F" w:rsidP="00EB118D">
      <w:pPr>
        <w:numPr>
          <w:ilvl w:val="0"/>
          <w:numId w:val="30"/>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Ustaljenoj praksi da se u izradu RIA analize ne uključuju svi članovi radnih grupa za izradu javnih politika, čime se ne obezbjeđuje svestrana analiza i time</w:t>
      </w:r>
      <w:r w:rsidR="007A5E3B">
        <w:rPr>
          <w:rFonts w:asciiTheme="minorHAnsi" w:eastAsia="Calibri" w:hAnsiTheme="minorHAnsi" w:cs="Calibri"/>
          <w:color w:val="000000"/>
          <w:sz w:val="24"/>
          <w:szCs w:val="24"/>
        </w:rPr>
        <w:t xml:space="preserve"> se</w:t>
      </w:r>
      <w:r w:rsidRPr="007075A6">
        <w:rPr>
          <w:rFonts w:asciiTheme="minorHAnsi" w:eastAsia="Calibri" w:hAnsiTheme="minorHAnsi" w:cs="Calibri"/>
          <w:color w:val="000000"/>
          <w:sz w:val="24"/>
          <w:szCs w:val="24"/>
        </w:rPr>
        <w:t xml:space="preserve"> dovodi u pitanje njen kvalitet,</w:t>
      </w:r>
    </w:p>
    <w:p w:rsidR="00A16942" w:rsidRPr="007075A6" w:rsidRDefault="006A107F" w:rsidP="00EB118D">
      <w:pPr>
        <w:numPr>
          <w:ilvl w:val="0"/>
          <w:numId w:val="30"/>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Kapaciteti</w:t>
      </w:r>
      <w:r w:rsidR="007A5E3B">
        <w:rPr>
          <w:rFonts w:asciiTheme="minorHAnsi" w:eastAsia="Calibri" w:hAnsiTheme="minorHAnsi" w:cs="Calibri"/>
          <w:color w:val="000000"/>
          <w:sz w:val="24"/>
          <w:szCs w:val="24"/>
        </w:rPr>
        <w:t>m</w:t>
      </w:r>
      <w:r w:rsidRPr="007075A6">
        <w:rPr>
          <w:rFonts w:asciiTheme="minorHAnsi" w:eastAsia="Calibri" w:hAnsiTheme="minorHAnsi" w:cs="Calibri"/>
          <w:color w:val="000000"/>
          <w:sz w:val="24"/>
          <w:szCs w:val="24"/>
        </w:rPr>
        <w:t xml:space="preserve"> za primjenu tehnike koja se koristi za procjenu troškova regulative (Model standardnog troška-Standard Cost Model), odnosno procjenu administrativnih troškova koje propisi mogu imati na privredu i građane, ograničeni</w:t>
      </w:r>
      <w:r w:rsidR="007A5E3B" w:rsidRPr="007A5E3B">
        <w:rPr>
          <w:rFonts w:asciiTheme="minorHAnsi" w:eastAsia="Calibri" w:hAnsiTheme="minorHAnsi" w:cs="Calibri"/>
          <w:color w:val="000000"/>
          <w:sz w:val="24"/>
          <w:szCs w:val="24"/>
        </w:rPr>
        <w:t xml:space="preserve"> </w:t>
      </w:r>
      <w:r w:rsidR="007A5E3B" w:rsidRPr="007075A6">
        <w:rPr>
          <w:rFonts w:asciiTheme="minorHAnsi" w:eastAsia="Calibri" w:hAnsiTheme="minorHAnsi" w:cs="Calibri"/>
          <w:color w:val="000000"/>
          <w:sz w:val="24"/>
          <w:szCs w:val="24"/>
        </w:rPr>
        <w:t>su</w:t>
      </w:r>
      <w:r w:rsidRPr="007075A6">
        <w:rPr>
          <w:rFonts w:asciiTheme="minorHAnsi" w:eastAsia="Calibri" w:hAnsiTheme="minorHAnsi" w:cs="Calibri"/>
          <w:color w:val="000000"/>
          <w:sz w:val="24"/>
          <w:szCs w:val="24"/>
        </w:rPr>
        <w:t>,</w:t>
      </w:r>
    </w:p>
    <w:p w:rsidR="00A16942" w:rsidRPr="007075A6" w:rsidRDefault="006A107F" w:rsidP="00EB118D">
      <w:pPr>
        <w:numPr>
          <w:ilvl w:val="0"/>
          <w:numId w:val="30"/>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Slabi</w:t>
      </w:r>
      <w:r w:rsidR="007A5E3B">
        <w:rPr>
          <w:rFonts w:asciiTheme="minorHAnsi" w:eastAsia="Calibri" w:hAnsiTheme="minorHAnsi" w:cs="Calibri"/>
          <w:color w:val="000000"/>
          <w:sz w:val="24"/>
          <w:szCs w:val="24"/>
        </w:rPr>
        <w:t>m</w:t>
      </w:r>
      <w:r w:rsidRPr="007075A6">
        <w:rPr>
          <w:rFonts w:asciiTheme="minorHAnsi" w:eastAsia="Calibri" w:hAnsiTheme="minorHAnsi" w:cs="Calibri"/>
          <w:color w:val="000000"/>
          <w:sz w:val="24"/>
          <w:szCs w:val="24"/>
        </w:rPr>
        <w:t xml:space="preserve"> kapaciteti</w:t>
      </w:r>
      <w:r w:rsidR="007A5E3B">
        <w:rPr>
          <w:rFonts w:asciiTheme="minorHAnsi" w:eastAsia="Calibri" w:hAnsiTheme="minorHAnsi" w:cs="Calibri"/>
          <w:color w:val="000000"/>
          <w:sz w:val="24"/>
          <w:szCs w:val="24"/>
        </w:rPr>
        <w:t>ma</w:t>
      </w:r>
      <w:r w:rsidRPr="007075A6">
        <w:rPr>
          <w:rFonts w:asciiTheme="minorHAnsi" w:eastAsia="Calibri" w:hAnsiTheme="minorHAnsi" w:cs="Calibri"/>
          <w:color w:val="000000"/>
          <w:sz w:val="24"/>
          <w:szCs w:val="24"/>
        </w:rPr>
        <w:t xml:space="preserve"> za sagledavanje dugoročnih fiskalnih implikacija propisa (trogodišnje planiranje),</w:t>
      </w:r>
    </w:p>
    <w:p w:rsidR="00A16942" w:rsidRPr="007075A6" w:rsidRDefault="007A5E3B" w:rsidP="00EB118D">
      <w:pPr>
        <w:numPr>
          <w:ilvl w:val="0"/>
          <w:numId w:val="30"/>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Izostanku</w:t>
      </w:r>
      <w:r w:rsidR="006A107F" w:rsidRPr="007075A6">
        <w:rPr>
          <w:rFonts w:asciiTheme="minorHAnsi" w:eastAsia="Calibri" w:hAnsiTheme="minorHAnsi" w:cs="Calibri"/>
          <w:color w:val="000000"/>
          <w:sz w:val="24"/>
          <w:szCs w:val="24"/>
        </w:rPr>
        <w:t xml:space="preserve"> mjerljivih ciljeva, a posljedično i mjerljivih indikatora i mjera uspjeha, tj. rezultata, kako bi se pratila implementacija regulatornih rješenja,</w:t>
      </w:r>
    </w:p>
    <w:p w:rsidR="00A16942" w:rsidRPr="007075A6" w:rsidRDefault="006A107F" w:rsidP="00EB118D">
      <w:pPr>
        <w:numPr>
          <w:ilvl w:val="0"/>
          <w:numId w:val="30"/>
        </w:num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Nedovoljnoj pažnji posvećenoj analizi i primjeni neregulatornih mjera.</w:t>
      </w:r>
    </w:p>
    <w:p w:rsidR="00A16942" w:rsidRPr="007075A6" w:rsidRDefault="00A16942">
      <w:pPr>
        <w:tabs>
          <w:tab w:val="left" w:pos="850"/>
          <w:tab w:val="left" w:pos="1191"/>
          <w:tab w:val="left" w:pos="1531"/>
        </w:tabs>
        <w:spacing w:before="0" w:after="0" w:line="240" w:lineRule="auto"/>
        <w:ind w:right="-471"/>
        <w:jc w:val="both"/>
        <w:rPr>
          <w:rFonts w:asciiTheme="minorHAnsi" w:eastAsia="Calibri" w:hAnsiTheme="minorHAnsi" w:cs="Calibri"/>
          <w:color w:val="000000"/>
          <w:sz w:val="24"/>
          <w:szCs w:val="24"/>
        </w:rPr>
      </w:pPr>
    </w:p>
    <w:p w:rsidR="00A16942" w:rsidRPr="007075A6" w:rsidRDefault="006A107F" w:rsidP="009F3F7E">
      <w:pPr>
        <w:keepNext/>
        <w:keepLines/>
        <w:numPr>
          <w:ilvl w:val="0"/>
          <w:numId w:val="20"/>
        </w:numPr>
        <w:pBdr>
          <w:top w:val="nil"/>
          <w:left w:val="nil"/>
          <w:bottom w:val="nil"/>
          <w:right w:val="nil"/>
          <w:between w:val="nil"/>
        </w:pBdr>
        <w:spacing w:before="240" w:after="240" w:line="240" w:lineRule="auto"/>
        <w:ind w:left="360" w:right="-741" w:hanging="270"/>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lastRenderedPageBreak/>
        <w:t>STAKEHOLDER ANALIZA/ ANALIZA ZAINTERESOVANIH STRANA STRATEŠKOG CILJA 5.</w:t>
      </w:r>
    </w:p>
    <w:p w:rsidR="00A16942" w:rsidRPr="007075A6" w:rsidRDefault="009F3F7E">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45720" distB="45720" distL="114300" distR="114300" simplePos="0" relativeHeight="251715584" behindDoc="0" locked="0" layoutInCell="1" allowOverlap="1" wp14:anchorId="4FA17E16" wp14:editId="016EF62D">
                <wp:simplePos x="0" y="0"/>
                <wp:positionH relativeFrom="column">
                  <wp:posOffset>4126865</wp:posOffset>
                </wp:positionH>
                <wp:positionV relativeFrom="paragraph">
                  <wp:posOffset>108585</wp:posOffset>
                </wp:positionV>
                <wp:extent cx="2209165" cy="4591050"/>
                <wp:effectExtent l="0" t="0" r="19685" b="19050"/>
                <wp:wrapSquare wrapText="bothSides"/>
                <wp:docPr id="1280" name="Rectangle 120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209165" cy="4591050"/>
                        </a:xfrm>
                        <a:prstGeom prst="rect">
                          <a:avLst/>
                        </a:prstGeom>
                        <a:solidFill>
                          <a:srgbClr val="FFFFFF"/>
                        </a:solidFill>
                        <a:ln w="9525">
                          <a:solidFill>
                            <a:schemeClr val="lt1">
                              <a:lumMod val="100000"/>
                              <a:lumOff val="0"/>
                            </a:schemeClr>
                          </a:solidFill>
                          <a:miter lim="800000"/>
                          <a:headEnd type="none" w="sm" len="sm"/>
                          <a:tailEnd type="none" w="sm" len="sm"/>
                        </a:ln>
                      </wps:spPr>
                      <wps:txbx>
                        <w:txbxContent>
                          <w:p w:rsidR="00E934CF" w:rsidRPr="009F3F7E" w:rsidRDefault="00E934CF">
                            <w:pPr>
                              <w:spacing w:before="0" w:after="0" w:line="240" w:lineRule="auto"/>
                              <w:jc w:val="both"/>
                              <w:textDirection w:val="btLr"/>
                              <w:rPr>
                                <w:rFonts w:asciiTheme="minorHAnsi" w:hAnsiTheme="minorHAnsi"/>
                              </w:rPr>
                            </w:pPr>
                            <w:r>
                              <w:rPr>
                                <w:rFonts w:asciiTheme="minorHAnsi" w:eastAsia="Calibri" w:hAnsiTheme="minorHAnsi" w:cs="Calibri"/>
                                <w:color w:val="000000"/>
                                <w:sz w:val="24"/>
                              </w:rPr>
                              <w:t>Na osnovu navedenog, u G</w:t>
                            </w:r>
                            <w:r w:rsidRPr="009F3F7E">
                              <w:rPr>
                                <w:rFonts w:asciiTheme="minorHAnsi" w:eastAsia="Calibri" w:hAnsiTheme="minorHAnsi" w:cs="Calibri"/>
                                <w:color w:val="000000"/>
                                <w:sz w:val="24"/>
                              </w:rPr>
                              <w:t>rafiku je dat sažet prikaz analize zainteresovanih strana, prema kojem se uočava veliki interes svih relevantnih aktera. Naime, javne politike kao takve imaju uticaj na sve djelove društva. Napravljena je razlika u odnosu na to ko je neposredno uključen u sam proces, s tim da su Vlada, GSV, MFSS, KEI, Sekretarijat za zakonodavstvo, MJUDDM, kao institucije centra Vlade, one koje upravljaju koordinacijom pol</w:t>
                            </w:r>
                            <w:r>
                              <w:rPr>
                                <w:rFonts w:asciiTheme="minorHAnsi" w:eastAsia="Calibri" w:hAnsiTheme="minorHAnsi" w:cs="Calibri"/>
                                <w:color w:val="000000"/>
                                <w:sz w:val="24"/>
                              </w:rPr>
                              <w:t>itika ili pojedinim njenim djel</w:t>
                            </w:r>
                            <w:r w:rsidRPr="009F3F7E">
                              <w:rPr>
                                <w:rFonts w:asciiTheme="minorHAnsi" w:eastAsia="Calibri" w:hAnsiTheme="minorHAnsi" w:cs="Calibri"/>
                                <w:color w:val="000000"/>
                                <w:sz w:val="24"/>
                              </w:rPr>
                              <w:t>o</w:t>
                            </w:r>
                            <w:r>
                              <w:rPr>
                                <w:rFonts w:asciiTheme="minorHAnsi" w:eastAsia="Calibri" w:hAnsiTheme="minorHAnsi" w:cs="Calibri"/>
                                <w:color w:val="000000"/>
                                <w:sz w:val="24"/>
                              </w:rPr>
                              <w:t>v</w:t>
                            </w:r>
                            <w:r w:rsidRPr="009F3F7E">
                              <w:rPr>
                                <w:rFonts w:asciiTheme="minorHAnsi" w:eastAsia="Calibri" w:hAnsiTheme="minorHAnsi" w:cs="Calibri"/>
                                <w:color w:val="000000"/>
                                <w:sz w:val="24"/>
                              </w:rPr>
                              <w:t>ima, dok se sva ostala ministarstva, Uprava za kadrove, MONSTAT i međunarodne organizacije – EU, SIGMA, OECD, UN (DP) posmatraju kao najvažniji partneri s kojima je neophodno konstatno održavati dobre odnose i saradnju.</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FA17E16" id="Rectangle 1201" o:spid="_x0000_s1404" style="position:absolute;left:0;text-align:left;margin-left:324.95pt;margin-top:8.55pt;width:173.95pt;height:361.5pt;z-index:251715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atK1WQIAAMYEAAAOAAAAZHJzL2Uyb0RvYy54bWysVMtu2zAQvBfoPxC8N3rACmLDchAkTVEg&#10;bYOk/QCKoiyifJWkLbtf3xFlu05zKFBUB4LkLmdnZ3e1vN5pRbbCB2lNTYuLnBJhuG2lWdf029f7&#10;d1eUhMhMy5Q1oqZ7Eej16u2b5eAWorS9Va3wBCAmLAZX0z5Gt8iywHuhWbiwThgYO+s1izj6ddZ6&#10;NgBdq6zM88tssL513nIRAm7vJiNdJfyuEzx+6bogIlE1BbeYVp/WZlyz1ZIt1p65XvIDDfYPLDST&#10;BkFPUHcsMrLx8hWUltzbYLt4wa3ObNdJLlIOyKbI/8jmuWdOpFwgTnAnmcL/g+Wft4+eyBa1K68g&#10;kGEaVXqCbsyslSAFaI0iDS4s4PvsHv2YZnAPln8PxNjbHo7ixns79IK1oJb8sxcPxkPAU9IMn2yL&#10;AGwTbdJr13k9AkIJsktl2Z/KInaRcFyWZT4vLitKOGyzal7kVSpcxhbH586H+EFYTcZNTT34J3i2&#10;fQgR9OF6dEn0rZLtvVQqHfy6uVWebBl65D59Y8Z4Es7dlCFDTedVWSXkF7bUruIEomKRfNRGI90J&#10;uMjHb+o33KMrp/tjJieI15G1jJgRJXVNr85QRrnfm5bEvYOiBuNFR4ZBU6IEhhGb1N2RSfV3P6Sr&#10;DGIfSzWVPO6aXeqOspof26Cx7R6l9HYaJgw/Nr31PxEeg4TAPzbMg4z6aNAO82JWzjB56TCrLuf4&#10;I/hzS3NuYYYDqqaRkml7G6dp3Tgv1z0iTdIae4MW6mQq7sh5YnVIAMOSZDwM9jiN5+fk9fv3s/oF&#10;AAD//wMAUEsDBBQABgAIAAAAIQCql0eh3wAAAAoBAAAPAAAAZHJzL2Rvd25yZXYueG1sTI9BS8NA&#10;FITvgv9heYI3u0mJjYnZFBFExINYe/D4mn0mwezbmN028d/7POlxmGHmm2q7uEGdaAq9ZwPpKgFF&#10;3Hjbc2tg//ZwdQMqRGSLg2cy8E0BtvX5WYWl9TO/0mkXWyUlHEo00MU4llqHpiOHYeVHYvE+/OQw&#10;ipxabSecpdwNep0kG+2wZ1nocKT7jprP3dHJyDwuX0/rNLzv8WW0c5NfP2bPxlxeLHe3oCIt8S8M&#10;v/iCDrUwHfyRbVCDgU1WFBIVI09BSaAocvlyMJBnSQq6rvT/C/UPAAAA//8DAFBLAQItABQABgAI&#10;AAAAIQC2gziS/gAAAOEBAAATAAAAAAAAAAAAAAAAAAAAAABbQ29udGVudF9UeXBlc10ueG1sUEsB&#10;Ai0AFAAGAAgAAAAhADj9If/WAAAAlAEAAAsAAAAAAAAAAAAAAAAALwEAAF9yZWxzLy5yZWxzUEsB&#10;Ai0AFAAGAAgAAAAhAFBq0rVZAgAAxgQAAA4AAAAAAAAAAAAAAAAALgIAAGRycy9lMm9Eb2MueG1s&#10;UEsBAi0AFAAGAAgAAAAhAKqXR6HfAAAACgEAAA8AAAAAAAAAAAAAAAAAswQAAGRycy9kb3ducmV2&#10;LnhtbFBLBQYAAAAABAAEAPMAAAC/BQAAAAA=&#10;" strokecolor="white [3201]">
                <v:stroke startarrowwidth="narrow" startarrowlength="short" endarrowwidth="narrow" endarrowlength="short"/>
                <v:textbox inset="2.53956mm,1.2694mm,2.53956mm,1.2694mm">
                  <w:txbxContent>
                    <w:p w:rsidR="00E934CF" w:rsidRPr="009F3F7E" w:rsidRDefault="00E934CF">
                      <w:pPr>
                        <w:spacing w:before="0" w:after="0" w:line="240" w:lineRule="auto"/>
                        <w:jc w:val="both"/>
                        <w:textDirection w:val="btLr"/>
                        <w:rPr>
                          <w:rFonts w:asciiTheme="minorHAnsi" w:hAnsiTheme="minorHAnsi"/>
                        </w:rPr>
                      </w:pPr>
                      <w:r>
                        <w:rPr>
                          <w:rFonts w:asciiTheme="minorHAnsi" w:eastAsia="Calibri" w:hAnsiTheme="minorHAnsi" w:cs="Calibri"/>
                          <w:color w:val="000000"/>
                          <w:sz w:val="24"/>
                        </w:rPr>
                        <w:t>Na osnovu navedenog, u G</w:t>
                      </w:r>
                      <w:r w:rsidRPr="009F3F7E">
                        <w:rPr>
                          <w:rFonts w:asciiTheme="minorHAnsi" w:eastAsia="Calibri" w:hAnsiTheme="minorHAnsi" w:cs="Calibri"/>
                          <w:color w:val="000000"/>
                          <w:sz w:val="24"/>
                        </w:rPr>
                        <w:t>rafiku je dat sažet prikaz analize zainteresovanih strana, prema kojem se uočava veliki interes svih relevantnih aktera. Naime, javne politike kao takve imaju uticaj na sve djelove društva. Napravljena je razlika u odnosu na to ko je neposredno uključen u sam proces, s tim da su Vlada, GSV, MFSS, KEI, Sekretarijat za zakonodavstvo, MJUDDM, kao institucije centra Vlade, one koje upravljaju koordinacijom pol</w:t>
                      </w:r>
                      <w:r>
                        <w:rPr>
                          <w:rFonts w:asciiTheme="minorHAnsi" w:eastAsia="Calibri" w:hAnsiTheme="minorHAnsi" w:cs="Calibri"/>
                          <w:color w:val="000000"/>
                          <w:sz w:val="24"/>
                        </w:rPr>
                        <w:t>itika ili pojedinim njenim djel</w:t>
                      </w:r>
                      <w:r w:rsidRPr="009F3F7E">
                        <w:rPr>
                          <w:rFonts w:asciiTheme="minorHAnsi" w:eastAsia="Calibri" w:hAnsiTheme="minorHAnsi" w:cs="Calibri"/>
                          <w:color w:val="000000"/>
                          <w:sz w:val="24"/>
                        </w:rPr>
                        <w:t>o</w:t>
                      </w:r>
                      <w:r>
                        <w:rPr>
                          <w:rFonts w:asciiTheme="minorHAnsi" w:eastAsia="Calibri" w:hAnsiTheme="minorHAnsi" w:cs="Calibri"/>
                          <w:color w:val="000000"/>
                          <w:sz w:val="24"/>
                        </w:rPr>
                        <w:t>v</w:t>
                      </w:r>
                      <w:r w:rsidRPr="009F3F7E">
                        <w:rPr>
                          <w:rFonts w:asciiTheme="minorHAnsi" w:eastAsia="Calibri" w:hAnsiTheme="minorHAnsi" w:cs="Calibri"/>
                          <w:color w:val="000000"/>
                          <w:sz w:val="24"/>
                        </w:rPr>
                        <w:t>ima, dok se sva ostala ministarstva, Uprava za kadrove, MONSTAT i međunarodne organizacije – EU, SIGMA, OECD, UN (DP) posmatraju kao najvažniji partneri s kojima je neophodno konstatno održavati dobre odnose i saradnju.</w:t>
                      </w:r>
                    </w:p>
                  </w:txbxContent>
                </v:textbox>
                <w10:wrap type="square"/>
              </v:rect>
            </w:pict>
          </mc:Fallback>
        </mc:AlternateContent>
      </w:r>
      <w:r>
        <w:rPr>
          <w:rFonts w:asciiTheme="minorHAnsi" w:hAnsiTheme="minorHAnsi"/>
          <w:noProof/>
          <w:lang w:val="en-US"/>
        </w:rPr>
        <mc:AlternateContent>
          <mc:Choice Requires="wps">
            <w:drawing>
              <wp:anchor distT="45720" distB="45720" distL="114300" distR="114300" simplePos="0" relativeHeight="251717632" behindDoc="0" locked="0" layoutInCell="1" allowOverlap="1" wp14:anchorId="18E6CA35" wp14:editId="68E80D06">
                <wp:simplePos x="0" y="0"/>
                <wp:positionH relativeFrom="column">
                  <wp:posOffset>104775</wp:posOffset>
                </wp:positionH>
                <wp:positionV relativeFrom="paragraph">
                  <wp:posOffset>953770</wp:posOffset>
                </wp:positionV>
                <wp:extent cx="217170" cy="1733550"/>
                <wp:effectExtent l="0" t="0" r="0" b="0"/>
                <wp:wrapSquare wrapText="bothSides"/>
                <wp:docPr id="831" name="Rectangle 120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flipH="1">
                          <a:off x="0" y="0"/>
                          <a:ext cx="21717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ind w:right="-12"/>
                              <w:textDirection w:val="btLr"/>
                            </w:pPr>
                            <w:r>
                              <w:rPr>
                                <w:color w:val="7030A0"/>
                                <w:sz w:val="24"/>
                              </w:rPr>
                              <w:t>INTERES</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8E6CA35" id="Rectangle 1203" o:spid="_x0000_s1405" style="position:absolute;left:0;text-align:left;margin-left:8.25pt;margin-top:75.1pt;width:17.1pt;height:136.5pt;flip:x;z-index:251717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nBKawwIAAMgFAAAOAAAAZHJzL2Uyb0RvYy54bWysVNuO0zAQfUfiHyy/ZxOnSdtEm66WpgGk&#10;BVYsfICbOI1FYgfbbbog/p2x0+1l9wUBeYhsz/jMnJnjub7Zdy3aMaW5FBkmVwFGTJSy4mKT4a9f&#10;Cm+OkTZUVLSVgmX4kWl8s3j96nroUxbKRrYVUwhAhE6HPsONMX3q+7psWEf1leyZAGMtVUcNbNXG&#10;rxQdAL1r/TAIpv4gVdUrWTKt4TQfjXjh8OualeZTXWtmUJthyM24v3L/tf37i2uabhTtG14e0qB/&#10;kUVHuYCgR6icGoq2ir+A6nippJa1uSpl58u65iVzHIANCZ6xeWhozxwXKI7uj2XS/w+2/Li7V4hX&#10;GZ5PCEaCdtCkz1A2KjYtQyQMJrZGQ69TcH3o75Vlqfs7WX7TSMhlA47sVik5NIxWkBmx/v7FBbvR&#10;cBWthw+yggB0a6Qr175WHapb3r+zFy00lATtXX8ej/1he4NKOAzJjMygiyWYyGwyiWPXQJ+mFsfe&#10;7pU2b5nskF1kWAERh0p3d9rYvE4u1l3Igret00ArLg7AcTyB2HDV2mwWrqU/kyBZzVfzyIvC6cqL&#10;gjz3botl5E0LMovzSb5c5uSXjUuitOFVxYQN8yQvEv1Z+w5CH4VxFJiWLa8snE1Jq8162Sq0oyDv&#10;wn2u+mA5ufmXabgiAJdnlEgYBW/CxCum85kXFVHsJbNg7gUkeZNMgyiJ8uKS0h0X7N8poSHDSRzG&#10;rktnST/jFrjvJTeadtzAAGl5Bwo+OtHUinElKtdaQ3k7rs9KYdM/lQLa/dRoJ12r1lH1Zr/eu/cR&#10;Tp3YrJbXsnoENSsJEgM5wviDRSPVD4wGGCUZ1t+3VDGM2vcCXkRCojCC2eM2UTxNYCaqc8v63EJF&#10;CVAZNhiNy6UZ59W2V3zTQKTxoQh5C6+o5k7Wp6wObw/GhWN3GG12Hp3vnddpAC9+AwAA//8DAFBL&#10;AwQUAAYACAAAACEApB+Nt90AAAAJAQAADwAAAGRycy9kb3ducmV2LnhtbEyPTU/DMAyG70j8h8hI&#10;3FhCoQOVphNC7AhoZRduWeJ+aI1Tmmwr/HrMCU7WKz96/bhczX4QR5xiH0jD9UKBQLLB9dRq2L6v&#10;r+5BxGTImSEQavjCCKvq/Kw0hQsn2uCxTq3gEoqF0dClNBZSRtuhN3ERRiTeNWHyJnGcWukmc+Jy&#10;P8hMqaX0pie+0JkRnzq0+/rgNXw362f/oax9bZvwNqe9evmst1pfXsyPDyASzukPhl99VoeKnXbh&#10;QC6KgfMyZ5JnrjIQDOTqDsROw212k4GsSvn/g+oHAAD//wMAUEsBAi0AFAAGAAgAAAAhALaDOJL+&#10;AAAA4QEAABMAAAAAAAAAAAAAAAAAAAAAAFtDb250ZW50X1R5cGVzXS54bWxQSwECLQAUAAYACAAA&#10;ACEAOP0h/9YAAACUAQAACwAAAAAAAAAAAAAAAAAvAQAAX3JlbHMvLnJlbHNQSwECLQAUAAYACAAA&#10;ACEA2JwSmsMCAADIBQAADgAAAAAAAAAAAAAAAAAuAgAAZHJzL2Uyb0RvYy54bWxQSwECLQAUAAYA&#10;CAAAACEApB+Nt90AAAAJAQAADwAAAAAAAAAAAAAAAAAdBQAAZHJzL2Rvd25yZXYueG1sUEsFBgAA&#10;AAAEAAQA8wAAACcGAAAAAA==&#10;" filled="f" stroked="f">
                <v:textbox inset="2.53956mm,1.2694mm,2.53956mm,1.2694mm">
                  <w:txbxContent>
                    <w:p w:rsidR="00E934CF" w:rsidRDefault="00E934CF">
                      <w:pPr>
                        <w:ind w:right="-12"/>
                        <w:textDirection w:val="btLr"/>
                      </w:pPr>
                      <w:r>
                        <w:rPr>
                          <w:color w:val="7030A0"/>
                          <w:sz w:val="24"/>
                        </w:rPr>
                        <w:t>INTERES</w:t>
                      </w:r>
                    </w:p>
                  </w:txbxContent>
                </v:textbox>
                <w10:wrap type="square"/>
              </v:rect>
            </w:pict>
          </mc:Fallback>
        </mc:AlternateContent>
      </w:r>
      <w:r>
        <w:rPr>
          <w:rFonts w:asciiTheme="minorHAnsi" w:hAnsiTheme="minorHAnsi"/>
          <w:noProof/>
          <w:lang w:val="en-US"/>
        </w:rPr>
        <mc:AlternateContent>
          <mc:Choice Requires="wpg">
            <w:drawing>
              <wp:anchor distT="0" distB="0" distL="114300" distR="114300" simplePos="0" relativeHeight="251714560" behindDoc="0" locked="0" layoutInCell="1" allowOverlap="1" wp14:anchorId="2948863F" wp14:editId="5E52DFA0">
                <wp:simplePos x="0" y="0"/>
                <wp:positionH relativeFrom="column">
                  <wp:posOffset>285750</wp:posOffset>
                </wp:positionH>
                <wp:positionV relativeFrom="paragraph">
                  <wp:posOffset>227330</wp:posOffset>
                </wp:positionV>
                <wp:extent cx="3909060" cy="3185160"/>
                <wp:effectExtent l="0" t="0" r="2540" b="2540"/>
                <wp:wrapSquare wrapText="bothSides"/>
                <wp:docPr id="1281" name="Group 11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909060" cy="3185160"/>
                          <a:chOff x="33914" y="21874"/>
                          <a:chExt cx="39090" cy="31851"/>
                        </a:xfrm>
                      </wpg:grpSpPr>
                      <wpg:grpSp>
                        <wpg:cNvPr id="1282" name="Group 1188"/>
                        <wpg:cNvGrpSpPr>
                          <a:grpSpLocks/>
                        </wpg:cNvGrpSpPr>
                        <wpg:grpSpPr bwMode="auto">
                          <a:xfrm>
                            <a:off x="33914" y="21874"/>
                            <a:ext cx="39091" cy="31851"/>
                            <a:chOff x="0" y="0"/>
                            <a:chExt cx="39090" cy="31851"/>
                          </a:xfrm>
                        </wpg:grpSpPr>
                        <wps:wsp>
                          <wps:cNvPr id="1283" name="Rectangle 1189"/>
                          <wps:cNvSpPr>
                            <a:spLocks noChangeArrowheads="1"/>
                          </wps:cNvSpPr>
                          <wps:spPr bwMode="auto">
                            <a:xfrm>
                              <a:off x="0" y="0"/>
                              <a:ext cx="39090" cy="31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1284" name="Group 1190"/>
                          <wpg:cNvGrpSpPr>
                            <a:grpSpLocks/>
                          </wpg:cNvGrpSpPr>
                          <wpg:grpSpPr bwMode="auto">
                            <a:xfrm>
                              <a:off x="0" y="0"/>
                              <a:ext cx="39090" cy="31851"/>
                              <a:chOff x="0" y="0"/>
                              <a:chExt cx="39090" cy="31851"/>
                            </a:xfrm>
                          </wpg:grpSpPr>
                          <wps:wsp>
                            <wps:cNvPr id="1285" name="Rectangle 1191"/>
                            <wps:cNvSpPr>
                              <a:spLocks noChangeArrowheads="1"/>
                            </wps:cNvSpPr>
                            <wps:spPr bwMode="auto">
                              <a:xfrm>
                                <a:off x="0" y="0"/>
                                <a:ext cx="39090" cy="31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r w:rsidRPr="009F3F7E">
                                    <w:rPr>
                                      <w:noProof/>
                                      <w:lang w:val="en-US"/>
                                    </w:rPr>
                                    <w:drawing>
                                      <wp:inline distT="0" distB="0" distL="0" distR="0" wp14:anchorId="5F744368" wp14:editId="0A4ADB4E">
                                        <wp:extent cx="295275" cy="2886075"/>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295275" cy="2886075"/>
                                                </a:xfrm>
                                                <a:prstGeom prst="rect">
                                                  <a:avLst/>
                                                </a:prstGeom>
                                                <a:noFill/>
                                                <a:ln>
                                                  <a:noFill/>
                                                </a:ln>
                                              </pic:spPr>
                                            </pic:pic>
                                          </a:graphicData>
                                        </a:graphic>
                                      </wp:inline>
                                    </w:drawing>
                                  </w:r>
                                </w:p>
                              </w:txbxContent>
                            </wps:txbx>
                            <wps:bodyPr rot="0" vert="horz" wrap="square" lIns="91424" tIns="91424" rIns="91424" bIns="91424" anchor="ctr" anchorCtr="0" upright="1">
                              <a:noAutofit/>
                            </wps:bodyPr>
                          </wps:wsp>
                          <wps:wsp>
                            <wps:cNvPr id="1288" name="Quad Arrow 1192"/>
                            <wps:cNvSpPr>
                              <a:spLocks/>
                            </wps:cNvSpPr>
                            <wps:spPr bwMode="auto">
                              <a:xfrm>
                                <a:off x="1469" y="0"/>
                                <a:ext cx="36152" cy="31851"/>
                              </a:xfrm>
                              <a:custGeom>
                                <a:avLst/>
                                <a:gdLst>
                                  <a:gd name="T0" fmla="*/ 0 w 3615252"/>
                                  <a:gd name="T1" fmla="*/ 1592580 h 3185160"/>
                                  <a:gd name="T2" fmla="*/ 159258 w 3615252"/>
                                  <a:gd name="T3" fmla="*/ 1465174 h 3185160"/>
                                  <a:gd name="T4" fmla="*/ 159258 w 3615252"/>
                                  <a:gd name="T5" fmla="*/ 1560728 h 3185160"/>
                                  <a:gd name="T6" fmla="*/ 1775774 w 3615252"/>
                                  <a:gd name="T7" fmla="*/ 1560728 h 3185160"/>
                                  <a:gd name="T8" fmla="*/ 1775774 w 3615252"/>
                                  <a:gd name="T9" fmla="*/ 159258 h 3185160"/>
                                  <a:gd name="T10" fmla="*/ 1680220 w 3615252"/>
                                  <a:gd name="T11" fmla="*/ 159258 h 3185160"/>
                                  <a:gd name="T12" fmla="*/ 1807626 w 3615252"/>
                                  <a:gd name="T13" fmla="*/ 0 h 3185160"/>
                                  <a:gd name="T14" fmla="*/ 1935032 w 3615252"/>
                                  <a:gd name="T15" fmla="*/ 159258 h 3185160"/>
                                  <a:gd name="T16" fmla="*/ 1839478 w 3615252"/>
                                  <a:gd name="T17" fmla="*/ 159258 h 3185160"/>
                                  <a:gd name="T18" fmla="*/ 1839478 w 3615252"/>
                                  <a:gd name="T19" fmla="*/ 1560728 h 3185160"/>
                                  <a:gd name="T20" fmla="*/ 3455994 w 3615252"/>
                                  <a:gd name="T21" fmla="*/ 1560728 h 3185160"/>
                                  <a:gd name="T22" fmla="*/ 3455994 w 3615252"/>
                                  <a:gd name="T23" fmla="*/ 1465174 h 3185160"/>
                                  <a:gd name="T24" fmla="*/ 3615252 w 3615252"/>
                                  <a:gd name="T25" fmla="*/ 1592580 h 3185160"/>
                                  <a:gd name="T26" fmla="*/ 3455994 w 3615252"/>
                                  <a:gd name="T27" fmla="*/ 1719986 h 3185160"/>
                                  <a:gd name="T28" fmla="*/ 3455994 w 3615252"/>
                                  <a:gd name="T29" fmla="*/ 1624432 h 3185160"/>
                                  <a:gd name="T30" fmla="*/ 1839478 w 3615252"/>
                                  <a:gd name="T31" fmla="*/ 1624432 h 3185160"/>
                                  <a:gd name="T32" fmla="*/ 1839478 w 3615252"/>
                                  <a:gd name="T33" fmla="*/ 3025902 h 3185160"/>
                                  <a:gd name="T34" fmla="*/ 1935032 w 3615252"/>
                                  <a:gd name="T35" fmla="*/ 3025902 h 3185160"/>
                                  <a:gd name="T36" fmla="*/ 1807626 w 3615252"/>
                                  <a:gd name="T37" fmla="*/ 3185160 h 3185160"/>
                                  <a:gd name="T38" fmla="*/ 1680220 w 3615252"/>
                                  <a:gd name="T39" fmla="*/ 3025902 h 3185160"/>
                                  <a:gd name="T40" fmla="*/ 1775774 w 3615252"/>
                                  <a:gd name="T41" fmla="*/ 3025902 h 3185160"/>
                                  <a:gd name="T42" fmla="*/ 1775774 w 3615252"/>
                                  <a:gd name="T43" fmla="*/ 1624432 h 3185160"/>
                                  <a:gd name="T44" fmla="*/ 159258 w 3615252"/>
                                  <a:gd name="T45" fmla="*/ 1624432 h 3185160"/>
                                  <a:gd name="T46" fmla="*/ 159258 w 3615252"/>
                                  <a:gd name="T47" fmla="*/ 1719986 h 3185160"/>
                                  <a:gd name="T48" fmla="*/ 0 w 3615252"/>
                                  <a:gd name="T49" fmla="*/ 1592580 h 318516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615252"/>
                                  <a:gd name="T76" fmla="*/ 0 h 3185160"/>
                                  <a:gd name="T77" fmla="*/ 3615252 w 3615252"/>
                                  <a:gd name="T78" fmla="*/ 3185160 h 318516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custGeom>
                              <a:solidFill>
                                <a:srgbClr val="E5DBD3"/>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89" name="Rounded Rectangle 1193"/>
                            <wps:cNvSpPr>
                              <a:spLocks noChangeArrowheads="1"/>
                            </wps:cNvSpPr>
                            <wps:spPr bwMode="auto">
                              <a:xfrm>
                                <a:off x="3323" y="727"/>
                                <a:ext cx="14970" cy="14160"/>
                              </a:xfrm>
                              <a:prstGeom prst="roundRect">
                                <a:avLst>
                                  <a:gd name="adj" fmla="val 16667"/>
                                </a:avLst>
                              </a:prstGeom>
                              <a:solidFill>
                                <a:srgbClr val="ECC475"/>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91" name="Rectangle 1194"/>
                            <wps:cNvSpPr>
                              <a:spLocks noChangeArrowheads="1"/>
                            </wps:cNvSpPr>
                            <wps:spPr bwMode="auto">
                              <a:xfrm>
                                <a:off x="4014" y="1418"/>
                                <a:ext cx="13588" cy="12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6"/>
                                    </w:rPr>
                                    <w:t>Akademska zajednica, OCD, istraživači i istraživačke institucije                                      Mreža, polaznici programa obrazovanja za strateško planiranje                            Lokalne samouprave, Zajednica opština                                  Građani                                    Poslovna zajedniica/preduzetnici</w:t>
                                  </w:r>
                                </w:p>
                              </w:txbxContent>
                            </wps:txbx>
                            <wps:bodyPr rot="0" vert="horz" wrap="square" lIns="30475" tIns="30475" rIns="30475" bIns="30475" anchor="ctr" anchorCtr="0" upright="1">
                              <a:noAutofit/>
                            </wps:bodyPr>
                          </wps:wsp>
                          <wps:wsp>
                            <wps:cNvPr id="1292" name="Rounded Rectangle 1195"/>
                            <wps:cNvSpPr>
                              <a:spLocks noChangeArrowheads="1"/>
                            </wps:cNvSpPr>
                            <wps:spPr bwMode="auto">
                              <a:xfrm>
                                <a:off x="20895" y="1472"/>
                                <a:ext cx="14391" cy="13284"/>
                              </a:xfrm>
                              <a:prstGeom prst="roundRect">
                                <a:avLst>
                                  <a:gd name="adj" fmla="val 16667"/>
                                </a:avLst>
                              </a:prstGeom>
                              <a:solidFill>
                                <a:srgbClr val="67BAF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93" name="Rectangle 1196"/>
                            <wps:cNvSpPr>
                              <a:spLocks noChangeArrowheads="1"/>
                            </wps:cNvSpPr>
                            <wps:spPr bwMode="auto">
                              <a:xfrm>
                                <a:off x="21543" y="2121"/>
                                <a:ext cx="13095" cy="11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6"/>
                                    </w:rPr>
                                    <w:t>Vlada CG, GSV, MFSS, KEI, SZ                   MJUDDM, MONSTAT, UzK            Sva ministarstva                                                                                                                       EK, DEU, OECD, SIGMA, UNDP</w:t>
                                  </w:r>
                                </w:p>
                              </w:txbxContent>
                            </wps:txbx>
                            <wps:bodyPr rot="0" vert="horz" wrap="square" lIns="30475" tIns="30475" rIns="30475" bIns="30475" anchor="ctr" anchorCtr="0" upright="1">
                              <a:noAutofit/>
                            </wps:bodyPr>
                          </wps:wsp>
                          <wps:wsp>
                            <wps:cNvPr id="1294" name="Rounded Rectangle 1197"/>
                            <wps:cNvSpPr>
                              <a:spLocks noChangeArrowheads="1"/>
                            </wps:cNvSpPr>
                            <wps:spPr bwMode="auto">
                              <a:xfrm>
                                <a:off x="3466" y="17078"/>
                                <a:ext cx="14330" cy="12932"/>
                              </a:xfrm>
                              <a:prstGeom prst="roundRect">
                                <a:avLst>
                                  <a:gd name="adj" fmla="val 16667"/>
                                </a:avLst>
                              </a:prstGeom>
                              <a:solidFill>
                                <a:srgbClr val="46E88F"/>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95" name="Rectangle 1198"/>
                            <wps:cNvSpPr>
                              <a:spLocks noChangeArrowheads="1"/>
                            </wps:cNvSpPr>
                            <wps:spPr bwMode="auto">
                              <a:xfrm>
                                <a:off x="4097" y="17709"/>
                                <a:ext cx="13067" cy="11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p>
                              </w:txbxContent>
                            </wps:txbx>
                            <wps:bodyPr rot="0" vert="horz" wrap="square" lIns="30475" tIns="30475" rIns="30475" bIns="30475" anchor="ctr" anchorCtr="0" upright="1">
                              <a:noAutofit/>
                            </wps:bodyPr>
                          </wps:wsp>
                          <wps:wsp>
                            <wps:cNvPr id="1296" name="Rounded Rectangle 1199"/>
                            <wps:cNvSpPr>
                              <a:spLocks noChangeArrowheads="1"/>
                            </wps:cNvSpPr>
                            <wps:spPr bwMode="auto">
                              <a:xfrm>
                                <a:off x="20946" y="17061"/>
                                <a:ext cx="13911" cy="13211"/>
                              </a:xfrm>
                              <a:prstGeom prst="roundRect">
                                <a:avLst>
                                  <a:gd name="adj" fmla="val 16667"/>
                                </a:avLst>
                              </a:prstGeom>
                              <a:solidFill>
                                <a:srgbClr val="FB9DB1"/>
                              </a:solidFill>
                              <a:ln w="38100">
                                <a:solidFill>
                                  <a:srgbClr val="FFFFFF"/>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97" name="Rectangle 1200"/>
                            <wps:cNvSpPr>
                              <a:spLocks noChangeArrowheads="1"/>
                            </wps:cNvSpPr>
                            <wps:spPr bwMode="auto">
                              <a:xfrm>
                                <a:off x="21591" y="17706"/>
                                <a:ext cx="12621" cy="1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FFFFFF"/>
                                      <w:sz w:val="16"/>
                                    </w:rPr>
                                    <w:t>Mediji</w:t>
                                  </w:r>
                                </w:p>
                              </w:txbxContent>
                            </wps:txbx>
                            <wps:bodyPr rot="0" vert="horz" wrap="square" lIns="30475" tIns="30475" rIns="30475" bIns="30475"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2948863F" id="Group 1187" o:spid="_x0000_s1406" style="position:absolute;left:0;text-align:left;margin-left:22.5pt;margin-top:17.9pt;width:307.8pt;height:250.8pt;z-index:251714560;mso-position-horizontal-relative:text;mso-position-vertical-relative:text" coordorigin="33914,21874" coordsize="39090,318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KUFwBAoAAO1DAAAOAAAAZHJzL2Uyb0RvYy54bWzsXF1v28oRfS/Q/0DosYAjLrn8EqJcxJYV&#10;FMhtbxMXfaZF6qOVSJWkIqdF/3vP7C6pXdkkFSeRYVz5wRDF4XBnzs7Z2Zm13/7ysFlbX9KiXOXZ&#10;eMDe2AMrzWZ5ssoW48Hf76ZX4cAqqzhL4nWepePB17Qc/PLuj394u9+OUidf5uskLSwoycrRfjse&#10;LKtqOxoOy9ky3cTlm3ybZrg5z4tNXOGyWAyTIt5D+2Y9dGzbH+7zItkW+SwtS3w7kTcH74T++Tyd&#10;VX+dz8u0stbjAcZWid+F+H1Pv4fv3sajRRFvl6uZGkb8jFFs4lWGlzaqJnEVW7ti9UjVZjUr8jKf&#10;V29m+WaYz+erWSpsgDXMPrLmQ5HvtsKWxWi/2DZugmuP/PRstbO/fPmtsFYJsHNCNrCyeAOUxIst&#10;xsKAHLTfLkaQ+1BsP29/K6SV+Pgxn/2rxO3h8X26Xkhh637/a55AY7yrcuGgh3mxIRUw3XoQOHxt&#10;cEgfKmuGL93IjmwfcM1wz2Whx3AhkJotASc957oR4wML9x2Mktd3b3UN2vN0fxiP5MvFgNUApXXi&#10;ojH04BDnkUPCn+2QJw3THQOQGrfUZiunwGMHZ86Wz3IGwrA8zLTy+2ba52W8TcUELmkGHRzr1o79&#10;hAiNs8U6pdkWSecK2XqqlXKeWVl+s4Rg+r4o8v0yjRMMjQlY91vtAbooMUu/Y+Id+beZNvFoW5TV&#10;hzTfWPRhPCgwdjGn4y8fy0rOsFqEpniWT1frtZi368z4AjrlNwAWj9I9glgQxn8x+W/D25Bfcce/&#10;veL2ZHL1fnrDr/wpC7yJO7m5mbD/0XsZHy1XSZJm9JqavBg/DTJFo5J2Gvoq8/UqIXU0pLJY3N+s&#10;C+tLDPKcih/hcNw5iA3NYYgwgy1HJjGH29dOdDX1w+CKT7l3FQV2eGWz6DrybR7xydQ06eMqS7/f&#10;JGs/HkSe4wmUtEEf2WaLn8e2xaPNqsLytF5txoOwEYpHNP9us0RAW8WrtfysuYKGf3AF4K6BBvfI&#10;CUpsU46qh/sHwb6OLyYzfXefJ18xgYscUwwRjcUVH5Z58Z+BtcdCNR6U/97FRTqw1n/OEATgQQdM&#10;WOkXhX5xr1/E2QyqxoNZVQwseXFTyfVwty1WiyXexYS7svw9OHu+EhP7MC7B94IkuqkTQzLXkkhQ&#10;+PFaQSvmz19LjkI6HjXryOuhTK92qE6ZUTNrQK8XyrxQpsykwcnPXQVeE2U6db7wmijzPAkWtl2S&#10;fv+2ixNLJE3IsKLGY4/pgvIXovnmDl2clEox7kd65kmpjEjjfeYhgzayVS2bmu1kNkWpQp1BYTlI&#10;VEK0SJQFd+Do+WaNbdmfhpZt7S2X9EKzWH4PYkiMGzHmRY4X2tbSMrYPB2GM60i4XTGS1YMs9z0W&#10;8HbFWPcOwmIU7YpB6ZqsbwdO2K7Y14WDwAswilZfBLqw16MZc+UwjD7NQPogLO1rdTLTkWN+aDtO&#10;F36PAWz3BjMADO3Ad/x2dzAdwo5ZQVvKg3WR69mu06HVxI9mXMeADfxCN+JB2KHaBLBHtQFgr2oT&#10;wZ654egQutzzoqhj2jkmhH26dQz7desYgnK6w5BS4gZJRRjt7sYO4SDdzx06lP3jNqAMWBSFfvs0&#10;cXQs+3UbWPoO55ivreHo6liyvnniGlj26tax7NetY+najhfZXePWsWR9UenqWPbr1rFkfTzi6liq&#10;laXD3zqWvfTn6lj2jpsbWPaRNtex7NdtYNmrW8eS9c0TbmDZsz5yHcp+1QaUfap1JFlfVHIdyY4l&#10;jOsY9vKIp2NoWz4VGCzf81z/OLXxdPy6JXXsuiV13Loldcy6JXXAuiV1sLoldaS6JU2Uuvyp49Sp&#10;k6rQzTrSLXkyRv7JGPknY+SfjJF/Mkb+yRj5J2Pkn4wR7SlO83xwMkbByRgFJ2MUnIwR2hSnWmRi&#10;1J7mmwi1rvyBjk9vNhToGD25ymEX1+zT4qUsfqOo9pCpvRs+obiINtUdOI72d9u8pK4NbeXQobiT&#10;hXvxBN3VxGXtsRYHCCTuqtIs5I7EHUM7/EviXqu4a4jDeSQuelyw6LF2bojDKyQumhRPissycz12&#10;2vyQPGs31jf005ZGPNBubmA+oOxl7QaH5gPKYtZucmQ+oGxmrUaDH3V8abtANmAjQPWEJ5yKOrfx&#10;gDLaaTUabGk8oIxGyt72BhNlRxnttBoN7jTeoIx22o02kaa8moxGxtw2JBNpt57X7UabSLvKaOS2&#10;bW8wkUYKIYfUbrSJtKuMRhba8gawrO4lSkDJaKSWbQ+YSHNlNG81GpxrvEEZjSyw7Q0m0lwZzVuN&#10;BgMbb1BGI23T3iBnrWIy6vHR2YG7AJSM3shdgJegX3JHlIoTBHcgSzwLhosrRYT0vFbaam873XqT&#10;60ntDUPsm9qFl96aaqK299aEkw89rNfRWztPoRhZliwUf8p3WZImltFeahzXVIXROv1JHXnXxSJA&#10;nBJIqpY9cSokM45usSwkM67OgiDK6qMkdc+9bsuTIWSFiHVRWaYAbWq/cfLPOg9DZ9tivo/0Vca/&#10;EobuWic9aYSm0RS/vbnhIAb5sCG2zqiR4obMlrRp3DR0tDXW4xFO/6ges+o3W9XXLc7SZDhJhV4w&#10;GsEbNIFTnLvCB0FCqhfdIwfz1OkDcUBKMV2+Q6v78zLZW/frXfEpTsYDHwVQ+D1Z0WkHnLaSF2A/&#10;j9MFbqFJ/Y9VtRTnPKhbLdylHxsQcvL7eL1dxvIwgRs4XkN8UlxkC80YxFV6GF57aIujP5fQhudV&#10;86Y5ZIPecB3a2iGbqHHYGUKa2+qQFsJWrZN1c4i5Xojll5pDzAnkKtoR00Y4y3jTQ/Ry1KY5PXRJ&#10;B3rTAcHYz+AM1ya2V0dt1IU8aqMu5FEbdfGDj9qcJR1Ag7jmjKfSgcZxZ+AOxw4jOJv4gWNnINa3&#10;hjw4jn8q8nCdUFBaB3mcLyHwg+v30+klIXjBhEAUz58R3C96ju48wY30WuX6ekLQOOwcQc087P8p&#10;qB0ma0Ralu/aFPAiI2BokqooasvyLxkBJcnGGWCZNV8O33774VuxAXwGafwOMgJU4ToKBI3jzkAe&#10;LqeOFCUEgV2X3bSMgMqwcjsRocAq9wht5HG+jID7t2F4yQheskSg/mbndZ2sP09GgPX2iYygcdgZ&#10;gprbESrpIqgDW9ThjYyAOssyI/BRAuwO6ktGcMkIRj/qz3HEVLxkBE/VFbEId2QEjePOQB6OHamm&#10;H1IC+RdUOntE6L1L9nCdpg3/8inB9DqaXNdtU6MxcOkayP7Az+4ayKXkGdH9OygSYMF9lBKg90Nr&#10;LznsHFGNk5MIXJUTiDqAFtWOT6fMVZWgOWfSFtWXnOCSE/yonACnB1UQfOPfm71glQCNU/XPGDAP&#10;jj/jf0qIkpH6/xf0Tyv0a/HE4b90vPs/AAAA//8DAFBLAwQUAAYACAAAACEA6Z1J9OAAAAAJAQAA&#10;DwAAAGRycy9kb3ducmV2LnhtbEyPQUvDQBCF74L/YRnBm93ENFFiNqUU9VQEW0G8TbPTJDS7G7Lb&#10;JP33jid7HN7w3vcVq9l0YqTBt84qiBcRCLKV062tFXzt3x6eQfiAVmPnLCm4kIdVeXtTYK7dZD9p&#10;3IVacIn1OSpoQuhzKX3VkEG/cD1Zzo5uMBj4HGqpB5y43HTyMYoyabC1vNBgT5uGqtPubBS8Tzit&#10;k/h13J6Om8vPPv343sak1P3dvH4BEWgO/8/wh8/oUDLTwZ2t9qJTsExZJShIUjbgPMuiDMRBQZo8&#10;LUGWhbw2KH8BAAD//wMAUEsBAi0AFAAGAAgAAAAhALaDOJL+AAAA4QEAABMAAAAAAAAAAAAAAAAA&#10;AAAAAFtDb250ZW50X1R5cGVzXS54bWxQSwECLQAUAAYACAAAACEAOP0h/9YAAACUAQAACwAAAAAA&#10;AAAAAAAAAAAvAQAAX3JlbHMvLnJlbHNQSwECLQAUAAYACAAAACEA1ylBcAQKAADtQwAADgAAAAAA&#10;AAAAAAAAAAAuAgAAZHJzL2Uyb0RvYy54bWxQSwECLQAUAAYACAAAACEA6Z1J9OAAAAAJAQAADwAA&#10;AAAAAAAAAAAAAABeDAAAZHJzL2Rvd25yZXYueG1sUEsFBgAAAAAEAAQA8wAAAGsNAAAAAA==&#10;">
                <v:group id="Group 1188" o:spid="_x0000_s1407" style="position:absolute;left:33914;top:21874;width:39091;height:31851" coordsize="39090,318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Ez80wwAAAN0AAAAPAAAAZHJzL2Rvd25yZXYueG1sRE9Ni8Iw&#10;EL0v+B/CCN7WtJVdpBpFRMWDLKwK4m1oxrbYTEoT2/rvNwuCt3m8z5kve1OJlhpXWlYQjyMQxJnV&#10;JecKzqft5xSE88gaK8uk4EkOlovBxxxTbTv+pfbocxFC2KWooPC+TqV0WUEG3djWxIG72cagD7DJ&#10;pW6wC+GmkkkUfUuDJYeGAmtaF5Tdjw+jYNdht5rEm/Zwv62f19PXz+UQk1KjYb+agfDU+7f45d7r&#10;MD+ZJvD/TThBLv4AAAD//wMAUEsBAi0AFAAGAAgAAAAhANvh9svuAAAAhQEAABMAAAAAAAAAAAAA&#10;AAAAAAAAAFtDb250ZW50X1R5cGVzXS54bWxQSwECLQAUAAYACAAAACEAWvQsW78AAAAVAQAACwAA&#10;AAAAAAAAAAAAAAAfAQAAX3JlbHMvLnJlbHNQSwECLQAUAAYACAAAACEAMBM/NMMAAADdAAAADwAA&#10;AAAAAAAAAAAAAAAHAgAAZHJzL2Rvd25yZXYueG1sUEsFBgAAAAADAAMAtwAAAPcCAAAAAA==&#10;">
                  <v:rect id="Rectangle 1189" o:spid="_x0000_s1408" style="position:absolute;width:39090;height:318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avSqwwAAAN0AAAAPAAAAZHJzL2Rvd25yZXYueG1sRE9La8JA&#10;EL4X/A/LCL0U3VShpNFV+qDQq1qLx0l2zIZkZ8PuNqb/3hUKvc3H95z1drSdGMiHxrGCx3kGgrhy&#10;uuFawdfhY5aDCBFZY+eYFPxSgO1mcrfGQrsL72jYx1qkEA4FKjAx9oWUoTJkMcxdT5y4s/MWY4K+&#10;ltrjJYXbTi6y7ElabDg1GOzpzVDV7n+sgkMcjt/l8ZS37w9NKEtn2mf/qtT9dHxZgYg0xn/xn/tT&#10;p/mLfAm3b9IJcnMFAAD//wMAUEsBAi0AFAAGAAgAAAAhANvh9svuAAAAhQEAABMAAAAAAAAAAAAA&#10;AAAAAAAAAFtDb250ZW50X1R5cGVzXS54bWxQSwECLQAUAAYACAAAACEAWvQsW78AAAAVAQAACwAA&#10;AAAAAAAAAAAAAAAfAQAAX3JlbHMvLnJlbHNQSwECLQAUAAYACAAAACEAUmr0qs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group id="Group 1190" o:spid="_x0000_s1409" style="position:absolute;width:39090;height:31851" coordsize="39090,318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tgLbwwAAAN0AAAAPAAAAZHJzL2Rvd25yZXYueG1sRE9Li8Iw&#10;EL4L+x/CLOxN07oqUo0isrt4EMEHiLehGdtiMylNtq3/3giCt/n4njNfdqYUDdWusKwgHkQgiFOr&#10;C84UnI6//SkI55E1lpZJwZ0cLBcfvTkm2ra8p+bgMxFC2CWoIPe+SqR0aU4G3cBWxIG72tqgD7DO&#10;pK6xDeGmlMMomkiDBYeGHCta55TeDv9GwV+L7eo7/mm2t+v6fjmOd+dtTEp9fXarGQhPnX+LX+6N&#10;DvOH0xE8vwknyMUDAAD//wMAUEsBAi0AFAAGAAgAAAAhANvh9svuAAAAhQEAABMAAAAAAAAAAAAA&#10;AAAAAAAAAFtDb250ZW50X1R5cGVzXS54bWxQSwECLQAUAAYACAAAACEAWvQsW78AAAAVAQAACwAA&#10;AAAAAAAAAAAAAAAfAQAAX3JlbHMvLnJlbHNQSwECLQAUAAYACAAAACEA0LYC28MAAADdAAAADwAA&#10;AAAAAAAAAAAAAAAHAgAAZHJzL2Rvd25yZXYueG1sUEsFBgAAAAADAAMAtwAAAPcCAAAAAA==&#10;">
                    <v:rect id="Rectangle 1191" o:spid="_x0000_s1410" style="position:absolute;width:39090;height:318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8lFwwAAAN0AAAAPAAAAZHJzL2Rvd25yZXYueG1sRE9La8JA&#10;EL4X/A/LCL0U3VSwpNFV+qDQq1qLx0l2zIZkZ8PuNqb/3hUKvc3H95z1drSdGMiHxrGCx3kGgrhy&#10;uuFawdfhY5aDCBFZY+eYFPxSgO1mcrfGQrsL72jYx1qkEA4FKjAx9oWUoTJkMcxdT5y4s/MWY4K+&#10;ltrjJYXbTi6y7ElabDg1GOzpzVDV7n+sgkMcjt/l8ZS37w9NKEtn2mf/qtT9dHxZgYg0xn/xn/tT&#10;p/mLfAm3b9IJcnMFAAD//wMAUEsBAi0AFAAGAAgAAAAhANvh9svuAAAAhQEAABMAAAAAAAAAAAAA&#10;AAAAAAAAAFtDb250ZW50X1R5cGVzXS54bWxQSwECLQAUAAYACAAAACEAWvQsW78AAAAVAQAACwAA&#10;AAAAAAAAAAAAAAAfAQAAX3JlbHMvLnJlbHNQSwECLQAUAAYACAAAACEAss/JRcMAAADd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r w:rsidRPr="009F3F7E">
                              <w:rPr>
                                <w:noProof/>
                                <w:lang w:val="sr-Latn-RS" w:eastAsia="sr-Latn-RS"/>
                              </w:rPr>
                              <w:drawing>
                                <wp:inline distT="0" distB="0" distL="0" distR="0" wp14:anchorId="5F744368" wp14:editId="0A4ADB4E">
                                  <wp:extent cx="295275" cy="2886075"/>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295275" cy="2886075"/>
                                          </a:xfrm>
                                          <a:prstGeom prst="rect">
                                            <a:avLst/>
                                          </a:prstGeom>
                                          <a:noFill/>
                                          <a:ln>
                                            <a:noFill/>
                                          </a:ln>
                                        </pic:spPr>
                                      </pic:pic>
                                    </a:graphicData>
                                  </a:graphic>
                                </wp:inline>
                              </w:drawing>
                            </w:r>
                          </w:p>
                        </w:txbxContent>
                      </v:textbox>
                    </v:rect>
                    <v:shape id="Quad Arrow 1192" o:spid="_x0000_s1411" style="position:absolute;left:1469;width:36152;height:31851;visibility:visible;mso-wrap-style:square;v-text-anchor:middle" coordsize="20000,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CvKxAAAAN0AAAAPAAAAZHJzL2Rvd25yZXYueG1sRI9BawIx&#10;EIXvQv9DmEJvmq0FkdUoUqgsvWkLXofNuFndTLZJqqu/3jkUepvhvXnvm+V68J26UExtYAOvkwIU&#10;cR1sy42B76+P8RxUysgWu8Bk4EYJ1qun0RJLG668o8s+N0pCOJVowOXcl1qn2pHHNAk9sWjHED1m&#10;WWOjbcSrhPtOT4tipj22LA0Oe3p3VJ/3v95A2L19bu8/1t57V+lDrFranm7GvDwPmwWoTEP+N/9d&#10;V1bwp3PBlW9kBL16AAAA//8DAFBLAQItABQABgAIAAAAIQDb4fbL7gAAAIUBAAATAAAAAAAAAAAA&#10;AAAAAAAAAABbQ29udGVudF9UeXBlc10ueG1sUEsBAi0AFAAGAAgAAAAhAFr0LFu/AAAAFQEAAAsA&#10;AAAAAAAAAAAAAAAAHwEAAF9yZWxzLy5yZWxzUEsBAi0AFAAGAAgAAAAhAPz4K8rEAAAA3QAAAA8A&#10;AAAAAAAAAAAAAAAABwIAAGRycy9kb3ducmV2LnhtbFBLBQYAAAAAAwADALcAAAD4AgAAAAA=&#10;" adj="-11796480,,5400" path="al10800,10800@8@8@4@6,10800,10800,10800,10800@9@7l@30@31@17@18@24@25@15@16@32@33xe" fillcolor="#e5dbd3" stroked="f">
                      <v:stroke joinstyle="miter"/>
                      <v:formulas/>
                      <v:path arrowok="t" o:connecttype="custom" o:connectlocs="0,15926;1593,14651;1593,15607;17757,15607;17757,1593;16802,1593;18076,0;19350,1593;18395,1593;18395,15607;34559,15607;34559,14651;36152,15926;34559,17200;34559,16244;18395,16244;18395,30258;19350,30258;18076,31851;16802,30258;17757,30258;17757,16244;1593,16244;1593,17200;0,15926" o:connectangles="0,0,0,0,0,0,0,0,0,0,0,0,0,0,0,0,0,0,0,0,0,0,0,0,0" textboxrect="@1,@1,@1,@1"/>
                      <v:textbox inset="2.53956mm,2.53956mm,2.53956mm,2.53956mm">
                        <w:txbxContent>
                          <w:p w:rsidR="00E934CF" w:rsidRDefault="00E934CF">
                            <w:pPr>
                              <w:spacing w:before="0" w:after="0" w:line="240" w:lineRule="auto"/>
                              <w:textDirection w:val="btLr"/>
                            </w:pPr>
                          </w:p>
                        </w:txbxContent>
                      </v:textbox>
                    </v:shape>
                    <v:roundrect id="Rounded Rectangle 1193" o:spid="_x0000_s1412" style="position:absolute;left:3323;top:727;width:14970;height:14160;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V2N5wgAAAN0AAAAPAAAAZHJzL2Rvd25yZXYueG1sRE9Na8JA&#10;EL0L/Q/LCF6kbpJDidE1SEGxx6YKPQ7ZMQlmZ0N2NYm/vlso9DaP9znbfDSteFDvGssK4lUEgri0&#10;uuFKwfnr8JqCcB5ZY2uZFEzkIN+9zLaYaTvwJz0KX4kQwi5DBbX3XSalK2sy6Fa2Iw7c1fYGfYB9&#10;JXWPQwg3rUyi6E0abDg01NjRe03lrbgbBcPzuKzaw1RcPlJuru6p42/SSi3m434DwtPo/8V/7pMO&#10;85N0Db/fhBPk7gcAAP//AwBQSwECLQAUAAYACAAAACEA2+H2y+4AAACFAQAAEwAAAAAAAAAAAAAA&#10;AAAAAAAAW0NvbnRlbnRfVHlwZXNdLnhtbFBLAQItABQABgAIAAAAIQBa9CxbvwAAABUBAAALAAAA&#10;AAAAAAAAAAAAAB8BAABfcmVscy8ucmVsc1BLAQItABQABgAIAAAAIQA5V2N5wgAAAN0AAAAPAAAA&#10;AAAAAAAAAAAAAAcCAABkcnMvZG93bnJldi54bWxQSwUGAAAAAAMAAwC3AAAA9gIAAAAA&#10;" fillcolor="#ecc475"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94" o:spid="_x0000_s1413" style="position:absolute;left:4014;top:1418;width:13588;height:127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kA9uxAAAAN0AAAAPAAAAZHJzL2Rvd25yZXYueG1sRE9La8JA&#10;EL4X/A/LCL3V3Si0Gl1FBKX1UPBx8TZkxyQmOxuyq0n/fbdQ8DYf33MWq97W4kGtLx1rSEYKBHHm&#10;TMm5hvNp+zYF4QOywdoxafghD6vl4GWBqXEdH+hxDLmIIexT1FCE0KRS+qwgi37kGuLIXV1rMUTY&#10;5tK02MVwW8uxUu/SYsmxocCGNgVl1fFuNdz2l101/b4l3QeHSaak+tpXZ61fh/16DiJQH57if/en&#10;ifPHswT+voknyOUvAAAA//8DAFBLAQItABQABgAIAAAAIQDb4fbL7gAAAIUBAAATAAAAAAAAAAAA&#10;AAAAAAAAAABbQ29udGVudF9UeXBlc10ueG1sUEsBAi0AFAAGAAgAAAAhAFr0LFu/AAAAFQEAAAsA&#10;AAAAAAAAAAAAAAAAHwEAAF9yZWxzLy5yZWxzUEsBAi0AFAAGAAgAAAAhABiQD27EAAAA3QAAAA8A&#10;AAAAAAAAAAAAAAAABwIAAGRycy9kb3ducmV2LnhtbFBLBQYAAAAAAwADALcAAAD4AgAAAAA=&#10;" filled="f" stroked="f">
                      <v:textbox inset=".84653mm,.84653mm,.84653mm,.84653mm">
                        <w:txbxContent>
                          <w:p w:rsidR="00E934CF" w:rsidRDefault="00E934CF">
                            <w:pPr>
                              <w:spacing w:before="0" w:after="0" w:line="215" w:lineRule="auto"/>
                              <w:jc w:val="center"/>
                              <w:textDirection w:val="btLr"/>
                            </w:pPr>
                            <w:r>
                              <w:rPr>
                                <w:color w:val="FFFFFF"/>
                                <w:sz w:val="16"/>
                              </w:rPr>
                              <w:t>Akademska zajednica, OCD, istraživači i istraživačke institucije                                      Mreža, polaznici programa obrazovanja za strateško planiranje                            Lokalne samouprave, Zajednica opština                                  Građani                                    Poslovna zajedniica/preduzetnici</w:t>
                            </w:r>
                          </w:p>
                        </w:txbxContent>
                      </v:textbox>
                    </v:rect>
                    <v:roundrect id="Rounded Rectangle 1195" o:spid="_x0000_s1414" style="position:absolute;left:20895;top:1472;width:14391;height:13284;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gXYuxgAAAN0AAAAPAAAAZHJzL2Rvd25yZXYueG1sRE9La8JA&#10;EL4L/odlhF6kbgxFbOoqWvrQHgQfhx6H7JgEs7Mhu82jv74rCL3Nx/ecxaozpWiodoVlBdNJBII4&#10;tbrgTMH59P44B+E8ssbSMinoycFqORwsMNG25QM1R5+JEMIuQQW591UipUtzMugmtiIO3MXWBn2A&#10;dSZ1jW0IN6WMo2gmDRYcGnKs6DWn9Hr8MQracbc/PJW/+LX/fms2149+vvvslXoYdesXEJ46/y++&#10;u7c6zI+fY7h9E06Qyz8AAAD//wMAUEsBAi0AFAAGAAgAAAAhANvh9svuAAAAhQEAABMAAAAAAAAA&#10;AAAAAAAAAAAAAFtDb250ZW50X1R5cGVzXS54bWxQSwECLQAUAAYACAAAACEAWvQsW78AAAAVAQAA&#10;CwAAAAAAAAAAAAAAAAAfAQAAX3JlbHMvLnJlbHNQSwECLQAUAAYACAAAACEAX4F2LsYAAADdAAAA&#10;DwAAAAAAAAAAAAAAAAAHAgAAZHJzL2Rvd25yZXYueG1sUEsFBgAAAAADAAMAtwAAAPoCAAAAAA==&#10;" fillcolor="#67baf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96" o:spid="_x0000_s1415" style="position:absolute;left:21543;top:2121;width:13095;height:119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DjSCxAAAAN0AAAAPAAAAZHJzL2Rvd25yZXYueG1sRE9La8JA&#10;EL4X/A/LFLzV3USomrqKFFrUg+Dj0tuQnSYx2dmQ3Zr477uFgrf5+J6zXA+2ETfqfOVYQzJRIIhz&#10;ZyouNFzOHy9zED4gG2wck4Y7eVivRk9LzIzr+Ui3UyhEDGGfoYYyhDaT0uclWfQT1xJH7tt1FkOE&#10;XSFNh30Mt41MlXqVFiuODSW29F5SXp9+rIbr/uuznh+uST/jMM2VVLt9fdF6/Dxs3kAEGsJD/O/e&#10;mjg/XUzh75t4glz9AgAA//8DAFBLAQItABQABgAIAAAAIQDb4fbL7gAAAIUBAAATAAAAAAAAAAAA&#10;AAAAAAAAAABbQ29udGVudF9UeXBlc10ueG1sUEsBAi0AFAAGAAgAAAAhAFr0LFu/AAAAFQEAAAsA&#10;AAAAAAAAAAAAAAAAHwEAAF9yZWxzLy5yZWxzUEsBAi0AFAAGAAgAAAAhAIcONILEAAAA3QAAAA8A&#10;AAAAAAAAAAAAAAAABwIAAGRycy9kb3ducmV2LnhtbFBLBQYAAAAAAwADALcAAAD4AgAAAAA=&#10;" filled="f" stroked="f">
                      <v:textbox inset=".84653mm,.84653mm,.84653mm,.84653mm">
                        <w:txbxContent>
                          <w:p w:rsidR="00E934CF" w:rsidRDefault="00E934CF">
                            <w:pPr>
                              <w:spacing w:before="0" w:after="0" w:line="215" w:lineRule="auto"/>
                              <w:jc w:val="center"/>
                              <w:textDirection w:val="btLr"/>
                            </w:pPr>
                            <w:r>
                              <w:rPr>
                                <w:color w:val="FFFFFF"/>
                                <w:sz w:val="16"/>
                              </w:rPr>
                              <w:t>Vlada CG, GSV, MFSS, KEI, SZ                   MJUDDM, MONSTAT, UzK            Sva ministarstva                                                                                                                       EK, DEU, OECD, SIGMA, UNDP</w:t>
                            </w:r>
                          </w:p>
                        </w:txbxContent>
                      </v:textbox>
                    </v:rect>
                    <v:roundrect id="Rounded Rectangle 1197" o:spid="_x0000_s1416" style="position:absolute;left:3466;top:17078;width:14330;height:12932;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qLzQxQAAAN0AAAAPAAAAZHJzL2Rvd25yZXYueG1sRE9Na8JA&#10;EL0X/A/LFHqrm4q1Gt0EMbRY8NIo6HHIjklIdjZkt5r6691Cobd5vM9ZpYNpxYV6V1tW8DKOQBAX&#10;VtdcKjjs35/nIJxH1thaJgU/5CBNRg8rjLW98hddcl+KEMIuRgWV910spSsqMujGtiMO3Nn2Bn2A&#10;fSl1j9cQblo5iaKZNFhzaKiwo01FRZN/GwW7U+PL2fbYHD6zDxfhPnt7zW5KPT0O6yUIT4P/F/+5&#10;tzrMnyym8PtNOEEmdwAAAP//AwBQSwECLQAUAAYACAAAACEA2+H2y+4AAACFAQAAEwAAAAAAAAAA&#10;AAAAAAAAAAAAW0NvbnRlbnRfVHlwZXNdLnhtbFBLAQItABQABgAIAAAAIQBa9CxbvwAAABUBAAAL&#10;AAAAAAAAAAAAAAAAAB8BAABfcmVscy8ucmVsc1BLAQItABQABgAIAAAAIQCXqLzQxQAAAN0AAAAP&#10;AAAAAAAAAAAAAAAAAAcCAABkcnMvZG93bnJldi54bWxQSwUGAAAAAAMAAwC3AAAA+QIAAAAA&#10;" fillcolor="#46e88f"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198" o:spid="_x0000_s1417" style="position:absolute;left:4097;top:17709;width:13067;height:116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qwltxAAAAN0AAAAPAAAAZHJzL2Rvd25yZXYueG1sRE9Na8JA&#10;EL0L/Q/LFLzprim1NnUNpVCxHgStl96G7DSJyc6G7GrSf98VBG/zeJ+zzAbbiAt1vnKsYTZVIIhz&#10;ZyouNBy/PycLED4gG2wck4Y/8pCtHkZLTI3reU+XQyhEDGGfooYyhDaV0uclWfRT1xJH7td1FkOE&#10;XSFNh30Mt41MlJpLixXHhhJb+igprw9nq+G0/VnXi91p1r9weMqVVF/b+qj1+HF4fwMRaAh38c29&#10;MXF+8voM12/iCXL1DwAA//8DAFBLAQItABQABgAIAAAAIQDb4fbL7gAAAIUBAAATAAAAAAAAAAAA&#10;AAAAAAAAAABbQ29udGVudF9UeXBlc10ueG1sUEsBAi0AFAAGAAgAAAAhAFr0LFu/AAAAFQEAAAsA&#10;AAAAAAAAAAAAAAAAHwEAAF9yZWxzLy5yZWxzUEsBAi0AFAAGAAgAAAAhAGerCW3EAAAA3QAAAA8A&#10;AAAAAAAAAAAAAAAABwIAAGRycy9kb3ducmV2LnhtbFBLBQYAAAAAAwADALcAAAD4AgAAAAA=&#10;" filled="f" stroked="f">
                      <v:textbox inset=".84653mm,.84653mm,.84653mm,.84653mm">
                        <w:txbxContent>
                          <w:p w:rsidR="00E934CF" w:rsidRDefault="00E934CF">
                            <w:pPr>
                              <w:spacing w:before="0" w:after="0" w:line="215" w:lineRule="auto"/>
                              <w:jc w:val="center"/>
                              <w:textDirection w:val="btLr"/>
                            </w:pPr>
                          </w:p>
                        </w:txbxContent>
                      </v:textbox>
                    </v:rect>
                    <v:roundrect id="Rounded Rectangle 1199" o:spid="_x0000_s1418" style="position:absolute;left:20946;top:17061;width:13911;height:13211;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ZZ+xQAAAN0AAAAPAAAAZHJzL2Rvd25yZXYueG1sRE9Li8Iw&#10;EL4L/ocwwl5kTX1QtGsUWdgHXkQrC96GZmzLNpNuE2v99xtB8DYf33OW685UoqXGlZYVjEcRCOLM&#10;6pJzBcf043UOwnlkjZVlUnAjB+tVv7fERNsr76k9+FyEEHYJKii8rxMpXVaQQTeyNXHgzrYx6ANs&#10;cqkbvIZwU8lJFMXSYMmhocCa3gvKfg8Xo2CXct3Gw+lWLo6nyyw9fZ7/vn6Uehl0mzcQnjr/FD/c&#10;3zrMnyxiuH8TTpCrfwAAAP//AwBQSwECLQAUAAYACAAAACEA2+H2y+4AAACFAQAAEwAAAAAAAAAA&#10;AAAAAAAAAAAAW0NvbnRlbnRfVHlwZXNdLnhtbFBLAQItABQABgAIAAAAIQBa9CxbvwAAABUBAAAL&#10;AAAAAAAAAAAAAAAAAB8BAABfcmVscy8ucmVsc1BLAQItABQABgAIAAAAIQCF+ZZ+xQAAAN0AAAAP&#10;AAAAAAAAAAAAAAAAAAcCAABkcnMvZG93bnJldi54bWxQSwUGAAAAAAMAAwC3AAAA+QIAAAAA&#10;" fillcolor="#fb9db1" strokecolor="white" strokeweight="3pt">
                      <v:stroke startarrowwidth="narrow" startarrowlength="short" endarrowwidth="narrow" endarrowlength="short"/>
                      <v:shadow on="t" color="black" opacity="24414f" origin=",.5" offset="0,.55556mm"/>
                      <v:textbox inset="2.53956mm,2.53956mm,2.53956mm,2.53956mm">
                        <w:txbxContent>
                          <w:p w:rsidR="00E934CF" w:rsidRDefault="00E934CF">
                            <w:pPr>
                              <w:spacing w:before="0" w:after="0" w:line="240" w:lineRule="auto"/>
                              <w:textDirection w:val="btLr"/>
                            </w:pPr>
                          </w:p>
                        </w:txbxContent>
                      </v:textbox>
                    </v:roundrect>
                    <v:rect id="Rectangle 1200" o:spid="_x0000_s1419" style="position:absolute;left:21591;top:17706;width:12621;height:11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NTKBxAAAAN0AAAAPAAAAZHJzL2Rvd25yZXYueG1sRE9Na8JA&#10;EL0X/A/LFLzV3URQm7qKCIp6KNR66W3ITpOY7GzIrib++26h0Ns83ucs14NtxJ06XznWkEwUCOLc&#10;mYoLDZfP3csChA/IBhvHpOFBHtar0dMSM+N6/qD7ORQihrDPUEMZQptJ6fOSLPqJa4kj9+06iyHC&#10;rpCmwz6G20amSs2kxYpjQ4ktbUvK6/PNarievvb14v2a9HMO01xJdTzVF63Hz8PmDUSgIfyL/9wH&#10;E+enr3P4/SaeIFc/AAAA//8DAFBLAQItABQABgAIAAAAIQDb4fbL7gAAAIUBAAATAAAAAAAAAAAA&#10;AAAAAAAAAABbQ29udGVudF9UeXBlc10ueG1sUEsBAi0AFAAGAAgAAAAhAFr0LFu/AAAAFQEAAAsA&#10;AAAAAAAAAAAAAAAAHwEAAF9yZWxzLy5yZWxzUEsBAi0AFAAGAAgAAAAhAPg1MoHEAAAA3QAAAA8A&#10;AAAAAAAAAAAAAAAABwIAAGRycy9kb3ducmV2LnhtbFBLBQYAAAAAAwADALcAAAD4AgAAAAA=&#10;" filled="f" stroked="f">
                      <v:textbox inset=".84653mm,.84653mm,.84653mm,.84653mm">
                        <w:txbxContent>
                          <w:p w:rsidR="00E934CF" w:rsidRDefault="00E934CF">
                            <w:pPr>
                              <w:spacing w:before="0" w:after="0" w:line="215" w:lineRule="auto"/>
                              <w:jc w:val="center"/>
                              <w:textDirection w:val="btLr"/>
                            </w:pPr>
                            <w:r>
                              <w:rPr>
                                <w:color w:val="FFFFFF"/>
                                <w:sz w:val="16"/>
                              </w:rPr>
                              <w:t>Mediji</w:t>
                            </w:r>
                          </w:p>
                        </w:txbxContent>
                      </v:textbox>
                    </v:rect>
                  </v:group>
                </v:group>
                <w10:wrap type="square"/>
              </v:group>
            </w:pict>
          </mc:Fallback>
        </mc:AlternateContent>
      </w:r>
    </w:p>
    <w:p w:rsidR="00A16942" w:rsidRPr="007075A6" w:rsidRDefault="009F3F7E">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r>
        <w:rPr>
          <w:rFonts w:asciiTheme="minorHAnsi" w:hAnsiTheme="minorHAnsi"/>
          <w:noProof/>
          <w:lang w:val="en-US"/>
        </w:rPr>
        <mc:AlternateContent>
          <mc:Choice Requires="wps">
            <w:drawing>
              <wp:anchor distT="45720" distB="45720" distL="114300" distR="114300" simplePos="0" relativeHeight="251719680" behindDoc="0" locked="0" layoutInCell="1" allowOverlap="1" wp14:anchorId="2C59D491" wp14:editId="0D3C978B">
                <wp:simplePos x="0" y="0"/>
                <wp:positionH relativeFrom="column">
                  <wp:posOffset>1619250</wp:posOffset>
                </wp:positionH>
                <wp:positionV relativeFrom="paragraph">
                  <wp:posOffset>3249295</wp:posOffset>
                </wp:positionV>
                <wp:extent cx="1139190" cy="331470"/>
                <wp:effectExtent l="0" t="0" r="16510" b="16510"/>
                <wp:wrapSquare wrapText="bothSides"/>
                <wp:docPr id="830" name="Rectangle 120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139190" cy="331470"/>
                        </a:xfrm>
                        <a:prstGeom prst="rect">
                          <a:avLst/>
                        </a:prstGeom>
                        <a:solidFill>
                          <a:srgbClr val="FFFFFF"/>
                        </a:solidFill>
                        <a:ln w="9525">
                          <a:solidFill>
                            <a:srgbClr val="FFFFFF"/>
                          </a:solidFill>
                          <a:miter lim="800000"/>
                          <a:headEnd type="none" w="sm" len="sm"/>
                          <a:tailEnd type="none" w="sm" len="sm"/>
                        </a:ln>
                      </wps:spPr>
                      <wps:txbx>
                        <w:txbxContent>
                          <w:p w:rsidR="00E934CF" w:rsidRDefault="00E934CF">
                            <w:pPr>
                              <w:textDirection w:val="btLr"/>
                            </w:pPr>
                            <w:r>
                              <w:rPr>
                                <w:color w:val="441D61"/>
                                <w:sz w:val="22"/>
                              </w:rPr>
                              <w:t>UTICAJ/SNAGA</w:t>
                            </w:r>
                          </w:p>
                        </w:txbxContent>
                      </wps:txbx>
                      <wps:bodyPr rot="0" vert="horz" wrap="square" lIns="91424" tIns="45698" rIns="91424" bIns="45698"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C59D491" id="Rectangle 1205" o:spid="_x0000_s1420" style="position:absolute;left:0;text-align:left;margin-left:127.5pt;margin-top:255.85pt;width:89.7pt;height:26.1pt;z-index:251719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X52xQAIAAI0EAAAOAAAAZHJzL2Uyb0RvYy54bWysVNtuEzEQfUfiHyy/k70kaZtVNlWVUoRU&#10;oKLwAV6vd9fCN8ZONuHrGTtpmsIDCLEPlu0Zn5k5Z2aX1zutyFaAl9bUtJjklAjDbStNX9OvX+7e&#10;XFHiAzMtU9aImu6Fp9er16+Wo6tEaQerWgEEQYyvRlfTIQRXZZnng9DMT6wTBo2dBc0CHqHPWmAj&#10;omuVlXl+kY0WWgeWC+/x9vZgpKuE33WCh09d50UgqqaYW0grpLWJa7ZasqoH5gbJj2mwf8hCM2kw&#10;6AnqlgVGNiB/g9KSg/W2CxNudWa7TnKRasBqivyXah4H5kSqBcnx7kST/3+w/OP2AYhsa3o1RX4M&#10;0yjSZ6SNmV4JUpT5PHI0Ol+h66N7gFild/eWf/PE2PWAjuIGwI6DYC1mVkT/7MWDePD4lDTjB9ti&#10;ALYJNtG160BHQCSC7JIq+5MqYhcIx8uimC6KBSbH0TadFrPLJFvGqqfXDnx4J6wmcVNTwPQTOtve&#10;+xCzYdWTS8reKtneSaXSAfpmrYBsGXbIXfpSAVjkuZsyZKzpYl7OE/ILm/87CC0DtrqSGrnO43do&#10;vkjbW9OSsHfIjMEpoTGU15QogTOFm9SkgUn1Zz8sVZkj/5Hyg3Rh1+ySyOVlGdGiII1t9ygJ2MNM&#10;4AzjZrDwA8PjPGDg7xsGmIx6b1DWRTErZzhA6TCbXyxwsOHc0pxbmOEIVdNAyWG7Doeh2ziQ/YCR&#10;isSjsTfYCp1MKj1ndSwAez6Jd5zPOFTn5+T1/BdZ/QQAAP//AwBQSwMEFAAGAAgAAAAhAGVEO8Th&#10;AAAACwEAAA8AAABkcnMvZG93bnJldi54bWxMj8FOwzAQRO9I/IO1SNyokzYJEOJUBVShnhAtH+DE&#10;SxKI11HsNilfz3KC4+yMZt8U69n24oSj7xwpiBcRCKTamY4aBe+H7c0dCB80Gd07QgVn9LAuLy8K&#10;nRs30Rue9qERXEI+1wraEIZcSl+3aLVfuAGJvQ83Wh1Yjo00o5643PZyGUWZtLoj/tDqAZ9arL/2&#10;R6vgUz7uqmc/vJ4P7lvStpmyl2mj1PXVvHkAEXAOf2H4xWd0KJmpckcyXvQKlmnKW4KCNI5vQXAi&#10;WSUJiIov2eoeZFnI/xvKHwAAAP//AwBQSwECLQAUAAYACAAAACEAtoM4kv4AAADhAQAAEwAAAAAA&#10;AAAAAAAAAAAAAAAAW0NvbnRlbnRfVHlwZXNdLnhtbFBLAQItABQABgAIAAAAIQA4/SH/1gAAAJQB&#10;AAALAAAAAAAAAAAAAAAAAC8BAABfcmVscy8ucmVsc1BLAQItABQABgAIAAAAIQCsX52xQAIAAI0E&#10;AAAOAAAAAAAAAAAAAAAAAC4CAABkcnMvZTJvRG9jLnhtbFBLAQItABQABgAIAAAAIQBlRDvE4QAA&#10;AAsBAAAPAAAAAAAAAAAAAAAAAJoEAABkcnMvZG93bnJldi54bWxQSwUGAAAAAAQABADzAAAAqAUA&#10;AAAA&#10;" strokecolor="white">
                <v:stroke startarrowwidth="narrow" startarrowlength="short" endarrowwidth="narrow" endarrowlength="short"/>
                <v:textbox inset="2.53956mm,1.2694mm,2.53956mm,1.2694mm">
                  <w:txbxContent>
                    <w:p w:rsidR="00E934CF" w:rsidRDefault="00E934CF">
                      <w:pPr>
                        <w:textDirection w:val="btLr"/>
                      </w:pPr>
                      <w:r>
                        <w:rPr>
                          <w:color w:val="441D61"/>
                          <w:sz w:val="22"/>
                        </w:rPr>
                        <w:t>UTICAJ/SNAGA</w:t>
                      </w:r>
                    </w:p>
                  </w:txbxContent>
                </v:textbox>
                <w10:wrap type="square"/>
              </v:rect>
            </w:pict>
          </mc:Fallback>
        </mc:AlternateContent>
      </w:r>
      <w:r w:rsidR="006A107F" w:rsidRPr="007075A6">
        <w:rPr>
          <w:rFonts w:asciiTheme="minorHAnsi" w:hAnsiTheme="minorHAnsi"/>
          <w:noProof/>
          <w:lang w:val="en-US"/>
        </w:rPr>
        <w:drawing>
          <wp:anchor distT="0" distB="0" distL="114300" distR="114300" simplePos="0" relativeHeight="251751424" behindDoc="0" locked="0" layoutInCell="1" allowOverlap="1" wp14:anchorId="688E734E" wp14:editId="3BEA5FF0">
            <wp:simplePos x="0" y="0"/>
            <wp:positionH relativeFrom="column">
              <wp:posOffset>381000</wp:posOffset>
            </wp:positionH>
            <wp:positionV relativeFrom="paragraph">
              <wp:posOffset>12700</wp:posOffset>
            </wp:positionV>
            <wp:extent cx="34925" cy="2668905"/>
            <wp:effectExtent l="0" t="0" r="0" b="0"/>
            <wp:wrapNone/>
            <wp:docPr id="834" name="image69.png"/>
            <wp:cNvGraphicFramePr/>
            <a:graphic xmlns:a="http://schemas.openxmlformats.org/drawingml/2006/main">
              <a:graphicData uri="http://schemas.openxmlformats.org/drawingml/2006/picture">
                <pic:pic xmlns:pic="http://schemas.openxmlformats.org/drawingml/2006/picture">
                  <pic:nvPicPr>
                    <pic:cNvPr id="0" name="image69.png"/>
                    <pic:cNvPicPr preferRelativeResize="0"/>
                  </pic:nvPicPr>
                  <pic:blipFill>
                    <a:blip r:embed="rId67"/>
                    <a:srcRect/>
                    <a:stretch>
                      <a:fillRect/>
                    </a:stretch>
                  </pic:blipFill>
                  <pic:spPr>
                    <a:xfrm>
                      <a:off x="0" y="0"/>
                      <a:ext cx="34925" cy="2668905"/>
                    </a:xfrm>
                    <a:prstGeom prst="rect">
                      <a:avLst/>
                    </a:prstGeom>
                    <a:ln/>
                  </pic:spPr>
                </pic:pic>
              </a:graphicData>
            </a:graphic>
          </wp:anchor>
        </w:drawing>
      </w:r>
    </w:p>
    <w:p w:rsidR="00A16942" w:rsidRPr="007075A6" w:rsidRDefault="00A16942">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p>
    <w:p w:rsidR="00A16942" w:rsidRPr="007075A6" w:rsidRDefault="00A16942">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p>
    <w:p w:rsidR="00A16942" w:rsidRPr="007075A6" w:rsidRDefault="00A16942">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p>
    <w:p w:rsidR="009F3F7E" w:rsidRDefault="009F3F7E" w:rsidP="009F3F7E">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p>
    <w:p w:rsidR="00A16942" w:rsidRPr="009F3F7E" w:rsidRDefault="006A107F" w:rsidP="009F3F7E">
      <w:pPr>
        <w:tabs>
          <w:tab w:val="left" w:pos="850"/>
          <w:tab w:val="left" w:pos="1191"/>
          <w:tab w:val="left" w:pos="1531"/>
        </w:tabs>
        <w:spacing w:before="0" w:after="0" w:line="240" w:lineRule="auto"/>
        <w:ind w:right="-471"/>
        <w:jc w:val="both"/>
        <w:rPr>
          <w:rFonts w:asciiTheme="minorHAnsi" w:eastAsia="Calibri" w:hAnsiTheme="minorHAnsi" w:cs="Calibri"/>
          <w:color w:val="002060"/>
          <w:sz w:val="24"/>
          <w:szCs w:val="24"/>
        </w:rPr>
      </w:pPr>
      <w:r w:rsidRPr="007075A6">
        <w:rPr>
          <w:rFonts w:asciiTheme="minorHAnsi" w:hAnsiTheme="minorHAnsi"/>
          <w:noProof/>
          <w:lang w:val="en-US"/>
        </w:rPr>
        <w:drawing>
          <wp:anchor distT="0" distB="0" distL="114300" distR="114300" simplePos="0" relativeHeight="251752448" behindDoc="0" locked="0" layoutInCell="1" allowOverlap="1" wp14:anchorId="296F438B" wp14:editId="2C7EFEAB">
            <wp:simplePos x="0" y="0"/>
            <wp:positionH relativeFrom="column">
              <wp:posOffset>939800</wp:posOffset>
            </wp:positionH>
            <wp:positionV relativeFrom="paragraph">
              <wp:posOffset>0</wp:posOffset>
            </wp:positionV>
            <wp:extent cx="2661285" cy="34925"/>
            <wp:effectExtent l="0" t="0" r="0" b="0"/>
            <wp:wrapNone/>
            <wp:docPr id="837" name="image72.png"/>
            <wp:cNvGraphicFramePr/>
            <a:graphic xmlns:a="http://schemas.openxmlformats.org/drawingml/2006/main">
              <a:graphicData uri="http://schemas.openxmlformats.org/drawingml/2006/picture">
                <pic:pic xmlns:pic="http://schemas.openxmlformats.org/drawingml/2006/picture">
                  <pic:nvPicPr>
                    <pic:cNvPr id="0" name="image72.png"/>
                    <pic:cNvPicPr preferRelativeResize="0"/>
                  </pic:nvPicPr>
                  <pic:blipFill>
                    <a:blip r:embed="rId68"/>
                    <a:srcRect/>
                    <a:stretch>
                      <a:fillRect/>
                    </a:stretch>
                  </pic:blipFill>
                  <pic:spPr>
                    <a:xfrm>
                      <a:off x="0" y="0"/>
                      <a:ext cx="2661285" cy="34925"/>
                    </a:xfrm>
                    <a:prstGeom prst="rect">
                      <a:avLst/>
                    </a:prstGeom>
                    <a:ln/>
                  </pic:spPr>
                </pic:pic>
              </a:graphicData>
            </a:graphic>
          </wp:anchor>
        </w:drawing>
      </w:r>
      <w:r w:rsidRPr="007075A6">
        <w:rPr>
          <w:rFonts w:asciiTheme="minorHAnsi" w:eastAsia="Calibri" w:hAnsiTheme="minorHAnsi" w:cs="Calibri"/>
          <w:i/>
          <w:color w:val="002060"/>
        </w:rPr>
        <w:t>Grafik: Analiza zainteresovanih strana Strateškog cilja: Planiranje politika sa građanima i za građane</w:t>
      </w:r>
    </w:p>
    <w:p w:rsidR="00A16942" w:rsidRPr="007075A6" w:rsidRDefault="00A16942">
      <w:pPr>
        <w:spacing w:after="40" w:line="240" w:lineRule="auto"/>
        <w:ind w:right="-471"/>
        <w:jc w:val="both"/>
        <w:rPr>
          <w:rFonts w:asciiTheme="minorHAnsi" w:eastAsia="Calibri" w:hAnsiTheme="minorHAnsi" w:cs="Calibri"/>
          <w:color w:val="002060"/>
          <w:sz w:val="24"/>
          <w:szCs w:val="24"/>
        </w:rPr>
      </w:pPr>
    </w:p>
    <w:p w:rsidR="00A16942" w:rsidRPr="007075A6" w:rsidRDefault="006A107F">
      <w:pPr>
        <w:spacing w:after="4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 druge strane, za politike zasnovane na podacima potrebno </w:t>
      </w:r>
      <w:r w:rsidR="007A5E3B"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imati osnaženu saradnju s istraživačkom i akademskom zaj</w:t>
      </w:r>
      <w:r w:rsidR="007A5E3B">
        <w:rPr>
          <w:rFonts w:asciiTheme="minorHAnsi" w:eastAsia="Calibri" w:hAnsiTheme="minorHAnsi" w:cs="Calibri"/>
          <w:color w:val="000000"/>
          <w:sz w:val="24"/>
          <w:szCs w:val="24"/>
        </w:rPr>
        <w:t>ednicom, organizacijama civilnog društva i samim građanima</w:t>
      </w:r>
      <w:r w:rsidRPr="007075A6">
        <w:rPr>
          <w:rFonts w:asciiTheme="minorHAnsi" w:eastAsia="Calibri" w:hAnsiTheme="minorHAnsi" w:cs="Calibri"/>
          <w:color w:val="000000"/>
          <w:sz w:val="24"/>
          <w:szCs w:val="24"/>
        </w:rPr>
        <w:t xml:space="preserve"> na koje utiču sve javne politike, kako bi se obezb</w:t>
      </w:r>
      <w:r w:rsidR="007A5E3B">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jedila transparentnost i inkluzivnost. Članove Mreže i polaznike Programa obrazovanja za strateško planiranje treba osnažiti za vidljiviju ulogu u procesu planiranja, a vještine za izradu strateških dokumenata prenijeti i na lokalni nivo. Iz t</w:t>
      </w:r>
      <w:r w:rsidR="007A5E3B">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 xml:space="preserve">h razloga ovo </w:t>
      </w:r>
      <w:r w:rsidR="007A5E3B"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grupa koju treba imati u vidu kao učesnike i krajnje korisnike, te pokretati posebne inicijative kako bi se obuhvatili i zaštitili njihovi interesi.</w:t>
      </w:r>
    </w:p>
    <w:p w:rsidR="00A16942" w:rsidRPr="00407EF3" w:rsidRDefault="007A5E3B">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Ulogu</w:t>
      </w:r>
      <w:r w:rsidR="006A107F" w:rsidRPr="00407EF3">
        <w:rPr>
          <w:rFonts w:asciiTheme="minorHAnsi" w:eastAsia="Calibri" w:hAnsiTheme="minorHAnsi" w:cs="Calibri"/>
          <w:color w:val="000000"/>
          <w:sz w:val="24"/>
          <w:szCs w:val="24"/>
        </w:rPr>
        <w:t xml:space="preserve"> medija u ovoj oblasti i njihovo uključivanje u k</w:t>
      </w:r>
      <w:r>
        <w:rPr>
          <w:rFonts w:asciiTheme="minorHAnsi" w:eastAsia="Calibri" w:hAnsiTheme="minorHAnsi" w:cs="Calibri"/>
          <w:color w:val="000000"/>
          <w:sz w:val="24"/>
          <w:szCs w:val="24"/>
        </w:rPr>
        <w:t>oordinaciju i razvoj politika</w:t>
      </w:r>
      <w:r w:rsidR="006A107F" w:rsidRPr="00407EF3">
        <w:rPr>
          <w:rFonts w:asciiTheme="minorHAnsi" w:eastAsia="Calibri" w:hAnsiTheme="minorHAnsi" w:cs="Calibri"/>
          <w:color w:val="000000"/>
          <w:sz w:val="24"/>
          <w:szCs w:val="24"/>
        </w:rPr>
        <w:t xml:space="preserve"> treba posmatrati s aspekta saradnje radi informisanja i obavještavanja o važnim koracima u uspostavljanju sistema planiranja politika koje će biti zasnovano na podacima, usmjereno na građane i građanke i orijentisano na rezultate.</w:t>
      </w:r>
    </w:p>
    <w:p w:rsidR="00A16942" w:rsidRPr="007075A6" w:rsidRDefault="006A107F" w:rsidP="00EB118D">
      <w:pPr>
        <w:numPr>
          <w:ilvl w:val="0"/>
          <w:numId w:val="20"/>
        </w:numPr>
        <w:pBdr>
          <w:top w:val="nil"/>
          <w:left w:val="nil"/>
          <w:bottom w:val="nil"/>
          <w:right w:val="nil"/>
          <w:between w:val="nil"/>
        </w:pBdr>
        <w:spacing w:before="240" w:after="24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8"/>
          <w:szCs w:val="28"/>
        </w:rPr>
        <w:t>OPERATIVNI CILJEVI NA OSNOVU IDENTIFIKOVANIH IZAZOVA</w:t>
      </w:r>
    </w:p>
    <w:p w:rsidR="00A16942" w:rsidRPr="007075A6" w:rsidRDefault="006A107F">
      <w:pPr>
        <w:pStyle w:val="Heading4"/>
        <w:spacing w:before="0" w:line="240" w:lineRule="auto"/>
        <w:ind w:right="-450"/>
        <w:jc w:val="both"/>
        <w:rPr>
          <w:rFonts w:asciiTheme="minorHAnsi" w:hAnsiTheme="minorHAnsi"/>
          <w:color w:val="000000"/>
          <w:sz w:val="24"/>
          <w:szCs w:val="24"/>
        </w:rPr>
      </w:pPr>
      <w:bookmarkStart w:id="40" w:name="_Toc90637386"/>
      <w:r w:rsidRPr="007075A6">
        <w:rPr>
          <w:rFonts w:asciiTheme="minorHAnsi" w:hAnsiTheme="minorHAnsi"/>
          <w:i w:val="0"/>
          <w:color w:val="000000"/>
          <w:sz w:val="24"/>
          <w:szCs w:val="24"/>
        </w:rPr>
        <w:lastRenderedPageBreak/>
        <w:t>OPERATIVNI CILJ 5.1.</w:t>
      </w:r>
      <w:r w:rsidRPr="007075A6">
        <w:rPr>
          <w:rFonts w:asciiTheme="minorHAnsi" w:hAnsiTheme="minorHAnsi"/>
          <w:color w:val="000000"/>
          <w:sz w:val="24"/>
          <w:szCs w:val="24"/>
        </w:rPr>
        <w:t xml:space="preserve"> Jačanje sistema planiranja zasnovanog na podacima koje vodi ka kreiranju održivih politika i postizanju prioriteta Vlade</w:t>
      </w:r>
      <w:bookmarkEnd w:id="40"/>
    </w:p>
    <w:p w:rsidR="00A16942" w:rsidRPr="007075A6" w:rsidRDefault="006A107F" w:rsidP="005F4ABC">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okviru ovog cilja fokus je na jačanju sistema srednjoročnog planiranja, koji se ogleda u kreiranju, sprovođenju i praćenju srednjoročnih programa rada Vlade i ministarstava i orijentisanost na učinke i rezultate. Za efektivan sistem srednjoročnog planiranja politika nužno je uvezati se s procesom srednjoročnog planiranja budžeta kako bi se obezbjedile održive politike i postavili realni i dostižni ciljevi koji će biti prepoznati i programskim budžetom. Sistem strateškog i srednjoročnog planiranja moraju pratiti i odgovarajući IT sistemi koji će biti unaprijeđeni prema potrebama sistema, korisnika i uvezani međusobno, uključujući i uvezanost sa sis</w:t>
      </w:r>
      <w:r w:rsidR="00EB2DF9">
        <w:rPr>
          <w:rFonts w:asciiTheme="minorHAnsi" w:eastAsia="Calibri" w:hAnsiTheme="minorHAnsi" w:cs="Calibri"/>
          <w:color w:val="000000"/>
          <w:sz w:val="24"/>
          <w:szCs w:val="24"/>
        </w:rPr>
        <w:t>temom za planiranje budžeta da</w:t>
      </w:r>
      <w:r w:rsidRPr="007075A6">
        <w:rPr>
          <w:rFonts w:asciiTheme="minorHAnsi" w:eastAsia="Calibri" w:hAnsiTheme="minorHAnsi" w:cs="Calibri"/>
          <w:color w:val="000000"/>
          <w:sz w:val="24"/>
          <w:szCs w:val="24"/>
        </w:rPr>
        <w:t xml:space="preserve"> bi se obezbjedila razmjena podataka. </w:t>
      </w:r>
    </w:p>
    <w:p w:rsidR="00A16942" w:rsidRPr="007075A6" w:rsidRDefault="00EB2DF9" w:rsidP="005F4ABC">
      <w:pPr>
        <w:spacing w:before="60" w:after="60" w:line="240" w:lineRule="auto"/>
        <w:ind w:right="-446"/>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Dodatni napori biće</w:t>
      </w:r>
      <w:r w:rsidR="006A107F" w:rsidRPr="007075A6">
        <w:rPr>
          <w:rFonts w:asciiTheme="minorHAnsi" w:eastAsia="Calibri" w:hAnsiTheme="minorHAnsi" w:cs="Calibri"/>
          <w:color w:val="000000"/>
          <w:sz w:val="24"/>
          <w:szCs w:val="24"/>
        </w:rPr>
        <w:t xml:space="preserve"> napravljeni da se razvije integrisan sistem strateškog planiranja, čiji je osnovni cilj povezivanje srednjoročnog budžetskog planiranja, planiranja srednjoročnih i godišnjih programa rada Vlade i ministarstava, planiranja sektorskih politika i procesa evropskih integracija.  Ujedno, integrisani sistem planiranja treba da doprinese uključivanju rezultata praćenja, izvještavanja i evaluacije u buduće cikluse planiranja kako bi javne politike bile zasnovane na činjenicama. </w:t>
      </w:r>
    </w:p>
    <w:p w:rsidR="00A16942" w:rsidRPr="007075A6" w:rsidRDefault="006A107F" w:rsidP="005F4ABC">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Doprinos sistemu kreiranja politika zasnovanog na podacima treba obezb</w:t>
      </w:r>
      <w:r w:rsidR="00EB2DF9">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jediti i kroz jačanje saradnje s istraživačkom i akademskom zajednicom, NVO, MONSTAT i drugim proizvođa</w:t>
      </w:r>
      <w:r w:rsidR="00EB2DF9">
        <w:rPr>
          <w:rFonts w:asciiTheme="minorHAnsi" w:eastAsia="Calibri" w:hAnsiTheme="minorHAnsi" w:cs="Calibri"/>
          <w:color w:val="000000"/>
          <w:sz w:val="24"/>
          <w:szCs w:val="24"/>
        </w:rPr>
        <w:t>čima zvanične statistike radi</w:t>
      </w:r>
      <w:r w:rsidRPr="007075A6">
        <w:rPr>
          <w:rFonts w:asciiTheme="minorHAnsi" w:eastAsia="Calibri" w:hAnsiTheme="minorHAnsi" w:cs="Calibri"/>
          <w:color w:val="000000"/>
          <w:sz w:val="24"/>
          <w:szCs w:val="24"/>
        </w:rPr>
        <w:t xml:space="preserve"> veće dostupnosti i korišćenja podataka. Akcenat će biti stavljen na definisanje konkretnih mehanizama za saradnju i formiranje jedinice po uzoru na inovativne habove i istraživačke centre, čiji bi zadatak, pored istraživačkog rada, bio pospješivanje saradnje na liniji državna uprava – istraživači/ akademska zajednica – civilni sektor i efektivna upotreba podataka i istraživanja. Biće posvećena pažnja i potencijalnom normativnom uređenju ove oblasti, imajući u vidu da će određeni aspekti prevazilaziti obim postojeće Uredbe o načinu i postupku izrade, usklađenosti i praćenju sprovođenja strateških dokumenata (</w:t>
      </w:r>
      <w:r w:rsidR="00EB2DF9">
        <w:rPr>
          <w:rFonts w:asciiTheme="minorHAnsi" w:eastAsia="Calibri" w:hAnsiTheme="minorHAnsi" w:cs="Calibri"/>
          <w:color w:val="000000"/>
          <w:sz w:val="24"/>
          <w:szCs w:val="24"/>
        </w:rPr>
        <w:t>“Službeni</w:t>
      </w:r>
      <w:r w:rsidRPr="007075A6">
        <w:rPr>
          <w:rFonts w:asciiTheme="minorHAnsi" w:eastAsia="Calibri" w:hAnsiTheme="minorHAnsi" w:cs="Calibri"/>
          <w:color w:val="000000"/>
          <w:sz w:val="24"/>
          <w:szCs w:val="24"/>
        </w:rPr>
        <w:t xml:space="preserve"> list CG</w:t>
      </w:r>
      <w:r w:rsidR="00EB2DF9">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54/18). </w:t>
      </w:r>
    </w:p>
    <w:p w:rsidR="00A16942" w:rsidRPr="007244E2" w:rsidRDefault="006A107F" w:rsidP="005F4ABC">
      <w:pPr>
        <w:spacing w:before="60" w:after="60" w:line="240" w:lineRule="auto"/>
        <w:ind w:right="-446"/>
        <w:jc w:val="both"/>
        <w:rPr>
          <w:rFonts w:asciiTheme="minorHAnsi" w:eastAsia="Calibri" w:hAnsiTheme="minorHAnsi" w:cs="Calibri"/>
          <w:b/>
          <w:color w:val="000000" w:themeColor="text1"/>
          <w:sz w:val="24"/>
          <w:szCs w:val="24"/>
        </w:rPr>
      </w:pPr>
      <w:r w:rsidRPr="007075A6">
        <w:rPr>
          <w:rFonts w:asciiTheme="minorHAnsi" w:eastAsia="Calibri" w:hAnsiTheme="minorHAnsi" w:cs="Calibri"/>
          <w:color w:val="000000"/>
          <w:sz w:val="24"/>
          <w:szCs w:val="24"/>
        </w:rPr>
        <w:t xml:space="preserve">Zarad postizanja veće transparentnosti javnih politika, fokus će biti stavljen i na jačanje sistema javnih konsultacija i javnih rasprava, prvenstveno u kontekstu osnaživanja službenika i službenica za sprovođenje ovih procesa prilikom pripreme zakona i strategija. </w:t>
      </w:r>
      <w:r w:rsidR="00EB2DF9">
        <w:rPr>
          <w:rFonts w:asciiTheme="minorHAnsi" w:eastAsia="Calibri" w:hAnsiTheme="minorHAnsi" w:cs="Calibri"/>
          <w:color w:val="000000" w:themeColor="text1"/>
          <w:sz w:val="24"/>
          <w:szCs w:val="24"/>
        </w:rPr>
        <w:t>Takođe, dodatan fokus biće</w:t>
      </w:r>
      <w:r w:rsidRPr="007244E2">
        <w:rPr>
          <w:rFonts w:asciiTheme="minorHAnsi" w:eastAsia="Calibri" w:hAnsiTheme="minorHAnsi" w:cs="Calibri"/>
          <w:color w:val="000000" w:themeColor="text1"/>
          <w:sz w:val="24"/>
          <w:szCs w:val="24"/>
        </w:rPr>
        <w:t xml:space="preserve"> stavljen u pravcu jačanja mehanizama za ostvarivanje većeg uticaja lokalnih samouprava i mjesnih zajednica na </w:t>
      </w:r>
      <w:r w:rsidR="00EB2DF9">
        <w:rPr>
          <w:rFonts w:asciiTheme="minorHAnsi" w:eastAsia="Calibri" w:hAnsiTheme="minorHAnsi" w:cs="Calibri"/>
          <w:color w:val="000000" w:themeColor="text1"/>
          <w:sz w:val="24"/>
          <w:szCs w:val="24"/>
        </w:rPr>
        <w:t>organe odlučivanja i obaveznog</w:t>
      </w:r>
      <w:r w:rsidRPr="007244E2">
        <w:rPr>
          <w:rFonts w:asciiTheme="minorHAnsi" w:eastAsia="Calibri" w:hAnsiTheme="minorHAnsi" w:cs="Calibri"/>
          <w:color w:val="000000" w:themeColor="text1"/>
          <w:sz w:val="24"/>
          <w:szCs w:val="24"/>
        </w:rPr>
        <w:t xml:space="preserve"> razmatranja njihovih zahtjeva i djelovanje po prioritetima.</w:t>
      </w:r>
    </w:p>
    <w:tbl>
      <w:tblPr>
        <w:tblStyle w:val="23"/>
        <w:tblW w:w="980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425"/>
        <w:gridCol w:w="1266"/>
        <w:gridCol w:w="1980"/>
        <w:gridCol w:w="1964"/>
        <w:gridCol w:w="2170"/>
      </w:tblGrid>
      <w:tr w:rsidR="00A16942" w:rsidRPr="007075A6" w:rsidTr="005F4ABC">
        <w:tc>
          <w:tcPr>
            <w:tcW w:w="2425" w:type="dxa"/>
            <w:shd w:val="clear" w:color="auto" w:fill="DBEFF5"/>
            <w:vAlign w:val="center"/>
          </w:tcPr>
          <w:p w:rsidR="00A16942" w:rsidRPr="009F3F7E" w:rsidRDefault="006A107F" w:rsidP="005F4ABC">
            <w:pPr>
              <w:spacing w:after="40"/>
              <w:ind w:left="-30" w:right="-120"/>
              <w:rPr>
                <w:rFonts w:asciiTheme="minorHAnsi" w:hAnsiTheme="minorHAnsi"/>
                <w:color w:val="3A4C5B"/>
              </w:rPr>
            </w:pPr>
            <w:bookmarkStart w:id="41" w:name="_heading=h.37m2jsg" w:colFirst="0" w:colLast="0"/>
            <w:bookmarkEnd w:id="41"/>
            <w:r w:rsidRPr="009F3F7E">
              <w:rPr>
                <w:rFonts w:asciiTheme="minorHAnsi" w:hAnsiTheme="minorHAnsi"/>
                <w:color w:val="3A4C5B"/>
              </w:rPr>
              <w:t>OPERATIVNI CILJ 5.</w:t>
            </w:r>
            <w:sdt>
              <w:sdtPr>
                <w:rPr>
                  <w:rFonts w:asciiTheme="minorHAnsi" w:hAnsiTheme="minorHAnsi"/>
                </w:rPr>
                <w:tag w:val="goog_rdk_52"/>
                <w:id w:val="2009795847"/>
              </w:sdtPr>
              <w:sdtEndPr/>
              <w:sdtContent/>
            </w:sdt>
            <w:sdt>
              <w:sdtPr>
                <w:rPr>
                  <w:rFonts w:asciiTheme="minorHAnsi" w:hAnsiTheme="minorHAnsi"/>
                </w:rPr>
                <w:tag w:val="goog_rdk_53"/>
                <w:id w:val="144089325"/>
              </w:sdtPr>
              <w:sdtEndPr/>
              <w:sdtContent/>
            </w:sdt>
            <w:sdt>
              <w:sdtPr>
                <w:rPr>
                  <w:rFonts w:asciiTheme="minorHAnsi" w:hAnsiTheme="minorHAnsi"/>
                </w:rPr>
                <w:tag w:val="goog_rdk_54"/>
                <w:id w:val="-68966063"/>
              </w:sdtPr>
              <w:sdtEndPr/>
              <w:sdtContent/>
            </w:sdt>
            <w:r w:rsidRPr="009F3F7E">
              <w:rPr>
                <w:rFonts w:asciiTheme="minorHAnsi" w:hAnsiTheme="minorHAnsi"/>
                <w:color w:val="3A4C5B"/>
              </w:rPr>
              <w:t>1.</w:t>
            </w:r>
          </w:p>
        </w:tc>
        <w:tc>
          <w:tcPr>
            <w:tcW w:w="7380" w:type="dxa"/>
            <w:gridSpan w:val="4"/>
            <w:shd w:val="clear" w:color="auto" w:fill="DBEFF5"/>
            <w:vAlign w:val="center"/>
          </w:tcPr>
          <w:p w:rsidR="00A16942" w:rsidRPr="009F3F7E" w:rsidRDefault="006A107F" w:rsidP="005F4ABC">
            <w:pPr>
              <w:spacing w:after="40"/>
              <w:ind w:left="0"/>
              <w:rPr>
                <w:rFonts w:asciiTheme="minorHAnsi" w:hAnsiTheme="minorHAnsi"/>
                <w:color w:val="3A4C5B"/>
              </w:rPr>
            </w:pPr>
            <w:r w:rsidRPr="009F3F7E">
              <w:rPr>
                <w:rFonts w:asciiTheme="minorHAnsi" w:hAnsiTheme="minorHAnsi"/>
                <w:color w:val="3A4C5B"/>
              </w:rPr>
              <w:t>Jačanje sistema planiranja zasnovanog na podacima koje vodi ka kreiranju održivih politika i postizanju prioriteta Vlade</w:t>
            </w:r>
          </w:p>
        </w:tc>
      </w:tr>
      <w:tr w:rsidR="00A16942" w:rsidRPr="007075A6" w:rsidTr="005F4ABC">
        <w:tc>
          <w:tcPr>
            <w:tcW w:w="3691" w:type="dxa"/>
            <w:gridSpan w:val="2"/>
            <w:shd w:val="clear" w:color="auto" w:fill="DBEFF5"/>
            <w:vAlign w:val="center"/>
          </w:tcPr>
          <w:p w:rsidR="00A16942" w:rsidRPr="009F3F7E" w:rsidRDefault="006A107F">
            <w:pPr>
              <w:spacing w:after="40"/>
              <w:rPr>
                <w:rFonts w:asciiTheme="minorHAnsi" w:hAnsiTheme="minorHAnsi"/>
                <w:color w:val="3A4C5B"/>
                <w:sz w:val="18"/>
                <w:szCs w:val="18"/>
              </w:rPr>
            </w:pPr>
            <w:r w:rsidRPr="009F3F7E">
              <w:rPr>
                <w:rFonts w:asciiTheme="minorHAnsi" w:hAnsiTheme="minorHAnsi"/>
                <w:color w:val="3A4C5B"/>
                <w:sz w:val="18"/>
                <w:szCs w:val="18"/>
              </w:rPr>
              <w:t>Indikator</w:t>
            </w:r>
          </w:p>
        </w:tc>
        <w:tc>
          <w:tcPr>
            <w:tcW w:w="1980" w:type="dxa"/>
            <w:shd w:val="clear" w:color="auto" w:fill="DBEFF5"/>
            <w:vAlign w:val="center"/>
          </w:tcPr>
          <w:p w:rsidR="00A16942" w:rsidRPr="009F3F7E" w:rsidRDefault="006A107F" w:rsidP="005F4ABC">
            <w:pPr>
              <w:spacing w:after="40"/>
              <w:ind w:left="0"/>
              <w:rPr>
                <w:rFonts w:asciiTheme="minorHAnsi" w:hAnsiTheme="minorHAnsi"/>
                <w:color w:val="3A4C5B"/>
                <w:sz w:val="18"/>
                <w:szCs w:val="18"/>
              </w:rPr>
            </w:pPr>
            <w:r w:rsidRPr="009F3F7E">
              <w:rPr>
                <w:rFonts w:asciiTheme="minorHAnsi" w:hAnsiTheme="minorHAnsi"/>
                <w:color w:val="3A4C5B"/>
                <w:sz w:val="18"/>
                <w:szCs w:val="18"/>
              </w:rPr>
              <w:t>Početna vrijednost</w:t>
            </w:r>
          </w:p>
        </w:tc>
        <w:tc>
          <w:tcPr>
            <w:tcW w:w="1964" w:type="dxa"/>
            <w:shd w:val="clear" w:color="auto" w:fill="DBEFF5"/>
            <w:vAlign w:val="center"/>
          </w:tcPr>
          <w:p w:rsidR="00A16942" w:rsidRPr="009F3F7E" w:rsidRDefault="006A107F" w:rsidP="005F4ABC">
            <w:pPr>
              <w:spacing w:after="40"/>
              <w:ind w:left="0"/>
              <w:rPr>
                <w:rFonts w:asciiTheme="minorHAnsi" w:hAnsiTheme="minorHAnsi"/>
                <w:color w:val="3A4C5B"/>
                <w:sz w:val="18"/>
                <w:szCs w:val="18"/>
              </w:rPr>
            </w:pPr>
            <w:r w:rsidRPr="009F3F7E">
              <w:rPr>
                <w:rFonts w:asciiTheme="minorHAnsi" w:hAnsiTheme="minorHAnsi"/>
                <w:color w:val="3A4C5B"/>
                <w:sz w:val="18"/>
                <w:szCs w:val="18"/>
              </w:rPr>
              <w:t>Ciljana vrijednost do 2024.</w:t>
            </w:r>
          </w:p>
        </w:tc>
        <w:tc>
          <w:tcPr>
            <w:tcW w:w="2170" w:type="dxa"/>
            <w:shd w:val="clear" w:color="auto" w:fill="DBEFF5"/>
            <w:vAlign w:val="center"/>
          </w:tcPr>
          <w:p w:rsidR="00A16942" w:rsidRPr="009F3F7E" w:rsidRDefault="006A107F" w:rsidP="005F4ABC">
            <w:pPr>
              <w:spacing w:after="40"/>
              <w:ind w:left="-12"/>
              <w:rPr>
                <w:rFonts w:asciiTheme="minorHAnsi" w:hAnsiTheme="minorHAnsi"/>
                <w:color w:val="3A4C5B"/>
                <w:sz w:val="18"/>
                <w:szCs w:val="18"/>
              </w:rPr>
            </w:pPr>
            <w:r w:rsidRPr="009F3F7E">
              <w:rPr>
                <w:rFonts w:asciiTheme="minorHAnsi" w:hAnsiTheme="minorHAnsi"/>
                <w:color w:val="3A4C5B"/>
                <w:sz w:val="18"/>
                <w:szCs w:val="18"/>
              </w:rPr>
              <w:t>Ciljana vrijednost u 2026.</w:t>
            </w:r>
          </w:p>
        </w:tc>
      </w:tr>
      <w:tr w:rsidR="00A16942" w:rsidRPr="007075A6" w:rsidTr="005F4ABC">
        <w:tc>
          <w:tcPr>
            <w:tcW w:w="3691" w:type="dxa"/>
            <w:gridSpan w:val="2"/>
            <w:shd w:val="clear" w:color="auto" w:fill="auto"/>
          </w:tcPr>
          <w:p w:rsidR="00A16942" w:rsidRPr="00021DF5" w:rsidRDefault="00EB2DF9" w:rsidP="00494705">
            <w:pPr>
              <w:spacing w:after="40"/>
              <w:ind w:left="0"/>
              <w:rPr>
                <w:rFonts w:asciiTheme="minorHAnsi" w:hAnsiTheme="minorHAnsi"/>
                <w:b w:val="0"/>
                <w:sz w:val="20"/>
                <w:szCs w:val="20"/>
              </w:rPr>
            </w:pPr>
            <w:r>
              <w:rPr>
                <w:rFonts w:asciiTheme="minorHAnsi" w:hAnsiTheme="minorHAnsi"/>
                <w:b w:val="0"/>
                <w:sz w:val="20"/>
                <w:szCs w:val="20"/>
              </w:rPr>
              <w:t xml:space="preserve">Procenat </w:t>
            </w:r>
            <w:r w:rsidR="006A107F" w:rsidRPr="00021DF5">
              <w:rPr>
                <w:rFonts w:asciiTheme="minorHAnsi" w:hAnsiTheme="minorHAnsi"/>
                <w:b w:val="0"/>
                <w:sz w:val="20"/>
                <w:szCs w:val="20"/>
              </w:rPr>
              <w:t>novih strateških dokumen</w:t>
            </w:r>
            <w:r>
              <w:rPr>
                <w:rFonts w:asciiTheme="minorHAnsi" w:hAnsiTheme="minorHAnsi"/>
                <w:b w:val="0"/>
                <w:sz w:val="20"/>
                <w:szCs w:val="20"/>
              </w:rPr>
              <w:t>ata koji su potpuno usklađeni s</w:t>
            </w:r>
            <w:r w:rsidR="006A107F" w:rsidRPr="00021DF5">
              <w:rPr>
                <w:rFonts w:asciiTheme="minorHAnsi" w:hAnsiTheme="minorHAnsi"/>
                <w:b w:val="0"/>
                <w:sz w:val="20"/>
                <w:szCs w:val="20"/>
              </w:rPr>
              <w:t xml:space="preserve"> metodološkim kriterijumima</w:t>
            </w:r>
          </w:p>
        </w:tc>
        <w:tc>
          <w:tcPr>
            <w:tcW w:w="198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69% (2020)</w:t>
            </w:r>
          </w:p>
        </w:tc>
        <w:tc>
          <w:tcPr>
            <w:tcW w:w="1964"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75%</w:t>
            </w:r>
          </w:p>
        </w:tc>
        <w:tc>
          <w:tcPr>
            <w:tcW w:w="2170" w:type="dxa"/>
            <w:shd w:val="clear" w:color="auto" w:fill="auto"/>
          </w:tcPr>
          <w:p w:rsidR="00A16942" w:rsidRPr="00021DF5" w:rsidRDefault="000B0FDB">
            <w:pPr>
              <w:spacing w:after="40"/>
              <w:jc w:val="center"/>
              <w:rPr>
                <w:rFonts w:asciiTheme="minorHAnsi" w:hAnsiTheme="minorHAnsi"/>
                <w:b w:val="0"/>
                <w:sz w:val="20"/>
                <w:szCs w:val="20"/>
              </w:rPr>
            </w:pPr>
            <w:sdt>
              <w:sdtPr>
                <w:rPr>
                  <w:rFonts w:asciiTheme="minorHAnsi" w:hAnsiTheme="minorHAnsi"/>
                </w:rPr>
                <w:tag w:val="goog_rdk_55"/>
                <w:id w:val="117808322"/>
              </w:sdtPr>
              <w:sdtEndPr/>
              <w:sdtContent/>
            </w:sdt>
            <w:r w:rsidR="006A107F" w:rsidRPr="00021DF5">
              <w:rPr>
                <w:rFonts w:asciiTheme="minorHAnsi" w:hAnsiTheme="minorHAnsi"/>
                <w:b w:val="0"/>
                <w:sz w:val="20"/>
                <w:szCs w:val="20"/>
              </w:rPr>
              <w:t>80%</w:t>
            </w:r>
          </w:p>
        </w:tc>
      </w:tr>
      <w:tr w:rsidR="00A16942" w:rsidRPr="007075A6" w:rsidTr="005F4ABC">
        <w:tc>
          <w:tcPr>
            <w:tcW w:w="3691" w:type="dxa"/>
            <w:gridSpan w:val="2"/>
            <w:shd w:val="clear" w:color="auto" w:fill="auto"/>
          </w:tcPr>
          <w:p w:rsidR="00A16942" w:rsidRPr="00021DF5" w:rsidRDefault="00EB2DF9" w:rsidP="00D75196">
            <w:pPr>
              <w:spacing w:after="40"/>
              <w:ind w:left="0"/>
              <w:rPr>
                <w:rFonts w:asciiTheme="minorHAnsi" w:hAnsiTheme="minorHAnsi"/>
                <w:b w:val="0"/>
                <w:sz w:val="20"/>
                <w:szCs w:val="20"/>
              </w:rPr>
            </w:pPr>
            <w:r>
              <w:rPr>
                <w:rFonts w:asciiTheme="minorHAnsi" w:hAnsiTheme="minorHAnsi"/>
                <w:b w:val="0"/>
                <w:sz w:val="20"/>
                <w:szCs w:val="20"/>
              </w:rPr>
              <w:t>Procenat</w:t>
            </w:r>
            <w:r w:rsidR="006A107F" w:rsidRPr="00021DF5">
              <w:rPr>
                <w:rFonts w:asciiTheme="minorHAnsi" w:hAnsiTheme="minorHAnsi"/>
                <w:b w:val="0"/>
                <w:sz w:val="20"/>
                <w:szCs w:val="20"/>
              </w:rPr>
              <w:t xml:space="preserve"> izvještaja o sprovođenju strateških dokumenata koji su </w:t>
            </w:r>
            <w:r w:rsidR="006A107F" w:rsidRPr="00021DF5">
              <w:rPr>
                <w:rFonts w:asciiTheme="minorHAnsi" w:hAnsiTheme="minorHAnsi"/>
                <w:b w:val="0"/>
                <w:sz w:val="20"/>
                <w:szCs w:val="20"/>
              </w:rPr>
              <w:lastRenderedPageBreak/>
              <w:t>potpuno usklađeni sa metodologijom</w:t>
            </w:r>
            <w:r w:rsidR="006A107F" w:rsidRPr="00021DF5">
              <w:rPr>
                <w:rFonts w:asciiTheme="minorHAnsi" w:hAnsiTheme="minorHAnsi"/>
                <w:b w:val="0"/>
                <w:sz w:val="20"/>
                <w:szCs w:val="20"/>
                <w:vertAlign w:val="superscript"/>
              </w:rPr>
              <w:footnoteReference w:id="143"/>
            </w:r>
          </w:p>
        </w:tc>
        <w:tc>
          <w:tcPr>
            <w:tcW w:w="198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lastRenderedPageBreak/>
              <w:t>52% (2020)</w:t>
            </w:r>
          </w:p>
        </w:tc>
        <w:tc>
          <w:tcPr>
            <w:tcW w:w="1964"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65%</w:t>
            </w:r>
          </w:p>
        </w:tc>
        <w:tc>
          <w:tcPr>
            <w:tcW w:w="217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70%</w:t>
            </w:r>
          </w:p>
        </w:tc>
      </w:tr>
      <w:tr w:rsidR="00A16942" w:rsidRPr="007075A6" w:rsidTr="005F4ABC">
        <w:tc>
          <w:tcPr>
            <w:tcW w:w="3691" w:type="dxa"/>
            <w:gridSpan w:val="2"/>
            <w:shd w:val="clear" w:color="auto" w:fill="auto"/>
          </w:tcPr>
          <w:p w:rsidR="00A16942" w:rsidRPr="00021DF5" w:rsidRDefault="00EB2DF9" w:rsidP="00494705">
            <w:pPr>
              <w:spacing w:after="40"/>
              <w:ind w:left="0"/>
              <w:rPr>
                <w:rFonts w:asciiTheme="minorHAnsi" w:hAnsiTheme="minorHAnsi"/>
                <w:b w:val="0"/>
                <w:sz w:val="20"/>
                <w:szCs w:val="20"/>
              </w:rPr>
            </w:pPr>
            <w:r>
              <w:rPr>
                <w:rFonts w:asciiTheme="minorHAnsi" w:hAnsiTheme="minorHAnsi"/>
                <w:b w:val="0"/>
                <w:sz w:val="20"/>
                <w:szCs w:val="20"/>
              </w:rPr>
              <w:t>Procenat</w:t>
            </w:r>
            <w:r w:rsidR="00E32A38">
              <w:rPr>
                <w:rFonts w:asciiTheme="minorHAnsi" w:hAnsiTheme="minorHAnsi"/>
                <w:b w:val="0"/>
                <w:sz w:val="20"/>
                <w:szCs w:val="20"/>
              </w:rPr>
              <w:t xml:space="preserve"> </w:t>
            </w:r>
            <w:r w:rsidR="006A107F" w:rsidRPr="00021DF5">
              <w:rPr>
                <w:rFonts w:asciiTheme="minorHAnsi" w:hAnsiTheme="minorHAnsi"/>
                <w:b w:val="0"/>
                <w:sz w:val="20"/>
                <w:szCs w:val="20"/>
              </w:rPr>
              <w:t>ministarstava čiji godišnji programi rada sadrže jasno postavljene ciljeve i indikatore</w:t>
            </w:r>
          </w:p>
        </w:tc>
        <w:tc>
          <w:tcPr>
            <w:tcW w:w="198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18% (2019)</w:t>
            </w:r>
          </w:p>
        </w:tc>
        <w:tc>
          <w:tcPr>
            <w:tcW w:w="1964"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80%</w:t>
            </w:r>
          </w:p>
        </w:tc>
        <w:tc>
          <w:tcPr>
            <w:tcW w:w="217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100%</w:t>
            </w:r>
          </w:p>
        </w:tc>
      </w:tr>
      <w:tr w:rsidR="00A16942" w:rsidRPr="007075A6" w:rsidTr="005F4ABC">
        <w:tc>
          <w:tcPr>
            <w:tcW w:w="3691" w:type="dxa"/>
            <w:gridSpan w:val="2"/>
            <w:shd w:val="clear" w:color="auto" w:fill="auto"/>
          </w:tcPr>
          <w:p w:rsidR="00A16942" w:rsidRPr="00021DF5" w:rsidRDefault="00EB2DF9" w:rsidP="00494705">
            <w:pPr>
              <w:spacing w:after="40"/>
              <w:ind w:left="0"/>
              <w:rPr>
                <w:rFonts w:asciiTheme="minorHAnsi" w:hAnsiTheme="minorHAnsi"/>
                <w:b w:val="0"/>
                <w:sz w:val="20"/>
                <w:szCs w:val="20"/>
              </w:rPr>
            </w:pPr>
            <w:r>
              <w:rPr>
                <w:rFonts w:asciiTheme="minorHAnsi" w:hAnsiTheme="minorHAnsi"/>
                <w:b w:val="0"/>
                <w:sz w:val="20"/>
                <w:szCs w:val="20"/>
              </w:rPr>
              <w:t>Procenat</w:t>
            </w:r>
            <w:r w:rsidR="00E32A38">
              <w:rPr>
                <w:rFonts w:asciiTheme="minorHAnsi" w:hAnsiTheme="minorHAnsi"/>
                <w:b w:val="0"/>
                <w:sz w:val="20"/>
                <w:szCs w:val="20"/>
              </w:rPr>
              <w:t xml:space="preserve"> </w:t>
            </w:r>
            <w:r w:rsidR="006A107F" w:rsidRPr="00021DF5">
              <w:rPr>
                <w:rFonts w:asciiTheme="minorHAnsi" w:hAnsiTheme="minorHAnsi"/>
                <w:b w:val="0"/>
                <w:sz w:val="20"/>
                <w:szCs w:val="20"/>
              </w:rPr>
              <w:t xml:space="preserve">ministarstava u čijim </w:t>
            </w:r>
            <w:r>
              <w:rPr>
                <w:rFonts w:asciiTheme="minorHAnsi" w:hAnsiTheme="minorHAnsi"/>
                <w:b w:val="0"/>
                <w:sz w:val="20"/>
                <w:szCs w:val="20"/>
              </w:rPr>
              <w:t xml:space="preserve">je </w:t>
            </w:r>
            <w:r w:rsidR="006A107F" w:rsidRPr="00021DF5">
              <w:rPr>
                <w:rFonts w:asciiTheme="minorHAnsi" w:hAnsiTheme="minorHAnsi"/>
                <w:b w:val="0"/>
                <w:sz w:val="20"/>
                <w:szCs w:val="20"/>
              </w:rPr>
              <w:t xml:space="preserve">godišnjim </w:t>
            </w:r>
            <w:r>
              <w:rPr>
                <w:rFonts w:asciiTheme="minorHAnsi" w:hAnsiTheme="minorHAnsi"/>
                <w:b w:val="0"/>
                <w:sz w:val="20"/>
                <w:szCs w:val="20"/>
              </w:rPr>
              <w:t xml:space="preserve">izvještajima  o  radu </w:t>
            </w:r>
            <w:r w:rsidR="006A107F" w:rsidRPr="00021DF5">
              <w:rPr>
                <w:rFonts w:asciiTheme="minorHAnsi" w:hAnsiTheme="minorHAnsi"/>
                <w:b w:val="0"/>
                <w:sz w:val="20"/>
                <w:szCs w:val="20"/>
              </w:rPr>
              <w:t>predstavljen rezultat na osnovu postavljenih ciljeva i indikatora</w:t>
            </w:r>
          </w:p>
        </w:tc>
        <w:tc>
          <w:tcPr>
            <w:tcW w:w="198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0%</w:t>
            </w:r>
          </w:p>
        </w:tc>
        <w:tc>
          <w:tcPr>
            <w:tcW w:w="1964"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80%</w:t>
            </w:r>
          </w:p>
        </w:tc>
        <w:tc>
          <w:tcPr>
            <w:tcW w:w="217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100%</w:t>
            </w:r>
          </w:p>
        </w:tc>
      </w:tr>
      <w:tr w:rsidR="00A16942" w:rsidRPr="007075A6" w:rsidTr="005F4ABC">
        <w:tc>
          <w:tcPr>
            <w:tcW w:w="3691" w:type="dxa"/>
            <w:gridSpan w:val="2"/>
            <w:shd w:val="clear" w:color="auto" w:fill="auto"/>
          </w:tcPr>
          <w:p w:rsidR="00A16942" w:rsidRPr="00021DF5" w:rsidRDefault="00EB2DF9" w:rsidP="00494705">
            <w:pPr>
              <w:spacing w:after="40"/>
              <w:ind w:left="0"/>
              <w:rPr>
                <w:rFonts w:asciiTheme="minorHAnsi" w:hAnsiTheme="minorHAnsi"/>
                <w:b w:val="0"/>
                <w:sz w:val="20"/>
                <w:szCs w:val="20"/>
              </w:rPr>
            </w:pPr>
            <w:r>
              <w:rPr>
                <w:rFonts w:asciiTheme="minorHAnsi" w:hAnsiTheme="minorHAnsi"/>
                <w:b w:val="0"/>
                <w:sz w:val="20"/>
                <w:szCs w:val="20"/>
              </w:rPr>
              <w:t>Procenat</w:t>
            </w:r>
            <w:r w:rsidR="006A107F" w:rsidRPr="00021DF5">
              <w:rPr>
                <w:rFonts w:asciiTheme="minorHAnsi" w:hAnsiTheme="minorHAnsi"/>
                <w:b w:val="0"/>
                <w:sz w:val="20"/>
                <w:szCs w:val="20"/>
              </w:rPr>
              <w:t xml:space="preserve"> starteških dokumenata za koje je izrađena evaluacija</w:t>
            </w:r>
          </w:p>
        </w:tc>
        <w:tc>
          <w:tcPr>
            <w:tcW w:w="1980" w:type="dxa"/>
            <w:shd w:val="clear" w:color="auto" w:fill="auto"/>
          </w:tcPr>
          <w:p w:rsidR="00A16942" w:rsidRPr="00021DF5" w:rsidRDefault="00AD4FD7">
            <w:pPr>
              <w:spacing w:after="40"/>
              <w:jc w:val="center"/>
              <w:rPr>
                <w:rFonts w:asciiTheme="minorHAnsi" w:hAnsiTheme="minorHAnsi"/>
                <w:b w:val="0"/>
                <w:sz w:val="20"/>
                <w:szCs w:val="20"/>
              </w:rPr>
            </w:pPr>
            <w:r>
              <w:rPr>
                <w:rFonts w:asciiTheme="minorHAnsi" w:hAnsiTheme="minorHAnsi"/>
                <w:b w:val="0"/>
                <w:sz w:val="20"/>
                <w:szCs w:val="20"/>
              </w:rPr>
              <w:t xml:space="preserve">Polazna vrijednost biće </w:t>
            </w:r>
            <w:r w:rsidR="006A107F" w:rsidRPr="00021DF5">
              <w:rPr>
                <w:rFonts w:asciiTheme="minorHAnsi" w:hAnsiTheme="minorHAnsi"/>
                <w:b w:val="0"/>
                <w:sz w:val="20"/>
                <w:szCs w:val="20"/>
              </w:rPr>
              <w:t>utvrđena nakon izrađene analize (2022)</w:t>
            </w:r>
          </w:p>
        </w:tc>
        <w:tc>
          <w:tcPr>
            <w:tcW w:w="1964"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40%</w:t>
            </w:r>
          </w:p>
        </w:tc>
        <w:tc>
          <w:tcPr>
            <w:tcW w:w="2170" w:type="dxa"/>
            <w:shd w:val="clear" w:color="auto" w:fill="auto"/>
          </w:tcPr>
          <w:p w:rsidR="00A16942" w:rsidRPr="00021DF5" w:rsidRDefault="006A107F">
            <w:pPr>
              <w:spacing w:after="40"/>
              <w:jc w:val="center"/>
              <w:rPr>
                <w:rFonts w:asciiTheme="minorHAnsi" w:hAnsiTheme="minorHAnsi"/>
                <w:b w:val="0"/>
                <w:sz w:val="20"/>
                <w:szCs w:val="20"/>
              </w:rPr>
            </w:pPr>
            <w:r w:rsidRPr="00021DF5">
              <w:rPr>
                <w:rFonts w:asciiTheme="minorHAnsi" w:hAnsiTheme="minorHAnsi"/>
                <w:b w:val="0"/>
                <w:sz w:val="20"/>
                <w:szCs w:val="20"/>
              </w:rPr>
              <w:t>60%</w:t>
            </w:r>
          </w:p>
        </w:tc>
      </w:tr>
      <w:tr w:rsidR="000B64C0" w:rsidRPr="007075A6" w:rsidTr="005F4ABC">
        <w:tc>
          <w:tcPr>
            <w:tcW w:w="3691" w:type="dxa"/>
            <w:gridSpan w:val="2"/>
            <w:shd w:val="clear" w:color="auto" w:fill="auto"/>
          </w:tcPr>
          <w:p w:rsidR="000B64C0" w:rsidRPr="007244E2" w:rsidRDefault="00EB2DF9" w:rsidP="00C97EC2">
            <w:pPr>
              <w:spacing w:after="40"/>
              <w:ind w:left="0"/>
              <w:rPr>
                <w:rFonts w:asciiTheme="minorHAnsi" w:hAnsiTheme="minorHAnsi"/>
                <w:b w:val="0"/>
                <w:color w:val="000000" w:themeColor="text1"/>
                <w:sz w:val="20"/>
                <w:szCs w:val="20"/>
              </w:rPr>
            </w:pPr>
            <w:r>
              <w:rPr>
                <w:rFonts w:asciiTheme="minorHAnsi" w:hAnsiTheme="minorHAnsi"/>
                <w:b w:val="0"/>
                <w:sz w:val="20"/>
                <w:szCs w:val="20"/>
              </w:rPr>
              <w:t>Procenat</w:t>
            </w:r>
            <w:r w:rsidR="000B64C0" w:rsidRPr="007244E2">
              <w:rPr>
                <w:rFonts w:asciiTheme="minorHAnsi" w:hAnsiTheme="minorHAnsi"/>
                <w:b w:val="0"/>
                <w:color w:val="000000" w:themeColor="text1"/>
                <w:sz w:val="20"/>
                <w:szCs w:val="20"/>
              </w:rPr>
              <w:t xml:space="preserve"> konsultacija o javnoj politici sprovedenih u skladu sa pravnim okvirom i SIGMA principima u odnosu na broj akata koje donosi Vlada a koji podliježu javnim konsultacijama</w:t>
            </w:r>
          </w:p>
        </w:tc>
        <w:tc>
          <w:tcPr>
            <w:tcW w:w="1980" w:type="dxa"/>
            <w:shd w:val="clear" w:color="auto" w:fill="auto"/>
          </w:tcPr>
          <w:p w:rsidR="000B64C0" w:rsidRPr="007244E2" w:rsidRDefault="000B64C0">
            <w:pPr>
              <w:spacing w:after="40"/>
              <w:jc w:val="center"/>
              <w:rPr>
                <w:rFonts w:asciiTheme="minorHAnsi" w:hAnsiTheme="minorHAnsi"/>
                <w:b w:val="0"/>
                <w:color w:val="000000" w:themeColor="text1"/>
                <w:sz w:val="20"/>
                <w:szCs w:val="20"/>
              </w:rPr>
            </w:pPr>
            <w:r w:rsidRPr="007244E2">
              <w:rPr>
                <w:rFonts w:asciiTheme="minorHAnsi" w:hAnsiTheme="minorHAnsi"/>
                <w:b w:val="0"/>
                <w:color w:val="000000" w:themeColor="text1"/>
                <w:sz w:val="20"/>
                <w:szCs w:val="20"/>
              </w:rPr>
              <w:t>0</w:t>
            </w:r>
          </w:p>
        </w:tc>
        <w:tc>
          <w:tcPr>
            <w:tcW w:w="1964" w:type="dxa"/>
            <w:shd w:val="clear" w:color="auto" w:fill="auto"/>
          </w:tcPr>
          <w:p w:rsidR="000B64C0" w:rsidRPr="007244E2" w:rsidRDefault="000B64C0">
            <w:pPr>
              <w:spacing w:after="40"/>
              <w:jc w:val="center"/>
              <w:rPr>
                <w:rFonts w:asciiTheme="minorHAnsi" w:hAnsiTheme="minorHAnsi"/>
                <w:b w:val="0"/>
                <w:color w:val="000000" w:themeColor="text1"/>
                <w:sz w:val="20"/>
                <w:szCs w:val="20"/>
              </w:rPr>
            </w:pPr>
            <w:r w:rsidRPr="007244E2">
              <w:rPr>
                <w:rFonts w:asciiTheme="minorHAnsi" w:hAnsiTheme="minorHAnsi"/>
                <w:b w:val="0"/>
                <w:color w:val="000000" w:themeColor="text1"/>
                <w:sz w:val="20"/>
                <w:szCs w:val="20"/>
              </w:rPr>
              <w:t>100%</w:t>
            </w:r>
          </w:p>
        </w:tc>
        <w:tc>
          <w:tcPr>
            <w:tcW w:w="2170" w:type="dxa"/>
            <w:shd w:val="clear" w:color="auto" w:fill="auto"/>
          </w:tcPr>
          <w:p w:rsidR="000B64C0" w:rsidRPr="007244E2" w:rsidRDefault="000B64C0">
            <w:pPr>
              <w:spacing w:after="40"/>
              <w:jc w:val="center"/>
              <w:rPr>
                <w:rFonts w:asciiTheme="minorHAnsi" w:hAnsiTheme="minorHAnsi"/>
                <w:b w:val="0"/>
                <w:color w:val="000000" w:themeColor="text1"/>
                <w:sz w:val="20"/>
                <w:szCs w:val="20"/>
              </w:rPr>
            </w:pPr>
            <w:r w:rsidRPr="007244E2">
              <w:rPr>
                <w:rFonts w:asciiTheme="minorHAnsi" w:hAnsiTheme="minorHAnsi"/>
                <w:b w:val="0"/>
                <w:color w:val="000000" w:themeColor="text1"/>
                <w:sz w:val="20"/>
                <w:szCs w:val="20"/>
              </w:rPr>
              <w:t>100%</w:t>
            </w:r>
          </w:p>
        </w:tc>
      </w:tr>
    </w:tbl>
    <w:p w:rsidR="00A16942" w:rsidRPr="007075A6" w:rsidRDefault="006A107F" w:rsidP="00F0653F">
      <w:pPr>
        <w:pStyle w:val="Heading4"/>
        <w:spacing w:before="240" w:after="60" w:line="240" w:lineRule="auto"/>
        <w:ind w:right="-446"/>
        <w:jc w:val="both"/>
        <w:rPr>
          <w:rFonts w:asciiTheme="minorHAnsi" w:hAnsiTheme="minorHAnsi"/>
          <w:color w:val="000000"/>
          <w:sz w:val="24"/>
          <w:szCs w:val="24"/>
        </w:rPr>
      </w:pPr>
      <w:bookmarkStart w:id="42" w:name="_Toc90637387"/>
      <w:r w:rsidRPr="007075A6">
        <w:rPr>
          <w:rFonts w:asciiTheme="minorHAnsi" w:hAnsiTheme="minorHAnsi"/>
          <w:i w:val="0"/>
          <w:color w:val="000000"/>
          <w:sz w:val="24"/>
          <w:szCs w:val="24"/>
        </w:rPr>
        <w:t>OPERATIVNI CILJ 5.2.</w:t>
      </w:r>
      <w:r w:rsidRPr="007075A6">
        <w:rPr>
          <w:rFonts w:asciiTheme="minorHAnsi" w:hAnsiTheme="minorHAnsi"/>
          <w:color w:val="000000"/>
          <w:sz w:val="24"/>
          <w:szCs w:val="24"/>
        </w:rPr>
        <w:t xml:space="preserve"> Unapređenje institucionalne koordinacije za snažnije efekte javnih politika</w:t>
      </w:r>
      <w:bookmarkEnd w:id="42"/>
    </w:p>
    <w:p w:rsidR="00A16942" w:rsidRPr="007075A6" w:rsidRDefault="006A107F">
      <w:pPr>
        <w:spacing w:before="60" w:after="60" w:line="240" w:lineRule="auto"/>
        <w:ind w:right="-450"/>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Institucionalna koordinacija na nivou institucija centra Vlade prepoznata </w:t>
      </w:r>
      <w:r w:rsidR="00AD4FD7" w:rsidRPr="007075A6">
        <w:rPr>
          <w:rFonts w:asciiTheme="minorHAnsi" w:eastAsia="Calibri" w:hAnsiTheme="minorHAnsi" w:cs="Calibri"/>
          <w:color w:val="000000"/>
          <w:sz w:val="24"/>
          <w:szCs w:val="24"/>
        </w:rPr>
        <w:t xml:space="preserve">je </w:t>
      </w:r>
      <w:r w:rsidRPr="007075A6">
        <w:rPr>
          <w:rFonts w:asciiTheme="minorHAnsi" w:eastAsia="Calibri" w:hAnsiTheme="minorHAnsi" w:cs="Calibri"/>
          <w:color w:val="000000"/>
          <w:sz w:val="24"/>
          <w:szCs w:val="24"/>
        </w:rPr>
        <w:t>kao jedna od ključnih prepreka za ostvariavnje punih efekata javnih politika i dostizanje post</w:t>
      </w:r>
      <w:r w:rsidR="002E6A4B">
        <w:rPr>
          <w:rFonts w:asciiTheme="minorHAnsi" w:eastAsia="Calibri" w:hAnsiTheme="minorHAnsi" w:cs="Calibri"/>
          <w:color w:val="000000"/>
          <w:sz w:val="24"/>
          <w:szCs w:val="24"/>
        </w:rPr>
        <w:t>avljenih ciljeva. U tom smislu ovaj cilj biće</w:t>
      </w:r>
      <w:r w:rsidRPr="007075A6">
        <w:rPr>
          <w:rFonts w:asciiTheme="minorHAnsi" w:eastAsia="Calibri" w:hAnsiTheme="minorHAnsi" w:cs="Calibri"/>
          <w:color w:val="000000"/>
          <w:sz w:val="24"/>
          <w:szCs w:val="24"/>
        </w:rPr>
        <w:t xml:space="preserve"> primarno fokusiran na mehanizme institucionalne saradnje i razvoja, jačanje institucionalnih i kadrovskih kapaciteta u konkretnim oblastima neophodnim za efikasnu koordinaciju politika. Mreža državnih služb</w:t>
      </w:r>
      <w:r w:rsidR="002E6A4B">
        <w:rPr>
          <w:rFonts w:asciiTheme="minorHAnsi" w:eastAsia="Calibri" w:hAnsiTheme="minorHAnsi" w:cs="Calibri"/>
          <w:color w:val="000000"/>
          <w:sz w:val="24"/>
          <w:szCs w:val="24"/>
        </w:rPr>
        <w:t>enika za strateško planiranje biće</w:t>
      </w:r>
      <w:r w:rsidRPr="007075A6">
        <w:rPr>
          <w:rFonts w:asciiTheme="minorHAnsi" w:eastAsia="Calibri" w:hAnsiTheme="minorHAnsi" w:cs="Calibri"/>
          <w:color w:val="000000"/>
          <w:sz w:val="24"/>
          <w:szCs w:val="24"/>
        </w:rPr>
        <w:t xml:space="preserve"> formalizovana, a njen rad će biti praćen i definisanom agendom i kalendarom aktivnosti, uz mogućnost kreiranja regionalnog modela saradnje državnih službenika i službenica za strateško planiranje. </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Program obrazovanja državnih služb</w:t>
      </w:r>
      <w:r w:rsidR="002E6A4B">
        <w:rPr>
          <w:rFonts w:asciiTheme="minorHAnsi" w:eastAsia="Calibri" w:hAnsiTheme="minorHAnsi" w:cs="Calibri"/>
          <w:color w:val="000000"/>
          <w:sz w:val="24"/>
          <w:szCs w:val="24"/>
        </w:rPr>
        <w:t>enika za strateško planiranje biće</w:t>
      </w:r>
      <w:r w:rsidRPr="007075A6">
        <w:rPr>
          <w:rFonts w:asciiTheme="minorHAnsi" w:eastAsia="Calibri" w:hAnsiTheme="minorHAnsi" w:cs="Calibri"/>
          <w:color w:val="000000"/>
          <w:sz w:val="24"/>
          <w:szCs w:val="24"/>
        </w:rPr>
        <w:t xml:space="preserve"> revidiran u skladu s potrebama državnih službenika i službenica, ali i zbog potrebe integrisanja tema od značaja za javne politike – orodnjavanje, zaštita životne sredine, upotreba podataka – te utvrđivanje modaliteta za uključivanje službenika lokalnih samoupra</w:t>
      </w:r>
      <w:r w:rsidR="002E6A4B">
        <w:rPr>
          <w:rFonts w:asciiTheme="minorHAnsi" w:eastAsia="Calibri" w:hAnsiTheme="minorHAnsi" w:cs="Calibri"/>
          <w:color w:val="000000"/>
          <w:sz w:val="24"/>
          <w:szCs w:val="24"/>
        </w:rPr>
        <w:t xml:space="preserve">va u pohađanje Programa radi </w:t>
      </w:r>
      <w:r w:rsidRPr="007075A6">
        <w:rPr>
          <w:rFonts w:asciiTheme="minorHAnsi" w:eastAsia="Calibri" w:hAnsiTheme="minorHAnsi" w:cs="Calibri"/>
          <w:color w:val="000000"/>
          <w:sz w:val="24"/>
          <w:szCs w:val="24"/>
        </w:rPr>
        <w:t>bolje povezanosti s lokalnom samoupravom u ovoj oblasti i unapređenja razumjevanja metodoloških smjernica za izradu nacionalnih strateških dokumenata, kao i lokalnih planova i programa. Institucionalni mehanizmi moraju biti ojačani jedinicama za strateško planiranje, koje bi obuhvatile oblasti planiranja, izvještavanja i evaluacije i koje bi bile povezane s IPA odjeljenjima kako bi se došlo do koherentnog planiranja politika i programiranja IPA-e, kao dva inače povezana procesa.</w:t>
      </w:r>
      <w:r w:rsidRPr="007075A6">
        <w:rPr>
          <w:rFonts w:asciiTheme="minorHAnsi" w:eastAsia="Calibri" w:hAnsiTheme="minorHAnsi" w:cs="Calibri"/>
          <w:color w:val="000000"/>
          <w:sz w:val="24"/>
          <w:szCs w:val="24"/>
          <w:vertAlign w:val="superscript"/>
        </w:rPr>
        <w:footnoteReference w:id="144"/>
      </w:r>
      <w:r w:rsidRPr="007075A6">
        <w:rPr>
          <w:rFonts w:asciiTheme="minorHAnsi" w:eastAsia="Calibri" w:hAnsiTheme="minorHAnsi" w:cs="Calibri"/>
          <w:color w:val="000000"/>
          <w:sz w:val="24"/>
          <w:szCs w:val="24"/>
        </w:rPr>
        <w:t xml:space="preserve"> Dodatno, u pogledu unapređenja kapaciteta državnih službenika i </w:t>
      </w:r>
      <w:r w:rsidRPr="007075A6">
        <w:rPr>
          <w:rFonts w:asciiTheme="minorHAnsi" w:eastAsia="Calibri" w:hAnsiTheme="minorHAnsi" w:cs="Calibri"/>
          <w:color w:val="000000"/>
          <w:sz w:val="24"/>
          <w:szCs w:val="24"/>
        </w:rPr>
        <w:lastRenderedPageBreak/>
        <w:t>službenica, neophodno je raditi na definisanju i sprovođenju obuka za izradu evaluacija, imajući u vidu da su trenutni kapaciteti državne uprave u tom pogledu veoma ograničeni, a da je ovaj proces od krucijalne važnosti za ciklus planiranja politika i definisanja polaznih osnova u kreiranju novih planskih dokumenata, na čemu je fokus Operativnog cilja 5.1.</w:t>
      </w:r>
    </w:p>
    <w:tbl>
      <w:tblPr>
        <w:tblStyle w:val="22"/>
        <w:tblW w:w="962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4196"/>
        <w:gridCol w:w="1414"/>
        <w:gridCol w:w="1718"/>
        <w:gridCol w:w="2297"/>
      </w:tblGrid>
      <w:tr w:rsidR="00A16942" w:rsidRPr="007075A6" w:rsidTr="00407EF3">
        <w:tc>
          <w:tcPr>
            <w:tcW w:w="4196" w:type="dxa"/>
            <w:shd w:val="clear" w:color="auto" w:fill="E0E4E5"/>
            <w:vAlign w:val="center"/>
          </w:tcPr>
          <w:p w:rsidR="00A16942" w:rsidRPr="007075A6" w:rsidRDefault="006A107F">
            <w:pPr>
              <w:spacing w:after="40"/>
              <w:rPr>
                <w:rFonts w:asciiTheme="minorHAnsi" w:hAnsiTheme="minorHAnsi"/>
                <w:color w:val="3A4C5B"/>
              </w:rPr>
            </w:pPr>
            <w:r w:rsidRPr="007075A6">
              <w:rPr>
                <w:rFonts w:asciiTheme="minorHAnsi" w:hAnsiTheme="minorHAnsi"/>
                <w:color w:val="3A4C5B"/>
              </w:rPr>
              <w:t>OPERATIVNI CILJ 5.2.</w:t>
            </w:r>
          </w:p>
        </w:tc>
        <w:tc>
          <w:tcPr>
            <w:tcW w:w="5429" w:type="dxa"/>
            <w:gridSpan w:val="3"/>
            <w:shd w:val="clear" w:color="auto" w:fill="E0E4E5"/>
            <w:vAlign w:val="center"/>
          </w:tcPr>
          <w:p w:rsidR="00A16942" w:rsidRPr="007075A6" w:rsidRDefault="006A107F">
            <w:pPr>
              <w:spacing w:after="40"/>
              <w:rPr>
                <w:rFonts w:asciiTheme="minorHAnsi" w:hAnsiTheme="minorHAnsi"/>
                <w:color w:val="3A4C5B"/>
              </w:rPr>
            </w:pPr>
            <w:r w:rsidRPr="007075A6">
              <w:rPr>
                <w:rFonts w:asciiTheme="minorHAnsi" w:hAnsiTheme="minorHAnsi"/>
                <w:color w:val="3A4C5B"/>
              </w:rPr>
              <w:t>Unapređenje institucionalne koordinacije za snažnije efekte javnih politika</w:t>
            </w:r>
          </w:p>
        </w:tc>
      </w:tr>
      <w:tr w:rsidR="00A16942" w:rsidRPr="007075A6" w:rsidTr="00407EF3">
        <w:tc>
          <w:tcPr>
            <w:tcW w:w="4196"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1414"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1718"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2297" w:type="dxa"/>
            <w:shd w:val="clear" w:color="auto" w:fill="DAF2F6"/>
            <w:vAlign w:val="center"/>
          </w:tcPr>
          <w:p w:rsidR="00A16942" w:rsidRPr="007075A6" w:rsidRDefault="006A107F">
            <w:pPr>
              <w:spacing w:after="40"/>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A16942" w:rsidRPr="007075A6" w:rsidTr="00407EF3">
        <w:tc>
          <w:tcPr>
            <w:tcW w:w="4196" w:type="dxa"/>
            <w:shd w:val="clear" w:color="auto" w:fill="auto"/>
          </w:tcPr>
          <w:p w:rsidR="00A16942" w:rsidRPr="007075A6" w:rsidRDefault="006A107F" w:rsidP="00C97EC2">
            <w:pPr>
              <w:spacing w:after="40"/>
              <w:ind w:left="0"/>
              <w:rPr>
                <w:rFonts w:asciiTheme="minorHAnsi" w:hAnsiTheme="minorHAnsi"/>
                <w:b w:val="0"/>
              </w:rPr>
            </w:pPr>
            <w:r w:rsidRPr="007075A6">
              <w:rPr>
                <w:rFonts w:asciiTheme="minorHAnsi" w:hAnsiTheme="minorHAnsi"/>
                <w:b w:val="0"/>
              </w:rPr>
              <w:t>Procenat ministarstava koja imaju uspostavljene jedinice za strateško planiranje</w:t>
            </w:r>
            <w:r w:rsidRPr="007075A6">
              <w:rPr>
                <w:rFonts w:asciiTheme="minorHAnsi" w:hAnsiTheme="minorHAnsi"/>
                <w:b w:val="0"/>
                <w:vertAlign w:val="superscript"/>
              </w:rPr>
              <w:footnoteReference w:id="145"/>
            </w:r>
          </w:p>
        </w:tc>
        <w:tc>
          <w:tcPr>
            <w:tcW w:w="1414"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30% (2021)</w:t>
            </w:r>
          </w:p>
        </w:tc>
        <w:tc>
          <w:tcPr>
            <w:tcW w:w="1718"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70%</w:t>
            </w:r>
          </w:p>
        </w:tc>
        <w:tc>
          <w:tcPr>
            <w:tcW w:w="2297"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100%</w:t>
            </w:r>
          </w:p>
        </w:tc>
      </w:tr>
      <w:tr w:rsidR="00A16942" w:rsidRPr="007075A6" w:rsidTr="00407EF3">
        <w:tc>
          <w:tcPr>
            <w:tcW w:w="4196" w:type="dxa"/>
            <w:shd w:val="clear" w:color="auto" w:fill="auto"/>
          </w:tcPr>
          <w:p w:rsidR="00A16942" w:rsidRPr="007075A6" w:rsidRDefault="002E6A4B" w:rsidP="00C97EC2">
            <w:pPr>
              <w:spacing w:after="40"/>
              <w:ind w:left="0"/>
              <w:rPr>
                <w:rFonts w:asciiTheme="minorHAnsi" w:hAnsiTheme="minorHAnsi"/>
                <w:b w:val="0"/>
              </w:rPr>
            </w:pPr>
            <w:r>
              <w:rPr>
                <w:rFonts w:asciiTheme="minorHAnsi" w:hAnsiTheme="minorHAnsi"/>
                <w:b w:val="0"/>
              </w:rPr>
              <w:t>Procenat ministarstava koja</w:t>
            </w:r>
            <w:r w:rsidR="006A107F" w:rsidRPr="007075A6">
              <w:rPr>
                <w:rFonts w:asciiTheme="minorHAnsi" w:hAnsiTheme="minorHAnsi"/>
                <w:b w:val="0"/>
              </w:rPr>
              <w:t xml:space="preserve"> imaju članove/ članice Mreže državnih službenika za strateško planiranje</w:t>
            </w:r>
          </w:p>
        </w:tc>
        <w:tc>
          <w:tcPr>
            <w:tcW w:w="1414"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50% (2021)</w:t>
            </w:r>
          </w:p>
        </w:tc>
        <w:tc>
          <w:tcPr>
            <w:tcW w:w="1718"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70%</w:t>
            </w:r>
          </w:p>
        </w:tc>
        <w:tc>
          <w:tcPr>
            <w:tcW w:w="2297" w:type="dxa"/>
            <w:shd w:val="clear" w:color="auto" w:fill="auto"/>
          </w:tcPr>
          <w:p w:rsidR="00A16942" w:rsidRPr="007075A6" w:rsidRDefault="006A107F">
            <w:pPr>
              <w:spacing w:after="40"/>
              <w:jc w:val="center"/>
              <w:rPr>
                <w:rFonts w:asciiTheme="minorHAnsi" w:hAnsiTheme="minorHAnsi"/>
                <w:b w:val="0"/>
              </w:rPr>
            </w:pPr>
            <w:r w:rsidRPr="007075A6">
              <w:rPr>
                <w:rFonts w:asciiTheme="minorHAnsi" w:hAnsiTheme="minorHAnsi"/>
                <w:b w:val="0"/>
              </w:rPr>
              <w:t>100%</w:t>
            </w:r>
          </w:p>
        </w:tc>
      </w:tr>
    </w:tbl>
    <w:p w:rsidR="00A16942" w:rsidRPr="007075A6" w:rsidRDefault="006A107F">
      <w:pPr>
        <w:pStyle w:val="Heading4"/>
        <w:spacing w:before="120" w:after="60" w:line="240" w:lineRule="auto"/>
        <w:ind w:right="-446"/>
        <w:jc w:val="both"/>
        <w:rPr>
          <w:rFonts w:asciiTheme="minorHAnsi" w:hAnsiTheme="minorHAnsi"/>
          <w:color w:val="000000"/>
          <w:sz w:val="24"/>
          <w:szCs w:val="24"/>
        </w:rPr>
      </w:pPr>
      <w:bookmarkStart w:id="43" w:name="_Toc90637388"/>
      <w:r w:rsidRPr="007075A6">
        <w:rPr>
          <w:rFonts w:asciiTheme="minorHAnsi" w:hAnsiTheme="minorHAnsi"/>
          <w:i w:val="0"/>
          <w:color w:val="000000"/>
          <w:sz w:val="24"/>
          <w:szCs w:val="24"/>
        </w:rPr>
        <w:t>OPERATIVNI CILJ 5.3.</w:t>
      </w:r>
      <w:r w:rsidRPr="007075A6">
        <w:rPr>
          <w:rFonts w:asciiTheme="minorHAnsi" w:hAnsiTheme="minorHAnsi"/>
          <w:color w:val="000000"/>
          <w:sz w:val="24"/>
          <w:szCs w:val="24"/>
        </w:rPr>
        <w:t xml:space="preserve"> Povećanje obuhvata i jačanje kapaciteta za </w:t>
      </w:r>
      <w:sdt>
        <w:sdtPr>
          <w:rPr>
            <w:rFonts w:asciiTheme="minorHAnsi" w:hAnsiTheme="minorHAnsi"/>
          </w:rPr>
          <w:tag w:val="goog_rdk_57"/>
          <w:id w:val="-785495230"/>
        </w:sdtPr>
        <w:sdtEndPr/>
        <w:sdtContent/>
      </w:sdt>
      <w:r w:rsidRPr="007075A6">
        <w:rPr>
          <w:rFonts w:asciiTheme="minorHAnsi" w:hAnsiTheme="minorHAnsi"/>
          <w:color w:val="000000"/>
          <w:sz w:val="24"/>
          <w:szCs w:val="24"/>
        </w:rPr>
        <w:t>sprovođenje RIA</w:t>
      </w:r>
      <w:bookmarkEnd w:id="43"/>
    </w:p>
    <w:p w:rsidR="00A16942" w:rsidRPr="007075A6" w:rsidRDefault="002E6A4B">
      <w:pPr>
        <w:spacing w:before="60" w:after="60" w:line="240" w:lineRule="auto"/>
        <w:ind w:right="-446"/>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Da</w:t>
      </w:r>
      <w:r w:rsidR="006A107F" w:rsidRPr="007075A6">
        <w:rPr>
          <w:rFonts w:asciiTheme="minorHAnsi" w:eastAsia="Calibri" w:hAnsiTheme="minorHAnsi" w:cs="Calibri"/>
          <w:color w:val="000000"/>
          <w:sz w:val="24"/>
          <w:szCs w:val="24"/>
        </w:rPr>
        <w:t xml:space="preserve"> bi se obezbijedio bolji kvalitet svakog segmenta </w:t>
      </w:r>
      <w:r>
        <w:rPr>
          <w:rFonts w:asciiTheme="minorHAnsi" w:eastAsia="Calibri" w:hAnsiTheme="minorHAnsi" w:cs="Calibri"/>
          <w:color w:val="000000"/>
          <w:sz w:val="24"/>
          <w:szCs w:val="24"/>
        </w:rPr>
        <w:t>RIA analize predviđeno je unapr</w:t>
      </w:r>
      <w:r w:rsidR="006A107F" w:rsidRPr="007075A6">
        <w:rPr>
          <w:rFonts w:asciiTheme="minorHAnsi" w:eastAsia="Calibri" w:hAnsiTheme="minorHAnsi" w:cs="Calibri"/>
          <w:color w:val="000000"/>
          <w:sz w:val="24"/>
          <w:szCs w:val="24"/>
        </w:rPr>
        <w:t>eđenje procesa davanja mišljenja o kvalitetu RIA analize, od strane Ministarstva finansija i socijaln</w:t>
      </w:r>
      <w:r>
        <w:rPr>
          <w:rFonts w:asciiTheme="minorHAnsi" w:eastAsia="Calibri" w:hAnsiTheme="minorHAnsi" w:cs="Calibri"/>
          <w:color w:val="000000"/>
          <w:sz w:val="24"/>
          <w:szCs w:val="24"/>
        </w:rPr>
        <w:t>og staranja, kroz primjenu ček</w:t>
      </w:r>
      <w:r w:rsidR="006A107F" w:rsidRPr="007075A6">
        <w:rPr>
          <w:rFonts w:asciiTheme="minorHAnsi" w:eastAsia="Calibri" w:hAnsiTheme="minorHAnsi" w:cs="Calibri"/>
          <w:color w:val="000000"/>
          <w:sz w:val="24"/>
          <w:szCs w:val="24"/>
        </w:rPr>
        <w:t xml:space="preserve"> liste. Neophodno </w:t>
      </w:r>
      <w:r>
        <w:rPr>
          <w:rFonts w:asciiTheme="minorHAnsi" w:eastAsia="Calibri" w:hAnsiTheme="minorHAnsi" w:cs="Calibri"/>
          <w:color w:val="000000"/>
          <w:sz w:val="24"/>
          <w:szCs w:val="24"/>
        </w:rPr>
        <w:t xml:space="preserve">je uložiti i dodatni napor da </w:t>
      </w:r>
      <w:r w:rsidR="006A107F" w:rsidRPr="007075A6">
        <w:rPr>
          <w:rFonts w:asciiTheme="minorHAnsi" w:eastAsia="Calibri" w:hAnsiTheme="minorHAnsi" w:cs="Calibri"/>
          <w:color w:val="000000"/>
          <w:sz w:val="24"/>
          <w:szCs w:val="24"/>
        </w:rPr>
        <w:t>bi se obezbijedilo uvođenje rodne dimenzije u RIA analizu na državnom nivou, što je dodatni korak ka cjelovitijim analizama i u perspektivi “p</w:t>
      </w:r>
      <w:r>
        <w:rPr>
          <w:rFonts w:asciiTheme="minorHAnsi" w:eastAsia="Calibri" w:hAnsiTheme="minorHAnsi" w:cs="Calibri"/>
          <w:color w:val="000000"/>
          <w:sz w:val="24"/>
          <w:szCs w:val="24"/>
        </w:rPr>
        <w:t>otp</w:t>
      </w:r>
      <w:r w:rsidR="006A107F" w:rsidRPr="007075A6">
        <w:rPr>
          <w:rFonts w:asciiTheme="minorHAnsi" w:eastAsia="Calibri" w:hAnsiTheme="minorHAnsi" w:cs="Calibri"/>
          <w:color w:val="000000"/>
          <w:sz w:val="24"/>
          <w:szCs w:val="24"/>
        </w:rPr>
        <w:t>unoj” RIA. Posebno je važno unaprijediti segment RIA analize koji se odnosi na fiskalne implikacije propisa, kako bi se obezbijedilo bolje sagledavanje dugoročnih posljedica. Ovaj dio treba upotpuniti i na način da se obezbijedi sagledavanje uticaja propisa na budžet lokalnih samouprava. Kroz godišnje izvještaje o kvalitetu primjene RIA-e pratiće se napredak u izradi analiza i u skladu</w:t>
      </w:r>
      <w:r>
        <w:rPr>
          <w:rFonts w:asciiTheme="minorHAnsi" w:eastAsia="Calibri" w:hAnsiTheme="minorHAnsi" w:cs="Calibri"/>
          <w:color w:val="000000"/>
          <w:sz w:val="24"/>
          <w:szCs w:val="24"/>
        </w:rPr>
        <w:t xml:space="preserve"> s</w:t>
      </w:r>
      <w:r w:rsidR="006A107F" w:rsidRPr="007075A6">
        <w:rPr>
          <w:rFonts w:asciiTheme="minorHAnsi" w:eastAsia="Calibri" w:hAnsiTheme="minorHAnsi" w:cs="Calibri"/>
          <w:color w:val="000000"/>
          <w:sz w:val="24"/>
          <w:szCs w:val="24"/>
        </w:rPr>
        <w:t xml:space="preserve"> tim definisati mjere za unapređenje kvaliteta.</w:t>
      </w:r>
    </w:p>
    <w:p w:rsidR="00A16942" w:rsidRPr="007075A6"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Kvalitetu analize uticaja propisa doprinose i smjernice koje kontinuirano obezbjeđuje Ministarstvo finansija i socijalnog staranja. U</w:t>
      </w:r>
      <w:r w:rsidR="002E6A4B">
        <w:rPr>
          <w:rFonts w:asciiTheme="minorHAnsi" w:eastAsia="Calibri" w:hAnsiTheme="minorHAnsi" w:cs="Calibri"/>
          <w:color w:val="000000"/>
          <w:sz w:val="24"/>
          <w:szCs w:val="24"/>
        </w:rPr>
        <w:t xml:space="preserve"> tom smislu planirano je unapr</w:t>
      </w:r>
      <w:r w:rsidRPr="007075A6">
        <w:rPr>
          <w:rFonts w:asciiTheme="minorHAnsi" w:eastAsia="Calibri" w:hAnsiTheme="minorHAnsi" w:cs="Calibri"/>
          <w:color w:val="000000"/>
          <w:sz w:val="24"/>
          <w:szCs w:val="24"/>
        </w:rPr>
        <w:t xml:space="preserve">eđenje Uputstva o sačinjavanju Izvještaja o sprovedenoj analizi procjene uticaja propisa, odnosno samog RIA obrasca. </w:t>
      </w:r>
    </w:p>
    <w:p w:rsidR="00A16942" w:rsidRDefault="006A107F">
      <w:pPr>
        <w:spacing w:before="60" w:after="60" w:line="240" w:lineRule="auto"/>
        <w:ind w:right="-446"/>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Zarad dugoročnih efekta, koji će se ogledati u smanjenju komplikovanih, nejasnih i opterećujućih propisa, kao i adekvatnijem i transparentnijem planiranju i bolje postavljenim regulatornim o</w:t>
      </w:r>
      <w:r w:rsidR="002E6A4B">
        <w:rPr>
          <w:rFonts w:asciiTheme="minorHAnsi" w:eastAsia="Calibri" w:hAnsiTheme="minorHAnsi" w:cs="Calibri"/>
          <w:color w:val="000000"/>
          <w:sz w:val="24"/>
          <w:szCs w:val="24"/>
        </w:rPr>
        <w:t>kvirom, potrebno je nastaviti s</w:t>
      </w:r>
      <w:r w:rsidRPr="007075A6">
        <w:rPr>
          <w:rFonts w:asciiTheme="minorHAnsi" w:eastAsia="Calibri" w:hAnsiTheme="minorHAnsi" w:cs="Calibri"/>
          <w:color w:val="000000"/>
          <w:sz w:val="24"/>
          <w:szCs w:val="24"/>
        </w:rPr>
        <w:t xml:space="preserve"> organizovanjem obuka na državnom </w:t>
      </w:r>
      <w:r w:rsidR="002E6A4B">
        <w:rPr>
          <w:rFonts w:asciiTheme="minorHAnsi" w:eastAsia="Calibri" w:hAnsiTheme="minorHAnsi" w:cs="Calibri"/>
          <w:color w:val="000000"/>
          <w:sz w:val="24"/>
          <w:szCs w:val="24"/>
        </w:rPr>
        <w:t>i na lokalnom nivou, kojima je cilj</w:t>
      </w:r>
      <w:r w:rsidRPr="007075A6">
        <w:rPr>
          <w:rFonts w:asciiTheme="minorHAnsi" w:eastAsia="Calibri" w:hAnsiTheme="minorHAnsi" w:cs="Calibri"/>
          <w:color w:val="000000"/>
          <w:sz w:val="24"/>
          <w:szCs w:val="24"/>
        </w:rPr>
        <w:t xml:space="preserve"> povećanje upotrebe analitičkih alata za izradu regulative. </w:t>
      </w:r>
    </w:p>
    <w:tbl>
      <w:tblPr>
        <w:tblStyle w:val="21"/>
        <w:tblpPr w:leftFromText="180" w:rightFromText="180" w:vertAnchor="text" w:horzAnchor="margin" w:tblpY="116"/>
        <w:tblW w:w="9841"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400" w:firstRow="0" w:lastRow="0" w:firstColumn="0" w:lastColumn="0" w:noHBand="0" w:noVBand="1"/>
      </w:tblPr>
      <w:tblGrid>
        <w:gridCol w:w="2425"/>
        <w:gridCol w:w="1710"/>
        <w:gridCol w:w="1900"/>
        <w:gridCol w:w="2060"/>
        <w:gridCol w:w="1730"/>
        <w:gridCol w:w="16"/>
      </w:tblGrid>
      <w:tr w:rsidR="00015645" w:rsidRPr="007075A6" w:rsidTr="005F4ABC">
        <w:tc>
          <w:tcPr>
            <w:tcW w:w="2425" w:type="dxa"/>
            <w:shd w:val="clear" w:color="auto" w:fill="E0E4E5"/>
            <w:vAlign w:val="center"/>
          </w:tcPr>
          <w:p w:rsidR="00015645" w:rsidRPr="007075A6" w:rsidRDefault="00015645" w:rsidP="005F4ABC">
            <w:pPr>
              <w:spacing w:after="40"/>
              <w:ind w:left="-30" w:right="-24"/>
              <w:rPr>
                <w:rFonts w:asciiTheme="minorHAnsi" w:hAnsiTheme="minorHAnsi"/>
                <w:color w:val="3A4C5B"/>
              </w:rPr>
            </w:pPr>
            <w:r w:rsidRPr="007075A6">
              <w:rPr>
                <w:rFonts w:asciiTheme="minorHAnsi" w:hAnsiTheme="minorHAnsi"/>
                <w:color w:val="3A4C5B"/>
              </w:rPr>
              <w:t>OPERATIVNI CILJ 5.3.</w:t>
            </w:r>
          </w:p>
        </w:tc>
        <w:tc>
          <w:tcPr>
            <w:tcW w:w="7416" w:type="dxa"/>
            <w:gridSpan w:val="5"/>
            <w:shd w:val="clear" w:color="auto" w:fill="E0E4E5"/>
            <w:vAlign w:val="center"/>
          </w:tcPr>
          <w:p w:rsidR="00015645" w:rsidRPr="007075A6" w:rsidRDefault="00015645" w:rsidP="005F4ABC">
            <w:pPr>
              <w:spacing w:after="40"/>
              <w:ind w:left="0"/>
              <w:rPr>
                <w:rFonts w:asciiTheme="minorHAnsi" w:hAnsiTheme="minorHAnsi"/>
                <w:color w:val="3A4C5B"/>
              </w:rPr>
            </w:pPr>
            <w:r w:rsidRPr="007075A6">
              <w:rPr>
                <w:rFonts w:asciiTheme="minorHAnsi" w:hAnsiTheme="minorHAnsi"/>
                <w:color w:val="3A4C5B"/>
              </w:rPr>
              <w:t>Povećanje obuhvata i jačanje kapaciteta za sprovođenje RIA</w:t>
            </w:r>
          </w:p>
        </w:tc>
      </w:tr>
      <w:tr w:rsidR="00015645" w:rsidRPr="007075A6" w:rsidTr="005F4ABC">
        <w:trPr>
          <w:gridAfter w:val="1"/>
          <w:wAfter w:w="16" w:type="dxa"/>
        </w:trPr>
        <w:tc>
          <w:tcPr>
            <w:tcW w:w="4135" w:type="dxa"/>
            <w:gridSpan w:val="2"/>
            <w:shd w:val="clear" w:color="auto" w:fill="DAF2F6"/>
            <w:vAlign w:val="center"/>
          </w:tcPr>
          <w:p w:rsidR="00015645" w:rsidRPr="007075A6" w:rsidRDefault="00015645" w:rsidP="00015645">
            <w:pPr>
              <w:spacing w:after="40"/>
              <w:rPr>
                <w:rFonts w:asciiTheme="minorHAnsi" w:hAnsiTheme="minorHAnsi"/>
                <w:color w:val="3A4C5B"/>
                <w:sz w:val="18"/>
                <w:szCs w:val="18"/>
              </w:rPr>
            </w:pPr>
            <w:r w:rsidRPr="007075A6">
              <w:rPr>
                <w:rFonts w:asciiTheme="minorHAnsi" w:hAnsiTheme="minorHAnsi"/>
                <w:color w:val="3A4C5B"/>
                <w:sz w:val="18"/>
                <w:szCs w:val="18"/>
              </w:rPr>
              <w:t>Indikator</w:t>
            </w:r>
          </w:p>
        </w:tc>
        <w:tc>
          <w:tcPr>
            <w:tcW w:w="1900" w:type="dxa"/>
            <w:shd w:val="clear" w:color="auto" w:fill="DAF2F6"/>
            <w:vAlign w:val="center"/>
          </w:tcPr>
          <w:p w:rsidR="00015645" w:rsidRPr="007075A6" w:rsidRDefault="00015645" w:rsidP="005F4ABC">
            <w:pPr>
              <w:spacing w:after="40"/>
              <w:ind w:left="-102"/>
              <w:rPr>
                <w:rFonts w:asciiTheme="minorHAnsi" w:hAnsiTheme="minorHAnsi"/>
                <w:color w:val="3A4C5B"/>
                <w:sz w:val="18"/>
                <w:szCs w:val="18"/>
              </w:rPr>
            </w:pPr>
            <w:r w:rsidRPr="007075A6">
              <w:rPr>
                <w:rFonts w:asciiTheme="minorHAnsi" w:hAnsiTheme="minorHAnsi"/>
                <w:color w:val="3A4C5B"/>
                <w:sz w:val="18"/>
                <w:szCs w:val="18"/>
              </w:rPr>
              <w:t>Početna vrijednost</w:t>
            </w:r>
          </w:p>
        </w:tc>
        <w:tc>
          <w:tcPr>
            <w:tcW w:w="2060" w:type="dxa"/>
            <w:shd w:val="clear" w:color="auto" w:fill="DAF2F6"/>
            <w:vAlign w:val="center"/>
          </w:tcPr>
          <w:p w:rsidR="00015645" w:rsidRPr="007075A6" w:rsidRDefault="00015645" w:rsidP="005F4ABC">
            <w:pPr>
              <w:tabs>
                <w:tab w:val="left" w:pos="1416"/>
              </w:tabs>
              <w:spacing w:after="40"/>
              <w:ind w:left="-18" w:right="-120"/>
              <w:rPr>
                <w:rFonts w:asciiTheme="minorHAnsi" w:hAnsiTheme="minorHAnsi"/>
                <w:color w:val="3A4C5B"/>
                <w:sz w:val="18"/>
                <w:szCs w:val="18"/>
              </w:rPr>
            </w:pPr>
            <w:r w:rsidRPr="007075A6">
              <w:rPr>
                <w:rFonts w:asciiTheme="minorHAnsi" w:hAnsiTheme="minorHAnsi"/>
                <w:color w:val="3A4C5B"/>
                <w:sz w:val="18"/>
                <w:szCs w:val="18"/>
              </w:rPr>
              <w:t>Ciljana vrijednost do 2024.</w:t>
            </w:r>
          </w:p>
        </w:tc>
        <w:tc>
          <w:tcPr>
            <w:tcW w:w="1730" w:type="dxa"/>
            <w:shd w:val="clear" w:color="auto" w:fill="DAF2F6"/>
            <w:vAlign w:val="center"/>
          </w:tcPr>
          <w:p w:rsidR="00015645" w:rsidRPr="007075A6" w:rsidRDefault="00015645" w:rsidP="005F4ABC">
            <w:pPr>
              <w:spacing w:after="40"/>
              <w:ind w:left="-6" w:right="-114"/>
              <w:rPr>
                <w:rFonts w:asciiTheme="minorHAnsi" w:hAnsiTheme="minorHAnsi"/>
                <w:color w:val="3A4C5B"/>
                <w:sz w:val="18"/>
                <w:szCs w:val="18"/>
              </w:rPr>
            </w:pPr>
            <w:r w:rsidRPr="007075A6">
              <w:rPr>
                <w:rFonts w:asciiTheme="minorHAnsi" w:hAnsiTheme="minorHAnsi"/>
                <w:color w:val="3A4C5B"/>
                <w:sz w:val="18"/>
                <w:szCs w:val="18"/>
              </w:rPr>
              <w:t>Ciljana vrijednost u 2026.</w:t>
            </w:r>
          </w:p>
        </w:tc>
      </w:tr>
      <w:tr w:rsidR="00015645" w:rsidRPr="007075A6" w:rsidTr="005F4ABC">
        <w:trPr>
          <w:gridAfter w:val="1"/>
          <w:wAfter w:w="16" w:type="dxa"/>
        </w:trPr>
        <w:tc>
          <w:tcPr>
            <w:tcW w:w="4135" w:type="dxa"/>
            <w:gridSpan w:val="2"/>
            <w:shd w:val="clear" w:color="auto" w:fill="auto"/>
          </w:tcPr>
          <w:p w:rsidR="00015645" w:rsidRPr="007075A6" w:rsidRDefault="002E6A4B" w:rsidP="00015645">
            <w:pPr>
              <w:spacing w:after="40"/>
              <w:ind w:left="0"/>
              <w:rPr>
                <w:rFonts w:asciiTheme="minorHAnsi" w:hAnsiTheme="minorHAnsi"/>
                <w:b w:val="0"/>
              </w:rPr>
            </w:pPr>
            <w:r>
              <w:rPr>
                <w:rFonts w:asciiTheme="minorHAnsi" w:hAnsiTheme="minorHAnsi"/>
                <w:b w:val="0"/>
                <w:sz w:val="20"/>
                <w:szCs w:val="20"/>
              </w:rPr>
              <w:t>Procenat</w:t>
            </w:r>
            <w:r w:rsidRPr="007075A6">
              <w:rPr>
                <w:rFonts w:asciiTheme="minorHAnsi" w:hAnsiTheme="minorHAnsi"/>
                <w:b w:val="0"/>
              </w:rPr>
              <w:t xml:space="preserve"> </w:t>
            </w:r>
            <w:r w:rsidR="00015645" w:rsidRPr="007075A6">
              <w:rPr>
                <w:rFonts w:asciiTheme="minorHAnsi" w:hAnsiTheme="minorHAnsi"/>
                <w:b w:val="0"/>
              </w:rPr>
              <w:t xml:space="preserve"> zakona kod kojh se za RIA primjenjuje Model standardnog troška (Standard cost model)</w:t>
            </w:r>
          </w:p>
        </w:tc>
        <w:tc>
          <w:tcPr>
            <w:tcW w:w="190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18% (2020)</w:t>
            </w:r>
          </w:p>
        </w:tc>
        <w:tc>
          <w:tcPr>
            <w:tcW w:w="206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20%</w:t>
            </w:r>
          </w:p>
        </w:tc>
        <w:tc>
          <w:tcPr>
            <w:tcW w:w="173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30%</w:t>
            </w:r>
          </w:p>
        </w:tc>
      </w:tr>
      <w:tr w:rsidR="00015645" w:rsidRPr="007075A6" w:rsidTr="005F4ABC">
        <w:trPr>
          <w:gridAfter w:val="1"/>
          <w:wAfter w:w="16" w:type="dxa"/>
        </w:trPr>
        <w:tc>
          <w:tcPr>
            <w:tcW w:w="4135" w:type="dxa"/>
            <w:gridSpan w:val="2"/>
            <w:shd w:val="clear" w:color="auto" w:fill="auto"/>
          </w:tcPr>
          <w:p w:rsidR="00015645" w:rsidRPr="007075A6" w:rsidRDefault="002E6A4B" w:rsidP="00015645">
            <w:pPr>
              <w:spacing w:after="40"/>
              <w:ind w:left="0"/>
              <w:rPr>
                <w:rFonts w:asciiTheme="minorHAnsi" w:hAnsiTheme="minorHAnsi"/>
                <w:b w:val="0"/>
              </w:rPr>
            </w:pPr>
            <w:r>
              <w:rPr>
                <w:rFonts w:asciiTheme="minorHAnsi" w:hAnsiTheme="minorHAnsi"/>
                <w:b w:val="0"/>
                <w:sz w:val="20"/>
                <w:szCs w:val="20"/>
              </w:rPr>
              <w:lastRenderedPageBreak/>
              <w:t>Procenat</w:t>
            </w:r>
            <w:r w:rsidRPr="007075A6">
              <w:rPr>
                <w:rFonts w:asciiTheme="minorHAnsi" w:hAnsiTheme="minorHAnsi"/>
                <w:b w:val="0"/>
              </w:rPr>
              <w:t xml:space="preserve"> </w:t>
            </w:r>
            <w:r w:rsidR="00015645" w:rsidRPr="007075A6">
              <w:rPr>
                <w:rFonts w:asciiTheme="minorHAnsi" w:hAnsiTheme="minorHAnsi"/>
                <w:b w:val="0"/>
              </w:rPr>
              <w:t xml:space="preserve"> kvalitetno izrađenih RIA u odnosu na ukupan broj RIA koje su dostavljenje na mišljenje MFSS</w:t>
            </w:r>
          </w:p>
        </w:tc>
        <w:tc>
          <w:tcPr>
            <w:tcW w:w="190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68,72% (2020)</w:t>
            </w:r>
          </w:p>
        </w:tc>
        <w:tc>
          <w:tcPr>
            <w:tcW w:w="206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77%</w:t>
            </w:r>
          </w:p>
        </w:tc>
        <w:tc>
          <w:tcPr>
            <w:tcW w:w="1730" w:type="dxa"/>
            <w:shd w:val="clear" w:color="auto" w:fill="auto"/>
          </w:tcPr>
          <w:p w:rsidR="00015645" w:rsidRPr="007075A6" w:rsidRDefault="00015645" w:rsidP="00015645">
            <w:pPr>
              <w:spacing w:after="40"/>
              <w:jc w:val="center"/>
              <w:rPr>
                <w:rFonts w:asciiTheme="minorHAnsi" w:hAnsiTheme="minorHAnsi"/>
                <w:b w:val="0"/>
              </w:rPr>
            </w:pPr>
            <w:r w:rsidRPr="007075A6">
              <w:rPr>
                <w:rFonts w:asciiTheme="minorHAnsi" w:hAnsiTheme="minorHAnsi"/>
                <w:b w:val="0"/>
              </w:rPr>
              <w:t>88%</w:t>
            </w:r>
          </w:p>
        </w:tc>
      </w:tr>
    </w:tbl>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015645" w:rsidRDefault="00015645">
      <w:pPr>
        <w:spacing w:before="60" w:after="60" w:line="240" w:lineRule="auto"/>
        <w:ind w:right="-446"/>
        <w:jc w:val="both"/>
        <w:rPr>
          <w:rFonts w:asciiTheme="minorHAnsi" w:eastAsia="Calibri" w:hAnsiTheme="minorHAnsi" w:cs="Calibri"/>
          <w:color w:val="000000"/>
          <w:sz w:val="24"/>
          <w:szCs w:val="24"/>
        </w:rPr>
      </w:pPr>
    </w:p>
    <w:p w:rsidR="003F21D2" w:rsidRDefault="003F21D2" w:rsidP="00407EF3">
      <w:pPr>
        <w:spacing w:before="240" w:after="240" w:line="240" w:lineRule="auto"/>
        <w:ind w:right="-446"/>
        <w:rPr>
          <w:rFonts w:asciiTheme="minorHAnsi" w:eastAsia="Calibri" w:hAnsiTheme="minorHAnsi" w:cs="Calibri"/>
          <w:b/>
          <w:color w:val="000000"/>
          <w:sz w:val="32"/>
          <w:szCs w:val="32"/>
        </w:rPr>
      </w:pPr>
    </w:p>
    <w:p w:rsidR="00F0653F" w:rsidRDefault="00F0653F" w:rsidP="00015645">
      <w:pPr>
        <w:spacing w:before="240" w:after="240" w:line="240" w:lineRule="auto"/>
        <w:ind w:right="-446"/>
        <w:jc w:val="center"/>
        <w:rPr>
          <w:rFonts w:asciiTheme="minorHAnsi" w:eastAsia="Calibri" w:hAnsiTheme="minorHAnsi" w:cs="Calibri"/>
          <w:b/>
          <w:color w:val="000000"/>
          <w:sz w:val="32"/>
          <w:szCs w:val="32"/>
        </w:rPr>
      </w:pPr>
    </w:p>
    <w:p w:rsidR="005F4ABC" w:rsidRDefault="005F4ABC" w:rsidP="00015645">
      <w:pPr>
        <w:spacing w:before="240" w:after="240" w:line="240" w:lineRule="auto"/>
        <w:ind w:right="-446"/>
        <w:jc w:val="center"/>
        <w:rPr>
          <w:rFonts w:asciiTheme="minorHAnsi" w:eastAsia="Calibri" w:hAnsiTheme="minorHAnsi" w:cs="Calibri"/>
          <w:b/>
          <w:color w:val="000000"/>
          <w:sz w:val="32"/>
          <w:szCs w:val="32"/>
        </w:rPr>
      </w:pPr>
    </w:p>
    <w:p w:rsidR="005F4ABC" w:rsidRDefault="005F4ABC" w:rsidP="00015645">
      <w:pPr>
        <w:spacing w:before="240" w:after="240" w:line="240" w:lineRule="auto"/>
        <w:ind w:right="-446"/>
        <w:jc w:val="center"/>
        <w:rPr>
          <w:rFonts w:asciiTheme="minorHAnsi" w:eastAsia="Calibri" w:hAnsiTheme="minorHAnsi" w:cs="Calibri"/>
          <w:b/>
          <w:color w:val="000000"/>
          <w:sz w:val="32"/>
          <w:szCs w:val="32"/>
        </w:rPr>
      </w:pPr>
    </w:p>
    <w:p w:rsidR="005F4ABC" w:rsidRDefault="005F4ABC" w:rsidP="00015645">
      <w:pPr>
        <w:spacing w:before="240" w:after="240" w:line="240" w:lineRule="auto"/>
        <w:ind w:right="-446"/>
        <w:jc w:val="center"/>
        <w:rPr>
          <w:rFonts w:asciiTheme="minorHAnsi" w:eastAsia="Calibri" w:hAnsiTheme="minorHAnsi" w:cs="Calibri"/>
          <w:b/>
          <w:color w:val="000000"/>
          <w:sz w:val="32"/>
          <w:szCs w:val="32"/>
        </w:rPr>
      </w:pPr>
    </w:p>
    <w:p w:rsidR="00015645" w:rsidRPr="00015645" w:rsidRDefault="00015645" w:rsidP="00015645">
      <w:pPr>
        <w:spacing w:before="240" w:after="240" w:line="240" w:lineRule="auto"/>
        <w:ind w:right="-446"/>
        <w:jc w:val="center"/>
        <w:rPr>
          <w:rFonts w:asciiTheme="minorHAnsi" w:eastAsia="Calibri" w:hAnsiTheme="minorHAnsi" w:cs="Calibri"/>
          <w:b/>
          <w:color w:val="000000"/>
          <w:sz w:val="32"/>
          <w:szCs w:val="32"/>
        </w:rPr>
      </w:pPr>
      <w:r w:rsidRPr="00015645">
        <w:rPr>
          <w:rFonts w:asciiTheme="minorHAnsi" w:eastAsia="Calibri" w:hAnsiTheme="minorHAnsi" w:cs="Calibri"/>
          <w:b/>
          <w:color w:val="000000"/>
          <w:sz w:val="32"/>
          <w:szCs w:val="32"/>
        </w:rPr>
        <w:lastRenderedPageBreak/>
        <w:t>V</w:t>
      </w:r>
      <w:r w:rsidR="000766D0">
        <w:rPr>
          <w:rFonts w:asciiTheme="minorHAnsi" w:eastAsia="Calibri" w:hAnsiTheme="minorHAnsi" w:cs="Calibri"/>
          <w:b/>
          <w:color w:val="000000"/>
          <w:sz w:val="32"/>
          <w:szCs w:val="32"/>
        </w:rPr>
        <w:t>I</w:t>
      </w:r>
      <w:r w:rsidRPr="00015645">
        <w:rPr>
          <w:rFonts w:asciiTheme="minorHAnsi" w:eastAsia="Calibri" w:hAnsiTheme="minorHAnsi" w:cs="Calibri"/>
          <w:b/>
          <w:color w:val="000000"/>
          <w:sz w:val="32"/>
          <w:szCs w:val="32"/>
        </w:rPr>
        <w:t xml:space="preserve"> B</w:t>
      </w:r>
      <w:r>
        <w:rPr>
          <w:rFonts w:asciiTheme="minorHAnsi" w:eastAsia="Calibri" w:hAnsiTheme="minorHAnsi" w:cs="Calibri"/>
          <w:b/>
          <w:color w:val="000000"/>
          <w:sz w:val="32"/>
          <w:szCs w:val="32"/>
        </w:rPr>
        <w:t>UDŽET</w:t>
      </w:r>
    </w:p>
    <w:p w:rsidR="00015645" w:rsidRPr="00015645" w:rsidRDefault="00015645" w:rsidP="00015645">
      <w:pPr>
        <w:spacing w:before="60" w:after="60" w:line="240" w:lineRule="auto"/>
        <w:ind w:right="-471"/>
        <w:jc w:val="both"/>
        <w:rPr>
          <w:kern w:val="0"/>
          <w:sz w:val="24"/>
          <w:szCs w:val="24"/>
        </w:rPr>
      </w:pPr>
      <w:r w:rsidRPr="00015645">
        <w:rPr>
          <w:color w:val="000000"/>
          <w:sz w:val="24"/>
          <w:szCs w:val="24"/>
        </w:rPr>
        <w:t>Procijenjeni troškovi strategije, tj. Akcionog plana za realizaciju Startegije reforme javne uprave za period 2022-2024</w:t>
      </w:r>
      <w:r w:rsidR="00C62D9C">
        <w:rPr>
          <w:color w:val="000000"/>
          <w:sz w:val="24"/>
          <w:szCs w:val="24"/>
        </w:rPr>
        <w:t>.</w:t>
      </w:r>
      <w:r w:rsidRPr="00015645">
        <w:rPr>
          <w:color w:val="000000"/>
          <w:sz w:val="24"/>
          <w:szCs w:val="24"/>
        </w:rPr>
        <w:t xml:space="preserve"> razvijeni su primjenom Metodoloških smjernica za procjenu t</w:t>
      </w:r>
      <w:r w:rsidR="00C62D9C">
        <w:rPr>
          <w:color w:val="000000"/>
          <w:sz w:val="24"/>
          <w:szCs w:val="24"/>
        </w:rPr>
        <w:t>roškova vladinih Strategija – s</w:t>
      </w:r>
      <w:r w:rsidRPr="00015645">
        <w:rPr>
          <w:color w:val="000000"/>
          <w:sz w:val="24"/>
          <w:szCs w:val="24"/>
        </w:rPr>
        <w:t xml:space="preserve"> primjerima iz strategija za reformu javne uprave</w:t>
      </w:r>
      <w:bookmarkStart w:id="44" w:name="_ftnref1"/>
      <w:r w:rsidRPr="00015645">
        <w:rPr>
          <w:color w:val="000000"/>
          <w:sz w:val="24"/>
          <w:szCs w:val="24"/>
        </w:rPr>
        <w:fldChar w:fldCharType="begin"/>
      </w:r>
      <w:r w:rsidRPr="00015645">
        <w:rPr>
          <w:color w:val="000000"/>
          <w:sz w:val="24"/>
          <w:szCs w:val="24"/>
        </w:rPr>
        <w:instrText xml:space="preserve"> HYPERLINK "" \l "_ftn1" </w:instrText>
      </w:r>
      <w:r w:rsidRPr="00015645">
        <w:rPr>
          <w:color w:val="000000"/>
          <w:sz w:val="24"/>
          <w:szCs w:val="24"/>
        </w:rPr>
        <w:fldChar w:fldCharType="separate"/>
      </w:r>
      <w:r w:rsidRPr="00015645">
        <w:rPr>
          <w:rStyle w:val="gmail-msofootnotereference"/>
          <w:color w:val="000000"/>
          <w:sz w:val="24"/>
          <w:szCs w:val="24"/>
          <w:u w:val="single"/>
          <w:vertAlign w:val="superscript"/>
        </w:rPr>
        <w:t>[1]</w:t>
      </w:r>
      <w:r w:rsidRPr="00015645">
        <w:rPr>
          <w:color w:val="000000"/>
          <w:sz w:val="24"/>
          <w:szCs w:val="24"/>
        </w:rPr>
        <w:fldChar w:fldCharType="end"/>
      </w:r>
      <w:bookmarkEnd w:id="44"/>
      <w:r w:rsidRPr="00015645">
        <w:rPr>
          <w:color w:val="000000"/>
          <w:sz w:val="24"/>
          <w:szCs w:val="24"/>
        </w:rPr>
        <w:t xml:space="preserve"> razvijenih od strane ReSPA 2018. godine.</w:t>
      </w:r>
    </w:p>
    <w:p w:rsidR="00015645" w:rsidRPr="00015645" w:rsidRDefault="00015645" w:rsidP="00015645">
      <w:pPr>
        <w:spacing w:before="60" w:after="60" w:line="240" w:lineRule="auto"/>
        <w:ind w:right="-471"/>
        <w:jc w:val="both"/>
        <w:rPr>
          <w:sz w:val="24"/>
          <w:szCs w:val="24"/>
        </w:rPr>
      </w:pPr>
      <w:r w:rsidRPr="00015645">
        <w:rPr>
          <w:color w:val="000000"/>
          <w:sz w:val="24"/>
          <w:szCs w:val="24"/>
        </w:rPr>
        <w:t>Ukupni procijenjeni troškovi implementaci</w:t>
      </w:r>
      <w:r w:rsidR="00C62D9C">
        <w:rPr>
          <w:color w:val="000000"/>
          <w:sz w:val="24"/>
          <w:szCs w:val="24"/>
        </w:rPr>
        <w:t>je Strategije u periodu od 2022 od 2026. godine</w:t>
      </w:r>
      <w:r w:rsidRPr="00015645">
        <w:rPr>
          <w:color w:val="000000"/>
          <w:sz w:val="24"/>
          <w:szCs w:val="24"/>
        </w:rPr>
        <w:t xml:space="preserve"> iz</w:t>
      </w:r>
      <w:r w:rsidR="00C62D9C">
        <w:rPr>
          <w:color w:val="000000"/>
          <w:sz w:val="24"/>
          <w:szCs w:val="24"/>
        </w:rPr>
        <w:t>nosi</w:t>
      </w:r>
      <w:r w:rsidR="00C62D9C">
        <w:rPr>
          <w:color w:val="000000"/>
          <w:sz w:val="24"/>
          <w:szCs w:val="24"/>
          <w:lang w:val="sr-Latn-RS"/>
        </w:rPr>
        <w:t>će</w:t>
      </w:r>
      <w:r w:rsidRPr="00015645">
        <w:rPr>
          <w:color w:val="000000"/>
          <w:sz w:val="24"/>
          <w:szCs w:val="24"/>
        </w:rPr>
        <w:t xml:space="preserve"> 23.750.000€. Kroz mehanizam Sektorske budžetske pomoći, koji je planiran IPA III okvirom, predviđena je podrška implementaciji Startegije reforme javne uprave 2022-2026</w:t>
      </w:r>
      <w:r w:rsidR="00C62D9C">
        <w:rPr>
          <w:color w:val="000000"/>
          <w:sz w:val="24"/>
          <w:szCs w:val="24"/>
        </w:rPr>
        <w:t>.</w:t>
      </w:r>
      <w:r w:rsidRPr="00015645">
        <w:rPr>
          <w:color w:val="000000"/>
          <w:sz w:val="24"/>
          <w:szCs w:val="24"/>
        </w:rPr>
        <w:t xml:space="preserve"> i Programu reforme javnih finansija 2022-2026</w:t>
      </w:r>
      <w:r w:rsidR="00D83384">
        <w:rPr>
          <w:color w:val="000000"/>
          <w:sz w:val="24"/>
          <w:szCs w:val="24"/>
        </w:rPr>
        <w:t>.</w:t>
      </w:r>
      <w:r w:rsidRPr="00015645">
        <w:rPr>
          <w:color w:val="000000"/>
          <w:sz w:val="24"/>
          <w:szCs w:val="24"/>
        </w:rPr>
        <w:t xml:space="preserve"> </w:t>
      </w:r>
      <w:r w:rsidR="00D83384">
        <w:rPr>
          <w:color w:val="000000"/>
          <w:sz w:val="24"/>
          <w:szCs w:val="24"/>
        </w:rPr>
        <w:t xml:space="preserve"> </w:t>
      </w:r>
      <w:r w:rsidRPr="00015645">
        <w:rPr>
          <w:color w:val="000000"/>
          <w:sz w:val="24"/>
          <w:szCs w:val="24"/>
        </w:rPr>
        <w:t>Troškovi aktivnosti planiranih A</w:t>
      </w:r>
      <w:r w:rsidR="00C62D9C">
        <w:rPr>
          <w:color w:val="000000"/>
          <w:sz w:val="24"/>
          <w:szCs w:val="24"/>
        </w:rPr>
        <w:t xml:space="preserve">kcionim planom za 2022-2024. </w:t>
      </w:r>
      <w:r w:rsidRPr="00015645">
        <w:rPr>
          <w:color w:val="000000"/>
          <w:sz w:val="24"/>
          <w:szCs w:val="24"/>
        </w:rPr>
        <w:t>godinu koji je sastavni di</w:t>
      </w:r>
      <w:r w:rsidR="003F1CC7">
        <w:rPr>
          <w:color w:val="000000"/>
          <w:sz w:val="24"/>
          <w:szCs w:val="24"/>
        </w:rPr>
        <w:t>o Strategije za period 2022</w:t>
      </w:r>
      <w:r w:rsidR="003F1CC7">
        <w:rPr>
          <w:color w:val="000000"/>
          <w:sz w:val="24"/>
          <w:szCs w:val="24"/>
          <w:lang w:val="sr-Latn-RS"/>
        </w:rPr>
        <w:t>-2024</w:t>
      </w:r>
      <w:r w:rsidRPr="00015645">
        <w:rPr>
          <w:color w:val="000000"/>
          <w:sz w:val="24"/>
          <w:szCs w:val="24"/>
        </w:rPr>
        <w:t>.</w:t>
      </w:r>
      <w:r w:rsidR="003F1CC7">
        <w:rPr>
          <w:color w:val="000000"/>
          <w:sz w:val="24"/>
          <w:szCs w:val="24"/>
        </w:rPr>
        <w:t xml:space="preserve"> </w:t>
      </w:r>
      <w:r w:rsidRPr="00015645">
        <w:rPr>
          <w:color w:val="000000"/>
          <w:sz w:val="24"/>
          <w:szCs w:val="24"/>
        </w:rPr>
        <w:t xml:space="preserve">godine iznose </w:t>
      </w:r>
      <w:r w:rsidR="00200E50">
        <w:rPr>
          <w:color w:val="000000"/>
          <w:sz w:val="24"/>
          <w:szCs w:val="24"/>
        </w:rPr>
        <w:t>11.967.330</w:t>
      </w:r>
      <w:r w:rsidR="00FD620F" w:rsidRPr="00FD620F">
        <w:rPr>
          <w:color w:val="000000"/>
          <w:sz w:val="24"/>
          <w:szCs w:val="24"/>
        </w:rPr>
        <w:t xml:space="preserve"> </w:t>
      </w:r>
      <w:r w:rsidRPr="00157A64">
        <w:rPr>
          <w:color w:val="000000"/>
          <w:sz w:val="24"/>
          <w:szCs w:val="24"/>
        </w:rPr>
        <w:t>€,</w:t>
      </w:r>
      <w:r w:rsidRPr="00015645">
        <w:rPr>
          <w:color w:val="000000"/>
          <w:sz w:val="24"/>
          <w:szCs w:val="24"/>
        </w:rPr>
        <w:t xml:space="preserve"> detaljna struktura po strateškim ciljevima je data u tabeli dolje. </w:t>
      </w:r>
    </w:p>
    <w:p w:rsidR="00015645" w:rsidRPr="00F0653F" w:rsidRDefault="00015645" w:rsidP="00F0653F">
      <w:pPr>
        <w:spacing w:before="60" w:after="240" w:line="240" w:lineRule="auto"/>
        <w:ind w:right="-475"/>
        <w:jc w:val="both"/>
        <w:rPr>
          <w:color w:val="000000"/>
          <w:sz w:val="24"/>
          <w:szCs w:val="24"/>
        </w:rPr>
      </w:pPr>
      <w:r w:rsidRPr="00015645">
        <w:rPr>
          <w:color w:val="000000"/>
          <w:sz w:val="24"/>
          <w:szCs w:val="24"/>
        </w:rPr>
        <w:t>Sredstva za implementaciju ove strategije planirana su budžetima svih institucijama prepoznatih kao institucije nosioci reformskih ciljeva i aktivnosti, kao i u budžetu Ministarstva javne uprave, digitalnog društva i medija – koordinatora razvoja ovog strateškog dokumenta i izvještav</w:t>
      </w:r>
      <w:r w:rsidR="00C62D9C">
        <w:rPr>
          <w:color w:val="000000"/>
          <w:sz w:val="24"/>
          <w:szCs w:val="24"/>
        </w:rPr>
        <w:t>a</w:t>
      </w:r>
      <w:r w:rsidRPr="00015645">
        <w:rPr>
          <w:color w:val="000000"/>
          <w:sz w:val="24"/>
          <w:szCs w:val="24"/>
        </w:rPr>
        <w:t>nja o istom, te j</w:t>
      </w:r>
      <w:r w:rsidR="00C62D9C">
        <w:rPr>
          <w:color w:val="000000"/>
          <w:sz w:val="24"/>
          <w:szCs w:val="24"/>
        </w:rPr>
        <w:t>e</w:t>
      </w:r>
      <w:r w:rsidRPr="00015645">
        <w:rPr>
          <w:color w:val="000000"/>
          <w:sz w:val="24"/>
          <w:szCs w:val="24"/>
        </w:rPr>
        <w:t xml:space="preserve"> time obezbijeđena finansijska i fiskalna održivost. </w:t>
      </w:r>
    </w:p>
    <w:tbl>
      <w:tblPr>
        <w:tblW w:w="9700" w:type="dxa"/>
        <w:tblCellMar>
          <w:left w:w="0" w:type="dxa"/>
          <w:right w:w="0" w:type="dxa"/>
        </w:tblCellMar>
        <w:tblLook w:val="04A0" w:firstRow="1" w:lastRow="0" w:firstColumn="1" w:lastColumn="0" w:noHBand="0" w:noVBand="1"/>
      </w:tblPr>
      <w:tblGrid>
        <w:gridCol w:w="1430"/>
        <w:gridCol w:w="6120"/>
        <w:gridCol w:w="2150"/>
      </w:tblGrid>
      <w:tr w:rsidR="00015645" w:rsidRPr="00015645" w:rsidTr="00EF6BA8">
        <w:tc>
          <w:tcPr>
            <w:tcW w:w="1430" w:type="dxa"/>
            <w:tcBorders>
              <w:top w:val="single" w:sz="8" w:space="0" w:color="FFFFFF"/>
              <w:left w:val="single" w:sz="8" w:space="0" w:color="FFFFFF"/>
              <w:bottom w:val="single" w:sz="8" w:space="0" w:color="FFFFFF"/>
              <w:right w:val="nil"/>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EF6BA8">
            <w:pPr>
              <w:spacing w:before="100" w:beforeAutospacing="1" w:after="100" w:afterAutospacing="1"/>
              <w:ind w:left="-120" w:right="-95"/>
              <w:jc w:val="center"/>
              <w:rPr>
                <w:sz w:val="24"/>
                <w:szCs w:val="24"/>
                <w:lang w:val="en-US"/>
              </w:rPr>
            </w:pPr>
            <w:r w:rsidRPr="00015645">
              <w:rPr>
                <w:color w:val="FFFFFF"/>
                <w:sz w:val="24"/>
                <w:szCs w:val="24"/>
              </w:rPr>
              <w:t>Starteški cilj</w:t>
            </w:r>
          </w:p>
        </w:tc>
        <w:tc>
          <w:tcPr>
            <w:tcW w:w="6120" w:type="dxa"/>
            <w:tcBorders>
              <w:top w:val="single" w:sz="8" w:space="0" w:color="FFFFFF"/>
              <w:left w:val="nil"/>
              <w:bottom w:val="single" w:sz="8" w:space="0" w:color="FFFFFF"/>
              <w:right w:val="nil"/>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015645">
            <w:pPr>
              <w:spacing w:before="60" w:after="60"/>
              <w:ind w:right="-471"/>
              <w:jc w:val="center"/>
              <w:rPr>
                <w:sz w:val="24"/>
                <w:szCs w:val="24"/>
                <w:lang w:val="en-US"/>
              </w:rPr>
            </w:pPr>
            <w:r w:rsidRPr="00015645">
              <w:rPr>
                <w:color w:val="FFFFFF"/>
                <w:sz w:val="24"/>
                <w:szCs w:val="24"/>
              </w:rPr>
              <w:t>Naziv</w:t>
            </w:r>
          </w:p>
        </w:tc>
        <w:tc>
          <w:tcPr>
            <w:tcW w:w="2150" w:type="dxa"/>
            <w:tcBorders>
              <w:top w:val="single" w:sz="8" w:space="0" w:color="FFFFFF"/>
              <w:left w:val="nil"/>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1A65E4">
            <w:pPr>
              <w:spacing w:before="60" w:after="60"/>
              <w:ind w:right="76"/>
              <w:jc w:val="center"/>
              <w:rPr>
                <w:sz w:val="24"/>
                <w:szCs w:val="24"/>
                <w:lang w:val="en-US"/>
              </w:rPr>
            </w:pPr>
            <w:r w:rsidRPr="00015645">
              <w:rPr>
                <w:color w:val="FFFFFF"/>
                <w:sz w:val="24"/>
                <w:szCs w:val="24"/>
              </w:rPr>
              <w:t>Trošak u EUR</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r w:rsidRPr="00015645">
              <w:rPr>
                <w:b/>
                <w:bCs/>
                <w:color w:val="FFFFFF"/>
                <w:sz w:val="24"/>
                <w:szCs w:val="24"/>
              </w:rPr>
              <w:t>I</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1A65E4">
            <w:pPr>
              <w:spacing w:before="60" w:after="60"/>
              <w:jc w:val="both"/>
              <w:rPr>
                <w:sz w:val="24"/>
                <w:szCs w:val="24"/>
                <w:lang w:val="en-US"/>
              </w:rPr>
            </w:pPr>
            <w:r w:rsidRPr="00015645">
              <w:rPr>
                <w:color w:val="000000"/>
                <w:sz w:val="24"/>
                <w:szCs w:val="24"/>
              </w:rPr>
              <w:t>Organizacija i rad javne uprave u funkciji potreba građana</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3.570.000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r w:rsidRPr="00015645">
              <w:rPr>
                <w:b/>
                <w:bCs/>
                <w:color w:val="FFFFFF"/>
                <w:sz w:val="24"/>
                <w:szCs w:val="24"/>
              </w:rPr>
              <w:t>II</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1A65E4">
            <w:pPr>
              <w:spacing w:before="60" w:after="60"/>
              <w:jc w:val="both"/>
              <w:rPr>
                <w:sz w:val="24"/>
                <w:szCs w:val="24"/>
                <w:lang w:val="en-US"/>
              </w:rPr>
            </w:pPr>
            <w:r w:rsidRPr="00015645">
              <w:rPr>
                <w:color w:val="000000"/>
                <w:sz w:val="24"/>
                <w:szCs w:val="24"/>
              </w:rPr>
              <w:t>Građani i privreda koriste kvalitetne usluge javne uprave</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8.540.000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r w:rsidRPr="00015645">
              <w:rPr>
                <w:b/>
                <w:bCs/>
                <w:color w:val="FFFFFF"/>
                <w:sz w:val="24"/>
                <w:szCs w:val="24"/>
              </w:rPr>
              <w:t>III</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1A65E4">
            <w:pPr>
              <w:spacing w:before="60" w:after="60"/>
              <w:jc w:val="both"/>
              <w:rPr>
                <w:sz w:val="24"/>
                <w:szCs w:val="24"/>
                <w:lang w:val="en-US"/>
              </w:rPr>
            </w:pPr>
            <w:r w:rsidRPr="00015645">
              <w:rPr>
                <w:color w:val="000000"/>
                <w:sz w:val="24"/>
                <w:szCs w:val="24"/>
              </w:rPr>
              <w:t>Profesionalna javna administracija</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4.600.000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r w:rsidRPr="00015645">
              <w:rPr>
                <w:b/>
                <w:bCs/>
                <w:color w:val="FFFFFF"/>
                <w:sz w:val="24"/>
                <w:szCs w:val="24"/>
              </w:rPr>
              <w:t>IV</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1A65E4">
            <w:pPr>
              <w:spacing w:before="60" w:after="60"/>
              <w:jc w:val="both"/>
              <w:rPr>
                <w:sz w:val="24"/>
                <w:szCs w:val="24"/>
                <w:lang w:val="en-US"/>
              </w:rPr>
            </w:pPr>
            <w:r w:rsidRPr="00015645">
              <w:rPr>
                <w:color w:val="000000"/>
                <w:sz w:val="24"/>
                <w:szCs w:val="24"/>
              </w:rPr>
              <w:t>Transparentna i otvorena javna uprava</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3.500.000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r w:rsidRPr="00015645">
              <w:rPr>
                <w:b/>
                <w:bCs/>
                <w:color w:val="FFFFFF"/>
                <w:sz w:val="24"/>
                <w:szCs w:val="24"/>
              </w:rPr>
              <w:t>V</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C62D9C" w:rsidP="001A65E4">
            <w:pPr>
              <w:spacing w:before="60" w:after="60"/>
              <w:jc w:val="both"/>
              <w:rPr>
                <w:sz w:val="24"/>
                <w:szCs w:val="24"/>
                <w:lang w:val="en-US"/>
              </w:rPr>
            </w:pPr>
            <w:r>
              <w:rPr>
                <w:color w:val="000000"/>
                <w:sz w:val="24"/>
                <w:szCs w:val="24"/>
              </w:rPr>
              <w:t>Planiranje politika s</w:t>
            </w:r>
            <w:r w:rsidR="00015645" w:rsidRPr="00015645">
              <w:rPr>
                <w:color w:val="000000"/>
                <w:sz w:val="24"/>
                <w:szCs w:val="24"/>
              </w:rPr>
              <w:t xml:space="preserve"> građanima i za građane</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2.670.000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vAlign w:val="center"/>
            <w:hideMark/>
          </w:tcPr>
          <w:p w:rsidR="00015645" w:rsidRPr="00015645" w:rsidRDefault="00015645" w:rsidP="00431615">
            <w:pPr>
              <w:spacing w:before="100" w:beforeAutospacing="1" w:after="100" w:afterAutospacing="1"/>
              <w:ind w:right="-105"/>
              <w:jc w:val="center"/>
              <w:rPr>
                <w:sz w:val="24"/>
                <w:szCs w:val="24"/>
                <w:lang w:val="en-US"/>
              </w:rPr>
            </w:pP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1A65E4">
            <w:pPr>
              <w:spacing w:before="60" w:after="60"/>
              <w:jc w:val="both"/>
              <w:rPr>
                <w:sz w:val="24"/>
                <w:szCs w:val="24"/>
                <w:lang w:val="en-US"/>
              </w:rPr>
            </w:pPr>
            <w:r w:rsidRPr="00015645">
              <w:rPr>
                <w:color w:val="000000"/>
                <w:sz w:val="24"/>
                <w:szCs w:val="24"/>
              </w:rPr>
              <w:t>Monitoring  i evaluacija</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color w:val="000000"/>
                <w:sz w:val="24"/>
                <w:szCs w:val="24"/>
              </w:rPr>
              <w:t>870.000</w:t>
            </w:r>
          </w:p>
        </w:tc>
      </w:tr>
      <w:tr w:rsidR="00015645" w:rsidRPr="00015645" w:rsidTr="00EF6BA8">
        <w:tc>
          <w:tcPr>
            <w:tcW w:w="1430" w:type="dxa"/>
            <w:tcBorders>
              <w:top w:val="nil"/>
              <w:left w:val="single" w:sz="8" w:space="0" w:color="FFFFFF"/>
              <w:bottom w:val="single" w:sz="8" w:space="0" w:color="FFFFFF"/>
              <w:right w:val="single" w:sz="8" w:space="0" w:color="FFFFFF"/>
            </w:tcBorders>
            <w:shd w:val="clear" w:color="auto" w:fill="577188" w:themeFill="accent1" w:themeFillShade="BF"/>
            <w:tcMar>
              <w:top w:w="0" w:type="dxa"/>
              <w:left w:w="108" w:type="dxa"/>
              <w:bottom w:w="0" w:type="dxa"/>
              <w:right w:w="108" w:type="dxa"/>
            </w:tcMar>
            <w:hideMark/>
          </w:tcPr>
          <w:p w:rsidR="00015645" w:rsidRPr="00015645" w:rsidRDefault="00015645" w:rsidP="00015645">
            <w:pPr>
              <w:spacing w:before="100" w:beforeAutospacing="1" w:after="100" w:afterAutospacing="1"/>
              <w:ind w:right="-471"/>
              <w:jc w:val="center"/>
              <w:rPr>
                <w:sz w:val="24"/>
                <w:szCs w:val="24"/>
                <w:lang w:val="en-US"/>
              </w:rPr>
            </w:pPr>
            <w:r w:rsidRPr="00015645">
              <w:rPr>
                <w:b/>
                <w:bCs/>
                <w:color w:val="000000"/>
                <w:sz w:val="24"/>
                <w:szCs w:val="24"/>
              </w:rPr>
              <w:t> </w:t>
            </w:r>
          </w:p>
        </w:tc>
        <w:tc>
          <w:tcPr>
            <w:tcW w:w="612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jc w:val="right"/>
              <w:rPr>
                <w:sz w:val="24"/>
                <w:szCs w:val="24"/>
                <w:lang w:val="en-US"/>
              </w:rPr>
            </w:pPr>
            <w:r w:rsidRPr="00015645">
              <w:rPr>
                <w:b/>
                <w:bCs/>
                <w:color w:val="000000"/>
                <w:sz w:val="24"/>
                <w:szCs w:val="24"/>
              </w:rPr>
              <w:t>UKUPNO</w:t>
            </w:r>
          </w:p>
        </w:tc>
        <w:tc>
          <w:tcPr>
            <w:tcW w:w="2150" w:type="dxa"/>
            <w:tcBorders>
              <w:top w:val="nil"/>
              <w:left w:val="nil"/>
              <w:bottom w:val="single" w:sz="8" w:space="0" w:color="FFFFFF"/>
              <w:right w:val="single" w:sz="8" w:space="0" w:color="FFFFFF"/>
            </w:tcBorders>
            <w:shd w:val="clear" w:color="auto" w:fill="CBD5DE" w:themeFill="accent1" w:themeFillTint="66"/>
            <w:tcMar>
              <w:top w:w="0" w:type="dxa"/>
              <w:left w:w="108" w:type="dxa"/>
              <w:bottom w:w="0" w:type="dxa"/>
              <w:right w:w="108" w:type="dxa"/>
            </w:tcMar>
            <w:hideMark/>
          </w:tcPr>
          <w:p w:rsidR="00015645" w:rsidRPr="00015645" w:rsidRDefault="00015645" w:rsidP="00BC0404">
            <w:pPr>
              <w:spacing w:before="60" w:after="60"/>
              <w:ind w:right="76"/>
              <w:jc w:val="center"/>
              <w:rPr>
                <w:sz w:val="24"/>
                <w:szCs w:val="24"/>
                <w:lang w:val="en-US"/>
              </w:rPr>
            </w:pPr>
            <w:r w:rsidRPr="00015645">
              <w:rPr>
                <w:b/>
                <w:bCs/>
                <w:color w:val="000000"/>
                <w:sz w:val="24"/>
                <w:szCs w:val="24"/>
              </w:rPr>
              <w:t>23.750.000</w:t>
            </w:r>
          </w:p>
        </w:tc>
      </w:tr>
    </w:tbl>
    <w:p w:rsidR="00A16942" w:rsidRPr="00015645" w:rsidRDefault="00C62D9C" w:rsidP="00F0653F">
      <w:pPr>
        <w:spacing w:before="240" w:after="60" w:line="240" w:lineRule="auto"/>
        <w:ind w:right="-475"/>
        <w:jc w:val="both"/>
        <w:rPr>
          <w:sz w:val="24"/>
          <w:szCs w:val="24"/>
          <w:lang w:val="sr-Latn-RS" w:eastAsia="sr-Latn-RS"/>
        </w:rPr>
        <w:sectPr w:rsidR="00A16942" w:rsidRPr="00015645" w:rsidSect="00243FB4">
          <w:type w:val="continuous"/>
          <w:pgSz w:w="12240" w:h="15840"/>
          <w:pgMar w:top="1800" w:right="1555" w:bottom="1714" w:left="1526" w:header="864" w:footer="720" w:gutter="0"/>
          <w:cols w:space="720"/>
          <w:docGrid w:linePitch="272"/>
        </w:sectPr>
      </w:pPr>
      <w:r>
        <w:rPr>
          <w:rFonts w:asciiTheme="minorHAnsi" w:eastAsia="Calibri" w:hAnsiTheme="minorHAnsi" w:cs="Calibri"/>
          <w:color w:val="000000" w:themeColor="text1"/>
          <w:sz w:val="24"/>
          <w:szCs w:val="24"/>
        </w:rPr>
        <w:t>Proces planiranja politika</w:t>
      </w:r>
      <w:r w:rsidR="00015645" w:rsidRPr="00015645">
        <w:rPr>
          <w:rFonts w:asciiTheme="minorHAnsi" w:eastAsia="Calibri" w:hAnsiTheme="minorHAnsi" w:cs="Calibri"/>
          <w:color w:val="000000" w:themeColor="text1"/>
          <w:sz w:val="24"/>
          <w:szCs w:val="24"/>
        </w:rPr>
        <w:t xml:space="preserve"> usklađen</w:t>
      </w:r>
      <w:r>
        <w:rPr>
          <w:rFonts w:asciiTheme="minorHAnsi" w:eastAsia="Calibri" w:hAnsiTheme="minorHAnsi" w:cs="Calibri"/>
          <w:color w:val="000000" w:themeColor="text1"/>
          <w:sz w:val="24"/>
          <w:szCs w:val="24"/>
        </w:rPr>
        <w:t xml:space="preserve"> je s</w:t>
      </w:r>
      <w:r w:rsidR="00015645" w:rsidRPr="00015645">
        <w:rPr>
          <w:rFonts w:asciiTheme="minorHAnsi" w:eastAsia="Calibri" w:hAnsiTheme="minorHAnsi" w:cs="Calibri"/>
          <w:color w:val="000000" w:themeColor="text1"/>
          <w:sz w:val="24"/>
          <w:szCs w:val="24"/>
        </w:rPr>
        <w:t xml:space="preserve"> procesom planiranja budžeta, te</w:t>
      </w:r>
      <w:r>
        <w:rPr>
          <w:rFonts w:asciiTheme="minorHAnsi" w:eastAsia="Calibri" w:hAnsiTheme="minorHAnsi" w:cs="Calibri"/>
          <w:color w:val="000000" w:themeColor="text1"/>
          <w:sz w:val="24"/>
          <w:szCs w:val="24"/>
        </w:rPr>
        <w:t xml:space="preserve"> je</w:t>
      </w:r>
      <w:r w:rsidR="00015645" w:rsidRPr="00015645">
        <w:rPr>
          <w:rFonts w:asciiTheme="minorHAnsi" w:eastAsia="Calibri" w:hAnsiTheme="minorHAnsi" w:cs="Calibri"/>
          <w:color w:val="000000" w:themeColor="text1"/>
          <w:sz w:val="24"/>
          <w:szCs w:val="24"/>
        </w:rPr>
        <w:t xml:space="preserve"> konkretno za Za</w:t>
      </w:r>
      <w:r>
        <w:rPr>
          <w:rFonts w:asciiTheme="minorHAnsi" w:eastAsia="Calibri" w:hAnsiTheme="minorHAnsi" w:cs="Calibri"/>
          <w:color w:val="000000" w:themeColor="text1"/>
          <w:sz w:val="24"/>
          <w:szCs w:val="24"/>
        </w:rPr>
        <w:t>kon o budžetu za 2021. godinu napravljen u skladu s</w:t>
      </w:r>
      <w:r w:rsidR="00015645" w:rsidRPr="00015645">
        <w:rPr>
          <w:rFonts w:asciiTheme="minorHAnsi" w:eastAsia="Calibri" w:hAnsiTheme="minorHAnsi" w:cs="Calibri"/>
          <w:color w:val="000000" w:themeColor="text1"/>
          <w:sz w:val="24"/>
          <w:szCs w:val="24"/>
        </w:rPr>
        <w:t xml:space="preserve"> predviđenim aktivnostima Akcionog plana za sprovođenje Startegije RJU 2022-2024. Predviđena sredstva</w:t>
      </w:r>
      <w:r>
        <w:rPr>
          <w:rFonts w:asciiTheme="minorHAnsi" w:eastAsia="Calibri" w:hAnsiTheme="minorHAnsi" w:cs="Calibri"/>
          <w:color w:val="000000" w:themeColor="text1"/>
          <w:sz w:val="24"/>
          <w:szCs w:val="24"/>
        </w:rPr>
        <w:t xml:space="preserve"> svih institucija su u skladu s</w:t>
      </w:r>
      <w:r w:rsidR="00015645" w:rsidRPr="00015645">
        <w:rPr>
          <w:rFonts w:asciiTheme="minorHAnsi" w:eastAsia="Calibri" w:hAnsiTheme="minorHAnsi" w:cs="Calibri"/>
          <w:color w:val="000000" w:themeColor="text1"/>
          <w:sz w:val="24"/>
          <w:szCs w:val="24"/>
        </w:rPr>
        <w:t xml:space="preserve"> utvrđenim limitiranim granicama rashoda koje postavlja srednjoročni budžetski okvir, na bazi Smjernica Fiskalne politike koje definiše Ministarstvo finansija i socijalnog staranja.</w:t>
      </w:r>
    </w:p>
    <w:p w:rsidR="00FC6E0D" w:rsidRDefault="00FC6E0D" w:rsidP="00A47B58">
      <w:pPr>
        <w:pBdr>
          <w:top w:val="nil"/>
          <w:left w:val="nil"/>
          <w:bottom w:val="nil"/>
          <w:right w:val="nil"/>
          <w:between w:val="nil"/>
        </w:pBdr>
        <w:tabs>
          <w:tab w:val="left" w:pos="9450"/>
          <w:tab w:val="right" w:pos="9810"/>
          <w:tab w:val="left" w:pos="9900"/>
          <w:tab w:val="left" w:pos="10080"/>
        </w:tabs>
        <w:spacing w:before="120" w:after="240" w:line="240" w:lineRule="auto"/>
        <w:ind w:right="-475"/>
        <w:jc w:val="center"/>
        <w:rPr>
          <w:rFonts w:asciiTheme="minorHAnsi" w:eastAsia="Calibri" w:hAnsiTheme="minorHAnsi" w:cs="Calibri"/>
          <w:b/>
          <w:color w:val="000000"/>
          <w:sz w:val="32"/>
          <w:szCs w:val="32"/>
        </w:rPr>
      </w:pPr>
    </w:p>
    <w:p w:rsidR="00FC6E0D" w:rsidRDefault="00FC6E0D" w:rsidP="00A47B58">
      <w:pPr>
        <w:pBdr>
          <w:top w:val="nil"/>
          <w:left w:val="nil"/>
          <w:bottom w:val="nil"/>
          <w:right w:val="nil"/>
          <w:between w:val="nil"/>
        </w:pBdr>
        <w:tabs>
          <w:tab w:val="left" w:pos="9450"/>
          <w:tab w:val="right" w:pos="9810"/>
          <w:tab w:val="left" w:pos="9900"/>
          <w:tab w:val="left" w:pos="10080"/>
        </w:tabs>
        <w:spacing w:before="120" w:after="240" w:line="240" w:lineRule="auto"/>
        <w:ind w:right="-475"/>
        <w:jc w:val="center"/>
        <w:rPr>
          <w:rFonts w:asciiTheme="minorHAnsi" w:eastAsia="Calibri" w:hAnsiTheme="minorHAnsi" w:cs="Calibri"/>
          <w:b/>
          <w:color w:val="000000"/>
          <w:sz w:val="32"/>
          <w:szCs w:val="32"/>
        </w:rPr>
      </w:pPr>
    </w:p>
    <w:p w:rsidR="00FC6E0D" w:rsidRDefault="00FC6E0D" w:rsidP="00A47B58">
      <w:pPr>
        <w:pBdr>
          <w:top w:val="nil"/>
          <w:left w:val="nil"/>
          <w:bottom w:val="nil"/>
          <w:right w:val="nil"/>
          <w:between w:val="nil"/>
        </w:pBdr>
        <w:tabs>
          <w:tab w:val="left" w:pos="9450"/>
          <w:tab w:val="right" w:pos="9810"/>
          <w:tab w:val="left" w:pos="9900"/>
          <w:tab w:val="left" w:pos="10080"/>
        </w:tabs>
        <w:spacing w:before="120" w:after="240" w:line="240" w:lineRule="auto"/>
        <w:ind w:right="-475"/>
        <w:jc w:val="center"/>
        <w:rPr>
          <w:rFonts w:asciiTheme="minorHAnsi" w:eastAsia="Calibri" w:hAnsiTheme="minorHAnsi" w:cs="Calibri"/>
          <w:b/>
          <w:color w:val="000000"/>
          <w:sz w:val="32"/>
          <w:szCs w:val="32"/>
        </w:rPr>
      </w:pPr>
    </w:p>
    <w:p w:rsidR="00A16942" w:rsidRPr="007075A6" w:rsidRDefault="006A107F" w:rsidP="00A47B58">
      <w:pPr>
        <w:pBdr>
          <w:top w:val="nil"/>
          <w:left w:val="nil"/>
          <w:bottom w:val="nil"/>
          <w:right w:val="nil"/>
          <w:between w:val="nil"/>
        </w:pBdr>
        <w:tabs>
          <w:tab w:val="left" w:pos="9450"/>
          <w:tab w:val="right" w:pos="9810"/>
          <w:tab w:val="left" w:pos="9900"/>
          <w:tab w:val="left" w:pos="10080"/>
        </w:tabs>
        <w:spacing w:before="120" w:after="240" w:line="240" w:lineRule="auto"/>
        <w:ind w:right="-475"/>
        <w:jc w:val="center"/>
        <w:rPr>
          <w:rFonts w:asciiTheme="minorHAnsi" w:eastAsia="Calibri" w:hAnsiTheme="minorHAnsi" w:cs="Calibri"/>
          <w:b/>
          <w:color w:val="000000"/>
          <w:sz w:val="32"/>
          <w:szCs w:val="32"/>
        </w:rPr>
      </w:pPr>
      <w:r w:rsidRPr="007075A6">
        <w:rPr>
          <w:rFonts w:asciiTheme="minorHAnsi" w:eastAsia="Calibri" w:hAnsiTheme="minorHAnsi" w:cs="Calibri"/>
          <w:b/>
          <w:color w:val="000000"/>
          <w:sz w:val="32"/>
          <w:szCs w:val="32"/>
        </w:rPr>
        <w:lastRenderedPageBreak/>
        <w:t>V</w:t>
      </w:r>
      <w:r w:rsidR="000766D0">
        <w:rPr>
          <w:rFonts w:asciiTheme="minorHAnsi" w:eastAsia="Calibri" w:hAnsiTheme="minorHAnsi" w:cs="Calibri"/>
          <w:b/>
          <w:color w:val="000000"/>
          <w:sz w:val="32"/>
          <w:szCs w:val="32"/>
        </w:rPr>
        <w:t>I</w:t>
      </w:r>
      <w:r w:rsidR="00A47B58">
        <w:rPr>
          <w:rFonts w:asciiTheme="minorHAnsi" w:eastAsia="Calibri" w:hAnsiTheme="minorHAnsi" w:cs="Calibri"/>
          <w:b/>
          <w:color w:val="000000"/>
          <w:sz w:val="32"/>
          <w:szCs w:val="32"/>
        </w:rPr>
        <w:t>I</w:t>
      </w:r>
      <w:r w:rsidRPr="007075A6">
        <w:rPr>
          <w:rFonts w:asciiTheme="minorHAnsi" w:eastAsia="Calibri" w:hAnsiTheme="minorHAnsi" w:cs="Calibri"/>
          <w:b/>
          <w:color w:val="000000"/>
          <w:sz w:val="32"/>
          <w:szCs w:val="32"/>
        </w:rPr>
        <w:t xml:space="preserve"> MONITORING, </w:t>
      </w:r>
      <w:sdt>
        <w:sdtPr>
          <w:rPr>
            <w:rFonts w:asciiTheme="minorHAnsi" w:hAnsiTheme="minorHAnsi"/>
          </w:rPr>
          <w:tag w:val="goog_rdk_61"/>
          <w:id w:val="128917846"/>
        </w:sdtPr>
        <w:sdtEndPr/>
        <w:sdtContent/>
      </w:sdt>
      <w:sdt>
        <w:sdtPr>
          <w:rPr>
            <w:rFonts w:asciiTheme="minorHAnsi" w:hAnsiTheme="minorHAnsi"/>
          </w:rPr>
          <w:tag w:val="goog_rdk_62"/>
          <w:id w:val="509333509"/>
        </w:sdtPr>
        <w:sdtEndPr/>
        <w:sdtContent/>
      </w:sdt>
      <w:r w:rsidRPr="007075A6">
        <w:rPr>
          <w:rFonts w:asciiTheme="minorHAnsi" w:eastAsia="Calibri" w:hAnsiTheme="minorHAnsi" w:cs="Calibri"/>
          <w:b/>
          <w:color w:val="000000"/>
          <w:sz w:val="32"/>
          <w:szCs w:val="32"/>
        </w:rPr>
        <w:t xml:space="preserve">IZVJEŠTAVANJE I </w:t>
      </w:r>
      <w:sdt>
        <w:sdtPr>
          <w:rPr>
            <w:rFonts w:asciiTheme="minorHAnsi" w:hAnsiTheme="minorHAnsi"/>
          </w:rPr>
          <w:tag w:val="goog_rdk_63"/>
          <w:id w:val="-1359814962"/>
        </w:sdtPr>
        <w:sdtEndPr/>
        <w:sdtContent/>
      </w:sdt>
      <w:r w:rsidRPr="007075A6">
        <w:rPr>
          <w:rFonts w:asciiTheme="minorHAnsi" w:eastAsia="Calibri" w:hAnsiTheme="minorHAnsi" w:cs="Calibri"/>
          <w:b/>
          <w:color w:val="000000"/>
          <w:sz w:val="32"/>
          <w:szCs w:val="32"/>
        </w:rPr>
        <w:t>EVALUACIJA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Reforma javne uprave u Crnoj Gori je cikličan proces koji zahtijeva stalno poboljšanje u svim oblastimaa na osnovu SIGMA Principa javne uprave, te smjernica EU.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Upravljanje procesom reforme javne uprave pod</w:t>
      </w:r>
      <w:r w:rsidR="00C62D9C">
        <w:rPr>
          <w:rFonts w:asciiTheme="minorHAnsi" w:eastAsia="Calibri" w:hAnsiTheme="minorHAnsi" w:cs="Calibri"/>
          <w:color w:val="000000"/>
          <w:sz w:val="24"/>
          <w:szCs w:val="24"/>
        </w:rPr>
        <w:t>razumijeva efikasnu koordinaciju</w:t>
      </w:r>
      <w:r w:rsidRPr="007075A6">
        <w:rPr>
          <w:rFonts w:asciiTheme="minorHAnsi" w:eastAsia="Calibri" w:hAnsiTheme="minorHAnsi" w:cs="Calibri"/>
          <w:color w:val="000000"/>
          <w:sz w:val="24"/>
          <w:szCs w:val="24"/>
        </w:rPr>
        <w:t xml:space="preserve"> u njenoj</w:t>
      </w:r>
      <w:r w:rsidR="00C62D9C">
        <w:rPr>
          <w:rFonts w:asciiTheme="minorHAnsi" w:eastAsia="Calibri" w:hAnsiTheme="minorHAnsi" w:cs="Calibri"/>
          <w:color w:val="000000"/>
          <w:sz w:val="24"/>
          <w:szCs w:val="24"/>
        </w:rPr>
        <w:t xml:space="preserve"> implemetaciji, kao i efikasan način</w:t>
      </w:r>
      <w:r w:rsidRPr="007075A6">
        <w:rPr>
          <w:rFonts w:asciiTheme="minorHAnsi" w:eastAsia="Calibri" w:hAnsiTheme="minorHAnsi" w:cs="Calibri"/>
          <w:color w:val="000000"/>
          <w:sz w:val="24"/>
          <w:szCs w:val="24"/>
        </w:rPr>
        <w:t xml:space="preserve"> izvještavanja o rezultatima postignutim u implementacionom periodu.</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prethodnom periodu odnosno za vrijeme implementacije  Strat</w:t>
      </w:r>
      <w:r w:rsidR="00C62D9C">
        <w:rPr>
          <w:rFonts w:asciiTheme="minorHAnsi" w:eastAsia="Calibri" w:hAnsiTheme="minorHAnsi" w:cs="Calibri"/>
          <w:color w:val="000000"/>
          <w:sz w:val="24"/>
          <w:szCs w:val="24"/>
        </w:rPr>
        <w:t>egije reforme javne uprave 2016</w:t>
      </w:r>
      <w:r w:rsidRPr="007075A6">
        <w:rPr>
          <w:rFonts w:asciiTheme="minorHAnsi" w:eastAsia="Calibri" w:hAnsiTheme="minorHAnsi" w:cs="Calibri"/>
          <w:color w:val="000000"/>
          <w:sz w:val="24"/>
          <w:szCs w:val="24"/>
        </w:rPr>
        <w:t xml:space="preserve">-2020, uspostavljena je politička koordinacija </w:t>
      </w:r>
      <w:r w:rsidRPr="002A2A4B">
        <w:rPr>
          <w:rFonts w:asciiTheme="minorHAnsi" w:eastAsia="Calibri" w:hAnsiTheme="minorHAnsi" w:cs="Calibri"/>
          <w:color w:val="000000"/>
          <w:sz w:val="24"/>
          <w:szCs w:val="24"/>
        </w:rPr>
        <w:t>procesom</w:t>
      </w:r>
      <w:r w:rsidRPr="007075A6">
        <w:rPr>
          <w:rFonts w:asciiTheme="minorHAnsi" w:eastAsia="Calibri" w:hAnsiTheme="minorHAnsi" w:cs="Calibri"/>
          <w:color w:val="000000"/>
          <w:sz w:val="24"/>
          <w:szCs w:val="24"/>
        </w:rPr>
        <w:t xml:space="preserve"> (formiranjem Savjeta za reformu javne uprave) i kordinac</w:t>
      </w:r>
      <w:r w:rsidR="00E5153E">
        <w:rPr>
          <w:rFonts w:asciiTheme="minorHAnsi" w:eastAsia="Calibri" w:hAnsiTheme="minorHAnsi" w:cs="Calibri"/>
          <w:color w:val="000000"/>
          <w:sz w:val="24"/>
          <w:szCs w:val="24"/>
        </w:rPr>
        <w:t>ija na administrativnom nivou (M</w:t>
      </w:r>
      <w:r w:rsidR="002D5663">
        <w:rPr>
          <w:rFonts w:asciiTheme="minorHAnsi" w:eastAsia="Calibri" w:hAnsiTheme="minorHAnsi" w:cs="Calibri"/>
          <w:color w:val="000000"/>
          <w:sz w:val="24"/>
          <w:szCs w:val="24"/>
        </w:rPr>
        <w:t>inistarstvo javne uprave i međuresorski tim za efikasn</w:t>
      </w:r>
      <w:r w:rsidRPr="007075A6">
        <w:rPr>
          <w:rFonts w:asciiTheme="minorHAnsi" w:eastAsia="Calibri" w:hAnsiTheme="minorHAnsi" w:cs="Calibri"/>
          <w:color w:val="000000"/>
          <w:sz w:val="24"/>
          <w:szCs w:val="24"/>
        </w:rPr>
        <w:t>u implemetaciju Strategije).</w:t>
      </w:r>
    </w:p>
    <w:p w:rsidR="00392F63" w:rsidRDefault="00392F63">
      <w:pPr>
        <w:spacing w:before="60" w:after="60" w:line="240" w:lineRule="auto"/>
        <w:ind w:right="-471"/>
        <w:jc w:val="both"/>
        <w:rPr>
          <w:rFonts w:asciiTheme="minorHAnsi" w:eastAsia="Calibri" w:hAnsiTheme="minorHAnsi" w:cs="Calibri"/>
          <w:color w:val="000000"/>
          <w:sz w:val="24"/>
          <w:szCs w:val="24"/>
        </w:rPr>
      </w:pPr>
      <w:r>
        <w:rPr>
          <w:rFonts w:asciiTheme="minorHAnsi" w:hAnsiTheme="minorHAnsi"/>
          <w:noProof/>
          <w:lang w:val="en-US"/>
        </w:rPr>
        <mc:AlternateContent>
          <mc:Choice Requires="wpg">
            <w:drawing>
              <wp:anchor distT="0" distB="0" distL="114300" distR="114300" simplePos="0" relativeHeight="251720704" behindDoc="0" locked="0" layoutInCell="1" allowOverlap="1" wp14:anchorId="1EFCB16D" wp14:editId="5F2F6B20">
                <wp:simplePos x="0" y="0"/>
                <wp:positionH relativeFrom="column">
                  <wp:posOffset>202565</wp:posOffset>
                </wp:positionH>
                <wp:positionV relativeFrom="paragraph">
                  <wp:posOffset>542376</wp:posOffset>
                </wp:positionV>
                <wp:extent cx="5648325" cy="2457450"/>
                <wp:effectExtent l="0" t="0" r="28575" b="0"/>
                <wp:wrapSquare wrapText="bothSides"/>
                <wp:docPr id="811" name="Group 120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48325" cy="2457450"/>
                          <a:chOff x="27571" y="23464"/>
                          <a:chExt cx="51777" cy="28670"/>
                        </a:xfrm>
                      </wpg:grpSpPr>
                      <wpg:grpSp>
                        <wpg:cNvPr id="812" name="Group 1207"/>
                        <wpg:cNvGrpSpPr>
                          <a:grpSpLocks/>
                        </wpg:cNvGrpSpPr>
                        <wpg:grpSpPr bwMode="auto">
                          <a:xfrm>
                            <a:off x="27571" y="23464"/>
                            <a:ext cx="51777" cy="28671"/>
                            <a:chOff x="0" y="0"/>
                            <a:chExt cx="51777" cy="28670"/>
                          </a:xfrm>
                        </wpg:grpSpPr>
                        <wps:wsp>
                          <wps:cNvPr id="813" name="Rectangle 1208"/>
                          <wps:cNvSpPr>
                            <a:spLocks noChangeArrowheads="1"/>
                          </wps:cNvSpPr>
                          <wps:spPr bwMode="auto">
                            <a:xfrm>
                              <a:off x="0" y="0"/>
                              <a:ext cx="51777" cy="28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814" name="Group 1209"/>
                          <wpg:cNvGrpSpPr>
                            <a:grpSpLocks/>
                          </wpg:cNvGrpSpPr>
                          <wpg:grpSpPr bwMode="auto">
                            <a:xfrm>
                              <a:off x="0" y="0"/>
                              <a:ext cx="51777" cy="28670"/>
                              <a:chOff x="0" y="0"/>
                              <a:chExt cx="51777" cy="28670"/>
                            </a:xfrm>
                          </wpg:grpSpPr>
                          <wps:wsp>
                            <wps:cNvPr id="815" name="Rectangle 1210"/>
                            <wps:cNvSpPr>
                              <a:spLocks noChangeArrowheads="1"/>
                            </wps:cNvSpPr>
                            <wps:spPr bwMode="auto">
                              <a:xfrm>
                                <a:off x="0" y="0"/>
                                <a:ext cx="51777" cy="28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17" name="Rectangle 1211"/>
                            <wps:cNvSpPr>
                              <a:spLocks noChangeArrowheads="1"/>
                            </wps:cNvSpPr>
                            <wps:spPr bwMode="auto">
                              <a:xfrm>
                                <a:off x="0" y="3817"/>
                                <a:ext cx="16180" cy="9709"/>
                              </a:xfrm>
                              <a:prstGeom prst="rect">
                                <a:avLst/>
                              </a:prstGeom>
                              <a:solidFill>
                                <a:srgbClr val="B3936D"/>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18" name="Rectangle 1212"/>
                            <wps:cNvSpPr>
                              <a:spLocks noChangeArrowheads="1"/>
                            </wps:cNvSpPr>
                            <wps:spPr bwMode="auto">
                              <a:xfrm>
                                <a:off x="0" y="3817"/>
                                <a:ext cx="16180" cy="9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24"/>
                                    </w:rPr>
                                    <w:t>+ pružena politička podrška procesu promjena i reforme</w:t>
                                  </w:r>
                                </w:p>
                              </w:txbxContent>
                            </wps:txbx>
                            <wps:bodyPr rot="0" vert="horz" wrap="square" lIns="45698" tIns="45698" rIns="45698" bIns="45698" anchor="ctr" anchorCtr="0" upright="1">
                              <a:noAutofit/>
                            </wps:bodyPr>
                          </wps:wsp>
                          <wps:wsp>
                            <wps:cNvPr id="819" name="Rectangle 1213"/>
                            <wps:cNvSpPr>
                              <a:spLocks noChangeArrowheads="1"/>
                            </wps:cNvSpPr>
                            <wps:spPr bwMode="auto">
                              <a:xfrm>
                                <a:off x="17798" y="3817"/>
                                <a:ext cx="16181" cy="9709"/>
                              </a:xfrm>
                              <a:prstGeom prst="rect">
                                <a:avLst/>
                              </a:prstGeom>
                              <a:solidFill>
                                <a:srgbClr val="A5A86A"/>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20" name="Rectangle 1214"/>
                            <wps:cNvSpPr>
                              <a:spLocks noChangeArrowheads="1"/>
                            </wps:cNvSpPr>
                            <wps:spPr bwMode="auto">
                              <a:xfrm>
                                <a:off x="17798" y="3817"/>
                                <a:ext cx="16181" cy="9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24"/>
                                    </w:rPr>
                                    <w:t>+ funkcionalan i nije imao veliki broj članova</w:t>
                                  </w:r>
                                </w:p>
                              </w:txbxContent>
                            </wps:txbx>
                            <wps:bodyPr rot="0" vert="horz" wrap="square" lIns="45698" tIns="45698" rIns="45698" bIns="45698" anchor="ctr" anchorCtr="0" upright="1">
                              <a:noAutofit/>
                            </wps:bodyPr>
                          </wps:wsp>
                          <wps:wsp>
                            <wps:cNvPr id="821" name="Rectangle 1215"/>
                            <wps:cNvSpPr>
                              <a:spLocks noChangeArrowheads="1"/>
                            </wps:cNvSpPr>
                            <wps:spPr bwMode="auto">
                              <a:xfrm>
                                <a:off x="35597" y="3817"/>
                                <a:ext cx="16180" cy="9709"/>
                              </a:xfrm>
                              <a:prstGeom prst="rect">
                                <a:avLst/>
                              </a:prstGeom>
                              <a:solidFill>
                                <a:srgbClr val="7D9E67"/>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22" name="Rectangle 1216"/>
                            <wps:cNvSpPr>
                              <a:spLocks noChangeArrowheads="1"/>
                            </wps:cNvSpPr>
                            <wps:spPr bwMode="auto">
                              <a:xfrm>
                                <a:off x="35597" y="3817"/>
                                <a:ext cx="16180" cy="9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24"/>
                                    </w:rPr>
                                    <w:t>+uključena dva predstavnika nevladinih organizacija</w:t>
                                  </w:r>
                                </w:p>
                              </w:txbxContent>
                            </wps:txbx>
                            <wps:bodyPr rot="0" vert="horz" wrap="square" lIns="45698" tIns="45698" rIns="45698" bIns="45698" anchor="ctr" anchorCtr="0" upright="1">
                              <a:noAutofit/>
                            </wps:bodyPr>
                          </wps:wsp>
                          <wps:wsp>
                            <wps:cNvPr id="823" name="Rectangle 1217"/>
                            <wps:cNvSpPr>
                              <a:spLocks noChangeArrowheads="1"/>
                            </wps:cNvSpPr>
                            <wps:spPr bwMode="auto">
                              <a:xfrm>
                                <a:off x="0" y="15144"/>
                                <a:ext cx="16180" cy="9708"/>
                              </a:xfrm>
                              <a:prstGeom prst="rect">
                                <a:avLst/>
                              </a:prstGeom>
                              <a:solidFill>
                                <a:srgbClr val="66926B"/>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25" name="Rectangle 1218"/>
                            <wps:cNvSpPr>
                              <a:spLocks noChangeArrowheads="1"/>
                            </wps:cNvSpPr>
                            <wps:spPr bwMode="auto">
                              <a:xfrm>
                                <a:off x="0" y="15144"/>
                                <a:ext cx="16180" cy="9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b/>
                                      <w:color w:val="000000"/>
                                      <w:sz w:val="24"/>
                                    </w:rPr>
                                    <w:t xml:space="preserve">- </w:t>
                                  </w:r>
                                  <w:r>
                                    <w:rPr>
                                      <w:color w:val="000000"/>
                                      <w:sz w:val="24"/>
                                    </w:rPr>
                                    <w:t>nije bio proaktivan u svom radu</w:t>
                                  </w:r>
                                </w:p>
                              </w:txbxContent>
                            </wps:txbx>
                            <wps:bodyPr rot="0" vert="horz" wrap="square" lIns="45698" tIns="45698" rIns="45698" bIns="45698" anchor="ctr" anchorCtr="0" upright="1">
                              <a:noAutofit/>
                            </wps:bodyPr>
                          </wps:wsp>
                          <wps:wsp>
                            <wps:cNvPr id="826" name="Rectangle 1219"/>
                            <wps:cNvSpPr>
                              <a:spLocks noChangeArrowheads="1"/>
                            </wps:cNvSpPr>
                            <wps:spPr bwMode="auto">
                              <a:xfrm>
                                <a:off x="17798" y="15144"/>
                                <a:ext cx="16181" cy="9708"/>
                              </a:xfrm>
                              <a:prstGeom prst="rect">
                                <a:avLst/>
                              </a:prstGeom>
                              <a:solidFill>
                                <a:srgbClr val="66857A"/>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27" name="Rectangle 1220"/>
                            <wps:cNvSpPr>
                              <a:spLocks noChangeArrowheads="1"/>
                            </wps:cNvSpPr>
                            <wps:spPr bwMode="auto">
                              <a:xfrm>
                                <a:off x="17798" y="15144"/>
                                <a:ext cx="16181" cy="9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24"/>
                                    </w:rPr>
                                    <w:t>- nijesu preduzimane mjere intervencije u implementaciji strategije</w:t>
                                  </w:r>
                                </w:p>
                              </w:txbxContent>
                            </wps:txbx>
                            <wps:bodyPr rot="0" vert="horz" wrap="square" lIns="45698" tIns="45698" rIns="45698" bIns="45698" anchor="ctr" anchorCtr="0" upright="1">
                              <a:noAutofit/>
                            </wps:bodyPr>
                          </wps:wsp>
                          <wps:wsp>
                            <wps:cNvPr id="828" name="Rectangle 1221"/>
                            <wps:cNvSpPr>
                              <a:spLocks noChangeArrowheads="1"/>
                            </wps:cNvSpPr>
                            <wps:spPr bwMode="auto">
                              <a:xfrm>
                                <a:off x="35597" y="15144"/>
                                <a:ext cx="16180" cy="9708"/>
                              </a:xfrm>
                              <a:prstGeom prst="rect">
                                <a:avLst/>
                              </a:prstGeom>
                              <a:solidFill>
                                <a:srgbClr val="667679"/>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29" name="Rectangle 1222"/>
                            <wps:cNvSpPr>
                              <a:spLocks noChangeArrowheads="1"/>
                            </wps:cNvSpPr>
                            <wps:spPr bwMode="auto">
                              <a:xfrm>
                                <a:off x="35597" y="15144"/>
                                <a:ext cx="16180" cy="9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24"/>
                                    </w:rPr>
                                    <w:t>- ključni dokumenti koji su se odnosili na reformu javne uprave nijesu razmatrani na savjetu</w:t>
                                  </w:r>
                                </w:p>
                              </w:txbxContent>
                            </wps:txbx>
                            <wps:bodyPr rot="0" vert="horz" wrap="square" lIns="45698" tIns="45698" rIns="45698" bIns="45698" anchor="ctr"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1EFCB16D" id="Group 1206" o:spid="_x0000_s1421" style="position:absolute;left:0;text-align:left;margin-left:15.95pt;margin-top:42.7pt;width:444.75pt;height:193.5pt;z-index:251720704;mso-position-horizontal-relative:text;mso-position-vertical-relative:text" coordorigin="27571,23464" coordsize="51777,286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xEk/2gUAAK45AAAOAAAAZHJzL2Uyb0RvYy54bWzsW+2OozYU/V+p74D4nwkQvjWZVSYfo0rT&#10;7mq3fQAHnIAKmBoyybTqu/faBudjSJtkG1aTZX6McADje319zrnXcP9hkybKC6ZFTLKhqt9pqoKz&#10;gIRxthyqv/0667mqUpQoC1FCMjxUX3Ghfnj48Yf7de5jg0QkCTFVoJOs8Nf5UI3KMvf7/SKIcIqK&#10;O5LjDE4uCE1RCU267IcUraH3NOkbmmb314SGOSUBLgr4dSJOqg+8/8UCB+XHxaLApZIMVRhbyf9T&#10;/n/O/vcf7pG/pCiP4qAaBrpgFCmKM3io7GqCSqSsaPymqzQOKCnIorwLSNoni0UcYG4DWKNrB9Y8&#10;UbLKuS1Lf73MpZvAtQd+urjb4JeXT1SJw6Hq6rqqZCiFSeLPVXRDs5l/1vnSh8ueaP4l/0SFkXD4&#10;TILfCzjdPzzP2ktxsTJf/0xC6BGtSsL9s1nQlHUBlisbPg2vchrwplQC+NGyTXdgWKoSwDnDtBzT&#10;qiYqiGA22X2GYzkwXHZ+YNqmmMYgmtY96I7jVPe7tsPv7iNfPJwPuBqgsI43pKHSH8YbfzjX9kej&#10;XdIv+1bptdWVTyC8t7680BewCIttnBVfF2dfIpRjHr4FCyDp10Ht18+wPFG2TDCLNVf4ll9aB1oh&#10;okzJyDiCC/GIUrKOMAphZNx8mMudG1ijgBi9MOz23bsfNMjPaVE+YZIq7GCoUhg7j2j08lyUbB1s&#10;L2EBnpFZnCQcXpJs7we4UPwC8wq3snNshjla/OVp3tSdumbPNOxpz9Qmk95oNjZ79kx3rMlgMh5P&#10;9L/Zc3XTj+IwxBl7TI1cunnajFUYKjBHYldBkjhk3bEhFXQ5HydUeUGAnDP+xyYIBr9zWX9/GPw0&#10;2HJgkm6Y2qPh9Wa26/TMmWn1PEdze5ruPXq2ZnrmZLZv0nOc4a83SVkPVc8CHOHmHLVN439vbUN+&#10;GpfATUmcAjjKi5DP4m+ahXxqSxQn4njHFWz4W1eAx+qJ5tHKApRhTeGXm/mGQ6/hDOrgn5PwFQKY&#10;EggxWNDArHAQEfqnqqyBpYZq8ccKUawqyU8ZLAJPNw0TaG23QXcb890GygLoaqgGJVUV0RiXggxX&#10;OY2XETxL5+7KyAgQexHzwGZjFeMCq1gDMOJfgRNGdEAknrCvbSJpWNHIlyTybgATqFD4cxcwdQ5Q&#10;bDoAWzvA7ABTiGhA5Es54D0BJpd8W2B6H4DZiroC3dsAFlwttQoWA1fnclmoG6brdVt3AXOZqgcB&#10;wCkByLHOCM7UVzsq5ECsPA68gT1pIvQkYyFuWKamNYgClnJiKXmSUjBhskohhREySN9RAfA7091c&#10;HtVSkWetrItDnYR8yOQqyVDJB6V8zSExyiArBmoHXk+B0zHk0HCwKy3+47pKTB5XFtZ7VBatLBSo&#10;TDQsFKP2V2useuWF0iUiMrfqEpEq4zwOF1XFpxb8J/OqadkeLCiRiFQNkYhUDZGIVI3/ORFpBS68&#10;RriQiVsLcAHZDPMx0GczZEBB7NrcOrJGrj3quJUVTA0oMQJTdyIUtFSlLOsSnwEyr4FbpWi/pcXS&#10;8WvHr7zmeVKhT1a5zyz03Ty/GnL3aa/IJdOXFiBjYFkeZM9H+bWF3NWZeFOb0wpE016K+z3mrlXV&#10;+Gwx+k2r4m2IUUNuTe4tFineb2mxdPza8evJ/Ar1xcsk+e3za+OuuyjRtloX1i3drF7YgGnlL3zs&#10;F4a5RLpGYdi2PcN+7JJXnry6ckfgTCV6++TavN0qlXsL5Cp2pq+9Ujpm7Zj1dGaVGyNn4sXtM6vd&#10;WOySyUsLeLGtDB/BjG1p+Irs6lpOVxoWL3S5cl/gzNVy++za+H4CFIwr3X5Tq6Vj2I5hT2dYuT1y&#10;JmbcPsM2vqoBFeP2MGNbGz7CsNvi8BUZ1rGd+rWp77047MqdgTNXy+0zbOObClAyvsXV0jFsx7Cn&#10;M6zcIDkTM74hw8KrWtXndPzji/1j+CiQv2pafcDIvjrcbfM7tp9ZPvwDAAD//wMAUEsDBBQABgAI&#10;AAAAIQAhyfky4QAAAAkBAAAPAAAAZHJzL2Rvd25yZXYueG1sTI9BS8NAEIXvgv9hGcGb3Wyaahsz&#10;KaWopyLYCuJtmkyT0OxuyG6T9N+7nvT2hvd475tsPelWDNy7xhoENYtAsCls2ZgK4fPw+rAE4TyZ&#10;klprGOHKDtb57U1GaWlH88HD3lcilBiXEkLtfZdK6YqaNbmZ7dgE72R7TT6cfSXLnsZQrlsZR9Gj&#10;1NSYsFBTx9uai/P+ohHeRho3c/Uy7M6n7fX7sHj/2ilGvL+bNs8gPE/+Lwy/+AEd8sB0tBdTOtEi&#10;zNUqJBGWiwRE8FexCuKIkDzFCcg8k/8/yH8AAAD//wMAUEsBAi0AFAAGAAgAAAAhALaDOJL+AAAA&#10;4QEAABMAAAAAAAAAAAAAAAAAAAAAAFtDb250ZW50X1R5cGVzXS54bWxQSwECLQAUAAYACAAAACEA&#10;OP0h/9YAAACUAQAACwAAAAAAAAAAAAAAAAAvAQAAX3JlbHMvLnJlbHNQSwECLQAUAAYACAAAACEA&#10;R8RJP9oFAACuOQAADgAAAAAAAAAAAAAAAAAuAgAAZHJzL2Uyb0RvYy54bWxQSwECLQAUAAYACAAA&#10;ACEAIcn5MuEAAAAJAQAADwAAAAAAAAAAAAAAAAA0CAAAZHJzL2Rvd25yZXYueG1sUEsFBgAAAAAE&#10;AAQA8wAAAEIJAAAAAA==&#10;">
                <v:group id="Group 1207" o:spid="_x0000_s1422" style="position:absolute;left:27571;top:23464;width:51777;height:28671" coordsize="51777,28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GHDxgAAANwAAAAPAAAAZHJzL2Rvd25yZXYueG1sRI9Pa8JA&#10;FMTvhX6H5RV6q5tEWkLqKiKt9CBCjSDeHtlnEsy+Ddlt/nz7riB4HGbmN8xiNZpG9NS52rKCeBaB&#10;IC6srrlUcMy/31IQziNrbCyTgokcrJbPTwvMtB34l/qDL0WAsMtQQeV9m0npiooMupltiYN3sZ1B&#10;H2RXSt3hEOCmkUkUfUiDNYeFClvaVFRcD39GwXbAYT2Pv/rd9bKZzvn7/rSLSanXl3H9CcLT6B/h&#10;e/tHK0jjBG5nwhGQy38AAAD//wMAUEsBAi0AFAAGAAgAAAAhANvh9svuAAAAhQEAABMAAAAAAAAA&#10;AAAAAAAAAAAAAFtDb250ZW50X1R5cGVzXS54bWxQSwECLQAUAAYACAAAACEAWvQsW78AAAAVAQAA&#10;CwAAAAAAAAAAAAAAAAAfAQAAX3JlbHMvLnJlbHNQSwECLQAUAAYACAAAACEAEXxhw8YAAADcAAAA&#10;DwAAAAAAAAAAAAAAAAAHAgAAZHJzL2Rvd25yZXYueG1sUEsFBgAAAAADAAMAtwAAAPoCAAAAAA==&#10;">
                  <v:rect id="Rectangle 1208" o:spid="_x0000_s1423" style="position:absolute;width:51777;height:286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LqY2xQAAANwAAAAPAAAAZHJzL2Rvd25yZXYueG1sRI/NasMw&#10;EITvhbyD2EAvJZHTQHGdKKE/FHpN0pQc19bGMrZWRlId9+2jQKHHYWa+Ydbb0XZiIB8axwoW8wwE&#10;ceV0w7WCr8PHLAcRIrLGzjEp+KUA283kbo2Fdhfe0bCPtUgQDgUqMDH2hZShMmQxzF1PnLyz8xZj&#10;kr6W2uMlwW0nH7PsSVpsOC0Y7OnNUNXuf6yCQxyO3+XxlLfvD00oS2faZ/+q1P10fFmBiDTG//Bf&#10;+1MryBdLuJ1JR0BurgAAAP//AwBQSwECLQAUAAYACAAAACEA2+H2y+4AAACFAQAAEwAAAAAAAAAA&#10;AAAAAAAAAAAAW0NvbnRlbnRfVHlwZXNdLnhtbFBLAQItABQABgAIAAAAIQBa9CxbvwAAABUBAAAL&#10;AAAAAAAAAAAAAAAAAB8BAABfcmVscy8ucmVsc1BLAQItABQABgAIAAAAIQC5LqY2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209" o:spid="_x0000_s1424" style="position:absolute;width:51777;height:28670" coordsize="51777,28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2VwsxAAAANwAAAAPAAAAZHJzL2Rvd25yZXYueG1sRI9Bi8Iw&#10;FITvwv6H8IS9adpdXaQaRcRdPIigLoi3R/Nsi81LaWJb/70RBI/DzHzDzBadKUVDtSssK4iHEQji&#10;1OqCMwX/x9/BBITzyBpLy6TgTg4W84/eDBNtW95Tc/CZCBB2CSrIva8SKV2ak0E3tBVx8C62NuiD&#10;rDOpa2wD3JTyK4p+pMGCw0KOFa1ySq+Hm1Hw12K7/I7XzfZ6Wd3Px/HutI1Jqc9+t5yC8NT5d/jV&#10;3mgFk3gEzzPhCMj5AwAA//8DAFBLAQItABQABgAIAAAAIQDb4fbL7gAAAIUBAAATAAAAAAAAAAAA&#10;AAAAAAAAAABbQ29udGVudF9UeXBlc10ueG1sUEsBAi0AFAAGAAgAAAAhAFr0LFu/AAAAFQEAAAsA&#10;AAAAAAAAAAAAAAAAHwEAAF9yZWxzLy5yZWxzUEsBAi0AFAAGAAgAAAAhAPHZXCzEAAAA3AAAAA8A&#10;AAAAAAAAAAAAAAAABwIAAGRycy9kb3ducmV2LnhtbFBLBQYAAAAAAwADALcAAAD4AgAAAAA=&#10;">
                    <v:rect id="Rectangle 1210" o:spid="_x0000_s1425" style="position:absolute;width:51777;height:286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i5vZxQAAANwAAAAPAAAAZHJzL2Rvd25yZXYueG1sRI/NasMw&#10;EITvhbyD2EAvJZFTSHGdKKE/FHpN0pQc19bGMrZWRlId9+2jQKHHYWa+Ydbb0XZiIB8axwoW8wwE&#10;ceV0w7WCr8PHLAcRIrLGzjEp+KUA283kbo2Fdhfe0bCPtUgQDgUqMDH2hZShMmQxzF1PnLyz8xZj&#10;kr6W2uMlwW0nH7PsSVpsOC0Y7OnNUNXuf6yCQxyO3+XxlLfvD00oS2faZ/+q1P10fFmBiDTG//Bf&#10;+1MryBdLuJ1JR0BurgAAAP//AwBQSwECLQAUAAYACAAAACEA2+H2y+4AAACFAQAAEwAAAAAAAAAA&#10;AAAAAAAAAAAAW0NvbnRlbnRfVHlwZXNdLnhtbFBLAQItABQABgAIAAAAIQBa9CxbvwAAABUBAAAL&#10;AAAAAAAAAAAAAAAAAB8BAABfcmVscy8ucmVsc1BLAQItABQABgAIAAAAIQBZi5vZ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rect id="Rectangle 1211" o:spid="_x0000_s1426" style="position:absolute;top:3817;width:16180;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Kc7ExgAAANwAAAAPAAAAZHJzL2Rvd25yZXYueG1sRI9BawIx&#10;FITvhf6H8ITealYLra5GsUJpKS20unp+bJ6brZuXJYnu+u9NodDjMDPfMPNlbxtxJh9qxwpGwwwE&#10;cel0zZWCYvtyPwERIrLGxjEpuFCA5eL2Zo65dh1/03kTK5EgHHJUYGJscylDachiGLqWOHkH5y3G&#10;JH0ltccuwW0jx1n2KC3WnBYMtrQ2VB43J6vgo/On12o/Lh6e1+brc/q+3dXFj1J3g341AxGpj//h&#10;v/abVjAZPcHvmXQE5OIKAAD//wMAUEsBAi0AFAAGAAgAAAAhANvh9svuAAAAhQEAABMAAAAAAAAA&#10;AAAAAAAAAAAAAFtDb250ZW50X1R5cGVzXS54bWxQSwECLQAUAAYACAAAACEAWvQsW78AAAAVAQAA&#10;CwAAAAAAAAAAAAAAAAAfAQAAX3JlbHMvLnJlbHNQSwECLQAUAAYACAAAACEA9SnOxMYAAADcAAAA&#10;DwAAAAAAAAAAAAAAAAAHAgAAZHJzL2Rvd25yZXYueG1sUEsFBgAAAAADAAMAtwAAAPoCAAAAAA==&#10;" fillcolor="#b3936d"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12" o:spid="_x0000_s1427" style="position:absolute;top:3817;width:16180;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6qK6wwAAANwAAAAPAAAAZHJzL2Rvd25yZXYueG1sRE9Na8JA&#10;EL0L/odlBG9mkyIiqau0glCoHpqGVm/T7DQJZmfT7Jqk/757KHh8vO/NbjSN6KlztWUFSRSDIC6s&#10;rrlUkL8fFmsQziNrbCyTgl9ysNtOJxtMtR34jfrMlyKEsEtRQeV9m0rpiooMusi2xIH7tp1BH2BX&#10;St3hEMJNIx/ieCUN1hwaKmxpX1FxzW5GwQf9yC/zfHm9Hl15Wn56mZ+TXqn5bHx6BOFp9Hfxv/tF&#10;K1gnYW04E46A3P4BAAD//wMAUEsBAi0AFAAGAAgAAAAhANvh9svuAAAAhQEAABMAAAAAAAAAAAAA&#10;AAAAAAAAAFtDb250ZW50X1R5cGVzXS54bWxQSwECLQAUAAYACAAAACEAWvQsW78AAAAVAQAACwAA&#10;AAAAAAAAAAAAAAAfAQAAX3JlbHMvLnJlbHNQSwECLQAUAAYACAAAACEAveqiusMAAADcAAAADwAA&#10;AAAAAAAAAAAAAAAHAgAAZHJzL2Rvd25yZXYueG1sUEsFBgAAAAADAAMAtwAAAPcCAAAAAA==&#10;" filled="f" stroked="f">
                      <v:textbox inset="1.2694mm,1.2694mm,1.2694mm,1.2694mm">
                        <w:txbxContent>
                          <w:p w:rsidR="00E934CF" w:rsidRDefault="00E934CF">
                            <w:pPr>
                              <w:spacing w:before="0" w:after="0" w:line="215" w:lineRule="auto"/>
                              <w:jc w:val="center"/>
                              <w:textDirection w:val="btLr"/>
                            </w:pPr>
                            <w:r>
                              <w:rPr>
                                <w:color w:val="000000"/>
                                <w:sz w:val="24"/>
                              </w:rPr>
                              <w:t>+ pružena politička podrška procesu promjena i reforme</w:t>
                            </w:r>
                          </w:p>
                        </w:txbxContent>
                      </v:textbox>
                    </v:rect>
                    <v:rect id="Rectangle 1213" o:spid="_x0000_s1428" style="position:absolute;left:17798;top:3817;width:16181;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hiIpxgAAANwAAAAPAAAAZHJzL2Rvd25yZXYueG1sRI/RasJA&#10;FETfC/7Dcgt9q5u0YDV1DVKJhIoPaj/gkr1N0mbvhuyaRL++KxR8HGbmDLNMR9OInjpXW1YQTyMQ&#10;xIXVNZcKvk7Z8xyE88gaG8uk4EIO0tXkYYmJtgMfqD/6UgQIuwQVVN63iZSuqMigm9qWOHjftjPo&#10;g+xKqTscAtw08iWKZtJgzWGhwpY+Kip+j2ej4FPuzLDY5+6Vy6zf1uP1bXP6UerpcVy/g/A0+nv4&#10;v51rBfN4Abcz4QjI1R8AAAD//wMAUEsBAi0AFAAGAAgAAAAhANvh9svuAAAAhQEAABMAAAAAAAAA&#10;AAAAAAAAAAAAAFtDb250ZW50X1R5cGVzXS54bWxQSwECLQAUAAYACAAAACEAWvQsW78AAAAVAQAA&#10;CwAAAAAAAAAAAAAAAAAfAQAAX3JlbHMvLnJlbHNQSwECLQAUAAYACAAAACEAUoYiKcYAAADcAAAA&#10;DwAAAAAAAAAAAAAAAAAHAgAAZHJzL2Rvd25yZXYueG1sUEsFBgAAAAADAAMAtwAAAPoCAAAAAA==&#10;" fillcolor="#a5a86a"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14" o:spid="_x0000_s1429" style="position:absolute;left:17798;top:3817;width:16181;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8GQBwgAAANwAAAAPAAAAZHJzL2Rvd25yZXYueG1sRE9Ni8Iw&#10;EL0L/ocwgjdNFRGpRlkFYWH1oJZdvY3NbFtsJrWJtf77zWHB4+N9L1atKUVDtSssKxgNIxDEqdUF&#10;ZwqS03YwA+E8ssbSMil4kYPVsttZYKztkw/UHH0mQgi7GBXk3lexlC7NyaAb2oo4cL+2NugDrDOp&#10;a3yGcFPKcRRNpcGCQ0OOFW1ySm/Hh1HwTXd5NevL123nsv3kx8vkPGqU6vfajzkIT61/i//dn1rB&#10;bBzmhzPhCMjlHwAAAP//AwBQSwECLQAUAAYACAAAACEA2+H2y+4AAACFAQAAEwAAAAAAAAAAAAAA&#10;AAAAAAAAW0NvbnRlbnRfVHlwZXNdLnhtbFBLAQItABQABgAIAAAAIQBa9CxbvwAAABUBAAALAAAA&#10;AAAAAAAAAAAAAB8BAABfcmVscy8ucmVsc1BLAQItABQABgAIAAAAIQCN8GQBwgAAANwAAAAPAAAA&#10;AAAAAAAAAAAAAAcCAABkcnMvZG93bnJldi54bWxQSwUGAAAAAAMAAwC3AAAA9gIAAAAA&#10;" filled="f" stroked="f">
                      <v:textbox inset="1.2694mm,1.2694mm,1.2694mm,1.2694mm">
                        <w:txbxContent>
                          <w:p w:rsidR="00E934CF" w:rsidRDefault="00E934CF">
                            <w:pPr>
                              <w:spacing w:before="0" w:after="0" w:line="215" w:lineRule="auto"/>
                              <w:jc w:val="center"/>
                              <w:textDirection w:val="btLr"/>
                            </w:pPr>
                            <w:r>
                              <w:rPr>
                                <w:color w:val="000000"/>
                                <w:sz w:val="24"/>
                              </w:rPr>
                              <w:t>+ funkcionalan i nije imao veliki broj članova</w:t>
                            </w:r>
                          </w:p>
                        </w:txbxContent>
                      </v:textbox>
                    </v:rect>
                    <v:rect id="Rectangle 1215" o:spid="_x0000_s1430" style="position:absolute;left:35597;top:3817;width:16180;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pL7WwgAAANwAAAAPAAAAZHJzL2Rvd25yZXYueG1sRI9Ba8JA&#10;FITvQv/D8gq96UbBIjEbKRWDV7V4fmSfSdrs2yX7atJ/3xUKPQ4z8w1T7CbXqzsNsfNsYLnIQBHX&#10;3nbcGPi4HOYbUFGQLfaeycAPRdiVT7MCc+tHPtH9LI1KEI45GmhFQq51rFtyGBc+ECfv5geHkuTQ&#10;aDvgmOCu16sse9UOO04LLQZ6b6n+On87A3u5xnXYV5dbuGr3KdOhqsbemJfn6W0LSmiS//Bf+2gN&#10;bFZLeJxJR0CXvwAAAP//AwBQSwECLQAUAAYACAAAACEA2+H2y+4AAACFAQAAEwAAAAAAAAAAAAAA&#10;AAAAAAAAW0NvbnRlbnRfVHlwZXNdLnhtbFBLAQItABQABgAIAAAAIQBa9CxbvwAAABUBAAALAAAA&#10;AAAAAAAAAAAAAB8BAABfcmVscy8ucmVsc1BLAQItABQABgAIAAAAIQBgpL7WwgAAANwAAAAPAAAA&#10;AAAAAAAAAAAAAAcCAABkcnMvZG93bnJldi54bWxQSwUGAAAAAAMAAwC3AAAA9gIAAAAA&#10;" fillcolor="#7d9e67"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16" o:spid="_x0000_s1431" style="position:absolute;left:35597;top:3817;width:16180;height:97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l/txgAAANwAAAAPAAAAZHJzL2Rvd25yZXYueG1sRI9Pa8JA&#10;FMTvBb/D8oTe6sYgRaKrqCAUbA+N4p/bM/tMgtm3aXabpN++Wyh4HGbmN8x82ZtKtNS40rKC8SgC&#10;QZxZXXKu4LDfvkxBOI+ssbJMCn7IwXIxeJpjom3Hn9SmPhcBwi5BBYX3dSKlywoy6Ea2Jg7ezTYG&#10;fZBNLnWDXYCbSsZR9CoNlhwWCqxpU1B2T7+NgiN9yatZX3b3d5d/TE5eHs7jVqnnYb+agfDU+0f4&#10;v/2mFUzjGP7OhCMgF78AAAD//wMAUEsBAi0AFAAGAAgAAAAhANvh9svuAAAAhQEAABMAAAAAAAAA&#10;AAAAAAAAAAAAAFtDb250ZW50X1R5cGVzXS54bWxQSwECLQAUAAYACAAAACEAWvQsW78AAAAVAQAA&#10;CwAAAAAAAAAAAAAAAAAfAQAAX3JlbHMvLnJlbHNQSwECLQAUAAYACAAAACEAEm5f7cYAAADcAAAA&#10;DwAAAAAAAAAAAAAAAAAHAgAAZHJzL2Rvd25yZXYueG1sUEsFBgAAAAADAAMAtwAAAPoCAAAAAA==&#10;" filled="f" stroked="f">
                      <v:textbox inset="1.2694mm,1.2694mm,1.2694mm,1.2694mm">
                        <w:txbxContent>
                          <w:p w:rsidR="00E934CF" w:rsidRDefault="00E934CF">
                            <w:pPr>
                              <w:spacing w:before="0" w:after="0" w:line="215" w:lineRule="auto"/>
                              <w:jc w:val="center"/>
                              <w:textDirection w:val="btLr"/>
                            </w:pPr>
                            <w:r>
                              <w:rPr>
                                <w:color w:val="000000"/>
                                <w:sz w:val="24"/>
                              </w:rPr>
                              <w:t>+uključena dva predstavnika nevladinih organizacija</w:t>
                            </w:r>
                          </w:p>
                        </w:txbxContent>
                      </v:textbox>
                    </v:rect>
                    <v:rect id="Rectangle 1217" o:spid="_x0000_s1432" style="position:absolute;top:15144;width:16180;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2jzCwgAAANwAAAAPAAAAZHJzL2Rvd25yZXYueG1sRI9Bi8Iw&#10;FITvgv8hPMGbpmtBajWKCIKeZLUXb8/m2ZZtXmoTtf77jSB4HGbmG2ax6kwtHtS6yrKCn3EEgji3&#10;uuJCQXbajhIQziNrrC2Tghc5WC37vQWm2j75lx5HX4gAYZeigtL7JpXS5SUZdGPbEAfvaluDPsi2&#10;kLrFZ4CbWk6iaCoNVhwWSmxoU1L+d7wbBdsp8QyLw2UdxS+ZJWYf725npYaDbj0H4anz3/CnvdMK&#10;kkkM7zPhCMjlPwAAAP//AwBQSwECLQAUAAYACAAAACEA2+H2y+4AAACFAQAAEwAAAAAAAAAAAAAA&#10;AAAAAAAAW0NvbnRlbnRfVHlwZXNdLnhtbFBLAQItABQABgAIAAAAIQBa9CxbvwAAABUBAAALAAAA&#10;AAAAAAAAAAAAAB8BAABfcmVscy8ucmVsc1BLAQItABQABgAIAAAAIQAi2jzCwgAAANwAAAAPAAAA&#10;AAAAAAAAAAAAAAcCAABkcnMvZG93bnJldi54bWxQSwUGAAAAAAMAAwC3AAAA9gIAAAAA&#10;" fillcolor="#66926b"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18" o:spid="_x0000_s1433" style="position:absolute;top:15144;width:16180;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h8eZxgAAANwAAAAPAAAAZHJzL2Rvd25yZXYueG1sRI9Pa8JA&#10;FMTvgt9heYI33ShaJHUTVBAK2kNt6J/ba/Y1CWbfptk1pt++KxQ8DjPzG2ad9qYWHbWusqxgNo1A&#10;EOdWV1woyF73kxUI55E11pZJwS85SJPhYI2xtld+oe7kCxEg7GJUUHrfxFK6vCSDbmob4uB929ag&#10;D7ItpG7xGuCmlvMoepAGKw4LJTa0Kyk/ny5GwRv9yC+z/Tycj654Xrx7mX3MOqXGo37zCMJT7+/h&#10;//aTVrCaL+F2JhwBmfwBAAD//wMAUEsBAi0AFAAGAAgAAAAhANvh9svuAAAAhQEAABMAAAAAAAAA&#10;AAAAAAAAAAAAAFtDb250ZW50X1R5cGVzXS54bWxQSwECLQAUAAYACAAAACEAWvQsW78AAAAVAQAA&#10;CwAAAAAAAAAAAAAAAAAfAQAAX3JlbHMvLnJlbHNQSwECLQAUAAYACAAAACEAnYfHmcYAAADcAAAA&#10;DwAAAAAAAAAAAAAAAAAHAgAAZHJzL2Rvd25yZXYueG1sUEsFBgAAAAADAAMAtwAAAPoCAAAAAA==&#10;" filled="f" stroked="f">
                      <v:textbox inset="1.2694mm,1.2694mm,1.2694mm,1.2694mm">
                        <w:txbxContent>
                          <w:p w:rsidR="00E934CF" w:rsidRDefault="00E934CF">
                            <w:pPr>
                              <w:spacing w:before="0" w:after="0" w:line="215" w:lineRule="auto"/>
                              <w:jc w:val="center"/>
                              <w:textDirection w:val="btLr"/>
                            </w:pPr>
                            <w:r>
                              <w:rPr>
                                <w:b/>
                                <w:color w:val="000000"/>
                                <w:sz w:val="24"/>
                              </w:rPr>
                              <w:t xml:space="preserve">- </w:t>
                            </w:r>
                            <w:r>
                              <w:rPr>
                                <w:color w:val="000000"/>
                                <w:sz w:val="24"/>
                              </w:rPr>
                              <w:t>nije bio proaktivan u svom radu</w:t>
                            </w:r>
                          </w:p>
                        </w:txbxContent>
                      </v:textbox>
                    </v:rect>
                    <v:rect id="Rectangle 1219" o:spid="_x0000_s1434" style="position:absolute;left:17798;top:15144;width:16181;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3HFlwgAAANwAAAAPAAAAZHJzL2Rvd25yZXYueG1sRI9Bi8Iw&#10;FITvC/6H8ARva6pClWqUuqB48GJ3f8CjeTbF5iU0Wa3/3iwseBxm5htmsxtsJ+7Uh9axgtk0A0Fc&#10;O91yo+Dn+/C5AhEissbOMSl4UoDddvSxwUK7B1/oXsVGJAiHAhWYGH0hZagNWQxT54mTd3W9xZhk&#10;30jd4yPBbSfnWZZLiy2nBYOevgzVt+rXKrhglfPRlz5bzJZltzzvWT+NUpPxUK5BRBriO/zfPmkF&#10;q3kOf2fSEZDbFwAAAP//AwBQSwECLQAUAAYACAAAACEA2+H2y+4AAACFAQAAEwAAAAAAAAAAAAAA&#10;AAAAAAAAW0NvbnRlbnRfVHlwZXNdLnhtbFBLAQItABQABgAIAAAAIQBa9CxbvwAAABUBAAALAAAA&#10;AAAAAAAAAAAAAB8BAABfcmVscy8ucmVsc1BLAQItABQABgAIAAAAIQAE3HFlwgAAANwAAAAPAAAA&#10;AAAAAAAAAAAAAAcCAABkcnMvZG93bnJldi54bWxQSwUGAAAAAAMAAwC3AAAA9gIAAAAA&#10;" fillcolor="#66857a"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20" o:spid="_x0000_s1435" style="position:absolute;left:17798;top:15144;width:16181;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Gfx1xgAAANwAAAAPAAAAZHJzL2Rvd25yZXYueG1sRI9Pa8JA&#10;FMTvgt9heYI33ShiJXUTVBAK2kNt6J/ba/Y1CWbfptk1pt++KxQ8DjPzG2ad9qYWHbWusqxgNo1A&#10;EOdWV1woyF73kxUI55E11pZJwS85SJPhYI2xtld+oe7kCxEg7GJUUHrfxFK6vCSDbmob4uB929ag&#10;D7ItpG7xGuCmlvMoWkqDFYeFEhvalZSfTxej4I1+5JfZfh7OR1c8L969zD5mnVLjUb95BOGp9/fw&#10;f/tJK1jNH+B2JhwBmfwBAAD//wMAUEsBAi0AFAAGAAgAAAAhANvh9svuAAAAhQEAABMAAAAAAAAA&#10;AAAAAAAAAAAAAFtDb250ZW50X1R5cGVzXS54bWxQSwECLQAUAAYACAAAACEAWvQsW78AAAAVAQAA&#10;CwAAAAAAAAAAAAAAAAAfAQAAX3JlbHMvLnJlbHNQSwECLQAUAAYACAAAACEAAhn8dcYAAADcAAAA&#10;DwAAAAAAAAAAAAAAAAAHAgAAZHJzL2Rvd25yZXYueG1sUEsFBgAAAAADAAMAtwAAAPoCAAAAAA==&#10;" filled="f" stroked="f">
                      <v:textbox inset="1.2694mm,1.2694mm,1.2694mm,1.2694mm">
                        <w:txbxContent>
                          <w:p w:rsidR="00E934CF" w:rsidRDefault="00E934CF">
                            <w:pPr>
                              <w:spacing w:before="0" w:after="0" w:line="215" w:lineRule="auto"/>
                              <w:jc w:val="center"/>
                              <w:textDirection w:val="btLr"/>
                            </w:pPr>
                            <w:r>
                              <w:rPr>
                                <w:color w:val="000000"/>
                                <w:sz w:val="24"/>
                              </w:rPr>
                              <w:t>- nijesu preduzimane mjere intervencije u implementaciji strategije</w:t>
                            </w:r>
                          </w:p>
                        </w:txbxContent>
                      </v:textbox>
                    </v:rect>
                    <v:rect id="Rectangle 1221" o:spid="_x0000_s1436" style="position:absolute;left:35597;top:15144;width:16180;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i7RXwgAAANwAAAAPAAAAZHJzL2Rvd25yZXYueG1sRE/LasJA&#10;FN0L/YfhFrrTiVmUmDqKCIVaRTBK3V4yNy8zd0JmjOnfO4tCl4fzXq5H04qBeldbVjCfRSCIc6tr&#10;LhVczp/TBITzyBpby6TglxysVy+TJabaPvhEQ+ZLEULYpaig8r5LpXR5RQbdzHbEgStsb9AH2JdS&#10;9/gI4aaVcRS9S4M1h4YKO9pWlN+yu1Hw0zTx/ljvvxe74dhskmthD0Oh1NvruPkA4Wn0/+I/95dW&#10;kMRhbTgTjoBcPQEAAP//AwBQSwECLQAUAAYACAAAACEA2+H2y+4AAACFAQAAEwAAAAAAAAAAAAAA&#10;AAAAAAAAW0NvbnRlbnRfVHlwZXNdLnhtbFBLAQItABQABgAIAAAAIQBa9CxbvwAAABUBAAALAAAA&#10;AAAAAAAAAAAAAB8BAABfcmVscy8ucmVsc1BLAQItABQABgAIAAAAIQBTi7RXwgAAANwAAAAPAAAA&#10;AAAAAAAAAAAAAAcCAABkcnMvZG93bnJldi54bWxQSwUGAAAAAAMAAwC3AAAA9gIAAAAA&#10;" fillcolor="#667679"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rect>
                    <v:rect id="Rectangle 1222" o:spid="_x0000_s1437" style="position:absolute;left:35597;top:15144;width:16180;height:9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ys2cxgAAANwAAAAPAAAAZHJzL2Rvd25yZXYueG1sRI9Ba8JA&#10;FITvhf6H5Qne6kaRotFNsIWCYD1Ug6231+xrEsy+jdk1xn/fFQo9DjPzDbNMe1OLjlpXWVYwHkUg&#10;iHOrKy4UZPu3pxkI55E11pZJwY0cpMnjwxJjba/8Qd3OFyJA2MWooPS+iaV0eUkG3cg2xMH7sa1B&#10;H2RbSN3iNcBNLSdR9CwNVhwWSmzotaT8tLsYBQc6y2/zctyc3l2xnX56mX2NO6WGg361AOGp9//h&#10;v/ZaK5hN5nA/E46ATH4BAAD//wMAUEsBAi0AFAAGAAgAAAAhANvh9svuAAAAhQEAABMAAAAAAAAA&#10;AAAAAAAAAAAAAFtDb250ZW50X1R5cGVzXS54bWxQSwECLQAUAAYACAAAACEAWvQsW78AAAAVAQAA&#10;CwAAAAAAAAAAAAAAAAAfAQAAX3JlbHMvLnJlbHNQSwECLQAUAAYACAAAACEAHMrNnMYAAADcAAAA&#10;DwAAAAAAAAAAAAAAAAAHAgAAZHJzL2Rvd25yZXYueG1sUEsFBgAAAAADAAMAtwAAAPoCAAAAAA==&#10;" filled="f" stroked="f">
                      <v:textbox inset="1.2694mm,1.2694mm,1.2694mm,1.2694mm">
                        <w:txbxContent>
                          <w:p w:rsidR="00E934CF" w:rsidRDefault="00E934CF">
                            <w:pPr>
                              <w:spacing w:before="0" w:after="0" w:line="215" w:lineRule="auto"/>
                              <w:jc w:val="center"/>
                              <w:textDirection w:val="btLr"/>
                            </w:pPr>
                            <w:r>
                              <w:rPr>
                                <w:color w:val="000000"/>
                                <w:sz w:val="24"/>
                              </w:rPr>
                              <w:t>- ključni dokumenti koji su se odnosili na reformu javne uprave nijesu razmatrani na savjetu</w:t>
                            </w:r>
                          </w:p>
                        </w:txbxContent>
                      </v:textbox>
                    </v:rect>
                  </v:group>
                </v:group>
                <w10:wrap type="square"/>
              </v:group>
            </w:pict>
          </mc:Fallback>
        </mc:AlternateContent>
      </w:r>
      <w:r w:rsidR="006A107F" w:rsidRPr="007075A6">
        <w:rPr>
          <w:rFonts w:asciiTheme="minorHAnsi" w:eastAsia="Calibri" w:hAnsiTheme="minorHAnsi" w:cs="Calibri"/>
          <w:color w:val="000000"/>
          <w:sz w:val="24"/>
          <w:szCs w:val="24"/>
        </w:rPr>
        <w:t>U odnosu na rad Savjeta za reformu javne uprave, kao savjetodavnog tijela Vlade, koje je pružalo političku podršku procesu reforme, identifikovani su sl</w:t>
      </w:r>
      <w:r w:rsidR="00E5153E">
        <w:rPr>
          <w:rFonts w:asciiTheme="minorHAnsi" w:eastAsia="Calibri" w:hAnsiTheme="minorHAnsi" w:cs="Calibri"/>
          <w:color w:val="000000"/>
          <w:sz w:val="24"/>
          <w:szCs w:val="24"/>
        </w:rPr>
        <w:t>j</w:t>
      </w:r>
      <w:r w:rsidR="006A107F" w:rsidRPr="007075A6">
        <w:rPr>
          <w:rFonts w:asciiTheme="minorHAnsi" w:eastAsia="Calibri" w:hAnsiTheme="minorHAnsi" w:cs="Calibri"/>
          <w:color w:val="000000"/>
          <w:sz w:val="24"/>
          <w:szCs w:val="24"/>
        </w:rPr>
        <w:t>edeći izazovi:</w:t>
      </w:r>
    </w:p>
    <w:p w:rsidR="00A16942" w:rsidRPr="007075A6" w:rsidRDefault="00E5153E">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D75196">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 xml:space="preserve">druge strane, </w:t>
      </w:r>
      <w:r w:rsidR="006A107F" w:rsidRPr="007075A6">
        <w:rPr>
          <w:rFonts w:asciiTheme="minorHAnsi" w:eastAsia="Calibri" w:hAnsiTheme="minorHAnsi" w:cs="Calibri"/>
          <w:b/>
          <w:color w:val="000000"/>
          <w:sz w:val="24"/>
          <w:szCs w:val="24"/>
        </w:rPr>
        <w:t>Kordinacioni tim za efikasniju implementaciju</w:t>
      </w:r>
      <w:r w:rsidR="006A107F" w:rsidRPr="007075A6">
        <w:rPr>
          <w:rFonts w:asciiTheme="minorHAnsi" w:eastAsia="Calibri" w:hAnsiTheme="minorHAnsi" w:cs="Calibri"/>
          <w:color w:val="000000"/>
          <w:sz w:val="24"/>
          <w:szCs w:val="24"/>
        </w:rPr>
        <w:t xml:space="preserve"> bio </w:t>
      </w:r>
      <w:r w:rsidRPr="007075A6">
        <w:rPr>
          <w:rFonts w:asciiTheme="minorHAnsi" w:eastAsia="Calibri" w:hAnsiTheme="minorHAnsi" w:cs="Calibri"/>
          <w:color w:val="000000"/>
          <w:sz w:val="24"/>
          <w:szCs w:val="24"/>
        </w:rPr>
        <w:t xml:space="preserve">je </w:t>
      </w:r>
      <w:r w:rsidR="006A107F" w:rsidRPr="007075A6">
        <w:rPr>
          <w:rFonts w:asciiTheme="minorHAnsi" w:eastAsia="Calibri" w:hAnsiTheme="minorHAnsi" w:cs="Calibri"/>
          <w:color w:val="000000"/>
          <w:sz w:val="24"/>
          <w:szCs w:val="24"/>
        </w:rPr>
        <w:t xml:space="preserve">sastavljen od kontakt osoba iz svih </w:t>
      </w:r>
      <w:r>
        <w:rPr>
          <w:rFonts w:asciiTheme="minorHAnsi" w:eastAsia="Calibri" w:hAnsiTheme="minorHAnsi" w:cs="Calibri"/>
          <w:color w:val="000000"/>
          <w:sz w:val="24"/>
          <w:szCs w:val="24"/>
        </w:rPr>
        <w:t>institucija koje su bile nosioci</w:t>
      </w:r>
      <w:r w:rsidR="006A107F" w:rsidRPr="007075A6">
        <w:rPr>
          <w:rFonts w:asciiTheme="minorHAnsi" w:eastAsia="Calibri" w:hAnsiTheme="minorHAnsi" w:cs="Calibri"/>
          <w:color w:val="000000"/>
          <w:sz w:val="24"/>
          <w:szCs w:val="24"/>
        </w:rPr>
        <w:t xml:space="preserve"> aktivnosti i ujedno kontakt osobe za dostavljanje podataka o stepenu ostv</w:t>
      </w:r>
      <w:r>
        <w:rPr>
          <w:rFonts w:asciiTheme="minorHAnsi" w:eastAsia="Calibri" w:hAnsiTheme="minorHAnsi" w:cs="Calibri"/>
          <w:color w:val="000000"/>
          <w:sz w:val="24"/>
          <w:szCs w:val="24"/>
        </w:rPr>
        <w:t>arivosti planiranih indi</w:t>
      </w:r>
      <w:r w:rsidR="006A107F" w:rsidRPr="007075A6">
        <w:rPr>
          <w:rFonts w:asciiTheme="minorHAnsi" w:eastAsia="Calibri" w:hAnsiTheme="minorHAnsi" w:cs="Calibri"/>
          <w:color w:val="000000"/>
          <w:sz w:val="24"/>
          <w:szCs w:val="24"/>
        </w:rPr>
        <w:t>k</w:t>
      </w: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tora i igrao je značajnu ulogu u praćenju i monitoringu </w:t>
      </w:r>
      <w:r w:rsidR="007643B1">
        <w:rPr>
          <w:rFonts w:asciiTheme="minorHAnsi" w:eastAsia="Calibri" w:hAnsiTheme="minorHAnsi" w:cs="Calibri"/>
          <w:color w:val="000000"/>
          <w:sz w:val="24"/>
          <w:szCs w:val="24"/>
        </w:rPr>
        <w:t>procesa refor</w:t>
      </w:r>
      <w:r w:rsidR="006A107F" w:rsidRPr="007075A6">
        <w:rPr>
          <w:rFonts w:asciiTheme="minorHAnsi" w:eastAsia="Calibri" w:hAnsiTheme="minorHAnsi" w:cs="Calibri"/>
          <w:color w:val="000000"/>
          <w:sz w:val="24"/>
          <w:szCs w:val="24"/>
        </w:rPr>
        <w:t>m</w:t>
      </w:r>
      <w:r w:rsidR="00151659">
        <w:rPr>
          <w:rFonts w:asciiTheme="minorHAnsi" w:eastAsia="Calibri" w:hAnsiTheme="minorHAnsi" w:cs="Calibri"/>
          <w:color w:val="000000"/>
          <w:sz w:val="24"/>
          <w:szCs w:val="24"/>
        </w:rPr>
        <w:t>e javne uprave.</w:t>
      </w:r>
      <w:r w:rsidR="006A107F" w:rsidRPr="007075A6">
        <w:rPr>
          <w:rFonts w:asciiTheme="minorHAnsi" w:eastAsia="Calibri" w:hAnsiTheme="minorHAnsi" w:cs="Calibri"/>
          <w:color w:val="000000"/>
          <w:sz w:val="24"/>
          <w:szCs w:val="24"/>
        </w:rPr>
        <w:t xml:space="preserve"> Međutim, ono što je izostalo je</w:t>
      </w:r>
      <w:r w:rsidR="00151659">
        <w:rPr>
          <w:rFonts w:asciiTheme="minorHAnsi" w:eastAsia="Calibri" w:hAnsiTheme="minorHAnsi" w:cs="Calibri"/>
          <w:color w:val="000000"/>
          <w:sz w:val="24"/>
          <w:szCs w:val="24"/>
        </w:rPr>
        <w:t xml:space="preserve"> to</w:t>
      </w:r>
      <w:r w:rsidR="006A107F" w:rsidRPr="007075A6">
        <w:rPr>
          <w:rFonts w:asciiTheme="minorHAnsi" w:eastAsia="Calibri" w:hAnsiTheme="minorHAnsi" w:cs="Calibri"/>
          <w:color w:val="000000"/>
          <w:sz w:val="24"/>
          <w:szCs w:val="24"/>
        </w:rPr>
        <w:t xml:space="preserve"> što nije osnažen navedeni</w:t>
      </w:r>
      <w:r w:rsidR="00151659">
        <w:rPr>
          <w:rFonts w:asciiTheme="minorHAnsi" w:eastAsia="Calibri" w:hAnsiTheme="minorHAnsi" w:cs="Calibri"/>
          <w:color w:val="000000"/>
          <w:sz w:val="24"/>
          <w:szCs w:val="24"/>
        </w:rPr>
        <w:t xml:space="preserve"> tim u smislu dodatnih edukacija</w:t>
      </w:r>
      <w:r w:rsidR="006A107F" w:rsidRPr="007075A6">
        <w:rPr>
          <w:rFonts w:asciiTheme="minorHAnsi" w:eastAsia="Calibri" w:hAnsiTheme="minorHAnsi" w:cs="Calibri"/>
          <w:color w:val="000000"/>
          <w:sz w:val="24"/>
          <w:szCs w:val="24"/>
        </w:rPr>
        <w:t xml:space="preserve"> i dodatne fina</w:t>
      </w:r>
      <w:r w:rsidR="00151659">
        <w:rPr>
          <w:rFonts w:asciiTheme="minorHAnsi" w:eastAsia="Calibri" w:hAnsiTheme="minorHAnsi" w:cs="Calibri"/>
          <w:color w:val="000000"/>
          <w:sz w:val="24"/>
          <w:szCs w:val="24"/>
        </w:rPr>
        <w:t>n</w:t>
      </w:r>
      <w:r w:rsidR="006A107F" w:rsidRPr="007075A6">
        <w:rPr>
          <w:rFonts w:asciiTheme="minorHAnsi" w:eastAsia="Calibri" w:hAnsiTheme="minorHAnsi" w:cs="Calibri"/>
          <w:color w:val="000000"/>
          <w:sz w:val="24"/>
          <w:szCs w:val="24"/>
        </w:rPr>
        <w:t>sijske podrške imajući u vidu činjenicu da su ovo dodatni poslovi u njihovom angažovanju, kao i da nije uspostavljena bolja veza između rada operativnog tijela i rada Savjeta za reformu javne uprave, o</w:t>
      </w:r>
      <w:r w:rsidR="00151659">
        <w:rPr>
          <w:rFonts w:asciiTheme="minorHAnsi" w:eastAsia="Calibri" w:hAnsiTheme="minorHAnsi" w:cs="Calibri"/>
          <w:color w:val="000000"/>
          <w:sz w:val="24"/>
          <w:szCs w:val="24"/>
        </w:rPr>
        <w:t xml:space="preserve">dnosno Savjet je bio upoznat s </w:t>
      </w:r>
      <w:r w:rsidR="006A107F" w:rsidRPr="007075A6">
        <w:rPr>
          <w:rFonts w:asciiTheme="minorHAnsi" w:eastAsia="Calibri" w:hAnsiTheme="minorHAnsi" w:cs="Calibri"/>
          <w:color w:val="000000"/>
          <w:sz w:val="24"/>
          <w:szCs w:val="24"/>
        </w:rPr>
        <w:t xml:space="preserve">radom operativnog nivoa samo na osnovu jedne informacije o njegovom radu.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Imajuć</w:t>
      </w:r>
      <w:r w:rsidR="00151659">
        <w:rPr>
          <w:rFonts w:asciiTheme="minorHAnsi" w:eastAsia="Calibri" w:hAnsiTheme="minorHAnsi" w:cs="Calibri"/>
          <w:color w:val="000000"/>
          <w:sz w:val="24"/>
          <w:szCs w:val="24"/>
        </w:rPr>
        <w:t>i u vidu naučene lekcije iz pret</w:t>
      </w:r>
      <w:r w:rsidRPr="007075A6">
        <w:rPr>
          <w:rFonts w:asciiTheme="minorHAnsi" w:eastAsia="Calibri" w:hAnsiTheme="minorHAnsi" w:cs="Calibri"/>
          <w:color w:val="000000"/>
          <w:sz w:val="24"/>
          <w:szCs w:val="24"/>
        </w:rPr>
        <w:t>hodnog iskustva u praćenju sprovođenja strategije, ali prije svega izvještavanju i evaluaciji strateških i operativnih ciljeva, sa ciljem uspostavljanja efikasnog procesa</w:t>
      </w:r>
      <w:r w:rsidR="00151659">
        <w:rPr>
          <w:rFonts w:asciiTheme="minorHAnsi" w:eastAsia="Calibri" w:hAnsiTheme="minorHAnsi" w:cs="Calibri"/>
          <w:color w:val="000000"/>
          <w:sz w:val="24"/>
          <w:szCs w:val="24"/>
        </w:rPr>
        <w:t xml:space="preserve"> implementacije Strategije 2022–</w:t>
      </w:r>
      <w:r w:rsidRPr="007075A6">
        <w:rPr>
          <w:rFonts w:asciiTheme="minorHAnsi" w:eastAsia="Calibri" w:hAnsiTheme="minorHAnsi" w:cs="Calibri"/>
          <w:color w:val="000000"/>
          <w:sz w:val="24"/>
          <w:szCs w:val="24"/>
        </w:rPr>
        <w:t>2026</w:t>
      </w:r>
      <w:r w:rsidR="00151659">
        <w:rPr>
          <w:rFonts w:asciiTheme="minorHAnsi" w:eastAsia="Calibri" w:hAnsiTheme="minorHAnsi" w:cs="Calibri"/>
          <w:color w:val="000000"/>
          <w:sz w:val="24"/>
          <w:szCs w:val="24"/>
        </w:rPr>
        <w:t>.</w:t>
      </w:r>
      <w:r w:rsidRPr="007075A6">
        <w:rPr>
          <w:rFonts w:asciiTheme="minorHAnsi" w:eastAsia="Calibri" w:hAnsiTheme="minorHAnsi" w:cs="Calibri"/>
          <w:color w:val="000000"/>
          <w:sz w:val="24"/>
          <w:szCs w:val="24"/>
        </w:rPr>
        <w:t xml:space="preserve"> potrebno je:</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Unaprijediti rad Savjeta za reformu javne uprave. Administrativno tehnička podr</w:t>
      </w:r>
      <w:r w:rsidR="00151659">
        <w:rPr>
          <w:rFonts w:asciiTheme="minorHAnsi" w:eastAsia="Calibri" w:hAnsiTheme="minorHAnsi" w:cs="Calibri"/>
          <w:color w:val="000000"/>
          <w:sz w:val="24"/>
          <w:szCs w:val="24"/>
        </w:rPr>
        <w:t>ška Savjetu mora biti efikasnija</w:t>
      </w:r>
      <w:r w:rsidRPr="007075A6">
        <w:rPr>
          <w:rFonts w:asciiTheme="minorHAnsi" w:eastAsia="Calibri" w:hAnsiTheme="minorHAnsi" w:cs="Calibri"/>
          <w:color w:val="000000"/>
          <w:sz w:val="24"/>
          <w:szCs w:val="24"/>
        </w:rPr>
        <w:t xml:space="preserve"> u smislu bolje pripreme materijala, zaključaka i sjednica Savjeta, te dostavljanju vjerodosto</w:t>
      </w:r>
      <w:r w:rsidR="00151659">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nih prikupljenih informacija</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Učiniti rad Savjeta proaktivnijim i uz veću uključenost svih zainteresovanih strana što podrazumijeva i jačanje kapaciteta u pogledu administrativno tehničke podrške Savjetu</w:t>
      </w:r>
      <w:r w:rsidR="00151659">
        <w:rPr>
          <w:rFonts w:asciiTheme="minorHAnsi" w:eastAsia="Calibri" w:hAnsiTheme="minorHAnsi" w:cs="Calibri"/>
          <w:color w:val="000000"/>
          <w:sz w:val="24"/>
          <w:szCs w:val="24"/>
        </w:rPr>
        <w:t>.</w:t>
      </w:r>
    </w:p>
    <w:p w:rsidR="00A16942" w:rsidRPr="007075A6" w:rsidRDefault="00151659"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Obezbijediti veću transpare</w:t>
      </w:r>
      <w:r w:rsidR="006A107F" w:rsidRPr="007075A6">
        <w:rPr>
          <w:rFonts w:asciiTheme="minorHAnsi" w:eastAsia="Calibri" w:hAnsiTheme="minorHAnsi" w:cs="Calibri"/>
          <w:color w:val="000000"/>
          <w:sz w:val="24"/>
          <w:szCs w:val="24"/>
        </w:rPr>
        <w:t>n</w:t>
      </w:r>
      <w:r>
        <w:rPr>
          <w:rFonts w:asciiTheme="minorHAnsi" w:eastAsia="Calibri" w:hAnsiTheme="minorHAnsi" w:cs="Calibri"/>
          <w:color w:val="000000"/>
          <w:sz w:val="24"/>
          <w:szCs w:val="24"/>
        </w:rPr>
        <w:t>tn</w:t>
      </w:r>
      <w:r w:rsidR="006A107F" w:rsidRPr="007075A6">
        <w:rPr>
          <w:rFonts w:asciiTheme="minorHAnsi" w:eastAsia="Calibri" w:hAnsiTheme="minorHAnsi" w:cs="Calibri"/>
          <w:color w:val="000000"/>
          <w:sz w:val="24"/>
          <w:szCs w:val="24"/>
        </w:rPr>
        <w:t>ost u radu Savjeta kako bi Savjet bio tijelo koje će upravljati procesom reforme javne uprave u smislu donošenja mjera intervencije i prepoznavanja rizika u postizanju planiranih ciljeva buduće Strategije</w:t>
      </w:r>
    </w:p>
    <w:p w:rsidR="00A16942" w:rsidRPr="007075A6" w:rsidRDefault="00151659"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Nastaviti s</w:t>
      </w:r>
      <w:r w:rsidR="006A107F" w:rsidRPr="007075A6">
        <w:rPr>
          <w:rFonts w:asciiTheme="minorHAnsi" w:eastAsia="Calibri" w:hAnsiTheme="minorHAnsi" w:cs="Calibri"/>
          <w:color w:val="000000"/>
          <w:sz w:val="24"/>
          <w:szCs w:val="24"/>
        </w:rPr>
        <w:t xml:space="preserve"> praksom postojanja međuresorskog tima na operativnom nivou uz uspostavljanje direktne veze između rada Savjeta i operativnog tima odnosno da se odluke zasnivaju na preporukama i zaključcima operativnog tima</w:t>
      </w:r>
      <w:r>
        <w:rPr>
          <w:rFonts w:asciiTheme="minorHAnsi" w:eastAsia="Calibri" w:hAnsiTheme="minorHAnsi" w:cs="Calibri"/>
          <w:color w:val="000000"/>
          <w:sz w:val="24"/>
          <w:szCs w:val="24"/>
        </w:rPr>
        <w:t>.</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Pronaći adekvatne mehanizame za pod</w:t>
      </w:r>
      <w:r w:rsidR="00151659">
        <w:rPr>
          <w:rFonts w:asciiTheme="minorHAnsi" w:eastAsia="Calibri" w:hAnsiTheme="minorHAnsi" w:cs="Calibri"/>
          <w:color w:val="000000"/>
          <w:sz w:val="24"/>
          <w:szCs w:val="24"/>
        </w:rPr>
        <w:t>s</w:t>
      </w:r>
      <w:r w:rsidRPr="007075A6">
        <w:rPr>
          <w:rFonts w:asciiTheme="minorHAnsi" w:eastAsia="Calibri" w:hAnsiTheme="minorHAnsi" w:cs="Calibri"/>
          <w:color w:val="000000"/>
          <w:sz w:val="24"/>
          <w:szCs w:val="24"/>
        </w:rPr>
        <w:t>ticaj rada služenika koji su članovi operativnog tima za</w:t>
      </w:r>
      <w:r w:rsidR="00151659">
        <w:rPr>
          <w:rFonts w:asciiTheme="minorHAnsi" w:eastAsia="Calibri" w:hAnsiTheme="minorHAnsi" w:cs="Calibri"/>
          <w:color w:val="000000"/>
          <w:sz w:val="24"/>
          <w:szCs w:val="24"/>
        </w:rPr>
        <w:t xml:space="preserve"> implementaciju Strategije 2022–2026.</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Dalje unaprijediti sistem Izvještavanja o reformi. Unapređenje treba da se odnosi na unapređenje kvaliteta izvještav</w:t>
      </w:r>
      <w:r w:rsidR="00151659">
        <w:rPr>
          <w:rFonts w:asciiTheme="minorHAnsi" w:eastAsia="Calibri" w:hAnsiTheme="minorHAnsi" w:cs="Calibri"/>
          <w:color w:val="000000"/>
          <w:sz w:val="24"/>
          <w:szCs w:val="24"/>
        </w:rPr>
        <w:t>a</w:t>
      </w:r>
      <w:r w:rsidRPr="007075A6">
        <w:rPr>
          <w:rFonts w:asciiTheme="minorHAnsi" w:eastAsia="Calibri" w:hAnsiTheme="minorHAnsi" w:cs="Calibri"/>
          <w:color w:val="000000"/>
          <w:sz w:val="24"/>
          <w:szCs w:val="24"/>
        </w:rPr>
        <w:t>nja u smislu prepoznavanja mjera intervencija i djelovanja u slučaju zastoja u procesu reforme</w:t>
      </w:r>
      <w:r w:rsidR="00151659">
        <w:rPr>
          <w:rFonts w:asciiTheme="minorHAnsi" w:eastAsia="Calibri" w:hAnsiTheme="minorHAnsi" w:cs="Calibri"/>
          <w:color w:val="000000"/>
          <w:sz w:val="24"/>
          <w:szCs w:val="24"/>
        </w:rPr>
        <w:t>.</w:t>
      </w:r>
    </w:p>
    <w:p w:rsidR="00A16942" w:rsidRPr="007075A6" w:rsidRDefault="00151659"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sakupljanja podataka i informacija boljeg kvaliteta, te izrade analitičkih dokumenata potrebno je odrediti koordinatore za svaki od strateških ciljeva kako bi monitoring i izvještavanje bilo efikasnije, te njihove kapacitete u ovom aspektu povećati</w:t>
      </w:r>
      <w:r>
        <w:rPr>
          <w:rFonts w:asciiTheme="minorHAnsi" w:eastAsia="Calibri" w:hAnsiTheme="minorHAnsi" w:cs="Calibri"/>
          <w:color w:val="000000"/>
          <w:sz w:val="24"/>
          <w:szCs w:val="24"/>
        </w:rPr>
        <w:t>.</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Potrebno je obezbijediti adekvatan informacioni </w:t>
      </w:r>
      <w:r w:rsidR="00151659">
        <w:rPr>
          <w:rFonts w:asciiTheme="minorHAnsi" w:eastAsia="Calibri" w:hAnsiTheme="minorHAnsi" w:cs="Calibri"/>
          <w:color w:val="000000"/>
          <w:sz w:val="24"/>
          <w:szCs w:val="24"/>
        </w:rPr>
        <w:t xml:space="preserve">sistem koji će olakšati process </w:t>
      </w:r>
      <w:r w:rsidRPr="007075A6">
        <w:rPr>
          <w:rFonts w:asciiTheme="minorHAnsi" w:eastAsia="Calibri" w:hAnsiTheme="minorHAnsi" w:cs="Calibri"/>
          <w:color w:val="000000"/>
          <w:sz w:val="24"/>
          <w:szCs w:val="24"/>
        </w:rPr>
        <w:t>prikupljanja podataka, a kako bi uloga koordinatora bila ana</w:t>
      </w:r>
      <w:r w:rsidR="00151659">
        <w:rPr>
          <w:rFonts w:asciiTheme="minorHAnsi" w:eastAsia="Calibri" w:hAnsiTheme="minorHAnsi" w:cs="Calibri"/>
          <w:color w:val="000000"/>
          <w:sz w:val="24"/>
          <w:szCs w:val="24"/>
        </w:rPr>
        <w:t>litička, a ne administrativno-tehnička.</w:t>
      </w:r>
    </w:p>
    <w:p w:rsidR="00A16942" w:rsidRPr="007075A6" w:rsidRDefault="006A107F" w:rsidP="00A47B58">
      <w:pPr>
        <w:numPr>
          <w:ilvl w:val="0"/>
          <w:numId w:val="36"/>
        </w:numP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Potrebno je obezbijediti bolju vidljivost rezultata reforme kroz uspostavljanje komunikacijskog plana</w:t>
      </w:r>
    </w:p>
    <w:p w:rsidR="00A16942" w:rsidRPr="007075A6" w:rsidRDefault="003F21D2">
      <w:pPr>
        <w:spacing w:before="60" w:after="60" w:line="240" w:lineRule="auto"/>
        <w:ind w:right="-471"/>
        <w:jc w:val="both"/>
        <w:rPr>
          <w:rFonts w:asciiTheme="minorHAnsi" w:eastAsia="Calibri" w:hAnsiTheme="minorHAnsi" w:cs="Calibri"/>
          <w:color w:val="002060"/>
          <w:sz w:val="24"/>
          <w:szCs w:val="24"/>
        </w:rPr>
      </w:pPr>
      <w:r>
        <w:rPr>
          <w:rFonts w:asciiTheme="minorHAnsi" w:eastAsia="Calibri" w:hAnsiTheme="minorHAnsi" w:cs="Calibri"/>
          <w:noProof/>
          <w:color w:val="002060"/>
          <w:sz w:val="24"/>
          <w:szCs w:val="24"/>
          <w:lang w:val="en-US"/>
        </w:rPr>
        <mc:AlternateContent>
          <mc:Choice Requires="wpg">
            <w:drawing>
              <wp:inline distT="0" distB="0" distL="0" distR="0" wp14:anchorId="392DA43C" wp14:editId="27026412">
                <wp:extent cx="6081760" cy="3200400"/>
                <wp:effectExtent l="0" t="0" r="0" b="0"/>
                <wp:docPr id="786" name="Group 122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081760" cy="3200400"/>
                          <a:chOff x="0" y="0"/>
                          <a:chExt cx="60817" cy="32004"/>
                        </a:xfrm>
                      </wpg:grpSpPr>
                      <wps:wsp>
                        <wps:cNvPr id="787" name="Rectangle 1225"/>
                        <wps:cNvSpPr>
                          <a:spLocks noChangeArrowheads="1"/>
                        </wps:cNvSpPr>
                        <wps:spPr bwMode="auto">
                          <a:xfrm>
                            <a:off x="0" y="0"/>
                            <a:ext cx="60807" cy="32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788" name="Group 1226"/>
                        <wpg:cNvGrpSpPr>
                          <a:grpSpLocks/>
                        </wpg:cNvGrpSpPr>
                        <wpg:grpSpPr bwMode="auto">
                          <a:xfrm>
                            <a:off x="2743" y="3185"/>
                            <a:ext cx="58074" cy="26438"/>
                            <a:chOff x="2743" y="3185"/>
                            <a:chExt cx="58074" cy="26438"/>
                          </a:xfrm>
                        </wpg:grpSpPr>
                        <wps:wsp>
                          <wps:cNvPr id="792" name="Rounded Rectangle 1228"/>
                          <wps:cNvSpPr>
                            <a:spLocks noChangeArrowheads="1"/>
                          </wps:cNvSpPr>
                          <wps:spPr bwMode="auto">
                            <a:xfrm>
                              <a:off x="33297" y="17521"/>
                              <a:ext cx="27314" cy="10958"/>
                            </a:xfrm>
                            <a:prstGeom prst="roundRect">
                              <a:avLst>
                                <a:gd name="adj" fmla="val 10000"/>
                              </a:avLst>
                            </a:prstGeom>
                            <a:solidFill>
                              <a:schemeClr val="lt1">
                                <a:lumMod val="100000"/>
                                <a:lumOff val="0"/>
                                <a:alpha val="89410"/>
                              </a:schemeClr>
                            </a:solidFill>
                            <a:ln w="25400">
                              <a:solidFill>
                                <a:srgbClr val="678D71"/>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793" name="Rectangle 1229"/>
                          <wps:cNvSpPr>
                            <a:spLocks noChangeArrowheads="1"/>
                          </wps:cNvSpPr>
                          <wps:spPr bwMode="auto">
                            <a:xfrm>
                              <a:off x="41729" y="17929"/>
                              <a:ext cx="18639" cy="9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3F21D2">
                                <w:pPr>
                                  <w:spacing w:before="0" w:after="0" w:line="215" w:lineRule="auto"/>
                                  <w:textDirection w:val="btLr"/>
                                  <w:rPr>
                                    <w:color w:val="000000"/>
                                    <w:sz w:val="18"/>
                                    <w:szCs w:val="18"/>
                                  </w:rPr>
                                </w:pPr>
                                <w:r w:rsidRPr="003F21D2">
                                  <w:rPr>
                                    <w:color w:val="000000"/>
                                    <w:sz w:val="18"/>
                                    <w:szCs w:val="18"/>
                                  </w:rPr>
                                  <w:t>motivisanost zaposlenih u insi</w:t>
                                </w:r>
                                <w:r>
                                  <w:rPr>
                                    <w:color w:val="000000"/>
                                    <w:sz w:val="18"/>
                                    <w:szCs w:val="18"/>
                                  </w:rPr>
                                  <w:t>tucijama</w:t>
                                </w:r>
                              </w:p>
                              <w:p w:rsidR="00E934CF" w:rsidRPr="003F21D2" w:rsidRDefault="00E934CF" w:rsidP="003F21D2">
                                <w:pPr>
                                  <w:spacing w:before="0" w:after="0" w:line="215" w:lineRule="auto"/>
                                  <w:textDirection w:val="btLr"/>
                                  <w:rPr>
                                    <w:sz w:val="18"/>
                                    <w:szCs w:val="18"/>
                                  </w:rPr>
                                </w:pPr>
                                <w:r w:rsidRPr="003F21D2">
                                  <w:rPr>
                                    <w:color w:val="000000"/>
                                    <w:sz w:val="18"/>
                                    <w:szCs w:val="18"/>
                                  </w:rPr>
                                  <w:t>pandemija COVID19</w:t>
                                </w:r>
                              </w:p>
                              <w:p w:rsidR="00E934CF" w:rsidRPr="003F21D2" w:rsidRDefault="00E934CF" w:rsidP="003F21D2">
                                <w:pPr>
                                  <w:spacing w:before="24" w:after="0" w:line="215" w:lineRule="auto"/>
                                  <w:textDirection w:val="btLr"/>
                                  <w:rPr>
                                    <w:sz w:val="18"/>
                                    <w:szCs w:val="18"/>
                                  </w:rPr>
                                </w:pPr>
                                <w:r w:rsidRPr="003F21D2">
                                  <w:rPr>
                                    <w:color w:val="000000"/>
                                    <w:sz w:val="18"/>
                                    <w:szCs w:val="18"/>
                                  </w:rPr>
                                  <w:t>finansijska neodrživost procesa reforme odnosno zavisnosti od evropskih fondova</w:t>
                                </w:r>
                              </w:p>
                            </w:txbxContent>
                          </wps:txbx>
                          <wps:bodyPr rot="0" vert="horz" wrap="square" lIns="38100" tIns="38100" rIns="38100" bIns="38100" anchor="t" anchorCtr="0" upright="1">
                            <a:noAutofit/>
                          </wps:bodyPr>
                        </wps:wsp>
                        <wps:wsp>
                          <wps:cNvPr id="794" name="Rounded Rectangle 1230"/>
                          <wps:cNvSpPr>
                            <a:spLocks noChangeArrowheads="1"/>
                          </wps:cNvSpPr>
                          <wps:spPr bwMode="auto">
                            <a:xfrm>
                              <a:off x="2743" y="17745"/>
                              <a:ext cx="27609" cy="11878"/>
                            </a:xfrm>
                            <a:prstGeom prst="roundRect">
                              <a:avLst>
                                <a:gd name="adj" fmla="val 10000"/>
                              </a:avLst>
                            </a:prstGeom>
                            <a:solidFill>
                              <a:schemeClr val="lt1">
                                <a:lumMod val="100000"/>
                                <a:lumOff val="0"/>
                                <a:alpha val="89410"/>
                              </a:schemeClr>
                            </a:solidFill>
                            <a:ln w="25400">
                              <a:solidFill>
                                <a:srgbClr val="667679"/>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795" name="Rectangle 1231"/>
                          <wps:cNvSpPr>
                            <a:spLocks noChangeArrowheads="1"/>
                          </wps:cNvSpPr>
                          <wps:spPr bwMode="auto">
                            <a:xfrm>
                              <a:off x="3324" y="17949"/>
                              <a:ext cx="18805" cy="1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3F21D2" w:rsidRDefault="00E934CF" w:rsidP="003F21D2">
                                <w:pPr>
                                  <w:spacing w:before="0" w:after="0" w:line="215" w:lineRule="auto"/>
                                  <w:textDirection w:val="btLr"/>
                                  <w:rPr>
                                    <w:sz w:val="18"/>
                                    <w:szCs w:val="18"/>
                                  </w:rPr>
                                </w:pPr>
                                <w:r w:rsidRPr="003F21D2">
                                  <w:rPr>
                                    <w:color w:val="000000"/>
                                    <w:sz w:val="18"/>
                                    <w:szCs w:val="18"/>
                                  </w:rPr>
                                  <w:t>veliki značaj reforme javne uprave u javnosti i političkoj agendi Valde i EK</w:t>
                                </w:r>
                              </w:p>
                              <w:p w:rsidR="00E934CF" w:rsidRPr="003F21D2" w:rsidRDefault="00E934CF" w:rsidP="003F21D2">
                                <w:pPr>
                                  <w:spacing w:before="24" w:after="0" w:line="215" w:lineRule="auto"/>
                                  <w:textDirection w:val="btLr"/>
                                  <w:rPr>
                                    <w:sz w:val="18"/>
                                    <w:szCs w:val="18"/>
                                  </w:rPr>
                                </w:pPr>
                                <w:r w:rsidRPr="003F21D2">
                                  <w:rPr>
                                    <w:color w:val="000000"/>
                                    <w:sz w:val="18"/>
                                    <w:szCs w:val="18"/>
                                  </w:rPr>
                                  <w:t>značajna podrška mešunarodnih partnera</w:t>
                                </w:r>
                              </w:p>
                              <w:p w:rsidR="00E934CF" w:rsidRPr="003F21D2" w:rsidRDefault="00E934CF" w:rsidP="003F21D2">
                                <w:pPr>
                                  <w:spacing w:before="24" w:after="0" w:line="215" w:lineRule="auto"/>
                                  <w:textDirection w:val="btLr"/>
                                  <w:rPr>
                                    <w:sz w:val="18"/>
                                    <w:szCs w:val="18"/>
                                  </w:rPr>
                                </w:pPr>
                                <w:r w:rsidRPr="003F21D2">
                                  <w:rPr>
                                    <w:color w:val="000000"/>
                                    <w:sz w:val="18"/>
                                    <w:szCs w:val="18"/>
                                  </w:rPr>
                                  <w:t>komuniciranje dobrih primjera reforme</w:t>
                                </w:r>
                              </w:p>
                              <w:p w:rsidR="00E934CF" w:rsidRPr="003F21D2" w:rsidRDefault="00E934CF" w:rsidP="003F21D2">
                                <w:pPr>
                                  <w:spacing w:before="24" w:after="0" w:line="215" w:lineRule="auto"/>
                                  <w:textDirection w:val="btLr"/>
                                  <w:rPr>
                                    <w:sz w:val="18"/>
                                    <w:szCs w:val="18"/>
                                  </w:rPr>
                                </w:pPr>
                                <w:r w:rsidRPr="003F21D2">
                                  <w:rPr>
                                    <w:color w:val="000000"/>
                                    <w:sz w:val="18"/>
                                    <w:szCs w:val="18"/>
                                  </w:rPr>
                                  <w:t>politička podrška odnosno jasan politički stav kada je u pitanju RJU</w:t>
                                </w:r>
                              </w:p>
                            </w:txbxContent>
                          </wps:txbx>
                          <wps:bodyPr rot="0" vert="horz" wrap="square" lIns="30475" tIns="30475" rIns="30475" bIns="30475" anchor="t" anchorCtr="0" upright="1">
                            <a:noAutofit/>
                          </wps:bodyPr>
                        </wps:wsp>
                        <wps:wsp>
                          <wps:cNvPr id="796" name="Rounded Rectangle 1232"/>
                          <wps:cNvSpPr>
                            <a:spLocks noChangeArrowheads="1"/>
                          </wps:cNvSpPr>
                          <wps:spPr bwMode="auto">
                            <a:xfrm>
                              <a:off x="33970" y="3238"/>
                              <a:ext cx="26115" cy="11880"/>
                            </a:xfrm>
                            <a:prstGeom prst="roundRect">
                              <a:avLst>
                                <a:gd name="adj" fmla="val 10000"/>
                              </a:avLst>
                            </a:prstGeom>
                            <a:solidFill>
                              <a:schemeClr val="lt1">
                                <a:lumMod val="100000"/>
                                <a:lumOff val="0"/>
                                <a:alpha val="89410"/>
                              </a:schemeClr>
                            </a:solidFill>
                            <a:ln w="25400">
                              <a:solidFill>
                                <a:srgbClr val="8BA168"/>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797" name="Rectangle 1233"/>
                          <wps:cNvSpPr>
                            <a:spLocks noChangeArrowheads="1"/>
                          </wps:cNvSpPr>
                          <wps:spPr bwMode="auto">
                            <a:xfrm>
                              <a:off x="41513" y="3285"/>
                              <a:ext cx="19304" cy="13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Pr="003F21D2" w:rsidRDefault="00E934CF" w:rsidP="003F21D2">
                                <w:pPr>
                                  <w:spacing w:before="0" w:after="0" w:line="215" w:lineRule="auto"/>
                                  <w:textDirection w:val="btLr"/>
                                  <w:rPr>
                                    <w:sz w:val="18"/>
                                    <w:szCs w:val="18"/>
                                  </w:rPr>
                                </w:pPr>
                                <w:r w:rsidRPr="003F21D2">
                                  <w:rPr>
                                    <w:color w:val="000000"/>
                                    <w:sz w:val="18"/>
                                    <w:szCs w:val="18"/>
                                  </w:rPr>
                                  <w:t>dugotrajan i kompleksan proces reforme javne uprave</w:t>
                                </w:r>
                              </w:p>
                              <w:p w:rsidR="00E934CF" w:rsidRPr="003F21D2" w:rsidRDefault="00E934CF" w:rsidP="003F21D2">
                                <w:pPr>
                                  <w:spacing w:before="24" w:after="0" w:line="215" w:lineRule="auto"/>
                                  <w:textDirection w:val="btLr"/>
                                  <w:rPr>
                                    <w:sz w:val="18"/>
                                    <w:szCs w:val="18"/>
                                  </w:rPr>
                                </w:pPr>
                                <w:r w:rsidRPr="003F21D2">
                                  <w:rPr>
                                    <w:color w:val="000000"/>
                                    <w:sz w:val="18"/>
                                    <w:szCs w:val="18"/>
                                  </w:rPr>
                                  <w:t>nedovoljna vidjljivost rezultata reforme na životn građana</w:t>
                                </w:r>
                              </w:p>
                              <w:p w:rsidR="00E934CF" w:rsidRPr="003F21D2" w:rsidRDefault="00E934CF" w:rsidP="003F21D2">
                                <w:pPr>
                                  <w:spacing w:before="24" w:after="0" w:line="215" w:lineRule="auto"/>
                                  <w:textDirection w:val="btLr"/>
                                  <w:rPr>
                                    <w:sz w:val="18"/>
                                    <w:szCs w:val="18"/>
                                  </w:rPr>
                                </w:pPr>
                                <w:r w:rsidRPr="003F21D2">
                                  <w:rPr>
                                    <w:color w:val="000000"/>
                                    <w:sz w:val="18"/>
                                    <w:szCs w:val="18"/>
                                  </w:rPr>
                                  <w:t>nedovoljno razvijenih vještina službenika za proces transformacije</w:t>
                                </w:r>
                              </w:p>
                              <w:p w:rsidR="00E934CF" w:rsidRPr="003F21D2" w:rsidRDefault="00E934CF" w:rsidP="003F21D2">
                                <w:pPr>
                                  <w:spacing w:before="24" w:after="0" w:line="215" w:lineRule="auto"/>
                                  <w:textDirection w:val="btLr"/>
                                  <w:rPr>
                                    <w:sz w:val="18"/>
                                    <w:szCs w:val="18"/>
                                  </w:rPr>
                                </w:pPr>
                                <w:r w:rsidRPr="003F21D2">
                                  <w:rPr>
                                    <w:color w:val="000000"/>
                                    <w:sz w:val="18"/>
                                    <w:szCs w:val="18"/>
                                  </w:rPr>
                                  <w:t>otpor prema novinama u organizaciji</w:t>
                                </w:r>
                              </w:p>
                              <w:p w:rsidR="00E934CF" w:rsidRPr="003F21D2" w:rsidRDefault="00E934CF" w:rsidP="003F21D2">
                                <w:pPr>
                                  <w:spacing w:before="24" w:after="0" w:line="215" w:lineRule="auto"/>
                                  <w:textDirection w:val="btLr"/>
                                  <w:rPr>
                                    <w:sz w:val="18"/>
                                    <w:szCs w:val="18"/>
                                  </w:rPr>
                                </w:pPr>
                                <w:r w:rsidRPr="003F21D2">
                                  <w:rPr>
                                    <w:color w:val="000000"/>
                                    <w:sz w:val="18"/>
                                    <w:szCs w:val="18"/>
                                  </w:rPr>
                                  <w:t>neadekvatna finansijska satisfakcija zaposlenih koji učestvuju u procesu spovođenja reforme</w:t>
                                </w:r>
                              </w:p>
                            </w:txbxContent>
                          </wps:txbx>
                          <wps:bodyPr rot="0" vert="horz" wrap="square" lIns="30475" tIns="30475" rIns="30475" bIns="30475" anchor="t" anchorCtr="0" upright="1">
                            <a:noAutofit/>
                          </wps:bodyPr>
                        </wps:wsp>
                        <wps:wsp>
                          <wps:cNvPr id="798" name="Rounded Rectangle 1234"/>
                          <wps:cNvSpPr>
                            <a:spLocks noChangeArrowheads="1"/>
                          </wps:cNvSpPr>
                          <wps:spPr bwMode="auto">
                            <a:xfrm>
                              <a:off x="2866" y="3185"/>
                              <a:ext cx="25911" cy="12171"/>
                            </a:xfrm>
                            <a:prstGeom prst="roundRect">
                              <a:avLst>
                                <a:gd name="adj" fmla="val 10000"/>
                              </a:avLst>
                            </a:prstGeom>
                            <a:solidFill>
                              <a:schemeClr val="lt1">
                                <a:lumMod val="100000"/>
                                <a:lumOff val="0"/>
                                <a:alpha val="89410"/>
                              </a:schemeClr>
                            </a:solidFill>
                            <a:ln w="25400">
                              <a:solidFill>
                                <a:srgbClr val="B3936D"/>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799" name="Rectangle 1235"/>
                          <wps:cNvSpPr>
                            <a:spLocks noChangeArrowheads="1"/>
                          </wps:cNvSpPr>
                          <wps:spPr bwMode="auto">
                            <a:xfrm>
                              <a:off x="4207" y="3499"/>
                              <a:ext cx="17602" cy="8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3F21D2">
                                <w:pPr>
                                  <w:spacing w:before="0" w:after="0" w:line="215" w:lineRule="auto"/>
                                  <w:textDirection w:val="btLr"/>
                                </w:pPr>
                                <w:r>
                                  <w:rPr>
                                    <w:color w:val="000000"/>
                                    <w:sz w:val="22"/>
                                  </w:rPr>
                                  <w:t>stečeno iskustvo i naučene lekcije</w:t>
                                </w:r>
                              </w:p>
                              <w:p w:rsidR="00E934CF" w:rsidRDefault="00E934CF" w:rsidP="003F21D2">
                                <w:pPr>
                                  <w:spacing w:before="32" w:after="0" w:line="215" w:lineRule="auto"/>
                                  <w:textDirection w:val="btLr"/>
                                </w:pPr>
                                <w:r>
                                  <w:rPr>
                                    <w:color w:val="000000"/>
                                    <w:sz w:val="22"/>
                                  </w:rPr>
                                  <w:t>sprovedene edukacije</w:t>
                                </w:r>
                              </w:p>
                              <w:p w:rsidR="00E934CF" w:rsidRDefault="00E934CF" w:rsidP="003F21D2">
                                <w:pPr>
                                  <w:spacing w:before="32" w:after="0" w:line="215" w:lineRule="auto"/>
                                  <w:textDirection w:val="btLr"/>
                                </w:pPr>
                                <w:r>
                                  <w:rPr>
                                    <w:color w:val="000000"/>
                                    <w:sz w:val="22"/>
                                  </w:rPr>
                                  <w:t>timski rad</w:t>
                                </w:r>
                              </w:p>
                            </w:txbxContent>
                          </wps:txbx>
                          <wps:bodyPr rot="0" vert="horz" wrap="square" lIns="41900" tIns="41900" rIns="41900" bIns="41900" anchor="t" anchorCtr="0" upright="1">
                            <a:noAutofit/>
                          </wps:bodyPr>
                        </wps:wsp>
                        <wps:wsp>
                          <wps:cNvPr id="800" name="Freeform 1236"/>
                          <wps:cNvSpPr>
                            <a:spLocks/>
                          </wps:cNvSpPr>
                          <wps:spPr bwMode="auto">
                            <a:xfrm>
                              <a:off x="21975" y="5965"/>
                              <a:ext cx="9538" cy="9843"/>
                            </a:xfrm>
                            <a:custGeom>
                              <a:avLst/>
                              <a:gdLst>
                                <a:gd name="T0" fmla="*/ 0 w 120000"/>
                                <a:gd name="T1" fmla="*/ 120000 h 120000"/>
                                <a:gd name="T2" fmla="*/ 0 w 120000"/>
                                <a:gd name="T3" fmla="*/ 120000 h 120000"/>
                                <a:gd name="T4" fmla="*/ 120000 w 120000"/>
                                <a:gd name="T5" fmla="*/ 0 h 120000"/>
                                <a:gd name="T6" fmla="*/ 120000 w 120000"/>
                                <a:gd name="T7" fmla="*/ 120000 h 120000"/>
                                <a:gd name="T8" fmla="*/ 0 w 120000"/>
                                <a:gd name="T9" fmla="*/ 120000 h 120000"/>
                                <a:gd name="T10" fmla="*/ 0 w 120000"/>
                                <a:gd name="T11" fmla="*/ 0 h 120000"/>
                                <a:gd name="T12" fmla="*/ 120000 w 120000"/>
                                <a:gd name="T13" fmla="*/ 120000 h 120000"/>
                              </a:gdLst>
                              <a:ahLst/>
                              <a:cxnLst>
                                <a:cxn ang="0">
                                  <a:pos x="T0" y="T1"/>
                                </a:cxn>
                                <a:cxn ang="0">
                                  <a:pos x="T2" y="T3"/>
                                </a:cxn>
                                <a:cxn ang="0">
                                  <a:pos x="T4" y="T5"/>
                                </a:cxn>
                                <a:cxn ang="0">
                                  <a:pos x="T6" y="T7"/>
                                </a:cxn>
                                <a:cxn ang="0">
                                  <a:pos x="T8" y="T9"/>
                                </a:cxn>
                              </a:cxnLst>
                              <a:rect l="T10" t="T11" r="T12" b="T13"/>
                              <a:pathLst>
                                <a:path w="120000" h="120000" extrusionOk="0">
                                  <a:moveTo>
                                    <a:pt x="0" y="120000"/>
                                  </a:moveTo>
                                  <a:lnTo>
                                    <a:pt x="0" y="120000"/>
                                  </a:lnTo>
                                  <a:cubicBezTo>
                                    <a:pt x="0" y="53726"/>
                                    <a:pt x="53726" y="0"/>
                                    <a:pt x="120000" y="0"/>
                                  </a:cubicBezTo>
                                  <a:lnTo>
                                    <a:pt x="120000" y="120000"/>
                                  </a:lnTo>
                                  <a:lnTo>
                                    <a:pt x="0" y="120000"/>
                                  </a:lnTo>
                                  <a:close/>
                                </a:path>
                              </a:pathLst>
                            </a:custGeom>
                            <a:solidFill>
                              <a:srgbClr val="B3936D"/>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01" name="Rectangle 1237"/>
                          <wps:cNvSpPr>
                            <a:spLocks noChangeArrowheads="1"/>
                          </wps:cNvSpPr>
                          <wps:spPr bwMode="auto">
                            <a:xfrm>
                              <a:off x="24769" y="8848"/>
                              <a:ext cx="6744" cy="6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16"/>
                                  </w:rPr>
                                  <w:t>SNAGE</w:t>
                                </w:r>
                              </w:p>
                            </w:txbxContent>
                          </wps:txbx>
                          <wps:bodyPr rot="0" vert="horz" wrap="square" lIns="56874" tIns="56874" rIns="56874" bIns="56874" anchor="ctr" anchorCtr="0" upright="1">
                            <a:noAutofit/>
                          </wps:bodyPr>
                        </wps:wsp>
                        <wps:wsp>
                          <wps:cNvPr id="802" name="Freeform 1238"/>
                          <wps:cNvSpPr>
                            <a:spLocks/>
                          </wps:cNvSpPr>
                          <wps:spPr bwMode="auto">
                            <a:xfrm rot="5400000">
                              <a:off x="31895" y="6340"/>
                              <a:ext cx="9379" cy="9090"/>
                            </a:xfrm>
                            <a:custGeom>
                              <a:avLst/>
                              <a:gdLst>
                                <a:gd name="T0" fmla="*/ 0 w 120000"/>
                                <a:gd name="T1" fmla="*/ 120000 h 120000"/>
                                <a:gd name="T2" fmla="*/ 0 w 120000"/>
                                <a:gd name="T3" fmla="*/ 120000 h 120000"/>
                                <a:gd name="T4" fmla="*/ 120000 w 120000"/>
                                <a:gd name="T5" fmla="*/ 0 h 120000"/>
                                <a:gd name="T6" fmla="*/ 120000 w 120000"/>
                                <a:gd name="T7" fmla="*/ 120000 h 120000"/>
                                <a:gd name="T8" fmla="*/ 0 w 120000"/>
                                <a:gd name="T9" fmla="*/ 120000 h 120000"/>
                                <a:gd name="T10" fmla="*/ 0 w 120000"/>
                                <a:gd name="T11" fmla="*/ 0 h 120000"/>
                                <a:gd name="T12" fmla="*/ 120000 w 120000"/>
                                <a:gd name="T13" fmla="*/ 120000 h 120000"/>
                              </a:gdLst>
                              <a:ahLst/>
                              <a:cxnLst>
                                <a:cxn ang="0">
                                  <a:pos x="T0" y="T1"/>
                                </a:cxn>
                                <a:cxn ang="0">
                                  <a:pos x="T2" y="T3"/>
                                </a:cxn>
                                <a:cxn ang="0">
                                  <a:pos x="T4" y="T5"/>
                                </a:cxn>
                                <a:cxn ang="0">
                                  <a:pos x="T6" y="T7"/>
                                </a:cxn>
                                <a:cxn ang="0">
                                  <a:pos x="T8" y="T9"/>
                                </a:cxn>
                              </a:cxnLst>
                              <a:rect l="T10" t="T11" r="T12" b="T13"/>
                              <a:pathLst>
                                <a:path w="120000" h="120000" extrusionOk="0">
                                  <a:moveTo>
                                    <a:pt x="0" y="120000"/>
                                  </a:moveTo>
                                  <a:lnTo>
                                    <a:pt x="0" y="120000"/>
                                  </a:lnTo>
                                  <a:cubicBezTo>
                                    <a:pt x="0" y="53726"/>
                                    <a:pt x="53726" y="0"/>
                                    <a:pt x="120000" y="0"/>
                                  </a:cubicBezTo>
                                  <a:lnTo>
                                    <a:pt x="120000" y="120000"/>
                                  </a:lnTo>
                                  <a:lnTo>
                                    <a:pt x="0" y="120000"/>
                                  </a:lnTo>
                                  <a:close/>
                                </a:path>
                              </a:pathLst>
                            </a:custGeom>
                            <a:solidFill>
                              <a:srgbClr val="8BA168"/>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03" name="Rectangle 1239"/>
                          <wps:cNvSpPr>
                            <a:spLocks noChangeArrowheads="1"/>
                          </wps:cNvSpPr>
                          <wps:spPr bwMode="auto">
                            <a:xfrm>
                              <a:off x="32040" y="8942"/>
                              <a:ext cx="6427" cy="6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16"/>
                                  </w:rPr>
                                  <w:t>SLABOSTI</w:t>
                                </w:r>
                              </w:p>
                            </w:txbxContent>
                          </wps:txbx>
                          <wps:bodyPr rot="0" vert="horz" wrap="square" lIns="56874" tIns="56874" rIns="56874" bIns="56874" anchor="ctr" anchorCtr="0" upright="1">
                            <a:noAutofit/>
                          </wps:bodyPr>
                        </wps:wsp>
                        <wps:wsp>
                          <wps:cNvPr id="804" name="Freeform 1240"/>
                          <wps:cNvSpPr>
                            <a:spLocks/>
                          </wps:cNvSpPr>
                          <wps:spPr bwMode="auto">
                            <a:xfrm rot="10800000">
                              <a:off x="32577" y="16561"/>
                              <a:ext cx="8936" cy="9401"/>
                            </a:xfrm>
                            <a:custGeom>
                              <a:avLst/>
                              <a:gdLst>
                                <a:gd name="T0" fmla="*/ 0 w 120000"/>
                                <a:gd name="T1" fmla="*/ 120000 h 120000"/>
                                <a:gd name="T2" fmla="*/ 0 w 120000"/>
                                <a:gd name="T3" fmla="*/ 120000 h 120000"/>
                                <a:gd name="T4" fmla="*/ 120000 w 120000"/>
                                <a:gd name="T5" fmla="*/ 0 h 120000"/>
                                <a:gd name="T6" fmla="*/ 120000 w 120000"/>
                                <a:gd name="T7" fmla="*/ 120000 h 120000"/>
                                <a:gd name="T8" fmla="*/ 0 w 120000"/>
                                <a:gd name="T9" fmla="*/ 120000 h 120000"/>
                                <a:gd name="T10" fmla="*/ 0 w 120000"/>
                                <a:gd name="T11" fmla="*/ 0 h 120000"/>
                                <a:gd name="T12" fmla="*/ 120000 w 120000"/>
                                <a:gd name="T13" fmla="*/ 120000 h 120000"/>
                              </a:gdLst>
                              <a:ahLst/>
                              <a:cxnLst>
                                <a:cxn ang="0">
                                  <a:pos x="T0" y="T1"/>
                                </a:cxn>
                                <a:cxn ang="0">
                                  <a:pos x="T2" y="T3"/>
                                </a:cxn>
                                <a:cxn ang="0">
                                  <a:pos x="T4" y="T5"/>
                                </a:cxn>
                                <a:cxn ang="0">
                                  <a:pos x="T6" y="T7"/>
                                </a:cxn>
                                <a:cxn ang="0">
                                  <a:pos x="T8" y="T9"/>
                                </a:cxn>
                              </a:cxnLst>
                              <a:rect l="T10" t="T11" r="T12" b="T13"/>
                              <a:pathLst>
                                <a:path w="120000" h="120000" extrusionOk="0">
                                  <a:moveTo>
                                    <a:pt x="0" y="120000"/>
                                  </a:moveTo>
                                  <a:lnTo>
                                    <a:pt x="0" y="120000"/>
                                  </a:lnTo>
                                  <a:cubicBezTo>
                                    <a:pt x="0" y="53726"/>
                                    <a:pt x="53726" y="0"/>
                                    <a:pt x="120000" y="0"/>
                                  </a:cubicBezTo>
                                  <a:lnTo>
                                    <a:pt x="120000" y="120000"/>
                                  </a:lnTo>
                                  <a:lnTo>
                                    <a:pt x="0" y="120000"/>
                                  </a:lnTo>
                                  <a:close/>
                                </a:path>
                              </a:pathLst>
                            </a:custGeom>
                            <a:solidFill>
                              <a:srgbClr val="678D71"/>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05" name="Rectangle 1241"/>
                          <wps:cNvSpPr>
                            <a:spLocks noChangeArrowheads="1"/>
                          </wps:cNvSpPr>
                          <wps:spPr bwMode="auto">
                            <a:xfrm>
                              <a:off x="32577" y="16561"/>
                              <a:ext cx="6319" cy="6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16"/>
                                  </w:rPr>
                                  <w:t>PRIJETNJE</w:t>
                                </w:r>
                              </w:p>
                            </w:txbxContent>
                          </wps:txbx>
                          <wps:bodyPr rot="0" vert="horz" wrap="square" lIns="56874" tIns="56874" rIns="56874" bIns="56874" anchor="ctr" anchorCtr="0" upright="1">
                            <a:noAutofit/>
                          </wps:bodyPr>
                        </wps:wsp>
                        <wps:wsp>
                          <wps:cNvPr id="806" name="Freeform 1242"/>
                          <wps:cNvSpPr>
                            <a:spLocks/>
                          </wps:cNvSpPr>
                          <wps:spPr bwMode="auto">
                            <a:xfrm rot="-5400000">
                              <a:off x="21971" y="16490"/>
                              <a:ext cx="9860" cy="9543"/>
                            </a:xfrm>
                            <a:custGeom>
                              <a:avLst/>
                              <a:gdLst>
                                <a:gd name="T0" fmla="*/ 0 w 120000"/>
                                <a:gd name="T1" fmla="*/ 120000 h 120000"/>
                                <a:gd name="T2" fmla="*/ 0 w 120000"/>
                                <a:gd name="T3" fmla="*/ 120000 h 120000"/>
                                <a:gd name="T4" fmla="*/ 120000 w 120000"/>
                                <a:gd name="T5" fmla="*/ 0 h 120000"/>
                                <a:gd name="T6" fmla="*/ 120000 w 120000"/>
                                <a:gd name="T7" fmla="*/ 120000 h 120000"/>
                                <a:gd name="T8" fmla="*/ 0 w 120000"/>
                                <a:gd name="T9" fmla="*/ 120000 h 120000"/>
                                <a:gd name="T10" fmla="*/ 0 w 120000"/>
                                <a:gd name="T11" fmla="*/ 0 h 120000"/>
                                <a:gd name="T12" fmla="*/ 120000 w 120000"/>
                                <a:gd name="T13" fmla="*/ 120000 h 120000"/>
                              </a:gdLst>
                              <a:ahLst/>
                              <a:cxnLst>
                                <a:cxn ang="0">
                                  <a:pos x="T0" y="T1"/>
                                </a:cxn>
                                <a:cxn ang="0">
                                  <a:pos x="T2" y="T3"/>
                                </a:cxn>
                                <a:cxn ang="0">
                                  <a:pos x="T4" y="T5"/>
                                </a:cxn>
                                <a:cxn ang="0">
                                  <a:pos x="T6" y="T7"/>
                                </a:cxn>
                                <a:cxn ang="0">
                                  <a:pos x="T8" y="T9"/>
                                </a:cxn>
                              </a:cxnLst>
                              <a:rect l="T10" t="T11" r="T12" b="T13"/>
                              <a:pathLst>
                                <a:path w="120000" h="120000" extrusionOk="0">
                                  <a:moveTo>
                                    <a:pt x="0" y="120000"/>
                                  </a:moveTo>
                                  <a:lnTo>
                                    <a:pt x="0" y="120000"/>
                                  </a:lnTo>
                                  <a:cubicBezTo>
                                    <a:pt x="0" y="53726"/>
                                    <a:pt x="53726" y="0"/>
                                    <a:pt x="120000" y="0"/>
                                  </a:cubicBezTo>
                                  <a:lnTo>
                                    <a:pt x="120000" y="120000"/>
                                  </a:lnTo>
                                  <a:lnTo>
                                    <a:pt x="0" y="120000"/>
                                  </a:lnTo>
                                  <a:close/>
                                </a:path>
                              </a:pathLst>
                            </a:custGeom>
                            <a:solidFill>
                              <a:srgbClr val="667679"/>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07" name="Rectangle 1243"/>
                          <wps:cNvSpPr>
                            <a:spLocks noChangeArrowheads="1"/>
                          </wps:cNvSpPr>
                          <wps:spPr bwMode="auto">
                            <a:xfrm>
                              <a:off x="24924" y="16332"/>
                              <a:ext cx="6748" cy="6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jc w:val="center"/>
                                  <w:textDirection w:val="btLr"/>
                                </w:pPr>
                                <w:r>
                                  <w:rPr>
                                    <w:color w:val="000000"/>
                                    <w:sz w:val="16"/>
                                  </w:rPr>
                                  <w:t>ŠANSE</w:t>
                                </w:r>
                              </w:p>
                            </w:txbxContent>
                          </wps:txbx>
                          <wps:bodyPr rot="0" vert="horz" wrap="square" lIns="56874" tIns="56874" rIns="56874" bIns="56874" anchor="ctr" anchorCtr="0" upright="1">
                            <a:noAutofit/>
                          </wps:bodyPr>
                        </wps:wsp>
                        <wps:wsp>
                          <wps:cNvPr id="809" name="Freeform 1244"/>
                          <wps:cNvSpPr>
                            <a:spLocks/>
                          </wps:cNvSpPr>
                          <wps:spPr bwMode="auto">
                            <a:xfrm>
                              <a:off x="30327" y="16382"/>
                              <a:ext cx="1369" cy="532"/>
                            </a:xfrm>
                            <a:custGeom>
                              <a:avLst/>
                              <a:gdLst>
                                <a:gd name="T0" fmla="*/ 2917 w 120000"/>
                                <a:gd name="T1" fmla="*/ 60000 h 120000"/>
                                <a:gd name="T2" fmla="*/ 2917 w 120000"/>
                                <a:gd name="T3" fmla="*/ 60000 h 120000"/>
                                <a:gd name="T4" fmla="*/ 41070 w 120000"/>
                                <a:gd name="T5" fmla="*/ 10471 h 120000"/>
                                <a:gd name="T6" fmla="*/ 104528 w 120000"/>
                                <a:gd name="T7" fmla="*/ 27151 h 120000"/>
                                <a:gd name="T8" fmla="*/ 104528 w 120000"/>
                                <a:gd name="T9" fmla="*/ 27151 h 120000"/>
                                <a:gd name="T10" fmla="*/ 114166 w 120000"/>
                                <a:gd name="T11" fmla="*/ 60000 h 120000"/>
                                <a:gd name="T12" fmla="*/ 84720 w 120000"/>
                                <a:gd name="T13" fmla="*/ 27151 h 120000"/>
                                <a:gd name="T14" fmla="*/ 84720 w 120000"/>
                                <a:gd name="T15" fmla="*/ 27151 h 120000"/>
                                <a:gd name="T16" fmla="*/ 84720 w 120000"/>
                                <a:gd name="T17" fmla="*/ 27151 h 120000"/>
                                <a:gd name="T18" fmla="*/ 33927 w 120000"/>
                                <a:gd name="T19" fmla="*/ 27716 h 120000"/>
                                <a:gd name="T20" fmla="*/ 8750 w 120000"/>
                                <a:gd name="T21" fmla="*/ 60000 h 120000"/>
                                <a:gd name="T22" fmla="*/ 2917 w 120000"/>
                                <a:gd name="T23" fmla="*/ 60000 h 120000"/>
                                <a:gd name="T24" fmla="*/ 0 w 120000"/>
                                <a:gd name="T25" fmla="*/ 0 h 120000"/>
                                <a:gd name="T26" fmla="*/ 120000 w 120000"/>
                                <a:gd name="T27" fmla="*/ 120000 h 120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T24" t="T25" r="T26" b="T27"/>
                              <a:pathLst>
                                <a:path w="120000" h="120000" extrusionOk="0">
                                  <a:moveTo>
                                    <a:pt x="2917" y="60000"/>
                                  </a:moveTo>
                                  <a:lnTo>
                                    <a:pt x="2917" y="60000"/>
                                  </a:lnTo>
                                  <a:cubicBezTo>
                                    <a:pt x="2917" y="37716"/>
                                    <a:pt x="18212" y="17860"/>
                                    <a:pt x="41070" y="10471"/>
                                  </a:cubicBezTo>
                                  <a:cubicBezTo>
                                    <a:pt x="63928" y="3081"/>
                                    <a:pt x="89368" y="9768"/>
                                    <a:pt x="104528" y="27151"/>
                                  </a:cubicBezTo>
                                  <a:lnTo>
                                    <a:pt x="114166" y="60000"/>
                                  </a:lnTo>
                                  <a:lnTo>
                                    <a:pt x="84720" y="27151"/>
                                  </a:lnTo>
                                  <a:cubicBezTo>
                                    <a:pt x="68843" y="20754"/>
                                    <a:pt x="49530" y="20969"/>
                                    <a:pt x="33927" y="27716"/>
                                  </a:cubicBezTo>
                                  <a:cubicBezTo>
                                    <a:pt x="18323" y="34463"/>
                                    <a:pt x="8750" y="46738"/>
                                    <a:pt x="8750" y="60000"/>
                                  </a:cubicBezTo>
                                  <a:lnTo>
                                    <a:pt x="2917" y="60000"/>
                                  </a:lnTo>
                                  <a:close/>
                                </a:path>
                              </a:pathLst>
                            </a:custGeom>
                            <a:solidFill>
                              <a:srgbClr val="E5DBD3"/>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810" name="Freeform 1245"/>
                          <wps:cNvSpPr>
                            <a:spLocks/>
                          </wps:cNvSpPr>
                          <wps:spPr bwMode="auto">
                            <a:xfrm rot="10800000">
                              <a:off x="30175" y="16572"/>
                              <a:ext cx="456" cy="456"/>
                            </a:xfrm>
                            <a:custGeom>
                              <a:avLst/>
                              <a:gdLst>
                                <a:gd name="T0" fmla="*/ 7500 w 120000"/>
                                <a:gd name="T1" fmla="*/ 60000 h 120000"/>
                                <a:gd name="T2" fmla="*/ 7500 w 120000"/>
                                <a:gd name="T3" fmla="*/ 60000 h 120000"/>
                                <a:gd name="T4" fmla="*/ 52586 w 120000"/>
                                <a:gd name="T5" fmla="*/ 8026 h 120000"/>
                                <a:gd name="T6" fmla="*/ 110406 w 120000"/>
                                <a:gd name="T7" fmla="*/ 45320 h 120000"/>
                                <a:gd name="T8" fmla="*/ 117538 w 120000"/>
                                <a:gd name="T9" fmla="*/ 45320 h 120000"/>
                                <a:gd name="T10" fmla="*/ 105001 w 120000"/>
                                <a:gd name="T11" fmla="*/ 60000 h 120000"/>
                                <a:gd name="T12" fmla="*/ 87539 w 120000"/>
                                <a:gd name="T13" fmla="*/ 45320 h 120000"/>
                                <a:gd name="T14" fmla="*/ 94508 w 120000"/>
                                <a:gd name="T15" fmla="*/ 45320 h 120000"/>
                                <a:gd name="T16" fmla="*/ 94508 w 120000"/>
                                <a:gd name="T17" fmla="*/ 45320 h 120000"/>
                                <a:gd name="T18" fmla="*/ 52509 w 120000"/>
                                <a:gd name="T19" fmla="*/ 23256 h 120000"/>
                                <a:gd name="T20" fmla="*/ 22499 w 120000"/>
                                <a:gd name="T21" fmla="*/ 60000 h 120000"/>
                                <a:gd name="T22" fmla="*/ 7500 w 120000"/>
                                <a:gd name="T23" fmla="*/ 60000 h 120000"/>
                                <a:gd name="T24" fmla="*/ 0 w 120000"/>
                                <a:gd name="T25" fmla="*/ 0 h 120000"/>
                                <a:gd name="T26" fmla="*/ 120000 w 120000"/>
                                <a:gd name="T27" fmla="*/ 120000 h 120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T24" t="T25" r="T26" b="T27"/>
                              <a:pathLst>
                                <a:path w="120000" h="120000" extrusionOk="0">
                                  <a:moveTo>
                                    <a:pt x="7500" y="60000"/>
                                  </a:moveTo>
                                  <a:lnTo>
                                    <a:pt x="7500" y="60000"/>
                                  </a:lnTo>
                                  <a:cubicBezTo>
                                    <a:pt x="7500" y="33869"/>
                                    <a:pt x="26717" y="11716"/>
                                    <a:pt x="52586" y="8026"/>
                                  </a:cubicBezTo>
                                  <a:cubicBezTo>
                                    <a:pt x="78454" y="4336"/>
                                    <a:pt x="103099" y="20232"/>
                                    <a:pt x="110406" y="45320"/>
                                  </a:cubicBezTo>
                                  <a:lnTo>
                                    <a:pt x="117538" y="45320"/>
                                  </a:lnTo>
                                  <a:lnTo>
                                    <a:pt x="105001" y="60000"/>
                                  </a:lnTo>
                                  <a:lnTo>
                                    <a:pt x="87539" y="45320"/>
                                  </a:lnTo>
                                  <a:lnTo>
                                    <a:pt x="94508" y="45320"/>
                                  </a:lnTo>
                                  <a:cubicBezTo>
                                    <a:pt x="87531" y="28919"/>
                                    <a:pt x="69973" y="19695"/>
                                    <a:pt x="52509" y="23256"/>
                                  </a:cubicBezTo>
                                  <a:cubicBezTo>
                                    <a:pt x="35044" y="26816"/>
                                    <a:pt x="22499" y="42177"/>
                                    <a:pt x="22499" y="60000"/>
                                  </a:cubicBezTo>
                                  <a:lnTo>
                                    <a:pt x="7500" y="60000"/>
                                  </a:lnTo>
                                  <a:close/>
                                </a:path>
                              </a:pathLst>
                            </a:custGeom>
                            <a:solidFill>
                              <a:srgbClr val="E5DBD3"/>
                            </a:solidFill>
                            <a:ln w="38100">
                              <a:solidFill>
                                <a:schemeClr val="lt1">
                                  <a:lumMod val="100000"/>
                                  <a:lumOff val="0"/>
                                </a:schemeClr>
                              </a:solidFill>
                              <a:round/>
                              <a:headEnd type="none" w="sm" len="sm"/>
                              <a:tailEnd type="none" w="sm" len="sm"/>
                            </a:ln>
                            <a:effectLst>
                              <a:outerShdw blurRad="63500" dist="20000" dir="5400000" rotWithShape="0">
                                <a:srgbClr val="000000">
                                  <a:alpha val="37253"/>
                                </a:srgbClr>
                              </a:outerShdw>
                            </a:effec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wgp>
                  </a:graphicData>
                </a:graphic>
              </wp:inline>
            </w:drawing>
          </mc:Choice>
          <mc:Fallback>
            <w:pict>
              <v:group w14:anchorId="392DA43C" id="Group 1224" o:spid="_x0000_s1438" style="width:478.9pt;height:252pt;mso-position-horizontal-relative:char;mso-position-vertical-relative:line" coordsize="60817,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Rd+Q0AAD92AAAOAAAAZHJzL2Uyb0RvYy54bWzsXW1v48YR/l6g/4HQxwKOuXynEV9wdz4H&#10;BS5NkLjoZ1qiLTWSqFLy2Zei/73PzOyulhIp2T5b8fnoD5YoDvdldndmnpnZ5fc/3M2m3qeyXk6q&#10;+elAfecPvHI+rEaT+fXp4J8X50fZwFuuivmomFbz8nTwuVwOfnjz1798f7s4KYNqXE1HZe2hkPny&#10;5HZxOhivVouT4+PlcFzOiuV31aKc4+ZVVc+KFS7r6+NRXdyi9Nn0OPD95Pi2qkeLuhqWyyV+PZOb&#10;gzdc/tVVOVz9fHW1LFfe9HSAtq34f83/L+n/8Zvvi5PruliMJ0PdjOIRrZgVkzkqtUWdFavCu6kn&#10;W0XNJsO6WlZXq++G1ey4urqaDEvuA3qj/I3e/FhXNwvuy/XJ7fXCsgms3eDTo4sd/uPTL7U3GZ0O&#10;0iwZePNihkHiej0VBBHx53ZxfQKyH+vFb4tfaukkvn6shr8vcft48z5dXwuxd3n7UzVCicXNqmL+&#10;3F3VMyoCPffueBg+22Eo71beED8mfqbSBKM1xL0Qoxz5eqCGY4zm1nPD8Qf3Sec5av5xcSKVckN1&#10;w6hXmHDLNU+XX8bT38bFouShWhKzLE9Tw9NfMRWL+fW0JL7GwlcmNUxdCke9efV+DMLybV1Xt+Oy&#10;GKFlijtCTUbZ8gBdLDEej2axj6ZZBjcYVZws6uXqx7KaefTldFCj7Tx6xaePy5Xw1JDQYM6r88l0&#10;it+Lk+m88QOYL79gbPEo3aNR5pXx39zPP2QfsugoCpIPR5F/dnb09vx9dJScqzQ+C8/evz9T/6N6&#10;VXQynoxG5ZyqMatURfcbMS0vZH3ZdbqsppMRFUdNWtbXl++ntfepgJQ45z/NEIfsuNkMnljoy0aX&#10;VBD574L86DzJ0qPoPIqP8tTPjnyVv8sTP8qjs/Nmlz5O5uWXd8m7PR3kMeYVd6ezbz7/bfetOJlN&#10;VpDD08nsdJBZouKE5t+H+YiHdlVMpvLdYQU1f80KDLcZaKw2maCy1FZ3l3csZoIspfrp7mU1+owJ&#10;XFeYYljt0CL4Mq7qPwbeLSTy6WD5n5uiLgfe9O9zLIJcRRBI3sq9qN2LS/eimA9R1OlguKoHnly8&#10;X4ngv1nUk+sx6lLMrnn1FtLpasITe90ulmwsI0QEsuSQr+4Ch37bEJqJ9O/5hGaQRuHAI9moMpYk&#10;sqhIdMaZn4JHtK6DJAozakpxYsVmy5Nr4dn27J8qPPPA8PbX6mY+KkdeQ4hy52i8rEzESn4mIRqG&#10;QQ55CbZCNAUsjtdMD9JQaaYrP4+5XZZx28KU+kIdWUtUGqPrkZ5HxejfA+9qNoUZAnnkKVqNesWy&#10;+OXV5kpfR0aBAWQ4lVaYTVcyx6c3MyhiEXBcolao+J00Kgs+/VMxXYwL+SXLI2XqtgVz/Y06p3MS&#10;P0FManq3/EnS7CwVZYamumIKlo4WM1rkeKvPCxgOc1iNEAeQBTPIgRI2Jr644mgPnVZA3dLIzqKv&#10;SRodwnTJIWNEsjVWXS7S7SCrLlJpkOtVl+MbjzvZDyTqVJaEuEmiLo/RWNzcsega601I3TXUWzDW&#10;KOstGG2qdssMuwYeKDPCDLLXWDD6QiwYfSEWjL4wFszqKeyXg0gMKEEtMVr0dcia5ED62ho6Kk2j&#10;DRspALbUgkOpLO3VtauHG1AoSdIk5ckOyfoi1HVuJ9EDl96fCh4Osvhiu/gcT0PIxtaBFh2MZEgA&#10;tpHzaEtbZz5aSNpaqQQYpVfXvcPhMA6H3K6BB8qM0I9SzFlxOOgLra7ljlbXcvH1qWvr722D12Fw&#10;QEM/DOElE5dGYJwWxs4PEqWs5Mgyg0eNI9lY8cZV+Q2j6+zdW5UYc+ZlqGs7iR649F6/um4NDIQM&#10;Yw+kriMVK+1HDDb9iCqHvNPqOgRhr66tS62PDzxvfEBcObQGHigzXru6tpGGVnWtQ7UH8csFWQLb&#10;Aab8dgAiiHOltOAIlPX19tqaHeNunPFdmIfJmRasL0Nb2zn0wJX3+rU1/EXbvvDwkGH8KKCAPa25&#10;KN/E1nBoIVRG2DqL8x5a97H8Q8Xyc7sCHigxIpWvPeH6QqC1vhBorS++NmiNDAojL87rsqTsNWT9&#10;hDoxoE1FkzesYfbTxb3SewKVk5MCaz/Okw1Pdx4DTEuELEPKQNPlNryRHB9STCavh8LQOk3HxqMv&#10;0BcJR//t2PO9W/TEhKSdqPUFlL6lEgpv3EEKWWVJuwsENLFUewoEUtkk7WomWGVJ/c4WwrqxVLru&#10;rgIhlDdJu/qNsbCk3f2GqrFUe/qN4PyatrtEMshskd2dVu647Ok1AUdbZEsrES+wM6kYS9IY8lDu&#10;5np24RuScpDHKBkDi2pJWX001TCRMZdkqoKKZmcHMZpLxGZe7yYWx/SFAbK7icW4veBEJfRkNzFG&#10;lZphwiRMLA/pvtbwx1P66QUNF7KOLmg8kIl0QQxHEuoFmIn+IlGkWBGrzFfKehDWDrzx+iv8YvUN&#10;pdv+/Lth36z6VF5U/NxqnR2pnxVWrkmm8z2khmB4czkZviv/2CaPwzRgYYY2c4XyA/GB3XPmZ9N6&#10;8zuxpVGoqUpKccgbbTdU5lOoZa60Eg6n1bKUfhNPJWPGMJcbsRZ9Dcu7Ef3qNtAl4UXCtMT1Zhlf&#10;mIGD9u3ItXnmPBkkNXHStJ6G1Q0sid/Go1vvcnpT/1qMkJwbxqTdRhNKDBVNgAtMZ0r/wR+mdrX6&#10;12Q15oxYM0MbjGU6WfhOshHmVGzWsibngbNt4CuneZ3x+dwq2gdaJa8dx2Q+JE8LjrEZmQfIpAui&#10;NIGKg0jIsoid1etEOsQFtdMxQbLshr2y6ejvM3poQTRSo2WF9DnJD85JRm4n1MUjfI4x0rwxZSVE&#10;qC8Ex+gLwTH6wuCYJ8pJPkBaQUaOBZEYLpKxSZPbAoPU7gOQjGR/G91BylTvDIFrEeiS5EQSRtqq&#10;MCHBPERWiuAaXzJCoDSNi7HHNd0mfo9rxF7sRrE9rjFYrMc1sGkZ6LwyXNOdJtDjmpeNa6za7XGN&#10;bPvR2ywzH2K7BdewT6ZhjABbP9cOoQDbVAXX5BGnvTi4JgrgJqT4TJJIXpVjr/S4RgM9x4vS45qn&#10;2WspkcIe12BbmhYDVmIAtW3hGsEZ7QLjUbhG+XozrQtsgjiVSK5K4oRd3WtJkSEnQCObCM4a8WH2&#10;yIZ3Q3L4qSu20iObHtkM+ojNtx2x6d5e3CObl4xsQoSNHud/ff0RG/hAt5FNZLe0bDtgn/wAmXCX&#10;wZKESrtikyQyAXNjsPTQpoc2WNfPcYxMKNZxD21aoA1s4W1oY3fibEuMR0Gbo5aYDeWiIcIMP4dK&#10;IgnMrKFNnpkjvfK4T0ajY9aQjbROouqDNpAT66TDPhnNxGGwmrGgemjzjUObzqMYemjzsqGNVbx9&#10;0GYjaAMvaAu04RzAdh/sk0ObIMrNkRUJTq8ga31tsCAbTWfPJ3nK9/qoTX9C5vOfkBkimvk4b8jr&#10;z0aDr2Eb2thti18MbdwwjR9S0JaxTJhtiAYVUg4rBXTjrXjuo/LPglyl3UlJDkxIKHm6c9+Ku4Nj&#10;Z5FumtPuIhEnsxs9cBpk2r3NxEUzCmeiqM5mNoI1fhQHWWffMQS2+iDFiQWdhbq7a1D9rkIxdvcs&#10;tLHDRqlIJUlnUxvbbHYztYFusigNurna2GmzmwN0CKnt155S3cHaU6o7WntKvf9oKXe4cPxLsGP6&#10;N4crVUnnHAiQgbHmQBp3sxVnuK4pdw9WcO9VFdx/WZHZYVu6o5nuOO1Y9+4Y7QkEklSzNWtaN6oK&#10;I+db3rrVud2MRAEBcSxzcpjt2xZGS5zJzZ6W3bvIaO0y+f12qCntFVDG5b6ndJ3MCV/9fdpOy4ga&#10;Iwcd7+0qLRAmb3RVHtvcA8cneFPRmNi0Bw77yHgPHGYlG99PtgeO1B83ixe37nbXLrhWYrPdrLll&#10;TTaf2QfCFPJIN523wqks0EOv8EaFxnY4Vp/cJlaPZigaO+LaKsM5t4EMYIg3I7iVUbqI3MlTOfnJ&#10;br1jDciVsXhvrcz0UG+/Y/W2xTNDZD6FmBXBVvGGprUX2O8D+YiJgpMMYrbZTGMjbFSWKRf4OSwr&#10;mQnMTlYNuh7NaZpYe3mmspCkMWoLoyjhiWlqy6AX+E6UpOawMd0pc8edM826TA83poH7gCF5ml2I&#10;H+Kzd2dmYTkpcvRiBdoh2u9CfJm7EOn8LMzjRwSoXn1MmzTpNoqzR0l8MYqTPUWtuXc+ju/ntY/c&#10;O/HprP09UQxdRJiOvoiaNIHsR2E6CJNuw+4B5qdjru0s8v7Gp2t74qUhWTemcc1P7AXrtrwbBijU&#10;m99dpmt/RsDP3WatixEURi7sxokuRthdaBPS+Rgk9fSQDm3Nu0t1R2pPY92hyqPY7+YAHZJp7fo9&#10;pbqjtafU+49WA9JhWvk7OOAOV4AEk+6J1YB0eCNV3l3qYzHdzlXVY7qv/ziOHtMBaL0CTEcLlbW3&#10;a253YbpWYmubNwCEGPP2gTDMmiAkSFIlYBJaqAn3WH1ym0g9tqKsJoDQdWURIBDBkyiUc6EMOlF+&#10;6GPbhuAkiEYXDClWrPIYKc7W6kwXpSJRm1uPGCLzqYlZGzKxy2FDZD6FGDCK3r/C9tK6LYbGfAot&#10;65hO2jYGUemSShRkubgtDIeSPE8F2imARX3kldTDWofrYaXSyp+22nCmCZ08gb4ESdYcYFY50nSc&#10;Z2m8FIxN17dcbjXLb/LBTjH3AUPS48XHvt0JNvxXf2pNiNcjfHV4ESc96Hd98qkP/JZS9o3qN6rS&#10;a1Dda6Zav/f1zf8BAAD//wMAUEsDBBQABgAIAAAAIQB1Ho173QAAAAUBAAAPAAAAZHJzL2Rvd25y&#10;ZXYueG1sTI9PS8NAEMXvgt9hGcGb3Y0a/8RsSinqqQi2gnjbZqdJaHY2ZLdJ+u079qKXB8Mb3vu9&#10;fD65VgzYh8aThmSmQCCV3jZUafjavN08gQjRkDWtJ9RwxADz4vIiN5n1I33isI6V4BAKmdFQx9hl&#10;UoayRmfCzHdI7O1870zks6+k7c3I4a6Vt0o9SGca4obadLissdyvD07D+2jGxV3yOqz2u+XxZ5N+&#10;fK8S1Pr6alq8gIg4xb9n+MVndCiYaesPZINoNfCQeFb2ntNHnrHVkKp7BbLI5X/64gQAAP//AwBQ&#10;SwECLQAUAAYACAAAACEAtoM4kv4AAADhAQAAEwAAAAAAAAAAAAAAAAAAAAAAW0NvbnRlbnRfVHlw&#10;ZXNdLnhtbFBLAQItABQABgAIAAAAIQA4/SH/1gAAAJQBAAALAAAAAAAAAAAAAAAAAC8BAABfcmVs&#10;cy8ucmVsc1BLAQItABQABgAIAAAAIQDhKYRd+Q0AAD92AAAOAAAAAAAAAAAAAAAAAC4CAABkcnMv&#10;ZTJvRG9jLnhtbFBLAQItABQABgAIAAAAIQB1Ho173QAAAAUBAAAPAAAAAAAAAAAAAAAAAFMQAABk&#10;cnMvZG93bnJldi54bWxQSwUGAAAAAAQABADzAAAAXREAAAAA&#10;">
                <v:rect id="Rectangle 1225" o:spid="_x0000_s1439" style="position:absolute;width:60807;height:320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6HkxQAAANwAAAAPAAAAZHJzL2Rvd25yZXYueG1sRI9Ba8JA&#10;FITvBf/D8oReim7soabRVVpLoVe1Fo8v2Wc2JPs27G5j+u/dQqHHYWa+Ydbb0XZiIB8axwoW8wwE&#10;ceV0w7WCz+P7LAcRIrLGzjEp+KEA283kbo2Fdlfe03CItUgQDgUqMDH2hZShMmQxzF1PnLyL8xZj&#10;kr6W2uM1wW0nH7PsSVpsOC0Y7GlnqGoP31bBMQ6nr/J0ztu3hyaUpTPts39V6n46vqxARBrjf/iv&#10;/aEVLPMl/J5JR0BubgAAAP//AwBQSwECLQAUAAYACAAAACEA2+H2y+4AAACFAQAAEwAAAAAAAAAA&#10;AAAAAAAAAAAAW0NvbnRlbnRfVHlwZXNdLnhtbFBLAQItABQABgAIAAAAIQBa9CxbvwAAABUBAAAL&#10;AAAAAAAAAAAAAAAAAB8BAABfcmVscy8ucmVsc1BLAQItABQABgAIAAAAIQDYq6HkxQAAANwAAAAP&#10;AAAAAAAAAAAAAAAAAAcCAABkcnMvZG93bnJldi54bWxQSwUGAAAAAAMAAwC3AAAA+QIAAAAA&#10;" filled="f" stroked="f">
                  <v:textbox inset="2.53956mm,2.53956mm,2.53956mm,2.53956mm">
                    <w:txbxContent>
                      <w:p w:rsidR="00E934CF" w:rsidRDefault="00E934CF">
                        <w:pPr>
                          <w:spacing w:before="0" w:after="0" w:line="240" w:lineRule="auto"/>
                          <w:textDirection w:val="btLr"/>
                        </w:pPr>
                      </w:p>
                    </w:txbxContent>
                  </v:textbox>
                </v:rect>
                <v:group id="Group 1226" o:spid="_x0000_s1440" style="position:absolute;left:2743;top:3185;width:58074;height:26438" coordorigin="2743,3185" coordsize="58074,2643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lf4wgAAANwAAAAPAAAAZHJzL2Rvd25yZXYueG1sRE/LisIw&#10;FN0L8w/hDrjTtCM+qEYRmREXIlgHBneX5toWm5vSZNr692YhuDyc92rTm0q01LjSsoJ4HIEgzqwu&#10;OVfwe/kZLUA4j6yxskwKHuRgs/4YrDDRtuMztanPRQhhl6CCwvs6kdJlBRl0Y1sTB+5mG4M+wCaX&#10;usEuhJtKfkXRTBosOTQUWNOuoOye/hsF+w677ST+bo/32+5xvUxPf8eYlBp+9tslCE+9f4tf7oNW&#10;MF+EteFMOAJy/QQAAP//AwBQSwECLQAUAAYACAAAACEA2+H2y+4AAACFAQAAEwAAAAAAAAAAAAAA&#10;AAAAAAAAW0NvbnRlbnRfVHlwZXNdLnhtbFBLAQItABQABgAIAAAAIQBa9CxbvwAAABUBAAALAAAA&#10;AAAAAAAAAAAAAB8BAABfcmVscy8ucmVsc1BLAQItABQABgAIAAAAIQBuKlf4wgAAANwAAAAPAAAA&#10;AAAAAAAAAAAAAAcCAABkcnMvZG93bnJldi54bWxQSwUGAAAAAAMAAwC3AAAA9gIAAAAA&#10;">
                  <v:roundrect id="Rounded Rectangle 1228" o:spid="_x0000_s1441" style="position:absolute;left:33297;top:17521;width:27314;height:10958;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HtRxwAAANwAAAAPAAAAZHJzL2Rvd25yZXYueG1sRI9Pa8JA&#10;FMTvQr/D8gq9SN0otk3TrCKKUPDkH9rrI/tMQrJvt9mtRj99Vyh4HGbmN0w+700rTtT52rKC8SgB&#10;QVxYXXOp4LBfP6cgfEDW2FomBRfyMJ89DHLMtD3zlk67UIoIYZ+hgioEl0npi4oM+pF1xNE72s5g&#10;iLIrpe7wHOGmlZMkeZUGa44LFTpaVlQ0u1+j4Ho4uvHXy/673/w06XA1dfUldUo9PfaLDxCB+nAP&#10;/7c/tYK39wnczsQjIGd/AAAA//8DAFBLAQItABQABgAIAAAAIQDb4fbL7gAAAIUBAAATAAAAAAAA&#10;AAAAAAAAAAAAAABbQ29udGVudF9UeXBlc10ueG1sUEsBAi0AFAAGAAgAAAAhAFr0LFu/AAAAFQEA&#10;AAsAAAAAAAAAAAAAAAAAHwEAAF9yZWxzLy5yZWxzUEsBAi0AFAAGAAgAAAAhAH9se1HHAAAA3AAA&#10;AA8AAAAAAAAAAAAAAAAABwIAAGRycy9kb3ducmV2LnhtbFBLBQYAAAAAAwADALcAAAD7AgAAAAA=&#10;" fillcolor="white [3201]" strokecolor="#678d71"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1229" o:spid="_x0000_s1442" style="position:absolute;left:41729;top:17929;width:18639;height:95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wpGfxQAAANwAAAAPAAAAZHJzL2Rvd25yZXYueG1sRI/RagIx&#10;FETfBf8hXKFvmrXFardGkYJF1BfXfsB1c7vZdnOzJKmufn1TKPg4zMwZZr7sbCPO5EPtWMF4lIEg&#10;Lp2uuVLwcVwPZyBCRNbYOCYFVwqwXPR7c8y1u/CBzkWsRIJwyFGBibHNpQylIYth5Fri5H06bzEm&#10;6SupPV4S3DbyMcuepcWa04LBlt4Mld/Fj1WQ8fF6mm4nJ/9VlWa3s+/r/c0q9TDoVq8gInXxHv5v&#10;b7SC6csT/J1JR0AufgEAAP//AwBQSwECLQAUAAYACAAAACEA2+H2y+4AAACFAQAAEwAAAAAAAAAA&#10;AAAAAAAAAAAAW0NvbnRlbnRfVHlwZXNdLnhtbFBLAQItABQABgAIAAAAIQBa9CxbvwAAABUBAAAL&#10;AAAAAAAAAAAAAAAAAB8BAABfcmVscy8ucmVsc1BLAQItABQABgAIAAAAIQC6wpGfxQAAANwAAAAP&#10;AAAAAAAAAAAAAAAAAAcCAABkcnMvZG93bnJldi54bWxQSwUGAAAAAAMAAwC3AAAA+QIAAAAA&#10;" filled="f" stroked="f">
                    <v:textbox inset="3pt,3pt,3pt,3pt">
                      <w:txbxContent>
                        <w:p w:rsidR="00E934CF" w:rsidRDefault="00E934CF" w:rsidP="003F21D2">
                          <w:pPr>
                            <w:spacing w:before="0" w:after="0" w:line="215" w:lineRule="auto"/>
                            <w:textDirection w:val="btLr"/>
                            <w:rPr>
                              <w:color w:val="000000"/>
                              <w:sz w:val="18"/>
                              <w:szCs w:val="18"/>
                            </w:rPr>
                          </w:pPr>
                          <w:r w:rsidRPr="003F21D2">
                            <w:rPr>
                              <w:color w:val="000000"/>
                              <w:sz w:val="18"/>
                              <w:szCs w:val="18"/>
                            </w:rPr>
                            <w:t>motivisanost zaposlenih u insi</w:t>
                          </w:r>
                          <w:r>
                            <w:rPr>
                              <w:color w:val="000000"/>
                              <w:sz w:val="18"/>
                              <w:szCs w:val="18"/>
                            </w:rPr>
                            <w:t>tucijama</w:t>
                          </w:r>
                        </w:p>
                        <w:p w:rsidR="00E934CF" w:rsidRPr="003F21D2" w:rsidRDefault="00E934CF" w:rsidP="003F21D2">
                          <w:pPr>
                            <w:spacing w:before="0" w:after="0" w:line="215" w:lineRule="auto"/>
                            <w:textDirection w:val="btLr"/>
                            <w:rPr>
                              <w:sz w:val="18"/>
                              <w:szCs w:val="18"/>
                            </w:rPr>
                          </w:pPr>
                          <w:r w:rsidRPr="003F21D2">
                            <w:rPr>
                              <w:color w:val="000000"/>
                              <w:sz w:val="18"/>
                              <w:szCs w:val="18"/>
                            </w:rPr>
                            <w:t>pandemija COVID19</w:t>
                          </w:r>
                        </w:p>
                        <w:p w:rsidR="00E934CF" w:rsidRPr="003F21D2" w:rsidRDefault="00E934CF" w:rsidP="003F21D2">
                          <w:pPr>
                            <w:spacing w:before="24" w:after="0" w:line="215" w:lineRule="auto"/>
                            <w:textDirection w:val="btLr"/>
                            <w:rPr>
                              <w:sz w:val="18"/>
                              <w:szCs w:val="18"/>
                            </w:rPr>
                          </w:pPr>
                          <w:r w:rsidRPr="003F21D2">
                            <w:rPr>
                              <w:color w:val="000000"/>
                              <w:sz w:val="18"/>
                              <w:szCs w:val="18"/>
                            </w:rPr>
                            <w:t>finansijska neodrživost procesa reforme odnosno zavisnosti od evropskih fondova</w:t>
                          </w:r>
                        </w:p>
                      </w:txbxContent>
                    </v:textbox>
                  </v:rect>
                  <v:roundrect id="Rounded Rectangle 1230" o:spid="_x0000_s1443" style="position:absolute;left:2743;top:17745;width:27609;height:11878;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pRelxgAAANwAAAAPAAAAZHJzL2Rvd25yZXYueG1sRI9BawIx&#10;FITvBf9DeIK3mlXErqtRitCipRe1lvb23Dw3azcvyybV7b9vBMHjMDPfMLNFaytxpsaXjhUM+gkI&#10;4tzpkgsFH7uXxxSED8gaK8ek4I88LOadhxlm2l14Q+dtKESEsM9QgQmhzqT0uSGLvu9q4ugdXWMx&#10;RNkUUjd4iXBbyWGSjKXFkuOCwZqWhvKf7a9VMDp8vpvTZK3l/i35/kr3x91rKpXqddvnKYhAbbiH&#10;b+2VVvA0GcH1TDwCcv4PAAD//wMAUEsBAi0AFAAGAAgAAAAhANvh9svuAAAAhQEAABMAAAAAAAAA&#10;AAAAAAAAAAAAAFtDb250ZW50X1R5cGVzXS54bWxQSwECLQAUAAYACAAAACEAWvQsW78AAAAVAQAA&#10;CwAAAAAAAAAAAAAAAAAfAQAAX3JlbHMvLnJlbHNQSwECLQAUAAYACAAAACEAdqUXpcYAAADcAAAA&#10;DwAAAAAAAAAAAAAAAAAHAgAAZHJzL2Rvd25yZXYueG1sUEsFBgAAAAADAAMAtwAAAPoCAAAAAA==&#10;" fillcolor="white [3201]" strokecolor="#667679"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1231" o:spid="_x0000_s1444" style="position:absolute;left:3324;top:17949;width:18805;height:116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mIuKwwAAANwAAAAPAAAAZHJzL2Rvd25yZXYueG1sRI/RagIx&#10;FETfC/5DuIJvNatgu65GEa20T4Vu/YDL5posbm6WTarx702h0MdhZs4w621ynbjSEFrPCmbTAgRx&#10;43XLRsHp+/hcgggRWWPnmRTcKcB2M3paY6X9jb/oWkcjMoRDhQpsjH0lZWgsOQxT3xNn7+wHhzHL&#10;wUg94C3DXSfnRfEiHbacFyz2tLfUXOofp8C8fZYXUze2TEs+vB9SN7f9UanJOO1WICKl+B/+a39o&#10;Ba/LBfyeyUdAbh4AAAD//wMAUEsBAi0AFAAGAAgAAAAhANvh9svuAAAAhQEAABMAAAAAAAAAAAAA&#10;AAAAAAAAAFtDb250ZW50X1R5cGVzXS54bWxQSwECLQAUAAYACAAAACEAWvQsW78AAAAVAQAACwAA&#10;AAAAAAAAAAAAAAAfAQAAX3JlbHMvLnJlbHNQSwECLQAUAAYACAAAACEAgZiLisMAAADcAAAADwAA&#10;AAAAAAAAAAAAAAAHAgAAZHJzL2Rvd25yZXYueG1sUEsFBgAAAAADAAMAtwAAAPcCAAAAAA==&#10;" filled="f" stroked="f">
                    <v:textbox inset=".84653mm,.84653mm,.84653mm,.84653mm">
                      <w:txbxContent>
                        <w:p w:rsidR="00E934CF" w:rsidRPr="003F21D2" w:rsidRDefault="00E934CF" w:rsidP="003F21D2">
                          <w:pPr>
                            <w:spacing w:before="0" w:after="0" w:line="215" w:lineRule="auto"/>
                            <w:textDirection w:val="btLr"/>
                            <w:rPr>
                              <w:sz w:val="18"/>
                              <w:szCs w:val="18"/>
                            </w:rPr>
                          </w:pPr>
                          <w:r w:rsidRPr="003F21D2">
                            <w:rPr>
                              <w:color w:val="000000"/>
                              <w:sz w:val="18"/>
                              <w:szCs w:val="18"/>
                            </w:rPr>
                            <w:t>veliki značaj reforme javne uprave u javnosti i političkoj agendi Valde i EK</w:t>
                          </w:r>
                        </w:p>
                        <w:p w:rsidR="00E934CF" w:rsidRPr="003F21D2" w:rsidRDefault="00E934CF" w:rsidP="003F21D2">
                          <w:pPr>
                            <w:spacing w:before="24" w:after="0" w:line="215" w:lineRule="auto"/>
                            <w:textDirection w:val="btLr"/>
                            <w:rPr>
                              <w:sz w:val="18"/>
                              <w:szCs w:val="18"/>
                            </w:rPr>
                          </w:pPr>
                          <w:r w:rsidRPr="003F21D2">
                            <w:rPr>
                              <w:color w:val="000000"/>
                              <w:sz w:val="18"/>
                              <w:szCs w:val="18"/>
                            </w:rPr>
                            <w:t>značajna podrška mešunarodnih partnera</w:t>
                          </w:r>
                        </w:p>
                        <w:p w:rsidR="00E934CF" w:rsidRPr="003F21D2" w:rsidRDefault="00E934CF" w:rsidP="003F21D2">
                          <w:pPr>
                            <w:spacing w:before="24" w:after="0" w:line="215" w:lineRule="auto"/>
                            <w:textDirection w:val="btLr"/>
                            <w:rPr>
                              <w:sz w:val="18"/>
                              <w:szCs w:val="18"/>
                            </w:rPr>
                          </w:pPr>
                          <w:r w:rsidRPr="003F21D2">
                            <w:rPr>
                              <w:color w:val="000000"/>
                              <w:sz w:val="18"/>
                              <w:szCs w:val="18"/>
                            </w:rPr>
                            <w:t>komuniciranje dobrih primjera reforme</w:t>
                          </w:r>
                        </w:p>
                        <w:p w:rsidR="00E934CF" w:rsidRPr="003F21D2" w:rsidRDefault="00E934CF" w:rsidP="003F21D2">
                          <w:pPr>
                            <w:spacing w:before="24" w:after="0" w:line="215" w:lineRule="auto"/>
                            <w:textDirection w:val="btLr"/>
                            <w:rPr>
                              <w:sz w:val="18"/>
                              <w:szCs w:val="18"/>
                            </w:rPr>
                          </w:pPr>
                          <w:r w:rsidRPr="003F21D2">
                            <w:rPr>
                              <w:color w:val="000000"/>
                              <w:sz w:val="18"/>
                              <w:szCs w:val="18"/>
                            </w:rPr>
                            <w:t>politička podrška odnosno jasan politički stav kada je u pitanju RJU</w:t>
                          </w:r>
                        </w:p>
                      </w:txbxContent>
                    </v:textbox>
                  </v:rect>
                  <v:roundrect id="Rounded Rectangle 1232" o:spid="_x0000_s1445" style="position:absolute;left:33970;top:3238;width:26115;height:11880;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09v4xAAAANwAAAAPAAAAZHJzL2Rvd25yZXYueG1sRI/BbsIw&#10;EETvSP0Hayv1Rhx6oDTFIISI1FsF4QNW8RKHxOsQuyT063ElJI6jmXmjWa5H24or9b52rGCWpCCI&#10;S6drrhQci3y6AOEDssbWMSm4kYf16mWyxEy7gfd0PYRKRAj7DBWYELpMSl8asugT1xFH7+R6iyHK&#10;vpK6xyHCbSvf03QuLdYcFwx2tDVUNodfq+C83W3+drf8chmKYtGYU5P/tKlSb6/j5gtEoDE8w4/2&#10;t1bw8TmH/zPxCMjVHQAA//8DAFBLAQItABQABgAIAAAAIQDb4fbL7gAAAIUBAAATAAAAAAAAAAAA&#10;AAAAAAAAAABbQ29udGVudF9UeXBlc10ueG1sUEsBAi0AFAAGAAgAAAAhAFr0LFu/AAAAFQEAAAsA&#10;AAAAAAAAAAAAAAAAHwEAAF9yZWxzLy5yZWxzUEsBAi0AFAAGAAgAAAAhADzT2/jEAAAA3AAAAA8A&#10;AAAAAAAAAAAAAAAABwIAAGRycy9kb3ducmV2LnhtbFBLBQYAAAAAAwADALcAAAD4AgAAAAA=&#10;" fillcolor="white [3201]" strokecolor="#8ba168"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1233" o:spid="_x0000_s1446" style="position:absolute;left:41513;top:3285;width:19304;height:134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BrBmwgAAANwAAAAPAAAAZHJzL2Rvd25yZXYueG1sRI9BawIx&#10;FITvhf6H8Aq91awe6roaRWpFT4Lb/oDH5pksbl6WTarpvzeC4HGYmW+YxSq5TlxoCK1nBeNRAYK4&#10;8bplo+D3Z/tRgggRWWPnmRT8U4DV8vVlgZX2Vz7SpY5GZAiHChXYGPtKytBYchhGvifO3skPDmOW&#10;g5F6wGuGu05OiuJTOmw5L1js6ctSc67/nALzfSjPpm5smWa82W1SN7H9Vqn3t7Seg4iU4jP8aO+1&#10;gulsCvcz+QjI5Q0AAP//AwBQSwECLQAUAAYACAAAACEA2+H2y+4AAACFAQAAEwAAAAAAAAAAAAAA&#10;AAAAAAAAW0NvbnRlbnRfVHlwZXNdLnhtbFBLAQItABQABgAIAAAAIQBa9CxbvwAAABUBAAALAAAA&#10;AAAAAAAAAAAAAB8BAABfcmVscy8ucmVsc1BLAQItABQABgAIAAAAIQAeBrBmwgAAANwAAAAPAAAA&#10;AAAAAAAAAAAAAAcCAABkcnMvZG93bnJldi54bWxQSwUGAAAAAAMAAwC3AAAA9gIAAAAA&#10;" filled="f" stroked="f">
                    <v:textbox inset=".84653mm,.84653mm,.84653mm,.84653mm">
                      <w:txbxContent>
                        <w:p w:rsidR="00E934CF" w:rsidRPr="003F21D2" w:rsidRDefault="00E934CF" w:rsidP="003F21D2">
                          <w:pPr>
                            <w:spacing w:before="0" w:after="0" w:line="215" w:lineRule="auto"/>
                            <w:textDirection w:val="btLr"/>
                            <w:rPr>
                              <w:sz w:val="18"/>
                              <w:szCs w:val="18"/>
                            </w:rPr>
                          </w:pPr>
                          <w:r w:rsidRPr="003F21D2">
                            <w:rPr>
                              <w:color w:val="000000"/>
                              <w:sz w:val="18"/>
                              <w:szCs w:val="18"/>
                            </w:rPr>
                            <w:t>dugotrajan i kompleksan proces reforme javne uprave</w:t>
                          </w:r>
                        </w:p>
                        <w:p w:rsidR="00E934CF" w:rsidRPr="003F21D2" w:rsidRDefault="00E934CF" w:rsidP="003F21D2">
                          <w:pPr>
                            <w:spacing w:before="24" w:after="0" w:line="215" w:lineRule="auto"/>
                            <w:textDirection w:val="btLr"/>
                            <w:rPr>
                              <w:sz w:val="18"/>
                              <w:szCs w:val="18"/>
                            </w:rPr>
                          </w:pPr>
                          <w:r w:rsidRPr="003F21D2">
                            <w:rPr>
                              <w:color w:val="000000"/>
                              <w:sz w:val="18"/>
                              <w:szCs w:val="18"/>
                            </w:rPr>
                            <w:t>nedovoljna vidjljivost rezultata reforme na životn građana</w:t>
                          </w:r>
                        </w:p>
                        <w:p w:rsidR="00E934CF" w:rsidRPr="003F21D2" w:rsidRDefault="00E934CF" w:rsidP="003F21D2">
                          <w:pPr>
                            <w:spacing w:before="24" w:after="0" w:line="215" w:lineRule="auto"/>
                            <w:textDirection w:val="btLr"/>
                            <w:rPr>
                              <w:sz w:val="18"/>
                              <w:szCs w:val="18"/>
                            </w:rPr>
                          </w:pPr>
                          <w:r w:rsidRPr="003F21D2">
                            <w:rPr>
                              <w:color w:val="000000"/>
                              <w:sz w:val="18"/>
                              <w:szCs w:val="18"/>
                            </w:rPr>
                            <w:t>nedovoljno razvijenih vještina službenika za proces transformacije</w:t>
                          </w:r>
                        </w:p>
                        <w:p w:rsidR="00E934CF" w:rsidRPr="003F21D2" w:rsidRDefault="00E934CF" w:rsidP="003F21D2">
                          <w:pPr>
                            <w:spacing w:before="24" w:after="0" w:line="215" w:lineRule="auto"/>
                            <w:textDirection w:val="btLr"/>
                            <w:rPr>
                              <w:sz w:val="18"/>
                              <w:szCs w:val="18"/>
                            </w:rPr>
                          </w:pPr>
                          <w:r w:rsidRPr="003F21D2">
                            <w:rPr>
                              <w:color w:val="000000"/>
                              <w:sz w:val="18"/>
                              <w:szCs w:val="18"/>
                            </w:rPr>
                            <w:t>otpor prema novinama u organizaciji</w:t>
                          </w:r>
                        </w:p>
                        <w:p w:rsidR="00E934CF" w:rsidRPr="003F21D2" w:rsidRDefault="00E934CF" w:rsidP="003F21D2">
                          <w:pPr>
                            <w:spacing w:before="24" w:after="0" w:line="215" w:lineRule="auto"/>
                            <w:textDirection w:val="btLr"/>
                            <w:rPr>
                              <w:sz w:val="18"/>
                              <w:szCs w:val="18"/>
                            </w:rPr>
                          </w:pPr>
                          <w:r w:rsidRPr="003F21D2">
                            <w:rPr>
                              <w:color w:val="000000"/>
                              <w:sz w:val="18"/>
                              <w:szCs w:val="18"/>
                            </w:rPr>
                            <w:t>neadekvatna finansijska satisfakcija zaposlenih koji učestvuju u procesu spovođenja reforme</w:t>
                          </w:r>
                        </w:p>
                      </w:txbxContent>
                    </v:textbox>
                  </v:rect>
                  <v:roundrect id="Rounded Rectangle 1234" o:spid="_x0000_s1447" style="position:absolute;left:2866;top:3185;width:25911;height:12171;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p7IdxAAAANwAAAAPAAAAZHJzL2Rvd25yZXYueG1sRE9Na8JA&#10;EL0L/Q/LFHoRs7EHtdFVtEW0iIfGVq9DdkyC2dmQXU38992D4PHxvmeLzlTiRo0rLSsYRjEI4szq&#10;knMFv4f1YALCeWSNlWVScCcHi/lLb4aJti3/0C31uQgh7BJUUHhfJ1K6rCCDLrI1ceDOtjHoA2xy&#10;qRtsQ7ip5Hscj6TBkkNDgTV9FpRd0qtRsDplq/Xua7xNv/+Wm9S3+2N/t1fq7bVbTkF46vxT/HBv&#10;tYLxR1gbzoQjIOf/AAAA//8DAFBLAQItABQABgAIAAAAIQDb4fbL7gAAAIUBAAATAAAAAAAAAAAA&#10;AAAAAAAAAABbQ29udGVudF9UeXBlc10ueG1sUEsBAi0AFAAGAAgAAAAhAFr0LFu/AAAAFQEAAAsA&#10;AAAAAAAAAAAAAAAAHwEAAF9yZWxzLy5yZWxzUEsBAi0AFAAGAAgAAAAhAG6nsh3EAAAA3AAAAA8A&#10;AAAAAAAAAAAAAAAABwIAAGRycy9kb3ducmV2LnhtbFBLBQYAAAAAAwADALcAAAD4AgAAAAA=&#10;" fillcolor="white [3201]" strokecolor="#b3936d" strokeweight="2pt">
                    <v:fill opacity="58596f"/>
                    <v:stroke startarrowwidth="narrow" startarrowlength="short" endarrowwidth="narrow" endarrowlength="short"/>
                    <v:textbox inset="2.53956mm,2.53956mm,2.53956mm,2.53956mm">
                      <w:txbxContent>
                        <w:p w:rsidR="00E934CF" w:rsidRDefault="00E934CF">
                          <w:pPr>
                            <w:spacing w:before="0" w:after="0" w:line="240" w:lineRule="auto"/>
                            <w:textDirection w:val="btLr"/>
                          </w:pPr>
                        </w:p>
                      </w:txbxContent>
                    </v:textbox>
                  </v:roundrect>
                  <v:rect id="Rectangle 1235" o:spid="_x0000_s1448" style="position:absolute;left:4207;top:3499;width:17602;height:85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cxSxAAAANwAAAAPAAAAZHJzL2Rvd25yZXYueG1sRI9LiwIx&#10;EITvC/6H0IK3NeNzdTSKCKKwHlx38dxMeh446QyTqKO/3iwIHouq+oqaLxtTiivVrrCsoNeNQBAn&#10;VhecKfj73XxOQDiPrLG0TAru5GC5aH3MMdb2xj90PfpMBAi7GBXk3lexlC7JyaDr2oo4eKmtDfog&#10;60zqGm8BbkrZj6KxNFhwWMixonVOyfl4MQoOad8/TnK07Y315pv3mRwM16lSnXazmoHw1Ph3+NXe&#10;aQVf0yn8nwlHQC6eAAAA//8DAFBLAQItABQABgAIAAAAIQDb4fbL7gAAAIUBAAATAAAAAAAAAAAA&#10;AAAAAAAAAABbQ29udGVudF9UeXBlc10ueG1sUEsBAi0AFAAGAAgAAAAhAFr0LFu/AAAAFQEAAAsA&#10;AAAAAAAAAAAAAAAAHwEAAF9yZWxzLy5yZWxzUEsBAi0AFAAGAAgAAAAhAMP1zFLEAAAA3AAAAA8A&#10;AAAAAAAAAAAAAAAABwIAAGRycy9kb3ducmV2LnhtbFBLBQYAAAAAAwADALcAAAD4AgAAAAA=&#10;" filled="f" stroked="f">
                    <v:textbox inset="1.1639mm,1.1639mm,1.1639mm,1.1639mm">
                      <w:txbxContent>
                        <w:p w:rsidR="00E934CF" w:rsidRDefault="00E934CF" w:rsidP="003F21D2">
                          <w:pPr>
                            <w:spacing w:before="0" w:after="0" w:line="215" w:lineRule="auto"/>
                            <w:textDirection w:val="btLr"/>
                          </w:pPr>
                          <w:r>
                            <w:rPr>
                              <w:color w:val="000000"/>
                              <w:sz w:val="22"/>
                            </w:rPr>
                            <w:t>stečeno iskustvo i naučene lekcije</w:t>
                          </w:r>
                        </w:p>
                        <w:p w:rsidR="00E934CF" w:rsidRDefault="00E934CF" w:rsidP="003F21D2">
                          <w:pPr>
                            <w:spacing w:before="32" w:after="0" w:line="215" w:lineRule="auto"/>
                            <w:textDirection w:val="btLr"/>
                          </w:pPr>
                          <w:r>
                            <w:rPr>
                              <w:color w:val="000000"/>
                              <w:sz w:val="22"/>
                            </w:rPr>
                            <w:t>sprovedene edukacije</w:t>
                          </w:r>
                        </w:p>
                        <w:p w:rsidR="00E934CF" w:rsidRDefault="00E934CF" w:rsidP="003F21D2">
                          <w:pPr>
                            <w:spacing w:before="32" w:after="0" w:line="215" w:lineRule="auto"/>
                            <w:textDirection w:val="btLr"/>
                          </w:pPr>
                          <w:r>
                            <w:rPr>
                              <w:color w:val="000000"/>
                              <w:sz w:val="22"/>
                            </w:rPr>
                            <w:t>timski rad</w:t>
                          </w:r>
                        </w:p>
                      </w:txbxContent>
                    </v:textbox>
                  </v:rect>
                  <v:shape id="Freeform 1236" o:spid="_x0000_s1449" style="position:absolute;left:21975;top:5965;width:9538;height:9843;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vk6KwgAAANwAAAAPAAAAZHJzL2Rvd25yZXYueG1sRE/Pa8Iw&#10;FL4P9j+EJ3ibiTuodEYRx8BDL3aDdbdH82zrmpeSRFv/e3MQPH58v9fb0XbiSj60jjXMZwoEceVM&#10;y7WGn++vtxWIEJENdo5Jw40CbDevL2vMjBv4SNci1iKFcMhQQxNjn0kZqoYshpnriRN3ct5iTNDX&#10;0ngcUrjt5LtSC2mx5dTQYE/7hqr/4mI1nIqhX+bn8pj/+ZCHvDz/qtun1tPJuPsAEWmMT/HDfTAa&#10;VirNT2fSEZCbOwAAAP//AwBQSwECLQAUAAYACAAAACEA2+H2y+4AAACFAQAAEwAAAAAAAAAAAAAA&#10;AAAAAAAAW0NvbnRlbnRfVHlwZXNdLnhtbFBLAQItABQABgAIAAAAIQBa9CxbvwAAABUBAAALAAAA&#10;AAAAAAAAAAAAAB8BAABfcmVscy8ucmVsc1BLAQItABQABgAIAAAAIQAovk6KwgAAANwAAAAPAAAA&#10;AAAAAAAAAAAAAAcCAABkcnMvZG93bnJldi54bWxQSwUGAAAAAAMAAwC3AAAA9gIAAAAA&#10;" adj="-11796480,,5400" path="m,120000r,c,53726,53726,,120000,r,120000l,120000xe" fillcolor="#b3936d" strokecolor="white [3201]" strokeweight="3pt">
                    <v:stroke startarrowwidth="narrow" startarrowlength="short" endarrowwidth="narrow" endarrowlength="short" joinstyle="round"/>
                    <v:shadow on="t" color="black" opacity="24414f" origin=",.5" offset="0,.55556mm"/>
                    <v:formulas/>
                    <v:path arrowok="t" o:extrusionok="f" o:connecttype="custom" o:connectlocs="0,9843;0,9843;9538,0;9538,9843;0,9843" o:connectangles="0,0,0,0,0" textboxrect="0,0,120000,120000"/>
                    <v:textbox inset="2.53956mm,2.53956mm,2.53956mm,2.53956mm">
                      <w:txbxContent>
                        <w:p w:rsidR="00E934CF" w:rsidRDefault="00E934CF">
                          <w:pPr>
                            <w:spacing w:before="0" w:after="0" w:line="240" w:lineRule="auto"/>
                            <w:textDirection w:val="btLr"/>
                          </w:pPr>
                        </w:p>
                      </w:txbxContent>
                    </v:textbox>
                  </v:shape>
                  <v:rect id="Rectangle 1237" o:spid="_x0000_s1450" style="position:absolute;left:24769;top:8848;width:6744;height:6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TbFnwwAAANwAAAAPAAAAZHJzL2Rvd25yZXYueG1sRI9Pi8Iw&#10;FMTvwn6H8Bb2ImvSPYhUo+ii4NU/0OujedsWm5faZNvqpzeC4HGYmd8wi9Vga9FR6yvHGpKJAkGc&#10;O1NxoeF82n3PQPiAbLB2TBpu5GG1/BgtMDWu5wN1x1CICGGfooYyhCaV0uclWfQT1xBH78+1FkOU&#10;bSFNi32E21r+KDWVFiuOCyU29FtSfjn+Ww37vjtsBqt2icmuWb+dnkI1vmv99Tms5yACDeEdfrX3&#10;RsNMJfA8E4+AXD4AAAD//wMAUEsBAi0AFAAGAAgAAAAhANvh9svuAAAAhQEAABMAAAAAAAAAAAAA&#10;AAAAAAAAAFtDb250ZW50X1R5cGVzXS54bWxQSwECLQAUAAYACAAAACEAWvQsW78AAAAVAQAACwAA&#10;AAAAAAAAAAAAAAAfAQAAX3JlbHMvLnJlbHNQSwECLQAUAAYACAAAACEA7k2xZ8MAAADcAAAADwAA&#10;AAAAAAAAAAAAAAAHAgAAZHJzL2Rvd25yZXYueG1sUEsFBgAAAAADAAMAtwAAAPcCAAAAAA==&#10;" filled="f" stroked="f">
                    <v:textbox inset="1.57983mm,1.57983mm,1.57983mm,1.57983mm">
                      <w:txbxContent>
                        <w:p w:rsidR="00E934CF" w:rsidRDefault="00E934CF">
                          <w:pPr>
                            <w:spacing w:before="0" w:after="0" w:line="215" w:lineRule="auto"/>
                            <w:jc w:val="center"/>
                            <w:textDirection w:val="btLr"/>
                          </w:pPr>
                          <w:r>
                            <w:rPr>
                              <w:color w:val="000000"/>
                              <w:sz w:val="16"/>
                            </w:rPr>
                            <w:t>SNAGE</w:t>
                          </w:r>
                        </w:p>
                      </w:txbxContent>
                    </v:textbox>
                  </v:rect>
                  <v:shape id="Freeform 1238" o:spid="_x0000_s1451" style="position:absolute;left:31895;top:6340;width:9379;height:9090;rotation:90;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u0kxgAAANwAAAAPAAAAZHJzL2Rvd25yZXYueG1sRI9Ba8JA&#10;FITvBf/D8gq91U09FIluggiCthbRipDbM/tMotm3YXer8d93C0KPw8x8w0zz3rTiSs43lhW8DRMQ&#10;xKXVDVcK9t+L1zEIH5A1tpZJwZ085NngaYqptjfe0nUXKhEh7FNUUIfQpVL6siaDfmg74uidrDMY&#10;onSV1A5vEW5aOUqSd2mw4bhQY0fzmsrL7scouKzbw8Hdzx+bVb8qis3688sVR6VenvvZBESgPvyH&#10;H+2lVjBORvB3Jh4Bmf0CAAD//wMAUEsBAi0AFAAGAAgAAAAhANvh9svuAAAAhQEAABMAAAAAAAAA&#10;AAAAAAAAAAAAAFtDb250ZW50X1R5cGVzXS54bWxQSwECLQAUAAYACAAAACEAWvQsW78AAAAVAQAA&#10;CwAAAAAAAAAAAAAAAAAfAQAAX3JlbHMvLnJlbHNQSwECLQAUAAYACAAAACEAT/rtJMYAAADcAAAA&#10;DwAAAAAAAAAAAAAAAAAHAgAAZHJzL2Rvd25yZXYueG1sUEsFBgAAAAADAAMAtwAAAPoCAAAAAA==&#10;" adj="-11796480,,5400" path="m,120000r,c,53726,53726,,120000,r,120000l,120000xe" fillcolor="#8ba168" strokecolor="white [3201]" strokeweight="3pt">
                    <v:stroke startarrowwidth="narrow" startarrowlength="short" endarrowwidth="narrow" endarrowlength="short" joinstyle="round"/>
                    <v:shadow on="t" color="black" opacity="24414f" origin=",.5" offset="0,.55556mm"/>
                    <v:formulas/>
                    <v:path arrowok="t" o:extrusionok="f" o:connecttype="custom" o:connectlocs="0,9090;0,9090;9379,0;9379,9090;0,9090" o:connectangles="0,0,0,0,0" textboxrect="0,0,120000,120000"/>
                    <v:textbox inset="2.53956mm,2.53956mm,2.53956mm,2.53956mm">
                      <w:txbxContent>
                        <w:p w:rsidR="00E934CF" w:rsidRDefault="00E934CF">
                          <w:pPr>
                            <w:spacing w:before="0" w:after="0" w:line="240" w:lineRule="auto"/>
                            <w:textDirection w:val="btLr"/>
                          </w:pPr>
                        </w:p>
                      </w:txbxContent>
                    </v:textbox>
                  </v:shape>
                  <v:rect id="Rectangle 1239" o:spid="_x0000_s1452" style="position:absolute;left:32040;top:8942;width:6427;height:66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04qLwgAAANwAAAAPAAAAZHJzL2Rvd25yZXYueG1sRI9Pi8Iw&#10;FMTvC36H8IS9LJrogkg1ioqCV/+A10fzbIvNS21i2/XTmwXB4zAzv2Hmy86WoqHaF441jIYKBHHq&#10;TMGZhvNpN5iC8AHZYOmYNPyRh+Wi9zXHxLiWD9QcQyYihH2CGvIQqkRKn+Zk0Q9dRRy9q6sthijr&#10;TJoa2wi3pRwrNZEWC44LOVa0ySm9HR9Ww75tDuvOqt3IXO6Xdjs5heLnqfV3v1vNQATqwif8bu+N&#10;hqn6hf8z8QjIxQsAAP//AwBQSwECLQAUAAYACAAAACEA2+H2y+4AAACFAQAAEwAAAAAAAAAAAAAA&#10;AAAAAAAAW0NvbnRlbnRfVHlwZXNdLnhtbFBLAQItABQABgAIAAAAIQBa9CxbvwAAABUBAAALAAAA&#10;AAAAAAAAAAAAAB8BAABfcmVscy8ucmVsc1BLAQItABQABgAIAAAAIQBx04qLwgAAANwAAAAPAAAA&#10;AAAAAAAAAAAAAAcCAABkcnMvZG93bnJldi54bWxQSwUGAAAAAAMAAwC3AAAA9gIAAAAA&#10;" filled="f" stroked="f">
                    <v:textbox inset="1.57983mm,1.57983mm,1.57983mm,1.57983mm">
                      <w:txbxContent>
                        <w:p w:rsidR="00E934CF" w:rsidRDefault="00E934CF">
                          <w:pPr>
                            <w:spacing w:before="0" w:after="0" w:line="215" w:lineRule="auto"/>
                            <w:jc w:val="center"/>
                            <w:textDirection w:val="btLr"/>
                          </w:pPr>
                          <w:r>
                            <w:rPr>
                              <w:color w:val="000000"/>
                              <w:sz w:val="16"/>
                            </w:rPr>
                            <w:t>SLABOSTI</w:t>
                          </w:r>
                        </w:p>
                      </w:txbxContent>
                    </v:textbox>
                  </v:rect>
                  <v:shape id="Freeform 1240" o:spid="_x0000_s1453" style="position:absolute;left:32577;top:16561;width:8936;height:9401;rotation:180;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Smw1wwAAANwAAAAPAAAAZHJzL2Rvd25yZXYueG1sRI9Pa8JA&#10;FMTvBb/D8gRvdaOWINFVbGMh16rg9ZF9+YPZtyG7Mcm3dwuFHoeZ+Q2zP46mEU/qXG1ZwWoZgSDO&#10;ra65VHC7fr9vQTiPrLGxTAomcnA8zN72mGg78A89L74UAcIuQQWV920ipcsrMuiWtiUOXmE7gz7I&#10;rpS6wyHATSPXURRLgzWHhQpb+qoof1x6o+B8L4usXk+f8aZJ0173xfUWS6UW8/G0A+Fp9P/hv3am&#10;FWyjD/g9E46APLwAAAD//wMAUEsBAi0AFAAGAAgAAAAhANvh9svuAAAAhQEAABMAAAAAAAAAAAAA&#10;AAAAAAAAAFtDb250ZW50X1R5cGVzXS54bWxQSwECLQAUAAYACAAAACEAWvQsW78AAAAVAQAACwAA&#10;AAAAAAAAAAAAAAAfAQAAX3JlbHMvLnJlbHNQSwECLQAUAAYACAAAACEAMEpsNcMAAADcAAAADwAA&#10;AAAAAAAAAAAAAAAHAgAAZHJzL2Rvd25yZXYueG1sUEsFBgAAAAADAAMAtwAAAPcCAAAAAA==&#10;" adj="-11796480,,5400" path="m,120000r,c,53726,53726,,120000,r,120000l,120000xe" fillcolor="#678d71" strokecolor="white [3201]" strokeweight="3pt">
                    <v:stroke startarrowwidth="narrow" startarrowlength="short" endarrowwidth="narrow" endarrowlength="short" joinstyle="round"/>
                    <v:shadow on="t" color="black" opacity="24414f" origin=",.5" offset="0,.55556mm"/>
                    <v:formulas/>
                    <v:path arrowok="t" o:extrusionok="f" o:connecttype="custom" o:connectlocs="0,9401;0,9401;8936,0;8936,9401;0,9401" o:connectangles="0,0,0,0,0" textboxrect="0,0,120000,120000"/>
                    <v:textbox inset="2.53956mm,2.53956mm,2.53956mm,2.53956mm">
                      <w:txbxContent>
                        <w:p w:rsidR="00E934CF" w:rsidRDefault="00E934CF">
                          <w:pPr>
                            <w:spacing w:before="0" w:after="0" w:line="240" w:lineRule="auto"/>
                            <w:textDirection w:val="btLr"/>
                          </w:pPr>
                        </w:p>
                      </w:txbxContent>
                    </v:textbox>
                  </v:shape>
                  <v:rect id="Rectangle 1241" o:spid="_x0000_s1454" style="position:absolute;left:32577;top:16561;width:6319;height:664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drdkwgAAANwAAAAPAAAAZHJzL2Rvd25yZXYueG1sRI9Pi8Iw&#10;FMTvC36H8IS9LJoorEg1ioqCV/+A10fzbIvNS21i2/XTmwXB4zAzv2Hmy86WoqHaF441jIYKBHHq&#10;TMGZhvNpN5iC8AHZYOmYNPyRh+Wi9zXHxLiWD9QcQyYihH2CGvIQqkRKn+Zk0Q9dRRy9q6sthijr&#10;TJoa2wi3pRwrNZEWC44LOVa0ySm9HR9Ww75tDuvOqt3IXO6Xdjs5heLnqfV3v1vNQATqwif8bu+N&#10;hqn6hf8z8QjIxQsAAP//AwBQSwECLQAUAAYACAAAACEA2+H2y+4AAACFAQAAEwAAAAAAAAAAAAAA&#10;AAAAAAAAW0NvbnRlbnRfVHlwZXNdLnhtbFBLAQItABQABgAIAAAAIQBa9CxbvwAAABUBAAALAAAA&#10;AAAAAAAAAAAAAB8BAABfcmVscy8ucmVsc1BLAQItABQABgAIAAAAIQCRdrdkwgAAANwAAAAPAAAA&#10;AAAAAAAAAAAAAAcCAABkcnMvZG93bnJldi54bWxQSwUGAAAAAAMAAwC3AAAA9gIAAAAA&#10;" filled="f" stroked="f">
                    <v:textbox inset="1.57983mm,1.57983mm,1.57983mm,1.57983mm">
                      <w:txbxContent>
                        <w:p w:rsidR="00E934CF" w:rsidRDefault="00E934CF">
                          <w:pPr>
                            <w:spacing w:before="0" w:after="0" w:line="215" w:lineRule="auto"/>
                            <w:jc w:val="center"/>
                            <w:textDirection w:val="btLr"/>
                          </w:pPr>
                          <w:r>
                            <w:rPr>
                              <w:color w:val="000000"/>
                              <w:sz w:val="16"/>
                            </w:rPr>
                            <w:t>PRIJETNJE</w:t>
                          </w:r>
                        </w:p>
                      </w:txbxContent>
                    </v:textbox>
                  </v:rect>
                  <v:shape id="Freeform 1242" o:spid="_x0000_s1455" style="position:absolute;left:21971;top:16490;width:9860;height:9543;rotation:-90;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p35wwAAANwAAAAPAAAAZHJzL2Rvd25yZXYueG1sRI9Pi8Iw&#10;FMTvgt8hPMGbpi4otRpFFwRPgn8u3h7Nsyk2L7GJ2v32G2Fhj8PM/IZZrjvbiBe1oXasYDLOQBCX&#10;TtdcKbicd6McRIjIGhvHpOCHAqxX/d4SC+3efKTXKVYiQTgUqMDE6AspQ2nIYhg7T5y8m2stxiTb&#10;SuoW3wluG/mVZTNpsea0YNDTt6HyfnpaBdPzJO+Oh8pfzfW5v8+324efGqWGg26zABGpi//hv/Ze&#10;K8izGXzOpCMgV78AAAD//wMAUEsBAi0AFAAGAAgAAAAhANvh9svuAAAAhQEAABMAAAAAAAAAAAAA&#10;AAAAAAAAAFtDb250ZW50X1R5cGVzXS54bWxQSwECLQAUAAYACAAAACEAWvQsW78AAAAVAQAACwAA&#10;AAAAAAAAAAAAAAAfAQAAX3JlbHMvLnJlbHNQSwECLQAUAAYACAAAACEAbiqd+cMAAADcAAAADwAA&#10;AAAAAAAAAAAAAAAHAgAAZHJzL2Rvd25yZXYueG1sUEsFBgAAAAADAAMAtwAAAPcCAAAAAA==&#10;" adj="-11796480,,5400" path="m,120000r,c,53726,53726,,120000,r,120000l,120000xe" fillcolor="#667679" strokecolor="white [3201]" strokeweight="3pt">
                    <v:stroke startarrowwidth="narrow" startarrowlength="short" endarrowwidth="narrow" endarrowlength="short" joinstyle="round"/>
                    <v:shadow on="t" color="black" opacity="24414f" origin=",.5" offset="0,.55556mm"/>
                    <v:formulas/>
                    <v:path arrowok="t" o:extrusionok="f" o:connecttype="custom" o:connectlocs="0,9543;0,9543;9860,0;9860,9543;0,9543" o:connectangles="0,0,0,0,0" textboxrect="0,0,120000,120000"/>
                    <v:textbox inset="2.53956mm,2.53956mm,2.53956mm,2.53956mm">
                      <w:txbxContent>
                        <w:p w:rsidR="00E934CF" w:rsidRDefault="00E934CF">
                          <w:pPr>
                            <w:spacing w:before="0" w:after="0" w:line="240" w:lineRule="auto"/>
                            <w:textDirection w:val="btLr"/>
                          </w:pPr>
                        </w:p>
                      </w:txbxContent>
                    </v:textbox>
                  </v:shape>
                  <v:rect id="Rectangle 1243" o:spid="_x0000_s1456" style="position:absolute;left:24924;top:16332;width:6748;height:69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6IyIwwAAANwAAAAPAAAAZHJzL2Rvd25yZXYueG1sRI9Pi8Iw&#10;FMTvC36H8IS9LJroQaUaRUXBq3/A66N5tsXmpTax7frpzcKCx2FmfsMsVp0tRUO1LxxrGA0VCOLU&#10;mYIzDZfzfjAD4QOywdIxafglD6tl72uBiXEtH6k5hUxECPsENeQhVImUPs3Joh+6ijh6N1dbDFHW&#10;mTQ1thFuSzlWaiItFhwXcqxom1N6Pz2thkPbHDedVfuRuT6u7W5yDsXPS+vvfreegwjUhU/4v30w&#10;GmZqCn9n4hGQyzcAAAD//wMAUEsBAi0AFAAGAAgAAAAhANvh9svuAAAAhQEAABMAAAAAAAAAAAAA&#10;AAAAAAAAAFtDb250ZW50X1R5cGVzXS54bWxQSwECLQAUAAYACAAAACEAWvQsW78AAAAVAQAACwAA&#10;AAAAAAAAAAAAAAAfAQAAX3JlbHMvLnJlbHNQSwECLQAUAAYACAAAACEADuiMiMMAAADcAAAADwAA&#10;AAAAAAAAAAAAAAAHAgAAZHJzL2Rvd25yZXYueG1sUEsFBgAAAAADAAMAtwAAAPcCAAAAAA==&#10;" filled="f" stroked="f">
                    <v:textbox inset="1.57983mm,1.57983mm,1.57983mm,1.57983mm">
                      <w:txbxContent>
                        <w:p w:rsidR="00E934CF" w:rsidRDefault="00E934CF">
                          <w:pPr>
                            <w:spacing w:before="0" w:after="0" w:line="215" w:lineRule="auto"/>
                            <w:jc w:val="center"/>
                            <w:textDirection w:val="btLr"/>
                          </w:pPr>
                          <w:r>
                            <w:rPr>
                              <w:color w:val="000000"/>
                              <w:sz w:val="16"/>
                            </w:rPr>
                            <w:t>ŠANSE</w:t>
                          </w:r>
                        </w:p>
                      </w:txbxContent>
                    </v:textbox>
                  </v:rect>
                  <v:shape id="Freeform 1244" o:spid="_x0000_s1457" style="position:absolute;left:30327;top:16382;width:1369;height:532;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XYr1xAAAANwAAAAPAAAAZHJzL2Rvd25yZXYueG1sRI9Pa8JA&#10;FMTvhX6H5RW81Y09SExdpdgoudV/4PWRfU2WZt+G7Gqin74rCB6HmfkNM18OthEX6rxxrGAyTkAQ&#10;l04brhQcD+v3FIQPyBobx6TgSh6Wi9eXOWba9byjyz5UIkLYZ6igDqHNpPRlTRb92LXE0ft1ncUQ&#10;ZVdJ3WEf4baRH0kylRYNx4UaW1rVVP7tz1aBKcymzW/9SZZpWG/zIv/B71yp0dvw9Qki0BCe4Ue7&#10;0ArSZAb3M/EIyMU/AAAA//8DAFBLAQItABQABgAIAAAAIQDb4fbL7gAAAIUBAAATAAAAAAAAAAAA&#10;AAAAAAAAAABbQ29udGVudF9UeXBlc10ueG1sUEsBAi0AFAAGAAgAAAAhAFr0LFu/AAAAFQEAAAsA&#10;AAAAAAAAAAAAAAAAHwEAAF9yZWxzLy5yZWxzUEsBAi0AFAAGAAgAAAAhAPddivXEAAAA3AAAAA8A&#10;AAAAAAAAAAAAAAAABwIAAGRycy9kb3ducmV2LnhtbFBLBQYAAAAAAwADALcAAAD4AgAAAAA=&#10;" adj="-11796480,,5400" path="m2917,60000r,c2917,37716,18212,17860,41070,10471,63928,3081,89368,9768,104528,27151r9638,32849l84720,27151c68843,20754,49530,20969,33927,27716,18323,34463,8750,46738,8750,60000r-5833,xe" fillcolor="#e5dbd3" strokecolor="white [3201]" strokeweight="3pt">
                    <v:stroke startarrowwidth="narrow" startarrowlength="short" endarrowwidth="narrow" endarrowlength="short" joinstyle="round"/>
                    <v:shadow on="t" color="black" opacity="24414f" origin=",.5" offset="0,.55556mm"/>
                    <v:formulas/>
                    <v:path arrowok="t" o:extrusionok="f" o:connecttype="custom" o:connectlocs="33,266;33,266;469,46;1192,120;1192,120;1302,266;967,120;967,120;967,120;387,123;100,266;33,266" o:connectangles="0,0,0,0,0,0,0,0,0,0,0,0" textboxrect="0,0,120000,120000"/>
                    <v:textbox inset="2.53956mm,2.53956mm,2.53956mm,2.53956mm">
                      <w:txbxContent>
                        <w:p w:rsidR="00E934CF" w:rsidRDefault="00E934CF">
                          <w:pPr>
                            <w:spacing w:before="0" w:after="0" w:line="240" w:lineRule="auto"/>
                            <w:textDirection w:val="btLr"/>
                          </w:pPr>
                        </w:p>
                      </w:txbxContent>
                    </v:textbox>
                  </v:shape>
                  <v:shape id="Freeform 1245" o:spid="_x0000_s1458" style="position:absolute;left:30175;top:16572;width:456;height:456;rotation:180;visibility:visible;mso-wrap-style:square;v-text-anchor:middle" coordsize="120000,1200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9K7qwAAAANwAAAAPAAAAZHJzL2Rvd25yZXYueG1sRE9Na8JA&#10;EL0X/A/LCL3VjRE0ja4ihWCu1UivQ3ZMQrKzIbtN0n/vHoQeH+/7cJpNJ0YaXGNZwXoVgSAurW64&#10;UlDcso8EhPPIGjvLpOCPHJyOi7cDptpO/E3j1VcihLBLUUHtfZ9K6cqaDLqV7YkD97CDQR/gUEk9&#10;4BTCTSfjKNpKgw2Hhhp7+qqpbK+/RoErxp9HXiTxhbP2fv/c8q51G6Xel/N5D8LT7P/FL3euFSTr&#10;MD+cCUdAHp8AAAD//wMAUEsBAi0AFAAGAAgAAAAhANvh9svuAAAAhQEAABMAAAAAAAAAAAAAAAAA&#10;AAAAAFtDb250ZW50X1R5cGVzXS54bWxQSwECLQAUAAYACAAAACEAWvQsW78AAAAVAQAACwAAAAAA&#10;AAAAAAAAAAAfAQAAX3JlbHMvLnJlbHNQSwECLQAUAAYACAAAACEAXvSu6sAAAADcAAAADwAAAAAA&#10;AAAAAAAAAAAHAgAAZHJzL2Rvd25yZXYueG1sUEsFBgAAAAADAAMAtwAAAPQCAAAAAA==&#10;" adj="-11796480,,5400" path="m7500,60000r,c7500,33869,26717,11716,52586,8026v25868,-3690,50513,12206,57820,37294l117538,45320,105001,60000,87539,45320r6969,c87531,28919,69973,19695,52509,23256,35044,26816,22499,42177,22499,60000r-14999,xe" fillcolor="#e5dbd3" strokecolor="white [3201]" strokeweight="3pt">
                    <v:stroke startarrowwidth="narrow" startarrowlength="short" endarrowwidth="narrow" endarrowlength="short" joinstyle="round"/>
                    <v:shadow on="t" color="black" opacity="24414f" origin=",.5" offset="0,.55556mm"/>
                    <v:formulas/>
                    <v:path arrowok="t" o:extrusionok="f" o:connecttype="custom" o:connectlocs="29,228;29,228;200,30;420,172;447,172;399,228;333,172;359,172;359,172;200,88;85,228;29,228" o:connectangles="0,0,0,0,0,0,0,0,0,0,0,0" textboxrect="0,0,120000,120000"/>
                    <v:textbox inset="2.53956mm,2.53956mm,2.53956mm,2.53956mm">
                      <w:txbxContent>
                        <w:p w:rsidR="00E934CF" w:rsidRDefault="00E934CF">
                          <w:pPr>
                            <w:spacing w:before="0" w:after="0" w:line="240" w:lineRule="auto"/>
                            <w:textDirection w:val="btLr"/>
                          </w:pPr>
                        </w:p>
                      </w:txbxContent>
                    </v:textbox>
                  </v:shape>
                </v:group>
                <w10:anchorlock/>
              </v:group>
            </w:pict>
          </mc:Fallback>
        </mc:AlternateConten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b/>
          <w:color w:val="000000"/>
          <w:sz w:val="24"/>
          <w:szCs w:val="24"/>
        </w:rPr>
        <w:t>Nakon reogranizacije Vlade Crne Gore u decembru 2020. godine</w:t>
      </w:r>
      <w:r w:rsidRPr="007075A6">
        <w:rPr>
          <w:rFonts w:asciiTheme="minorHAnsi" w:eastAsia="Calibri" w:hAnsiTheme="minorHAnsi" w:cs="Calibri"/>
          <w:color w:val="000000"/>
          <w:sz w:val="24"/>
          <w:szCs w:val="24"/>
        </w:rPr>
        <w:t>, Ministarstvo javne uprave, digitalnog društva i medija nastavlja da kroz svoje osnovne ciljeve definiše i reformu javne uprave, te je dalje nadležno za sprovođenje Strategije reforme javne uprave.</w:t>
      </w:r>
    </w:p>
    <w:p w:rsidR="00A16942" w:rsidRPr="007075A6" w:rsidRDefault="00355780">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lastRenderedPageBreak/>
        <w:t>Osni</w:t>
      </w:r>
      <w:r w:rsidR="006A107F" w:rsidRPr="007075A6">
        <w:rPr>
          <w:rFonts w:asciiTheme="minorHAnsi" w:eastAsia="Calibri" w:hAnsiTheme="minorHAnsi" w:cs="Calibri"/>
          <w:color w:val="000000"/>
          <w:sz w:val="24"/>
          <w:szCs w:val="24"/>
        </w:rPr>
        <w:t>vanjem Direktorat</w:t>
      </w: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 za strateško planiranje u javnoj upravi, međuna</w:t>
      </w:r>
      <w:r>
        <w:rPr>
          <w:rFonts w:asciiTheme="minorHAnsi" w:eastAsia="Calibri" w:hAnsiTheme="minorHAnsi" w:cs="Calibri"/>
          <w:color w:val="000000"/>
          <w:sz w:val="24"/>
          <w:szCs w:val="24"/>
        </w:rPr>
        <w:t>rodnu saradnju i IPA projekte s</w:t>
      </w:r>
      <w:r w:rsidR="006A107F" w:rsidRPr="007075A6">
        <w:rPr>
          <w:rFonts w:asciiTheme="minorHAnsi" w:eastAsia="Calibri" w:hAnsiTheme="minorHAnsi" w:cs="Calibri"/>
          <w:color w:val="000000"/>
          <w:sz w:val="24"/>
          <w:szCs w:val="24"/>
        </w:rPr>
        <w:t xml:space="preserve"> posebnom Direkcijom za strateško planiranje i praćenje implementacije strateških dokumenat</w:t>
      </w: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 u okviru MJUDDM, jasno je definis</w:t>
      </w:r>
      <w:r>
        <w:rPr>
          <w:rFonts w:asciiTheme="minorHAnsi" w:eastAsia="Calibri" w:hAnsiTheme="minorHAnsi" w:cs="Calibri"/>
          <w:color w:val="000000"/>
          <w:sz w:val="24"/>
          <w:szCs w:val="24"/>
        </w:rPr>
        <w:t>an značaj i fokus Ministarstva z</w:t>
      </w:r>
      <w:r w:rsidR="006A107F" w:rsidRPr="007075A6">
        <w:rPr>
          <w:rFonts w:asciiTheme="minorHAnsi" w:eastAsia="Calibri" w:hAnsiTheme="minorHAnsi" w:cs="Calibri"/>
          <w:color w:val="000000"/>
          <w:sz w:val="24"/>
          <w:szCs w:val="24"/>
        </w:rPr>
        <w:t>a planiranje, razvoj, implementaciju i izvještavanje o Strategiji RJU. Dodatno, u sklopu MJUDDM postoji koordinacioni tim za razvijanje i sprovođenje strategije koji je predvođen v.</w:t>
      </w:r>
      <w:r>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d. direktora Direktorata za strateško planiranje u javnoj upravi, međunarodnu saradnju i IPA projekte.</w:t>
      </w:r>
    </w:p>
    <w:p w:rsidR="00A16942" w:rsidRPr="007075A6" w:rsidRDefault="006A107F">
      <w:pPr>
        <w:spacing w:before="60" w:after="60" w:line="240" w:lineRule="auto"/>
        <w:ind w:right="-471"/>
        <w:jc w:val="both"/>
        <w:rPr>
          <w:rFonts w:asciiTheme="minorHAnsi" w:eastAsia="Calibri" w:hAnsiTheme="minorHAnsi" w:cs="Calibri"/>
          <w:b/>
          <w:color w:val="000000"/>
          <w:sz w:val="24"/>
          <w:szCs w:val="24"/>
        </w:rPr>
      </w:pPr>
      <w:r w:rsidRPr="007075A6">
        <w:rPr>
          <w:rFonts w:asciiTheme="minorHAnsi" w:eastAsia="Calibri" w:hAnsiTheme="minorHAnsi" w:cs="Calibri"/>
          <w:b/>
          <w:color w:val="000000"/>
          <w:sz w:val="24"/>
          <w:szCs w:val="24"/>
        </w:rPr>
        <w:t xml:space="preserve">Savjet za RJU, </w:t>
      </w:r>
      <w:r w:rsidR="00A237FC">
        <w:rPr>
          <w:rFonts w:asciiTheme="minorHAnsi" w:eastAsia="Calibri" w:hAnsiTheme="minorHAnsi" w:cs="Calibri"/>
          <w:b/>
          <w:color w:val="000000"/>
          <w:sz w:val="24"/>
          <w:szCs w:val="24"/>
        </w:rPr>
        <w:t>osnovan</w:t>
      </w:r>
      <w:r w:rsidR="00355780">
        <w:rPr>
          <w:rFonts w:asciiTheme="minorHAnsi" w:eastAsia="Calibri" w:hAnsiTheme="minorHAnsi" w:cs="Calibri"/>
          <w:b/>
          <w:color w:val="000000"/>
          <w:sz w:val="24"/>
          <w:szCs w:val="24"/>
        </w:rPr>
        <w:t xml:space="preserve"> je</w:t>
      </w:r>
      <w:r w:rsidR="00A237FC">
        <w:rPr>
          <w:rFonts w:asciiTheme="minorHAnsi" w:eastAsia="Calibri" w:hAnsiTheme="minorHAnsi" w:cs="Calibri"/>
          <w:b/>
          <w:color w:val="000000"/>
          <w:sz w:val="24"/>
          <w:szCs w:val="24"/>
        </w:rPr>
        <w:t xml:space="preserve"> </w:t>
      </w:r>
      <w:r w:rsidR="00355780">
        <w:rPr>
          <w:rFonts w:asciiTheme="minorHAnsi" w:eastAsia="Calibri" w:hAnsiTheme="minorHAnsi" w:cs="Calibri"/>
          <w:b/>
          <w:color w:val="000000"/>
          <w:sz w:val="24"/>
          <w:szCs w:val="24"/>
        </w:rPr>
        <w:t>s</w:t>
      </w:r>
      <w:r w:rsidRPr="007075A6">
        <w:rPr>
          <w:rFonts w:asciiTheme="minorHAnsi" w:eastAsia="Calibri" w:hAnsiTheme="minorHAnsi" w:cs="Calibri"/>
          <w:b/>
          <w:color w:val="000000"/>
          <w:sz w:val="24"/>
          <w:szCs w:val="24"/>
        </w:rPr>
        <w:t xml:space="preserve"> izmijenjenim konceptom i s</w:t>
      </w:r>
      <w:r w:rsidR="00355780">
        <w:rPr>
          <w:rFonts w:asciiTheme="minorHAnsi" w:eastAsia="Calibri" w:hAnsiTheme="minorHAnsi" w:cs="Calibri"/>
          <w:b/>
          <w:color w:val="000000"/>
          <w:sz w:val="24"/>
          <w:szCs w:val="24"/>
        </w:rPr>
        <w:t>astavom članova u odnosu na pret</w:t>
      </w:r>
      <w:r w:rsidRPr="007075A6">
        <w:rPr>
          <w:rFonts w:asciiTheme="minorHAnsi" w:eastAsia="Calibri" w:hAnsiTheme="minorHAnsi" w:cs="Calibri"/>
          <w:b/>
          <w:color w:val="000000"/>
          <w:sz w:val="24"/>
          <w:szCs w:val="24"/>
        </w:rPr>
        <w:t>hodni. Inoviranje ovog savjetodavnog tijela je bilo nužno, imajući u vidu obim i značaj reforme javne</w:t>
      </w:r>
      <w:r w:rsidR="00355780">
        <w:rPr>
          <w:rFonts w:asciiTheme="minorHAnsi" w:eastAsia="Calibri" w:hAnsiTheme="minorHAnsi" w:cs="Calibri"/>
          <w:b/>
          <w:color w:val="000000"/>
          <w:sz w:val="24"/>
          <w:szCs w:val="24"/>
        </w:rPr>
        <w:t xml:space="preserve"> uprave u narednom periodu a njegov rad biće</w:t>
      </w:r>
      <w:r w:rsidRPr="007075A6">
        <w:rPr>
          <w:rFonts w:asciiTheme="minorHAnsi" w:eastAsia="Calibri" w:hAnsiTheme="minorHAnsi" w:cs="Calibri"/>
          <w:b/>
          <w:color w:val="000000"/>
          <w:sz w:val="24"/>
          <w:szCs w:val="24"/>
        </w:rPr>
        <w:t xml:space="preserve"> fokusiran na aktivnosti koje sprov</w:t>
      </w:r>
      <w:r w:rsidR="00355780">
        <w:rPr>
          <w:rFonts w:asciiTheme="minorHAnsi" w:eastAsia="Calibri" w:hAnsiTheme="minorHAnsi" w:cs="Calibri"/>
          <w:b/>
          <w:color w:val="000000"/>
          <w:sz w:val="24"/>
          <w:szCs w:val="24"/>
        </w:rPr>
        <w:t xml:space="preserve">ode organi javne uprave radi </w:t>
      </w:r>
      <w:r w:rsidRPr="007075A6">
        <w:rPr>
          <w:rFonts w:asciiTheme="minorHAnsi" w:eastAsia="Calibri" w:hAnsiTheme="minorHAnsi" w:cs="Calibri"/>
          <w:b/>
          <w:color w:val="000000"/>
          <w:sz w:val="24"/>
          <w:szCs w:val="24"/>
        </w:rPr>
        <w:t>ostvarivanja SIGMA principa, koji su</w:t>
      </w:r>
      <w:r w:rsidR="00F018A6">
        <w:rPr>
          <w:rFonts w:asciiTheme="minorHAnsi" w:eastAsia="Calibri" w:hAnsiTheme="minorHAnsi" w:cs="Calibri"/>
          <w:b/>
          <w:color w:val="000000"/>
          <w:sz w:val="24"/>
          <w:szCs w:val="24"/>
        </w:rPr>
        <w:t xml:space="preserve"> osnov ovog strateškog dokument</w:t>
      </w:r>
      <w:r w:rsidRPr="007075A6">
        <w:rPr>
          <w:rFonts w:asciiTheme="minorHAnsi" w:eastAsia="Calibri" w:hAnsiTheme="minorHAnsi" w:cs="Calibri"/>
          <w:b/>
          <w:color w:val="000000"/>
          <w:sz w:val="24"/>
          <w:szCs w:val="24"/>
        </w:rPr>
        <w:t>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Savjet za reformu javne uprave formiran je na sjednici </w:t>
      </w:r>
      <w:r w:rsidRPr="00A237FC">
        <w:rPr>
          <w:rFonts w:asciiTheme="minorHAnsi" w:eastAsia="Calibri" w:hAnsiTheme="minorHAnsi" w:cs="Calibri"/>
          <w:color w:val="000000"/>
          <w:sz w:val="24"/>
          <w:szCs w:val="24"/>
        </w:rPr>
        <w:t>Vlade od</w:t>
      </w:r>
      <w:r w:rsidR="00F018A6">
        <w:rPr>
          <w:rFonts w:asciiTheme="minorHAnsi" w:eastAsia="Calibri" w:hAnsiTheme="minorHAnsi" w:cs="Calibri"/>
          <w:color w:val="000000"/>
          <w:sz w:val="24"/>
          <w:szCs w:val="24"/>
        </w:rPr>
        <w:t>ržanoj</w:t>
      </w:r>
      <w:r w:rsidRPr="00A237FC">
        <w:rPr>
          <w:rFonts w:asciiTheme="minorHAnsi" w:eastAsia="Calibri" w:hAnsiTheme="minorHAnsi" w:cs="Calibri"/>
          <w:color w:val="000000"/>
          <w:sz w:val="24"/>
          <w:szCs w:val="24"/>
        </w:rPr>
        <w:t xml:space="preserve"> 18. marta 2021.</w:t>
      </w:r>
      <w:r w:rsidR="00F018A6">
        <w:rPr>
          <w:rFonts w:asciiTheme="minorHAnsi" w:eastAsia="Calibri" w:hAnsiTheme="minorHAnsi" w:cs="Calibri"/>
          <w:color w:val="000000"/>
          <w:sz w:val="24"/>
          <w:szCs w:val="24"/>
        </w:rPr>
        <w:t xml:space="preserve"> </w:t>
      </w:r>
      <w:r w:rsidRPr="00A237FC">
        <w:rPr>
          <w:rFonts w:asciiTheme="minorHAnsi" w:eastAsia="Calibri" w:hAnsiTheme="minorHAnsi" w:cs="Calibri"/>
          <w:color w:val="000000"/>
          <w:sz w:val="24"/>
          <w:szCs w:val="24"/>
        </w:rPr>
        <w:t>godine</w:t>
      </w:r>
      <w:r w:rsidRPr="007075A6">
        <w:rPr>
          <w:rFonts w:asciiTheme="minorHAnsi" w:eastAsia="Calibri" w:hAnsiTheme="minorHAnsi" w:cs="Calibri"/>
          <w:color w:val="000000"/>
          <w:sz w:val="24"/>
          <w:szCs w:val="24"/>
        </w:rPr>
        <w:t>. Uloga Savjeta za reformu javne uprave je</w:t>
      </w:r>
      <w:r w:rsidR="00B1457A">
        <w:rPr>
          <w:rFonts w:asciiTheme="minorHAnsi" w:eastAsia="Calibri" w:hAnsiTheme="minorHAnsi" w:cs="Calibri"/>
          <w:color w:val="000000"/>
          <w:sz w:val="24"/>
          <w:szCs w:val="24"/>
        </w:rPr>
        <w:t>ste da, s političkog aspekta pruža podršku u realizaciji</w:t>
      </w:r>
      <w:r w:rsidRPr="007075A6">
        <w:rPr>
          <w:rFonts w:asciiTheme="minorHAnsi" w:eastAsia="Calibri" w:hAnsiTheme="minorHAnsi" w:cs="Calibri"/>
          <w:color w:val="000000"/>
          <w:sz w:val="24"/>
          <w:szCs w:val="24"/>
        </w:rPr>
        <w:t xml:space="preserve"> aktivnosti koje se odnose na organizaciju javne uprave, jačanje procesa upravljanja javnim politikama,</w:t>
      </w:r>
      <w:r w:rsidR="00B1457A">
        <w:rPr>
          <w:rFonts w:asciiTheme="minorHAnsi" w:eastAsia="Calibri" w:hAnsiTheme="minorHAnsi" w:cs="Calibri"/>
          <w:color w:val="000000"/>
          <w:sz w:val="24"/>
          <w:szCs w:val="24"/>
        </w:rPr>
        <w:t xml:space="preserve"> na</w:t>
      </w:r>
      <w:r w:rsidRPr="007075A6">
        <w:rPr>
          <w:rFonts w:asciiTheme="minorHAnsi" w:eastAsia="Calibri" w:hAnsiTheme="minorHAnsi" w:cs="Calibri"/>
          <w:color w:val="000000"/>
          <w:sz w:val="24"/>
          <w:szCs w:val="24"/>
        </w:rPr>
        <w:t xml:space="preserve"> razvoj modernog i profesionalnog službeničkog sistema, unapređenje sistema lokalne samouprave, unapređenje transparentnosti i otvorenosti rada uprave u cjelini, jačanje interne i eksterne kontrole javne uprave. Savjetom predsjedava premijer Vlade Crne Gore. Novoosnovani Savjet je unaprijedio svoj rad i strukturu. Osim predstavnika nadležnih institucija članovi Savjeta su predstavnici nevladinih organizacija, akademske zajednice i Agencije za zaštitu podataka i slobodan pristup informacij</w:t>
      </w:r>
      <w:r w:rsidR="00B1457A">
        <w:rPr>
          <w:rFonts w:asciiTheme="minorHAnsi" w:eastAsia="Calibri" w:hAnsiTheme="minorHAnsi" w:cs="Calibri"/>
          <w:color w:val="000000"/>
          <w:sz w:val="24"/>
          <w:szCs w:val="24"/>
        </w:rPr>
        <w:t>ama. Do sad, Savjet je održao dvije</w:t>
      </w:r>
      <w:r w:rsidRPr="007075A6">
        <w:rPr>
          <w:rFonts w:asciiTheme="minorHAnsi" w:eastAsia="Calibri" w:hAnsiTheme="minorHAnsi" w:cs="Calibri"/>
          <w:color w:val="000000"/>
          <w:sz w:val="24"/>
          <w:szCs w:val="24"/>
        </w:rPr>
        <w:t xml:space="preserve"> sjednice. </w:t>
      </w:r>
    </w:p>
    <w:p w:rsidR="00A16942" w:rsidRPr="00F0653F"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Krajnji cilj reforme javne uprave, procesa digitalizacije i optimizacije je optimalna i efikasna javna uprava, koja će biti bolji servis za građanke, građane i privredu, kroz razmatranje nacrta propisa, strateških, planskih i </w:t>
      </w:r>
      <w:r w:rsidR="00B1457A">
        <w:rPr>
          <w:rFonts w:asciiTheme="minorHAnsi" w:eastAsia="Calibri" w:hAnsiTheme="minorHAnsi" w:cs="Calibri"/>
          <w:color w:val="000000"/>
          <w:sz w:val="24"/>
          <w:szCs w:val="24"/>
        </w:rPr>
        <w:t>analitičkih dokumenata u vezi s</w:t>
      </w:r>
      <w:r w:rsidRPr="007075A6">
        <w:rPr>
          <w:rFonts w:asciiTheme="minorHAnsi" w:eastAsia="Calibri" w:hAnsiTheme="minorHAnsi" w:cs="Calibri"/>
          <w:color w:val="000000"/>
          <w:sz w:val="24"/>
          <w:szCs w:val="24"/>
        </w:rPr>
        <w:t xml:space="preserve"> reformom javne uprave i sl.). Stručnu i administrativnu podršku radu Savjeta za reformu javne uprave pružaće i dalje MJUDDM.</w:t>
      </w:r>
    </w:p>
    <w:p w:rsidR="00A16942" w:rsidRPr="00392F63" w:rsidRDefault="006A107F" w:rsidP="00F0653F">
      <w:pPr>
        <w:spacing w:before="120" w:after="120" w:line="240" w:lineRule="auto"/>
        <w:ind w:right="-475"/>
        <w:jc w:val="both"/>
        <w:rPr>
          <w:rFonts w:asciiTheme="minorHAnsi" w:eastAsia="Calibri" w:hAnsiTheme="minorHAnsi" w:cs="Calibri"/>
          <w:b/>
          <w:color w:val="000000"/>
          <w:sz w:val="22"/>
          <w:szCs w:val="22"/>
          <w:u w:val="single"/>
        </w:rPr>
      </w:pPr>
      <w:r w:rsidRPr="00392F63">
        <w:rPr>
          <w:rFonts w:asciiTheme="minorHAnsi" w:eastAsia="Calibri" w:hAnsiTheme="minorHAnsi" w:cs="Calibri"/>
          <w:b/>
          <w:color w:val="000000"/>
          <w:sz w:val="22"/>
          <w:szCs w:val="22"/>
          <w:u w:val="single"/>
        </w:rPr>
        <w:t>Koordinacija i organizaciona struktura za upravljanje i praćenje reforme javne uprave 2022-2026</w:t>
      </w:r>
    </w:p>
    <w:p w:rsidR="00A16942" w:rsidRPr="007075A6" w:rsidRDefault="00F0653F">
      <w:pPr>
        <w:spacing w:before="60" w:after="60" w:line="240" w:lineRule="auto"/>
        <w:ind w:right="-471"/>
        <w:jc w:val="both"/>
        <w:rPr>
          <w:rFonts w:asciiTheme="minorHAnsi" w:eastAsia="Calibri" w:hAnsiTheme="minorHAnsi" w:cs="Calibri"/>
          <w:color w:val="000000"/>
          <w:sz w:val="22"/>
          <w:szCs w:val="22"/>
        </w:rPr>
      </w:pPr>
      <w:r>
        <w:rPr>
          <w:rFonts w:asciiTheme="minorHAnsi" w:eastAsia="Calibri" w:hAnsiTheme="minorHAnsi" w:cs="Calibri"/>
          <w:noProof/>
          <w:color w:val="000000"/>
          <w:sz w:val="22"/>
          <w:szCs w:val="22"/>
          <w:lang w:val="en-US"/>
        </w:rPr>
        <mc:AlternateContent>
          <mc:Choice Requires="wpg">
            <w:drawing>
              <wp:inline distT="0" distB="0" distL="0" distR="0" wp14:anchorId="21C5CAF3" wp14:editId="3C079FE6">
                <wp:extent cx="6103917" cy="2481958"/>
                <wp:effectExtent l="19050" t="19050" r="49530" b="71120"/>
                <wp:docPr id="26" name="Group 12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103917" cy="2481958"/>
                          <a:chOff x="0" y="0"/>
                          <a:chExt cx="61341" cy="36957"/>
                        </a:xfrm>
                      </wpg:grpSpPr>
                      <wps:wsp>
                        <wps:cNvPr id="27" name="Rectangle 1248"/>
                        <wps:cNvSpPr>
                          <a:spLocks noChangeArrowheads="1"/>
                        </wps:cNvSpPr>
                        <wps:spPr bwMode="auto">
                          <a:xfrm>
                            <a:off x="0" y="0"/>
                            <a:ext cx="61341" cy="36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g:grpSp>
                        <wpg:cNvPr id="28" name="Group 1249"/>
                        <wpg:cNvGrpSpPr>
                          <a:grpSpLocks/>
                        </wpg:cNvGrpSpPr>
                        <wpg:grpSpPr bwMode="auto">
                          <a:xfrm>
                            <a:off x="7" y="23"/>
                            <a:ext cx="61326" cy="36910"/>
                            <a:chOff x="7" y="23"/>
                            <a:chExt cx="61326" cy="36910"/>
                          </a:xfrm>
                        </wpg:grpSpPr>
                        <wps:wsp>
                          <wps:cNvPr id="30" name="Rounded Rectangle 1251"/>
                          <wps:cNvSpPr>
                            <a:spLocks noChangeArrowheads="1"/>
                          </wps:cNvSpPr>
                          <wps:spPr bwMode="auto">
                            <a:xfrm>
                              <a:off x="7" y="23"/>
                              <a:ext cx="61326" cy="11586"/>
                            </a:xfrm>
                            <a:prstGeom prst="roundRect">
                              <a:avLst>
                                <a:gd name="adj" fmla="val 10000"/>
                              </a:avLst>
                            </a:prstGeom>
                            <a:solidFill>
                              <a:srgbClr val="CB8D5F"/>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31" name="Rectangle 1252"/>
                          <wps:cNvSpPr>
                            <a:spLocks noChangeArrowheads="1"/>
                          </wps:cNvSpPr>
                          <wps:spPr bwMode="auto">
                            <a:xfrm>
                              <a:off x="346" y="363"/>
                              <a:ext cx="60648" cy="10906"/>
                            </a:xfrm>
                            <a:prstGeom prst="rect">
                              <a:avLst/>
                            </a:prstGeom>
                            <a:ln/>
                            <a:extLst/>
                          </wps:spPr>
                          <wps:style>
                            <a:lnRef idx="1">
                              <a:schemeClr val="accent2"/>
                            </a:lnRef>
                            <a:fillRef idx="2">
                              <a:schemeClr val="accent2"/>
                            </a:fillRef>
                            <a:effectRef idx="1">
                              <a:schemeClr val="accent2"/>
                            </a:effectRef>
                            <a:fontRef idx="minor">
                              <a:schemeClr val="dk1"/>
                            </a:fontRef>
                          </wps:style>
                          <wps:txbx>
                            <w:txbxContent>
                              <w:p w:rsidR="00E934CF" w:rsidRPr="008D7D7D" w:rsidRDefault="00E934CF" w:rsidP="00F0653F">
                                <w:pPr>
                                  <w:spacing w:before="0" w:after="0" w:line="215" w:lineRule="auto"/>
                                  <w:jc w:val="center"/>
                                  <w:textDirection w:val="btL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8D7D7D">
                                  <w:rPr>
                                    <w:color w:val="000000" w:themeColor="text1"/>
                                    <w:sz w:val="4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SAVJET ZA REFORMU JAVNE UPRAVE</w:t>
                                </w:r>
                              </w:p>
                            </w:txbxContent>
                          </wps:txbx>
                          <wps:bodyPr rot="0" vert="horz" wrap="square" lIns="76200" tIns="76200" rIns="76200" bIns="76200" anchor="ctr" anchorCtr="0" upright="1">
                            <a:noAutofit/>
                          </wps:bodyPr>
                        </wps:wsp>
                        <wps:wsp>
                          <wps:cNvPr id="768" name="Rounded Rectangle 1253"/>
                          <wps:cNvSpPr>
                            <a:spLocks noChangeArrowheads="1"/>
                          </wps:cNvSpPr>
                          <wps:spPr bwMode="auto">
                            <a:xfrm>
                              <a:off x="7" y="12685"/>
                              <a:ext cx="50693" cy="11586"/>
                            </a:xfrm>
                            <a:prstGeom prst="roundRect">
                              <a:avLst>
                                <a:gd name="adj" fmla="val 10000"/>
                              </a:avLst>
                            </a:prstGeom>
                            <a:solidFill>
                              <a:srgbClr val="B3936D"/>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69" name="Rectangle 1254"/>
                          <wps:cNvSpPr>
                            <a:spLocks noChangeArrowheads="1"/>
                          </wps:cNvSpPr>
                          <wps:spPr bwMode="auto">
                            <a:xfrm>
                              <a:off x="346" y="13025"/>
                              <a:ext cx="50015" cy="10906"/>
                            </a:xfrm>
                            <a:prstGeom prst="rect">
                              <a:avLst/>
                            </a:prstGeom>
                            <a:ln/>
                            <a:extLst/>
                          </wps:spPr>
                          <wps:style>
                            <a:lnRef idx="1">
                              <a:schemeClr val="accent1"/>
                            </a:lnRef>
                            <a:fillRef idx="2">
                              <a:schemeClr val="accent1"/>
                            </a:fillRef>
                            <a:effectRef idx="1">
                              <a:schemeClr val="accent1"/>
                            </a:effectRef>
                            <a:fontRef idx="minor">
                              <a:schemeClr val="dk1"/>
                            </a:fontRef>
                          </wps:style>
                          <wps:txbx>
                            <w:txbxContent>
                              <w:p w:rsidR="00E934CF" w:rsidRPr="008D7D7D" w:rsidRDefault="00E934CF" w:rsidP="00F0653F">
                                <w:pPr>
                                  <w:spacing w:before="0" w:after="0" w:line="215" w:lineRule="auto"/>
                                  <w:jc w:val="center"/>
                                  <w:textDirection w:val="btL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8D7D7D">
                                  <w:rPr>
                                    <w:color w:val="000000" w:themeColor="text1"/>
                                    <w:sz w:val="4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Sekreterijat Savjeta za reformu javne uprave</w:t>
                                </w:r>
                              </w:p>
                            </w:txbxContent>
                          </wps:txbx>
                          <wps:bodyPr rot="0" vert="horz" wrap="square" lIns="76200" tIns="76200" rIns="76200" bIns="76200" anchor="ctr" anchorCtr="0" upright="1">
                            <a:noAutofit/>
                          </wps:bodyPr>
                        </wps:wsp>
                        <wps:wsp>
                          <wps:cNvPr id="770" name="Rounded Rectangle 1255"/>
                          <wps:cNvSpPr>
                            <a:spLocks noChangeArrowheads="1"/>
                          </wps:cNvSpPr>
                          <wps:spPr bwMode="auto">
                            <a:xfrm>
                              <a:off x="7"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71" name="Rectangle 1256"/>
                          <wps:cNvSpPr>
                            <a:spLocks noChangeArrowheads="1"/>
                          </wps:cNvSpPr>
                          <wps:spPr bwMode="auto">
                            <a:xfrm>
                              <a:off x="294" y="25635"/>
                              <a:ext cx="9234"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OPTIMIZACIJA</w:t>
                                </w:r>
                              </w:p>
                            </w:txbxContent>
                          </wps:txbx>
                          <wps:bodyPr rot="0" vert="horz" wrap="square" lIns="30475" tIns="30475" rIns="30475" bIns="30475" anchor="ctr" anchorCtr="0" upright="1">
                            <a:noAutofit/>
                          </wps:bodyPr>
                        </wps:wsp>
                        <wps:wsp>
                          <wps:cNvPr id="772" name="Rounded Rectangle 1257"/>
                          <wps:cNvSpPr>
                            <a:spLocks noChangeArrowheads="1"/>
                          </wps:cNvSpPr>
                          <wps:spPr bwMode="auto">
                            <a:xfrm>
                              <a:off x="10228"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73" name="Rectangle 1258"/>
                          <wps:cNvSpPr>
                            <a:spLocks noChangeArrowheads="1"/>
                          </wps:cNvSpPr>
                          <wps:spPr bwMode="auto">
                            <a:xfrm>
                              <a:off x="10515" y="25635"/>
                              <a:ext cx="9235"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II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 xml:space="preserve">ORGANIZACIJA I RAD JAVNE UPRAVE </w:t>
                                </w:r>
                              </w:p>
                            </w:txbxContent>
                          </wps:txbx>
                          <wps:bodyPr rot="0" vert="horz" wrap="square" lIns="30475" tIns="30475" rIns="30475" bIns="30475" anchor="ctr" anchorCtr="0" upright="1">
                            <a:noAutofit/>
                          </wps:bodyPr>
                        </wps:wsp>
                        <wps:wsp>
                          <wps:cNvPr id="774" name="Rounded Rectangle 1259"/>
                          <wps:cNvSpPr>
                            <a:spLocks noChangeArrowheads="1"/>
                          </wps:cNvSpPr>
                          <wps:spPr bwMode="auto">
                            <a:xfrm>
                              <a:off x="20449"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75" name="Rectangle 1260"/>
                          <wps:cNvSpPr>
                            <a:spLocks noChangeArrowheads="1"/>
                          </wps:cNvSpPr>
                          <wps:spPr bwMode="auto">
                            <a:xfrm>
                              <a:off x="20736" y="25635"/>
                              <a:ext cx="9235"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III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PROFESIONALNA JAVNA ADMINISTRACIJA</w:t>
                                </w:r>
                              </w:p>
                            </w:txbxContent>
                          </wps:txbx>
                          <wps:bodyPr rot="0" vert="horz" wrap="square" lIns="30475" tIns="30475" rIns="30475" bIns="30475" anchor="ctr" anchorCtr="0" upright="1">
                            <a:noAutofit/>
                          </wps:bodyPr>
                        </wps:wsp>
                        <wps:wsp>
                          <wps:cNvPr id="776" name="Rounded Rectangle 1261"/>
                          <wps:cNvSpPr>
                            <a:spLocks noChangeArrowheads="1"/>
                          </wps:cNvSpPr>
                          <wps:spPr bwMode="auto">
                            <a:xfrm>
                              <a:off x="30670"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77" name="Rectangle 1262"/>
                          <wps:cNvSpPr>
                            <a:spLocks noChangeArrowheads="1"/>
                          </wps:cNvSpPr>
                          <wps:spPr bwMode="auto">
                            <a:xfrm>
                              <a:off x="30957" y="25635"/>
                              <a:ext cx="9235"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IV</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 xml:space="preserve">TRANSPARENTA I OTVORENA JAVNA UPRAVA </w:t>
                                </w:r>
                              </w:p>
                            </w:txbxContent>
                          </wps:txbx>
                          <wps:bodyPr rot="0" vert="horz" wrap="square" lIns="30475" tIns="30475" rIns="30475" bIns="30475" anchor="ctr" anchorCtr="0" upright="1">
                            <a:noAutofit/>
                          </wps:bodyPr>
                        </wps:wsp>
                        <wps:wsp>
                          <wps:cNvPr id="778" name="Rounded Rectangle 1263"/>
                          <wps:cNvSpPr>
                            <a:spLocks noChangeArrowheads="1"/>
                          </wps:cNvSpPr>
                          <wps:spPr bwMode="auto">
                            <a:xfrm>
                              <a:off x="40891"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79" name="Rectangle 1264"/>
                          <wps:cNvSpPr>
                            <a:spLocks noChangeArrowheads="1"/>
                          </wps:cNvSpPr>
                          <wps:spPr bwMode="auto">
                            <a:xfrm>
                              <a:off x="41178" y="25635"/>
                              <a:ext cx="9235"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V</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PLANIRANJE POLITIKA</w:t>
                                </w:r>
                              </w:p>
                            </w:txbxContent>
                          </wps:txbx>
                          <wps:bodyPr rot="0" vert="horz" wrap="square" lIns="30475" tIns="30475" rIns="30475" bIns="30475" anchor="ctr" anchorCtr="0" upright="1">
                            <a:noAutofit/>
                          </wps:bodyPr>
                        </wps:wsp>
                        <wps:wsp>
                          <wps:cNvPr id="780" name="Rounded Rectangle 1265"/>
                          <wps:cNvSpPr>
                            <a:spLocks noChangeArrowheads="1"/>
                          </wps:cNvSpPr>
                          <wps:spPr bwMode="auto">
                            <a:xfrm>
                              <a:off x="51524" y="12685"/>
                              <a:ext cx="9809" cy="11586"/>
                            </a:xfrm>
                            <a:prstGeom prst="roundRect">
                              <a:avLst>
                                <a:gd name="adj" fmla="val 10000"/>
                              </a:avLst>
                            </a:prstGeom>
                            <a:solidFill>
                              <a:srgbClr val="B3936D"/>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81" name="Rectangle 1266"/>
                          <wps:cNvSpPr>
                            <a:spLocks noChangeArrowheads="1"/>
                          </wps:cNvSpPr>
                          <wps:spPr bwMode="auto">
                            <a:xfrm>
                              <a:off x="51812" y="12973"/>
                              <a:ext cx="9234" cy="11010"/>
                            </a:xfrm>
                            <a:prstGeom prst="rect">
                              <a:avLst/>
                            </a:prstGeom>
                            <a:ln/>
                            <a:extLst/>
                          </wps:spPr>
                          <wps:style>
                            <a:lnRef idx="1">
                              <a:schemeClr val="dk1"/>
                            </a:lnRef>
                            <a:fillRef idx="2">
                              <a:schemeClr val="dk1"/>
                            </a:fillRef>
                            <a:effectRef idx="1">
                              <a:schemeClr val="dk1"/>
                            </a:effectRef>
                            <a:fontRef idx="minor">
                              <a:schemeClr val="dk1"/>
                            </a:fontRef>
                          </wps:style>
                          <wps:txbx>
                            <w:txbxContent>
                              <w:p w:rsidR="00E934CF" w:rsidRPr="00F0653F" w:rsidRDefault="00E934CF" w:rsidP="00F0653F">
                                <w:pPr>
                                  <w:spacing w:before="0" w:after="0" w:line="215" w:lineRule="auto"/>
                                  <w:jc w:val="center"/>
                                  <w:textDirection w:val="btLr"/>
                                  <w:rPr>
                                    <w:color w:val="auto"/>
                                    <w:sz w:val="16"/>
                                    <w:szCs w:val="16"/>
                                  </w:rPr>
                                </w:pPr>
                                <w:r w:rsidRPr="00F0653F">
                                  <w:rPr>
                                    <w:color w:val="auto"/>
                                    <w:sz w:val="16"/>
                                    <w:szCs w:val="16"/>
                                  </w:rPr>
                                  <w:t>Ministarstvo javne uprave, digitalnog društva i medija</w:t>
                                </w:r>
                                <w:r>
                                  <w:rPr>
                                    <w:color w:val="auto"/>
                                    <w:sz w:val="16"/>
                                    <w:szCs w:val="16"/>
                                  </w:rPr>
                                  <w:t xml:space="preserve"> </w:t>
                                </w:r>
                                <w:r w:rsidRPr="00F0653F">
                                  <w:rPr>
                                    <w:color w:val="auto"/>
                                    <w:sz w:val="16"/>
                                    <w:szCs w:val="16"/>
                                  </w:rPr>
                                  <w:t>(Posebna radna grupa)</w:t>
                                </w:r>
                              </w:p>
                            </w:txbxContent>
                          </wps:txbx>
                          <wps:bodyPr rot="0" vert="horz" wrap="square" lIns="34274" tIns="34274" rIns="34274" bIns="34274" anchor="ctr" anchorCtr="0" upright="1">
                            <a:noAutofit/>
                          </wps:bodyPr>
                        </wps:wsp>
                        <wps:wsp>
                          <wps:cNvPr id="782" name="Rounded Rectangle 1267"/>
                          <wps:cNvSpPr>
                            <a:spLocks noChangeArrowheads="1"/>
                          </wps:cNvSpPr>
                          <wps:spPr bwMode="auto">
                            <a:xfrm>
                              <a:off x="51524" y="25347"/>
                              <a:ext cx="9809" cy="11586"/>
                            </a:xfrm>
                            <a:prstGeom prst="roundRect">
                              <a:avLst>
                                <a:gd name="adj" fmla="val 10000"/>
                              </a:avLst>
                            </a:prstGeom>
                            <a:solidFill>
                              <a:srgbClr val="65787B"/>
                            </a:solidFill>
                            <a:ln w="25400">
                              <a:solidFill>
                                <a:srgbClr val="FFFFFF"/>
                              </a:solidFill>
                              <a:round/>
                              <a:headEnd type="none" w="sm" len="sm"/>
                              <a:tailEnd type="none" w="sm" len="sm"/>
                            </a:ln>
                          </wps:spPr>
                          <wps:txbx>
                            <w:txbxContent>
                              <w:p w:rsidR="00E934CF" w:rsidRDefault="00E934CF" w:rsidP="00F0653F">
                                <w:pPr>
                                  <w:spacing w:before="0" w:after="0" w:line="240" w:lineRule="auto"/>
                                  <w:textDirection w:val="btLr"/>
                                </w:pPr>
                              </w:p>
                            </w:txbxContent>
                          </wps:txbx>
                          <wps:bodyPr rot="0" vert="horz" wrap="square" lIns="91424" tIns="91424" rIns="91424" bIns="91424" anchor="ctr" anchorCtr="0" upright="1">
                            <a:noAutofit/>
                          </wps:bodyPr>
                        </wps:wsp>
                        <wps:wsp>
                          <wps:cNvPr id="783" name="Rectangle 1268"/>
                          <wps:cNvSpPr>
                            <a:spLocks noChangeArrowheads="1"/>
                          </wps:cNvSpPr>
                          <wps:spPr bwMode="auto">
                            <a:xfrm>
                              <a:off x="51812" y="25635"/>
                              <a:ext cx="9234" cy="11010"/>
                            </a:xfrm>
                            <a:prstGeom prst="rect">
                              <a:avLst/>
                            </a:prstGeom>
                            <a:ln/>
                            <a:extLst/>
                          </wps:spPr>
                          <wps:style>
                            <a:lnRef idx="1">
                              <a:schemeClr val="accent5"/>
                            </a:lnRef>
                            <a:fillRef idx="2">
                              <a:schemeClr val="accent5"/>
                            </a:fillRef>
                            <a:effectRef idx="1">
                              <a:schemeClr val="accent5"/>
                            </a:effectRef>
                            <a:fontRef idx="minor">
                              <a:schemeClr val="dk1"/>
                            </a:fontRef>
                          </wps:style>
                          <wps:txbx>
                            <w:txbxContent>
                              <w:p w:rsidR="00E934CF" w:rsidRPr="008D7D7D" w:rsidRDefault="00E934CF" w:rsidP="00F0653F">
                                <w:pPr>
                                  <w:spacing w:before="0" w:after="0" w:line="215" w:lineRule="auto"/>
                                  <w:jc w:val="center"/>
                                  <w:textDirection w:val="btLr"/>
                                  <w:rPr>
                                    <w:color w:val="auto"/>
                                  </w:rPr>
                                </w:pPr>
                                <w:r w:rsidRPr="008D7D7D">
                                  <w:rPr>
                                    <w:color w:val="auto"/>
                                    <w:sz w:val="16"/>
                                  </w:rPr>
                                  <w:t>VI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USLUGE JAVNE UPRAVE</w:t>
                                </w:r>
                              </w:p>
                            </w:txbxContent>
                          </wps:txbx>
                          <wps:bodyPr rot="0" vert="horz" wrap="square" lIns="30475" tIns="30475" rIns="30475" bIns="30475" anchor="ctr" anchorCtr="0" upright="1">
                            <a:noAutofit/>
                          </wps:bodyPr>
                        </wps:wsp>
                      </wpg:grpSp>
                    </wpg:wgp>
                  </a:graphicData>
                </a:graphic>
              </wp:inline>
            </w:drawing>
          </mc:Choice>
          <mc:Fallback>
            <w:pict>
              <v:group w14:anchorId="21C5CAF3" id="Group 1247" o:spid="_x0000_s1459" style="width:480.6pt;height:195.45pt;mso-position-horizontal-relative:char;mso-position-vertical-relative:line" coordsize="61341,369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HcukUQcAAIRBAAAOAAAAZHJzL2Uyb0RvYy54bWzsXO1yozYU/d+ZvgPDf68R33jW2dnE8U5n&#10;tu1Otn0ABbBNFxAVJE7a6bv36gPhD+Iu3gZ7PeSHxzISSFe65+jcK/L23VOWao8xLROST3X0xtC1&#10;OA9JlOTLqf77b/ORr2tlhfMIpySPp/pzXOrvrn784e26mMQmWZE0iqkGN8nLybqY6quqKibjcRmu&#10;4gyXb0gR53BxQWiGKyjS5TiieA13z9KxaRjueE1oVFASxmUJv87ERf2K33+xiMPq18WijCstnerQ&#10;t4p/Uv55zz7HV2/xZElxsUpC2Q18RC8ynOTwUHWrGa6w9kCTvVtlSUhJSRbVm5BkY7JYJGHMxwCj&#10;QcbOaD5Q8lDwsSwn62WhzASm3bHT0bcNf3n8RLUkmuqmq2s5zmCO+GM1ZNoeM8+6WE6g1gdafC4+&#10;UTFG+PqRhF9KuDzevc7KS1FZu1//TCK4I36oCDfP04Jm7BYwcO2Jz8KzmoX4qdJC+NFFhhUgT9dC&#10;uGbaPgocX8xTuILJ3GsXrm5VS8tGop3lBg7v/hhPxEN5R2XH2KhgvZWNSctvM+nnFS5iPlMlM1Zt&#10;UhiEMOkdLEScL9OYmZWPhnUAatY2LYVBtZzcrKBi/J5Ssl7FOIKOITZ66P5GA1YoYTqOtfABO+FJ&#10;QcvqQ0wyjX2Z6hT6zicPP34sK9aVpgqby5zMkzSF3/Ekzbd+gIriF5haaMqusUnmfvF3YAS3/q1v&#10;j2zTvR3Zxmw2ej+/sUfuHHnOzJrd3MzQP+y5yJ6skiiKc/aY2keR/XUTJtFCeJfy0pKkScRux7pU&#10;0uX9TUq1RwwYMed/3OBwpak23u4GNwKMZWdIMLnGtRmM5q7vjey57YwCz/BHBgquA9ewA3s23x7S&#10;xySPv31I2nqqB47p8Fna6PTO2Az+tz82PMmSClA4TbKp7qtKeMLW320e8amtcJKK7xumYN1vTAHT&#10;XU80X61sgQpPq57unzjIWIbLns+W7z2JnmEBUwJLDJAZOAS+rAj9S9fWgMdTvfzzAdNY19KfcnCC&#10;ANmmDQC+WaCbhfvNAs5DuNVUDyuqa6JwUwnYfyhoslzBsxA3V07eAzgtEr6wm35JhwOIEAjIgUN8&#10;3fBvILcdyAzE8F4PMgFSGCxa7DnCnQRmWgy/GWIC8iHJawovtxttAeZes1MCpgULQQImecijONI2&#10;gdPhQLiFg7DCXwk4t03GYGvHzgg5Pl/MymANLNbIyQbBRsBXGodPNmnLSA4SR3/o2iJLYccB4KMh&#10;5nrSPWVluHeNxhyqGkDa8e2ba3/mzGXjLQhIcwYPpmPDvQ/f4yXswxPYh0gYkJCgVc8F8HoOezpw&#10;V/DVDPw0hh0gfNmEi/+oB8NjBPEyWsgdyPeFFj3sLCzY5uzvLByTGb8nB7FsAByON7tYZLiwxeFY&#10;hIxAAP4BH9lyD+j+zpJP8xro5OaDDa9hlrJ6ToGC2Dq6ixfAMbCBFMDOJUSsiB2HYZxX3EB81UFt&#10;1mwBmwDV0BQOwrTHSw1lfdY05vJCNf6Kp6oW/Mkkr1TjLMkJbXt69EXs/qCnon7tLWLczBgb5Kp2&#10;lh3J1XNBS9XkKguCXGVBkKss/M/k2oO7eK5i6rs2YuEruCe/EcSCTNd3BFTW3OIYbmBJvzkrbrm2&#10;AsudXRy3yK3awC01Y0jV6rlBK7nYJyAXZBkga2oG4FswxzCQc6b0UmM1J6Mu9FI3PIpe6savTS9C&#10;VjCYHOgFjNDoQM87rFv4Cu6VXkzHEtG7RiIGvgF+zRTieSkX1/F87/rS2AVxpzzCV04a5+hjK+a1&#10;SxcVF+ohKGoGEEliURTHtXbYJTAtuCa8BALyclnWYetai9f6vlftwnt6jHapGx5FLnXjVycXpV07&#10;kotl2B7sB0RgUBaEdpEFoV1k4TvULp6ptmNt2kWFSHpwHGSYJigp7joDwfDswalCY0hp1o7+cvkE&#10;AyK6JTamYiO9+InDNMqLFFPrFzRQDATleqMYpWA7uszlUwzseQ7kXVSkpAfXMQ3bBp0yUEyToD4Z&#10;xXDHHDQMxOWleK8jZGzDuU8xLpcLPel80/AskYBpVzEDxYgDHSLv0xvFKBk7UMxOiEwdL2vLwLgq&#10;XNIDxcAhFBawGyjmDChGqdeO/nL5KgbyhC0Uo6IkvfgJO0M5qJiwydMfSPL3RjFKyHZ0mctXMQeT&#10;/K4KmPTgOrbhBxDnHijmDChGqdeO/nL5FNOa53dVlKQPP0HIqwPKbbmYQcWcQsWYSsh2dJmLpxj/&#10;YKLfVQGTHlwHIszsQDxQTMtZsnNN9l/mUTJTqdeO/nLxFOO3JvtdFSXpxU98BBlU7ieBt3NW+SzT&#10;/c2Z3w7nyJpGHdP8TcPXTvGbSrx2dBPLNj2AOpniFwWZ4hcFmeIXhe8wxe8fTPG7KkjSi7vUtDKc&#10;IZMvCJ4q/yJe8hryL/v5F781xQ+H/Pt7/cVBNa2051+GU2QnUS5KvHalmNOdImteTOfv9vBX/flr&#10;UPLfErD/JbBZ5rWaf55w9S8AAAD//wMAUEsDBBQABgAIAAAAIQDKX/743QAAAAUBAAAPAAAAZHJz&#10;L2Rvd25yZXYueG1sTI9Ba8JAEIXvQv/DMoXedBOl0qTZiEjbkxSqhdLbmB2TYHY2ZNck/vuuXupl&#10;4PEe732TrUbTiJ46V1tWEM8iEMSF1TWXCr7379MXEM4ja2wsk4ILOVjlD5MMU20H/qJ+50sRStil&#10;qKDyvk2ldEVFBt3MtsTBO9rOoA+yK6XucAjlppHzKFpKgzWHhQpb2lRUnHZno+BjwGG9iN/67em4&#10;ufzunz9/tjEp9fQ4rl9BeBr9fxiu+AEd8sB0sGfWTjQKwiP+doOXLOM5iIOCRRIlIPNM3tPnfwAA&#10;AP//AwBQSwECLQAUAAYACAAAACEAtoM4kv4AAADhAQAAEwAAAAAAAAAAAAAAAAAAAAAAW0NvbnRl&#10;bnRfVHlwZXNdLnhtbFBLAQItABQABgAIAAAAIQA4/SH/1gAAAJQBAAALAAAAAAAAAAAAAAAAAC8B&#10;AABfcmVscy8ucmVsc1BLAQItABQABgAIAAAAIQA9HcukUQcAAIRBAAAOAAAAAAAAAAAAAAAAAC4C&#10;AABkcnMvZTJvRG9jLnhtbFBLAQItABQABgAIAAAAIQDKX/743QAAAAUBAAAPAAAAAAAAAAAAAAAA&#10;AKsJAABkcnMvZG93bnJldi54bWxQSwUGAAAAAAQABADzAAAAtQoAAAAA&#10;">
                <v:rect id="Rectangle 1248" o:spid="_x0000_s1460" style="position:absolute;width:61341;height:369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mIjaxAAAANsAAAAPAAAAZHJzL2Rvd25yZXYueG1sRI9BawIx&#10;FITvBf9DeIKXUrP10OrWKFoRvFar9Ph287pZdvOyJHFd/31TKPQ4zMw3zHI92Fb05EPtWMHzNANB&#10;XDpdc6Xg87R/moMIEVlj65gU3CnAejV6WGKu3Y0/qD/GSiQIhxwVmBi7XMpQGrIYpq4jTt638xZj&#10;kr6S2uMtwW0rZ1n2Ii3WnBYMdvRuqGyOV6vgFPvzpTh/zZvdYx2Kwplm4bdKTcbD5g1EpCH+h//a&#10;B61g9gq/X9IPkKsfAAAA//8DAFBLAQItABQABgAIAAAAIQDb4fbL7gAAAIUBAAATAAAAAAAAAAAA&#10;AAAAAAAAAABbQ29udGVudF9UeXBlc10ueG1sUEsBAi0AFAAGAAgAAAAhAFr0LFu/AAAAFQEAAAsA&#10;AAAAAAAAAAAAAAAAHwEAAF9yZWxzLy5yZWxzUEsBAi0AFAAGAAgAAAAhADuYiNrEAAAA2wAAAA8A&#10;AAAAAAAAAAAAAAAABwIAAGRycy9kb3ducmV2LnhtbFBLBQYAAAAAAwADALcAAAD4AgAAAAA=&#10;" filled="f" stroked="f">
                  <v:textbox inset="2.53956mm,2.53956mm,2.53956mm,2.53956mm">
                    <w:txbxContent>
                      <w:p w:rsidR="00E934CF" w:rsidRDefault="00E934CF" w:rsidP="00F0653F">
                        <w:pPr>
                          <w:spacing w:before="0" w:after="0" w:line="240" w:lineRule="auto"/>
                          <w:textDirection w:val="btLr"/>
                        </w:pPr>
                      </w:p>
                    </w:txbxContent>
                  </v:textbox>
                </v:rect>
                <v:group id="Group 1249" o:spid="_x0000_s1461" style="position:absolute;left:7;top:23;width:61326;height:36910" coordorigin="7,23" coordsize="61326,36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JwShwgAAANsAAAAPAAAAZHJzL2Rvd25yZXYueG1sRE/LSsNA&#10;FN0L/YfhFrqzk7QoJXYSSlHpoggmgri7ZG4eJHMnZMYk/fvOQnB5OO9jtpheTDS61rKCeBuBIC6t&#10;brlW8FW8PR5AOI+ssbdMCm7kIEtXD0dMtJ35k6bc1yKEsEtQQeP9kEjpyoYMuq0diANX2dGgD3Cs&#10;pR5xDuGml7soepYGWw4NDQ50bqjs8l+j4H3G+bSPX6drV51vP8XTx/c1JqU26+X0AsLT4v/Ff+6L&#10;VrALY8OX8ANkegcAAP//AwBQSwECLQAUAAYACAAAACEA2+H2y+4AAACFAQAAEwAAAAAAAAAAAAAA&#10;AAAAAAAAW0NvbnRlbnRfVHlwZXNdLnhtbFBLAQItABQABgAIAAAAIQBa9CxbvwAAABUBAAALAAAA&#10;AAAAAAAAAAAAAB8BAABfcmVscy8ucmVsc1BLAQItABQABgAIAAAAIQDdJwShwgAAANsAAAAPAAAA&#10;AAAAAAAAAAAAAAcCAABkcnMvZG93bnJldi54bWxQSwUGAAAAAAMAAwC3AAAA9gIAAAAA&#10;">
                  <v:roundrect id="Rounded Rectangle 1251" o:spid="_x0000_s1462" style="position:absolute;left:7;top:23;width:61326;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QKcTwAAAANsAAAAPAAAAZHJzL2Rvd25yZXYueG1sRE9Na8JA&#10;EL0X/A/LCL3VjS1ISV2lKC1FpaDV+yQ7ZkOzs2l2qvHfuwfB4+N9T+e9b9SJulgHNjAeZaCIy2Br&#10;rgzsfz6eXkFFQbbYBCYDF4ownw0eppjbcOYtnXZSqRTCMUcDTqTNtY6lI49xFFrixB1D51ES7Cpt&#10;OzyncN/o5yybaI81pwaHLS0clb+7f29gopeyKb6X9uDkb19mn4UuVmtjHof9+xsooV7u4pv7yxp4&#10;SevTl/QD9OwKAAD//wMAUEsBAi0AFAAGAAgAAAAhANvh9svuAAAAhQEAABMAAAAAAAAAAAAAAAAA&#10;AAAAAFtDb250ZW50X1R5cGVzXS54bWxQSwECLQAUAAYACAAAACEAWvQsW78AAAAVAQAACwAAAAAA&#10;AAAAAAAAAAAfAQAAX3JlbHMvLnJlbHNQSwECLQAUAAYACAAAACEA0ECnE8AAAADbAAAADwAAAAAA&#10;AAAAAAAAAAAHAgAAZHJzL2Rvd25yZXYueG1sUEsFBgAAAAADAAMAtwAAAPQCAAAAAA==&#10;" fillcolor="#cb8d5f"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52" o:spid="_x0000_s1463" style="position:absolute;left:346;top:363;width:60648;height:109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p4WAxQAAANsAAAAPAAAAZHJzL2Rvd25yZXYueG1sRI9Pa8JA&#10;FMTvQr/D8gq9SN1YoZjoKv2jGMnJVPD6yD6TtNm3Ibua+O27hYLHYWZ+wyzXg2nElTpXW1YwnUQg&#10;iAuray4VHL+2z3MQziNrbCyTghs5WK8eRktMtO35QNfclyJA2CWooPK+TaR0RUUG3cS2xME7286g&#10;D7Irpe6wD3DTyJcoepUGaw4LFbb0UVHxk1+MgvJzl81O+913NO7T5j3bxL2UsVJPj8PbAoSnwd/D&#10;/+1UK5hN4e9L+AFy9QsAAP//AwBQSwECLQAUAAYACAAAACEA2+H2y+4AAACFAQAAEwAAAAAAAAAA&#10;AAAAAAAAAAAAW0NvbnRlbnRfVHlwZXNdLnhtbFBLAQItABQABgAIAAAAIQBa9CxbvwAAABUBAAAL&#10;AAAAAAAAAAAAAAAAAB8BAABfcmVscy8ucmVsc1BLAQItABQABgAIAAAAIQDNp4WAxQAAANsAAAAP&#10;AAAAAAAAAAAAAAAAAAcCAABkcnMvZG93bnJldi54bWxQSwUGAAAAAAMAAwC3AAAA+QIAAAAA&#10;" fillcolor="#e5c6af [1621]" strokecolor="#c88554 [3045]">
                    <v:fill color2="#f7eee7 [501]" rotate="t" angle="180" colors="0 #ffc6a3;22938f #ffd6be;1 #ffeee5" focus="100%" type="gradient"/>
                    <v:shadow on="t" color="black" opacity="24903f" origin=",.5" offset="0,.55556mm"/>
                    <v:textbox inset="6pt,6pt,6pt,6pt">
                      <w:txbxContent>
                        <w:p w:rsidR="00E934CF" w:rsidRPr="008D7D7D" w:rsidRDefault="00E934CF" w:rsidP="00F0653F">
                          <w:pPr>
                            <w:spacing w:before="0" w:after="0" w:line="215" w:lineRule="auto"/>
                            <w:jc w:val="center"/>
                            <w:textDirection w:val="btL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8D7D7D">
                            <w:rPr>
                              <w:color w:val="000000" w:themeColor="text1"/>
                              <w:sz w:val="4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SAVJET ZA REFORMU JAVNE UPRAVE</w:t>
                          </w:r>
                        </w:p>
                      </w:txbxContent>
                    </v:textbox>
                  </v:rect>
                  <v:roundrect id="Rounded Rectangle 1253" o:spid="_x0000_s1464" style="position:absolute;left:7;top:12685;width:50693;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0kBMwgAAANwAAAAPAAAAZHJzL2Rvd25yZXYueG1sRE/LisIw&#10;FN0P+A/hCrMbU8cn1SiOw6CCD6x+wKW5tsXmpjQZrX9vFoLLw3lP540pxY1qV1hW0O1EIIhTqwvO&#10;FJxPf19jEM4jaywtk4IHOZjPWh9TjLW985Fuic9ECGEXo4Lc+yqW0qU5GXQdWxEH7mJrgz7AOpO6&#10;xnsIN6X8jqKhNFhwaMixomVO6TX5NwqaVVImu/72t5stBvvDtrfpj34qpT7bzWICwlPj3+KXe60V&#10;jIZhbTgTjoCcPQEAAP//AwBQSwECLQAUAAYACAAAACEA2+H2y+4AAACFAQAAEwAAAAAAAAAAAAAA&#10;AAAAAAAAW0NvbnRlbnRfVHlwZXNdLnhtbFBLAQItABQABgAIAAAAIQBa9CxbvwAAABUBAAALAAAA&#10;AAAAAAAAAAAAAB8BAABfcmVscy8ucmVsc1BLAQItABQABgAIAAAAIQDz0kBMwgAAANwAAAAPAAAA&#10;AAAAAAAAAAAAAAcCAABkcnMvZG93bnJldi54bWxQSwUGAAAAAAMAAwC3AAAA9gIAAAAA&#10;" fillcolor="#b3936d"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54" o:spid="_x0000_s1465" style="position:absolute;left:346;top:13025;width:50015;height:109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Pd4RxAAAANwAAAAPAAAAZHJzL2Rvd25yZXYueG1sRI9Bi8Iw&#10;FITvgv8hPGEvsqa7B3WrUWSLIHvTevH2aJ5NsXkpSbT135uFhT0OM/MNs94OthUP8qFxrOBjloEg&#10;rpxuuFZwLvfvSxAhImtsHZOCJwXYbsajNeba9XykxynWIkE45KjAxNjlUobKkMUwcx1x8q7OW4xJ&#10;+lpqj32C21Z+ZtlcWmw4LRjs6NtQdTvdrYKDKQp/2y0vxdmVdJz+lIt+KJR6mwy7FYhIQ/wP/7UP&#10;WsFi/gW/Z9IRkJsXAAAA//8DAFBLAQItABQABgAIAAAAIQDb4fbL7gAAAIUBAAATAAAAAAAAAAAA&#10;AAAAAAAAAABbQ29udGVudF9UeXBlc10ueG1sUEsBAi0AFAAGAAgAAAAhAFr0LFu/AAAAFQEAAAsA&#10;AAAAAAAAAAAAAAAAHwEAAF9yZWxzLy5yZWxzUEsBAi0AFAAGAAgAAAAhAFg93hHEAAAA3AAAAA8A&#10;AAAAAAAAAAAAAAAABwIAAGRycy9kb3ducmV2LnhtbFBLBQYAAAAAAwADALcAAAD4AgAAAAA=&#10;" fillcolor="#becbd6 [1620]" strokecolor="#748fa7 [3044]">
                    <v:fill color2="#ebeff2 [500]" rotate="t" angle="180" colors="0 #bdd3ea;22938f #d1e0ef;1 #edf3fa" focus="100%" type="gradient"/>
                    <v:shadow on="t" color="black" opacity="24903f" origin=",.5" offset="0,.55556mm"/>
                    <v:textbox inset="6pt,6pt,6pt,6pt">
                      <w:txbxContent>
                        <w:p w:rsidR="00E934CF" w:rsidRPr="008D7D7D" w:rsidRDefault="00E934CF" w:rsidP="00F0653F">
                          <w:pPr>
                            <w:spacing w:before="0" w:after="0" w:line="215" w:lineRule="auto"/>
                            <w:jc w:val="center"/>
                            <w:textDirection w:val="btLr"/>
                            <w:rPr>
                              <w:color w:val="000000" w:themeColor="text1"/>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8D7D7D">
                            <w:rPr>
                              <w:color w:val="000000" w:themeColor="text1"/>
                              <w:sz w:val="4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Sekreterijat Savjeta za reformu javne uprave</w:t>
                          </w:r>
                        </w:p>
                      </w:txbxContent>
                    </v:textbox>
                  </v:rect>
                  <v:roundrect id="Rounded Rectangle 1255" o:spid="_x0000_s1466" style="position:absolute;left:7;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oJsEvwAAANwAAAAPAAAAZHJzL2Rvd25yZXYueG1sRE/LisIw&#10;FN0L8w/hCu401YVKNcrg+Nqqrbi8NnfaYnNTmqj1781CcHk47/myNZV4UONKywqGgwgEcWZ1ybmC&#10;5LTpT0E4j6yxskwKXuRgufjpzDHW9skHehx9LkIIuxgVFN7XsZQuK8igG9iaOHD/tjHoA2xyqRt8&#10;hnBTyVEUjaXBkkNDgTWtCspux7tR4C/p7vx3SzdOpnlyvlzX23KVKNXrtr8zEJ5a/xV/3HutYDIJ&#10;88OZcATk4g0AAP//AwBQSwECLQAUAAYACAAAACEA2+H2y+4AAACFAQAAEwAAAAAAAAAAAAAAAAAA&#10;AAAAW0NvbnRlbnRfVHlwZXNdLnhtbFBLAQItABQABgAIAAAAIQBa9CxbvwAAABUBAAALAAAAAAAA&#10;AAAAAAAAAB8BAABfcmVscy8ucmVsc1BLAQItABQABgAIAAAAIQB7oJsEvwAAANwAAAAPAAAAAAAA&#10;AAAAAAAAAAcCAABkcnMvZG93bnJldi54bWxQSwUGAAAAAAMAAwC3AAAA8wI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56" o:spid="_x0000_s1467" style="position:absolute;left:294;top:25635;width:9234;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SlDkxwAAANwAAAAPAAAAZHJzL2Rvd25yZXYueG1sRI9Ba8JA&#10;FITvBf/D8gQvRTcWbDR1lVIoCNpDbZF6e2Sf2WD2bciuJubXu4VCj8PMfMMs152txJUaXzpWMJ0k&#10;IIhzp0suFHx/vY/nIHxA1lg5JgU38rBeDR6WmGnX8idd96EQEcI+QwUmhDqT0ueGLPqJq4mjd3KN&#10;xRBlU0jdYBvhtpJPSfIsLZYcFwzW9GYoP+8vVoFMg3k8bj+Ou37RzhaHed+3P71So2H3+gIiUBf+&#10;w3/tjVaQplP4PROPgFzdAQAA//8DAFBLAQItABQABgAIAAAAIQDb4fbL7gAAAIUBAAATAAAAAAAA&#10;AAAAAAAAAAAAAABbQ29udGVudF9UeXBlc10ueG1sUEsBAi0AFAAGAAgAAAAhAFr0LFu/AAAAFQEA&#10;AAsAAAAAAAAAAAAAAAAAHwEAAF9yZWxzLy5yZWxzUEsBAi0AFAAGAAgAAAAhAPRKUOTHAAAA3AAA&#10;AA8AAAAAAAAAAAAAAAAABwIAAGRycy9kb3ducmV2LnhtbFBLBQYAAAAAAwADALcAAAD7Ag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OPTIMIZACIJA</w:t>
                          </w:r>
                        </w:p>
                      </w:txbxContent>
                    </v:textbox>
                  </v:rect>
                  <v:roundrect id="Rounded Rectangle 1257" o:spid="_x0000_s1468" style="position:absolute;left:10228;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qDoxQAAANwAAAAPAAAAZHJzL2Rvd25yZXYueG1sRI/NasMw&#10;EITvhb6D2EJvjRwf6uJGCcFtfq5NbZPj1traJtbKWErsvH1UKOQ4zMw3zGI1mU5caHCtZQXzWQSC&#10;uLK65VpB/r15eQPhPLLGzjIpuJKD1fLxYYGptiN/0eXgaxEg7FJU0Hjfp1K6qiGDbmZ74uD92sGg&#10;D3KopR5wDHDTyTiKXqXBlsNCgz1lDVWnw9ko8MdiV36cio2TRZ2Xx5/PbZvlSj0/Tet3EJ4mfw//&#10;t/daQZLE8HcmHAG5vAEAAP//AwBQSwECLQAUAAYACAAAACEA2+H2y+4AAACFAQAAEwAAAAAAAAAA&#10;AAAAAAAAAAAAW0NvbnRlbnRfVHlwZXNdLnhtbFBLAQItABQABgAIAAAAIQBa9CxbvwAAABUBAAAL&#10;AAAAAAAAAAAAAAAAAB8BAABfcmVscy8ucmVsc1BLAQItABQABgAIAAAAIQDkPqDoxQAAANwAAAAP&#10;AAAAAAAAAAAAAAAAAAcCAABkcnMvZG93bnJldi54bWxQSwUGAAAAAAMAAwC3AAAA+QI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58" o:spid="_x0000_s1469" style="position:absolute;left:10515;top:25635;width:9235;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1GsIxwAAANwAAAAPAAAAZHJzL2Rvd25yZXYueG1sRI9Ba8JA&#10;FITvhf6H5RW8FN3UUqPRVUqhUNAeqiJ6e2Sf2dDs25Ddmphf7xYKPQ4z8w2zWHW2EhdqfOlYwdMo&#10;AUGcO11yoWC/ex9OQfiArLFyTAqu5GG1vL9bYKZdy1902YZCRAj7DBWYEOpMSp8bsuhHriaO3tk1&#10;FkOUTSF1g22E20qOk2QiLZYcFwzW9GYo/97+WAUyDebxtP48bfpZ+zI7TPu+PfZKDR661zmIQF34&#10;D/+1P7SCNH2G3zPxCMjlDQAA//8DAFBLAQItABQABgAIAAAAIQDb4fbL7gAAAIUBAAATAAAAAAAA&#10;AAAAAAAAAAAAAABbQ29udGVudF9UeXBlc10ueG1sUEsBAi0AFAAGAAgAAAAhAFr0LFu/AAAAFQEA&#10;AAsAAAAAAAAAAAAAAAAAHwEAAF9yZWxzLy5yZWxzUEsBAi0AFAAGAAgAAAAhAGvUawjHAAAA3AAA&#10;AA8AAAAAAAAAAAAAAAAABwIAAGRycy9kb3ducmV2LnhtbFBLBQYAAAAAAwADALcAAAD7Ag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II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 xml:space="preserve">ORGANIZACIJA I RAD JAVNE UPRAVE </w:t>
                          </w:r>
                        </w:p>
                      </w:txbxContent>
                    </v:textbox>
                  </v:rect>
                  <v:roundrect id="Rounded Rectangle 1259" o:spid="_x0000_s1470" style="position:absolute;left:20449;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m50HwwAAANwAAAAPAAAAZHJzL2Rvd25yZXYueG1sRI9Bi8Iw&#10;FITvC/6H8ARva+oiq1SjiK67XtVWPD6bZ1tsXkqT1frvjSB4HGbmG2Y6b00lrtS40rKCQT8CQZxZ&#10;XXKuINmvP8cgnEfWWFkmBXdyMJ91PqYYa3vjLV13PhcBwi5GBYX3dSylywoy6Pq2Jg7e2TYGfZBN&#10;LnWDtwA3lfyKom9psOSwUGBNy4Kyy+7fKPDH9O+wuqRrJ9M8ORxPP7/lMlGq120XExCeWv8Ov9ob&#10;rWA0GsLzTDgCcvYAAAD//wMAUEsBAi0AFAAGAAgAAAAhANvh9svuAAAAhQEAABMAAAAAAAAAAAAA&#10;AAAAAAAAAFtDb250ZW50X1R5cGVzXS54bWxQSwECLQAUAAYACAAAACEAWvQsW78AAAAVAQAACwAA&#10;AAAAAAAAAAAAAAAfAQAAX3JlbHMvLnJlbHNQSwECLQAUAAYACAAAACEABJudB8MAAADcAAAADwAA&#10;AAAAAAAAAAAAAAAHAgAAZHJzL2Rvd25yZXYueG1sUEsFBgAAAAADAAMAtwAAAPcCA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60" o:spid="_x0000_s1471" style="position:absolute;left:20736;top:25635;width:9235;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cVbnxwAAANwAAAAPAAAAZHJzL2Rvd25yZXYueG1sRI9Ba8JA&#10;FITvgv9heUIvopsWNJq6SikUCtpDbZF6e2Sf2WD2bchuTcyvdwtCj8PMfMOsNp2txIUaXzpW8DhN&#10;QBDnTpdcKPj+epssQPiArLFyTAqu5GGzHg5WmGnX8idd9qEQEcI+QwUmhDqT0ueGLPqpq4mjd3KN&#10;xRBlU0jdYBvhtpJPSTKXFkuOCwZrejWUn/e/VoFMgxkftx/HXb9sZ8vDou/bn16ph1H38gwiUBf+&#10;w/f2u1aQpjP4OxOPgFzfAAAA//8DAFBLAQItABQABgAIAAAAIQDb4fbL7gAAAIUBAAATAAAAAAAA&#10;AAAAAAAAAAAAAABbQ29udGVudF9UeXBlc10ueG1sUEsBAi0AFAAGAAgAAAAhAFr0LFu/AAAAFQEA&#10;AAsAAAAAAAAAAAAAAAAAHwEAAF9yZWxzLy5yZWxzUEsBAi0AFAAGAAgAAAAhAItxVufHAAAA3AAA&#10;AA8AAAAAAAAAAAAAAAAABwIAAGRycy9kb3ducmV2LnhtbFBLBQYAAAAAAwADALcAAAD7Ag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III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PROFESIONALNA JAVNA ADMINISTRACIJA</w:t>
                          </w:r>
                        </w:p>
                      </w:txbxContent>
                    </v:textbox>
                  </v:rect>
                  <v:roundrect id="Rounded Rectangle 1261" o:spid="_x0000_s1472" style="position:absolute;left:30670;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BabrwwAAANwAAAAPAAAAZHJzL2Rvd25yZXYueG1sRI9Bi8Iw&#10;FITvgv8hPGFvmupBpWsUcdfV67pt8fhsnm2xeSlN1PrvzYLgcZiZb5jFqjO1uFHrKssKxqMIBHFu&#10;dcWFguRvO5yDcB5ZY22ZFDzIwWrZ7y0w1vbOv3Q7+EIECLsYFZTeN7GULi/JoBvZhjh4Z9sa9EG2&#10;hdQt3gPc1HISRVNpsOKwUGJDm5Lyy+FqFPhjusu+LunWybRIsuPp+6faJEp9DLr1JwhPnX+HX+29&#10;VjCbTeH/TDgCcvkEAAD//wMAUEsBAi0AFAAGAAgAAAAhANvh9svuAAAAhQEAABMAAAAAAAAAAAAA&#10;AAAAAAAAAFtDb250ZW50X1R5cGVzXS54bWxQSwECLQAUAAYACAAAACEAWvQsW78AAAAVAQAACwAA&#10;AAAAAAAAAAAAAAAfAQAAX3JlbHMvLnJlbHNQSwECLQAUAAYACAAAACEAmwWm68MAAADcAAAADwAA&#10;AAAAAAAAAAAAAAAHAgAAZHJzL2Rvd25yZXYueG1sUEsFBgAAAAADAAMAtwAAAPcCA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62" o:spid="_x0000_s1473" style="position:absolute;left:30957;top:25635;width:9235;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720LxwAAANwAAAAPAAAAZHJzL2Rvd25yZXYueG1sRI9Ba8JA&#10;FITvBf/D8gpeSt20oNHUVaRQKNQe1CJ6e2Rfs6HZtyG7mphf7xYEj8PMfMPMl52txJkaXzpW8DJK&#10;QBDnTpdcKPjZfTxPQfiArLFyTAou5GG5GDzMMdOu5Q2dt6EQEcI+QwUmhDqT0ueGLPqRq4mj9+sa&#10;iyHKppC6wTbCbSVfk2QiLZYcFwzW9G4o/9uerAKZBvN0/Po+rvtZO57tp33fHnqlho/d6g1EoC7c&#10;w7f2p1aQpin8n4lHQC6uAAAA//8DAFBLAQItABQABgAIAAAAIQDb4fbL7gAAAIUBAAATAAAAAAAA&#10;AAAAAAAAAAAAAABbQ29udGVudF9UeXBlc10ueG1sUEsBAi0AFAAGAAgAAAAhAFr0LFu/AAAAFQEA&#10;AAsAAAAAAAAAAAAAAAAAHwEAAF9yZWxzLy5yZWxzUEsBAi0AFAAGAAgAAAAhABTvbQvHAAAA3AAA&#10;AA8AAAAAAAAAAAAAAAAABwIAAGRycy9kb3ducmV2LnhtbFBLBQYAAAAAAwADALcAAAD7Ag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IV</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 xml:space="preserve">TRANSPARENTA I OTVORENA JAVNA UPRAVA </w:t>
                          </w:r>
                        </w:p>
                      </w:txbxContent>
                    </v:textbox>
                  </v:rect>
                  <v:roundrect id="Rounded Rectangle 1263" o:spid="_x0000_s1474" style="position:absolute;left:40891;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1pcCvwAAANwAAAAPAAAAZHJzL2Rvd25yZXYueG1sRE/LisIw&#10;FN0L8w/hCu401YVKNcrg+Nqqrbi8NnfaYnNTmqj1781CcHk47/myNZV4UONKywqGgwgEcWZ1ybmC&#10;5LTpT0E4j6yxskwKXuRgufjpzDHW9skHehx9LkIIuxgVFN7XsZQuK8igG9iaOHD/tjHoA2xyqRt8&#10;hnBTyVEUjaXBkkNDgTWtCspux7tR4C/p7vx3SzdOpnlyvlzX23KVKNXrtr8zEJ5a/xV/3HutYDIJ&#10;a8OZcATk4g0AAP//AwBQSwECLQAUAAYACAAAACEA2+H2y+4AAACFAQAAEwAAAAAAAAAAAAAAAAAA&#10;AAAAW0NvbnRlbnRfVHlwZXNdLnhtbFBLAQItABQABgAIAAAAIQBa9CxbvwAAABUBAAALAAAAAAAA&#10;AAAAAAAAAB8BAABfcmVscy8ucmVsc1BLAQItABQABgAIAAAAIQCF1pcCvwAAANwAAAAPAAAAAAAA&#10;AAAAAAAAAAcCAABkcnMvZG93bnJldi54bWxQSwUGAAAAAAMAAwC3AAAA8wI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64" o:spid="_x0000_s1475" style="position:absolute;left:41178;top:25635;width:9235;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FziyAAAANwAAAAPAAAAZHJzL2Rvd25yZXYueG1sRI/NasMw&#10;EITvgbyD2EAvIZEbaB27UUIoBAptD/mhNLfF2lom1spYauz66atCIcdhZr5hVpve1uJKra8cK7if&#10;JyCIC6crLhWcjrvZEoQPyBprx6Tghzxs1uPRCnPtOt7T9RBKESHsc1RgQmhyKX1hyKKfu4Y4el+u&#10;tRiibEupW+wi3NZykSSP0mLFccFgQ8+Gisvh2yqQaTDT8+v7+W3IuofsYzkM3eeg1N2k3z6BCNSH&#10;W/i//aIVpGkGf2fiEZDrXwAAAP//AwBQSwECLQAUAAYACAAAACEA2+H2y+4AAACFAQAAEwAAAAAA&#10;AAAAAAAAAAAAAAAAW0NvbnRlbnRfVHlwZXNdLnhtbFBLAQItABQABgAIAAAAIQBa9CxbvwAAABUB&#10;AAALAAAAAAAAAAAAAAAAAB8BAABfcmVscy8ucmVsc1BLAQItABQABgAIAAAAIQAKPFziyAAAANwA&#10;AAAPAAAAAAAAAAAAAAAAAAcCAABkcnMvZG93bnJldi54bWxQSwUGAAAAAAMAAwC3AAAA/AI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V</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PLANIRANJE POLITIKA</w:t>
                          </w:r>
                        </w:p>
                      </w:txbxContent>
                    </v:textbox>
                  </v:rect>
                  <v:roundrect id="Rounded Rectangle 1265" o:spid="_x0000_s1476" style="position:absolute;left:51524;top:12685;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qKqwxAAAANwAAAAPAAAAZHJzL2Rvd25yZXYueG1sRE/dasIw&#10;FL4f+A7hCLubqVvV0jWK2xhO0A3rHuDQHNtic1KarNa3Xy4ELz++/2w1mEb01LnasoLpJAJBXFhd&#10;c6ng9/j5lIBwHlljY5kUXMnBajl6yDDV9sIH6nNfihDCLkUFlfdtKqUrKjLoJrYlDtzJdgZ9gF0p&#10;dYeXEG4a+RxFc2mw5tBQYUvvFRXn/M8oGDZ5k+/j3ce0XM++f3Yv23jx1ir1OB7WryA8Df4uvrm/&#10;tIJFEuaHM+EIyOU/AAAA//8DAFBLAQItABQABgAIAAAAIQDb4fbL7gAAAIUBAAATAAAAAAAAAAAA&#10;AAAAAAAAAABbQ29udGVudF9UeXBlc10ueG1sUEsBAi0AFAAGAAgAAAAhAFr0LFu/AAAAFQEAAAsA&#10;AAAAAAAAAAAAAAAAHwEAAF9yZWxzLy5yZWxzUEsBAi0AFAAGAAgAAAAhAL2oqrDEAAAA3AAAAA8A&#10;AAAAAAAAAAAAAAAABwIAAGRycy9kb3ducmV2LnhtbFBLBQYAAAAAAwADALcAAAD4AgAAAAA=&#10;" fillcolor="#b3936d"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66" o:spid="_x0000_s1477" style="position:absolute;left:51812;top:12973;width:9234;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gt7hxgAAANwAAAAPAAAAZHJzL2Rvd25yZXYueG1sRI9Ba8JA&#10;FITvQv/D8grezEYPGqKr2BYhPVgwLYi3R/aZxGbfxuw2pv31bqHQ4zAz3zCrzWAa0VPnassKplEM&#10;griwuuZSwcf7bpKAcB5ZY2OZFHyTg836YbTCVNsbH6jPfSkChF2KCirv21RKV1Rk0EW2JQ7e2XYG&#10;fZBdKXWHtwA3jZzF8VwarDksVNjSc0XFZ/5lFGTu+CP59JI/vWUO+9l1n7xetFLjx2G7BOFp8P/h&#10;v3amFSySKfyeCUdAru8AAAD//wMAUEsBAi0AFAAGAAgAAAAhANvh9svuAAAAhQEAABMAAAAAAAAA&#10;AAAAAAAAAAAAAFtDb250ZW50X1R5cGVzXS54bWxQSwECLQAUAAYACAAAACEAWvQsW78AAAAVAQAA&#10;CwAAAAAAAAAAAAAAAAAfAQAAX3JlbHMvLnJlbHNQSwECLQAUAAYACAAAACEAqYLe4cYAAADcAAAA&#10;DwAAAAAAAAAAAAAAAAAHAgAAZHJzL2Rvd25yZXYueG1sUEsFBgAAAAADAAMAtwAAAPoCAAAAAA==&#10;" fillcolor="gray [1616]" strokecolor="black [3040]">
                    <v:fill color2="#d9d9d9 [496]" rotate="t" angle="180" colors="0 #bcbcbc;22938f #d0d0d0;1 #ededed" focus="100%" type="gradient"/>
                    <v:shadow on="t" color="black" opacity="24903f" origin=",.5" offset="0,.55556mm"/>
                    <v:textbox inset=".95206mm,.95206mm,.95206mm,.95206mm">
                      <w:txbxContent>
                        <w:p w:rsidR="00E934CF" w:rsidRPr="00F0653F" w:rsidRDefault="00E934CF" w:rsidP="00F0653F">
                          <w:pPr>
                            <w:spacing w:before="0" w:after="0" w:line="215" w:lineRule="auto"/>
                            <w:jc w:val="center"/>
                            <w:textDirection w:val="btLr"/>
                            <w:rPr>
                              <w:color w:val="auto"/>
                              <w:sz w:val="16"/>
                              <w:szCs w:val="16"/>
                            </w:rPr>
                          </w:pPr>
                          <w:r w:rsidRPr="00F0653F">
                            <w:rPr>
                              <w:color w:val="auto"/>
                              <w:sz w:val="16"/>
                              <w:szCs w:val="16"/>
                            </w:rPr>
                            <w:t>Ministarstvo javne uprave, digitalnog društva i medija</w:t>
                          </w:r>
                          <w:r>
                            <w:rPr>
                              <w:color w:val="auto"/>
                              <w:sz w:val="16"/>
                              <w:szCs w:val="16"/>
                            </w:rPr>
                            <w:t xml:space="preserve"> </w:t>
                          </w:r>
                          <w:r w:rsidRPr="00F0653F">
                            <w:rPr>
                              <w:color w:val="auto"/>
                              <w:sz w:val="16"/>
                              <w:szCs w:val="16"/>
                            </w:rPr>
                            <w:t>(Posebna radna grupa)</w:t>
                          </w:r>
                        </w:p>
                      </w:txbxContent>
                    </v:textbox>
                  </v:rect>
                  <v:roundrect id="Rounded Rectangle 1267" o:spid="_x0000_s1478" style="position:absolute;left:51524;top:25347;width:9809;height:11586;visibility:visible;mso-wrap-style:square;v-text-anchor:middle" arcsize="6554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69DPxQAAANwAAAAPAAAAZHJzL2Rvd25yZXYueG1sRI9Bb4JA&#10;FITvJv0Pm9ekN1n0UAl1NcbW1qsWCMdX9hWI7FvCboX+e7dJE4+Tmfkms95OphNXGlxrWcEiikEQ&#10;V1a3XCvIPg/zBITzyBo7y6TglxxsNw+zNabajnyi69nXIkDYpaig8b5PpXRVQwZdZHvi4H3bwaAP&#10;cqilHnAMcNPJZRw/S4Mth4UGe9o3VF3OP0aBL/OP4vWSH5zM66wov97e232m1NPjtHsB4Wny9/B/&#10;+6gVrJIl/J0JR0BubgAAAP//AwBQSwECLQAUAAYACAAAACEA2+H2y+4AAACFAQAAEwAAAAAAAAAA&#10;AAAAAAAAAAAAW0NvbnRlbnRfVHlwZXNdLnhtbFBLAQItABQABgAIAAAAIQBa9CxbvwAAABUBAAAL&#10;AAAAAAAAAAAAAAAAAB8BAABfcmVscy8ucmVsc1BLAQItABQABgAIAAAAIQDR69DPxQAAANwAAAAP&#10;AAAAAAAAAAAAAAAAAAcCAABkcnMvZG93bnJldi54bWxQSwUGAAAAAAMAAwC3AAAA+QIAAAAA&#10;" fillcolor="#65787b" strokecolor="white" strokeweight="2pt">
                    <v:stroke startarrowwidth="narrow" startarrowlength="short" endarrowwidth="narrow" endarrowlength="short"/>
                    <v:textbox inset="2.53956mm,2.53956mm,2.53956mm,2.53956mm">
                      <w:txbxContent>
                        <w:p w:rsidR="00E934CF" w:rsidRDefault="00E934CF" w:rsidP="00F0653F">
                          <w:pPr>
                            <w:spacing w:before="0" w:after="0" w:line="240" w:lineRule="auto"/>
                            <w:textDirection w:val="btLr"/>
                          </w:pPr>
                        </w:p>
                      </w:txbxContent>
                    </v:textbox>
                  </v:roundrect>
                  <v:rect id="Rectangle 1268" o:spid="_x0000_s1479" style="position:absolute;left:51812;top:25635;width:9234;height:1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ARsvxwAAANwAAAAPAAAAZHJzL2Rvd25yZXYueG1sRI9Ba8JA&#10;FITvhf6H5RW8FN3UUo3RVUqhUNAeqiJ6e2Sf2dDs25Ddmphf7xYKPQ4z8w2zWHW2EhdqfOlYwdMo&#10;AUGcO11yoWC/ex+mIHxA1lg5JgVX8rBa3t8tMNOu5S+6bEMhIoR9hgpMCHUmpc8NWfQjVxNH7+wa&#10;iyHKppC6wTbCbSXHSTKRFkuOCwZrejOUf29/rAI5DebxtP48bfpZ+zI7pH3fHnulBg/d6xxEoC78&#10;h//aH1rBNH2G3zPxCMjlDQAA//8DAFBLAQItABQABgAIAAAAIQDb4fbL7gAAAIUBAAATAAAAAAAA&#10;AAAAAAAAAAAAAABbQ29udGVudF9UeXBlc10ueG1sUEsBAi0AFAAGAAgAAAAhAFr0LFu/AAAAFQEA&#10;AAsAAAAAAAAAAAAAAAAAHwEAAF9yZWxzLy5yZWxzUEsBAi0AFAAGAAgAAAAhAF4BGy/HAAAA3AAA&#10;AA8AAAAAAAAAAAAAAAAABwIAAGRycy9kb3ducmV2LnhtbFBLBQYAAAAAAwADALcAAAD7AgAAAAA=&#10;" fillcolor="#b1bcbe [1624]" strokecolor="#617174 [3048]">
                    <v:fill color2="#e7ebeb [504]" rotate="t" angle="180" colors="0 #c2ced0;22938f #d4dcde;1 #eef2f2" focus="100%" type="gradient"/>
                    <v:shadow on="t" color="black" opacity="24903f" origin=",.5" offset="0,.55556mm"/>
                    <v:textbox inset=".84653mm,.84653mm,.84653mm,.84653mm">
                      <w:txbxContent>
                        <w:p w:rsidR="00E934CF" w:rsidRPr="008D7D7D" w:rsidRDefault="00E934CF" w:rsidP="00F0653F">
                          <w:pPr>
                            <w:spacing w:before="0" w:after="0" w:line="215" w:lineRule="auto"/>
                            <w:jc w:val="center"/>
                            <w:textDirection w:val="btLr"/>
                            <w:rPr>
                              <w:color w:val="auto"/>
                            </w:rPr>
                          </w:pPr>
                          <w:r w:rsidRPr="008D7D7D">
                            <w:rPr>
                              <w:color w:val="auto"/>
                              <w:sz w:val="16"/>
                            </w:rPr>
                            <w:t>VI</w:t>
                          </w:r>
                          <w:r w:rsidRPr="008D7D7D">
                            <w:rPr>
                              <w:color w:val="auto"/>
                              <w:sz w:val="16"/>
                            </w:rPr>
                            <w:br/>
                          </w:r>
                          <w:r w:rsidRPr="008D7D7D">
                            <w:rPr>
                              <w:color w:val="auto"/>
                              <w:sz w:val="16"/>
                            </w:rPr>
                            <w:br/>
                            <w:t>KOORDINACIONI TIM:</w:t>
                          </w:r>
                        </w:p>
                        <w:p w:rsidR="00E934CF" w:rsidRPr="008D7D7D" w:rsidRDefault="00E934CF" w:rsidP="00F0653F">
                          <w:pPr>
                            <w:spacing w:before="55" w:after="0" w:line="215" w:lineRule="auto"/>
                            <w:jc w:val="center"/>
                            <w:textDirection w:val="btLr"/>
                            <w:rPr>
                              <w:color w:val="auto"/>
                            </w:rPr>
                          </w:pPr>
                          <w:r w:rsidRPr="008D7D7D">
                            <w:rPr>
                              <w:color w:val="auto"/>
                              <w:sz w:val="16"/>
                            </w:rPr>
                            <w:t>USLUGE JAVNE UPRAVE</w:t>
                          </w:r>
                        </w:p>
                      </w:txbxContent>
                    </v:textbox>
                  </v:rect>
                </v:group>
                <w10:anchorlock/>
              </v:group>
            </w:pict>
          </mc:Fallback>
        </mc:AlternateContent>
      </w:r>
    </w:p>
    <w:p w:rsidR="00A16942" w:rsidRPr="007075A6" w:rsidRDefault="000B0FDB" w:rsidP="008D7D7D">
      <w:pPr>
        <w:spacing w:before="60" w:after="60" w:line="240" w:lineRule="auto"/>
        <w:ind w:left="-270" w:right="-471"/>
        <w:jc w:val="both"/>
        <w:rPr>
          <w:rFonts w:asciiTheme="minorHAnsi" w:eastAsia="Calibri" w:hAnsiTheme="minorHAnsi" w:cs="Calibri"/>
          <w:color w:val="000000"/>
          <w:sz w:val="22"/>
          <w:szCs w:val="22"/>
        </w:rPr>
      </w:pPr>
      <w:sdt>
        <w:sdtPr>
          <w:rPr>
            <w:rFonts w:asciiTheme="minorHAnsi" w:hAnsiTheme="minorHAnsi"/>
          </w:rPr>
          <w:tag w:val="goog_rdk_64"/>
          <w:id w:val="883371040"/>
          <w:showingPlcHdr/>
        </w:sdtPr>
        <w:sdtEndPr/>
        <w:sdtContent>
          <w:r w:rsidR="00F0653F">
            <w:rPr>
              <w:rFonts w:asciiTheme="minorHAnsi" w:hAnsiTheme="minorHAnsi"/>
            </w:rPr>
            <w:t xml:space="preserve">     </w:t>
          </w:r>
        </w:sdtContent>
      </w:sdt>
    </w:p>
    <w:p w:rsidR="00A47B58" w:rsidRDefault="00A47B58">
      <w:pPr>
        <w:spacing w:before="60" w:after="60" w:line="240" w:lineRule="auto"/>
        <w:ind w:right="-471"/>
        <w:jc w:val="both"/>
        <w:rPr>
          <w:rFonts w:asciiTheme="minorHAnsi" w:eastAsia="Calibri" w:hAnsiTheme="minorHAnsi" w:cs="Calibri"/>
          <w:color w:val="000000"/>
          <w:sz w:val="24"/>
          <w:szCs w:val="24"/>
        </w:rPr>
      </w:pP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Imajući u vidu opseg, ciljeve, aktivnosti i indikatore potrebne za implementaciju nove Strategije, pažljivo se pristipulo  planiranju načina i strukture koordinacije ovog važnog procesa.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Na ovo posebno podstiče i činjenica da je opseg Strategije proširen i da obuhvata preko </w:t>
      </w:r>
      <w:r w:rsidR="00D53F14">
        <w:rPr>
          <w:rFonts w:asciiTheme="minorHAnsi" w:eastAsia="Calibri" w:hAnsiTheme="minorHAnsi" w:cs="Calibri"/>
          <w:color w:val="000000"/>
          <w:sz w:val="24"/>
          <w:szCs w:val="24"/>
        </w:rPr>
        <w:t>540</w:t>
      </w:r>
      <w:r w:rsidRPr="007075A6">
        <w:rPr>
          <w:rFonts w:asciiTheme="minorHAnsi" w:eastAsia="Calibri" w:hAnsiTheme="minorHAnsi" w:cs="Calibri"/>
          <w:color w:val="000000"/>
          <w:sz w:val="24"/>
          <w:szCs w:val="24"/>
        </w:rPr>
        <w:t xml:space="preserve"> institucija u sistemu javne uprave, da je pitanje optimizacije postavljeno kao sastavni dio strategije, da postoji komplem</w:t>
      </w:r>
      <w:r w:rsidR="00B1457A">
        <w:rPr>
          <w:rFonts w:asciiTheme="minorHAnsi" w:eastAsia="Calibri" w:hAnsiTheme="minorHAnsi" w:cs="Calibri"/>
          <w:color w:val="000000"/>
          <w:sz w:val="24"/>
          <w:szCs w:val="24"/>
        </w:rPr>
        <w:t>en</w:t>
      </w:r>
      <w:r w:rsidRPr="007075A6">
        <w:rPr>
          <w:rFonts w:asciiTheme="minorHAnsi" w:eastAsia="Calibri" w:hAnsiTheme="minorHAnsi" w:cs="Calibri"/>
          <w:color w:val="000000"/>
          <w:sz w:val="24"/>
          <w:szCs w:val="24"/>
        </w:rPr>
        <w:t>tarnost i potreba praćenja rezultata i u drugim strategijama.</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Politička i administrativna stru</w:t>
      </w:r>
      <w:r w:rsidR="00B1457A">
        <w:rPr>
          <w:rFonts w:asciiTheme="minorHAnsi" w:eastAsia="Calibri" w:hAnsiTheme="minorHAnsi" w:cs="Calibri"/>
          <w:color w:val="000000"/>
          <w:sz w:val="24"/>
          <w:szCs w:val="24"/>
        </w:rPr>
        <w:t>ktura u procesu praćenja reforme</w:t>
      </w:r>
      <w:r w:rsidRPr="007075A6">
        <w:rPr>
          <w:rFonts w:asciiTheme="minorHAnsi" w:eastAsia="Calibri" w:hAnsiTheme="minorHAnsi" w:cs="Calibri"/>
          <w:color w:val="000000"/>
          <w:sz w:val="24"/>
          <w:szCs w:val="24"/>
        </w:rPr>
        <w:t xml:space="preserve"> javne uprave ostaje nepromijenjena te je prethodno iskustvo pokazalo da ne treba usložnjavati nivoe i mehanizme kordinacije već učiniti da ona bude jednostvna i efikasna.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Savjet, kao savjetodavno tijelo Vlade, shodno odluci o osnivanju prati realizaciju Strategije reforme javne uprave i programa upravljanja javnim finansija.</w:t>
      </w:r>
    </w:p>
    <w:p w:rsidR="00A16942" w:rsidRPr="007075A6" w:rsidRDefault="00B1457A">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S</w:t>
      </w:r>
      <w:r w:rsidR="006A107F" w:rsidRPr="007075A6">
        <w:rPr>
          <w:rFonts w:asciiTheme="minorHAnsi" w:eastAsia="Calibri" w:hAnsiTheme="minorHAnsi" w:cs="Calibri"/>
          <w:color w:val="000000"/>
          <w:sz w:val="24"/>
          <w:szCs w:val="24"/>
        </w:rPr>
        <w:t xml:space="preserve"> druge strane, na admistrativnom nivou, u okviru Savjeta, biće formirani posebni kordinacioni timovi koji će imati glavnu kontakt osobu zaduženu za svaki od st</w:t>
      </w:r>
      <w:r w:rsidR="00C02BAB">
        <w:rPr>
          <w:rFonts w:asciiTheme="minorHAnsi" w:eastAsia="Calibri" w:hAnsiTheme="minorHAnsi" w:cs="Calibri"/>
          <w:color w:val="000000"/>
          <w:sz w:val="24"/>
          <w:szCs w:val="24"/>
        </w:rPr>
        <w:t>rateških ciljeva kako bi proces</w:t>
      </w:r>
      <w:r w:rsidR="006A107F" w:rsidRPr="007075A6">
        <w:rPr>
          <w:rFonts w:asciiTheme="minorHAnsi" w:eastAsia="Calibri" w:hAnsiTheme="minorHAnsi" w:cs="Calibri"/>
          <w:color w:val="000000"/>
          <w:sz w:val="24"/>
          <w:szCs w:val="24"/>
        </w:rPr>
        <w:t xml:space="preserve"> prikupljanja podatak</w:t>
      </w:r>
      <w:r w:rsidR="00C02BAB">
        <w:rPr>
          <w:rFonts w:asciiTheme="minorHAnsi" w:eastAsia="Calibri" w:hAnsiTheme="minorHAnsi" w:cs="Calibri"/>
          <w:color w:val="000000"/>
          <w:sz w:val="24"/>
          <w:szCs w:val="24"/>
        </w:rPr>
        <w:t>a i izvještavnja bio efikasniji, kao i implementaciju identifikovanih aktivnosti</w:t>
      </w:r>
      <w:r>
        <w:rPr>
          <w:rFonts w:asciiTheme="minorHAnsi" w:eastAsia="Calibri" w:hAnsiTheme="minorHAnsi" w:cs="Calibri"/>
          <w:color w:val="000000"/>
          <w:sz w:val="24"/>
          <w:szCs w:val="24"/>
        </w:rPr>
        <w:t>.</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Ovakva organizaciona struktura i slože</w:t>
      </w:r>
      <w:r w:rsidR="00B1457A">
        <w:rPr>
          <w:rFonts w:asciiTheme="minorHAnsi" w:eastAsia="Calibri" w:hAnsiTheme="minorHAnsi" w:cs="Calibri"/>
          <w:color w:val="000000"/>
          <w:sz w:val="24"/>
          <w:szCs w:val="24"/>
        </w:rPr>
        <w:t xml:space="preserve">nost procesa zatijeva dodatno </w:t>
      </w:r>
      <w:r w:rsidRPr="007075A6">
        <w:rPr>
          <w:rFonts w:asciiTheme="minorHAnsi" w:eastAsia="Calibri" w:hAnsiTheme="minorHAnsi" w:cs="Calibri"/>
          <w:color w:val="000000"/>
          <w:sz w:val="24"/>
          <w:szCs w:val="24"/>
        </w:rPr>
        <w:t>jačanje kapaciteta Direktora</w:t>
      </w:r>
      <w:r w:rsidR="00B1457A">
        <w:rPr>
          <w:rFonts w:asciiTheme="minorHAnsi" w:eastAsia="Calibri" w:hAnsiTheme="minorHAnsi" w:cs="Calibri"/>
          <w:color w:val="000000"/>
          <w:sz w:val="24"/>
          <w:szCs w:val="24"/>
        </w:rPr>
        <w:t>ta za strateško planiranje, međ</w:t>
      </w:r>
      <w:r w:rsidRPr="007075A6">
        <w:rPr>
          <w:rFonts w:asciiTheme="minorHAnsi" w:eastAsia="Calibri" w:hAnsiTheme="minorHAnsi" w:cs="Calibri"/>
          <w:color w:val="000000"/>
          <w:sz w:val="24"/>
          <w:szCs w:val="24"/>
        </w:rPr>
        <w:t xml:space="preserve">unarodnu saradnju i IPA projekte koje ujedno radi monitoring </w:t>
      </w:r>
      <w:r w:rsidR="00B1457A">
        <w:rPr>
          <w:rFonts w:asciiTheme="minorHAnsi" w:eastAsia="Calibri" w:hAnsiTheme="minorHAnsi" w:cs="Calibri"/>
          <w:color w:val="000000"/>
          <w:sz w:val="24"/>
          <w:szCs w:val="24"/>
        </w:rPr>
        <w:t>reforme i pruža administrativno-</w:t>
      </w:r>
      <w:r w:rsidRPr="007075A6">
        <w:rPr>
          <w:rFonts w:asciiTheme="minorHAnsi" w:eastAsia="Calibri" w:hAnsiTheme="minorHAnsi" w:cs="Calibri"/>
          <w:color w:val="000000"/>
          <w:sz w:val="24"/>
          <w:szCs w:val="24"/>
        </w:rPr>
        <w:t xml:space="preserve">tehničku podršku radu Savjeta.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i/>
          <w:color w:val="000000"/>
          <w:sz w:val="24"/>
          <w:szCs w:val="24"/>
        </w:rPr>
        <w:t xml:space="preserve">Naime, potreba osnivanja </w:t>
      </w:r>
      <w:sdt>
        <w:sdtPr>
          <w:rPr>
            <w:rFonts w:asciiTheme="minorHAnsi" w:hAnsiTheme="minorHAnsi"/>
          </w:rPr>
          <w:tag w:val="goog_rdk_65"/>
          <w:id w:val="1921061879"/>
        </w:sdtPr>
        <w:sdtEndPr/>
        <w:sdtContent/>
      </w:sdt>
      <w:r w:rsidRPr="007075A6">
        <w:rPr>
          <w:rFonts w:asciiTheme="minorHAnsi" w:eastAsia="Calibri" w:hAnsiTheme="minorHAnsi" w:cs="Calibri"/>
          <w:i/>
          <w:color w:val="000000"/>
          <w:sz w:val="24"/>
          <w:szCs w:val="24"/>
        </w:rPr>
        <w:t>sekreterijata za reformu javne uprave kroz projektnu podršk</w:t>
      </w:r>
      <w:r w:rsidR="00B1457A">
        <w:rPr>
          <w:rFonts w:asciiTheme="minorHAnsi" w:eastAsia="Calibri" w:hAnsiTheme="minorHAnsi" w:cs="Calibri"/>
          <w:i/>
          <w:color w:val="000000"/>
          <w:sz w:val="24"/>
          <w:szCs w:val="24"/>
        </w:rPr>
        <w:t>u, proizilazi iz iskustva u pret</w:t>
      </w:r>
      <w:r w:rsidRPr="007075A6">
        <w:rPr>
          <w:rFonts w:asciiTheme="minorHAnsi" w:eastAsia="Calibri" w:hAnsiTheme="minorHAnsi" w:cs="Calibri"/>
          <w:i/>
          <w:color w:val="000000"/>
          <w:sz w:val="24"/>
          <w:szCs w:val="24"/>
        </w:rPr>
        <w:t xml:space="preserve">hodnom periodu </w:t>
      </w:r>
      <w:r w:rsidR="00B1457A">
        <w:rPr>
          <w:rFonts w:asciiTheme="minorHAnsi" w:eastAsia="Calibri" w:hAnsiTheme="minorHAnsi" w:cs="Calibri"/>
          <w:i/>
          <w:color w:val="000000"/>
          <w:sz w:val="24"/>
          <w:szCs w:val="24"/>
        </w:rPr>
        <w:t xml:space="preserve">i analize rada Savjeta do sada. </w:t>
      </w:r>
      <w:r w:rsidRPr="007075A6">
        <w:rPr>
          <w:rFonts w:asciiTheme="minorHAnsi" w:eastAsia="Calibri" w:hAnsiTheme="minorHAnsi" w:cs="Calibri"/>
          <w:i/>
          <w:color w:val="000000"/>
          <w:sz w:val="24"/>
          <w:szCs w:val="24"/>
        </w:rPr>
        <w:t xml:space="preserve">Sekreterijat bi doprinio </w:t>
      </w:r>
      <w:r w:rsidR="00C02BAB">
        <w:rPr>
          <w:rFonts w:asciiTheme="minorHAnsi" w:eastAsia="Calibri" w:hAnsiTheme="minorHAnsi" w:cs="Calibri"/>
          <w:i/>
          <w:color w:val="000000"/>
          <w:sz w:val="24"/>
          <w:szCs w:val="24"/>
        </w:rPr>
        <w:t>dijalogu izmeđ</w:t>
      </w:r>
      <w:r w:rsidR="00E32A38">
        <w:rPr>
          <w:rFonts w:asciiTheme="minorHAnsi" w:eastAsia="Calibri" w:hAnsiTheme="minorHAnsi" w:cs="Calibri"/>
          <w:i/>
          <w:color w:val="000000"/>
          <w:sz w:val="24"/>
          <w:szCs w:val="24"/>
        </w:rPr>
        <w:t>u svih zainteresovani</w:t>
      </w:r>
      <w:r w:rsidR="00B1457A">
        <w:rPr>
          <w:rFonts w:asciiTheme="minorHAnsi" w:eastAsia="Calibri" w:hAnsiTheme="minorHAnsi" w:cs="Calibri"/>
          <w:i/>
          <w:color w:val="000000"/>
          <w:sz w:val="24"/>
          <w:szCs w:val="24"/>
        </w:rPr>
        <w:t>h strana uključenih u proces</w:t>
      </w:r>
      <w:r w:rsidR="00C02BAB">
        <w:rPr>
          <w:rFonts w:asciiTheme="minorHAnsi" w:eastAsia="Calibri" w:hAnsiTheme="minorHAnsi" w:cs="Calibri"/>
          <w:i/>
          <w:color w:val="000000"/>
          <w:sz w:val="24"/>
          <w:szCs w:val="24"/>
        </w:rPr>
        <w:t xml:space="preserve"> ref</w:t>
      </w:r>
      <w:r w:rsidR="00E32A38">
        <w:rPr>
          <w:rFonts w:asciiTheme="minorHAnsi" w:eastAsia="Calibri" w:hAnsiTheme="minorHAnsi" w:cs="Calibri"/>
          <w:i/>
          <w:color w:val="000000"/>
          <w:sz w:val="24"/>
          <w:szCs w:val="24"/>
        </w:rPr>
        <w:t>orme javne uprave,</w:t>
      </w:r>
      <w:r w:rsidR="00C02BAB">
        <w:rPr>
          <w:rFonts w:asciiTheme="minorHAnsi" w:eastAsia="Calibri" w:hAnsiTheme="minorHAnsi" w:cs="Calibri"/>
          <w:i/>
          <w:color w:val="000000"/>
          <w:sz w:val="24"/>
          <w:szCs w:val="24"/>
        </w:rPr>
        <w:t xml:space="preserve"> </w:t>
      </w:r>
      <w:r w:rsidRPr="007075A6">
        <w:rPr>
          <w:rFonts w:asciiTheme="minorHAnsi" w:eastAsia="Calibri" w:hAnsiTheme="minorHAnsi" w:cs="Calibri"/>
          <w:i/>
          <w:color w:val="000000"/>
          <w:sz w:val="24"/>
          <w:szCs w:val="24"/>
        </w:rPr>
        <w:t>i unaprijedio rad Savjeta, kao i ojačao samu njegovu ulogu,</w:t>
      </w:r>
      <w:r w:rsidR="00E32A38">
        <w:rPr>
          <w:rFonts w:asciiTheme="minorHAnsi" w:eastAsia="Calibri" w:hAnsiTheme="minorHAnsi" w:cs="Calibri"/>
          <w:i/>
          <w:color w:val="000000"/>
          <w:sz w:val="24"/>
          <w:szCs w:val="24"/>
        </w:rPr>
        <w:t xml:space="preserve"> doprinio kvalitenijoj koordinaciji svih aktivnosti </w:t>
      </w:r>
      <w:r w:rsidRPr="007075A6">
        <w:rPr>
          <w:rFonts w:asciiTheme="minorHAnsi" w:eastAsia="Calibri" w:hAnsiTheme="minorHAnsi" w:cs="Calibri"/>
          <w:i/>
          <w:color w:val="000000"/>
          <w:sz w:val="24"/>
          <w:szCs w:val="24"/>
        </w:rPr>
        <w:t xml:space="preserve"> </w:t>
      </w:r>
      <w:r w:rsidR="00B1457A">
        <w:rPr>
          <w:rFonts w:asciiTheme="minorHAnsi" w:eastAsia="Calibri" w:hAnsiTheme="minorHAnsi" w:cs="Calibri"/>
          <w:i/>
          <w:color w:val="000000"/>
          <w:sz w:val="24"/>
          <w:szCs w:val="24"/>
        </w:rPr>
        <w:t>kojima</w:t>
      </w:r>
      <w:r w:rsidR="00E32A38">
        <w:rPr>
          <w:rFonts w:asciiTheme="minorHAnsi" w:eastAsia="Calibri" w:hAnsiTheme="minorHAnsi" w:cs="Calibri"/>
          <w:i/>
          <w:color w:val="000000"/>
          <w:sz w:val="24"/>
          <w:szCs w:val="24"/>
        </w:rPr>
        <w:t xml:space="preserve"> </w:t>
      </w:r>
      <w:r w:rsidR="00B1457A">
        <w:rPr>
          <w:rFonts w:asciiTheme="minorHAnsi" w:eastAsia="Calibri" w:hAnsiTheme="minorHAnsi" w:cs="Calibri"/>
          <w:i/>
          <w:color w:val="000000"/>
          <w:sz w:val="24"/>
          <w:szCs w:val="24"/>
        </w:rPr>
        <w:t xml:space="preserve"> je </w:t>
      </w:r>
      <w:r w:rsidRPr="007075A6">
        <w:rPr>
          <w:rFonts w:asciiTheme="minorHAnsi" w:eastAsia="Calibri" w:hAnsiTheme="minorHAnsi" w:cs="Calibri"/>
          <w:i/>
          <w:color w:val="000000"/>
          <w:sz w:val="24"/>
          <w:szCs w:val="24"/>
        </w:rPr>
        <w:t xml:space="preserve"> cilj </w:t>
      </w:r>
      <w:r w:rsidR="00B1457A">
        <w:rPr>
          <w:rFonts w:asciiTheme="minorHAnsi" w:eastAsia="Calibri" w:hAnsiTheme="minorHAnsi" w:cs="Calibri"/>
          <w:i/>
          <w:color w:val="000000"/>
          <w:sz w:val="24"/>
          <w:szCs w:val="24"/>
        </w:rPr>
        <w:t>unapređ</w:t>
      </w:r>
      <w:r w:rsidR="00E32A38">
        <w:rPr>
          <w:rFonts w:asciiTheme="minorHAnsi" w:eastAsia="Calibri" w:hAnsiTheme="minorHAnsi" w:cs="Calibri"/>
          <w:i/>
          <w:color w:val="000000"/>
          <w:sz w:val="24"/>
          <w:szCs w:val="24"/>
        </w:rPr>
        <w:t xml:space="preserve">enje rada </w:t>
      </w:r>
      <w:r w:rsidRPr="007075A6">
        <w:rPr>
          <w:rFonts w:asciiTheme="minorHAnsi" w:eastAsia="Calibri" w:hAnsiTheme="minorHAnsi" w:cs="Calibri"/>
          <w:i/>
          <w:color w:val="000000"/>
          <w:sz w:val="24"/>
          <w:szCs w:val="24"/>
        </w:rPr>
        <w:t xml:space="preserve"> javn</w:t>
      </w:r>
      <w:r w:rsidR="00E32A38">
        <w:rPr>
          <w:rFonts w:asciiTheme="minorHAnsi" w:eastAsia="Calibri" w:hAnsiTheme="minorHAnsi" w:cs="Calibri"/>
          <w:i/>
          <w:color w:val="000000"/>
          <w:sz w:val="24"/>
          <w:szCs w:val="24"/>
        </w:rPr>
        <w:t>e</w:t>
      </w:r>
      <w:r w:rsidRPr="007075A6">
        <w:rPr>
          <w:rFonts w:asciiTheme="minorHAnsi" w:eastAsia="Calibri" w:hAnsiTheme="minorHAnsi" w:cs="Calibri"/>
          <w:i/>
          <w:color w:val="000000"/>
          <w:sz w:val="24"/>
          <w:szCs w:val="24"/>
        </w:rPr>
        <w:t xml:space="preserve"> uprav</w:t>
      </w:r>
      <w:r w:rsidR="00E32A38">
        <w:rPr>
          <w:rFonts w:asciiTheme="minorHAnsi" w:eastAsia="Calibri" w:hAnsiTheme="minorHAnsi" w:cs="Calibri"/>
          <w:i/>
          <w:color w:val="000000"/>
          <w:sz w:val="24"/>
          <w:szCs w:val="24"/>
        </w:rPr>
        <w:t>e</w:t>
      </w:r>
      <w:r w:rsidRPr="007075A6">
        <w:rPr>
          <w:rFonts w:asciiTheme="minorHAnsi" w:eastAsia="Calibri" w:hAnsiTheme="minorHAnsi" w:cs="Calibri"/>
          <w:i/>
          <w:color w:val="000000"/>
          <w:sz w:val="24"/>
          <w:szCs w:val="24"/>
        </w:rPr>
        <w:t xml:space="preserve"> koja je servisno or</w:t>
      </w:r>
      <w:r w:rsidR="00B1457A">
        <w:rPr>
          <w:rFonts w:asciiTheme="minorHAnsi" w:eastAsia="Calibri" w:hAnsiTheme="minorHAnsi" w:cs="Calibri"/>
          <w:i/>
          <w:color w:val="000000"/>
          <w:sz w:val="24"/>
          <w:szCs w:val="24"/>
        </w:rPr>
        <w:t>i</w:t>
      </w:r>
      <w:r w:rsidRPr="007075A6">
        <w:rPr>
          <w:rFonts w:asciiTheme="minorHAnsi" w:eastAsia="Calibri" w:hAnsiTheme="minorHAnsi" w:cs="Calibri"/>
          <w:i/>
          <w:color w:val="000000"/>
          <w:sz w:val="24"/>
          <w:szCs w:val="24"/>
        </w:rPr>
        <w:t>jentisana na građane i privredu, a na bazi njihovih potreba</w:t>
      </w:r>
      <w:r w:rsidRPr="007075A6">
        <w:rPr>
          <w:rFonts w:asciiTheme="minorHAnsi" w:eastAsia="Calibri" w:hAnsiTheme="minorHAnsi" w:cs="Calibri"/>
          <w:color w:val="000000"/>
          <w:sz w:val="24"/>
          <w:szCs w:val="24"/>
        </w:rPr>
        <w:t xml:space="preserve">. Formiranjem Sekretarijata, kreirala bi se dodatna vrijednost u smislu ekspertske i tehničke podrške. Na taj način, osiguralo bi se detaljno i kontinuirano praćenje realizacije planiranih aktivnosti Savjeta. Intencija  je da se poboljša dijalog kroz aktivno </w:t>
      </w:r>
      <w:r w:rsidR="00C0438E">
        <w:rPr>
          <w:rFonts w:asciiTheme="minorHAnsi" w:eastAsia="Calibri" w:hAnsiTheme="minorHAnsi" w:cs="Calibri"/>
          <w:color w:val="000000"/>
          <w:sz w:val="24"/>
          <w:szCs w:val="24"/>
        </w:rPr>
        <w:t>učešće državnih institucija, NVO</w:t>
      </w:r>
      <w:r w:rsidRPr="007075A6">
        <w:rPr>
          <w:rFonts w:asciiTheme="minorHAnsi" w:eastAsia="Calibri" w:hAnsiTheme="minorHAnsi" w:cs="Calibri"/>
          <w:color w:val="000000"/>
          <w:sz w:val="24"/>
          <w:szCs w:val="24"/>
        </w:rPr>
        <w:t xml:space="preserve"> sektora, akademske zajednice i međunarodne zajednice u inicijativama koje se sprovode u okviru Savjeta. </w:t>
      </w:r>
    </w:p>
    <w:p w:rsidR="00A16942" w:rsidRPr="007075A6" w:rsidRDefault="00C0438E">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 Sekreterijata</w:t>
      </w:r>
      <w:r w:rsidR="006A107F" w:rsidRPr="007075A6">
        <w:rPr>
          <w:rFonts w:asciiTheme="minorHAnsi" w:eastAsia="Calibri" w:hAnsiTheme="minorHAnsi" w:cs="Calibri"/>
          <w:color w:val="000000"/>
          <w:sz w:val="24"/>
          <w:szCs w:val="24"/>
        </w:rPr>
        <w:t xml:space="preserve"> ogledao </w:t>
      </w:r>
      <w:r>
        <w:rPr>
          <w:rFonts w:asciiTheme="minorHAnsi" w:eastAsia="Calibri" w:hAnsiTheme="minorHAnsi" w:cs="Calibri"/>
          <w:color w:val="000000"/>
          <w:sz w:val="24"/>
          <w:szCs w:val="24"/>
        </w:rPr>
        <w:t xml:space="preserve">bi se </w:t>
      </w:r>
      <w:r w:rsidR="006A107F" w:rsidRPr="007075A6">
        <w:rPr>
          <w:rFonts w:asciiTheme="minorHAnsi" w:eastAsia="Calibri" w:hAnsiTheme="minorHAnsi" w:cs="Calibri"/>
          <w:color w:val="000000"/>
          <w:sz w:val="24"/>
          <w:szCs w:val="24"/>
        </w:rPr>
        <w:t>u pripremi prijedloga godišnjeg plana rada Savjeta i godišnjeg izvještaja o radu Savjeta, pr</w:t>
      </w:r>
      <w:r>
        <w:rPr>
          <w:rFonts w:asciiTheme="minorHAnsi" w:eastAsia="Calibri" w:hAnsiTheme="minorHAnsi" w:cs="Calibri"/>
          <w:color w:val="000000"/>
          <w:sz w:val="24"/>
          <w:szCs w:val="24"/>
        </w:rPr>
        <w:t>aćenje realizacije zaključaka s</w:t>
      </w:r>
      <w:r w:rsidR="006A107F" w:rsidRPr="007075A6">
        <w:rPr>
          <w:rFonts w:asciiTheme="minorHAnsi" w:eastAsia="Calibri" w:hAnsiTheme="minorHAnsi" w:cs="Calibri"/>
          <w:color w:val="000000"/>
          <w:sz w:val="24"/>
          <w:szCs w:val="24"/>
        </w:rPr>
        <w:t xml:space="preserve"> održanih sjednica Savjeta, prikupljanje relevantnih mišljenja za teme planirane agendom Savjeta, održavanje kontinuirane komunikacije sa članovima Savjeta, državnim institucijama, nvo, akademskom  i poslovnom zajednicom u cilju definisanja mjera za unapređenje rada javne uprave i usluga koje javna uprava pruža, ekspertska podrška radnim grupama koje su prepoznate kao prioritetne, održavanje okruglih stolova, tehničko-logistička podrška Savjetu, i podrška izgradnji kapaciteta za uspješnu primjenu reforme.</w:t>
      </w:r>
    </w:p>
    <w:p w:rsidR="00A16942" w:rsidRPr="007075A6" w:rsidRDefault="00C0438E">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 unapređenja</w:t>
      </w:r>
      <w:r w:rsidR="006A107F" w:rsidRPr="007075A6">
        <w:rPr>
          <w:rFonts w:asciiTheme="minorHAnsi" w:eastAsia="Calibri" w:hAnsiTheme="minorHAnsi" w:cs="Calibri"/>
          <w:color w:val="000000"/>
          <w:sz w:val="24"/>
          <w:szCs w:val="24"/>
        </w:rPr>
        <w:t xml:space="preserve"> sistema izvještavanja i analize stanja reforme jav</w:t>
      </w:r>
      <w:r>
        <w:rPr>
          <w:rFonts w:asciiTheme="minorHAnsi" w:eastAsia="Calibri" w:hAnsiTheme="minorHAnsi" w:cs="Calibri"/>
          <w:color w:val="000000"/>
          <w:sz w:val="24"/>
          <w:szCs w:val="24"/>
        </w:rPr>
        <w:t>ne uprave, planirana je izrada v</w:t>
      </w:r>
      <w:r w:rsidR="006A107F" w:rsidRPr="007075A6">
        <w:rPr>
          <w:rFonts w:asciiTheme="minorHAnsi" w:eastAsia="Calibri" w:hAnsiTheme="minorHAnsi" w:cs="Calibri"/>
          <w:color w:val="000000"/>
          <w:sz w:val="24"/>
          <w:szCs w:val="24"/>
        </w:rPr>
        <w:t>eb portala. Portal ima za cilj da da prikaz svih aktivnosti u realnom vremenu i stepen njihove realizacije, kako bi se ujedno pratio napredak, a i izazovi u implementaciji aktivnosti planiranih za sprovođenje reforme javne uprave.</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lastRenderedPageBreak/>
        <w:t>Planirani koncept, osim sto bi unaprijedio kapacitete za sprovođenje reforme javne uprave, olakšao i ubrzao process u reformi, pokušao bi da odgovori na potrebe građana, kroz transparetniji i otvoreniji pristup, koristeći sve alate i kanale za komunikaciju sa građanima, privredom i međunarodnom zajednicom.</w:t>
      </w:r>
    </w:p>
    <w:p w:rsidR="00A16942" w:rsidRPr="007075A6" w:rsidRDefault="00C02BAB">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U sk</w:t>
      </w:r>
      <w:r w:rsidR="006A107F" w:rsidRPr="007075A6">
        <w:rPr>
          <w:rFonts w:asciiTheme="minorHAnsi" w:eastAsia="Calibri" w:hAnsiTheme="minorHAnsi" w:cs="Calibri"/>
          <w:color w:val="000000"/>
          <w:sz w:val="24"/>
          <w:szCs w:val="24"/>
        </w:rPr>
        <w:t>l</w:t>
      </w:r>
      <w:r>
        <w:rPr>
          <w:rFonts w:asciiTheme="minorHAnsi" w:eastAsia="Calibri" w:hAnsiTheme="minorHAnsi" w:cs="Calibri"/>
          <w:color w:val="000000"/>
          <w:sz w:val="24"/>
          <w:szCs w:val="24"/>
        </w:rPr>
        <w:t>a</w:t>
      </w:r>
      <w:r w:rsidR="006A107F" w:rsidRPr="007075A6">
        <w:rPr>
          <w:rFonts w:asciiTheme="minorHAnsi" w:eastAsia="Calibri" w:hAnsiTheme="minorHAnsi" w:cs="Calibri"/>
          <w:color w:val="000000"/>
          <w:sz w:val="24"/>
          <w:szCs w:val="24"/>
        </w:rPr>
        <w:t xml:space="preserve">du sa Metodologijom razvijanja politika, izrade i praćenja sprovođenja strateških </w:t>
      </w:r>
      <w:r w:rsidR="00C0438E">
        <w:rPr>
          <w:rFonts w:asciiTheme="minorHAnsi" w:eastAsia="Calibri" w:hAnsiTheme="minorHAnsi" w:cs="Calibri"/>
          <w:color w:val="000000"/>
          <w:sz w:val="24"/>
          <w:szCs w:val="24"/>
        </w:rPr>
        <w:t>dokumenata, Strategija RJU 2022-</w:t>
      </w:r>
      <w:r w:rsidR="006A107F" w:rsidRPr="007075A6">
        <w:rPr>
          <w:rFonts w:asciiTheme="minorHAnsi" w:eastAsia="Calibri" w:hAnsiTheme="minorHAnsi" w:cs="Calibri"/>
          <w:color w:val="000000"/>
          <w:sz w:val="24"/>
          <w:szCs w:val="24"/>
        </w:rPr>
        <w:t>2026 definiše plan monitoringa, izvještavanja i evaluacije.</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Monitoringom će se obezbijediti redovno prikupljanje i analiza podataka o postizanju ciljeva i rezultata u toku sprovođenja aktivnost</w:t>
      </w:r>
      <w:r w:rsidR="00C0438E">
        <w:rPr>
          <w:rFonts w:asciiTheme="minorHAnsi" w:eastAsia="Calibri" w:hAnsiTheme="minorHAnsi" w:cs="Calibri"/>
          <w:color w:val="000000"/>
          <w:sz w:val="24"/>
          <w:szCs w:val="24"/>
        </w:rPr>
        <w:t>i</w:t>
      </w:r>
      <w:r w:rsidRPr="007075A6">
        <w:rPr>
          <w:rFonts w:asciiTheme="minorHAnsi" w:eastAsia="Calibri" w:hAnsiTheme="minorHAnsi" w:cs="Calibri"/>
          <w:color w:val="000000"/>
          <w:sz w:val="24"/>
          <w:szCs w:val="24"/>
        </w:rPr>
        <w:t xml:space="preserve">. Konkretno, biće fokusiran na Akcioni plan  za realizaciju </w:t>
      </w:r>
      <w:r w:rsidR="00C0438E">
        <w:rPr>
          <w:rFonts w:asciiTheme="minorHAnsi" w:eastAsia="Calibri" w:hAnsiTheme="minorHAnsi" w:cs="Calibri"/>
          <w:color w:val="000000"/>
          <w:sz w:val="24"/>
          <w:szCs w:val="24"/>
        </w:rPr>
        <w:t>godišnjih aktivnosti predviđenih</w:t>
      </w:r>
      <w:r w:rsidRPr="007075A6">
        <w:rPr>
          <w:rFonts w:asciiTheme="minorHAnsi" w:eastAsia="Calibri" w:hAnsiTheme="minorHAnsi" w:cs="Calibri"/>
          <w:color w:val="000000"/>
          <w:sz w:val="24"/>
          <w:szCs w:val="24"/>
        </w:rPr>
        <w:t xml:space="preserve"> planom. Izvještaj o monitoringu sprovođenja aktivnosti uglavnom </w:t>
      </w:r>
      <w:r w:rsidR="00C0438E" w:rsidRPr="007075A6">
        <w:rPr>
          <w:rFonts w:asciiTheme="minorHAnsi" w:eastAsia="Calibri" w:hAnsiTheme="minorHAnsi" w:cs="Calibri"/>
          <w:color w:val="000000"/>
          <w:sz w:val="24"/>
          <w:szCs w:val="24"/>
        </w:rPr>
        <w:t xml:space="preserve">će se </w:t>
      </w:r>
      <w:r w:rsidRPr="007075A6">
        <w:rPr>
          <w:rFonts w:asciiTheme="minorHAnsi" w:eastAsia="Calibri" w:hAnsiTheme="minorHAnsi" w:cs="Calibri"/>
          <w:color w:val="000000"/>
          <w:sz w:val="24"/>
          <w:szCs w:val="24"/>
        </w:rPr>
        <w:t>baviti indikatorima rezultata</w:t>
      </w:r>
      <w:r w:rsidR="00C0438E">
        <w:rPr>
          <w:rFonts w:asciiTheme="minorHAnsi" w:eastAsia="Calibri" w:hAnsiTheme="minorHAnsi" w:cs="Calibri"/>
          <w:color w:val="000000"/>
          <w:sz w:val="24"/>
          <w:szCs w:val="24"/>
        </w:rPr>
        <w:t xml:space="preserve"> s</w:t>
      </w:r>
      <w:r w:rsidRPr="007075A6">
        <w:rPr>
          <w:rFonts w:asciiTheme="minorHAnsi" w:eastAsia="Calibri" w:hAnsiTheme="minorHAnsi" w:cs="Calibri"/>
          <w:color w:val="000000"/>
          <w:sz w:val="24"/>
          <w:szCs w:val="24"/>
        </w:rPr>
        <w:t xml:space="preserve"> osvrtom na indikatore učinka, ukoliko ti podaci budu dostupni. Godišnji izvještaj</w:t>
      </w:r>
      <w:r w:rsidR="00C02BAB">
        <w:rPr>
          <w:rFonts w:asciiTheme="minorHAnsi" w:eastAsia="Calibri" w:hAnsiTheme="minorHAnsi" w:cs="Calibri"/>
          <w:color w:val="000000"/>
          <w:sz w:val="24"/>
          <w:szCs w:val="24"/>
        </w:rPr>
        <w:t xml:space="preserve"> o monitoringu</w:t>
      </w:r>
      <w:r w:rsidR="00C0438E">
        <w:rPr>
          <w:rFonts w:asciiTheme="minorHAnsi" w:eastAsia="Calibri" w:hAnsiTheme="minorHAnsi" w:cs="Calibri"/>
          <w:color w:val="000000"/>
          <w:sz w:val="24"/>
          <w:szCs w:val="24"/>
        </w:rPr>
        <w:t>, u skladu s Metodologijom sadržaće</w:t>
      </w:r>
      <w:r w:rsidRPr="007075A6">
        <w:rPr>
          <w:rFonts w:asciiTheme="minorHAnsi" w:eastAsia="Calibri" w:hAnsiTheme="minorHAnsi" w:cs="Calibri"/>
          <w:color w:val="000000"/>
          <w:sz w:val="24"/>
          <w:szCs w:val="24"/>
        </w:rPr>
        <w:t xml:space="preserve"> sl</w:t>
      </w:r>
      <w:r w:rsidR="00C0438E">
        <w:rPr>
          <w:rFonts w:asciiTheme="minorHAnsi" w:eastAsia="Calibri" w:hAnsiTheme="minorHAnsi" w:cs="Calibri"/>
          <w:color w:val="000000"/>
          <w:sz w:val="24"/>
          <w:szCs w:val="24"/>
        </w:rPr>
        <w:t>j</w:t>
      </w:r>
      <w:r w:rsidRPr="007075A6">
        <w:rPr>
          <w:rFonts w:asciiTheme="minorHAnsi" w:eastAsia="Calibri" w:hAnsiTheme="minorHAnsi" w:cs="Calibri"/>
          <w:color w:val="000000"/>
          <w:sz w:val="24"/>
          <w:szCs w:val="24"/>
        </w:rPr>
        <w:t>edeće elemente:</w:t>
      </w:r>
    </w:p>
    <w:p w:rsidR="00A16942" w:rsidRPr="007075A6" w:rsidRDefault="00C0438E" w:rsidP="00EB118D">
      <w:pPr>
        <w:numPr>
          <w:ilvl w:val="0"/>
          <w:numId w:val="45"/>
        </w:numPr>
        <w:pBdr>
          <w:top w:val="nil"/>
          <w:left w:val="nil"/>
          <w:bottom w:val="nil"/>
          <w:right w:val="nil"/>
          <w:between w:val="nil"/>
        </w:pBdr>
        <w:spacing w:before="60" w:after="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Kratak uvodni rezime s</w:t>
      </w:r>
      <w:r w:rsidR="006A107F" w:rsidRPr="007075A6">
        <w:rPr>
          <w:rFonts w:asciiTheme="minorHAnsi" w:eastAsia="Calibri" w:hAnsiTheme="minorHAnsi" w:cs="Calibri"/>
          <w:color w:val="000000"/>
          <w:sz w:val="24"/>
          <w:szCs w:val="24"/>
        </w:rPr>
        <w:t xml:space="preserve"> opštom ocjenom implementacije strateškog dokumenta</w:t>
      </w:r>
      <w:r>
        <w:rPr>
          <w:rFonts w:asciiTheme="minorHAnsi" w:eastAsia="Calibri" w:hAnsiTheme="minorHAnsi" w:cs="Calibri"/>
          <w:color w:val="000000"/>
          <w:sz w:val="24"/>
          <w:szCs w:val="24"/>
        </w:rPr>
        <w:t>;</w:t>
      </w:r>
    </w:p>
    <w:p w:rsidR="00A16942" w:rsidRPr="007075A6" w:rsidRDefault="006A107F" w:rsidP="00EB118D">
      <w:pPr>
        <w:numPr>
          <w:ilvl w:val="0"/>
          <w:numId w:val="45"/>
        </w:numPr>
        <w:pBdr>
          <w:top w:val="nil"/>
          <w:left w:val="nil"/>
          <w:bottom w:val="nil"/>
          <w:right w:val="nil"/>
          <w:between w:val="nil"/>
        </w:pBdr>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Konkretne vrijednosti i ispunjenosti indikatora rezultata (i indikatora učinka ukoliko su dostupni)</w:t>
      </w:r>
      <w:r w:rsidR="00C0438E">
        <w:rPr>
          <w:rFonts w:asciiTheme="minorHAnsi" w:eastAsia="Calibri" w:hAnsiTheme="minorHAnsi" w:cs="Calibri"/>
          <w:color w:val="000000"/>
          <w:sz w:val="24"/>
          <w:szCs w:val="24"/>
        </w:rPr>
        <w:t>;</w:t>
      </w:r>
    </w:p>
    <w:p w:rsidR="00A16942" w:rsidRPr="007075A6" w:rsidRDefault="006A107F" w:rsidP="00EB118D">
      <w:pPr>
        <w:numPr>
          <w:ilvl w:val="0"/>
          <w:numId w:val="45"/>
        </w:numPr>
        <w:pBdr>
          <w:top w:val="nil"/>
          <w:left w:val="nil"/>
          <w:bottom w:val="nil"/>
          <w:right w:val="nil"/>
          <w:between w:val="nil"/>
        </w:pBdr>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Informacija o utrošenim finansijskim sreds</w:t>
      </w:r>
      <w:r w:rsidR="00C0438E">
        <w:rPr>
          <w:rFonts w:asciiTheme="minorHAnsi" w:eastAsia="Calibri" w:hAnsiTheme="minorHAnsi" w:cs="Calibri"/>
          <w:color w:val="000000"/>
          <w:sz w:val="24"/>
          <w:szCs w:val="24"/>
        </w:rPr>
        <w:t>tvima, u odnosu na planirana, s</w:t>
      </w:r>
      <w:r w:rsidRPr="007075A6">
        <w:rPr>
          <w:rFonts w:asciiTheme="minorHAnsi" w:eastAsia="Calibri" w:hAnsiTheme="minorHAnsi" w:cs="Calibri"/>
          <w:color w:val="000000"/>
          <w:sz w:val="24"/>
          <w:szCs w:val="24"/>
        </w:rPr>
        <w:t xml:space="preserve"> izvorima finansiranja</w:t>
      </w:r>
      <w:r w:rsidR="00C0438E">
        <w:rPr>
          <w:rFonts w:asciiTheme="minorHAnsi" w:eastAsia="Calibri" w:hAnsiTheme="minorHAnsi" w:cs="Calibri"/>
          <w:color w:val="000000"/>
          <w:sz w:val="24"/>
          <w:szCs w:val="24"/>
        </w:rPr>
        <w:t>;</w:t>
      </w:r>
    </w:p>
    <w:p w:rsidR="00A16942" w:rsidRPr="007075A6" w:rsidRDefault="006A107F" w:rsidP="00EB118D">
      <w:pPr>
        <w:numPr>
          <w:ilvl w:val="0"/>
          <w:numId w:val="45"/>
        </w:numPr>
        <w:pBdr>
          <w:top w:val="nil"/>
          <w:left w:val="nil"/>
          <w:bottom w:val="nil"/>
          <w:right w:val="nil"/>
          <w:between w:val="nil"/>
        </w:pBdr>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Identifikovane izazove i preporuke za efikasniju realizaciju ciljeva</w:t>
      </w:r>
      <w:r w:rsidR="00C0438E">
        <w:rPr>
          <w:rFonts w:asciiTheme="minorHAnsi" w:eastAsia="Calibri" w:hAnsiTheme="minorHAnsi" w:cs="Calibri"/>
          <w:color w:val="000000"/>
          <w:sz w:val="24"/>
          <w:szCs w:val="24"/>
        </w:rPr>
        <w:t>;</w:t>
      </w:r>
    </w:p>
    <w:p w:rsidR="00A16942" w:rsidRPr="007075A6" w:rsidRDefault="006A107F" w:rsidP="00EB118D">
      <w:pPr>
        <w:numPr>
          <w:ilvl w:val="0"/>
          <w:numId w:val="45"/>
        </w:numPr>
        <w:pBdr>
          <w:top w:val="nil"/>
          <w:left w:val="nil"/>
          <w:bottom w:val="nil"/>
          <w:right w:val="nil"/>
          <w:between w:val="nil"/>
        </w:pBdr>
        <w:spacing w:before="0" w:after="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Promjene, ukoliko ih bude, u rokovima realizacije ciljeva</w:t>
      </w:r>
      <w:r w:rsidR="00C0438E">
        <w:rPr>
          <w:rFonts w:asciiTheme="minorHAnsi" w:eastAsia="Calibri" w:hAnsiTheme="minorHAnsi" w:cs="Calibri"/>
          <w:color w:val="000000"/>
          <w:sz w:val="24"/>
          <w:szCs w:val="24"/>
        </w:rPr>
        <w:t>;</w:t>
      </w:r>
    </w:p>
    <w:p w:rsidR="00A16942" w:rsidRPr="007075A6" w:rsidRDefault="006A107F" w:rsidP="00EB118D">
      <w:pPr>
        <w:numPr>
          <w:ilvl w:val="0"/>
          <w:numId w:val="45"/>
        </w:numPr>
        <w:pBdr>
          <w:top w:val="nil"/>
          <w:left w:val="nil"/>
          <w:bottom w:val="nil"/>
          <w:right w:val="nil"/>
          <w:between w:val="nil"/>
        </w:pBdr>
        <w:spacing w:before="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Gantt chart ili drugi tabelarni prikaz realizovanih ciljeva</w:t>
      </w:r>
      <w:r w:rsidR="00C0438E">
        <w:rPr>
          <w:rFonts w:asciiTheme="minorHAnsi" w:eastAsia="Calibri" w:hAnsiTheme="minorHAnsi" w:cs="Calibri"/>
          <w:color w:val="000000"/>
          <w:sz w:val="24"/>
          <w:szCs w:val="24"/>
        </w:rPr>
        <w:t>;</w:t>
      </w:r>
    </w:p>
    <w:p w:rsidR="00A16942" w:rsidRPr="007075A6" w:rsidRDefault="00C0438E">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I</w:t>
      </w:r>
      <w:r w:rsidR="006A107F" w:rsidRPr="007075A6">
        <w:rPr>
          <w:rFonts w:asciiTheme="minorHAnsi" w:eastAsia="Calibri" w:hAnsiTheme="minorHAnsi" w:cs="Calibri"/>
          <w:color w:val="000000"/>
          <w:sz w:val="24"/>
          <w:szCs w:val="24"/>
        </w:rPr>
        <w:t xml:space="preserve">nstitucije </w:t>
      </w:r>
      <w:r>
        <w:rPr>
          <w:rFonts w:asciiTheme="minorHAnsi" w:eastAsia="Calibri" w:hAnsiTheme="minorHAnsi" w:cs="Calibri"/>
          <w:color w:val="000000"/>
          <w:sz w:val="24"/>
          <w:szCs w:val="24"/>
        </w:rPr>
        <w:t>identifikovane</w:t>
      </w:r>
      <w:r w:rsidRPr="007075A6">
        <w:rPr>
          <w:rFonts w:asciiTheme="minorHAnsi" w:eastAsia="Calibri" w:hAnsiTheme="minorHAnsi" w:cs="Calibri"/>
          <w:color w:val="000000"/>
          <w:sz w:val="24"/>
          <w:szCs w:val="24"/>
        </w:rPr>
        <w:t xml:space="preserve"> </w:t>
      </w:r>
      <w:r w:rsidR="006A107F" w:rsidRPr="007075A6">
        <w:rPr>
          <w:rFonts w:asciiTheme="minorHAnsi" w:eastAsia="Calibri" w:hAnsiTheme="minorHAnsi" w:cs="Calibri"/>
          <w:color w:val="000000"/>
          <w:sz w:val="24"/>
          <w:szCs w:val="24"/>
        </w:rPr>
        <w:t xml:space="preserve">kroz Strategiju RJU, te kroz dokument </w:t>
      </w:r>
      <w:r w:rsidR="006A107F" w:rsidRPr="007075A6">
        <w:rPr>
          <w:rFonts w:asciiTheme="minorHAnsi" w:eastAsia="Calibri" w:hAnsiTheme="minorHAnsi" w:cs="Calibri"/>
          <w:i/>
          <w:color w:val="000000"/>
          <w:sz w:val="24"/>
          <w:szCs w:val="24"/>
        </w:rPr>
        <w:t>Pasoš indikatori</w:t>
      </w:r>
      <w:r w:rsidR="006A107F" w:rsidRPr="007075A6">
        <w:rPr>
          <w:rFonts w:asciiTheme="minorHAnsi" w:eastAsia="Calibri" w:hAnsiTheme="minorHAnsi" w:cs="Calibri"/>
          <w:color w:val="000000"/>
          <w:sz w:val="24"/>
          <w:szCs w:val="24"/>
        </w:rPr>
        <w:t xml:space="preserve">, vršiće monitoring pojedinačnih ciljeva reforme kao i pripadajućih indikatora. One će u narednom </w:t>
      </w:r>
      <w:r w:rsidR="009F3F7E">
        <w:rPr>
          <w:rFonts w:asciiTheme="minorHAnsi" w:eastAsia="Calibri" w:hAnsiTheme="minorHAnsi" w:cs="Calibri"/>
          <w:color w:val="000000"/>
          <w:sz w:val="24"/>
          <w:szCs w:val="24"/>
        </w:rPr>
        <w:t>petogodišnjem</w:t>
      </w:r>
      <w:r w:rsidR="006A107F" w:rsidRPr="007075A6">
        <w:rPr>
          <w:rFonts w:asciiTheme="minorHAnsi" w:eastAsia="Calibri" w:hAnsiTheme="minorHAnsi" w:cs="Calibri"/>
          <w:color w:val="000000"/>
          <w:sz w:val="24"/>
          <w:szCs w:val="24"/>
        </w:rPr>
        <w:t xml:space="preserve"> periodu izvještavati MJUDDM i dostavljati sve potrebne podatke koje Ministarstvo, kao rukovodeća institucija za reformu javne uprave zatraži. U cilju blagovremenog izvještavanja MJUDDM, koje će pružati stručnu i administrativnu podršku, u svim odgovornim institucijama biće određene kontakt osobe koje će pružati i dostavljati sve tražene informacije. </w:t>
      </w:r>
    </w:p>
    <w:p w:rsidR="00A16942" w:rsidRPr="007075A6" w:rsidRDefault="00C0438E">
      <w:pPr>
        <w:spacing w:before="60" w:after="60" w:line="240" w:lineRule="auto"/>
        <w:ind w:right="-471"/>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kreiranja objektivnog izvještaja koristiće se različiti izvori podataka – počevši od podataka koje budu dostavljale relevantne institucije, materijali na Vladi, izvještaji o realizaciji programa rada organa, intervjui sa kontakt osobama, fokus grupe sa relevantnim stranama, materijali NVO-a, kao i istraživanja i izvještaji međunarodnih organizacija. Svi izvještaji</w:t>
      </w:r>
      <w:r>
        <w:rPr>
          <w:rFonts w:asciiTheme="minorHAnsi" w:eastAsia="Calibri" w:hAnsiTheme="minorHAnsi" w:cs="Calibri"/>
          <w:color w:val="000000"/>
          <w:sz w:val="24"/>
          <w:szCs w:val="24"/>
        </w:rPr>
        <w:t xml:space="preserve"> biće</w:t>
      </w:r>
      <w:r w:rsidR="006A107F" w:rsidRPr="007075A6">
        <w:rPr>
          <w:rFonts w:asciiTheme="minorHAnsi" w:eastAsia="Calibri" w:hAnsiTheme="minorHAnsi" w:cs="Calibri"/>
          <w:color w:val="000000"/>
          <w:sz w:val="24"/>
          <w:szCs w:val="24"/>
        </w:rPr>
        <w:t xml:space="preserve"> prezentovani Savjetu RJU na usvajanje i Vladi CG.</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w:t>
      </w:r>
      <w:r w:rsidR="00C0438E">
        <w:rPr>
          <w:rFonts w:asciiTheme="minorHAnsi" w:eastAsia="Calibri" w:hAnsiTheme="minorHAnsi" w:cs="Calibri"/>
          <w:color w:val="000000"/>
          <w:sz w:val="24"/>
          <w:szCs w:val="24"/>
        </w:rPr>
        <w:t xml:space="preserve"> narednoj Tabeli </w:t>
      </w:r>
      <w:r w:rsidRPr="007075A6">
        <w:rPr>
          <w:rFonts w:asciiTheme="minorHAnsi" w:eastAsia="Calibri" w:hAnsiTheme="minorHAnsi" w:cs="Calibri"/>
          <w:color w:val="000000"/>
          <w:sz w:val="24"/>
          <w:szCs w:val="24"/>
        </w:rPr>
        <w:t>identifikovane</w:t>
      </w:r>
      <w:r w:rsidR="00C0438E">
        <w:rPr>
          <w:rFonts w:asciiTheme="minorHAnsi" w:eastAsia="Calibri" w:hAnsiTheme="minorHAnsi" w:cs="Calibri"/>
          <w:color w:val="000000"/>
          <w:sz w:val="24"/>
          <w:szCs w:val="24"/>
        </w:rPr>
        <w:t xml:space="preserve"> su institucije za pri</w:t>
      </w:r>
      <w:r w:rsidRPr="007075A6">
        <w:rPr>
          <w:rFonts w:asciiTheme="minorHAnsi" w:eastAsia="Calibri" w:hAnsiTheme="minorHAnsi" w:cs="Calibri"/>
          <w:color w:val="000000"/>
          <w:sz w:val="24"/>
          <w:szCs w:val="24"/>
        </w:rPr>
        <w:t xml:space="preserve">kupljanje podataka, monitoring i </w:t>
      </w:r>
      <w:sdt>
        <w:sdtPr>
          <w:rPr>
            <w:rFonts w:asciiTheme="minorHAnsi" w:hAnsiTheme="minorHAnsi"/>
          </w:rPr>
          <w:tag w:val="goog_rdk_66"/>
          <w:id w:val="1156726791"/>
        </w:sdtPr>
        <w:sdtEndPr/>
        <w:sdtContent/>
      </w:sdt>
      <w:r w:rsidRPr="007075A6">
        <w:rPr>
          <w:rFonts w:asciiTheme="minorHAnsi" w:eastAsia="Calibri" w:hAnsiTheme="minorHAnsi" w:cs="Calibri"/>
          <w:color w:val="000000"/>
          <w:sz w:val="24"/>
          <w:szCs w:val="24"/>
        </w:rPr>
        <w:t>izvještavanje:</w:t>
      </w:r>
    </w:p>
    <w:p w:rsidR="00A16942" w:rsidRPr="007075A6" w:rsidRDefault="00B108A9">
      <w:pPr>
        <w:spacing w:before="60" w:after="60" w:line="240" w:lineRule="auto"/>
        <w:ind w:right="-471"/>
        <w:jc w:val="both"/>
        <w:rPr>
          <w:rFonts w:asciiTheme="minorHAnsi" w:eastAsia="Calibri" w:hAnsiTheme="minorHAnsi" w:cs="Calibri"/>
          <w:color w:val="002060"/>
          <w:sz w:val="24"/>
          <w:szCs w:val="24"/>
        </w:rPr>
      </w:pPr>
      <w:r>
        <w:rPr>
          <w:rFonts w:asciiTheme="minorHAnsi" w:hAnsiTheme="minorHAnsi"/>
          <w:noProof/>
          <w:lang w:val="en-US"/>
        </w:rPr>
        <w:lastRenderedPageBreak/>
        <mc:AlternateContent>
          <mc:Choice Requires="wpg">
            <w:drawing>
              <wp:anchor distT="0" distB="0" distL="114300" distR="114300" simplePos="0" relativeHeight="251721728" behindDoc="0" locked="0" layoutInCell="1" allowOverlap="1" wp14:anchorId="0B8E094F" wp14:editId="6307CB80">
                <wp:simplePos x="0" y="0"/>
                <wp:positionH relativeFrom="column">
                  <wp:posOffset>-88900</wp:posOffset>
                </wp:positionH>
                <wp:positionV relativeFrom="paragraph">
                  <wp:posOffset>165100</wp:posOffset>
                </wp:positionV>
                <wp:extent cx="6505575" cy="4038600"/>
                <wp:effectExtent l="12700" t="12700" r="9525" b="12700"/>
                <wp:wrapSquare wrapText="bothSides"/>
                <wp:docPr id="3" name="Group 12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505575" cy="4038600"/>
                          <a:chOff x="20932" y="17607"/>
                          <a:chExt cx="65055" cy="40386"/>
                        </a:xfrm>
                      </wpg:grpSpPr>
                      <wpg:grpSp>
                        <wpg:cNvPr id="7" name="Group 1270"/>
                        <wpg:cNvGrpSpPr>
                          <a:grpSpLocks/>
                        </wpg:cNvGrpSpPr>
                        <wpg:grpSpPr bwMode="auto">
                          <a:xfrm>
                            <a:off x="20932" y="17607"/>
                            <a:ext cx="65055" cy="40386"/>
                            <a:chOff x="0" y="0"/>
                            <a:chExt cx="65055" cy="40386"/>
                          </a:xfrm>
                        </wpg:grpSpPr>
                        <wps:wsp>
                          <wps:cNvPr id="8" name="Rectangle 1271"/>
                          <wps:cNvSpPr>
                            <a:spLocks noChangeArrowheads="1"/>
                          </wps:cNvSpPr>
                          <wps:spPr bwMode="auto">
                            <a:xfrm>
                              <a:off x="0" y="0"/>
                              <a:ext cx="65055" cy="40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g:grpSp>
                          <wpg:cNvPr id="9" name="Group 1272"/>
                          <wpg:cNvGrpSpPr>
                            <a:grpSpLocks/>
                          </wpg:cNvGrpSpPr>
                          <wpg:grpSpPr bwMode="auto">
                            <a:xfrm>
                              <a:off x="0" y="0"/>
                              <a:ext cx="65055" cy="40386"/>
                              <a:chOff x="0" y="0"/>
                              <a:chExt cx="65055" cy="40386"/>
                            </a:xfrm>
                          </wpg:grpSpPr>
                          <wps:wsp>
                            <wps:cNvPr id="10" name="Rectangle 1273"/>
                            <wps:cNvSpPr>
                              <a:spLocks noChangeArrowheads="1"/>
                            </wps:cNvSpPr>
                            <wps:spPr bwMode="auto">
                              <a:xfrm>
                                <a:off x="0" y="0"/>
                                <a:ext cx="65055" cy="40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1" name="Flowchart: Manual Operation 1274"/>
                            <wps:cNvSpPr>
                              <a:spLocks noChangeArrowheads="1"/>
                            </wps:cNvSpPr>
                            <wps:spPr bwMode="auto">
                              <a:xfrm rot="-5400000">
                                <a:off x="-15069" y="15094"/>
                                <a:ext cx="40385" cy="10197"/>
                              </a:xfrm>
                              <a:prstGeom prst="flowChartManualOperation">
                                <a:avLst/>
                              </a:prstGeom>
                              <a:solidFill>
                                <a:srgbClr val="B3936D"/>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2" name="Rectangle 1275"/>
                            <wps:cNvSpPr>
                              <a:spLocks noChangeArrowheads="1"/>
                            </wps:cNvSpPr>
                            <wps:spPr bwMode="auto">
                              <a:xfrm>
                                <a:off x="25" y="8077"/>
                                <a:ext cx="10197"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 xml:space="preserve">Institucije zadužene za monitoring i prikupljanje informacija </w:t>
                                  </w:r>
                                </w:p>
                                <w:p w:rsidR="00E934CF" w:rsidRDefault="00E934CF">
                                  <w:pPr>
                                    <w:spacing w:before="70" w:after="0" w:line="215" w:lineRule="auto"/>
                                    <w:textDirection w:val="btLr"/>
                                  </w:pPr>
                                </w:p>
                                <w:p w:rsidR="00E934CF" w:rsidRDefault="00E934CF">
                                  <w:pPr>
                                    <w:spacing w:before="61" w:after="0" w:line="215" w:lineRule="auto"/>
                                    <w:ind w:left="90" w:firstLine="180"/>
                                    <w:textDirection w:val="btLr"/>
                                  </w:pPr>
                                  <w:r>
                                    <w:rPr>
                                      <w:color w:val="000000"/>
                                      <w:sz w:val="18"/>
                                    </w:rPr>
                                    <w:t>MJUDDM</w:t>
                                  </w:r>
                                </w:p>
                                <w:p w:rsidR="00E934CF" w:rsidRDefault="00E934CF">
                                  <w:pPr>
                                    <w:spacing w:before="27" w:after="0" w:line="215" w:lineRule="auto"/>
                                    <w:ind w:left="90" w:firstLine="180"/>
                                    <w:textDirection w:val="btLr"/>
                                  </w:pPr>
                                  <w:r>
                                    <w:rPr>
                                      <w:color w:val="000000"/>
                                      <w:sz w:val="18"/>
                                    </w:rPr>
                                    <w:t>MFSS</w:t>
                                  </w:r>
                                </w:p>
                                <w:p w:rsidR="00E934CF" w:rsidRDefault="00E934CF">
                                  <w:pPr>
                                    <w:spacing w:before="27" w:after="0" w:line="215" w:lineRule="auto"/>
                                    <w:ind w:left="90" w:firstLine="180"/>
                                    <w:textDirection w:val="btLr"/>
                                  </w:pPr>
                                  <w:r>
                                    <w:rPr>
                                      <w:color w:val="000000"/>
                                      <w:sz w:val="18"/>
                                    </w:rPr>
                                    <w:t>MER</w:t>
                                  </w:r>
                                </w:p>
                                <w:p w:rsidR="00E934CF" w:rsidRDefault="00E934CF">
                                  <w:pPr>
                                    <w:spacing w:before="27" w:after="0" w:line="215" w:lineRule="auto"/>
                                    <w:ind w:left="90" w:firstLine="180"/>
                                    <w:textDirection w:val="btLr"/>
                                  </w:pPr>
                                  <w:r>
                                    <w:rPr>
                                      <w:color w:val="000000"/>
                                      <w:sz w:val="18"/>
                                    </w:rPr>
                                    <w:t>Upravna inspekcija</w:t>
                                  </w:r>
                                </w:p>
                                <w:p w:rsidR="00E934CF" w:rsidRDefault="00E934CF">
                                  <w:pPr>
                                    <w:spacing w:before="27" w:after="0" w:line="215" w:lineRule="auto"/>
                                    <w:ind w:left="90" w:firstLine="180"/>
                                    <w:textDirection w:val="btLr"/>
                                  </w:pPr>
                                  <w:r>
                                    <w:rPr>
                                      <w:color w:val="000000"/>
                                      <w:sz w:val="18"/>
                                    </w:rPr>
                                    <w:t>Agencija za slobodan pristup informacijama</w:t>
                                  </w:r>
                                </w:p>
                                <w:p w:rsidR="00E934CF" w:rsidRDefault="00E934CF">
                                  <w:pPr>
                                    <w:spacing w:before="27" w:after="0" w:line="215" w:lineRule="auto"/>
                                    <w:ind w:left="90" w:firstLine="180"/>
                                    <w:textDirection w:val="btLr"/>
                                  </w:pPr>
                                  <w:r>
                                    <w:rPr>
                                      <w:color w:val="000000"/>
                                      <w:sz w:val="18"/>
                                    </w:rPr>
                                    <w:t>Upravni sud</w:t>
                                  </w:r>
                                </w:p>
                                <w:p w:rsidR="00E934CF" w:rsidRDefault="00E934CF">
                                  <w:pPr>
                                    <w:spacing w:before="27" w:after="0" w:line="215" w:lineRule="auto"/>
                                    <w:ind w:left="90" w:firstLine="180"/>
                                    <w:textDirection w:val="btLr"/>
                                  </w:pPr>
                                  <w:r>
                                    <w:rPr>
                                      <w:color w:val="000000"/>
                                      <w:sz w:val="18"/>
                                    </w:rPr>
                                    <w:t>Zaštitnik imovinsko-pravnih odnosa</w:t>
                                  </w:r>
                                </w:p>
                                <w:p w:rsidR="00E934CF" w:rsidRDefault="00E934CF">
                                  <w:pPr>
                                    <w:spacing w:before="27" w:after="0" w:line="215" w:lineRule="auto"/>
                                    <w:ind w:left="90" w:firstLine="180"/>
                                    <w:textDirection w:val="btLr"/>
                                  </w:pPr>
                                  <w:r>
                                    <w:rPr>
                                      <w:color w:val="000000"/>
                                      <w:sz w:val="18"/>
                                    </w:rPr>
                                    <w:t>Ombudsman</w:t>
                                  </w:r>
                                </w:p>
                                <w:p w:rsidR="00E934CF" w:rsidRDefault="00E934CF">
                                  <w:pPr>
                                    <w:spacing w:before="27" w:after="0" w:line="215" w:lineRule="auto"/>
                                    <w:ind w:left="90" w:firstLine="140"/>
                                    <w:textDirection w:val="btLr"/>
                                  </w:pPr>
                                </w:p>
                                <w:p w:rsidR="00E934CF" w:rsidRDefault="00E934CF">
                                  <w:pPr>
                                    <w:spacing w:before="15" w:after="0" w:line="215" w:lineRule="auto"/>
                                    <w:ind w:left="90" w:firstLine="140"/>
                                    <w:textDirection w:val="btLr"/>
                                  </w:pPr>
                                </w:p>
                              </w:txbxContent>
                            </wps:txbx>
                            <wps:bodyPr rot="0" vert="horz" wrap="square" lIns="63500" tIns="0" rIns="63500" bIns="0" anchor="t" anchorCtr="0" upright="1">
                              <a:noAutofit/>
                            </wps:bodyPr>
                          </wps:wsp>
                          <wps:wsp>
                            <wps:cNvPr id="13" name="Flowchart: Manual Operation 1276"/>
                            <wps:cNvSpPr>
                              <a:spLocks noChangeArrowheads="1"/>
                            </wps:cNvSpPr>
                            <wps:spPr bwMode="auto">
                              <a:xfrm rot="-5400000">
                                <a:off x="-4107" y="15094"/>
                                <a:ext cx="40385" cy="10197"/>
                              </a:xfrm>
                              <a:prstGeom prst="flowChartManualOperation">
                                <a:avLst/>
                              </a:prstGeom>
                              <a:solidFill>
                                <a:srgbClr val="A5A86A"/>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4" name="Rectangle 1277"/>
                            <wps:cNvSpPr>
                              <a:spLocks noChangeArrowheads="1"/>
                            </wps:cNvSpPr>
                            <wps:spPr bwMode="auto">
                              <a:xfrm>
                                <a:off x="10987" y="8077"/>
                                <a:ext cx="10197"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Institucije zadužene za objedinjavanje podataka i pisanje izvještaja</w:t>
                                  </w:r>
                                </w:p>
                                <w:p w:rsidR="00E934CF" w:rsidRDefault="00E934CF">
                                  <w:pPr>
                                    <w:spacing w:before="70" w:after="0" w:line="215" w:lineRule="auto"/>
                                    <w:textDirection w:val="btLr"/>
                                  </w:pPr>
                                </w:p>
                                <w:p w:rsidR="00E934CF" w:rsidRDefault="00E934CF">
                                  <w:pPr>
                                    <w:spacing w:before="75" w:after="0" w:line="215" w:lineRule="auto"/>
                                    <w:textDirection w:val="btLr"/>
                                  </w:pPr>
                                </w:p>
                                <w:p w:rsidR="00E934CF" w:rsidRDefault="00E934CF">
                                  <w:pPr>
                                    <w:spacing w:before="75" w:after="0" w:line="215" w:lineRule="auto"/>
                                    <w:ind w:left="90" w:firstLine="180"/>
                                    <w:textDirection w:val="btLr"/>
                                  </w:pPr>
                                  <w:r>
                                    <w:rPr>
                                      <w:color w:val="000000"/>
                                      <w:sz w:val="22"/>
                                    </w:rPr>
                                    <w:t>MJUDDM</w:t>
                                  </w:r>
                                </w:p>
                              </w:txbxContent>
                            </wps:txbx>
                            <wps:bodyPr rot="0" vert="horz" wrap="square" lIns="63500" tIns="0" rIns="63500" bIns="0" anchor="t" anchorCtr="0" upright="1">
                              <a:noAutofit/>
                            </wps:bodyPr>
                          </wps:wsp>
                          <wps:wsp>
                            <wps:cNvPr id="15" name="Flowchart: Manual Operation 1278"/>
                            <wps:cNvSpPr>
                              <a:spLocks noChangeArrowheads="1"/>
                            </wps:cNvSpPr>
                            <wps:spPr bwMode="auto">
                              <a:xfrm rot="-5400000">
                                <a:off x="6854" y="15094"/>
                                <a:ext cx="40385" cy="10197"/>
                              </a:xfrm>
                              <a:prstGeom prst="flowChartManualOperation">
                                <a:avLst/>
                              </a:prstGeom>
                              <a:solidFill>
                                <a:srgbClr val="7D9E67"/>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16" name="Rectangle 1279"/>
                            <wps:cNvSpPr>
                              <a:spLocks noChangeArrowheads="1"/>
                            </wps:cNvSpPr>
                            <wps:spPr bwMode="auto">
                              <a:xfrm>
                                <a:off x="21948" y="8077"/>
                                <a:ext cx="10197"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Tijelo zaduženo za razmatranje izvještaja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ind w:left="90" w:firstLine="180"/>
                                    <w:textDirection w:val="btLr"/>
                                  </w:pPr>
                                  <w:r>
                                    <w:rPr>
                                      <w:color w:val="000000"/>
                                    </w:rPr>
                                    <w:t>Savjet RJU</w:t>
                                  </w:r>
                                </w:p>
                                <w:p w:rsidR="00E934CF" w:rsidRDefault="00E934CF">
                                  <w:pPr>
                                    <w:spacing w:before="30" w:after="0" w:line="215" w:lineRule="auto"/>
                                    <w:ind w:left="90" w:firstLine="180"/>
                                    <w:textDirection w:val="btLr"/>
                                  </w:pPr>
                                  <w:r>
                                    <w:rPr>
                                      <w:color w:val="000000"/>
                                    </w:rPr>
                                    <w:t>Vlada CG</w:t>
                                  </w:r>
                                </w:p>
                                <w:p w:rsidR="00E934CF" w:rsidRDefault="00E934CF">
                                  <w:pPr>
                                    <w:spacing w:before="30" w:after="0" w:line="215" w:lineRule="auto"/>
                                    <w:ind w:left="90" w:firstLine="180"/>
                                    <w:textDirection w:val="btLr"/>
                                  </w:pPr>
                                  <w:r>
                                    <w:rPr>
                                      <w:color w:val="000000"/>
                                    </w:rPr>
                                    <w:t>GSV</w:t>
                                  </w:r>
                                </w:p>
                                <w:p w:rsidR="00E934CF" w:rsidRDefault="00E934CF">
                                  <w:pPr>
                                    <w:spacing w:before="30" w:after="0" w:line="215" w:lineRule="auto"/>
                                    <w:ind w:left="90" w:firstLine="140"/>
                                    <w:textDirection w:val="btLr"/>
                                  </w:pPr>
                                </w:p>
                              </w:txbxContent>
                            </wps:txbx>
                            <wps:bodyPr rot="0" vert="horz" wrap="square" lIns="63500" tIns="0" rIns="63500" bIns="0" anchor="t" anchorCtr="0" upright="1">
                              <a:noAutofit/>
                            </wps:bodyPr>
                          </wps:wsp>
                          <wps:wsp>
                            <wps:cNvPr id="19" name="Flowchart: Manual Operation 1280"/>
                            <wps:cNvSpPr>
                              <a:spLocks noChangeArrowheads="1"/>
                            </wps:cNvSpPr>
                            <wps:spPr bwMode="auto">
                              <a:xfrm rot="-5400000">
                                <a:off x="17815" y="15095"/>
                                <a:ext cx="40385" cy="10196"/>
                              </a:xfrm>
                              <a:prstGeom prst="flowChartManualOperation">
                                <a:avLst/>
                              </a:prstGeom>
                              <a:solidFill>
                                <a:srgbClr val="66926B"/>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20" name="Rectangle 1281"/>
                            <wps:cNvSpPr>
                              <a:spLocks noChangeArrowheads="1"/>
                            </wps:cNvSpPr>
                            <wps:spPr bwMode="auto">
                              <a:xfrm>
                                <a:off x="32910" y="8077"/>
                                <a:ext cx="10196"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Dinamika izvještavanja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r>
                                    <w:rPr>
                                      <w:color w:val="000000"/>
                                    </w:rPr>
                                    <w:t>Jednom godišnje, u skladu sa postavljenim vremenskim rokovima indikatora</w:t>
                                  </w:r>
                                </w:p>
                                <w:p w:rsidR="00E934CF" w:rsidRDefault="00E934CF">
                                  <w:pPr>
                                    <w:spacing w:before="70" w:after="0" w:line="215" w:lineRule="auto"/>
                                    <w:ind w:left="90" w:firstLine="140"/>
                                    <w:textDirection w:val="btLr"/>
                                  </w:pPr>
                                </w:p>
                                <w:p w:rsidR="00E934CF" w:rsidRDefault="00E934CF">
                                  <w:pPr>
                                    <w:spacing w:before="15" w:after="0" w:line="215" w:lineRule="auto"/>
                                    <w:ind w:left="90" w:firstLine="140"/>
                                    <w:textDirection w:val="btLr"/>
                                  </w:pPr>
                                </w:p>
                              </w:txbxContent>
                            </wps:txbx>
                            <wps:bodyPr rot="0" vert="horz" wrap="square" lIns="63500" tIns="0" rIns="63500" bIns="0" anchor="t" anchorCtr="0" upright="1">
                              <a:noAutofit/>
                            </wps:bodyPr>
                          </wps:wsp>
                          <wps:wsp>
                            <wps:cNvPr id="21" name="Flowchart: Manual Operation 1282"/>
                            <wps:cNvSpPr>
                              <a:spLocks noChangeArrowheads="1"/>
                            </wps:cNvSpPr>
                            <wps:spPr bwMode="auto">
                              <a:xfrm rot="-5400000">
                                <a:off x="28777" y="15094"/>
                                <a:ext cx="40385" cy="10197"/>
                              </a:xfrm>
                              <a:prstGeom prst="flowChartManualOperation">
                                <a:avLst/>
                              </a:prstGeom>
                              <a:solidFill>
                                <a:srgbClr val="66857A"/>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22" name="Rectangle 1283"/>
                            <wps:cNvSpPr>
                              <a:spLocks noChangeArrowheads="1"/>
                            </wps:cNvSpPr>
                            <wps:spPr bwMode="auto">
                              <a:xfrm>
                                <a:off x="43871" y="8077"/>
                                <a:ext cx="10197"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Izrada završnog izvještaja o sprovođenju strategije</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ind w:left="90" w:firstLine="180"/>
                                    <w:textDirection w:val="btLr"/>
                                  </w:pPr>
                                  <w:r>
                                    <w:rPr>
                                      <w:color w:val="000000"/>
                                    </w:rPr>
                                    <w:t>MJUDDM</w:t>
                                  </w:r>
                                </w:p>
                                <w:p w:rsidR="00E934CF" w:rsidRDefault="00E934CF">
                                  <w:pPr>
                                    <w:spacing w:before="30" w:after="0" w:line="215" w:lineRule="auto"/>
                                    <w:ind w:left="90" w:firstLine="140"/>
                                    <w:textDirection w:val="btLr"/>
                                  </w:pPr>
                                </w:p>
                                <w:p w:rsidR="00E934CF" w:rsidRDefault="00E934CF">
                                  <w:pPr>
                                    <w:spacing w:before="15" w:after="0" w:line="215" w:lineRule="auto"/>
                                    <w:ind w:left="90" w:firstLine="140"/>
                                    <w:textDirection w:val="btLr"/>
                                  </w:pPr>
                                </w:p>
                              </w:txbxContent>
                            </wps:txbx>
                            <wps:bodyPr rot="0" vert="horz" wrap="square" lIns="63500" tIns="0" rIns="63500" bIns="0" anchor="t" anchorCtr="0" upright="1">
                              <a:noAutofit/>
                            </wps:bodyPr>
                          </wps:wsp>
                          <wps:wsp>
                            <wps:cNvPr id="23" name="Flowchart: Manual Operation 1284"/>
                            <wps:cNvSpPr>
                              <a:spLocks noChangeArrowheads="1"/>
                            </wps:cNvSpPr>
                            <wps:spPr bwMode="auto">
                              <a:xfrm rot="-5400000">
                                <a:off x="39738" y="15095"/>
                                <a:ext cx="40385" cy="10196"/>
                              </a:xfrm>
                              <a:prstGeom prst="flowChartManualOperation">
                                <a:avLst/>
                              </a:prstGeom>
                              <a:solidFill>
                                <a:srgbClr val="667679"/>
                              </a:solidFill>
                              <a:ln w="25400">
                                <a:solidFill>
                                  <a:schemeClr val="lt1">
                                    <a:lumMod val="100000"/>
                                    <a:lumOff val="0"/>
                                  </a:schemeClr>
                                </a:solidFill>
                                <a:round/>
                                <a:headEnd type="none" w="sm" len="sm"/>
                                <a:tailEnd type="none" w="sm" len="sm"/>
                              </a:ln>
                            </wps:spPr>
                            <wps:txbx>
                              <w:txbxContent>
                                <w:p w:rsidR="00E934CF" w:rsidRDefault="00E934CF">
                                  <w:pPr>
                                    <w:spacing w:before="0" w:after="0" w:line="240" w:lineRule="auto"/>
                                    <w:textDirection w:val="btLr"/>
                                  </w:pPr>
                                </w:p>
                              </w:txbxContent>
                            </wps:txbx>
                            <wps:bodyPr rot="0" vert="horz" wrap="square" lIns="91424" tIns="91424" rIns="91424" bIns="91424" anchor="ctr" anchorCtr="0" upright="1">
                              <a:noAutofit/>
                            </wps:bodyPr>
                          </wps:wsp>
                          <wps:wsp>
                            <wps:cNvPr id="24" name="Rectangle 1285"/>
                            <wps:cNvSpPr>
                              <a:spLocks noChangeArrowheads="1"/>
                            </wps:cNvSpPr>
                            <wps:spPr bwMode="auto">
                              <a:xfrm>
                                <a:off x="54833" y="8077"/>
                                <a:ext cx="10196" cy="24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spacing w:before="0" w:after="0" w:line="215" w:lineRule="auto"/>
                                    <w:textDirection w:val="btLr"/>
                                  </w:pPr>
                                  <w:r>
                                    <w:rPr>
                                      <w:color w:val="000000"/>
                                    </w:rPr>
                                    <w:t>Dostupnost izvještaja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r>
                                    <w:rPr>
                                      <w:color w:val="000000"/>
                                    </w:rPr>
                                    <w:t>Na web-stranici MJUDDM</w:t>
                                  </w:r>
                                </w:p>
                                <w:p w:rsidR="00E934CF" w:rsidRDefault="00E934CF">
                                  <w:pPr>
                                    <w:spacing w:before="70" w:after="0" w:line="215" w:lineRule="auto"/>
                                    <w:textDirection w:val="btLr"/>
                                  </w:pPr>
                                  <w:r>
                                    <w:rPr>
                                      <w:color w:val="000000"/>
                                    </w:rPr>
                                    <w:t>https://www.gov.me/mju</w:t>
                                  </w:r>
                                </w:p>
                                <w:p w:rsidR="00E934CF" w:rsidRDefault="00E934CF">
                                  <w:pPr>
                                    <w:spacing w:before="70" w:after="0" w:line="215" w:lineRule="auto"/>
                                    <w:ind w:left="90" w:firstLine="180"/>
                                    <w:textDirection w:val="btLr"/>
                                  </w:pPr>
                                </w:p>
                              </w:txbxContent>
                            </wps:txbx>
                            <wps:bodyPr rot="0" vert="horz" wrap="square" lIns="63500" tIns="0" rIns="63500" bIns="0" anchor="t" anchorCtr="0" upright="1">
                              <a:noAutofit/>
                            </wps:bodyPr>
                          </wps:wsp>
                        </wpg:grpSp>
                      </wpg:grpSp>
                    </wpg:wgp>
                  </a:graphicData>
                </a:graphic>
                <wp14:sizeRelH relativeFrom="page">
                  <wp14:pctWidth>0</wp14:pctWidth>
                </wp14:sizeRelH>
                <wp14:sizeRelV relativeFrom="page">
                  <wp14:pctHeight>0</wp14:pctHeight>
                </wp14:sizeRelV>
              </wp:anchor>
            </w:drawing>
          </mc:Choice>
          <mc:Fallback>
            <w:pict>
              <v:group w14:anchorId="0B8E094F" id="Group 1269" o:spid="_x0000_s1480" style="position:absolute;left:0;text-align:left;margin-left:-7pt;margin-top:13pt;width:512.25pt;height:318pt;z-index:251721728;mso-position-horizontal-relative:text;mso-position-vertical-relative:text" coordorigin="20932,17607" coordsize="65055,403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2nfQYAALQ6AAAOAAAAZHJzL2Uyb0RvYy54bWzsW21vo0YQ/l6p/wHx3THLOyjOyfFLVOmu&#10;d+q1P2AD2KACSxccO1f1v3d2F9bYsZM4OfucHPkQ8eZlZ3ZmnmdmlssPqyxV7iJaJiQfqOhCU5Uo&#10;D0iY5POB+tef056rKmWF8xCnJI8G6n1Uqh+ufv3lcln4kU5ikoYRVWCQvPSXxUCNq6rw+/0yiKMM&#10;lxekiHK4OSM0wxWc0nk/pHgJo2dpX9c0u78kNCwoCaKyhKtjcVO94uPPZlFQfZ7NyqhS0oEKc6v4&#10;f8r/37L//atL7M8pLuIkqKeBXzCLDCc5vFQONcYVVhY0eTBUlgSUlGRWXQQk65PZLAkiLgNIg7Qt&#10;aW4oWRRclrm/nBdSTaDaLT29eNjg97svVEnCgWqoSo4zWCL+VgXptse0syzmPjx0Q4uvxRcqRITD&#10;jyT4u4Tb/e377HwuHlZul59ICCPiRUW4dlYzmrEhQG5lxRfhXi5CtKqUAC7almZZjqUqAdwzNcO1&#10;tXqZghjWkv1O1zxDVxW4jxxbc8QiBvGkPULr9+x+H/vi5XzC9QSFdPxEClprw9nWhsMnsS0tW/Dv&#10;pY2dUm1oZUsm7EuNgGmvNflCTYADlmsbK19nY19jXETcdEtmPrVWIRgIG/sDHBPn8zQCO3OQsDP+&#10;YGNkpbAwJSejGB6MhpSSZRzhEObFn4d1bP2AnZRgn68wubVyrQ2DwX5By+omIpnCDgYqhblza8Z3&#10;H8tK2FbzCDPunEyTNIXr2E/zjQtghOIKrCr8lN1j68vjxL+e5k3ciWv2TN2e9ExtPO4NpyOzZ0+R&#10;Y42N8Wg0Rv+x9yLTj5MwjHL2miZmIfN561VHTxFtZNQqSZqEbDg2pZLOb0cpVe4wxMwp/6sV0nqs&#10;vzkN7mAgy5ZISDe1a93rTW3X6ZlT0+p5jub2NORde7ZmeuZ4uinSxySPXi+SshyonqVbfJVak96S&#10;TeN/D2XDfpZUgEppkg1UVz6EfWZ/kzzkS1vhJBXHLVWw6a9VAcvdLDS3VmagLM6UfrW6XYmgC5OE&#10;4di1WxLegwFTAiYG7gyYCgcxod9UZQn4NFDLfxaYRqqS/paDE3jI1E0AtPYJbZ/ctk9wHsBQAzWo&#10;qKqIk1ElYHBR0GQew7sQV1dOhhCtZwk37PW8eKTnEeKRoOk17t1AiKML6X4EhKz92WaTeHvBEoEV&#10;7IiWRmMwEFbPIVpy7Up47aLldMoWCBTSCjytECGirAgNXbQ8NFpyY1tHpbcRLU9ArBBqYsU0Jcsg&#10;xrTylU84X+BU+VxEFFeQnzGuZR47eogl6VmmwE1m4jXb7yFLg5yC03ZL8/hMBAFitJ8x/Zr0I+AH&#10;nNTvjyozkBKIIa2EjFJEDmF7eFnLH7eIwLXhGfb4odsyusa4hM6k2UEmWJIaSaqUVgJB00UGaY+g&#10;T6jFHuA6y184reLJBIsRzRDbEQP7kPvVVKOmHUp1X0AylUMeDZQA+EAGXCCCrBsO2pTkiefgrYyE&#10;7mckXPWdj8F6MyWskxcEKecOPJYE7gR4DGyRuY+rOXXSy9IH5j3CZXjKrJu6ITKkJuXtMLnD5LqE&#10;cowMxm0g5cAMxjYsiKp1BgMHInupr4rsBa42mUvVHL4mbzkFEss62hNILKnMseLGI0hsIqianSEQ&#10;D62haw87IOb1WL2uv76t0sApXAzqHjuAWPKWYzlUi8sizXOFB3VYnM+7aiLrLkmqz3h9u6B6umqi&#10;UTcpDg4Z7xSLgS6LQPEEFksKc6zQsR+LbdeCcMZaWeeVEztjb2I3WfiGOf+EObFIqLqc+GFObDce&#10;ttHRk8zlWP7UgmIdeSb0Fbu0mG+L6KD4XKC4bn11UMwbnUj2Bh+HYlcymGOFjv1QjBwXiQIbw2Je&#10;19tbn36i6/V969O27en2dZcW87TYkA3QA+tNP7RjfoK0WN/ZL3ZPubvG0D3Wtd6LxcAW2K6urkTd&#10;bbI55SYbQ3Y9DwwZ7zMt1p/ZLHYlhTk9FuuuAz2uM8yLbUjYna5ELXavGbL5eaBjvXss3tkrdiV1&#10;OZZDtfJi03BhZ+1+LAbv6rC42/Aq9vyesEQt+54Hhox3isXPbBe7ksIcK3Tsz4sNzzFEhe3s8mLH&#10;dnitcbvl8jPWqGX/80DHevdYvLNdDJsN6433x3KoFhZbpgtli/1Y3OXF3ccn8vubE2Kx7HseGDJO&#10;jsXrr/b4ztX6E8P6GD6N5Ntn68842beX7XP+1Ppj06v/AQAA//8DAFBLAwQUAAYACAAAACEA6mHK&#10;h+EAAAALAQAADwAAAGRycy9kb3ducmV2LnhtbEyPwWrDMBBE74X+g9hAb4kktzHFsRxCaHsKhSaF&#10;0tvG2tgmlmQsxXb+vsqpOQ3LDLNv8vVkWjZQ7xtnFciFAEa2dLqxlYLvw/v8FZgPaDW2zpKCK3lY&#10;F48POWbajfaLhn2oWCyxPkMFdQhdxrkvazLoF64jG72T6w2GePYV1z2Osdy0PBEi5QYbGz/U2NG2&#10;pvK8vxgFHyOOm2f5NuzOp+3197D8/NlJUuppNm1WwAJN4T8MN/yIDkVkOrqL1Z61CubyJW4JCpI0&#10;6i0gpFgCOypI00QAL3J+v6H4AwAA//8DAFBLAQItABQABgAIAAAAIQC2gziS/gAAAOEBAAATAAAA&#10;AAAAAAAAAAAAAAAAAABbQ29udGVudF9UeXBlc10ueG1sUEsBAi0AFAAGAAgAAAAhADj9If/WAAAA&#10;lAEAAAsAAAAAAAAAAAAAAAAALwEAAF9yZWxzLy5yZWxzUEsBAi0AFAAGAAgAAAAhAH9kHad9BgAA&#10;tDoAAA4AAAAAAAAAAAAAAAAALgIAAGRycy9lMm9Eb2MueG1sUEsBAi0AFAAGAAgAAAAhAOphyofh&#10;AAAACwEAAA8AAAAAAAAAAAAAAAAA1wgAAGRycy9kb3ducmV2LnhtbFBLBQYAAAAABAAEAPMAAADl&#10;CQAAAAA=&#10;">
                <v:group id="Group 1270" o:spid="_x0000_s1481" style="position:absolute;left:20932;top:17607;width:65055;height:40386" coordsize="65055,40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v:rect id="Rectangle 1271" o:spid="_x0000_s1482" style="position:absolute;width:65055;height:403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EAYwAAAANoAAAAPAAAAZHJzL2Rvd25yZXYueG1sRE+7asMw&#10;FN0D+QdxC11CI6dDSRzLoUkpdG1edLy2bixj68pIquP+fTUUOh7Ou9hNthcj+dA6VrBaZiCIa6db&#10;bhScT+9PaxAhImvsHZOCHwqwK+ezAnPt7vxJ4zE2IoVwyFGBiXHIpQy1IYth6QbixN2ctxgT9I3U&#10;Hu8p3PbyOctepMWWU4PBgQ6G6u74bRWc4ni5Vpevdfe2aENVOdNt/F6px4fpdQsi0hT/xX/uD60g&#10;bU1X0g2Q5S8AAAD//wMAUEsBAi0AFAAGAAgAAAAhANvh9svuAAAAhQEAABMAAAAAAAAAAAAAAAAA&#10;AAAAAFtDb250ZW50X1R5cGVzXS54bWxQSwECLQAUAAYACAAAACEAWvQsW78AAAAVAQAACwAAAAAA&#10;AAAAAAAAAAAfAQAAX3JlbHMvLnJlbHNQSwECLQAUAAYACAAAACEA32RAGMAAAADaAAAADwAAAAAA&#10;AAAAAAAAAAAHAgAAZHJzL2Rvd25yZXYueG1sUEsFBgAAAAADAAMAtwAAAPQCAAAAAA==&#10;" filled="f" stroked="f">
                    <v:textbox inset="2.53956mm,2.53956mm,2.53956mm,2.53956mm">
                      <w:txbxContent>
                        <w:p w:rsidR="00E934CF" w:rsidRDefault="00E934CF">
                          <w:pPr>
                            <w:spacing w:before="0" w:after="0" w:line="240" w:lineRule="auto"/>
                            <w:textDirection w:val="btLr"/>
                          </w:pPr>
                        </w:p>
                      </w:txbxContent>
                    </v:textbox>
                  </v:rect>
                  <v:group id="Group 1272" o:spid="_x0000_s1483" style="position:absolute;width:65055;height:40386" coordsize="65055,40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lIktxQAAANoAAAAPAAAAZHJzL2Rvd25yZXYueG1sRI9Pa8JA&#10;FMTvBb/D8oTe6iZKS42uEkItPYRCVRBvj+wzCWbfhuw2f759t1DocZiZ3zDb/Wga0VPnassK4kUE&#10;griwuuZSwfl0eHoF4TyyxsYyKZjIwX43e9hiou3AX9QffSkChF2CCirv20RKV1Rk0C1sSxy8m+0M&#10;+iC7UuoOhwA3jVxG0Ys0WHNYqLClrKLifvw2Ct4HHNJV/Nbn91s2XU/Pn5c8JqUe52O6AeFp9P/h&#10;v/aHVrCG3yvhBsjdDwAAAP//AwBQSwECLQAUAAYACAAAACEA2+H2y+4AAACFAQAAEwAAAAAAAAAA&#10;AAAAAAAAAAAAW0NvbnRlbnRfVHlwZXNdLnhtbFBLAQItABQABgAIAAAAIQBa9CxbvwAAABUBAAAL&#10;AAAAAAAAAAAAAAAAAB8BAABfcmVscy8ucmVsc1BLAQItABQABgAIAAAAIQC8lIktxQAAANoAAAAP&#10;AAAAAAAAAAAAAAAAAAcCAABkcnMvZG93bnJldi54bWxQSwUGAAAAAAMAAwC3AAAA+QIAAAAA&#10;">
                    <v:rect id="Rectangle 1273" o:spid="_x0000_s1484" style="position:absolute;width:65055;height:403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HdoTwwAAANsAAAAPAAAAZHJzL2Rvd25yZXYueG1sRI9PT8Mw&#10;DMXvSPsOkZG4IJbCAW3dsomBkLiyf+LoNl5TtXGqJHTl2+MDEjdb7/m9n9fbyfdqpJjawAYe5wUo&#10;4jrYlhsDx8P7wwJUysgW+8Bk4IcSbDezmzWWNlz5k8Z9bpSEcCrRgMt5KLVOtSOPaR4GYtEuIXrM&#10;ssZG24hXCfe9fiqKZ+2xZWlwONCro7rbf3sDhzyeztXpa9G93bepqoLrlnFnzN3t9LIClWnK/+a/&#10;6w8r+EIvv8gAevMLAAD//wMAUEsBAi0AFAAGAAgAAAAhANvh9svuAAAAhQEAABMAAAAAAAAAAAAA&#10;AAAAAAAAAFtDb250ZW50X1R5cGVzXS54bWxQSwECLQAUAAYACAAAACEAWvQsW78AAAAVAQAACwAA&#10;AAAAAAAAAAAAAAAfAQAAX3JlbHMvLnJlbHNQSwECLQAUAAYACAAAACEAeh3aE8MAAADbAAAADwAA&#10;AAAAAAAAAAAAAAAHAgAAZHJzL2Rvd25yZXYueG1sUEsFBgAAAAADAAMAtwAAAPcCAAAAAA==&#10;" filled="f" stroked="f">
                      <v:textbox inset="2.53956mm,2.53956mm,2.53956mm,2.53956mm">
                        <w:txbxContent>
                          <w:p w:rsidR="00E934CF" w:rsidRDefault="00E934CF">
                            <w:pPr>
                              <w:spacing w:before="0" w:after="0" w:line="240" w:lineRule="auto"/>
                              <w:textDirection w:val="btLr"/>
                            </w:pPr>
                          </w:p>
                        </w:txbxContent>
                      </v:textbox>
                    </v:rect>
                    <v:shapetype id="_x0000_t119" coordsize="21600,21600" o:spt="119" path="m,l21600,,17240,21600r-12880,xe">
                      <v:stroke joinstyle="miter"/>
                      <v:path gradientshapeok="t" o:connecttype="custom" o:connectlocs="10800,0;2180,10800;10800,21600;19420,10800" textboxrect="4321,0,17204,21600"/>
                    </v:shapetype>
                    <v:shape id="Flowchart: Manual Operation 1274" o:spid="_x0000_s1485" type="#_x0000_t119" style="position:absolute;left:-15069;top:15094;width:40385;height:1019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U/twgAAANsAAAAPAAAAZHJzL2Rvd25yZXYueG1sRE9NawIx&#10;EL0X+h/CFHqrWYWWshpFrC32ZF1FPQ6bcbN0M1mSqKu/3hQK3ubxPmc06WwjTuRD7VhBv5eBIC6d&#10;rrlSsFl/vryDCBFZY+OYFFwowGT8+DDCXLszr+hUxEqkEA45KjAxtrmUoTRkMfRcS5y4g/MWY4K+&#10;ktrjOYXbRg6y7E1arDk1GGxpZqj8LY5WwTHs55Ttvl5/lu7bRL/9WMyKq1LPT910CCJSF+/if/dC&#10;p/l9+PslHSDHNwAAAP//AwBQSwECLQAUAAYACAAAACEA2+H2y+4AAACFAQAAEwAAAAAAAAAAAAAA&#10;AAAAAAAAW0NvbnRlbnRfVHlwZXNdLnhtbFBLAQItABQABgAIAAAAIQBa9CxbvwAAABUBAAALAAAA&#10;AAAAAAAAAAAAAB8BAABfcmVscy8ucmVsc1BLAQItABQABgAIAAAAIQAFOU/twgAAANsAAAAPAAAA&#10;AAAAAAAAAAAAAAcCAABkcnMvZG93bnJldi54bWxQSwUGAAAAAAMAAwC3AAAA9gIAAAAA&#10;" fillcolor="#b3936d"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75" o:spid="_x0000_s1486" style="position:absolute;left:25;top:8077;width:10197;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y9/JwAAAANsAAAAPAAAAZHJzL2Rvd25yZXYueG1sRE9Li8Iw&#10;EL4v+B/CCN7WVBGR2lR8guxFrIJ4G5qxLTaT0kTb/febhYW9zcf3nGTVm1q8qXWVZQWTcQSCOLe6&#10;4kLB9XL4XIBwHlljbZkUfJODVTr4SDDWtuMzvTNfiBDCLkYFpfdNLKXLSzLoxrYhDtzDtgZ9gG0h&#10;dYtdCDe1nEbRXBqsODSU2NC2pPyZvYyCE0m3727b3UyfNtH9az1/VndUajTs10sQnnr/L/5zH3WY&#10;P4XfX8IBMv0BAAD//wMAUEsBAi0AFAAGAAgAAAAhANvh9svuAAAAhQEAABMAAAAAAAAAAAAAAAAA&#10;AAAAAFtDb250ZW50X1R5cGVzXS54bWxQSwECLQAUAAYACAAAACEAWvQsW78AAAAVAQAACwAAAAAA&#10;AAAAAAAAAAAfAQAAX3JlbHMvLnJlbHNQSwECLQAUAAYACAAAACEAccvfycAAAADbAAAADwAAAAAA&#10;AAAAAAAAAAAHAgAAZHJzL2Rvd25yZXYueG1sUEsFBgAAAAADAAMAtwAAAPQCAAAAAA==&#10;" filled="f" stroked="f">
                      <v:textbox inset="5pt,0,5pt,0">
                        <w:txbxContent>
                          <w:p w:rsidR="00E934CF" w:rsidRDefault="00E934CF">
                            <w:pPr>
                              <w:spacing w:before="0" w:after="0" w:line="215" w:lineRule="auto"/>
                              <w:textDirection w:val="btLr"/>
                            </w:pPr>
                            <w:r>
                              <w:rPr>
                                <w:color w:val="000000"/>
                              </w:rPr>
                              <w:t xml:space="preserve">Institucije zadužene za monitoring i prikupljanje informacija </w:t>
                            </w:r>
                          </w:p>
                          <w:p w:rsidR="00E934CF" w:rsidRDefault="00E934CF">
                            <w:pPr>
                              <w:spacing w:before="70" w:after="0" w:line="215" w:lineRule="auto"/>
                              <w:textDirection w:val="btLr"/>
                            </w:pPr>
                          </w:p>
                          <w:p w:rsidR="00E934CF" w:rsidRDefault="00E934CF">
                            <w:pPr>
                              <w:spacing w:before="61" w:after="0" w:line="215" w:lineRule="auto"/>
                              <w:ind w:left="90" w:firstLine="180"/>
                              <w:textDirection w:val="btLr"/>
                            </w:pPr>
                            <w:r>
                              <w:rPr>
                                <w:color w:val="000000"/>
                                <w:sz w:val="18"/>
                              </w:rPr>
                              <w:t>MJUDDM</w:t>
                            </w:r>
                          </w:p>
                          <w:p w:rsidR="00E934CF" w:rsidRDefault="00E934CF">
                            <w:pPr>
                              <w:spacing w:before="27" w:after="0" w:line="215" w:lineRule="auto"/>
                              <w:ind w:left="90" w:firstLine="180"/>
                              <w:textDirection w:val="btLr"/>
                            </w:pPr>
                            <w:r>
                              <w:rPr>
                                <w:color w:val="000000"/>
                                <w:sz w:val="18"/>
                              </w:rPr>
                              <w:t>MFSS</w:t>
                            </w:r>
                          </w:p>
                          <w:p w:rsidR="00E934CF" w:rsidRDefault="00E934CF">
                            <w:pPr>
                              <w:spacing w:before="27" w:after="0" w:line="215" w:lineRule="auto"/>
                              <w:ind w:left="90" w:firstLine="180"/>
                              <w:textDirection w:val="btLr"/>
                            </w:pPr>
                            <w:r>
                              <w:rPr>
                                <w:color w:val="000000"/>
                                <w:sz w:val="18"/>
                              </w:rPr>
                              <w:t>MER</w:t>
                            </w:r>
                          </w:p>
                          <w:p w:rsidR="00E934CF" w:rsidRDefault="00E934CF">
                            <w:pPr>
                              <w:spacing w:before="27" w:after="0" w:line="215" w:lineRule="auto"/>
                              <w:ind w:left="90" w:firstLine="180"/>
                              <w:textDirection w:val="btLr"/>
                            </w:pPr>
                            <w:r>
                              <w:rPr>
                                <w:color w:val="000000"/>
                                <w:sz w:val="18"/>
                              </w:rPr>
                              <w:t>Upravna inspekcija</w:t>
                            </w:r>
                          </w:p>
                          <w:p w:rsidR="00E934CF" w:rsidRDefault="00E934CF">
                            <w:pPr>
                              <w:spacing w:before="27" w:after="0" w:line="215" w:lineRule="auto"/>
                              <w:ind w:left="90" w:firstLine="180"/>
                              <w:textDirection w:val="btLr"/>
                            </w:pPr>
                            <w:r>
                              <w:rPr>
                                <w:color w:val="000000"/>
                                <w:sz w:val="18"/>
                              </w:rPr>
                              <w:t>Agencija za slobodan pristup informacijama</w:t>
                            </w:r>
                          </w:p>
                          <w:p w:rsidR="00E934CF" w:rsidRDefault="00E934CF">
                            <w:pPr>
                              <w:spacing w:before="27" w:after="0" w:line="215" w:lineRule="auto"/>
                              <w:ind w:left="90" w:firstLine="180"/>
                              <w:textDirection w:val="btLr"/>
                            </w:pPr>
                            <w:r>
                              <w:rPr>
                                <w:color w:val="000000"/>
                                <w:sz w:val="18"/>
                              </w:rPr>
                              <w:t>Upravni sud</w:t>
                            </w:r>
                          </w:p>
                          <w:p w:rsidR="00E934CF" w:rsidRDefault="00E934CF">
                            <w:pPr>
                              <w:spacing w:before="27" w:after="0" w:line="215" w:lineRule="auto"/>
                              <w:ind w:left="90" w:firstLine="180"/>
                              <w:textDirection w:val="btLr"/>
                            </w:pPr>
                            <w:r>
                              <w:rPr>
                                <w:color w:val="000000"/>
                                <w:sz w:val="18"/>
                              </w:rPr>
                              <w:t>Zaštitnik imovinsko-pravnih odnosa</w:t>
                            </w:r>
                          </w:p>
                          <w:p w:rsidR="00E934CF" w:rsidRDefault="00E934CF">
                            <w:pPr>
                              <w:spacing w:before="27" w:after="0" w:line="215" w:lineRule="auto"/>
                              <w:ind w:left="90" w:firstLine="180"/>
                              <w:textDirection w:val="btLr"/>
                            </w:pPr>
                            <w:r>
                              <w:rPr>
                                <w:color w:val="000000"/>
                                <w:sz w:val="18"/>
                              </w:rPr>
                              <w:t>Ombudsman</w:t>
                            </w:r>
                          </w:p>
                          <w:p w:rsidR="00E934CF" w:rsidRDefault="00E934CF">
                            <w:pPr>
                              <w:spacing w:before="27" w:after="0" w:line="215" w:lineRule="auto"/>
                              <w:ind w:left="90" w:firstLine="140"/>
                              <w:textDirection w:val="btLr"/>
                            </w:pPr>
                          </w:p>
                          <w:p w:rsidR="00E934CF" w:rsidRDefault="00E934CF">
                            <w:pPr>
                              <w:spacing w:before="15" w:after="0" w:line="215" w:lineRule="auto"/>
                              <w:ind w:left="90" w:firstLine="140"/>
                              <w:textDirection w:val="btLr"/>
                            </w:pPr>
                          </w:p>
                        </w:txbxContent>
                      </v:textbox>
                    </v:rect>
                    <v:shape id="Flowchart: Manual Operation 1276" o:spid="_x0000_s1487" type="#_x0000_t119" style="position:absolute;left:-4107;top:15094;width:40385;height:1019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2B3dwwAAANsAAAAPAAAAZHJzL2Rvd25yZXYueG1sRE9Na8JA&#10;EL0L/Q/LCF5EN1oUTV1FtAXpTVvxOmanSWx2NmY3MfbXdwsFb/N4n7NYtaYQDVUut6xgNIxAECdW&#10;55wq+Px4G8xAOI+ssbBMCu7kYLV86iww1vbGe2oOPhUhhF2MCjLvy1hKl2Rk0A1tSRy4L1sZ9AFW&#10;qdQV3kK4KeQ4iqbSYM6hIcOSNhkl34faKGjef+bT13ZTkxtd+9v6tD1Pjhelet12/QLCU+sf4n/3&#10;Tof5z/D3SzhALn8BAAD//wMAUEsBAi0AFAAGAAgAAAAhANvh9svuAAAAhQEAABMAAAAAAAAAAAAA&#10;AAAAAAAAAFtDb250ZW50X1R5cGVzXS54bWxQSwECLQAUAAYACAAAACEAWvQsW78AAAAVAQAACwAA&#10;AAAAAAAAAAAAAAAfAQAAX3JlbHMvLnJlbHNQSwECLQAUAAYACAAAACEAcNgd3cMAAADbAAAADwAA&#10;AAAAAAAAAAAAAAAHAgAAZHJzL2Rvd25yZXYueG1sUEsFBgAAAAADAAMAtwAAAPcCAAAAAA==&#10;" fillcolor="#a5a86a"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77" o:spid="_x0000_s1488" style="position:absolute;left:10987;top:8077;width:10197;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uImvwAAANsAAAAPAAAAZHJzL2Rvd25yZXYueG1sRE/LqsIw&#10;EN0L/kMYwZ2miohUo/gEuRuxCuJuaMa22ExKE23v399cENzN4TxnsWpNKd5Uu8KygtEwAkGcWl1w&#10;puB6OQxmIJxH1lhaJgW/5GC17HYWGGvb8Jneic9ECGEXo4Lc+yqW0qU5GXRDWxEH7mFrgz7AOpO6&#10;xiaEm1KOo2gqDRYcGnKsaJtT+kxeRsGJpNs3t+1uok+b6P6znj6LOyrV77XrOQhPrf+KP+6jDvMn&#10;8P9LOEAu/wAAAP//AwBQSwECLQAUAAYACAAAACEA2+H2y+4AAACFAQAAEwAAAAAAAAAAAAAAAAAA&#10;AAAAW0NvbnRlbnRfVHlwZXNdLnhtbFBLAQItABQABgAIAAAAIQBa9CxbvwAAABUBAAALAAAAAAAA&#10;AAAAAAAAAB8BAABfcmVscy8ucmVsc1BLAQItABQABgAIAAAAIQCRbuImvwAAANsAAAAPAAAAAAAA&#10;AAAAAAAAAAcCAABkcnMvZG93bnJldi54bWxQSwUGAAAAAAMAAwC3AAAA8wIAAAAA&#10;" filled="f" stroked="f">
                      <v:textbox inset="5pt,0,5pt,0">
                        <w:txbxContent>
                          <w:p w:rsidR="00E934CF" w:rsidRDefault="00E934CF">
                            <w:pPr>
                              <w:spacing w:before="0" w:after="0" w:line="215" w:lineRule="auto"/>
                              <w:textDirection w:val="btLr"/>
                            </w:pPr>
                            <w:r>
                              <w:rPr>
                                <w:color w:val="000000"/>
                              </w:rPr>
                              <w:t>Institucije zadužene za objedinjavanje podataka i pisanje izvještaja</w:t>
                            </w:r>
                          </w:p>
                          <w:p w:rsidR="00E934CF" w:rsidRDefault="00E934CF">
                            <w:pPr>
                              <w:spacing w:before="70" w:after="0" w:line="215" w:lineRule="auto"/>
                              <w:textDirection w:val="btLr"/>
                            </w:pPr>
                          </w:p>
                          <w:p w:rsidR="00E934CF" w:rsidRDefault="00E934CF">
                            <w:pPr>
                              <w:spacing w:before="75" w:after="0" w:line="215" w:lineRule="auto"/>
                              <w:textDirection w:val="btLr"/>
                            </w:pPr>
                          </w:p>
                          <w:p w:rsidR="00E934CF" w:rsidRDefault="00E934CF">
                            <w:pPr>
                              <w:spacing w:before="75" w:after="0" w:line="215" w:lineRule="auto"/>
                              <w:ind w:left="90" w:firstLine="180"/>
                              <w:textDirection w:val="btLr"/>
                            </w:pPr>
                            <w:r>
                              <w:rPr>
                                <w:color w:val="000000"/>
                                <w:sz w:val="22"/>
                              </w:rPr>
                              <w:t>MJUDDM</w:t>
                            </w:r>
                          </w:p>
                        </w:txbxContent>
                      </v:textbox>
                    </v:rect>
                    <v:shape id="Flowchart: Manual Operation 1278" o:spid="_x0000_s1489" type="#_x0000_t119" style="position:absolute;left:6854;top:15094;width:40385;height:1019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eyCNwwAAANsAAAAPAAAAZHJzL2Rvd25yZXYueG1sRE9NawIx&#10;EL0X/A9hhN5q0gVFtkaxYqGHYqktVm/DZtxd3EyWJKvrv28Kgrd5vM+ZLXrbiDP5UDvW8DxSIIgL&#10;Z2ouNfx8vz1NQYSIbLBxTBquFGAxHzzMMDfuwl903sZSpBAOOWqoYmxzKUNRkcUwci1x4o7OW4wJ&#10;+lIaj5cUbhuZKTWRFmtODRW2tKqoOG07q6FRh9/P6/EwXn+oU7bzr90u7DdaPw775QuISH28i2/u&#10;d5Pmj+H/l3SAnP8BAAD//wMAUEsBAi0AFAAGAAgAAAAhANvh9svuAAAAhQEAABMAAAAAAAAAAAAA&#10;AAAAAAAAAFtDb250ZW50X1R5cGVzXS54bWxQSwECLQAUAAYACAAAACEAWvQsW78AAAAVAQAACwAA&#10;AAAAAAAAAAAAAAAfAQAAX3JlbHMvLnJlbHNQSwECLQAUAAYACAAAACEASXsgjcMAAADbAAAADwAA&#10;AAAAAAAAAAAAAAAHAgAAZHJzL2Rvd25yZXYueG1sUEsFBgAAAAADAAMAtwAAAPcCAAAAAA==&#10;" fillcolor="#7d9e67"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79" o:spid="_x0000_s1490" style="position:absolute;left:21948;top:8077;width:10197;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8NnKwQAAANsAAAAPAAAAZHJzL2Rvd25yZXYueG1sRE9Li8Iw&#10;EL4L/ocwgjdNFSlSTYuPFWQv4gPE29CMbbGZlCZru/9+s7Cwt/n4nrPOelOLN7WusqxgNo1AEOdW&#10;V1wouF0PkyUI55E11pZJwTc5yNLhYI2Jth2f6X3xhQgh7BJUUHrfJFK6vCSDbmob4sA9bWvQB9gW&#10;UrfYhXBTy3kUxdJgxaGhxIZ2JeWvy5dRcCLpPrr7br/Qp230+NzEr+qBSo1H/WYFwlPv/8V/7qMO&#10;82P4/SUcINMfAAAA//8DAFBLAQItABQABgAIAAAAIQDb4fbL7gAAAIUBAAATAAAAAAAAAAAAAAAA&#10;AAAAAABbQ29udGVudF9UeXBlc10ueG1sUEsBAi0AFAAGAAgAAAAhAFr0LFu/AAAAFQEAAAsAAAAA&#10;AAAAAAAAAAAAHwEAAF9yZWxzLy5yZWxzUEsBAi0AFAAGAAgAAAAhAA7w2crBAAAA2wAAAA8AAAAA&#10;AAAAAAAAAAAABwIAAGRycy9kb3ducmV2LnhtbFBLBQYAAAAAAwADALcAAAD1AgAAAAA=&#10;" filled="f" stroked="f">
                      <v:textbox inset="5pt,0,5pt,0">
                        <w:txbxContent>
                          <w:p w:rsidR="00E934CF" w:rsidRDefault="00E934CF">
                            <w:pPr>
                              <w:spacing w:before="0" w:after="0" w:line="215" w:lineRule="auto"/>
                              <w:textDirection w:val="btLr"/>
                            </w:pPr>
                            <w:r>
                              <w:rPr>
                                <w:color w:val="000000"/>
                              </w:rPr>
                              <w:t>Tijelo zaduženo za razmatranje izvještaja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ind w:left="90" w:firstLine="180"/>
                              <w:textDirection w:val="btLr"/>
                            </w:pPr>
                            <w:r>
                              <w:rPr>
                                <w:color w:val="000000"/>
                              </w:rPr>
                              <w:t>Savjet RJU</w:t>
                            </w:r>
                          </w:p>
                          <w:p w:rsidR="00E934CF" w:rsidRDefault="00E934CF">
                            <w:pPr>
                              <w:spacing w:before="30" w:after="0" w:line="215" w:lineRule="auto"/>
                              <w:ind w:left="90" w:firstLine="180"/>
                              <w:textDirection w:val="btLr"/>
                            </w:pPr>
                            <w:r>
                              <w:rPr>
                                <w:color w:val="000000"/>
                              </w:rPr>
                              <w:t>Vlada CG</w:t>
                            </w:r>
                          </w:p>
                          <w:p w:rsidR="00E934CF" w:rsidRDefault="00E934CF">
                            <w:pPr>
                              <w:spacing w:before="30" w:after="0" w:line="215" w:lineRule="auto"/>
                              <w:ind w:left="90" w:firstLine="180"/>
                              <w:textDirection w:val="btLr"/>
                            </w:pPr>
                            <w:r>
                              <w:rPr>
                                <w:color w:val="000000"/>
                              </w:rPr>
                              <w:t>GSV</w:t>
                            </w:r>
                          </w:p>
                          <w:p w:rsidR="00E934CF" w:rsidRDefault="00E934CF">
                            <w:pPr>
                              <w:spacing w:before="30" w:after="0" w:line="215" w:lineRule="auto"/>
                              <w:ind w:left="90" w:firstLine="140"/>
                              <w:textDirection w:val="btLr"/>
                            </w:pPr>
                          </w:p>
                        </w:txbxContent>
                      </v:textbox>
                    </v:rect>
                    <v:shape id="Flowchart: Manual Operation 1280" o:spid="_x0000_s1491" type="#_x0000_t119" style="position:absolute;left:17815;top:15095;width:40385;height:10196;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yVSVwwAAANsAAAAPAAAAZHJzL2Rvd25yZXYueG1sRE9Na8JA&#10;EL0X/A/LCL3pJh5KG90EEYwt9GJa0OOYHZNodjZktzHtr+8WhN7m8T5nlY2mFQP1rrGsIJ5HIIhL&#10;qxuuFHx+bGfPIJxH1thaJgXf5CBLJw8rTLS98Z6GwlcihLBLUEHtfZdI6cqaDLq57YgDd7a9QR9g&#10;X0nd4y2Em1YuouhJGmw4NNTY0aam8lp8GQXXfHi/cFzEu+Ppbf8jN3l1cLlSj9NxvQThafT/4rv7&#10;VYf5L/D3SzhApr8AAAD//wMAUEsBAi0AFAAGAAgAAAAhANvh9svuAAAAhQEAABMAAAAAAAAAAAAA&#10;AAAAAAAAAFtDb250ZW50X1R5cGVzXS54bWxQSwECLQAUAAYACAAAACEAWvQsW78AAAAVAQAACwAA&#10;AAAAAAAAAAAAAAAfAQAAX3JlbHMvLnJlbHNQSwECLQAUAAYACAAAACEA7slUlcMAAADbAAAADwAA&#10;AAAAAAAAAAAAAAAHAgAAZHJzL2Rvd25yZXYueG1sUEsFBgAAAAADAAMAtwAAAPcCAAAAAA==&#10;" fillcolor="#66926b"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81" o:spid="_x0000_s1492" style="position:absolute;left:32910;top:8077;width:10196;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OS6YvQAAANsAAAAPAAAAZHJzL2Rvd25yZXYueG1sRE/JCsIw&#10;EL0L/kMYwZumiohUo7iCeBEXEG9DM7bFZlKaaOvfm4Pg8fH22aIxhXhT5XLLCgb9CARxYnXOqYLr&#10;ZdebgHAeWWNhmRR8yMFi3m7NMNa25hO9zz4VIYRdjAoy78tYSpdkZND1bUkcuIetDPoAq1TqCusQ&#10;bgo5jKKxNJhzaMiwpHVGyfP8MgqOJN22vq03I31cRffDcvzM76hUt9MspyA8Nf4v/rn3WsEwrA9f&#10;wg+Q8y8AAAD//wMAUEsBAi0AFAAGAAgAAAAhANvh9svuAAAAhQEAABMAAAAAAAAAAAAAAAAAAAAA&#10;AFtDb250ZW50X1R5cGVzXS54bWxQSwECLQAUAAYACAAAACEAWvQsW78AAAAVAQAACwAAAAAAAAAA&#10;AAAAAAAfAQAAX3JlbHMvLnJlbHNQSwECLQAUAAYACAAAACEAIDkumL0AAADbAAAADwAAAAAAAAAA&#10;AAAAAAAHAgAAZHJzL2Rvd25yZXYueG1sUEsFBgAAAAADAAMAtwAAAPECAAAAAA==&#10;" filled="f" stroked="f">
                      <v:textbox inset="5pt,0,5pt,0">
                        <w:txbxContent>
                          <w:p w:rsidR="00E934CF" w:rsidRDefault="00E934CF">
                            <w:pPr>
                              <w:spacing w:before="0" w:after="0" w:line="215" w:lineRule="auto"/>
                              <w:textDirection w:val="btLr"/>
                            </w:pPr>
                            <w:r>
                              <w:rPr>
                                <w:color w:val="000000"/>
                              </w:rPr>
                              <w:t>Dinamika izvještavanja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r>
                              <w:rPr>
                                <w:color w:val="000000"/>
                              </w:rPr>
                              <w:t>Jednom godišnje, u skladu sa postavljenim vremenskim rokovima indikatora</w:t>
                            </w:r>
                          </w:p>
                          <w:p w:rsidR="00E934CF" w:rsidRDefault="00E934CF">
                            <w:pPr>
                              <w:spacing w:before="70" w:after="0" w:line="215" w:lineRule="auto"/>
                              <w:ind w:left="90" w:firstLine="140"/>
                              <w:textDirection w:val="btLr"/>
                            </w:pPr>
                          </w:p>
                          <w:p w:rsidR="00E934CF" w:rsidRDefault="00E934CF">
                            <w:pPr>
                              <w:spacing w:before="15" w:after="0" w:line="215" w:lineRule="auto"/>
                              <w:ind w:left="90" w:firstLine="140"/>
                              <w:textDirection w:val="btLr"/>
                            </w:pPr>
                          </w:p>
                        </w:txbxContent>
                      </v:textbox>
                    </v:rect>
                    <v:shape id="Flowchart: Manual Operation 1282" o:spid="_x0000_s1493" type="#_x0000_t119" style="position:absolute;left:28777;top:15094;width:40385;height:1019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GdgfwQAAANsAAAAPAAAAZHJzL2Rvd25yZXYueG1sRI9La8Mw&#10;EITvhfwHsYHcGjkmLcGJEhJDH9fmcV+kjW1irYwl2+q/rwqFHoeZ+YbZHaJtxUi9bxwrWC0zEMTa&#10;mYYrBdfL2/MGhA/IBlvHpOCbPBz2s6cdFsZN/EXjOVQiQdgXqKAOoSuk9Lomi37pOuLk3V1vMSTZ&#10;V9L0OCW4bWWeZa/SYsNpocaOypr04zxYBfc4Zh/RDOj1Jp7Kl3d/W7NWajGPxy2IQDH8h//an0ZB&#10;voLfL+kHyP0PAAAA//8DAFBLAQItABQABgAIAAAAIQDb4fbL7gAAAIUBAAATAAAAAAAAAAAAAAAA&#10;AAAAAABbQ29udGVudF9UeXBlc10ueG1sUEsBAi0AFAAGAAgAAAAhAFr0LFu/AAAAFQEAAAsAAAAA&#10;AAAAAAAAAAAAHwEAAF9yZWxzLy5yZWxzUEsBAi0AFAAGAAgAAAAhAAwZ2B/BAAAA2wAAAA8AAAAA&#10;AAAAAAAAAAAABwIAAGRycy9kb3ducmV2LnhtbFBLBQYAAAAAAwADALcAAAD1AgAAAAA=&#10;" fillcolor="#66857a"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83" o:spid="_x0000_s1494" style="position:absolute;left:43871;top:8077;width:10197;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V0wgAAANsAAAAPAAAAZHJzL2Rvd25yZXYueG1sRI9Lq8Iw&#10;FIT3gv8hHOHuNLWISDWKT7i4ER8g7g7NsS02J6WJtvff3wiCy2FmvmFmi9aU4kW1KywrGA4iEMSp&#10;1QVnCi7nXX8CwnlkjaVlUvBHDhbzbmeGibYNH+l18pkIEHYJKsi9rxIpXZqTQTewFXHw7rY26IOs&#10;M6lrbALclDKOorE0WHBYyLGidU7p4/Q0Cg4k3ba5rjcjfVhFt/1y/ChuqNRPr11OQXhq/Tf8af9q&#10;BXEM7y/hB8j5PwAAAP//AwBQSwECLQAUAAYACAAAACEA2+H2y+4AAACFAQAAEwAAAAAAAAAAAAAA&#10;AAAAAAAAW0NvbnRlbnRfVHlwZXNdLnhtbFBLAQItABQABgAIAAAAIQBa9CxbvwAAABUBAAALAAAA&#10;AAAAAAAAAAAAAB8BAABfcmVscy8ucmVsc1BLAQItABQABgAIAAAAIQC/pxV0wgAAANsAAAAPAAAA&#10;AAAAAAAAAAAAAAcCAABkcnMvZG93bnJldi54bWxQSwUGAAAAAAMAAwC3AAAA9gIAAAAA&#10;" filled="f" stroked="f">
                      <v:textbox inset="5pt,0,5pt,0">
                        <w:txbxContent>
                          <w:p w:rsidR="00E934CF" w:rsidRDefault="00E934CF">
                            <w:pPr>
                              <w:spacing w:before="0" w:after="0" w:line="215" w:lineRule="auto"/>
                              <w:textDirection w:val="btLr"/>
                            </w:pPr>
                            <w:r>
                              <w:rPr>
                                <w:color w:val="000000"/>
                              </w:rPr>
                              <w:t>Izrada završnog izvještaja o sprovođenju strategije</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ind w:left="90" w:firstLine="180"/>
                              <w:textDirection w:val="btLr"/>
                            </w:pPr>
                            <w:r>
                              <w:rPr>
                                <w:color w:val="000000"/>
                              </w:rPr>
                              <w:t>MJUDDM</w:t>
                            </w:r>
                          </w:p>
                          <w:p w:rsidR="00E934CF" w:rsidRDefault="00E934CF">
                            <w:pPr>
                              <w:spacing w:before="30" w:after="0" w:line="215" w:lineRule="auto"/>
                              <w:ind w:left="90" w:firstLine="140"/>
                              <w:textDirection w:val="btLr"/>
                            </w:pPr>
                          </w:p>
                          <w:p w:rsidR="00E934CF" w:rsidRDefault="00E934CF">
                            <w:pPr>
                              <w:spacing w:before="15" w:after="0" w:line="215" w:lineRule="auto"/>
                              <w:ind w:left="90" w:firstLine="140"/>
                              <w:textDirection w:val="btLr"/>
                            </w:pPr>
                          </w:p>
                        </w:txbxContent>
                      </v:textbox>
                    </v:rect>
                    <v:shape id="Flowchart: Manual Operation 1284" o:spid="_x0000_s1495" type="#_x0000_t119" style="position:absolute;left:39738;top:15095;width:40385;height:10196;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x4FZwwAAANsAAAAPAAAAZHJzL2Rvd25yZXYueG1sRI9Ba8JA&#10;FITvhf6H5Qne6kYLJaSuIopgvZl66PE1+5oEs2/T7IuJ/74rCD0OM/MNs1yPrlFX6kLt2cB8loAi&#10;LrytuTRw/ty/pKCCIFtsPJOBGwVYr56flphZP/CJrrmUKkI4ZGigEmkzrUNRkcMw8y1x9H5851Ci&#10;7EptOxwi3DV6kSRv2mHNcaHClrYVFZe8dwbyvpfjwX3v0o+v07hJG/m9DdaY6WTcvIMSGuU//Ggf&#10;rIHFK9y/xB+gV38AAAD//wMAUEsBAi0AFAAGAAgAAAAhANvh9svuAAAAhQEAABMAAAAAAAAAAAAA&#10;AAAAAAAAAFtDb250ZW50X1R5cGVzXS54bWxQSwECLQAUAAYACAAAACEAWvQsW78AAAAVAQAACwAA&#10;AAAAAAAAAAAAAAAfAQAAX3JlbHMvLnJlbHNQSwECLQAUAAYACAAAACEAZ8eBWcMAAADbAAAADwAA&#10;AAAAAAAAAAAAAAAHAgAAZHJzL2Rvd25yZXYueG1sUEsFBgAAAAADAAMAtwAAAPcCAAAAAA==&#10;" fillcolor="#667679" strokecolor="white [3201]" strokeweight="2pt">
                      <v:stroke startarrowwidth="narrow" startarrowlength="short" endarrowwidth="narrow" endarrowlength="short" joinstyle="round"/>
                      <v:textbox inset="2.53956mm,2.53956mm,2.53956mm,2.53956mm">
                        <w:txbxContent>
                          <w:p w:rsidR="00E934CF" w:rsidRDefault="00E934CF">
                            <w:pPr>
                              <w:spacing w:before="0" w:after="0" w:line="240" w:lineRule="auto"/>
                              <w:textDirection w:val="btLr"/>
                            </w:pPr>
                          </w:p>
                        </w:txbxContent>
                      </v:textbox>
                    </v:shape>
                    <v:rect id="Rectangle 1285" o:spid="_x0000_s1496" style="position:absolute;left:54833;top:8077;width:10196;height:242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AiibwwAAANsAAAAPAAAAZHJzL2Rvd25yZXYueG1sRI9Ba8JA&#10;FITvgv9heYI3s6uISOoqaiuIF1ELJbdH9jUJZt+G7GrSf98VCj0OM/MNs9r0thZPan3lWMM0USCI&#10;c2cqLjR83g6TJQgfkA3WjknDD3nYrIeDFabGdXyh5zUUIkLYp6ihDKFJpfR5SRZ94hri6H271mKI&#10;si2kabGLcFvLmVILabHiuFBiQ/uS8vv1YTWcSfqP7mv/PjfnncpO28W9ylDr8ajfvoEI1If/8F/7&#10;aDTM5vD6En+AXP8CAAD//wMAUEsBAi0AFAAGAAgAAAAhANvh9svuAAAAhQEAABMAAAAAAAAAAAAA&#10;AAAAAAAAAFtDb250ZW50X1R5cGVzXS54bWxQSwECLQAUAAYACAAAACEAWvQsW78AAAAVAQAACwAA&#10;AAAAAAAAAAAAAAAfAQAAX3JlbHMvLnJlbHNQSwECLQAUAAYACAAAACEAXwIom8MAAADbAAAADwAA&#10;AAAAAAAAAAAAAAAHAgAAZHJzL2Rvd25yZXYueG1sUEsFBgAAAAADAAMAtwAAAPcCAAAAAA==&#10;" filled="f" stroked="f">
                      <v:textbox inset="5pt,0,5pt,0">
                        <w:txbxContent>
                          <w:p w:rsidR="00E934CF" w:rsidRDefault="00E934CF">
                            <w:pPr>
                              <w:spacing w:before="0" w:after="0" w:line="215" w:lineRule="auto"/>
                              <w:textDirection w:val="btLr"/>
                            </w:pPr>
                            <w:r>
                              <w:rPr>
                                <w:color w:val="000000"/>
                              </w:rPr>
                              <w:t>Dostupnost izvještaja</w:t>
                            </w: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p>
                          <w:p w:rsidR="00E934CF" w:rsidRDefault="00E934CF">
                            <w:pPr>
                              <w:spacing w:before="70" w:after="0" w:line="215" w:lineRule="auto"/>
                              <w:textDirection w:val="btLr"/>
                            </w:pPr>
                            <w:r>
                              <w:rPr>
                                <w:color w:val="000000"/>
                              </w:rPr>
                              <w:t>Na web-stranici MJUDDM</w:t>
                            </w:r>
                          </w:p>
                          <w:p w:rsidR="00E934CF" w:rsidRDefault="00E934CF">
                            <w:pPr>
                              <w:spacing w:before="70" w:after="0" w:line="215" w:lineRule="auto"/>
                              <w:textDirection w:val="btLr"/>
                            </w:pPr>
                            <w:r>
                              <w:rPr>
                                <w:color w:val="000000"/>
                              </w:rPr>
                              <w:t>https://www.gov.me/mju</w:t>
                            </w:r>
                          </w:p>
                          <w:p w:rsidR="00E934CF" w:rsidRDefault="00E934CF">
                            <w:pPr>
                              <w:spacing w:before="70" w:after="0" w:line="215" w:lineRule="auto"/>
                              <w:ind w:left="90" w:firstLine="180"/>
                              <w:textDirection w:val="btLr"/>
                            </w:pPr>
                          </w:p>
                        </w:txbxContent>
                      </v:textbox>
                    </v:rect>
                  </v:group>
                </v:group>
                <w10:wrap type="square"/>
              </v:group>
            </w:pict>
          </mc:Fallback>
        </mc:AlternateContent>
      </w:r>
    </w:p>
    <w:p w:rsidR="00A16942" w:rsidRPr="007075A6" w:rsidRDefault="00A16942">
      <w:pPr>
        <w:spacing w:before="60" w:after="60" w:line="240" w:lineRule="auto"/>
        <w:ind w:right="-471"/>
        <w:jc w:val="both"/>
        <w:rPr>
          <w:rFonts w:asciiTheme="minorHAnsi" w:eastAsia="Calibri" w:hAnsiTheme="minorHAnsi" w:cs="Calibri"/>
          <w:color w:val="002060"/>
          <w:sz w:val="24"/>
          <w:szCs w:val="24"/>
        </w:rPr>
      </w:pP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Sa ciljem utvrđivanja relevantnosti i ispunjavanja ciljeva, efikasnosti razvoja, djelotvornosti, uticaja i o</w:t>
      </w:r>
      <w:r w:rsidR="00AA1F70">
        <w:rPr>
          <w:rFonts w:asciiTheme="minorHAnsi" w:eastAsia="Calibri" w:hAnsiTheme="minorHAnsi" w:cs="Calibri"/>
          <w:color w:val="000000"/>
          <w:sz w:val="24"/>
          <w:szCs w:val="24"/>
        </w:rPr>
        <w:t>drživost strategije, u skladu s</w:t>
      </w:r>
      <w:r w:rsidRPr="007075A6">
        <w:rPr>
          <w:rFonts w:asciiTheme="minorHAnsi" w:eastAsia="Calibri" w:hAnsiTheme="minorHAnsi" w:cs="Calibri"/>
          <w:color w:val="000000"/>
          <w:sz w:val="24"/>
          <w:szCs w:val="24"/>
        </w:rPr>
        <w:t xml:space="preserve"> Metodologijom, predviđena je </w:t>
      </w:r>
      <w:r w:rsidR="00C02BAB">
        <w:rPr>
          <w:rFonts w:asciiTheme="minorHAnsi" w:eastAsia="Calibri" w:hAnsiTheme="minorHAnsi" w:cs="Calibri"/>
          <w:color w:val="000000"/>
          <w:sz w:val="24"/>
          <w:szCs w:val="24"/>
        </w:rPr>
        <w:t xml:space="preserve">srednjoročna </w:t>
      </w:r>
      <w:r w:rsidRPr="007075A6">
        <w:rPr>
          <w:rFonts w:asciiTheme="minorHAnsi" w:eastAsia="Calibri" w:hAnsiTheme="minorHAnsi" w:cs="Calibri"/>
          <w:color w:val="000000"/>
          <w:sz w:val="24"/>
          <w:szCs w:val="24"/>
        </w:rPr>
        <w:t>evaluacija strateškog dokumenta</w:t>
      </w:r>
      <w:r w:rsidR="00C02BAB">
        <w:rPr>
          <w:rFonts w:asciiTheme="minorHAnsi" w:eastAsia="Calibri" w:hAnsiTheme="minorHAnsi" w:cs="Calibri"/>
          <w:color w:val="000000"/>
          <w:sz w:val="24"/>
          <w:szCs w:val="24"/>
        </w:rPr>
        <w:t xml:space="preserve"> (nakon realizacije prvog akcionog plana)</w:t>
      </w:r>
      <w:r w:rsidRPr="007075A6">
        <w:rPr>
          <w:rFonts w:asciiTheme="minorHAnsi" w:eastAsia="Calibri" w:hAnsiTheme="minorHAnsi" w:cs="Calibri"/>
          <w:color w:val="000000"/>
          <w:sz w:val="24"/>
          <w:szCs w:val="24"/>
        </w:rPr>
        <w:t xml:space="preserve">. </w:t>
      </w:r>
      <w:r w:rsidR="00C02BAB">
        <w:rPr>
          <w:rFonts w:asciiTheme="minorHAnsi" w:eastAsia="Calibri" w:hAnsiTheme="minorHAnsi" w:cs="Calibri"/>
          <w:color w:val="000000"/>
          <w:sz w:val="24"/>
          <w:szCs w:val="24"/>
        </w:rPr>
        <w:t>Takođe, f</w:t>
      </w:r>
      <w:r w:rsidRPr="007075A6">
        <w:rPr>
          <w:rFonts w:asciiTheme="minorHAnsi" w:eastAsia="Calibri" w:hAnsiTheme="minorHAnsi" w:cs="Calibri"/>
          <w:color w:val="000000"/>
          <w:sz w:val="24"/>
          <w:szCs w:val="24"/>
        </w:rPr>
        <w:t>inalna evaluacija će se sprovesti na kraju implementacionog perioda, kako bi ocijenila efekte i uči</w:t>
      </w:r>
      <w:r w:rsidR="00AA1F70">
        <w:rPr>
          <w:rFonts w:asciiTheme="minorHAnsi" w:eastAsia="Calibri" w:hAnsiTheme="minorHAnsi" w:cs="Calibri"/>
          <w:color w:val="000000"/>
          <w:sz w:val="24"/>
          <w:szCs w:val="24"/>
        </w:rPr>
        <w:t>nke Strategije RJU 2022-2026, s</w:t>
      </w:r>
      <w:r w:rsidRPr="007075A6">
        <w:rPr>
          <w:rFonts w:asciiTheme="minorHAnsi" w:eastAsia="Calibri" w:hAnsiTheme="minorHAnsi" w:cs="Calibri"/>
          <w:color w:val="000000"/>
          <w:sz w:val="24"/>
          <w:szCs w:val="24"/>
        </w:rPr>
        <w:t xml:space="preserve"> početnom analizom stanja za donošenje narednog strateškog dokumenta. Koristi</w:t>
      </w:r>
      <w:r w:rsidR="00AA1F70">
        <w:rPr>
          <w:rFonts w:asciiTheme="minorHAnsi" w:eastAsia="Calibri" w:hAnsiTheme="minorHAnsi" w:cs="Calibri"/>
          <w:color w:val="000000"/>
          <w:sz w:val="24"/>
          <w:szCs w:val="24"/>
        </w:rPr>
        <w:t>će se kombinovana metoda radi</w:t>
      </w:r>
      <w:r w:rsidRPr="007075A6">
        <w:rPr>
          <w:rFonts w:asciiTheme="minorHAnsi" w:eastAsia="Calibri" w:hAnsiTheme="minorHAnsi" w:cs="Calibri"/>
          <w:color w:val="000000"/>
          <w:sz w:val="24"/>
          <w:szCs w:val="24"/>
        </w:rPr>
        <w:t xml:space="preserve"> obezbjeđivanja objektivnosti u sprov</w:t>
      </w:r>
      <w:r w:rsidR="00AA1F70">
        <w:rPr>
          <w:rFonts w:asciiTheme="minorHAnsi" w:eastAsia="Calibri" w:hAnsiTheme="minorHAnsi" w:cs="Calibri"/>
          <w:color w:val="000000"/>
          <w:sz w:val="24"/>
          <w:szCs w:val="24"/>
        </w:rPr>
        <w:t>ođenju evaluacije, a biće sprove</w:t>
      </w:r>
      <w:r w:rsidRPr="007075A6">
        <w:rPr>
          <w:rFonts w:asciiTheme="minorHAnsi" w:eastAsia="Calibri" w:hAnsiTheme="minorHAnsi" w:cs="Calibri"/>
          <w:color w:val="000000"/>
          <w:sz w:val="24"/>
          <w:szCs w:val="24"/>
        </w:rPr>
        <w:t>dena od strane nezavinsnog eksperta, dok će taj proces koordinirati MJU. Evaluacija će se fokusirati prevashodno na indikatore učinka, a izvještaj će biti razmatran na Savjetu za reformu javne uprave, te biti dostavljen Vladi preko GSV-a na usvajanje.</w:t>
      </w: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pBdr>
          <w:top w:val="nil"/>
          <w:left w:val="nil"/>
          <w:bottom w:val="nil"/>
          <w:right w:val="nil"/>
          <w:between w:val="nil"/>
        </w:pBdr>
        <w:tabs>
          <w:tab w:val="left" w:pos="9450"/>
          <w:tab w:val="right" w:pos="9810"/>
          <w:tab w:val="left" w:pos="9900"/>
          <w:tab w:val="left" w:pos="10080"/>
        </w:tabs>
        <w:spacing w:before="120" w:after="240" w:line="240" w:lineRule="auto"/>
        <w:ind w:right="-475"/>
        <w:rPr>
          <w:rFonts w:asciiTheme="minorHAnsi" w:eastAsia="Calibri" w:hAnsiTheme="minorHAnsi" w:cs="Calibri"/>
          <w:b/>
          <w:color w:val="000000"/>
          <w:sz w:val="32"/>
          <w:szCs w:val="32"/>
        </w:rPr>
      </w:pPr>
    </w:p>
    <w:p w:rsidR="00C02BAB" w:rsidRDefault="00C02BAB">
      <w:pPr>
        <w:pBdr>
          <w:top w:val="nil"/>
          <w:left w:val="nil"/>
          <w:bottom w:val="nil"/>
          <w:right w:val="nil"/>
          <w:between w:val="nil"/>
        </w:pBdr>
        <w:tabs>
          <w:tab w:val="left" w:pos="9450"/>
          <w:tab w:val="right" w:pos="9810"/>
          <w:tab w:val="left" w:pos="9900"/>
          <w:tab w:val="left" w:pos="10080"/>
        </w:tabs>
        <w:spacing w:before="120" w:after="240" w:line="240" w:lineRule="auto"/>
        <w:ind w:left="360" w:right="-475" w:hanging="360"/>
        <w:jc w:val="center"/>
        <w:rPr>
          <w:rFonts w:asciiTheme="minorHAnsi" w:eastAsia="Calibri" w:hAnsiTheme="minorHAnsi" w:cs="Calibri"/>
          <w:b/>
          <w:color w:val="000000"/>
          <w:sz w:val="32"/>
          <w:szCs w:val="32"/>
        </w:rPr>
      </w:pPr>
    </w:p>
    <w:p w:rsidR="00C02BAB" w:rsidRDefault="00C02BAB" w:rsidP="008D7D7D">
      <w:pPr>
        <w:pBdr>
          <w:top w:val="nil"/>
          <w:left w:val="nil"/>
          <w:bottom w:val="nil"/>
          <w:right w:val="nil"/>
          <w:between w:val="nil"/>
        </w:pBdr>
        <w:tabs>
          <w:tab w:val="left" w:pos="9450"/>
          <w:tab w:val="right" w:pos="9810"/>
          <w:tab w:val="left" w:pos="9900"/>
          <w:tab w:val="left" w:pos="10080"/>
        </w:tabs>
        <w:spacing w:before="120" w:after="240" w:line="240" w:lineRule="auto"/>
        <w:ind w:right="-475"/>
        <w:rPr>
          <w:rFonts w:asciiTheme="minorHAnsi" w:eastAsia="Calibri" w:hAnsiTheme="minorHAnsi" w:cs="Calibri"/>
          <w:b/>
          <w:color w:val="000000"/>
          <w:sz w:val="32"/>
          <w:szCs w:val="32"/>
        </w:rPr>
      </w:pPr>
    </w:p>
    <w:p w:rsidR="00A16942" w:rsidRPr="007075A6" w:rsidRDefault="006A107F">
      <w:pPr>
        <w:pBdr>
          <w:top w:val="nil"/>
          <w:left w:val="nil"/>
          <w:bottom w:val="nil"/>
          <w:right w:val="nil"/>
          <w:between w:val="nil"/>
        </w:pBdr>
        <w:tabs>
          <w:tab w:val="left" w:pos="9450"/>
          <w:tab w:val="right" w:pos="9810"/>
          <w:tab w:val="left" w:pos="9900"/>
          <w:tab w:val="left" w:pos="10080"/>
        </w:tabs>
        <w:spacing w:before="120" w:after="240" w:line="240" w:lineRule="auto"/>
        <w:ind w:left="360" w:right="-475" w:hanging="360"/>
        <w:jc w:val="center"/>
        <w:rPr>
          <w:rFonts w:asciiTheme="minorHAnsi" w:eastAsia="Calibri" w:hAnsiTheme="minorHAnsi" w:cs="Calibri"/>
          <w:b/>
          <w:color w:val="000000"/>
          <w:sz w:val="32"/>
          <w:szCs w:val="32"/>
        </w:rPr>
      </w:pPr>
      <w:r w:rsidRPr="007075A6">
        <w:rPr>
          <w:rFonts w:asciiTheme="minorHAnsi" w:eastAsia="Calibri" w:hAnsiTheme="minorHAnsi" w:cs="Calibri"/>
          <w:b/>
          <w:color w:val="000000"/>
          <w:sz w:val="32"/>
          <w:szCs w:val="32"/>
        </w:rPr>
        <w:lastRenderedPageBreak/>
        <w:t>VI</w:t>
      </w:r>
      <w:r w:rsidR="00C02BAB">
        <w:rPr>
          <w:rFonts w:asciiTheme="minorHAnsi" w:eastAsia="Calibri" w:hAnsiTheme="minorHAnsi" w:cs="Calibri"/>
          <w:b/>
          <w:color w:val="000000"/>
          <w:sz w:val="32"/>
          <w:szCs w:val="32"/>
        </w:rPr>
        <w:t>I</w:t>
      </w:r>
      <w:r w:rsidR="000766D0">
        <w:rPr>
          <w:rFonts w:asciiTheme="minorHAnsi" w:eastAsia="Calibri" w:hAnsiTheme="minorHAnsi" w:cs="Calibri"/>
          <w:b/>
          <w:color w:val="000000"/>
          <w:sz w:val="32"/>
          <w:szCs w:val="32"/>
        </w:rPr>
        <w:t>I</w:t>
      </w:r>
      <w:r w:rsidRPr="007075A6">
        <w:rPr>
          <w:rFonts w:asciiTheme="minorHAnsi" w:eastAsia="Calibri" w:hAnsiTheme="minorHAnsi" w:cs="Calibri"/>
          <w:b/>
          <w:color w:val="000000"/>
          <w:sz w:val="32"/>
          <w:szCs w:val="32"/>
        </w:rPr>
        <w:t xml:space="preserve"> KOMUNIKACIONI </w:t>
      </w:r>
      <w:sdt>
        <w:sdtPr>
          <w:rPr>
            <w:rFonts w:asciiTheme="minorHAnsi" w:hAnsiTheme="minorHAnsi"/>
          </w:rPr>
          <w:tag w:val="goog_rdk_67"/>
          <w:id w:val="-79293306"/>
        </w:sdtPr>
        <w:sdtEndPr/>
        <w:sdtContent/>
      </w:sdt>
      <w:r w:rsidRPr="007075A6">
        <w:rPr>
          <w:rFonts w:asciiTheme="minorHAnsi" w:eastAsia="Calibri" w:hAnsiTheme="minorHAnsi" w:cs="Calibri"/>
          <w:b/>
          <w:color w:val="000000"/>
          <w:sz w:val="32"/>
          <w:szCs w:val="32"/>
        </w:rPr>
        <w:t>PLAN</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Glavni doprinos koji komunikacija može dati reformi javne uprave je uticaj na mišljenje, stavove i na kraju,ponašanje ključnih aktera (uključujući lidere, službenike i građane).  Navedeno je važno, jer svaka reforma zahtijeva promjenu ponašanja od strane zainteresovanih strana. Ovo posebno, jer rezultati reforme javne uprave najviše zavise od onih koji su odgovorni za njenu implementaciju – zaposlenih u javnoj upravi, s jedne strane, i građana koji su, uslovno rečeno, konzumenti i korisnici tih promjena.</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Da bi reforma javne uprave bila uspješna, neophodna je uključenost i aktivno učešće značajnog broja zainteresovanih strana. S tim u vezi prepoznate su ciljne javnosti u okviru procesa reforme javne uprave  koje su direktni nosioci procesa reforme (interne javnosti) ili javnosti koje su targetirane kao one koje mogu da doprinesu povećanju uticaja, promjeni mišljenja i većoj mobilzaciji u okviru procesa reforme javne uprave – eksterne javnosti. Interne javnosti čine zaposleni u državnoj upravi i lokalnoj samoupravi, dok eksternu ciljnu javnost čine: opšta javnost (građani), mediji, poslanici, NVO, predstavnici privrede, sindikalnih organizacija, akademske zajednice i međunarodne organizacije.</w:t>
      </w:r>
    </w:p>
    <w:p w:rsidR="00A16942" w:rsidRPr="007075A6" w:rsidRDefault="00AA1F70">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Komunikacione  aktivnosti biće</w:t>
      </w:r>
      <w:r w:rsidR="006A107F" w:rsidRPr="007075A6">
        <w:rPr>
          <w:rFonts w:asciiTheme="minorHAnsi" w:eastAsia="Calibri" w:hAnsiTheme="minorHAnsi" w:cs="Calibri"/>
          <w:color w:val="000000"/>
          <w:sz w:val="24"/>
          <w:szCs w:val="24"/>
        </w:rPr>
        <w:t xml:space="preserve"> uglavnom usmjerene na tri ključna kanal</w:t>
      </w:r>
      <w:r>
        <w:rPr>
          <w:rFonts w:asciiTheme="minorHAnsi" w:eastAsia="Calibri" w:hAnsiTheme="minorHAnsi" w:cs="Calibri"/>
          <w:color w:val="000000"/>
          <w:sz w:val="24"/>
          <w:szCs w:val="24"/>
        </w:rPr>
        <w:t>a: odnosi s</w:t>
      </w:r>
      <w:r w:rsidR="006A107F" w:rsidRPr="007075A6">
        <w:rPr>
          <w:rFonts w:asciiTheme="minorHAnsi" w:eastAsia="Calibri" w:hAnsiTheme="minorHAnsi" w:cs="Calibri"/>
          <w:color w:val="000000"/>
          <w:sz w:val="24"/>
          <w:szCs w:val="24"/>
        </w:rPr>
        <w:t xml:space="preserve"> medijima, društvene mreže (facebook i insta</w:t>
      </w:r>
      <w:r>
        <w:rPr>
          <w:rFonts w:asciiTheme="minorHAnsi" w:eastAsia="Calibri" w:hAnsiTheme="minorHAnsi" w:cs="Calibri"/>
          <w:color w:val="000000"/>
          <w:sz w:val="24"/>
          <w:szCs w:val="24"/>
        </w:rPr>
        <w:t>gram stranica ministarstva) i zvanični v</w:t>
      </w:r>
      <w:r w:rsidR="006A107F" w:rsidRPr="007075A6">
        <w:rPr>
          <w:rFonts w:asciiTheme="minorHAnsi" w:eastAsia="Calibri" w:hAnsiTheme="minorHAnsi" w:cs="Calibri"/>
          <w:color w:val="000000"/>
          <w:sz w:val="24"/>
          <w:szCs w:val="24"/>
        </w:rPr>
        <w:t xml:space="preserve">eb sajt: www.mju.gov.me </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Međusektorska komunikacija prepoznata je kao poseban komunikacioni izazov za Ministarstvo javne uprave,digitalnog društva i medija jer cjelokupan proces reforme javne uprave kao i jedan dio konkretnih aktivnosti, prema Akcionom planu za sprovođenje Strategije reforme javne uprave, koordinira MJUDDM.</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narednom periodu je potrebno ojačati sinergijski pristup u promociji reforme javne uprave i u promociju uključiti druge organe i institucije, koji su nosioci aktivnosti, imajući u vidu da je uočena nejasna podjela komunikacionih zadataka i odgovornosti unutar javne uprave, kao i to da pojedini komunikacioni izazovi zavise od drugih organa.</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ostvarivanju konkretnog doprinosa koji komunikacija može dati reformi prepoznati su ciljevi:</w:t>
      </w:r>
    </w:p>
    <w:p w:rsidR="00A16942" w:rsidRPr="007075A6" w:rsidRDefault="006A107F" w:rsidP="00EB118D">
      <w:pPr>
        <w:numPr>
          <w:ilvl w:val="0"/>
          <w:numId w:val="47"/>
        </w:numPr>
        <w:pBdr>
          <w:top w:val="nil"/>
          <w:left w:val="nil"/>
          <w:bottom w:val="nil"/>
          <w:right w:val="nil"/>
          <w:between w:val="nil"/>
        </w:pBdr>
        <w:spacing w:before="6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Građani bolje razumiju proces reforme javne uprave i bolje percipiraju ciljeve, aktivnosti, koristi i</w:t>
      </w:r>
      <w:r w:rsidR="003457C6">
        <w:rPr>
          <w:rFonts w:asciiTheme="minorHAnsi" w:eastAsia="Calibri" w:hAnsiTheme="minorHAnsi" w:cs="Calibri"/>
          <w:color w:val="000000"/>
          <w:sz w:val="24"/>
          <w:szCs w:val="24"/>
        </w:rPr>
        <w:t xml:space="preserve"> rezultate reforme javne uprave.</w:t>
      </w:r>
    </w:p>
    <w:p w:rsidR="00A16942" w:rsidRPr="007075A6" w:rsidRDefault="006A107F" w:rsidP="00EB118D">
      <w:pPr>
        <w:numPr>
          <w:ilvl w:val="0"/>
          <w:numId w:val="47"/>
        </w:numPr>
        <w:pBdr>
          <w:top w:val="nil"/>
          <w:left w:val="nil"/>
          <w:bottom w:val="nil"/>
          <w:right w:val="nil"/>
          <w:between w:val="nil"/>
        </w:pBdr>
        <w:spacing w:before="0" w:after="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Unaprijeđena je percepcija i vidljivost aktivnosti, koristi i rezultata reforme javne uprave kod o</w:t>
      </w:r>
      <w:r w:rsidR="003457C6">
        <w:rPr>
          <w:rFonts w:asciiTheme="minorHAnsi" w:eastAsia="Calibri" w:hAnsiTheme="minorHAnsi" w:cs="Calibri"/>
          <w:color w:val="000000"/>
          <w:sz w:val="24"/>
          <w:szCs w:val="24"/>
        </w:rPr>
        <w:t>pšte javnosti i drugih ciljnih javnosti.</w:t>
      </w:r>
    </w:p>
    <w:p w:rsidR="00A16942" w:rsidRPr="007075A6" w:rsidRDefault="006A107F" w:rsidP="00EB118D">
      <w:pPr>
        <w:numPr>
          <w:ilvl w:val="0"/>
          <w:numId w:val="47"/>
        </w:numPr>
        <w:pBdr>
          <w:top w:val="nil"/>
          <w:left w:val="nil"/>
          <w:bottom w:val="nil"/>
          <w:right w:val="nil"/>
          <w:between w:val="nil"/>
        </w:pBdr>
        <w:spacing w:before="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Građani više koriste elektronske usluge koje pruža javna uprava.</w:t>
      </w:r>
    </w:p>
    <w:p w:rsidR="00A16942" w:rsidRPr="007075A6" w:rsidRDefault="003457C6">
      <w:pPr>
        <w:spacing w:before="60" w:after="60" w:line="240" w:lineRule="auto"/>
        <w:ind w:right="-475"/>
        <w:jc w:val="both"/>
        <w:rPr>
          <w:rFonts w:asciiTheme="minorHAnsi" w:eastAsia="Calibri" w:hAnsiTheme="minorHAnsi" w:cs="Calibri"/>
          <w:color w:val="000000"/>
          <w:sz w:val="24"/>
          <w:szCs w:val="24"/>
        </w:rPr>
      </w:pPr>
      <w:r>
        <w:rPr>
          <w:rFonts w:asciiTheme="minorHAnsi" w:eastAsia="Calibri" w:hAnsiTheme="minorHAnsi" w:cs="Calibri"/>
          <w:color w:val="000000"/>
          <w:sz w:val="24"/>
          <w:szCs w:val="24"/>
        </w:rPr>
        <w:t>Radi</w:t>
      </w:r>
      <w:r w:rsidR="006A107F" w:rsidRPr="007075A6">
        <w:rPr>
          <w:rFonts w:asciiTheme="minorHAnsi" w:eastAsia="Calibri" w:hAnsiTheme="minorHAnsi" w:cs="Calibri"/>
          <w:color w:val="000000"/>
          <w:sz w:val="24"/>
          <w:szCs w:val="24"/>
        </w:rPr>
        <w:t xml:space="preserve"> podizan</w:t>
      </w:r>
      <w:r>
        <w:rPr>
          <w:rFonts w:asciiTheme="minorHAnsi" w:eastAsia="Calibri" w:hAnsiTheme="minorHAnsi" w:cs="Calibri"/>
          <w:color w:val="000000"/>
          <w:sz w:val="24"/>
          <w:szCs w:val="24"/>
        </w:rPr>
        <w:t>ja svijesti javnosti i povećanja</w:t>
      </w:r>
      <w:r w:rsidR="006A107F" w:rsidRPr="007075A6">
        <w:rPr>
          <w:rFonts w:asciiTheme="minorHAnsi" w:eastAsia="Calibri" w:hAnsiTheme="minorHAnsi" w:cs="Calibri"/>
          <w:color w:val="000000"/>
          <w:sz w:val="24"/>
          <w:szCs w:val="24"/>
        </w:rPr>
        <w:t xml:space="preserve"> razumijevanja o potrebi i koristi reforme javne uprave, u prethodnom periodu, realizovan je projekat  „Efikasna interna i eksterna komunikacija reforme javne uprave“</w:t>
      </w:r>
      <w:r>
        <w:rPr>
          <w:rFonts w:asciiTheme="minorHAnsi" w:eastAsia="Calibri" w:hAnsiTheme="minorHAnsi" w:cs="Calibri"/>
          <w:color w:val="000000"/>
          <w:sz w:val="24"/>
          <w:szCs w:val="24"/>
        </w:rPr>
        <w:t>,</w:t>
      </w:r>
      <w:r w:rsidR="006A107F" w:rsidRPr="007075A6">
        <w:rPr>
          <w:rFonts w:asciiTheme="minorHAnsi" w:eastAsia="Calibri" w:hAnsiTheme="minorHAnsi" w:cs="Calibri"/>
          <w:color w:val="000000"/>
          <w:sz w:val="24"/>
          <w:szCs w:val="24"/>
        </w:rPr>
        <w:t xml:space="preserve"> koji je finansirala Evropska unija, a koji  je sproveo konzorcijum koji predvodi KPMG za potrebe Ministarstva javne uprave.</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Tokom implementacije projekta sproveden je čitav niz komunikacionih aktivnosti koje su unaprijedile i povećale vidljivost i razumijevanje reforme javne uprave. Takođe, stvorene su osnove za uspostavljanje strateške komunikacije prema različitim ciljnim javnostima, a urađeno je i istraživanje o percepciji reforme javne uprave, identifikovani</w:t>
      </w:r>
      <w:r w:rsidR="003457C6">
        <w:rPr>
          <w:rFonts w:asciiTheme="minorHAnsi" w:eastAsia="Calibri" w:hAnsiTheme="minorHAnsi" w:cs="Calibri"/>
          <w:color w:val="000000"/>
          <w:sz w:val="24"/>
          <w:szCs w:val="24"/>
        </w:rPr>
        <w:t xml:space="preserve"> su</w:t>
      </w:r>
      <w:r w:rsidRPr="007075A6">
        <w:rPr>
          <w:rFonts w:asciiTheme="minorHAnsi" w:eastAsia="Calibri" w:hAnsiTheme="minorHAnsi" w:cs="Calibri"/>
          <w:color w:val="000000"/>
          <w:sz w:val="24"/>
          <w:szCs w:val="24"/>
        </w:rPr>
        <w:t xml:space="preserve"> i mapirani komunikacioni </w:t>
      </w:r>
      <w:r w:rsidRPr="007075A6">
        <w:rPr>
          <w:rFonts w:asciiTheme="minorHAnsi" w:eastAsia="Calibri" w:hAnsiTheme="minorHAnsi" w:cs="Calibri"/>
          <w:color w:val="000000"/>
          <w:sz w:val="24"/>
          <w:szCs w:val="24"/>
        </w:rPr>
        <w:lastRenderedPageBreak/>
        <w:t xml:space="preserve">izazovi procesa reforme javne uprave u Crnoj Gori, čime su stvorene osnove da se na dugoročnoj osnovi osmišljava komunikacija. Prepoznati su svi korisni kanali, alati i tehnike strateškog komuniciranja procesa reforme javne uprave i date smjernice za komunikaciju širokog spektra aktivnosti procesa reforme javne uprave. </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okviru projekta urađeno je istraživanje čiji </w:t>
      </w:r>
      <w:r w:rsidR="003457C6">
        <w:rPr>
          <w:rFonts w:asciiTheme="minorHAnsi" w:eastAsia="Calibri" w:hAnsiTheme="minorHAnsi" w:cs="Calibri"/>
          <w:color w:val="000000"/>
          <w:sz w:val="24"/>
          <w:szCs w:val="24"/>
        </w:rPr>
        <w:t>su rezultati</w:t>
      </w:r>
      <w:r w:rsidRPr="007075A6">
        <w:rPr>
          <w:rFonts w:asciiTheme="minorHAnsi" w:eastAsia="Calibri" w:hAnsiTheme="minorHAnsi" w:cs="Calibri"/>
          <w:color w:val="000000"/>
          <w:sz w:val="24"/>
          <w:szCs w:val="24"/>
        </w:rPr>
        <w:t xml:space="preserve"> da gotovo 41%  građana zna šta je reforma javne uprave, dok</w:t>
      </w:r>
      <w:r w:rsidR="003457C6">
        <w:rPr>
          <w:rFonts w:asciiTheme="minorHAnsi" w:eastAsia="Calibri" w:hAnsiTheme="minorHAnsi" w:cs="Calibri"/>
          <w:color w:val="000000"/>
          <w:sz w:val="24"/>
          <w:szCs w:val="24"/>
        </w:rPr>
        <w:t xml:space="preserve"> se preostali dio ispitanika</w:t>
      </w:r>
      <w:r w:rsidRPr="007075A6">
        <w:rPr>
          <w:rFonts w:asciiTheme="minorHAnsi" w:eastAsia="Calibri" w:hAnsiTheme="minorHAnsi" w:cs="Calibri"/>
          <w:color w:val="000000"/>
          <w:sz w:val="24"/>
          <w:szCs w:val="24"/>
        </w:rPr>
        <w:t xml:space="preserve"> izjasnio da ne zna ili da nije siguran.  Istraživanje rađeno 2020. godine, pokazalo je da građani u visokom procentu (59,9%) imaju povjerenje u javnu upravu, iako procenat ispitanika koji nemaju p</w:t>
      </w:r>
      <w:r w:rsidR="003457C6">
        <w:rPr>
          <w:rFonts w:asciiTheme="minorHAnsi" w:eastAsia="Calibri" w:hAnsiTheme="minorHAnsi" w:cs="Calibri"/>
          <w:color w:val="000000"/>
          <w:sz w:val="24"/>
          <w:szCs w:val="24"/>
        </w:rPr>
        <w:t>ovjerenja nije zanemarljiv – 37,</w:t>
      </w:r>
      <w:r w:rsidRPr="007075A6">
        <w:rPr>
          <w:rFonts w:asciiTheme="minorHAnsi" w:eastAsia="Calibri" w:hAnsiTheme="minorHAnsi" w:cs="Calibri"/>
          <w:color w:val="000000"/>
          <w:sz w:val="24"/>
          <w:szCs w:val="24"/>
        </w:rPr>
        <w:t>1%. Iako povjerenje u javnu</w:t>
      </w:r>
      <w:r w:rsidR="003457C6">
        <w:rPr>
          <w:rFonts w:asciiTheme="minorHAnsi" w:eastAsia="Calibri" w:hAnsiTheme="minorHAnsi" w:cs="Calibri"/>
          <w:color w:val="000000"/>
          <w:sz w:val="24"/>
          <w:szCs w:val="24"/>
        </w:rPr>
        <w:t xml:space="preserve"> upravu ne zavisi od kontakta s</w:t>
      </w:r>
      <w:r w:rsidRPr="007075A6">
        <w:rPr>
          <w:rFonts w:asciiTheme="minorHAnsi" w:eastAsia="Calibri" w:hAnsiTheme="minorHAnsi" w:cs="Calibri"/>
          <w:color w:val="000000"/>
          <w:sz w:val="24"/>
          <w:szCs w:val="24"/>
        </w:rPr>
        <w:t xml:space="preserve"> javnom upravom, istraživanje je pokazalo da je u vezi sa negativnim iskustvima. Takođe, lično n</w:t>
      </w:r>
      <w:r w:rsidR="003457C6">
        <w:rPr>
          <w:rFonts w:asciiTheme="minorHAnsi" w:eastAsia="Calibri" w:hAnsiTheme="minorHAnsi" w:cs="Calibri"/>
          <w:color w:val="000000"/>
          <w:sz w:val="24"/>
          <w:szCs w:val="24"/>
        </w:rPr>
        <w:t>egativno iskustvo povezano je s</w:t>
      </w:r>
      <w:r w:rsidRPr="007075A6">
        <w:rPr>
          <w:rFonts w:asciiTheme="minorHAnsi" w:eastAsia="Calibri" w:hAnsiTheme="minorHAnsi" w:cs="Calibri"/>
          <w:color w:val="000000"/>
          <w:sz w:val="24"/>
          <w:szCs w:val="24"/>
        </w:rPr>
        <w:t xml:space="preserve"> opštom ocjenom javne uprave kao sektora. Negativna iskustva se uglavnom odnose na čekanje, neljubaznost, nedostatak kompetencija i proaktivnosti u že</w:t>
      </w:r>
      <w:r w:rsidR="00B809B0">
        <w:rPr>
          <w:rFonts w:asciiTheme="minorHAnsi" w:eastAsia="Calibri" w:hAnsiTheme="minorHAnsi" w:cs="Calibri"/>
          <w:color w:val="000000"/>
          <w:sz w:val="24"/>
          <w:szCs w:val="24"/>
        </w:rPr>
        <w:t>lji da se pomogne klijentu. Kad</w:t>
      </w:r>
      <w:r w:rsidRPr="007075A6">
        <w:rPr>
          <w:rFonts w:asciiTheme="minorHAnsi" w:eastAsia="Calibri" w:hAnsiTheme="minorHAnsi" w:cs="Calibri"/>
          <w:color w:val="000000"/>
          <w:sz w:val="24"/>
          <w:szCs w:val="24"/>
        </w:rPr>
        <w:t xml:space="preserve"> je u pi</w:t>
      </w:r>
      <w:r w:rsidR="00B809B0">
        <w:rPr>
          <w:rFonts w:asciiTheme="minorHAnsi" w:eastAsia="Calibri" w:hAnsiTheme="minorHAnsi" w:cs="Calibri"/>
          <w:color w:val="000000"/>
          <w:sz w:val="24"/>
          <w:szCs w:val="24"/>
        </w:rPr>
        <w:t>tanju oblast digitalizacije, 61,</w:t>
      </w:r>
      <w:r w:rsidRPr="007075A6">
        <w:rPr>
          <w:rFonts w:asciiTheme="minorHAnsi" w:eastAsia="Calibri" w:hAnsiTheme="minorHAnsi" w:cs="Calibri"/>
          <w:color w:val="000000"/>
          <w:sz w:val="24"/>
          <w:szCs w:val="24"/>
        </w:rPr>
        <w:t>2% građana</w:t>
      </w:r>
      <w:r w:rsidR="00B809B0">
        <w:rPr>
          <w:rFonts w:asciiTheme="minorHAnsi" w:eastAsia="Calibri" w:hAnsiTheme="minorHAnsi" w:cs="Calibri"/>
          <w:color w:val="000000"/>
          <w:sz w:val="24"/>
          <w:szCs w:val="24"/>
        </w:rPr>
        <w:t xml:space="preserve"> je</w:t>
      </w:r>
      <w:r w:rsidRPr="007075A6">
        <w:rPr>
          <w:rFonts w:asciiTheme="minorHAnsi" w:eastAsia="Calibri" w:hAnsiTheme="minorHAnsi" w:cs="Calibri"/>
          <w:color w:val="000000"/>
          <w:sz w:val="24"/>
          <w:szCs w:val="24"/>
        </w:rPr>
        <w:t xml:space="preserve"> čulo da javna uprava radi na tome da omogući da se veći broj usluga završi digitalno, preko interneta, a ne odlaskom na šalter. O Portalu eUprav</w:t>
      </w:r>
      <w:r w:rsidR="00B809B0">
        <w:rPr>
          <w:rFonts w:asciiTheme="minorHAnsi" w:eastAsia="Calibri" w:hAnsiTheme="minorHAnsi" w:cs="Calibri"/>
          <w:color w:val="000000"/>
          <w:sz w:val="24"/>
          <w:szCs w:val="24"/>
        </w:rPr>
        <w:t>e ispitanici najčešće saznaju putem</w:t>
      </w:r>
      <w:r w:rsidRPr="007075A6">
        <w:rPr>
          <w:rFonts w:asciiTheme="minorHAnsi" w:eastAsia="Calibri" w:hAnsiTheme="minorHAnsi" w:cs="Calibri"/>
          <w:color w:val="000000"/>
          <w:sz w:val="24"/>
          <w:szCs w:val="24"/>
        </w:rPr>
        <w:t xml:space="preserve"> televizije i društvenih mreža, što i jesu dva najčešća kanala informisanja u Crnoj Gori. Većina onih koji su koristili Portal tvrde da im je</w:t>
      </w:r>
      <w:r w:rsidR="00B809B0">
        <w:rPr>
          <w:rFonts w:asciiTheme="minorHAnsi" w:eastAsia="Calibri" w:hAnsiTheme="minorHAnsi" w:cs="Calibri"/>
          <w:color w:val="000000"/>
          <w:sz w:val="24"/>
          <w:szCs w:val="24"/>
        </w:rPr>
        <w:t xml:space="preserve"> to</w:t>
      </w:r>
      <w:r w:rsidRPr="007075A6">
        <w:rPr>
          <w:rFonts w:asciiTheme="minorHAnsi" w:eastAsia="Calibri" w:hAnsiTheme="minorHAnsi" w:cs="Calibri"/>
          <w:color w:val="000000"/>
          <w:sz w:val="24"/>
          <w:szCs w:val="24"/>
        </w:rPr>
        <w:t xml:space="preserve"> olakša</w:t>
      </w:r>
      <w:r w:rsidR="00B809B0">
        <w:rPr>
          <w:rFonts w:asciiTheme="minorHAnsi" w:eastAsia="Calibri" w:hAnsiTheme="minorHAnsi" w:cs="Calibri"/>
          <w:color w:val="000000"/>
          <w:sz w:val="24"/>
          <w:szCs w:val="24"/>
        </w:rPr>
        <w:t>lo dobijanje dokumenta (56,1%), dok 11,</w:t>
      </w:r>
      <w:r w:rsidRPr="007075A6">
        <w:rPr>
          <w:rFonts w:asciiTheme="minorHAnsi" w:eastAsia="Calibri" w:hAnsiTheme="minorHAnsi" w:cs="Calibri"/>
          <w:color w:val="000000"/>
          <w:sz w:val="24"/>
          <w:szCs w:val="24"/>
        </w:rPr>
        <w:t>5% tvrde da nije.</w:t>
      </w:r>
    </w:p>
    <w:p w:rsidR="00A16942" w:rsidRPr="007075A6" w:rsidRDefault="006A107F">
      <w:pPr>
        <w:spacing w:before="60" w:after="60" w:line="240" w:lineRule="auto"/>
        <w:ind w:right="-475"/>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U cilju efikasne implementacije Strategije reforme javne uprave 2022-2026, bilo bi potrebno nastaviti realizaciju projekta, koji bi podrazumijevao izradu AP koji će se fokusirati na aktivnosti i indikatore učinka prepoznate novim strateškim dokumentom. </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 xml:space="preserve">Praćenje reforme, koordinacija i upravljanje procesom reforme javne </w:t>
      </w:r>
      <w:r w:rsidR="00B809B0">
        <w:rPr>
          <w:rFonts w:asciiTheme="minorHAnsi" w:eastAsia="Calibri" w:hAnsiTheme="minorHAnsi" w:cs="Calibri"/>
          <w:color w:val="000000"/>
          <w:sz w:val="24"/>
          <w:szCs w:val="24"/>
        </w:rPr>
        <w:t xml:space="preserve">uprave od posebne je važnosti. </w:t>
      </w:r>
      <w:r w:rsidRPr="007075A6">
        <w:rPr>
          <w:rFonts w:asciiTheme="minorHAnsi" w:eastAsia="Calibri" w:hAnsiTheme="minorHAnsi" w:cs="Calibri"/>
          <w:color w:val="000000"/>
          <w:sz w:val="24"/>
          <w:szCs w:val="24"/>
        </w:rPr>
        <w:t>U tom cilju, da bi se ispoštovali principi učešća i inkluzije, obrazovan je Savjet za reformu javne uprave. Savjet će pratiti realizaciju reforme javne uprave, u svim fazama, prateći prioritete, dinamiku i rokove realizacije mjera i aktivnosti čiji su nosioci državni organi, organi državne uprave, organi lokalne samouprave, organi lokalne uprave i druge nadležne institucije.</w:t>
      </w:r>
    </w:p>
    <w:p w:rsidR="00A16942" w:rsidRPr="007075A6" w:rsidRDefault="006A107F">
      <w:pPr>
        <w:spacing w:before="60" w:after="60" w:line="240" w:lineRule="auto"/>
        <w:ind w:right="-471"/>
        <w:jc w:val="both"/>
        <w:rPr>
          <w:rFonts w:asciiTheme="minorHAnsi" w:eastAsia="Calibri" w:hAnsiTheme="minorHAnsi" w:cs="Calibri"/>
          <w:color w:val="000000"/>
          <w:sz w:val="24"/>
          <w:szCs w:val="24"/>
        </w:rPr>
      </w:pPr>
      <w:r w:rsidRPr="007075A6">
        <w:rPr>
          <w:rFonts w:asciiTheme="minorHAnsi" w:eastAsia="Calibri" w:hAnsiTheme="minorHAnsi" w:cs="Calibri"/>
          <w:color w:val="000000"/>
          <w:sz w:val="24"/>
          <w:szCs w:val="24"/>
        </w:rPr>
        <w:t>U procesu promocije cjelokupnog procesa reforme jav</w:t>
      </w:r>
      <w:r w:rsidR="00B809B0">
        <w:rPr>
          <w:rFonts w:asciiTheme="minorHAnsi" w:eastAsia="Calibri" w:hAnsiTheme="minorHAnsi" w:cs="Calibri"/>
          <w:color w:val="000000"/>
          <w:sz w:val="24"/>
          <w:szCs w:val="24"/>
        </w:rPr>
        <w:t>n</w:t>
      </w:r>
      <w:r w:rsidRPr="007075A6">
        <w:rPr>
          <w:rFonts w:asciiTheme="minorHAnsi" w:eastAsia="Calibri" w:hAnsiTheme="minorHAnsi" w:cs="Calibri"/>
          <w:color w:val="000000"/>
          <w:sz w:val="24"/>
          <w:szCs w:val="24"/>
        </w:rPr>
        <w:t xml:space="preserve">e uprave posebna pažnja se posvjećuje promociji uloge i značaja Savjeta, u čiju svrhu je u ranijem periodu aktiviran zvaničan web sajt:  </w:t>
      </w:r>
      <w:hyperlink r:id="rId69">
        <w:r w:rsidRPr="007075A6">
          <w:rPr>
            <w:rFonts w:asciiTheme="minorHAnsi" w:eastAsia="Calibri" w:hAnsiTheme="minorHAnsi" w:cs="Calibri"/>
            <w:color w:val="000000"/>
            <w:sz w:val="24"/>
            <w:szCs w:val="24"/>
            <w:u w:val="single"/>
          </w:rPr>
          <w:t>https://srju.gov.me/direktor</w:t>
        </w:r>
      </w:hyperlink>
      <w:r w:rsidRPr="007075A6">
        <w:rPr>
          <w:rFonts w:asciiTheme="minorHAnsi" w:eastAsia="Calibri" w:hAnsiTheme="minorHAnsi" w:cs="Calibri"/>
          <w:color w:val="000000"/>
          <w:sz w:val="24"/>
          <w:szCs w:val="24"/>
        </w:rPr>
        <w:t xml:space="preserve"> koji će zbog kontinuiteta u praćenju koristi reforme i u narednom periodu biti na istoj adresi.</w:t>
      </w: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pPr>
    </w:p>
    <w:p w:rsidR="00A16942" w:rsidRPr="007075A6" w:rsidRDefault="00A16942">
      <w:pPr>
        <w:spacing w:before="60" w:after="60" w:line="240" w:lineRule="auto"/>
        <w:ind w:right="-471"/>
        <w:jc w:val="both"/>
        <w:rPr>
          <w:rFonts w:asciiTheme="minorHAnsi" w:eastAsia="Calibri" w:hAnsiTheme="minorHAnsi" w:cs="Calibri"/>
          <w:color w:val="000000"/>
          <w:sz w:val="24"/>
          <w:szCs w:val="24"/>
        </w:rPr>
        <w:sectPr w:rsidR="00A16942" w:rsidRPr="007075A6" w:rsidSect="00243FB4">
          <w:type w:val="continuous"/>
          <w:pgSz w:w="12240" w:h="15840"/>
          <w:pgMar w:top="1714" w:right="1526" w:bottom="1800" w:left="1555" w:header="864" w:footer="720" w:gutter="0"/>
          <w:cols w:space="720"/>
        </w:sectPr>
      </w:pPr>
    </w:p>
    <w:p w:rsidR="00A16942" w:rsidRPr="00906B8E" w:rsidRDefault="00B809B0" w:rsidP="00F0653F">
      <w:pPr>
        <w:spacing w:after="40" w:line="240" w:lineRule="auto"/>
        <w:jc w:val="center"/>
        <w:rPr>
          <w:rFonts w:asciiTheme="minorHAnsi" w:eastAsia="Sitka Text" w:hAnsiTheme="minorHAnsi" w:cs="Sitka Text"/>
          <w:b/>
          <w:color w:val="000000"/>
          <w:sz w:val="28"/>
          <w:szCs w:val="28"/>
        </w:rPr>
      </w:pPr>
      <w:r>
        <w:rPr>
          <w:rFonts w:asciiTheme="minorHAnsi" w:eastAsia="Sitka Text" w:hAnsiTheme="minorHAnsi" w:cs="Sitka Text"/>
          <w:b/>
          <w:color w:val="000000"/>
          <w:sz w:val="28"/>
          <w:szCs w:val="28"/>
        </w:rPr>
        <w:lastRenderedPageBreak/>
        <w:t>AKCIONI PLAN 2022–</w:t>
      </w:r>
      <w:r w:rsidR="006A107F" w:rsidRPr="00906B8E">
        <w:rPr>
          <w:rFonts w:asciiTheme="minorHAnsi" w:eastAsia="Sitka Text" w:hAnsiTheme="minorHAnsi" w:cs="Sitka Text"/>
          <w:b/>
          <w:color w:val="000000"/>
          <w:sz w:val="28"/>
          <w:szCs w:val="28"/>
        </w:rPr>
        <w:t>2024.</w:t>
      </w:r>
    </w:p>
    <w:p w:rsidR="00A16942" w:rsidRDefault="006A107F" w:rsidP="00F0653F">
      <w:pPr>
        <w:spacing w:after="40" w:line="240" w:lineRule="auto"/>
        <w:jc w:val="center"/>
        <w:rPr>
          <w:rFonts w:asciiTheme="minorHAnsi" w:eastAsia="Sitka Text" w:hAnsiTheme="minorHAnsi" w:cs="Sitka Text"/>
          <w:b/>
          <w:color w:val="000000"/>
          <w:sz w:val="28"/>
          <w:szCs w:val="28"/>
        </w:rPr>
      </w:pPr>
      <w:r w:rsidRPr="00906B8E">
        <w:rPr>
          <w:rFonts w:asciiTheme="minorHAnsi" w:eastAsia="Sitka Text" w:hAnsiTheme="minorHAnsi" w:cs="Sitka Text"/>
          <w:b/>
          <w:color w:val="000000"/>
          <w:sz w:val="28"/>
          <w:szCs w:val="28"/>
        </w:rPr>
        <w:t>za sprovođenje Strategije reforme javne uprave za period 2022</w:t>
      </w:r>
      <w:r w:rsidR="00B809B0">
        <w:rPr>
          <w:rFonts w:asciiTheme="minorHAnsi" w:eastAsia="Sitka Text" w:hAnsiTheme="minorHAnsi" w:cs="Sitka Text"/>
          <w:b/>
          <w:color w:val="000000"/>
          <w:sz w:val="28"/>
          <w:szCs w:val="28"/>
        </w:rPr>
        <w:t>–</w:t>
      </w:r>
      <w:sdt>
        <w:sdtPr>
          <w:rPr>
            <w:rFonts w:asciiTheme="minorHAnsi" w:hAnsiTheme="minorHAnsi"/>
            <w:b/>
            <w:sz w:val="28"/>
            <w:szCs w:val="28"/>
          </w:rPr>
          <w:tag w:val="goog_rdk_73"/>
          <w:id w:val="-2044279948"/>
        </w:sdtPr>
        <w:sdtEndPr/>
        <w:sdtContent/>
      </w:sdt>
      <w:r w:rsidRPr="00906B8E">
        <w:rPr>
          <w:rFonts w:asciiTheme="minorHAnsi" w:eastAsia="Sitka Text" w:hAnsiTheme="minorHAnsi" w:cs="Sitka Text"/>
          <w:b/>
          <w:color w:val="000000"/>
          <w:sz w:val="28"/>
          <w:szCs w:val="28"/>
        </w:rPr>
        <w:t>2026.</w:t>
      </w:r>
    </w:p>
    <w:p w:rsidR="00A16942" w:rsidRPr="007075A6" w:rsidRDefault="006A107F">
      <w:pPr>
        <w:spacing w:before="120" w:after="120" w:line="240" w:lineRule="auto"/>
        <w:jc w:val="center"/>
        <w:rPr>
          <w:rFonts w:asciiTheme="minorHAnsi" w:eastAsia="Sitka Text" w:hAnsiTheme="minorHAnsi" w:cs="Sitka Text"/>
          <w:b/>
          <w:color w:val="000000"/>
          <w:sz w:val="28"/>
          <w:szCs w:val="28"/>
        </w:rPr>
      </w:pPr>
      <w:r w:rsidRPr="007075A6">
        <w:rPr>
          <w:rFonts w:asciiTheme="minorHAnsi" w:eastAsia="Sitka Text" w:hAnsiTheme="minorHAnsi" w:cs="Sitka Text"/>
          <w:b/>
          <w:color w:val="000000"/>
          <w:sz w:val="28"/>
          <w:szCs w:val="28"/>
        </w:rPr>
        <w:t>STRATEŠKI CILJ I</w:t>
      </w:r>
    </w:p>
    <w:p w:rsidR="00A16942" w:rsidRPr="007075A6" w:rsidRDefault="006A107F">
      <w:pPr>
        <w:spacing w:before="120" w:after="120" w:line="240" w:lineRule="auto"/>
        <w:jc w:val="center"/>
        <w:rPr>
          <w:rFonts w:asciiTheme="minorHAnsi" w:eastAsia="Sitka Text" w:hAnsiTheme="minorHAnsi" w:cs="Sitka Text"/>
          <w:color w:val="000000"/>
          <w:sz w:val="24"/>
          <w:szCs w:val="24"/>
        </w:rPr>
      </w:pPr>
      <w:r w:rsidRPr="007075A6">
        <w:rPr>
          <w:rFonts w:asciiTheme="minorHAnsi" w:eastAsia="Sitka Text" w:hAnsiTheme="minorHAnsi" w:cs="Sitka Text"/>
          <w:b/>
          <w:color w:val="000000"/>
          <w:sz w:val="28"/>
          <w:szCs w:val="28"/>
        </w:rPr>
        <w:t>ORGANIZACIJA I RAD JAVNE UPRAVE U FUNKCIJI POTREBA GRAĐANA</w:t>
      </w:r>
    </w:p>
    <w:tbl>
      <w:tblPr>
        <w:tblStyle w:val="15"/>
        <w:tblW w:w="1457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715"/>
        <w:gridCol w:w="2383"/>
        <w:gridCol w:w="15"/>
        <w:gridCol w:w="1652"/>
        <w:gridCol w:w="638"/>
        <w:gridCol w:w="1162"/>
        <w:gridCol w:w="2070"/>
        <w:gridCol w:w="16"/>
        <w:gridCol w:w="1334"/>
        <w:gridCol w:w="1440"/>
        <w:gridCol w:w="16"/>
        <w:gridCol w:w="1334"/>
        <w:gridCol w:w="1770"/>
        <w:gridCol w:w="30"/>
      </w:tblGrid>
      <w:tr w:rsidR="00A16942" w:rsidRPr="007075A6" w:rsidTr="003C7454">
        <w:tc>
          <w:tcPr>
            <w:tcW w:w="3113" w:type="dxa"/>
            <w:gridSpan w:val="3"/>
            <w:shd w:val="clear" w:color="auto" w:fill="CBD5DE" w:themeFill="accent1" w:themeFillTint="66"/>
            <w:vAlign w:val="center"/>
          </w:tcPr>
          <w:p w:rsidR="00A16942" w:rsidRPr="00BA5C1E" w:rsidRDefault="006A107F">
            <w:pPr>
              <w:spacing w:after="40"/>
              <w:jc w:val="center"/>
              <w:rPr>
                <w:rFonts w:asciiTheme="minorHAnsi" w:eastAsia="Cambria" w:hAnsiTheme="minorHAnsi" w:cs="Cambria"/>
                <w:sz w:val="24"/>
                <w:szCs w:val="24"/>
              </w:rPr>
            </w:pPr>
            <w:r w:rsidRPr="00BA5C1E">
              <w:rPr>
                <w:rFonts w:asciiTheme="minorHAnsi" w:eastAsia="Cambria" w:hAnsiTheme="minorHAnsi" w:cs="Cambria"/>
                <w:sz w:val="24"/>
                <w:szCs w:val="24"/>
              </w:rPr>
              <w:t>OPERATIVNI CILJ 1.1</w:t>
            </w:r>
          </w:p>
        </w:tc>
        <w:tc>
          <w:tcPr>
            <w:tcW w:w="11462" w:type="dxa"/>
            <w:gridSpan w:val="11"/>
            <w:shd w:val="clear" w:color="auto" w:fill="CBD5DE" w:themeFill="accent1" w:themeFillTint="66"/>
          </w:tcPr>
          <w:p w:rsidR="00A16942" w:rsidRPr="00BA5C1E" w:rsidRDefault="00B809B0">
            <w:pPr>
              <w:spacing w:after="40"/>
              <w:rPr>
                <w:rFonts w:asciiTheme="minorHAnsi" w:eastAsia="Cambria" w:hAnsiTheme="minorHAnsi" w:cs="Cambria"/>
                <w:sz w:val="24"/>
                <w:szCs w:val="24"/>
              </w:rPr>
            </w:pPr>
            <w:r>
              <w:rPr>
                <w:rFonts w:asciiTheme="minorHAnsi" w:eastAsia="Cambria" w:hAnsiTheme="minorHAnsi" w:cs="Cambria"/>
                <w:sz w:val="24"/>
                <w:szCs w:val="24"/>
              </w:rPr>
              <w:t>Funkcionalna javna uprava s</w:t>
            </w:r>
            <w:r w:rsidR="006A107F" w:rsidRPr="00BA5C1E">
              <w:rPr>
                <w:rFonts w:asciiTheme="minorHAnsi" w:eastAsia="Cambria" w:hAnsiTheme="minorHAnsi" w:cs="Cambria"/>
                <w:sz w:val="24"/>
                <w:szCs w:val="24"/>
              </w:rPr>
              <w:t xml:space="preserve"> efikasnim nadzorom nad njenim radom i primjenom koncepta upravljačke odgovornosti</w:t>
            </w:r>
          </w:p>
        </w:tc>
      </w:tr>
      <w:tr w:rsidR="00A16942" w:rsidRPr="007075A6" w:rsidTr="003C7454">
        <w:tc>
          <w:tcPr>
            <w:tcW w:w="5403" w:type="dxa"/>
            <w:gridSpan w:val="5"/>
            <w:shd w:val="clear" w:color="auto" w:fill="F4E8DF" w:themeFill="accent2" w:themeFillTint="33"/>
            <w:vAlign w:val="center"/>
          </w:tcPr>
          <w:p w:rsidR="00A16942" w:rsidRPr="002108E4" w:rsidRDefault="006A107F">
            <w:pPr>
              <w:spacing w:after="40"/>
              <w:jc w:val="center"/>
              <w:rPr>
                <w:rFonts w:asciiTheme="minorHAnsi" w:eastAsia="Cambria" w:hAnsiTheme="minorHAnsi" w:cs="Cambria"/>
                <w:sz w:val="20"/>
                <w:szCs w:val="20"/>
              </w:rPr>
            </w:pPr>
            <w:r w:rsidRPr="002108E4">
              <w:rPr>
                <w:rFonts w:asciiTheme="minorHAnsi" w:eastAsia="Cambria" w:hAnsiTheme="minorHAnsi" w:cs="Cambria"/>
                <w:sz w:val="20"/>
                <w:szCs w:val="20"/>
              </w:rPr>
              <w:t>Indikator</w:t>
            </w:r>
          </w:p>
        </w:tc>
        <w:tc>
          <w:tcPr>
            <w:tcW w:w="3248" w:type="dxa"/>
            <w:gridSpan w:val="3"/>
            <w:shd w:val="clear" w:color="auto" w:fill="F4E8DF" w:themeFill="accent2" w:themeFillTint="33"/>
            <w:vAlign w:val="center"/>
          </w:tcPr>
          <w:p w:rsidR="00A16942" w:rsidRPr="002108E4" w:rsidRDefault="006A107F">
            <w:pPr>
              <w:spacing w:after="40"/>
              <w:jc w:val="center"/>
              <w:rPr>
                <w:rFonts w:asciiTheme="minorHAnsi" w:eastAsia="Cambria" w:hAnsiTheme="minorHAnsi" w:cs="Cambria"/>
                <w:sz w:val="20"/>
                <w:szCs w:val="20"/>
              </w:rPr>
            </w:pPr>
            <w:r w:rsidRPr="002108E4">
              <w:rPr>
                <w:rFonts w:asciiTheme="minorHAnsi" w:eastAsia="Cambria" w:hAnsiTheme="minorHAnsi" w:cs="Cambria"/>
                <w:sz w:val="20"/>
                <w:szCs w:val="20"/>
              </w:rPr>
              <w:t>Početna vrijednost</w:t>
            </w:r>
          </w:p>
        </w:tc>
        <w:tc>
          <w:tcPr>
            <w:tcW w:w="2790" w:type="dxa"/>
            <w:gridSpan w:val="3"/>
            <w:shd w:val="clear" w:color="auto" w:fill="F4E8DF" w:themeFill="accent2" w:themeFillTint="33"/>
            <w:vAlign w:val="center"/>
          </w:tcPr>
          <w:p w:rsidR="00A16942" w:rsidRPr="002108E4" w:rsidRDefault="006A107F">
            <w:pPr>
              <w:spacing w:after="40"/>
              <w:jc w:val="center"/>
              <w:rPr>
                <w:rFonts w:asciiTheme="minorHAnsi" w:eastAsia="Cambria" w:hAnsiTheme="minorHAnsi" w:cs="Cambria"/>
                <w:sz w:val="20"/>
                <w:szCs w:val="20"/>
              </w:rPr>
            </w:pPr>
            <w:r w:rsidRPr="002108E4">
              <w:rPr>
                <w:rFonts w:asciiTheme="minorHAnsi" w:eastAsia="Cambria" w:hAnsiTheme="minorHAnsi" w:cs="Cambria"/>
                <w:sz w:val="20"/>
                <w:szCs w:val="20"/>
              </w:rPr>
              <w:t>Ciljana vrijednost do 2024.</w:t>
            </w:r>
          </w:p>
        </w:tc>
        <w:tc>
          <w:tcPr>
            <w:tcW w:w="3134" w:type="dxa"/>
            <w:gridSpan w:val="3"/>
            <w:shd w:val="clear" w:color="auto" w:fill="F4E8DF" w:themeFill="accent2" w:themeFillTint="33"/>
            <w:vAlign w:val="center"/>
          </w:tcPr>
          <w:p w:rsidR="00A16942" w:rsidRPr="002108E4" w:rsidRDefault="006A107F">
            <w:pPr>
              <w:spacing w:after="40"/>
              <w:jc w:val="center"/>
              <w:rPr>
                <w:rFonts w:asciiTheme="minorHAnsi" w:eastAsia="Cambria" w:hAnsiTheme="minorHAnsi" w:cs="Cambria"/>
                <w:sz w:val="20"/>
                <w:szCs w:val="20"/>
              </w:rPr>
            </w:pPr>
            <w:r w:rsidRPr="002108E4">
              <w:rPr>
                <w:rFonts w:asciiTheme="minorHAnsi" w:eastAsia="Cambria" w:hAnsiTheme="minorHAnsi" w:cs="Cambria"/>
                <w:sz w:val="20"/>
                <w:szCs w:val="20"/>
              </w:rPr>
              <w:t>Ciljana vrijednost u 2026.</w:t>
            </w:r>
          </w:p>
        </w:tc>
      </w:tr>
      <w:tr w:rsidR="00A16942" w:rsidRPr="007075A6" w:rsidTr="003C7454">
        <w:tc>
          <w:tcPr>
            <w:tcW w:w="5403" w:type="dxa"/>
            <w:gridSpan w:val="5"/>
            <w:shd w:val="clear" w:color="auto" w:fill="F4E8DF" w:themeFill="accent2" w:themeFillTint="33"/>
            <w:vAlign w:val="center"/>
          </w:tcPr>
          <w:p w:rsidR="00A16942" w:rsidRPr="002F7D3C" w:rsidRDefault="006A107F" w:rsidP="00AD511C">
            <w:pPr>
              <w:spacing w:after="40"/>
              <w:ind w:left="0"/>
              <w:rPr>
                <w:rFonts w:asciiTheme="minorHAnsi" w:eastAsia="Cambria" w:hAnsiTheme="minorHAnsi" w:cs="Cambria"/>
                <w:b w:val="0"/>
                <w:sz w:val="18"/>
                <w:szCs w:val="18"/>
              </w:rPr>
            </w:pPr>
            <w:r w:rsidRPr="002F7D3C">
              <w:rPr>
                <w:rFonts w:asciiTheme="minorHAnsi" w:eastAsia="Cambria" w:hAnsiTheme="minorHAnsi" w:cs="Cambria"/>
                <w:b w:val="0"/>
                <w:sz w:val="18"/>
                <w:szCs w:val="18"/>
              </w:rPr>
              <w:t>Iznos sredstava koji je prinudno naplaćen u radnim predmetima koje zastupa Zaštitnik imovinsko-pravnih interesa</w:t>
            </w:r>
          </w:p>
        </w:tc>
        <w:tc>
          <w:tcPr>
            <w:tcW w:w="3248"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10.412.089  € (2020)</w:t>
            </w:r>
          </w:p>
        </w:tc>
        <w:tc>
          <w:tcPr>
            <w:tcW w:w="2790"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Nepromijenjeno u odnosu na početnu vrijednost</w:t>
            </w:r>
          </w:p>
        </w:tc>
        <w:tc>
          <w:tcPr>
            <w:tcW w:w="3134" w:type="dxa"/>
            <w:gridSpan w:val="3"/>
            <w:shd w:val="clear" w:color="auto" w:fill="F4E8DF" w:themeFill="accent2" w:themeFillTint="33"/>
          </w:tcPr>
          <w:p w:rsidR="00A16942" w:rsidRPr="007075A6" w:rsidRDefault="00B809B0">
            <w:pPr>
              <w:spacing w:after="40"/>
              <w:rPr>
                <w:rFonts w:asciiTheme="minorHAnsi" w:eastAsia="Cambria" w:hAnsiTheme="minorHAnsi" w:cs="Cambria"/>
                <w:b w:val="0"/>
                <w:sz w:val="18"/>
                <w:szCs w:val="18"/>
              </w:rPr>
            </w:pPr>
            <w:r>
              <w:rPr>
                <w:rFonts w:asciiTheme="minorHAnsi" w:eastAsia="Cambria" w:hAnsiTheme="minorHAnsi" w:cs="Cambria"/>
                <w:b w:val="0"/>
                <w:sz w:val="18"/>
                <w:szCs w:val="18"/>
              </w:rPr>
              <w:t xml:space="preserve">-3% </w:t>
            </w:r>
            <w:r w:rsidR="006A107F" w:rsidRPr="007075A6">
              <w:rPr>
                <w:rFonts w:asciiTheme="minorHAnsi" w:eastAsia="Cambria" w:hAnsiTheme="minorHAnsi" w:cs="Cambria"/>
                <w:b w:val="0"/>
                <w:sz w:val="18"/>
                <w:szCs w:val="18"/>
              </w:rPr>
              <w:t xml:space="preserve"> početne vrijednosti</w:t>
            </w:r>
          </w:p>
        </w:tc>
      </w:tr>
      <w:tr w:rsidR="00A16942" w:rsidRPr="007075A6" w:rsidTr="003C7454">
        <w:tc>
          <w:tcPr>
            <w:tcW w:w="5403" w:type="dxa"/>
            <w:gridSpan w:val="5"/>
            <w:shd w:val="clear" w:color="auto" w:fill="F4E8DF" w:themeFill="accent2" w:themeFillTint="33"/>
          </w:tcPr>
          <w:p w:rsidR="00A16942" w:rsidRPr="007244E2" w:rsidRDefault="00363BBA" w:rsidP="00AD511C">
            <w:pPr>
              <w:spacing w:after="40"/>
              <w:ind w:left="0"/>
              <w:rPr>
                <w:rFonts w:asciiTheme="minorHAnsi" w:eastAsia="Cambria" w:hAnsiTheme="minorHAnsi" w:cs="Cambria"/>
                <w:b w:val="0"/>
                <w:color w:val="000000" w:themeColor="text1"/>
                <w:sz w:val="18"/>
                <w:szCs w:val="18"/>
              </w:rPr>
            </w:pPr>
            <w:r>
              <w:rPr>
                <w:rFonts w:asciiTheme="minorHAnsi" w:eastAsia="Cambria" w:hAnsiTheme="minorHAnsi" w:cs="Cambria"/>
                <w:b w:val="0"/>
                <w:color w:val="000000" w:themeColor="text1"/>
                <w:sz w:val="18"/>
                <w:szCs w:val="18"/>
              </w:rPr>
              <w:t>Procenat</w:t>
            </w:r>
            <w:r w:rsidR="00392F63">
              <w:rPr>
                <w:rFonts w:asciiTheme="minorHAnsi" w:eastAsia="Cambria" w:hAnsiTheme="minorHAnsi" w:cs="Cambria"/>
                <w:b w:val="0"/>
                <w:color w:val="000000" w:themeColor="text1"/>
                <w:sz w:val="18"/>
                <w:szCs w:val="18"/>
              </w:rPr>
              <w:t xml:space="preserve"> </w:t>
            </w:r>
            <w:r w:rsidR="00DB7944" w:rsidRPr="007244E2">
              <w:rPr>
                <w:rFonts w:asciiTheme="minorHAnsi" w:eastAsia="Cambria" w:hAnsiTheme="minorHAnsi" w:cs="Cambria"/>
                <w:b w:val="0"/>
                <w:color w:val="000000" w:themeColor="text1"/>
                <w:sz w:val="18"/>
                <w:szCs w:val="18"/>
              </w:rPr>
              <w:t xml:space="preserve">institucija u kojima je uspostavljen sistem izvještavanja na nivou pokazatelja ishoda i ciljeva koji bi omogućili </w:t>
            </w:r>
            <w:r>
              <w:rPr>
                <w:rFonts w:asciiTheme="minorHAnsi" w:eastAsia="Cambria" w:hAnsiTheme="minorHAnsi" w:cs="Cambria"/>
                <w:b w:val="0"/>
                <w:color w:val="000000" w:themeColor="text1"/>
                <w:sz w:val="18"/>
                <w:szCs w:val="18"/>
              </w:rPr>
              <w:t>praćenje postizanja rezultata s</w:t>
            </w:r>
            <w:r w:rsidR="00DB7944" w:rsidRPr="007244E2">
              <w:rPr>
                <w:rFonts w:asciiTheme="minorHAnsi" w:eastAsia="Cambria" w:hAnsiTheme="minorHAnsi" w:cs="Cambria"/>
                <w:b w:val="0"/>
                <w:color w:val="000000" w:themeColor="text1"/>
                <w:sz w:val="18"/>
                <w:szCs w:val="18"/>
              </w:rPr>
              <w:t xml:space="preserve"> pokazateljima realizacije programskog budžeta</w:t>
            </w:r>
          </w:p>
        </w:tc>
        <w:tc>
          <w:tcPr>
            <w:tcW w:w="3248"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Nije uspostavljen sistem</w:t>
            </w:r>
          </w:p>
        </w:tc>
        <w:tc>
          <w:tcPr>
            <w:tcW w:w="2790"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100% ministarstava imaju uspostavljeno </w:t>
            </w:r>
            <w:r w:rsidRPr="00BA5C1E">
              <w:rPr>
                <w:rFonts w:asciiTheme="minorHAnsi" w:eastAsia="Cambria" w:hAnsiTheme="minorHAnsi" w:cs="Cambria"/>
                <w:b w:val="0"/>
                <w:sz w:val="18"/>
                <w:szCs w:val="18"/>
              </w:rPr>
              <w:t>outcome</w:t>
            </w:r>
            <w:r w:rsidRPr="007075A6">
              <w:rPr>
                <w:rFonts w:asciiTheme="minorHAnsi" w:eastAsia="Cambria" w:hAnsiTheme="minorHAnsi" w:cs="Cambria"/>
                <w:b w:val="0"/>
                <w:sz w:val="18"/>
                <w:szCs w:val="18"/>
              </w:rPr>
              <w:t xml:space="preserve"> izvještavanje</w:t>
            </w:r>
          </w:p>
        </w:tc>
        <w:tc>
          <w:tcPr>
            <w:tcW w:w="3134" w:type="dxa"/>
            <w:gridSpan w:val="3"/>
            <w:shd w:val="clear" w:color="auto" w:fill="F4E8DF" w:themeFill="accent2" w:themeFillTint="33"/>
          </w:tcPr>
          <w:p w:rsidR="00A16942" w:rsidRPr="007075A6" w:rsidRDefault="006A107F">
            <w:pPr>
              <w:spacing w:after="4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100% ministarstava </w:t>
            </w:r>
          </w:p>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50% organa uprave i javnih ustanova</w:t>
            </w:r>
          </w:p>
        </w:tc>
      </w:tr>
      <w:tr w:rsidR="00A16942" w:rsidRPr="007075A6" w:rsidTr="003C7454">
        <w:tc>
          <w:tcPr>
            <w:tcW w:w="5403" w:type="dxa"/>
            <w:gridSpan w:val="5"/>
            <w:shd w:val="clear" w:color="auto" w:fill="F4E8DF" w:themeFill="accent2" w:themeFillTint="33"/>
          </w:tcPr>
          <w:p w:rsidR="00A16942" w:rsidRPr="002F7D3C" w:rsidRDefault="006A107F" w:rsidP="00AD511C">
            <w:pPr>
              <w:spacing w:after="40"/>
              <w:ind w:left="0"/>
              <w:rPr>
                <w:rFonts w:asciiTheme="minorHAnsi" w:eastAsia="Cambria" w:hAnsiTheme="minorHAnsi" w:cs="Cambria"/>
                <w:b w:val="0"/>
                <w:sz w:val="18"/>
                <w:szCs w:val="18"/>
              </w:rPr>
            </w:pPr>
            <w:r w:rsidRPr="002F7D3C">
              <w:rPr>
                <w:rFonts w:asciiTheme="minorHAnsi" w:eastAsia="Cambria" w:hAnsiTheme="minorHAnsi" w:cs="Cambria"/>
                <w:b w:val="0"/>
                <w:sz w:val="18"/>
                <w:szCs w:val="18"/>
              </w:rPr>
              <w:t>Prosječno trajanje upravnog spora u Upravnom sudu</w:t>
            </w:r>
          </w:p>
        </w:tc>
        <w:tc>
          <w:tcPr>
            <w:tcW w:w="3248"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17 mjeseci</w:t>
            </w:r>
          </w:p>
        </w:tc>
        <w:tc>
          <w:tcPr>
            <w:tcW w:w="2790"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12 mjeseci</w:t>
            </w:r>
          </w:p>
        </w:tc>
        <w:tc>
          <w:tcPr>
            <w:tcW w:w="3134" w:type="dxa"/>
            <w:gridSpan w:val="3"/>
            <w:shd w:val="clear" w:color="auto" w:fill="F4E8DF" w:themeFill="accent2" w:themeFillTint="33"/>
          </w:tcPr>
          <w:p w:rsidR="00A16942" w:rsidRPr="007075A6" w:rsidRDefault="00363BBA">
            <w:pPr>
              <w:spacing w:after="40"/>
              <w:rPr>
                <w:rFonts w:asciiTheme="minorHAnsi" w:eastAsia="Cambria" w:hAnsiTheme="minorHAnsi" w:cs="Cambria"/>
                <w:b w:val="0"/>
                <w:sz w:val="18"/>
                <w:szCs w:val="18"/>
              </w:rPr>
            </w:pPr>
            <w:r>
              <w:rPr>
                <w:rFonts w:asciiTheme="minorHAnsi" w:eastAsia="Cambria" w:hAnsiTheme="minorHAnsi" w:cs="Cambria"/>
                <w:b w:val="0"/>
                <w:sz w:val="18"/>
                <w:szCs w:val="18"/>
              </w:rPr>
              <w:t>šest</w:t>
            </w:r>
            <w:r w:rsidR="006A107F" w:rsidRPr="007075A6">
              <w:rPr>
                <w:rFonts w:asciiTheme="minorHAnsi" w:eastAsia="Cambria" w:hAnsiTheme="minorHAnsi" w:cs="Cambria"/>
                <w:b w:val="0"/>
                <w:sz w:val="18"/>
                <w:szCs w:val="18"/>
              </w:rPr>
              <w:t xml:space="preserve"> mjeseci</w:t>
            </w:r>
          </w:p>
        </w:tc>
      </w:tr>
      <w:tr w:rsidR="00A16942" w:rsidRPr="007075A6" w:rsidTr="003C7454">
        <w:tc>
          <w:tcPr>
            <w:tcW w:w="5403" w:type="dxa"/>
            <w:gridSpan w:val="5"/>
            <w:shd w:val="clear" w:color="auto" w:fill="F4E8DF" w:themeFill="accent2" w:themeFillTint="33"/>
          </w:tcPr>
          <w:p w:rsidR="00A16942" w:rsidRPr="002F7D3C" w:rsidRDefault="00363BBA" w:rsidP="00AD511C">
            <w:pPr>
              <w:spacing w:after="40"/>
              <w:ind w:left="0"/>
              <w:rPr>
                <w:rFonts w:asciiTheme="minorHAnsi" w:eastAsia="Cambria" w:hAnsiTheme="minorHAnsi" w:cs="Cambria"/>
                <w:b w:val="0"/>
                <w:sz w:val="18"/>
                <w:szCs w:val="18"/>
              </w:rPr>
            </w:pPr>
            <w:r>
              <w:rPr>
                <w:rFonts w:asciiTheme="minorHAnsi" w:eastAsia="Cambria" w:hAnsiTheme="minorHAnsi" w:cs="Cambria"/>
                <w:b w:val="0"/>
                <w:color w:val="000000" w:themeColor="text1"/>
                <w:sz w:val="18"/>
                <w:szCs w:val="18"/>
              </w:rPr>
              <w:t>Procenat</w:t>
            </w:r>
            <w:r w:rsidR="006A107F" w:rsidRPr="002F7D3C">
              <w:rPr>
                <w:rFonts w:asciiTheme="minorHAnsi" w:eastAsia="Cambria" w:hAnsiTheme="minorHAnsi" w:cs="Cambria"/>
                <w:b w:val="0"/>
                <w:sz w:val="18"/>
                <w:szCs w:val="18"/>
              </w:rPr>
              <w:t xml:space="preserve"> </w:t>
            </w:r>
            <w:r w:rsidR="00412561">
              <w:rPr>
                <w:rFonts w:asciiTheme="minorHAnsi" w:eastAsia="Cambria" w:hAnsiTheme="minorHAnsi" w:cs="Cambria"/>
                <w:b w:val="0"/>
                <w:sz w:val="18"/>
                <w:szCs w:val="18"/>
              </w:rPr>
              <w:t>preporuka koje su rea</w:t>
            </w:r>
            <w:r w:rsidR="00412561" w:rsidRPr="00412561">
              <w:rPr>
                <w:rFonts w:asciiTheme="minorHAnsi" w:eastAsia="Cambria" w:hAnsiTheme="minorHAnsi" w:cs="Cambria"/>
                <w:b w:val="0"/>
                <w:sz w:val="18"/>
                <w:szCs w:val="18"/>
              </w:rPr>
              <w:t>lizovane od strane</w:t>
            </w:r>
            <w:r w:rsidR="00FF2F71">
              <w:rPr>
                <w:rFonts w:asciiTheme="minorHAnsi" w:eastAsia="Cambria" w:hAnsiTheme="minorHAnsi" w:cs="Cambria"/>
                <w:b w:val="0"/>
                <w:sz w:val="18"/>
                <w:szCs w:val="18"/>
              </w:rPr>
              <w:t xml:space="preserve"> organa javne uprave na osnovu G</w:t>
            </w:r>
            <w:r w:rsidR="00412561" w:rsidRPr="00412561">
              <w:rPr>
                <w:rFonts w:asciiTheme="minorHAnsi" w:eastAsia="Cambria" w:hAnsiTheme="minorHAnsi" w:cs="Cambria"/>
                <w:b w:val="0"/>
                <w:sz w:val="18"/>
                <w:szCs w:val="18"/>
              </w:rPr>
              <w:t>odišnjeg Izvještaja o radu Zaštitnika</w:t>
            </w:r>
            <w:r>
              <w:rPr>
                <w:rFonts w:asciiTheme="minorHAnsi" w:eastAsia="Cambria" w:hAnsiTheme="minorHAnsi" w:cs="Cambria"/>
                <w:b w:val="0"/>
                <w:sz w:val="18"/>
                <w:szCs w:val="18"/>
              </w:rPr>
              <w:t xml:space="preserve"> ljudskih prava i sloboda CG </w:t>
            </w:r>
            <w:r w:rsidR="00412561" w:rsidRPr="00412561">
              <w:rPr>
                <w:rFonts w:asciiTheme="minorHAnsi" w:eastAsia="Cambria" w:hAnsiTheme="minorHAnsi" w:cs="Cambria"/>
                <w:b w:val="0"/>
                <w:sz w:val="18"/>
                <w:szCs w:val="18"/>
              </w:rPr>
              <w:t>- Ombudsman</w:t>
            </w:r>
            <w:r>
              <w:rPr>
                <w:rFonts w:asciiTheme="minorHAnsi" w:eastAsia="Cambria" w:hAnsiTheme="minorHAnsi" w:cs="Cambria"/>
                <w:b w:val="0"/>
                <w:sz w:val="18"/>
                <w:szCs w:val="18"/>
              </w:rPr>
              <w:t>a</w:t>
            </w:r>
          </w:p>
        </w:tc>
        <w:tc>
          <w:tcPr>
            <w:tcW w:w="3248" w:type="dxa"/>
            <w:gridSpan w:val="3"/>
            <w:shd w:val="clear" w:color="auto" w:fill="F4E8DF" w:themeFill="accent2" w:themeFillTint="33"/>
          </w:tcPr>
          <w:p w:rsidR="00A16942" w:rsidRPr="007075A6" w:rsidRDefault="006A107F" w:rsidP="00392F63">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19,88% (2020)</w:t>
            </w:r>
            <w:r w:rsidR="00392F63">
              <w:rPr>
                <w:rStyle w:val="FootnoteReference"/>
                <w:rFonts w:asciiTheme="minorHAnsi" w:eastAsia="Cambria" w:hAnsiTheme="minorHAnsi" w:cs="Cambria"/>
                <w:b w:val="0"/>
                <w:sz w:val="18"/>
                <w:szCs w:val="18"/>
              </w:rPr>
              <w:footnoteReference w:id="146"/>
            </w:r>
          </w:p>
        </w:tc>
        <w:tc>
          <w:tcPr>
            <w:tcW w:w="2790"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Preko 40% realizovanih preporuka</w:t>
            </w:r>
          </w:p>
        </w:tc>
        <w:tc>
          <w:tcPr>
            <w:tcW w:w="3134"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Preko 60 % realizovanih preporuka</w:t>
            </w:r>
          </w:p>
        </w:tc>
      </w:tr>
      <w:tr w:rsidR="00A16942" w:rsidRPr="007075A6" w:rsidTr="003C7454">
        <w:tc>
          <w:tcPr>
            <w:tcW w:w="5403" w:type="dxa"/>
            <w:gridSpan w:val="5"/>
            <w:shd w:val="clear" w:color="auto" w:fill="F4E8DF" w:themeFill="accent2" w:themeFillTint="33"/>
          </w:tcPr>
          <w:p w:rsidR="00A16942" w:rsidRPr="002F7D3C" w:rsidRDefault="00363BBA" w:rsidP="00AD511C">
            <w:pPr>
              <w:spacing w:after="40"/>
              <w:ind w:left="0"/>
              <w:rPr>
                <w:rFonts w:asciiTheme="minorHAnsi" w:eastAsia="Cambria" w:hAnsiTheme="minorHAnsi" w:cs="Cambria"/>
                <w:b w:val="0"/>
                <w:sz w:val="18"/>
                <w:szCs w:val="18"/>
              </w:rPr>
            </w:pPr>
            <w:r>
              <w:rPr>
                <w:rFonts w:asciiTheme="minorHAnsi" w:eastAsia="Cambria" w:hAnsiTheme="minorHAnsi" w:cs="Cambria"/>
                <w:b w:val="0"/>
                <w:color w:val="000000" w:themeColor="text1"/>
                <w:sz w:val="18"/>
                <w:szCs w:val="18"/>
              </w:rPr>
              <w:t>Procenat</w:t>
            </w:r>
            <w:r>
              <w:rPr>
                <w:rFonts w:asciiTheme="minorHAnsi" w:eastAsia="Cambria" w:hAnsiTheme="minorHAnsi" w:cs="Cambria"/>
                <w:b w:val="0"/>
                <w:sz w:val="18"/>
                <w:szCs w:val="18"/>
              </w:rPr>
              <w:t xml:space="preserve"> ministarstava koja</w:t>
            </w:r>
            <w:r w:rsidR="006A107F" w:rsidRPr="002F7D3C">
              <w:rPr>
                <w:rFonts w:asciiTheme="minorHAnsi" w:eastAsia="Cambria" w:hAnsiTheme="minorHAnsi" w:cs="Cambria"/>
                <w:b w:val="0"/>
                <w:sz w:val="18"/>
                <w:szCs w:val="18"/>
              </w:rPr>
              <w:t xml:space="preserve"> delegiraju ovlašćenja za finansijsko upravljanje i unutrašnje kontro</w:t>
            </w:r>
            <w:r>
              <w:rPr>
                <w:rFonts w:asciiTheme="minorHAnsi" w:eastAsia="Cambria" w:hAnsiTheme="minorHAnsi" w:cs="Cambria"/>
                <w:b w:val="0"/>
                <w:sz w:val="18"/>
                <w:szCs w:val="18"/>
              </w:rPr>
              <w:t>le višem rukovodstvu u skladu s</w:t>
            </w:r>
            <w:r w:rsidR="006A107F" w:rsidRPr="002F7D3C">
              <w:rPr>
                <w:rFonts w:asciiTheme="minorHAnsi" w:eastAsia="Cambria" w:hAnsiTheme="minorHAnsi" w:cs="Cambria"/>
                <w:b w:val="0"/>
                <w:sz w:val="18"/>
                <w:szCs w:val="18"/>
              </w:rPr>
              <w:t xml:space="preserve"> Uredbom</w:t>
            </w:r>
          </w:p>
        </w:tc>
        <w:tc>
          <w:tcPr>
            <w:tcW w:w="3248"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8,3%</w:t>
            </w:r>
          </w:p>
        </w:tc>
        <w:tc>
          <w:tcPr>
            <w:tcW w:w="2790"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p>
        </w:tc>
        <w:tc>
          <w:tcPr>
            <w:tcW w:w="3134" w:type="dxa"/>
            <w:gridSpan w:val="3"/>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r>
      <w:tr w:rsidR="00DB7944" w:rsidRPr="007075A6" w:rsidTr="003C7454">
        <w:tc>
          <w:tcPr>
            <w:tcW w:w="5403" w:type="dxa"/>
            <w:gridSpan w:val="5"/>
            <w:shd w:val="clear" w:color="auto" w:fill="F4E8DF" w:themeFill="accent2" w:themeFillTint="33"/>
          </w:tcPr>
          <w:p w:rsidR="00DB7944" w:rsidRPr="002F7D3C" w:rsidRDefault="00DB7944" w:rsidP="00AD511C">
            <w:pPr>
              <w:spacing w:after="40"/>
              <w:ind w:left="0"/>
              <w:rPr>
                <w:rFonts w:asciiTheme="minorHAnsi" w:hAnsiTheme="minorHAnsi"/>
                <w:b w:val="0"/>
                <w:sz w:val="18"/>
                <w:szCs w:val="18"/>
              </w:rPr>
            </w:pPr>
            <w:r w:rsidRPr="002F7D3C">
              <w:rPr>
                <w:rFonts w:asciiTheme="minorHAnsi" w:hAnsiTheme="minorHAnsi"/>
                <w:b w:val="0"/>
                <w:sz w:val="18"/>
                <w:szCs w:val="18"/>
              </w:rPr>
              <w:t>Broj organa uprave nad kojima je izvršen upravni nadzor od strane resornog ministarstva</w:t>
            </w:r>
          </w:p>
        </w:tc>
        <w:tc>
          <w:tcPr>
            <w:tcW w:w="3248" w:type="dxa"/>
            <w:gridSpan w:val="3"/>
            <w:shd w:val="clear" w:color="auto" w:fill="F4E8DF" w:themeFill="accent2" w:themeFillTint="33"/>
          </w:tcPr>
          <w:p w:rsidR="00DB7944" w:rsidRPr="007075A6" w:rsidRDefault="00DB7944">
            <w:pPr>
              <w:spacing w:after="40"/>
              <w:rPr>
                <w:rFonts w:asciiTheme="minorHAnsi" w:hAnsiTheme="minorHAnsi"/>
                <w:b w:val="0"/>
                <w:sz w:val="18"/>
                <w:szCs w:val="18"/>
              </w:rPr>
            </w:pPr>
            <w:r>
              <w:rPr>
                <w:rFonts w:asciiTheme="minorHAnsi" w:hAnsiTheme="minorHAnsi"/>
                <w:b w:val="0"/>
                <w:sz w:val="18"/>
                <w:szCs w:val="18"/>
              </w:rPr>
              <w:t>0%</w:t>
            </w:r>
          </w:p>
        </w:tc>
        <w:tc>
          <w:tcPr>
            <w:tcW w:w="2790" w:type="dxa"/>
            <w:gridSpan w:val="3"/>
            <w:shd w:val="clear" w:color="auto" w:fill="F4E8DF" w:themeFill="accent2" w:themeFillTint="33"/>
          </w:tcPr>
          <w:p w:rsidR="00DB7944" w:rsidRPr="007075A6" w:rsidRDefault="00DB7944">
            <w:pPr>
              <w:spacing w:after="40"/>
              <w:rPr>
                <w:rFonts w:asciiTheme="minorHAnsi" w:hAnsiTheme="minorHAnsi"/>
                <w:b w:val="0"/>
                <w:sz w:val="18"/>
                <w:szCs w:val="18"/>
              </w:rPr>
            </w:pPr>
            <w:r>
              <w:rPr>
                <w:rFonts w:asciiTheme="minorHAnsi" w:hAnsiTheme="minorHAnsi"/>
                <w:b w:val="0"/>
                <w:sz w:val="18"/>
                <w:szCs w:val="18"/>
              </w:rPr>
              <w:t>30%</w:t>
            </w:r>
          </w:p>
        </w:tc>
        <w:tc>
          <w:tcPr>
            <w:tcW w:w="3134" w:type="dxa"/>
            <w:gridSpan w:val="3"/>
            <w:shd w:val="clear" w:color="auto" w:fill="F4E8DF" w:themeFill="accent2" w:themeFillTint="33"/>
          </w:tcPr>
          <w:p w:rsidR="00DB7944" w:rsidRPr="007075A6" w:rsidRDefault="00DB7944" w:rsidP="00DB7944">
            <w:pPr>
              <w:spacing w:after="40" w:line="360" w:lineRule="auto"/>
              <w:rPr>
                <w:rFonts w:asciiTheme="minorHAnsi" w:hAnsiTheme="minorHAnsi"/>
                <w:b w:val="0"/>
                <w:sz w:val="18"/>
                <w:szCs w:val="18"/>
              </w:rPr>
            </w:pPr>
            <w:r>
              <w:rPr>
                <w:rFonts w:asciiTheme="minorHAnsi" w:hAnsiTheme="minorHAnsi"/>
                <w:b w:val="0"/>
                <w:sz w:val="18"/>
                <w:szCs w:val="18"/>
              </w:rPr>
              <w:t>50%</w:t>
            </w:r>
          </w:p>
        </w:tc>
      </w:tr>
      <w:tr w:rsidR="00DB7944" w:rsidRPr="007075A6" w:rsidTr="003C7454">
        <w:tc>
          <w:tcPr>
            <w:tcW w:w="5403" w:type="dxa"/>
            <w:gridSpan w:val="5"/>
            <w:shd w:val="clear" w:color="auto" w:fill="F4E8DF" w:themeFill="accent2" w:themeFillTint="33"/>
          </w:tcPr>
          <w:p w:rsidR="00DB7944" w:rsidRPr="002F7D3C" w:rsidRDefault="00363BBA" w:rsidP="00AD511C">
            <w:pPr>
              <w:spacing w:after="40"/>
              <w:ind w:left="0"/>
              <w:rPr>
                <w:rFonts w:asciiTheme="minorHAnsi" w:hAnsiTheme="minorHAnsi"/>
                <w:b w:val="0"/>
                <w:sz w:val="18"/>
                <w:szCs w:val="18"/>
              </w:rPr>
            </w:pPr>
            <w:r>
              <w:rPr>
                <w:rFonts w:asciiTheme="minorHAnsi" w:eastAsia="Cambria" w:hAnsiTheme="minorHAnsi" w:cs="Cambria"/>
                <w:b w:val="0"/>
                <w:color w:val="000000" w:themeColor="text1"/>
                <w:sz w:val="18"/>
                <w:szCs w:val="18"/>
              </w:rPr>
              <w:t>Procenat</w:t>
            </w:r>
            <w:r w:rsidR="00DB7944" w:rsidRPr="002F7D3C">
              <w:rPr>
                <w:rFonts w:asciiTheme="minorHAnsi" w:hAnsiTheme="minorHAnsi"/>
                <w:b w:val="0"/>
                <w:sz w:val="18"/>
                <w:szCs w:val="18"/>
              </w:rPr>
              <w:t xml:space="preserve"> zakona usklađenih sa Zakonom o državnoj upravi</w:t>
            </w:r>
          </w:p>
        </w:tc>
        <w:tc>
          <w:tcPr>
            <w:tcW w:w="3248" w:type="dxa"/>
            <w:gridSpan w:val="3"/>
            <w:shd w:val="clear" w:color="auto" w:fill="F4E8DF" w:themeFill="accent2" w:themeFillTint="33"/>
          </w:tcPr>
          <w:p w:rsidR="00DB7944" w:rsidRDefault="001D301F">
            <w:pPr>
              <w:spacing w:after="40"/>
              <w:rPr>
                <w:rFonts w:asciiTheme="minorHAnsi" w:hAnsiTheme="minorHAnsi"/>
                <w:b w:val="0"/>
                <w:sz w:val="18"/>
                <w:szCs w:val="18"/>
              </w:rPr>
            </w:pPr>
            <w:r>
              <w:rPr>
                <w:rFonts w:asciiTheme="minorHAnsi" w:hAnsiTheme="minorHAnsi"/>
                <w:b w:val="0"/>
                <w:sz w:val="18"/>
                <w:szCs w:val="18"/>
              </w:rPr>
              <w:t>66,7%</w:t>
            </w:r>
          </w:p>
        </w:tc>
        <w:tc>
          <w:tcPr>
            <w:tcW w:w="2790" w:type="dxa"/>
            <w:gridSpan w:val="3"/>
            <w:shd w:val="clear" w:color="auto" w:fill="F4E8DF" w:themeFill="accent2" w:themeFillTint="33"/>
          </w:tcPr>
          <w:p w:rsidR="00DB7944" w:rsidRDefault="00DB7944">
            <w:pPr>
              <w:spacing w:after="40"/>
              <w:rPr>
                <w:rFonts w:asciiTheme="minorHAnsi" w:hAnsiTheme="minorHAnsi"/>
                <w:b w:val="0"/>
                <w:sz w:val="18"/>
                <w:szCs w:val="18"/>
              </w:rPr>
            </w:pPr>
            <w:r>
              <w:rPr>
                <w:rFonts w:asciiTheme="minorHAnsi" w:hAnsiTheme="minorHAnsi"/>
                <w:b w:val="0"/>
                <w:sz w:val="18"/>
                <w:szCs w:val="18"/>
              </w:rPr>
              <w:t>95%</w:t>
            </w:r>
          </w:p>
        </w:tc>
        <w:tc>
          <w:tcPr>
            <w:tcW w:w="3134" w:type="dxa"/>
            <w:gridSpan w:val="3"/>
            <w:shd w:val="clear" w:color="auto" w:fill="F4E8DF" w:themeFill="accent2" w:themeFillTint="33"/>
          </w:tcPr>
          <w:p w:rsidR="00DB7944" w:rsidRDefault="00DB7944" w:rsidP="00DB7944">
            <w:pPr>
              <w:spacing w:after="40" w:line="360" w:lineRule="auto"/>
              <w:rPr>
                <w:rFonts w:asciiTheme="minorHAnsi" w:hAnsiTheme="minorHAnsi"/>
                <w:b w:val="0"/>
                <w:sz w:val="18"/>
                <w:szCs w:val="18"/>
              </w:rPr>
            </w:pPr>
            <w:r>
              <w:rPr>
                <w:rFonts w:asciiTheme="minorHAnsi" w:hAnsiTheme="minorHAnsi"/>
                <w:b w:val="0"/>
                <w:sz w:val="18"/>
                <w:szCs w:val="18"/>
              </w:rPr>
              <w:t>100%</w:t>
            </w:r>
          </w:p>
        </w:tc>
      </w:tr>
      <w:tr w:rsidR="00C608B7" w:rsidRPr="007075A6" w:rsidTr="003C7454">
        <w:trPr>
          <w:gridAfter w:val="1"/>
          <w:wAfter w:w="30" w:type="dxa"/>
        </w:trPr>
        <w:tc>
          <w:tcPr>
            <w:tcW w:w="3113" w:type="dxa"/>
            <w:gridSpan w:val="3"/>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Aktivnosti</w:t>
            </w:r>
          </w:p>
        </w:tc>
        <w:tc>
          <w:tcPr>
            <w:tcW w:w="3452" w:type="dxa"/>
            <w:gridSpan w:val="3"/>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Indikator rezultata</w:t>
            </w:r>
          </w:p>
        </w:tc>
        <w:tc>
          <w:tcPr>
            <w:tcW w:w="2070" w:type="dxa"/>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Nadležne institucije</w:t>
            </w:r>
          </w:p>
        </w:tc>
        <w:tc>
          <w:tcPr>
            <w:tcW w:w="1350" w:type="dxa"/>
            <w:gridSpan w:val="2"/>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Početak</w:t>
            </w:r>
          </w:p>
        </w:tc>
        <w:tc>
          <w:tcPr>
            <w:tcW w:w="1440" w:type="dxa"/>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Završetak</w:t>
            </w:r>
          </w:p>
        </w:tc>
        <w:tc>
          <w:tcPr>
            <w:tcW w:w="1350" w:type="dxa"/>
            <w:gridSpan w:val="2"/>
            <w:shd w:val="clear" w:color="auto" w:fill="CBD5DE" w:themeFill="accent1" w:themeFillTint="66"/>
            <w:vAlign w:val="center"/>
          </w:tcPr>
          <w:p w:rsidR="00A16942" w:rsidRPr="002108E4" w:rsidRDefault="00A6003C">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Sredstv</w:t>
            </w:r>
            <w:r w:rsidR="006A107F" w:rsidRPr="002108E4">
              <w:rPr>
                <w:rFonts w:asciiTheme="minorHAnsi" w:eastAsia="Cambria" w:hAnsiTheme="minorHAnsi" w:cs="Cambria"/>
                <w:sz w:val="20"/>
                <w:szCs w:val="20"/>
              </w:rPr>
              <w:t>a</w:t>
            </w:r>
          </w:p>
        </w:tc>
        <w:tc>
          <w:tcPr>
            <w:tcW w:w="1770" w:type="dxa"/>
            <w:shd w:val="clear" w:color="auto" w:fill="CBD5DE" w:themeFill="accent1" w:themeFillTint="66"/>
            <w:vAlign w:val="center"/>
          </w:tcPr>
          <w:p w:rsidR="00A16942" w:rsidRPr="002108E4" w:rsidRDefault="006A107F">
            <w:pPr>
              <w:spacing w:before="20" w:after="20"/>
              <w:jc w:val="center"/>
              <w:rPr>
                <w:rFonts w:asciiTheme="minorHAnsi" w:eastAsia="Cambria" w:hAnsiTheme="minorHAnsi" w:cs="Cambria"/>
                <w:sz w:val="20"/>
                <w:szCs w:val="20"/>
              </w:rPr>
            </w:pPr>
            <w:r w:rsidRPr="002108E4">
              <w:rPr>
                <w:rFonts w:asciiTheme="minorHAnsi" w:eastAsia="Cambria" w:hAnsiTheme="minorHAnsi" w:cs="Cambria"/>
                <w:sz w:val="20"/>
                <w:szCs w:val="20"/>
              </w:rPr>
              <w:t xml:space="preserve">Izvor </w:t>
            </w:r>
            <w:sdt>
              <w:sdtPr>
                <w:rPr>
                  <w:rFonts w:asciiTheme="minorHAnsi" w:hAnsiTheme="minorHAnsi"/>
                </w:rPr>
                <w:tag w:val="goog_rdk_75"/>
                <w:id w:val="-1401513051"/>
              </w:sdtPr>
              <w:sdtEndPr/>
              <w:sdtContent/>
            </w:sdt>
            <w:r w:rsidRPr="002108E4">
              <w:rPr>
                <w:rFonts w:asciiTheme="minorHAnsi" w:eastAsia="Cambria" w:hAnsiTheme="minorHAnsi" w:cs="Cambria"/>
                <w:sz w:val="20"/>
                <w:szCs w:val="20"/>
              </w:rPr>
              <w:t>finansiranja</w:t>
            </w:r>
          </w:p>
        </w:tc>
      </w:tr>
      <w:tr w:rsidR="009F047D" w:rsidRPr="007075A6" w:rsidTr="003C7454">
        <w:trPr>
          <w:gridAfter w:val="1"/>
          <w:wAfter w:w="30" w:type="dxa"/>
          <w:trHeight w:val="359"/>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1.1.1</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Pr</w:t>
            </w:r>
            <w:r w:rsidR="00363BBA">
              <w:rPr>
                <w:rFonts w:asciiTheme="minorHAnsi" w:eastAsia="Cambria" w:hAnsiTheme="minorHAnsi" w:cs="Cambria"/>
                <w:b w:val="0"/>
                <w:sz w:val="18"/>
                <w:szCs w:val="18"/>
              </w:rPr>
              <w:t>ij</w:t>
            </w:r>
            <w:r w:rsidRPr="007075A6">
              <w:rPr>
                <w:rFonts w:asciiTheme="minorHAnsi" w:eastAsia="Cambria" w:hAnsiTheme="minorHAnsi" w:cs="Cambria"/>
                <w:b w:val="0"/>
                <w:sz w:val="18"/>
                <w:szCs w:val="18"/>
              </w:rPr>
              <w:t>edloga Zakona o Vladi</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Utvrđen pr</w:t>
            </w:r>
            <w:r w:rsidR="00363BBA">
              <w:rPr>
                <w:rFonts w:asciiTheme="minorHAnsi" w:eastAsia="Cambria" w:hAnsiTheme="minorHAnsi" w:cs="Cambria"/>
                <w:b w:val="0"/>
                <w:sz w:val="18"/>
                <w:szCs w:val="18"/>
              </w:rPr>
              <w:t>ij</w:t>
            </w:r>
            <w:r w:rsidRPr="007075A6">
              <w:rPr>
                <w:rFonts w:asciiTheme="minorHAnsi" w:eastAsia="Cambria" w:hAnsiTheme="minorHAnsi" w:cs="Cambria"/>
                <w:b w:val="0"/>
                <w:sz w:val="18"/>
                <w:szCs w:val="18"/>
              </w:rPr>
              <w:t>edlog Zakona na Vladi</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normativne poslove</w:t>
            </w:r>
            <w:r w:rsidRPr="007075A6">
              <w:rPr>
                <w:rFonts w:asciiTheme="minorHAnsi" w:eastAsia="Cambria" w:hAnsiTheme="minorHAnsi" w:cs="Cambria"/>
                <w:b w:val="0"/>
                <w:sz w:val="18"/>
                <w:szCs w:val="18"/>
              </w:rPr>
              <w:br/>
              <w:t>Skupština CG</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Height w:val="359"/>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1.1.2</w:t>
            </w:r>
          </w:p>
        </w:tc>
        <w:tc>
          <w:tcPr>
            <w:tcW w:w="2383" w:type="dxa"/>
            <w:shd w:val="clear" w:color="auto" w:fill="auto"/>
          </w:tcPr>
          <w:p w:rsidR="00A16942" w:rsidRPr="007075A6" w:rsidRDefault="00500FE4" w:rsidP="00500FE4">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D</w:t>
            </w:r>
            <w:r w:rsidR="007516FE">
              <w:rPr>
                <w:rFonts w:asciiTheme="minorHAnsi" w:eastAsia="Cambria" w:hAnsiTheme="minorHAnsi" w:cs="Cambria"/>
                <w:b w:val="0"/>
                <w:sz w:val="18"/>
                <w:szCs w:val="18"/>
              </w:rPr>
              <w:t>onošenje</w:t>
            </w:r>
            <w:r>
              <w:rPr>
                <w:rFonts w:asciiTheme="minorHAnsi" w:eastAsia="Cambria" w:hAnsiTheme="minorHAnsi" w:cs="Cambria"/>
                <w:b w:val="0"/>
                <w:sz w:val="18"/>
                <w:szCs w:val="18"/>
              </w:rPr>
              <w:t xml:space="preserve"> Zakona o javnim ustanovama </w:t>
            </w:r>
          </w:p>
        </w:tc>
        <w:tc>
          <w:tcPr>
            <w:tcW w:w="3467" w:type="dxa"/>
            <w:gridSpan w:val="4"/>
            <w:shd w:val="clear" w:color="auto" w:fill="auto"/>
          </w:tcPr>
          <w:p w:rsidR="00A16942" w:rsidRPr="007075A6" w:rsidRDefault="00363BBA"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Izrađena analiza s</w:t>
            </w:r>
            <w:r w:rsidR="006A107F" w:rsidRPr="007075A6">
              <w:rPr>
                <w:rFonts w:asciiTheme="minorHAnsi" w:eastAsia="Cambria" w:hAnsiTheme="minorHAnsi" w:cs="Cambria"/>
                <w:b w:val="0"/>
                <w:sz w:val="18"/>
                <w:szCs w:val="18"/>
              </w:rPr>
              <w:t xml:space="preserve"> identifikovanim izazovima i preporukama o potrebi uspostavljanja normativnog okvira javnih ustanova</w:t>
            </w:r>
          </w:p>
          <w:p w:rsidR="00A16942" w:rsidRPr="007075A6" w:rsidRDefault="00363BBA"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Utvrđ</w:t>
            </w:r>
            <w:r w:rsidR="006A107F" w:rsidRPr="007075A6">
              <w:rPr>
                <w:rFonts w:asciiTheme="minorHAnsi" w:eastAsia="Cambria" w:hAnsiTheme="minorHAnsi" w:cs="Cambria"/>
                <w:b w:val="0"/>
                <w:sz w:val="18"/>
                <w:szCs w:val="18"/>
              </w:rPr>
              <w:t>en pr</w:t>
            </w:r>
            <w:r>
              <w:rPr>
                <w:rFonts w:asciiTheme="minorHAnsi" w:eastAsia="Cambria" w:hAnsiTheme="minorHAnsi" w:cs="Cambria"/>
                <w:b w:val="0"/>
                <w:sz w:val="18"/>
                <w:szCs w:val="18"/>
              </w:rPr>
              <w:t>ij</w:t>
            </w:r>
            <w:r w:rsidR="006A107F" w:rsidRPr="007075A6">
              <w:rPr>
                <w:rFonts w:asciiTheme="minorHAnsi" w:eastAsia="Cambria" w:hAnsiTheme="minorHAnsi" w:cs="Cambria"/>
                <w:b w:val="0"/>
                <w:sz w:val="18"/>
                <w:szCs w:val="18"/>
              </w:rPr>
              <w:t xml:space="preserve">edlog Zakona o javnim ustanovama </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normativne poslove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IQ 2023</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1.1.3</w:t>
            </w:r>
          </w:p>
        </w:tc>
        <w:tc>
          <w:tcPr>
            <w:tcW w:w="2383" w:type="dxa"/>
            <w:shd w:val="clear" w:color="auto" w:fill="auto"/>
          </w:tcPr>
          <w:p w:rsidR="00A16942" w:rsidRPr="007075A6" w:rsidRDefault="00F853AC" w:rsidP="00AD511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Izrada</w:t>
            </w:r>
            <w:r w:rsidR="006A107F" w:rsidRPr="007075A6">
              <w:rPr>
                <w:rFonts w:asciiTheme="minorHAnsi" w:eastAsia="Cambria" w:hAnsiTheme="minorHAnsi" w:cs="Cambria"/>
                <w:b w:val="0"/>
                <w:sz w:val="18"/>
                <w:szCs w:val="18"/>
              </w:rPr>
              <w:t xml:space="preserve"> Registra državnih organa i institucija na centralnom i </w:t>
            </w:r>
            <w:r w:rsidR="00363BBA">
              <w:rPr>
                <w:rFonts w:asciiTheme="minorHAnsi" w:eastAsia="Cambria" w:hAnsiTheme="minorHAnsi" w:cs="Cambria"/>
                <w:b w:val="0"/>
                <w:sz w:val="18"/>
                <w:szCs w:val="18"/>
              </w:rPr>
              <w:t xml:space="preserve">na </w:t>
            </w:r>
            <w:r w:rsidR="006A107F" w:rsidRPr="007075A6">
              <w:rPr>
                <w:rFonts w:asciiTheme="minorHAnsi" w:eastAsia="Cambria" w:hAnsiTheme="minorHAnsi" w:cs="Cambria"/>
                <w:b w:val="0"/>
                <w:sz w:val="18"/>
                <w:szCs w:val="18"/>
              </w:rPr>
              <w:t>lokalnom nivou</w:t>
            </w:r>
          </w:p>
        </w:tc>
        <w:tc>
          <w:tcPr>
            <w:tcW w:w="3467" w:type="dxa"/>
            <w:gridSpan w:val="4"/>
            <w:shd w:val="clear" w:color="auto" w:fill="auto"/>
          </w:tcPr>
          <w:p w:rsidR="00A16942" w:rsidRPr="007075A6" w:rsidRDefault="00BF3765"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F853AC">
              <w:rPr>
                <w:rFonts w:asciiTheme="minorHAnsi" w:eastAsia="Cambria" w:hAnsiTheme="minorHAnsi" w:cs="Cambria"/>
                <w:b w:val="0"/>
                <w:sz w:val="18"/>
                <w:szCs w:val="18"/>
              </w:rPr>
              <w:t>U</w:t>
            </w:r>
            <w:r w:rsidR="006A107F" w:rsidRPr="007075A6">
              <w:rPr>
                <w:rFonts w:asciiTheme="minorHAnsi" w:eastAsia="Cambria" w:hAnsiTheme="minorHAnsi" w:cs="Cambria"/>
                <w:b w:val="0"/>
                <w:sz w:val="18"/>
                <w:szCs w:val="18"/>
              </w:rPr>
              <w:t xml:space="preserve">naprijeđen  registar državnih organa na </w:t>
            </w:r>
            <w:hyperlink r:id="rId70">
              <w:r w:rsidR="006A107F" w:rsidRPr="007075A6">
                <w:rPr>
                  <w:rFonts w:asciiTheme="minorHAnsi" w:eastAsia="Cambria" w:hAnsiTheme="minorHAnsi" w:cs="Cambria"/>
                  <w:b w:val="0"/>
                  <w:sz w:val="18"/>
                  <w:szCs w:val="18"/>
                  <w:u w:val="single"/>
                </w:rPr>
                <w:t>www.drzavniorgani.me</w:t>
              </w:r>
            </w:hyperlink>
          </w:p>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w:t>
            </w:r>
            <w:sdt>
              <w:sdtPr>
                <w:rPr>
                  <w:rFonts w:asciiTheme="minorHAnsi" w:hAnsiTheme="minorHAnsi"/>
                </w:rPr>
                <w:tag w:val="goog_rdk_76"/>
                <w:id w:val="1644242000"/>
              </w:sdtPr>
              <w:sdtEndPr/>
              <w:sdtContent/>
            </w:sdt>
            <w:r w:rsidRPr="007075A6">
              <w:rPr>
                <w:rFonts w:asciiTheme="minorHAnsi" w:eastAsia="Cambria" w:hAnsiTheme="minorHAnsi" w:cs="Cambria"/>
                <w:b w:val="0"/>
                <w:sz w:val="18"/>
                <w:szCs w:val="18"/>
              </w:rPr>
              <w:t>Uspostavljen registar javnih službi čiji je osnivač lokalna samouprava</w:t>
            </w:r>
          </w:p>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Identifikacija kontakt osoba u nadležnim institucijama za unos podataka u registre</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normativne poslove, Direktorat za dobru javnu upravu i Direktorat za digitalizaciju</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shd w:val="clear" w:color="auto" w:fill="auto"/>
            <w:vAlign w:val="center"/>
          </w:tcPr>
          <w:p w:rsidR="00A16942" w:rsidRPr="007075A6" w:rsidRDefault="00C02BAB">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35</w:t>
            </w:r>
            <w:r w:rsidR="006A107F" w:rsidRPr="007075A6">
              <w:rPr>
                <w:rFonts w:asciiTheme="minorHAnsi" w:eastAsia="Cambria" w:hAnsiTheme="minorHAnsi" w:cs="Cambria"/>
                <w:b w:val="0"/>
                <w:sz w:val="18"/>
                <w:szCs w:val="18"/>
              </w:rPr>
              <w:t>.000 €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1.1.4</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izmjena i dopuna Zakona o inspekcijskom nadzoru</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Zakon o inspekci</w:t>
            </w:r>
            <w:r w:rsidR="00363BBA">
              <w:rPr>
                <w:rFonts w:asciiTheme="minorHAnsi" w:eastAsia="Cambria" w:hAnsiTheme="minorHAnsi" w:cs="Cambria"/>
                <w:b w:val="0"/>
                <w:sz w:val="18"/>
                <w:szCs w:val="18"/>
              </w:rPr>
              <w:t>jskom nadzoru izmijenjen radi</w:t>
            </w:r>
            <w:r w:rsidRPr="007075A6">
              <w:rPr>
                <w:rFonts w:asciiTheme="minorHAnsi" w:eastAsia="Cambria" w:hAnsiTheme="minorHAnsi" w:cs="Cambria"/>
                <w:b w:val="0"/>
                <w:sz w:val="18"/>
                <w:szCs w:val="18"/>
              </w:rPr>
              <w:t xml:space="preserve"> uspostavljanja kombinovanog metoda rada i efikasnosti inspekcijskog nadzora</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normativno uređenje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Uprava za inspekcijske poslove</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1.1.5</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Nadogradnja Jedinstvenog inspekcijskog informacionog sistema (JIIS) modulom koji bi omogućio samoprovjeru privrednika (subjekata nadzora) kroz popunjavanje kontrolnih listi i „slanje“ istih direktno u bazu </w:t>
            </w:r>
          </w:p>
        </w:tc>
        <w:tc>
          <w:tcPr>
            <w:tcW w:w="3467" w:type="dxa"/>
            <w:gridSpan w:val="4"/>
            <w:shd w:val="clear" w:color="auto" w:fill="auto"/>
          </w:tcPr>
          <w:p w:rsidR="00C91187" w:rsidRDefault="00C91187"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ToR razvije</w:t>
            </w:r>
            <w:r w:rsidR="00907A69">
              <w:rPr>
                <w:rFonts w:asciiTheme="minorHAnsi" w:eastAsia="Cambria" w:hAnsiTheme="minorHAnsi" w:cs="Cambria"/>
                <w:b w:val="0"/>
                <w:sz w:val="18"/>
                <w:szCs w:val="18"/>
              </w:rPr>
              <w:t>n s</w:t>
            </w:r>
            <w:r>
              <w:rPr>
                <w:rFonts w:asciiTheme="minorHAnsi" w:eastAsia="Cambria" w:hAnsiTheme="minorHAnsi" w:cs="Cambria"/>
                <w:b w:val="0"/>
                <w:sz w:val="18"/>
                <w:szCs w:val="18"/>
              </w:rPr>
              <w:t xml:space="preserve"> potrebnom nadogradnjom</w:t>
            </w:r>
          </w:p>
          <w:p w:rsidR="00C91187" w:rsidRDefault="00C91187"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Objavljen tender za nadogradnju JIIS</w:t>
            </w:r>
          </w:p>
          <w:p w:rsidR="00A16942" w:rsidRPr="007075A6" w:rsidRDefault="00C91187"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 xml:space="preserve">Razvijen novi </w:t>
            </w:r>
            <w:sdt>
              <w:sdtPr>
                <w:rPr>
                  <w:rFonts w:asciiTheme="minorHAnsi" w:hAnsiTheme="minorHAnsi"/>
                </w:rPr>
                <w:tag w:val="goog_rdk_77"/>
                <w:id w:val="-1246720663"/>
              </w:sdtPr>
              <w:sdtEndPr/>
              <w:sdtContent/>
            </w:sdt>
            <w:r w:rsidR="006A107F" w:rsidRPr="007075A6">
              <w:rPr>
                <w:rFonts w:asciiTheme="minorHAnsi" w:eastAsia="Cambria" w:hAnsiTheme="minorHAnsi" w:cs="Cambria"/>
                <w:b w:val="0"/>
                <w:sz w:val="18"/>
                <w:szCs w:val="18"/>
              </w:rPr>
              <w:t>modul u JIIS-u</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Uprava za inspekcijske poslove</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IQ 2023</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IQ 2024</w:t>
            </w:r>
          </w:p>
        </w:tc>
        <w:tc>
          <w:tcPr>
            <w:tcW w:w="1350" w:type="dxa"/>
            <w:gridSpan w:val="2"/>
            <w:shd w:val="clear" w:color="auto" w:fill="auto"/>
            <w:vAlign w:val="center"/>
          </w:tcPr>
          <w:p w:rsidR="00A16942" w:rsidRPr="007075A6" w:rsidRDefault="00C02BAB">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6</w:t>
            </w:r>
            <w:r w:rsidR="00F27445">
              <w:rPr>
                <w:rFonts w:asciiTheme="minorHAnsi" w:eastAsia="Cambria" w:hAnsiTheme="minorHAnsi" w:cs="Cambria"/>
                <w:b w:val="0"/>
                <w:sz w:val="18"/>
                <w:szCs w:val="18"/>
              </w:rPr>
              <w:t>0</w:t>
            </w:r>
            <w:r w:rsidR="003F3D30">
              <w:rPr>
                <w:rFonts w:asciiTheme="minorHAnsi" w:eastAsia="Cambria" w:hAnsiTheme="minorHAnsi" w:cs="Cambria"/>
                <w:b w:val="0"/>
                <w:sz w:val="18"/>
                <w:szCs w:val="18"/>
              </w:rPr>
              <w:t xml:space="preserve">.000 </w:t>
            </w:r>
            <w:r w:rsidR="003F3D30" w:rsidRPr="007075A6">
              <w:rPr>
                <w:rFonts w:asciiTheme="minorHAnsi" w:eastAsia="Cambria" w:hAnsiTheme="minorHAnsi" w:cs="Cambria"/>
                <w:b w:val="0"/>
                <w:sz w:val="18"/>
                <w:szCs w:val="18"/>
              </w:rPr>
              <w:t xml:space="preserve"> €</w:t>
            </w:r>
          </w:p>
        </w:tc>
        <w:tc>
          <w:tcPr>
            <w:tcW w:w="1770" w:type="dxa"/>
            <w:shd w:val="clear" w:color="auto" w:fill="auto"/>
            <w:vAlign w:val="center"/>
          </w:tcPr>
          <w:p w:rsidR="00A16942" w:rsidRPr="007075A6" w:rsidRDefault="006A107F">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1.1.6</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Jačanje kadrovskih kapaciteta Upravne inspekcije</w:t>
            </w:r>
          </w:p>
        </w:tc>
        <w:tc>
          <w:tcPr>
            <w:tcW w:w="3467" w:type="dxa"/>
            <w:gridSpan w:val="4"/>
            <w:shd w:val="clear" w:color="auto" w:fill="auto"/>
          </w:tcPr>
          <w:p w:rsidR="00A16942" w:rsidRPr="007075A6" w:rsidRDefault="00907A69"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Najmanje šest</w:t>
            </w:r>
            <w:r w:rsidR="006A107F" w:rsidRPr="007075A6">
              <w:rPr>
                <w:rFonts w:asciiTheme="minorHAnsi" w:eastAsia="Cambria" w:hAnsiTheme="minorHAnsi" w:cs="Cambria"/>
                <w:b w:val="0"/>
                <w:sz w:val="18"/>
                <w:szCs w:val="18"/>
              </w:rPr>
              <w:t xml:space="preserve"> obuka za službenike Upravne inspekcije realizovano</w:t>
            </w:r>
          </w:p>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zaposlenih u Upravnoj inspekciji povećan</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6.000 €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1.1.7</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transparentnosti rada Upravne inspekcije</w:t>
            </w:r>
          </w:p>
        </w:tc>
        <w:tc>
          <w:tcPr>
            <w:tcW w:w="3467" w:type="dxa"/>
            <w:gridSpan w:val="4"/>
            <w:shd w:val="clear" w:color="auto" w:fill="auto"/>
          </w:tcPr>
          <w:p w:rsidR="00A16942" w:rsidRPr="007075A6" w:rsidRDefault="006A107F" w:rsidP="000C1DE1">
            <w:pPr>
              <w:pBdr>
                <w:top w:val="nil"/>
                <w:left w:val="nil"/>
                <w:bottom w:val="nil"/>
                <w:right w:val="nil"/>
                <w:between w:val="nil"/>
              </w:pBdr>
              <w:spacing w:after="20" w:line="288" w:lineRule="auto"/>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Razvijen fragmentisani program nadzora Upravne inspekcije</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Upravna inspekcija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6A107F" w:rsidP="00F613FA">
            <w:pPr>
              <w:spacing w:before="20" w:after="20"/>
              <w:ind w:left="-30" w:right="-102"/>
              <w:rPr>
                <w:rFonts w:asciiTheme="minorHAnsi" w:eastAsia="Cambria" w:hAnsiTheme="minorHAnsi" w:cs="Cambria"/>
                <w:b w:val="0"/>
                <w:sz w:val="18"/>
                <w:szCs w:val="18"/>
              </w:rPr>
            </w:pPr>
            <w:r w:rsidRPr="007075A6">
              <w:rPr>
                <w:rFonts w:asciiTheme="minorHAnsi" w:eastAsia="Cambria" w:hAnsiTheme="minorHAnsi" w:cs="Cambria"/>
                <w:b w:val="0"/>
                <w:sz w:val="18"/>
                <w:szCs w:val="18"/>
              </w:rPr>
              <w:t>1.1.8</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sistema izvještavanja o radu Upravne inspekcije</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Metodologija za razvoj godišnjeg izvještaja o radu Up</w:t>
            </w:r>
            <w:r w:rsidR="00907A69">
              <w:rPr>
                <w:rFonts w:asciiTheme="minorHAnsi" w:eastAsia="Cambria" w:hAnsiTheme="minorHAnsi" w:cs="Cambria"/>
                <w:b w:val="0"/>
                <w:sz w:val="18"/>
                <w:szCs w:val="18"/>
              </w:rPr>
              <w:t>ravne inspekcije unaprijeđena s</w:t>
            </w:r>
            <w:r w:rsidRPr="007075A6">
              <w:rPr>
                <w:rFonts w:asciiTheme="minorHAnsi" w:eastAsia="Cambria" w:hAnsiTheme="minorHAnsi" w:cs="Cambria"/>
                <w:b w:val="0"/>
                <w:sz w:val="18"/>
                <w:szCs w:val="18"/>
              </w:rPr>
              <w:t xml:space="preserve"> informacijama o ponovljenim nadzorima i ishodima inspekcij</w:t>
            </w:r>
            <w:r w:rsidR="00907A69">
              <w:rPr>
                <w:rFonts w:asciiTheme="minorHAnsi" w:eastAsia="Cambria" w:hAnsiTheme="minorHAnsi" w:cs="Cambria"/>
                <w:b w:val="0"/>
                <w:sz w:val="18"/>
                <w:szCs w:val="18"/>
              </w:rPr>
              <w:t>sk</w:t>
            </w:r>
            <w:r w:rsidRPr="007075A6">
              <w:rPr>
                <w:rFonts w:asciiTheme="minorHAnsi" w:eastAsia="Cambria" w:hAnsiTheme="minorHAnsi" w:cs="Cambria"/>
                <w:b w:val="0"/>
                <w:sz w:val="18"/>
                <w:szCs w:val="18"/>
              </w:rPr>
              <w:t>og nadzora</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Upravna inspekcija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5.000 €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1.1.9</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Izrada Analize o razlozima/osnovama za isplatu dodatnih troškova izvršenja po osnovu izgubljenih predmeta i primjena preporuka u institucijama prepoznatim po većem broju sporova</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Sveobuhvatna analiza o razlozima za isplatu troškova izvršenja po osnovu izgubljenih predmeta sa konkretnim preporukama za unaprjeđene razvijena</w:t>
            </w:r>
          </w:p>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Unaprijeđeni dijalozi i saradnja sa identifikovanim institucijama prepoznati po većem broju sudskih postupaka</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Zaštitnik imovinsko-pravnih interesa</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MPLJMP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Agencija za mirno rješavanje radnih sporova</w:t>
            </w:r>
          </w:p>
          <w:p w:rsidR="00A16942" w:rsidRPr="007075A6" w:rsidRDefault="006A107F">
            <w:pPr>
              <w:spacing w:before="20" w:after="2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350" w:type="dxa"/>
            <w:gridSpan w:val="2"/>
            <w:shd w:val="clear" w:color="auto" w:fill="auto"/>
            <w:vAlign w:val="center"/>
          </w:tcPr>
          <w:p w:rsidR="00A16942" w:rsidRPr="007075A6" w:rsidRDefault="00C02BAB">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18</w:t>
            </w:r>
            <w:r w:rsidR="006A107F" w:rsidRPr="007075A6">
              <w:rPr>
                <w:rFonts w:asciiTheme="minorHAnsi" w:eastAsia="Cambria" w:hAnsiTheme="minorHAnsi" w:cs="Cambria"/>
                <w:b w:val="0"/>
                <w:sz w:val="18"/>
                <w:szCs w:val="18"/>
              </w:rPr>
              <w:t>.000 €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F0653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Donatorska sredstva direktna pomoć SIGMA</w:t>
            </w: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1.1.10</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strukture izvještavanja Zaštitn</w:t>
            </w:r>
            <w:r w:rsidR="00907A69">
              <w:rPr>
                <w:rFonts w:asciiTheme="minorHAnsi" w:eastAsia="Cambria" w:hAnsiTheme="minorHAnsi" w:cs="Cambria"/>
                <w:b w:val="0"/>
                <w:sz w:val="18"/>
                <w:szCs w:val="18"/>
              </w:rPr>
              <w:t>ika imovinsko-pravnih interesa</w:t>
            </w:r>
            <w:r w:rsidRPr="007075A6">
              <w:rPr>
                <w:rFonts w:asciiTheme="minorHAnsi" w:eastAsia="Cambria" w:hAnsiTheme="minorHAnsi" w:cs="Cambria"/>
                <w:b w:val="0"/>
                <w:sz w:val="18"/>
                <w:szCs w:val="18"/>
              </w:rPr>
              <w:t xml:space="preserve"> o troškovima prinudne isplate po osnovu izgubljenih sudskih sporova</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Izvještaj unaprijeđen sa ocjenom stanja i preporukama za unapređenje rada organa koji su prepoznati u najvećem broju predmeta pred sudovima, sudskom praksom, pregledom troškova, objavom pravnih mišljena koja su od značaja za javni interes</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Zaštitnik imovinsko-pravnih interesa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1.1.11</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Analize uticaja predlo</w:t>
            </w:r>
            <w:r w:rsidR="00907A69">
              <w:rPr>
                <w:rFonts w:asciiTheme="minorHAnsi" w:eastAsia="Cambria" w:hAnsiTheme="minorHAnsi" w:cs="Cambria"/>
                <w:b w:val="0"/>
                <w:sz w:val="18"/>
                <w:szCs w:val="18"/>
              </w:rPr>
              <w:t>ženih organizacionih promjena s</w:t>
            </w:r>
            <w:r w:rsidRPr="007075A6">
              <w:rPr>
                <w:rFonts w:asciiTheme="minorHAnsi" w:eastAsia="Cambria" w:hAnsiTheme="minorHAnsi" w:cs="Cambria"/>
                <w:b w:val="0"/>
                <w:sz w:val="18"/>
                <w:szCs w:val="18"/>
              </w:rPr>
              <w:t xml:space="preserve"> fokusom na  opravdanosti osnivanja novih organa ili spajanja/ukidanja </w:t>
            </w:r>
          </w:p>
        </w:tc>
        <w:tc>
          <w:tcPr>
            <w:tcW w:w="3467" w:type="dxa"/>
            <w:gridSpan w:val="4"/>
            <w:shd w:val="clear" w:color="auto" w:fill="auto"/>
          </w:tcPr>
          <w:p w:rsidR="00A16942" w:rsidRPr="007075A6" w:rsidRDefault="006A107F"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Unaprijeđena Analiza </w:t>
            </w:r>
            <w:r w:rsidRPr="00630016">
              <w:rPr>
                <w:rFonts w:asciiTheme="minorHAnsi" w:eastAsia="Cambria" w:hAnsiTheme="minorHAnsi" w:cs="Cambria"/>
                <w:b w:val="0"/>
                <w:sz w:val="18"/>
                <w:szCs w:val="18"/>
              </w:rPr>
              <w:t>uticaja (RIA)</w:t>
            </w:r>
          </w:p>
          <w:p w:rsidR="00A16942" w:rsidRPr="007075A6" w:rsidRDefault="006A107F">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*akt</w:t>
            </w:r>
            <w:r w:rsidR="00907A69">
              <w:rPr>
                <w:rFonts w:asciiTheme="minorHAnsi" w:eastAsia="Cambria" w:hAnsiTheme="minorHAnsi" w:cs="Cambria"/>
                <w:b w:val="0"/>
                <w:sz w:val="18"/>
                <w:szCs w:val="18"/>
              </w:rPr>
              <w:t>i</w:t>
            </w:r>
            <w:r w:rsidRPr="007075A6">
              <w:rPr>
                <w:rFonts w:asciiTheme="minorHAnsi" w:eastAsia="Cambria" w:hAnsiTheme="minorHAnsi" w:cs="Cambria"/>
                <w:b w:val="0"/>
                <w:sz w:val="18"/>
                <w:szCs w:val="18"/>
              </w:rPr>
              <w:t>vnost vezana za 3.3.7 i 5.1.1</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MJUDDM </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10.000 €</w:t>
            </w:r>
          </w:p>
        </w:tc>
        <w:tc>
          <w:tcPr>
            <w:tcW w:w="1770" w:type="dxa"/>
            <w:shd w:val="clear" w:color="auto" w:fill="auto"/>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0653F" w:rsidRPr="007075A6" w:rsidRDefault="00F0653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Donatorska sredstva direktna pomoć SIGMA</w:t>
            </w:r>
          </w:p>
          <w:p w:rsidR="00A16942" w:rsidRPr="007075A6" w:rsidRDefault="00A16942">
            <w:pPr>
              <w:spacing w:before="20" w:after="20"/>
              <w:jc w:val="center"/>
              <w:rPr>
                <w:rFonts w:asciiTheme="minorHAnsi" w:eastAsia="Cambria" w:hAnsiTheme="minorHAnsi" w:cs="Cambria"/>
                <w:b w:val="0"/>
                <w:sz w:val="18"/>
                <w:szCs w:val="18"/>
              </w:rPr>
            </w:pP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1.1.12</w:t>
            </w:r>
          </w:p>
        </w:tc>
        <w:tc>
          <w:tcPr>
            <w:tcW w:w="2383" w:type="dxa"/>
            <w:shd w:val="clear" w:color="auto" w:fill="auto"/>
          </w:tcPr>
          <w:p w:rsidR="00A16942" w:rsidRPr="007075A6" w:rsidRDefault="00907A69" w:rsidP="00AD511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Harmonizacija posebnih z</w:t>
            </w:r>
            <w:r w:rsidR="006A107F" w:rsidRPr="007075A6">
              <w:rPr>
                <w:rFonts w:asciiTheme="minorHAnsi" w:eastAsia="Cambria" w:hAnsiTheme="minorHAnsi" w:cs="Cambria"/>
                <w:b w:val="0"/>
                <w:sz w:val="18"/>
                <w:szCs w:val="18"/>
              </w:rPr>
              <w:t xml:space="preserve">akona sa Zakonom o državnoj upravi </w:t>
            </w:r>
          </w:p>
        </w:tc>
        <w:tc>
          <w:tcPr>
            <w:tcW w:w="3467" w:type="dxa"/>
            <w:gridSpan w:val="4"/>
            <w:shd w:val="clear" w:color="auto" w:fill="auto"/>
          </w:tcPr>
          <w:p w:rsidR="00F27445" w:rsidRPr="007244E2" w:rsidRDefault="00907A69" w:rsidP="00F853AC">
            <w:pPr>
              <w:spacing w:before="20" w:after="20"/>
              <w:ind w:left="0"/>
              <w:rPr>
                <w:rFonts w:asciiTheme="minorHAnsi" w:eastAsia="Cambria" w:hAnsiTheme="minorHAnsi" w:cs="Cambria"/>
                <w:b w:val="0"/>
                <w:sz w:val="18"/>
                <w:szCs w:val="18"/>
              </w:rPr>
            </w:pPr>
            <w:r>
              <w:rPr>
                <w:rFonts w:asciiTheme="minorHAnsi" w:hAnsiTheme="minorHAnsi"/>
                <w:b w:val="0"/>
                <w:sz w:val="18"/>
                <w:szCs w:val="18"/>
              </w:rPr>
              <w:t>Izrađ</w:t>
            </w:r>
            <w:r w:rsidR="00822AB4" w:rsidRPr="007244E2">
              <w:rPr>
                <w:rFonts w:asciiTheme="minorHAnsi" w:hAnsiTheme="minorHAnsi"/>
                <w:b w:val="0"/>
                <w:sz w:val="18"/>
                <w:szCs w:val="18"/>
              </w:rPr>
              <w:t xml:space="preserve">ena i usvojena Informacija o  stepenu harmonizacije posebnih zakona sa Zakonom o državnoj upravi </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10.000 €</w:t>
            </w:r>
          </w:p>
        </w:tc>
        <w:tc>
          <w:tcPr>
            <w:tcW w:w="17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1.1.13</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Metodologije za razvoj Progra</w:t>
            </w:r>
            <w:r w:rsidR="00907A69">
              <w:rPr>
                <w:rFonts w:asciiTheme="minorHAnsi" w:eastAsia="Cambria" w:hAnsiTheme="minorHAnsi" w:cs="Cambria"/>
                <w:b w:val="0"/>
                <w:sz w:val="18"/>
                <w:szCs w:val="18"/>
              </w:rPr>
              <w:t>ma rada organa državne uprave s</w:t>
            </w:r>
            <w:r w:rsidRPr="007075A6">
              <w:rPr>
                <w:rFonts w:asciiTheme="minorHAnsi" w:eastAsia="Cambria" w:hAnsiTheme="minorHAnsi" w:cs="Cambria"/>
                <w:b w:val="0"/>
                <w:sz w:val="18"/>
                <w:szCs w:val="18"/>
              </w:rPr>
              <w:t xml:space="preserve"> indikatorima učinka organa</w:t>
            </w:r>
          </w:p>
        </w:tc>
        <w:tc>
          <w:tcPr>
            <w:tcW w:w="3467" w:type="dxa"/>
            <w:gridSpan w:val="4"/>
            <w:shd w:val="clear" w:color="auto" w:fill="auto"/>
          </w:tcPr>
          <w:p w:rsidR="00A16942" w:rsidRPr="007075A6" w:rsidRDefault="006A107F" w:rsidP="00EB118D">
            <w:pPr>
              <w:numPr>
                <w:ilvl w:val="0"/>
                <w:numId w:val="26"/>
              </w:numPr>
              <w:pBdr>
                <w:top w:val="nil"/>
                <w:left w:val="nil"/>
                <w:bottom w:val="nil"/>
                <w:right w:val="nil"/>
                <w:between w:val="nil"/>
              </w:pBdr>
              <w:spacing w:before="20" w:line="288" w:lineRule="auto"/>
              <w:ind w:left="176" w:right="0" w:hanging="18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metodologija za organe državne uprave</w:t>
            </w:r>
          </w:p>
          <w:p w:rsidR="00A16942" w:rsidRPr="007075A6" w:rsidRDefault="006A107F" w:rsidP="00EB118D">
            <w:pPr>
              <w:numPr>
                <w:ilvl w:val="0"/>
                <w:numId w:val="26"/>
              </w:numPr>
              <w:pBdr>
                <w:top w:val="nil"/>
                <w:left w:val="nil"/>
                <w:bottom w:val="nil"/>
                <w:right w:val="nil"/>
                <w:between w:val="nil"/>
              </w:pBdr>
              <w:spacing w:after="20" w:line="288" w:lineRule="auto"/>
              <w:ind w:left="176" w:right="0" w:hanging="180"/>
              <w:rPr>
                <w:rFonts w:asciiTheme="minorHAnsi" w:eastAsia="Cambria" w:hAnsiTheme="minorHAnsi" w:cs="Cambria"/>
                <w:b w:val="0"/>
                <w:sz w:val="18"/>
                <w:szCs w:val="18"/>
              </w:rPr>
            </w:pPr>
            <w:r w:rsidRPr="007075A6">
              <w:rPr>
                <w:rFonts w:asciiTheme="minorHAnsi" w:eastAsia="Cambria" w:hAnsiTheme="minorHAnsi" w:cs="Cambria"/>
                <w:b w:val="0"/>
                <w:sz w:val="18"/>
                <w:szCs w:val="18"/>
              </w:rPr>
              <w:t>Metodologija promovisana i za javne ustanove</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5.000 €</w:t>
            </w:r>
          </w:p>
        </w:tc>
        <w:tc>
          <w:tcPr>
            <w:tcW w:w="1770" w:type="dxa"/>
            <w:shd w:val="clear" w:color="auto" w:fill="auto"/>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F0653F" w:rsidP="00F0653F">
            <w:pPr>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SIGMA</w:t>
            </w:r>
          </w:p>
        </w:tc>
      </w:tr>
      <w:tr w:rsidR="009F047D" w:rsidRPr="007075A6" w:rsidTr="003C7454">
        <w:trPr>
          <w:gridAfter w:val="1"/>
          <w:wAfter w:w="30" w:type="dxa"/>
        </w:trPr>
        <w:tc>
          <w:tcPr>
            <w:tcW w:w="715" w:type="dxa"/>
            <w:shd w:val="clear" w:color="auto" w:fill="auto"/>
          </w:tcPr>
          <w:p w:rsidR="00A16942" w:rsidRPr="007075A6" w:rsidRDefault="00C55EB0"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1.1.14</w:t>
            </w:r>
          </w:p>
        </w:tc>
        <w:tc>
          <w:tcPr>
            <w:tcW w:w="2383" w:type="dxa"/>
            <w:shd w:val="clear" w:color="auto" w:fill="auto"/>
          </w:tcPr>
          <w:p w:rsidR="00A16942" w:rsidRPr="007075A6" w:rsidRDefault="006A107F" w:rsidP="00AD511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Metodologije za priprem</w:t>
            </w:r>
            <w:r w:rsidR="00907A69">
              <w:rPr>
                <w:rFonts w:asciiTheme="minorHAnsi" w:eastAsia="Cambria" w:hAnsiTheme="minorHAnsi" w:cs="Cambria"/>
                <w:b w:val="0"/>
                <w:sz w:val="18"/>
                <w:szCs w:val="18"/>
              </w:rPr>
              <w:t>u izvještavanja o radu organa s</w:t>
            </w:r>
            <w:r w:rsidRPr="007075A6">
              <w:rPr>
                <w:rFonts w:asciiTheme="minorHAnsi" w:eastAsia="Cambria" w:hAnsiTheme="minorHAnsi" w:cs="Cambria"/>
                <w:b w:val="0"/>
                <w:sz w:val="18"/>
                <w:szCs w:val="18"/>
              </w:rPr>
              <w:t xml:space="preserve"> osvrtom na realizaciju ciljeva i indikatora uspješnosti</w:t>
            </w:r>
            <w:r w:rsidRPr="007075A6">
              <w:rPr>
                <w:rFonts w:asciiTheme="minorHAnsi" w:eastAsia="Cambria" w:hAnsiTheme="minorHAnsi" w:cs="Cambria"/>
                <w:b w:val="0"/>
                <w:sz w:val="18"/>
                <w:szCs w:val="18"/>
                <w:vertAlign w:val="superscript"/>
              </w:rPr>
              <w:footnoteReference w:id="147"/>
            </w:r>
          </w:p>
        </w:tc>
        <w:tc>
          <w:tcPr>
            <w:tcW w:w="3467" w:type="dxa"/>
            <w:gridSpan w:val="4"/>
            <w:shd w:val="clear" w:color="auto" w:fill="auto"/>
          </w:tcPr>
          <w:p w:rsidR="00A16942" w:rsidRPr="007075A6" w:rsidRDefault="00907A69"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Donijeta metodologija radi </w:t>
            </w:r>
            <w:r w:rsidR="006A107F" w:rsidRPr="007075A6">
              <w:rPr>
                <w:rFonts w:asciiTheme="minorHAnsi" w:eastAsia="Cambria" w:hAnsiTheme="minorHAnsi" w:cs="Cambria"/>
                <w:b w:val="0"/>
                <w:sz w:val="18"/>
                <w:szCs w:val="18"/>
              </w:rPr>
              <w:t>podsticanja izvještavanja orijentisanog na rezultate</w:t>
            </w:r>
          </w:p>
        </w:tc>
        <w:tc>
          <w:tcPr>
            <w:tcW w:w="207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gridSpan w:val="2"/>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12.000 €</w:t>
            </w:r>
          </w:p>
        </w:tc>
        <w:tc>
          <w:tcPr>
            <w:tcW w:w="1770" w:type="dxa"/>
            <w:shd w:val="clear" w:color="auto" w:fill="auto"/>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F0653F" w:rsidP="00F0653F">
            <w:pPr>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SIGMA</w:t>
            </w:r>
          </w:p>
        </w:tc>
      </w:tr>
      <w:tr w:rsidR="00F613FA" w:rsidRPr="007075A6" w:rsidTr="003C7454">
        <w:trPr>
          <w:gridAfter w:val="1"/>
          <w:wAfter w:w="30" w:type="dxa"/>
        </w:trPr>
        <w:tc>
          <w:tcPr>
            <w:tcW w:w="715" w:type="dxa"/>
            <w:shd w:val="clear" w:color="auto" w:fill="auto"/>
          </w:tcPr>
          <w:p w:rsidR="00F613FA" w:rsidRPr="000F4D07" w:rsidRDefault="000F4D07" w:rsidP="00F613FA">
            <w:pPr>
              <w:spacing w:before="20" w:after="20"/>
              <w:ind w:left="-30" w:right="-102"/>
              <w:rPr>
                <w:rFonts w:asciiTheme="minorHAnsi" w:hAnsiTheme="minorHAnsi"/>
                <w:b w:val="0"/>
                <w:color w:val="auto"/>
                <w:sz w:val="18"/>
                <w:szCs w:val="18"/>
              </w:rPr>
            </w:pPr>
            <w:r>
              <w:rPr>
                <w:rFonts w:asciiTheme="minorHAnsi" w:hAnsiTheme="minorHAnsi"/>
                <w:b w:val="0"/>
                <w:color w:val="auto"/>
                <w:sz w:val="18"/>
                <w:szCs w:val="18"/>
              </w:rPr>
              <w:t>1.1.15</w:t>
            </w:r>
          </w:p>
        </w:tc>
        <w:tc>
          <w:tcPr>
            <w:tcW w:w="2383" w:type="dxa"/>
            <w:shd w:val="clear" w:color="auto" w:fill="auto"/>
          </w:tcPr>
          <w:p w:rsidR="00F613FA" w:rsidRPr="000F4D07" w:rsidRDefault="00907A69" w:rsidP="00F613FA">
            <w:pPr>
              <w:spacing w:before="20" w:after="20"/>
              <w:ind w:left="0"/>
              <w:rPr>
                <w:rFonts w:asciiTheme="minorHAnsi" w:hAnsiTheme="minorHAnsi"/>
                <w:b w:val="0"/>
                <w:color w:val="auto"/>
                <w:sz w:val="18"/>
                <w:szCs w:val="18"/>
              </w:rPr>
            </w:pPr>
            <w:r>
              <w:rPr>
                <w:rFonts w:asciiTheme="minorHAnsi" w:hAnsiTheme="minorHAnsi"/>
                <w:b w:val="0"/>
                <w:color w:val="auto"/>
                <w:sz w:val="18"/>
                <w:szCs w:val="18"/>
              </w:rPr>
              <w:t>Analiziranje dostupnih podataka i</w:t>
            </w:r>
            <w:r w:rsidR="00F613FA" w:rsidRPr="000F4D07">
              <w:rPr>
                <w:rFonts w:asciiTheme="minorHAnsi" w:hAnsiTheme="minorHAnsi"/>
                <w:b w:val="0"/>
                <w:color w:val="auto"/>
                <w:sz w:val="18"/>
                <w:szCs w:val="18"/>
              </w:rPr>
              <w:t xml:space="preserve"> nadogradnja potrebnih podataka i </w:t>
            </w:r>
            <w:r>
              <w:rPr>
                <w:rFonts w:asciiTheme="minorHAnsi" w:hAnsiTheme="minorHAnsi"/>
                <w:b w:val="0"/>
                <w:color w:val="auto"/>
                <w:sz w:val="18"/>
                <w:szCs w:val="18"/>
              </w:rPr>
              <w:lastRenderedPageBreak/>
              <w:t>informacija u sklopu dvije</w:t>
            </w:r>
            <w:r w:rsidR="00F613FA" w:rsidRPr="000F4D07">
              <w:rPr>
                <w:rFonts w:asciiTheme="minorHAnsi" w:hAnsiTheme="minorHAnsi"/>
                <w:b w:val="0"/>
                <w:color w:val="auto"/>
                <w:sz w:val="18"/>
                <w:szCs w:val="18"/>
              </w:rPr>
              <w:t xml:space="preserve"> pilot institucije</w:t>
            </w:r>
          </w:p>
        </w:tc>
        <w:tc>
          <w:tcPr>
            <w:tcW w:w="3467" w:type="dxa"/>
            <w:gridSpan w:val="4"/>
            <w:shd w:val="clear" w:color="auto" w:fill="auto"/>
          </w:tcPr>
          <w:p w:rsidR="00F613FA" w:rsidRPr="000F4D07" w:rsidRDefault="00F613FA" w:rsidP="00F853AC">
            <w:pPr>
              <w:spacing w:before="20" w:after="20"/>
              <w:ind w:left="0"/>
              <w:rPr>
                <w:rFonts w:asciiTheme="minorHAnsi" w:hAnsiTheme="minorHAnsi"/>
                <w:b w:val="0"/>
                <w:color w:val="auto"/>
                <w:sz w:val="18"/>
                <w:szCs w:val="18"/>
              </w:rPr>
            </w:pPr>
            <w:r w:rsidRPr="000F4D07">
              <w:rPr>
                <w:rFonts w:asciiTheme="minorHAnsi" w:hAnsiTheme="minorHAnsi"/>
                <w:b w:val="0"/>
                <w:color w:val="auto"/>
                <w:sz w:val="18"/>
                <w:szCs w:val="18"/>
              </w:rPr>
              <w:lastRenderedPageBreak/>
              <w:t xml:space="preserve">Objavljena analiza za dvije pilot institucije </w:t>
            </w:r>
            <w:r w:rsidRPr="000F4D07">
              <w:rPr>
                <w:rFonts w:asciiTheme="minorHAnsi" w:eastAsia="Cambria" w:hAnsiTheme="minorHAnsi" w:cs="Cambria"/>
                <w:b w:val="0"/>
                <w:color w:val="auto"/>
                <w:sz w:val="18"/>
                <w:szCs w:val="18"/>
              </w:rPr>
              <w:t>MJUDDM i UZK</w:t>
            </w:r>
          </w:p>
        </w:tc>
        <w:tc>
          <w:tcPr>
            <w:tcW w:w="2070" w:type="dxa"/>
            <w:shd w:val="clear" w:color="auto" w:fill="auto"/>
            <w:vAlign w:val="center"/>
          </w:tcPr>
          <w:p w:rsidR="00F613FA" w:rsidRPr="000F4D07" w:rsidRDefault="00F613FA" w:rsidP="00F613FA">
            <w:pPr>
              <w:spacing w:before="20" w:after="20"/>
              <w:jc w:val="center"/>
              <w:rPr>
                <w:rFonts w:asciiTheme="minorHAnsi" w:eastAsia="Cambria" w:hAnsiTheme="minorHAnsi" w:cs="Cambria"/>
                <w:b w:val="0"/>
                <w:color w:val="auto"/>
                <w:sz w:val="18"/>
                <w:szCs w:val="18"/>
              </w:rPr>
            </w:pPr>
            <w:r w:rsidRPr="000F4D07">
              <w:rPr>
                <w:rFonts w:asciiTheme="minorHAnsi" w:eastAsia="Cambria" w:hAnsiTheme="minorHAnsi" w:cs="Cambria"/>
                <w:b w:val="0"/>
                <w:color w:val="auto"/>
                <w:sz w:val="18"/>
                <w:szCs w:val="18"/>
              </w:rPr>
              <w:t>MJUDDM</w:t>
            </w:r>
          </w:p>
          <w:p w:rsidR="00F613FA" w:rsidRPr="000F4D07" w:rsidRDefault="00CC32A2" w:rsidP="00F613FA">
            <w:pPr>
              <w:spacing w:before="20" w:after="20"/>
              <w:jc w:val="center"/>
              <w:rPr>
                <w:rFonts w:asciiTheme="minorHAnsi" w:eastAsia="Cambria" w:hAnsiTheme="minorHAnsi" w:cs="Cambria"/>
                <w:b w:val="0"/>
                <w:color w:val="auto"/>
                <w:sz w:val="18"/>
                <w:szCs w:val="18"/>
              </w:rPr>
            </w:pPr>
            <w:r>
              <w:rPr>
                <w:rFonts w:asciiTheme="minorHAnsi" w:eastAsia="Cambria" w:hAnsiTheme="minorHAnsi" w:cs="Cambria"/>
                <w:b w:val="0"/>
                <w:color w:val="auto"/>
                <w:sz w:val="18"/>
                <w:szCs w:val="18"/>
              </w:rPr>
              <w:t>UZ</w:t>
            </w:r>
            <w:r w:rsidR="00F613FA" w:rsidRPr="000F4D07">
              <w:rPr>
                <w:rFonts w:asciiTheme="minorHAnsi" w:eastAsia="Cambria" w:hAnsiTheme="minorHAnsi" w:cs="Cambria"/>
                <w:b w:val="0"/>
                <w:color w:val="auto"/>
                <w:sz w:val="18"/>
                <w:szCs w:val="18"/>
              </w:rPr>
              <w:t>K</w:t>
            </w:r>
          </w:p>
          <w:p w:rsidR="00F613FA" w:rsidRPr="000F4D07" w:rsidRDefault="00F613FA" w:rsidP="00F613FA">
            <w:pPr>
              <w:spacing w:before="20" w:after="20"/>
              <w:jc w:val="center"/>
              <w:rPr>
                <w:rFonts w:asciiTheme="minorHAnsi" w:hAnsiTheme="minorHAnsi"/>
                <w:b w:val="0"/>
                <w:color w:val="auto"/>
                <w:sz w:val="18"/>
                <w:szCs w:val="18"/>
              </w:rPr>
            </w:pPr>
          </w:p>
        </w:tc>
        <w:tc>
          <w:tcPr>
            <w:tcW w:w="1350" w:type="dxa"/>
            <w:gridSpan w:val="2"/>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eastAsia="Cambria" w:hAnsiTheme="minorHAnsi" w:cs="Cambria"/>
                <w:b w:val="0"/>
                <w:color w:val="auto"/>
                <w:sz w:val="18"/>
                <w:szCs w:val="18"/>
              </w:rPr>
              <w:t>II Q 2022</w:t>
            </w:r>
          </w:p>
        </w:tc>
        <w:tc>
          <w:tcPr>
            <w:tcW w:w="144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eastAsia="Cambria" w:hAnsiTheme="minorHAnsi" w:cs="Cambria"/>
                <w:b w:val="0"/>
                <w:color w:val="auto"/>
                <w:sz w:val="18"/>
                <w:szCs w:val="18"/>
              </w:rPr>
              <w:t>III Q 2022</w:t>
            </w:r>
          </w:p>
        </w:tc>
        <w:tc>
          <w:tcPr>
            <w:tcW w:w="1350" w:type="dxa"/>
            <w:gridSpan w:val="2"/>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eastAsia="Cambria" w:hAnsiTheme="minorHAnsi" w:cs="Cambria"/>
                <w:b w:val="0"/>
                <w:color w:val="auto"/>
                <w:sz w:val="18"/>
                <w:szCs w:val="18"/>
              </w:rPr>
              <w:t>25.000 €</w:t>
            </w:r>
          </w:p>
        </w:tc>
        <w:tc>
          <w:tcPr>
            <w:tcW w:w="177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eastAsia="Cambria" w:hAnsiTheme="minorHAnsi" w:cs="Cambria"/>
                <w:b w:val="0"/>
                <w:color w:val="auto"/>
                <w:sz w:val="18"/>
                <w:szCs w:val="18"/>
              </w:rPr>
              <w:t>Budžet CG</w:t>
            </w:r>
          </w:p>
        </w:tc>
      </w:tr>
      <w:tr w:rsidR="00F613FA" w:rsidRPr="007075A6" w:rsidTr="003C7454">
        <w:trPr>
          <w:gridAfter w:val="1"/>
          <w:wAfter w:w="30" w:type="dxa"/>
        </w:trPr>
        <w:tc>
          <w:tcPr>
            <w:tcW w:w="715" w:type="dxa"/>
            <w:shd w:val="clear" w:color="auto" w:fill="auto"/>
          </w:tcPr>
          <w:p w:rsidR="00F613FA" w:rsidRPr="000F4D07" w:rsidRDefault="000F4D07" w:rsidP="00F613FA">
            <w:pPr>
              <w:spacing w:before="20" w:after="20"/>
              <w:ind w:left="-30" w:right="-102"/>
              <w:rPr>
                <w:rFonts w:asciiTheme="minorHAnsi" w:hAnsiTheme="minorHAnsi"/>
                <w:b w:val="0"/>
                <w:color w:val="auto"/>
                <w:sz w:val="18"/>
                <w:szCs w:val="18"/>
              </w:rPr>
            </w:pPr>
            <w:r>
              <w:rPr>
                <w:rFonts w:asciiTheme="minorHAnsi" w:hAnsiTheme="minorHAnsi"/>
                <w:b w:val="0"/>
                <w:color w:val="auto"/>
                <w:sz w:val="18"/>
                <w:szCs w:val="18"/>
              </w:rPr>
              <w:t>1.1.16</w:t>
            </w:r>
          </w:p>
        </w:tc>
        <w:tc>
          <w:tcPr>
            <w:tcW w:w="2383" w:type="dxa"/>
            <w:shd w:val="clear" w:color="auto" w:fill="auto"/>
          </w:tcPr>
          <w:p w:rsidR="00F613FA" w:rsidRPr="000F4D07" w:rsidRDefault="00F613FA" w:rsidP="00F613FA">
            <w:pPr>
              <w:spacing w:before="20" w:after="20"/>
              <w:ind w:left="0"/>
              <w:rPr>
                <w:rFonts w:asciiTheme="minorHAnsi" w:hAnsiTheme="minorHAnsi"/>
                <w:b w:val="0"/>
                <w:color w:val="auto"/>
                <w:sz w:val="18"/>
                <w:szCs w:val="18"/>
              </w:rPr>
            </w:pPr>
            <w:r w:rsidRPr="000F4D07">
              <w:rPr>
                <w:rFonts w:asciiTheme="minorHAnsi" w:eastAsia="Cambria" w:hAnsiTheme="minorHAnsi" w:cs="Cambria"/>
                <w:b w:val="0"/>
                <w:color w:val="auto"/>
                <w:sz w:val="18"/>
                <w:szCs w:val="18"/>
              </w:rPr>
              <w:t>Povećanje dostupnosti podataka u posjedu insitucije u dvije pilot institucije</w:t>
            </w:r>
          </w:p>
        </w:tc>
        <w:tc>
          <w:tcPr>
            <w:tcW w:w="3467" w:type="dxa"/>
            <w:gridSpan w:val="4"/>
            <w:shd w:val="clear" w:color="auto" w:fill="auto"/>
          </w:tcPr>
          <w:p w:rsidR="00F613FA" w:rsidRPr="000F4D07" w:rsidRDefault="00F613FA" w:rsidP="00F853AC">
            <w:pPr>
              <w:spacing w:before="20" w:after="20"/>
              <w:ind w:left="0"/>
              <w:rPr>
                <w:rFonts w:asciiTheme="minorHAnsi" w:hAnsiTheme="minorHAnsi"/>
                <w:b w:val="0"/>
                <w:color w:val="auto"/>
                <w:sz w:val="18"/>
                <w:szCs w:val="18"/>
              </w:rPr>
            </w:pPr>
            <w:r w:rsidRPr="000F4D07">
              <w:rPr>
                <w:rFonts w:asciiTheme="minorHAnsi" w:hAnsiTheme="minorHAnsi"/>
                <w:b w:val="0"/>
                <w:color w:val="auto"/>
                <w:sz w:val="18"/>
                <w:szCs w:val="18"/>
              </w:rPr>
              <w:t>Broj setova podataka na sajtovima dvije pilot institucije MJUDDM I UZK</w:t>
            </w:r>
          </w:p>
        </w:tc>
        <w:tc>
          <w:tcPr>
            <w:tcW w:w="207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MJUDDM</w:t>
            </w:r>
          </w:p>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UZK</w:t>
            </w:r>
          </w:p>
        </w:tc>
        <w:tc>
          <w:tcPr>
            <w:tcW w:w="1350" w:type="dxa"/>
            <w:gridSpan w:val="2"/>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III Q 2022</w:t>
            </w:r>
          </w:p>
        </w:tc>
        <w:tc>
          <w:tcPr>
            <w:tcW w:w="144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IV Q 2022</w:t>
            </w:r>
          </w:p>
        </w:tc>
        <w:tc>
          <w:tcPr>
            <w:tcW w:w="1350" w:type="dxa"/>
            <w:gridSpan w:val="2"/>
            <w:shd w:val="clear" w:color="auto" w:fill="auto"/>
            <w:vAlign w:val="center"/>
          </w:tcPr>
          <w:p w:rsidR="00F613FA" w:rsidRPr="000F4D07" w:rsidRDefault="00F613FA" w:rsidP="00F613FA">
            <w:pPr>
              <w:spacing w:before="20" w:after="20"/>
              <w:ind w:left="0"/>
              <w:jc w:val="center"/>
              <w:rPr>
                <w:rFonts w:asciiTheme="minorHAnsi" w:hAnsiTheme="minorHAnsi"/>
                <w:b w:val="0"/>
                <w:color w:val="auto"/>
                <w:sz w:val="18"/>
                <w:szCs w:val="18"/>
              </w:rPr>
            </w:pPr>
            <w:r w:rsidRPr="000F4D07">
              <w:rPr>
                <w:rFonts w:asciiTheme="minorHAnsi" w:hAnsiTheme="minorHAnsi"/>
                <w:b w:val="0"/>
                <w:color w:val="auto"/>
                <w:sz w:val="18"/>
                <w:szCs w:val="18"/>
              </w:rPr>
              <w:t>25.000 €</w:t>
            </w:r>
          </w:p>
        </w:tc>
        <w:tc>
          <w:tcPr>
            <w:tcW w:w="177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Budžet CG</w:t>
            </w:r>
          </w:p>
        </w:tc>
      </w:tr>
      <w:tr w:rsidR="00F613FA" w:rsidRPr="007075A6" w:rsidTr="003C7454">
        <w:trPr>
          <w:gridAfter w:val="1"/>
          <w:wAfter w:w="30" w:type="dxa"/>
        </w:trPr>
        <w:tc>
          <w:tcPr>
            <w:tcW w:w="715" w:type="dxa"/>
            <w:shd w:val="clear" w:color="auto" w:fill="auto"/>
          </w:tcPr>
          <w:p w:rsidR="00F613FA" w:rsidRPr="000F4D07" w:rsidRDefault="000F4D07" w:rsidP="00F613FA">
            <w:pPr>
              <w:spacing w:before="20" w:after="20"/>
              <w:ind w:left="-30" w:right="-102"/>
              <w:rPr>
                <w:rFonts w:asciiTheme="minorHAnsi" w:hAnsiTheme="minorHAnsi"/>
                <w:b w:val="0"/>
                <w:color w:val="auto"/>
                <w:sz w:val="18"/>
                <w:szCs w:val="18"/>
              </w:rPr>
            </w:pPr>
            <w:r>
              <w:rPr>
                <w:rFonts w:asciiTheme="minorHAnsi" w:hAnsiTheme="minorHAnsi"/>
                <w:b w:val="0"/>
                <w:color w:val="auto"/>
                <w:sz w:val="18"/>
                <w:szCs w:val="18"/>
              </w:rPr>
              <w:t>1.1.17</w:t>
            </w:r>
          </w:p>
        </w:tc>
        <w:tc>
          <w:tcPr>
            <w:tcW w:w="2383" w:type="dxa"/>
            <w:shd w:val="clear" w:color="auto" w:fill="auto"/>
          </w:tcPr>
          <w:p w:rsidR="00F613FA" w:rsidRPr="000F4D07" w:rsidRDefault="00F613FA" w:rsidP="00F613FA">
            <w:pPr>
              <w:spacing w:before="20" w:after="20"/>
              <w:ind w:left="0"/>
              <w:rPr>
                <w:rFonts w:asciiTheme="minorHAnsi" w:hAnsiTheme="minorHAnsi"/>
                <w:b w:val="0"/>
                <w:color w:val="auto"/>
                <w:sz w:val="18"/>
                <w:szCs w:val="18"/>
              </w:rPr>
            </w:pPr>
            <w:r w:rsidRPr="000F4D07">
              <w:rPr>
                <w:rFonts w:asciiTheme="minorHAnsi" w:eastAsia="Cambria" w:hAnsiTheme="minorHAnsi" w:cs="Cambria"/>
                <w:b w:val="0"/>
                <w:color w:val="auto"/>
                <w:sz w:val="18"/>
                <w:szCs w:val="18"/>
              </w:rPr>
              <w:t>Unapređenje organizacije rada i komunikacije na osnovu dostupnih podataka u dvije pilot institucije</w:t>
            </w:r>
          </w:p>
        </w:tc>
        <w:tc>
          <w:tcPr>
            <w:tcW w:w="3467" w:type="dxa"/>
            <w:gridSpan w:val="4"/>
            <w:shd w:val="clear" w:color="auto" w:fill="auto"/>
          </w:tcPr>
          <w:p w:rsidR="00F613FA" w:rsidRPr="000F4D07" w:rsidRDefault="00907A69" w:rsidP="00F853AC">
            <w:pPr>
              <w:spacing w:before="20" w:after="20"/>
              <w:ind w:left="0"/>
              <w:rPr>
                <w:rFonts w:asciiTheme="minorHAnsi" w:hAnsiTheme="minorHAnsi"/>
                <w:b w:val="0"/>
                <w:color w:val="auto"/>
                <w:sz w:val="18"/>
                <w:szCs w:val="18"/>
              </w:rPr>
            </w:pPr>
            <w:r>
              <w:rPr>
                <w:rFonts w:asciiTheme="minorHAnsi" w:hAnsiTheme="minorHAnsi"/>
                <w:b w:val="0"/>
                <w:color w:val="auto"/>
                <w:sz w:val="18"/>
                <w:szCs w:val="18"/>
              </w:rPr>
              <w:t>Izrađ</w:t>
            </w:r>
            <w:r w:rsidR="00B96190">
              <w:rPr>
                <w:rFonts w:asciiTheme="minorHAnsi" w:hAnsiTheme="minorHAnsi"/>
                <w:b w:val="0"/>
                <w:color w:val="auto"/>
                <w:sz w:val="18"/>
                <w:szCs w:val="18"/>
              </w:rPr>
              <w:t>en plan za poboljš</w:t>
            </w:r>
            <w:r w:rsidR="00F613FA" w:rsidRPr="000F4D07">
              <w:rPr>
                <w:rFonts w:asciiTheme="minorHAnsi" w:hAnsiTheme="minorHAnsi"/>
                <w:b w:val="0"/>
                <w:color w:val="auto"/>
                <w:sz w:val="18"/>
                <w:szCs w:val="18"/>
              </w:rPr>
              <w:t>anje komunikacije u dvije pilot institucije MJUDDM I UZK</w:t>
            </w:r>
          </w:p>
        </w:tc>
        <w:tc>
          <w:tcPr>
            <w:tcW w:w="207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MJUDDM</w:t>
            </w:r>
          </w:p>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UZK</w:t>
            </w:r>
          </w:p>
        </w:tc>
        <w:tc>
          <w:tcPr>
            <w:tcW w:w="1350" w:type="dxa"/>
            <w:gridSpan w:val="2"/>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I Q 2023</w:t>
            </w:r>
          </w:p>
        </w:tc>
        <w:tc>
          <w:tcPr>
            <w:tcW w:w="144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III Q 2023</w:t>
            </w:r>
          </w:p>
        </w:tc>
        <w:tc>
          <w:tcPr>
            <w:tcW w:w="1350" w:type="dxa"/>
            <w:gridSpan w:val="2"/>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45.000 €</w:t>
            </w:r>
          </w:p>
        </w:tc>
        <w:tc>
          <w:tcPr>
            <w:tcW w:w="1770" w:type="dxa"/>
            <w:shd w:val="clear" w:color="auto" w:fill="auto"/>
            <w:vAlign w:val="center"/>
          </w:tcPr>
          <w:p w:rsidR="00F613FA" w:rsidRPr="000F4D07" w:rsidRDefault="00F613FA" w:rsidP="00F613FA">
            <w:pPr>
              <w:spacing w:before="20" w:after="20"/>
              <w:jc w:val="center"/>
              <w:rPr>
                <w:rFonts w:asciiTheme="minorHAnsi" w:hAnsiTheme="minorHAnsi"/>
                <w:b w:val="0"/>
                <w:color w:val="auto"/>
                <w:sz w:val="18"/>
                <w:szCs w:val="18"/>
              </w:rPr>
            </w:pPr>
            <w:r w:rsidRPr="000F4D07">
              <w:rPr>
                <w:rFonts w:asciiTheme="minorHAnsi" w:hAnsiTheme="minorHAnsi"/>
                <w:b w:val="0"/>
                <w:color w:val="auto"/>
                <w:sz w:val="18"/>
                <w:szCs w:val="18"/>
              </w:rPr>
              <w:t>Budžet CG</w:t>
            </w:r>
          </w:p>
        </w:tc>
      </w:tr>
      <w:tr w:rsidR="00F613FA" w:rsidRPr="007075A6" w:rsidTr="003C7454">
        <w:trPr>
          <w:gridAfter w:val="1"/>
          <w:wAfter w:w="30" w:type="dxa"/>
          <w:trHeight w:val="980"/>
        </w:trPr>
        <w:tc>
          <w:tcPr>
            <w:tcW w:w="715" w:type="dxa"/>
            <w:vMerge w:val="restart"/>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1.1.18</w:t>
            </w:r>
          </w:p>
        </w:tc>
        <w:tc>
          <w:tcPr>
            <w:tcW w:w="2383" w:type="dxa"/>
            <w:vMerge w:val="restart"/>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Organizovanje obuka za primjenu Metodologije za pripremu programa rada organa i izvještavanje o radu sa osvrtom na realizaciju ciljeva i indikatora uspješnosti</w:t>
            </w:r>
          </w:p>
        </w:tc>
        <w:tc>
          <w:tcPr>
            <w:tcW w:w="3467" w:type="dxa"/>
            <w:gridSpan w:val="4"/>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Najmanje 70 službenika obučeno za pripremu programa rada organa </w:t>
            </w:r>
            <w:r w:rsidR="00B96190">
              <w:rPr>
                <w:rFonts w:asciiTheme="minorHAnsi" w:eastAsia="Cambria" w:hAnsiTheme="minorHAnsi" w:cs="Cambria"/>
                <w:b w:val="0"/>
                <w:sz w:val="18"/>
                <w:szCs w:val="18"/>
              </w:rPr>
              <w:t>i izvještavanja o radu organa s</w:t>
            </w:r>
            <w:r w:rsidRPr="007075A6">
              <w:rPr>
                <w:rFonts w:asciiTheme="minorHAnsi" w:eastAsia="Cambria" w:hAnsiTheme="minorHAnsi" w:cs="Cambria"/>
                <w:b w:val="0"/>
                <w:sz w:val="18"/>
                <w:szCs w:val="18"/>
              </w:rPr>
              <w:t xml:space="preserve"> osvrtom na realizaciju ciljeva i indikatora uspješnosti</w:t>
            </w:r>
          </w:p>
        </w:tc>
        <w:tc>
          <w:tcPr>
            <w:tcW w:w="207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F613FA" w:rsidRPr="007075A6" w:rsidRDefault="00F613FA" w:rsidP="00F613FA">
            <w:pPr>
              <w:spacing w:before="20" w:after="20"/>
              <w:jc w:val="center"/>
              <w:rPr>
                <w:rFonts w:asciiTheme="minorHAnsi" w:eastAsia="Cambria" w:hAnsiTheme="minorHAnsi" w:cs="Cambria"/>
                <w:b w:val="0"/>
                <w:sz w:val="18"/>
                <w:szCs w:val="18"/>
              </w:rPr>
            </w:pPr>
          </w:p>
        </w:tc>
        <w:tc>
          <w:tcPr>
            <w:tcW w:w="1350" w:type="dxa"/>
            <w:gridSpan w:val="2"/>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44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350" w:type="dxa"/>
            <w:gridSpan w:val="2"/>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12</w:t>
            </w:r>
            <w:r w:rsidRPr="007075A6">
              <w:rPr>
                <w:rFonts w:asciiTheme="minorHAnsi" w:eastAsia="Cambria" w:hAnsiTheme="minorHAnsi" w:cs="Cambria"/>
                <w:b w:val="0"/>
                <w:sz w:val="18"/>
                <w:szCs w:val="18"/>
              </w:rPr>
              <w:t>.000 €</w:t>
            </w:r>
          </w:p>
        </w:tc>
        <w:tc>
          <w:tcPr>
            <w:tcW w:w="177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Height w:val="257"/>
        </w:trPr>
        <w:tc>
          <w:tcPr>
            <w:tcW w:w="715" w:type="dxa"/>
            <w:vMerge/>
            <w:shd w:val="clear" w:color="auto" w:fill="auto"/>
          </w:tcPr>
          <w:p w:rsidR="00F613FA" w:rsidRPr="007075A6" w:rsidRDefault="00F613FA" w:rsidP="00F613FA">
            <w:pPr>
              <w:widowControl w:val="0"/>
              <w:pBdr>
                <w:top w:val="nil"/>
                <w:left w:val="nil"/>
                <w:bottom w:val="nil"/>
                <w:right w:val="nil"/>
                <w:between w:val="nil"/>
              </w:pBdr>
              <w:spacing w:line="276" w:lineRule="auto"/>
              <w:ind w:left="-30" w:right="0"/>
              <w:rPr>
                <w:rFonts w:asciiTheme="minorHAnsi" w:eastAsia="Cambria" w:hAnsiTheme="minorHAnsi" w:cs="Cambria"/>
                <w:b w:val="0"/>
                <w:sz w:val="18"/>
                <w:szCs w:val="18"/>
              </w:rPr>
            </w:pPr>
          </w:p>
        </w:tc>
        <w:tc>
          <w:tcPr>
            <w:tcW w:w="2383" w:type="dxa"/>
            <w:vMerge/>
            <w:shd w:val="clear" w:color="auto" w:fill="auto"/>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667" w:type="dxa"/>
            <w:gridSpan w:val="2"/>
            <w:shd w:val="clear" w:color="auto" w:fill="auto"/>
          </w:tcPr>
          <w:p w:rsidR="00F613FA" w:rsidRPr="007075A6" w:rsidRDefault="00F613FA" w:rsidP="00F613FA">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37 službenika u prvoj obuci</w:t>
            </w:r>
          </w:p>
        </w:tc>
        <w:tc>
          <w:tcPr>
            <w:tcW w:w="1800" w:type="dxa"/>
            <w:gridSpan w:val="2"/>
            <w:shd w:val="clear" w:color="auto" w:fill="auto"/>
          </w:tcPr>
          <w:p w:rsidR="00F613FA" w:rsidRPr="007075A6" w:rsidRDefault="00F613FA" w:rsidP="00F613FA">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37 službenika u drugoj obuci</w:t>
            </w:r>
          </w:p>
        </w:tc>
        <w:tc>
          <w:tcPr>
            <w:tcW w:w="207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350" w:type="dxa"/>
            <w:gridSpan w:val="2"/>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44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350" w:type="dxa"/>
            <w:gridSpan w:val="2"/>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77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1.1.19</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normativnog okvira koji reguliše upravni spor</w:t>
            </w:r>
          </w:p>
        </w:tc>
        <w:tc>
          <w:tcPr>
            <w:tcW w:w="3467" w:type="dxa"/>
            <w:gridSpan w:val="4"/>
            <w:shd w:val="clear" w:color="auto" w:fill="auto"/>
          </w:tcPr>
          <w:p w:rsidR="00F613FA" w:rsidRPr="007075A6" w:rsidRDefault="00F853AC" w:rsidP="00F853AC">
            <w:pPr>
              <w:pBdr>
                <w:top w:val="nil"/>
                <w:left w:val="nil"/>
                <w:bottom w:val="nil"/>
                <w:right w:val="nil"/>
                <w:between w:val="nil"/>
              </w:pBdr>
              <w:ind w:left="86" w:righ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F613FA" w:rsidRPr="007075A6">
              <w:rPr>
                <w:rFonts w:asciiTheme="minorHAnsi" w:eastAsia="Cambria" w:hAnsiTheme="minorHAnsi" w:cs="Cambria"/>
                <w:b w:val="0"/>
                <w:sz w:val="18"/>
                <w:szCs w:val="18"/>
              </w:rPr>
              <w:t>Izmijenjen Zakon o upravnom sporu u dijelu troškova spora i od</w:t>
            </w:r>
            <w:r w:rsidR="00B96190">
              <w:rPr>
                <w:rFonts w:asciiTheme="minorHAnsi" w:eastAsia="Cambria" w:hAnsiTheme="minorHAnsi" w:cs="Cambria"/>
                <w:b w:val="0"/>
                <w:sz w:val="18"/>
                <w:szCs w:val="18"/>
              </w:rPr>
              <w:t>ržavanje usmene rasprave radi smanje</w:t>
            </w:r>
            <w:r w:rsidR="00F613FA" w:rsidRPr="007075A6">
              <w:rPr>
                <w:rFonts w:asciiTheme="minorHAnsi" w:eastAsia="Cambria" w:hAnsiTheme="minorHAnsi" w:cs="Cambria"/>
                <w:b w:val="0"/>
                <w:sz w:val="18"/>
                <w:szCs w:val="18"/>
              </w:rPr>
              <w:t xml:space="preserve">nja dužine trajanja upravnog spora </w:t>
            </w:r>
          </w:p>
          <w:p w:rsidR="00F613FA" w:rsidRPr="007075A6" w:rsidRDefault="00F613FA" w:rsidP="00F853AC">
            <w:pPr>
              <w:numPr>
                <w:ilvl w:val="0"/>
                <w:numId w:val="10"/>
              </w:numPr>
              <w:pBdr>
                <w:top w:val="nil"/>
                <w:left w:val="nil"/>
                <w:bottom w:val="nil"/>
                <w:right w:val="nil"/>
                <w:between w:val="nil"/>
              </w:pBdr>
              <w:ind w:left="86" w:right="0" w:hanging="92"/>
              <w:rPr>
                <w:rFonts w:asciiTheme="minorHAnsi" w:eastAsia="Cambria" w:hAnsiTheme="minorHAnsi" w:cs="Cambria"/>
                <w:b w:val="0"/>
                <w:sz w:val="18"/>
                <w:szCs w:val="18"/>
              </w:rPr>
            </w:pPr>
            <w:r w:rsidRPr="007075A6">
              <w:rPr>
                <w:rFonts w:asciiTheme="minorHAnsi" w:eastAsia="Cambria" w:hAnsiTheme="minorHAnsi" w:cs="Cambria"/>
                <w:b w:val="0"/>
                <w:sz w:val="18"/>
                <w:szCs w:val="18"/>
              </w:rPr>
              <w:t>Obuka za sudije o implementacijama novog zakona</w:t>
            </w:r>
          </w:p>
        </w:tc>
        <w:tc>
          <w:tcPr>
            <w:tcW w:w="2070" w:type="dxa"/>
            <w:shd w:val="clear" w:color="auto" w:fill="auto"/>
            <w:vAlign w:val="center"/>
          </w:tcPr>
          <w:p w:rsidR="00F613FA" w:rsidRPr="007075A6" w:rsidRDefault="00F613FA" w:rsidP="00F853AC">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MPLJMP</w:t>
            </w:r>
          </w:p>
          <w:p w:rsidR="00F613FA"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Centar za edukaciju nosilaca pravosudnih funkcija </w:t>
            </w:r>
          </w:p>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 xml:space="preserve">Upravni sud </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Pr="007075A6">
              <w:rPr>
                <w:rFonts w:asciiTheme="minorHAnsi" w:eastAsia="Cambria" w:hAnsiTheme="minorHAnsi" w:cs="Cambria"/>
                <w:b w:val="0"/>
                <w:sz w:val="18"/>
                <w:szCs w:val="18"/>
              </w:rPr>
              <w:t>2.000 €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1.1.20</w:t>
            </w:r>
          </w:p>
        </w:tc>
        <w:tc>
          <w:tcPr>
            <w:tcW w:w="2383" w:type="dxa"/>
            <w:shd w:val="clear" w:color="auto" w:fill="auto"/>
          </w:tcPr>
          <w:p w:rsidR="00F613FA" w:rsidRPr="007075A6" w:rsidRDefault="00B96190" w:rsidP="00F613FA">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Izrada Analize s</w:t>
            </w:r>
            <w:r w:rsidR="00F613FA" w:rsidRPr="007075A6">
              <w:rPr>
                <w:rFonts w:asciiTheme="minorHAnsi" w:eastAsia="Cambria" w:hAnsiTheme="minorHAnsi" w:cs="Cambria"/>
                <w:b w:val="0"/>
                <w:sz w:val="18"/>
                <w:szCs w:val="18"/>
              </w:rPr>
              <w:t xml:space="preserve"> preporukama o dužini trajanja upravno-sudskog spora u upravno–javnim predmetima </w:t>
            </w:r>
          </w:p>
        </w:tc>
        <w:tc>
          <w:tcPr>
            <w:tcW w:w="3467" w:type="dxa"/>
            <w:gridSpan w:val="4"/>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Izrađena analiza o slučajevima sa ping-pong efektom</w:t>
            </w:r>
          </w:p>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Identifikacija institucija u kojima je najveći % poništenih akata</w:t>
            </w:r>
          </w:p>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Sprovedene obuke za identifikovane institucije</w:t>
            </w:r>
            <w:r w:rsidR="00B96190">
              <w:rPr>
                <w:rFonts w:asciiTheme="minorHAnsi" w:eastAsia="Cambria" w:hAnsiTheme="minorHAnsi" w:cs="Cambria"/>
                <w:b w:val="0"/>
                <w:sz w:val="18"/>
                <w:szCs w:val="18"/>
              </w:rPr>
              <w:t xml:space="preserve"> u pogledu vođ</w:t>
            </w:r>
            <w:r>
              <w:rPr>
                <w:rFonts w:asciiTheme="minorHAnsi" w:eastAsia="Cambria" w:hAnsiTheme="minorHAnsi" w:cs="Cambria"/>
                <w:b w:val="0"/>
                <w:sz w:val="18"/>
                <w:szCs w:val="18"/>
              </w:rPr>
              <w:t>enja upravnog postupaka</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Upravni sud</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Pr="007075A6">
              <w:rPr>
                <w:rFonts w:asciiTheme="minorHAnsi" w:eastAsia="Cambria" w:hAnsiTheme="minorHAnsi" w:cs="Cambria"/>
                <w:b w:val="0"/>
                <w:sz w:val="18"/>
                <w:szCs w:val="18"/>
              </w:rPr>
              <w:t>5.000 €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Donatorska sredstva</w:t>
            </w:r>
            <w:r w:rsidR="00F0653F">
              <w:rPr>
                <w:rFonts w:asciiTheme="minorHAnsi" w:eastAsia="Cambria" w:hAnsiTheme="minorHAnsi" w:cs="Cambria"/>
                <w:b w:val="0"/>
                <w:sz w:val="18"/>
                <w:szCs w:val="18"/>
              </w:rPr>
              <w:t xml:space="preserve"> direktna pomoć SIGMA</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1.1.21</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w:t>
            </w:r>
            <w:r w:rsidR="00A1511C">
              <w:rPr>
                <w:rFonts w:asciiTheme="minorHAnsi" w:eastAsia="Cambria" w:hAnsiTheme="minorHAnsi" w:cs="Cambria"/>
                <w:b w:val="0"/>
                <w:sz w:val="18"/>
                <w:szCs w:val="18"/>
              </w:rPr>
              <w:t>eđenje strukture izvještavanja G</w:t>
            </w:r>
            <w:r w:rsidR="00B96190">
              <w:rPr>
                <w:rFonts w:asciiTheme="minorHAnsi" w:eastAsia="Cambria" w:hAnsiTheme="minorHAnsi" w:cs="Cambria"/>
                <w:b w:val="0"/>
                <w:sz w:val="18"/>
                <w:szCs w:val="18"/>
              </w:rPr>
              <w:t>odišnjeg izvještaja s</w:t>
            </w:r>
            <w:r w:rsidRPr="007075A6">
              <w:rPr>
                <w:rFonts w:asciiTheme="minorHAnsi" w:eastAsia="Cambria" w:hAnsiTheme="minorHAnsi" w:cs="Cambria"/>
                <w:b w:val="0"/>
                <w:sz w:val="18"/>
                <w:szCs w:val="18"/>
              </w:rPr>
              <w:t xml:space="preserve"> prikazom stanja o implementiranim preporukama Zaštitnika za ljudska prava i slobode </w:t>
            </w:r>
          </w:p>
        </w:tc>
        <w:tc>
          <w:tcPr>
            <w:tcW w:w="3467" w:type="dxa"/>
            <w:gridSpan w:val="4"/>
            <w:shd w:val="clear" w:color="auto" w:fill="auto"/>
          </w:tcPr>
          <w:p w:rsidR="00A1511C" w:rsidRPr="00A1511C" w:rsidRDefault="00A1511C" w:rsidP="00A1511C">
            <w:pPr>
              <w:spacing w:before="20" w:after="20"/>
              <w:ind w:left="0"/>
              <w:rPr>
                <w:rFonts w:asciiTheme="minorHAnsi" w:eastAsia="Cambria" w:hAnsiTheme="minorHAnsi" w:cs="Cambria"/>
                <w:b w:val="0"/>
                <w:sz w:val="18"/>
                <w:szCs w:val="18"/>
              </w:rPr>
            </w:pPr>
            <w:r w:rsidRPr="00A1511C">
              <w:rPr>
                <w:rFonts w:asciiTheme="minorHAnsi" w:eastAsia="Cambria" w:hAnsiTheme="minorHAnsi" w:cs="Cambria"/>
                <w:b w:val="0"/>
                <w:sz w:val="18"/>
                <w:szCs w:val="18"/>
              </w:rPr>
              <w:t xml:space="preserve">- Godišnji izvještaj o radu  Zaštitnika  ljudskih prava i sloboda </w:t>
            </w:r>
            <w:r w:rsidR="00CC32A2">
              <w:rPr>
                <w:rFonts w:asciiTheme="minorHAnsi" w:eastAsia="Cambria" w:hAnsiTheme="minorHAnsi" w:cs="Cambria"/>
                <w:b w:val="0"/>
                <w:sz w:val="18"/>
                <w:szCs w:val="18"/>
              </w:rPr>
              <w:t xml:space="preserve">CG </w:t>
            </w:r>
            <w:r w:rsidRPr="00A1511C">
              <w:rPr>
                <w:rFonts w:asciiTheme="minorHAnsi" w:eastAsia="Cambria" w:hAnsiTheme="minorHAnsi" w:cs="Cambria"/>
                <w:b w:val="0"/>
                <w:sz w:val="18"/>
                <w:szCs w:val="18"/>
              </w:rPr>
              <w:t>unaprijeđen u dijelu prikaza realizacije preporuka o povredama ljudskih prava i sloboda  od strane organa javne uprave</w:t>
            </w:r>
          </w:p>
          <w:p w:rsidR="00F613FA" w:rsidRPr="007075A6" w:rsidRDefault="00A1511C" w:rsidP="00A1511C">
            <w:pPr>
              <w:spacing w:before="20" w:after="20"/>
              <w:ind w:left="0"/>
              <w:rPr>
                <w:rFonts w:asciiTheme="minorHAnsi" w:eastAsia="Cambria" w:hAnsiTheme="minorHAnsi" w:cs="Cambria"/>
                <w:b w:val="0"/>
                <w:sz w:val="18"/>
                <w:szCs w:val="18"/>
              </w:rPr>
            </w:pPr>
            <w:r w:rsidRPr="00A1511C">
              <w:rPr>
                <w:rFonts w:asciiTheme="minorHAnsi" w:eastAsia="Cambria" w:hAnsiTheme="minorHAnsi" w:cs="Cambria"/>
                <w:b w:val="0"/>
                <w:sz w:val="18"/>
                <w:szCs w:val="18"/>
              </w:rPr>
              <w:t>- Proaktivni rad Zaštitnika  kroz promociju ljudskih prava i sloboda  u kontekstu realizacije preporuka datih organima javne uprave</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Zaštitnik ljudskih prava i sloboda CG</w:t>
            </w:r>
            <w:r w:rsidR="00A1511C">
              <w:rPr>
                <w:rFonts w:asciiTheme="minorHAnsi" w:eastAsia="Cambria" w:hAnsiTheme="minorHAnsi" w:cs="Cambria"/>
                <w:b w:val="0"/>
                <w:sz w:val="18"/>
                <w:szCs w:val="18"/>
              </w:rPr>
              <w:t xml:space="preserve"> - Ombudsman</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1.1.22</w:t>
            </w:r>
          </w:p>
        </w:tc>
        <w:tc>
          <w:tcPr>
            <w:tcW w:w="2383" w:type="dxa"/>
            <w:shd w:val="clear" w:color="auto" w:fill="auto"/>
          </w:tcPr>
          <w:p w:rsidR="00F613FA" w:rsidRPr="007075A6" w:rsidRDefault="00A1511C" w:rsidP="00F613FA">
            <w:pPr>
              <w:spacing w:before="20" w:after="20"/>
              <w:ind w:left="0"/>
              <w:rPr>
                <w:rFonts w:asciiTheme="minorHAnsi" w:eastAsia="Cambria" w:hAnsiTheme="minorHAnsi" w:cs="Cambria"/>
                <w:b w:val="0"/>
                <w:sz w:val="18"/>
                <w:szCs w:val="18"/>
              </w:rPr>
            </w:pPr>
            <w:r w:rsidRPr="00A1511C">
              <w:rPr>
                <w:rFonts w:asciiTheme="minorHAnsi" w:eastAsia="Cambria" w:hAnsiTheme="minorHAnsi" w:cs="Cambria"/>
                <w:b w:val="0"/>
                <w:sz w:val="18"/>
                <w:szCs w:val="18"/>
              </w:rPr>
              <w:t>Izrada Informacije  o   nerealizovanim preporukma  Zaštitnika  organima javne uprave iz prethodnih izvještajnih perioda  i njeno prezentovan</w:t>
            </w:r>
            <w:r w:rsidR="00B96190">
              <w:rPr>
                <w:rFonts w:asciiTheme="minorHAnsi" w:eastAsia="Cambria" w:hAnsiTheme="minorHAnsi" w:cs="Cambria"/>
                <w:b w:val="0"/>
                <w:sz w:val="18"/>
                <w:szCs w:val="18"/>
              </w:rPr>
              <w:t>j</w:t>
            </w:r>
            <w:r w:rsidRPr="00A1511C">
              <w:rPr>
                <w:rFonts w:asciiTheme="minorHAnsi" w:eastAsia="Cambria" w:hAnsiTheme="minorHAnsi" w:cs="Cambria"/>
                <w:b w:val="0"/>
                <w:sz w:val="18"/>
                <w:szCs w:val="18"/>
              </w:rPr>
              <w:t>e,  sa ciljem utvrđivanja načina da se unaprijedi stopa realizacije,  tj. % preporuka Zaštitnika</w:t>
            </w:r>
          </w:p>
        </w:tc>
        <w:tc>
          <w:tcPr>
            <w:tcW w:w="3467" w:type="dxa"/>
            <w:gridSpan w:val="4"/>
            <w:shd w:val="clear" w:color="auto" w:fill="auto"/>
          </w:tcPr>
          <w:p w:rsidR="00A1511C" w:rsidRPr="00A1511C" w:rsidRDefault="00A1511C" w:rsidP="00A1511C">
            <w:pPr>
              <w:spacing w:before="20" w:after="20"/>
              <w:ind w:left="0"/>
              <w:rPr>
                <w:rFonts w:asciiTheme="minorHAnsi" w:hAnsiTheme="minorHAnsi"/>
                <w:b w:val="0"/>
                <w:sz w:val="18"/>
                <w:szCs w:val="18"/>
              </w:rPr>
            </w:pPr>
            <w:r w:rsidRPr="00A1511C">
              <w:rPr>
                <w:rFonts w:asciiTheme="minorHAnsi" w:hAnsiTheme="minorHAnsi"/>
                <w:b w:val="0"/>
                <w:sz w:val="18"/>
                <w:szCs w:val="18"/>
              </w:rPr>
              <w:t>-  Informacija  usvojena i prezentovana</w:t>
            </w:r>
          </w:p>
          <w:p w:rsidR="00F613FA" w:rsidRPr="007075A6" w:rsidRDefault="00A1511C" w:rsidP="00A1511C">
            <w:pPr>
              <w:spacing w:before="20" w:after="20"/>
              <w:ind w:left="0"/>
              <w:rPr>
                <w:rFonts w:asciiTheme="minorHAnsi" w:eastAsia="Cambria" w:hAnsiTheme="minorHAnsi" w:cs="Cambria"/>
                <w:b w:val="0"/>
                <w:sz w:val="18"/>
                <w:szCs w:val="18"/>
              </w:rPr>
            </w:pPr>
            <w:r w:rsidRPr="00A1511C">
              <w:rPr>
                <w:rFonts w:asciiTheme="minorHAnsi" w:hAnsiTheme="minorHAnsi"/>
                <w:b w:val="0"/>
                <w:sz w:val="18"/>
                <w:szCs w:val="18"/>
              </w:rPr>
              <w:t>- Intezivan dijalog ostvaren sa institucijama koje često povrjeđuju i prava građana i koje nijesu ispoštovale preporuke Zaštitnika</w:t>
            </w:r>
            <w:r w:rsidRPr="00A1511C">
              <w:rPr>
                <w:rFonts w:asciiTheme="minorHAnsi" w:hAnsiTheme="minorHAnsi"/>
                <w:sz w:val="18"/>
                <w:szCs w:val="18"/>
              </w:rPr>
              <w:t xml:space="preserve"> </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Ombudsman</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Skupštinski odbor</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440" w:type="dxa"/>
            <w:shd w:val="clear" w:color="auto" w:fill="auto"/>
            <w:vAlign w:val="center"/>
          </w:tcPr>
          <w:p w:rsidR="00F613FA" w:rsidRPr="007075A6" w:rsidRDefault="00E14760"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II Q 2024</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613FA" w:rsidRPr="007075A6" w:rsidRDefault="00F0653F" w:rsidP="00F613FA">
            <w:pPr>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SIGMA</w:t>
            </w:r>
          </w:p>
        </w:tc>
      </w:tr>
      <w:tr w:rsidR="00A1511C" w:rsidRPr="007075A6" w:rsidTr="003C7454">
        <w:trPr>
          <w:gridAfter w:val="1"/>
          <w:wAfter w:w="30" w:type="dxa"/>
        </w:trPr>
        <w:tc>
          <w:tcPr>
            <w:tcW w:w="715" w:type="dxa"/>
            <w:shd w:val="clear" w:color="auto" w:fill="auto"/>
          </w:tcPr>
          <w:p w:rsidR="00A1511C" w:rsidRDefault="00A1511C" w:rsidP="00A1511C">
            <w:pPr>
              <w:spacing w:before="20" w:after="20"/>
              <w:ind w:left="-30" w:right="-102"/>
              <w:rPr>
                <w:rFonts w:asciiTheme="minorHAnsi" w:hAnsiTheme="minorHAnsi"/>
                <w:b w:val="0"/>
                <w:sz w:val="18"/>
                <w:szCs w:val="18"/>
              </w:rPr>
            </w:pPr>
            <w:r>
              <w:rPr>
                <w:rFonts w:asciiTheme="minorHAnsi" w:hAnsiTheme="minorHAnsi"/>
                <w:b w:val="0"/>
                <w:sz w:val="18"/>
                <w:szCs w:val="18"/>
              </w:rPr>
              <w:t>1.1.23</w:t>
            </w:r>
          </w:p>
        </w:tc>
        <w:tc>
          <w:tcPr>
            <w:tcW w:w="2383" w:type="dxa"/>
            <w:shd w:val="clear" w:color="auto" w:fill="auto"/>
          </w:tcPr>
          <w:p w:rsidR="00A1511C" w:rsidRPr="00A1511C" w:rsidRDefault="00A1511C" w:rsidP="00A1511C">
            <w:pPr>
              <w:spacing w:before="20" w:after="20"/>
              <w:ind w:left="0"/>
              <w:rPr>
                <w:rFonts w:asciiTheme="minorHAnsi" w:eastAsia="Cambria" w:hAnsiTheme="minorHAnsi" w:cs="Cambria"/>
                <w:b w:val="0"/>
                <w:sz w:val="18"/>
                <w:szCs w:val="18"/>
              </w:rPr>
            </w:pPr>
            <w:r w:rsidRPr="00A1511C">
              <w:rPr>
                <w:rFonts w:asciiTheme="minorHAnsi" w:eastAsiaTheme="minorHAnsi" w:hAnsiTheme="minorHAnsi" w:cs="Mongolian Baiti"/>
                <w:b w:val="0"/>
                <w:color w:val="auto"/>
                <w:sz w:val="18"/>
                <w:szCs w:val="18"/>
                <w:lang w:val="sr-Latn-RS" w:eastAsia="ja-JP"/>
              </w:rPr>
              <w:t>Razvijanje Plana  posjete Zaštitnika organima koji nijesu realizovali preporuke i načinu povratnog izvještavanja</w:t>
            </w:r>
          </w:p>
        </w:tc>
        <w:tc>
          <w:tcPr>
            <w:tcW w:w="3467" w:type="dxa"/>
            <w:gridSpan w:val="4"/>
            <w:shd w:val="clear" w:color="auto" w:fill="auto"/>
          </w:tcPr>
          <w:p w:rsidR="00A1511C" w:rsidRPr="00A1511C" w:rsidRDefault="00A1511C" w:rsidP="00A1511C">
            <w:pPr>
              <w:spacing w:before="20" w:after="20"/>
              <w:ind w:left="0"/>
              <w:rPr>
                <w:rFonts w:asciiTheme="minorHAnsi" w:eastAsia="Cambria" w:hAnsiTheme="minorHAnsi" w:cs="Cambria"/>
                <w:b w:val="0"/>
                <w:color w:val="auto"/>
                <w:sz w:val="18"/>
                <w:szCs w:val="18"/>
              </w:rPr>
            </w:pPr>
            <w:r w:rsidRPr="00A1511C">
              <w:rPr>
                <w:rFonts w:asciiTheme="minorHAnsi" w:eastAsiaTheme="minorHAnsi" w:hAnsiTheme="minorHAnsi" w:cs="Mongolian Baiti"/>
                <w:b w:val="0"/>
                <w:color w:val="auto"/>
                <w:sz w:val="18"/>
                <w:szCs w:val="18"/>
                <w:lang w:val="sr-Latn-RS" w:eastAsia="ja-JP"/>
              </w:rPr>
              <w:t>Razvijen  Plan za ostvarivanje p</w:t>
            </w:r>
            <w:r w:rsidR="00B96190">
              <w:rPr>
                <w:rFonts w:asciiTheme="minorHAnsi" w:eastAsiaTheme="minorHAnsi" w:hAnsiTheme="minorHAnsi" w:cs="Mongolian Baiti"/>
                <w:b w:val="0"/>
                <w:color w:val="auto"/>
                <w:sz w:val="18"/>
                <w:szCs w:val="18"/>
                <w:lang w:val="sr-Latn-RS" w:eastAsia="ja-JP"/>
              </w:rPr>
              <w:t>osjete i razgovora Zaštitnika s</w:t>
            </w:r>
            <w:r w:rsidRPr="00A1511C">
              <w:rPr>
                <w:rFonts w:asciiTheme="minorHAnsi" w:eastAsiaTheme="minorHAnsi" w:hAnsiTheme="minorHAnsi" w:cs="Mongolian Baiti"/>
                <w:b w:val="0"/>
                <w:color w:val="auto"/>
                <w:sz w:val="18"/>
                <w:szCs w:val="18"/>
                <w:lang w:val="sr-Latn-RS" w:eastAsia="ja-JP"/>
              </w:rPr>
              <w:t xml:space="preserve"> ovlašćenim predstavnicima organa koji nijesu realizovali preporuke, kao i načinu povratnog izvještavanja </w:t>
            </w:r>
          </w:p>
        </w:tc>
        <w:tc>
          <w:tcPr>
            <w:tcW w:w="2070" w:type="dxa"/>
            <w:shd w:val="clear" w:color="auto" w:fill="auto"/>
            <w:vAlign w:val="center"/>
          </w:tcPr>
          <w:p w:rsidR="00A1511C" w:rsidRPr="00E14760" w:rsidRDefault="00A1511C" w:rsidP="00A1511C">
            <w:pPr>
              <w:spacing w:before="20" w:after="20"/>
              <w:jc w:val="center"/>
              <w:rPr>
                <w:rFonts w:asciiTheme="minorHAnsi" w:hAnsiTheme="minorHAnsi"/>
                <w:b w:val="0"/>
                <w:sz w:val="18"/>
                <w:szCs w:val="18"/>
              </w:rPr>
            </w:pPr>
            <w:r w:rsidRPr="00E14760">
              <w:rPr>
                <w:rFonts w:asciiTheme="minorHAnsi" w:hAnsiTheme="minorHAnsi"/>
                <w:b w:val="0"/>
                <w:sz w:val="18"/>
                <w:szCs w:val="18"/>
              </w:rPr>
              <w:t>Ombudsman</w:t>
            </w:r>
          </w:p>
          <w:p w:rsidR="00A1511C" w:rsidRPr="00E14760" w:rsidRDefault="00A1511C" w:rsidP="00A1511C">
            <w:pPr>
              <w:spacing w:before="20" w:after="20"/>
              <w:jc w:val="center"/>
              <w:rPr>
                <w:rFonts w:asciiTheme="minorHAnsi" w:hAnsiTheme="minorHAnsi"/>
                <w:b w:val="0"/>
                <w:sz w:val="18"/>
                <w:szCs w:val="18"/>
              </w:rPr>
            </w:pPr>
            <w:r w:rsidRPr="00E14760">
              <w:rPr>
                <w:rFonts w:asciiTheme="minorHAnsi" w:hAnsiTheme="minorHAnsi"/>
                <w:b w:val="0"/>
                <w:sz w:val="18"/>
                <w:szCs w:val="18"/>
              </w:rPr>
              <w:t>Skupštinski odbor</w:t>
            </w:r>
          </w:p>
          <w:p w:rsidR="00A1511C" w:rsidRPr="007075A6" w:rsidRDefault="00A1511C" w:rsidP="00A1511C">
            <w:pPr>
              <w:spacing w:before="20" w:after="20"/>
              <w:jc w:val="center"/>
              <w:rPr>
                <w:rFonts w:asciiTheme="minorHAnsi" w:hAnsiTheme="minorHAnsi"/>
                <w:b w:val="0"/>
                <w:sz w:val="18"/>
                <w:szCs w:val="18"/>
              </w:rPr>
            </w:pPr>
            <w:r w:rsidRPr="00E14760">
              <w:rPr>
                <w:rFonts w:asciiTheme="minorHAnsi" w:hAnsiTheme="minorHAnsi"/>
                <w:b w:val="0"/>
                <w:sz w:val="18"/>
                <w:szCs w:val="18"/>
              </w:rPr>
              <w:t>SIGMA</w:t>
            </w:r>
          </w:p>
        </w:tc>
        <w:tc>
          <w:tcPr>
            <w:tcW w:w="1350" w:type="dxa"/>
            <w:gridSpan w:val="2"/>
            <w:shd w:val="clear" w:color="auto" w:fill="auto"/>
            <w:vAlign w:val="center"/>
          </w:tcPr>
          <w:p w:rsidR="00A1511C" w:rsidRPr="007075A6" w:rsidRDefault="00A1511C" w:rsidP="00A1511C">
            <w:pPr>
              <w:spacing w:before="20" w:after="20"/>
              <w:jc w:val="center"/>
              <w:rPr>
                <w:rFonts w:asciiTheme="minorHAnsi" w:hAnsiTheme="minorHAnsi"/>
                <w:b w:val="0"/>
                <w:sz w:val="18"/>
                <w:szCs w:val="18"/>
              </w:rPr>
            </w:pPr>
            <w:r>
              <w:rPr>
                <w:rFonts w:asciiTheme="minorHAnsi" w:hAnsiTheme="minorHAnsi"/>
                <w:b w:val="0"/>
                <w:sz w:val="18"/>
                <w:szCs w:val="18"/>
              </w:rPr>
              <w:t>II Q 2024</w:t>
            </w:r>
          </w:p>
        </w:tc>
        <w:tc>
          <w:tcPr>
            <w:tcW w:w="1440" w:type="dxa"/>
            <w:shd w:val="clear" w:color="auto" w:fill="auto"/>
            <w:vAlign w:val="center"/>
          </w:tcPr>
          <w:p w:rsidR="00A1511C" w:rsidRPr="007075A6" w:rsidRDefault="00A1511C" w:rsidP="00A1511C">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IV Q 2024</w:t>
            </w:r>
          </w:p>
        </w:tc>
        <w:tc>
          <w:tcPr>
            <w:tcW w:w="1350" w:type="dxa"/>
            <w:gridSpan w:val="2"/>
            <w:shd w:val="clear" w:color="auto" w:fill="auto"/>
            <w:vAlign w:val="center"/>
          </w:tcPr>
          <w:p w:rsidR="00A1511C" w:rsidRDefault="00A1511C" w:rsidP="00A1511C">
            <w:pPr>
              <w:spacing w:before="20" w:after="20"/>
              <w:jc w:val="center"/>
              <w:rPr>
                <w:rFonts w:asciiTheme="minorHAnsi" w:hAnsiTheme="minorHAnsi"/>
                <w:b w:val="0"/>
                <w:sz w:val="18"/>
                <w:szCs w:val="18"/>
              </w:rPr>
            </w:pPr>
            <w:r>
              <w:rPr>
                <w:rFonts w:asciiTheme="minorHAnsi" w:hAnsiTheme="minorHAnsi"/>
                <w:b w:val="0"/>
                <w:sz w:val="18"/>
                <w:szCs w:val="18"/>
              </w:rPr>
              <w:t xml:space="preserve">8.000 </w:t>
            </w:r>
            <w:r w:rsidRPr="00E14760">
              <w:rPr>
                <w:rFonts w:asciiTheme="minorHAnsi" w:hAnsiTheme="minorHAnsi"/>
                <w:b w:val="0"/>
                <w:sz w:val="18"/>
                <w:szCs w:val="18"/>
              </w:rPr>
              <w:t>€</w:t>
            </w:r>
          </w:p>
        </w:tc>
        <w:tc>
          <w:tcPr>
            <w:tcW w:w="1770" w:type="dxa"/>
            <w:shd w:val="clear" w:color="auto" w:fill="auto"/>
            <w:vAlign w:val="center"/>
          </w:tcPr>
          <w:p w:rsidR="00A1511C" w:rsidRDefault="00A1511C" w:rsidP="00A1511C">
            <w:pPr>
              <w:spacing w:before="20" w:after="20"/>
              <w:jc w:val="center"/>
              <w:rPr>
                <w:rFonts w:asciiTheme="minorHAnsi" w:hAnsiTheme="minorHAnsi"/>
                <w:b w:val="0"/>
                <w:sz w:val="18"/>
                <w:szCs w:val="18"/>
              </w:rPr>
            </w:pPr>
            <w:r w:rsidRPr="00E14760">
              <w:rPr>
                <w:rFonts w:asciiTheme="minorHAnsi" w:hAnsiTheme="minorHAnsi"/>
                <w:b w:val="0"/>
                <w:sz w:val="18"/>
                <w:szCs w:val="18"/>
              </w:rPr>
              <w:t>Budžet CG</w:t>
            </w:r>
          </w:p>
          <w:p w:rsidR="00A1511C" w:rsidRPr="007075A6" w:rsidRDefault="00A1511C" w:rsidP="00A1511C">
            <w:pPr>
              <w:spacing w:before="20" w:after="20"/>
              <w:jc w:val="center"/>
              <w:rPr>
                <w:rFonts w:asciiTheme="minorHAnsi" w:hAnsiTheme="minorHAnsi"/>
                <w:b w:val="0"/>
                <w:sz w:val="18"/>
                <w:szCs w:val="18"/>
              </w:rPr>
            </w:pPr>
            <w:r w:rsidRPr="00F0653F">
              <w:rPr>
                <w:rFonts w:asciiTheme="minorHAnsi" w:hAnsiTheme="minorHAnsi"/>
                <w:b w:val="0"/>
                <w:sz w:val="18"/>
                <w:szCs w:val="18"/>
              </w:rPr>
              <w:t>Donatorska sredstva direktna pomoć SIGMA</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1.1.24</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Izmjena Zakonskog okvira o unutrašnjim kontrolama u javnom sektoru</w:t>
            </w:r>
          </w:p>
        </w:tc>
        <w:tc>
          <w:tcPr>
            <w:tcW w:w="3467" w:type="dxa"/>
            <w:gridSpan w:val="4"/>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Zakon o upravljanju i unutrašnjim kontrolama u javnom sektoru izmijenjen u dijelu upravljačke odgovornosti </w:t>
            </w:r>
          </w:p>
        </w:tc>
        <w:tc>
          <w:tcPr>
            <w:tcW w:w="2070" w:type="dxa"/>
            <w:shd w:val="clear" w:color="auto" w:fill="auto"/>
            <w:vAlign w:val="center"/>
          </w:tcPr>
          <w:p w:rsidR="00F613FA" w:rsidRPr="007075A6" w:rsidRDefault="000B0FDB" w:rsidP="00F613FA">
            <w:pPr>
              <w:spacing w:before="20" w:after="20"/>
              <w:jc w:val="center"/>
              <w:rPr>
                <w:rFonts w:asciiTheme="minorHAnsi" w:eastAsia="Cambria" w:hAnsiTheme="minorHAnsi" w:cs="Cambria"/>
                <w:b w:val="0"/>
                <w:sz w:val="18"/>
                <w:szCs w:val="18"/>
              </w:rPr>
            </w:pPr>
            <w:sdt>
              <w:sdtPr>
                <w:rPr>
                  <w:rFonts w:asciiTheme="minorHAnsi" w:hAnsiTheme="minorHAnsi"/>
                </w:rPr>
                <w:tag w:val="goog_rdk_79"/>
                <w:id w:val="207387900"/>
              </w:sdtPr>
              <w:sdtEndPr/>
              <w:sdtContent/>
            </w:sdt>
            <w:r w:rsidR="00F613FA" w:rsidRPr="007075A6">
              <w:rPr>
                <w:rFonts w:asciiTheme="minorHAnsi" w:eastAsia="Cambria" w:hAnsiTheme="minorHAnsi" w:cs="Cambria"/>
                <w:b w:val="0"/>
                <w:sz w:val="18"/>
                <w:szCs w:val="18"/>
              </w:rPr>
              <w:t>MFSS</w:t>
            </w:r>
            <w:r w:rsidR="00F613FA">
              <w:rPr>
                <w:rFonts w:asciiTheme="minorHAnsi" w:eastAsia="Cambria" w:hAnsiTheme="minorHAnsi" w:cs="Cambria"/>
                <w:b w:val="0"/>
                <w:sz w:val="18"/>
                <w:szCs w:val="18"/>
              </w:rPr>
              <w:t xml:space="preserve"> – Direktorat za centralnu harmonizaciju</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Height w:val="658"/>
        </w:trPr>
        <w:tc>
          <w:tcPr>
            <w:tcW w:w="715" w:type="dxa"/>
            <w:vMerge w:val="restart"/>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1.1.25</w:t>
            </w:r>
          </w:p>
        </w:tc>
        <w:tc>
          <w:tcPr>
            <w:tcW w:w="2383" w:type="dxa"/>
            <w:vMerge w:val="restart"/>
            <w:shd w:val="clear" w:color="auto" w:fill="auto"/>
          </w:tcPr>
          <w:p w:rsidR="00F613FA" w:rsidRPr="007075A6" w:rsidRDefault="00B96190"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Jač</w:t>
            </w:r>
            <w:r w:rsidR="00F613FA">
              <w:rPr>
                <w:rFonts w:asciiTheme="minorHAnsi" w:eastAsia="Cambria" w:hAnsiTheme="minorHAnsi" w:cs="Cambria"/>
                <w:b w:val="0"/>
                <w:sz w:val="18"/>
                <w:szCs w:val="18"/>
              </w:rPr>
              <w:t>anj</w:t>
            </w:r>
            <w:r>
              <w:rPr>
                <w:rFonts w:asciiTheme="minorHAnsi" w:eastAsia="Cambria" w:hAnsiTheme="minorHAnsi" w:cs="Cambria"/>
                <w:b w:val="0"/>
                <w:sz w:val="18"/>
                <w:szCs w:val="18"/>
              </w:rPr>
              <w:t>e svijesti VRK na temu upravljač</w:t>
            </w:r>
            <w:r w:rsidR="00F613FA">
              <w:rPr>
                <w:rFonts w:asciiTheme="minorHAnsi" w:eastAsia="Cambria" w:hAnsiTheme="minorHAnsi" w:cs="Cambria"/>
                <w:b w:val="0"/>
                <w:sz w:val="18"/>
                <w:szCs w:val="18"/>
              </w:rPr>
              <w:t xml:space="preserve">ke odgovornosti </w:t>
            </w:r>
          </w:p>
        </w:tc>
        <w:tc>
          <w:tcPr>
            <w:tcW w:w="3467" w:type="dxa"/>
            <w:gridSpan w:val="4"/>
            <w:shd w:val="clear" w:color="auto" w:fill="auto"/>
          </w:tcPr>
          <w:p w:rsidR="00F613FA" w:rsidRDefault="00F853AC"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984C8C">
              <w:rPr>
                <w:rFonts w:asciiTheme="minorHAnsi" w:eastAsia="Cambria" w:hAnsiTheme="minorHAnsi" w:cs="Cambria"/>
                <w:b w:val="0"/>
                <w:sz w:val="18"/>
                <w:szCs w:val="18"/>
              </w:rPr>
              <w:t>Najmanje 50 rukovodilaca i zaposlenih obučenih</w:t>
            </w:r>
            <w:r w:rsidR="00F613FA" w:rsidRPr="007075A6">
              <w:rPr>
                <w:rFonts w:asciiTheme="minorHAnsi" w:eastAsia="Cambria" w:hAnsiTheme="minorHAnsi" w:cs="Cambria"/>
                <w:b w:val="0"/>
                <w:sz w:val="18"/>
                <w:szCs w:val="18"/>
              </w:rPr>
              <w:t xml:space="preserve"> o značaju implementacije upravljačke odgovornosti u javnoj upravi</w:t>
            </w:r>
          </w:p>
          <w:p w:rsidR="00F613FA" w:rsidRPr="007075A6" w:rsidRDefault="00F613FA"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Orgnizovan jedan okrugli sto na temu podizanja</w:t>
            </w:r>
            <w:r w:rsidR="00984C8C">
              <w:rPr>
                <w:rFonts w:asciiTheme="minorHAnsi" w:eastAsia="Cambria" w:hAnsiTheme="minorHAnsi" w:cs="Cambria"/>
                <w:b w:val="0"/>
                <w:sz w:val="18"/>
                <w:szCs w:val="18"/>
              </w:rPr>
              <w:t xml:space="preserve"> svijesti VRK ona temu upravljač</w:t>
            </w:r>
            <w:r>
              <w:rPr>
                <w:rFonts w:asciiTheme="minorHAnsi" w:eastAsia="Cambria" w:hAnsiTheme="minorHAnsi" w:cs="Cambria"/>
                <w:b w:val="0"/>
                <w:sz w:val="18"/>
                <w:szCs w:val="18"/>
              </w:rPr>
              <w:t>ke odgovornosti</w:t>
            </w:r>
          </w:p>
        </w:tc>
        <w:tc>
          <w:tcPr>
            <w:tcW w:w="207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F613FA"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F613FA"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MFSS-AMCG</w:t>
            </w:r>
          </w:p>
          <w:p w:rsidR="00F613FA" w:rsidRPr="007075A6" w:rsidRDefault="00F613FA" w:rsidP="00F613FA">
            <w:pPr>
              <w:spacing w:before="20" w:after="20"/>
              <w:jc w:val="center"/>
              <w:rPr>
                <w:rFonts w:asciiTheme="minorHAnsi" w:eastAsia="Cambria" w:hAnsiTheme="minorHAnsi" w:cs="Cambria"/>
                <w:b w:val="0"/>
                <w:sz w:val="18"/>
                <w:szCs w:val="18"/>
              </w:rPr>
            </w:pPr>
          </w:p>
        </w:tc>
        <w:tc>
          <w:tcPr>
            <w:tcW w:w="1350" w:type="dxa"/>
            <w:gridSpan w:val="2"/>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2023</w:t>
            </w:r>
          </w:p>
        </w:tc>
        <w:tc>
          <w:tcPr>
            <w:tcW w:w="1350" w:type="dxa"/>
            <w:gridSpan w:val="2"/>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Pr="007075A6">
              <w:rPr>
                <w:rFonts w:asciiTheme="minorHAnsi" w:eastAsia="Cambria" w:hAnsiTheme="minorHAnsi" w:cs="Cambria"/>
                <w:b w:val="0"/>
                <w:sz w:val="18"/>
                <w:szCs w:val="18"/>
              </w:rPr>
              <w:t>6.000 €</w:t>
            </w:r>
          </w:p>
        </w:tc>
        <w:tc>
          <w:tcPr>
            <w:tcW w:w="1770" w:type="dxa"/>
            <w:vMerge w:val="restart"/>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Height w:val="505"/>
        </w:trPr>
        <w:tc>
          <w:tcPr>
            <w:tcW w:w="715" w:type="dxa"/>
            <w:vMerge/>
            <w:shd w:val="clear" w:color="auto" w:fill="auto"/>
          </w:tcPr>
          <w:p w:rsidR="00F613FA" w:rsidRPr="007075A6" w:rsidRDefault="00F613FA" w:rsidP="00F613FA">
            <w:pPr>
              <w:widowControl w:val="0"/>
              <w:pBdr>
                <w:top w:val="nil"/>
                <w:left w:val="nil"/>
                <w:bottom w:val="nil"/>
                <w:right w:val="nil"/>
                <w:between w:val="nil"/>
              </w:pBdr>
              <w:spacing w:line="276" w:lineRule="auto"/>
              <w:ind w:left="-30" w:right="0"/>
              <w:rPr>
                <w:rFonts w:asciiTheme="minorHAnsi" w:eastAsia="Cambria" w:hAnsiTheme="minorHAnsi" w:cs="Cambria"/>
                <w:b w:val="0"/>
                <w:sz w:val="18"/>
                <w:szCs w:val="18"/>
              </w:rPr>
            </w:pPr>
          </w:p>
        </w:tc>
        <w:tc>
          <w:tcPr>
            <w:tcW w:w="2383" w:type="dxa"/>
            <w:vMerge/>
            <w:shd w:val="clear" w:color="auto" w:fill="auto"/>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667" w:type="dxa"/>
            <w:gridSpan w:val="2"/>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Za 2022. g              </w:t>
            </w:r>
            <w:r w:rsidR="00984C8C">
              <w:rPr>
                <w:rFonts w:asciiTheme="minorHAnsi" w:eastAsia="Cambria" w:hAnsiTheme="minorHAnsi" w:cs="Cambria"/>
                <w:b w:val="0"/>
                <w:sz w:val="18"/>
                <w:szCs w:val="18"/>
              </w:rPr>
              <w:t>25 rukovodilaca</w:t>
            </w:r>
          </w:p>
        </w:tc>
        <w:tc>
          <w:tcPr>
            <w:tcW w:w="1800" w:type="dxa"/>
            <w:gridSpan w:val="2"/>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Za 2023. g               </w:t>
            </w:r>
            <w:r w:rsidR="00984C8C">
              <w:rPr>
                <w:rFonts w:asciiTheme="minorHAnsi" w:eastAsia="Cambria" w:hAnsiTheme="minorHAnsi" w:cs="Cambria"/>
                <w:b w:val="0"/>
                <w:sz w:val="18"/>
                <w:szCs w:val="18"/>
              </w:rPr>
              <w:t>25 rukovodilaca</w:t>
            </w:r>
          </w:p>
        </w:tc>
        <w:tc>
          <w:tcPr>
            <w:tcW w:w="207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350" w:type="dxa"/>
            <w:gridSpan w:val="2"/>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44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350" w:type="dxa"/>
            <w:gridSpan w:val="2"/>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c>
          <w:tcPr>
            <w:tcW w:w="1770" w:type="dxa"/>
            <w:vMerge/>
            <w:shd w:val="clear" w:color="auto" w:fill="auto"/>
            <w:vAlign w:val="center"/>
          </w:tcPr>
          <w:p w:rsidR="00F613FA" w:rsidRPr="007075A6" w:rsidRDefault="00F613FA" w:rsidP="00F613FA">
            <w:pPr>
              <w:widowControl w:val="0"/>
              <w:pBdr>
                <w:top w:val="nil"/>
                <w:left w:val="nil"/>
                <w:bottom w:val="nil"/>
                <w:right w:val="nil"/>
                <w:between w:val="nil"/>
              </w:pBdr>
              <w:spacing w:line="276" w:lineRule="auto"/>
              <w:ind w:left="0" w:right="0"/>
              <w:rPr>
                <w:rFonts w:asciiTheme="minorHAnsi" w:eastAsia="Cambria" w:hAnsiTheme="minorHAnsi" w:cs="Cambria"/>
                <w:b w:val="0"/>
                <w:sz w:val="18"/>
                <w:szCs w:val="18"/>
              </w:rPr>
            </w:pP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1.1.26</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Organizovanje obuka za unutrašnje revizore, radi unaprjeđenja vještina za ocjenjivanje implementacije upravljačke </w:t>
            </w:r>
            <w:sdt>
              <w:sdtPr>
                <w:rPr>
                  <w:rFonts w:asciiTheme="minorHAnsi" w:hAnsiTheme="minorHAnsi"/>
                </w:rPr>
                <w:tag w:val="goog_rdk_80"/>
                <w:id w:val="-97341721"/>
              </w:sdtPr>
              <w:sdtEndPr/>
              <w:sdtContent/>
            </w:sdt>
            <w:r w:rsidRPr="007075A6">
              <w:rPr>
                <w:rFonts w:asciiTheme="minorHAnsi" w:eastAsia="Cambria" w:hAnsiTheme="minorHAnsi" w:cs="Cambria"/>
                <w:b w:val="0"/>
                <w:sz w:val="18"/>
                <w:szCs w:val="18"/>
              </w:rPr>
              <w:t>odgovornosti</w:t>
            </w:r>
          </w:p>
        </w:tc>
        <w:tc>
          <w:tcPr>
            <w:tcW w:w="3467" w:type="dxa"/>
            <w:gridSpan w:val="4"/>
            <w:shd w:val="clear" w:color="auto" w:fill="auto"/>
          </w:tcPr>
          <w:p w:rsidR="00F613FA" w:rsidRPr="007075A6" w:rsidRDefault="00F613FA" w:rsidP="00B27E34">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Najmanje</w:t>
            </w:r>
            <w:r w:rsidR="00D83AD5">
              <w:rPr>
                <w:rFonts w:asciiTheme="minorHAnsi" w:eastAsia="Cambria" w:hAnsiTheme="minorHAnsi" w:cs="Cambria"/>
                <w:b w:val="0"/>
                <w:sz w:val="18"/>
                <w:szCs w:val="18"/>
              </w:rPr>
              <w:t xml:space="preserve"> 60 unutrašnjih revizora obučenih</w:t>
            </w:r>
            <w:r w:rsidRPr="007075A6">
              <w:rPr>
                <w:rFonts w:asciiTheme="minorHAnsi" w:eastAsia="Cambria" w:hAnsiTheme="minorHAnsi" w:cs="Cambria"/>
                <w:b w:val="0"/>
                <w:sz w:val="18"/>
                <w:szCs w:val="18"/>
              </w:rPr>
              <w:t xml:space="preserve"> vještinama za ocjenjivanje implementacije upravljačke odgovornosti </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Pr="007075A6">
              <w:rPr>
                <w:rFonts w:asciiTheme="minorHAnsi" w:eastAsia="Cambria" w:hAnsiTheme="minorHAnsi" w:cs="Cambria"/>
                <w:b w:val="0"/>
                <w:sz w:val="18"/>
                <w:szCs w:val="18"/>
              </w:rPr>
              <w:t>3.000 €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1.1.27</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Sagledavanje kvaliteta upravljanja i unutrašnjih kontrola radi ocjene </w:t>
            </w:r>
            <w:sdt>
              <w:sdtPr>
                <w:rPr>
                  <w:rFonts w:asciiTheme="minorHAnsi" w:hAnsiTheme="minorHAnsi"/>
                </w:rPr>
                <w:tag w:val="goog_rdk_81"/>
                <w:id w:val="54435309"/>
              </w:sdtPr>
              <w:sdtEndPr/>
              <w:sdtContent/>
            </w:sdt>
            <w:r w:rsidRPr="007075A6">
              <w:rPr>
                <w:rFonts w:asciiTheme="minorHAnsi" w:eastAsia="Cambria" w:hAnsiTheme="minorHAnsi" w:cs="Cambria"/>
                <w:b w:val="0"/>
                <w:sz w:val="18"/>
                <w:szCs w:val="18"/>
              </w:rPr>
              <w:t>stanja</w:t>
            </w:r>
          </w:p>
        </w:tc>
        <w:tc>
          <w:tcPr>
            <w:tcW w:w="3467" w:type="dxa"/>
            <w:gridSpan w:val="4"/>
            <w:shd w:val="clear" w:color="auto" w:fill="auto"/>
          </w:tcPr>
          <w:p w:rsidR="00F613FA" w:rsidRPr="007075A6" w:rsidRDefault="00D83AD5" w:rsidP="00B27E34">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Izvještaji s</w:t>
            </w:r>
            <w:r w:rsidR="00F613FA" w:rsidRPr="007075A6">
              <w:rPr>
                <w:rFonts w:asciiTheme="minorHAnsi" w:eastAsia="Cambria" w:hAnsiTheme="minorHAnsi" w:cs="Cambria"/>
                <w:b w:val="0"/>
                <w:sz w:val="18"/>
                <w:szCs w:val="18"/>
              </w:rPr>
              <w:t xml:space="preserve"> ocjenom stanja, identifikovanim problemima i preporukama za dalje unapređenje usvojeni</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1.1.28</w:t>
            </w:r>
          </w:p>
        </w:tc>
        <w:tc>
          <w:tcPr>
            <w:tcW w:w="2383" w:type="dxa"/>
            <w:shd w:val="clear" w:color="auto" w:fill="auto"/>
          </w:tcPr>
          <w:p w:rsidR="00F613FA" w:rsidRPr="007075A6" w:rsidRDefault="00F613FA" w:rsidP="00F613F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Promocija javne uprave bazirane na raznolikosti, </w:t>
            </w:r>
            <w:r w:rsidRPr="007075A6">
              <w:rPr>
                <w:rFonts w:asciiTheme="minorHAnsi" w:eastAsia="Cambria" w:hAnsiTheme="minorHAnsi" w:cs="Cambria"/>
                <w:b w:val="0"/>
                <w:sz w:val="18"/>
                <w:szCs w:val="18"/>
              </w:rPr>
              <w:lastRenderedPageBreak/>
              <w:t>nediskriminatorskim politikama i jednakim mogućnostima</w:t>
            </w:r>
          </w:p>
        </w:tc>
        <w:tc>
          <w:tcPr>
            <w:tcW w:w="3467" w:type="dxa"/>
            <w:gridSpan w:val="4"/>
            <w:shd w:val="clear" w:color="auto" w:fill="auto"/>
          </w:tcPr>
          <w:p w:rsidR="00F613FA" w:rsidRPr="007075A6" w:rsidRDefault="00F613FA" w:rsidP="00F853AC">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xml:space="preserve">Promovisan regulatorni okvir koji uređuje i afirmiše različitost, </w:t>
            </w:r>
            <w:r w:rsidRPr="007075A6">
              <w:rPr>
                <w:rFonts w:asciiTheme="minorHAnsi" w:eastAsia="Cambria" w:hAnsiTheme="minorHAnsi" w:cs="Cambria"/>
                <w:b w:val="0"/>
                <w:sz w:val="18"/>
                <w:szCs w:val="18"/>
              </w:rPr>
              <w:lastRenderedPageBreak/>
              <w:t>ravnopravnost, inkluzivnost (Zakon o zabrani diskriminacije, Zakon o rodnoj ravnopravnosti, Zakon o životn</w:t>
            </w:r>
            <w:r w:rsidR="00D83AD5">
              <w:rPr>
                <w:rFonts w:asciiTheme="minorHAnsi" w:eastAsia="Cambria" w:hAnsiTheme="minorHAnsi" w:cs="Cambria"/>
                <w:b w:val="0"/>
                <w:sz w:val="18"/>
                <w:szCs w:val="18"/>
              </w:rPr>
              <w:t>om partnerstvu lica istog pola</w:t>
            </w:r>
            <w:r w:rsidRPr="007075A6">
              <w:rPr>
                <w:rFonts w:asciiTheme="minorHAnsi" w:eastAsia="Cambria" w:hAnsiTheme="minorHAnsi" w:cs="Cambria"/>
                <w:b w:val="0"/>
                <w:sz w:val="18"/>
                <w:szCs w:val="18"/>
              </w:rPr>
              <w:t>)</w:t>
            </w:r>
          </w:p>
        </w:tc>
        <w:tc>
          <w:tcPr>
            <w:tcW w:w="2070" w:type="dxa"/>
            <w:shd w:val="clear" w:color="auto" w:fill="auto"/>
            <w:vAlign w:val="center"/>
          </w:tcPr>
          <w:p w:rsidR="00F613FA"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MJUDDM</w:t>
            </w:r>
          </w:p>
          <w:p w:rsidR="00F613FA" w:rsidRPr="007075A6" w:rsidRDefault="00F613FA"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MPLJMP</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Resorna ministarstva</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II Q 2022</w:t>
            </w:r>
          </w:p>
        </w:tc>
        <w:tc>
          <w:tcPr>
            <w:tcW w:w="1440" w:type="dxa"/>
            <w:shd w:val="clear" w:color="auto" w:fill="auto"/>
            <w:vAlign w:val="center"/>
          </w:tcPr>
          <w:p w:rsidR="00F613FA" w:rsidRPr="007075A6" w:rsidRDefault="00B15ABE"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 Q 2022</w:t>
            </w:r>
          </w:p>
        </w:tc>
        <w:tc>
          <w:tcPr>
            <w:tcW w:w="1350" w:type="dxa"/>
            <w:gridSpan w:val="2"/>
            <w:shd w:val="clear" w:color="auto" w:fill="auto"/>
            <w:vAlign w:val="center"/>
          </w:tcPr>
          <w:p w:rsidR="00F613FA" w:rsidRPr="007075A6" w:rsidRDefault="00B15ABE" w:rsidP="00F613F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F613FA" w:rsidRPr="007075A6">
              <w:rPr>
                <w:rFonts w:asciiTheme="minorHAnsi" w:eastAsia="Cambria" w:hAnsiTheme="minorHAnsi" w:cs="Cambria"/>
                <w:b w:val="0"/>
                <w:sz w:val="18"/>
                <w:szCs w:val="18"/>
              </w:rPr>
              <w:t>5.000 €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D40FC7" w:rsidRPr="007075A6" w:rsidTr="003C7454">
        <w:trPr>
          <w:gridAfter w:val="1"/>
          <w:wAfter w:w="30" w:type="dxa"/>
        </w:trPr>
        <w:tc>
          <w:tcPr>
            <w:tcW w:w="715" w:type="dxa"/>
            <w:shd w:val="clear" w:color="auto" w:fill="auto"/>
          </w:tcPr>
          <w:p w:rsidR="00D40FC7" w:rsidRDefault="000F4D07" w:rsidP="00F613FA">
            <w:pPr>
              <w:spacing w:before="20" w:after="20"/>
              <w:ind w:left="-30" w:right="-102"/>
              <w:rPr>
                <w:rFonts w:asciiTheme="minorHAnsi" w:hAnsiTheme="minorHAnsi"/>
                <w:b w:val="0"/>
                <w:sz w:val="18"/>
                <w:szCs w:val="18"/>
              </w:rPr>
            </w:pPr>
            <w:r>
              <w:rPr>
                <w:rFonts w:asciiTheme="minorHAnsi" w:hAnsiTheme="minorHAnsi"/>
                <w:b w:val="0"/>
                <w:sz w:val="18"/>
                <w:szCs w:val="18"/>
              </w:rPr>
              <w:t>1.1.29</w:t>
            </w:r>
          </w:p>
        </w:tc>
        <w:tc>
          <w:tcPr>
            <w:tcW w:w="2383" w:type="dxa"/>
            <w:shd w:val="clear" w:color="auto" w:fill="auto"/>
          </w:tcPr>
          <w:p w:rsidR="00D40FC7" w:rsidRPr="00B15ABE" w:rsidRDefault="00F853AC" w:rsidP="00B15AB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Izrada </w:t>
            </w:r>
            <w:r w:rsidR="00D40FC7" w:rsidRPr="007075A6">
              <w:rPr>
                <w:rFonts w:asciiTheme="minorHAnsi" w:eastAsia="Cambria" w:hAnsiTheme="minorHAnsi" w:cs="Cambria"/>
                <w:b w:val="0"/>
                <w:sz w:val="18"/>
                <w:szCs w:val="18"/>
              </w:rPr>
              <w:t>Plan</w:t>
            </w:r>
            <w:r>
              <w:rPr>
                <w:rFonts w:asciiTheme="minorHAnsi" w:eastAsia="Cambria" w:hAnsiTheme="minorHAnsi" w:cs="Cambria"/>
                <w:b w:val="0"/>
                <w:sz w:val="18"/>
                <w:szCs w:val="18"/>
              </w:rPr>
              <w:t>a</w:t>
            </w:r>
            <w:r w:rsidR="00D40FC7" w:rsidRPr="007075A6">
              <w:rPr>
                <w:rFonts w:asciiTheme="minorHAnsi" w:eastAsia="Cambria" w:hAnsiTheme="minorHAnsi" w:cs="Cambria"/>
                <w:b w:val="0"/>
                <w:sz w:val="18"/>
                <w:szCs w:val="18"/>
              </w:rPr>
              <w:t xml:space="preserve"> komunikacije o ja</w:t>
            </w:r>
            <w:r w:rsidR="00D83AD5">
              <w:rPr>
                <w:rFonts w:asciiTheme="minorHAnsi" w:eastAsia="Cambria" w:hAnsiTheme="minorHAnsi" w:cs="Cambria"/>
                <w:b w:val="0"/>
                <w:sz w:val="18"/>
                <w:szCs w:val="18"/>
              </w:rPr>
              <w:t>vnoj upravi u kojima se afirmišu</w:t>
            </w:r>
            <w:r w:rsidR="00D40FC7" w:rsidRPr="007075A6">
              <w:rPr>
                <w:rFonts w:asciiTheme="minorHAnsi" w:eastAsia="Cambria" w:hAnsiTheme="minorHAnsi" w:cs="Cambria"/>
                <w:b w:val="0"/>
                <w:sz w:val="18"/>
                <w:szCs w:val="18"/>
              </w:rPr>
              <w:t xml:space="preserve"> raznolikost, ra</w:t>
            </w:r>
            <w:r w:rsidR="00D83AD5">
              <w:rPr>
                <w:rFonts w:asciiTheme="minorHAnsi" w:eastAsia="Cambria" w:hAnsiTheme="minorHAnsi" w:cs="Cambria"/>
                <w:b w:val="0"/>
                <w:sz w:val="18"/>
                <w:szCs w:val="18"/>
              </w:rPr>
              <w:t>vnopravnost, nediskriminatorske</w:t>
            </w:r>
            <w:r w:rsidR="00D40FC7" w:rsidRPr="007075A6">
              <w:rPr>
                <w:rFonts w:asciiTheme="minorHAnsi" w:eastAsia="Cambria" w:hAnsiTheme="minorHAnsi" w:cs="Cambria"/>
                <w:b w:val="0"/>
                <w:sz w:val="18"/>
                <w:szCs w:val="18"/>
              </w:rPr>
              <w:t xml:space="preserve"> po</w:t>
            </w:r>
            <w:r w:rsidR="00D83AD5">
              <w:rPr>
                <w:rFonts w:asciiTheme="minorHAnsi" w:eastAsia="Cambria" w:hAnsiTheme="minorHAnsi" w:cs="Cambria"/>
                <w:b w:val="0"/>
                <w:sz w:val="18"/>
                <w:szCs w:val="18"/>
              </w:rPr>
              <w:t>litike i jednake</w:t>
            </w:r>
            <w:r w:rsidR="00D40FC7" w:rsidRPr="007075A6">
              <w:rPr>
                <w:rFonts w:asciiTheme="minorHAnsi" w:eastAsia="Cambria" w:hAnsiTheme="minorHAnsi" w:cs="Cambria"/>
                <w:b w:val="0"/>
                <w:sz w:val="18"/>
                <w:szCs w:val="18"/>
              </w:rPr>
              <w:t xml:space="preserve"> mogućnosti, uzimajući u obzir sektorski pristup ovim temama</w:t>
            </w:r>
          </w:p>
        </w:tc>
        <w:tc>
          <w:tcPr>
            <w:tcW w:w="3467" w:type="dxa"/>
            <w:gridSpan w:val="4"/>
            <w:shd w:val="clear" w:color="auto" w:fill="auto"/>
          </w:tcPr>
          <w:p w:rsidR="00D40FC7" w:rsidRPr="007075A6" w:rsidRDefault="00F853AC" w:rsidP="00AC56D0">
            <w:pPr>
              <w:spacing w:before="20" w:after="20"/>
              <w:ind w:left="0"/>
              <w:jc w:val="both"/>
              <w:rPr>
                <w:rFonts w:asciiTheme="minorHAnsi" w:hAnsiTheme="minorHAnsi"/>
                <w:b w:val="0"/>
                <w:sz w:val="18"/>
                <w:szCs w:val="18"/>
              </w:rPr>
            </w:pPr>
            <w:r>
              <w:rPr>
                <w:rFonts w:asciiTheme="minorHAnsi" w:hAnsiTheme="minorHAnsi"/>
                <w:b w:val="0"/>
                <w:sz w:val="18"/>
                <w:szCs w:val="18"/>
              </w:rPr>
              <w:t>Plan komunikacije razvijen i</w:t>
            </w:r>
            <w:r w:rsidR="00AC56D0">
              <w:rPr>
                <w:rFonts w:asciiTheme="minorHAnsi" w:hAnsiTheme="minorHAnsi"/>
                <w:b w:val="0"/>
                <w:sz w:val="18"/>
                <w:szCs w:val="18"/>
              </w:rPr>
              <w:t xml:space="preserve"> usvojen</w:t>
            </w:r>
          </w:p>
        </w:tc>
        <w:tc>
          <w:tcPr>
            <w:tcW w:w="2070" w:type="dxa"/>
            <w:shd w:val="clear" w:color="auto" w:fill="auto"/>
            <w:vAlign w:val="center"/>
          </w:tcPr>
          <w:p w:rsidR="00B15ABE" w:rsidRPr="00B15ABE"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MJUDDM</w:t>
            </w:r>
          </w:p>
          <w:p w:rsidR="00B15ABE" w:rsidRPr="00B15ABE"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MPLJMP</w:t>
            </w:r>
          </w:p>
          <w:p w:rsidR="00D40FC7" w:rsidRPr="007075A6"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Resorna ministarstva</w:t>
            </w:r>
          </w:p>
        </w:tc>
        <w:tc>
          <w:tcPr>
            <w:tcW w:w="1350" w:type="dxa"/>
            <w:gridSpan w:val="2"/>
            <w:shd w:val="clear" w:color="auto" w:fill="auto"/>
            <w:vAlign w:val="center"/>
          </w:tcPr>
          <w:p w:rsidR="00D40FC7" w:rsidRPr="007075A6" w:rsidRDefault="00B15ABE" w:rsidP="00F613FA">
            <w:pPr>
              <w:spacing w:before="20" w:after="20"/>
              <w:jc w:val="center"/>
              <w:rPr>
                <w:rFonts w:asciiTheme="minorHAnsi" w:hAnsiTheme="minorHAnsi"/>
                <w:b w:val="0"/>
                <w:sz w:val="18"/>
                <w:szCs w:val="18"/>
              </w:rPr>
            </w:pPr>
            <w:r>
              <w:rPr>
                <w:rFonts w:asciiTheme="minorHAnsi" w:hAnsiTheme="minorHAnsi"/>
                <w:b w:val="0"/>
                <w:sz w:val="18"/>
                <w:szCs w:val="18"/>
              </w:rPr>
              <w:t>I Q 2023</w:t>
            </w:r>
          </w:p>
        </w:tc>
        <w:tc>
          <w:tcPr>
            <w:tcW w:w="1440" w:type="dxa"/>
            <w:shd w:val="clear" w:color="auto" w:fill="auto"/>
            <w:vAlign w:val="center"/>
          </w:tcPr>
          <w:p w:rsidR="00D40FC7" w:rsidRPr="007075A6" w:rsidRDefault="00B15ABE" w:rsidP="00F613FA">
            <w:pPr>
              <w:spacing w:before="20" w:after="20"/>
              <w:jc w:val="center"/>
              <w:rPr>
                <w:rFonts w:asciiTheme="minorHAnsi" w:hAnsiTheme="minorHAnsi"/>
                <w:b w:val="0"/>
                <w:sz w:val="18"/>
                <w:szCs w:val="18"/>
              </w:rPr>
            </w:pPr>
            <w:r>
              <w:rPr>
                <w:rFonts w:asciiTheme="minorHAnsi" w:hAnsiTheme="minorHAnsi"/>
                <w:b w:val="0"/>
                <w:sz w:val="18"/>
                <w:szCs w:val="18"/>
              </w:rPr>
              <w:t>III Q 2023</w:t>
            </w:r>
            <w:r w:rsidR="00CA3E8B">
              <w:rPr>
                <w:rFonts w:asciiTheme="minorHAnsi" w:hAnsiTheme="minorHAnsi"/>
                <w:b w:val="0"/>
                <w:sz w:val="18"/>
                <w:szCs w:val="18"/>
              </w:rPr>
              <w:t>.</w:t>
            </w:r>
          </w:p>
        </w:tc>
        <w:tc>
          <w:tcPr>
            <w:tcW w:w="1350" w:type="dxa"/>
            <w:gridSpan w:val="2"/>
            <w:shd w:val="clear" w:color="auto" w:fill="auto"/>
            <w:vAlign w:val="center"/>
          </w:tcPr>
          <w:p w:rsidR="00D40FC7" w:rsidRDefault="00B15ABE" w:rsidP="00F613FA">
            <w:pPr>
              <w:spacing w:before="20" w:after="20"/>
              <w:jc w:val="center"/>
              <w:rPr>
                <w:rFonts w:asciiTheme="minorHAnsi" w:hAnsiTheme="minorHAnsi"/>
                <w:b w:val="0"/>
                <w:sz w:val="18"/>
                <w:szCs w:val="18"/>
              </w:rPr>
            </w:pPr>
            <w:r>
              <w:rPr>
                <w:rFonts w:asciiTheme="minorHAnsi" w:hAnsiTheme="minorHAnsi"/>
                <w:b w:val="0"/>
                <w:sz w:val="18"/>
                <w:szCs w:val="18"/>
              </w:rPr>
              <w:t xml:space="preserve">30.000 </w:t>
            </w:r>
            <w:r w:rsidRPr="00B15ABE">
              <w:rPr>
                <w:rFonts w:asciiTheme="minorHAnsi" w:hAnsiTheme="minorHAnsi"/>
                <w:b w:val="0"/>
                <w:sz w:val="18"/>
                <w:szCs w:val="18"/>
              </w:rPr>
              <w:t>€</w:t>
            </w:r>
          </w:p>
        </w:tc>
        <w:tc>
          <w:tcPr>
            <w:tcW w:w="1770" w:type="dxa"/>
            <w:shd w:val="clear" w:color="auto" w:fill="auto"/>
            <w:vAlign w:val="center"/>
          </w:tcPr>
          <w:p w:rsidR="00D40FC7" w:rsidRPr="007075A6" w:rsidRDefault="00B15ABE" w:rsidP="00F613FA">
            <w:pPr>
              <w:spacing w:before="20" w:after="20"/>
              <w:jc w:val="center"/>
              <w:rPr>
                <w:rFonts w:asciiTheme="minorHAnsi" w:hAnsiTheme="minorHAnsi"/>
                <w:b w:val="0"/>
                <w:sz w:val="18"/>
                <w:szCs w:val="18"/>
              </w:rPr>
            </w:pPr>
            <w:r w:rsidRPr="00B15ABE">
              <w:rPr>
                <w:rFonts w:asciiTheme="minorHAnsi" w:hAnsiTheme="minorHAnsi"/>
                <w:b w:val="0"/>
                <w:sz w:val="18"/>
                <w:szCs w:val="18"/>
              </w:rPr>
              <w:t>Budžet CG</w:t>
            </w:r>
          </w:p>
        </w:tc>
      </w:tr>
      <w:tr w:rsidR="00D40FC7" w:rsidRPr="007075A6" w:rsidTr="003C7454">
        <w:trPr>
          <w:gridAfter w:val="1"/>
          <w:wAfter w:w="30" w:type="dxa"/>
        </w:trPr>
        <w:tc>
          <w:tcPr>
            <w:tcW w:w="715" w:type="dxa"/>
            <w:shd w:val="clear" w:color="auto" w:fill="auto"/>
          </w:tcPr>
          <w:p w:rsidR="00D40FC7" w:rsidRDefault="000F4D07" w:rsidP="00F613FA">
            <w:pPr>
              <w:spacing w:before="20" w:after="20"/>
              <w:ind w:left="-30" w:right="-102"/>
              <w:rPr>
                <w:rFonts w:asciiTheme="minorHAnsi" w:hAnsiTheme="minorHAnsi"/>
                <w:b w:val="0"/>
                <w:sz w:val="18"/>
                <w:szCs w:val="18"/>
              </w:rPr>
            </w:pPr>
            <w:r>
              <w:rPr>
                <w:rFonts w:asciiTheme="minorHAnsi" w:hAnsiTheme="minorHAnsi"/>
                <w:b w:val="0"/>
                <w:sz w:val="18"/>
                <w:szCs w:val="18"/>
              </w:rPr>
              <w:t>1.1.30</w:t>
            </w:r>
          </w:p>
        </w:tc>
        <w:tc>
          <w:tcPr>
            <w:tcW w:w="2383" w:type="dxa"/>
            <w:shd w:val="clear" w:color="auto" w:fill="auto"/>
          </w:tcPr>
          <w:p w:rsidR="00D40FC7" w:rsidRPr="00D40FC7" w:rsidRDefault="00F853AC" w:rsidP="00D40FC7">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Razvoj p</w:t>
            </w:r>
            <w:r w:rsidR="00D40FC7" w:rsidRPr="007075A6">
              <w:rPr>
                <w:rFonts w:asciiTheme="minorHAnsi" w:eastAsia="Cambria" w:hAnsiTheme="minorHAnsi" w:cs="Cambria"/>
                <w:b w:val="0"/>
                <w:sz w:val="18"/>
                <w:szCs w:val="18"/>
              </w:rPr>
              <w:t xml:space="preserve">latforme institucija </w:t>
            </w:r>
            <w:r>
              <w:rPr>
                <w:rFonts w:asciiTheme="minorHAnsi" w:eastAsia="Cambria" w:hAnsiTheme="minorHAnsi" w:cs="Cambria"/>
                <w:b w:val="0"/>
                <w:sz w:val="18"/>
                <w:szCs w:val="18"/>
              </w:rPr>
              <w:t xml:space="preserve">koje </w:t>
            </w:r>
            <w:r w:rsidR="00D40FC7" w:rsidRPr="007075A6">
              <w:rPr>
                <w:rFonts w:asciiTheme="minorHAnsi" w:eastAsia="Cambria" w:hAnsiTheme="minorHAnsi" w:cs="Cambria"/>
                <w:b w:val="0"/>
                <w:sz w:val="18"/>
                <w:szCs w:val="18"/>
              </w:rPr>
              <w:t>oslikavaju posvećenost a</w:t>
            </w:r>
            <w:r w:rsidR="00CA3E8B">
              <w:rPr>
                <w:rFonts w:asciiTheme="minorHAnsi" w:eastAsia="Cambria" w:hAnsiTheme="minorHAnsi" w:cs="Cambria"/>
                <w:b w:val="0"/>
                <w:sz w:val="18"/>
                <w:szCs w:val="18"/>
              </w:rPr>
              <w:t>firmaciji ljudskih prava, rodnoj ravnopravnosti, bogatstvu</w:t>
            </w:r>
            <w:r w:rsidR="00D40FC7" w:rsidRPr="007075A6">
              <w:rPr>
                <w:rFonts w:asciiTheme="minorHAnsi" w:eastAsia="Cambria" w:hAnsiTheme="minorHAnsi" w:cs="Cambria"/>
                <w:b w:val="0"/>
                <w:sz w:val="18"/>
                <w:szCs w:val="18"/>
              </w:rPr>
              <w:t xml:space="preserve"> razli</w:t>
            </w:r>
            <w:r w:rsidR="00D40FC7">
              <w:rPr>
                <w:rFonts w:asciiTheme="minorHAnsi" w:eastAsia="Cambria" w:hAnsiTheme="minorHAnsi" w:cs="Cambria"/>
                <w:b w:val="0"/>
                <w:sz w:val="18"/>
                <w:szCs w:val="18"/>
              </w:rPr>
              <w:t>čitosti i važnosti inkluzivnosti</w:t>
            </w:r>
          </w:p>
        </w:tc>
        <w:tc>
          <w:tcPr>
            <w:tcW w:w="3467" w:type="dxa"/>
            <w:gridSpan w:val="4"/>
            <w:shd w:val="clear" w:color="auto" w:fill="auto"/>
          </w:tcPr>
          <w:p w:rsidR="00B15ABE" w:rsidRDefault="00CA3E8B" w:rsidP="00B15ABE">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Unaprijeđeni veb sajtovi</w:t>
            </w:r>
            <w:r w:rsidR="00B15ABE">
              <w:rPr>
                <w:rFonts w:asciiTheme="minorHAnsi" w:eastAsia="Cambria" w:hAnsiTheme="minorHAnsi" w:cs="Cambria"/>
                <w:b w:val="0"/>
                <w:sz w:val="18"/>
                <w:szCs w:val="18"/>
              </w:rPr>
              <w:t xml:space="preserve"> institucija</w:t>
            </w:r>
          </w:p>
          <w:p w:rsidR="00B15ABE" w:rsidRDefault="00CA3E8B" w:rsidP="00B15ABE">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Unaprijeđ</w:t>
            </w:r>
            <w:r w:rsidR="00B15ABE">
              <w:rPr>
                <w:rFonts w:asciiTheme="minorHAnsi" w:eastAsia="Cambria" w:hAnsiTheme="minorHAnsi" w:cs="Cambria"/>
                <w:b w:val="0"/>
                <w:sz w:val="18"/>
                <w:szCs w:val="18"/>
              </w:rPr>
              <w:t>eni komunikacioni planovi isntitucija</w:t>
            </w:r>
          </w:p>
          <w:p w:rsidR="00B15ABE" w:rsidRDefault="00CA3E8B" w:rsidP="00B15ABE">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Organizacija tri</w:t>
            </w:r>
            <w:r w:rsidR="00B15ABE">
              <w:rPr>
                <w:rFonts w:asciiTheme="minorHAnsi" w:eastAsia="Cambria" w:hAnsiTheme="minorHAnsi" w:cs="Cambria"/>
                <w:b w:val="0"/>
                <w:sz w:val="18"/>
                <w:szCs w:val="18"/>
              </w:rPr>
              <w:t xml:space="preserve"> okrugla stola</w:t>
            </w:r>
          </w:p>
          <w:p w:rsidR="00D40FC7" w:rsidRPr="007075A6" w:rsidRDefault="00B15ABE" w:rsidP="00B15ABE">
            <w:pPr>
              <w:spacing w:before="20" w:after="20"/>
              <w:ind w:left="0"/>
              <w:jc w:val="both"/>
              <w:rPr>
                <w:rFonts w:asciiTheme="minorHAnsi" w:hAnsiTheme="minorHAnsi"/>
                <w:b w:val="0"/>
                <w:sz w:val="18"/>
                <w:szCs w:val="18"/>
              </w:rPr>
            </w:pPr>
            <w:r>
              <w:rPr>
                <w:rFonts w:asciiTheme="minorHAnsi" w:eastAsia="Cambria" w:hAnsiTheme="minorHAnsi" w:cs="Cambria"/>
                <w:b w:val="0"/>
                <w:sz w:val="18"/>
                <w:szCs w:val="18"/>
              </w:rPr>
              <w:t>- P</w:t>
            </w:r>
            <w:r w:rsidR="00D40FC7" w:rsidRPr="007075A6">
              <w:rPr>
                <w:rFonts w:asciiTheme="minorHAnsi" w:eastAsia="Cambria" w:hAnsiTheme="minorHAnsi" w:cs="Cambria"/>
                <w:b w:val="0"/>
                <w:sz w:val="18"/>
                <w:szCs w:val="18"/>
              </w:rPr>
              <w:t xml:space="preserve">romotivne aktivnosti </w:t>
            </w:r>
            <w:r w:rsidR="00CA3E8B">
              <w:rPr>
                <w:rFonts w:asciiTheme="minorHAnsi" w:eastAsia="Cambria" w:hAnsiTheme="minorHAnsi" w:cs="Cambria"/>
                <w:b w:val="0"/>
                <w:sz w:val="18"/>
                <w:szCs w:val="18"/>
              </w:rPr>
              <w:t>– video-</w:t>
            </w:r>
            <w:r>
              <w:rPr>
                <w:rFonts w:asciiTheme="minorHAnsi" w:eastAsia="Cambria" w:hAnsiTheme="minorHAnsi" w:cs="Cambria"/>
                <w:b w:val="0"/>
                <w:sz w:val="18"/>
                <w:szCs w:val="18"/>
              </w:rPr>
              <w:t>spotovi, ikonografici, itd.</w:t>
            </w:r>
          </w:p>
        </w:tc>
        <w:tc>
          <w:tcPr>
            <w:tcW w:w="2070" w:type="dxa"/>
            <w:shd w:val="clear" w:color="auto" w:fill="auto"/>
            <w:vAlign w:val="center"/>
          </w:tcPr>
          <w:p w:rsidR="00B15ABE" w:rsidRPr="00B15ABE"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MJUDDM</w:t>
            </w:r>
          </w:p>
          <w:p w:rsidR="00B15ABE" w:rsidRPr="00B15ABE"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MPLJMP</w:t>
            </w:r>
          </w:p>
          <w:p w:rsidR="00D40FC7" w:rsidRPr="007075A6" w:rsidRDefault="00B15ABE" w:rsidP="00B15ABE">
            <w:pPr>
              <w:spacing w:before="20" w:after="20"/>
              <w:jc w:val="center"/>
              <w:rPr>
                <w:rFonts w:asciiTheme="minorHAnsi" w:hAnsiTheme="minorHAnsi"/>
                <w:b w:val="0"/>
                <w:sz w:val="18"/>
                <w:szCs w:val="18"/>
              </w:rPr>
            </w:pPr>
            <w:r w:rsidRPr="00B15ABE">
              <w:rPr>
                <w:rFonts w:asciiTheme="minorHAnsi" w:hAnsiTheme="minorHAnsi"/>
                <w:b w:val="0"/>
                <w:sz w:val="18"/>
                <w:szCs w:val="18"/>
              </w:rPr>
              <w:t>Resorna ministarstva</w:t>
            </w:r>
          </w:p>
        </w:tc>
        <w:tc>
          <w:tcPr>
            <w:tcW w:w="1350" w:type="dxa"/>
            <w:gridSpan w:val="2"/>
            <w:shd w:val="clear" w:color="auto" w:fill="auto"/>
            <w:vAlign w:val="center"/>
          </w:tcPr>
          <w:p w:rsidR="00D40FC7" w:rsidRPr="007075A6" w:rsidRDefault="00FE61B9" w:rsidP="00F613FA">
            <w:pPr>
              <w:spacing w:before="20" w:after="20"/>
              <w:jc w:val="center"/>
              <w:rPr>
                <w:rFonts w:asciiTheme="minorHAnsi" w:hAnsiTheme="minorHAnsi"/>
                <w:b w:val="0"/>
                <w:sz w:val="18"/>
                <w:szCs w:val="18"/>
              </w:rPr>
            </w:pPr>
            <w:r>
              <w:rPr>
                <w:rFonts w:asciiTheme="minorHAnsi" w:hAnsiTheme="minorHAnsi"/>
                <w:b w:val="0"/>
                <w:sz w:val="18"/>
                <w:szCs w:val="18"/>
              </w:rPr>
              <w:t>I Q 2024</w:t>
            </w:r>
          </w:p>
        </w:tc>
        <w:tc>
          <w:tcPr>
            <w:tcW w:w="1440" w:type="dxa"/>
            <w:shd w:val="clear" w:color="auto" w:fill="auto"/>
            <w:vAlign w:val="center"/>
          </w:tcPr>
          <w:p w:rsidR="00D40FC7" w:rsidRPr="007075A6" w:rsidRDefault="00B15ABE" w:rsidP="00F613FA">
            <w:pPr>
              <w:spacing w:before="20" w:after="20"/>
              <w:jc w:val="center"/>
              <w:rPr>
                <w:rFonts w:asciiTheme="minorHAnsi" w:hAnsiTheme="minorHAnsi"/>
                <w:b w:val="0"/>
                <w:sz w:val="18"/>
                <w:szCs w:val="18"/>
              </w:rPr>
            </w:pPr>
            <w:r>
              <w:rPr>
                <w:rFonts w:asciiTheme="minorHAnsi" w:hAnsiTheme="minorHAnsi"/>
                <w:b w:val="0"/>
                <w:sz w:val="18"/>
                <w:szCs w:val="18"/>
              </w:rPr>
              <w:t>IV Q 2024</w:t>
            </w:r>
            <w:r w:rsidR="00CA3E8B">
              <w:rPr>
                <w:rFonts w:asciiTheme="minorHAnsi" w:hAnsiTheme="minorHAnsi"/>
                <w:b w:val="0"/>
                <w:sz w:val="18"/>
                <w:szCs w:val="18"/>
              </w:rPr>
              <w:t>.</w:t>
            </w:r>
          </w:p>
        </w:tc>
        <w:tc>
          <w:tcPr>
            <w:tcW w:w="1350" w:type="dxa"/>
            <w:gridSpan w:val="2"/>
            <w:shd w:val="clear" w:color="auto" w:fill="auto"/>
            <w:vAlign w:val="center"/>
          </w:tcPr>
          <w:p w:rsidR="00D40FC7" w:rsidRDefault="00B15ABE" w:rsidP="00F613FA">
            <w:pPr>
              <w:spacing w:before="20" w:after="20"/>
              <w:jc w:val="center"/>
              <w:rPr>
                <w:rFonts w:asciiTheme="minorHAnsi" w:hAnsiTheme="minorHAnsi"/>
                <w:b w:val="0"/>
                <w:sz w:val="18"/>
                <w:szCs w:val="18"/>
              </w:rPr>
            </w:pPr>
            <w:r>
              <w:rPr>
                <w:rFonts w:asciiTheme="minorHAnsi" w:hAnsiTheme="minorHAnsi"/>
                <w:b w:val="0"/>
                <w:sz w:val="18"/>
                <w:szCs w:val="18"/>
              </w:rPr>
              <w:t xml:space="preserve">40.000 </w:t>
            </w:r>
            <w:r w:rsidRPr="00B15ABE">
              <w:rPr>
                <w:rFonts w:asciiTheme="minorHAnsi" w:hAnsiTheme="minorHAnsi"/>
                <w:b w:val="0"/>
                <w:sz w:val="18"/>
                <w:szCs w:val="18"/>
              </w:rPr>
              <w:t>€</w:t>
            </w:r>
          </w:p>
        </w:tc>
        <w:tc>
          <w:tcPr>
            <w:tcW w:w="1770" w:type="dxa"/>
            <w:shd w:val="clear" w:color="auto" w:fill="auto"/>
            <w:vAlign w:val="center"/>
          </w:tcPr>
          <w:p w:rsidR="00D40FC7" w:rsidRPr="007075A6" w:rsidRDefault="00B15ABE" w:rsidP="00F613FA">
            <w:pPr>
              <w:spacing w:before="20" w:after="20"/>
              <w:jc w:val="center"/>
              <w:rPr>
                <w:rFonts w:asciiTheme="minorHAnsi" w:hAnsiTheme="minorHAnsi"/>
                <w:b w:val="0"/>
                <w:sz w:val="18"/>
                <w:szCs w:val="18"/>
              </w:rPr>
            </w:pPr>
            <w:r w:rsidRPr="00B15ABE">
              <w:rPr>
                <w:rFonts w:asciiTheme="minorHAnsi" w:hAnsiTheme="minorHAnsi"/>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1.1.31</w:t>
            </w:r>
          </w:p>
        </w:tc>
        <w:tc>
          <w:tcPr>
            <w:tcW w:w="2383" w:type="dxa"/>
            <w:shd w:val="clear" w:color="auto" w:fill="auto"/>
          </w:tcPr>
          <w:p w:rsidR="00F613FA" w:rsidRPr="007075A6" w:rsidRDefault="00FB7039" w:rsidP="00F613FA">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Utvrđivanje</w:t>
            </w:r>
            <w:r w:rsidR="00F613FA" w:rsidRPr="007075A6">
              <w:rPr>
                <w:rFonts w:asciiTheme="minorHAnsi" w:eastAsia="Cambria" w:hAnsiTheme="minorHAnsi" w:cs="Cambria"/>
                <w:b w:val="0"/>
                <w:sz w:val="18"/>
                <w:szCs w:val="18"/>
              </w:rPr>
              <w:t xml:space="preserve"> metodologije za izradu Plana rodne ravnopravnosti u svim ministarstvima</w:t>
            </w:r>
          </w:p>
        </w:tc>
        <w:tc>
          <w:tcPr>
            <w:tcW w:w="3467" w:type="dxa"/>
            <w:gridSpan w:val="4"/>
            <w:shd w:val="clear" w:color="auto" w:fill="auto"/>
          </w:tcPr>
          <w:p w:rsidR="00F613FA" w:rsidRPr="007075A6" w:rsidRDefault="00F613FA" w:rsidP="00F853AC">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Metodologija za izradu Plana rodne ravnopra</w:t>
            </w:r>
            <w:r w:rsidR="00FB7039">
              <w:rPr>
                <w:rFonts w:asciiTheme="minorHAnsi" w:eastAsia="Cambria" w:hAnsiTheme="minorHAnsi" w:cs="Cambria"/>
                <w:b w:val="0"/>
                <w:sz w:val="18"/>
                <w:szCs w:val="18"/>
              </w:rPr>
              <w:t>vnosti za ministarstva utvrđena</w:t>
            </w:r>
          </w:p>
        </w:tc>
        <w:tc>
          <w:tcPr>
            <w:tcW w:w="2070" w:type="dxa"/>
            <w:shd w:val="clear" w:color="auto" w:fill="auto"/>
            <w:vAlign w:val="center"/>
          </w:tcPr>
          <w:p w:rsidR="00F613FA" w:rsidRPr="007075A6" w:rsidRDefault="00F613FA" w:rsidP="00F613FA">
            <w:pPr>
              <w:ind w:right="141"/>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MPLJMP</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613FA" w:rsidRPr="007075A6" w:rsidTr="003C7454">
        <w:trPr>
          <w:gridAfter w:val="1"/>
          <w:wAfter w:w="30" w:type="dxa"/>
        </w:trPr>
        <w:tc>
          <w:tcPr>
            <w:tcW w:w="715" w:type="dxa"/>
            <w:shd w:val="clear" w:color="auto" w:fill="auto"/>
          </w:tcPr>
          <w:p w:rsidR="00F613FA" w:rsidRPr="007075A6" w:rsidRDefault="000F4D07" w:rsidP="00F613FA">
            <w:pPr>
              <w:spacing w:before="20" w:after="20"/>
              <w:ind w:left="-30" w:right="-102"/>
              <w:rPr>
                <w:rFonts w:asciiTheme="minorHAnsi" w:eastAsia="Cambria" w:hAnsiTheme="minorHAnsi" w:cs="Cambria"/>
                <w:b w:val="0"/>
                <w:sz w:val="18"/>
                <w:szCs w:val="18"/>
              </w:rPr>
            </w:pPr>
            <w:r>
              <w:rPr>
                <w:rFonts w:asciiTheme="minorHAnsi" w:eastAsia="Cambria" w:hAnsiTheme="minorHAnsi" w:cs="Cambria"/>
                <w:b w:val="0"/>
                <w:sz w:val="18"/>
                <w:szCs w:val="18"/>
              </w:rPr>
              <w:t>1.1.32</w:t>
            </w:r>
          </w:p>
        </w:tc>
        <w:tc>
          <w:tcPr>
            <w:tcW w:w="2383" w:type="dxa"/>
            <w:shd w:val="clear" w:color="auto" w:fill="auto"/>
          </w:tcPr>
          <w:p w:rsidR="00F613FA" w:rsidRPr="007075A6" w:rsidRDefault="007C4A32" w:rsidP="00F613FA">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Utvrđivanje</w:t>
            </w:r>
            <w:r w:rsidR="00CA3E8B">
              <w:rPr>
                <w:rFonts w:asciiTheme="minorHAnsi" w:eastAsia="Cambria" w:hAnsiTheme="minorHAnsi" w:cs="Cambria"/>
                <w:b w:val="0"/>
                <w:sz w:val="18"/>
                <w:szCs w:val="18"/>
              </w:rPr>
              <w:t xml:space="preserve"> Plana rodne ravnopravnosti u tri</w:t>
            </w:r>
            <w:r w:rsidR="00F613FA" w:rsidRPr="007075A6">
              <w:rPr>
                <w:rFonts w:asciiTheme="minorHAnsi" w:eastAsia="Cambria" w:hAnsiTheme="minorHAnsi" w:cs="Cambria"/>
                <w:b w:val="0"/>
                <w:sz w:val="18"/>
                <w:szCs w:val="18"/>
              </w:rPr>
              <w:t xml:space="preserve"> pilot ministarstava </w:t>
            </w:r>
          </w:p>
        </w:tc>
        <w:tc>
          <w:tcPr>
            <w:tcW w:w="3467" w:type="dxa"/>
            <w:gridSpan w:val="4"/>
            <w:shd w:val="clear" w:color="auto" w:fill="auto"/>
          </w:tcPr>
          <w:p w:rsidR="00F613FA" w:rsidRPr="007075A6" w:rsidRDefault="00CA3E8B" w:rsidP="00F853A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 namjanje tri</w:t>
            </w:r>
            <w:r w:rsidR="00F613FA" w:rsidRPr="007075A6">
              <w:rPr>
                <w:rFonts w:asciiTheme="minorHAnsi" w:eastAsia="Cambria" w:hAnsiTheme="minorHAnsi" w:cs="Cambria"/>
                <w:b w:val="0"/>
                <w:sz w:val="18"/>
                <w:szCs w:val="18"/>
              </w:rPr>
              <w:t xml:space="preserve"> </w:t>
            </w:r>
            <w:r w:rsidR="007C4A32">
              <w:rPr>
                <w:rFonts w:asciiTheme="minorHAnsi" w:eastAsia="Cambria" w:hAnsiTheme="minorHAnsi" w:cs="Cambria"/>
                <w:b w:val="0"/>
                <w:sz w:val="18"/>
                <w:szCs w:val="18"/>
              </w:rPr>
              <w:t xml:space="preserve">ministarstva utvrđeni </w:t>
            </w:r>
            <w:r w:rsidR="0075408B">
              <w:rPr>
                <w:rFonts w:asciiTheme="minorHAnsi" w:eastAsia="Cambria" w:hAnsiTheme="minorHAnsi" w:cs="Cambria"/>
                <w:b w:val="0"/>
                <w:sz w:val="18"/>
                <w:szCs w:val="18"/>
              </w:rPr>
              <w:t>individualni P</w:t>
            </w:r>
            <w:r w:rsidR="007C4A32">
              <w:rPr>
                <w:rFonts w:asciiTheme="minorHAnsi" w:eastAsia="Cambria" w:hAnsiTheme="minorHAnsi" w:cs="Cambria"/>
                <w:b w:val="0"/>
                <w:sz w:val="18"/>
                <w:szCs w:val="18"/>
              </w:rPr>
              <w:t>lanovi za r</w:t>
            </w:r>
            <w:r w:rsidR="00F613FA" w:rsidRPr="007075A6">
              <w:rPr>
                <w:rFonts w:asciiTheme="minorHAnsi" w:eastAsia="Cambria" w:hAnsiTheme="minorHAnsi" w:cs="Cambria"/>
                <w:b w:val="0"/>
                <w:sz w:val="18"/>
                <w:szCs w:val="18"/>
              </w:rPr>
              <w:t>odnu ravnopravnost</w:t>
            </w:r>
          </w:p>
        </w:tc>
        <w:tc>
          <w:tcPr>
            <w:tcW w:w="20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MPLJMP</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MKI</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MER</w:t>
            </w:r>
          </w:p>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18.000 €</w:t>
            </w:r>
          </w:p>
        </w:tc>
        <w:tc>
          <w:tcPr>
            <w:tcW w:w="1770" w:type="dxa"/>
            <w:shd w:val="clear" w:color="auto" w:fill="auto"/>
            <w:vAlign w:val="center"/>
          </w:tcPr>
          <w:p w:rsidR="00F613FA" w:rsidRPr="007075A6" w:rsidRDefault="00F613FA" w:rsidP="00F613FA">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tbl>
      <w:tblPr>
        <w:tblStyle w:val="14"/>
        <w:tblW w:w="14577"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370"/>
        <w:gridCol w:w="449"/>
        <w:gridCol w:w="2324"/>
        <w:gridCol w:w="1277"/>
        <w:gridCol w:w="1710"/>
        <w:gridCol w:w="141"/>
        <w:gridCol w:w="1209"/>
        <w:gridCol w:w="1440"/>
        <w:gridCol w:w="64"/>
        <w:gridCol w:w="1286"/>
        <w:gridCol w:w="1638"/>
        <w:gridCol w:w="44"/>
      </w:tblGrid>
      <w:tr w:rsidR="00A16942" w:rsidRPr="007075A6" w:rsidTr="002108E4">
        <w:tc>
          <w:tcPr>
            <w:tcW w:w="344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2108E4" w:rsidRDefault="006A107F">
            <w:pPr>
              <w:spacing w:before="120" w:after="120"/>
              <w:rPr>
                <w:rFonts w:asciiTheme="minorHAnsi" w:eastAsia="Cambria" w:hAnsiTheme="minorHAnsi" w:cs="Cambria"/>
                <w:sz w:val="24"/>
                <w:szCs w:val="24"/>
              </w:rPr>
            </w:pPr>
            <w:r w:rsidRPr="002108E4">
              <w:rPr>
                <w:rFonts w:asciiTheme="minorHAnsi" w:eastAsia="Cambria" w:hAnsiTheme="minorHAnsi" w:cs="Cambria"/>
                <w:sz w:val="24"/>
                <w:szCs w:val="24"/>
              </w:rPr>
              <w:t>OPERATIVNI CILJ 1.2</w:t>
            </w:r>
          </w:p>
        </w:tc>
        <w:tc>
          <w:tcPr>
            <w:tcW w:w="11133" w:type="dxa"/>
            <w:gridSpan w:val="10"/>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2108E4" w:rsidRDefault="006A107F">
            <w:pPr>
              <w:spacing w:before="120" w:after="120"/>
              <w:rPr>
                <w:rFonts w:asciiTheme="minorHAnsi" w:eastAsia="Cambria" w:hAnsiTheme="minorHAnsi" w:cs="Cambria"/>
                <w:sz w:val="24"/>
                <w:szCs w:val="24"/>
              </w:rPr>
            </w:pPr>
            <w:r w:rsidRPr="002108E4">
              <w:rPr>
                <w:rFonts w:asciiTheme="minorHAnsi" w:eastAsia="Cambria" w:hAnsiTheme="minorHAnsi" w:cs="Cambria"/>
                <w:sz w:val="24"/>
                <w:szCs w:val="24"/>
              </w:rPr>
              <w:t>Administracija bez papira</w:t>
            </w:r>
          </w:p>
        </w:tc>
      </w:tr>
      <w:tr w:rsidR="00A16942" w:rsidRPr="007075A6" w:rsidTr="00AA2730">
        <w:tc>
          <w:tcPr>
            <w:tcW w:w="5768"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312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1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9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AA2730">
        <w:tc>
          <w:tcPr>
            <w:tcW w:w="5768"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CA3E8B" w:rsidRPr="007075A6" w:rsidRDefault="00CA3E8B" w:rsidP="00612F9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 organa javne uprave</w:t>
            </w:r>
            <w:r w:rsidR="006A107F" w:rsidRPr="007075A6">
              <w:rPr>
                <w:rFonts w:asciiTheme="minorHAnsi" w:eastAsia="Cambria" w:hAnsiTheme="minorHAnsi" w:cs="Cambria"/>
                <w:b w:val="0"/>
                <w:sz w:val="18"/>
                <w:szCs w:val="18"/>
                <w:vertAlign w:val="superscript"/>
              </w:rPr>
              <w:footnoteReference w:id="148"/>
            </w:r>
            <w:r w:rsidR="006A107F" w:rsidRPr="007075A6">
              <w:rPr>
                <w:rFonts w:asciiTheme="minorHAnsi" w:eastAsia="Cambria" w:hAnsiTheme="minorHAnsi" w:cs="Cambria"/>
                <w:b w:val="0"/>
                <w:sz w:val="18"/>
                <w:szCs w:val="18"/>
              </w:rPr>
              <w:t xml:space="preserve"> u kojima je uspostavljen elektrons</w:t>
            </w:r>
            <w:r>
              <w:rPr>
                <w:rFonts w:asciiTheme="minorHAnsi" w:eastAsia="Cambria" w:hAnsiTheme="minorHAnsi" w:cs="Cambria"/>
                <w:b w:val="0"/>
                <w:sz w:val="18"/>
                <w:szCs w:val="18"/>
              </w:rPr>
              <w:t>ki sistem upravljanja dokumentima</w:t>
            </w:r>
          </w:p>
        </w:tc>
        <w:tc>
          <w:tcPr>
            <w:tcW w:w="312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38% (2020)</w:t>
            </w:r>
          </w:p>
          <w:p w:rsidR="00A16942" w:rsidRPr="007075A6" w:rsidRDefault="00A16942">
            <w:pPr>
              <w:spacing w:after="40"/>
              <w:rPr>
                <w:rFonts w:asciiTheme="minorHAnsi" w:eastAsia="Cambria" w:hAnsiTheme="minorHAnsi" w:cs="Cambria"/>
                <w:b w:val="0"/>
                <w:sz w:val="18"/>
                <w:szCs w:val="18"/>
              </w:rPr>
            </w:pPr>
          </w:p>
        </w:tc>
        <w:tc>
          <w:tcPr>
            <w:tcW w:w="271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p>
          <w:p w:rsidR="00A16942" w:rsidRPr="007075A6" w:rsidRDefault="00A16942">
            <w:pPr>
              <w:spacing w:after="40"/>
              <w:rPr>
                <w:rFonts w:asciiTheme="minorHAnsi" w:eastAsia="Cambria" w:hAnsiTheme="minorHAnsi" w:cs="Cambria"/>
                <w:b w:val="0"/>
                <w:sz w:val="18"/>
                <w:szCs w:val="18"/>
              </w:rPr>
            </w:pPr>
          </w:p>
        </w:tc>
        <w:tc>
          <w:tcPr>
            <w:tcW w:w="29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r>
      <w:tr w:rsidR="00A16942" w:rsidRPr="007075A6" w:rsidTr="00AA2730">
        <w:tc>
          <w:tcPr>
            <w:tcW w:w="5768"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A3E8B" w:rsidP="00612F9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Procenat organa  javne uprave</w:t>
            </w:r>
            <w:r w:rsidR="006A107F" w:rsidRPr="007075A6">
              <w:rPr>
                <w:rFonts w:asciiTheme="minorHAnsi" w:eastAsia="Cambria" w:hAnsiTheme="minorHAnsi" w:cs="Cambria"/>
                <w:b w:val="0"/>
                <w:sz w:val="18"/>
                <w:szCs w:val="18"/>
                <w:vertAlign w:val="superscript"/>
              </w:rPr>
              <w:footnoteReference w:id="149"/>
            </w:r>
            <w:r w:rsidR="006A107F" w:rsidRPr="007075A6">
              <w:rPr>
                <w:rFonts w:asciiTheme="minorHAnsi" w:eastAsia="Cambria" w:hAnsiTheme="minorHAnsi" w:cs="Cambria"/>
                <w:b w:val="0"/>
                <w:sz w:val="18"/>
                <w:szCs w:val="18"/>
              </w:rPr>
              <w:t xml:space="preserve"> koji u potpunosti elektronski razmijenjuju (eksterno) dokumenta kroz eDMS</w:t>
            </w:r>
          </w:p>
        </w:tc>
        <w:tc>
          <w:tcPr>
            <w:tcW w:w="312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0</w:t>
            </w:r>
          </w:p>
        </w:tc>
        <w:tc>
          <w:tcPr>
            <w:tcW w:w="271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20%</w:t>
            </w:r>
          </w:p>
        </w:tc>
        <w:tc>
          <w:tcPr>
            <w:tcW w:w="29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40%</w:t>
            </w:r>
          </w:p>
        </w:tc>
      </w:tr>
      <w:tr w:rsidR="00A16942" w:rsidRPr="007075A6" w:rsidTr="006B6924">
        <w:trPr>
          <w:gridAfter w:val="1"/>
          <w:wAfter w:w="44" w:type="dxa"/>
        </w:trPr>
        <w:tc>
          <w:tcPr>
            <w:tcW w:w="2995"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Aktivnosti</w:t>
            </w:r>
          </w:p>
        </w:tc>
        <w:tc>
          <w:tcPr>
            <w:tcW w:w="405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Indikator rezultata</w:t>
            </w:r>
          </w:p>
        </w:tc>
        <w:tc>
          <w:tcPr>
            <w:tcW w:w="171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Nadležne institucije</w:t>
            </w:r>
          </w:p>
        </w:tc>
        <w:tc>
          <w:tcPr>
            <w:tcW w:w="135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Početak</w:t>
            </w:r>
          </w:p>
        </w:tc>
        <w:tc>
          <w:tcPr>
            <w:tcW w:w="144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Završetak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 xml:space="preserve">Sredstva </w:t>
            </w:r>
          </w:p>
        </w:tc>
        <w:tc>
          <w:tcPr>
            <w:tcW w:w="1638"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6B6924" w:rsidRDefault="006A107F">
            <w:pPr>
              <w:spacing w:before="20" w:after="20"/>
              <w:jc w:val="center"/>
              <w:rPr>
                <w:rFonts w:asciiTheme="minorHAnsi" w:eastAsia="Cambria" w:hAnsiTheme="minorHAnsi" w:cs="Cambria"/>
                <w:sz w:val="20"/>
                <w:szCs w:val="20"/>
              </w:rPr>
            </w:pPr>
            <w:r w:rsidRPr="006B6924">
              <w:rPr>
                <w:rFonts w:asciiTheme="minorHAnsi" w:eastAsia="Cambria" w:hAnsiTheme="minorHAnsi" w:cs="Cambria"/>
                <w:sz w:val="20"/>
                <w:szCs w:val="20"/>
              </w:rPr>
              <w:t>Izvor finansiranja</w:t>
            </w:r>
          </w:p>
        </w:tc>
      </w:tr>
      <w:tr w:rsidR="00A16942"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D02E6B">
            <w:pPr>
              <w:spacing w:before="20" w:after="20"/>
              <w:ind w:left="-37" w:right="-132"/>
              <w:rPr>
                <w:rFonts w:asciiTheme="minorHAnsi" w:eastAsia="Cambria" w:hAnsiTheme="minorHAnsi" w:cs="Cambria"/>
                <w:b w:val="0"/>
                <w:sz w:val="18"/>
                <w:szCs w:val="18"/>
              </w:rPr>
            </w:pPr>
            <w:r w:rsidRPr="007075A6">
              <w:rPr>
                <w:rFonts w:asciiTheme="minorHAnsi" w:eastAsia="Cambria" w:hAnsiTheme="minorHAnsi" w:cs="Cambria"/>
                <w:b w:val="0"/>
                <w:sz w:val="18"/>
                <w:szCs w:val="18"/>
              </w:rPr>
              <w:t>1.2.1</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Analiziranje izazova i prednosti sistema eDMS</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Izrađena Analiza tehničkih eDMS sistema koji su uspostavljeni </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digitalizaciju i e-servise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7.000 €</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0653F" w:rsidRPr="007075A6" w:rsidRDefault="00F0653F">
            <w:pPr>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SIGMA</w:t>
            </w:r>
          </w:p>
        </w:tc>
      </w:tr>
      <w:tr w:rsidR="00A16942"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D02E6B">
            <w:pPr>
              <w:spacing w:before="20" w:after="20"/>
              <w:ind w:left="-37" w:right="-132"/>
              <w:rPr>
                <w:rFonts w:asciiTheme="minorHAnsi" w:eastAsia="Cambria" w:hAnsiTheme="minorHAnsi" w:cs="Cambria"/>
                <w:b w:val="0"/>
                <w:sz w:val="18"/>
                <w:szCs w:val="18"/>
              </w:rPr>
            </w:pPr>
            <w:r w:rsidRPr="007075A6">
              <w:rPr>
                <w:rFonts w:asciiTheme="minorHAnsi" w:eastAsia="Cambria" w:hAnsiTheme="minorHAnsi" w:cs="Cambria"/>
                <w:b w:val="0"/>
                <w:sz w:val="18"/>
                <w:szCs w:val="18"/>
              </w:rPr>
              <w:t>1.2.2</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2B54C4" w:rsidP="00AD511C">
            <w:pPr>
              <w:spacing w:before="20" w:after="20"/>
              <w:ind w:left="-59"/>
              <w:rPr>
                <w:rFonts w:asciiTheme="minorHAnsi" w:eastAsia="Cambria" w:hAnsiTheme="minorHAnsi" w:cs="Cambria"/>
                <w:b w:val="0"/>
                <w:sz w:val="18"/>
                <w:szCs w:val="18"/>
              </w:rPr>
            </w:pPr>
            <w:r>
              <w:rPr>
                <w:rFonts w:asciiTheme="minorHAnsi" w:eastAsia="Cambria" w:hAnsiTheme="minorHAnsi" w:cs="Cambria"/>
                <w:b w:val="0"/>
                <w:sz w:val="18"/>
                <w:szCs w:val="18"/>
              </w:rPr>
              <w:t>Redizajn eDMS i povezivanje s</w:t>
            </w:r>
            <w:r w:rsidR="006A107F" w:rsidRPr="007075A6">
              <w:rPr>
                <w:rFonts w:asciiTheme="minorHAnsi" w:eastAsia="Cambria" w:hAnsiTheme="minorHAnsi" w:cs="Cambria"/>
                <w:b w:val="0"/>
                <w:sz w:val="18"/>
                <w:szCs w:val="18"/>
              </w:rPr>
              <w:t xml:space="preserve"> portalom eUprave</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Izrada tehničke specifikacije za redizajn eDMS-a </w:t>
            </w:r>
          </w:p>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Redizajn sistema u dijelu UX/UI na osnovu korisničkog iskustva</w:t>
            </w:r>
          </w:p>
          <w:p w:rsidR="00A16942" w:rsidRPr="007075A6" w:rsidRDefault="00A16942">
            <w:pPr>
              <w:spacing w:before="20" w:after="20"/>
              <w:rPr>
                <w:rFonts w:asciiTheme="minorHAnsi" w:eastAsia="Cambria" w:hAnsiTheme="minorHAnsi" w:cs="Cambria"/>
                <w:b w:val="0"/>
                <w:sz w:val="18"/>
                <w:szCs w:val="18"/>
              </w:rPr>
            </w:pP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w:t>
            </w:r>
            <w:r w:rsidR="006B5139">
              <w:rPr>
                <w:rFonts w:asciiTheme="minorHAnsi" w:eastAsia="Cambria" w:hAnsiTheme="minorHAnsi" w:cs="Cambria"/>
                <w:b w:val="0"/>
                <w:sz w:val="18"/>
                <w:szCs w:val="18"/>
              </w:rPr>
              <w:t>0</w:t>
            </w:r>
            <w:r w:rsidR="006A107F" w:rsidRPr="007075A6">
              <w:rPr>
                <w:rFonts w:asciiTheme="minorHAnsi" w:eastAsia="Cambria" w:hAnsiTheme="minorHAnsi" w:cs="Cambria"/>
                <w:b w:val="0"/>
                <w:sz w:val="18"/>
                <w:szCs w:val="18"/>
              </w:rPr>
              <w:t>0.000 €</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6B5139"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6B5139" w:rsidRPr="007075A6" w:rsidRDefault="00D02E6B" w:rsidP="00D02E6B">
            <w:pPr>
              <w:spacing w:before="20" w:after="20"/>
              <w:ind w:left="-37" w:right="-132"/>
              <w:rPr>
                <w:rFonts w:asciiTheme="minorHAnsi" w:hAnsiTheme="minorHAnsi"/>
                <w:b w:val="0"/>
                <w:sz w:val="18"/>
                <w:szCs w:val="18"/>
              </w:rPr>
            </w:pPr>
            <w:r>
              <w:rPr>
                <w:rFonts w:asciiTheme="minorHAnsi" w:hAnsiTheme="minorHAnsi"/>
                <w:b w:val="0"/>
                <w:sz w:val="18"/>
                <w:szCs w:val="18"/>
              </w:rPr>
              <w:t>1.2.3</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6B5139" w:rsidRPr="007075A6" w:rsidRDefault="00612F92" w:rsidP="00AD511C">
            <w:pPr>
              <w:spacing w:before="20" w:after="20"/>
              <w:ind w:left="-59"/>
              <w:rPr>
                <w:rFonts w:asciiTheme="minorHAnsi" w:hAnsiTheme="minorHAnsi"/>
                <w:b w:val="0"/>
                <w:sz w:val="18"/>
                <w:szCs w:val="18"/>
              </w:rPr>
            </w:pPr>
            <w:r>
              <w:rPr>
                <w:rFonts w:asciiTheme="minorHAnsi" w:hAnsiTheme="minorHAnsi"/>
                <w:b w:val="0"/>
                <w:sz w:val="18"/>
                <w:szCs w:val="18"/>
              </w:rPr>
              <w:t>Unapređ</w:t>
            </w:r>
            <w:r w:rsidR="006B5139">
              <w:rPr>
                <w:rFonts w:asciiTheme="minorHAnsi" w:hAnsiTheme="minorHAnsi"/>
                <w:b w:val="0"/>
                <w:sz w:val="18"/>
                <w:szCs w:val="18"/>
              </w:rPr>
              <w:t>enje znanja službenika o eDMS</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6B5139" w:rsidRPr="007075A6" w:rsidRDefault="006B5139"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Minimum 150 službenika javne uprave je uspješno završilo obuku iz eDMS</w:t>
            </w:r>
          </w:p>
          <w:p w:rsidR="006B5139" w:rsidRPr="007075A6" w:rsidRDefault="002B54C4" w:rsidP="00612F92">
            <w:pPr>
              <w:spacing w:before="20" w:after="20"/>
              <w:ind w:left="0"/>
              <w:rPr>
                <w:rFonts w:asciiTheme="minorHAnsi" w:hAnsiTheme="minorHAnsi"/>
                <w:b w:val="0"/>
                <w:sz w:val="18"/>
                <w:szCs w:val="18"/>
              </w:rPr>
            </w:pPr>
            <w:r>
              <w:rPr>
                <w:rFonts w:asciiTheme="minorHAnsi" w:eastAsia="Cambria" w:hAnsiTheme="minorHAnsi" w:cs="Cambria"/>
                <w:b w:val="0"/>
                <w:sz w:val="18"/>
                <w:szCs w:val="18"/>
              </w:rPr>
              <w:t>- eDMS povezan s</w:t>
            </w:r>
            <w:r w:rsidR="006B5139" w:rsidRPr="007075A6">
              <w:rPr>
                <w:rFonts w:asciiTheme="minorHAnsi" w:eastAsia="Cambria" w:hAnsiTheme="minorHAnsi" w:cs="Cambria"/>
                <w:b w:val="0"/>
                <w:sz w:val="18"/>
                <w:szCs w:val="18"/>
              </w:rPr>
              <w:t xml:space="preserve"> elektronskim sjednicama Vlade</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6B5139" w:rsidRPr="007075A6" w:rsidRDefault="006B5139">
            <w:pPr>
              <w:spacing w:before="20" w:after="20"/>
              <w:jc w:val="center"/>
              <w:rPr>
                <w:rFonts w:asciiTheme="minorHAnsi" w:hAnsiTheme="minorHAnsi"/>
                <w:b w:val="0"/>
                <w:sz w:val="18"/>
                <w:szCs w:val="18"/>
              </w:rPr>
            </w:pPr>
            <w:r>
              <w:rPr>
                <w:rFonts w:asciiTheme="minorHAnsi" w:hAnsiTheme="minorHAnsi"/>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B5139" w:rsidRPr="007075A6" w:rsidRDefault="006B5139">
            <w:pPr>
              <w:spacing w:before="20" w:after="20"/>
              <w:jc w:val="center"/>
              <w:rPr>
                <w:rFonts w:asciiTheme="minorHAnsi" w:hAnsiTheme="minorHAnsi"/>
                <w:b w:val="0"/>
                <w:sz w:val="18"/>
                <w:szCs w:val="18"/>
              </w:rPr>
            </w:pPr>
            <w:r>
              <w:rPr>
                <w:rFonts w:asciiTheme="minorHAnsi" w:hAnsiTheme="minorHAnsi"/>
                <w:b w:val="0"/>
                <w:sz w:val="18"/>
                <w:szCs w:val="18"/>
              </w:rPr>
              <w:t>I Q 2024</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6B5139" w:rsidRPr="007075A6" w:rsidRDefault="006B5139">
            <w:pPr>
              <w:spacing w:before="20" w:after="20"/>
              <w:jc w:val="center"/>
              <w:rPr>
                <w:rFonts w:asciiTheme="minorHAnsi" w:hAnsiTheme="minorHAnsi"/>
                <w:b w:val="0"/>
                <w:sz w:val="18"/>
                <w:szCs w:val="18"/>
              </w:rPr>
            </w:pPr>
            <w:r>
              <w:rPr>
                <w:rFonts w:asciiTheme="minorHAnsi" w:hAnsiTheme="minorHAnsi"/>
                <w:b w:val="0"/>
                <w:sz w:val="18"/>
                <w:szCs w:val="18"/>
              </w:rPr>
              <w:t>III Q 2024</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B5139" w:rsidRDefault="006B5139">
            <w:pPr>
              <w:spacing w:before="20" w:after="20"/>
              <w:jc w:val="center"/>
              <w:rPr>
                <w:rFonts w:asciiTheme="minorHAnsi" w:hAnsiTheme="minorHAnsi"/>
                <w:b w:val="0"/>
                <w:sz w:val="18"/>
                <w:szCs w:val="18"/>
              </w:rPr>
            </w:pPr>
            <w:r>
              <w:rPr>
                <w:rFonts w:asciiTheme="minorHAnsi" w:hAnsiTheme="minorHAnsi"/>
                <w:b w:val="0"/>
                <w:sz w:val="18"/>
                <w:szCs w:val="18"/>
              </w:rPr>
              <w:t xml:space="preserve">30.000 </w:t>
            </w:r>
            <w:r w:rsidRPr="006B5139">
              <w:rPr>
                <w:rFonts w:asciiTheme="minorHAnsi" w:hAnsiTheme="minorHAnsi"/>
                <w:b w:val="0"/>
                <w:sz w:val="18"/>
                <w:szCs w:val="18"/>
              </w:rPr>
              <w:t>€</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6B5139" w:rsidRPr="007075A6" w:rsidRDefault="006B5139">
            <w:pPr>
              <w:spacing w:before="20" w:after="20"/>
              <w:jc w:val="center"/>
              <w:rPr>
                <w:rFonts w:asciiTheme="minorHAnsi" w:hAnsiTheme="minorHAnsi"/>
                <w:b w:val="0"/>
                <w:sz w:val="18"/>
                <w:szCs w:val="18"/>
              </w:rPr>
            </w:pPr>
            <w:r>
              <w:rPr>
                <w:rFonts w:asciiTheme="minorHAnsi" w:hAnsiTheme="minorHAnsi"/>
                <w:b w:val="0"/>
                <w:sz w:val="18"/>
                <w:szCs w:val="18"/>
              </w:rPr>
              <w:t>Budzet CG</w:t>
            </w:r>
          </w:p>
        </w:tc>
      </w:tr>
      <w:tr w:rsidR="00A16942"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D02E6B" w:rsidP="00D02E6B">
            <w:pPr>
              <w:spacing w:before="20" w:after="20"/>
              <w:ind w:left="-37" w:right="-132"/>
              <w:rPr>
                <w:rFonts w:asciiTheme="minorHAnsi" w:eastAsia="Cambria" w:hAnsiTheme="minorHAnsi" w:cs="Cambria"/>
                <w:b w:val="0"/>
                <w:sz w:val="18"/>
                <w:szCs w:val="18"/>
              </w:rPr>
            </w:pPr>
            <w:r>
              <w:rPr>
                <w:rFonts w:asciiTheme="minorHAnsi" w:eastAsia="Cambria" w:hAnsiTheme="minorHAnsi" w:cs="Cambria"/>
                <w:b w:val="0"/>
                <w:sz w:val="18"/>
                <w:szCs w:val="18"/>
              </w:rPr>
              <w:t>1.2.4</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Implementacija sistema za upravljanje dokumentima</w:t>
            </w:r>
            <w:r w:rsidRPr="007075A6">
              <w:rPr>
                <w:rFonts w:asciiTheme="minorHAnsi" w:eastAsia="Cambria" w:hAnsiTheme="minorHAnsi" w:cs="Cambria"/>
                <w:b w:val="0"/>
                <w:sz w:val="18"/>
                <w:szCs w:val="18"/>
                <w:vertAlign w:val="superscript"/>
              </w:rPr>
              <w:footnoteReference w:id="150"/>
            </w:r>
            <w:r w:rsidR="002B54C4">
              <w:rPr>
                <w:rFonts w:asciiTheme="minorHAnsi" w:eastAsia="Cambria" w:hAnsiTheme="minorHAnsi" w:cs="Cambria"/>
                <w:b w:val="0"/>
                <w:sz w:val="18"/>
                <w:szCs w:val="18"/>
              </w:rPr>
              <w:t xml:space="preserve"> u organima s najvećom interakcijom s</w:t>
            </w:r>
            <w:r w:rsidRPr="007075A6">
              <w:rPr>
                <w:rFonts w:asciiTheme="minorHAnsi" w:eastAsia="Cambria" w:hAnsiTheme="minorHAnsi" w:cs="Cambria"/>
                <w:b w:val="0"/>
                <w:sz w:val="18"/>
                <w:szCs w:val="18"/>
              </w:rPr>
              <w:t xml:space="preserve"> građanima</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Razvijena Analiza za prepoznavanje administrativnih i tehničkih uslova za uspostavljanje eDMS</w:t>
            </w:r>
          </w:p>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Implementiran sistem za upravljanje dokumentima u 16 novih organa javne uprave</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javne uprave u kojima se implementira sistem (pilot u odabranim agencjiama, upravama, fondu)</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43</w:t>
            </w:r>
            <w:r w:rsidR="006A107F" w:rsidRPr="007075A6">
              <w:rPr>
                <w:rFonts w:asciiTheme="minorHAnsi" w:eastAsia="Cambria" w:hAnsiTheme="minorHAnsi" w:cs="Cambria"/>
                <w:b w:val="0"/>
                <w:sz w:val="18"/>
                <w:szCs w:val="18"/>
              </w:rPr>
              <w:t>0.000 €</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D02E6B" w:rsidP="00D02E6B">
            <w:pPr>
              <w:spacing w:before="20" w:after="20"/>
              <w:ind w:left="-37" w:right="-132"/>
              <w:rPr>
                <w:rFonts w:asciiTheme="minorHAnsi" w:eastAsia="Cambria" w:hAnsiTheme="minorHAnsi" w:cs="Cambria"/>
                <w:b w:val="0"/>
                <w:sz w:val="18"/>
                <w:szCs w:val="18"/>
              </w:rPr>
            </w:pPr>
            <w:r>
              <w:rPr>
                <w:rFonts w:asciiTheme="minorHAnsi" w:eastAsia="Cambria" w:hAnsiTheme="minorHAnsi" w:cs="Cambria"/>
                <w:b w:val="0"/>
                <w:sz w:val="18"/>
                <w:szCs w:val="18"/>
              </w:rPr>
              <w:t>1.2.5</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Uvođ</w:t>
            </w:r>
            <w:r w:rsidR="008D67ED">
              <w:rPr>
                <w:rFonts w:asciiTheme="minorHAnsi" w:eastAsia="Cambria" w:hAnsiTheme="minorHAnsi" w:cs="Cambria"/>
                <w:b w:val="0"/>
                <w:sz w:val="18"/>
                <w:szCs w:val="18"/>
              </w:rPr>
              <w:t>enje eDMSa na lokalnom nivou u četiri</w:t>
            </w:r>
            <w:r w:rsidRPr="007075A6">
              <w:rPr>
                <w:rFonts w:asciiTheme="minorHAnsi" w:eastAsia="Cambria" w:hAnsiTheme="minorHAnsi" w:cs="Cambria"/>
                <w:b w:val="0"/>
                <w:sz w:val="18"/>
                <w:szCs w:val="18"/>
              </w:rPr>
              <w:t xml:space="preserve"> odabrane JLS u kojima ne postoji ni jedan sistem za elektronsko upravljanje dokumentima </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Razvijena Analiza stanja o trenutnom statusu za prepoznavanje uslova za uspostavljanje eDMS sistema (tehničke i administrativne uslove) </w:t>
            </w:r>
          </w:p>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Sistem eDMS uveden u dvije izabrane JLS</w:t>
            </w:r>
          </w:p>
          <w:p w:rsidR="00A16942" w:rsidRPr="007075A6" w:rsidRDefault="006A107F" w:rsidP="00612F9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Organizovane obuke za minimum 60 zaposlenih u JLS o eDMS sistemu</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50.000 €</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612F92">
        <w:trPr>
          <w:gridAfter w:val="1"/>
          <w:wAfter w:w="44" w:type="dxa"/>
        </w:trPr>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D02E6B" w:rsidP="00D02E6B">
            <w:pPr>
              <w:spacing w:before="20" w:after="20"/>
              <w:ind w:left="-37" w:right="-132"/>
              <w:rPr>
                <w:rFonts w:asciiTheme="minorHAnsi" w:eastAsia="Cambria" w:hAnsiTheme="minorHAnsi" w:cs="Cambria"/>
                <w:b w:val="0"/>
                <w:sz w:val="18"/>
                <w:szCs w:val="18"/>
              </w:rPr>
            </w:pPr>
            <w:r>
              <w:rPr>
                <w:rFonts w:asciiTheme="minorHAnsi" w:eastAsia="Cambria" w:hAnsiTheme="minorHAnsi" w:cs="Cambria"/>
                <w:b w:val="0"/>
                <w:sz w:val="18"/>
                <w:szCs w:val="18"/>
              </w:rPr>
              <w:t>1.2.6</w:t>
            </w:r>
          </w:p>
        </w:tc>
        <w:tc>
          <w:tcPr>
            <w:tcW w:w="237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Jačanje kapaciteta zaposlenih u IT sektoru u MJUDDM</w:t>
            </w:r>
          </w:p>
        </w:tc>
        <w:tc>
          <w:tcPr>
            <w:tcW w:w="4050"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8D67ED" w:rsidP="00612F9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Minimum 10 specijalizovanih obuka</w:t>
            </w:r>
            <w:r w:rsidR="006A107F" w:rsidRPr="007075A6">
              <w:rPr>
                <w:rFonts w:asciiTheme="minorHAnsi" w:eastAsia="Cambria" w:hAnsiTheme="minorHAnsi" w:cs="Cambria"/>
                <w:b w:val="0"/>
                <w:sz w:val="18"/>
                <w:szCs w:val="18"/>
              </w:rPr>
              <w:t xml:space="preserve"> za IT kadar</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MJUDDM - Direktorat za </w:t>
            </w:r>
            <w:r w:rsidRPr="007075A6">
              <w:rPr>
                <w:rFonts w:asciiTheme="minorHAnsi" w:eastAsia="Cambria" w:hAnsiTheme="minorHAnsi" w:cs="Cambria"/>
                <w:b w:val="0"/>
                <w:sz w:val="18"/>
                <w:szCs w:val="18"/>
              </w:rPr>
              <w:lastRenderedPageBreak/>
              <w:t>digitalizaciju i e-servise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Specijalizovane institucije za obuke IT kadra</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I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006A107F" w:rsidRPr="007075A6">
              <w:rPr>
                <w:rFonts w:asciiTheme="minorHAnsi" w:eastAsia="Cambria" w:hAnsiTheme="minorHAnsi" w:cs="Cambria"/>
                <w:b w:val="0"/>
                <w:sz w:val="18"/>
                <w:szCs w:val="18"/>
              </w:rPr>
              <w:t>7.000 €</w:t>
            </w:r>
          </w:p>
        </w:tc>
        <w:tc>
          <w:tcPr>
            <w:tcW w:w="1638"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16942" w:rsidRDefault="00A16942">
      <w:pPr>
        <w:spacing w:before="20" w:after="20" w:line="240" w:lineRule="auto"/>
        <w:rPr>
          <w:rFonts w:asciiTheme="minorHAnsi" w:hAnsiTheme="minorHAnsi"/>
          <w:color w:val="000000"/>
          <w:sz w:val="18"/>
          <w:szCs w:val="18"/>
        </w:rPr>
      </w:pPr>
    </w:p>
    <w:p w:rsidR="006B30B8" w:rsidRDefault="006B30B8">
      <w:pPr>
        <w:spacing w:before="20" w:after="20" w:line="240" w:lineRule="auto"/>
        <w:rPr>
          <w:rFonts w:asciiTheme="minorHAnsi" w:hAnsiTheme="minorHAnsi"/>
          <w:color w:val="000000"/>
          <w:sz w:val="18"/>
          <w:szCs w:val="18"/>
        </w:rPr>
      </w:pPr>
    </w:p>
    <w:p w:rsidR="006B30B8" w:rsidRPr="007075A6" w:rsidRDefault="006B30B8">
      <w:pPr>
        <w:spacing w:before="20" w:after="20" w:line="240" w:lineRule="auto"/>
        <w:rPr>
          <w:rFonts w:asciiTheme="minorHAnsi" w:hAnsiTheme="minorHAnsi"/>
          <w:color w:val="000000"/>
          <w:sz w:val="18"/>
          <w:szCs w:val="18"/>
        </w:rPr>
      </w:pPr>
    </w:p>
    <w:tbl>
      <w:tblPr>
        <w:tblStyle w:val="13"/>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4"/>
        <w:gridCol w:w="2398"/>
        <w:gridCol w:w="22"/>
        <w:gridCol w:w="2340"/>
        <w:gridCol w:w="1539"/>
        <w:gridCol w:w="1710"/>
        <w:gridCol w:w="124"/>
        <w:gridCol w:w="1316"/>
        <w:gridCol w:w="1530"/>
        <w:gridCol w:w="1350"/>
        <w:gridCol w:w="1691"/>
        <w:gridCol w:w="21"/>
      </w:tblGrid>
      <w:tr w:rsidR="00A16942" w:rsidRPr="007075A6" w:rsidTr="003C7454">
        <w:tc>
          <w:tcPr>
            <w:tcW w:w="304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6B30B8" w:rsidRDefault="006A107F">
            <w:pPr>
              <w:spacing w:after="40"/>
              <w:rPr>
                <w:rFonts w:asciiTheme="minorHAnsi" w:eastAsia="Cambria" w:hAnsiTheme="minorHAnsi" w:cs="Cambria"/>
                <w:sz w:val="24"/>
                <w:szCs w:val="24"/>
              </w:rPr>
            </w:pPr>
            <w:r w:rsidRPr="006B30B8">
              <w:rPr>
                <w:rFonts w:asciiTheme="minorHAnsi" w:eastAsia="Cambria" w:hAnsiTheme="minorHAnsi" w:cs="Cambria"/>
                <w:sz w:val="24"/>
                <w:szCs w:val="24"/>
              </w:rPr>
              <w:t>OPERATIVNI CILJ 1.3</w:t>
            </w:r>
          </w:p>
        </w:tc>
        <w:tc>
          <w:tcPr>
            <w:tcW w:w="11621" w:type="dxa"/>
            <w:gridSpan w:val="9"/>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6B30B8" w:rsidRDefault="006A107F" w:rsidP="00B27E34">
            <w:pPr>
              <w:spacing w:after="40"/>
              <w:rPr>
                <w:rFonts w:asciiTheme="minorHAnsi" w:eastAsia="Cambria" w:hAnsiTheme="minorHAnsi" w:cs="Cambria"/>
                <w:sz w:val="24"/>
                <w:szCs w:val="24"/>
              </w:rPr>
            </w:pPr>
            <w:r w:rsidRPr="006B30B8">
              <w:rPr>
                <w:rFonts w:asciiTheme="minorHAnsi" w:eastAsia="Cambria" w:hAnsiTheme="minorHAnsi" w:cs="Cambria"/>
                <w:sz w:val="24"/>
                <w:szCs w:val="24"/>
              </w:rPr>
              <w:t xml:space="preserve">Jačanje funkcionalnih i finansijski nezavisnih opština </w:t>
            </w:r>
            <w:r w:rsidR="00B27E34">
              <w:rPr>
                <w:rFonts w:asciiTheme="minorHAnsi" w:eastAsia="Cambria" w:hAnsiTheme="minorHAnsi" w:cs="Cambria"/>
                <w:sz w:val="24"/>
                <w:szCs w:val="24"/>
              </w:rPr>
              <w:t xml:space="preserve">radi </w:t>
            </w:r>
            <w:r w:rsidRPr="006B30B8">
              <w:rPr>
                <w:rFonts w:asciiTheme="minorHAnsi" w:eastAsia="Cambria" w:hAnsiTheme="minorHAnsi" w:cs="Cambria"/>
                <w:sz w:val="24"/>
                <w:szCs w:val="24"/>
              </w:rPr>
              <w:t>obezbijeđivanja ravnomjernijeg razvoja svih JLS</w:t>
            </w:r>
          </w:p>
        </w:tc>
      </w:tr>
      <w:tr w:rsidR="00A16942" w:rsidRPr="007075A6" w:rsidTr="003C7454">
        <w:tc>
          <w:tcPr>
            <w:tcW w:w="5384"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337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846"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306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5384"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2F7D3C" w:rsidRDefault="00F35CF1" w:rsidP="00392F63">
            <w:pPr>
              <w:spacing w:after="40"/>
              <w:ind w:left="0"/>
              <w:rPr>
                <w:rFonts w:asciiTheme="minorHAnsi" w:eastAsia="Cambria" w:hAnsiTheme="minorHAnsi" w:cs="Cambria"/>
                <w:b w:val="0"/>
                <w:sz w:val="18"/>
                <w:szCs w:val="18"/>
              </w:rPr>
            </w:pPr>
            <w:r w:rsidRPr="002F7D3C">
              <w:rPr>
                <w:rFonts w:asciiTheme="minorHAnsi" w:eastAsia="Cambria" w:hAnsiTheme="minorHAnsi" w:cs="Cambria"/>
                <w:b w:val="0"/>
                <w:sz w:val="18"/>
                <w:szCs w:val="18"/>
              </w:rPr>
              <w:t>Broj poslova</w:t>
            </w:r>
            <w:r w:rsidR="006A107F" w:rsidRPr="002F7D3C">
              <w:rPr>
                <w:rFonts w:asciiTheme="minorHAnsi" w:eastAsia="Cambria" w:hAnsiTheme="minorHAnsi" w:cs="Cambria"/>
                <w:b w:val="0"/>
                <w:sz w:val="18"/>
                <w:szCs w:val="18"/>
              </w:rPr>
              <w:t xml:space="preserve"> u kojima je uspostavljena međuopštinska saradnja</w:t>
            </w:r>
          </w:p>
        </w:tc>
        <w:tc>
          <w:tcPr>
            <w:tcW w:w="337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20 (2020)</w:t>
            </w:r>
          </w:p>
        </w:tc>
        <w:tc>
          <w:tcPr>
            <w:tcW w:w="2846"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24</w:t>
            </w:r>
          </w:p>
        </w:tc>
        <w:tc>
          <w:tcPr>
            <w:tcW w:w="306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30</w:t>
            </w:r>
          </w:p>
        </w:tc>
      </w:tr>
      <w:tr w:rsidR="00A16942" w:rsidRPr="007075A6" w:rsidTr="003C7454">
        <w:tc>
          <w:tcPr>
            <w:tcW w:w="5384"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2F7D3C" w:rsidRDefault="006A107F" w:rsidP="00392F63">
            <w:pPr>
              <w:spacing w:after="40"/>
              <w:ind w:left="0"/>
              <w:rPr>
                <w:rFonts w:asciiTheme="minorHAnsi" w:eastAsia="Cambria" w:hAnsiTheme="minorHAnsi" w:cs="Cambria"/>
                <w:b w:val="0"/>
                <w:sz w:val="18"/>
                <w:szCs w:val="18"/>
              </w:rPr>
            </w:pPr>
            <w:r w:rsidRPr="002F7D3C">
              <w:rPr>
                <w:rFonts w:asciiTheme="minorHAnsi" w:eastAsia="Cambria" w:hAnsiTheme="minorHAnsi" w:cs="Cambria"/>
                <w:b w:val="0"/>
                <w:sz w:val="18"/>
                <w:szCs w:val="18"/>
              </w:rPr>
              <w:t>Odn</w:t>
            </w:r>
            <w:r w:rsidR="00F35CF1" w:rsidRPr="002F7D3C">
              <w:rPr>
                <w:rFonts w:asciiTheme="minorHAnsi" w:eastAsia="Cambria" w:hAnsiTheme="minorHAnsi" w:cs="Cambria"/>
                <w:b w:val="0"/>
                <w:sz w:val="18"/>
                <w:szCs w:val="18"/>
              </w:rPr>
              <w:t xml:space="preserve">os duga </w:t>
            </w:r>
            <w:r w:rsidRPr="002F7D3C">
              <w:rPr>
                <w:rFonts w:asciiTheme="minorHAnsi" w:eastAsia="Cambria" w:hAnsiTheme="minorHAnsi" w:cs="Cambria"/>
                <w:b w:val="0"/>
                <w:sz w:val="18"/>
                <w:szCs w:val="18"/>
              </w:rPr>
              <w:t>u odnosu na njihove</w:t>
            </w:r>
            <w:r w:rsidR="00F35CF1" w:rsidRPr="002F7D3C">
              <w:rPr>
                <w:rFonts w:asciiTheme="minorHAnsi" w:eastAsia="Cambria" w:hAnsiTheme="minorHAnsi" w:cs="Cambria"/>
                <w:b w:val="0"/>
                <w:sz w:val="18"/>
                <w:szCs w:val="18"/>
              </w:rPr>
              <w:t xml:space="preserve"> ukupne</w:t>
            </w:r>
            <w:r w:rsidRPr="002F7D3C">
              <w:rPr>
                <w:rFonts w:asciiTheme="minorHAnsi" w:eastAsia="Cambria" w:hAnsiTheme="minorHAnsi" w:cs="Cambria"/>
                <w:b w:val="0"/>
                <w:sz w:val="18"/>
                <w:szCs w:val="18"/>
              </w:rPr>
              <w:t xml:space="preserve"> prihode</w:t>
            </w:r>
            <w:r w:rsidR="00F35CF1" w:rsidRPr="002F7D3C">
              <w:rPr>
                <w:rFonts w:asciiTheme="minorHAnsi" w:eastAsia="Cambria" w:hAnsiTheme="minorHAnsi" w:cs="Cambria"/>
                <w:b w:val="0"/>
                <w:sz w:val="18"/>
                <w:szCs w:val="18"/>
              </w:rPr>
              <w:t xml:space="preserve"> (na nivou svih opština)</w:t>
            </w:r>
          </w:p>
        </w:tc>
        <w:tc>
          <w:tcPr>
            <w:tcW w:w="337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2,86%</w:t>
            </w:r>
          </w:p>
        </w:tc>
        <w:tc>
          <w:tcPr>
            <w:tcW w:w="2846"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2,36%</w:t>
            </w:r>
          </w:p>
        </w:tc>
        <w:tc>
          <w:tcPr>
            <w:tcW w:w="306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1,86%</w:t>
            </w:r>
          </w:p>
        </w:tc>
      </w:tr>
      <w:tr w:rsidR="00A16942" w:rsidRPr="007075A6" w:rsidTr="003C7454">
        <w:trPr>
          <w:gridAfter w:val="1"/>
          <w:wAfter w:w="21" w:type="dxa"/>
        </w:trPr>
        <w:tc>
          <w:tcPr>
            <w:tcW w:w="304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Aktivnosti</w:t>
            </w:r>
          </w:p>
        </w:tc>
        <w:tc>
          <w:tcPr>
            <w:tcW w:w="3879"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Indikator rezultata</w:t>
            </w:r>
          </w:p>
        </w:tc>
        <w:tc>
          <w:tcPr>
            <w:tcW w:w="171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Nadležne institucije</w:t>
            </w:r>
          </w:p>
        </w:tc>
        <w:tc>
          <w:tcPr>
            <w:tcW w:w="144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 xml:space="preserve">Početak </w:t>
            </w:r>
          </w:p>
        </w:tc>
        <w:tc>
          <w:tcPr>
            <w:tcW w:w="153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 xml:space="preserve">Završetak </w:t>
            </w:r>
          </w:p>
        </w:tc>
        <w:tc>
          <w:tcPr>
            <w:tcW w:w="135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Sredstva</w:t>
            </w:r>
          </w:p>
        </w:tc>
        <w:tc>
          <w:tcPr>
            <w:tcW w:w="1691"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FE07F8" w:rsidRDefault="006A107F">
            <w:pPr>
              <w:spacing w:before="20" w:after="20"/>
              <w:jc w:val="center"/>
              <w:rPr>
                <w:rFonts w:asciiTheme="minorHAnsi" w:eastAsia="Cambria" w:hAnsiTheme="minorHAnsi" w:cs="Cambria"/>
                <w:sz w:val="20"/>
                <w:szCs w:val="20"/>
              </w:rPr>
            </w:pPr>
            <w:r w:rsidRPr="00FE07F8">
              <w:rPr>
                <w:rFonts w:asciiTheme="minorHAnsi" w:eastAsia="Cambria" w:hAnsiTheme="minorHAnsi" w:cs="Cambria"/>
                <w:sz w:val="20"/>
                <w:szCs w:val="20"/>
              </w:rPr>
              <w:t>Izvor finansiranja</w:t>
            </w:r>
          </w:p>
        </w:tc>
      </w:tr>
      <w:tr w:rsidR="00A16942"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0E45A4">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1.3.1</w:t>
            </w:r>
          </w:p>
        </w:tc>
        <w:tc>
          <w:tcPr>
            <w:tcW w:w="2398" w:type="dxa"/>
            <w:tcBorders>
              <w:top w:val="single" w:sz="4" w:space="0" w:color="auto"/>
              <w:left w:val="single" w:sz="4" w:space="0" w:color="auto"/>
              <w:bottom w:val="single" w:sz="4" w:space="0" w:color="auto"/>
              <w:right w:val="single" w:sz="4" w:space="0" w:color="auto"/>
            </w:tcBorders>
            <w:shd w:val="clear" w:color="auto" w:fill="auto"/>
          </w:tcPr>
          <w:p w:rsidR="00A16942" w:rsidRPr="0048423E" w:rsidRDefault="006A107F" w:rsidP="00AD511C">
            <w:pPr>
              <w:spacing w:before="20" w:after="20"/>
              <w:ind w:left="0"/>
              <w:rPr>
                <w:rFonts w:asciiTheme="minorHAnsi" w:eastAsia="Cambria" w:hAnsiTheme="minorHAnsi" w:cs="Cambria"/>
                <w:b w:val="0"/>
                <w:color w:val="auto"/>
                <w:sz w:val="18"/>
                <w:szCs w:val="18"/>
              </w:rPr>
            </w:pPr>
            <w:r w:rsidRPr="0048423E">
              <w:rPr>
                <w:rFonts w:asciiTheme="minorHAnsi" w:eastAsia="Cambria" w:hAnsiTheme="minorHAnsi" w:cs="Cambria"/>
                <w:b w:val="0"/>
                <w:color w:val="auto"/>
                <w:sz w:val="18"/>
                <w:szCs w:val="18"/>
              </w:rPr>
              <w:t>Izrada Analize funkcionisanja lokalne samouprave</w:t>
            </w:r>
          </w:p>
        </w:tc>
        <w:tc>
          <w:tcPr>
            <w:tcW w:w="3901"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48423E" w:rsidRDefault="00B95B52" w:rsidP="009938B8">
            <w:pPr>
              <w:spacing w:before="20" w:after="20"/>
              <w:ind w:left="0"/>
              <w:rPr>
                <w:rFonts w:asciiTheme="minorHAnsi" w:eastAsia="Cambria" w:hAnsiTheme="minorHAnsi" w:cs="Cambria"/>
                <w:b w:val="0"/>
                <w:color w:val="auto"/>
                <w:sz w:val="18"/>
                <w:szCs w:val="18"/>
              </w:rPr>
            </w:pPr>
            <w:r>
              <w:rPr>
                <w:rFonts w:asciiTheme="minorHAnsi" w:eastAsia="Cambria" w:hAnsiTheme="minorHAnsi" w:cs="Cambria"/>
                <w:b w:val="0"/>
                <w:color w:val="auto"/>
                <w:sz w:val="18"/>
                <w:szCs w:val="18"/>
              </w:rPr>
              <w:t>Izrađena Analiza</w:t>
            </w:r>
            <w:r w:rsidR="006A107F" w:rsidRPr="0048423E">
              <w:rPr>
                <w:rFonts w:asciiTheme="minorHAnsi" w:eastAsia="Cambria" w:hAnsiTheme="minorHAnsi" w:cs="Cambria"/>
                <w:b w:val="0"/>
                <w:color w:val="auto"/>
                <w:sz w:val="18"/>
                <w:szCs w:val="18"/>
              </w:rPr>
              <w:t xml:space="preserve"> (</w:t>
            </w:r>
            <w:r w:rsidR="006A107F" w:rsidRPr="0048423E">
              <w:rPr>
                <w:rFonts w:asciiTheme="minorHAnsi" w:eastAsia="Cambria" w:hAnsiTheme="minorHAnsi" w:cs="Cambria"/>
                <w:b w:val="0"/>
                <w:i/>
                <w:color w:val="auto"/>
                <w:sz w:val="18"/>
                <w:szCs w:val="18"/>
              </w:rPr>
              <w:t>screening</w:t>
            </w:r>
            <w:r w:rsidR="006A107F" w:rsidRPr="0048423E">
              <w:rPr>
                <w:rFonts w:asciiTheme="minorHAnsi" w:eastAsia="Cambria" w:hAnsiTheme="minorHAnsi" w:cs="Cambria"/>
                <w:b w:val="0"/>
                <w:color w:val="auto"/>
                <w:sz w:val="18"/>
                <w:szCs w:val="18"/>
              </w:rPr>
              <w:t xml:space="preserve">) sadašnjih </w:t>
            </w:r>
            <w:r w:rsidR="009C5999">
              <w:rPr>
                <w:rFonts w:asciiTheme="minorHAnsi" w:eastAsia="Cambria" w:hAnsiTheme="minorHAnsi" w:cs="Cambria"/>
                <w:b w:val="0"/>
                <w:color w:val="auto"/>
                <w:sz w:val="18"/>
                <w:szCs w:val="18"/>
              </w:rPr>
              <w:t>poslova JLS  u svim oblastima s</w:t>
            </w:r>
            <w:r w:rsidR="006A107F" w:rsidRPr="0048423E">
              <w:rPr>
                <w:rFonts w:asciiTheme="minorHAnsi" w:eastAsia="Cambria" w:hAnsiTheme="minorHAnsi" w:cs="Cambria"/>
                <w:b w:val="0"/>
                <w:color w:val="auto"/>
                <w:sz w:val="18"/>
                <w:szCs w:val="18"/>
              </w:rPr>
              <w:t xml:space="preserve"> ocjenom stanja, stepenom obavljanja i pr</w:t>
            </w:r>
            <w:r w:rsidR="009C5999">
              <w:rPr>
                <w:rFonts w:asciiTheme="minorHAnsi" w:eastAsia="Cambria" w:hAnsiTheme="minorHAnsi" w:cs="Cambria"/>
                <w:b w:val="0"/>
                <w:color w:val="auto"/>
                <w:sz w:val="18"/>
                <w:szCs w:val="18"/>
              </w:rPr>
              <w:t>ij</w:t>
            </w:r>
            <w:r w:rsidR="006A107F" w:rsidRPr="0048423E">
              <w:rPr>
                <w:rFonts w:asciiTheme="minorHAnsi" w:eastAsia="Cambria" w:hAnsiTheme="minorHAnsi" w:cs="Cambria"/>
                <w:b w:val="0"/>
                <w:color w:val="auto"/>
                <w:sz w:val="18"/>
                <w:szCs w:val="18"/>
              </w:rPr>
              <w:t xml:space="preserve">edlogom mjera za dalje </w:t>
            </w:r>
            <w:r w:rsidR="009C5999">
              <w:rPr>
                <w:rFonts w:asciiTheme="minorHAnsi" w:eastAsia="Cambria" w:hAnsiTheme="minorHAnsi" w:cs="Cambria"/>
                <w:b w:val="0"/>
                <w:color w:val="auto"/>
                <w:sz w:val="18"/>
                <w:szCs w:val="18"/>
              </w:rPr>
              <w:t>funkcionisanje JLS, izazovima s</w:t>
            </w:r>
            <w:r w:rsidR="006A107F" w:rsidRPr="0048423E">
              <w:rPr>
                <w:rFonts w:asciiTheme="minorHAnsi" w:eastAsia="Cambria" w:hAnsiTheme="minorHAnsi" w:cs="Cambria"/>
                <w:b w:val="0"/>
                <w:color w:val="auto"/>
                <w:sz w:val="18"/>
                <w:szCs w:val="18"/>
              </w:rPr>
              <w:t xml:space="preserve"> kojima se JLS susr</w:t>
            </w:r>
            <w:r w:rsidR="009C5999">
              <w:rPr>
                <w:rFonts w:asciiTheme="minorHAnsi" w:eastAsia="Cambria" w:hAnsiTheme="minorHAnsi" w:cs="Cambria"/>
                <w:b w:val="0"/>
                <w:color w:val="auto"/>
                <w:sz w:val="18"/>
                <w:szCs w:val="18"/>
              </w:rPr>
              <w:t>ij</w:t>
            </w:r>
            <w:r w:rsidR="006A107F" w:rsidRPr="0048423E">
              <w:rPr>
                <w:rFonts w:asciiTheme="minorHAnsi" w:eastAsia="Cambria" w:hAnsiTheme="minorHAnsi" w:cs="Cambria"/>
                <w:b w:val="0"/>
                <w:color w:val="auto"/>
                <w:sz w:val="18"/>
                <w:szCs w:val="18"/>
              </w:rPr>
              <w:t>eću u vršenju: prenesenih i</w:t>
            </w:r>
            <w:r w:rsidR="009C5999">
              <w:rPr>
                <w:rFonts w:asciiTheme="minorHAnsi" w:eastAsia="Cambria" w:hAnsiTheme="minorHAnsi" w:cs="Cambria"/>
                <w:b w:val="0"/>
                <w:color w:val="auto"/>
                <w:sz w:val="18"/>
                <w:szCs w:val="18"/>
              </w:rPr>
              <w:t xml:space="preserve"> povjerenih poslova, delegiranja</w:t>
            </w:r>
            <w:r w:rsidR="006A107F" w:rsidRPr="0048423E">
              <w:rPr>
                <w:rFonts w:asciiTheme="minorHAnsi" w:eastAsia="Cambria" w:hAnsiTheme="minorHAnsi" w:cs="Cambria"/>
                <w:b w:val="0"/>
                <w:color w:val="auto"/>
                <w:sz w:val="18"/>
                <w:szCs w:val="18"/>
              </w:rPr>
              <w:t xml:space="preserve"> nadležnosti opštinama kroz strateške dokumente bez obezbijeđenih sredstava od strane organa na centralnom nivou, </w:t>
            </w:r>
            <w:r w:rsidR="006A107F" w:rsidRPr="0048423E">
              <w:rPr>
                <w:rFonts w:asciiTheme="minorHAnsi" w:eastAsia="Cambria" w:hAnsiTheme="minorHAnsi" w:cs="Cambria"/>
                <w:b w:val="0"/>
                <w:i/>
                <w:color w:val="auto"/>
                <w:sz w:val="18"/>
                <w:szCs w:val="18"/>
              </w:rPr>
              <w:t xml:space="preserve">cost-benefit </w:t>
            </w:r>
            <w:r w:rsidR="009C5999">
              <w:rPr>
                <w:rFonts w:asciiTheme="minorHAnsi" w:eastAsia="Cambria" w:hAnsiTheme="minorHAnsi" w:cs="Cambria"/>
                <w:b w:val="0"/>
                <w:color w:val="auto"/>
                <w:sz w:val="18"/>
                <w:szCs w:val="18"/>
              </w:rPr>
              <w:t>analiza izvornih poslova JLS, s</w:t>
            </w:r>
            <w:r w:rsidR="006A107F" w:rsidRPr="0048423E">
              <w:rPr>
                <w:rFonts w:asciiTheme="minorHAnsi" w:eastAsia="Cambria" w:hAnsiTheme="minorHAnsi" w:cs="Cambria"/>
                <w:b w:val="0"/>
                <w:color w:val="auto"/>
                <w:sz w:val="18"/>
                <w:szCs w:val="18"/>
              </w:rPr>
              <w:t xml:space="preserve"> preporukama</w:t>
            </w:r>
            <w:r w:rsidR="009C5999">
              <w:rPr>
                <w:rFonts w:asciiTheme="minorHAnsi" w:eastAsia="Cambria" w:hAnsiTheme="minorHAnsi" w:cs="Cambria"/>
                <w:b w:val="0"/>
                <w:color w:val="auto"/>
                <w:sz w:val="18"/>
                <w:szCs w:val="18"/>
              </w:rPr>
              <w:t xml:space="preserve"> za unapređ</w:t>
            </w:r>
            <w:r w:rsidR="00367276" w:rsidRPr="0048423E">
              <w:rPr>
                <w:rFonts w:asciiTheme="minorHAnsi" w:eastAsia="Cambria" w:hAnsiTheme="minorHAnsi" w:cs="Cambria"/>
                <w:b w:val="0"/>
                <w:color w:val="auto"/>
                <w:sz w:val="18"/>
                <w:szCs w:val="18"/>
              </w:rPr>
              <w:t>enje stanj</w:t>
            </w:r>
            <w:r w:rsidR="00767F83">
              <w:rPr>
                <w:rFonts w:asciiTheme="minorHAnsi" w:eastAsia="Cambria" w:hAnsiTheme="minorHAnsi" w:cs="Cambria"/>
                <w:b w:val="0"/>
                <w:color w:val="auto"/>
                <w:sz w:val="18"/>
                <w:szCs w:val="18"/>
              </w:rPr>
              <w:t>a</w:t>
            </w:r>
            <w:r w:rsidR="00367276" w:rsidRPr="0048423E">
              <w:rPr>
                <w:rFonts w:asciiTheme="minorHAnsi" w:eastAsia="Cambria" w:hAnsiTheme="minorHAnsi" w:cs="Cambria"/>
                <w:b w:val="0"/>
                <w:color w:val="auto"/>
                <w:sz w:val="18"/>
                <w:szCs w:val="18"/>
              </w:rPr>
              <w:t xml:space="preserve"> i </w:t>
            </w:r>
            <w:r w:rsidR="00767F83">
              <w:rPr>
                <w:rFonts w:asciiTheme="minorHAnsi" w:eastAsia="Cambria" w:hAnsiTheme="minorHAnsi" w:cs="Cambria"/>
                <w:b w:val="0"/>
                <w:color w:val="auto"/>
                <w:sz w:val="18"/>
                <w:szCs w:val="18"/>
              </w:rPr>
              <w:t>mogućnost</w:t>
            </w:r>
            <w:r w:rsidR="009C5999">
              <w:rPr>
                <w:rFonts w:asciiTheme="minorHAnsi" w:eastAsia="Cambria" w:hAnsiTheme="minorHAnsi" w:cs="Cambria"/>
                <w:b w:val="0"/>
                <w:color w:val="auto"/>
                <w:sz w:val="18"/>
                <w:szCs w:val="18"/>
              </w:rPr>
              <w:t xml:space="preserve"> uvođ</w:t>
            </w:r>
            <w:r w:rsidR="00367276" w:rsidRPr="0048423E">
              <w:rPr>
                <w:rFonts w:asciiTheme="minorHAnsi" w:eastAsia="Cambria" w:hAnsiTheme="minorHAnsi" w:cs="Cambria"/>
                <w:b w:val="0"/>
                <w:color w:val="auto"/>
                <w:sz w:val="18"/>
                <w:szCs w:val="18"/>
              </w:rPr>
              <w:t>enj</w:t>
            </w:r>
            <w:r w:rsidR="00767F83">
              <w:rPr>
                <w:rFonts w:asciiTheme="minorHAnsi" w:eastAsia="Cambria" w:hAnsiTheme="minorHAnsi" w:cs="Cambria"/>
                <w:b w:val="0"/>
                <w:color w:val="auto"/>
                <w:sz w:val="18"/>
                <w:szCs w:val="18"/>
              </w:rPr>
              <w:t>a</w:t>
            </w:r>
            <w:r w:rsidR="00367276" w:rsidRPr="0048423E">
              <w:rPr>
                <w:rFonts w:asciiTheme="minorHAnsi" w:eastAsia="Cambria" w:hAnsiTheme="minorHAnsi" w:cs="Cambria"/>
                <w:b w:val="0"/>
                <w:color w:val="auto"/>
                <w:sz w:val="18"/>
                <w:szCs w:val="18"/>
              </w:rPr>
              <w:t xml:space="preserve"> blagog pol</w:t>
            </w:r>
            <w:r w:rsidR="00767F83">
              <w:rPr>
                <w:rFonts w:asciiTheme="minorHAnsi" w:eastAsia="Cambria" w:hAnsiTheme="minorHAnsi" w:cs="Cambria"/>
                <w:b w:val="0"/>
                <w:color w:val="auto"/>
                <w:sz w:val="18"/>
                <w:szCs w:val="18"/>
              </w:rPr>
              <w:t>i</w:t>
            </w:r>
            <w:r w:rsidR="00367276" w:rsidRPr="0048423E">
              <w:rPr>
                <w:rFonts w:asciiTheme="minorHAnsi" w:eastAsia="Cambria" w:hAnsiTheme="minorHAnsi" w:cs="Cambria"/>
                <w:b w:val="0"/>
                <w:color w:val="auto"/>
                <w:sz w:val="18"/>
                <w:szCs w:val="18"/>
              </w:rPr>
              <w:t>tipskog si</w:t>
            </w:r>
            <w:r w:rsidR="00767F83">
              <w:rPr>
                <w:rFonts w:asciiTheme="minorHAnsi" w:eastAsia="Cambria" w:hAnsiTheme="minorHAnsi" w:cs="Cambria"/>
                <w:b w:val="0"/>
                <w:color w:val="auto"/>
                <w:sz w:val="18"/>
                <w:szCs w:val="18"/>
              </w:rPr>
              <w:t>s</w:t>
            </w:r>
            <w:r w:rsidR="009938B8">
              <w:rPr>
                <w:rFonts w:asciiTheme="minorHAnsi" w:eastAsia="Cambria" w:hAnsiTheme="minorHAnsi" w:cs="Cambria"/>
                <w:b w:val="0"/>
                <w:color w:val="auto"/>
                <w:sz w:val="18"/>
                <w:szCs w:val="18"/>
              </w:rPr>
              <w:t>tema funkcionisanja</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0664DC" w:rsidRDefault="006A107F">
            <w:pPr>
              <w:spacing w:before="20" w:after="20"/>
              <w:jc w:val="center"/>
              <w:rPr>
                <w:rFonts w:asciiTheme="minorHAnsi" w:eastAsia="Cambria" w:hAnsiTheme="minorHAnsi" w:cs="Cambria"/>
                <w:b w:val="0"/>
                <w:color w:val="auto"/>
                <w:sz w:val="18"/>
                <w:szCs w:val="18"/>
              </w:rPr>
            </w:pPr>
            <w:r w:rsidRPr="000664DC">
              <w:rPr>
                <w:rFonts w:asciiTheme="minorHAnsi" w:eastAsia="Cambria" w:hAnsiTheme="minorHAnsi" w:cs="Cambria"/>
                <w:b w:val="0"/>
                <w:color w:val="auto"/>
                <w:sz w:val="18"/>
                <w:szCs w:val="18"/>
              </w:rPr>
              <w:t>MJUDDM</w:t>
            </w:r>
          </w:p>
          <w:p w:rsidR="00A16942" w:rsidRPr="000664DC" w:rsidRDefault="006A107F">
            <w:pPr>
              <w:spacing w:before="20" w:after="20"/>
              <w:jc w:val="center"/>
              <w:rPr>
                <w:rFonts w:asciiTheme="minorHAnsi" w:eastAsia="Cambria" w:hAnsiTheme="minorHAnsi" w:cs="Cambria"/>
                <w:b w:val="0"/>
                <w:color w:val="auto"/>
                <w:sz w:val="18"/>
                <w:szCs w:val="18"/>
              </w:rPr>
            </w:pPr>
            <w:r w:rsidRPr="000664DC">
              <w:rPr>
                <w:rFonts w:asciiTheme="minorHAnsi" w:hAnsiTheme="minorHAnsi"/>
                <w:b w:val="0"/>
                <w:color w:val="auto"/>
                <w:sz w:val="18"/>
                <w:szCs w:val="18"/>
              </w:rPr>
              <w:t>ZOCG</w:t>
            </w:r>
          </w:p>
          <w:p w:rsidR="00A16942" w:rsidRPr="0048423E" w:rsidRDefault="006A107F">
            <w:pPr>
              <w:spacing w:before="20" w:after="20"/>
              <w:jc w:val="center"/>
              <w:rPr>
                <w:rFonts w:asciiTheme="minorHAnsi" w:eastAsia="Cambria" w:hAnsiTheme="minorHAnsi" w:cs="Cambria"/>
                <w:b w:val="0"/>
                <w:color w:val="auto"/>
                <w:sz w:val="18"/>
                <w:szCs w:val="18"/>
              </w:rPr>
            </w:pPr>
            <w:r w:rsidRPr="000664DC">
              <w:rPr>
                <w:rFonts w:asciiTheme="minorHAnsi" w:hAnsiTheme="minorHAnsi"/>
                <w:b w:val="0"/>
                <w:color w:val="auto"/>
                <w:sz w:val="18"/>
                <w:szCs w:val="18"/>
              </w:rPr>
              <w:t>JLS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9938B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 Q 2022</w:t>
            </w:r>
          </w:p>
        </w:tc>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9938B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30</w:t>
            </w:r>
            <w:r w:rsidR="006A107F" w:rsidRPr="007075A6">
              <w:rPr>
                <w:rFonts w:asciiTheme="minorHAnsi" w:eastAsia="Cambria" w:hAnsiTheme="minorHAnsi" w:cs="Cambria"/>
                <w:b w:val="0"/>
                <w:sz w:val="18"/>
                <w:szCs w:val="18"/>
              </w:rPr>
              <w:t>.000 €</w:t>
            </w:r>
          </w:p>
        </w:tc>
        <w:tc>
          <w:tcPr>
            <w:tcW w:w="1691"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9938B8"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auto"/>
          </w:tcPr>
          <w:p w:rsidR="009938B8" w:rsidRPr="007075A6" w:rsidRDefault="000E45A4" w:rsidP="000E45A4">
            <w:pPr>
              <w:spacing w:before="20" w:after="20"/>
              <w:ind w:left="0" w:right="0"/>
              <w:rPr>
                <w:rFonts w:asciiTheme="minorHAnsi" w:hAnsiTheme="minorHAnsi"/>
                <w:b w:val="0"/>
                <w:sz w:val="18"/>
                <w:szCs w:val="18"/>
              </w:rPr>
            </w:pPr>
            <w:r>
              <w:rPr>
                <w:rFonts w:asciiTheme="minorHAnsi" w:hAnsiTheme="minorHAnsi"/>
                <w:b w:val="0"/>
                <w:sz w:val="18"/>
                <w:szCs w:val="18"/>
              </w:rPr>
              <w:t>1.3.2</w:t>
            </w:r>
          </w:p>
        </w:tc>
        <w:tc>
          <w:tcPr>
            <w:tcW w:w="2398" w:type="dxa"/>
            <w:tcBorders>
              <w:top w:val="single" w:sz="4" w:space="0" w:color="auto"/>
              <w:left w:val="single" w:sz="4" w:space="0" w:color="auto"/>
              <w:bottom w:val="single" w:sz="4" w:space="0" w:color="auto"/>
              <w:right w:val="single" w:sz="4" w:space="0" w:color="auto"/>
            </w:tcBorders>
            <w:shd w:val="clear" w:color="auto" w:fill="auto"/>
          </w:tcPr>
          <w:p w:rsidR="009938B8" w:rsidRPr="0048423E" w:rsidRDefault="00FD407A" w:rsidP="009938B8">
            <w:pPr>
              <w:spacing w:before="20" w:after="20"/>
              <w:ind w:left="0"/>
              <w:rPr>
                <w:rFonts w:asciiTheme="minorHAnsi" w:hAnsiTheme="minorHAnsi"/>
                <w:b w:val="0"/>
                <w:color w:val="auto"/>
                <w:sz w:val="18"/>
                <w:szCs w:val="18"/>
              </w:rPr>
            </w:pPr>
            <w:r>
              <w:rPr>
                <w:rFonts w:asciiTheme="minorHAnsi" w:eastAsia="Cambria" w:hAnsiTheme="minorHAnsi" w:cs="Cambria"/>
                <w:b w:val="0"/>
                <w:color w:val="auto"/>
                <w:sz w:val="18"/>
                <w:szCs w:val="18"/>
              </w:rPr>
              <w:t>Donošenje</w:t>
            </w:r>
            <w:r w:rsidR="009938B8" w:rsidRPr="0048423E">
              <w:rPr>
                <w:rFonts w:asciiTheme="minorHAnsi" w:eastAsia="Cambria" w:hAnsiTheme="minorHAnsi" w:cs="Cambria"/>
                <w:b w:val="0"/>
                <w:color w:val="auto"/>
                <w:sz w:val="18"/>
                <w:szCs w:val="18"/>
              </w:rPr>
              <w:t xml:space="preserve"> Plan</w:t>
            </w:r>
            <w:r>
              <w:rPr>
                <w:rFonts w:asciiTheme="minorHAnsi" w:eastAsia="Cambria" w:hAnsiTheme="minorHAnsi" w:cs="Cambria"/>
                <w:b w:val="0"/>
                <w:color w:val="auto"/>
                <w:sz w:val="18"/>
                <w:szCs w:val="18"/>
              </w:rPr>
              <w:t>a</w:t>
            </w:r>
            <w:r w:rsidR="006E782D">
              <w:rPr>
                <w:rFonts w:asciiTheme="minorHAnsi" w:eastAsia="Cambria" w:hAnsiTheme="minorHAnsi" w:cs="Cambria"/>
                <w:b w:val="0"/>
                <w:color w:val="auto"/>
                <w:sz w:val="18"/>
                <w:szCs w:val="18"/>
              </w:rPr>
              <w:t xml:space="preserve"> s</w:t>
            </w:r>
            <w:r w:rsidR="009938B8" w:rsidRPr="0048423E">
              <w:rPr>
                <w:rFonts w:asciiTheme="minorHAnsi" w:eastAsia="Cambria" w:hAnsiTheme="minorHAnsi" w:cs="Cambria"/>
                <w:b w:val="0"/>
                <w:color w:val="auto"/>
                <w:sz w:val="18"/>
                <w:szCs w:val="18"/>
              </w:rPr>
              <w:t xml:space="preserve"> preporukama na osnovu nalaza Analize</w:t>
            </w:r>
            <w:r w:rsidR="009938B8">
              <w:rPr>
                <w:rFonts w:asciiTheme="minorHAnsi" w:eastAsia="Cambria" w:hAnsiTheme="minorHAnsi" w:cs="Cambria"/>
                <w:b w:val="0"/>
                <w:color w:val="auto"/>
                <w:sz w:val="18"/>
                <w:szCs w:val="18"/>
              </w:rPr>
              <w:t xml:space="preserve"> iz aktivnosti 1.3.1</w:t>
            </w:r>
          </w:p>
        </w:tc>
        <w:tc>
          <w:tcPr>
            <w:tcW w:w="3901" w:type="dxa"/>
            <w:gridSpan w:val="3"/>
            <w:tcBorders>
              <w:top w:val="single" w:sz="4" w:space="0" w:color="auto"/>
              <w:left w:val="single" w:sz="4" w:space="0" w:color="auto"/>
              <w:bottom w:val="single" w:sz="4" w:space="0" w:color="auto"/>
              <w:right w:val="single" w:sz="4" w:space="0" w:color="auto"/>
            </w:tcBorders>
            <w:shd w:val="clear" w:color="auto" w:fill="auto"/>
          </w:tcPr>
          <w:p w:rsidR="009938B8" w:rsidRPr="0048423E" w:rsidRDefault="009938B8" w:rsidP="000E45A4">
            <w:pPr>
              <w:spacing w:before="20" w:after="20"/>
              <w:ind w:left="0"/>
              <w:rPr>
                <w:rFonts w:asciiTheme="minorHAnsi" w:hAnsiTheme="minorHAnsi"/>
                <w:b w:val="0"/>
                <w:color w:val="auto"/>
                <w:sz w:val="18"/>
                <w:szCs w:val="18"/>
              </w:rPr>
            </w:pPr>
            <w:r>
              <w:rPr>
                <w:rFonts w:asciiTheme="minorHAnsi" w:hAnsiTheme="minorHAnsi"/>
                <w:b w:val="0"/>
                <w:color w:val="auto"/>
                <w:sz w:val="18"/>
                <w:szCs w:val="18"/>
              </w:rPr>
              <w:t>Usvojen Plan</w:t>
            </w:r>
            <w:r w:rsidR="00FD407A">
              <w:rPr>
                <w:rFonts w:asciiTheme="minorHAnsi" w:hAnsiTheme="minorHAnsi"/>
                <w:b w:val="0"/>
                <w:color w:val="auto"/>
                <w:sz w:val="18"/>
                <w:szCs w:val="18"/>
              </w:rPr>
              <w:t xml:space="preserve"> sa</w:t>
            </w:r>
            <w:r>
              <w:rPr>
                <w:rFonts w:asciiTheme="minorHAnsi" w:hAnsiTheme="minorHAnsi"/>
                <w:b w:val="0"/>
                <w:color w:val="auto"/>
                <w:sz w:val="18"/>
                <w:szCs w:val="18"/>
              </w:rPr>
              <w:t xml:space="preserve"> preporuka</w:t>
            </w:r>
            <w:r w:rsidR="00FD407A">
              <w:rPr>
                <w:rFonts w:asciiTheme="minorHAnsi" w:hAnsiTheme="minorHAnsi"/>
                <w:b w:val="0"/>
                <w:color w:val="auto"/>
                <w:sz w:val="18"/>
                <w:szCs w:val="18"/>
              </w:rPr>
              <w:t>ma</w:t>
            </w:r>
          </w:p>
        </w:tc>
        <w:tc>
          <w:tcPr>
            <w:tcW w:w="1710" w:type="dxa"/>
            <w:tcBorders>
              <w:top w:val="single" w:sz="4" w:space="0" w:color="auto"/>
              <w:left w:val="single" w:sz="4" w:space="0" w:color="auto"/>
              <w:bottom w:val="single" w:sz="4" w:space="0" w:color="auto"/>
              <w:right w:val="single" w:sz="4" w:space="0" w:color="auto"/>
            </w:tcBorders>
            <w:shd w:val="clear" w:color="auto" w:fill="auto"/>
            <w:vAlign w:val="center"/>
          </w:tcPr>
          <w:p w:rsidR="009938B8" w:rsidRPr="009938B8" w:rsidRDefault="009938B8" w:rsidP="009938B8">
            <w:pPr>
              <w:spacing w:before="20" w:after="20"/>
              <w:jc w:val="center"/>
              <w:rPr>
                <w:rFonts w:asciiTheme="minorHAnsi" w:hAnsiTheme="minorHAnsi"/>
                <w:b w:val="0"/>
                <w:color w:val="auto"/>
                <w:sz w:val="18"/>
                <w:szCs w:val="18"/>
              </w:rPr>
            </w:pPr>
            <w:r w:rsidRPr="009938B8">
              <w:rPr>
                <w:rFonts w:asciiTheme="minorHAnsi" w:hAnsiTheme="minorHAnsi"/>
                <w:b w:val="0"/>
                <w:color w:val="auto"/>
                <w:sz w:val="18"/>
                <w:szCs w:val="18"/>
              </w:rPr>
              <w:t>MJUDDM</w:t>
            </w:r>
          </w:p>
          <w:p w:rsidR="009938B8" w:rsidRPr="009938B8" w:rsidRDefault="009938B8" w:rsidP="009938B8">
            <w:pPr>
              <w:spacing w:before="20" w:after="20"/>
              <w:jc w:val="center"/>
              <w:rPr>
                <w:rFonts w:asciiTheme="minorHAnsi" w:hAnsiTheme="minorHAnsi"/>
                <w:b w:val="0"/>
                <w:color w:val="auto"/>
                <w:sz w:val="18"/>
                <w:szCs w:val="18"/>
              </w:rPr>
            </w:pPr>
            <w:r w:rsidRPr="009938B8">
              <w:rPr>
                <w:rFonts w:asciiTheme="minorHAnsi" w:hAnsiTheme="minorHAnsi"/>
                <w:b w:val="0"/>
                <w:color w:val="auto"/>
                <w:sz w:val="18"/>
                <w:szCs w:val="18"/>
              </w:rPr>
              <w:t>ZOCG</w:t>
            </w:r>
          </w:p>
          <w:p w:rsidR="009938B8" w:rsidRPr="000664DC" w:rsidRDefault="009938B8" w:rsidP="009938B8">
            <w:pPr>
              <w:spacing w:before="20" w:after="20"/>
              <w:jc w:val="center"/>
              <w:rPr>
                <w:rFonts w:asciiTheme="minorHAnsi" w:hAnsiTheme="minorHAnsi"/>
                <w:b w:val="0"/>
                <w:color w:val="auto"/>
                <w:sz w:val="18"/>
                <w:szCs w:val="18"/>
              </w:rPr>
            </w:pPr>
            <w:r w:rsidRPr="009938B8">
              <w:rPr>
                <w:rFonts w:asciiTheme="minorHAnsi" w:hAnsiTheme="minorHAnsi"/>
                <w:b w:val="0"/>
                <w:color w:val="auto"/>
                <w:sz w:val="18"/>
                <w:szCs w:val="18"/>
              </w:rPr>
              <w:t>JLS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9938B8" w:rsidRPr="007075A6" w:rsidRDefault="009938B8">
            <w:pPr>
              <w:spacing w:before="20" w:after="20"/>
              <w:jc w:val="center"/>
              <w:rPr>
                <w:rFonts w:asciiTheme="minorHAnsi" w:hAnsiTheme="minorHAnsi"/>
                <w:b w:val="0"/>
                <w:sz w:val="18"/>
                <w:szCs w:val="18"/>
              </w:rPr>
            </w:pPr>
            <w:r>
              <w:rPr>
                <w:rFonts w:asciiTheme="minorHAnsi" w:hAnsiTheme="minorHAnsi"/>
                <w:b w:val="0"/>
                <w:sz w:val="18"/>
                <w:szCs w:val="18"/>
              </w:rPr>
              <w:t>IV Q 2022</w:t>
            </w:r>
          </w:p>
        </w:tc>
        <w:tc>
          <w:tcPr>
            <w:tcW w:w="1530" w:type="dxa"/>
            <w:tcBorders>
              <w:top w:val="single" w:sz="4" w:space="0" w:color="auto"/>
              <w:left w:val="single" w:sz="4" w:space="0" w:color="auto"/>
              <w:bottom w:val="single" w:sz="4" w:space="0" w:color="auto"/>
              <w:right w:val="single" w:sz="4" w:space="0" w:color="auto"/>
            </w:tcBorders>
            <w:shd w:val="clear" w:color="auto" w:fill="auto"/>
            <w:vAlign w:val="center"/>
          </w:tcPr>
          <w:p w:rsidR="009938B8" w:rsidRPr="007075A6" w:rsidRDefault="009938B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2023</w:t>
            </w:r>
          </w:p>
        </w:tc>
        <w:tc>
          <w:tcPr>
            <w:tcW w:w="1350" w:type="dxa"/>
            <w:tcBorders>
              <w:top w:val="single" w:sz="4" w:space="0" w:color="auto"/>
              <w:left w:val="single" w:sz="4" w:space="0" w:color="auto"/>
              <w:bottom w:val="single" w:sz="4" w:space="0" w:color="auto"/>
              <w:right w:val="single" w:sz="4" w:space="0" w:color="auto"/>
            </w:tcBorders>
            <w:shd w:val="clear" w:color="auto" w:fill="auto"/>
            <w:vAlign w:val="center"/>
          </w:tcPr>
          <w:p w:rsidR="009938B8" w:rsidRDefault="009938B8">
            <w:pPr>
              <w:spacing w:before="20" w:after="20"/>
              <w:jc w:val="center"/>
              <w:rPr>
                <w:rFonts w:asciiTheme="minorHAnsi" w:hAnsiTheme="minorHAnsi"/>
                <w:b w:val="0"/>
                <w:sz w:val="18"/>
                <w:szCs w:val="18"/>
              </w:rPr>
            </w:pPr>
            <w:r>
              <w:rPr>
                <w:rFonts w:asciiTheme="minorHAnsi" w:hAnsiTheme="minorHAnsi"/>
                <w:b w:val="0"/>
                <w:sz w:val="18"/>
                <w:szCs w:val="18"/>
              </w:rPr>
              <w:t xml:space="preserve">9.000 </w:t>
            </w:r>
            <w:r w:rsidRPr="009938B8">
              <w:rPr>
                <w:rFonts w:asciiTheme="minorHAnsi" w:hAnsiTheme="minorHAnsi"/>
                <w:b w:val="0"/>
                <w:sz w:val="18"/>
                <w:szCs w:val="18"/>
              </w:rPr>
              <w:t>€</w:t>
            </w:r>
          </w:p>
        </w:tc>
        <w:tc>
          <w:tcPr>
            <w:tcW w:w="1691" w:type="dxa"/>
            <w:tcBorders>
              <w:top w:val="single" w:sz="4" w:space="0" w:color="auto"/>
              <w:left w:val="single" w:sz="4" w:space="0" w:color="auto"/>
              <w:bottom w:val="single" w:sz="4" w:space="0" w:color="auto"/>
              <w:right w:val="single" w:sz="4" w:space="0" w:color="auto"/>
            </w:tcBorders>
            <w:shd w:val="clear" w:color="auto" w:fill="auto"/>
            <w:vAlign w:val="center"/>
          </w:tcPr>
          <w:p w:rsidR="009938B8" w:rsidRPr="007075A6" w:rsidRDefault="009938B8">
            <w:pPr>
              <w:spacing w:before="20" w:after="20"/>
              <w:jc w:val="center"/>
              <w:rPr>
                <w:rFonts w:asciiTheme="minorHAnsi" w:hAnsiTheme="minorHAnsi"/>
                <w:b w:val="0"/>
                <w:sz w:val="18"/>
                <w:szCs w:val="18"/>
              </w:rPr>
            </w:pPr>
            <w:r w:rsidRPr="009938B8">
              <w:rPr>
                <w:rFonts w:asciiTheme="minorHAnsi" w:hAnsiTheme="minorHAnsi"/>
                <w:b w:val="0"/>
                <w:sz w:val="18"/>
                <w:szCs w:val="18"/>
              </w:rPr>
              <w:t>Budžet CG</w:t>
            </w:r>
          </w:p>
        </w:tc>
      </w:tr>
      <w:tr w:rsidR="00A16942"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0E45A4">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t>1.3.3</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12F92" w:rsidP="00AD511C">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Izmjena i dopuna</w:t>
            </w:r>
            <w:r w:rsidR="006A107F" w:rsidRPr="007075A6">
              <w:rPr>
                <w:rFonts w:asciiTheme="minorHAnsi" w:eastAsia="Cambria" w:hAnsiTheme="minorHAnsi" w:cs="Cambria"/>
                <w:b w:val="0"/>
                <w:sz w:val="18"/>
                <w:szCs w:val="18"/>
              </w:rPr>
              <w:t xml:space="preserve"> Zakona o lokalnoj samoupravi</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0E45A4">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Zakon o lokalnoj samoupravi usvojen sa izmjenama u dijelu: </w:t>
            </w:r>
          </w:p>
          <w:p w:rsidR="00A16942" w:rsidRPr="007075A6" w:rsidRDefault="006A107F">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usaglašavanje sa Zakonom o </w:t>
            </w:r>
            <w:r w:rsidR="006E782D">
              <w:rPr>
                <w:rFonts w:asciiTheme="minorHAnsi" w:eastAsia="Cambria" w:hAnsiTheme="minorHAnsi" w:cs="Cambria"/>
                <w:b w:val="0"/>
                <w:sz w:val="18"/>
                <w:szCs w:val="18"/>
              </w:rPr>
              <w:t>državnim službenicima i namješte</w:t>
            </w:r>
            <w:r w:rsidRPr="007075A6">
              <w:rPr>
                <w:rFonts w:asciiTheme="minorHAnsi" w:eastAsia="Cambria" w:hAnsiTheme="minorHAnsi" w:cs="Cambria"/>
                <w:b w:val="0"/>
                <w:sz w:val="18"/>
                <w:szCs w:val="18"/>
              </w:rPr>
              <w:t>nicima</w:t>
            </w:r>
          </w:p>
          <w:p w:rsidR="00A16942" w:rsidRPr="007075A6" w:rsidRDefault="006A107F">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 unapređenje upravnog nadzora nad radom javnih službi</w:t>
            </w:r>
          </w:p>
          <w:p w:rsidR="00A16942" w:rsidRPr="007075A6" w:rsidRDefault="006A107F">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otklanjanja izazova u implementaciji važećeg Zakona</w:t>
            </w:r>
          </w:p>
          <w:p w:rsidR="00A16942" w:rsidRPr="007075A6" w:rsidRDefault="006E782D">
            <w:pPr>
              <w:spacing w:before="20" w:after="20"/>
              <w:rPr>
                <w:rFonts w:asciiTheme="minorHAnsi" w:eastAsia="Cambria" w:hAnsiTheme="minorHAnsi" w:cs="Cambria"/>
                <w:b w:val="0"/>
                <w:sz w:val="18"/>
                <w:szCs w:val="18"/>
              </w:rPr>
            </w:pPr>
            <w:r>
              <w:rPr>
                <w:rFonts w:asciiTheme="minorHAnsi" w:eastAsia="Cambria" w:hAnsiTheme="minorHAnsi" w:cs="Cambria"/>
                <w:b w:val="0"/>
                <w:sz w:val="18"/>
                <w:szCs w:val="18"/>
              </w:rPr>
              <w:t>- međuopštinske saradnje</w:t>
            </w:r>
          </w:p>
          <w:p w:rsidR="00A16942" w:rsidRPr="007244E2" w:rsidRDefault="006A107F">
            <w:pPr>
              <w:spacing w:before="20" w:after="20"/>
              <w:rPr>
                <w:rFonts w:asciiTheme="minorHAnsi" w:eastAsia="Cambria" w:hAnsiTheme="minorHAnsi" w:cs="Cambria"/>
                <w:b w:val="0"/>
                <w:color w:val="000000" w:themeColor="text1"/>
                <w:sz w:val="18"/>
                <w:szCs w:val="18"/>
              </w:rPr>
            </w:pPr>
            <w:r w:rsidRPr="007244E2">
              <w:rPr>
                <w:rFonts w:asciiTheme="minorHAnsi" w:eastAsia="Cambria" w:hAnsiTheme="minorHAnsi" w:cs="Cambria"/>
                <w:b w:val="0"/>
                <w:color w:val="000000" w:themeColor="text1"/>
                <w:sz w:val="18"/>
                <w:szCs w:val="18"/>
              </w:rPr>
              <w:t>- k</w:t>
            </w:r>
            <w:r w:rsidR="006E782D">
              <w:rPr>
                <w:rFonts w:asciiTheme="minorHAnsi" w:eastAsia="Cambria" w:hAnsiTheme="minorHAnsi" w:cs="Cambria"/>
                <w:b w:val="0"/>
                <w:color w:val="000000" w:themeColor="text1"/>
                <w:sz w:val="18"/>
                <w:szCs w:val="18"/>
              </w:rPr>
              <w:t>orišćenja</w:t>
            </w:r>
            <w:r w:rsidRPr="007244E2">
              <w:rPr>
                <w:rFonts w:asciiTheme="minorHAnsi" w:eastAsia="Cambria" w:hAnsiTheme="minorHAnsi" w:cs="Cambria"/>
                <w:b w:val="0"/>
                <w:color w:val="000000" w:themeColor="text1"/>
                <w:sz w:val="18"/>
                <w:szCs w:val="18"/>
              </w:rPr>
              <w:t xml:space="preserve"> elektronskih usluga povjerenja JSL koje vrši organ državne uprave nadležan za p</w:t>
            </w:r>
            <w:r w:rsidR="00767F83" w:rsidRPr="007244E2">
              <w:rPr>
                <w:rFonts w:asciiTheme="minorHAnsi" w:eastAsia="Cambria" w:hAnsiTheme="minorHAnsi" w:cs="Cambria"/>
                <w:b w:val="0"/>
                <w:color w:val="000000" w:themeColor="text1"/>
                <w:sz w:val="18"/>
                <w:szCs w:val="18"/>
              </w:rPr>
              <w:t>o</w:t>
            </w:r>
            <w:r w:rsidR="006E782D">
              <w:rPr>
                <w:rFonts w:asciiTheme="minorHAnsi" w:eastAsia="Cambria" w:hAnsiTheme="minorHAnsi" w:cs="Cambria"/>
                <w:b w:val="0"/>
                <w:color w:val="000000" w:themeColor="text1"/>
                <w:sz w:val="18"/>
                <w:szCs w:val="18"/>
              </w:rPr>
              <w:t>s</w:t>
            </w:r>
            <w:r w:rsidRPr="007244E2">
              <w:rPr>
                <w:rFonts w:asciiTheme="minorHAnsi" w:eastAsia="Cambria" w:hAnsiTheme="minorHAnsi" w:cs="Cambria"/>
                <w:b w:val="0"/>
                <w:color w:val="000000" w:themeColor="text1"/>
                <w:sz w:val="18"/>
                <w:szCs w:val="18"/>
              </w:rPr>
              <w:t>love elektronske uprave i elektro</w:t>
            </w:r>
            <w:r w:rsidR="00767F83" w:rsidRPr="007244E2">
              <w:rPr>
                <w:rFonts w:asciiTheme="minorHAnsi" w:eastAsia="Cambria" w:hAnsiTheme="minorHAnsi" w:cs="Cambria"/>
                <w:b w:val="0"/>
                <w:color w:val="000000" w:themeColor="text1"/>
                <w:sz w:val="18"/>
                <w:szCs w:val="18"/>
              </w:rPr>
              <w:t>ns</w:t>
            </w:r>
            <w:r w:rsidRPr="007244E2">
              <w:rPr>
                <w:rFonts w:asciiTheme="minorHAnsi" w:eastAsia="Cambria" w:hAnsiTheme="minorHAnsi" w:cs="Cambria"/>
                <w:b w:val="0"/>
                <w:color w:val="000000" w:themeColor="text1"/>
                <w:sz w:val="18"/>
                <w:szCs w:val="18"/>
              </w:rPr>
              <w:t>kog poslovanja</w:t>
            </w:r>
          </w:p>
          <w:p w:rsidR="00A16942" w:rsidRPr="007075A6" w:rsidRDefault="006E782D">
            <w:pPr>
              <w:spacing w:before="20" w:after="20"/>
              <w:rPr>
                <w:rFonts w:asciiTheme="minorHAnsi" w:eastAsia="Cambria" w:hAnsiTheme="minorHAnsi" w:cs="Cambria"/>
                <w:b w:val="0"/>
                <w:sz w:val="18"/>
                <w:szCs w:val="18"/>
              </w:rPr>
            </w:pPr>
            <w:r>
              <w:rPr>
                <w:rFonts w:asciiTheme="minorHAnsi" w:eastAsia="Cambria" w:hAnsiTheme="minorHAnsi" w:cs="Cambria"/>
                <w:b w:val="0"/>
                <w:sz w:val="18"/>
                <w:szCs w:val="18"/>
              </w:rPr>
              <w:t>- ostale izmjene u skladu s</w:t>
            </w:r>
            <w:r w:rsidR="006A107F" w:rsidRPr="007075A6">
              <w:rPr>
                <w:rFonts w:asciiTheme="minorHAnsi" w:eastAsia="Cambria" w:hAnsiTheme="minorHAnsi" w:cs="Cambria"/>
                <w:b w:val="0"/>
                <w:sz w:val="18"/>
                <w:szCs w:val="18"/>
              </w:rPr>
              <w:t xml:space="preserve"> Analizom</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IQ 2023</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IIIQ 2023</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rPr>
          <w:gridAfter w:val="1"/>
          <w:wAfter w:w="21" w:type="dxa"/>
          <w:trHeight w:val="746"/>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714293">
            <w:pPr>
              <w:spacing w:before="20" w:after="20"/>
              <w:ind w:left="-56" w:right="58"/>
              <w:rPr>
                <w:rFonts w:asciiTheme="minorHAnsi" w:eastAsia="Cambria" w:hAnsiTheme="minorHAnsi" w:cs="Cambria"/>
                <w:b w:val="0"/>
                <w:sz w:val="18"/>
                <w:szCs w:val="18"/>
              </w:rPr>
            </w:pPr>
            <w:r>
              <w:rPr>
                <w:rFonts w:asciiTheme="minorHAnsi" w:eastAsia="Cambria" w:hAnsiTheme="minorHAnsi" w:cs="Cambria"/>
                <w:b w:val="0"/>
                <w:sz w:val="18"/>
                <w:szCs w:val="18"/>
              </w:rPr>
              <w:t>1.3.4</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Promocija mehanizma međuopštinske saradnje</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DB389D">
            <w:pPr>
              <w:pBdr>
                <w:top w:val="nil"/>
                <w:left w:val="nil"/>
                <w:bottom w:val="nil"/>
                <w:right w:val="nil"/>
                <w:between w:val="nil"/>
              </w:pBd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Re</w:t>
            </w:r>
            <w:r w:rsidR="006E52CA">
              <w:rPr>
                <w:rFonts w:asciiTheme="minorHAnsi" w:eastAsia="Cambria" w:hAnsiTheme="minorHAnsi" w:cs="Cambria"/>
                <w:b w:val="0"/>
                <w:sz w:val="18"/>
                <w:szCs w:val="18"/>
              </w:rPr>
              <w:t>alizovane dvije</w:t>
            </w:r>
            <w:r w:rsidR="000664DC">
              <w:rPr>
                <w:rFonts w:asciiTheme="minorHAnsi" w:eastAsia="Cambria" w:hAnsiTheme="minorHAnsi" w:cs="Cambria"/>
                <w:b w:val="0"/>
                <w:sz w:val="18"/>
                <w:szCs w:val="18"/>
              </w:rPr>
              <w:t xml:space="preserve"> radionice o značaju </w:t>
            </w:r>
            <w:r w:rsidRPr="007075A6">
              <w:rPr>
                <w:rFonts w:asciiTheme="minorHAnsi" w:eastAsia="Cambria" w:hAnsiTheme="minorHAnsi" w:cs="Cambria"/>
                <w:b w:val="0"/>
                <w:sz w:val="18"/>
                <w:szCs w:val="18"/>
              </w:rPr>
              <w:t xml:space="preserve">međuopštinske saradnje sa svim </w:t>
            </w:r>
            <w:sdt>
              <w:sdtPr>
                <w:rPr>
                  <w:rFonts w:asciiTheme="minorHAnsi" w:hAnsiTheme="minorHAnsi"/>
                </w:rPr>
                <w:tag w:val="goog_rdk_82"/>
                <w:id w:val="1656873722"/>
              </w:sdtPr>
              <w:sdtEndPr/>
              <w:sdtContent/>
            </w:sdt>
            <w:r w:rsidRPr="007075A6">
              <w:rPr>
                <w:rFonts w:asciiTheme="minorHAnsi" w:eastAsia="Cambria" w:hAnsiTheme="minorHAnsi" w:cs="Cambria"/>
                <w:b w:val="0"/>
                <w:sz w:val="18"/>
                <w:szCs w:val="18"/>
              </w:rPr>
              <w:t>JLS</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3.000 €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rPr>
          <w:gridAfter w:val="1"/>
          <w:wAfter w:w="21" w:type="dxa"/>
          <w:trHeight w:val="746"/>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714293">
            <w:pPr>
              <w:spacing w:before="20" w:after="20"/>
              <w:ind w:left="-56" w:right="58"/>
              <w:rPr>
                <w:rFonts w:asciiTheme="minorHAnsi" w:eastAsia="Cambria" w:hAnsiTheme="minorHAnsi" w:cs="Cambria"/>
                <w:b w:val="0"/>
                <w:sz w:val="18"/>
                <w:szCs w:val="18"/>
              </w:rPr>
            </w:pPr>
            <w:r>
              <w:rPr>
                <w:rFonts w:asciiTheme="minorHAnsi" w:eastAsia="Cambria" w:hAnsiTheme="minorHAnsi" w:cs="Cambria"/>
                <w:b w:val="0"/>
                <w:sz w:val="18"/>
                <w:szCs w:val="18"/>
              </w:rPr>
              <w:t>1.3.5</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analize izazova u naplati lokalnih javnih prihoda i fiskalnih kapaciteta JSL</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E52CA" w:rsidP="00DB389D">
            <w:pPr>
              <w:pBdr>
                <w:top w:val="nil"/>
                <w:left w:val="nil"/>
                <w:bottom w:val="nil"/>
                <w:right w:val="nil"/>
                <w:between w:val="nil"/>
              </w:pBd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Izrađ</w:t>
            </w:r>
            <w:r w:rsidR="000664DC">
              <w:rPr>
                <w:rFonts w:asciiTheme="minorHAnsi" w:eastAsia="Cambria" w:hAnsiTheme="minorHAnsi" w:cs="Cambria"/>
                <w:b w:val="0"/>
                <w:sz w:val="18"/>
                <w:szCs w:val="18"/>
              </w:rPr>
              <w:t>ena analiz</w:t>
            </w:r>
            <w:r>
              <w:rPr>
                <w:rFonts w:asciiTheme="minorHAnsi" w:eastAsia="Cambria" w:hAnsiTheme="minorHAnsi" w:cs="Cambria"/>
                <w:b w:val="0"/>
                <w:sz w:val="18"/>
                <w:szCs w:val="18"/>
              </w:rPr>
              <w:t>a s</w:t>
            </w:r>
            <w:r w:rsidR="006A107F" w:rsidRPr="007075A6">
              <w:rPr>
                <w:rFonts w:asciiTheme="minorHAnsi" w:eastAsia="Cambria" w:hAnsiTheme="minorHAnsi" w:cs="Cambria"/>
                <w:b w:val="0"/>
                <w:sz w:val="18"/>
                <w:szCs w:val="18"/>
              </w:rPr>
              <w:t xml:space="preserve"> akcionim plan</w:t>
            </w:r>
            <w:r>
              <w:rPr>
                <w:rFonts w:asciiTheme="minorHAnsi" w:eastAsia="Cambria" w:hAnsiTheme="minorHAnsi" w:cs="Cambria"/>
                <w:b w:val="0"/>
                <w:sz w:val="18"/>
                <w:szCs w:val="18"/>
              </w:rPr>
              <w:t>om</w:t>
            </w:r>
            <w:r w:rsidR="006A107F" w:rsidRPr="007075A6">
              <w:rPr>
                <w:rFonts w:asciiTheme="minorHAnsi" w:eastAsia="Cambria" w:hAnsiTheme="minorHAnsi" w:cs="Cambria"/>
                <w:b w:val="0"/>
                <w:sz w:val="18"/>
                <w:szCs w:val="18"/>
              </w:rPr>
              <w:t xml:space="preserve"> za poboljšanje naplate lokalnih javnih prihoda</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13</w:t>
            </w:r>
            <w:r w:rsidR="006A107F" w:rsidRPr="007075A6">
              <w:rPr>
                <w:rFonts w:asciiTheme="minorHAnsi" w:eastAsia="Cambria" w:hAnsiTheme="minorHAnsi" w:cs="Cambria"/>
                <w:b w:val="0"/>
                <w:sz w:val="18"/>
                <w:szCs w:val="18"/>
              </w:rPr>
              <w:t>.000 €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Default="007244E2">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0653F" w:rsidRPr="007075A6" w:rsidRDefault="00F0653F">
            <w:pPr>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SIGMA</w:t>
            </w:r>
          </w:p>
        </w:tc>
      </w:tr>
      <w:tr w:rsidR="00A16942"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714293">
            <w:pPr>
              <w:spacing w:before="20" w:after="20"/>
              <w:ind w:left="-56" w:right="58"/>
              <w:rPr>
                <w:rFonts w:asciiTheme="minorHAnsi" w:eastAsia="Cambria" w:hAnsiTheme="minorHAnsi" w:cs="Cambria"/>
                <w:b w:val="0"/>
                <w:sz w:val="18"/>
                <w:szCs w:val="18"/>
              </w:rPr>
            </w:pPr>
            <w:r>
              <w:rPr>
                <w:rFonts w:asciiTheme="minorHAnsi" w:eastAsia="Cambria" w:hAnsiTheme="minorHAnsi" w:cs="Cambria"/>
                <w:b w:val="0"/>
                <w:sz w:val="18"/>
                <w:szCs w:val="18"/>
              </w:rPr>
              <w:t>1.3.6</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12F92" w:rsidP="00612F92">
            <w:pPr>
              <w:spacing w:before="20" w:after="20"/>
              <w:ind w:left="-59"/>
              <w:rPr>
                <w:rFonts w:asciiTheme="minorHAnsi" w:eastAsia="Cambria" w:hAnsiTheme="minorHAnsi" w:cs="Cambria"/>
                <w:b w:val="0"/>
                <w:sz w:val="18"/>
                <w:szCs w:val="18"/>
              </w:rPr>
            </w:pPr>
            <w:r>
              <w:rPr>
                <w:rFonts w:asciiTheme="minorHAnsi" w:eastAsia="Cambria" w:hAnsiTheme="minorHAnsi" w:cs="Cambria"/>
                <w:b w:val="0"/>
                <w:sz w:val="18"/>
                <w:szCs w:val="18"/>
              </w:rPr>
              <w:t>Uspostavljanje p</w:t>
            </w:r>
            <w:r w:rsidR="006A107F" w:rsidRPr="007075A6">
              <w:rPr>
                <w:rFonts w:asciiTheme="minorHAnsi" w:eastAsia="Cambria" w:hAnsiTheme="minorHAnsi" w:cs="Cambria"/>
                <w:b w:val="0"/>
                <w:sz w:val="18"/>
                <w:szCs w:val="18"/>
              </w:rPr>
              <w:t>ojačan</w:t>
            </w:r>
            <w:r>
              <w:rPr>
                <w:rFonts w:asciiTheme="minorHAnsi" w:eastAsia="Cambria" w:hAnsiTheme="minorHAnsi" w:cs="Cambria"/>
                <w:b w:val="0"/>
                <w:sz w:val="18"/>
                <w:szCs w:val="18"/>
              </w:rPr>
              <w:t>og</w:t>
            </w:r>
            <w:r w:rsidR="006A107F" w:rsidRPr="007075A6">
              <w:rPr>
                <w:rFonts w:asciiTheme="minorHAnsi" w:eastAsia="Cambria" w:hAnsiTheme="minorHAnsi" w:cs="Cambria"/>
                <w:b w:val="0"/>
                <w:sz w:val="18"/>
                <w:szCs w:val="18"/>
              </w:rPr>
              <w:t xml:space="preserve"> nadzor</w:t>
            </w:r>
            <w:r w:rsidR="006E52CA">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nad finansijskim poslovanjem lokalnih samouprava kroz davanje mišljenja na budžet i periodične izvještaje o finansijskom položaju lokalnih samouprava koji će sadržati konkretne preporuke</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E52CA" w:rsidP="00DB389D">
            <w:pPr>
              <w:ind w:left="0"/>
              <w:rPr>
                <w:rFonts w:asciiTheme="minorHAnsi" w:eastAsia="Cambria" w:hAnsiTheme="minorHAnsi" w:cs="Cambria"/>
                <w:b w:val="0"/>
                <w:sz w:val="18"/>
                <w:szCs w:val="18"/>
              </w:rPr>
            </w:pPr>
            <w:r>
              <w:rPr>
                <w:rFonts w:asciiTheme="minorHAnsi" w:eastAsia="Cambria" w:hAnsiTheme="minorHAnsi" w:cs="Cambria"/>
                <w:b w:val="0"/>
                <w:sz w:val="18"/>
                <w:szCs w:val="18"/>
              </w:rPr>
              <w:t>- Smanjene neizmirene</w:t>
            </w:r>
            <w:r w:rsidR="006A107F" w:rsidRPr="007075A6">
              <w:rPr>
                <w:rFonts w:asciiTheme="minorHAnsi" w:eastAsia="Cambria" w:hAnsiTheme="minorHAnsi" w:cs="Cambria"/>
                <w:b w:val="0"/>
                <w:sz w:val="18"/>
                <w:szCs w:val="18"/>
              </w:rPr>
              <w:t xml:space="preserve"> obaveze lokalnih samouprava u apsolutnom iznosu</w:t>
            </w:r>
          </w:p>
          <w:p w:rsidR="00A16942" w:rsidRPr="007075A6" w:rsidRDefault="006A107F" w:rsidP="00DB389D">
            <w:pPr>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datih mišljenja</w:t>
            </w:r>
          </w:p>
          <w:p w:rsidR="00A16942" w:rsidRPr="007075A6" w:rsidRDefault="006A107F" w:rsidP="00DB389D">
            <w:pPr>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kontrola Budžetske inspekcije</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 – Direktorat za lokalnu samoupravu i privredna društva u većinskom vlasništvu države</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5.000 €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714293">
            <w:pPr>
              <w:spacing w:before="20" w:after="20"/>
              <w:ind w:left="-56" w:right="58"/>
              <w:rPr>
                <w:rFonts w:asciiTheme="minorHAnsi" w:eastAsia="Cambria" w:hAnsiTheme="minorHAnsi" w:cs="Cambria"/>
                <w:b w:val="0"/>
                <w:sz w:val="18"/>
                <w:szCs w:val="18"/>
              </w:rPr>
            </w:pPr>
            <w:r>
              <w:rPr>
                <w:rFonts w:asciiTheme="minorHAnsi" w:eastAsia="Cambria" w:hAnsiTheme="minorHAnsi" w:cs="Cambria"/>
                <w:b w:val="0"/>
                <w:sz w:val="18"/>
                <w:szCs w:val="18"/>
              </w:rPr>
              <w:t>1.3.7</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12F92" w:rsidP="00AD511C">
            <w:pPr>
              <w:spacing w:before="20" w:after="20"/>
              <w:ind w:left="-59"/>
              <w:rPr>
                <w:rFonts w:asciiTheme="minorHAnsi" w:eastAsia="Cambria" w:hAnsiTheme="minorHAnsi" w:cs="Cambria"/>
                <w:b w:val="0"/>
                <w:sz w:val="18"/>
                <w:szCs w:val="18"/>
              </w:rPr>
            </w:pPr>
            <w:r>
              <w:rPr>
                <w:rFonts w:asciiTheme="minorHAnsi" w:eastAsia="Cambria" w:hAnsiTheme="minorHAnsi" w:cs="Cambria"/>
                <w:b w:val="0"/>
                <w:sz w:val="18"/>
                <w:szCs w:val="18"/>
              </w:rPr>
              <w:t>Povećanje učešć</w:t>
            </w:r>
            <w:r w:rsidR="006E52CA">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sopstvenih prihoda u tekućim prihodima lokalnih samouprava</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E52CA" w:rsidP="00DB389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Broj obuke radi</w:t>
            </w:r>
            <w:r w:rsidR="006A107F" w:rsidRPr="007075A6">
              <w:rPr>
                <w:rFonts w:asciiTheme="minorHAnsi" w:eastAsia="Cambria" w:hAnsiTheme="minorHAnsi" w:cs="Cambria"/>
                <w:b w:val="0"/>
                <w:sz w:val="18"/>
                <w:szCs w:val="18"/>
              </w:rPr>
              <w:t xml:space="preserve"> j</w:t>
            </w:r>
            <w:r>
              <w:rPr>
                <w:rFonts w:asciiTheme="minorHAnsi" w:eastAsia="Cambria" w:hAnsiTheme="minorHAnsi" w:cs="Cambria"/>
                <w:b w:val="0"/>
                <w:sz w:val="18"/>
                <w:szCs w:val="18"/>
              </w:rPr>
              <w:t>ačanja</w:t>
            </w:r>
            <w:r w:rsidR="006A107F" w:rsidRPr="007075A6">
              <w:rPr>
                <w:rFonts w:asciiTheme="minorHAnsi" w:eastAsia="Cambria" w:hAnsiTheme="minorHAnsi" w:cs="Cambria"/>
                <w:b w:val="0"/>
                <w:sz w:val="18"/>
                <w:szCs w:val="18"/>
              </w:rPr>
              <w:t xml:space="preserve"> kapaciteta lokalnih samouprava u dijelu naplate sopstvenih prihoda</w:t>
            </w:r>
          </w:p>
          <w:p w:rsidR="00A16942" w:rsidRPr="007075A6" w:rsidRDefault="006A107F" w:rsidP="00DB389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Normativni okvir za napla</w:t>
            </w:r>
            <w:r w:rsidR="006E52CA">
              <w:rPr>
                <w:rFonts w:asciiTheme="minorHAnsi" w:eastAsia="Cambria" w:hAnsiTheme="minorHAnsi" w:cs="Cambria"/>
                <w:b w:val="0"/>
                <w:sz w:val="18"/>
                <w:szCs w:val="18"/>
              </w:rPr>
              <w:t>tu sopstvenih prihoda unaprijeđ</w:t>
            </w:r>
            <w:r w:rsidRPr="007075A6">
              <w:rPr>
                <w:rFonts w:asciiTheme="minorHAnsi" w:eastAsia="Cambria" w:hAnsiTheme="minorHAnsi" w:cs="Cambria"/>
                <w:b w:val="0"/>
                <w:sz w:val="18"/>
                <w:szCs w:val="18"/>
              </w:rPr>
              <w:t>en</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E52CA">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 Q 2</w:t>
            </w:r>
            <w:r w:rsidR="006A107F" w:rsidRPr="007075A6">
              <w:rPr>
                <w:rFonts w:asciiTheme="minorHAnsi" w:eastAsia="Cambria" w:hAnsiTheme="minorHAnsi" w:cs="Cambria"/>
                <w:b w:val="0"/>
                <w:sz w:val="18"/>
                <w:szCs w:val="18"/>
              </w:rPr>
              <w:t>023</w:t>
            </w:r>
            <w:r>
              <w:rPr>
                <w:rFonts w:asciiTheme="minorHAnsi" w:eastAsia="Cambria" w:hAnsiTheme="minorHAnsi" w:cs="Cambria"/>
                <w:b w:val="0"/>
                <w:sz w:val="18"/>
                <w:szCs w:val="18"/>
              </w:rPr>
              <w:t>.</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rPr>
          <w:gridAfter w:val="1"/>
          <w:wAfter w:w="21" w:type="dxa"/>
        </w:trPr>
        <w:tc>
          <w:tcPr>
            <w:tcW w:w="624"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0E45A4" w:rsidP="00714293">
            <w:pPr>
              <w:spacing w:before="20" w:after="20"/>
              <w:ind w:left="-56" w:right="58"/>
              <w:rPr>
                <w:rFonts w:asciiTheme="minorHAnsi" w:eastAsia="Cambria" w:hAnsiTheme="minorHAnsi" w:cs="Cambria"/>
                <w:b w:val="0"/>
                <w:sz w:val="18"/>
                <w:szCs w:val="18"/>
              </w:rPr>
            </w:pPr>
            <w:r>
              <w:rPr>
                <w:rFonts w:asciiTheme="minorHAnsi" w:eastAsia="Cambria" w:hAnsiTheme="minorHAnsi" w:cs="Cambria"/>
                <w:b w:val="0"/>
                <w:sz w:val="18"/>
                <w:szCs w:val="18"/>
              </w:rPr>
              <w:t>1.3.8</w:t>
            </w:r>
          </w:p>
        </w:tc>
        <w:tc>
          <w:tcPr>
            <w:tcW w:w="239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AD511C">
            <w:pPr>
              <w:spacing w:before="20" w:after="20"/>
              <w:ind w:left="-59"/>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Podizanje </w:t>
            </w:r>
            <w:r w:rsidR="006E52CA">
              <w:rPr>
                <w:rFonts w:asciiTheme="minorHAnsi" w:eastAsia="Cambria" w:hAnsiTheme="minorHAnsi" w:cs="Cambria"/>
                <w:b w:val="0"/>
                <w:sz w:val="18"/>
                <w:szCs w:val="18"/>
              </w:rPr>
              <w:t>kapaciteta Zastupnika imovinsko-</w:t>
            </w:r>
            <w:r w:rsidRPr="007075A6">
              <w:rPr>
                <w:rFonts w:asciiTheme="minorHAnsi" w:eastAsia="Cambria" w:hAnsiTheme="minorHAnsi" w:cs="Cambria"/>
                <w:b w:val="0"/>
                <w:sz w:val="18"/>
                <w:szCs w:val="18"/>
              </w:rPr>
              <w:t>pravnih interesa JLS</w:t>
            </w:r>
          </w:p>
        </w:tc>
        <w:tc>
          <w:tcPr>
            <w:tcW w:w="390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DB389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Najmanje 20 osoba prošlo obuku</w:t>
            </w:r>
          </w:p>
          <w:p w:rsidR="00A16942" w:rsidRPr="007075A6" w:rsidRDefault="006A107F" w:rsidP="00DB389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Afirmacija uloge Zastupnika imovinsko pravnih interesa kroz obuke na temu izmjene odluke o unutrašnjoj organizaciji i načinu rada organa lokalne uprave, radionica i ostalo.</w:t>
            </w:r>
          </w:p>
        </w:tc>
        <w:tc>
          <w:tcPr>
            <w:tcW w:w="171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07414" w:rsidRDefault="00C07414">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w:t>
            </w:r>
            <w:r w:rsidR="00725516">
              <w:rPr>
                <w:rFonts w:asciiTheme="minorHAnsi" w:eastAsia="Cambria" w:hAnsiTheme="minorHAnsi" w:cs="Cambria"/>
                <w:b w:val="0"/>
                <w:sz w:val="18"/>
                <w:szCs w:val="18"/>
              </w:rPr>
              <w:t>3</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w:t>
            </w:r>
            <w:r w:rsidR="00725516">
              <w:rPr>
                <w:rFonts w:asciiTheme="minorHAnsi" w:eastAsia="Cambria" w:hAnsiTheme="minorHAnsi" w:cs="Cambria"/>
                <w:b w:val="0"/>
                <w:sz w:val="18"/>
                <w:szCs w:val="18"/>
              </w:rPr>
              <w:t>V</w:t>
            </w:r>
            <w:r w:rsidRPr="007075A6">
              <w:rPr>
                <w:rFonts w:asciiTheme="minorHAnsi" w:eastAsia="Cambria" w:hAnsiTheme="minorHAnsi" w:cs="Cambria"/>
                <w:b w:val="0"/>
                <w:sz w:val="18"/>
                <w:szCs w:val="18"/>
              </w:rPr>
              <w:t xml:space="preserve"> Q 2</w:t>
            </w:r>
            <w:r w:rsidR="00DC3028">
              <w:rPr>
                <w:rFonts w:asciiTheme="minorHAnsi" w:eastAsia="Cambria" w:hAnsiTheme="minorHAnsi" w:cs="Cambria"/>
                <w:b w:val="0"/>
                <w:sz w:val="18"/>
                <w:szCs w:val="18"/>
              </w:rPr>
              <w:t>0</w:t>
            </w:r>
            <w:r w:rsidRPr="007075A6">
              <w:rPr>
                <w:rFonts w:asciiTheme="minorHAnsi" w:eastAsia="Cambria" w:hAnsiTheme="minorHAnsi" w:cs="Cambria"/>
                <w:b w:val="0"/>
                <w:sz w:val="18"/>
                <w:szCs w:val="18"/>
              </w:rPr>
              <w:t>23</w:t>
            </w:r>
          </w:p>
        </w:tc>
        <w:tc>
          <w:tcPr>
            <w:tcW w:w="135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18.000 €</w:t>
            </w:r>
          </w:p>
        </w:tc>
        <w:tc>
          <w:tcPr>
            <w:tcW w:w="169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7244E2">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D511C" w:rsidRDefault="00AD511C" w:rsidP="0048423E">
      <w:pPr>
        <w:spacing w:before="120" w:after="120" w:line="240" w:lineRule="auto"/>
        <w:jc w:val="center"/>
        <w:rPr>
          <w:rFonts w:asciiTheme="minorHAnsi" w:hAnsiTheme="minorHAnsi"/>
          <w:b/>
          <w:color w:val="000000"/>
          <w:sz w:val="28"/>
          <w:szCs w:val="28"/>
        </w:rPr>
      </w:pPr>
    </w:p>
    <w:p w:rsidR="000E45A4" w:rsidRDefault="000E45A4" w:rsidP="0048423E">
      <w:pPr>
        <w:spacing w:before="120" w:after="120" w:line="240" w:lineRule="auto"/>
        <w:jc w:val="center"/>
        <w:rPr>
          <w:rFonts w:asciiTheme="minorHAnsi" w:hAnsiTheme="minorHAnsi"/>
          <w:b/>
          <w:color w:val="000000"/>
          <w:sz w:val="28"/>
          <w:szCs w:val="28"/>
        </w:rPr>
      </w:pPr>
    </w:p>
    <w:p w:rsidR="00F0653F" w:rsidRDefault="00F0653F" w:rsidP="0048423E">
      <w:pPr>
        <w:spacing w:before="120" w:after="120" w:line="240" w:lineRule="auto"/>
        <w:jc w:val="center"/>
        <w:rPr>
          <w:rFonts w:asciiTheme="minorHAnsi" w:hAnsiTheme="minorHAnsi"/>
          <w:b/>
          <w:color w:val="000000"/>
          <w:sz w:val="28"/>
          <w:szCs w:val="28"/>
        </w:rPr>
      </w:pPr>
    </w:p>
    <w:p w:rsidR="00F0653F" w:rsidRDefault="00F0653F" w:rsidP="0048423E">
      <w:pPr>
        <w:spacing w:before="120" w:after="120" w:line="240" w:lineRule="auto"/>
        <w:jc w:val="center"/>
        <w:rPr>
          <w:rFonts w:asciiTheme="minorHAnsi" w:hAnsiTheme="minorHAnsi"/>
          <w:b/>
          <w:color w:val="000000"/>
          <w:sz w:val="28"/>
          <w:szCs w:val="28"/>
        </w:rPr>
      </w:pPr>
    </w:p>
    <w:p w:rsidR="00A16942" w:rsidRPr="00BE7B34" w:rsidRDefault="006A107F" w:rsidP="0048423E">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STRATEŠKI CILJ II</w:t>
      </w:r>
    </w:p>
    <w:p w:rsidR="00A16942" w:rsidRPr="00BE7B34" w:rsidRDefault="006A107F">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GRAĐANI I PRIVREDA KORISTE KVALITETNE USLUGE JAVNE UPRAVE</w:t>
      </w:r>
    </w:p>
    <w:tbl>
      <w:tblPr>
        <w:tblStyle w:val="12"/>
        <w:tblW w:w="1448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610"/>
        <w:gridCol w:w="2906"/>
        <w:gridCol w:w="1077"/>
        <w:gridCol w:w="8"/>
        <w:gridCol w:w="1522"/>
        <w:gridCol w:w="8"/>
        <w:gridCol w:w="579"/>
        <w:gridCol w:w="763"/>
        <w:gridCol w:w="8"/>
        <w:gridCol w:w="1432"/>
        <w:gridCol w:w="8"/>
        <w:gridCol w:w="543"/>
        <w:gridCol w:w="799"/>
        <w:gridCol w:w="8"/>
        <w:gridCol w:w="1589"/>
      </w:tblGrid>
      <w:tr w:rsidR="00A16942" w:rsidRPr="007075A6" w:rsidTr="003C7454">
        <w:tc>
          <w:tcPr>
            <w:tcW w:w="3235"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2.1</w:t>
            </w:r>
          </w:p>
        </w:tc>
        <w:tc>
          <w:tcPr>
            <w:tcW w:w="11250" w:type="dxa"/>
            <w:gridSpan w:val="14"/>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 xml:space="preserve">Efikasnije pružanje usluga i uvođenje upravljanja kvalitetom pruženih usluga </w:t>
            </w:r>
          </w:p>
        </w:tc>
      </w:tr>
      <w:tr w:rsidR="00A16942" w:rsidRPr="007075A6" w:rsidTr="003C7454">
        <w:tc>
          <w:tcPr>
            <w:tcW w:w="6141"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319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5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396"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6141"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504CB4" w:rsidP="00AD511C">
            <w:pPr>
              <w:spacing w:after="40"/>
              <w:ind w:left="0"/>
              <w:rPr>
                <w:rFonts w:asciiTheme="minorHAnsi" w:eastAsia="Cambria" w:hAnsiTheme="minorHAnsi" w:cs="Cambria"/>
                <w:b w:val="0"/>
                <w:sz w:val="18"/>
                <w:szCs w:val="18"/>
              </w:rPr>
            </w:pPr>
            <w:r w:rsidRPr="00B60F17">
              <w:rPr>
                <w:rFonts w:asciiTheme="minorHAnsi" w:eastAsia="Cambria" w:hAnsiTheme="minorHAnsi" w:cs="Cambria"/>
                <w:b w:val="0"/>
                <w:sz w:val="18"/>
                <w:szCs w:val="18"/>
              </w:rPr>
              <w:t>Broj institucija u kojima je uveden sistem upravljanja kvalitetom</w:t>
            </w:r>
          </w:p>
        </w:tc>
        <w:tc>
          <w:tcPr>
            <w:tcW w:w="319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0</w:t>
            </w:r>
          </w:p>
        </w:tc>
        <w:tc>
          <w:tcPr>
            <w:tcW w:w="275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5</w:t>
            </w:r>
          </w:p>
        </w:tc>
        <w:tc>
          <w:tcPr>
            <w:tcW w:w="2396"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15</w:t>
            </w:r>
          </w:p>
        </w:tc>
      </w:tr>
      <w:tr w:rsidR="00A16942" w:rsidRPr="007075A6" w:rsidTr="003C7454">
        <w:tc>
          <w:tcPr>
            <w:tcW w:w="6141"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Zadovoljstvo građana javnim uslugama (Balkan barometar)</w:t>
            </w:r>
            <w:r w:rsidRPr="007075A6">
              <w:rPr>
                <w:rFonts w:asciiTheme="minorHAnsi" w:eastAsia="Cambria" w:hAnsiTheme="minorHAnsi" w:cs="Cambria"/>
                <w:b w:val="0"/>
                <w:sz w:val="18"/>
                <w:szCs w:val="18"/>
                <w:vertAlign w:val="superscript"/>
              </w:rPr>
              <w:footnoteReference w:id="151"/>
            </w:r>
          </w:p>
        </w:tc>
        <w:tc>
          <w:tcPr>
            <w:tcW w:w="319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3,3</w:t>
            </w:r>
          </w:p>
        </w:tc>
        <w:tc>
          <w:tcPr>
            <w:tcW w:w="275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3,5</w:t>
            </w:r>
          </w:p>
        </w:tc>
        <w:tc>
          <w:tcPr>
            <w:tcW w:w="2396"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3,7</w:t>
            </w:r>
          </w:p>
        </w:tc>
      </w:tr>
      <w:tr w:rsidR="00A16942" w:rsidRPr="007075A6" w:rsidTr="003C7454">
        <w:tc>
          <w:tcPr>
            <w:tcW w:w="6141"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B27E34" w:rsidP="00AD511C">
            <w:pPr>
              <w:spacing w:after="40"/>
              <w:ind w:left="0"/>
              <w:rPr>
                <w:rFonts w:asciiTheme="minorHAnsi" w:eastAsia="Cambria" w:hAnsiTheme="minorHAnsi" w:cs="Cambria"/>
                <w:b w:val="0"/>
                <w:sz w:val="18"/>
                <w:szCs w:val="18"/>
                <w:highlight w:val="yellow"/>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upravnih akata poništen od strane Upravnog suda</w:t>
            </w:r>
          </w:p>
        </w:tc>
        <w:tc>
          <w:tcPr>
            <w:tcW w:w="319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20,33%</w:t>
            </w:r>
          </w:p>
        </w:tc>
        <w:tc>
          <w:tcPr>
            <w:tcW w:w="2754" w:type="dxa"/>
            <w:gridSpan w:val="5"/>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20%</w:t>
            </w:r>
          </w:p>
        </w:tc>
        <w:tc>
          <w:tcPr>
            <w:tcW w:w="2396"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18%</w:t>
            </w:r>
          </w:p>
        </w:tc>
      </w:tr>
      <w:tr w:rsidR="00A16942" w:rsidRPr="007075A6" w:rsidTr="003C7454">
        <w:tc>
          <w:tcPr>
            <w:tcW w:w="3235"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Aktivnosti</w:t>
            </w:r>
          </w:p>
        </w:tc>
        <w:tc>
          <w:tcPr>
            <w:tcW w:w="3983"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Indikator rezultata</w:t>
            </w:r>
          </w:p>
        </w:tc>
        <w:tc>
          <w:tcPr>
            <w:tcW w:w="153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Nadležne institucije</w:t>
            </w:r>
          </w:p>
        </w:tc>
        <w:tc>
          <w:tcPr>
            <w:tcW w:w="135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Početak</w:t>
            </w:r>
          </w:p>
        </w:tc>
        <w:tc>
          <w:tcPr>
            <w:tcW w:w="144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Završetak</w:t>
            </w:r>
          </w:p>
        </w:tc>
        <w:tc>
          <w:tcPr>
            <w:tcW w:w="135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pPr>
              <w:spacing w:before="20" w:after="20"/>
              <w:jc w:val="center"/>
              <w:rPr>
                <w:rFonts w:asciiTheme="minorHAnsi" w:eastAsia="Cambria" w:hAnsiTheme="minorHAnsi" w:cs="Cambria"/>
                <w:sz w:val="20"/>
                <w:szCs w:val="20"/>
              </w:rPr>
            </w:pPr>
            <w:r w:rsidRPr="00A7433E">
              <w:rPr>
                <w:rFonts w:asciiTheme="minorHAnsi" w:eastAsia="Cambria" w:hAnsiTheme="minorHAnsi" w:cs="Cambria"/>
                <w:sz w:val="20"/>
                <w:szCs w:val="20"/>
              </w:rPr>
              <w:t xml:space="preserve">Sredstva </w:t>
            </w:r>
          </w:p>
        </w:tc>
        <w:tc>
          <w:tcPr>
            <w:tcW w:w="159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A7433E" w:rsidRDefault="006A107F" w:rsidP="00AB1021">
            <w:pPr>
              <w:spacing w:before="20" w:after="20"/>
              <w:ind w:left="-41"/>
              <w:jc w:val="center"/>
              <w:rPr>
                <w:rFonts w:asciiTheme="minorHAnsi" w:eastAsia="Cambria" w:hAnsiTheme="minorHAnsi" w:cs="Cambria"/>
                <w:sz w:val="20"/>
                <w:szCs w:val="20"/>
              </w:rPr>
            </w:pPr>
            <w:r w:rsidRPr="00A7433E">
              <w:rPr>
                <w:rFonts w:asciiTheme="minorHAnsi" w:eastAsia="Cambria" w:hAnsiTheme="minorHAnsi" w:cs="Cambria"/>
                <w:sz w:val="20"/>
                <w:szCs w:val="20"/>
              </w:rPr>
              <w:t>Izvor finansiranja</w:t>
            </w:r>
          </w:p>
        </w:tc>
      </w:tr>
      <w:tr w:rsidR="00A16942"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0E45A4">
            <w:pPr>
              <w:shd w:val="clear" w:color="auto" w:fill="FFFFFF"/>
              <w:spacing w:before="20" w:after="20"/>
              <w:ind w:left="-30" w:right="-155"/>
              <w:rPr>
                <w:rFonts w:asciiTheme="minorHAnsi" w:eastAsia="Cambria" w:hAnsiTheme="minorHAnsi" w:cs="Cambria"/>
                <w:b w:val="0"/>
                <w:sz w:val="18"/>
                <w:szCs w:val="18"/>
              </w:rPr>
            </w:pPr>
            <w:r w:rsidRPr="007075A6">
              <w:rPr>
                <w:rFonts w:asciiTheme="minorHAnsi" w:eastAsia="Cambria" w:hAnsiTheme="minorHAnsi" w:cs="Cambria"/>
                <w:b w:val="0"/>
                <w:sz w:val="18"/>
                <w:szCs w:val="18"/>
              </w:rPr>
              <w:t>2.1.1</w:t>
            </w:r>
          </w:p>
        </w:tc>
        <w:tc>
          <w:tcPr>
            <w:tcW w:w="261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hd w:val="clear" w:color="auto" w:fill="FFFFFF"/>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Definisanje Mape puta za uvođenje sistema upravljanja kvalitetom pruženih usluga</w:t>
            </w:r>
          </w:p>
        </w:tc>
        <w:tc>
          <w:tcPr>
            <w:tcW w:w="3991"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Utvrđena Mapa puta na Savjetu za reformu javne uprave</w:t>
            </w:r>
          </w:p>
        </w:tc>
        <w:tc>
          <w:tcPr>
            <w:tcW w:w="153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MJUDDIM</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27.000 €</w:t>
            </w:r>
          </w:p>
        </w:tc>
        <w:tc>
          <w:tcPr>
            <w:tcW w:w="1589"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513DED" w:rsidRDefault="006A107F" w:rsidP="000E45A4">
            <w:pPr>
              <w:shd w:val="clear" w:color="auto" w:fill="FFFFFF"/>
              <w:spacing w:before="20" w:after="20"/>
              <w:ind w:left="-30" w:right="-155"/>
              <w:rPr>
                <w:rFonts w:asciiTheme="minorHAnsi" w:eastAsia="Cambria" w:hAnsiTheme="minorHAnsi" w:cs="Cambria"/>
                <w:b w:val="0"/>
                <w:sz w:val="18"/>
                <w:szCs w:val="18"/>
              </w:rPr>
            </w:pPr>
            <w:r w:rsidRPr="00513DED">
              <w:rPr>
                <w:rFonts w:asciiTheme="minorHAnsi" w:eastAsia="Cambria" w:hAnsiTheme="minorHAnsi" w:cs="Cambria"/>
                <w:b w:val="0"/>
                <w:sz w:val="18"/>
                <w:szCs w:val="18"/>
              </w:rPr>
              <w:t>2.1.2</w:t>
            </w:r>
          </w:p>
        </w:tc>
        <w:tc>
          <w:tcPr>
            <w:tcW w:w="2610" w:type="dxa"/>
            <w:tcBorders>
              <w:top w:val="single" w:sz="4" w:space="0" w:color="auto"/>
              <w:left w:val="single" w:sz="4" w:space="0" w:color="auto"/>
              <w:bottom w:val="single" w:sz="4" w:space="0" w:color="auto"/>
              <w:right w:val="single" w:sz="4" w:space="0" w:color="auto"/>
            </w:tcBorders>
            <w:shd w:val="clear" w:color="auto" w:fill="auto"/>
          </w:tcPr>
          <w:p w:rsidR="00A16942" w:rsidRPr="00513DED" w:rsidRDefault="006A107F" w:rsidP="00AD511C">
            <w:pPr>
              <w:shd w:val="clear" w:color="auto" w:fill="FFFFFF"/>
              <w:spacing w:before="20" w:after="20"/>
              <w:ind w:left="-29"/>
              <w:rPr>
                <w:rFonts w:asciiTheme="minorHAnsi" w:eastAsia="Cambria" w:hAnsiTheme="minorHAnsi" w:cs="Cambria"/>
                <w:b w:val="0"/>
                <w:sz w:val="18"/>
                <w:szCs w:val="18"/>
              </w:rPr>
            </w:pPr>
            <w:r w:rsidRPr="00513DED">
              <w:rPr>
                <w:rFonts w:asciiTheme="minorHAnsi" w:eastAsia="Cambria" w:hAnsiTheme="minorHAnsi" w:cs="Cambria"/>
                <w:b w:val="0"/>
                <w:sz w:val="18"/>
                <w:szCs w:val="18"/>
              </w:rPr>
              <w:t>Izrada metodologije za uvođenje upravljanja kvalitetom u sistem javne uprave</w:t>
            </w:r>
          </w:p>
        </w:tc>
        <w:tc>
          <w:tcPr>
            <w:tcW w:w="3991" w:type="dxa"/>
            <w:gridSpan w:val="3"/>
            <w:tcBorders>
              <w:top w:val="single" w:sz="4" w:space="0" w:color="auto"/>
              <w:left w:val="single" w:sz="4" w:space="0" w:color="auto"/>
              <w:bottom w:val="single" w:sz="4" w:space="0" w:color="auto"/>
              <w:right w:val="single" w:sz="4" w:space="0" w:color="auto"/>
            </w:tcBorders>
            <w:shd w:val="clear" w:color="auto" w:fill="auto"/>
          </w:tcPr>
          <w:p w:rsidR="00A16942" w:rsidRPr="00513DED" w:rsidRDefault="006A107F" w:rsidP="00C4453E">
            <w:pPr>
              <w:shd w:val="clear" w:color="auto" w:fill="FFFFFF"/>
              <w:spacing w:before="20" w:after="20"/>
              <w:ind w:left="0"/>
              <w:rPr>
                <w:rFonts w:asciiTheme="minorHAnsi" w:eastAsia="Cambria" w:hAnsiTheme="minorHAnsi" w:cs="Cambria"/>
                <w:b w:val="0"/>
                <w:sz w:val="18"/>
                <w:szCs w:val="18"/>
              </w:rPr>
            </w:pPr>
            <w:r w:rsidRPr="00513DED">
              <w:rPr>
                <w:rFonts w:asciiTheme="minorHAnsi" w:eastAsia="Cambria" w:hAnsiTheme="minorHAnsi" w:cs="Cambria"/>
                <w:b w:val="0"/>
                <w:sz w:val="18"/>
                <w:szCs w:val="18"/>
              </w:rPr>
              <w:t>Razvijena i promovisana  Metodologija za uvođenje upravljanja kvalitetom u sistem javne uprave</w:t>
            </w:r>
          </w:p>
        </w:tc>
        <w:tc>
          <w:tcPr>
            <w:tcW w:w="153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513DED" w:rsidRDefault="006A107F">
            <w:pPr>
              <w:shd w:val="clear" w:color="auto" w:fill="FFFFFF"/>
              <w:spacing w:before="20" w:after="20"/>
              <w:jc w:val="center"/>
              <w:rPr>
                <w:rFonts w:asciiTheme="minorHAnsi" w:eastAsia="Cambria" w:hAnsiTheme="minorHAnsi" w:cs="Cambria"/>
                <w:b w:val="0"/>
                <w:sz w:val="18"/>
                <w:szCs w:val="18"/>
              </w:rPr>
            </w:pPr>
            <w:r w:rsidRPr="00513DED">
              <w:rPr>
                <w:rFonts w:asciiTheme="minorHAnsi" w:eastAsia="Cambria" w:hAnsiTheme="minorHAnsi" w:cs="Cambria"/>
                <w:b w:val="0"/>
                <w:sz w:val="18"/>
                <w:szCs w:val="18"/>
              </w:rPr>
              <w:t>MJUDDM</w:t>
            </w:r>
          </w:p>
          <w:p w:rsidR="006F3EBE" w:rsidRPr="00513DED" w:rsidRDefault="006F3EBE">
            <w:pPr>
              <w:shd w:val="clear" w:color="auto" w:fill="FFFFFF"/>
              <w:spacing w:before="20" w:after="20"/>
              <w:jc w:val="center"/>
              <w:rPr>
                <w:rFonts w:asciiTheme="minorHAnsi" w:eastAsia="Cambria" w:hAnsiTheme="minorHAnsi" w:cs="Cambria"/>
                <w:b w:val="0"/>
                <w:color w:val="000000" w:themeColor="text1"/>
                <w:sz w:val="18"/>
                <w:szCs w:val="18"/>
              </w:rPr>
            </w:pPr>
            <w:r w:rsidRPr="00513DED">
              <w:rPr>
                <w:rFonts w:asciiTheme="minorHAnsi" w:hAnsiTheme="minorHAnsi"/>
                <w:b w:val="0"/>
                <w:color w:val="000000" w:themeColor="text1"/>
                <w:sz w:val="18"/>
                <w:szCs w:val="18"/>
              </w:rPr>
              <w:t>ReSPA</w:t>
            </w:r>
          </w:p>
          <w:p w:rsidR="00A16942" w:rsidRPr="00513DED" w:rsidRDefault="00A16942">
            <w:pPr>
              <w:shd w:val="clear" w:color="auto" w:fill="FFFFFF"/>
              <w:spacing w:before="20" w:after="20"/>
              <w:jc w:val="center"/>
              <w:rPr>
                <w:rFonts w:asciiTheme="minorHAnsi" w:eastAsia="Cambria" w:hAnsiTheme="minorHAnsi" w:cs="Cambria"/>
                <w:b w:val="0"/>
                <w:sz w:val="18"/>
                <w:szCs w:val="18"/>
              </w:rPr>
            </w:pP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513DED" w:rsidRDefault="006A107F">
            <w:pPr>
              <w:shd w:val="clear" w:color="auto" w:fill="FFFFFF"/>
              <w:spacing w:before="20" w:after="20"/>
              <w:jc w:val="center"/>
              <w:rPr>
                <w:rFonts w:asciiTheme="minorHAnsi" w:eastAsia="Cambria" w:hAnsiTheme="minorHAnsi" w:cs="Cambria"/>
                <w:b w:val="0"/>
                <w:sz w:val="18"/>
                <w:szCs w:val="18"/>
              </w:rPr>
            </w:pPr>
            <w:r w:rsidRPr="00513DED">
              <w:rPr>
                <w:rFonts w:asciiTheme="minorHAnsi" w:eastAsia="Cambria" w:hAnsiTheme="minorHAnsi" w:cs="Cambria"/>
                <w:b w:val="0"/>
                <w:sz w:val="18"/>
                <w:szCs w:val="18"/>
              </w:rPr>
              <w:t>III Q 2022</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513DED" w:rsidRDefault="006A107F">
            <w:pPr>
              <w:shd w:val="clear" w:color="auto" w:fill="FFFFFF"/>
              <w:spacing w:before="20" w:after="20"/>
              <w:jc w:val="center"/>
              <w:rPr>
                <w:rFonts w:asciiTheme="minorHAnsi" w:eastAsia="Cambria" w:hAnsiTheme="minorHAnsi" w:cs="Cambria"/>
                <w:b w:val="0"/>
                <w:sz w:val="18"/>
                <w:szCs w:val="18"/>
              </w:rPr>
            </w:pPr>
            <w:r w:rsidRPr="00513DED">
              <w:rPr>
                <w:rFonts w:asciiTheme="minorHAnsi" w:eastAsia="Cambria" w:hAnsiTheme="minorHAnsi" w:cs="Cambria"/>
                <w:b w:val="0"/>
                <w:sz w:val="18"/>
                <w:szCs w:val="18"/>
              </w:rPr>
              <w:t>II Q 2023</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513DED" w:rsidRDefault="006A107F">
            <w:pPr>
              <w:shd w:val="clear" w:color="auto" w:fill="FFFFFF"/>
              <w:spacing w:before="20" w:after="20"/>
              <w:jc w:val="center"/>
              <w:rPr>
                <w:rFonts w:asciiTheme="minorHAnsi" w:eastAsia="Cambria" w:hAnsiTheme="minorHAnsi" w:cs="Cambria"/>
                <w:b w:val="0"/>
                <w:sz w:val="18"/>
                <w:szCs w:val="18"/>
              </w:rPr>
            </w:pPr>
            <w:r w:rsidRPr="00513DED">
              <w:rPr>
                <w:rFonts w:asciiTheme="minorHAnsi" w:eastAsia="Cambria" w:hAnsiTheme="minorHAnsi" w:cs="Cambria"/>
                <w:b w:val="0"/>
                <w:sz w:val="18"/>
                <w:szCs w:val="18"/>
              </w:rPr>
              <w:t>10.000 €</w:t>
            </w:r>
          </w:p>
        </w:tc>
        <w:tc>
          <w:tcPr>
            <w:tcW w:w="1589"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Default="006A107F">
            <w:pPr>
              <w:shd w:val="clear" w:color="auto" w:fill="FFFFFF"/>
              <w:spacing w:before="20" w:after="20"/>
              <w:jc w:val="center"/>
              <w:rPr>
                <w:rFonts w:asciiTheme="minorHAnsi" w:eastAsia="Cambria" w:hAnsiTheme="minorHAnsi" w:cs="Cambria"/>
                <w:b w:val="0"/>
                <w:sz w:val="18"/>
                <w:szCs w:val="18"/>
              </w:rPr>
            </w:pPr>
            <w:r w:rsidRPr="00513DED">
              <w:rPr>
                <w:rFonts w:asciiTheme="minorHAnsi" w:eastAsia="Cambria" w:hAnsiTheme="minorHAnsi" w:cs="Cambria"/>
                <w:b w:val="0"/>
                <w:sz w:val="18"/>
                <w:szCs w:val="18"/>
              </w:rPr>
              <w:t>Budžet CG</w:t>
            </w:r>
          </w:p>
          <w:p w:rsidR="00F0653F" w:rsidRPr="00513DED" w:rsidRDefault="00F0653F">
            <w:pPr>
              <w:shd w:val="clear" w:color="auto" w:fill="FFFFFF"/>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ReSPA</w:t>
            </w:r>
          </w:p>
        </w:tc>
      </w:tr>
      <w:tr w:rsidR="00513DED"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513DED" w:rsidRPr="00513DED" w:rsidRDefault="000F3FC3" w:rsidP="000E45A4">
            <w:pPr>
              <w:shd w:val="clear" w:color="auto" w:fill="FFFFFF"/>
              <w:spacing w:before="20" w:after="20"/>
              <w:ind w:left="-30" w:right="-155"/>
              <w:rPr>
                <w:rFonts w:asciiTheme="minorHAnsi" w:hAnsiTheme="minorHAnsi"/>
                <w:b w:val="0"/>
                <w:sz w:val="18"/>
                <w:szCs w:val="18"/>
              </w:rPr>
            </w:pPr>
            <w:r>
              <w:rPr>
                <w:rFonts w:asciiTheme="minorHAnsi" w:hAnsiTheme="minorHAnsi"/>
                <w:b w:val="0"/>
                <w:sz w:val="18"/>
                <w:szCs w:val="18"/>
              </w:rPr>
              <w:t>2.1.3</w:t>
            </w:r>
          </w:p>
        </w:tc>
        <w:tc>
          <w:tcPr>
            <w:tcW w:w="2610" w:type="dxa"/>
            <w:tcBorders>
              <w:top w:val="single" w:sz="4" w:space="0" w:color="auto"/>
              <w:left w:val="single" w:sz="4" w:space="0" w:color="auto"/>
              <w:bottom w:val="single" w:sz="4" w:space="0" w:color="auto"/>
              <w:right w:val="single" w:sz="4" w:space="0" w:color="auto"/>
            </w:tcBorders>
            <w:shd w:val="clear" w:color="auto" w:fill="auto"/>
          </w:tcPr>
          <w:p w:rsidR="00513DED" w:rsidRPr="00513DED" w:rsidRDefault="00513DED" w:rsidP="000E45A4">
            <w:pPr>
              <w:shd w:val="clear" w:color="auto" w:fill="FFFFFF"/>
              <w:spacing w:before="20" w:after="20"/>
              <w:ind w:left="-29" w:right="0"/>
              <w:rPr>
                <w:rFonts w:asciiTheme="minorHAnsi" w:hAnsiTheme="minorHAnsi"/>
                <w:b w:val="0"/>
                <w:sz w:val="18"/>
                <w:szCs w:val="18"/>
              </w:rPr>
            </w:pPr>
            <w:r w:rsidRPr="00513DED">
              <w:rPr>
                <w:rFonts w:asciiTheme="minorHAnsi" w:hAnsiTheme="minorHAnsi"/>
                <w:b w:val="0"/>
                <w:sz w:val="18"/>
                <w:szCs w:val="18"/>
              </w:rPr>
              <w:t xml:space="preserve">Implementacija </w:t>
            </w:r>
            <w:r w:rsidR="00D73607">
              <w:rPr>
                <w:rFonts w:asciiTheme="minorHAnsi" w:hAnsiTheme="minorHAnsi"/>
                <w:b w:val="0"/>
                <w:sz w:val="18"/>
                <w:szCs w:val="18"/>
              </w:rPr>
              <w:t>mehani</w:t>
            </w:r>
            <w:r w:rsidR="00592A62">
              <w:rPr>
                <w:rFonts w:asciiTheme="minorHAnsi" w:hAnsiTheme="minorHAnsi"/>
                <w:b w:val="0"/>
                <w:sz w:val="18"/>
                <w:szCs w:val="18"/>
              </w:rPr>
              <w:t>zma upravljanja kvalitetom CAF</w:t>
            </w:r>
            <w:r w:rsidRPr="00513DED">
              <w:rPr>
                <w:rFonts w:asciiTheme="minorHAnsi" w:hAnsiTheme="minorHAnsi"/>
                <w:b w:val="0"/>
                <w:sz w:val="18"/>
                <w:szCs w:val="18"/>
              </w:rPr>
              <w:t xml:space="preserve"> i evaluacija uspješnosti CAF-a</w:t>
            </w:r>
          </w:p>
        </w:tc>
        <w:tc>
          <w:tcPr>
            <w:tcW w:w="3991" w:type="dxa"/>
            <w:gridSpan w:val="3"/>
            <w:tcBorders>
              <w:top w:val="single" w:sz="4" w:space="0" w:color="auto"/>
              <w:left w:val="single" w:sz="4" w:space="0" w:color="auto"/>
              <w:bottom w:val="single" w:sz="4" w:space="0" w:color="auto"/>
              <w:right w:val="single" w:sz="4" w:space="0" w:color="auto"/>
            </w:tcBorders>
            <w:shd w:val="clear" w:color="auto" w:fill="auto"/>
          </w:tcPr>
          <w:p w:rsidR="00A84C0B" w:rsidRDefault="00513DED" w:rsidP="00A84C0B">
            <w:pPr>
              <w:shd w:val="clear" w:color="auto" w:fill="FFFFFF"/>
              <w:spacing w:before="20" w:after="20"/>
              <w:ind w:left="0"/>
              <w:rPr>
                <w:rFonts w:asciiTheme="minorHAnsi" w:hAnsiTheme="minorHAnsi"/>
                <w:b w:val="0"/>
                <w:sz w:val="18"/>
                <w:szCs w:val="18"/>
              </w:rPr>
            </w:pPr>
            <w:r w:rsidRPr="00513DED">
              <w:rPr>
                <w:rFonts w:asciiTheme="minorHAnsi" w:hAnsiTheme="minorHAnsi"/>
                <w:b w:val="0"/>
                <w:sz w:val="18"/>
                <w:szCs w:val="18"/>
              </w:rPr>
              <w:t>Implementi</w:t>
            </w:r>
            <w:r w:rsidR="00027FAB">
              <w:rPr>
                <w:rFonts w:asciiTheme="minorHAnsi" w:hAnsiTheme="minorHAnsi"/>
                <w:b w:val="0"/>
                <w:sz w:val="18"/>
                <w:szCs w:val="18"/>
              </w:rPr>
              <w:t>ran CAF model</w:t>
            </w:r>
            <w:r w:rsidR="00B27E34">
              <w:rPr>
                <w:rFonts w:asciiTheme="minorHAnsi" w:hAnsiTheme="minorHAnsi"/>
                <w:b w:val="0"/>
                <w:sz w:val="18"/>
                <w:szCs w:val="18"/>
              </w:rPr>
              <w:t xml:space="preserve"> u tri</w:t>
            </w:r>
            <w:r w:rsidR="00027FAB">
              <w:rPr>
                <w:rFonts w:asciiTheme="minorHAnsi" w:hAnsiTheme="minorHAnsi"/>
                <w:b w:val="0"/>
                <w:sz w:val="18"/>
                <w:szCs w:val="18"/>
              </w:rPr>
              <w:t xml:space="preserve"> institucije</w:t>
            </w:r>
            <w:r w:rsidR="00A84C0B">
              <w:rPr>
                <w:rFonts w:asciiTheme="minorHAnsi" w:hAnsiTheme="minorHAnsi"/>
                <w:b w:val="0"/>
                <w:sz w:val="18"/>
                <w:szCs w:val="18"/>
              </w:rPr>
              <w:t>/</w:t>
            </w:r>
            <w:r w:rsidR="00027FAB">
              <w:rPr>
                <w:rFonts w:asciiTheme="minorHAnsi" w:hAnsiTheme="minorHAnsi"/>
                <w:b w:val="0"/>
                <w:sz w:val="18"/>
                <w:szCs w:val="18"/>
              </w:rPr>
              <w:t xml:space="preserve"> </w:t>
            </w:r>
            <w:r w:rsidR="00A84C0B">
              <w:rPr>
                <w:rFonts w:asciiTheme="minorHAnsi" w:hAnsiTheme="minorHAnsi"/>
                <w:b w:val="0"/>
                <w:sz w:val="18"/>
                <w:szCs w:val="18"/>
              </w:rPr>
              <w:t xml:space="preserve">organizacione jedinice javne uprave </w:t>
            </w:r>
          </w:p>
          <w:p w:rsidR="00513DED" w:rsidRPr="00513DED" w:rsidRDefault="00027FAB" w:rsidP="00A84C0B">
            <w:pPr>
              <w:shd w:val="clear" w:color="auto" w:fill="FFFFFF"/>
              <w:spacing w:before="20" w:after="20"/>
              <w:ind w:left="0"/>
              <w:rPr>
                <w:rFonts w:asciiTheme="minorHAnsi" w:hAnsiTheme="minorHAnsi"/>
                <w:b w:val="0"/>
                <w:sz w:val="18"/>
                <w:szCs w:val="18"/>
              </w:rPr>
            </w:pPr>
            <w:r>
              <w:rPr>
                <w:rFonts w:asciiTheme="minorHAnsi" w:hAnsiTheme="minorHAnsi"/>
                <w:b w:val="0"/>
                <w:sz w:val="18"/>
                <w:szCs w:val="18"/>
              </w:rPr>
              <w:t>Izvještaj o</w:t>
            </w:r>
            <w:r w:rsidR="0095402F">
              <w:rPr>
                <w:rFonts w:asciiTheme="minorHAnsi" w:hAnsiTheme="minorHAnsi"/>
                <w:b w:val="0"/>
                <w:sz w:val="18"/>
                <w:szCs w:val="18"/>
              </w:rPr>
              <w:t xml:space="preserve"> eksternoj CAF </w:t>
            </w:r>
            <w:r>
              <w:rPr>
                <w:rFonts w:asciiTheme="minorHAnsi" w:hAnsiTheme="minorHAnsi"/>
                <w:b w:val="0"/>
                <w:sz w:val="18"/>
                <w:szCs w:val="18"/>
              </w:rPr>
              <w:t>evaluaciji</w:t>
            </w:r>
            <w:r w:rsidR="00513DED" w:rsidRPr="00513DED">
              <w:rPr>
                <w:rFonts w:asciiTheme="minorHAnsi" w:hAnsiTheme="minorHAnsi"/>
                <w:b w:val="0"/>
                <w:sz w:val="18"/>
                <w:szCs w:val="18"/>
              </w:rPr>
              <w:t xml:space="preserve"> </w:t>
            </w:r>
            <w:r w:rsidR="0095402F">
              <w:rPr>
                <w:rFonts w:asciiTheme="minorHAnsi" w:hAnsiTheme="minorHAnsi"/>
                <w:b w:val="0"/>
                <w:sz w:val="18"/>
                <w:szCs w:val="18"/>
              </w:rPr>
              <w:t>u institucije/</w:t>
            </w:r>
            <w:r w:rsidR="00A84C0B">
              <w:rPr>
                <w:rFonts w:asciiTheme="minorHAnsi" w:hAnsiTheme="minorHAnsi"/>
                <w:b w:val="0"/>
                <w:sz w:val="18"/>
                <w:szCs w:val="18"/>
              </w:rPr>
              <w:t>organizacione jedinice javne uprave</w:t>
            </w:r>
          </w:p>
        </w:tc>
        <w:tc>
          <w:tcPr>
            <w:tcW w:w="1530" w:type="dxa"/>
            <w:gridSpan w:val="2"/>
            <w:tcBorders>
              <w:top w:val="single" w:sz="4" w:space="0" w:color="auto"/>
              <w:left w:val="single" w:sz="4" w:space="0" w:color="auto"/>
              <w:bottom w:val="single" w:sz="4" w:space="0" w:color="auto"/>
              <w:right w:val="single" w:sz="4" w:space="0" w:color="auto"/>
            </w:tcBorders>
            <w:shd w:val="clear" w:color="auto" w:fill="auto"/>
          </w:tcPr>
          <w:p w:rsidR="00513DED" w:rsidRDefault="00513DED" w:rsidP="00513DED">
            <w:pPr>
              <w:shd w:val="clear" w:color="auto" w:fill="FFFFFF"/>
              <w:spacing w:before="20" w:after="20"/>
              <w:jc w:val="center"/>
              <w:rPr>
                <w:rFonts w:asciiTheme="minorHAnsi" w:hAnsiTheme="minorHAnsi"/>
                <w:b w:val="0"/>
                <w:sz w:val="18"/>
                <w:szCs w:val="18"/>
              </w:rPr>
            </w:pPr>
            <w:r w:rsidRPr="00513DED">
              <w:rPr>
                <w:rFonts w:asciiTheme="minorHAnsi" w:hAnsiTheme="minorHAnsi"/>
                <w:b w:val="0"/>
                <w:sz w:val="18"/>
                <w:szCs w:val="18"/>
              </w:rPr>
              <w:t>MJUDD</w:t>
            </w:r>
            <w:r>
              <w:rPr>
                <w:rFonts w:asciiTheme="minorHAnsi" w:hAnsiTheme="minorHAnsi"/>
                <w:b w:val="0"/>
                <w:sz w:val="18"/>
                <w:szCs w:val="18"/>
              </w:rPr>
              <w:t>M</w:t>
            </w:r>
          </w:p>
          <w:p w:rsidR="00513DED" w:rsidRPr="00513DED" w:rsidRDefault="00513DED" w:rsidP="00513DED">
            <w:pPr>
              <w:shd w:val="clear" w:color="auto" w:fill="FFFFFF"/>
              <w:spacing w:before="20" w:after="20"/>
              <w:jc w:val="center"/>
              <w:rPr>
                <w:rFonts w:asciiTheme="minorHAnsi" w:hAnsiTheme="minorHAnsi"/>
                <w:b w:val="0"/>
                <w:sz w:val="18"/>
                <w:szCs w:val="18"/>
              </w:rPr>
            </w:pPr>
            <w:r>
              <w:rPr>
                <w:rFonts w:asciiTheme="minorHAnsi" w:hAnsiTheme="minorHAnsi"/>
                <w:b w:val="0"/>
                <w:sz w:val="18"/>
                <w:szCs w:val="18"/>
              </w:rPr>
              <w:t>ReSPA</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tcPr>
          <w:p w:rsidR="00513DED" w:rsidRPr="00D73607" w:rsidRDefault="00513DED" w:rsidP="00513DED">
            <w:pPr>
              <w:shd w:val="clear" w:color="auto" w:fill="FFFFFF"/>
              <w:spacing w:before="20" w:after="20"/>
              <w:jc w:val="center"/>
              <w:rPr>
                <w:rFonts w:asciiTheme="minorHAnsi" w:hAnsiTheme="minorHAnsi"/>
                <w:b w:val="0"/>
                <w:sz w:val="18"/>
                <w:szCs w:val="18"/>
              </w:rPr>
            </w:pPr>
            <w:r w:rsidRPr="00D73607">
              <w:rPr>
                <w:rFonts w:asciiTheme="minorHAnsi" w:hAnsiTheme="minorHAnsi"/>
                <w:b w:val="0"/>
                <w:sz w:val="18"/>
                <w:szCs w:val="18"/>
              </w:rPr>
              <w:t>I</w:t>
            </w:r>
            <w:r w:rsidR="0095402F">
              <w:rPr>
                <w:rFonts w:asciiTheme="minorHAnsi" w:hAnsiTheme="minorHAnsi"/>
                <w:b w:val="0"/>
                <w:sz w:val="18"/>
                <w:szCs w:val="18"/>
              </w:rPr>
              <w:t>II</w:t>
            </w:r>
            <w:r w:rsidRPr="00D73607">
              <w:rPr>
                <w:rFonts w:asciiTheme="minorHAnsi" w:hAnsiTheme="minorHAnsi"/>
                <w:b w:val="0"/>
                <w:sz w:val="18"/>
                <w:szCs w:val="18"/>
              </w:rPr>
              <w:t xml:space="preserve"> Q 2022</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tcPr>
          <w:p w:rsidR="00513DED" w:rsidRPr="00D73607" w:rsidRDefault="0095402F" w:rsidP="00513DED">
            <w:pPr>
              <w:shd w:val="clear" w:color="auto" w:fill="FFFFFF"/>
              <w:spacing w:before="20" w:after="20"/>
              <w:jc w:val="center"/>
              <w:rPr>
                <w:rFonts w:asciiTheme="minorHAnsi" w:hAnsiTheme="minorHAnsi"/>
                <w:b w:val="0"/>
                <w:sz w:val="18"/>
                <w:szCs w:val="18"/>
              </w:rPr>
            </w:pPr>
            <w:r>
              <w:rPr>
                <w:rFonts w:asciiTheme="minorHAnsi" w:hAnsiTheme="minorHAnsi"/>
                <w:b w:val="0"/>
                <w:sz w:val="18"/>
                <w:szCs w:val="18"/>
              </w:rPr>
              <w:t>II</w:t>
            </w:r>
            <w:r w:rsidR="00513DED" w:rsidRPr="00D73607">
              <w:rPr>
                <w:rFonts w:asciiTheme="minorHAnsi" w:hAnsiTheme="minorHAnsi"/>
                <w:b w:val="0"/>
                <w:sz w:val="18"/>
                <w:szCs w:val="18"/>
              </w:rPr>
              <w:t xml:space="preserve"> Q 2024</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tcPr>
          <w:p w:rsidR="00513DED" w:rsidRPr="00513DED" w:rsidRDefault="0095402F" w:rsidP="00513DED">
            <w:pPr>
              <w:shd w:val="clear" w:color="auto" w:fill="FFFFFF"/>
              <w:spacing w:before="20" w:after="20"/>
              <w:jc w:val="center"/>
              <w:rPr>
                <w:rFonts w:asciiTheme="minorHAnsi" w:hAnsiTheme="minorHAnsi"/>
                <w:b w:val="0"/>
                <w:sz w:val="18"/>
                <w:szCs w:val="18"/>
              </w:rPr>
            </w:pPr>
            <w:r>
              <w:rPr>
                <w:rFonts w:asciiTheme="minorHAnsi" w:hAnsiTheme="minorHAnsi"/>
                <w:b w:val="0"/>
                <w:sz w:val="18"/>
                <w:szCs w:val="18"/>
              </w:rPr>
              <w:t>75</w:t>
            </w:r>
            <w:r w:rsidR="00D73607">
              <w:rPr>
                <w:rFonts w:asciiTheme="minorHAnsi" w:hAnsiTheme="minorHAnsi"/>
                <w:b w:val="0"/>
                <w:sz w:val="18"/>
                <w:szCs w:val="18"/>
              </w:rPr>
              <w:t xml:space="preserve">.000 </w:t>
            </w:r>
            <w:r w:rsidR="00D73607" w:rsidRPr="00D73607">
              <w:rPr>
                <w:rFonts w:asciiTheme="minorHAnsi" w:hAnsiTheme="minorHAnsi"/>
                <w:b w:val="0"/>
                <w:sz w:val="18"/>
                <w:szCs w:val="18"/>
              </w:rPr>
              <w:t>€</w:t>
            </w:r>
          </w:p>
        </w:tc>
        <w:tc>
          <w:tcPr>
            <w:tcW w:w="1589" w:type="dxa"/>
            <w:tcBorders>
              <w:top w:val="single" w:sz="4" w:space="0" w:color="auto"/>
              <w:left w:val="single" w:sz="4" w:space="0" w:color="auto"/>
              <w:bottom w:val="single" w:sz="4" w:space="0" w:color="auto"/>
              <w:right w:val="single" w:sz="4" w:space="0" w:color="auto"/>
            </w:tcBorders>
            <w:shd w:val="clear" w:color="auto" w:fill="auto"/>
          </w:tcPr>
          <w:p w:rsidR="00513DED" w:rsidRDefault="00D73607" w:rsidP="00513DED">
            <w:pPr>
              <w:shd w:val="clear" w:color="auto" w:fill="FFFFFF"/>
              <w:spacing w:before="20" w:after="20"/>
              <w:jc w:val="center"/>
              <w:rPr>
                <w:rFonts w:asciiTheme="minorHAnsi" w:hAnsiTheme="minorHAnsi"/>
                <w:b w:val="0"/>
                <w:sz w:val="18"/>
                <w:szCs w:val="18"/>
              </w:rPr>
            </w:pPr>
            <w:r>
              <w:rPr>
                <w:rFonts w:asciiTheme="minorHAnsi" w:hAnsiTheme="minorHAnsi"/>
                <w:b w:val="0"/>
                <w:sz w:val="18"/>
                <w:szCs w:val="18"/>
              </w:rPr>
              <w:t>Budžet CG</w:t>
            </w:r>
          </w:p>
          <w:p w:rsidR="00D73607" w:rsidRPr="00513DED" w:rsidRDefault="00D73607" w:rsidP="00513DED">
            <w:pPr>
              <w:shd w:val="clear" w:color="auto" w:fill="FFFFFF"/>
              <w:spacing w:before="20" w:after="20"/>
              <w:jc w:val="center"/>
              <w:rPr>
                <w:rFonts w:asciiTheme="minorHAnsi" w:hAnsiTheme="minorHAnsi"/>
                <w:b w:val="0"/>
                <w:sz w:val="18"/>
                <w:szCs w:val="18"/>
              </w:rPr>
            </w:pPr>
            <w:r w:rsidRPr="003E44A1">
              <w:rPr>
                <w:rFonts w:asciiTheme="minorHAnsi" w:hAnsiTheme="minorHAnsi"/>
                <w:b w:val="0"/>
                <w:sz w:val="18"/>
                <w:szCs w:val="18"/>
              </w:rPr>
              <w:t>Donatorska sredstva</w:t>
            </w:r>
            <w:r w:rsidR="00F0653F">
              <w:rPr>
                <w:rFonts w:asciiTheme="minorHAnsi" w:hAnsiTheme="minorHAnsi"/>
                <w:b w:val="0"/>
                <w:sz w:val="18"/>
                <w:szCs w:val="18"/>
              </w:rPr>
              <w:t xml:space="preserve"> direktna pomoć ReSPA</w:t>
            </w:r>
          </w:p>
        </w:tc>
      </w:tr>
      <w:tr w:rsidR="006F3EBE"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6F3EBE" w:rsidRPr="007075A6" w:rsidRDefault="006F3EBE" w:rsidP="000E45A4">
            <w:pPr>
              <w:shd w:val="clear" w:color="auto" w:fill="FFFFFF"/>
              <w:spacing w:before="20" w:after="20"/>
              <w:ind w:left="-30" w:right="-155"/>
              <w:rPr>
                <w:rFonts w:asciiTheme="minorHAnsi" w:hAnsiTheme="minorHAnsi"/>
                <w:b w:val="0"/>
                <w:sz w:val="18"/>
                <w:szCs w:val="18"/>
              </w:rPr>
            </w:pPr>
            <w:r w:rsidRPr="007075A6">
              <w:rPr>
                <w:rFonts w:asciiTheme="minorHAnsi" w:eastAsia="Cambria" w:hAnsiTheme="minorHAnsi" w:cs="Cambria"/>
                <w:b w:val="0"/>
                <w:sz w:val="18"/>
                <w:szCs w:val="18"/>
              </w:rPr>
              <w:t>2.1.</w:t>
            </w:r>
            <w:r w:rsidR="000F3FC3">
              <w:rPr>
                <w:rFonts w:asciiTheme="minorHAnsi" w:eastAsia="Cambria" w:hAnsiTheme="minorHAnsi" w:cs="Cambria"/>
                <w:b w:val="0"/>
                <w:sz w:val="18"/>
                <w:szCs w:val="18"/>
              </w:rPr>
              <w:t>4</w:t>
            </w:r>
          </w:p>
        </w:tc>
        <w:tc>
          <w:tcPr>
            <w:tcW w:w="2610" w:type="dxa"/>
            <w:tcBorders>
              <w:top w:val="single" w:sz="4" w:space="0" w:color="auto"/>
              <w:left w:val="single" w:sz="4" w:space="0" w:color="auto"/>
              <w:bottom w:val="single" w:sz="4" w:space="0" w:color="auto"/>
              <w:right w:val="single" w:sz="4" w:space="0" w:color="auto"/>
            </w:tcBorders>
            <w:shd w:val="clear" w:color="auto" w:fill="FFFFFF" w:themeFill="background1"/>
          </w:tcPr>
          <w:p w:rsidR="006F3EBE" w:rsidRPr="007075A6" w:rsidRDefault="00612F92" w:rsidP="00AD511C">
            <w:pPr>
              <w:shd w:val="clear" w:color="auto" w:fill="FFFFFF"/>
              <w:spacing w:before="20" w:after="20"/>
              <w:ind w:left="-29"/>
              <w:rPr>
                <w:rFonts w:asciiTheme="minorHAnsi" w:hAnsiTheme="minorHAnsi"/>
                <w:b w:val="0"/>
                <w:sz w:val="18"/>
                <w:szCs w:val="18"/>
              </w:rPr>
            </w:pPr>
            <w:r>
              <w:rPr>
                <w:rFonts w:asciiTheme="minorHAnsi" w:eastAsia="Cambria" w:hAnsiTheme="minorHAnsi" w:cs="Cambria"/>
                <w:b w:val="0"/>
                <w:sz w:val="18"/>
                <w:szCs w:val="18"/>
              </w:rPr>
              <w:t>Osni</w:t>
            </w:r>
            <w:r w:rsidR="006F3EBE" w:rsidRPr="007075A6">
              <w:rPr>
                <w:rFonts w:asciiTheme="minorHAnsi" w:eastAsia="Cambria" w:hAnsiTheme="minorHAnsi" w:cs="Cambria"/>
                <w:b w:val="0"/>
                <w:sz w:val="18"/>
                <w:szCs w:val="18"/>
              </w:rPr>
              <w:t>vanje Mreže za upravljanje kvalitetom u javnoj upravi</w:t>
            </w:r>
          </w:p>
        </w:tc>
        <w:tc>
          <w:tcPr>
            <w:tcW w:w="3991"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6F3EBE" w:rsidRPr="007075A6" w:rsidRDefault="00B27E34"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Identifikovane institucije s</w:t>
            </w:r>
            <w:r w:rsidR="006F3EBE" w:rsidRPr="007075A6">
              <w:rPr>
                <w:rFonts w:asciiTheme="minorHAnsi" w:eastAsia="Cambria" w:hAnsiTheme="minorHAnsi" w:cs="Cambria"/>
                <w:b w:val="0"/>
                <w:sz w:val="18"/>
                <w:szCs w:val="18"/>
              </w:rPr>
              <w:t xml:space="preserve"> najvećom frekvencijom pružanja usluga građanima i privredi u CG</w:t>
            </w:r>
          </w:p>
          <w:p w:rsidR="006F3EBE" w:rsidRPr="007075A6" w:rsidRDefault="006F3EBE"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Kontakt osobe identifikovane za osnivanje Mreže za upravljanje kvalitetom u javnoj upravi </w:t>
            </w:r>
          </w:p>
          <w:p w:rsidR="006F3EBE" w:rsidRPr="007075A6" w:rsidRDefault="00B27E34" w:rsidP="00C4453E">
            <w:pPr>
              <w:shd w:val="clear" w:color="auto" w:fill="FFFFFF"/>
              <w:spacing w:before="20" w:after="20"/>
              <w:ind w:left="0"/>
              <w:rPr>
                <w:rFonts w:asciiTheme="minorHAnsi" w:hAnsiTheme="minorHAnsi"/>
                <w:b w:val="0"/>
                <w:sz w:val="18"/>
                <w:szCs w:val="18"/>
              </w:rPr>
            </w:pPr>
            <w:r>
              <w:rPr>
                <w:rFonts w:asciiTheme="minorHAnsi" w:eastAsia="Cambria" w:hAnsiTheme="minorHAnsi" w:cs="Cambria"/>
                <w:b w:val="0"/>
                <w:sz w:val="18"/>
                <w:szCs w:val="18"/>
              </w:rPr>
              <w:t>- Odražana najmanje tri</w:t>
            </w:r>
            <w:r w:rsidR="006F3EBE" w:rsidRPr="007075A6">
              <w:rPr>
                <w:rFonts w:asciiTheme="minorHAnsi" w:eastAsia="Cambria" w:hAnsiTheme="minorHAnsi" w:cs="Cambria"/>
                <w:b w:val="0"/>
                <w:sz w:val="18"/>
                <w:szCs w:val="18"/>
              </w:rPr>
              <w:t xml:space="preserve"> sastanka Mreže</w:t>
            </w:r>
          </w:p>
        </w:tc>
        <w:tc>
          <w:tcPr>
            <w:tcW w:w="153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F3EBE" w:rsidRPr="007075A6" w:rsidRDefault="006F3EBE" w:rsidP="006F3EBE">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6F3EBE" w:rsidRPr="007075A6" w:rsidRDefault="006F3EBE" w:rsidP="006F3EBE">
            <w:pPr>
              <w:shd w:val="clear" w:color="auto" w:fill="FFFFFF"/>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Organi javne uprave</w:t>
            </w:r>
          </w:p>
        </w:tc>
        <w:tc>
          <w:tcPr>
            <w:tcW w:w="1350"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F3EBE" w:rsidRPr="007075A6" w:rsidRDefault="006F3EBE" w:rsidP="006F3EBE">
            <w:pPr>
              <w:shd w:val="clear" w:color="auto" w:fill="FFFFFF"/>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2023</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F3EBE" w:rsidRPr="007075A6" w:rsidRDefault="006F3EBE" w:rsidP="006F3EBE">
            <w:pPr>
              <w:shd w:val="clear" w:color="auto" w:fill="FFFFFF"/>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IV Q 2024</w:t>
            </w:r>
          </w:p>
        </w:tc>
        <w:tc>
          <w:tcPr>
            <w:tcW w:w="1350"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F3EBE" w:rsidRPr="007075A6" w:rsidRDefault="000664DC" w:rsidP="006F3EBE">
            <w:pPr>
              <w:shd w:val="clear" w:color="auto" w:fill="FFFFFF"/>
              <w:spacing w:before="20" w:after="20"/>
              <w:jc w:val="center"/>
              <w:rPr>
                <w:rFonts w:asciiTheme="minorHAnsi" w:hAnsiTheme="minorHAnsi"/>
                <w:b w:val="0"/>
                <w:sz w:val="18"/>
                <w:szCs w:val="18"/>
              </w:rPr>
            </w:pPr>
            <w:r>
              <w:rPr>
                <w:rFonts w:asciiTheme="minorHAnsi" w:eastAsia="Cambria" w:hAnsiTheme="minorHAnsi" w:cs="Cambria"/>
                <w:b w:val="0"/>
                <w:sz w:val="18"/>
                <w:szCs w:val="18"/>
              </w:rPr>
              <w:t>18</w:t>
            </w:r>
            <w:r w:rsidR="006F3EBE" w:rsidRPr="007075A6">
              <w:rPr>
                <w:rFonts w:asciiTheme="minorHAnsi" w:eastAsia="Cambria" w:hAnsiTheme="minorHAnsi" w:cs="Cambria"/>
                <w:b w:val="0"/>
                <w:sz w:val="18"/>
                <w:szCs w:val="18"/>
              </w:rPr>
              <w:t>.000 €</w:t>
            </w:r>
          </w:p>
        </w:tc>
        <w:tc>
          <w:tcPr>
            <w:tcW w:w="1589"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F3EBE" w:rsidRPr="007075A6" w:rsidRDefault="006F3EBE" w:rsidP="006F3EBE">
            <w:pPr>
              <w:shd w:val="clear" w:color="auto" w:fill="FFFFFF"/>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0E45A4">
            <w:pPr>
              <w:shd w:val="clear" w:color="auto" w:fill="FFFFFF"/>
              <w:spacing w:before="20" w:after="20"/>
              <w:ind w:left="-30" w:right="-155"/>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2.1.</w:t>
            </w:r>
            <w:r w:rsidR="000F3FC3">
              <w:rPr>
                <w:rFonts w:asciiTheme="minorHAnsi" w:eastAsia="Cambria" w:hAnsiTheme="minorHAnsi" w:cs="Cambria"/>
                <w:b w:val="0"/>
                <w:sz w:val="18"/>
                <w:szCs w:val="18"/>
              </w:rPr>
              <w:t>5</w:t>
            </w:r>
          </w:p>
        </w:tc>
        <w:tc>
          <w:tcPr>
            <w:tcW w:w="2610"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AD511C">
            <w:pPr>
              <w:shd w:val="clear" w:color="auto" w:fill="FFFFFF"/>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Podizanje svijesti o sistemu upravljanja kvalitetom</w:t>
            </w:r>
            <w:r w:rsidR="007244E2">
              <w:rPr>
                <w:rFonts w:asciiTheme="minorHAnsi" w:eastAsia="Cambria" w:hAnsiTheme="minorHAnsi" w:cs="Cambria"/>
                <w:b w:val="0"/>
                <w:sz w:val="18"/>
                <w:szCs w:val="18"/>
              </w:rPr>
              <w:t xml:space="preserve"> </w:t>
            </w:r>
            <w:r w:rsidR="006F3EBE" w:rsidRPr="007244E2">
              <w:rPr>
                <w:rFonts w:asciiTheme="minorHAnsi" w:hAnsiTheme="minorHAnsi"/>
                <w:b w:val="0"/>
                <w:color w:val="000000" w:themeColor="text1"/>
                <w:sz w:val="18"/>
                <w:szCs w:val="18"/>
              </w:rPr>
              <w:t>(CAF kao jedan od metoda)</w:t>
            </w:r>
            <w:r w:rsidRPr="007244E2">
              <w:rPr>
                <w:rFonts w:asciiTheme="minorHAnsi" w:eastAsia="Cambria" w:hAnsiTheme="minorHAnsi" w:cs="Cambria"/>
                <w:b w:val="0"/>
                <w:color w:val="000000" w:themeColor="text1"/>
                <w:sz w:val="18"/>
                <w:szCs w:val="18"/>
              </w:rPr>
              <w:t xml:space="preserve"> i </w:t>
            </w:r>
            <w:r w:rsidRPr="007075A6">
              <w:rPr>
                <w:rFonts w:asciiTheme="minorHAnsi" w:eastAsia="Cambria" w:hAnsiTheme="minorHAnsi" w:cs="Cambria"/>
                <w:b w:val="0"/>
                <w:sz w:val="18"/>
                <w:szCs w:val="18"/>
              </w:rPr>
              <w:t>njegovom značaju u javnoj upravi</w:t>
            </w:r>
          </w:p>
        </w:tc>
        <w:tc>
          <w:tcPr>
            <w:tcW w:w="3991" w:type="dxa"/>
            <w:gridSpan w:val="3"/>
            <w:tcBorders>
              <w:top w:val="single" w:sz="4" w:space="0" w:color="auto"/>
              <w:left w:val="single" w:sz="4" w:space="0" w:color="auto"/>
              <w:bottom w:val="single" w:sz="4" w:space="0" w:color="auto"/>
              <w:right w:val="single" w:sz="4" w:space="0" w:color="auto"/>
            </w:tcBorders>
            <w:shd w:val="clear" w:color="auto" w:fill="auto"/>
          </w:tcPr>
          <w:p w:rsidR="00C4453E"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Razmijenjena iskustva i najbolje prakse među zaposlenima u javnoj upravi sa ciljem </w:t>
            </w:r>
            <w:r w:rsidR="00B27E34">
              <w:rPr>
                <w:rFonts w:asciiTheme="minorHAnsi" w:eastAsia="Cambria" w:hAnsiTheme="minorHAnsi" w:cs="Cambria"/>
                <w:b w:val="0"/>
                <w:sz w:val="18"/>
                <w:szCs w:val="18"/>
              </w:rPr>
              <w:t>da se podigne</w:t>
            </w:r>
            <w:r w:rsidRPr="007075A6">
              <w:rPr>
                <w:rFonts w:asciiTheme="minorHAnsi" w:eastAsia="Cambria" w:hAnsiTheme="minorHAnsi" w:cs="Cambria"/>
                <w:b w:val="0"/>
                <w:sz w:val="18"/>
                <w:szCs w:val="18"/>
              </w:rPr>
              <w:t xml:space="preserve"> kvaliteta usluga i zadovoljstva korisnika istim (kroz trening, studijske posjete, okrugle stolove, regionalne inicijative) </w:t>
            </w:r>
          </w:p>
          <w:p w:rsidR="006F3EBE" w:rsidRPr="007075A6" w:rsidRDefault="006F3EBE"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B27E34">
              <w:rPr>
                <w:rFonts w:asciiTheme="minorHAnsi" w:hAnsiTheme="minorHAnsi"/>
                <w:b w:val="0"/>
                <w:color w:val="000000" w:themeColor="text1"/>
                <w:sz w:val="18"/>
                <w:szCs w:val="18"/>
              </w:rPr>
              <w:t>Izrada veb stranice posvećene</w:t>
            </w:r>
            <w:r w:rsidRPr="007244E2">
              <w:rPr>
                <w:rFonts w:asciiTheme="minorHAnsi" w:hAnsiTheme="minorHAnsi"/>
                <w:b w:val="0"/>
                <w:color w:val="000000" w:themeColor="text1"/>
                <w:sz w:val="18"/>
                <w:szCs w:val="18"/>
              </w:rPr>
              <w:t xml:space="preserve"> upravljanjem kvaliteta</w:t>
            </w:r>
          </w:p>
          <w:p w:rsidR="00A16942" w:rsidRPr="007075A6"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Realizovane promotivne aktivnosti na socijalnim mrežama i video-klipovi, p</w:t>
            </w:r>
            <w:r w:rsidR="00B27E34">
              <w:rPr>
                <w:rFonts w:asciiTheme="minorHAnsi" w:eastAsia="Cambria" w:hAnsiTheme="minorHAnsi" w:cs="Cambria"/>
                <w:b w:val="0"/>
                <w:sz w:val="18"/>
                <w:szCs w:val="18"/>
              </w:rPr>
              <w:t>redstavljanje dobrih praksi na dva</w:t>
            </w:r>
            <w:r w:rsidRPr="007075A6">
              <w:rPr>
                <w:rFonts w:asciiTheme="minorHAnsi" w:eastAsia="Cambria" w:hAnsiTheme="minorHAnsi" w:cs="Cambria"/>
                <w:b w:val="0"/>
                <w:sz w:val="18"/>
                <w:szCs w:val="18"/>
              </w:rPr>
              <w:t xml:space="preserve"> okrugla stola </w:t>
            </w:r>
          </w:p>
        </w:tc>
        <w:tc>
          <w:tcPr>
            <w:tcW w:w="153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Privredna komora</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RESPA</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F3EBE" w:rsidRPr="007244E2" w:rsidRDefault="00513DED" w:rsidP="000664DC">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w:t>
            </w:r>
            <w:r w:rsidR="006A107F" w:rsidRPr="007075A6">
              <w:rPr>
                <w:rFonts w:asciiTheme="minorHAnsi" w:eastAsia="Cambria" w:hAnsiTheme="minorHAnsi" w:cs="Cambria"/>
                <w:b w:val="0"/>
                <w:sz w:val="18"/>
                <w:szCs w:val="18"/>
              </w:rPr>
              <w:t>3.000 €</w:t>
            </w:r>
          </w:p>
        </w:tc>
        <w:tc>
          <w:tcPr>
            <w:tcW w:w="1589"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0653F" w:rsidRPr="007075A6" w:rsidRDefault="00F0653F">
            <w:pPr>
              <w:shd w:val="clear" w:color="auto" w:fill="FFFFFF"/>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pomoć ReSPA</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0F3FC3" w:rsidP="00AD511C">
            <w:pPr>
              <w:shd w:val="clear" w:color="auto" w:fill="FFFFFF"/>
              <w:spacing w:before="20" w:after="20"/>
              <w:ind w:left="-30" w:right="-120"/>
              <w:rPr>
                <w:rFonts w:asciiTheme="minorHAnsi" w:eastAsia="Cambria" w:hAnsiTheme="minorHAnsi" w:cs="Cambria"/>
                <w:b w:val="0"/>
                <w:sz w:val="18"/>
                <w:szCs w:val="18"/>
              </w:rPr>
            </w:pPr>
            <w:r>
              <w:rPr>
                <w:rFonts w:asciiTheme="minorHAnsi" w:eastAsia="Cambria" w:hAnsiTheme="minorHAnsi" w:cs="Cambria"/>
                <w:b w:val="0"/>
                <w:sz w:val="18"/>
                <w:szCs w:val="18"/>
              </w:rPr>
              <w:t>2.1.6</w:t>
            </w:r>
          </w:p>
        </w:tc>
        <w:tc>
          <w:tcPr>
            <w:tcW w:w="2610"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AD511C">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Mapiranje procesa rada u cilju optimizacije rada i uvođenja sistema upravljanja na nivou javne</w:t>
            </w:r>
            <w:r w:rsidR="00DC3028">
              <w:rPr>
                <w:rFonts w:asciiTheme="minorHAnsi" w:eastAsia="Cambria" w:hAnsiTheme="minorHAnsi" w:cs="Cambria"/>
                <w:b w:val="0"/>
                <w:sz w:val="18"/>
                <w:szCs w:val="18"/>
              </w:rPr>
              <w:t xml:space="preserve"> uprave</w:t>
            </w:r>
            <w:r w:rsidRPr="007075A6">
              <w:rPr>
                <w:rFonts w:asciiTheme="minorHAnsi" w:eastAsia="Cambria" w:hAnsiTheme="minorHAnsi" w:cs="Cambria"/>
                <w:b w:val="0"/>
                <w:sz w:val="18"/>
                <w:szCs w:val="18"/>
              </w:rPr>
              <w:t xml:space="preserve"> </w:t>
            </w:r>
          </w:p>
        </w:tc>
        <w:tc>
          <w:tcPr>
            <w:tcW w:w="3991" w:type="dxa"/>
            <w:gridSpan w:val="3"/>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B27E34"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U najmanje </w:t>
            </w:r>
            <w:r>
              <w:rPr>
                <w:rFonts w:asciiTheme="minorHAnsi" w:eastAsia="Cambria" w:hAnsiTheme="minorHAnsi" w:cs="Cambria"/>
                <w:b w:val="0"/>
                <w:sz w:val="18"/>
                <w:szCs w:val="18"/>
                <w:lang w:val="sr-Latn-RS"/>
              </w:rPr>
              <w:t>četri</w:t>
            </w:r>
            <w:r w:rsidR="006A107F" w:rsidRPr="007075A6">
              <w:rPr>
                <w:rFonts w:asciiTheme="minorHAnsi" w:eastAsia="Cambria" w:hAnsiTheme="minorHAnsi" w:cs="Cambria"/>
                <w:b w:val="0"/>
                <w:sz w:val="18"/>
                <w:szCs w:val="18"/>
              </w:rPr>
              <w:t xml:space="preserve"> Pilot institucije (MJUDDM, Uprava za sport, Agencija za zaštitu ličnih podataka i slobodan pristup informacijama, Centar za socijalni rad Podgorica, Zavod za zapošljavanje) izrađena analiza za unap</w:t>
            </w:r>
            <w:r>
              <w:rPr>
                <w:rFonts w:asciiTheme="minorHAnsi" w:eastAsia="Cambria" w:hAnsiTheme="minorHAnsi" w:cs="Cambria"/>
                <w:b w:val="0"/>
                <w:sz w:val="18"/>
                <w:szCs w:val="18"/>
              </w:rPr>
              <w:t>ređenje procesa rada i usluga s</w:t>
            </w:r>
            <w:r w:rsidR="006A107F" w:rsidRPr="007075A6">
              <w:rPr>
                <w:rFonts w:asciiTheme="minorHAnsi" w:eastAsia="Cambria" w:hAnsiTheme="minorHAnsi" w:cs="Cambria"/>
                <w:b w:val="0"/>
                <w:sz w:val="18"/>
                <w:szCs w:val="18"/>
              </w:rPr>
              <w:t xml:space="preserve"> konkretnim preporukama za unapređenje unutrašnje organizacije</w:t>
            </w:r>
          </w:p>
          <w:p w:rsidR="00A16942" w:rsidRPr="007075A6" w:rsidRDefault="00B27E34"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Unapređ</w:t>
            </w:r>
            <w:r w:rsidR="006A107F" w:rsidRPr="007075A6">
              <w:rPr>
                <w:rFonts w:asciiTheme="minorHAnsi" w:eastAsia="Cambria" w:hAnsiTheme="minorHAnsi" w:cs="Cambria"/>
                <w:b w:val="0"/>
                <w:sz w:val="18"/>
                <w:szCs w:val="18"/>
              </w:rPr>
              <w:t>enje i digit</w:t>
            </w:r>
            <w:r>
              <w:rPr>
                <w:rFonts w:asciiTheme="minorHAnsi" w:eastAsia="Cambria" w:hAnsiTheme="minorHAnsi" w:cs="Cambria"/>
                <w:b w:val="0"/>
                <w:sz w:val="18"/>
                <w:szCs w:val="18"/>
              </w:rPr>
              <w:t>alizacija internih procedura (uključujuć</w:t>
            </w:r>
            <w:r w:rsidR="006A107F" w:rsidRPr="007075A6">
              <w:rPr>
                <w:rFonts w:asciiTheme="minorHAnsi" w:eastAsia="Cambria" w:hAnsiTheme="minorHAnsi" w:cs="Cambria"/>
                <w:b w:val="0"/>
                <w:sz w:val="18"/>
                <w:szCs w:val="18"/>
              </w:rPr>
              <w:t>i pojednostavljivanje)</w:t>
            </w:r>
          </w:p>
          <w:p w:rsidR="00A16942" w:rsidRPr="007075A6" w:rsidRDefault="00B27E34"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Sp</w:t>
            </w:r>
            <w:r w:rsidR="006A107F" w:rsidRPr="007075A6">
              <w:rPr>
                <w:rFonts w:asciiTheme="minorHAnsi" w:eastAsia="Cambria" w:hAnsiTheme="minorHAnsi" w:cs="Cambria"/>
                <w:b w:val="0"/>
                <w:sz w:val="18"/>
                <w:szCs w:val="18"/>
              </w:rPr>
              <w:t>rovedena reorganizacija i op</w:t>
            </w:r>
            <w:r>
              <w:rPr>
                <w:rFonts w:asciiTheme="minorHAnsi" w:eastAsia="Cambria" w:hAnsiTheme="minorHAnsi" w:cs="Cambria"/>
                <w:b w:val="0"/>
                <w:sz w:val="18"/>
                <w:szCs w:val="18"/>
              </w:rPr>
              <w:t>timalni procesi rada u skladu s</w:t>
            </w:r>
            <w:r w:rsidR="006A107F" w:rsidRPr="007075A6">
              <w:rPr>
                <w:rFonts w:asciiTheme="minorHAnsi" w:eastAsia="Cambria" w:hAnsiTheme="minorHAnsi" w:cs="Cambria"/>
                <w:b w:val="0"/>
                <w:sz w:val="18"/>
                <w:szCs w:val="18"/>
              </w:rPr>
              <w:t xml:space="preserve"> Analizom</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r w:rsidRPr="007075A6">
              <w:rPr>
                <w:rFonts w:asciiTheme="minorHAnsi" w:eastAsia="Cambria" w:hAnsiTheme="minorHAnsi" w:cs="Cambria"/>
                <w:b w:val="0"/>
                <w:sz w:val="18"/>
                <w:szCs w:val="18"/>
              </w:rPr>
              <w:br/>
              <w:t>MFSS</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Centar za socijalni rad Podgorica</w:t>
            </w:r>
          </w:p>
          <w:p w:rsidR="00A16942"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Zavod za zapošljavanje</w:t>
            </w:r>
          </w:p>
          <w:p w:rsidR="00EC3689" w:rsidRDefault="00EC3689">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Uprava za sport</w:t>
            </w:r>
          </w:p>
          <w:p w:rsidR="00EC3689" w:rsidRPr="007075A6" w:rsidRDefault="00B27E34">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JLS (</w:t>
            </w:r>
            <w:r w:rsidR="00EC3689">
              <w:rPr>
                <w:rFonts w:asciiTheme="minorHAnsi" w:eastAsia="Cambria" w:hAnsiTheme="minorHAnsi" w:cs="Cambria"/>
                <w:b w:val="0"/>
                <w:sz w:val="18"/>
                <w:szCs w:val="18"/>
              </w:rPr>
              <w:t>Nikšić, Pljevlja)</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0664DC">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w:t>
            </w:r>
            <w:r w:rsidR="006A107F" w:rsidRPr="007075A6">
              <w:rPr>
                <w:rFonts w:asciiTheme="minorHAnsi" w:eastAsia="Cambria" w:hAnsiTheme="minorHAnsi" w:cs="Cambria"/>
                <w:b w:val="0"/>
                <w:sz w:val="18"/>
                <w:szCs w:val="18"/>
              </w:rPr>
              <w:t>70.000 €</w:t>
            </w:r>
          </w:p>
        </w:tc>
        <w:tc>
          <w:tcPr>
            <w:tcW w:w="1589"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A16942">
            <w:pPr>
              <w:shd w:val="clear" w:color="auto" w:fill="FFFFFF"/>
              <w:spacing w:before="20" w:after="20"/>
              <w:jc w:val="center"/>
              <w:rPr>
                <w:rFonts w:asciiTheme="minorHAnsi" w:eastAsia="Cambria" w:hAnsiTheme="minorHAnsi" w:cs="Cambria"/>
                <w:b w:val="0"/>
                <w:sz w:val="18"/>
                <w:szCs w:val="18"/>
              </w:rPr>
            </w:pP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0F3FC3" w:rsidP="00AD511C">
            <w:pPr>
              <w:shd w:val="clear" w:color="auto" w:fill="FFFFFF"/>
              <w:spacing w:before="20" w:after="20"/>
              <w:ind w:left="-30" w:right="-120"/>
              <w:rPr>
                <w:rFonts w:asciiTheme="minorHAnsi" w:eastAsia="Cambria" w:hAnsiTheme="minorHAnsi" w:cs="Cambria"/>
                <w:b w:val="0"/>
                <w:sz w:val="18"/>
                <w:szCs w:val="18"/>
              </w:rPr>
            </w:pPr>
            <w:r>
              <w:rPr>
                <w:rFonts w:asciiTheme="minorHAnsi" w:eastAsia="Cambria" w:hAnsiTheme="minorHAnsi" w:cs="Cambria"/>
                <w:b w:val="0"/>
                <w:sz w:val="18"/>
                <w:szCs w:val="18"/>
              </w:rPr>
              <w:t>2.1.7</w:t>
            </w:r>
          </w:p>
        </w:tc>
        <w:tc>
          <w:tcPr>
            <w:tcW w:w="2610"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AD511C">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izvještavanja o kvalitetu upravnog rješavanja</w:t>
            </w:r>
          </w:p>
        </w:tc>
        <w:tc>
          <w:tcPr>
            <w:tcW w:w="3991" w:type="dxa"/>
            <w:gridSpan w:val="3"/>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B27E34" w:rsidP="00C4453E">
            <w:pPr>
              <w:shd w:val="clear" w:color="auto" w:fill="FFFFFF"/>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Metodologija unaprijeđena s</w:t>
            </w:r>
            <w:r w:rsidR="006A107F" w:rsidRPr="007075A6">
              <w:rPr>
                <w:rFonts w:asciiTheme="minorHAnsi" w:eastAsia="Cambria" w:hAnsiTheme="minorHAnsi" w:cs="Cambria"/>
                <w:b w:val="0"/>
                <w:sz w:val="18"/>
                <w:szCs w:val="18"/>
              </w:rPr>
              <w:t xml:space="preserve"> meritornim odlučivanjem u II stepenu, razmjena podataka po službenoj dužnosti i ovlašćeno službeno lice, izjašnjavanje stranke o rezultatima postupka i ping pong efekat, ponovno odlučivanje, </w:t>
            </w:r>
            <w:r>
              <w:rPr>
                <w:rFonts w:asciiTheme="minorHAnsi" w:eastAsia="Cambria" w:hAnsiTheme="minorHAnsi" w:cs="Cambria"/>
                <w:b w:val="0"/>
                <w:sz w:val="18"/>
                <w:szCs w:val="18"/>
              </w:rPr>
              <w:t>detaljna statistika</w:t>
            </w:r>
            <w:r w:rsidR="006A107F" w:rsidRPr="007075A6">
              <w:rPr>
                <w:rFonts w:asciiTheme="minorHAnsi" w:eastAsia="Cambria" w:hAnsiTheme="minorHAnsi" w:cs="Cambria"/>
                <w:b w:val="0"/>
                <w:sz w:val="18"/>
                <w:szCs w:val="18"/>
              </w:rPr>
              <w:t xml:space="preserve"> </w:t>
            </w:r>
            <w:r>
              <w:rPr>
                <w:rFonts w:asciiTheme="minorHAnsi" w:eastAsia="Cambria" w:hAnsiTheme="minorHAnsi" w:cs="Cambria"/>
                <w:b w:val="0"/>
                <w:sz w:val="18"/>
                <w:szCs w:val="18"/>
              </w:rPr>
              <w:t>o odlučivanju Upravnog suda, s</w:t>
            </w:r>
            <w:r w:rsidR="006A107F" w:rsidRPr="007075A6">
              <w:rPr>
                <w:rFonts w:asciiTheme="minorHAnsi" w:eastAsia="Cambria" w:hAnsiTheme="minorHAnsi" w:cs="Cambria"/>
                <w:b w:val="0"/>
                <w:sz w:val="18"/>
                <w:szCs w:val="18"/>
              </w:rPr>
              <w:t xml:space="preserve"> naglaskom na broj</w:t>
            </w:r>
            <w:r>
              <w:rPr>
                <w:rFonts w:asciiTheme="minorHAnsi" w:eastAsia="Cambria" w:hAnsiTheme="minorHAnsi" w:cs="Cambria"/>
                <w:b w:val="0"/>
                <w:sz w:val="18"/>
                <w:szCs w:val="18"/>
              </w:rPr>
              <w:t>u</w:t>
            </w:r>
            <w:r w:rsidR="006A107F" w:rsidRPr="007075A6">
              <w:rPr>
                <w:rFonts w:asciiTheme="minorHAnsi" w:eastAsia="Cambria" w:hAnsiTheme="minorHAnsi" w:cs="Cambria"/>
                <w:b w:val="0"/>
                <w:sz w:val="18"/>
                <w:szCs w:val="18"/>
              </w:rPr>
              <w:t xml:space="preserve"> i sadržaj</w:t>
            </w:r>
            <w:r>
              <w:rPr>
                <w:rFonts w:asciiTheme="minorHAnsi" w:eastAsia="Cambria" w:hAnsiTheme="minorHAnsi" w:cs="Cambria"/>
                <w:b w:val="0"/>
                <w:sz w:val="18"/>
                <w:szCs w:val="18"/>
              </w:rPr>
              <w:t>u</w:t>
            </w:r>
            <w:r w:rsidR="006A107F" w:rsidRPr="007075A6">
              <w:rPr>
                <w:rFonts w:asciiTheme="minorHAnsi" w:eastAsia="Cambria" w:hAnsiTheme="minorHAnsi" w:cs="Cambria"/>
                <w:b w:val="0"/>
                <w:sz w:val="18"/>
                <w:szCs w:val="18"/>
              </w:rPr>
              <w:t xml:space="preserve"> konačnih meritornih odluka povodom konkretne upravne stvari, odnosno na broj</w:t>
            </w:r>
            <w:r>
              <w:rPr>
                <w:rFonts w:asciiTheme="minorHAnsi" w:eastAsia="Cambria" w:hAnsiTheme="minorHAnsi" w:cs="Cambria"/>
                <w:b w:val="0"/>
                <w:sz w:val="18"/>
                <w:szCs w:val="18"/>
              </w:rPr>
              <w:t>u</w:t>
            </w:r>
            <w:r w:rsidR="006A107F" w:rsidRPr="007075A6">
              <w:rPr>
                <w:rFonts w:asciiTheme="minorHAnsi" w:eastAsia="Cambria" w:hAnsiTheme="minorHAnsi" w:cs="Cambria"/>
                <w:b w:val="0"/>
                <w:sz w:val="18"/>
                <w:szCs w:val="18"/>
              </w:rPr>
              <w:t xml:space="preserve"> odluka kojima je upravna stvar vraćena na ponovno odlučivanje</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Direktorat za efikasnu implementaciju dobre javne uprave</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6.000 €</w:t>
            </w:r>
          </w:p>
        </w:tc>
        <w:tc>
          <w:tcPr>
            <w:tcW w:w="1589"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3E44A1">
              <w:rPr>
                <w:rFonts w:asciiTheme="minorHAnsi" w:eastAsia="Cambria" w:hAnsiTheme="minorHAnsi" w:cs="Cambria"/>
                <w:b w:val="0"/>
                <w:sz w:val="18"/>
                <w:szCs w:val="18"/>
              </w:rPr>
              <w:t>Donatorska sredstva</w:t>
            </w:r>
            <w:r w:rsidR="00F0653F">
              <w:rPr>
                <w:rFonts w:asciiTheme="minorHAnsi" w:eastAsia="Cambria" w:hAnsiTheme="minorHAnsi" w:cs="Cambria"/>
                <w:b w:val="0"/>
                <w:sz w:val="18"/>
                <w:szCs w:val="18"/>
              </w:rPr>
              <w:t xml:space="preserve"> direktna sredstva SIGMA</w:t>
            </w:r>
          </w:p>
          <w:p w:rsidR="00A16942" w:rsidRPr="007075A6" w:rsidRDefault="00A16942">
            <w:pPr>
              <w:shd w:val="clear" w:color="auto" w:fill="FFFFFF"/>
              <w:spacing w:before="20" w:after="20"/>
              <w:jc w:val="center"/>
              <w:rPr>
                <w:rFonts w:asciiTheme="minorHAnsi" w:eastAsia="Cambria" w:hAnsiTheme="minorHAnsi" w:cs="Cambria"/>
                <w:b w:val="0"/>
                <w:sz w:val="18"/>
                <w:szCs w:val="18"/>
              </w:rPr>
            </w:pP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0F3FC3" w:rsidRDefault="000F3FC3" w:rsidP="00AD511C">
            <w:pPr>
              <w:shd w:val="clear" w:color="auto" w:fill="FFFFFF"/>
              <w:spacing w:before="20" w:after="20"/>
              <w:ind w:left="-30" w:right="-120"/>
              <w:rPr>
                <w:rFonts w:asciiTheme="minorHAnsi" w:eastAsia="Cambria" w:hAnsiTheme="minorHAnsi" w:cs="Cambria"/>
                <w:b w:val="0"/>
                <w:sz w:val="18"/>
                <w:szCs w:val="18"/>
              </w:rPr>
            </w:pPr>
            <w:r w:rsidRPr="000F3FC3">
              <w:rPr>
                <w:rFonts w:asciiTheme="minorHAnsi" w:eastAsia="Cambria" w:hAnsiTheme="minorHAnsi" w:cs="Cambria"/>
                <w:b w:val="0"/>
                <w:sz w:val="18"/>
                <w:szCs w:val="18"/>
              </w:rPr>
              <w:t>2.1.8</w:t>
            </w:r>
          </w:p>
        </w:tc>
        <w:tc>
          <w:tcPr>
            <w:tcW w:w="2610"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B27E34">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Uspostavljanje Kataloga usluga u pilot insit</w:t>
            </w:r>
            <w:r w:rsidR="00B27E34">
              <w:rPr>
                <w:rFonts w:asciiTheme="minorHAnsi" w:eastAsia="Cambria" w:hAnsiTheme="minorHAnsi" w:cs="Cambria"/>
                <w:b w:val="0"/>
                <w:sz w:val="18"/>
                <w:szCs w:val="18"/>
              </w:rPr>
              <w:t>itucijama</w:t>
            </w:r>
          </w:p>
        </w:tc>
        <w:tc>
          <w:tcPr>
            <w:tcW w:w="3991" w:type="dxa"/>
            <w:gridSpan w:val="3"/>
            <w:tcBorders>
              <w:top w:val="single" w:sz="4" w:space="0" w:color="000000"/>
              <w:left w:val="single" w:sz="4" w:space="0" w:color="000000"/>
              <w:bottom w:val="single" w:sz="4" w:space="0" w:color="000000"/>
              <w:right w:val="single" w:sz="4" w:space="0" w:color="000000"/>
            </w:tcBorders>
            <w:shd w:val="clear" w:color="auto" w:fill="auto"/>
          </w:tcPr>
          <w:p w:rsidR="00A16942" w:rsidRPr="00C4453E"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w:t>
            </w:r>
            <w:r w:rsidR="00B27E34">
              <w:rPr>
                <w:rFonts w:asciiTheme="minorHAnsi" w:eastAsia="Cambria" w:hAnsiTheme="minorHAnsi" w:cs="Cambria"/>
                <w:b w:val="0"/>
                <w:sz w:val="18"/>
                <w:szCs w:val="18"/>
              </w:rPr>
              <w:t>ilot projekat u pet</w:t>
            </w:r>
            <w:r w:rsidRPr="007075A6">
              <w:rPr>
                <w:rFonts w:asciiTheme="minorHAnsi" w:eastAsia="Cambria" w:hAnsiTheme="minorHAnsi" w:cs="Cambria"/>
                <w:b w:val="0"/>
                <w:sz w:val="18"/>
                <w:szCs w:val="18"/>
              </w:rPr>
              <w:t xml:space="preserve"> institucija Katalog usluga i administrativnih </w:t>
            </w:r>
            <w:r w:rsidR="00B27E34">
              <w:rPr>
                <w:rFonts w:asciiTheme="minorHAnsi" w:eastAsia="Cambria" w:hAnsiTheme="minorHAnsi" w:cs="Cambria"/>
                <w:b w:val="0"/>
                <w:sz w:val="18"/>
                <w:szCs w:val="18"/>
              </w:rPr>
              <w:t>procedura, s</w:t>
            </w:r>
            <w:r w:rsidRPr="007075A6">
              <w:rPr>
                <w:rFonts w:asciiTheme="minorHAnsi" w:eastAsia="Cambria" w:hAnsiTheme="minorHAnsi" w:cs="Cambria"/>
                <w:b w:val="0"/>
                <w:sz w:val="18"/>
                <w:szCs w:val="18"/>
              </w:rPr>
              <w:t xml:space="preserve"> procjenom troškova i mogućnosti digitalizacije pojedinih usluga</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MJUDM –Direktorat za efikasnu implementaciju dobre javne uprave</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0664DC">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8</w:t>
            </w:r>
            <w:r w:rsidR="006A107F" w:rsidRPr="007075A6">
              <w:rPr>
                <w:rFonts w:asciiTheme="minorHAnsi" w:eastAsia="Cambria" w:hAnsiTheme="minorHAnsi" w:cs="Cambria"/>
                <w:b w:val="0"/>
                <w:sz w:val="18"/>
                <w:szCs w:val="18"/>
              </w:rPr>
              <w:t>5.000 €</w:t>
            </w:r>
          </w:p>
        </w:tc>
        <w:tc>
          <w:tcPr>
            <w:tcW w:w="1589" w:type="dxa"/>
            <w:tcBorders>
              <w:top w:val="single" w:sz="4" w:space="0" w:color="000000"/>
              <w:left w:val="single" w:sz="4" w:space="0" w:color="000000"/>
              <w:bottom w:val="single" w:sz="4" w:space="0" w:color="000000"/>
              <w:right w:val="single" w:sz="4" w:space="0" w:color="000000"/>
            </w:tcBorders>
            <w:shd w:val="clear" w:color="auto" w:fill="auto"/>
            <w:vAlign w:val="center"/>
          </w:tcPr>
          <w:p w:rsidR="00F0653F" w:rsidRPr="007075A6" w:rsidRDefault="00F0653F" w:rsidP="00F0653F">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0F3FC3" w:rsidP="00AD511C">
            <w:pPr>
              <w:shd w:val="clear" w:color="auto" w:fill="FFFFFF"/>
              <w:spacing w:before="20" w:after="20"/>
              <w:ind w:left="-30" w:right="-12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2.1.9</w:t>
            </w:r>
          </w:p>
        </w:tc>
        <w:tc>
          <w:tcPr>
            <w:tcW w:w="2610"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AD511C">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Uspostavljanje Kataloga svih usluga na državnom i lokalnom nivou  </w:t>
            </w:r>
          </w:p>
        </w:tc>
        <w:tc>
          <w:tcPr>
            <w:tcW w:w="3991" w:type="dxa"/>
            <w:gridSpan w:val="3"/>
            <w:tcBorders>
              <w:top w:val="single" w:sz="4" w:space="0" w:color="000000"/>
              <w:left w:val="single" w:sz="4" w:space="0" w:color="000000"/>
              <w:bottom w:val="single" w:sz="4" w:space="0" w:color="000000"/>
              <w:right w:val="single" w:sz="4" w:space="0" w:color="000000"/>
            </w:tcBorders>
            <w:shd w:val="clear" w:color="auto" w:fill="auto"/>
          </w:tcPr>
          <w:p w:rsidR="00A16942" w:rsidRPr="006432D8" w:rsidRDefault="006A107F" w:rsidP="00C4453E">
            <w:pPr>
              <w:shd w:val="clear" w:color="auto" w:fill="FFFFFF"/>
              <w:spacing w:before="20" w:after="20"/>
              <w:ind w:left="0"/>
              <w:rPr>
                <w:rFonts w:asciiTheme="minorHAnsi" w:eastAsia="Cambria" w:hAnsiTheme="minorHAnsi" w:cs="Cambria"/>
                <w:b w:val="0"/>
                <w:i/>
                <w:sz w:val="18"/>
                <w:szCs w:val="18"/>
              </w:rPr>
            </w:pPr>
            <w:r w:rsidRPr="007075A6">
              <w:rPr>
                <w:rFonts w:asciiTheme="minorHAnsi" w:eastAsia="Cambria" w:hAnsiTheme="minorHAnsi" w:cs="Cambria"/>
                <w:b w:val="0"/>
                <w:sz w:val="18"/>
                <w:szCs w:val="18"/>
              </w:rPr>
              <w:t xml:space="preserve">Razvijen Katalog </w:t>
            </w:r>
            <w:r w:rsidRPr="007075A6">
              <w:rPr>
                <w:rFonts w:asciiTheme="minorHAnsi" w:eastAsia="Cambria" w:hAnsiTheme="minorHAnsi" w:cs="Cambria"/>
                <w:b w:val="0"/>
                <w:i/>
                <w:sz w:val="18"/>
                <w:szCs w:val="18"/>
              </w:rPr>
              <w:t>off-line i on-line</w:t>
            </w:r>
            <w:r w:rsidR="00B27E34">
              <w:rPr>
                <w:rFonts w:asciiTheme="minorHAnsi" w:eastAsia="Cambria" w:hAnsiTheme="minorHAnsi" w:cs="Cambria"/>
                <w:b w:val="0"/>
                <w:sz w:val="18"/>
                <w:szCs w:val="18"/>
              </w:rPr>
              <w:t xml:space="preserve"> usluga s</w:t>
            </w:r>
            <w:r w:rsidRPr="007075A6">
              <w:rPr>
                <w:rFonts w:asciiTheme="minorHAnsi" w:eastAsia="Cambria" w:hAnsiTheme="minorHAnsi" w:cs="Cambria"/>
                <w:b w:val="0"/>
                <w:sz w:val="18"/>
                <w:szCs w:val="18"/>
              </w:rPr>
              <w:t xml:space="preserve"> anali</w:t>
            </w:r>
            <w:r w:rsidR="00B27E34">
              <w:rPr>
                <w:rFonts w:asciiTheme="minorHAnsi" w:eastAsia="Cambria" w:hAnsiTheme="minorHAnsi" w:cs="Cambria"/>
                <w:b w:val="0"/>
                <w:sz w:val="18"/>
                <w:szCs w:val="18"/>
              </w:rPr>
              <w:t>zom njihovog stanja/kvaliteta s</w:t>
            </w:r>
            <w:r w:rsidRPr="007075A6">
              <w:rPr>
                <w:rFonts w:asciiTheme="minorHAnsi" w:eastAsia="Cambria" w:hAnsiTheme="minorHAnsi" w:cs="Cambria"/>
                <w:b w:val="0"/>
                <w:sz w:val="18"/>
                <w:szCs w:val="18"/>
              </w:rPr>
              <w:t xml:space="preserve"> konceptom </w:t>
            </w:r>
            <w:r w:rsidRPr="007075A6">
              <w:rPr>
                <w:rFonts w:asciiTheme="minorHAnsi" w:eastAsia="Cambria" w:hAnsiTheme="minorHAnsi" w:cs="Cambria"/>
                <w:b w:val="0"/>
                <w:i/>
                <w:sz w:val="18"/>
                <w:szCs w:val="18"/>
              </w:rPr>
              <w:t xml:space="preserve">„human centered </w:t>
            </w:r>
            <w:r w:rsidRPr="00CF0C79">
              <w:rPr>
                <w:rFonts w:asciiTheme="minorHAnsi" w:eastAsia="Cambria" w:hAnsiTheme="minorHAnsi" w:cs="Cambria"/>
                <w:b w:val="0"/>
                <w:i/>
                <w:color w:val="000000" w:themeColor="text1"/>
                <w:sz w:val="18"/>
                <w:szCs w:val="18"/>
              </w:rPr>
              <w:t>design</w:t>
            </w:r>
            <w:r w:rsidRPr="00CF0C79">
              <w:rPr>
                <w:rFonts w:asciiTheme="minorHAnsi" w:eastAsia="Cambria" w:hAnsiTheme="minorHAnsi" w:cs="Cambria"/>
                <w:b w:val="0"/>
                <w:color w:val="000000" w:themeColor="text1"/>
                <w:sz w:val="18"/>
                <w:szCs w:val="18"/>
              </w:rPr>
              <w:t>“</w:t>
            </w:r>
            <w:r w:rsidR="00B27E34">
              <w:rPr>
                <w:rFonts w:asciiTheme="minorHAnsi" w:eastAsia="Cambria" w:hAnsiTheme="minorHAnsi" w:cs="Cambria"/>
                <w:b w:val="0"/>
                <w:color w:val="000000" w:themeColor="text1"/>
                <w:sz w:val="18"/>
                <w:szCs w:val="18"/>
              </w:rPr>
              <w:t xml:space="preserve"> s</w:t>
            </w:r>
            <w:r w:rsidR="00FF777C" w:rsidRPr="00CF0C79">
              <w:rPr>
                <w:rFonts w:asciiTheme="minorHAnsi" w:eastAsia="Cambria" w:hAnsiTheme="minorHAnsi" w:cs="Cambria"/>
                <w:b w:val="0"/>
                <w:color w:val="000000" w:themeColor="text1"/>
                <w:sz w:val="18"/>
                <w:szCs w:val="18"/>
              </w:rPr>
              <w:t xml:space="preserve"> pregledom administrativnih procedura i pr</w:t>
            </w:r>
            <w:r w:rsidR="004B031A" w:rsidRPr="00CF0C79">
              <w:rPr>
                <w:rFonts w:asciiTheme="minorHAnsi" w:eastAsia="Cambria" w:hAnsiTheme="minorHAnsi" w:cs="Cambria"/>
                <w:b w:val="0"/>
                <w:color w:val="000000" w:themeColor="text1"/>
                <w:sz w:val="18"/>
                <w:szCs w:val="18"/>
              </w:rPr>
              <w:t>e</w:t>
            </w:r>
            <w:r w:rsidR="00B27E34">
              <w:rPr>
                <w:rFonts w:asciiTheme="minorHAnsi" w:eastAsia="Cambria" w:hAnsiTheme="minorHAnsi" w:cs="Cambria"/>
                <w:b w:val="0"/>
                <w:color w:val="000000" w:themeColor="text1"/>
                <w:sz w:val="18"/>
                <w:szCs w:val="18"/>
              </w:rPr>
              <w:t>porukama za dalje usklađ</w:t>
            </w:r>
            <w:r w:rsidR="00FF777C" w:rsidRPr="00CF0C79">
              <w:rPr>
                <w:rFonts w:asciiTheme="minorHAnsi" w:eastAsia="Cambria" w:hAnsiTheme="minorHAnsi" w:cs="Cambria"/>
                <w:b w:val="0"/>
                <w:color w:val="000000" w:themeColor="text1"/>
                <w:sz w:val="18"/>
                <w:szCs w:val="18"/>
              </w:rPr>
              <w:t>ivanje podzakonskih akata sa Zakonom o upravnom postupku</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javne uprave SIGMA</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0664DC">
            <w:pPr>
              <w:shd w:val="clear" w:color="auto" w:fill="FFFFFF"/>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w:t>
            </w:r>
            <w:r w:rsidR="006A107F" w:rsidRPr="007075A6">
              <w:rPr>
                <w:rFonts w:asciiTheme="minorHAnsi" w:eastAsia="Cambria" w:hAnsiTheme="minorHAnsi" w:cs="Cambria"/>
                <w:b w:val="0"/>
                <w:sz w:val="18"/>
                <w:szCs w:val="18"/>
              </w:rPr>
              <w:t>72.000 €</w:t>
            </w:r>
          </w:p>
        </w:tc>
        <w:tc>
          <w:tcPr>
            <w:tcW w:w="1589"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F0653F">
            <w:pPr>
              <w:shd w:val="clear" w:color="auto" w:fill="FFFFFF"/>
              <w:spacing w:before="20" w:after="20"/>
              <w:jc w:val="center"/>
              <w:rPr>
                <w:rFonts w:asciiTheme="minorHAnsi" w:eastAsia="Cambria" w:hAnsiTheme="minorHAnsi" w:cs="Cambria"/>
                <w:b w:val="0"/>
                <w:sz w:val="18"/>
                <w:szCs w:val="18"/>
              </w:rPr>
            </w:pPr>
            <w:r w:rsidRPr="00F0653F">
              <w:rPr>
                <w:rFonts w:asciiTheme="minorHAnsi" w:eastAsia="Cambria" w:hAnsiTheme="minorHAnsi" w:cs="Cambria"/>
                <w:b w:val="0"/>
                <w:sz w:val="18"/>
                <w:szCs w:val="18"/>
              </w:rPr>
              <w:t>Donatorska sredstva direktna sredstva SIGMA</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4453E">
            <w:pPr>
              <w:shd w:val="clear" w:color="auto" w:fill="FFFFFF"/>
              <w:spacing w:before="20" w:after="20"/>
              <w:ind w:left="-127"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2.1.8</w:t>
            </w:r>
          </w:p>
        </w:tc>
        <w:tc>
          <w:tcPr>
            <w:tcW w:w="26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kapaciteta MJUDDM u dijelu upravljanja promjenama</w:t>
            </w:r>
          </w:p>
        </w:tc>
        <w:tc>
          <w:tcPr>
            <w:tcW w:w="399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4453E">
            <w:pPr>
              <w:shd w:val="clear" w:color="auto" w:fill="FFFFFF"/>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Namjanje 20 službenika MJUDDM završilo specijalizovane obuke u dijelu upravljanja procesima rada, kvaliteta pruženih usluga i promj</w:t>
            </w:r>
            <w:r w:rsidR="00B27E34">
              <w:rPr>
                <w:rFonts w:asciiTheme="minorHAnsi" w:eastAsia="Cambria" w:hAnsiTheme="minorHAnsi" w:cs="Cambria"/>
                <w:b w:val="0"/>
                <w:sz w:val="18"/>
                <w:szCs w:val="18"/>
              </w:rPr>
              <w:t>ena kulture po ugledu na zemlje s</w:t>
            </w:r>
            <w:r w:rsidRPr="007075A6">
              <w:rPr>
                <w:rFonts w:asciiTheme="minorHAnsi" w:eastAsia="Cambria" w:hAnsiTheme="minorHAnsi" w:cs="Cambria"/>
                <w:b w:val="0"/>
                <w:sz w:val="18"/>
                <w:szCs w:val="18"/>
              </w:rPr>
              <w:t xml:space="preserve"> najboljom praksom  </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16.000 €</w:t>
            </w:r>
          </w:p>
        </w:tc>
        <w:tc>
          <w:tcPr>
            <w:tcW w:w="158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hd w:val="clear" w:color="auto" w:fill="FFFFFF"/>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tbl>
      <w:tblPr>
        <w:tblStyle w:val="11"/>
        <w:tblW w:w="1448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756"/>
        <w:gridCol w:w="23"/>
        <w:gridCol w:w="3611"/>
        <w:gridCol w:w="23"/>
        <w:gridCol w:w="1687"/>
        <w:gridCol w:w="23"/>
        <w:gridCol w:w="307"/>
        <w:gridCol w:w="990"/>
        <w:gridCol w:w="1620"/>
        <w:gridCol w:w="683"/>
        <w:gridCol w:w="818"/>
        <w:gridCol w:w="1319"/>
      </w:tblGrid>
      <w:tr w:rsidR="00A16942" w:rsidRPr="007075A6" w:rsidTr="003C7454">
        <w:tc>
          <w:tcPr>
            <w:tcW w:w="3381"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2.2</w:t>
            </w:r>
          </w:p>
        </w:tc>
        <w:tc>
          <w:tcPr>
            <w:tcW w:w="11104" w:type="dxa"/>
            <w:gridSpan w:val="11"/>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rsidP="00B27E34">
            <w:pPr>
              <w:spacing w:after="40"/>
              <w:ind w:left="0"/>
              <w:rPr>
                <w:rFonts w:asciiTheme="minorHAnsi" w:eastAsia="Cambria" w:hAnsiTheme="minorHAnsi" w:cs="Cambria"/>
                <w:sz w:val="24"/>
                <w:szCs w:val="24"/>
              </w:rPr>
            </w:pPr>
            <w:r w:rsidRPr="00BE7B34">
              <w:rPr>
                <w:rFonts w:asciiTheme="minorHAnsi" w:eastAsia="Cambria" w:hAnsiTheme="minorHAnsi" w:cs="Cambria"/>
                <w:sz w:val="24"/>
                <w:szCs w:val="24"/>
              </w:rPr>
              <w:t>P</w:t>
            </w:r>
            <w:r w:rsidR="00B27E34">
              <w:rPr>
                <w:rFonts w:asciiTheme="minorHAnsi" w:eastAsia="Cambria" w:hAnsiTheme="minorHAnsi" w:cs="Cambria"/>
                <w:sz w:val="24"/>
                <w:szCs w:val="24"/>
              </w:rPr>
              <w:t>otpuna</w:t>
            </w:r>
            <w:r w:rsidRPr="00BE7B34">
              <w:rPr>
                <w:rFonts w:asciiTheme="minorHAnsi" w:eastAsia="Cambria" w:hAnsiTheme="minorHAnsi" w:cs="Cambria"/>
                <w:sz w:val="24"/>
                <w:szCs w:val="24"/>
              </w:rPr>
              <w:t xml:space="preserve"> interoperabilnost informacionih sistema i povećanje broja elektronskih usluga na visokom nivou sofisticiranosti   </w:t>
            </w:r>
          </w:p>
        </w:tc>
      </w:tr>
      <w:tr w:rsidR="00A16942" w:rsidRPr="007075A6" w:rsidTr="003C7454">
        <w:tc>
          <w:tcPr>
            <w:tcW w:w="701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040"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329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137"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701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digitalizovanih  usluga na jedinstvenom portalu iz oblasti definisanih shodno EU metodologiji „</w:t>
            </w:r>
            <w:r w:rsidRPr="007075A6">
              <w:rPr>
                <w:rFonts w:asciiTheme="minorHAnsi" w:eastAsia="Cambria" w:hAnsiTheme="minorHAnsi" w:cs="Cambria"/>
                <w:b w:val="0"/>
                <w:i/>
                <w:sz w:val="18"/>
                <w:szCs w:val="18"/>
              </w:rPr>
              <w:t>eGoverment benchmark</w:t>
            </w:r>
            <w:r w:rsidRPr="007075A6">
              <w:rPr>
                <w:rFonts w:asciiTheme="minorHAnsi" w:eastAsia="Cambria" w:hAnsiTheme="minorHAnsi" w:cs="Cambria"/>
                <w:b w:val="0"/>
                <w:sz w:val="18"/>
                <w:szCs w:val="18"/>
              </w:rPr>
              <w:t>„</w:t>
            </w:r>
            <w:r w:rsidRPr="007075A6">
              <w:rPr>
                <w:rFonts w:asciiTheme="minorHAnsi" w:eastAsia="Cambria" w:hAnsiTheme="minorHAnsi" w:cs="Cambria"/>
                <w:b w:val="0"/>
                <w:sz w:val="18"/>
                <w:szCs w:val="18"/>
                <w:vertAlign w:val="superscript"/>
              </w:rPr>
              <w:footnoteReference w:id="152"/>
            </w:r>
          </w:p>
        </w:tc>
        <w:tc>
          <w:tcPr>
            <w:tcW w:w="2040"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0 (2020)</w:t>
            </w:r>
          </w:p>
        </w:tc>
        <w:tc>
          <w:tcPr>
            <w:tcW w:w="329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10 digitalizovanih usluga na jedinstvenom </w:t>
            </w:r>
            <w:r w:rsidR="00767F83">
              <w:rPr>
                <w:rFonts w:asciiTheme="minorHAnsi" w:eastAsia="Cambria" w:hAnsiTheme="minorHAnsi" w:cs="Cambria"/>
                <w:b w:val="0"/>
                <w:sz w:val="18"/>
                <w:szCs w:val="18"/>
              </w:rPr>
              <w:t>portal</w:t>
            </w:r>
          </w:p>
        </w:tc>
        <w:tc>
          <w:tcPr>
            <w:tcW w:w="2137"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 digitalizovanih usluga na jedinstvenom portalu</w:t>
            </w:r>
          </w:p>
        </w:tc>
      </w:tr>
      <w:tr w:rsidR="00A16942" w:rsidRPr="007075A6" w:rsidTr="003C7454">
        <w:tc>
          <w:tcPr>
            <w:tcW w:w="701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B27E34" w:rsidP="00AD511C">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elektronski podnešenih zahtjeva u odnosu na ukupan broj podnešenih zahtjeva od strane korisnika za korišćenje pilot usluge</w:t>
            </w:r>
            <w:r w:rsidR="006A107F" w:rsidRPr="007075A6">
              <w:rPr>
                <w:rFonts w:asciiTheme="minorHAnsi" w:eastAsia="Cambria" w:hAnsiTheme="minorHAnsi" w:cs="Cambria"/>
                <w:b w:val="0"/>
                <w:sz w:val="18"/>
                <w:szCs w:val="18"/>
                <w:vertAlign w:val="superscript"/>
              </w:rPr>
              <w:footnoteReference w:id="153"/>
            </w:r>
          </w:p>
        </w:tc>
        <w:tc>
          <w:tcPr>
            <w:tcW w:w="2040"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0</w:t>
            </w:r>
            <w:r w:rsidRPr="007075A6">
              <w:rPr>
                <w:rFonts w:asciiTheme="minorHAnsi" w:eastAsia="Cambria" w:hAnsiTheme="minorHAnsi" w:cs="Cambria"/>
                <w:b w:val="0"/>
                <w:sz w:val="18"/>
                <w:szCs w:val="18"/>
                <w:vertAlign w:val="superscript"/>
              </w:rPr>
              <w:footnoteReference w:id="154"/>
            </w:r>
          </w:p>
        </w:tc>
        <w:tc>
          <w:tcPr>
            <w:tcW w:w="329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 po pilot usluzi</w:t>
            </w:r>
          </w:p>
        </w:tc>
        <w:tc>
          <w:tcPr>
            <w:tcW w:w="2137"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45% po pilot usluzi</w:t>
            </w:r>
          </w:p>
        </w:tc>
      </w:tr>
      <w:tr w:rsidR="00A16942" w:rsidRPr="007075A6" w:rsidTr="003C7454">
        <w:tc>
          <w:tcPr>
            <w:tcW w:w="701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ind w:left="0"/>
              <w:rPr>
                <w:rFonts w:asciiTheme="minorHAnsi" w:eastAsia="Cambria" w:hAnsiTheme="minorHAnsi" w:cs="Cambria"/>
                <w:b w:val="0"/>
                <w:sz w:val="18"/>
                <w:szCs w:val="18"/>
                <w:highlight w:val="magenta"/>
              </w:rPr>
            </w:pPr>
            <w:r w:rsidRPr="00B60F17">
              <w:rPr>
                <w:rFonts w:asciiTheme="minorHAnsi" w:eastAsia="Cambria" w:hAnsiTheme="minorHAnsi" w:cs="Cambria"/>
                <w:b w:val="0"/>
                <w:sz w:val="18"/>
                <w:szCs w:val="18"/>
              </w:rPr>
              <w:t>Bro</w:t>
            </w:r>
            <w:r w:rsidR="006B7BC3" w:rsidRPr="00B60F17">
              <w:rPr>
                <w:rFonts w:asciiTheme="minorHAnsi" w:eastAsia="Cambria" w:hAnsiTheme="minorHAnsi" w:cs="Cambria"/>
                <w:b w:val="0"/>
                <w:sz w:val="18"/>
                <w:szCs w:val="18"/>
              </w:rPr>
              <w:t xml:space="preserve">j elektronskih razmjena iz registara u </w:t>
            </w:r>
            <w:r w:rsidRPr="00B60F17">
              <w:rPr>
                <w:rFonts w:asciiTheme="minorHAnsi" w:eastAsia="Cambria" w:hAnsiTheme="minorHAnsi" w:cs="Cambria"/>
                <w:b w:val="0"/>
                <w:sz w:val="18"/>
                <w:szCs w:val="18"/>
              </w:rPr>
              <w:t>metaregis</w:t>
            </w:r>
            <w:r w:rsidR="006B7BC3" w:rsidRPr="00B60F17">
              <w:rPr>
                <w:rFonts w:asciiTheme="minorHAnsi" w:eastAsia="Cambria" w:hAnsiTheme="minorHAnsi" w:cs="Cambria"/>
                <w:b w:val="0"/>
                <w:sz w:val="18"/>
                <w:szCs w:val="18"/>
              </w:rPr>
              <w:t>tru</w:t>
            </w:r>
          </w:p>
        </w:tc>
        <w:tc>
          <w:tcPr>
            <w:tcW w:w="2040"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 (2021)</w:t>
            </w:r>
          </w:p>
        </w:tc>
        <w:tc>
          <w:tcPr>
            <w:tcW w:w="329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w:t>
            </w:r>
          </w:p>
        </w:tc>
        <w:tc>
          <w:tcPr>
            <w:tcW w:w="2137"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p>
        </w:tc>
      </w:tr>
      <w:tr w:rsidR="00A16942" w:rsidRPr="007075A6" w:rsidTr="003C7454">
        <w:tc>
          <w:tcPr>
            <w:tcW w:w="701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Broj opština koje </w:t>
            </w:r>
            <w:r w:rsidR="00AD511C">
              <w:rPr>
                <w:rFonts w:asciiTheme="minorHAnsi" w:eastAsia="Cambria" w:hAnsiTheme="minorHAnsi" w:cs="Cambria"/>
                <w:b w:val="0"/>
                <w:sz w:val="18"/>
                <w:szCs w:val="18"/>
              </w:rPr>
              <w:t>razmjenjuju podatke preko JSERP</w:t>
            </w:r>
          </w:p>
        </w:tc>
        <w:tc>
          <w:tcPr>
            <w:tcW w:w="2040"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 (2021)</w:t>
            </w:r>
          </w:p>
        </w:tc>
        <w:tc>
          <w:tcPr>
            <w:tcW w:w="329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w:t>
            </w:r>
          </w:p>
        </w:tc>
        <w:tc>
          <w:tcPr>
            <w:tcW w:w="2137"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AD511C">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Sve JLS</w:t>
            </w:r>
          </w:p>
        </w:tc>
      </w:tr>
      <w:tr w:rsidR="00A16942" w:rsidRPr="007075A6" w:rsidTr="003C7454">
        <w:tc>
          <w:tcPr>
            <w:tcW w:w="3381"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Aktivnosti</w:t>
            </w:r>
          </w:p>
        </w:tc>
        <w:tc>
          <w:tcPr>
            <w:tcW w:w="3634"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Indikator rezultata</w:t>
            </w:r>
          </w:p>
        </w:tc>
        <w:tc>
          <w:tcPr>
            <w:tcW w:w="171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Nadležne institucije</w:t>
            </w:r>
          </w:p>
        </w:tc>
        <w:tc>
          <w:tcPr>
            <w:tcW w:w="132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Početak</w:t>
            </w:r>
          </w:p>
        </w:tc>
        <w:tc>
          <w:tcPr>
            <w:tcW w:w="162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Završetak</w:t>
            </w:r>
          </w:p>
        </w:tc>
        <w:tc>
          <w:tcPr>
            <w:tcW w:w="1501"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pPr>
              <w:spacing w:before="20" w:after="20"/>
              <w:jc w:val="center"/>
              <w:rPr>
                <w:rFonts w:asciiTheme="minorHAnsi" w:eastAsia="Cambria" w:hAnsiTheme="minorHAnsi" w:cs="Cambria"/>
                <w:sz w:val="20"/>
                <w:szCs w:val="20"/>
              </w:rPr>
            </w:pPr>
            <w:r w:rsidRPr="009B5313">
              <w:rPr>
                <w:rFonts w:asciiTheme="minorHAnsi" w:eastAsia="Cambria" w:hAnsiTheme="minorHAnsi" w:cs="Cambria"/>
                <w:sz w:val="20"/>
                <w:szCs w:val="20"/>
              </w:rPr>
              <w:t xml:space="preserve">Sredstva </w:t>
            </w:r>
          </w:p>
        </w:tc>
        <w:tc>
          <w:tcPr>
            <w:tcW w:w="1319"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9B5313" w:rsidRDefault="006A107F" w:rsidP="00966540">
            <w:pPr>
              <w:spacing w:before="20" w:after="20"/>
              <w:ind w:left="-47" w:right="-108"/>
              <w:jc w:val="center"/>
              <w:rPr>
                <w:rFonts w:asciiTheme="minorHAnsi" w:eastAsia="Cambria" w:hAnsiTheme="minorHAnsi" w:cs="Cambria"/>
                <w:sz w:val="20"/>
                <w:szCs w:val="20"/>
              </w:rPr>
            </w:pPr>
            <w:r w:rsidRPr="009B5313">
              <w:rPr>
                <w:rFonts w:asciiTheme="minorHAnsi" w:eastAsia="Cambria" w:hAnsiTheme="minorHAnsi" w:cs="Cambria"/>
                <w:sz w:val="20"/>
                <w:szCs w:val="20"/>
              </w:rPr>
              <w:t>Izvor finansiranja</w:t>
            </w:r>
          </w:p>
        </w:tc>
      </w:tr>
      <w:tr w:rsidR="00A16942"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9334A8" w:rsidRDefault="009B5313" w:rsidP="000F3FC3">
            <w:pPr>
              <w:spacing w:before="20" w:after="20"/>
              <w:ind w:left="-33" w:right="-90"/>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2.2.1</w:t>
            </w:r>
          </w:p>
        </w:tc>
        <w:tc>
          <w:tcPr>
            <w:tcW w:w="2779"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9334A8" w:rsidRDefault="002E67FF" w:rsidP="000F3FC3">
            <w:pPr>
              <w:spacing w:before="20" w:after="20"/>
              <w:ind w:left="0"/>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Realizacija</w:t>
            </w:r>
            <w:r w:rsidR="00C27F66" w:rsidRPr="009334A8">
              <w:rPr>
                <w:rFonts w:asciiTheme="minorHAnsi" w:eastAsia="Cambria" w:hAnsiTheme="minorHAnsi" w:cs="Cambria"/>
                <w:b w:val="0"/>
                <w:color w:val="auto"/>
                <w:sz w:val="18"/>
                <w:szCs w:val="18"/>
              </w:rPr>
              <w:t xml:space="preserve"> projekta „Montenegro Digital“</w:t>
            </w:r>
          </w:p>
        </w:tc>
        <w:tc>
          <w:tcPr>
            <w:tcW w:w="363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9334A8" w:rsidRDefault="002E67FF" w:rsidP="00F0653F">
            <w:pPr>
              <w:spacing w:before="20" w:after="20"/>
              <w:ind w:left="0"/>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 Projekat usvojen na Vladi</w:t>
            </w:r>
          </w:p>
          <w:p w:rsidR="002E67FF" w:rsidRPr="009334A8" w:rsidRDefault="002E67FF" w:rsidP="00F0653F">
            <w:pPr>
              <w:spacing w:before="20" w:after="20"/>
              <w:ind w:left="0"/>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 xml:space="preserve">- Izvještaj o </w:t>
            </w:r>
            <w:r w:rsidR="00DC5314">
              <w:rPr>
                <w:rFonts w:asciiTheme="minorHAnsi" w:eastAsia="Cambria" w:hAnsiTheme="minorHAnsi" w:cs="Cambria"/>
                <w:b w:val="0"/>
                <w:color w:val="auto"/>
                <w:sz w:val="18"/>
                <w:szCs w:val="18"/>
              </w:rPr>
              <w:t>godišnjoj realizaciji projekta</w:t>
            </w:r>
          </w:p>
        </w:tc>
        <w:tc>
          <w:tcPr>
            <w:tcW w:w="171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9334A8" w:rsidRDefault="002E67FF">
            <w:pPr>
              <w:spacing w:before="20" w:after="20"/>
              <w:jc w:val="center"/>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MJUDDM</w:t>
            </w:r>
          </w:p>
        </w:tc>
        <w:tc>
          <w:tcPr>
            <w:tcW w:w="129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9334A8" w:rsidRDefault="002E67FF">
            <w:pPr>
              <w:spacing w:before="20" w:after="20"/>
              <w:jc w:val="center"/>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I Q 2022</w:t>
            </w:r>
          </w:p>
        </w:tc>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9334A8" w:rsidRDefault="002E67FF">
            <w:pPr>
              <w:spacing w:before="20" w:after="20"/>
              <w:jc w:val="center"/>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III Q 2024</w:t>
            </w:r>
          </w:p>
        </w:tc>
        <w:tc>
          <w:tcPr>
            <w:tcW w:w="1501"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9334A8" w:rsidRDefault="000664DC" w:rsidP="002E67FF">
            <w:pPr>
              <w:spacing w:before="20" w:after="20"/>
              <w:ind w:left="-23"/>
              <w:jc w:val="center"/>
              <w:rPr>
                <w:rFonts w:asciiTheme="minorHAnsi" w:eastAsia="Cambria" w:hAnsiTheme="minorHAnsi" w:cs="Cambria"/>
                <w:b w:val="0"/>
                <w:color w:val="auto"/>
                <w:sz w:val="18"/>
                <w:szCs w:val="18"/>
              </w:rPr>
            </w:pPr>
            <w:r>
              <w:rPr>
                <w:rFonts w:asciiTheme="minorHAnsi" w:eastAsia="Cambria" w:hAnsiTheme="minorHAnsi" w:cs="Cambria"/>
                <w:b w:val="0"/>
                <w:color w:val="auto"/>
                <w:sz w:val="18"/>
                <w:szCs w:val="18"/>
              </w:rPr>
              <w:t>1.9</w:t>
            </w:r>
            <w:r w:rsidR="00DC5314">
              <w:rPr>
                <w:rFonts w:asciiTheme="minorHAnsi" w:eastAsia="Cambria" w:hAnsiTheme="minorHAnsi" w:cs="Cambria"/>
                <w:b w:val="0"/>
                <w:color w:val="auto"/>
                <w:sz w:val="18"/>
                <w:szCs w:val="18"/>
              </w:rPr>
              <w:t>00</w:t>
            </w:r>
            <w:r w:rsidR="002E67FF" w:rsidRPr="009334A8">
              <w:rPr>
                <w:rFonts w:asciiTheme="minorHAnsi" w:eastAsia="Cambria" w:hAnsiTheme="minorHAnsi" w:cs="Cambria"/>
                <w:b w:val="0"/>
                <w:color w:val="auto"/>
                <w:sz w:val="18"/>
                <w:szCs w:val="18"/>
              </w:rPr>
              <w:t>.000€</w:t>
            </w:r>
          </w:p>
        </w:tc>
        <w:tc>
          <w:tcPr>
            <w:tcW w:w="1319"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9334A8" w:rsidRDefault="002E67FF">
            <w:pPr>
              <w:spacing w:before="20" w:after="20"/>
              <w:jc w:val="center"/>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Budžet CG</w:t>
            </w:r>
          </w:p>
        </w:tc>
      </w:tr>
      <w:tr w:rsidR="00C27F66"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C27F66" w:rsidRPr="009334A8" w:rsidRDefault="00C27F66" w:rsidP="000F3FC3">
            <w:pPr>
              <w:spacing w:before="20" w:after="20"/>
              <w:ind w:left="-33" w:right="-90"/>
              <w:rPr>
                <w:rFonts w:asciiTheme="minorHAnsi" w:hAnsiTheme="minorHAnsi"/>
                <w:b w:val="0"/>
                <w:color w:val="auto"/>
                <w:sz w:val="18"/>
                <w:szCs w:val="18"/>
              </w:rPr>
            </w:pPr>
            <w:r w:rsidRPr="009334A8">
              <w:rPr>
                <w:rFonts w:asciiTheme="minorHAnsi" w:eastAsia="Cambria" w:hAnsiTheme="minorHAnsi" w:cs="Cambria"/>
                <w:b w:val="0"/>
                <w:color w:val="auto"/>
                <w:sz w:val="18"/>
                <w:szCs w:val="18"/>
              </w:rPr>
              <w:t>2.2.</w:t>
            </w:r>
            <w:r w:rsidR="009334A8">
              <w:rPr>
                <w:rFonts w:asciiTheme="minorHAnsi" w:eastAsia="Cambria" w:hAnsiTheme="minorHAnsi" w:cs="Cambria"/>
                <w:b w:val="0"/>
                <w:color w:val="auto"/>
                <w:sz w:val="18"/>
                <w:szCs w:val="18"/>
              </w:rPr>
              <w:t>2</w:t>
            </w:r>
          </w:p>
        </w:tc>
        <w:tc>
          <w:tcPr>
            <w:tcW w:w="2779" w:type="dxa"/>
            <w:gridSpan w:val="2"/>
            <w:tcBorders>
              <w:top w:val="single" w:sz="4" w:space="0" w:color="auto"/>
              <w:left w:val="single" w:sz="4" w:space="0" w:color="auto"/>
              <w:bottom w:val="single" w:sz="4" w:space="0" w:color="auto"/>
              <w:right w:val="single" w:sz="4" w:space="0" w:color="auto"/>
            </w:tcBorders>
            <w:shd w:val="clear" w:color="auto" w:fill="auto"/>
          </w:tcPr>
          <w:p w:rsidR="00C27F66" w:rsidRPr="009334A8" w:rsidRDefault="002E67FF" w:rsidP="000F3FC3">
            <w:pPr>
              <w:spacing w:before="20" w:after="20"/>
              <w:ind w:left="0"/>
              <w:rPr>
                <w:rFonts w:asciiTheme="minorHAnsi" w:hAnsiTheme="minorHAnsi"/>
                <w:b w:val="0"/>
                <w:color w:val="auto"/>
                <w:sz w:val="18"/>
                <w:szCs w:val="18"/>
              </w:rPr>
            </w:pPr>
            <w:r w:rsidRPr="009334A8">
              <w:rPr>
                <w:rFonts w:asciiTheme="minorHAnsi" w:eastAsia="Cambria" w:hAnsiTheme="minorHAnsi" w:cs="Cambria"/>
                <w:b w:val="0"/>
                <w:color w:val="auto"/>
                <w:sz w:val="18"/>
                <w:szCs w:val="18"/>
              </w:rPr>
              <w:t>Kreiranje</w:t>
            </w:r>
            <w:r w:rsidR="00767F83">
              <w:rPr>
                <w:rFonts w:asciiTheme="minorHAnsi" w:eastAsia="Cambria" w:hAnsiTheme="minorHAnsi" w:cs="Cambria"/>
                <w:b w:val="0"/>
                <w:color w:val="auto"/>
                <w:sz w:val="18"/>
                <w:szCs w:val="18"/>
              </w:rPr>
              <w:t xml:space="preserve"> </w:t>
            </w:r>
            <w:r w:rsidRPr="009334A8">
              <w:rPr>
                <w:rFonts w:asciiTheme="minorHAnsi" w:eastAsia="Cambria" w:hAnsiTheme="minorHAnsi" w:cs="Cambria"/>
                <w:b w:val="0"/>
                <w:color w:val="auto"/>
                <w:sz w:val="18"/>
                <w:szCs w:val="18"/>
              </w:rPr>
              <w:t xml:space="preserve">novog </w:t>
            </w:r>
            <w:r w:rsidR="00C27F66" w:rsidRPr="009334A8">
              <w:rPr>
                <w:rFonts w:asciiTheme="minorHAnsi" w:eastAsia="Cambria" w:hAnsiTheme="minorHAnsi" w:cs="Cambria"/>
                <w:b w:val="0"/>
                <w:color w:val="auto"/>
                <w:sz w:val="18"/>
                <w:szCs w:val="18"/>
              </w:rPr>
              <w:t>jedinstvenog e-portala javne uprave</w:t>
            </w:r>
            <w:r w:rsidR="00C27F66" w:rsidRPr="009334A8">
              <w:rPr>
                <w:rFonts w:asciiTheme="minorHAnsi" w:eastAsia="Cambria" w:hAnsiTheme="minorHAnsi" w:cs="Cambria"/>
                <w:b w:val="0"/>
                <w:color w:val="auto"/>
                <w:sz w:val="18"/>
                <w:szCs w:val="18"/>
                <w:vertAlign w:val="superscript"/>
              </w:rPr>
              <w:footnoteReference w:id="155"/>
            </w:r>
          </w:p>
        </w:tc>
        <w:tc>
          <w:tcPr>
            <w:tcW w:w="3634" w:type="dxa"/>
            <w:gridSpan w:val="2"/>
            <w:tcBorders>
              <w:top w:val="single" w:sz="4" w:space="0" w:color="auto"/>
              <w:left w:val="single" w:sz="4" w:space="0" w:color="auto"/>
              <w:bottom w:val="single" w:sz="4" w:space="0" w:color="auto"/>
              <w:right w:val="single" w:sz="4" w:space="0" w:color="auto"/>
            </w:tcBorders>
            <w:shd w:val="clear" w:color="auto" w:fill="auto"/>
          </w:tcPr>
          <w:p w:rsidR="00C27F66" w:rsidRPr="009334A8" w:rsidRDefault="00C27F66" w:rsidP="00F0653F">
            <w:pPr>
              <w:spacing w:before="20" w:after="20"/>
              <w:ind w:left="0"/>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 xml:space="preserve">- </w:t>
            </w:r>
            <w:r w:rsidR="002E67FF" w:rsidRPr="009334A8">
              <w:rPr>
                <w:rFonts w:asciiTheme="minorHAnsi" w:eastAsia="Cambria" w:hAnsiTheme="minorHAnsi" w:cs="Cambria"/>
                <w:b w:val="0"/>
                <w:color w:val="auto"/>
                <w:sz w:val="18"/>
                <w:szCs w:val="18"/>
              </w:rPr>
              <w:t xml:space="preserve">Kreiran novi portal javne uprave po </w:t>
            </w:r>
            <w:r w:rsidR="001F167A" w:rsidRPr="009334A8">
              <w:rPr>
                <w:rFonts w:asciiTheme="minorHAnsi" w:eastAsia="Cambria" w:hAnsiTheme="minorHAnsi" w:cs="Cambria"/>
                <w:b w:val="0"/>
                <w:color w:val="auto"/>
                <w:sz w:val="18"/>
                <w:szCs w:val="18"/>
              </w:rPr>
              <w:t xml:space="preserve">once-only </w:t>
            </w:r>
            <w:r w:rsidR="002E67FF" w:rsidRPr="009334A8">
              <w:rPr>
                <w:rFonts w:asciiTheme="minorHAnsi" w:eastAsia="Cambria" w:hAnsiTheme="minorHAnsi" w:cs="Cambria"/>
                <w:b w:val="0"/>
                <w:color w:val="auto"/>
                <w:sz w:val="18"/>
                <w:szCs w:val="18"/>
              </w:rPr>
              <w:t xml:space="preserve">principu </w:t>
            </w:r>
            <w:r w:rsidRPr="009334A8">
              <w:rPr>
                <w:rFonts w:asciiTheme="minorHAnsi" w:eastAsia="Cambria" w:hAnsiTheme="minorHAnsi" w:cs="Cambria"/>
                <w:b w:val="0"/>
                <w:color w:val="auto"/>
                <w:sz w:val="18"/>
                <w:szCs w:val="18"/>
              </w:rPr>
              <w:t xml:space="preserve"> dijelu in</w:t>
            </w:r>
            <w:r w:rsidR="001F167A" w:rsidRPr="009334A8">
              <w:rPr>
                <w:rFonts w:asciiTheme="minorHAnsi" w:eastAsia="Cambria" w:hAnsiTheme="minorHAnsi" w:cs="Cambria"/>
                <w:b w:val="0"/>
                <w:color w:val="auto"/>
                <w:sz w:val="18"/>
                <w:szCs w:val="18"/>
              </w:rPr>
              <w:t>tegracije dijeljenih sistema kao jedinstvena tačka za sve usluge javne uprave</w:t>
            </w:r>
            <w:r w:rsidR="00B27E34">
              <w:rPr>
                <w:rFonts w:asciiTheme="minorHAnsi" w:eastAsia="Cambria" w:hAnsiTheme="minorHAnsi" w:cs="Cambria"/>
                <w:b w:val="0"/>
                <w:color w:val="auto"/>
                <w:sz w:val="18"/>
                <w:szCs w:val="18"/>
              </w:rPr>
              <w:t>:</w:t>
            </w:r>
            <w:r w:rsidR="001F167A" w:rsidRPr="009334A8">
              <w:rPr>
                <w:rFonts w:asciiTheme="minorHAnsi" w:eastAsia="Cambria" w:hAnsiTheme="minorHAnsi" w:cs="Cambria"/>
                <w:b w:val="0"/>
                <w:color w:val="auto"/>
                <w:sz w:val="18"/>
                <w:szCs w:val="18"/>
              </w:rPr>
              <w:t xml:space="preserve"> </w:t>
            </w:r>
            <w:r w:rsidRPr="009334A8">
              <w:rPr>
                <w:rFonts w:asciiTheme="minorHAnsi" w:eastAsia="Cambria" w:hAnsiTheme="minorHAnsi" w:cs="Cambria"/>
                <w:b w:val="0"/>
                <w:color w:val="auto"/>
                <w:sz w:val="18"/>
                <w:szCs w:val="18"/>
              </w:rPr>
              <w:t>e-plaćanje, e-</w:t>
            </w:r>
            <w:r w:rsidRPr="009334A8">
              <w:rPr>
                <w:rFonts w:asciiTheme="minorHAnsi" w:eastAsia="Cambria" w:hAnsiTheme="minorHAnsi" w:cs="Cambria"/>
                <w:b w:val="0"/>
                <w:color w:val="auto"/>
                <w:sz w:val="18"/>
                <w:szCs w:val="18"/>
              </w:rPr>
              <w:lastRenderedPageBreak/>
              <w:t>autentifikaciju i e-identifikaciju</w:t>
            </w:r>
            <w:r w:rsidR="00B27E34">
              <w:rPr>
                <w:rFonts w:asciiTheme="minorHAnsi" w:eastAsia="Cambria" w:hAnsiTheme="minorHAnsi" w:cs="Cambria"/>
                <w:b w:val="0"/>
                <w:color w:val="auto"/>
                <w:sz w:val="18"/>
                <w:szCs w:val="18"/>
              </w:rPr>
              <w:t xml:space="preserve"> korisnika (dostupnost</w:t>
            </w:r>
            <w:r w:rsidRPr="009334A8">
              <w:rPr>
                <w:rFonts w:asciiTheme="minorHAnsi" w:eastAsia="Cambria" w:hAnsiTheme="minorHAnsi" w:cs="Cambria"/>
                <w:b w:val="0"/>
                <w:color w:val="auto"/>
                <w:sz w:val="18"/>
                <w:szCs w:val="18"/>
              </w:rPr>
              <w:t xml:space="preserve"> uslugama koje pružaju JLS)</w:t>
            </w:r>
          </w:p>
          <w:p w:rsidR="00C27F66" w:rsidRPr="009334A8" w:rsidRDefault="00C27F66" w:rsidP="00E42D4D">
            <w:pPr>
              <w:spacing w:before="20" w:after="20"/>
              <w:ind w:left="0"/>
              <w:rPr>
                <w:rFonts w:asciiTheme="minorHAnsi" w:hAnsiTheme="minorHAnsi"/>
                <w:b w:val="0"/>
                <w:color w:val="auto"/>
                <w:sz w:val="18"/>
                <w:szCs w:val="18"/>
              </w:rPr>
            </w:pPr>
            <w:r w:rsidRPr="009334A8">
              <w:rPr>
                <w:rFonts w:asciiTheme="minorHAnsi" w:eastAsia="Cambria" w:hAnsiTheme="minorHAnsi" w:cs="Cambria"/>
                <w:b w:val="0"/>
                <w:color w:val="auto"/>
                <w:sz w:val="18"/>
                <w:szCs w:val="18"/>
              </w:rPr>
              <w:t>- Unaprijeđen portal e-uprava u dijelu pristupačnosti OSI</w:t>
            </w:r>
          </w:p>
        </w:tc>
        <w:tc>
          <w:tcPr>
            <w:tcW w:w="171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9334A8" w:rsidRDefault="00C27F66" w:rsidP="00C27F66">
            <w:pPr>
              <w:spacing w:before="20" w:after="20"/>
              <w:jc w:val="center"/>
              <w:rPr>
                <w:rFonts w:asciiTheme="minorHAnsi" w:hAnsiTheme="minorHAnsi"/>
                <w:b w:val="0"/>
                <w:color w:val="auto"/>
                <w:sz w:val="18"/>
                <w:szCs w:val="18"/>
              </w:rPr>
            </w:pPr>
            <w:r w:rsidRPr="009334A8">
              <w:rPr>
                <w:rFonts w:asciiTheme="minorHAnsi" w:eastAsia="Cambria" w:hAnsiTheme="minorHAnsi" w:cs="Cambria"/>
                <w:b w:val="0"/>
                <w:color w:val="auto"/>
                <w:sz w:val="18"/>
                <w:szCs w:val="18"/>
              </w:rPr>
              <w:lastRenderedPageBreak/>
              <w:t>MJUDDM - Direktorat za digitalizaciju i e-servise</w:t>
            </w:r>
          </w:p>
        </w:tc>
        <w:tc>
          <w:tcPr>
            <w:tcW w:w="129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9334A8" w:rsidRDefault="00C27F66" w:rsidP="00C27F66">
            <w:pPr>
              <w:spacing w:before="20" w:after="20"/>
              <w:jc w:val="center"/>
              <w:rPr>
                <w:rFonts w:asciiTheme="minorHAnsi" w:hAnsiTheme="minorHAnsi"/>
                <w:b w:val="0"/>
                <w:color w:val="auto"/>
                <w:sz w:val="18"/>
                <w:szCs w:val="18"/>
              </w:rPr>
            </w:pPr>
            <w:r w:rsidRPr="009334A8">
              <w:rPr>
                <w:rFonts w:asciiTheme="minorHAnsi" w:eastAsia="Cambria" w:hAnsiTheme="minorHAnsi" w:cs="Cambria"/>
                <w:b w:val="0"/>
                <w:color w:val="auto"/>
                <w:sz w:val="18"/>
                <w:szCs w:val="18"/>
              </w:rPr>
              <w:t>II Q 2022</w:t>
            </w:r>
          </w:p>
        </w:tc>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rsidR="00C27F66" w:rsidRPr="009334A8" w:rsidRDefault="00C27F66" w:rsidP="00C27F66">
            <w:pPr>
              <w:spacing w:before="20" w:after="20"/>
              <w:jc w:val="center"/>
              <w:rPr>
                <w:rFonts w:asciiTheme="minorHAnsi" w:hAnsiTheme="minorHAnsi"/>
                <w:b w:val="0"/>
                <w:color w:val="auto"/>
                <w:sz w:val="18"/>
                <w:szCs w:val="18"/>
              </w:rPr>
            </w:pPr>
            <w:r w:rsidRPr="009334A8">
              <w:rPr>
                <w:rFonts w:asciiTheme="minorHAnsi" w:eastAsia="Cambria" w:hAnsiTheme="minorHAnsi" w:cs="Cambria"/>
                <w:b w:val="0"/>
                <w:color w:val="auto"/>
                <w:sz w:val="18"/>
                <w:szCs w:val="18"/>
              </w:rPr>
              <w:t>IV Q 2024</w:t>
            </w:r>
          </w:p>
        </w:tc>
        <w:tc>
          <w:tcPr>
            <w:tcW w:w="1501"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9334A8" w:rsidRDefault="000664DC" w:rsidP="002E67FF">
            <w:pPr>
              <w:spacing w:before="20" w:after="20"/>
              <w:ind w:left="-23"/>
              <w:jc w:val="center"/>
              <w:rPr>
                <w:rFonts w:asciiTheme="minorHAnsi" w:hAnsiTheme="minorHAnsi"/>
                <w:b w:val="0"/>
                <w:color w:val="auto"/>
                <w:sz w:val="18"/>
                <w:szCs w:val="18"/>
              </w:rPr>
            </w:pPr>
            <w:r>
              <w:rPr>
                <w:rFonts w:asciiTheme="minorHAnsi" w:eastAsia="Cambria" w:hAnsiTheme="minorHAnsi" w:cs="Cambria"/>
                <w:b w:val="0"/>
                <w:color w:val="auto"/>
                <w:sz w:val="18"/>
                <w:szCs w:val="18"/>
              </w:rPr>
              <w:t>6</w:t>
            </w:r>
            <w:r w:rsidR="00C27F66" w:rsidRPr="009334A8">
              <w:rPr>
                <w:rFonts w:asciiTheme="minorHAnsi" w:eastAsia="Cambria" w:hAnsiTheme="minorHAnsi" w:cs="Cambria"/>
                <w:b w:val="0"/>
                <w:color w:val="auto"/>
                <w:sz w:val="18"/>
                <w:szCs w:val="18"/>
              </w:rPr>
              <w:t>55.000 €</w:t>
            </w:r>
          </w:p>
        </w:tc>
        <w:tc>
          <w:tcPr>
            <w:tcW w:w="1319" w:type="dxa"/>
            <w:tcBorders>
              <w:top w:val="single" w:sz="4" w:space="0" w:color="auto"/>
              <w:left w:val="single" w:sz="4" w:space="0" w:color="auto"/>
              <w:bottom w:val="single" w:sz="4" w:space="0" w:color="auto"/>
              <w:right w:val="single" w:sz="4" w:space="0" w:color="auto"/>
            </w:tcBorders>
            <w:shd w:val="clear" w:color="auto" w:fill="auto"/>
            <w:vAlign w:val="center"/>
          </w:tcPr>
          <w:p w:rsidR="00B27E34" w:rsidRDefault="00C27F66" w:rsidP="00B27E34">
            <w:pPr>
              <w:spacing w:before="20" w:after="20"/>
              <w:ind w:left="-47" w:right="-18"/>
              <w:jc w:val="center"/>
              <w:rPr>
                <w:rFonts w:asciiTheme="minorHAnsi" w:eastAsia="Cambria" w:hAnsiTheme="minorHAnsi" w:cs="Cambria"/>
                <w:b w:val="0"/>
                <w:color w:val="auto"/>
                <w:sz w:val="18"/>
                <w:szCs w:val="18"/>
              </w:rPr>
            </w:pPr>
            <w:r w:rsidRPr="009334A8">
              <w:rPr>
                <w:rFonts w:asciiTheme="minorHAnsi" w:eastAsia="Cambria" w:hAnsiTheme="minorHAnsi" w:cs="Cambria"/>
                <w:b w:val="0"/>
                <w:color w:val="auto"/>
                <w:sz w:val="18"/>
                <w:szCs w:val="18"/>
              </w:rPr>
              <w:t>Budžet CG</w:t>
            </w:r>
          </w:p>
          <w:p w:rsidR="004927F8" w:rsidRPr="00B27E34" w:rsidRDefault="004927F8" w:rsidP="00B27E34">
            <w:pPr>
              <w:spacing w:before="20" w:after="20"/>
              <w:ind w:left="-47" w:right="-18"/>
              <w:jc w:val="center"/>
              <w:rPr>
                <w:rFonts w:asciiTheme="minorHAnsi" w:eastAsia="Cambria" w:hAnsiTheme="minorHAnsi" w:cs="Cambria"/>
                <w:b w:val="0"/>
                <w:color w:val="auto"/>
                <w:sz w:val="18"/>
                <w:szCs w:val="18"/>
              </w:rPr>
            </w:pPr>
            <w:r w:rsidRPr="003E44A1">
              <w:rPr>
                <w:rFonts w:asciiTheme="minorHAnsi" w:eastAsia="Cambria" w:hAnsiTheme="minorHAnsi" w:cs="Cambria"/>
                <w:b w:val="0"/>
                <w:color w:val="auto"/>
                <w:sz w:val="18"/>
                <w:szCs w:val="18"/>
              </w:rPr>
              <w:t>Donatorska sredstva</w:t>
            </w:r>
            <w:r w:rsidR="00F0653F">
              <w:rPr>
                <w:rFonts w:asciiTheme="minorHAnsi" w:eastAsia="Cambria" w:hAnsiTheme="minorHAnsi" w:cs="Cambria"/>
                <w:b w:val="0"/>
                <w:color w:val="auto"/>
                <w:sz w:val="18"/>
                <w:szCs w:val="18"/>
              </w:rPr>
              <w:t xml:space="preserve"> </w:t>
            </w:r>
            <w:r w:rsidR="00E42D4D">
              <w:rPr>
                <w:rFonts w:asciiTheme="minorHAnsi" w:eastAsia="Cambria" w:hAnsiTheme="minorHAnsi" w:cs="Cambria"/>
                <w:b w:val="0"/>
                <w:color w:val="auto"/>
                <w:sz w:val="18"/>
                <w:szCs w:val="18"/>
              </w:rPr>
              <w:t>EU/UNDP</w:t>
            </w:r>
            <w:r w:rsidR="00A002BE">
              <w:rPr>
                <w:rFonts w:asciiTheme="minorHAnsi" w:eastAsia="Cambria" w:hAnsiTheme="minorHAnsi" w:cs="Cambria"/>
                <w:b w:val="0"/>
                <w:color w:val="auto"/>
                <w:sz w:val="18"/>
                <w:szCs w:val="18"/>
              </w:rPr>
              <w:t xml:space="preserve"> </w:t>
            </w:r>
            <w:r w:rsidR="00A002BE">
              <w:rPr>
                <w:rFonts w:asciiTheme="minorHAnsi" w:eastAsia="Cambria" w:hAnsiTheme="minorHAnsi" w:cs="Cambria"/>
                <w:b w:val="0"/>
                <w:color w:val="auto"/>
                <w:sz w:val="18"/>
                <w:szCs w:val="18"/>
              </w:rPr>
              <w:lastRenderedPageBreak/>
              <w:t>proje</w:t>
            </w:r>
            <w:r w:rsidR="00E42D4D">
              <w:rPr>
                <w:rFonts w:asciiTheme="minorHAnsi" w:eastAsia="Cambria" w:hAnsiTheme="minorHAnsi" w:cs="Cambria"/>
                <w:b w:val="0"/>
                <w:color w:val="auto"/>
                <w:sz w:val="18"/>
                <w:szCs w:val="18"/>
              </w:rPr>
              <w:t xml:space="preserve">kat </w:t>
            </w:r>
            <w:r w:rsidR="00A002BE">
              <w:rPr>
                <w:rFonts w:asciiTheme="minorHAnsi" w:eastAsia="Cambria" w:hAnsiTheme="minorHAnsi" w:cs="Cambria"/>
                <w:b w:val="0"/>
                <w:color w:val="auto"/>
                <w:sz w:val="18"/>
                <w:szCs w:val="18"/>
              </w:rPr>
              <w:t>“</w:t>
            </w:r>
            <w:r w:rsidR="00B950F9">
              <w:rPr>
                <w:rFonts w:asciiTheme="minorHAnsi" w:eastAsia="Cambria" w:hAnsiTheme="minorHAnsi" w:cs="Cambria"/>
                <w:b w:val="0"/>
                <w:color w:val="auto"/>
                <w:sz w:val="18"/>
                <w:szCs w:val="18"/>
              </w:rPr>
              <w:t>E-servisi I digitalna infrastruktu</w:t>
            </w:r>
            <w:r w:rsidR="00B27E34">
              <w:rPr>
                <w:rFonts w:asciiTheme="minorHAnsi" w:eastAsia="Cambria" w:hAnsiTheme="minorHAnsi" w:cs="Cambria"/>
                <w:b w:val="0"/>
                <w:color w:val="auto"/>
                <w:sz w:val="18"/>
                <w:szCs w:val="18"/>
              </w:rPr>
              <w:t>ra kao mjere odgovora na kovid-19</w:t>
            </w:r>
            <w:r w:rsidR="00B950F9">
              <w:rPr>
                <w:rFonts w:asciiTheme="minorHAnsi" w:eastAsia="Cambria" w:hAnsiTheme="minorHAnsi" w:cs="Cambria"/>
                <w:b w:val="0"/>
                <w:color w:val="auto"/>
                <w:sz w:val="18"/>
                <w:szCs w:val="18"/>
              </w:rPr>
              <w:t>”</w:t>
            </w:r>
          </w:p>
        </w:tc>
      </w:tr>
      <w:tr w:rsidR="00C27F66"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C27F66" w:rsidRPr="007075A6" w:rsidRDefault="009334A8" w:rsidP="000F3FC3">
            <w:pPr>
              <w:spacing w:before="20" w:after="20"/>
              <w:ind w:left="-33" w:right="-9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2.2.3</w:t>
            </w:r>
          </w:p>
        </w:tc>
        <w:tc>
          <w:tcPr>
            <w:tcW w:w="2779" w:type="dxa"/>
            <w:gridSpan w:val="2"/>
            <w:tcBorders>
              <w:top w:val="single" w:sz="4" w:space="0" w:color="auto"/>
              <w:left w:val="single" w:sz="4" w:space="0" w:color="auto"/>
              <w:bottom w:val="single" w:sz="4" w:space="0" w:color="auto"/>
              <w:right w:val="single" w:sz="4" w:space="0" w:color="auto"/>
            </w:tcBorders>
            <w:shd w:val="clear" w:color="auto" w:fill="auto"/>
          </w:tcPr>
          <w:p w:rsidR="00C27F66" w:rsidRPr="007075A6" w:rsidRDefault="00612F92" w:rsidP="000F3FC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Razvijanje </w:t>
            </w:r>
            <w:r w:rsidR="00C27F66" w:rsidRPr="007075A6">
              <w:rPr>
                <w:rFonts w:asciiTheme="minorHAnsi" w:eastAsia="Cambria" w:hAnsiTheme="minorHAnsi" w:cs="Cambria"/>
                <w:b w:val="0"/>
                <w:sz w:val="18"/>
                <w:szCs w:val="18"/>
              </w:rPr>
              <w:t>novih e-usluga na jedinstvenom portalu javne uprave u ključnim životnim događajima</w:t>
            </w:r>
          </w:p>
        </w:tc>
        <w:tc>
          <w:tcPr>
            <w:tcW w:w="3634" w:type="dxa"/>
            <w:gridSpan w:val="2"/>
            <w:tcBorders>
              <w:top w:val="single" w:sz="4" w:space="0" w:color="auto"/>
              <w:left w:val="single" w:sz="4" w:space="0" w:color="auto"/>
              <w:bottom w:val="single" w:sz="4" w:space="0" w:color="auto"/>
              <w:right w:val="single" w:sz="4" w:space="0" w:color="auto"/>
            </w:tcBorders>
            <w:shd w:val="clear" w:color="auto" w:fill="auto"/>
          </w:tcPr>
          <w:p w:rsidR="00C27F66" w:rsidRPr="007075A6" w:rsidRDefault="00B27E34" w:rsidP="00E42D4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- 10 novih e-usluga u skladu s</w:t>
            </w:r>
            <w:r w:rsidR="00C27F66" w:rsidRPr="007075A6">
              <w:rPr>
                <w:rFonts w:asciiTheme="minorHAnsi" w:eastAsia="Cambria" w:hAnsiTheme="minorHAnsi" w:cs="Cambria"/>
                <w:b w:val="0"/>
                <w:sz w:val="18"/>
                <w:szCs w:val="18"/>
              </w:rPr>
              <w:t xml:space="preserve"> </w:t>
            </w:r>
            <w:r w:rsidR="00C27F66" w:rsidRPr="007075A6">
              <w:rPr>
                <w:rFonts w:asciiTheme="minorHAnsi" w:eastAsia="Cambria" w:hAnsiTheme="minorHAnsi" w:cs="Cambria"/>
                <w:b w:val="0"/>
                <w:i/>
                <w:sz w:val="18"/>
                <w:szCs w:val="18"/>
              </w:rPr>
              <w:t>eGovernment Benchmark-a</w:t>
            </w:r>
            <w:r w:rsidR="00C27F66" w:rsidRPr="007075A6">
              <w:rPr>
                <w:rFonts w:asciiTheme="minorHAnsi" w:eastAsia="Cambria" w:hAnsiTheme="minorHAnsi" w:cs="Cambria"/>
                <w:b w:val="0"/>
                <w:sz w:val="18"/>
                <w:szCs w:val="18"/>
              </w:rPr>
              <w:t xml:space="preserve"> minimum nivoa sofisciranosti 3*/4* razvijeno</w:t>
            </w:r>
            <w:r w:rsidR="009F1680">
              <w:rPr>
                <w:rStyle w:val="FootnoteReference"/>
                <w:rFonts w:asciiTheme="minorHAnsi" w:eastAsia="Cambria" w:hAnsiTheme="minorHAnsi" w:cs="Cambria"/>
                <w:b w:val="0"/>
                <w:sz w:val="18"/>
                <w:szCs w:val="18"/>
              </w:rPr>
              <w:footnoteReference w:id="156"/>
            </w:r>
          </w:p>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Promotivne aktivnosti – kratki klipovi o načinu korišćenja usluga, video uputstva, informativne kampanje</w:t>
            </w:r>
          </w:p>
        </w:tc>
        <w:tc>
          <w:tcPr>
            <w:tcW w:w="171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javne uprave</w:t>
            </w:r>
          </w:p>
        </w:tc>
        <w:tc>
          <w:tcPr>
            <w:tcW w:w="129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501"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C27F66" w:rsidRPr="007075A6" w:rsidRDefault="000664DC" w:rsidP="002E67FF">
            <w:pPr>
              <w:spacing w:before="20" w:after="20"/>
              <w:ind w:left="-23"/>
              <w:jc w:val="center"/>
              <w:rPr>
                <w:rFonts w:asciiTheme="minorHAnsi" w:eastAsia="Cambria" w:hAnsiTheme="minorHAnsi" w:cs="Cambria"/>
                <w:b w:val="0"/>
                <w:sz w:val="18"/>
                <w:szCs w:val="18"/>
              </w:rPr>
            </w:pPr>
            <w:r>
              <w:rPr>
                <w:rFonts w:asciiTheme="minorHAnsi" w:eastAsia="Cambria" w:hAnsiTheme="minorHAnsi" w:cs="Cambria"/>
                <w:b w:val="0"/>
                <w:sz w:val="18"/>
                <w:szCs w:val="18"/>
              </w:rPr>
              <w:t>3</w:t>
            </w:r>
            <w:r w:rsidR="00C27F66" w:rsidRPr="007075A6">
              <w:rPr>
                <w:rFonts w:asciiTheme="minorHAnsi" w:eastAsia="Cambria" w:hAnsiTheme="minorHAnsi" w:cs="Cambria"/>
                <w:b w:val="0"/>
                <w:sz w:val="18"/>
                <w:szCs w:val="18"/>
              </w:rPr>
              <w:t>37.000 €</w:t>
            </w:r>
          </w:p>
        </w:tc>
        <w:tc>
          <w:tcPr>
            <w:tcW w:w="1319" w:type="dxa"/>
            <w:tcBorders>
              <w:top w:val="single" w:sz="4" w:space="0" w:color="auto"/>
              <w:left w:val="single" w:sz="4" w:space="0" w:color="auto"/>
              <w:bottom w:val="single" w:sz="4" w:space="0" w:color="auto"/>
              <w:right w:val="single" w:sz="4" w:space="0" w:color="auto"/>
            </w:tcBorders>
            <w:shd w:val="clear" w:color="auto" w:fill="auto"/>
            <w:vAlign w:val="center"/>
          </w:tcPr>
          <w:p w:rsidR="00B950F9" w:rsidRPr="00B950F9" w:rsidRDefault="00B950F9" w:rsidP="00B950F9">
            <w:pPr>
              <w:spacing w:before="20" w:after="20"/>
              <w:jc w:val="center"/>
              <w:rPr>
                <w:rFonts w:asciiTheme="minorHAnsi" w:eastAsia="Cambria" w:hAnsiTheme="minorHAnsi" w:cs="Cambria"/>
                <w:b w:val="0"/>
                <w:sz w:val="18"/>
                <w:szCs w:val="18"/>
              </w:rPr>
            </w:pPr>
            <w:r w:rsidRPr="00B950F9">
              <w:rPr>
                <w:rFonts w:asciiTheme="minorHAnsi" w:eastAsia="Cambria" w:hAnsiTheme="minorHAnsi" w:cs="Cambria"/>
                <w:b w:val="0"/>
                <w:sz w:val="18"/>
                <w:szCs w:val="18"/>
              </w:rPr>
              <w:t>Budžet CG</w:t>
            </w:r>
          </w:p>
          <w:p w:rsidR="004927F8" w:rsidRPr="007075A6" w:rsidRDefault="00B950F9" w:rsidP="00B950F9">
            <w:pPr>
              <w:spacing w:before="20" w:after="20"/>
              <w:ind w:left="-47" w:right="0"/>
              <w:jc w:val="center"/>
              <w:rPr>
                <w:rFonts w:asciiTheme="minorHAnsi" w:eastAsia="Cambria" w:hAnsiTheme="minorHAnsi" w:cs="Cambria"/>
                <w:b w:val="0"/>
                <w:sz w:val="18"/>
                <w:szCs w:val="18"/>
              </w:rPr>
            </w:pPr>
            <w:r w:rsidRPr="00B950F9">
              <w:rPr>
                <w:rFonts w:asciiTheme="minorHAnsi" w:eastAsia="Cambria" w:hAnsiTheme="minorHAnsi" w:cs="Cambria"/>
                <w:b w:val="0"/>
                <w:sz w:val="18"/>
                <w:szCs w:val="18"/>
              </w:rPr>
              <w:t xml:space="preserve">Donatorska sredstva EU/UNDP projekat “E-servisi I digitalna infrastruktura kao mjere </w:t>
            </w:r>
            <w:r w:rsidR="00B27E34">
              <w:rPr>
                <w:rFonts w:asciiTheme="minorHAnsi" w:eastAsia="Cambria" w:hAnsiTheme="minorHAnsi" w:cs="Cambria"/>
                <w:b w:val="0"/>
                <w:sz w:val="18"/>
                <w:szCs w:val="18"/>
              </w:rPr>
              <w:t>odgovora na kovid-</w:t>
            </w:r>
            <w:r w:rsidRPr="00B950F9">
              <w:rPr>
                <w:rFonts w:asciiTheme="minorHAnsi" w:eastAsia="Cambria" w:hAnsiTheme="minorHAnsi" w:cs="Cambria"/>
                <w:b w:val="0"/>
                <w:sz w:val="18"/>
                <w:szCs w:val="18"/>
              </w:rPr>
              <w:t>19”</w:t>
            </w:r>
          </w:p>
        </w:tc>
      </w:tr>
      <w:tr w:rsidR="001F167A"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auto"/>
          </w:tcPr>
          <w:p w:rsidR="001F167A" w:rsidRPr="007075A6" w:rsidRDefault="009334A8" w:rsidP="000F3FC3">
            <w:pPr>
              <w:spacing w:before="20" w:after="20"/>
              <w:ind w:left="-33" w:right="-32"/>
              <w:rPr>
                <w:rFonts w:asciiTheme="minorHAnsi" w:hAnsiTheme="minorHAnsi"/>
                <w:b w:val="0"/>
                <w:sz w:val="18"/>
                <w:szCs w:val="18"/>
              </w:rPr>
            </w:pPr>
            <w:r>
              <w:rPr>
                <w:rFonts w:asciiTheme="minorHAnsi" w:hAnsiTheme="minorHAnsi"/>
                <w:b w:val="0"/>
                <w:sz w:val="18"/>
                <w:szCs w:val="18"/>
              </w:rPr>
              <w:t>2.2.4</w:t>
            </w:r>
          </w:p>
        </w:tc>
        <w:tc>
          <w:tcPr>
            <w:tcW w:w="2779" w:type="dxa"/>
            <w:gridSpan w:val="2"/>
            <w:tcBorders>
              <w:top w:val="single" w:sz="4" w:space="0" w:color="auto"/>
              <w:left w:val="single" w:sz="4" w:space="0" w:color="auto"/>
              <w:bottom w:val="single" w:sz="4" w:space="0" w:color="auto"/>
              <w:right w:val="single" w:sz="4" w:space="0" w:color="auto"/>
            </w:tcBorders>
            <w:shd w:val="clear" w:color="auto" w:fill="auto"/>
          </w:tcPr>
          <w:p w:rsidR="001F167A" w:rsidRPr="007075A6" w:rsidRDefault="00612F92" w:rsidP="000F3FC3">
            <w:pPr>
              <w:spacing w:before="20" w:after="20"/>
              <w:ind w:left="0"/>
              <w:rPr>
                <w:rFonts w:asciiTheme="minorHAnsi" w:hAnsiTheme="minorHAnsi"/>
                <w:b w:val="0"/>
                <w:sz w:val="18"/>
                <w:szCs w:val="18"/>
              </w:rPr>
            </w:pPr>
            <w:r>
              <w:rPr>
                <w:rFonts w:asciiTheme="minorHAnsi" w:hAnsiTheme="minorHAnsi"/>
                <w:b w:val="0"/>
                <w:sz w:val="18"/>
                <w:szCs w:val="18"/>
              </w:rPr>
              <w:t>Analiziranje načina</w:t>
            </w:r>
            <w:r w:rsidR="001F167A" w:rsidRPr="001F167A">
              <w:rPr>
                <w:rFonts w:asciiTheme="minorHAnsi" w:hAnsiTheme="minorHAnsi"/>
                <w:b w:val="0"/>
                <w:sz w:val="18"/>
                <w:szCs w:val="18"/>
              </w:rPr>
              <w:t xml:space="preserve"> v</w:t>
            </w:r>
            <w:r w:rsidR="001F167A">
              <w:rPr>
                <w:rFonts w:asciiTheme="minorHAnsi" w:hAnsiTheme="minorHAnsi"/>
                <w:b w:val="0"/>
                <w:sz w:val="18"/>
                <w:szCs w:val="18"/>
              </w:rPr>
              <w:t>ođenja</w:t>
            </w:r>
            <w:r w:rsidR="001F167A" w:rsidRPr="001F167A">
              <w:rPr>
                <w:rFonts w:asciiTheme="minorHAnsi" w:hAnsiTheme="minorHAnsi"/>
                <w:b w:val="0"/>
                <w:sz w:val="18"/>
                <w:szCs w:val="18"/>
              </w:rPr>
              <w:t xml:space="preserve"> i upravljanju registara organa javne državne uprave i jedinica lokalne samouprave </w:t>
            </w:r>
          </w:p>
        </w:tc>
        <w:tc>
          <w:tcPr>
            <w:tcW w:w="3634" w:type="dxa"/>
            <w:gridSpan w:val="2"/>
            <w:tcBorders>
              <w:top w:val="single" w:sz="4" w:space="0" w:color="auto"/>
              <w:left w:val="single" w:sz="4" w:space="0" w:color="auto"/>
              <w:bottom w:val="single" w:sz="4" w:space="0" w:color="auto"/>
              <w:right w:val="single" w:sz="4" w:space="0" w:color="auto"/>
            </w:tcBorders>
            <w:shd w:val="clear" w:color="auto" w:fill="auto"/>
          </w:tcPr>
          <w:p w:rsidR="001F167A" w:rsidRPr="007075A6" w:rsidRDefault="001F167A" w:rsidP="001F167A">
            <w:pPr>
              <w:spacing w:before="20" w:after="20"/>
              <w:ind w:left="0"/>
              <w:rPr>
                <w:rFonts w:asciiTheme="minorHAnsi" w:hAnsiTheme="minorHAnsi"/>
                <w:b w:val="0"/>
                <w:sz w:val="18"/>
                <w:szCs w:val="18"/>
              </w:rPr>
            </w:pPr>
            <w:r>
              <w:rPr>
                <w:rFonts w:asciiTheme="minorHAnsi" w:hAnsiTheme="minorHAnsi"/>
                <w:b w:val="0"/>
                <w:sz w:val="18"/>
                <w:szCs w:val="18"/>
              </w:rPr>
              <w:t xml:space="preserve">Usvojena analiza o načinu vođenja i upravljanju regiistara </w:t>
            </w:r>
            <w:r w:rsidRPr="001F167A">
              <w:rPr>
                <w:rFonts w:asciiTheme="minorHAnsi" w:hAnsiTheme="minorHAnsi"/>
                <w:b w:val="0"/>
                <w:sz w:val="18"/>
                <w:szCs w:val="18"/>
              </w:rPr>
              <w:t>organa javne državne uprave i jedinica lokalne samouprave s pr</w:t>
            </w:r>
            <w:r w:rsidR="00B27E34">
              <w:rPr>
                <w:rFonts w:asciiTheme="minorHAnsi" w:hAnsiTheme="minorHAnsi"/>
                <w:b w:val="0"/>
                <w:sz w:val="18"/>
                <w:szCs w:val="18"/>
              </w:rPr>
              <w:t>ij</w:t>
            </w:r>
            <w:r w:rsidRPr="001F167A">
              <w:rPr>
                <w:rFonts w:asciiTheme="minorHAnsi" w:hAnsiTheme="minorHAnsi"/>
                <w:b w:val="0"/>
                <w:sz w:val="18"/>
                <w:szCs w:val="18"/>
              </w:rPr>
              <w:t>edlogom mjera za unaprjeđenje  stanja</w:t>
            </w:r>
          </w:p>
        </w:tc>
        <w:tc>
          <w:tcPr>
            <w:tcW w:w="171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1F167A" w:rsidRDefault="001F167A" w:rsidP="00C27F66">
            <w:pPr>
              <w:spacing w:before="20" w:after="20"/>
              <w:jc w:val="center"/>
              <w:rPr>
                <w:rFonts w:asciiTheme="minorHAnsi" w:hAnsiTheme="minorHAnsi"/>
                <w:b w:val="0"/>
                <w:sz w:val="18"/>
                <w:szCs w:val="18"/>
              </w:rPr>
            </w:pPr>
            <w:r>
              <w:rPr>
                <w:rFonts w:asciiTheme="minorHAnsi" w:hAnsiTheme="minorHAnsi"/>
                <w:b w:val="0"/>
                <w:sz w:val="18"/>
                <w:szCs w:val="18"/>
              </w:rPr>
              <w:t>MUP</w:t>
            </w:r>
          </w:p>
          <w:p w:rsidR="001F167A" w:rsidRDefault="001F167A" w:rsidP="001F167A">
            <w:pPr>
              <w:spacing w:before="20" w:after="20"/>
              <w:jc w:val="center"/>
              <w:rPr>
                <w:rFonts w:asciiTheme="minorHAnsi" w:hAnsiTheme="minorHAnsi"/>
                <w:b w:val="0"/>
                <w:sz w:val="18"/>
                <w:szCs w:val="18"/>
              </w:rPr>
            </w:pPr>
            <w:r>
              <w:rPr>
                <w:rFonts w:asciiTheme="minorHAnsi" w:hAnsiTheme="minorHAnsi"/>
                <w:b w:val="0"/>
                <w:sz w:val="18"/>
                <w:szCs w:val="18"/>
              </w:rPr>
              <w:t>MJUDDM</w:t>
            </w:r>
          </w:p>
          <w:p w:rsidR="001F167A" w:rsidRPr="007075A6" w:rsidRDefault="001F167A" w:rsidP="001F167A">
            <w:pPr>
              <w:spacing w:before="20" w:after="20"/>
              <w:jc w:val="center"/>
              <w:rPr>
                <w:rFonts w:asciiTheme="minorHAnsi" w:hAnsiTheme="minorHAnsi"/>
                <w:b w:val="0"/>
                <w:sz w:val="18"/>
                <w:szCs w:val="18"/>
              </w:rPr>
            </w:pPr>
            <w:r>
              <w:rPr>
                <w:rFonts w:asciiTheme="minorHAnsi" w:hAnsiTheme="minorHAnsi"/>
                <w:b w:val="0"/>
                <w:sz w:val="18"/>
                <w:szCs w:val="18"/>
              </w:rPr>
              <w:t>MFSS</w:t>
            </w:r>
          </w:p>
        </w:tc>
        <w:tc>
          <w:tcPr>
            <w:tcW w:w="129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1F167A" w:rsidRPr="007075A6" w:rsidRDefault="001F167A" w:rsidP="00C27F66">
            <w:pPr>
              <w:spacing w:before="20" w:after="20"/>
              <w:jc w:val="center"/>
              <w:rPr>
                <w:rFonts w:asciiTheme="minorHAnsi" w:hAnsiTheme="minorHAnsi"/>
                <w:b w:val="0"/>
                <w:sz w:val="18"/>
                <w:szCs w:val="18"/>
              </w:rPr>
            </w:pPr>
            <w:r>
              <w:rPr>
                <w:rFonts w:asciiTheme="minorHAnsi" w:hAnsiTheme="minorHAnsi"/>
                <w:b w:val="0"/>
                <w:sz w:val="18"/>
                <w:szCs w:val="18"/>
              </w:rPr>
              <w:t>I Q 2023</w:t>
            </w:r>
          </w:p>
        </w:tc>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rsidR="001F167A" w:rsidRPr="007075A6" w:rsidRDefault="001F167A" w:rsidP="00C27F66">
            <w:pPr>
              <w:spacing w:before="20" w:after="20"/>
              <w:jc w:val="center"/>
              <w:rPr>
                <w:rFonts w:asciiTheme="minorHAnsi" w:hAnsiTheme="minorHAnsi"/>
                <w:b w:val="0"/>
                <w:sz w:val="18"/>
                <w:szCs w:val="18"/>
              </w:rPr>
            </w:pPr>
            <w:r>
              <w:rPr>
                <w:rFonts w:asciiTheme="minorHAnsi" w:hAnsiTheme="minorHAnsi"/>
                <w:b w:val="0"/>
                <w:sz w:val="18"/>
                <w:szCs w:val="18"/>
              </w:rPr>
              <w:t>IV Q 2023</w:t>
            </w:r>
          </w:p>
        </w:tc>
        <w:tc>
          <w:tcPr>
            <w:tcW w:w="1501"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1F167A" w:rsidRPr="007075A6" w:rsidRDefault="001F167A" w:rsidP="002E67FF">
            <w:pPr>
              <w:spacing w:before="20" w:after="20"/>
              <w:ind w:left="-23"/>
              <w:jc w:val="center"/>
              <w:rPr>
                <w:rFonts w:asciiTheme="minorHAnsi" w:hAnsiTheme="minorHAnsi"/>
                <w:b w:val="0"/>
                <w:sz w:val="18"/>
                <w:szCs w:val="18"/>
              </w:rPr>
            </w:pPr>
            <w:r>
              <w:rPr>
                <w:rFonts w:asciiTheme="minorHAnsi" w:hAnsiTheme="minorHAnsi"/>
                <w:b w:val="0"/>
                <w:sz w:val="18"/>
                <w:szCs w:val="18"/>
              </w:rPr>
              <w:t xml:space="preserve">7.000 </w:t>
            </w:r>
            <w:r w:rsidRPr="001F167A">
              <w:rPr>
                <w:rFonts w:asciiTheme="minorHAnsi" w:hAnsiTheme="minorHAnsi"/>
                <w:b w:val="0"/>
                <w:sz w:val="18"/>
                <w:szCs w:val="18"/>
              </w:rPr>
              <w:t>€</w:t>
            </w:r>
          </w:p>
        </w:tc>
        <w:tc>
          <w:tcPr>
            <w:tcW w:w="1319" w:type="dxa"/>
            <w:tcBorders>
              <w:top w:val="single" w:sz="4" w:space="0" w:color="auto"/>
              <w:left w:val="single" w:sz="4" w:space="0" w:color="auto"/>
              <w:bottom w:val="single" w:sz="4" w:space="0" w:color="auto"/>
              <w:right w:val="single" w:sz="4" w:space="0" w:color="auto"/>
            </w:tcBorders>
            <w:shd w:val="clear" w:color="auto" w:fill="auto"/>
            <w:vAlign w:val="center"/>
          </w:tcPr>
          <w:p w:rsidR="001F167A" w:rsidRPr="007075A6" w:rsidRDefault="001F167A" w:rsidP="00C27F66">
            <w:pPr>
              <w:spacing w:before="20" w:after="20"/>
              <w:jc w:val="center"/>
              <w:rPr>
                <w:rFonts w:asciiTheme="minorHAnsi" w:hAnsiTheme="minorHAnsi"/>
                <w:b w:val="0"/>
                <w:sz w:val="18"/>
                <w:szCs w:val="18"/>
              </w:rPr>
            </w:pPr>
            <w:r>
              <w:rPr>
                <w:rFonts w:asciiTheme="minorHAnsi" w:hAnsiTheme="minorHAnsi"/>
                <w:b w:val="0"/>
                <w:sz w:val="18"/>
                <w:szCs w:val="18"/>
              </w:rPr>
              <w:t>Budžet CG</w:t>
            </w:r>
          </w:p>
        </w:tc>
      </w:tr>
      <w:tr w:rsidR="00C27F66" w:rsidRPr="007075A6" w:rsidTr="003C7454">
        <w:tc>
          <w:tcPr>
            <w:tcW w:w="625" w:type="dxa"/>
            <w:tcBorders>
              <w:top w:val="single" w:sz="4" w:space="0" w:color="auto"/>
              <w:left w:val="single" w:sz="4" w:space="0" w:color="000000"/>
              <w:bottom w:val="single" w:sz="4" w:space="0" w:color="000000"/>
              <w:right w:val="single" w:sz="4" w:space="0" w:color="000000"/>
            </w:tcBorders>
            <w:shd w:val="clear" w:color="auto" w:fill="auto"/>
          </w:tcPr>
          <w:p w:rsidR="00C27F66" w:rsidRPr="007075A6" w:rsidRDefault="009334A8" w:rsidP="000F3FC3">
            <w:pPr>
              <w:spacing w:before="20" w:after="20"/>
              <w:ind w:left="-33" w:right="-32"/>
              <w:rPr>
                <w:rFonts w:asciiTheme="minorHAnsi" w:eastAsia="Cambria" w:hAnsiTheme="minorHAnsi" w:cs="Cambria"/>
                <w:b w:val="0"/>
                <w:sz w:val="18"/>
                <w:szCs w:val="18"/>
              </w:rPr>
            </w:pPr>
            <w:r>
              <w:rPr>
                <w:rFonts w:asciiTheme="minorHAnsi" w:eastAsia="Cambria" w:hAnsiTheme="minorHAnsi" w:cs="Cambria"/>
                <w:b w:val="0"/>
                <w:sz w:val="18"/>
                <w:szCs w:val="18"/>
              </w:rPr>
              <w:t>2.2.5</w:t>
            </w:r>
          </w:p>
        </w:tc>
        <w:tc>
          <w:tcPr>
            <w:tcW w:w="2779" w:type="dxa"/>
            <w:gridSpan w:val="2"/>
            <w:tcBorders>
              <w:top w:val="single" w:sz="4" w:space="0" w:color="auto"/>
              <w:left w:val="single" w:sz="4" w:space="0" w:color="000000"/>
              <w:bottom w:val="single" w:sz="4" w:space="0" w:color="000000"/>
              <w:right w:val="single" w:sz="4" w:space="0" w:color="000000"/>
            </w:tcBorders>
            <w:shd w:val="clear" w:color="auto" w:fill="auto"/>
          </w:tcPr>
          <w:p w:rsidR="00C27F66" w:rsidRPr="007075A6" w:rsidRDefault="00C27F66" w:rsidP="000F3FC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Uspostavljanje elektronske razmjene podataka između registara</w:t>
            </w:r>
            <w:r w:rsidRPr="007075A6">
              <w:rPr>
                <w:rFonts w:asciiTheme="minorHAnsi" w:eastAsia="Cambria" w:hAnsiTheme="minorHAnsi" w:cs="Cambria"/>
                <w:b w:val="0"/>
                <w:sz w:val="18"/>
                <w:szCs w:val="18"/>
                <w:vertAlign w:val="superscript"/>
              </w:rPr>
              <w:footnoteReference w:id="157"/>
            </w:r>
          </w:p>
        </w:tc>
        <w:tc>
          <w:tcPr>
            <w:tcW w:w="3634" w:type="dxa"/>
            <w:gridSpan w:val="2"/>
            <w:tcBorders>
              <w:top w:val="single" w:sz="4" w:space="0" w:color="auto"/>
              <w:left w:val="single" w:sz="4" w:space="0" w:color="000000"/>
              <w:bottom w:val="single" w:sz="4" w:space="0" w:color="000000"/>
              <w:right w:val="single" w:sz="4" w:space="0" w:color="000000"/>
            </w:tcBorders>
            <w:shd w:val="clear" w:color="auto" w:fill="auto"/>
          </w:tcPr>
          <w:p w:rsidR="00C27F66" w:rsidRPr="007075A6" w:rsidRDefault="00B27E34" w:rsidP="00E42D4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Razvoj novih veb </w:t>
            </w:r>
            <w:r w:rsidR="00C27F66" w:rsidRPr="007075A6">
              <w:rPr>
                <w:rFonts w:asciiTheme="minorHAnsi" w:eastAsia="Cambria" w:hAnsiTheme="minorHAnsi" w:cs="Cambria"/>
                <w:b w:val="0"/>
                <w:sz w:val="18"/>
                <w:szCs w:val="18"/>
              </w:rPr>
              <w:t>servisa za razmjenu podataka</w:t>
            </w:r>
          </w:p>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Minimum 30 službenika javne uprave završilo je obuku za uspostavljanje elektronskih razmjena podataka između registara i korišćenje JSERP</w:t>
            </w:r>
          </w:p>
        </w:tc>
        <w:tc>
          <w:tcPr>
            <w:tcW w:w="1710" w:type="dxa"/>
            <w:gridSpan w:val="2"/>
            <w:tcBorders>
              <w:top w:val="single" w:sz="4" w:space="0" w:color="auto"/>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MUP</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MPLJiMP</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Poreska uprava</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C27F66" w:rsidRPr="00CF0C79" w:rsidRDefault="00DB712C" w:rsidP="00C27F66">
            <w:pPr>
              <w:spacing w:before="20" w:after="20" w:line="288" w:lineRule="auto"/>
              <w:ind w:left="0" w:right="0"/>
              <w:jc w:val="center"/>
              <w:rPr>
                <w:rFonts w:asciiTheme="minorHAnsi" w:eastAsia="Cambria" w:hAnsiTheme="minorHAnsi" w:cs="Cambria"/>
                <w:b w:val="0"/>
                <w:color w:val="000000" w:themeColor="text1"/>
                <w:sz w:val="18"/>
                <w:szCs w:val="18"/>
              </w:rPr>
            </w:pPr>
            <w:r w:rsidRPr="00CF0C79">
              <w:rPr>
                <w:rFonts w:asciiTheme="minorHAnsi" w:hAnsiTheme="minorHAnsi"/>
                <w:b w:val="0"/>
                <w:color w:val="000000" w:themeColor="text1"/>
                <w:sz w:val="18"/>
                <w:szCs w:val="18"/>
              </w:rPr>
              <w:t>JLS</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Katastar</w:t>
            </w:r>
          </w:p>
        </w:tc>
        <w:tc>
          <w:tcPr>
            <w:tcW w:w="1297" w:type="dxa"/>
            <w:gridSpan w:val="2"/>
            <w:tcBorders>
              <w:top w:val="single" w:sz="4" w:space="0" w:color="auto"/>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20" w:type="dxa"/>
            <w:tcBorders>
              <w:top w:val="single" w:sz="4" w:space="0" w:color="auto"/>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01" w:type="dxa"/>
            <w:gridSpan w:val="2"/>
            <w:tcBorders>
              <w:top w:val="single" w:sz="4" w:space="0" w:color="auto"/>
              <w:left w:val="single" w:sz="4" w:space="0" w:color="000000"/>
              <w:bottom w:val="single" w:sz="4" w:space="0" w:color="000000"/>
              <w:right w:val="single" w:sz="4" w:space="0" w:color="000000"/>
            </w:tcBorders>
            <w:shd w:val="clear" w:color="auto" w:fill="auto"/>
            <w:vAlign w:val="center"/>
          </w:tcPr>
          <w:p w:rsidR="00C27F66" w:rsidRPr="007075A6" w:rsidRDefault="000664DC" w:rsidP="002E67FF">
            <w:pPr>
              <w:spacing w:before="20" w:after="20"/>
              <w:ind w:left="-23"/>
              <w:jc w:val="center"/>
              <w:rPr>
                <w:rFonts w:asciiTheme="minorHAnsi" w:eastAsia="Cambria" w:hAnsiTheme="minorHAnsi" w:cs="Cambria"/>
                <w:b w:val="0"/>
                <w:sz w:val="18"/>
                <w:szCs w:val="18"/>
              </w:rPr>
            </w:pPr>
            <w:r>
              <w:rPr>
                <w:rFonts w:asciiTheme="minorHAnsi" w:eastAsia="Cambria" w:hAnsiTheme="minorHAnsi" w:cs="Cambria"/>
                <w:b w:val="0"/>
                <w:sz w:val="18"/>
                <w:szCs w:val="18"/>
              </w:rPr>
              <w:t>3</w:t>
            </w:r>
            <w:r w:rsidR="00C27F66" w:rsidRPr="007075A6">
              <w:rPr>
                <w:rFonts w:asciiTheme="minorHAnsi" w:eastAsia="Cambria" w:hAnsiTheme="minorHAnsi" w:cs="Cambria"/>
                <w:b w:val="0"/>
                <w:sz w:val="18"/>
                <w:szCs w:val="18"/>
              </w:rPr>
              <w:t>78.000 €</w:t>
            </w:r>
          </w:p>
        </w:tc>
        <w:tc>
          <w:tcPr>
            <w:tcW w:w="1319" w:type="dxa"/>
            <w:tcBorders>
              <w:top w:val="single" w:sz="4" w:space="0" w:color="auto"/>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C27F66"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9334A8" w:rsidP="000F3FC3">
            <w:pPr>
              <w:spacing w:before="20" w:after="20"/>
              <w:ind w:left="-33" w:right="-32"/>
              <w:rPr>
                <w:rFonts w:asciiTheme="minorHAnsi" w:eastAsia="Cambria" w:hAnsiTheme="minorHAnsi" w:cs="Cambria"/>
                <w:b w:val="0"/>
                <w:sz w:val="18"/>
                <w:szCs w:val="18"/>
              </w:rPr>
            </w:pPr>
            <w:r>
              <w:rPr>
                <w:rFonts w:asciiTheme="minorHAnsi" w:eastAsia="Cambria" w:hAnsiTheme="minorHAnsi" w:cs="Cambria"/>
                <w:b w:val="0"/>
                <w:sz w:val="18"/>
                <w:szCs w:val="18"/>
              </w:rPr>
              <w:t>2.2.6</w:t>
            </w:r>
          </w:p>
        </w:tc>
        <w:tc>
          <w:tcPr>
            <w:tcW w:w="2779" w:type="dxa"/>
            <w:gridSpan w:val="2"/>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0F3FC3" w:rsidP="000F3FC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w:t>
            </w:r>
            <w:r w:rsidR="00B27E34">
              <w:rPr>
                <w:rFonts w:asciiTheme="minorHAnsi" w:eastAsia="Cambria" w:hAnsiTheme="minorHAnsi" w:cs="Cambria"/>
                <w:b w:val="0"/>
                <w:sz w:val="18"/>
                <w:szCs w:val="18"/>
              </w:rPr>
              <w:t>spostavljanje S</w:t>
            </w:r>
            <w:r w:rsidR="00C27F66" w:rsidRPr="007075A6">
              <w:rPr>
                <w:rFonts w:asciiTheme="minorHAnsi" w:eastAsia="Cambria" w:hAnsiTheme="minorHAnsi" w:cs="Cambria"/>
                <w:b w:val="0"/>
                <w:sz w:val="18"/>
                <w:szCs w:val="18"/>
              </w:rPr>
              <w:t xml:space="preserve">ertifikacionog tijela (CA) za potrebe organa državne uprave i lokalne samouprave i vršenje kvalifikovanih elektronskih usluga povjerena (izrada </w:t>
            </w:r>
            <w:r w:rsidR="00B27E34">
              <w:rPr>
                <w:rFonts w:asciiTheme="minorHAnsi" w:eastAsia="Cambria" w:hAnsiTheme="minorHAnsi" w:cs="Cambria"/>
                <w:b w:val="0"/>
                <w:sz w:val="18"/>
                <w:szCs w:val="18"/>
              </w:rPr>
              <w:lastRenderedPageBreak/>
              <w:t>s</w:t>
            </w:r>
            <w:r w:rsidR="00C27F66" w:rsidRPr="007075A6">
              <w:rPr>
                <w:rFonts w:asciiTheme="minorHAnsi" w:eastAsia="Cambria" w:hAnsiTheme="minorHAnsi" w:cs="Cambria"/>
                <w:b w:val="0"/>
                <w:sz w:val="18"/>
                <w:szCs w:val="18"/>
              </w:rPr>
              <w:t>ertifikata za: kvalifikovani elektronski potpis, kvalifikovani elektronski pečat i usluga izrade kvalifikovanog vremenskog pečata)</w:t>
            </w:r>
          </w:p>
        </w:tc>
        <w:tc>
          <w:tcPr>
            <w:tcW w:w="3634" w:type="dxa"/>
            <w:gridSpan w:val="2"/>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xml:space="preserve">- Uspostavljeno </w:t>
            </w:r>
            <w:r w:rsidR="00B27E34">
              <w:rPr>
                <w:rFonts w:asciiTheme="minorHAnsi" w:eastAsia="Cambria" w:hAnsiTheme="minorHAnsi" w:cs="Cambria"/>
                <w:b w:val="0"/>
                <w:sz w:val="18"/>
                <w:szCs w:val="18"/>
              </w:rPr>
              <w:t>S</w:t>
            </w:r>
            <w:r w:rsidRPr="007075A6">
              <w:rPr>
                <w:rFonts w:asciiTheme="minorHAnsi" w:eastAsia="Cambria" w:hAnsiTheme="minorHAnsi" w:cs="Cambria"/>
                <w:b w:val="0"/>
                <w:sz w:val="18"/>
                <w:szCs w:val="18"/>
              </w:rPr>
              <w:t>ertifikaciono tijelo sa statusom kvalifikovanog davaoca elektronskih usluga povjerenja</w:t>
            </w:r>
          </w:p>
          <w:p w:rsidR="00C27F66" w:rsidRPr="007075A6" w:rsidRDefault="00B27E34" w:rsidP="00E42D4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Broj izdatih s</w:t>
            </w:r>
            <w:r w:rsidR="00C27F66" w:rsidRPr="007075A6">
              <w:rPr>
                <w:rFonts w:asciiTheme="minorHAnsi" w:eastAsia="Cambria" w:hAnsiTheme="minorHAnsi" w:cs="Cambria"/>
                <w:b w:val="0"/>
                <w:sz w:val="18"/>
                <w:szCs w:val="18"/>
              </w:rPr>
              <w:t xml:space="preserve">ertifikata </w:t>
            </w:r>
            <w:r>
              <w:rPr>
                <w:rFonts w:asciiTheme="minorHAnsi" w:eastAsia="Cambria" w:hAnsiTheme="minorHAnsi" w:cs="Cambria"/>
                <w:b w:val="0"/>
                <w:sz w:val="18"/>
                <w:szCs w:val="18"/>
              </w:rPr>
              <w:t>za potrebe organa državne uprave</w:t>
            </w:r>
            <w:r w:rsidR="00C27F66" w:rsidRPr="007075A6">
              <w:rPr>
                <w:rFonts w:asciiTheme="minorHAnsi" w:eastAsia="Cambria" w:hAnsiTheme="minorHAnsi" w:cs="Cambria"/>
                <w:b w:val="0"/>
                <w:sz w:val="18"/>
                <w:szCs w:val="18"/>
              </w:rPr>
              <w:t xml:space="preserve">, za: kvalifikovani </w:t>
            </w:r>
            <w:r w:rsidR="00C27F66" w:rsidRPr="007075A6">
              <w:rPr>
                <w:rFonts w:asciiTheme="minorHAnsi" w:eastAsia="Cambria" w:hAnsiTheme="minorHAnsi" w:cs="Cambria"/>
                <w:b w:val="0"/>
                <w:sz w:val="18"/>
                <w:szCs w:val="18"/>
              </w:rPr>
              <w:lastRenderedPageBreak/>
              <w:t xml:space="preserve">elektronski potpis i </w:t>
            </w:r>
            <w:r>
              <w:rPr>
                <w:rFonts w:asciiTheme="minorHAnsi" w:eastAsia="Cambria" w:hAnsiTheme="minorHAnsi" w:cs="Cambria"/>
                <w:b w:val="0"/>
                <w:sz w:val="18"/>
                <w:szCs w:val="18"/>
              </w:rPr>
              <w:t>kvalifikovani elektronski pečat</w:t>
            </w:r>
          </w:p>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Broj organa državne uprave koji koriste uslugu kvalifikovanog vremenskog pečata </w:t>
            </w:r>
          </w:p>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organa lokalne samouprave i uprave koji k</w:t>
            </w:r>
            <w:r w:rsidR="00C07414">
              <w:rPr>
                <w:rFonts w:asciiTheme="minorHAnsi" w:eastAsia="Cambria" w:hAnsiTheme="minorHAnsi" w:cs="Cambria"/>
                <w:b w:val="0"/>
                <w:sz w:val="18"/>
                <w:szCs w:val="18"/>
              </w:rPr>
              <w:t>oriste</w:t>
            </w:r>
            <w:r w:rsidRPr="007075A6">
              <w:rPr>
                <w:rFonts w:asciiTheme="minorHAnsi" w:eastAsia="Cambria" w:hAnsiTheme="minorHAnsi" w:cs="Cambria"/>
                <w:b w:val="0"/>
                <w:sz w:val="18"/>
                <w:szCs w:val="18"/>
              </w:rPr>
              <w:t xml:space="preserve"> uslugu kvalifikovanog vremenskog pečata</w:t>
            </w:r>
          </w:p>
        </w:tc>
        <w:tc>
          <w:tcPr>
            <w:tcW w:w="171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MJUDDM</w:t>
            </w:r>
          </w:p>
          <w:p w:rsidR="00501E82" w:rsidRPr="007075A6" w:rsidRDefault="00A002BE" w:rsidP="00A002BE">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JLS</w:t>
            </w:r>
          </w:p>
        </w:tc>
        <w:tc>
          <w:tcPr>
            <w:tcW w:w="1297"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20"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501"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0664DC" w:rsidP="00C27F6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00C27F66" w:rsidRPr="007075A6">
              <w:rPr>
                <w:rFonts w:asciiTheme="minorHAnsi" w:eastAsia="Cambria" w:hAnsiTheme="minorHAnsi" w:cs="Cambria"/>
                <w:b w:val="0"/>
                <w:sz w:val="18"/>
                <w:szCs w:val="18"/>
              </w:rPr>
              <w:t>9.000 €</w:t>
            </w:r>
          </w:p>
        </w:tc>
        <w:tc>
          <w:tcPr>
            <w:tcW w:w="1319"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C27F66"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9334A8" w:rsidP="000F3FC3">
            <w:pPr>
              <w:spacing w:before="20" w:after="20"/>
              <w:ind w:left="-33" w:right="-32"/>
              <w:rPr>
                <w:rFonts w:asciiTheme="minorHAnsi" w:eastAsia="Cambria" w:hAnsiTheme="minorHAnsi" w:cs="Cambria"/>
                <w:b w:val="0"/>
                <w:sz w:val="18"/>
                <w:szCs w:val="18"/>
              </w:rPr>
            </w:pPr>
            <w:r>
              <w:rPr>
                <w:rFonts w:asciiTheme="minorHAnsi" w:eastAsia="Cambria" w:hAnsiTheme="minorHAnsi" w:cs="Cambria"/>
                <w:b w:val="0"/>
                <w:sz w:val="18"/>
                <w:szCs w:val="18"/>
              </w:rPr>
              <w:t>2.2.</w:t>
            </w:r>
            <w:r w:rsidR="00C27F66" w:rsidRPr="007075A6">
              <w:rPr>
                <w:rFonts w:asciiTheme="minorHAnsi" w:eastAsia="Cambria" w:hAnsiTheme="minorHAnsi" w:cs="Cambria"/>
                <w:b w:val="0"/>
                <w:sz w:val="18"/>
                <w:szCs w:val="18"/>
              </w:rPr>
              <w:t>7</w:t>
            </w:r>
          </w:p>
        </w:tc>
        <w:tc>
          <w:tcPr>
            <w:tcW w:w="2756" w:type="dxa"/>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C03546" w:rsidP="000F3FC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Povezivanje JLS na JSERP radi</w:t>
            </w:r>
            <w:r w:rsidR="00C27F66" w:rsidRPr="007075A6">
              <w:rPr>
                <w:rFonts w:asciiTheme="minorHAnsi" w:eastAsia="Cambria" w:hAnsiTheme="minorHAnsi" w:cs="Cambria"/>
                <w:b w:val="0"/>
                <w:sz w:val="18"/>
                <w:szCs w:val="18"/>
              </w:rPr>
              <w:t xml:space="preserve"> razmjene podataka</w:t>
            </w:r>
          </w:p>
        </w:tc>
        <w:tc>
          <w:tcPr>
            <w:tcW w:w="3634" w:type="dxa"/>
            <w:gridSpan w:val="2"/>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Uspostavljeni tehnički uslovi i sigurnosni standardi za pr</w:t>
            </w:r>
            <w:r w:rsidR="00C03546">
              <w:rPr>
                <w:rFonts w:asciiTheme="minorHAnsi" w:eastAsia="Cambria" w:hAnsiTheme="minorHAnsi" w:cs="Cambria"/>
                <w:b w:val="0"/>
                <w:sz w:val="18"/>
                <w:szCs w:val="18"/>
              </w:rPr>
              <w:t>istup JLS ovom sistemu radi</w:t>
            </w:r>
            <w:r w:rsidRPr="007075A6">
              <w:rPr>
                <w:rFonts w:asciiTheme="minorHAnsi" w:eastAsia="Cambria" w:hAnsiTheme="minorHAnsi" w:cs="Cambria"/>
                <w:b w:val="0"/>
                <w:sz w:val="18"/>
                <w:szCs w:val="18"/>
              </w:rPr>
              <w:t xml:space="preserve"> razmjene podataka</w:t>
            </w:r>
          </w:p>
        </w:tc>
        <w:tc>
          <w:tcPr>
            <w:tcW w:w="171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CF0C79" w:rsidRDefault="00DB712C" w:rsidP="00C27F66">
            <w:pPr>
              <w:spacing w:before="20" w:after="20" w:line="288" w:lineRule="auto"/>
              <w:ind w:left="0" w:right="0"/>
              <w:jc w:val="center"/>
              <w:rPr>
                <w:rFonts w:asciiTheme="minorHAnsi" w:eastAsia="Cambria" w:hAnsiTheme="minorHAnsi" w:cs="Cambria"/>
                <w:b w:val="0"/>
                <w:color w:val="000000" w:themeColor="text1"/>
                <w:sz w:val="18"/>
                <w:szCs w:val="18"/>
              </w:rPr>
            </w:pPr>
            <w:r w:rsidRPr="00CF0C79">
              <w:rPr>
                <w:rFonts w:asciiTheme="minorHAnsi" w:hAnsiTheme="minorHAnsi"/>
                <w:b w:val="0"/>
                <w:color w:val="000000" w:themeColor="text1"/>
                <w:sz w:val="18"/>
                <w:szCs w:val="18"/>
              </w:rPr>
              <w:t>JSL</w:t>
            </w:r>
          </w:p>
          <w:p w:rsidR="00C27F66" w:rsidRPr="007075A6" w:rsidRDefault="00C27F66" w:rsidP="00C27F66">
            <w:pPr>
              <w:spacing w:before="20" w:after="20"/>
              <w:jc w:val="center"/>
              <w:rPr>
                <w:rFonts w:asciiTheme="minorHAnsi" w:eastAsia="Cambria" w:hAnsiTheme="minorHAnsi" w:cs="Cambria"/>
                <w:b w:val="0"/>
                <w:sz w:val="18"/>
                <w:szCs w:val="18"/>
              </w:rPr>
            </w:pPr>
          </w:p>
        </w:tc>
        <w:tc>
          <w:tcPr>
            <w:tcW w:w="132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20"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01"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0664DC" w:rsidP="00C27F6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C27F66" w:rsidRPr="007075A6">
              <w:rPr>
                <w:rFonts w:asciiTheme="minorHAnsi" w:eastAsia="Cambria" w:hAnsiTheme="minorHAnsi" w:cs="Cambria"/>
                <w:b w:val="0"/>
                <w:sz w:val="18"/>
                <w:szCs w:val="18"/>
              </w:rPr>
              <w:t>70.000 €</w:t>
            </w:r>
          </w:p>
        </w:tc>
        <w:tc>
          <w:tcPr>
            <w:tcW w:w="1319"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C27F66" w:rsidRPr="007075A6" w:rsidTr="00E42D4D">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C27F66" w:rsidRPr="009334A8" w:rsidRDefault="009334A8" w:rsidP="000F3FC3">
            <w:pPr>
              <w:spacing w:before="20" w:after="20"/>
              <w:ind w:left="-33" w:right="-32"/>
              <w:rPr>
                <w:rFonts w:asciiTheme="minorHAnsi" w:eastAsia="Cambria" w:hAnsiTheme="minorHAnsi" w:cs="Cambria"/>
                <w:b w:val="0"/>
                <w:sz w:val="18"/>
                <w:szCs w:val="18"/>
              </w:rPr>
            </w:pPr>
            <w:r w:rsidRPr="009334A8">
              <w:rPr>
                <w:rFonts w:asciiTheme="minorHAnsi" w:eastAsia="Cambria" w:hAnsiTheme="minorHAnsi" w:cs="Cambria"/>
                <w:b w:val="0"/>
                <w:sz w:val="18"/>
                <w:szCs w:val="18"/>
              </w:rPr>
              <w:t>2.2.8</w:t>
            </w:r>
          </w:p>
        </w:tc>
        <w:tc>
          <w:tcPr>
            <w:tcW w:w="2756"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C27F66" w:rsidRPr="007075A6" w:rsidRDefault="00C03546" w:rsidP="00C03546">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Unapr</w:t>
            </w:r>
            <w:r w:rsidR="00C27F66" w:rsidRPr="007075A6">
              <w:rPr>
                <w:rFonts w:asciiTheme="minorHAnsi" w:eastAsia="Cambria" w:hAnsiTheme="minorHAnsi" w:cs="Cambria"/>
                <w:b w:val="0"/>
                <w:sz w:val="18"/>
                <w:szCs w:val="18"/>
              </w:rPr>
              <w:t xml:space="preserve">eđenje IT sistema </w:t>
            </w:r>
            <w:r>
              <w:rPr>
                <w:rFonts w:asciiTheme="minorHAnsi" w:eastAsia="Cambria" w:hAnsiTheme="minorHAnsi" w:cs="Cambria"/>
                <w:b w:val="0"/>
                <w:sz w:val="18"/>
                <w:szCs w:val="18"/>
              </w:rPr>
              <w:t>radi</w:t>
            </w:r>
            <w:r w:rsidR="00C27F66" w:rsidRPr="007075A6">
              <w:rPr>
                <w:rFonts w:asciiTheme="minorHAnsi" w:eastAsia="Cambria" w:hAnsiTheme="minorHAnsi" w:cs="Cambria"/>
                <w:b w:val="0"/>
                <w:sz w:val="18"/>
                <w:szCs w:val="18"/>
              </w:rPr>
              <w:t xml:space="preserve"> prikupljanja podataka za statističke svrhe </w:t>
            </w:r>
          </w:p>
        </w:tc>
        <w:tc>
          <w:tcPr>
            <w:tcW w:w="3634"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Povećana primjena CAPI, CAWI i uvođenje CATI metode za prikupljanje podataka </w:t>
            </w:r>
          </w:p>
        </w:tc>
        <w:tc>
          <w:tcPr>
            <w:tcW w:w="171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MONSTAT</w:t>
            </w:r>
          </w:p>
        </w:tc>
        <w:tc>
          <w:tcPr>
            <w:tcW w:w="132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62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C27F66" w:rsidRPr="007075A6" w:rsidRDefault="000664DC" w:rsidP="00C27F6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59</w:t>
            </w:r>
            <w:r w:rsidR="00C27F66" w:rsidRPr="007075A6">
              <w:rPr>
                <w:rFonts w:asciiTheme="minorHAnsi" w:eastAsia="Cambria" w:hAnsiTheme="minorHAnsi" w:cs="Cambria"/>
                <w:b w:val="0"/>
                <w:sz w:val="18"/>
                <w:szCs w:val="18"/>
              </w:rPr>
              <w:t>0.000 €</w:t>
            </w:r>
          </w:p>
        </w:tc>
        <w:tc>
          <w:tcPr>
            <w:tcW w:w="13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C27F66" w:rsidRPr="007075A6" w:rsidRDefault="00C27F66" w:rsidP="00C27F66">
            <w:pPr>
              <w:spacing w:before="20" w:after="20"/>
              <w:jc w:val="center"/>
              <w:rPr>
                <w:rFonts w:asciiTheme="minorHAnsi" w:eastAsia="Cambria" w:hAnsiTheme="minorHAnsi" w:cs="Cambria"/>
                <w:sz w:val="18"/>
                <w:szCs w:val="18"/>
              </w:rPr>
            </w:pPr>
            <w:r w:rsidRPr="003E44A1">
              <w:rPr>
                <w:rFonts w:asciiTheme="minorHAnsi" w:eastAsia="Cambria" w:hAnsiTheme="minorHAnsi" w:cs="Cambria"/>
                <w:b w:val="0"/>
                <w:sz w:val="18"/>
                <w:szCs w:val="18"/>
              </w:rPr>
              <w:t>Donatorska sredstva</w:t>
            </w:r>
            <w:r w:rsidR="00B950F9">
              <w:rPr>
                <w:rFonts w:asciiTheme="minorHAnsi" w:eastAsia="Cambria" w:hAnsiTheme="minorHAnsi" w:cs="Cambria"/>
                <w:b w:val="0"/>
                <w:sz w:val="18"/>
                <w:szCs w:val="18"/>
              </w:rPr>
              <w:t xml:space="preserve"> IPA III</w:t>
            </w:r>
          </w:p>
        </w:tc>
      </w:tr>
      <w:tr w:rsidR="00C27F66"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9334A8" w:rsidP="000F3FC3">
            <w:pPr>
              <w:spacing w:before="20" w:after="20"/>
              <w:ind w:left="-37" w:right="-122"/>
              <w:rPr>
                <w:rFonts w:asciiTheme="minorHAnsi" w:eastAsia="Cambria" w:hAnsiTheme="minorHAnsi" w:cs="Cambria"/>
                <w:b w:val="0"/>
                <w:sz w:val="18"/>
                <w:szCs w:val="18"/>
              </w:rPr>
            </w:pPr>
            <w:r>
              <w:rPr>
                <w:rFonts w:asciiTheme="minorHAnsi" w:eastAsia="Cambria" w:hAnsiTheme="minorHAnsi" w:cs="Cambria"/>
                <w:b w:val="0"/>
                <w:sz w:val="18"/>
                <w:szCs w:val="18"/>
              </w:rPr>
              <w:t>2.2.9</w:t>
            </w:r>
          </w:p>
        </w:tc>
        <w:tc>
          <w:tcPr>
            <w:tcW w:w="2756" w:type="dxa"/>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C27F66" w:rsidP="000F3FC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Uspostavljanje efikasne revizije informacionih sistema (IS) i elektronskih usluga u organima državne uprave</w:t>
            </w:r>
          </w:p>
        </w:tc>
        <w:tc>
          <w:tcPr>
            <w:tcW w:w="3634" w:type="dxa"/>
            <w:gridSpan w:val="2"/>
            <w:tcBorders>
              <w:top w:val="single" w:sz="4" w:space="0" w:color="000000"/>
              <w:left w:val="single" w:sz="4" w:space="0" w:color="000000"/>
              <w:bottom w:val="single" w:sz="4" w:space="0" w:color="000000"/>
              <w:right w:val="single" w:sz="4" w:space="0" w:color="000000"/>
            </w:tcBorders>
            <w:shd w:val="clear" w:color="auto" w:fill="auto"/>
          </w:tcPr>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Izrađene smjernice za reviziju IS i elektronskih usluga u organima državne uprave</w:t>
            </w:r>
          </w:p>
          <w:p w:rsidR="00C27F66" w:rsidRPr="007075A6" w:rsidRDefault="00C03546" w:rsidP="00C03546">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Realizovane dvije</w:t>
            </w:r>
            <w:r w:rsidR="00C27F66" w:rsidRPr="007075A6">
              <w:rPr>
                <w:rFonts w:asciiTheme="minorHAnsi" w:eastAsia="Cambria" w:hAnsiTheme="minorHAnsi" w:cs="Cambria"/>
                <w:b w:val="0"/>
                <w:sz w:val="18"/>
                <w:szCs w:val="18"/>
              </w:rPr>
              <w:t xml:space="preserve"> radionice za zaposlene u IT sektoru </w:t>
            </w:r>
            <w:r>
              <w:rPr>
                <w:rFonts w:asciiTheme="minorHAnsi" w:eastAsia="Cambria" w:hAnsiTheme="minorHAnsi" w:cs="Cambria"/>
                <w:b w:val="0"/>
                <w:sz w:val="18"/>
                <w:szCs w:val="18"/>
              </w:rPr>
              <w:t>radi</w:t>
            </w:r>
            <w:r w:rsidR="00C27F66" w:rsidRPr="007075A6">
              <w:rPr>
                <w:rFonts w:asciiTheme="minorHAnsi" w:eastAsia="Cambria" w:hAnsiTheme="minorHAnsi" w:cs="Cambria"/>
                <w:b w:val="0"/>
                <w:sz w:val="18"/>
                <w:szCs w:val="18"/>
              </w:rPr>
              <w:t xml:space="preserve"> edukacije o ključnim standardima u upravljanju IS</w:t>
            </w:r>
          </w:p>
        </w:tc>
        <w:tc>
          <w:tcPr>
            <w:tcW w:w="171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2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20"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501"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0664DC" w:rsidP="00C27F6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27</w:t>
            </w:r>
            <w:r w:rsidR="00C27F66" w:rsidRPr="007075A6">
              <w:rPr>
                <w:rFonts w:asciiTheme="minorHAnsi" w:eastAsia="Cambria" w:hAnsiTheme="minorHAnsi" w:cs="Cambria"/>
                <w:b w:val="0"/>
                <w:sz w:val="18"/>
                <w:szCs w:val="18"/>
              </w:rPr>
              <w:t>.000 €</w:t>
            </w:r>
          </w:p>
        </w:tc>
        <w:tc>
          <w:tcPr>
            <w:tcW w:w="1319" w:type="dxa"/>
            <w:tcBorders>
              <w:top w:val="single" w:sz="4" w:space="0" w:color="000000"/>
              <w:left w:val="single" w:sz="4" w:space="0" w:color="000000"/>
              <w:bottom w:val="single" w:sz="4" w:space="0" w:color="000000"/>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C27F66" w:rsidRPr="007075A6" w:rsidTr="003C7454">
        <w:tc>
          <w:tcPr>
            <w:tcW w:w="625" w:type="dxa"/>
            <w:tcBorders>
              <w:top w:val="single" w:sz="4" w:space="0" w:color="000000"/>
              <w:left w:val="single" w:sz="4" w:space="0" w:color="000000"/>
              <w:bottom w:val="single" w:sz="4" w:space="0" w:color="auto"/>
              <w:right w:val="single" w:sz="4" w:space="0" w:color="000000"/>
            </w:tcBorders>
            <w:shd w:val="clear" w:color="auto" w:fill="auto"/>
          </w:tcPr>
          <w:p w:rsidR="00C27F66" w:rsidRPr="007075A6" w:rsidRDefault="009334A8" w:rsidP="000F3FC3">
            <w:pPr>
              <w:spacing w:before="20" w:after="20"/>
              <w:ind w:left="-37" w:right="-122"/>
              <w:rPr>
                <w:rFonts w:asciiTheme="minorHAnsi" w:eastAsia="Cambria" w:hAnsiTheme="minorHAnsi" w:cs="Cambria"/>
                <w:b w:val="0"/>
                <w:sz w:val="18"/>
                <w:szCs w:val="18"/>
              </w:rPr>
            </w:pPr>
            <w:r>
              <w:rPr>
                <w:rFonts w:asciiTheme="minorHAnsi" w:eastAsia="Cambria" w:hAnsiTheme="minorHAnsi" w:cs="Cambria"/>
                <w:b w:val="0"/>
                <w:sz w:val="18"/>
                <w:szCs w:val="18"/>
              </w:rPr>
              <w:t>2.2.10</w:t>
            </w:r>
          </w:p>
        </w:tc>
        <w:tc>
          <w:tcPr>
            <w:tcW w:w="2756" w:type="dxa"/>
            <w:tcBorders>
              <w:top w:val="single" w:sz="4" w:space="0" w:color="000000"/>
              <w:left w:val="single" w:sz="4" w:space="0" w:color="000000"/>
              <w:bottom w:val="single" w:sz="4" w:space="0" w:color="auto"/>
              <w:right w:val="single" w:sz="4" w:space="0" w:color="000000"/>
            </w:tcBorders>
            <w:shd w:val="clear" w:color="auto" w:fill="auto"/>
          </w:tcPr>
          <w:p w:rsidR="00C27F66" w:rsidRPr="007075A6" w:rsidRDefault="00C27F66" w:rsidP="000F3FC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Podizanje kvaliteta sistema identifikacije rizika u procesu upravljanja IS i elektronskih usluga</w:t>
            </w:r>
          </w:p>
        </w:tc>
        <w:tc>
          <w:tcPr>
            <w:tcW w:w="3634" w:type="dxa"/>
            <w:gridSpan w:val="2"/>
            <w:tcBorders>
              <w:top w:val="single" w:sz="4" w:space="0" w:color="000000"/>
              <w:left w:val="single" w:sz="4" w:space="0" w:color="000000"/>
              <w:bottom w:val="single" w:sz="4" w:space="0" w:color="auto"/>
              <w:right w:val="single" w:sz="4" w:space="0" w:color="000000"/>
            </w:tcBorders>
            <w:shd w:val="clear" w:color="auto" w:fill="auto"/>
          </w:tcPr>
          <w:p w:rsidR="00C27F66" w:rsidRPr="007075A6" w:rsidRDefault="00C27F66" w:rsidP="00E42D4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Analiziran okvir za prepoznavanje rizika u procesu upravljanja i upot</w:t>
            </w:r>
            <w:r w:rsidR="00C03546">
              <w:rPr>
                <w:rFonts w:asciiTheme="minorHAnsi" w:eastAsia="Cambria" w:hAnsiTheme="minorHAnsi" w:cs="Cambria"/>
                <w:b w:val="0"/>
                <w:sz w:val="18"/>
                <w:szCs w:val="18"/>
              </w:rPr>
              <w:t>rebe IS organa državne uprave radi</w:t>
            </w:r>
            <w:r w:rsidRPr="007075A6">
              <w:rPr>
                <w:rFonts w:asciiTheme="minorHAnsi" w:eastAsia="Cambria" w:hAnsiTheme="minorHAnsi" w:cs="Cambria"/>
                <w:b w:val="0"/>
                <w:sz w:val="18"/>
                <w:szCs w:val="18"/>
              </w:rPr>
              <w:t xml:space="preserve"> kreiranja smjernica za podizanje nivoa kvaliteta IS</w:t>
            </w:r>
          </w:p>
          <w:p w:rsidR="00C27F66" w:rsidRPr="007075A6" w:rsidRDefault="00C03546" w:rsidP="00E42D4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Realizovane dvije radionice</w:t>
            </w:r>
            <w:r w:rsidR="00C27F66" w:rsidRPr="007075A6">
              <w:rPr>
                <w:rFonts w:asciiTheme="minorHAnsi" w:eastAsia="Cambria" w:hAnsiTheme="minorHAnsi" w:cs="Cambria"/>
                <w:b w:val="0"/>
                <w:sz w:val="18"/>
                <w:szCs w:val="18"/>
              </w:rPr>
              <w:t xml:space="preserve"> za rukovodioce o ulozi revizije IS u podizanju kvaliteta upravljanja rizicima i kontrolama u oblasti IS i elektronskih usluga</w:t>
            </w:r>
          </w:p>
        </w:tc>
        <w:tc>
          <w:tcPr>
            <w:tcW w:w="1710" w:type="dxa"/>
            <w:gridSpan w:val="2"/>
            <w:tcBorders>
              <w:top w:val="single" w:sz="4" w:space="0" w:color="000000"/>
              <w:left w:val="single" w:sz="4" w:space="0" w:color="000000"/>
              <w:bottom w:val="single" w:sz="4" w:space="0" w:color="auto"/>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20" w:type="dxa"/>
            <w:gridSpan w:val="3"/>
            <w:tcBorders>
              <w:top w:val="single" w:sz="4" w:space="0" w:color="000000"/>
              <w:left w:val="single" w:sz="4" w:space="0" w:color="000000"/>
              <w:bottom w:val="single" w:sz="4" w:space="0" w:color="auto"/>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620" w:type="dxa"/>
            <w:tcBorders>
              <w:top w:val="single" w:sz="4" w:space="0" w:color="000000"/>
              <w:left w:val="single" w:sz="4" w:space="0" w:color="000000"/>
              <w:bottom w:val="single" w:sz="4" w:space="0" w:color="auto"/>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501" w:type="dxa"/>
            <w:gridSpan w:val="2"/>
            <w:tcBorders>
              <w:top w:val="single" w:sz="4" w:space="0" w:color="000000"/>
              <w:left w:val="single" w:sz="4" w:space="0" w:color="000000"/>
              <w:bottom w:val="single" w:sz="4" w:space="0" w:color="auto"/>
              <w:right w:val="single" w:sz="4" w:space="0" w:color="000000"/>
            </w:tcBorders>
            <w:shd w:val="clear" w:color="auto" w:fill="auto"/>
            <w:vAlign w:val="center"/>
          </w:tcPr>
          <w:p w:rsidR="00C27F66" w:rsidRPr="007075A6" w:rsidRDefault="000664DC" w:rsidP="00C27F6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38</w:t>
            </w:r>
            <w:r w:rsidR="00C27F66" w:rsidRPr="007075A6">
              <w:rPr>
                <w:rFonts w:asciiTheme="minorHAnsi" w:eastAsia="Cambria" w:hAnsiTheme="minorHAnsi" w:cs="Cambria"/>
                <w:b w:val="0"/>
                <w:sz w:val="18"/>
                <w:szCs w:val="18"/>
              </w:rPr>
              <w:t>.000 €</w:t>
            </w:r>
          </w:p>
        </w:tc>
        <w:tc>
          <w:tcPr>
            <w:tcW w:w="1319" w:type="dxa"/>
            <w:tcBorders>
              <w:top w:val="single" w:sz="4" w:space="0" w:color="000000"/>
              <w:left w:val="single" w:sz="4" w:space="0" w:color="000000"/>
              <w:bottom w:val="single" w:sz="4" w:space="0" w:color="auto"/>
              <w:right w:val="single" w:sz="4" w:space="0" w:color="000000"/>
            </w:tcBorders>
            <w:shd w:val="clear" w:color="auto" w:fill="auto"/>
            <w:vAlign w:val="center"/>
          </w:tcPr>
          <w:p w:rsidR="00C27F66" w:rsidRPr="007075A6" w:rsidRDefault="00C27F66" w:rsidP="00C27F66">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C27F66" w:rsidRPr="007075A6" w:rsidTr="003C7454">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C27F66" w:rsidRPr="007075A6" w:rsidRDefault="00C27F66" w:rsidP="000F3FC3">
            <w:pPr>
              <w:shd w:val="clear" w:color="auto" w:fill="FFFFFF" w:themeFill="background1"/>
              <w:spacing w:before="20" w:after="20"/>
              <w:ind w:left="-37"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t>2.2.1</w:t>
            </w:r>
            <w:r w:rsidR="009334A8">
              <w:rPr>
                <w:rFonts w:asciiTheme="minorHAnsi" w:eastAsia="Cambria" w:hAnsiTheme="minorHAnsi" w:cs="Cambria"/>
                <w:b w:val="0"/>
                <w:sz w:val="18"/>
                <w:szCs w:val="18"/>
              </w:rPr>
              <w:t>1</w:t>
            </w:r>
          </w:p>
        </w:tc>
        <w:tc>
          <w:tcPr>
            <w:tcW w:w="2756" w:type="dxa"/>
            <w:tcBorders>
              <w:top w:val="single" w:sz="4" w:space="0" w:color="auto"/>
              <w:left w:val="single" w:sz="4" w:space="0" w:color="auto"/>
              <w:bottom w:val="single" w:sz="4" w:space="0" w:color="auto"/>
              <w:right w:val="single" w:sz="4" w:space="0" w:color="auto"/>
            </w:tcBorders>
            <w:shd w:val="clear" w:color="auto" w:fill="FFFFFF" w:themeFill="background1"/>
          </w:tcPr>
          <w:p w:rsidR="00C27F66" w:rsidRPr="007075A6" w:rsidRDefault="00612F92" w:rsidP="000F3FC3">
            <w:pPr>
              <w:shd w:val="clear" w:color="auto" w:fill="FFFFFF" w:themeFill="background1"/>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Izrada </w:t>
            </w:r>
            <w:r w:rsidR="00C27F66" w:rsidRPr="007075A6">
              <w:rPr>
                <w:rFonts w:asciiTheme="minorHAnsi" w:eastAsia="Cambria" w:hAnsiTheme="minorHAnsi" w:cs="Cambria"/>
                <w:b w:val="0"/>
                <w:sz w:val="18"/>
                <w:szCs w:val="18"/>
              </w:rPr>
              <w:t>Analiza potreba i postojećih alata za podršku rada revizije IS sa osvrtom na korišćenja CAAT softvera</w:t>
            </w:r>
          </w:p>
        </w:tc>
        <w:tc>
          <w:tcPr>
            <w:tcW w:w="363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C27F66" w:rsidRPr="007075A6" w:rsidRDefault="00C27F66" w:rsidP="00E42D4D">
            <w:pPr>
              <w:shd w:val="clear" w:color="auto" w:fill="FFFFFF" w:themeFill="background1"/>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Izrađena analiza o alatima podrške rada revizije IS </w:t>
            </w:r>
          </w:p>
        </w:tc>
        <w:tc>
          <w:tcPr>
            <w:tcW w:w="171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27F66" w:rsidRPr="007075A6" w:rsidRDefault="00C27F66" w:rsidP="001436FA">
            <w:pPr>
              <w:shd w:val="clear" w:color="auto" w:fill="FFFFFF" w:themeFill="background1"/>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C27F66" w:rsidRPr="007075A6" w:rsidRDefault="00C27F66" w:rsidP="001436FA">
            <w:pPr>
              <w:shd w:val="clear" w:color="auto" w:fill="FFFFFF" w:themeFill="background1"/>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20"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27F66" w:rsidRPr="007075A6" w:rsidRDefault="00C27F66" w:rsidP="001436FA">
            <w:pPr>
              <w:shd w:val="clear" w:color="auto" w:fill="FFFFFF" w:themeFill="background1"/>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62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27F66" w:rsidRPr="007075A6" w:rsidRDefault="00C27F66" w:rsidP="001436FA">
            <w:pPr>
              <w:shd w:val="clear" w:color="auto" w:fill="FFFFFF" w:themeFill="background1"/>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01"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27F66" w:rsidRPr="007075A6" w:rsidRDefault="000664DC" w:rsidP="001436FA">
            <w:pPr>
              <w:shd w:val="clear" w:color="auto" w:fill="FFFFFF" w:themeFill="background1"/>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8</w:t>
            </w:r>
            <w:r w:rsidR="00C27F66" w:rsidRPr="007075A6">
              <w:rPr>
                <w:rFonts w:asciiTheme="minorHAnsi" w:eastAsia="Cambria" w:hAnsiTheme="minorHAnsi" w:cs="Cambria"/>
                <w:b w:val="0"/>
                <w:sz w:val="18"/>
                <w:szCs w:val="18"/>
              </w:rPr>
              <w:t>.000 €</w:t>
            </w:r>
          </w:p>
        </w:tc>
        <w:tc>
          <w:tcPr>
            <w:tcW w:w="1319"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27F66" w:rsidRPr="007075A6" w:rsidRDefault="00C27F66" w:rsidP="001436FA">
            <w:pPr>
              <w:shd w:val="clear" w:color="auto" w:fill="FFFFFF" w:themeFill="background1"/>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0F3FC3" w:rsidRDefault="000F3FC3" w:rsidP="00681693">
      <w:pPr>
        <w:spacing w:before="120" w:after="120" w:line="240" w:lineRule="auto"/>
        <w:jc w:val="center"/>
        <w:rPr>
          <w:rFonts w:asciiTheme="minorHAnsi" w:hAnsiTheme="minorHAnsi"/>
          <w:b/>
          <w:color w:val="000000"/>
          <w:sz w:val="28"/>
          <w:szCs w:val="28"/>
        </w:rPr>
      </w:pPr>
    </w:p>
    <w:p w:rsidR="00A16942" w:rsidRPr="00BE7B34" w:rsidRDefault="006A107F" w:rsidP="00681693">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STRATEŠKI CILJ III</w:t>
      </w:r>
    </w:p>
    <w:p w:rsidR="00A16942" w:rsidRPr="00BE7B34" w:rsidRDefault="006A107F">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PROFESIONALNA JAVNA ADMINISTRACIJA</w:t>
      </w:r>
    </w:p>
    <w:tbl>
      <w:tblPr>
        <w:tblStyle w:val="10"/>
        <w:tblW w:w="14286"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18"/>
        <w:gridCol w:w="2631"/>
        <w:gridCol w:w="130"/>
        <w:gridCol w:w="2196"/>
        <w:gridCol w:w="1671"/>
        <w:gridCol w:w="1781"/>
        <w:gridCol w:w="501"/>
        <w:gridCol w:w="747"/>
        <w:gridCol w:w="1426"/>
        <w:gridCol w:w="501"/>
        <w:gridCol w:w="836"/>
        <w:gridCol w:w="1206"/>
        <w:gridCol w:w="15"/>
        <w:gridCol w:w="27"/>
      </w:tblGrid>
      <w:tr w:rsidR="00A16942" w:rsidRPr="007075A6" w:rsidTr="00A002BE">
        <w:trPr>
          <w:gridAfter w:val="1"/>
          <w:wAfter w:w="27" w:type="dxa"/>
        </w:trPr>
        <w:tc>
          <w:tcPr>
            <w:tcW w:w="3249"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lastRenderedPageBreak/>
              <w:t>OPERATIVNI CILJ 3.1</w:t>
            </w:r>
          </w:p>
        </w:tc>
        <w:tc>
          <w:tcPr>
            <w:tcW w:w="11010" w:type="dxa"/>
            <w:gridSpan w:val="11"/>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 xml:space="preserve">Efikasan sistem </w:t>
            </w:r>
            <w:r w:rsidR="004B3493">
              <w:rPr>
                <w:rFonts w:asciiTheme="minorHAnsi" w:eastAsia="Cambria" w:hAnsiTheme="minorHAnsi" w:cs="Cambria"/>
                <w:sz w:val="24"/>
                <w:szCs w:val="24"/>
              </w:rPr>
              <w:t xml:space="preserve">kadrovskog </w:t>
            </w:r>
            <w:r w:rsidRPr="00BE7B34">
              <w:rPr>
                <w:rFonts w:asciiTheme="minorHAnsi" w:eastAsia="Cambria" w:hAnsiTheme="minorHAnsi" w:cs="Cambria"/>
                <w:sz w:val="24"/>
                <w:szCs w:val="24"/>
              </w:rPr>
              <w:t>planiranja na osnovu identifikovanih potreba,</w:t>
            </w:r>
            <w:r w:rsidR="002B3AC5">
              <w:rPr>
                <w:rFonts w:asciiTheme="minorHAnsi" w:eastAsia="Cambria" w:hAnsiTheme="minorHAnsi" w:cs="Cambria"/>
                <w:sz w:val="24"/>
                <w:szCs w:val="24"/>
              </w:rPr>
              <w:t xml:space="preserve"> depolitizacija i</w:t>
            </w:r>
            <w:r w:rsidRPr="00BE7B34">
              <w:rPr>
                <w:rFonts w:asciiTheme="minorHAnsi" w:eastAsia="Cambria" w:hAnsiTheme="minorHAnsi" w:cs="Cambria"/>
                <w:sz w:val="24"/>
                <w:szCs w:val="24"/>
              </w:rPr>
              <w:t xml:space="preserve"> unapređenje postupka zapošljavanja ljudskih resursa i dalja digitalizacija u oblasti službeničkog sistema</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rsidP="00A002BE">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rsidP="00A002BE">
            <w:pPr>
              <w:spacing w:after="40"/>
              <w:ind w:left="-109" w:right="-141"/>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rsidP="00A002BE">
            <w:pPr>
              <w:spacing w:after="40"/>
              <w:ind w:left="-83" w:right="-172"/>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93485A" w:rsidRDefault="00C03546" w:rsidP="00612F9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93485A">
              <w:rPr>
                <w:rFonts w:asciiTheme="minorHAnsi" w:eastAsia="Cambria" w:hAnsiTheme="minorHAnsi" w:cs="Cambria"/>
                <w:b w:val="0"/>
                <w:sz w:val="18"/>
                <w:szCs w:val="18"/>
              </w:rPr>
              <w:t xml:space="preserve"> organa</w:t>
            </w:r>
            <w:r w:rsidR="006A107F" w:rsidRPr="0093485A">
              <w:rPr>
                <w:rFonts w:asciiTheme="minorHAnsi" w:eastAsia="Cambria" w:hAnsiTheme="minorHAnsi" w:cs="Cambria"/>
                <w:b w:val="0"/>
                <w:sz w:val="18"/>
                <w:szCs w:val="18"/>
                <w:vertAlign w:val="superscript"/>
              </w:rPr>
              <w:footnoteReference w:id="158"/>
            </w:r>
            <w:r w:rsidR="006A107F" w:rsidRPr="0093485A">
              <w:rPr>
                <w:rFonts w:asciiTheme="minorHAnsi" w:eastAsia="Cambria" w:hAnsiTheme="minorHAnsi" w:cs="Cambria"/>
                <w:b w:val="0"/>
                <w:sz w:val="18"/>
                <w:szCs w:val="18"/>
              </w:rPr>
              <w:t xml:space="preserve"> koji su izradili Kadrovski plan unaprijeđenog kvaliteta kroz CKE</w:t>
            </w:r>
          </w:p>
          <w:p w:rsidR="00A16942" w:rsidRPr="007075A6" w:rsidRDefault="00C03546" w:rsidP="00612F92">
            <w:pPr>
              <w:spacing w:after="40"/>
              <w:ind w:left="0"/>
              <w:rPr>
                <w:rFonts w:asciiTheme="minorHAnsi" w:eastAsia="Cambria" w:hAnsiTheme="minorHAnsi" w:cs="Cambria"/>
                <w:b w:val="0"/>
                <w:sz w:val="18"/>
                <w:szCs w:val="18"/>
                <w:highlight w:val="yellow"/>
              </w:rPr>
            </w:pPr>
            <w:r>
              <w:rPr>
                <w:rFonts w:asciiTheme="minorHAnsi" w:eastAsia="Cambria" w:hAnsiTheme="minorHAnsi" w:cs="Cambria"/>
                <w:b w:val="0"/>
                <w:sz w:val="18"/>
                <w:szCs w:val="18"/>
              </w:rPr>
              <w:t>Procenat organa lokalne uprave i</w:t>
            </w:r>
            <w:r w:rsidR="00131289">
              <w:rPr>
                <w:rFonts w:asciiTheme="minorHAnsi" w:eastAsia="Cambria" w:hAnsiTheme="minorHAnsi" w:cs="Cambria"/>
                <w:b w:val="0"/>
                <w:sz w:val="18"/>
                <w:szCs w:val="18"/>
              </w:rPr>
              <w:t xml:space="preserve"> </w:t>
            </w:r>
            <w:r w:rsidR="006A107F" w:rsidRPr="0093485A">
              <w:rPr>
                <w:rFonts w:asciiTheme="minorHAnsi" w:eastAsia="Cambria" w:hAnsiTheme="minorHAnsi" w:cs="Cambria"/>
                <w:b w:val="0"/>
                <w:sz w:val="18"/>
                <w:szCs w:val="18"/>
              </w:rPr>
              <w:t>službi na lokalnom nivou</w:t>
            </w:r>
            <w:r w:rsidR="006A107F" w:rsidRPr="0093485A">
              <w:rPr>
                <w:rFonts w:asciiTheme="minorHAnsi" w:eastAsia="Cambria" w:hAnsiTheme="minorHAnsi" w:cs="Cambria"/>
                <w:b w:val="0"/>
                <w:sz w:val="18"/>
                <w:szCs w:val="18"/>
                <w:vertAlign w:val="superscript"/>
              </w:rPr>
              <w:footnoteReference w:id="159"/>
            </w:r>
            <w:r w:rsidR="006A107F" w:rsidRPr="0093485A">
              <w:rPr>
                <w:rFonts w:asciiTheme="minorHAnsi" w:eastAsia="Cambria" w:hAnsiTheme="minorHAnsi" w:cs="Cambria"/>
                <w:b w:val="0"/>
                <w:sz w:val="18"/>
                <w:szCs w:val="18"/>
              </w:rPr>
              <w:t xml:space="preserve"> koji su izradili Kadrovski plan kroz CKE u skladu sa ZDSN i u skladu sa ZLS</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002BE">
            <w:pPr>
              <w:spacing w:before="40"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28,5% državnih organa (2021)</w:t>
            </w:r>
          </w:p>
          <w:p w:rsidR="00A16942" w:rsidRPr="007075A6" w:rsidRDefault="006A107F" w:rsidP="00A002BE">
            <w:pPr>
              <w:spacing w:before="40"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0% orga</w:t>
            </w:r>
            <w:r w:rsidR="00131289">
              <w:rPr>
                <w:rFonts w:asciiTheme="minorHAnsi" w:eastAsia="Cambria" w:hAnsiTheme="minorHAnsi" w:cs="Cambria"/>
                <w:b w:val="0"/>
                <w:sz w:val="18"/>
                <w:szCs w:val="18"/>
              </w:rPr>
              <w:t>na lokalne uprave i</w:t>
            </w:r>
            <w:r w:rsidRPr="007075A6">
              <w:rPr>
                <w:rFonts w:asciiTheme="minorHAnsi" w:eastAsia="Cambria" w:hAnsiTheme="minorHAnsi" w:cs="Cambria"/>
                <w:b w:val="0"/>
                <w:sz w:val="18"/>
                <w:szCs w:val="18"/>
              </w:rPr>
              <w:t xml:space="preserve"> službi (2021)</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002BE">
            <w:pPr>
              <w:spacing w:before="40" w:after="40"/>
              <w:ind w:left="0" w:right="-21"/>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70 % državnih organa </w:t>
            </w:r>
          </w:p>
          <w:p w:rsidR="00A16942" w:rsidRPr="007075A6" w:rsidRDefault="00131289" w:rsidP="00A002BE">
            <w:pPr>
              <w:spacing w:before="40" w:after="40"/>
              <w:ind w:left="0"/>
              <w:rPr>
                <w:rFonts w:asciiTheme="minorHAnsi" w:eastAsia="Cambria" w:hAnsiTheme="minorHAnsi" w:cs="Cambria"/>
                <w:b w:val="0"/>
                <w:sz w:val="18"/>
                <w:szCs w:val="18"/>
              </w:rPr>
            </w:pPr>
            <w:r>
              <w:rPr>
                <w:rFonts w:asciiTheme="minorHAnsi" w:eastAsia="Cambria" w:hAnsiTheme="minorHAnsi" w:cs="Cambria"/>
                <w:b w:val="0"/>
                <w:sz w:val="18"/>
                <w:szCs w:val="18"/>
              </w:rPr>
              <w:t>30% organa lokalne uprave</w:t>
            </w:r>
            <w:r w:rsidR="006A107F" w:rsidRPr="007075A6">
              <w:rPr>
                <w:rFonts w:asciiTheme="minorHAnsi" w:eastAsia="Cambria" w:hAnsiTheme="minorHAnsi" w:cs="Cambria"/>
                <w:b w:val="0"/>
                <w:sz w:val="18"/>
                <w:szCs w:val="18"/>
              </w:rPr>
              <w:t xml:space="preserve"> </w:t>
            </w:r>
            <w:r>
              <w:rPr>
                <w:rFonts w:asciiTheme="minorHAnsi" w:eastAsia="Cambria" w:hAnsiTheme="minorHAnsi" w:cs="Cambria"/>
                <w:b w:val="0"/>
                <w:sz w:val="18"/>
                <w:szCs w:val="18"/>
              </w:rPr>
              <w:t>i</w:t>
            </w:r>
            <w:r w:rsidR="006A107F" w:rsidRPr="007075A6">
              <w:rPr>
                <w:rFonts w:asciiTheme="minorHAnsi" w:eastAsia="Cambria" w:hAnsiTheme="minorHAnsi" w:cs="Cambria"/>
                <w:b w:val="0"/>
                <w:sz w:val="18"/>
                <w:szCs w:val="18"/>
              </w:rPr>
              <w:t xml:space="preserve"> službi</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A002BE" w:rsidP="00A002BE">
            <w:pPr>
              <w:spacing w:before="40" w:after="40"/>
              <w:ind w:left="0" w:right="-19"/>
              <w:jc w:val="both"/>
              <w:rPr>
                <w:rFonts w:asciiTheme="minorHAnsi" w:eastAsia="Cambria" w:hAnsiTheme="minorHAnsi" w:cs="Cambria"/>
                <w:b w:val="0"/>
                <w:sz w:val="18"/>
                <w:szCs w:val="18"/>
              </w:rPr>
            </w:pPr>
            <w:r>
              <w:rPr>
                <w:rFonts w:asciiTheme="minorHAnsi" w:eastAsia="Cambria" w:hAnsiTheme="minorHAnsi" w:cs="Cambria"/>
                <w:b w:val="0"/>
                <w:sz w:val="18"/>
                <w:szCs w:val="18"/>
              </w:rPr>
              <w:t>100% državnih organa</w:t>
            </w:r>
          </w:p>
          <w:p w:rsidR="00A16942" w:rsidRPr="007075A6" w:rsidRDefault="00131289" w:rsidP="00A002BE">
            <w:pPr>
              <w:spacing w:before="40" w:after="40"/>
              <w:ind w:left="0"/>
              <w:rPr>
                <w:rFonts w:asciiTheme="minorHAnsi" w:eastAsia="Cambria" w:hAnsiTheme="minorHAnsi" w:cs="Cambria"/>
                <w:b w:val="0"/>
                <w:sz w:val="18"/>
                <w:szCs w:val="18"/>
              </w:rPr>
            </w:pPr>
            <w:r>
              <w:rPr>
                <w:rFonts w:asciiTheme="minorHAnsi" w:eastAsia="Cambria" w:hAnsiTheme="minorHAnsi" w:cs="Cambria"/>
                <w:b w:val="0"/>
                <w:sz w:val="18"/>
                <w:szCs w:val="18"/>
              </w:rPr>
              <w:t>100 % organa lokalne uprave</w:t>
            </w:r>
            <w:r w:rsidR="00C03546">
              <w:rPr>
                <w:rFonts w:asciiTheme="minorHAnsi" w:eastAsia="Cambria" w:hAnsiTheme="minorHAnsi" w:cs="Cambria"/>
                <w:b w:val="0"/>
                <w:sz w:val="18"/>
                <w:szCs w:val="18"/>
              </w:rPr>
              <w:t xml:space="preserve"> i </w:t>
            </w:r>
            <w:r w:rsidR="006A107F" w:rsidRPr="007075A6">
              <w:rPr>
                <w:rFonts w:asciiTheme="minorHAnsi" w:eastAsia="Cambria" w:hAnsiTheme="minorHAnsi" w:cs="Cambria"/>
                <w:b w:val="0"/>
                <w:sz w:val="18"/>
                <w:szCs w:val="18"/>
              </w:rPr>
              <w:t>službi</w:t>
            </w:r>
          </w:p>
        </w:tc>
      </w:tr>
      <w:tr w:rsidR="00D02480"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D02480" w:rsidRPr="00B60F17" w:rsidRDefault="00C03546" w:rsidP="00612F92">
            <w:pPr>
              <w:spacing w:after="40"/>
              <w:ind w:left="0"/>
              <w:rPr>
                <w:rFonts w:asciiTheme="minorHAnsi" w:hAnsiTheme="minorHAnsi"/>
                <w:b w:val="0"/>
                <w:sz w:val="18"/>
                <w:szCs w:val="18"/>
              </w:rPr>
            </w:pPr>
            <w:r>
              <w:rPr>
                <w:rFonts w:asciiTheme="minorHAnsi" w:hAnsiTheme="minorHAnsi"/>
                <w:b w:val="0"/>
                <w:sz w:val="18"/>
                <w:szCs w:val="18"/>
              </w:rPr>
              <w:t>Procenat</w:t>
            </w:r>
            <w:r w:rsidR="00D02480" w:rsidRPr="00B60F17">
              <w:rPr>
                <w:rFonts w:asciiTheme="minorHAnsi" w:hAnsiTheme="minorHAnsi"/>
                <w:b w:val="0"/>
                <w:sz w:val="18"/>
                <w:szCs w:val="18"/>
              </w:rPr>
              <w:t xml:space="preserve"> javnih ustanova koji su usvojili Kadrovski plan</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D02480" w:rsidRPr="00B60F17" w:rsidRDefault="00D02480" w:rsidP="00131289">
            <w:pPr>
              <w:spacing w:after="40"/>
              <w:jc w:val="center"/>
              <w:rPr>
                <w:rFonts w:asciiTheme="minorHAnsi" w:hAnsiTheme="minorHAnsi"/>
                <w:b w:val="0"/>
                <w:sz w:val="18"/>
                <w:szCs w:val="18"/>
              </w:rPr>
            </w:pPr>
            <w:r w:rsidRPr="00B60F17">
              <w:rPr>
                <w:rFonts w:asciiTheme="minorHAnsi" w:hAnsiTheme="minorHAnsi"/>
                <w:b w:val="0"/>
                <w:sz w:val="18"/>
                <w:szCs w:val="18"/>
              </w:rPr>
              <w:t>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D02480" w:rsidRPr="00B60F17" w:rsidRDefault="00D02480" w:rsidP="00131289">
            <w:pPr>
              <w:spacing w:after="40"/>
              <w:ind w:right="-21"/>
              <w:jc w:val="center"/>
              <w:rPr>
                <w:rFonts w:asciiTheme="minorHAnsi" w:hAnsiTheme="minorHAnsi"/>
                <w:b w:val="0"/>
                <w:sz w:val="18"/>
                <w:szCs w:val="18"/>
              </w:rPr>
            </w:pPr>
            <w:r w:rsidRPr="00B60F17">
              <w:rPr>
                <w:rFonts w:asciiTheme="minorHAnsi" w:hAnsiTheme="minorHAnsi"/>
                <w:b w:val="0"/>
                <w:sz w:val="18"/>
                <w:szCs w:val="18"/>
              </w:rPr>
              <w:t>Uspostavljenja polazna osnova</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D02480" w:rsidRPr="00B60F17" w:rsidRDefault="00D02480" w:rsidP="00131289">
            <w:pPr>
              <w:spacing w:after="40"/>
              <w:ind w:right="-19"/>
              <w:jc w:val="center"/>
              <w:rPr>
                <w:rFonts w:asciiTheme="minorHAnsi" w:hAnsiTheme="minorHAnsi"/>
                <w:b w:val="0"/>
                <w:sz w:val="18"/>
                <w:szCs w:val="18"/>
              </w:rPr>
            </w:pPr>
            <w:r w:rsidRPr="00B60F17">
              <w:rPr>
                <w:rFonts w:asciiTheme="minorHAnsi" w:hAnsiTheme="minorHAnsi"/>
                <w:b w:val="0"/>
                <w:sz w:val="18"/>
                <w:szCs w:val="18"/>
              </w:rPr>
              <w:t>100 % javnih ustanova</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B60F17" w:rsidRDefault="00C03546" w:rsidP="00612F9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7A4320" w:rsidRPr="00B60F17">
              <w:rPr>
                <w:rFonts w:asciiTheme="minorHAnsi" w:eastAsia="Cambria" w:hAnsiTheme="minorHAnsi" w:cs="Cambria"/>
                <w:b w:val="0"/>
                <w:sz w:val="18"/>
                <w:szCs w:val="18"/>
              </w:rPr>
              <w:t xml:space="preserve"> usvojenih Kadrovskih planova</w:t>
            </w:r>
            <w:r w:rsidR="006A107F" w:rsidRPr="00B60F17">
              <w:rPr>
                <w:rFonts w:asciiTheme="minorHAnsi" w:eastAsia="Cambria" w:hAnsiTheme="minorHAnsi" w:cs="Cambria"/>
                <w:b w:val="0"/>
                <w:sz w:val="18"/>
                <w:szCs w:val="18"/>
              </w:rPr>
              <w:t xml:space="preserve"> državnih organa i organa lokalne uprave</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B60F17" w:rsidRDefault="006A107F"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63% KP državnih organa</w:t>
            </w:r>
          </w:p>
          <w:p w:rsidR="00A16942" w:rsidRPr="00B60F17" w:rsidRDefault="006A107F"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37 % KP organa lokalne uprave(2020)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B60F17" w:rsidRDefault="007A4320"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100</w:t>
            </w:r>
            <w:r w:rsidR="006A107F" w:rsidRPr="00B60F17">
              <w:rPr>
                <w:rFonts w:asciiTheme="minorHAnsi" w:eastAsia="Cambria" w:hAnsiTheme="minorHAnsi" w:cs="Cambria"/>
                <w:b w:val="0"/>
                <w:sz w:val="18"/>
                <w:szCs w:val="18"/>
              </w:rPr>
              <w:t>% KP državnih organa</w:t>
            </w:r>
          </w:p>
          <w:p w:rsidR="00A16942" w:rsidRPr="00B60F17" w:rsidRDefault="007A4320"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 xml:space="preserve">i </w:t>
            </w:r>
            <w:r w:rsidR="006A107F" w:rsidRPr="00B60F17">
              <w:rPr>
                <w:rFonts w:asciiTheme="minorHAnsi" w:eastAsia="Cambria" w:hAnsiTheme="minorHAnsi" w:cs="Cambria"/>
                <w:b w:val="0"/>
                <w:sz w:val="18"/>
                <w:szCs w:val="18"/>
              </w:rPr>
              <w:t xml:space="preserve"> organa lokalne uprave</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B60F17" w:rsidRDefault="007A4320"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100</w:t>
            </w:r>
            <w:r w:rsidR="006A107F" w:rsidRPr="00B60F17">
              <w:rPr>
                <w:rFonts w:asciiTheme="minorHAnsi" w:eastAsia="Cambria" w:hAnsiTheme="minorHAnsi" w:cs="Cambria"/>
                <w:b w:val="0"/>
                <w:sz w:val="18"/>
                <w:szCs w:val="18"/>
              </w:rPr>
              <w:t>% KP državnih organa</w:t>
            </w:r>
          </w:p>
          <w:p w:rsidR="00A16942" w:rsidRPr="00B60F17" w:rsidRDefault="007A4320" w:rsidP="00131289">
            <w:pPr>
              <w:spacing w:after="40"/>
              <w:jc w:val="center"/>
              <w:rPr>
                <w:rFonts w:asciiTheme="minorHAnsi" w:eastAsia="Cambria" w:hAnsiTheme="minorHAnsi" w:cs="Cambria"/>
                <w:b w:val="0"/>
                <w:sz w:val="18"/>
                <w:szCs w:val="18"/>
              </w:rPr>
            </w:pPr>
            <w:r w:rsidRPr="00B60F17">
              <w:rPr>
                <w:rFonts w:asciiTheme="minorHAnsi" w:eastAsia="Cambria" w:hAnsiTheme="minorHAnsi" w:cs="Cambria"/>
                <w:b w:val="0"/>
                <w:sz w:val="18"/>
                <w:szCs w:val="18"/>
              </w:rPr>
              <w:t xml:space="preserve">i </w:t>
            </w:r>
            <w:r w:rsidR="006A107F" w:rsidRPr="00B60F17">
              <w:rPr>
                <w:rFonts w:asciiTheme="minorHAnsi" w:eastAsia="Cambria" w:hAnsiTheme="minorHAnsi" w:cs="Cambria"/>
                <w:b w:val="0"/>
                <w:sz w:val="18"/>
                <w:szCs w:val="18"/>
              </w:rPr>
              <w:t>organa lokalne uprave</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612F92">
            <w:pPr>
              <w:spacing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Prosječan broj kandidata na oglas</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131289">
            <w:pPr>
              <w:jc w:val="center"/>
              <w:rPr>
                <w:rFonts w:asciiTheme="minorHAnsi" w:eastAsia="Cambria" w:hAnsiTheme="minorHAnsi" w:cs="Cambria"/>
                <w:b w:val="0"/>
                <w:sz w:val="18"/>
                <w:szCs w:val="18"/>
              </w:rPr>
            </w:pPr>
            <w:r>
              <w:rPr>
                <w:rFonts w:asciiTheme="minorHAnsi" w:eastAsia="Cambria" w:hAnsiTheme="minorHAnsi" w:cs="Cambria"/>
                <w:b w:val="0"/>
                <w:sz w:val="18"/>
                <w:szCs w:val="18"/>
              </w:rPr>
              <w:t>Interni oglas 1,</w:t>
            </w:r>
            <w:r w:rsidR="006A107F" w:rsidRPr="007075A6">
              <w:rPr>
                <w:rFonts w:asciiTheme="minorHAnsi" w:eastAsia="Cambria" w:hAnsiTheme="minorHAnsi" w:cs="Cambria"/>
                <w:b w:val="0"/>
                <w:sz w:val="18"/>
                <w:szCs w:val="18"/>
              </w:rPr>
              <w:t>1 (2020)</w:t>
            </w:r>
          </w:p>
          <w:p w:rsidR="00A16942" w:rsidRPr="007075A6" w:rsidRDefault="00C03546" w:rsidP="00131289">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Javni oglas 4,</w:t>
            </w:r>
            <w:r w:rsidR="006A107F" w:rsidRPr="007075A6">
              <w:rPr>
                <w:rFonts w:asciiTheme="minorHAnsi" w:eastAsia="Cambria" w:hAnsiTheme="minorHAnsi" w:cs="Cambria"/>
                <w:b w:val="0"/>
                <w:sz w:val="18"/>
                <w:szCs w:val="18"/>
              </w:rPr>
              <w:t>8 (2020)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ind w:right="213"/>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6</w:t>
            </w:r>
          </w:p>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ind w:right="94"/>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8</w:t>
            </w:r>
          </w:p>
          <w:p w:rsidR="00A16942" w:rsidRPr="007075A6" w:rsidRDefault="00C03546" w:rsidP="00131289">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5,</w:t>
            </w:r>
            <w:r w:rsidR="006A107F" w:rsidRPr="007075A6">
              <w:rPr>
                <w:rFonts w:asciiTheme="minorHAnsi" w:eastAsia="Cambria" w:hAnsiTheme="minorHAnsi" w:cs="Cambria"/>
                <w:b w:val="0"/>
                <w:sz w:val="18"/>
                <w:szCs w:val="18"/>
              </w:rPr>
              <w:t>5</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612F92">
            <w:pPr>
              <w:spacing w:after="4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Prosječan broj kandidata na konkursu</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131289">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14 (2020)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w:t>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612F92">
            <w:pPr>
              <w:spacing w:after="40"/>
              <w:ind w:left="0"/>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Broj HR funkcija gdje se evidencija vodi samo kroz KIS</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0 (2020)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3 </w:t>
            </w:r>
            <w:r w:rsidRPr="007075A6">
              <w:rPr>
                <w:rFonts w:asciiTheme="minorHAnsi" w:eastAsia="Cambria" w:hAnsiTheme="minorHAnsi" w:cs="Cambria"/>
                <w:b w:val="0"/>
                <w:sz w:val="18"/>
                <w:szCs w:val="18"/>
                <w:vertAlign w:val="superscript"/>
              </w:rPr>
              <w:footnoteReference w:id="160"/>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5 </w:t>
            </w:r>
            <w:r w:rsidRPr="007075A6">
              <w:rPr>
                <w:rFonts w:asciiTheme="minorHAnsi" w:eastAsia="Cambria" w:hAnsiTheme="minorHAnsi" w:cs="Cambria"/>
                <w:b w:val="0"/>
                <w:sz w:val="18"/>
                <w:szCs w:val="18"/>
                <w:vertAlign w:val="superscript"/>
              </w:rPr>
              <w:footnoteReference w:id="161"/>
            </w:r>
          </w:p>
        </w:tc>
      </w:tr>
      <w:tr w:rsidR="00A16942" w:rsidRPr="007075A6" w:rsidTr="00A002BE">
        <w:trPr>
          <w:gridAfter w:val="2"/>
          <w:wAfter w:w="42" w:type="dxa"/>
        </w:trPr>
        <w:tc>
          <w:tcPr>
            <w:tcW w:w="5575" w:type="dxa"/>
            <w:gridSpan w:val="4"/>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612F92">
            <w:pPr>
              <w:spacing w:after="40"/>
              <w:ind w:left="0"/>
              <w:rPr>
                <w:rFonts w:asciiTheme="minorHAnsi" w:eastAsia="Cambria" w:hAnsiTheme="minorHAnsi" w:cs="Cambria"/>
                <w:b w:val="0"/>
                <w:sz w:val="18"/>
                <w:szCs w:val="18"/>
                <w:highlight w:val="yellow"/>
              </w:rPr>
            </w:pPr>
            <w:r>
              <w:rPr>
                <w:rFonts w:asciiTheme="minorHAnsi" w:eastAsia="Cambria" w:hAnsiTheme="minorHAnsi" w:cs="Cambria"/>
                <w:b w:val="0"/>
                <w:sz w:val="18"/>
                <w:szCs w:val="18"/>
              </w:rPr>
              <w:t>Procenat lokalnih samouprava s</w:t>
            </w:r>
            <w:r w:rsidR="006A107F" w:rsidRPr="007075A6">
              <w:rPr>
                <w:rFonts w:asciiTheme="minorHAnsi" w:eastAsia="Cambria" w:hAnsiTheme="minorHAnsi" w:cs="Cambria"/>
                <w:b w:val="0"/>
                <w:sz w:val="18"/>
                <w:szCs w:val="18"/>
              </w:rPr>
              <w:t xml:space="preserve"> razvijenim KIS-om</w:t>
            </w:r>
          </w:p>
        </w:tc>
        <w:tc>
          <w:tcPr>
            <w:tcW w:w="3953"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0</w:t>
            </w:r>
          </w:p>
        </w:tc>
        <w:tc>
          <w:tcPr>
            <w:tcW w:w="2674"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93485A" w:rsidP="00131289">
            <w:pPr>
              <w:spacing w:after="40"/>
              <w:jc w:val="center"/>
              <w:rPr>
                <w:rFonts w:asciiTheme="minorHAnsi" w:eastAsia="Cambria" w:hAnsiTheme="minorHAnsi" w:cs="Cambria"/>
                <w:b w:val="0"/>
                <w:sz w:val="18"/>
                <w:szCs w:val="18"/>
                <w:highlight w:val="green"/>
              </w:rPr>
            </w:pPr>
            <w:r w:rsidRPr="00EC1735">
              <w:rPr>
                <w:rFonts w:asciiTheme="minorHAnsi" w:eastAsia="Cambria" w:hAnsiTheme="minorHAnsi" w:cs="Cambria"/>
                <w:b w:val="0"/>
                <w:sz w:val="18"/>
                <w:szCs w:val="18"/>
              </w:rPr>
              <w:t>3</w:t>
            </w:r>
            <w:r w:rsidR="006A107F" w:rsidRPr="00EC1735">
              <w:rPr>
                <w:rFonts w:asciiTheme="minorHAnsi" w:eastAsia="Cambria" w:hAnsiTheme="minorHAnsi" w:cs="Cambria"/>
                <w:b w:val="0"/>
                <w:sz w:val="18"/>
                <w:szCs w:val="18"/>
              </w:rPr>
              <w:t>0% LS</w:t>
            </w:r>
          </w:p>
        </w:tc>
        <w:tc>
          <w:tcPr>
            <w:tcW w:w="2042"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131289">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 LS</w:t>
            </w:r>
          </w:p>
        </w:tc>
      </w:tr>
      <w:tr w:rsidR="00A16942" w:rsidRPr="007075A6" w:rsidTr="00A002BE">
        <w:tc>
          <w:tcPr>
            <w:tcW w:w="3379"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pPr>
              <w:spacing w:before="20" w:after="20"/>
              <w:jc w:val="center"/>
              <w:rPr>
                <w:rFonts w:asciiTheme="minorHAnsi" w:eastAsia="Cambria" w:hAnsiTheme="minorHAnsi" w:cs="Cambria"/>
                <w:sz w:val="20"/>
                <w:szCs w:val="20"/>
              </w:rPr>
            </w:pPr>
            <w:r w:rsidRPr="00B01785">
              <w:rPr>
                <w:rFonts w:asciiTheme="minorHAnsi" w:eastAsia="Cambria" w:hAnsiTheme="minorHAnsi" w:cs="Cambria"/>
                <w:sz w:val="20"/>
                <w:szCs w:val="20"/>
              </w:rPr>
              <w:t>Aktivnosti</w:t>
            </w:r>
          </w:p>
        </w:tc>
        <w:tc>
          <w:tcPr>
            <w:tcW w:w="386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pPr>
              <w:spacing w:before="20" w:after="20"/>
              <w:jc w:val="center"/>
              <w:rPr>
                <w:rFonts w:asciiTheme="minorHAnsi" w:eastAsia="Cambria" w:hAnsiTheme="minorHAnsi" w:cs="Cambria"/>
                <w:sz w:val="20"/>
                <w:szCs w:val="20"/>
              </w:rPr>
            </w:pPr>
            <w:r w:rsidRPr="00B01785">
              <w:rPr>
                <w:rFonts w:asciiTheme="minorHAnsi" w:eastAsia="Cambria" w:hAnsiTheme="minorHAnsi" w:cs="Cambria"/>
                <w:sz w:val="20"/>
                <w:szCs w:val="20"/>
              </w:rPr>
              <w:t>Indikator rezultata</w:t>
            </w:r>
          </w:p>
        </w:tc>
        <w:tc>
          <w:tcPr>
            <w:tcW w:w="1781"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pPr>
              <w:spacing w:before="20" w:after="20"/>
              <w:jc w:val="center"/>
              <w:rPr>
                <w:rFonts w:asciiTheme="minorHAnsi" w:eastAsia="Cambria" w:hAnsiTheme="minorHAnsi" w:cs="Cambria"/>
                <w:sz w:val="20"/>
                <w:szCs w:val="20"/>
              </w:rPr>
            </w:pPr>
            <w:r w:rsidRPr="00B01785">
              <w:rPr>
                <w:rFonts w:asciiTheme="minorHAnsi" w:eastAsia="Cambria" w:hAnsiTheme="minorHAnsi" w:cs="Cambria"/>
                <w:sz w:val="20"/>
                <w:szCs w:val="20"/>
              </w:rPr>
              <w:t>Nadležne institucije</w:t>
            </w:r>
          </w:p>
        </w:tc>
        <w:tc>
          <w:tcPr>
            <w:tcW w:w="1248"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pPr>
              <w:spacing w:before="20" w:after="20"/>
              <w:jc w:val="center"/>
              <w:rPr>
                <w:rFonts w:asciiTheme="minorHAnsi" w:eastAsia="Cambria" w:hAnsiTheme="minorHAnsi" w:cs="Cambria"/>
                <w:sz w:val="20"/>
                <w:szCs w:val="20"/>
              </w:rPr>
            </w:pPr>
            <w:r w:rsidRPr="00B01785">
              <w:rPr>
                <w:rFonts w:asciiTheme="minorHAnsi" w:eastAsia="Cambria" w:hAnsiTheme="minorHAnsi" w:cs="Cambria"/>
                <w:sz w:val="20"/>
                <w:szCs w:val="20"/>
              </w:rPr>
              <w:t>Početak</w:t>
            </w:r>
          </w:p>
        </w:tc>
        <w:tc>
          <w:tcPr>
            <w:tcW w:w="1426"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rsidP="00A002BE">
            <w:pPr>
              <w:spacing w:before="20" w:after="20"/>
              <w:ind w:right="0"/>
              <w:jc w:val="center"/>
              <w:rPr>
                <w:rFonts w:asciiTheme="minorHAnsi" w:eastAsia="Cambria" w:hAnsiTheme="minorHAnsi" w:cs="Cambria"/>
                <w:sz w:val="20"/>
                <w:szCs w:val="20"/>
              </w:rPr>
            </w:pPr>
            <w:r w:rsidRPr="00B01785">
              <w:rPr>
                <w:rFonts w:asciiTheme="minorHAnsi" w:eastAsia="Cambria" w:hAnsiTheme="minorHAnsi" w:cs="Cambria"/>
                <w:sz w:val="20"/>
                <w:szCs w:val="20"/>
              </w:rPr>
              <w:t>Završetak</w:t>
            </w:r>
          </w:p>
        </w:tc>
        <w:tc>
          <w:tcPr>
            <w:tcW w:w="133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pPr>
              <w:spacing w:before="20" w:after="20"/>
              <w:jc w:val="center"/>
              <w:rPr>
                <w:rFonts w:asciiTheme="minorHAnsi" w:eastAsia="Cambria" w:hAnsiTheme="minorHAnsi" w:cs="Cambria"/>
                <w:sz w:val="20"/>
                <w:szCs w:val="20"/>
              </w:rPr>
            </w:pPr>
            <w:r w:rsidRPr="00B01785">
              <w:rPr>
                <w:rFonts w:asciiTheme="minorHAnsi" w:eastAsia="Cambria" w:hAnsiTheme="minorHAnsi" w:cs="Cambria"/>
                <w:sz w:val="20"/>
                <w:szCs w:val="20"/>
              </w:rPr>
              <w:t>Sredstva</w:t>
            </w:r>
          </w:p>
        </w:tc>
        <w:tc>
          <w:tcPr>
            <w:tcW w:w="1248"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B01785" w:rsidRDefault="006A107F" w:rsidP="00A002BE">
            <w:pPr>
              <w:spacing w:before="20" w:after="20"/>
              <w:ind w:left="-115" w:right="-134"/>
              <w:jc w:val="center"/>
              <w:rPr>
                <w:rFonts w:asciiTheme="minorHAnsi" w:eastAsia="Cambria" w:hAnsiTheme="minorHAnsi" w:cs="Cambria"/>
                <w:sz w:val="20"/>
                <w:szCs w:val="20"/>
              </w:rPr>
            </w:pPr>
            <w:r w:rsidRPr="00B01785">
              <w:rPr>
                <w:rFonts w:asciiTheme="minorHAnsi" w:eastAsia="Cambria" w:hAnsiTheme="minorHAnsi" w:cs="Cambria"/>
                <w:sz w:val="20"/>
                <w:szCs w:val="20"/>
              </w:rPr>
              <w:t>Izvor finansiranja</w:t>
            </w:r>
          </w:p>
        </w:tc>
      </w:tr>
      <w:tr w:rsidR="00A16942"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A16942" w:rsidRPr="00207A3E" w:rsidRDefault="00B81D43" w:rsidP="000F3FC3">
            <w:pPr>
              <w:spacing w:before="20" w:after="20"/>
              <w:ind w:left="-37" w:right="-96"/>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3.1.1</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207A3E" w:rsidRDefault="007F378F" w:rsidP="007F378F">
            <w:pPr>
              <w:spacing w:before="20" w:after="20"/>
              <w:ind w:left="0"/>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 xml:space="preserve">Izrada analize službeničkog </w:t>
            </w:r>
            <w:r w:rsidR="0050332F" w:rsidRPr="00207A3E">
              <w:rPr>
                <w:rFonts w:asciiTheme="minorHAnsi" w:eastAsia="Cambria" w:hAnsiTheme="minorHAnsi" w:cs="Cambria"/>
                <w:b w:val="0"/>
                <w:color w:val="auto"/>
                <w:sz w:val="18"/>
                <w:szCs w:val="18"/>
              </w:rPr>
              <w:t>Sistema u javnoj upravi</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207A3E" w:rsidRDefault="0050332F" w:rsidP="00AD1A61">
            <w:pPr>
              <w:spacing w:before="20" w:after="20"/>
              <w:ind w:left="0" w:right="-30"/>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 Izrađena analiza službeničkog sistem</w:t>
            </w:r>
            <w:r w:rsidR="00C03546">
              <w:rPr>
                <w:rFonts w:asciiTheme="minorHAnsi" w:eastAsia="Cambria" w:hAnsiTheme="minorHAnsi" w:cs="Cambria"/>
                <w:b w:val="0"/>
                <w:color w:val="auto"/>
                <w:sz w:val="18"/>
                <w:szCs w:val="18"/>
              </w:rPr>
              <w:t xml:space="preserve">a s </w:t>
            </w:r>
            <w:r w:rsidRPr="00207A3E">
              <w:rPr>
                <w:rFonts w:asciiTheme="minorHAnsi" w:eastAsia="Cambria" w:hAnsiTheme="minorHAnsi" w:cs="Cambria"/>
                <w:b w:val="0"/>
                <w:color w:val="auto"/>
                <w:sz w:val="18"/>
                <w:szCs w:val="18"/>
              </w:rPr>
              <w:t xml:space="preserve">osvrtom na dalji model razvijanja službeničkog </w:t>
            </w:r>
            <w:r w:rsidR="00E13B2F" w:rsidRPr="00207A3E">
              <w:rPr>
                <w:rFonts w:asciiTheme="minorHAnsi" w:eastAsia="Cambria" w:hAnsiTheme="minorHAnsi" w:cs="Cambria"/>
                <w:b w:val="0"/>
                <w:color w:val="auto"/>
                <w:sz w:val="18"/>
                <w:szCs w:val="18"/>
              </w:rPr>
              <w:t>sistema, o</w:t>
            </w:r>
            <w:r w:rsidRPr="00207A3E">
              <w:rPr>
                <w:rFonts w:asciiTheme="minorHAnsi" w:eastAsia="Cambria" w:hAnsiTheme="minorHAnsi" w:cs="Cambria"/>
                <w:b w:val="0"/>
                <w:color w:val="auto"/>
                <w:sz w:val="18"/>
                <w:szCs w:val="18"/>
              </w:rPr>
              <w:t>pseg</w:t>
            </w:r>
            <w:r w:rsidR="00E13B2F" w:rsidRPr="00207A3E">
              <w:rPr>
                <w:rFonts w:asciiTheme="minorHAnsi" w:eastAsia="Cambria" w:hAnsiTheme="minorHAnsi" w:cs="Cambria"/>
                <w:b w:val="0"/>
                <w:color w:val="auto"/>
                <w:sz w:val="18"/>
                <w:szCs w:val="18"/>
              </w:rPr>
              <w:t>a</w:t>
            </w:r>
            <w:r w:rsidRPr="00207A3E">
              <w:rPr>
                <w:rFonts w:asciiTheme="minorHAnsi" w:eastAsia="Cambria" w:hAnsiTheme="minorHAnsi" w:cs="Cambria"/>
                <w:b w:val="0"/>
                <w:color w:val="auto"/>
                <w:sz w:val="18"/>
                <w:szCs w:val="18"/>
              </w:rPr>
              <w:t xml:space="preserve"> </w:t>
            </w:r>
            <w:r w:rsidR="00E13B2F" w:rsidRPr="00207A3E">
              <w:rPr>
                <w:rFonts w:asciiTheme="minorHAnsi" w:eastAsia="Cambria" w:hAnsiTheme="minorHAnsi" w:cs="Cambria"/>
                <w:b w:val="0"/>
                <w:color w:val="auto"/>
                <w:sz w:val="18"/>
                <w:szCs w:val="18"/>
              </w:rPr>
              <w:t>i</w:t>
            </w:r>
            <w:r w:rsidRPr="00207A3E">
              <w:rPr>
                <w:rFonts w:asciiTheme="minorHAnsi" w:eastAsia="Cambria" w:hAnsiTheme="minorHAnsi" w:cs="Cambria"/>
                <w:b w:val="0"/>
                <w:color w:val="auto"/>
                <w:sz w:val="18"/>
                <w:szCs w:val="18"/>
              </w:rPr>
              <w:t xml:space="preserve"> daljim</w:t>
            </w:r>
            <w:r w:rsidR="007F378F" w:rsidRPr="00207A3E">
              <w:rPr>
                <w:rFonts w:asciiTheme="minorHAnsi" w:eastAsia="Cambria" w:hAnsiTheme="minorHAnsi" w:cs="Cambria"/>
                <w:b w:val="0"/>
                <w:color w:val="auto"/>
                <w:sz w:val="18"/>
                <w:szCs w:val="18"/>
              </w:rPr>
              <w:t xml:space="preserve"> preporukama </w:t>
            </w:r>
            <w:r w:rsidRPr="00207A3E">
              <w:rPr>
                <w:rFonts w:asciiTheme="minorHAnsi" w:eastAsia="Cambria" w:hAnsiTheme="minorHAnsi" w:cs="Cambria"/>
                <w:b w:val="0"/>
                <w:color w:val="auto"/>
                <w:sz w:val="18"/>
                <w:szCs w:val="18"/>
              </w:rPr>
              <w:t xml:space="preserve">unapređenje službeničkog sitema </w:t>
            </w:r>
          </w:p>
          <w:p w:rsidR="0050332F" w:rsidRPr="00207A3E" w:rsidRDefault="0050332F" w:rsidP="00AD1A61">
            <w:pPr>
              <w:spacing w:before="20" w:after="20"/>
              <w:ind w:left="0" w:right="-30"/>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 Razvije</w:t>
            </w:r>
            <w:r w:rsidR="00E13B2F" w:rsidRPr="00207A3E">
              <w:rPr>
                <w:rFonts w:asciiTheme="minorHAnsi" w:eastAsia="Cambria" w:hAnsiTheme="minorHAnsi" w:cs="Cambria"/>
                <w:b w:val="0"/>
                <w:color w:val="auto"/>
                <w:sz w:val="18"/>
                <w:szCs w:val="18"/>
              </w:rPr>
              <w:t>n Plan akcija na osnovu izrađen</w:t>
            </w:r>
            <w:r w:rsidRPr="00207A3E">
              <w:rPr>
                <w:rFonts w:asciiTheme="minorHAnsi" w:eastAsia="Cambria" w:hAnsiTheme="minorHAnsi" w:cs="Cambria"/>
                <w:b w:val="0"/>
                <w:color w:val="auto"/>
                <w:sz w:val="18"/>
                <w:szCs w:val="18"/>
              </w:rPr>
              <w:t>e analize</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207A3E" w:rsidRDefault="007F378F">
            <w:pPr>
              <w:spacing w:before="20" w:after="20"/>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MJUDDM – Direktorat za normativne poslove</w:t>
            </w:r>
          </w:p>
          <w:p w:rsidR="0050332F" w:rsidRPr="00207A3E" w:rsidRDefault="0050332F">
            <w:pPr>
              <w:spacing w:before="20" w:after="20"/>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SIGMA</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207A3E" w:rsidRDefault="007F378F" w:rsidP="00E504BA">
            <w:pPr>
              <w:spacing w:before="20" w:after="20"/>
              <w:ind w:left="-19"/>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207A3E" w:rsidRDefault="007F378F">
            <w:pPr>
              <w:spacing w:before="20" w:after="20"/>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II Q 2023</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207A3E" w:rsidRDefault="007F378F">
            <w:pPr>
              <w:spacing w:before="20" w:after="20"/>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14.000 €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A16942" w:rsidRPr="00207A3E" w:rsidRDefault="000664DC" w:rsidP="00B950F9">
            <w:pPr>
              <w:spacing w:before="20" w:after="20"/>
              <w:ind w:left="-25"/>
              <w:jc w:val="center"/>
              <w:rPr>
                <w:rFonts w:asciiTheme="minorHAnsi" w:eastAsia="Cambria" w:hAnsiTheme="minorHAnsi" w:cs="Cambria"/>
                <w:b w:val="0"/>
                <w:color w:val="auto"/>
                <w:sz w:val="18"/>
                <w:szCs w:val="18"/>
              </w:rPr>
            </w:pPr>
            <w:r w:rsidRPr="00207A3E">
              <w:rPr>
                <w:rFonts w:asciiTheme="minorHAnsi" w:eastAsia="Cambria" w:hAnsiTheme="minorHAnsi" w:cs="Cambria"/>
                <w:b w:val="0"/>
                <w:color w:val="auto"/>
                <w:sz w:val="18"/>
                <w:szCs w:val="18"/>
              </w:rPr>
              <w:t>Budžet CG</w:t>
            </w:r>
            <w:r w:rsidR="0050332F" w:rsidRPr="00207A3E">
              <w:rPr>
                <w:rFonts w:asciiTheme="minorHAnsi" w:eastAsia="Cambria" w:hAnsiTheme="minorHAnsi" w:cs="Cambria"/>
                <w:b w:val="0"/>
                <w:color w:val="auto"/>
                <w:sz w:val="18"/>
                <w:szCs w:val="18"/>
              </w:rPr>
              <w:br/>
              <w:t>Donatorka pomoć – direktna podrška SIGMA</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B81D43" w:rsidP="000F3FC3">
            <w:pPr>
              <w:spacing w:before="20" w:after="20"/>
              <w:ind w:left="-37" w:right="-96"/>
              <w:rPr>
                <w:rFonts w:asciiTheme="minorHAnsi" w:hAnsiTheme="minorHAnsi"/>
                <w:b w:val="0"/>
                <w:sz w:val="18"/>
                <w:szCs w:val="18"/>
              </w:rPr>
            </w:pPr>
            <w:r>
              <w:rPr>
                <w:rFonts w:asciiTheme="minorHAnsi" w:hAnsiTheme="minorHAnsi"/>
                <w:b w:val="0"/>
                <w:sz w:val="18"/>
                <w:szCs w:val="18"/>
              </w:rPr>
              <w:t>3.1.2</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Default="007F378F" w:rsidP="007F378F">
            <w:pPr>
              <w:spacing w:before="20" w:after="20"/>
              <w:ind w:left="0"/>
              <w:rPr>
                <w:rFonts w:asciiTheme="minorHAnsi" w:hAnsiTheme="minorHAnsi"/>
                <w:b w:val="0"/>
                <w:sz w:val="18"/>
                <w:szCs w:val="18"/>
              </w:rPr>
            </w:pPr>
            <w:r>
              <w:rPr>
                <w:rFonts w:asciiTheme="minorHAnsi" w:hAnsiTheme="minorHAnsi"/>
                <w:b w:val="0"/>
                <w:sz w:val="18"/>
                <w:szCs w:val="18"/>
              </w:rPr>
              <w:t>I</w:t>
            </w:r>
            <w:r w:rsidR="00612F92">
              <w:rPr>
                <w:rFonts w:asciiTheme="minorHAnsi" w:hAnsiTheme="minorHAnsi"/>
                <w:b w:val="0"/>
                <w:sz w:val="18"/>
                <w:szCs w:val="18"/>
              </w:rPr>
              <w:t>zrada izmjena i dopuna</w:t>
            </w:r>
            <w:r>
              <w:rPr>
                <w:rFonts w:asciiTheme="minorHAnsi" w:hAnsiTheme="minorHAnsi"/>
                <w:b w:val="0"/>
                <w:sz w:val="18"/>
                <w:szCs w:val="18"/>
              </w:rPr>
              <w:t xml:space="preserve"> Zakona o državnim službenicima i namještenicima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C03546" w:rsidP="005875CA">
            <w:pPr>
              <w:spacing w:before="20" w:after="20"/>
              <w:ind w:left="0" w:right="-30"/>
              <w:rPr>
                <w:rFonts w:asciiTheme="minorHAnsi" w:hAnsiTheme="minorHAnsi"/>
                <w:b w:val="0"/>
                <w:sz w:val="18"/>
                <w:szCs w:val="18"/>
              </w:rPr>
            </w:pPr>
            <w:r>
              <w:rPr>
                <w:rFonts w:asciiTheme="minorHAnsi" w:hAnsiTheme="minorHAnsi"/>
                <w:b w:val="0"/>
                <w:sz w:val="18"/>
                <w:szCs w:val="18"/>
              </w:rPr>
              <w:t>S</w:t>
            </w:r>
            <w:r w:rsidR="007F378F">
              <w:rPr>
                <w:rFonts w:asciiTheme="minorHAnsi" w:hAnsiTheme="minorHAnsi"/>
                <w:b w:val="0"/>
                <w:sz w:val="18"/>
                <w:szCs w:val="18"/>
              </w:rPr>
              <w:t xml:space="preserve"> fokusom na jačanje internog tržišta rada, mobilnosti,</w:t>
            </w:r>
            <w:r w:rsidR="000D6230">
              <w:rPr>
                <w:rFonts w:asciiTheme="minorHAnsi" w:hAnsiTheme="minorHAnsi"/>
                <w:b w:val="0"/>
                <w:sz w:val="18"/>
                <w:szCs w:val="18"/>
              </w:rPr>
              <w:t xml:space="preserve"> </w:t>
            </w:r>
            <w:r w:rsidR="005875CA">
              <w:rPr>
                <w:rFonts w:asciiTheme="minorHAnsi" w:hAnsiTheme="minorHAnsi"/>
                <w:b w:val="0"/>
                <w:sz w:val="18"/>
                <w:szCs w:val="18"/>
              </w:rPr>
              <w:t xml:space="preserve">izmjene provjere sposobnosti i </w:t>
            </w:r>
            <w:r w:rsidR="007F378F" w:rsidRPr="007F378F">
              <w:rPr>
                <w:rFonts w:asciiTheme="minorHAnsi" w:hAnsiTheme="minorHAnsi"/>
                <w:b w:val="0"/>
                <w:sz w:val="18"/>
                <w:szCs w:val="18"/>
              </w:rPr>
              <w:t>k</w:t>
            </w:r>
            <w:r>
              <w:rPr>
                <w:rFonts w:asciiTheme="minorHAnsi" w:hAnsiTheme="minorHAnsi"/>
                <w:b w:val="0"/>
                <w:sz w:val="18"/>
                <w:szCs w:val="18"/>
              </w:rPr>
              <w:t>ompetencija državnih služ</w:t>
            </w:r>
            <w:r w:rsidR="005875CA">
              <w:rPr>
                <w:rFonts w:asciiTheme="minorHAnsi" w:hAnsiTheme="minorHAnsi"/>
                <w:b w:val="0"/>
                <w:sz w:val="18"/>
                <w:szCs w:val="18"/>
              </w:rPr>
              <w:t>benika</w:t>
            </w:r>
            <w:r w:rsidR="007F378F" w:rsidRPr="007F378F">
              <w:rPr>
                <w:rFonts w:asciiTheme="minorHAnsi" w:hAnsiTheme="minorHAnsi"/>
                <w:b w:val="0"/>
                <w:sz w:val="18"/>
                <w:szCs w:val="18"/>
              </w:rPr>
              <w:t>, izmjena pos</w:t>
            </w:r>
            <w:r>
              <w:rPr>
                <w:rFonts w:asciiTheme="minorHAnsi" w:hAnsiTheme="minorHAnsi"/>
                <w:b w:val="0"/>
                <w:sz w:val="18"/>
                <w:szCs w:val="18"/>
              </w:rPr>
              <w:t>tupka ocjenjivanja, internog trž</w:t>
            </w:r>
            <w:r w:rsidR="007F378F" w:rsidRPr="007F378F">
              <w:rPr>
                <w:rFonts w:asciiTheme="minorHAnsi" w:hAnsiTheme="minorHAnsi"/>
                <w:b w:val="0"/>
                <w:sz w:val="18"/>
                <w:szCs w:val="18"/>
              </w:rPr>
              <w:t>ista rada</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pPr>
              <w:spacing w:before="20" w:after="20"/>
              <w:jc w:val="center"/>
              <w:rPr>
                <w:rFonts w:asciiTheme="minorHAnsi" w:hAnsiTheme="minorHAnsi"/>
                <w:b w:val="0"/>
                <w:sz w:val="18"/>
                <w:szCs w:val="18"/>
              </w:rPr>
            </w:pPr>
            <w:r>
              <w:rPr>
                <w:rFonts w:asciiTheme="minorHAnsi" w:hAnsiTheme="minorHAnsi"/>
                <w:b w:val="0"/>
                <w:sz w:val="18"/>
                <w:szCs w:val="18"/>
              </w:rPr>
              <w:t>MJUDDM</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E504BA">
            <w:pPr>
              <w:spacing w:before="20" w:after="20"/>
              <w:ind w:left="-19"/>
              <w:jc w:val="center"/>
              <w:rPr>
                <w:rFonts w:asciiTheme="minorHAnsi" w:hAnsiTheme="minorHAnsi"/>
                <w:b w:val="0"/>
                <w:sz w:val="18"/>
                <w:szCs w:val="18"/>
              </w:rPr>
            </w:pPr>
            <w:r>
              <w:rPr>
                <w:rFonts w:asciiTheme="minorHAnsi" w:hAnsiTheme="minorHAnsi"/>
                <w:b w:val="0"/>
                <w:sz w:val="18"/>
                <w:szCs w:val="18"/>
              </w:rPr>
              <w:t>II Q 2023</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pPr>
              <w:spacing w:before="20" w:after="20"/>
              <w:jc w:val="center"/>
              <w:rPr>
                <w:rFonts w:asciiTheme="minorHAnsi" w:hAnsiTheme="minorHAnsi"/>
                <w:b w:val="0"/>
                <w:sz w:val="18"/>
                <w:szCs w:val="18"/>
              </w:rPr>
            </w:pPr>
            <w:r>
              <w:rPr>
                <w:rFonts w:asciiTheme="minorHAnsi" w:hAnsiTheme="minorHAnsi"/>
                <w:b w:val="0"/>
                <w:sz w:val="18"/>
                <w:szCs w:val="18"/>
              </w:rPr>
              <w:t>IV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pPr>
              <w:spacing w:before="20" w:after="20"/>
              <w:jc w:val="center"/>
              <w:rPr>
                <w:rFonts w:asciiTheme="minorHAnsi" w:hAnsiTheme="minorHAnsi"/>
                <w:b w:val="0"/>
                <w:sz w:val="18"/>
                <w:szCs w:val="18"/>
              </w:rPr>
            </w:pPr>
            <w:r>
              <w:rPr>
                <w:rFonts w:asciiTheme="minorHAnsi" w:hAnsiTheme="minorHAnsi"/>
                <w:b w:val="0"/>
                <w:sz w:val="18"/>
                <w:szCs w:val="18"/>
              </w:rPr>
              <w:t xml:space="preserve">7.000 </w:t>
            </w:r>
            <w:r w:rsidRPr="007F378F">
              <w:rPr>
                <w:rFonts w:asciiTheme="minorHAnsi" w:hAnsiTheme="minorHAnsi"/>
                <w:b w:val="0"/>
                <w:sz w:val="18"/>
                <w:szCs w:val="18"/>
              </w:rPr>
              <w:t>€</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B950F9">
            <w:pPr>
              <w:spacing w:before="20" w:after="20"/>
              <w:ind w:left="-25"/>
              <w:jc w:val="center"/>
              <w:rPr>
                <w:rFonts w:asciiTheme="minorHAnsi" w:hAnsiTheme="minorHAnsi"/>
                <w:b w:val="0"/>
                <w:sz w:val="18"/>
                <w:szCs w:val="18"/>
              </w:rPr>
            </w:pPr>
            <w:r>
              <w:rPr>
                <w:rFonts w:asciiTheme="minorHAnsi" w:hAnsiTheme="minorHAnsi"/>
                <w:b w:val="0"/>
                <w:sz w:val="18"/>
                <w:szCs w:val="18"/>
              </w:rPr>
              <w:t>Budžet CG</w:t>
            </w:r>
          </w:p>
        </w:tc>
      </w:tr>
      <w:tr w:rsidR="00635C13"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635C13" w:rsidRDefault="00635C13" w:rsidP="00635C13">
            <w:pPr>
              <w:spacing w:before="20" w:after="20"/>
              <w:ind w:left="-37" w:right="-96"/>
              <w:rPr>
                <w:rFonts w:asciiTheme="minorHAnsi" w:hAnsiTheme="minorHAnsi"/>
                <w:b w:val="0"/>
                <w:sz w:val="18"/>
                <w:szCs w:val="18"/>
              </w:rPr>
            </w:pPr>
            <w:r>
              <w:rPr>
                <w:rFonts w:asciiTheme="minorHAnsi" w:hAnsiTheme="minorHAnsi"/>
                <w:b w:val="0"/>
                <w:sz w:val="18"/>
                <w:szCs w:val="18"/>
              </w:rPr>
              <w:lastRenderedPageBreak/>
              <w:t>3.1.3</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635C13" w:rsidRDefault="00635C13" w:rsidP="00635C13">
            <w:pPr>
              <w:spacing w:before="20" w:after="20"/>
              <w:ind w:left="0"/>
              <w:rPr>
                <w:rFonts w:asciiTheme="minorHAnsi" w:hAnsiTheme="minorHAnsi"/>
                <w:b w:val="0"/>
                <w:sz w:val="18"/>
                <w:szCs w:val="18"/>
              </w:rPr>
            </w:pPr>
            <w:r w:rsidRPr="000F3FC3">
              <w:rPr>
                <w:rFonts w:asciiTheme="minorHAnsi" w:hAnsiTheme="minorHAnsi"/>
                <w:b w:val="0"/>
                <w:sz w:val="18"/>
                <w:szCs w:val="18"/>
              </w:rPr>
              <w:t xml:space="preserve">Usvajanje Okvira kompetencija </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635C13" w:rsidRDefault="00635C13" w:rsidP="00AD1A61">
            <w:pPr>
              <w:spacing w:before="20" w:after="20"/>
              <w:ind w:left="0" w:right="-30"/>
              <w:rPr>
                <w:rFonts w:asciiTheme="minorHAnsi" w:hAnsiTheme="minorHAnsi"/>
                <w:b w:val="0"/>
                <w:sz w:val="18"/>
                <w:szCs w:val="18"/>
              </w:rPr>
            </w:pPr>
            <w:r>
              <w:rPr>
                <w:rFonts w:asciiTheme="minorHAnsi" w:hAnsiTheme="minorHAnsi"/>
                <w:b w:val="0"/>
                <w:sz w:val="18"/>
                <w:szCs w:val="18"/>
              </w:rPr>
              <w:t xml:space="preserve">Okvir kompetencija </w:t>
            </w:r>
            <w:r w:rsidRPr="000F3FC3">
              <w:rPr>
                <w:rFonts w:asciiTheme="minorHAnsi" w:hAnsiTheme="minorHAnsi"/>
                <w:b w:val="0"/>
                <w:sz w:val="18"/>
                <w:szCs w:val="18"/>
              </w:rPr>
              <w:t>za sve kategorije državnih službenika i primjena okvira kompetencija u postupku zapošljavanja i ocjenjivanja</w:t>
            </w:r>
            <w:r>
              <w:rPr>
                <w:rFonts w:asciiTheme="minorHAnsi" w:hAnsiTheme="minorHAnsi"/>
                <w:b w:val="0"/>
                <w:sz w:val="18"/>
                <w:szCs w:val="18"/>
              </w:rPr>
              <w:t xml:space="preserve"> </w:t>
            </w:r>
            <w:r w:rsidR="00C03546">
              <w:rPr>
                <w:rFonts w:asciiTheme="minorHAnsi" w:hAnsiTheme="minorHAnsi"/>
                <w:b w:val="0"/>
                <w:sz w:val="18"/>
                <w:szCs w:val="18"/>
              </w:rPr>
              <w:t xml:space="preserve">- </w:t>
            </w:r>
            <w:r>
              <w:rPr>
                <w:rFonts w:asciiTheme="minorHAnsi" w:hAnsiTheme="minorHAnsi"/>
                <w:b w:val="0"/>
                <w:sz w:val="18"/>
                <w:szCs w:val="18"/>
              </w:rPr>
              <w:t>izrađen i usvojen</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635C13" w:rsidRPr="007075A6" w:rsidRDefault="00635C13" w:rsidP="00635C13">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635C13" w:rsidRDefault="00635C13" w:rsidP="00635C1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35C13" w:rsidRDefault="00635C13" w:rsidP="00635C13">
            <w:pPr>
              <w:spacing w:before="20" w:after="20"/>
              <w:ind w:left="-19"/>
              <w:jc w:val="center"/>
              <w:rPr>
                <w:rFonts w:asciiTheme="minorHAnsi" w:hAnsiTheme="minorHAnsi"/>
                <w:b w:val="0"/>
                <w:sz w:val="18"/>
                <w:szCs w:val="18"/>
              </w:rPr>
            </w:pPr>
            <w:r w:rsidRPr="007075A6">
              <w:rPr>
                <w:rFonts w:asciiTheme="minorHAnsi" w:eastAsia="Cambria" w:hAnsiTheme="minorHAnsi" w:cs="Cambria"/>
                <w:b w:val="0"/>
                <w:sz w:val="18"/>
                <w:szCs w:val="18"/>
              </w:rPr>
              <w:t>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635C13" w:rsidRDefault="00635C13" w:rsidP="00635C1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 Q 2023</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35C13" w:rsidRDefault="00635C13" w:rsidP="00635C13">
            <w:pPr>
              <w:spacing w:before="20" w:after="20"/>
              <w:jc w:val="center"/>
              <w:rPr>
                <w:rFonts w:asciiTheme="minorHAnsi" w:hAnsiTheme="minorHAnsi"/>
                <w:b w:val="0"/>
                <w:sz w:val="18"/>
                <w:szCs w:val="18"/>
              </w:rPr>
            </w:pPr>
            <w:r>
              <w:rPr>
                <w:rFonts w:asciiTheme="minorHAnsi" w:hAnsiTheme="minorHAnsi"/>
                <w:b w:val="0"/>
                <w:sz w:val="18"/>
                <w:szCs w:val="18"/>
              </w:rPr>
              <w:t xml:space="preserve">9.000 </w:t>
            </w:r>
            <w:r w:rsidRPr="00635C13">
              <w:rPr>
                <w:rFonts w:asciiTheme="minorHAnsi" w:hAnsiTheme="minorHAnsi"/>
                <w:b w:val="0"/>
                <w:sz w:val="18"/>
                <w:szCs w:val="18"/>
              </w:rPr>
              <w:t>€</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35C13" w:rsidRDefault="00635C13" w:rsidP="00B950F9">
            <w:pPr>
              <w:spacing w:before="20" w:after="20"/>
              <w:ind w:left="-25"/>
              <w:jc w:val="center"/>
              <w:rPr>
                <w:rFonts w:asciiTheme="minorHAnsi" w:hAnsiTheme="minorHAnsi"/>
                <w:b w:val="0"/>
                <w:sz w:val="18"/>
                <w:szCs w:val="18"/>
              </w:rPr>
            </w:pPr>
            <w:r w:rsidRPr="00635C13">
              <w:rPr>
                <w:rFonts w:asciiTheme="minorHAnsi" w:hAnsiTheme="minorHAnsi"/>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0F3FC3">
            <w:pPr>
              <w:spacing w:before="20" w:after="20"/>
              <w:ind w:left="-37" w:right="-96"/>
              <w:rPr>
                <w:rFonts w:asciiTheme="minorHAnsi" w:hAnsiTheme="minorHAnsi"/>
                <w:b w:val="0"/>
                <w:sz w:val="18"/>
                <w:szCs w:val="18"/>
              </w:rPr>
            </w:pPr>
            <w:r w:rsidRPr="007075A6">
              <w:rPr>
                <w:rFonts w:asciiTheme="minorHAnsi" w:eastAsia="Cambria" w:hAnsiTheme="minorHAnsi" w:cs="Cambria"/>
                <w:b w:val="0"/>
                <w:sz w:val="18"/>
                <w:szCs w:val="18"/>
              </w:rPr>
              <w:t>3.1.</w:t>
            </w:r>
            <w:r w:rsidR="000F3FC3">
              <w:rPr>
                <w:rFonts w:asciiTheme="minorHAnsi" w:eastAsia="Cambria" w:hAnsiTheme="minorHAnsi" w:cs="Cambria"/>
                <w:b w:val="0"/>
                <w:sz w:val="18"/>
                <w:szCs w:val="18"/>
              </w:rPr>
              <w:t>4</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0F3FC3">
            <w:pPr>
              <w:spacing w:before="20" w:after="20"/>
              <w:ind w:left="0"/>
              <w:rPr>
                <w:rFonts w:asciiTheme="minorHAnsi" w:hAnsiTheme="minorHAnsi"/>
                <w:b w:val="0"/>
                <w:sz w:val="18"/>
                <w:szCs w:val="18"/>
              </w:rPr>
            </w:pPr>
            <w:r w:rsidRPr="007075A6">
              <w:rPr>
                <w:rFonts w:asciiTheme="minorHAnsi" w:eastAsia="Cambria" w:hAnsiTheme="minorHAnsi" w:cs="Cambria"/>
                <w:b w:val="0"/>
                <w:sz w:val="18"/>
                <w:szCs w:val="18"/>
              </w:rPr>
              <w:t>Inoviranje Smjernica za izradu Kadrovskog plana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AD1A61">
            <w:pPr>
              <w:spacing w:before="20" w:after="20"/>
              <w:ind w:left="0" w:right="-30"/>
              <w:rPr>
                <w:rFonts w:asciiTheme="minorHAnsi" w:hAnsiTheme="minorHAnsi"/>
                <w:b w:val="0"/>
                <w:sz w:val="18"/>
                <w:szCs w:val="18"/>
              </w:rPr>
            </w:pPr>
            <w:r w:rsidRPr="007075A6">
              <w:rPr>
                <w:rFonts w:asciiTheme="minorHAnsi" w:eastAsia="Cambria" w:hAnsiTheme="minorHAnsi" w:cs="Cambria"/>
                <w:b w:val="0"/>
                <w:sz w:val="18"/>
                <w:szCs w:val="18"/>
              </w:rPr>
              <w:t>Smjernice za izradu KP izmijenjene u dijelu usaglašavanja koraka izrade KP sa Zakonom o budžetu, prethodna analiza potreba za zapošljavanjem, finansijska procjena novih zapošljavanja, sa srednjoročnom budžetskom procjenom, obavezne stavke i obrazac za zahtjeve za dodjelu budžetskih sredstava, prekida radnog odnosa, u slučaju da podr</w:t>
            </w:r>
            <w:r w:rsidR="00C03546">
              <w:rPr>
                <w:rFonts w:asciiTheme="minorHAnsi" w:eastAsia="Cambria" w:hAnsiTheme="minorHAnsi" w:cs="Cambria"/>
                <w:b w:val="0"/>
                <w:sz w:val="18"/>
                <w:szCs w:val="18"/>
              </w:rPr>
              <w:t>azumijeva isplatu otpremnine, s</w:t>
            </w:r>
            <w:r w:rsidRPr="007075A6">
              <w:rPr>
                <w:rFonts w:asciiTheme="minorHAnsi" w:eastAsia="Cambria" w:hAnsiTheme="minorHAnsi" w:cs="Cambria"/>
                <w:b w:val="0"/>
                <w:sz w:val="18"/>
                <w:szCs w:val="18"/>
              </w:rPr>
              <w:t xml:space="preserve"> informacijama o zapošljavanju van kadrovskog plana i ostalo</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7F378F" w:rsidRPr="007075A6" w:rsidRDefault="007F378F" w:rsidP="007F378F">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MFSS</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E504BA">
            <w:pPr>
              <w:spacing w:before="20" w:after="20"/>
              <w:ind w:left="-19"/>
              <w:jc w:val="center"/>
              <w:rPr>
                <w:rFonts w:asciiTheme="minorHAnsi" w:hAnsiTheme="minorHAnsi"/>
                <w:b w:val="0"/>
                <w:sz w:val="18"/>
                <w:szCs w:val="18"/>
              </w:rPr>
            </w:pPr>
            <w:r w:rsidRPr="007075A6">
              <w:rPr>
                <w:rFonts w:asciiTheme="minorHAnsi" w:eastAsia="Cambria" w:hAnsiTheme="minorHAnsi" w:cs="Cambria"/>
                <w:b w:val="0"/>
                <w:sz w:val="18"/>
                <w:szCs w:val="18"/>
              </w:rPr>
              <w:t>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 xml:space="preserve">III </w:t>
            </w:r>
            <w:r w:rsidR="00C03546">
              <w:rPr>
                <w:rFonts w:asciiTheme="minorHAnsi" w:eastAsia="Cambria" w:hAnsiTheme="minorHAnsi" w:cs="Cambria"/>
                <w:b w:val="0"/>
                <w:sz w:val="18"/>
                <w:szCs w:val="18"/>
              </w:rPr>
              <w:t xml:space="preserve">Q </w:t>
            </w:r>
            <w:r w:rsidRPr="007075A6">
              <w:rPr>
                <w:rFonts w:asciiTheme="minorHAnsi" w:eastAsia="Cambria" w:hAnsiTheme="minorHAnsi" w:cs="Cambria"/>
                <w:b w:val="0"/>
                <w:sz w:val="18"/>
                <w:szCs w:val="18"/>
              </w:rPr>
              <w:t>2022</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0664DC" w:rsidP="007F378F">
            <w:pPr>
              <w:spacing w:before="20" w:after="20"/>
              <w:jc w:val="center"/>
              <w:rPr>
                <w:rFonts w:asciiTheme="minorHAnsi" w:hAnsiTheme="minorHAnsi"/>
                <w:b w:val="0"/>
                <w:sz w:val="18"/>
                <w:szCs w:val="18"/>
              </w:rPr>
            </w:pPr>
            <w:r>
              <w:rPr>
                <w:rFonts w:asciiTheme="minorHAnsi" w:eastAsia="Cambria" w:hAnsiTheme="minorHAnsi" w:cs="Cambria"/>
                <w:b w:val="0"/>
                <w:sz w:val="18"/>
                <w:szCs w:val="18"/>
              </w:rPr>
              <w:t>1</w:t>
            </w:r>
            <w:r w:rsidR="007F378F" w:rsidRPr="007075A6">
              <w:rPr>
                <w:rFonts w:asciiTheme="minorHAnsi" w:eastAsia="Cambria" w:hAnsiTheme="minorHAnsi" w:cs="Cambria"/>
                <w:b w:val="0"/>
                <w:sz w:val="18"/>
                <w:szCs w:val="18"/>
              </w:rPr>
              <w:t>7.000 €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B950F9">
            <w:pPr>
              <w:spacing w:before="20" w:after="20"/>
              <w:ind w:left="-25"/>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3.1.5</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C03546" w:rsidP="007E580C">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Organizovanje obuke za službenike zadužene</w:t>
            </w:r>
            <w:r w:rsidR="007F378F" w:rsidRPr="007075A6">
              <w:rPr>
                <w:rFonts w:asciiTheme="minorHAnsi" w:eastAsia="Cambria" w:hAnsiTheme="minorHAnsi" w:cs="Cambria"/>
                <w:b w:val="0"/>
                <w:sz w:val="18"/>
                <w:szCs w:val="18"/>
              </w:rPr>
              <w:t xml:space="preserve"> za razvoj inoviranog Kadrovskog plana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7F378F" w:rsidP="00AD1A61">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Najmanje 90 službenika obučeno</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E504BA">
            <w:pPr>
              <w:spacing w:before="20" w:after="20"/>
              <w:ind w:left="-19"/>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0664DC"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9</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3.1.6</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C03546">
            <w:pPr>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Osnivanje Radnog tijela MFSS-MJUDDM-UZK </w:t>
            </w:r>
            <w:r w:rsidR="00C03546">
              <w:rPr>
                <w:rFonts w:asciiTheme="minorHAnsi" w:eastAsia="Cambria" w:hAnsiTheme="minorHAnsi" w:cs="Cambria"/>
                <w:b w:val="0"/>
                <w:sz w:val="18"/>
                <w:szCs w:val="18"/>
              </w:rPr>
              <w:t>radi</w:t>
            </w:r>
            <w:r w:rsidRPr="007075A6">
              <w:rPr>
                <w:rFonts w:asciiTheme="minorHAnsi" w:eastAsia="Cambria" w:hAnsiTheme="minorHAnsi" w:cs="Cambria"/>
                <w:b w:val="0"/>
                <w:sz w:val="18"/>
                <w:szCs w:val="18"/>
              </w:rPr>
              <w:t xml:space="preserve"> pripreme uvezanog Kadrovskog plana i nacrta Budžeta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695970" w:rsidRDefault="007F378F" w:rsidP="00AD1A61">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Identifikovane kontakt tačke iz relevantnih institucija sa ciljem pripreme </w:t>
            </w:r>
          </w:p>
          <w:p w:rsidR="007F378F" w:rsidRPr="007075A6" w:rsidRDefault="00695970" w:rsidP="00AD1A61">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Unaprijeđena koordinacija identifikovanih insitucija u dijelu koordinacije izrade Kadrovskog plana i Budžeta</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E504BA">
            <w:pPr>
              <w:spacing w:before="20" w:after="20"/>
              <w:ind w:left="-19" w:righ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695970"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7E580C"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E580C" w:rsidRDefault="000F3FC3" w:rsidP="000F3FC3">
            <w:pPr>
              <w:spacing w:before="20" w:after="20"/>
              <w:ind w:left="-37" w:right="-96"/>
              <w:rPr>
                <w:rFonts w:asciiTheme="minorHAnsi" w:hAnsiTheme="minorHAnsi"/>
                <w:b w:val="0"/>
                <w:sz w:val="18"/>
                <w:szCs w:val="18"/>
              </w:rPr>
            </w:pPr>
            <w:r>
              <w:rPr>
                <w:rFonts w:asciiTheme="minorHAnsi" w:hAnsiTheme="minorHAnsi"/>
                <w:b w:val="0"/>
                <w:sz w:val="18"/>
                <w:szCs w:val="18"/>
              </w:rPr>
              <w:t>3.1.7</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E580C" w:rsidRPr="007075A6" w:rsidRDefault="00C03546" w:rsidP="00695970">
            <w:pPr>
              <w:spacing w:before="20" w:after="20"/>
              <w:ind w:left="0"/>
              <w:rPr>
                <w:rFonts w:asciiTheme="minorHAnsi" w:hAnsiTheme="minorHAnsi"/>
                <w:b w:val="0"/>
                <w:sz w:val="18"/>
                <w:szCs w:val="18"/>
              </w:rPr>
            </w:pPr>
            <w:r>
              <w:rPr>
                <w:rFonts w:asciiTheme="minorHAnsi" w:hAnsiTheme="minorHAnsi"/>
                <w:b w:val="0"/>
                <w:sz w:val="18"/>
                <w:szCs w:val="18"/>
              </w:rPr>
              <w:t>Povezivanje KP s budž</w:t>
            </w:r>
            <w:r w:rsidR="00695970">
              <w:rPr>
                <w:rFonts w:asciiTheme="minorHAnsi" w:hAnsiTheme="minorHAnsi"/>
                <w:b w:val="0"/>
                <w:sz w:val="18"/>
                <w:szCs w:val="18"/>
              </w:rPr>
              <w:t>etom</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7E580C" w:rsidRDefault="00FD620F" w:rsidP="00AD1A61">
            <w:pPr>
              <w:spacing w:before="20" w:after="20"/>
              <w:ind w:left="0" w:right="-3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C03546">
              <w:rPr>
                <w:rFonts w:asciiTheme="minorHAnsi" w:eastAsia="Cambria" w:hAnsiTheme="minorHAnsi" w:cs="Cambria"/>
                <w:b w:val="0"/>
                <w:sz w:val="18"/>
                <w:szCs w:val="18"/>
              </w:rPr>
              <w:t>Kadrovski planovi povezani s</w:t>
            </w:r>
            <w:r w:rsidR="007E580C" w:rsidRPr="007075A6">
              <w:rPr>
                <w:rFonts w:asciiTheme="minorHAnsi" w:eastAsia="Cambria" w:hAnsiTheme="minorHAnsi" w:cs="Cambria"/>
                <w:b w:val="0"/>
                <w:sz w:val="18"/>
                <w:szCs w:val="18"/>
              </w:rPr>
              <w:t xml:space="preserve"> pripremom Budžeta, unapređenjem smjernica za izradu KP, te kontrolu kvaliteta izrade i usva</w:t>
            </w:r>
            <w:r w:rsidR="007E580C">
              <w:rPr>
                <w:rFonts w:asciiTheme="minorHAnsi" w:eastAsia="Cambria" w:hAnsiTheme="minorHAnsi" w:cs="Cambria"/>
                <w:b w:val="0"/>
                <w:sz w:val="18"/>
                <w:szCs w:val="18"/>
              </w:rPr>
              <w:t>janje KP i praćenje realizacije</w:t>
            </w:r>
          </w:p>
          <w:p w:rsidR="007E580C" w:rsidRPr="007E580C" w:rsidRDefault="00FD620F" w:rsidP="00AD1A61">
            <w:pPr>
              <w:spacing w:before="20" w:after="20"/>
              <w:ind w:left="0" w:right="-3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7E580C" w:rsidRPr="007075A6">
              <w:rPr>
                <w:rFonts w:asciiTheme="minorHAnsi" w:eastAsia="Cambria" w:hAnsiTheme="minorHAnsi" w:cs="Cambria"/>
                <w:b w:val="0"/>
                <w:sz w:val="18"/>
                <w:szCs w:val="18"/>
              </w:rPr>
              <w:t>A</w:t>
            </w:r>
            <w:r w:rsidR="007E580C">
              <w:rPr>
                <w:rFonts w:asciiTheme="minorHAnsi" w:eastAsia="Cambria" w:hAnsiTheme="minorHAnsi" w:cs="Cambria"/>
                <w:b w:val="0"/>
                <w:sz w:val="18"/>
                <w:szCs w:val="18"/>
              </w:rPr>
              <w:t>naliza kvaliteta dosadašnjih KP</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E580C" w:rsidRPr="007E580C" w:rsidRDefault="007E580C" w:rsidP="007E580C">
            <w:pPr>
              <w:spacing w:before="20" w:after="20"/>
              <w:jc w:val="center"/>
              <w:rPr>
                <w:rFonts w:asciiTheme="minorHAnsi" w:hAnsiTheme="minorHAnsi"/>
                <w:b w:val="0"/>
                <w:sz w:val="18"/>
                <w:szCs w:val="18"/>
              </w:rPr>
            </w:pPr>
            <w:r w:rsidRPr="007E580C">
              <w:rPr>
                <w:rFonts w:asciiTheme="minorHAnsi" w:hAnsiTheme="minorHAnsi"/>
                <w:b w:val="0"/>
                <w:sz w:val="18"/>
                <w:szCs w:val="18"/>
              </w:rPr>
              <w:t>MJUDDM</w:t>
            </w:r>
          </w:p>
          <w:p w:rsidR="007E580C" w:rsidRPr="007E580C" w:rsidRDefault="007E580C" w:rsidP="007E580C">
            <w:pPr>
              <w:spacing w:before="20" w:after="20"/>
              <w:jc w:val="center"/>
              <w:rPr>
                <w:rFonts w:asciiTheme="minorHAnsi" w:hAnsiTheme="minorHAnsi"/>
                <w:b w:val="0"/>
                <w:sz w:val="18"/>
                <w:szCs w:val="18"/>
              </w:rPr>
            </w:pPr>
            <w:r w:rsidRPr="007E580C">
              <w:rPr>
                <w:rFonts w:asciiTheme="minorHAnsi" w:hAnsiTheme="minorHAnsi"/>
                <w:b w:val="0"/>
                <w:sz w:val="18"/>
                <w:szCs w:val="18"/>
              </w:rPr>
              <w:t>MFSS</w:t>
            </w:r>
          </w:p>
          <w:p w:rsidR="007E580C" w:rsidRPr="007075A6" w:rsidRDefault="007E580C" w:rsidP="007E580C">
            <w:pPr>
              <w:spacing w:before="20" w:after="20"/>
              <w:jc w:val="center"/>
              <w:rPr>
                <w:rFonts w:asciiTheme="minorHAnsi" w:hAnsiTheme="minorHAnsi"/>
                <w:b w:val="0"/>
                <w:sz w:val="18"/>
                <w:szCs w:val="18"/>
              </w:rPr>
            </w:pPr>
            <w:r w:rsidRPr="007E580C">
              <w:rPr>
                <w:rFonts w:asciiTheme="minorHAnsi" w:hAnsiTheme="minorHAnsi"/>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E580C" w:rsidRPr="007075A6" w:rsidRDefault="00695970" w:rsidP="00E504BA">
            <w:pPr>
              <w:spacing w:before="20" w:after="20"/>
              <w:ind w:left="-19" w:right="0"/>
              <w:jc w:val="center"/>
              <w:rPr>
                <w:rFonts w:asciiTheme="minorHAnsi" w:hAnsiTheme="minorHAnsi"/>
                <w:b w:val="0"/>
                <w:sz w:val="18"/>
                <w:szCs w:val="18"/>
              </w:rPr>
            </w:pPr>
            <w:r>
              <w:rPr>
                <w:rFonts w:asciiTheme="minorHAnsi" w:hAnsiTheme="minorHAnsi"/>
                <w:b w:val="0"/>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E580C" w:rsidRPr="007075A6" w:rsidRDefault="00695970" w:rsidP="007F378F">
            <w:pPr>
              <w:spacing w:before="20" w:after="20"/>
              <w:jc w:val="center"/>
              <w:rPr>
                <w:rFonts w:asciiTheme="minorHAnsi" w:hAnsiTheme="minorHAnsi"/>
                <w:b w:val="0"/>
                <w:sz w:val="18"/>
                <w:szCs w:val="18"/>
              </w:rPr>
            </w:pPr>
            <w:r>
              <w:rPr>
                <w:rFonts w:asciiTheme="minorHAnsi" w:hAnsiTheme="minorHAnsi"/>
                <w:b w:val="0"/>
                <w:sz w:val="18"/>
                <w:szCs w:val="18"/>
              </w:rPr>
              <w:t>IV Q 2022</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E580C" w:rsidRPr="007075A6" w:rsidRDefault="00695970" w:rsidP="007F378F">
            <w:pPr>
              <w:spacing w:before="20" w:after="20"/>
              <w:jc w:val="center"/>
              <w:rPr>
                <w:rFonts w:asciiTheme="minorHAnsi" w:hAnsiTheme="minorHAnsi"/>
                <w:b w:val="0"/>
                <w:sz w:val="18"/>
                <w:szCs w:val="18"/>
              </w:rPr>
            </w:pPr>
            <w:r>
              <w:rPr>
                <w:rFonts w:asciiTheme="minorHAnsi" w:hAnsiTheme="minorHAnsi"/>
                <w:b w:val="0"/>
                <w:sz w:val="18"/>
                <w:szCs w:val="18"/>
              </w:rPr>
              <w:t xml:space="preserve">2.000 </w:t>
            </w:r>
            <w:r w:rsidRPr="00695970">
              <w:rPr>
                <w:rFonts w:asciiTheme="minorHAnsi" w:hAnsiTheme="minorHAnsi"/>
                <w:b w:val="0"/>
                <w:sz w:val="18"/>
                <w:szCs w:val="18"/>
              </w:rPr>
              <w:t>€</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E580C" w:rsidRPr="007075A6" w:rsidRDefault="00695970" w:rsidP="00B950F9">
            <w:pPr>
              <w:spacing w:before="20" w:after="20"/>
              <w:ind w:left="0"/>
              <w:jc w:val="center"/>
              <w:rPr>
                <w:rFonts w:asciiTheme="minorHAnsi" w:hAnsiTheme="minorHAnsi"/>
                <w:b w:val="0"/>
                <w:sz w:val="18"/>
                <w:szCs w:val="18"/>
              </w:rPr>
            </w:pPr>
            <w:r w:rsidRPr="00695970">
              <w:rPr>
                <w:rFonts w:asciiTheme="minorHAnsi" w:hAnsiTheme="minorHAnsi"/>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3.1.8</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612F92" w:rsidP="00612F92">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Unapređenje inspekcijskog</w:t>
            </w:r>
            <w:r w:rsidR="007F378F" w:rsidRPr="007075A6">
              <w:rPr>
                <w:rFonts w:asciiTheme="minorHAnsi" w:eastAsia="Cambria" w:hAnsiTheme="minorHAnsi" w:cs="Cambria"/>
                <w:b w:val="0"/>
                <w:sz w:val="18"/>
                <w:szCs w:val="18"/>
              </w:rPr>
              <w:t xml:space="preserve"> nadzor</w:t>
            </w:r>
            <w:r>
              <w:rPr>
                <w:rFonts w:asciiTheme="minorHAnsi" w:eastAsia="Cambria" w:hAnsiTheme="minorHAnsi" w:cs="Cambria"/>
                <w:b w:val="0"/>
                <w:sz w:val="18"/>
                <w:szCs w:val="18"/>
              </w:rPr>
              <w:t xml:space="preserve">a nad podacima KIS-a </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AD1A61">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 Javno objavljen plan redovog nadzora</w:t>
            </w:r>
          </w:p>
          <w:p w:rsidR="007F378F" w:rsidRPr="007075A6" w:rsidRDefault="007F378F" w:rsidP="00AD1A61">
            <w:pPr>
              <w:spacing w:before="20" w:after="20"/>
              <w:ind w:left="0" w:right="-30"/>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 Inspekcijski nazor nad KIS sproveden</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UI</w:t>
            </w:r>
          </w:p>
          <w:p w:rsidR="007F378F" w:rsidRPr="007075A6" w:rsidRDefault="007F378F" w:rsidP="007F378F">
            <w:pPr>
              <w:spacing w:before="20" w:after="2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E504BA">
            <w:pPr>
              <w:spacing w:before="20" w:after="20"/>
              <w:ind w:left="-19" w:right="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IV Q 2023</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3.1.9</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7E580C">
            <w:pPr>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Unapređenje postupka izbora prijavljenih kandidata </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0664DC" w:rsidRDefault="00635C13" w:rsidP="00AD1A61">
            <w:pPr>
              <w:numPr>
                <w:ilvl w:val="0"/>
                <w:numId w:val="10"/>
              </w:numPr>
              <w:pBdr>
                <w:top w:val="nil"/>
                <w:left w:val="nil"/>
                <w:bottom w:val="nil"/>
                <w:right w:val="nil"/>
                <w:between w:val="nil"/>
              </w:pBdr>
              <w:ind w:left="158" w:right="-30" w:hanging="158"/>
              <w:rPr>
                <w:rFonts w:asciiTheme="minorHAnsi" w:eastAsia="Cambria" w:hAnsiTheme="minorHAnsi" w:cs="Cambria"/>
                <w:b w:val="0"/>
                <w:color w:val="000000" w:themeColor="text1"/>
                <w:sz w:val="18"/>
                <w:szCs w:val="18"/>
              </w:rPr>
            </w:pPr>
            <w:r>
              <w:rPr>
                <w:rFonts w:asciiTheme="minorHAnsi" w:eastAsia="Cambria" w:hAnsiTheme="minorHAnsi" w:cs="Cambria"/>
                <w:b w:val="0"/>
                <w:sz w:val="18"/>
                <w:szCs w:val="18"/>
              </w:rPr>
              <w:t>Unpr</w:t>
            </w:r>
            <w:r w:rsidR="007F378F" w:rsidRPr="007075A6">
              <w:rPr>
                <w:rFonts w:asciiTheme="minorHAnsi" w:eastAsia="Cambria" w:hAnsiTheme="minorHAnsi" w:cs="Cambria"/>
                <w:b w:val="0"/>
                <w:sz w:val="18"/>
                <w:szCs w:val="18"/>
              </w:rPr>
              <w:t xml:space="preserve">eđenje </w:t>
            </w:r>
            <w:r w:rsidR="007F378F" w:rsidRPr="000664DC">
              <w:rPr>
                <w:rFonts w:asciiTheme="minorHAnsi" w:eastAsia="Cambria" w:hAnsiTheme="minorHAnsi" w:cs="Cambria"/>
                <w:b w:val="0"/>
                <w:color w:val="000000" w:themeColor="text1"/>
                <w:sz w:val="18"/>
                <w:szCs w:val="18"/>
              </w:rPr>
              <w:t xml:space="preserve">Uredbe o provjeri znanja, sposobnosti i kompetencija </w:t>
            </w:r>
          </w:p>
          <w:p w:rsidR="007F378F" w:rsidRPr="000F3FC3" w:rsidRDefault="007F378F" w:rsidP="00AD1A61">
            <w:pPr>
              <w:numPr>
                <w:ilvl w:val="0"/>
                <w:numId w:val="10"/>
              </w:numPr>
              <w:pBdr>
                <w:top w:val="nil"/>
                <w:left w:val="nil"/>
                <w:bottom w:val="nil"/>
                <w:right w:val="nil"/>
                <w:between w:val="nil"/>
              </w:pBdr>
              <w:ind w:left="158" w:right="-30" w:hanging="158"/>
              <w:rPr>
                <w:rFonts w:asciiTheme="minorHAnsi" w:eastAsia="Cambria" w:hAnsiTheme="minorHAnsi" w:cs="Cambria"/>
                <w:b w:val="0"/>
                <w:color w:val="000000" w:themeColor="text1"/>
                <w:sz w:val="18"/>
                <w:szCs w:val="18"/>
              </w:rPr>
            </w:pPr>
            <w:r w:rsidRPr="000664DC">
              <w:rPr>
                <w:rFonts w:asciiTheme="minorHAnsi" w:eastAsia="Cambria" w:hAnsiTheme="minorHAnsi" w:cs="Cambria"/>
                <w:b w:val="0"/>
                <w:color w:val="000000" w:themeColor="text1"/>
                <w:sz w:val="18"/>
                <w:szCs w:val="18"/>
              </w:rPr>
              <w:t>Sistem za e-prijavu kandida</w:t>
            </w:r>
            <w:r w:rsidR="00C03546">
              <w:rPr>
                <w:rFonts w:asciiTheme="minorHAnsi" w:eastAsia="Cambria" w:hAnsiTheme="minorHAnsi" w:cs="Cambria"/>
                <w:b w:val="0"/>
                <w:color w:val="000000" w:themeColor="text1"/>
                <w:sz w:val="18"/>
                <w:szCs w:val="18"/>
              </w:rPr>
              <w:t>ta za poslove u UZK razvijen (s</w:t>
            </w:r>
            <w:r w:rsidRPr="000664DC">
              <w:rPr>
                <w:rFonts w:asciiTheme="minorHAnsi" w:eastAsia="Cambria" w:hAnsiTheme="minorHAnsi" w:cs="Cambria"/>
                <w:b w:val="0"/>
                <w:color w:val="000000" w:themeColor="text1"/>
                <w:sz w:val="18"/>
                <w:szCs w:val="18"/>
              </w:rPr>
              <w:t xml:space="preserve"> e-dostavnicom)</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E504BA">
            <w:pPr>
              <w:spacing w:before="20" w:after="20"/>
              <w:ind w:left="-19" w:righ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635C13"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60</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635C13" w:rsidP="00B950F9">
            <w:pPr>
              <w:spacing w:before="20" w:after="20"/>
              <w:ind w:left="0"/>
              <w:jc w:val="center"/>
              <w:rPr>
                <w:rFonts w:asciiTheme="minorHAnsi" w:eastAsia="Cambria" w:hAnsiTheme="minorHAnsi" w:cs="Cambria"/>
                <w:b w:val="0"/>
                <w:sz w:val="18"/>
                <w:szCs w:val="18"/>
              </w:rPr>
            </w:pPr>
            <w:r>
              <w:rPr>
                <w:rFonts w:asciiTheme="minorHAnsi" w:eastAsia="Cambria" w:hAnsiTheme="minorHAnsi" w:cs="Cambria"/>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3.1.10</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612F92" w:rsidP="00C03546">
            <w:pPr>
              <w:spacing w:before="20" w:after="20"/>
              <w:ind w:left="0"/>
              <w:rPr>
                <w:rFonts w:asciiTheme="minorHAnsi" w:eastAsia="Cambria" w:hAnsiTheme="minorHAnsi" w:cs="Cambria"/>
                <w:b w:val="0"/>
                <w:sz w:val="18"/>
                <w:szCs w:val="18"/>
                <w:highlight w:val="cyan"/>
              </w:rPr>
            </w:pPr>
            <w:r>
              <w:rPr>
                <w:rFonts w:asciiTheme="minorHAnsi" w:eastAsia="Cambria" w:hAnsiTheme="minorHAnsi" w:cs="Cambria"/>
                <w:b w:val="0"/>
                <w:sz w:val="18"/>
                <w:szCs w:val="18"/>
              </w:rPr>
              <w:t>Sprovođenje promotivnih</w:t>
            </w:r>
            <w:r w:rsidR="007F378F" w:rsidRPr="007075A6">
              <w:rPr>
                <w:rFonts w:asciiTheme="minorHAnsi" w:eastAsia="Cambria" w:hAnsiTheme="minorHAnsi" w:cs="Cambria"/>
                <w:b w:val="0"/>
                <w:sz w:val="18"/>
                <w:szCs w:val="18"/>
              </w:rPr>
              <w:t xml:space="preserve"> aktivnosti </w:t>
            </w:r>
            <w:r w:rsidR="00C03546">
              <w:rPr>
                <w:rFonts w:asciiTheme="minorHAnsi" w:eastAsia="Cambria" w:hAnsiTheme="minorHAnsi" w:cs="Cambria"/>
                <w:b w:val="0"/>
                <w:sz w:val="18"/>
                <w:szCs w:val="18"/>
              </w:rPr>
              <w:t>radi</w:t>
            </w:r>
            <w:r w:rsidR="007F378F" w:rsidRPr="007075A6">
              <w:rPr>
                <w:rFonts w:asciiTheme="minorHAnsi" w:eastAsia="Cambria" w:hAnsiTheme="minorHAnsi" w:cs="Cambria"/>
                <w:b w:val="0"/>
                <w:sz w:val="18"/>
                <w:szCs w:val="18"/>
              </w:rPr>
              <w:t xml:space="preserve"> podsticaja zapošljavanja u javnoj upravi</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C03546" w:rsidP="00AD1A61">
            <w:pPr>
              <w:ind w:left="0" w:right="-30"/>
              <w:rPr>
                <w:rFonts w:asciiTheme="minorHAnsi" w:eastAsia="Cambria" w:hAnsiTheme="minorHAnsi" w:cs="Cambria"/>
                <w:b w:val="0"/>
                <w:sz w:val="18"/>
                <w:szCs w:val="18"/>
              </w:rPr>
            </w:pPr>
            <w:r>
              <w:rPr>
                <w:rFonts w:asciiTheme="minorHAnsi" w:eastAsia="Cambria" w:hAnsiTheme="minorHAnsi" w:cs="Cambria"/>
                <w:b w:val="0"/>
                <w:sz w:val="18"/>
                <w:szCs w:val="18"/>
              </w:rPr>
              <w:t>- Razvijeni video-</w:t>
            </w:r>
            <w:r w:rsidR="007F378F" w:rsidRPr="007075A6">
              <w:rPr>
                <w:rFonts w:asciiTheme="minorHAnsi" w:eastAsia="Cambria" w:hAnsiTheme="minorHAnsi" w:cs="Cambria"/>
                <w:b w:val="0"/>
                <w:sz w:val="18"/>
                <w:szCs w:val="18"/>
              </w:rPr>
              <w:t>spotovi o procesu selekcije kandidata</w:t>
            </w:r>
          </w:p>
          <w:p w:rsidR="007F378F" w:rsidRPr="007075A6" w:rsidRDefault="007F378F" w:rsidP="00AD1A61">
            <w:pPr>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Uspostavljena komunikacija UZK preko društvenih mreža </w:t>
            </w:r>
            <w:r w:rsidR="000F3FC3">
              <w:rPr>
                <w:rFonts w:asciiTheme="minorHAnsi" w:eastAsia="Cambria" w:hAnsiTheme="minorHAnsi" w:cs="Cambria"/>
                <w:b w:val="0"/>
                <w:sz w:val="18"/>
                <w:szCs w:val="18"/>
              </w:rPr>
              <w:t>- FB, Instagram i YouTube kanal</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E504BA">
            <w:pPr>
              <w:spacing w:before="20" w:after="20"/>
              <w:ind w:left="-19" w:righ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0664DC"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46</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4927F8"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4927F8" w:rsidRDefault="000F3FC3" w:rsidP="000F3FC3">
            <w:pPr>
              <w:spacing w:before="20" w:after="20"/>
              <w:ind w:left="-37" w:right="-96"/>
              <w:rPr>
                <w:rFonts w:asciiTheme="minorHAnsi" w:hAnsiTheme="minorHAnsi"/>
                <w:b w:val="0"/>
                <w:sz w:val="18"/>
                <w:szCs w:val="18"/>
              </w:rPr>
            </w:pPr>
            <w:r>
              <w:rPr>
                <w:rFonts w:asciiTheme="minorHAnsi" w:hAnsiTheme="minorHAnsi"/>
                <w:b w:val="0"/>
                <w:sz w:val="18"/>
                <w:szCs w:val="18"/>
              </w:rPr>
              <w:lastRenderedPageBreak/>
              <w:t>3.1.11</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4927F8" w:rsidRPr="007075A6" w:rsidRDefault="004927F8" w:rsidP="007E580C">
            <w:pPr>
              <w:spacing w:before="20" w:after="20"/>
              <w:ind w:left="0"/>
              <w:rPr>
                <w:rFonts w:asciiTheme="minorHAnsi" w:hAnsiTheme="minorHAnsi"/>
                <w:b w:val="0"/>
                <w:sz w:val="18"/>
                <w:szCs w:val="18"/>
              </w:rPr>
            </w:pPr>
            <w:r>
              <w:rPr>
                <w:rFonts w:asciiTheme="minorHAnsi" w:hAnsiTheme="minorHAnsi"/>
                <w:b w:val="0"/>
                <w:sz w:val="18"/>
                <w:szCs w:val="18"/>
              </w:rPr>
              <w:t xml:space="preserve">Uspostavljanje platforme ILIAS </w:t>
            </w:r>
            <w:r w:rsidR="00370189">
              <w:rPr>
                <w:rFonts w:asciiTheme="minorHAnsi" w:hAnsiTheme="minorHAnsi"/>
                <w:b w:val="0"/>
                <w:sz w:val="18"/>
                <w:szCs w:val="18"/>
              </w:rPr>
              <w:t>za online učenje</w:t>
            </w:r>
            <w:r w:rsidR="00967C88">
              <w:rPr>
                <w:rFonts w:asciiTheme="minorHAnsi" w:hAnsiTheme="minorHAnsi"/>
                <w:b w:val="0"/>
                <w:sz w:val="18"/>
                <w:szCs w:val="18"/>
              </w:rPr>
              <w:t xml:space="preserve"> sa programima obuka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4927F8" w:rsidRDefault="00967C88" w:rsidP="00AD1A61">
            <w:pPr>
              <w:spacing w:before="20" w:after="20"/>
              <w:ind w:left="0" w:right="-30"/>
              <w:rPr>
                <w:rFonts w:asciiTheme="minorHAnsi" w:hAnsiTheme="minorHAnsi"/>
                <w:b w:val="0"/>
                <w:sz w:val="18"/>
                <w:szCs w:val="18"/>
              </w:rPr>
            </w:pPr>
            <w:r>
              <w:rPr>
                <w:rFonts w:asciiTheme="minorHAnsi" w:hAnsiTheme="minorHAnsi"/>
                <w:b w:val="0"/>
                <w:sz w:val="18"/>
                <w:szCs w:val="18"/>
              </w:rPr>
              <w:t>- Uspostavljena</w:t>
            </w:r>
            <w:r w:rsidR="004927F8" w:rsidRPr="004927F8">
              <w:rPr>
                <w:rFonts w:asciiTheme="minorHAnsi" w:hAnsiTheme="minorHAnsi"/>
                <w:b w:val="0"/>
                <w:sz w:val="18"/>
                <w:szCs w:val="18"/>
              </w:rPr>
              <w:t xml:space="preserve"> ILIAS platforme za online edukaciju</w:t>
            </w:r>
            <w:r>
              <w:rPr>
                <w:rFonts w:asciiTheme="minorHAnsi" w:hAnsiTheme="minorHAnsi"/>
                <w:b w:val="0"/>
                <w:sz w:val="18"/>
                <w:szCs w:val="18"/>
              </w:rPr>
              <w:t xml:space="preserve"> u UZK</w:t>
            </w:r>
          </w:p>
          <w:p w:rsidR="00967C88" w:rsidRPr="007075A6" w:rsidRDefault="00967C88" w:rsidP="00AD1A61">
            <w:pPr>
              <w:spacing w:before="20" w:after="20"/>
              <w:ind w:left="0" w:right="-30"/>
              <w:rPr>
                <w:rFonts w:asciiTheme="minorHAnsi" w:hAnsiTheme="minorHAnsi"/>
                <w:b w:val="0"/>
                <w:sz w:val="18"/>
                <w:szCs w:val="18"/>
              </w:rPr>
            </w:pPr>
            <w:r>
              <w:rPr>
                <w:rFonts w:asciiTheme="minorHAnsi" w:hAnsiTheme="minorHAnsi"/>
                <w:b w:val="0"/>
                <w:sz w:val="18"/>
                <w:szCs w:val="18"/>
              </w:rPr>
              <w:t>- Rayvijena najmanje 3 programa obuke na on-line platformi za edukaciju</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4927F8" w:rsidRPr="007075A6" w:rsidRDefault="004927F8" w:rsidP="007F378F">
            <w:pPr>
              <w:spacing w:before="20" w:after="20"/>
              <w:jc w:val="center"/>
              <w:rPr>
                <w:rFonts w:asciiTheme="minorHAnsi" w:hAnsiTheme="minorHAnsi"/>
                <w:b w:val="0"/>
                <w:sz w:val="18"/>
                <w:szCs w:val="18"/>
              </w:rPr>
            </w:pPr>
            <w:r>
              <w:rPr>
                <w:rFonts w:asciiTheme="minorHAnsi" w:hAnsiTheme="minorHAnsi"/>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4927F8" w:rsidRPr="007075A6" w:rsidRDefault="004927F8" w:rsidP="00E504BA">
            <w:pPr>
              <w:spacing w:before="20" w:after="20"/>
              <w:ind w:left="-19" w:right="0"/>
              <w:jc w:val="center"/>
              <w:rPr>
                <w:rFonts w:asciiTheme="minorHAnsi" w:hAnsiTheme="minorHAnsi"/>
                <w:b w:val="0"/>
                <w:sz w:val="18"/>
                <w:szCs w:val="18"/>
              </w:rPr>
            </w:pPr>
            <w:r>
              <w:rPr>
                <w:rFonts w:asciiTheme="minorHAnsi" w:hAnsiTheme="minorHAnsi"/>
                <w:b w:val="0"/>
                <w:sz w:val="18"/>
                <w:szCs w:val="18"/>
              </w:rPr>
              <w:t>I Q 2022</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4927F8" w:rsidRPr="007075A6" w:rsidRDefault="004927F8" w:rsidP="007F378F">
            <w:pPr>
              <w:spacing w:before="20" w:after="20"/>
              <w:jc w:val="center"/>
              <w:rPr>
                <w:rFonts w:asciiTheme="minorHAnsi" w:hAnsiTheme="minorHAnsi"/>
                <w:b w:val="0"/>
                <w:sz w:val="18"/>
                <w:szCs w:val="18"/>
              </w:rPr>
            </w:pPr>
            <w:r>
              <w:rPr>
                <w:rFonts w:asciiTheme="minorHAnsi" w:hAnsiTheme="minorHAnsi"/>
                <w:b w:val="0"/>
                <w:sz w:val="18"/>
                <w:szCs w:val="18"/>
              </w:rPr>
              <w:t>I</w:t>
            </w:r>
            <w:r w:rsidR="00F25F0A">
              <w:rPr>
                <w:rFonts w:asciiTheme="minorHAnsi" w:hAnsiTheme="minorHAnsi"/>
                <w:b w:val="0"/>
                <w:sz w:val="18"/>
                <w:szCs w:val="18"/>
              </w:rPr>
              <w:t>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4927F8" w:rsidRPr="007075A6" w:rsidRDefault="004927F8" w:rsidP="007F378F">
            <w:pPr>
              <w:spacing w:before="20" w:after="20"/>
              <w:jc w:val="center"/>
              <w:rPr>
                <w:rFonts w:asciiTheme="minorHAnsi" w:hAnsiTheme="minorHAnsi"/>
                <w:b w:val="0"/>
                <w:sz w:val="18"/>
                <w:szCs w:val="18"/>
              </w:rPr>
            </w:pPr>
            <w:r>
              <w:rPr>
                <w:rFonts w:asciiTheme="minorHAnsi" w:hAnsiTheme="minorHAnsi"/>
                <w:b w:val="0"/>
                <w:sz w:val="18"/>
                <w:szCs w:val="18"/>
              </w:rPr>
              <w:t>1</w:t>
            </w:r>
            <w:r w:rsidR="000664DC">
              <w:rPr>
                <w:rFonts w:asciiTheme="minorHAnsi" w:hAnsiTheme="minorHAnsi"/>
                <w:b w:val="0"/>
                <w:sz w:val="18"/>
                <w:szCs w:val="18"/>
              </w:rPr>
              <w:t>9</w:t>
            </w:r>
            <w:r>
              <w:rPr>
                <w:rFonts w:asciiTheme="minorHAnsi" w:hAnsiTheme="minorHAnsi"/>
                <w:b w:val="0"/>
                <w:sz w:val="18"/>
                <w:szCs w:val="18"/>
              </w:rPr>
              <w:t>5.000</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4927F8" w:rsidRPr="007075A6" w:rsidRDefault="004927F8" w:rsidP="00B950F9">
            <w:pPr>
              <w:spacing w:before="20" w:after="20"/>
              <w:ind w:left="0"/>
              <w:jc w:val="center"/>
              <w:rPr>
                <w:rFonts w:asciiTheme="minorHAnsi" w:hAnsiTheme="minorHAnsi"/>
                <w:b w:val="0"/>
                <w:sz w:val="18"/>
                <w:szCs w:val="18"/>
              </w:rPr>
            </w:pPr>
            <w:r>
              <w:rPr>
                <w:rFonts w:asciiTheme="minorHAnsi" w:hAnsiTheme="minorHAnsi"/>
                <w:b w:val="0"/>
                <w:sz w:val="18"/>
                <w:szCs w:val="18"/>
              </w:rPr>
              <w:t>Budžet CG</w:t>
            </w:r>
          </w:p>
        </w:tc>
      </w:tr>
      <w:tr w:rsidR="00A41EA0"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A41EA0" w:rsidRPr="002A4ABD" w:rsidRDefault="000F3FC3" w:rsidP="000F3FC3">
            <w:pPr>
              <w:spacing w:before="20" w:after="20"/>
              <w:ind w:left="-37" w:right="-96"/>
              <w:rPr>
                <w:rFonts w:asciiTheme="minorHAnsi" w:hAnsiTheme="minorHAnsi"/>
                <w:b w:val="0"/>
                <w:color w:val="000000" w:themeColor="text1"/>
                <w:sz w:val="18"/>
                <w:szCs w:val="18"/>
              </w:rPr>
            </w:pPr>
            <w:r>
              <w:rPr>
                <w:rFonts w:asciiTheme="minorHAnsi" w:hAnsiTheme="minorHAnsi"/>
                <w:b w:val="0"/>
                <w:color w:val="000000" w:themeColor="text1"/>
                <w:sz w:val="18"/>
                <w:szCs w:val="18"/>
              </w:rPr>
              <w:t>3.1.12</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41EA0" w:rsidRPr="002A4ABD" w:rsidRDefault="00C03546" w:rsidP="00612F92">
            <w:pPr>
              <w:spacing w:before="20" w:after="20"/>
              <w:ind w:left="0"/>
              <w:rPr>
                <w:rFonts w:asciiTheme="minorHAnsi" w:hAnsiTheme="minorHAnsi"/>
                <w:b w:val="0"/>
                <w:color w:val="000000" w:themeColor="text1"/>
                <w:sz w:val="18"/>
                <w:szCs w:val="18"/>
              </w:rPr>
            </w:pPr>
            <w:r>
              <w:rPr>
                <w:rFonts w:asciiTheme="minorHAnsi" w:hAnsiTheme="minorHAnsi"/>
                <w:b w:val="0"/>
                <w:color w:val="000000" w:themeColor="text1"/>
                <w:sz w:val="18"/>
                <w:szCs w:val="18"/>
              </w:rPr>
              <w:t>Uspostavlja</w:t>
            </w:r>
            <w:r w:rsidR="00612F92">
              <w:rPr>
                <w:rFonts w:asciiTheme="minorHAnsi" w:hAnsiTheme="minorHAnsi"/>
                <w:b w:val="0"/>
                <w:color w:val="000000" w:themeColor="text1"/>
                <w:sz w:val="18"/>
                <w:szCs w:val="18"/>
              </w:rPr>
              <w:t>nje i</w:t>
            </w:r>
            <w:r w:rsidR="00351162" w:rsidRPr="002A4ABD">
              <w:rPr>
                <w:rFonts w:asciiTheme="minorHAnsi" w:hAnsiTheme="minorHAnsi"/>
                <w:b w:val="0"/>
                <w:color w:val="000000" w:themeColor="text1"/>
                <w:sz w:val="18"/>
                <w:szCs w:val="18"/>
              </w:rPr>
              <w:t>nter</w:t>
            </w:r>
            <w:r w:rsidR="00612F92">
              <w:rPr>
                <w:rFonts w:asciiTheme="minorHAnsi" w:hAnsiTheme="minorHAnsi"/>
                <w:b w:val="0"/>
                <w:color w:val="000000" w:themeColor="text1"/>
                <w:sz w:val="18"/>
                <w:szCs w:val="18"/>
              </w:rPr>
              <w:t>ne</w:t>
            </w:r>
            <w:r w:rsidR="00351162" w:rsidRPr="002A4ABD">
              <w:rPr>
                <w:rFonts w:asciiTheme="minorHAnsi" w:hAnsiTheme="minorHAnsi"/>
                <w:b w:val="0"/>
                <w:color w:val="000000" w:themeColor="text1"/>
                <w:sz w:val="18"/>
                <w:szCs w:val="18"/>
              </w:rPr>
              <w:t xml:space="preserve"> moblinost</w:t>
            </w:r>
            <w:r w:rsidR="00612F92">
              <w:rPr>
                <w:rFonts w:asciiTheme="minorHAnsi" w:hAnsiTheme="minorHAnsi"/>
                <w:b w:val="0"/>
                <w:color w:val="000000" w:themeColor="text1"/>
                <w:sz w:val="18"/>
                <w:szCs w:val="18"/>
              </w:rPr>
              <w:t>i</w:t>
            </w:r>
            <w:r w:rsidR="00351162" w:rsidRPr="002A4ABD">
              <w:rPr>
                <w:rFonts w:asciiTheme="minorHAnsi" w:hAnsiTheme="minorHAnsi"/>
                <w:b w:val="0"/>
                <w:color w:val="000000" w:themeColor="text1"/>
                <w:sz w:val="18"/>
                <w:szCs w:val="18"/>
              </w:rPr>
              <w:t xml:space="preserve"> službenika putem digitalne platforme “Iskoristi prilike”</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41EA0" w:rsidRPr="002A4ABD" w:rsidRDefault="00351162" w:rsidP="00C03546">
            <w:pPr>
              <w:spacing w:before="20" w:after="20"/>
              <w:ind w:left="0" w:right="-30"/>
              <w:rPr>
                <w:rFonts w:asciiTheme="minorHAnsi" w:hAnsiTheme="minorHAnsi"/>
                <w:b w:val="0"/>
                <w:color w:val="000000" w:themeColor="text1"/>
                <w:sz w:val="18"/>
                <w:szCs w:val="18"/>
              </w:rPr>
            </w:pPr>
            <w:r w:rsidRPr="002A4ABD">
              <w:rPr>
                <w:rFonts w:asciiTheme="minorHAnsi" w:hAnsiTheme="minorHAnsi"/>
                <w:b w:val="0"/>
                <w:color w:val="000000" w:themeColor="text1"/>
                <w:sz w:val="18"/>
                <w:szCs w:val="18"/>
              </w:rPr>
              <w:t>Razvi</w:t>
            </w:r>
            <w:r w:rsidR="00C03546">
              <w:rPr>
                <w:rFonts w:asciiTheme="minorHAnsi" w:hAnsiTheme="minorHAnsi"/>
                <w:b w:val="0"/>
                <w:color w:val="000000" w:themeColor="text1"/>
                <w:sz w:val="18"/>
                <w:szCs w:val="18"/>
              </w:rPr>
              <w:t xml:space="preserve">jen modul na platformi ILIAS s </w:t>
            </w:r>
            <w:r w:rsidRPr="002A4ABD">
              <w:rPr>
                <w:rFonts w:asciiTheme="minorHAnsi" w:hAnsiTheme="minorHAnsi"/>
                <w:b w:val="0"/>
                <w:color w:val="000000" w:themeColor="text1"/>
                <w:sz w:val="18"/>
                <w:szCs w:val="18"/>
              </w:rPr>
              <w:t xml:space="preserve">dostupnim profilima svih državnih služenika i lista ključnih projekata koje će Vlada realizovati </w:t>
            </w:r>
            <w:r w:rsidR="00C03546">
              <w:rPr>
                <w:rFonts w:asciiTheme="minorHAnsi" w:hAnsiTheme="minorHAnsi"/>
                <w:b w:val="0"/>
                <w:color w:val="000000" w:themeColor="text1"/>
                <w:sz w:val="18"/>
                <w:szCs w:val="18"/>
              </w:rPr>
              <w:t>radi</w:t>
            </w:r>
            <w:r w:rsidRPr="002A4ABD">
              <w:rPr>
                <w:rFonts w:asciiTheme="minorHAnsi" w:hAnsiTheme="minorHAnsi"/>
                <w:b w:val="0"/>
                <w:color w:val="000000" w:themeColor="text1"/>
                <w:sz w:val="18"/>
                <w:szCs w:val="18"/>
              </w:rPr>
              <w:t xml:space="preserve"> linkovanja potrebnih i dostupnih vještina službenika</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41EA0" w:rsidRPr="002A4ABD" w:rsidRDefault="00351162" w:rsidP="007F378F">
            <w:pPr>
              <w:spacing w:before="20" w:after="20"/>
              <w:jc w:val="center"/>
              <w:rPr>
                <w:rFonts w:asciiTheme="minorHAnsi" w:hAnsiTheme="minorHAnsi"/>
                <w:b w:val="0"/>
                <w:color w:val="000000" w:themeColor="text1"/>
                <w:sz w:val="18"/>
                <w:szCs w:val="18"/>
              </w:rPr>
            </w:pPr>
            <w:r w:rsidRPr="002A4ABD">
              <w:rPr>
                <w:rFonts w:asciiTheme="minorHAnsi" w:hAnsiTheme="minorHAnsi"/>
                <w:b w:val="0"/>
                <w:color w:val="000000" w:themeColor="text1"/>
                <w:sz w:val="18"/>
                <w:szCs w:val="18"/>
              </w:rPr>
              <w:t xml:space="preserve">UZK </w:t>
            </w:r>
          </w:p>
          <w:p w:rsidR="00351162" w:rsidRPr="002A4ABD" w:rsidRDefault="00351162" w:rsidP="007F378F">
            <w:pPr>
              <w:spacing w:before="20" w:after="20"/>
              <w:jc w:val="center"/>
              <w:rPr>
                <w:rFonts w:asciiTheme="minorHAnsi" w:hAnsiTheme="minorHAnsi"/>
                <w:b w:val="0"/>
                <w:color w:val="000000" w:themeColor="text1"/>
                <w:sz w:val="18"/>
                <w:szCs w:val="18"/>
              </w:rPr>
            </w:pPr>
            <w:r w:rsidRPr="002A4ABD">
              <w:rPr>
                <w:rFonts w:asciiTheme="minorHAnsi" w:hAnsiTheme="minorHAnsi"/>
                <w:b w:val="0"/>
                <w:color w:val="000000" w:themeColor="text1"/>
                <w:sz w:val="18"/>
                <w:szCs w:val="18"/>
              </w:rPr>
              <w:t>MJUDDM</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41EA0" w:rsidRPr="002A4ABD" w:rsidRDefault="00351162" w:rsidP="00E504BA">
            <w:pPr>
              <w:spacing w:before="20" w:after="20"/>
              <w:ind w:left="-19" w:right="0"/>
              <w:jc w:val="center"/>
              <w:rPr>
                <w:rFonts w:asciiTheme="minorHAnsi" w:hAnsiTheme="minorHAnsi"/>
                <w:b w:val="0"/>
                <w:color w:val="000000" w:themeColor="text1"/>
                <w:sz w:val="18"/>
                <w:szCs w:val="18"/>
              </w:rPr>
            </w:pPr>
            <w:r w:rsidRPr="002A4ABD">
              <w:rPr>
                <w:rFonts w:asciiTheme="minorHAnsi" w:hAnsiTheme="minorHAnsi"/>
                <w:b w:val="0"/>
                <w:color w:val="000000" w:themeColor="text1"/>
                <w:sz w:val="18"/>
                <w:szCs w:val="18"/>
              </w:rPr>
              <w:t>IQ2023</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41EA0" w:rsidRPr="002A4ABD" w:rsidRDefault="00351162" w:rsidP="007F378F">
            <w:pPr>
              <w:spacing w:before="20" w:after="20"/>
              <w:jc w:val="center"/>
              <w:rPr>
                <w:rFonts w:asciiTheme="minorHAnsi" w:hAnsiTheme="minorHAnsi"/>
                <w:b w:val="0"/>
                <w:color w:val="000000" w:themeColor="text1"/>
                <w:sz w:val="18"/>
                <w:szCs w:val="18"/>
              </w:rPr>
            </w:pPr>
            <w:r w:rsidRPr="002A4ABD">
              <w:rPr>
                <w:rFonts w:asciiTheme="minorHAnsi" w:hAnsiTheme="minorHAnsi"/>
                <w:b w:val="0"/>
                <w:color w:val="000000" w:themeColor="text1"/>
                <w:sz w:val="18"/>
                <w:szCs w:val="18"/>
              </w:rPr>
              <w:t>I</w:t>
            </w:r>
            <w:r w:rsidR="00F32D8F" w:rsidRPr="002A4ABD">
              <w:rPr>
                <w:rFonts w:asciiTheme="minorHAnsi" w:hAnsiTheme="minorHAnsi"/>
                <w:b w:val="0"/>
                <w:color w:val="000000" w:themeColor="text1"/>
                <w:sz w:val="18"/>
                <w:szCs w:val="18"/>
              </w:rPr>
              <w:t>II</w:t>
            </w:r>
            <w:r w:rsidRPr="002A4ABD">
              <w:rPr>
                <w:rFonts w:asciiTheme="minorHAnsi" w:hAnsiTheme="minorHAnsi"/>
                <w:b w:val="0"/>
                <w:color w:val="000000" w:themeColor="text1"/>
                <w:sz w:val="18"/>
                <w:szCs w:val="18"/>
              </w:rPr>
              <w:t>Q2023</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41EA0" w:rsidRPr="002A4ABD" w:rsidRDefault="004927F8" w:rsidP="007F378F">
            <w:pPr>
              <w:spacing w:before="20" w:after="20"/>
              <w:jc w:val="center"/>
              <w:rPr>
                <w:rFonts w:asciiTheme="minorHAnsi" w:hAnsiTheme="minorHAnsi"/>
                <w:b w:val="0"/>
                <w:color w:val="000000" w:themeColor="text1"/>
                <w:sz w:val="18"/>
                <w:szCs w:val="18"/>
              </w:rPr>
            </w:pPr>
            <w:r>
              <w:rPr>
                <w:rFonts w:asciiTheme="minorHAnsi" w:hAnsiTheme="minorHAnsi"/>
                <w:b w:val="0"/>
                <w:color w:val="000000" w:themeColor="text1"/>
                <w:sz w:val="18"/>
                <w:szCs w:val="18"/>
              </w:rPr>
              <w:t>54.</w:t>
            </w:r>
            <w:r w:rsidR="00F32D8F" w:rsidRPr="002A4ABD">
              <w:rPr>
                <w:rFonts w:asciiTheme="minorHAnsi" w:hAnsiTheme="minorHAnsi"/>
                <w:b w:val="0"/>
                <w:color w:val="000000" w:themeColor="text1"/>
                <w:sz w:val="18"/>
                <w:szCs w:val="18"/>
              </w:rPr>
              <w:t xml:space="preserve">000 </w:t>
            </w:r>
            <w:r w:rsidR="00F32D8F" w:rsidRPr="002A4ABD">
              <w:rPr>
                <w:rFonts w:asciiTheme="minorHAnsi" w:eastAsia="Cambria" w:hAnsiTheme="minorHAnsi" w:cs="Cambria"/>
                <w:b w:val="0"/>
                <w:color w:val="000000" w:themeColor="text1"/>
                <w:sz w:val="18"/>
                <w:szCs w:val="18"/>
              </w:rPr>
              <w:t xml:space="preserve">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2A4ABD" w:rsidRPr="00B950F9" w:rsidRDefault="002A4ABD"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0F3FC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3.1.13</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612F92" w:rsidP="00635C13">
            <w:pPr>
              <w:spacing w:before="20" w:after="20"/>
              <w:ind w:left="0"/>
              <w:rPr>
                <w:rFonts w:asciiTheme="minorHAnsi" w:eastAsia="Cambria" w:hAnsiTheme="minorHAnsi" w:cs="Cambria"/>
                <w:b w:val="0"/>
                <w:sz w:val="18"/>
                <w:szCs w:val="18"/>
                <w:highlight w:val="cyan"/>
              </w:rPr>
            </w:pPr>
            <w:r>
              <w:rPr>
                <w:rFonts w:asciiTheme="minorHAnsi" w:eastAsia="Cambria" w:hAnsiTheme="minorHAnsi" w:cs="Cambria"/>
                <w:b w:val="0"/>
                <w:sz w:val="18"/>
                <w:szCs w:val="18"/>
              </w:rPr>
              <w:t>Uspostavljanje e</w:t>
            </w:r>
            <w:r w:rsidR="007F378F" w:rsidRPr="007075A6">
              <w:rPr>
                <w:rFonts w:asciiTheme="minorHAnsi" w:eastAsia="Cambria" w:hAnsiTheme="minorHAnsi" w:cs="Cambria"/>
                <w:b w:val="0"/>
                <w:sz w:val="18"/>
                <w:szCs w:val="18"/>
              </w:rPr>
              <w:t>fikasno</w:t>
            </w:r>
            <w:r>
              <w:rPr>
                <w:rFonts w:asciiTheme="minorHAnsi" w:eastAsia="Cambria" w:hAnsiTheme="minorHAnsi" w:cs="Cambria"/>
                <w:b w:val="0"/>
                <w:sz w:val="18"/>
                <w:szCs w:val="18"/>
              </w:rPr>
              <w:t>g</w:t>
            </w:r>
            <w:r w:rsidR="00C03546">
              <w:rPr>
                <w:rFonts w:asciiTheme="minorHAnsi" w:eastAsia="Cambria" w:hAnsiTheme="minorHAnsi" w:cs="Cambria"/>
                <w:b w:val="0"/>
                <w:sz w:val="18"/>
                <w:szCs w:val="18"/>
              </w:rPr>
              <w:t xml:space="preserve"> funkcionisanja</w:t>
            </w:r>
            <w:r w:rsidR="007F378F" w:rsidRPr="007075A6">
              <w:rPr>
                <w:rFonts w:asciiTheme="minorHAnsi" w:eastAsia="Cambria" w:hAnsiTheme="minorHAnsi" w:cs="Cambria"/>
                <w:b w:val="0"/>
                <w:sz w:val="18"/>
                <w:szCs w:val="18"/>
              </w:rPr>
              <w:t xml:space="preserve"> Kadrovskog informacionog sistema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F378F" w:rsidRPr="007075A6" w:rsidRDefault="007F378F" w:rsidP="00AD1A61">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Razvijena analiza biznis procesa</w:t>
            </w:r>
            <w:r w:rsidR="00C03546">
              <w:rPr>
                <w:rFonts w:asciiTheme="minorHAnsi" w:eastAsia="Cambria" w:hAnsiTheme="minorHAnsi" w:cs="Cambria"/>
                <w:b w:val="0"/>
                <w:sz w:val="18"/>
                <w:szCs w:val="18"/>
              </w:rPr>
              <w:t xml:space="preserve"> s</w:t>
            </w:r>
            <w:r w:rsidRPr="007075A6">
              <w:rPr>
                <w:rFonts w:asciiTheme="minorHAnsi" w:eastAsia="Cambria" w:hAnsiTheme="minorHAnsi" w:cs="Cambria"/>
                <w:b w:val="0"/>
                <w:sz w:val="18"/>
                <w:szCs w:val="18"/>
              </w:rPr>
              <w:t xml:space="preserve"> preporukama o daljem razvoju komponenata  KIS-a</w:t>
            </w:r>
          </w:p>
          <w:p w:rsidR="007F378F" w:rsidRPr="007075A6" w:rsidRDefault="000F3FC3" w:rsidP="00AD1A61">
            <w:pPr>
              <w:spacing w:before="20" w:after="20"/>
              <w:ind w:left="0" w:right="-3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7F378F" w:rsidRPr="007075A6">
              <w:rPr>
                <w:rFonts w:asciiTheme="minorHAnsi" w:eastAsia="Cambria" w:hAnsiTheme="minorHAnsi" w:cs="Cambria"/>
                <w:b w:val="0"/>
                <w:sz w:val="18"/>
                <w:szCs w:val="18"/>
              </w:rPr>
              <w:t>KIS je nadograđen sa s</w:t>
            </w:r>
            <w:r w:rsidR="00C03546">
              <w:rPr>
                <w:rFonts w:asciiTheme="minorHAnsi" w:eastAsia="Cambria" w:hAnsiTheme="minorHAnsi" w:cs="Cambria"/>
                <w:b w:val="0"/>
                <w:sz w:val="18"/>
                <w:szCs w:val="18"/>
              </w:rPr>
              <w:t>j</w:t>
            </w:r>
            <w:r w:rsidR="007F378F" w:rsidRPr="007075A6">
              <w:rPr>
                <w:rFonts w:asciiTheme="minorHAnsi" w:eastAsia="Cambria" w:hAnsiTheme="minorHAnsi" w:cs="Cambria"/>
                <w:b w:val="0"/>
                <w:sz w:val="18"/>
                <w:szCs w:val="18"/>
              </w:rPr>
              <w:t xml:space="preserve">ledećim modulima: </w:t>
            </w:r>
          </w:p>
          <w:p w:rsidR="00E504BA" w:rsidRPr="00E504BA" w:rsidRDefault="007F378F" w:rsidP="00AD1A61">
            <w:pPr>
              <w:pStyle w:val="ListParagraph"/>
              <w:numPr>
                <w:ilvl w:val="0"/>
                <w:numId w:val="57"/>
              </w:numPr>
              <w:pBdr>
                <w:top w:val="nil"/>
                <w:left w:val="nil"/>
                <w:bottom w:val="nil"/>
                <w:right w:val="nil"/>
                <w:between w:val="nil"/>
              </w:pBdr>
              <w:spacing w:before="20"/>
              <w:ind w:left="261" w:right="-30" w:hanging="180"/>
              <w:rPr>
                <w:rFonts w:asciiTheme="minorHAnsi" w:hAnsiTheme="minorHAnsi"/>
                <w:b w:val="0"/>
                <w:sz w:val="18"/>
                <w:szCs w:val="18"/>
              </w:rPr>
            </w:pPr>
            <w:r w:rsidRPr="00E504BA">
              <w:rPr>
                <w:rFonts w:asciiTheme="minorHAnsi" w:hAnsiTheme="minorHAnsi"/>
                <w:b w:val="0"/>
                <w:sz w:val="18"/>
                <w:szCs w:val="18"/>
              </w:rPr>
              <w:t>Kadrovski plan</w:t>
            </w:r>
          </w:p>
          <w:p w:rsidR="00E504BA" w:rsidRPr="00E504BA" w:rsidRDefault="007F378F" w:rsidP="00AD1A61">
            <w:pPr>
              <w:pStyle w:val="ListParagraph"/>
              <w:numPr>
                <w:ilvl w:val="0"/>
                <w:numId w:val="57"/>
              </w:numPr>
              <w:pBdr>
                <w:top w:val="nil"/>
                <w:left w:val="nil"/>
                <w:bottom w:val="nil"/>
                <w:right w:val="nil"/>
                <w:between w:val="nil"/>
              </w:pBdr>
              <w:spacing w:before="20"/>
              <w:ind w:left="261" w:right="-30" w:hanging="180"/>
              <w:rPr>
                <w:rFonts w:asciiTheme="minorHAnsi" w:hAnsiTheme="minorHAnsi"/>
                <w:b w:val="0"/>
                <w:sz w:val="18"/>
                <w:szCs w:val="18"/>
              </w:rPr>
            </w:pPr>
            <w:r w:rsidRPr="00E504BA">
              <w:rPr>
                <w:rFonts w:asciiTheme="minorHAnsi" w:hAnsiTheme="minorHAnsi"/>
                <w:b w:val="0"/>
                <w:sz w:val="18"/>
                <w:szCs w:val="18"/>
              </w:rPr>
              <w:t>Proces obuke od prijave do evaluacije</w:t>
            </w:r>
          </w:p>
          <w:p w:rsidR="00E504BA" w:rsidRPr="00E504BA" w:rsidRDefault="007F378F" w:rsidP="00AD1A61">
            <w:pPr>
              <w:pStyle w:val="ListParagraph"/>
              <w:numPr>
                <w:ilvl w:val="0"/>
                <w:numId w:val="57"/>
              </w:numPr>
              <w:pBdr>
                <w:top w:val="nil"/>
                <w:left w:val="nil"/>
                <w:bottom w:val="nil"/>
                <w:right w:val="nil"/>
                <w:between w:val="nil"/>
              </w:pBdr>
              <w:spacing w:before="20"/>
              <w:ind w:left="261" w:right="-30" w:hanging="180"/>
              <w:rPr>
                <w:rFonts w:asciiTheme="minorHAnsi" w:hAnsiTheme="minorHAnsi"/>
                <w:b w:val="0"/>
                <w:sz w:val="18"/>
                <w:szCs w:val="18"/>
              </w:rPr>
            </w:pPr>
            <w:r w:rsidRPr="00E504BA">
              <w:rPr>
                <w:rFonts w:asciiTheme="minorHAnsi" w:hAnsiTheme="minorHAnsi"/>
                <w:b w:val="0"/>
                <w:sz w:val="18"/>
                <w:szCs w:val="18"/>
              </w:rPr>
              <w:t>Proces evidencije godišnjih odmora, od prijave do realizacije</w:t>
            </w:r>
          </w:p>
          <w:p w:rsidR="00E504BA" w:rsidRPr="00E504BA" w:rsidRDefault="007F378F" w:rsidP="00AD1A61">
            <w:pPr>
              <w:pStyle w:val="ListParagraph"/>
              <w:numPr>
                <w:ilvl w:val="0"/>
                <w:numId w:val="57"/>
              </w:numPr>
              <w:pBdr>
                <w:top w:val="nil"/>
                <w:left w:val="nil"/>
                <w:bottom w:val="nil"/>
                <w:right w:val="nil"/>
                <w:between w:val="nil"/>
              </w:pBdr>
              <w:spacing w:before="20"/>
              <w:ind w:left="261" w:right="-30" w:hanging="180"/>
              <w:rPr>
                <w:rFonts w:asciiTheme="minorHAnsi" w:hAnsiTheme="minorHAnsi"/>
                <w:b w:val="0"/>
                <w:sz w:val="18"/>
                <w:szCs w:val="18"/>
              </w:rPr>
            </w:pPr>
            <w:r w:rsidRPr="00E504BA">
              <w:rPr>
                <w:rFonts w:asciiTheme="minorHAnsi" w:hAnsiTheme="minorHAnsi"/>
                <w:b w:val="0"/>
                <w:sz w:val="18"/>
                <w:szCs w:val="18"/>
              </w:rPr>
              <w:t>Proces planiranja obuke za sve državne organe i organe LS – uvezano sa budžetom</w:t>
            </w:r>
          </w:p>
          <w:p w:rsidR="007F378F" w:rsidRPr="00635C13" w:rsidRDefault="00370189" w:rsidP="00C03546">
            <w:pPr>
              <w:pStyle w:val="ListParagraph"/>
              <w:numPr>
                <w:ilvl w:val="0"/>
                <w:numId w:val="57"/>
              </w:numPr>
              <w:pBdr>
                <w:top w:val="nil"/>
                <w:left w:val="nil"/>
                <w:bottom w:val="nil"/>
                <w:right w:val="nil"/>
                <w:between w:val="nil"/>
              </w:pBdr>
              <w:spacing w:before="20"/>
              <w:ind w:left="261" w:right="-30" w:hanging="180"/>
              <w:rPr>
                <w:rFonts w:asciiTheme="minorHAnsi" w:hAnsiTheme="minorHAnsi"/>
                <w:b w:val="0"/>
                <w:sz w:val="18"/>
                <w:szCs w:val="18"/>
              </w:rPr>
            </w:pPr>
            <w:r w:rsidRPr="00E504BA">
              <w:rPr>
                <w:rFonts w:asciiTheme="minorHAnsi" w:hAnsiTheme="minorHAnsi"/>
                <w:b w:val="0"/>
                <w:sz w:val="18"/>
                <w:szCs w:val="18"/>
              </w:rPr>
              <w:t>KIS unapr</w:t>
            </w:r>
            <w:r w:rsidR="00C03546">
              <w:rPr>
                <w:rFonts w:asciiTheme="minorHAnsi" w:hAnsiTheme="minorHAnsi"/>
                <w:b w:val="0"/>
                <w:sz w:val="18"/>
                <w:szCs w:val="18"/>
              </w:rPr>
              <w:t>ijeđen s o</w:t>
            </w:r>
            <w:r w:rsidRPr="00E504BA">
              <w:rPr>
                <w:rFonts w:asciiTheme="minorHAnsi" w:hAnsiTheme="minorHAnsi"/>
                <w:b w:val="0"/>
                <w:sz w:val="18"/>
                <w:szCs w:val="18"/>
              </w:rPr>
              <w:t>b</w:t>
            </w:r>
            <w:r w:rsidR="00C03546">
              <w:rPr>
                <w:rFonts w:asciiTheme="minorHAnsi" w:hAnsiTheme="minorHAnsi"/>
                <w:b w:val="0"/>
                <w:sz w:val="18"/>
                <w:szCs w:val="18"/>
              </w:rPr>
              <w:t>r</w:t>
            </w:r>
            <w:r w:rsidRPr="00E504BA">
              <w:rPr>
                <w:rFonts w:asciiTheme="minorHAnsi" w:hAnsiTheme="minorHAnsi"/>
                <w:b w:val="0"/>
                <w:sz w:val="18"/>
                <w:szCs w:val="18"/>
              </w:rPr>
              <w:t xml:space="preserve">ascima o radno-pravnom status (obrazac rješenja o </w:t>
            </w:r>
            <w:r w:rsidR="00C03546">
              <w:rPr>
                <w:rFonts w:asciiTheme="minorHAnsi" w:hAnsiTheme="minorHAnsi"/>
                <w:b w:val="0"/>
                <w:sz w:val="18"/>
                <w:szCs w:val="18"/>
              </w:rPr>
              <w:t>imenovanju, zasnivanju radnog od</w:t>
            </w:r>
            <w:r w:rsidRPr="00E504BA">
              <w:rPr>
                <w:rFonts w:asciiTheme="minorHAnsi" w:hAnsiTheme="minorHAnsi"/>
                <w:b w:val="0"/>
                <w:sz w:val="18"/>
                <w:szCs w:val="18"/>
              </w:rPr>
              <w:t>nosa, rasporedu, prestanku radnog odnosa, obrazac rješenja o godišnjem odmoru i slicno)</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E504BA">
            <w:pPr>
              <w:spacing w:before="20" w:after="20"/>
              <w:ind w:left="-19" w:righ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635C13"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II</w:t>
            </w:r>
            <w:r w:rsidR="007F378F" w:rsidRPr="007075A6">
              <w:rPr>
                <w:rFonts w:asciiTheme="minorHAnsi" w:eastAsia="Cambria" w:hAnsiTheme="minorHAnsi" w:cs="Cambria"/>
                <w:b w:val="0"/>
                <w:sz w:val="18"/>
                <w:szCs w:val="18"/>
              </w:rPr>
              <w:t xml:space="preserve">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635C13"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152</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635C13"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FFFFFF" w:themeFill="background1"/>
          </w:tcPr>
          <w:p w:rsidR="00635C13" w:rsidRDefault="00635C13" w:rsidP="000F3FC3">
            <w:pPr>
              <w:spacing w:before="20" w:after="20"/>
              <w:ind w:left="-37" w:right="-96"/>
              <w:rPr>
                <w:rFonts w:asciiTheme="minorHAnsi" w:hAnsiTheme="minorHAnsi"/>
                <w:b w:val="0"/>
                <w:sz w:val="18"/>
                <w:szCs w:val="18"/>
              </w:rPr>
            </w:pPr>
            <w:r>
              <w:rPr>
                <w:rFonts w:asciiTheme="minorHAnsi" w:hAnsiTheme="minorHAnsi"/>
                <w:b w:val="0"/>
                <w:sz w:val="18"/>
                <w:szCs w:val="18"/>
              </w:rPr>
              <w:t>3.1.14</w:t>
            </w:r>
          </w:p>
        </w:tc>
        <w:tc>
          <w:tcPr>
            <w:tcW w:w="276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635C13" w:rsidRPr="007075A6" w:rsidRDefault="00635C13" w:rsidP="00635C13">
            <w:pPr>
              <w:spacing w:before="20" w:after="20"/>
              <w:ind w:left="0"/>
              <w:rPr>
                <w:rFonts w:asciiTheme="minorHAnsi" w:hAnsiTheme="minorHAnsi"/>
                <w:b w:val="0"/>
                <w:sz w:val="18"/>
                <w:szCs w:val="18"/>
              </w:rPr>
            </w:pPr>
            <w:r>
              <w:rPr>
                <w:rFonts w:asciiTheme="minorHAnsi" w:hAnsiTheme="minorHAnsi"/>
                <w:b w:val="0"/>
                <w:sz w:val="18"/>
                <w:szCs w:val="18"/>
              </w:rPr>
              <w:t>Unapređenje kapaciteta službenika za upotrebu inoviranog KIS-a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635C13" w:rsidRPr="007075A6" w:rsidRDefault="00635C13" w:rsidP="00635C1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Unaprijeđeno Upu</w:t>
            </w:r>
            <w:r w:rsidR="00C03546">
              <w:rPr>
                <w:rFonts w:asciiTheme="minorHAnsi" w:eastAsia="Cambria" w:hAnsiTheme="minorHAnsi" w:cs="Cambria"/>
                <w:b w:val="0"/>
                <w:sz w:val="18"/>
                <w:szCs w:val="18"/>
              </w:rPr>
              <w:t>t</w:t>
            </w:r>
            <w:r w:rsidRPr="007075A6">
              <w:rPr>
                <w:rFonts w:asciiTheme="minorHAnsi" w:eastAsia="Cambria" w:hAnsiTheme="minorHAnsi" w:cs="Cambria"/>
                <w:b w:val="0"/>
                <w:sz w:val="18"/>
                <w:szCs w:val="18"/>
              </w:rPr>
              <w:t>stvo za korišćenje KISa u odnosu na novoizra</w:t>
            </w:r>
            <w:r w:rsidR="00C03546">
              <w:rPr>
                <w:rFonts w:asciiTheme="minorHAnsi" w:eastAsia="Cambria" w:hAnsiTheme="minorHAnsi" w:cs="Cambria"/>
                <w:b w:val="0"/>
                <w:sz w:val="18"/>
                <w:szCs w:val="18"/>
              </w:rPr>
              <w:t>đene</w:t>
            </w:r>
            <w:r w:rsidRPr="007075A6">
              <w:rPr>
                <w:rFonts w:asciiTheme="minorHAnsi" w:eastAsia="Cambria" w:hAnsiTheme="minorHAnsi" w:cs="Cambria"/>
                <w:b w:val="0"/>
                <w:sz w:val="18"/>
                <w:szCs w:val="18"/>
              </w:rPr>
              <w:t xml:space="preserve"> module</w:t>
            </w:r>
          </w:p>
          <w:p w:rsidR="00635C13" w:rsidRPr="007075A6" w:rsidRDefault="00C03546" w:rsidP="00635C1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Organizovane tri</w:t>
            </w:r>
            <w:r w:rsidR="00635C13" w:rsidRPr="007075A6">
              <w:rPr>
                <w:rFonts w:asciiTheme="minorHAnsi" w:eastAsia="Cambria" w:hAnsiTheme="minorHAnsi" w:cs="Cambria"/>
                <w:b w:val="0"/>
                <w:sz w:val="18"/>
                <w:szCs w:val="18"/>
              </w:rPr>
              <w:t xml:space="preserve"> prezentacije za starješine i VRK o značaju KIS-a</w:t>
            </w:r>
          </w:p>
          <w:p w:rsidR="00635C13" w:rsidRPr="007075A6" w:rsidRDefault="00C03546" w:rsidP="00635C13">
            <w:pPr>
              <w:spacing w:before="20" w:after="20"/>
              <w:ind w:left="0"/>
              <w:rPr>
                <w:rFonts w:asciiTheme="minorHAnsi" w:hAnsiTheme="minorHAnsi"/>
                <w:b w:val="0"/>
                <w:sz w:val="18"/>
                <w:szCs w:val="18"/>
              </w:rPr>
            </w:pPr>
            <w:r>
              <w:rPr>
                <w:rFonts w:asciiTheme="minorHAnsi" w:eastAsia="Cambria" w:hAnsiTheme="minorHAnsi" w:cs="Cambria"/>
                <w:b w:val="0"/>
                <w:sz w:val="18"/>
                <w:szCs w:val="18"/>
              </w:rPr>
              <w:t>- Organizovane tri</w:t>
            </w:r>
            <w:r w:rsidR="00635C13" w:rsidRPr="007075A6">
              <w:rPr>
                <w:rFonts w:asciiTheme="minorHAnsi" w:eastAsia="Cambria" w:hAnsiTheme="minorHAnsi" w:cs="Cambria"/>
                <w:b w:val="0"/>
                <w:sz w:val="18"/>
                <w:szCs w:val="18"/>
              </w:rPr>
              <w:t xml:space="preserve"> obuke za na</w:t>
            </w:r>
            <w:r>
              <w:rPr>
                <w:rFonts w:asciiTheme="minorHAnsi" w:eastAsia="Cambria" w:hAnsiTheme="minorHAnsi" w:cs="Cambria"/>
                <w:b w:val="0"/>
                <w:sz w:val="18"/>
                <w:szCs w:val="18"/>
              </w:rPr>
              <w:t>mjanje dvadeset</w:t>
            </w:r>
            <w:r w:rsidR="00635C13">
              <w:rPr>
                <w:rFonts w:asciiTheme="minorHAnsi" w:eastAsia="Cambria" w:hAnsiTheme="minorHAnsi" w:cs="Cambria"/>
                <w:b w:val="0"/>
                <w:sz w:val="18"/>
                <w:szCs w:val="18"/>
              </w:rPr>
              <w:t xml:space="preserve"> kontakt osoba za HR menadžment</w:t>
            </w:r>
          </w:p>
        </w:tc>
        <w:tc>
          <w:tcPr>
            <w:tcW w:w="1781"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35C13" w:rsidRPr="007075A6"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t>UZK</w:t>
            </w:r>
          </w:p>
        </w:tc>
        <w:tc>
          <w:tcPr>
            <w:tcW w:w="1248"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35C13" w:rsidRPr="007075A6" w:rsidRDefault="00635C13" w:rsidP="00E504BA">
            <w:pPr>
              <w:spacing w:before="20" w:after="20"/>
              <w:ind w:left="-19"/>
              <w:jc w:val="center"/>
              <w:rPr>
                <w:rFonts w:asciiTheme="minorHAnsi" w:hAnsiTheme="minorHAnsi"/>
                <w:b w:val="0"/>
                <w:sz w:val="18"/>
                <w:szCs w:val="18"/>
              </w:rPr>
            </w:pPr>
            <w:r>
              <w:rPr>
                <w:rFonts w:asciiTheme="minorHAnsi" w:hAnsiTheme="minorHAnsi"/>
                <w:b w:val="0"/>
                <w:sz w:val="18"/>
                <w:szCs w:val="18"/>
              </w:rPr>
              <w:t>II Q 2024</w:t>
            </w:r>
          </w:p>
        </w:tc>
        <w:tc>
          <w:tcPr>
            <w:tcW w:w="142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35C13" w:rsidRPr="007075A6"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t>IV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35C13"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t xml:space="preserve">25.000 </w:t>
            </w:r>
            <w:r w:rsidRPr="00635C13">
              <w:rPr>
                <w:rFonts w:asciiTheme="minorHAnsi" w:hAnsiTheme="minorHAnsi"/>
                <w:b w:val="0"/>
                <w:sz w:val="18"/>
                <w:szCs w:val="18"/>
              </w:rPr>
              <w:t>€</w:t>
            </w:r>
          </w:p>
        </w:tc>
        <w:tc>
          <w:tcPr>
            <w:tcW w:w="124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35C13" w:rsidRPr="007075A6" w:rsidRDefault="00635C13" w:rsidP="00B950F9">
            <w:pPr>
              <w:spacing w:before="20" w:after="20"/>
              <w:ind w:left="0"/>
              <w:jc w:val="center"/>
              <w:rPr>
                <w:rFonts w:asciiTheme="minorHAnsi" w:hAnsiTheme="minorHAnsi"/>
                <w:b w:val="0"/>
                <w:sz w:val="18"/>
                <w:szCs w:val="18"/>
              </w:rPr>
            </w:pPr>
            <w:r>
              <w:rPr>
                <w:rFonts w:asciiTheme="minorHAnsi" w:hAnsiTheme="minorHAnsi"/>
                <w:b w:val="0"/>
                <w:sz w:val="18"/>
                <w:szCs w:val="18"/>
              </w:rPr>
              <w:t>B</w:t>
            </w:r>
            <w:r w:rsidR="00B950F9">
              <w:rPr>
                <w:rFonts w:asciiTheme="minorHAnsi" w:hAnsiTheme="minorHAnsi"/>
                <w:b w:val="0"/>
                <w:sz w:val="18"/>
                <w:szCs w:val="18"/>
              </w:rPr>
              <w:t>udž</w:t>
            </w:r>
            <w:r>
              <w:rPr>
                <w:rFonts w:asciiTheme="minorHAnsi" w:hAnsiTheme="minorHAnsi"/>
                <w:b w:val="0"/>
                <w:sz w:val="18"/>
                <w:szCs w:val="18"/>
              </w:rPr>
              <w:t>et CG</w:t>
            </w:r>
          </w:p>
        </w:tc>
      </w:tr>
      <w:tr w:rsidR="007F378F"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635C13" w:rsidP="000F3FC3">
            <w:pPr>
              <w:spacing w:before="20" w:after="20"/>
              <w:ind w:left="-37" w:right="-96"/>
              <w:rPr>
                <w:rFonts w:asciiTheme="minorHAnsi" w:eastAsia="Cambria" w:hAnsiTheme="minorHAnsi" w:cs="Cambria"/>
                <w:b w:val="0"/>
                <w:sz w:val="18"/>
                <w:szCs w:val="18"/>
              </w:rPr>
            </w:pPr>
            <w:r>
              <w:rPr>
                <w:rFonts w:asciiTheme="minorHAnsi" w:eastAsia="Cambria" w:hAnsiTheme="minorHAnsi" w:cs="Cambria"/>
                <w:b w:val="0"/>
                <w:sz w:val="18"/>
                <w:szCs w:val="18"/>
              </w:rPr>
              <w:t>3.1.15</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7F378F" w:rsidRPr="007075A6" w:rsidRDefault="007F378F" w:rsidP="00635C13">
            <w:pPr>
              <w:spacing w:before="20" w:after="20"/>
              <w:ind w:left="0"/>
              <w:rPr>
                <w:rFonts w:asciiTheme="minorHAnsi" w:eastAsia="Cambria" w:hAnsiTheme="minorHAnsi" w:cs="Cambria"/>
                <w:b w:val="0"/>
                <w:sz w:val="18"/>
                <w:szCs w:val="18"/>
                <w:highlight w:val="cyan"/>
              </w:rPr>
            </w:pPr>
            <w:r w:rsidRPr="007075A6">
              <w:rPr>
                <w:rFonts w:asciiTheme="minorHAnsi" w:eastAsia="Cambria" w:hAnsiTheme="minorHAnsi" w:cs="Cambria"/>
                <w:b w:val="0"/>
                <w:sz w:val="18"/>
                <w:szCs w:val="18"/>
              </w:rPr>
              <w:t>Nadogradnja softvera KIS sistema kroz izradu KIS-a na lokalnom nivou</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E504BA" w:rsidRDefault="007F378F" w:rsidP="00D935FE">
            <w:pPr>
              <w:ind w:left="0" w:right="-2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Izrađena Analiza o stanju upravljanja ljudskim resursima u kadrovskim </w:t>
            </w:r>
            <w:r w:rsidR="00E504BA">
              <w:rPr>
                <w:rFonts w:asciiTheme="minorHAnsi" w:eastAsia="Cambria" w:hAnsiTheme="minorHAnsi" w:cs="Cambria"/>
                <w:b w:val="0"/>
                <w:sz w:val="18"/>
                <w:szCs w:val="18"/>
              </w:rPr>
              <w:t>jedinicama na lokalnom nivou</w:t>
            </w:r>
          </w:p>
          <w:p w:rsidR="007F378F" w:rsidRDefault="007F378F" w:rsidP="00D935FE">
            <w:pPr>
              <w:ind w:left="0" w:right="-2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Izrada tenderske procedure/projekat pripremljen i tender objavljen</w:t>
            </w:r>
          </w:p>
          <w:p w:rsidR="007F378F" w:rsidRPr="007075A6" w:rsidRDefault="007F378F" w:rsidP="00635C13">
            <w:pPr>
              <w:ind w:left="0" w:right="-20"/>
              <w:rPr>
                <w:rFonts w:asciiTheme="minorHAnsi" w:eastAsia="Cambria" w:hAnsiTheme="minorHAnsi" w:cs="Cambria"/>
                <w:b w:val="0"/>
                <w:sz w:val="18"/>
                <w:szCs w:val="18"/>
              </w:rPr>
            </w:pPr>
            <w:r w:rsidRPr="007075A6">
              <w:rPr>
                <w:rFonts w:asciiTheme="minorHAnsi" w:eastAsia="Cambria" w:hAnsiTheme="minorHAnsi" w:cs="Cambria"/>
                <w:b w:val="0"/>
                <w:sz w:val="18"/>
                <w:szCs w:val="18"/>
              </w:rPr>
              <w:t>- KIS sistem na lokalnom nivou nadograđen sa funk</w:t>
            </w:r>
            <w:r w:rsidR="00635C13">
              <w:rPr>
                <w:rFonts w:asciiTheme="minorHAnsi" w:eastAsia="Cambria" w:hAnsiTheme="minorHAnsi" w:cs="Cambria"/>
                <w:b w:val="0"/>
                <w:sz w:val="18"/>
                <w:szCs w:val="18"/>
              </w:rPr>
              <w:t>cijama KIS</w:t>
            </w:r>
            <w:r w:rsidR="00C03546">
              <w:rPr>
                <w:rFonts w:asciiTheme="minorHAnsi" w:eastAsia="Cambria" w:hAnsiTheme="minorHAnsi" w:cs="Cambria"/>
                <w:b w:val="0"/>
                <w:sz w:val="18"/>
                <w:szCs w:val="18"/>
              </w:rPr>
              <w:t>-</w:t>
            </w:r>
            <w:r w:rsidR="00635C13">
              <w:rPr>
                <w:rFonts w:asciiTheme="minorHAnsi" w:eastAsia="Cambria" w:hAnsiTheme="minorHAnsi" w:cs="Cambria"/>
                <w:b w:val="0"/>
                <w:sz w:val="18"/>
                <w:szCs w:val="18"/>
              </w:rPr>
              <w:t>a na centralnom nivou</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E504BA"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UZ</w:t>
            </w:r>
            <w:r w:rsidR="007F378F" w:rsidRPr="007075A6">
              <w:rPr>
                <w:rFonts w:asciiTheme="minorHAnsi" w:eastAsia="Cambria" w:hAnsiTheme="minorHAnsi" w:cs="Cambria"/>
                <w:b w:val="0"/>
                <w:sz w:val="18"/>
                <w:szCs w:val="18"/>
              </w:rPr>
              <w:t>K</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7F378F" w:rsidRPr="00E504BA" w:rsidRDefault="007F378F" w:rsidP="007F378F">
            <w:pPr>
              <w:spacing w:before="20" w:after="20"/>
              <w:jc w:val="center"/>
              <w:rPr>
                <w:rFonts w:asciiTheme="minorHAnsi" w:eastAsia="Cambria" w:hAnsiTheme="minorHAnsi" w:cs="Cambria"/>
                <w:b w:val="0"/>
                <w:color w:val="auto"/>
                <w:sz w:val="18"/>
                <w:szCs w:val="18"/>
              </w:rPr>
            </w:pPr>
            <w:r w:rsidRPr="00E504BA">
              <w:rPr>
                <w:rFonts w:asciiTheme="minorHAnsi" w:eastAsia="Cambria" w:hAnsiTheme="minorHAnsi" w:cs="Cambria"/>
                <w:b w:val="0"/>
                <w:color w:val="auto"/>
                <w:sz w:val="18"/>
                <w:szCs w:val="18"/>
              </w:rPr>
              <w:t>JLS</w:t>
            </w:r>
          </w:p>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7F378F" w:rsidRPr="007075A6" w:rsidRDefault="007F378F" w:rsidP="007F378F">
            <w:pPr>
              <w:spacing w:before="20" w:after="20"/>
              <w:jc w:val="center"/>
              <w:rPr>
                <w:rFonts w:asciiTheme="minorHAnsi" w:eastAsia="Cambria" w:hAnsiTheme="minorHAnsi" w:cs="Cambria"/>
                <w:b w:val="0"/>
                <w:sz w:val="18"/>
                <w:szCs w:val="18"/>
              </w:rPr>
            </w:pP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7F378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635C13"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II</w:t>
            </w:r>
            <w:r w:rsidR="007F378F" w:rsidRPr="007075A6">
              <w:rPr>
                <w:rFonts w:asciiTheme="minorHAnsi" w:eastAsia="Cambria" w:hAnsiTheme="minorHAnsi" w:cs="Cambria"/>
                <w:b w:val="0"/>
                <w:sz w:val="18"/>
                <w:szCs w:val="18"/>
              </w:rPr>
              <w:t xml:space="preserve">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635C13" w:rsidP="007F378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62</w:t>
            </w:r>
            <w:r w:rsidR="007F378F" w:rsidRPr="007075A6">
              <w:rPr>
                <w:rFonts w:asciiTheme="minorHAnsi" w:eastAsia="Cambria" w:hAnsiTheme="minorHAnsi" w:cs="Cambria"/>
                <w:b w:val="0"/>
                <w:sz w:val="18"/>
                <w:szCs w:val="18"/>
              </w:rPr>
              <w:t>.000 €</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7F378F" w:rsidRPr="007075A6" w:rsidRDefault="007F378F" w:rsidP="00B950F9">
            <w:pPr>
              <w:spacing w:before="20" w:after="20"/>
              <w:ind w:lef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635C13" w:rsidRPr="007075A6" w:rsidTr="00A002BE">
        <w:tc>
          <w:tcPr>
            <w:tcW w:w="618" w:type="dxa"/>
            <w:tcBorders>
              <w:top w:val="single" w:sz="4" w:space="0" w:color="auto"/>
              <w:left w:val="single" w:sz="4" w:space="0" w:color="auto"/>
              <w:bottom w:val="single" w:sz="4" w:space="0" w:color="auto"/>
              <w:right w:val="single" w:sz="4" w:space="0" w:color="auto"/>
            </w:tcBorders>
            <w:shd w:val="clear" w:color="auto" w:fill="auto"/>
          </w:tcPr>
          <w:p w:rsidR="00635C13" w:rsidRDefault="00635C13" w:rsidP="000F3FC3">
            <w:pPr>
              <w:spacing w:before="20" w:after="20"/>
              <w:ind w:left="-37" w:right="-96"/>
              <w:rPr>
                <w:rFonts w:asciiTheme="minorHAnsi" w:hAnsiTheme="minorHAnsi"/>
                <w:b w:val="0"/>
                <w:sz w:val="18"/>
                <w:szCs w:val="18"/>
              </w:rPr>
            </w:pPr>
            <w:r>
              <w:rPr>
                <w:rFonts w:asciiTheme="minorHAnsi" w:hAnsiTheme="minorHAnsi"/>
                <w:b w:val="0"/>
                <w:sz w:val="18"/>
                <w:szCs w:val="18"/>
              </w:rPr>
              <w:t>3.1.26</w:t>
            </w:r>
          </w:p>
        </w:tc>
        <w:tc>
          <w:tcPr>
            <w:tcW w:w="2761" w:type="dxa"/>
            <w:gridSpan w:val="2"/>
            <w:tcBorders>
              <w:top w:val="single" w:sz="4" w:space="0" w:color="auto"/>
              <w:left w:val="single" w:sz="4" w:space="0" w:color="auto"/>
              <w:bottom w:val="single" w:sz="4" w:space="0" w:color="auto"/>
              <w:right w:val="single" w:sz="4" w:space="0" w:color="auto"/>
            </w:tcBorders>
            <w:shd w:val="clear" w:color="auto" w:fill="auto"/>
          </w:tcPr>
          <w:p w:rsidR="00635C13" w:rsidRPr="007075A6" w:rsidRDefault="00635C13" w:rsidP="00635C13">
            <w:pPr>
              <w:spacing w:before="20" w:after="20"/>
              <w:ind w:left="0"/>
              <w:rPr>
                <w:rFonts w:asciiTheme="minorHAnsi" w:hAnsiTheme="minorHAnsi"/>
                <w:b w:val="0"/>
                <w:sz w:val="18"/>
                <w:szCs w:val="18"/>
              </w:rPr>
            </w:pPr>
            <w:r>
              <w:rPr>
                <w:rFonts w:asciiTheme="minorHAnsi" w:hAnsiTheme="minorHAnsi"/>
                <w:b w:val="0"/>
                <w:sz w:val="18"/>
                <w:szCs w:val="18"/>
              </w:rPr>
              <w:t>Unapređenje znanja za službenike na lokalnom nivou o upotrebi KIS-a</w:t>
            </w:r>
          </w:p>
        </w:tc>
        <w:tc>
          <w:tcPr>
            <w:tcW w:w="3867" w:type="dxa"/>
            <w:gridSpan w:val="2"/>
            <w:tcBorders>
              <w:top w:val="single" w:sz="4" w:space="0" w:color="auto"/>
              <w:left w:val="single" w:sz="4" w:space="0" w:color="auto"/>
              <w:bottom w:val="single" w:sz="4" w:space="0" w:color="auto"/>
              <w:right w:val="single" w:sz="4" w:space="0" w:color="auto"/>
            </w:tcBorders>
            <w:shd w:val="clear" w:color="auto" w:fill="auto"/>
          </w:tcPr>
          <w:p w:rsidR="00635C13" w:rsidRDefault="00635C13" w:rsidP="00635C13">
            <w:pPr>
              <w:ind w:left="0" w:right="-20"/>
              <w:rPr>
                <w:rFonts w:asciiTheme="minorHAnsi" w:eastAsia="Cambria" w:hAnsiTheme="minorHAnsi" w:cs="Cambria"/>
                <w:b w:val="0"/>
                <w:sz w:val="18"/>
                <w:szCs w:val="18"/>
              </w:rPr>
            </w:pPr>
            <w:r w:rsidRPr="007075A6">
              <w:rPr>
                <w:rFonts w:asciiTheme="minorHAnsi" w:eastAsia="Cambria" w:hAnsiTheme="minorHAnsi" w:cs="Cambria"/>
                <w:b w:val="0"/>
                <w:sz w:val="18"/>
                <w:szCs w:val="18"/>
              </w:rPr>
              <w:t>- Upustvo za unos podataka u KIS, razvoj Kadrovskih planova, monitoring i izvještavanje napravljeno</w:t>
            </w:r>
          </w:p>
          <w:p w:rsidR="00635C13" w:rsidRPr="007075A6" w:rsidRDefault="00C03546" w:rsidP="00635C13">
            <w:pPr>
              <w:ind w:left="0" w:right="-20"/>
              <w:rPr>
                <w:rFonts w:asciiTheme="minorHAnsi" w:hAnsiTheme="minorHAnsi"/>
                <w:b w:val="0"/>
                <w:sz w:val="18"/>
                <w:szCs w:val="18"/>
              </w:rPr>
            </w:pPr>
            <w:r>
              <w:rPr>
                <w:rFonts w:asciiTheme="minorHAnsi" w:eastAsia="Cambria" w:hAnsiTheme="minorHAnsi" w:cs="Cambria"/>
                <w:b w:val="0"/>
                <w:sz w:val="18"/>
                <w:szCs w:val="18"/>
              </w:rPr>
              <w:lastRenderedPageBreak/>
              <w:t>- Orgnaizovane tri obuke za najmanje šezdeset</w:t>
            </w:r>
            <w:r w:rsidR="00635C13">
              <w:rPr>
                <w:rFonts w:asciiTheme="minorHAnsi" w:eastAsia="Cambria" w:hAnsiTheme="minorHAnsi" w:cs="Cambria"/>
                <w:b w:val="0"/>
                <w:sz w:val="18"/>
                <w:szCs w:val="18"/>
              </w:rPr>
              <w:t xml:space="preserve"> službenika na lokalnom nivou</w:t>
            </w:r>
          </w:p>
        </w:tc>
        <w:tc>
          <w:tcPr>
            <w:tcW w:w="1781" w:type="dxa"/>
            <w:tcBorders>
              <w:top w:val="single" w:sz="4" w:space="0" w:color="auto"/>
              <w:left w:val="single" w:sz="4" w:space="0" w:color="auto"/>
              <w:bottom w:val="single" w:sz="4" w:space="0" w:color="auto"/>
              <w:right w:val="single" w:sz="4" w:space="0" w:color="auto"/>
            </w:tcBorders>
            <w:shd w:val="clear" w:color="auto" w:fill="auto"/>
            <w:vAlign w:val="center"/>
          </w:tcPr>
          <w:p w:rsidR="00635C13" w:rsidRPr="00635C13" w:rsidRDefault="00635C13" w:rsidP="00635C13">
            <w:pPr>
              <w:spacing w:before="20" w:after="20"/>
              <w:jc w:val="center"/>
              <w:rPr>
                <w:rFonts w:asciiTheme="minorHAnsi" w:hAnsiTheme="minorHAnsi"/>
                <w:b w:val="0"/>
                <w:sz w:val="18"/>
                <w:szCs w:val="18"/>
              </w:rPr>
            </w:pPr>
            <w:r w:rsidRPr="00635C13">
              <w:rPr>
                <w:rFonts w:asciiTheme="minorHAnsi" w:hAnsiTheme="minorHAnsi"/>
                <w:b w:val="0"/>
                <w:sz w:val="18"/>
                <w:szCs w:val="18"/>
              </w:rPr>
              <w:lastRenderedPageBreak/>
              <w:t>UZK</w:t>
            </w:r>
          </w:p>
          <w:p w:rsidR="00635C13" w:rsidRPr="00635C13" w:rsidRDefault="00635C13" w:rsidP="00635C13">
            <w:pPr>
              <w:spacing w:before="20" w:after="20"/>
              <w:jc w:val="center"/>
              <w:rPr>
                <w:rFonts w:asciiTheme="minorHAnsi" w:hAnsiTheme="minorHAnsi"/>
                <w:b w:val="0"/>
                <w:sz w:val="18"/>
                <w:szCs w:val="18"/>
              </w:rPr>
            </w:pPr>
            <w:r w:rsidRPr="00635C13">
              <w:rPr>
                <w:rFonts w:asciiTheme="minorHAnsi" w:hAnsiTheme="minorHAnsi"/>
                <w:b w:val="0"/>
                <w:sz w:val="18"/>
                <w:szCs w:val="18"/>
              </w:rPr>
              <w:t>MJUDDM</w:t>
            </w:r>
          </w:p>
          <w:p w:rsidR="00635C13" w:rsidRPr="00635C13" w:rsidRDefault="00635C13" w:rsidP="00635C13">
            <w:pPr>
              <w:spacing w:before="20" w:after="20"/>
              <w:jc w:val="center"/>
              <w:rPr>
                <w:rFonts w:asciiTheme="minorHAnsi" w:hAnsiTheme="minorHAnsi"/>
                <w:b w:val="0"/>
                <w:sz w:val="18"/>
                <w:szCs w:val="18"/>
              </w:rPr>
            </w:pPr>
            <w:r w:rsidRPr="00635C13">
              <w:rPr>
                <w:rFonts w:asciiTheme="minorHAnsi" w:hAnsiTheme="minorHAnsi"/>
                <w:b w:val="0"/>
                <w:sz w:val="18"/>
                <w:szCs w:val="18"/>
              </w:rPr>
              <w:t>JLS</w:t>
            </w:r>
          </w:p>
          <w:p w:rsidR="00635C13" w:rsidRDefault="00635C13" w:rsidP="00635C13">
            <w:pPr>
              <w:spacing w:before="20" w:after="20"/>
              <w:jc w:val="center"/>
              <w:rPr>
                <w:rFonts w:asciiTheme="minorHAnsi" w:hAnsiTheme="minorHAnsi"/>
                <w:b w:val="0"/>
                <w:sz w:val="18"/>
                <w:szCs w:val="18"/>
              </w:rPr>
            </w:pPr>
            <w:r w:rsidRPr="00635C13">
              <w:rPr>
                <w:rFonts w:asciiTheme="minorHAnsi" w:hAnsiTheme="minorHAnsi"/>
                <w:b w:val="0"/>
                <w:sz w:val="18"/>
                <w:szCs w:val="18"/>
              </w:rPr>
              <w:lastRenderedPageBreak/>
              <w:t>ZOCG</w:t>
            </w:r>
          </w:p>
        </w:tc>
        <w:tc>
          <w:tcPr>
            <w:tcW w:w="124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35C13" w:rsidRPr="007075A6"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lastRenderedPageBreak/>
              <w:t>II Q 2024</w:t>
            </w:r>
          </w:p>
        </w:tc>
        <w:tc>
          <w:tcPr>
            <w:tcW w:w="1426" w:type="dxa"/>
            <w:tcBorders>
              <w:top w:val="single" w:sz="4" w:space="0" w:color="auto"/>
              <w:left w:val="single" w:sz="4" w:space="0" w:color="auto"/>
              <w:bottom w:val="single" w:sz="4" w:space="0" w:color="auto"/>
              <w:right w:val="single" w:sz="4" w:space="0" w:color="auto"/>
            </w:tcBorders>
            <w:shd w:val="clear" w:color="auto" w:fill="auto"/>
            <w:vAlign w:val="center"/>
          </w:tcPr>
          <w:p w:rsidR="00635C13" w:rsidRPr="007075A6"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t>IV Q 2024</w:t>
            </w:r>
          </w:p>
        </w:tc>
        <w:tc>
          <w:tcPr>
            <w:tcW w:w="133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35C13" w:rsidRDefault="00635C13" w:rsidP="007F378F">
            <w:pPr>
              <w:spacing w:before="20" w:after="20"/>
              <w:jc w:val="center"/>
              <w:rPr>
                <w:rFonts w:asciiTheme="minorHAnsi" w:hAnsiTheme="minorHAnsi"/>
                <w:b w:val="0"/>
                <w:sz w:val="18"/>
                <w:szCs w:val="18"/>
              </w:rPr>
            </w:pPr>
            <w:r>
              <w:rPr>
                <w:rFonts w:asciiTheme="minorHAnsi" w:hAnsiTheme="minorHAnsi"/>
                <w:b w:val="0"/>
                <w:sz w:val="18"/>
                <w:szCs w:val="18"/>
              </w:rPr>
              <w:t xml:space="preserve">13.000 </w:t>
            </w:r>
            <w:r w:rsidRPr="00635C13">
              <w:rPr>
                <w:rFonts w:asciiTheme="minorHAnsi" w:hAnsiTheme="minorHAnsi"/>
                <w:b w:val="0"/>
                <w:sz w:val="18"/>
                <w:szCs w:val="18"/>
              </w:rPr>
              <w:t>€</w:t>
            </w:r>
          </w:p>
        </w:tc>
        <w:tc>
          <w:tcPr>
            <w:tcW w:w="124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35C13" w:rsidRPr="007075A6" w:rsidRDefault="00635C13" w:rsidP="00B950F9">
            <w:pPr>
              <w:spacing w:before="20" w:after="20"/>
              <w:ind w:left="0"/>
              <w:jc w:val="center"/>
              <w:rPr>
                <w:rFonts w:asciiTheme="minorHAnsi" w:hAnsiTheme="minorHAnsi"/>
                <w:b w:val="0"/>
                <w:sz w:val="18"/>
                <w:szCs w:val="18"/>
              </w:rPr>
            </w:pPr>
            <w:r w:rsidRPr="00635C13">
              <w:rPr>
                <w:rFonts w:asciiTheme="minorHAnsi" w:hAnsiTheme="minorHAnsi"/>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tbl>
      <w:tblPr>
        <w:tblStyle w:val="9"/>
        <w:tblW w:w="1457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866"/>
        <w:gridCol w:w="2239"/>
        <w:gridCol w:w="1405"/>
        <w:gridCol w:w="1440"/>
        <w:gridCol w:w="682"/>
        <w:gridCol w:w="668"/>
        <w:gridCol w:w="1440"/>
        <w:gridCol w:w="757"/>
        <w:gridCol w:w="689"/>
        <w:gridCol w:w="1764"/>
      </w:tblGrid>
      <w:tr w:rsidR="00A16942" w:rsidRPr="007075A6" w:rsidTr="00407EF3">
        <w:tc>
          <w:tcPr>
            <w:tcW w:w="3491" w:type="dxa"/>
            <w:gridSpan w:val="2"/>
            <w:tcBorders>
              <w:top w:val="single" w:sz="4" w:space="0" w:color="auto"/>
              <w:left w:val="single" w:sz="4" w:space="0" w:color="auto"/>
              <w:bottom w:val="single" w:sz="4" w:space="0" w:color="auto"/>
              <w:right w:val="single" w:sz="4" w:space="0" w:color="auto"/>
            </w:tcBorders>
            <w:shd w:val="clear" w:color="auto" w:fill="E0E4E5"/>
            <w:vAlign w:val="center"/>
          </w:tcPr>
          <w:p w:rsidR="00A16942" w:rsidRPr="00BE7B34" w:rsidRDefault="006A107F" w:rsidP="00131289">
            <w:pPr>
              <w:spacing w:after="40"/>
              <w:jc w:val="center"/>
              <w:rPr>
                <w:rFonts w:asciiTheme="minorHAnsi" w:eastAsia="Cambria" w:hAnsiTheme="minorHAnsi" w:cs="Cambria"/>
                <w:sz w:val="24"/>
                <w:szCs w:val="24"/>
              </w:rPr>
            </w:pPr>
            <w:r w:rsidRPr="00BE7B34">
              <w:rPr>
                <w:rFonts w:asciiTheme="minorHAnsi" w:eastAsia="Cambria" w:hAnsiTheme="minorHAnsi" w:cs="Cambria"/>
                <w:sz w:val="24"/>
                <w:szCs w:val="24"/>
              </w:rPr>
              <w:t>OPERATIVNI CILJ 3.2</w:t>
            </w:r>
          </w:p>
        </w:tc>
        <w:tc>
          <w:tcPr>
            <w:tcW w:w="11084" w:type="dxa"/>
            <w:gridSpan w:val="9"/>
            <w:tcBorders>
              <w:top w:val="single" w:sz="4" w:space="0" w:color="auto"/>
              <w:left w:val="single" w:sz="4" w:space="0" w:color="auto"/>
              <w:bottom w:val="single" w:sz="4" w:space="0" w:color="auto"/>
              <w:right w:val="single" w:sz="4" w:space="0" w:color="auto"/>
            </w:tcBorders>
            <w:shd w:val="clear" w:color="auto" w:fill="E0E4E5"/>
          </w:tcPr>
          <w:p w:rsidR="00A16942" w:rsidRPr="00BE7B34" w:rsidRDefault="006A107F" w:rsidP="00131289">
            <w:pPr>
              <w:spacing w:after="40"/>
              <w:rPr>
                <w:rFonts w:asciiTheme="minorHAnsi" w:eastAsia="Cambria" w:hAnsiTheme="minorHAnsi" w:cs="Cambria"/>
                <w:sz w:val="24"/>
                <w:szCs w:val="24"/>
              </w:rPr>
            </w:pPr>
            <w:r w:rsidRPr="00BE7B34">
              <w:rPr>
                <w:rFonts w:asciiTheme="minorHAnsi" w:eastAsia="Cambria" w:hAnsiTheme="minorHAnsi" w:cs="Cambria"/>
                <w:sz w:val="24"/>
                <w:szCs w:val="24"/>
              </w:rPr>
              <w:t xml:space="preserve">Javna uprava atraktivan poslodavac – </w:t>
            </w:r>
            <w:r w:rsidR="00681693" w:rsidRPr="00681693">
              <w:rPr>
                <w:rFonts w:asciiTheme="minorHAnsi" w:eastAsia="Cambria" w:hAnsiTheme="minorHAnsi" w:cs="Cambria"/>
                <w:sz w:val="24"/>
                <w:szCs w:val="24"/>
              </w:rPr>
              <w:t xml:space="preserve">efikasan sistem </w:t>
            </w:r>
            <w:r w:rsidR="00131289">
              <w:rPr>
                <w:rFonts w:asciiTheme="minorHAnsi" w:eastAsia="Cambria" w:hAnsiTheme="minorHAnsi" w:cs="Cambria"/>
                <w:sz w:val="24"/>
                <w:szCs w:val="24"/>
              </w:rPr>
              <w:t xml:space="preserve">ocjenjivanja, </w:t>
            </w:r>
            <w:r w:rsidR="00681693" w:rsidRPr="00681693">
              <w:rPr>
                <w:rFonts w:asciiTheme="minorHAnsi" w:eastAsia="Cambria" w:hAnsiTheme="minorHAnsi" w:cs="Cambria"/>
                <w:sz w:val="24"/>
                <w:szCs w:val="24"/>
              </w:rPr>
              <w:t xml:space="preserve">napredovanja i nagrađivanja </w:t>
            </w:r>
            <w:r w:rsidR="00131289">
              <w:rPr>
                <w:rFonts w:asciiTheme="minorHAnsi" w:eastAsia="Cambria" w:hAnsiTheme="minorHAnsi" w:cs="Cambria"/>
                <w:sz w:val="24"/>
                <w:szCs w:val="24"/>
              </w:rPr>
              <w:t>po sistemu zasluga i stalnog usavršavanja</w:t>
            </w:r>
          </w:p>
        </w:tc>
      </w:tr>
      <w:tr w:rsidR="00A16942" w:rsidRPr="007075A6" w:rsidTr="00407EF3">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407EF3">
        <w:trPr>
          <w:trHeight w:val="323"/>
        </w:trPr>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službenika u državnim organima koji su ocijenjeni </w:t>
            </w:r>
            <w:r w:rsidR="006A107F" w:rsidRPr="007075A6">
              <w:rPr>
                <w:rFonts w:asciiTheme="minorHAnsi" w:eastAsia="Cambria" w:hAnsiTheme="minorHAnsi" w:cs="Cambria"/>
                <w:b w:val="0"/>
                <w:sz w:val="18"/>
                <w:szCs w:val="18"/>
                <w:vertAlign w:val="superscript"/>
              </w:rPr>
              <w:footnoteReference w:id="162"/>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63,38%</w:t>
            </w:r>
            <w:r w:rsidRPr="007075A6">
              <w:rPr>
                <w:rFonts w:asciiTheme="minorHAnsi" w:eastAsia="Cambria" w:hAnsiTheme="minorHAnsi" w:cs="Cambria"/>
                <w:b w:val="0"/>
                <w:sz w:val="18"/>
                <w:szCs w:val="18"/>
                <w:vertAlign w:val="superscript"/>
              </w:rPr>
              <w:footnoteReference w:id="163"/>
            </w:r>
            <w:r w:rsidRPr="007075A6">
              <w:rPr>
                <w:rFonts w:asciiTheme="minorHAnsi" w:eastAsia="Cambria" w:hAnsiTheme="minorHAnsi" w:cs="Cambria"/>
                <w:b w:val="0"/>
                <w:sz w:val="18"/>
                <w:szCs w:val="18"/>
              </w:rPr>
              <w:t xml:space="preserve"> (2019)</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FD5BF8" w:rsidRDefault="005668D4" w:rsidP="00AD1A61">
            <w:pPr>
              <w:spacing w:after="40"/>
              <w:jc w:val="center"/>
              <w:rPr>
                <w:rFonts w:asciiTheme="minorHAnsi" w:eastAsia="Cambria" w:hAnsiTheme="minorHAnsi" w:cs="Cambria"/>
                <w:b w:val="0"/>
                <w:sz w:val="18"/>
                <w:szCs w:val="18"/>
              </w:rPr>
            </w:pPr>
            <w:r w:rsidRPr="00FD5BF8">
              <w:rPr>
                <w:rFonts w:asciiTheme="minorHAnsi" w:eastAsia="Cambria" w:hAnsiTheme="minorHAnsi" w:cs="Cambria"/>
                <w:b w:val="0"/>
                <w:sz w:val="18"/>
                <w:szCs w:val="18"/>
              </w:rPr>
              <w:t>100%</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FD5BF8" w:rsidRDefault="005668D4" w:rsidP="00AD1A61">
            <w:pPr>
              <w:spacing w:after="40"/>
              <w:jc w:val="center"/>
              <w:rPr>
                <w:rFonts w:asciiTheme="minorHAnsi" w:eastAsia="Cambria" w:hAnsiTheme="minorHAnsi" w:cs="Cambria"/>
                <w:b w:val="0"/>
                <w:sz w:val="18"/>
                <w:szCs w:val="18"/>
              </w:rPr>
            </w:pPr>
            <w:r w:rsidRPr="00FD5BF8">
              <w:rPr>
                <w:rFonts w:asciiTheme="minorHAnsi" w:eastAsia="Cambria" w:hAnsiTheme="minorHAnsi" w:cs="Cambria"/>
                <w:b w:val="0"/>
                <w:sz w:val="18"/>
                <w:szCs w:val="18"/>
              </w:rPr>
              <w:t>100%</w:t>
            </w:r>
          </w:p>
        </w:tc>
      </w:tr>
      <w:tr w:rsidR="005668D4" w:rsidRPr="007075A6" w:rsidTr="00407EF3">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5668D4" w:rsidRPr="00B60F17" w:rsidRDefault="00C03546" w:rsidP="00C03546">
            <w:pPr>
              <w:spacing w:after="40"/>
              <w:ind w:left="0"/>
              <w:rPr>
                <w:rFonts w:asciiTheme="minorHAnsi" w:hAnsiTheme="minorHAnsi"/>
                <w:b w:val="0"/>
                <w:sz w:val="18"/>
                <w:szCs w:val="18"/>
              </w:rPr>
            </w:pPr>
            <w:r>
              <w:rPr>
                <w:rFonts w:asciiTheme="minorHAnsi" w:hAnsiTheme="minorHAnsi"/>
                <w:b w:val="0"/>
                <w:sz w:val="18"/>
                <w:szCs w:val="18"/>
              </w:rPr>
              <w:t>Procenat</w:t>
            </w:r>
            <w:r w:rsidR="005668D4" w:rsidRPr="00B60F17">
              <w:rPr>
                <w:rFonts w:asciiTheme="minorHAnsi" w:hAnsiTheme="minorHAnsi"/>
                <w:b w:val="0"/>
                <w:sz w:val="18"/>
                <w:szCs w:val="18"/>
              </w:rPr>
              <w:t xml:space="preserve"> službenika koji su napredovali ili </w:t>
            </w:r>
            <w:r>
              <w:rPr>
                <w:rFonts w:asciiTheme="minorHAnsi" w:hAnsiTheme="minorHAnsi"/>
                <w:b w:val="0"/>
                <w:sz w:val="18"/>
                <w:szCs w:val="18"/>
              </w:rPr>
              <w:t xml:space="preserve">su </w:t>
            </w:r>
            <w:r w:rsidR="005668D4" w:rsidRPr="00B60F17">
              <w:rPr>
                <w:rFonts w:asciiTheme="minorHAnsi" w:hAnsiTheme="minorHAnsi"/>
                <w:b w:val="0"/>
                <w:sz w:val="18"/>
                <w:szCs w:val="18"/>
              </w:rPr>
              <w:t>nagrađeni na osnovu ocjene njihovog učinka</w:t>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5668D4" w:rsidRPr="00B60F17" w:rsidRDefault="005668D4" w:rsidP="00AD1A61">
            <w:pPr>
              <w:spacing w:after="40"/>
              <w:jc w:val="center"/>
              <w:rPr>
                <w:rFonts w:asciiTheme="minorHAnsi" w:hAnsiTheme="minorHAnsi"/>
                <w:b w:val="0"/>
                <w:sz w:val="18"/>
                <w:szCs w:val="18"/>
              </w:rPr>
            </w:pPr>
            <w:r w:rsidRPr="00B60F17">
              <w:rPr>
                <w:rFonts w:asciiTheme="minorHAnsi" w:hAnsiTheme="minorHAnsi"/>
                <w:b w:val="0"/>
                <w:sz w:val="18"/>
                <w:szCs w:val="18"/>
              </w:rPr>
              <w:t>0</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5668D4" w:rsidRPr="00B60F17" w:rsidRDefault="008924E3" w:rsidP="00AD1A61">
            <w:pPr>
              <w:spacing w:after="40"/>
              <w:jc w:val="center"/>
              <w:rPr>
                <w:rFonts w:asciiTheme="minorHAnsi" w:hAnsiTheme="minorHAnsi"/>
                <w:b w:val="0"/>
                <w:sz w:val="18"/>
                <w:szCs w:val="18"/>
              </w:rPr>
            </w:pPr>
            <w:r>
              <w:rPr>
                <w:rFonts w:asciiTheme="minorHAnsi" w:hAnsiTheme="minorHAnsi"/>
                <w:b w:val="0"/>
                <w:sz w:val="18"/>
                <w:szCs w:val="18"/>
              </w:rPr>
              <w:t>10 %</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5668D4" w:rsidRPr="00B60F17" w:rsidRDefault="00931302" w:rsidP="00AD1A61">
            <w:pPr>
              <w:spacing w:after="40"/>
              <w:jc w:val="center"/>
              <w:rPr>
                <w:rFonts w:asciiTheme="minorHAnsi" w:hAnsiTheme="minorHAnsi"/>
                <w:b w:val="0"/>
                <w:sz w:val="18"/>
                <w:szCs w:val="18"/>
              </w:rPr>
            </w:pPr>
            <w:r>
              <w:rPr>
                <w:rFonts w:asciiTheme="minorHAnsi" w:hAnsiTheme="minorHAnsi"/>
                <w:b w:val="0"/>
                <w:sz w:val="18"/>
                <w:szCs w:val="18"/>
              </w:rPr>
              <w:t>15 %</w:t>
            </w:r>
          </w:p>
        </w:tc>
      </w:tr>
      <w:tr w:rsidR="00A16942" w:rsidRPr="007075A6" w:rsidTr="00407EF3">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931302">
              <w:rPr>
                <w:rFonts w:asciiTheme="minorHAnsi" w:eastAsia="Cambria" w:hAnsiTheme="minorHAnsi" w:cs="Cambria"/>
                <w:b w:val="0"/>
                <w:sz w:val="18"/>
                <w:szCs w:val="18"/>
              </w:rPr>
              <w:t xml:space="preserve"> </w:t>
            </w:r>
            <w:r w:rsidR="00AE318E">
              <w:rPr>
                <w:rFonts w:asciiTheme="minorHAnsi" w:eastAsia="Cambria" w:hAnsiTheme="minorHAnsi" w:cs="Cambria"/>
                <w:b w:val="0"/>
                <w:sz w:val="18"/>
                <w:szCs w:val="18"/>
              </w:rPr>
              <w:t xml:space="preserve">državnih organa, organa državne uprave </w:t>
            </w:r>
            <w:r w:rsidR="00253234">
              <w:rPr>
                <w:rFonts w:asciiTheme="minorHAnsi" w:eastAsia="Cambria" w:hAnsiTheme="minorHAnsi" w:cs="Cambria"/>
                <w:b w:val="0"/>
                <w:sz w:val="18"/>
                <w:szCs w:val="18"/>
              </w:rPr>
              <w:t>i</w:t>
            </w:r>
            <w:r w:rsidR="00AE318E">
              <w:rPr>
                <w:rFonts w:asciiTheme="minorHAnsi" w:eastAsia="Cambria" w:hAnsiTheme="minorHAnsi" w:cs="Cambria"/>
                <w:b w:val="0"/>
                <w:sz w:val="18"/>
                <w:szCs w:val="18"/>
              </w:rPr>
              <w:t xml:space="preserve"> jedinica lok</w:t>
            </w:r>
            <w:r w:rsidR="00131289">
              <w:rPr>
                <w:rFonts w:asciiTheme="minorHAnsi" w:eastAsia="Cambria" w:hAnsiTheme="minorHAnsi" w:cs="Cambria"/>
                <w:b w:val="0"/>
                <w:sz w:val="18"/>
                <w:szCs w:val="18"/>
              </w:rPr>
              <w:t xml:space="preserve">alne </w:t>
            </w:r>
            <w:r w:rsidR="00AE318E">
              <w:rPr>
                <w:rFonts w:asciiTheme="minorHAnsi" w:eastAsia="Cambria" w:hAnsiTheme="minorHAnsi" w:cs="Cambria"/>
                <w:b w:val="0"/>
                <w:sz w:val="18"/>
                <w:szCs w:val="18"/>
              </w:rPr>
              <w:t>samouprave koji strateški p</w:t>
            </w:r>
            <w:r>
              <w:rPr>
                <w:rFonts w:asciiTheme="minorHAnsi" w:eastAsia="Cambria" w:hAnsiTheme="minorHAnsi" w:cs="Cambria"/>
                <w:b w:val="0"/>
                <w:sz w:val="18"/>
                <w:szCs w:val="18"/>
              </w:rPr>
              <w:t>laniraju obuka</w:t>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Državni organi</w:t>
            </w:r>
            <w:r w:rsidR="001D755B">
              <w:rPr>
                <w:rFonts w:asciiTheme="minorHAnsi" w:eastAsia="Cambria" w:hAnsiTheme="minorHAnsi" w:cs="Cambria"/>
                <w:b w:val="0"/>
                <w:sz w:val="18"/>
                <w:szCs w:val="18"/>
              </w:rPr>
              <w:t>,</w:t>
            </w:r>
            <w:r w:rsidR="00931302">
              <w:rPr>
                <w:rFonts w:asciiTheme="minorHAnsi" w:eastAsia="Cambria" w:hAnsiTheme="minorHAnsi" w:cs="Cambria"/>
                <w:b w:val="0"/>
                <w:sz w:val="18"/>
                <w:szCs w:val="18"/>
              </w:rPr>
              <w:t xml:space="preserve"> organi državne organi</w:t>
            </w:r>
            <w:r w:rsidRPr="007075A6">
              <w:rPr>
                <w:rFonts w:asciiTheme="minorHAnsi" w:eastAsia="Cambria" w:hAnsiTheme="minorHAnsi" w:cs="Cambria"/>
                <w:b w:val="0"/>
                <w:sz w:val="18"/>
                <w:szCs w:val="18"/>
              </w:rPr>
              <w:t xml:space="preserve"> i jedinice lokalne samouprave strateški ne planiraju obuku</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5668D4" w:rsidP="00AD1A61">
            <w:pPr>
              <w:spacing w:after="40"/>
              <w:jc w:val="center"/>
              <w:rPr>
                <w:rFonts w:asciiTheme="minorHAnsi" w:eastAsia="Cambria" w:hAnsiTheme="minorHAnsi" w:cs="Cambria"/>
                <w:b w:val="0"/>
                <w:sz w:val="18"/>
                <w:szCs w:val="18"/>
              </w:rPr>
            </w:pPr>
            <w:r w:rsidRPr="00FD5BF8">
              <w:rPr>
                <w:rFonts w:asciiTheme="minorHAnsi" w:eastAsia="Cambria" w:hAnsiTheme="minorHAnsi" w:cs="Cambria"/>
                <w:b w:val="0"/>
                <w:sz w:val="18"/>
                <w:szCs w:val="18"/>
              </w:rPr>
              <w:t>10</w:t>
            </w:r>
            <w:r w:rsidR="006A107F" w:rsidRPr="00FD5BF8">
              <w:rPr>
                <w:rFonts w:asciiTheme="minorHAnsi" w:eastAsia="Cambria" w:hAnsiTheme="minorHAnsi" w:cs="Cambria"/>
                <w:b w:val="0"/>
                <w:sz w:val="18"/>
                <w:szCs w:val="18"/>
              </w:rPr>
              <w:t>0%</w:t>
            </w:r>
          </w:p>
        </w:tc>
      </w:tr>
      <w:tr w:rsidR="00A16942" w:rsidRPr="007075A6" w:rsidTr="00407EF3">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novozaposlenih</w:t>
            </w:r>
            <w:r>
              <w:rPr>
                <w:rFonts w:asciiTheme="minorHAnsi" w:eastAsia="Cambria" w:hAnsiTheme="minorHAnsi" w:cs="Cambria"/>
                <w:b w:val="0"/>
                <w:sz w:val="18"/>
                <w:szCs w:val="18"/>
              </w:rPr>
              <w:t xml:space="preserve"> službenika koji su prošli </w:t>
            </w:r>
            <w:r w:rsidR="006A107F" w:rsidRPr="007075A6">
              <w:rPr>
                <w:rFonts w:asciiTheme="minorHAnsi" w:eastAsia="Cambria" w:hAnsiTheme="minorHAnsi" w:cs="Cambria"/>
                <w:b w:val="0"/>
                <w:sz w:val="18"/>
                <w:szCs w:val="18"/>
              </w:rPr>
              <w:t>obuku u prvoj godini rada na početnim pozicijama službenih zvanja</w:t>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Utvrđen program obuke za novozaposlene</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r>
      <w:tr w:rsidR="00A16942" w:rsidRPr="007075A6" w:rsidTr="00407EF3">
        <w:tc>
          <w:tcPr>
            <w:tcW w:w="5730"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C03546" w:rsidP="00C03546">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253234">
              <w:rPr>
                <w:rFonts w:asciiTheme="minorHAnsi" w:eastAsia="Cambria" w:hAnsiTheme="minorHAnsi" w:cs="Cambria"/>
                <w:b w:val="0"/>
                <w:sz w:val="18"/>
                <w:szCs w:val="18"/>
              </w:rPr>
              <w:t xml:space="preserve"> </w:t>
            </w:r>
            <w:r w:rsidR="00AF2815">
              <w:rPr>
                <w:rFonts w:asciiTheme="minorHAnsi" w:eastAsia="Cambria" w:hAnsiTheme="minorHAnsi" w:cs="Cambria"/>
                <w:b w:val="0"/>
                <w:sz w:val="18"/>
                <w:szCs w:val="18"/>
              </w:rPr>
              <w:t>institucija</w:t>
            </w:r>
            <w:r w:rsidR="00253234">
              <w:rPr>
                <w:rFonts w:asciiTheme="minorHAnsi" w:eastAsia="Cambria" w:hAnsiTheme="minorHAnsi" w:cs="Cambria"/>
                <w:b w:val="0"/>
                <w:sz w:val="18"/>
                <w:szCs w:val="18"/>
              </w:rPr>
              <w:t xml:space="preserve"> koje</w:t>
            </w:r>
            <w:r w:rsidR="00AF2815">
              <w:rPr>
                <w:rFonts w:asciiTheme="minorHAnsi" w:eastAsia="Cambria" w:hAnsiTheme="minorHAnsi" w:cs="Cambria"/>
                <w:b w:val="0"/>
                <w:sz w:val="18"/>
                <w:szCs w:val="18"/>
              </w:rPr>
              <w:t xml:space="preserve"> </w:t>
            </w:r>
            <w:r w:rsidR="00253234">
              <w:rPr>
                <w:rFonts w:asciiTheme="minorHAnsi" w:eastAsia="Cambria" w:hAnsiTheme="minorHAnsi" w:cs="Cambria"/>
                <w:b w:val="0"/>
                <w:sz w:val="18"/>
                <w:szCs w:val="18"/>
              </w:rPr>
              <w:t xml:space="preserve">mjere zadovoljstvo </w:t>
            </w:r>
            <w:r w:rsidR="006A107F" w:rsidRPr="007075A6">
              <w:rPr>
                <w:rFonts w:asciiTheme="minorHAnsi" w:eastAsia="Cambria" w:hAnsiTheme="minorHAnsi" w:cs="Cambria"/>
                <w:b w:val="0"/>
                <w:sz w:val="18"/>
                <w:szCs w:val="18"/>
              </w:rPr>
              <w:t>državnih i lokalnih službenika</w:t>
            </w:r>
          </w:p>
        </w:tc>
        <w:tc>
          <w:tcPr>
            <w:tcW w:w="3527"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253234" w:rsidP="00AD1A61">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O%</w:t>
            </w:r>
          </w:p>
        </w:tc>
        <w:tc>
          <w:tcPr>
            <w:tcW w:w="2865"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w:t>
            </w:r>
            <w:r w:rsidR="00253234">
              <w:rPr>
                <w:rFonts w:asciiTheme="minorHAnsi" w:eastAsia="Cambria" w:hAnsiTheme="minorHAnsi" w:cs="Cambria"/>
                <w:b w:val="0"/>
                <w:sz w:val="18"/>
                <w:szCs w:val="18"/>
              </w:rPr>
              <w:t xml:space="preserve"> organa državne uprave</w:t>
            </w:r>
          </w:p>
          <w:p w:rsidR="00253234" w:rsidRPr="007075A6" w:rsidRDefault="00253234" w:rsidP="00AD1A61">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20% JLS</w:t>
            </w:r>
          </w:p>
        </w:tc>
        <w:tc>
          <w:tcPr>
            <w:tcW w:w="2453"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 organa državne uprave</w:t>
            </w:r>
          </w:p>
          <w:p w:rsidR="00A16942" w:rsidRPr="007075A6" w:rsidRDefault="006A107F" w:rsidP="00AD1A61">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40% JLS</w:t>
            </w:r>
          </w:p>
        </w:tc>
      </w:tr>
      <w:tr w:rsidR="00A16942" w:rsidRPr="007075A6" w:rsidTr="00407EF3">
        <w:tc>
          <w:tcPr>
            <w:tcW w:w="3491"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Aktivnosti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rsidP="00AD1A61">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Indikator rezultata</w:t>
            </w:r>
          </w:p>
        </w:tc>
        <w:tc>
          <w:tcPr>
            <w:tcW w:w="144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rsidP="00AD1A61">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Nadležne institucije</w:t>
            </w:r>
          </w:p>
        </w:tc>
        <w:tc>
          <w:tcPr>
            <w:tcW w:w="135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rsidP="00AD1A61">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Početak</w:t>
            </w:r>
          </w:p>
        </w:tc>
        <w:tc>
          <w:tcPr>
            <w:tcW w:w="144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rsidP="00AD1A61">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Završetak</w:t>
            </w:r>
          </w:p>
        </w:tc>
        <w:tc>
          <w:tcPr>
            <w:tcW w:w="1446"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rsidP="00AD1A61">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Sredstva</w:t>
            </w:r>
          </w:p>
        </w:tc>
        <w:tc>
          <w:tcPr>
            <w:tcW w:w="1764"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4C4355" w:rsidRDefault="006A107F">
            <w:pPr>
              <w:spacing w:before="20" w:after="20"/>
              <w:jc w:val="center"/>
              <w:rPr>
                <w:rFonts w:asciiTheme="minorHAnsi" w:eastAsia="Cambria" w:hAnsiTheme="minorHAnsi" w:cs="Cambria"/>
                <w:sz w:val="18"/>
                <w:szCs w:val="18"/>
              </w:rPr>
            </w:pPr>
            <w:r w:rsidRPr="004C4355">
              <w:rPr>
                <w:rFonts w:asciiTheme="minorHAnsi" w:eastAsia="Cambria" w:hAnsiTheme="minorHAnsi" w:cs="Cambria"/>
                <w:sz w:val="18"/>
                <w:szCs w:val="18"/>
              </w:rPr>
              <w:t>Izvor finansiranja</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3.2.1</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1D755B" w:rsidP="009E10F2">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Unapr</w:t>
            </w:r>
            <w:r w:rsidR="006A107F" w:rsidRPr="007075A6">
              <w:rPr>
                <w:rFonts w:asciiTheme="minorHAnsi" w:eastAsia="Cambria" w:hAnsiTheme="minorHAnsi" w:cs="Cambria"/>
                <w:b w:val="0"/>
                <w:sz w:val="18"/>
                <w:szCs w:val="18"/>
              </w:rPr>
              <w:t>e</w:t>
            </w:r>
            <w:r w:rsidR="00612F92">
              <w:rPr>
                <w:rFonts w:asciiTheme="minorHAnsi" w:eastAsia="Cambria" w:hAnsiTheme="minorHAnsi" w:cs="Cambria"/>
                <w:b w:val="0"/>
                <w:sz w:val="18"/>
                <w:szCs w:val="18"/>
              </w:rPr>
              <w:t xml:space="preserve">đenje </w:t>
            </w:r>
            <w:r w:rsidR="006A107F" w:rsidRPr="007075A6">
              <w:rPr>
                <w:rFonts w:asciiTheme="minorHAnsi" w:eastAsia="Cambria" w:hAnsiTheme="minorHAnsi" w:cs="Cambria"/>
                <w:b w:val="0"/>
                <w:sz w:val="18"/>
                <w:szCs w:val="18"/>
              </w:rPr>
              <w:t>kvalitet</w:t>
            </w:r>
            <w:r>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Akata o unutrašnjoj organizaciji</w:t>
            </w:r>
          </w:p>
          <w:p w:rsidR="00A16942" w:rsidRPr="007075A6" w:rsidRDefault="00A16942" w:rsidP="009E10F2">
            <w:pPr>
              <w:spacing w:before="20" w:after="20"/>
              <w:ind w:left="-29"/>
              <w:rPr>
                <w:rFonts w:asciiTheme="minorHAnsi" w:eastAsia="Cambria" w:hAnsiTheme="minorHAnsi" w:cs="Cambria"/>
                <w:b w:val="0"/>
                <w:sz w:val="18"/>
                <w:szCs w:val="18"/>
              </w:rPr>
            </w:pP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Izmijenjeni kriterijumi za izradu a</w:t>
            </w:r>
            <w:r w:rsidR="001D755B">
              <w:rPr>
                <w:rFonts w:asciiTheme="minorHAnsi" w:eastAsia="Cambria" w:hAnsiTheme="minorHAnsi" w:cs="Cambria"/>
                <w:b w:val="0"/>
                <w:sz w:val="18"/>
                <w:szCs w:val="18"/>
              </w:rPr>
              <w:t>kata o sistematizaciji radi</w:t>
            </w:r>
            <w:r w:rsidRPr="007075A6">
              <w:rPr>
                <w:rFonts w:asciiTheme="minorHAnsi" w:eastAsia="Cambria" w:hAnsiTheme="minorHAnsi" w:cs="Cambria"/>
                <w:b w:val="0"/>
                <w:sz w:val="18"/>
                <w:szCs w:val="18"/>
              </w:rPr>
              <w:t xml:space="preserve"> poboljšanj</w:t>
            </w:r>
            <w:r w:rsidR="001D755B">
              <w:rPr>
                <w:rFonts w:asciiTheme="minorHAnsi" w:eastAsia="Cambria" w:hAnsiTheme="minorHAnsi" w:cs="Cambria"/>
                <w:b w:val="0"/>
                <w:sz w:val="18"/>
                <w:szCs w:val="18"/>
              </w:rPr>
              <w:t>a njihovog kvaliteta kroz jasne i precizn</w:t>
            </w:r>
            <w:r w:rsidRPr="007075A6">
              <w:rPr>
                <w:rFonts w:asciiTheme="minorHAnsi" w:eastAsia="Cambria" w:hAnsiTheme="minorHAnsi" w:cs="Cambria"/>
                <w:b w:val="0"/>
                <w:sz w:val="18"/>
                <w:szCs w:val="18"/>
              </w:rPr>
              <w:t>e opise poslova i potrebnih kompetencija za njihovo kv</w:t>
            </w:r>
            <w:r w:rsidR="001D755B">
              <w:rPr>
                <w:rFonts w:asciiTheme="minorHAnsi" w:eastAsia="Cambria" w:hAnsiTheme="minorHAnsi" w:cs="Cambria"/>
                <w:b w:val="0"/>
                <w:sz w:val="18"/>
                <w:szCs w:val="18"/>
              </w:rPr>
              <w:t>alitetno obavljanje (izrada</w:t>
            </w:r>
            <w:r w:rsidRPr="007075A6">
              <w:rPr>
                <w:rFonts w:asciiTheme="minorHAnsi" w:eastAsia="Cambria" w:hAnsiTheme="minorHAnsi" w:cs="Cambria"/>
                <w:b w:val="0"/>
                <w:sz w:val="18"/>
                <w:szCs w:val="18"/>
              </w:rPr>
              <w:t xml:space="preserve"> obavezne analize postojećih poslova, opisa poslova službeničkih radn</w:t>
            </w:r>
            <w:r w:rsidR="001D755B">
              <w:rPr>
                <w:rFonts w:asciiTheme="minorHAnsi" w:eastAsia="Cambria" w:hAnsiTheme="minorHAnsi" w:cs="Cambria"/>
                <w:b w:val="0"/>
                <w:sz w:val="18"/>
                <w:szCs w:val="18"/>
              </w:rPr>
              <w:t>ih mjesta i uslovi za obavljanje</w:t>
            </w:r>
            <w:r w:rsidRPr="007075A6">
              <w:rPr>
                <w:rFonts w:asciiTheme="minorHAnsi" w:eastAsia="Cambria" w:hAnsiTheme="minorHAnsi" w:cs="Cambria"/>
                <w:b w:val="0"/>
                <w:sz w:val="18"/>
                <w:szCs w:val="18"/>
              </w:rPr>
              <w:t xml:space="preserve"> poslova radnog mjesta), kao i praćenje i evaluaciju rada zaposlenih</w:t>
            </w:r>
          </w:p>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Uspostavljena Komisija za davanje cjelishodnog mišljena na Akte o sistematizaciji sastavljena od predstavnika UzK, MJUDDM, MFSS</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17.000 €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FD5BF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Budž</w:t>
            </w:r>
            <w:r w:rsidR="006A107F" w:rsidRPr="007075A6">
              <w:rPr>
                <w:rFonts w:asciiTheme="minorHAnsi" w:eastAsia="Cambria" w:hAnsiTheme="minorHAnsi" w:cs="Cambria"/>
                <w:b w:val="0"/>
                <w:sz w:val="18"/>
                <w:szCs w:val="18"/>
              </w:rPr>
              <w:t>et CG</w:t>
            </w:r>
          </w:p>
          <w:p w:rsidR="00A16942" w:rsidRPr="007075A6" w:rsidRDefault="006A107F" w:rsidP="00AD1A61">
            <w:pPr>
              <w:spacing w:before="20" w:after="20"/>
              <w:jc w:val="center"/>
              <w:rPr>
                <w:rFonts w:asciiTheme="minorHAnsi" w:eastAsia="Cambria" w:hAnsiTheme="minorHAnsi" w:cs="Cambria"/>
                <w:b w:val="0"/>
                <w:sz w:val="18"/>
                <w:szCs w:val="18"/>
              </w:rPr>
            </w:pPr>
            <w:r w:rsidRPr="003E44A1">
              <w:rPr>
                <w:rFonts w:asciiTheme="minorHAnsi" w:eastAsia="Cambria" w:hAnsiTheme="minorHAnsi" w:cs="Cambria"/>
                <w:b w:val="0"/>
                <w:sz w:val="18"/>
                <w:szCs w:val="18"/>
              </w:rPr>
              <w:t>Donatorska sredstva</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3.2.2</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9E10F2">
            <w:pPr>
              <w:spacing w:before="20" w:after="20"/>
              <w:ind w:left="-29"/>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Unapređivanje sistema ocjenjivanja rada zaposlenih</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numPr>
                <w:ilvl w:val="0"/>
                <w:numId w:val="10"/>
              </w:numPr>
              <w:pBdr>
                <w:top w:val="nil"/>
                <w:left w:val="nil"/>
                <w:bottom w:val="nil"/>
                <w:right w:val="nil"/>
                <w:between w:val="nil"/>
              </w:pBdr>
              <w:spacing w:before="20" w:line="288" w:lineRule="auto"/>
              <w:ind w:left="150" w:right="0" w:hanging="180"/>
              <w:rPr>
                <w:rFonts w:asciiTheme="minorHAnsi" w:eastAsia="Cambria" w:hAnsiTheme="minorHAnsi" w:cs="Cambria"/>
                <w:b w:val="0"/>
                <w:sz w:val="18"/>
                <w:szCs w:val="18"/>
              </w:rPr>
            </w:pPr>
            <w:r w:rsidRPr="007075A6">
              <w:rPr>
                <w:rFonts w:asciiTheme="minorHAnsi" w:eastAsia="Cambria" w:hAnsiTheme="minorHAnsi" w:cs="Cambria"/>
                <w:b w:val="0"/>
                <w:sz w:val="18"/>
                <w:szCs w:val="18"/>
              </w:rPr>
              <w:t>Priručnik  izmijenjen</w:t>
            </w:r>
            <w:r w:rsidR="00D10D54">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za ocjenjivanje rada zaposlenih</w:t>
            </w:r>
          </w:p>
          <w:p w:rsidR="00A16942" w:rsidRPr="007075A6" w:rsidRDefault="006A107F" w:rsidP="00187458">
            <w:pPr>
              <w:numPr>
                <w:ilvl w:val="0"/>
                <w:numId w:val="10"/>
              </w:numPr>
              <w:pBdr>
                <w:top w:val="nil"/>
                <w:left w:val="nil"/>
                <w:bottom w:val="nil"/>
                <w:right w:val="nil"/>
                <w:between w:val="nil"/>
              </w:pBdr>
              <w:spacing w:after="20" w:line="288" w:lineRule="auto"/>
              <w:ind w:left="150" w:right="0" w:hanging="18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Oci</w:t>
            </w:r>
            <w:r w:rsidR="00D10D54">
              <w:rPr>
                <w:rFonts w:asciiTheme="minorHAnsi" w:eastAsia="Cambria" w:hAnsiTheme="minorHAnsi" w:cs="Cambria"/>
                <w:b w:val="0"/>
                <w:sz w:val="18"/>
                <w:szCs w:val="18"/>
              </w:rPr>
              <w:t>je</w:t>
            </w:r>
            <w:r w:rsidRPr="007075A6">
              <w:rPr>
                <w:rFonts w:asciiTheme="minorHAnsi" w:eastAsia="Cambria" w:hAnsiTheme="minorHAnsi" w:cs="Cambria"/>
                <w:b w:val="0"/>
                <w:sz w:val="18"/>
                <w:szCs w:val="18"/>
              </w:rPr>
              <w:t>njeni zaposleni u državnim organima putem KIS</w:t>
            </w:r>
            <w:r w:rsidR="001D755B">
              <w:rPr>
                <w:rFonts w:asciiTheme="minorHAnsi" w:eastAsia="Cambria" w:hAnsiTheme="minorHAnsi" w:cs="Cambria"/>
                <w:b w:val="0"/>
                <w:sz w:val="18"/>
                <w:szCs w:val="18"/>
              </w:rPr>
              <w:t>-a</w:t>
            </w:r>
            <w:r w:rsidRPr="007075A6">
              <w:rPr>
                <w:rFonts w:asciiTheme="minorHAnsi" w:eastAsia="Cambria" w:hAnsiTheme="minorHAnsi" w:cs="Cambria"/>
                <w:b w:val="0"/>
                <w:sz w:val="18"/>
                <w:szCs w:val="18"/>
              </w:rPr>
              <w:t xml:space="preserve"> u pilot organima </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UZK</w:t>
            </w:r>
          </w:p>
          <w:p w:rsidR="00A16942" w:rsidRPr="00FD5BF8" w:rsidRDefault="006A107F">
            <w:pPr>
              <w:spacing w:before="20" w:after="20"/>
              <w:jc w:val="center"/>
              <w:rPr>
                <w:rFonts w:asciiTheme="minorHAnsi" w:eastAsia="Cambria" w:hAnsiTheme="minorHAnsi" w:cs="Cambria"/>
                <w:b w:val="0"/>
                <w:color w:val="000000" w:themeColor="text1"/>
                <w:sz w:val="18"/>
                <w:szCs w:val="18"/>
              </w:rPr>
            </w:pPr>
            <w:r w:rsidRPr="00FD5BF8">
              <w:rPr>
                <w:rFonts w:asciiTheme="minorHAnsi" w:eastAsia="Cambria" w:hAnsiTheme="minorHAnsi" w:cs="Cambria"/>
                <w:b w:val="0"/>
                <w:color w:val="000000" w:themeColor="text1"/>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3.2.3</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9E10F2">
            <w:pPr>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Uvezivanje sistema ocjenjivanja sa daljim stručnim osposobljavanjem i usavršavanjem</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Sistem ocjenjivanja na osnovu radnog uč</w:t>
            </w:r>
            <w:r w:rsidR="001D755B">
              <w:rPr>
                <w:rFonts w:asciiTheme="minorHAnsi" w:eastAsia="Cambria" w:hAnsiTheme="minorHAnsi" w:cs="Cambria"/>
                <w:b w:val="0"/>
                <w:sz w:val="18"/>
                <w:szCs w:val="18"/>
              </w:rPr>
              <w:t>inka uvezan s</w:t>
            </w:r>
            <w:r w:rsidRPr="007075A6">
              <w:rPr>
                <w:rFonts w:asciiTheme="minorHAnsi" w:eastAsia="Cambria" w:hAnsiTheme="minorHAnsi" w:cs="Cambria"/>
                <w:b w:val="0"/>
                <w:sz w:val="18"/>
                <w:szCs w:val="18"/>
              </w:rPr>
              <w:t xml:space="preserve"> neophodnim obukama za dalji razvoj zaposlenih </w:t>
            </w:r>
          </w:p>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Zaposleni pohađaju obuke za stručno osposobljavanje i usavršavanje na osnovu identifikovanih nedostataka kroz godišnje ocjenjivanje</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3.000 €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3.2.4</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12F92" w:rsidP="00187458">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Unapr</w:t>
            </w:r>
            <w:r w:rsidR="006A107F" w:rsidRPr="007075A6">
              <w:rPr>
                <w:rFonts w:asciiTheme="minorHAnsi" w:eastAsia="Cambria" w:hAnsiTheme="minorHAnsi" w:cs="Cambria"/>
                <w:b w:val="0"/>
                <w:sz w:val="18"/>
                <w:szCs w:val="18"/>
              </w:rPr>
              <w:t>eđen</w:t>
            </w:r>
            <w:r>
              <w:rPr>
                <w:rFonts w:asciiTheme="minorHAnsi" w:eastAsia="Cambria" w:hAnsiTheme="minorHAnsi" w:cs="Cambria"/>
                <w:b w:val="0"/>
                <w:sz w:val="18"/>
                <w:szCs w:val="18"/>
              </w:rPr>
              <w:t>je</w:t>
            </w:r>
            <w:r w:rsidR="006A107F" w:rsidRPr="007075A6">
              <w:rPr>
                <w:rFonts w:asciiTheme="minorHAnsi" w:eastAsia="Cambria" w:hAnsiTheme="minorHAnsi" w:cs="Cambria"/>
                <w:b w:val="0"/>
                <w:sz w:val="18"/>
                <w:szCs w:val="18"/>
              </w:rPr>
              <w:t xml:space="preserve"> sistem</w:t>
            </w:r>
            <w:r w:rsidR="001D755B">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nagrađivanja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Sistem unaprijeđen </w:t>
            </w:r>
            <w:r w:rsidR="001D755B">
              <w:rPr>
                <w:rFonts w:asciiTheme="minorHAnsi" w:eastAsia="Cambria" w:hAnsiTheme="minorHAnsi" w:cs="Cambria"/>
                <w:b w:val="0"/>
                <w:sz w:val="18"/>
                <w:szCs w:val="18"/>
              </w:rPr>
              <w:t>na osnovu rezultata rada (veza s</w:t>
            </w:r>
            <w:r w:rsidRPr="007075A6">
              <w:rPr>
                <w:rFonts w:asciiTheme="minorHAnsi" w:eastAsia="Cambria" w:hAnsiTheme="minorHAnsi" w:cs="Cambria"/>
                <w:b w:val="0"/>
                <w:sz w:val="18"/>
                <w:szCs w:val="18"/>
              </w:rPr>
              <w:t xml:space="preserve"> akt</w:t>
            </w:r>
            <w:r w:rsidR="00F859F4">
              <w:rPr>
                <w:rFonts w:asciiTheme="minorHAnsi" w:eastAsia="Cambria" w:hAnsiTheme="minorHAnsi" w:cs="Cambria"/>
                <w:b w:val="0"/>
                <w:sz w:val="18"/>
                <w:szCs w:val="18"/>
              </w:rPr>
              <w:t>i</w:t>
            </w:r>
            <w:r w:rsidR="001D755B">
              <w:rPr>
                <w:rFonts w:asciiTheme="minorHAnsi" w:eastAsia="Cambria" w:hAnsiTheme="minorHAnsi" w:cs="Cambria"/>
                <w:b w:val="0"/>
                <w:sz w:val="18"/>
                <w:szCs w:val="18"/>
              </w:rPr>
              <w:t>vno</w:t>
            </w:r>
            <w:r w:rsidRPr="007075A6">
              <w:rPr>
                <w:rFonts w:asciiTheme="minorHAnsi" w:eastAsia="Cambria" w:hAnsiTheme="minorHAnsi" w:cs="Cambria"/>
                <w:b w:val="0"/>
                <w:sz w:val="18"/>
                <w:szCs w:val="18"/>
              </w:rPr>
              <w:t xml:space="preserve">šću </w:t>
            </w:r>
            <w:r w:rsidR="00293A3C" w:rsidRPr="00293A3C">
              <w:rPr>
                <w:rFonts w:asciiTheme="minorHAnsi" w:hAnsiTheme="minorHAnsi"/>
                <w:b w:val="0"/>
                <w:sz w:val="18"/>
                <w:szCs w:val="18"/>
              </w:rPr>
              <w:t>3.3.</w:t>
            </w:r>
            <w:r w:rsidRPr="00293A3C">
              <w:rPr>
                <w:rFonts w:asciiTheme="minorHAnsi" w:hAnsiTheme="minorHAnsi"/>
                <w:b w:val="0"/>
                <w:sz w:val="18"/>
                <w:szCs w:val="18"/>
              </w:rPr>
              <w:t>2</w:t>
            </w:r>
            <w:r w:rsidRPr="007075A6">
              <w:rPr>
                <w:rFonts w:asciiTheme="minorHAnsi" w:eastAsia="Cambria" w:hAnsiTheme="minorHAnsi" w:cs="Cambria"/>
                <w:b w:val="0"/>
                <w:sz w:val="18"/>
                <w:szCs w:val="18"/>
              </w:rPr>
              <w:t xml:space="preserve"> -</w:t>
            </w:r>
            <w:r w:rsidR="001D755B">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Zakon o zaradama</w:t>
            </w:r>
            <w:r w:rsidR="001D755B">
              <w:rPr>
                <w:rFonts w:asciiTheme="minorHAnsi" w:eastAsia="Cambria" w:hAnsiTheme="minorHAnsi" w:cs="Cambria"/>
                <w:b w:val="0"/>
                <w:sz w:val="18"/>
                <w:szCs w:val="18"/>
              </w:rPr>
              <w:t xml:space="preserve"> u javnom sektoru i Zakon</w:t>
            </w:r>
            <w:r w:rsidR="00F859F4">
              <w:rPr>
                <w:rFonts w:asciiTheme="minorHAnsi" w:eastAsia="Cambria" w:hAnsiTheme="minorHAnsi" w:cs="Cambria"/>
                <w:b w:val="0"/>
                <w:sz w:val="18"/>
                <w:szCs w:val="18"/>
              </w:rPr>
              <w:t xml:space="preserve"> o izmjenama ZDSN</w:t>
            </w:r>
            <w:r w:rsidRPr="007075A6">
              <w:rPr>
                <w:rFonts w:asciiTheme="minorHAnsi" w:eastAsia="Cambria" w:hAnsiTheme="minorHAnsi" w:cs="Cambria"/>
                <w:b w:val="0"/>
                <w:sz w:val="18"/>
                <w:szCs w:val="18"/>
              </w:rPr>
              <w:t xml:space="preserve"> izmijenjen u dijelu mjerenje učinka rada zap</w:t>
            </w:r>
            <w:r w:rsidR="001D755B">
              <w:rPr>
                <w:rFonts w:asciiTheme="minorHAnsi" w:eastAsia="Cambria" w:hAnsiTheme="minorHAnsi" w:cs="Cambria"/>
                <w:b w:val="0"/>
                <w:sz w:val="18"/>
                <w:szCs w:val="18"/>
              </w:rPr>
              <w:t>oslenih i definisanja efikasno</w:t>
            </w:r>
            <w:r w:rsidRPr="007075A6">
              <w:rPr>
                <w:rFonts w:asciiTheme="minorHAnsi" w:eastAsia="Cambria" w:hAnsiTheme="minorHAnsi" w:cs="Cambria"/>
                <w:b w:val="0"/>
                <w:sz w:val="18"/>
                <w:szCs w:val="18"/>
              </w:rPr>
              <w:t>g mehanizma između razultata rada zaposlenih i nagrađivanja)</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967C8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w:t>
            </w:r>
            <w:r w:rsidR="006A107F" w:rsidRPr="007075A6">
              <w:rPr>
                <w:rFonts w:asciiTheme="minorHAnsi" w:eastAsia="Cambria" w:hAnsiTheme="minorHAnsi" w:cs="Cambria"/>
                <w:b w:val="0"/>
                <w:sz w:val="18"/>
                <w:szCs w:val="18"/>
              </w:rPr>
              <w:t xml:space="preserve"> </w:t>
            </w:r>
            <w:r>
              <w:rPr>
                <w:rFonts w:asciiTheme="minorHAnsi" w:eastAsia="Cambria" w:hAnsiTheme="minorHAnsi" w:cs="Cambria"/>
                <w:b w:val="0"/>
                <w:sz w:val="18"/>
                <w:szCs w:val="18"/>
              </w:rPr>
              <w:t>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3.2.5</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1D755B" w:rsidP="00187458">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Sprovođenje obuke u skladu s</w:t>
            </w:r>
            <w:r w:rsidR="006A107F" w:rsidRPr="007075A6">
              <w:rPr>
                <w:rFonts w:asciiTheme="minorHAnsi" w:eastAsia="Cambria" w:hAnsiTheme="minorHAnsi" w:cs="Cambria"/>
                <w:b w:val="0"/>
                <w:sz w:val="18"/>
                <w:szCs w:val="18"/>
              </w:rPr>
              <w:t xml:space="preserve"> potrebama organa</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 Revidirane smjernice za i</w:t>
            </w:r>
            <w:r w:rsidR="001D755B">
              <w:rPr>
                <w:rFonts w:asciiTheme="minorHAnsi" w:eastAsia="Cambria" w:hAnsiTheme="minorHAnsi" w:cs="Cambria"/>
                <w:b w:val="0"/>
                <w:sz w:val="18"/>
                <w:szCs w:val="18"/>
              </w:rPr>
              <w:t>zradu Analize potreba za obukom</w:t>
            </w:r>
          </w:p>
          <w:p w:rsidR="00A16942" w:rsidRPr="007075A6" w:rsidRDefault="001D755B" w:rsidP="00187458">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t>- Realizovano pet</w:t>
            </w:r>
            <w:r w:rsidR="006A107F" w:rsidRPr="007075A6">
              <w:rPr>
                <w:rFonts w:asciiTheme="minorHAnsi" w:eastAsia="Cambria" w:hAnsiTheme="minorHAnsi" w:cs="Cambria"/>
                <w:b w:val="0"/>
                <w:sz w:val="18"/>
                <w:szCs w:val="18"/>
              </w:rPr>
              <w:t xml:space="preserve"> obuka zaposlenih zaduženih za sprovođenje analize potreba za obukom na centralnom i </w:t>
            </w:r>
            <w:r>
              <w:rPr>
                <w:rFonts w:asciiTheme="minorHAnsi" w:eastAsia="Cambria" w:hAnsiTheme="minorHAnsi" w:cs="Cambria"/>
                <w:b w:val="0"/>
                <w:sz w:val="18"/>
                <w:szCs w:val="18"/>
              </w:rPr>
              <w:t xml:space="preserve">na </w:t>
            </w:r>
            <w:r w:rsidR="006A107F" w:rsidRPr="007075A6">
              <w:rPr>
                <w:rFonts w:asciiTheme="minorHAnsi" w:eastAsia="Cambria" w:hAnsiTheme="minorHAnsi" w:cs="Cambria"/>
                <w:b w:val="0"/>
                <w:sz w:val="18"/>
                <w:szCs w:val="18"/>
              </w:rPr>
              <w:t>lokalnom nivou</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w:t>
            </w:r>
            <w:r w:rsidR="000664DC">
              <w:rPr>
                <w:rFonts w:asciiTheme="minorHAnsi" w:eastAsia="Cambria" w:hAnsiTheme="minorHAnsi" w:cs="Cambria"/>
                <w:b w:val="0"/>
                <w:sz w:val="18"/>
                <w:szCs w:val="18"/>
              </w:rPr>
              <w:t>2</w:t>
            </w:r>
            <w:r w:rsidRPr="007075A6">
              <w:rPr>
                <w:rFonts w:asciiTheme="minorHAnsi" w:eastAsia="Cambria" w:hAnsiTheme="minorHAnsi" w:cs="Cambria"/>
                <w:b w:val="0"/>
                <w:sz w:val="18"/>
                <w:szCs w:val="18"/>
              </w:rPr>
              <w:t>7.000 €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A16942">
            <w:pPr>
              <w:spacing w:before="20" w:after="20"/>
              <w:jc w:val="center"/>
              <w:rPr>
                <w:rFonts w:asciiTheme="minorHAnsi" w:eastAsia="Cambria" w:hAnsiTheme="minorHAnsi" w:cs="Cambria"/>
                <w:b w:val="0"/>
                <w:sz w:val="18"/>
                <w:szCs w:val="18"/>
              </w:rPr>
            </w:pP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3.2.6</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1D755B" w:rsidP="009B701D">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Unapr</w:t>
            </w:r>
            <w:r w:rsidR="006A107F" w:rsidRPr="007075A6">
              <w:rPr>
                <w:rFonts w:asciiTheme="minorHAnsi" w:eastAsia="Cambria" w:hAnsiTheme="minorHAnsi" w:cs="Cambria"/>
                <w:b w:val="0"/>
                <w:sz w:val="18"/>
                <w:szCs w:val="18"/>
              </w:rPr>
              <w:t>eđen</w:t>
            </w:r>
            <w:r w:rsidR="00612F92">
              <w:rPr>
                <w:rFonts w:asciiTheme="minorHAnsi" w:eastAsia="Cambria" w:hAnsiTheme="minorHAnsi" w:cs="Cambria"/>
                <w:b w:val="0"/>
                <w:sz w:val="18"/>
                <w:szCs w:val="18"/>
              </w:rPr>
              <w:t>je</w:t>
            </w:r>
            <w:r w:rsidR="006A107F" w:rsidRPr="007075A6">
              <w:rPr>
                <w:rFonts w:asciiTheme="minorHAnsi" w:eastAsia="Cambria" w:hAnsiTheme="minorHAnsi" w:cs="Cambria"/>
                <w:b w:val="0"/>
                <w:sz w:val="18"/>
                <w:szCs w:val="18"/>
              </w:rPr>
              <w:t xml:space="preserve"> sistem</w:t>
            </w:r>
            <w:r>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stručnog osposobljavanja i usavršavanja</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87458">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Izmijenjena Uredba o stručnom osposobljavanju i usavršavanju u dijelu vrste programa, analize efekata obuka, ciklus upravljanja obukama</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7</w:t>
            </w:r>
            <w:r w:rsidR="006A107F" w:rsidRPr="007075A6">
              <w:rPr>
                <w:rFonts w:asciiTheme="minorHAnsi" w:eastAsia="Cambria" w:hAnsiTheme="minorHAnsi" w:cs="Cambria"/>
                <w:b w:val="0"/>
                <w:sz w:val="18"/>
                <w:szCs w:val="18"/>
              </w:rPr>
              <w:t>.000 €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3.2.7</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B701D">
            <w:pPr>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Utvrditi/revidirati programe obuke za novozaposlene službenike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Utvrđen/revidiran program obuke za novozaposlene službenike</w:t>
            </w:r>
          </w:p>
          <w:p w:rsidR="00A16942" w:rsidRPr="007075A6" w:rsidRDefault="001D755B" w:rsidP="0071429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Dva</w:t>
            </w:r>
            <w:r w:rsidR="006A107F" w:rsidRPr="007075A6">
              <w:rPr>
                <w:rFonts w:asciiTheme="minorHAnsi" w:eastAsia="Cambria" w:hAnsiTheme="minorHAnsi" w:cs="Cambria"/>
                <w:b w:val="0"/>
                <w:sz w:val="18"/>
                <w:szCs w:val="18"/>
              </w:rPr>
              <w:t xml:space="preserve"> </w:t>
            </w:r>
            <w:r>
              <w:rPr>
                <w:rFonts w:asciiTheme="minorHAnsi" w:eastAsia="Cambria" w:hAnsiTheme="minorHAnsi" w:cs="Cambria"/>
                <w:b w:val="0"/>
                <w:sz w:val="18"/>
                <w:szCs w:val="18"/>
              </w:rPr>
              <w:t>ciklusa programa realizovana za novozaposlene sl</w:t>
            </w:r>
            <w:r w:rsidR="006A107F" w:rsidRPr="007075A6">
              <w:rPr>
                <w:rFonts w:asciiTheme="minorHAnsi" w:eastAsia="Cambria" w:hAnsiTheme="minorHAnsi" w:cs="Cambria"/>
                <w:b w:val="0"/>
                <w:sz w:val="18"/>
                <w:szCs w:val="18"/>
              </w:rPr>
              <w:t>užbenike</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967C8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62</w:t>
            </w:r>
            <w:r w:rsidR="006A107F" w:rsidRPr="007075A6">
              <w:rPr>
                <w:rFonts w:asciiTheme="minorHAnsi" w:eastAsia="Cambria" w:hAnsiTheme="minorHAnsi" w:cs="Cambria"/>
                <w:b w:val="0"/>
                <w:sz w:val="18"/>
                <w:szCs w:val="18"/>
              </w:rPr>
              <w:t>.000 €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3.2.8</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12F92" w:rsidP="001D755B">
            <w:pPr>
              <w:spacing w:before="20" w:after="20"/>
              <w:ind w:left="0"/>
              <w:rPr>
                <w:rFonts w:asciiTheme="minorHAnsi" w:eastAsia="Cambria" w:hAnsiTheme="minorHAnsi" w:cs="Cambria"/>
                <w:b w:val="0"/>
                <w:sz w:val="18"/>
                <w:szCs w:val="18"/>
                <w:highlight w:val="yellow"/>
              </w:rPr>
            </w:pPr>
            <w:r>
              <w:rPr>
                <w:rFonts w:asciiTheme="minorHAnsi" w:eastAsia="Cambria" w:hAnsiTheme="minorHAnsi" w:cs="Cambria"/>
                <w:b w:val="0"/>
                <w:sz w:val="18"/>
                <w:szCs w:val="18"/>
              </w:rPr>
              <w:t>U</w:t>
            </w:r>
            <w:r w:rsidR="001D755B">
              <w:rPr>
                <w:rFonts w:asciiTheme="minorHAnsi" w:eastAsia="Cambria" w:hAnsiTheme="minorHAnsi" w:cs="Cambria"/>
                <w:b w:val="0"/>
                <w:sz w:val="18"/>
                <w:szCs w:val="18"/>
              </w:rPr>
              <w:t>napređ</w:t>
            </w:r>
            <w:r w:rsidR="00501E82">
              <w:rPr>
                <w:rFonts w:asciiTheme="minorHAnsi" w:eastAsia="Cambria" w:hAnsiTheme="minorHAnsi" w:cs="Cambria"/>
                <w:b w:val="0"/>
                <w:sz w:val="18"/>
                <w:szCs w:val="18"/>
              </w:rPr>
              <w:t>enj</w:t>
            </w:r>
            <w:r w:rsidR="00A41EA0">
              <w:rPr>
                <w:rFonts w:asciiTheme="minorHAnsi" w:eastAsia="Cambria" w:hAnsiTheme="minorHAnsi" w:cs="Cambria"/>
                <w:b w:val="0"/>
                <w:sz w:val="18"/>
                <w:szCs w:val="18"/>
              </w:rPr>
              <w:t xml:space="preserve">e </w:t>
            </w:r>
            <w:r w:rsidR="006A107F" w:rsidRPr="007075A6">
              <w:rPr>
                <w:rFonts w:asciiTheme="minorHAnsi" w:eastAsia="Cambria" w:hAnsiTheme="minorHAnsi" w:cs="Cambria"/>
                <w:b w:val="0"/>
                <w:sz w:val="18"/>
                <w:szCs w:val="18"/>
              </w:rPr>
              <w:t>platforme za e-obuke</w:t>
            </w:r>
            <w:r w:rsidR="00501E82">
              <w:rPr>
                <w:rFonts w:asciiTheme="minorHAnsi" w:eastAsia="Cambria" w:hAnsiTheme="minorHAnsi" w:cs="Cambria"/>
                <w:b w:val="0"/>
                <w:sz w:val="18"/>
                <w:szCs w:val="18"/>
              </w:rPr>
              <w:t xml:space="preserve"> – </w:t>
            </w:r>
            <w:r>
              <w:rPr>
                <w:rFonts w:asciiTheme="minorHAnsi" w:eastAsia="Cambria" w:hAnsiTheme="minorHAnsi" w:cs="Cambria"/>
                <w:b w:val="0"/>
                <w:sz w:val="18"/>
                <w:szCs w:val="18"/>
              </w:rPr>
              <w:t>uspostavl</w:t>
            </w:r>
            <w:r w:rsidR="001D755B">
              <w:rPr>
                <w:rFonts w:asciiTheme="minorHAnsi" w:eastAsia="Cambria" w:hAnsiTheme="minorHAnsi" w:cs="Cambria"/>
                <w:b w:val="0"/>
                <w:sz w:val="18"/>
                <w:szCs w:val="18"/>
              </w:rPr>
              <w:t>jan</w:t>
            </w:r>
            <w:r>
              <w:rPr>
                <w:rFonts w:asciiTheme="minorHAnsi" w:eastAsia="Cambria" w:hAnsiTheme="minorHAnsi" w:cs="Cambria"/>
                <w:b w:val="0"/>
                <w:sz w:val="18"/>
                <w:szCs w:val="18"/>
              </w:rPr>
              <w:t>e Digitalne</w:t>
            </w:r>
            <w:r w:rsidR="00501E82">
              <w:rPr>
                <w:rFonts w:asciiTheme="minorHAnsi" w:eastAsia="Cambria" w:hAnsiTheme="minorHAnsi" w:cs="Cambria"/>
                <w:b w:val="0"/>
                <w:sz w:val="18"/>
                <w:szCs w:val="18"/>
              </w:rPr>
              <w:t xml:space="preserve"> akademij</w:t>
            </w:r>
            <w:r>
              <w:rPr>
                <w:rFonts w:asciiTheme="minorHAnsi" w:eastAsia="Cambria" w:hAnsiTheme="minorHAnsi" w:cs="Cambria"/>
                <w:b w:val="0"/>
                <w:sz w:val="18"/>
                <w:szCs w:val="18"/>
              </w:rPr>
              <w:t>e</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cPr>
          <w:p w:rsidR="00714293"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w:t>
            </w:r>
            <w:r w:rsidR="001D755B">
              <w:rPr>
                <w:rFonts w:asciiTheme="minorHAnsi" w:eastAsia="Cambria" w:hAnsiTheme="minorHAnsi" w:cs="Cambria"/>
                <w:b w:val="0"/>
                <w:sz w:val="18"/>
                <w:szCs w:val="18"/>
              </w:rPr>
              <w:t xml:space="preserve"> Razvijene smjernice za e-obuku</w:t>
            </w:r>
            <w:r w:rsidRPr="007075A6">
              <w:rPr>
                <w:rFonts w:asciiTheme="minorHAnsi" w:eastAsia="Cambria" w:hAnsiTheme="minorHAnsi" w:cs="Cambria"/>
                <w:b w:val="0"/>
                <w:sz w:val="18"/>
                <w:szCs w:val="18"/>
              </w:rPr>
              <w:t xml:space="preserve"> u UZK</w:t>
            </w:r>
          </w:p>
          <w:p w:rsidR="00A16942" w:rsidRPr="007075A6" w:rsidRDefault="001D755B" w:rsidP="0071429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Unapređena platforma za e-obuku</w:t>
            </w:r>
          </w:p>
          <w:p w:rsidR="00A16942" w:rsidRPr="007075A6" w:rsidRDefault="00714293" w:rsidP="00714293">
            <w:pPr>
              <w:spacing w:before="20" w:after="20"/>
              <w:ind w:left="0"/>
              <w:rPr>
                <w:rFonts w:asciiTheme="minorHAnsi" w:eastAsia="Cambria" w:hAnsiTheme="minorHAnsi" w:cs="Cambria"/>
                <w:b w:val="0"/>
                <w:sz w:val="18"/>
                <w:szCs w:val="18"/>
                <w:highlight w:val="yellow"/>
              </w:rPr>
            </w:pPr>
            <w:r>
              <w:rPr>
                <w:rFonts w:asciiTheme="minorHAnsi" w:eastAsia="Cambria" w:hAnsiTheme="minorHAnsi" w:cs="Cambria"/>
                <w:b w:val="0"/>
                <w:sz w:val="18"/>
                <w:szCs w:val="18"/>
              </w:rPr>
              <w:t>- Najmanje 20</w:t>
            </w:r>
            <w:r w:rsidR="006A107F" w:rsidRPr="007075A6">
              <w:rPr>
                <w:rFonts w:asciiTheme="minorHAnsi" w:eastAsia="Cambria" w:hAnsiTheme="minorHAnsi" w:cs="Cambria"/>
                <w:b w:val="0"/>
                <w:sz w:val="18"/>
                <w:szCs w:val="18"/>
              </w:rPr>
              <w:t xml:space="preserve"> obuka razvijeno u </w:t>
            </w:r>
            <w:r w:rsidR="001D755B">
              <w:rPr>
                <w:rFonts w:asciiTheme="minorHAnsi" w:eastAsia="Cambria" w:hAnsiTheme="minorHAnsi" w:cs="Cambria"/>
                <w:b w:val="0"/>
                <w:sz w:val="18"/>
                <w:szCs w:val="18"/>
              </w:rPr>
              <w:t>skladu sa smjernicama za e-obuku</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967C8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IV</w:t>
            </w:r>
            <w:r w:rsidR="006A107F" w:rsidRPr="007075A6">
              <w:rPr>
                <w:rFonts w:asciiTheme="minorHAnsi" w:eastAsia="Cambria" w:hAnsiTheme="minorHAnsi" w:cs="Cambria"/>
                <w:b w:val="0"/>
                <w:sz w:val="18"/>
                <w:szCs w:val="18"/>
              </w:rPr>
              <w:t xml:space="preserve">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72.000 €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t>3.2.9</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12F92" w:rsidP="009B701D">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Analiziranje</w:t>
            </w:r>
            <w:r w:rsidR="006A107F" w:rsidRPr="007075A6">
              <w:rPr>
                <w:rFonts w:asciiTheme="minorHAnsi" w:eastAsia="Cambria" w:hAnsiTheme="minorHAnsi" w:cs="Cambria"/>
                <w:b w:val="0"/>
                <w:sz w:val="18"/>
                <w:szCs w:val="18"/>
              </w:rPr>
              <w:t xml:space="preserve"> postojećih jedinica/kontakt osoba za ljudske resurse</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1D755B" w:rsidP="0071429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Izrađena analiza s</w:t>
            </w:r>
            <w:r w:rsidR="006A107F" w:rsidRPr="007075A6">
              <w:rPr>
                <w:rFonts w:asciiTheme="minorHAnsi" w:eastAsia="Cambria" w:hAnsiTheme="minorHAnsi" w:cs="Cambria"/>
                <w:b w:val="0"/>
                <w:sz w:val="18"/>
                <w:szCs w:val="18"/>
              </w:rPr>
              <w:t xml:space="preserve"> preporukama za dalje unapređenje rada jedinica/kontakt osoba za ljudske resurse</w:t>
            </w:r>
          </w:p>
          <w:p w:rsidR="00A16942" w:rsidRPr="007075A6"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Najmanje 50 službenika za ljudske resurse uspješno završili obuku o sticanju znanja i vještina za upravljanje ljudskim resursima</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A16942">
            <w:pPr>
              <w:spacing w:before="20" w:after="20"/>
              <w:jc w:val="center"/>
              <w:rPr>
                <w:rFonts w:asciiTheme="minorHAnsi" w:eastAsia="Cambria" w:hAnsiTheme="minorHAnsi" w:cs="Cambria"/>
                <w:b w:val="0"/>
                <w:sz w:val="18"/>
                <w:szCs w:val="18"/>
              </w:rPr>
            </w:pP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66.000 €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pPr>
              <w:spacing w:before="20" w:after="20"/>
              <w:ind w:left="-26" w:right="-108"/>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3.2.10</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B701D">
            <w:pPr>
              <w:spacing w:before="20" w:after="20"/>
              <w:ind w:left="-29"/>
              <w:rPr>
                <w:rFonts w:asciiTheme="minorHAnsi" w:eastAsia="Cambria" w:hAnsiTheme="minorHAnsi" w:cs="Cambria"/>
                <w:b w:val="0"/>
                <w:sz w:val="18"/>
                <w:szCs w:val="18"/>
              </w:rPr>
            </w:pPr>
            <w:r w:rsidRPr="007075A6">
              <w:rPr>
                <w:rFonts w:asciiTheme="minorHAnsi" w:eastAsia="Cambria" w:hAnsiTheme="minorHAnsi" w:cs="Cambria"/>
                <w:b w:val="0"/>
                <w:sz w:val="18"/>
                <w:szCs w:val="18"/>
              </w:rPr>
              <w:t>Razvijanje agende Mreže za upravljanje ljudskim resursima na centralnom nivou</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Razvijena analiza za potrebe aplikativnog r</w:t>
            </w:r>
            <w:r w:rsidR="001D755B">
              <w:rPr>
                <w:rFonts w:asciiTheme="minorHAnsi" w:eastAsia="Cambria" w:hAnsiTheme="minorHAnsi" w:cs="Cambria"/>
                <w:b w:val="0"/>
                <w:sz w:val="18"/>
                <w:szCs w:val="18"/>
              </w:rPr>
              <w:t>j</w:t>
            </w:r>
            <w:r w:rsidRPr="007075A6">
              <w:rPr>
                <w:rFonts w:asciiTheme="minorHAnsi" w:eastAsia="Cambria" w:hAnsiTheme="minorHAnsi" w:cs="Cambria"/>
                <w:b w:val="0"/>
                <w:sz w:val="18"/>
                <w:szCs w:val="18"/>
              </w:rPr>
              <w:t>ešenja za razmjenu informacija o radu Mreže</w:t>
            </w:r>
          </w:p>
          <w:p w:rsidR="00A16942" w:rsidRPr="007075A6"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Uspostavljena e-platforma za Mrežu</w:t>
            </w:r>
          </w:p>
          <w:p w:rsidR="00A16942" w:rsidRPr="007075A6" w:rsidRDefault="00A16942">
            <w:pPr>
              <w:spacing w:before="20" w:after="20"/>
              <w:rPr>
                <w:rFonts w:asciiTheme="minorHAnsi" w:eastAsia="Cambria" w:hAnsiTheme="minorHAnsi" w:cs="Cambria"/>
                <w:b w:val="0"/>
                <w:sz w:val="18"/>
                <w:szCs w:val="18"/>
              </w:rPr>
            </w:pP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Jedinice za upravljanje ljudskim resursima</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C4453E">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39</w:t>
            </w:r>
            <w:r w:rsidR="006A107F" w:rsidRPr="007075A6">
              <w:rPr>
                <w:rFonts w:asciiTheme="minorHAnsi" w:eastAsia="Cambria" w:hAnsiTheme="minorHAnsi" w:cs="Cambria"/>
                <w:b w:val="0"/>
                <w:sz w:val="18"/>
                <w:szCs w:val="18"/>
              </w:rPr>
              <w:t>.000 €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714293"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714293" w:rsidRPr="007075A6" w:rsidRDefault="00714293">
            <w:pPr>
              <w:spacing w:before="20" w:after="20"/>
              <w:ind w:left="-26" w:right="-108"/>
              <w:rPr>
                <w:rFonts w:asciiTheme="minorHAnsi" w:hAnsiTheme="minorHAnsi"/>
                <w:b w:val="0"/>
                <w:sz w:val="18"/>
                <w:szCs w:val="18"/>
              </w:rPr>
            </w:pPr>
            <w:r>
              <w:rPr>
                <w:rFonts w:asciiTheme="minorHAnsi" w:hAnsiTheme="minorHAnsi"/>
                <w:b w:val="0"/>
                <w:sz w:val="18"/>
                <w:szCs w:val="18"/>
              </w:rPr>
              <w:t>3.2.11</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714293" w:rsidRPr="007075A6" w:rsidRDefault="00C4453E" w:rsidP="009B701D">
            <w:pPr>
              <w:spacing w:before="20" w:after="20"/>
              <w:ind w:left="-29"/>
              <w:rPr>
                <w:rFonts w:asciiTheme="minorHAnsi" w:hAnsiTheme="minorHAnsi"/>
                <w:b w:val="0"/>
                <w:sz w:val="18"/>
                <w:szCs w:val="18"/>
              </w:rPr>
            </w:pPr>
            <w:r>
              <w:rPr>
                <w:rFonts w:asciiTheme="minorHAnsi" w:hAnsiTheme="minorHAnsi"/>
                <w:b w:val="0"/>
                <w:sz w:val="18"/>
                <w:szCs w:val="18"/>
              </w:rPr>
              <w:t>Promocija rada Mreže za upravljanje ljudskim resursima na centralnom nivou</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714293" w:rsidRPr="007075A6" w:rsidRDefault="001D755B" w:rsidP="0071429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Namjanje tri</w:t>
            </w:r>
            <w:r w:rsidR="00714293" w:rsidRPr="007075A6">
              <w:rPr>
                <w:rFonts w:asciiTheme="minorHAnsi" w:eastAsia="Cambria" w:hAnsiTheme="minorHAnsi" w:cs="Cambria"/>
                <w:b w:val="0"/>
                <w:sz w:val="18"/>
                <w:szCs w:val="18"/>
              </w:rPr>
              <w:t xml:space="preserve"> sastanka Mreže za upravljanje ljudskim resursima</w:t>
            </w:r>
          </w:p>
          <w:p w:rsidR="00714293" w:rsidRPr="007075A6" w:rsidRDefault="00714293" w:rsidP="00714293">
            <w:pPr>
              <w:spacing w:before="20" w:after="20"/>
              <w:ind w:left="0"/>
              <w:rPr>
                <w:rFonts w:asciiTheme="minorHAnsi" w:hAnsiTheme="minorHAnsi"/>
                <w:b w:val="0"/>
                <w:sz w:val="18"/>
                <w:szCs w:val="18"/>
              </w:rPr>
            </w:pPr>
            <w:r w:rsidRPr="007075A6">
              <w:rPr>
                <w:rFonts w:asciiTheme="minorHAnsi" w:eastAsia="Cambria" w:hAnsiTheme="minorHAnsi" w:cs="Cambria"/>
                <w:b w:val="0"/>
                <w:sz w:val="18"/>
                <w:szCs w:val="18"/>
              </w:rPr>
              <w:t xml:space="preserve">- </w:t>
            </w:r>
            <w:r w:rsidR="00C4453E">
              <w:rPr>
                <w:rFonts w:asciiTheme="minorHAnsi" w:eastAsia="Cambria" w:hAnsiTheme="minorHAnsi" w:cs="Cambria"/>
                <w:b w:val="0"/>
                <w:sz w:val="18"/>
                <w:szCs w:val="18"/>
              </w:rPr>
              <w:t>Izrada i d</w:t>
            </w:r>
            <w:r w:rsidRPr="007075A6">
              <w:rPr>
                <w:rFonts w:asciiTheme="minorHAnsi" w:eastAsia="Cambria" w:hAnsiTheme="minorHAnsi" w:cs="Cambria"/>
                <w:b w:val="0"/>
                <w:sz w:val="18"/>
                <w:szCs w:val="18"/>
              </w:rPr>
              <w:t>istribucija promotivnog materijala o radu Mreže</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C4453E" w:rsidRPr="00C4453E" w:rsidRDefault="00C4453E" w:rsidP="00C4453E">
            <w:pPr>
              <w:spacing w:before="20" w:after="20"/>
              <w:jc w:val="center"/>
              <w:rPr>
                <w:rFonts w:asciiTheme="minorHAnsi" w:hAnsiTheme="minorHAnsi"/>
                <w:b w:val="0"/>
                <w:sz w:val="18"/>
                <w:szCs w:val="18"/>
              </w:rPr>
            </w:pPr>
            <w:r w:rsidRPr="00C4453E">
              <w:rPr>
                <w:rFonts w:asciiTheme="minorHAnsi" w:hAnsiTheme="minorHAnsi"/>
                <w:b w:val="0"/>
                <w:sz w:val="18"/>
                <w:szCs w:val="18"/>
              </w:rPr>
              <w:t>UzK</w:t>
            </w:r>
          </w:p>
          <w:p w:rsidR="00714293" w:rsidRPr="007075A6" w:rsidRDefault="00C4453E" w:rsidP="00C4453E">
            <w:pPr>
              <w:spacing w:before="20" w:after="20"/>
              <w:jc w:val="center"/>
              <w:rPr>
                <w:rFonts w:asciiTheme="minorHAnsi" w:hAnsiTheme="minorHAnsi"/>
                <w:b w:val="0"/>
                <w:sz w:val="18"/>
                <w:szCs w:val="18"/>
              </w:rPr>
            </w:pPr>
            <w:r w:rsidRPr="00C4453E">
              <w:rPr>
                <w:rFonts w:asciiTheme="minorHAnsi" w:hAnsiTheme="minorHAnsi"/>
                <w:b w:val="0"/>
                <w:sz w:val="18"/>
                <w:szCs w:val="18"/>
              </w:rPr>
              <w:t>Jedinice za upravljanje ljudskim resursima</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14293" w:rsidRPr="007075A6" w:rsidRDefault="00C4453E">
            <w:pPr>
              <w:spacing w:before="20" w:after="20"/>
              <w:jc w:val="center"/>
              <w:rPr>
                <w:rFonts w:asciiTheme="minorHAnsi" w:hAnsiTheme="minorHAnsi"/>
                <w:b w:val="0"/>
                <w:sz w:val="18"/>
                <w:szCs w:val="18"/>
              </w:rPr>
            </w:pPr>
            <w:r>
              <w:rPr>
                <w:rFonts w:asciiTheme="minorHAnsi" w:hAnsiTheme="minorHAnsi"/>
                <w:b w:val="0"/>
                <w:sz w:val="18"/>
                <w:szCs w:val="18"/>
              </w:rPr>
              <w:t>II Q 2023</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14293" w:rsidRPr="007075A6" w:rsidRDefault="00C4453E">
            <w:pPr>
              <w:spacing w:before="20" w:after="20"/>
              <w:jc w:val="center"/>
              <w:rPr>
                <w:rFonts w:asciiTheme="minorHAnsi" w:hAnsiTheme="minorHAnsi"/>
                <w:b w:val="0"/>
                <w:sz w:val="18"/>
                <w:szCs w:val="18"/>
              </w:rPr>
            </w:pPr>
            <w:r>
              <w:rPr>
                <w:rFonts w:asciiTheme="minorHAnsi" w:hAnsiTheme="minorHAnsi"/>
                <w:b w:val="0"/>
                <w:sz w:val="18"/>
                <w:szCs w:val="18"/>
              </w:rPr>
              <w:t>III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14293" w:rsidRDefault="00C4453E">
            <w:pPr>
              <w:spacing w:before="20" w:after="20"/>
              <w:jc w:val="center"/>
              <w:rPr>
                <w:rFonts w:asciiTheme="minorHAnsi" w:hAnsiTheme="minorHAnsi"/>
                <w:b w:val="0"/>
                <w:sz w:val="18"/>
                <w:szCs w:val="18"/>
              </w:rPr>
            </w:pPr>
            <w:r>
              <w:rPr>
                <w:rFonts w:asciiTheme="minorHAnsi" w:hAnsiTheme="minorHAnsi"/>
                <w:b w:val="0"/>
                <w:sz w:val="18"/>
                <w:szCs w:val="18"/>
              </w:rPr>
              <w:t xml:space="preserve">9.000 </w:t>
            </w:r>
            <w:r w:rsidRPr="00C4453E">
              <w:rPr>
                <w:rFonts w:asciiTheme="minorHAnsi" w:hAnsiTheme="minorHAnsi"/>
                <w:b w:val="0"/>
                <w:sz w:val="18"/>
                <w:szCs w:val="18"/>
              </w:rPr>
              <w:t>€</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714293" w:rsidRPr="007075A6" w:rsidRDefault="00C4453E">
            <w:pPr>
              <w:spacing w:before="20" w:after="20"/>
              <w:jc w:val="center"/>
              <w:rPr>
                <w:rFonts w:asciiTheme="minorHAnsi" w:hAnsiTheme="minorHAnsi"/>
                <w:b w:val="0"/>
                <w:sz w:val="18"/>
                <w:szCs w:val="18"/>
              </w:rPr>
            </w:pPr>
            <w:r w:rsidRPr="00C4453E">
              <w:rPr>
                <w:rFonts w:asciiTheme="minorHAnsi" w:hAnsiTheme="minorHAnsi"/>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3.2.12</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1D755B" w:rsidP="009B701D">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Realizacija specijalizovane</w:t>
            </w:r>
            <w:r w:rsidR="006A107F" w:rsidRPr="007075A6">
              <w:rPr>
                <w:rFonts w:asciiTheme="minorHAnsi" w:eastAsia="Cambria" w:hAnsiTheme="minorHAnsi" w:cs="Cambria"/>
                <w:b w:val="0"/>
                <w:sz w:val="18"/>
                <w:szCs w:val="18"/>
              </w:rPr>
              <w:t xml:space="preserve"> obuke za zaposlene u UZK</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Najmanje 20 zaposlenih u UZK</w:t>
            </w:r>
            <w:r w:rsidR="001D755B">
              <w:rPr>
                <w:rFonts w:asciiTheme="minorHAnsi" w:eastAsia="Cambria" w:hAnsiTheme="minorHAnsi" w:cs="Cambria"/>
                <w:b w:val="0"/>
                <w:sz w:val="18"/>
                <w:szCs w:val="18"/>
              </w:rPr>
              <w:t xml:space="preserve"> i MJUDDM prošlo standardizovanu obuku</w:t>
            </w:r>
            <w:r w:rsidRPr="007075A6">
              <w:rPr>
                <w:rFonts w:asciiTheme="minorHAnsi" w:eastAsia="Cambria" w:hAnsiTheme="minorHAnsi" w:cs="Cambria"/>
                <w:b w:val="0"/>
                <w:sz w:val="18"/>
                <w:szCs w:val="18"/>
              </w:rPr>
              <w:t xml:space="preserve"> institu</w:t>
            </w:r>
            <w:r w:rsidR="001D755B">
              <w:rPr>
                <w:rFonts w:asciiTheme="minorHAnsi" w:eastAsia="Cambria" w:hAnsiTheme="minorHAnsi" w:cs="Cambria"/>
                <w:b w:val="0"/>
                <w:sz w:val="18"/>
                <w:szCs w:val="18"/>
              </w:rPr>
              <w:t>ta za HR upravljanje u zemlji s</w:t>
            </w:r>
            <w:r w:rsidRPr="007075A6">
              <w:rPr>
                <w:rFonts w:asciiTheme="minorHAnsi" w:eastAsia="Cambria" w:hAnsiTheme="minorHAnsi" w:cs="Cambria"/>
                <w:b w:val="0"/>
                <w:sz w:val="18"/>
                <w:szCs w:val="18"/>
              </w:rPr>
              <w:t xml:space="preserve"> najboljom praksom upravljana HR-a</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5.000 €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3.2.13</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1D755B" w:rsidP="009B701D">
            <w:pPr>
              <w:spacing w:before="20" w:after="20"/>
              <w:ind w:left="-29"/>
              <w:rPr>
                <w:rFonts w:asciiTheme="minorHAnsi" w:eastAsia="Cambria" w:hAnsiTheme="minorHAnsi" w:cs="Cambria"/>
                <w:b w:val="0"/>
                <w:sz w:val="18"/>
                <w:szCs w:val="18"/>
              </w:rPr>
            </w:pPr>
            <w:r>
              <w:rPr>
                <w:rFonts w:asciiTheme="minorHAnsi" w:eastAsia="Cambria" w:hAnsiTheme="minorHAnsi" w:cs="Cambria"/>
                <w:b w:val="0"/>
                <w:sz w:val="18"/>
                <w:szCs w:val="18"/>
              </w:rPr>
              <w:t>Organizovanje obuke</w:t>
            </w:r>
            <w:r w:rsidR="006A107F" w:rsidRPr="007075A6">
              <w:rPr>
                <w:rFonts w:asciiTheme="minorHAnsi" w:eastAsia="Cambria" w:hAnsiTheme="minorHAnsi" w:cs="Cambria"/>
                <w:b w:val="0"/>
                <w:sz w:val="18"/>
                <w:szCs w:val="18"/>
              </w:rPr>
              <w:t xml:space="preserve"> o rodnoj ravnopravnosti za zaposlene u javnoj upravi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1D755B" w:rsidP="00714293">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200 učesnika prošlo obuku</w:t>
            </w:r>
            <w:r w:rsidR="006A107F" w:rsidRPr="007075A6">
              <w:rPr>
                <w:rFonts w:asciiTheme="minorHAnsi" w:eastAsia="Cambria" w:hAnsiTheme="minorHAnsi" w:cs="Cambria"/>
                <w:b w:val="0"/>
                <w:sz w:val="18"/>
                <w:szCs w:val="18"/>
              </w:rPr>
              <w:t xml:space="preserve"> o rodnoj ravnopravnosti </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006A107F" w:rsidRPr="007075A6">
              <w:rPr>
                <w:rFonts w:asciiTheme="minorHAnsi" w:eastAsia="Cambria" w:hAnsiTheme="minorHAnsi" w:cs="Cambria"/>
                <w:b w:val="0"/>
                <w:sz w:val="18"/>
                <w:szCs w:val="18"/>
              </w:rPr>
              <w:t>5.000 €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3.2.14</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9B701D">
            <w:pPr>
              <w:spacing w:before="20" w:after="20"/>
              <w:ind w:left="-29"/>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Organizovanje obuke o inkluzivnoj javnoj upravi baziranoj na prinicipu ljudskih prava </w:t>
            </w:r>
          </w:p>
          <w:p w:rsidR="00A16942" w:rsidRPr="007075A6" w:rsidRDefault="00A16942" w:rsidP="009B701D">
            <w:pPr>
              <w:spacing w:before="20" w:after="20"/>
              <w:ind w:left="-29"/>
              <w:rPr>
                <w:rFonts w:asciiTheme="minorHAnsi" w:eastAsia="Cambria" w:hAnsiTheme="minorHAnsi" w:cs="Cambria"/>
                <w:b w:val="0"/>
                <w:sz w:val="18"/>
                <w:szCs w:val="18"/>
              </w:rPr>
            </w:pP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1D755B" w:rsidP="00714293">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Organizovane dvije</w:t>
            </w:r>
            <w:r w:rsidR="006A107F" w:rsidRPr="007075A6">
              <w:rPr>
                <w:rFonts w:asciiTheme="minorHAnsi" w:eastAsia="Cambria" w:hAnsiTheme="minorHAnsi" w:cs="Cambria"/>
                <w:b w:val="0"/>
                <w:sz w:val="18"/>
                <w:szCs w:val="18"/>
              </w:rPr>
              <w:t xml:space="preserve"> obuke o inkluzivnoj javnoj upravi baziranoj na prinicipu ljudskih prava za: državne službenike, rukovodni kadar, članove Vladinih komisija (KEP i KPS), kadrovske komisije i UZK, menadžere integriteta, službe</w:t>
            </w:r>
            <w:r>
              <w:rPr>
                <w:rFonts w:asciiTheme="minorHAnsi" w:eastAsia="Cambria" w:hAnsiTheme="minorHAnsi" w:cs="Cambria"/>
                <w:b w:val="0"/>
                <w:sz w:val="18"/>
                <w:szCs w:val="18"/>
              </w:rPr>
              <w:t>nike koji se bave odnosima s</w:t>
            </w:r>
            <w:r w:rsidR="006A107F" w:rsidRPr="007075A6">
              <w:rPr>
                <w:rFonts w:asciiTheme="minorHAnsi" w:eastAsia="Cambria" w:hAnsiTheme="minorHAnsi" w:cs="Cambria"/>
                <w:b w:val="0"/>
                <w:sz w:val="18"/>
                <w:szCs w:val="18"/>
              </w:rPr>
              <w:t xml:space="preserve"> javnošću</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12.000 €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3.2.15</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B701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Razvoj programa za razvijanje liderskih kompetencija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Razvijena obuka za liderske kompetencije uključujući principe raznolikosti, ravnopravnosti, inkluzivnosti i pristupačnosti </w:t>
            </w:r>
          </w:p>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- 30 rukovodilaca prošlo obuku za liderske kompetencije</w:t>
            </w:r>
          </w:p>
          <w:p w:rsidR="00A16942" w:rsidRPr="007075A6" w:rsidRDefault="006A107F" w:rsidP="001D755B">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Formirana ekspertska grupa za podsticanje liderstva u javnoj upravi po mjeri 21. vijeka </w:t>
            </w:r>
            <w:r w:rsidR="001D755B">
              <w:rPr>
                <w:rFonts w:asciiTheme="minorHAnsi" w:eastAsia="Cambria" w:hAnsiTheme="minorHAnsi" w:cs="Cambria"/>
                <w:b w:val="0"/>
                <w:sz w:val="18"/>
                <w:szCs w:val="18"/>
              </w:rPr>
              <w:t>radi unapr</w:t>
            </w:r>
            <w:r w:rsidRPr="007075A6">
              <w:rPr>
                <w:rFonts w:asciiTheme="minorHAnsi" w:eastAsia="Cambria" w:hAnsiTheme="minorHAnsi" w:cs="Cambria"/>
                <w:b w:val="0"/>
                <w:sz w:val="18"/>
                <w:szCs w:val="18"/>
              </w:rPr>
              <w:t>eđenja organizacione kulture i motivišućih menadžerskih stilova u javnoj upravi</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Kabinet predsjednika Vlade</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006A107F" w:rsidRPr="007075A6">
              <w:rPr>
                <w:rFonts w:asciiTheme="minorHAnsi" w:eastAsia="Cambria" w:hAnsiTheme="minorHAnsi" w:cs="Cambria"/>
                <w:b w:val="0"/>
                <w:sz w:val="18"/>
                <w:szCs w:val="18"/>
              </w:rPr>
              <w:t>3.000 €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3.2.16</w:t>
            </w:r>
          </w:p>
        </w:tc>
        <w:tc>
          <w:tcPr>
            <w:tcW w:w="2866"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B701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Kreiranje mentorskih modula za liderstvo u javnoj upravi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Razvijeni mentorski moduli</w:t>
            </w:r>
            <w:r w:rsidR="001D755B">
              <w:rPr>
                <w:rFonts w:asciiTheme="minorHAnsi" w:eastAsia="Cambria" w:hAnsiTheme="minorHAnsi" w:cs="Cambria"/>
                <w:b w:val="0"/>
                <w:sz w:val="18"/>
                <w:szCs w:val="18"/>
              </w:rPr>
              <w:t xml:space="preserve"> za liderstvo u javnoj upravi s</w:t>
            </w:r>
            <w:r w:rsidRPr="007075A6">
              <w:rPr>
                <w:rFonts w:asciiTheme="minorHAnsi" w:eastAsia="Cambria" w:hAnsiTheme="minorHAnsi" w:cs="Cambria"/>
                <w:b w:val="0"/>
                <w:sz w:val="18"/>
                <w:szCs w:val="18"/>
              </w:rPr>
              <w:t xml:space="preserve"> fokusom na integrisanje principa ravnopravnosti i poštovanje ljudskih prava</w:t>
            </w:r>
          </w:p>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Kroz module je mentorisano 100 zaposlenih u javnoj upravi</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r w:rsidRPr="007075A6">
              <w:rPr>
                <w:rFonts w:asciiTheme="minorHAnsi" w:eastAsia="Cambria" w:hAnsiTheme="minorHAnsi" w:cs="Cambria"/>
                <w:b w:val="0"/>
                <w:sz w:val="18"/>
                <w:szCs w:val="18"/>
              </w:rPr>
              <w:b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Kabinet predsjednika Vlade</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3.000 €</w:t>
            </w:r>
          </w:p>
        </w:tc>
        <w:tc>
          <w:tcPr>
            <w:tcW w:w="1764"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3.2.17</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9B701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Promocija javne uprave zasnovane na principima raznolikosti, jednakosti i nediskriminatorske politike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Organizovan okrugli sto na temu javne uprave zasnovane na principima raznolikosti, jednakosti i antidiskriminaciji pri zapošljavanju i radu u organima javne uprave na liderskom nivou</w:t>
            </w:r>
          </w:p>
          <w:p w:rsidR="00A16942" w:rsidRPr="007075A6"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Kreirani video-klipovi za promociju javne uprave zasnovane na principima raznolikosti i jednakosti</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0664DC">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56.</w:t>
            </w:r>
            <w:r w:rsidR="006A107F" w:rsidRPr="007075A6">
              <w:rPr>
                <w:rFonts w:asciiTheme="minorHAnsi" w:eastAsia="Cambria" w:hAnsiTheme="minorHAnsi" w:cs="Cambria"/>
                <w:b w:val="0"/>
                <w:sz w:val="18"/>
                <w:szCs w:val="18"/>
              </w:rPr>
              <w:t>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714293">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3.2.18</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B701D">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Unapređivanje digitalnih vještina zaposlenih u javnoj upravi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6A107F"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w:t>
            </w:r>
            <w:sdt>
              <w:sdtPr>
                <w:rPr>
                  <w:rFonts w:asciiTheme="minorHAnsi" w:hAnsiTheme="minorHAnsi"/>
                </w:rPr>
                <w:tag w:val="goog_rdk_86"/>
                <w:id w:val="1749001341"/>
              </w:sdtPr>
              <w:sdtEndPr/>
              <w:sdtContent/>
            </w:sdt>
            <w:r w:rsidR="001D755B">
              <w:rPr>
                <w:rFonts w:asciiTheme="minorHAnsi" w:eastAsia="Cambria" w:hAnsiTheme="minorHAnsi" w:cs="Cambria"/>
                <w:b w:val="0"/>
                <w:sz w:val="18"/>
                <w:szCs w:val="18"/>
              </w:rPr>
              <w:t>Kreiran program obuke</w:t>
            </w:r>
            <w:r w:rsidRPr="007075A6">
              <w:rPr>
                <w:rFonts w:asciiTheme="minorHAnsi" w:eastAsia="Cambria" w:hAnsiTheme="minorHAnsi" w:cs="Cambria"/>
                <w:b w:val="0"/>
                <w:sz w:val="18"/>
                <w:szCs w:val="18"/>
              </w:rPr>
              <w:t xml:space="preserve"> z</w:t>
            </w:r>
            <w:r w:rsidR="001D755B">
              <w:rPr>
                <w:rFonts w:asciiTheme="minorHAnsi" w:eastAsia="Cambria" w:hAnsiTheme="minorHAnsi" w:cs="Cambria"/>
                <w:b w:val="0"/>
                <w:sz w:val="18"/>
                <w:szCs w:val="18"/>
              </w:rPr>
              <w:t>a sticanje digitalnih vještina</w:t>
            </w:r>
          </w:p>
          <w:p w:rsidR="00A16942" w:rsidRPr="007075A6" w:rsidRDefault="00B819E8" w:rsidP="00714293">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1D755B">
              <w:rPr>
                <w:rFonts w:asciiTheme="minorHAnsi" w:eastAsia="Cambria" w:hAnsiTheme="minorHAnsi" w:cs="Cambria"/>
                <w:b w:val="0"/>
                <w:sz w:val="18"/>
                <w:szCs w:val="18"/>
              </w:rPr>
              <w:t>Sprovedena obuka</w:t>
            </w:r>
            <w:r w:rsidR="006A107F" w:rsidRPr="007075A6">
              <w:rPr>
                <w:rFonts w:asciiTheme="minorHAnsi" w:eastAsia="Cambria" w:hAnsiTheme="minorHAnsi" w:cs="Cambria"/>
                <w:b w:val="0"/>
                <w:sz w:val="18"/>
                <w:szCs w:val="18"/>
              </w:rPr>
              <w:t xml:space="preserve"> za min</w:t>
            </w:r>
            <w:r w:rsidR="00431911">
              <w:rPr>
                <w:rFonts w:asciiTheme="minorHAnsi" w:eastAsia="Cambria" w:hAnsiTheme="minorHAnsi" w:cs="Cambria"/>
                <w:b w:val="0"/>
                <w:sz w:val="18"/>
                <w:szCs w:val="18"/>
              </w:rPr>
              <w:t>imum</w:t>
            </w:r>
            <w:r w:rsidR="006A107F" w:rsidRPr="007075A6">
              <w:rPr>
                <w:rFonts w:asciiTheme="minorHAnsi" w:eastAsia="Cambria" w:hAnsiTheme="minorHAnsi" w:cs="Cambria"/>
                <w:b w:val="0"/>
                <w:sz w:val="18"/>
                <w:szCs w:val="18"/>
              </w:rPr>
              <w:t xml:space="preserve"> 80 službenika</w:t>
            </w:r>
          </w:p>
          <w:p w:rsidR="00A16942" w:rsidRPr="007075A6" w:rsidRDefault="00A16942">
            <w:pPr>
              <w:spacing w:before="20" w:after="20"/>
              <w:jc w:val="both"/>
              <w:rPr>
                <w:rFonts w:asciiTheme="minorHAnsi" w:eastAsia="Cambria" w:hAnsiTheme="minorHAnsi" w:cs="Cambria"/>
                <w:b w:val="0"/>
                <w:sz w:val="18"/>
                <w:szCs w:val="18"/>
              </w:rPr>
            </w:pP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431911" w:rsidRPr="007075A6" w:rsidRDefault="006A107F" w:rsidP="00431911">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F20243">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49</w:t>
            </w:r>
            <w:r w:rsidR="006A107F" w:rsidRPr="007075A6">
              <w:rPr>
                <w:rFonts w:asciiTheme="minorHAnsi" w:eastAsia="Cambria" w:hAnsiTheme="minorHAnsi" w:cs="Cambria"/>
                <w:b w:val="0"/>
                <w:sz w:val="18"/>
                <w:szCs w:val="18"/>
              </w:rPr>
              <w:t>.</w:t>
            </w:r>
            <w:r>
              <w:rPr>
                <w:rFonts w:asciiTheme="minorHAnsi" w:eastAsia="Cambria" w:hAnsiTheme="minorHAnsi" w:cs="Cambria"/>
                <w:b w:val="0"/>
                <w:sz w:val="18"/>
                <w:szCs w:val="18"/>
              </w:rPr>
              <w:t>5</w:t>
            </w:r>
            <w:r w:rsidR="006A107F"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pPr>
              <w:spacing w:before="20" w:after="20"/>
              <w:ind w:left="-26" w:right="-108"/>
              <w:rPr>
                <w:rFonts w:asciiTheme="minorHAnsi" w:hAnsiTheme="minorHAnsi"/>
                <w:b w:val="0"/>
                <w:sz w:val="18"/>
                <w:szCs w:val="18"/>
              </w:rPr>
            </w:pPr>
            <w:r>
              <w:rPr>
                <w:rFonts w:asciiTheme="minorHAnsi" w:hAnsiTheme="minorHAnsi"/>
                <w:b w:val="0"/>
                <w:sz w:val="18"/>
                <w:szCs w:val="18"/>
              </w:rPr>
              <w:t>3.2.19</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B819E8" w:rsidP="00714293">
            <w:pPr>
              <w:spacing w:before="20" w:after="20"/>
              <w:ind w:left="0"/>
              <w:rPr>
                <w:rFonts w:asciiTheme="minorHAnsi" w:hAnsiTheme="minorHAnsi"/>
                <w:b w:val="0"/>
                <w:sz w:val="18"/>
                <w:szCs w:val="18"/>
              </w:rPr>
            </w:pPr>
            <w:r w:rsidRPr="007075A6">
              <w:rPr>
                <w:rFonts w:asciiTheme="minorHAnsi" w:eastAsia="Cambria" w:hAnsiTheme="minorHAnsi" w:cs="Cambria"/>
                <w:b w:val="0"/>
                <w:sz w:val="18"/>
                <w:szCs w:val="18"/>
              </w:rPr>
              <w:t xml:space="preserve">Unapređivanje digitalnih vještina zaposlenih u javnoj </w:t>
            </w:r>
            <w:r w:rsidR="001D755B">
              <w:rPr>
                <w:rFonts w:asciiTheme="minorHAnsi" w:eastAsia="Cambria" w:hAnsiTheme="minorHAnsi" w:cs="Cambria"/>
                <w:b w:val="0"/>
                <w:sz w:val="18"/>
                <w:szCs w:val="18"/>
              </w:rPr>
              <w:t>upravi</w:t>
            </w:r>
            <w:r>
              <w:rPr>
                <w:rFonts w:asciiTheme="minorHAnsi" w:eastAsia="Cambria" w:hAnsiTheme="minorHAnsi" w:cs="Cambria"/>
                <w:b w:val="0"/>
                <w:sz w:val="18"/>
                <w:szCs w:val="18"/>
              </w:rPr>
              <w:t xml:space="preserve"> – u službama finansija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714293" w:rsidP="00714293">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B819E8" w:rsidRPr="007075A6">
              <w:rPr>
                <w:rFonts w:asciiTheme="minorHAnsi" w:eastAsia="Cambria" w:hAnsiTheme="minorHAnsi" w:cs="Cambria"/>
                <w:b w:val="0"/>
                <w:sz w:val="18"/>
                <w:szCs w:val="18"/>
              </w:rPr>
              <w:t>Kreiran program obuka za zaposlene u službama finansija u javnoj upravi</w:t>
            </w:r>
          </w:p>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Obučeno 20% zaposlenih u javnoj upravi u službama finansija</w:t>
            </w:r>
          </w:p>
          <w:p w:rsidR="00B819E8" w:rsidRPr="007075A6" w:rsidRDefault="00B819E8">
            <w:pPr>
              <w:spacing w:before="20" w:after="20"/>
              <w:jc w:val="both"/>
              <w:rPr>
                <w:rFonts w:asciiTheme="minorHAnsi" w:hAnsiTheme="minorHAnsi"/>
                <w:b w:val="0"/>
                <w:sz w:val="18"/>
                <w:szCs w:val="18"/>
              </w:rPr>
            </w:pP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F20243" w:rsidRPr="007075A6" w:rsidRDefault="00F20243" w:rsidP="00F20243">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F20243" w:rsidP="00F2024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F20243" w:rsidP="00F2024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F2024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F20243">
            <w:pPr>
              <w:spacing w:before="20" w:after="20"/>
              <w:jc w:val="center"/>
              <w:rPr>
                <w:rFonts w:asciiTheme="minorHAnsi" w:hAnsiTheme="minorHAnsi"/>
                <w:b w:val="0"/>
                <w:sz w:val="18"/>
                <w:szCs w:val="18"/>
              </w:rPr>
            </w:pPr>
            <w:r>
              <w:rPr>
                <w:rFonts w:asciiTheme="minorHAnsi" w:eastAsia="Cambria" w:hAnsiTheme="minorHAnsi" w:cs="Cambria"/>
                <w:b w:val="0"/>
                <w:sz w:val="18"/>
                <w:szCs w:val="18"/>
              </w:rPr>
              <w:t>49</w:t>
            </w:r>
            <w:r w:rsidRPr="007075A6">
              <w:rPr>
                <w:rFonts w:asciiTheme="minorHAnsi" w:eastAsia="Cambria" w:hAnsiTheme="minorHAnsi" w:cs="Cambria"/>
                <w:b w:val="0"/>
                <w:sz w:val="18"/>
                <w:szCs w:val="18"/>
              </w:rPr>
              <w:t>.</w:t>
            </w:r>
            <w:r>
              <w:rPr>
                <w:rFonts w:asciiTheme="minorHAnsi" w:eastAsia="Cambria" w:hAnsiTheme="minorHAnsi" w:cs="Cambria"/>
                <w:b w:val="0"/>
                <w:sz w:val="18"/>
                <w:szCs w:val="18"/>
              </w:rPr>
              <w:t>5</w:t>
            </w:r>
            <w:r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760C24">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hAnsiTheme="minorHAnsi"/>
                <w:b w:val="0"/>
                <w:sz w:val="18"/>
                <w:szCs w:val="18"/>
              </w:rPr>
            </w:pPr>
            <w:r>
              <w:rPr>
                <w:rFonts w:asciiTheme="minorHAnsi" w:hAnsiTheme="minorHAnsi"/>
                <w:b w:val="0"/>
                <w:sz w:val="18"/>
                <w:szCs w:val="18"/>
              </w:rPr>
              <w:t>3.2.20</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B819E8" w:rsidP="00714293">
            <w:pPr>
              <w:spacing w:before="20" w:after="20"/>
              <w:ind w:left="0"/>
              <w:rPr>
                <w:rFonts w:asciiTheme="minorHAnsi" w:hAnsiTheme="minorHAnsi"/>
                <w:b w:val="0"/>
                <w:sz w:val="18"/>
                <w:szCs w:val="18"/>
              </w:rPr>
            </w:pPr>
            <w:r w:rsidRPr="007075A6">
              <w:rPr>
                <w:rFonts w:asciiTheme="minorHAnsi" w:eastAsia="Cambria" w:hAnsiTheme="minorHAnsi" w:cs="Cambria"/>
                <w:b w:val="0"/>
                <w:sz w:val="18"/>
                <w:szCs w:val="18"/>
              </w:rPr>
              <w:t xml:space="preserve">Unapređivanje digitalnih vještina zaposlenih u javnoj </w:t>
            </w:r>
            <w:r w:rsidR="001D755B">
              <w:rPr>
                <w:rFonts w:asciiTheme="minorHAnsi" w:eastAsia="Cambria" w:hAnsiTheme="minorHAnsi" w:cs="Cambria"/>
                <w:b w:val="0"/>
                <w:sz w:val="18"/>
                <w:szCs w:val="18"/>
              </w:rPr>
              <w:t>upravi</w:t>
            </w:r>
            <w:r>
              <w:rPr>
                <w:rFonts w:asciiTheme="minorHAnsi" w:eastAsia="Cambria" w:hAnsiTheme="minorHAnsi" w:cs="Cambria"/>
                <w:b w:val="0"/>
                <w:sz w:val="18"/>
                <w:szCs w:val="18"/>
              </w:rPr>
              <w:t xml:space="preserve"> – u  pravnim službama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Kreiran program obuka za zaposlene u pravnim službama u javnoj upravi</w:t>
            </w:r>
          </w:p>
          <w:p w:rsidR="00B819E8" w:rsidRPr="007075A6" w:rsidRDefault="00B819E8" w:rsidP="00714293">
            <w:pPr>
              <w:spacing w:before="20" w:after="20"/>
              <w:ind w:left="0"/>
              <w:jc w:val="both"/>
              <w:rPr>
                <w:rFonts w:asciiTheme="minorHAnsi" w:hAnsiTheme="minorHAnsi"/>
                <w:b w:val="0"/>
                <w:sz w:val="18"/>
                <w:szCs w:val="18"/>
              </w:rPr>
            </w:pPr>
            <w:r w:rsidRPr="007075A6">
              <w:rPr>
                <w:rFonts w:asciiTheme="minorHAnsi" w:eastAsia="Cambria" w:hAnsiTheme="minorHAnsi" w:cs="Cambria"/>
                <w:b w:val="0"/>
                <w:sz w:val="18"/>
                <w:szCs w:val="18"/>
              </w:rPr>
              <w:t>- Obučeno 20% zaposlenih u javnoj upravi u pravnim službama</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F20243" w:rsidRPr="007075A6" w:rsidRDefault="00F20243" w:rsidP="00F20243">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F20243" w:rsidP="00F2024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F20243"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F20243"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F20243" w:rsidP="00B819E8">
            <w:pPr>
              <w:spacing w:before="20" w:after="20"/>
              <w:jc w:val="center"/>
              <w:rPr>
                <w:rFonts w:asciiTheme="minorHAnsi" w:hAnsiTheme="minorHAnsi"/>
                <w:b w:val="0"/>
                <w:sz w:val="18"/>
                <w:szCs w:val="18"/>
              </w:rPr>
            </w:pPr>
            <w:r>
              <w:rPr>
                <w:rFonts w:asciiTheme="minorHAnsi" w:eastAsia="Cambria" w:hAnsiTheme="minorHAnsi" w:cs="Cambria"/>
                <w:b w:val="0"/>
                <w:sz w:val="18"/>
                <w:szCs w:val="18"/>
              </w:rPr>
              <w:t>49</w:t>
            </w:r>
            <w:r w:rsidRPr="007075A6">
              <w:rPr>
                <w:rFonts w:asciiTheme="minorHAnsi" w:eastAsia="Cambria" w:hAnsiTheme="minorHAnsi" w:cs="Cambria"/>
                <w:b w:val="0"/>
                <w:sz w:val="18"/>
                <w:szCs w:val="18"/>
              </w:rPr>
              <w:t>.</w:t>
            </w:r>
            <w:r>
              <w:rPr>
                <w:rFonts w:asciiTheme="minorHAnsi" w:eastAsia="Cambria" w:hAnsiTheme="minorHAnsi" w:cs="Cambria"/>
                <w:b w:val="0"/>
                <w:sz w:val="18"/>
                <w:szCs w:val="18"/>
              </w:rPr>
              <w:t>5</w:t>
            </w:r>
            <w:r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760C24"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hAnsiTheme="minorHAnsi"/>
                <w:b w:val="0"/>
                <w:sz w:val="18"/>
                <w:szCs w:val="18"/>
              </w:rPr>
            </w:pPr>
            <w:r>
              <w:rPr>
                <w:rFonts w:asciiTheme="minorHAnsi" w:hAnsiTheme="minorHAnsi"/>
                <w:b w:val="0"/>
                <w:sz w:val="18"/>
                <w:szCs w:val="18"/>
              </w:rPr>
              <w:t>3.2.21</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612F92" w:rsidP="00714293">
            <w:pPr>
              <w:spacing w:before="20" w:after="20"/>
              <w:ind w:left="0"/>
              <w:rPr>
                <w:rFonts w:asciiTheme="minorHAnsi" w:hAnsiTheme="minorHAnsi"/>
                <w:b w:val="0"/>
                <w:sz w:val="18"/>
                <w:szCs w:val="18"/>
              </w:rPr>
            </w:pPr>
            <w:r>
              <w:rPr>
                <w:rFonts w:asciiTheme="minorHAnsi" w:eastAsia="Cambria" w:hAnsiTheme="minorHAnsi" w:cs="Cambria"/>
                <w:b w:val="0"/>
                <w:sz w:val="18"/>
                <w:szCs w:val="18"/>
              </w:rPr>
              <w:t>Realizacija promotivne kampanje</w:t>
            </w:r>
            <w:r w:rsidR="001D755B">
              <w:rPr>
                <w:rFonts w:asciiTheme="minorHAnsi" w:eastAsia="Cambria" w:hAnsiTheme="minorHAnsi" w:cs="Cambria"/>
                <w:b w:val="0"/>
                <w:sz w:val="18"/>
                <w:szCs w:val="18"/>
              </w:rPr>
              <w:t xml:space="preserve"> o značaju unapr</w:t>
            </w:r>
            <w:r w:rsidR="00B819E8" w:rsidRPr="007075A6">
              <w:rPr>
                <w:rFonts w:asciiTheme="minorHAnsi" w:eastAsia="Cambria" w:hAnsiTheme="minorHAnsi" w:cs="Cambria"/>
                <w:b w:val="0"/>
                <w:sz w:val="18"/>
                <w:szCs w:val="18"/>
              </w:rPr>
              <w:t>eđenja digitalnih vještina zaposlenih u javnoj upravi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714293" w:rsidRDefault="00714293" w:rsidP="00714293">
            <w:pPr>
              <w:spacing w:before="20" w:after="20"/>
              <w:ind w:left="0"/>
              <w:jc w:val="both"/>
              <w:rPr>
                <w:rFonts w:asciiTheme="minorHAnsi" w:hAnsiTheme="minorHAnsi"/>
                <w:sz w:val="18"/>
                <w:szCs w:val="18"/>
              </w:rPr>
            </w:pPr>
            <w:r>
              <w:rPr>
                <w:rFonts w:asciiTheme="minorHAnsi" w:hAnsiTheme="minorHAnsi"/>
                <w:sz w:val="18"/>
                <w:szCs w:val="18"/>
              </w:rPr>
              <w:t xml:space="preserve">- </w:t>
            </w:r>
            <w:r w:rsidR="00B819E8" w:rsidRPr="00714293">
              <w:rPr>
                <w:rFonts w:asciiTheme="minorHAnsi" w:hAnsiTheme="minorHAnsi"/>
                <w:b w:val="0"/>
                <w:sz w:val="18"/>
                <w:szCs w:val="18"/>
              </w:rPr>
              <w:t xml:space="preserve">Kreirana promotivna kampanja o značaju unaprjeđenja digitalnih vještina zaposlenih u javnoj </w:t>
            </w:r>
            <w:r w:rsidRPr="00714293">
              <w:rPr>
                <w:rFonts w:asciiTheme="minorHAnsi" w:hAnsiTheme="minorHAnsi"/>
                <w:b w:val="0"/>
                <w:sz w:val="18"/>
                <w:szCs w:val="18"/>
              </w:rPr>
              <w:t>upravi</w:t>
            </w:r>
          </w:p>
          <w:p w:rsidR="00B819E8" w:rsidRPr="00714293" w:rsidRDefault="00B819E8" w:rsidP="00714293">
            <w:pPr>
              <w:spacing w:before="20" w:after="20"/>
              <w:ind w:left="0"/>
              <w:jc w:val="both"/>
              <w:rPr>
                <w:rFonts w:asciiTheme="minorHAnsi" w:hAnsiTheme="minorHAnsi"/>
                <w:sz w:val="18"/>
                <w:szCs w:val="18"/>
              </w:rPr>
            </w:pPr>
            <w:r>
              <w:rPr>
                <w:rFonts w:asciiTheme="minorHAnsi" w:eastAsia="Cambria" w:hAnsiTheme="minorHAnsi" w:cs="Cambria"/>
                <w:b w:val="0"/>
                <w:sz w:val="18"/>
                <w:szCs w:val="18"/>
              </w:rPr>
              <w:t>- Broj promo aktivnosti</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IQ 2023</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 xml:space="preserve">IV </w:t>
            </w:r>
            <w:r w:rsidR="001D755B">
              <w:rPr>
                <w:rFonts w:asciiTheme="minorHAnsi" w:hAnsiTheme="minorHAnsi"/>
                <w:b w:val="0"/>
                <w:sz w:val="18"/>
                <w:szCs w:val="18"/>
              </w:rPr>
              <w:t xml:space="preserve">Q </w:t>
            </w:r>
            <w:r>
              <w:rPr>
                <w:rFonts w:asciiTheme="minorHAnsi" w:hAnsiTheme="minorHAnsi"/>
                <w:b w:val="0"/>
                <w:sz w:val="18"/>
                <w:szCs w:val="18"/>
              </w:rPr>
              <w:t>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F20243" w:rsidP="00B819E8">
            <w:pPr>
              <w:spacing w:before="20" w:after="20"/>
              <w:jc w:val="center"/>
              <w:rPr>
                <w:rFonts w:asciiTheme="minorHAnsi" w:hAnsiTheme="minorHAnsi"/>
                <w:b w:val="0"/>
                <w:sz w:val="18"/>
                <w:szCs w:val="18"/>
              </w:rPr>
            </w:pPr>
            <w:r>
              <w:rPr>
                <w:rFonts w:asciiTheme="minorHAnsi" w:eastAsia="Cambria" w:hAnsiTheme="minorHAnsi" w:cs="Cambria"/>
                <w:b w:val="0"/>
                <w:sz w:val="18"/>
                <w:szCs w:val="18"/>
              </w:rPr>
              <w:t>49</w:t>
            </w:r>
            <w:r w:rsidRPr="007075A6">
              <w:rPr>
                <w:rFonts w:asciiTheme="minorHAnsi" w:eastAsia="Cambria" w:hAnsiTheme="minorHAnsi" w:cs="Cambria"/>
                <w:b w:val="0"/>
                <w:sz w:val="18"/>
                <w:szCs w:val="18"/>
              </w:rPr>
              <w:t>.</w:t>
            </w:r>
            <w:r>
              <w:rPr>
                <w:rFonts w:asciiTheme="minorHAnsi" w:eastAsia="Cambria" w:hAnsiTheme="minorHAnsi" w:cs="Cambria"/>
                <w:b w:val="0"/>
                <w:sz w:val="18"/>
                <w:szCs w:val="18"/>
              </w:rPr>
              <w:t>5</w:t>
            </w:r>
            <w:r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760C24"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hAnsiTheme="minorHAnsi"/>
                <w:b w:val="0"/>
                <w:sz w:val="18"/>
                <w:szCs w:val="18"/>
              </w:rPr>
            </w:pPr>
            <w:r>
              <w:rPr>
                <w:rFonts w:asciiTheme="minorHAnsi" w:hAnsiTheme="minorHAnsi"/>
                <w:b w:val="0"/>
                <w:sz w:val="18"/>
                <w:szCs w:val="18"/>
              </w:rPr>
              <w:t>3.2.22</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B819E8" w:rsidP="00B819E8">
            <w:pPr>
              <w:spacing w:before="20" w:after="20"/>
              <w:ind w:left="0"/>
              <w:rPr>
                <w:rFonts w:asciiTheme="minorHAnsi" w:hAnsiTheme="minorHAnsi"/>
                <w:b w:val="0"/>
                <w:sz w:val="18"/>
                <w:szCs w:val="18"/>
              </w:rPr>
            </w:pPr>
            <w:r>
              <w:rPr>
                <w:rFonts w:asciiTheme="minorHAnsi" w:hAnsiTheme="minorHAnsi"/>
                <w:b w:val="0"/>
                <w:sz w:val="18"/>
                <w:szCs w:val="18"/>
              </w:rPr>
              <w:t>Unapređenje nedostajućih znanja  u dijelu digitalnih vještin</w:t>
            </w:r>
            <w:r w:rsidR="001D755B">
              <w:rPr>
                <w:rFonts w:asciiTheme="minorHAnsi" w:hAnsiTheme="minorHAnsi"/>
                <w:b w:val="0"/>
                <w:sz w:val="18"/>
                <w:szCs w:val="18"/>
              </w:rPr>
              <w:t>a za buduća radna mjesta IT inženjera u javnoj upravi</w:t>
            </w:r>
            <w:r>
              <w:rPr>
                <w:rFonts w:asciiTheme="minorHAnsi" w:hAnsiTheme="minorHAnsi"/>
                <w:b w:val="0"/>
                <w:sz w:val="18"/>
                <w:szCs w:val="18"/>
              </w:rPr>
              <w:t xml:space="preserve"> </w:t>
            </w:r>
          </w:p>
          <w:p w:rsidR="00B819E8" w:rsidRPr="007075A6" w:rsidRDefault="00B819E8" w:rsidP="00B819E8">
            <w:pPr>
              <w:spacing w:before="20" w:after="20"/>
              <w:ind w:left="0"/>
              <w:rPr>
                <w:rFonts w:asciiTheme="minorHAnsi" w:hAnsiTheme="minorHAnsi"/>
                <w:b w:val="0"/>
                <w:sz w:val="18"/>
                <w:szCs w:val="18"/>
              </w:rPr>
            </w:pP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714293" w:rsidRDefault="00B819E8" w:rsidP="00714293">
            <w:pPr>
              <w:pStyle w:val="ListParagraph"/>
              <w:numPr>
                <w:ilvl w:val="0"/>
                <w:numId w:val="10"/>
              </w:numPr>
              <w:spacing w:before="20" w:after="20"/>
              <w:ind w:left="76" w:hanging="90"/>
              <w:jc w:val="both"/>
              <w:rPr>
                <w:rFonts w:asciiTheme="minorHAnsi" w:hAnsiTheme="minorHAnsi"/>
                <w:b w:val="0"/>
                <w:sz w:val="18"/>
                <w:szCs w:val="18"/>
              </w:rPr>
            </w:pPr>
            <w:r w:rsidRPr="00015645">
              <w:rPr>
                <w:rFonts w:asciiTheme="minorHAnsi" w:hAnsiTheme="minorHAnsi"/>
                <w:b w:val="0"/>
                <w:sz w:val="18"/>
                <w:szCs w:val="18"/>
              </w:rPr>
              <w:t xml:space="preserve">Akreditovan program za </w:t>
            </w:r>
            <w:r w:rsidR="001D755B">
              <w:rPr>
                <w:rFonts w:asciiTheme="minorHAnsi" w:hAnsiTheme="minorHAnsi"/>
                <w:b w:val="0"/>
                <w:sz w:val="18"/>
                <w:szCs w:val="18"/>
              </w:rPr>
              <w:t>digitalne vještine neophodne za radna mjesta IT inže</w:t>
            </w:r>
            <w:r>
              <w:rPr>
                <w:rFonts w:asciiTheme="minorHAnsi" w:hAnsiTheme="minorHAnsi"/>
                <w:b w:val="0"/>
                <w:sz w:val="18"/>
                <w:szCs w:val="18"/>
              </w:rPr>
              <w:t>njera u javnoj upravi</w:t>
            </w:r>
          </w:p>
          <w:p w:rsidR="00B819E8" w:rsidRPr="00714293" w:rsidRDefault="00B819E8" w:rsidP="00714293">
            <w:pPr>
              <w:pStyle w:val="ListParagraph"/>
              <w:numPr>
                <w:ilvl w:val="0"/>
                <w:numId w:val="10"/>
              </w:numPr>
              <w:spacing w:before="20" w:after="20"/>
              <w:ind w:left="76" w:hanging="90"/>
              <w:jc w:val="both"/>
              <w:rPr>
                <w:rFonts w:asciiTheme="minorHAnsi" w:hAnsiTheme="minorHAnsi"/>
                <w:b w:val="0"/>
                <w:sz w:val="18"/>
                <w:szCs w:val="18"/>
              </w:rPr>
            </w:pPr>
            <w:r w:rsidRPr="00714293">
              <w:rPr>
                <w:rFonts w:asciiTheme="minorHAnsi" w:hAnsiTheme="minorHAnsi"/>
                <w:b w:val="0"/>
                <w:sz w:val="18"/>
                <w:szCs w:val="18"/>
              </w:rPr>
              <w:t>Najmanje 120 osoba obučeno o digitalnim vještinama</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Univerzitet CG</w:t>
            </w:r>
          </w:p>
          <w:p w:rsidR="00B819E8" w:rsidRDefault="00714293" w:rsidP="00B819E8">
            <w:pPr>
              <w:spacing w:before="20" w:after="20"/>
              <w:jc w:val="center"/>
              <w:rPr>
                <w:rFonts w:asciiTheme="minorHAnsi" w:hAnsiTheme="minorHAnsi"/>
                <w:b w:val="0"/>
                <w:sz w:val="18"/>
                <w:szCs w:val="18"/>
              </w:rPr>
            </w:pPr>
            <w:r>
              <w:rPr>
                <w:rFonts w:asciiTheme="minorHAnsi" w:hAnsiTheme="minorHAnsi"/>
                <w:b w:val="0"/>
                <w:sz w:val="18"/>
                <w:szCs w:val="18"/>
              </w:rPr>
              <w:t>ZZZ</w:t>
            </w:r>
          </w:p>
          <w:p w:rsidR="00B819E8"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MJUDDM</w:t>
            </w:r>
          </w:p>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NVO</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III Q 2023</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IV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 xml:space="preserve">307.000 </w:t>
            </w:r>
            <w:r w:rsidRPr="00431911">
              <w:rPr>
                <w:rFonts w:asciiTheme="minorHAnsi" w:hAnsiTheme="minorHAnsi"/>
                <w:b w:val="0"/>
                <w:sz w:val="18"/>
                <w:szCs w:val="18"/>
              </w:rPr>
              <w:t>€</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hAnsiTheme="minorHAnsi"/>
                <w:b w:val="0"/>
                <w:sz w:val="18"/>
                <w:szCs w:val="18"/>
              </w:rPr>
            </w:pPr>
            <w:r>
              <w:rPr>
                <w:rFonts w:asciiTheme="minorHAnsi" w:hAnsiTheme="minorHAnsi"/>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3.2.23</w:t>
            </w:r>
          </w:p>
        </w:tc>
        <w:tc>
          <w:tcPr>
            <w:tcW w:w="2866"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kapaciteta o konceptu e-pristupačnosti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Obučeno 200 zaposlenih u javnoj upravi o konceptu e-pristupačnosti (izrada dokumenata)</w:t>
            </w:r>
          </w:p>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Obučeno 50 urednika sajtova javne uprave i 50 administratora sajtova javne uprave o primjeni standarda e-pristupačnosti prilikom planiranja i izarde sajtova organa javne uprave</w:t>
            </w:r>
          </w:p>
          <w:p w:rsidR="00B819E8" w:rsidRPr="007075A6" w:rsidRDefault="001D755B" w:rsidP="00714293">
            <w:pPr>
              <w:spacing w:before="20" w:after="20"/>
              <w:ind w:left="0"/>
              <w:jc w:val="both"/>
              <w:rPr>
                <w:rFonts w:asciiTheme="minorHAnsi" w:eastAsia="Cambria" w:hAnsiTheme="minorHAnsi" w:cs="Cambria"/>
                <w:b w:val="0"/>
                <w:sz w:val="18"/>
                <w:szCs w:val="18"/>
              </w:rPr>
            </w:pPr>
            <w:r>
              <w:rPr>
                <w:rFonts w:asciiTheme="minorHAnsi" w:eastAsia="Cambria" w:hAnsiTheme="minorHAnsi" w:cs="Cambria"/>
                <w:b w:val="0"/>
                <w:sz w:val="18"/>
                <w:szCs w:val="18"/>
              </w:rPr>
              <w:t>- Obučeno/sertifikovano petoro</w:t>
            </w:r>
            <w:r w:rsidR="00B819E8" w:rsidRPr="007075A6">
              <w:rPr>
                <w:rFonts w:asciiTheme="minorHAnsi" w:eastAsia="Cambria" w:hAnsiTheme="minorHAnsi" w:cs="Cambria"/>
                <w:b w:val="0"/>
                <w:sz w:val="18"/>
                <w:szCs w:val="18"/>
              </w:rPr>
              <w:t xml:space="preserve"> zaposlenih u MJUDDM iz oblasti standarda </w:t>
            </w:r>
            <w:r w:rsidR="00B819E8" w:rsidRPr="007075A6">
              <w:rPr>
                <w:rFonts w:asciiTheme="minorHAnsi" w:eastAsia="Cambria" w:hAnsiTheme="minorHAnsi" w:cs="Cambria"/>
                <w:b w:val="0"/>
                <w:sz w:val="18"/>
                <w:szCs w:val="18"/>
              </w:rPr>
              <w:lastRenderedPageBreak/>
              <w:t>e-pristupačnosti za administratore portala GOV.ME (WCAG 2.1)</w:t>
            </w:r>
            <w:r w:rsidR="00B819E8" w:rsidRPr="007075A6">
              <w:rPr>
                <w:rFonts w:asciiTheme="minorHAnsi" w:eastAsia="Cambria" w:hAnsiTheme="minorHAnsi" w:cs="Cambria"/>
                <w:b w:val="0"/>
                <w:sz w:val="18"/>
                <w:szCs w:val="18"/>
              </w:rPr>
              <w:tab/>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UZK</w:t>
            </w:r>
          </w:p>
          <w:p w:rsidR="00B819E8"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MJUDM</w:t>
            </w:r>
          </w:p>
          <w:p w:rsidR="00B819E8" w:rsidRPr="007075A6" w:rsidRDefault="00B819E8" w:rsidP="00B819E8">
            <w:pPr>
              <w:spacing w:before="20" w:after="20"/>
              <w:jc w:val="center"/>
              <w:rPr>
                <w:rFonts w:asciiTheme="minorHAnsi" w:eastAsia="Cambria" w:hAnsiTheme="minorHAnsi" w:cs="Cambria"/>
                <w:b w:val="0"/>
                <w:sz w:val="18"/>
                <w:szCs w:val="18"/>
              </w:rPr>
            </w:pPr>
            <w:r w:rsidRPr="00837A49">
              <w:rPr>
                <w:rFonts w:asciiTheme="minorHAnsi" w:eastAsia="Cambria" w:hAnsiTheme="minorHAnsi" w:cs="Cambria"/>
                <w:b w:val="0"/>
                <w:color w:val="000000" w:themeColor="text1"/>
                <w:sz w:val="18"/>
                <w:szCs w:val="18"/>
              </w:rPr>
              <w:t xml:space="preserve">JLS </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9</w:t>
            </w:r>
            <w:r w:rsidRPr="007075A6">
              <w:rPr>
                <w:rFonts w:asciiTheme="minorHAnsi" w:eastAsia="Cambria" w:hAnsiTheme="minorHAnsi" w:cs="Cambria"/>
                <w:b w:val="0"/>
                <w:sz w:val="18"/>
                <w:szCs w:val="18"/>
              </w:rPr>
              <w:t>8.000 €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3.2.24</w:t>
            </w:r>
          </w:p>
        </w:tc>
        <w:tc>
          <w:tcPr>
            <w:tcW w:w="2866"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Jačanje kapaciteta administratora aplikativnog dijela jedinstvenog informacionog sistema za elektronsku razmjenu podataka (JSERP)</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B819E8" w:rsidP="00714293">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Obučeno 40 administratora informacionog sistema JISERP</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Pr="007075A6">
              <w:rPr>
                <w:rFonts w:asciiTheme="minorHAnsi" w:eastAsia="Cambria" w:hAnsiTheme="minorHAnsi" w:cs="Cambria"/>
                <w:b w:val="0"/>
                <w:sz w:val="18"/>
                <w:szCs w:val="18"/>
              </w:rPr>
              <w:t>2.000 €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FFFFFF"/>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3.2.25</w:t>
            </w:r>
          </w:p>
        </w:tc>
        <w:tc>
          <w:tcPr>
            <w:tcW w:w="2866"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1D755B" w:rsidP="00B819E8">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Sprovođenje obuke</w:t>
            </w:r>
            <w:r w:rsidR="00B819E8" w:rsidRPr="007075A6">
              <w:rPr>
                <w:rFonts w:asciiTheme="minorHAnsi" w:eastAsia="Cambria" w:hAnsiTheme="minorHAnsi" w:cs="Cambria"/>
                <w:b w:val="0"/>
                <w:sz w:val="18"/>
                <w:szCs w:val="18"/>
              </w:rPr>
              <w:t xml:space="preserve"> za administratora sadržaja na portalu data.gov.me</w:t>
            </w:r>
          </w:p>
        </w:tc>
        <w:tc>
          <w:tcPr>
            <w:tcW w:w="364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Obučeno 66 administratora informacionog sistema data.gov.me</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Pr="007075A6">
              <w:rPr>
                <w:rFonts w:asciiTheme="minorHAnsi" w:eastAsia="Cambria" w:hAnsiTheme="minorHAnsi" w:cs="Cambria"/>
                <w:b w:val="0"/>
                <w:sz w:val="18"/>
                <w:szCs w:val="18"/>
              </w:rPr>
              <w:t>6.000 €</w:t>
            </w:r>
          </w:p>
        </w:tc>
        <w:tc>
          <w:tcPr>
            <w:tcW w:w="1764" w:type="dxa"/>
            <w:tcBorders>
              <w:top w:val="single" w:sz="4" w:space="0" w:color="auto"/>
              <w:left w:val="single" w:sz="4" w:space="0" w:color="auto"/>
              <w:bottom w:val="single" w:sz="4" w:space="0" w:color="auto"/>
              <w:right w:val="single" w:sz="4" w:space="0" w:color="auto"/>
            </w:tcBorders>
            <w:shd w:val="clear" w:color="auto" w:fill="FFFFFF"/>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3.2.26</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B819E8" w:rsidP="00B819E8">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Promovisanje pripreme podataka u formatu otvorenih podataka</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održanih obuka za javnu upravu i jedinice lokalne samouprave radi poboljšanja njihovih vještina i razumijevanja u pripremi podataka u formatu otvorenih podataka</w:t>
            </w:r>
          </w:p>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održanih radionica o otvorenim podacima za različite zainteresovane strane</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PKCG</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Pr="007075A6">
              <w:rPr>
                <w:rFonts w:asciiTheme="minorHAnsi" w:eastAsia="Cambria" w:hAnsiTheme="minorHAnsi" w:cs="Cambria"/>
                <w:b w:val="0"/>
                <w:sz w:val="18"/>
                <w:szCs w:val="18"/>
              </w:rPr>
              <w:t>7.000 €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3.2.27</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Podizanje svijesti o važnosti pružanja e-usluga</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w:t>
            </w:r>
            <w:r>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Broj realizovanih promotivnih događaja/radionica o značaju pružanja elektronskih usluga u javnoj upravi</w:t>
            </w:r>
          </w:p>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obučenih administratora i moderatora Portala elektronske uprave</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B819E8" w:rsidRPr="007075A6" w:rsidRDefault="00B819E8" w:rsidP="00B819E8">
            <w:pPr>
              <w:pBdr>
                <w:top w:val="nil"/>
                <w:left w:val="nil"/>
                <w:bottom w:val="nil"/>
                <w:right w:val="nil"/>
                <w:between w:val="nil"/>
              </w:pBdr>
              <w:spacing w:before="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25.000 €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3.2.28</w:t>
            </w:r>
          </w:p>
        </w:tc>
        <w:tc>
          <w:tcPr>
            <w:tcW w:w="2866"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Podizanje kapaciteta službenika u MJUDDM o upravljanju ICT projektima </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714293">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Obučeno 10 zaposlenih o upravljanju ICT projektima</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19</w:t>
            </w:r>
            <w:r w:rsidRPr="007075A6">
              <w:rPr>
                <w:rFonts w:asciiTheme="minorHAnsi" w:eastAsia="Cambria" w:hAnsiTheme="minorHAnsi" w:cs="Cambria"/>
                <w:b w:val="0"/>
                <w:sz w:val="18"/>
                <w:szCs w:val="18"/>
              </w:rPr>
              <w:t>.000 €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3.2.29</w:t>
            </w:r>
          </w:p>
        </w:tc>
        <w:tc>
          <w:tcPr>
            <w:tcW w:w="2866"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Sprovođenje obuka  iz oblasti ISO standarda i GDPR (za dobijanje sertifikata za implementatore i interne audite)</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714293">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Obučeno/sertifikovano 20 zaposlenih u javnoj upravi za neki od ISO standarda</w:t>
            </w:r>
            <w:r w:rsidRPr="007075A6">
              <w:rPr>
                <w:rFonts w:asciiTheme="minorHAnsi" w:eastAsia="Cambria" w:hAnsiTheme="minorHAnsi" w:cs="Cambria"/>
                <w:b w:val="0"/>
                <w:sz w:val="18"/>
                <w:szCs w:val="18"/>
              </w:rPr>
              <w:br/>
              <w:t>- Obučeno 20 zaposlenih u javnoj upravi za poznavanje GDPR</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Pr="007075A6">
              <w:rPr>
                <w:rFonts w:asciiTheme="minorHAnsi" w:eastAsia="Cambria" w:hAnsiTheme="minorHAnsi" w:cs="Cambria"/>
                <w:b w:val="0"/>
                <w:sz w:val="18"/>
                <w:szCs w:val="18"/>
              </w:rPr>
              <w:t>5.000 €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819E8"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714293" w:rsidP="00B819E8">
            <w:pPr>
              <w:spacing w:before="20" w:after="20"/>
              <w:ind w:left="-26" w:right="-108"/>
              <w:rPr>
                <w:rFonts w:asciiTheme="minorHAnsi" w:eastAsia="Cambria" w:hAnsiTheme="minorHAnsi" w:cs="Cambria"/>
                <w:b w:val="0"/>
                <w:sz w:val="18"/>
                <w:szCs w:val="18"/>
              </w:rPr>
            </w:pPr>
            <w:r>
              <w:rPr>
                <w:rFonts w:asciiTheme="minorHAnsi" w:eastAsia="Cambria" w:hAnsiTheme="minorHAnsi" w:cs="Cambria"/>
                <w:b w:val="0"/>
                <w:sz w:val="18"/>
                <w:szCs w:val="18"/>
              </w:rPr>
              <w:t>3.2.30</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B819E8" w:rsidRPr="007075A6" w:rsidRDefault="00B819E8" w:rsidP="00B819E8">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Sistema mjerenja zadovoljstva</w:t>
            </w:r>
            <w:r>
              <w:rPr>
                <w:rFonts w:asciiTheme="minorHAnsi" w:eastAsia="Cambria" w:hAnsiTheme="minorHAnsi" w:cs="Cambria"/>
                <w:b w:val="0"/>
                <w:sz w:val="18"/>
                <w:szCs w:val="18"/>
              </w:rPr>
              <w:t xml:space="preserve"> zaposlenih</w:t>
            </w:r>
            <w:r w:rsidRPr="007075A6">
              <w:rPr>
                <w:rFonts w:asciiTheme="minorHAnsi" w:eastAsia="Cambria" w:hAnsiTheme="minorHAnsi" w:cs="Cambria"/>
                <w:b w:val="0"/>
                <w:sz w:val="18"/>
                <w:szCs w:val="18"/>
              </w:rPr>
              <w:t xml:space="preserve"> u javnoj upravi</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714293">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Unaprijeđena metodologija za mjerenje zadovoljstva zaposlenih u javnoj upravi</w:t>
            </w:r>
          </w:p>
          <w:p w:rsidR="00B819E8" w:rsidRPr="007075A6" w:rsidRDefault="00B819E8" w:rsidP="00714293">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Razvijene standardizovane smjernice za mjerenje zadovolj</w:t>
            </w:r>
            <w:r w:rsidR="00714293">
              <w:rPr>
                <w:rFonts w:asciiTheme="minorHAnsi" w:eastAsia="Cambria" w:hAnsiTheme="minorHAnsi" w:cs="Cambria"/>
                <w:b w:val="0"/>
                <w:sz w:val="18"/>
                <w:szCs w:val="18"/>
              </w:rPr>
              <w:t>stva zaposlenih u javnoj upravi</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F20243" w:rsidP="00B819E8">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22</w:t>
            </w:r>
            <w:r w:rsidR="00B819E8" w:rsidRPr="007075A6">
              <w:rPr>
                <w:rFonts w:asciiTheme="minorHAnsi" w:eastAsia="Cambria" w:hAnsiTheme="minorHAnsi" w:cs="Cambria"/>
                <w:b w:val="0"/>
                <w:sz w:val="18"/>
                <w:szCs w:val="18"/>
              </w:rPr>
              <w:t>.</w:t>
            </w:r>
            <w:r>
              <w:rPr>
                <w:rFonts w:asciiTheme="minorHAnsi" w:eastAsia="Cambria" w:hAnsiTheme="minorHAnsi" w:cs="Cambria"/>
                <w:b w:val="0"/>
                <w:sz w:val="18"/>
                <w:szCs w:val="18"/>
              </w:rPr>
              <w:t>5</w:t>
            </w:r>
            <w:r w:rsidR="00B819E8"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B819E8" w:rsidRPr="007075A6" w:rsidRDefault="00B819E8" w:rsidP="00B819E8">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F20243" w:rsidRPr="007075A6" w:rsidTr="00407EF3">
        <w:tc>
          <w:tcPr>
            <w:tcW w:w="625" w:type="dxa"/>
            <w:tcBorders>
              <w:top w:val="single" w:sz="4" w:space="0" w:color="auto"/>
              <w:left w:val="single" w:sz="4" w:space="0" w:color="auto"/>
              <w:bottom w:val="single" w:sz="4" w:space="0" w:color="auto"/>
              <w:right w:val="single" w:sz="4" w:space="0" w:color="auto"/>
            </w:tcBorders>
            <w:shd w:val="clear" w:color="auto" w:fill="auto"/>
          </w:tcPr>
          <w:p w:rsidR="00F20243" w:rsidRPr="007075A6" w:rsidRDefault="00714293" w:rsidP="00B819E8">
            <w:pPr>
              <w:spacing w:before="20" w:after="20"/>
              <w:ind w:left="-26" w:right="-108"/>
              <w:rPr>
                <w:rFonts w:asciiTheme="minorHAnsi" w:hAnsiTheme="minorHAnsi"/>
                <w:b w:val="0"/>
                <w:sz w:val="18"/>
                <w:szCs w:val="18"/>
              </w:rPr>
            </w:pPr>
            <w:r>
              <w:rPr>
                <w:rFonts w:asciiTheme="minorHAnsi" w:hAnsiTheme="minorHAnsi"/>
                <w:b w:val="0"/>
                <w:sz w:val="18"/>
                <w:szCs w:val="18"/>
              </w:rPr>
              <w:t>3.2.31</w:t>
            </w:r>
          </w:p>
        </w:tc>
        <w:tc>
          <w:tcPr>
            <w:tcW w:w="2866" w:type="dxa"/>
            <w:tcBorders>
              <w:top w:val="single" w:sz="4" w:space="0" w:color="auto"/>
              <w:left w:val="single" w:sz="4" w:space="0" w:color="auto"/>
              <w:bottom w:val="single" w:sz="4" w:space="0" w:color="auto"/>
              <w:right w:val="single" w:sz="4" w:space="0" w:color="auto"/>
            </w:tcBorders>
            <w:shd w:val="clear" w:color="auto" w:fill="auto"/>
          </w:tcPr>
          <w:p w:rsidR="00F20243" w:rsidRPr="007075A6" w:rsidRDefault="00AE19EC" w:rsidP="001D755B">
            <w:pPr>
              <w:spacing w:before="20" w:after="20"/>
              <w:ind w:left="0"/>
              <w:rPr>
                <w:rFonts w:asciiTheme="minorHAnsi" w:hAnsiTheme="minorHAnsi"/>
                <w:b w:val="0"/>
                <w:sz w:val="18"/>
                <w:szCs w:val="18"/>
              </w:rPr>
            </w:pPr>
            <w:r>
              <w:rPr>
                <w:rFonts w:asciiTheme="minorHAnsi" w:hAnsiTheme="minorHAnsi"/>
                <w:b w:val="0"/>
                <w:sz w:val="18"/>
                <w:szCs w:val="18"/>
              </w:rPr>
              <w:t>Sprovođenje obuke za</w:t>
            </w:r>
            <w:r w:rsidR="001D755B">
              <w:rPr>
                <w:rFonts w:asciiTheme="minorHAnsi" w:hAnsiTheme="minorHAnsi"/>
                <w:b w:val="0"/>
                <w:sz w:val="18"/>
                <w:szCs w:val="18"/>
              </w:rPr>
              <w:t xml:space="preserve"> kontakt osobe</w:t>
            </w:r>
            <w:r w:rsidR="00F20243">
              <w:rPr>
                <w:rFonts w:asciiTheme="minorHAnsi" w:hAnsiTheme="minorHAnsi"/>
                <w:b w:val="0"/>
                <w:sz w:val="18"/>
                <w:szCs w:val="18"/>
              </w:rPr>
              <w:t xml:space="preserve"> u jedinicama za upravljanje ljudskim resursima </w:t>
            </w:r>
            <w:r w:rsidR="00F20243">
              <w:rPr>
                <w:rFonts w:asciiTheme="minorHAnsi" w:hAnsiTheme="minorHAnsi"/>
                <w:b w:val="0"/>
                <w:sz w:val="18"/>
                <w:szCs w:val="18"/>
              </w:rPr>
              <w:lastRenderedPageBreak/>
              <w:t>o postupku mjerenja zadovoljstva zap</w:t>
            </w:r>
            <w:r w:rsidR="001D755B">
              <w:rPr>
                <w:rFonts w:asciiTheme="minorHAnsi" w:hAnsiTheme="minorHAnsi"/>
                <w:b w:val="0"/>
                <w:sz w:val="18"/>
                <w:szCs w:val="18"/>
              </w:rPr>
              <w:t>oslenih</w:t>
            </w:r>
          </w:p>
        </w:tc>
        <w:tc>
          <w:tcPr>
            <w:tcW w:w="364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F20243" w:rsidRDefault="00F20243" w:rsidP="00714293">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Broj obučenih kontakt osoba za ULJR  o postupku mjerenje zadovoljstva zaposlenih</w:t>
            </w:r>
          </w:p>
          <w:p w:rsidR="00F20243" w:rsidRPr="00714293" w:rsidRDefault="00F20243" w:rsidP="00714293">
            <w:pPr>
              <w:pBdr>
                <w:top w:val="nil"/>
                <w:left w:val="nil"/>
                <w:bottom w:val="nil"/>
                <w:right w:val="nil"/>
                <w:between w:val="nil"/>
              </w:pBdr>
              <w:spacing w:before="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Promotivne aktivnosti o značaju mjerenja zadovoljstva zaposlenih</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F20243" w:rsidRPr="007075A6" w:rsidRDefault="00F20243" w:rsidP="00F20243">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UzK</w:t>
            </w:r>
          </w:p>
          <w:p w:rsidR="00F20243" w:rsidRPr="007075A6" w:rsidRDefault="00F20243" w:rsidP="00F20243">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F20243" w:rsidRPr="007075A6" w:rsidRDefault="00F20243"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F20243" w:rsidRPr="007075A6" w:rsidRDefault="00F20243"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III Q 2024</w:t>
            </w:r>
          </w:p>
        </w:tc>
        <w:tc>
          <w:tcPr>
            <w:tcW w:w="144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F20243" w:rsidRPr="007075A6" w:rsidRDefault="00F20243" w:rsidP="00B819E8">
            <w:pPr>
              <w:spacing w:before="20" w:after="20"/>
              <w:jc w:val="center"/>
              <w:rPr>
                <w:rFonts w:asciiTheme="minorHAnsi" w:hAnsiTheme="minorHAnsi"/>
                <w:b w:val="0"/>
                <w:sz w:val="18"/>
                <w:szCs w:val="18"/>
              </w:rPr>
            </w:pPr>
            <w:r>
              <w:rPr>
                <w:rFonts w:asciiTheme="minorHAnsi" w:eastAsia="Cambria" w:hAnsiTheme="minorHAnsi" w:cs="Cambria"/>
                <w:b w:val="0"/>
                <w:sz w:val="18"/>
                <w:szCs w:val="18"/>
              </w:rPr>
              <w:t>22.5</w:t>
            </w:r>
            <w:r w:rsidRPr="007075A6">
              <w:rPr>
                <w:rFonts w:asciiTheme="minorHAnsi" w:eastAsia="Cambria" w:hAnsiTheme="minorHAnsi" w:cs="Cambria"/>
                <w:b w:val="0"/>
                <w:sz w:val="18"/>
                <w:szCs w:val="18"/>
              </w:rPr>
              <w:t>00 €</w:t>
            </w:r>
          </w:p>
        </w:tc>
        <w:tc>
          <w:tcPr>
            <w:tcW w:w="1764" w:type="dxa"/>
            <w:tcBorders>
              <w:top w:val="single" w:sz="4" w:space="0" w:color="auto"/>
              <w:left w:val="single" w:sz="4" w:space="0" w:color="auto"/>
              <w:bottom w:val="single" w:sz="4" w:space="0" w:color="auto"/>
              <w:right w:val="single" w:sz="4" w:space="0" w:color="auto"/>
            </w:tcBorders>
            <w:shd w:val="clear" w:color="auto" w:fill="auto"/>
            <w:vAlign w:val="center"/>
          </w:tcPr>
          <w:p w:rsidR="00F20243" w:rsidRPr="007075A6" w:rsidRDefault="00F20243" w:rsidP="00B819E8">
            <w:pPr>
              <w:spacing w:before="20" w:after="20"/>
              <w:jc w:val="center"/>
              <w:rPr>
                <w:rFonts w:asciiTheme="minorHAnsi" w:hAnsiTheme="minorHAnsi"/>
                <w:b w:val="0"/>
                <w:sz w:val="18"/>
                <w:szCs w:val="18"/>
              </w:rPr>
            </w:pPr>
            <w:r w:rsidRPr="007075A6">
              <w:rPr>
                <w:rFonts w:asciiTheme="minorHAnsi" w:eastAsia="Cambria" w:hAnsiTheme="minorHAnsi" w:cs="Cambria"/>
                <w:b w:val="0"/>
                <w:sz w:val="18"/>
                <w:szCs w:val="18"/>
              </w:rPr>
              <w:t>Budžet CG</w:t>
            </w:r>
          </w:p>
        </w:tc>
      </w:tr>
    </w:tbl>
    <w:p w:rsidR="00A16942" w:rsidRPr="007075A6" w:rsidRDefault="00A16942">
      <w:pPr>
        <w:spacing w:before="120" w:after="120" w:line="240" w:lineRule="auto"/>
        <w:rPr>
          <w:rFonts w:asciiTheme="minorHAnsi" w:hAnsiTheme="minorHAnsi"/>
          <w:color w:val="000000"/>
          <w:sz w:val="18"/>
          <w:szCs w:val="18"/>
        </w:rPr>
      </w:pPr>
    </w:p>
    <w:tbl>
      <w:tblPr>
        <w:tblStyle w:val="8"/>
        <w:tblW w:w="14666"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79"/>
        <w:gridCol w:w="2508"/>
        <w:gridCol w:w="3485"/>
        <w:gridCol w:w="373"/>
        <w:gridCol w:w="1530"/>
        <w:gridCol w:w="705"/>
        <w:gridCol w:w="735"/>
        <w:gridCol w:w="1440"/>
        <w:gridCol w:w="593"/>
        <w:gridCol w:w="731"/>
        <w:gridCol w:w="1874"/>
        <w:gridCol w:w="13"/>
      </w:tblGrid>
      <w:tr w:rsidR="00A16942" w:rsidRPr="007075A6" w:rsidTr="00BE7B34">
        <w:tc>
          <w:tcPr>
            <w:tcW w:w="318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3.3</w:t>
            </w:r>
          </w:p>
        </w:tc>
        <w:tc>
          <w:tcPr>
            <w:tcW w:w="11479" w:type="dxa"/>
            <w:gridSpan w:val="10"/>
            <w:tcBorders>
              <w:top w:val="single" w:sz="4" w:space="0" w:color="auto"/>
              <w:left w:val="single" w:sz="4" w:space="0" w:color="auto"/>
              <w:bottom w:val="single" w:sz="4" w:space="0" w:color="auto"/>
              <w:right w:val="single" w:sz="4" w:space="0" w:color="auto"/>
            </w:tcBorders>
            <w:shd w:val="clear" w:color="auto" w:fill="CBD5DE" w:themeFill="accent1" w:themeFillTint="66"/>
          </w:tcPr>
          <w:p w:rsidR="00A16942" w:rsidRPr="00BE7B34" w:rsidRDefault="006A107F" w:rsidP="00B45C09">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Optimalna administracija</w:t>
            </w:r>
          </w:p>
        </w:tc>
      </w:tr>
      <w:tr w:rsidR="00A16942" w:rsidRPr="007075A6" w:rsidTr="00CA4B4B">
        <w:trPr>
          <w:gridAfter w:val="1"/>
          <w:wAfter w:w="13" w:type="dxa"/>
        </w:trPr>
        <w:tc>
          <w:tcPr>
            <w:tcW w:w="667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60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605"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9E10F2">
        <w:trPr>
          <w:gridAfter w:val="1"/>
          <w:wAfter w:w="13" w:type="dxa"/>
        </w:trPr>
        <w:tc>
          <w:tcPr>
            <w:tcW w:w="667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7075A6" w:rsidRDefault="006A107F" w:rsidP="0076157D">
            <w:pPr>
              <w:spacing w:after="40"/>
              <w:ind w:left="0"/>
              <w:jc w:val="both"/>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Broj instituci</w:t>
            </w:r>
            <w:r w:rsidR="00BB0A99">
              <w:rPr>
                <w:rFonts w:asciiTheme="minorHAnsi" w:eastAsia="Cambria" w:hAnsiTheme="minorHAnsi" w:cs="Cambria"/>
                <w:b w:val="0"/>
                <w:sz w:val="18"/>
                <w:szCs w:val="18"/>
              </w:rPr>
              <w:t>ja s</w:t>
            </w:r>
            <w:r w:rsidRPr="007075A6">
              <w:rPr>
                <w:rFonts w:asciiTheme="minorHAnsi" w:eastAsia="Cambria" w:hAnsiTheme="minorHAnsi" w:cs="Cambria"/>
                <w:b w:val="0"/>
                <w:sz w:val="18"/>
                <w:szCs w:val="18"/>
              </w:rPr>
              <w:t xml:space="preserve"> izmijenjenom organizacionom i funkcionalnom sturkturom na osnovu preporuka funkcionalnih analiza</w:t>
            </w:r>
          </w:p>
        </w:tc>
        <w:tc>
          <w:tcPr>
            <w:tcW w:w="260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9E10F2">
            <w:pPr>
              <w:spacing w:after="4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0</w:t>
            </w:r>
          </w:p>
        </w:tc>
        <w:tc>
          <w:tcPr>
            <w:tcW w:w="27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9E10F2">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Vrijednost će biti uspostavljena nakon izrađenih funkcionalnih analiza</w:t>
            </w:r>
          </w:p>
        </w:tc>
        <w:tc>
          <w:tcPr>
            <w:tcW w:w="2605"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7075A6" w:rsidRDefault="006A107F" w:rsidP="009E10F2">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Vrijednost će biti uspostavljena nakon izrađenih funkcionalnih analiza</w:t>
            </w:r>
          </w:p>
        </w:tc>
      </w:tr>
      <w:tr w:rsidR="00A16942" w:rsidRPr="007075A6" w:rsidTr="009E10F2">
        <w:trPr>
          <w:gridAfter w:val="1"/>
          <w:wAfter w:w="13" w:type="dxa"/>
        </w:trPr>
        <w:tc>
          <w:tcPr>
            <w:tcW w:w="6672"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tcPr>
          <w:p w:rsidR="00A16942" w:rsidRPr="00BB0A99" w:rsidRDefault="002348B5" w:rsidP="0076157D">
            <w:pPr>
              <w:spacing w:after="40"/>
              <w:ind w:left="0"/>
              <w:rPr>
                <w:rFonts w:asciiTheme="minorHAnsi" w:eastAsia="Cambria" w:hAnsiTheme="minorHAnsi" w:cs="Cambria"/>
                <w:b w:val="0"/>
                <w:sz w:val="18"/>
                <w:szCs w:val="18"/>
              </w:rPr>
            </w:pPr>
            <w:r w:rsidRPr="00BB0A99">
              <w:rPr>
                <w:rFonts w:asciiTheme="minorHAnsi" w:hAnsiTheme="minorHAnsi"/>
                <w:b w:val="0"/>
                <w:sz w:val="18"/>
                <w:szCs w:val="18"/>
              </w:rPr>
              <w:t xml:space="preserve">Učešće ukupnog broja zaposlenih na centralnom i </w:t>
            </w:r>
            <w:r w:rsidR="00BB0A99" w:rsidRPr="00BB0A99">
              <w:rPr>
                <w:rFonts w:asciiTheme="minorHAnsi" w:hAnsiTheme="minorHAnsi"/>
                <w:b w:val="0"/>
                <w:sz w:val="18"/>
                <w:szCs w:val="18"/>
              </w:rPr>
              <w:t xml:space="preserve">na </w:t>
            </w:r>
            <w:r w:rsidRPr="00BB0A99">
              <w:rPr>
                <w:rFonts w:asciiTheme="minorHAnsi" w:hAnsiTheme="minorHAnsi"/>
                <w:b w:val="0"/>
                <w:sz w:val="18"/>
                <w:szCs w:val="18"/>
              </w:rPr>
              <w:t>lokalnom nivou</w:t>
            </w:r>
            <w:r w:rsidRPr="00BB0A99">
              <w:rPr>
                <w:rStyle w:val="FootnoteReference"/>
                <w:rFonts w:asciiTheme="minorHAnsi" w:hAnsiTheme="minorHAnsi"/>
                <w:b w:val="0"/>
                <w:sz w:val="18"/>
                <w:szCs w:val="18"/>
              </w:rPr>
              <w:footnoteReference w:id="164"/>
            </w:r>
            <w:r w:rsidRPr="00BB0A99">
              <w:rPr>
                <w:rFonts w:asciiTheme="minorHAnsi" w:hAnsiTheme="minorHAnsi"/>
                <w:b w:val="0"/>
                <w:sz w:val="18"/>
                <w:szCs w:val="18"/>
              </w:rPr>
              <w:t xml:space="preserve"> u ukupnom broju zaposlenih u CG</w:t>
            </w:r>
            <w:r w:rsidRPr="00BB0A99">
              <w:rPr>
                <w:rStyle w:val="FootnoteReference"/>
                <w:rFonts w:asciiTheme="minorHAnsi" w:hAnsiTheme="minorHAnsi"/>
                <w:b w:val="0"/>
                <w:sz w:val="18"/>
                <w:szCs w:val="18"/>
              </w:rPr>
              <w:footnoteReference w:id="165"/>
            </w:r>
          </w:p>
        </w:tc>
        <w:tc>
          <w:tcPr>
            <w:tcW w:w="260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BB0A99" w:rsidRDefault="0010532D" w:rsidP="009E10F2">
            <w:pPr>
              <w:spacing w:after="40"/>
              <w:jc w:val="center"/>
              <w:rPr>
                <w:rFonts w:asciiTheme="minorHAnsi" w:eastAsia="Cambria" w:hAnsiTheme="minorHAnsi" w:cs="Cambria"/>
                <w:b w:val="0"/>
                <w:sz w:val="18"/>
                <w:szCs w:val="18"/>
                <w:highlight w:val="yellow"/>
              </w:rPr>
            </w:pPr>
            <w:r w:rsidRPr="00BB0A99">
              <w:rPr>
                <w:rFonts w:asciiTheme="minorHAnsi" w:eastAsia="Cambria" w:hAnsiTheme="minorHAnsi" w:cs="Cambria"/>
                <w:b w:val="0"/>
                <w:sz w:val="18"/>
                <w:szCs w:val="18"/>
              </w:rPr>
              <w:t>26</w:t>
            </w:r>
            <w:r w:rsidR="006A107F" w:rsidRPr="00BB0A99">
              <w:rPr>
                <w:rFonts w:asciiTheme="minorHAnsi" w:eastAsia="Cambria" w:hAnsiTheme="minorHAnsi" w:cs="Cambria"/>
                <w:b w:val="0"/>
                <w:sz w:val="18"/>
                <w:szCs w:val="18"/>
              </w:rPr>
              <w:t>%</w:t>
            </w:r>
          </w:p>
        </w:tc>
        <w:tc>
          <w:tcPr>
            <w:tcW w:w="2768" w:type="dxa"/>
            <w:gridSpan w:val="3"/>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BB0A99" w:rsidRDefault="00AA658A" w:rsidP="009E10F2">
            <w:pPr>
              <w:spacing w:after="40"/>
              <w:jc w:val="center"/>
              <w:rPr>
                <w:rFonts w:asciiTheme="minorHAnsi" w:eastAsia="Cambria" w:hAnsiTheme="minorHAnsi" w:cs="Cambria"/>
                <w:b w:val="0"/>
                <w:sz w:val="18"/>
                <w:szCs w:val="18"/>
              </w:rPr>
            </w:pPr>
            <w:r w:rsidRPr="00BB0A99">
              <w:rPr>
                <w:rFonts w:asciiTheme="minorHAnsi" w:eastAsia="Cambria" w:hAnsiTheme="minorHAnsi" w:cs="Cambria"/>
                <w:b w:val="0"/>
                <w:sz w:val="18"/>
                <w:szCs w:val="18"/>
              </w:rPr>
              <w:t>23,7%</w:t>
            </w:r>
          </w:p>
        </w:tc>
        <w:tc>
          <w:tcPr>
            <w:tcW w:w="2605" w:type="dxa"/>
            <w:gridSpan w:val="2"/>
            <w:tcBorders>
              <w:top w:val="single" w:sz="4" w:space="0" w:color="auto"/>
              <w:left w:val="single" w:sz="4" w:space="0" w:color="auto"/>
              <w:bottom w:val="single" w:sz="4" w:space="0" w:color="auto"/>
              <w:right w:val="single" w:sz="4" w:space="0" w:color="auto"/>
            </w:tcBorders>
            <w:shd w:val="clear" w:color="auto" w:fill="F4E8DF" w:themeFill="accent2" w:themeFillTint="33"/>
            <w:vAlign w:val="center"/>
          </w:tcPr>
          <w:p w:rsidR="00A16942" w:rsidRPr="00BB0A99" w:rsidRDefault="00AA658A" w:rsidP="009E10F2">
            <w:pPr>
              <w:spacing w:after="40"/>
              <w:jc w:val="center"/>
              <w:rPr>
                <w:rFonts w:asciiTheme="minorHAnsi" w:eastAsia="Cambria" w:hAnsiTheme="minorHAnsi" w:cs="Cambria"/>
                <w:b w:val="0"/>
                <w:sz w:val="18"/>
                <w:szCs w:val="18"/>
                <w:highlight w:val="yellow"/>
              </w:rPr>
            </w:pPr>
            <w:r w:rsidRPr="00BB0A99">
              <w:rPr>
                <w:rFonts w:asciiTheme="minorHAnsi" w:eastAsia="Cambria" w:hAnsiTheme="minorHAnsi" w:cs="Cambria"/>
                <w:b w:val="0"/>
                <w:sz w:val="18"/>
                <w:szCs w:val="18"/>
              </w:rPr>
              <w:t>22,3%</w:t>
            </w:r>
          </w:p>
        </w:tc>
      </w:tr>
      <w:tr w:rsidR="00A16942" w:rsidRPr="007075A6" w:rsidTr="00506933">
        <w:tc>
          <w:tcPr>
            <w:tcW w:w="318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Aktivnosti</w:t>
            </w:r>
          </w:p>
        </w:tc>
        <w:tc>
          <w:tcPr>
            <w:tcW w:w="3858"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Indikator rezultata</w:t>
            </w:r>
          </w:p>
        </w:tc>
        <w:tc>
          <w:tcPr>
            <w:tcW w:w="153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Nadležne institucije</w:t>
            </w:r>
          </w:p>
        </w:tc>
        <w:tc>
          <w:tcPr>
            <w:tcW w:w="1440"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Početak</w:t>
            </w:r>
          </w:p>
        </w:tc>
        <w:tc>
          <w:tcPr>
            <w:tcW w:w="1440"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Završetak</w:t>
            </w:r>
          </w:p>
        </w:tc>
        <w:tc>
          <w:tcPr>
            <w:tcW w:w="1324"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Sredstva</w:t>
            </w:r>
          </w:p>
        </w:tc>
        <w:tc>
          <w:tcPr>
            <w:tcW w:w="188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A16942" w:rsidRPr="00506933" w:rsidRDefault="006A107F">
            <w:pPr>
              <w:spacing w:before="20" w:after="20"/>
              <w:jc w:val="center"/>
              <w:rPr>
                <w:rFonts w:asciiTheme="minorHAnsi" w:eastAsia="Cambria" w:hAnsiTheme="minorHAnsi" w:cs="Cambria"/>
                <w:sz w:val="20"/>
                <w:szCs w:val="20"/>
              </w:rPr>
            </w:pPr>
            <w:r w:rsidRPr="00506933">
              <w:rPr>
                <w:rFonts w:asciiTheme="minorHAnsi" w:eastAsia="Cambria" w:hAnsiTheme="minorHAnsi" w:cs="Cambria"/>
                <w:sz w:val="20"/>
                <w:szCs w:val="20"/>
              </w:rPr>
              <w:t>Izvor finansiranja</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E10F2">
            <w:pPr>
              <w:spacing w:before="20" w:after="20"/>
              <w:ind w:left="-3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3.3.1</w:t>
            </w:r>
          </w:p>
        </w:tc>
        <w:tc>
          <w:tcPr>
            <w:tcW w:w="250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highlight w:val="cyan"/>
              </w:rPr>
            </w:pPr>
            <w:r w:rsidRPr="007075A6">
              <w:rPr>
                <w:rFonts w:asciiTheme="minorHAnsi" w:eastAsia="Cambria" w:hAnsiTheme="minorHAnsi" w:cs="Cambria"/>
                <w:b w:val="0"/>
                <w:sz w:val="18"/>
                <w:szCs w:val="18"/>
              </w:rPr>
              <w:t>Izrada evidencije/registra za sve zaposlene na centralnom nivou koji se finansiraju iz Budžeta CG</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evidencija zaposlenih na centralnom nivou u MFSS</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3530A9" w:rsidRPr="007075A6" w:rsidRDefault="003530A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JLS </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Ni</w:t>
            </w:r>
            <w:r w:rsidR="00BB0A99">
              <w:rPr>
                <w:rFonts w:asciiTheme="minorHAnsi" w:eastAsia="Cambria" w:hAnsiTheme="minorHAnsi" w:cs="Cambria"/>
                <w:b w:val="0"/>
                <w:sz w:val="18"/>
                <w:szCs w:val="18"/>
              </w:rPr>
              <w:t>je</w:t>
            </w:r>
            <w:r w:rsidRPr="007075A6">
              <w:rPr>
                <w:rFonts w:asciiTheme="minorHAnsi" w:eastAsia="Cambria" w:hAnsiTheme="minorHAnsi" w:cs="Cambria"/>
                <w:b w:val="0"/>
                <w:sz w:val="18"/>
                <w:szCs w:val="18"/>
              </w:rPr>
              <w:t>su potrebna sredstva</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3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3.3.2</w:t>
            </w:r>
          </w:p>
        </w:tc>
        <w:tc>
          <w:tcPr>
            <w:tcW w:w="2508"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76157D" w:rsidP="0076157D">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Unapređenje</w:t>
            </w:r>
            <w:r w:rsidR="006A107F" w:rsidRPr="007075A6">
              <w:rPr>
                <w:rFonts w:asciiTheme="minorHAnsi" w:eastAsia="Cambria" w:hAnsiTheme="minorHAnsi" w:cs="Cambria"/>
                <w:b w:val="0"/>
                <w:sz w:val="18"/>
                <w:szCs w:val="18"/>
              </w:rPr>
              <w:t xml:space="preserve"> normativnog okvira kojim je regulisan sistem zarada u javnom sektoru</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170DCE" w:rsidP="00170DCE">
            <w:pPr>
              <w:pBdr>
                <w:top w:val="nil"/>
                <w:left w:val="nil"/>
                <w:bottom w:val="nil"/>
                <w:right w:val="nil"/>
                <w:between w:val="nil"/>
              </w:pBdr>
              <w:ind w:left="0" w:righ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Zakon o zaradama izmijenjen u dijelu mjerenja učinka rada zap</w:t>
            </w:r>
            <w:r w:rsidR="00BB0A99">
              <w:rPr>
                <w:rFonts w:asciiTheme="minorHAnsi" w:eastAsia="Cambria" w:hAnsiTheme="minorHAnsi" w:cs="Cambria"/>
                <w:b w:val="0"/>
                <w:sz w:val="18"/>
                <w:szCs w:val="18"/>
              </w:rPr>
              <w:t>oslenih i definisanja efikasno</w:t>
            </w:r>
            <w:r w:rsidR="006A107F" w:rsidRPr="007075A6">
              <w:rPr>
                <w:rFonts w:asciiTheme="minorHAnsi" w:eastAsia="Cambria" w:hAnsiTheme="minorHAnsi" w:cs="Cambria"/>
                <w:b w:val="0"/>
                <w:sz w:val="18"/>
                <w:szCs w:val="18"/>
              </w:rPr>
              <w:t>g mehanizma između razultata rada zaposlenih i nagrađivanja; uspostavljanje obavezno</w:t>
            </w:r>
            <w:r w:rsidR="00BB0A99">
              <w:rPr>
                <w:rFonts w:asciiTheme="minorHAnsi" w:eastAsia="Cambria" w:hAnsiTheme="minorHAnsi" w:cs="Cambria"/>
                <w:b w:val="0"/>
                <w:sz w:val="18"/>
                <w:szCs w:val="18"/>
              </w:rPr>
              <w:t>g</w:t>
            </w:r>
            <w:r w:rsidR="006A107F" w:rsidRPr="007075A6">
              <w:rPr>
                <w:rFonts w:asciiTheme="minorHAnsi" w:eastAsia="Cambria" w:hAnsiTheme="minorHAnsi" w:cs="Cambria"/>
                <w:b w:val="0"/>
                <w:sz w:val="18"/>
                <w:szCs w:val="18"/>
              </w:rPr>
              <w:t xml:space="preserve"> vođenja jedinstvene evidencije o broju zaposlenih koji se finansiraju iz budžeta, stvaranje pravnog osnova za sporazumni prestanak radnog odnosa i tehnološkog viška, uz otpremnine</w:t>
            </w:r>
            <w:r w:rsidR="00BB49A9">
              <w:rPr>
                <w:rStyle w:val="FootnoteReference"/>
                <w:rFonts w:asciiTheme="minorHAnsi" w:eastAsia="Cambria" w:hAnsiTheme="minorHAnsi" w:cs="Cambria"/>
                <w:b w:val="0"/>
                <w:sz w:val="18"/>
                <w:szCs w:val="18"/>
              </w:rPr>
              <w:footnoteReference w:id="166"/>
            </w:r>
            <w:r w:rsidR="008723E9">
              <w:rPr>
                <w:rFonts w:asciiTheme="minorHAnsi" w:eastAsia="Cambria" w:hAnsiTheme="minorHAnsi" w:cs="Cambria"/>
                <w:b w:val="0"/>
                <w:sz w:val="18"/>
                <w:szCs w:val="18"/>
              </w:rPr>
              <w:t xml:space="preserve"> i uspostavljanje </w:t>
            </w:r>
            <w:r w:rsidR="00BB0A99">
              <w:rPr>
                <w:rFonts w:asciiTheme="minorHAnsi" w:eastAsia="Cambria" w:hAnsiTheme="minorHAnsi" w:cs="Cambria"/>
                <w:b w:val="0"/>
                <w:sz w:val="18"/>
                <w:szCs w:val="18"/>
              </w:rPr>
              <w:t>mehanizma za ogranišavanje zapoš</w:t>
            </w:r>
            <w:r w:rsidR="008723E9">
              <w:rPr>
                <w:rFonts w:asciiTheme="minorHAnsi" w:eastAsia="Cambria" w:hAnsiTheme="minorHAnsi" w:cs="Cambria"/>
                <w:b w:val="0"/>
                <w:sz w:val="18"/>
                <w:szCs w:val="18"/>
              </w:rPr>
              <w:t>lj</w:t>
            </w:r>
            <w:r w:rsidR="00D93F56">
              <w:rPr>
                <w:rFonts w:asciiTheme="minorHAnsi" w:eastAsia="Cambria" w:hAnsiTheme="minorHAnsi" w:cs="Cambria"/>
                <w:b w:val="0"/>
                <w:sz w:val="18"/>
                <w:szCs w:val="18"/>
              </w:rPr>
              <w:t>a</w:t>
            </w:r>
            <w:r w:rsidR="008723E9">
              <w:rPr>
                <w:rFonts w:asciiTheme="minorHAnsi" w:eastAsia="Cambria" w:hAnsiTheme="minorHAnsi" w:cs="Cambria"/>
                <w:b w:val="0"/>
                <w:sz w:val="18"/>
                <w:szCs w:val="18"/>
              </w:rPr>
              <w:t>vanja lica koj</w:t>
            </w:r>
            <w:r w:rsidR="00B12CF7">
              <w:rPr>
                <w:rFonts w:asciiTheme="minorHAnsi" w:eastAsia="Cambria" w:hAnsiTheme="minorHAnsi" w:cs="Cambria"/>
                <w:b w:val="0"/>
                <w:sz w:val="18"/>
                <w:szCs w:val="18"/>
              </w:rPr>
              <w:t>ima je isplaćena otpremnina</w:t>
            </w:r>
            <w:r w:rsidR="00D93F56">
              <w:rPr>
                <w:rFonts w:asciiTheme="minorHAnsi" w:eastAsia="Cambria" w:hAnsiTheme="minorHAnsi" w:cs="Cambria"/>
                <w:b w:val="0"/>
                <w:sz w:val="18"/>
                <w:szCs w:val="18"/>
              </w:rPr>
              <w:t xml:space="preserve"> uz uspostavljanje adekvatnog mehanizma za</w:t>
            </w:r>
            <w:r w:rsidR="00D93F56" w:rsidRPr="007075A6">
              <w:rPr>
                <w:rFonts w:asciiTheme="minorHAnsi" w:eastAsia="Cambria" w:hAnsiTheme="minorHAnsi" w:cs="Cambria"/>
                <w:b w:val="0"/>
                <w:sz w:val="18"/>
                <w:szCs w:val="18"/>
              </w:rPr>
              <w:t xml:space="preserve"> ograni</w:t>
            </w:r>
            <w:r w:rsidR="00BB0A99">
              <w:rPr>
                <w:rFonts w:asciiTheme="minorHAnsi" w:eastAsia="Cambria" w:hAnsiTheme="minorHAnsi" w:cs="Cambria"/>
                <w:b w:val="0"/>
                <w:sz w:val="18"/>
                <w:szCs w:val="18"/>
              </w:rPr>
              <w:t>č</w:t>
            </w:r>
            <w:r w:rsidR="00D93F56" w:rsidRPr="007075A6">
              <w:rPr>
                <w:rFonts w:asciiTheme="minorHAnsi" w:eastAsia="Cambria" w:hAnsiTheme="minorHAnsi" w:cs="Cambria"/>
                <w:b w:val="0"/>
                <w:sz w:val="18"/>
                <w:szCs w:val="18"/>
              </w:rPr>
              <w:t>avanj</w:t>
            </w:r>
            <w:r w:rsidR="00D93F56">
              <w:rPr>
                <w:rFonts w:asciiTheme="minorHAnsi" w:eastAsia="Cambria" w:hAnsiTheme="minorHAnsi" w:cs="Cambria"/>
                <w:b w:val="0"/>
                <w:sz w:val="18"/>
                <w:szCs w:val="18"/>
              </w:rPr>
              <w:t xml:space="preserve">e </w:t>
            </w:r>
            <w:r w:rsidR="00BB0A99">
              <w:rPr>
                <w:rFonts w:asciiTheme="minorHAnsi" w:eastAsia="Cambria" w:hAnsiTheme="minorHAnsi" w:cs="Cambria"/>
                <w:b w:val="0"/>
                <w:sz w:val="18"/>
                <w:szCs w:val="18"/>
              </w:rPr>
              <w:t>ponovnog zapoš</w:t>
            </w:r>
            <w:r w:rsidR="00D93F56" w:rsidRPr="007075A6">
              <w:rPr>
                <w:rFonts w:asciiTheme="minorHAnsi" w:eastAsia="Cambria" w:hAnsiTheme="minorHAnsi" w:cs="Cambria"/>
                <w:b w:val="0"/>
                <w:sz w:val="18"/>
                <w:szCs w:val="18"/>
              </w:rPr>
              <w:t>ljavanja u javnoj upravi u od</w:t>
            </w:r>
            <w:r w:rsidR="00BB0A99">
              <w:rPr>
                <w:rFonts w:asciiTheme="minorHAnsi" w:eastAsia="Cambria" w:hAnsiTheme="minorHAnsi" w:cs="Cambria"/>
                <w:b w:val="0"/>
                <w:sz w:val="18"/>
                <w:szCs w:val="18"/>
              </w:rPr>
              <w:t>ređenom periodu, nakon isplaćen</w:t>
            </w:r>
            <w:r w:rsidR="00D93F56" w:rsidRPr="007075A6">
              <w:rPr>
                <w:rFonts w:asciiTheme="minorHAnsi" w:eastAsia="Cambria" w:hAnsiTheme="minorHAnsi" w:cs="Cambria"/>
                <w:b w:val="0"/>
                <w:sz w:val="18"/>
                <w:szCs w:val="18"/>
              </w:rPr>
              <w:t>e otpremnine</w:t>
            </w:r>
          </w:p>
          <w:p w:rsidR="00A16942" w:rsidRPr="007075A6" w:rsidRDefault="006A107F" w:rsidP="00EB118D">
            <w:pPr>
              <w:numPr>
                <w:ilvl w:val="0"/>
                <w:numId w:val="41"/>
              </w:numPr>
              <w:pBdr>
                <w:top w:val="nil"/>
                <w:left w:val="nil"/>
                <w:bottom w:val="nil"/>
                <w:right w:val="nil"/>
                <w:between w:val="nil"/>
              </w:pBdr>
              <w:spacing w:after="20" w:line="288" w:lineRule="auto"/>
              <w:ind w:left="181" w:right="0" w:hanging="18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Izmjena relevantnih podzakonskih akata </w:t>
            </w:r>
          </w:p>
        </w:tc>
        <w:tc>
          <w:tcPr>
            <w:tcW w:w="153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MER</w:t>
            </w:r>
          </w:p>
          <w:p w:rsidR="006E77E1" w:rsidRPr="007075A6" w:rsidRDefault="006E77E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JLS </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3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3.3.3</w:t>
            </w:r>
          </w:p>
        </w:tc>
        <w:tc>
          <w:tcPr>
            <w:tcW w:w="2508"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Izmjena Zakona o radu</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Zakon o radu izmijenjen u dijelu uspostavljan</w:t>
            </w:r>
            <w:r w:rsidR="00BB0A99">
              <w:rPr>
                <w:rFonts w:asciiTheme="minorHAnsi" w:eastAsia="Cambria" w:hAnsiTheme="minorHAnsi" w:cs="Cambria"/>
                <w:b w:val="0"/>
                <w:sz w:val="18"/>
                <w:szCs w:val="18"/>
              </w:rPr>
              <w:t>ja Kadrovskog planiranja (KP) insti</w:t>
            </w:r>
            <w:r w:rsidRPr="007075A6">
              <w:rPr>
                <w:rFonts w:asciiTheme="minorHAnsi" w:eastAsia="Cambria" w:hAnsiTheme="minorHAnsi" w:cs="Cambria"/>
                <w:b w:val="0"/>
                <w:sz w:val="18"/>
                <w:szCs w:val="18"/>
              </w:rPr>
              <w:t>tucija koje se finansiraju iz budžeta</w:t>
            </w:r>
          </w:p>
        </w:tc>
        <w:tc>
          <w:tcPr>
            <w:tcW w:w="153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MER</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3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3.3.4</w:t>
            </w:r>
          </w:p>
        </w:tc>
        <w:tc>
          <w:tcPr>
            <w:tcW w:w="2508"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Uspostavljanje efikasnog mehanizma u dijelu zaključivanja Ugovora o djelu i Ugovora o privremenim i povremenim poslovima</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170DCE" w:rsidP="00AB0321">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Pojačan inspekcijski nadzor u dijelu zaključivanja Ugovora o djelu i Ugovora o privremeno povremenim poslovima</w:t>
            </w:r>
            <w:r w:rsidR="006A107F" w:rsidRPr="007075A6">
              <w:rPr>
                <w:rFonts w:asciiTheme="minorHAnsi" w:eastAsia="Cambria" w:hAnsiTheme="minorHAnsi" w:cs="Cambria"/>
                <w:b w:val="0"/>
                <w:sz w:val="18"/>
                <w:szCs w:val="18"/>
                <w:vertAlign w:val="superscript"/>
              </w:rPr>
              <w:footnoteReference w:id="167"/>
            </w:r>
          </w:p>
          <w:p w:rsidR="00A16942"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Izmijenjen Zakona o porezu na dohodak fizičkih lica u dijelu poveć</w:t>
            </w:r>
            <w:r w:rsidR="00BB0A99">
              <w:rPr>
                <w:rFonts w:asciiTheme="minorHAnsi" w:eastAsia="Cambria" w:hAnsiTheme="minorHAnsi" w:cs="Cambria"/>
                <w:b w:val="0"/>
                <w:sz w:val="18"/>
                <w:szCs w:val="18"/>
              </w:rPr>
              <w:t>anja poreske stope na Ugovore o</w:t>
            </w:r>
            <w:r w:rsidRPr="007075A6">
              <w:rPr>
                <w:rFonts w:asciiTheme="minorHAnsi" w:eastAsia="Cambria" w:hAnsiTheme="minorHAnsi" w:cs="Cambria"/>
                <w:b w:val="0"/>
                <w:sz w:val="18"/>
                <w:szCs w:val="18"/>
              </w:rPr>
              <w:t xml:space="preserve"> djelu</w:t>
            </w:r>
          </w:p>
          <w:p w:rsidR="00A16942" w:rsidRPr="007075A6" w:rsidRDefault="008723E9"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w:t>
            </w:r>
            <w:r w:rsidR="00AB0321">
              <w:rPr>
                <w:rFonts w:asciiTheme="minorHAnsi" w:eastAsia="Cambria" w:hAnsiTheme="minorHAnsi" w:cs="Cambria"/>
                <w:b w:val="0"/>
                <w:sz w:val="18"/>
                <w:szCs w:val="18"/>
              </w:rPr>
              <w:t xml:space="preserve"> P</w:t>
            </w:r>
            <w:r>
              <w:rPr>
                <w:rFonts w:asciiTheme="minorHAnsi" w:eastAsia="Cambria" w:hAnsiTheme="minorHAnsi" w:cs="Cambria"/>
                <w:b w:val="0"/>
                <w:sz w:val="18"/>
                <w:szCs w:val="18"/>
              </w:rPr>
              <w:t>rom</w:t>
            </w:r>
            <w:r w:rsidR="00D93F56">
              <w:rPr>
                <w:rFonts w:asciiTheme="minorHAnsi" w:eastAsia="Cambria" w:hAnsiTheme="minorHAnsi" w:cs="Cambria"/>
                <w:b w:val="0"/>
                <w:sz w:val="18"/>
                <w:szCs w:val="18"/>
              </w:rPr>
              <w:t>ocija</w:t>
            </w:r>
            <w:r>
              <w:rPr>
                <w:rFonts w:asciiTheme="minorHAnsi" w:eastAsia="Cambria" w:hAnsiTheme="minorHAnsi" w:cs="Cambria"/>
                <w:b w:val="0"/>
                <w:sz w:val="18"/>
                <w:szCs w:val="18"/>
              </w:rPr>
              <w:t xml:space="preserve"> institu</w:t>
            </w:r>
            <w:r w:rsidR="00D93F56">
              <w:rPr>
                <w:rFonts w:asciiTheme="minorHAnsi" w:eastAsia="Cambria" w:hAnsiTheme="minorHAnsi" w:cs="Cambria"/>
                <w:b w:val="0"/>
                <w:sz w:val="18"/>
                <w:szCs w:val="18"/>
              </w:rPr>
              <w:t>a</w:t>
            </w:r>
            <w:r>
              <w:rPr>
                <w:rFonts w:asciiTheme="minorHAnsi" w:eastAsia="Cambria" w:hAnsiTheme="minorHAnsi" w:cs="Cambria"/>
                <w:b w:val="0"/>
                <w:sz w:val="18"/>
                <w:szCs w:val="18"/>
              </w:rPr>
              <w:t>o anga</w:t>
            </w:r>
            <w:r w:rsidR="00D93F56">
              <w:rPr>
                <w:rFonts w:asciiTheme="minorHAnsi" w:eastAsia="Cambria" w:hAnsiTheme="minorHAnsi" w:cs="Cambria"/>
                <w:b w:val="0"/>
                <w:sz w:val="18"/>
                <w:szCs w:val="18"/>
              </w:rPr>
              <w:t>ž</w:t>
            </w:r>
            <w:r w:rsidR="00BB0A99">
              <w:rPr>
                <w:rFonts w:asciiTheme="minorHAnsi" w:eastAsia="Cambria" w:hAnsiTheme="minorHAnsi" w:cs="Cambria"/>
                <w:b w:val="0"/>
                <w:sz w:val="18"/>
                <w:szCs w:val="18"/>
              </w:rPr>
              <w:t>ovanju lica s</w:t>
            </w:r>
            <w:r>
              <w:rPr>
                <w:rFonts w:asciiTheme="minorHAnsi" w:eastAsia="Cambria" w:hAnsiTheme="minorHAnsi" w:cs="Cambria"/>
                <w:b w:val="0"/>
                <w:sz w:val="18"/>
                <w:szCs w:val="18"/>
              </w:rPr>
              <w:t xml:space="preserve"> liste koji su pro</w:t>
            </w:r>
            <w:r w:rsidR="00D93F56">
              <w:rPr>
                <w:rFonts w:asciiTheme="minorHAnsi" w:eastAsia="Cambria" w:hAnsiTheme="minorHAnsi" w:cs="Cambria"/>
                <w:b w:val="0"/>
                <w:sz w:val="18"/>
                <w:szCs w:val="18"/>
              </w:rPr>
              <w:t>š</w:t>
            </w:r>
            <w:r w:rsidR="00BB0A99">
              <w:rPr>
                <w:rFonts w:asciiTheme="minorHAnsi" w:eastAsia="Cambria" w:hAnsiTheme="minorHAnsi" w:cs="Cambria"/>
                <w:b w:val="0"/>
                <w:sz w:val="18"/>
                <w:szCs w:val="18"/>
              </w:rPr>
              <w:t>li provjeru sposobnosti do šest</w:t>
            </w:r>
            <w:r>
              <w:rPr>
                <w:rFonts w:asciiTheme="minorHAnsi" w:eastAsia="Cambria" w:hAnsiTheme="minorHAnsi" w:cs="Cambria"/>
                <w:b w:val="0"/>
                <w:sz w:val="18"/>
                <w:szCs w:val="18"/>
              </w:rPr>
              <w:t xml:space="preserve"> mjes</w:t>
            </w:r>
            <w:r w:rsidR="00D93F56">
              <w:rPr>
                <w:rFonts w:asciiTheme="minorHAnsi" w:eastAsia="Cambria" w:hAnsiTheme="minorHAnsi" w:cs="Cambria"/>
                <w:b w:val="0"/>
                <w:sz w:val="18"/>
                <w:szCs w:val="18"/>
              </w:rPr>
              <w:t>eci</w:t>
            </w:r>
            <w:r w:rsidR="009F4892">
              <w:rPr>
                <w:rFonts w:asciiTheme="minorHAnsi" w:eastAsia="Cambria" w:hAnsiTheme="minorHAnsi" w:cs="Cambria"/>
                <w:b w:val="0"/>
                <w:sz w:val="18"/>
                <w:szCs w:val="18"/>
              </w:rPr>
              <w:t>, shodno ZDSN</w:t>
            </w:r>
          </w:p>
        </w:tc>
        <w:tc>
          <w:tcPr>
            <w:tcW w:w="153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6E77E1" w:rsidRPr="007075A6" w:rsidRDefault="006E77E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JLS </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w:t>
            </w:r>
            <w:r w:rsidR="001C7E23">
              <w:rPr>
                <w:rFonts w:asciiTheme="minorHAnsi" w:eastAsia="Cambria" w:hAnsiTheme="minorHAnsi" w:cs="Cambria"/>
                <w:b w:val="0"/>
                <w:sz w:val="18"/>
                <w:szCs w:val="18"/>
              </w:rPr>
              <w:t>V</w:t>
            </w:r>
            <w:r w:rsidRPr="007075A6">
              <w:rPr>
                <w:rFonts w:asciiTheme="minorHAnsi" w:eastAsia="Cambria" w:hAnsiTheme="minorHAnsi" w:cs="Cambria"/>
                <w:b w:val="0"/>
                <w:sz w:val="18"/>
                <w:szCs w:val="18"/>
              </w:rPr>
              <w:t xml:space="preserve"> Q 202</w:t>
            </w:r>
            <w:r w:rsidR="001C7E23">
              <w:rPr>
                <w:rFonts w:asciiTheme="minorHAnsi" w:eastAsia="Cambria" w:hAnsiTheme="minorHAnsi" w:cs="Cambria"/>
                <w:b w:val="0"/>
                <w:sz w:val="18"/>
                <w:szCs w:val="18"/>
              </w:rPr>
              <w:t>4</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AB032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17</w:t>
            </w:r>
            <w:r w:rsidR="006A107F" w:rsidRPr="007075A6">
              <w:rPr>
                <w:rFonts w:asciiTheme="minorHAnsi" w:eastAsia="Cambria" w:hAnsiTheme="minorHAnsi" w:cs="Cambria"/>
                <w:b w:val="0"/>
                <w:sz w:val="18"/>
                <w:szCs w:val="18"/>
              </w:rPr>
              <w:t>.000 €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9E10F2">
            <w:pPr>
              <w:spacing w:before="20" w:after="20"/>
              <w:ind w:left="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3.3.5</w:t>
            </w:r>
          </w:p>
        </w:tc>
        <w:tc>
          <w:tcPr>
            <w:tcW w:w="2508" w:type="dxa"/>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BB0A99" w:rsidP="00BB0A99">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Izrada fazne analize funkcionalnosti javne </w:t>
            </w:r>
            <w:r w:rsidR="001C7E23">
              <w:rPr>
                <w:rFonts w:asciiTheme="minorHAnsi" w:eastAsia="Cambria" w:hAnsiTheme="minorHAnsi" w:cs="Cambria"/>
                <w:b w:val="0"/>
                <w:sz w:val="18"/>
                <w:szCs w:val="18"/>
              </w:rPr>
              <w:t xml:space="preserve">uprave </w:t>
            </w:r>
            <w:r w:rsidR="006A107F" w:rsidRPr="007075A6">
              <w:rPr>
                <w:rFonts w:asciiTheme="minorHAnsi" w:eastAsia="Cambria" w:hAnsiTheme="minorHAnsi" w:cs="Cambria"/>
                <w:b w:val="0"/>
                <w:sz w:val="18"/>
                <w:szCs w:val="18"/>
              </w:rPr>
              <w:t xml:space="preserve"> </w:t>
            </w:r>
          </w:p>
        </w:tc>
        <w:tc>
          <w:tcPr>
            <w:tcW w:w="3858" w:type="dxa"/>
            <w:gridSpan w:val="2"/>
            <w:tcBorders>
              <w:top w:val="single" w:sz="4" w:space="0" w:color="auto"/>
              <w:left w:val="single" w:sz="4" w:space="0" w:color="auto"/>
              <w:bottom w:val="single" w:sz="4" w:space="0" w:color="auto"/>
              <w:right w:val="single" w:sz="4" w:space="0" w:color="auto"/>
            </w:tcBorders>
            <w:shd w:val="clear" w:color="auto" w:fill="auto"/>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fazna analiza</w:t>
            </w:r>
            <w:r w:rsidR="00BB0A99">
              <w:rPr>
                <w:rFonts w:asciiTheme="minorHAnsi" w:eastAsia="Cambria" w:hAnsiTheme="minorHAnsi" w:cs="Cambria"/>
                <w:b w:val="0"/>
                <w:sz w:val="18"/>
                <w:szCs w:val="18"/>
              </w:rPr>
              <w:t xml:space="preserve"> funkcionalnosti javne uprave s</w:t>
            </w:r>
            <w:r w:rsidRPr="007075A6">
              <w:rPr>
                <w:rFonts w:asciiTheme="minorHAnsi" w:eastAsia="Cambria" w:hAnsiTheme="minorHAnsi" w:cs="Cambria"/>
                <w:b w:val="0"/>
                <w:sz w:val="18"/>
                <w:szCs w:val="18"/>
              </w:rPr>
              <w:t xml:space="preserve"> preporukama za unapređenje stanja</w:t>
            </w:r>
            <w:r w:rsidR="00BB0A99">
              <w:rPr>
                <w:rFonts w:asciiTheme="minorHAnsi" w:eastAsia="Cambria" w:hAnsiTheme="minorHAnsi" w:cs="Cambria"/>
                <w:b w:val="0"/>
                <w:sz w:val="18"/>
                <w:szCs w:val="18"/>
              </w:rPr>
              <w:t xml:space="preserve"> u sektorima obrazovanja i</w:t>
            </w:r>
            <w:r w:rsidR="001C7E23">
              <w:rPr>
                <w:rFonts w:asciiTheme="minorHAnsi" w:eastAsia="Cambria" w:hAnsiTheme="minorHAnsi" w:cs="Cambria"/>
                <w:b w:val="0"/>
                <w:sz w:val="18"/>
                <w:szCs w:val="18"/>
              </w:rPr>
              <w:t xml:space="preserve"> zdra</w:t>
            </w:r>
            <w:r w:rsidR="00BB0A99">
              <w:rPr>
                <w:rFonts w:asciiTheme="minorHAnsi" w:eastAsia="Cambria" w:hAnsiTheme="minorHAnsi" w:cs="Cambria"/>
                <w:b w:val="0"/>
                <w:sz w:val="18"/>
                <w:szCs w:val="18"/>
              </w:rPr>
              <w:t>v</w:t>
            </w:r>
            <w:r w:rsidR="001C7E23">
              <w:rPr>
                <w:rFonts w:asciiTheme="minorHAnsi" w:eastAsia="Cambria" w:hAnsiTheme="minorHAnsi" w:cs="Cambria"/>
                <w:b w:val="0"/>
                <w:sz w:val="18"/>
                <w:szCs w:val="18"/>
              </w:rPr>
              <w:t>stva</w:t>
            </w:r>
            <w:r w:rsidRPr="007075A6">
              <w:rPr>
                <w:rFonts w:asciiTheme="minorHAnsi" w:eastAsia="Cambria" w:hAnsiTheme="minorHAnsi" w:cs="Cambria"/>
                <w:b w:val="0"/>
                <w:sz w:val="18"/>
                <w:szCs w:val="18"/>
              </w:rPr>
              <w:t xml:space="preserve"> (interni procesi rada, efikasnost i odgovornost javne uprave, kadrovska politika, broj zaposlenih i slično)</w:t>
            </w:r>
          </w:p>
        </w:tc>
        <w:tc>
          <w:tcPr>
            <w:tcW w:w="153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3530A9"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3530A9">
            <w:pPr>
              <w:spacing w:before="20" w:after="20"/>
              <w:jc w:val="center"/>
              <w:rPr>
                <w:rFonts w:asciiTheme="minorHAnsi" w:eastAsia="Cambria" w:hAnsiTheme="minorHAnsi" w:cs="Cambria"/>
                <w:b w:val="0"/>
                <w:sz w:val="18"/>
                <w:szCs w:val="18"/>
              </w:rPr>
            </w:pPr>
            <w:r w:rsidRPr="00837A49">
              <w:rPr>
                <w:rFonts w:asciiTheme="minorHAnsi" w:hAnsiTheme="minorHAnsi"/>
                <w:b w:val="0"/>
                <w:color w:val="000000" w:themeColor="text1"/>
                <w:sz w:val="18"/>
                <w:szCs w:val="18"/>
              </w:rPr>
              <w:t>JLS</w:t>
            </w:r>
            <w:r w:rsidR="00BB0A99">
              <w:rPr>
                <w:rFonts w:asciiTheme="minorHAnsi" w:eastAsia="Cambria" w:hAnsiTheme="minorHAnsi" w:cs="Cambria"/>
                <w:b w:val="0"/>
                <w:sz w:val="18"/>
                <w:szCs w:val="18"/>
              </w:rPr>
              <w:br/>
              <w:t>Svjetska b</w:t>
            </w:r>
            <w:r w:rsidR="006A107F" w:rsidRPr="007075A6">
              <w:rPr>
                <w:rFonts w:asciiTheme="minorHAnsi" w:eastAsia="Cambria" w:hAnsiTheme="minorHAnsi" w:cs="Cambria"/>
                <w:b w:val="0"/>
                <w:sz w:val="18"/>
                <w:szCs w:val="18"/>
              </w:rPr>
              <w:t>anka</w:t>
            </w:r>
          </w:p>
        </w:tc>
        <w:tc>
          <w:tcPr>
            <w:tcW w:w="1440"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324"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505.000 €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E10F2">
            <w:pPr>
              <w:spacing w:before="20" w:after="20"/>
              <w:ind w:left="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3.3.6</w:t>
            </w:r>
          </w:p>
        </w:tc>
        <w:tc>
          <w:tcPr>
            <w:tcW w:w="2508" w:type="dxa"/>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Koordinacija implementacije preporuka za optimizaciju javne</w:t>
            </w:r>
            <w:r w:rsidR="00BB0A99">
              <w:rPr>
                <w:rFonts w:asciiTheme="minorHAnsi" w:eastAsia="Cambria" w:hAnsiTheme="minorHAnsi" w:cs="Cambria"/>
                <w:b w:val="0"/>
                <w:sz w:val="18"/>
                <w:szCs w:val="18"/>
              </w:rPr>
              <w:t xml:space="preserve"> uprave (uključujući i izradu f</w:t>
            </w:r>
            <w:r w:rsidRPr="007075A6">
              <w:rPr>
                <w:rFonts w:asciiTheme="minorHAnsi" w:eastAsia="Cambria" w:hAnsiTheme="minorHAnsi" w:cs="Cambria"/>
                <w:b w:val="0"/>
                <w:sz w:val="18"/>
                <w:szCs w:val="18"/>
              </w:rPr>
              <w:t>unkcionalnih analiza)</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Formirani timovi </w:t>
            </w:r>
            <w:r w:rsidR="00BB0A99">
              <w:rPr>
                <w:rFonts w:asciiTheme="minorHAnsi" w:eastAsia="Cambria" w:hAnsiTheme="minorHAnsi" w:cs="Cambria"/>
                <w:b w:val="0"/>
                <w:sz w:val="18"/>
                <w:szCs w:val="18"/>
              </w:rPr>
              <w:t>po sektorskom pristupu radi</w:t>
            </w:r>
            <w:r w:rsidRPr="007075A6">
              <w:rPr>
                <w:rFonts w:asciiTheme="minorHAnsi" w:eastAsia="Cambria" w:hAnsiTheme="minorHAnsi" w:cs="Cambria"/>
                <w:b w:val="0"/>
                <w:sz w:val="18"/>
                <w:szCs w:val="18"/>
              </w:rPr>
              <w:t xml:space="preserve"> monitoringa implementacije preporuka mjera optimizacije i izrađenih funkcionalnih analiza</w:t>
            </w:r>
          </w:p>
          <w:p w:rsidR="00170DCE"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Implementacija  preporuka u odnosu na izrađene f</w:t>
            </w:r>
            <w:r w:rsidR="00BB0A99">
              <w:rPr>
                <w:rFonts w:asciiTheme="minorHAnsi" w:eastAsia="Cambria" w:hAnsiTheme="minorHAnsi" w:cs="Cambria"/>
                <w:b w:val="0"/>
                <w:sz w:val="18"/>
                <w:szCs w:val="18"/>
              </w:rPr>
              <w:t>unkcionalne analize (u skladu s</w:t>
            </w:r>
            <w:r w:rsidRPr="007075A6">
              <w:rPr>
                <w:rFonts w:asciiTheme="minorHAnsi" w:eastAsia="Cambria" w:hAnsiTheme="minorHAnsi" w:cs="Cambria"/>
                <w:b w:val="0"/>
                <w:sz w:val="18"/>
                <w:szCs w:val="18"/>
              </w:rPr>
              <w:t xml:space="preserve"> vremenskim rokom AP)</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Izvještavanje koordinacionih timova o implementiranim preporukama izrađenih funkcionalih analiza</w:t>
            </w:r>
          </w:p>
        </w:tc>
        <w:tc>
          <w:tcPr>
            <w:tcW w:w="153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Sva</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ministarstva</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Svi organi javne uprave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Javne ustanove</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440"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4</w:t>
            </w:r>
            <w:r w:rsidR="006A107F" w:rsidRPr="007075A6">
              <w:rPr>
                <w:rFonts w:asciiTheme="minorHAnsi" w:eastAsia="Cambria" w:hAnsiTheme="minorHAnsi" w:cs="Cambria"/>
                <w:b w:val="0"/>
                <w:sz w:val="18"/>
                <w:szCs w:val="18"/>
              </w:rPr>
              <w:t>07.000 €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A16942">
            <w:pPr>
              <w:spacing w:before="20" w:after="20"/>
              <w:jc w:val="center"/>
              <w:rPr>
                <w:rFonts w:asciiTheme="minorHAnsi" w:eastAsia="Cambria" w:hAnsiTheme="minorHAnsi" w:cs="Cambria"/>
                <w:b w:val="0"/>
                <w:sz w:val="18"/>
                <w:szCs w:val="18"/>
              </w:rPr>
            </w:pPr>
          </w:p>
        </w:tc>
      </w:tr>
      <w:tr w:rsidR="00A16942" w:rsidRPr="007075A6" w:rsidTr="00506933">
        <w:tc>
          <w:tcPr>
            <w:tcW w:w="679"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0"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3.3.7</w:t>
            </w:r>
          </w:p>
        </w:tc>
        <w:tc>
          <w:tcPr>
            <w:tcW w:w="2508" w:type="dxa"/>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Izrada </w:t>
            </w:r>
            <w:r w:rsidRPr="007075A6">
              <w:rPr>
                <w:rFonts w:asciiTheme="minorHAnsi" w:eastAsia="Cambria" w:hAnsiTheme="minorHAnsi" w:cs="Cambria"/>
                <w:b w:val="0"/>
                <w:i/>
                <w:sz w:val="18"/>
                <w:szCs w:val="18"/>
              </w:rPr>
              <w:t>cost-benifit</w:t>
            </w:r>
            <w:r w:rsidRPr="007075A6">
              <w:rPr>
                <w:rFonts w:asciiTheme="minorHAnsi" w:eastAsia="Cambria" w:hAnsiTheme="minorHAnsi" w:cs="Cambria"/>
                <w:b w:val="0"/>
                <w:sz w:val="18"/>
                <w:szCs w:val="18"/>
              </w:rPr>
              <w:t xml:space="preserve"> analize o uvođenju zajedničkih usluga za ključne </w:t>
            </w:r>
            <w:r w:rsidR="00BB0A99">
              <w:rPr>
                <w:rFonts w:asciiTheme="minorHAnsi" w:eastAsia="Cambria" w:hAnsiTheme="minorHAnsi" w:cs="Cambria"/>
                <w:b w:val="0"/>
                <w:sz w:val="18"/>
                <w:szCs w:val="18"/>
              </w:rPr>
              <w:t>administrativne funkcije radi</w:t>
            </w:r>
            <w:r w:rsidRPr="007075A6">
              <w:rPr>
                <w:rFonts w:asciiTheme="minorHAnsi" w:eastAsia="Cambria" w:hAnsiTheme="minorHAnsi" w:cs="Cambria"/>
                <w:b w:val="0"/>
                <w:sz w:val="18"/>
                <w:szCs w:val="18"/>
              </w:rPr>
              <w:t xml:space="preserve"> optimizacije procesa rada</w:t>
            </w:r>
          </w:p>
        </w:tc>
        <w:tc>
          <w:tcPr>
            <w:tcW w:w="3858" w:type="dxa"/>
            <w:gridSpan w:val="2"/>
            <w:tcBorders>
              <w:top w:val="single" w:sz="4" w:space="0" w:color="auto"/>
              <w:left w:val="single" w:sz="4" w:space="0" w:color="auto"/>
              <w:bottom w:val="single" w:sz="4" w:space="0" w:color="auto"/>
              <w:right w:val="single" w:sz="4" w:space="0" w:color="auto"/>
            </w:tcBorders>
            <w:shd w:val="clear" w:color="auto" w:fill="FFFFFF"/>
          </w:tcPr>
          <w:p w:rsidR="00A16942" w:rsidRPr="007075A6" w:rsidRDefault="00BB0A99"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Analiza s</w:t>
            </w:r>
            <w:r w:rsidR="006A107F" w:rsidRPr="007075A6">
              <w:rPr>
                <w:rFonts w:asciiTheme="minorHAnsi" w:eastAsia="Cambria" w:hAnsiTheme="minorHAnsi" w:cs="Cambria"/>
                <w:b w:val="0"/>
                <w:sz w:val="18"/>
                <w:szCs w:val="18"/>
              </w:rPr>
              <w:t xml:space="preserve"> preporukama izrađena o uvođenju zajedničkih funkcija (pravna služba, računovodstvo, upravljanje ljudskim resursima, nabavke, upravljanje nekretninama i slično) i spajanju područnih jedinica onih organa koji s</w:t>
            </w:r>
            <w:r>
              <w:rPr>
                <w:rFonts w:asciiTheme="minorHAnsi" w:eastAsia="Cambria" w:hAnsiTheme="minorHAnsi" w:cs="Cambria"/>
                <w:b w:val="0"/>
                <w:sz w:val="18"/>
                <w:szCs w:val="18"/>
              </w:rPr>
              <w:t>u na centralnom nivou spojeni s</w:t>
            </w:r>
            <w:r w:rsidR="006A107F" w:rsidRPr="007075A6">
              <w:rPr>
                <w:rFonts w:asciiTheme="minorHAnsi" w:eastAsia="Cambria" w:hAnsiTheme="minorHAnsi" w:cs="Cambria"/>
                <w:b w:val="0"/>
                <w:sz w:val="18"/>
                <w:szCs w:val="18"/>
              </w:rPr>
              <w:t xml:space="preserve"> Uredbo</w:t>
            </w:r>
            <w:r>
              <w:rPr>
                <w:rFonts w:asciiTheme="minorHAnsi" w:eastAsia="Cambria" w:hAnsiTheme="minorHAnsi" w:cs="Cambria"/>
                <w:b w:val="0"/>
                <w:sz w:val="18"/>
                <w:szCs w:val="18"/>
              </w:rPr>
              <w:t>m o organizaciji državne uprave</w:t>
            </w:r>
            <w:r w:rsidR="006A107F" w:rsidRPr="007075A6">
              <w:rPr>
                <w:rFonts w:asciiTheme="minorHAnsi" w:eastAsia="Cambria" w:hAnsiTheme="minorHAnsi" w:cs="Cambria"/>
                <w:b w:val="0"/>
                <w:sz w:val="18"/>
                <w:szCs w:val="18"/>
                <w:vertAlign w:val="superscript"/>
              </w:rPr>
              <w:footnoteReference w:id="168"/>
            </w:r>
          </w:p>
          <w:p w:rsidR="00A16942" w:rsidRPr="007075A6" w:rsidRDefault="00BB0A99"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Akcioni plan s</w:t>
            </w:r>
            <w:r w:rsidR="006A107F" w:rsidRPr="007075A6">
              <w:rPr>
                <w:rFonts w:asciiTheme="minorHAnsi" w:eastAsia="Cambria" w:hAnsiTheme="minorHAnsi" w:cs="Cambria"/>
                <w:b w:val="0"/>
                <w:sz w:val="18"/>
                <w:szCs w:val="18"/>
              </w:rPr>
              <w:t xml:space="preserve"> definisanim daljim aktivnostima na osnovu preporuka analize razvijen</w:t>
            </w:r>
            <w:r>
              <w:rPr>
                <w:rFonts w:asciiTheme="minorHAnsi" w:eastAsia="Cambria" w:hAnsiTheme="minorHAnsi" w:cs="Cambria"/>
                <w:b w:val="0"/>
                <w:sz w:val="18"/>
                <w:szCs w:val="18"/>
              </w:rPr>
              <w:t xml:space="preserve"> </w:t>
            </w:r>
            <w:r w:rsidR="001C7E23">
              <w:rPr>
                <w:rFonts w:asciiTheme="minorHAnsi" w:eastAsia="Cambria" w:hAnsiTheme="minorHAnsi" w:cs="Cambria"/>
                <w:b w:val="0"/>
                <w:sz w:val="18"/>
                <w:szCs w:val="18"/>
              </w:rPr>
              <w:t>(</w:t>
            </w:r>
            <w:r>
              <w:rPr>
                <w:rFonts w:asciiTheme="minorHAnsi" w:eastAsia="Cambria" w:hAnsiTheme="minorHAnsi" w:cs="Cambria"/>
                <w:b w:val="0"/>
                <w:sz w:val="18"/>
                <w:szCs w:val="18"/>
              </w:rPr>
              <w:t>*veza s aktivnošću</w:t>
            </w:r>
            <w:r w:rsidR="006A107F" w:rsidRPr="007075A6">
              <w:rPr>
                <w:rFonts w:asciiTheme="minorHAnsi" w:eastAsia="Cambria" w:hAnsiTheme="minorHAnsi" w:cs="Cambria"/>
                <w:b w:val="0"/>
                <w:sz w:val="18"/>
                <w:szCs w:val="18"/>
              </w:rPr>
              <w:t xml:space="preserve"> 1.1.12</w:t>
            </w:r>
            <w:r w:rsidR="001C7E23">
              <w:rPr>
                <w:rFonts w:asciiTheme="minorHAnsi" w:eastAsia="Cambria" w:hAnsiTheme="minorHAnsi" w:cs="Cambria"/>
                <w:b w:val="0"/>
                <w:sz w:val="18"/>
                <w:szCs w:val="18"/>
              </w:rPr>
              <w:t>)</w:t>
            </w:r>
          </w:p>
        </w:tc>
        <w:tc>
          <w:tcPr>
            <w:tcW w:w="153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MER</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MKI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440"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24"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AB032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10</w:t>
            </w:r>
            <w:r w:rsidR="006A107F" w:rsidRPr="007075A6">
              <w:rPr>
                <w:rFonts w:asciiTheme="minorHAnsi" w:eastAsia="Cambria" w:hAnsiTheme="minorHAnsi" w:cs="Cambria"/>
                <w:b w:val="0"/>
                <w:sz w:val="18"/>
                <w:szCs w:val="18"/>
              </w:rPr>
              <w:t>8.000 €</w:t>
            </w:r>
          </w:p>
        </w:tc>
        <w:tc>
          <w:tcPr>
            <w:tcW w:w="1887" w:type="dxa"/>
            <w:gridSpan w:val="2"/>
            <w:tcBorders>
              <w:top w:val="single" w:sz="4" w:space="0" w:color="auto"/>
              <w:left w:val="single" w:sz="4" w:space="0" w:color="auto"/>
              <w:bottom w:val="single" w:sz="4" w:space="0" w:color="auto"/>
              <w:right w:val="single" w:sz="4" w:space="0" w:color="auto"/>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506933">
        <w:tc>
          <w:tcPr>
            <w:tcW w:w="679" w:type="dxa"/>
            <w:tcBorders>
              <w:top w:val="single" w:sz="4" w:space="0" w:color="auto"/>
              <w:left w:val="single" w:sz="4" w:space="0" w:color="000000"/>
              <w:bottom w:val="single" w:sz="4" w:space="0" w:color="000000"/>
              <w:right w:val="single" w:sz="4" w:space="0" w:color="000000"/>
            </w:tcBorders>
            <w:shd w:val="clear" w:color="auto" w:fill="FFFFFF"/>
          </w:tcPr>
          <w:p w:rsidR="00A16942" w:rsidRPr="007075A6" w:rsidRDefault="00170DCE" w:rsidP="009E10F2">
            <w:pPr>
              <w:spacing w:before="20" w:after="20"/>
              <w:ind w:left="0" w:right="-96"/>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3.3.8</w:t>
            </w:r>
          </w:p>
        </w:tc>
        <w:tc>
          <w:tcPr>
            <w:tcW w:w="2508" w:type="dxa"/>
            <w:tcBorders>
              <w:top w:val="single" w:sz="4" w:space="0" w:color="auto"/>
              <w:left w:val="single" w:sz="4" w:space="0" w:color="000000"/>
              <w:bottom w:val="single" w:sz="4" w:space="0" w:color="000000"/>
              <w:right w:val="single" w:sz="4" w:space="0" w:color="000000"/>
            </w:tcBorders>
            <w:shd w:val="clear" w:color="auto" w:fill="FFFFFF"/>
          </w:tcPr>
          <w:p w:rsidR="00A16942" w:rsidRPr="007075A6" w:rsidRDefault="0076157D" w:rsidP="009E10F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Uspostavljanje mehanizma</w:t>
            </w:r>
            <w:r w:rsidR="006A107F" w:rsidRPr="007075A6">
              <w:rPr>
                <w:rFonts w:asciiTheme="minorHAnsi" w:eastAsia="Cambria" w:hAnsiTheme="minorHAnsi" w:cs="Cambria"/>
                <w:b w:val="0"/>
                <w:sz w:val="18"/>
                <w:szCs w:val="18"/>
              </w:rPr>
              <w:t xml:space="preserve"> kontrole doznaka privremene spriječenost</w:t>
            </w:r>
            <w:r w:rsidR="00BB0A99">
              <w:rPr>
                <w:rFonts w:asciiTheme="minorHAnsi" w:eastAsia="Cambria" w:hAnsiTheme="minorHAnsi" w:cs="Cambria"/>
                <w:b w:val="0"/>
                <w:sz w:val="18"/>
                <w:szCs w:val="18"/>
              </w:rPr>
              <w:t>i</w:t>
            </w:r>
            <w:r w:rsidR="006A107F" w:rsidRPr="007075A6">
              <w:rPr>
                <w:rFonts w:asciiTheme="minorHAnsi" w:eastAsia="Cambria" w:hAnsiTheme="minorHAnsi" w:cs="Cambria"/>
                <w:b w:val="0"/>
                <w:sz w:val="18"/>
                <w:szCs w:val="18"/>
              </w:rPr>
              <w:t xml:space="preserve"> za rad (bolovanje)</w:t>
            </w:r>
          </w:p>
        </w:tc>
        <w:tc>
          <w:tcPr>
            <w:tcW w:w="3858" w:type="dxa"/>
            <w:gridSpan w:val="2"/>
            <w:tcBorders>
              <w:top w:val="single" w:sz="4" w:space="0" w:color="auto"/>
              <w:left w:val="single" w:sz="4" w:space="0" w:color="000000"/>
              <w:bottom w:val="single" w:sz="4" w:space="0" w:color="000000"/>
              <w:right w:val="single" w:sz="4" w:space="0" w:color="000000"/>
            </w:tcBorders>
            <w:shd w:val="clear" w:color="auto" w:fill="FFFFFF"/>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Usvojen izmijenjen normativni okvir o zdra</w:t>
            </w:r>
            <w:r w:rsidR="00BB0A99">
              <w:rPr>
                <w:rFonts w:asciiTheme="minorHAnsi" w:eastAsia="Cambria" w:hAnsiTheme="minorHAnsi" w:cs="Cambria"/>
                <w:b w:val="0"/>
                <w:sz w:val="18"/>
                <w:szCs w:val="18"/>
              </w:rPr>
              <w:t>v</w:t>
            </w:r>
            <w:r w:rsidRPr="007075A6">
              <w:rPr>
                <w:rFonts w:asciiTheme="minorHAnsi" w:eastAsia="Cambria" w:hAnsiTheme="minorHAnsi" w:cs="Cambria"/>
                <w:b w:val="0"/>
                <w:sz w:val="18"/>
                <w:szCs w:val="18"/>
              </w:rPr>
              <w:t>stvenoj zaštiti</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 analitički materijal o broju bolovanja i finansijskim implikacijama</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Kreiran mehanizam monitoringa privremene spriječenosti za rad</w:t>
            </w:r>
          </w:p>
        </w:tc>
        <w:tc>
          <w:tcPr>
            <w:tcW w:w="1530" w:type="dxa"/>
            <w:tcBorders>
              <w:top w:val="single" w:sz="4" w:space="0" w:color="auto"/>
              <w:left w:val="single" w:sz="4" w:space="0" w:color="000000"/>
              <w:bottom w:val="single" w:sz="4" w:space="0" w:color="000000"/>
              <w:right w:val="single" w:sz="4" w:space="0" w:color="000000"/>
            </w:tcBorders>
            <w:shd w:val="clear" w:color="auto" w:fill="FFFFFF"/>
            <w:vAlign w:val="center"/>
          </w:tcPr>
          <w:p w:rsidR="00A16942" w:rsidRPr="007075A6" w:rsidRDefault="006A107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MZ</w:t>
            </w:r>
          </w:p>
          <w:p w:rsidR="00A16942" w:rsidRPr="007075A6" w:rsidRDefault="006A107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A16942">
            <w:pPr>
              <w:spacing w:before="20" w:after="20"/>
              <w:jc w:val="center"/>
              <w:rPr>
                <w:rFonts w:asciiTheme="minorHAnsi" w:eastAsia="Cambria" w:hAnsiTheme="minorHAnsi" w:cs="Cambria"/>
                <w:b w:val="0"/>
                <w:sz w:val="18"/>
                <w:szCs w:val="18"/>
              </w:rPr>
            </w:pPr>
          </w:p>
        </w:tc>
        <w:tc>
          <w:tcPr>
            <w:tcW w:w="1440" w:type="dxa"/>
            <w:gridSpan w:val="2"/>
            <w:tcBorders>
              <w:top w:val="single" w:sz="4" w:space="0" w:color="auto"/>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auto"/>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24" w:type="dxa"/>
            <w:gridSpan w:val="2"/>
            <w:tcBorders>
              <w:top w:val="single" w:sz="4" w:space="0" w:color="auto"/>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15.000 €</w:t>
            </w:r>
          </w:p>
        </w:tc>
        <w:tc>
          <w:tcPr>
            <w:tcW w:w="1887" w:type="dxa"/>
            <w:gridSpan w:val="2"/>
            <w:tcBorders>
              <w:top w:val="single" w:sz="4" w:space="0" w:color="auto"/>
              <w:left w:val="single" w:sz="4" w:space="0" w:color="000000"/>
              <w:bottom w:val="single" w:sz="4" w:space="0" w:color="000000"/>
              <w:right w:val="single" w:sz="4" w:space="0" w:color="000000"/>
            </w:tcBorders>
            <w:shd w:val="clear" w:color="auto" w:fill="FFFFFF"/>
            <w:vAlign w:val="center"/>
          </w:tcPr>
          <w:p w:rsidR="00A16942" w:rsidRPr="007075A6" w:rsidRDefault="006A107F">
            <w:pPr>
              <w:pBdr>
                <w:top w:val="nil"/>
                <w:left w:val="nil"/>
                <w:bottom w:val="nil"/>
                <w:right w:val="nil"/>
                <w:between w:val="nil"/>
              </w:pBdr>
              <w:spacing w:before="40" w:after="160"/>
              <w:ind w:left="0" w:right="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807195" w:rsidRDefault="00807195" w:rsidP="009E10F2">
      <w:pPr>
        <w:spacing w:before="120" w:after="120" w:line="240" w:lineRule="auto"/>
        <w:jc w:val="center"/>
        <w:rPr>
          <w:rFonts w:asciiTheme="minorHAnsi" w:hAnsiTheme="minorHAnsi"/>
          <w:b/>
          <w:color w:val="000000"/>
          <w:sz w:val="28"/>
          <w:szCs w:val="28"/>
        </w:rPr>
      </w:pPr>
    </w:p>
    <w:p w:rsidR="00B950F9" w:rsidRDefault="00B950F9" w:rsidP="009E10F2">
      <w:pPr>
        <w:spacing w:before="120" w:after="120" w:line="240" w:lineRule="auto"/>
        <w:jc w:val="center"/>
        <w:rPr>
          <w:rFonts w:asciiTheme="minorHAnsi" w:hAnsiTheme="minorHAnsi"/>
          <w:b/>
          <w:color w:val="000000"/>
          <w:sz w:val="28"/>
          <w:szCs w:val="28"/>
        </w:rPr>
      </w:pPr>
    </w:p>
    <w:p w:rsidR="00A16942" w:rsidRPr="001D6BC3" w:rsidRDefault="006A107F" w:rsidP="009E10F2">
      <w:pPr>
        <w:spacing w:before="120" w:after="120" w:line="240" w:lineRule="auto"/>
        <w:jc w:val="center"/>
        <w:rPr>
          <w:rFonts w:asciiTheme="minorHAnsi" w:hAnsiTheme="minorHAnsi"/>
          <w:b/>
          <w:color w:val="000000"/>
          <w:sz w:val="28"/>
          <w:szCs w:val="28"/>
        </w:rPr>
      </w:pPr>
      <w:r w:rsidRPr="001D6BC3">
        <w:rPr>
          <w:rFonts w:asciiTheme="minorHAnsi" w:hAnsiTheme="minorHAnsi"/>
          <w:b/>
          <w:color w:val="000000"/>
          <w:sz w:val="28"/>
          <w:szCs w:val="28"/>
        </w:rPr>
        <w:t>STRATEŠKI CILJ IV</w:t>
      </w:r>
    </w:p>
    <w:p w:rsidR="00A16942" w:rsidRPr="001D6BC3" w:rsidRDefault="006A107F">
      <w:pPr>
        <w:spacing w:before="120" w:after="120" w:line="240" w:lineRule="auto"/>
        <w:jc w:val="center"/>
        <w:rPr>
          <w:rFonts w:asciiTheme="minorHAnsi" w:hAnsiTheme="minorHAnsi"/>
          <w:b/>
          <w:color w:val="000000"/>
          <w:sz w:val="28"/>
          <w:szCs w:val="28"/>
        </w:rPr>
      </w:pPr>
      <w:r w:rsidRPr="001D6BC3">
        <w:rPr>
          <w:rFonts w:asciiTheme="minorHAnsi" w:hAnsiTheme="minorHAnsi"/>
          <w:b/>
          <w:color w:val="000000"/>
          <w:sz w:val="28"/>
          <w:szCs w:val="28"/>
        </w:rPr>
        <w:t>TRANSPARENTNA I OTVORENA JAVNA UPRAVA</w:t>
      </w:r>
    </w:p>
    <w:p w:rsidR="00A16942" w:rsidRPr="007075A6" w:rsidRDefault="00A16942">
      <w:pPr>
        <w:spacing w:before="20" w:after="20" w:line="240" w:lineRule="auto"/>
        <w:rPr>
          <w:rFonts w:asciiTheme="minorHAnsi" w:hAnsiTheme="minorHAnsi"/>
          <w:color w:val="000000"/>
          <w:sz w:val="18"/>
          <w:szCs w:val="18"/>
        </w:rPr>
      </w:pPr>
    </w:p>
    <w:tbl>
      <w:tblPr>
        <w:tblStyle w:val="7"/>
        <w:tblW w:w="1457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410"/>
        <w:gridCol w:w="8"/>
        <w:gridCol w:w="3601"/>
        <w:gridCol w:w="461"/>
        <w:gridCol w:w="1673"/>
        <w:gridCol w:w="448"/>
        <w:gridCol w:w="902"/>
        <w:gridCol w:w="1440"/>
        <w:gridCol w:w="525"/>
        <w:gridCol w:w="825"/>
        <w:gridCol w:w="1657"/>
      </w:tblGrid>
      <w:tr w:rsidR="00A16942" w:rsidRPr="007075A6" w:rsidTr="00407EF3">
        <w:tc>
          <w:tcPr>
            <w:tcW w:w="3043"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4.1</w:t>
            </w:r>
          </w:p>
        </w:tc>
        <w:tc>
          <w:tcPr>
            <w:tcW w:w="11532" w:type="dxa"/>
            <w:gridSpan w:val="9"/>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81693" w:rsidP="00681693">
            <w:pPr>
              <w:ind w:left="0"/>
              <w:jc w:val="both"/>
              <w:rPr>
                <w:rFonts w:asciiTheme="minorHAnsi" w:eastAsia="Cambria" w:hAnsiTheme="minorHAnsi" w:cs="Cambria"/>
                <w:sz w:val="24"/>
                <w:szCs w:val="24"/>
              </w:rPr>
            </w:pPr>
            <w:r w:rsidRPr="00681693">
              <w:rPr>
                <w:rFonts w:asciiTheme="minorHAnsi" w:eastAsia="Cambria" w:hAnsiTheme="minorHAnsi" w:cs="Cambria"/>
                <w:sz w:val="24"/>
                <w:szCs w:val="24"/>
              </w:rPr>
              <w:t>Unapređenje funkcionisanja sistema pravne zaštite u oblasti SPI i jačanje kapaciteta Agencije za zaštitu ličnih podataka i slobodan pristup informacijama</w:t>
            </w:r>
          </w:p>
        </w:tc>
      </w:tr>
      <w:tr w:rsidR="00A16942" w:rsidRPr="007075A6" w:rsidTr="00407EF3">
        <w:tc>
          <w:tcPr>
            <w:tcW w:w="664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582"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867"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2024.</w:t>
            </w:r>
          </w:p>
        </w:tc>
        <w:tc>
          <w:tcPr>
            <w:tcW w:w="2482"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407EF3">
        <w:tc>
          <w:tcPr>
            <w:tcW w:w="664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Udio poništenih odluka Agencije od strane Upravnog suda, u odnosu na ukupan broj presuda u upravnim sporovima u odnosu na rješenja Agencije</w:t>
            </w:r>
          </w:p>
        </w:tc>
        <w:tc>
          <w:tcPr>
            <w:tcW w:w="2582"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207980">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42</w:t>
            </w:r>
            <w:r w:rsidR="009B701D">
              <w:rPr>
                <w:rFonts w:asciiTheme="minorHAnsi" w:eastAsia="Cambria" w:hAnsiTheme="minorHAnsi" w:cs="Cambria"/>
                <w:b w:val="0"/>
                <w:sz w:val="18"/>
                <w:szCs w:val="18"/>
              </w:rPr>
              <w:t>,17%</w:t>
            </w:r>
            <w:r w:rsidR="009B701D">
              <w:rPr>
                <w:rStyle w:val="FootnoteReference"/>
                <w:rFonts w:asciiTheme="minorHAnsi" w:eastAsia="Cambria" w:hAnsiTheme="minorHAnsi" w:cs="Cambria"/>
                <w:b w:val="0"/>
                <w:sz w:val="18"/>
                <w:szCs w:val="18"/>
              </w:rPr>
              <w:footnoteReference w:id="169"/>
            </w:r>
            <w:r w:rsidR="00207980">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 xml:space="preserve"> (2020)</w:t>
            </w:r>
          </w:p>
        </w:tc>
        <w:tc>
          <w:tcPr>
            <w:tcW w:w="2867"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 u odnosu na početnu vrijednost</w:t>
            </w:r>
          </w:p>
        </w:tc>
        <w:tc>
          <w:tcPr>
            <w:tcW w:w="2482"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BB0A99" w:rsidP="00EE71FF">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 xml:space="preserve">-15 % u </w:t>
            </w:r>
            <w:r w:rsidR="006A107F" w:rsidRPr="007075A6">
              <w:rPr>
                <w:rFonts w:asciiTheme="minorHAnsi" w:eastAsia="Cambria" w:hAnsiTheme="minorHAnsi" w:cs="Cambria"/>
                <w:b w:val="0"/>
                <w:sz w:val="18"/>
                <w:szCs w:val="18"/>
              </w:rPr>
              <w:t>o</w:t>
            </w:r>
            <w:r>
              <w:rPr>
                <w:rFonts w:asciiTheme="minorHAnsi" w:eastAsia="Cambria" w:hAnsiTheme="minorHAnsi" w:cs="Cambria"/>
                <w:b w:val="0"/>
                <w:sz w:val="18"/>
                <w:szCs w:val="18"/>
              </w:rPr>
              <w:t>d</w:t>
            </w:r>
            <w:r w:rsidR="006A107F" w:rsidRPr="007075A6">
              <w:rPr>
                <w:rFonts w:asciiTheme="minorHAnsi" w:eastAsia="Cambria" w:hAnsiTheme="minorHAnsi" w:cs="Cambria"/>
                <w:b w:val="0"/>
                <w:sz w:val="18"/>
                <w:szCs w:val="18"/>
              </w:rPr>
              <w:t>nosu na početnu vrijednost</w:t>
            </w:r>
          </w:p>
        </w:tc>
      </w:tr>
      <w:tr w:rsidR="00A16942" w:rsidRPr="007075A6" w:rsidTr="00407EF3">
        <w:tc>
          <w:tcPr>
            <w:tcW w:w="664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Udio odluka Upravnog suda u upravnim sporovima pokrenutim zbog nedonošenja rješenja Agencije </w:t>
            </w:r>
          </w:p>
        </w:tc>
        <w:tc>
          <w:tcPr>
            <w:tcW w:w="2582"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82,28%</w:t>
            </w:r>
            <w:r w:rsidR="00EE71FF">
              <w:rPr>
                <w:rFonts w:asciiTheme="minorHAnsi" w:eastAsia="Cambria" w:hAnsiTheme="minorHAnsi" w:cs="Cambria"/>
                <w:b w:val="0"/>
                <w:sz w:val="18"/>
                <w:szCs w:val="18"/>
              </w:rPr>
              <w:t xml:space="preserve"> (2020)</w:t>
            </w:r>
          </w:p>
        </w:tc>
        <w:tc>
          <w:tcPr>
            <w:tcW w:w="2867"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55%</w:t>
            </w:r>
          </w:p>
        </w:tc>
        <w:tc>
          <w:tcPr>
            <w:tcW w:w="2482"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40%</w:t>
            </w:r>
          </w:p>
        </w:tc>
      </w:tr>
      <w:tr w:rsidR="00A16942" w:rsidRPr="007075A6" w:rsidTr="00407EF3">
        <w:tc>
          <w:tcPr>
            <w:tcW w:w="664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4A7750" w:rsidRDefault="006A107F" w:rsidP="00207980">
            <w:pPr>
              <w:spacing w:after="40"/>
              <w:ind w:left="0"/>
              <w:jc w:val="both"/>
              <w:rPr>
                <w:rFonts w:asciiTheme="minorHAnsi" w:eastAsia="Cambria" w:hAnsiTheme="minorHAnsi" w:cs="Cambria"/>
                <w:b w:val="0"/>
                <w:sz w:val="18"/>
                <w:szCs w:val="18"/>
              </w:rPr>
            </w:pPr>
            <w:r w:rsidRPr="004A7750">
              <w:rPr>
                <w:rFonts w:asciiTheme="minorHAnsi" w:eastAsia="Cambria" w:hAnsiTheme="minorHAnsi" w:cs="Cambria"/>
                <w:b w:val="0"/>
                <w:sz w:val="18"/>
                <w:szCs w:val="18"/>
              </w:rPr>
              <w:t xml:space="preserve">Udio organa vlasti koji </w:t>
            </w:r>
            <w:r w:rsidR="00207980">
              <w:rPr>
                <w:rFonts w:asciiTheme="minorHAnsi" w:eastAsia="Cambria" w:hAnsiTheme="minorHAnsi" w:cs="Cambria"/>
                <w:b w:val="0"/>
                <w:sz w:val="18"/>
                <w:szCs w:val="18"/>
              </w:rPr>
              <w:t xml:space="preserve">registruju </w:t>
            </w:r>
            <w:r w:rsidR="00EF1AE4" w:rsidRPr="004A7750">
              <w:rPr>
                <w:rFonts w:asciiTheme="minorHAnsi" w:eastAsia="Cambria" w:hAnsiTheme="minorHAnsi" w:cs="Cambria"/>
                <w:b w:val="0"/>
                <w:sz w:val="18"/>
                <w:szCs w:val="18"/>
              </w:rPr>
              <w:t>zahtjeve za pristup informacijama u informacionom sistemu (u odnosu na ukupan broj organa vlasti)</w:t>
            </w:r>
          </w:p>
        </w:tc>
        <w:tc>
          <w:tcPr>
            <w:tcW w:w="2582"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4A7750" w:rsidRDefault="00EE71FF" w:rsidP="00EE71FF">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85,9%</w:t>
            </w:r>
            <w:r>
              <w:rPr>
                <w:rStyle w:val="FootnoteReference"/>
                <w:rFonts w:asciiTheme="minorHAnsi" w:eastAsia="Cambria" w:hAnsiTheme="minorHAnsi" w:cs="Cambria"/>
                <w:b w:val="0"/>
                <w:sz w:val="18"/>
                <w:szCs w:val="18"/>
              </w:rPr>
              <w:footnoteReference w:id="170"/>
            </w:r>
            <w:r w:rsidR="00207980">
              <w:rPr>
                <w:rFonts w:asciiTheme="minorHAnsi" w:eastAsia="Cambria" w:hAnsiTheme="minorHAnsi" w:cs="Cambria"/>
                <w:b w:val="0"/>
                <w:sz w:val="18"/>
                <w:szCs w:val="18"/>
              </w:rPr>
              <w:t xml:space="preserve"> (2020)</w:t>
            </w:r>
          </w:p>
          <w:p w:rsidR="00A16942" w:rsidRPr="004A7750" w:rsidRDefault="00A16942" w:rsidP="00EE71FF">
            <w:pPr>
              <w:spacing w:after="40"/>
              <w:jc w:val="center"/>
              <w:rPr>
                <w:rFonts w:asciiTheme="minorHAnsi" w:eastAsia="Cambria" w:hAnsiTheme="minorHAnsi" w:cs="Cambria"/>
                <w:b w:val="0"/>
                <w:sz w:val="18"/>
                <w:szCs w:val="18"/>
              </w:rPr>
            </w:pPr>
          </w:p>
        </w:tc>
        <w:tc>
          <w:tcPr>
            <w:tcW w:w="2867"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 u odnosu na početnu vrijednost</w:t>
            </w:r>
          </w:p>
        </w:tc>
        <w:tc>
          <w:tcPr>
            <w:tcW w:w="2482"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E71FF">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 u odnosu na početnu vrijedno</w:t>
            </w:r>
            <w:r w:rsidR="00EF1AE4">
              <w:rPr>
                <w:rFonts w:asciiTheme="minorHAnsi" w:eastAsia="Cambria" w:hAnsiTheme="minorHAnsi" w:cs="Cambria"/>
                <w:b w:val="0"/>
                <w:sz w:val="18"/>
                <w:szCs w:val="18"/>
              </w:rPr>
              <w:t>st</w:t>
            </w:r>
          </w:p>
        </w:tc>
      </w:tr>
      <w:tr w:rsidR="007803A2" w:rsidRPr="007075A6" w:rsidTr="00407EF3">
        <w:tc>
          <w:tcPr>
            <w:tcW w:w="3043"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Aktivnosti</w:t>
            </w:r>
          </w:p>
        </w:tc>
        <w:tc>
          <w:tcPr>
            <w:tcW w:w="4062"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Indikator rezultata</w:t>
            </w:r>
          </w:p>
        </w:tc>
        <w:tc>
          <w:tcPr>
            <w:tcW w:w="1673"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Nadležne institucije</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Početak</w:t>
            </w:r>
          </w:p>
        </w:tc>
        <w:tc>
          <w:tcPr>
            <w:tcW w:w="144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Završetak</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Sredstva</w:t>
            </w:r>
          </w:p>
        </w:tc>
        <w:tc>
          <w:tcPr>
            <w:tcW w:w="1657"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803A2" w:rsidRDefault="006A107F">
            <w:pPr>
              <w:spacing w:before="20" w:after="20"/>
              <w:jc w:val="center"/>
              <w:rPr>
                <w:rFonts w:asciiTheme="minorHAnsi" w:eastAsia="Cambria" w:hAnsiTheme="minorHAnsi" w:cs="Cambria"/>
                <w:sz w:val="20"/>
                <w:szCs w:val="20"/>
              </w:rPr>
            </w:pPr>
            <w:r w:rsidRPr="007803A2">
              <w:rPr>
                <w:rFonts w:asciiTheme="minorHAnsi" w:eastAsia="Cambria" w:hAnsiTheme="minorHAnsi" w:cs="Cambria"/>
                <w:sz w:val="20"/>
                <w:szCs w:val="20"/>
              </w:rPr>
              <w:t>Izvor finansiranja</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E55216">
            <w:pPr>
              <w:spacing w:before="20" w:after="20"/>
              <w:ind w:left="0" w:right="-180"/>
              <w:rPr>
                <w:rFonts w:asciiTheme="minorHAnsi" w:eastAsia="Cambria" w:hAnsiTheme="minorHAnsi" w:cs="Cambria"/>
                <w:b w:val="0"/>
                <w:sz w:val="18"/>
                <w:szCs w:val="18"/>
              </w:rPr>
            </w:pPr>
            <w:r w:rsidRPr="007075A6">
              <w:rPr>
                <w:rFonts w:asciiTheme="minorHAnsi" w:eastAsia="Cambria" w:hAnsiTheme="minorHAnsi" w:cs="Cambria"/>
                <w:b w:val="0"/>
                <w:sz w:val="18"/>
                <w:szCs w:val="18"/>
              </w:rPr>
              <w:t>4.1.1</w:t>
            </w:r>
          </w:p>
        </w:tc>
        <w:tc>
          <w:tcPr>
            <w:tcW w:w="2410"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 xml:space="preserve">Unapređenje Zakona o slobodnom pristupu informacijama </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w:t>
            </w:r>
            <w:r w:rsidR="00BB0A99">
              <w:rPr>
                <w:rFonts w:asciiTheme="minorHAnsi" w:eastAsia="Cambria" w:hAnsiTheme="minorHAnsi" w:cs="Cambria"/>
                <w:b w:val="0"/>
                <w:sz w:val="18"/>
                <w:szCs w:val="18"/>
              </w:rPr>
              <w:t>Zakon o SPI inoviran u skladu s</w:t>
            </w:r>
            <w:r w:rsidRPr="007075A6">
              <w:rPr>
                <w:rFonts w:asciiTheme="minorHAnsi" w:eastAsia="Cambria" w:hAnsiTheme="minorHAnsi" w:cs="Cambria"/>
                <w:b w:val="0"/>
                <w:sz w:val="18"/>
                <w:szCs w:val="18"/>
              </w:rPr>
              <w:t xml:space="preserve"> međunarodnim i evropskim standardima</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Zakon o izmjenama i dopunama usvojen </w:t>
            </w:r>
          </w:p>
        </w:tc>
        <w:tc>
          <w:tcPr>
            <w:tcW w:w="1673"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MJUDDM - </w:t>
            </w:r>
            <w:r w:rsidR="00B60F17">
              <w:rPr>
                <w:rFonts w:asciiTheme="minorHAnsi" w:eastAsia="Cambria" w:hAnsiTheme="minorHAnsi" w:cs="Cambria"/>
                <w:b w:val="0"/>
                <w:sz w:val="18"/>
                <w:szCs w:val="18"/>
              </w:rPr>
              <w:t>Direktorat za normativne poslove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AZLP </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3.000 €</w:t>
            </w:r>
          </w:p>
        </w:tc>
        <w:tc>
          <w:tcPr>
            <w:tcW w:w="1657"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180"/>
              <w:rPr>
                <w:rFonts w:asciiTheme="minorHAnsi" w:eastAsia="Cambria" w:hAnsiTheme="minorHAnsi" w:cs="Cambria"/>
                <w:b w:val="0"/>
                <w:sz w:val="18"/>
                <w:szCs w:val="18"/>
              </w:rPr>
            </w:pPr>
            <w:r w:rsidRPr="007075A6">
              <w:rPr>
                <w:rFonts w:asciiTheme="minorHAnsi" w:eastAsia="Cambria" w:hAnsiTheme="minorHAnsi" w:cs="Cambria"/>
                <w:b w:val="0"/>
                <w:sz w:val="18"/>
                <w:szCs w:val="18"/>
              </w:rPr>
              <w:t>4.1.2</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Unapređenje žalbenog i drugih postupaka kao i formalnog organizacionog uređenja i praksi u AZLP</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Analiza žalbenog postupka i drugih postupaka koje sprovodi Agencija razvijena</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Analiza unutrašnje organizacione strukture AZLP i procesa (odnos Savjeta i stručne službe)  s preporukama za poboljšanje sprovedena</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AZLP</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C94076">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w:t>
            </w:r>
            <w:r w:rsidR="006A107F" w:rsidRPr="007075A6">
              <w:rPr>
                <w:rFonts w:asciiTheme="minorHAnsi" w:eastAsia="Cambria" w:hAnsiTheme="minorHAnsi" w:cs="Cambria"/>
                <w:b w:val="0"/>
                <w:sz w:val="18"/>
                <w:szCs w:val="18"/>
              </w:rPr>
              <w:t>.000 €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D</w:t>
            </w:r>
            <w:r w:rsidRPr="003E44A1">
              <w:rPr>
                <w:rFonts w:asciiTheme="minorHAnsi" w:eastAsia="Cambria" w:hAnsiTheme="minorHAnsi" w:cs="Cambria"/>
                <w:b w:val="0"/>
                <w:sz w:val="18"/>
                <w:szCs w:val="18"/>
              </w:rPr>
              <w:t>onatorska sredstva</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180"/>
              <w:rPr>
                <w:rFonts w:asciiTheme="minorHAnsi" w:eastAsia="Cambria" w:hAnsiTheme="minorHAnsi" w:cs="Cambria"/>
                <w:b w:val="0"/>
                <w:sz w:val="18"/>
                <w:szCs w:val="18"/>
              </w:rPr>
            </w:pPr>
            <w:r w:rsidRPr="007075A6">
              <w:rPr>
                <w:rFonts w:asciiTheme="minorHAnsi" w:eastAsia="Cambria" w:hAnsiTheme="minorHAnsi" w:cs="Cambria"/>
                <w:b w:val="0"/>
                <w:sz w:val="18"/>
                <w:szCs w:val="18"/>
              </w:rPr>
              <w:t>4.1.3</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highlight w:val="white"/>
              </w:rPr>
            </w:pPr>
            <w:r w:rsidRPr="007075A6">
              <w:rPr>
                <w:rFonts w:asciiTheme="minorHAnsi" w:eastAsia="Cambria" w:hAnsiTheme="minorHAnsi" w:cs="Cambria"/>
                <w:b w:val="0"/>
                <w:sz w:val="18"/>
                <w:szCs w:val="18"/>
                <w:highlight w:val="white"/>
              </w:rPr>
              <w:t>Digitalizacija i unapređenje rada na predmetima i vođenju evidencija</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Sprovedena analiza potreba i izrađen ToR (uz opciju uvezivanja sa Informacionim sistemom te sa Upravnim sudom i Vrhovnim sudom)</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Uveden elektronski sistem upravljanja dokumentima u AZLP</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60.000 €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4.1.4</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 xml:space="preserve">Unapređenje funkcionisanja informacionog sistema AZLP i objavljivanja podataka </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Razvijena analiza funkcionisanja informacionog sistema iz člana 41/2 ZSPI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Revidirana kategorizacija, izrađen plan unosa podataka  i osnovnih statističkih indikatora (pravilnik, plan)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Objavljena baza podataka o organima vlasti u otvorenom formatu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Uneseni podaci za žalbe (žalba povezana sa prethodno unesenim zahtjevom)</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87.000 €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4.1.5</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 xml:space="preserve">Osnivanje Savjeta za SPI </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Pripremljen pravni okvir za osnivanje savjeta </w:t>
            </w:r>
          </w:p>
          <w:p w:rsidR="00A16942" w:rsidRPr="007075A6" w:rsidRDefault="00BB0A99" w:rsidP="00170DCE">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rPr>
              <w:t>- Održane dvije</w:t>
            </w:r>
            <w:r w:rsidR="006A107F" w:rsidRPr="007075A6">
              <w:rPr>
                <w:rFonts w:asciiTheme="minorHAnsi" w:eastAsia="Cambria" w:hAnsiTheme="minorHAnsi" w:cs="Cambria"/>
                <w:b w:val="0"/>
                <w:sz w:val="18"/>
                <w:szCs w:val="18"/>
              </w:rPr>
              <w:t xml:space="preserve"> sjednice Savjeta</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Formirane radne grupe </w:t>
            </w:r>
          </w:p>
          <w:p w:rsidR="00A16942" w:rsidRPr="007075A6" w:rsidRDefault="00A16942">
            <w:pPr>
              <w:spacing w:before="20" w:after="20"/>
              <w:rPr>
                <w:rFonts w:asciiTheme="minorHAnsi" w:eastAsia="Cambria" w:hAnsiTheme="minorHAnsi" w:cs="Cambria"/>
                <w:b w:val="0"/>
                <w:sz w:val="18"/>
                <w:szCs w:val="18"/>
              </w:rPr>
            </w:pP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vlasti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Mediji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Akademske institucije</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B0249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B02492" w:rsidRPr="007075A6" w:rsidRDefault="00170DCE" w:rsidP="00170DCE">
            <w:pPr>
              <w:spacing w:before="20" w:after="20"/>
              <w:ind w:left="-37" w:right="-30"/>
              <w:rPr>
                <w:rFonts w:asciiTheme="minorHAnsi" w:hAnsiTheme="minorHAnsi"/>
                <w:b w:val="0"/>
                <w:sz w:val="18"/>
                <w:szCs w:val="18"/>
              </w:rPr>
            </w:pPr>
            <w:r>
              <w:rPr>
                <w:rFonts w:asciiTheme="minorHAnsi" w:hAnsiTheme="minorHAnsi"/>
                <w:b w:val="0"/>
                <w:sz w:val="18"/>
                <w:szCs w:val="18"/>
              </w:rPr>
              <w:t>4.1.6</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B02492" w:rsidRPr="007075A6" w:rsidRDefault="00B02492" w:rsidP="00170DCE">
            <w:pPr>
              <w:spacing w:before="20" w:after="20"/>
              <w:ind w:left="0"/>
              <w:rPr>
                <w:rFonts w:asciiTheme="minorHAnsi" w:hAnsiTheme="minorHAnsi"/>
                <w:b w:val="0"/>
                <w:sz w:val="18"/>
                <w:szCs w:val="18"/>
                <w:highlight w:val="white"/>
              </w:rPr>
            </w:pPr>
            <w:r>
              <w:rPr>
                <w:rFonts w:asciiTheme="minorHAnsi" w:hAnsiTheme="minorHAnsi"/>
                <w:b w:val="0"/>
                <w:sz w:val="18"/>
                <w:szCs w:val="18"/>
                <w:highlight w:val="white"/>
              </w:rPr>
              <w:t xml:space="preserve">Jačanje kapaciteta AZLP </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B02492" w:rsidRDefault="00B02492"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Povećan</w:t>
            </w:r>
            <w:r w:rsidR="00BB0A99">
              <w:rPr>
                <w:rFonts w:asciiTheme="minorHAnsi" w:eastAsia="Cambria" w:hAnsiTheme="minorHAnsi" w:cs="Cambria"/>
                <w:b w:val="0"/>
                <w:sz w:val="18"/>
                <w:szCs w:val="18"/>
              </w:rPr>
              <w:t>j</w:t>
            </w:r>
            <w:r w:rsidRPr="007075A6">
              <w:rPr>
                <w:rFonts w:asciiTheme="minorHAnsi" w:eastAsia="Cambria" w:hAnsiTheme="minorHAnsi" w:cs="Cambria"/>
                <w:b w:val="0"/>
                <w:sz w:val="18"/>
                <w:szCs w:val="18"/>
              </w:rPr>
              <w:t>e broja zaposlenih u AZLP na godišnjem nivou</w:t>
            </w:r>
          </w:p>
          <w:p w:rsidR="00B950F9" w:rsidRPr="007075A6" w:rsidRDefault="00BB0A99"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Sprovedene namjanje šest</w:t>
            </w:r>
            <w:r w:rsidR="00B950F9">
              <w:rPr>
                <w:rFonts w:asciiTheme="minorHAnsi" w:eastAsia="Cambria" w:hAnsiTheme="minorHAnsi" w:cs="Cambria"/>
                <w:b w:val="0"/>
                <w:sz w:val="18"/>
                <w:szCs w:val="18"/>
              </w:rPr>
              <w:t xml:space="preserve"> obuka za zaposlene u AZLP</w:t>
            </w:r>
          </w:p>
          <w:p w:rsidR="00B02492" w:rsidRPr="007075A6" w:rsidRDefault="00B02492">
            <w:pPr>
              <w:spacing w:before="60"/>
              <w:rPr>
                <w:rFonts w:asciiTheme="minorHAnsi" w:hAnsiTheme="minorHAnsi"/>
                <w:b w:val="0"/>
                <w:sz w:val="18"/>
                <w:szCs w:val="18"/>
              </w:rPr>
            </w:pP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02492" w:rsidRPr="007075A6" w:rsidRDefault="00B950F9">
            <w:pPr>
              <w:spacing w:before="20" w:after="20"/>
              <w:jc w:val="center"/>
              <w:rPr>
                <w:rFonts w:asciiTheme="minorHAnsi" w:hAnsiTheme="minorHAnsi"/>
                <w:b w:val="0"/>
                <w:sz w:val="18"/>
                <w:szCs w:val="18"/>
              </w:rPr>
            </w:pPr>
            <w:r>
              <w:rPr>
                <w:rFonts w:asciiTheme="minorHAnsi" w:hAnsiTheme="minorHAnsi"/>
                <w:b w:val="0"/>
                <w:sz w:val="18"/>
                <w:szCs w:val="18"/>
              </w:rPr>
              <w:t>AZLP</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02492" w:rsidRPr="007075A6" w:rsidRDefault="00B950F9">
            <w:pPr>
              <w:spacing w:before="20" w:after="20"/>
              <w:jc w:val="center"/>
              <w:rPr>
                <w:rFonts w:asciiTheme="minorHAnsi" w:hAnsiTheme="minorHAnsi"/>
                <w:b w:val="0"/>
                <w:sz w:val="18"/>
                <w:szCs w:val="18"/>
              </w:rPr>
            </w:pPr>
            <w:r>
              <w:rPr>
                <w:rFonts w:asciiTheme="minorHAnsi" w:hAnsiTheme="minorHAnsi"/>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02492" w:rsidRPr="007075A6" w:rsidRDefault="00B950F9">
            <w:pPr>
              <w:spacing w:before="20" w:after="20"/>
              <w:jc w:val="center"/>
              <w:rPr>
                <w:rFonts w:asciiTheme="minorHAnsi" w:hAnsiTheme="minorHAnsi"/>
                <w:b w:val="0"/>
                <w:sz w:val="18"/>
                <w:szCs w:val="18"/>
              </w:rPr>
            </w:pPr>
            <w:r>
              <w:rPr>
                <w:rFonts w:asciiTheme="minorHAnsi" w:hAnsiTheme="minorHAnsi"/>
                <w:b w:val="0"/>
                <w:sz w:val="18"/>
                <w:szCs w:val="18"/>
              </w:rPr>
              <w:t>IV Q 2024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02492" w:rsidRPr="007075A6" w:rsidRDefault="00B950F9">
            <w:pPr>
              <w:spacing w:before="20" w:after="20"/>
              <w:jc w:val="center"/>
              <w:rPr>
                <w:rFonts w:asciiTheme="minorHAnsi" w:hAnsiTheme="minorHAnsi"/>
                <w:b w:val="0"/>
                <w:sz w:val="18"/>
                <w:szCs w:val="18"/>
              </w:rPr>
            </w:pPr>
            <w:r>
              <w:rPr>
                <w:rFonts w:asciiTheme="minorHAnsi" w:hAnsiTheme="minorHAnsi"/>
                <w:b w:val="0"/>
                <w:sz w:val="18"/>
                <w:szCs w:val="18"/>
              </w:rPr>
              <w:t xml:space="preserve">40.000 </w:t>
            </w:r>
            <w:r w:rsidRPr="00B950F9">
              <w:rPr>
                <w:rFonts w:asciiTheme="minorHAnsi" w:hAnsiTheme="minorHAnsi"/>
                <w:b w:val="0"/>
                <w:sz w:val="18"/>
                <w:szCs w:val="18"/>
              </w:rPr>
              <w:t>€</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02492" w:rsidRPr="007075A6" w:rsidRDefault="003E0406">
            <w:pPr>
              <w:spacing w:before="20" w:after="20"/>
              <w:jc w:val="center"/>
              <w:rPr>
                <w:rFonts w:asciiTheme="minorHAnsi" w:hAnsiTheme="minorHAnsi"/>
                <w:b w:val="0"/>
                <w:sz w:val="18"/>
                <w:szCs w:val="18"/>
              </w:rPr>
            </w:pPr>
            <w:r>
              <w:rPr>
                <w:rFonts w:asciiTheme="minorHAnsi" w:hAnsiTheme="minorHAnsi"/>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4.1.7</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52EE6" w:rsidP="009E10F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highlight w:val="white"/>
              </w:rPr>
              <w:t>Realizacija obuka za zaposlene</w:t>
            </w:r>
            <w:r w:rsidR="00BB0A99">
              <w:rPr>
                <w:rFonts w:asciiTheme="minorHAnsi" w:eastAsia="Cambria" w:hAnsiTheme="minorHAnsi" w:cs="Cambria"/>
                <w:b w:val="0"/>
                <w:sz w:val="18"/>
                <w:szCs w:val="18"/>
                <w:highlight w:val="white"/>
              </w:rPr>
              <w:t xml:space="preserve"> u AZLP radi</w:t>
            </w:r>
            <w:r w:rsidR="006A107F" w:rsidRPr="007075A6">
              <w:rPr>
                <w:rFonts w:asciiTheme="minorHAnsi" w:eastAsia="Cambria" w:hAnsiTheme="minorHAnsi" w:cs="Cambria"/>
                <w:b w:val="0"/>
                <w:sz w:val="18"/>
                <w:szCs w:val="18"/>
                <w:highlight w:val="white"/>
              </w:rPr>
              <w:t xml:space="preserve"> jačanja kapaciteta za </w:t>
            </w:r>
            <w:r w:rsidR="00BB0A99">
              <w:rPr>
                <w:rFonts w:asciiTheme="minorHAnsi" w:eastAsia="Cambria" w:hAnsiTheme="minorHAnsi" w:cs="Cambria"/>
                <w:b w:val="0"/>
                <w:sz w:val="18"/>
                <w:szCs w:val="18"/>
                <w:highlight w:val="white"/>
              </w:rPr>
              <w:t>s</w:t>
            </w:r>
            <w:r w:rsidR="006A107F" w:rsidRPr="007075A6">
              <w:rPr>
                <w:rFonts w:asciiTheme="minorHAnsi" w:eastAsia="Cambria" w:hAnsiTheme="minorHAnsi" w:cs="Cambria"/>
                <w:b w:val="0"/>
                <w:sz w:val="18"/>
                <w:szCs w:val="18"/>
                <w:highlight w:val="white"/>
              </w:rPr>
              <w:t xml:space="preserve">provođenje ZSPI </w:t>
            </w:r>
          </w:p>
          <w:p w:rsidR="00A16942" w:rsidRPr="007075A6" w:rsidRDefault="00A16942">
            <w:pPr>
              <w:spacing w:before="20" w:after="20"/>
              <w:rPr>
                <w:rFonts w:asciiTheme="minorHAnsi" w:eastAsia="Cambria" w:hAnsiTheme="minorHAnsi" w:cs="Cambria"/>
                <w:b w:val="0"/>
                <w:sz w:val="18"/>
                <w:szCs w:val="18"/>
              </w:rPr>
            </w:pP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Izrađen program obuke i podrške prema različitim potrebama i oblastima (sankcije, izvršenje, ograničenja, itd.) </w:t>
            </w:r>
          </w:p>
          <w:p w:rsidR="00A16942" w:rsidRPr="007075A6" w:rsidRDefault="00BB0A99"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Sprovedeno pet radionica, jedan okrugli sto, jedna</w:t>
            </w:r>
            <w:r w:rsidR="006A107F" w:rsidRPr="007075A6">
              <w:rPr>
                <w:rFonts w:asciiTheme="minorHAnsi" w:eastAsia="Cambria" w:hAnsiTheme="minorHAnsi" w:cs="Cambria"/>
                <w:b w:val="0"/>
                <w:sz w:val="18"/>
                <w:szCs w:val="18"/>
              </w:rPr>
              <w:t xml:space="preserve"> studijska posjeta u instituciji s najboljom pr</w:t>
            </w:r>
            <w:r>
              <w:rPr>
                <w:rFonts w:asciiTheme="minorHAnsi" w:eastAsia="Cambria" w:hAnsiTheme="minorHAnsi" w:cs="Cambria"/>
                <w:b w:val="0"/>
                <w:sz w:val="18"/>
                <w:szCs w:val="18"/>
              </w:rPr>
              <w:t>aksom u pojedinim pitanjima za pet</w:t>
            </w:r>
            <w:r w:rsidR="006A107F" w:rsidRPr="007075A6">
              <w:rPr>
                <w:rFonts w:asciiTheme="minorHAnsi" w:eastAsia="Cambria" w:hAnsiTheme="minorHAnsi" w:cs="Cambria"/>
                <w:b w:val="0"/>
                <w:sz w:val="18"/>
                <w:szCs w:val="18"/>
              </w:rPr>
              <w:t xml:space="preserve"> zaposlenih AZLP</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Sudovi 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IV Q 2023</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79.000 €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Default="006A107F">
            <w:pPr>
              <w:spacing w:before="20" w:after="20"/>
              <w:jc w:val="center"/>
              <w:rPr>
                <w:rFonts w:asciiTheme="minorHAnsi" w:eastAsia="Cambria" w:hAnsiTheme="minorHAnsi" w:cs="Cambria"/>
                <w:b w:val="0"/>
                <w:sz w:val="18"/>
                <w:szCs w:val="18"/>
              </w:rPr>
            </w:pPr>
            <w:r w:rsidRPr="003E44A1">
              <w:rPr>
                <w:rFonts w:asciiTheme="minorHAnsi" w:eastAsia="Cambria" w:hAnsiTheme="minorHAnsi" w:cs="Cambria"/>
                <w:b w:val="0"/>
                <w:sz w:val="18"/>
                <w:szCs w:val="18"/>
              </w:rPr>
              <w:t>Donatorska sredstva</w:t>
            </w:r>
          </w:p>
          <w:p w:rsidR="00B950F9" w:rsidRPr="007075A6" w:rsidRDefault="00B950F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Direktna pomoć SIGMA</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4.1.8</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Pružanje kontinuirane podrške korisnicima</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Unaprjeđena informisanost putem sajta i društvenih mreža, uključujući pregled i analizu </w:t>
            </w:r>
            <w:r w:rsidRPr="007075A6">
              <w:rPr>
                <w:rFonts w:asciiTheme="minorHAnsi" w:eastAsia="Cambria" w:hAnsiTheme="minorHAnsi" w:cs="Cambria"/>
                <w:b w:val="0"/>
                <w:sz w:val="18"/>
                <w:szCs w:val="18"/>
              </w:rPr>
              <w:lastRenderedPageBreak/>
              <w:t>sajta i drugih načina komunikacije (FAQ)</w:t>
            </w:r>
            <w:r w:rsidR="00FA6E6C">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telefonska linija za korisnike</w:t>
            </w:r>
            <w:r w:rsidR="00FA6E6C">
              <w:rPr>
                <w:rFonts w:asciiTheme="minorHAnsi" w:eastAsia="Cambria" w:hAnsiTheme="minorHAnsi" w:cs="Cambria"/>
                <w:b w:val="0"/>
                <w:sz w:val="18"/>
                <w:szCs w:val="18"/>
              </w:rPr>
              <w:t>,</w:t>
            </w:r>
            <w:r w:rsidRPr="007075A6">
              <w:rPr>
                <w:rFonts w:asciiTheme="minorHAnsi" w:eastAsia="Cambria" w:hAnsiTheme="minorHAnsi" w:cs="Cambria"/>
                <w:b w:val="0"/>
                <w:sz w:val="18"/>
                <w:szCs w:val="18"/>
              </w:rPr>
              <w:t xml:space="preserve"> mejl adresa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Organizovan dan otvorenih vrata za korisnike </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26.000 €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55216">
            <w:pPr>
              <w:spacing w:before="20" w:after="20"/>
              <w:ind w:left="0" w:right="-30"/>
              <w:rPr>
                <w:rFonts w:asciiTheme="minorHAnsi" w:eastAsia="Cambria" w:hAnsiTheme="minorHAnsi" w:cs="Cambria"/>
                <w:b w:val="0"/>
                <w:sz w:val="18"/>
                <w:szCs w:val="18"/>
              </w:rPr>
            </w:pPr>
            <w:r w:rsidRPr="007075A6">
              <w:rPr>
                <w:rFonts w:asciiTheme="minorHAnsi" w:eastAsia="Cambria" w:hAnsiTheme="minorHAnsi" w:cs="Cambria"/>
                <w:b w:val="0"/>
                <w:sz w:val="18"/>
                <w:szCs w:val="18"/>
              </w:rPr>
              <w:t>4.1.9</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Priprema i realizacija plana komunikacije u Agenciji</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Izrada strategije komunikacije AZLP</w:t>
            </w:r>
          </w:p>
          <w:p w:rsidR="00A16942" w:rsidRPr="007075A6" w:rsidRDefault="00BB0A99" w:rsidP="00170DCE">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rPr>
              <w:t>- Izvještaj o re</w:t>
            </w:r>
            <w:r w:rsidR="00B02492">
              <w:rPr>
                <w:rFonts w:asciiTheme="minorHAnsi" w:eastAsia="Cambria" w:hAnsiTheme="minorHAnsi" w:cs="Cambria"/>
                <w:b w:val="0"/>
                <w:sz w:val="18"/>
                <w:szCs w:val="18"/>
              </w:rPr>
              <w:t>a</w:t>
            </w:r>
            <w:r>
              <w:rPr>
                <w:rFonts w:asciiTheme="minorHAnsi" w:eastAsia="Cambria" w:hAnsiTheme="minorHAnsi" w:cs="Cambria"/>
                <w:b w:val="0"/>
                <w:sz w:val="18"/>
                <w:szCs w:val="18"/>
              </w:rPr>
              <w:t>l</w:t>
            </w:r>
            <w:r w:rsidR="00B02492">
              <w:rPr>
                <w:rFonts w:asciiTheme="minorHAnsi" w:eastAsia="Cambria" w:hAnsiTheme="minorHAnsi" w:cs="Cambria"/>
                <w:b w:val="0"/>
                <w:sz w:val="18"/>
                <w:szCs w:val="18"/>
              </w:rPr>
              <w:t xml:space="preserve">izaciji strategije </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II </w:t>
            </w:r>
            <w:r w:rsidR="00BB0A99">
              <w:rPr>
                <w:rFonts w:asciiTheme="minorHAnsi" w:eastAsia="Cambria" w:hAnsiTheme="minorHAnsi" w:cs="Cambria"/>
                <w:b w:val="0"/>
                <w:sz w:val="18"/>
                <w:szCs w:val="18"/>
              </w:rPr>
              <w:t xml:space="preserve">Q </w:t>
            </w:r>
            <w:r w:rsidRPr="007075A6">
              <w:rPr>
                <w:rFonts w:asciiTheme="minorHAnsi" w:eastAsia="Cambria" w:hAnsiTheme="minorHAnsi" w:cs="Cambria"/>
                <w:b w:val="0"/>
                <w:sz w:val="18"/>
                <w:szCs w:val="18"/>
              </w:rPr>
              <w:t>202</w:t>
            </w:r>
            <w:r w:rsidR="00B02492">
              <w:rPr>
                <w:rFonts w:asciiTheme="minorHAnsi" w:eastAsia="Cambria" w:hAnsiTheme="minorHAnsi" w:cs="Cambria"/>
                <w:b w:val="0"/>
                <w:sz w:val="18"/>
                <w:szCs w:val="18"/>
              </w:rPr>
              <w:t>4</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B950F9" w:rsidRPr="007075A6" w:rsidRDefault="006A107F" w:rsidP="00B950F9">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407EF3">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B36A5" w:rsidP="00170DCE">
            <w:pPr>
              <w:spacing w:before="20" w:after="20"/>
              <w:ind w:left="-37" w:right="-122"/>
              <w:rPr>
                <w:rFonts w:asciiTheme="minorHAnsi" w:eastAsia="Cambria" w:hAnsiTheme="minorHAnsi" w:cs="Cambria"/>
                <w:b w:val="0"/>
                <w:sz w:val="18"/>
                <w:szCs w:val="18"/>
              </w:rPr>
            </w:pPr>
            <w:r>
              <w:rPr>
                <w:rFonts w:asciiTheme="minorHAnsi" w:eastAsia="Cambria" w:hAnsiTheme="minorHAnsi" w:cs="Cambria"/>
                <w:b w:val="0"/>
                <w:sz w:val="18"/>
                <w:szCs w:val="18"/>
              </w:rPr>
              <w:t>4.1.1</w:t>
            </w:r>
            <w:r w:rsidR="006A107F" w:rsidRPr="007075A6">
              <w:rPr>
                <w:rFonts w:asciiTheme="minorHAnsi" w:eastAsia="Cambria" w:hAnsiTheme="minorHAnsi" w:cs="Cambria"/>
                <w:b w:val="0"/>
                <w:sz w:val="18"/>
                <w:szCs w:val="18"/>
              </w:rPr>
              <w:t>0</w:t>
            </w:r>
          </w:p>
        </w:tc>
        <w:tc>
          <w:tcPr>
            <w:tcW w:w="241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Unapređenje metodologije za godišnji izvještaj Agencije koji se podnosi Skupštini</w:t>
            </w:r>
          </w:p>
        </w:tc>
        <w:tc>
          <w:tcPr>
            <w:tcW w:w="4070"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Izrađena metodologija izvještavanja prema Skupštini </w:t>
            </w:r>
          </w:p>
          <w:p w:rsidR="00A16942" w:rsidRPr="007075A6" w:rsidRDefault="00BB0A99" w:rsidP="00170DCE">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rPr>
              <w:t>- Izvještaj objavljen na v</w:t>
            </w:r>
            <w:r w:rsidR="006A107F" w:rsidRPr="007075A6">
              <w:rPr>
                <w:rFonts w:asciiTheme="minorHAnsi" w:eastAsia="Cambria" w:hAnsiTheme="minorHAnsi" w:cs="Cambria"/>
                <w:b w:val="0"/>
                <w:sz w:val="18"/>
                <w:szCs w:val="18"/>
              </w:rPr>
              <w:t xml:space="preserve">eb stranici i </w:t>
            </w:r>
            <w:r>
              <w:rPr>
                <w:rFonts w:asciiTheme="minorHAnsi" w:eastAsia="Cambria" w:hAnsiTheme="minorHAnsi" w:cs="Cambria"/>
                <w:b w:val="0"/>
                <w:sz w:val="18"/>
                <w:szCs w:val="18"/>
              </w:rPr>
              <w:t xml:space="preserve">na </w:t>
            </w:r>
            <w:r w:rsidR="006A107F" w:rsidRPr="007075A6">
              <w:rPr>
                <w:rFonts w:asciiTheme="minorHAnsi" w:eastAsia="Cambria" w:hAnsiTheme="minorHAnsi" w:cs="Cambria"/>
                <w:b w:val="0"/>
                <w:sz w:val="18"/>
                <w:szCs w:val="18"/>
              </w:rPr>
              <w:t>mrežama</w:t>
            </w:r>
          </w:p>
        </w:tc>
        <w:tc>
          <w:tcPr>
            <w:tcW w:w="1673"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17.000 €</w:t>
            </w:r>
          </w:p>
        </w:tc>
        <w:tc>
          <w:tcPr>
            <w:tcW w:w="1657"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tbl>
      <w:tblPr>
        <w:tblStyle w:val="6"/>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433"/>
        <w:gridCol w:w="126"/>
        <w:gridCol w:w="13"/>
        <w:gridCol w:w="2623"/>
        <w:gridCol w:w="1735"/>
        <w:gridCol w:w="1213"/>
        <w:gridCol w:w="317"/>
        <w:gridCol w:w="1260"/>
        <w:gridCol w:w="1522"/>
        <w:gridCol w:w="8"/>
        <w:gridCol w:w="1350"/>
        <w:gridCol w:w="1440"/>
      </w:tblGrid>
      <w:tr w:rsidR="00A16942" w:rsidRPr="007075A6" w:rsidTr="003C7454">
        <w:tc>
          <w:tcPr>
            <w:tcW w:w="3058"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4.2</w:t>
            </w:r>
          </w:p>
        </w:tc>
        <w:tc>
          <w:tcPr>
            <w:tcW w:w="11607" w:type="dxa"/>
            <w:gridSpan w:val="11"/>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81693" w:rsidP="00681693">
            <w:pPr>
              <w:jc w:val="both"/>
              <w:rPr>
                <w:rFonts w:asciiTheme="minorHAnsi" w:eastAsia="Cambria" w:hAnsiTheme="minorHAnsi" w:cs="Cambria"/>
                <w:sz w:val="24"/>
                <w:szCs w:val="24"/>
              </w:rPr>
            </w:pPr>
            <w:r w:rsidRPr="00681693">
              <w:rPr>
                <w:rFonts w:asciiTheme="minorHAnsi" w:eastAsia="Cambria" w:hAnsiTheme="minorHAnsi" w:cs="Cambria"/>
                <w:sz w:val="24"/>
                <w:szCs w:val="24"/>
              </w:rPr>
              <w:t>Unapređenje primjene Zakona o SPI od strane obveznika primjene zakona i jačanje kapaciteta korisnika zakona, radi obezbjeđenja adekvatnog ostvarivanja</w:t>
            </w:r>
            <w:r>
              <w:rPr>
                <w:rFonts w:asciiTheme="minorHAnsi" w:eastAsia="Cambria" w:hAnsiTheme="minorHAnsi" w:cs="Cambria"/>
                <w:sz w:val="24"/>
                <w:szCs w:val="24"/>
              </w:rPr>
              <w:t xml:space="preserve"> prava na pristup informacijama</w:t>
            </w:r>
          </w:p>
        </w:tc>
      </w:tr>
      <w:tr w:rsidR="00A16942" w:rsidRPr="007075A6" w:rsidTr="003C7454">
        <w:tc>
          <w:tcPr>
            <w:tcW w:w="582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94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309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2024.</w:t>
            </w:r>
          </w:p>
        </w:tc>
        <w:tc>
          <w:tcPr>
            <w:tcW w:w="279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582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Udio usvojenih žalbi zbog ćutanja administracije u odnosu na ukupan broj žalbi </w:t>
            </w:r>
          </w:p>
        </w:tc>
        <w:tc>
          <w:tcPr>
            <w:tcW w:w="294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E55216" w:rsidP="00E55216">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23,15%</w:t>
            </w:r>
            <w:r>
              <w:rPr>
                <w:rStyle w:val="FootnoteReference"/>
                <w:rFonts w:asciiTheme="minorHAnsi" w:eastAsia="Cambria" w:hAnsiTheme="minorHAnsi" w:cs="Cambria"/>
                <w:b w:val="0"/>
                <w:sz w:val="18"/>
                <w:szCs w:val="18"/>
              </w:rPr>
              <w:footnoteReference w:id="171"/>
            </w: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2020)</w:t>
            </w:r>
          </w:p>
        </w:tc>
        <w:tc>
          <w:tcPr>
            <w:tcW w:w="309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w:t>
            </w:r>
          </w:p>
        </w:tc>
        <w:tc>
          <w:tcPr>
            <w:tcW w:w="279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w:t>
            </w:r>
          </w:p>
        </w:tc>
      </w:tr>
      <w:tr w:rsidR="00A16942" w:rsidRPr="007075A6" w:rsidTr="003C7454">
        <w:tc>
          <w:tcPr>
            <w:tcW w:w="582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Udio poništenih odluka organa vlasti od strane Agencije u odnosu na ukupan broj žalbi</w:t>
            </w:r>
          </w:p>
        </w:tc>
        <w:tc>
          <w:tcPr>
            <w:tcW w:w="294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53,19%</w:t>
            </w:r>
            <w:r w:rsidR="00E55216">
              <w:rPr>
                <w:rStyle w:val="FootnoteReference"/>
                <w:rFonts w:asciiTheme="minorHAnsi" w:eastAsia="Cambria" w:hAnsiTheme="minorHAnsi" w:cs="Cambria"/>
                <w:b w:val="0"/>
                <w:sz w:val="18"/>
                <w:szCs w:val="18"/>
              </w:rPr>
              <w:footnoteReference w:id="172"/>
            </w:r>
            <w:r w:rsidRPr="007075A6">
              <w:rPr>
                <w:rFonts w:asciiTheme="minorHAnsi" w:eastAsia="Cambria" w:hAnsiTheme="minorHAnsi" w:cs="Cambria"/>
                <w:b w:val="0"/>
                <w:sz w:val="18"/>
                <w:szCs w:val="18"/>
              </w:rPr>
              <w:t xml:space="preserve"> (2020)</w:t>
            </w:r>
          </w:p>
        </w:tc>
        <w:tc>
          <w:tcPr>
            <w:tcW w:w="309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45%</w:t>
            </w:r>
          </w:p>
        </w:tc>
        <w:tc>
          <w:tcPr>
            <w:tcW w:w="279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E55216">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35%</w:t>
            </w:r>
          </w:p>
        </w:tc>
      </w:tr>
      <w:tr w:rsidR="00A16942" w:rsidRPr="007075A6" w:rsidTr="003C7454">
        <w:tc>
          <w:tcPr>
            <w:tcW w:w="3197" w:type="dxa"/>
            <w:gridSpan w:val="4"/>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Aktivnosti</w:t>
            </w:r>
          </w:p>
        </w:tc>
        <w:tc>
          <w:tcPr>
            <w:tcW w:w="4358"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Indikator rezultata</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Nadležne institucije</w:t>
            </w:r>
          </w:p>
        </w:tc>
        <w:tc>
          <w:tcPr>
            <w:tcW w:w="126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Početak</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Završetak</w:t>
            </w:r>
          </w:p>
        </w:tc>
        <w:tc>
          <w:tcPr>
            <w:tcW w:w="135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pPr>
              <w:spacing w:before="20" w:after="20"/>
              <w:jc w:val="center"/>
              <w:rPr>
                <w:rFonts w:asciiTheme="minorHAnsi" w:eastAsia="Cambria" w:hAnsiTheme="minorHAnsi" w:cs="Cambria"/>
                <w:sz w:val="20"/>
                <w:szCs w:val="20"/>
              </w:rPr>
            </w:pPr>
            <w:r w:rsidRPr="002B091C">
              <w:rPr>
                <w:rFonts w:asciiTheme="minorHAnsi" w:eastAsia="Cambria" w:hAnsiTheme="minorHAnsi" w:cs="Cambria"/>
                <w:sz w:val="20"/>
                <w:szCs w:val="20"/>
              </w:rPr>
              <w:t>Sredstva</w:t>
            </w:r>
          </w:p>
        </w:tc>
        <w:tc>
          <w:tcPr>
            <w:tcW w:w="144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2B091C" w:rsidRDefault="006A107F" w:rsidP="00966540">
            <w:pPr>
              <w:spacing w:before="20" w:after="20"/>
              <w:ind w:left="-122" w:right="0"/>
              <w:jc w:val="center"/>
              <w:rPr>
                <w:rFonts w:asciiTheme="minorHAnsi" w:eastAsia="Cambria" w:hAnsiTheme="minorHAnsi" w:cs="Cambria"/>
                <w:sz w:val="20"/>
                <w:szCs w:val="20"/>
              </w:rPr>
            </w:pPr>
            <w:r w:rsidRPr="002B091C">
              <w:rPr>
                <w:rFonts w:asciiTheme="minorHAnsi" w:eastAsia="Cambria" w:hAnsiTheme="minorHAnsi" w:cs="Cambria"/>
                <w:sz w:val="20"/>
                <w:szCs w:val="20"/>
              </w:rPr>
              <w:t>Izvor finansiranja</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4.2.1</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60"/>
              <w:ind w:left="0"/>
              <w:rPr>
                <w:rFonts w:asciiTheme="minorHAnsi" w:eastAsia="Cambria" w:hAnsiTheme="minorHAnsi" w:cs="Cambria"/>
                <w:b w:val="0"/>
                <w:sz w:val="18"/>
                <w:szCs w:val="18"/>
                <w:highlight w:val="white"/>
              </w:rPr>
            </w:pPr>
            <w:r w:rsidRPr="007075A6">
              <w:rPr>
                <w:rFonts w:asciiTheme="minorHAnsi" w:eastAsia="Cambria" w:hAnsiTheme="minorHAnsi" w:cs="Cambria"/>
                <w:b w:val="0"/>
                <w:sz w:val="18"/>
                <w:szCs w:val="18"/>
                <w:highlight w:val="white"/>
              </w:rPr>
              <w:t xml:space="preserve">Pružanje podrške odabranim organima vlasti sa ciljem unaprjeđenja primjene ZoSPI </w:t>
            </w:r>
          </w:p>
          <w:p w:rsidR="00A16942" w:rsidRPr="007075A6" w:rsidRDefault="00A16942">
            <w:pPr>
              <w:spacing w:before="60"/>
              <w:rPr>
                <w:rFonts w:asciiTheme="minorHAnsi" w:eastAsia="Cambria" w:hAnsiTheme="minorHAnsi" w:cs="Cambria"/>
                <w:b w:val="0"/>
                <w:sz w:val="18"/>
                <w:szCs w:val="18"/>
                <w:highlight w:val="white"/>
              </w:rPr>
            </w:pP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Izrađena analiza i</w:t>
            </w:r>
            <w:r w:rsidR="00FA6E6C" w:rsidRPr="007075A6">
              <w:rPr>
                <w:rFonts w:asciiTheme="minorHAnsi" w:eastAsia="Cambria" w:hAnsiTheme="minorHAnsi" w:cs="Cambria"/>
                <w:b w:val="0"/>
                <w:sz w:val="18"/>
                <w:szCs w:val="18"/>
              </w:rPr>
              <w:t xml:space="preserve"> </w:t>
            </w:r>
            <w:r w:rsidR="00FA6E6C">
              <w:rPr>
                <w:rFonts w:asciiTheme="minorHAnsi" w:eastAsia="Cambria" w:hAnsiTheme="minorHAnsi" w:cs="Cambria"/>
                <w:b w:val="0"/>
                <w:sz w:val="18"/>
                <w:szCs w:val="18"/>
              </w:rPr>
              <w:t>p</w:t>
            </w:r>
            <w:r w:rsidR="00BB0A99">
              <w:rPr>
                <w:rFonts w:asciiTheme="minorHAnsi" w:eastAsia="Cambria" w:hAnsiTheme="minorHAnsi" w:cs="Cambria"/>
                <w:b w:val="0"/>
                <w:sz w:val="18"/>
                <w:szCs w:val="18"/>
              </w:rPr>
              <w:t>ripremljen plan podrške s</w:t>
            </w:r>
            <w:r w:rsidR="00FA6E6C" w:rsidRPr="007075A6">
              <w:rPr>
                <w:rFonts w:asciiTheme="minorHAnsi" w:eastAsia="Cambria" w:hAnsiTheme="minorHAnsi" w:cs="Cambria"/>
                <w:b w:val="0"/>
                <w:sz w:val="18"/>
                <w:szCs w:val="18"/>
              </w:rPr>
              <w:t xml:space="preserve"> preporukama za unapređenje</w:t>
            </w:r>
            <w:r w:rsidR="00FA6E6C">
              <w:rPr>
                <w:rFonts w:asciiTheme="minorHAnsi" w:eastAsia="Cambria" w:hAnsiTheme="minorHAnsi" w:cs="Cambria"/>
                <w:b w:val="0"/>
                <w:sz w:val="18"/>
                <w:szCs w:val="18"/>
              </w:rPr>
              <w:t xml:space="preserve"> za</w:t>
            </w:r>
            <w:r w:rsidRPr="007075A6">
              <w:rPr>
                <w:rFonts w:asciiTheme="minorHAnsi" w:eastAsia="Cambria" w:hAnsiTheme="minorHAnsi" w:cs="Cambria"/>
                <w:b w:val="0"/>
                <w:sz w:val="18"/>
                <w:szCs w:val="18"/>
              </w:rPr>
              <w:t xml:space="preserve"> identifikovan</w:t>
            </w:r>
            <w:r w:rsidR="00FA6E6C">
              <w:rPr>
                <w:rFonts w:asciiTheme="minorHAnsi" w:eastAsia="Cambria" w:hAnsiTheme="minorHAnsi" w:cs="Cambria"/>
                <w:b w:val="0"/>
                <w:sz w:val="18"/>
                <w:szCs w:val="18"/>
              </w:rPr>
              <w:t>e</w:t>
            </w:r>
            <w:r w:rsidRPr="007075A6">
              <w:rPr>
                <w:rFonts w:asciiTheme="minorHAnsi" w:eastAsia="Cambria" w:hAnsiTheme="minorHAnsi" w:cs="Cambria"/>
                <w:b w:val="0"/>
                <w:sz w:val="18"/>
                <w:szCs w:val="18"/>
              </w:rPr>
              <w:t xml:space="preserve"> ključni organi vlasti koji imaju najveći broj zahtjeva za pristup informacijama i najveći broj žalbi (najmanje 10 organa)</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Smanjen broj zahtjeva za 30%, povećana količina informacija na sajtu za 30%</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2021</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13.000 €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3E0406">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4.2.2</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Razvijanje smjernica za primjenu odredaba Zakona o SPI</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Izrađene smjernice za proaktivno objavljivanje (prema kategorijama, kako je navedeno u tekstu člana ZoSPI, pojedinačno ili cjelovito</w:t>
            </w:r>
            <w:r w:rsidR="00FA6E6C">
              <w:rPr>
                <w:rFonts w:asciiTheme="minorHAnsi" w:eastAsia="Cambria" w:hAnsiTheme="minorHAnsi" w:cs="Cambria"/>
                <w:b w:val="0"/>
                <w:sz w:val="18"/>
                <w:szCs w:val="18"/>
              </w:rPr>
              <w:t>,</w:t>
            </w:r>
            <w:r w:rsidR="00FA6E6C" w:rsidRPr="007075A6">
              <w:rPr>
                <w:rFonts w:asciiTheme="minorHAnsi" w:eastAsia="Cambria" w:hAnsiTheme="minorHAnsi" w:cs="Cambria"/>
                <w:b w:val="0"/>
                <w:sz w:val="18"/>
                <w:szCs w:val="18"/>
              </w:rPr>
              <w:t xml:space="preserve"> za primjenu isključenja i ograničenja za SPI</w:t>
            </w:r>
            <w:r w:rsidR="00FA6E6C">
              <w:rPr>
                <w:rFonts w:asciiTheme="minorHAnsi" w:eastAsia="Cambria" w:hAnsiTheme="minorHAnsi" w:cs="Cambria"/>
                <w:b w:val="0"/>
                <w:sz w:val="18"/>
                <w:szCs w:val="18"/>
              </w:rPr>
              <w:t xml:space="preserve">, </w:t>
            </w:r>
            <w:r w:rsidR="00FA6E6C" w:rsidRPr="007075A6">
              <w:rPr>
                <w:rFonts w:asciiTheme="minorHAnsi" w:eastAsia="Cambria" w:hAnsiTheme="minorHAnsi" w:cs="Cambria"/>
                <w:b w:val="0"/>
                <w:sz w:val="18"/>
                <w:szCs w:val="18"/>
              </w:rPr>
              <w:t xml:space="preserve"> za </w:t>
            </w:r>
            <w:r w:rsidR="00BB0A99">
              <w:rPr>
                <w:rFonts w:asciiTheme="minorHAnsi" w:eastAsia="Cambria" w:hAnsiTheme="minorHAnsi" w:cs="Cambria"/>
                <w:b w:val="0"/>
                <w:sz w:val="18"/>
                <w:szCs w:val="18"/>
              </w:rPr>
              <w:t>s</w:t>
            </w:r>
            <w:r w:rsidR="00FA6E6C" w:rsidRPr="007075A6">
              <w:rPr>
                <w:rFonts w:asciiTheme="minorHAnsi" w:eastAsia="Cambria" w:hAnsiTheme="minorHAnsi" w:cs="Cambria"/>
                <w:b w:val="0"/>
                <w:sz w:val="18"/>
                <w:szCs w:val="18"/>
              </w:rPr>
              <w:t>provođenje testa štetnosti ili javnog interesa</w:t>
            </w:r>
            <w:r w:rsidR="00FA6E6C">
              <w:rPr>
                <w:rFonts w:asciiTheme="minorHAnsi" w:eastAsia="Cambria" w:hAnsiTheme="minorHAnsi" w:cs="Cambria"/>
                <w:b w:val="0"/>
                <w:sz w:val="18"/>
                <w:szCs w:val="18"/>
              </w:rPr>
              <w:t xml:space="preserve">, </w:t>
            </w:r>
            <w:r w:rsidR="00FA6E6C" w:rsidRPr="007075A6">
              <w:rPr>
                <w:rFonts w:asciiTheme="minorHAnsi" w:eastAsia="Cambria" w:hAnsiTheme="minorHAnsi" w:cs="Cambria"/>
                <w:b w:val="0"/>
                <w:sz w:val="18"/>
                <w:szCs w:val="18"/>
              </w:rPr>
              <w:t>za po</w:t>
            </w:r>
            <w:r w:rsidR="00170DCE">
              <w:rPr>
                <w:rFonts w:asciiTheme="minorHAnsi" w:eastAsia="Cambria" w:hAnsiTheme="minorHAnsi" w:cs="Cambria"/>
                <w:b w:val="0"/>
                <w:sz w:val="18"/>
                <w:szCs w:val="18"/>
              </w:rPr>
              <w:t>jedina pitanja ZoSPI i postupak</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26.000 €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rPr>
          <w:trHeight w:val="1637"/>
        </w:trPr>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4.2.3</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52EE6" w:rsidP="009E10F2">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highlight w:val="white"/>
              </w:rPr>
              <w:t>Razvijanje</w:t>
            </w:r>
            <w:r w:rsidR="006A107F" w:rsidRPr="007075A6">
              <w:rPr>
                <w:rFonts w:asciiTheme="minorHAnsi" w:eastAsia="Cambria" w:hAnsiTheme="minorHAnsi" w:cs="Cambria"/>
                <w:b w:val="0"/>
                <w:sz w:val="18"/>
                <w:szCs w:val="18"/>
                <w:highlight w:val="white"/>
              </w:rPr>
              <w:t xml:space="preserve"> pretraživača odluka o SPI  Agencije i sudova, sa opcijom pretraživanja </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Izrađena analiza potreba i pr</w:t>
            </w:r>
            <w:r w:rsidR="00BB0A99">
              <w:rPr>
                <w:rFonts w:asciiTheme="minorHAnsi" w:eastAsia="Cambria" w:hAnsiTheme="minorHAnsi" w:cs="Cambria"/>
                <w:b w:val="0"/>
                <w:sz w:val="18"/>
                <w:szCs w:val="18"/>
              </w:rPr>
              <w:t>ij</w:t>
            </w:r>
            <w:r w:rsidRPr="007075A6">
              <w:rPr>
                <w:rFonts w:asciiTheme="minorHAnsi" w:eastAsia="Cambria" w:hAnsiTheme="minorHAnsi" w:cs="Cambria"/>
                <w:b w:val="0"/>
                <w:sz w:val="18"/>
                <w:szCs w:val="18"/>
              </w:rPr>
              <w:t>edlog strukture pretražive baze, uključujući pr</w:t>
            </w:r>
            <w:r w:rsidR="00BB0A99">
              <w:rPr>
                <w:rFonts w:asciiTheme="minorHAnsi" w:eastAsia="Cambria" w:hAnsiTheme="minorHAnsi" w:cs="Cambria"/>
                <w:b w:val="0"/>
                <w:sz w:val="18"/>
                <w:szCs w:val="18"/>
              </w:rPr>
              <w:t>ij</w:t>
            </w:r>
            <w:r w:rsidRPr="007075A6">
              <w:rPr>
                <w:rFonts w:asciiTheme="minorHAnsi" w:eastAsia="Cambria" w:hAnsiTheme="minorHAnsi" w:cs="Cambria"/>
                <w:b w:val="0"/>
                <w:sz w:val="18"/>
                <w:szCs w:val="18"/>
              </w:rPr>
              <w:t>edloge povezivanja sa bazama sudova i eDMS Agencije</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Aplikativno rješenje naručen</w:t>
            </w:r>
            <w:r w:rsidR="00BB0A99">
              <w:rPr>
                <w:rFonts w:asciiTheme="minorHAnsi" w:eastAsia="Cambria" w:hAnsiTheme="minorHAnsi" w:cs="Cambria"/>
                <w:b w:val="0"/>
                <w:sz w:val="18"/>
                <w:szCs w:val="18"/>
              </w:rPr>
              <w:t>o i implementirano (najmanje) s</w:t>
            </w:r>
            <w:r w:rsidRPr="007075A6">
              <w:rPr>
                <w:rFonts w:asciiTheme="minorHAnsi" w:eastAsia="Cambria" w:hAnsiTheme="minorHAnsi" w:cs="Cambria"/>
                <w:b w:val="0"/>
                <w:sz w:val="18"/>
                <w:szCs w:val="18"/>
              </w:rPr>
              <w:t xml:space="preserve"> uključenom mogućnošću pretraživanja po vrsti organa, ograničenju, ključnim riječima i ishodu odluke</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Upravni sud / Vrhovni sud</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32.000 €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4.2.4</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Priprema</w:t>
            </w:r>
            <w:r w:rsidR="00552EE6">
              <w:rPr>
                <w:rFonts w:asciiTheme="minorHAnsi" w:eastAsia="Cambria" w:hAnsiTheme="minorHAnsi" w:cs="Cambria"/>
                <w:b w:val="0"/>
                <w:sz w:val="18"/>
                <w:szCs w:val="18"/>
                <w:highlight w:val="white"/>
              </w:rPr>
              <w:t>nje</w:t>
            </w:r>
            <w:r w:rsidRPr="007075A6">
              <w:rPr>
                <w:rFonts w:asciiTheme="minorHAnsi" w:eastAsia="Cambria" w:hAnsiTheme="minorHAnsi" w:cs="Cambria"/>
                <w:b w:val="0"/>
                <w:sz w:val="18"/>
                <w:szCs w:val="18"/>
                <w:highlight w:val="white"/>
              </w:rPr>
              <w:t xml:space="preserve"> priručnika, publikacija i materijala za obuku </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 i objavljen priručnik za službenike za informacije u organima vlasti</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Uspostavljena nagrada za najproaktivniji organ vlasti i način dodjele </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Ministarstva</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Akademska zajednica</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36.000 €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i/>
                <w:sz w:val="18"/>
                <w:szCs w:val="18"/>
              </w:rPr>
            </w:pPr>
            <w:r w:rsidRPr="007075A6">
              <w:rPr>
                <w:rFonts w:asciiTheme="minorHAnsi" w:eastAsia="Cambria" w:hAnsiTheme="minorHAnsi" w:cs="Cambria"/>
                <w:b w:val="0"/>
                <w:sz w:val="18"/>
                <w:szCs w:val="18"/>
              </w:rPr>
              <w:t>4.2.5</w:t>
            </w:r>
          </w:p>
          <w:p w:rsidR="00A16942" w:rsidRPr="007075A6" w:rsidRDefault="00A16942">
            <w:pPr>
              <w:spacing w:before="60"/>
              <w:ind w:left="-26" w:right="-96"/>
              <w:rPr>
                <w:rFonts w:asciiTheme="minorHAnsi" w:eastAsia="Cambria" w:hAnsiTheme="minorHAnsi" w:cs="Cambria"/>
                <w:b w:val="0"/>
                <w:sz w:val="18"/>
                <w:szCs w:val="18"/>
              </w:rPr>
            </w:pPr>
          </w:p>
          <w:p w:rsidR="00A16942" w:rsidRPr="007075A6" w:rsidRDefault="00A16942">
            <w:pPr>
              <w:spacing w:before="60"/>
              <w:ind w:left="-26" w:right="-96"/>
              <w:rPr>
                <w:rFonts w:asciiTheme="minorHAnsi" w:eastAsia="Cambria" w:hAnsiTheme="minorHAnsi" w:cs="Cambria"/>
                <w:b w:val="0"/>
                <w:sz w:val="18"/>
                <w:szCs w:val="18"/>
              </w:rPr>
            </w:pP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52EE6" w:rsidP="009E10F2">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highlight w:val="white"/>
              </w:rPr>
              <w:t>Realizacija</w:t>
            </w:r>
            <w:r w:rsidR="006A107F" w:rsidRPr="007075A6">
              <w:rPr>
                <w:rFonts w:asciiTheme="minorHAnsi" w:eastAsia="Cambria" w:hAnsiTheme="minorHAnsi" w:cs="Cambria"/>
                <w:b w:val="0"/>
                <w:sz w:val="18"/>
                <w:szCs w:val="18"/>
                <w:highlight w:val="white"/>
              </w:rPr>
              <w:t xml:space="preserve"> kontinuirane obuke za ovlašćene službenike, rukovodeći kadar i druge  službenike organa vlasti  </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 plan obuke koji sadr</w:t>
            </w:r>
            <w:r w:rsidR="00BB0A99">
              <w:rPr>
                <w:rFonts w:asciiTheme="minorHAnsi" w:eastAsia="Cambria" w:hAnsiTheme="minorHAnsi" w:cs="Cambria"/>
                <w:b w:val="0"/>
                <w:sz w:val="18"/>
                <w:szCs w:val="18"/>
              </w:rPr>
              <w:t>ži</w:t>
            </w:r>
            <w:r w:rsidRPr="007075A6">
              <w:rPr>
                <w:rFonts w:asciiTheme="minorHAnsi" w:eastAsia="Cambria" w:hAnsiTheme="minorHAnsi" w:cs="Cambria"/>
                <w:b w:val="0"/>
                <w:sz w:val="18"/>
                <w:szCs w:val="18"/>
              </w:rPr>
              <w:t xml:space="preserve"> ciljane grupe (ovlašćena lica, službenici za informacije, druga lica, rukovodeći kadar), sadržaj prema kategor</w:t>
            </w:r>
            <w:r w:rsidR="00BB0A99">
              <w:rPr>
                <w:rFonts w:asciiTheme="minorHAnsi" w:eastAsia="Cambria" w:hAnsiTheme="minorHAnsi" w:cs="Cambria"/>
                <w:b w:val="0"/>
                <w:sz w:val="18"/>
                <w:szCs w:val="18"/>
              </w:rPr>
              <w:t>ijama, sadržaj prema vrstama</w:t>
            </w:r>
            <w:r w:rsidRPr="007075A6">
              <w:rPr>
                <w:rFonts w:asciiTheme="minorHAnsi" w:eastAsia="Cambria" w:hAnsiTheme="minorHAnsi" w:cs="Cambria"/>
                <w:b w:val="0"/>
                <w:sz w:val="18"/>
                <w:szCs w:val="18"/>
              </w:rPr>
              <w:t xml:space="preserve"> i poslovna tajna, podaci označeni stepenom tajnosti, zaštita ličnih podataka i privatnosti)</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Najmanje 200 lica prošlo obuku </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Akademska zajednica</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27.000 €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4.2.6</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Planiranje i sprovođenje kontinuirane edukacije i jačanje svijesti korisnika</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BB0A99" w:rsidP="00170DCE">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rPr>
              <w:t>- Razvijen Strateški plan z</w:t>
            </w:r>
            <w:r w:rsidR="006A107F" w:rsidRPr="007075A6">
              <w:rPr>
                <w:rFonts w:asciiTheme="minorHAnsi" w:eastAsia="Cambria" w:hAnsiTheme="minorHAnsi" w:cs="Cambria"/>
                <w:b w:val="0"/>
                <w:sz w:val="18"/>
                <w:szCs w:val="18"/>
              </w:rPr>
              <w:t>a identifikaciju ciljanih korisnika i partnerstvo</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 reklamni materijali (nacionalna tv i radio)</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Mediji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42.000 €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4.2.7</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52EE6" w:rsidP="009E10F2">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highlight w:val="white"/>
              </w:rPr>
              <w:t>Realizacija o</w:t>
            </w:r>
            <w:r w:rsidR="006A107F" w:rsidRPr="007075A6">
              <w:rPr>
                <w:rFonts w:asciiTheme="minorHAnsi" w:eastAsia="Cambria" w:hAnsiTheme="minorHAnsi" w:cs="Cambria"/>
                <w:b w:val="0"/>
                <w:sz w:val="18"/>
                <w:szCs w:val="18"/>
                <w:highlight w:val="white"/>
              </w:rPr>
              <w:t>buka za predavače za primjenu ZSPI</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Izrađen plan za trening trenera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Sproveden trening trenera na kojem je obuku prošlo najmanje 15 trenera </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Mediji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Akademska zajednica</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2024</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25.000 €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4.2.8</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552EE6" w:rsidP="009E10F2">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highlight w:val="white"/>
              </w:rPr>
              <w:t>Razvijanje</w:t>
            </w:r>
            <w:r w:rsidR="006A107F" w:rsidRPr="007075A6">
              <w:rPr>
                <w:rFonts w:asciiTheme="minorHAnsi" w:eastAsia="Cambria" w:hAnsiTheme="minorHAnsi" w:cs="Cambria"/>
                <w:b w:val="0"/>
                <w:sz w:val="18"/>
                <w:szCs w:val="18"/>
                <w:highlight w:val="white"/>
              </w:rPr>
              <w:t xml:space="preserve"> unutrašnjeg ZSPI rukovođenja / radne grupe za unapređenje transparentnosti</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Izrađene smjernice za uspostavljanj</w:t>
            </w:r>
            <w:r w:rsidR="00877779">
              <w:rPr>
                <w:rFonts w:asciiTheme="minorHAnsi" w:eastAsia="Cambria" w:hAnsiTheme="minorHAnsi" w:cs="Cambria"/>
                <w:b w:val="0"/>
                <w:sz w:val="18"/>
                <w:szCs w:val="18"/>
              </w:rPr>
              <w:t>e radnih grupa za ZSPI na nivou</w:t>
            </w:r>
            <w:r w:rsidRPr="007075A6">
              <w:rPr>
                <w:rFonts w:asciiTheme="minorHAnsi" w:eastAsia="Cambria" w:hAnsiTheme="minorHAnsi" w:cs="Cambria"/>
                <w:b w:val="0"/>
                <w:sz w:val="18"/>
                <w:szCs w:val="18"/>
              </w:rPr>
              <w:t xml:space="preserve"> organa vlasti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Uspostavljene radne grupe </w:t>
            </w:r>
            <w:r w:rsidR="00CA201A">
              <w:rPr>
                <w:rFonts w:asciiTheme="minorHAnsi" w:eastAsia="Cambria" w:hAnsiTheme="minorHAnsi" w:cs="Cambria"/>
                <w:b w:val="0"/>
                <w:sz w:val="18"/>
                <w:szCs w:val="18"/>
              </w:rPr>
              <w:t xml:space="preserve">za ZSPI na nivou organa vlasti </w:t>
            </w:r>
            <w:r w:rsidRPr="007075A6">
              <w:rPr>
                <w:rFonts w:asciiTheme="minorHAnsi" w:eastAsia="Cambria" w:hAnsiTheme="minorHAnsi" w:cs="Cambria"/>
                <w:b w:val="0"/>
                <w:sz w:val="18"/>
                <w:szCs w:val="18"/>
              </w:rPr>
              <w:t>- najmanje 50 organa vlasti u prvoj godini, 100 u drugoj i dr.</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vlasti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4.2.9</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 xml:space="preserve">Unapređenje kvaliteta u oblasti slobodnog pristupa informacijama (upitnik o </w:t>
            </w:r>
            <w:r w:rsidRPr="007075A6">
              <w:rPr>
                <w:rFonts w:asciiTheme="minorHAnsi" w:eastAsia="Cambria" w:hAnsiTheme="minorHAnsi" w:cs="Cambria"/>
                <w:b w:val="0"/>
                <w:sz w:val="18"/>
                <w:szCs w:val="18"/>
                <w:highlight w:val="white"/>
              </w:rPr>
              <w:lastRenderedPageBreak/>
              <w:t>kvalitetu pristupa informacijama za svrhe procjene i unaprjeđenja poštovanja Zakona o SPI)</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Izrađen model upravljanja k</w:t>
            </w:r>
            <w:r w:rsidR="00CA201A">
              <w:rPr>
                <w:rFonts w:asciiTheme="minorHAnsi" w:eastAsia="Cambria" w:hAnsiTheme="minorHAnsi" w:cs="Cambria"/>
                <w:b w:val="0"/>
                <w:sz w:val="18"/>
                <w:szCs w:val="18"/>
              </w:rPr>
              <w:t>valitetom u oblasti SPI radi</w:t>
            </w:r>
            <w:r w:rsidRPr="007075A6">
              <w:rPr>
                <w:rFonts w:asciiTheme="minorHAnsi" w:eastAsia="Cambria" w:hAnsiTheme="minorHAnsi" w:cs="Cambria"/>
                <w:b w:val="0"/>
                <w:sz w:val="18"/>
                <w:szCs w:val="18"/>
              </w:rPr>
              <w:t xml:space="preserve"> primjene u organima </w:t>
            </w:r>
            <w:r w:rsidR="00CA201A">
              <w:rPr>
                <w:rFonts w:asciiTheme="minorHAnsi" w:eastAsia="Cambria" w:hAnsiTheme="minorHAnsi" w:cs="Cambria"/>
                <w:b w:val="0"/>
                <w:sz w:val="18"/>
                <w:szCs w:val="18"/>
              </w:rPr>
              <w:t>vlasti koji sadrži</w:t>
            </w:r>
            <w:r w:rsidRPr="007075A6">
              <w:rPr>
                <w:rFonts w:asciiTheme="minorHAnsi" w:eastAsia="Cambria" w:hAnsiTheme="minorHAnsi" w:cs="Cambria"/>
                <w:b w:val="0"/>
                <w:sz w:val="18"/>
                <w:szCs w:val="18"/>
              </w:rPr>
              <w:t>:</w:t>
            </w:r>
          </w:p>
          <w:p w:rsidR="00A16942" w:rsidRPr="007075A6" w:rsidRDefault="006A107F">
            <w:pPr>
              <w:numPr>
                <w:ilvl w:val="0"/>
                <w:numId w:val="5"/>
              </w:numPr>
              <w:pBdr>
                <w:top w:val="nil"/>
                <w:left w:val="nil"/>
                <w:bottom w:val="nil"/>
                <w:right w:val="nil"/>
                <w:between w:val="nil"/>
              </w:pBdr>
              <w:spacing w:line="288" w:lineRule="auto"/>
              <w:ind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samoprocjenu i akcioni plan</w:t>
            </w:r>
          </w:p>
          <w:p w:rsidR="00A16942" w:rsidRPr="007075A6" w:rsidRDefault="006A107F">
            <w:pPr>
              <w:numPr>
                <w:ilvl w:val="0"/>
                <w:numId w:val="5"/>
              </w:numPr>
              <w:pBdr>
                <w:top w:val="nil"/>
                <w:left w:val="nil"/>
                <w:bottom w:val="nil"/>
                <w:right w:val="nil"/>
                <w:between w:val="nil"/>
              </w:pBdr>
              <w:spacing w:after="160" w:line="288" w:lineRule="auto"/>
              <w:ind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xml:space="preserve">obuku za zaposlene </w:t>
            </w:r>
          </w:p>
          <w:p w:rsidR="00A16942" w:rsidRPr="007075A6" w:rsidRDefault="00A16942">
            <w:pPr>
              <w:spacing w:before="60"/>
              <w:rPr>
                <w:rFonts w:asciiTheme="minorHAnsi" w:eastAsia="Cambria" w:hAnsiTheme="minorHAnsi" w:cs="Cambria"/>
                <w:b w:val="0"/>
                <w:sz w:val="18"/>
                <w:szCs w:val="18"/>
              </w:rPr>
            </w:pP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AZLP</w:t>
            </w:r>
          </w:p>
          <w:p w:rsidR="00FA6E6C" w:rsidRPr="007075A6" w:rsidRDefault="00FA6E6C" w:rsidP="00170DCE">
            <w:pPr>
              <w:jc w:val="center"/>
              <w:rPr>
                <w:rFonts w:asciiTheme="minorHAnsi" w:eastAsia="Cambria" w:hAnsiTheme="minorHAnsi" w:cs="Cambria"/>
                <w:b w:val="0"/>
                <w:sz w:val="18"/>
                <w:szCs w:val="18"/>
              </w:rPr>
            </w:pPr>
            <w:r>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vlasti</w:t>
            </w:r>
          </w:p>
        </w:tc>
        <w:tc>
          <w:tcPr>
            <w:tcW w:w="126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13.000 €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4.2.10</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P</w:t>
            </w:r>
            <w:r w:rsidR="00552EE6">
              <w:rPr>
                <w:rFonts w:asciiTheme="minorHAnsi" w:eastAsia="Cambria" w:hAnsiTheme="minorHAnsi" w:cs="Cambria"/>
                <w:b w:val="0"/>
                <w:sz w:val="18"/>
                <w:szCs w:val="18"/>
                <w:highlight w:val="white"/>
              </w:rPr>
              <w:t>ružanje podrške</w:t>
            </w:r>
            <w:r w:rsidRPr="007075A6">
              <w:rPr>
                <w:rFonts w:asciiTheme="minorHAnsi" w:eastAsia="Cambria" w:hAnsiTheme="minorHAnsi" w:cs="Cambria"/>
                <w:b w:val="0"/>
                <w:sz w:val="18"/>
                <w:szCs w:val="18"/>
                <w:highlight w:val="white"/>
              </w:rPr>
              <w:t xml:space="preserve"> ovlašćenim licima u organima vlasti kroz formiranje mreže ovlašćenih lica</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Organizovana posebna grupa službenika za informacije kao potpora Savjetu (4.3.)</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Obezb</w:t>
            </w:r>
            <w:r w:rsidR="00CA201A">
              <w:rPr>
                <w:rFonts w:asciiTheme="minorHAnsi" w:eastAsia="Cambria" w:hAnsiTheme="minorHAnsi" w:cs="Cambria"/>
                <w:b w:val="0"/>
                <w:sz w:val="18"/>
                <w:szCs w:val="18"/>
              </w:rPr>
              <w:t>i</w:t>
            </w:r>
            <w:r w:rsidRPr="007075A6">
              <w:rPr>
                <w:rFonts w:asciiTheme="minorHAnsi" w:eastAsia="Cambria" w:hAnsiTheme="minorHAnsi" w:cs="Cambria"/>
                <w:b w:val="0"/>
                <w:sz w:val="18"/>
                <w:szCs w:val="18"/>
              </w:rPr>
              <w:t>jeđeni kanali komunikacije (grupa na društvenim mrežama</w:t>
            </w:r>
            <w:r w:rsidR="00CA201A">
              <w:rPr>
                <w:rFonts w:asciiTheme="minorHAnsi" w:eastAsia="Cambria" w:hAnsiTheme="minorHAnsi" w:cs="Cambria"/>
                <w:b w:val="0"/>
                <w:sz w:val="18"/>
                <w:szCs w:val="18"/>
              </w:rPr>
              <w:t>, mejling lista, forum na sajtu</w:t>
            </w:r>
            <w:r w:rsidRPr="007075A6">
              <w:rPr>
                <w:rFonts w:asciiTheme="minorHAnsi" w:eastAsia="Cambria" w:hAnsiTheme="minorHAnsi" w:cs="Cambria"/>
                <w:b w:val="0"/>
                <w:sz w:val="18"/>
                <w:szCs w:val="18"/>
              </w:rPr>
              <w:t>)</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vlasti</w:t>
            </w:r>
          </w:p>
          <w:p w:rsidR="00A16942" w:rsidRPr="007075A6" w:rsidRDefault="00A16942" w:rsidP="00170DCE">
            <w:pPr>
              <w:jc w:val="center"/>
              <w:rPr>
                <w:rFonts w:asciiTheme="minorHAnsi" w:eastAsia="Cambria" w:hAnsiTheme="minorHAnsi" w:cs="Cambria"/>
                <w:b w:val="0"/>
                <w:sz w:val="18"/>
                <w:szCs w:val="18"/>
              </w:rPr>
            </w:pPr>
          </w:p>
        </w:tc>
        <w:tc>
          <w:tcPr>
            <w:tcW w:w="126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pPr>
              <w:spacing w:before="60"/>
              <w:ind w:left="-26" w:right="-96"/>
              <w:rPr>
                <w:rFonts w:asciiTheme="minorHAnsi" w:eastAsia="Cambria" w:hAnsiTheme="minorHAnsi" w:cs="Cambria"/>
                <w:b w:val="0"/>
                <w:sz w:val="18"/>
                <w:szCs w:val="18"/>
              </w:rPr>
            </w:pPr>
            <w:r w:rsidRPr="007075A6">
              <w:rPr>
                <w:rFonts w:asciiTheme="minorHAnsi" w:eastAsia="Cambria" w:hAnsiTheme="minorHAnsi" w:cs="Cambria"/>
                <w:b w:val="0"/>
                <w:sz w:val="18"/>
                <w:szCs w:val="18"/>
              </w:rPr>
              <w:t>4.2.11</w:t>
            </w:r>
          </w:p>
        </w:tc>
        <w:tc>
          <w:tcPr>
            <w:tcW w:w="2559" w:type="dxa"/>
            <w:gridSpan w:val="2"/>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9E10F2">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highlight w:val="white"/>
              </w:rPr>
              <w:t>Izrada visokokvalitetne fiskalne transparentnost za organe vlasti</w:t>
            </w:r>
          </w:p>
        </w:tc>
        <w:tc>
          <w:tcPr>
            <w:tcW w:w="4371" w:type="dxa"/>
            <w:gridSpan w:val="3"/>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Pripremljen plan za jačanje budžet</w:t>
            </w:r>
            <w:r w:rsidR="00CA201A">
              <w:rPr>
                <w:rFonts w:asciiTheme="minorHAnsi" w:eastAsia="Cambria" w:hAnsiTheme="minorHAnsi" w:cs="Cambria"/>
                <w:b w:val="0"/>
                <w:sz w:val="18"/>
                <w:szCs w:val="18"/>
              </w:rPr>
              <w:t>ske transparentnosti u skladu s</w:t>
            </w:r>
            <w:r w:rsidRPr="007075A6">
              <w:rPr>
                <w:rFonts w:asciiTheme="minorHAnsi" w:eastAsia="Cambria" w:hAnsiTheme="minorHAnsi" w:cs="Cambria"/>
                <w:b w:val="0"/>
                <w:sz w:val="18"/>
                <w:szCs w:val="18"/>
              </w:rPr>
              <w:t xml:space="preserve"> međunarodnim i evropskim standardima </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Primijenjen pilot plan u najmanje 20 organa vlasti različitih grupa </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AZLP</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SPI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vlasti</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rsidP="00170DCE">
            <w:pPr>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Akademska zajednica</w:t>
            </w:r>
          </w:p>
        </w:tc>
        <w:tc>
          <w:tcPr>
            <w:tcW w:w="126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3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35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4.000 €</w:t>
            </w:r>
          </w:p>
        </w:tc>
        <w:tc>
          <w:tcPr>
            <w:tcW w:w="144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6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p w:rsidR="00A16942" w:rsidRPr="007075A6" w:rsidRDefault="00A16942">
      <w:pPr>
        <w:spacing w:before="20" w:after="20" w:line="240" w:lineRule="auto"/>
        <w:rPr>
          <w:rFonts w:asciiTheme="minorHAnsi" w:hAnsiTheme="minorHAnsi"/>
          <w:color w:val="000000"/>
          <w:sz w:val="18"/>
          <w:szCs w:val="18"/>
        </w:rPr>
      </w:pPr>
    </w:p>
    <w:tbl>
      <w:tblPr>
        <w:tblStyle w:val="5"/>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540"/>
        <w:gridCol w:w="86"/>
        <w:gridCol w:w="2634"/>
        <w:gridCol w:w="394"/>
        <w:gridCol w:w="2176"/>
        <w:gridCol w:w="399"/>
        <w:gridCol w:w="1036"/>
        <w:gridCol w:w="1510"/>
        <w:gridCol w:w="72"/>
        <w:gridCol w:w="1511"/>
        <w:gridCol w:w="1682"/>
      </w:tblGrid>
      <w:tr w:rsidR="00A16942" w:rsidRPr="007075A6" w:rsidTr="003C7454">
        <w:tc>
          <w:tcPr>
            <w:tcW w:w="316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4.3</w:t>
            </w:r>
          </w:p>
        </w:tc>
        <w:tc>
          <w:tcPr>
            <w:tcW w:w="11500" w:type="dxa"/>
            <w:gridSpan w:val="10"/>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81693" w:rsidP="00681693">
            <w:pPr>
              <w:jc w:val="both"/>
              <w:rPr>
                <w:rFonts w:asciiTheme="minorHAnsi" w:eastAsia="Cambria" w:hAnsiTheme="minorHAnsi" w:cs="Cambria"/>
                <w:sz w:val="24"/>
                <w:szCs w:val="24"/>
              </w:rPr>
            </w:pPr>
            <w:r w:rsidRPr="00681693">
              <w:rPr>
                <w:rFonts w:asciiTheme="minorHAnsi" w:eastAsia="Cambria" w:hAnsiTheme="minorHAnsi" w:cs="Cambria"/>
                <w:sz w:val="24"/>
                <w:szCs w:val="24"/>
              </w:rPr>
              <w:t>Unapređenje ponovne upotrebe informacija i povećanje d</w:t>
            </w:r>
            <w:r>
              <w:rPr>
                <w:rFonts w:asciiTheme="minorHAnsi" w:eastAsia="Cambria" w:hAnsiTheme="minorHAnsi" w:cs="Cambria"/>
                <w:sz w:val="24"/>
                <w:szCs w:val="24"/>
              </w:rPr>
              <w:t xml:space="preserve">ostupnosti otvorenih podataka  </w:t>
            </w:r>
          </w:p>
        </w:tc>
      </w:tr>
      <w:tr w:rsidR="00A16942" w:rsidRPr="007075A6" w:rsidTr="003C7454">
        <w:tc>
          <w:tcPr>
            <w:tcW w:w="5885"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61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2024.</w:t>
            </w:r>
          </w:p>
        </w:tc>
        <w:tc>
          <w:tcPr>
            <w:tcW w:w="3193"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5885"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Broj data-setova na portalu otvorenih podataka </w:t>
            </w:r>
            <w:hyperlink r:id="rId71">
              <w:r w:rsidRPr="007075A6">
                <w:rPr>
                  <w:rFonts w:asciiTheme="minorHAnsi" w:eastAsia="Cambria" w:hAnsiTheme="minorHAnsi" w:cs="Cambria"/>
                  <w:b w:val="0"/>
                  <w:sz w:val="18"/>
                  <w:szCs w:val="18"/>
                  <w:u w:val="single"/>
                </w:rPr>
                <w:t>www.data.gov.me</w:t>
              </w:r>
            </w:hyperlink>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146 (2021)</w:t>
            </w:r>
          </w:p>
        </w:tc>
        <w:tc>
          <w:tcPr>
            <w:tcW w:w="261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w:t>
            </w:r>
          </w:p>
        </w:tc>
        <w:tc>
          <w:tcPr>
            <w:tcW w:w="3193"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800</w:t>
            </w:r>
          </w:p>
        </w:tc>
      </w:tr>
      <w:tr w:rsidR="00A16942" w:rsidRPr="007075A6" w:rsidTr="003C7454">
        <w:tc>
          <w:tcPr>
            <w:tcW w:w="5885"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Broj institucija</w:t>
            </w:r>
            <w:r w:rsidRPr="007075A6">
              <w:rPr>
                <w:rFonts w:asciiTheme="minorHAnsi" w:eastAsia="Cambria" w:hAnsiTheme="minorHAnsi" w:cs="Cambria"/>
                <w:b w:val="0"/>
                <w:sz w:val="18"/>
                <w:szCs w:val="18"/>
                <w:vertAlign w:val="superscript"/>
              </w:rPr>
              <w:footnoteReference w:id="173"/>
            </w:r>
            <w:r w:rsidR="00CA201A">
              <w:rPr>
                <w:rFonts w:asciiTheme="minorHAnsi" w:eastAsia="Cambria" w:hAnsiTheme="minorHAnsi" w:cs="Cambria"/>
                <w:b w:val="0"/>
                <w:sz w:val="18"/>
                <w:szCs w:val="18"/>
              </w:rPr>
              <w:t xml:space="preserve"> koje</w:t>
            </w:r>
            <w:r w:rsidRPr="007075A6">
              <w:rPr>
                <w:rFonts w:asciiTheme="minorHAnsi" w:eastAsia="Cambria" w:hAnsiTheme="minorHAnsi" w:cs="Cambria"/>
                <w:b w:val="0"/>
                <w:sz w:val="18"/>
                <w:szCs w:val="18"/>
              </w:rPr>
              <w:t xml:space="preserve"> objavljuju podatke na portalu otvorenih podataka </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highlight w:val="yellow"/>
              </w:rPr>
            </w:pPr>
            <w:r w:rsidRPr="007075A6">
              <w:rPr>
                <w:rFonts w:asciiTheme="minorHAnsi" w:eastAsia="Cambria" w:hAnsiTheme="minorHAnsi" w:cs="Cambria"/>
                <w:b w:val="0"/>
                <w:sz w:val="18"/>
                <w:szCs w:val="18"/>
              </w:rPr>
              <w:t>1,5% institucija obveznika SPI</w:t>
            </w:r>
          </w:p>
        </w:tc>
        <w:tc>
          <w:tcPr>
            <w:tcW w:w="261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 institucija obveznika SPI</w:t>
            </w:r>
          </w:p>
        </w:tc>
        <w:tc>
          <w:tcPr>
            <w:tcW w:w="3193"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15% institucija obveznika SPI</w:t>
            </w:r>
          </w:p>
        </w:tc>
      </w:tr>
      <w:tr w:rsidR="00A16942" w:rsidRPr="007075A6" w:rsidTr="003C7454">
        <w:tc>
          <w:tcPr>
            <w:tcW w:w="5885"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Broj objavljenih setov</w:t>
            </w:r>
            <w:r w:rsidR="00CA201A">
              <w:rPr>
                <w:rFonts w:asciiTheme="minorHAnsi" w:eastAsia="Cambria" w:hAnsiTheme="minorHAnsi" w:cs="Cambria"/>
                <w:b w:val="0"/>
                <w:sz w:val="18"/>
                <w:szCs w:val="18"/>
              </w:rPr>
              <w:t>a podataka velike vrijednosti s</w:t>
            </w:r>
            <w:r w:rsidRPr="007075A6">
              <w:rPr>
                <w:rFonts w:asciiTheme="minorHAnsi" w:eastAsia="Cambria" w:hAnsiTheme="minorHAnsi" w:cs="Cambria"/>
                <w:b w:val="0"/>
                <w:sz w:val="18"/>
                <w:szCs w:val="18"/>
              </w:rPr>
              <w:t xml:space="preserve"> API-jem na Portalu otvorenih podataka </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4A7750" w:rsidRDefault="003378AC" w:rsidP="00FF46C3">
            <w:pPr>
              <w:spacing w:after="40"/>
              <w:jc w:val="center"/>
              <w:rPr>
                <w:rFonts w:asciiTheme="minorHAnsi" w:eastAsia="Cambria" w:hAnsiTheme="minorHAnsi" w:cs="Cambria"/>
                <w:b w:val="0"/>
                <w:sz w:val="18"/>
                <w:szCs w:val="18"/>
                <w:highlight w:val="yellow"/>
              </w:rPr>
            </w:pPr>
            <w:r w:rsidRPr="004A7750">
              <w:rPr>
                <w:rFonts w:asciiTheme="minorHAnsi" w:hAnsiTheme="minorHAnsi"/>
                <w:b w:val="0"/>
                <w:color w:val="auto"/>
                <w:sz w:val="18"/>
                <w:szCs w:val="18"/>
              </w:rPr>
              <w:t>0</w:t>
            </w:r>
          </w:p>
        </w:tc>
        <w:tc>
          <w:tcPr>
            <w:tcW w:w="261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Najmanje 10</w:t>
            </w:r>
          </w:p>
        </w:tc>
        <w:tc>
          <w:tcPr>
            <w:tcW w:w="3193"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Najmanje 20</w:t>
            </w:r>
          </w:p>
        </w:tc>
      </w:tr>
      <w:tr w:rsidR="00A16942" w:rsidRPr="007075A6" w:rsidTr="003C7454">
        <w:tc>
          <w:tcPr>
            <w:tcW w:w="5885"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FF46C3" w:rsidRPr="007075A6" w:rsidRDefault="006A107F" w:rsidP="00FF46C3">
            <w:pPr>
              <w:spacing w:after="4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Udio organa vlasti koji proaktivno objavljuju informacije u skladu sa Zakonom o SPI </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FF46C3">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Polazna osnova biće</w:t>
            </w:r>
            <w:r w:rsidR="003378AC">
              <w:rPr>
                <w:rFonts w:asciiTheme="minorHAnsi" w:eastAsia="Cambria" w:hAnsiTheme="minorHAnsi" w:cs="Cambria"/>
                <w:b w:val="0"/>
                <w:sz w:val="18"/>
                <w:szCs w:val="18"/>
              </w:rPr>
              <w:t xml:space="preserve"> utvrđena na osnovu Izvještaja o radu AZLP u martu 2021.</w:t>
            </w:r>
          </w:p>
        </w:tc>
        <w:tc>
          <w:tcPr>
            <w:tcW w:w="261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65% ministarstava i drugih (odabranih) organa uprave</w:t>
            </w:r>
          </w:p>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65% lokalnih samouprava</w:t>
            </w:r>
          </w:p>
        </w:tc>
        <w:tc>
          <w:tcPr>
            <w:tcW w:w="3193"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 ministarstava i drugih organa uprave</w:t>
            </w:r>
          </w:p>
          <w:p w:rsidR="00A16942" w:rsidRPr="007075A6" w:rsidRDefault="006A107F" w:rsidP="00FF46C3">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 lokalnih samouprava</w:t>
            </w:r>
          </w:p>
        </w:tc>
      </w:tr>
      <w:tr w:rsidR="00A16942" w:rsidRPr="007075A6" w:rsidTr="003C7454">
        <w:tc>
          <w:tcPr>
            <w:tcW w:w="3251"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Aktivnosti</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Indikator rezultata</w:t>
            </w:r>
          </w:p>
        </w:tc>
        <w:tc>
          <w:tcPr>
            <w:tcW w:w="2176"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Nadležne institucije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Početak</w:t>
            </w:r>
          </w:p>
        </w:tc>
        <w:tc>
          <w:tcPr>
            <w:tcW w:w="151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Završetak</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Sredstva</w:t>
            </w:r>
          </w:p>
        </w:tc>
        <w:tc>
          <w:tcPr>
            <w:tcW w:w="1682"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745E7E" w:rsidRDefault="006A107F">
            <w:pPr>
              <w:spacing w:before="20" w:after="20"/>
              <w:jc w:val="center"/>
              <w:rPr>
                <w:rFonts w:asciiTheme="minorHAnsi" w:eastAsia="Cambria" w:hAnsiTheme="minorHAnsi" w:cs="Cambria"/>
                <w:sz w:val="20"/>
                <w:szCs w:val="20"/>
              </w:rPr>
            </w:pPr>
            <w:r w:rsidRPr="00745E7E">
              <w:rPr>
                <w:rFonts w:asciiTheme="minorHAnsi" w:eastAsia="Cambria" w:hAnsiTheme="minorHAnsi" w:cs="Cambria"/>
                <w:sz w:val="20"/>
                <w:szCs w:val="20"/>
              </w:rPr>
              <w:t>Izvor finansiranja</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t>4.3.1</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CA201A" w:rsidP="009E10F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Iz</w:t>
            </w:r>
            <w:r w:rsidR="00552EE6">
              <w:rPr>
                <w:rFonts w:asciiTheme="minorHAnsi" w:eastAsia="Cambria" w:hAnsiTheme="minorHAnsi" w:cs="Cambria"/>
                <w:b w:val="0"/>
                <w:sz w:val="18"/>
                <w:szCs w:val="18"/>
              </w:rPr>
              <w:t xml:space="preserve">rada </w:t>
            </w:r>
            <w:r w:rsidR="006A107F" w:rsidRPr="007075A6">
              <w:rPr>
                <w:rFonts w:asciiTheme="minorHAnsi" w:eastAsia="Cambria" w:hAnsiTheme="minorHAnsi" w:cs="Cambria"/>
                <w:b w:val="0"/>
                <w:sz w:val="18"/>
                <w:szCs w:val="18"/>
              </w:rPr>
              <w:t>Pr</w:t>
            </w:r>
            <w:r>
              <w:rPr>
                <w:rFonts w:asciiTheme="minorHAnsi" w:eastAsia="Cambria" w:hAnsiTheme="minorHAnsi" w:cs="Cambria"/>
                <w:b w:val="0"/>
                <w:sz w:val="18"/>
                <w:szCs w:val="18"/>
              </w:rPr>
              <w:t>ij</w:t>
            </w:r>
            <w:r w:rsidR="006A107F" w:rsidRPr="007075A6">
              <w:rPr>
                <w:rFonts w:asciiTheme="minorHAnsi" w:eastAsia="Cambria" w:hAnsiTheme="minorHAnsi" w:cs="Cambria"/>
                <w:b w:val="0"/>
                <w:sz w:val="18"/>
                <w:szCs w:val="18"/>
              </w:rPr>
              <w:t>edlog</w:t>
            </w:r>
            <w:r w:rsidR="00552EE6">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izmjene ZoSPI u dijelu koji se odnosi na ponovnu upotrebu informacija i</w:t>
            </w:r>
            <w:r>
              <w:rPr>
                <w:rFonts w:asciiTheme="minorHAnsi" w:eastAsia="Cambria" w:hAnsiTheme="minorHAnsi" w:cs="Cambria"/>
                <w:b w:val="0"/>
                <w:sz w:val="18"/>
                <w:szCs w:val="18"/>
              </w:rPr>
              <w:t xml:space="preserve"> na</w:t>
            </w:r>
            <w:r w:rsidR="006A107F" w:rsidRPr="007075A6">
              <w:rPr>
                <w:rFonts w:asciiTheme="minorHAnsi" w:eastAsia="Cambria" w:hAnsiTheme="minorHAnsi" w:cs="Cambria"/>
                <w:b w:val="0"/>
                <w:sz w:val="18"/>
                <w:szCs w:val="18"/>
              </w:rPr>
              <w:t xml:space="preserve"> otvorene podatke </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Analiza usklađi</w:t>
            </w:r>
            <w:r w:rsidR="00CA201A">
              <w:rPr>
                <w:rFonts w:asciiTheme="minorHAnsi" w:eastAsia="Cambria" w:hAnsiTheme="minorHAnsi" w:cs="Cambria"/>
                <w:b w:val="0"/>
                <w:sz w:val="18"/>
                <w:szCs w:val="18"/>
              </w:rPr>
              <w:t>vanja postojećih odredbi ZSPI s</w:t>
            </w:r>
            <w:r w:rsidRPr="007075A6">
              <w:rPr>
                <w:rFonts w:asciiTheme="minorHAnsi" w:eastAsia="Cambria" w:hAnsiTheme="minorHAnsi" w:cs="Cambria"/>
                <w:b w:val="0"/>
                <w:sz w:val="18"/>
                <w:szCs w:val="18"/>
              </w:rPr>
              <w:t xml:space="preserve"> evropskim standardima i Direktivom o otvorenim podacima s preporukama za poboljšanje </w:t>
            </w:r>
          </w:p>
        </w:tc>
        <w:tc>
          <w:tcPr>
            <w:tcW w:w="2176"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 – Direktorat za normativne poslove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otvorene podatke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51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12.000 €</w:t>
            </w:r>
          </w:p>
        </w:tc>
        <w:tc>
          <w:tcPr>
            <w:tcW w:w="1682"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4.3.2</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Unapređenje portala www.data.gov.me </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Povećan broj ukupnih data setova (50%) i povećan broj dinamičkih data setova (50%)</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Analiza potrebe za poboljšanjem funkcionalnosti portala </w:t>
            </w:r>
          </w:p>
        </w:tc>
        <w:tc>
          <w:tcPr>
            <w:tcW w:w="2176"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MONSTAT</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obveznici Zakona o SPI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otvorene podatke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51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67.000 €</w:t>
            </w:r>
          </w:p>
        </w:tc>
        <w:tc>
          <w:tcPr>
            <w:tcW w:w="1682"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A16942" w:rsidRPr="007075A6" w:rsidRDefault="00A16942">
            <w:pPr>
              <w:spacing w:before="20" w:after="20"/>
              <w:jc w:val="center"/>
              <w:rPr>
                <w:rFonts w:asciiTheme="minorHAnsi" w:eastAsia="Cambria" w:hAnsiTheme="minorHAnsi" w:cs="Cambria"/>
                <w:b w:val="0"/>
                <w:sz w:val="18"/>
                <w:szCs w:val="18"/>
              </w:rPr>
            </w:pP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t>4.3.3</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Identifikacija i revizija već objavljenih setova podataka </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170DCE"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 xml:space="preserve">Ažurirani postojeći setovi – najmanje 75% datasetova na Portalu </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Pilot projek</w:t>
            </w:r>
            <w:r w:rsidR="00CA201A">
              <w:rPr>
                <w:rFonts w:asciiTheme="minorHAnsi" w:eastAsia="Cambria" w:hAnsiTheme="minorHAnsi" w:cs="Cambria"/>
                <w:b w:val="0"/>
                <w:sz w:val="18"/>
                <w:szCs w:val="18"/>
              </w:rPr>
              <w:t>a</w:t>
            </w:r>
            <w:r w:rsidRPr="007075A6">
              <w:rPr>
                <w:rFonts w:asciiTheme="minorHAnsi" w:eastAsia="Cambria" w:hAnsiTheme="minorHAnsi" w:cs="Cambria"/>
                <w:b w:val="0"/>
                <w:sz w:val="18"/>
                <w:szCs w:val="18"/>
              </w:rPr>
              <w:t>t u ministarstvima, odabranim organima uprave i odabranim lokalnim samoupravama za objavljivanje podataka u otvorenom formatu (najmanje 30 organa vlasti)</w:t>
            </w:r>
          </w:p>
        </w:tc>
        <w:tc>
          <w:tcPr>
            <w:tcW w:w="2176"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obveznici Zakona o SPI</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51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37.000 €</w:t>
            </w:r>
          </w:p>
        </w:tc>
        <w:tc>
          <w:tcPr>
            <w:tcW w:w="1682"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t>4.3.4</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Identifikacija high value open data setova</w:t>
            </w:r>
            <w:r w:rsidRPr="007075A6">
              <w:rPr>
                <w:rFonts w:asciiTheme="minorHAnsi" w:eastAsia="Cambria" w:hAnsiTheme="minorHAnsi" w:cs="Cambria"/>
                <w:b w:val="0"/>
                <w:sz w:val="18"/>
                <w:szCs w:val="18"/>
                <w:vertAlign w:val="superscript"/>
              </w:rPr>
              <w:footnoteReference w:id="174"/>
            </w:r>
            <w:r w:rsidR="00CA201A">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 pilot inicijative za ključne oblasti poput javnih finansija, geo lokacija, zdravstva, transport</w:t>
            </w:r>
            <w:r w:rsidR="00CA201A">
              <w:rPr>
                <w:rFonts w:asciiTheme="minorHAnsi" w:eastAsia="Cambria" w:hAnsiTheme="minorHAnsi" w:cs="Cambria"/>
                <w:b w:val="0"/>
                <w:sz w:val="18"/>
                <w:szCs w:val="18"/>
              </w:rPr>
              <w:t>a</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Izrađena analiza o visokovrijednim setovima podataka uz preporuke </w:t>
            </w:r>
          </w:p>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Povećan broj high value open data setova (najmanje 10)</w:t>
            </w:r>
          </w:p>
        </w:tc>
        <w:tc>
          <w:tcPr>
            <w:tcW w:w="2176"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MZ</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MKI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otvorene podatke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51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17.000 €</w:t>
            </w:r>
          </w:p>
        </w:tc>
        <w:tc>
          <w:tcPr>
            <w:tcW w:w="1682"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t>4.3.5</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CA201A" w:rsidP="009E10F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Organizovanje kampanje radi</w:t>
            </w:r>
            <w:r w:rsidR="006A107F" w:rsidRPr="007075A6">
              <w:rPr>
                <w:rFonts w:asciiTheme="minorHAnsi" w:eastAsia="Cambria" w:hAnsiTheme="minorHAnsi" w:cs="Cambria"/>
                <w:b w:val="0"/>
                <w:sz w:val="18"/>
                <w:szCs w:val="18"/>
              </w:rPr>
              <w:t xml:space="preserve"> podizanja svijesti javnosti i javne uprave o značaju otvorenih podataka i njihovoj vrijednosti</w:t>
            </w: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170DCE"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N</w:t>
            </w:r>
            <w:r w:rsidR="00CA201A">
              <w:rPr>
                <w:rFonts w:asciiTheme="minorHAnsi" w:eastAsia="Cambria" w:hAnsiTheme="minorHAnsi" w:cs="Cambria"/>
                <w:b w:val="0"/>
                <w:sz w:val="18"/>
                <w:szCs w:val="18"/>
              </w:rPr>
              <w:t>ajmanje dva</w:t>
            </w:r>
            <w:r w:rsidR="006A107F" w:rsidRPr="007075A6">
              <w:rPr>
                <w:rFonts w:asciiTheme="minorHAnsi" w:eastAsia="Cambria" w:hAnsiTheme="minorHAnsi" w:cs="Cambria"/>
                <w:b w:val="0"/>
                <w:sz w:val="18"/>
                <w:szCs w:val="18"/>
              </w:rPr>
              <w:t xml:space="preserve"> promotivna događaja organizovana </w:t>
            </w:r>
          </w:p>
          <w:p w:rsidR="00A16942" w:rsidRPr="007075A6" w:rsidRDefault="00170DCE" w:rsidP="00170DCE">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N</w:t>
            </w:r>
            <w:r w:rsidR="00CA201A">
              <w:rPr>
                <w:rFonts w:asciiTheme="minorHAnsi" w:eastAsia="Cambria" w:hAnsiTheme="minorHAnsi" w:cs="Cambria"/>
                <w:b w:val="0"/>
                <w:sz w:val="18"/>
                <w:szCs w:val="18"/>
              </w:rPr>
              <w:t>ajmanje šest</w:t>
            </w:r>
            <w:r w:rsidR="006A107F" w:rsidRPr="007075A6">
              <w:rPr>
                <w:rFonts w:asciiTheme="minorHAnsi" w:eastAsia="Cambria" w:hAnsiTheme="minorHAnsi" w:cs="Cambria"/>
                <w:b w:val="0"/>
                <w:sz w:val="18"/>
                <w:szCs w:val="18"/>
              </w:rPr>
              <w:t xml:space="preserve"> obuka za službenike koji su imenovani za postavljanje data setova na portalu data.gov.me organizovane</w:t>
            </w:r>
          </w:p>
          <w:p w:rsidR="00A16942" w:rsidRPr="007075A6" w:rsidRDefault="00170DCE" w:rsidP="00170DCE">
            <w:pPr>
              <w:spacing w:before="60"/>
              <w:ind w:left="0"/>
              <w:rPr>
                <w:rFonts w:asciiTheme="minorHAnsi" w:eastAsia="Cambria" w:hAnsiTheme="minorHAnsi" w:cs="Cambria"/>
                <w:b w:val="0"/>
                <w:sz w:val="18"/>
                <w:szCs w:val="18"/>
              </w:rPr>
            </w:pPr>
            <w:r>
              <w:rPr>
                <w:rFonts w:asciiTheme="minorHAnsi" w:eastAsia="Cambria" w:hAnsiTheme="minorHAnsi" w:cs="Cambria"/>
                <w:b w:val="0"/>
                <w:sz w:val="18"/>
                <w:szCs w:val="18"/>
              </w:rPr>
              <w:t>- N</w:t>
            </w:r>
            <w:r w:rsidR="00CA201A">
              <w:rPr>
                <w:rFonts w:asciiTheme="minorHAnsi" w:eastAsia="Cambria" w:hAnsiTheme="minorHAnsi" w:cs="Cambria"/>
                <w:b w:val="0"/>
                <w:sz w:val="18"/>
                <w:szCs w:val="18"/>
              </w:rPr>
              <w:t>ajmanje dva</w:t>
            </w:r>
            <w:r w:rsidR="006A107F" w:rsidRPr="007075A6">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i/>
                <w:sz w:val="18"/>
                <w:szCs w:val="18"/>
              </w:rPr>
              <w:t>Hackatona</w:t>
            </w:r>
            <w:r w:rsidR="006A107F" w:rsidRPr="007075A6">
              <w:rPr>
                <w:rFonts w:asciiTheme="minorHAnsi" w:eastAsia="Cambria" w:hAnsiTheme="minorHAnsi" w:cs="Cambria"/>
                <w:b w:val="0"/>
                <w:sz w:val="18"/>
                <w:szCs w:val="18"/>
              </w:rPr>
              <w:t xml:space="preserve"> pov</w:t>
            </w:r>
            <w:r w:rsidR="00CA201A">
              <w:rPr>
                <w:rFonts w:asciiTheme="minorHAnsi" w:eastAsia="Cambria" w:hAnsiTheme="minorHAnsi" w:cs="Cambria"/>
                <w:b w:val="0"/>
                <w:sz w:val="18"/>
                <w:szCs w:val="18"/>
              </w:rPr>
              <w:t>odom dana otvorenih podataka (m</w:t>
            </w:r>
            <w:r w:rsidR="006A107F" w:rsidRPr="007075A6">
              <w:rPr>
                <w:rFonts w:asciiTheme="minorHAnsi" w:eastAsia="Cambria" w:hAnsiTheme="minorHAnsi" w:cs="Cambria"/>
                <w:b w:val="0"/>
                <w:sz w:val="18"/>
                <w:szCs w:val="18"/>
              </w:rPr>
              <w:t>art svake godine)</w:t>
            </w:r>
          </w:p>
        </w:tc>
        <w:tc>
          <w:tcPr>
            <w:tcW w:w="2176"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NVO</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Asocijacija Menadyera Montenegro</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Akademska zajednica</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PKCG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 obveznici Zakona o SPI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Savjet za otvorene podatke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51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62.000 €</w:t>
            </w:r>
          </w:p>
        </w:tc>
        <w:tc>
          <w:tcPr>
            <w:tcW w:w="1682"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552EE6">
            <w:pPr>
              <w:spacing w:before="20" w:after="20"/>
              <w:ind w:left="0" w:right="-12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4.3.6</w:t>
            </w:r>
          </w:p>
        </w:tc>
        <w:tc>
          <w:tcPr>
            <w:tcW w:w="2626"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9E10F2">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dostupnosti podataka o rodnoj ravnopravnosti</w:t>
            </w:r>
          </w:p>
          <w:p w:rsidR="00A16942" w:rsidRPr="007075A6" w:rsidRDefault="00A16942">
            <w:pPr>
              <w:spacing w:before="20" w:after="20"/>
              <w:rPr>
                <w:rFonts w:asciiTheme="minorHAnsi" w:eastAsia="Cambria" w:hAnsiTheme="minorHAnsi" w:cs="Cambria"/>
                <w:b w:val="0"/>
                <w:sz w:val="18"/>
                <w:szCs w:val="18"/>
              </w:rPr>
            </w:pPr>
          </w:p>
        </w:tc>
        <w:tc>
          <w:tcPr>
            <w:tcW w:w="3028"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70DCE">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Razvijanje priručnika za primjenu GAP III evropskih standarda za objavljivanje podataka o rodnoj ravnopravnosti</w:t>
            </w:r>
          </w:p>
          <w:p w:rsidR="00A16942" w:rsidRPr="007075A6" w:rsidRDefault="006A107F" w:rsidP="00170DCE">
            <w:pPr>
              <w:spacing w:before="6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Podizanje svijesti organa javne uprave o objavljivanju podataka o ro</w:t>
            </w:r>
            <w:r w:rsidR="00CA201A">
              <w:rPr>
                <w:rFonts w:asciiTheme="minorHAnsi" w:eastAsia="Cambria" w:hAnsiTheme="minorHAnsi" w:cs="Cambria"/>
                <w:b w:val="0"/>
                <w:sz w:val="18"/>
                <w:szCs w:val="18"/>
              </w:rPr>
              <w:t xml:space="preserve">dnoj ravnopravnosti na portalu </w:t>
            </w:r>
            <w:r w:rsidRPr="007075A6">
              <w:rPr>
                <w:rFonts w:asciiTheme="minorHAnsi" w:eastAsia="Cambria" w:hAnsiTheme="minorHAnsi" w:cs="Cambria"/>
                <w:b w:val="0"/>
                <w:sz w:val="18"/>
                <w:szCs w:val="18"/>
              </w:rPr>
              <w:t>otvorenih podataka</w:t>
            </w:r>
          </w:p>
        </w:tc>
        <w:tc>
          <w:tcPr>
            <w:tcW w:w="2176"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r w:rsidR="00D75196">
              <w:rPr>
                <w:rFonts w:asciiTheme="minorHAnsi" w:eastAsia="Cambria" w:hAnsiTheme="minorHAnsi" w:cs="Cambria"/>
                <w:b w:val="0"/>
                <w:sz w:val="18"/>
                <w:szCs w:val="18"/>
              </w:rPr>
              <w:t xml:space="preserve"> – Direktorat za inovacije</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Svi organi javne uprave</w:t>
            </w:r>
          </w:p>
        </w:tc>
        <w:tc>
          <w:tcPr>
            <w:tcW w:w="143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D75196" w:rsidRDefault="00D75196">
            <w:pPr>
              <w:spacing w:before="20" w:after="20"/>
              <w:jc w:val="center"/>
              <w:rPr>
                <w:rFonts w:asciiTheme="minorHAnsi" w:eastAsia="Cambria" w:hAnsiTheme="minorHAnsi" w:cs="Cambria"/>
                <w:b w:val="0"/>
                <w:sz w:val="18"/>
                <w:szCs w:val="18"/>
              </w:rPr>
            </w:pPr>
            <w:r w:rsidRPr="00D75196">
              <w:rPr>
                <w:rFonts w:asciiTheme="minorHAnsi" w:eastAsia="Cambria" w:hAnsiTheme="minorHAnsi" w:cs="Cambria"/>
                <w:b w:val="0"/>
                <w:sz w:val="18"/>
                <w:szCs w:val="18"/>
              </w:rPr>
              <w:t>II Q 2023</w:t>
            </w:r>
          </w:p>
        </w:tc>
        <w:tc>
          <w:tcPr>
            <w:tcW w:w="151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D75196" w:rsidRDefault="00D75196">
            <w:pPr>
              <w:spacing w:before="20" w:after="20"/>
              <w:jc w:val="center"/>
              <w:rPr>
                <w:rFonts w:asciiTheme="minorHAnsi" w:eastAsia="Cambria" w:hAnsiTheme="minorHAnsi" w:cs="Cambria"/>
                <w:b w:val="0"/>
                <w:sz w:val="18"/>
                <w:szCs w:val="18"/>
              </w:rPr>
            </w:pPr>
            <w:r w:rsidRPr="00D75196">
              <w:rPr>
                <w:rFonts w:asciiTheme="minorHAnsi" w:eastAsia="Cambria" w:hAnsiTheme="minorHAnsi" w:cs="Cambria"/>
                <w:b w:val="0"/>
                <w:sz w:val="18"/>
                <w:szCs w:val="18"/>
              </w:rPr>
              <w:t>IV Q 2024</w:t>
            </w:r>
          </w:p>
        </w:tc>
        <w:tc>
          <w:tcPr>
            <w:tcW w:w="1583"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D75196" w:rsidRDefault="00D75196">
            <w:pPr>
              <w:spacing w:before="20" w:after="20"/>
              <w:jc w:val="center"/>
              <w:rPr>
                <w:rFonts w:asciiTheme="minorHAnsi" w:eastAsia="Cambria" w:hAnsiTheme="minorHAnsi" w:cs="Cambria"/>
                <w:b w:val="0"/>
                <w:sz w:val="18"/>
                <w:szCs w:val="18"/>
              </w:rPr>
            </w:pPr>
            <w:r w:rsidRPr="00D75196">
              <w:rPr>
                <w:rFonts w:asciiTheme="minorHAnsi" w:eastAsia="Cambria" w:hAnsiTheme="minorHAnsi" w:cs="Cambria"/>
                <w:b w:val="0"/>
                <w:sz w:val="18"/>
                <w:szCs w:val="18"/>
              </w:rPr>
              <w:t>15.000 €</w:t>
            </w:r>
          </w:p>
        </w:tc>
        <w:tc>
          <w:tcPr>
            <w:tcW w:w="168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Default="00F61EEB">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p w:rsidR="00F61EEB" w:rsidRPr="007075A6" w:rsidRDefault="00F61EEB">
            <w:pPr>
              <w:spacing w:before="20" w:after="20"/>
              <w:jc w:val="center"/>
              <w:rPr>
                <w:rFonts w:asciiTheme="minorHAnsi" w:eastAsia="Cambria" w:hAnsiTheme="minorHAnsi" w:cs="Cambria"/>
                <w:b w:val="0"/>
                <w:sz w:val="18"/>
                <w:szCs w:val="18"/>
                <w:highlight w:val="yellow"/>
              </w:rPr>
            </w:pPr>
            <w:r w:rsidRPr="003E44A1">
              <w:rPr>
                <w:rFonts w:asciiTheme="minorHAnsi" w:eastAsia="Cambria" w:hAnsiTheme="minorHAnsi" w:cs="Cambria"/>
                <w:b w:val="0"/>
                <w:sz w:val="18"/>
                <w:szCs w:val="18"/>
              </w:rPr>
              <w:t>Donatorska sredstva</w:t>
            </w:r>
            <w:r w:rsidR="003E0406">
              <w:rPr>
                <w:rFonts w:asciiTheme="minorHAnsi" w:eastAsia="Cambria" w:hAnsiTheme="minorHAnsi" w:cs="Cambria"/>
                <w:b w:val="0"/>
                <w:sz w:val="18"/>
                <w:szCs w:val="18"/>
              </w:rPr>
              <w:t xml:space="preserve"> UNDP</w:t>
            </w:r>
          </w:p>
        </w:tc>
      </w:tr>
    </w:tbl>
    <w:p w:rsidR="00A16942" w:rsidRPr="001D6BC3" w:rsidRDefault="006A107F" w:rsidP="003E0406">
      <w:pPr>
        <w:spacing w:before="120" w:after="120" w:line="240" w:lineRule="auto"/>
        <w:jc w:val="center"/>
        <w:rPr>
          <w:rFonts w:asciiTheme="minorHAnsi" w:hAnsiTheme="minorHAnsi"/>
          <w:b/>
          <w:color w:val="000000"/>
          <w:sz w:val="28"/>
          <w:szCs w:val="28"/>
        </w:rPr>
      </w:pPr>
      <w:r w:rsidRPr="001D6BC3">
        <w:rPr>
          <w:rFonts w:asciiTheme="minorHAnsi" w:hAnsiTheme="minorHAnsi"/>
          <w:b/>
          <w:color w:val="000000"/>
          <w:sz w:val="28"/>
          <w:szCs w:val="28"/>
        </w:rPr>
        <w:t>STRATEŠKI CILJ V</w:t>
      </w:r>
    </w:p>
    <w:p w:rsidR="00A16942" w:rsidRPr="001D6BC3" w:rsidRDefault="00CA201A">
      <w:pPr>
        <w:spacing w:before="120" w:after="120" w:line="240" w:lineRule="auto"/>
        <w:jc w:val="center"/>
        <w:rPr>
          <w:rFonts w:asciiTheme="minorHAnsi" w:hAnsiTheme="minorHAnsi"/>
          <w:b/>
          <w:color w:val="000000"/>
          <w:sz w:val="28"/>
          <w:szCs w:val="28"/>
        </w:rPr>
      </w:pPr>
      <w:r>
        <w:rPr>
          <w:rFonts w:asciiTheme="minorHAnsi" w:hAnsiTheme="minorHAnsi"/>
          <w:b/>
          <w:color w:val="000000"/>
          <w:sz w:val="28"/>
          <w:szCs w:val="28"/>
        </w:rPr>
        <w:t>PLANIRANJE POLITIKA S</w:t>
      </w:r>
      <w:r w:rsidR="006A107F" w:rsidRPr="001D6BC3">
        <w:rPr>
          <w:rFonts w:asciiTheme="minorHAnsi" w:hAnsiTheme="minorHAnsi"/>
          <w:b/>
          <w:color w:val="000000"/>
          <w:sz w:val="28"/>
          <w:szCs w:val="28"/>
        </w:rPr>
        <w:t xml:space="preserve"> GRAĐANIMA I ZA GRAĐANE</w:t>
      </w:r>
    </w:p>
    <w:tbl>
      <w:tblPr>
        <w:tblStyle w:val="4"/>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714"/>
        <w:gridCol w:w="2519"/>
        <w:gridCol w:w="2753"/>
        <w:gridCol w:w="756"/>
        <w:gridCol w:w="1619"/>
        <w:gridCol w:w="593"/>
        <w:gridCol w:w="757"/>
        <w:gridCol w:w="1440"/>
        <w:gridCol w:w="516"/>
        <w:gridCol w:w="1164"/>
        <w:gridCol w:w="1834"/>
      </w:tblGrid>
      <w:tr w:rsidR="00A16942" w:rsidRPr="007075A6" w:rsidTr="003C7454">
        <w:tc>
          <w:tcPr>
            <w:tcW w:w="3233"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5.1</w:t>
            </w:r>
          </w:p>
        </w:tc>
        <w:tc>
          <w:tcPr>
            <w:tcW w:w="11432" w:type="dxa"/>
            <w:gridSpan w:val="9"/>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81693" w:rsidP="00681693">
            <w:pPr>
              <w:spacing w:after="40"/>
              <w:rPr>
                <w:rFonts w:asciiTheme="minorHAnsi" w:eastAsia="Cambria" w:hAnsiTheme="minorHAnsi" w:cs="Cambria"/>
                <w:sz w:val="24"/>
                <w:szCs w:val="24"/>
              </w:rPr>
            </w:pPr>
            <w:r w:rsidRPr="00681693">
              <w:rPr>
                <w:rFonts w:asciiTheme="minorHAnsi" w:eastAsia="Cambria" w:hAnsiTheme="minorHAnsi" w:cs="Cambria"/>
                <w:sz w:val="24"/>
                <w:szCs w:val="24"/>
              </w:rPr>
              <w:t>Jačanje sistema planiranja zasnovanog na podacima koje vodi ka kreiranju održivih politik</w:t>
            </w:r>
            <w:r>
              <w:rPr>
                <w:rFonts w:asciiTheme="minorHAnsi" w:eastAsia="Cambria" w:hAnsiTheme="minorHAnsi" w:cs="Cambria"/>
                <w:sz w:val="24"/>
                <w:szCs w:val="24"/>
              </w:rPr>
              <w:t>a i postizanju prioriteta Vlade</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9E10F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novih strateških dokumen</w:t>
            </w:r>
            <w:r>
              <w:rPr>
                <w:rFonts w:asciiTheme="minorHAnsi" w:eastAsia="Cambria" w:hAnsiTheme="minorHAnsi" w:cs="Cambria"/>
                <w:b w:val="0"/>
                <w:sz w:val="18"/>
                <w:szCs w:val="18"/>
              </w:rPr>
              <w:t>ata koji su potpuno usklađeni s</w:t>
            </w:r>
            <w:r w:rsidR="006A107F" w:rsidRPr="007075A6">
              <w:rPr>
                <w:rFonts w:asciiTheme="minorHAnsi" w:eastAsia="Cambria" w:hAnsiTheme="minorHAnsi" w:cs="Cambria"/>
                <w:b w:val="0"/>
                <w:sz w:val="18"/>
                <w:szCs w:val="18"/>
              </w:rPr>
              <w:t xml:space="preserve"> metodološkim kriterijumima</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69% (2020)</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75%</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9E10F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izvještaja o sprovođenju strateških dokumen</w:t>
            </w:r>
            <w:r>
              <w:rPr>
                <w:rFonts w:asciiTheme="minorHAnsi" w:eastAsia="Cambria" w:hAnsiTheme="minorHAnsi" w:cs="Cambria"/>
                <w:b w:val="0"/>
                <w:sz w:val="18"/>
                <w:szCs w:val="18"/>
              </w:rPr>
              <w:t>ata koji su potpuno usklađeni s</w:t>
            </w:r>
            <w:r w:rsidR="006A107F" w:rsidRPr="007075A6">
              <w:rPr>
                <w:rFonts w:asciiTheme="minorHAnsi" w:eastAsia="Cambria" w:hAnsiTheme="minorHAnsi" w:cs="Cambria"/>
                <w:b w:val="0"/>
                <w:sz w:val="18"/>
                <w:szCs w:val="18"/>
              </w:rPr>
              <w:t xml:space="preserve"> metodologijom</w:t>
            </w:r>
            <w:r w:rsidR="006A107F" w:rsidRPr="007075A6">
              <w:rPr>
                <w:rFonts w:asciiTheme="minorHAnsi" w:eastAsia="Cambria" w:hAnsiTheme="minorHAnsi" w:cs="Cambria"/>
                <w:b w:val="0"/>
                <w:sz w:val="18"/>
                <w:szCs w:val="18"/>
                <w:vertAlign w:val="superscript"/>
              </w:rPr>
              <w:footnoteReference w:id="175"/>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52% (2020)</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65%</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70%</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9E10F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ministarstava čiji godišnji programi rada sadrže jasno postavljene ciljeve i indikatore</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 (2019)</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9E10F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ministarstava u čijim </w:t>
            </w:r>
            <w:r>
              <w:rPr>
                <w:rFonts w:asciiTheme="minorHAnsi" w:eastAsia="Cambria" w:hAnsiTheme="minorHAnsi" w:cs="Cambria"/>
                <w:b w:val="0"/>
                <w:sz w:val="18"/>
                <w:szCs w:val="18"/>
              </w:rPr>
              <w:t xml:space="preserve">je </w:t>
            </w:r>
            <w:r w:rsidR="006A107F" w:rsidRPr="007075A6">
              <w:rPr>
                <w:rFonts w:asciiTheme="minorHAnsi" w:eastAsia="Cambria" w:hAnsiTheme="minorHAnsi" w:cs="Cambria"/>
                <w:b w:val="0"/>
                <w:sz w:val="18"/>
                <w:szCs w:val="18"/>
              </w:rPr>
              <w:t>go</w:t>
            </w:r>
            <w:r>
              <w:rPr>
                <w:rFonts w:asciiTheme="minorHAnsi" w:eastAsia="Cambria" w:hAnsiTheme="minorHAnsi" w:cs="Cambria"/>
                <w:b w:val="0"/>
                <w:sz w:val="18"/>
                <w:szCs w:val="18"/>
              </w:rPr>
              <w:t>dišnjim izvještajima o radu</w:t>
            </w:r>
            <w:r w:rsidR="006A107F" w:rsidRPr="007075A6">
              <w:rPr>
                <w:rFonts w:asciiTheme="minorHAnsi" w:eastAsia="Cambria" w:hAnsiTheme="minorHAnsi" w:cs="Cambria"/>
                <w:b w:val="0"/>
                <w:sz w:val="18"/>
                <w:szCs w:val="18"/>
              </w:rPr>
              <w:t xml:space="preserve"> predstavljen rezultat na osnovu postavljenih ciljeva i indikatora</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0%</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80%</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9E10F2">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 st</w:t>
            </w:r>
            <w:r w:rsidR="006A107F" w:rsidRPr="007075A6">
              <w:rPr>
                <w:rFonts w:asciiTheme="minorHAnsi" w:eastAsia="Cambria" w:hAnsiTheme="minorHAnsi" w:cs="Cambria"/>
                <w:b w:val="0"/>
                <w:sz w:val="18"/>
                <w:szCs w:val="18"/>
              </w:rPr>
              <w:t>r</w:t>
            </w:r>
            <w:r>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teških dokumenata za koje je izrađena evaluacija</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CA201A" w:rsidP="00CA201A">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Polazna vrijednost biće</w:t>
            </w:r>
            <w:r w:rsidR="006A107F" w:rsidRPr="007075A6">
              <w:rPr>
                <w:rFonts w:asciiTheme="minorHAnsi" w:eastAsia="Cambria" w:hAnsiTheme="minorHAnsi" w:cs="Cambria"/>
                <w:b w:val="0"/>
                <w:sz w:val="18"/>
                <w:szCs w:val="18"/>
              </w:rPr>
              <w:t xml:space="preserve"> utvrđena nakon izrađene analize (2022)</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40%</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60%</w:t>
            </w:r>
          </w:p>
        </w:tc>
      </w:tr>
      <w:tr w:rsidR="00A16942" w:rsidRPr="007075A6" w:rsidTr="003C7454">
        <w:tc>
          <w:tcPr>
            <w:tcW w:w="5986"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8301C3" w:rsidRDefault="00CA201A" w:rsidP="009E10F2">
            <w:pPr>
              <w:spacing w:after="40"/>
              <w:ind w:left="0"/>
              <w:jc w:val="both"/>
              <w:rPr>
                <w:rFonts w:asciiTheme="minorHAnsi" w:eastAsia="Cambria" w:hAnsiTheme="minorHAnsi" w:cs="Cambria"/>
                <w:b w:val="0"/>
                <w:sz w:val="18"/>
                <w:szCs w:val="18"/>
              </w:rPr>
            </w:pPr>
            <w:r>
              <w:rPr>
                <w:rFonts w:asciiTheme="minorHAnsi" w:hAnsiTheme="minorHAnsi"/>
                <w:b w:val="0"/>
                <w:sz w:val="18"/>
                <w:szCs w:val="18"/>
              </w:rPr>
              <w:t>Procenat</w:t>
            </w:r>
            <w:r w:rsidR="005A3BA0" w:rsidRPr="008301C3">
              <w:rPr>
                <w:rFonts w:asciiTheme="minorHAnsi" w:hAnsiTheme="minorHAnsi"/>
                <w:b w:val="0"/>
                <w:sz w:val="18"/>
                <w:szCs w:val="18"/>
              </w:rPr>
              <w:t xml:space="preserve"> konsultacija o javnoj </w:t>
            </w:r>
            <w:r>
              <w:rPr>
                <w:rFonts w:asciiTheme="minorHAnsi" w:hAnsiTheme="minorHAnsi"/>
                <w:b w:val="0"/>
                <w:sz w:val="18"/>
                <w:szCs w:val="18"/>
              </w:rPr>
              <w:t>politici sprovedenih u skladu s</w:t>
            </w:r>
            <w:r w:rsidR="005A3BA0" w:rsidRPr="008301C3">
              <w:rPr>
                <w:rFonts w:asciiTheme="minorHAnsi" w:hAnsiTheme="minorHAnsi"/>
                <w:b w:val="0"/>
                <w:sz w:val="18"/>
                <w:szCs w:val="18"/>
              </w:rPr>
              <w:t xml:space="preserve"> pravnim okvirom i SIGMA principima u odnosu na broj akata koje donosi Vlada a koji podliježu javnim konsultacijama</w:t>
            </w:r>
          </w:p>
        </w:tc>
        <w:tc>
          <w:tcPr>
            <w:tcW w:w="2968"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5A3BA0" w:rsidP="00CD511B">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0</w:t>
            </w:r>
          </w:p>
        </w:tc>
        <w:tc>
          <w:tcPr>
            <w:tcW w:w="2713"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5A3BA0" w:rsidP="00CD511B">
            <w:pPr>
              <w:spacing w:after="40"/>
              <w:jc w:val="center"/>
              <w:rPr>
                <w:rFonts w:asciiTheme="minorHAnsi" w:eastAsia="Cambria" w:hAnsiTheme="minorHAnsi" w:cs="Cambria"/>
                <w:b w:val="0"/>
                <w:sz w:val="18"/>
                <w:szCs w:val="18"/>
              </w:rPr>
            </w:pPr>
            <w:r>
              <w:rPr>
                <w:rFonts w:asciiTheme="minorHAnsi" w:eastAsia="Cambria" w:hAnsiTheme="minorHAnsi" w:cs="Cambria"/>
                <w:b w:val="0"/>
                <w:sz w:val="18"/>
                <w:szCs w:val="18"/>
              </w:rPr>
              <w:t>10</w:t>
            </w:r>
            <w:r w:rsidR="006A107F" w:rsidRPr="007075A6">
              <w:rPr>
                <w:rFonts w:asciiTheme="minorHAnsi" w:eastAsia="Cambria" w:hAnsiTheme="minorHAnsi" w:cs="Cambria"/>
                <w:b w:val="0"/>
                <w:sz w:val="18"/>
                <w:szCs w:val="18"/>
              </w:rPr>
              <w:t>0%</w:t>
            </w:r>
          </w:p>
        </w:tc>
        <w:tc>
          <w:tcPr>
            <w:tcW w:w="2998"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w:t>
            </w:r>
          </w:p>
        </w:tc>
      </w:tr>
      <w:tr w:rsidR="00A16942" w:rsidRPr="007075A6" w:rsidTr="003C7454">
        <w:tc>
          <w:tcPr>
            <w:tcW w:w="3233"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Aktivnosti</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Indikator rezultata</w:t>
            </w:r>
          </w:p>
        </w:tc>
        <w:tc>
          <w:tcPr>
            <w:tcW w:w="1619"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Nadležne institucije</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Početak</w:t>
            </w:r>
          </w:p>
        </w:tc>
        <w:tc>
          <w:tcPr>
            <w:tcW w:w="144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 xml:space="preserve">Završetak </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Sredstva za realizaciju</w:t>
            </w:r>
          </w:p>
        </w:tc>
        <w:tc>
          <w:tcPr>
            <w:tcW w:w="1834"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113429" w:rsidRDefault="006A107F">
            <w:pPr>
              <w:spacing w:before="20" w:after="20"/>
              <w:jc w:val="center"/>
              <w:rPr>
                <w:rFonts w:asciiTheme="minorHAnsi" w:eastAsia="Cambria" w:hAnsiTheme="minorHAnsi" w:cs="Cambria"/>
                <w:sz w:val="20"/>
                <w:szCs w:val="20"/>
              </w:rPr>
            </w:pPr>
            <w:r w:rsidRPr="00113429">
              <w:rPr>
                <w:rFonts w:asciiTheme="minorHAnsi" w:eastAsia="Cambria" w:hAnsiTheme="minorHAnsi" w:cs="Cambria"/>
                <w:sz w:val="20"/>
                <w:szCs w:val="20"/>
              </w:rPr>
              <w:t>Izvor finansiranja</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113429">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dopunjene metodologije za srednjoročno planiranje rada Vlade i ministarstava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Izrađena i usvojena Metodologija kojom se definišu smjernice za srednjoročno planiranje rada Vlade i ministarstava</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Održana zvanična promocija metodologije</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Održana prez</w:t>
            </w:r>
            <w:r w:rsidR="00CA201A">
              <w:rPr>
                <w:rFonts w:asciiTheme="minorHAnsi" w:eastAsia="Cambria" w:hAnsiTheme="minorHAnsi" w:cs="Cambria"/>
                <w:b w:val="0"/>
                <w:sz w:val="18"/>
                <w:szCs w:val="18"/>
              </w:rPr>
              <w:t>entacije metodologije (minimum jedan</w:t>
            </w:r>
            <w:r w:rsidRPr="007075A6">
              <w:rPr>
                <w:rFonts w:asciiTheme="minorHAnsi" w:eastAsia="Cambria" w:hAnsiTheme="minorHAnsi" w:cs="Cambria"/>
                <w:b w:val="0"/>
                <w:sz w:val="18"/>
                <w:szCs w:val="18"/>
              </w:rPr>
              <w:t xml:space="preserve"> u resornim ministarstvima)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9.800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11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 xml:space="preserve">Donatorska sredstva, projekat „Jačanje kapaciteta za brže pristupanje Crne Gore </w:t>
            </w:r>
            <w:r w:rsidRPr="003E0406">
              <w:rPr>
                <w:rFonts w:asciiTheme="minorHAnsi" w:hAnsiTheme="minorHAnsi" w:cs="Mongolian Baiti"/>
                <w:b w:val="0"/>
                <w:color w:val="auto"/>
                <w:sz w:val="18"/>
                <w:szCs w:val="18"/>
              </w:rPr>
              <w:lastRenderedPageBreak/>
              <w:t>Evropskoj uniji II“, UNDP, MVP Kraljevine Norveške; podrška EU/SIGMA</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5.1.2</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Održavanje obuka za izradu srednjoročnih programa rada ministarstava i izrada za ciklus 2023</w:t>
            </w:r>
            <w:r w:rsidR="00CA201A">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w:t>
            </w:r>
            <w:r w:rsidR="00CA201A">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2025.</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B118D">
            <w:pPr>
              <w:numPr>
                <w:ilvl w:val="0"/>
                <w:numId w:val="41"/>
              </w:numPr>
              <w:pBdr>
                <w:top w:val="nil"/>
                <w:left w:val="nil"/>
                <w:bottom w:val="nil"/>
                <w:right w:val="nil"/>
                <w:between w:val="nil"/>
              </w:pBdr>
              <w:spacing w:before="20" w:line="288" w:lineRule="auto"/>
              <w:ind w:left="174" w:right="0" w:hanging="174"/>
              <w:rPr>
                <w:rFonts w:asciiTheme="minorHAnsi" w:eastAsia="Cambria" w:hAnsiTheme="minorHAnsi" w:cs="Cambria"/>
                <w:b w:val="0"/>
                <w:sz w:val="18"/>
                <w:szCs w:val="18"/>
              </w:rPr>
            </w:pPr>
            <w:r w:rsidRPr="007075A6">
              <w:rPr>
                <w:rFonts w:asciiTheme="minorHAnsi" w:eastAsia="Cambria" w:hAnsiTheme="minorHAnsi" w:cs="Cambria"/>
                <w:b w:val="0"/>
                <w:sz w:val="18"/>
                <w:szCs w:val="18"/>
              </w:rPr>
              <w:t>Broj obuka za izradu SPRM za državne službenike koji rade na ovim poslovima</w:t>
            </w:r>
          </w:p>
          <w:p w:rsidR="00A16942" w:rsidRPr="007075A6" w:rsidRDefault="006A107F" w:rsidP="00EB118D">
            <w:pPr>
              <w:numPr>
                <w:ilvl w:val="0"/>
                <w:numId w:val="41"/>
              </w:numPr>
              <w:pBdr>
                <w:top w:val="nil"/>
                <w:left w:val="nil"/>
                <w:bottom w:val="nil"/>
                <w:right w:val="nil"/>
                <w:between w:val="nil"/>
              </w:pBdr>
              <w:spacing w:after="20" w:line="288" w:lineRule="auto"/>
              <w:ind w:left="174" w:right="0" w:hanging="174"/>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Izrađeni SPRM 2023</w:t>
            </w:r>
            <w:r w:rsidR="00CA201A">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w:t>
            </w:r>
            <w:r w:rsidR="00CA201A">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2025. u svim ministarstvima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p w:rsidR="00A16942" w:rsidRPr="007075A6" w:rsidRDefault="00A16942">
            <w:pPr>
              <w:spacing w:before="20" w:after="20"/>
              <w:jc w:val="center"/>
              <w:rPr>
                <w:rFonts w:asciiTheme="minorHAnsi" w:eastAsia="Cambria" w:hAnsiTheme="minorHAnsi" w:cs="Cambria"/>
                <w:b w:val="0"/>
                <w:sz w:val="18"/>
                <w:szCs w:val="18"/>
              </w:rPr>
            </w:pP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6.850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11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podrška EU/SIGMA</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5.1.3</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Revidiranje Programa obrazovanja za strateško planiranje u dijelu tema i obuhvata</w:t>
            </w:r>
          </w:p>
          <w:p w:rsidR="00A16942" w:rsidRPr="007075A6" w:rsidRDefault="00A16942">
            <w:pPr>
              <w:spacing w:before="20" w:after="20"/>
              <w:rPr>
                <w:rFonts w:asciiTheme="minorHAnsi" w:eastAsia="Cambria" w:hAnsiTheme="minorHAnsi" w:cs="Cambria"/>
                <w:b w:val="0"/>
                <w:sz w:val="18"/>
                <w:szCs w:val="18"/>
              </w:rPr>
            </w:pP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Revidirana sadržina Programa obrazovanja za strateško planiranje, kojim su obuhvaćene teme orodnjavanja, procjene uticaja na životnu sredinu i proširen obuhvat na službenike drugih državnih institucija i lokalne samouprave </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MPLJMP</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MEPPU</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5.200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6A107F" w:rsidP="003E0406">
            <w:pPr>
              <w:spacing w:before="20" w:after="20"/>
              <w:ind w:left="-74" w:right="-119"/>
              <w:jc w:val="center"/>
              <w:rPr>
                <w:rFonts w:asciiTheme="minorHAnsi" w:eastAsia="Cambria" w:hAnsiTheme="minorHAnsi" w:cs="Cambria"/>
                <w:b w:val="0"/>
                <w:color w:val="auto"/>
                <w:sz w:val="18"/>
                <w:szCs w:val="18"/>
                <w:highlight w:val="yellow"/>
              </w:rPr>
            </w:pPr>
            <w:r w:rsidRPr="003E0406">
              <w:rPr>
                <w:rFonts w:asciiTheme="minorHAnsi" w:eastAsia="Cambria" w:hAnsiTheme="minorHAnsi" w:cs="Cambria"/>
                <w:b w:val="0"/>
                <w:color w:val="auto"/>
                <w:sz w:val="18"/>
                <w:szCs w:val="18"/>
              </w:rPr>
              <w:t>Donatorska sredstva</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5.1.4</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Organizovanje obuke u okviru inoviranog Programa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realizovanih ciklusa programa</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obučenih polaznika i polaznica (centralni i lokalni nivo) koji su uspješno završili Program</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A16942">
            <w:pPr>
              <w:spacing w:before="20" w:after="20"/>
              <w:jc w:val="center"/>
              <w:rPr>
                <w:rFonts w:asciiTheme="minorHAnsi" w:eastAsia="Cambria" w:hAnsiTheme="minorHAnsi" w:cs="Cambria"/>
                <w:b w:val="0"/>
                <w:sz w:val="18"/>
                <w:szCs w:val="18"/>
              </w:rPr>
            </w:pP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37.700 €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11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podrška EU</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5.1.5</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analize o mehanizmima saradnje s istraživačima i proizvođačima zvanične statistike</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analiza i identifikovani mehanizmi za uspostavljanje sistemske saradnje između istraživača i državne uprave</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3.600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11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5.1.6</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Pilotiranje izabranih mehanizama za saradnju s istraživačima za zajedničko kreiranje politika i korišćenje podataka za izradu javnih politika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strateških dokumenata u kojima su integrisani nalazi naučnih istraživanja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13128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5.</w:t>
            </w:r>
            <w:r w:rsidR="006A107F" w:rsidRPr="007075A6">
              <w:rPr>
                <w:rFonts w:asciiTheme="minorHAnsi" w:eastAsia="Cambria" w:hAnsiTheme="minorHAnsi" w:cs="Cambria"/>
                <w:b w:val="0"/>
                <w:sz w:val="18"/>
                <w:szCs w:val="18"/>
              </w:rPr>
              <w:t>940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5.1.7</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smjernica za integrisanje nalaza istraživanja i zvanične statistike u novi ciklus planiranja politika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C56B51" w:rsidP="00C56B51">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I</w:t>
            </w:r>
            <w:r w:rsidR="006A107F" w:rsidRPr="007075A6">
              <w:rPr>
                <w:rFonts w:asciiTheme="minorHAnsi" w:eastAsia="Cambria" w:hAnsiTheme="minorHAnsi" w:cs="Cambria"/>
                <w:b w:val="0"/>
                <w:sz w:val="18"/>
                <w:szCs w:val="18"/>
              </w:rPr>
              <w:t>zrađene smjernice za korišćenje istraživačkih nalaza u kreiranju politika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 u saradnji s MONSTAT (inovativni hab)</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13128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1.</w:t>
            </w:r>
            <w:r w:rsidR="006A107F" w:rsidRPr="007075A6">
              <w:rPr>
                <w:rFonts w:asciiTheme="minorHAnsi" w:eastAsia="Cambria" w:hAnsiTheme="minorHAnsi" w:cs="Cambria"/>
                <w:b w:val="0"/>
                <w:sz w:val="18"/>
                <w:szCs w:val="18"/>
              </w:rPr>
              <w:t>620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5.1.8</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analize o sprovođenju evaluacija za strateška dokumenta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analiza s informacijama o sprovođenju evaluacija za strateška dokumenta i preporukama za unapređenje stanja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13128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2.</w:t>
            </w:r>
            <w:r w:rsidR="006A107F" w:rsidRPr="007075A6">
              <w:rPr>
                <w:rFonts w:asciiTheme="minorHAnsi" w:eastAsia="Cambria" w:hAnsiTheme="minorHAnsi" w:cs="Cambria"/>
                <w:b w:val="0"/>
                <w:sz w:val="18"/>
                <w:szCs w:val="18"/>
              </w:rPr>
              <w:t>420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74"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5.1.9</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Priprema</w:t>
            </w:r>
            <w:r w:rsidR="00973DFD">
              <w:rPr>
                <w:rFonts w:asciiTheme="minorHAnsi" w:eastAsia="Cambria" w:hAnsiTheme="minorHAnsi" w:cs="Cambria"/>
                <w:b w:val="0"/>
                <w:sz w:val="18"/>
                <w:szCs w:val="18"/>
              </w:rPr>
              <w:t>nje</w:t>
            </w:r>
            <w:r w:rsidR="00CA201A">
              <w:rPr>
                <w:rFonts w:asciiTheme="minorHAnsi" w:eastAsia="Cambria" w:hAnsiTheme="minorHAnsi" w:cs="Cambria"/>
                <w:b w:val="0"/>
                <w:sz w:val="18"/>
                <w:szCs w:val="18"/>
              </w:rPr>
              <w:t xml:space="preserve"> priručnika za izradu evaluacije</w:t>
            </w:r>
            <w:r w:rsidRPr="007075A6">
              <w:rPr>
                <w:rFonts w:asciiTheme="minorHAnsi" w:eastAsia="Cambria" w:hAnsiTheme="minorHAnsi" w:cs="Cambria"/>
                <w:b w:val="0"/>
                <w:sz w:val="18"/>
                <w:szCs w:val="18"/>
              </w:rPr>
              <w:t xml:space="preserve"> i integrisanja nalaza evaluacije i izvještavanja u novi ciklus planiranja politika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pPr>
              <w:spacing w:before="20" w:after="20"/>
              <w:rPr>
                <w:rFonts w:asciiTheme="minorHAnsi" w:eastAsia="Cambria" w:hAnsiTheme="minorHAnsi" w:cs="Cambria"/>
                <w:b w:val="0"/>
                <w:sz w:val="18"/>
                <w:szCs w:val="18"/>
              </w:rPr>
            </w:pPr>
            <w:r w:rsidRPr="007075A6">
              <w:rPr>
                <w:rFonts w:asciiTheme="minorHAnsi" w:eastAsia="Cambria" w:hAnsiTheme="minorHAnsi" w:cs="Cambria"/>
                <w:b w:val="0"/>
                <w:sz w:val="18"/>
                <w:szCs w:val="18"/>
              </w:rPr>
              <w:t>Pripremljen priručnik</w:t>
            </w:r>
          </w:p>
          <w:p w:rsidR="00A16942" w:rsidRPr="007075A6" w:rsidRDefault="00A16942">
            <w:pPr>
              <w:spacing w:before="20" w:after="20"/>
              <w:rPr>
                <w:rFonts w:asciiTheme="minorHAnsi" w:eastAsia="Cambria" w:hAnsiTheme="minorHAnsi" w:cs="Cambria"/>
                <w:b w:val="0"/>
                <w:sz w:val="18"/>
                <w:szCs w:val="18"/>
              </w:rPr>
            </w:pPr>
          </w:p>
          <w:p w:rsidR="00A16942" w:rsidRPr="007075A6" w:rsidRDefault="00A16942">
            <w:pPr>
              <w:spacing w:before="20" w:after="20"/>
              <w:rPr>
                <w:rFonts w:asciiTheme="minorHAnsi" w:eastAsia="Cambria" w:hAnsiTheme="minorHAnsi" w:cs="Cambria"/>
                <w:b w:val="0"/>
                <w:sz w:val="18"/>
                <w:szCs w:val="18"/>
              </w:rPr>
            </w:pP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131289">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7.</w:t>
            </w:r>
            <w:r w:rsidR="006A107F" w:rsidRPr="007075A6">
              <w:rPr>
                <w:rFonts w:asciiTheme="minorHAnsi" w:eastAsia="Cambria" w:hAnsiTheme="minorHAnsi" w:cs="Cambria"/>
                <w:b w:val="0"/>
                <w:sz w:val="18"/>
                <w:szCs w:val="18"/>
              </w:rPr>
              <w:t>000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0"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D824C5">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5.1.10</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w:t>
            </w:r>
            <w:r w:rsidR="00CA201A">
              <w:rPr>
                <w:rFonts w:asciiTheme="minorHAnsi" w:eastAsia="Cambria" w:hAnsiTheme="minorHAnsi" w:cs="Cambria"/>
                <w:b w:val="0"/>
                <w:sz w:val="18"/>
                <w:szCs w:val="18"/>
              </w:rPr>
              <w:t>rada digitalnih sadržaja (video-</w:t>
            </w:r>
            <w:r w:rsidRPr="007075A6">
              <w:rPr>
                <w:rFonts w:asciiTheme="minorHAnsi" w:eastAsia="Cambria" w:hAnsiTheme="minorHAnsi" w:cs="Cambria"/>
                <w:b w:val="0"/>
                <w:sz w:val="18"/>
                <w:szCs w:val="18"/>
              </w:rPr>
              <w:t>materijal, kratke priče) o  procesu planiranja javnih politika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Izrađeni digitalni sadržaji dostupni na sajtu </w:t>
            </w:r>
            <w:hyperlink r:id="rId72">
              <w:r w:rsidRPr="007075A6">
                <w:rPr>
                  <w:rFonts w:asciiTheme="minorHAnsi" w:eastAsia="Cambria" w:hAnsiTheme="minorHAnsi" w:cs="Cambria"/>
                  <w:b w:val="0"/>
                  <w:sz w:val="18"/>
                  <w:szCs w:val="18"/>
                  <w:u w:val="single"/>
                </w:rPr>
                <w:t>www.javnepolitike.me</w:t>
              </w:r>
            </w:hyperlink>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6.150 €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0"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5.1.11</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liste standardnih troškova za izradu strategija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lista standardnih troškova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2.400 €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rsidP="003E0406">
            <w:pPr>
              <w:spacing w:before="20" w:after="20"/>
              <w:ind w:left="0" w:right="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5.1.12</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Definisanje liste nacionalnih indikatora uspjeha po sektorima politika koji se redovno proizvode i prate</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Definisana lista nacionalnih indikatora uspjeha, uvezani s IPA</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indikatora uspjeha koji se redovno proizvode i prate</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Broj indikato</w:t>
            </w:r>
            <w:r w:rsidR="00CA201A">
              <w:rPr>
                <w:rFonts w:asciiTheme="minorHAnsi" w:eastAsia="Cambria" w:hAnsiTheme="minorHAnsi" w:cs="Cambria"/>
                <w:b w:val="0"/>
                <w:sz w:val="18"/>
                <w:szCs w:val="18"/>
              </w:rPr>
              <w:t>ra uspjeha koji su usaglašeni s</w:t>
            </w:r>
            <w:r w:rsidRPr="007075A6">
              <w:rPr>
                <w:rFonts w:asciiTheme="minorHAnsi" w:eastAsia="Cambria" w:hAnsiTheme="minorHAnsi" w:cs="Cambria"/>
                <w:b w:val="0"/>
                <w:sz w:val="18"/>
                <w:szCs w:val="18"/>
              </w:rPr>
              <w:t xml:space="preserve"> IPA indikatorima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KEI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MONSTAT</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1.000 €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9F7072" w:rsidRDefault="006A107F">
            <w:pPr>
              <w:spacing w:before="20" w:after="20"/>
              <w:jc w:val="center"/>
              <w:rPr>
                <w:rFonts w:asciiTheme="minorHAnsi" w:eastAsia="Cambria" w:hAnsiTheme="minorHAnsi" w:cs="Cambria"/>
                <w:b w:val="0"/>
                <w:sz w:val="18"/>
                <w:szCs w:val="18"/>
              </w:rPr>
            </w:pPr>
            <w:r w:rsidRPr="009F7072">
              <w:rPr>
                <w:rFonts w:asciiTheme="minorHAnsi" w:eastAsia="Cambria" w:hAnsiTheme="minorHAnsi" w:cs="Cambria"/>
                <w:b w:val="0"/>
                <w:sz w:val="18"/>
                <w:szCs w:val="18"/>
              </w:rPr>
              <w:t>Budžet CG</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5.1.13</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metodologije za integrisano strateško planiranje</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metodologija za integrisano strateško planiranje kojom se uvezuju procesi planiranja politika i budžeta</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KEI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SIGMA</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12.550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3F2ADE">
            <w:pPr>
              <w:spacing w:before="20" w:after="2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5.1.14</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Unapređenje metodologije planiranja poltika, izrade i praćenja sprovođenja strateških dokumenata u dijelu orodnjavanja </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Metodologija unaprijeđena u odnosu uticaja strateških dokumenata na rodnu ravnopravnost</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7.500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pPr>
              <w:spacing w:before="20" w:after="2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UNDP</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5.1.15</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analize IT sistema za strateško planiranje (MESPH), praćenje i izvještavanje (ISPI), programski i srednjoročni budžet</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Izrađena analiza postojećih IT sistema s definisanjem opcija za uvezivanje</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5.400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pPr>
              <w:spacing w:before="20" w:after="2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5.1.16</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analize zakonodavnog okvira za strateško planiranje</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Urađena analiza mogućnosti unaprjeđenja normativnog okvira za strateško planiranje</w:t>
            </w:r>
          </w:p>
        </w:tc>
        <w:tc>
          <w:tcPr>
            <w:tcW w:w="1619"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44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2023</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4.600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pPr>
              <w:spacing w:before="20" w:after="20"/>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5.1.17</w:t>
            </w:r>
          </w:p>
        </w:tc>
        <w:tc>
          <w:tcPr>
            <w:tcW w:w="2519" w:type="dxa"/>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Održavanje obuka za službenike koji rade na pripremi zakona i strategija o </w:t>
            </w:r>
            <w:r w:rsidRPr="007075A6">
              <w:rPr>
                <w:rFonts w:asciiTheme="minorHAnsi" w:eastAsia="Cambria" w:hAnsiTheme="minorHAnsi" w:cs="Cambria"/>
                <w:b w:val="0"/>
                <w:sz w:val="18"/>
                <w:szCs w:val="18"/>
                <w:highlight w:val="white"/>
              </w:rPr>
              <w:t>standardima sprovođenja javnih konsultacija u procesu pripreme zakona i strategija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FFFFFF"/>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Namjanje 80 službenika obučeno</w:t>
            </w:r>
          </w:p>
          <w:p w:rsidR="00A16942" w:rsidRPr="007075A6" w:rsidRDefault="00A16942">
            <w:pPr>
              <w:spacing w:before="20" w:after="20"/>
              <w:rPr>
                <w:rFonts w:asciiTheme="minorHAnsi" w:eastAsia="Cambria" w:hAnsiTheme="minorHAnsi" w:cs="Cambria"/>
                <w:b w:val="0"/>
                <w:sz w:val="18"/>
                <w:szCs w:val="18"/>
              </w:rPr>
            </w:pPr>
          </w:p>
        </w:tc>
        <w:tc>
          <w:tcPr>
            <w:tcW w:w="1619"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A16942">
            <w:pPr>
              <w:spacing w:before="20" w:after="20"/>
              <w:jc w:val="center"/>
              <w:rPr>
                <w:rFonts w:asciiTheme="minorHAnsi" w:eastAsia="Cambria" w:hAnsiTheme="minorHAnsi" w:cs="Cambria"/>
                <w:b w:val="0"/>
                <w:sz w:val="18"/>
                <w:szCs w:val="18"/>
              </w:rPr>
            </w:pP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2024</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17.000 €</w:t>
            </w:r>
          </w:p>
        </w:tc>
        <w:tc>
          <w:tcPr>
            <w:tcW w:w="1834" w:type="dxa"/>
            <w:tcBorders>
              <w:top w:val="single" w:sz="4" w:space="0" w:color="000000"/>
              <w:left w:val="single" w:sz="4" w:space="0" w:color="000000"/>
              <w:bottom w:val="single" w:sz="4" w:space="0" w:color="000000"/>
              <w:right w:val="single" w:sz="4" w:space="0" w:color="000000"/>
            </w:tcBorders>
            <w:shd w:val="clear" w:color="auto" w:fill="FFFFFF"/>
            <w:vAlign w:val="center"/>
          </w:tcPr>
          <w:p w:rsidR="00A16942" w:rsidRPr="003E0406" w:rsidRDefault="006A107F">
            <w:pPr>
              <w:spacing w:before="20" w:after="20"/>
              <w:jc w:val="center"/>
              <w:rPr>
                <w:rFonts w:asciiTheme="minorHAnsi" w:eastAsia="Cambria" w:hAnsiTheme="minorHAnsi" w:cs="Cambria"/>
                <w:b w:val="0"/>
                <w:color w:val="auto"/>
                <w:sz w:val="18"/>
                <w:szCs w:val="18"/>
              </w:rPr>
            </w:pPr>
            <w:r w:rsidRPr="003E0406">
              <w:rPr>
                <w:rFonts w:asciiTheme="minorHAnsi" w:eastAsia="Cambria" w:hAnsiTheme="minorHAnsi" w:cs="Cambria"/>
                <w:b w:val="0"/>
                <w:color w:val="auto"/>
                <w:sz w:val="18"/>
                <w:szCs w:val="18"/>
              </w:rPr>
              <w:t>Budžet CG</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5.1.18</w:t>
            </w:r>
          </w:p>
        </w:tc>
        <w:tc>
          <w:tcPr>
            <w:tcW w:w="2519"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973DFD" w:rsidP="00C56B51">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Unaprijeđenje</w:t>
            </w:r>
            <w:r w:rsidR="006A107F" w:rsidRPr="007075A6">
              <w:rPr>
                <w:rFonts w:asciiTheme="minorHAnsi" w:eastAsia="Cambria" w:hAnsiTheme="minorHAnsi" w:cs="Cambria"/>
                <w:b w:val="0"/>
                <w:sz w:val="18"/>
                <w:szCs w:val="18"/>
              </w:rPr>
              <w:t xml:space="preserve"> izvještaj</w:t>
            </w:r>
            <w:r>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 o primjeni Uredbe o izboru predstavnika nevladninih organizacija i sprvođenju javne </w:t>
            </w:r>
            <w:r w:rsidR="006A107F" w:rsidRPr="00070B7C">
              <w:rPr>
                <w:rFonts w:asciiTheme="minorHAnsi" w:eastAsia="Cambria" w:hAnsiTheme="minorHAnsi" w:cs="Cambria"/>
                <w:b w:val="0"/>
                <w:sz w:val="18"/>
                <w:szCs w:val="18"/>
              </w:rPr>
              <w:t xml:space="preserve">rasprave u </w:t>
            </w:r>
            <w:r w:rsidR="006A107F" w:rsidRPr="00070B7C">
              <w:rPr>
                <w:rFonts w:asciiTheme="minorHAnsi" w:hAnsiTheme="minorHAnsi"/>
                <w:b w:val="0"/>
                <w:sz w:val="18"/>
                <w:szCs w:val="18"/>
              </w:rPr>
              <w:t>postupku pripreme zakona</w:t>
            </w:r>
            <w:r w:rsidR="00846083" w:rsidRPr="00070B7C">
              <w:rPr>
                <w:rFonts w:asciiTheme="minorHAnsi" w:eastAsia="Cambria" w:hAnsiTheme="minorHAnsi" w:cs="Cambria"/>
                <w:b w:val="0"/>
                <w:sz w:val="18"/>
                <w:szCs w:val="18"/>
              </w:rPr>
              <w:t xml:space="preserve"> i strategija</w:t>
            </w:r>
            <w:r w:rsidR="00846083">
              <w:rPr>
                <w:rFonts w:asciiTheme="minorHAnsi" w:eastAsia="Cambria" w:hAnsiTheme="minorHAnsi" w:cs="Cambria"/>
                <w:b w:val="0"/>
                <w:sz w:val="18"/>
                <w:szCs w:val="18"/>
              </w:rPr>
              <w:t xml:space="preserve"> </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C56B51" w:rsidP="00C56B51">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xml:space="preserve">- </w:t>
            </w:r>
            <w:r w:rsidR="006A107F" w:rsidRPr="007075A6">
              <w:rPr>
                <w:rFonts w:asciiTheme="minorHAnsi" w:eastAsia="Cambria" w:hAnsiTheme="minorHAnsi" w:cs="Cambria"/>
                <w:b w:val="0"/>
                <w:sz w:val="18"/>
                <w:szCs w:val="18"/>
              </w:rPr>
              <w:t>Izm</w:t>
            </w:r>
            <w:r w:rsidR="00CA201A">
              <w:rPr>
                <w:rFonts w:asciiTheme="minorHAnsi" w:eastAsia="Cambria" w:hAnsiTheme="minorHAnsi" w:cs="Cambria"/>
                <w:b w:val="0"/>
                <w:sz w:val="18"/>
                <w:szCs w:val="18"/>
              </w:rPr>
              <w:t>ijenjena struktura izvještaja s</w:t>
            </w:r>
            <w:r w:rsidR="006A107F" w:rsidRPr="007075A6">
              <w:rPr>
                <w:rFonts w:asciiTheme="minorHAnsi" w:eastAsia="Cambria" w:hAnsiTheme="minorHAnsi" w:cs="Cambria"/>
                <w:b w:val="0"/>
                <w:sz w:val="18"/>
                <w:szCs w:val="18"/>
              </w:rPr>
              <w:t xml:space="preserve"> unaprijeđenim statističkim podacima i dodavanjem informacija o zadovoljstvu učesnika u radnim grupama, godišnja evaluacija procesa održanih javnih konsultacija </w:t>
            </w:r>
          </w:p>
          <w:p w:rsidR="00A16942" w:rsidRPr="007075A6" w:rsidRDefault="00CA201A" w:rsidP="00C56B51">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Broj radnih tijela u koja su uključ</w:t>
            </w:r>
            <w:r w:rsidR="006A107F" w:rsidRPr="007075A6">
              <w:rPr>
                <w:rFonts w:asciiTheme="minorHAnsi" w:eastAsia="Cambria" w:hAnsiTheme="minorHAnsi" w:cs="Cambria"/>
                <w:b w:val="0"/>
                <w:sz w:val="18"/>
                <w:szCs w:val="18"/>
              </w:rPr>
              <w:t>eni predstavnici JLS</w:t>
            </w:r>
          </w:p>
        </w:tc>
        <w:tc>
          <w:tcPr>
            <w:tcW w:w="1619"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A16942">
            <w:pPr>
              <w:spacing w:before="20" w:after="20"/>
              <w:jc w:val="center"/>
              <w:rPr>
                <w:rFonts w:asciiTheme="minorHAnsi" w:eastAsia="Cambria" w:hAnsiTheme="minorHAnsi" w:cs="Cambria"/>
                <w:b w:val="0"/>
                <w:sz w:val="18"/>
                <w:szCs w:val="18"/>
              </w:rPr>
            </w:pP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834"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3E0406" w:rsidRDefault="006A107F">
            <w:pPr>
              <w:spacing w:before="20" w:after="20"/>
              <w:jc w:val="center"/>
              <w:rPr>
                <w:rFonts w:asciiTheme="minorHAnsi" w:eastAsia="Cambria" w:hAnsiTheme="minorHAnsi" w:cs="Cambria"/>
                <w:b w:val="0"/>
                <w:color w:val="auto"/>
                <w:sz w:val="18"/>
                <w:szCs w:val="18"/>
              </w:rPr>
            </w:pPr>
            <w:r w:rsidRPr="003E0406">
              <w:rPr>
                <w:rFonts w:asciiTheme="minorHAnsi" w:eastAsia="Cambria" w:hAnsiTheme="minorHAnsi" w:cs="Cambria"/>
                <w:b w:val="0"/>
                <w:color w:val="auto"/>
                <w:sz w:val="18"/>
                <w:szCs w:val="18"/>
              </w:rPr>
              <w:t>Budžet CG</w:t>
            </w:r>
          </w:p>
        </w:tc>
      </w:tr>
      <w:tr w:rsidR="00A16942" w:rsidRPr="009F7072" w:rsidTr="003C7454">
        <w:tc>
          <w:tcPr>
            <w:tcW w:w="714"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E8689A">
            <w:pPr>
              <w:spacing w:before="20" w:after="20"/>
              <w:ind w:left="0" w:right="-192"/>
              <w:rPr>
                <w:rFonts w:asciiTheme="minorHAnsi" w:eastAsia="Cambria" w:hAnsiTheme="minorHAnsi" w:cs="Cambria"/>
                <w:b w:val="0"/>
                <w:sz w:val="18"/>
                <w:szCs w:val="18"/>
              </w:rPr>
            </w:pPr>
            <w:r w:rsidRPr="007075A6">
              <w:rPr>
                <w:rFonts w:asciiTheme="minorHAnsi" w:eastAsia="Cambria" w:hAnsiTheme="minorHAnsi" w:cs="Cambria"/>
                <w:b w:val="0"/>
                <w:sz w:val="18"/>
                <w:szCs w:val="18"/>
              </w:rPr>
              <w:t>5.1.19</w:t>
            </w:r>
          </w:p>
        </w:tc>
        <w:tc>
          <w:tcPr>
            <w:tcW w:w="2519" w:type="dxa"/>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Efikasna upotreba  e-platformi za učešće javno</w:t>
            </w:r>
            <w:r w:rsidR="00070B7C">
              <w:rPr>
                <w:rFonts w:asciiTheme="minorHAnsi" w:eastAsia="Cambria" w:hAnsiTheme="minorHAnsi" w:cs="Cambria"/>
                <w:b w:val="0"/>
                <w:sz w:val="18"/>
                <w:szCs w:val="18"/>
              </w:rPr>
              <w:t>sti u kreiranju javnih politika</w:t>
            </w:r>
          </w:p>
        </w:tc>
        <w:tc>
          <w:tcPr>
            <w:tcW w:w="3509" w:type="dxa"/>
            <w:gridSpan w:val="2"/>
            <w:tcBorders>
              <w:top w:val="single" w:sz="4" w:space="0" w:color="000000"/>
              <w:left w:val="single" w:sz="4" w:space="0" w:color="000000"/>
              <w:bottom w:val="single" w:sz="4" w:space="0" w:color="000000"/>
              <w:right w:val="single" w:sz="4" w:space="0" w:color="000000"/>
            </w:tcBorders>
            <w:shd w:val="clear" w:color="auto" w:fill="auto"/>
          </w:tcPr>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Izrađena analiza razloga nekorišćena portala</w:t>
            </w:r>
            <w:r w:rsidR="00CA201A">
              <w:rPr>
                <w:rFonts w:asciiTheme="minorHAnsi" w:eastAsia="Cambria" w:hAnsiTheme="minorHAnsi" w:cs="Cambria"/>
                <w:b w:val="0"/>
                <w:sz w:val="18"/>
                <w:szCs w:val="18"/>
              </w:rPr>
              <w:t xml:space="preserve"> e-peticija i e-participacija s</w:t>
            </w:r>
            <w:r w:rsidRPr="007075A6">
              <w:rPr>
                <w:rFonts w:asciiTheme="minorHAnsi" w:eastAsia="Cambria" w:hAnsiTheme="minorHAnsi" w:cs="Cambria"/>
                <w:b w:val="0"/>
                <w:sz w:val="18"/>
                <w:szCs w:val="18"/>
              </w:rPr>
              <w:t xml:space="preserve"> preporukama</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Prevazilažnje već identifikovanih izazova na osnovu korisničkog iskustva i realizacija preporuka analize (rok validacije e-peticije, dostupnost na tablet računarima i mobilnim telefonima, i sl.)</w:t>
            </w:r>
          </w:p>
          <w:p w:rsidR="00A16942" w:rsidRPr="007075A6" w:rsidRDefault="006A107F" w:rsidP="00C56B51">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 Promovisane dobre prakse učećšća javnosti </w:t>
            </w:r>
            <w:r w:rsidR="00CA201A">
              <w:rPr>
                <w:rFonts w:asciiTheme="minorHAnsi" w:eastAsia="Cambria" w:hAnsiTheme="minorHAnsi" w:cs="Cambria"/>
                <w:b w:val="0"/>
                <w:sz w:val="18"/>
                <w:szCs w:val="18"/>
              </w:rPr>
              <w:t>u procesu kreiranja politika, s</w:t>
            </w:r>
            <w:r w:rsidRPr="007075A6">
              <w:rPr>
                <w:rFonts w:asciiTheme="minorHAnsi" w:eastAsia="Cambria" w:hAnsiTheme="minorHAnsi" w:cs="Cambria"/>
                <w:b w:val="0"/>
                <w:sz w:val="18"/>
                <w:szCs w:val="18"/>
              </w:rPr>
              <w:t xml:space="preserve"> posebnim fokus</w:t>
            </w:r>
            <w:r w:rsidR="00CA201A">
              <w:rPr>
                <w:rFonts w:asciiTheme="minorHAnsi" w:eastAsia="Cambria" w:hAnsiTheme="minorHAnsi" w:cs="Cambria"/>
                <w:b w:val="0"/>
                <w:sz w:val="18"/>
                <w:szCs w:val="18"/>
              </w:rPr>
              <w:t>om</w:t>
            </w:r>
            <w:r w:rsidRPr="007075A6">
              <w:rPr>
                <w:rFonts w:asciiTheme="minorHAnsi" w:eastAsia="Cambria" w:hAnsiTheme="minorHAnsi" w:cs="Cambria"/>
                <w:b w:val="0"/>
                <w:sz w:val="18"/>
                <w:szCs w:val="18"/>
              </w:rPr>
              <w:t xml:space="preserve"> na konsultacije u početnim fazama izrade dokumenata</w:t>
            </w:r>
          </w:p>
          <w:p w:rsidR="00A16942" w:rsidRPr="007075A6" w:rsidRDefault="006A107F" w:rsidP="00CA201A">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 Promovisani portali e-peticija i e-par</w:t>
            </w:r>
            <w:r w:rsidR="00CA201A">
              <w:rPr>
                <w:rFonts w:asciiTheme="minorHAnsi" w:eastAsia="Cambria" w:hAnsiTheme="minorHAnsi" w:cs="Cambria"/>
                <w:b w:val="0"/>
                <w:sz w:val="18"/>
                <w:szCs w:val="18"/>
              </w:rPr>
              <w:t>t</w:t>
            </w:r>
            <w:r w:rsidRPr="007075A6">
              <w:rPr>
                <w:rFonts w:asciiTheme="minorHAnsi" w:eastAsia="Cambria" w:hAnsiTheme="minorHAnsi" w:cs="Cambria"/>
                <w:b w:val="0"/>
                <w:sz w:val="18"/>
                <w:szCs w:val="18"/>
              </w:rPr>
              <w:t>icipacija</w:t>
            </w:r>
          </w:p>
        </w:tc>
        <w:tc>
          <w:tcPr>
            <w:tcW w:w="1619"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lastRenderedPageBreak/>
              <w:t>MJUDDM</w:t>
            </w:r>
          </w:p>
        </w:tc>
        <w:tc>
          <w:tcPr>
            <w:tcW w:w="135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440"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2024</w:t>
            </w:r>
          </w:p>
        </w:tc>
        <w:tc>
          <w:tcPr>
            <w:tcW w:w="168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7075A6" w:rsidRDefault="00AB0321" w:rsidP="00AB032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8</w:t>
            </w:r>
            <w:r w:rsidR="006A107F" w:rsidRPr="007075A6">
              <w:rPr>
                <w:rFonts w:asciiTheme="minorHAnsi" w:eastAsia="Cambria" w:hAnsiTheme="minorHAnsi" w:cs="Cambria"/>
                <w:b w:val="0"/>
                <w:sz w:val="18"/>
                <w:szCs w:val="18"/>
              </w:rPr>
              <w:t>7.000  €</w:t>
            </w:r>
          </w:p>
        </w:tc>
        <w:tc>
          <w:tcPr>
            <w:tcW w:w="1834" w:type="dxa"/>
            <w:tcBorders>
              <w:top w:val="single" w:sz="4" w:space="0" w:color="000000"/>
              <w:left w:val="single" w:sz="4" w:space="0" w:color="000000"/>
              <w:bottom w:val="single" w:sz="4" w:space="0" w:color="000000"/>
              <w:right w:val="single" w:sz="4" w:space="0" w:color="000000"/>
            </w:tcBorders>
            <w:shd w:val="clear" w:color="auto" w:fill="auto"/>
            <w:vAlign w:val="center"/>
          </w:tcPr>
          <w:p w:rsidR="00A16942" w:rsidRPr="009F7072" w:rsidRDefault="006A107F">
            <w:pPr>
              <w:spacing w:before="20" w:after="20"/>
              <w:jc w:val="center"/>
              <w:rPr>
                <w:rFonts w:asciiTheme="minorHAnsi" w:eastAsia="Cambria" w:hAnsiTheme="minorHAnsi" w:cs="Cambria"/>
                <w:b w:val="0"/>
                <w:sz w:val="18"/>
                <w:szCs w:val="18"/>
              </w:rPr>
            </w:pPr>
            <w:r w:rsidRPr="009F7072">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tbl>
      <w:tblPr>
        <w:tblStyle w:val="3"/>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715"/>
        <w:gridCol w:w="2430"/>
        <w:gridCol w:w="2809"/>
        <w:gridCol w:w="260"/>
        <w:gridCol w:w="1805"/>
        <w:gridCol w:w="1165"/>
        <w:gridCol w:w="536"/>
        <w:gridCol w:w="1701"/>
        <w:gridCol w:w="553"/>
        <w:gridCol w:w="1149"/>
        <w:gridCol w:w="1542"/>
      </w:tblGrid>
      <w:tr w:rsidR="00A16942" w:rsidRPr="007075A6" w:rsidTr="003C7454">
        <w:tc>
          <w:tcPr>
            <w:tcW w:w="314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5.2</w:t>
            </w:r>
          </w:p>
        </w:tc>
        <w:tc>
          <w:tcPr>
            <w:tcW w:w="11520" w:type="dxa"/>
            <w:gridSpan w:val="9"/>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A16942" w:rsidRPr="00BE7B34" w:rsidRDefault="00681693" w:rsidP="00681693">
            <w:pPr>
              <w:spacing w:after="40"/>
              <w:rPr>
                <w:rFonts w:asciiTheme="minorHAnsi" w:eastAsia="Cambria" w:hAnsiTheme="minorHAnsi" w:cs="Cambria"/>
                <w:sz w:val="24"/>
                <w:szCs w:val="24"/>
              </w:rPr>
            </w:pPr>
            <w:r w:rsidRPr="00681693">
              <w:rPr>
                <w:rFonts w:asciiTheme="minorHAnsi" w:eastAsia="Cambria" w:hAnsiTheme="minorHAnsi" w:cs="Cambria"/>
                <w:sz w:val="24"/>
                <w:szCs w:val="24"/>
              </w:rPr>
              <w:t xml:space="preserve">Unapređenje institucionalne koordinacije za </w:t>
            </w:r>
            <w:r>
              <w:rPr>
                <w:rFonts w:asciiTheme="minorHAnsi" w:eastAsia="Cambria" w:hAnsiTheme="minorHAnsi" w:cs="Cambria"/>
                <w:sz w:val="24"/>
                <w:szCs w:val="24"/>
              </w:rPr>
              <w:t>snažnije efekte javnih politika</w:t>
            </w:r>
          </w:p>
        </w:tc>
      </w:tr>
      <w:tr w:rsidR="00A16942" w:rsidRPr="007075A6" w:rsidTr="003C7454">
        <w:tc>
          <w:tcPr>
            <w:tcW w:w="621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970"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90"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691"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621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 ministarstava koja imaju uspostavljene jedinice za strateško planiranje</w:t>
            </w:r>
            <w:r w:rsidRPr="007075A6">
              <w:rPr>
                <w:rFonts w:asciiTheme="minorHAnsi" w:eastAsia="Cambria" w:hAnsiTheme="minorHAnsi" w:cs="Cambria"/>
                <w:b w:val="0"/>
                <w:sz w:val="18"/>
                <w:szCs w:val="18"/>
                <w:vertAlign w:val="superscript"/>
              </w:rPr>
              <w:footnoteReference w:id="176"/>
            </w:r>
          </w:p>
        </w:tc>
        <w:tc>
          <w:tcPr>
            <w:tcW w:w="2970"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30% (2021)</w:t>
            </w:r>
          </w:p>
        </w:tc>
        <w:tc>
          <w:tcPr>
            <w:tcW w:w="2790"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70%</w:t>
            </w:r>
          </w:p>
        </w:tc>
        <w:tc>
          <w:tcPr>
            <w:tcW w:w="2691"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100%</w:t>
            </w:r>
          </w:p>
        </w:tc>
      </w:tr>
      <w:tr w:rsidR="00A16942" w:rsidRPr="007075A6" w:rsidTr="003C7454">
        <w:tc>
          <w:tcPr>
            <w:tcW w:w="6214" w:type="dxa"/>
            <w:gridSpan w:val="4"/>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  ministarstava koji imaju članove/ članice Mreže državnih službenika za strateško planiranje</w:t>
            </w:r>
          </w:p>
        </w:tc>
        <w:tc>
          <w:tcPr>
            <w:tcW w:w="2970"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50% (2021)</w:t>
            </w:r>
          </w:p>
        </w:tc>
        <w:tc>
          <w:tcPr>
            <w:tcW w:w="2790"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70%</w:t>
            </w:r>
          </w:p>
        </w:tc>
        <w:tc>
          <w:tcPr>
            <w:tcW w:w="2691" w:type="dxa"/>
            <w:gridSpan w:val="2"/>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pPr>
              <w:spacing w:after="40"/>
              <w:rPr>
                <w:rFonts w:asciiTheme="minorHAnsi" w:eastAsia="Cambria" w:hAnsiTheme="minorHAnsi" w:cs="Cambria"/>
                <w:b w:val="0"/>
                <w:sz w:val="18"/>
                <w:szCs w:val="18"/>
              </w:rPr>
            </w:pPr>
            <w:r w:rsidRPr="007075A6">
              <w:rPr>
                <w:rFonts w:asciiTheme="minorHAnsi" w:eastAsia="Cambria" w:hAnsiTheme="minorHAnsi" w:cs="Cambria"/>
                <w:b w:val="0"/>
                <w:sz w:val="18"/>
                <w:szCs w:val="18"/>
              </w:rPr>
              <w:t>100%</w:t>
            </w:r>
          </w:p>
        </w:tc>
      </w:tr>
      <w:tr w:rsidR="00A16942" w:rsidRPr="007075A6" w:rsidTr="003C7454">
        <w:tc>
          <w:tcPr>
            <w:tcW w:w="314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Aktivnosti</w:t>
            </w:r>
          </w:p>
        </w:tc>
        <w:tc>
          <w:tcPr>
            <w:tcW w:w="2809"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Indikator rezultata</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Nadležne institucije</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rsidP="00966540">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 xml:space="preserve">Početak </w:t>
            </w:r>
          </w:p>
        </w:tc>
        <w:tc>
          <w:tcPr>
            <w:tcW w:w="1701"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rsidP="00966540">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 xml:space="preserve">Završetak </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pPr>
              <w:spacing w:before="20" w:after="20"/>
              <w:jc w:val="center"/>
              <w:rPr>
                <w:rFonts w:asciiTheme="minorHAnsi" w:eastAsia="Cambria" w:hAnsiTheme="minorHAnsi" w:cs="Cambria"/>
                <w:sz w:val="20"/>
                <w:szCs w:val="20"/>
              </w:rPr>
            </w:pPr>
            <w:r w:rsidRPr="00DF4D1A">
              <w:rPr>
                <w:rFonts w:asciiTheme="minorHAnsi" w:eastAsia="Cambria" w:hAnsiTheme="minorHAnsi" w:cs="Cambria"/>
                <w:sz w:val="20"/>
                <w:szCs w:val="20"/>
              </w:rPr>
              <w:t>Sredstva za realizaciju</w:t>
            </w:r>
          </w:p>
        </w:tc>
        <w:tc>
          <w:tcPr>
            <w:tcW w:w="1542"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DF4D1A" w:rsidRDefault="006A107F" w:rsidP="00966540">
            <w:pPr>
              <w:spacing w:before="20" w:after="20"/>
              <w:ind w:right="0"/>
              <w:jc w:val="center"/>
              <w:rPr>
                <w:rFonts w:asciiTheme="minorHAnsi" w:eastAsia="Cambria" w:hAnsiTheme="minorHAnsi" w:cs="Cambria"/>
                <w:sz w:val="20"/>
                <w:szCs w:val="20"/>
              </w:rPr>
            </w:pPr>
            <w:r w:rsidRPr="00DF4D1A">
              <w:rPr>
                <w:rFonts w:asciiTheme="minorHAnsi" w:eastAsia="Cambria" w:hAnsiTheme="minorHAnsi" w:cs="Cambria"/>
                <w:sz w:val="20"/>
                <w:szCs w:val="20"/>
              </w:rPr>
              <w:t>Izvor finansiranja</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1916DB" w:rsidP="00294F8B">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t>5.2.</w:t>
            </w:r>
            <w:r w:rsidR="006A107F" w:rsidRPr="007075A6">
              <w:rPr>
                <w:rFonts w:asciiTheme="minorHAnsi" w:eastAsia="Cambria" w:hAnsiTheme="minorHAnsi" w:cs="Cambria"/>
                <w:b w:val="0"/>
                <w:sz w:val="18"/>
                <w:szCs w:val="18"/>
              </w:rPr>
              <w:t>1</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Priprema Informacije o potrebi formiranja jedinica za strateško planiranje objedinjenih s IPA programiranjem</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I</w:t>
            </w:r>
            <w:r w:rsidR="00CA201A">
              <w:rPr>
                <w:rFonts w:asciiTheme="minorHAnsi" w:eastAsia="Cambria" w:hAnsiTheme="minorHAnsi" w:cs="Cambria"/>
                <w:b w:val="0"/>
                <w:sz w:val="18"/>
                <w:szCs w:val="18"/>
              </w:rPr>
              <w:t>nformacija usvojena na Vladi, s</w:t>
            </w:r>
            <w:r w:rsidRPr="007075A6">
              <w:rPr>
                <w:rFonts w:asciiTheme="minorHAnsi" w:eastAsia="Cambria" w:hAnsiTheme="minorHAnsi" w:cs="Cambria"/>
                <w:b w:val="0"/>
                <w:sz w:val="18"/>
                <w:szCs w:val="18"/>
              </w:rPr>
              <w:t xml:space="preserve"> preporukama i zaključcima za dalji rad</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KEI</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Ni</w:t>
            </w:r>
            <w:r w:rsidR="00CA201A">
              <w:rPr>
                <w:rFonts w:asciiTheme="minorHAnsi" w:eastAsia="Cambria" w:hAnsiTheme="minorHAnsi" w:cs="Cambria"/>
                <w:b w:val="0"/>
                <w:sz w:val="18"/>
                <w:szCs w:val="18"/>
              </w:rPr>
              <w:t>je</w:t>
            </w:r>
            <w:r w:rsidRPr="007075A6">
              <w:rPr>
                <w:rFonts w:asciiTheme="minorHAnsi" w:eastAsia="Cambria" w:hAnsiTheme="minorHAnsi" w:cs="Cambria"/>
                <w:b w:val="0"/>
                <w:sz w:val="18"/>
                <w:szCs w:val="18"/>
              </w:rPr>
              <w:t>su potrebna dodatna sredstva</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Budžet CG</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5.2.2</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973DFD" w:rsidP="00294F8B">
            <w:pPr>
              <w:spacing w:before="20" w:after="20"/>
              <w:ind w:left="0" w:right="-25"/>
              <w:rPr>
                <w:rFonts w:asciiTheme="minorHAnsi" w:eastAsia="Cambria" w:hAnsiTheme="minorHAnsi" w:cs="Cambria"/>
                <w:b w:val="0"/>
                <w:sz w:val="18"/>
                <w:szCs w:val="18"/>
              </w:rPr>
            </w:pPr>
            <w:r>
              <w:rPr>
                <w:rFonts w:asciiTheme="minorHAnsi" w:eastAsia="Cambria" w:hAnsiTheme="minorHAnsi" w:cs="Cambria"/>
                <w:b w:val="0"/>
                <w:sz w:val="18"/>
                <w:szCs w:val="18"/>
              </w:rPr>
              <w:t>Izmjena</w:t>
            </w:r>
            <w:r w:rsidR="006A107F" w:rsidRPr="007075A6">
              <w:rPr>
                <w:rFonts w:asciiTheme="minorHAnsi" w:eastAsia="Cambria" w:hAnsiTheme="minorHAnsi" w:cs="Cambria"/>
                <w:b w:val="0"/>
                <w:sz w:val="18"/>
                <w:szCs w:val="18"/>
              </w:rPr>
              <w:t xml:space="preserve"> pravilnika o sistematizaciji ministarstava u dijelu definisanja jedinice za strateško planiranje i programiranje IPA</w:t>
            </w:r>
            <w:r w:rsidR="006A107F" w:rsidRPr="007075A6">
              <w:rPr>
                <w:rFonts w:asciiTheme="minorHAnsi" w:eastAsia="Cambria" w:hAnsiTheme="minorHAnsi" w:cs="Cambria"/>
                <w:b w:val="0"/>
                <w:sz w:val="18"/>
                <w:szCs w:val="18"/>
                <w:vertAlign w:val="superscript"/>
              </w:rPr>
              <w:footnoteReference w:id="177"/>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ministarstava čiji pravilnici o sistematizaciji predviđaju jedinicu za strateško planiranje objedinjenu s IPA</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Ministarstva, s koordinativnom funkcijom GSV</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Ni</w:t>
            </w:r>
            <w:r w:rsidR="00CA201A">
              <w:rPr>
                <w:rFonts w:asciiTheme="minorHAnsi" w:eastAsia="Cambria" w:hAnsiTheme="minorHAnsi" w:cs="Cambria"/>
                <w:b w:val="0"/>
                <w:sz w:val="18"/>
                <w:szCs w:val="18"/>
              </w:rPr>
              <w:t>je</w:t>
            </w:r>
            <w:r w:rsidRPr="007075A6">
              <w:rPr>
                <w:rFonts w:asciiTheme="minorHAnsi" w:eastAsia="Cambria" w:hAnsiTheme="minorHAnsi" w:cs="Cambria"/>
                <w:b w:val="0"/>
                <w:sz w:val="18"/>
                <w:szCs w:val="18"/>
              </w:rPr>
              <w:t>su potrebna dodatna sredstva</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6A107F" w:rsidP="003E0406">
            <w:pPr>
              <w:spacing w:before="20" w:after="20"/>
              <w:ind w:left="-14" w:right="-119"/>
              <w:jc w:val="center"/>
              <w:rPr>
                <w:rFonts w:asciiTheme="minorHAnsi" w:eastAsia="Cambria" w:hAnsiTheme="minorHAnsi" w:cs="Cambria"/>
                <w:b w:val="0"/>
                <w:color w:val="auto"/>
                <w:sz w:val="18"/>
                <w:szCs w:val="18"/>
              </w:rPr>
            </w:pPr>
            <w:r w:rsidRPr="003E0406">
              <w:rPr>
                <w:rFonts w:asciiTheme="minorHAnsi" w:eastAsia="Cambria" w:hAnsiTheme="minorHAnsi" w:cs="Cambria"/>
                <w:b w:val="0"/>
                <w:color w:val="auto"/>
                <w:sz w:val="18"/>
                <w:szCs w:val="18"/>
              </w:rPr>
              <w:t>Budžet CG</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1916DB" w:rsidP="00294F8B">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t>5.2.</w:t>
            </w:r>
            <w:r w:rsidR="006A107F" w:rsidRPr="007075A6">
              <w:rPr>
                <w:rFonts w:asciiTheme="minorHAnsi" w:eastAsia="Cambria" w:hAnsiTheme="minorHAnsi" w:cs="Cambria"/>
                <w:b w:val="0"/>
                <w:sz w:val="18"/>
                <w:szCs w:val="18"/>
              </w:rPr>
              <w:t>3</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Uspostavljanje jedinica za strateško planiranje objedinjenih s IPA programiranjem</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ministarstava s uspostavljenim jedinicama za strateško planiranje objedinjenih s IPA</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Ministarstva, s koordinativnom funkcijom GSV</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Ni</w:t>
            </w:r>
            <w:r w:rsidR="00CA201A">
              <w:rPr>
                <w:rFonts w:asciiTheme="minorHAnsi" w:eastAsia="Cambria" w:hAnsiTheme="minorHAnsi" w:cs="Cambria"/>
                <w:b w:val="0"/>
                <w:sz w:val="18"/>
                <w:szCs w:val="18"/>
              </w:rPr>
              <w:t>je</w:t>
            </w:r>
            <w:r w:rsidRPr="007075A6">
              <w:rPr>
                <w:rFonts w:asciiTheme="minorHAnsi" w:eastAsia="Cambria" w:hAnsiTheme="minorHAnsi" w:cs="Cambria"/>
                <w:b w:val="0"/>
                <w:sz w:val="18"/>
                <w:szCs w:val="18"/>
              </w:rPr>
              <w:t>su potrebna dodatna sredstva</w:t>
            </w:r>
            <w:r w:rsidRPr="007075A6">
              <w:rPr>
                <w:rFonts w:asciiTheme="minorHAnsi" w:eastAsia="Cambria" w:hAnsiTheme="minorHAnsi" w:cs="Cambria"/>
                <w:b w:val="0"/>
                <w:sz w:val="18"/>
                <w:szCs w:val="18"/>
                <w:vertAlign w:val="superscript"/>
              </w:rPr>
              <w:footnoteReference w:id="178"/>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6A107F" w:rsidP="003E0406">
            <w:pPr>
              <w:spacing w:before="20" w:after="20"/>
              <w:ind w:left="-14" w:right="-119"/>
              <w:jc w:val="center"/>
              <w:rPr>
                <w:rFonts w:asciiTheme="minorHAnsi" w:eastAsia="Cambria" w:hAnsiTheme="minorHAnsi" w:cs="Cambria"/>
                <w:b w:val="0"/>
                <w:color w:val="auto"/>
                <w:sz w:val="18"/>
                <w:szCs w:val="18"/>
              </w:rPr>
            </w:pPr>
            <w:r w:rsidRPr="003E0406">
              <w:rPr>
                <w:rFonts w:asciiTheme="minorHAnsi" w:eastAsia="Cambria" w:hAnsiTheme="minorHAnsi" w:cs="Cambria"/>
                <w:b w:val="0"/>
                <w:color w:val="auto"/>
                <w:sz w:val="18"/>
                <w:szCs w:val="18"/>
              </w:rPr>
              <w:t>Budžet CG</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5.2.4</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Priprema Informacije o formalizovanju Mreže državnih službenika za strateško planiranje</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I</w:t>
            </w:r>
            <w:r w:rsidR="00CA201A">
              <w:rPr>
                <w:rFonts w:asciiTheme="minorHAnsi" w:eastAsia="Cambria" w:hAnsiTheme="minorHAnsi" w:cs="Cambria"/>
                <w:b w:val="0"/>
                <w:sz w:val="18"/>
                <w:szCs w:val="18"/>
              </w:rPr>
              <w:t>nformacija usvojena na Vladi, s</w:t>
            </w:r>
            <w:r w:rsidRPr="007075A6">
              <w:rPr>
                <w:rFonts w:asciiTheme="minorHAnsi" w:eastAsia="Cambria" w:hAnsiTheme="minorHAnsi" w:cs="Cambria"/>
                <w:b w:val="0"/>
                <w:sz w:val="18"/>
                <w:szCs w:val="18"/>
              </w:rPr>
              <w:t xml:space="preserve"> preporukama i zaključcima za dalji rad</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1.600  €</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296291" w:rsidRPr="003E0406" w:rsidRDefault="00296291" w:rsidP="003E0406">
            <w:pPr>
              <w:spacing w:before="20" w:after="20"/>
              <w:ind w:left="-14" w:right="-119"/>
              <w:jc w:val="center"/>
              <w:rPr>
                <w:rFonts w:asciiTheme="minorHAnsi" w:hAnsiTheme="minorHAnsi" w:cs="Mongolian Baiti"/>
                <w:b w:val="0"/>
                <w:color w:val="auto"/>
                <w:sz w:val="18"/>
                <w:szCs w:val="18"/>
              </w:rPr>
            </w:pPr>
            <w:r w:rsidRPr="003E0406">
              <w:rPr>
                <w:rFonts w:asciiTheme="minorHAnsi" w:hAnsiTheme="minorHAnsi" w:cs="Mongolian Baiti"/>
                <w:b w:val="0"/>
                <w:color w:val="auto"/>
                <w:sz w:val="18"/>
                <w:szCs w:val="18"/>
              </w:rPr>
              <w:t>Budžet CG,</w:t>
            </w:r>
          </w:p>
          <w:p w:rsidR="00A16942" w:rsidRPr="003E0406" w:rsidRDefault="00296291" w:rsidP="003E0406">
            <w:pPr>
              <w:spacing w:before="20" w:after="20"/>
              <w:ind w:left="-14" w:right="-119"/>
              <w:jc w:val="center"/>
              <w:rPr>
                <w:rFonts w:asciiTheme="minorHAnsi" w:eastAsia="Cambria" w:hAnsiTheme="minorHAnsi" w:cs="Cambria"/>
                <w:b w:val="0"/>
                <w:color w:val="auto"/>
                <w:sz w:val="18"/>
                <w:szCs w:val="18"/>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1916DB" w:rsidP="00294F8B">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5.2.</w:t>
            </w:r>
            <w:r w:rsidR="006A107F" w:rsidRPr="007075A6">
              <w:rPr>
                <w:rFonts w:asciiTheme="minorHAnsi" w:eastAsia="Cambria" w:hAnsiTheme="minorHAnsi" w:cs="Cambria"/>
                <w:b w:val="0"/>
                <w:sz w:val="18"/>
                <w:szCs w:val="18"/>
              </w:rPr>
              <w:t>5</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Formalizovanje Mreže državnih službenika za strateško planiranje</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Bro</w:t>
            </w:r>
            <w:r w:rsidR="00CA201A">
              <w:rPr>
                <w:rFonts w:asciiTheme="minorHAnsi" w:eastAsia="Cambria" w:hAnsiTheme="minorHAnsi" w:cs="Cambria"/>
                <w:b w:val="0"/>
                <w:sz w:val="18"/>
                <w:szCs w:val="18"/>
              </w:rPr>
              <w:t>j državnih službenika u Mreži/ broj ministarstava koja</w:t>
            </w:r>
            <w:r w:rsidRPr="007075A6">
              <w:rPr>
                <w:rFonts w:asciiTheme="minorHAnsi" w:eastAsia="Cambria" w:hAnsiTheme="minorHAnsi" w:cs="Cambria"/>
                <w:b w:val="0"/>
                <w:sz w:val="18"/>
                <w:szCs w:val="18"/>
              </w:rPr>
              <w:t xml:space="preserve"> imaju po dva predstavnika u Mreži</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Ni</w:t>
            </w:r>
            <w:r w:rsidR="00CA201A">
              <w:rPr>
                <w:rFonts w:asciiTheme="minorHAnsi" w:eastAsia="Cambria" w:hAnsiTheme="minorHAnsi" w:cs="Cambria"/>
                <w:b w:val="0"/>
                <w:sz w:val="18"/>
                <w:szCs w:val="18"/>
              </w:rPr>
              <w:t>je</w:t>
            </w:r>
            <w:r w:rsidRPr="007075A6">
              <w:rPr>
                <w:rFonts w:asciiTheme="minorHAnsi" w:eastAsia="Cambria" w:hAnsiTheme="minorHAnsi" w:cs="Cambria"/>
                <w:b w:val="0"/>
                <w:sz w:val="18"/>
                <w:szCs w:val="18"/>
              </w:rPr>
              <w:t>su potrebna dodatna sredstva</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9F7072" w:rsidRDefault="006A107F">
            <w:pPr>
              <w:spacing w:before="20" w:after="20"/>
              <w:jc w:val="center"/>
              <w:rPr>
                <w:rFonts w:asciiTheme="minorHAnsi" w:eastAsia="Cambria" w:hAnsiTheme="minorHAnsi" w:cs="Cambria"/>
                <w:b w:val="0"/>
                <w:sz w:val="18"/>
                <w:szCs w:val="18"/>
              </w:rPr>
            </w:pPr>
            <w:r w:rsidRPr="009F7072">
              <w:rPr>
                <w:rFonts w:asciiTheme="minorHAnsi" w:eastAsia="Cambria" w:hAnsiTheme="minorHAnsi" w:cs="Cambria"/>
                <w:b w:val="0"/>
                <w:sz w:val="18"/>
                <w:szCs w:val="18"/>
              </w:rPr>
              <w:t>Budžet CG</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5.2.6</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Utvrđivanje agende i plana rada Mreže državnih službenika za strateško planiranje za period 2022</w:t>
            </w:r>
            <w:r w:rsidR="003569BD">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-2024.</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Definisana i usvojena agenda Mreže za period 2022</w:t>
            </w:r>
            <w:r w:rsidR="003569BD">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w:t>
            </w:r>
            <w:r w:rsidR="003569BD">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2024.</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Mreža (resornim ministarstvima)</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5.000 €</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rsidP="003E0406">
            <w:pPr>
              <w:spacing w:before="20" w:after="20"/>
              <w:ind w:left="-14" w:right="-2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Donatorska sredstva, projekat „Jačanje kapaciteta za brže pristupanje Crne Gore Evropskoj uniji II“, UNDP, MVP Kraljevine Norveške; podrška EU</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5.2.7</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smjernica za ministarstva o koordinacionim mehanizmima i internim procedurama za planiranje politika</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Izrađene smjernice s objašnjenjem o mehanizmima i procedurama koordinacije i izrade politika u ministarstvima</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Mreža (resornim ministarstvima)</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III </w:t>
            </w:r>
            <w:r w:rsidR="003569BD">
              <w:rPr>
                <w:rFonts w:asciiTheme="minorHAnsi" w:eastAsia="Cambria" w:hAnsiTheme="minorHAnsi" w:cs="Cambria"/>
                <w:b w:val="0"/>
                <w:sz w:val="18"/>
                <w:szCs w:val="18"/>
              </w:rPr>
              <w:t xml:space="preserve">Q </w:t>
            </w:r>
            <w:r w:rsidRPr="007075A6">
              <w:rPr>
                <w:rFonts w:asciiTheme="minorHAnsi" w:eastAsia="Cambria" w:hAnsiTheme="minorHAnsi" w:cs="Cambria"/>
                <w:b w:val="0"/>
                <w:sz w:val="18"/>
                <w:szCs w:val="18"/>
              </w:rPr>
              <w:t>2023</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4.700 €</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rsidP="003E0406">
            <w:pPr>
              <w:spacing w:before="20" w:after="20"/>
              <w:ind w:left="-14" w:right="-2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5.2.8</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Izrada smjernica za usklađivanje planiranja nacionalnih politika s programiranjem IPA podrške</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Izrađene smjernice</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KEI</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2023</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3.800 €</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rsidP="003E0406">
            <w:pPr>
              <w:spacing w:before="20" w:after="20"/>
              <w:ind w:left="-14" w:right="-2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r w:rsidR="00A16942" w:rsidRPr="007075A6" w:rsidTr="003C7454">
        <w:tc>
          <w:tcPr>
            <w:tcW w:w="71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0"/>
              <w:rPr>
                <w:rFonts w:asciiTheme="minorHAnsi" w:eastAsia="Cambria" w:hAnsiTheme="minorHAnsi" w:cs="Cambria"/>
                <w:b w:val="0"/>
                <w:sz w:val="18"/>
                <w:szCs w:val="18"/>
              </w:rPr>
            </w:pPr>
            <w:r w:rsidRPr="007075A6">
              <w:rPr>
                <w:rFonts w:asciiTheme="minorHAnsi" w:eastAsia="Cambria" w:hAnsiTheme="minorHAnsi" w:cs="Cambria"/>
                <w:b w:val="0"/>
                <w:sz w:val="18"/>
                <w:szCs w:val="18"/>
              </w:rPr>
              <w:t>5.2.9</w:t>
            </w:r>
          </w:p>
        </w:tc>
        <w:tc>
          <w:tcPr>
            <w:tcW w:w="243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25"/>
              <w:rPr>
                <w:rFonts w:asciiTheme="minorHAnsi" w:eastAsia="Cambria" w:hAnsiTheme="minorHAnsi" w:cs="Cambria"/>
                <w:b w:val="0"/>
                <w:sz w:val="18"/>
                <w:szCs w:val="18"/>
              </w:rPr>
            </w:pPr>
            <w:r w:rsidRPr="007075A6">
              <w:rPr>
                <w:rFonts w:asciiTheme="minorHAnsi" w:eastAsia="Cambria" w:hAnsiTheme="minorHAnsi" w:cs="Cambria"/>
                <w:b w:val="0"/>
                <w:sz w:val="18"/>
                <w:szCs w:val="18"/>
              </w:rPr>
              <w:t xml:space="preserve">Izrada analize odnosa strateških dokumenata na nacionalnom i </w:t>
            </w:r>
            <w:r w:rsidR="003569BD">
              <w:rPr>
                <w:rFonts w:asciiTheme="minorHAnsi" w:eastAsia="Cambria" w:hAnsiTheme="minorHAnsi" w:cs="Cambria"/>
                <w:b w:val="0"/>
                <w:sz w:val="18"/>
                <w:szCs w:val="18"/>
              </w:rPr>
              <w:t xml:space="preserve">na </w:t>
            </w:r>
            <w:r w:rsidRPr="007075A6">
              <w:rPr>
                <w:rFonts w:asciiTheme="minorHAnsi" w:eastAsia="Cambria" w:hAnsiTheme="minorHAnsi" w:cs="Cambria"/>
                <w:b w:val="0"/>
                <w:sz w:val="18"/>
                <w:szCs w:val="18"/>
              </w:rPr>
              <w:t>lokalnom nivou</w:t>
            </w:r>
          </w:p>
        </w:tc>
        <w:tc>
          <w:tcPr>
            <w:tcW w:w="2809"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3569BD" w:rsidP="00294F8B">
            <w:pPr>
              <w:spacing w:before="20" w:after="20"/>
              <w:ind w:left="0" w:right="0"/>
              <w:rPr>
                <w:rFonts w:asciiTheme="minorHAnsi" w:eastAsia="Cambria" w:hAnsiTheme="minorHAnsi" w:cs="Cambria"/>
                <w:b w:val="0"/>
                <w:sz w:val="18"/>
                <w:szCs w:val="18"/>
              </w:rPr>
            </w:pPr>
            <w:r>
              <w:rPr>
                <w:rFonts w:asciiTheme="minorHAnsi" w:eastAsia="Cambria" w:hAnsiTheme="minorHAnsi" w:cs="Cambria"/>
                <w:b w:val="0"/>
                <w:sz w:val="18"/>
                <w:szCs w:val="18"/>
              </w:rPr>
              <w:t>Izrađena analiza o vezama st</w:t>
            </w:r>
            <w:r w:rsidR="006A107F" w:rsidRPr="007075A6">
              <w:rPr>
                <w:rFonts w:asciiTheme="minorHAnsi" w:eastAsia="Cambria" w:hAnsiTheme="minorHAnsi" w:cs="Cambria"/>
                <w:b w:val="0"/>
                <w:sz w:val="18"/>
                <w:szCs w:val="18"/>
              </w:rPr>
              <w:t>r</w:t>
            </w:r>
            <w:r>
              <w:rPr>
                <w:rFonts w:asciiTheme="minorHAnsi" w:eastAsia="Cambria" w:hAnsiTheme="minorHAnsi" w:cs="Cambria"/>
                <w:b w:val="0"/>
                <w:sz w:val="18"/>
                <w:szCs w:val="18"/>
              </w:rPr>
              <w:t>a</w:t>
            </w:r>
            <w:r w:rsidR="006A107F" w:rsidRPr="007075A6">
              <w:rPr>
                <w:rFonts w:asciiTheme="minorHAnsi" w:eastAsia="Cambria" w:hAnsiTheme="minorHAnsi" w:cs="Cambria"/>
                <w:b w:val="0"/>
                <w:sz w:val="18"/>
                <w:szCs w:val="18"/>
              </w:rPr>
              <w:t xml:space="preserve">teških dokumenata na nacionalnom i </w:t>
            </w:r>
            <w:r>
              <w:rPr>
                <w:rFonts w:asciiTheme="minorHAnsi" w:eastAsia="Cambria" w:hAnsiTheme="minorHAnsi" w:cs="Cambria"/>
                <w:b w:val="0"/>
                <w:sz w:val="18"/>
                <w:szCs w:val="18"/>
              </w:rPr>
              <w:t xml:space="preserve">na </w:t>
            </w:r>
            <w:r w:rsidR="006A107F" w:rsidRPr="007075A6">
              <w:rPr>
                <w:rFonts w:asciiTheme="minorHAnsi" w:eastAsia="Cambria" w:hAnsiTheme="minorHAnsi" w:cs="Cambria"/>
                <w:b w:val="0"/>
                <w:sz w:val="18"/>
                <w:szCs w:val="18"/>
              </w:rPr>
              <w:t>lokalnom nivou s preporukama za unapređenje</w:t>
            </w:r>
          </w:p>
        </w:tc>
        <w:tc>
          <w:tcPr>
            <w:tcW w:w="206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GSV</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ZOCG</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JLS</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2023</w:t>
            </w:r>
          </w:p>
        </w:tc>
        <w:tc>
          <w:tcPr>
            <w:tcW w:w="170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702"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4.600 €</w:t>
            </w:r>
          </w:p>
        </w:tc>
        <w:tc>
          <w:tcPr>
            <w:tcW w:w="1542"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3E0406" w:rsidRDefault="00296291" w:rsidP="003E0406">
            <w:pPr>
              <w:spacing w:before="20" w:after="20"/>
              <w:ind w:left="-14" w:right="-29"/>
              <w:jc w:val="center"/>
              <w:rPr>
                <w:rFonts w:asciiTheme="minorHAnsi" w:eastAsia="Cambria" w:hAnsiTheme="minorHAnsi" w:cs="Cambria"/>
                <w:b w:val="0"/>
                <w:color w:val="auto"/>
                <w:sz w:val="18"/>
                <w:szCs w:val="18"/>
                <w:highlight w:val="yellow"/>
              </w:rPr>
            </w:pPr>
            <w:r w:rsidRPr="003E0406">
              <w:rPr>
                <w:rFonts w:asciiTheme="minorHAnsi" w:hAnsiTheme="minorHAnsi" w:cs="Mongolian Baiti"/>
                <w:b w:val="0"/>
                <w:color w:val="auto"/>
                <w:sz w:val="18"/>
                <w:szCs w:val="18"/>
              </w:rPr>
              <w:t>Donatroska sredstva, podrška EU</w:t>
            </w:r>
          </w:p>
        </w:tc>
      </w:tr>
    </w:tbl>
    <w:p w:rsidR="00A16942" w:rsidRPr="007075A6" w:rsidRDefault="00A16942">
      <w:pPr>
        <w:spacing w:before="20" w:after="20" w:line="240" w:lineRule="auto"/>
        <w:rPr>
          <w:rFonts w:asciiTheme="minorHAnsi" w:hAnsiTheme="minorHAnsi"/>
          <w:color w:val="000000"/>
          <w:sz w:val="18"/>
          <w:szCs w:val="18"/>
        </w:rPr>
      </w:pPr>
    </w:p>
    <w:p w:rsidR="00A16942" w:rsidRPr="007075A6" w:rsidRDefault="00A16942">
      <w:pPr>
        <w:spacing w:before="20" w:after="20" w:line="240" w:lineRule="auto"/>
        <w:rPr>
          <w:rFonts w:asciiTheme="minorHAnsi" w:hAnsiTheme="minorHAnsi"/>
          <w:color w:val="000000"/>
          <w:sz w:val="18"/>
          <w:szCs w:val="18"/>
        </w:rPr>
      </w:pPr>
    </w:p>
    <w:tbl>
      <w:tblPr>
        <w:tblStyle w:val="2"/>
        <w:tblW w:w="1466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5"/>
        <w:gridCol w:w="2520"/>
        <w:gridCol w:w="2806"/>
        <w:gridCol w:w="11"/>
        <w:gridCol w:w="259"/>
        <w:gridCol w:w="1794"/>
        <w:gridCol w:w="11"/>
        <w:gridCol w:w="1164"/>
        <w:gridCol w:w="526"/>
        <w:gridCol w:w="11"/>
        <w:gridCol w:w="1690"/>
        <w:gridCol w:w="11"/>
        <w:gridCol w:w="552"/>
        <w:gridCol w:w="1139"/>
        <w:gridCol w:w="11"/>
        <w:gridCol w:w="1535"/>
      </w:tblGrid>
      <w:tr w:rsidR="00A16942" w:rsidRPr="007075A6" w:rsidTr="003C7454">
        <w:tc>
          <w:tcPr>
            <w:tcW w:w="3145" w:type="dxa"/>
            <w:gridSpan w:val="2"/>
            <w:tcBorders>
              <w:top w:val="single" w:sz="4" w:space="0" w:color="000000"/>
              <w:left w:val="single" w:sz="4" w:space="0" w:color="000000"/>
              <w:bottom w:val="single" w:sz="4" w:space="0" w:color="000000"/>
              <w:right w:val="single" w:sz="4" w:space="0" w:color="000000"/>
            </w:tcBorders>
            <w:shd w:val="clear" w:color="auto" w:fill="E0E4E5"/>
          </w:tcPr>
          <w:p w:rsidR="00A16942" w:rsidRPr="00BE7B34" w:rsidRDefault="006A107F">
            <w:pPr>
              <w:spacing w:after="40"/>
              <w:rPr>
                <w:rFonts w:asciiTheme="minorHAnsi" w:eastAsia="Cambria" w:hAnsiTheme="minorHAnsi" w:cs="Cambria"/>
                <w:sz w:val="24"/>
                <w:szCs w:val="24"/>
              </w:rPr>
            </w:pPr>
            <w:r w:rsidRPr="00BE7B34">
              <w:rPr>
                <w:rFonts w:asciiTheme="minorHAnsi" w:eastAsia="Cambria" w:hAnsiTheme="minorHAnsi" w:cs="Cambria"/>
                <w:sz w:val="24"/>
                <w:szCs w:val="24"/>
              </w:rPr>
              <w:t>OPERATIVNI CILJ 5.3</w:t>
            </w:r>
          </w:p>
        </w:tc>
        <w:tc>
          <w:tcPr>
            <w:tcW w:w="11520" w:type="dxa"/>
            <w:gridSpan w:val="14"/>
            <w:tcBorders>
              <w:top w:val="single" w:sz="4" w:space="0" w:color="000000"/>
              <w:left w:val="single" w:sz="4" w:space="0" w:color="000000"/>
              <w:bottom w:val="single" w:sz="4" w:space="0" w:color="000000"/>
              <w:right w:val="single" w:sz="4" w:space="0" w:color="000000"/>
            </w:tcBorders>
            <w:shd w:val="clear" w:color="auto" w:fill="E0E4E5"/>
          </w:tcPr>
          <w:p w:rsidR="00A16942" w:rsidRPr="00BE7B34" w:rsidRDefault="00681693">
            <w:pPr>
              <w:spacing w:after="40"/>
              <w:rPr>
                <w:rFonts w:asciiTheme="minorHAnsi" w:eastAsia="Cambria" w:hAnsiTheme="minorHAnsi" w:cs="Cambria"/>
                <w:sz w:val="24"/>
                <w:szCs w:val="24"/>
              </w:rPr>
            </w:pPr>
            <w:r w:rsidRPr="00681693">
              <w:rPr>
                <w:rFonts w:asciiTheme="minorHAnsi" w:eastAsia="Cambria" w:hAnsiTheme="minorHAnsi" w:cs="Cambria"/>
                <w:sz w:val="24"/>
                <w:szCs w:val="24"/>
              </w:rPr>
              <w:t>Povećanje obuhvata i jačanje kapaciteta za sprovođenje RIA</w:t>
            </w:r>
          </w:p>
        </w:tc>
      </w:tr>
      <w:tr w:rsidR="00A16942" w:rsidRPr="007075A6" w:rsidTr="003C7454">
        <w:tc>
          <w:tcPr>
            <w:tcW w:w="6221"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Indikator</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Početna vrijednost</w:t>
            </w:r>
          </w:p>
        </w:tc>
        <w:tc>
          <w:tcPr>
            <w:tcW w:w="279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do 2024.</w:t>
            </w:r>
          </w:p>
        </w:tc>
        <w:tc>
          <w:tcPr>
            <w:tcW w:w="2685"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vAlign w:val="center"/>
          </w:tcPr>
          <w:p w:rsidR="00A16942" w:rsidRPr="00313BCA" w:rsidRDefault="006A107F">
            <w:pPr>
              <w:spacing w:after="40"/>
              <w:jc w:val="center"/>
              <w:rPr>
                <w:rFonts w:asciiTheme="minorHAnsi" w:eastAsia="Cambria" w:hAnsiTheme="minorHAnsi" w:cs="Cambria"/>
                <w:sz w:val="20"/>
                <w:szCs w:val="20"/>
              </w:rPr>
            </w:pPr>
            <w:r w:rsidRPr="00313BCA">
              <w:rPr>
                <w:rFonts w:asciiTheme="minorHAnsi" w:eastAsia="Cambria" w:hAnsiTheme="minorHAnsi" w:cs="Cambria"/>
                <w:sz w:val="20"/>
                <w:szCs w:val="20"/>
              </w:rPr>
              <w:t>Ciljana vrijednost u 2026.</w:t>
            </w:r>
          </w:p>
        </w:tc>
      </w:tr>
      <w:tr w:rsidR="00A16942" w:rsidRPr="007075A6" w:rsidTr="003C7454">
        <w:tc>
          <w:tcPr>
            <w:tcW w:w="6221"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3569BD" w:rsidP="00434508">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zakona kod kojh se za RIA primjenjuje Model standardnog troška </w:t>
            </w:r>
            <w:r w:rsidR="006A107F" w:rsidRPr="003569BD">
              <w:rPr>
                <w:rFonts w:asciiTheme="minorHAnsi" w:eastAsia="Cambria" w:hAnsiTheme="minorHAnsi" w:cs="Cambria"/>
                <w:b w:val="0"/>
                <w:i/>
                <w:sz w:val="18"/>
                <w:szCs w:val="18"/>
              </w:rPr>
              <w:t>(Standard cost model</w:t>
            </w:r>
            <w:r w:rsidR="006A107F" w:rsidRPr="007075A6">
              <w:rPr>
                <w:rFonts w:asciiTheme="minorHAnsi" w:eastAsia="Cambria" w:hAnsiTheme="minorHAnsi" w:cs="Cambria"/>
                <w:b w:val="0"/>
                <w:sz w:val="18"/>
                <w:szCs w:val="18"/>
              </w:rPr>
              <w:t>)</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18% (2020)</w:t>
            </w:r>
          </w:p>
        </w:tc>
        <w:tc>
          <w:tcPr>
            <w:tcW w:w="279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20%</w:t>
            </w:r>
          </w:p>
        </w:tc>
        <w:tc>
          <w:tcPr>
            <w:tcW w:w="2685"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w:t>
            </w:r>
          </w:p>
        </w:tc>
      </w:tr>
      <w:tr w:rsidR="00A16942" w:rsidRPr="007075A6" w:rsidTr="003C7454">
        <w:tc>
          <w:tcPr>
            <w:tcW w:w="6221"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3569BD" w:rsidP="00434508">
            <w:pPr>
              <w:spacing w:after="40"/>
              <w:ind w:left="0"/>
              <w:rPr>
                <w:rFonts w:asciiTheme="minorHAnsi" w:eastAsia="Cambria" w:hAnsiTheme="minorHAnsi" w:cs="Cambria"/>
                <w:b w:val="0"/>
                <w:sz w:val="18"/>
                <w:szCs w:val="18"/>
              </w:rPr>
            </w:pPr>
            <w:r>
              <w:rPr>
                <w:rFonts w:asciiTheme="minorHAnsi" w:eastAsia="Cambria" w:hAnsiTheme="minorHAnsi" w:cs="Cambria"/>
                <w:b w:val="0"/>
                <w:sz w:val="18"/>
                <w:szCs w:val="18"/>
              </w:rPr>
              <w:t>Procenat</w:t>
            </w:r>
            <w:r w:rsidR="006A107F" w:rsidRPr="007075A6">
              <w:rPr>
                <w:rFonts w:asciiTheme="minorHAnsi" w:eastAsia="Cambria" w:hAnsiTheme="minorHAnsi" w:cs="Cambria"/>
                <w:b w:val="0"/>
                <w:sz w:val="18"/>
                <w:szCs w:val="18"/>
              </w:rPr>
              <w:t xml:space="preserve"> kvalitetno izrađenih RIA u odnosu na ukupan broj RIA koje su dostavljenje na mišljenje MFSS</w:t>
            </w:r>
          </w:p>
        </w:tc>
        <w:tc>
          <w:tcPr>
            <w:tcW w:w="2969"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68,72% (2020)</w:t>
            </w:r>
          </w:p>
        </w:tc>
        <w:tc>
          <w:tcPr>
            <w:tcW w:w="2790" w:type="dxa"/>
            <w:gridSpan w:val="5"/>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77%</w:t>
            </w:r>
          </w:p>
        </w:tc>
        <w:tc>
          <w:tcPr>
            <w:tcW w:w="2685" w:type="dxa"/>
            <w:gridSpan w:val="3"/>
            <w:tcBorders>
              <w:top w:val="single" w:sz="4" w:space="0" w:color="000000"/>
              <w:left w:val="single" w:sz="4" w:space="0" w:color="000000"/>
              <w:bottom w:val="single" w:sz="4" w:space="0" w:color="000000"/>
              <w:right w:val="single" w:sz="4" w:space="0" w:color="000000"/>
            </w:tcBorders>
            <w:shd w:val="clear" w:color="auto" w:fill="F4E8DF" w:themeFill="accent2" w:themeFillTint="33"/>
          </w:tcPr>
          <w:p w:rsidR="00A16942" w:rsidRPr="007075A6" w:rsidRDefault="006A107F" w:rsidP="00CD511B">
            <w:pPr>
              <w:spacing w:after="4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88%</w:t>
            </w:r>
          </w:p>
        </w:tc>
      </w:tr>
      <w:tr w:rsidR="00A16942" w:rsidRPr="007075A6" w:rsidTr="003C7454">
        <w:tc>
          <w:tcPr>
            <w:tcW w:w="3145"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lastRenderedPageBreak/>
              <w:t>Aktivnosti</w:t>
            </w:r>
          </w:p>
        </w:tc>
        <w:tc>
          <w:tcPr>
            <w:tcW w:w="2806"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t>Indikator rezultata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t>Nadležne institucije</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t>Početak aktivnosti</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t>Završetak aktivnosti</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pPr>
              <w:spacing w:before="20" w:after="20"/>
              <w:jc w:val="center"/>
              <w:rPr>
                <w:rFonts w:asciiTheme="minorHAnsi" w:eastAsia="Cambria" w:hAnsiTheme="minorHAnsi" w:cs="Cambria"/>
                <w:sz w:val="20"/>
                <w:szCs w:val="20"/>
              </w:rPr>
            </w:pPr>
            <w:r w:rsidRPr="00534A6A">
              <w:rPr>
                <w:rFonts w:asciiTheme="minorHAnsi" w:eastAsia="Cambria" w:hAnsiTheme="minorHAnsi" w:cs="Cambria"/>
                <w:sz w:val="20"/>
                <w:szCs w:val="20"/>
              </w:rPr>
              <w:t>Sredstva za realizaciju</w:t>
            </w:r>
          </w:p>
        </w:tc>
        <w:tc>
          <w:tcPr>
            <w:tcW w:w="1546"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A16942" w:rsidRPr="00534A6A" w:rsidRDefault="006A107F" w:rsidP="00966540">
            <w:pPr>
              <w:spacing w:before="20" w:after="20"/>
              <w:ind w:right="0"/>
              <w:jc w:val="center"/>
              <w:rPr>
                <w:rFonts w:asciiTheme="minorHAnsi" w:eastAsia="Cambria" w:hAnsiTheme="minorHAnsi" w:cs="Cambria"/>
                <w:sz w:val="20"/>
                <w:szCs w:val="20"/>
              </w:rPr>
            </w:pPr>
            <w:r w:rsidRPr="00534A6A">
              <w:rPr>
                <w:rFonts w:asciiTheme="minorHAnsi" w:eastAsia="Cambria" w:hAnsiTheme="minorHAnsi" w:cs="Cambria"/>
                <w:sz w:val="20"/>
                <w:szCs w:val="20"/>
              </w:rPr>
              <w:t>Izvor finansiranja</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196AD2" w:rsidP="00294F8B">
            <w:pPr>
              <w:spacing w:before="20" w:after="20"/>
              <w:ind w:left="0" w:right="-81"/>
              <w:rPr>
                <w:rFonts w:asciiTheme="minorHAnsi" w:eastAsia="Cambria" w:hAnsiTheme="minorHAnsi" w:cs="Cambria"/>
                <w:b w:val="0"/>
                <w:sz w:val="18"/>
                <w:szCs w:val="18"/>
              </w:rPr>
            </w:pPr>
            <w:r>
              <w:rPr>
                <w:rFonts w:asciiTheme="minorHAnsi" w:eastAsia="Cambria" w:hAnsiTheme="minorHAnsi" w:cs="Cambria"/>
                <w:b w:val="0"/>
                <w:sz w:val="18"/>
                <w:szCs w:val="18"/>
              </w:rPr>
              <w:t>5.3.</w:t>
            </w:r>
            <w:r w:rsidR="006A107F" w:rsidRPr="007075A6">
              <w:rPr>
                <w:rFonts w:asciiTheme="minorHAnsi" w:eastAsia="Cambria" w:hAnsiTheme="minorHAnsi" w:cs="Cambria"/>
                <w:b w:val="0"/>
                <w:sz w:val="18"/>
                <w:szCs w:val="18"/>
              </w:rPr>
              <w:t>1</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jc w:val="both"/>
              <w:rPr>
                <w:rFonts w:asciiTheme="minorHAnsi" w:eastAsia="Cambria" w:hAnsiTheme="minorHAnsi" w:cs="Cambria"/>
                <w:b w:val="0"/>
                <w:sz w:val="18"/>
                <w:szCs w:val="18"/>
              </w:rPr>
            </w:pPr>
            <w:r w:rsidRPr="007075A6">
              <w:rPr>
                <w:rFonts w:asciiTheme="minorHAnsi" w:eastAsia="Cambria" w:hAnsiTheme="minorHAnsi" w:cs="Cambria"/>
                <w:b w:val="0"/>
                <w:sz w:val="18"/>
                <w:szCs w:val="18"/>
              </w:rPr>
              <w:t>Izmjena Uputstva o sačinjavanju izvještaja o sprovedenoj analizi uticaja propisa i Priručnik za RIA</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Izmijenjeno Upustvo u dijelu</w:t>
            </w:r>
            <w:r w:rsidR="00434508">
              <w:rPr>
                <w:rFonts w:asciiTheme="minorHAnsi" w:eastAsia="Cambria" w:hAnsiTheme="minorHAnsi" w:cs="Cambria"/>
                <w:b w:val="0"/>
                <w:sz w:val="18"/>
                <w:szCs w:val="18"/>
              </w:rPr>
              <w:t xml:space="preserve"> </w:t>
            </w:r>
            <w:r w:rsidRPr="007075A6">
              <w:rPr>
                <w:rFonts w:asciiTheme="minorHAnsi" w:eastAsia="Cambria" w:hAnsiTheme="minorHAnsi" w:cs="Cambria"/>
                <w:b w:val="0"/>
                <w:sz w:val="18"/>
                <w:szCs w:val="18"/>
              </w:rPr>
              <w:t xml:space="preserve">procjene fiskalnog uticaja </w:t>
            </w:r>
            <w:r w:rsidR="00434508">
              <w:rPr>
                <w:rFonts w:asciiTheme="minorHAnsi" w:eastAsia="Cambria" w:hAnsiTheme="minorHAnsi" w:cs="Cambria"/>
                <w:b w:val="0"/>
                <w:sz w:val="18"/>
                <w:szCs w:val="18"/>
              </w:rPr>
              <w:t>na budžet</w:t>
            </w:r>
            <w:r w:rsidR="003569BD">
              <w:rPr>
                <w:rFonts w:asciiTheme="minorHAnsi" w:eastAsia="Cambria" w:hAnsiTheme="minorHAnsi" w:cs="Cambria"/>
                <w:b w:val="0"/>
                <w:sz w:val="18"/>
                <w:szCs w:val="18"/>
              </w:rPr>
              <w:t>a lokalnih samouprave i rodne</w:t>
            </w:r>
            <w:r w:rsidRPr="007075A6">
              <w:rPr>
                <w:rFonts w:asciiTheme="minorHAnsi" w:eastAsia="Cambria" w:hAnsiTheme="minorHAnsi" w:cs="Cambria"/>
                <w:b w:val="0"/>
                <w:sz w:val="18"/>
                <w:szCs w:val="18"/>
              </w:rPr>
              <w:t xml:space="preserve"> ravnopravnost</w:t>
            </w:r>
            <w:r w:rsidR="003569BD">
              <w:rPr>
                <w:rFonts w:asciiTheme="minorHAnsi" w:eastAsia="Cambria" w:hAnsiTheme="minorHAnsi" w:cs="Cambria"/>
                <w:b w:val="0"/>
                <w:sz w:val="18"/>
                <w:szCs w:val="18"/>
              </w:rPr>
              <w:t>i</w:t>
            </w:r>
            <w:r w:rsidRPr="007075A6">
              <w:rPr>
                <w:rFonts w:asciiTheme="minorHAnsi" w:eastAsia="Cambria" w:hAnsiTheme="minorHAnsi" w:cs="Cambria"/>
                <w:b w:val="0"/>
                <w:sz w:val="18"/>
                <w:szCs w:val="18"/>
              </w:rPr>
              <w:t xml:space="preserve"> i Priručnika za RIA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D421ED">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Nisu potrebna dodatna sredstva</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81"/>
              <w:rPr>
                <w:rFonts w:asciiTheme="minorHAnsi" w:eastAsia="Cambria" w:hAnsiTheme="minorHAnsi" w:cs="Cambria"/>
                <w:b w:val="0"/>
                <w:sz w:val="18"/>
                <w:szCs w:val="18"/>
              </w:rPr>
            </w:pPr>
            <w:r w:rsidRPr="007075A6">
              <w:rPr>
                <w:rFonts w:asciiTheme="minorHAnsi" w:eastAsia="Cambria" w:hAnsiTheme="minorHAnsi" w:cs="Cambria"/>
                <w:b w:val="0"/>
                <w:sz w:val="18"/>
                <w:szCs w:val="18"/>
              </w:rPr>
              <w:t>5.3.2</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Sprovođenje obuka za primjenu tehnika koje se koriste za procjenu troškova regulative, kao i sagledavanje dugoročnih fiskalnih implikacija propisa</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Obučeno 140 službenika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UZK</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12.500</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sidRPr="00AB0321">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81"/>
              <w:rPr>
                <w:rFonts w:asciiTheme="minorHAnsi" w:eastAsia="Cambria" w:hAnsiTheme="minorHAnsi" w:cs="Cambria"/>
                <w:b w:val="0"/>
                <w:sz w:val="18"/>
                <w:szCs w:val="18"/>
              </w:rPr>
            </w:pPr>
            <w:r w:rsidRPr="007075A6">
              <w:rPr>
                <w:rFonts w:asciiTheme="minorHAnsi" w:eastAsia="Cambria" w:hAnsiTheme="minorHAnsi" w:cs="Cambria"/>
                <w:b w:val="0"/>
                <w:sz w:val="18"/>
                <w:szCs w:val="18"/>
              </w:rPr>
              <w:t>5.3.3</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Unaprijeđivanje godišnjih izvještaja o kvalitetu pripreme RIA-e, kroz obezbjeđivanje učešća eksternih evaluatora prilikom ocjene kvaliteta</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3569BD" w:rsidP="00294F8B">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Dva</w:t>
            </w:r>
            <w:r w:rsidR="006A107F" w:rsidRPr="007075A6">
              <w:rPr>
                <w:rFonts w:asciiTheme="minorHAnsi" w:eastAsia="Cambria" w:hAnsiTheme="minorHAnsi" w:cs="Cambria"/>
                <w:b w:val="0"/>
                <w:sz w:val="18"/>
                <w:szCs w:val="18"/>
              </w:rPr>
              <w:t xml:space="preserve"> godišnja izvještaja  unaprijeđena o stanju RIA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2.400 €</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sidRPr="00AB0321">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81"/>
              <w:rPr>
                <w:rFonts w:asciiTheme="minorHAnsi" w:eastAsia="Cambria" w:hAnsiTheme="minorHAnsi" w:cs="Cambria"/>
                <w:b w:val="0"/>
                <w:sz w:val="18"/>
                <w:szCs w:val="18"/>
              </w:rPr>
            </w:pPr>
            <w:r w:rsidRPr="007075A6">
              <w:rPr>
                <w:rFonts w:asciiTheme="minorHAnsi" w:eastAsia="Cambria" w:hAnsiTheme="minorHAnsi" w:cs="Cambria"/>
                <w:b w:val="0"/>
                <w:sz w:val="18"/>
                <w:szCs w:val="18"/>
              </w:rPr>
              <w:t>5.3.4</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2A371F" w:rsidP="00294F8B">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Objavljivanje  svih</w:t>
            </w:r>
            <w:r w:rsidR="006A107F" w:rsidRPr="007075A6">
              <w:rPr>
                <w:rFonts w:asciiTheme="minorHAnsi" w:eastAsia="Cambria" w:hAnsiTheme="minorHAnsi" w:cs="Cambria"/>
                <w:b w:val="0"/>
                <w:sz w:val="18"/>
                <w:szCs w:val="18"/>
              </w:rPr>
              <w:t xml:space="preserve"> RIA-e</w:t>
            </w:r>
            <w:r>
              <w:rPr>
                <w:rFonts w:asciiTheme="minorHAnsi" w:eastAsia="Cambria" w:hAnsiTheme="minorHAnsi" w:cs="Cambria"/>
                <w:b w:val="0"/>
                <w:sz w:val="18"/>
                <w:szCs w:val="18"/>
              </w:rPr>
              <w:t xml:space="preserve"> kako bi bile javno dostupne</w:t>
            </w:r>
            <w:r w:rsidR="006A107F" w:rsidRPr="007075A6">
              <w:rPr>
                <w:rFonts w:asciiTheme="minorHAnsi" w:eastAsia="Cambria" w:hAnsiTheme="minorHAnsi" w:cs="Cambria"/>
                <w:b w:val="0"/>
                <w:sz w:val="18"/>
                <w:szCs w:val="18"/>
              </w:rPr>
              <w:t xml:space="preserve"> na jedinstvenom novom portalu e-uprave</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RIA na novom portalu e-uprava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MJUDDM</w:t>
            </w:r>
          </w:p>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III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2023</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3.000 €</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sidRPr="00AB0321">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81"/>
              <w:rPr>
                <w:rFonts w:asciiTheme="minorHAnsi" w:eastAsia="Cambria" w:hAnsiTheme="minorHAnsi" w:cs="Cambria"/>
                <w:b w:val="0"/>
                <w:sz w:val="18"/>
                <w:szCs w:val="18"/>
              </w:rPr>
            </w:pPr>
            <w:r w:rsidRPr="007075A6">
              <w:rPr>
                <w:rFonts w:asciiTheme="minorHAnsi" w:eastAsia="Cambria" w:hAnsiTheme="minorHAnsi" w:cs="Cambria"/>
                <w:b w:val="0"/>
                <w:sz w:val="18"/>
                <w:szCs w:val="18"/>
              </w:rPr>
              <w:t>5.3.5</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Unapređenje forme mišljenja Ministarstva finansija i socijalnog staranja na RIA</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Usvojena  unaprijeđena forma obaveznog mišljenja za analizu i pružanje povratnih informacija o kvalitetu RIA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II Q 2022</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FD620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Nisu potrebna dodatna budžetska sredstva</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sidRPr="00AB0321">
              <w:rPr>
                <w:rFonts w:asciiTheme="minorHAnsi" w:eastAsia="Cambria" w:hAnsiTheme="minorHAnsi" w:cs="Cambria"/>
                <w:b w:val="0"/>
                <w:sz w:val="18"/>
                <w:szCs w:val="18"/>
              </w:rPr>
              <w:t>Budžet CG</w:t>
            </w:r>
          </w:p>
        </w:tc>
      </w:tr>
      <w:tr w:rsidR="00A16942" w:rsidRPr="007075A6" w:rsidTr="003C7454">
        <w:tc>
          <w:tcPr>
            <w:tcW w:w="62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ight="-81"/>
              <w:rPr>
                <w:rFonts w:asciiTheme="minorHAnsi" w:eastAsia="Cambria" w:hAnsiTheme="minorHAnsi" w:cs="Cambria"/>
                <w:b w:val="0"/>
                <w:sz w:val="18"/>
                <w:szCs w:val="18"/>
              </w:rPr>
            </w:pPr>
            <w:r w:rsidRPr="007075A6">
              <w:rPr>
                <w:rFonts w:asciiTheme="minorHAnsi" w:eastAsia="Cambria" w:hAnsiTheme="minorHAnsi" w:cs="Cambria"/>
                <w:b w:val="0"/>
                <w:sz w:val="18"/>
                <w:szCs w:val="18"/>
              </w:rPr>
              <w:t>5.3.6</w:t>
            </w:r>
          </w:p>
        </w:tc>
        <w:tc>
          <w:tcPr>
            <w:tcW w:w="252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E934CF" w:rsidP="00294F8B">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Uspostavljanje saradnje s Parlamentom radi</w:t>
            </w:r>
            <w:r w:rsidR="006A107F" w:rsidRPr="007075A6">
              <w:rPr>
                <w:rFonts w:asciiTheme="minorHAnsi" w:eastAsia="Cambria" w:hAnsiTheme="minorHAnsi" w:cs="Cambria"/>
                <w:b w:val="0"/>
                <w:sz w:val="18"/>
                <w:szCs w:val="18"/>
              </w:rPr>
              <w:t xml:space="preserve"> bolje primjene RIA-e</w:t>
            </w:r>
          </w:p>
        </w:tc>
        <w:tc>
          <w:tcPr>
            <w:tcW w:w="2817"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A16942" w:rsidRPr="007075A6" w:rsidRDefault="006A107F" w:rsidP="00294F8B">
            <w:pPr>
              <w:spacing w:before="20" w:after="20"/>
              <w:ind w:left="0"/>
              <w:rPr>
                <w:rFonts w:asciiTheme="minorHAnsi" w:eastAsia="Cambria" w:hAnsiTheme="minorHAnsi" w:cs="Cambria"/>
                <w:b w:val="0"/>
                <w:sz w:val="18"/>
                <w:szCs w:val="18"/>
              </w:rPr>
            </w:pPr>
            <w:r w:rsidRPr="007075A6">
              <w:rPr>
                <w:rFonts w:asciiTheme="minorHAnsi" w:eastAsia="Cambria" w:hAnsiTheme="minorHAnsi" w:cs="Cambria"/>
                <w:b w:val="0"/>
                <w:sz w:val="18"/>
                <w:szCs w:val="18"/>
              </w:rPr>
              <w:t>Broj od</w:t>
            </w:r>
            <w:r w:rsidR="00FD620F">
              <w:rPr>
                <w:rFonts w:asciiTheme="minorHAnsi" w:eastAsia="Cambria" w:hAnsiTheme="minorHAnsi" w:cs="Cambria"/>
                <w:b w:val="0"/>
                <w:sz w:val="18"/>
                <w:szCs w:val="18"/>
              </w:rPr>
              <w:t>r</w:t>
            </w:r>
            <w:r w:rsidRPr="007075A6">
              <w:rPr>
                <w:rFonts w:asciiTheme="minorHAnsi" w:eastAsia="Cambria" w:hAnsiTheme="minorHAnsi" w:cs="Cambria"/>
                <w:b w:val="0"/>
                <w:sz w:val="18"/>
                <w:szCs w:val="18"/>
              </w:rPr>
              <w:t>žanih konsultacija i obuka</w:t>
            </w:r>
          </w:p>
        </w:tc>
        <w:tc>
          <w:tcPr>
            <w:tcW w:w="2064"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MFSS</w:t>
            </w:r>
          </w:p>
        </w:tc>
        <w:tc>
          <w:tcPr>
            <w:tcW w:w="1701"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 Q 2022</w:t>
            </w:r>
          </w:p>
        </w:tc>
        <w:tc>
          <w:tcPr>
            <w:tcW w:w="1701"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6A107F">
            <w:pPr>
              <w:spacing w:before="20" w:after="20"/>
              <w:jc w:val="center"/>
              <w:rPr>
                <w:rFonts w:asciiTheme="minorHAnsi" w:eastAsia="Cambria" w:hAnsiTheme="minorHAnsi" w:cs="Cambria"/>
                <w:b w:val="0"/>
                <w:sz w:val="18"/>
                <w:szCs w:val="18"/>
              </w:rPr>
            </w:pPr>
            <w:r w:rsidRPr="007075A6">
              <w:rPr>
                <w:rFonts w:asciiTheme="minorHAnsi" w:eastAsia="Cambria" w:hAnsiTheme="minorHAnsi" w:cs="Cambria"/>
                <w:b w:val="0"/>
                <w:sz w:val="18"/>
                <w:szCs w:val="18"/>
              </w:rPr>
              <w:t>IV Q 2022</w:t>
            </w:r>
          </w:p>
        </w:tc>
        <w:tc>
          <w:tcPr>
            <w:tcW w:w="1702"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FD620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Nisu potrebna dodatna budžetska sredstva</w:t>
            </w:r>
          </w:p>
        </w:tc>
        <w:tc>
          <w:tcPr>
            <w:tcW w:w="1535"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A16942" w:rsidRPr="007075A6" w:rsidRDefault="00AB0321">
            <w:pPr>
              <w:spacing w:before="20" w:after="20"/>
              <w:jc w:val="center"/>
              <w:rPr>
                <w:rFonts w:asciiTheme="minorHAnsi" w:eastAsia="Cambria" w:hAnsiTheme="minorHAnsi" w:cs="Cambria"/>
                <w:b w:val="0"/>
                <w:sz w:val="18"/>
                <w:szCs w:val="18"/>
              </w:rPr>
            </w:pPr>
            <w:r w:rsidRPr="00AB0321">
              <w:rPr>
                <w:rFonts w:asciiTheme="minorHAnsi" w:eastAsia="Cambria" w:hAnsiTheme="minorHAnsi" w:cs="Cambria"/>
                <w:b w:val="0"/>
                <w:sz w:val="18"/>
                <w:szCs w:val="18"/>
              </w:rPr>
              <w:t>Budžet CG</w:t>
            </w:r>
          </w:p>
        </w:tc>
      </w:tr>
    </w:tbl>
    <w:p w:rsidR="00A16942" w:rsidRPr="007075A6" w:rsidRDefault="00A16942">
      <w:pPr>
        <w:spacing w:before="20" w:after="20" w:line="240" w:lineRule="auto"/>
        <w:rPr>
          <w:rFonts w:asciiTheme="minorHAnsi" w:hAnsiTheme="minorHAnsi"/>
          <w:color w:val="000000"/>
          <w:sz w:val="18"/>
          <w:szCs w:val="18"/>
        </w:rPr>
      </w:pPr>
    </w:p>
    <w:p w:rsidR="00A16942" w:rsidRPr="001D6BC3" w:rsidRDefault="006A107F" w:rsidP="006B4057">
      <w:pPr>
        <w:spacing w:before="20" w:after="20" w:line="240" w:lineRule="auto"/>
        <w:rPr>
          <w:rFonts w:asciiTheme="minorHAnsi" w:hAnsiTheme="minorHAnsi"/>
          <w:b/>
          <w:color w:val="000000"/>
          <w:sz w:val="28"/>
          <w:szCs w:val="28"/>
        </w:rPr>
      </w:pPr>
      <w:r w:rsidRPr="001D6BC3">
        <w:rPr>
          <w:rFonts w:asciiTheme="minorHAnsi" w:hAnsiTheme="minorHAnsi"/>
          <w:b/>
          <w:color w:val="000000"/>
          <w:sz w:val="28"/>
          <w:szCs w:val="28"/>
        </w:rPr>
        <w:t>AKTIVNOSTI ZA SPROVOĐENJE STRATEGIJE, MONITORING I IZVJEŠTAVANJE</w:t>
      </w:r>
    </w:p>
    <w:p w:rsidR="00A16942" w:rsidRPr="007075A6" w:rsidRDefault="00A16942">
      <w:pPr>
        <w:spacing w:before="20" w:after="20" w:line="240" w:lineRule="auto"/>
        <w:rPr>
          <w:rFonts w:asciiTheme="minorHAnsi" w:hAnsiTheme="minorHAnsi"/>
          <w:color w:val="000000"/>
          <w:sz w:val="18"/>
          <w:szCs w:val="18"/>
        </w:rPr>
      </w:pPr>
    </w:p>
    <w:tbl>
      <w:tblPr>
        <w:tblStyle w:val="1"/>
        <w:tblW w:w="14580" w:type="dxa"/>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00" w:firstRow="0" w:lastRow="0" w:firstColumn="0" w:lastColumn="0" w:noHBand="0" w:noVBand="1"/>
      </w:tblPr>
      <w:tblGrid>
        <w:gridCol w:w="450"/>
        <w:gridCol w:w="2340"/>
        <w:gridCol w:w="2970"/>
        <w:gridCol w:w="2160"/>
        <w:gridCol w:w="1710"/>
        <w:gridCol w:w="1620"/>
        <w:gridCol w:w="1857"/>
        <w:gridCol w:w="7"/>
        <w:gridCol w:w="1466"/>
      </w:tblGrid>
      <w:tr w:rsidR="00A16942" w:rsidRPr="007075A6" w:rsidTr="003C7454">
        <w:tc>
          <w:tcPr>
            <w:tcW w:w="2790" w:type="dxa"/>
            <w:gridSpan w:val="2"/>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Aktivnosti</w:t>
            </w:r>
          </w:p>
        </w:tc>
        <w:tc>
          <w:tcPr>
            <w:tcW w:w="2970" w:type="dxa"/>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Indikator rezultata</w:t>
            </w:r>
          </w:p>
        </w:tc>
        <w:tc>
          <w:tcPr>
            <w:tcW w:w="2160" w:type="dxa"/>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Nadležne institucije</w:t>
            </w:r>
          </w:p>
        </w:tc>
        <w:tc>
          <w:tcPr>
            <w:tcW w:w="1710" w:type="dxa"/>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Početak aktivnosti</w:t>
            </w:r>
          </w:p>
        </w:tc>
        <w:tc>
          <w:tcPr>
            <w:tcW w:w="1620" w:type="dxa"/>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Završetak aktivnosti</w:t>
            </w:r>
          </w:p>
        </w:tc>
        <w:tc>
          <w:tcPr>
            <w:tcW w:w="1857" w:type="dxa"/>
            <w:shd w:val="clear" w:color="auto" w:fill="CBD5DE" w:themeFill="accent1" w:themeFillTint="66"/>
            <w:vAlign w:val="center"/>
          </w:tcPr>
          <w:p w:rsidR="00A16942" w:rsidRPr="00196AD2" w:rsidRDefault="006A107F" w:rsidP="001D6BC3">
            <w:pPr>
              <w:spacing w:before="20" w:after="20"/>
              <w:jc w:val="center"/>
              <w:rPr>
                <w:rFonts w:asciiTheme="minorHAnsi" w:eastAsia="Cambria" w:hAnsiTheme="minorHAnsi" w:cs="Cambria"/>
                <w:sz w:val="20"/>
                <w:szCs w:val="20"/>
              </w:rPr>
            </w:pPr>
            <w:r w:rsidRPr="00196AD2">
              <w:rPr>
                <w:rFonts w:asciiTheme="minorHAnsi" w:eastAsia="Cambria" w:hAnsiTheme="minorHAnsi" w:cs="Cambria"/>
                <w:sz w:val="20"/>
                <w:szCs w:val="20"/>
              </w:rPr>
              <w:t>Sredstva za realizaciju</w:t>
            </w:r>
          </w:p>
        </w:tc>
        <w:tc>
          <w:tcPr>
            <w:tcW w:w="1473" w:type="dxa"/>
            <w:gridSpan w:val="2"/>
            <w:shd w:val="clear" w:color="auto" w:fill="CBD5DE" w:themeFill="accent1" w:themeFillTint="66"/>
            <w:vAlign w:val="center"/>
          </w:tcPr>
          <w:p w:rsidR="00A16942" w:rsidRPr="00196AD2" w:rsidRDefault="006A107F" w:rsidP="003E0406">
            <w:pPr>
              <w:spacing w:before="20" w:after="20"/>
              <w:ind w:left="-74"/>
              <w:jc w:val="center"/>
              <w:rPr>
                <w:rFonts w:asciiTheme="minorHAnsi" w:eastAsia="Cambria" w:hAnsiTheme="minorHAnsi" w:cs="Cambria"/>
                <w:sz w:val="20"/>
                <w:szCs w:val="20"/>
              </w:rPr>
            </w:pPr>
            <w:r w:rsidRPr="00196AD2">
              <w:rPr>
                <w:rFonts w:asciiTheme="minorHAnsi" w:eastAsia="Cambria" w:hAnsiTheme="minorHAnsi" w:cs="Cambria"/>
                <w:sz w:val="20"/>
                <w:szCs w:val="20"/>
              </w:rPr>
              <w:t>Izvor finansiranja</w:t>
            </w:r>
          </w:p>
        </w:tc>
      </w:tr>
      <w:tr w:rsidR="00A16942" w:rsidRPr="007075A6" w:rsidTr="003C7454">
        <w:tc>
          <w:tcPr>
            <w:tcW w:w="450" w:type="dxa"/>
            <w:shd w:val="clear" w:color="auto" w:fill="FFFFFF" w:themeFill="background1"/>
          </w:tcPr>
          <w:p w:rsidR="00A16942" w:rsidRPr="001E5A32" w:rsidRDefault="00196AD2" w:rsidP="00855A0B">
            <w:pPr>
              <w:spacing w:before="20" w:after="20"/>
              <w:ind w:left="-21" w:right="0"/>
              <w:rPr>
                <w:rFonts w:asciiTheme="minorHAnsi" w:eastAsia="Cambria" w:hAnsiTheme="minorHAnsi" w:cs="Cambria"/>
                <w:b w:val="0"/>
                <w:sz w:val="18"/>
                <w:szCs w:val="18"/>
              </w:rPr>
            </w:pPr>
            <w:r w:rsidRPr="001E5A32">
              <w:rPr>
                <w:rFonts w:asciiTheme="minorHAnsi" w:eastAsia="Cambria" w:hAnsiTheme="minorHAnsi" w:cs="Cambria"/>
                <w:b w:val="0"/>
                <w:sz w:val="18"/>
                <w:szCs w:val="18"/>
              </w:rPr>
              <w:t>1.</w:t>
            </w:r>
          </w:p>
        </w:tc>
        <w:tc>
          <w:tcPr>
            <w:tcW w:w="2340" w:type="dxa"/>
            <w:shd w:val="clear" w:color="auto" w:fill="FFFFFF" w:themeFill="background1"/>
          </w:tcPr>
          <w:p w:rsidR="00A16942" w:rsidRPr="001E5A32" w:rsidRDefault="006A107F" w:rsidP="00855A0B">
            <w:pPr>
              <w:spacing w:before="20" w:after="20"/>
              <w:ind w:left="-21"/>
              <w:jc w:val="both"/>
              <w:rPr>
                <w:rFonts w:asciiTheme="minorHAnsi" w:eastAsia="Cambria" w:hAnsiTheme="minorHAnsi" w:cs="Cambria"/>
                <w:b w:val="0"/>
                <w:sz w:val="18"/>
                <w:szCs w:val="18"/>
              </w:rPr>
            </w:pPr>
            <w:r w:rsidRPr="001E5A32">
              <w:rPr>
                <w:rFonts w:asciiTheme="minorHAnsi" w:eastAsia="Cambria" w:hAnsiTheme="minorHAnsi" w:cs="Cambria"/>
                <w:b w:val="0"/>
                <w:sz w:val="18"/>
                <w:szCs w:val="18"/>
              </w:rPr>
              <w:t xml:space="preserve">Podizanje kapaciteta zaposlenih u Direktoratu za strateško planiranje, </w:t>
            </w:r>
            <w:r w:rsidRPr="001E5A32">
              <w:rPr>
                <w:rFonts w:asciiTheme="minorHAnsi" w:eastAsia="Cambria" w:hAnsiTheme="minorHAnsi" w:cs="Cambria"/>
                <w:b w:val="0"/>
                <w:sz w:val="18"/>
                <w:szCs w:val="18"/>
              </w:rPr>
              <w:lastRenderedPageBreak/>
              <w:t>međunarodnu saradnju i IPA fondove</w:t>
            </w:r>
          </w:p>
        </w:tc>
        <w:tc>
          <w:tcPr>
            <w:tcW w:w="2970" w:type="dxa"/>
            <w:shd w:val="clear" w:color="auto" w:fill="FFFFFF" w:themeFill="background1"/>
          </w:tcPr>
          <w:p w:rsidR="00A16942" w:rsidRPr="001E5A32" w:rsidRDefault="00E934CF" w:rsidP="001E5A3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 Najmanje četvoro</w:t>
            </w:r>
            <w:r w:rsidR="006A107F" w:rsidRPr="001E5A32">
              <w:rPr>
                <w:rFonts w:asciiTheme="minorHAnsi" w:eastAsia="Cambria" w:hAnsiTheme="minorHAnsi" w:cs="Cambria"/>
                <w:b w:val="0"/>
                <w:sz w:val="18"/>
                <w:szCs w:val="18"/>
              </w:rPr>
              <w:t xml:space="preserve"> zaposlenih prošlo akreditovanu obuku za strateško upravljanje</w:t>
            </w:r>
          </w:p>
          <w:p w:rsidR="00AB0321" w:rsidRPr="001E5A32" w:rsidRDefault="001E5A32" w:rsidP="001E5A3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lastRenderedPageBreak/>
              <w:t>- N</w:t>
            </w:r>
            <w:r w:rsidR="00E934CF">
              <w:rPr>
                <w:rFonts w:asciiTheme="minorHAnsi" w:eastAsia="Cambria" w:hAnsiTheme="minorHAnsi" w:cs="Cambria"/>
                <w:b w:val="0"/>
                <w:sz w:val="18"/>
                <w:szCs w:val="18"/>
              </w:rPr>
              <w:t>ajmanje četvoro</w:t>
            </w:r>
            <w:r w:rsidR="00AB0321" w:rsidRPr="001E5A32">
              <w:rPr>
                <w:rFonts w:asciiTheme="minorHAnsi" w:eastAsia="Cambria" w:hAnsiTheme="minorHAnsi" w:cs="Cambria"/>
                <w:b w:val="0"/>
                <w:sz w:val="18"/>
                <w:szCs w:val="18"/>
              </w:rPr>
              <w:t xml:space="preserve"> zapo</w:t>
            </w:r>
            <w:r w:rsidR="00E934CF">
              <w:rPr>
                <w:rFonts w:asciiTheme="minorHAnsi" w:eastAsia="Cambria" w:hAnsiTheme="minorHAnsi" w:cs="Cambria"/>
                <w:b w:val="0"/>
                <w:sz w:val="18"/>
                <w:szCs w:val="18"/>
              </w:rPr>
              <w:t>s</w:t>
            </w:r>
            <w:r w:rsidR="00AB0321" w:rsidRPr="001E5A32">
              <w:rPr>
                <w:rFonts w:asciiTheme="minorHAnsi" w:eastAsia="Cambria" w:hAnsiTheme="minorHAnsi" w:cs="Cambria"/>
                <w:b w:val="0"/>
                <w:sz w:val="18"/>
                <w:szCs w:val="18"/>
              </w:rPr>
              <w:t xml:space="preserve">lenih prošlo specijalizovane obuke </w:t>
            </w:r>
          </w:p>
        </w:tc>
        <w:tc>
          <w:tcPr>
            <w:tcW w:w="2160" w:type="dxa"/>
            <w:shd w:val="clear" w:color="auto" w:fill="FFFFFF" w:themeFill="background1"/>
            <w:vAlign w:val="center"/>
          </w:tcPr>
          <w:p w:rsidR="00A16942" w:rsidRPr="001E5A32" w:rsidRDefault="00AB0321"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lastRenderedPageBreak/>
              <w:t>UZ</w:t>
            </w:r>
            <w:r w:rsidR="006A107F" w:rsidRPr="001E5A32">
              <w:rPr>
                <w:rFonts w:asciiTheme="minorHAnsi" w:eastAsia="Cambria" w:hAnsiTheme="minorHAnsi" w:cs="Cambria"/>
                <w:b w:val="0"/>
                <w:sz w:val="18"/>
                <w:szCs w:val="18"/>
              </w:rPr>
              <w:t>K</w:t>
            </w:r>
          </w:p>
          <w:p w:rsidR="00AB0321" w:rsidRPr="001E5A32" w:rsidRDefault="00E934CF" w:rsidP="001D6BC3">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Specijalizovane isnstituije za obuku</w:t>
            </w:r>
          </w:p>
        </w:tc>
        <w:tc>
          <w:tcPr>
            <w:tcW w:w="171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II Q 2022</w:t>
            </w:r>
          </w:p>
        </w:tc>
        <w:tc>
          <w:tcPr>
            <w:tcW w:w="162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II Q 2024</w:t>
            </w:r>
          </w:p>
        </w:tc>
        <w:tc>
          <w:tcPr>
            <w:tcW w:w="1864" w:type="dxa"/>
            <w:gridSpan w:val="2"/>
            <w:shd w:val="clear" w:color="auto" w:fill="FFFFFF" w:themeFill="background1"/>
            <w:vAlign w:val="center"/>
          </w:tcPr>
          <w:p w:rsidR="00A16942" w:rsidRPr="001E5A32" w:rsidRDefault="00AB0321"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4</w:t>
            </w:r>
            <w:r w:rsidR="006A107F" w:rsidRPr="001E5A32">
              <w:rPr>
                <w:rFonts w:asciiTheme="minorHAnsi" w:eastAsia="Cambria" w:hAnsiTheme="minorHAnsi" w:cs="Cambria"/>
                <w:b w:val="0"/>
                <w:sz w:val="18"/>
                <w:szCs w:val="18"/>
              </w:rPr>
              <w:t>9.000 €</w:t>
            </w:r>
          </w:p>
        </w:tc>
        <w:tc>
          <w:tcPr>
            <w:tcW w:w="1466"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Budžet CG</w:t>
            </w:r>
          </w:p>
        </w:tc>
      </w:tr>
      <w:tr w:rsidR="00A16942" w:rsidRPr="007075A6" w:rsidTr="003C7454">
        <w:tc>
          <w:tcPr>
            <w:tcW w:w="450" w:type="dxa"/>
            <w:shd w:val="clear" w:color="auto" w:fill="FFFFFF" w:themeFill="background1"/>
          </w:tcPr>
          <w:p w:rsidR="00A16942" w:rsidRPr="001E5A32" w:rsidRDefault="006A107F" w:rsidP="00855A0B">
            <w:pPr>
              <w:spacing w:before="20" w:after="20"/>
              <w:ind w:left="-21" w:right="0"/>
              <w:rPr>
                <w:rFonts w:asciiTheme="minorHAnsi" w:eastAsia="Cambria" w:hAnsiTheme="minorHAnsi" w:cs="Cambria"/>
                <w:b w:val="0"/>
                <w:sz w:val="18"/>
                <w:szCs w:val="18"/>
              </w:rPr>
            </w:pPr>
            <w:r w:rsidRPr="001E5A32">
              <w:rPr>
                <w:rFonts w:asciiTheme="minorHAnsi" w:eastAsia="Cambria" w:hAnsiTheme="minorHAnsi" w:cs="Cambria"/>
                <w:b w:val="0"/>
                <w:sz w:val="18"/>
                <w:szCs w:val="18"/>
              </w:rPr>
              <w:t>2.</w:t>
            </w:r>
          </w:p>
        </w:tc>
        <w:tc>
          <w:tcPr>
            <w:tcW w:w="2340" w:type="dxa"/>
            <w:shd w:val="clear" w:color="auto" w:fill="FFFFFF" w:themeFill="background1"/>
          </w:tcPr>
          <w:p w:rsidR="00A16942" w:rsidRPr="001E5A32" w:rsidRDefault="006A107F" w:rsidP="00855A0B">
            <w:pPr>
              <w:spacing w:before="20" w:after="20"/>
              <w:ind w:left="-21"/>
              <w:rPr>
                <w:rFonts w:asciiTheme="minorHAnsi" w:eastAsia="Cambria" w:hAnsiTheme="minorHAnsi" w:cs="Cambria"/>
                <w:b w:val="0"/>
                <w:sz w:val="18"/>
                <w:szCs w:val="18"/>
              </w:rPr>
            </w:pPr>
            <w:r w:rsidRPr="001E5A32">
              <w:rPr>
                <w:rFonts w:asciiTheme="minorHAnsi" w:eastAsia="Cambria" w:hAnsiTheme="minorHAnsi" w:cs="Cambria"/>
                <w:b w:val="0"/>
                <w:sz w:val="18"/>
                <w:szCs w:val="18"/>
              </w:rPr>
              <w:t>Unaprijeđena koordinacija identifikovanih institucija za realizaciju aktivnosti i MJUDDM</w:t>
            </w:r>
          </w:p>
        </w:tc>
        <w:tc>
          <w:tcPr>
            <w:tcW w:w="2970" w:type="dxa"/>
            <w:shd w:val="clear" w:color="auto" w:fill="FFFFFF" w:themeFill="background1"/>
          </w:tcPr>
          <w:p w:rsidR="00A16942" w:rsidRPr="001E5A32" w:rsidRDefault="00E934CF" w:rsidP="001E5A32">
            <w:pPr>
              <w:spacing w:before="20" w:after="20"/>
              <w:ind w:left="0"/>
              <w:rPr>
                <w:rFonts w:asciiTheme="minorHAnsi" w:eastAsia="Cambria" w:hAnsiTheme="minorHAnsi" w:cs="Cambria"/>
                <w:b w:val="0"/>
                <w:sz w:val="18"/>
                <w:szCs w:val="18"/>
              </w:rPr>
            </w:pPr>
            <w:r>
              <w:rPr>
                <w:rFonts w:asciiTheme="minorHAnsi" w:eastAsia="Cambria" w:hAnsiTheme="minorHAnsi" w:cs="Cambria"/>
                <w:b w:val="0"/>
                <w:sz w:val="18"/>
                <w:szCs w:val="18"/>
              </w:rPr>
              <w:t>- Organizovane četri</w:t>
            </w:r>
            <w:r w:rsidR="006A107F" w:rsidRPr="001E5A32">
              <w:rPr>
                <w:rFonts w:asciiTheme="minorHAnsi" w:eastAsia="Cambria" w:hAnsiTheme="minorHAnsi" w:cs="Cambria"/>
                <w:b w:val="0"/>
                <w:sz w:val="18"/>
                <w:szCs w:val="18"/>
              </w:rPr>
              <w:t xml:space="preserve"> dvodnevne radionice o monitoringu i izvještavanju za konktat osobe identif</w:t>
            </w:r>
            <w:r>
              <w:rPr>
                <w:rFonts w:asciiTheme="minorHAnsi" w:eastAsia="Cambria" w:hAnsiTheme="minorHAnsi" w:cs="Cambria"/>
                <w:b w:val="0"/>
                <w:sz w:val="18"/>
                <w:szCs w:val="18"/>
              </w:rPr>
              <w:t>ikovanih istitucija u Strategije</w:t>
            </w:r>
          </w:p>
          <w:p w:rsidR="00AB0321"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 St</w:t>
            </w:r>
            <w:r w:rsidR="00E934CF">
              <w:rPr>
                <w:rFonts w:asciiTheme="minorHAnsi" w:eastAsia="Cambria" w:hAnsiTheme="minorHAnsi" w:cs="Cambria"/>
                <w:b w:val="0"/>
                <w:sz w:val="18"/>
                <w:szCs w:val="18"/>
              </w:rPr>
              <w:t>udijska posjeta MJUDDM zemlji s najboljom praksom strate</w:t>
            </w:r>
            <w:r w:rsidRPr="001E5A32">
              <w:rPr>
                <w:rFonts w:asciiTheme="minorHAnsi" w:eastAsia="Cambria" w:hAnsiTheme="minorHAnsi" w:cs="Cambria"/>
                <w:b w:val="0"/>
                <w:sz w:val="18"/>
                <w:szCs w:val="18"/>
              </w:rPr>
              <w:t xml:space="preserve">škog monitoring </w:t>
            </w:r>
            <w:r w:rsidR="00AB0321" w:rsidRPr="001E5A32">
              <w:rPr>
                <w:rFonts w:asciiTheme="minorHAnsi" w:eastAsia="Cambria" w:hAnsiTheme="minorHAnsi" w:cs="Cambria"/>
                <w:b w:val="0"/>
                <w:sz w:val="18"/>
                <w:szCs w:val="18"/>
              </w:rPr>
              <w:t>Sistema</w:t>
            </w:r>
          </w:p>
        </w:tc>
        <w:tc>
          <w:tcPr>
            <w:tcW w:w="216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MJUDDM</w:t>
            </w:r>
          </w:p>
          <w:p w:rsidR="00A16942" w:rsidRPr="001E5A32" w:rsidRDefault="00E934CF" w:rsidP="00E934CF">
            <w:pPr>
              <w:spacing w:before="20" w:after="20"/>
              <w:jc w:val="center"/>
              <w:rPr>
                <w:rFonts w:asciiTheme="minorHAnsi" w:eastAsia="Cambria" w:hAnsiTheme="minorHAnsi" w:cs="Cambria"/>
                <w:b w:val="0"/>
                <w:sz w:val="18"/>
                <w:szCs w:val="18"/>
              </w:rPr>
            </w:pPr>
            <w:r>
              <w:rPr>
                <w:rFonts w:asciiTheme="minorHAnsi" w:eastAsia="Cambria" w:hAnsiTheme="minorHAnsi" w:cs="Cambria"/>
                <w:b w:val="0"/>
                <w:sz w:val="18"/>
                <w:szCs w:val="18"/>
              </w:rPr>
              <w:t>Relevantne institucije u Strategij</w:t>
            </w:r>
            <w:r w:rsidR="006A107F" w:rsidRPr="001E5A32">
              <w:rPr>
                <w:rFonts w:asciiTheme="minorHAnsi" w:eastAsia="Cambria" w:hAnsiTheme="minorHAnsi" w:cs="Cambria"/>
                <w:b w:val="0"/>
                <w:sz w:val="18"/>
                <w:szCs w:val="18"/>
              </w:rPr>
              <w:t>i</w:t>
            </w:r>
          </w:p>
        </w:tc>
        <w:tc>
          <w:tcPr>
            <w:tcW w:w="171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III Q 2022</w:t>
            </w:r>
          </w:p>
        </w:tc>
        <w:tc>
          <w:tcPr>
            <w:tcW w:w="162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IV Q 2024</w:t>
            </w:r>
          </w:p>
        </w:tc>
        <w:tc>
          <w:tcPr>
            <w:tcW w:w="1864" w:type="dxa"/>
            <w:gridSpan w:val="2"/>
            <w:shd w:val="clear" w:color="auto" w:fill="FFFFFF" w:themeFill="background1"/>
            <w:vAlign w:val="center"/>
          </w:tcPr>
          <w:p w:rsidR="00A16942" w:rsidRPr="001E5A32" w:rsidRDefault="00AB0321"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8</w:t>
            </w:r>
            <w:r w:rsidR="006A107F" w:rsidRPr="001E5A32">
              <w:rPr>
                <w:rFonts w:asciiTheme="minorHAnsi" w:eastAsia="Cambria" w:hAnsiTheme="minorHAnsi" w:cs="Cambria"/>
                <w:b w:val="0"/>
                <w:sz w:val="18"/>
                <w:szCs w:val="18"/>
              </w:rPr>
              <w:t>6.000 €</w:t>
            </w:r>
          </w:p>
        </w:tc>
        <w:tc>
          <w:tcPr>
            <w:tcW w:w="1466"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Budžet CG</w:t>
            </w:r>
          </w:p>
        </w:tc>
      </w:tr>
      <w:tr w:rsidR="00A16942" w:rsidRPr="007075A6" w:rsidTr="003C7454">
        <w:tc>
          <w:tcPr>
            <w:tcW w:w="450" w:type="dxa"/>
            <w:shd w:val="clear" w:color="auto" w:fill="FFFFFF" w:themeFill="background1"/>
          </w:tcPr>
          <w:p w:rsidR="00A16942" w:rsidRPr="001E5A32" w:rsidRDefault="006A107F" w:rsidP="001E5A32">
            <w:pPr>
              <w:spacing w:before="20" w:after="20"/>
              <w:ind w:left="0" w:right="0"/>
              <w:rPr>
                <w:rFonts w:asciiTheme="minorHAnsi" w:eastAsia="Cambria" w:hAnsiTheme="minorHAnsi" w:cs="Cambria"/>
                <w:b w:val="0"/>
                <w:sz w:val="18"/>
                <w:szCs w:val="18"/>
              </w:rPr>
            </w:pPr>
            <w:r w:rsidRPr="001E5A32">
              <w:rPr>
                <w:rFonts w:asciiTheme="minorHAnsi" w:eastAsia="Cambria" w:hAnsiTheme="minorHAnsi" w:cs="Cambria"/>
                <w:b w:val="0"/>
                <w:sz w:val="18"/>
                <w:szCs w:val="18"/>
              </w:rPr>
              <w:t>3.</w:t>
            </w:r>
          </w:p>
        </w:tc>
        <w:tc>
          <w:tcPr>
            <w:tcW w:w="2340" w:type="dxa"/>
            <w:shd w:val="clear" w:color="auto" w:fill="FFFFFF" w:themeFill="background1"/>
          </w:tcPr>
          <w:p w:rsidR="00A16942"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Razvijanje dodatnih mehanizama za bolji monitoring i izvještavanje o rezultatima Startegije 2022-2026</w:t>
            </w:r>
          </w:p>
        </w:tc>
        <w:tc>
          <w:tcPr>
            <w:tcW w:w="2970" w:type="dxa"/>
            <w:shd w:val="clear" w:color="auto" w:fill="FFFFFF" w:themeFill="background1"/>
          </w:tcPr>
          <w:p w:rsidR="00A16942"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 Razvijena analiza najbolje prakse u regioni o monitori</w:t>
            </w:r>
            <w:r w:rsidR="00E934CF">
              <w:rPr>
                <w:rFonts w:asciiTheme="minorHAnsi" w:eastAsia="Cambria" w:hAnsiTheme="minorHAnsi" w:cs="Cambria"/>
                <w:b w:val="0"/>
                <w:sz w:val="18"/>
                <w:szCs w:val="18"/>
              </w:rPr>
              <w:t>ng sistemu za implementaciju St</w:t>
            </w:r>
            <w:r w:rsidRPr="001E5A32">
              <w:rPr>
                <w:rFonts w:asciiTheme="minorHAnsi" w:eastAsia="Cambria" w:hAnsiTheme="minorHAnsi" w:cs="Cambria"/>
                <w:b w:val="0"/>
                <w:sz w:val="18"/>
                <w:szCs w:val="18"/>
              </w:rPr>
              <w:t>r</w:t>
            </w:r>
            <w:r w:rsidR="00E934CF">
              <w:rPr>
                <w:rFonts w:asciiTheme="minorHAnsi" w:eastAsia="Cambria" w:hAnsiTheme="minorHAnsi" w:cs="Cambria"/>
                <w:b w:val="0"/>
                <w:sz w:val="18"/>
                <w:szCs w:val="18"/>
              </w:rPr>
              <w:t>a</w:t>
            </w:r>
            <w:r w:rsidRPr="001E5A32">
              <w:rPr>
                <w:rFonts w:asciiTheme="minorHAnsi" w:eastAsia="Cambria" w:hAnsiTheme="minorHAnsi" w:cs="Cambria"/>
                <w:b w:val="0"/>
                <w:sz w:val="18"/>
                <w:szCs w:val="18"/>
              </w:rPr>
              <w:t>tegije</w:t>
            </w:r>
          </w:p>
          <w:p w:rsidR="00A16942"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 Razvijena tenderska dokumentacija za razvoj IT sistema za monitoring</w:t>
            </w:r>
          </w:p>
          <w:p w:rsidR="00A16942"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 Kreiranje IT rešenja za monitoring realizacije strategije</w:t>
            </w:r>
          </w:p>
        </w:tc>
        <w:tc>
          <w:tcPr>
            <w:tcW w:w="216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MJUDDM</w:t>
            </w:r>
          </w:p>
        </w:tc>
        <w:tc>
          <w:tcPr>
            <w:tcW w:w="171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 Q 2022</w:t>
            </w:r>
          </w:p>
        </w:tc>
        <w:tc>
          <w:tcPr>
            <w:tcW w:w="1620"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IV Q 2024</w:t>
            </w:r>
          </w:p>
        </w:tc>
        <w:tc>
          <w:tcPr>
            <w:tcW w:w="1864" w:type="dxa"/>
            <w:gridSpan w:val="2"/>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105.000 €</w:t>
            </w:r>
          </w:p>
        </w:tc>
        <w:tc>
          <w:tcPr>
            <w:tcW w:w="1466" w:type="dxa"/>
            <w:shd w:val="clear" w:color="auto" w:fill="FFFFFF" w:themeFill="background1"/>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Budžet CG</w:t>
            </w:r>
          </w:p>
        </w:tc>
      </w:tr>
      <w:tr w:rsidR="00A16942" w:rsidRPr="007075A6" w:rsidTr="003C7454">
        <w:trPr>
          <w:trHeight w:val="755"/>
        </w:trPr>
        <w:tc>
          <w:tcPr>
            <w:tcW w:w="450" w:type="dxa"/>
            <w:shd w:val="clear" w:color="auto" w:fill="auto"/>
          </w:tcPr>
          <w:p w:rsidR="00A16942" w:rsidRPr="001E5A32" w:rsidRDefault="006A107F" w:rsidP="001E5A32">
            <w:pPr>
              <w:spacing w:before="20" w:after="20"/>
              <w:ind w:left="0" w:right="0"/>
              <w:rPr>
                <w:rFonts w:asciiTheme="minorHAnsi" w:eastAsia="Cambria" w:hAnsiTheme="minorHAnsi" w:cs="Cambria"/>
                <w:b w:val="0"/>
                <w:sz w:val="18"/>
                <w:szCs w:val="18"/>
              </w:rPr>
            </w:pPr>
            <w:r w:rsidRPr="001E5A32">
              <w:rPr>
                <w:rFonts w:asciiTheme="minorHAnsi" w:eastAsia="Cambria" w:hAnsiTheme="minorHAnsi" w:cs="Cambria"/>
                <w:b w:val="0"/>
                <w:sz w:val="18"/>
                <w:szCs w:val="18"/>
              </w:rPr>
              <w:t>4.</w:t>
            </w:r>
          </w:p>
        </w:tc>
        <w:tc>
          <w:tcPr>
            <w:tcW w:w="2340" w:type="dxa"/>
            <w:shd w:val="clear" w:color="auto" w:fill="auto"/>
          </w:tcPr>
          <w:p w:rsidR="00BA5C1E" w:rsidRPr="002A371F" w:rsidRDefault="006A107F" w:rsidP="002A371F">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Promocija Strategije RJU, postignutih rezultata i aktivnosti</w:t>
            </w:r>
            <w:r w:rsidR="00184567" w:rsidRPr="001E5A32">
              <w:rPr>
                <w:rFonts w:asciiTheme="minorHAnsi" w:eastAsia="Cambria" w:hAnsiTheme="minorHAnsi" w:cs="Cambria"/>
                <w:sz w:val="18"/>
                <w:szCs w:val="18"/>
              </w:rPr>
              <w:tab/>
            </w:r>
          </w:p>
        </w:tc>
        <w:tc>
          <w:tcPr>
            <w:tcW w:w="2970" w:type="dxa"/>
            <w:shd w:val="clear" w:color="auto" w:fill="auto"/>
          </w:tcPr>
          <w:p w:rsidR="00A16942" w:rsidRPr="002A371F" w:rsidRDefault="00070B7C" w:rsidP="00AB0321">
            <w:pPr>
              <w:spacing w:before="20" w:after="20"/>
              <w:ind w:left="0"/>
              <w:rPr>
                <w:rFonts w:asciiTheme="minorHAnsi" w:hAnsiTheme="minorHAnsi"/>
                <w:sz w:val="18"/>
                <w:szCs w:val="18"/>
              </w:rPr>
            </w:pPr>
            <w:r w:rsidRPr="001E5A32">
              <w:rPr>
                <w:rFonts w:asciiTheme="minorHAnsi" w:hAnsiTheme="minorHAnsi"/>
                <w:b w:val="0"/>
                <w:sz w:val="18"/>
                <w:szCs w:val="18"/>
              </w:rPr>
              <w:t>U</w:t>
            </w:r>
            <w:r w:rsidR="001E5A32">
              <w:rPr>
                <w:rFonts w:asciiTheme="minorHAnsi" w:hAnsiTheme="minorHAnsi"/>
                <w:b w:val="0"/>
                <w:sz w:val="18"/>
                <w:szCs w:val="18"/>
              </w:rPr>
              <w:t>svo</w:t>
            </w:r>
            <w:r w:rsidR="008C46E1" w:rsidRPr="001E5A32">
              <w:rPr>
                <w:rFonts w:asciiTheme="minorHAnsi" w:hAnsiTheme="minorHAnsi"/>
                <w:b w:val="0"/>
                <w:sz w:val="18"/>
                <w:szCs w:val="18"/>
              </w:rPr>
              <w:t>j</w:t>
            </w:r>
            <w:r w:rsidR="00220303" w:rsidRPr="001E5A32">
              <w:rPr>
                <w:rFonts w:asciiTheme="minorHAnsi" w:hAnsiTheme="minorHAnsi"/>
                <w:b w:val="0"/>
                <w:sz w:val="18"/>
                <w:szCs w:val="18"/>
              </w:rPr>
              <w:t>en</w:t>
            </w:r>
            <w:r w:rsidR="00E934CF">
              <w:rPr>
                <w:rFonts w:asciiTheme="minorHAnsi" w:hAnsiTheme="minorHAnsi"/>
                <w:b w:val="0"/>
                <w:sz w:val="18"/>
                <w:szCs w:val="18"/>
              </w:rPr>
              <w:t xml:space="preserve"> Plana za sprovođ</w:t>
            </w:r>
            <w:r w:rsidR="008C46E1" w:rsidRPr="001E5A32">
              <w:rPr>
                <w:rFonts w:asciiTheme="minorHAnsi" w:hAnsiTheme="minorHAnsi"/>
                <w:b w:val="0"/>
                <w:sz w:val="18"/>
                <w:szCs w:val="18"/>
              </w:rPr>
              <w:t>enje Strategije komunikacije reforme javne uprave 2022</w:t>
            </w:r>
            <w:r w:rsidR="00E934CF">
              <w:rPr>
                <w:rFonts w:asciiTheme="minorHAnsi" w:hAnsiTheme="minorHAnsi"/>
                <w:b w:val="0"/>
                <w:sz w:val="18"/>
                <w:szCs w:val="18"/>
              </w:rPr>
              <w:t xml:space="preserve"> – </w:t>
            </w:r>
            <w:r w:rsidR="008C46E1" w:rsidRPr="001E5A32">
              <w:rPr>
                <w:rFonts w:asciiTheme="minorHAnsi" w:hAnsiTheme="minorHAnsi"/>
                <w:b w:val="0"/>
                <w:sz w:val="18"/>
                <w:szCs w:val="18"/>
              </w:rPr>
              <w:t>2024</w:t>
            </w:r>
            <w:r w:rsidR="00E934CF">
              <w:rPr>
                <w:rFonts w:asciiTheme="minorHAnsi" w:hAnsiTheme="minorHAnsi"/>
                <w:b w:val="0"/>
                <w:sz w:val="18"/>
                <w:szCs w:val="18"/>
              </w:rPr>
              <w:t>.</w:t>
            </w:r>
          </w:p>
        </w:tc>
        <w:tc>
          <w:tcPr>
            <w:tcW w:w="2160"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MJUDDM</w:t>
            </w:r>
          </w:p>
        </w:tc>
        <w:tc>
          <w:tcPr>
            <w:tcW w:w="1710"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II Q 2022</w:t>
            </w:r>
          </w:p>
        </w:tc>
        <w:tc>
          <w:tcPr>
            <w:tcW w:w="1620"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IV Q 2024</w:t>
            </w:r>
          </w:p>
        </w:tc>
        <w:tc>
          <w:tcPr>
            <w:tcW w:w="1864" w:type="dxa"/>
            <w:gridSpan w:val="2"/>
            <w:shd w:val="clear" w:color="auto" w:fill="auto"/>
            <w:vAlign w:val="center"/>
          </w:tcPr>
          <w:p w:rsidR="00A16942" w:rsidRPr="001E5A32" w:rsidRDefault="000026DB"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12</w:t>
            </w:r>
            <w:r w:rsidR="006A107F" w:rsidRPr="001E5A32">
              <w:rPr>
                <w:rFonts w:asciiTheme="minorHAnsi" w:eastAsia="Cambria" w:hAnsiTheme="minorHAnsi" w:cs="Cambria"/>
                <w:b w:val="0"/>
                <w:sz w:val="18"/>
                <w:szCs w:val="18"/>
              </w:rPr>
              <w:t>0.000 €</w:t>
            </w:r>
          </w:p>
        </w:tc>
        <w:tc>
          <w:tcPr>
            <w:tcW w:w="1466"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Budžet CG</w:t>
            </w:r>
          </w:p>
        </w:tc>
      </w:tr>
      <w:tr w:rsidR="00A16942" w:rsidRPr="007075A6" w:rsidTr="003C7454">
        <w:tc>
          <w:tcPr>
            <w:tcW w:w="450" w:type="dxa"/>
            <w:shd w:val="clear" w:color="auto" w:fill="auto"/>
          </w:tcPr>
          <w:p w:rsidR="00A16942" w:rsidRPr="001E5A32" w:rsidRDefault="00EF0599" w:rsidP="00E934CF">
            <w:pPr>
              <w:spacing w:before="20" w:after="20"/>
              <w:ind w:left="0" w:right="-24"/>
              <w:rPr>
                <w:rFonts w:asciiTheme="minorHAnsi" w:eastAsia="Cambria" w:hAnsiTheme="minorHAnsi" w:cs="Cambria"/>
                <w:b w:val="0"/>
                <w:sz w:val="18"/>
                <w:szCs w:val="18"/>
              </w:rPr>
            </w:pPr>
            <w:r>
              <w:rPr>
                <w:rFonts w:asciiTheme="minorHAnsi" w:eastAsia="Cambria" w:hAnsiTheme="minorHAnsi" w:cs="Cambria"/>
                <w:b w:val="0"/>
                <w:sz w:val="18"/>
                <w:szCs w:val="18"/>
              </w:rPr>
              <w:t>5</w:t>
            </w:r>
            <w:r w:rsidR="006A107F" w:rsidRPr="001E5A32">
              <w:rPr>
                <w:rFonts w:asciiTheme="minorHAnsi" w:eastAsia="Cambria" w:hAnsiTheme="minorHAnsi" w:cs="Cambria"/>
                <w:b w:val="0"/>
                <w:sz w:val="18"/>
                <w:szCs w:val="18"/>
              </w:rPr>
              <w:t>.</w:t>
            </w:r>
          </w:p>
        </w:tc>
        <w:tc>
          <w:tcPr>
            <w:tcW w:w="2340" w:type="dxa"/>
            <w:shd w:val="clear" w:color="auto" w:fill="auto"/>
          </w:tcPr>
          <w:p w:rsidR="00A16942" w:rsidRPr="001E5A32" w:rsidRDefault="006A107F" w:rsidP="001E5A32">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Izvještavanje i evaluacija strateških rezultata</w:t>
            </w:r>
          </w:p>
        </w:tc>
        <w:tc>
          <w:tcPr>
            <w:tcW w:w="2970" w:type="dxa"/>
            <w:shd w:val="clear" w:color="auto" w:fill="auto"/>
          </w:tcPr>
          <w:p w:rsidR="00A16942" w:rsidRPr="001E5A32" w:rsidRDefault="00AB0321" w:rsidP="00E934CF">
            <w:pPr>
              <w:spacing w:before="20" w:after="20"/>
              <w:ind w:left="0"/>
              <w:rPr>
                <w:rFonts w:asciiTheme="minorHAnsi" w:eastAsia="Cambria" w:hAnsiTheme="minorHAnsi" w:cs="Cambria"/>
                <w:b w:val="0"/>
                <w:sz w:val="18"/>
                <w:szCs w:val="18"/>
              </w:rPr>
            </w:pPr>
            <w:r w:rsidRPr="001E5A32">
              <w:rPr>
                <w:rFonts w:asciiTheme="minorHAnsi" w:eastAsia="Cambria" w:hAnsiTheme="minorHAnsi" w:cs="Cambria"/>
                <w:b w:val="0"/>
                <w:sz w:val="18"/>
                <w:szCs w:val="18"/>
              </w:rPr>
              <w:t xml:space="preserve">-  </w:t>
            </w:r>
            <w:r w:rsidR="001E5A32">
              <w:rPr>
                <w:rFonts w:asciiTheme="minorHAnsi" w:eastAsia="Cambria" w:hAnsiTheme="minorHAnsi" w:cs="Cambria"/>
                <w:b w:val="0"/>
                <w:sz w:val="18"/>
                <w:szCs w:val="18"/>
              </w:rPr>
              <w:t>K</w:t>
            </w:r>
            <w:r w:rsidR="00220303" w:rsidRPr="001E5A32">
              <w:rPr>
                <w:rFonts w:asciiTheme="minorHAnsi" w:eastAsia="Cambria" w:hAnsiTheme="minorHAnsi" w:cs="Cambria"/>
                <w:b w:val="0"/>
                <w:sz w:val="18"/>
                <w:szCs w:val="18"/>
              </w:rPr>
              <w:t>ont</w:t>
            </w:r>
            <w:r w:rsidR="001E5A32">
              <w:rPr>
                <w:rFonts w:asciiTheme="minorHAnsi" w:eastAsia="Cambria" w:hAnsiTheme="minorHAnsi" w:cs="Cambria"/>
                <w:b w:val="0"/>
                <w:sz w:val="18"/>
                <w:szCs w:val="18"/>
              </w:rPr>
              <w:t>inuirano godišnje izvještav</w:t>
            </w:r>
            <w:r w:rsidR="00E934CF">
              <w:rPr>
                <w:rFonts w:asciiTheme="minorHAnsi" w:eastAsia="Cambria" w:hAnsiTheme="minorHAnsi" w:cs="Cambria"/>
                <w:b w:val="0"/>
                <w:sz w:val="18"/>
                <w:szCs w:val="18"/>
              </w:rPr>
              <w:t>a</w:t>
            </w:r>
            <w:r w:rsidR="001E5A32">
              <w:rPr>
                <w:rFonts w:asciiTheme="minorHAnsi" w:eastAsia="Cambria" w:hAnsiTheme="minorHAnsi" w:cs="Cambria"/>
                <w:b w:val="0"/>
                <w:sz w:val="18"/>
                <w:szCs w:val="18"/>
              </w:rPr>
              <w:t>nje i</w:t>
            </w:r>
            <w:r w:rsidR="00220303" w:rsidRPr="001E5A32">
              <w:rPr>
                <w:rFonts w:asciiTheme="minorHAnsi" w:eastAsia="Cambria" w:hAnsiTheme="minorHAnsi" w:cs="Cambria"/>
                <w:b w:val="0"/>
                <w:sz w:val="18"/>
                <w:szCs w:val="18"/>
              </w:rPr>
              <w:t xml:space="preserve"> s</w:t>
            </w:r>
            <w:r w:rsidRPr="001E5A32">
              <w:rPr>
                <w:rFonts w:asciiTheme="minorHAnsi" w:eastAsia="Cambria" w:hAnsiTheme="minorHAnsi" w:cs="Cambria"/>
                <w:b w:val="0"/>
                <w:sz w:val="18"/>
                <w:szCs w:val="18"/>
              </w:rPr>
              <w:t>provedena</w:t>
            </w:r>
            <w:r w:rsidR="006A107F" w:rsidRPr="001E5A32">
              <w:rPr>
                <w:rFonts w:asciiTheme="minorHAnsi" w:eastAsia="Cambria" w:hAnsiTheme="minorHAnsi" w:cs="Cambria"/>
                <w:b w:val="0"/>
                <w:sz w:val="18"/>
                <w:szCs w:val="18"/>
              </w:rPr>
              <w:t xml:space="preserve"> </w:t>
            </w:r>
            <w:r w:rsidR="00184567" w:rsidRPr="001E5A32">
              <w:rPr>
                <w:rFonts w:asciiTheme="minorHAnsi" w:eastAsia="Cambria" w:hAnsiTheme="minorHAnsi" w:cs="Cambria"/>
                <w:b w:val="0"/>
                <w:sz w:val="18"/>
                <w:szCs w:val="18"/>
              </w:rPr>
              <w:t>srednjoro</w:t>
            </w:r>
            <w:r w:rsidR="00E934CF">
              <w:rPr>
                <w:rFonts w:asciiTheme="minorHAnsi" w:eastAsia="Cambria" w:hAnsiTheme="minorHAnsi" w:cs="Cambria"/>
                <w:b w:val="0"/>
                <w:sz w:val="18"/>
                <w:szCs w:val="18"/>
              </w:rPr>
              <w:t>čna</w:t>
            </w:r>
            <w:r w:rsidR="00184567" w:rsidRPr="001E5A32">
              <w:rPr>
                <w:rFonts w:asciiTheme="minorHAnsi" w:eastAsia="Cambria" w:hAnsiTheme="minorHAnsi" w:cs="Cambria"/>
                <w:b w:val="0"/>
                <w:sz w:val="18"/>
                <w:szCs w:val="18"/>
              </w:rPr>
              <w:t xml:space="preserve"> </w:t>
            </w:r>
            <w:r w:rsidR="00E934CF">
              <w:rPr>
                <w:rFonts w:asciiTheme="minorHAnsi" w:eastAsia="Cambria" w:hAnsiTheme="minorHAnsi" w:cs="Cambria"/>
                <w:b w:val="0"/>
                <w:sz w:val="18"/>
                <w:szCs w:val="18"/>
              </w:rPr>
              <w:t>eksterna evaluacije St</w:t>
            </w:r>
            <w:r w:rsidR="006A107F" w:rsidRPr="001E5A32">
              <w:rPr>
                <w:rFonts w:asciiTheme="minorHAnsi" w:eastAsia="Cambria" w:hAnsiTheme="minorHAnsi" w:cs="Cambria"/>
                <w:b w:val="0"/>
                <w:sz w:val="18"/>
                <w:szCs w:val="18"/>
              </w:rPr>
              <w:t>r</w:t>
            </w:r>
            <w:r w:rsidR="00E934CF">
              <w:rPr>
                <w:rFonts w:asciiTheme="minorHAnsi" w:eastAsia="Cambria" w:hAnsiTheme="minorHAnsi" w:cs="Cambria"/>
                <w:b w:val="0"/>
                <w:sz w:val="18"/>
                <w:szCs w:val="18"/>
              </w:rPr>
              <w:t>a</w:t>
            </w:r>
            <w:r w:rsidR="006A107F" w:rsidRPr="001E5A32">
              <w:rPr>
                <w:rFonts w:asciiTheme="minorHAnsi" w:eastAsia="Cambria" w:hAnsiTheme="minorHAnsi" w:cs="Cambria"/>
                <w:b w:val="0"/>
                <w:sz w:val="18"/>
                <w:szCs w:val="18"/>
              </w:rPr>
              <w:t>tegije RJU</w:t>
            </w:r>
          </w:p>
        </w:tc>
        <w:tc>
          <w:tcPr>
            <w:tcW w:w="2160"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MJUDDM</w:t>
            </w:r>
          </w:p>
        </w:tc>
        <w:tc>
          <w:tcPr>
            <w:tcW w:w="1710" w:type="dxa"/>
            <w:shd w:val="clear" w:color="auto" w:fill="auto"/>
            <w:vAlign w:val="center"/>
          </w:tcPr>
          <w:p w:rsidR="00D615C5" w:rsidRPr="001E5A32" w:rsidRDefault="006A107F" w:rsidP="00AB0321">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w:t>
            </w:r>
            <w:r w:rsidR="00D615C5" w:rsidRPr="001E5A32">
              <w:rPr>
                <w:rFonts w:asciiTheme="minorHAnsi" w:eastAsia="Cambria" w:hAnsiTheme="minorHAnsi" w:cs="Cambria"/>
                <w:b w:val="0"/>
                <w:sz w:val="18"/>
                <w:szCs w:val="18"/>
              </w:rPr>
              <w:t>I</w:t>
            </w:r>
            <w:r w:rsidRPr="001E5A32">
              <w:rPr>
                <w:rFonts w:asciiTheme="minorHAnsi" w:eastAsia="Cambria" w:hAnsiTheme="minorHAnsi" w:cs="Cambria"/>
                <w:b w:val="0"/>
                <w:sz w:val="18"/>
                <w:szCs w:val="18"/>
              </w:rPr>
              <w:t xml:space="preserve"> Q 202</w:t>
            </w:r>
            <w:r w:rsidR="00D615C5" w:rsidRPr="001E5A32">
              <w:rPr>
                <w:rFonts w:asciiTheme="minorHAnsi" w:eastAsia="Cambria" w:hAnsiTheme="minorHAnsi" w:cs="Cambria"/>
                <w:b w:val="0"/>
                <w:sz w:val="18"/>
                <w:szCs w:val="18"/>
              </w:rPr>
              <w:t>3</w:t>
            </w:r>
          </w:p>
        </w:tc>
        <w:tc>
          <w:tcPr>
            <w:tcW w:w="1620" w:type="dxa"/>
            <w:shd w:val="clear" w:color="auto" w:fill="auto"/>
            <w:vAlign w:val="center"/>
          </w:tcPr>
          <w:p w:rsidR="00D615C5" w:rsidRPr="001E5A32" w:rsidRDefault="006A107F" w:rsidP="00AB0321">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I</w:t>
            </w:r>
            <w:r w:rsidR="00D615C5" w:rsidRPr="001E5A32">
              <w:rPr>
                <w:rFonts w:asciiTheme="minorHAnsi" w:eastAsia="Cambria" w:hAnsiTheme="minorHAnsi" w:cs="Cambria"/>
                <w:b w:val="0"/>
                <w:sz w:val="18"/>
                <w:szCs w:val="18"/>
              </w:rPr>
              <w:t>I</w:t>
            </w:r>
            <w:r w:rsidRPr="001E5A32">
              <w:rPr>
                <w:rFonts w:asciiTheme="minorHAnsi" w:eastAsia="Cambria" w:hAnsiTheme="minorHAnsi" w:cs="Cambria"/>
                <w:b w:val="0"/>
                <w:sz w:val="18"/>
                <w:szCs w:val="18"/>
              </w:rPr>
              <w:t xml:space="preserve"> Q 2024</w:t>
            </w:r>
          </w:p>
        </w:tc>
        <w:tc>
          <w:tcPr>
            <w:tcW w:w="1864" w:type="dxa"/>
            <w:gridSpan w:val="2"/>
            <w:shd w:val="clear" w:color="auto" w:fill="auto"/>
            <w:vAlign w:val="center"/>
          </w:tcPr>
          <w:p w:rsidR="00A16942" w:rsidRPr="001E5A32" w:rsidRDefault="000026DB"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1</w:t>
            </w:r>
            <w:r w:rsidR="00AB0321" w:rsidRPr="001E5A32">
              <w:rPr>
                <w:rFonts w:asciiTheme="minorHAnsi" w:eastAsia="Cambria" w:hAnsiTheme="minorHAnsi" w:cs="Cambria"/>
                <w:b w:val="0"/>
                <w:sz w:val="18"/>
                <w:szCs w:val="18"/>
              </w:rPr>
              <w:t>7</w:t>
            </w:r>
            <w:r w:rsidR="006A107F" w:rsidRPr="001E5A32">
              <w:rPr>
                <w:rFonts w:asciiTheme="minorHAnsi" w:eastAsia="Cambria" w:hAnsiTheme="minorHAnsi" w:cs="Cambria"/>
                <w:b w:val="0"/>
                <w:sz w:val="18"/>
                <w:szCs w:val="18"/>
              </w:rPr>
              <w:t>0.000 €</w:t>
            </w:r>
          </w:p>
        </w:tc>
        <w:tc>
          <w:tcPr>
            <w:tcW w:w="1466" w:type="dxa"/>
            <w:shd w:val="clear" w:color="auto" w:fill="auto"/>
            <w:vAlign w:val="center"/>
          </w:tcPr>
          <w:p w:rsidR="00A16942" w:rsidRPr="001E5A32" w:rsidRDefault="006A107F" w:rsidP="001D6BC3">
            <w:pPr>
              <w:spacing w:before="20" w:after="20"/>
              <w:jc w:val="center"/>
              <w:rPr>
                <w:rFonts w:asciiTheme="minorHAnsi" w:eastAsia="Cambria" w:hAnsiTheme="minorHAnsi" w:cs="Cambria"/>
                <w:b w:val="0"/>
                <w:sz w:val="18"/>
                <w:szCs w:val="18"/>
              </w:rPr>
            </w:pPr>
            <w:r w:rsidRPr="001E5A32">
              <w:rPr>
                <w:rFonts w:asciiTheme="minorHAnsi" w:eastAsia="Cambria" w:hAnsiTheme="minorHAnsi" w:cs="Cambria"/>
                <w:b w:val="0"/>
                <w:sz w:val="18"/>
                <w:szCs w:val="18"/>
              </w:rPr>
              <w:t>Budžet CG</w:t>
            </w:r>
          </w:p>
        </w:tc>
      </w:tr>
    </w:tbl>
    <w:p w:rsidR="00A16942" w:rsidRPr="007075A6" w:rsidRDefault="00A16942" w:rsidP="001D6BC3">
      <w:pPr>
        <w:spacing w:before="20" w:after="20" w:line="240" w:lineRule="auto"/>
        <w:rPr>
          <w:rFonts w:asciiTheme="minorHAnsi" w:hAnsiTheme="minorHAnsi"/>
          <w:color w:val="000000"/>
          <w:sz w:val="18"/>
          <w:szCs w:val="18"/>
        </w:rPr>
      </w:pPr>
    </w:p>
    <w:p w:rsidR="00A16942" w:rsidRDefault="00A16942">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spacing w:before="60" w:after="60" w:line="240" w:lineRule="auto"/>
        <w:ind w:right="-471"/>
        <w:jc w:val="both"/>
        <w:rPr>
          <w:rFonts w:asciiTheme="minorHAnsi" w:hAnsiTheme="minorHAnsi"/>
          <w:color w:val="000000"/>
          <w:sz w:val="18"/>
          <w:szCs w:val="18"/>
        </w:rPr>
      </w:pPr>
    </w:p>
    <w:p w:rsidR="00255A9D" w:rsidRDefault="00255A9D">
      <w:pPr>
        <w:rPr>
          <w:rFonts w:asciiTheme="minorHAnsi" w:hAnsiTheme="minorHAnsi"/>
          <w:color w:val="000000"/>
          <w:sz w:val="18"/>
          <w:szCs w:val="18"/>
        </w:rPr>
      </w:pPr>
      <w:r>
        <w:rPr>
          <w:rFonts w:asciiTheme="minorHAnsi" w:hAnsiTheme="minorHAnsi"/>
          <w:color w:val="000000"/>
          <w:sz w:val="18"/>
          <w:szCs w:val="18"/>
        </w:rPr>
        <w:br w:type="page"/>
      </w:r>
    </w:p>
    <w:p w:rsidR="00255A9D" w:rsidRDefault="00255A9D">
      <w:pPr>
        <w:spacing w:before="60" w:after="60" w:line="240" w:lineRule="auto"/>
        <w:ind w:right="-471"/>
        <w:jc w:val="both"/>
        <w:rPr>
          <w:rFonts w:asciiTheme="minorHAnsi" w:hAnsiTheme="minorHAnsi"/>
          <w:color w:val="000000"/>
          <w:sz w:val="18"/>
          <w:szCs w:val="18"/>
        </w:rPr>
        <w:sectPr w:rsidR="00255A9D" w:rsidSect="00243FB4">
          <w:headerReference w:type="default" r:id="rId73"/>
          <w:footerReference w:type="default" r:id="rId74"/>
          <w:headerReference w:type="first" r:id="rId75"/>
          <w:footerReference w:type="first" r:id="rId76"/>
          <w:type w:val="continuous"/>
          <w:pgSz w:w="15840" w:h="12240" w:orient="landscape"/>
          <w:pgMar w:top="864" w:right="1440" w:bottom="864" w:left="720" w:header="432" w:footer="720" w:gutter="0"/>
          <w:cols w:space="720"/>
          <w:titlePg/>
        </w:sectPr>
      </w:pPr>
    </w:p>
    <w:p w:rsidR="00255A9D" w:rsidRPr="002B2EE3" w:rsidRDefault="00255A9D">
      <w:pPr>
        <w:spacing w:before="60" w:after="60" w:line="240" w:lineRule="auto"/>
        <w:ind w:right="-471"/>
        <w:jc w:val="both"/>
        <w:rPr>
          <w:rFonts w:asciiTheme="minorHAnsi" w:hAnsiTheme="minorHAnsi"/>
          <w:b/>
          <w:color w:val="auto"/>
          <w:sz w:val="32"/>
          <w:szCs w:val="32"/>
        </w:rPr>
      </w:pPr>
      <w:r w:rsidRPr="002B2EE3">
        <w:rPr>
          <w:rFonts w:asciiTheme="minorHAnsi" w:hAnsiTheme="minorHAnsi"/>
          <w:b/>
          <w:color w:val="auto"/>
          <w:sz w:val="32"/>
          <w:szCs w:val="32"/>
        </w:rPr>
        <w:lastRenderedPageBreak/>
        <w:t>ANEKSI</w:t>
      </w:r>
    </w:p>
    <w:p w:rsidR="00255A9D" w:rsidRPr="002B2EE3" w:rsidRDefault="00255A9D">
      <w:pPr>
        <w:spacing w:before="60" w:after="60" w:line="240" w:lineRule="auto"/>
        <w:ind w:right="-471"/>
        <w:jc w:val="both"/>
        <w:rPr>
          <w:rFonts w:asciiTheme="minorHAnsi" w:hAnsiTheme="minorHAnsi"/>
          <w:color w:val="auto"/>
          <w:sz w:val="24"/>
          <w:szCs w:val="24"/>
        </w:rPr>
      </w:pPr>
    </w:p>
    <w:p w:rsidR="00E822AA" w:rsidRPr="00293A3C" w:rsidRDefault="00255A9D" w:rsidP="00E822AA">
      <w:pPr>
        <w:spacing w:before="60" w:after="60" w:line="240" w:lineRule="auto"/>
        <w:ind w:right="-471"/>
        <w:jc w:val="both"/>
        <w:rPr>
          <w:rFonts w:asciiTheme="minorHAnsi" w:hAnsiTheme="minorHAnsi"/>
          <w:color w:val="auto"/>
          <w:sz w:val="24"/>
          <w:szCs w:val="24"/>
        </w:rPr>
      </w:pPr>
      <w:r w:rsidRPr="00303601">
        <w:rPr>
          <w:rFonts w:asciiTheme="minorHAnsi" w:hAnsiTheme="minorHAnsi"/>
          <w:b/>
          <w:color w:val="auto"/>
          <w:sz w:val="24"/>
          <w:szCs w:val="24"/>
          <w:u w:val="single"/>
        </w:rPr>
        <w:t>ANEKS 1.</w:t>
      </w:r>
      <w:r w:rsidRPr="00293A3C">
        <w:rPr>
          <w:rFonts w:asciiTheme="minorHAnsi" w:hAnsiTheme="minorHAnsi"/>
          <w:color w:val="auto"/>
          <w:sz w:val="24"/>
          <w:szCs w:val="24"/>
        </w:rPr>
        <w:t xml:space="preserve"> </w:t>
      </w:r>
      <w:r w:rsidR="00E822AA" w:rsidRPr="00293A3C">
        <w:rPr>
          <w:rFonts w:asciiTheme="minorHAnsi" w:hAnsiTheme="minorHAnsi"/>
          <w:color w:val="auto"/>
          <w:sz w:val="24"/>
          <w:szCs w:val="24"/>
        </w:rPr>
        <w:t>– Lista institucija na centra</w:t>
      </w:r>
      <w:r w:rsidR="005543BF" w:rsidRPr="00293A3C">
        <w:rPr>
          <w:rFonts w:asciiTheme="minorHAnsi" w:hAnsiTheme="minorHAnsi"/>
          <w:color w:val="auto"/>
          <w:sz w:val="24"/>
          <w:szCs w:val="24"/>
        </w:rPr>
        <w:t>l</w:t>
      </w:r>
      <w:r w:rsidR="00E822AA" w:rsidRPr="00293A3C">
        <w:rPr>
          <w:rFonts w:asciiTheme="minorHAnsi" w:hAnsiTheme="minorHAnsi"/>
          <w:color w:val="auto"/>
          <w:sz w:val="24"/>
          <w:szCs w:val="24"/>
        </w:rPr>
        <w:t xml:space="preserve">nom </w:t>
      </w:r>
      <w:r w:rsidR="00E934CF">
        <w:rPr>
          <w:rFonts w:asciiTheme="minorHAnsi" w:hAnsiTheme="minorHAnsi"/>
          <w:color w:val="auto"/>
          <w:sz w:val="24"/>
          <w:szCs w:val="24"/>
        </w:rPr>
        <w:t xml:space="preserve">niocu </w:t>
      </w:r>
      <w:r w:rsidR="00E822AA" w:rsidRPr="00293A3C">
        <w:rPr>
          <w:rFonts w:asciiTheme="minorHAnsi" w:hAnsiTheme="minorHAnsi"/>
          <w:color w:val="auto"/>
          <w:sz w:val="24"/>
          <w:szCs w:val="24"/>
        </w:rPr>
        <w:t xml:space="preserve">i </w:t>
      </w:r>
      <w:r w:rsidR="005543BF" w:rsidRPr="00293A3C">
        <w:rPr>
          <w:rFonts w:asciiTheme="minorHAnsi" w:hAnsiTheme="minorHAnsi"/>
          <w:color w:val="auto"/>
          <w:sz w:val="24"/>
          <w:szCs w:val="24"/>
        </w:rPr>
        <w:t xml:space="preserve">Lista institucija na </w:t>
      </w:r>
      <w:r w:rsidR="00E822AA" w:rsidRPr="00293A3C">
        <w:rPr>
          <w:rFonts w:asciiTheme="minorHAnsi" w:hAnsiTheme="minorHAnsi"/>
          <w:color w:val="auto"/>
          <w:sz w:val="24"/>
          <w:szCs w:val="24"/>
        </w:rPr>
        <w:t>lok</w:t>
      </w:r>
      <w:r w:rsidR="005543BF" w:rsidRPr="00293A3C">
        <w:rPr>
          <w:rFonts w:asciiTheme="minorHAnsi" w:hAnsiTheme="minorHAnsi"/>
          <w:color w:val="auto"/>
          <w:sz w:val="24"/>
          <w:szCs w:val="24"/>
        </w:rPr>
        <w:t>al</w:t>
      </w:r>
      <w:r w:rsidR="00E934CF">
        <w:rPr>
          <w:rFonts w:asciiTheme="minorHAnsi" w:hAnsiTheme="minorHAnsi"/>
          <w:color w:val="auto"/>
          <w:sz w:val="24"/>
          <w:szCs w:val="24"/>
        </w:rPr>
        <w:t>nom nivou, s</w:t>
      </w:r>
      <w:r w:rsidR="00E822AA" w:rsidRPr="00293A3C">
        <w:rPr>
          <w:rFonts w:asciiTheme="minorHAnsi" w:hAnsiTheme="minorHAnsi"/>
          <w:color w:val="auto"/>
          <w:sz w:val="24"/>
          <w:szCs w:val="24"/>
        </w:rPr>
        <w:t xml:space="preserve"> brojem zaposlenih</w:t>
      </w:r>
    </w:p>
    <w:p w:rsidR="00721606" w:rsidRDefault="004C4AED" w:rsidP="00E822AA">
      <w:pPr>
        <w:spacing w:before="60" w:after="60" w:line="240" w:lineRule="auto"/>
        <w:ind w:right="-471"/>
        <w:jc w:val="both"/>
      </w:pPr>
      <w:r>
        <w:rPr>
          <w:rFonts w:asciiTheme="minorHAnsi" w:hAnsiTheme="minorHAnsi"/>
          <w:color w:val="auto"/>
          <w:sz w:val="24"/>
          <w:szCs w:val="24"/>
        </w:rPr>
        <w:t xml:space="preserve">CENTRALNI NIVO </w:t>
      </w:r>
      <w:r w:rsidR="00FA4FF7" w:rsidRPr="00293A3C">
        <w:rPr>
          <w:rFonts w:asciiTheme="minorHAnsi" w:hAnsiTheme="minorHAnsi"/>
          <w:color w:val="auto"/>
          <w:sz w:val="24"/>
          <w:szCs w:val="24"/>
        </w:rPr>
        <w:t xml:space="preserve">   </w:t>
      </w:r>
      <w:r>
        <w:rPr>
          <w:rFonts w:asciiTheme="minorHAnsi" w:hAnsiTheme="minorHAnsi"/>
          <w:color w:val="auto"/>
          <w:sz w:val="24"/>
          <w:szCs w:val="24"/>
        </w:rPr>
        <w:t xml:space="preserve"> </w:t>
      </w:r>
      <w:r w:rsidR="00FA4FF7" w:rsidRPr="00293A3C">
        <w:rPr>
          <w:rFonts w:asciiTheme="minorHAnsi" w:hAnsiTheme="minorHAnsi"/>
          <w:color w:val="auto"/>
          <w:sz w:val="24"/>
          <w:szCs w:val="24"/>
        </w:rPr>
        <w:t xml:space="preserve">Broj </w:t>
      </w:r>
      <w:r w:rsidR="00FA4FF7" w:rsidRPr="005C09EC">
        <w:rPr>
          <w:rFonts w:asciiTheme="minorHAnsi" w:hAnsiTheme="minorHAnsi"/>
          <w:color w:val="auto"/>
          <w:sz w:val="24"/>
          <w:szCs w:val="24"/>
        </w:rPr>
        <w:t xml:space="preserve">institucija </w:t>
      </w:r>
      <w:r w:rsidR="00991D78">
        <w:rPr>
          <w:rFonts w:asciiTheme="minorHAnsi" w:hAnsiTheme="minorHAnsi"/>
          <w:color w:val="auto"/>
          <w:sz w:val="24"/>
          <w:szCs w:val="24"/>
        </w:rPr>
        <w:t>–</w:t>
      </w:r>
      <w:r w:rsidR="00D72B6D">
        <w:rPr>
          <w:rFonts w:asciiTheme="minorHAnsi" w:hAnsiTheme="minorHAnsi"/>
          <w:color w:val="auto"/>
          <w:sz w:val="24"/>
          <w:szCs w:val="24"/>
        </w:rPr>
        <w:t xml:space="preserve"> 459</w:t>
      </w:r>
      <w:r w:rsidR="00FA4FF7" w:rsidRPr="005C09EC">
        <w:rPr>
          <w:rFonts w:asciiTheme="minorHAnsi" w:hAnsiTheme="minorHAnsi"/>
          <w:color w:val="auto"/>
          <w:sz w:val="24"/>
          <w:szCs w:val="24"/>
        </w:rPr>
        <w:t xml:space="preserve">    </w:t>
      </w:r>
      <w:r w:rsidR="00FA4FF7" w:rsidRPr="00D53F14">
        <w:rPr>
          <w:rFonts w:asciiTheme="minorHAnsi" w:hAnsiTheme="minorHAnsi"/>
          <w:color w:val="auto"/>
          <w:sz w:val="24"/>
          <w:szCs w:val="24"/>
        </w:rPr>
        <w:t xml:space="preserve">Broj zaposlenih </w:t>
      </w:r>
      <w:r w:rsidR="00293A3C" w:rsidRPr="00D53F14">
        <w:rPr>
          <w:rFonts w:asciiTheme="minorHAnsi" w:hAnsiTheme="minorHAnsi"/>
          <w:color w:val="auto"/>
          <w:sz w:val="24"/>
          <w:szCs w:val="24"/>
        </w:rPr>
        <w:t>–</w:t>
      </w:r>
      <w:r w:rsidR="00FA4FF7" w:rsidRPr="00D53F14">
        <w:rPr>
          <w:rFonts w:asciiTheme="minorHAnsi" w:hAnsiTheme="minorHAnsi"/>
          <w:color w:val="auto"/>
          <w:sz w:val="24"/>
          <w:szCs w:val="24"/>
        </w:rPr>
        <w:t xml:space="preserve"> </w:t>
      </w:r>
      <w:r w:rsidR="00D72B6D">
        <w:rPr>
          <w:rFonts w:asciiTheme="minorHAnsi" w:hAnsiTheme="minorHAnsi"/>
          <w:color w:val="auto"/>
          <w:sz w:val="24"/>
          <w:szCs w:val="24"/>
        </w:rPr>
        <w:t>44.936</w:t>
      </w:r>
      <w:r w:rsidR="006A3ED8">
        <w:rPr>
          <w:rStyle w:val="FootnoteReference"/>
          <w:rFonts w:asciiTheme="minorHAnsi" w:hAnsiTheme="minorHAnsi"/>
          <w:color w:val="auto"/>
          <w:sz w:val="24"/>
          <w:szCs w:val="24"/>
        </w:rPr>
        <w:footnoteReference w:id="179"/>
      </w:r>
      <w:r w:rsidR="00721606" w:rsidRPr="00721606">
        <w:t xml:space="preserve"> </w:t>
      </w:r>
    </w:p>
    <w:p w:rsidR="00721606" w:rsidRPr="00293A3C" w:rsidRDefault="00721606" w:rsidP="00E822AA">
      <w:pPr>
        <w:spacing w:before="60" w:after="60" w:line="240" w:lineRule="auto"/>
        <w:ind w:right="-471"/>
        <w:jc w:val="both"/>
        <w:rPr>
          <w:rFonts w:asciiTheme="minorHAnsi" w:hAnsiTheme="minorHAnsi"/>
          <w:color w:val="auto"/>
          <w:sz w:val="24"/>
          <w:szCs w:val="24"/>
        </w:rPr>
      </w:pPr>
      <w:r>
        <w:rPr>
          <w:rFonts w:asciiTheme="minorHAnsi" w:hAnsiTheme="minorHAnsi"/>
          <w:color w:val="auto"/>
          <w:sz w:val="24"/>
          <w:szCs w:val="24"/>
        </w:rPr>
        <w:t>LOKALNI</w:t>
      </w:r>
      <w:r w:rsidR="004C4AED">
        <w:rPr>
          <w:rFonts w:asciiTheme="minorHAnsi" w:hAnsiTheme="minorHAnsi"/>
          <w:color w:val="auto"/>
          <w:sz w:val="24"/>
          <w:szCs w:val="24"/>
        </w:rPr>
        <w:t xml:space="preserve"> NIVO </w:t>
      </w:r>
      <w:r w:rsidRPr="00721606">
        <w:rPr>
          <w:rFonts w:asciiTheme="minorHAnsi" w:hAnsiTheme="minorHAnsi"/>
          <w:color w:val="auto"/>
          <w:sz w:val="24"/>
          <w:szCs w:val="24"/>
        </w:rPr>
        <w:t xml:space="preserve">  </w:t>
      </w:r>
      <w:r w:rsidR="00991D78">
        <w:rPr>
          <w:rFonts w:asciiTheme="minorHAnsi" w:hAnsiTheme="minorHAnsi"/>
          <w:color w:val="auto"/>
          <w:sz w:val="24"/>
          <w:szCs w:val="24"/>
        </w:rPr>
        <w:t xml:space="preserve">      </w:t>
      </w:r>
      <w:r w:rsidRPr="00721606">
        <w:rPr>
          <w:rFonts w:asciiTheme="minorHAnsi" w:hAnsiTheme="minorHAnsi"/>
          <w:color w:val="auto"/>
          <w:sz w:val="24"/>
          <w:szCs w:val="24"/>
        </w:rPr>
        <w:t xml:space="preserve"> </w:t>
      </w:r>
      <w:r w:rsidR="004C4AED">
        <w:rPr>
          <w:rFonts w:asciiTheme="minorHAnsi" w:hAnsiTheme="minorHAnsi"/>
          <w:color w:val="auto"/>
          <w:sz w:val="24"/>
          <w:szCs w:val="24"/>
        </w:rPr>
        <w:t xml:space="preserve"> </w:t>
      </w:r>
      <w:r w:rsidRPr="00D53F14">
        <w:rPr>
          <w:rFonts w:asciiTheme="minorHAnsi" w:hAnsiTheme="minorHAnsi"/>
          <w:color w:val="auto"/>
          <w:sz w:val="24"/>
          <w:szCs w:val="24"/>
        </w:rPr>
        <w:t xml:space="preserve">Broj institucija </w:t>
      </w:r>
      <w:r w:rsidR="00991D78">
        <w:rPr>
          <w:rFonts w:asciiTheme="minorHAnsi" w:hAnsiTheme="minorHAnsi"/>
          <w:color w:val="auto"/>
          <w:sz w:val="24"/>
          <w:szCs w:val="24"/>
        </w:rPr>
        <w:t>–</w:t>
      </w:r>
      <w:r w:rsidR="004C4AED">
        <w:rPr>
          <w:rFonts w:asciiTheme="minorHAnsi" w:hAnsiTheme="minorHAnsi"/>
          <w:color w:val="auto"/>
          <w:sz w:val="24"/>
          <w:szCs w:val="24"/>
        </w:rPr>
        <w:t xml:space="preserve">  </w:t>
      </w:r>
      <w:r w:rsidR="00D53F14" w:rsidRPr="00D53F14">
        <w:rPr>
          <w:rFonts w:asciiTheme="minorHAnsi" w:hAnsiTheme="minorHAnsi"/>
          <w:color w:val="auto"/>
          <w:sz w:val="24"/>
          <w:szCs w:val="24"/>
        </w:rPr>
        <w:t xml:space="preserve"> 79</w:t>
      </w:r>
      <w:r w:rsidR="00991D78">
        <w:rPr>
          <w:rFonts w:asciiTheme="minorHAnsi" w:hAnsiTheme="minorHAnsi"/>
          <w:color w:val="auto"/>
          <w:sz w:val="24"/>
          <w:szCs w:val="24"/>
        </w:rPr>
        <w:t xml:space="preserve"> </w:t>
      </w:r>
      <w:r w:rsidR="004C4AED">
        <w:rPr>
          <w:rFonts w:asciiTheme="minorHAnsi" w:hAnsiTheme="minorHAnsi"/>
          <w:color w:val="auto"/>
          <w:sz w:val="24"/>
          <w:szCs w:val="24"/>
        </w:rPr>
        <w:t xml:space="preserve">  </w:t>
      </w:r>
      <w:r w:rsidR="00991D78">
        <w:rPr>
          <w:rFonts w:asciiTheme="minorHAnsi" w:hAnsiTheme="minorHAnsi"/>
          <w:color w:val="auto"/>
          <w:sz w:val="24"/>
          <w:szCs w:val="24"/>
        </w:rPr>
        <w:t xml:space="preserve"> </w:t>
      </w:r>
      <w:r w:rsidRPr="00D53F14">
        <w:rPr>
          <w:rFonts w:asciiTheme="minorHAnsi" w:hAnsiTheme="minorHAnsi"/>
          <w:color w:val="auto"/>
          <w:sz w:val="24"/>
          <w:szCs w:val="24"/>
        </w:rPr>
        <w:t>Broj zaposlenih –</w:t>
      </w:r>
      <w:r w:rsidR="00D53F14" w:rsidRPr="00D53F14">
        <w:rPr>
          <w:rFonts w:asciiTheme="minorHAnsi" w:hAnsiTheme="minorHAnsi"/>
          <w:color w:val="auto"/>
          <w:sz w:val="24"/>
          <w:szCs w:val="24"/>
        </w:rPr>
        <w:t xml:space="preserve"> </w:t>
      </w:r>
      <w:r w:rsidR="004C4AED">
        <w:rPr>
          <w:rFonts w:asciiTheme="minorHAnsi" w:hAnsiTheme="minorHAnsi"/>
          <w:color w:val="auto"/>
          <w:sz w:val="24"/>
          <w:szCs w:val="24"/>
        </w:rPr>
        <w:t xml:space="preserve">  </w:t>
      </w:r>
      <w:r w:rsidR="00D53F14" w:rsidRPr="00D53F14">
        <w:rPr>
          <w:rFonts w:asciiTheme="minorHAnsi" w:hAnsiTheme="minorHAnsi"/>
          <w:color w:val="auto"/>
          <w:sz w:val="24"/>
          <w:szCs w:val="24"/>
        </w:rPr>
        <w:t>6</w:t>
      </w:r>
      <w:r w:rsidR="00991D78">
        <w:rPr>
          <w:rFonts w:asciiTheme="minorHAnsi" w:hAnsiTheme="minorHAnsi"/>
          <w:color w:val="auto"/>
          <w:sz w:val="24"/>
          <w:szCs w:val="24"/>
        </w:rPr>
        <w:t>.</w:t>
      </w:r>
      <w:r w:rsidR="00D53F14" w:rsidRPr="00D53F14">
        <w:rPr>
          <w:rFonts w:asciiTheme="minorHAnsi" w:hAnsiTheme="minorHAnsi"/>
          <w:color w:val="auto"/>
          <w:sz w:val="24"/>
          <w:szCs w:val="24"/>
        </w:rPr>
        <w:t>655</w:t>
      </w:r>
      <w:r>
        <w:rPr>
          <w:rFonts w:asciiTheme="minorHAnsi" w:hAnsiTheme="minorHAnsi"/>
          <w:color w:val="auto"/>
          <w:sz w:val="24"/>
          <w:szCs w:val="24"/>
        </w:rPr>
        <w:t xml:space="preserve"> </w:t>
      </w:r>
    </w:p>
    <w:p w:rsidR="000A15EA" w:rsidRPr="002B2EE3" w:rsidRDefault="000A15EA" w:rsidP="00E822AA">
      <w:pPr>
        <w:spacing w:before="60" w:after="60" w:line="240" w:lineRule="auto"/>
        <w:ind w:right="-471"/>
        <w:jc w:val="both"/>
        <w:rPr>
          <w:rFonts w:asciiTheme="minorHAnsi" w:hAnsiTheme="minorHAnsi"/>
          <w:color w:val="auto"/>
          <w:sz w:val="10"/>
          <w:szCs w:val="10"/>
        </w:rPr>
      </w:pPr>
    </w:p>
    <w:tbl>
      <w:tblPr>
        <w:tblW w:w="9440" w:type="dxa"/>
        <w:tblInd w:w="-190" w:type="dxa"/>
        <w:tblLook w:val="04A0" w:firstRow="1" w:lastRow="0" w:firstColumn="1" w:lastColumn="0" w:noHBand="0" w:noVBand="1"/>
      </w:tblPr>
      <w:tblGrid>
        <w:gridCol w:w="2870"/>
        <w:gridCol w:w="1800"/>
        <w:gridCol w:w="1890"/>
        <w:gridCol w:w="2880"/>
      </w:tblGrid>
      <w:tr w:rsidR="00FD620F" w:rsidRPr="00FD620F" w:rsidTr="00194538">
        <w:trPr>
          <w:trHeight w:val="360"/>
        </w:trPr>
        <w:tc>
          <w:tcPr>
            <w:tcW w:w="9440" w:type="dxa"/>
            <w:gridSpan w:val="4"/>
            <w:tcBorders>
              <w:top w:val="single" w:sz="8" w:space="0" w:color="auto"/>
              <w:left w:val="single" w:sz="8" w:space="0" w:color="auto"/>
              <w:bottom w:val="single" w:sz="8" w:space="0" w:color="auto"/>
              <w:right w:val="single" w:sz="4" w:space="0" w:color="auto"/>
            </w:tcBorders>
            <w:shd w:val="clear" w:color="000000" w:fill="B4C6E7"/>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Podaci o broju zaposlenih na centralnom nivou (novembar 2021. godine)</w:t>
            </w:r>
          </w:p>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300"/>
        </w:trPr>
        <w:tc>
          <w:tcPr>
            <w:tcW w:w="2870" w:type="dxa"/>
            <w:tcBorders>
              <w:top w:val="nil"/>
              <w:left w:val="single" w:sz="8" w:space="0" w:color="auto"/>
              <w:bottom w:val="nil"/>
              <w:right w:val="single" w:sz="8" w:space="0" w:color="auto"/>
            </w:tcBorders>
            <w:shd w:val="clear" w:color="000000" w:fill="B4C6E7"/>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Naziv institucije</w:t>
            </w:r>
          </w:p>
        </w:tc>
        <w:tc>
          <w:tcPr>
            <w:tcW w:w="1800" w:type="dxa"/>
            <w:tcBorders>
              <w:top w:val="nil"/>
              <w:left w:val="nil"/>
              <w:bottom w:val="nil"/>
              <w:right w:val="single" w:sz="8" w:space="0" w:color="auto"/>
            </w:tcBorders>
            <w:shd w:val="clear" w:color="000000" w:fill="B4C6E7"/>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Broj zaposlenih</w:t>
            </w:r>
          </w:p>
        </w:tc>
        <w:tc>
          <w:tcPr>
            <w:tcW w:w="1890" w:type="dxa"/>
            <w:tcBorders>
              <w:top w:val="nil"/>
              <w:left w:val="nil"/>
              <w:bottom w:val="nil"/>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auto"/>
                <w:kern w:val="0"/>
                <w:lang w:val="en-US"/>
              </w:rPr>
            </w:pPr>
            <w:r w:rsidRPr="00EA7B88">
              <w:rPr>
                <w:rFonts w:asciiTheme="minorHAnsi" w:eastAsia="Times New Roman" w:hAnsiTheme="minorHAnsi" w:cs="Times New Roman"/>
                <w:b/>
                <w:bCs/>
                <w:color w:val="auto"/>
                <w:kern w:val="0"/>
                <w:lang w:val="en-US"/>
              </w:rPr>
              <w:t>Vrsta institucije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ZAKON</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1 PREDSJEDNIK CRNE GORE</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Služba Predsjednika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E934CF" w:rsidP="00EA7B88">
            <w:pPr>
              <w:spacing w:before="20" w:after="20" w:line="240" w:lineRule="auto"/>
              <w:rPr>
                <w:rFonts w:asciiTheme="minorHAnsi" w:eastAsia="Times New Roman" w:hAnsiTheme="minorHAnsi" w:cs="Times New Roman"/>
                <w:b/>
                <w:bCs/>
                <w:color w:val="000000"/>
                <w:kern w:val="0"/>
                <w:lang w:val="en-US"/>
              </w:rPr>
            </w:pPr>
            <w:r>
              <w:rPr>
                <w:rFonts w:asciiTheme="minorHAnsi" w:eastAsia="Times New Roman" w:hAnsiTheme="minorHAnsi" w:cs="Times New Roman"/>
                <w:b/>
                <w:bCs/>
                <w:color w:val="000000"/>
                <w:kern w:val="0"/>
                <w:lang w:val="en-US"/>
              </w:rPr>
              <w:t>2 SKUPŠ</w:t>
            </w:r>
            <w:r w:rsidR="00FD620F" w:rsidRPr="00EA7B88">
              <w:rPr>
                <w:rFonts w:asciiTheme="minorHAnsi" w:eastAsia="Times New Roman" w:hAnsiTheme="minorHAnsi" w:cs="Times New Roman"/>
                <w:b/>
                <w:bCs/>
                <w:color w:val="000000"/>
                <w:kern w:val="0"/>
                <w:lang w:val="en-US"/>
              </w:rPr>
              <w:t>TINA CRNE GORE</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Skupština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E5EAEE" w:themeFill="accent1" w:themeFillTint="33"/>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w:t>
            </w:r>
            <w:r w:rsidRPr="00EA7B88">
              <w:rPr>
                <w:rFonts w:asciiTheme="minorHAnsi" w:eastAsia="Times New Roman" w:hAnsiTheme="minorHAnsi" w:cs="Times New Roman"/>
                <w:color w:val="000000"/>
                <w:kern w:val="0"/>
                <w:shd w:val="clear" w:color="auto" w:fill="E5EAEE" w:themeFill="accent1" w:themeFillTint="33"/>
                <w:lang w:val="en-US"/>
              </w:rPr>
              <w:t>Državna izborna komisija</w:t>
            </w:r>
          </w:p>
        </w:tc>
        <w:tc>
          <w:tcPr>
            <w:tcW w:w="1800" w:type="dxa"/>
            <w:tcBorders>
              <w:top w:val="nil"/>
              <w:left w:val="nil"/>
              <w:bottom w:val="single" w:sz="4" w:space="0" w:color="auto"/>
              <w:right w:val="single" w:sz="4" w:space="0" w:color="auto"/>
            </w:tcBorders>
            <w:shd w:val="clear" w:color="auto" w:fill="E5EAEE" w:themeFill="accent1" w:themeFillTint="33"/>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914E21"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6E4379"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3 SUDSTVO</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Ustavni sud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Sudski savjet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Vrhovni sud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Apelacioni sud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Upravni sud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Privredni sud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Viši sud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Viši sud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Viši sud za prekršaje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Sud za prekršaje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Sud za prekršaje Budva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Sud za prekršaje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 xml:space="preserve"> Osnovni sud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Danilovgrad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Kolašin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Ulcinj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Osnovni sud Žabljak</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E934CF" w:rsidP="00EA7B88">
            <w:pPr>
              <w:spacing w:before="20" w:after="20" w:line="240" w:lineRule="auto"/>
              <w:rPr>
                <w:rFonts w:asciiTheme="minorHAnsi" w:eastAsia="Times New Roman" w:hAnsiTheme="minorHAnsi" w:cs="Times New Roman"/>
                <w:b/>
                <w:bCs/>
                <w:color w:val="000000"/>
                <w:kern w:val="0"/>
                <w:lang w:val="en-US"/>
              </w:rPr>
            </w:pPr>
            <w:r>
              <w:rPr>
                <w:rFonts w:asciiTheme="minorHAnsi" w:eastAsia="Times New Roman" w:hAnsiTheme="minorHAnsi" w:cs="Times New Roman"/>
                <w:b/>
                <w:bCs/>
                <w:color w:val="000000"/>
                <w:kern w:val="0"/>
                <w:lang w:val="en-US"/>
              </w:rPr>
              <w:t>4</w:t>
            </w:r>
            <w:r w:rsidR="00FD620F" w:rsidRPr="00EA7B88">
              <w:rPr>
                <w:rFonts w:asciiTheme="minorHAnsi" w:eastAsia="Times New Roman" w:hAnsiTheme="minorHAnsi" w:cs="Times New Roman"/>
                <w:b/>
                <w:bCs/>
                <w:color w:val="000000"/>
                <w:kern w:val="0"/>
                <w:lang w:val="en-US"/>
              </w:rPr>
              <w:t xml:space="preserve"> TUŽILAŠTVO</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Tužilački savjet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Vrhovno državno tužilaštvo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Specijalno državno tužilaštvo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Više državno tužilaštvo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Više državno tužilaštvo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Kolašin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 xml:space="preserve"> Osnovno državno tužilaštvo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Osnovno državno tužilaštvo Ulcinj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Centar za obuku u sudstvu i državnom tužilaštvu</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Samostalna organizacija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E934CF" w:rsidP="00EA7B88">
            <w:pPr>
              <w:spacing w:before="20" w:after="20" w:line="240" w:lineRule="auto"/>
              <w:rPr>
                <w:rFonts w:asciiTheme="minorHAnsi" w:eastAsia="Times New Roman" w:hAnsiTheme="minorHAnsi" w:cs="Times New Roman"/>
                <w:b/>
                <w:bCs/>
                <w:color w:val="000000"/>
                <w:kern w:val="0"/>
                <w:lang w:val="en-US"/>
              </w:rPr>
            </w:pPr>
            <w:r>
              <w:rPr>
                <w:rFonts w:asciiTheme="minorHAnsi" w:eastAsia="Times New Roman" w:hAnsiTheme="minorHAnsi" w:cs="Times New Roman"/>
                <w:b/>
                <w:bCs/>
                <w:color w:val="000000"/>
                <w:kern w:val="0"/>
                <w:lang w:val="en-US"/>
              </w:rPr>
              <w:t>5</w:t>
            </w:r>
            <w:r w:rsidR="00FD620F" w:rsidRPr="00EA7B88">
              <w:rPr>
                <w:rFonts w:asciiTheme="minorHAnsi" w:eastAsia="Times New Roman" w:hAnsiTheme="minorHAnsi" w:cs="Times New Roman"/>
                <w:b/>
                <w:bCs/>
                <w:color w:val="000000"/>
                <w:kern w:val="0"/>
                <w:lang w:val="en-US"/>
              </w:rPr>
              <w:t xml:space="preserve"> VLADA CRNE GORE</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Generalni sekretarijat Vlade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Kabinet Predsjednika Vlade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914E21"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Sekretarijat za zakonodavstvo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pravde, ljudskih i manjinskih prava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Centar za razvoj i očuvanje kulture manjina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373D9C" w:rsidRPr="00EA7B88">
              <w:rPr>
                <w:rFonts w:asciiTheme="minorHAnsi" w:eastAsia="Times New Roman" w:hAnsiTheme="minorHAnsi" w:cs="Times New Roman"/>
                <w:color w:val="000000"/>
                <w:kern w:val="0"/>
                <w:lang w:val="en-US"/>
              </w:rPr>
              <w:t>Opšti propisi o radu</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izvršenje krivičnih sankcija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517</w:t>
            </w:r>
          </w:p>
        </w:tc>
        <w:tc>
          <w:tcPr>
            <w:tcW w:w="1890" w:type="dxa"/>
            <w:tcBorders>
              <w:top w:val="nil"/>
              <w:left w:val="nil"/>
              <w:bottom w:val="single" w:sz="4" w:space="0" w:color="auto"/>
              <w:right w:val="nil"/>
            </w:tcBorders>
            <w:shd w:val="clear" w:color="auto" w:fill="auto"/>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373D9C"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Centar za alternativno rješavanje sporova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w:t>
            </w:r>
          </w:p>
        </w:tc>
        <w:tc>
          <w:tcPr>
            <w:tcW w:w="1890" w:type="dxa"/>
            <w:tcBorders>
              <w:top w:val="nil"/>
              <w:left w:val="nil"/>
              <w:bottom w:val="single" w:sz="4" w:space="0" w:color="auto"/>
              <w:right w:val="nil"/>
            </w:tcBorders>
            <w:shd w:val="clear" w:color="auto" w:fill="auto"/>
            <w:vAlign w:val="center"/>
            <w:hideMark/>
          </w:tcPr>
          <w:p w:rsidR="00FD620F" w:rsidRPr="00EA7B88" w:rsidRDefault="00914E21" w:rsidP="00EA7B88">
            <w:pPr>
              <w:spacing w:before="20" w:after="20" w:line="240" w:lineRule="auto"/>
              <w:rPr>
                <w:rFonts w:asciiTheme="minorHAnsi" w:eastAsia="Times New Roman" w:hAnsiTheme="minorHAnsi" w:cs="Times New Roman"/>
                <w:color w:val="auto"/>
                <w:kern w:val="0"/>
                <w:lang w:val="en-US"/>
              </w:rPr>
            </w:pPr>
            <w:r>
              <w:rPr>
                <w:rFonts w:asciiTheme="minorHAnsi" w:eastAsia="Times New Roman" w:hAnsiTheme="minorHAnsi" w:cs="Times New Roman"/>
                <w:color w:val="auto"/>
                <w:kern w:val="0"/>
                <w:lang w:val="en-US"/>
              </w:rPr>
              <w:t>Posebna pravna lica koja vrše javna ovlašćenja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427EB1"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unutrašnjih poslova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policije</w:t>
            </w:r>
            <w:r w:rsidR="006F5C31">
              <w:rPr>
                <w:rFonts w:asciiTheme="minorHAnsi" w:eastAsia="Times New Roman" w:hAnsiTheme="minorHAnsi" w:cs="Times New Roman"/>
                <w:color w:val="000000"/>
                <w:kern w:val="0"/>
                <w:lang w:val="en-US"/>
              </w:rPr>
              <w:t xml:space="preserve">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4,374</w:t>
            </w:r>
          </w:p>
        </w:tc>
        <w:tc>
          <w:tcPr>
            <w:tcW w:w="1890" w:type="dxa"/>
            <w:tcBorders>
              <w:top w:val="nil"/>
              <w:left w:val="nil"/>
              <w:bottom w:val="single" w:sz="4" w:space="0" w:color="auto"/>
              <w:right w:val="nil"/>
            </w:tcBorders>
            <w:shd w:val="clear" w:color="auto" w:fill="auto"/>
            <w:vAlign w:val="center"/>
            <w:hideMark/>
          </w:tcPr>
          <w:p w:rsidR="00FD620F" w:rsidRPr="00EA7B88" w:rsidRDefault="006F5C31"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r>
              <w:rPr>
                <w:rFonts w:asciiTheme="minorHAnsi" w:eastAsia="Times New Roman" w:hAnsiTheme="minorHAnsi" w:cs="Times New Roman"/>
                <w:color w:val="auto"/>
                <w:kern w:val="0"/>
                <w:lang w:val="en-US"/>
              </w:rPr>
              <w:t xml:space="preserve"> – dio Ministarstva unutrašnjih poslova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373D9C"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odbrane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Vojska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6F5C31" w:rsidRPr="00EA7B88">
              <w:rPr>
                <w:rFonts w:asciiTheme="minorHAnsi" w:eastAsia="Times New Roman" w:hAnsiTheme="minorHAnsi" w:cs="Times New Roman"/>
                <w:color w:val="auto"/>
                <w:kern w:val="0"/>
                <w:lang w:val="en-US"/>
              </w:rPr>
              <w:t>Organ državne uprave</w:t>
            </w:r>
            <w:r w:rsidR="006F5C31">
              <w:rPr>
                <w:rFonts w:asciiTheme="minorHAnsi" w:eastAsia="Times New Roman" w:hAnsiTheme="minorHAnsi" w:cs="Times New Roman"/>
                <w:color w:val="auto"/>
                <w:kern w:val="0"/>
                <w:lang w:val="en-US"/>
              </w:rPr>
              <w:t xml:space="preserve"> – dio Ministarstva odbrane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0B4C0D" w:rsidRPr="00EA7B88">
              <w:rPr>
                <w:rFonts w:asciiTheme="minorHAnsi" w:eastAsia="Times New Roman" w:hAnsiTheme="minorHAnsi" w:cs="Times New Roman"/>
                <w:color w:val="000000"/>
                <w:kern w:val="0"/>
                <w:lang w:val="en-US"/>
              </w:rPr>
              <w:t>Poseban propis iz ove oblasti</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Vojno-</w:t>
            </w:r>
            <w:r w:rsidR="00FD620F" w:rsidRPr="00EA7B88">
              <w:rPr>
                <w:rFonts w:asciiTheme="minorHAnsi" w:eastAsia="Times New Roman" w:hAnsiTheme="minorHAnsi" w:cs="Times New Roman"/>
                <w:color w:val="000000"/>
                <w:kern w:val="0"/>
                <w:lang w:val="en-US"/>
              </w:rPr>
              <w:t>diplomatska predstavništva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6F5C31" w:rsidRPr="00EA7B88">
              <w:rPr>
                <w:rFonts w:asciiTheme="minorHAnsi" w:eastAsia="Times New Roman" w:hAnsiTheme="minorHAnsi" w:cs="Times New Roman"/>
                <w:color w:val="auto"/>
                <w:kern w:val="0"/>
                <w:lang w:val="en-US"/>
              </w:rPr>
              <w:t>Organ državne uprave</w:t>
            </w:r>
            <w:r w:rsidR="006F5C31">
              <w:rPr>
                <w:rFonts w:asciiTheme="minorHAnsi" w:eastAsia="Times New Roman" w:hAnsiTheme="minorHAnsi" w:cs="Times New Roman"/>
                <w:color w:val="auto"/>
                <w:kern w:val="0"/>
                <w:lang w:val="en-US"/>
              </w:rPr>
              <w:t xml:space="preserve"> – dio Ministarstva odbrane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0B4C0D" w:rsidRPr="00EA7B88">
              <w:rPr>
                <w:rFonts w:asciiTheme="minorHAnsi" w:eastAsia="Times New Roman" w:hAnsiTheme="minorHAnsi" w:cs="Times New Roman"/>
                <w:color w:val="000000"/>
                <w:kern w:val="0"/>
                <w:lang w:val="en-US"/>
              </w:rPr>
              <w:t>Poseban propis iz ove oblasti</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Direkcija za zaštitu tajnih podatka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0D4A29"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Ministarstvo finansija i socijalnog staranja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 xml:space="preserve"> JU Centar za socijalni rad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Danilovgrad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Mojkovac</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socijalni rad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Dom starih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Dom starih Grabovac Risan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Dom starih "Pljevlja"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Dom starih "Nikšić"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Dom starih "Podgorica"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Dječji dom "Mladost" Bijela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Zavod "Komanski most"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Centar za djecu i mlade "Ljubović"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"Lovćen-Bečići" - Cetinje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za statistiku</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Zaštitnik imovinsko-pravnih interesa Crne Gore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46660D"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46660D"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Agencija za investicije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46660D"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46660D"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Socijalni savjet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6F5C31">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46660D" w:rsidRPr="00EA7B88">
              <w:rPr>
                <w:rFonts w:asciiTheme="minorHAnsi" w:eastAsia="Times New Roman" w:hAnsiTheme="minorHAnsi" w:cs="Times New Roman"/>
                <w:color w:val="000000"/>
                <w:kern w:val="0"/>
                <w:lang w:val="en-US"/>
              </w:rPr>
              <w:t>Opšti propisi o radu</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Zavod za socijalnu i dječ</w:t>
            </w:r>
            <w:r w:rsidR="00FD620F" w:rsidRPr="00EA7B88">
              <w:rPr>
                <w:rFonts w:asciiTheme="minorHAnsi" w:eastAsia="Times New Roman" w:hAnsiTheme="minorHAnsi" w:cs="Times New Roman"/>
                <w:color w:val="000000"/>
                <w:kern w:val="0"/>
                <w:lang w:val="en-US"/>
              </w:rPr>
              <w:t>ju zaštitu</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793F8E">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katastar i državnu imovinu</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563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prihoda i carina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jc w:val="center"/>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1.</w:t>
            </w:r>
            <w:r w:rsidR="00FD620F" w:rsidRPr="00EA7B88">
              <w:rPr>
                <w:rFonts w:asciiTheme="minorHAnsi" w:eastAsia="Times New Roman" w:hAnsiTheme="minorHAnsi" w:cs="Times New Roman"/>
                <w:color w:val="000000"/>
                <w:kern w:val="0"/>
                <w:lang w:val="en-US"/>
              </w:rPr>
              <w:t>111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Ministarstvo vanjskih poslova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lastRenderedPageBreak/>
              <w:t xml:space="preserve"> Uprava za saradnju s</w:t>
            </w:r>
            <w:r w:rsidR="00FD620F" w:rsidRPr="00EA7B88">
              <w:rPr>
                <w:rFonts w:asciiTheme="minorHAnsi" w:eastAsia="Times New Roman" w:hAnsiTheme="minorHAnsi" w:cs="Times New Roman"/>
                <w:color w:val="000000"/>
                <w:kern w:val="0"/>
                <w:lang w:val="en-US"/>
              </w:rPr>
              <w:t xml:space="preserve"> dijasporom - iseljenicima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Ministarstvo prosvjete, nauke, kulture i sporta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Policijska akademija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Crnogorsko narodno pozorište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Kraljevsko pozorište "Zetski dom"</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Nacionalna biblioteka Crne Gore "Đurđe Crnojević"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Prirodnjački muzej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Crnogorska kinoteka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Muzički centar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Biblioteka za slijepe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Narodni muzej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Pomorski muzej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Centar savremene umjetnosti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Centar za konzervaciju i arheologiju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JU Filmski centar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Zavod za školstvo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Ispitni centar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Centar za stručno obrazovanje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35526B"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35526B"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Agencija za kontrolu i obezbjeđenje kvaliteta visokog obrazovanja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Državna agencija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Državni arhiv</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141</w:t>
            </w:r>
          </w:p>
        </w:tc>
        <w:tc>
          <w:tcPr>
            <w:tcW w:w="1890" w:type="dxa"/>
            <w:tcBorders>
              <w:top w:val="nil"/>
              <w:left w:val="nil"/>
              <w:bottom w:val="single" w:sz="4" w:space="0" w:color="auto"/>
              <w:right w:val="nil"/>
            </w:tcBorders>
            <w:shd w:val="clear" w:color="auto" w:fill="auto"/>
            <w:vAlign w:val="center"/>
            <w:hideMark/>
          </w:tcPr>
          <w:p w:rsidR="00FD620F" w:rsidRPr="00EA7B88" w:rsidRDefault="00A4487D"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A4487D"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za zaštitu kulturnih dobara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za sport i mlade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PREDŠKOLSKE USTANOVE</w:t>
            </w:r>
          </w:p>
        </w:tc>
        <w:tc>
          <w:tcPr>
            <w:tcW w:w="1800" w:type="dxa"/>
            <w:tcBorders>
              <w:top w:val="nil"/>
              <w:left w:val="nil"/>
              <w:bottom w:val="single" w:sz="4" w:space="0" w:color="auto"/>
              <w:right w:val="single" w:sz="4" w:space="0" w:color="auto"/>
            </w:tcBorders>
            <w:shd w:val="clear" w:color="000000" w:fill="5B9BD5"/>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"Vukosava I. Mašanović" -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"Radmila Nedić" -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"Dašo Bešekić" -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"Ljubica V. Jovanović - Maše" - Budva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"Zagorka Ivanović" -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"Irena Radović" - Danilovgrad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"Naša Radost" -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"Sestre Radović" - Kolašin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"Radost" -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"Jevrosima Rabrenović" - Mojkovac</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"Dragan Kovačević" -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Dječji vrtić -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lastRenderedPageBreak/>
              <w:t>"Eko b</w:t>
            </w:r>
            <w:r w:rsidR="00FD620F" w:rsidRPr="00EA7B88">
              <w:rPr>
                <w:rFonts w:asciiTheme="minorHAnsi" w:eastAsia="Times New Roman" w:hAnsiTheme="minorHAnsi" w:cs="Times New Roman"/>
                <w:color w:val="000000"/>
                <w:kern w:val="0"/>
                <w:lang w:val="en-US"/>
              </w:rPr>
              <w:t>ajka" -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"Đina Vrbica"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776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"Ljubica Popović"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475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"Boško Buha" -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"Bambi" - Tivat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"Solidarnost" - Ulcinj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OSNOVNE ŠKOLE</w:t>
            </w:r>
          </w:p>
        </w:tc>
        <w:tc>
          <w:tcPr>
            <w:tcW w:w="1800" w:type="dxa"/>
            <w:tcBorders>
              <w:top w:val="nil"/>
              <w:left w:val="nil"/>
              <w:bottom w:val="single" w:sz="4" w:space="0" w:color="auto"/>
              <w:right w:val="single" w:sz="4" w:space="0" w:color="auto"/>
            </w:tcBorders>
            <w:shd w:val="clear" w:color="000000" w:fill="5B9BD5"/>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Andrijevica</w:t>
            </w:r>
          </w:p>
        </w:tc>
        <w:tc>
          <w:tcPr>
            <w:tcW w:w="2880" w:type="dxa"/>
            <w:tcBorders>
              <w:top w:val="single" w:sz="4" w:space="0" w:color="auto"/>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"Bajo Jojić"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"Milić Keljanović"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Bar</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"Anto Đedović"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"Blažo Jokov Orlandić"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"Bratstvo i jedinstvo"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"Đerđ Kastrioti Skenderbeg"</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"Jovan Tomašević"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"Jugoslavija"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"Kekec"</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"Meksiko"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"Mrkojevići"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"Srbija"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Berane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"Donja Ržanica"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"Lubnice"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"Polica"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"Radomir Mitrović"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"Vladislav Rajko Korać"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 Karadžić"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"Vukajlo Kukalj"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"Vukašin Radunović"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Bijelo Polje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 maj"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 maj"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"Aleksa Bećo Đilas"</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"Braća Ribar"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"Dušan Korać"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"Krsto Radojević"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"Marko Miljanov"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"Milomir Đalović"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"Milovan Jelić"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"Mladost"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"Nedakusi"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"Pavle Žižić"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"Rifat Burdžović Tršo"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"Risto Ratković"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"Šukrija Međedović"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"Vladislav Sl. Ribnikar"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 Karadžić"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Budva</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"Druga osnovna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"Mirko Srzentić"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"Stefan Mitrov Ljubiša"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Cetinje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"Boro Vukmirović"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"Lovćnski partizanski odred"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 "Savo Popović"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"Njegoš"</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"Šunjo Pešikan"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Danilovgrad</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"Blažo Mraković"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"Miloslav Koljenšić"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"Njegoš"</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"Vuko Jovović"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Gusinje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"Džefer Nikočević"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Herceg Novi</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"Dašo Pavičić"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"Ilija Kišić"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"Milan Vuković"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"Orjenski bataljon"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Kolašin</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"dr Radoslav J. Vešović"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"Međuriječje"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"Mojsije Stevanović"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"Risto Manojlović"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"Vojin Čepić"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Kotor</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"Ivo Visin"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"Nikola Đurković"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"Njegoš"</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"Savo Ilić"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"Veljko Drobnjaković"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Mojkovac</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"Aleksa Đilas Bećo"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"Milovan Rakočević"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"Radomir Rakočević"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Nikšić</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"Braća Bulajić"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"Braća Labudović"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"Braća Ribar"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"Branko Višnjić"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"Dobrislav Đedo Pernović"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"Dušan Bojović"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"Dušan Đukanović"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"Ivan Vušović"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"Jagoš Kontić"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"Janko Bjelica"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"Janko Mićunović"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"Jovan Draganić"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"Jovan Gnjatović"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"Luka Simonović"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"Mileva Lajović Lalatović"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"Milija Nikčević"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 "Dara Čokorilo"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"Olga Golović"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"Pavle Kovačević"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"Rade Perović"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"Radoje Čizmović"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"Ratko Žarić"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Petnjica</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 maj"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"Mahmut Adrović"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"Savin Bor"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"Trpezi"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"Tucanje"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Plav</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"Hajro Šahmanović"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"Petar Dedović"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Plužine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"Bajo Pivljanin"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"Bećko Jovović"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Obrazovni centar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Pljevlja</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"Boško Buha"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"Bratstvo-jedinstvo"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"Dušan Ivović"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"Jakub Kubur"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"Kruševo"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"Mataruge"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"Mihailo Žugić"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"Mile Peruničić"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"Radoje Kontić"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"Radoje Tošić"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"Ristan Pavlović"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"Saljko Aljković"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"Vladimir Rolović"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"Živko Džuver"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Podgorica</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 oktobar"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 maj"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"Boško Radulović"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"Božidar Vuković Podgoričanin"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"Branko Božović"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"dr Dragiša Ivanović"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"Đoko Prelević"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"Maksim Gorki"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"Marko Miljanov"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"Milan Vukotić"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"Milorad Musa Burzan"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"Niko Maraš"</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"Oktoih"</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"Pavle Rovinski"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"Radojica Perović"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"Savo Kažić"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"Savo Pejanović"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"Sutjeska"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"Šćepan Đukić"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"Štampar Makarije"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"Vladika Danilo"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"Vladimir Nazor"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"Vlado Milić"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"Vojin Popović"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 Karadžić"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"Zarija Vujošević"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Rožaje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 maj"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"Balotiće"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"Bratstvo i jedinstvo"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"Bukovica"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"Daciće"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"Donja Lovnica"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"Milun Ivanović"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"Miroslav Đurović"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"Mustafa Pećanin"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Šavnik</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"Bogdan Kotlica"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"Jovan Ćorović"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Obrazovni centar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Tivat</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"Branko Brinić"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"Drago Milović"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Tuzi</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 novembar"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"Đerđ Kastrioti Skenderbeg"</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"Jedinstvo"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"Mahmut Lekić"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150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Ulcinj</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"Bedri Elezaga"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"Boško Strugar"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"Marko Nuculović"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"Maršal Tito"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škola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Žabljak</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"Dušan Obradović"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"Vuk Knežević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SREDNJE ŠKOLE</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ekonomsko-ugostiteljska škola -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medicinska škola "dr. Branko Zogović" -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"Vukadin Vukadinović" -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elektro-ekonomska škola -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pomorska škola -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Prva srednja stručna -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ekonomsko-ugostiteljska škola -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Srednja ekonomska škola "Mirko Vešović"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elektrotehnička škola "Vaso Aligrudić"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SGGŠ "I</w:t>
            </w:r>
            <w:r w:rsidR="00FD620F" w:rsidRPr="00EA7B88">
              <w:rPr>
                <w:rFonts w:asciiTheme="minorHAnsi" w:eastAsia="Times New Roman" w:hAnsiTheme="minorHAnsi" w:cs="Times New Roman"/>
                <w:color w:val="000000"/>
                <w:kern w:val="0"/>
                <w:lang w:val="en-US"/>
              </w:rPr>
              <w:t>nž. Marko Radević"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stučna škola "Ivan Uskoković"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"Spasoje Raspopović"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ŠZSIVSO "Sergije Stanić"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Stručna medicinska škola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stručna škola -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 Andrijevica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"Danilo Kiš" - Budva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"Ivan Goran Kovačić" -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"Braća Selić" - Kolašin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"Vuksan Đukić" - Mojkovac</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 Petnjica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"Bećo Bašić" -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Golubovci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"Mladost" - Tivat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"25. maj" - Tuzi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"Bratstvo-jedinstvo" - Ulcinj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mješovita škola "17. septembar" - Žabljak</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"Niko Rolović" -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"Panto Mališić" -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"Miloje Dobrašinović" -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"Petar I Petrović Njegoš" - Danilovgrad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"Stojan Cerović" -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Gimnazija "Tanasije Pejatović" -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"Slobodan Škerović"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Gimnazija "30. septembar" - Rožaje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UMJETNIČKE ŠKOLE</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Srednja likovna škola "Petar Lubarda" -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ŠOISMO "Vida Matjan" -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UŠOISMO "Andre Navara"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UŠZMIB "Vasa Pavić"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RESURSNI CENTRI</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552"/>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RC za školovanje i rekreaciju lica sa poremećajem sluha i govora "Dr PerutaIvanović" -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RC za obrazovanje i osposobljavanje "1. jun"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RC za djecu i mlade -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DOMOVI</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USTANOVE</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JU Zavod za udžbenike i nastavna sredstva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UNIVERZITETI I FAKULTETI</w:t>
            </w:r>
          </w:p>
        </w:tc>
        <w:tc>
          <w:tcPr>
            <w:tcW w:w="1800" w:type="dxa"/>
            <w:tcBorders>
              <w:top w:val="nil"/>
              <w:left w:val="nil"/>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c>
          <w:tcPr>
            <w:tcW w:w="1890" w:type="dxa"/>
            <w:tcBorders>
              <w:top w:val="nil"/>
              <w:left w:val="nil"/>
              <w:bottom w:val="single" w:sz="4" w:space="0" w:color="auto"/>
              <w:right w:val="nil"/>
            </w:tcBorders>
            <w:shd w:val="clear" w:color="000000" w:fill="5B9BD5"/>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p>
        </w:tc>
        <w:tc>
          <w:tcPr>
            <w:tcW w:w="2880" w:type="dxa"/>
            <w:tcBorders>
              <w:top w:val="nil"/>
              <w:left w:val="single" w:sz="4" w:space="0" w:color="auto"/>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JU Univerzitet Crne Gore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Arhitektonski fakultet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Biotehnički fakultet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Ekonomski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Elektrotehnički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Fakultet političkih nauka </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za pomorstvo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za turizam i hotelijerstvo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dramskih umjetnosti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likovnih umjetnosti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za sport i fizičko vaspitanje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Filozofski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Filološki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Građevinski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Institut za biologiju mora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Istorijski institut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Mašinski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Medicinski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Metalurško-tehnološki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Muzička akademija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Pravni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Prirodno-matematički fakultet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Fakultet za crnogorski jezik i književnost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ekonomskog razvoja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Zavod za metrologiju</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Agencija za zaštitu konkurencije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Državna agencija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Akreditaciono tijelo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Samostalna neprofitna organizacija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Institut za standardizaciju</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kapitalnih investicija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pom</w:t>
            </w:r>
            <w:r w:rsidR="00E934CF">
              <w:rPr>
                <w:rFonts w:asciiTheme="minorHAnsi" w:eastAsia="Times New Roman" w:hAnsiTheme="minorHAnsi" w:cs="Times New Roman"/>
                <w:color w:val="000000"/>
                <w:kern w:val="0"/>
                <w:lang w:val="en-US"/>
              </w:rPr>
              <w:t>orske sigurnosti i upravljanja</w:t>
            </w:r>
            <w:r w:rsidRPr="00EA7B88">
              <w:rPr>
                <w:rFonts w:asciiTheme="minorHAnsi" w:eastAsia="Times New Roman" w:hAnsiTheme="minorHAnsi" w:cs="Times New Roman"/>
                <w:color w:val="000000"/>
                <w:kern w:val="0"/>
                <w:lang w:val="en-US"/>
              </w:rPr>
              <w:t xml:space="preserve"> lukama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saobraćaj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željeznice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ugljovodonike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poljoprivrede, šumarstva i vodoprivrede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šume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vode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Uprava za bezbjednost hrane, veterinu i fitosanitarne poslove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87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zdravlja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Ministarstvo ekologije, prostornog planiranja i urbanizma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DA3139"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Agencija za zaštitu</w:t>
            </w:r>
            <w:r w:rsidR="00FD620F" w:rsidRPr="00EA7B88">
              <w:rPr>
                <w:rFonts w:asciiTheme="minorHAnsi" w:eastAsia="Times New Roman" w:hAnsiTheme="minorHAnsi" w:cs="Times New Roman"/>
                <w:color w:val="000000"/>
                <w:kern w:val="0"/>
                <w:lang w:val="en-US"/>
              </w:rPr>
              <w:t xml:space="preserve"> životne sredine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74</w:t>
            </w:r>
          </w:p>
        </w:tc>
        <w:tc>
          <w:tcPr>
            <w:tcW w:w="1890" w:type="dxa"/>
            <w:tcBorders>
              <w:top w:val="nil"/>
              <w:left w:val="nil"/>
              <w:bottom w:val="single" w:sz="4" w:space="0" w:color="auto"/>
              <w:right w:val="nil"/>
            </w:tcBorders>
            <w:shd w:val="clear" w:color="auto" w:fill="auto"/>
            <w:vAlign w:val="center"/>
            <w:hideMark/>
          </w:tcPr>
          <w:p w:rsidR="00FD620F" w:rsidRPr="00EA7B88" w:rsidRDefault="00250C1E"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250C1E"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javnih radova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 xml:space="preserve"> Nacionalna turistička organizacija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Organizacija od javnog interesa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w:t>
            </w:r>
            <w:r w:rsidRPr="00EA7B88">
              <w:rPr>
                <w:rFonts w:asciiTheme="minorHAnsi" w:eastAsia="Times New Roman" w:hAnsiTheme="minorHAnsi" w:cs="Times New Roman"/>
                <w:color w:val="000000"/>
                <w:kern w:val="0"/>
                <w:shd w:val="clear" w:color="auto" w:fill="E5EAEE" w:themeFill="accent1" w:themeFillTint="33"/>
                <w:lang w:val="en-US"/>
              </w:rPr>
              <w:t>Zavod za hidrometeorologiju i seizmologiju</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Ministarstvo javne uprave, digitalnog društva i medija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za kadrove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Uprava za inspekcijske poslove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Organ državne uprave</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E934CF" w:rsidP="00EA7B88">
            <w:pPr>
              <w:spacing w:before="20" w:after="20" w:line="240" w:lineRule="auto"/>
              <w:rPr>
                <w:rFonts w:asciiTheme="minorHAnsi" w:eastAsia="Times New Roman" w:hAnsiTheme="minorHAnsi" w:cs="Times New Roman"/>
                <w:b/>
                <w:bCs/>
                <w:color w:val="000000"/>
                <w:kern w:val="0"/>
                <w:lang w:val="en-US"/>
              </w:rPr>
            </w:pPr>
            <w:r>
              <w:rPr>
                <w:rFonts w:asciiTheme="minorHAnsi" w:eastAsia="Times New Roman" w:hAnsiTheme="minorHAnsi" w:cs="Times New Roman"/>
                <w:b/>
                <w:bCs/>
                <w:color w:val="000000"/>
                <w:kern w:val="0"/>
                <w:lang w:val="en-US"/>
              </w:rPr>
              <w:t>6</w:t>
            </w:r>
            <w:r w:rsidR="00FD620F" w:rsidRPr="00EA7B88">
              <w:rPr>
                <w:rFonts w:asciiTheme="minorHAnsi" w:eastAsia="Times New Roman" w:hAnsiTheme="minorHAnsi" w:cs="Times New Roman"/>
                <w:b/>
                <w:bCs/>
                <w:color w:val="000000"/>
                <w:kern w:val="0"/>
                <w:lang w:val="en-US"/>
              </w:rPr>
              <w:t xml:space="preserve"> SAMOSTALNE POTROŠAČKE JEDINICE</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w:t>
            </w:r>
            <w:r w:rsidRPr="00EA7B88">
              <w:rPr>
                <w:rFonts w:asciiTheme="minorHAnsi" w:eastAsia="Times New Roman" w:hAnsiTheme="minorHAnsi" w:cs="Times New Roman"/>
                <w:color w:val="000000"/>
                <w:kern w:val="0"/>
                <w:shd w:val="clear" w:color="auto" w:fill="E5EAEE" w:themeFill="accent1" w:themeFillTint="33"/>
                <w:lang w:val="en-US"/>
              </w:rPr>
              <w:t>Zaštitnik ljudskih prava i sloboda</w:t>
            </w:r>
            <w:r w:rsidR="00D25CE4" w:rsidRPr="00EA7B88">
              <w:rPr>
                <w:rFonts w:asciiTheme="minorHAnsi" w:eastAsia="Times New Roman" w:hAnsiTheme="minorHAnsi" w:cs="Times New Roman"/>
                <w:color w:val="000000"/>
                <w:kern w:val="0"/>
                <w:shd w:val="clear" w:color="auto" w:fill="E5EAEE" w:themeFill="accent1" w:themeFillTint="33"/>
                <w:lang w:val="en-US"/>
              </w:rPr>
              <w:t xml:space="preserve"> C</w:t>
            </w:r>
            <w:r w:rsidR="00A1511C" w:rsidRPr="00EA7B88">
              <w:rPr>
                <w:rFonts w:asciiTheme="minorHAnsi" w:eastAsia="Times New Roman" w:hAnsiTheme="minorHAnsi" w:cs="Times New Roman"/>
                <w:color w:val="000000"/>
                <w:kern w:val="0"/>
                <w:shd w:val="clear" w:color="auto" w:fill="E5EAEE" w:themeFill="accent1" w:themeFillTint="33"/>
                <w:lang w:val="en-US"/>
              </w:rPr>
              <w:t>rne Gore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D25CE4" w:rsidRPr="00EA7B88">
              <w:rPr>
                <w:rFonts w:asciiTheme="minorHAnsi" w:eastAsia="Times New Roman" w:hAnsiTheme="minorHAnsi" w:cs="Times New Roman"/>
                <w:color w:val="auto"/>
                <w:kern w:val="0"/>
                <w:lang w:val="en-US"/>
              </w:rPr>
              <w:t>Državni organ</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D25CE4"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Državna revizorska institucija</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Stručna služba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D25CE4"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Crnogorska akademija nauka i umjetnosti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Matica crnogorska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Organizacija od javnog interesa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D25CE4"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Agencija za zaštitu ličnih podataka i slobodan pristup informacijama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Državna agencija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D25CE4"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Agencija za mirno rješavanje radnih sporova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Državna agencija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D25CE4"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Senat Prijestonice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w:t>
            </w:r>
            <w:r w:rsidR="00D25CE4" w:rsidRPr="00EA7B88">
              <w:rPr>
                <w:rFonts w:asciiTheme="minorHAnsi" w:eastAsia="Times New Roman" w:hAnsiTheme="minorHAnsi" w:cs="Times New Roman"/>
                <w:color w:val="auto"/>
                <w:kern w:val="0"/>
                <w:lang w:val="en-US"/>
              </w:rPr>
              <w:t xml:space="preserve">Savjetodavno tijelo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E03C8B"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Revizorsko tijelo</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Samostalno revizorsko tijelo</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A23A55"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Agencija za sprječavanje korupcije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Državna agencija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r w:rsidR="00AE1DAA"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Komisija za zaštitu prava u postupcima javnih nabavki </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w:t>
            </w:r>
          </w:p>
        </w:tc>
        <w:tc>
          <w:tcPr>
            <w:tcW w:w="1890" w:type="dxa"/>
            <w:tcBorders>
              <w:top w:val="nil"/>
              <w:left w:val="nil"/>
              <w:bottom w:val="single" w:sz="4" w:space="0" w:color="auto"/>
              <w:right w:val="single" w:sz="4" w:space="0" w:color="auto"/>
            </w:tcBorders>
            <w:shd w:val="clear" w:color="auto" w:fill="auto"/>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Samostalno pravno lice</w:t>
            </w:r>
          </w:p>
        </w:tc>
        <w:tc>
          <w:tcPr>
            <w:tcW w:w="2880" w:type="dxa"/>
            <w:tcBorders>
              <w:top w:val="nil"/>
              <w:left w:val="nil"/>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E934CF">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Službeni list Crne Gore</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Fond za zaštitu i ostvarivanje manjinskih prava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6560" w:type="dxa"/>
            <w:gridSpan w:val="3"/>
            <w:tcBorders>
              <w:top w:val="single" w:sz="4" w:space="0" w:color="auto"/>
              <w:left w:val="single" w:sz="4" w:space="0" w:color="auto"/>
              <w:bottom w:val="single" w:sz="4" w:space="0" w:color="auto"/>
              <w:right w:val="single" w:sz="4" w:space="0" w:color="auto"/>
            </w:tcBorders>
            <w:shd w:val="clear" w:color="000000" w:fill="5B9BD5"/>
            <w:noWrap/>
            <w:vAlign w:val="center"/>
            <w:hideMark/>
          </w:tcPr>
          <w:p w:rsidR="00FD620F" w:rsidRPr="00EA7B88" w:rsidRDefault="00FD620F" w:rsidP="00EA7B88">
            <w:pPr>
              <w:spacing w:before="20" w:after="20" w:line="240" w:lineRule="auto"/>
              <w:rPr>
                <w:rFonts w:asciiTheme="minorHAnsi" w:eastAsia="Times New Roman" w:hAnsiTheme="minorHAnsi" w:cs="Times New Roman"/>
                <w:b/>
                <w:bCs/>
                <w:color w:val="000000"/>
                <w:kern w:val="0"/>
                <w:lang w:val="en-US"/>
              </w:rPr>
            </w:pPr>
            <w:r w:rsidRPr="00EA7B88">
              <w:rPr>
                <w:rFonts w:asciiTheme="minorHAnsi" w:eastAsia="Times New Roman" w:hAnsiTheme="minorHAnsi" w:cs="Times New Roman"/>
                <w:b/>
                <w:bCs/>
                <w:color w:val="000000"/>
                <w:kern w:val="0"/>
                <w:lang w:val="en-US"/>
              </w:rPr>
              <w:t>6 DRŽAVNI FONDOVI</w:t>
            </w:r>
          </w:p>
        </w:tc>
        <w:tc>
          <w:tcPr>
            <w:tcW w:w="2880" w:type="dxa"/>
            <w:tcBorders>
              <w:top w:val="nil"/>
              <w:left w:val="nil"/>
              <w:bottom w:val="single" w:sz="4" w:space="0" w:color="auto"/>
              <w:right w:val="single" w:sz="4" w:space="0" w:color="auto"/>
            </w:tcBorders>
            <w:shd w:val="clear" w:color="000000" w:fill="5B9BD5"/>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Fond penzijskog i invalidskog osiguranja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Fond za zdravstveno osiguranje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190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JZU Klinički centar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jc w:val="center"/>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2.</w:t>
            </w:r>
            <w:r w:rsidR="00FD620F" w:rsidRPr="00EA7B88">
              <w:rPr>
                <w:rFonts w:asciiTheme="minorHAnsi" w:eastAsia="Times New Roman" w:hAnsiTheme="minorHAnsi" w:cs="Times New Roman"/>
                <w:color w:val="000000"/>
                <w:kern w:val="0"/>
                <w:lang w:val="en-US"/>
              </w:rPr>
              <w:t>828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Bolnica Dobrota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165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Bolnica </w:t>
            </w:r>
            <w:r w:rsidR="00E934CF">
              <w:rPr>
                <w:rFonts w:asciiTheme="minorHAnsi" w:eastAsia="Times New Roman" w:hAnsiTheme="minorHAnsi" w:cs="Times New Roman"/>
                <w:color w:val="000000"/>
                <w:kern w:val="0"/>
                <w:lang w:val="en-US"/>
              </w:rPr>
              <w:t>“</w:t>
            </w:r>
            <w:r w:rsidRPr="00EA7B88">
              <w:rPr>
                <w:rFonts w:asciiTheme="minorHAnsi" w:eastAsia="Times New Roman" w:hAnsiTheme="minorHAnsi" w:cs="Times New Roman"/>
                <w:color w:val="000000"/>
                <w:kern w:val="0"/>
                <w:lang w:val="en-US"/>
              </w:rPr>
              <w:t>Vaso Ćuković</w:t>
            </w:r>
            <w:r w:rsidR="00E934CF">
              <w:rPr>
                <w:rFonts w:asciiTheme="minorHAnsi" w:eastAsia="Times New Roman" w:hAnsiTheme="minorHAnsi" w:cs="Times New Roman"/>
                <w:color w:val="000000"/>
                <w:kern w:val="0"/>
                <w:lang w:val="en-US"/>
              </w:rPr>
              <w: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183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391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348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235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Opšta bolnica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299</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lastRenderedPageBreak/>
              <w:t>Specijalna bolnica za plućne bolesti "Dr Jovan Bulajić"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JZU Zavod za HMP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Institut za javno zdravlje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226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Zavod za tr</w:t>
            </w:r>
            <w:r w:rsidR="00E934CF">
              <w:rPr>
                <w:rFonts w:asciiTheme="minorHAnsi" w:eastAsia="Times New Roman" w:hAnsiTheme="minorHAnsi" w:cs="Times New Roman"/>
                <w:color w:val="000000"/>
                <w:kern w:val="0"/>
                <w:lang w:val="en-US"/>
              </w:rPr>
              <w:t>ansfuziju k</w:t>
            </w:r>
            <w:r w:rsidRPr="00EA7B88">
              <w:rPr>
                <w:rFonts w:asciiTheme="minorHAnsi" w:eastAsia="Times New Roman" w:hAnsiTheme="minorHAnsi" w:cs="Times New Roman"/>
                <w:color w:val="000000"/>
                <w:kern w:val="0"/>
                <w:lang w:val="en-US"/>
              </w:rPr>
              <w:t>rvi Crne Gore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auto" w:fill="F2F2F2" w:themeFill="background1" w:themeFillShade="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shd w:val="clear" w:color="auto" w:fill="F2F2F2" w:themeFill="background1" w:themeFillShade="F2"/>
                <w:lang w:val="en-US"/>
              </w:rPr>
              <w:t>ZU</w:t>
            </w:r>
            <w:r w:rsidR="00AC735E">
              <w:rPr>
                <w:rFonts w:asciiTheme="minorHAnsi" w:eastAsia="Times New Roman" w:hAnsiTheme="minorHAnsi" w:cs="Times New Roman"/>
                <w:color w:val="000000"/>
                <w:kern w:val="0"/>
                <w:shd w:val="clear" w:color="auto" w:fill="F2F2F2" w:themeFill="background1" w:themeFillShade="F2"/>
                <w:lang w:val="en-US"/>
              </w:rPr>
              <w:t xml:space="preserve"> A</w:t>
            </w:r>
            <w:r w:rsidR="00FD620F" w:rsidRPr="00EA7B88">
              <w:rPr>
                <w:rFonts w:asciiTheme="minorHAnsi" w:eastAsia="Times New Roman" w:hAnsiTheme="minorHAnsi" w:cs="Times New Roman"/>
                <w:color w:val="000000"/>
                <w:kern w:val="0"/>
                <w:shd w:val="clear" w:color="auto" w:fill="F2F2F2" w:themeFill="background1" w:themeFillShade="F2"/>
                <w:lang w:val="en-US"/>
              </w:rPr>
              <w:t>poteke Crne Gore Montefarm</w:t>
            </w:r>
          </w:p>
        </w:tc>
        <w:tc>
          <w:tcPr>
            <w:tcW w:w="1800" w:type="dxa"/>
            <w:tcBorders>
              <w:top w:val="nil"/>
              <w:left w:val="nil"/>
              <w:bottom w:val="single" w:sz="4" w:space="0" w:color="auto"/>
              <w:right w:val="single" w:sz="4" w:space="0" w:color="auto"/>
            </w:tcBorders>
            <w:shd w:val="clear" w:color="auto" w:fill="F2F2F2" w:themeFill="background1" w:themeFillShade="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442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Andrijevica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46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Bar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206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Bijelo Polje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173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Budva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114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Cetinje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95</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Danilovgrad</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78</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 xml:space="preserve"> Dom zdravlja Kolaš</w:t>
            </w:r>
            <w:r w:rsidR="00FD620F" w:rsidRPr="00EA7B88">
              <w:rPr>
                <w:rFonts w:asciiTheme="minorHAnsi" w:eastAsia="Times New Roman" w:hAnsiTheme="minorHAnsi" w:cs="Times New Roman"/>
                <w:color w:val="000000"/>
                <w:kern w:val="0"/>
                <w:lang w:val="en-US"/>
              </w:rPr>
              <w:t>in</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56</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Kotor</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Mojkovac</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E934CF"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 xml:space="preserve"> Dom zdravlja Nikšić</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303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Plav</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Pljevlja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Podgorica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641</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AC735E" w:rsidP="00EA7B88">
            <w:pPr>
              <w:spacing w:before="20" w:after="20" w:line="240" w:lineRule="auto"/>
              <w:rPr>
                <w:rFonts w:asciiTheme="minorHAnsi" w:eastAsia="Times New Roman" w:hAnsiTheme="minorHAnsi" w:cs="Times New Roman"/>
                <w:color w:val="000000"/>
                <w:kern w:val="0"/>
                <w:lang w:val="en-US"/>
              </w:rPr>
            </w:pPr>
            <w:r>
              <w:rPr>
                <w:rFonts w:asciiTheme="minorHAnsi" w:eastAsia="Times New Roman" w:hAnsiTheme="minorHAnsi" w:cs="Times New Roman"/>
                <w:color w:val="000000"/>
                <w:kern w:val="0"/>
                <w:lang w:val="en-US"/>
              </w:rPr>
              <w:t xml:space="preserve"> Dom zdravlja Rož</w:t>
            </w:r>
            <w:r w:rsidR="00FD620F" w:rsidRPr="00EA7B88">
              <w:rPr>
                <w:rFonts w:asciiTheme="minorHAnsi" w:eastAsia="Times New Roman" w:hAnsiTheme="minorHAnsi" w:cs="Times New Roman"/>
                <w:color w:val="000000"/>
                <w:kern w:val="0"/>
                <w:lang w:val="en-US"/>
              </w:rPr>
              <w:t>aje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133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Tivat</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74</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Ulcinj</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Berane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143</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Dom zdravlja Herceg Novi</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122</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Javna ustanova</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Opšti propisi o radu</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Zavod za zapošljavanje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310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Fond za obeštećenje</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7</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FD620F" w:rsidRPr="00FD620F" w:rsidTr="00194538">
        <w:trPr>
          <w:trHeight w:val="288"/>
        </w:trPr>
        <w:tc>
          <w:tcPr>
            <w:tcW w:w="2870" w:type="dxa"/>
            <w:tcBorders>
              <w:top w:val="nil"/>
              <w:left w:val="single" w:sz="4" w:space="0" w:color="auto"/>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 xml:space="preserve"> Fond rada</w:t>
            </w:r>
          </w:p>
        </w:tc>
        <w:tc>
          <w:tcPr>
            <w:tcW w:w="1800" w:type="dxa"/>
            <w:tcBorders>
              <w:top w:val="nil"/>
              <w:left w:val="nil"/>
              <w:bottom w:val="single" w:sz="4" w:space="0" w:color="auto"/>
              <w:right w:val="single" w:sz="4" w:space="0" w:color="auto"/>
            </w:tcBorders>
            <w:shd w:val="clear" w:color="000000" w:fill="F2F2F2"/>
            <w:noWrap/>
            <w:vAlign w:val="center"/>
            <w:hideMark/>
          </w:tcPr>
          <w:p w:rsidR="00FD620F" w:rsidRPr="00EA7B88" w:rsidRDefault="00FD620F" w:rsidP="00EA7B88">
            <w:pPr>
              <w:spacing w:before="20" w:after="20" w:line="240" w:lineRule="auto"/>
              <w:jc w:val="center"/>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10</w:t>
            </w:r>
          </w:p>
        </w:tc>
        <w:tc>
          <w:tcPr>
            <w:tcW w:w="1890" w:type="dxa"/>
            <w:tcBorders>
              <w:top w:val="nil"/>
              <w:left w:val="nil"/>
              <w:bottom w:val="single" w:sz="4" w:space="0" w:color="auto"/>
              <w:right w:val="nil"/>
            </w:tcBorders>
            <w:shd w:val="clear" w:color="auto" w:fill="auto"/>
            <w:vAlign w:val="center"/>
            <w:hideMark/>
          </w:tcPr>
          <w:p w:rsidR="00FD620F" w:rsidRPr="00EA7B88" w:rsidRDefault="00FD620F" w:rsidP="00EA7B88">
            <w:pPr>
              <w:spacing w:before="20" w:after="20" w:line="240" w:lineRule="auto"/>
              <w:rPr>
                <w:rFonts w:asciiTheme="minorHAnsi" w:eastAsia="Times New Roman" w:hAnsiTheme="minorHAnsi" w:cs="Times New Roman"/>
                <w:color w:val="auto"/>
                <w:kern w:val="0"/>
                <w:lang w:val="en-US"/>
              </w:rPr>
            </w:pPr>
            <w:r w:rsidRPr="00EA7B88">
              <w:rPr>
                <w:rFonts w:asciiTheme="minorHAnsi" w:eastAsia="Times New Roman" w:hAnsiTheme="minorHAnsi" w:cs="Times New Roman"/>
                <w:color w:val="auto"/>
                <w:kern w:val="0"/>
                <w:lang w:val="en-US"/>
              </w:rPr>
              <w:t xml:space="preserve">Državni fond </w:t>
            </w:r>
          </w:p>
        </w:tc>
        <w:tc>
          <w:tcPr>
            <w:tcW w:w="2880" w:type="dxa"/>
            <w:tcBorders>
              <w:top w:val="nil"/>
              <w:left w:val="single" w:sz="4" w:space="0" w:color="auto"/>
              <w:bottom w:val="single" w:sz="4" w:space="0" w:color="auto"/>
              <w:right w:val="single" w:sz="4" w:space="0" w:color="auto"/>
            </w:tcBorders>
            <w:shd w:val="clear" w:color="auto" w:fill="auto"/>
            <w:noWrap/>
            <w:vAlign w:val="bottom"/>
            <w:hideMark/>
          </w:tcPr>
          <w:p w:rsidR="00FD620F" w:rsidRPr="00EA7B88" w:rsidRDefault="00FD620F" w:rsidP="00EA7B88">
            <w:pPr>
              <w:spacing w:before="20" w:after="20" w:line="240" w:lineRule="auto"/>
              <w:rPr>
                <w:rFonts w:asciiTheme="minorHAnsi" w:eastAsia="Times New Roman" w:hAnsiTheme="minorHAnsi" w:cs="Times New Roman"/>
                <w:color w:val="000000"/>
                <w:kern w:val="0"/>
                <w:lang w:val="en-US"/>
              </w:rPr>
            </w:pPr>
            <w:r w:rsidRPr="00EA7B88">
              <w:rPr>
                <w:rFonts w:asciiTheme="minorHAnsi" w:eastAsia="Times New Roman" w:hAnsiTheme="minorHAnsi" w:cs="Times New Roman"/>
                <w:color w:val="000000"/>
                <w:kern w:val="0"/>
                <w:lang w:val="en-US"/>
              </w:rPr>
              <w:t>Propisi o državnim službenicima i namještenicima</w:t>
            </w:r>
          </w:p>
        </w:tc>
      </w:tr>
      <w:tr w:rsidR="00ED68BE" w:rsidRPr="00FD620F" w:rsidTr="00194538">
        <w:trPr>
          <w:trHeight w:val="348"/>
        </w:trPr>
        <w:tc>
          <w:tcPr>
            <w:tcW w:w="4670" w:type="dxa"/>
            <w:gridSpan w:val="2"/>
            <w:tcBorders>
              <w:top w:val="nil"/>
              <w:left w:val="single" w:sz="4" w:space="0" w:color="auto"/>
              <w:bottom w:val="single" w:sz="4" w:space="0" w:color="auto"/>
              <w:right w:val="single" w:sz="4" w:space="0" w:color="auto"/>
            </w:tcBorders>
            <w:shd w:val="clear" w:color="000000" w:fill="EBC576"/>
            <w:noWrap/>
            <w:vAlign w:val="center"/>
            <w:hideMark/>
          </w:tcPr>
          <w:p w:rsidR="00ED68BE" w:rsidRPr="00ED68BE" w:rsidRDefault="00ED68BE" w:rsidP="00ED68BE">
            <w:pPr>
              <w:spacing w:before="0" w:after="0" w:line="240" w:lineRule="auto"/>
              <w:ind w:right="407"/>
              <w:jc w:val="right"/>
              <w:rPr>
                <w:rFonts w:eastAsia="Times New Roman" w:cs="Times New Roman"/>
                <w:b/>
                <w:bCs/>
                <w:i/>
                <w:iCs/>
                <w:color w:val="auto"/>
                <w:kern w:val="0"/>
                <w:sz w:val="28"/>
                <w:szCs w:val="28"/>
                <w:lang w:val="en-US"/>
              </w:rPr>
            </w:pPr>
            <w:r w:rsidRPr="00FD620F">
              <w:rPr>
                <w:rFonts w:eastAsia="Times New Roman" w:cs="Times New Roman"/>
                <w:b/>
                <w:bCs/>
                <w:color w:val="auto"/>
                <w:kern w:val="0"/>
                <w:sz w:val="28"/>
                <w:szCs w:val="28"/>
                <w:lang w:val="en-US"/>
              </w:rPr>
              <w:t>44</w:t>
            </w:r>
            <w:r>
              <w:rPr>
                <w:rFonts w:eastAsia="Times New Roman" w:cs="Times New Roman"/>
                <w:b/>
                <w:bCs/>
                <w:color w:val="auto"/>
                <w:kern w:val="0"/>
                <w:sz w:val="28"/>
                <w:szCs w:val="28"/>
                <w:lang w:val="en-US"/>
              </w:rPr>
              <w:t>.</w:t>
            </w:r>
            <w:r w:rsidR="00D72B6D">
              <w:rPr>
                <w:rFonts w:eastAsia="Times New Roman" w:cs="Times New Roman"/>
                <w:b/>
                <w:bCs/>
                <w:color w:val="auto"/>
                <w:kern w:val="0"/>
                <w:sz w:val="28"/>
                <w:szCs w:val="28"/>
                <w:lang w:val="en-US"/>
              </w:rPr>
              <w:t>936</w:t>
            </w:r>
          </w:p>
        </w:tc>
        <w:tc>
          <w:tcPr>
            <w:tcW w:w="4770" w:type="dxa"/>
            <w:gridSpan w:val="2"/>
            <w:tcBorders>
              <w:top w:val="nil"/>
              <w:left w:val="single" w:sz="4" w:space="0" w:color="auto"/>
              <w:bottom w:val="single" w:sz="4" w:space="0" w:color="auto"/>
              <w:right w:val="single" w:sz="4" w:space="0" w:color="auto"/>
            </w:tcBorders>
            <w:shd w:val="clear" w:color="000000" w:fill="EBC576"/>
            <w:vAlign w:val="center"/>
          </w:tcPr>
          <w:p w:rsidR="00ED68BE" w:rsidRPr="00ED68BE" w:rsidRDefault="00ED68BE" w:rsidP="00ED68BE">
            <w:pPr>
              <w:spacing w:before="0" w:after="0" w:line="240" w:lineRule="auto"/>
              <w:jc w:val="center"/>
              <w:rPr>
                <w:rFonts w:eastAsia="Times New Roman" w:cs="Times New Roman"/>
                <w:b/>
                <w:bCs/>
                <w:i/>
                <w:iCs/>
                <w:color w:val="auto"/>
                <w:kern w:val="0"/>
                <w:sz w:val="28"/>
                <w:szCs w:val="28"/>
                <w:lang w:val="en-US"/>
              </w:rPr>
            </w:pPr>
          </w:p>
        </w:tc>
      </w:tr>
    </w:tbl>
    <w:p w:rsidR="00194538" w:rsidRDefault="00194538" w:rsidP="000766D0">
      <w:pPr>
        <w:spacing w:before="60" w:after="60" w:line="240" w:lineRule="auto"/>
        <w:ind w:right="-471"/>
        <w:jc w:val="both"/>
        <w:rPr>
          <w:rFonts w:asciiTheme="minorHAnsi" w:hAnsiTheme="minorHAnsi"/>
          <w:color w:val="auto"/>
          <w:sz w:val="24"/>
          <w:szCs w:val="24"/>
        </w:rPr>
      </w:pPr>
    </w:p>
    <w:p w:rsidR="00C66284" w:rsidRDefault="00C66284" w:rsidP="000766D0">
      <w:pPr>
        <w:spacing w:before="60" w:after="60" w:line="240" w:lineRule="auto"/>
        <w:ind w:right="-471"/>
        <w:jc w:val="both"/>
        <w:rPr>
          <w:rFonts w:asciiTheme="minorHAnsi" w:hAnsiTheme="minorHAnsi"/>
          <w:color w:val="auto"/>
          <w:sz w:val="24"/>
          <w:szCs w:val="24"/>
        </w:rPr>
      </w:pPr>
      <w:r>
        <w:rPr>
          <w:rFonts w:asciiTheme="minorHAnsi" w:hAnsiTheme="minorHAnsi"/>
          <w:color w:val="auto"/>
          <w:sz w:val="24"/>
          <w:szCs w:val="24"/>
        </w:rPr>
        <w:t>LISTA INSTITUCIJA NA LOKALNOM NIVOU</w:t>
      </w:r>
    </w:p>
    <w:p w:rsidR="002532BE" w:rsidRDefault="002532BE" w:rsidP="00E822AA">
      <w:pPr>
        <w:spacing w:before="60" w:after="60" w:line="240" w:lineRule="auto"/>
        <w:ind w:right="-471"/>
        <w:jc w:val="both"/>
        <w:rPr>
          <w:rFonts w:asciiTheme="minorHAnsi" w:hAnsiTheme="minorHAnsi"/>
          <w:color w:val="auto"/>
          <w:sz w:val="24"/>
          <w:szCs w:val="24"/>
        </w:rPr>
      </w:pPr>
    </w:p>
    <w:tbl>
      <w:tblPr>
        <w:tblW w:w="9180" w:type="dxa"/>
        <w:tblInd w:w="-185" w:type="dxa"/>
        <w:tblLook w:val="04A0" w:firstRow="1" w:lastRow="0" w:firstColumn="1" w:lastColumn="0" w:noHBand="0" w:noVBand="1"/>
      </w:tblPr>
      <w:tblGrid>
        <w:gridCol w:w="4770"/>
        <w:gridCol w:w="1710"/>
        <w:gridCol w:w="9"/>
        <w:gridCol w:w="1521"/>
        <w:gridCol w:w="1170"/>
      </w:tblGrid>
      <w:tr w:rsidR="002532BE" w:rsidRPr="002532BE" w:rsidTr="00194538">
        <w:trPr>
          <w:trHeight w:val="720"/>
        </w:trPr>
        <w:tc>
          <w:tcPr>
            <w:tcW w:w="4770" w:type="dxa"/>
            <w:tcBorders>
              <w:top w:val="single" w:sz="4" w:space="0" w:color="auto"/>
              <w:left w:val="single" w:sz="4" w:space="0" w:color="auto"/>
              <w:bottom w:val="single" w:sz="4" w:space="0" w:color="auto"/>
              <w:right w:val="single" w:sz="4" w:space="0" w:color="auto"/>
            </w:tcBorders>
            <w:shd w:val="clear" w:color="auto" w:fill="B1C0CD" w:themeFill="accent1" w:themeFillTint="99"/>
            <w:vAlign w:val="center"/>
            <w:hideMark/>
          </w:tcPr>
          <w:p w:rsidR="002532BE" w:rsidRPr="00194538" w:rsidRDefault="00BF7627" w:rsidP="00194538">
            <w:pPr>
              <w:spacing w:before="20" w:after="20" w:line="240" w:lineRule="auto"/>
              <w:jc w:val="center"/>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Opština</w:t>
            </w:r>
          </w:p>
        </w:tc>
        <w:tc>
          <w:tcPr>
            <w:tcW w:w="1710" w:type="dxa"/>
            <w:tcBorders>
              <w:top w:val="single" w:sz="4" w:space="0" w:color="auto"/>
              <w:left w:val="nil"/>
              <w:bottom w:val="single" w:sz="4" w:space="0" w:color="auto"/>
              <w:right w:val="single" w:sz="4" w:space="0" w:color="auto"/>
            </w:tcBorders>
            <w:shd w:val="clear" w:color="auto" w:fill="B1C0CD" w:themeFill="accent1" w:themeFillTint="99"/>
            <w:vAlign w:val="center"/>
            <w:hideMark/>
          </w:tcPr>
          <w:p w:rsidR="002532BE" w:rsidRPr="00194538" w:rsidRDefault="00BF7627" w:rsidP="00194538">
            <w:pPr>
              <w:spacing w:before="20" w:after="20" w:line="240" w:lineRule="auto"/>
              <w:jc w:val="center"/>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O</w:t>
            </w:r>
            <w:r w:rsidR="002532BE" w:rsidRPr="00194538">
              <w:rPr>
                <w:rFonts w:asciiTheme="minorHAnsi" w:eastAsia="Times New Roman" w:hAnsiTheme="minorHAnsi" w:cs="Calibri"/>
                <w:b/>
                <w:bCs/>
                <w:iCs/>
                <w:color w:val="000000"/>
                <w:kern w:val="0"/>
                <w:lang w:val="sr-Latn-RS" w:eastAsia="sr-Latn-RS"/>
              </w:rPr>
              <w:t>rgani lokalne samouprave i službe</w:t>
            </w:r>
            <w:r w:rsidR="00FD4812" w:rsidRPr="00194538">
              <w:rPr>
                <w:rStyle w:val="FootnoteReference"/>
                <w:rFonts w:asciiTheme="minorHAnsi" w:eastAsia="Times New Roman" w:hAnsiTheme="minorHAnsi" w:cs="Calibri"/>
                <w:b/>
                <w:bCs/>
                <w:iCs/>
                <w:color w:val="000000"/>
                <w:kern w:val="0"/>
                <w:lang w:val="sr-Latn-RS" w:eastAsia="sr-Latn-RS"/>
              </w:rPr>
              <w:footnoteReference w:id="180"/>
            </w:r>
          </w:p>
        </w:tc>
        <w:tc>
          <w:tcPr>
            <w:tcW w:w="1530" w:type="dxa"/>
            <w:gridSpan w:val="2"/>
            <w:tcBorders>
              <w:top w:val="single" w:sz="4" w:space="0" w:color="auto"/>
              <w:left w:val="nil"/>
              <w:bottom w:val="single" w:sz="4" w:space="0" w:color="auto"/>
              <w:right w:val="single" w:sz="4" w:space="0" w:color="auto"/>
            </w:tcBorders>
            <w:shd w:val="clear" w:color="auto" w:fill="B1C0CD" w:themeFill="accent1" w:themeFillTint="99"/>
            <w:vAlign w:val="center"/>
            <w:hideMark/>
          </w:tcPr>
          <w:p w:rsidR="002532BE" w:rsidRPr="00194538" w:rsidRDefault="00BF7627" w:rsidP="00194538">
            <w:pPr>
              <w:spacing w:before="20" w:after="20" w:line="240" w:lineRule="auto"/>
              <w:jc w:val="center"/>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J</w:t>
            </w:r>
            <w:r w:rsidR="002532BE" w:rsidRPr="00194538">
              <w:rPr>
                <w:rFonts w:asciiTheme="minorHAnsi" w:eastAsia="Times New Roman" w:hAnsiTheme="minorHAnsi" w:cs="Calibri"/>
                <w:b/>
                <w:bCs/>
                <w:iCs/>
                <w:color w:val="000000"/>
                <w:kern w:val="0"/>
                <w:lang w:val="sr-Latn-RS" w:eastAsia="sr-Latn-RS"/>
              </w:rPr>
              <w:t>avne ustanove</w:t>
            </w:r>
            <w:r w:rsidR="00FD4812" w:rsidRPr="00194538">
              <w:rPr>
                <w:rStyle w:val="FootnoteReference"/>
                <w:rFonts w:asciiTheme="minorHAnsi" w:eastAsia="Times New Roman" w:hAnsiTheme="minorHAnsi" w:cs="Calibri"/>
                <w:b/>
                <w:bCs/>
                <w:iCs/>
                <w:color w:val="000000"/>
                <w:kern w:val="0"/>
                <w:lang w:val="sr-Latn-RS" w:eastAsia="sr-Latn-RS"/>
              </w:rPr>
              <w:footnoteReference w:id="181"/>
            </w:r>
          </w:p>
        </w:tc>
        <w:tc>
          <w:tcPr>
            <w:tcW w:w="1170" w:type="dxa"/>
            <w:tcBorders>
              <w:top w:val="single" w:sz="4" w:space="0" w:color="auto"/>
              <w:left w:val="nil"/>
              <w:bottom w:val="single" w:sz="4" w:space="0" w:color="auto"/>
              <w:right w:val="single" w:sz="4" w:space="0" w:color="auto"/>
            </w:tcBorders>
            <w:shd w:val="clear" w:color="auto" w:fill="B1C0CD" w:themeFill="accent1" w:themeFillTint="99"/>
            <w:vAlign w:val="center"/>
            <w:hideMark/>
          </w:tcPr>
          <w:p w:rsidR="002532BE" w:rsidRPr="00194538" w:rsidRDefault="00BF7627" w:rsidP="00194538">
            <w:pPr>
              <w:spacing w:before="20" w:after="20" w:line="240" w:lineRule="auto"/>
              <w:jc w:val="center"/>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UKUPNO</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Andrijevica</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71</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36</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107</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32</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OO Crveni krst</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lastRenderedPageBreak/>
              <w:t>Bar</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262</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57</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319</w:t>
            </w:r>
          </w:p>
        </w:tc>
      </w:tr>
      <w:tr w:rsidR="002532BE" w:rsidRPr="002532BE" w:rsidTr="00194538">
        <w:trPr>
          <w:trHeight w:val="585"/>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Reorganizacija Javnog preduzeća “Kulturni centar” u Javnu ustanovu Kulturni centar Bar</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57+10 zaposlenih preko Agencije za ustupanje</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Berane</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290</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83</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373</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 Berane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Polimski muzej Berane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25</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615"/>
        </w:trPr>
        <w:tc>
          <w:tcPr>
            <w:tcW w:w="4770" w:type="dxa"/>
            <w:tcBorders>
              <w:top w:val="nil"/>
              <w:left w:val="single" w:sz="4" w:space="0" w:color="auto"/>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Dnevni centar za djecu i omladinu sa smetnjama i teškoćama u razvoju Berane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28</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35"/>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Bijelo Polje</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307</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82</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389</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Muzej</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R</w:t>
            </w:r>
            <w:r w:rsidR="002532BE" w:rsidRPr="00194538">
              <w:rPr>
                <w:rFonts w:asciiTheme="minorHAnsi" w:eastAsia="Times New Roman" w:hAnsiTheme="minorHAnsi" w:cs="Calibri"/>
                <w:iCs/>
                <w:color w:val="000000"/>
                <w:kern w:val="0"/>
                <w:lang w:val="sr-Latn-RS" w:eastAsia="sr-Latn-RS"/>
              </w:rPr>
              <w:t>atkovićeve večeri poezije</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Tisa</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17</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Cen</w:t>
            </w:r>
            <w:r w:rsidR="002532BE" w:rsidRPr="00194538">
              <w:rPr>
                <w:rFonts w:asciiTheme="minorHAnsi" w:eastAsia="Times New Roman" w:hAnsiTheme="minorHAnsi" w:cs="Calibri"/>
                <w:iCs/>
                <w:color w:val="000000"/>
                <w:kern w:val="0"/>
                <w:lang w:val="sr-Latn-RS" w:eastAsia="sr-Latn-RS"/>
              </w:rPr>
              <w:t>tar za podršku djeci i porodici</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30</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C</w:t>
            </w:r>
            <w:r w:rsidR="002532BE" w:rsidRPr="00194538">
              <w:rPr>
                <w:rFonts w:asciiTheme="minorHAnsi" w:eastAsia="Times New Roman" w:hAnsiTheme="minorHAnsi" w:cs="Calibri"/>
                <w:iCs/>
                <w:color w:val="000000"/>
                <w:kern w:val="0"/>
                <w:lang w:val="sr-Latn-RS" w:eastAsia="sr-Latn-RS"/>
              </w:rPr>
              <w:t>entar za sport i rekreaciju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Budva</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445</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147</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592</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Muzeji i galerija</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81</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Biblioteka</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25</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Dnevni centar za dje</w:t>
            </w:r>
            <w:r w:rsidR="00AC735E">
              <w:rPr>
                <w:rFonts w:asciiTheme="minorHAnsi" w:eastAsia="Times New Roman" w:hAnsiTheme="minorHAnsi" w:cs="Calibri"/>
                <w:iCs/>
                <w:color w:val="000000"/>
                <w:kern w:val="0"/>
                <w:lang w:val="sr-Latn-RS" w:eastAsia="sr-Latn-RS"/>
              </w:rPr>
              <w:t>cu i omladinu sa smetnjama i teškoć</w:t>
            </w:r>
            <w:r w:rsidRPr="00194538">
              <w:rPr>
                <w:rFonts w:asciiTheme="minorHAnsi" w:eastAsia="Times New Roman" w:hAnsiTheme="minorHAnsi" w:cs="Calibri"/>
                <w:iCs/>
                <w:color w:val="000000"/>
                <w:kern w:val="0"/>
                <w:lang w:val="sr-Latn-RS" w:eastAsia="sr-Latn-RS"/>
              </w:rPr>
              <w:t xml:space="preserve">ama u razvoju </w:t>
            </w:r>
            <w:r w:rsidR="00AC735E">
              <w:rPr>
                <w:rFonts w:asciiTheme="minorHAnsi" w:eastAsia="Times New Roman" w:hAnsiTheme="minorHAnsi" w:cs="Calibri"/>
                <w:iCs/>
                <w:color w:val="000000"/>
                <w:kern w:val="0"/>
                <w:lang w:val="sr-Latn-RS" w:eastAsia="sr-Latn-RS"/>
              </w:rPr>
              <w:t xml:space="preserve">- </w:t>
            </w:r>
            <w:r w:rsidRPr="00194538">
              <w:rPr>
                <w:rFonts w:asciiTheme="minorHAnsi" w:eastAsia="Times New Roman" w:hAnsiTheme="minorHAnsi" w:cs="Calibri"/>
                <w:iCs/>
                <w:color w:val="000000"/>
                <w:kern w:val="0"/>
                <w:lang w:val="sr-Latn-RS" w:eastAsia="sr-Latn-RS"/>
              </w:rPr>
              <w:t xml:space="preserve">"Biseri" </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AC735E" w:rsidP="00194538">
            <w:pPr>
              <w:spacing w:before="20" w:after="20" w:line="240" w:lineRule="auto"/>
              <w:rPr>
                <w:rFonts w:asciiTheme="minorHAnsi" w:eastAsia="Times New Roman" w:hAnsiTheme="minorHAnsi" w:cs="Times New Roman"/>
                <w:iCs/>
                <w:color w:val="000000"/>
                <w:kern w:val="0"/>
                <w:lang w:val="sr-Latn-RS" w:eastAsia="sr-Latn-RS"/>
              </w:rPr>
            </w:pPr>
            <w:r>
              <w:rPr>
                <w:rFonts w:asciiTheme="minorHAnsi" w:eastAsia="Times New Roman" w:hAnsiTheme="minorHAnsi" w:cs="Times New Roman"/>
                <w:iCs/>
                <w:color w:val="000000"/>
                <w:kern w:val="0"/>
                <w:lang w:val="sr-Latn-RS" w:eastAsia="sr-Latn-RS"/>
              </w:rPr>
              <w:t>JU Grad t</w:t>
            </w:r>
            <w:r w:rsidR="002532BE" w:rsidRPr="00194538">
              <w:rPr>
                <w:rFonts w:asciiTheme="minorHAnsi" w:eastAsia="Times New Roman" w:hAnsiTheme="minorHAnsi" w:cs="Times New Roman"/>
                <w:iCs/>
                <w:color w:val="000000"/>
                <w:kern w:val="0"/>
                <w:lang w:val="sr-Latn-RS" w:eastAsia="sr-Latn-RS"/>
              </w:rPr>
              <w:t xml:space="preserve">eatar </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28</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Danilovgrad</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100</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50</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150</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Služba Zaštite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w:t>
            </w:r>
            <w:r w:rsidR="00FD4812" w:rsidRPr="00194538">
              <w:rPr>
                <w:rFonts w:asciiTheme="minorHAnsi" w:eastAsia="Times New Roman" w:hAnsiTheme="minorHAnsi" w:cs="Calibri"/>
                <w:iCs/>
                <w:color w:val="000000"/>
                <w:kern w:val="0"/>
                <w:lang w:val="sr-Latn-RS" w:eastAsia="sr-Latn-RS"/>
              </w:rPr>
              <w:t xml:space="preserve"> Centar za kultu</w:t>
            </w:r>
            <w:r w:rsidR="002532BE" w:rsidRPr="00194538">
              <w:rPr>
                <w:rFonts w:asciiTheme="minorHAnsi" w:eastAsia="Times New Roman" w:hAnsiTheme="minorHAnsi" w:cs="Calibri"/>
                <w:iCs/>
                <w:color w:val="000000"/>
                <w:kern w:val="0"/>
                <w:lang w:val="sr-Latn-RS" w:eastAsia="sr-Latn-RS"/>
              </w:rPr>
              <w:t xml:space="preserve">ru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15</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Umjetnička kolonija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615"/>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w:t>
            </w:r>
            <w:r w:rsidR="002532BE" w:rsidRPr="00194538">
              <w:rPr>
                <w:rFonts w:asciiTheme="minorHAnsi" w:eastAsia="Times New Roman" w:hAnsiTheme="minorHAnsi" w:cs="Calibri"/>
                <w:iCs/>
                <w:color w:val="000000"/>
                <w:kern w:val="0"/>
                <w:lang w:val="sr-Latn-RS" w:eastAsia="sr-Latn-RS"/>
              </w:rPr>
              <w:t xml:space="preserve"> Centar za dnevni boravak djece sa smetnjama u razvoju i odraslih lica sa invaliditetom</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Opštinska organizacija C</w:t>
            </w:r>
            <w:r w:rsidR="002532BE" w:rsidRPr="00194538">
              <w:rPr>
                <w:rFonts w:asciiTheme="minorHAnsi" w:eastAsia="Times New Roman" w:hAnsiTheme="minorHAnsi" w:cs="Calibri"/>
                <w:iCs/>
                <w:color w:val="000000"/>
                <w:kern w:val="0"/>
                <w:lang w:val="sr-Latn-RS" w:eastAsia="sr-Latn-RS"/>
              </w:rPr>
              <w:t>rveni krst Danilovgrad</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Lokalni javni emiter R</w:t>
            </w:r>
            <w:r w:rsidR="002532BE" w:rsidRPr="00194538">
              <w:rPr>
                <w:rFonts w:asciiTheme="minorHAnsi" w:eastAsia="Times New Roman" w:hAnsiTheme="minorHAnsi" w:cs="Calibri"/>
                <w:iCs/>
                <w:color w:val="000000"/>
                <w:kern w:val="0"/>
                <w:lang w:val="sr-Latn-RS" w:eastAsia="sr-Latn-RS"/>
              </w:rPr>
              <w:t xml:space="preserve">adio Danilovgrad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nil"/>
              <w:bottom w:val="nil"/>
              <w:right w:val="nil"/>
            </w:tcBorders>
            <w:shd w:val="clear" w:color="auto" w:fill="EBC576" w:themeFill="background2" w:themeFillTint="99"/>
            <w:noWrap/>
            <w:vAlign w:val="bottom"/>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Gusinje</w:t>
            </w:r>
          </w:p>
        </w:tc>
        <w:tc>
          <w:tcPr>
            <w:tcW w:w="171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57</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68</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Herceg Novi</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319</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115</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434</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Agencija za izgradnju i razvoj     </w:t>
            </w:r>
            <w:r w:rsidRPr="00194538">
              <w:rPr>
                <w:rFonts w:asciiTheme="minorHAnsi" w:eastAsia="Times New Roman" w:hAnsiTheme="minorHAnsi" w:cs="Calibri"/>
                <w:b/>
                <w:bCs/>
                <w:iCs/>
                <w:color w:val="000000"/>
                <w:kern w:val="0"/>
                <w:lang w:val="sr-Latn-RS" w:eastAsia="sr-Latn-RS"/>
              </w:rPr>
              <w:t xml:space="preserve">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27</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lastRenderedPageBreak/>
              <w:t xml:space="preserve">Gradski muzej i galerija                     </w:t>
            </w:r>
            <w:r w:rsidRPr="00194538">
              <w:rPr>
                <w:rFonts w:asciiTheme="minorHAnsi" w:eastAsia="Times New Roman" w:hAnsiTheme="minorHAnsi" w:cs="Calibri"/>
                <w:b/>
                <w:bCs/>
                <w:iCs/>
                <w:color w:val="000000"/>
                <w:kern w:val="0"/>
                <w:lang w:val="sr-Latn-RS" w:eastAsia="sr-Latn-RS"/>
              </w:rPr>
              <w:t xml:space="preserve">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26</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Gradska biblioteka i čitaonica             </w:t>
            </w:r>
            <w:r w:rsidRPr="00194538">
              <w:rPr>
                <w:rFonts w:asciiTheme="minorHAnsi" w:eastAsia="Times New Roman" w:hAnsiTheme="minorHAnsi" w:cs="Calibri"/>
                <w:b/>
                <w:bCs/>
                <w:iCs/>
                <w:color w:val="000000"/>
                <w:kern w:val="0"/>
                <w:lang w:val="sr-Latn-RS" w:eastAsia="sr-Latn-RS"/>
              </w:rPr>
              <w:t xml:space="preserve">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Agencija za zaštitu i razvoj Orjena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JUK</w:t>
            </w:r>
            <w:r w:rsidR="00AC735E">
              <w:rPr>
                <w:rFonts w:asciiTheme="minorHAnsi" w:eastAsia="Times New Roman" w:hAnsiTheme="minorHAnsi" w:cs="Calibri"/>
                <w:iCs/>
                <w:color w:val="000000"/>
                <w:kern w:val="0"/>
                <w:lang w:val="sr-Latn-RS" w:eastAsia="sr-Latn-RS"/>
              </w:rPr>
              <w:t xml:space="preserve"> </w:t>
            </w:r>
            <w:r w:rsidRPr="00194538">
              <w:rPr>
                <w:rFonts w:asciiTheme="minorHAnsi" w:eastAsia="Times New Roman" w:hAnsiTheme="minorHAnsi" w:cs="Calibri"/>
                <w:iCs/>
                <w:color w:val="000000"/>
                <w:kern w:val="0"/>
                <w:lang w:val="sr-Latn-RS" w:eastAsia="sr-Latn-RS"/>
              </w:rPr>
              <w:t xml:space="preserve">“Herceg Fest“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Dnevni centar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14</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EBC576" w:themeFill="background2" w:themeFillTint="99"/>
            <w:noWrap/>
            <w:vAlign w:val="bottom"/>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Kolašin</w:t>
            </w:r>
          </w:p>
        </w:tc>
        <w:tc>
          <w:tcPr>
            <w:tcW w:w="1710" w:type="dxa"/>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98</w:t>
            </w:r>
          </w:p>
        </w:tc>
        <w:tc>
          <w:tcPr>
            <w:tcW w:w="1530" w:type="dxa"/>
            <w:gridSpan w:val="2"/>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18</w:t>
            </w:r>
          </w:p>
        </w:tc>
        <w:tc>
          <w:tcPr>
            <w:tcW w:w="1170" w:type="dxa"/>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116</w:t>
            </w:r>
          </w:p>
        </w:tc>
      </w:tr>
      <w:tr w:rsidR="002532BE" w:rsidRPr="002532BE" w:rsidTr="00194538">
        <w:trPr>
          <w:trHeight w:val="402"/>
        </w:trPr>
        <w:tc>
          <w:tcPr>
            <w:tcW w:w="4770" w:type="dxa"/>
            <w:tcBorders>
              <w:top w:val="single" w:sz="4" w:space="0" w:color="auto"/>
              <w:left w:val="single" w:sz="4" w:space="0" w:color="auto"/>
              <w:bottom w:val="single" w:sz="4" w:space="0" w:color="auto"/>
              <w:right w:val="nil"/>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color w:val="000000"/>
                <w:kern w:val="0"/>
                <w:lang w:val="sr-Latn-RS" w:eastAsia="sr-Latn-RS"/>
              </w:rPr>
            </w:pPr>
            <w:r w:rsidRPr="00194538">
              <w:rPr>
                <w:rFonts w:asciiTheme="minorHAnsi" w:eastAsia="Times New Roman" w:hAnsiTheme="minorHAnsi" w:cs="Calibri"/>
                <w:color w:val="000000"/>
                <w:kern w:val="0"/>
                <w:lang w:val="sr-Latn-RS" w:eastAsia="sr-Latn-RS"/>
              </w:rPr>
              <w:t>JU Centar za kulturu Kolašin</w:t>
            </w:r>
          </w:p>
        </w:tc>
        <w:tc>
          <w:tcPr>
            <w:tcW w:w="171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single" w:sz="4" w:space="0" w:color="auto"/>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18</w:t>
            </w:r>
          </w:p>
        </w:tc>
        <w:tc>
          <w:tcPr>
            <w:tcW w:w="1170" w:type="dxa"/>
            <w:tcBorders>
              <w:top w:val="single" w:sz="4" w:space="0" w:color="auto"/>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Kotor</w:t>
            </w:r>
          </w:p>
        </w:tc>
        <w:tc>
          <w:tcPr>
            <w:tcW w:w="1710" w:type="dxa"/>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245</w:t>
            </w:r>
          </w:p>
        </w:tc>
        <w:tc>
          <w:tcPr>
            <w:tcW w:w="1530" w:type="dxa"/>
            <w:gridSpan w:val="2"/>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113</w:t>
            </w:r>
          </w:p>
        </w:tc>
        <w:tc>
          <w:tcPr>
            <w:tcW w:w="1170" w:type="dxa"/>
            <w:tcBorders>
              <w:top w:val="single" w:sz="4" w:space="0" w:color="auto"/>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358</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color w:val="000000"/>
                <w:kern w:val="0"/>
                <w:lang w:val="sr-Latn-RS" w:eastAsia="sr-Latn-RS"/>
              </w:rPr>
            </w:pPr>
            <w:r w:rsidRPr="00194538">
              <w:rPr>
                <w:rFonts w:asciiTheme="minorHAnsi" w:eastAsia="Times New Roman" w:hAnsiTheme="minorHAnsi" w:cs="Calibri"/>
                <w:color w:val="000000"/>
                <w:kern w:val="0"/>
                <w:lang w:val="sr-Latn-RS" w:eastAsia="sr-Latn-RS"/>
              </w:rPr>
              <w:t>Direkcija za uređenje i izgradnju Kotor</w:t>
            </w:r>
            <w:r w:rsidR="00AC735E">
              <w:rPr>
                <w:rFonts w:asciiTheme="minorHAnsi" w:eastAsia="Times New Roman" w:hAnsiTheme="minorHAnsi" w:cs="Calibri"/>
                <w:color w:val="000000"/>
                <w:kern w:val="0"/>
                <w:lang w:val="sr-Latn-RS" w:eastAsia="sr-Latn-RS"/>
              </w:rPr>
              <w:t>a</w:t>
            </w:r>
          </w:p>
        </w:tc>
        <w:tc>
          <w:tcPr>
            <w:tcW w:w="171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51</w:t>
            </w:r>
          </w:p>
        </w:tc>
        <w:tc>
          <w:tcPr>
            <w:tcW w:w="117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color w:val="000000"/>
                <w:kern w:val="0"/>
                <w:lang w:val="sr-Latn-RS" w:eastAsia="sr-Latn-RS"/>
              </w:rPr>
            </w:pPr>
            <w:r w:rsidRPr="00194538">
              <w:rPr>
                <w:rFonts w:asciiTheme="minorHAnsi" w:eastAsia="Times New Roman" w:hAnsiTheme="minorHAnsi" w:cs="Calibri"/>
                <w:color w:val="000000"/>
                <w:kern w:val="0"/>
                <w:lang w:val="sr-Latn-RS" w:eastAsia="sr-Latn-RS"/>
              </w:rPr>
              <w:t>OJU Muzeji Kotor</w:t>
            </w:r>
          </w:p>
        </w:tc>
        <w:tc>
          <w:tcPr>
            <w:tcW w:w="171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31</w:t>
            </w:r>
          </w:p>
        </w:tc>
        <w:tc>
          <w:tcPr>
            <w:tcW w:w="117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color w:val="000000"/>
                <w:kern w:val="0"/>
                <w:lang w:val="sr-Latn-RS" w:eastAsia="sr-Latn-RS"/>
              </w:rPr>
            </w:pPr>
            <w:r w:rsidRPr="00194538">
              <w:rPr>
                <w:rFonts w:asciiTheme="minorHAnsi" w:eastAsia="Times New Roman" w:hAnsiTheme="minorHAnsi" w:cs="Calibri"/>
                <w:color w:val="000000"/>
                <w:kern w:val="0"/>
                <w:lang w:val="sr-Latn-RS" w:eastAsia="sr-Latn-RS"/>
              </w:rPr>
              <w:t>J.U</w:t>
            </w:r>
            <w:r w:rsidR="00AC735E">
              <w:rPr>
                <w:rFonts w:asciiTheme="minorHAnsi" w:eastAsia="Times New Roman" w:hAnsiTheme="minorHAnsi" w:cs="Calibri"/>
                <w:color w:val="000000"/>
                <w:kern w:val="0"/>
                <w:lang w:val="sr-Latn-RS" w:eastAsia="sr-Latn-RS"/>
              </w:rPr>
              <w:t>.Kulturni centar Nikola Đurković</w:t>
            </w:r>
            <w:r w:rsidRPr="00194538">
              <w:rPr>
                <w:rFonts w:asciiTheme="minorHAnsi" w:eastAsia="Times New Roman" w:hAnsiTheme="minorHAnsi" w:cs="Calibri"/>
                <w:color w:val="000000"/>
                <w:kern w:val="0"/>
                <w:lang w:val="sr-Latn-RS" w:eastAsia="sr-Latn-RS"/>
              </w:rPr>
              <w:t xml:space="preserve"> Kotor</w:t>
            </w:r>
          </w:p>
        </w:tc>
        <w:tc>
          <w:tcPr>
            <w:tcW w:w="171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31</w:t>
            </w:r>
          </w:p>
        </w:tc>
        <w:tc>
          <w:tcPr>
            <w:tcW w:w="1170" w:type="dxa"/>
            <w:tcBorders>
              <w:top w:val="single" w:sz="4" w:space="0" w:color="auto"/>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Mojkovac</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100</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18</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118</w:t>
            </w:r>
          </w:p>
        </w:tc>
      </w:tr>
      <w:tr w:rsidR="002532BE" w:rsidRPr="002532BE" w:rsidTr="00194538">
        <w:trPr>
          <w:trHeight w:val="540"/>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Dnevni centar za djecu sa smetnjama i teškoćama u razvoju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 "Nenad Rakočević"</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Nikšić</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490</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185</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675</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Dnevni centar</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22</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Muzeji i galerije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46</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Narodna biblioteka </w:t>
            </w:r>
            <w:r w:rsidR="00AC735E">
              <w:rPr>
                <w:rFonts w:asciiTheme="minorHAnsi" w:eastAsia="Times New Roman" w:hAnsiTheme="minorHAnsi" w:cs="Calibri"/>
                <w:iCs/>
                <w:color w:val="000000"/>
                <w:kern w:val="0"/>
                <w:lang w:val="sr-Latn-RS" w:eastAsia="sr-Latn-RS"/>
              </w:rPr>
              <w:t>„</w:t>
            </w:r>
            <w:r w:rsidRPr="00194538">
              <w:rPr>
                <w:rFonts w:asciiTheme="minorHAnsi" w:eastAsia="Times New Roman" w:hAnsiTheme="minorHAnsi" w:cs="Calibri"/>
                <w:iCs/>
                <w:color w:val="000000"/>
                <w:kern w:val="0"/>
                <w:lang w:val="sr-Latn-RS" w:eastAsia="sr-Latn-RS"/>
              </w:rPr>
              <w:t>Njegoš</w:t>
            </w:r>
            <w:r w:rsidR="00AC735E">
              <w:rPr>
                <w:rFonts w:asciiTheme="minorHAnsi" w:eastAsia="Times New Roman" w:hAnsiTheme="minorHAnsi" w:cs="Calibri"/>
                <w:iCs/>
                <w:color w:val="000000"/>
                <w:kern w:val="0"/>
                <w:lang w:val="sr-Latn-RS" w:eastAsia="sr-Latn-RS"/>
              </w:rPr>
              <w:t>“</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35</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Nikšićko pozorište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Zahumlje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iCs/>
                <w:color w:val="000000"/>
                <w:kern w:val="0"/>
                <w:lang w:val="sr-Latn-RS" w:eastAsia="sr-Latn-RS"/>
              </w:rPr>
            </w:pPr>
            <w:r w:rsidRPr="00194538">
              <w:rPr>
                <w:rFonts w:asciiTheme="minorHAnsi" w:eastAsia="Times New Roman" w:hAnsiTheme="minorHAnsi" w:cs="Calibri"/>
                <w:b/>
                <w:bCs/>
                <w:iCs/>
                <w:color w:val="000000"/>
                <w:kern w:val="0"/>
                <w:lang w:val="sr-Latn-RS" w:eastAsia="sr-Latn-RS"/>
              </w:rPr>
              <w:t>Petnjica</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44</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50</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Plav</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132</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41</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173</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 ,,Husein Bašić'' Plav</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26</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djecu i omladinu sa metnjama u razvoju ,,LIPA'' Plav</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15</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Plužine</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56</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64</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Pljevlja</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252</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78</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330</w:t>
            </w:r>
          </w:p>
        </w:tc>
      </w:tr>
      <w:tr w:rsidR="002532BE" w:rsidRPr="002532BE" w:rsidTr="00194538">
        <w:trPr>
          <w:trHeight w:val="615"/>
        </w:trPr>
        <w:tc>
          <w:tcPr>
            <w:tcW w:w="4770" w:type="dxa"/>
            <w:tcBorders>
              <w:top w:val="nil"/>
              <w:left w:val="single" w:sz="4" w:space="0" w:color="auto"/>
              <w:bottom w:val="single" w:sz="4" w:space="0" w:color="auto"/>
              <w:right w:val="single" w:sz="4" w:space="0" w:color="auto"/>
            </w:tcBorders>
            <w:shd w:val="clear" w:color="000000" w:fill="FFFFFF"/>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Umjetnička galerija,,Vitomir Srbljanović”Pljevlja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Narodna biblioteka ,,Stevan Samardžić”</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Zavičajni muzej Pljevlja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lastRenderedPageBreak/>
              <w:t>JU Centar za kulturu Pljevlja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12</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615"/>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Dnevni centar za djecu </w:t>
            </w:r>
            <w:r w:rsidR="00AC735E">
              <w:rPr>
                <w:rFonts w:asciiTheme="minorHAnsi" w:eastAsia="Times New Roman" w:hAnsiTheme="minorHAnsi" w:cs="Calibri"/>
                <w:iCs/>
                <w:color w:val="000000"/>
                <w:kern w:val="0"/>
                <w:lang w:val="sr-Latn-RS" w:eastAsia="sr-Latn-RS"/>
              </w:rPr>
              <w:t>sa smetnjama u razvoju i lica s</w:t>
            </w:r>
            <w:r w:rsidRPr="00194538">
              <w:rPr>
                <w:rFonts w:asciiTheme="minorHAnsi" w:eastAsia="Times New Roman" w:hAnsiTheme="minorHAnsi" w:cs="Calibri"/>
                <w:iCs/>
                <w:color w:val="000000"/>
                <w:kern w:val="0"/>
                <w:lang w:val="sr-Latn-RS" w:eastAsia="sr-Latn-RS"/>
              </w:rPr>
              <w:t xml:space="preserve"> invaliditetom Pljevlja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23</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Podgorica</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749</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262</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1011</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D</w:t>
            </w:r>
            <w:r w:rsidRPr="00194538">
              <w:rPr>
                <w:rFonts w:asciiTheme="minorHAnsi" w:eastAsia="Times New Roman" w:hAnsiTheme="minorHAnsi" w:cs="Calibri"/>
                <w:iCs/>
                <w:color w:val="000000"/>
                <w:kern w:val="0"/>
                <w:lang w:val="sr-Latn-RS" w:eastAsia="sr-Latn-RS"/>
              </w:rPr>
              <w:t>nevni centar za djecu sa smetnjama  u razvoju</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w:t>
            </w:r>
            <w:r w:rsidR="00AC735E" w:rsidRPr="00194538">
              <w:rPr>
                <w:rFonts w:asciiTheme="minorHAnsi" w:eastAsia="Times New Roman" w:hAnsiTheme="minorHAnsi" w:cs="Calibri"/>
                <w:iCs/>
                <w:color w:val="000000"/>
                <w:kern w:val="0"/>
                <w:lang w:val="sr-Latn-RS" w:eastAsia="sr-Latn-RS"/>
              </w:rPr>
              <w:t xml:space="preserve">za brigu o djeci </w:t>
            </w:r>
            <w:r w:rsidRPr="00194538">
              <w:rPr>
                <w:rFonts w:asciiTheme="minorHAnsi" w:eastAsia="Times New Roman" w:hAnsiTheme="minorHAnsi" w:cs="Calibri"/>
                <w:iCs/>
                <w:color w:val="000000"/>
                <w:kern w:val="0"/>
                <w:lang w:val="sr-Latn-RS" w:eastAsia="sr-Latn-RS"/>
              </w:rPr>
              <w:t>"</w:t>
            </w:r>
            <w:r w:rsidR="00AC735E" w:rsidRPr="00194538">
              <w:rPr>
                <w:rFonts w:asciiTheme="minorHAnsi" w:eastAsia="Times New Roman" w:hAnsiTheme="minorHAnsi" w:cs="Calibri"/>
                <w:iCs/>
                <w:color w:val="000000"/>
                <w:kern w:val="0"/>
                <w:lang w:val="sr-Latn-RS" w:eastAsia="sr-Latn-RS"/>
              </w:rPr>
              <w:t>dječji savez</w:t>
            </w:r>
            <w:r w:rsidRPr="00194538">
              <w:rPr>
                <w:rFonts w:asciiTheme="minorHAnsi" w:eastAsia="Times New Roman" w:hAnsiTheme="minorHAnsi" w:cs="Calibri"/>
                <w:iCs/>
                <w:color w:val="000000"/>
                <w:kern w:val="0"/>
                <w:lang w:val="sr-Latn-RS" w:eastAsia="sr-Latn-RS"/>
              </w:rPr>
              <w:t>"</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675"/>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w:t>
            </w:r>
            <w:r w:rsidRPr="00194538">
              <w:rPr>
                <w:rFonts w:asciiTheme="minorHAnsi" w:eastAsia="Times New Roman" w:hAnsiTheme="minorHAnsi" w:cs="Calibri"/>
                <w:iCs/>
                <w:color w:val="000000"/>
                <w:kern w:val="0"/>
                <w:lang w:val="sr-Latn-RS" w:eastAsia="sr-Latn-RS"/>
              </w:rPr>
              <w:t xml:space="preserve"> za smještaj, rehabilitaciju i resocijalizaciju korisnika psihoaktivnih supstanci</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39</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"M</w:t>
            </w:r>
            <w:r w:rsidRPr="00194538">
              <w:rPr>
                <w:rFonts w:asciiTheme="minorHAnsi" w:eastAsia="Times New Roman" w:hAnsiTheme="minorHAnsi" w:cs="Calibri"/>
                <w:iCs/>
                <w:color w:val="000000"/>
                <w:kern w:val="0"/>
                <w:lang w:val="sr-Latn-RS" w:eastAsia="sr-Latn-RS"/>
              </w:rPr>
              <w:t>uzeji i galerije"</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41</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NB "R</w:t>
            </w:r>
            <w:r w:rsidRPr="00194538">
              <w:rPr>
                <w:rFonts w:asciiTheme="minorHAnsi" w:eastAsia="Times New Roman" w:hAnsiTheme="minorHAnsi" w:cs="Calibri"/>
                <w:iCs/>
                <w:color w:val="000000"/>
                <w:kern w:val="0"/>
                <w:lang w:val="sr-Latn-RS" w:eastAsia="sr-Latn-RS"/>
              </w:rPr>
              <w:t xml:space="preserve">adosav </w:t>
            </w:r>
            <w:r>
              <w:rPr>
                <w:rFonts w:asciiTheme="minorHAnsi" w:eastAsia="Times New Roman" w:hAnsiTheme="minorHAnsi" w:cs="Calibri"/>
                <w:iCs/>
                <w:color w:val="000000"/>
                <w:kern w:val="0"/>
                <w:lang w:val="sr-Latn-RS" w:eastAsia="sr-Latn-RS"/>
              </w:rPr>
              <w:t>L</w:t>
            </w:r>
            <w:r w:rsidRPr="00194538">
              <w:rPr>
                <w:rFonts w:asciiTheme="minorHAnsi" w:eastAsia="Times New Roman" w:hAnsiTheme="minorHAnsi" w:cs="Calibri"/>
                <w:iCs/>
                <w:color w:val="000000"/>
                <w:kern w:val="0"/>
                <w:lang w:val="sr-Latn-RS" w:eastAsia="sr-Latn-RS"/>
              </w:rPr>
              <w:t>jumović"</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32</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"G</w:t>
            </w:r>
            <w:r w:rsidRPr="00194538">
              <w:rPr>
                <w:rFonts w:asciiTheme="minorHAnsi" w:eastAsia="Times New Roman" w:hAnsiTheme="minorHAnsi" w:cs="Calibri"/>
                <w:iCs/>
                <w:color w:val="000000"/>
                <w:kern w:val="0"/>
                <w:lang w:val="sr-Latn-RS" w:eastAsia="sr-Latn-RS"/>
              </w:rPr>
              <w:t>radsko pozorište"</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58</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KIC "Budo T</w:t>
            </w:r>
            <w:r w:rsidRPr="00194538">
              <w:rPr>
                <w:rFonts w:asciiTheme="minorHAnsi" w:eastAsia="Times New Roman" w:hAnsiTheme="minorHAnsi" w:cs="Calibri"/>
                <w:iCs/>
                <w:color w:val="000000"/>
                <w:kern w:val="0"/>
                <w:lang w:val="sr-Latn-RS" w:eastAsia="sr-Latn-RS"/>
              </w:rPr>
              <w:t>omović"</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47</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KIC „Z</w:t>
            </w:r>
            <w:r w:rsidRPr="00194538">
              <w:rPr>
                <w:rFonts w:asciiTheme="minorHAnsi" w:eastAsia="Times New Roman" w:hAnsiTheme="minorHAnsi" w:cs="Calibri"/>
                <w:iCs/>
                <w:color w:val="000000"/>
                <w:kern w:val="0"/>
                <w:lang w:val="sr-Latn-RS" w:eastAsia="sr-Latn-RS"/>
              </w:rPr>
              <w:t>eta"</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AC735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JU KIC „M</w:t>
            </w:r>
            <w:r w:rsidRPr="00194538">
              <w:rPr>
                <w:rFonts w:asciiTheme="minorHAnsi" w:eastAsia="Times New Roman" w:hAnsiTheme="minorHAnsi" w:cs="Calibri"/>
                <w:iCs/>
                <w:color w:val="000000"/>
                <w:kern w:val="0"/>
                <w:lang w:val="sr-Latn-RS" w:eastAsia="sr-Latn-RS"/>
              </w:rPr>
              <w:t>alesija</w:t>
            </w:r>
            <w:r>
              <w:rPr>
                <w:rFonts w:asciiTheme="minorHAnsi" w:eastAsia="Times New Roman" w:hAnsiTheme="minorHAnsi" w:cs="Calibri"/>
                <w:iCs/>
                <w:color w:val="000000"/>
                <w:kern w:val="0"/>
                <w:lang w:val="sr-Latn-RS" w:eastAsia="sr-Latn-RS"/>
              </w:rPr>
              <w:t xml:space="preserve">“ </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Rožaje</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232</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135</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367</w:t>
            </w:r>
          </w:p>
        </w:tc>
      </w:tr>
      <w:tr w:rsidR="002532BE" w:rsidRPr="002532BE" w:rsidTr="00194538">
        <w:trPr>
          <w:trHeight w:val="615"/>
        </w:trPr>
        <w:tc>
          <w:tcPr>
            <w:tcW w:w="4770" w:type="dxa"/>
            <w:tcBorders>
              <w:top w:val="nil"/>
              <w:left w:val="single" w:sz="4" w:space="0" w:color="auto"/>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Dnevni centar za djecu i omladinu sa smetnjama i teškoćama u razvoju opštine Rožaje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Narodna biblioteka Rožaje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14</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Ski centar Hajla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Zavičajni muzej Ganića kula</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Radio televizija Rožaje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27</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Centar za kulturu Rožaje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44</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Tivat</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158</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63</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221</w:t>
            </w:r>
          </w:p>
        </w:tc>
      </w:tr>
      <w:tr w:rsidR="002532BE" w:rsidRPr="002532BE" w:rsidTr="00194538">
        <w:trPr>
          <w:trHeight w:val="402"/>
        </w:trPr>
        <w:tc>
          <w:tcPr>
            <w:tcW w:w="4770" w:type="dxa"/>
            <w:tcBorders>
              <w:top w:val="single" w:sz="4" w:space="0" w:color="auto"/>
              <w:left w:val="single" w:sz="4" w:space="0" w:color="auto"/>
              <w:bottom w:val="single" w:sz="4" w:space="0" w:color="auto"/>
              <w:right w:val="nil"/>
            </w:tcBorders>
            <w:shd w:val="clear" w:color="000000" w:fill="FFFFFF"/>
            <w:vAlign w:val="bottom"/>
            <w:hideMark/>
          </w:tcPr>
          <w:p w:rsidR="002532BE" w:rsidRPr="00194538" w:rsidRDefault="002532BE" w:rsidP="00194538">
            <w:pPr>
              <w:spacing w:before="20" w:after="20" w:line="240" w:lineRule="auto"/>
              <w:rPr>
                <w:rFonts w:asciiTheme="minorHAnsi" w:eastAsia="Times New Roman" w:hAnsiTheme="minorHAnsi" w:cs="Calibri"/>
                <w:iCs/>
                <w:color w:val="auto"/>
                <w:kern w:val="0"/>
                <w:lang w:val="sr-Latn-RS" w:eastAsia="sr-Latn-RS"/>
              </w:rPr>
            </w:pPr>
            <w:r w:rsidRPr="00194538">
              <w:rPr>
                <w:rFonts w:asciiTheme="minorHAnsi" w:eastAsia="Times New Roman" w:hAnsiTheme="minorHAnsi" w:cs="Calibri"/>
                <w:iCs/>
                <w:color w:val="auto"/>
                <w:kern w:val="0"/>
                <w:lang w:val="sr-Latn-RS" w:eastAsia="sr-Latn-RS"/>
              </w:rPr>
              <w:t xml:space="preserve">JU Centar za kulturu </w:t>
            </w:r>
          </w:p>
        </w:tc>
        <w:tc>
          <w:tcPr>
            <w:tcW w:w="1710" w:type="dxa"/>
            <w:tcBorders>
              <w:top w:val="nil"/>
              <w:left w:val="single" w:sz="4" w:space="0" w:color="auto"/>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15</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auto"/>
                <w:kern w:val="0"/>
                <w:lang w:val="sr-Latn-RS" w:eastAsia="sr-Latn-RS"/>
              </w:rPr>
            </w:pPr>
            <w:r w:rsidRPr="00194538">
              <w:rPr>
                <w:rFonts w:asciiTheme="minorHAnsi" w:eastAsia="Times New Roman" w:hAnsiTheme="minorHAnsi" w:cs="Calibri"/>
                <w:iCs/>
                <w:color w:val="auto"/>
                <w:kern w:val="0"/>
                <w:lang w:val="sr-Latn-RS" w:eastAsia="sr-Latn-RS"/>
              </w:rPr>
              <w:t xml:space="preserve">JU Sportska dvorana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12</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555"/>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auto"/>
                <w:kern w:val="0"/>
                <w:lang w:val="sr-Latn-RS" w:eastAsia="sr-Latn-RS"/>
              </w:rPr>
            </w:pPr>
            <w:r w:rsidRPr="00194538">
              <w:rPr>
                <w:rFonts w:asciiTheme="minorHAnsi" w:eastAsia="Times New Roman" w:hAnsiTheme="minorHAnsi" w:cs="Calibri"/>
                <w:iCs/>
                <w:color w:val="auto"/>
                <w:kern w:val="0"/>
                <w:lang w:val="sr-Latn-RS" w:eastAsia="sr-Latn-RS"/>
              </w:rPr>
              <w:t xml:space="preserve">JU Dnevni </w:t>
            </w:r>
            <w:r w:rsidR="00AC735E">
              <w:rPr>
                <w:rFonts w:asciiTheme="minorHAnsi" w:eastAsia="Times New Roman" w:hAnsiTheme="minorHAnsi" w:cs="Calibri"/>
                <w:iCs/>
                <w:color w:val="auto"/>
                <w:kern w:val="0"/>
                <w:lang w:val="sr-Latn-RS" w:eastAsia="sr-Latn-RS"/>
              </w:rPr>
              <w:t>centar za djecu i mlade sa smet</w:t>
            </w:r>
            <w:r w:rsidRPr="00194538">
              <w:rPr>
                <w:rFonts w:asciiTheme="minorHAnsi" w:eastAsia="Times New Roman" w:hAnsiTheme="minorHAnsi" w:cs="Calibri"/>
                <w:iCs/>
                <w:color w:val="auto"/>
                <w:kern w:val="0"/>
                <w:lang w:val="sr-Latn-RS" w:eastAsia="sr-Latn-RS"/>
              </w:rPr>
              <w:t>njama i teškoćama u razvoju Tivat</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auto"/>
                <w:kern w:val="0"/>
                <w:lang w:val="sr-Latn-RS" w:eastAsia="sr-Latn-RS"/>
              </w:rPr>
            </w:pPr>
            <w:r w:rsidRPr="00194538">
              <w:rPr>
                <w:rFonts w:asciiTheme="minorHAnsi" w:eastAsia="Times New Roman" w:hAnsiTheme="minorHAnsi" w:cs="Calibri"/>
                <w:iCs/>
                <w:color w:val="auto"/>
                <w:kern w:val="0"/>
                <w:lang w:val="sr-Latn-RS" w:eastAsia="sr-Latn-RS"/>
              </w:rPr>
              <w:t xml:space="preserve">JU Muzej i galerija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vAlign w:val="center"/>
            <w:hideMark/>
          </w:tcPr>
          <w:p w:rsidR="002532BE" w:rsidRPr="00194538" w:rsidRDefault="002532BE" w:rsidP="00194538">
            <w:pPr>
              <w:spacing w:before="20" w:after="20" w:line="240" w:lineRule="auto"/>
              <w:rPr>
                <w:rFonts w:asciiTheme="minorHAnsi" w:eastAsia="Times New Roman" w:hAnsiTheme="minorHAnsi" w:cs="Calibri"/>
                <w:iCs/>
                <w:color w:val="auto"/>
                <w:kern w:val="0"/>
                <w:lang w:val="sr-Latn-RS" w:eastAsia="sr-Latn-RS"/>
              </w:rPr>
            </w:pPr>
            <w:r w:rsidRPr="00194538">
              <w:rPr>
                <w:rFonts w:asciiTheme="minorHAnsi" w:eastAsia="Times New Roman" w:hAnsiTheme="minorHAnsi" w:cs="Calibri"/>
                <w:iCs/>
                <w:color w:val="auto"/>
                <w:kern w:val="0"/>
                <w:lang w:val="sr-Latn-RS" w:eastAsia="sr-Latn-RS"/>
              </w:rPr>
              <w:t xml:space="preserve">JU Gradska biblioteka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Ulcinj</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199</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59</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258</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RTV Ulcinj</w:t>
            </w:r>
          </w:p>
        </w:tc>
        <w:tc>
          <w:tcPr>
            <w:tcW w:w="171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10</w:t>
            </w:r>
          </w:p>
        </w:tc>
        <w:tc>
          <w:tcPr>
            <w:tcW w:w="1170" w:type="dxa"/>
            <w:tcBorders>
              <w:top w:val="nil"/>
              <w:left w:val="nil"/>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Agencija za izgradnju i razvoj</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11</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A52CD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Centar za k</w:t>
            </w:r>
            <w:r w:rsidR="002532BE" w:rsidRPr="00194538">
              <w:rPr>
                <w:rFonts w:asciiTheme="minorHAnsi" w:eastAsia="Times New Roman" w:hAnsiTheme="minorHAnsi" w:cs="Calibri"/>
                <w:iCs/>
                <w:color w:val="000000"/>
                <w:kern w:val="0"/>
                <w:lang w:val="sr-Latn-RS" w:eastAsia="sr-Latn-RS"/>
              </w:rPr>
              <w:t>ul</w:t>
            </w:r>
            <w:r>
              <w:rPr>
                <w:rFonts w:asciiTheme="minorHAnsi" w:eastAsia="Times New Roman" w:hAnsiTheme="minorHAnsi" w:cs="Calibri"/>
                <w:iCs/>
                <w:color w:val="000000"/>
                <w:kern w:val="0"/>
                <w:lang w:val="sr-Latn-RS" w:eastAsia="sr-Latn-RS"/>
              </w:rPr>
              <w:t>t</w:t>
            </w:r>
            <w:r w:rsidR="002532BE" w:rsidRPr="00194538">
              <w:rPr>
                <w:rFonts w:asciiTheme="minorHAnsi" w:eastAsia="Times New Roman" w:hAnsiTheme="minorHAnsi" w:cs="Calibri"/>
                <w:iCs/>
                <w:color w:val="000000"/>
                <w:kern w:val="0"/>
                <w:lang w:val="sr-Latn-RS" w:eastAsia="sr-Latn-RS"/>
              </w:rPr>
              <w:t>uru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25</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JU Sirena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13</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lastRenderedPageBreak/>
              <w:t>Cetinje</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197</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33</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230</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Dnevni centar za djecu ometenu u razvoju</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14</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000000" w:fill="FFFFFF"/>
            <w:noWrap/>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 xml:space="preserve">Narodna biblioteka i čitaonica "Njegoš" </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19</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49"/>
        </w:trPr>
        <w:tc>
          <w:tcPr>
            <w:tcW w:w="4770" w:type="dxa"/>
            <w:tcBorders>
              <w:top w:val="nil"/>
              <w:left w:val="single" w:sz="4" w:space="0" w:color="auto"/>
              <w:bottom w:val="nil"/>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Žabljak</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53</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59</w:t>
            </w:r>
          </w:p>
        </w:tc>
      </w:tr>
      <w:tr w:rsidR="002532BE" w:rsidRPr="002532BE" w:rsidTr="00194538">
        <w:trPr>
          <w:trHeight w:val="402"/>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JU Centar za kulturu Žabljak</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Šavnik</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52</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60</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auto"/>
            <w:vAlign w:val="center"/>
            <w:hideMark/>
          </w:tcPr>
          <w:p w:rsidR="002532BE" w:rsidRPr="00194538" w:rsidRDefault="00A52CDE" w:rsidP="00194538">
            <w:pPr>
              <w:spacing w:before="20" w:after="20" w:line="240" w:lineRule="auto"/>
              <w:rPr>
                <w:rFonts w:asciiTheme="minorHAnsi" w:eastAsia="Times New Roman" w:hAnsiTheme="minorHAnsi" w:cs="Calibri"/>
                <w:iCs/>
                <w:color w:val="000000"/>
                <w:kern w:val="0"/>
                <w:lang w:val="sr-Latn-RS" w:eastAsia="sr-Latn-RS"/>
              </w:rPr>
            </w:pPr>
            <w:r>
              <w:rPr>
                <w:rFonts w:asciiTheme="minorHAnsi" w:eastAsia="Times New Roman" w:hAnsiTheme="minorHAnsi" w:cs="Calibri"/>
                <w:iCs/>
                <w:color w:val="000000"/>
                <w:kern w:val="0"/>
                <w:lang w:val="sr-Latn-RS" w:eastAsia="sr-Latn-RS"/>
              </w:rPr>
              <w:t xml:space="preserve">JU </w:t>
            </w:r>
            <w:r w:rsidR="002532BE" w:rsidRPr="00194538">
              <w:rPr>
                <w:rFonts w:asciiTheme="minorHAnsi" w:eastAsia="Times New Roman" w:hAnsiTheme="minorHAnsi" w:cs="Calibri"/>
                <w:iCs/>
                <w:color w:val="000000"/>
                <w:kern w:val="0"/>
                <w:lang w:val="sr-Latn-RS" w:eastAsia="sr-Latn-RS"/>
              </w:rPr>
              <w:t>Centar za kulturu sport i medije</w:t>
            </w:r>
          </w:p>
        </w:tc>
        <w:tc>
          <w:tcPr>
            <w:tcW w:w="171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r>
      <w:tr w:rsidR="002532BE" w:rsidRPr="002532BE" w:rsidTr="00194538">
        <w:trPr>
          <w:trHeight w:val="402"/>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Tuzi</w:t>
            </w:r>
          </w:p>
        </w:tc>
        <w:tc>
          <w:tcPr>
            <w:tcW w:w="171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95</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0</w:t>
            </w:r>
          </w:p>
        </w:tc>
        <w:tc>
          <w:tcPr>
            <w:tcW w:w="1170" w:type="dxa"/>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95</w:t>
            </w:r>
          </w:p>
        </w:tc>
      </w:tr>
      <w:tr w:rsidR="002532BE" w:rsidRPr="002532BE" w:rsidTr="00194538">
        <w:trPr>
          <w:trHeight w:val="405"/>
        </w:trPr>
        <w:tc>
          <w:tcPr>
            <w:tcW w:w="4770" w:type="dxa"/>
            <w:tcBorders>
              <w:top w:val="nil"/>
              <w:left w:val="single" w:sz="4" w:space="0" w:color="auto"/>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Golubovci</w:t>
            </w:r>
          </w:p>
        </w:tc>
        <w:tc>
          <w:tcPr>
            <w:tcW w:w="1710" w:type="dxa"/>
            <w:tcBorders>
              <w:top w:val="nil"/>
              <w:left w:val="nil"/>
              <w:bottom w:val="single" w:sz="4" w:space="0" w:color="auto"/>
              <w:right w:val="single" w:sz="4" w:space="0" w:color="auto"/>
            </w:tcBorders>
            <w:shd w:val="clear" w:color="auto" w:fill="EBC576" w:themeFill="background2" w:themeFillTint="99"/>
            <w:noWrap/>
            <w:vAlign w:val="bottom"/>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30</w:t>
            </w:r>
          </w:p>
        </w:tc>
        <w:tc>
          <w:tcPr>
            <w:tcW w:w="1530" w:type="dxa"/>
            <w:gridSpan w:val="2"/>
            <w:tcBorders>
              <w:top w:val="nil"/>
              <w:left w:val="nil"/>
              <w:bottom w:val="single" w:sz="4" w:space="0" w:color="auto"/>
              <w:right w:val="single" w:sz="4" w:space="0" w:color="auto"/>
            </w:tcBorders>
            <w:shd w:val="clear" w:color="auto" w:fill="EBC576" w:themeFill="background2" w:themeFillTint="99"/>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auto" w:fill="EBC576" w:themeFill="background2" w:themeFillTint="99"/>
            <w:noWrap/>
            <w:vAlign w:val="bottom"/>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38</w:t>
            </w:r>
          </w:p>
        </w:tc>
      </w:tr>
      <w:tr w:rsidR="002532BE" w:rsidRPr="002532BE" w:rsidTr="00194538">
        <w:trPr>
          <w:trHeight w:val="593"/>
        </w:trPr>
        <w:tc>
          <w:tcPr>
            <w:tcW w:w="4770" w:type="dxa"/>
            <w:tcBorders>
              <w:top w:val="nil"/>
              <w:left w:val="single" w:sz="4" w:space="0" w:color="auto"/>
              <w:bottom w:val="single" w:sz="4" w:space="0" w:color="auto"/>
              <w:right w:val="single" w:sz="4" w:space="0" w:color="auto"/>
            </w:tcBorders>
            <w:shd w:val="clear" w:color="auto" w:fill="auto"/>
            <w:vAlign w:val="bottom"/>
            <w:hideMark/>
          </w:tcPr>
          <w:p w:rsidR="002532BE" w:rsidRPr="00194538" w:rsidRDefault="002532BE" w:rsidP="00194538">
            <w:pPr>
              <w:spacing w:before="20" w:after="20" w:line="240" w:lineRule="auto"/>
              <w:rPr>
                <w:rFonts w:asciiTheme="minorHAnsi" w:eastAsia="Times New Roman" w:hAnsiTheme="minorHAnsi" w:cs="Calibri"/>
                <w:iCs/>
                <w:color w:val="000000"/>
                <w:kern w:val="0"/>
                <w:lang w:val="sr-Latn-RS" w:eastAsia="sr-Latn-RS"/>
              </w:rPr>
            </w:pPr>
            <w:r w:rsidRPr="00194538">
              <w:rPr>
                <w:rFonts w:asciiTheme="minorHAnsi" w:eastAsia="Times New Roman" w:hAnsiTheme="minorHAnsi" w:cs="Calibri"/>
                <w:iCs/>
                <w:color w:val="000000"/>
                <w:kern w:val="0"/>
                <w:lang w:val="sr-Latn-RS" w:eastAsia="sr-Latn-RS"/>
              </w:rPr>
              <w:t>Centar za pružan</w:t>
            </w:r>
            <w:r w:rsidR="00A52CDE">
              <w:rPr>
                <w:rFonts w:asciiTheme="minorHAnsi" w:eastAsia="Times New Roman" w:hAnsiTheme="minorHAnsi" w:cs="Calibri"/>
                <w:iCs/>
                <w:color w:val="000000"/>
                <w:kern w:val="0"/>
                <w:lang w:val="sr-Latn-RS" w:eastAsia="sr-Latn-RS"/>
              </w:rPr>
              <w:t>je usluga iz oblasti socijalne i</w:t>
            </w:r>
            <w:r w:rsidRPr="00194538">
              <w:rPr>
                <w:rFonts w:asciiTheme="minorHAnsi" w:eastAsia="Times New Roman" w:hAnsiTheme="minorHAnsi" w:cs="Calibri"/>
                <w:iCs/>
                <w:color w:val="000000"/>
                <w:kern w:val="0"/>
                <w:lang w:val="sr-Latn-RS" w:eastAsia="sr-Latn-RS"/>
              </w:rPr>
              <w:t xml:space="preserve"> dječije zaštite za Opštinu u okviru Glavnog grada - Golubovci</w:t>
            </w:r>
          </w:p>
        </w:tc>
        <w:tc>
          <w:tcPr>
            <w:tcW w:w="1710" w:type="dxa"/>
            <w:tcBorders>
              <w:top w:val="nil"/>
              <w:left w:val="nil"/>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 </w:t>
            </w:r>
          </w:p>
        </w:tc>
        <w:tc>
          <w:tcPr>
            <w:tcW w:w="1530" w:type="dxa"/>
            <w:gridSpan w:val="2"/>
            <w:tcBorders>
              <w:top w:val="nil"/>
              <w:left w:val="nil"/>
              <w:bottom w:val="single" w:sz="4" w:space="0" w:color="auto"/>
              <w:right w:val="single" w:sz="4" w:space="0" w:color="auto"/>
            </w:tcBorders>
            <w:shd w:val="clear" w:color="auto" w:fill="auto"/>
            <w:noWrap/>
            <w:vAlign w:val="center"/>
            <w:hideMark/>
          </w:tcPr>
          <w:p w:rsidR="002532BE" w:rsidRPr="00194538" w:rsidRDefault="002532BE" w:rsidP="00194538">
            <w:pPr>
              <w:spacing w:before="20" w:after="20" w:line="240" w:lineRule="auto"/>
              <w:jc w:val="center"/>
              <w:rPr>
                <w:rFonts w:asciiTheme="minorHAnsi" w:eastAsia="Times New Roman" w:hAnsiTheme="minorHAnsi" w:cs="Calibri"/>
                <w:b/>
                <w:bCs/>
                <w:color w:val="000000"/>
                <w:kern w:val="0"/>
                <w:lang w:val="sr-Latn-RS" w:eastAsia="sr-Latn-RS"/>
              </w:rPr>
            </w:pPr>
            <w:r w:rsidRPr="00194538">
              <w:rPr>
                <w:rFonts w:asciiTheme="minorHAnsi" w:eastAsia="Times New Roman" w:hAnsiTheme="minorHAnsi" w:cs="Calibri"/>
                <w:b/>
                <w:bCs/>
                <w:color w:val="000000"/>
                <w:kern w:val="0"/>
                <w:lang w:val="sr-Latn-RS" w:eastAsia="sr-Latn-RS"/>
              </w:rPr>
              <w:t>8</w:t>
            </w:r>
          </w:p>
        </w:tc>
        <w:tc>
          <w:tcPr>
            <w:tcW w:w="1170" w:type="dxa"/>
            <w:tcBorders>
              <w:top w:val="nil"/>
              <w:left w:val="nil"/>
              <w:bottom w:val="single" w:sz="4" w:space="0" w:color="auto"/>
              <w:right w:val="single" w:sz="4" w:space="0" w:color="auto"/>
            </w:tcBorders>
            <w:shd w:val="clear" w:color="auto" w:fill="auto"/>
            <w:noWrap/>
            <w:vAlign w:val="bottom"/>
            <w:hideMark/>
          </w:tcPr>
          <w:p w:rsidR="002532BE" w:rsidRPr="00194538" w:rsidRDefault="002532BE" w:rsidP="00194538">
            <w:pPr>
              <w:spacing w:before="20" w:after="20" w:line="240" w:lineRule="auto"/>
              <w:jc w:val="right"/>
              <w:rPr>
                <w:rFonts w:asciiTheme="minorHAnsi" w:eastAsia="Times New Roman" w:hAnsiTheme="minorHAnsi" w:cs="Calibri"/>
                <w:b/>
                <w:bCs/>
                <w:color w:val="000000"/>
                <w:kern w:val="0"/>
                <w:lang w:val="sr-Latn-RS" w:eastAsia="sr-Latn-RS"/>
              </w:rPr>
            </w:pPr>
          </w:p>
        </w:tc>
      </w:tr>
      <w:tr w:rsidR="002532BE" w:rsidRPr="002532BE" w:rsidTr="00194538">
        <w:trPr>
          <w:trHeight w:val="593"/>
        </w:trPr>
        <w:tc>
          <w:tcPr>
            <w:tcW w:w="6489" w:type="dxa"/>
            <w:gridSpan w:val="3"/>
            <w:tcBorders>
              <w:top w:val="single" w:sz="4" w:space="0" w:color="auto"/>
              <w:left w:val="single" w:sz="4" w:space="0" w:color="auto"/>
              <w:bottom w:val="single" w:sz="4" w:space="0" w:color="auto"/>
              <w:right w:val="single" w:sz="4" w:space="0" w:color="auto"/>
            </w:tcBorders>
            <w:shd w:val="clear" w:color="auto" w:fill="auto"/>
            <w:vAlign w:val="bottom"/>
          </w:tcPr>
          <w:p w:rsidR="002532BE" w:rsidRPr="00194538" w:rsidRDefault="002532BE" w:rsidP="00194538">
            <w:pPr>
              <w:spacing w:before="20" w:after="20" w:line="240" w:lineRule="auto"/>
              <w:jc w:val="right"/>
              <w:rPr>
                <w:rFonts w:asciiTheme="minorHAnsi" w:eastAsia="Times New Roman" w:hAnsiTheme="minorHAnsi" w:cs="Calibri"/>
                <w:b/>
                <w:bCs/>
                <w:color w:val="000000"/>
                <w:kern w:val="0"/>
                <w:sz w:val="24"/>
                <w:szCs w:val="24"/>
                <w:lang w:val="sr-Latn-RS" w:eastAsia="sr-Latn-RS"/>
              </w:rPr>
            </w:pPr>
            <w:r w:rsidRPr="00194538">
              <w:rPr>
                <w:rFonts w:asciiTheme="minorHAnsi" w:hAnsiTheme="minorHAnsi"/>
                <w:b/>
                <w:color w:val="auto"/>
                <w:sz w:val="24"/>
                <w:szCs w:val="24"/>
              </w:rPr>
              <w:t>UKUPNO</w:t>
            </w:r>
          </w:p>
        </w:tc>
        <w:tc>
          <w:tcPr>
            <w:tcW w:w="2691" w:type="dxa"/>
            <w:gridSpan w:val="2"/>
            <w:tcBorders>
              <w:top w:val="single" w:sz="4" w:space="0" w:color="auto"/>
              <w:left w:val="nil"/>
              <w:bottom w:val="single" w:sz="4" w:space="0" w:color="auto"/>
              <w:right w:val="single" w:sz="4" w:space="0" w:color="auto"/>
            </w:tcBorders>
            <w:shd w:val="clear" w:color="auto" w:fill="auto"/>
            <w:noWrap/>
            <w:vAlign w:val="center"/>
          </w:tcPr>
          <w:p w:rsidR="002532BE" w:rsidRPr="00194538" w:rsidRDefault="002532BE" w:rsidP="00194538">
            <w:pPr>
              <w:spacing w:before="20" w:after="20" w:line="240" w:lineRule="auto"/>
              <w:jc w:val="center"/>
              <w:rPr>
                <w:rFonts w:asciiTheme="minorHAnsi" w:hAnsiTheme="minorHAnsi"/>
                <w:b/>
                <w:color w:val="auto"/>
                <w:sz w:val="24"/>
                <w:szCs w:val="24"/>
              </w:rPr>
            </w:pPr>
          </w:p>
          <w:p w:rsidR="002532BE" w:rsidRPr="00194538" w:rsidRDefault="002532BE" w:rsidP="00194538">
            <w:pPr>
              <w:spacing w:before="20" w:after="20" w:line="240" w:lineRule="auto"/>
              <w:jc w:val="center"/>
              <w:rPr>
                <w:rFonts w:asciiTheme="minorHAnsi" w:eastAsia="Times New Roman" w:hAnsiTheme="minorHAnsi" w:cs="Calibri"/>
                <w:b/>
                <w:bCs/>
                <w:color w:val="000000"/>
                <w:kern w:val="0"/>
                <w:sz w:val="24"/>
                <w:szCs w:val="24"/>
                <w:lang w:val="sr-Latn-RS" w:eastAsia="sr-Latn-RS"/>
              </w:rPr>
            </w:pPr>
            <w:r w:rsidRPr="00194538">
              <w:rPr>
                <w:rFonts w:asciiTheme="minorHAnsi" w:hAnsiTheme="minorHAnsi"/>
                <w:b/>
                <w:color w:val="auto"/>
                <w:sz w:val="24"/>
                <w:szCs w:val="24"/>
              </w:rPr>
              <w:t>6</w:t>
            </w:r>
            <w:r w:rsidR="00BF7627" w:rsidRPr="00194538">
              <w:rPr>
                <w:rFonts w:asciiTheme="minorHAnsi" w:hAnsiTheme="minorHAnsi"/>
                <w:b/>
                <w:color w:val="auto"/>
                <w:sz w:val="24"/>
                <w:szCs w:val="24"/>
              </w:rPr>
              <w:t>.</w:t>
            </w:r>
            <w:r w:rsidRPr="00194538">
              <w:rPr>
                <w:rFonts w:asciiTheme="minorHAnsi" w:hAnsiTheme="minorHAnsi"/>
                <w:b/>
                <w:color w:val="auto"/>
                <w:sz w:val="24"/>
                <w:szCs w:val="24"/>
              </w:rPr>
              <w:t>655</w:t>
            </w:r>
          </w:p>
        </w:tc>
      </w:tr>
    </w:tbl>
    <w:p w:rsidR="002532BE" w:rsidRDefault="002532BE" w:rsidP="00E822AA">
      <w:pPr>
        <w:spacing w:before="60" w:after="60" w:line="240" w:lineRule="auto"/>
        <w:ind w:right="-471"/>
        <w:jc w:val="both"/>
        <w:rPr>
          <w:rFonts w:asciiTheme="minorHAnsi" w:hAnsiTheme="minorHAnsi"/>
          <w:color w:val="auto"/>
          <w:sz w:val="24"/>
          <w:szCs w:val="24"/>
        </w:rPr>
      </w:pPr>
    </w:p>
    <w:p w:rsidR="00194538" w:rsidRDefault="00194538" w:rsidP="00E822AA">
      <w:pPr>
        <w:spacing w:before="60" w:after="60" w:line="240" w:lineRule="auto"/>
        <w:ind w:right="-471"/>
        <w:jc w:val="both"/>
        <w:rPr>
          <w:rFonts w:asciiTheme="minorHAnsi" w:hAnsiTheme="minorHAnsi"/>
          <w:b/>
          <w:color w:val="auto"/>
          <w:sz w:val="24"/>
          <w:szCs w:val="24"/>
          <w:u w:val="single"/>
        </w:rPr>
      </w:pPr>
    </w:p>
    <w:p w:rsidR="00255A9D" w:rsidRDefault="00E822AA" w:rsidP="00E822AA">
      <w:pPr>
        <w:spacing w:before="60" w:after="60" w:line="240" w:lineRule="auto"/>
        <w:ind w:right="-471"/>
        <w:jc w:val="both"/>
        <w:rPr>
          <w:rFonts w:asciiTheme="minorHAnsi" w:hAnsiTheme="minorHAnsi"/>
          <w:color w:val="auto"/>
          <w:sz w:val="24"/>
          <w:szCs w:val="24"/>
        </w:rPr>
      </w:pPr>
      <w:r w:rsidRPr="00303601">
        <w:rPr>
          <w:rFonts w:asciiTheme="minorHAnsi" w:hAnsiTheme="minorHAnsi"/>
          <w:b/>
          <w:color w:val="auto"/>
          <w:sz w:val="24"/>
          <w:szCs w:val="24"/>
          <w:u w:val="single"/>
        </w:rPr>
        <w:t>ANEKS 2</w:t>
      </w:r>
      <w:r>
        <w:rPr>
          <w:rFonts w:asciiTheme="minorHAnsi" w:hAnsiTheme="minorHAnsi"/>
          <w:color w:val="auto"/>
          <w:sz w:val="24"/>
          <w:szCs w:val="24"/>
        </w:rPr>
        <w:t xml:space="preserve">. – </w:t>
      </w:r>
      <w:r w:rsidRPr="00E822AA">
        <w:rPr>
          <w:rFonts w:asciiTheme="minorHAnsi" w:hAnsiTheme="minorHAnsi"/>
          <w:color w:val="auto"/>
          <w:sz w:val="24"/>
          <w:szCs w:val="24"/>
        </w:rPr>
        <w:t>Lis</w:t>
      </w:r>
      <w:r>
        <w:rPr>
          <w:rFonts w:asciiTheme="minorHAnsi" w:hAnsiTheme="minorHAnsi"/>
          <w:color w:val="auto"/>
          <w:sz w:val="24"/>
          <w:szCs w:val="24"/>
        </w:rPr>
        <w:t>ta aktivn</w:t>
      </w:r>
      <w:r w:rsidRPr="00E822AA">
        <w:rPr>
          <w:rFonts w:asciiTheme="minorHAnsi" w:hAnsiTheme="minorHAnsi"/>
          <w:color w:val="auto"/>
          <w:sz w:val="24"/>
          <w:szCs w:val="24"/>
        </w:rPr>
        <w:t>o</w:t>
      </w:r>
      <w:r>
        <w:rPr>
          <w:rFonts w:asciiTheme="minorHAnsi" w:hAnsiTheme="minorHAnsi"/>
          <w:color w:val="auto"/>
          <w:sz w:val="24"/>
          <w:szCs w:val="24"/>
        </w:rPr>
        <w:t xml:space="preserve">sti </w:t>
      </w:r>
      <w:r w:rsidR="00F754E4">
        <w:rPr>
          <w:rFonts w:asciiTheme="minorHAnsi" w:hAnsiTheme="minorHAnsi"/>
          <w:color w:val="auto"/>
          <w:sz w:val="24"/>
          <w:szCs w:val="24"/>
        </w:rPr>
        <w:t>u kojima su prepoznate</w:t>
      </w:r>
      <w:r w:rsidRPr="00E822AA">
        <w:rPr>
          <w:rFonts w:asciiTheme="minorHAnsi" w:hAnsiTheme="minorHAnsi"/>
          <w:color w:val="auto"/>
          <w:sz w:val="24"/>
          <w:szCs w:val="24"/>
        </w:rPr>
        <w:t xml:space="preserve"> jedinice lokalne samouprave</w:t>
      </w:r>
    </w:p>
    <w:p w:rsidR="00966540" w:rsidRDefault="00966540" w:rsidP="00E822AA">
      <w:pPr>
        <w:spacing w:before="60" w:after="60" w:line="240" w:lineRule="auto"/>
        <w:ind w:right="-471"/>
        <w:jc w:val="both"/>
        <w:rPr>
          <w:rFonts w:asciiTheme="minorHAnsi" w:hAnsiTheme="minorHAnsi"/>
          <w:color w:val="auto"/>
          <w:sz w:val="24"/>
          <w:szCs w:val="24"/>
        </w:rPr>
      </w:pPr>
    </w:p>
    <w:p w:rsidR="009179A3" w:rsidRDefault="009179A3" w:rsidP="00643084">
      <w:pPr>
        <w:spacing w:before="120" w:after="120" w:line="240" w:lineRule="auto"/>
        <w:jc w:val="center"/>
        <w:rPr>
          <w:rFonts w:asciiTheme="minorHAnsi" w:eastAsia="Sitka Text" w:hAnsiTheme="minorHAnsi" w:cs="Sitka Text"/>
          <w:b/>
          <w:color w:val="000000"/>
          <w:sz w:val="28"/>
          <w:szCs w:val="28"/>
        </w:rPr>
      </w:pPr>
      <w:r w:rsidRPr="009179A3">
        <w:rPr>
          <w:rFonts w:asciiTheme="minorHAnsi" w:eastAsia="Sitka Text" w:hAnsiTheme="minorHAnsi" w:cs="Sitka Text"/>
          <w:b/>
          <w:color w:val="000000"/>
          <w:sz w:val="28"/>
          <w:szCs w:val="28"/>
        </w:rPr>
        <w:t>STRATEŠK</w:t>
      </w:r>
      <w:r>
        <w:rPr>
          <w:rFonts w:asciiTheme="minorHAnsi" w:eastAsia="Sitka Text" w:hAnsiTheme="minorHAnsi" w:cs="Sitka Text"/>
          <w:b/>
          <w:color w:val="000000"/>
          <w:sz w:val="28"/>
          <w:szCs w:val="28"/>
        </w:rPr>
        <w:t>I CILJ I</w:t>
      </w:r>
    </w:p>
    <w:p w:rsidR="00643084" w:rsidRPr="007075A6" w:rsidRDefault="00643084" w:rsidP="00643084">
      <w:pPr>
        <w:spacing w:before="120" w:after="120" w:line="240" w:lineRule="auto"/>
        <w:jc w:val="center"/>
        <w:rPr>
          <w:rFonts w:asciiTheme="minorHAnsi" w:eastAsia="Sitka Text" w:hAnsiTheme="minorHAnsi" w:cs="Sitka Text"/>
          <w:color w:val="000000"/>
          <w:sz w:val="24"/>
          <w:szCs w:val="24"/>
        </w:rPr>
      </w:pPr>
      <w:r w:rsidRPr="007075A6">
        <w:rPr>
          <w:rFonts w:asciiTheme="minorHAnsi" w:eastAsia="Sitka Text" w:hAnsiTheme="minorHAnsi" w:cs="Sitka Text"/>
          <w:b/>
          <w:color w:val="000000"/>
          <w:sz w:val="28"/>
          <w:szCs w:val="28"/>
        </w:rPr>
        <w:t>ORGANIZACIJA I RAD JAVNE UPRAVE U FUNKCIJI POTREBA GRAĐANA</w:t>
      </w:r>
    </w:p>
    <w:tbl>
      <w:tblPr>
        <w:tblW w:w="6378" w:type="pct"/>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438"/>
        <w:gridCol w:w="48"/>
        <w:gridCol w:w="1295"/>
        <w:gridCol w:w="373"/>
        <w:gridCol w:w="200"/>
        <w:gridCol w:w="2771"/>
        <w:gridCol w:w="298"/>
        <w:gridCol w:w="1232"/>
        <w:gridCol w:w="225"/>
        <w:gridCol w:w="841"/>
        <w:gridCol w:w="10"/>
        <w:gridCol w:w="96"/>
        <w:gridCol w:w="974"/>
        <w:gridCol w:w="10"/>
        <w:gridCol w:w="100"/>
        <w:gridCol w:w="880"/>
        <w:gridCol w:w="10"/>
        <w:gridCol w:w="98"/>
        <w:gridCol w:w="956"/>
      </w:tblGrid>
      <w:tr w:rsidR="00643084" w:rsidRPr="007075A6" w:rsidTr="0088559C">
        <w:trPr>
          <w:jc w:val="center"/>
        </w:trPr>
        <w:tc>
          <w:tcPr>
            <w:tcW w:w="2154" w:type="dxa"/>
            <w:gridSpan w:val="4"/>
            <w:shd w:val="clear" w:color="auto" w:fill="CBD5DE" w:themeFill="accent1" w:themeFillTint="66"/>
            <w:vAlign w:val="center"/>
          </w:tcPr>
          <w:p w:rsidR="00643084" w:rsidRPr="00BF7627" w:rsidRDefault="00643084" w:rsidP="00194538">
            <w:pPr>
              <w:spacing w:before="0" w:after="0" w:line="240" w:lineRule="auto"/>
              <w:ind w:left="-113" w:right="35"/>
              <w:jc w:val="center"/>
              <w:rPr>
                <w:rFonts w:asciiTheme="minorHAnsi" w:hAnsiTheme="minorHAnsi"/>
                <w:color w:val="auto"/>
                <w:sz w:val="22"/>
                <w:szCs w:val="22"/>
              </w:rPr>
            </w:pPr>
            <w:r w:rsidRPr="00BF7627">
              <w:rPr>
                <w:rFonts w:asciiTheme="minorHAnsi" w:hAnsiTheme="minorHAnsi"/>
                <w:color w:val="auto"/>
                <w:sz w:val="22"/>
                <w:szCs w:val="22"/>
              </w:rPr>
              <w:t>OPERATIVNI CILJ 1.1</w:t>
            </w:r>
          </w:p>
        </w:tc>
        <w:tc>
          <w:tcPr>
            <w:tcW w:w="8701" w:type="dxa"/>
            <w:gridSpan w:val="15"/>
            <w:shd w:val="clear" w:color="auto" w:fill="CBD5DE" w:themeFill="accent1" w:themeFillTint="66"/>
          </w:tcPr>
          <w:p w:rsidR="00643084" w:rsidRPr="00BF7627" w:rsidRDefault="00A52CDE" w:rsidP="00194538">
            <w:pPr>
              <w:spacing w:before="0" w:after="0" w:line="240" w:lineRule="auto"/>
              <w:rPr>
                <w:rFonts w:asciiTheme="minorHAnsi" w:hAnsiTheme="minorHAnsi"/>
                <w:color w:val="auto"/>
                <w:sz w:val="24"/>
                <w:szCs w:val="24"/>
              </w:rPr>
            </w:pPr>
            <w:r>
              <w:rPr>
                <w:rFonts w:asciiTheme="minorHAnsi" w:hAnsiTheme="minorHAnsi"/>
                <w:color w:val="auto"/>
                <w:sz w:val="24"/>
                <w:szCs w:val="24"/>
              </w:rPr>
              <w:t>Funkcionalna javna uprava s</w:t>
            </w:r>
            <w:r w:rsidR="00643084" w:rsidRPr="00BF7627">
              <w:rPr>
                <w:rFonts w:asciiTheme="minorHAnsi" w:hAnsiTheme="minorHAnsi"/>
                <w:color w:val="auto"/>
                <w:sz w:val="24"/>
                <w:szCs w:val="24"/>
              </w:rPr>
              <w:t xml:space="preserve"> efikasnim nadzorom nad njenim radom i primjenom koncepta upravljačke odgovornosti</w:t>
            </w:r>
          </w:p>
        </w:tc>
      </w:tr>
      <w:tr w:rsidR="00643084" w:rsidRPr="007075A6" w:rsidTr="0088559C">
        <w:trPr>
          <w:jc w:val="center"/>
        </w:trPr>
        <w:tc>
          <w:tcPr>
            <w:tcW w:w="2154" w:type="dxa"/>
            <w:gridSpan w:val="4"/>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2971" w:type="dxa"/>
            <w:gridSpan w:val="2"/>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530" w:type="dxa"/>
            <w:gridSpan w:val="2"/>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1076" w:type="dxa"/>
            <w:gridSpan w:val="3"/>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080" w:type="dxa"/>
            <w:gridSpan w:val="3"/>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Završetak</w:t>
            </w:r>
          </w:p>
        </w:tc>
        <w:tc>
          <w:tcPr>
            <w:tcW w:w="990" w:type="dxa"/>
            <w:gridSpan w:val="3"/>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w:t>
            </w:r>
          </w:p>
        </w:tc>
        <w:tc>
          <w:tcPr>
            <w:tcW w:w="1049" w:type="dxa"/>
            <w:gridSpan w:val="2"/>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Izvor </w:t>
            </w:r>
            <w:sdt>
              <w:sdtPr>
                <w:rPr>
                  <w:rFonts w:asciiTheme="minorHAnsi" w:hAnsiTheme="minorHAnsi"/>
                  <w:color w:val="auto"/>
                </w:rPr>
                <w:tag w:val="goog_rdk_75"/>
                <w:id w:val="-655301038"/>
              </w:sdtPr>
              <w:sdtEndPr/>
              <w:sdtContent/>
            </w:sdt>
            <w:r w:rsidRPr="00BF7627">
              <w:rPr>
                <w:rFonts w:asciiTheme="minorHAnsi" w:hAnsiTheme="minorHAnsi"/>
                <w:color w:val="auto"/>
              </w:rPr>
              <w:t>finansiranja</w:t>
            </w:r>
          </w:p>
        </w:tc>
      </w:tr>
      <w:tr w:rsidR="00643084" w:rsidRPr="007075A6" w:rsidTr="0088559C">
        <w:trPr>
          <w:trHeight w:val="359"/>
          <w:jc w:val="center"/>
        </w:trPr>
        <w:tc>
          <w:tcPr>
            <w:tcW w:w="486" w:type="dxa"/>
            <w:gridSpan w:val="2"/>
            <w:shd w:val="clear" w:color="auto" w:fill="auto"/>
          </w:tcPr>
          <w:p w:rsidR="00643084" w:rsidRPr="00BF7627" w:rsidRDefault="00643084" w:rsidP="00194538">
            <w:pPr>
              <w:spacing w:before="0" w:after="0" w:line="240" w:lineRule="auto"/>
              <w:ind w:left="-30" w:right="-102"/>
              <w:rPr>
                <w:rFonts w:asciiTheme="minorHAnsi" w:hAnsiTheme="minorHAnsi"/>
                <w:b/>
                <w:color w:val="auto"/>
                <w:sz w:val="18"/>
                <w:szCs w:val="18"/>
              </w:rPr>
            </w:pPr>
            <w:r w:rsidRPr="00BF7627">
              <w:rPr>
                <w:rFonts w:asciiTheme="minorHAnsi" w:hAnsiTheme="minorHAnsi"/>
                <w:color w:val="auto"/>
                <w:sz w:val="18"/>
                <w:szCs w:val="18"/>
              </w:rPr>
              <w:t>1.1.2</w:t>
            </w:r>
          </w:p>
        </w:tc>
        <w:tc>
          <w:tcPr>
            <w:tcW w:w="1668" w:type="dxa"/>
            <w:gridSpan w:val="2"/>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Razvijanje Zakona o javnim ustanovama i/ili službama</w:t>
            </w:r>
          </w:p>
        </w:tc>
        <w:tc>
          <w:tcPr>
            <w:tcW w:w="2971" w:type="dxa"/>
            <w:gridSpan w:val="2"/>
            <w:shd w:val="clear" w:color="auto" w:fill="auto"/>
          </w:tcPr>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Izrađena analiza s</w:t>
            </w:r>
            <w:r w:rsidR="00643084" w:rsidRPr="00BF7627">
              <w:rPr>
                <w:rFonts w:asciiTheme="minorHAnsi" w:hAnsiTheme="minorHAnsi"/>
                <w:color w:val="auto"/>
                <w:sz w:val="18"/>
                <w:szCs w:val="18"/>
              </w:rPr>
              <w:t xml:space="preserve"> identifikovanim izazovima i preporukama o potrebi uspostavljanja normativnog okvira javnih ustanova</w:t>
            </w:r>
          </w:p>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Utvrđ</w:t>
            </w:r>
            <w:r w:rsidR="00643084" w:rsidRPr="00BF7627">
              <w:rPr>
                <w:rFonts w:asciiTheme="minorHAnsi" w:hAnsiTheme="minorHAnsi"/>
                <w:color w:val="auto"/>
                <w:sz w:val="18"/>
                <w:szCs w:val="18"/>
              </w:rPr>
              <w:t>en pr</w:t>
            </w:r>
            <w:r>
              <w:rPr>
                <w:rFonts w:asciiTheme="minorHAnsi" w:hAnsiTheme="minorHAnsi"/>
                <w:color w:val="auto"/>
                <w:sz w:val="18"/>
                <w:szCs w:val="18"/>
              </w:rPr>
              <w:t>ij</w:t>
            </w:r>
            <w:r w:rsidR="00643084" w:rsidRPr="00BF7627">
              <w:rPr>
                <w:rFonts w:asciiTheme="minorHAnsi" w:hAnsiTheme="minorHAnsi"/>
                <w:color w:val="auto"/>
                <w:sz w:val="18"/>
                <w:szCs w:val="18"/>
              </w:rPr>
              <w:t xml:space="preserve">edlog Zakona o javnim ustanovama </w:t>
            </w:r>
          </w:p>
        </w:tc>
        <w:tc>
          <w:tcPr>
            <w:tcW w:w="1530" w:type="dxa"/>
            <w:gridSpan w:val="2"/>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 – Direktorat za normativne poslove</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tc>
        <w:tc>
          <w:tcPr>
            <w:tcW w:w="1066" w:type="dxa"/>
            <w:gridSpan w:val="2"/>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IQ 2023</w:t>
            </w:r>
          </w:p>
        </w:tc>
        <w:tc>
          <w:tcPr>
            <w:tcW w:w="1080"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990"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18.000 €</w:t>
            </w:r>
          </w:p>
        </w:tc>
        <w:tc>
          <w:tcPr>
            <w:tcW w:w="1059"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rPr>
          <w:jc w:val="center"/>
        </w:trPr>
        <w:tc>
          <w:tcPr>
            <w:tcW w:w="486" w:type="dxa"/>
            <w:gridSpan w:val="2"/>
            <w:shd w:val="clear" w:color="auto" w:fill="auto"/>
          </w:tcPr>
          <w:p w:rsidR="00643084" w:rsidRPr="00BF7627" w:rsidRDefault="00643084" w:rsidP="00194538">
            <w:pPr>
              <w:spacing w:before="0" w:after="0" w:line="240" w:lineRule="auto"/>
              <w:ind w:left="-30" w:right="-102"/>
              <w:rPr>
                <w:rFonts w:asciiTheme="minorHAnsi" w:hAnsiTheme="minorHAnsi"/>
                <w:b/>
                <w:color w:val="auto"/>
                <w:sz w:val="18"/>
                <w:szCs w:val="18"/>
              </w:rPr>
            </w:pPr>
            <w:r w:rsidRPr="00BF7627">
              <w:rPr>
                <w:rFonts w:asciiTheme="minorHAnsi" w:hAnsiTheme="minorHAnsi"/>
                <w:color w:val="auto"/>
                <w:sz w:val="18"/>
                <w:szCs w:val="18"/>
              </w:rPr>
              <w:t>1.1.3</w:t>
            </w:r>
          </w:p>
        </w:tc>
        <w:tc>
          <w:tcPr>
            <w:tcW w:w="1668" w:type="dxa"/>
            <w:gridSpan w:val="2"/>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Izrada Registra državnih organa i institucija na centralnom i </w:t>
            </w:r>
            <w:r w:rsidR="00A52CDE">
              <w:rPr>
                <w:rFonts w:asciiTheme="minorHAnsi" w:hAnsiTheme="minorHAnsi"/>
                <w:color w:val="auto"/>
                <w:sz w:val="18"/>
                <w:szCs w:val="18"/>
              </w:rPr>
              <w:t xml:space="preserve">na </w:t>
            </w:r>
            <w:r w:rsidRPr="00BF7627">
              <w:rPr>
                <w:rFonts w:asciiTheme="minorHAnsi" w:hAnsiTheme="minorHAnsi"/>
                <w:color w:val="auto"/>
                <w:sz w:val="18"/>
                <w:szCs w:val="18"/>
              </w:rPr>
              <w:t>lokalnom nivou</w:t>
            </w:r>
          </w:p>
        </w:tc>
        <w:tc>
          <w:tcPr>
            <w:tcW w:w="2971" w:type="dxa"/>
            <w:gridSpan w:val="2"/>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Unaprijeđen  registar državnih organa na </w:t>
            </w:r>
            <w:hyperlink r:id="rId77">
              <w:r w:rsidRPr="00BF7627">
                <w:rPr>
                  <w:rFonts w:asciiTheme="minorHAnsi" w:hAnsiTheme="minorHAnsi"/>
                  <w:color w:val="auto"/>
                  <w:sz w:val="18"/>
                  <w:szCs w:val="18"/>
                  <w:u w:val="single"/>
                </w:rPr>
                <w:t>www.drzavniorgani.me</w:t>
              </w:r>
            </w:hyperlink>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w:t>
            </w:r>
            <w:sdt>
              <w:sdtPr>
                <w:rPr>
                  <w:rFonts w:asciiTheme="minorHAnsi" w:hAnsiTheme="minorHAnsi"/>
                  <w:color w:val="auto"/>
                </w:rPr>
                <w:tag w:val="goog_rdk_76"/>
                <w:id w:val="1196512599"/>
              </w:sdtPr>
              <w:sdtEndPr/>
              <w:sdtContent/>
            </w:sdt>
            <w:r w:rsidRPr="00BF7627">
              <w:rPr>
                <w:rFonts w:asciiTheme="minorHAnsi" w:hAnsiTheme="minorHAnsi"/>
                <w:color w:val="auto"/>
                <w:sz w:val="18"/>
                <w:szCs w:val="18"/>
              </w:rPr>
              <w:t>Uspostavljen registar javnih službi čiji je osnivač lokalna samouprava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Identifikacija kontakt osoba u nadležnim institucijama za unos podataka u registre</w:t>
            </w:r>
          </w:p>
        </w:tc>
        <w:tc>
          <w:tcPr>
            <w:tcW w:w="1530" w:type="dxa"/>
            <w:gridSpan w:val="2"/>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 – Direktorat za normativne poslove, Direktorat za dobru javnu upravu i Direktorat za digitalizaciju</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SIGMA</w:t>
            </w:r>
          </w:p>
        </w:tc>
        <w:tc>
          <w:tcPr>
            <w:tcW w:w="1066" w:type="dxa"/>
            <w:gridSpan w:val="2"/>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80"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990"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35.000 €</w:t>
            </w:r>
          </w:p>
        </w:tc>
        <w:tc>
          <w:tcPr>
            <w:tcW w:w="1059" w:type="dxa"/>
            <w:gridSpan w:val="3"/>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rPr>
          <w:jc w:val="center"/>
        </w:trPr>
        <w:tc>
          <w:tcPr>
            <w:tcW w:w="2354"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194538" w:rsidRDefault="00643084" w:rsidP="00194538">
            <w:pPr>
              <w:spacing w:before="0" w:after="0" w:line="240" w:lineRule="auto"/>
              <w:rPr>
                <w:rFonts w:asciiTheme="minorHAnsi" w:hAnsiTheme="minorHAnsi"/>
                <w:color w:val="auto"/>
                <w:sz w:val="22"/>
                <w:szCs w:val="22"/>
              </w:rPr>
            </w:pPr>
            <w:r w:rsidRPr="00194538">
              <w:rPr>
                <w:rFonts w:asciiTheme="minorHAnsi" w:hAnsiTheme="minorHAnsi"/>
                <w:color w:val="auto"/>
                <w:sz w:val="22"/>
                <w:szCs w:val="22"/>
              </w:rPr>
              <w:t>OPERATIVNI CILJ 1.2</w:t>
            </w:r>
          </w:p>
        </w:tc>
        <w:tc>
          <w:tcPr>
            <w:tcW w:w="8501" w:type="dxa"/>
            <w:gridSpan w:val="14"/>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Administracija bez papira</w:t>
            </w:r>
          </w:p>
        </w:tc>
      </w:tr>
      <w:tr w:rsidR="00643084" w:rsidRPr="007075A6" w:rsidTr="0088559C">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rPr>
          <w:jc w:val="center"/>
        </w:trPr>
        <w:tc>
          <w:tcPr>
            <w:tcW w:w="1781"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lastRenderedPageBreak/>
              <w:t>Aktivnosti</w:t>
            </w:r>
          </w:p>
        </w:tc>
        <w:tc>
          <w:tcPr>
            <w:tcW w:w="3642"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457"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47"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08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right="-75"/>
              <w:jc w:val="center"/>
              <w:rPr>
                <w:rFonts w:asciiTheme="minorHAnsi" w:hAnsiTheme="minorHAnsi"/>
                <w:color w:val="auto"/>
              </w:rPr>
            </w:pPr>
            <w:r w:rsidRPr="00BF7627">
              <w:rPr>
                <w:rFonts w:asciiTheme="minorHAnsi" w:hAnsiTheme="minorHAnsi"/>
                <w:color w:val="auto"/>
              </w:rPr>
              <w:t>Završetak</w:t>
            </w:r>
          </w:p>
        </w:tc>
        <w:tc>
          <w:tcPr>
            <w:tcW w:w="988"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Sredstva </w:t>
            </w:r>
          </w:p>
        </w:tc>
        <w:tc>
          <w:tcPr>
            <w:tcW w:w="956"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right="-104"/>
              <w:jc w:val="center"/>
              <w:rPr>
                <w:rFonts w:asciiTheme="minorHAnsi" w:hAnsiTheme="minorHAnsi"/>
                <w:color w:val="auto"/>
              </w:rPr>
            </w:pPr>
            <w:r w:rsidRPr="00BF7627">
              <w:rPr>
                <w:rFonts w:asciiTheme="minorHAnsi" w:hAnsiTheme="minorHAnsi"/>
                <w:color w:val="auto"/>
              </w:rPr>
              <w:t>Izvor finansiranja</w:t>
            </w:r>
          </w:p>
        </w:tc>
      </w:tr>
      <w:tr w:rsidR="00643084" w:rsidRPr="007075A6" w:rsidTr="0088559C">
        <w:tblPrEx>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Ex>
        <w:trPr>
          <w:jc w:val="center"/>
        </w:trPr>
        <w:tc>
          <w:tcPr>
            <w:tcW w:w="438"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13" w:right="-132"/>
              <w:rPr>
                <w:rFonts w:asciiTheme="minorHAnsi" w:hAnsiTheme="minorHAnsi"/>
                <w:b/>
                <w:color w:val="auto"/>
                <w:sz w:val="18"/>
                <w:szCs w:val="18"/>
              </w:rPr>
            </w:pPr>
            <w:r w:rsidRPr="00BF7627">
              <w:rPr>
                <w:rFonts w:asciiTheme="minorHAnsi" w:hAnsiTheme="minorHAnsi"/>
                <w:color w:val="auto"/>
                <w:sz w:val="18"/>
                <w:szCs w:val="18"/>
              </w:rPr>
              <w:t>1.2.5</w:t>
            </w:r>
          </w:p>
        </w:tc>
        <w:tc>
          <w:tcPr>
            <w:tcW w:w="1343" w:type="dxa"/>
            <w:gridSpan w:val="2"/>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Uvođ</w:t>
            </w:r>
            <w:r w:rsidR="00A52CDE">
              <w:rPr>
                <w:rFonts w:asciiTheme="minorHAnsi" w:hAnsiTheme="minorHAnsi"/>
                <w:color w:val="auto"/>
                <w:sz w:val="18"/>
                <w:szCs w:val="18"/>
              </w:rPr>
              <w:t xml:space="preserve">enje eDMSa na lokalnom nivou u četri </w:t>
            </w:r>
            <w:r w:rsidRPr="00BF7627">
              <w:rPr>
                <w:rFonts w:asciiTheme="minorHAnsi" w:hAnsiTheme="minorHAnsi"/>
                <w:color w:val="auto"/>
                <w:sz w:val="18"/>
                <w:szCs w:val="18"/>
              </w:rPr>
              <w:t xml:space="preserve"> odabrane JLS u kojima ne postoji ni jedan sistem za elektronsko upravljanje dokumentima </w:t>
            </w:r>
          </w:p>
        </w:tc>
        <w:tc>
          <w:tcPr>
            <w:tcW w:w="3642"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Razvijena Analiza stanja o trenutnom statusu za prepoznavanje uslova za uspostavljanje eDMS sistema (tehničke i administrativne uslove) </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Sistem eDMS uveden u dvije izabrane JLS</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Organizovane obuke za minimum 60 zaposlenih u JLS o eDMS sistemu</w:t>
            </w:r>
          </w:p>
        </w:tc>
        <w:tc>
          <w:tcPr>
            <w:tcW w:w="1457" w:type="dxa"/>
            <w:gridSpan w:val="2"/>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tc>
        <w:tc>
          <w:tcPr>
            <w:tcW w:w="947"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1084"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98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right="-60"/>
              <w:jc w:val="center"/>
              <w:rPr>
                <w:rFonts w:asciiTheme="minorHAnsi" w:hAnsiTheme="minorHAnsi"/>
                <w:b/>
                <w:color w:val="auto"/>
                <w:sz w:val="18"/>
                <w:szCs w:val="18"/>
              </w:rPr>
            </w:pPr>
            <w:r w:rsidRPr="00BF7627">
              <w:rPr>
                <w:rFonts w:asciiTheme="minorHAnsi" w:hAnsiTheme="minorHAnsi"/>
                <w:color w:val="auto"/>
                <w:sz w:val="18"/>
                <w:szCs w:val="18"/>
              </w:rPr>
              <w:t>250.000 €</w:t>
            </w:r>
          </w:p>
        </w:tc>
        <w:tc>
          <w:tcPr>
            <w:tcW w:w="956" w:type="dxa"/>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bl>
    <w:p w:rsidR="00643084" w:rsidRPr="007075A6" w:rsidRDefault="00643084" w:rsidP="00194538">
      <w:pPr>
        <w:spacing w:before="0" w:after="0" w:line="240" w:lineRule="auto"/>
        <w:rPr>
          <w:rFonts w:asciiTheme="minorHAnsi" w:hAnsiTheme="minorHAnsi"/>
          <w:color w:val="000000"/>
          <w:sz w:val="18"/>
          <w:szCs w:val="18"/>
        </w:rPr>
      </w:pPr>
    </w:p>
    <w:tbl>
      <w:tblPr>
        <w:tblW w:w="6410" w:type="pct"/>
        <w:tblInd w:w="-117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ook w:val="0400" w:firstRow="0" w:lastRow="0" w:firstColumn="0" w:lastColumn="0" w:noHBand="0" w:noVBand="1"/>
      </w:tblPr>
      <w:tblGrid>
        <w:gridCol w:w="589"/>
        <w:gridCol w:w="1926"/>
        <w:gridCol w:w="3066"/>
        <w:gridCol w:w="1180"/>
        <w:gridCol w:w="890"/>
        <w:gridCol w:w="1056"/>
        <w:gridCol w:w="952"/>
        <w:gridCol w:w="1211"/>
        <w:gridCol w:w="40"/>
      </w:tblGrid>
      <w:tr w:rsidR="00643084" w:rsidRPr="007075A6" w:rsidTr="0088559C">
        <w:tc>
          <w:tcPr>
            <w:tcW w:w="1153" w:type="pct"/>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1F290B" w:rsidRDefault="00643084" w:rsidP="00194538">
            <w:pPr>
              <w:spacing w:before="0" w:after="0" w:line="240" w:lineRule="auto"/>
              <w:rPr>
                <w:rFonts w:asciiTheme="minorHAnsi" w:hAnsiTheme="minorHAnsi"/>
                <w:color w:val="auto"/>
                <w:sz w:val="22"/>
                <w:szCs w:val="22"/>
              </w:rPr>
            </w:pPr>
            <w:r w:rsidRPr="001F290B">
              <w:rPr>
                <w:rFonts w:asciiTheme="minorHAnsi" w:hAnsiTheme="minorHAnsi"/>
                <w:color w:val="auto"/>
                <w:sz w:val="22"/>
                <w:szCs w:val="22"/>
              </w:rPr>
              <w:t>OPERATIVNI CILJ 1.3</w:t>
            </w:r>
          </w:p>
        </w:tc>
        <w:tc>
          <w:tcPr>
            <w:tcW w:w="3847" w:type="pct"/>
            <w:gridSpan w:val="7"/>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A52CDE">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 xml:space="preserve">Jačanje funkcionalnih i finansijski nezavisnih opština </w:t>
            </w:r>
            <w:r w:rsidR="00A52CDE">
              <w:rPr>
                <w:rFonts w:asciiTheme="minorHAnsi" w:hAnsiTheme="minorHAnsi"/>
                <w:color w:val="auto"/>
                <w:sz w:val="24"/>
                <w:szCs w:val="24"/>
              </w:rPr>
              <w:t>radi  obezb</w:t>
            </w:r>
            <w:r w:rsidRPr="00BF7627">
              <w:rPr>
                <w:rFonts w:asciiTheme="minorHAnsi" w:hAnsiTheme="minorHAnsi"/>
                <w:color w:val="auto"/>
                <w:sz w:val="24"/>
                <w:szCs w:val="24"/>
              </w:rPr>
              <w:t>jeđivanja ravnomjernijeg razvoja svih JLS</w:t>
            </w:r>
          </w:p>
        </w:tc>
      </w:tr>
      <w:tr w:rsidR="00194538" w:rsidRPr="007075A6" w:rsidTr="0088559C">
        <w:tc>
          <w:tcPr>
            <w:tcW w:w="1153" w:type="pct"/>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1405" w:type="pct"/>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541" w:type="pct"/>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408" w:type="pct"/>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Početak </w:t>
            </w:r>
          </w:p>
        </w:tc>
        <w:tc>
          <w:tcPr>
            <w:tcW w:w="484" w:type="pct"/>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Završetak </w:t>
            </w:r>
          </w:p>
        </w:tc>
        <w:tc>
          <w:tcPr>
            <w:tcW w:w="436" w:type="pct"/>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w:t>
            </w:r>
          </w:p>
        </w:tc>
        <w:tc>
          <w:tcPr>
            <w:tcW w:w="572" w:type="pct"/>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right="-104"/>
              <w:jc w:val="center"/>
              <w:rPr>
                <w:rFonts w:asciiTheme="minorHAnsi" w:hAnsiTheme="minorHAnsi"/>
                <w:color w:val="auto"/>
              </w:rPr>
            </w:pPr>
            <w:r w:rsidRPr="00BF7627">
              <w:rPr>
                <w:rFonts w:asciiTheme="minorHAnsi" w:hAnsiTheme="minorHAnsi"/>
                <w:color w:val="auto"/>
              </w:rPr>
              <w:t>Izvor finansiranja</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135"/>
              <w:rPr>
                <w:rFonts w:asciiTheme="minorHAnsi" w:hAnsiTheme="minorHAnsi"/>
                <w:b/>
                <w:color w:val="auto"/>
                <w:sz w:val="18"/>
                <w:szCs w:val="18"/>
              </w:rPr>
            </w:pPr>
            <w:r w:rsidRPr="00BF7627">
              <w:rPr>
                <w:rFonts w:asciiTheme="minorHAnsi" w:hAnsiTheme="minorHAnsi"/>
                <w:color w:val="auto"/>
                <w:sz w:val="18"/>
                <w:szCs w:val="18"/>
              </w:rPr>
              <w:t>1.3.1</w:t>
            </w:r>
          </w:p>
        </w:tc>
        <w:tc>
          <w:tcPr>
            <w:tcW w:w="883"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Izrada Analize funkcionisanja lokalne samouprave</w:t>
            </w:r>
          </w:p>
        </w:tc>
        <w:tc>
          <w:tcPr>
            <w:tcW w:w="1405"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Izrađen Analitički materijal (</w:t>
            </w:r>
            <w:r w:rsidRPr="00BF7627">
              <w:rPr>
                <w:rFonts w:asciiTheme="minorHAnsi" w:hAnsiTheme="minorHAnsi"/>
                <w:i/>
                <w:color w:val="auto"/>
                <w:sz w:val="18"/>
                <w:szCs w:val="18"/>
              </w:rPr>
              <w:t>screening</w:t>
            </w:r>
            <w:r w:rsidRPr="00BF7627">
              <w:rPr>
                <w:rFonts w:asciiTheme="minorHAnsi" w:hAnsiTheme="minorHAnsi"/>
                <w:color w:val="auto"/>
                <w:sz w:val="18"/>
                <w:szCs w:val="18"/>
              </w:rPr>
              <w:t xml:space="preserve">) sadašnjih </w:t>
            </w:r>
            <w:r w:rsidR="00A52CDE">
              <w:rPr>
                <w:rFonts w:asciiTheme="minorHAnsi" w:hAnsiTheme="minorHAnsi"/>
                <w:color w:val="auto"/>
                <w:sz w:val="18"/>
                <w:szCs w:val="18"/>
              </w:rPr>
              <w:t>poslova JLS  u svim oblastima s</w:t>
            </w:r>
            <w:r w:rsidRPr="00BF7627">
              <w:rPr>
                <w:rFonts w:asciiTheme="minorHAnsi" w:hAnsiTheme="minorHAnsi"/>
                <w:color w:val="auto"/>
                <w:sz w:val="18"/>
                <w:szCs w:val="18"/>
              </w:rPr>
              <w:t xml:space="preserve"> ocjenom stanja, stepenom obavljanja i pr</w:t>
            </w:r>
            <w:r w:rsidR="00A52CDE">
              <w:rPr>
                <w:rFonts w:asciiTheme="minorHAnsi" w:hAnsiTheme="minorHAnsi"/>
                <w:color w:val="auto"/>
                <w:sz w:val="18"/>
                <w:szCs w:val="18"/>
              </w:rPr>
              <w:t>ij</w:t>
            </w:r>
            <w:r w:rsidRPr="00BF7627">
              <w:rPr>
                <w:rFonts w:asciiTheme="minorHAnsi" w:hAnsiTheme="minorHAnsi"/>
                <w:color w:val="auto"/>
                <w:sz w:val="18"/>
                <w:szCs w:val="18"/>
              </w:rPr>
              <w:t>edlogom mjera za dalje funkcionisanje JLS, izazovima sa kojima se JLS susr</w:t>
            </w:r>
            <w:r w:rsidR="00A52CDE">
              <w:rPr>
                <w:rFonts w:asciiTheme="minorHAnsi" w:hAnsiTheme="minorHAnsi"/>
                <w:color w:val="auto"/>
                <w:sz w:val="18"/>
                <w:szCs w:val="18"/>
              </w:rPr>
              <w:t>ij</w:t>
            </w:r>
            <w:r w:rsidRPr="00BF7627">
              <w:rPr>
                <w:rFonts w:asciiTheme="minorHAnsi" w:hAnsiTheme="minorHAnsi"/>
                <w:color w:val="auto"/>
                <w:sz w:val="18"/>
                <w:szCs w:val="18"/>
              </w:rPr>
              <w:t xml:space="preserve">eću u vršenju: prenesenih i </w:t>
            </w:r>
            <w:r w:rsidR="00A52CDE">
              <w:rPr>
                <w:rFonts w:asciiTheme="minorHAnsi" w:hAnsiTheme="minorHAnsi"/>
                <w:color w:val="auto"/>
                <w:sz w:val="18"/>
                <w:szCs w:val="18"/>
              </w:rPr>
              <w:t xml:space="preserve">povjerenih poslova, delegiranja </w:t>
            </w:r>
            <w:r w:rsidRPr="00BF7627">
              <w:rPr>
                <w:rFonts w:asciiTheme="minorHAnsi" w:hAnsiTheme="minorHAnsi"/>
                <w:color w:val="auto"/>
                <w:sz w:val="18"/>
                <w:szCs w:val="18"/>
              </w:rPr>
              <w:t xml:space="preserve">nadležnosti opštinama kroz strateške dokumente bez obezbijeđenih sredstava od strane organa na centralnom nivou, </w:t>
            </w:r>
            <w:r w:rsidRPr="00BF7627">
              <w:rPr>
                <w:rFonts w:asciiTheme="minorHAnsi" w:hAnsiTheme="minorHAnsi"/>
                <w:i/>
                <w:color w:val="auto"/>
                <w:sz w:val="18"/>
                <w:szCs w:val="18"/>
              </w:rPr>
              <w:t xml:space="preserve">cost-benefit </w:t>
            </w:r>
            <w:r w:rsidR="00A52CDE">
              <w:rPr>
                <w:rFonts w:asciiTheme="minorHAnsi" w:hAnsiTheme="minorHAnsi"/>
                <w:color w:val="auto"/>
                <w:sz w:val="18"/>
                <w:szCs w:val="18"/>
              </w:rPr>
              <w:t>analiza izvornih poslova JLS, s preporukama za unapređ</w:t>
            </w:r>
            <w:r w:rsidRPr="00BF7627">
              <w:rPr>
                <w:rFonts w:asciiTheme="minorHAnsi" w:hAnsiTheme="minorHAnsi"/>
                <w:color w:val="auto"/>
                <w:sz w:val="18"/>
                <w:szCs w:val="18"/>
              </w:rPr>
              <w:t>enje stanja i moguć</w:t>
            </w:r>
            <w:r w:rsidR="00A52CDE">
              <w:rPr>
                <w:rFonts w:asciiTheme="minorHAnsi" w:hAnsiTheme="minorHAnsi"/>
                <w:color w:val="auto"/>
                <w:sz w:val="18"/>
                <w:szCs w:val="18"/>
              </w:rPr>
              <w:t>nost uvođ</w:t>
            </w:r>
            <w:r w:rsidRPr="00BF7627">
              <w:rPr>
                <w:rFonts w:asciiTheme="minorHAnsi" w:hAnsiTheme="minorHAnsi"/>
                <w:color w:val="auto"/>
                <w:sz w:val="18"/>
                <w:szCs w:val="18"/>
              </w:rPr>
              <w:t>enja blagog politipskog sistema funkcionisanja</w:t>
            </w:r>
          </w:p>
        </w:tc>
        <w:tc>
          <w:tcPr>
            <w:tcW w:w="541"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408"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484"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436"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30.000 €</w:t>
            </w:r>
          </w:p>
        </w:tc>
        <w:tc>
          <w:tcPr>
            <w:tcW w:w="555"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135"/>
              <w:rPr>
                <w:rFonts w:asciiTheme="minorHAnsi" w:hAnsiTheme="minorHAnsi"/>
                <w:b/>
                <w:color w:val="auto"/>
                <w:sz w:val="18"/>
                <w:szCs w:val="18"/>
              </w:rPr>
            </w:pPr>
            <w:r w:rsidRPr="00BF7627">
              <w:rPr>
                <w:rFonts w:asciiTheme="minorHAnsi" w:hAnsiTheme="minorHAnsi"/>
                <w:color w:val="auto"/>
                <w:sz w:val="18"/>
                <w:szCs w:val="18"/>
              </w:rPr>
              <w:t>1.3.2</w:t>
            </w:r>
          </w:p>
        </w:tc>
        <w:tc>
          <w:tcPr>
            <w:tcW w:w="883"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Razvijanje Plan</w:t>
            </w:r>
            <w:r w:rsidR="00A52CDE">
              <w:rPr>
                <w:rFonts w:asciiTheme="minorHAnsi" w:hAnsiTheme="minorHAnsi"/>
                <w:color w:val="auto"/>
                <w:sz w:val="18"/>
                <w:szCs w:val="18"/>
              </w:rPr>
              <w:t>a s</w:t>
            </w:r>
            <w:r w:rsidRPr="00BF7627">
              <w:rPr>
                <w:rFonts w:asciiTheme="minorHAnsi" w:hAnsiTheme="minorHAnsi"/>
                <w:color w:val="auto"/>
                <w:sz w:val="18"/>
                <w:szCs w:val="18"/>
              </w:rPr>
              <w:t xml:space="preserve"> preporukama na osnovu nalaza Analize iz aktivnosti 1.3.1</w:t>
            </w:r>
          </w:p>
        </w:tc>
        <w:tc>
          <w:tcPr>
            <w:tcW w:w="1405" w:type="pct"/>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Usvojen Plan preporuka</w:t>
            </w:r>
          </w:p>
        </w:tc>
        <w:tc>
          <w:tcPr>
            <w:tcW w:w="541"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408"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484"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2023</w:t>
            </w:r>
          </w:p>
        </w:tc>
        <w:tc>
          <w:tcPr>
            <w:tcW w:w="436"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9.000 €</w:t>
            </w:r>
          </w:p>
        </w:tc>
        <w:tc>
          <w:tcPr>
            <w:tcW w:w="555" w:type="pct"/>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right="-135"/>
              <w:rPr>
                <w:rFonts w:asciiTheme="minorHAnsi" w:hAnsiTheme="minorHAnsi"/>
                <w:b/>
                <w:color w:val="auto"/>
                <w:sz w:val="18"/>
                <w:szCs w:val="18"/>
              </w:rPr>
            </w:pPr>
            <w:r w:rsidRPr="00BF7627">
              <w:rPr>
                <w:rFonts w:asciiTheme="minorHAnsi" w:hAnsiTheme="minorHAnsi"/>
                <w:color w:val="auto"/>
                <w:sz w:val="18"/>
                <w:szCs w:val="18"/>
              </w:rPr>
              <w:t>1.3.3</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Izmjena i dopuna Zakona o lokalnoj samoupravi</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Zakon </w:t>
            </w:r>
            <w:r w:rsidR="00A52CDE">
              <w:rPr>
                <w:rFonts w:asciiTheme="minorHAnsi" w:hAnsiTheme="minorHAnsi"/>
                <w:color w:val="auto"/>
                <w:sz w:val="18"/>
                <w:szCs w:val="18"/>
              </w:rPr>
              <w:t>o lokalnoj samoupravi usvojen s</w:t>
            </w:r>
            <w:r w:rsidRPr="00BF7627">
              <w:rPr>
                <w:rFonts w:asciiTheme="minorHAnsi" w:hAnsiTheme="minorHAnsi"/>
                <w:color w:val="auto"/>
                <w:sz w:val="18"/>
                <w:szCs w:val="18"/>
              </w:rPr>
              <w:t xml:space="preserve"> izmjenama u dijelu: </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usaglašavanje sa Zakonom o </w:t>
            </w:r>
            <w:r w:rsidR="00A52CDE">
              <w:rPr>
                <w:rFonts w:asciiTheme="minorHAnsi" w:hAnsiTheme="minorHAnsi"/>
                <w:color w:val="auto"/>
                <w:sz w:val="18"/>
                <w:szCs w:val="18"/>
              </w:rPr>
              <w:t>državnim službenicima i namješte</w:t>
            </w:r>
            <w:r w:rsidRPr="00BF7627">
              <w:rPr>
                <w:rFonts w:asciiTheme="minorHAnsi" w:hAnsiTheme="minorHAnsi"/>
                <w:color w:val="auto"/>
                <w:sz w:val="18"/>
                <w:szCs w:val="18"/>
              </w:rPr>
              <w:t>nicima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unapređenje upravnog nadzora nad radom javnih službi</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otk</w:t>
            </w:r>
            <w:r w:rsidR="00A52CDE">
              <w:rPr>
                <w:rFonts w:asciiTheme="minorHAnsi" w:hAnsiTheme="minorHAnsi"/>
                <w:color w:val="auto"/>
                <w:sz w:val="18"/>
                <w:szCs w:val="18"/>
              </w:rPr>
              <w:t>lanjanje</w:t>
            </w:r>
            <w:r w:rsidRPr="00BF7627">
              <w:rPr>
                <w:rFonts w:asciiTheme="minorHAnsi" w:hAnsiTheme="minorHAnsi"/>
                <w:color w:val="auto"/>
                <w:sz w:val="18"/>
                <w:szCs w:val="18"/>
              </w:rPr>
              <w:t xml:space="preserve"> izazova u implementaciji važećeg Zakona</w:t>
            </w:r>
          </w:p>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međuopštinsa saradnja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korišćenje elektronskih usluga povjerenja JSL koje vrši organ</w:t>
            </w:r>
            <w:r w:rsidR="00A52CDE">
              <w:rPr>
                <w:rFonts w:asciiTheme="minorHAnsi" w:hAnsiTheme="minorHAnsi"/>
                <w:color w:val="auto"/>
                <w:sz w:val="18"/>
                <w:szCs w:val="18"/>
              </w:rPr>
              <w:t xml:space="preserve"> državne uprave nadležan za pos</w:t>
            </w:r>
            <w:r w:rsidRPr="00BF7627">
              <w:rPr>
                <w:rFonts w:asciiTheme="minorHAnsi" w:hAnsiTheme="minorHAnsi"/>
                <w:color w:val="auto"/>
                <w:sz w:val="18"/>
                <w:szCs w:val="18"/>
              </w:rPr>
              <w:t>love elektronske uprave i elektronskog poslovanja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ostale izmjene u skladu sa Analizom</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IQ 2023</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IIIQ 2023</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Height w:val="746"/>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6" w:right="-45"/>
              <w:rPr>
                <w:rFonts w:asciiTheme="minorHAnsi" w:hAnsiTheme="minorHAnsi"/>
                <w:b/>
                <w:color w:val="auto"/>
                <w:sz w:val="18"/>
                <w:szCs w:val="18"/>
              </w:rPr>
            </w:pPr>
            <w:r w:rsidRPr="00BF7627">
              <w:rPr>
                <w:rFonts w:asciiTheme="minorHAnsi" w:hAnsiTheme="minorHAnsi"/>
                <w:color w:val="auto"/>
                <w:sz w:val="18"/>
                <w:szCs w:val="18"/>
              </w:rPr>
              <w:t>1.3.4</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Promocija mehanizma međuopštinske saradnje</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A52CDE" w:rsidP="00194538">
            <w:pPr>
              <w:pBdr>
                <w:top w:val="nil"/>
                <w:left w:val="nil"/>
                <w:bottom w:val="nil"/>
                <w:right w:val="nil"/>
                <w:between w:val="nil"/>
              </w:pBdr>
              <w:spacing w:before="0" w:after="0" w:line="240" w:lineRule="auto"/>
              <w:rPr>
                <w:rFonts w:asciiTheme="minorHAnsi" w:hAnsiTheme="minorHAnsi"/>
                <w:b/>
                <w:color w:val="auto"/>
                <w:sz w:val="18"/>
                <w:szCs w:val="18"/>
              </w:rPr>
            </w:pPr>
            <w:r>
              <w:rPr>
                <w:rFonts w:asciiTheme="minorHAnsi" w:hAnsiTheme="minorHAnsi"/>
                <w:color w:val="auto"/>
                <w:sz w:val="18"/>
                <w:szCs w:val="18"/>
              </w:rPr>
              <w:t>Realizovane dvije</w:t>
            </w:r>
            <w:r w:rsidR="00643084" w:rsidRPr="00BF7627">
              <w:rPr>
                <w:rFonts w:asciiTheme="minorHAnsi" w:hAnsiTheme="minorHAnsi"/>
                <w:color w:val="auto"/>
                <w:sz w:val="18"/>
                <w:szCs w:val="18"/>
              </w:rPr>
              <w:t xml:space="preserve"> radionice o značaju međuopštinske saradnje sa svim </w:t>
            </w:r>
            <w:sdt>
              <w:sdtPr>
                <w:rPr>
                  <w:rFonts w:asciiTheme="minorHAnsi" w:hAnsiTheme="minorHAnsi"/>
                  <w:color w:val="auto"/>
                </w:rPr>
                <w:tag w:val="goog_rdk_82"/>
                <w:id w:val="1303588551"/>
              </w:sdtPr>
              <w:sdtEndPr/>
              <w:sdtContent/>
            </w:sdt>
            <w:r w:rsidR="00643084" w:rsidRPr="00BF7627">
              <w:rPr>
                <w:rFonts w:asciiTheme="minorHAnsi" w:hAnsiTheme="minorHAnsi"/>
                <w:color w:val="auto"/>
                <w:sz w:val="18"/>
                <w:szCs w:val="18"/>
              </w:rPr>
              <w:t>JLS</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13.000 €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Height w:val="746"/>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6" w:right="-45"/>
              <w:rPr>
                <w:rFonts w:asciiTheme="minorHAnsi" w:hAnsiTheme="minorHAnsi"/>
                <w:b/>
                <w:color w:val="auto"/>
                <w:sz w:val="18"/>
                <w:szCs w:val="18"/>
              </w:rPr>
            </w:pPr>
            <w:r w:rsidRPr="00BF7627">
              <w:rPr>
                <w:rFonts w:asciiTheme="minorHAnsi" w:hAnsiTheme="minorHAnsi"/>
                <w:color w:val="auto"/>
                <w:sz w:val="18"/>
                <w:szCs w:val="18"/>
              </w:rPr>
              <w:lastRenderedPageBreak/>
              <w:t>1.3.5</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Izrada analize izazova u naplati lokalnih javnih prihoda i fiskalnih kapaciteta JSL</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A52CDE" w:rsidP="00194538">
            <w:pPr>
              <w:pBdr>
                <w:top w:val="nil"/>
                <w:left w:val="nil"/>
                <w:bottom w:val="nil"/>
                <w:right w:val="nil"/>
                <w:between w:val="nil"/>
              </w:pBdr>
              <w:spacing w:before="0" w:after="0" w:line="240" w:lineRule="auto"/>
              <w:rPr>
                <w:rFonts w:asciiTheme="minorHAnsi" w:hAnsiTheme="minorHAnsi"/>
                <w:b/>
                <w:color w:val="auto"/>
                <w:sz w:val="18"/>
                <w:szCs w:val="18"/>
              </w:rPr>
            </w:pPr>
            <w:r>
              <w:rPr>
                <w:rFonts w:asciiTheme="minorHAnsi" w:hAnsiTheme="minorHAnsi"/>
                <w:color w:val="auto"/>
                <w:sz w:val="18"/>
                <w:szCs w:val="18"/>
              </w:rPr>
              <w:t>Izrađ</w:t>
            </w:r>
            <w:r w:rsidR="00643084" w:rsidRPr="00BF7627">
              <w:rPr>
                <w:rFonts w:asciiTheme="minorHAnsi" w:hAnsiTheme="minorHAnsi"/>
                <w:color w:val="auto"/>
                <w:sz w:val="18"/>
                <w:szCs w:val="18"/>
              </w:rPr>
              <w:t>ena analiza sa akcionim plan</w:t>
            </w:r>
            <w:r>
              <w:rPr>
                <w:rFonts w:asciiTheme="minorHAnsi" w:hAnsiTheme="minorHAnsi"/>
                <w:color w:val="auto"/>
                <w:sz w:val="18"/>
                <w:szCs w:val="18"/>
              </w:rPr>
              <w:t>om</w:t>
            </w:r>
            <w:r w:rsidR="00643084" w:rsidRPr="00BF7627">
              <w:rPr>
                <w:rFonts w:asciiTheme="minorHAnsi" w:hAnsiTheme="minorHAnsi"/>
                <w:color w:val="auto"/>
                <w:sz w:val="18"/>
                <w:szCs w:val="18"/>
              </w:rPr>
              <w:t xml:space="preserve"> za poboljšanje naplate lokalnih javnih prihoda</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SIGMA</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13.000 €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6" w:right="-45"/>
              <w:rPr>
                <w:rFonts w:asciiTheme="minorHAnsi" w:hAnsiTheme="minorHAnsi"/>
                <w:b/>
                <w:color w:val="auto"/>
                <w:sz w:val="18"/>
                <w:szCs w:val="18"/>
              </w:rPr>
            </w:pPr>
            <w:r w:rsidRPr="00BF7627">
              <w:rPr>
                <w:rFonts w:asciiTheme="minorHAnsi" w:hAnsiTheme="minorHAnsi"/>
                <w:color w:val="auto"/>
                <w:sz w:val="18"/>
                <w:szCs w:val="18"/>
              </w:rPr>
              <w:t>1.3.6</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Uspostavljanje pojačanog nadzor</w:t>
            </w:r>
            <w:r w:rsidR="00A52CDE">
              <w:rPr>
                <w:rFonts w:asciiTheme="minorHAnsi" w:hAnsiTheme="minorHAnsi"/>
                <w:color w:val="auto"/>
                <w:sz w:val="18"/>
                <w:szCs w:val="18"/>
              </w:rPr>
              <w:t>a</w:t>
            </w:r>
            <w:r w:rsidRPr="00BF7627">
              <w:rPr>
                <w:rFonts w:asciiTheme="minorHAnsi" w:hAnsiTheme="minorHAnsi"/>
                <w:color w:val="auto"/>
                <w:sz w:val="18"/>
                <w:szCs w:val="18"/>
              </w:rPr>
              <w:t xml:space="preserve"> nad finansijskim poslovanjem lokalnih samouprava kroz davanje mišljenja na budžet i periodične izvještaje o finansijskom položaju lokalnih samouprava koji će sadržati konkretne preporuke</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Smanjene neizmirenih obaveza</w:t>
            </w:r>
            <w:r w:rsidR="00643084" w:rsidRPr="00BF7627">
              <w:rPr>
                <w:rFonts w:asciiTheme="minorHAnsi" w:hAnsiTheme="minorHAnsi"/>
                <w:color w:val="auto"/>
                <w:sz w:val="18"/>
                <w:szCs w:val="18"/>
              </w:rPr>
              <w:t xml:space="preserve"> lokalnih samouprava u apsolutnom iznosu</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Broj datih mišljenja</w:t>
            </w:r>
          </w:p>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Broj kontrola b</w:t>
            </w:r>
            <w:r w:rsidR="00643084" w:rsidRPr="00BF7627">
              <w:rPr>
                <w:rFonts w:asciiTheme="minorHAnsi" w:hAnsiTheme="minorHAnsi"/>
                <w:color w:val="auto"/>
                <w:sz w:val="18"/>
                <w:szCs w:val="18"/>
              </w:rPr>
              <w:t>udžetske inspekcije</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 – Direktorat za lokalnu samoupravu i privredna društva u većinskom vlasništvu države</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2023</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15.000 €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6" w:right="-45"/>
              <w:rPr>
                <w:rFonts w:asciiTheme="minorHAnsi" w:hAnsiTheme="minorHAnsi"/>
                <w:b/>
                <w:color w:val="auto"/>
                <w:sz w:val="18"/>
                <w:szCs w:val="18"/>
              </w:rPr>
            </w:pPr>
            <w:r w:rsidRPr="00BF7627">
              <w:rPr>
                <w:rFonts w:asciiTheme="minorHAnsi" w:hAnsiTheme="minorHAnsi"/>
                <w:color w:val="auto"/>
                <w:sz w:val="18"/>
                <w:szCs w:val="18"/>
              </w:rPr>
              <w:t>1.3.7</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Povećanje učešć sopstvenih prihoda u tekućim prihodima lokalnih samouprava</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A52CDE"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Broj obuke radi jačanja</w:t>
            </w:r>
            <w:r w:rsidR="00643084" w:rsidRPr="00BF7627">
              <w:rPr>
                <w:rFonts w:asciiTheme="minorHAnsi" w:hAnsiTheme="minorHAnsi"/>
                <w:color w:val="auto"/>
                <w:sz w:val="18"/>
                <w:szCs w:val="18"/>
              </w:rPr>
              <w:t xml:space="preserve"> kapaciteta lokalnih samouprava u dijelu naplate sopstvenih prihoda</w:t>
            </w:r>
          </w:p>
          <w:p w:rsidR="00643084" w:rsidRPr="00BF7627" w:rsidRDefault="00643084" w:rsidP="00A52CDE">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Normativni okvir za napl</w:t>
            </w:r>
            <w:r w:rsidR="00A52CDE">
              <w:rPr>
                <w:rFonts w:asciiTheme="minorHAnsi" w:hAnsiTheme="minorHAnsi"/>
                <w:color w:val="auto"/>
                <w:sz w:val="18"/>
                <w:szCs w:val="18"/>
              </w:rPr>
              <w:t>atu sopstvenih prihoda unaprijeđen</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2Q 023</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5.000 €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1"/>
          <w:wAfter w:w="19" w:type="pct"/>
        </w:trPr>
        <w:tc>
          <w:tcPr>
            <w:tcW w:w="270"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6" w:right="-45"/>
              <w:rPr>
                <w:rFonts w:asciiTheme="minorHAnsi" w:hAnsiTheme="minorHAnsi"/>
                <w:b/>
                <w:color w:val="auto"/>
                <w:sz w:val="18"/>
                <w:szCs w:val="18"/>
              </w:rPr>
            </w:pPr>
            <w:r w:rsidRPr="00BF7627">
              <w:rPr>
                <w:rFonts w:asciiTheme="minorHAnsi" w:hAnsiTheme="minorHAnsi"/>
                <w:color w:val="auto"/>
                <w:sz w:val="18"/>
                <w:szCs w:val="18"/>
              </w:rPr>
              <w:t>1.3.8</w:t>
            </w:r>
          </w:p>
        </w:tc>
        <w:tc>
          <w:tcPr>
            <w:tcW w:w="883"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59"/>
              <w:rPr>
                <w:rFonts w:asciiTheme="minorHAnsi" w:hAnsiTheme="minorHAnsi"/>
                <w:b/>
                <w:color w:val="auto"/>
                <w:sz w:val="18"/>
                <w:szCs w:val="18"/>
              </w:rPr>
            </w:pPr>
            <w:r w:rsidRPr="00BF7627">
              <w:rPr>
                <w:rFonts w:asciiTheme="minorHAnsi" w:hAnsiTheme="minorHAnsi"/>
                <w:color w:val="auto"/>
                <w:sz w:val="18"/>
                <w:szCs w:val="18"/>
              </w:rPr>
              <w:t>Podizanje kapaciteta Zas</w:t>
            </w:r>
            <w:r w:rsidR="00A52CDE">
              <w:rPr>
                <w:rFonts w:asciiTheme="minorHAnsi" w:hAnsiTheme="minorHAnsi"/>
                <w:color w:val="auto"/>
                <w:sz w:val="18"/>
                <w:szCs w:val="18"/>
              </w:rPr>
              <w:t>tupnika imovinsko-</w:t>
            </w:r>
            <w:r w:rsidRPr="00BF7627">
              <w:rPr>
                <w:rFonts w:asciiTheme="minorHAnsi" w:hAnsiTheme="minorHAnsi"/>
                <w:color w:val="auto"/>
                <w:sz w:val="18"/>
                <w:szCs w:val="18"/>
              </w:rPr>
              <w:t>pravnih interesa JLS</w:t>
            </w:r>
          </w:p>
        </w:tc>
        <w:tc>
          <w:tcPr>
            <w:tcW w:w="1405" w:type="pct"/>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Najmanje 20 osoba prošlo obuku</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Afirmacija uloge Zastupnika imovinsko pravnih interesa kroz obuke na temu izmjene odluke o unutrašnjoj organizaciji i načinu rada organa lokalne uprave, radionica i ostalo.</w:t>
            </w:r>
          </w:p>
        </w:tc>
        <w:tc>
          <w:tcPr>
            <w:tcW w:w="541"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408"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484"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436"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18.000 €</w:t>
            </w:r>
          </w:p>
        </w:tc>
        <w:tc>
          <w:tcPr>
            <w:tcW w:w="555" w:type="pct"/>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bl>
    <w:p w:rsidR="00643084" w:rsidRPr="00BE7B34" w:rsidRDefault="00643084" w:rsidP="00643084">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STRATEŠKI CILJ II</w:t>
      </w:r>
    </w:p>
    <w:p w:rsidR="00643084" w:rsidRPr="00BE7B34" w:rsidRDefault="00643084" w:rsidP="00643084">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GRAĐANI I PRIVREDA KORISTE KVALITETNE USLUGE JAVNE UPRAVE</w:t>
      </w:r>
    </w:p>
    <w:tbl>
      <w:tblPr>
        <w:tblW w:w="6424" w:type="pct"/>
        <w:tblInd w:w="-117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439"/>
        <w:gridCol w:w="1899"/>
        <w:gridCol w:w="96"/>
        <w:gridCol w:w="18"/>
        <w:gridCol w:w="3038"/>
        <w:gridCol w:w="49"/>
        <w:gridCol w:w="18"/>
        <w:gridCol w:w="1125"/>
        <w:gridCol w:w="8"/>
        <w:gridCol w:w="13"/>
        <w:gridCol w:w="879"/>
        <w:gridCol w:w="8"/>
        <w:gridCol w:w="13"/>
        <w:gridCol w:w="1059"/>
        <w:gridCol w:w="8"/>
        <w:gridCol w:w="142"/>
        <w:gridCol w:w="840"/>
        <w:gridCol w:w="8"/>
        <w:gridCol w:w="230"/>
        <w:gridCol w:w="1023"/>
        <w:gridCol w:w="8"/>
        <w:gridCol w:w="13"/>
      </w:tblGrid>
      <w:tr w:rsidR="00643084" w:rsidRPr="007075A6" w:rsidTr="0088559C">
        <w:tc>
          <w:tcPr>
            <w:tcW w:w="2338"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2"/>
                <w:szCs w:val="22"/>
              </w:rPr>
            </w:pPr>
            <w:r w:rsidRPr="00BF7627">
              <w:rPr>
                <w:rFonts w:asciiTheme="minorHAnsi" w:hAnsiTheme="minorHAnsi"/>
                <w:color w:val="auto"/>
                <w:sz w:val="22"/>
                <w:szCs w:val="22"/>
              </w:rPr>
              <w:t>OPERATIVNI CILJ 2.1</w:t>
            </w:r>
          </w:p>
        </w:tc>
        <w:tc>
          <w:tcPr>
            <w:tcW w:w="8596" w:type="dxa"/>
            <w:gridSpan w:val="20"/>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A52CDE" w:rsidP="00194538">
            <w:pPr>
              <w:spacing w:before="0" w:after="0" w:line="240" w:lineRule="auto"/>
              <w:rPr>
                <w:rFonts w:asciiTheme="minorHAnsi" w:hAnsiTheme="minorHAnsi"/>
                <w:color w:val="auto"/>
                <w:sz w:val="24"/>
                <w:szCs w:val="24"/>
              </w:rPr>
            </w:pPr>
            <w:r>
              <w:rPr>
                <w:rFonts w:asciiTheme="minorHAnsi" w:hAnsiTheme="minorHAnsi"/>
                <w:color w:val="auto"/>
                <w:sz w:val="24"/>
                <w:szCs w:val="24"/>
              </w:rPr>
              <w:t>Efikasno</w:t>
            </w:r>
            <w:r w:rsidR="00643084" w:rsidRPr="00BF7627">
              <w:rPr>
                <w:rFonts w:asciiTheme="minorHAnsi" w:hAnsiTheme="minorHAnsi"/>
                <w:color w:val="auto"/>
                <w:sz w:val="24"/>
                <w:szCs w:val="24"/>
              </w:rPr>
              <w:t xml:space="preserve"> pružanje usluga i uvođenje upravljanja kvalitetom pruženih usluga </w:t>
            </w:r>
          </w:p>
        </w:tc>
      </w:tr>
      <w:tr w:rsidR="00643084" w:rsidRPr="007075A6" w:rsidTr="0088559C">
        <w:trPr>
          <w:gridAfter w:val="1"/>
          <w:wAfter w:w="13" w:type="dxa"/>
        </w:trPr>
        <w:tc>
          <w:tcPr>
            <w:tcW w:w="2338"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3152"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200"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0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08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Završetak</w:t>
            </w:r>
          </w:p>
        </w:tc>
        <w:tc>
          <w:tcPr>
            <w:tcW w:w="99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Sredstva </w:t>
            </w:r>
          </w:p>
        </w:tc>
        <w:tc>
          <w:tcPr>
            <w:tcW w:w="1261"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643084" w:rsidRPr="007075A6" w:rsidTr="0088559C">
        <w:trPr>
          <w:gridAfter w:val="2"/>
          <w:wAfter w:w="21" w:type="dxa"/>
        </w:trPr>
        <w:tc>
          <w:tcPr>
            <w:tcW w:w="439" w:type="dxa"/>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43084" w:rsidP="00600539">
            <w:pPr>
              <w:shd w:val="clear" w:color="auto" w:fill="FFFFFF"/>
              <w:spacing w:before="0" w:after="0" w:line="240" w:lineRule="auto"/>
              <w:ind w:left="-113" w:right="-120"/>
              <w:rPr>
                <w:rFonts w:asciiTheme="minorHAnsi" w:hAnsiTheme="minorHAnsi"/>
                <w:b/>
                <w:color w:val="auto"/>
                <w:sz w:val="18"/>
                <w:szCs w:val="18"/>
              </w:rPr>
            </w:pPr>
            <w:r w:rsidRPr="001F290B">
              <w:rPr>
                <w:rFonts w:asciiTheme="minorHAnsi" w:hAnsiTheme="minorHAnsi"/>
                <w:color w:val="auto"/>
                <w:sz w:val="18"/>
                <w:szCs w:val="18"/>
              </w:rPr>
              <w:t>2.1.6</w:t>
            </w:r>
          </w:p>
        </w:tc>
        <w:tc>
          <w:tcPr>
            <w:tcW w:w="1899" w:type="dxa"/>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00539" w:rsidP="00194538">
            <w:pPr>
              <w:shd w:val="clear" w:color="auto" w:fill="FFFFFF"/>
              <w:spacing w:before="0" w:after="0" w:line="240" w:lineRule="auto"/>
              <w:rPr>
                <w:rFonts w:asciiTheme="minorHAnsi" w:hAnsiTheme="minorHAnsi"/>
                <w:b/>
                <w:color w:val="auto"/>
                <w:sz w:val="18"/>
                <w:szCs w:val="18"/>
              </w:rPr>
            </w:pPr>
            <w:r>
              <w:rPr>
                <w:rFonts w:asciiTheme="minorHAnsi" w:hAnsiTheme="minorHAnsi"/>
                <w:color w:val="auto"/>
                <w:sz w:val="18"/>
                <w:szCs w:val="18"/>
              </w:rPr>
              <w:t>Mapiranje procesa rada radi</w:t>
            </w:r>
            <w:r w:rsidR="00643084" w:rsidRPr="001F290B">
              <w:rPr>
                <w:rFonts w:asciiTheme="minorHAnsi" w:hAnsiTheme="minorHAnsi"/>
                <w:color w:val="auto"/>
                <w:sz w:val="18"/>
                <w:szCs w:val="18"/>
              </w:rPr>
              <w:t xml:space="preserve"> optimizacije rada i uvođenja sistema upravljanja na nivou javne uprave </w:t>
            </w:r>
          </w:p>
        </w:tc>
        <w:tc>
          <w:tcPr>
            <w:tcW w:w="3152" w:type="dxa"/>
            <w:gridSpan w:val="3"/>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00539" w:rsidP="00194538">
            <w:pPr>
              <w:shd w:val="clear" w:color="auto" w:fill="FFFFFF"/>
              <w:spacing w:before="0" w:after="0" w:line="240" w:lineRule="auto"/>
              <w:rPr>
                <w:rFonts w:asciiTheme="minorHAnsi" w:hAnsiTheme="minorHAnsi"/>
                <w:b/>
                <w:color w:val="auto"/>
                <w:sz w:val="18"/>
                <w:szCs w:val="18"/>
              </w:rPr>
            </w:pPr>
            <w:r>
              <w:rPr>
                <w:rFonts w:asciiTheme="minorHAnsi" w:hAnsiTheme="minorHAnsi"/>
                <w:color w:val="auto"/>
                <w:sz w:val="18"/>
                <w:szCs w:val="18"/>
              </w:rPr>
              <w:t>U najmanje četri</w:t>
            </w:r>
            <w:r w:rsidR="00643084" w:rsidRPr="001F290B">
              <w:rPr>
                <w:rFonts w:asciiTheme="minorHAnsi" w:hAnsiTheme="minorHAnsi"/>
                <w:color w:val="auto"/>
                <w:sz w:val="18"/>
                <w:szCs w:val="18"/>
              </w:rPr>
              <w:t xml:space="preserve"> Pilot institucije (MJUDDM, Uprava za sport, Agencija za zaštitu ličnih podataka i slobodan pristup informacijama, Centar za socijalni rad Podgorica, Zavod za zapošljavanje) izrađena analiza za unap</w:t>
            </w:r>
            <w:r>
              <w:rPr>
                <w:rFonts w:asciiTheme="minorHAnsi" w:hAnsiTheme="minorHAnsi"/>
                <w:color w:val="auto"/>
                <w:sz w:val="18"/>
                <w:szCs w:val="18"/>
              </w:rPr>
              <w:t>ređenje procesa rada i usluga s</w:t>
            </w:r>
            <w:r w:rsidR="00643084" w:rsidRPr="001F290B">
              <w:rPr>
                <w:rFonts w:asciiTheme="minorHAnsi" w:hAnsiTheme="minorHAnsi"/>
                <w:color w:val="auto"/>
                <w:sz w:val="18"/>
                <w:szCs w:val="18"/>
              </w:rPr>
              <w:t xml:space="preserve"> konkretnim preporukama za unapređenje unutrašnje organizacije</w:t>
            </w:r>
          </w:p>
          <w:p w:rsidR="00643084" w:rsidRPr="001F290B" w:rsidRDefault="00600539" w:rsidP="00194538">
            <w:pPr>
              <w:shd w:val="clear" w:color="auto" w:fill="FFFFFF"/>
              <w:spacing w:before="0" w:after="0" w:line="240" w:lineRule="auto"/>
              <w:rPr>
                <w:rFonts w:asciiTheme="minorHAnsi" w:hAnsiTheme="minorHAnsi"/>
                <w:b/>
                <w:color w:val="auto"/>
                <w:sz w:val="18"/>
                <w:szCs w:val="18"/>
              </w:rPr>
            </w:pPr>
            <w:r>
              <w:rPr>
                <w:rFonts w:asciiTheme="minorHAnsi" w:hAnsiTheme="minorHAnsi"/>
                <w:color w:val="auto"/>
                <w:sz w:val="18"/>
                <w:szCs w:val="18"/>
              </w:rPr>
              <w:t>- Unapređ</w:t>
            </w:r>
            <w:r w:rsidR="00643084" w:rsidRPr="001F290B">
              <w:rPr>
                <w:rFonts w:asciiTheme="minorHAnsi" w:hAnsiTheme="minorHAnsi"/>
                <w:color w:val="auto"/>
                <w:sz w:val="18"/>
                <w:szCs w:val="18"/>
              </w:rPr>
              <w:t>enje i digitalizacija internih procedura (usklj</w:t>
            </w:r>
            <w:r>
              <w:rPr>
                <w:rFonts w:asciiTheme="minorHAnsi" w:hAnsiTheme="minorHAnsi"/>
                <w:color w:val="auto"/>
                <w:sz w:val="18"/>
                <w:szCs w:val="18"/>
              </w:rPr>
              <w:t>učujući</w:t>
            </w:r>
            <w:r w:rsidR="00643084" w:rsidRPr="001F290B">
              <w:rPr>
                <w:rFonts w:asciiTheme="minorHAnsi" w:hAnsiTheme="minorHAnsi"/>
                <w:color w:val="auto"/>
                <w:sz w:val="18"/>
                <w:szCs w:val="18"/>
              </w:rPr>
              <w:t xml:space="preserve"> pojednostavljivanje)</w:t>
            </w:r>
          </w:p>
          <w:p w:rsidR="00643084" w:rsidRPr="001F290B" w:rsidRDefault="00600539" w:rsidP="00194538">
            <w:pPr>
              <w:shd w:val="clear" w:color="auto" w:fill="FFFFFF"/>
              <w:spacing w:before="0" w:after="0" w:line="240" w:lineRule="auto"/>
              <w:rPr>
                <w:rFonts w:asciiTheme="minorHAnsi" w:hAnsiTheme="minorHAnsi"/>
                <w:b/>
                <w:color w:val="auto"/>
                <w:sz w:val="18"/>
                <w:szCs w:val="18"/>
              </w:rPr>
            </w:pPr>
            <w:r>
              <w:rPr>
                <w:rFonts w:asciiTheme="minorHAnsi" w:hAnsiTheme="minorHAnsi"/>
                <w:color w:val="auto"/>
                <w:sz w:val="18"/>
                <w:szCs w:val="18"/>
              </w:rPr>
              <w:t>- Sp</w:t>
            </w:r>
            <w:r w:rsidR="00643084" w:rsidRPr="001F290B">
              <w:rPr>
                <w:rFonts w:asciiTheme="minorHAnsi" w:hAnsiTheme="minorHAnsi"/>
                <w:color w:val="auto"/>
                <w:sz w:val="18"/>
                <w:szCs w:val="18"/>
              </w:rPr>
              <w:t>rovedena reorganizacija i op</w:t>
            </w:r>
            <w:r>
              <w:rPr>
                <w:rFonts w:asciiTheme="minorHAnsi" w:hAnsiTheme="minorHAnsi"/>
                <w:color w:val="auto"/>
                <w:sz w:val="18"/>
                <w:szCs w:val="18"/>
              </w:rPr>
              <w:t>timalni procesi rada u skladu s</w:t>
            </w:r>
            <w:r w:rsidR="00643084" w:rsidRPr="001F290B">
              <w:rPr>
                <w:rFonts w:asciiTheme="minorHAnsi" w:hAnsiTheme="minorHAnsi"/>
                <w:color w:val="auto"/>
                <w:sz w:val="18"/>
                <w:szCs w:val="18"/>
              </w:rPr>
              <w:t xml:space="preserve"> Analizom</w:t>
            </w:r>
          </w:p>
        </w:tc>
        <w:tc>
          <w:tcPr>
            <w:tcW w:w="1192"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MJUDDM</w:t>
            </w:r>
            <w:r w:rsidRPr="001F290B">
              <w:rPr>
                <w:rFonts w:asciiTheme="minorHAnsi" w:hAnsiTheme="minorHAnsi"/>
                <w:color w:val="auto"/>
                <w:sz w:val="18"/>
                <w:szCs w:val="18"/>
              </w:rPr>
              <w:br/>
              <w:t>MFSS</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AZLP</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Centar za socijalni rad Podgorica</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Zavod za zapošljavanje</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Uprava za sport</w:t>
            </w:r>
          </w:p>
          <w:p w:rsidR="00643084" w:rsidRPr="001F290B" w:rsidRDefault="00600539" w:rsidP="00194538">
            <w:pPr>
              <w:shd w:val="clear" w:color="auto" w:fill="FFFFFF"/>
              <w:spacing w:before="0" w:after="0" w:line="240" w:lineRule="auto"/>
              <w:jc w:val="center"/>
              <w:rPr>
                <w:rFonts w:asciiTheme="minorHAnsi" w:hAnsiTheme="minorHAnsi"/>
                <w:b/>
                <w:color w:val="auto"/>
                <w:sz w:val="18"/>
                <w:szCs w:val="18"/>
              </w:rPr>
            </w:pPr>
            <w:r>
              <w:rPr>
                <w:rFonts w:asciiTheme="minorHAnsi" w:hAnsiTheme="minorHAnsi"/>
                <w:color w:val="auto"/>
                <w:sz w:val="18"/>
                <w:szCs w:val="18"/>
              </w:rPr>
              <w:t>JLS (</w:t>
            </w:r>
            <w:r w:rsidR="00643084" w:rsidRPr="001F290B">
              <w:rPr>
                <w:rFonts w:asciiTheme="minorHAnsi" w:hAnsiTheme="minorHAnsi"/>
                <w:color w:val="auto"/>
                <w:sz w:val="18"/>
                <w:szCs w:val="18"/>
              </w:rPr>
              <w:t>Nikšić, Pljevlja)</w:t>
            </w:r>
          </w:p>
        </w:tc>
        <w:tc>
          <w:tcPr>
            <w:tcW w:w="90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II Q 2022</w:t>
            </w:r>
          </w:p>
        </w:tc>
        <w:tc>
          <w:tcPr>
            <w:tcW w:w="108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II Q 2023</w:t>
            </w:r>
          </w:p>
        </w:tc>
        <w:tc>
          <w:tcPr>
            <w:tcW w:w="99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ind w:right="-90"/>
              <w:jc w:val="center"/>
              <w:rPr>
                <w:rFonts w:asciiTheme="minorHAnsi" w:hAnsiTheme="minorHAnsi"/>
                <w:b/>
                <w:color w:val="auto"/>
                <w:sz w:val="18"/>
                <w:szCs w:val="18"/>
              </w:rPr>
            </w:pPr>
            <w:r w:rsidRPr="001F290B">
              <w:rPr>
                <w:rFonts w:asciiTheme="minorHAnsi" w:hAnsiTheme="minorHAnsi"/>
                <w:color w:val="auto"/>
                <w:sz w:val="18"/>
                <w:szCs w:val="18"/>
              </w:rPr>
              <w:t>370.000 €</w:t>
            </w:r>
          </w:p>
        </w:tc>
        <w:tc>
          <w:tcPr>
            <w:tcW w:w="1261"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Budžet CG</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p>
        </w:tc>
      </w:tr>
      <w:tr w:rsidR="00643084" w:rsidRPr="007075A6" w:rsidTr="0088559C">
        <w:trPr>
          <w:gridAfter w:val="2"/>
          <w:wAfter w:w="21" w:type="dxa"/>
        </w:trPr>
        <w:tc>
          <w:tcPr>
            <w:tcW w:w="439" w:type="dxa"/>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43084" w:rsidP="00600539">
            <w:pPr>
              <w:shd w:val="clear" w:color="auto" w:fill="FFFFFF"/>
              <w:spacing w:before="0" w:after="0" w:line="240" w:lineRule="auto"/>
              <w:ind w:left="-113" w:right="-120"/>
              <w:rPr>
                <w:rFonts w:asciiTheme="minorHAnsi" w:hAnsiTheme="minorHAnsi"/>
                <w:b/>
                <w:color w:val="auto"/>
                <w:sz w:val="18"/>
                <w:szCs w:val="18"/>
              </w:rPr>
            </w:pPr>
            <w:r w:rsidRPr="001F290B">
              <w:rPr>
                <w:rFonts w:asciiTheme="minorHAnsi" w:hAnsiTheme="minorHAnsi"/>
                <w:color w:val="auto"/>
                <w:sz w:val="18"/>
                <w:szCs w:val="18"/>
              </w:rPr>
              <w:t>2.1.9</w:t>
            </w:r>
          </w:p>
        </w:tc>
        <w:tc>
          <w:tcPr>
            <w:tcW w:w="1899" w:type="dxa"/>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43084" w:rsidP="00194538">
            <w:pPr>
              <w:shd w:val="clear" w:color="auto" w:fill="FFFFFF"/>
              <w:spacing w:before="0" w:after="0" w:line="240" w:lineRule="auto"/>
              <w:rPr>
                <w:rFonts w:asciiTheme="minorHAnsi" w:hAnsiTheme="minorHAnsi"/>
                <w:b/>
                <w:color w:val="auto"/>
                <w:sz w:val="18"/>
                <w:szCs w:val="18"/>
              </w:rPr>
            </w:pPr>
            <w:r w:rsidRPr="001F290B">
              <w:rPr>
                <w:rFonts w:asciiTheme="minorHAnsi" w:hAnsiTheme="minorHAnsi"/>
                <w:color w:val="auto"/>
                <w:sz w:val="18"/>
                <w:szCs w:val="18"/>
              </w:rPr>
              <w:t>Uspostavljanje Kataloga svih usluga na državnom i</w:t>
            </w:r>
            <w:r w:rsidR="00600539">
              <w:rPr>
                <w:rFonts w:asciiTheme="minorHAnsi" w:hAnsiTheme="minorHAnsi"/>
                <w:color w:val="auto"/>
                <w:sz w:val="18"/>
                <w:szCs w:val="18"/>
              </w:rPr>
              <w:t xml:space="preserve"> na</w:t>
            </w:r>
            <w:r w:rsidRPr="001F290B">
              <w:rPr>
                <w:rFonts w:asciiTheme="minorHAnsi" w:hAnsiTheme="minorHAnsi"/>
                <w:color w:val="auto"/>
                <w:sz w:val="18"/>
                <w:szCs w:val="18"/>
              </w:rPr>
              <w:t xml:space="preserve"> lokalnom nivou  </w:t>
            </w:r>
          </w:p>
        </w:tc>
        <w:tc>
          <w:tcPr>
            <w:tcW w:w="3152" w:type="dxa"/>
            <w:gridSpan w:val="3"/>
            <w:tcBorders>
              <w:top w:val="single" w:sz="4" w:space="0" w:color="000000"/>
              <w:left w:val="single" w:sz="4" w:space="0" w:color="000000"/>
              <w:bottom w:val="single" w:sz="4" w:space="0" w:color="000000"/>
              <w:right w:val="single" w:sz="4" w:space="0" w:color="000000"/>
            </w:tcBorders>
            <w:shd w:val="clear" w:color="auto" w:fill="auto"/>
          </w:tcPr>
          <w:p w:rsidR="00643084" w:rsidRPr="001F290B" w:rsidRDefault="00643084" w:rsidP="00194538">
            <w:pPr>
              <w:shd w:val="clear" w:color="auto" w:fill="FFFFFF"/>
              <w:spacing w:before="0" w:after="0" w:line="240" w:lineRule="auto"/>
              <w:rPr>
                <w:rFonts w:asciiTheme="minorHAnsi" w:hAnsiTheme="minorHAnsi"/>
                <w:b/>
                <w:i/>
                <w:color w:val="auto"/>
                <w:sz w:val="18"/>
                <w:szCs w:val="18"/>
              </w:rPr>
            </w:pPr>
            <w:r w:rsidRPr="001F290B">
              <w:rPr>
                <w:rFonts w:asciiTheme="minorHAnsi" w:hAnsiTheme="minorHAnsi"/>
                <w:color w:val="auto"/>
                <w:sz w:val="18"/>
                <w:szCs w:val="18"/>
              </w:rPr>
              <w:t xml:space="preserve">- Razvijen Katalog </w:t>
            </w:r>
            <w:r w:rsidRPr="001F290B">
              <w:rPr>
                <w:rFonts w:asciiTheme="minorHAnsi" w:hAnsiTheme="minorHAnsi"/>
                <w:i/>
                <w:color w:val="auto"/>
                <w:sz w:val="18"/>
                <w:szCs w:val="18"/>
              </w:rPr>
              <w:t>off-line i on-line</w:t>
            </w:r>
            <w:r w:rsidR="00600539">
              <w:rPr>
                <w:rFonts w:asciiTheme="minorHAnsi" w:hAnsiTheme="minorHAnsi"/>
                <w:color w:val="auto"/>
                <w:sz w:val="18"/>
                <w:szCs w:val="18"/>
              </w:rPr>
              <w:t xml:space="preserve"> usluga s</w:t>
            </w:r>
            <w:r w:rsidRPr="001F290B">
              <w:rPr>
                <w:rFonts w:asciiTheme="minorHAnsi" w:hAnsiTheme="minorHAnsi"/>
                <w:color w:val="auto"/>
                <w:sz w:val="18"/>
                <w:szCs w:val="18"/>
              </w:rPr>
              <w:t xml:space="preserve"> anali</w:t>
            </w:r>
            <w:r w:rsidR="00600539">
              <w:rPr>
                <w:rFonts w:asciiTheme="minorHAnsi" w:hAnsiTheme="minorHAnsi"/>
                <w:color w:val="auto"/>
                <w:sz w:val="18"/>
                <w:szCs w:val="18"/>
              </w:rPr>
              <w:t>zom njihovog stanja/kvaliteta s</w:t>
            </w:r>
            <w:r w:rsidRPr="001F290B">
              <w:rPr>
                <w:rFonts w:asciiTheme="minorHAnsi" w:hAnsiTheme="minorHAnsi"/>
                <w:color w:val="auto"/>
                <w:sz w:val="18"/>
                <w:szCs w:val="18"/>
              </w:rPr>
              <w:t xml:space="preserve"> konceptom </w:t>
            </w:r>
            <w:r w:rsidRPr="001F290B">
              <w:rPr>
                <w:rFonts w:asciiTheme="minorHAnsi" w:hAnsiTheme="minorHAnsi"/>
                <w:i/>
                <w:color w:val="auto"/>
                <w:sz w:val="18"/>
                <w:szCs w:val="18"/>
              </w:rPr>
              <w:t>„human centered design</w:t>
            </w:r>
            <w:r w:rsidR="00600539">
              <w:rPr>
                <w:rFonts w:asciiTheme="minorHAnsi" w:hAnsiTheme="minorHAnsi"/>
                <w:color w:val="auto"/>
                <w:sz w:val="18"/>
                <w:szCs w:val="18"/>
              </w:rPr>
              <w:t>“ s</w:t>
            </w:r>
            <w:r w:rsidRPr="001F290B">
              <w:rPr>
                <w:rFonts w:asciiTheme="minorHAnsi" w:hAnsiTheme="minorHAnsi"/>
                <w:color w:val="auto"/>
                <w:sz w:val="18"/>
                <w:szCs w:val="18"/>
              </w:rPr>
              <w:t xml:space="preserve"> pregledom administrativnih procedur</w:t>
            </w:r>
            <w:r w:rsidR="00600539">
              <w:rPr>
                <w:rFonts w:asciiTheme="minorHAnsi" w:hAnsiTheme="minorHAnsi"/>
                <w:color w:val="auto"/>
                <w:sz w:val="18"/>
                <w:szCs w:val="18"/>
              </w:rPr>
              <w:t>a i preporukama za dalje usklađ</w:t>
            </w:r>
            <w:r w:rsidRPr="001F290B">
              <w:rPr>
                <w:rFonts w:asciiTheme="minorHAnsi" w:hAnsiTheme="minorHAnsi"/>
                <w:color w:val="auto"/>
                <w:sz w:val="18"/>
                <w:szCs w:val="18"/>
              </w:rPr>
              <w:t>ivanje podzakonskih akata sa Zakonom o upravnom postupku</w:t>
            </w:r>
          </w:p>
        </w:tc>
        <w:tc>
          <w:tcPr>
            <w:tcW w:w="1192"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MJUDDM</w:t>
            </w:r>
          </w:p>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Organi javne uprave SIGMA</w:t>
            </w:r>
          </w:p>
        </w:tc>
        <w:tc>
          <w:tcPr>
            <w:tcW w:w="90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I Q 2023</w:t>
            </w:r>
          </w:p>
        </w:tc>
        <w:tc>
          <w:tcPr>
            <w:tcW w:w="108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IV Q 2024</w:t>
            </w:r>
          </w:p>
        </w:tc>
        <w:tc>
          <w:tcPr>
            <w:tcW w:w="99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ind w:right="-90"/>
              <w:jc w:val="center"/>
              <w:rPr>
                <w:rFonts w:asciiTheme="minorHAnsi" w:hAnsiTheme="minorHAnsi"/>
                <w:b/>
                <w:color w:val="auto"/>
                <w:sz w:val="18"/>
                <w:szCs w:val="18"/>
              </w:rPr>
            </w:pPr>
            <w:r w:rsidRPr="001F290B">
              <w:rPr>
                <w:rFonts w:asciiTheme="minorHAnsi" w:hAnsiTheme="minorHAnsi"/>
                <w:color w:val="auto"/>
                <w:sz w:val="18"/>
                <w:szCs w:val="18"/>
              </w:rPr>
              <w:t>372.000 €</w:t>
            </w:r>
          </w:p>
        </w:tc>
        <w:tc>
          <w:tcPr>
            <w:tcW w:w="1261"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1F290B" w:rsidRDefault="00643084"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Budžet CG</w:t>
            </w:r>
          </w:p>
          <w:p w:rsidR="00643084" w:rsidRPr="001F290B" w:rsidRDefault="001F290B" w:rsidP="00194538">
            <w:pPr>
              <w:shd w:val="clear" w:color="auto" w:fill="FFFFFF"/>
              <w:spacing w:before="0" w:after="0" w:line="240" w:lineRule="auto"/>
              <w:jc w:val="center"/>
              <w:rPr>
                <w:rFonts w:asciiTheme="minorHAnsi" w:hAnsiTheme="minorHAnsi"/>
                <w:b/>
                <w:color w:val="auto"/>
                <w:sz w:val="18"/>
                <w:szCs w:val="18"/>
              </w:rPr>
            </w:pPr>
            <w:r w:rsidRPr="001F290B">
              <w:rPr>
                <w:rFonts w:asciiTheme="minorHAnsi" w:hAnsiTheme="minorHAnsi"/>
                <w:color w:val="auto"/>
                <w:sz w:val="18"/>
                <w:szCs w:val="18"/>
              </w:rPr>
              <w:t>Donatorska sredstva direktna sredstva SIGMA</w:t>
            </w:r>
          </w:p>
        </w:tc>
      </w:tr>
      <w:tr w:rsidR="00643084" w:rsidRPr="00BF7627" w:rsidTr="0088559C">
        <w:tc>
          <w:tcPr>
            <w:tcW w:w="243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lastRenderedPageBreak/>
              <w:t>OPERATIVNI CILJ 2.2</w:t>
            </w:r>
          </w:p>
        </w:tc>
        <w:tc>
          <w:tcPr>
            <w:tcW w:w="8500" w:type="dxa"/>
            <w:gridSpan w:val="19"/>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00539" w:rsidP="00194538">
            <w:pPr>
              <w:spacing w:before="0" w:after="0" w:line="240" w:lineRule="auto"/>
              <w:rPr>
                <w:rFonts w:asciiTheme="minorHAnsi" w:hAnsiTheme="minorHAnsi"/>
                <w:color w:val="auto"/>
                <w:sz w:val="24"/>
                <w:szCs w:val="24"/>
              </w:rPr>
            </w:pPr>
            <w:r>
              <w:rPr>
                <w:rFonts w:asciiTheme="minorHAnsi" w:hAnsiTheme="minorHAnsi"/>
                <w:color w:val="auto"/>
                <w:sz w:val="24"/>
                <w:szCs w:val="24"/>
              </w:rPr>
              <w:t>Potpuna</w:t>
            </w:r>
            <w:r w:rsidR="00643084" w:rsidRPr="00BF7627">
              <w:rPr>
                <w:rFonts w:asciiTheme="minorHAnsi" w:hAnsiTheme="minorHAnsi"/>
                <w:color w:val="auto"/>
                <w:sz w:val="24"/>
                <w:szCs w:val="24"/>
              </w:rPr>
              <w:t xml:space="preserve"> interoperabilnost informacionih sistema i povećanje broja elektronskih usluga na visokom nivou sofisticiranosti   </w:t>
            </w:r>
          </w:p>
        </w:tc>
      </w:tr>
      <w:tr w:rsidR="00643084" w:rsidRPr="007075A6" w:rsidTr="0088559C">
        <w:tc>
          <w:tcPr>
            <w:tcW w:w="243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3105"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164"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00"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209"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Završetak</w:t>
            </w:r>
          </w:p>
        </w:tc>
        <w:tc>
          <w:tcPr>
            <w:tcW w:w="1078"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Sredstva </w:t>
            </w:r>
          </w:p>
        </w:tc>
        <w:tc>
          <w:tcPr>
            <w:tcW w:w="1044"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right="-104"/>
              <w:jc w:val="center"/>
              <w:rPr>
                <w:rFonts w:asciiTheme="minorHAnsi" w:hAnsiTheme="minorHAnsi"/>
                <w:color w:val="auto"/>
              </w:rPr>
            </w:pPr>
            <w:r w:rsidRPr="00BF7627">
              <w:rPr>
                <w:rFonts w:asciiTheme="minorHAnsi" w:hAnsiTheme="minorHAnsi"/>
                <w:color w:val="auto"/>
              </w:rPr>
              <w:t>Izvor finansiranja</w:t>
            </w:r>
          </w:p>
        </w:tc>
      </w:tr>
      <w:tr w:rsidR="00643084" w:rsidRPr="007075A6" w:rsidTr="0088559C">
        <w:tc>
          <w:tcPr>
            <w:tcW w:w="43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02" w:right="-90"/>
              <w:rPr>
                <w:rFonts w:asciiTheme="minorHAnsi" w:hAnsiTheme="minorHAnsi"/>
                <w:b/>
                <w:color w:val="auto"/>
                <w:sz w:val="18"/>
                <w:szCs w:val="18"/>
              </w:rPr>
            </w:pPr>
            <w:r w:rsidRPr="00BF7627">
              <w:rPr>
                <w:rFonts w:asciiTheme="minorHAnsi" w:hAnsiTheme="minorHAnsi"/>
                <w:color w:val="auto"/>
                <w:sz w:val="18"/>
                <w:szCs w:val="18"/>
              </w:rPr>
              <w:t>2.2.2</w:t>
            </w:r>
          </w:p>
        </w:tc>
        <w:tc>
          <w:tcPr>
            <w:tcW w:w="2013" w:type="dxa"/>
            <w:gridSpan w:val="3"/>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Kreiranje novog jedinstvenog e-portala javne uprave</w:t>
            </w:r>
            <w:r w:rsidRPr="00BF7627">
              <w:rPr>
                <w:rFonts w:asciiTheme="minorHAnsi" w:hAnsiTheme="minorHAnsi"/>
                <w:color w:val="auto"/>
                <w:sz w:val="18"/>
                <w:szCs w:val="18"/>
                <w:vertAlign w:val="superscript"/>
              </w:rPr>
              <w:footnoteReference w:id="182"/>
            </w:r>
          </w:p>
        </w:tc>
        <w:tc>
          <w:tcPr>
            <w:tcW w:w="3105" w:type="dxa"/>
            <w:gridSpan w:val="3"/>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Kreiran novi portal javne uprave po once-only principu  dijelu integracije dijeljenih sistema kao jedinstvena tačka za sve usluge javne uprave e-plaćanje, e-autentifikaciju i e-id</w:t>
            </w:r>
            <w:r w:rsidR="00600539">
              <w:rPr>
                <w:rFonts w:asciiTheme="minorHAnsi" w:hAnsiTheme="minorHAnsi"/>
                <w:color w:val="auto"/>
                <w:sz w:val="18"/>
                <w:szCs w:val="18"/>
              </w:rPr>
              <w:t xml:space="preserve">entifikaciju korisnika (dostupnost </w:t>
            </w:r>
            <w:r w:rsidRPr="00BF7627">
              <w:rPr>
                <w:rFonts w:asciiTheme="minorHAnsi" w:hAnsiTheme="minorHAnsi"/>
                <w:color w:val="auto"/>
                <w:sz w:val="18"/>
                <w:szCs w:val="18"/>
              </w:rPr>
              <w:t>uslugama koje pružaju JLS)</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Unaprijeđen portal e-uprava u dijelu pristupačnosti OSI</w:t>
            </w:r>
          </w:p>
        </w:tc>
        <w:tc>
          <w:tcPr>
            <w:tcW w:w="1146"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 - Direktorat za digitalizaciju i e-servise</w:t>
            </w:r>
          </w:p>
        </w:tc>
        <w:tc>
          <w:tcPr>
            <w:tcW w:w="90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20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107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left="-23"/>
              <w:jc w:val="center"/>
              <w:rPr>
                <w:rFonts w:asciiTheme="minorHAnsi" w:hAnsiTheme="minorHAnsi"/>
                <w:b/>
                <w:color w:val="auto"/>
                <w:sz w:val="18"/>
                <w:szCs w:val="18"/>
              </w:rPr>
            </w:pPr>
            <w:r w:rsidRPr="00BF7627">
              <w:rPr>
                <w:rFonts w:asciiTheme="minorHAnsi" w:hAnsiTheme="minorHAnsi"/>
                <w:color w:val="auto"/>
                <w:sz w:val="18"/>
                <w:szCs w:val="18"/>
              </w:rPr>
              <w:t>655.000 €</w:t>
            </w:r>
          </w:p>
        </w:tc>
        <w:tc>
          <w:tcPr>
            <w:tcW w:w="1044"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Donatorska sredstva</w:t>
            </w:r>
          </w:p>
        </w:tc>
      </w:tr>
      <w:tr w:rsidR="00643084" w:rsidRPr="007075A6" w:rsidTr="0088559C">
        <w:tc>
          <w:tcPr>
            <w:tcW w:w="43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33" w:right="-135"/>
              <w:rPr>
                <w:rFonts w:asciiTheme="minorHAnsi" w:hAnsiTheme="minorHAnsi"/>
                <w:b/>
                <w:color w:val="auto"/>
                <w:sz w:val="18"/>
                <w:szCs w:val="18"/>
              </w:rPr>
            </w:pPr>
            <w:r w:rsidRPr="00BF7627">
              <w:rPr>
                <w:rFonts w:asciiTheme="minorHAnsi" w:hAnsiTheme="minorHAnsi"/>
                <w:color w:val="auto"/>
                <w:sz w:val="18"/>
                <w:szCs w:val="18"/>
              </w:rPr>
              <w:t>2.2.4</w:t>
            </w:r>
          </w:p>
        </w:tc>
        <w:tc>
          <w:tcPr>
            <w:tcW w:w="2013" w:type="dxa"/>
            <w:gridSpan w:val="3"/>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Analizira</w:t>
            </w:r>
            <w:r w:rsidR="00600539">
              <w:rPr>
                <w:rFonts w:asciiTheme="minorHAnsi" w:hAnsiTheme="minorHAnsi"/>
                <w:color w:val="auto"/>
                <w:sz w:val="18"/>
                <w:szCs w:val="18"/>
              </w:rPr>
              <w:t>nje načina vođenja i upravljanja</w:t>
            </w:r>
            <w:r w:rsidRPr="00BF7627">
              <w:rPr>
                <w:rFonts w:asciiTheme="minorHAnsi" w:hAnsiTheme="minorHAnsi"/>
                <w:color w:val="auto"/>
                <w:sz w:val="18"/>
                <w:szCs w:val="18"/>
              </w:rPr>
              <w:t xml:space="preserve"> registara organa javne državne uprave i jedinica lokalne samouprave </w:t>
            </w:r>
          </w:p>
        </w:tc>
        <w:tc>
          <w:tcPr>
            <w:tcW w:w="3105" w:type="dxa"/>
            <w:gridSpan w:val="3"/>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Usvojena analiza o načinu vođenja i </w:t>
            </w:r>
            <w:r w:rsidR="00600539">
              <w:rPr>
                <w:rFonts w:asciiTheme="minorHAnsi" w:hAnsiTheme="minorHAnsi"/>
                <w:color w:val="auto"/>
                <w:sz w:val="18"/>
                <w:szCs w:val="18"/>
              </w:rPr>
              <w:t>o upravljanju regi</w:t>
            </w:r>
            <w:r w:rsidRPr="00BF7627">
              <w:rPr>
                <w:rFonts w:asciiTheme="minorHAnsi" w:hAnsiTheme="minorHAnsi"/>
                <w:color w:val="auto"/>
                <w:sz w:val="18"/>
                <w:szCs w:val="18"/>
              </w:rPr>
              <w:t>stara organa javne državne uprave i jedinica lokalne samouprave s predlogom mjera za unaprjeđenje  stanja</w:t>
            </w:r>
          </w:p>
        </w:tc>
        <w:tc>
          <w:tcPr>
            <w:tcW w:w="1146"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MUP</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tc>
        <w:tc>
          <w:tcPr>
            <w:tcW w:w="900"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120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7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left="-23"/>
              <w:jc w:val="center"/>
              <w:rPr>
                <w:rFonts w:asciiTheme="minorHAnsi" w:hAnsiTheme="minorHAnsi"/>
                <w:b/>
                <w:color w:val="auto"/>
                <w:sz w:val="18"/>
                <w:szCs w:val="18"/>
              </w:rPr>
            </w:pPr>
            <w:r w:rsidRPr="00BF7627">
              <w:rPr>
                <w:rFonts w:asciiTheme="minorHAnsi" w:hAnsiTheme="minorHAnsi"/>
                <w:color w:val="auto"/>
                <w:sz w:val="18"/>
                <w:szCs w:val="18"/>
              </w:rPr>
              <w:t>7.000 €</w:t>
            </w:r>
          </w:p>
        </w:tc>
        <w:tc>
          <w:tcPr>
            <w:tcW w:w="1044"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c>
          <w:tcPr>
            <w:tcW w:w="439" w:type="dxa"/>
            <w:tcBorders>
              <w:top w:val="single" w:sz="4" w:space="0" w:color="auto"/>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left="-102" w:right="-123"/>
              <w:rPr>
                <w:rFonts w:asciiTheme="minorHAnsi" w:hAnsiTheme="minorHAnsi"/>
                <w:b/>
                <w:color w:val="auto"/>
                <w:sz w:val="18"/>
                <w:szCs w:val="18"/>
              </w:rPr>
            </w:pPr>
            <w:r w:rsidRPr="00BF7627">
              <w:rPr>
                <w:rFonts w:asciiTheme="minorHAnsi" w:hAnsiTheme="minorHAnsi"/>
                <w:color w:val="auto"/>
                <w:sz w:val="18"/>
                <w:szCs w:val="18"/>
              </w:rPr>
              <w:t>2.2.5</w:t>
            </w:r>
          </w:p>
        </w:tc>
        <w:tc>
          <w:tcPr>
            <w:tcW w:w="2013" w:type="dxa"/>
            <w:gridSpan w:val="3"/>
            <w:tcBorders>
              <w:top w:val="single" w:sz="4" w:space="0" w:color="auto"/>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Uspostavljanje elektronske razmjene podataka između registara</w:t>
            </w:r>
            <w:r w:rsidRPr="00BF7627">
              <w:rPr>
                <w:rFonts w:asciiTheme="minorHAnsi" w:hAnsiTheme="minorHAnsi"/>
                <w:color w:val="auto"/>
                <w:sz w:val="18"/>
                <w:szCs w:val="18"/>
                <w:vertAlign w:val="superscript"/>
              </w:rPr>
              <w:footnoteReference w:id="183"/>
            </w:r>
          </w:p>
        </w:tc>
        <w:tc>
          <w:tcPr>
            <w:tcW w:w="3105" w:type="dxa"/>
            <w:gridSpan w:val="3"/>
            <w:tcBorders>
              <w:top w:val="single" w:sz="4" w:space="0" w:color="auto"/>
              <w:left w:val="single" w:sz="4" w:space="0" w:color="000000"/>
              <w:bottom w:val="single" w:sz="4" w:space="0" w:color="000000"/>
              <w:right w:val="single" w:sz="4" w:space="0" w:color="000000"/>
            </w:tcBorders>
            <w:shd w:val="clear" w:color="auto" w:fill="auto"/>
          </w:tcPr>
          <w:p w:rsidR="00643084" w:rsidRPr="00BF7627" w:rsidRDefault="00600539"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xml:space="preserve">- Razvoj novih veb </w:t>
            </w:r>
            <w:r w:rsidR="00643084" w:rsidRPr="00BF7627">
              <w:rPr>
                <w:rFonts w:asciiTheme="minorHAnsi" w:hAnsiTheme="minorHAnsi"/>
                <w:color w:val="auto"/>
                <w:sz w:val="18"/>
                <w:szCs w:val="18"/>
              </w:rPr>
              <w:t>servisa za razmjenu podataka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Minimum 30 službenika javne uprave završilo je obuku za uspostavljanje elektronskih razmjena podataka između registara i</w:t>
            </w:r>
            <w:r w:rsidR="00600539">
              <w:rPr>
                <w:rFonts w:asciiTheme="minorHAnsi" w:hAnsiTheme="minorHAnsi"/>
                <w:color w:val="auto"/>
                <w:sz w:val="18"/>
                <w:szCs w:val="18"/>
              </w:rPr>
              <w:t xml:space="preserve"> za </w:t>
            </w:r>
            <w:r w:rsidRPr="00BF7627">
              <w:rPr>
                <w:rFonts w:asciiTheme="minorHAnsi" w:hAnsiTheme="minorHAnsi"/>
                <w:color w:val="auto"/>
                <w:sz w:val="18"/>
                <w:szCs w:val="18"/>
              </w:rPr>
              <w:t xml:space="preserve"> korišćenje JSERP</w:t>
            </w:r>
          </w:p>
        </w:tc>
        <w:tc>
          <w:tcPr>
            <w:tcW w:w="1146" w:type="dxa"/>
            <w:gridSpan w:val="3"/>
            <w:tcBorders>
              <w:top w:val="single" w:sz="4" w:space="0" w:color="auto"/>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MUP</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MPLJiMP</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Poreska uprava</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Katastar</w:t>
            </w:r>
          </w:p>
        </w:tc>
        <w:tc>
          <w:tcPr>
            <w:tcW w:w="900" w:type="dxa"/>
            <w:gridSpan w:val="3"/>
            <w:tcBorders>
              <w:top w:val="single" w:sz="4" w:space="0" w:color="auto"/>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209" w:type="dxa"/>
            <w:gridSpan w:val="3"/>
            <w:tcBorders>
              <w:top w:val="single" w:sz="4" w:space="0" w:color="auto"/>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78" w:type="dxa"/>
            <w:gridSpan w:val="3"/>
            <w:tcBorders>
              <w:top w:val="single" w:sz="4" w:space="0" w:color="auto"/>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ind w:left="-23"/>
              <w:jc w:val="center"/>
              <w:rPr>
                <w:rFonts w:asciiTheme="minorHAnsi" w:hAnsiTheme="minorHAnsi"/>
                <w:b/>
                <w:color w:val="auto"/>
                <w:sz w:val="18"/>
                <w:szCs w:val="18"/>
              </w:rPr>
            </w:pPr>
            <w:r w:rsidRPr="00BF7627">
              <w:rPr>
                <w:rFonts w:asciiTheme="minorHAnsi" w:hAnsiTheme="minorHAnsi"/>
                <w:color w:val="auto"/>
                <w:sz w:val="18"/>
                <w:szCs w:val="18"/>
              </w:rPr>
              <w:t>378.000 €</w:t>
            </w:r>
          </w:p>
        </w:tc>
        <w:tc>
          <w:tcPr>
            <w:tcW w:w="1044" w:type="dxa"/>
            <w:gridSpan w:val="3"/>
            <w:tcBorders>
              <w:top w:val="single" w:sz="4" w:space="0" w:color="auto"/>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c>
          <w:tcPr>
            <w:tcW w:w="439"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left="-33" w:right="-135"/>
              <w:rPr>
                <w:rFonts w:asciiTheme="minorHAnsi" w:hAnsiTheme="minorHAnsi"/>
                <w:b/>
                <w:color w:val="auto"/>
                <w:sz w:val="18"/>
                <w:szCs w:val="18"/>
              </w:rPr>
            </w:pPr>
            <w:r w:rsidRPr="00BF7627">
              <w:rPr>
                <w:rFonts w:asciiTheme="minorHAnsi" w:hAnsiTheme="minorHAnsi"/>
                <w:color w:val="auto"/>
                <w:sz w:val="18"/>
                <w:szCs w:val="18"/>
              </w:rPr>
              <w:t>2.2.6</w:t>
            </w:r>
          </w:p>
        </w:tc>
        <w:tc>
          <w:tcPr>
            <w:tcW w:w="2013" w:type="dxa"/>
            <w:gridSpan w:val="3"/>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00539"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Uspostavljanje S</w:t>
            </w:r>
            <w:r w:rsidR="00643084" w:rsidRPr="00BF7627">
              <w:rPr>
                <w:rFonts w:asciiTheme="minorHAnsi" w:hAnsiTheme="minorHAnsi"/>
                <w:color w:val="auto"/>
                <w:sz w:val="18"/>
                <w:szCs w:val="18"/>
              </w:rPr>
              <w:t>ertifikacionog tijela (CA) za potrebe organa državne uprave i lokalne samouprave i vršenje kvalifikovanih elektro</w:t>
            </w:r>
            <w:r>
              <w:rPr>
                <w:rFonts w:asciiTheme="minorHAnsi" w:hAnsiTheme="minorHAnsi"/>
                <w:color w:val="auto"/>
                <w:sz w:val="18"/>
                <w:szCs w:val="18"/>
              </w:rPr>
              <w:t>nskih usluga povjerena (izrada s</w:t>
            </w:r>
            <w:r w:rsidR="00643084" w:rsidRPr="00BF7627">
              <w:rPr>
                <w:rFonts w:asciiTheme="minorHAnsi" w:hAnsiTheme="minorHAnsi"/>
                <w:color w:val="auto"/>
                <w:sz w:val="18"/>
                <w:szCs w:val="18"/>
              </w:rPr>
              <w:t>ertifikata za: kvalifikovani elektronski potpis, kvalifikovani elektronski pečat i usluga izrade kvalifikovanog vremenskog pečata)</w:t>
            </w:r>
          </w:p>
        </w:tc>
        <w:tc>
          <w:tcPr>
            <w:tcW w:w="3105" w:type="dxa"/>
            <w:gridSpan w:val="3"/>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00539"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Uspostavljeno S</w:t>
            </w:r>
            <w:r w:rsidR="00643084" w:rsidRPr="00BF7627">
              <w:rPr>
                <w:rFonts w:asciiTheme="minorHAnsi" w:hAnsiTheme="minorHAnsi"/>
                <w:color w:val="auto"/>
                <w:sz w:val="18"/>
                <w:szCs w:val="18"/>
              </w:rPr>
              <w:t>ertifikaciono tijelo sa statusom kvalifikovanog davaoca elektronskih usluga povjerenja</w:t>
            </w:r>
          </w:p>
          <w:p w:rsidR="00643084" w:rsidRPr="00BF7627" w:rsidRDefault="00600539"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Broj izdatih s</w:t>
            </w:r>
            <w:r w:rsidR="00643084" w:rsidRPr="00BF7627">
              <w:rPr>
                <w:rFonts w:asciiTheme="minorHAnsi" w:hAnsiTheme="minorHAnsi"/>
                <w:color w:val="auto"/>
                <w:sz w:val="18"/>
                <w:szCs w:val="18"/>
              </w:rPr>
              <w:t>ertifikata za potrebe organa državne uprava, za: kvalifikovani elektronski potpis i kvalifikovani elektronski pečat.</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Broj organa državne uprave koji koriste uslugu kvalifikovanog vremenskog pečata </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Broj organa lokalne samouprave i uprave koji koriste uslugu kvalifikovanog vremenskog pečata</w:t>
            </w:r>
          </w:p>
        </w:tc>
        <w:tc>
          <w:tcPr>
            <w:tcW w:w="1146"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p>
        </w:tc>
        <w:tc>
          <w:tcPr>
            <w:tcW w:w="90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209"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1078"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49.000 €</w:t>
            </w:r>
          </w:p>
        </w:tc>
        <w:tc>
          <w:tcPr>
            <w:tcW w:w="1044"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c>
          <w:tcPr>
            <w:tcW w:w="439"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left="-33" w:right="-135"/>
              <w:rPr>
                <w:rFonts w:asciiTheme="minorHAnsi" w:hAnsiTheme="minorHAnsi"/>
                <w:b/>
                <w:color w:val="auto"/>
                <w:sz w:val="18"/>
                <w:szCs w:val="18"/>
              </w:rPr>
            </w:pPr>
            <w:r w:rsidRPr="00BF7627">
              <w:rPr>
                <w:rFonts w:asciiTheme="minorHAnsi" w:hAnsiTheme="minorHAnsi"/>
                <w:color w:val="auto"/>
                <w:sz w:val="18"/>
                <w:szCs w:val="18"/>
              </w:rPr>
              <w:t>2.2.7</w:t>
            </w:r>
          </w:p>
        </w:tc>
        <w:tc>
          <w:tcPr>
            <w:tcW w:w="1995" w:type="dxa"/>
            <w:gridSpan w:val="2"/>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00539"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Povezivanje JLS na JSERP radi</w:t>
            </w:r>
            <w:r w:rsidR="00643084" w:rsidRPr="00BF7627">
              <w:rPr>
                <w:rFonts w:asciiTheme="minorHAnsi" w:hAnsiTheme="minorHAnsi"/>
                <w:color w:val="auto"/>
                <w:sz w:val="18"/>
                <w:szCs w:val="18"/>
              </w:rPr>
              <w:t xml:space="preserve"> razmjene podataka</w:t>
            </w:r>
          </w:p>
        </w:tc>
        <w:tc>
          <w:tcPr>
            <w:tcW w:w="3105" w:type="dxa"/>
            <w:gridSpan w:val="3"/>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Uspostavljeni tehnički uslovi i sigurnosni standardi za pr</w:t>
            </w:r>
            <w:r w:rsidR="00600539">
              <w:rPr>
                <w:rFonts w:asciiTheme="minorHAnsi" w:hAnsiTheme="minorHAnsi"/>
                <w:color w:val="auto"/>
                <w:sz w:val="18"/>
                <w:szCs w:val="18"/>
              </w:rPr>
              <w:t>istup JLS ovom sistemu radi</w:t>
            </w:r>
            <w:r w:rsidRPr="00BF7627">
              <w:rPr>
                <w:rFonts w:asciiTheme="minorHAnsi" w:hAnsiTheme="minorHAnsi"/>
                <w:color w:val="auto"/>
                <w:sz w:val="18"/>
                <w:szCs w:val="18"/>
              </w:rPr>
              <w:t xml:space="preserve"> razmjene podataka</w:t>
            </w:r>
          </w:p>
        </w:tc>
        <w:tc>
          <w:tcPr>
            <w:tcW w:w="1164" w:type="dxa"/>
            <w:gridSpan w:val="4"/>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JSL</w:t>
            </w:r>
          </w:p>
          <w:p w:rsidR="00643084" w:rsidRPr="00BF7627" w:rsidRDefault="00643084" w:rsidP="00194538">
            <w:pPr>
              <w:spacing w:before="0" w:after="0" w:line="240" w:lineRule="auto"/>
              <w:jc w:val="center"/>
              <w:rPr>
                <w:rFonts w:asciiTheme="minorHAnsi" w:hAnsiTheme="minorHAnsi"/>
                <w:b/>
                <w:color w:val="auto"/>
                <w:sz w:val="18"/>
                <w:szCs w:val="18"/>
              </w:rPr>
            </w:pPr>
          </w:p>
        </w:tc>
        <w:tc>
          <w:tcPr>
            <w:tcW w:w="900"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209"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78"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270.000 €</w:t>
            </w:r>
          </w:p>
        </w:tc>
        <w:tc>
          <w:tcPr>
            <w:tcW w:w="1044" w:type="dxa"/>
            <w:gridSpan w:val="3"/>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c>
          <w:tcPr>
            <w:tcW w:w="43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hd w:val="clear" w:color="auto" w:fill="FFFFFF" w:themeFill="background1"/>
              <w:spacing w:before="0" w:after="0" w:line="240" w:lineRule="auto"/>
              <w:ind w:left="-120" w:right="-135"/>
              <w:rPr>
                <w:rFonts w:asciiTheme="minorHAnsi" w:hAnsiTheme="minorHAnsi"/>
                <w:b/>
                <w:color w:val="auto"/>
                <w:sz w:val="18"/>
                <w:szCs w:val="18"/>
              </w:rPr>
            </w:pPr>
            <w:r w:rsidRPr="00BF7627">
              <w:rPr>
                <w:rFonts w:asciiTheme="minorHAnsi" w:hAnsiTheme="minorHAnsi"/>
                <w:color w:val="auto"/>
                <w:sz w:val="18"/>
                <w:szCs w:val="18"/>
              </w:rPr>
              <w:t>2.2.11</w:t>
            </w:r>
          </w:p>
        </w:tc>
        <w:tc>
          <w:tcPr>
            <w:tcW w:w="1995"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00539" w:rsidP="00194538">
            <w:pPr>
              <w:shd w:val="clear" w:color="auto" w:fill="FFFFFF" w:themeFill="background1"/>
              <w:spacing w:before="0" w:after="0" w:line="240" w:lineRule="auto"/>
              <w:rPr>
                <w:rFonts w:asciiTheme="minorHAnsi" w:hAnsiTheme="minorHAnsi"/>
                <w:b/>
                <w:color w:val="auto"/>
                <w:sz w:val="18"/>
                <w:szCs w:val="18"/>
              </w:rPr>
            </w:pPr>
            <w:r>
              <w:rPr>
                <w:rFonts w:asciiTheme="minorHAnsi" w:hAnsiTheme="minorHAnsi"/>
                <w:color w:val="auto"/>
                <w:sz w:val="18"/>
                <w:szCs w:val="18"/>
              </w:rPr>
              <w:t>Izrada Analize</w:t>
            </w:r>
            <w:r w:rsidR="00643084" w:rsidRPr="00BF7627">
              <w:rPr>
                <w:rFonts w:asciiTheme="minorHAnsi" w:hAnsiTheme="minorHAnsi"/>
                <w:color w:val="auto"/>
                <w:sz w:val="18"/>
                <w:szCs w:val="18"/>
              </w:rPr>
              <w:t xml:space="preserve"> potreba i postojećih alata za podršku rada revizije IS sa osvrtom na korišćenja CAAT softvera</w:t>
            </w:r>
          </w:p>
        </w:tc>
        <w:tc>
          <w:tcPr>
            <w:tcW w:w="3105"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hd w:val="clear" w:color="auto" w:fill="FFFFFF" w:themeFill="background1"/>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Izrađena analiza o alatima podrške rada revizije IS </w:t>
            </w:r>
          </w:p>
        </w:tc>
        <w:tc>
          <w:tcPr>
            <w:tcW w:w="1164" w:type="dxa"/>
            <w:gridSpan w:val="4"/>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tc>
        <w:tc>
          <w:tcPr>
            <w:tcW w:w="900"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2023</w:t>
            </w:r>
          </w:p>
        </w:tc>
        <w:tc>
          <w:tcPr>
            <w:tcW w:w="1209"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7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8.000 €</w:t>
            </w:r>
          </w:p>
        </w:tc>
        <w:tc>
          <w:tcPr>
            <w:tcW w:w="1044"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hd w:val="clear" w:color="auto" w:fill="FFFFFF" w:themeFill="background1"/>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bl>
    <w:p w:rsidR="00643084" w:rsidRPr="00BE7B34" w:rsidRDefault="00643084" w:rsidP="009179A3">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t>STRATEŠKI CILJ III</w:t>
      </w:r>
    </w:p>
    <w:p w:rsidR="00643084" w:rsidRPr="00BE7B34" w:rsidRDefault="00643084" w:rsidP="009179A3">
      <w:pPr>
        <w:spacing w:before="120" w:after="120" w:line="240" w:lineRule="auto"/>
        <w:jc w:val="center"/>
        <w:rPr>
          <w:rFonts w:asciiTheme="minorHAnsi" w:hAnsiTheme="minorHAnsi"/>
          <w:b/>
          <w:color w:val="000000"/>
          <w:sz w:val="28"/>
          <w:szCs w:val="28"/>
        </w:rPr>
      </w:pPr>
      <w:r w:rsidRPr="00BE7B34">
        <w:rPr>
          <w:rFonts w:asciiTheme="minorHAnsi" w:hAnsiTheme="minorHAnsi"/>
          <w:b/>
          <w:color w:val="000000"/>
          <w:sz w:val="28"/>
          <w:szCs w:val="28"/>
        </w:rPr>
        <w:lastRenderedPageBreak/>
        <w:t>PROFESIONALNA JAVNA ADMINISTRACIJA</w:t>
      </w:r>
    </w:p>
    <w:tbl>
      <w:tblPr>
        <w:tblW w:w="6408" w:type="pct"/>
        <w:tblInd w:w="-108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628"/>
        <w:gridCol w:w="1701"/>
        <w:gridCol w:w="10"/>
        <w:gridCol w:w="426"/>
        <w:gridCol w:w="170"/>
        <w:gridCol w:w="11"/>
        <w:gridCol w:w="58"/>
        <w:gridCol w:w="18"/>
        <w:gridCol w:w="1948"/>
        <w:gridCol w:w="11"/>
        <w:gridCol w:w="40"/>
        <w:gridCol w:w="18"/>
        <w:gridCol w:w="444"/>
        <w:gridCol w:w="875"/>
        <w:gridCol w:w="11"/>
        <w:gridCol w:w="432"/>
        <w:gridCol w:w="399"/>
        <w:gridCol w:w="11"/>
        <w:gridCol w:w="53"/>
        <w:gridCol w:w="11"/>
        <w:gridCol w:w="447"/>
        <w:gridCol w:w="500"/>
        <w:gridCol w:w="11"/>
        <w:gridCol w:w="109"/>
        <w:gridCol w:w="11"/>
        <w:gridCol w:w="424"/>
        <w:gridCol w:w="521"/>
        <w:gridCol w:w="11"/>
        <w:gridCol w:w="7"/>
        <w:gridCol w:w="461"/>
        <w:gridCol w:w="1090"/>
        <w:gridCol w:w="8"/>
        <w:gridCol w:w="31"/>
      </w:tblGrid>
      <w:tr w:rsidR="00643084" w:rsidRPr="007075A6" w:rsidTr="0088559C">
        <w:trPr>
          <w:gridAfter w:val="1"/>
          <w:wAfter w:w="23" w:type="dxa"/>
        </w:trPr>
        <w:tc>
          <w:tcPr>
            <w:tcW w:w="2770"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OPERATIVNI CILJ 3.1</w:t>
            </w:r>
          </w:p>
        </w:tc>
        <w:tc>
          <w:tcPr>
            <w:tcW w:w="8114" w:type="dxa"/>
            <w:gridSpan w:val="28"/>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ind w:right="76"/>
              <w:rPr>
                <w:rFonts w:asciiTheme="minorHAnsi" w:hAnsiTheme="minorHAnsi"/>
                <w:color w:val="auto"/>
                <w:sz w:val="24"/>
                <w:szCs w:val="24"/>
              </w:rPr>
            </w:pPr>
            <w:r w:rsidRPr="00BF7627">
              <w:rPr>
                <w:rFonts w:asciiTheme="minorHAnsi" w:hAnsiTheme="minorHAnsi"/>
                <w:color w:val="auto"/>
                <w:sz w:val="24"/>
                <w:szCs w:val="24"/>
              </w:rPr>
              <w:t xml:space="preserve">Efikasan sistem kadrovskog planiranja na osnovu identifikovanih potreba, </w:t>
            </w:r>
            <w:r w:rsidR="008E2639">
              <w:rPr>
                <w:rFonts w:asciiTheme="minorHAnsi" w:hAnsiTheme="minorHAnsi"/>
                <w:color w:val="auto"/>
                <w:sz w:val="24"/>
                <w:szCs w:val="24"/>
              </w:rPr>
              <w:t>depolitizacija</w:t>
            </w:r>
            <w:r w:rsidR="003F7814">
              <w:rPr>
                <w:rFonts w:asciiTheme="minorHAnsi" w:hAnsiTheme="minorHAnsi"/>
                <w:color w:val="auto"/>
                <w:sz w:val="24"/>
                <w:szCs w:val="24"/>
              </w:rPr>
              <w:t xml:space="preserve"> i </w:t>
            </w:r>
            <w:r w:rsidRPr="00BF7627">
              <w:rPr>
                <w:rFonts w:asciiTheme="minorHAnsi" w:hAnsiTheme="minorHAnsi"/>
                <w:color w:val="auto"/>
                <w:sz w:val="24"/>
                <w:szCs w:val="24"/>
              </w:rPr>
              <w:t>unapređenje postupka zapošljavanja ljudskih resursa i dalja digitalizacija u oblasti službeničkog sistema</w:t>
            </w:r>
          </w:p>
        </w:tc>
      </w:tr>
      <w:tr w:rsidR="00643084" w:rsidRPr="007075A6" w:rsidTr="0088559C">
        <w:trPr>
          <w:gridAfter w:val="2"/>
          <w:wAfter w:w="39" w:type="dxa"/>
        </w:trPr>
        <w:tc>
          <w:tcPr>
            <w:tcW w:w="2951" w:type="dxa"/>
            <w:gridSpan w:val="6"/>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left="-25"/>
              <w:jc w:val="center"/>
              <w:rPr>
                <w:rFonts w:asciiTheme="minorHAnsi" w:hAnsiTheme="minorHAnsi"/>
                <w:color w:val="auto"/>
                <w:sz w:val="18"/>
                <w:szCs w:val="18"/>
              </w:rPr>
            </w:pPr>
            <w:r w:rsidRPr="00BF7627">
              <w:rPr>
                <w:rFonts w:asciiTheme="minorHAnsi" w:hAnsiTheme="minorHAnsi"/>
                <w:color w:val="auto"/>
                <w:sz w:val="18"/>
                <w:szCs w:val="18"/>
              </w:rPr>
              <w:t>Aktivnosti</w:t>
            </w:r>
          </w:p>
        </w:tc>
        <w:tc>
          <w:tcPr>
            <w:tcW w:w="2539" w:type="dxa"/>
            <w:gridSpan w:val="7"/>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Indikator rezultata</w:t>
            </w:r>
          </w:p>
        </w:tc>
        <w:tc>
          <w:tcPr>
            <w:tcW w:w="1319"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Nadležne institucije</w:t>
            </w:r>
          </w:p>
        </w:tc>
        <w:tc>
          <w:tcPr>
            <w:tcW w:w="921"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Početak</w:t>
            </w:r>
          </w:p>
        </w:tc>
        <w:tc>
          <w:tcPr>
            <w:tcW w:w="1055"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Završetak</w:t>
            </w:r>
          </w:p>
        </w:tc>
        <w:tc>
          <w:tcPr>
            <w:tcW w:w="1000"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Sredstva</w:t>
            </w:r>
          </w:p>
        </w:tc>
        <w:tc>
          <w:tcPr>
            <w:tcW w:w="1083" w:type="dxa"/>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ind w:left="-44" w:right="-29"/>
              <w:jc w:val="center"/>
              <w:rPr>
                <w:rFonts w:asciiTheme="minorHAnsi" w:hAnsiTheme="minorHAnsi"/>
                <w:color w:val="auto"/>
                <w:sz w:val="18"/>
                <w:szCs w:val="18"/>
              </w:rPr>
            </w:pPr>
            <w:r w:rsidRPr="00BF7627">
              <w:rPr>
                <w:rFonts w:asciiTheme="minorHAnsi" w:hAnsiTheme="minorHAnsi"/>
                <w:color w:val="auto"/>
                <w:sz w:val="18"/>
                <w:szCs w:val="18"/>
              </w:rPr>
              <w:t>Izvor finansiranja</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37" w:right="-96"/>
              <w:rPr>
                <w:rFonts w:asciiTheme="minorHAnsi" w:hAnsiTheme="minorHAnsi"/>
                <w:b/>
                <w:color w:val="auto"/>
                <w:sz w:val="18"/>
                <w:szCs w:val="18"/>
              </w:rPr>
            </w:pPr>
            <w:r w:rsidRPr="00BF7627">
              <w:rPr>
                <w:rFonts w:asciiTheme="minorHAnsi" w:hAnsiTheme="minorHAnsi"/>
                <w:color w:val="auto"/>
                <w:sz w:val="18"/>
                <w:szCs w:val="18"/>
              </w:rPr>
              <w:t>3.1.4</w:t>
            </w:r>
          </w:p>
        </w:tc>
        <w:tc>
          <w:tcPr>
            <w:tcW w:w="2311"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Inoviranje Smjernica za izradu Kadrovskog plana</w:t>
            </w:r>
          </w:p>
        </w:tc>
        <w:tc>
          <w:tcPr>
            <w:tcW w:w="2550" w:type="dxa"/>
            <w:gridSpan w:val="8"/>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30"/>
              <w:rPr>
                <w:rFonts w:asciiTheme="minorHAnsi" w:hAnsiTheme="minorHAnsi"/>
                <w:b/>
                <w:color w:val="auto"/>
                <w:sz w:val="18"/>
                <w:szCs w:val="18"/>
              </w:rPr>
            </w:pPr>
            <w:r w:rsidRPr="00BF7627">
              <w:rPr>
                <w:rFonts w:asciiTheme="minorHAnsi" w:hAnsiTheme="minorHAnsi"/>
                <w:color w:val="auto"/>
                <w:sz w:val="18"/>
                <w:szCs w:val="18"/>
              </w:rPr>
              <w:t>Smjernice za izradu KP izmijenjene u dijelu usaglašavanja koraka izrade KP sa Zakonom o budžetu, prethodna analiza potreba za zapošljavanjem, finansijska procjena novih zapošljavanja, sa srednjoročnom budžetskom procjenom, obavezne stavke i obrazac za zahtjeve za dodjelu budžetskih sredstava, prekida radnog odnosa, u slučaju da podrazumijeva isplatu otpremnine, sa informacijama o zapošljavanju van kadrovskog plana i ostalo</w:t>
            </w:r>
          </w:p>
        </w:tc>
        <w:tc>
          <w:tcPr>
            <w:tcW w:w="131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tc>
        <w:tc>
          <w:tcPr>
            <w:tcW w:w="92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left="-19"/>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55"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 xml:space="preserve">III </w:t>
            </w:r>
            <w:r w:rsidR="00600539">
              <w:rPr>
                <w:rFonts w:asciiTheme="minorHAnsi" w:hAnsiTheme="minorHAnsi"/>
                <w:color w:val="auto"/>
                <w:sz w:val="18"/>
                <w:szCs w:val="18"/>
              </w:rPr>
              <w:t xml:space="preserve">Q </w:t>
            </w:r>
            <w:r w:rsidRPr="00BF7627">
              <w:rPr>
                <w:rFonts w:asciiTheme="minorHAnsi" w:hAnsiTheme="minorHAnsi"/>
                <w:color w:val="auto"/>
                <w:sz w:val="18"/>
                <w:szCs w:val="18"/>
              </w:rPr>
              <w:t>2022</w:t>
            </w:r>
          </w:p>
        </w:tc>
        <w:tc>
          <w:tcPr>
            <w:tcW w:w="1000"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17.000 €</w:t>
            </w:r>
          </w:p>
        </w:tc>
        <w:tc>
          <w:tcPr>
            <w:tcW w:w="1086" w:type="dxa"/>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right="-119"/>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37" w:right="-96"/>
              <w:rPr>
                <w:rFonts w:asciiTheme="minorHAnsi" w:hAnsiTheme="minorHAnsi"/>
                <w:b/>
                <w:color w:val="auto"/>
                <w:sz w:val="18"/>
                <w:szCs w:val="18"/>
              </w:rPr>
            </w:pPr>
            <w:r w:rsidRPr="00BF7627">
              <w:rPr>
                <w:rFonts w:asciiTheme="minorHAnsi" w:hAnsiTheme="minorHAnsi"/>
                <w:color w:val="auto"/>
                <w:sz w:val="18"/>
                <w:szCs w:val="18"/>
              </w:rPr>
              <w:t>3.1.5</w:t>
            </w:r>
          </w:p>
        </w:tc>
        <w:tc>
          <w:tcPr>
            <w:tcW w:w="2311" w:type="dxa"/>
            <w:gridSpan w:val="4"/>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29"/>
              <w:rPr>
                <w:rFonts w:asciiTheme="minorHAnsi" w:hAnsiTheme="minorHAnsi"/>
                <w:b/>
                <w:color w:val="auto"/>
                <w:sz w:val="18"/>
                <w:szCs w:val="18"/>
              </w:rPr>
            </w:pPr>
            <w:r w:rsidRPr="00BF7627">
              <w:rPr>
                <w:rFonts w:asciiTheme="minorHAnsi" w:hAnsiTheme="minorHAnsi"/>
                <w:color w:val="auto"/>
                <w:sz w:val="18"/>
                <w:szCs w:val="18"/>
              </w:rPr>
              <w:t>Organizovanje obuka za službenike koji su zaduženi za razvoj inoviranog Kadrovskog plana</w:t>
            </w:r>
          </w:p>
        </w:tc>
        <w:tc>
          <w:tcPr>
            <w:tcW w:w="2550"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right="-30"/>
              <w:rPr>
                <w:rFonts w:asciiTheme="minorHAnsi" w:hAnsiTheme="minorHAnsi"/>
                <w:b/>
                <w:color w:val="auto"/>
                <w:sz w:val="18"/>
                <w:szCs w:val="18"/>
              </w:rPr>
            </w:pPr>
            <w:r w:rsidRPr="00BF7627">
              <w:rPr>
                <w:rFonts w:asciiTheme="minorHAnsi" w:hAnsiTheme="minorHAnsi"/>
                <w:color w:val="auto"/>
                <w:sz w:val="18"/>
                <w:szCs w:val="18"/>
              </w:rPr>
              <w:t>Najmanje 90 službenika obučeno</w:t>
            </w:r>
          </w:p>
        </w:tc>
        <w:tc>
          <w:tcPr>
            <w:tcW w:w="1319"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tc>
        <w:tc>
          <w:tcPr>
            <w:tcW w:w="921"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left="-19" w:right="-75"/>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55"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1000" w:type="dxa"/>
            <w:gridSpan w:val="4"/>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9.000 €</w:t>
            </w:r>
          </w:p>
        </w:tc>
        <w:tc>
          <w:tcPr>
            <w:tcW w:w="108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right="-119"/>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120" w:right="-96"/>
              <w:rPr>
                <w:rFonts w:asciiTheme="minorHAnsi" w:hAnsiTheme="minorHAnsi"/>
                <w:b/>
                <w:color w:val="auto"/>
                <w:sz w:val="18"/>
                <w:szCs w:val="18"/>
              </w:rPr>
            </w:pPr>
            <w:r w:rsidRPr="00BF7627">
              <w:rPr>
                <w:rFonts w:asciiTheme="minorHAnsi" w:hAnsiTheme="minorHAnsi"/>
                <w:color w:val="auto"/>
                <w:sz w:val="18"/>
                <w:szCs w:val="18"/>
              </w:rPr>
              <w:t>3.1.13</w:t>
            </w:r>
          </w:p>
        </w:tc>
        <w:tc>
          <w:tcPr>
            <w:tcW w:w="2311" w:type="dxa"/>
            <w:gridSpan w:val="4"/>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highlight w:val="cyan"/>
              </w:rPr>
            </w:pPr>
            <w:r w:rsidRPr="00BF7627">
              <w:rPr>
                <w:rFonts w:asciiTheme="minorHAnsi" w:hAnsiTheme="minorHAnsi"/>
                <w:color w:val="auto"/>
                <w:sz w:val="18"/>
                <w:szCs w:val="18"/>
              </w:rPr>
              <w:t>Usposta</w:t>
            </w:r>
            <w:r w:rsidR="00600539">
              <w:rPr>
                <w:rFonts w:asciiTheme="minorHAnsi" w:hAnsiTheme="minorHAnsi"/>
                <w:color w:val="auto"/>
                <w:sz w:val="18"/>
                <w:szCs w:val="18"/>
              </w:rPr>
              <w:t>vljanje efi</w:t>
            </w:r>
            <w:r w:rsidR="007860C6">
              <w:rPr>
                <w:rFonts w:asciiTheme="minorHAnsi" w:hAnsiTheme="minorHAnsi"/>
                <w:color w:val="auto"/>
                <w:sz w:val="18"/>
                <w:szCs w:val="18"/>
              </w:rPr>
              <w:t>kasnog funkcionisanja</w:t>
            </w:r>
            <w:r w:rsidRPr="00BF7627">
              <w:rPr>
                <w:rFonts w:asciiTheme="minorHAnsi" w:hAnsiTheme="minorHAnsi"/>
                <w:color w:val="auto"/>
                <w:sz w:val="18"/>
                <w:szCs w:val="18"/>
              </w:rPr>
              <w:t xml:space="preserve"> Kadrovskog informacionog sistema</w:t>
            </w:r>
          </w:p>
        </w:tc>
        <w:tc>
          <w:tcPr>
            <w:tcW w:w="2550"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right="-30"/>
              <w:rPr>
                <w:rFonts w:asciiTheme="minorHAnsi" w:hAnsiTheme="minorHAnsi"/>
                <w:b/>
                <w:color w:val="auto"/>
                <w:sz w:val="18"/>
                <w:szCs w:val="18"/>
              </w:rPr>
            </w:pPr>
            <w:r w:rsidRPr="00BF7627">
              <w:rPr>
                <w:rFonts w:asciiTheme="minorHAnsi" w:hAnsiTheme="minorHAnsi"/>
                <w:color w:val="auto"/>
                <w:sz w:val="18"/>
                <w:szCs w:val="18"/>
              </w:rPr>
              <w:t>- Raz</w:t>
            </w:r>
            <w:r w:rsidR="00600539">
              <w:rPr>
                <w:rFonts w:asciiTheme="minorHAnsi" w:hAnsiTheme="minorHAnsi"/>
                <w:color w:val="auto"/>
                <w:sz w:val="18"/>
                <w:szCs w:val="18"/>
              </w:rPr>
              <w:t>vijena analiza biznis procesa s</w:t>
            </w:r>
            <w:r w:rsidRPr="00BF7627">
              <w:rPr>
                <w:rFonts w:asciiTheme="minorHAnsi" w:hAnsiTheme="minorHAnsi"/>
                <w:color w:val="auto"/>
                <w:sz w:val="18"/>
                <w:szCs w:val="18"/>
              </w:rPr>
              <w:t xml:space="preserve"> preporukama o daljem razvoju komponenata  KIS-a</w:t>
            </w:r>
          </w:p>
          <w:p w:rsidR="00643084" w:rsidRPr="00BF7627" w:rsidRDefault="00643084" w:rsidP="00194538">
            <w:pPr>
              <w:spacing w:before="0" w:after="0" w:line="240" w:lineRule="auto"/>
              <w:ind w:right="-30"/>
              <w:rPr>
                <w:rFonts w:asciiTheme="minorHAnsi" w:hAnsiTheme="minorHAnsi"/>
                <w:b/>
                <w:color w:val="auto"/>
                <w:sz w:val="18"/>
                <w:szCs w:val="18"/>
              </w:rPr>
            </w:pPr>
            <w:r w:rsidRPr="00BF7627">
              <w:rPr>
                <w:rFonts w:asciiTheme="minorHAnsi" w:hAnsiTheme="minorHAnsi"/>
                <w:color w:val="auto"/>
                <w:sz w:val="18"/>
                <w:szCs w:val="18"/>
              </w:rPr>
              <w:t xml:space="preserve">- KIS je nadograđen sa sledećim modulima: </w:t>
            </w:r>
          </w:p>
          <w:p w:rsidR="00643084" w:rsidRPr="00BF7627" w:rsidRDefault="00643084" w:rsidP="00194538">
            <w:pPr>
              <w:pStyle w:val="ListParagraph"/>
              <w:numPr>
                <w:ilvl w:val="0"/>
                <w:numId w:val="57"/>
              </w:numPr>
              <w:pBdr>
                <w:top w:val="nil"/>
                <w:left w:val="nil"/>
                <w:bottom w:val="nil"/>
                <w:right w:val="nil"/>
                <w:between w:val="nil"/>
              </w:pBdr>
              <w:spacing w:before="0" w:after="0" w:line="240" w:lineRule="auto"/>
              <w:ind w:left="273" w:right="-29" w:hanging="187"/>
              <w:contextualSpacing w:val="0"/>
              <w:rPr>
                <w:rFonts w:asciiTheme="minorHAnsi" w:hAnsiTheme="minorHAnsi"/>
                <w:b/>
                <w:color w:val="auto"/>
                <w:sz w:val="18"/>
                <w:szCs w:val="18"/>
              </w:rPr>
            </w:pPr>
            <w:r w:rsidRPr="00BF7627">
              <w:rPr>
                <w:rFonts w:asciiTheme="minorHAnsi" w:hAnsiTheme="minorHAnsi"/>
                <w:color w:val="auto"/>
                <w:sz w:val="18"/>
                <w:szCs w:val="18"/>
              </w:rPr>
              <w:t>Kadrovski plan</w:t>
            </w:r>
          </w:p>
          <w:p w:rsidR="00643084" w:rsidRPr="00BF7627" w:rsidRDefault="00643084" w:rsidP="00194538">
            <w:pPr>
              <w:pStyle w:val="ListParagraph"/>
              <w:numPr>
                <w:ilvl w:val="0"/>
                <w:numId w:val="57"/>
              </w:numPr>
              <w:pBdr>
                <w:top w:val="nil"/>
                <w:left w:val="nil"/>
                <w:bottom w:val="nil"/>
                <w:right w:val="nil"/>
                <w:between w:val="nil"/>
              </w:pBdr>
              <w:spacing w:before="0" w:after="0" w:line="240" w:lineRule="auto"/>
              <w:ind w:left="273" w:right="-29" w:hanging="187"/>
              <w:contextualSpacing w:val="0"/>
              <w:rPr>
                <w:rFonts w:asciiTheme="minorHAnsi" w:hAnsiTheme="minorHAnsi"/>
                <w:b/>
                <w:color w:val="auto"/>
                <w:sz w:val="18"/>
                <w:szCs w:val="18"/>
              </w:rPr>
            </w:pPr>
            <w:r w:rsidRPr="00BF7627">
              <w:rPr>
                <w:rFonts w:asciiTheme="minorHAnsi" w:hAnsiTheme="minorHAnsi"/>
                <w:color w:val="auto"/>
                <w:sz w:val="18"/>
                <w:szCs w:val="18"/>
              </w:rPr>
              <w:t>Proces obuke od prijave do evaluacije</w:t>
            </w:r>
          </w:p>
          <w:p w:rsidR="00643084" w:rsidRPr="00BF7627" w:rsidRDefault="00643084" w:rsidP="00194538">
            <w:pPr>
              <w:pStyle w:val="ListParagraph"/>
              <w:numPr>
                <w:ilvl w:val="0"/>
                <w:numId w:val="57"/>
              </w:numPr>
              <w:pBdr>
                <w:top w:val="nil"/>
                <w:left w:val="nil"/>
                <w:bottom w:val="nil"/>
                <w:right w:val="nil"/>
                <w:between w:val="nil"/>
              </w:pBdr>
              <w:spacing w:before="0" w:after="0" w:line="240" w:lineRule="auto"/>
              <w:ind w:left="273" w:right="-29" w:hanging="187"/>
              <w:contextualSpacing w:val="0"/>
              <w:rPr>
                <w:rFonts w:asciiTheme="minorHAnsi" w:hAnsiTheme="minorHAnsi"/>
                <w:b/>
                <w:color w:val="auto"/>
                <w:sz w:val="18"/>
                <w:szCs w:val="18"/>
              </w:rPr>
            </w:pPr>
            <w:r w:rsidRPr="00BF7627">
              <w:rPr>
                <w:rFonts w:asciiTheme="minorHAnsi" w:hAnsiTheme="minorHAnsi"/>
                <w:color w:val="auto"/>
                <w:sz w:val="18"/>
                <w:szCs w:val="18"/>
              </w:rPr>
              <w:t>Proces evidencije godišnjih odmora, od prijave do realizacije</w:t>
            </w:r>
          </w:p>
          <w:p w:rsidR="00643084" w:rsidRPr="00BF7627" w:rsidRDefault="00643084" w:rsidP="00194538">
            <w:pPr>
              <w:pStyle w:val="ListParagraph"/>
              <w:numPr>
                <w:ilvl w:val="0"/>
                <w:numId w:val="57"/>
              </w:numPr>
              <w:pBdr>
                <w:top w:val="nil"/>
                <w:left w:val="nil"/>
                <w:bottom w:val="nil"/>
                <w:right w:val="nil"/>
                <w:between w:val="nil"/>
              </w:pBdr>
              <w:spacing w:before="0" w:after="0" w:line="240" w:lineRule="auto"/>
              <w:ind w:left="273" w:right="-29" w:hanging="187"/>
              <w:contextualSpacing w:val="0"/>
              <w:rPr>
                <w:rFonts w:asciiTheme="minorHAnsi" w:hAnsiTheme="minorHAnsi"/>
                <w:b/>
                <w:color w:val="auto"/>
                <w:sz w:val="18"/>
                <w:szCs w:val="18"/>
              </w:rPr>
            </w:pPr>
            <w:r w:rsidRPr="00BF7627">
              <w:rPr>
                <w:rFonts w:asciiTheme="minorHAnsi" w:hAnsiTheme="minorHAnsi"/>
                <w:color w:val="auto"/>
                <w:sz w:val="18"/>
                <w:szCs w:val="18"/>
              </w:rPr>
              <w:t>Proces planiranja obuke za sve državne organe i organe LS – uvezano sa budžetom</w:t>
            </w:r>
          </w:p>
          <w:p w:rsidR="00643084" w:rsidRPr="00BF7627" w:rsidRDefault="007860C6" w:rsidP="00194538">
            <w:pPr>
              <w:pStyle w:val="ListParagraph"/>
              <w:numPr>
                <w:ilvl w:val="0"/>
                <w:numId w:val="57"/>
              </w:numPr>
              <w:pBdr>
                <w:top w:val="nil"/>
                <w:left w:val="nil"/>
                <w:bottom w:val="nil"/>
                <w:right w:val="nil"/>
                <w:between w:val="nil"/>
              </w:pBdr>
              <w:spacing w:before="0" w:after="0" w:line="240" w:lineRule="auto"/>
              <w:ind w:left="273" w:right="-29" w:hanging="187"/>
              <w:contextualSpacing w:val="0"/>
              <w:rPr>
                <w:rFonts w:asciiTheme="minorHAnsi" w:hAnsiTheme="minorHAnsi"/>
                <w:b/>
                <w:color w:val="auto"/>
                <w:sz w:val="18"/>
                <w:szCs w:val="18"/>
              </w:rPr>
            </w:pPr>
            <w:r>
              <w:rPr>
                <w:rFonts w:asciiTheme="minorHAnsi" w:hAnsiTheme="minorHAnsi"/>
                <w:color w:val="auto"/>
                <w:sz w:val="18"/>
                <w:szCs w:val="18"/>
              </w:rPr>
              <w:t>KIS unaprijeđen sa o</w:t>
            </w:r>
            <w:r w:rsidR="00643084" w:rsidRPr="00BF7627">
              <w:rPr>
                <w:rFonts w:asciiTheme="minorHAnsi" w:hAnsiTheme="minorHAnsi"/>
                <w:color w:val="auto"/>
                <w:sz w:val="18"/>
                <w:szCs w:val="18"/>
              </w:rPr>
              <w:t>b</w:t>
            </w:r>
            <w:r>
              <w:rPr>
                <w:rFonts w:asciiTheme="minorHAnsi" w:hAnsiTheme="minorHAnsi"/>
                <w:color w:val="auto"/>
                <w:sz w:val="18"/>
                <w:szCs w:val="18"/>
              </w:rPr>
              <w:t>r</w:t>
            </w:r>
            <w:r w:rsidR="00643084" w:rsidRPr="00BF7627">
              <w:rPr>
                <w:rFonts w:asciiTheme="minorHAnsi" w:hAnsiTheme="minorHAnsi"/>
                <w:color w:val="auto"/>
                <w:sz w:val="18"/>
                <w:szCs w:val="18"/>
              </w:rPr>
              <w:t>ascima o radno-pravnom status</w:t>
            </w:r>
            <w:r>
              <w:rPr>
                <w:rFonts w:asciiTheme="minorHAnsi" w:hAnsiTheme="minorHAnsi"/>
                <w:color w:val="auto"/>
                <w:sz w:val="18"/>
                <w:szCs w:val="18"/>
              </w:rPr>
              <w:t>u</w:t>
            </w:r>
            <w:r w:rsidR="00643084" w:rsidRPr="00BF7627">
              <w:rPr>
                <w:rFonts w:asciiTheme="minorHAnsi" w:hAnsiTheme="minorHAnsi"/>
                <w:color w:val="auto"/>
                <w:sz w:val="18"/>
                <w:szCs w:val="18"/>
              </w:rPr>
              <w:t xml:space="preserve"> (obrazac rješenja o </w:t>
            </w:r>
            <w:r>
              <w:rPr>
                <w:rFonts w:asciiTheme="minorHAnsi" w:hAnsiTheme="minorHAnsi"/>
                <w:color w:val="auto"/>
                <w:sz w:val="18"/>
                <w:szCs w:val="18"/>
              </w:rPr>
              <w:t>imenovanju, zasnivanju radnog od</w:t>
            </w:r>
            <w:r w:rsidR="00643084" w:rsidRPr="00BF7627">
              <w:rPr>
                <w:rFonts w:asciiTheme="minorHAnsi" w:hAnsiTheme="minorHAnsi"/>
                <w:color w:val="auto"/>
                <w:sz w:val="18"/>
                <w:szCs w:val="18"/>
              </w:rPr>
              <w:t>nosa, rasporedu, prestanku radnog odnosa, obrazac rješenja o godišnjem odmoru i slicno)</w:t>
            </w:r>
          </w:p>
        </w:tc>
        <w:tc>
          <w:tcPr>
            <w:tcW w:w="1319"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tc>
        <w:tc>
          <w:tcPr>
            <w:tcW w:w="921"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left="-19" w:right="-75"/>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55"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2024</w:t>
            </w:r>
          </w:p>
        </w:tc>
        <w:tc>
          <w:tcPr>
            <w:tcW w:w="1000" w:type="dxa"/>
            <w:gridSpan w:val="4"/>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right="-75"/>
              <w:jc w:val="center"/>
              <w:rPr>
                <w:rFonts w:asciiTheme="minorHAnsi" w:hAnsiTheme="minorHAnsi"/>
                <w:b/>
                <w:color w:val="auto"/>
                <w:sz w:val="18"/>
                <w:szCs w:val="18"/>
              </w:rPr>
            </w:pPr>
            <w:r w:rsidRPr="00BF7627">
              <w:rPr>
                <w:rFonts w:asciiTheme="minorHAnsi" w:hAnsiTheme="minorHAnsi"/>
                <w:color w:val="auto"/>
                <w:sz w:val="18"/>
                <w:szCs w:val="18"/>
              </w:rPr>
              <w:t>152.000 €</w:t>
            </w:r>
          </w:p>
        </w:tc>
        <w:tc>
          <w:tcPr>
            <w:tcW w:w="108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right="-119"/>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120" w:right="-96"/>
              <w:rPr>
                <w:rFonts w:asciiTheme="minorHAnsi" w:hAnsiTheme="minorHAnsi"/>
                <w:b/>
                <w:color w:val="auto"/>
                <w:sz w:val="18"/>
                <w:szCs w:val="18"/>
              </w:rPr>
            </w:pPr>
            <w:r w:rsidRPr="00BF7627">
              <w:rPr>
                <w:rFonts w:asciiTheme="minorHAnsi" w:hAnsiTheme="minorHAnsi"/>
                <w:color w:val="auto"/>
                <w:sz w:val="18"/>
                <w:szCs w:val="18"/>
              </w:rPr>
              <w:t>3.1.14</w:t>
            </w:r>
          </w:p>
        </w:tc>
        <w:tc>
          <w:tcPr>
            <w:tcW w:w="2311" w:type="dxa"/>
            <w:gridSpan w:val="4"/>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kapaciteta službenika za upotrebu inoviranog KIS-a</w:t>
            </w:r>
          </w:p>
        </w:tc>
        <w:tc>
          <w:tcPr>
            <w:tcW w:w="2550" w:type="dxa"/>
            <w:gridSpan w:val="8"/>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Unaprijeđeno Upu</w:t>
            </w:r>
            <w:r w:rsidR="007860C6">
              <w:rPr>
                <w:rFonts w:asciiTheme="minorHAnsi" w:hAnsiTheme="minorHAnsi"/>
                <w:color w:val="auto"/>
                <w:sz w:val="18"/>
                <w:szCs w:val="18"/>
              </w:rPr>
              <w:t>t</w:t>
            </w:r>
            <w:r w:rsidRPr="00BF7627">
              <w:rPr>
                <w:rFonts w:asciiTheme="minorHAnsi" w:hAnsiTheme="minorHAnsi"/>
                <w:color w:val="auto"/>
                <w:sz w:val="18"/>
                <w:szCs w:val="18"/>
              </w:rPr>
              <w:t>stvo za korišć</w:t>
            </w:r>
            <w:r w:rsidR="007860C6">
              <w:rPr>
                <w:rFonts w:asciiTheme="minorHAnsi" w:hAnsiTheme="minorHAnsi"/>
                <w:color w:val="auto"/>
                <w:sz w:val="18"/>
                <w:szCs w:val="18"/>
              </w:rPr>
              <w:t>enje KISa u odnosu na novoizrađ</w:t>
            </w:r>
            <w:r w:rsidRPr="00BF7627">
              <w:rPr>
                <w:rFonts w:asciiTheme="minorHAnsi" w:hAnsiTheme="minorHAnsi"/>
                <w:color w:val="auto"/>
                <w:sz w:val="18"/>
                <w:szCs w:val="18"/>
              </w:rPr>
              <w:t>ene module</w:t>
            </w:r>
          </w:p>
          <w:p w:rsidR="00643084" w:rsidRPr="00BF7627" w:rsidRDefault="007860C6"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Organizovane tri</w:t>
            </w:r>
            <w:r w:rsidR="00643084" w:rsidRPr="00BF7627">
              <w:rPr>
                <w:rFonts w:asciiTheme="minorHAnsi" w:hAnsiTheme="minorHAnsi"/>
                <w:color w:val="auto"/>
                <w:sz w:val="18"/>
                <w:szCs w:val="18"/>
              </w:rPr>
              <w:t xml:space="preserve"> prezentacije za starješine i VRK o značaju KIS-a</w:t>
            </w:r>
          </w:p>
          <w:p w:rsidR="00643084" w:rsidRPr="00BF7627" w:rsidRDefault="007860C6"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Organizovane tri</w:t>
            </w:r>
            <w:r w:rsidR="00643084" w:rsidRPr="00BF7627">
              <w:rPr>
                <w:rFonts w:asciiTheme="minorHAnsi" w:hAnsiTheme="minorHAnsi"/>
                <w:color w:val="auto"/>
                <w:sz w:val="18"/>
                <w:szCs w:val="18"/>
              </w:rPr>
              <w:t xml:space="preserve"> obuke za namjanje 20 kontakt osoba za HR menadžment</w:t>
            </w:r>
          </w:p>
        </w:tc>
        <w:tc>
          <w:tcPr>
            <w:tcW w:w="1319"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tc>
        <w:tc>
          <w:tcPr>
            <w:tcW w:w="921"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left="-19"/>
              <w:jc w:val="center"/>
              <w:rPr>
                <w:rFonts w:asciiTheme="minorHAnsi" w:hAnsiTheme="minorHAnsi"/>
                <w:b/>
                <w:color w:val="auto"/>
                <w:sz w:val="18"/>
                <w:szCs w:val="18"/>
              </w:rPr>
            </w:pPr>
            <w:r w:rsidRPr="00BF7627">
              <w:rPr>
                <w:rFonts w:asciiTheme="minorHAnsi" w:hAnsiTheme="minorHAnsi"/>
                <w:color w:val="auto"/>
                <w:sz w:val="18"/>
                <w:szCs w:val="18"/>
              </w:rPr>
              <w:t>II Q 2024</w:t>
            </w:r>
          </w:p>
        </w:tc>
        <w:tc>
          <w:tcPr>
            <w:tcW w:w="1055"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1000" w:type="dxa"/>
            <w:gridSpan w:val="4"/>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25.000 €</w:t>
            </w:r>
          </w:p>
        </w:tc>
        <w:tc>
          <w:tcPr>
            <w:tcW w:w="1086"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Bzdžet CG</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20" w:right="-96"/>
              <w:rPr>
                <w:rFonts w:asciiTheme="minorHAnsi" w:hAnsiTheme="minorHAnsi"/>
                <w:b/>
                <w:color w:val="auto"/>
                <w:sz w:val="18"/>
                <w:szCs w:val="18"/>
              </w:rPr>
            </w:pPr>
            <w:r w:rsidRPr="00BF7627">
              <w:rPr>
                <w:rFonts w:asciiTheme="minorHAnsi" w:hAnsiTheme="minorHAnsi"/>
                <w:color w:val="auto"/>
                <w:sz w:val="18"/>
                <w:szCs w:val="18"/>
              </w:rPr>
              <w:lastRenderedPageBreak/>
              <w:t>3.1.15</w:t>
            </w:r>
          </w:p>
        </w:tc>
        <w:tc>
          <w:tcPr>
            <w:tcW w:w="2311"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highlight w:val="cyan"/>
              </w:rPr>
            </w:pPr>
            <w:r w:rsidRPr="00BF7627">
              <w:rPr>
                <w:rFonts w:asciiTheme="minorHAnsi" w:hAnsiTheme="minorHAnsi"/>
                <w:color w:val="auto"/>
                <w:sz w:val="18"/>
                <w:szCs w:val="18"/>
              </w:rPr>
              <w:t>Nadogradnja softvera KIS sistema kroz izradu KIS-a na lokalnom nivou</w:t>
            </w:r>
          </w:p>
        </w:tc>
        <w:tc>
          <w:tcPr>
            <w:tcW w:w="2550" w:type="dxa"/>
            <w:gridSpan w:val="8"/>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20"/>
              <w:rPr>
                <w:rFonts w:asciiTheme="minorHAnsi" w:hAnsiTheme="minorHAnsi"/>
                <w:b/>
                <w:color w:val="auto"/>
                <w:sz w:val="18"/>
                <w:szCs w:val="18"/>
              </w:rPr>
            </w:pPr>
            <w:r w:rsidRPr="00BF7627">
              <w:rPr>
                <w:rFonts w:asciiTheme="minorHAnsi" w:hAnsiTheme="minorHAnsi"/>
                <w:color w:val="auto"/>
                <w:sz w:val="18"/>
                <w:szCs w:val="18"/>
              </w:rPr>
              <w:t>- Izrađena Analiza o stanju upravljanja ljudskim resursima u kadrovskim jedinicama na lokalnom nivou</w:t>
            </w:r>
          </w:p>
          <w:p w:rsidR="00643084" w:rsidRPr="00BF7627" w:rsidRDefault="00643084" w:rsidP="00194538">
            <w:pPr>
              <w:spacing w:before="0" w:after="0" w:line="240" w:lineRule="auto"/>
              <w:ind w:right="-20"/>
              <w:rPr>
                <w:rFonts w:asciiTheme="minorHAnsi" w:hAnsiTheme="minorHAnsi"/>
                <w:b/>
                <w:color w:val="auto"/>
                <w:sz w:val="18"/>
                <w:szCs w:val="18"/>
              </w:rPr>
            </w:pPr>
            <w:r w:rsidRPr="00BF7627">
              <w:rPr>
                <w:rFonts w:asciiTheme="minorHAnsi" w:hAnsiTheme="minorHAnsi"/>
                <w:color w:val="auto"/>
                <w:sz w:val="18"/>
                <w:szCs w:val="18"/>
              </w:rPr>
              <w:t>- Izrada tenderske procedure/projekat pripremljen i tender objavljen</w:t>
            </w:r>
          </w:p>
          <w:p w:rsidR="00643084" w:rsidRPr="00BF7627" w:rsidRDefault="00643084" w:rsidP="00194538">
            <w:pPr>
              <w:spacing w:before="0" w:after="0" w:line="240" w:lineRule="auto"/>
              <w:ind w:right="-20"/>
              <w:rPr>
                <w:rFonts w:asciiTheme="minorHAnsi" w:hAnsiTheme="minorHAnsi"/>
                <w:b/>
                <w:color w:val="auto"/>
                <w:sz w:val="18"/>
                <w:szCs w:val="18"/>
              </w:rPr>
            </w:pPr>
            <w:r w:rsidRPr="00BF7627">
              <w:rPr>
                <w:rFonts w:asciiTheme="minorHAnsi" w:hAnsiTheme="minorHAnsi"/>
                <w:color w:val="auto"/>
                <w:sz w:val="18"/>
                <w:szCs w:val="18"/>
              </w:rPr>
              <w:t>- KIS sistem na lokalnom ni</w:t>
            </w:r>
            <w:r w:rsidR="007860C6">
              <w:rPr>
                <w:rFonts w:asciiTheme="minorHAnsi" w:hAnsiTheme="minorHAnsi"/>
                <w:color w:val="auto"/>
                <w:sz w:val="18"/>
                <w:szCs w:val="18"/>
              </w:rPr>
              <w:t>vou nadograđen s</w:t>
            </w:r>
            <w:r w:rsidRPr="00BF7627">
              <w:rPr>
                <w:rFonts w:asciiTheme="minorHAnsi" w:hAnsiTheme="minorHAnsi"/>
                <w:color w:val="auto"/>
                <w:sz w:val="18"/>
                <w:szCs w:val="18"/>
              </w:rPr>
              <w:t xml:space="preserve"> funkcijama KISa na centralnom nivou</w:t>
            </w:r>
          </w:p>
        </w:tc>
        <w:tc>
          <w:tcPr>
            <w:tcW w:w="131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p>
        </w:tc>
        <w:tc>
          <w:tcPr>
            <w:tcW w:w="92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55"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2024</w:t>
            </w:r>
          </w:p>
        </w:tc>
        <w:tc>
          <w:tcPr>
            <w:tcW w:w="1000"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62.000 €</w:t>
            </w:r>
          </w:p>
        </w:tc>
        <w:tc>
          <w:tcPr>
            <w:tcW w:w="1086" w:type="dxa"/>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2"/>
          <w:wAfter w:w="36"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20" w:right="-96"/>
              <w:rPr>
                <w:rFonts w:asciiTheme="minorHAnsi" w:hAnsiTheme="minorHAnsi"/>
                <w:b/>
                <w:color w:val="auto"/>
                <w:sz w:val="18"/>
                <w:szCs w:val="18"/>
              </w:rPr>
            </w:pPr>
            <w:r w:rsidRPr="00BF7627">
              <w:rPr>
                <w:rFonts w:asciiTheme="minorHAnsi" w:hAnsiTheme="minorHAnsi"/>
                <w:color w:val="auto"/>
                <w:sz w:val="18"/>
                <w:szCs w:val="18"/>
              </w:rPr>
              <w:t>3.1.26</w:t>
            </w:r>
          </w:p>
        </w:tc>
        <w:tc>
          <w:tcPr>
            <w:tcW w:w="2311"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znanja za službenike na lokalnom nivou o upotrebi KIS-a</w:t>
            </w:r>
          </w:p>
        </w:tc>
        <w:tc>
          <w:tcPr>
            <w:tcW w:w="2550" w:type="dxa"/>
            <w:gridSpan w:val="8"/>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20"/>
              <w:rPr>
                <w:rFonts w:asciiTheme="minorHAnsi" w:hAnsiTheme="minorHAnsi"/>
                <w:b/>
                <w:color w:val="auto"/>
                <w:sz w:val="18"/>
                <w:szCs w:val="18"/>
              </w:rPr>
            </w:pPr>
            <w:r w:rsidRPr="00BF7627">
              <w:rPr>
                <w:rFonts w:asciiTheme="minorHAnsi" w:hAnsiTheme="minorHAnsi"/>
                <w:color w:val="auto"/>
                <w:sz w:val="18"/>
                <w:szCs w:val="18"/>
              </w:rPr>
              <w:t>- Upu</w:t>
            </w:r>
            <w:r w:rsidR="007860C6">
              <w:rPr>
                <w:rFonts w:asciiTheme="minorHAnsi" w:hAnsiTheme="minorHAnsi"/>
                <w:color w:val="auto"/>
                <w:sz w:val="18"/>
                <w:szCs w:val="18"/>
              </w:rPr>
              <w:t>t</w:t>
            </w:r>
            <w:r w:rsidRPr="00BF7627">
              <w:rPr>
                <w:rFonts w:asciiTheme="minorHAnsi" w:hAnsiTheme="minorHAnsi"/>
                <w:color w:val="auto"/>
                <w:sz w:val="18"/>
                <w:szCs w:val="18"/>
              </w:rPr>
              <w:t>stvo za unos podataka u KIS, razvoj Kadrovskih planova, monitoring i izvještavanje napravljeno</w:t>
            </w:r>
          </w:p>
          <w:p w:rsidR="00643084" w:rsidRPr="00BF7627" w:rsidRDefault="007860C6" w:rsidP="00194538">
            <w:pPr>
              <w:spacing w:before="0" w:after="0" w:line="240" w:lineRule="auto"/>
              <w:ind w:right="-20"/>
              <w:rPr>
                <w:rFonts w:asciiTheme="minorHAnsi" w:hAnsiTheme="minorHAnsi"/>
                <w:b/>
                <w:color w:val="auto"/>
                <w:sz w:val="18"/>
                <w:szCs w:val="18"/>
              </w:rPr>
            </w:pPr>
            <w:r>
              <w:rPr>
                <w:rFonts w:asciiTheme="minorHAnsi" w:hAnsiTheme="minorHAnsi"/>
                <w:color w:val="auto"/>
                <w:sz w:val="18"/>
                <w:szCs w:val="18"/>
              </w:rPr>
              <w:t>- Orgnaizovane tri</w:t>
            </w:r>
            <w:r w:rsidR="00643084" w:rsidRPr="00BF7627">
              <w:rPr>
                <w:rFonts w:asciiTheme="minorHAnsi" w:hAnsiTheme="minorHAnsi"/>
                <w:color w:val="auto"/>
                <w:sz w:val="18"/>
                <w:szCs w:val="18"/>
              </w:rPr>
              <w:t xml:space="preserve"> obuke za najmanje 60 službenika na lokalnom nivou</w:t>
            </w:r>
          </w:p>
        </w:tc>
        <w:tc>
          <w:tcPr>
            <w:tcW w:w="1319"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tc>
        <w:tc>
          <w:tcPr>
            <w:tcW w:w="92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2024</w:t>
            </w:r>
          </w:p>
        </w:tc>
        <w:tc>
          <w:tcPr>
            <w:tcW w:w="1055"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1000"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13.000 €</w:t>
            </w:r>
          </w:p>
        </w:tc>
        <w:tc>
          <w:tcPr>
            <w:tcW w:w="1086" w:type="dxa"/>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643084" w:rsidRPr="007075A6" w:rsidTr="0088559C">
        <w:trPr>
          <w:gridAfter w:val="1"/>
          <w:wAfter w:w="23" w:type="dxa"/>
        </w:trPr>
        <w:tc>
          <w:tcPr>
            <w:tcW w:w="3027" w:type="dxa"/>
            <w:gridSpan w:val="8"/>
            <w:tcBorders>
              <w:top w:val="single" w:sz="4" w:space="0" w:color="auto"/>
              <w:left w:val="single" w:sz="4" w:space="0" w:color="auto"/>
              <w:bottom w:val="single" w:sz="4" w:space="0" w:color="auto"/>
              <w:right w:val="single" w:sz="4" w:space="0" w:color="auto"/>
            </w:tcBorders>
            <w:shd w:val="clear" w:color="auto" w:fill="E0E4E5"/>
            <w:vAlign w:val="center"/>
          </w:tcPr>
          <w:p w:rsidR="00643084" w:rsidRPr="00BF7627" w:rsidRDefault="00643084" w:rsidP="00194538">
            <w:pPr>
              <w:spacing w:before="0" w:after="0" w:line="240" w:lineRule="auto"/>
              <w:jc w:val="center"/>
              <w:rPr>
                <w:rFonts w:asciiTheme="minorHAnsi" w:hAnsiTheme="minorHAnsi"/>
                <w:color w:val="auto"/>
                <w:sz w:val="24"/>
                <w:szCs w:val="24"/>
              </w:rPr>
            </w:pPr>
            <w:r w:rsidRPr="00BF7627">
              <w:rPr>
                <w:rFonts w:asciiTheme="minorHAnsi" w:hAnsiTheme="minorHAnsi"/>
                <w:color w:val="auto"/>
                <w:sz w:val="24"/>
                <w:szCs w:val="24"/>
              </w:rPr>
              <w:t>OPERATIVNI CILJ 3.2</w:t>
            </w:r>
          </w:p>
        </w:tc>
        <w:tc>
          <w:tcPr>
            <w:tcW w:w="7857" w:type="dxa"/>
            <w:gridSpan w:val="24"/>
            <w:tcBorders>
              <w:top w:val="single" w:sz="4" w:space="0" w:color="auto"/>
              <w:left w:val="single" w:sz="4" w:space="0" w:color="auto"/>
              <w:bottom w:val="single" w:sz="4" w:space="0" w:color="auto"/>
              <w:right w:val="single" w:sz="4" w:space="0" w:color="auto"/>
            </w:tcBorders>
            <w:shd w:val="clear" w:color="auto" w:fill="E0E4E5"/>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Javna uprava atraktivan poslodavac – efikasan sistem ocjenjivanja, napredovanja i nagrađivanja po sistemu zasluga i stalnog usavršavanja</w:t>
            </w:r>
          </w:p>
        </w:tc>
      </w:tr>
      <w:tr w:rsidR="00643084" w:rsidRPr="007075A6" w:rsidTr="0088559C">
        <w:trPr>
          <w:gridAfter w:val="2"/>
          <w:wAfter w:w="31" w:type="dxa"/>
        </w:trPr>
        <w:tc>
          <w:tcPr>
            <w:tcW w:w="3027" w:type="dxa"/>
            <w:gridSpan w:val="8"/>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Aktivnosti</w:t>
            </w:r>
          </w:p>
        </w:tc>
        <w:tc>
          <w:tcPr>
            <w:tcW w:w="2019" w:type="dxa"/>
            <w:gridSpan w:val="4"/>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Indikator rezultata</w:t>
            </w:r>
          </w:p>
        </w:tc>
        <w:tc>
          <w:tcPr>
            <w:tcW w:w="1331"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Nadležne institucije</w:t>
            </w:r>
          </w:p>
        </w:tc>
        <w:tc>
          <w:tcPr>
            <w:tcW w:w="842"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Početak</w:t>
            </w:r>
          </w:p>
        </w:tc>
        <w:tc>
          <w:tcPr>
            <w:tcW w:w="1022"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Završetak</w:t>
            </w:r>
          </w:p>
        </w:tc>
        <w:tc>
          <w:tcPr>
            <w:tcW w:w="1083" w:type="dxa"/>
            <w:gridSpan w:val="6"/>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Sredstva</w:t>
            </w:r>
          </w:p>
        </w:tc>
        <w:tc>
          <w:tcPr>
            <w:tcW w:w="1552" w:type="dxa"/>
            <w:gridSpan w:val="2"/>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sz w:val="18"/>
                <w:szCs w:val="18"/>
              </w:rPr>
            </w:pPr>
            <w:r w:rsidRPr="00BF7627">
              <w:rPr>
                <w:rFonts w:asciiTheme="minorHAnsi" w:hAnsiTheme="minorHAnsi"/>
                <w:color w:val="auto"/>
                <w:sz w:val="18"/>
                <w:szCs w:val="18"/>
              </w:rPr>
              <w:t>Izvor finansiranja</w:t>
            </w:r>
          </w:p>
        </w:tc>
      </w:tr>
      <w:tr w:rsidR="00194538" w:rsidRPr="007075A6"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26" w:right="-108"/>
              <w:rPr>
                <w:rFonts w:asciiTheme="minorHAnsi" w:hAnsiTheme="minorHAnsi"/>
                <w:b/>
                <w:color w:val="auto"/>
                <w:sz w:val="18"/>
                <w:szCs w:val="18"/>
              </w:rPr>
            </w:pPr>
            <w:r w:rsidRPr="00BF7627">
              <w:rPr>
                <w:rFonts w:asciiTheme="minorHAnsi" w:hAnsiTheme="minorHAnsi"/>
                <w:color w:val="auto"/>
                <w:sz w:val="18"/>
                <w:szCs w:val="18"/>
              </w:rPr>
              <w:t>3.2.2</w:t>
            </w:r>
          </w:p>
        </w:tc>
        <w:tc>
          <w:tcPr>
            <w:tcW w:w="2380" w:type="dxa"/>
            <w:gridSpan w:val="6"/>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29"/>
              <w:rPr>
                <w:rFonts w:asciiTheme="minorHAnsi" w:hAnsiTheme="minorHAnsi"/>
                <w:b/>
                <w:color w:val="auto"/>
                <w:sz w:val="18"/>
                <w:szCs w:val="18"/>
                <w:highlight w:val="yellow"/>
              </w:rPr>
            </w:pPr>
            <w:r w:rsidRPr="00BF7627">
              <w:rPr>
                <w:rFonts w:asciiTheme="minorHAnsi" w:hAnsiTheme="minorHAnsi"/>
                <w:color w:val="auto"/>
                <w:sz w:val="18"/>
                <w:szCs w:val="18"/>
              </w:rPr>
              <w:t>Unapređivanje sistema ocjenjivanja rada zaposlenih</w:t>
            </w:r>
          </w:p>
        </w:tc>
        <w:tc>
          <w:tcPr>
            <w:tcW w:w="2019"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numPr>
                <w:ilvl w:val="0"/>
                <w:numId w:val="10"/>
              </w:numPr>
              <w:pBdr>
                <w:top w:val="nil"/>
                <w:left w:val="nil"/>
                <w:bottom w:val="nil"/>
                <w:right w:val="nil"/>
                <w:between w:val="nil"/>
              </w:pBdr>
              <w:spacing w:before="0" w:after="0" w:line="240" w:lineRule="auto"/>
              <w:ind w:left="150" w:hanging="180"/>
              <w:rPr>
                <w:rFonts w:asciiTheme="minorHAnsi" w:hAnsiTheme="minorHAnsi"/>
                <w:b/>
                <w:color w:val="auto"/>
                <w:sz w:val="18"/>
                <w:szCs w:val="18"/>
              </w:rPr>
            </w:pPr>
            <w:r w:rsidRPr="00BF7627">
              <w:rPr>
                <w:rFonts w:asciiTheme="minorHAnsi" w:hAnsiTheme="minorHAnsi"/>
                <w:color w:val="auto"/>
                <w:sz w:val="18"/>
                <w:szCs w:val="18"/>
              </w:rPr>
              <w:t>Priručnik  izmijenjen za ocjenjivanje rada zaposlenih</w:t>
            </w:r>
          </w:p>
          <w:p w:rsidR="00643084" w:rsidRPr="00BF7627" w:rsidRDefault="00643084" w:rsidP="00194538">
            <w:pPr>
              <w:numPr>
                <w:ilvl w:val="0"/>
                <w:numId w:val="10"/>
              </w:numPr>
              <w:pBdr>
                <w:top w:val="nil"/>
                <w:left w:val="nil"/>
                <w:bottom w:val="nil"/>
                <w:right w:val="nil"/>
                <w:between w:val="nil"/>
              </w:pBdr>
              <w:spacing w:before="0" w:after="0" w:line="240" w:lineRule="auto"/>
              <w:ind w:left="150" w:hanging="180"/>
              <w:rPr>
                <w:rFonts w:asciiTheme="minorHAnsi" w:hAnsiTheme="minorHAnsi"/>
                <w:b/>
                <w:color w:val="auto"/>
                <w:sz w:val="18"/>
                <w:szCs w:val="18"/>
              </w:rPr>
            </w:pPr>
            <w:r w:rsidRPr="00BF7627">
              <w:rPr>
                <w:rFonts w:asciiTheme="minorHAnsi" w:hAnsiTheme="minorHAnsi"/>
                <w:color w:val="auto"/>
                <w:sz w:val="18"/>
                <w:szCs w:val="18"/>
              </w:rPr>
              <w:t>Ocijenjeni zaposleni u državnim organima putem KIS</w:t>
            </w:r>
            <w:r w:rsidR="007860C6">
              <w:rPr>
                <w:rFonts w:asciiTheme="minorHAnsi" w:hAnsiTheme="minorHAnsi"/>
                <w:color w:val="auto"/>
                <w:sz w:val="18"/>
                <w:szCs w:val="18"/>
              </w:rPr>
              <w:t>-a</w:t>
            </w:r>
            <w:r w:rsidRPr="00BF7627">
              <w:rPr>
                <w:rFonts w:asciiTheme="minorHAnsi" w:hAnsiTheme="minorHAnsi"/>
                <w:color w:val="auto"/>
                <w:sz w:val="18"/>
                <w:szCs w:val="18"/>
              </w:rPr>
              <w:t xml:space="preserve"> u pilot organima </w:t>
            </w:r>
          </w:p>
        </w:tc>
        <w:tc>
          <w:tcPr>
            <w:tcW w:w="133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NVO</w:t>
            </w:r>
          </w:p>
        </w:tc>
        <w:tc>
          <w:tcPr>
            <w:tcW w:w="84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1087"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15.000 €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7075A6"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26" w:right="-108"/>
              <w:rPr>
                <w:rFonts w:asciiTheme="minorHAnsi" w:hAnsiTheme="minorHAnsi"/>
                <w:b/>
                <w:color w:val="auto"/>
                <w:sz w:val="18"/>
                <w:szCs w:val="18"/>
              </w:rPr>
            </w:pPr>
            <w:r w:rsidRPr="00BF7627">
              <w:rPr>
                <w:rFonts w:asciiTheme="minorHAnsi" w:hAnsiTheme="minorHAnsi"/>
                <w:color w:val="auto"/>
                <w:sz w:val="18"/>
                <w:szCs w:val="18"/>
              </w:rPr>
              <w:t>3.2.5</w:t>
            </w:r>
          </w:p>
        </w:tc>
        <w:tc>
          <w:tcPr>
            <w:tcW w:w="2380" w:type="dxa"/>
            <w:gridSpan w:val="6"/>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Sprovođenje obuka u skladu sa potrebama organa</w:t>
            </w:r>
          </w:p>
        </w:tc>
        <w:tc>
          <w:tcPr>
            <w:tcW w:w="2019" w:type="dxa"/>
            <w:gridSpan w:val="4"/>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Revidirane smjernice za izradu Analize potreba za obukama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Re</w:t>
            </w:r>
            <w:r w:rsidR="007860C6">
              <w:rPr>
                <w:rFonts w:asciiTheme="minorHAnsi" w:hAnsiTheme="minorHAnsi"/>
                <w:color w:val="auto"/>
                <w:sz w:val="18"/>
                <w:szCs w:val="18"/>
              </w:rPr>
              <w:t>alizovano pet</w:t>
            </w:r>
            <w:r w:rsidRPr="00BF7627">
              <w:rPr>
                <w:rFonts w:asciiTheme="minorHAnsi" w:hAnsiTheme="minorHAnsi"/>
                <w:color w:val="auto"/>
                <w:sz w:val="18"/>
                <w:szCs w:val="18"/>
              </w:rPr>
              <w:t xml:space="preserve"> obuka zaposlenih zaduženi</w:t>
            </w:r>
            <w:r w:rsidR="007860C6">
              <w:rPr>
                <w:rFonts w:asciiTheme="minorHAnsi" w:hAnsiTheme="minorHAnsi"/>
                <w:color w:val="auto"/>
                <w:sz w:val="18"/>
                <w:szCs w:val="18"/>
              </w:rPr>
              <w:t>h za sprovođenje analize potrebe</w:t>
            </w:r>
            <w:r w:rsidRPr="00BF7627">
              <w:rPr>
                <w:rFonts w:asciiTheme="minorHAnsi" w:hAnsiTheme="minorHAnsi"/>
                <w:color w:val="auto"/>
                <w:sz w:val="18"/>
                <w:szCs w:val="18"/>
              </w:rPr>
              <w:t xml:space="preserve"> za obukom na centralnom i </w:t>
            </w:r>
            <w:r w:rsidR="007860C6">
              <w:rPr>
                <w:rFonts w:asciiTheme="minorHAnsi" w:hAnsiTheme="minorHAnsi"/>
                <w:color w:val="auto"/>
                <w:sz w:val="18"/>
                <w:szCs w:val="18"/>
              </w:rPr>
              <w:t xml:space="preserve">na </w:t>
            </w:r>
            <w:r w:rsidRPr="00BF7627">
              <w:rPr>
                <w:rFonts w:asciiTheme="minorHAnsi" w:hAnsiTheme="minorHAnsi"/>
                <w:color w:val="auto"/>
                <w:sz w:val="18"/>
                <w:szCs w:val="18"/>
              </w:rPr>
              <w:t>lokalnom nivou</w:t>
            </w:r>
          </w:p>
        </w:tc>
        <w:tc>
          <w:tcPr>
            <w:tcW w:w="133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tc>
        <w:tc>
          <w:tcPr>
            <w:tcW w:w="84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1087"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127.000 €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p w:rsidR="00643084" w:rsidRPr="00BF7627" w:rsidRDefault="00643084" w:rsidP="00194538">
            <w:pPr>
              <w:spacing w:before="0" w:after="0" w:line="240" w:lineRule="auto"/>
              <w:jc w:val="center"/>
              <w:rPr>
                <w:rFonts w:asciiTheme="minorHAnsi" w:hAnsiTheme="minorHAnsi"/>
                <w:b/>
                <w:color w:val="auto"/>
                <w:sz w:val="18"/>
                <w:szCs w:val="18"/>
              </w:rPr>
            </w:pPr>
          </w:p>
        </w:tc>
      </w:tr>
      <w:tr w:rsidR="00194538" w:rsidRPr="007075A6"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120" w:right="-108"/>
              <w:rPr>
                <w:rFonts w:asciiTheme="minorHAnsi" w:hAnsiTheme="minorHAnsi"/>
                <w:b/>
                <w:color w:val="auto"/>
                <w:sz w:val="18"/>
                <w:szCs w:val="18"/>
              </w:rPr>
            </w:pPr>
            <w:r w:rsidRPr="00BF7627">
              <w:rPr>
                <w:rFonts w:asciiTheme="minorHAnsi" w:hAnsiTheme="minorHAnsi"/>
                <w:color w:val="auto"/>
                <w:sz w:val="18"/>
                <w:szCs w:val="18"/>
              </w:rPr>
              <w:t>3.2.13</w:t>
            </w:r>
          </w:p>
        </w:tc>
        <w:tc>
          <w:tcPr>
            <w:tcW w:w="2380" w:type="dxa"/>
            <w:gridSpan w:val="6"/>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29"/>
              <w:rPr>
                <w:rFonts w:asciiTheme="minorHAnsi" w:hAnsiTheme="minorHAnsi"/>
                <w:b/>
                <w:color w:val="auto"/>
                <w:sz w:val="18"/>
                <w:szCs w:val="18"/>
              </w:rPr>
            </w:pPr>
            <w:r w:rsidRPr="00BF7627">
              <w:rPr>
                <w:rFonts w:asciiTheme="minorHAnsi" w:hAnsiTheme="minorHAnsi"/>
                <w:color w:val="auto"/>
                <w:sz w:val="18"/>
                <w:szCs w:val="18"/>
              </w:rPr>
              <w:t>Organizovanje obuka o rodnoj ravnopravnosti za zaposlene u javnoj upravi</w:t>
            </w:r>
          </w:p>
        </w:tc>
        <w:tc>
          <w:tcPr>
            <w:tcW w:w="2019" w:type="dxa"/>
            <w:gridSpan w:val="4"/>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200 učesnika prošlo obuke o rodnoj ravnopravnosti </w:t>
            </w:r>
          </w:p>
        </w:tc>
        <w:tc>
          <w:tcPr>
            <w:tcW w:w="1338"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tc>
        <w:tc>
          <w:tcPr>
            <w:tcW w:w="842"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7" w:type="dxa"/>
            <w:gridSpan w:val="6"/>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45.000 €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ind w:left="-102" w:right="-108"/>
              <w:rPr>
                <w:rFonts w:asciiTheme="minorHAnsi" w:hAnsiTheme="minorHAnsi"/>
                <w:b/>
                <w:color w:val="auto"/>
                <w:sz w:val="18"/>
                <w:szCs w:val="18"/>
              </w:rPr>
            </w:pPr>
            <w:r w:rsidRPr="00BF7627">
              <w:rPr>
                <w:rFonts w:asciiTheme="minorHAnsi" w:hAnsiTheme="minorHAnsi"/>
                <w:color w:val="auto"/>
                <w:sz w:val="18"/>
                <w:szCs w:val="18"/>
              </w:rPr>
              <w:t>3.2.23</w:t>
            </w:r>
          </w:p>
        </w:tc>
        <w:tc>
          <w:tcPr>
            <w:tcW w:w="2380" w:type="dxa"/>
            <w:gridSpan w:val="6"/>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kapaciteta o konceptu e-pristupačnosti</w:t>
            </w:r>
          </w:p>
        </w:tc>
        <w:tc>
          <w:tcPr>
            <w:tcW w:w="2019" w:type="dxa"/>
            <w:gridSpan w:val="4"/>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both"/>
              <w:rPr>
                <w:rFonts w:asciiTheme="minorHAnsi" w:hAnsiTheme="minorHAnsi"/>
                <w:b/>
                <w:color w:val="auto"/>
                <w:sz w:val="18"/>
                <w:szCs w:val="18"/>
              </w:rPr>
            </w:pPr>
            <w:r w:rsidRPr="00BF7627">
              <w:rPr>
                <w:rFonts w:asciiTheme="minorHAnsi" w:hAnsiTheme="minorHAnsi"/>
                <w:color w:val="auto"/>
                <w:sz w:val="18"/>
                <w:szCs w:val="18"/>
              </w:rPr>
              <w:t>- Obučeno 200 zaposlenih u javnoj upravi o konceptu e-pristupačnosti (izrada dokumenata)</w:t>
            </w:r>
          </w:p>
          <w:p w:rsidR="00643084" w:rsidRPr="00BF7627" w:rsidRDefault="00643084" w:rsidP="00194538">
            <w:pPr>
              <w:spacing w:before="0" w:after="0" w:line="240" w:lineRule="auto"/>
              <w:jc w:val="both"/>
              <w:rPr>
                <w:rFonts w:asciiTheme="minorHAnsi" w:hAnsiTheme="minorHAnsi"/>
                <w:b/>
                <w:color w:val="auto"/>
                <w:sz w:val="18"/>
                <w:szCs w:val="18"/>
              </w:rPr>
            </w:pPr>
            <w:r w:rsidRPr="00BF7627">
              <w:rPr>
                <w:rFonts w:asciiTheme="minorHAnsi" w:hAnsiTheme="minorHAnsi"/>
                <w:color w:val="auto"/>
                <w:sz w:val="18"/>
                <w:szCs w:val="18"/>
              </w:rPr>
              <w:t>- Obučeno 50 urednika sajtova javne uprave i 50 administratora sajtova javne uprave o primjeni standarda e-pristupačnosti prilikom planiranja i izar</w:t>
            </w:r>
            <w:r w:rsidR="007860C6">
              <w:rPr>
                <w:rFonts w:asciiTheme="minorHAnsi" w:hAnsiTheme="minorHAnsi"/>
                <w:color w:val="auto"/>
                <w:sz w:val="18"/>
                <w:szCs w:val="18"/>
              </w:rPr>
              <w:t>a</w:t>
            </w:r>
            <w:r w:rsidRPr="00BF7627">
              <w:rPr>
                <w:rFonts w:asciiTheme="minorHAnsi" w:hAnsiTheme="minorHAnsi"/>
                <w:color w:val="auto"/>
                <w:sz w:val="18"/>
                <w:szCs w:val="18"/>
              </w:rPr>
              <w:t>de sajtova organa javne uprave</w:t>
            </w:r>
          </w:p>
          <w:p w:rsidR="00643084" w:rsidRPr="00BF7627" w:rsidRDefault="007860C6" w:rsidP="00194538">
            <w:pPr>
              <w:spacing w:before="0" w:after="0" w:line="240" w:lineRule="auto"/>
              <w:jc w:val="both"/>
              <w:rPr>
                <w:rFonts w:asciiTheme="minorHAnsi" w:hAnsiTheme="minorHAnsi"/>
                <w:b/>
                <w:color w:val="auto"/>
                <w:sz w:val="18"/>
                <w:szCs w:val="18"/>
              </w:rPr>
            </w:pPr>
            <w:r>
              <w:rPr>
                <w:rFonts w:asciiTheme="minorHAnsi" w:hAnsiTheme="minorHAnsi"/>
                <w:color w:val="auto"/>
                <w:sz w:val="18"/>
                <w:szCs w:val="18"/>
              </w:rPr>
              <w:t>- Obučeno/sertifikovano pet</w:t>
            </w:r>
            <w:r w:rsidR="00643084" w:rsidRPr="00BF7627">
              <w:rPr>
                <w:rFonts w:asciiTheme="minorHAnsi" w:hAnsiTheme="minorHAnsi"/>
                <w:color w:val="auto"/>
                <w:sz w:val="18"/>
                <w:szCs w:val="18"/>
              </w:rPr>
              <w:t xml:space="preserve"> zaposlenih u MJUDDM iz oblasti standarda e-pristupačnosti za </w:t>
            </w:r>
            <w:r w:rsidR="00643084" w:rsidRPr="00BF7627">
              <w:rPr>
                <w:rFonts w:asciiTheme="minorHAnsi" w:hAnsiTheme="minorHAnsi"/>
                <w:color w:val="auto"/>
                <w:sz w:val="18"/>
                <w:szCs w:val="18"/>
              </w:rPr>
              <w:lastRenderedPageBreak/>
              <w:t>administr</w:t>
            </w:r>
            <w:r w:rsidR="00194538">
              <w:rPr>
                <w:rFonts w:asciiTheme="minorHAnsi" w:hAnsiTheme="minorHAnsi"/>
                <w:color w:val="auto"/>
                <w:sz w:val="18"/>
                <w:szCs w:val="18"/>
              </w:rPr>
              <w:t>atore portala GOV.ME (WCAG 2.1)</w:t>
            </w:r>
          </w:p>
        </w:tc>
        <w:tc>
          <w:tcPr>
            <w:tcW w:w="1338"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lastRenderedPageBreak/>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 xml:space="preserve">JLS </w:t>
            </w:r>
          </w:p>
        </w:tc>
        <w:tc>
          <w:tcPr>
            <w:tcW w:w="842"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7"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98.000 €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ind w:left="-120" w:right="-108"/>
              <w:rPr>
                <w:rFonts w:asciiTheme="minorHAnsi" w:hAnsiTheme="minorHAnsi"/>
                <w:b/>
                <w:color w:val="auto"/>
                <w:sz w:val="18"/>
                <w:szCs w:val="18"/>
              </w:rPr>
            </w:pPr>
            <w:r w:rsidRPr="00BF7627">
              <w:rPr>
                <w:rFonts w:asciiTheme="minorHAnsi" w:hAnsiTheme="minorHAnsi"/>
                <w:color w:val="auto"/>
                <w:sz w:val="18"/>
                <w:szCs w:val="18"/>
              </w:rPr>
              <w:t>3.2.24</w:t>
            </w:r>
          </w:p>
        </w:tc>
        <w:tc>
          <w:tcPr>
            <w:tcW w:w="2380"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Jačanje kapaciteta administratora aplikativnog dijela jedinstvenog informacionog sistema za elektronsku razmjenu podataka (JSERP)</w:t>
            </w:r>
          </w:p>
        </w:tc>
        <w:tc>
          <w:tcPr>
            <w:tcW w:w="2019" w:type="dxa"/>
            <w:gridSpan w:val="4"/>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Obučeno 40 administratora informacionog sistema JISERP</w:t>
            </w:r>
          </w:p>
        </w:tc>
        <w:tc>
          <w:tcPr>
            <w:tcW w:w="1338"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MJUDM</w:t>
            </w:r>
          </w:p>
        </w:tc>
        <w:tc>
          <w:tcPr>
            <w:tcW w:w="842"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7"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12.000 €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20" w:right="-108"/>
              <w:rPr>
                <w:rFonts w:asciiTheme="minorHAnsi" w:hAnsiTheme="minorHAnsi"/>
                <w:b/>
                <w:color w:val="auto"/>
                <w:sz w:val="18"/>
                <w:szCs w:val="18"/>
              </w:rPr>
            </w:pPr>
            <w:r w:rsidRPr="00BF7627">
              <w:rPr>
                <w:rFonts w:asciiTheme="minorHAnsi" w:hAnsiTheme="minorHAnsi"/>
                <w:color w:val="auto"/>
                <w:sz w:val="18"/>
                <w:szCs w:val="18"/>
              </w:rPr>
              <w:t>3.2.26</w:t>
            </w:r>
          </w:p>
        </w:tc>
        <w:tc>
          <w:tcPr>
            <w:tcW w:w="2380" w:type="dxa"/>
            <w:gridSpan w:val="6"/>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Promovisanje pripreme podataka u formatu otvorenih podataka</w:t>
            </w:r>
          </w:p>
        </w:tc>
        <w:tc>
          <w:tcPr>
            <w:tcW w:w="2019"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both"/>
              <w:rPr>
                <w:rFonts w:asciiTheme="minorHAnsi" w:hAnsiTheme="minorHAnsi"/>
                <w:b/>
                <w:color w:val="auto"/>
                <w:sz w:val="18"/>
                <w:szCs w:val="18"/>
              </w:rPr>
            </w:pPr>
            <w:r w:rsidRPr="00BF7627">
              <w:rPr>
                <w:rFonts w:asciiTheme="minorHAnsi" w:hAnsiTheme="minorHAnsi"/>
                <w:color w:val="auto"/>
                <w:sz w:val="18"/>
                <w:szCs w:val="18"/>
              </w:rPr>
              <w:t>- Broj održanih obuka za javnu upravu i jedinice lokalne samouprave radi poboljšanja njihovih vještina i razumijevanja u pripremi podataka u formatu otvorenih podataka</w:t>
            </w:r>
          </w:p>
          <w:p w:rsidR="00643084" w:rsidRPr="00BF7627" w:rsidRDefault="00643084" w:rsidP="00194538">
            <w:pPr>
              <w:spacing w:before="0" w:after="0" w:line="240" w:lineRule="auto"/>
              <w:jc w:val="both"/>
              <w:rPr>
                <w:rFonts w:asciiTheme="minorHAnsi" w:hAnsiTheme="minorHAnsi"/>
                <w:b/>
                <w:color w:val="auto"/>
                <w:sz w:val="18"/>
                <w:szCs w:val="18"/>
              </w:rPr>
            </w:pPr>
            <w:r w:rsidRPr="00BF7627">
              <w:rPr>
                <w:rFonts w:asciiTheme="minorHAnsi" w:hAnsiTheme="minorHAnsi"/>
                <w:color w:val="auto"/>
                <w:sz w:val="18"/>
                <w:szCs w:val="18"/>
              </w:rPr>
              <w:t>- Broj održanih radionica o otvorenim podacima za različite zainteresovane strane</w:t>
            </w:r>
          </w:p>
        </w:tc>
        <w:tc>
          <w:tcPr>
            <w:tcW w:w="133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PKCG</w:t>
            </w:r>
          </w:p>
          <w:p w:rsidR="00643084" w:rsidRPr="00BF7627" w:rsidRDefault="00643084" w:rsidP="00194538">
            <w:pPr>
              <w:pBdr>
                <w:top w:val="nil"/>
                <w:left w:val="nil"/>
                <w:bottom w:val="nil"/>
                <w:right w:val="nil"/>
                <w:between w:val="nil"/>
              </w:pBdr>
              <w:spacing w:before="0" w:after="0" w:line="240" w:lineRule="auto"/>
              <w:jc w:val="center"/>
              <w:rPr>
                <w:rFonts w:asciiTheme="minorHAnsi" w:hAnsiTheme="minorHAnsi"/>
                <w:b/>
                <w:color w:val="auto"/>
                <w:sz w:val="18"/>
                <w:szCs w:val="18"/>
              </w:rPr>
            </w:pPr>
          </w:p>
        </w:tc>
        <w:tc>
          <w:tcPr>
            <w:tcW w:w="84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7"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47.000 €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20" w:right="-108"/>
              <w:rPr>
                <w:rFonts w:asciiTheme="minorHAnsi" w:hAnsiTheme="minorHAnsi"/>
                <w:b/>
                <w:color w:val="auto"/>
                <w:sz w:val="18"/>
                <w:szCs w:val="18"/>
              </w:rPr>
            </w:pPr>
            <w:r w:rsidRPr="00BF7627">
              <w:rPr>
                <w:rFonts w:asciiTheme="minorHAnsi" w:hAnsiTheme="minorHAnsi"/>
                <w:color w:val="auto"/>
                <w:sz w:val="18"/>
                <w:szCs w:val="18"/>
              </w:rPr>
              <w:t>3.2.30</w:t>
            </w:r>
          </w:p>
        </w:tc>
        <w:tc>
          <w:tcPr>
            <w:tcW w:w="2380" w:type="dxa"/>
            <w:gridSpan w:val="6"/>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Sistema mjerenja zadovoljstva zaposlenih u javnoj upravi</w:t>
            </w:r>
          </w:p>
        </w:tc>
        <w:tc>
          <w:tcPr>
            <w:tcW w:w="2019"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Unaprijeđena metodologija za mjerenje zadovoljstva zaposlenih u javnoj upravi</w:t>
            </w:r>
          </w:p>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Razvijene standardizovane smjernice za mjerenje zadovoljstva zaposlenih u javnoj upravi</w:t>
            </w:r>
          </w:p>
        </w:tc>
        <w:tc>
          <w:tcPr>
            <w:tcW w:w="133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tc>
        <w:tc>
          <w:tcPr>
            <w:tcW w:w="84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2024</w:t>
            </w:r>
          </w:p>
        </w:tc>
        <w:tc>
          <w:tcPr>
            <w:tcW w:w="1087"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22.500 €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rPr>
          <w:gridAfter w:val="2"/>
          <w:wAfter w:w="38" w:type="dxa"/>
        </w:trPr>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left="-120" w:right="-108"/>
              <w:rPr>
                <w:rFonts w:asciiTheme="minorHAnsi" w:hAnsiTheme="minorHAnsi"/>
                <w:b/>
                <w:color w:val="auto"/>
                <w:sz w:val="18"/>
                <w:szCs w:val="18"/>
              </w:rPr>
            </w:pPr>
            <w:r w:rsidRPr="00BF7627">
              <w:rPr>
                <w:rFonts w:asciiTheme="minorHAnsi" w:hAnsiTheme="minorHAnsi"/>
                <w:color w:val="auto"/>
                <w:sz w:val="18"/>
                <w:szCs w:val="18"/>
              </w:rPr>
              <w:t>3.2.31</w:t>
            </w:r>
          </w:p>
        </w:tc>
        <w:tc>
          <w:tcPr>
            <w:tcW w:w="2380" w:type="dxa"/>
            <w:gridSpan w:val="6"/>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7860C6">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Sprovođenje obuke za kontakt osoba u jedinicama za upravljanje ljudskim resursima o postupku mjerenja zadovoljstva zap</w:t>
            </w:r>
            <w:r w:rsidR="007860C6">
              <w:rPr>
                <w:rFonts w:asciiTheme="minorHAnsi" w:hAnsiTheme="minorHAnsi"/>
                <w:color w:val="auto"/>
                <w:sz w:val="18"/>
                <w:szCs w:val="18"/>
              </w:rPr>
              <w:t>oslenih</w:t>
            </w:r>
            <w:r w:rsidRPr="00BF7627">
              <w:rPr>
                <w:rFonts w:asciiTheme="minorHAnsi" w:hAnsiTheme="minorHAnsi"/>
                <w:color w:val="auto"/>
                <w:sz w:val="18"/>
                <w:szCs w:val="18"/>
              </w:rPr>
              <w:t xml:space="preserve"> </w:t>
            </w:r>
          </w:p>
        </w:tc>
        <w:tc>
          <w:tcPr>
            <w:tcW w:w="2019" w:type="dxa"/>
            <w:gridSpan w:val="4"/>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Broj obučenih kontakt os</w:t>
            </w:r>
            <w:r w:rsidR="007860C6">
              <w:rPr>
                <w:rFonts w:asciiTheme="minorHAnsi" w:hAnsiTheme="minorHAnsi"/>
                <w:color w:val="auto"/>
                <w:sz w:val="18"/>
                <w:szCs w:val="18"/>
              </w:rPr>
              <w:t>oba za ULJR  o postupku mjerenja</w:t>
            </w:r>
            <w:r w:rsidRPr="00BF7627">
              <w:rPr>
                <w:rFonts w:asciiTheme="minorHAnsi" w:hAnsiTheme="minorHAnsi"/>
                <w:color w:val="auto"/>
                <w:sz w:val="18"/>
                <w:szCs w:val="18"/>
              </w:rPr>
              <w:t xml:space="preserve"> zadovoljstva zaposlenih</w:t>
            </w:r>
          </w:p>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Promotivne aktivnosti o značaju mjerenja zadovoljstva zaposlenih</w:t>
            </w:r>
          </w:p>
        </w:tc>
        <w:tc>
          <w:tcPr>
            <w:tcW w:w="1338"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tc>
        <w:tc>
          <w:tcPr>
            <w:tcW w:w="84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2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2024</w:t>
            </w:r>
          </w:p>
        </w:tc>
        <w:tc>
          <w:tcPr>
            <w:tcW w:w="1087"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22.500 €</w:t>
            </w:r>
          </w:p>
        </w:tc>
        <w:tc>
          <w:tcPr>
            <w:tcW w:w="1552"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BF7627" w:rsidRPr="00BF7627" w:rsidTr="0088559C">
        <w:trPr>
          <w:gridAfter w:val="1"/>
          <w:wAfter w:w="23" w:type="dxa"/>
        </w:trPr>
        <w:tc>
          <w:tcPr>
            <w:tcW w:w="2343"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2"/>
                <w:szCs w:val="22"/>
              </w:rPr>
            </w:pPr>
            <w:r w:rsidRPr="00BF7627">
              <w:rPr>
                <w:rFonts w:asciiTheme="minorHAnsi" w:hAnsiTheme="minorHAnsi"/>
                <w:color w:val="auto"/>
                <w:sz w:val="22"/>
                <w:szCs w:val="22"/>
              </w:rPr>
              <w:t>OPERATIVNI CILJ 3.3</w:t>
            </w:r>
          </w:p>
        </w:tc>
        <w:tc>
          <w:tcPr>
            <w:tcW w:w="8541" w:type="dxa"/>
            <w:gridSpan w:val="29"/>
            <w:tcBorders>
              <w:top w:val="single" w:sz="4" w:space="0" w:color="auto"/>
              <w:left w:val="single" w:sz="4" w:space="0" w:color="auto"/>
              <w:bottom w:val="single" w:sz="4" w:space="0" w:color="auto"/>
              <w:right w:val="single" w:sz="4" w:space="0" w:color="auto"/>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Optimalna administracija</w:t>
            </w:r>
          </w:p>
        </w:tc>
      </w:tr>
      <w:tr w:rsidR="00BF7627" w:rsidRPr="00BF7627" w:rsidTr="0088559C">
        <w:trPr>
          <w:gridAfter w:val="2"/>
          <w:wAfter w:w="38" w:type="dxa"/>
        </w:trPr>
        <w:tc>
          <w:tcPr>
            <w:tcW w:w="2343"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2645" w:type="dxa"/>
            <w:gridSpan w:val="7"/>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389"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06"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078" w:type="dxa"/>
            <w:gridSpan w:val="5"/>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Završetak</w:t>
            </w:r>
          </w:p>
        </w:tc>
        <w:tc>
          <w:tcPr>
            <w:tcW w:w="956"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w:t>
            </w:r>
          </w:p>
        </w:tc>
        <w:tc>
          <w:tcPr>
            <w:tcW w:w="1552" w:type="dxa"/>
            <w:gridSpan w:val="3"/>
            <w:tcBorders>
              <w:top w:val="single" w:sz="4" w:space="0" w:color="auto"/>
              <w:left w:val="single" w:sz="4" w:space="0" w:color="auto"/>
              <w:bottom w:val="single" w:sz="4" w:space="0" w:color="auto"/>
              <w:right w:val="single" w:sz="4" w:space="0" w:color="auto"/>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194538" w:rsidRPr="00BF7627" w:rsidTr="0088559C">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left="-30" w:right="-96"/>
              <w:rPr>
                <w:rFonts w:asciiTheme="minorHAnsi" w:hAnsiTheme="minorHAnsi"/>
                <w:b/>
                <w:color w:val="auto"/>
                <w:sz w:val="18"/>
                <w:szCs w:val="18"/>
              </w:rPr>
            </w:pPr>
            <w:r w:rsidRPr="00BF7627">
              <w:rPr>
                <w:rFonts w:asciiTheme="minorHAnsi" w:hAnsiTheme="minorHAnsi"/>
                <w:color w:val="auto"/>
                <w:sz w:val="18"/>
                <w:szCs w:val="18"/>
              </w:rPr>
              <w:t>3.3.1</w:t>
            </w:r>
          </w:p>
        </w:tc>
        <w:tc>
          <w:tcPr>
            <w:tcW w:w="1703"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highlight w:val="cyan"/>
              </w:rPr>
            </w:pPr>
            <w:r w:rsidRPr="00BF7627">
              <w:rPr>
                <w:rFonts w:asciiTheme="minorHAnsi" w:hAnsiTheme="minorHAnsi"/>
                <w:color w:val="auto"/>
                <w:sz w:val="18"/>
                <w:szCs w:val="18"/>
              </w:rPr>
              <w:t>Izrada evidencije/registra za sve zaposlene na centralnom nivou koji se finansiraju iz Budžeta CG</w:t>
            </w:r>
          </w:p>
        </w:tc>
        <w:tc>
          <w:tcPr>
            <w:tcW w:w="2645" w:type="dxa"/>
            <w:gridSpan w:val="7"/>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Izrađena evidencija zaposlenih na centralnom nivou u MFSS</w:t>
            </w:r>
          </w:p>
        </w:tc>
        <w:tc>
          <w:tcPr>
            <w:tcW w:w="1389"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 xml:space="preserve">JLS </w:t>
            </w:r>
          </w:p>
        </w:tc>
        <w:tc>
          <w:tcPr>
            <w:tcW w:w="906"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78"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956"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Ni</w:t>
            </w:r>
            <w:r w:rsidR="007860C6">
              <w:rPr>
                <w:rFonts w:asciiTheme="minorHAnsi" w:hAnsiTheme="minorHAnsi"/>
                <w:color w:val="auto"/>
                <w:sz w:val="18"/>
                <w:szCs w:val="18"/>
              </w:rPr>
              <w:t>je</w:t>
            </w:r>
            <w:r w:rsidRPr="00BF7627">
              <w:rPr>
                <w:rFonts w:asciiTheme="minorHAnsi" w:hAnsiTheme="minorHAnsi"/>
                <w:color w:val="auto"/>
                <w:sz w:val="18"/>
                <w:szCs w:val="18"/>
              </w:rPr>
              <w:t>su potrebna sredstva</w:t>
            </w:r>
          </w:p>
        </w:tc>
        <w:tc>
          <w:tcPr>
            <w:tcW w:w="1601" w:type="dxa"/>
            <w:gridSpan w:val="6"/>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c>
          <w:tcPr>
            <w:tcW w:w="629"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ind w:left="-30" w:right="-96"/>
              <w:rPr>
                <w:rFonts w:asciiTheme="minorHAnsi" w:hAnsiTheme="minorHAnsi"/>
                <w:b/>
                <w:color w:val="auto"/>
                <w:sz w:val="18"/>
                <w:szCs w:val="18"/>
              </w:rPr>
            </w:pPr>
            <w:r w:rsidRPr="00BF7627">
              <w:rPr>
                <w:rFonts w:asciiTheme="minorHAnsi" w:hAnsiTheme="minorHAnsi"/>
                <w:color w:val="auto"/>
                <w:sz w:val="18"/>
                <w:szCs w:val="18"/>
              </w:rPr>
              <w:t>3.3.2</w:t>
            </w:r>
          </w:p>
        </w:tc>
        <w:tc>
          <w:tcPr>
            <w:tcW w:w="1703"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normativnog okvira kojim je regulisan sistem zarada u javnom sektoru</w:t>
            </w:r>
          </w:p>
        </w:tc>
        <w:tc>
          <w:tcPr>
            <w:tcW w:w="2645" w:type="dxa"/>
            <w:gridSpan w:val="7"/>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pBdr>
                <w:top w:val="nil"/>
                <w:left w:val="nil"/>
                <w:bottom w:val="nil"/>
                <w:right w:val="nil"/>
                <w:between w:val="nil"/>
              </w:pBd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Zakon o zaradama izmijenjen u dijelu mjerenja učinka rada zap</w:t>
            </w:r>
            <w:r w:rsidR="007860C6">
              <w:rPr>
                <w:rFonts w:asciiTheme="minorHAnsi" w:hAnsiTheme="minorHAnsi"/>
                <w:color w:val="auto"/>
                <w:sz w:val="18"/>
                <w:szCs w:val="18"/>
              </w:rPr>
              <w:t>oslenih i definisanja efikasno</w:t>
            </w:r>
            <w:r w:rsidRPr="00BF7627">
              <w:rPr>
                <w:rFonts w:asciiTheme="minorHAnsi" w:hAnsiTheme="minorHAnsi"/>
                <w:color w:val="auto"/>
                <w:sz w:val="18"/>
                <w:szCs w:val="18"/>
              </w:rPr>
              <w:t>g mehanizma između razultata rada zaposlenih i nagrađi</w:t>
            </w:r>
            <w:r w:rsidR="007860C6">
              <w:rPr>
                <w:rFonts w:asciiTheme="minorHAnsi" w:hAnsiTheme="minorHAnsi"/>
                <w:color w:val="auto"/>
                <w:sz w:val="18"/>
                <w:szCs w:val="18"/>
              </w:rPr>
              <w:t>vanja; uspostavljanje obaveznog</w:t>
            </w:r>
            <w:r w:rsidRPr="00BF7627">
              <w:rPr>
                <w:rFonts w:asciiTheme="minorHAnsi" w:hAnsiTheme="minorHAnsi"/>
                <w:color w:val="auto"/>
                <w:sz w:val="18"/>
                <w:szCs w:val="18"/>
              </w:rPr>
              <w:t xml:space="preserve"> vođenja jedinstvene evidencije o broju zaposlenih koji se finansiraju iz budžeta, stvaranje pravnog osnova za sporazumni prestanak radnog </w:t>
            </w:r>
            <w:r w:rsidRPr="00BF7627">
              <w:rPr>
                <w:rFonts w:asciiTheme="minorHAnsi" w:hAnsiTheme="minorHAnsi"/>
                <w:color w:val="auto"/>
                <w:sz w:val="18"/>
                <w:szCs w:val="18"/>
              </w:rPr>
              <w:lastRenderedPageBreak/>
              <w:t>odnosa i tehnološkog viška, uz otpremnine</w:t>
            </w:r>
            <w:r w:rsidRPr="00BF7627">
              <w:rPr>
                <w:rStyle w:val="FootnoteReference"/>
                <w:rFonts w:asciiTheme="minorHAnsi" w:hAnsiTheme="minorHAnsi"/>
                <w:color w:val="auto"/>
                <w:sz w:val="18"/>
                <w:szCs w:val="18"/>
              </w:rPr>
              <w:footnoteReference w:id="184"/>
            </w:r>
            <w:r w:rsidRPr="00BF7627">
              <w:rPr>
                <w:rFonts w:asciiTheme="minorHAnsi" w:hAnsiTheme="minorHAnsi"/>
                <w:color w:val="auto"/>
                <w:sz w:val="18"/>
                <w:szCs w:val="18"/>
              </w:rPr>
              <w:t xml:space="preserve"> i usp</w:t>
            </w:r>
            <w:r w:rsidR="007860C6">
              <w:rPr>
                <w:rFonts w:asciiTheme="minorHAnsi" w:hAnsiTheme="minorHAnsi"/>
                <w:color w:val="auto"/>
                <w:sz w:val="18"/>
                <w:szCs w:val="18"/>
              </w:rPr>
              <w:t>ostavljanje mehanizma za ograničavanje zapoš</w:t>
            </w:r>
            <w:r w:rsidRPr="00BF7627">
              <w:rPr>
                <w:rFonts w:asciiTheme="minorHAnsi" w:hAnsiTheme="minorHAnsi"/>
                <w:color w:val="auto"/>
                <w:sz w:val="18"/>
                <w:szCs w:val="18"/>
              </w:rPr>
              <w:t>ljavanja lica kojima je isplaćena otpremnina uz uspostavljanje adekvatnog mehanizma za ogranicavanje ponovnog zaposljavanja u javnoj upravi u određenom periodu, nakon isplaćenje otpremnine</w:t>
            </w:r>
          </w:p>
          <w:p w:rsidR="00643084" w:rsidRPr="00BF7627" w:rsidRDefault="00643084" w:rsidP="00194538">
            <w:pPr>
              <w:numPr>
                <w:ilvl w:val="0"/>
                <w:numId w:val="41"/>
              </w:numPr>
              <w:pBdr>
                <w:top w:val="nil"/>
                <w:left w:val="nil"/>
                <w:bottom w:val="nil"/>
                <w:right w:val="nil"/>
                <w:between w:val="nil"/>
              </w:pBdr>
              <w:spacing w:before="0" w:after="0" w:line="240" w:lineRule="auto"/>
              <w:ind w:left="181" w:hanging="180"/>
              <w:rPr>
                <w:rFonts w:asciiTheme="minorHAnsi" w:hAnsiTheme="minorHAnsi"/>
                <w:b/>
                <w:color w:val="auto"/>
                <w:sz w:val="18"/>
                <w:szCs w:val="18"/>
              </w:rPr>
            </w:pPr>
            <w:r w:rsidRPr="00BF7627">
              <w:rPr>
                <w:rFonts w:asciiTheme="minorHAnsi" w:hAnsiTheme="minorHAnsi"/>
                <w:color w:val="auto"/>
                <w:sz w:val="18"/>
                <w:szCs w:val="18"/>
              </w:rPr>
              <w:t xml:space="preserve">Izmjena relevantnih podzakonskih akata </w:t>
            </w:r>
          </w:p>
        </w:tc>
        <w:tc>
          <w:tcPr>
            <w:tcW w:w="1389"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lastRenderedPageBreak/>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MER</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 xml:space="preserve">JLS </w:t>
            </w:r>
          </w:p>
        </w:tc>
        <w:tc>
          <w:tcPr>
            <w:tcW w:w="906"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78"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956"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7.000 €</w:t>
            </w:r>
          </w:p>
        </w:tc>
        <w:tc>
          <w:tcPr>
            <w:tcW w:w="1601"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c>
          <w:tcPr>
            <w:tcW w:w="629"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ind w:left="-30" w:right="-96"/>
              <w:rPr>
                <w:rFonts w:asciiTheme="minorHAnsi" w:hAnsiTheme="minorHAnsi"/>
                <w:b/>
                <w:color w:val="auto"/>
                <w:sz w:val="18"/>
                <w:szCs w:val="18"/>
              </w:rPr>
            </w:pPr>
            <w:r w:rsidRPr="00BF7627">
              <w:rPr>
                <w:rFonts w:asciiTheme="minorHAnsi" w:hAnsiTheme="minorHAnsi"/>
                <w:color w:val="auto"/>
                <w:sz w:val="18"/>
                <w:szCs w:val="18"/>
              </w:rPr>
              <w:t>3.3.4</w:t>
            </w:r>
          </w:p>
        </w:tc>
        <w:tc>
          <w:tcPr>
            <w:tcW w:w="1703" w:type="dxa"/>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Uspostavljanje efikasnog mehanizma u dijelu zaključivanja Ugovora o djelu i Ugovora o privremenim i povremenim poslovima</w:t>
            </w:r>
          </w:p>
        </w:tc>
        <w:tc>
          <w:tcPr>
            <w:tcW w:w="2645" w:type="dxa"/>
            <w:gridSpan w:val="7"/>
            <w:tcBorders>
              <w:top w:val="single" w:sz="4" w:space="0" w:color="auto"/>
              <w:left w:val="single" w:sz="4" w:space="0" w:color="auto"/>
              <w:bottom w:val="single" w:sz="4" w:space="0" w:color="auto"/>
              <w:right w:val="single" w:sz="4" w:space="0" w:color="auto"/>
            </w:tcBorders>
            <w:shd w:val="clear" w:color="auto" w:fill="FFFFFF"/>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Pojačan inspekcijski nadzor u dijelu zaključivanja Ugovora o djelu i Ugovora o privremeno povremenim poslovima</w:t>
            </w:r>
            <w:r w:rsidRPr="00BF7627">
              <w:rPr>
                <w:rFonts w:asciiTheme="minorHAnsi" w:hAnsiTheme="minorHAnsi"/>
                <w:color w:val="auto"/>
                <w:sz w:val="18"/>
                <w:szCs w:val="18"/>
                <w:vertAlign w:val="superscript"/>
              </w:rPr>
              <w:footnoteReference w:id="185"/>
            </w:r>
          </w:p>
          <w:p w:rsidR="00643084" w:rsidRPr="00BF7627" w:rsidRDefault="007860C6"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 Izmijenjen Zakon</w:t>
            </w:r>
            <w:r w:rsidR="00643084" w:rsidRPr="00BF7627">
              <w:rPr>
                <w:rFonts w:asciiTheme="minorHAnsi" w:hAnsiTheme="minorHAnsi"/>
                <w:color w:val="auto"/>
                <w:sz w:val="18"/>
                <w:szCs w:val="18"/>
              </w:rPr>
              <w:t xml:space="preserve"> o porezu na dohodak fizičkih lica u dijelu povećanja poreske stope na Ugovore od djelu</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w:t>
            </w:r>
            <w:r w:rsidR="007860C6">
              <w:rPr>
                <w:rFonts w:asciiTheme="minorHAnsi" w:hAnsiTheme="minorHAnsi"/>
                <w:color w:val="auto"/>
                <w:sz w:val="18"/>
                <w:szCs w:val="18"/>
              </w:rPr>
              <w:t>romocija instituao angažovanju lica s</w:t>
            </w:r>
            <w:r w:rsidRPr="00BF7627">
              <w:rPr>
                <w:rFonts w:asciiTheme="minorHAnsi" w:hAnsiTheme="minorHAnsi"/>
                <w:color w:val="auto"/>
                <w:sz w:val="18"/>
                <w:szCs w:val="18"/>
              </w:rPr>
              <w:t xml:space="preserve"> liste koji su p</w:t>
            </w:r>
            <w:r w:rsidR="007860C6">
              <w:rPr>
                <w:rFonts w:asciiTheme="minorHAnsi" w:hAnsiTheme="minorHAnsi"/>
                <w:color w:val="auto"/>
                <w:sz w:val="18"/>
                <w:szCs w:val="18"/>
              </w:rPr>
              <w:t xml:space="preserve">rošli provjeru sposobnosti do šest </w:t>
            </w:r>
            <w:r w:rsidRPr="00BF7627">
              <w:rPr>
                <w:rFonts w:asciiTheme="minorHAnsi" w:hAnsiTheme="minorHAnsi"/>
                <w:color w:val="auto"/>
                <w:sz w:val="18"/>
                <w:szCs w:val="18"/>
              </w:rPr>
              <w:t>mjeseci, shodno ZDSN</w:t>
            </w:r>
          </w:p>
        </w:tc>
        <w:tc>
          <w:tcPr>
            <w:tcW w:w="1389"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 xml:space="preserve">JLS </w:t>
            </w:r>
          </w:p>
        </w:tc>
        <w:tc>
          <w:tcPr>
            <w:tcW w:w="906"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78" w:type="dxa"/>
            <w:gridSpan w:val="5"/>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956" w:type="dxa"/>
            <w:gridSpan w:val="3"/>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17.000 €</w:t>
            </w:r>
          </w:p>
        </w:tc>
        <w:tc>
          <w:tcPr>
            <w:tcW w:w="1601"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c>
          <w:tcPr>
            <w:tcW w:w="629"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ind w:right="-96"/>
              <w:rPr>
                <w:rFonts w:asciiTheme="minorHAnsi" w:hAnsiTheme="minorHAnsi"/>
                <w:b/>
                <w:color w:val="auto"/>
                <w:sz w:val="18"/>
                <w:szCs w:val="18"/>
              </w:rPr>
            </w:pPr>
            <w:r w:rsidRPr="00BF7627">
              <w:rPr>
                <w:rFonts w:asciiTheme="minorHAnsi" w:hAnsiTheme="minorHAnsi"/>
                <w:color w:val="auto"/>
                <w:sz w:val="18"/>
                <w:szCs w:val="18"/>
              </w:rPr>
              <w:t>3.3.5</w:t>
            </w:r>
          </w:p>
        </w:tc>
        <w:tc>
          <w:tcPr>
            <w:tcW w:w="1703" w:type="dxa"/>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Fazna izrada funkcionalne javne uprave  analize </w:t>
            </w:r>
          </w:p>
        </w:tc>
        <w:tc>
          <w:tcPr>
            <w:tcW w:w="2645" w:type="dxa"/>
            <w:gridSpan w:val="7"/>
            <w:tcBorders>
              <w:top w:val="single" w:sz="4" w:space="0" w:color="auto"/>
              <w:left w:val="single" w:sz="4" w:space="0" w:color="auto"/>
              <w:bottom w:val="single" w:sz="4" w:space="0" w:color="auto"/>
              <w:right w:val="single" w:sz="4" w:space="0" w:color="auto"/>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Izrađena fazna analiza</w:t>
            </w:r>
            <w:r w:rsidR="007860C6">
              <w:rPr>
                <w:rFonts w:asciiTheme="minorHAnsi" w:hAnsiTheme="minorHAnsi"/>
                <w:color w:val="auto"/>
                <w:sz w:val="18"/>
                <w:szCs w:val="18"/>
              </w:rPr>
              <w:t xml:space="preserve"> funkcionalnosti javne uprave s</w:t>
            </w:r>
            <w:r w:rsidRPr="00BF7627">
              <w:rPr>
                <w:rFonts w:asciiTheme="minorHAnsi" w:hAnsiTheme="minorHAnsi"/>
                <w:color w:val="auto"/>
                <w:sz w:val="18"/>
                <w:szCs w:val="18"/>
              </w:rPr>
              <w:t xml:space="preserve"> preporukama za unapređenje </w:t>
            </w:r>
            <w:r w:rsidR="007860C6">
              <w:rPr>
                <w:rFonts w:asciiTheme="minorHAnsi" w:hAnsiTheme="minorHAnsi"/>
                <w:color w:val="auto"/>
                <w:sz w:val="18"/>
                <w:szCs w:val="18"/>
              </w:rPr>
              <w:t>stanja u sektorima obrazovanja i</w:t>
            </w:r>
            <w:r w:rsidRPr="00BF7627">
              <w:rPr>
                <w:rFonts w:asciiTheme="minorHAnsi" w:hAnsiTheme="minorHAnsi"/>
                <w:color w:val="auto"/>
                <w:sz w:val="18"/>
                <w:szCs w:val="18"/>
              </w:rPr>
              <w:t xml:space="preserve"> zdra</w:t>
            </w:r>
            <w:r w:rsidR="007860C6">
              <w:rPr>
                <w:rFonts w:asciiTheme="minorHAnsi" w:hAnsiTheme="minorHAnsi"/>
                <w:color w:val="auto"/>
                <w:sz w:val="18"/>
                <w:szCs w:val="18"/>
              </w:rPr>
              <w:t>v</w:t>
            </w:r>
            <w:r w:rsidRPr="00BF7627">
              <w:rPr>
                <w:rFonts w:asciiTheme="minorHAnsi" w:hAnsiTheme="minorHAnsi"/>
                <w:color w:val="auto"/>
                <w:sz w:val="18"/>
                <w:szCs w:val="18"/>
              </w:rPr>
              <w:t>stva (interni procesi rada, efikasnost i odgovornost javne uprave, kadrovska politika, broj zaposlenih i slično)</w:t>
            </w:r>
          </w:p>
        </w:tc>
        <w:tc>
          <w:tcPr>
            <w:tcW w:w="1389"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r w:rsidRPr="00BF7627">
              <w:rPr>
                <w:rFonts w:asciiTheme="minorHAnsi" w:hAnsiTheme="minorHAnsi"/>
                <w:color w:val="auto"/>
                <w:sz w:val="18"/>
                <w:szCs w:val="18"/>
              </w:rPr>
              <w:br/>
              <w:t>Svjetska Banka</w:t>
            </w:r>
          </w:p>
        </w:tc>
        <w:tc>
          <w:tcPr>
            <w:tcW w:w="906"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078" w:type="dxa"/>
            <w:gridSpan w:val="5"/>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2024</w:t>
            </w:r>
          </w:p>
        </w:tc>
        <w:tc>
          <w:tcPr>
            <w:tcW w:w="956" w:type="dxa"/>
            <w:gridSpan w:val="3"/>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ind w:right="-45"/>
              <w:jc w:val="center"/>
              <w:rPr>
                <w:rFonts w:asciiTheme="minorHAnsi" w:hAnsiTheme="minorHAnsi"/>
                <w:b/>
                <w:color w:val="auto"/>
                <w:sz w:val="18"/>
                <w:szCs w:val="18"/>
              </w:rPr>
            </w:pPr>
            <w:r w:rsidRPr="00BF7627">
              <w:rPr>
                <w:rFonts w:asciiTheme="minorHAnsi" w:hAnsiTheme="minorHAnsi"/>
                <w:color w:val="auto"/>
                <w:sz w:val="18"/>
                <w:szCs w:val="18"/>
              </w:rPr>
              <w:t>505.000 €</w:t>
            </w:r>
          </w:p>
        </w:tc>
        <w:tc>
          <w:tcPr>
            <w:tcW w:w="1601" w:type="dxa"/>
            <w:gridSpan w:val="6"/>
            <w:tcBorders>
              <w:top w:val="single" w:sz="4" w:space="0" w:color="auto"/>
              <w:left w:val="single" w:sz="4" w:space="0" w:color="auto"/>
              <w:bottom w:val="single" w:sz="4" w:space="0" w:color="auto"/>
              <w:right w:val="single" w:sz="4" w:space="0" w:color="auto"/>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194538" w:rsidRPr="00BF7627" w:rsidTr="0088559C">
        <w:tc>
          <w:tcPr>
            <w:tcW w:w="629"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ind w:right="-96"/>
              <w:rPr>
                <w:rFonts w:asciiTheme="minorHAnsi" w:hAnsiTheme="minorHAnsi"/>
                <w:b/>
                <w:color w:val="auto"/>
                <w:sz w:val="18"/>
                <w:szCs w:val="18"/>
              </w:rPr>
            </w:pPr>
            <w:r w:rsidRPr="00BF7627">
              <w:rPr>
                <w:rFonts w:asciiTheme="minorHAnsi" w:hAnsiTheme="minorHAnsi"/>
                <w:color w:val="auto"/>
                <w:sz w:val="18"/>
                <w:szCs w:val="18"/>
              </w:rPr>
              <w:t>3.3.6</w:t>
            </w:r>
          </w:p>
        </w:tc>
        <w:tc>
          <w:tcPr>
            <w:tcW w:w="1703" w:type="dxa"/>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Koordinacija implementacije preporuka za optimizaciju javne u</w:t>
            </w:r>
            <w:r w:rsidR="007860C6">
              <w:rPr>
                <w:rFonts w:asciiTheme="minorHAnsi" w:hAnsiTheme="minorHAnsi"/>
                <w:color w:val="auto"/>
                <w:sz w:val="18"/>
                <w:szCs w:val="18"/>
              </w:rPr>
              <w:t>prave (uključujući i izrađene funkcionale</w:t>
            </w:r>
            <w:r w:rsidRPr="00BF7627">
              <w:rPr>
                <w:rFonts w:asciiTheme="minorHAnsi" w:hAnsiTheme="minorHAnsi"/>
                <w:color w:val="auto"/>
                <w:sz w:val="18"/>
                <w:szCs w:val="18"/>
              </w:rPr>
              <w:t xml:space="preserve"> analiza)</w:t>
            </w:r>
          </w:p>
        </w:tc>
        <w:tc>
          <w:tcPr>
            <w:tcW w:w="2645" w:type="dxa"/>
            <w:gridSpan w:val="7"/>
            <w:tcBorders>
              <w:top w:val="single" w:sz="4" w:space="0" w:color="auto"/>
              <w:left w:val="single" w:sz="4" w:space="0" w:color="auto"/>
              <w:bottom w:val="single" w:sz="4" w:space="0" w:color="auto"/>
              <w:right w:val="single" w:sz="4" w:space="0" w:color="auto"/>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Formirani timovi po sektorskom pristupu sa ciljem monitoringa implementacije preporuka mjera optimizacije i izrađenih funkcionalnih analiza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Implementacija  preporuka u odnosu na izrađene funkcionalne analize (u skladu sa vremenskim rokom AP)</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Izvještavanje koordinacionih timova o implementiranim preporukama izrađenih funkcionalih analiza</w:t>
            </w:r>
          </w:p>
        </w:tc>
        <w:tc>
          <w:tcPr>
            <w:tcW w:w="1389"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Sva</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ministarstva</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Svi organi javne uprave</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Javne ustanove</w:t>
            </w:r>
          </w:p>
        </w:tc>
        <w:tc>
          <w:tcPr>
            <w:tcW w:w="906"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2023</w:t>
            </w:r>
          </w:p>
        </w:tc>
        <w:tc>
          <w:tcPr>
            <w:tcW w:w="1078" w:type="dxa"/>
            <w:gridSpan w:val="5"/>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2024</w:t>
            </w:r>
          </w:p>
        </w:tc>
        <w:tc>
          <w:tcPr>
            <w:tcW w:w="956" w:type="dxa"/>
            <w:gridSpan w:val="3"/>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ind w:right="-135"/>
              <w:jc w:val="center"/>
              <w:rPr>
                <w:rFonts w:asciiTheme="minorHAnsi" w:hAnsiTheme="minorHAnsi"/>
                <w:b/>
                <w:color w:val="auto"/>
                <w:sz w:val="18"/>
                <w:szCs w:val="18"/>
              </w:rPr>
            </w:pPr>
            <w:r w:rsidRPr="00BF7627">
              <w:rPr>
                <w:rFonts w:asciiTheme="minorHAnsi" w:hAnsiTheme="minorHAnsi"/>
                <w:color w:val="auto"/>
                <w:sz w:val="18"/>
                <w:szCs w:val="18"/>
              </w:rPr>
              <w:t>407.000 €</w:t>
            </w:r>
          </w:p>
        </w:tc>
        <w:tc>
          <w:tcPr>
            <w:tcW w:w="1601" w:type="dxa"/>
            <w:gridSpan w:val="6"/>
            <w:tcBorders>
              <w:top w:val="single" w:sz="4" w:space="0" w:color="auto"/>
              <w:left w:val="single" w:sz="4" w:space="0" w:color="auto"/>
              <w:bottom w:val="single" w:sz="4" w:space="0" w:color="auto"/>
              <w:right w:val="single" w:sz="4" w:space="0" w:color="auto"/>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p w:rsidR="00643084" w:rsidRPr="00BF7627" w:rsidRDefault="00643084" w:rsidP="00194538">
            <w:pPr>
              <w:spacing w:before="0" w:after="0" w:line="240" w:lineRule="auto"/>
              <w:jc w:val="center"/>
              <w:rPr>
                <w:rFonts w:asciiTheme="minorHAnsi" w:hAnsiTheme="minorHAnsi"/>
                <w:b/>
                <w:color w:val="auto"/>
                <w:sz w:val="18"/>
                <w:szCs w:val="18"/>
              </w:rPr>
            </w:pPr>
          </w:p>
        </w:tc>
      </w:tr>
    </w:tbl>
    <w:p w:rsidR="00643084" w:rsidRPr="00BF7627" w:rsidRDefault="00643084" w:rsidP="00643084">
      <w:pPr>
        <w:spacing w:before="120" w:after="120" w:line="240" w:lineRule="auto"/>
        <w:jc w:val="center"/>
        <w:rPr>
          <w:rFonts w:asciiTheme="minorHAnsi" w:hAnsiTheme="minorHAnsi"/>
          <w:b/>
          <w:color w:val="auto"/>
          <w:sz w:val="28"/>
          <w:szCs w:val="28"/>
        </w:rPr>
      </w:pPr>
    </w:p>
    <w:p w:rsidR="00643084" w:rsidRPr="00BF7627" w:rsidRDefault="00643084" w:rsidP="00643084">
      <w:pPr>
        <w:spacing w:before="120" w:after="120" w:line="240" w:lineRule="auto"/>
        <w:jc w:val="center"/>
        <w:rPr>
          <w:rFonts w:asciiTheme="minorHAnsi" w:hAnsiTheme="minorHAnsi"/>
          <w:b/>
          <w:color w:val="auto"/>
          <w:sz w:val="28"/>
          <w:szCs w:val="28"/>
        </w:rPr>
      </w:pPr>
      <w:r w:rsidRPr="00BF7627">
        <w:rPr>
          <w:rFonts w:asciiTheme="minorHAnsi" w:hAnsiTheme="minorHAnsi"/>
          <w:b/>
          <w:color w:val="auto"/>
          <w:sz w:val="28"/>
          <w:szCs w:val="28"/>
        </w:rPr>
        <w:t>STRATEŠKI CILJ IV</w:t>
      </w:r>
    </w:p>
    <w:p w:rsidR="00643084" w:rsidRPr="00BF7627" w:rsidRDefault="00643084" w:rsidP="00643084">
      <w:pPr>
        <w:spacing w:before="120" w:after="120" w:line="240" w:lineRule="auto"/>
        <w:jc w:val="center"/>
        <w:rPr>
          <w:rFonts w:asciiTheme="minorHAnsi" w:hAnsiTheme="minorHAnsi"/>
          <w:b/>
          <w:color w:val="auto"/>
          <w:sz w:val="28"/>
          <w:szCs w:val="28"/>
        </w:rPr>
      </w:pPr>
      <w:r w:rsidRPr="00BF7627">
        <w:rPr>
          <w:rFonts w:asciiTheme="minorHAnsi" w:hAnsiTheme="minorHAnsi"/>
          <w:b/>
          <w:color w:val="auto"/>
          <w:sz w:val="28"/>
          <w:szCs w:val="28"/>
        </w:rPr>
        <w:t>TRANSPARENTNA I OTVORENA JAVNA UPRAVA</w:t>
      </w:r>
    </w:p>
    <w:p w:rsidR="00643084" w:rsidRPr="00BF7627" w:rsidRDefault="00643084" w:rsidP="00643084">
      <w:pPr>
        <w:spacing w:before="20" w:after="20" w:line="240" w:lineRule="auto"/>
        <w:rPr>
          <w:rFonts w:asciiTheme="minorHAnsi" w:hAnsiTheme="minorHAnsi"/>
          <w:color w:val="auto"/>
          <w:sz w:val="18"/>
          <w:szCs w:val="18"/>
        </w:rPr>
      </w:pPr>
    </w:p>
    <w:tbl>
      <w:tblPr>
        <w:tblW w:w="6395" w:type="pct"/>
        <w:tblInd w:w="-108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538"/>
        <w:gridCol w:w="1800"/>
        <w:gridCol w:w="2612"/>
        <w:gridCol w:w="1441"/>
        <w:gridCol w:w="938"/>
        <w:gridCol w:w="1080"/>
        <w:gridCol w:w="1080"/>
        <w:gridCol w:w="1350"/>
        <w:gridCol w:w="45"/>
      </w:tblGrid>
      <w:tr w:rsidR="00BF7627" w:rsidRPr="00BF7627" w:rsidTr="0088559C">
        <w:tc>
          <w:tcPr>
            <w:tcW w:w="2338"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ind w:right="-150"/>
              <w:rPr>
                <w:rFonts w:asciiTheme="minorHAnsi" w:hAnsiTheme="minorHAnsi"/>
                <w:color w:val="auto"/>
                <w:sz w:val="24"/>
                <w:szCs w:val="24"/>
              </w:rPr>
            </w:pPr>
            <w:r w:rsidRPr="00BF7627">
              <w:rPr>
                <w:rFonts w:asciiTheme="minorHAnsi" w:hAnsiTheme="minorHAnsi"/>
                <w:color w:val="auto"/>
                <w:sz w:val="24"/>
                <w:szCs w:val="24"/>
              </w:rPr>
              <w:t>OPERATIVNI CILJ 4.3</w:t>
            </w:r>
          </w:p>
        </w:tc>
        <w:tc>
          <w:tcPr>
            <w:tcW w:w="8546" w:type="dxa"/>
            <w:gridSpan w:val="7"/>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jc w:val="both"/>
              <w:rPr>
                <w:rFonts w:asciiTheme="minorHAnsi" w:hAnsiTheme="minorHAnsi"/>
                <w:color w:val="auto"/>
                <w:sz w:val="24"/>
                <w:szCs w:val="24"/>
              </w:rPr>
            </w:pPr>
            <w:r w:rsidRPr="00BF7627">
              <w:rPr>
                <w:rFonts w:asciiTheme="minorHAnsi" w:hAnsiTheme="minorHAnsi"/>
                <w:color w:val="auto"/>
                <w:sz w:val="24"/>
                <w:szCs w:val="24"/>
              </w:rPr>
              <w:t xml:space="preserve">Unapređenje ponovne upotrebe informacija i povećanje dostupnosti otvorenih podataka  </w:t>
            </w:r>
          </w:p>
        </w:tc>
      </w:tr>
      <w:tr w:rsidR="00BF7627" w:rsidRPr="00BF7627" w:rsidTr="0088559C">
        <w:trPr>
          <w:gridAfter w:val="1"/>
          <w:wAfter w:w="45" w:type="dxa"/>
        </w:trPr>
        <w:tc>
          <w:tcPr>
            <w:tcW w:w="2338"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2612"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441"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38"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08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Završetak</w:t>
            </w:r>
          </w:p>
        </w:tc>
        <w:tc>
          <w:tcPr>
            <w:tcW w:w="108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w:t>
            </w:r>
          </w:p>
        </w:tc>
        <w:tc>
          <w:tcPr>
            <w:tcW w:w="135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BF7627" w:rsidRPr="00BF7627" w:rsidTr="0088559C">
        <w:trPr>
          <w:gridAfter w:val="1"/>
          <w:wAfter w:w="45" w:type="dxa"/>
        </w:trPr>
        <w:tc>
          <w:tcPr>
            <w:tcW w:w="538"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right="-122"/>
              <w:rPr>
                <w:rFonts w:asciiTheme="minorHAnsi" w:hAnsiTheme="minorHAnsi"/>
                <w:b/>
                <w:color w:val="auto"/>
                <w:sz w:val="18"/>
                <w:szCs w:val="18"/>
              </w:rPr>
            </w:pPr>
            <w:r w:rsidRPr="00BF7627">
              <w:rPr>
                <w:rFonts w:asciiTheme="minorHAnsi" w:hAnsiTheme="minorHAnsi"/>
                <w:color w:val="auto"/>
                <w:sz w:val="18"/>
                <w:szCs w:val="18"/>
              </w:rPr>
              <w:lastRenderedPageBreak/>
              <w:t>4.3.2</w:t>
            </w:r>
          </w:p>
        </w:tc>
        <w:tc>
          <w:tcPr>
            <w:tcW w:w="1800"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Unapređenje portala www.data.gov.me </w:t>
            </w:r>
          </w:p>
        </w:tc>
        <w:tc>
          <w:tcPr>
            <w:tcW w:w="2612"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Povećan broj ukupnih data setova (50%) i povećan broj dinamičkih data setova (50%)</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Analiza potrebe za poboljšanjem funkcionalnosti portala </w:t>
            </w:r>
          </w:p>
        </w:tc>
        <w:tc>
          <w:tcPr>
            <w:tcW w:w="1441"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MONSTAT</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Organi obveznici Zakona o SPI</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Savjet za otvorene podatke</w:t>
            </w:r>
          </w:p>
        </w:tc>
        <w:tc>
          <w:tcPr>
            <w:tcW w:w="938"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08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67.000 €</w:t>
            </w:r>
          </w:p>
        </w:tc>
        <w:tc>
          <w:tcPr>
            <w:tcW w:w="135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p w:rsidR="00643084" w:rsidRPr="00BF7627" w:rsidRDefault="00643084" w:rsidP="00194538">
            <w:pPr>
              <w:spacing w:before="0" w:after="0" w:line="240" w:lineRule="auto"/>
              <w:jc w:val="center"/>
              <w:rPr>
                <w:rFonts w:asciiTheme="minorHAnsi" w:hAnsiTheme="minorHAnsi"/>
                <w:b/>
                <w:color w:val="auto"/>
                <w:sz w:val="18"/>
                <w:szCs w:val="18"/>
              </w:rPr>
            </w:pPr>
          </w:p>
        </w:tc>
      </w:tr>
      <w:tr w:rsidR="00BF7627" w:rsidRPr="00BF7627" w:rsidTr="0088559C">
        <w:trPr>
          <w:gridAfter w:val="1"/>
          <w:wAfter w:w="45" w:type="dxa"/>
        </w:trPr>
        <w:tc>
          <w:tcPr>
            <w:tcW w:w="538"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right="-122"/>
              <w:rPr>
                <w:rFonts w:asciiTheme="minorHAnsi" w:hAnsiTheme="minorHAnsi"/>
                <w:b/>
                <w:color w:val="auto"/>
                <w:sz w:val="18"/>
                <w:szCs w:val="18"/>
              </w:rPr>
            </w:pPr>
            <w:r w:rsidRPr="00BF7627">
              <w:rPr>
                <w:rFonts w:asciiTheme="minorHAnsi" w:hAnsiTheme="minorHAnsi"/>
                <w:color w:val="auto"/>
                <w:sz w:val="18"/>
                <w:szCs w:val="18"/>
              </w:rPr>
              <w:t>4.3.3</w:t>
            </w:r>
          </w:p>
        </w:tc>
        <w:tc>
          <w:tcPr>
            <w:tcW w:w="1800"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Identifikacija i revizija već objavljenih setova podataka </w:t>
            </w:r>
          </w:p>
        </w:tc>
        <w:tc>
          <w:tcPr>
            <w:tcW w:w="2612"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 Ažurirani postojeći setovi – najmanje 75% datasetova na Portalu </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Pilot projek</w:t>
            </w:r>
            <w:r w:rsidR="007860C6">
              <w:rPr>
                <w:rFonts w:asciiTheme="minorHAnsi" w:hAnsiTheme="minorHAnsi"/>
                <w:color w:val="auto"/>
                <w:sz w:val="18"/>
                <w:szCs w:val="18"/>
              </w:rPr>
              <w:t>a</w:t>
            </w:r>
            <w:r w:rsidRPr="00BF7627">
              <w:rPr>
                <w:rFonts w:asciiTheme="minorHAnsi" w:hAnsiTheme="minorHAnsi"/>
                <w:color w:val="auto"/>
                <w:sz w:val="18"/>
                <w:szCs w:val="18"/>
              </w:rPr>
              <w:t>t u ministarstvima, odabranim organima uprave i odabranim lokalnim samoupravama za objavljivanje podataka u otvorenom formatu (najmanje 30 organa vlasti)</w:t>
            </w:r>
          </w:p>
        </w:tc>
        <w:tc>
          <w:tcPr>
            <w:tcW w:w="1441"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Organi obveznici Zakona o SPI</w:t>
            </w:r>
          </w:p>
        </w:tc>
        <w:tc>
          <w:tcPr>
            <w:tcW w:w="938"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08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08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37.000 €</w:t>
            </w:r>
          </w:p>
        </w:tc>
        <w:tc>
          <w:tcPr>
            <w:tcW w:w="135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BF7627" w:rsidRPr="00BF7627" w:rsidTr="0088559C">
        <w:trPr>
          <w:gridAfter w:val="1"/>
          <w:wAfter w:w="45" w:type="dxa"/>
        </w:trPr>
        <w:tc>
          <w:tcPr>
            <w:tcW w:w="538"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ind w:right="-122"/>
              <w:rPr>
                <w:rFonts w:asciiTheme="minorHAnsi" w:hAnsiTheme="minorHAnsi"/>
                <w:b/>
                <w:color w:val="auto"/>
                <w:sz w:val="18"/>
                <w:szCs w:val="18"/>
              </w:rPr>
            </w:pPr>
            <w:r w:rsidRPr="00BF7627">
              <w:rPr>
                <w:rFonts w:asciiTheme="minorHAnsi" w:hAnsiTheme="minorHAnsi"/>
                <w:color w:val="auto"/>
                <w:sz w:val="18"/>
                <w:szCs w:val="18"/>
              </w:rPr>
              <w:t>4.3.6</w:t>
            </w:r>
          </w:p>
        </w:tc>
        <w:tc>
          <w:tcPr>
            <w:tcW w:w="1800"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Unapređenje dostupnosti podataka o rodnoj ravnopravnosti</w:t>
            </w:r>
          </w:p>
          <w:p w:rsidR="00643084" w:rsidRPr="00BF7627" w:rsidRDefault="00643084" w:rsidP="00194538">
            <w:pPr>
              <w:spacing w:before="0" w:after="0" w:line="240" w:lineRule="auto"/>
              <w:rPr>
                <w:rFonts w:asciiTheme="minorHAnsi" w:hAnsiTheme="minorHAnsi"/>
                <w:b/>
                <w:color w:val="auto"/>
                <w:sz w:val="18"/>
                <w:szCs w:val="18"/>
              </w:rPr>
            </w:pPr>
          </w:p>
        </w:tc>
        <w:tc>
          <w:tcPr>
            <w:tcW w:w="2612"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Razvijanje priručnika za primjenu GAP III evropskih standarda za objavljivanje podataka o rodnoj ravnopravnosti</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Podizanje svijesti organa javne uprave o objavljivanju podataka o rodnoj ravnopravnosti na portalu otvorenih podataka</w:t>
            </w:r>
          </w:p>
        </w:tc>
        <w:tc>
          <w:tcPr>
            <w:tcW w:w="144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MJUDDM – Direktorat za inovacije</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Svi organi javne uprave</w:t>
            </w:r>
          </w:p>
        </w:tc>
        <w:tc>
          <w:tcPr>
            <w:tcW w:w="938"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2023</w:t>
            </w:r>
          </w:p>
        </w:tc>
        <w:tc>
          <w:tcPr>
            <w:tcW w:w="108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2024</w:t>
            </w:r>
          </w:p>
        </w:tc>
        <w:tc>
          <w:tcPr>
            <w:tcW w:w="108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15.000 €</w:t>
            </w:r>
          </w:p>
        </w:tc>
        <w:tc>
          <w:tcPr>
            <w:tcW w:w="135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p w:rsidR="00643084" w:rsidRPr="00BF7627" w:rsidRDefault="00643084" w:rsidP="00194538">
            <w:pPr>
              <w:spacing w:before="0" w:after="0" w:line="240" w:lineRule="auto"/>
              <w:jc w:val="center"/>
              <w:rPr>
                <w:rFonts w:asciiTheme="minorHAnsi" w:hAnsiTheme="minorHAnsi"/>
                <w:b/>
                <w:color w:val="auto"/>
                <w:sz w:val="18"/>
                <w:szCs w:val="18"/>
                <w:highlight w:val="yellow"/>
              </w:rPr>
            </w:pPr>
            <w:r w:rsidRPr="00BF7627">
              <w:rPr>
                <w:rFonts w:asciiTheme="minorHAnsi" w:hAnsiTheme="minorHAnsi"/>
                <w:color w:val="auto"/>
                <w:sz w:val="18"/>
                <w:szCs w:val="18"/>
              </w:rPr>
              <w:t>Donatorska sredstva</w:t>
            </w:r>
            <w:r w:rsidR="00C43573">
              <w:rPr>
                <w:rFonts w:asciiTheme="minorHAnsi" w:hAnsiTheme="minorHAnsi"/>
                <w:color w:val="auto"/>
                <w:sz w:val="18"/>
                <w:szCs w:val="18"/>
              </w:rPr>
              <w:t xml:space="preserve"> UNDP</w:t>
            </w:r>
          </w:p>
        </w:tc>
      </w:tr>
    </w:tbl>
    <w:p w:rsidR="00643084" w:rsidRPr="00BF7627" w:rsidRDefault="00643084" w:rsidP="00966540">
      <w:pPr>
        <w:spacing w:before="120" w:after="120" w:line="240" w:lineRule="auto"/>
        <w:jc w:val="center"/>
        <w:rPr>
          <w:rFonts w:asciiTheme="minorHAnsi" w:hAnsiTheme="minorHAnsi"/>
          <w:b/>
          <w:color w:val="auto"/>
          <w:sz w:val="28"/>
          <w:szCs w:val="28"/>
        </w:rPr>
      </w:pPr>
      <w:r w:rsidRPr="00BF7627">
        <w:rPr>
          <w:rFonts w:asciiTheme="minorHAnsi" w:hAnsiTheme="minorHAnsi"/>
          <w:b/>
          <w:color w:val="auto"/>
          <w:sz w:val="28"/>
          <w:szCs w:val="28"/>
        </w:rPr>
        <w:t>STRATEŠKI CILJ V</w:t>
      </w:r>
    </w:p>
    <w:p w:rsidR="00643084" w:rsidRPr="00BF7627" w:rsidRDefault="007860C6" w:rsidP="00643084">
      <w:pPr>
        <w:spacing w:before="120" w:after="120" w:line="240" w:lineRule="auto"/>
        <w:jc w:val="center"/>
        <w:rPr>
          <w:rFonts w:asciiTheme="minorHAnsi" w:hAnsiTheme="minorHAnsi"/>
          <w:b/>
          <w:color w:val="auto"/>
          <w:sz w:val="28"/>
          <w:szCs w:val="28"/>
        </w:rPr>
      </w:pPr>
      <w:r>
        <w:rPr>
          <w:rFonts w:asciiTheme="minorHAnsi" w:hAnsiTheme="minorHAnsi"/>
          <w:b/>
          <w:color w:val="auto"/>
          <w:sz w:val="28"/>
          <w:szCs w:val="28"/>
        </w:rPr>
        <w:t>PLANIRANJE POLITIKA S</w:t>
      </w:r>
      <w:r w:rsidR="00643084" w:rsidRPr="00BF7627">
        <w:rPr>
          <w:rFonts w:asciiTheme="minorHAnsi" w:hAnsiTheme="minorHAnsi"/>
          <w:b/>
          <w:color w:val="auto"/>
          <w:sz w:val="28"/>
          <w:szCs w:val="28"/>
        </w:rPr>
        <w:t xml:space="preserve"> GRAĐANIMA I ZA GRAĐANE</w:t>
      </w:r>
    </w:p>
    <w:tbl>
      <w:tblPr>
        <w:tblW w:w="10980" w:type="dxa"/>
        <w:tblInd w:w="-1085"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ayout w:type="fixed"/>
        <w:tblLook w:val="0400" w:firstRow="0" w:lastRow="0" w:firstColumn="0" w:lastColumn="0" w:noHBand="0" w:noVBand="1"/>
      </w:tblPr>
      <w:tblGrid>
        <w:gridCol w:w="436"/>
        <w:gridCol w:w="49"/>
        <w:gridCol w:w="2035"/>
        <w:gridCol w:w="1972"/>
        <w:gridCol w:w="638"/>
        <w:gridCol w:w="1170"/>
        <w:gridCol w:w="99"/>
        <w:gridCol w:w="891"/>
        <w:gridCol w:w="9"/>
        <w:gridCol w:w="1161"/>
        <w:gridCol w:w="9"/>
        <w:gridCol w:w="1251"/>
        <w:gridCol w:w="9"/>
        <w:gridCol w:w="1251"/>
      </w:tblGrid>
      <w:tr w:rsidR="00BF7627" w:rsidRPr="00BF7627" w:rsidTr="0088559C">
        <w:tc>
          <w:tcPr>
            <w:tcW w:w="2520"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OPERATIVNI CILJ 5.1</w:t>
            </w:r>
          </w:p>
        </w:tc>
        <w:tc>
          <w:tcPr>
            <w:tcW w:w="8460" w:type="dxa"/>
            <w:gridSpan w:val="11"/>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Jačanje sistema planiranja zasnovanog na podacima koje vodi ka kreiranju održivih politika i postizanju prioriteta Vlade</w:t>
            </w:r>
          </w:p>
        </w:tc>
      </w:tr>
      <w:tr w:rsidR="00BF7627" w:rsidRPr="00BF7627" w:rsidTr="0088559C">
        <w:tc>
          <w:tcPr>
            <w:tcW w:w="2520"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261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170"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9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Početak</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Završetak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 za realizaciju</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BF7627" w:rsidRPr="00BF7627" w:rsidTr="0088559C">
        <w:tc>
          <w:tcPr>
            <w:tcW w:w="48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ind w:right="-192"/>
              <w:rPr>
                <w:rFonts w:asciiTheme="minorHAnsi" w:hAnsiTheme="minorHAnsi"/>
                <w:b/>
                <w:color w:val="auto"/>
                <w:sz w:val="18"/>
                <w:szCs w:val="18"/>
              </w:rPr>
            </w:pPr>
            <w:r w:rsidRPr="00BF7627">
              <w:rPr>
                <w:rFonts w:asciiTheme="minorHAnsi" w:hAnsiTheme="minorHAnsi"/>
                <w:color w:val="auto"/>
                <w:sz w:val="18"/>
                <w:szCs w:val="18"/>
              </w:rPr>
              <w:t>5.1.3</w:t>
            </w:r>
          </w:p>
        </w:tc>
        <w:tc>
          <w:tcPr>
            <w:tcW w:w="203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Revidiranje Programa obrazovanja za strateško planiranje u dijelu tema i obuhvata</w:t>
            </w:r>
          </w:p>
          <w:p w:rsidR="00643084" w:rsidRPr="00BF7627" w:rsidRDefault="00643084" w:rsidP="00194538">
            <w:pPr>
              <w:spacing w:before="0" w:after="0" w:line="240" w:lineRule="auto"/>
              <w:rPr>
                <w:rFonts w:asciiTheme="minorHAnsi" w:hAnsiTheme="minorHAnsi"/>
                <w:b/>
                <w:color w:val="auto"/>
                <w:sz w:val="18"/>
                <w:szCs w:val="18"/>
              </w:rPr>
            </w:pPr>
          </w:p>
        </w:tc>
        <w:tc>
          <w:tcPr>
            <w:tcW w:w="261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xml:space="preserve">Revidirana sadržina Programa obrazovanja za strateško planiranje, kojim su obuhvaćene teme orodnjavanja, procjene uticaja na životnu sredinu i </w:t>
            </w:r>
            <w:r w:rsidR="007860C6">
              <w:rPr>
                <w:rFonts w:asciiTheme="minorHAnsi" w:hAnsiTheme="minorHAnsi"/>
                <w:color w:val="auto"/>
                <w:sz w:val="18"/>
                <w:szCs w:val="18"/>
              </w:rPr>
              <w:t xml:space="preserve">kojim je </w:t>
            </w:r>
            <w:r w:rsidRPr="00BF7627">
              <w:rPr>
                <w:rFonts w:asciiTheme="minorHAnsi" w:hAnsiTheme="minorHAnsi"/>
                <w:color w:val="auto"/>
                <w:sz w:val="18"/>
                <w:szCs w:val="18"/>
              </w:rPr>
              <w:t xml:space="preserve">proširen obuhvat na službenike drugih državnih institucija i lokalne samouprave </w:t>
            </w:r>
          </w:p>
        </w:tc>
        <w:tc>
          <w:tcPr>
            <w:tcW w:w="117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GSV</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MPLJMP</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MEPPU</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99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5.200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highlight w:val="yellow"/>
              </w:rPr>
            </w:pPr>
            <w:r w:rsidRPr="00BF7627">
              <w:rPr>
                <w:rFonts w:asciiTheme="minorHAnsi" w:hAnsiTheme="minorHAnsi"/>
                <w:color w:val="auto"/>
                <w:sz w:val="18"/>
                <w:szCs w:val="18"/>
              </w:rPr>
              <w:t>Donatorska sredstva</w:t>
            </w:r>
          </w:p>
        </w:tc>
      </w:tr>
      <w:tr w:rsidR="00BF7627" w:rsidRPr="00BF7627" w:rsidTr="0088559C">
        <w:tc>
          <w:tcPr>
            <w:tcW w:w="48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ind w:right="-192"/>
              <w:rPr>
                <w:rFonts w:asciiTheme="minorHAnsi" w:hAnsiTheme="minorHAnsi"/>
                <w:b/>
                <w:color w:val="auto"/>
                <w:sz w:val="18"/>
                <w:szCs w:val="18"/>
              </w:rPr>
            </w:pPr>
            <w:r w:rsidRPr="00BF7627">
              <w:rPr>
                <w:rFonts w:asciiTheme="minorHAnsi" w:hAnsiTheme="minorHAnsi"/>
                <w:color w:val="auto"/>
                <w:sz w:val="18"/>
                <w:szCs w:val="18"/>
              </w:rPr>
              <w:t>5.1.4</w:t>
            </w:r>
          </w:p>
        </w:tc>
        <w:tc>
          <w:tcPr>
            <w:tcW w:w="203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Organizovanje obuke u okviru inoviranog Programa</w:t>
            </w:r>
          </w:p>
        </w:tc>
        <w:tc>
          <w:tcPr>
            <w:tcW w:w="261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Broj realizovanih ciklusa programa</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Broj obučenih polaznika i polaznica (centralni i lokalni nivo) koji su uspješno završili Program</w:t>
            </w:r>
          </w:p>
        </w:tc>
        <w:tc>
          <w:tcPr>
            <w:tcW w:w="1170"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GSV</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UzK</w:t>
            </w:r>
          </w:p>
          <w:p w:rsidR="00643084" w:rsidRPr="00BF7627" w:rsidRDefault="00643084" w:rsidP="00194538">
            <w:pPr>
              <w:spacing w:before="0" w:after="0" w:line="240" w:lineRule="auto"/>
              <w:jc w:val="center"/>
              <w:rPr>
                <w:rFonts w:asciiTheme="minorHAnsi" w:hAnsiTheme="minorHAnsi"/>
                <w:b/>
                <w:color w:val="auto"/>
                <w:sz w:val="18"/>
                <w:szCs w:val="18"/>
              </w:rPr>
            </w:pPr>
          </w:p>
        </w:tc>
        <w:tc>
          <w:tcPr>
            <w:tcW w:w="99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2022</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37.700 €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C43573" w:rsidP="00194538">
            <w:pPr>
              <w:spacing w:before="0" w:after="0" w:line="240" w:lineRule="auto"/>
              <w:jc w:val="center"/>
              <w:rPr>
                <w:rFonts w:asciiTheme="minorHAnsi" w:hAnsiTheme="minorHAnsi"/>
                <w:b/>
                <w:color w:val="auto"/>
                <w:sz w:val="18"/>
                <w:szCs w:val="18"/>
                <w:highlight w:val="yellow"/>
              </w:rPr>
            </w:pPr>
            <w:r w:rsidRPr="00C43573">
              <w:rPr>
                <w:rFonts w:asciiTheme="minorHAnsi" w:hAnsiTheme="minorHAnsi"/>
                <w:color w:val="auto"/>
                <w:sz w:val="18"/>
                <w:szCs w:val="18"/>
              </w:rPr>
              <w:t>Donatorska sredstva, podrška EU</w:t>
            </w:r>
          </w:p>
        </w:tc>
      </w:tr>
      <w:tr w:rsidR="00BF7627" w:rsidRPr="00BF7627" w:rsidTr="0088559C">
        <w:tc>
          <w:tcPr>
            <w:tcW w:w="485" w:type="dxa"/>
            <w:gridSpan w:val="2"/>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ind w:left="-120" w:right="-192"/>
              <w:rPr>
                <w:rFonts w:asciiTheme="minorHAnsi" w:hAnsiTheme="minorHAnsi"/>
                <w:b/>
                <w:color w:val="auto"/>
                <w:sz w:val="18"/>
                <w:szCs w:val="18"/>
              </w:rPr>
            </w:pPr>
            <w:r w:rsidRPr="00BF7627">
              <w:rPr>
                <w:rFonts w:asciiTheme="minorHAnsi" w:hAnsiTheme="minorHAnsi"/>
                <w:color w:val="auto"/>
                <w:sz w:val="18"/>
                <w:szCs w:val="18"/>
              </w:rPr>
              <w:t>5.1.18</w:t>
            </w:r>
          </w:p>
        </w:tc>
        <w:tc>
          <w:tcPr>
            <w:tcW w:w="2035" w:type="dxa"/>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7860C6"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Unaprieđenje</w:t>
            </w:r>
            <w:r w:rsidR="00643084" w:rsidRPr="00BF7627">
              <w:rPr>
                <w:rFonts w:asciiTheme="minorHAnsi" w:hAnsiTheme="minorHAnsi"/>
                <w:color w:val="auto"/>
                <w:sz w:val="18"/>
                <w:szCs w:val="18"/>
              </w:rPr>
              <w:t xml:space="preserve"> izvještaja o primjeni Ured</w:t>
            </w:r>
            <w:r>
              <w:rPr>
                <w:rFonts w:asciiTheme="minorHAnsi" w:hAnsiTheme="minorHAnsi"/>
                <w:color w:val="auto"/>
                <w:sz w:val="18"/>
                <w:szCs w:val="18"/>
              </w:rPr>
              <w:t>be o izboru predstavnika nevlad</w:t>
            </w:r>
            <w:r w:rsidR="00643084" w:rsidRPr="00BF7627">
              <w:rPr>
                <w:rFonts w:asciiTheme="minorHAnsi" w:hAnsiTheme="minorHAnsi"/>
                <w:color w:val="auto"/>
                <w:sz w:val="18"/>
                <w:szCs w:val="18"/>
              </w:rPr>
              <w:t>inih organizacija i spr</w:t>
            </w:r>
            <w:r>
              <w:rPr>
                <w:rFonts w:asciiTheme="minorHAnsi" w:hAnsiTheme="minorHAnsi"/>
                <w:color w:val="auto"/>
                <w:sz w:val="18"/>
                <w:szCs w:val="18"/>
              </w:rPr>
              <w:t>o</w:t>
            </w:r>
            <w:r w:rsidR="00643084" w:rsidRPr="00BF7627">
              <w:rPr>
                <w:rFonts w:asciiTheme="minorHAnsi" w:hAnsiTheme="minorHAnsi"/>
                <w:color w:val="auto"/>
                <w:sz w:val="18"/>
                <w:szCs w:val="18"/>
              </w:rPr>
              <w:t xml:space="preserve">vođenju javne rasprave u postupku pripreme zakona i strategija </w:t>
            </w:r>
          </w:p>
        </w:tc>
        <w:tc>
          <w:tcPr>
            <w:tcW w:w="2610" w:type="dxa"/>
            <w:gridSpan w:val="2"/>
            <w:tcBorders>
              <w:top w:val="single" w:sz="4" w:space="0" w:color="000000"/>
              <w:left w:val="single" w:sz="4" w:space="0" w:color="000000"/>
              <w:bottom w:val="single" w:sz="4" w:space="0" w:color="000000"/>
              <w:right w:val="single" w:sz="4" w:space="0" w:color="000000"/>
            </w:tcBorders>
            <w:shd w:val="clear" w:color="auto" w:fill="auto"/>
          </w:tcPr>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 Izm</w:t>
            </w:r>
            <w:r w:rsidR="007860C6">
              <w:rPr>
                <w:rFonts w:asciiTheme="minorHAnsi" w:hAnsiTheme="minorHAnsi"/>
                <w:color w:val="auto"/>
                <w:sz w:val="18"/>
                <w:szCs w:val="18"/>
              </w:rPr>
              <w:t>ijenjena struktura izvještaja s</w:t>
            </w:r>
            <w:r w:rsidRPr="00BF7627">
              <w:rPr>
                <w:rFonts w:asciiTheme="minorHAnsi" w:hAnsiTheme="minorHAnsi"/>
                <w:color w:val="auto"/>
                <w:sz w:val="18"/>
                <w:szCs w:val="18"/>
              </w:rPr>
              <w:t xml:space="preserve"> unaprijeđenim statističkim podacima i dodavanjem informacija o zadovoljstvu učesnika u radnim grupama, godišnja evaluacija procesa održanih javnih konsultacija </w:t>
            </w:r>
          </w:p>
          <w:p w:rsidR="00643084" w:rsidRPr="00BF7627" w:rsidRDefault="00643084"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lastRenderedPageBreak/>
              <w:t>-  Broj radnih</w:t>
            </w:r>
            <w:r w:rsidR="007860C6">
              <w:rPr>
                <w:rFonts w:asciiTheme="minorHAnsi" w:hAnsiTheme="minorHAnsi"/>
                <w:color w:val="auto"/>
                <w:sz w:val="18"/>
                <w:szCs w:val="18"/>
              </w:rPr>
              <w:t xml:space="preserve"> tijela u koja su uključ</w:t>
            </w:r>
            <w:r w:rsidRPr="00BF7627">
              <w:rPr>
                <w:rFonts w:asciiTheme="minorHAnsi" w:hAnsiTheme="minorHAnsi"/>
                <w:color w:val="auto"/>
                <w:sz w:val="18"/>
                <w:szCs w:val="18"/>
              </w:rPr>
              <w:t>eni predstavnici JLS</w:t>
            </w:r>
          </w:p>
        </w:tc>
        <w:tc>
          <w:tcPr>
            <w:tcW w:w="1170" w:type="dxa"/>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lastRenderedPageBreak/>
              <w:t>MJUDDM</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GSV</w:t>
            </w:r>
          </w:p>
          <w:p w:rsidR="00643084" w:rsidRPr="00BF7627" w:rsidRDefault="00643084" w:rsidP="00194538">
            <w:pPr>
              <w:spacing w:before="0" w:after="0" w:line="240" w:lineRule="auto"/>
              <w:jc w:val="center"/>
              <w:rPr>
                <w:rFonts w:asciiTheme="minorHAnsi" w:hAnsiTheme="minorHAnsi"/>
                <w:b/>
                <w:color w:val="auto"/>
                <w:sz w:val="18"/>
                <w:szCs w:val="18"/>
              </w:rPr>
            </w:pPr>
          </w:p>
        </w:tc>
        <w:tc>
          <w:tcPr>
            <w:tcW w:w="99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III Q 2022</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5.000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auto"/>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r w:rsidR="00BF7627" w:rsidRPr="00BF7627" w:rsidTr="0088559C">
        <w:trPr>
          <w:trHeight w:val="521"/>
        </w:trPr>
        <w:tc>
          <w:tcPr>
            <w:tcW w:w="2520"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OPERATIVNI CILJ 5.2</w:t>
            </w:r>
          </w:p>
        </w:tc>
        <w:tc>
          <w:tcPr>
            <w:tcW w:w="8460" w:type="dxa"/>
            <w:gridSpan w:val="11"/>
            <w:tcBorders>
              <w:top w:val="single" w:sz="4" w:space="0" w:color="000000"/>
              <w:left w:val="single" w:sz="4" w:space="0" w:color="000000"/>
              <w:bottom w:val="single" w:sz="4" w:space="0" w:color="000000"/>
              <w:right w:val="single" w:sz="4" w:space="0" w:color="000000"/>
            </w:tcBorders>
            <w:shd w:val="clear" w:color="auto" w:fill="CBD5DE" w:themeFill="accent1" w:themeFillTint="66"/>
          </w:tcPr>
          <w:p w:rsidR="00643084" w:rsidRPr="00BF7627" w:rsidRDefault="00643084"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Unapređenje institucionalne koordinacije za snažnije efekte javnih politika</w:t>
            </w:r>
          </w:p>
        </w:tc>
      </w:tr>
      <w:tr w:rsidR="00BF7627" w:rsidRPr="00BF7627" w:rsidTr="0088559C">
        <w:tc>
          <w:tcPr>
            <w:tcW w:w="2520"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1972"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907"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0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Početak </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Završetak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Sredstva za realizaciju</w:t>
            </w:r>
          </w:p>
        </w:tc>
        <w:tc>
          <w:tcPr>
            <w:tcW w:w="1251"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643084" w:rsidRPr="00BF7627" w:rsidRDefault="00643084"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BF7627" w:rsidRPr="00BF7627" w:rsidTr="0088559C">
        <w:tc>
          <w:tcPr>
            <w:tcW w:w="485"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ind w:left="-120"/>
              <w:rPr>
                <w:rFonts w:asciiTheme="minorHAnsi" w:hAnsiTheme="minorHAnsi"/>
                <w:b/>
                <w:color w:val="auto"/>
                <w:sz w:val="18"/>
                <w:szCs w:val="18"/>
              </w:rPr>
            </w:pPr>
            <w:r w:rsidRPr="00BF7627">
              <w:rPr>
                <w:rFonts w:asciiTheme="minorHAnsi" w:hAnsiTheme="minorHAnsi"/>
                <w:color w:val="auto"/>
                <w:sz w:val="18"/>
                <w:szCs w:val="18"/>
              </w:rPr>
              <w:t>5.2.9</w:t>
            </w:r>
          </w:p>
        </w:tc>
        <w:tc>
          <w:tcPr>
            <w:tcW w:w="2035"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643084" w:rsidP="00194538">
            <w:pPr>
              <w:spacing w:before="0" w:after="0" w:line="240" w:lineRule="auto"/>
              <w:ind w:right="-25"/>
              <w:rPr>
                <w:rFonts w:asciiTheme="minorHAnsi" w:hAnsiTheme="minorHAnsi"/>
                <w:b/>
                <w:color w:val="auto"/>
                <w:sz w:val="18"/>
                <w:szCs w:val="18"/>
              </w:rPr>
            </w:pPr>
            <w:r w:rsidRPr="00BF7627">
              <w:rPr>
                <w:rFonts w:asciiTheme="minorHAnsi" w:hAnsiTheme="minorHAnsi"/>
                <w:color w:val="auto"/>
                <w:sz w:val="18"/>
                <w:szCs w:val="18"/>
              </w:rPr>
              <w:t xml:space="preserve">Izrada analize odnosa strateških dokumenata na nacionalnom i </w:t>
            </w:r>
            <w:r w:rsidR="007860C6">
              <w:rPr>
                <w:rFonts w:asciiTheme="minorHAnsi" w:hAnsiTheme="minorHAnsi"/>
                <w:color w:val="auto"/>
                <w:sz w:val="18"/>
                <w:szCs w:val="18"/>
              </w:rPr>
              <w:t xml:space="preserve">na </w:t>
            </w:r>
            <w:r w:rsidRPr="00BF7627">
              <w:rPr>
                <w:rFonts w:asciiTheme="minorHAnsi" w:hAnsiTheme="minorHAnsi"/>
                <w:color w:val="auto"/>
                <w:sz w:val="18"/>
                <w:szCs w:val="18"/>
              </w:rPr>
              <w:t>lokalnom nivou</w:t>
            </w:r>
          </w:p>
        </w:tc>
        <w:tc>
          <w:tcPr>
            <w:tcW w:w="1972"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643084" w:rsidRPr="00BF7627" w:rsidRDefault="007860C6" w:rsidP="00194538">
            <w:pPr>
              <w:spacing w:before="0" w:after="0" w:line="240" w:lineRule="auto"/>
              <w:rPr>
                <w:rFonts w:asciiTheme="minorHAnsi" w:hAnsiTheme="minorHAnsi"/>
                <w:b/>
                <w:color w:val="auto"/>
                <w:sz w:val="18"/>
                <w:szCs w:val="18"/>
              </w:rPr>
            </w:pPr>
            <w:r>
              <w:rPr>
                <w:rFonts w:asciiTheme="minorHAnsi" w:hAnsiTheme="minorHAnsi"/>
                <w:color w:val="auto"/>
                <w:sz w:val="18"/>
                <w:szCs w:val="18"/>
              </w:rPr>
              <w:t>Izrađena analiza o vezama st</w:t>
            </w:r>
            <w:r w:rsidR="00643084" w:rsidRPr="00BF7627">
              <w:rPr>
                <w:rFonts w:asciiTheme="minorHAnsi" w:hAnsiTheme="minorHAnsi"/>
                <w:color w:val="auto"/>
                <w:sz w:val="18"/>
                <w:szCs w:val="18"/>
              </w:rPr>
              <w:t>r</w:t>
            </w:r>
            <w:r>
              <w:rPr>
                <w:rFonts w:asciiTheme="minorHAnsi" w:hAnsiTheme="minorHAnsi"/>
                <w:color w:val="auto"/>
                <w:sz w:val="18"/>
                <w:szCs w:val="18"/>
              </w:rPr>
              <w:t>a</w:t>
            </w:r>
            <w:r w:rsidR="00643084" w:rsidRPr="00BF7627">
              <w:rPr>
                <w:rFonts w:asciiTheme="minorHAnsi" w:hAnsiTheme="minorHAnsi"/>
                <w:color w:val="auto"/>
                <w:sz w:val="18"/>
                <w:szCs w:val="18"/>
              </w:rPr>
              <w:t xml:space="preserve">teških dokumenata na nacionalnom i </w:t>
            </w:r>
            <w:r>
              <w:rPr>
                <w:rFonts w:asciiTheme="minorHAnsi" w:hAnsiTheme="minorHAnsi"/>
                <w:color w:val="auto"/>
                <w:sz w:val="18"/>
                <w:szCs w:val="18"/>
              </w:rPr>
              <w:t xml:space="preserve">na </w:t>
            </w:r>
            <w:r w:rsidR="00643084" w:rsidRPr="00BF7627">
              <w:rPr>
                <w:rFonts w:asciiTheme="minorHAnsi" w:hAnsiTheme="minorHAnsi"/>
                <w:color w:val="auto"/>
                <w:sz w:val="18"/>
                <w:szCs w:val="18"/>
              </w:rPr>
              <w:t>lokalnom nivou s preporukama za unapređenje</w:t>
            </w:r>
          </w:p>
        </w:tc>
        <w:tc>
          <w:tcPr>
            <w:tcW w:w="1907"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GSV</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ZOCG</w:t>
            </w:r>
          </w:p>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JLS</w:t>
            </w:r>
          </w:p>
        </w:tc>
        <w:tc>
          <w:tcPr>
            <w:tcW w:w="90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 Q 2023</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2023</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643084"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4.600 €</w:t>
            </w:r>
          </w:p>
        </w:tc>
        <w:tc>
          <w:tcPr>
            <w:tcW w:w="125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643084" w:rsidRPr="00BF7627" w:rsidRDefault="007860C6" w:rsidP="00194538">
            <w:pPr>
              <w:spacing w:before="0" w:after="0" w:line="240" w:lineRule="auto"/>
              <w:jc w:val="center"/>
              <w:rPr>
                <w:rFonts w:asciiTheme="minorHAnsi" w:hAnsiTheme="minorHAnsi"/>
                <w:b/>
                <w:color w:val="auto"/>
                <w:sz w:val="18"/>
                <w:szCs w:val="18"/>
                <w:highlight w:val="yellow"/>
              </w:rPr>
            </w:pPr>
            <w:r>
              <w:rPr>
                <w:rFonts w:asciiTheme="minorHAnsi" w:hAnsiTheme="minorHAnsi"/>
                <w:color w:val="auto"/>
                <w:sz w:val="18"/>
                <w:szCs w:val="18"/>
              </w:rPr>
              <w:t>Donat</w:t>
            </w:r>
            <w:r w:rsidR="00C43573" w:rsidRPr="00C43573">
              <w:rPr>
                <w:rFonts w:asciiTheme="minorHAnsi" w:hAnsiTheme="minorHAnsi"/>
                <w:color w:val="auto"/>
                <w:sz w:val="18"/>
                <w:szCs w:val="18"/>
              </w:rPr>
              <w:t>o</w:t>
            </w:r>
            <w:r>
              <w:rPr>
                <w:rFonts w:asciiTheme="minorHAnsi" w:hAnsiTheme="minorHAnsi"/>
                <w:color w:val="auto"/>
                <w:sz w:val="18"/>
                <w:szCs w:val="18"/>
              </w:rPr>
              <w:t>r</w:t>
            </w:r>
            <w:r w:rsidR="00C43573" w:rsidRPr="00C43573">
              <w:rPr>
                <w:rFonts w:asciiTheme="minorHAnsi" w:hAnsiTheme="minorHAnsi"/>
                <w:color w:val="auto"/>
                <w:sz w:val="18"/>
                <w:szCs w:val="18"/>
              </w:rPr>
              <w:t>ska sredstva, podrška EU</w:t>
            </w:r>
          </w:p>
        </w:tc>
      </w:tr>
      <w:tr w:rsidR="00BF7627" w:rsidRPr="00BF7627" w:rsidTr="0088559C">
        <w:tc>
          <w:tcPr>
            <w:tcW w:w="2520" w:type="dxa"/>
            <w:gridSpan w:val="3"/>
            <w:tcBorders>
              <w:top w:val="single" w:sz="4" w:space="0" w:color="000000"/>
              <w:left w:val="single" w:sz="4" w:space="0" w:color="000000"/>
              <w:bottom w:val="single" w:sz="4" w:space="0" w:color="000000"/>
              <w:right w:val="single" w:sz="4" w:space="0" w:color="000000"/>
            </w:tcBorders>
            <w:shd w:val="clear" w:color="auto" w:fill="E0E4E5"/>
          </w:tcPr>
          <w:p w:rsidR="00553796" w:rsidRPr="00BF7627" w:rsidRDefault="00553796"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OPERATIVNI CILJ 5.3</w:t>
            </w:r>
          </w:p>
        </w:tc>
        <w:tc>
          <w:tcPr>
            <w:tcW w:w="8460" w:type="dxa"/>
            <w:gridSpan w:val="11"/>
            <w:tcBorders>
              <w:top w:val="single" w:sz="4" w:space="0" w:color="000000"/>
              <w:left w:val="single" w:sz="4" w:space="0" w:color="000000"/>
              <w:bottom w:val="single" w:sz="4" w:space="0" w:color="000000"/>
              <w:right w:val="single" w:sz="4" w:space="0" w:color="000000"/>
            </w:tcBorders>
            <w:shd w:val="clear" w:color="auto" w:fill="E0E4E5"/>
          </w:tcPr>
          <w:p w:rsidR="00553796" w:rsidRPr="00BF7627" w:rsidRDefault="00553796" w:rsidP="00194538">
            <w:pPr>
              <w:spacing w:before="0" w:after="0" w:line="240" w:lineRule="auto"/>
              <w:rPr>
                <w:rFonts w:asciiTheme="minorHAnsi" w:hAnsiTheme="minorHAnsi"/>
                <w:color w:val="auto"/>
                <w:sz w:val="24"/>
                <w:szCs w:val="24"/>
              </w:rPr>
            </w:pPr>
            <w:r w:rsidRPr="00BF7627">
              <w:rPr>
                <w:rFonts w:asciiTheme="minorHAnsi" w:hAnsiTheme="minorHAnsi"/>
                <w:color w:val="auto"/>
                <w:sz w:val="24"/>
                <w:szCs w:val="24"/>
              </w:rPr>
              <w:t>Povećanje obuhvata i jačanje kapaciteta za sprovođenje RIA</w:t>
            </w:r>
          </w:p>
        </w:tc>
      </w:tr>
      <w:tr w:rsidR="00BF7627" w:rsidRPr="00BF7627" w:rsidTr="0088559C">
        <w:tc>
          <w:tcPr>
            <w:tcW w:w="2520"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Aktivnosti</w:t>
            </w:r>
          </w:p>
        </w:tc>
        <w:tc>
          <w:tcPr>
            <w:tcW w:w="1972"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Indikator rezultata</w:t>
            </w:r>
          </w:p>
        </w:tc>
        <w:tc>
          <w:tcPr>
            <w:tcW w:w="1907" w:type="dxa"/>
            <w:gridSpan w:val="3"/>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Nadležne institucije</w:t>
            </w:r>
          </w:p>
        </w:tc>
        <w:tc>
          <w:tcPr>
            <w:tcW w:w="90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Početak </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 xml:space="preserve">Završetak </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Sredstva za realizaciju</w:t>
            </w:r>
          </w:p>
        </w:tc>
        <w:tc>
          <w:tcPr>
            <w:tcW w:w="1251" w:type="dxa"/>
            <w:tcBorders>
              <w:top w:val="single" w:sz="4" w:space="0" w:color="000000"/>
              <w:left w:val="single" w:sz="4" w:space="0" w:color="000000"/>
              <w:bottom w:val="single" w:sz="4" w:space="0" w:color="000000"/>
              <w:right w:val="single" w:sz="4" w:space="0" w:color="000000"/>
            </w:tcBorders>
            <w:shd w:val="clear" w:color="auto" w:fill="CBD5DE" w:themeFill="accent1" w:themeFillTint="66"/>
            <w:vAlign w:val="center"/>
          </w:tcPr>
          <w:p w:rsidR="00553796" w:rsidRPr="00BF7627" w:rsidRDefault="00553796" w:rsidP="00194538">
            <w:pPr>
              <w:spacing w:before="0" w:after="0" w:line="240" w:lineRule="auto"/>
              <w:jc w:val="center"/>
              <w:rPr>
                <w:rFonts w:asciiTheme="minorHAnsi" w:hAnsiTheme="minorHAnsi"/>
                <w:color w:val="auto"/>
              </w:rPr>
            </w:pPr>
            <w:r w:rsidRPr="00BF7627">
              <w:rPr>
                <w:rFonts w:asciiTheme="minorHAnsi" w:hAnsiTheme="minorHAnsi"/>
                <w:color w:val="auto"/>
              </w:rPr>
              <w:t>Izvor finansiranja</w:t>
            </w:r>
          </w:p>
        </w:tc>
      </w:tr>
      <w:tr w:rsidR="00BF7627" w:rsidRPr="00BF7627" w:rsidTr="0088559C">
        <w:tc>
          <w:tcPr>
            <w:tcW w:w="436"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553796" w:rsidRPr="00BF7627" w:rsidRDefault="00553796" w:rsidP="00194538">
            <w:pPr>
              <w:spacing w:before="0" w:after="0" w:line="240" w:lineRule="auto"/>
              <w:ind w:left="-120" w:right="-81"/>
              <w:rPr>
                <w:rFonts w:asciiTheme="minorHAnsi" w:hAnsiTheme="minorHAnsi"/>
                <w:b/>
                <w:color w:val="auto"/>
                <w:sz w:val="18"/>
                <w:szCs w:val="18"/>
              </w:rPr>
            </w:pPr>
            <w:r w:rsidRPr="00BF7627">
              <w:rPr>
                <w:rFonts w:asciiTheme="minorHAnsi" w:hAnsiTheme="minorHAnsi"/>
                <w:color w:val="auto"/>
                <w:sz w:val="18"/>
                <w:szCs w:val="18"/>
              </w:rPr>
              <w:t>5.3.1</w:t>
            </w:r>
          </w:p>
        </w:tc>
        <w:tc>
          <w:tcPr>
            <w:tcW w:w="2084"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tcPr>
          <w:p w:rsidR="00553796" w:rsidRPr="00BF7627" w:rsidRDefault="00553796" w:rsidP="00194538">
            <w:pPr>
              <w:spacing w:before="0" w:after="0" w:line="240" w:lineRule="auto"/>
              <w:jc w:val="both"/>
              <w:rPr>
                <w:rFonts w:asciiTheme="minorHAnsi" w:hAnsiTheme="minorHAnsi"/>
                <w:b/>
                <w:color w:val="auto"/>
                <w:sz w:val="18"/>
                <w:szCs w:val="18"/>
              </w:rPr>
            </w:pPr>
            <w:r w:rsidRPr="00BF7627">
              <w:rPr>
                <w:rFonts w:asciiTheme="minorHAnsi" w:hAnsiTheme="minorHAnsi"/>
                <w:color w:val="auto"/>
                <w:sz w:val="18"/>
                <w:szCs w:val="18"/>
              </w:rPr>
              <w:t>Izmjena Uputstva o sačinjavanju izvještaja o sprovedenoj analizi uticaja propisa i Priručnik za RIA</w:t>
            </w:r>
          </w:p>
        </w:tc>
        <w:tc>
          <w:tcPr>
            <w:tcW w:w="1972" w:type="dxa"/>
            <w:tcBorders>
              <w:top w:val="single" w:sz="4" w:space="0" w:color="000000"/>
              <w:left w:val="single" w:sz="4" w:space="0" w:color="000000"/>
              <w:bottom w:val="single" w:sz="4" w:space="0" w:color="000000"/>
              <w:right w:val="single" w:sz="4" w:space="0" w:color="000000"/>
            </w:tcBorders>
            <w:shd w:val="clear" w:color="auto" w:fill="FFFFFF" w:themeFill="background1"/>
          </w:tcPr>
          <w:p w:rsidR="00553796" w:rsidRPr="00BF7627" w:rsidRDefault="00553796" w:rsidP="00194538">
            <w:pPr>
              <w:spacing w:before="0" w:after="0" w:line="240" w:lineRule="auto"/>
              <w:rPr>
                <w:rFonts w:asciiTheme="minorHAnsi" w:hAnsiTheme="minorHAnsi"/>
                <w:b/>
                <w:color w:val="auto"/>
                <w:sz w:val="18"/>
                <w:szCs w:val="18"/>
              </w:rPr>
            </w:pPr>
            <w:r w:rsidRPr="00BF7627">
              <w:rPr>
                <w:rFonts w:asciiTheme="minorHAnsi" w:hAnsiTheme="minorHAnsi"/>
                <w:color w:val="auto"/>
                <w:sz w:val="18"/>
                <w:szCs w:val="18"/>
              </w:rPr>
              <w:t>Izmijenjeno Upustvo u dijeluprocjene fiskalnog uticaja budžet</w:t>
            </w:r>
            <w:r w:rsidR="007860C6">
              <w:rPr>
                <w:rFonts w:asciiTheme="minorHAnsi" w:hAnsiTheme="minorHAnsi"/>
                <w:color w:val="auto"/>
                <w:sz w:val="18"/>
                <w:szCs w:val="18"/>
              </w:rPr>
              <w:t>a lokalnih samouprava i rodne</w:t>
            </w:r>
            <w:r w:rsidRPr="00BF7627">
              <w:rPr>
                <w:rFonts w:asciiTheme="minorHAnsi" w:hAnsiTheme="minorHAnsi"/>
                <w:color w:val="auto"/>
                <w:sz w:val="18"/>
                <w:szCs w:val="18"/>
              </w:rPr>
              <w:t xml:space="preserve"> ravnopravnost</w:t>
            </w:r>
            <w:r w:rsidR="007860C6">
              <w:rPr>
                <w:rFonts w:asciiTheme="minorHAnsi" w:hAnsiTheme="minorHAnsi"/>
                <w:color w:val="auto"/>
                <w:sz w:val="18"/>
                <w:szCs w:val="18"/>
              </w:rPr>
              <w:t>i</w:t>
            </w:r>
            <w:r w:rsidRPr="00BF7627">
              <w:rPr>
                <w:rFonts w:asciiTheme="minorHAnsi" w:hAnsiTheme="minorHAnsi"/>
                <w:color w:val="auto"/>
                <w:sz w:val="18"/>
                <w:szCs w:val="18"/>
              </w:rPr>
              <w:t xml:space="preserve"> i Priručnika za RIA</w:t>
            </w:r>
          </w:p>
        </w:tc>
        <w:tc>
          <w:tcPr>
            <w:tcW w:w="1907" w:type="dxa"/>
            <w:gridSpan w:val="3"/>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553796" w:rsidRPr="00BF7627" w:rsidRDefault="00553796"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MFSS</w:t>
            </w:r>
          </w:p>
        </w:tc>
        <w:tc>
          <w:tcPr>
            <w:tcW w:w="90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553796" w:rsidRPr="00BF7627" w:rsidRDefault="00553796"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II Q 2022</w:t>
            </w:r>
          </w:p>
        </w:tc>
        <w:tc>
          <w:tcPr>
            <w:tcW w:w="117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553796" w:rsidRPr="00BF7627" w:rsidRDefault="00553796"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IV Q 2022</w:t>
            </w:r>
          </w:p>
        </w:tc>
        <w:tc>
          <w:tcPr>
            <w:tcW w:w="1260" w:type="dxa"/>
            <w:gridSpan w:val="2"/>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553796" w:rsidRPr="00BF7627" w:rsidRDefault="00553796"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3.000 €</w:t>
            </w:r>
          </w:p>
        </w:tc>
        <w:tc>
          <w:tcPr>
            <w:tcW w:w="1251" w:type="dxa"/>
            <w:tcBorders>
              <w:top w:val="single" w:sz="4" w:space="0" w:color="000000"/>
              <w:left w:val="single" w:sz="4" w:space="0" w:color="000000"/>
              <w:bottom w:val="single" w:sz="4" w:space="0" w:color="000000"/>
              <w:right w:val="single" w:sz="4" w:space="0" w:color="000000"/>
            </w:tcBorders>
            <w:shd w:val="clear" w:color="auto" w:fill="FFFFFF" w:themeFill="background1"/>
            <w:vAlign w:val="center"/>
          </w:tcPr>
          <w:p w:rsidR="00553796" w:rsidRPr="00BF7627" w:rsidRDefault="00553796" w:rsidP="00194538">
            <w:pPr>
              <w:spacing w:before="0" w:after="0" w:line="240" w:lineRule="auto"/>
              <w:jc w:val="center"/>
              <w:rPr>
                <w:rFonts w:asciiTheme="minorHAnsi" w:hAnsiTheme="minorHAnsi"/>
                <w:b/>
                <w:color w:val="auto"/>
                <w:sz w:val="18"/>
                <w:szCs w:val="18"/>
              </w:rPr>
            </w:pPr>
            <w:r w:rsidRPr="00BF7627">
              <w:rPr>
                <w:rFonts w:asciiTheme="minorHAnsi" w:hAnsiTheme="minorHAnsi"/>
                <w:color w:val="auto"/>
                <w:sz w:val="18"/>
                <w:szCs w:val="18"/>
              </w:rPr>
              <w:t>Budžet CG</w:t>
            </w:r>
          </w:p>
        </w:tc>
      </w:tr>
    </w:tbl>
    <w:p w:rsidR="00BC0B5C" w:rsidRDefault="00BC0B5C" w:rsidP="00E822AA">
      <w:pPr>
        <w:spacing w:before="60" w:after="60" w:line="240" w:lineRule="auto"/>
        <w:ind w:right="-471"/>
        <w:jc w:val="both"/>
        <w:rPr>
          <w:rFonts w:asciiTheme="minorHAnsi" w:hAnsiTheme="minorHAnsi"/>
          <w:noProof/>
          <w:color w:val="auto"/>
          <w:sz w:val="24"/>
          <w:szCs w:val="24"/>
          <w:lang w:val="sr-Latn-RS" w:eastAsia="sr-Latn-RS"/>
        </w:rPr>
      </w:pPr>
    </w:p>
    <w:p w:rsidR="00EA7B88" w:rsidRDefault="00EA7B88" w:rsidP="00EA7B88">
      <w:pPr>
        <w:spacing w:before="4"/>
        <w:rPr>
          <w:sz w:val="17"/>
        </w:rPr>
      </w:pPr>
    </w:p>
    <w:p w:rsidR="00EA7B88" w:rsidRDefault="00EA7B88" w:rsidP="00EA7B88">
      <w:pPr>
        <w:rPr>
          <w:sz w:val="17"/>
        </w:rPr>
        <w:sectPr w:rsidR="00EA7B88" w:rsidSect="00243FB4">
          <w:type w:val="continuous"/>
          <w:pgSz w:w="11880" w:h="16800"/>
          <w:pgMar w:top="1600" w:right="1680" w:bottom="280" w:left="168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60" w:h="16800"/>
          <w:pgMar w:top="1600" w:right="1660" w:bottom="280" w:left="166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60" w:h="16840"/>
          <w:pgMar w:top="1600" w:right="1660" w:bottom="280" w:left="166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80" w:h="16860"/>
          <w:pgMar w:top="1600" w:right="1680" w:bottom="280" w:left="1680" w:header="720" w:footer="720" w:gutter="0"/>
          <w:cols w:space="720"/>
        </w:sectPr>
      </w:pPr>
    </w:p>
    <w:p w:rsidR="00EA7B88" w:rsidRDefault="00EA7B88" w:rsidP="00EA7B88">
      <w:pPr>
        <w:rPr>
          <w:sz w:val="17"/>
        </w:rPr>
        <w:sectPr w:rsidR="00EA7B88" w:rsidSect="00243FB4">
          <w:type w:val="continuous"/>
          <w:pgSz w:w="11880" w:h="16860"/>
          <w:pgMar w:top="1600" w:right="1680" w:bottom="280" w:left="168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80" w:h="16860"/>
          <w:pgMar w:top="1600" w:right="1680" w:bottom="280" w:left="168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80" w:h="16820"/>
          <w:pgMar w:top="1600" w:right="1680" w:bottom="280" w:left="1680" w:header="720" w:footer="720" w:gutter="0"/>
          <w:cols w:space="720"/>
        </w:sectPr>
      </w:pPr>
    </w:p>
    <w:p w:rsidR="00EA7B88" w:rsidRDefault="00EA7B88" w:rsidP="00EA7B88">
      <w:pPr>
        <w:spacing w:before="4"/>
        <w:rPr>
          <w:sz w:val="17"/>
        </w:rPr>
      </w:pPr>
    </w:p>
    <w:p w:rsidR="00EA7B88" w:rsidRDefault="00EA7B88" w:rsidP="00EA7B88">
      <w:pPr>
        <w:rPr>
          <w:sz w:val="17"/>
        </w:rPr>
        <w:sectPr w:rsidR="00EA7B88" w:rsidSect="00243FB4">
          <w:type w:val="continuous"/>
          <w:pgSz w:w="11880" w:h="16900"/>
          <w:pgMar w:top="1600" w:right="1680" w:bottom="280" w:left="1680" w:header="720" w:footer="720" w:gutter="0"/>
          <w:cols w:space="720"/>
        </w:sectPr>
      </w:pPr>
    </w:p>
    <w:p w:rsidR="00EA7B88" w:rsidRDefault="00EA7B88" w:rsidP="00EA7B88">
      <w:pPr>
        <w:spacing w:before="4"/>
        <w:rPr>
          <w:sz w:val="17"/>
        </w:rPr>
      </w:pPr>
    </w:p>
    <w:p w:rsidR="00BC0B5C" w:rsidRDefault="00BC0B5C" w:rsidP="00BC0B5C"/>
    <w:p w:rsidR="00BC0B5C" w:rsidRDefault="00BC0B5C" w:rsidP="00BC0B5C"/>
    <w:p w:rsidR="00BC0B5C" w:rsidRDefault="00BC0B5C" w:rsidP="00BC0B5C"/>
    <w:p w:rsidR="00BC0B5C" w:rsidRDefault="00BC0B5C" w:rsidP="00BC0B5C"/>
    <w:p w:rsidR="00BC0B5C" w:rsidRDefault="00BC0B5C" w:rsidP="00BC0B5C"/>
    <w:p w:rsidR="00BC0B5C" w:rsidRDefault="00BC0B5C" w:rsidP="00BC0B5C"/>
    <w:p w:rsidR="00BC0B5C" w:rsidRDefault="00BC0B5C" w:rsidP="00BC0B5C"/>
    <w:p w:rsidR="00BC0B5C" w:rsidRPr="00BC0B5C" w:rsidRDefault="00BC0B5C" w:rsidP="00BC0B5C"/>
    <w:p w:rsidR="007B4207" w:rsidRDefault="007B4207"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p w:rsidR="001131CB" w:rsidRDefault="001131CB" w:rsidP="00E822AA">
      <w:pPr>
        <w:spacing w:before="60" w:after="60" w:line="240" w:lineRule="auto"/>
        <w:ind w:right="-471"/>
        <w:jc w:val="both"/>
        <w:rPr>
          <w:rFonts w:asciiTheme="minorHAnsi" w:hAnsiTheme="minorHAnsi"/>
          <w:color w:val="auto"/>
          <w:sz w:val="24"/>
          <w:szCs w:val="24"/>
        </w:rPr>
      </w:pPr>
    </w:p>
    <w:sectPr w:rsidR="001131CB" w:rsidSect="00243FB4">
      <w:type w:val="continuous"/>
      <w:pgSz w:w="12240" w:h="15840"/>
      <w:pgMar w:top="720" w:right="864" w:bottom="1440" w:left="864" w:header="432" w:footer="72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0B0FDB" w:rsidRDefault="000B0FDB">
      <w:pPr>
        <w:spacing w:before="0" w:after="0" w:line="240" w:lineRule="auto"/>
      </w:pPr>
      <w:r>
        <w:separator/>
      </w:r>
    </w:p>
  </w:endnote>
  <w:endnote w:type="continuationSeparator" w:id="0">
    <w:p w:rsidR="000B0FDB" w:rsidRDefault="000B0FDB">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Noto Sans Symbols">
    <w:altName w:val="Times New Roman"/>
    <w:charset w:val="00"/>
    <w:family w:val="auto"/>
    <w:pitch w:val="default"/>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Times New Roman">
    <w:panose1 w:val="02020603050405020304"/>
    <w:charset w:val="00"/>
    <w:family w:val="roman"/>
    <w:pitch w:val="variable"/>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tka Text">
    <w:panose1 w:val="02000505000000020004"/>
    <w:charset w:val="00"/>
    <w:family w:val="auto"/>
    <w:pitch w:val="variable"/>
    <w:sig w:usb0="A00002EF" w:usb1="4000204B" w:usb2="00000000" w:usb3="00000000" w:csb0="000001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icrosoft Sans Serif">
    <w:panose1 w:val="020B0604020202020204"/>
    <w:charset w:val="00"/>
    <w:family w:val="swiss"/>
    <w:pitch w:val="variable"/>
    <w:sig w:usb0="E5002EFF" w:usb1="C000605B" w:usb2="00000029" w:usb3="00000000" w:csb0="000101FF" w:csb1="00000000"/>
  </w:font>
  <w:font w:name="Roboto">
    <w:altName w:val="Times New Roman"/>
    <w:charset w:val="00"/>
    <w:family w:val="auto"/>
    <w:pitch w:val="default"/>
  </w:font>
  <w:font w:name="Mongolian Baiti">
    <w:panose1 w:val="03000500000000000000"/>
    <w:charset w:val="00"/>
    <w:family w:val="script"/>
    <w:pitch w:val="variable"/>
    <w:sig w:usb0="80000023" w:usb1="00000000" w:usb2="0002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28826077"/>
      <w:docPartObj>
        <w:docPartGallery w:val="Page Numbers (Bottom of Page)"/>
        <w:docPartUnique/>
      </w:docPartObj>
    </w:sdtPr>
    <w:sdtEndPr>
      <w:rPr>
        <w:noProof/>
      </w:rPr>
    </w:sdtEndPr>
    <w:sdtContent>
      <w:p w:rsidR="00374A98" w:rsidRDefault="00374A98">
        <w:pPr>
          <w:pStyle w:val="Footer"/>
          <w:jc w:val="center"/>
        </w:pPr>
        <w:r>
          <w:fldChar w:fldCharType="begin"/>
        </w:r>
        <w:r>
          <w:instrText xml:space="preserve"> PAGE   \* MERGEFORMAT </w:instrText>
        </w:r>
        <w:r>
          <w:fldChar w:fldCharType="separate"/>
        </w:r>
        <w:r w:rsidR="00362795">
          <w:rPr>
            <w:noProof/>
          </w:rPr>
          <w:t>9</w:t>
        </w:r>
        <w:r>
          <w:rPr>
            <w:noProof/>
          </w:rPr>
          <w:fldChar w:fldCharType="end"/>
        </w:r>
      </w:p>
    </w:sdtContent>
  </w:sdt>
  <w:p w:rsidR="00E934CF" w:rsidRPr="000766D0" w:rsidRDefault="00E934CF" w:rsidP="000766D0">
    <w:pPr>
      <w:pBdr>
        <w:top w:val="single" w:sz="4" w:space="6" w:color="B1C0CD"/>
        <w:left w:val="single" w:sz="4" w:space="4" w:color="FFFFFF"/>
        <w:bottom w:val="nil"/>
        <w:right w:val="nil"/>
        <w:between w:val="nil"/>
      </w:pBdr>
      <w:spacing w:after="0" w:line="240" w:lineRule="auto"/>
      <w:ind w:right="-360"/>
      <w:rPr>
        <w:lang w:val="sr-Latn-RS"/>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86158451"/>
      <w:docPartObj>
        <w:docPartGallery w:val="Page Numbers (Bottom of Page)"/>
        <w:docPartUnique/>
      </w:docPartObj>
    </w:sdtPr>
    <w:sdtEndPr>
      <w:rPr>
        <w:noProof/>
      </w:rPr>
    </w:sdtEndPr>
    <w:sdtContent>
      <w:p w:rsidR="00374A98" w:rsidRDefault="00374A98">
        <w:pPr>
          <w:pStyle w:val="Footer"/>
          <w:jc w:val="center"/>
        </w:pPr>
        <w:r>
          <w:fldChar w:fldCharType="begin"/>
        </w:r>
        <w:r>
          <w:instrText xml:space="preserve"> PAGE   \* MERGEFORMAT </w:instrText>
        </w:r>
        <w:r>
          <w:fldChar w:fldCharType="separate"/>
        </w:r>
        <w:r w:rsidR="00362795">
          <w:rPr>
            <w:noProof/>
          </w:rPr>
          <w:t>110</w:t>
        </w:r>
        <w:r>
          <w:rPr>
            <w:noProof/>
          </w:rPr>
          <w:fldChar w:fldCharType="end"/>
        </w:r>
      </w:p>
    </w:sdtContent>
  </w:sdt>
  <w:p w:rsidR="00374A98" w:rsidRPr="000766D0" w:rsidRDefault="00374A98" w:rsidP="000766D0">
    <w:pPr>
      <w:pBdr>
        <w:top w:val="single" w:sz="4" w:space="6" w:color="B1C0CD"/>
        <w:left w:val="single" w:sz="4" w:space="4" w:color="FFFFFF"/>
        <w:bottom w:val="nil"/>
        <w:right w:val="nil"/>
        <w:between w:val="nil"/>
      </w:pBdr>
      <w:spacing w:after="0" w:line="240" w:lineRule="auto"/>
      <w:ind w:right="-360"/>
      <w:rPr>
        <w:lang w:val="sr-Latn-RS"/>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934CF" w:rsidRDefault="00E934CF">
    <w:pPr>
      <w:pStyle w:val="Footer"/>
      <w:jc w:val="center"/>
    </w:pPr>
    <w:r>
      <w:fldChar w:fldCharType="begin"/>
    </w:r>
    <w:r>
      <w:instrText xml:space="preserve"> PAGE   \* MERGEFORMAT </w:instrText>
    </w:r>
    <w:r>
      <w:fldChar w:fldCharType="separate"/>
    </w:r>
    <w:r w:rsidR="00362795">
      <w:rPr>
        <w:noProof/>
      </w:rPr>
      <w:t>154</w:t>
    </w:r>
    <w:r>
      <w:rPr>
        <w:noProof/>
      </w:rPr>
      <w:fldChar w:fldCharType="end"/>
    </w:r>
  </w:p>
  <w:p w:rsidR="00E934CF" w:rsidRDefault="00E934CF"/>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934CF" w:rsidRDefault="00E934CF">
    <w:pPr>
      <w:pBdr>
        <w:top w:val="single" w:sz="4" w:space="6" w:color="B1C0CD"/>
        <w:left w:val="single" w:sz="4" w:space="4" w:color="FFFFFF"/>
        <w:bottom w:val="nil"/>
        <w:right w:val="nil"/>
        <w:between w:val="nil"/>
      </w:pBdr>
      <w:spacing w:after="0" w:line="240" w:lineRule="auto"/>
      <w:ind w:left="-360" w:right="-360"/>
    </w:pPr>
    <w:r>
      <w:rPr>
        <w:noProof/>
        <w:lang w:val="en-US"/>
      </w:rPr>
      <mc:AlternateContent>
        <mc:Choice Requires="wps">
          <w:drawing>
            <wp:anchor distT="0" distB="0" distL="0" distR="0" simplePos="0" relativeHeight="251659264" behindDoc="1" locked="0" layoutInCell="1" allowOverlap="1" wp14:anchorId="5D75BAF5" wp14:editId="089221CC">
              <wp:simplePos x="0" y="0"/>
              <wp:positionH relativeFrom="column">
                <wp:posOffset>-457200</wp:posOffset>
              </wp:positionH>
              <wp:positionV relativeFrom="paragraph">
                <wp:posOffset>8648700</wp:posOffset>
              </wp:positionV>
              <wp:extent cx="7829550" cy="1725930"/>
              <wp:effectExtent l="0" t="0" r="6350" b="13970"/>
              <wp:wrapNone/>
              <wp:docPr id="2" name="Freeform 805" descr="Green gradient in 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rot="10800000">
                        <a:off x="0" y="0"/>
                        <a:ext cx="7829550" cy="1725930"/>
                      </a:xfrm>
                      <a:custGeom>
                        <a:avLst/>
                        <a:gdLst>
                          <a:gd name="T0" fmla="*/ 0 w 7738110"/>
                          <a:gd name="T1" fmla="*/ 0 h 2906395"/>
                          <a:gd name="T2" fmla="*/ 7738110 w 7738110"/>
                          <a:gd name="T3" fmla="*/ 2906395 h 2906395"/>
                        </a:gdLst>
                        <a:ahLst/>
                        <a:cxnLst/>
                        <a:rect l="T0" t="T1" r="T2" b="T3"/>
                        <a:pathLst/>
                      </a:custGeom>
                      <a:gradFill rotWithShape="0">
                        <a:gsLst>
                          <a:gs pos="0">
                            <a:srgbClr val="CAC2BD"/>
                          </a:gs>
                          <a:gs pos="100000">
                            <a:srgbClr val="66787B"/>
                          </a:gs>
                        </a:gsLst>
                        <a:lin ang="1920000"/>
                      </a:gra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textDirection w:val="btLr"/>
                          </w:pPr>
                        </w:p>
                      </w:txbxContent>
                    </wps:txbx>
                    <wps:bodyPr rot="0" vert="horz" wrap="square" lIns="91424" tIns="45698" rIns="91424" bIns="45698" anchor="ctr" anchorCtr="0" upright="1">
                      <a:noAutofit/>
                    </wps:bodyPr>
                  </wps:wsp>
                </a:graphicData>
              </a:graphic>
              <wp14:sizeRelH relativeFrom="page">
                <wp14:pctWidth>0</wp14:pctWidth>
              </wp14:sizeRelH>
              <wp14:sizeRelV relativeFrom="page">
                <wp14:pctHeight>0</wp14:pctHeight>
              </wp14:sizeRelV>
            </wp:anchor>
          </w:drawing>
        </mc:Choice>
        <mc:Fallback>
          <w:pict>
            <v:shape w14:anchorId="5D75BAF5" id="Freeform 805" o:spid="_x0000_s1498" alt="Green gradient in rectangle" style="position:absolute;left:0;text-align:left;margin-left:-36pt;margin-top:681pt;width:616.5pt;height:135.9pt;rotation:180;z-index:-251657216;visibility:visible;mso-wrap-style:square;mso-width-percent:0;mso-height-percent:0;mso-wrap-distance-left:0;mso-wrap-distance-top:0;mso-wrap-distance-right:0;mso-wrap-distance-bottom:0;mso-position-horizontal:absolute;mso-position-horizontal-relative:text;mso-position-vertical:absolute;mso-position-vertical-relative:text;mso-width-percent:0;mso-height-percent:0;mso-width-relative:page;mso-height-relative:page;v-text-anchor:middle"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Dk4rMwMAAKIGAAAOAAAAZHJzL2Uyb0RvYy54bWysVW1v0zAQ/o7Ef7D8EanLS5MmqZZOa0sn&#10;pAGTVsRn13Eai8QOtrt0IP47ZyfpWhASQuxD5pfzc3fPPXe9vjk2NXpiSnMpchxc+RgxQWXBxT7H&#10;n7abSYqRNkQUpJaC5fiZaXyzeP3qumvnLJSVrAumEIAIPe/aHFfGtHPP07RiDdFXsmUCLkupGmJg&#10;q/ZeoUgH6E3thb4/8zqpilZJyrSG03V/iRcOvywZNR/LUjOD6hxDbMZ9lfvu7NdbXJP5XpG24nQI&#10;g/xDFA3hApyeoNbEEHRQ/DeohlMltSzNFZWNJ8uSU+ZygGwC/5dsHivSMpcLkKPbE036/8HSD08P&#10;CvEixyFGgjRQoo1izBKOUj/GqGCaAl93cCgQEFVwJgziAingloh9zSyHXavnAPXYPijLgm7vJf2i&#10;4cK7uLEbDTZo172XBfgiByMdb8cSHCoJ9Qn81Ld/7hgIQkdXredTtdjRIAqHSRpmcQxFpXAXJGGc&#10;TV09PTK3aDYOetDmjkm3Jk/32vTlLmDlilUMKW8BpWxqqPwbD/moQ0kyTYNglMfJLLgwq1CY+bNp&#10;Fg8qOpkBlSe0AenPmNMz4wEPXSBDPvsxYlKNSdCjGJe2ElbfNgsgcAtRQsW2EAVIfDvto2uJGd4C&#10;3jkvtqYbXteW/c/cVE50lmzHkB6p0qiVoLv+WKv9blUr9ETA7ep2FS7X1ouNVPfPeuvgpZIXT2az&#10;JE2WZ0/cy8FVDeICYUFNM+hwEMKAPMRp8Wthv0LauPvb/gSkMYBYkbj++54FYeQvw2yymaXJJNpE&#10;8SRL/HTiB9kym/lRFq03P2yyQTSveFEwcc8FG2dBEP1drw1Tqe9iNw1Ql+MsDmPHo5Y1dyzbuC+o&#10;cAyNOV6YNdzAaKx5k+OhI5x6K0aKt6Jwa0N43a+9y/BdLYCD8b9jxfWibb++X81xd3SdH1iGbWvu&#10;ZPEMzenaELQEYx3kVEn1DaMORmSO9dcDUQyj+p0ALWRBFEYgObeJ4lkGs16d3+zOb4igAJVjahSG&#10;+trNysAeHB1axfcV+AocWULewlgoue1WF3Mf17CBQeiyGoa2nbTne2f18tOy+AkAAP//AwBQSwME&#10;FAAGAAgAAAAhAKPvAVzhAAAADgEAAA8AAABkcnMvZG93bnJldi54bWxMj1FLw0AQhN8F/8Oxgm/t&#10;JQ2kJeZSWkGkYJBWf8A1tybB3F7MXdror3fzpG/fMsPsTL6dbCcuOPjWkYJ4GYFAqpxpqVbw/va0&#10;2IDwQZPRnSNU8I0etsXtTa4z4650xMsp1IJDyGdaQRNCn0npqwat9kvXI7H24QarA59DLc2grxxu&#10;O7mKolRa3RJ/aHSPjw1Wn6fRKji8jlXytT9EP7tjuX55NmW996VS93fT7gFEwCn8mWGuz9Wh4E5n&#10;N5LxolOwWK94S2AhSWeaLXEaM52Z0iTZgCxy+X9G8QsAAP//AwBQSwECLQAUAAYACAAAACEAtoM4&#10;kv4AAADhAQAAEwAAAAAAAAAAAAAAAAAAAAAAW0NvbnRlbnRfVHlwZXNdLnhtbFBLAQItABQABgAI&#10;AAAAIQA4/SH/1gAAAJQBAAALAAAAAAAAAAAAAAAAAC8BAABfcmVscy8ucmVsc1BLAQItABQABgAI&#10;AAAAIQARDk4rMwMAAKIGAAAOAAAAAAAAAAAAAAAAAC4CAABkcnMvZTJvRG9jLnhtbFBLAQItABQA&#10;BgAIAAAAIQCj7wFc4QAAAA4BAAAPAAAAAAAAAAAAAAAAAI0FAABkcnMvZG93bnJldi54bWxQSwUG&#10;AAAAAAQABADzAAAAmwYAAAAA&#10;" adj="-11796480,,5400" path="al10800,10800@8@8@4@6,10800,10800,10800,10800@9@7l@30@31@17@18@24@25@15@16@32@33xe" fillcolor="#cac2bd" stroked="f">
              <v:fill color2="#66787b" angle="58" focus="100%" type="gradient">
                <o:fill v:ext="view" type="gradientUnscaled"/>
              </v:fill>
              <v:stroke joinstyle="miter"/>
              <v:formulas/>
              <v:path arrowok="t" o:connecttype="custom" textboxrect="@1,@1,@1,@1"/>
              <v:textbox inset="2.53956mm,1.2694mm,2.53956mm,1.2694mm">
                <w:txbxContent>
                  <w:p w:rsidR="00E934CF" w:rsidRDefault="00E934CF">
                    <w:pPr>
                      <w:textDirection w:val="btLr"/>
                    </w:pPr>
                  </w:p>
                </w:txbxContent>
              </v:textbox>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0B0FDB" w:rsidRDefault="000B0FDB">
      <w:pPr>
        <w:spacing w:before="0" w:after="0" w:line="240" w:lineRule="auto"/>
      </w:pPr>
      <w:r>
        <w:separator/>
      </w:r>
    </w:p>
  </w:footnote>
  <w:footnote w:type="continuationSeparator" w:id="0">
    <w:p w:rsidR="000B0FDB" w:rsidRDefault="000B0FDB">
      <w:pPr>
        <w:spacing w:before="0" w:after="0" w:line="240" w:lineRule="auto"/>
      </w:pPr>
      <w:r>
        <w:continuationSeparator/>
      </w:r>
    </w:p>
  </w:footnote>
  <w:footnote w:id="1">
    <w:p w:rsidR="00E934CF" w:rsidRPr="004A22C6" w:rsidRDefault="00E934CF">
      <w:pPr>
        <w:pStyle w:val="FootnoteText"/>
        <w:rPr>
          <w:rFonts w:asciiTheme="majorHAnsi" w:hAnsiTheme="majorHAnsi" w:cstheme="majorHAnsi"/>
          <w:sz w:val="16"/>
          <w:szCs w:val="16"/>
          <w:lang w:val="sr-Latn-RS"/>
        </w:rPr>
      </w:pPr>
      <w:r w:rsidRPr="000B263B">
        <w:rPr>
          <w:rStyle w:val="FootnoteReference"/>
          <w:rFonts w:asciiTheme="majorHAnsi" w:hAnsiTheme="majorHAnsi" w:cstheme="majorHAnsi"/>
          <w:color w:val="000000" w:themeColor="text1"/>
          <w:sz w:val="16"/>
          <w:szCs w:val="16"/>
        </w:rPr>
        <w:footnoteRef/>
      </w:r>
      <w:r w:rsidRPr="000B263B">
        <w:rPr>
          <w:rFonts w:asciiTheme="majorHAnsi" w:hAnsiTheme="majorHAnsi" w:cstheme="majorHAnsi"/>
          <w:color w:val="000000" w:themeColor="text1"/>
          <w:sz w:val="16"/>
          <w:szCs w:val="16"/>
        </w:rPr>
        <w:t xml:space="preserve"> </w:t>
      </w:r>
      <w:r>
        <w:rPr>
          <w:rFonts w:asciiTheme="majorHAnsi" w:hAnsiTheme="majorHAnsi" w:cstheme="majorHAnsi"/>
          <w:color w:val="000000" w:themeColor="text1"/>
          <w:sz w:val="16"/>
          <w:szCs w:val="16"/>
          <w:lang w:val="sr-Latn-RS"/>
        </w:rPr>
        <w:t>459</w:t>
      </w:r>
      <w:r w:rsidRPr="000B263B">
        <w:rPr>
          <w:rFonts w:asciiTheme="majorHAnsi" w:hAnsiTheme="majorHAnsi" w:cstheme="majorHAnsi"/>
          <w:color w:val="000000" w:themeColor="text1"/>
          <w:sz w:val="16"/>
          <w:szCs w:val="16"/>
          <w:lang w:val="sr-Latn-RS"/>
        </w:rPr>
        <w:t xml:space="preserve"> insti</w:t>
      </w:r>
      <w:r>
        <w:rPr>
          <w:rFonts w:asciiTheme="majorHAnsi" w:hAnsiTheme="majorHAnsi" w:cstheme="majorHAnsi"/>
          <w:color w:val="000000" w:themeColor="text1"/>
          <w:sz w:val="16"/>
          <w:szCs w:val="16"/>
          <w:lang w:val="sr-Latn-RS"/>
        </w:rPr>
        <w:t>tucija na centralnom nivou, i 79</w:t>
      </w:r>
      <w:r w:rsidRPr="000B263B">
        <w:rPr>
          <w:rFonts w:asciiTheme="majorHAnsi" w:hAnsiTheme="majorHAnsi" w:cstheme="majorHAnsi"/>
          <w:color w:val="000000" w:themeColor="text1"/>
          <w:sz w:val="16"/>
          <w:szCs w:val="16"/>
          <w:lang w:val="sr-Latn-RS"/>
        </w:rPr>
        <w:t xml:space="preserve"> institucija </w:t>
      </w:r>
      <w:r>
        <w:rPr>
          <w:rFonts w:asciiTheme="majorHAnsi" w:hAnsiTheme="majorHAnsi" w:cstheme="majorHAnsi"/>
          <w:color w:val="000000" w:themeColor="text1"/>
          <w:sz w:val="16"/>
          <w:szCs w:val="16"/>
          <w:lang w:val="sr-Latn-RS"/>
        </w:rPr>
        <w:t>na lokalnom nivou</w:t>
      </w:r>
    </w:p>
  </w:footnote>
  <w:footnote w:id="2">
    <w:p w:rsidR="00E934CF" w:rsidRPr="00FC2D61" w:rsidRDefault="00E934CF" w:rsidP="00FC2D61">
      <w:pPr>
        <w:pBdr>
          <w:top w:val="nil"/>
          <w:left w:val="nil"/>
          <w:bottom w:val="nil"/>
          <w:right w:val="nil"/>
          <w:between w:val="nil"/>
        </w:pBdr>
        <w:spacing w:before="0" w:after="0" w:line="240" w:lineRule="auto"/>
        <w:rPr>
          <w:rFonts w:asciiTheme="majorHAnsi" w:eastAsia="Calibri" w:hAnsiTheme="majorHAnsi" w:cstheme="majorHAnsi"/>
          <w:color w:val="000000"/>
          <w:sz w:val="16"/>
          <w:szCs w:val="16"/>
        </w:rPr>
      </w:pPr>
      <w:r w:rsidRPr="00FC2D61">
        <w:rPr>
          <w:rStyle w:val="FootnoteReference"/>
          <w:rFonts w:asciiTheme="majorHAnsi" w:hAnsiTheme="majorHAnsi" w:cstheme="majorHAnsi"/>
          <w:sz w:val="16"/>
          <w:szCs w:val="16"/>
        </w:rPr>
        <w:footnoteRef/>
      </w:r>
      <w:hyperlink r:id="rId1">
        <w:r w:rsidRPr="00FC2D61">
          <w:rPr>
            <w:rFonts w:asciiTheme="majorHAnsi" w:eastAsia="Calibri" w:hAnsiTheme="majorHAnsi" w:cstheme="majorHAnsi"/>
            <w:color w:val="000000"/>
            <w:sz w:val="16"/>
            <w:szCs w:val="16"/>
            <w:u w:val="single"/>
          </w:rPr>
          <w:t>http://media.cgo-cce.org/2013/03/Strategija-reforme-javne-uprave-u-Crnoj-Gori-2011-2016-AURUM.pdf</w:t>
        </w:r>
      </w:hyperlink>
    </w:p>
  </w:footnote>
  <w:footnote w:id="3">
    <w:p w:rsidR="00E934CF" w:rsidRDefault="00E934CF" w:rsidP="00FC2D61">
      <w:pPr>
        <w:pBdr>
          <w:top w:val="nil"/>
          <w:left w:val="nil"/>
          <w:bottom w:val="nil"/>
          <w:right w:val="nil"/>
          <w:between w:val="nil"/>
        </w:pBdr>
        <w:spacing w:before="0" w:after="0" w:line="240" w:lineRule="auto"/>
      </w:pPr>
      <w:r w:rsidRPr="00FC2D61">
        <w:rPr>
          <w:rStyle w:val="FootnoteReference"/>
          <w:rFonts w:asciiTheme="majorHAnsi" w:hAnsiTheme="majorHAnsi" w:cstheme="majorHAnsi"/>
          <w:sz w:val="16"/>
          <w:szCs w:val="16"/>
        </w:rPr>
        <w:footnoteRef/>
      </w:r>
      <w:hyperlink r:id="rId2">
        <w:r w:rsidRPr="00FC2D61">
          <w:rPr>
            <w:rFonts w:asciiTheme="majorHAnsi" w:eastAsia="Calibri" w:hAnsiTheme="majorHAnsi" w:cstheme="majorHAnsi"/>
            <w:color w:val="000000"/>
            <w:sz w:val="16"/>
            <w:szCs w:val="16"/>
            <w:u w:val="single"/>
          </w:rPr>
          <w:t>https://www.gov.me/en/documents/eb181a14-f291-44be-8603-bfbb75901152</w:t>
        </w:r>
      </w:hyperlink>
    </w:p>
  </w:footnote>
  <w:footnote w:id="4">
    <w:p w:rsidR="00E934CF" w:rsidRDefault="00E934CF">
      <w:pPr>
        <w:pBdr>
          <w:top w:val="nil"/>
          <w:left w:val="nil"/>
          <w:bottom w:val="nil"/>
          <w:right w:val="nil"/>
          <w:between w:val="nil"/>
        </w:pBdr>
        <w:spacing w:after="0" w:line="240" w:lineRule="auto"/>
        <w:ind w:right="-540"/>
        <w:jc w:val="both"/>
        <w:rPr>
          <w:rFonts w:ascii="Calibri" w:eastAsia="Calibri" w:hAnsi="Calibri" w:cs="Calibri"/>
          <w:sz w:val="16"/>
          <w:szCs w:val="16"/>
          <w:shd w:val="clear" w:color="auto" w:fill="FAFAFA"/>
        </w:rPr>
      </w:pPr>
      <w:r>
        <w:rPr>
          <w:rStyle w:val="FootnoteReference"/>
        </w:rPr>
        <w:footnoteRef/>
      </w:r>
      <w:r>
        <w:rPr>
          <w:rFonts w:ascii="Calibri" w:eastAsia="Calibri" w:hAnsi="Calibri" w:cs="Calibri"/>
          <w:color w:val="000000"/>
          <w:sz w:val="16"/>
          <w:szCs w:val="16"/>
        </w:rPr>
        <w:t>Detaljne informacije o realizovanim i djelimično realizovanim ciljevima i aktivnostima, kroz Finalnim izvještajem o realizaciji Strategije reforme javne uprave 2016-2020. godine, mogu se naći na adresi</w:t>
      </w:r>
      <w:r>
        <w:rPr>
          <w:rFonts w:ascii="Calibri" w:eastAsia="Calibri" w:hAnsi="Calibri" w:cs="Calibri"/>
          <w:color w:val="000000"/>
          <w:sz w:val="16"/>
          <w:szCs w:val="16"/>
          <w:shd w:val="clear" w:color="auto" w:fill="FAFAFA"/>
        </w:rPr>
        <w:t>: https://www.gov.me/dokumenta/50f923ab-72b8-477e-ad0f-f052ff388bc4</w:t>
      </w:r>
    </w:p>
  </w:footnote>
  <w:footnote w:id="5">
    <w:p w:rsidR="00E934CF" w:rsidRPr="00986023" w:rsidRDefault="00E934CF">
      <w:pPr>
        <w:pBdr>
          <w:top w:val="nil"/>
          <w:left w:val="nil"/>
          <w:bottom w:val="nil"/>
          <w:right w:val="nil"/>
          <w:between w:val="nil"/>
        </w:pBdr>
        <w:spacing w:before="0" w:after="0" w:line="240" w:lineRule="auto"/>
        <w:rPr>
          <w:rFonts w:asciiTheme="minorHAnsi" w:eastAsia="Calibri" w:hAnsiTheme="minorHAnsi" w:cs="Calibri"/>
          <w:color w:val="000000"/>
          <w:sz w:val="16"/>
          <w:szCs w:val="16"/>
        </w:rPr>
      </w:pPr>
      <w:r w:rsidRPr="00986023">
        <w:rPr>
          <w:rStyle w:val="FootnoteReference"/>
          <w:rFonts w:asciiTheme="minorHAnsi" w:hAnsiTheme="minorHAnsi"/>
          <w:sz w:val="16"/>
          <w:szCs w:val="16"/>
        </w:rPr>
        <w:footnoteRef/>
      </w:r>
      <w:r w:rsidRPr="00986023">
        <w:rPr>
          <w:rFonts w:asciiTheme="minorHAnsi" w:eastAsia="Calibri" w:hAnsiTheme="minorHAnsi" w:cs="Calibri"/>
          <w:color w:val="000000"/>
          <w:sz w:val="16"/>
          <w:szCs w:val="16"/>
        </w:rPr>
        <w:t>https://www.gov.me/dokumenta/0aef2dec-5785-497d-8dba-527932ac124c</w:t>
      </w:r>
    </w:p>
  </w:footnote>
  <w:footnote w:id="6">
    <w:p w:rsidR="00E934CF" w:rsidRPr="007C3939" w:rsidRDefault="00E934CF">
      <w:pPr>
        <w:pBdr>
          <w:top w:val="nil"/>
          <w:left w:val="nil"/>
          <w:bottom w:val="nil"/>
          <w:right w:val="nil"/>
          <w:between w:val="nil"/>
        </w:pBdr>
        <w:spacing w:before="0" w:after="0" w:line="240" w:lineRule="auto"/>
        <w:ind w:right="-385"/>
        <w:jc w:val="both"/>
        <w:rPr>
          <w:rFonts w:asciiTheme="majorHAnsi" w:eastAsia="Calibri" w:hAnsiTheme="majorHAnsi" w:cs="Calibri"/>
          <w:color w:val="auto"/>
          <w:sz w:val="16"/>
          <w:szCs w:val="16"/>
        </w:rPr>
      </w:pPr>
      <w:r w:rsidRPr="007C3939">
        <w:rPr>
          <w:rStyle w:val="FootnoteReference"/>
          <w:rFonts w:asciiTheme="majorHAnsi" w:hAnsiTheme="majorHAnsi"/>
          <w:color w:val="auto"/>
          <w:sz w:val="16"/>
          <w:szCs w:val="16"/>
        </w:rPr>
        <w:footnoteRef/>
      </w:r>
      <w:hyperlink r:id="rId3">
        <w:r w:rsidRPr="007C3939">
          <w:rPr>
            <w:rFonts w:asciiTheme="majorHAnsi" w:eastAsia="Calibri" w:hAnsiTheme="majorHAnsi" w:cs="Calibri"/>
            <w:color w:val="auto"/>
            <w:sz w:val="16"/>
            <w:szCs w:val="16"/>
            <w:u w:val="single"/>
          </w:rPr>
          <w:t>https://javnepolitike.me/wp-content/uploads/2020/11/Metodologija-razvijanja-politika-draft3-preview-22SEP20.pdf</w:t>
        </w:r>
      </w:hyperlink>
    </w:p>
  </w:footnote>
  <w:footnote w:id="7">
    <w:p w:rsidR="00E934CF" w:rsidRPr="007C3939" w:rsidRDefault="00E934CF">
      <w:pPr>
        <w:pBdr>
          <w:top w:val="nil"/>
          <w:left w:val="nil"/>
          <w:bottom w:val="nil"/>
          <w:right w:val="nil"/>
          <w:between w:val="nil"/>
        </w:pBdr>
        <w:spacing w:before="0" w:after="0" w:line="240" w:lineRule="auto"/>
        <w:ind w:right="-385"/>
        <w:jc w:val="both"/>
        <w:rPr>
          <w:rFonts w:asciiTheme="majorHAnsi" w:eastAsia="Calibri" w:hAnsiTheme="majorHAnsi" w:cs="Calibri"/>
          <w:color w:val="auto"/>
          <w:sz w:val="16"/>
          <w:szCs w:val="16"/>
        </w:rPr>
      </w:pPr>
      <w:r w:rsidRPr="007C3939">
        <w:rPr>
          <w:rStyle w:val="FootnoteReference"/>
          <w:rFonts w:asciiTheme="majorHAnsi" w:hAnsiTheme="majorHAnsi"/>
          <w:color w:val="auto"/>
          <w:sz w:val="16"/>
          <w:szCs w:val="16"/>
        </w:rPr>
        <w:footnoteRef/>
      </w:r>
      <w:r w:rsidRPr="007C3939">
        <w:rPr>
          <w:rFonts w:asciiTheme="majorHAnsi" w:eastAsia="Calibri" w:hAnsiTheme="majorHAnsi" w:cs="Calibri"/>
          <w:color w:val="auto"/>
          <w:sz w:val="16"/>
          <w:szCs w:val="16"/>
        </w:rPr>
        <w:t xml:space="preserve"> Ukupno je </w:t>
      </w:r>
      <w:r w:rsidRPr="007C3939">
        <w:rPr>
          <w:rFonts w:asciiTheme="majorHAnsi" w:eastAsia="Calibri" w:hAnsiTheme="majorHAnsi" w:cs="Calibri"/>
          <w:color w:val="auto"/>
          <w:sz w:val="16"/>
          <w:szCs w:val="16"/>
          <w:u w:val="single"/>
        </w:rPr>
        <w:t>održano 8 fokus grupa sa preko 60 učesnika</w:t>
      </w:r>
      <w:r w:rsidRPr="007C3939">
        <w:rPr>
          <w:rFonts w:asciiTheme="majorHAnsi" w:eastAsia="Calibri" w:hAnsiTheme="majorHAnsi" w:cs="Calibri"/>
          <w:color w:val="auto"/>
          <w:sz w:val="16"/>
          <w:szCs w:val="16"/>
        </w:rPr>
        <w:t xml:space="preserve">, a uključene su sve relevantne zajednice: studenti, organizacije civilnog društva, mali biznisi, akademska zajednica, poslovna zajednica i sindikati, zaposleni u javnoj upravi (2 fokus grupe), građani/ke. Razvijen je </w:t>
      </w:r>
      <w:r w:rsidRPr="007C3939">
        <w:rPr>
          <w:rFonts w:asciiTheme="majorHAnsi" w:eastAsia="Calibri" w:hAnsiTheme="majorHAnsi" w:cs="Calibri"/>
          <w:color w:val="auto"/>
          <w:sz w:val="16"/>
          <w:szCs w:val="16"/>
          <w:u w:val="single"/>
        </w:rPr>
        <w:t>Izvještaj sa fokus grupa</w:t>
      </w:r>
      <w:r w:rsidRPr="007C3939">
        <w:rPr>
          <w:rFonts w:asciiTheme="majorHAnsi" w:eastAsia="Calibri" w:hAnsiTheme="majorHAnsi" w:cs="Calibri"/>
          <w:color w:val="auto"/>
          <w:sz w:val="16"/>
          <w:szCs w:val="16"/>
        </w:rPr>
        <w:t xml:space="preserve">, a predložene aktivnosti od strane svih zajednica su inkorporirane u sam strateški dokument. Dodatno, razvijena je anketa za sve građane/ke sa ciljem prikupljanja informacija o iskustvu u radu sa javnom upravom, te na osnovu predloga dobijenih ovim putem kreirane su i aktivnosti za prvi dvogodišnji akcioni plan koji prati ovu strategiju. </w:t>
      </w:r>
    </w:p>
    <w:p w:rsidR="00E934CF" w:rsidRPr="007C3939" w:rsidRDefault="00E934CF">
      <w:pPr>
        <w:pBdr>
          <w:top w:val="nil"/>
          <w:left w:val="nil"/>
          <w:bottom w:val="nil"/>
          <w:right w:val="nil"/>
          <w:between w:val="nil"/>
        </w:pBdr>
        <w:spacing w:before="0" w:after="0" w:line="240" w:lineRule="auto"/>
        <w:ind w:right="-385"/>
        <w:jc w:val="both"/>
        <w:rPr>
          <w:rFonts w:asciiTheme="majorHAnsi" w:eastAsia="Calibri" w:hAnsiTheme="majorHAnsi" w:cs="Calibri"/>
          <w:color w:val="auto"/>
          <w:sz w:val="16"/>
          <w:szCs w:val="16"/>
        </w:rPr>
      </w:pPr>
      <w:r w:rsidRPr="007C3939">
        <w:rPr>
          <w:rFonts w:asciiTheme="majorHAnsi" w:eastAsia="Calibri" w:hAnsiTheme="majorHAnsi" w:cs="Calibri"/>
          <w:color w:val="auto"/>
          <w:sz w:val="16"/>
          <w:szCs w:val="16"/>
        </w:rPr>
        <w:t xml:space="preserve">Nakon identifikacije svih zainteresovanih strana u javnoj upravi, tokom mjeseca maja održani su </w:t>
      </w:r>
      <w:r w:rsidRPr="007C3939">
        <w:rPr>
          <w:rFonts w:asciiTheme="majorHAnsi" w:eastAsia="Calibri" w:hAnsiTheme="majorHAnsi" w:cs="Calibri"/>
          <w:color w:val="auto"/>
          <w:sz w:val="16"/>
          <w:szCs w:val="16"/>
          <w:u w:val="single"/>
        </w:rPr>
        <w:t>stakeholder sastanci (ukupno 6)</w:t>
      </w:r>
      <w:r w:rsidRPr="007C3939">
        <w:rPr>
          <w:rFonts w:asciiTheme="majorHAnsi" w:eastAsia="Calibri" w:hAnsiTheme="majorHAnsi" w:cs="Calibri"/>
          <w:color w:val="auto"/>
          <w:sz w:val="16"/>
          <w:szCs w:val="16"/>
        </w:rPr>
        <w:t xml:space="preserve"> po identifikovanim strateškim ciljevima. Dodatno, organizovane su </w:t>
      </w:r>
      <w:r w:rsidRPr="007C3939">
        <w:rPr>
          <w:rFonts w:asciiTheme="majorHAnsi" w:eastAsia="Calibri" w:hAnsiTheme="majorHAnsi" w:cs="Calibri"/>
          <w:color w:val="auto"/>
          <w:sz w:val="16"/>
          <w:szCs w:val="16"/>
          <w:u w:val="single"/>
        </w:rPr>
        <w:t>3 dvodnevne radionice sa radnim grupama</w:t>
      </w:r>
      <w:r w:rsidRPr="007C3939">
        <w:rPr>
          <w:rFonts w:asciiTheme="majorHAnsi" w:eastAsia="Calibri" w:hAnsiTheme="majorHAnsi" w:cs="Calibri"/>
          <w:color w:val="auto"/>
          <w:sz w:val="16"/>
          <w:szCs w:val="16"/>
        </w:rPr>
        <w:t xml:space="preserve"> u proširenom sastavu (predstavnici organa javne uprave) sa ciljem otvorenih i inkluzivnih javnih konsultacija u prvim fazama razvoja dokumenta (sa preko 35 učesnika po radionici).</w:t>
      </w:r>
    </w:p>
  </w:footnote>
  <w:footnote w:id="8">
    <w:p w:rsidR="00E934CF" w:rsidRPr="007C3939" w:rsidRDefault="00E934CF">
      <w:pPr>
        <w:pBdr>
          <w:top w:val="nil"/>
          <w:left w:val="nil"/>
          <w:bottom w:val="nil"/>
          <w:right w:val="nil"/>
          <w:between w:val="nil"/>
        </w:pBdr>
        <w:spacing w:before="0" w:after="0" w:line="240" w:lineRule="auto"/>
        <w:rPr>
          <w:rFonts w:asciiTheme="majorHAnsi" w:eastAsia="Calibri" w:hAnsiTheme="majorHAnsi" w:cs="Calibri"/>
          <w:color w:val="auto"/>
          <w:sz w:val="16"/>
          <w:szCs w:val="16"/>
        </w:rPr>
      </w:pPr>
      <w:r w:rsidRPr="007C3939">
        <w:rPr>
          <w:rStyle w:val="FootnoteReference"/>
          <w:rFonts w:asciiTheme="majorHAnsi" w:hAnsiTheme="majorHAnsi"/>
          <w:color w:val="auto"/>
          <w:sz w:val="16"/>
          <w:szCs w:val="16"/>
        </w:rPr>
        <w:footnoteRef/>
      </w:r>
      <w:r w:rsidRPr="007C3939">
        <w:rPr>
          <w:rFonts w:asciiTheme="majorHAnsi" w:eastAsia="Calibri" w:hAnsiTheme="majorHAnsi" w:cs="Calibri"/>
          <w:color w:val="auto"/>
          <w:sz w:val="16"/>
          <w:szCs w:val="16"/>
        </w:rPr>
        <w:t xml:space="preserve"> Izvještaj je dostupan na </w:t>
      </w:r>
      <w:hyperlink r:id="rId4">
        <w:r w:rsidRPr="007C3939">
          <w:rPr>
            <w:rFonts w:asciiTheme="majorHAnsi" w:eastAsia="Calibri" w:hAnsiTheme="majorHAnsi" w:cs="Calibri"/>
            <w:color w:val="auto"/>
            <w:sz w:val="16"/>
            <w:szCs w:val="16"/>
            <w:u w:val="single"/>
          </w:rPr>
          <w:t>https://www.gov.me/dokumenta/ec924896-5446-48f7-9551-df6461c6fffa</w:t>
        </w:r>
      </w:hyperlink>
    </w:p>
  </w:footnote>
  <w:footnote w:id="9">
    <w:p w:rsidR="00E934CF" w:rsidRPr="00EE3C74" w:rsidRDefault="00E934CF" w:rsidP="00EE3C74">
      <w:pPr>
        <w:pBdr>
          <w:top w:val="nil"/>
          <w:left w:val="nil"/>
          <w:bottom w:val="nil"/>
          <w:right w:val="nil"/>
          <w:between w:val="nil"/>
        </w:pBdr>
        <w:spacing w:before="0" w:after="0" w:line="240" w:lineRule="auto"/>
        <w:ind w:right="-450"/>
        <w:jc w:val="both"/>
        <w:rPr>
          <w:rFonts w:asciiTheme="majorHAnsi" w:eastAsia="Calibri" w:hAnsiTheme="majorHAnsi" w:cs="Calibri"/>
          <w:color w:val="auto"/>
          <w:sz w:val="16"/>
          <w:szCs w:val="16"/>
        </w:rPr>
      </w:pPr>
      <w:r w:rsidRPr="007C3939">
        <w:rPr>
          <w:rStyle w:val="FootnoteReference"/>
          <w:rFonts w:asciiTheme="majorHAnsi" w:hAnsiTheme="majorHAnsi"/>
          <w:color w:val="auto"/>
          <w:sz w:val="16"/>
          <w:szCs w:val="16"/>
        </w:rPr>
        <w:footnoteRef/>
      </w:r>
      <w:r w:rsidRPr="007C3939">
        <w:rPr>
          <w:rFonts w:asciiTheme="majorHAnsi" w:eastAsia="Calibri" w:hAnsiTheme="majorHAnsi" w:cs="Calibri"/>
          <w:color w:val="auto"/>
          <w:sz w:val="16"/>
          <w:szCs w:val="16"/>
        </w:rPr>
        <w:t xml:space="preserve"> Izvještaj o sprovođenju Strategije Reforme javne uprave (RJU) Crne Gore 2016 – 2020, Izvještaj o realizaciji Plana optimizacije javne uprave 2018-2020 za 2020. godinu, sa osvrtom na implementaciju cjelokupnog dokumenta, Analiza efekata kratkoročnih mjera Plana optimizacije u 2018. godini, Model optimizacije privrednih društava i ustanova čiji je osnivač lokalna samouprava, avgust 2020. godine, Analiza stanja u oblasti upravljanja ljudskim resursima za 2020. godinu, UZK, Izvještaj o kvalitetu primjene analize uticaja propisa (RIA) u Crnoj Gori za 2020. godinu, Istraživanje stepena zadovoljstva korisnika javnim uslugama u odabranim institucijama Crne Gore, maj 2021. godine, Izvještaj o postupanju u upravnim stvarima za period 01.01.2020. - 31.12.2020., Izvještaj o implementaciji Akcionog plana za sprovođenje Strategije RJU za 2017. godinu, Izvještaj o implementaciji Akcionog plana za sprovođenje Strategije RJU za 2018. godinu, Izvještaj o implementaciji Akcionog plana za sprovođenje Strategije RJU za 2019. godinu, Srednjoročna evaluacija Strategije reforme javne uprave 2016-2020 u Crnoj</w:t>
      </w:r>
      <w:r w:rsidRPr="007C3939">
        <w:rPr>
          <w:rFonts w:ascii="Calibri" w:eastAsia="Calibri" w:hAnsi="Calibri" w:cs="Calibri"/>
          <w:color w:val="auto"/>
          <w:sz w:val="16"/>
          <w:szCs w:val="16"/>
        </w:rPr>
        <w:t xml:space="preserve"> </w:t>
      </w:r>
      <w:r w:rsidRPr="007C3939">
        <w:rPr>
          <w:rFonts w:asciiTheme="majorHAnsi" w:eastAsia="Calibri" w:hAnsiTheme="majorHAnsi" w:cs="Calibri"/>
          <w:color w:val="auto"/>
          <w:sz w:val="16"/>
          <w:szCs w:val="16"/>
        </w:rPr>
        <w:t xml:space="preserve">Gori, Evaluacija podrške EU za sektor reforme javne uprave SBP za reform javne uprave (kroz IPA II 2014-2020), Izvještaj Evropske Komisije o napretku Crne Gore za 2018. godinu, Izvještaj Evropske Komisije o napretku Crne Gore za 2019. godinu, Izvještaj Evropske Komisije o napretku Crne Gore za 2020. godinu, </w:t>
      </w:r>
      <w:r w:rsidRPr="00EE3C74">
        <w:rPr>
          <w:rFonts w:asciiTheme="majorHAnsi" w:eastAsia="Calibri" w:hAnsiTheme="majorHAnsi" w:cs="Calibri"/>
          <w:color w:val="auto"/>
          <w:sz w:val="16"/>
          <w:szCs w:val="16"/>
        </w:rPr>
        <w:t>SIGMA monitoring izvještaj za 2019. godinu, SIGMA komentari i sugestije za dalju reformu javne uprave, WeBER nacionalni izvještaj o reformi javne uprave 2017/2018, WeBER anketa o stanju u u admiinistrativnim servisima za Zapadni Balkan (decembar 2020. godine), Rodna ravnopravnost u javnoj upravi u zemljama Zapadnog Balkana - Izvještaj za Crnu Goru, Istraživanje Gender mainstreaming - stavovi i percepcije zaposlenih u javnoj upravi i ocjena primjene načela rodne ravnopravnosti u institucijama javne vlasti</w:t>
      </w:r>
    </w:p>
  </w:footnote>
  <w:footnote w:id="10">
    <w:p w:rsidR="00E934CF" w:rsidRPr="00EE3C74" w:rsidRDefault="00E934CF" w:rsidP="00EE3C74">
      <w:pPr>
        <w:pStyle w:val="FootnoteText"/>
        <w:spacing w:before="0"/>
        <w:rPr>
          <w:rFonts w:asciiTheme="majorHAnsi" w:hAnsiTheme="majorHAnsi"/>
          <w:color w:val="auto"/>
          <w:sz w:val="16"/>
          <w:szCs w:val="16"/>
        </w:rPr>
      </w:pPr>
      <w:r w:rsidRPr="00EE3C74">
        <w:rPr>
          <w:rStyle w:val="FootnoteReference"/>
          <w:rFonts w:asciiTheme="majorHAnsi" w:hAnsiTheme="majorHAnsi"/>
          <w:color w:val="auto"/>
          <w:sz w:val="16"/>
          <w:szCs w:val="16"/>
        </w:rPr>
        <w:footnoteRef/>
      </w:r>
      <w:r w:rsidRPr="00EE3C74">
        <w:rPr>
          <w:rFonts w:asciiTheme="majorHAnsi" w:hAnsiTheme="majorHAnsi"/>
          <w:color w:val="auto"/>
          <w:sz w:val="16"/>
          <w:szCs w:val="16"/>
        </w:rPr>
        <w:t xml:space="preserve"> Član 69. Zakona o lokalnoj samoupravi</w:t>
      </w:r>
    </w:p>
  </w:footnote>
  <w:footnote w:id="11">
    <w:p w:rsidR="00E934CF" w:rsidRPr="00EE3C74" w:rsidRDefault="00E934CF" w:rsidP="00EE3C74">
      <w:pPr>
        <w:pBdr>
          <w:top w:val="nil"/>
          <w:left w:val="nil"/>
          <w:bottom w:val="nil"/>
          <w:right w:val="nil"/>
          <w:between w:val="nil"/>
        </w:pBdr>
        <w:spacing w:before="0" w:after="0" w:line="240" w:lineRule="auto"/>
        <w:rPr>
          <w:rFonts w:asciiTheme="majorHAnsi" w:eastAsia="Calibri" w:hAnsiTheme="majorHAnsi" w:cstheme="majorHAnsi"/>
          <w:color w:val="auto"/>
          <w:sz w:val="16"/>
          <w:szCs w:val="16"/>
          <w:shd w:val="clear" w:color="auto" w:fill="FAFAFA"/>
        </w:rPr>
      </w:pPr>
      <w:r w:rsidRPr="00EE3C74">
        <w:rPr>
          <w:rStyle w:val="FootnoteReference"/>
          <w:rFonts w:asciiTheme="majorHAnsi" w:hAnsiTheme="majorHAnsi" w:cstheme="majorHAnsi"/>
          <w:color w:val="auto"/>
          <w:sz w:val="16"/>
          <w:szCs w:val="16"/>
        </w:rPr>
        <w:footnoteRef/>
      </w:r>
      <w:r w:rsidRPr="00EE3C74">
        <w:rPr>
          <w:rFonts w:asciiTheme="majorHAnsi" w:eastAsia="Calibri" w:hAnsiTheme="majorHAnsi" w:cstheme="majorHAnsi"/>
          <w:color w:val="auto"/>
          <w:sz w:val="16"/>
          <w:szCs w:val="16"/>
          <w:shd w:val="clear" w:color="auto" w:fill="FAFAFA"/>
        </w:rPr>
        <w:t xml:space="preserve"> U aneksu dokumenta lista institucija</w:t>
      </w:r>
    </w:p>
  </w:footnote>
  <w:footnote w:id="12">
    <w:p w:rsidR="00E934CF" w:rsidRPr="00EE3C74" w:rsidRDefault="00E934CF" w:rsidP="00EE3C74">
      <w:pPr>
        <w:pBdr>
          <w:top w:val="nil"/>
          <w:left w:val="nil"/>
          <w:bottom w:val="nil"/>
          <w:right w:val="nil"/>
          <w:between w:val="nil"/>
        </w:pBdr>
        <w:spacing w:before="0" w:after="0" w:line="240" w:lineRule="auto"/>
        <w:rPr>
          <w:rFonts w:asciiTheme="majorHAnsi" w:eastAsia="Calibri" w:hAnsiTheme="majorHAnsi" w:cstheme="majorHAnsi"/>
          <w:color w:val="auto"/>
          <w:sz w:val="16"/>
          <w:szCs w:val="16"/>
        </w:rPr>
      </w:pPr>
      <w:r w:rsidRPr="00EE3C74">
        <w:rPr>
          <w:rStyle w:val="FootnoteReference"/>
          <w:rFonts w:asciiTheme="majorHAnsi" w:hAnsiTheme="majorHAnsi" w:cstheme="majorHAnsi"/>
          <w:color w:val="auto"/>
          <w:sz w:val="16"/>
          <w:szCs w:val="16"/>
        </w:rPr>
        <w:footnoteRef/>
      </w:r>
      <w:r w:rsidRPr="00EE3C74">
        <w:rPr>
          <w:rFonts w:asciiTheme="majorHAnsi" w:eastAsia="Calibri" w:hAnsiTheme="majorHAnsi" w:cstheme="majorHAnsi"/>
          <w:color w:val="auto"/>
          <w:sz w:val="16"/>
          <w:szCs w:val="16"/>
        </w:rPr>
        <w:t xml:space="preserve"> Odluka o osnivanju društva sa ograničenom odgovornošu „Montenegro works“ (Službeni list CG“, br 85/21 i 86/21)</w:t>
      </w:r>
    </w:p>
  </w:footnote>
  <w:footnote w:id="13">
    <w:p w:rsidR="00E934CF" w:rsidRDefault="00E934CF" w:rsidP="007075A6">
      <w:pPr>
        <w:pBdr>
          <w:top w:val="nil"/>
          <w:left w:val="nil"/>
          <w:bottom w:val="nil"/>
          <w:right w:val="nil"/>
          <w:between w:val="nil"/>
        </w:pBdr>
        <w:spacing w:before="0" w:after="0" w:line="240" w:lineRule="auto"/>
        <w:jc w:val="both"/>
      </w:pPr>
      <w:r w:rsidRPr="008B0F0E">
        <w:rPr>
          <w:rStyle w:val="FootnoteReference"/>
          <w:rFonts w:asciiTheme="minorHAnsi" w:hAnsiTheme="minorHAnsi" w:cstheme="majorHAnsi"/>
          <w:sz w:val="16"/>
          <w:szCs w:val="16"/>
        </w:rPr>
        <w:footnoteRef/>
      </w:r>
      <w:r w:rsidRPr="008B0F0E">
        <w:rPr>
          <w:rFonts w:asciiTheme="minorHAnsi" w:eastAsia="Calibri" w:hAnsiTheme="minorHAnsi" w:cstheme="majorHAnsi"/>
          <w:color w:val="000000"/>
          <w:sz w:val="16"/>
          <w:szCs w:val="16"/>
        </w:rPr>
        <w:t xml:space="preserve"> Izazovi u vezi sa privrednim društvima čiji je osnivač opština koje se odnose na finansijsku održivost, zapošljavanje, različite računovodstvene politike i druge oblasti koje su prepoznate u analizi „Model optimizacije privrednih društava i ustanova čiji je osnivač lokalna samouprava” biće predložena rešenja u sklopu drugih aktivnosti</w:t>
      </w:r>
      <w:r w:rsidRPr="00FC2D61">
        <w:rPr>
          <w:rFonts w:asciiTheme="majorHAnsi" w:eastAsia="Calibri" w:hAnsiTheme="majorHAnsi" w:cstheme="majorHAnsi"/>
          <w:color w:val="000000"/>
          <w:sz w:val="16"/>
          <w:szCs w:val="16"/>
        </w:rPr>
        <w:t xml:space="preserve"> Ministarstva finansija i socijalnog staranja.</w:t>
      </w:r>
    </w:p>
  </w:footnote>
  <w:footnote w:id="14">
    <w:p w:rsidR="00E934CF" w:rsidRPr="00AF6639" w:rsidRDefault="00E934CF" w:rsidP="007D4278">
      <w:pPr>
        <w:pStyle w:val="FootnoteText"/>
        <w:spacing w:before="0"/>
        <w:jc w:val="both"/>
        <w:rPr>
          <w:color w:val="auto"/>
          <w:sz w:val="16"/>
          <w:szCs w:val="16"/>
        </w:rPr>
      </w:pPr>
      <w:r w:rsidRPr="00AF6639">
        <w:rPr>
          <w:rStyle w:val="FootnoteReference"/>
          <w:color w:val="auto"/>
          <w:sz w:val="16"/>
          <w:szCs w:val="16"/>
        </w:rPr>
        <w:footnoteRef/>
      </w:r>
      <w:r w:rsidRPr="00AF6639">
        <w:rPr>
          <w:color w:val="auto"/>
          <w:sz w:val="16"/>
          <w:szCs w:val="16"/>
        </w:rPr>
        <w:t xml:space="preserve"> Informacija o vođenju registara državne uprave i jedinica lokalne samouprave s predlogom mjera za unaprjeđenje stanja usvojena je na Vladi tokom 2015. godine. Imajući u vidu da je, na osnovu informacija od 79 institucija na državnom i lokalnom nivou, koje su dostavile podatke o broju, načinu vođenja, registara i informacionih sistema koji podržavaju vođenje registra, došlo se do broja od preko 600 registara koji se vode u organima državne uprave i jedinicama lokalne samouprave. Analizom je prepoznato da organi kojima je propisana obaveza vođenja registara, suočeni su sa eksponencijalnim rastom broja podataka, koji nije propraćen odgovarajućom tehnološkom potporom u smislu razmjenjivosti podataka i stvaranja novih usluga, koje proizilaze iz toga.</w:t>
      </w:r>
    </w:p>
  </w:footnote>
  <w:footnote w:id="15">
    <w:p w:rsidR="00E934CF" w:rsidRPr="00520C09" w:rsidRDefault="00E934CF">
      <w:pPr>
        <w:pBdr>
          <w:top w:val="nil"/>
          <w:left w:val="nil"/>
          <w:bottom w:val="nil"/>
          <w:right w:val="nil"/>
          <w:between w:val="nil"/>
        </w:pBdr>
        <w:spacing w:before="0" w:after="0" w:line="240" w:lineRule="auto"/>
        <w:ind w:right="-230"/>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„Sl. list CG“, br. 1/2007 i 38/2013 - Amandmani I-XVI</w:t>
      </w:r>
    </w:p>
  </w:footnote>
  <w:footnote w:id="16">
    <w:p w:rsidR="00E934CF" w:rsidRPr="00520C09" w:rsidRDefault="00E934CF">
      <w:pPr>
        <w:pBdr>
          <w:top w:val="nil"/>
          <w:left w:val="nil"/>
          <w:bottom w:val="nil"/>
          <w:right w:val="nil"/>
          <w:between w:val="nil"/>
        </w:pBdr>
        <w:spacing w:before="0" w:after="0" w:line="240" w:lineRule="auto"/>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„Sl. list CG“, br. 78/18 i 70/21)  </w:t>
      </w:r>
    </w:p>
  </w:footnote>
  <w:footnote w:id="17">
    <w:p w:rsidR="00E934CF" w:rsidRPr="00520C09" w:rsidRDefault="00E934CF">
      <w:pPr>
        <w:pBdr>
          <w:top w:val="nil"/>
          <w:left w:val="nil"/>
          <w:bottom w:val="nil"/>
          <w:right w:val="nil"/>
          <w:between w:val="nil"/>
        </w:pBdr>
        <w:spacing w:before="0" w:after="0" w:line="240" w:lineRule="auto"/>
        <w:ind w:right="-230"/>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„Sl. list CG“, br. 118/2020, 121/2020, 1/2021 i 2/2021</w:t>
      </w:r>
    </w:p>
  </w:footnote>
  <w:footnote w:id="18">
    <w:p w:rsidR="00E934CF" w:rsidRPr="00520C09" w:rsidRDefault="00E934CF">
      <w:pPr>
        <w:pBdr>
          <w:top w:val="nil"/>
          <w:left w:val="nil"/>
          <w:bottom w:val="nil"/>
          <w:right w:val="nil"/>
          <w:between w:val="nil"/>
        </w:pBdr>
        <w:spacing w:before="0" w:after="0" w:line="240" w:lineRule="auto"/>
        <w:ind w:right="-230"/>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„Sl. list CG“, br. 2/2018, 34/2019 i 38/2020</w:t>
      </w:r>
    </w:p>
  </w:footnote>
  <w:footnote w:id="19">
    <w:p w:rsidR="00E934CF" w:rsidRPr="00520C09" w:rsidRDefault="00E934CF">
      <w:pPr>
        <w:pBdr>
          <w:top w:val="nil"/>
          <w:left w:val="nil"/>
          <w:bottom w:val="nil"/>
          <w:right w:val="nil"/>
          <w:between w:val="nil"/>
        </w:pBdr>
        <w:spacing w:before="0" w:after="0" w:line="240" w:lineRule="auto"/>
        <w:ind w:right="-230"/>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„Sl. list CG“, br. 54/11, 26/12, 27/13, 62/13, 12/14, 3/16, 31/17, 86/18 i 3/20)</w:t>
      </w:r>
    </w:p>
  </w:footnote>
  <w:footnote w:id="20">
    <w:p w:rsidR="00E934CF" w:rsidRPr="00520C09" w:rsidRDefault="00E934CF">
      <w:pPr>
        <w:pBdr>
          <w:top w:val="nil"/>
          <w:left w:val="nil"/>
          <w:bottom w:val="nil"/>
          <w:right w:val="nil"/>
          <w:between w:val="nil"/>
        </w:pBdr>
        <w:spacing w:before="0" w:after="0" w:line="240" w:lineRule="auto"/>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Uredba o organizaciji i načinu rada državne uprave („Služebni list CG“, broj 118/20)</w:t>
      </w:r>
    </w:p>
  </w:footnote>
  <w:footnote w:id="21">
    <w:p w:rsidR="00E934CF" w:rsidRPr="00520C09" w:rsidRDefault="00E934CF">
      <w:pPr>
        <w:pBdr>
          <w:top w:val="nil"/>
          <w:left w:val="nil"/>
          <w:bottom w:val="nil"/>
          <w:right w:val="nil"/>
          <w:between w:val="nil"/>
        </w:pBdr>
        <w:spacing w:before="0" w:after="0" w:line="240" w:lineRule="auto"/>
        <w:ind w:right="-230"/>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4. decembar 2020. godine</w:t>
      </w:r>
    </w:p>
  </w:footnote>
  <w:footnote w:id="22">
    <w:p w:rsidR="00E934CF" w:rsidRPr="00520C09" w:rsidRDefault="00E934CF">
      <w:pPr>
        <w:pBdr>
          <w:top w:val="nil"/>
          <w:left w:val="nil"/>
          <w:bottom w:val="nil"/>
          <w:right w:val="nil"/>
          <w:between w:val="nil"/>
        </w:pBdr>
        <w:spacing w:before="0" w:after="0" w:line="240" w:lineRule="auto"/>
        <w:ind w:right="-230"/>
        <w:jc w:val="both"/>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Ministarstvo pravde, ljudskih i manjinskih prava, Ministarstvo unutrašnjih poslova, Ministarstvo odbrane, Ministarstvo finansija i socijalnog staranja, Ministarstvo vanjskih poslova, Ministarstvo javne uprave, digitalnog društva i medija, Ministarstvo prosvjete, nauke, kulture i sporta, Ministarstvo zdravlja, Ministarstvo ekonomskog razvoja, Ministarstvo poljoprivrede, šumarstva i vodoprivrede, Ministarstvo ekologije, prostornog planiranja i urbanizma, Ministarstvo kapitalnih investicija</w:t>
      </w:r>
    </w:p>
  </w:footnote>
  <w:footnote w:id="23">
    <w:p w:rsidR="00E934CF" w:rsidRPr="00520C09" w:rsidRDefault="00E934CF">
      <w:pPr>
        <w:pBdr>
          <w:top w:val="nil"/>
          <w:left w:val="nil"/>
          <w:bottom w:val="nil"/>
          <w:right w:val="nil"/>
          <w:between w:val="nil"/>
        </w:pBdr>
        <w:spacing w:before="0" w:after="0" w:line="240" w:lineRule="auto"/>
        <w:ind w:right="-230"/>
        <w:jc w:val="both"/>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Uprava za izvršenje krivičnih sankcija, Uprava policije, Direkcija za zaštitu tajnih podataka,</w:t>
      </w:r>
      <w:r w:rsidRPr="00520C09">
        <w:rPr>
          <w:rFonts w:asciiTheme="majorHAnsi" w:eastAsia="Calibri" w:hAnsiTheme="majorHAnsi" w:cstheme="majorHAnsi"/>
          <w:color w:val="000000"/>
          <w:sz w:val="16"/>
          <w:szCs w:val="16"/>
          <w:shd w:val="clear" w:color="auto" w:fill="FAFAFA"/>
        </w:rPr>
        <w:t xml:space="preserve"> Uprava prihoda i carina, </w:t>
      </w:r>
      <w:r w:rsidRPr="00520C09">
        <w:rPr>
          <w:rFonts w:asciiTheme="majorHAnsi" w:eastAsia="Calibri" w:hAnsiTheme="majorHAnsi" w:cstheme="majorHAnsi"/>
          <w:color w:val="000000"/>
          <w:sz w:val="16"/>
          <w:szCs w:val="16"/>
        </w:rPr>
        <w:t>Uprava za katastar i državnu imovinu, Uprava za statistiku, Zavod za socijalnu i dječju zaštitu, Uprava za dijasporu, Uprava za kadrove, Zavod za školstvo, Uprava za zaštitu kulturnih dobara, Državni arhiv, Uprava za sport i mlade, Zavod za metrologiju, Uprava za bezbjednost hrane, veterinu i fitosanitarne poslove, Uprava za šume, Uprava za vode, Uprava javnih radova, Agencija za zaštitu prirode i životne sredine, Zavod za hidrometeorologiju i seizmologiju, Uprava pomorske sigurnosti i upravljanja lukama, Uprava za saobraćaj, Uprava za željeznice, Uprava za ugljovodonike, Uprava za inspekcijske poslove, Sekretarijat za zakonodavstvo</w:t>
      </w:r>
    </w:p>
  </w:footnote>
  <w:footnote w:id="24">
    <w:p w:rsidR="00E934CF" w:rsidRDefault="00E934CF">
      <w:pPr>
        <w:pBdr>
          <w:top w:val="nil"/>
          <w:left w:val="nil"/>
          <w:bottom w:val="nil"/>
          <w:right w:val="nil"/>
          <w:between w:val="nil"/>
        </w:pBdr>
        <w:spacing w:before="0" w:after="0" w:line="240" w:lineRule="auto"/>
        <w:ind w:right="-230"/>
        <w:rPr>
          <w:rFonts w:ascii="Calibri" w:eastAsia="Calibri" w:hAnsi="Calibri" w:cs="Calibr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Zakon o državnoj upravi („Sl. list CG“, broj 78/18)</w:t>
      </w:r>
    </w:p>
  </w:footnote>
  <w:footnote w:id="25">
    <w:p w:rsidR="00E934CF" w:rsidRPr="00371267" w:rsidRDefault="00E934CF">
      <w:pPr>
        <w:spacing w:before="0" w:after="0" w:line="240" w:lineRule="auto"/>
        <w:rPr>
          <w:rFonts w:asciiTheme="majorHAnsi" w:eastAsia="Calibri" w:hAnsiTheme="majorHAnsi" w:cstheme="majorHAnsi"/>
          <w:color w:val="auto"/>
          <w:sz w:val="16"/>
          <w:szCs w:val="16"/>
          <w:highlight w:val="yellow"/>
        </w:rPr>
      </w:pPr>
      <w:r w:rsidRPr="00371267">
        <w:rPr>
          <w:rStyle w:val="FootnoteReference"/>
          <w:rFonts w:asciiTheme="majorHAnsi" w:hAnsiTheme="majorHAnsi" w:cstheme="majorHAnsi"/>
          <w:color w:val="auto"/>
          <w:sz w:val="16"/>
          <w:szCs w:val="16"/>
        </w:rPr>
        <w:footnoteRef/>
      </w:r>
      <w:r w:rsidRPr="00371267">
        <w:rPr>
          <w:rFonts w:asciiTheme="majorHAnsi" w:eastAsia="Calibri" w:hAnsiTheme="majorHAnsi" w:cstheme="majorHAnsi"/>
          <w:color w:val="auto"/>
          <w:sz w:val="16"/>
          <w:szCs w:val="16"/>
        </w:rPr>
        <w:t xml:space="preserve"> spisak javnih ustanova na lokalnom nivou je dostupan na portalu otvorenih podataka, </w:t>
      </w:r>
      <w:hyperlink r:id="rId5">
        <w:r w:rsidRPr="00371267">
          <w:rPr>
            <w:rFonts w:asciiTheme="majorHAnsi" w:eastAsia="Calibri" w:hAnsiTheme="majorHAnsi" w:cstheme="majorHAnsi"/>
            <w:color w:val="auto"/>
            <w:sz w:val="16"/>
            <w:szCs w:val="16"/>
          </w:rPr>
          <w:t>https://data.gov.me/dataset/spisak-lokalnih-institucija-u-monitoringu-primjene-plana-optimizacije</w:t>
        </w:r>
      </w:hyperlink>
    </w:p>
  </w:footnote>
  <w:footnote w:id="26">
    <w:p w:rsidR="00E934CF" w:rsidRPr="00371267" w:rsidRDefault="00E934CF">
      <w:pPr>
        <w:pBdr>
          <w:top w:val="nil"/>
          <w:left w:val="nil"/>
          <w:bottom w:val="nil"/>
          <w:right w:val="nil"/>
          <w:between w:val="nil"/>
        </w:pBdr>
        <w:spacing w:before="0" w:after="0" w:line="240" w:lineRule="auto"/>
        <w:ind w:right="-540"/>
        <w:rPr>
          <w:rFonts w:asciiTheme="majorHAnsi" w:hAnsiTheme="majorHAnsi" w:cstheme="majorHAnsi"/>
          <w:color w:val="auto"/>
          <w:sz w:val="16"/>
          <w:szCs w:val="16"/>
        </w:rPr>
      </w:pPr>
      <w:r w:rsidRPr="00371267">
        <w:rPr>
          <w:rStyle w:val="FootnoteReference"/>
          <w:rFonts w:asciiTheme="majorHAnsi" w:hAnsiTheme="majorHAnsi" w:cstheme="majorHAnsi"/>
          <w:color w:val="auto"/>
          <w:sz w:val="16"/>
          <w:szCs w:val="16"/>
        </w:rPr>
        <w:footnoteRef/>
      </w:r>
      <w:r w:rsidRPr="00371267">
        <w:rPr>
          <w:rFonts w:asciiTheme="majorHAnsi" w:eastAsia="Calibri" w:hAnsiTheme="majorHAnsi" w:cstheme="majorHAnsi"/>
          <w:color w:val="auto"/>
          <w:sz w:val="16"/>
          <w:szCs w:val="16"/>
        </w:rPr>
        <w:t xml:space="preserve"> Zakon o javnim preduzećima i Zakon o društvenim djelatnostima iz 1991. godine su predstavljali sistemske zakone iz oblasti javnih službi, ali su ukinuti.</w:t>
      </w:r>
    </w:p>
  </w:footnote>
  <w:footnote w:id="27">
    <w:p w:rsidR="00E934CF" w:rsidRPr="00371267" w:rsidRDefault="00E934CF">
      <w:pPr>
        <w:pStyle w:val="Heading1"/>
        <w:spacing w:after="0"/>
        <w:ind w:left="0" w:right="-630"/>
        <w:rPr>
          <w:rFonts w:asciiTheme="majorHAnsi" w:eastAsia="Calibri" w:hAnsiTheme="majorHAnsi" w:cstheme="majorHAnsi"/>
          <w:color w:val="auto"/>
          <w:sz w:val="16"/>
          <w:szCs w:val="16"/>
        </w:rPr>
      </w:pPr>
      <w:r w:rsidRPr="00371267">
        <w:rPr>
          <w:rStyle w:val="FootnoteReference"/>
          <w:rFonts w:asciiTheme="majorHAnsi" w:hAnsiTheme="majorHAnsi" w:cstheme="majorHAnsi"/>
          <w:color w:val="auto"/>
          <w:sz w:val="16"/>
          <w:szCs w:val="16"/>
        </w:rPr>
        <w:footnoteRef/>
      </w:r>
      <w:r w:rsidRPr="00371267">
        <w:rPr>
          <w:rFonts w:asciiTheme="majorHAnsi" w:eastAsia="Calibri" w:hAnsiTheme="majorHAnsi" w:cstheme="majorHAnsi"/>
          <w:color w:val="auto"/>
          <w:sz w:val="16"/>
          <w:szCs w:val="16"/>
        </w:rPr>
        <w:t xml:space="preserve"> Informacija o uspostavljanju razmjene dokumenata u okviru sistema za elektronsko upravljanje dokumentima (eDMS), 24.07.2020.</w:t>
      </w:r>
    </w:p>
    <w:p w:rsidR="00E934CF" w:rsidRPr="00371267" w:rsidRDefault="000B0FDB">
      <w:pPr>
        <w:pBdr>
          <w:top w:val="nil"/>
          <w:left w:val="nil"/>
          <w:bottom w:val="nil"/>
          <w:right w:val="nil"/>
          <w:between w:val="nil"/>
        </w:pBdr>
        <w:spacing w:before="0" w:after="0" w:line="240" w:lineRule="auto"/>
        <w:ind w:right="-630"/>
        <w:jc w:val="both"/>
        <w:rPr>
          <w:rFonts w:asciiTheme="majorHAnsi" w:eastAsia="Calibri" w:hAnsiTheme="majorHAnsi" w:cstheme="majorHAnsi"/>
          <w:color w:val="auto"/>
          <w:sz w:val="16"/>
          <w:szCs w:val="16"/>
        </w:rPr>
      </w:pPr>
      <w:hyperlink r:id="rId6">
        <w:r w:rsidR="00E934CF" w:rsidRPr="00371267">
          <w:rPr>
            <w:rFonts w:asciiTheme="majorHAnsi" w:eastAsia="Calibri" w:hAnsiTheme="majorHAnsi" w:cstheme="majorHAnsi"/>
            <w:color w:val="auto"/>
            <w:sz w:val="16"/>
            <w:szCs w:val="16"/>
            <w:u w:val="single"/>
          </w:rPr>
          <w:t>https://www.gov.me/dokumenta/ab4bd6ea-4999-4cb6-a7f6-079fb068b9d9</w:t>
        </w:r>
      </w:hyperlink>
    </w:p>
  </w:footnote>
  <w:footnote w:id="28">
    <w:p w:rsidR="00E934CF" w:rsidRDefault="00E934CF">
      <w:pPr>
        <w:pBdr>
          <w:top w:val="nil"/>
          <w:left w:val="nil"/>
          <w:bottom w:val="nil"/>
          <w:right w:val="nil"/>
          <w:between w:val="nil"/>
        </w:pBdr>
        <w:spacing w:before="0" w:after="0" w:line="240" w:lineRule="auto"/>
        <w:ind w:right="-630"/>
        <w:rPr>
          <w:rFonts w:ascii="Calibri" w:eastAsia="Calibri" w:hAnsi="Calibri" w:cs="Calibri"/>
          <w:color w:val="000000"/>
          <w:sz w:val="16"/>
          <w:szCs w:val="16"/>
        </w:rPr>
      </w:pPr>
      <w:r w:rsidRPr="00371267">
        <w:rPr>
          <w:rStyle w:val="FootnoteReference"/>
          <w:rFonts w:asciiTheme="majorHAnsi" w:hAnsiTheme="majorHAnsi" w:cstheme="majorHAnsi"/>
          <w:color w:val="auto"/>
          <w:sz w:val="16"/>
          <w:szCs w:val="16"/>
        </w:rPr>
        <w:footnoteRef/>
      </w:r>
      <w:r w:rsidRPr="00371267">
        <w:rPr>
          <w:rFonts w:asciiTheme="majorHAnsi" w:eastAsia="Calibri" w:hAnsiTheme="majorHAnsi" w:cstheme="majorHAnsi"/>
          <w:color w:val="auto"/>
          <w:sz w:val="16"/>
          <w:szCs w:val="16"/>
        </w:rPr>
        <w:t xml:space="preserve"> Od kojih je optština Golubovci u sastavu Glavnog grada Podgorica</w:t>
      </w:r>
    </w:p>
  </w:footnote>
  <w:footnote w:id="29">
    <w:p w:rsidR="00E934CF" w:rsidRPr="004914F9" w:rsidRDefault="00E934CF">
      <w:pPr>
        <w:pBdr>
          <w:top w:val="nil"/>
          <w:left w:val="nil"/>
          <w:bottom w:val="nil"/>
          <w:right w:val="nil"/>
          <w:between w:val="nil"/>
        </w:pBdr>
        <w:spacing w:before="0" w:after="0" w:line="240" w:lineRule="auto"/>
        <w:ind w:right="-630"/>
        <w:rPr>
          <w:rFonts w:asciiTheme="majorHAnsi" w:eastAsia="Calibri" w:hAnsiTheme="majorHAnsi" w:cstheme="majorHAnsi"/>
          <w:color w:val="000000"/>
          <w:sz w:val="16"/>
          <w:szCs w:val="16"/>
        </w:rPr>
      </w:pPr>
      <w:r w:rsidRPr="004914F9">
        <w:rPr>
          <w:rStyle w:val="FootnoteReference"/>
          <w:rFonts w:asciiTheme="majorHAnsi" w:hAnsiTheme="majorHAnsi" w:cstheme="majorHAnsi"/>
          <w:sz w:val="16"/>
          <w:szCs w:val="16"/>
        </w:rPr>
        <w:footnoteRef/>
      </w:r>
      <w:r w:rsidRPr="004914F9">
        <w:rPr>
          <w:rFonts w:asciiTheme="majorHAnsi" w:eastAsia="Calibri" w:hAnsiTheme="majorHAnsi" w:cstheme="majorHAnsi"/>
          <w:color w:val="000000"/>
          <w:sz w:val="16"/>
          <w:szCs w:val="16"/>
        </w:rPr>
        <w:t xml:space="preserve"> Zakon o izmjenama i dopunama Zakona o komunalnim djelatnostima („Sl. list CG“ br. 66/19)</w:t>
      </w:r>
    </w:p>
  </w:footnote>
  <w:footnote w:id="30">
    <w:p w:rsidR="00E934CF" w:rsidRPr="004914F9" w:rsidRDefault="00E934CF">
      <w:pPr>
        <w:spacing w:before="0" w:after="0" w:line="240" w:lineRule="auto"/>
        <w:ind w:right="-540"/>
        <w:rPr>
          <w:rFonts w:asciiTheme="majorHAnsi" w:eastAsia="Calibri" w:hAnsiTheme="majorHAnsi" w:cstheme="majorHAnsi"/>
          <w:color w:val="000000"/>
          <w:sz w:val="16"/>
          <w:szCs w:val="16"/>
        </w:rPr>
      </w:pPr>
      <w:r w:rsidRPr="004914F9">
        <w:rPr>
          <w:rStyle w:val="FootnoteReference"/>
          <w:rFonts w:asciiTheme="majorHAnsi" w:hAnsiTheme="majorHAnsi" w:cstheme="majorHAnsi"/>
          <w:sz w:val="16"/>
          <w:szCs w:val="16"/>
        </w:rPr>
        <w:footnoteRef/>
      </w:r>
      <w:r w:rsidRPr="004914F9">
        <w:rPr>
          <w:rFonts w:asciiTheme="majorHAnsi" w:eastAsia="Calibri" w:hAnsiTheme="majorHAnsi" w:cstheme="majorHAnsi"/>
          <w:color w:val="000000"/>
          <w:sz w:val="16"/>
          <w:szCs w:val="16"/>
        </w:rPr>
        <w:t xml:space="preserve"> Prema Analizi o mogućim oblastima i mehanizmima saradnje između JLU i izvorima finansiranja i  Predlogu plana podsticajnih mjera, izrađenoj u okviru projekta </w:t>
      </w:r>
      <w:r w:rsidRPr="004914F9">
        <w:rPr>
          <w:rFonts w:asciiTheme="majorHAnsi" w:eastAsia="Calibri" w:hAnsiTheme="majorHAnsi" w:cstheme="majorHAnsi"/>
          <w:i/>
          <w:color w:val="000000"/>
          <w:sz w:val="16"/>
          <w:szCs w:val="16"/>
        </w:rPr>
        <w:t>“Podrška uspostavljanju transparentne i efikasne javne uprave na usluzi građanima”</w:t>
      </w:r>
      <w:r w:rsidRPr="004914F9">
        <w:rPr>
          <w:rFonts w:asciiTheme="majorHAnsi" w:eastAsia="Calibri" w:hAnsiTheme="majorHAnsi" w:cstheme="majorHAnsi"/>
          <w:color w:val="000000"/>
          <w:sz w:val="16"/>
          <w:szCs w:val="16"/>
        </w:rPr>
        <w:t xml:space="preserve"> koji je finansirala Evropska unija, a sproveo UNDP u saradnji sa Ministarstvom javne uprave u septembru 2019. godine, primjeri saradnje opština po oblastima i sporazumima su:</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000000"/>
          <w:sz w:val="16"/>
          <w:szCs w:val="16"/>
        </w:rPr>
      </w:pPr>
      <w:r w:rsidRPr="004914F9">
        <w:rPr>
          <w:rFonts w:asciiTheme="majorHAnsi" w:eastAsia="Calibri" w:hAnsiTheme="majorHAnsi" w:cstheme="majorHAnsi"/>
          <w:color w:val="000000"/>
          <w:sz w:val="16"/>
          <w:szCs w:val="16"/>
        </w:rPr>
        <w:t>Zajedničko vršenje poslova unutrašnje revizije po sporazumu, na osnovu Zakona o upravljanju i unutrašnjim kontrolama u javnom sektoru (Opština Nikšić za opštine Plužine i Šavnik; Opština Pljevlja, za opštinu Žabljak; Opština Tivat za opštine Kolašin i Mojkovac)</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000000"/>
          <w:sz w:val="16"/>
          <w:szCs w:val="16"/>
        </w:rPr>
      </w:pPr>
      <w:r w:rsidRPr="004914F9">
        <w:rPr>
          <w:rFonts w:asciiTheme="majorHAnsi" w:eastAsia="Calibri" w:hAnsiTheme="majorHAnsi" w:cstheme="majorHAnsi"/>
          <w:color w:val="000000"/>
          <w:sz w:val="16"/>
          <w:szCs w:val="16"/>
        </w:rPr>
        <w:t>Poslovi glavnog gradskog arhitekte (Opština Nikšić tj. njen glavni gradski arhitekta po sporazumu obavlja ove poslove i u opštinama Šavnik, Žabljak, Plužine, Glavni grad Podgorica za opštinu Kolašin, opština Rožaje za opštinu Gusinje i opština Berane za opštinu Mojkovac)</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000000"/>
          <w:sz w:val="16"/>
          <w:szCs w:val="16"/>
        </w:rPr>
      </w:pPr>
      <w:r w:rsidRPr="004914F9">
        <w:rPr>
          <w:rFonts w:asciiTheme="majorHAnsi" w:eastAsia="Calibri" w:hAnsiTheme="majorHAnsi" w:cstheme="majorHAnsi"/>
          <w:color w:val="000000"/>
          <w:sz w:val="16"/>
          <w:szCs w:val="16"/>
        </w:rPr>
        <w:t xml:space="preserve">Upravljanje regionalnom sanitarnom deponijom (Opštine Bar i Ulcinj su zaključile Ugovor o osnivanju „Možura“d.o.o. za upravljanje regionalnom sanitarnom deponijom, uz udio opštine Bar od 65% a opštine Ulcinj od 35%) </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auto"/>
          <w:sz w:val="16"/>
          <w:szCs w:val="16"/>
        </w:rPr>
      </w:pPr>
      <w:r w:rsidRPr="004914F9">
        <w:rPr>
          <w:rFonts w:asciiTheme="majorHAnsi" w:eastAsia="Calibri" w:hAnsiTheme="majorHAnsi" w:cstheme="majorHAnsi"/>
          <w:color w:val="000000"/>
          <w:sz w:val="16"/>
          <w:szCs w:val="16"/>
        </w:rPr>
        <w:t xml:space="preserve">Uvođenje kompostiranja i prikupljanja selektivnog otpada (Opštine Kotor, Budva, Tivat i Herceg Novi - Lider projekta JKP Kotor. Partneri na projektu JKP Budva, Tivat i </w:t>
      </w:r>
      <w:r w:rsidRPr="004914F9">
        <w:rPr>
          <w:rFonts w:asciiTheme="majorHAnsi" w:eastAsia="Calibri" w:hAnsiTheme="majorHAnsi" w:cstheme="majorHAnsi"/>
          <w:color w:val="auto"/>
          <w:sz w:val="16"/>
          <w:szCs w:val="16"/>
        </w:rPr>
        <w:t>Herceg Novi)</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auto"/>
          <w:sz w:val="16"/>
          <w:szCs w:val="16"/>
        </w:rPr>
      </w:pPr>
      <w:r w:rsidRPr="004914F9">
        <w:rPr>
          <w:rFonts w:asciiTheme="majorHAnsi" w:eastAsia="Calibri" w:hAnsiTheme="majorHAnsi" w:cstheme="majorHAnsi"/>
          <w:color w:val="auto"/>
          <w:sz w:val="16"/>
          <w:szCs w:val="16"/>
        </w:rPr>
        <w:t>Upravljanje postrojenjem za prečišćavanje otpadnih voda (Opštine Tivat i Kotor)</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auto"/>
          <w:sz w:val="16"/>
          <w:szCs w:val="16"/>
        </w:rPr>
      </w:pPr>
      <w:r w:rsidRPr="004914F9">
        <w:rPr>
          <w:rFonts w:asciiTheme="majorHAnsi" w:eastAsia="Calibri" w:hAnsiTheme="majorHAnsi" w:cstheme="majorHAnsi"/>
          <w:color w:val="auto"/>
          <w:sz w:val="16"/>
          <w:szCs w:val="16"/>
        </w:rPr>
        <w:t>Osnivanje Regionalnog parka Sinjajevina (Lider projekta je Opština Mojkovac. Partneri na projektu: opštine Danilovgrad, Žabljak, Kolašin i Šavnik)</w:t>
      </w:r>
    </w:p>
    <w:p w:rsidR="00E934CF" w:rsidRPr="004914F9" w:rsidRDefault="00E934CF" w:rsidP="00EB118D">
      <w:pPr>
        <w:numPr>
          <w:ilvl w:val="0"/>
          <w:numId w:val="31"/>
        </w:numPr>
        <w:pBdr>
          <w:top w:val="nil"/>
          <w:left w:val="nil"/>
          <w:bottom w:val="nil"/>
          <w:right w:val="nil"/>
          <w:between w:val="nil"/>
        </w:pBdr>
        <w:spacing w:before="0" w:after="0" w:line="240" w:lineRule="auto"/>
        <w:ind w:left="270" w:right="-540" w:hanging="180"/>
        <w:jc w:val="both"/>
        <w:rPr>
          <w:rFonts w:asciiTheme="majorHAnsi" w:eastAsia="Calibri" w:hAnsiTheme="majorHAnsi" w:cstheme="majorHAnsi"/>
          <w:color w:val="auto"/>
          <w:sz w:val="16"/>
          <w:szCs w:val="16"/>
        </w:rPr>
      </w:pPr>
      <w:r w:rsidRPr="004914F9">
        <w:rPr>
          <w:rFonts w:asciiTheme="majorHAnsi" w:eastAsia="Calibri" w:hAnsiTheme="majorHAnsi" w:cstheme="majorHAnsi"/>
          <w:color w:val="auto"/>
          <w:sz w:val="16"/>
          <w:szCs w:val="16"/>
        </w:rPr>
        <w:t>Osnivanje Regionalnog biznis centra za sjevero-istočni region (Lider projekta je Opština Berane. Partneri na projektu: opštine Andrijevica, Bijelo Polje, Plav, Rožaje, Regionalna razvojna agencija Bjelasica, Komovi i Prokletije).</w:t>
      </w:r>
    </w:p>
  </w:footnote>
  <w:footnote w:id="31">
    <w:p w:rsidR="00E934CF" w:rsidRPr="004914F9" w:rsidRDefault="00E934CF">
      <w:pPr>
        <w:spacing w:before="0" w:after="0" w:line="240" w:lineRule="auto"/>
        <w:rPr>
          <w:rFonts w:asciiTheme="majorHAnsi" w:eastAsia="Calibri" w:hAnsiTheme="majorHAnsi" w:cstheme="majorHAnsi"/>
          <w:color w:val="auto"/>
          <w:sz w:val="16"/>
          <w:szCs w:val="16"/>
        </w:rPr>
      </w:pPr>
      <w:r w:rsidRPr="004914F9">
        <w:rPr>
          <w:rStyle w:val="FootnoteReference"/>
          <w:rFonts w:asciiTheme="majorHAnsi" w:hAnsiTheme="majorHAnsi" w:cstheme="majorHAnsi"/>
          <w:color w:val="auto"/>
          <w:sz w:val="16"/>
          <w:szCs w:val="16"/>
        </w:rPr>
        <w:footnoteRef/>
      </w:r>
      <w:r w:rsidRPr="004914F9">
        <w:rPr>
          <w:rFonts w:asciiTheme="majorHAnsi" w:eastAsia="Calibri" w:hAnsiTheme="majorHAnsi" w:cstheme="majorHAnsi"/>
          <w:color w:val="auto"/>
          <w:sz w:val="16"/>
          <w:szCs w:val="16"/>
          <w:highlight w:val="white"/>
        </w:rPr>
        <w:t>Petnjica, Rožaje, Kotor, Tivat, Berane, Mojkovac, Danilovgrad, Žabljak, Kolašin, Šavnik, Kotor, Budva, Ulcinj, Herceg Novi, Nikšić, Plužine, Gusinje (izvor  Izvještaj o realizaciji Plana optimizacije javne uprave 2018-2020. za 2020. godinu sa osvrtom na implementaciju cjelokupnog dokumenta)</w:t>
      </w:r>
    </w:p>
  </w:footnote>
  <w:footnote w:id="32">
    <w:p w:rsidR="00E934CF" w:rsidRPr="004914F9" w:rsidRDefault="00E934CF" w:rsidP="004914F9">
      <w:pPr>
        <w:pBdr>
          <w:top w:val="nil"/>
          <w:left w:val="nil"/>
          <w:bottom w:val="nil"/>
          <w:right w:val="nil"/>
          <w:between w:val="nil"/>
        </w:pBdr>
        <w:spacing w:before="0" w:after="0" w:line="240" w:lineRule="auto"/>
        <w:ind w:right="-540"/>
        <w:jc w:val="both"/>
        <w:rPr>
          <w:rFonts w:asciiTheme="majorHAnsi" w:eastAsia="Calibri" w:hAnsiTheme="majorHAnsi" w:cstheme="majorHAnsi"/>
          <w:color w:val="auto"/>
          <w:sz w:val="16"/>
          <w:szCs w:val="16"/>
        </w:rPr>
      </w:pPr>
      <w:r w:rsidRPr="004914F9">
        <w:rPr>
          <w:rStyle w:val="FootnoteReference"/>
          <w:rFonts w:asciiTheme="majorHAnsi" w:hAnsiTheme="majorHAnsi" w:cstheme="majorHAnsi"/>
          <w:color w:val="auto"/>
          <w:sz w:val="16"/>
          <w:szCs w:val="16"/>
        </w:rPr>
        <w:footnoteRef/>
      </w:r>
      <w:r w:rsidRPr="004914F9">
        <w:rPr>
          <w:rFonts w:asciiTheme="majorHAnsi" w:eastAsia="Calibri" w:hAnsiTheme="majorHAnsi" w:cstheme="majorHAnsi"/>
          <w:color w:val="auto"/>
          <w:sz w:val="16"/>
          <w:szCs w:val="16"/>
        </w:rPr>
        <w:t xml:space="preserve"> Završni izvještaj o implementaciji Strategije reforme javne uprave 2016–2020, sa osvrtom na aktivnosti za 2020. godinu, mart 2021. godine, link ka dokumentu: </w:t>
      </w:r>
      <w:hyperlink r:id="rId7">
        <w:r w:rsidRPr="004914F9">
          <w:rPr>
            <w:rFonts w:asciiTheme="majorHAnsi" w:eastAsia="Calibri" w:hAnsiTheme="majorHAnsi" w:cstheme="majorHAnsi"/>
            <w:color w:val="auto"/>
            <w:sz w:val="16"/>
            <w:szCs w:val="16"/>
            <w:u w:val="single"/>
          </w:rPr>
          <w:t>https://wapi.gov.me/download/9bd7ecd6-1673-4469-8e47-18a88af893db?version=1.0</w:t>
        </w:r>
      </w:hyperlink>
    </w:p>
  </w:footnote>
  <w:footnote w:id="33">
    <w:p w:rsidR="00E934CF" w:rsidRDefault="00E934CF" w:rsidP="004914F9">
      <w:pPr>
        <w:pBdr>
          <w:top w:val="nil"/>
          <w:left w:val="nil"/>
          <w:bottom w:val="nil"/>
          <w:right w:val="nil"/>
          <w:between w:val="nil"/>
        </w:pBdr>
        <w:spacing w:after="0" w:line="240" w:lineRule="auto"/>
        <w:ind w:right="-540"/>
      </w:pPr>
      <w:r w:rsidRPr="004914F9">
        <w:rPr>
          <w:rStyle w:val="FootnoteReference"/>
          <w:rFonts w:asciiTheme="majorHAnsi" w:hAnsiTheme="majorHAnsi" w:cstheme="majorHAnsi"/>
          <w:color w:val="auto"/>
          <w:sz w:val="16"/>
          <w:szCs w:val="16"/>
        </w:rPr>
        <w:footnoteRef/>
      </w:r>
      <w:r w:rsidRPr="004914F9">
        <w:rPr>
          <w:rFonts w:asciiTheme="majorHAnsi" w:hAnsiTheme="majorHAnsi" w:cstheme="majorHAnsi"/>
          <w:color w:val="auto"/>
          <w:sz w:val="16"/>
          <w:szCs w:val="16"/>
        </w:rPr>
        <w:t xml:space="preserve"> Analiza o mogućim oblicima međuopštinske saradnje u Crnoj Gori </w:t>
      </w:r>
      <w:hyperlink r:id="rId8">
        <w:r w:rsidRPr="004914F9">
          <w:rPr>
            <w:rFonts w:asciiTheme="majorHAnsi" w:hAnsiTheme="majorHAnsi" w:cstheme="majorHAnsi"/>
            <w:color w:val="auto"/>
            <w:sz w:val="16"/>
            <w:szCs w:val="16"/>
          </w:rPr>
          <w:t>https://www.me.undp.org/content/montenegro/sr/home/library/analiza-o-mogu_im-oblicima-meuoptinske-saradnje-u-crnoj-gori-.html</w:t>
        </w:r>
      </w:hyperlink>
    </w:p>
  </w:footnote>
  <w:footnote w:id="34">
    <w:p w:rsidR="00E934CF" w:rsidRPr="007D4278" w:rsidRDefault="00E934CF" w:rsidP="00520C09">
      <w:pPr>
        <w:pBdr>
          <w:top w:val="nil"/>
          <w:left w:val="nil"/>
          <w:bottom w:val="nil"/>
          <w:right w:val="nil"/>
          <w:between w:val="nil"/>
        </w:pBdr>
        <w:spacing w:before="0" w:after="0" w:line="240" w:lineRule="auto"/>
        <w:ind w:right="-360"/>
        <w:jc w:val="both"/>
        <w:rPr>
          <w:rFonts w:asciiTheme="majorHAnsi" w:eastAsia="Calibri" w:hAnsiTheme="majorHAnsi" w:cstheme="majorHAnsi"/>
          <w:color w:val="000000"/>
          <w:sz w:val="16"/>
          <w:szCs w:val="16"/>
        </w:rPr>
      </w:pPr>
      <w:r w:rsidRPr="007D4278">
        <w:rPr>
          <w:rStyle w:val="FootnoteReference"/>
          <w:rFonts w:asciiTheme="majorHAnsi" w:hAnsiTheme="majorHAnsi" w:cstheme="majorHAnsi"/>
          <w:sz w:val="16"/>
          <w:szCs w:val="16"/>
        </w:rPr>
        <w:footnoteRef/>
      </w:r>
      <w:r w:rsidRPr="007D4278">
        <w:rPr>
          <w:rFonts w:asciiTheme="majorHAnsi" w:eastAsia="Calibri" w:hAnsiTheme="majorHAnsi" w:cstheme="majorHAnsi"/>
          <w:color w:val="000000"/>
          <w:sz w:val="16"/>
          <w:szCs w:val="16"/>
        </w:rPr>
        <w:t xml:space="preserve"> Završni izvještaj o implementaciji Strategije reforme javne uprave 2016–2020, sa osvrtom na aktivnosti za 2020. godinu, mart 2021. godine, link ka dokumentu: </w:t>
      </w:r>
      <w:hyperlink r:id="rId9">
        <w:r w:rsidRPr="007D4278">
          <w:rPr>
            <w:rFonts w:asciiTheme="majorHAnsi" w:eastAsia="Calibri" w:hAnsiTheme="majorHAnsi" w:cstheme="majorHAnsi"/>
            <w:color w:val="000000"/>
            <w:sz w:val="16"/>
            <w:szCs w:val="16"/>
            <w:u w:val="single"/>
          </w:rPr>
          <w:t>https://wapi.gov.me/download/9bd7ecd6-1673-4469-8e47-18a88af893db?version=1.0</w:t>
        </w:r>
      </w:hyperlink>
    </w:p>
  </w:footnote>
  <w:footnote w:id="35">
    <w:p w:rsidR="00E934CF" w:rsidRPr="007D4278" w:rsidRDefault="00E934CF" w:rsidP="00520C09">
      <w:pPr>
        <w:pBdr>
          <w:top w:val="nil"/>
          <w:left w:val="nil"/>
          <w:bottom w:val="nil"/>
          <w:right w:val="nil"/>
          <w:between w:val="nil"/>
        </w:pBdr>
        <w:spacing w:before="0" w:after="0" w:line="240" w:lineRule="auto"/>
        <w:ind w:right="-450"/>
        <w:jc w:val="both"/>
        <w:rPr>
          <w:rFonts w:asciiTheme="majorHAnsi" w:eastAsia="Calibri" w:hAnsiTheme="majorHAnsi" w:cstheme="majorHAnsi"/>
          <w:sz w:val="16"/>
          <w:szCs w:val="16"/>
        </w:rPr>
      </w:pPr>
      <w:r w:rsidRPr="007D4278">
        <w:rPr>
          <w:rStyle w:val="FootnoteReference"/>
          <w:rFonts w:asciiTheme="majorHAnsi" w:hAnsiTheme="majorHAnsi" w:cstheme="majorHAnsi"/>
          <w:sz w:val="16"/>
          <w:szCs w:val="16"/>
        </w:rPr>
        <w:footnoteRef/>
      </w:r>
      <w:r w:rsidRPr="007D4278">
        <w:rPr>
          <w:rFonts w:asciiTheme="majorHAnsi" w:eastAsia="Calibri" w:hAnsiTheme="majorHAnsi" w:cstheme="majorHAnsi"/>
          <w:color w:val="000000"/>
          <w:sz w:val="16"/>
          <w:szCs w:val="16"/>
        </w:rPr>
        <w:t xml:space="preserve">Agencija za elektronske komunikacije i poštansku djelatnost, Agencija za ljekove i medicinska sredstva, Agencija za mirno rješavanje radnih sporova, Agencija za nadzor osiguranja, Agencija za zaštitu konkurencije, Fond penzijskog i invalidskog osiguranja Crne Gore, Fond za zdravstveno osiguranje Crne Gore i Fond rada </w:t>
      </w:r>
    </w:p>
  </w:footnote>
  <w:footnote w:id="36">
    <w:p w:rsidR="00E934CF" w:rsidRDefault="00E934CF" w:rsidP="00520C09">
      <w:pPr>
        <w:pBdr>
          <w:top w:val="nil"/>
          <w:left w:val="nil"/>
          <w:bottom w:val="nil"/>
          <w:right w:val="nil"/>
          <w:between w:val="nil"/>
        </w:pBdr>
        <w:spacing w:before="0" w:after="0" w:line="240" w:lineRule="auto"/>
        <w:rPr>
          <w:rFonts w:ascii="Calibri" w:eastAsia="Calibri" w:hAnsi="Calibri" w:cs="Calibri"/>
          <w:sz w:val="12"/>
          <w:szCs w:val="12"/>
        </w:rPr>
      </w:pPr>
      <w:r w:rsidRPr="007D4278">
        <w:rPr>
          <w:rStyle w:val="FootnoteReference"/>
          <w:rFonts w:asciiTheme="majorHAnsi" w:hAnsiTheme="majorHAnsi" w:cstheme="majorHAnsi"/>
          <w:sz w:val="16"/>
          <w:szCs w:val="16"/>
        </w:rPr>
        <w:footnoteRef/>
      </w:r>
      <w:hyperlink r:id="rId10">
        <w:r w:rsidRPr="007D4278">
          <w:rPr>
            <w:rFonts w:asciiTheme="majorHAnsi" w:eastAsia="Calibri" w:hAnsiTheme="majorHAnsi" w:cstheme="majorHAnsi"/>
            <w:color w:val="000000"/>
            <w:sz w:val="16"/>
            <w:szCs w:val="16"/>
          </w:rPr>
          <w:t>https://www.gov.me/dokumenta/8ab85e15-37e7-49ab-9b6a-60d1c67dc721</w:t>
        </w:r>
      </w:hyperlink>
    </w:p>
  </w:footnote>
  <w:footnote w:id="37">
    <w:p w:rsidR="00E934CF" w:rsidRPr="00520C09" w:rsidRDefault="00E934CF" w:rsidP="00520C09">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Izvještaj o implementaciji Akcionog plana za sprovođenje Strategije reforme javne uprave 2016 – 2020. u 2018. godini, Ministarstvo javne uprave Crne Gore, mart 2019. godina i Završni izvještaj o implementaciji Strategije reforme javne uprave 2016–2020, sa osvrtom na aktivnosti za 2020. godinu, mart 2021. godine, link ka dokumentu: </w:t>
      </w:r>
      <w:hyperlink r:id="rId11">
        <w:r w:rsidRPr="00520C09">
          <w:rPr>
            <w:rFonts w:asciiTheme="majorHAnsi" w:eastAsia="Calibri" w:hAnsiTheme="majorHAnsi" w:cstheme="majorHAnsi"/>
            <w:color w:val="000000"/>
            <w:sz w:val="16"/>
            <w:szCs w:val="16"/>
            <w:u w:val="single"/>
          </w:rPr>
          <w:t>https://wapi.gov.me/download/9bd7ecd6-1673-4469-8e47-18a88af893db?version=1.0</w:t>
        </w:r>
      </w:hyperlink>
    </w:p>
  </w:footnote>
  <w:footnote w:id="38">
    <w:p w:rsidR="00E934CF" w:rsidRPr="00520C09" w:rsidRDefault="00E934CF">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Godišnji izvještaj o izvršenim revizijama i aktivnostima Državne revizorske institucije Crne Gore za period oktobar 2018 – oktobar 2019. godine, Podgorica, 29. 10. 2019. godine, link ka dokumentu: </w:t>
      </w:r>
    </w:p>
    <w:p w:rsidR="00E934CF" w:rsidRPr="00520C09" w:rsidRDefault="000B0FDB">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hyperlink r:id="rId12">
        <w:r w:rsidR="00E934CF" w:rsidRPr="00520C09">
          <w:rPr>
            <w:rFonts w:asciiTheme="majorHAnsi" w:eastAsia="Calibri" w:hAnsiTheme="majorHAnsi" w:cstheme="majorHAnsi"/>
            <w:color w:val="000000"/>
            <w:sz w:val="16"/>
            <w:szCs w:val="16"/>
            <w:u w:val="single"/>
          </w:rPr>
          <w:t>http://www.dri.co.me/1/doc/Godi%C5%A1nji%20izvje%C5%A1taj%20o%20izvr%C5%A1enim%20revizijama%20i%20aktivnostima%20DRI%20za%20period%20oktobar%202018%20-%20oktobar%202019.%20godine.pdf</w:t>
        </w:r>
      </w:hyperlink>
      <w:r w:rsidR="00E934CF" w:rsidRPr="00520C09">
        <w:rPr>
          <w:rFonts w:asciiTheme="majorHAnsi" w:eastAsia="Calibri" w:hAnsiTheme="majorHAnsi" w:cstheme="majorHAnsi"/>
          <w:color w:val="000000"/>
          <w:sz w:val="16"/>
          <w:szCs w:val="16"/>
        </w:rPr>
        <w:t xml:space="preserve">  i Godišnji izvještaj o izvršenim revizijama i aktivnostima Državne revizorske institucije Crne Gore za period oktobar 2019 – oktobar 2020. godine, Podgorica, 30. 10. 2020. godine, link ka dokumentu: </w:t>
      </w:r>
    </w:p>
    <w:p w:rsidR="00E934CF" w:rsidRPr="00520C09" w:rsidRDefault="000B0FDB">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hyperlink r:id="rId13">
        <w:r w:rsidR="00E934CF" w:rsidRPr="00520C09">
          <w:rPr>
            <w:rFonts w:asciiTheme="majorHAnsi" w:eastAsia="Calibri" w:hAnsiTheme="majorHAnsi" w:cstheme="majorHAnsi"/>
            <w:color w:val="000000"/>
            <w:sz w:val="16"/>
            <w:szCs w:val="16"/>
            <w:u w:val="single"/>
          </w:rPr>
          <w:t>http://www.dri.co.me/1/doc/Godi%C5%A1nji%20izvje%C5%A1taj%20DRI%20X%202019%20-%20X%202020.pdf</w:t>
        </w:r>
      </w:hyperlink>
    </w:p>
  </w:footnote>
  <w:footnote w:id="39">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color w:val="000000"/>
          <w:sz w:val="16"/>
          <w:szCs w:val="16"/>
        </w:rPr>
      </w:pPr>
      <w:r w:rsidRPr="00520C09">
        <w:rPr>
          <w:rStyle w:val="FootnoteReference"/>
          <w:rFonts w:asciiTheme="majorHAnsi" w:hAnsiTheme="majorHAnsi" w:cstheme="majorHAnsi"/>
          <w:sz w:val="16"/>
          <w:szCs w:val="16"/>
        </w:rPr>
        <w:footnoteRef/>
      </w:r>
      <w:r w:rsidRPr="00520C09">
        <w:rPr>
          <w:rFonts w:asciiTheme="majorHAnsi" w:eastAsia="Calibri" w:hAnsiTheme="majorHAnsi" w:cstheme="majorHAnsi"/>
          <w:color w:val="000000"/>
          <w:sz w:val="16"/>
          <w:szCs w:val="16"/>
        </w:rPr>
        <w:t xml:space="preserve"> Podaci su dobijeni od Ministarstva finansija CG u toku SIGMA Assesment procesa za 2021. godinu.</w:t>
      </w:r>
    </w:p>
  </w:footnote>
  <w:footnote w:id="40">
    <w:p w:rsidR="00E934CF" w:rsidRPr="009462F3" w:rsidRDefault="00E934CF" w:rsidP="009462F3">
      <w:pPr>
        <w:pBdr>
          <w:top w:val="nil"/>
          <w:left w:val="nil"/>
          <w:bottom w:val="nil"/>
          <w:right w:val="nil"/>
          <w:between w:val="nil"/>
        </w:pBdr>
        <w:spacing w:before="0" w:after="0" w:line="240" w:lineRule="auto"/>
        <w:ind w:right="-230"/>
        <w:jc w:val="both"/>
        <w:rPr>
          <w:rFonts w:ascii="Calibri" w:eastAsia="Calibri" w:hAnsi="Calibri" w:cs="Calibri"/>
          <w:color w:val="000000"/>
          <w:sz w:val="16"/>
          <w:szCs w:val="16"/>
        </w:rPr>
      </w:pPr>
      <w:r w:rsidRPr="009462F3">
        <w:rPr>
          <w:rStyle w:val="FootnoteReference"/>
          <w:sz w:val="16"/>
          <w:szCs w:val="16"/>
        </w:rPr>
        <w:footnoteRef/>
      </w:r>
      <w:r w:rsidRPr="009462F3">
        <w:rPr>
          <w:rFonts w:ascii="Calibri" w:eastAsia="Calibri" w:hAnsi="Calibri" w:cs="Calibri"/>
          <w:color w:val="000000"/>
          <w:sz w:val="16"/>
          <w:szCs w:val="16"/>
        </w:rPr>
        <w:t xml:space="preserve"> Izvještaj o radu za 2020. godinu, Zaštitnik ljudskih prava i sloboda, Podgorica, mart 2021. godina, link ka dokumentu: </w:t>
      </w:r>
      <w:hyperlink r:id="rId14">
        <w:r w:rsidRPr="009462F3">
          <w:rPr>
            <w:rFonts w:ascii="Calibri" w:eastAsia="Calibri" w:hAnsi="Calibri" w:cs="Calibri"/>
            <w:color w:val="000000"/>
            <w:sz w:val="16"/>
            <w:szCs w:val="16"/>
            <w:u w:val="single"/>
          </w:rPr>
          <w:t>https://www.ombudsman.co.me/docs/1619074992_izvjestaj_01042021.pdf</w:t>
        </w:r>
      </w:hyperlink>
    </w:p>
  </w:footnote>
  <w:footnote w:id="41">
    <w:p w:rsidR="00E934CF" w:rsidRPr="009462F3" w:rsidRDefault="00E934CF" w:rsidP="009462F3">
      <w:pPr>
        <w:pBdr>
          <w:top w:val="nil"/>
          <w:left w:val="nil"/>
          <w:bottom w:val="nil"/>
          <w:right w:val="nil"/>
          <w:between w:val="nil"/>
        </w:pBdr>
        <w:spacing w:before="0" w:after="0" w:line="240" w:lineRule="auto"/>
        <w:ind w:right="-230"/>
        <w:jc w:val="both"/>
        <w:rPr>
          <w:rFonts w:ascii="Calibri" w:eastAsia="Calibri" w:hAnsi="Calibri" w:cs="Calibri"/>
          <w:color w:val="000000"/>
          <w:sz w:val="16"/>
          <w:szCs w:val="16"/>
        </w:rPr>
      </w:pPr>
      <w:r w:rsidRPr="009462F3">
        <w:rPr>
          <w:rStyle w:val="FootnoteReference"/>
          <w:sz w:val="16"/>
          <w:szCs w:val="16"/>
        </w:rPr>
        <w:footnoteRef/>
      </w:r>
      <w:r w:rsidRPr="009462F3">
        <w:rPr>
          <w:rFonts w:ascii="Calibri" w:eastAsia="Calibri" w:hAnsi="Calibri" w:cs="Calibri"/>
          <w:color w:val="000000"/>
          <w:sz w:val="16"/>
          <w:szCs w:val="16"/>
        </w:rPr>
        <w:t xml:space="preserve"> Završni izvještaj o implementaciji Strategije reforme javne uprave 2016–2020, sa osvrtom na aktivnosti za 2020. godinu, mart 2021. godine, link ka dokumentu: </w:t>
      </w:r>
      <w:hyperlink r:id="rId15">
        <w:r w:rsidRPr="009462F3">
          <w:rPr>
            <w:rFonts w:ascii="Calibri" w:eastAsia="Calibri" w:hAnsi="Calibri" w:cs="Calibri"/>
            <w:color w:val="000000"/>
            <w:sz w:val="16"/>
            <w:szCs w:val="16"/>
            <w:u w:val="single"/>
          </w:rPr>
          <w:t>https://wapi.gov.me/download/9bd7ecd6-1673-4469-8e47-18a88af893db?version=1.0</w:t>
        </w:r>
      </w:hyperlink>
    </w:p>
  </w:footnote>
  <w:footnote w:id="42">
    <w:p w:rsidR="00E934CF" w:rsidRDefault="00E934CF" w:rsidP="009462F3">
      <w:pPr>
        <w:pBdr>
          <w:top w:val="nil"/>
          <w:left w:val="nil"/>
          <w:bottom w:val="nil"/>
          <w:right w:val="nil"/>
          <w:between w:val="nil"/>
        </w:pBdr>
        <w:spacing w:before="0" w:after="0" w:line="240" w:lineRule="auto"/>
        <w:jc w:val="both"/>
        <w:rPr>
          <w:rFonts w:ascii="Calibri" w:eastAsia="Calibri" w:hAnsi="Calibri" w:cs="Calibri"/>
          <w:sz w:val="16"/>
          <w:szCs w:val="16"/>
        </w:rPr>
      </w:pPr>
      <w:r w:rsidRPr="009462F3">
        <w:rPr>
          <w:rStyle w:val="FootnoteReference"/>
          <w:sz w:val="16"/>
          <w:szCs w:val="16"/>
        </w:rPr>
        <w:footnoteRef/>
      </w:r>
      <w:r w:rsidRPr="009462F3">
        <w:rPr>
          <w:rFonts w:ascii="Calibri" w:eastAsia="Calibri" w:hAnsi="Calibri" w:cs="Calibri"/>
          <w:color w:val="000000"/>
          <w:sz w:val="16"/>
          <w:szCs w:val="16"/>
        </w:rPr>
        <w:t xml:space="preserve"> Završni izvještaj o implementaciji Strategije reforme javne uprave 2016–2020, sa osvrtom na aktivnosti za 2020. godinu, mart 2021. godine, link ka dokumentu: </w:t>
      </w:r>
      <w:hyperlink r:id="rId16">
        <w:r w:rsidRPr="009462F3">
          <w:rPr>
            <w:rFonts w:ascii="Calibri" w:eastAsia="Calibri" w:hAnsi="Calibri" w:cs="Calibri"/>
            <w:color w:val="000000"/>
            <w:sz w:val="16"/>
            <w:szCs w:val="16"/>
            <w:u w:val="single"/>
          </w:rPr>
          <w:t>https://wapi.gov.me/download/9bd7ecd6-1673-4469-8e47-18a88af893db?version=1.0</w:t>
        </w:r>
      </w:hyperlink>
    </w:p>
  </w:footnote>
  <w:footnote w:id="43">
    <w:p w:rsidR="00E934CF" w:rsidRPr="008F782A" w:rsidRDefault="00E934CF" w:rsidP="007D4278">
      <w:pPr>
        <w:pStyle w:val="FootnoteText"/>
        <w:spacing w:before="0"/>
        <w:rPr>
          <w:rFonts w:asciiTheme="majorHAnsi" w:hAnsiTheme="majorHAnsi" w:cstheme="majorHAnsi"/>
          <w:color w:val="000000" w:themeColor="text1"/>
          <w:sz w:val="16"/>
          <w:szCs w:val="16"/>
        </w:rPr>
      </w:pPr>
      <w:r w:rsidRPr="008F782A">
        <w:rPr>
          <w:rStyle w:val="FootnoteReference"/>
          <w:rFonts w:asciiTheme="majorHAnsi" w:hAnsiTheme="majorHAnsi" w:cstheme="majorHAnsi"/>
          <w:color w:val="000000" w:themeColor="text1"/>
          <w:sz w:val="16"/>
          <w:szCs w:val="16"/>
        </w:rPr>
        <w:footnoteRef/>
      </w:r>
      <w:r w:rsidRPr="008F782A">
        <w:rPr>
          <w:rFonts w:asciiTheme="majorHAnsi" w:hAnsiTheme="majorHAnsi" w:cstheme="majorHAnsi"/>
          <w:color w:val="000000" w:themeColor="text1"/>
          <w:sz w:val="16"/>
          <w:szCs w:val="16"/>
        </w:rPr>
        <w:t>Opštine u koje nemaju sistema za elektronsko upravljanje dokumentima: Mojkovac, Šavnik, Žabljak, Kolašin, Plužine, Rožaje, Andrijevica, Tuzi, Danilograd, Nikšić, Petnjica, Gusinje. Opština Bijelo Polje je nakon pisanja ove analize implementirala eDMS.</w:t>
      </w:r>
    </w:p>
  </w:footnote>
  <w:footnote w:id="44">
    <w:p w:rsidR="00E934CF" w:rsidRPr="0089323A" w:rsidRDefault="00E934CF" w:rsidP="007D4278">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r w:rsidRPr="008F782A">
        <w:rPr>
          <w:rStyle w:val="FootnoteReference"/>
          <w:rFonts w:asciiTheme="majorHAnsi" w:hAnsiTheme="majorHAnsi" w:cstheme="majorHAnsi"/>
          <w:color w:val="000000" w:themeColor="text1"/>
          <w:sz w:val="16"/>
          <w:szCs w:val="16"/>
        </w:rPr>
        <w:footnoteRef/>
      </w:r>
      <w:r w:rsidRPr="008F782A">
        <w:rPr>
          <w:rFonts w:asciiTheme="majorHAnsi" w:eastAsia="Calibri" w:hAnsiTheme="majorHAnsi" w:cstheme="majorHAnsi"/>
          <w:color w:val="000000" w:themeColor="text1"/>
          <w:sz w:val="16"/>
          <w:szCs w:val="16"/>
          <w:highlight w:val="white"/>
        </w:rPr>
        <w:t xml:space="preserve">Ministarstvo javne uprave, digitalnog društva </w:t>
      </w:r>
      <w:r>
        <w:rPr>
          <w:rFonts w:asciiTheme="majorHAnsi" w:eastAsia="Calibri" w:hAnsiTheme="majorHAnsi" w:cstheme="majorHAnsi"/>
          <w:color w:val="000000" w:themeColor="text1"/>
          <w:sz w:val="16"/>
          <w:szCs w:val="16"/>
          <w:highlight w:val="white"/>
        </w:rPr>
        <w:t>i medija</w:t>
      </w:r>
      <w:r w:rsidRPr="008F782A">
        <w:rPr>
          <w:rFonts w:asciiTheme="majorHAnsi" w:eastAsia="Calibri" w:hAnsiTheme="majorHAnsi" w:cstheme="majorHAnsi"/>
          <w:color w:val="000000" w:themeColor="text1"/>
          <w:sz w:val="16"/>
          <w:szCs w:val="16"/>
          <w:highlight w:val="white"/>
        </w:rPr>
        <w:t xml:space="preserve"> kreiralo</w:t>
      </w:r>
      <w:r>
        <w:rPr>
          <w:rFonts w:asciiTheme="majorHAnsi" w:eastAsia="Calibri" w:hAnsiTheme="majorHAnsi" w:cstheme="majorHAnsi"/>
          <w:color w:val="000000" w:themeColor="text1"/>
          <w:sz w:val="16"/>
          <w:szCs w:val="16"/>
          <w:highlight w:val="white"/>
        </w:rPr>
        <w:t xml:space="preserve"> je</w:t>
      </w:r>
      <w:r w:rsidRPr="008F782A">
        <w:rPr>
          <w:rFonts w:asciiTheme="majorHAnsi" w:eastAsia="Calibri" w:hAnsiTheme="majorHAnsi" w:cstheme="majorHAnsi"/>
          <w:color w:val="000000" w:themeColor="text1"/>
          <w:sz w:val="16"/>
          <w:szCs w:val="16"/>
          <w:highlight w:val="white"/>
        </w:rPr>
        <w:t xml:space="preserve"> i dostavilo Upitnik svim jedinica</w:t>
      </w:r>
      <w:r>
        <w:rPr>
          <w:rFonts w:asciiTheme="majorHAnsi" w:eastAsia="Calibri" w:hAnsiTheme="majorHAnsi" w:cstheme="majorHAnsi"/>
          <w:color w:val="000000" w:themeColor="text1"/>
          <w:sz w:val="16"/>
          <w:szCs w:val="16"/>
          <w:highlight w:val="white"/>
        </w:rPr>
        <w:t>ma lokalne samouprave, radi</w:t>
      </w:r>
      <w:r w:rsidRPr="008F782A">
        <w:rPr>
          <w:rFonts w:asciiTheme="majorHAnsi" w:eastAsia="Calibri" w:hAnsiTheme="majorHAnsi" w:cstheme="majorHAnsi"/>
          <w:color w:val="000000" w:themeColor="text1"/>
          <w:sz w:val="16"/>
          <w:szCs w:val="16"/>
          <w:highlight w:val="white"/>
        </w:rPr>
        <w:t xml:space="preserve"> prikupljanja podataka kako bi se stekao uvid u stepen digitalizacije pomenutih procesa i dobile dodatne informacije o svim relevantnim pi</w:t>
      </w:r>
      <w:r>
        <w:rPr>
          <w:rFonts w:asciiTheme="majorHAnsi" w:eastAsia="Calibri" w:hAnsiTheme="majorHAnsi" w:cstheme="majorHAnsi"/>
          <w:color w:val="000000" w:themeColor="text1"/>
          <w:sz w:val="16"/>
          <w:szCs w:val="16"/>
          <w:highlight w:val="white"/>
        </w:rPr>
        <w:t>tanjima iz ove oblasti. Nalazi tog</w:t>
      </w:r>
      <w:r w:rsidRPr="008F782A">
        <w:rPr>
          <w:rFonts w:asciiTheme="majorHAnsi" w:eastAsia="Calibri" w:hAnsiTheme="majorHAnsi" w:cstheme="majorHAnsi"/>
          <w:color w:val="000000" w:themeColor="text1"/>
          <w:sz w:val="16"/>
          <w:szCs w:val="16"/>
          <w:highlight w:val="white"/>
        </w:rPr>
        <w:t xml:space="preserve"> upitnika navedeni su u ovoj analizi.</w:t>
      </w:r>
    </w:p>
  </w:footnote>
  <w:footnote w:id="45">
    <w:p w:rsidR="00E934CF" w:rsidRPr="002D05B5" w:rsidRDefault="00E934CF" w:rsidP="00554EEE">
      <w:pPr>
        <w:pBdr>
          <w:top w:val="nil"/>
          <w:left w:val="nil"/>
          <w:bottom w:val="nil"/>
          <w:right w:val="nil"/>
          <w:between w:val="nil"/>
        </w:pBdr>
        <w:spacing w:before="0" w:after="0" w:line="240" w:lineRule="auto"/>
        <w:ind w:right="-540"/>
        <w:jc w:val="both"/>
        <w:rPr>
          <w:rFonts w:asciiTheme="minorHAnsi" w:eastAsia="Calibri" w:hAnsiTheme="minorHAnsi" w:cs="Calibri"/>
          <w:color w:val="000000"/>
          <w:sz w:val="16"/>
          <w:szCs w:val="16"/>
        </w:rPr>
      </w:pPr>
      <w:r w:rsidRPr="002D05B5">
        <w:rPr>
          <w:rStyle w:val="FootnoteReference"/>
          <w:rFonts w:asciiTheme="minorHAnsi" w:hAnsiTheme="minorHAnsi"/>
          <w:sz w:val="16"/>
          <w:szCs w:val="16"/>
        </w:rPr>
        <w:footnoteRef/>
      </w:r>
      <w:r w:rsidRPr="002D05B5">
        <w:rPr>
          <w:rFonts w:asciiTheme="minorHAnsi" w:eastAsia="Calibri" w:hAnsiTheme="minorHAnsi" w:cs="Calibri"/>
          <w:color w:val="000000"/>
          <w:sz w:val="16"/>
          <w:szCs w:val="16"/>
        </w:rPr>
        <w:t xml:space="preserve"> Konsolidovani dug opština iznosi oko 175,75 mil. eura za kraj 2016. godine, </w:t>
      </w:r>
      <w:hyperlink r:id="rId17">
        <w:r w:rsidRPr="002D05B5">
          <w:rPr>
            <w:rFonts w:asciiTheme="minorHAnsi" w:eastAsia="Calibri" w:hAnsiTheme="minorHAnsi" w:cs="Calibri"/>
            <w:color w:val="000000"/>
            <w:sz w:val="16"/>
            <w:szCs w:val="16"/>
            <w:u w:val="single"/>
          </w:rPr>
          <w:t>https://www.gov.me/dokumenta/e69b4f81-e111-41ec-b26c-63bc433dda76</w:t>
        </w:r>
      </w:hyperlink>
      <w:r w:rsidRPr="002D05B5">
        <w:rPr>
          <w:rFonts w:asciiTheme="minorHAnsi" w:eastAsia="Calibri" w:hAnsiTheme="minorHAnsi" w:cs="Calibri"/>
          <w:color w:val="000000"/>
          <w:sz w:val="16"/>
          <w:szCs w:val="16"/>
        </w:rPr>
        <w:t xml:space="preserve"> konsolidovani dug opština iznosi oko 150,80 miliona eura, za kraj 2018. godine, </w:t>
      </w:r>
      <w:hyperlink r:id="rId18">
        <w:r w:rsidRPr="002D05B5">
          <w:rPr>
            <w:rFonts w:asciiTheme="minorHAnsi" w:eastAsia="Calibri" w:hAnsiTheme="minorHAnsi" w:cs="Calibri"/>
            <w:color w:val="000000"/>
            <w:sz w:val="16"/>
            <w:szCs w:val="16"/>
            <w:u w:val="single"/>
          </w:rPr>
          <w:t>https://wapi.gov.me/download/5e706afb-cd8e-45f7-86e2-67c1271245e3?version=1.0</w:t>
        </w:r>
      </w:hyperlink>
      <w:r w:rsidRPr="002D05B5">
        <w:rPr>
          <w:rFonts w:asciiTheme="minorHAnsi" w:eastAsia="Calibri" w:hAnsiTheme="minorHAnsi" w:cs="Calibri"/>
          <w:color w:val="000000"/>
          <w:sz w:val="16"/>
          <w:szCs w:val="16"/>
        </w:rPr>
        <w:t xml:space="preserve"> , konsolidovani dug opština iznosi oko 118,70 miliona eura, za kraj 2019. godine, </w:t>
      </w:r>
      <w:hyperlink r:id="rId19">
        <w:r w:rsidRPr="002D05B5">
          <w:rPr>
            <w:rFonts w:asciiTheme="minorHAnsi" w:eastAsia="Calibri" w:hAnsiTheme="minorHAnsi" w:cs="Calibri"/>
            <w:color w:val="000000"/>
            <w:sz w:val="16"/>
            <w:szCs w:val="16"/>
            <w:u w:val="single"/>
          </w:rPr>
          <w:t>https://www.gov.me/dokumenta/be4caf8d-23bb-45bc-83ad-d44ce29920c5</w:t>
        </w:r>
      </w:hyperlink>
      <w:r w:rsidRPr="002D05B5">
        <w:rPr>
          <w:rFonts w:asciiTheme="minorHAnsi" w:eastAsia="Calibri" w:hAnsiTheme="minorHAnsi" w:cs="Calibri"/>
          <w:color w:val="000000"/>
          <w:sz w:val="16"/>
          <w:szCs w:val="16"/>
        </w:rPr>
        <w:t xml:space="preserve"> , konsolidovani dug opština iznosi oko 119,76 miliona eura, 2020. godina </w:t>
      </w:r>
      <w:hyperlink r:id="rId20">
        <w:r w:rsidRPr="002D05B5">
          <w:rPr>
            <w:rFonts w:asciiTheme="minorHAnsi" w:eastAsia="Calibri" w:hAnsiTheme="minorHAnsi" w:cs="Calibri"/>
            <w:color w:val="000000"/>
            <w:sz w:val="16"/>
            <w:szCs w:val="16"/>
            <w:u w:val="single"/>
          </w:rPr>
          <w:t>https://www.gov.me/dokumenta/36e6eebd-1c0c-473a-bf36-44db85771437</w:t>
        </w:r>
      </w:hyperlink>
    </w:p>
  </w:footnote>
  <w:footnote w:id="46">
    <w:p w:rsidR="00E934CF" w:rsidRPr="002D05B5" w:rsidRDefault="00E934CF" w:rsidP="00554EEE">
      <w:pPr>
        <w:pBdr>
          <w:top w:val="nil"/>
          <w:left w:val="nil"/>
          <w:bottom w:val="nil"/>
          <w:right w:val="nil"/>
          <w:between w:val="nil"/>
        </w:pBdr>
        <w:spacing w:before="0" w:after="0" w:line="240" w:lineRule="auto"/>
        <w:ind w:right="-540"/>
        <w:rPr>
          <w:rFonts w:asciiTheme="minorHAnsi" w:eastAsia="Calibri" w:hAnsiTheme="minorHAnsi" w:cs="Calibri"/>
          <w:color w:val="000000"/>
          <w:sz w:val="16"/>
          <w:szCs w:val="16"/>
          <w:shd w:val="clear" w:color="auto" w:fill="F9F9F9"/>
        </w:rPr>
      </w:pPr>
      <w:r w:rsidRPr="002D05B5">
        <w:rPr>
          <w:rStyle w:val="FootnoteReference"/>
          <w:rFonts w:asciiTheme="minorHAnsi" w:hAnsiTheme="minorHAnsi"/>
          <w:sz w:val="16"/>
          <w:szCs w:val="16"/>
        </w:rPr>
        <w:footnoteRef/>
      </w:r>
      <w:hyperlink r:id="rId21">
        <w:r w:rsidRPr="002D05B5">
          <w:rPr>
            <w:rFonts w:asciiTheme="minorHAnsi" w:eastAsia="Calibri" w:hAnsiTheme="minorHAnsi" w:cs="Calibri"/>
            <w:color w:val="1155CC"/>
            <w:sz w:val="16"/>
            <w:szCs w:val="16"/>
            <w:u w:val="single"/>
            <w:shd w:val="clear" w:color="auto" w:fill="F9F9F9"/>
          </w:rPr>
          <w:t>http://www.dri.co.me/1/index.php?option=com_k2&amp;view=item&amp;id=827:objavljen-izvje%C5%A1taj-o-tematskoj-reviziji-reviziji-presjeka-%E2%80%9Enaplata-i-evidencija-sopstvenih-prihoda-u-lokalnim-samoupravama-u-okviru-kategorije-71-teku%C4%87i-prihodi-u-2019-godini%E2%80%9C&amp;lang=sr</w:t>
        </w:r>
      </w:hyperlink>
    </w:p>
  </w:footnote>
  <w:footnote w:id="47">
    <w:p w:rsidR="00E934CF" w:rsidRPr="002D05B5" w:rsidRDefault="00E934CF" w:rsidP="002D05B5">
      <w:pPr>
        <w:pStyle w:val="FootnoteText"/>
        <w:spacing w:before="0"/>
        <w:rPr>
          <w:rFonts w:asciiTheme="majorHAns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hAnsiTheme="majorHAnsi" w:cstheme="majorHAnsi"/>
          <w:color w:val="auto"/>
          <w:sz w:val="16"/>
          <w:szCs w:val="16"/>
        </w:rPr>
        <w:t xml:space="preserve"> Mojkovac, Šavnik, Žabljak, Kolašin, Plužine, Rožaje, Andrijevica, Tuzi, Danilograd, Nikšić, Petnjica, Gusinje nemaju sistem eDMS. Opština Bijelo Polje je nakon pisanja ove analize implementirala eDMS.</w:t>
      </w:r>
    </w:p>
  </w:footnote>
  <w:footnote w:id="48">
    <w:p w:rsidR="00E934CF" w:rsidRDefault="00E934CF" w:rsidP="002D05B5">
      <w:pPr>
        <w:pBdr>
          <w:top w:val="nil"/>
          <w:left w:val="nil"/>
          <w:bottom w:val="nil"/>
          <w:right w:val="nil"/>
          <w:between w:val="nil"/>
        </w:pBdr>
        <w:spacing w:before="0" w:after="0" w:line="240" w:lineRule="auto"/>
        <w:rPr>
          <w:rFonts w:ascii="Calibri" w:eastAsia="Calibri" w:hAnsi="Calibri" w:cs="Calibri"/>
          <w:color w:val="000000"/>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Ministarstva i lokalna samouprava</w:t>
      </w:r>
    </w:p>
  </w:footnote>
  <w:footnote w:id="49">
    <w:p w:rsidR="00E934CF" w:rsidRPr="002D05B5" w:rsidRDefault="00E934CF" w:rsidP="002D05B5">
      <w:pPr>
        <w:pBdr>
          <w:top w:val="nil"/>
          <w:left w:val="nil"/>
          <w:bottom w:val="nil"/>
          <w:right w:val="nil"/>
          <w:between w:val="nil"/>
        </w:pBdr>
        <w:spacing w:before="0" w:after="0" w:line="240" w:lineRule="auto"/>
        <w:rPr>
          <w:rFonts w:asciiTheme="majorHAnsi" w:hAnsiTheme="majorHAnsi" w:cstheme="majorHAnsi"/>
          <w:sz w:val="16"/>
          <w:szCs w:val="16"/>
        </w:rPr>
      </w:pPr>
      <w:r w:rsidRPr="002D05B5">
        <w:rPr>
          <w:rStyle w:val="FootnoteReference"/>
          <w:rFonts w:asciiTheme="majorHAnsi" w:hAnsiTheme="majorHAnsi" w:cstheme="majorHAnsi"/>
          <w:sz w:val="16"/>
          <w:szCs w:val="16"/>
        </w:rPr>
        <w:footnoteRef/>
      </w:r>
      <w:r w:rsidRPr="002D05B5">
        <w:rPr>
          <w:rFonts w:asciiTheme="majorHAnsi" w:hAnsiTheme="majorHAnsi" w:cstheme="majorHAnsi"/>
          <w:color w:val="000000"/>
          <w:sz w:val="16"/>
          <w:szCs w:val="16"/>
        </w:rPr>
        <w:t xml:space="preserve"> Shodno metodologiji </w:t>
      </w:r>
      <w:r w:rsidRPr="002D05B5">
        <w:rPr>
          <w:rFonts w:asciiTheme="majorHAnsi" w:hAnsiTheme="majorHAnsi" w:cstheme="majorHAnsi"/>
          <w:i/>
          <w:color w:val="000000"/>
          <w:sz w:val="16"/>
          <w:szCs w:val="16"/>
        </w:rPr>
        <w:t>eGovenment benchmark</w:t>
      </w:r>
      <w:r w:rsidRPr="001A09F1">
        <w:rPr>
          <w:rFonts w:asciiTheme="majorHAnsi" w:hAnsiTheme="majorHAnsi" w:cstheme="majorHAnsi"/>
          <w:color w:val="000000"/>
          <w:sz w:val="16"/>
          <w:szCs w:val="16"/>
        </w:rPr>
        <w:t xml:space="preserve"> </w:t>
      </w:r>
      <w:r w:rsidRPr="002D05B5">
        <w:rPr>
          <w:rFonts w:asciiTheme="majorHAnsi" w:hAnsiTheme="majorHAnsi" w:cstheme="majorHAnsi"/>
          <w:color w:val="000000"/>
          <w:sz w:val="16"/>
          <w:szCs w:val="16"/>
        </w:rPr>
        <w:t>EU</w:t>
      </w:r>
    </w:p>
  </w:footnote>
  <w:footnote w:id="50">
    <w:p w:rsidR="00E934CF" w:rsidRDefault="00E934CF" w:rsidP="002D05B5">
      <w:pPr>
        <w:pBdr>
          <w:top w:val="nil"/>
          <w:left w:val="nil"/>
          <w:bottom w:val="nil"/>
          <w:right w:val="nil"/>
          <w:between w:val="nil"/>
        </w:pBdr>
        <w:spacing w:before="0" w:after="0" w:line="240" w:lineRule="auto"/>
        <w:rPr>
          <w:rFonts w:ascii="Calibri" w:eastAsia="Calibri" w:hAnsi="Calibri" w:cs="Calibri"/>
          <w:sz w:val="16"/>
          <w:szCs w:val="16"/>
        </w:rPr>
      </w:pPr>
      <w:r w:rsidRPr="002D05B5">
        <w:rPr>
          <w:rStyle w:val="FootnoteReference"/>
          <w:rFonts w:asciiTheme="majorHAnsi" w:hAnsiTheme="majorHAnsi" w:cstheme="majorHAnsi"/>
          <w:sz w:val="16"/>
          <w:szCs w:val="16"/>
        </w:rPr>
        <w:footnoteRef/>
      </w:r>
      <w:r w:rsidRPr="002D05B5">
        <w:rPr>
          <w:rFonts w:asciiTheme="majorHAnsi" w:eastAsia="Calibri" w:hAnsiTheme="majorHAnsi" w:cstheme="majorHAnsi"/>
          <w:color w:val="000000"/>
          <w:sz w:val="16"/>
          <w:szCs w:val="16"/>
        </w:rPr>
        <w:t xml:space="preserve"> „Sl. list CG“, br. 56/2014, 20/2015, 40/2016 I 37/2017</w:t>
      </w:r>
    </w:p>
  </w:footnote>
  <w:footnote w:id="51">
    <w:p w:rsidR="00E934CF" w:rsidRDefault="00E934CF">
      <w:pPr>
        <w:pBdr>
          <w:top w:val="nil"/>
          <w:left w:val="nil"/>
          <w:bottom w:val="nil"/>
          <w:right w:val="nil"/>
          <w:between w:val="nil"/>
        </w:pBdr>
        <w:spacing w:before="0" w:after="0" w:line="240" w:lineRule="auto"/>
        <w:ind w:right="-230"/>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„Sl. list CG“, br. 12/2007, 73/2010, 28/2011, 50/2012, 10/2014 i 18/2019</w:t>
      </w:r>
    </w:p>
  </w:footnote>
  <w:footnote w:id="52">
    <w:p w:rsidR="00E934CF" w:rsidRPr="002D05B5" w:rsidRDefault="00E934CF" w:rsidP="002D05B5">
      <w:pPr>
        <w:pBdr>
          <w:top w:val="nil"/>
          <w:left w:val="nil"/>
          <w:bottom w:val="nil"/>
          <w:right w:val="nil"/>
          <w:between w:val="nil"/>
        </w:pBdr>
        <w:spacing w:before="0" w:after="0" w:line="240" w:lineRule="auto"/>
        <w:ind w:right="-450"/>
        <w:jc w:val="both"/>
        <w:rPr>
          <w:rFonts w:asciiTheme="majorHAnsi" w:eastAsia="Calibri" w:hAnsiTheme="majorHAnsi" w:cstheme="majorHAnsi"/>
          <w:color w:val="000000"/>
          <w:sz w:val="16"/>
          <w:szCs w:val="16"/>
        </w:rPr>
      </w:pPr>
      <w:r w:rsidRPr="002D05B5">
        <w:rPr>
          <w:rStyle w:val="FootnoteReference"/>
          <w:rFonts w:asciiTheme="majorHAnsi" w:hAnsiTheme="majorHAnsi" w:cstheme="majorHAnsi"/>
          <w:sz w:val="16"/>
          <w:szCs w:val="16"/>
        </w:rPr>
        <w:footnoteRef/>
      </w:r>
      <w:hyperlink r:id="rId22">
        <w:r w:rsidRPr="002D05B5">
          <w:rPr>
            <w:rFonts w:asciiTheme="majorHAnsi" w:eastAsia="Calibri" w:hAnsiTheme="majorHAnsi" w:cstheme="majorHAnsi"/>
            <w:color w:val="000000"/>
            <w:sz w:val="16"/>
            <w:szCs w:val="16"/>
            <w:u w:val="single"/>
          </w:rPr>
          <w:t>www.par-monitor.org/what-do-citizens-tell-us-about-administrative-services-the-second-public-perception-survey-in-the-western-balkans/</w:t>
        </w:r>
      </w:hyperlink>
    </w:p>
  </w:footnote>
  <w:footnote w:id="53">
    <w:p w:rsidR="00E934CF" w:rsidRPr="002D05B5" w:rsidRDefault="00E934CF" w:rsidP="002D05B5">
      <w:pPr>
        <w:spacing w:before="0" w:after="0" w:line="240" w:lineRule="auto"/>
        <w:rPr>
          <w:rFonts w:asciiTheme="majorHAnsi" w:hAnsiTheme="majorHAnsi" w:cstheme="majorHAnsi"/>
          <w:sz w:val="16"/>
          <w:szCs w:val="16"/>
        </w:rPr>
      </w:pPr>
      <w:r w:rsidRPr="002D05B5">
        <w:rPr>
          <w:rStyle w:val="FootnoteReference"/>
          <w:rFonts w:asciiTheme="majorHAnsi" w:hAnsiTheme="majorHAnsi" w:cstheme="majorHAnsi"/>
          <w:sz w:val="16"/>
          <w:szCs w:val="16"/>
        </w:rPr>
        <w:footnoteRef/>
      </w:r>
      <w:hyperlink r:id="rId23">
        <w:r w:rsidRPr="002D05B5">
          <w:rPr>
            <w:rFonts w:asciiTheme="majorHAnsi" w:eastAsia="Calibri" w:hAnsiTheme="majorHAnsi" w:cstheme="majorHAnsi"/>
            <w:color w:val="1155CC"/>
            <w:sz w:val="16"/>
            <w:szCs w:val="16"/>
            <w:u w:val="single"/>
          </w:rPr>
          <w:t>https://www.gov.me/dokumenta/4f2a9033-a42e-416f-8830-e6ffe3b49702</w:t>
        </w:r>
      </w:hyperlink>
    </w:p>
  </w:footnote>
  <w:footnote w:id="54">
    <w:p w:rsidR="00E934CF" w:rsidRDefault="00E934CF" w:rsidP="002D05B5">
      <w:pPr>
        <w:pBdr>
          <w:top w:val="nil"/>
          <w:left w:val="nil"/>
          <w:bottom w:val="nil"/>
          <w:right w:val="nil"/>
          <w:between w:val="nil"/>
        </w:pBdr>
        <w:spacing w:before="0" w:after="0" w:line="240" w:lineRule="auto"/>
        <w:ind w:right="-450"/>
      </w:pPr>
      <w:r w:rsidRPr="002D05B5">
        <w:rPr>
          <w:rStyle w:val="FootnoteReference"/>
          <w:rFonts w:asciiTheme="majorHAnsi" w:hAnsiTheme="majorHAnsi" w:cstheme="majorHAnsi"/>
          <w:sz w:val="16"/>
          <w:szCs w:val="16"/>
        </w:rPr>
        <w:footnoteRef/>
      </w:r>
      <w:r w:rsidRPr="002D05B5">
        <w:rPr>
          <w:rFonts w:asciiTheme="majorHAnsi" w:eastAsia="Calibri" w:hAnsiTheme="majorHAnsi" w:cstheme="majorHAnsi"/>
          <w:color w:val="000000"/>
          <w:sz w:val="16"/>
          <w:szCs w:val="16"/>
        </w:rPr>
        <w:t xml:space="preserve"> 2.326.892 predmeta</w:t>
      </w:r>
    </w:p>
  </w:footnote>
  <w:footnote w:id="55">
    <w:p w:rsidR="00E934CF" w:rsidRPr="002D05B5" w:rsidRDefault="00E934CF">
      <w:pPr>
        <w:pBdr>
          <w:top w:val="nil"/>
          <w:left w:val="nil"/>
          <w:bottom w:val="nil"/>
          <w:right w:val="nil"/>
          <w:between w:val="nil"/>
        </w:pBdr>
        <w:spacing w:before="0" w:after="0" w:line="240" w:lineRule="auto"/>
        <w:ind w:right="-540"/>
        <w:jc w:val="both"/>
        <w:rPr>
          <w:rFonts w:asciiTheme="majorHAnsi" w:eastAsia="Calibri" w:hAnsiTheme="majorHAnsi" w:cstheme="majorHAnsi"/>
          <w:color w:val="000000"/>
          <w:sz w:val="16"/>
          <w:szCs w:val="16"/>
        </w:rPr>
      </w:pPr>
      <w:r w:rsidRPr="002D05B5">
        <w:rPr>
          <w:rStyle w:val="FootnoteReference"/>
          <w:rFonts w:asciiTheme="majorHAnsi" w:hAnsiTheme="majorHAnsi" w:cstheme="majorHAnsi"/>
          <w:sz w:val="16"/>
          <w:szCs w:val="16"/>
        </w:rPr>
        <w:footnoteRef/>
      </w:r>
      <w:r w:rsidRPr="002D05B5">
        <w:rPr>
          <w:rFonts w:asciiTheme="majorHAnsi" w:eastAsia="Calibri" w:hAnsiTheme="majorHAnsi" w:cstheme="majorHAnsi"/>
          <w:color w:val="000000"/>
          <w:sz w:val="16"/>
          <w:szCs w:val="16"/>
        </w:rPr>
        <w:t xml:space="preserve"> Komparativna studija o pružanju usluga Regionalne škole za državnu upravu – ReSPA, 2018. godina, link ka dokumentu: </w:t>
      </w:r>
      <w:hyperlink r:id="rId24">
        <w:r w:rsidRPr="002D05B5">
          <w:rPr>
            <w:rFonts w:asciiTheme="majorHAnsi" w:eastAsia="Calibri" w:hAnsiTheme="majorHAnsi" w:cstheme="majorHAnsi"/>
            <w:color w:val="000000"/>
            <w:sz w:val="16"/>
            <w:szCs w:val="16"/>
            <w:u w:val="single"/>
          </w:rPr>
          <w:t>https://www.respaweb.eu/download/doc/Comparative+Study+on+Service+Delivery.pdf/2342ffd1fe9e64da16d225f545eef521.pdf</w:t>
        </w:r>
      </w:hyperlink>
    </w:p>
  </w:footnote>
  <w:footnote w:id="56">
    <w:p w:rsidR="00E934CF" w:rsidRPr="008D53A0" w:rsidRDefault="00E934CF" w:rsidP="008D53A0">
      <w:pPr>
        <w:pBdr>
          <w:top w:val="nil"/>
          <w:left w:val="nil"/>
          <w:bottom w:val="nil"/>
          <w:right w:val="nil"/>
          <w:between w:val="nil"/>
        </w:pBdr>
        <w:spacing w:before="0" w:after="0" w:line="240" w:lineRule="auto"/>
        <w:ind w:right="-540"/>
        <w:jc w:val="both"/>
        <w:rPr>
          <w:rFonts w:asciiTheme="majorHAnsi" w:eastAsia="Calibri" w:hAnsiTheme="majorHAnsi" w:cs="Calibri"/>
          <w:color w:val="auto"/>
          <w:sz w:val="16"/>
          <w:szCs w:val="16"/>
        </w:rPr>
      </w:pPr>
      <w:r w:rsidRPr="008D53A0">
        <w:rPr>
          <w:rStyle w:val="FootnoteReference"/>
          <w:rFonts w:asciiTheme="majorHAnsi" w:hAnsiTheme="majorHAnsi" w:cstheme="majorHAnsi"/>
          <w:color w:val="auto"/>
          <w:sz w:val="16"/>
          <w:szCs w:val="16"/>
        </w:rPr>
        <w:footnoteRef/>
      </w:r>
      <w:r w:rsidRPr="008D53A0">
        <w:rPr>
          <w:rFonts w:asciiTheme="majorHAnsi" w:eastAsia="Calibri" w:hAnsiTheme="majorHAnsi" w:cstheme="majorHAnsi"/>
          <w:color w:val="auto"/>
          <w:sz w:val="16"/>
          <w:szCs w:val="16"/>
        </w:rPr>
        <w:t xml:space="preserve"> Balkan Barometar: </w:t>
      </w:r>
      <w:hyperlink r:id="rId25">
        <w:r w:rsidRPr="008D53A0">
          <w:rPr>
            <w:rFonts w:asciiTheme="majorHAnsi" w:eastAsia="Calibri" w:hAnsiTheme="majorHAnsi" w:cstheme="majorHAnsi"/>
            <w:color w:val="auto"/>
            <w:sz w:val="16"/>
            <w:szCs w:val="16"/>
            <w:u w:val="single"/>
          </w:rPr>
          <w:t>https://www.rcc.int/balkanbarometer/results/2/public</w:t>
        </w:r>
      </w:hyperlink>
    </w:p>
  </w:footnote>
  <w:footnote w:id="57">
    <w:p w:rsidR="00E934CF" w:rsidRDefault="00E934CF" w:rsidP="008D53A0">
      <w:pPr>
        <w:pBdr>
          <w:top w:val="nil"/>
          <w:left w:val="nil"/>
          <w:bottom w:val="nil"/>
          <w:right w:val="nil"/>
          <w:between w:val="nil"/>
        </w:pBdr>
        <w:spacing w:before="0" w:after="0" w:line="240" w:lineRule="auto"/>
      </w:pPr>
      <w:r w:rsidRPr="008D53A0">
        <w:rPr>
          <w:rStyle w:val="FootnoteReference"/>
          <w:rFonts w:asciiTheme="majorHAnsi" w:hAnsiTheme="majorHAnsi"/>
          <w:color w:val="auto"/>
          <w:sz w:val="16"/>
          <w:szCs w:val="16"/>
        </w:rPr>
        <w:footnoteRef/>
      </w:r>
      <w:r w:rsidRPr="008D53A0">
        <w:rPr>
          <w:rFonts w:asciiTheme="majorHAnsi" w:eastAsia="Calibri" w:hAnsiTheme="majorHAnsi" w:cs="Calibri"/>
          <w:color w:val="auto"/>
          <w:sz w:val="16"/>
          <w:szCs w:val="16"/>
        </w:rPr>
        <w:t xml:space="preserve"> Istraživanje stepena zadovoljstva korisnika javnim uslugama u odabranim institucijama Crne Gore https://www.me.undp.org/content/montenegro/sr/home/library/istra_ivanje-stepena-zadovoljstva-korisnika-javnim-uslugama-u-od.html</w:t>
      </w:r>
    </w:p>
  </w:footnote>
  <w:footnote w:id="58">
    <w:p w:rsidR="00E934CF" w:rsidRPr="008D53A0" w:rsidRDefault="00E934CF">
      <w:pPr>
        <w:pStyle w:val="Heading1"/>
        <w:shd w:val="clear" w:color="auto" w:fill="FFFFFF"/>
        <w:spacing w:after="0"/>
        <w:ind w:left="0" w:right="-450"/>
        <w:jc w:val="both"/>
        <w:rPr>
          <w:rFonts w:asciiTheme="majorHAnsi" w:eastAsia="Calibri" w:hAnsiTheme="majorHAnsi" w:cs="Calibri"/>
          <w:color w:val="auto"/>
          <w:sz w:val="16"/>
          <w:szCs w:val="16"/>
        </w:rPr>
      </w:pPr>
      <w:r w:rsidRPr="008D53A0">
        <w:rPr>
          <w:rStyle w:val="FootnoteReference"/>
          <w:rFonts w:asciiTheme="majorHAnsi" w:hAnsiTheme="majorHAnsi"/>
          <w:color w:val="auto"/>
          <w:sz w:val="16"/>
          <w:szCs w:val="16"/>
        </w:rPr>
        <w:footnoteRef/>
      </w:r>
      <w:r w:rsidRPr="008D53A0">
        <w:rPr>
          <w:rFonts w:asciiTheme="majorHAnsi" w:eastAsia="Calibri" w:hAnsiTheme="majorHAnsi" w:cs="Calibri"/>
          <w:color w:val="auto"/>
          <w:sz w:val="16"/>
          <w:szCs w:val="16"/>
        </w:rPr>
        <w:t xml:space="preserve"> Nivo sofisticiranosti e-usluga (dostupnih na jednom mjestu) definisan je od strane Evropske komisije kroz 5 nivoa i to Nivo 1. Informacije: Na internetu je dostupna samo informacija o uslugama (npr. opis postupka); Nivo 2. Jednosmjerna interakcija: Dostupnost formulara u e-obliku za čuvanje na kompjuteru; Nivo 3. Dvosmjerna komunikacija: Interaktivno ispunjavanje formulara i prijava uz autentifikaciju. Ispunjavanjem formulara pokreće se pojedinačna usluga; Nivo 4. Transakcija: Cijela usluga je dostupna na internetu, zbog čega je omogućeno popunjavanje formulara, autentifikacija, plaćanje i isporuka potvrda, narudžbe ili drugi oblici potpune usluge putem interneta; nivo 5. Targetizacija: Javna usluga pruža proaktivnu ili automatiziranu uslugu bez potrebe da korisnici podnose bilo kakav zahtjev jer se potrebni podaci za realizaciju ovih usluga prikupljaju po službenoj dužnosti. </w:t>
      </w:r>
      <w:r w:rsidRPr="008D53A0">
        <w:rPr>
          <w:rFonts w:asciiTheme="majorHAnsi" w:eastAsia="Calibri" w:hAnsiTheme="majorHAnsi" w:cs="Calibri"/>
          <w:i/>
          <w:color w:val="auto"/>
          <w:sz w:val="16"/>
          <w:szCs w:val="16"/>
        </w:rPr>
        <w:t>Five-stage model for e-government maturity (European Commission, 2010).</w:t>
      </w:r>
    </w:p>
  </w:footnote>
  <w:footnote w:id="59">
    <w:p w:rsidR="00E934CF" w:rsidRPr="008D53A0" w:rsidRDefault="00E934CF">
      <w:pPr>
        <w:pBdr>
          <w:top w:val="nil"/>
          <w:left w:val="nil"/>
          <w:bottom w:val="nil"/>
          <w:right w:val="nil"/>
          <w:between w:val="nil"/>
        </w:pBdr>
        <w:spacing w:before="0" w:after="0" w:line="240" w:lineRule="auto"/>
        <w:ind w:right="-450"/>
        <w:jc w:val="both"/>
        <w:rPr>
          <w:rFonts w:asciiTheme="majorHAnsi" w:eastAsia="Calibri" w:hAnsiTheme="majorHAnsi" w:cs="Calibri"/>
          <w:color w:val="auto"/>
          <w:sz w:val="16"/>
          <w:szCs w:val="16"/>
        </w:rPr>
      </w:pPr>
      <w:r w:rsidRPr="008D53A0">
        <w:rPr>
          <w:rStyle w:val="FootnoteReference"/>
          <w:rFonts w:asciiTheme="majorHAnsi" w:hAnsiTheme="majorHAnsi"/>
          <w:color w:val="auto"/>
          <w:sz w:val="16"/>
          <w:szCs w:val="16"/>
        </w:rPr>
        <w:footnoteRef/>
      </w:r>
      <w:r w:rsidRPr="008D53A0">
        <w:rPr>
          <w:rFonts w:asciiTheme="majorHAnsi" w:eastAsia="Calibri" w:hAnsiTheme="majorHAnsi" w:cs="Calibri"/>
          <w:color w:val="auto"/>
          <w:sz w:val="16"/>
          <w:szCs w:val="16"/>
        </w:rPr>
        <w:t xml:space="preserve"> „</w:t>
      </w:r>
      <w:r w:rsidRPr="008D53A0">
        <w:rPr>
          <w:rFonts w:asciiTheme="majorHAnsi" w:eastAsia="Calibri" w:hAnsiTheme="majorHAnsi" w:cs="Calibri"/>
          <w:i/>
          <w:color w:val="auto"/>
          <w:sz w:val="16"/>
          <w:szCs w:val="16"/>
        </w:rPr>
        <w:t>There are two functional one stop shop services available via the central e-Government portal (www.eUprava.me/en/) – professional development and student loans.“,</w:t>
      </w:r>
      <w:r w:rsidRPr="008D53A0">
        <w:rPr>
          <w:rFonts w:asciiTheme="majorHAnsi" w:eastAsia="Calibri" w:hAnsiTheme="majorHAnsi" w:cs="Calibri"/>
          <w:color w:val="auto"/>
          <w:sz w:val="16"/>
          <w:szCs w:val="16"/>
        </w:rPr>
        <w:t xml:space="preserve"> Comparative study on service delivery, Regionalna škola za državnu upravu – ReSPA, 2018. godina, link ka dokumentu: </w:t>
      </w:r>
      <w:hyperlink r:id="rId26">
        <w:r w:rsidRPr="008D53A0">
          <w:rPr>
            <w:rFonts w:asciiTheme="majorHAnsi" w:eastAsia="Calibri" w:hAnsiTheme="majorHAnsi" w:cs="Calibri"/>
            <w:color w:val="auto"/>
            <w:sz w:val="16"/>
            <w:szCs w:val="16"/>
            <w:u w:val="single"/>
          </w:rPr>
          <w:t>https://www.respaweb.eu/download/doc/Comparative+Study+on+Service+Delivery.pdf/2342ffd1fe9e64da16d225f545eef521.pdf</w:t>
        </w:r>
      </w:hyperlink>
    </w:p>
  </w:footnote>
  <w:footnote w:id="60">
    <w:p w:rsidR="00E934CF" w:rsidRPr="008D53A0" w:rsidRDefault="00E934CF">
      <w:pPr>
        <w:pBdr>
          <w:top w:val="nil"/>
          <w:left w:val="nil"/>
          <w:bottom w:val="nil"/>
          <w:right w:val="nil"/>
          <w:between w:val="nil"/>
        </w:pBdr>
        <w:spacing w:before="0" w:after="0" w:line="240" w:lineRule="auto"/>
        <w:ind w:right="-230"/>
        <w:jc w:val="both"/>
        <w:rPr>
          <w:rFonts w:asciiTheme="majorHAnsi" w:eastAsia="Calibri" w:hAnsiTheme="majorHAnsi" w:cs="Calibri"/>
          <w:color w:val="auto"/>
          <w:sz w:val="16"/>
          <w:szCs w:val="16"/>
        </w:rPr>
      </w:pPr>
      <w:r w:rsidRPr="008D53A0">
        <w:rPr>
          <w:rStyle w:val="FootnoteReference"/>
          <w:rFonts w:asciiTheme="majorHAnsi" w:hAnsiTheme="majorHAnsi"/>
          <w:color w:val="auto"/>
          <w:sz w:val="16"/>
          <w:szCs w:val="16"/>
        </w:rPr>
        <w:footnoteRef/>
      </w:r>
      <w:r w:rsidRPr="008D53A0">
        <w:rPr>
          <w:rFonts w:asciiTheme="majorHAnsi" w:eastAsia="Calibri" w:hAnsiTheme="majorHAnsi" w:cs="Calibri"/>
          <w:color w:val="auto"/>
          <w:sz w:val="16"/>
          <w:szCs w:val="16"/>
        </w:rPr>
        <w:t xml:space="preserve"> Istraživanje: Uticaj IKT na razvoj Crne Gore </w:t>
      </w:r>
      <w:hyperlink r:id="rId27">
        <w:r w:rsidRPr="008D53A0">
          <w:rPr>
            <w:rFonts w:asciiTheme="majorHAnsi" w:eastAsia="Calibri" w:hAnsiTheme="majorHAnsi" w:cs="Calibri"/>
            <w:color w:val="auto"/>
            <w:sz w:val="16"/>
            <w:szCs w:val="16"/>
            <w:u w:val="single"/>
          </w:rPr>
          <w:t>https://www.me.undp.org/content/montenegro/sr/home/library/human_development/NHDR2018.html</w:t>
        </w:r>
      </w:hyperlink>
    </w:p>
  </w:footnote>
  <w:footnote w:id="61">
    <w:p w:rsidR="00E934CF" w:rsidRPr="008D026A" w:rsidRDefault="00E934CF">
      <w:pPr>
        <w:pBdr>
          <w:top w:val="nil"/>
          <w:left w:val="nil"/>
          <w:bottom w:val="nil"/>
          <w:right w:val="nil"/>
          <w:between w:val="nil"/>
        </w:pBdr>
        <w:spacing w:before="0" w:after="0" w:line="240" w:lineRule="auto"/>
        <w:ind w:right="-230"/>
        <w:jc w:val="both"/>
        <w:rPr>
          <w:rFonts w:ascii="Calibri" w:eastAsia="Calibri" w:hAnsi="Calibri" w:cs="Calibri"/>
          <w:color w:val="000000"/>
          <w:sz w:val="16"/>
          <w:szCs w:val="16"/>
        </w:rPr>
      </w:pPr>
      <w:r w:rsidRPr="008D53A0">
        <w:rPr>
          <w:rStyle w:val="FootnoteReference"/>
          <w:rFonts w:asciiTheme="majorHAnsi" w:hAnsiTheme="majorHAnsi"/>
          <w:color w:val="auto"/>
          <w:sz w:val="16"/>
          <w:szCs w:val="16"/>
        </w:rPr>
        <w:footnoteRef/>
      </w:r>
      <w:r w:rsidRPr="008D53A0">
        <w:rPr>
          <w:rFonts w:asciiTheme="majorHAnsi" w:eastAsia="Calibri" w:hAnsiTheme="majorHAnsi" w:cs="Calibri"/>
          <w:color w:val="auto"/>
          <w:sz w:val="16"/>
          <w:szCs w:val="16"/>
        </w:rPr>
        <w:t xml:space="preserve"> Izvještaj o postupanju u upravnim stvarima za period 1.1.2019 – 31.12.2019, Ministarstvo javne uprave, jun 2020. godine, link ka dokumentu: </w:t>
      </w:r>
      <w:hyperlink r:id="rId28">
        <w:r w:rsidRPr="008D53A0">
          <w:rPr>
            <w:rFonts w:asciiTheme="majorHAnsi" w:eastAsia="Calibri" w:hAnsiTheme="majorHAnsi" w:cs="Calibri"/>
            <w:color w:val="auto"/>
            <w:sz w:val="16"/>
            <w:szCs w:val="16"/>
            <w:u w:val="single"/>
          </w:rPr>
          <w:t>https://www.gov.me/dokumenta/4a61d65e-54db-4ad9-a7c7-626ebe15dfff</w:t>
        </w:r>
      </w:hyperlink>
    </w:p>
  </w:footnote>
  <w:footnote w:id="62">
    <w:p w:rsidR="00E934CF" w:rsidRDefault="00E934CF">
      <w:pPr>
        <w:pBdr>
          <w:top w:val="nil"/>
          <w:left w:val="nil"/>
          <w:bottom w:val="nil"/>
          <w:right w:val="nil"/>
          <w:between w:val="nil"/>
        </w:pBdr>
        <w:spacing w:after="0" w:line="240" w:lineRule="auto"/>
      </w:pPr>
      <w:r w:rsidRPr="008D026A">
        <w:rPr>
          <w:rStyle w:val="FootnoteReference"/>
          <w:sz w:val="16"/>
          <w:szCs w:val="16"/>
        </w:rPr>
        <w:footnoteRef/>
      </w:r>
      <w:r w:rsidRPr="008D026A">
        <w:rPr>
          <w:color w:val="000000"/>
          <w:sz w:val="16"/>
          <w:szCs w:val="16"/>
        </w:rPr>
        <w:t xml:space="preserve"> "SI. list Crne Gore", br.070/19</w:t>
      </w:r>
    </w:p>
  </w:footnote>
  <w:footnote w:id="63">
    <w:p w:rsidR="00E934CF" w:rsidRDefault="00E934CF">
      <w:pPr>
        <w:pBdr>
          <w:top w:val="nil"/>
          <w:left w:val="nil"/>
          <w:bottom w:val="nil"/>
          <w:right w:val="nil"/>
          <w:between w:val="nil"/>
        </w:pBdr>
        <w:spacing w:after="0" w:line="240" w:lineRule="auto"/>
        <w:rPr>
          <w:rFonts w:ascii="Calibri" w:eastAsia="Calibri" w:hAnsi="Calibri" w:cs="Calibri"/>
          <w:sz w:val="16"/>
          <w:szCs w:val="16"/>
        </w:rPr>
      </w:pPr>
      <w:r>
        <w:rPr>
          <w:rStyle w:val="FootnoteReference"/>
        </w:rPr>
        <w:footnoteRef/>
      </w:r>
      <w:hyperlink r:id="rId29">
        <w:r>
          <w:rPr>
            <w:rFonts w:ascii="Calibri" w:eastAsia="Calibri" w:hAnsi="Calibri" w:cs="Calibri"/>
            <w:color w:val="1155CC"/>
            <w:sz w:val="16"/>
            <w:szCs w:val="16"/>
            <w:u w:val="single"/>
          </w:rPr>
          <w:t>https://www.rcc.int/pubs/122/balkan-barometer-2021--public-opinion</w:t>
        </w:r>
      </w:hyperlink>
      <w:r>
        <w:rPr>
          <w:rFonts w:ascii="Calibri" w:eastAsia="Calibri" w:hAnsi="Calibri" w:cs="Calibri"/>
          <w:color w:val="000000"/>
          <w:sz w:val="16"/>
          <w:szCs w:val="16"/>
          <w:shd w:val="clear" w:color="auto" w:fill="F9F9F9"/>
        </w:rPr>
        <w:t xml:space="preserve">,  </w:t>
      </w:r>
      <w:r>
        <w:rPr>
          <w:rFonts w:ascii="Calibri" w:eastAsia="Calibri" w:hAnsi="Calibri" w:cs="Calibri"/>
          <w:color w:val="000000"/>
          <w:sz w:val="16"/>
          <w:szCs w:val="16"/>
        </w:rPr>
        <w:t>strana 88</w:t>
      </w:r>
    </w:p>
  </w:footnote>
  <w:footnote w:id="64">
    <w:p w:rsidR="00E934CF" w:rsidRPr="00137D45" w:rsidRDefault="00E934CF" w:rsidP="00202E6B">
      <w:pPr>
        <w:pBdr>
          <w:top w:val="nil"/>
          <w:left w:val="nil"/>
          <w:bottom w:val="nil"/>
          <w:right w:val="nil"/>
          <w:between w:val="nil"/>
        </w:pBdr>
        <w:spacing w:before="0" w:after="0" w:line="240" w:lineRule="auto"/>
        <w:rPr>
          <w:rFonts w:asciiTheme="minorHAnsi" w:eastAsia="Calibri" w:hAnsiTheme="minorHAnsi" w:cs="Calibri"/>
          <w:color w:val="auto"/>
          <w:sz w:val="16"/>
          <w:szCs w:val="16"/>
        </w:rPr>
      </w:pPr>
      <w:r w:rsidRPr="00137D45">
        <w:rPr>
          <w:rStyle w:val="FootnoteReference"/>
          <w:rFonts w:asciiTheme="minorHAnsi" w:hAnsiTheme="minorHAnsi"/>
          <w:color w:val="auto"/>
          <w:sz w:val="16"/>
          <w:szCs w:val="16"/>
        </w:rPr>
        <w:footnoteRef/>
      </w:r>
      <w:hyperlink r:id="rId30">
        <w:r w:rsidRPr="00137D45">
          <w:rPr>
            <w:rFonts w:asciiTheme="minorHAnsi" w:eastAsia="Calibri" w:hAnsiTheme="minorHAnsi" w:cs="Calibri"/>
            <w:color w:val="auto"/>
            <w:sz w:val="16"/>
            <w:szCs w:val="16"/>
            <w:u w:val="single"/>
          </w:rPr>
          <w:t>https://www.capgemini.com/resources/egovernment-benchmark-2020/</w:t>
        </w:r>
      </w:hyperlink>
    </w:p>
  </w:footnote>
  <w:footnote w:id="65">
    <w:p w:rsidR="00E934CF" w:rsidRPr="00137D45" w:rsidRDefault="00E934CF" w:rsidP="00202E6B">
      <w:pPr>
        <w:pBdr>
          <w:top w:val="nil"/>
          <w:left w:val="nil"/>
          <w:bottom w:val="nil"/>
          <w:right w:val="nil"/>
          <w:between w:val="nil"/>
        </w:pBdr>
        <w:spacing w:before="0" w:after="0" w:line="240" w:lineRule="auto"/>
        <w:rPr>
          <w:rFonts w:asciiTheme="minorHAnsi" w:hAnsiTheme="minorHAnsi"/>
          <w:color w:val="auto"/>
          <w:sz w:val="16"/>
          <w:szCs w:val="16"/>
        </w:rPr>
      </w:pPr>
      <w:r w:rsidRPr="00137D45">
        <w:rPr>
          <w:rStyle w:val="FootnoteReference"/>
          <w:rFonts w:asciiTheme="minorHAnsi" w:hAnsiTheme="minorHAnsi"/>
          <w:color w:val="auto"/>
          <w:sz w:val="16"/>
          <w:szCs w:val="16"/>
        </w:rPr>
        <w:footnoteRef/>
      </w:r>
      <w:r w:rsidRPr="00137D45">
        <w:rPr>
          <w:rFonts w:asciiTheme="minorHAnsi" w:hAnsiTheme="minorHAnsi"/>
          <w:color w:val="auto"/>
          <w:sz w:val="16"/>
          <w:szCs w:val="16"/>
        </w:rPr>
        <w:t xml:space="preserve"> Usluge</w:t>
      </w:r>
      <w:r>
        <w:rPr>
          <w:rFonts w:asciiTheme="minorHAnsi" w:hAnsiTheme="minorHAnsi"/>
          <w:color w:val="auto"/>
          <w:sz w:val="16"/>
          <w:szCs w:val="16"/>
        </w:rPr>
        <w:t xml:space="preserve"> će biti izabrane shodno uslugama koje su građani i privreda najviše koristili, na osnovu istraživanja koje je u procesu izrade</w:t>
      </w:r>
    </w:p>
  </w:footnote>
  <w:footnote w:id="66">
    <w:p w:rsidR="00E934CF" w:rsidRDefault="00E934CF" w:rsidP="00202E6B">
      <w:pPr>
        <w:pBdr>
          <w:top w:val="nil"/>
          <w:left w:val="nil"/>
          <w:bottom w:val="nil"/>
          <w:right w:val="nil"/>
          <w:between w:val="nil"/>
        </w:pBdr>
        <w:spacing w:before="0" w:after="0" w:line="240" w:lineRule="auto"/>
      </w:pPr>
      <w:r w:rsidRPr="00137D45">
        <w:rPr>
          <w:rStyle w:val="FootnoteReference"/>
          <w:rFonts w:asciiTheme="minorHAnsi" w:hAnsiTheme="minorHAnsi"/>
          <w:color w:val="auto"/>
          <w:sz w:val="16"/>
          <w:szCs w:val="16"/>
        </w:rPr>
        <w:footnoteRef/>
      </w:r>
      <w:r w:rsidRPr="00137D45">
        <w:rPr>
          <w:rFonts w:asciiTheme="minorHAnsi" w:eastAsia="Calibri" w:hAnsiTheme="minorHAnsi" w:cs="Calibri"/>
          <w:color w:val="auto"/>
          <w:sz w:val="16"/>
          <w:szCs w:val="16"/>
        </w:rPr>
        <w:t xml:space="preserve"> Predlog: e-zapošljavanje, e-NVO registracija, e-student, e-stručni ispit</w:t>
      </w:r>
    </w:p>
  </w:footnote>
  <w:footnote w:id="67">
    <w:p w:rsidR="00E934CF" w:rsidRPr="003C76A0" w:rsidRDefault="00E934CF" w:rsidP="003C76A0">
      <w:pPr>
        <w:pStyle w:val="FootnoteText"/>
        <w:spacing w:before="0"/>
        <w:rPr>
          <w:rFonts w:asciiTheme="majorHAnsi" w:hAnsiTheme="majorHAnsi"/>
          <w:color w:val="auto"/>
          <w:sz w:val="16"/>
          <w:szCs w:val="16"/>
          <w:lang w:val="sr-Latn-RS"/>
        </w:rPr>
      </w:pPr>
      <w:r w:rsidRPr="003C76A0">
        <w:rPr>
          <w:rStyle w:val="FootnoteReference"/>
          <w:rFonts w:asciiTheme="majorHAnsi" w:hAnsiTheme="majorHAnsi"/>
          <w:color w:val="auto"/>
          <w:sz w:val="16"/>
          <w:szCs w:val="16"/>
        </w:rPr>
        <w:footnoteRef/>
      </w:r>
      <w:r w:rsidRPr="003C76A0">
        <w:rPr>
          <w:rFonts w:asciiTheme="majorHAnsi" w:hAnsiTheme="majorHAnsi"/>
          <w:color w:val="auto"/>
          <w:sz w:val="16"/>
          <w:szCs w:val="16"/>
        </w:rPr>
        <w:t xml:space="preserve"> </w:t>
      </w:r>
      <w:r w:rsidRPr="003C76A0">
        <w:rPr>
          <w:rFonts w:asciiTheme="majorHAnsi" w:hAnsiTheme="majorHAnsi"/>
          <w:color w:val="auto"/>
          <w:sz w:val="16"/>
          <w:szCs w:val="16"/>
          <w:lang w:val="sr-Latn-RS"/>
        </w:rPr>
        <w:t>Izvještaj o implementaciji Plana optimizacije 2018-2020</w:t>
      </w:r>
    </w:p>
  </w:footnote>
  <w:footnote w:id="68">
    <w:p w:rsidR="00E934CF" w:rsidRDefault="00E934CF" w:rsidP="003C76A0">
      <w:pPr>
        <w:pBdr>
          <w:top w:val="nil"/>
          <w:left w:val="nil"/>
          <w:bottom w:val="nil"/>
          <w:right w:val="nil"/>
          <w:between w:val="nil"/>
        </w:pBdr>
        <w:spacing w:before="0" w:after="0" w:line="240" w:lineRule="auto"/>
        <w:rPr>
          <w:rFonts w:ascii="Calibri" w:eastAsia="Calibri" w:hAnsi="Calibri" w:cs="Calibri"/>
          <w:sz w:val="16"/>
          <w:szCs w:val="16"/>
        </w:rPr>
      </w:pPr>
      <w:r w:rsidRPr="003C76A0">
        <w:rPr>
          <w:rStyle w:val="FootnoteReference"/>
          <w:rFonts w:asciiTheme="majorHAnsi" w:hAnsiTheme="majorHAnsi"/>
          <w:color w:val="auto"/>
          <w:sz w:val="16"/>
          <w:szCs w:val="16"/>
        </w:rPr>
        <w:footnoteRef/>
      </w:r>
      <w:r w:rsidRPr="003C76A0">
        <w:rPr>
          <w:rFonts w:asciiTheme="majorHAnsi" w:eastAsia="Calibri" w:hAnsiTheme="majorHAnsi" w:cs="Calibri"/>
          <w:color w:val="auto"/>
          <w:sz w:val="16"/>
          <w:szCs w:val="16"/>
        </w:rPr>
        <w:t xml:space="preserve"> „Službeni list CG“, br. 2/18 ,34/19 i 8/21</w:t>
      </w:r>
    </w:p>
  </w:footnote>
  <w:footnote w:id="69">
    <w:p w:rsidR="00E934CF" w:rsidRPr="00DE065E" w:rsidRDefault="00E934CF">
      <w:pPr>
        <w:pBdr>
          <w:top w:val="nil"/>
          <w:left w:val="nil"/>
          <w:bottom w:val="nil"/>
          <w:right w:val="nil"/>
          <w:between w:val="nil"/>
        </w:pBdr>
        <w:spacing w:before="0" w:after="0" w:line="240" w:lineRule="auto"/>
        <w:ind w:right="-630"/>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Došlo je po povećanja koeficijenata zaposlenima u prosvjeti za 2020 godinu 9% i u 2021 još 3%;</w:t>
      </w:r>
    </w:p>
    <w:p w:rsidR="00E934CF" w:rsidRPr="00DE065E" w:rsidRDefault="00E934CF">
      <w:pPr>
        <w:pBdr>
          <w:top w:val="nil"/>
          <w:left w:val="nil"/>
          <w:bottom w:val="nil"/>
          <w:right w:val="nil"/>
          <w:between w:val="nil"/>
        </w:pBdr>
        <w:spacing w:before="0" w:after="0" w:line="240" w:lineRule="auto"/>
        <w:ind w:right="-630"/>
        <w:rPr>
          <w:rFonts w:asciiTheme="majorHAnsi" w:eastAsia="Calibri" w:hAnsiTheme="majorHAnsi" w:cs="Calibri"/>
          <w:color w:val="auto"/>
          <w:sz w:val="16"/>
          <w:szCs w:val="16"/>
        </w:rPr>
      </w:pPr>
      <w:r w:rsidRPr="00DE065E">
        <w:rPr>
          <w:rFonts w:asciiTheme="majorHAnsi" w:eastAsia="Calibri" w:hAnsiTheme="majorHAnsi" w:cs="Calibri"/>
          <w:color w:val="auto"/>
          <w:sz w:val="16"/>
          <w:szCs w:val="16"/>
        </w:rPr>
        <w:t>Došlo je do povećanja koeficijenata zaposlenima u zdravstvu za 2020 godinu 12% i u 2021 još 3%.</w:t>
      </w:r>
    </w:p>
  </w:footnote>
  <w:footnote w:id="70">
    <w:p w:rsidR="00E934CF" w:rsidRPr="00DE065E" w:rsidRDefault="00E934CF">
      <w:pPr>
        <w:pBdr>
          <w:top w:val="nil"/>
          <w:left w:val="nil"/>
          <w:bottom w:val="nil"/>
          <w:right w:val="nil"/>
          <w:between w:val="nil"/>
        </w:pBdr>
        <w:spacing w:before="0" w:after="0" w:line="240" w:lineRule="auto"/>
        <w:ind w:right="-540"/>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Izvještaj o realizaciji plana optimizacije javne uprave 2018-2020 za 2020. godinu, sa osvrtom na implementaciju cjelokupnog dokumenta, ministarstvo javne uprave, digitalnog društva i medija, Crna Gora, jun 2021. godine</w:t>
      </w:r>
    </w:p>
  </w:footnote>
  <w:footnote w:id="71">
    <w:p w:rsidR="00E934CF" w:rsidRDefault="00E934CF">
      <w:pPr>
        <w:spacing w:before="0" w:after="0" w:line="240" w:lineRule="auto"/>
        <w:ind w:right="-540"/>
        <w:jc w:val="both"/>
        <w:rPr>
          <w:rFonts w:ascii="Calibri" w:eastAsia="Calibri" w:hAnsi="Calibri" w:cs="Calibri"/>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Izvještaj o realizaciji Plana optimizacije javne uprave 2018-2020. za 2020. godinu, Ministarstvo javne uprave, digitalnog društva i medija, jun 2021. godine.</w:t>
      </w:r>
    </w:p>
  </w:footnote>
  <w:footnote w:id="72">
    <w:p w:rsidR="00E934CF" w:rsidRPr="00DE065E" w:rsidRDefault="00E934CF" w:rsidP="00DE065E">
      <w:pPr>
        <w:spacing w:before="0" w:after="0" w:line="240" w:lineRule="auto"/>
        <w:ind w:right="-547"/>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Strategijom reforme javne uprave 2016-2020. i Planom optimizacije javne uprave 2018-2020. predviđeno je smanjenje broja zaposlenih na centralnom nivou za 5%, a na lokalnom za 10% do kraja 2020. godine u odnosu na početnu vrijednost definisanu u decembru 2017. godine. Ovaj cilj nije ispunjen, a umjesto planiranog smanjenja došlo je do </w:t>
      </w:r>
      <w:r w:rsidRPr="00DE065E">
        <w:rPr>
          <w:rFonts w:asciiTheme="majorHAnsi" w:eastAsia="Calibri" w:hAnsiTheme="majorHAnsi" w:cs="Calibri"/>
          <w:b/>
          <w:color w:val="auto"/>
          <w:sz w:val="16"/>
          <w:szCs w:val="16"/>
        </w:rPr>
        <w:t xml:space="preserve">povećanja broja zaposlenih za 8%, </w:t>
      </w:r>
      <w:r w:rsidRPr="00DE065E">
        <w:rPr>
          <w:rFonts w:asciiTheme="majorHAnsi" w:eastAsia="Calibri" w:hAnsiTheme="majorHAnsi" w:cs="Calibri"/>
          <w:color w:val="auto"/>
          <w:sz w:val="16"/>
          <w:szCs w:val="16"/>
        </w:rPr>
        <w:t xml:space="preserve">kako na centralnom tako i na lokalnom nivou. Na dan 31. decembar 2020. godine na centralnom nivou zaposleno je </w:t>
      </w:r>
      <w:r w:rsidRPr="00DE065E">
        <w:rPr>
          <w:rFonts w:asciiTheme="majorHAnsi" w:eastAsia="Calibri" w:hAnsiTheme="majorHAnsi" w:cs="Calibri"/>
          <w:b/>
          <w:color w:val="auto"/>
          <w:sz w:val="16"/>
          <w:szCs w:val="16"/>
        </w:rPr>
        <w:t>42.193</w:t>
      </w:r>
      <w:r w:rsidRPr="00DE065E">
        <w:rPr>
          <w:rFonts w:asciiTheme="majorHAnsi" w:eastAsia="Calibri" w:hAnsiTheme="majorHAnsi" w:cs="Calibri"/>
          <w:color w:val="auto"/>
          <w:sz w:val="16"/>
          <w:szCs w:val="16"/>
        </w:rPr>
        <w:t xml:space="preserve"> lica, a na lokalnom </w:t>
      </w:r>
      <w:r w:rsidRPr="00DE065E">
        <w:rPr>
          <w:rFonts w:asciiTheme="majorHAnsi" w:eastAsia="Calibri" w:hAnsiTheme="majorHAnsi" w:cs="Calibri"/>
          <w:b/>
          <w:color w:val="auto"/>
          <w:sz w:val="16"/>
          <w:szCs w:val="16"/>
        </w:rPr>
        <w:t>13.235</w:t>
      </w:r>
      <w:r w:rsidRPr="00DE065E">
        <w:rPr>
          <w:rFonts w:asciiTheme="majorHAnsi" w:eastAsia="Calibri" w:hAnsiTheme="majorHAnsi" w:cs="Calibri"/>
          <w:color w:val="auto"/>
          <w:sz w:val="16"/>
          <w:szCs w:val="16"/>
        </w:rPr>
        <w:t xml:space="preserve"> lica, što ukupno čini </w:t>
      </w:r>
      <w:r w:rsidRPr="00DE065E">
        <w:rPr>
          <w:rFonts w:asciiTheme="majorHAnsi" w:eastAsia="Calibri" w:hAnsiTheme="majorHAnsi" w:cs="Calibri"/>
          <w:b/>
          <w:color w:val="auto"/>
          <w:sz w:val="16"/>
          <w:szCs w:val="16"/>
        </w:rPr>
        <w:t>55.428 zaposlenih na nivou javne uprave</w:t>
      </w:r>
      <w:r w:rsidRPr="00DE065E">
        <w:rPr>
          <w:rFonts w:asciiTheme="majorHAnsi" w:eastAsia="Calibri" w:hAnsiTheme="majorHAnsi" w:cs="Calibri"/>
          <w:color w:val="auto"/>
          <w:sz w:val="16"/>
          <w:szCs w:val="16"/>
        </w:rPr>
        <w:t>. Na centralnom nivou je tokom sprovođenja Plana optimizacije došlo do povećanja broja zaposlenih za 3.136, a na lokalnom za 1.061, što ukupno čini povećanje od 4.197 zaposlenih na nivou javne uprave u periodu od decembra 2017.  do decembra 2020. godine, prema Izvještaju o realizaciji Plana optimizacije javne uprave 2018-2020, za 2020. godinu, Ministarstvo javne uprave, digitalnog društva i medija, jun 2021. godine.</w:t>
      </w:r>
    </w:p>
  </w:footnote>
  <w:footnote w:id="73">
    <w:p w:rsidR="00E934CF" w:rsidRPr="00DE065E" w:rsidRDefault="00E934CF" w:rsidP="00DE065E">
      <w:pPr>
        <w:spacing w:before="0" w:after="0" w:line="240" w:lineRule="auto"/>
        <w:ind w:right="-547"/>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Izvještaj o realizaciji Plana optimizacije javne uprave 2018-2020, za 2020. godinu, sa osvrtom na implementaciju cjelokupnog dokumenta, Ministarstvo javne uprave, digitalnog društva i medija, jun 2021. godine.</w:t>
      </w:r>
    </w:p>
  </w:footnote>
  <w:footnote w:id="74">
    <w:p w:rsidR="00E934CF" w:rsidRDefault="00E934CF" w:rsidP="00DE065E">
      <w:pPr>
        <w:pBdr>
          <w:top w:val="nil"/>
          <w:left w:val="nil"/>
          <w:bottom w:val="nil"/>
          <w:right w:val="nil"/>
          <w:between w:val="nil"/>
        </w:pBdr>
        <w:spacing w:before="0" w:after="0" w:line="240" w:lineRule="auto"/>
        <w:ind w:right="-547"/>
        <w:jc w:val="both"/>
        <w:rPr>
          <w:rFonts w:ascii="Calibri" w:eastAsia="Calibri" w:hAnsi="Calibri" w:cs="Calibri"/>
          <w:color w:val="000000"/>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Izvještaj o realizaciji Plana optimizacije javne uprave 2018-2020, za 2020. godinu, sa osvrtom na implementaciju cjelokupnog dokumenta, Ministarstvo javne uprave, digitalnog društva i medija, jun 2021. godine.</w:t>
      </w:r>
    </w:p>
  </w:footnote>
  <w:footnote w:id="75">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Organi državne uprave i drugi državni organi, Kadrovskim planom za 2020. godinu planirali su zapošljavanje za 1260 izvršilaca, a u postupcima po internim, javnim oglasima i javnim konkursima donijete su odluke o izboru za 767 kandidata, što iznosi 61% planiranog, prema Analizi stanja u oblasti upravljanja ljudskim resursima za 2020. godinu, Uprava za kadrove, jun 2021. godine.</w:t>
      </w:r>
    </w:p>
  </w:footnote>
  <w:footnote w:id="76">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Analiza stanja u oblasti upravljanja ljudskim resursima za 2020. godinu, Uprava za kadrove, jun 2021. godine.</w:t>
      </w:r>
    </w:p>
  </w:footnote>
  <w:footnote w:id="77">
    <w:p w:rsidR="00E934CF" w:rsidRPr="00DE065E" w:rsidRDefault="00E934CF">
      <w:pPr>
        <w:pBdr>
          <w:top w:val="nil"/>
          <w:left w:val="nil"/>
          <w:bottom w:val="nil"/>
          <w:right w:val="nil"/>
          <w:between w:val="nil"/>
        </w:pBdr>
        <w:spacing w:before="0" w:after="0" w:line="240" w:lineRule="auto"/>
        <w:ind w:right="-547"/>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U praksi se dešava da usljed većeg broja prijavljenih kandidata, dostava se ne izvrši u istom vremenskom periodu iz razloga što u pojedinim slučajevima lična dostava ne uspijeva.</w:t>
      </w:r>
    </w:p>
  </w:footnote>
  <w:footnote w:id="78">
    <w:p w:rsidR="00E934CF" w:rsidRPr="00DE065E" w:rsidRDefault="00E934CF">
      <w:pPr>
        <w:pBdr>
          <w:top w:val="nil"/>
          <w:left w:val="nil"/>
          <w:bottom w:val="nil"/>
          <w:right w:val="nil"/>
          <w:between w:val="nil"/>
        </w:pBdr>
        <w:spacing w:before="0" w:after="0" w:line="240" w:lineRule="auto"/>
        <w:ind w:right="-547"/>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„Sl. list CG“, br. 2/2018, 34/2019 i 8/2021</w:t>
      </w:r>
    </w:p>
  </w:footnote>
  <w:footnote w:id="79">
    <w:p w:rsidR="00E934CF" w:rsidRPr="00DE065E" w:rsidRDefault="00E934CF">
      <w:pPr>
        <w:pBdr>
          <w:top w:val="nil"/>
          <w:left w:val="nil"/>
          <w:bottom w:val="nil"/>
          <w:right w:val="nil"/>
          <w:between w:val="nil"/>
        </w:pBdr>
        <w:spacing w:before="0" w:after="0" w:line="240" w:lineRule="auto"/>
        <w:ind w:right="-547"/>
        <w:jc w:val="both"/>
        <w:rPr>
          <w:rFonts w:asciiTheme="majorHAnsi" w:eastAsia="Calibri" w:hAnsiTheme="majorHAnsi" w:cs="Calibri"/>
          <w:color w:val="auto"/>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Ipsos Strategic Marketing za Institut alternativa, Percepcija javne uprave 2019, septembar 2019. godine</w:t>
      </w:r>
    </w:p>
  </w:footnote>
  <w:footnote w:id="80">
    <w:p w:rsidR="00E934CF" w:rsidRDefault="00E934CF" w:rsidP="003C76A0">
      <w:pPr>
        <w:pBdr>
          <w:top w:val="nil"/>
          <w:left w:val="nil"/>
          <w:bottom w:val="nil"/>
          <w:right w:val="nil"/>
          <w:between w:val="nil"/>
        </w:pBdr>
        <w:spacing w:before="0" w:after="0" w:line="240" w:lineRule="auto"/>
        <w:rPr>
          <w:rFonts w:ascii="Calibri" w:eastAsia="Calibri" w:hAnsi="Calibri" w:cs="Calibri"/>
          <w:color w:val="000000"/>
          <w:sz w:val="16"/>
          <w:szCs w:val="16"/>
        </w:rPr>
      </w:pPr>
      <w:r w:rsidRPr="00DE065E">
        <w:rPr>
          <w:rStyle w:val="FootnoteReference"/>
          <w:rFonts w:asciiTheme="majorHAnsi" w:hAnsiTheme="majorHAnsi"/>
          <w:color w:val="auto"/>
          <w:sz w:val="16"/>
          <w:szCs w:val="16"/>
        </w:rPr>
        <w:footnoteRef/>
      </w:r>
      <w:r w:rsidRPr="00DE065E">
        <w:rPr>
          <w:rFonts w:asciiTheme="majorHAnsi" w:eastAsia="Calibri" w:hAnsiTheme="majorHAnsi" w:cs="Calibri"/>
          <w:color w:val="auto"/>
          <w:sz w:val="16"/>
          <w:szCs w:val="16"/>
        </w:rPr>
        <w:t xml:space="preserve"> Analiza stanja u oblasti upravljanja ljudskim resursima za 2020. godinu, Uprava za kadrove, jun 2021. godine</w:t>
      </w:r>
    </w:p>
  </w:footnote>
  <w:footnote w:id="81">
    <w:p w:rsidR="00E934CF" w:rsidRDefault="00E934CF" w:rsidP="003C76A0">
      <w:pPr>
        <w:pBdr>
          <w:top w:val="nil"/>
          <w:left w:val="nil"/>
          <w:bottom w:val="nil"/>
          <w:right w:val="nil"/>
          <w:between w:val="nil"/>
        </w:pBdr>
        <w:spacing w:before="0" w:after="0" w:line="240" w:lineRule="auto"/>
        <w:ind w:right="-547"/>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Nacrt izvještaja o sprovođenju Zakona o državnim službenicima i namještenicima, Ministarstvo javne uprave, digitalnog društva i medija, april 2021. godine.</w:t>
      </w:r>
    </w:p>
  </w:footnote>
  <w:footnote w:id="82">
    <w:p w:rsidR="00E934CF" w:rsidRPr="003408C1" w:rsidRDefault="00E934CF">
      <w:pPr>
        <w:pBdr>
          <w:top w:val="nil"/>
          <w:left w:val="nil"/>
          <w:bottom w:val="nil"/>
          <w:right w:val="nil"/>
          <w:between w:val="nil"/>
        </w:pBdr>
        <w:spacing w:before="0" w:after="0" w:line="240" w:lineRule="auto"/>
        <w:ind w:right="-540"/>
        <w:rPr>
          <w:rFonts w:asciiTheme="majorHAnsi" w:eastAsia="Calibri" w:hAnsiTheme="majorHAnsi" w:cstheme="majorHAnsi"/>
          <w:color w:val="auto"/>
          <w:sz w:val="16"/>
          <w:szCs w:val="16"/>
        </w:rPr>
      </w:pPr>
      <w:r w:rsidRPr="003408C1">
        <w:rPr>
          <w:rStyle w:val="FootnoteReference"/>
          <w:rFonts w:asciiTheme="majorHAnsi" w:hAnsiTheme="majorHAnsi" w:cstheme="majorHAnsi"/>
          <w:color w:val="auto"/>
          <w:sz w:val="16"/>
          <w:szCs w:val="16"/>
        </w:rPr>
        <w:footnoteRef/>
      </w:r>
      <w:r w:rsidRPr="003408C1">
        <w:rPr>
          <w:rFonts w:asciiTheme="majorHAnsi" w:eastAsia="Calibri" w:hAnsiTheme="majorHAnsi" w:cstheme="majorHAnsi"/>
          <w:color w:val="auto"/>
          <w:sz w:val="16"/>
          <w:szCs w:val="16"/>
        </w:rPr>
        <w:t xml:space="preserve"> Izvještaj sa fokus grupa održanih u aprilu 2021. godine za Strategiju reforme javne uprave 2022 – 2026, Ministarstvo javne uprave, digitalnog društva i medija i UNDP, Podgorica, maj 2021.</w:t>
      </w:r>
    </w:p>
  </w:footnote>
  <w:footnote w:id="83">
    <w:p w:rsidR="00E934CF" w:rsidRPr="003408C1" w:rsidRDefault="00E934CF">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3408C1">
        <w:rPr>
          <w:rStyle w:val="FootnoteReference"/>
          <w:rFonts w:asciiTheme="majorHAnsi" w:hAnsiTheme="majorHAnsi" w:cstheme="majorHAnsi"/>
          <w:color w:val="auto"/>
          <w:sz w:val="16"/>
          <w:szCs w:val="16"/>
        </w:rPr>
        <w:footnoteRef/>
      </w:r>
      <w:r w:rsidRPr="003408C1">
        <w:rPr>
          <w:rFonts w:asciiTheme="majorHAnsi" w:eastAsia="Calibri" w:hAnsiTheme="majorHAnsi" w:cstheme="majorHAnsi"/>
          <w:color w:val="auto"/>
          <w:sz w:val="16"/>
          <w:szCs w:val="16"/>
        </w:rPr>
        <w:t xml:space="preserve"> Prema Analizi stanja u oblasti upravljanja ljudskim resursima za 2020. godinu, , podaci ukazuju</w:t>
      </w:r>
      <w:r>
        <w:rPr>
          <w:rFonts w:asciiTheme="majorHAnsi" w:eastAsia="Calibri" w:hAnsiTheme="majorHAnsi" w:cstheme="majorHAnsi"/>
          <w:color w:val="auto"/>
          <w:sz w:val="16"/>
          <w:szCs w:val="16"/>
        </w:rPr>
        <w:t xml:space="preserve"> na to</w:t>
      </w:r>
      <w:r w:rsidRPr="003408C1">
        <w:rPr>
          <w:rFonts w:asciiTheme="majorHAnsi" w:eastAsia="Calibri" w:hAnsiTheme="majorHAnsi" w:cstheme="majorHAnsi"/>
          <w:color w:val="auto"/>
          <w:sz w:val="16"/>
          <w:szCs w:val="16"/>
        </w:rPr>
        <w:t xml:space="preserve"> da je </w:t>
      </w:r>
      <w:r w:rsidRPr="003408C1">
        <w:rPr>
          <w:rFonts w:asciiTheme="majorHAnsi" w:eastAsia="Calibri" w:hAnsiTheme="majorHAnsi" w:cstheme="majorHAnsi"/>
          <w:b/>
          <w:color w:val="auto"/>
          <w:sz w:val="16"/>
          <w:szCs w:val="16"/>
        </w:rPr>
        <w:t>planirano za 2020. godinu da na programima obuke bude 3.000 polaznika, a evidencije govore da ih je bilo 2.134</w:t>
      </w:r>
      <w:r w:rsidRPr="003408C1">
        <w:rPr>
          <w:rFonts w:asciiTheme="majorHAnsi" w:eastAsia="Calibri" w:hAnsiTheme="majorHAnsi" w:cstheme="majorHAnsi"/>
          <w:color w:val="auto"/>
          <w:sz w:val="16"/>
          <w:szCs w:val="16"/>
        </w:rPr>
        <w:t>. Dominantan je broj iz kategorije ekspertskog i izvršnog kadra, dok je manje zastupljen rukovodeći kadar. Pojedine obuke bile su namijenjene isključivo licima iz kategorije visoko rukovodni kadar, ali je odziv na njima često bio iz kategorije ekspertski rukovodni kadar. Ovo ukazuje da je neophodno uvođenje obaveznosti pohađanja za pojedine obuke i pojedine kategorije službenika, kao i planiranje obuka na nivou organa</w:t>
      </w:r>
      <w:r>
        <w:rPr>
          <w:rFonts w:asciiTheme="majorHAnsi" w:eastAsia="Calibri" w:hAnsiTheme="majorHAnsi" w:cstheme="majorHAnsi"/>
          <w:color w:val="auto"/>
          <w:sz w:val="16"/>
          <w:szCs w:val="16"/>
        </w:rPr>
        <w:t xml:space="preserve">, </w:t>
      </w:r>
      <w:r w:rsidRPr="003408C1">
        <w:rPr>
          <w:rFonts w:asciiTheme="majorHAnsi" w:eastAsia="Calibri" w:hAnsiTheme="majorHAnsi" w:cstheme="majorHAnsi"/>
          <w:color w:val="auto"/>
          <w:sz w:val="16"/>
          <w:szCs w:val="16"/>
        </w:rPr>
        <w:t xml:space="preserve">Uprava za kadrove, jun 2021. godine. </w:t>
      </w:r>
    </w:p>
  </w:footnote>
  <w:footnote w:id="84">
    <w:p w:rsidR="00E934CF" w:rsidRPr="003408C1" w:rsidRDefault="00E934CF">
      <w:pPr>
        <w:pBdr>
          <w:top w:val="nil"/>
          <w:left w:val="nil"/>
          <w:bottom w:val="nil"/>
          <w:right w:val="nil"/>
          <w:between w:val="nil"/>
        </w:pBdr>
        <w:spacing w:before="0" w:after="0" w:line="240" w:lineRule="auto"/>
        <w:ind w:right="-450"/>
        <w:rPr>
          <w:rFonts w:asciiTheme="majorHAnsi" w:eastAsia="Calibri" w:hAnsiTheme="majorHAnsi" w:cstheme="majorHAnsi"/>
          <w:color w:val="auto"/>
          <w:sz w:val="16"/>
          <w:szCs w:val="16"/>
        </w:rPr>
      </w:pPr>
      <w:r w:rsidRPr="003408C1">
        <w:rPr>
          <w:rStyle w:val="FootnoteReference"/>
          <w:rFonts w:asciiTheme="majorHAnsi" w:hAnsiTheme="majorHAnsi" w:cstheme="majorHAnsi"/>
          <w:color w:val="auto"/>
          <w:sz w:val="16"/>
          <w:szCs w:val="16"/>
        </w:rPr>
        <w:footnoteRef/>
      </w:r>
      <w:r w:rsidRPr="003408C1">
        <w:rPr>
          <w:rFonts w:asciiTheme="majorHAnsi" w:eastAsia="Calibri" w:hAnsiTheme="majorHAnsi" w:cstheme="majorHAnsi"/>
          <w:color w:val="auto"/>
          <w:sz w:val="16"/>
          <w:szCs w:val="16"/>
        </w:rPr>
        <w:t xml:space="preserve"> Analiza stanja u oblasti upravljanja ljudskim resursima za 2020. godinu, Uprava za kadrove, jun 2021. godine</w:t>
      </w:r>
    </w:p>
  </w:footnote>
  <w:footnote w:id="85">
    <w:p w:rsidR="00E934CF" w:rsidRPr="00EC1735" w:rsidRDefault="00E934CF" w:rsidP="00EC1735">
      <w:pPr>
        <w:pBdr>
          <w:top w:val="nil"/>
          <w:left w:val="nil"/>
          <w:bottom w:val="nil"/>
          <w:right w:val="nil"/>
          <w:between w:val="nil"/>
        </w:pBdr>
        <w:spacing w:before="0" w:after="0" w:line="240" w:lineRule="auto"/>
        <w:ind w:right="-450"/>
        <w:rPr>
          <w:rFonts w:asciiTheme="majorHAnsi" w:hAnsiTheme="majorHAnsi"/>
          <w:sz w:val="16"/>
          <w:szCs w:val="16"/>
        </w:rPr>
      </w:pPr>
      <w:r w:rsidRPr="00EC1735">
        <w:rPr>
          <w:rStyle w:val="FootnoteReference"/>
          <w:rFonts w:asciiTheme="majorHAnsi" w:hAnsiTheme="majorHAnsi" w:cstheme="majorHAnsi"/>
          <w:color w:val="auto"/>
          <w:sz w:val="16"/>
          <w:szCs w:val="16"/>
        </w:rPr>
        <w:footnoteRef/>
      </w:r>
      <w:r w:rsidRPr="00EC1735">
        <w:rPr>
          <w:rFonts w:asciiTheme="majorHAnsi" w:eastAsia="Calibri" w:hAnsiTheme="majorHAnsi" w:cstheme="majorHAnsi"/>
          <w:color w:val="auto"/>
          <w:sz w:val="16"/>
          <w:szCs w:val="16"/>
        </w:rPr>
        <w:t xml:space="preserve"> Odnosi se samo na obuke koje organizuje i sprovodi HRMA</w:t>
      </w:r>
    </w:p>
  </w:footnote>
  <w:footnote w:id="86">
    <w:p w:rsidR="00E934CF" w:rsidRPr="00EC1735" w:rsidRDefault="00E934CF" w:rsidP="00EC1735">
      <w:pPr>
        <w:pBdr>
          <w:top w:val="nil"/>
          <w:left w:val="nil"/>
          <w:bottom w:val="nil"/>
          <w:right w:val="nil"/>
          <w:between w:val="nil"/>
        </w:pBdr>
        <w:spacing w:before="0" w:after="0" w:line="240" w:lineRule="auto"/>
        <w:ind w:right="-450"/>
        <w:rPr>
          <w:rFonts w:asciiTheme="majorHAnsi" w:eastAsia="Calibri" w:hAnsiTheme="majorHAnsi" w:cs="Calibri"/>
          <w:color w:val="000000"/>
          <w:sz w:val="16"/>
          <w:szCs w:val="16"/>
        </w:rPr>
      </w:pPr>
      <w:r w:rsidRPr="00EC1735">
        <w:rPr>
          <w:rStyle w:val="FootnoteReference"/>
          <w:rFonts w:asciiTheme="majorHAnsi" w:hAnsiTheme="majorHAnsi"/>
          <w:sz w:val="16"/>
          <w:szCs w:val="16"/>
        </w:rPr>
        <w:footnoteRef/>
      </w:r>
      <w:r w:rsidRPr="00EC1735">
        <w:rPr>
          <w:rFonts w:asciiTheme="majorHAnsi" w:eastAsia="Calibri" w:hAnsiTheme="majorHAnsi" w:cs="Calibri"/>
          <w:color w:val="000000"/>
          <w:sz w:val="16"/>
          <w:szCs w:val="16"/>
        </w:rPr>
        <w:t xml:space="preserve"> Analiza stanja u oblasti upravljanja ljudskim resursima za 2020. godinu, Uprava za kadrove, jun 2021. godine</w:t>
      </w:r>
    </w:p>
  </w:footnote>
  <w:footnote w:id="87">
    <w:p w:rsidR="00E934CF" w:rsidRPr="00EC1735" w:rsidRDefault="00E934CF" w:rsidP="00EC1735">
      <w:pPr>
        <w:spacing w:before="0" w:after="0" w:line="240" w:lineRule="auto"/>
        <w:ind w:right="-450"/>
        <w:rPr>
          <w:rFonts w:asciiTheme="majorHAnsi" w:eastAsia="Calibri" w:hAnsiTheme="majorHAnsi" w:cs="Calibri"/>
          <w:color w:val="000000"/>
          <w:sz w:val="16"/>
          <w:szCs w:val="16"/>
        </w:rPr>
      </w:pPr>
      <w:r w:rsidRPr="00EC1735">
        <w:rPr>
          <w:rStyle w:val="FootnoteReference"/>
          <w:rFonts w:asciiTheme="majorHAnsi" w:hAnsiTheme="majorHAnsi"/>
          <w:sz w:val="16"/>
          <w:szCs w:val="16"/>
        </w:rPr>
        <w:footnoteRef/>
      </w:r>
      <w:r w:rsidRPr="00EC1735">
        <w:rPr>
          <w:rFonts w:asciiTheme="majorHAnsi" w:eastAsia="Calibri" w:hAnsiTheme="majorHAnsi" w:cs="Calibri"/>
          <w:color w:val="000000"/>
          <w:sz w:val="16"/>
          <w:szCs w:val="16"/>
        </w:rPr>
        <w:t xml:space="preserve"> Prema Analizi stanja u oblasti upravljanja ljudskim resursima za 2020. godinu, Uprava za kadrove, jun 2021. godine, državni organi koji imaju uspostavljene jedinice za ljudske resurse su:</w:t>
      </w:r>
    </w:p>
    <w:p w:rsidR="00E934CF" w:rsidRPr="00EC1735" w:rsidRDefault="00E934CF" w:rsidP="00EB118D">
      <w:pPr>
        <w:numPr>
          <w:ilvl w:val="0"/>
          <w:numId w:val="35"/>
        </w:numPr>
        <w:pBdr>
          <w:top w:val="nil"/>
          <w:left w:val="nil"/>
          <w:bottom w:val="nil"/>
          <w:right w:val="nil"/>
          <w:between w:val="nil"/>
        </w:pBdr>
        <w:spacing w:before="0" w:after="0" w:line="240" w:lineRule="auto"/>
        <w:ind w:right="-540"/>
        <w:jc w:val="both"/>
        <w:rPr>
          <w:rFonts w:asciiTheme="majorHAnsi" w:eastAsia="Calibri" w:hAnsiTheme="majorHAnsi" w:cs="Calibri"/>
          <w:color w:val="000000"/>
          <w:sz w:val="16"/>
          <w:szCs w:val="16"/>
        </w:rPr>
      </w:pPr>
      <w:r w:rsidRPr="00EC1735">
        <w:rPr>
          <w:rFonts w:asciiTheme="majorHAnsi" w:eastAsia="Calibri" w:hAnsiTheme="majorHAnsi" w:cs="Calibri"/>
          <w:color w:val="000000"/>
          <w:sz w:val="16"/>
          <w:szCs w:val="16"/>
        </w:rPr>
        <w:t>Ministarstvo odbrane – Direktorat za upravljanje ljudskim resursima;</w:t>
      </w:r>
    </w:p>
    <w:p w:rsidR="00E934CF" w:rsidRPr="00EC1735" w:rsidRDefault="00E934CF" w:rsidP="00EB118D">
      <w:pPr>
        <w:numPr>
          <w:ilvl w:val="0"/>
          <w:numId w:val="35"/>
        </w:numPr>
        <w:pBdr>
          <w:top w:val="nil"/>
          <w:left w:val="nil"/>
          <w:bottom w:val="nil"/>
          <w:right w:val="nil"/>
          <w:between w:val="nil"/>
        </w:pBdr>
        <w:spacing w:before="0" w:after="0" w:line="240" w:lineRule="auto"/>
        <w:ind w:right="-540"/>
        <w:jc w:val="both"/>
        <w:rPr>
          <w:rFonts w:asciiTheme="majorHAnsi" w:eastAsia="Calibri" w:hAnsiTheme="majorHAnsi" w:cs="Calibri"/>
          <w:color w:val="000000"/>
          <w:sz w:val="16"/>
          <w:szCs w:val="16"/>
        </w:rPr>
      </w:pPr>
      <w:r w:rsidRPr="00EC1735">
        <w:rPr>
          <w:rFonts w:asciiTheme="majorHAnsi" w:eastAsia="Calibri" w:hAnsiTheme="majorHAnsi" w:cs="Calibri"/>
          <w:color w:val="000000"/>
          <w:sz w:val="16"/>
          <w:szCs w:val="16"/>
        </w:rPr>
        <w:t>Ministarstvo ekonomskog razvoja – Kancelarija za opšte poslove i ljudske resurse;</w:t>
      </w:r>
    </w:p>
    <w:p w:rsidR="00E934CF" w:rsidRPr="00EC1735" w:rsidRDefault="00E934CF" w:rsidP="00EB118D">
      <w:pPr>
        <w:numPr>
          <w:ilvl w:val="0"/>
          <w:numId w:val="35"/>
        </w:numPr>
        <w:pBdr>
          <w:top w:val="nil"/>
          <w:left w:val="nil"/>
          <w:bottom w:val="nil"/>
          <w:right w:val="nil"/>
          <w:between w:val="nil"/>
        </w:pBdr>
        <w:spacing w:before="0" w:after="0" w:line="240" w:lineRule="auto"/>
        <w:ind w:right="-540"/>
        <w:jc w:val="both"/>
        <w:rPr>
          <w:rFonts w:asciiTheme="majorHAnsi" w:eastAsia="Calibri" w:hAnsiTheme="majorHAnsi" w:cs="Calibri"/>
          <w:color w:val="000000"/>
          <w:sz w:val="16"/>
          <w:szCs w:val="16"/>
        </w:rPr>
      </w:pPr>
      <w:r w:rsidRPr="00EC1735">
        <w:rPr>
          <w:rFonts w:asciiTheme="majorHAnsi" w:eastAsia="Calibri" w:hAnsiTheme="majorHAnsi" w:cs="Calibri"/>
          <w:color w:val="000000"/>
          <w:sz w:val="16"/>
          <w:szCs w:val="16"/>
        </w:rPr>
        <w:t>Ministarstvo vanjskih poslova – Odjeljenje za upravljanje ljudskim resursima;</w:t>
      </w:r>
    </w:p>
    <w:p w:rsidR="00E934CF" w:rsidRPr="00EC1735" w:rsidRDefault="00E934CF" w:rsidP="00EB118D">
      <w:pPr>
        <w:numPr>
          <w:ilvl w:val="0"/>
          <w:numId w:val="35"/>
        </w:numPr>
        <w:pBdr>
          <w:top w:val="nil"/>
          <w:left w:val="nil"/>
          <w:bottom w:val="nil"/>
          <w:right w:val="nil"/>
          <w:between w:val="nil"/>
        </w:pBdr>
        <w:spacing w:before="0" w:after="0" w:line="240" w:lineRule="auto"/>
        <w:ind w:right="-540"/>
        <w:jc w:val="both"/>
        <w:rPr>
          <w:rFonts w:asciiTheme="majorHAnsi" w:eastAsia="Calibri" w:hAnsiTheme="majorHAnsi" w:cs="Calibri"/>
          <w:color w:val="000000"/>
          <w:sz w:val="16"/>
          <w:szCs w:val="16"/>
        </w:rPr>
      </w:pPr>
      <w:r w:rsidRPr="00EC1735">
        <w:rPr>
          <w:rFonts w:asciiTheme="majorHAnsi" w:eastAsia="Calibri" w:hAnsiTheme="majorHAnsi" w:cs="Calibri"/>
          <w:color w:val="000000"/>
          <w:sz w:val="16"/>
          <w:szCs w:val="16"/>
        </w:rPr>
        <w:t>Ministarstvo unutrašnjih poslova – Direkcija za ljudske resurse, obuke i stručno usavršavanje;</w:t>
      </w:r>
    </w:p>
    <w:p w:rsidR="00E934CF" w:rsidRPr="00EC1735" w:rsidRDefault="00E934CF" w:rsidP="00EB118D">
      <w:pPr>
        <w:numPr>
          <w:ilvl w:val="0"/>
          <w:numId w:val="35"/>
        </w:numPr>
        <w:pBdr>
          <w:top w:val="nil"/>
          <w:left w:val="nil"/>
          <w:bottom w:val="nil"/>
          <w:right w:val="nil"/>
          <w:between w:val="nil"/>
        </w:pBdr>
        <w:spacing w:before="0" w:after="0" w:line="240" w:lineRule="auto"/>
        <w:ind w:right="-540"/>
        <w:jc w:val="both"/>
        <w:rPr>
          <w:rFonts w:asciiTheme="majorHAnsi" w:eastAsia="Calibri" w:hAnsiTheme="majorHAnsi" w:cs="Calibri"/>
          <w:color w:val="000000"/>
          <w:sz w:val="16"/>
          <w:szCs w:val="16"/>
        </w:rPr>
      </w:pPr>
      <w:r w:rsidRPr="00EC1735">
        <w:rPr>
          <w:rFonts w:asciiTheme="majorHAnsi" w:eastAsia="Calibri" w:hAnsiTheme="majorHAnsi" w:cs="Calibri"/>
          <w:color w:val="000000"/>
          <w:sz w:val="16"/>
          <w:szCs w:val="16"/>
        </w:rPr>
        <w:t>Ministarstvo ekologije, prostornog planiranja i urbanizma – Služba za upravljanje ljudskim resursima;</w:t>
      </w:r>
    </w:p>
    <w:p w:rsidR="00E934CF" w:rsidRDefault="00E934CF" w:rsidP="00EB118D">
      <w:pPr>
        <w:numPr>
          <w:ilvl w:val="0"/>
          <w:numId w:val="35"/>
        </w:numPr>
        <w:pBdr>
          <w:top w:val="nil"/>
          <w:left w:val="nil"/>
          <w:bottom w:val="nil"/>
          <w:right w:val="nil"/>
          <w:between w:val="nil"/>
        </w:pBdr>
        <w:spacing w:before="0" w:after="0" w:line="240" w:lineRule="auto"/>
        <w:ind w:right="-540"/>
        <w:jc w:val="both"/>
        <w:rPr>
          <w:rFonts w:ascii="Calibri" w:eastAsia="Calibri" w:hAnsi="Calibri" w:cs="Calibri"/>
        </w:rPr>
      </w:pPr>
      <w:r w:rsidRPr="00EC1735">
        <w:rPr>
          <w:rFonts w:asciiTheme="majorHAnsi" w:eastAsia="Calibri" w:hAnsiTheme="majorHAnsi" w:cs="Calibri"/>
          <w:color w:val="000000"/>
          <w:sz w:val="16"/>
          <w:szCs w:val="16"/>
        </w:rPr>
        <w:t>Ministarstvo kapitalnih investicija – Služba za opšte poslove i ljudske resurse</w:t>
      </w:r>
    </w:p>
  </w:footnote>
  <w:footnote w:id="88">
    <w:p w:rsidR="00E934CF" w:rsidRPr="00EC1735" w:rsidRDefault="00E934CF">
      <w:pPr>
        <w:spacing w:before="0" w:after="0" w:line="240" w:lineRule="auto"/>
        <w:ind w:right="-446"/>
        <w:jc w:val="both"/>
        <w:rPr>
          <w:rFonts w:asciiTheme="majorHAnsi" w:hAnsiTheme="majorHAnsi"/>
          <w:sz w:val="16"/>
          <w:szCs w:val="16"/>
        </w:rPr>
      </w:pPr>
      <w:r w:rsidRPr="00EC1735">
        <w:rPr>
          <w:rStyle w:val="FootnoteReference"/>
          <w:rFonts w:asciiTheme="majorHAnsi" w:hAnsiTheme="majorHAnsi"/>
          <w:sz w:val="16"/>
          <w:szCs w:val="16"/>
        </w:rPr>
        <w:footnoteRef/>
      </w:r>
      <w:r w:rsidRPr="00EC1735">
        <w:rPr>
          <w:rFonts w:asciiTheme="majorHAnsi" w:eastAsia="Calibri" w:hAnsiTheme="majorHAnsi" w:cs="Calibri"/>
          <w:color w:val="000000"/>
          <w:sz w:val="16"/>
          <w:szCs w:val="16"/>
        </w:rPr>
        <w:t xml:space="preserve"> U okviru KIS-a kreiran je modul koji će u velikoj mjeri olakšati državnim organima izradu kadrovskog plana, a Upravi za kadrove praćenje realizacije istog. Ovaj modul se zove Kadrovski plan i državni organi će kroz KIS raditi svoje kadrovske planove na jednostavan način, tako što će im sistem sam povući podatke i sistematizacije i popuniti prvi dio kadrovskog plana, dok će Uprava za kadrove vidjeti sve podatke i pratiti realizaciji istih.</w:t>
      </w:r>
    </w:p>
  </w:footnote>
  <w:footnote w:id="89">
    <w:p w:rsidR="00E934CF" w:rsidRDefault="00E934CF">
      <w:pPr>
        <w:spacing w:before="0" w:after="0" w:line="240" w:lineRule="auto"/>
        <w:ind w:right="-446"/>
        <w:jc w:val="both"/>
        <w:rPr>
          <w:rFonts w:ascii="Calibri" w:eastAsia="Calibri" w:hAnsi="Calibri" w:cs="Calibri"/>
          <w:color w:val="000000"/>
          <w:sz w:val="22"/>
          <w:szCs w:val="22"/>
        </w:rPr>
      </w:pPr>
      <w:r w:rsidRPr="00EC1735">
        <w:rPr>
          <w:rStyle w:val="FootnoteReference"/>
          <w:rFonts w:asciiTheme="majorHAnsi" w:hAnsiTheme="majorHAnsi"/>
          <w:sz w:val="16"/>
          <w:szCs w:val="16"/>
        </w:rPr>
        <w:footnoteRef/>
      </w:r>
      <w:r w:rsidRPr="00EC1735">
        <w:rPr>
          <w:rFonts w:asciiTheme="majorHAnsi" w:eastAsia="Calibri" w:hAnsiTheme="majorHAnsi" w:cs="Calibri"/>
          <w:color w:val="000000"/>
          <w:sz w:val="16"/>
          <w:szCs w:val="16"/>
        </w:rPr>
        <w:t>Urađena je „Analiza stanja i prikupljanje podataka za implementaciju Centralne kadrovske evidencije (CKE) unutar jedinica lokalne samouprave“. Nakon toga je urađen projekat za izradu jedinstvenog informacionog sistema za upravljanje ljudskim resursima na lokalnom nivou, a sve u saradnji sa Ministarstvom javne uprave, digitalnog društva i medija, Zajednicom opština Crne Gore i predstavinicima nekoliko opština. Ovaj projekat je urađen dok je bio stari KIS, u skladu sa tim planirano je da se koriguje i preispita tj. usaglasi sa novim kadrovskim informacionim sistemom</w:t>
      </w:r>
      <w:r>
        <w:rPr>
          <w:rFonts w:ascii="Calibri" w:eastAsia="Calibri" w:hAnsi="Calibri" w:cs="Calibri"/>
          <w:color w:val="000000"/>
          <w:sz w:val="16"/>
          <w:szCs w:val="16"/>
        </w:rPr>
        <w:t>.</w:t>
      </w:r>
    </w:p>
  </w:footnote>
  <w:footnote w:id="90">
    <w:p w:rsidR="00E934CF" w:rsidRPr="00EC1735" w:rsidRDefault="00E934CF" w:rsidP="00EC1735">
      <w:pPr>
        <w:pBdr>
          <w:top w:val="nil"/>
          <w:left w:val="nil"/>
          <w:bottom w:val="nil"/>
          <w:right w:val="nil"/>
          <w:between w:val="nil"/>
        </w:pBdr>
        <w:spacing w:before="0" w:after="0" w:line="240" w:lineRule="auto"/>
        <w:ind w:right="-547"/>
        <w:rPr>
          <w:rFonts w:asciiTheme="majorHAnsi" w:hAnsiTheme="majorHAnsi"/>
          <w:color w:val="auto"/>
          <w:sz w:val="16"/>
          <w:szCs w:val="16"/>
        </w:rPr>
      </w:pPr>
      <w:r w:rsidRPr="00EC1735">
        <w:rPr>
          <w:rStyle w:val="FootnoteReference"/>
          <w:rFonts w:asciiTheme="majorHAnsi" w:hAnsiTheme="majorHAnsi"/>
          <w:color w:val="auto"/>
          <w:sz w:val="16"/>
          <w:szCs w:val="16"/>
        </w:rPr>
        <w:footnoteRef/>
      </w:r>
      <w:r w:rsidRPr="00EC1735">
        <w:rPr>
          <w:rFonts w:asciiTheme="majorHAnsi" w:eastAsia="Sitka Text" w:hAnsiTheme="majorHAnsi" w:cs="Sitka Text"/>
          <w:color w:val="auto"/>
          <w:sz w:val="16"/>
          <w:szCs w:val="16"/>
        </w:rPr>
        <w:t>U skladu sa Zakonom o državnim službenicima i namještenicima i Zakonom o lokalnoj samoupravi</w:t>
      </w:r>
    </w:p>
  </w:footnote>
  <w:footnote w:id="91">
    <w:p w:rsidR="00E934CF" w:rsidRPr="00EC1735" w:rsidRDefault="00E934CF" w:rsidP="00EC1735">
      <w:pPr>
        <w:spacing w:before="0" w:after="0" w:line="240" w:lineRule="auto"/>
        <w:ind w:right="-547"/>
        <w:rPr>
          <w:rFonts w:asciiTheme="majorHAnsi" w:hAnsiTheme="majorHAnsi"/>
          <w:color w:val="auto"/>
          <w:sz w:val="16"/>
          <w:szCs w:val="16"/>
          <w:highlight w:val="yellow"/>
        </w:rPr>
      </w:pPr>
      <w:r w:rsidRPr="00EC1735">
        <w:rPr>
          <w:rStyle w:val="FootnoteReference"/>
          <w:rFonts w:asciiTheme="majorHAnsi" w:hAnsiTheme="majorHAnsi"/>
          <w:color w:val="auto"/>
          <w:sz w:val="16"/>
          <w:szCs w:val="16"/>
        </w:rPr>
        <w:footnoteRef/>
      </w:r>
      <w:r w:rsidRPr="00EC1735">
        <w:rPr>
          <w:rFonts w:asciiTheme="majorHAnsi" w:hAnsiTheme="majorHAnsi"/>
          <w:color w:val="auto"/>
          <w:sz w:val="16"/>
          <w:szCs w:val="16"/>
        </w:rPr>
        <w:t xml:space="preserve"> Unaprijedjeni kadrovski plan se odnosi na </w:t>
      </w:r>
      <w:r w:rsidRPr="00A83950">
        <w:rPr>
          <w:rFonts w:asciiTheme="majorHAnsi" w:hAnsiTheme="majorHAnsi"/>
          <w:color w:val="auto"/>
          <w:sz w:val="16"/>
          <w:szCs w:val="16"/>
        </w:rPr>
        <w:t>Smjernice za izradu KP izmijenjene u dijelu usaglašavanja koraka izrade KP sa Zakonom o budžetu, prethodna analiza potreba za zapošljavanjem, finansijska procjena novih zapošljavanja, sa srednjoročnom budžetskom procjenom, obavezne stavke i obrazac za zahtjeve za dodjelu budžetskih sredstava, prekida radnog odnosa, u slučaju da podrazumijeva isplatu otpremnine, sa informacijama o zapošljavanju van kadrovskog plana i ostalo</w:t>
      </w:r>
    </w:p>
  </w:footnote>
  <w:footnote w:id="92">
    <w:p w:rsidR="00E934CF" w:rsidRPr="00EC1735" w:rsidRDefault="00E934CF" w:rsidP="00EC1735">
      <w:pPr>
        <w:pBdr>
          <w:top w:val="nil"/>
          <w:left w:val="nil"/>
          <w:bottom w:val="nil"/>
          <w:right w:val="nil"/>
          <w:between w:val="nil"/>
        </w:pBdr>
        <w:spacing w:before="0" w:after="0" w:line="240" w:lineRule="auto"/>
        <w:ind w:right="-547"/>
        <w:rPr>
          <w:rFonts w:asciiTheme="majorHAnsi" w:eastAsia="Sitka Text" w:hAnsiTheme="majorHAnsi" w:cs="Sitka Text"/>
          <w:color w:val="auto"/>
          <w:sz w:val="16"/>
          <w:szCs w:val="16"/>
        </w:rPr>
      </w:pPr>
      <w:r w:rsidRPr="00EC1735">
        <w:rPr>
          <w:rStyle w:val="FootnoteReference"/>
          <w:rFonts w:asciiTheme="majorHAnsi" w:hAnsiTheme="majorHAnsi"/>
          <w:color w:val="auto"/>
          <w:sz w:val="16"/>
          <w:szCs w:val="16"/>
        </w:rPr>
        <w:footnoteRef/>
      </w:r>
      <w:r w:rsidRPr="00EC1735">
        <w:rPr>
          <w:rFonts w:asciiTheme="majorHAnsi" w:eastAsia="Sitka Text" w:hAnsiTheme="majorHAnsi" w:cs="Sitka Text"/>
          <w:color w:val="auto"/>
          <w:sz w:val="16"/>
          <w:szCs w:val="16"/>
        </w:rPr>
        <w:t>U skladu sa Zakonom o državnim službenicima i namještenicima , Zakonom o lokalnoj samoupravi i Zakon</w:t>
      </w:r>
      <w:r>
        <w:rPr>
          <w:rFonts w:asciiTheme="majorHAnsi" w:eastAsia="Sitka Text" w:hAnsiTheme="majorHAnsi" w:cs="Sitka Text"/>
          <w:color w:val="auto"/>
          <w:sz w:val="16"/>
          <w:szCs w:val="16"/>
        </w:rPr>
        <w:t>om</w:t>
      </w:r>
      <w:r w:rsidRPr="00EC1735">
        <w:rPr>
          <w:rFonts w:asciiTheme="majorHAnsi" w:eastAsia="Sitka Text" w:hAnsiTheme="majorHAnsi" w:cs="Sitka Text"/>
          <w:color w:val="auto"/>
          <w:sz w:val="16"/>
          <w:szCs w:val="16"/>
        </w:rPr>
        <w:t xml:space="preserve"> o elektronskoj upravi</w:t>
      </w:r>
    </w:p>
  </w:footnote>
  <w:footnote w:id="93">
    <w:p w:rsidR="00E934CF" w:rsidRPr="00EC1735" w:rsidRDefault="00E934CF" w:rsidP="00EC1735">
      <w:pPr>
        <w:pBdr>
          <w:top w:val="nil"/>
          <w:left w:val="nil"/>
          <w:bottom w:val="nil"/>
          <w:right w:val="nil"/>
          <w:between w:val="nil"/>
        </w:pBdr>
        <w:spacing w:before="0" w:after="0" w:line="240" w:lineRule="auto"/>
        <w:ind w:right="-547"/>
        <w:rPr>
          <w:rFonts w:asciiTheme="majorHAnsi" w:hAnsiTheme="majorHAnsi"/>
          <w:color w:val="auto"/>
          <w:sz w:val="16"/>
          <w:szCs w:val="16"/>
        </w:rPr>
      </w:pPr>
      <w:r w:rsidRPr="00EC1735">
        <w:rPr>
          <w:rStyle w:val="FootnoteReference"/>
          <w:rFonts w:asciiTheme="majorHAnsi" w:hAnsiTheme="majorHAnsi"/>
          <w:color w:val="auto"/>
          <w:sz w:val="16"/>
          <w:szCs w:val="16"/>
        </w:rPr>
        <w:footnoteRef/>
      </w:r>
      <w:r w:rsidRPr="00EC1735">
        <w:rPr>
          <w:rFonts w:asciiTheme="majorHAnsi" w:eastAsia="Sitka Text" w:hAnsiTheme="majorHAnsi" w:cs="Sitka Text"/>
          <w:color w:val="auto"/>
          <w:sz w:val="16"/>
          <w:szCs w:val="16"/>
        </w:rPr>
        <w:t>Kadrovsko planiranje i prijave za obuke, godišnji odmori</w:t>
      </w:r>
    </w:p>
  </w:footnote>
  <w:footnote w:id="94">
    <w:p w:rsidR="00E934CF" w:rsidRDefault="00E934CF" w:rsidP="00EC1735">
      <w:pPr>
        <w:pBdr>
          <w:top w:val="nil"/>
          <w:left w:val="nil"/>
          <w:bottom w:val="nil"/>
          <w:right w:val="nil"/>
          <w:between w:val="nil"/>
        </w:pBdr>
        <w:spacing w:before="0" w:after="0" w:line="240" w:lineRule="auto"/>
        <w:ind w:right="-547"/>
        <w:rPr>
          <w:sz w:val="16"/>
          <w:szCs w:val="16"/>
        </w:rPr>
      </w:pPr>
      <w:r w:rsidRPr="00EC1735">
        <w:rPr>
          <w:rStyle w:val="FootnoteReference"/>
          <w:rFonts w:asciiTheme="majorHAnsi" w:hAnsiTheme="majorHAnsi"/>
          <w:color w:val="auto"/>
          <w:sz w:val="16"/>
          <w:szCs w:val="16"/>
        </w:rPr>
        <w:footnoteRef/>
      </w:r>
      <w:r w:rsidRPr="00EC1735">
        <w:rPr>
          <w:rFonts w:asciiTheme="majorHAnsi" w:eastAsia="Sitka Text" w:hAnsiTheme="majorHAnsi" w:cs="Sitka Text"/>
          <w:color w:val="auto"/>
          <w:sz w:val="16"/>
          <w:szCs w:val="16"/>
        </w:rPr>
        <w:t>Ocjenjivanje i obračun zarada</w:t>
      </w:r>
    </w:p>
  </w:footnote>
  <w:footnote w:id="95">
    <w:p w:rsidR="00E934CF" w:rsidRPr="00DE065E" w:rsidRDefault="00E934CF" w:rsidP="00DE065E">
      <w:pPr>
        <w:pBdr>
          <w:top w:val="nil"/>
          <w:left w:val="nil"/>
          <w:bottom w:val="nil"/>
          <w:right w:val="nil"/>
          <w:between w:val="nil"/>
        </w:pBdr>
        <w:spacing w:before="0" w:after="0" w:line="240" w:lineRule="auto"/>
        <w:rPr>
          <w:rFonts w:asciiTheme="majorHAnsi" w:hAnsiTheme="majorHAnsi"/>
          <w:color w:val="000000" w:themeColor="text1"/>
          <w:sz w:val="16"/>
          <w:szCs w:val="16"/>
        </w:rPr>
      </w:pPr>
      <w:r w:rsidRPr="00DE065E">
        <w:rPr>
          <w:rStyle w:val="FootnoteReference"/>
          <w:rFonts w:asciiTheme="majorHAnsi" w:hAnsiTheme="majorHAnsi"/>
          <w:color w:val="000000" w:themeColor="text1"/>
          <w:sz w:val="16"/>
          <w:szCs w:val="16"/>
        </w:rPr>
        <w:footnoteRef/>
      </w:r>
      <w:r w:rsidRPr="00DE065E">
        <w:rPr>
          <w:rFonts w:asciiTheme="majorHAnsi" w:hAnsiTheme="majorHAnsi"/>
          <w:color w:val="000000" w:themeColor="text1"/>
          <w:sz w:val="16"/>
          <w:szCs w:val="16"/>
        </w:rPr>
        <w:t xml:space="preserve"> Prema podacija iz KIS, UzK</w:t>
      </w:r>
    </w:p>
  </w:footnote>
  <w:footnote w:id="96">
    <w:p w:rsidR="00E934CF" w:rsidRPr="00DE065E" w:rsidRDefault="00E934CF" w:rsidP="00DE065E">
      <w:pPr>
        <w:pBdr>
          <w:top w:val="nil"/>
          <w:left w:val="nil"/>
          <w:bottom w:val="nil"/>
          <w:right w:val="nil"/>
          <w:between w:val="nil"/>
        </w:pBdr>
        <w:spacing w:before="0" w:after="0" w:line="240" w:lineRule="auto"/>
        <w:rPr>
          <w:rFonts w:asciiTheme="majorHAnsi" w:hAnsiTheme="majorHAnsi"/>
          <w:color w:val="000000" w:themeColor="text1"/>
          <w:sz w:val="16"/>
          <w:szCs w:val="16"/>
          <w:shd w:val="clear" w:color="auto" w:fill="F9F9F9"/>
        </w:rPr>
      </w:pPr>
      <w:r w:rsidRPr="00DE065E">
        <w:rPr>
          <w:rStyle w:val="FootnoteReference"/>
          <w:rFonts w:asciiTheme="majorHAnsi" w:hAnsiTheme="majorHAnsi"/>
          <w:color w:val="000000" w:themeColor="text1"/>
          <w:sz w:val="16"/>
          <w:szCs w:val="16"/>
        </w:rPr>
        <w:footnoteRef/>
      </w:r>
      <w:r w:rsidRPr="00DE065E">
        <w:rPr>
          <w:rFonts w:asciiTheme="majorHAnsi" w:hAnsiTheme="majorHAnsi"/>
          <w:color w:val="000000" w:themeColor="text1"/>
          <w:sz w:val="16"/>
          <w:szCs w:val="16"/>
        </w:rPr>
        <w:t xml:space="preserve"> u skladu sa Zakonom o državnim službenicima i namještenicima (</w:t>
      </w:r>
      <w:r w:rsidRPr="00DE065E">
        <w:rPr>
          <w:rFonts w:asciiTheme="majorHAnsi" w:hAnsiTheme="majorHAnsi"/>
          <w:color w:val="000000" w:themeColor="text1"/>
          <w:sz w:val="16"/>
          <w:szCs w:val="16"/>
          <w:shd w:val="clear" w:color="auto" w:fill="F9F9F9"/>
        </w:rPr>
        <w:t>od ukupno 13,679 zaposlenih ocjenjeno je 8,670)</w:t>
      </w:r>
    </w:p>
  </w:footnote>
  <w:footnote w:id="97">
    <w:p w:rsidR="00E934CF" w:rsidRPr="00DE065E" w:rsidRDefault="00E934CF" w:rsidP="00DE065E">
      <w:pPr>
        <w:pStyle w:val="FootnoteText"/>
        <w:spacing w:before="0"/>
        <w:rPr>
          <w:rFonts w:asciiTheme="majorHAnsi" w:hAnsiTheme="majorHAnsi"/>
          <w:color w:val="000000" w:themeColor="text1"/>
          <w:sz w:val="16"/>
          <w:szCs w:val="16"/>
          <w:lang w:val="en-US"/>
        </w:rPr>
      </w:pPr>
      <w:r w:rsidRPr="00DE065E">
        <w:rPr>
          <w:rStyle w:val="FootnoteReference"/>
          <w:rFonts w:asciiTheme="majorHAnsi" w:hAnsiTheme="majorHAnsi"/>
          <w:color w:val="000000" w:themeColor="text1"/>
          <w:sz w:val="16"/>
          <w:szCs w:val="16"/>
        </w:rPr>
        <w:footnoteRef/>
      </w:r>
      <w:r w:rsidRPr="00DE065E">
        <w:rPr>
          <w:rFonts w:asciiTheme="majorHAnsi" w:hAnsiTheme="majorHAnsi"/>
          <w:color w:val="000000" w:themeColor="text1"/>
          <w:sz w:val="16"/>
          <w:szCs w:val="16"/>
          <w:lang w:val="en-US"/>
        </w:rPr>
        <w:t>Izvor podataka –KIS UzK</w:t>
      </w:r>
    </w:p>
  </w:footnote>
  <w:footnote w:id="98">
    <w:p w:rsidR="00E934CF" w:rsidRPr="006C15FC" w:rsidRDefault="00E934CF" w:rsidP="00DE065E">
      <w:pPr>
        <w:pStyle w:val="FootnoteText"/>
        <w:spacing w:before="0"/>
        <w:rPr>
          <w:color w:val="000000" w:themeColor="text1"/>
          <w:sz w:val="16"/>
          <w:szCs w:val="16"/>
          <w:lang w:val="sr-Latn-ME"/>
        </w:rPr>
      </w:pPr>
      <w:r w:rsidRPr="00DE065E">
        <w:rPr>
          <w:rStyle w:val="FootnoteReference"/>
          <w:rFonts w:asciiTheme="majorHAnsi" w:hAnsiTheme="majorHAnsi"/>
          <w:color w:val="000000" w:themeColor="text1"/>
          <w:sz w:val="16"/>
          <w:szCs w:val="16"/>
        </w:rPr>
        <w:footnoteRef/>
      </w:r>
      <w:r w:rsidRPr="00DE065E">
        <w:rPr>
          <w:rFonts w:asciiTheme="majorHAnsi" w:hAnsiTheme="majorHAnsi"/>
          <w:color w:val="000000" w:themeColor="text1"/>
          <w:sz w:val="16"/>
          <w:szCs w:val="16"/>
        </w:rPr>
        <w:t xml:space="preserve"> </w:t>
      </w:r>
      <w:r w:rsidRPr="00DE065E">
        <w:rPr>
          <w:rFonts w:asciiTheme="majorHAnsi" w:hAnsiTheme="majorHAnsi"/>
          <w:color w:val="000000" w:themeColor="text1"/>
          <w:sz w:val="16"/>
          <w:szCs w:val="16"/>
          <w:lang w:val="sr-Latn-ME"/>
        </w:rPr>
        <w:t>Kroz CKE nijesu evidentirana rješenja o napredovanju na osnovu radnog učinka zaspolenog</w:t>
      </w:r>
    </w:p>
  </w:footnote>
  <w:footnote w:id="99">
    <w:p w:rsidR="00E934CF" w:rsidRPr="00DE065E" w:rsidRDefault="00E934CF" w:rsidP="002D05B5">
      <w:pPr>
        <w:spacing w:before="0" w:after="0" w:line="240" w:lineRule="auto"/>
        <w:rPr>
          <w:rFonts w:asciiTheme="majorHAnsi" w:hAnsiTheme="majorHAnsi"/>
          <w:highlight w:val="yellow"/>
        </w:rPr>
      </w:pPr>
      <w:r w:rsidRPr="00DE065E">
        <w:rPr>
          <w:rStyle w:val="FootnoteReference"/>
          <w:rFonts w:asciiTheme="majorHAnsi" w:hAnsiTheme="majorHAnsi"/>
          <w:color w:val="000000" w:themeColor="text1"/>
          <w:sz w:val="16"/>
          <w:szCs w:val="16"/>
        </w:rPr>
        <w:footnoteRef/>
      </w:r>
      <w:r w:rsidRPr="00DE065E">
        <w:rPr>
          <w:rFonts w:asciiTheme="majorHAnsi" w:hAnsiTheme="majorHAnsi"/>
          <w:color w:val="000000" w:themeColor="text1"/>
          <w:sz w:val="16"/>
          <w:szCs w:val="16"/>
        </w:rPr>
        <w:t xml:space="preserve"> MJUDDM,  UZK, i opština Kolašin</w:t>
      </w:r>
    </w:p>
  </w:footnote>
  <w:footnote w:id="100">
    <w:p w:rsidR="00E934CF" w:rsidRPr="00DE065E" w:rsidRDefault="00E934CF" w:rsidP="002D05B5">
      <w:pPr>
        <w:pStyle w:val="FootnoteText"/>
        <w:spacing w:before="0"/>
        <w:rPr>
          <w:rFonts w:asciiTheme="majorHAnsi" w:hAnsiTheme="majorHAnsi" w:cstheme="majorHAnsi"/>
          <w:color w:val="auto"/>
          <w:sz w:val="16"/>
          <w:szCs w:val="16"/>
          <w:lang w:val="en-US"/>
        </w:rPr>
      </w:pPr>
      <w:r w:rsidRPr="00DE065E">
        <w:rPr>
          <w:rStyle w:val="FootnoteReference"/>
          <w:rFonts w:asciiTheme="majorHAnsi" w:hAnsiTheme="majorHAnsi" w:cstheme="majorHAnsi"/>
          <w:color w:val="auto"/>
          <w:sz w:val="16"/>
          <w:szCs w:val="16"/>
        </w:rPr>
        <w:footnoteRef/>
      </w:r>
      <w:r w:rsidRPr="00DE065E">
        <w:rPr>
          <w:rFonts w:asciiTheme="majorHAnsi" w:hAnsiTheme="majorHAnsi" w:cstheme="majorHAnsi"/>
          <w:color w:val="auto"/>
          <w:sz w:val="16"/>
          <w:szCs w:val="16"/>
          <w:lang w:val="en-US"/>
        </w:rPr>
        <w:t>U oblasti obrazovanja i zdrastva</w:t>
      </w:r>
    </w:p>
  </w:footnote>
  <w:footnote w:id="101">
    <w:p w:rsidR="00E934CF" w:rsidRPr="006C2D4F" w:rsidRDefault="00E934CF">
      <w:pPr>
        <w:pStyle w:val="FootnoteText"/>
        <w:rPr>
          <w:rFonts w:asciiTheme="majorHAnsi" w:hAnsiTheme="majorHAnsi" w:cstheme="majorHAnsi"/>
          <w:sz w:val="16"/>
          <w:szCs w:val="16"/>
          <w:lang w:val="sr-Latn-RS"/>
        </w:rPr>
      </w:pPr>
      <w:r w:rsidRPr="006C2D4F">
        <w:rPr>
          <w:rStyle w:val="FootnoteReference"/>
          <w:rFonts w:asciiTheme="majorHAnsi" w:hAnsiTheme="majorHAnsi" w:cstheme="majorHAnsi"/>
          <w:color w:val="auto"/>
          <w:sz w:val="16"/>
          <w:szCs w:val="16"/>
        </w:rPr>
        <w:footnoteRef/>
      </w:r>
      <w:r w:rsidRPr="006C2D4F">
        <w:rPr>
          <w:rFonts w:asciiTheme="majorHAnsi" w:hAnsiTheme="majorHAnsi" w:cstheme="majorHAnsi"/>
          <w:color w:val="auto"/>
          <w:sz w:val="16"/>
          <w:szCs w:val="16"/>
        </w:rPr>
        <w:t xml:space="preserve"> </w:t>
      </w:r>
      <w:r w:rsidRPr="006C2D4F">
        <w:rPr>
          <w:rFonts w:asciiTheme="majorHAnsi" w:hAnsiTheme="majorHAnsi" w:cstheme="majorHAnsi"/>
          <w:color w:val="auto"/>
          <w:sz w:val="16"/>
          <w:szCs w:val="16"/>
          <w:lang w:val="sr-Latn-RS"/>
        </w:rPr>
        <w:t>Shodno utvrđenom obuhvatu strategije</w:t>
      </w:r>
    </w:p>
  </w:footnote>
  <w:footnote w:id="102">
    <w:p w:rsidR="00E934CF" w:rsidRPr="00F0653F" w:rsidRDefault="00E934CF">
      <w:pPr>
        <w:pStyle w:val="FootnoteText"/>
        <w:rPr>
          <w:rFonts w:asciiTheme="majorHAnsi" w:hAnsiTheme="majorHAnsi" w:cstheme="majorHAnsi"/>
          <w:sz w:val="16"/>
          <w:szCs w:val="16"/>
          <w:lang w:val="sr-Latn-RS"/>
        </w:rPr>
      </w:pPr>
      <w:r w:rsidRPr="00F0653F">
        <w:rPr>
          <w:rStyle w:val="FootnoteReference"/>
          <w:rFonts w:asciiTheme="majorHAnsi" w:hAnsiTheme="majorHAnsi" w:cstheme="majorHAnsi"/>
          <w:color w:val="auto"/>
          <w:sz w:val="16"/>
          <w:szCs w:val="16"/>
        </w:rPr>
        <w:footnoteRef/>
      </w:r>
      <w:r w:rsidRPr="00F0653F">
        <w:rPr>
          <w:rFonts w:asciiTheme="majorHAnsi" w:hAnsiTheme="majorHAnsi" w:cstheme="majorHAnsi"/>
          <w:color w:val="auto"/>
          <w:sz w:val="16"/>
          <w:szCs w:val="16"/>
        </w:rPr>
        <w:t xml:space="preserve"> </w:t>
      </w:r>
      <w:r w:rsidRPr="00F0653F">
        <w:rPr>
          <w:rFonts w:asciiTheme="majorHAnsi" w:hAnsiTheme="majorHAnsi" w:cstheme="majorHAnsi"/>
          <w:color w:val="auto"/>
          <w:sz w:val="16"/>
          <w:szCs w:val="16"/>
          <w:lang w:val="sr-Latn-RS"/>
        </w:rPr>
        <w:t>Učešće se utvrđuje stavljanjem u odnos broja zaposlenih shodno evidenciji koju po Instrukcijama vodi MFSS i ukupnog broja zaposlenih u CG shodno podacima Uprave za statistiku</w:t>
      </w:r>
    </w:p>
  </w:footnote>
  <w:footnote w:id="103">
    <w:p w:rsidR="00E934CF" w:rsidRPr="002D05B5" w:rsidRDefault="00E934CF">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Zakon o slobodnom pristupu informacijama ("Službeni list CG", br. 44/2012 i 30/2017), link ka dokumentu: </w:t>
      </w:r>
      <w:hyperlink r:id="rId31">
        <w:r w:rsidRPr="002D05B5">
          <w:rPr>
            <w:rFonts w:asciiTheme="majorHAnsi" w:eastAsia="Calibri" w:hAnsiTheme="majorHAnsi" w:cstheme="majorHAnsi"/>
            <w:color w:val="auto"/>
            <w:sz w:val="16"/>
            <w:szCs w:val="16"/>
            <w:u w:val="single"/>
          </w:rPr>
          <w:t>https://www.gov.me/dokumenta/f9dcdea6-e2b9-4b1a-a80c-e243a073d7b4</w:t>
        </w:r>
      </w:hyperlink>
    </w:p>
  </w:footnote>
  <w:footnote w:id="104">
    <w:p w:rsidR="00E934CF" w:rsidRPr="002D05B5" w:rsidRDefault="00E934CF">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Agencija za zaštitu ličnih podataka i slobodan pristup informacijama: </w:t>
      </w:r>
      <w:hyperlink r:id="rId32">
        <w:r w:rsidRPr="002D05B5">
          <w:rPr>
            <w:rFonts w:asciiTheme="majorHAnsi" w:eastAsia="Calibri" w:hAnsiTheme="majorHAnsi" w:cstheme="majorHAnsi"/>
            <w:color w:val="auto"/>
            <w:sz w:val="16"/>
            <w:szCs w:val="16"/>
            <w:u w:val="single"/>
          </w:rPr>
          <w:t>http://www.azlp.me/me/o-agenciji</w:t>
        </w:r>
      </w:hyperlink>
    </w:p>
  </w:footnote>
  <w:footnote w:id="105">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Balkan Barometar: </w:t>
      </w:r>
      <w:hyperlink r:id="rId33">
        <w:r w:rsidRPr="002D05B5">
          <w:rPr>
            <w:rFonts w:asciiTheme="majorHAnsi" w:eastAsia="Calibri" w:hAnsiTheme="majorHAnsi" w:cstheme="majorHAnsi"/>
            <w:color w:val="auto"/>
            <w:sz w:val="16"/>
            <w:szCs w:val="16"/>
            <w:u w:val="single"/>
          </w:rPr>
          <w:t>https://www.rcc.int/balkanbarometer/results/2/public</w:t>
        </w:r>
      </w:hyperlink>
      <w:r w:rsidRPr="002D05B5">
        <w:rPr>
          <w:rFonts w:asciiTheme="majorHAnsi" w:eastAsia="Calibri" w:hAnsiTheme="majorHAnsi" w:cstheme="majorHAnsi"/>
          <w:color w:val="auto"/>
          <w:sz w:val="16"/>
          <w:szCs w:val="16"/>
        </w:rPr>
        <w:t xml:space="preserve"> i </w:t>
      </w:r>
      <w:hyperlink r:id="rId34">
        <w:r w:rsidRPr="002D05B5">
          <w:rPr>
            <w:rFonts w:asciiTheme="majorHAnsi" w:eastAsia="Calibri" w:hAnsiTheme="majorHAnsi" w:cstheme="majorHAnsi"/>
            <w:color w:val="auto"/>
            <w:sz w:val="16"/>
            <w:szCs w:val="16"/>
            <w:u w:val="single"/>
          </w:rPr>
          <w:t>https://www.rcc.int/balkanbarometer/results/1/business</w:t>
        </w:r>
      </w:hyperlink>
    </w:p>
  </w:footnote>
  <w:footnote w:id="106">
    <w:p w:rsidR="00E934CF" w:rsidRPr="002D05B5" w:rsidRDefault="00E934CF" w:rsidP="002D05B5">
      <w:pPr>
        <w:pBdr>
          <w:top w:val="nil"/>
          <w:left w:val="nil"/>
          <w:bottom w:val="nil"/>
          <w:right w:val="nil"/>
          <w:between w:val="nil"/>
        </w:pBdr>
        <w:tabs>
          <w:tab w:val="left" w:pos="850"/>
          <w:tab w:val="left" w:pos="1191"/>
          <w:tab w:val="left" w:pos="1531"/>
        </w:tabs>
        <w:spacing w:before="0" w:after="0" w:line="240" w:lineRule="auto"/>
        <w:ind w:right="-475"/>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Izvještaj o stanju zaštite ličnih podataka i stanju u oblasti pristupa informacijama za 2020. godinu,  Agencija za zaštitu ličnih podataka i slobodan pristup informacijama, Crna Gora, 2020. godina, link: https://www.azlp.me/docs/zajednicka/izvjestaj_o_stanju/IZVJESTAJ%202020%20final.pdf</w:t>
      </w:r>
    </w:p>
  </w:footnote>
  <w:footnote w:id="107">
    <w:p w:rsidR="00E934CF" w:rsidRDefault="00E934CF">
      <w:pPr>
        <w:pBdr>
          <w:top w:val="nil"/>
          <w:left w:val="nil"/>
          <w:bottom w:val="nil"/>
          <w:right w:val="nil"/>
          <w:between w:val="nil"/>
        </w:pBdr>
        <w:spacing w:before="0" w:after="0" w:line="240" w:lineRule="auto"/>
        <w:ind w:right="-540"/>
        <w:jc w:val="both"/>
        <w:rPr>
          <w:rFonts w:ascii="Calibri" w:eastAsia="Calibri" w:hAnsi="Calibri" w:cs="Calibri"/>
          <w:color w:val="000000"/>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https://www.azlp.me/me/izvjestaji</w:t>
      </w:r>
    </w:p>
  </w:footnote>
  <w:footnote w:id="108">
    <w:p w:rsidR="00E934CF" w:rsidRPr="002D05B5" w:rsidRDefault="00E934CF" w:rsidP="002D05B5">
      <w:pPr>
        <w:pBdr>
          <w:top w:val="nil"/>
          <w:left w:val="nil"/>
          <w:bottom w:val="nil"/>
          <w:right w:val="nil"/>
          <w:between w:val="nil"/>
        </w:pBdr>
        <w:spacing w:before="0" w:after="0" w:line="240" w:lineRule="auto"/>
        <w:ind w:right="-547"/>
        <w:jc w:val="both"/>
        <w:rPr>
          <w:rFonts w:asciiTheme="majorHAnsi" w:hAnsiTheme="majorHAnsi" w:cstheme="majorHAnsi"/>
          <w:sz w:val="16"/>
          <w:szCs w:val="16"/>
        </w:rPr>
      </w:pPr>
      <w:r w:rsidRPr="002D05B5">
        <w:rPr>
          <w:rStyle w:val="FootnoteReference"/>
          <w:rFonts w:asciiTheme="majorHAnsi" w:hAnsiTheme="majorHAnsi" w:cstheme="majorHAnsi"/>
          <w:sz w:val="16"/>
          <w:szCs w:val="16"/>
        </w:rPr>
        <w:footnoteRef/>
      </w:r>
      <w:r w:rsidRPr="002D05B5">
        <w:rPr>
          <w:rFonts w:asciiTheme="majorHAnsi" w:eastAsia="Calibri" w:hAnsiTheme="majorHAnsi" w:cstheme="majorHAnsi"/>
          <w:color w:val="000000"/>
          <w:sz w:val="16"/>
          <w:szCs w:val="16"/>
        </w:rPr>
        <w:t xml:space="preserve"> Postoji početna aplikacija (nepotpuna baza podataka) </w:t>
      </w:r>
      <w:hyperlink r:id="rId35">
        <w:r w:rsidRPr="002D05B5">
          <w:rPr>
            <w:rFonts w:asciiTheme="majorHAnsi" w:eastAsia="Calibri" w:hAnsiTheme="majorHAnsi" w:cstheme="majorHAnsi"/>
            <w:color w:val="000000"/>
            <w:sz w:val="16"/>
            <w:szCs w:val="16"/>
            <w:u w:val="single"/>
          </w:rPr>
          <w:t>https://spi.azlp.me/</w:t>
        </w:r>
      </w:hyperlink>
      <w:r w:rsidRPr="002D05B5">
        <w:rPr>
          <w:rFonts w:asciiTheme="majorHAnsi" w:eastAsia="Calibri" w:hAnsiTheme="majorHAnsi" w:cstheme="majorHAnsi"/>
          <w:color w:val="000000"/>
          <w:sz w:val="16"/>
          <w:szCs w:val="16"/>
        </w:rPr>
        <w:t>osmišljena tako da se na osnovu nje dodatno razvija postojeći informacioni sistem Agencije.</w:t>
      </w:r>
    </w:p>
  </w:footnote>
  <w:footnote w:id="109">
    <w:p w:rsidR="00E934CF" w:rsidRPr="002D05B5" w:rsidRDefault="00E934CF" w:rsidP="002D05B5">
      <w:pPr>
        <w:pBdr>
          <w:top w:val="nil"/>
          <w:left w:val="nil"/>
          <w:bottom w:val="nil"/>
          <w:right w:val="nil"/>
          <w:between w:val="nil"/>
        </w:pBdr>
        <w:spacing w:before="0" w:after="0" w:line="240" w:lineRule="auto"/>
        <w:ind w:right="-547"/>
        <w:rPr>
          <w:rFonts w:asciiTheme="majorHAnsi" w:hAnsiTheme="majorHAnsi" w:cstheme="majorHAnsi"/>
          <w:sz w:val="16"/>
          <w:szCs w:val="16"/>
        </w:rPr>
      </w:pPr>
      <w:r w:rsidRPr="002D05B5">
        <w:rPr>
          <w:rStyle w:val="FootnoteReference"/>
          <w:rFonts w:asciiTheme="majorHAnsi" w:hAnsiTheme="majorHAnsi" w:cstheme="majorHAnsi"/>
          <w:sz w:val="16"/>
          <w:szCs w:val="16"/>
        </w:rPr>
        <w:footnoteRef/>
      </w:r>
      <w:r w:rsidRPr="002D05B5">
        <w:rPr>
          <w:rFonts w:asciiTheme="majorHAnsi" w:eastAsia="Calibri" w:hAnsiTheme="majorHAnsi" w:cstheme="majorHAnsi"/>
          <w:color w:val="000000"/>
          <w:sz w:val="16"/>
          <w:szCs w:val="16"/>
        </w:rPr>
        <w:t xml:space="preserve"> https://www.paragraf.me/propisi-crnegore/zakon_o_opstem_upravnom_postupku.html</w:t>
      </w:r>
    </w:p>
  </w:footnote>
  <w:footnote w:id="110">
    <w:p w:rsidR="00E934CF" w:rsidRPr="00F002A3" w:rsidRDefault="00E934CF" w:rsidP="002D05B5">
      <w:pPr>
        <w:pBdr>
          <w:top w:val="nil"/>
          <w:left w:val="nil"/>
          <w:bottom w:val="nil"/>
          <w:right w:val="nil"/>
          <w:between w:val="nil"/>
        </w:pBdr>
        <w:spacing w:before="0" w:after="0" w:line="240" w:lineRule="auto"/>
        <w:ind w:right="-547"/>
        <w:jc w:val="both"/>
        <w:rPr>
          <w:rFonts w:asciiTheme="majorHAnsi" w:eastAsia="Calibri" w:hAnsiTheme="majorHAnsi" w:cs="Calibri"/>
          <w:sz w:val="16"/>
          <w:szCs w:val="16"/>
        </w:rPr>
      </w:pPr>
      <w:r w:rsidRPr="00F002A3">
        <w:rPr>
          <w:rStyle w:val="FootnoteReference"/>
          <w:rFonts w:asciiTheme="majorHAnsi" w:hAnsiTheme="majorHAnsi" w:cstheme="majorHAnsi"/>
          <w:sz w:val="16"/>
          <w:szCs w:val="16"/>
        </w:rPr>
        <w:footnoteRef/>
      </w:r>
      <w:r w:rsidRPr="00F002A3">
        <w:rPr>
          <w:rFonts w:asciiTheme="majorHAnsi" w:eastAsia="Calibri" w:hAnsiTheme="majorHAnsi" w:cstheme="majorHAnsi"/>
          <w:color w:val="000000"/>
          <w:sz w:val="16"/>
          <w:szCs w:val="16"/>
        </w:rPr>
        <w:t xml:space="preserve"> Zakon o zaštiti podataka o ličnosti ("Sl. list Crne Gore", br. 79/08 od 23.12.2008, 70/09 od 21.10.200</w:t>
      </w:r>
      <w:r>
        <w:rPr>
          <w:rFonts w:asciiTheme="majorHAnsi" w:eastAsia="Calibri" w:hAnsiTheme="majorHAnsi" w:cstheme="majorHAnsi"/>
          <w:color w:val="000000"/>
          <w:sz w:val="16"/>
          <w:szCs w:val="16"/>
        </w:rPr>
        <w:t>9, 44/12 od 9.</w:t>
      </w:r>
      <w:r w:rsidRPr="00F002A3">
        <w:rPr>
          <w:rFonts w:asciiTheme="majorHAnsi" w:eastAsia="Calibri" w:hAnsiTheme="majorHAnsi" w:cstheme="majorHAnsi"/>
          <w:color w:val="000000"/>
          <w:sz w:val="16"/>
          <w:szCs w:val="16"/>
        </w:rPr>
        <w:t xml:space="preserve">8.2012), link ka dokumentu: </w:t>
      </w:r>
      <w:hyperlink r:id="rId36">
        <w:r w:rsidRPr="00F002A3">
          <w:rPr>
            <w:rFonts w:asciiTheme="majorHAnsi" w:eastAsia="Calibri" w:hAnsiTheme="majorHAnsi" w:cstheme="majorHAnsi"/>
            <w:color w:val="000000"/>
            <w:sz w:val="16"/>
            <w:szCs w:val="16"/>
            <w:u w:val="single"/>
          </w:rPr>
          <w:t>http://www.azlp.me/docs/zajednicka/zakoni/zakon-o-zastiti-podataka-o-licnosti.pdf</w:t>
        </w:r>
      </w:hyperlink>
    </w:p>
  </w:footnote>
  <w:footnote w:id="111">
    <w:p w:rsidR="00E934CF" w:rsidRPr="00F002A3" w:rsidRDefault="00E934CF"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r w:rsidRPr="00F002A3">
        <w:rPr>
          <w:rStyle w:val="FootnoteReference"/>
          <w:rFonts w:asciiTheme="majorHAnsi" w:hAnsiTheme="majorHAnsi" w:cstheme="majorHAnsi"/>
          <w:color w:val="auto"/>
          <w:sz w:val="16"/>
          <w:szCs w:val="16"/>
        </w:rPr>
        <w:footnoteRef/>
      </w:r>
      <w:r w:rsidRPr="00F002A3">
        <w:rPr>
          <w:rFonts w:asciiTheme="majorHAnsi" w:eastAsia="Calibri" w:hAnsiTheme="majorHAnsi" w:cstheme="majorHAnsi"/>
          <w:color w:val="auto"/>
          <w:sz w:val="16"/>
          <w:szCs w:val="16"/>
        </w:rPr>
        <w:t xml:space="preserve"> Izvještaj o stanju zaštite ličnih podataka i stanju u oblasti pristupa informacijama za 2018. godinu, Agencija za zaštitu ličnih podataka i slobodan pristup informacijama, Podgorica, mart 2019. godine, link ka dokumentu:   </w:t>
      </w:r>
    </w:p>
    <w:p w:rsidR="00E934CF" w:rsidRPr="00F002A3" w:rsidRDefault="000B0FDB"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hyperlink r:id="rId37">
        <w:r w:rsidR="00E934CF" w:rsidRPr="00F002A3">
          <w:rPr>
            <w:rFonts w:asciiTheme="majorHAnsi" w:eastAsia="Calibri" w:hAnsiTheme="majorHAnsi" w:cstheme="majorHAnsi"/>
            <w:color w:val="auto"/>
            <w:sz w:val="16"/>
            <w:szCs w:val="16"/>
            <w:u w:val="single"/>
          </w:rPr>
          <w:t>http://www.azlp.me/docs/zajednicka/izvjestaj_o_stanju/IZVJESTAJ%202018.doc</w:t>
        </w:r>
      </w:hyperlink>
    </w:p>
  </w:footnote>
  <w:footnote w:id="112">
    <w:p w:rsidR="00E934CF" w:rsidRPr="00F002A3" w:rsidRDefault="00E934CF"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r w:rsidRPr="00F002A3">
        <w:rPr>
          <w:rStyle w:val="FootnoteReference"/>
          <w:rFonts w:asciiTheme="majorHAnsi" w:hAnsiTheme="majorHAnsi" w:cstheme="majorHAnsi"/>
          <w:color w:val="auto"/>
          <w:sz w:val="16"/>
          <w:szCs w:val="16"/>
        </w:rPr>
        <w:footnoteRef/>
      </w:r>
      <w:r w:rsidRPr="00F002A3">
        <w:rPr>
          <w:rFonts w:asciiTheme="majorHAnsi" w:eastAsia="Calibri" w:hAnsiTheme="majorHAnsi" w:cstheme="majorHAnsi"/>
          <w:color w:val="auto"/>
          <w:sz w:val="16"/>
          <w:szCs w:val="16"/>
        </w:rPr>
        <w:t xml:space="preserve"> Napomena: Podaci za 2018. godinu nijesu u potpunosti uporedivi sa 2019. i 2020. godinom jer Izvještaj Agencije za 2018. godinu ne razlaže dalje prikazane podatke.</w:t>
      </w:r>
    </w:p>
  </w:footnote>
  <w:footnote w:id="113">
    <w:p w:rsidR="00E934CF" w:rsidRPr="00F002A3" w:rsidRDefault="00E934CF"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r w:rsidRPr="00F002A3">
        <w:rPr>
          <w:rStyle w:val="FootnoteReference"/>
          <w:rFonts w:asciiTheme="majorHAnsi" w:hAnsiTheme="majorHAnsi" w:cstheme="majorHAnsi"/>
          <w:color w:val="auto"/>
          <w:sz w:val="16"/>
          <w:szCs w:val="16"/>
        </w:rPr>
        <w:footnoteRef/>
      </w:r>
      <w:r w:rsidRPr="00F002A3">
        <w:rPr>
          <w:rFonts w:asciiTheme="majorHAnsi" w:eastAsia="Calibri" w:hAnsiTheme="majorHAnsi" w:cstheme="majorHAnsi"/>
          <w:color w:val="auto"/>
          <w:sz w:val="16"/>
          <w:szCs w:val="16"/>
        </w:rPr>
        <w:t xml:space="preserve"> Izvještaj o stanju zaštite ličnih podataka i stanju u oblasti pristupa informacijama za 2019. godinu, Agencija za zaštitu ličnih podataka i slobodan pristup informacijama, Podgorica, mart 2020. godine, link ka dokumentu: </w:t>
      </w:r>
    </w:p>
    <w:p w:rsidR="00E934CF" w:rsidRPr="002D05B5" w:rsidRDefault="000B0FDB"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hyperlink r:id="rId38">
        <w:r w:rsidR="00E934CF" w:rsidRPr="002D05B5">
          <w:rPr>
            <w:rFonts w:asciiTheme="majorHAnsi" w:eastAsia="Calibri" w:hAnsiTheme="majorHAnsi" w:cstheme="majorHAnsi"/>
            <w:color w:val="auto"/>
            <w:sz w:val="16"/>
            <w:szCs w:val="16"/>
            <w:u w:val="single"/>
          </w:rPr>
          <w:t>http://www.azlp.me/docs/zajednicka/izvjestaj_o_stanju/IZVJESTAJ%202019%20final.pdf</w:t>
        </w:r>
      </w:hyperlink>
    </w:p>
  </w:footnote>
  <w:footnote w:id="114">
    <w:p w:rsidR="00E934CF" w:rsidRPr="002D05B5" w:rsidRDefault="00E934CF"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Izvještaj o stanju zaštite ličnih podataka i stanju u oblasti pristupa informacijama za 2020. godinu, Agencija za zaštitu ličnih podataka i slobodan pristup informacijama, Podgorica, mart 2021. godine, link ka dokumentu: </w:t>
      </w:r>
    </w:p>
    <w:p w:rsidR="00E934CF" w:rsidRPr="002D05B5" w:rsidRDefault="000B0FDB"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hyperlink r:id="rId39">
        <w:r w:rsidR="00E934CF" w:rsidRPr="002D05B5">
          <w:rPr>
            <w:rFonts w:asciiTheme="majorHAnsi" w:eastAsia="Calibri" w:hAnsiTheme="majorHAnsi" w:cstheme="majorHAnsi"/>
            <w:color w:val="auto"/>
            <w:sz w:val="16"/>
            <w:szCs w:val="16"/>
            <w:u w:val="single"/>
          </w:rPr>
          <w:t>http://www.azlp.me/docs/zajednicka/izvjestaj_o_stanju/IZVJESTAJ%202020%20final.pdf</w:t>
        </w:r>
      </w:hyperlink>
    </w:p>
  </w:footnote>
  <w:footnote w:id="115">
    <w:p w:rsidR="00E934CF" w:rsidRPr="002D05B5" w:rsidRDefault="00E934CF" w:rsidP="002D05B5">
      <w:pPr>
        <w:pBdr>
          <w:top w:val="nil"/>
          <w:left w:val="nil"/>
          <w:bottom w:val="nil"/>
          <w:right w:val="nil"/>
          <w:between w:val="nil"/>
        </w:pBdr>
        <w:spacing w:before="0" w:after="0" w:line="240" w:lineRule="auto"/>
        <w:ind w:right="-446"/>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649 odluka Upravnog suda Crne Gore koje su donijete u formi presude 83 i </w:t>
      </w:r>
      <w:r>
        <w:rPr>
          <w:rFonts w:asciiTheme="majorHAnsi" w:eastAsia="Calibri" w:hAnsiTheme="majorHAnsi" w:cstheme="majorHAnsi"/>
          <w:color w:val="auto"/>
          <w:sz w:val="16"/>
          <w:szCs w:val="16"/>
        </w:rPr>
        <w:t xml:space="preserve">u </w:t>
      </w:r>
      <w:r w:rsidRPr="002D05B5">
        <w:rPr>
          <w:rFonts w:asciiTheme="majorHAnsi" w:eastAsia="Calibri" w:hAnsiTheme="majorHAnsi" w:cstheme="majorHAnsi"/>
          <w:color w:val="auto"/>
          <w:sz w:val="16"/>
          <w:szCs w:val="16"/>
        </w:rPr>
        <w:t>formi rješenja 566.</w:t>
      </w:r>
    </w:p>
  </w:footnote>
  <w:footnote w:id="116">
    <w:p w:rsidR="00E934CF" w:rsidRDefault="00E934CF" w:rsidP="002D05B5">
      <w:pPr>
        <w:pBdr>
          <w:top w:val="nil"/>
          <w:left w:val="nil"/>
          <w:bottom w:val="nil"/>
          <w:right w:val="nil"/>
          <w:between w:val="nil"/>
        </w:pBdr>
        <w:spacing w:before="0" w:after="0" w:line="240" w:lineRule="auto"/>
        <w:ind w:right="-446"/>
        <w:jc w:val="both"/>
        <w:rPr>
          <w:rFonts w:ascii="Calibri" w:eastAsia="Calibri" w:hAnsi="Calibri" w:cs="Calibri"/>
          <w:sz w:val="16"/>
          <w:szCs w:val="16"/>
        </w:rPr>
      </w:pPr>
      <w:r w:rsidRPr="002D05B5">
        <w:rPr>
          <w:rStyle w:val="FootnoteReference"/>
          <w:rFonts w:asciiTheme="majorHAnsi" w:hAnsiTheme="majorHAnsi" w:cstheme="majorHAnsi"/>
          <w:color w:val="auto"/>
          <w:sz w:val="16"/>
          <w:szCs w:val="16"/>
        </w:rPr>
        <w:footnoteRef/>
      </w:r>
      <w:r>
        <w:rPr>
          <w:rFonts w:asciiTheme="majorHAnsi" w:eastAsia="Calibri" w:hAnsiTheme="majorHAnsi" w:cstheme="majorHAnsi"/>
          <w:color w:val="auto"/>
          <w:sz w:val="16"/>
          <w:szCs w:val="16"/>
        </w:rPr>
        <w:t xml:space="preserve"> Od ukupno 649 o</w:t>
      </w:r>
      <w:r w:rsidRPr="002D05B5">
        <w:rPr>
          <w:rFonts w:asciiTheme="majorHAnsi" w:eastAsia="Calibri" w:hAnsiTheme="majorHAnsi" w:cstheme="majorHAnsi"/>
          <w:color w:val="auto"/>
          <w:sz w:val="16"/>
          <w:szCs w:val="16"/>
        </w:rPr>
        <w:t>dluka poništeno je 53.</w:t>
      </w:r>
    </w:p>
  </w:footnote>
  <w:footnote w:id="117">
    <w:p w:rsidR="00E934CF" w:rsidRPr="002D05B5" w:rsidRDefault="00E934CF" w:rsidP="00D54592">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Završni izvještaj o implementaciji Strategije refo</w:t>
      </w:r>
      <w:r>
        <w:rPr>
          <w:rFonts w:asciiTheme="majorHAnsi" w:eastAsia="Calibri" w:hAnsiTheme="majorHAnsi" w:cstheme="majorHAnsi"/>
          <w:color w:val="auto"/>
          <w:sz w:val="16"/>
          <w:szCs w:val="16"/>
        </w:rPr>
        <w:t>rme javne uprave 2016–2020, s</w:t>
      </w:r>
      <w:r w:rsidRPr="002D05B5">
        <w:rPr>
          <w:rFonts w:asciiTheme="majorHAnsi" w:eastAsia="Calibri" w:hAnsiTheme="majorHAnsi" w:cstheme="majorHAnsi"/>
          <w:color w:val="auto"/>
          <w:sz w:val="16"/>
          <w:szCs w:val="16"/>
        </w:rPr>
        <w:t xml:space="preserve"> osvrtom na aktivnosti za 2020. godinu, mart 2021. godine, link ka dokumentu: </w:t>
      </w:r>
      <w:hyperlink r:id="rId40">
        <w:r w:rsidRPr="002D05B5">
          <w:rPr>
            <w:rFonts w:asciiTheme="majorHAnsi" w:eastAsia="Calibri" w:hAnsiTheme="majorHAnsi" w:cstheme="majorHAnsi"/>
            <w:color w:val="auto"/>
            <w:sz w:val="16"/>
            <w:szCs w:val="16"/>
            <w:u w:val="single"/>
          </w:rPr>
          <w:t>https://wapi.gov.me/download/9bd7ecd6-1673-4469-8e47-18a88af893db?version=1.0</w:t>
        </w:r>
      </w:hyperlink>
    </w:p>
  </w:footnote>
  <w:footnote w:id="118">
    <w:p w:rsidR="00E934CF" w:rsidRPr="002D05B5" w:rsidRDefault="00E934CF" w:rsidP="00D54592">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Završni izvještaj o implementaciji Strategije re</w:t>
      </w:r>
      <w:r>
        <w:rPr>
          <w:rFonts w:asciiTheme="majorHAnsi" w:eastAsia="Calibri" w:hAnsiTheme="majorHAnsi" w:cstheme="majorHAnsi"/>
          <w:color w:val="auto"/>
          <w:sz w:val="16"/>
          <w:szCs w:val="16"/>
        </w:rPr>
        <w:t>forme javne uprave 2016–2020, s</w:t>
      </w:r>
      <w:r w:rsidRPr="002D05B5">
        <w:rPr>
          <w:rFonts w:asciiTheme="majorHAnsi" w:eastAsia="Calibri" w:hAnsiTheme="majorHAnsi" w:cstheme="majorHAnsi"/>
          <w:color w:val="auto"/>
          <w:sz w:val="16"/>
          <w:szCs w:val="16"/>
        </w:rPr>
        <w:t xml:space="preserve"> osvrtom na aktivnosti za 2020. godinu, mart 2021. godine, link ka dokumentu: </w:t>
      </w:r>
      <w:hyperlink r:id="rId41">
        <w:r w:rsidRPr="002D05B5">
          <w:rPr>
            <w:rFonts w:asciiTheme="majorHAnsi" w:eastAsia="Calibri" w:hAnsiTheme="majorHAnsi" w:cstheme="majorHAnsi"/>
            <w:color w:val="auto"/>
            <w:sz w:val="16"/>
            <w:szCs w:val="16"/>
            <w:u w:val="single"/>
          </w:rPr>
          <w:t>https://wapi.gov.me/download/9bd7ecd6-1673-4469-8e47-18a88af893db?version=1.0</w:t>
        </w:r>
      </w:hyperlink>
    </w:p>
  </w:footnote>
  <w:footnote w:id="119">
    <w:p w:rsidR="00E934CF" w:rsidRPr="002D05B5" w:rsidRDefault="00E934CF">
      <w:pPr>
        <w:pBdr>
          <w:top w:val="nil"/>
          <w:left w:val="nil"/>
          <w:bottom w:val="nil"/>
          <w:right w:val="nil"/>
          <w:between w:val="nil"/>
        </w:pBdr>
        <w:spacing w:before="0" w:after="0" w:line="240" w:lineRule="auto"/>
        <w:ind w:right="-450"/>
        <w:jc w:val="both"/>
        <w:rPr>
          <w:rFonts w:asciiTheme="majorHAnsi" w:eastAsia="Calibri" w:hAnsiTheme="majorHAnsi" w:cstheme="majorHAnsi"/>
          <w:color w:val="auto"/>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Izvještaj sa fokus grupa održanih u aprilu 2021. godine za Strategiju reforme javne uprave 2022 – 2026, Ministarstvo javne uprave, digitalnog društva i medija i UNDP, Podgorica, maj 2021</w:t>
      </w:r>
    </w:p>
  </w:footnote>
  <w:footnote w:id="120">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color w:val="000000"/>
          <w:sz w:val="16"/>
          <w:szCs w:val="16"/>
        </w:rPr>
      </w:pPr>
      <w:r w:rsidRPr="002D05B5">
        <w:rPr>
          <w:rStyle w:val="FootnoteReference"/>
          <w:rFonts w:asciiTheme="majorHAnsi" w:hAnsiTheme="majorHAnsi" w:cstheme="majorHAnsi"/>
          <w:color w:val="auto"/>
          <w:sz w:val="16"/>
          <w:szCs w:val="16"/>
        </w:rPr>
        <w:footnoteRef/>
      </w:r>
      <w:r w:rsidRPr="002D05B5">
        <w:rPr>
          <w:rFonts w:asciiTheme="majorHAnsi" w:eastAsia="Calibri" w:hAnsiTheme="majorHAnsi" w:cstheme="majorHAnsi"/>
          <w:color w:val="auto"/>
          <w:sz w:val="16"/>
          <w:szCs w:val="16"/>
        </w:rPr>
        <w:t xml:space="preserve"> WeBER Indicator Summary Oblast: Odgovornost, Crna Gora, link: </w:t>
      </w:r>
      <w:hyperlink r:id="rId42">
        <w:r w:rsidRPr="002D05B5">
          <w:rPr>
            <w:rFonts w:asciiTheme="majorHAnsi" w:eastAsia="Calibri" w:hAnsiTheme="majorHAnsi" w:cstheme="majorHAnsi"/>
            <w:color w:val="auto"/>
            <w:sz w:val="16"/>
            <w:szCs w:val="16"/>
            <w:u w:val="single"/>
          </w:rPr>
          <w:t>https://weber-new.s3.us-west-2.amazonaws.com/wp-content/uploads/2021/06/04102419/MNE_4ACC_P2_I2_summary-1.pdf</w:t>
        </w:r>
      </w:hyperlink>
    </w:p>
  </w:footnote>
  <w:footnote w:id="121">
    <w:p w:rsidR="00E934CF" w:rsidRPr="00207980" w:rsidRDefault="00E934CF">
      <w:pPr>
        <w:pStyle w:val="FootnoteText"/>
        <w:rPr>
          <w:rFonts w:asciiTheme="majorHAnsi" w:hAnsiTheme="majorHAnsi" w:cstheme="majorHAnsi"/>
          <w:sz w:val="16"/>
          <w:szCs w:val="16"/>
          <w:lang w:val="sr-Latn-RS"/>
        </w:rPr>
      </w:pPr>
      <w:r w:rsidRPr="00207980">
        <w:rPr>
          <w:rStyle w:val="FootnoteReference"/>
          <w:rFonts w:asciiTheme="majorHAnsi" w:hAnsiTheme="majorHAnsi" w:cstheme="majorHAnsi"/>
          <w:color w:val="000000" w:themeColor="text1"/>
          <w:sz w:val="16"/>
          <w:szCs w:val="16"/>
        </w:rPr>
        <w:footnoteRef/>
      </w:r>
      <w:r w:rsidRPr="00207980">
        <w:rPr>
          <w:rFonts w:asciiTheme="majorHAnsi" w:hAnsiTheme="majorHAnsi" w:cstheme="majorHAnsi"/>
          <w:color w:val="000000" w:themeColor="text1"/>
          <w:sz w:val="16"/>
          <w:szCs w:val="16"/>
        </w:rPr>
        <w:t xml:space="preserve"> 35 od 83 presuda</w:t>
      </w:r>
    </w:p>
  </w:footnote>
  <w:footnote w:id="122">
    <w:p w:rsidR="00E934CF" w:rsidRPr="00EE71FF" w:rsidRDefault="00E934CF">
      <w:pPr>
        <w:pStyle w:val="FootnoteText"/>
        <w:rPr>
          <w:rFonts w:asciiTheme="majorHAnsi" w:hAnsiTheme="majorHAnsi" w:cstheme="majorHAnsi"/>
          <w:sz w:val="16"/>
          <w:szCs w:val="16"/>
          <w:lang w:val="sr-Latn-RS"/>
        </w:rPr>
      </w:pPr>
      <w:r w:rsidRPr="00EE71FF">
        <w:rPr>
          <w:rStyle w:val="FootnoteReference"/>
          <w:rFonts w:asciiTheme="majorHAnsi" w:hAnsiTheme="majorHAnsi" w:cstheme="majorHAnsi"/>
          <w:color w:val="000000" w:themeColor="text1"/>
          <w:sz w:val="16"/>
          <w:szCs w:val="16"/>
        </w:rPr>
        <w:footnoteRef/>
      </w:r>
      <w:r w:rsidRPr="00EE71FF">
        <w:rPr>
          <w:rFonts w:asciiTheme="majorHAnsi" w:hAnsiTheme="majorHAnsi" w:cstheme="majorHAnsi"/>
          <w:color w:val="000000" w:themeColor="text1"/>
          <w:sz w:val="16"/>
          <w:szCs w:val="16"/>
        </w:rPr>
        <w:t xml:space="preserve"> 1140 institucija od 1327</w:t>
      </w:r>
    </w:p>
  </w:footnote>
  <w:footnote w:id="123">
    <w:p w:rsidR="00E934CF" w:rsidRDefault="00E934CF">
      <w:pPr>
        <w:pBdr>
          <w:top w:val="nil"/>
          <w:left w:val="nil"/>
          <w:bottom w:val="nil"/>
          <w:right w:val="nil"/>
          <w:between w:val="nil"/>
        </w:pBdr>
        <w:spacing w:after="0" w:line="240" w:lineRule="auto"/>
        <w:rPr>
          <w:rFonts w:ascii="Sitka Text" w:eastAsia="Sitka Text" w:hAnsi="Sitka Text" w:cs="Sitka Text"/>
          <w:color w:val="000000"/>
          <w:sz w:val="16"/>
          <w:szCs w:val="16"/>
        </w:rPr>
      </w:pPr>
      <w:r>
        <w:rPr>
          <w:rStyle w:val="FootnoteReference"/>
        </w:rPr>
        <w:footnoteRef/>
      </w:r>
      <w:r>
        <w:rPr>
          <w:rFonts w:ascii="Sitka Text" w:eastAsia="Sitka Text" w:hAnsi="Sitka Text" w:cs="Sitka Text"/>
          <w:color w:val="000000"/>
          <w:sz w:val="16"/>
          <w:szCs w:val="16"/>
        </w:rPr>
        <w:t>Obveznici primjene Zakona o SPI – ukupno 1327 (2020. godina)</w:t>
      </w:r>
    </w:p>
    <w:p w:rsidR="00E934CF" w:rsidRDefault="00E934CF">
      <w:pPr>
        <w:pBdr>
          <w:top w:val="nil"/>
          <w:left w:val="nil"/>
          <w:bottom w:val="nil"/>
          <w:right w:val="nil"/>
          <w:between w:val="nil"/>
        </w:pBdr>
        <w:spacing w:after="0" w:line="240" w:lineRule="auto"/>
      </w:pPr>
    </w:p>
  </w:footnote>
  <w:footnote w:id="124">
    <w:p w:rsidR="00E934CF" w:rsidRDefault="00E934CF">
      <w:pPr>
        <w:pBdr>
          <w:top w:val="nil"/>
          <w:left w:val="nil"/>
          <w:bottom w:val="nil"/>
          <w:right w:val="nil"/>
          <w:between w:val="nil"/>
        </w:pBdr>
        <w:spacing w:before="0" w:after="0" w:line="240" w:lineRule="auto"/>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Zakon o državnoj upravi (Sl. List CG 13/18), Uredba o načinu i postupku izrade, usklađivanja i praćenja sprovođenja strateških dokumenata (Sl. CG, br. 54/18), Poslovnik Vlade Crne Gore</w:t>
      </w:r>
    </w:p>
  </w:footnote>
  <w:footnote w:id="125">
    <w:p w:rsidR="00E934CF" w:rsidRDefault="00E934CF">
      <w:pPr>
        <w:pBdr>
          <w:top w:val="nil"/>
          <w:left w:val="nil"/>
          <w:bottom w:val="nil"/>
          <w:right w:val="nil"/>
          <w:between w:val="nil"/>
        </w:pBdr>
        <w:spacing w:before="0" w:after="0" w:line="240" w:lineRule="auto"/>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Metodologija razvijanja politika, izrade i praćenja sprovođenja strateških dokumenata (GSV, UNDP, 2020)</w:t>
      </w:r>
    </w:p>
  </w:footnote>
  <w:footnote w:id="126">
    <w:p w:rsidR="00E934CF" w:rsidRDefault="00E934CF">
      <w:pPr>
        <w:pBdr>
          <w:top w:val="nil"/>
          <w:left w:val="nil"/>
          <w:bottom w:val="nil"/>
          <w:right w:val="nil"/>
          <w:between w:val="nil"/>
        </w:pBdr>
        <w:spacing w:before="0" w:after="0" w:line="240" w:lineRule="auto"/>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EK u dijelu „</w:t>
      </w:r>
      <w:r>
        <w:rPr>
          <w:rFonts w:ascii="Calibri" w:eastAsia="Calibri" w:hAnsi="Calibri" w:cs="Calibri"/>
          <w:i/>
          <w:color w:val="000000"/>
          <w:sz w:val="16"/>
          <w:szCs w:val="16"/>
        </w:rPr>
        <w:t xml:space="preserve">Politički kriterijumi - Upravljanje“ </w:t>
      </w:r>
      <w:r>
        <w:rPr>
          <w:rFonts w:ascii="Calibri" w:eastAsia="Calibri" w:hAnsi="Calibri" w:cs="Calibri"/>
          <w:color w:val="000000"/>
          <w:sz w:val="16"/>
          <w:szCs w:val="16"/>
        </w:rPr>
        <w:t>eksplicitno naglašava da je</w:t>
      </w:r>
      <w:r>
        <w:rPr>
          <w:rFonts w:ascii="Calibri" w:eastAsia="Calibri" w:hAnsi="Calibri" w:cs="Calibri"/>
          <w:i/>
          <w:color w:val="000000"/>
          <w:sz w:val="16"/>
          <w:szCs w:val="16"/>
        </w:rPr>
        <w:t>: „pravni okvir za jačanje strateškog planiranja od strane centralnih Vladinih organa unaprijeđen u značajnoj mjeri.“</w:t>
      </w:r>
    </w:p>
  </w:footnote>
  <w:footnote w:id="127">
    <w:p w:rsidR="00E934CF" w:rsidRDefault="00E934CF">
      <w:pPr>
        <w:pBdr>
          <w:top w:val="nil"/>
          <w:left w:val="nil"/>
          <w:bottom w:val="nil"/>
          <w:right w:val="nil"/>
          <w:between w:val="nil"/>
        </w:pBdr>
        <w:spacing w:before="0" w:after="0" w:line="240" w:lineRule="auto"/>
        <w:jc w:val="both"/>
        <w:rPr>
          <w:rFonts w:ascii="Calibri" w:eastAsia="Calibri" w:hAnsi="Calibri" w:cs="Calibri"/>
          <w:i/>
          <w:color w:val="000000"/>
          <w:sz w:val="16"/>
          <w:szCs w:val="16"/>
        </w:rPr>
      </w:pPr>
      <w:r>
        <w:rPr>
          <w:rStyle w:val="FootnoteReference"/>
        </w:rPr>
        <w:footnoteRef/>
      </w:r>
      <w:r>
        <w:rPr>
          <w:rFonts w:ascii="Calibri" w:eastAsia="Calibri" w:hAnsi="Calibri" w:cs="Calibri"/>
          <w:color w:val="000000"/>
          <w:sz w:val="16"/>
          <w:szCs w:val="16"/>
        </w:rPr>
        <w:t xml:space="preserve"> „</w:t>
      </w:r>
      <w:r>
        <w:rPr>
          <w:rFonts w:ascii="Calibri" w:eastAsia="Calibri" w:hAnsi="Calibri" w:cs="Calibri"/>
          <w:i/>
          <w:color w:val="000000"/>
          <w:sz w:val="16"/>
          <w:szCs w:val="16"/>
        </w:rPr>
        <w:t>praćenje kvaliteta strateških dokumenata od strane Generalnog sekretarijata Vlade postalo strukturirano i sistemsko... GSV igra aktivnu ulogu u praćenju sprovođenja Uredbe i obezbjeđenju kontrole kvaliteta izdavanjem mišljenja na nacrte strateških dokumenata. Metodologija takođe ima za cilj racionalizaciju broja strateških dokumenata i dovela je do smanjenja njihovog broja</w:t>
      </w:r>
      <w:r>
        <w:rPr>
          <w:rFonts w:ascii="Calibri" w:eastAsia="Calibri" w:hAnsi="Calibri" w:cs="Calibri"/>
          <w:color w:val="000000"/>
          <w:sz w:val="16"/>
          <w:szCs w:val="16"/>
        </w:rPr>
        <w:t>.“</w:t>
      </w:r>
    </w:p>
  </w:footnote>
  <w:footnote w:id="128">
    <w:p w:rsidR="00E934CF" w:rsidRDefault="00E934CF">
      <w:pPr>
        <w:pBdr>
          <w:top w:val="nil"/>
          <w:left w:val="nil"/>
          <w:bottom w:val="nil"/>
          <w:right w:val="nil"/>
          <w:between w:val="nil"/>
        </w:pBdr>
        <w:spacing w:before="0" w:after="0" w:line="240" w:lineRule="auto"/>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Donošenje Uredbe o dopunama Uredbe o Generalnom sekretarijatu Vlade Sl. list Crne Gore br. 33/18 od 14. V 2018. godine</w:t>
      </w:r>
    </w:p>
  </w:footnote>
  <w:footnote w:id="129">
    <w:p w:rsidR="00E934CF" w:rsidRDefault="00E934CF">
      <w:pPr>
        <w:pBdr>
          <w:top w:val="nil"/>
          <w:left w:val="nil"/>
          <w:bottom w:val="nil"/>
          <w:right w:val="nil"/>
          <w:between w:val="nil"/>
        </w:pBdr>
        <w:spacing w:before="0" w:after="0" w:line="240" w:lineRule="auto"/>
        <w:jc w:val="both"/>
        <w:rPr>
          <w:rFonts w:ascii="Calibri" w:eastAsia="Calibri" w:hAnsi="Calibri" w:cs="Calibri"/>
          <w:sz w:val="16"/>
          <w:szCs w:val="16"/>
        </w:rPr>
      </w:pPr>
      <w:r>
        <w:rPr>
          <w:rStyle w:val="FootnoteReference"/>
        </w:rPr>
        <w:footnoteRef/>
      </w:r>
      <w:r>
        <w:rPr>
          <w:rFonts w:ascii="Calibri" w:eastAsia="Calibri" w:hAnsi="Calibri" w:cs="Calibri"/>
          <w:color w:val="000000"/>
          <w:sz w:val="16"/>
          <w:szCs w:val="16"/>
        </w:rPr>
        <w:t xml:space="preserve"> Raniji Sektor za planiranje, koordinaciju i praćenje politika Vlade</w:t>
      </w:r>
    </w:p>
  </w:footnote>
  <w:footnote w:id="130">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sz w:val="16"/>
          <w:szCs w:val="16"/>
        </w:rPr>
      </w:pPr>
      <w:r>
        <w:rPr>
          <w:rStyle w:val="FootnoteReference"/>
        </w:rPr>
        <w:footnoteRef/>
      </w:r>
      <w:r>
        <w:rPr>
          <w:rFonts w:ascii="Calibri" w:eastAsia="Calibri" w:hAnsi="Calibri" w:cs="Calibri"/>
          <w:color w:val="000000"/>
          <w:sz w:val="16"/>
          <w:szCs w:val="16"/>
        </w:rPr>
        <w:t>Nakon dvije uspješne godine sprovođenja uz podršku Sektorske budžetske podrške EU, Generalni sekretarijat Vlade Crne Gore i Uprava za kadrove su oktobra 2020. započeli i treći ciklus Programa obrazovanja za stručno usavršavanje državnih službenika za strateško planiranje</w:t>
      </w:r>
      <w:r>
        <w:rPr>
          <w:rFonts w:ascii="Calibri" w:eastAsia="Calibri" w:hAnsi="Calibri" w:cs="Calibri"/>
          <w:b/>
          <w:color w:val="000000"/>
          <w:sz w:val="16"/>
          <w:szCs w:val="16"/>
        </w:rPr>
        <w:t xml:space="preserve">, </w:t>
      </w:r>
      <w:r>
        <w:rPr>
          <w:rFonts w:ascii="Calibri" w:eastAsia="Calibri" w:hAnsi="Calibri" w:cs="Calibri"/>
          <w:color w:val="000000"/>
          <w:sz w:val="16"/>
          <w:szCs w:val="16"/>
        </w:rPr>
        <w:t>čiji je poslednji modul završen u aprilu 2021</w:t>
      </w:r>
      <w:r>
        <w:rPr>
          <w:rFonts w:ascii="Calibri" w:eastAsia="Calibri" w:hAnsi="Calibri" w:cs="Calibri"/>
          <w:b/>
          <w:color w:val="000000"/>
          <w:sz w:val="16"/>
          <w:szCs w:val="16"/>
        </w:rPr>
        <w:t xml:space="preserve">. </w:t>
      </w:r>
      <w:r>
        <w:rPr>
          <w:rFonts w:ascii="Calibri" w:eastAsia="Calibri" w:hAnsi="Calibri" w:cs="Calibri"/>
          <w:color w:val="000000"/>
          <w:sz w:val="16"/>
          <w:szCs w:val="16"/>
        </w:rPr>
        <w:t>Program je do sada obezbijedio praktična znanja u oblasti planiranja politika i izrade strategija za tri generacije polaznika (ukupno 105 državnih službenika i službenica) od kojih je prva okupila članove Mreže državnih službenika za strateško planiranje</w:t>
      </w:r>
    </w:p>
  </w:footnote>
  <w:footnote w:id="131">
    <w:p w:rsidR="00E934CF" w:rsidRDefault="00E934CF">
      <w:pPr>
        <w:pBdr>
          <w:top w:val="nil"/>
          <w:left w:val="nil"/>
          <w:bottom w:val="nil"/>
          <w:right w:val="nil"/>
          <w:between w:val="nil"/>
        </w:pBdr>
        <w:spacing w:before="0" w:after="0" w:line="240" w:lineRule="auto"/>
        <w:ind w:right="-230"/>
        <w:rPr>
          <w:rFonts w:ascii="Calibri" w:eastAsia="Calibri" w:hAnsi="Calibri" w:cs="Calibri"/>
          <w:sz w:val="16"/>
          <w:szCs w:val="16"/>
        </w:rPr>
      </w:pPr>
      <w:r>
        <w:rPr>
          <w:rStyle w:val="FootnoteReference"/>
        </w:rPr>
        <w:footnoteRef/>
      </w:r>
      <w:r>
        <w:rPr>
          <w:rFonts w:ascii="Calibri" w:eastAsia="Calibri" w:hAnsi="Calibri" w:cs="Calibri"/>
          <w:color w:val="000000"/>
          <w:sz w:val="16"/>
          <w:szCs w:val="16"/>
        </w:rPr>
        <w:t xml:space="preserve"> „Sl. list CG“, br. 41/18</w:t>
      </w:r>
    </w:p>
  </w:footnote>
  <w:footnote w:id="132">
    <w:p w:rsidR="00E934CF" w:rsidRDefault="00E934CF">
      <w:pPr>
        <w:pBdr>
          <w:top w:val="nil"/>
          <w:left w:val="nil"/>
          <w:bottom w:val="nil"/>
          <w:right w:val="nil"/>
          <w:between w:val="nil"/>
        </w:pBdr>
        <w:spacing w:before="0" w:after="0" w:line="240" w:lineRule="auto"/>
        <w:ind w:right="-230"/>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eParticipacija: </w:t>
      </w:r>
      <w:hyperlink r:id="rId43">
        <w:r>
          <w:rPr>
            <w:rFonts w:ascii="Calibri" w:eastAsia="Calibri" w:hAnsi="Calibri" w:cs="Calibri"/>
            <w:color w:val="000000"/>
            <w:sz w:val="16"/>
            <w:szCs w:val="16"/>
            <w:u w:val="single"/>
          </w:rPr>
          <w:t>https://www.euprava.me/eparticipacije</w:t>
        </w:r>
      </w:hyperlink>
    </w:p>
  </w:footnote>
  <w:footnote w:id="133">
    <w:p w:rsidR="00E934CF" w:rsidRDefault="00E934CF">
      <w:pPr>
        <w:pBdr>
          <w:top w:val="nil"/>
          <w:left w:val="nil"/>
          <w:bottom w:val="nil"/>
          <w:right w:val="nil"/>
          <w:between w:val="nil"/>
        </w:pBdr>
        <w:spacing w:before="0" w:after="0" w:line="240" w:lineRule="auto"/>
        <w:ind w:right="-230"/>
        <w:jc w:val="both"/>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ePeticija: </w:t>
      </w:r>
      <w:hyperlink r:id="rId44">
        <w:r>
          <w:rPr>
            <w:rFonts w:ascii="Calibri" w:eastAsia="Calibri" w:hAnsi="Calibri" w:cs="Calibri"/>
            <w:color w:val="000000"/>
            <w:sz w:val="16"/>
            <w:szCs w:val="16"/>
            <w:u w:val="single"/>
          </w:rPr>
          <w:t>http://epeticije.gov.me/</w:t>
        </w:r>
      </w:hyperlink>
      <w:r>
        <w:rPr>
          <w:rFonts w:ascii="Calibri" w:eastAsia="Calibri" w:hAnsi="Calibri" w:cs="Calibri"/>
          <w:color w:val="000000"/>
          <w:sz w:val="16"/>
          <w:szCs w:val="16"/>
        </w:rPr>
        <w:t>Građanima je omogućeno da sa 3 000 prikupljenih potpisa mogu da pokreću inicijative u oblasti javnih politika.</w:t>
      </w:r>
    </w:p>
  </w:footnote>
  <w:footnote w:id="134">
    <w:p w:rsidR="00E934CF" w:rsidRDefault="00E934CF">
      <w:pPr>
        <w:pBdr>
          <w:top w:val="nil"/>
          <w:left w:val="nil"/>
          <w:bottom w:val="nil"/>
          <w:right w:val="nil"/>
          <w:between w:val="nil"/>
        </w:pBdr>
        <w:spacing w:before="0" w:after="0" w:line="240" w:lineRule="auto"/>
        <w:ind w:right="-450"/>
        <w:jc w:val="both"/>
        <w:rPr>
          <w:rFonts w:ascii="Calibri" w:eastAsia="Calibri" w:hAnsi="Calibri" w:cs="Calibri"/>
          <w:sz w:val="16"/>
          <w:szCs w:val="16"/>
        </w:rPr>
      </w:pPr>
      <w:r>
        <w:rPr>
          <w:rStyle w:val="FootnoteReference"/>
        </w:rPr>
        <w:footnoteRef/>
      </w:r>
      <w:r>
        <w:rPr>
          <w:rFonts w:ascii="Calibri" w:eastAsia="Calibri" w:hAnsi="Calibri" w:cs="Calibri"/>
          <w:color w:val="000000"/>
          <w:sz w:val="16"/>
          <w:szCs w:val="16"/>
        </w:rPr>
        <w:t xml:space="preserve"> Portal otvorenih podataka: </w:t>
      </w:r>
      <w:hyperlink r:id="rId45">
        <w:r>
          <w:rPr>
            <w:rFonts w:ascii="Calibri" w:eastAsia="Calibri" w:hAnsi="Calibri" w:cs="Calibri"/>
            <w:color w:val="000000"/>
            <w:sz w:val="16"/>
            <w:szCs w:val="16"/>
            <w:u w:val="single"/>
          </w:rPr>
          <w:t>https://data.gov.me/</w:t>
        </w:r>
      </w:hyperlink>
      <w:r>
        <w:rPr>
          <w:rFonts w:ascii="Calibri" w:eastAsia="Calibri" w:hAnsi="Calibri" w:cs="Calibri"/>
          <w:color w:val="000000"/>
          <w:sz w:val="16"/>
          <w:szCs w:val="16"/>
        </w:rPr>
        <w:t xml:space="preserve"> prvi put u Crnoj Gori uspostavljen je 2018. godine i predstavlja centralno mjesto za objavljivanje informacija u posjedu javne uprave i omogućava lako pretraživanje podataka u otvorenom, odnosno mašinski čitljivom formatu. Trenutno je na portalu Otvorenih podataka nalazi 133 data setova od strane 20 institucija iz 15 različitih oblasti. Crna Gora je postala član evropske porodice otvorenih podataka i otvoreni podaci sa crnogorskog nacionalnog portala od juna 2020. godine su dostupni na evropskom portalu otvorenih podataka </w:t>
      </w:r>
      <w:hyperlink r:id="rId46">
        <w:r>
          <w:rPr>
            <w:rFonts w:ascii="Calibri" w:eastAsia="Calibri" w:hAnsi="Calibri" w:cs="Calibri"/>
            <w:color w:val="646464"/>
            <w:sz w:val="16"/>
            <w:szCs w:val="16"/>
            <w:u w:val="single"/>
          </w:rPr>
          <w:t>https://www.europeandataportal.eu/en</w:t>
        </w:r>
      </w:hyperlink>
    </w:p>
  </w:footnote>
  <w:footnote w:id="135">
    <w:p w:rsidR="00E934CF" w:rsidRDefault="00E934CF">
      <w:pPr>
        <w:pBdr>
          <w:top w:val="nil"/>
          <w:left w:val="nil"/>
          <w:bottom w:val="nil"/>
          <w:right w:val="nil"/>
          <w:between w:val="nil"/>
        </w:pBdr>
        <w:spacing w:before="0" w:after="0" w:line="240" w:lineRule="auto"/>
        <w:ind w:right="-450"/>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Obaveza sprovođenja Analize je propisana čl. 33 i 40 Poslovnika Vlade Crne Gore (“Sl. list CG”, br. 062/18).</w:t>
      </w:r>
    </w:p>
  </w:footnote>
  <w:footnote w:id="136">
    <w:p w:rsidR="00E934CF" w:rsidRDefault="00E934CF">
      <w:pPr>
        <w:pBdr>
          <w:top w:val="nil"/>
          <w:left w:val="nil"/>
          <w:bottom w:val="nil"/>
          <w:right w:val="nil"/>
          <w:between w:val="nil"/>
        </w:pBdr>
        <w:spacing w:before="0" w:after="0" w:line="240" w:lineRule="auto"/>
        <w:ind w:right="-450"/>
        <w:rPr>
          <w:rFonts w:ascii="Calibri" w:eastAsia="Calibri" w:hAnsi="Calibri" w:cs="Calibri"/>
          <w:color w:val="000000"/>
          <w:sz w:val="16"/>
          <w:szCs w:val="16"/>
        </w:rPr>
      </w:pPr>
      <w:r>
        <w:rPr>
          <w:rStyle w:val="FootnoteReference"/>
        </w:rPr>
        <w:footnoteRef/>
      </w:r>
      <w:r>
        <w:rPr>
          <w:rFonts w:ascii="Calibri" w:eastAsia="Calibri" w:hAnsi="Calibri" w:cs="Calibri"/>
          <w:color w:val="000000"/>
          <w:sz w:val="16"/>
          <w:szCs w:val="16"/>
        </w:rPr>
        <w:t xml:space="preserve"> „Sl. list CG“, br. 09/12</w:t>
      </w:r>
    </w:p>
  </w:footnote>
  <w:footnote w:id="137">
    <w:p w:rsidR="00E934CF" w:rsidRPr="00B677E0" w:rsidRDefault="00E934CF" w:rsidP="00B677E0">
      <w:pPr>
        <w:pBdr>
          <w:top w:val="nil"/>
          <w:left w:val="nil"/>
          <w:bottom w:val="nil"/>
          <w:right w:val="nil"/>
          <w:between w:val="nil"/>
        </w:pBdr>
        <w:spacing w:before="0" w:after="0" w:line="240" w:lineRule="auto"/>
        <w:ind w:right="-446"/>
        <w:rPr>
          <w:rFonts w:asciiTheme="majorHAnsi" w:eastAsia="Calibri" w:hAnsiTheme="majorHAnsi" w:cstheme="majorHAnsi"/>
          <w:color w:val="000000"/>
          <w:sz w:val="16"/>
          <w:szCs w:val="16"/>
        </w:rPr>
      </w:pPr>
      <w:r w:rsidRPr="00B677E0">
        <w:rPr>
          <w:rStyle w:val="FootnoteReference"/>
          <w:rFonts w:asciiTheme="majorHAnsi" w:hAnsiTheme="majorHAnsi" w:cstheme="majorHAnsi"/>
          <w:sz w:val="16"/>
          <w:szCs w:val="16"/>
        </w:rPr>
        <w:footnoteRef/>
      </w:r>
      <w:r w:rsidRPr="00B677E0">
        <w:rPr>
          <w:rFonts w:asciiTheme="majorHAnsi" w:eastAsia="Calibri" w:hAnsiTheme="majorHAnsi" w:cstheme="majorHAnsi"/>
          <w:color w:val="000000"/>
          <w:sz w:val="16"/>
          <w:szCs w:val="16"/>
        </w:rPr>
        <w:t xml:space="preserve"> „Sl. list CG“, br. 002/18</w:t>
      </w:r>
    </w:p>
  </w:footnote>
  <w:footnote w:id="138">
    <w:p w:rsidR="00E934CF" w:rsidRDefault="00E934CF" w:rsidP="00B677E0">
      <w:pPr>
        <w:pBdr>
          <w:top w:val="nil"/>
          <w:left w:val="nil"/>
          <w:bottom w:val="nil"/>
          <w:right w:val="nil"/>
          <w:between w:val="nil"/>
        </w:pBdr>
        <w:spacing w:before="0" w:after="0" w:line="240" w:lineRule="auto"/>
        <w:ind w:right="-446"/>
        <w:rPr>
          <w:rFonts w:ascii="Calibri" w:eastAsia="Calibri" w:hAnsi="Calibri" w:cs="Calibri"/>
        </w:rPr>
      </w:pPr>
      <w:r w:rsidRPr="00B677E0">
        <w:rPr>
          <w:rStyle w:val="FootnoteReference"/>
          <w:rFonts w:asciiTheme="majorHAnsi" w:hAnsiTheme="majorHAnsi" w:cstheme="majorHAnsi"/>
          <w:sz w:val="16"/>
          <w:szCs w:val="16"/>
        </w:rPr>
        <w:footnoteRef/>
      </w:r>
      <w:r w:rsidRPr="00B677E0">
        <w:rPr>
          <w:rFonts w:asciiTheme="majorHAnsi" w:eastAsia="Calibri" w:hAnsiTheme="majorHAnsi" w:cstheme="majorHAnsi"/>
          <w:color w:val="000000"/>
          <w:sz w:val="16"/>
          <w:szCs w:val="16"/>
        </w:rPr>
        <w:t xml:space="preserve"> „Sl. list CG“, br. 105/20</w:t>
      </w:r>
    </w:p>
  </w:footnote>
  <w:footnote w:id="139">
    <w:p w:rsidR="00E934CF" w:rsidRDefault="00E934CF">
      <w:pPr>
        <w:pBdr>
          <w:top w:val="nil"/>
          <w:left w:val="nil"/>
          <w:bottom w:val="nil"/>
          <w:right w:val="nil"/>
          <w:between w:val="nil"/>
        </w:pBdr>
        <w:spacing w:before="0" w:after="0" w:line="240" w:lineRule="auto"/>
        <w:ind w:right="-450"/>
        <w:rPr>
          <w:rFonts w:ascii="Calibri" w:eastAsia="Calibri" w:hAnsi="Calibri" w:cs="Calibri"/>
          <w:color w:val="000000"/>
        </w:rPr>
      </w:pPr>
      <w:r>
        <w:rPr>
          <w:rStyle w:val="FootnoteReference"/>
        </w:rPr>
        <w:footnoteRef/>
      </w:r>
      <w:r>
        <w:rPr>
          <w:rFonts w:ascii="Calibri" w:eastAsia="Calibri" w:hAnsi="Calibri" w:cs="Calibri"/>
          <w:color w:val="000000"/>
          <w:sz w:val="16"/>
          <w:szCs w:val="16"/>
        </w:rPr>
        <w:t xml:space="preserve"> SIGMA Monitoring Report 2017, </w:t>
      </w:r>
      <w:hyperlink r:id="rId47">
        <w:r>
          <w:rPr>
            <w:rFonts w:ascii="Calibri" w:eastAsia="Calibri" w:hAnsi="Calibri" w:cs="Calibri"/>
            <w:color w:val="000000"/>
            <w:sz w:val="16"/>
            <w:szCs w:val="16"/>
            <w:u w:val="single"/>
          </w:rPr>
          <w:t>https://sigmaweb.org/publications/Monitoring-Report-2017-Montenegro.pdf</w:t>
        </w:r>
      </w:hyperlink>
    </w:p>
  </w:footnote>
  <w:footnote w:id="140">
    <w:p w:rsidR="00E934CF" w:rsidRPr="003F21D2" w:rsidRDefault="00E934CF" w:rsidP="003F21D2">
      <w:pPr>
        <w:pBdr>
          <w:top w:val="nil"/>
          <w:left w:val="nil"/>
          <w:bottom w:val="nil"/>
          <w:right w:val="nil"/>
          <w:between w:val="nil"/>
        </w:pBdr>
        <w:spacing w:before="0" w:after="0" w:line="240" w:lineRule="auto"/>
        <w:ind w:right="-446"/>
        <w:jc w:val="both"/>
        <w:rPr>
          <w:rFonts w:asciiTheme="majorHAnsi" w:eastAsia="Calibri" w:hAnsiTheme="majorHAnsi" w:cs="Calibri"/>
          <w:color w:val="000000"/>
          <w:sz w:val="16"/>
          <w:szCs w:val="16"/>
        </w:rPr>
      </w:pPr>
      <w:r w:rsidRPr="003F21D2">
        <w:rPr>
          <w:rStyle w:val="FootnoteReference"/>
          <w:rFonts w:asciiTheme="majorHAnsi" w:hAnsiTheme="majorHAnsi"/>
          <w:sz w:val="16"/>
          <w:szCs w:val="16"/>
        </w:rPr>
        <w:footnoteRef/>
      </w:r>
      <w:r w:rsidRPr="003F21D2">
        <w:rPr>
          <w:rFonts w:asciiTheme="majorHAnsi" w:eastAsia="Calibri" w:hAnsiTheme="majorHAnsi" w:cs="Calibri"/>
          <w:color w:val="000000"/>
          <w:sz w:val="16"/>
          <w:szCs w:val="16"/>
        </w:rPr>
        <w:t xml:space="preserve"> Poslovnikom Vlade Crne Gore je definisana uloga četiri stalne komisije Vlade – Komisije za politički sistem, unutrašnju i vanjsku politiku, Komisije za ekonomski sistem i finansijsku politiku, Komisije za kadrovska i administrativna pitanja i Komisije za raspodjelu dijela sredstava budžetske rezerve. Na njima se razmatraju materijali prije dostavljanja za sjednicu Vlade, ali se ne obezbjeđuje sveobuhvatno sagledavanje pripremljenih i usvojenih materijala u kontekstu ukupnog planskog sistema i strateškog planiranja.</w:t>
      </w:r>
    </w:p>
  </w:footnote>
  <w:footnote w:id="141">
    <w:p w:rsidR="00E934CF" w:rsidRPr="003F21D2" w:rsidRDefault="00E934CF" w:rsidP="003F21D2">
      <w:pPr>
        <w:pBdr>
          <w:top w:val="nil"/>
          <w:left w:val="nil"/>
          <w:bottom w:val="nil"/>
          <w:right w:val="nil"/>
          <w:between w:val="nil"/>
        </w:pBdr>
        <w:spacing w:before="0" w:after="0" w:line="240" w:lineRule="auto"/>
        <w:ind w:right="-446"/>
        <w:jc w:val="both"/>
        <w:rPr>
          <w:rFonts w:asciiTheme="majorHAnsi" w:eastAsia="Calibri" w:hAnsiTheme="majorHAnsi" w:cs="Calibri"/>
          <w:color w:val="000000"/>
          <w:sz w:val="16"/>
          <w:szCs w:val="16"/>
        </w:rPr>
      </w:pPr>
      <w:r w:rsidRPr="003F21D2">
        <w:rPr>
          <w:rStyle w:val="FootnoteReference"/>
          <w:rFonts w:asciiTheme="majorHAnsi" w:hAnsiTheme="majorHAnsi"/>
          <w:sz w:val="16"/>
          <w:szCs w:val="16"/>
        </w:rPr>
        <w:footnoteRef/>
      </w:r>
      <w:r w:rsidRPr="003F21D2">
        <w:rPr>
          <w:rFonts w:asciiTheme="majorHAnsi" w:eastAsia="Calibri" w:hAnsiTheme="majorHAnsi" w:cs="Calibri"/>
          <w:color w:val="000000"/>
          <w:sz w:val="16"/>
          <w:szCs w:val="16"/>
        </w:rPr>
        <w:t xml:space="preserve"> Utvrđena Pravilnikom o metodologiji za izradu strateškog plana razvoja jedinice lokalne samouprave (Sl. list CG, br. 37/11), </w:t>
      </w:r>
      <w:hyperlink r:id="rId48">
        <w:r w:rsidRPr="003F21D2">
          <w:rPr>
            <w:rFonts w:asciiTheme="majorHAnsi" w:eastAsia="Calibri" w:hAnsiTheme="majorHAnsi" w:cs="Calibri"/>
            <w:color w:val="000000"/>
            <w:sz w:val="16"/>
            <w:szCs w:val="16"/>
            <w:u w:val="single"/>
          </w:rPr>
          <w:t>Pravilnik o metodologiji za izradu strateıkog plana razvoja jedinice lokalne samouprave (wapi.gov.me)</w:t>
        </w:r>
      </w:hyperlink>
      <w:r w:rsidRPr="003F21D2">
        <w:rPr>
          <w:rFonts w:asciiTheme="majorHAnsi" w:eastAsia="Calibri" w:hAnsiTheme="majorHAnsi" w:cs="Calibri"/>
          <w:color w:val="000000"/>
          <w:sz w:val="16"/>
          <w:szCs w:val="16"/>
        </w:rPr>
        <w:t xml:space="preserve"> </w:t>
      </w:r>
    </w:p>
  </w:footnote>
  <w:footnote w:id="142">
    <w:p w:rsidR="00E934CF" w:rsidRDefault="00E934CF" w:rsidP="003F21D2">
      <w:pPr>
        <w:pBdr>
          <w:top w:val="nil"/>
          <w:left w:val="nil"/>
          <w:bottom w:val="nil"/>
          <w:right w:val="nil"/>
          <w:between w:val="nil"/>
        </w:pBdr>
        <w:spacing w:before="0" w:after="0" w:line="240" w:lineRule="auto"/>
        <w:ind w:right="-446"/>
        <w:jc w:val="both"/>
        <w:rPr>
          <w:rFonts w:ascii="Calibri" w:eastAsia="Calibri" w:hAnsi="Calibri" w:cs="Calibri"/>
          <w:color w:val="000000"/>
          <w:sz w:val="16"/>
          <w:szCs w:val="16"/>
        </w:rPr>
      </w:pPr>
      <w:r w:rsidRPr="003F21D2">
        <w:rPr>
          <w:rStyle w:val="FootnoteReference"/>
          <w:rFonts w:asciiTheme="majorHAnsi" w:hAnsiTheme="majorHAnsi"/>
          <w:sz w:val="16"/>
          <w:szCs w:val="16"/>
        </w:rPr>
        <w:footnoteRef/>
      </w:r>
      <w:r w:rsidRPr="003F21D2">
        <w:rPr>
          <w:rFonts w:asciiTheme="majorHAnsi" w:eastAsia="Calibri" w:hAnsiTheme="majorHAnsi" w:cs="Calibri"/>
          <w:color w:val="000000"/>
          <w:sz w:val="16"/>
          <w:szCs w:val="16"/>
        </w:rPr>
        <w:t xml:space="preserve"> Strategija regionalnog razvoja je bila donijeta za period 2014-2020, a nova će biti pripremljena naredne godine, za period od 2022.</w:t>
      </w:r>
    </w:p>
  </w:footnote>
  <w:footnote w:id="143">
    <w:p w:rsidR="00E934CF" w:rsidRPr="003F21D2" w:rsidRDefault="00E934CF" w:rsidP="003F21D2">
      <w:pPr>
        <w:pBdr>
          <w:top w:val="nil"/>
          <w:left w:val="nil"/>
          <w:bottom w:val="nil"/>
          <w:right w:val="nil"/>
          <w:between w:val="nil"/>
        </w:pBdr>
        <w:spacing w:before="0" w:after="0" w:line="240" w:lineRule="auto"/>
        <w:rPr>
          <w:rFonts w:asciiTheme="majorHAnsi" w:hAnsiTheme="majorHAnsi"/>
          <w:sz w:val="16"/>
          <w:szCs w:val="16"/>
        </w:rPr>
      </w:pPr>
      <w:r w:rsidRPr="003F21D2">
        <w:rPr>
          <w:rStyle w:val="FootnoteReference"/>
          <w:rFonts w:asciiTheme="majorHAnsi" w:hAnsiTheme="majorHAnsi"/>
          <w:sz w:val="16"/>
          <w:szCs w:val="16"/>
        </w:rPr>
        <w:footnoteRef/>
      </w:r>
      <w:r w:rsidRPr="003F21D2">
        <w:rPr>
          <w:rFonts w:asciiTheme="majorHAnsi" w:eastAsia="Calibri" w:hAnsiTheme="majorHAnsi" w:cs="Calibri"/>
          <w:color w:val="000000"/>
          <w:sz w:val="16"/>
          <w:szCs w:val="16"/>
        </w:rPr>
        <w:t xml:space="preserve"> Koji su dobili pozitivno mišljenje GSV-a</w:t>
      </w:r>
    </w:p>
  </w:footnote>
  <w:footnote w:id="144">
    <w:p w:rsidR="00E934CF" w:rsidRPr="003F21D2" w:rsidRDefault="00E934CF" w:rsidP="003F21D2">
      <w:pPr>
        <w:pBdr>
          <w:top w:val="nil"/>
          <w:left w:val="nil"/>
          <w:bottom w:val="nil"/>
          <w:right w:val="nil"/>
          <w:between w:val="nil"/>
        </w:pBdr>
        <w:spacing w:before="0" w:after="0" w:line="240" w:lineRule="auto"/>
        <w:ind w:right="-450"/>
        <w:jc w:val="both"/>
        <w:rPr>
          <w:rFonts w:asciiTheme="majorHAnsi" w:eastAsia="Calibri" w:hAnsiTheme="majorHAnsi" w:cs="Calibri"/>
          <w:color w:val="auto"/>
          <w:sz w:val="16"/>
          <w:szCs w:val="16"/>
        </w:rPr>
      </w:pPr>
      <w:r w:rsidRPr="003F21D2">
        <w:rPr>
          <w:rStyle w:val="FootnoteReference"/>
          <w:rFonts w:asciiTheme="majorHAnsi" w:hAnsiTheme="majorHAnsi"/>
          <w:sz w:val="16"/>
          <w:szCs w:val="16"/>
        </w:rPr>
        <w:footnoteRef/>
      </w:r>
      <w:r w:rsidRPr="003F21D2">
        <w:rPr>
          <w:rFonts w:asciiTheme="majorHAnsi" w:eastAsia="Calibri" w:hAnsiTheme="majorHAnsi" w:cs="Calibri"/>
          <w:color w:val="000000"/>
          <w:sz w:val="16"/>
          <w:szCs w:val="16"/>
        </w:rPr>
        <w:t xml:space="preserve"> Ovo je i jedna od sugestija Završnog izvještaja evaluacije saradnje Evropske Unijesa Crnom Gorom u periodu 2012-2019. („Iako je za efikasno upravljanje fondovima EU bilo neophodno osnivanje posebnih odjeljenja za saradnju sa EU u okviru ministarstava i organa iz javnog sektora, ovo je nenamerno rezultiralo razdvajanjem procesa kreiranja nacionalnih politika i javne potrošnje sa jedne strane, te programiranja i upravljanja projektima</w:t>
      </w:r>
      <w:r>
        <w:rPr>
          <w:rFonts w:ascii="Calibri" w:eastAsia="Calibri" w:hAnsi="Calibri" w:cs="Calibri"/>
          <w:color w:val="000000"/>
          <w:sz w:val="16"/>
          <w:szCs w:val="16"/>
        </w:rPr>
        <w:t xml:space="preserve"> </w:t>
      </w:r>
      <w:r w:rsidRPr="003F21D2">
        <w:rPr>
          <w:rFonts w:asciiTheme="majorHAnsi" w:eastAsia="Calibri" w:hAnsiTheme="majorHAnsi" w:cs="Calibri"/>
          <w:color w:val="auto"/>
          <w:sz w:val="16"/>
          <w:szCs w:val="16"/>
        </w:rPr>
        <w:t>EU sa druge. Nedavno usvojen zakonski okvir ciji je cilj jacanje procesa izrade strategije ima efekta. Bez obzira na navedeno, potrebna je veca koherentnost izmedu procesa programiranja nacionalnih politika i procesa programiranja IPA.“)</w:t>
      </w:r>
    </w:p>
  </w:footnote>
  <w:footnote w:id="145">
    <w:p w:rsidR="00E934CF" w:rsidRDefault="00E934CF">
      <w:pPr>
        <w:pBdr>
          <w:top w:val="nil"/>
          <w:left w:val="nil"/>
          <w:bottom w:val="nil"/>
          <w:right w:val="nil"/>
          <w:between w:val="nil"/>
        </w:pBdr>
        <w:spacing w:before="0" w:after="0" w:line="240" w:lineRule="auto"/>
        <w:rPr>
          <w:sz w:val="16"/>
          <w:szCs w:val="16"/>
        </w:rPr>
      </w:pPr>
      <w:r w:rsidRPr="003F21D2">
        <w:rPr>
          <w:rStyle w:val="FootnoteReference"/>
          <w:rFonts w:asciiTheme="majorHAnsi" w:hAnsiTheme="majorHAnsi"/>
          <w:color w:val="auto"/>
          <w:sz w:val="16"/>
          <w:szCs w:val="16"/>
        </w:rPr>
        <w:footnoteRef/>
      </w:r>
      <w:r w:rsidRPr="003F21D2">
        <w:rPr>
          <w:rFonts w:asciiTheme="majorHAnsi" w:eastAsia="Calibri" w:hAnsiTheme="majorHAnsi" w:cs="Calibri"/>
          <w:color w:val="auto"/>
          <w:sz w:val="16"/>
          <w:szCs w:val="16"/>
        </w:rPr>
        <w:t xml:space="preserve"> Sa koordinacionom funkcijom u oblasti planiranja politika</w:t>
      </w:r>
    </w:p>
  </w:footnote>
  <w:footnote w:id="146">
    <w:p w:rsidR="00E934CF" w:rsidRPr="00392F63" w:rsidRDefault="00E934CF">
      <w:pPr>
        <w:pStyle w:val="FootnoteText"/>
        <w:rPr>
          <w:rFonts w:asciiTheme="majorHAnsi" w:hAnsiTheme="majorHAnsi" w:cstheme="majorHAnsi"/>
          <w:sz w:val="16"/>
          <w:szCs w:val="16"/>
          <w:lang w:val="sr-Latn-RS"/>
        </w:rPr>
      </w:pPr>
      <w:r w:rsidRPr="00392F63">
        <w:rPr>
          <w:rStyle w:val="FootnoteReference"/>
          <w:rFonts w:asciiTheme="majorHAnsi" w:hAnsiTheme="majorHAnsi" w:cstheme="majorHAnsi"/>
          <w:color w:val="000000" w:themeColor="text1"/>
          <w:sz w:val="16"/>
          <w:szCs w:val="16"/>
        </w:rPr>
        <w:footnoteRef/>
      </w:r>
      <w:r>
        <w:rPr>
          <w:rFonts w:asciiTheme="majorHAnsi" w:hAnsiTheme="majorHAnsi" w:cstheme="majorHAnsi"/>
          <w:color w:val="000000" w:themeColor="text1"/>
          <w:sz w:val="16"/>
          <w:szCs w:val="16"/>
        </w:rPr>
        <w:t xml:space="preserve"> Od ukupnog broja preporuka datih</w:t>
      </w:r>
      <w:r w:rsidRPr="00392F63">
        <w:rPr>
          <w:rFonts w:asciiTheme="majorHAnsi" w:hAnsiTheme="majorHAnsi" w:cstheme="majorHAnsi"/>
          <w:color w:val="000000" w:themeColor="text1"/>
          <w:sz w:val="16"/>
          <w:szCs w:val="16"/>
        </w:rPr>
        <w:t xml:space="preserve"> na nivou institucije (357), 71 preporuka je realizova  (oblast uprave)</w:t>
      </w:r>
    </w:p>
  </w:footnote>
  <w:footnote w:id="147">
    <w:p w:rsidR="00E934CF" w:rsidRPr="000F4D07" w:rsidRDefault="00E934CF" w:rsidP="000F4D07">
      <w:pPr>
        <w:pBdr>
          <w:top w:val="nil"/>
          <w:left w:val="nil"/>
          <w:bottom w:val="nil"/>
          <w:right w:val="nil"/>
          <w:between w:val="nil"/>
        </w:pBdr>
        <w:spacing w:before="0" w:after="0" w:line="240" w:lineRule="auto"/>
        <w:rPr>
          <w:rFonts w:asciiTheme="majorHAnsi" w:hAnsiTheme="majorHAnsi"/>
          <w:sz w:val="16"/>
          <w:szCs w:val="16"/>
        </w:rPr>
      </w:pPr>
      <w:r w:rsidRPr="000F4D07">
        <w:rPr>
          <w:rStyle w:val="FootnoteReference"/>
          <w:rFonts w:asciiTheme="majorHAnsi" w:hAnsiTheme="majorHAnsi"/>
          <w:color w:val="auto"/>
          <w:sz w:val="16"/>
          <w:szCs w:val="16"/>
        </w:rPr>
        <w:footnoteRef/>
      </w:r>
      <w:r w:rsidRPr="000F4D07">
        <w:rPr>
          <w:rFonts w:asciiTheme="majorHAnsi" w:hAnsiTheme="majorHAnsi"/>
          <w:color w:val="auto"/>
          <w:sz w:val="16"/>
          <w:szCs w:val="16"/>
        </w:rPr>
        <w:t>U javnoj upravi</w:t>
      </w:r>
    </w:p>
  </w:footnote>
  <w:footnote w:id="148">
    <w:p w:rsidR="00E934CF" w:rsidRPr="0048423E" w:rsidRDefault="00E934CF" w:rsidP="0048423E">
      <w:pPr>
        <w:pBdr>
          <w:top w:val="nil"/>
          <w:left w:val="nil"/>
          <w:bottom w:val="nil"/>
          <w:right w:val="nil"/>
          <w:between w:val="nil"/>
        </w:pBdr>
        <w:spacing w:before="0" w:after="0" w:line="240" w:lineRule="auto"/>
        <w:rPr>
          <w:rFonts w:asciiTheme="majorHAnsi" w:hAnsiTheme="majorHAnsi" w:cstheme="majorHAnsi"/>
          <w:color w:val="auto"/>
          <w:sz w:val="16"/>
          <w:szCs w:val="16"/>
        </w:rPr>
      </w:pPr>
      <w:r w:rsidRPr="00FB376C">
        <w:rPr>
          <w:rStyle w:val="FootnoteReference"/>
          <w:rFonts w:asciiTheme="majorHAnsi" w:hAnsiTheme="majorHAnsi" w:cstheme="majorHAnsi"/>
          <w:color w:val="auto"/>
          <w:sz w:val="16"/>
          <w:szCs w:val="16"/>
        </w:rPr>
        <w:footnoteRef/>
      </w:r>
      <w:r w:rsidRPr="00FB376C">
        <w:rPr>
          <w:rFonts w:asciiTheme="majorHAnsi" w:hAnsiTheme="majorHAnsi" w:cstheme="majorHAnsi"/>
          <w:color w:val="auto"/>
          <w:sz w:val="16"/>
          <w:szCs w:val="16"/>
        </w:rPr>
        <w:t xml:space="preserve"> Na osnovu Uredbe o organizaciji i načinu rada državne uredbe</w:t>
      </w:r>
    </w:p>
  </w:footnote>
  <w:footnote w:id="149">
    <w:p w:rsidR="00E934CF" w:rsidRPr="0048423E" w:rsidRDefault="00E934CF" w:rsidP="0048423E">
      <w:pPr>
        <w:pBdr>
          <w:top w:val="nil"/>
          <w:left w:val="nil"/>
          <w:bottom w:val="nil"/>
          <w:right w:val="nil"/>
          <w:between w:val="nil"/>
        </w:pBdr>
        <w:spacing w:before="0" w:after="0" w:line="240" w:lineRule="auto"/>
        <w:rPr>
          <w:rFonts w:asciiTheme="majorHAnsi" w:eastAsia="Sitka Text" w:hAnsiTheme="majorHAnsi" w:cstheme="majorHAnsi"/>
          <w:color w:val="auto"/>
          <w:sz w:val="16"/>
          <w:szCs w:val="16"/>
        </w:rPr>
      </w:pPr>
      <w:r w:rsidRPr="0048423E">
        <w:rPr>
          <w:rStyle w:val="FootnoteReference"/>
          <w:rFonts w:asciiTheme="majorHAnsi" w:hAnsiTheme="majorHAnsi" w:cstheme="majorHAnsi"/>
          <w:color w:val="auto"/>
          <w:sz w:val="16"/>
          <w:szCs w:val="16"/>
        </w:rPr>
        <w:footnoteRef/>
      </w:r>
      <w:r w:rsidRPr="0048423E">
        <w:rPr>
          <w:rFonts w:asciiTheme="majorHAnsi" w:eastAsia="Sitka Text" w:hAnsiTheme="majorHAnsi" w:cstheme="majorHAnsi"/>
          <w:color w:val="auto"/>
          <w:sz w:val="16"/>
          <w:szCs w:val="16"/>
        </w:rPr>
        <w:t xml:space="preserve"> Ministarstva i lokalna samouprava</w:t>
      </w:r>
    </w:p>
  </w:footnote>
  <w:footnote w:id="150">
    <w:p w:rsidR="00E934CF" w:rsidRDefault="00E934CF" w:rsidP="0048423E">
      <w:pPr>
        <w:pBdr>
          <w:top w:val="nil"/>
          <w:left w:val="nil"/>
          <w:bottom w:val="nil"/>
          <w:right w:val="nil"/>
          <w:between w:val="nil"/>
        </w:pBdr>
        <w:spacing w:before="0" w:after="0" w:line="240" w:lineRule="auto"/>
        <w:rPr>
          <w:rFonts w:ascii="Sitka Text" w:eastAsia="Sitka Text" w:hAnsi="Sitka Text" w:cs="Sitka Text"/>
          <w:sz w:val="16"/>
          <w:szCs w:val="16"/>
        </w:rPr>
      </w:pPr>
      <w:r w:rsidRPr="0048423E">
        <w:rPr>
          <w:rStyle w:val="FootnoteReference"/>
          <w:rFonts w:asciiTheme="majorHAnsi" w:hAnsiTheme="majorHAnsi" w:cstheme="majorHAnsi"/>
          <w:color w:val="auto"/>
          <w:sz w:val="16"/>
          <w:szCs w:val="16"/>
        </w:rPr>
        <w:footnoteRef/>
      </w:r>
      <w:r w:rsidRPr="0048423E">
        <w:rPr>
          <w:rFonts w:asciiTheme="majorHAnsi" w:eastAsia="Sitka Text" w:hAnsiTheme="majorHAnsi" w:cstheme="majorHAnsi"/>
          <w:color w:val="auto"/>
          <w:sz w:val="16"/>
          <w:szCs w:val="16"/>
        </w:rPr>
        <w:t>Organi državne uprave i lokalne samouprave</w:t>
      </w:r>
    </w:p>
  </w:footnote>
  <w:footnote w:id="151">
    <w:p w:rsidR="00E934CF" w:rsidRDefault="00E934CF">
      <w:pPr>
        <w:pBdr>
          <w:top w:val="nil"/>
          <w:left w:val="nil"/>
          <w:bottom w:val="nil"/>
          <w:right w:val="nil"/>
          <w:between w:val="nil"/>
        </w:pBdr>
        <w:spacing w:after="0" w:line="240" w:lineRule="auto"/>
      </w:pPr>
      <w:r>
        <w:rPr>
          <w:rStyle w:val="FootnoteReference"/>
        </w:rPr>
        <w:footnoteRef/>
      </w:r>
      <w:hyperlink r:id="rId49">
        <w:r>
          <w:rPr>
            <w:color w:val="000000"/>
            <w:sz w:val="16"/>
            <w:szCs w:val="16"/>
            <w:u w:val="single"/>
          </w:rPr>
          <w:t>file:///D:/Korisnicki%20podaci/Downloads/Balkan_Barometer_Public_opinon_2021v4.pdf</w:t>
        </w:r>
      </w:hyperlink>
      <w:r>
        <w:rPr>
          <w:color w:val="000000"/>
          <w:sz w:val="16"/>
          <w:szCs w:val="16"/>
        </w:rPr>
        <w:t>, strana 88</w:t>
      </w:r>
    </w:p>
  </w:footnote>
  <w:footnote w:id="152">
    <w:p w:rsidR="00E934CF" w:rsidRPr="00612F92" w:rsidRDefault="00E934CF" w:rsidP="00612F92">
      <w:pPr>
        <w:pBdr>
          <w:top w:val="nil"/>
          <w:left w:val="nil"/>
          <w:bottom w:val="nil"/>
          <w:right w:val="nil"/>
          <w:between w:val="nil"/>
        </w:pBdr>
        <w:spacing w:before="0" w:after="0" w:line="240" w:lineRule="auto"/>
        <w:rPr>
          <w:rFonts w:asciiTheme="majorHAnsi" w:eastAsia="Times New Roman" w:hAnsiTheme="majorHAnsi" w:cstheme="majorHAnsi"/>
          <w:color w:val="auto"/>
          <w:sz w:val="16"/>
          <w:szCs w:val="16"/>
        </w:rPr>
      </w:pPr>
      <w:r w:rsidRPr="00612F92">
        <w:rPr>
          <w:rStyle w:val="FootnoteReference"/>
          <w:rFonts w:asciiTheme="majorHAnsi" w:hAnsiTheme="majorHAnsi" w:cstheme="majorHAnsi"/>
          <w:color w:val="auto"/>
          <w:sz w:val="16"/>
          <w:szCs w:val="16"/>
        </w:rPr>
        <w:footnoteRef/>
      </w:r>
      <w:hyperlink r:id="rId50">
        <w:r w:rsidRPr="00612F92">
          <w:rPr>
            <w:rFonts w:asciiTheme="majorHAnsi" w:eastAsia="Times New Roman" w:hAnsiTheme="majorHAnsi" w:cstheme="majorHAnsi"/>
            <w:color w:val="auto"/>
            <w:sz w:val="16"/>
            <w:szCs w:val="16"/>
            <w:u w:val="single"/>
          </w:rPr>
          <w:t>https://www.capgemini.com/resources/egovernment-benchmark-2020/</w:t>
        </w:r>
      </w:hyperlink>
    </w:p>
  </w:footnote>
  <w:footnote w:id="153">
    <w:p w:rsidR="00E934CF" w:rsidRPr="00612F92" w:rsidRDefault="00E934CF" w:rsidP="00612F92">
      <w:pPr>
        <w:pBdr>
          <w:top w:val="nil"/>
          <w:left w:val="nil"/>
          <w:bottom w:val="nil"/>
          <w:right w:val="nil"/>
          <w:between w:val="nil"/>
        </w:pBdr>
        <w:spacing w:before="0" w:after="0" w:line="240" w:lineRule="auto"/>
        <w:rPr>
          <w:rFonts w:asciiTheme="majorHAnsi" w:eastAsia="Times New Roman" w:hAnsiTheme="majorHAnsi" w:cstheme="majorHAnsi"/>
          <w:color w:val="auto"/>
          <w:sz w:val="16"/>
          <w:szCs w:val="16"/>
        </w:rPr>
      </w:pPr>
      <w:r w:rsidRPr="00612F92">
        <w:rPr>
          <w:rStyle w:val="FootnoteReference"/>
          <w:rFonts w:asciiTheme="majorHAnsi" w:hAnsiTheme="majorHAnsi" w:cstheme="majorHAnsi"/>
          <w:color w:val="auto"/>
          <w:sz w:val="16"/>
          <w:szCs w:val="16"/>
        </w:rPr>
        <w:footnoteRef/>
      </w:r>
      <w:r w:rsidRPr="00612F92">
        <w:rPr>
          <w:rFonts w:asciiTheme="majorHAnsi" w:eastAsia="Times New Roman" w:hAnsiTheme="majorHAnsi" w:cstheme="majorHAnsi"/>
          <w:color w:val="auto"/>
          <w:sz w:val="16"/>
          <w:szCs w:val="16"/>
        </w:rPr>
        <w:t xml:space="preserve"> Pr</w:t>
      </w:r>
      <w:r>
        <w:rPr>
          <w:rFonts w:asciiTheme="majorHAnsi" w:eastAsia="Times New Roman" w:hAnsiTheme="majorHAnsi" w:cstheme="majorHAnsi"/>
          <w:color w:val="auto"/>
          <w:sz w:val="16"/>
          <w:szCs w:val="16"/>
        </w:rPr>
        <w:t>ij</w:t>
      </w:r>
      <w:r w:rsidRPr="00612F92">
        <w:rPr>
          <w:rFonts w:asciiTheme="majorHAnsi" w:eastAsia="Times New Roman" w:hAnsiTheme="majorHAnsi" w:cstheme="majorHAnsi"/>
          <w:color w:val="auto"/>
          <w:sz w:val="16"/>
          <w:szCs w:val="16"/>
        </w:rPr>
        <w:t>edlog: e-zapošljavanje, e-NVO registracija, e-student, e-stručni ispit</w:t>
      </w:r>
    </w:p>
  </w:footnote>
  <w:footnote w:id="154">
    <w:p w:rsidR="00E934CF" w:rsidRPr="00612F92" w:rsidRDefault="00E934CF" w:rsidP="00612F92">
      <w:pPr>
        <w:pBdr>
          <w:top w:val="nil"/>
          <w:left w:val="nil"/>
          <w:bottom w:val="nil"/>
          <w:right w:val="nil"/>
          <w:between w:val="nil"/>
        </w:pBdr>
        <w:spacing w:before="0" w:after="0" w:line="240" w:lineRule="auto"/>
        <w:rPr>
          <w:rFonts w:asciiTheme="majorHAnsi" w:eastAsia="Times New Roman" w:hAnsiTheme="majorHAnsi" w:cstheme="majorHAnsi"/>
          <w:color w:val="auto"/>
          <w:sz w:val="16"/>
          <w:szCs w:val="16"/>
        </w:rPr>
      </w:pPr>
      <w:r w:rsidRPr="00612F92">
        <w:rPr>
          <w:rStyle w:val="FootnoteReference"/>
          <w:rFonts w:asciiTheme="majorHAnsi" w:hAnsiTheme="majorHAnsi" w:cstheme="majorHAnsi"/>
          <w:color w:val="auto"/>
          <w:sz w:val="16"/>
          <w:szCs w:val="16"/>
        </w:rPr>
        <w:footnoteRef/>
      </w:r>
      <w:r>
        <w:rPr>
          <w:rFonts w:asciiTheme="majorHAnsi" w:eastAsia="Times New Roman" w:hAnsiTheme="majorHAnsi" w:cstheme="majorHAnsi"/>
          <w:color w:val="auto"/>
          <w:sz w:val="16"/>
          <w:szCs w:val="16"/>
        </w:rPr>
        <w:t xml:space="preserve"> Usluge iz footnote 167 jos nijesu</w:t>
      </w:r>
      <w:r w:rsidRPr="00612F92">
        <w:rPr>
          <w:rFonts w:asciiTheme="majorHAnsi" w:eastAsia="Times New Roman" w:hAnsiTheme="majorHAnsi" w:cstheme="majorHAnsi"/>
          <w:color w:val="auto"/>
          <w:sz w:val="16"/>
          <w:szCs w:val="16"/>
        </w:rPr>
        <w:t xml:space="preserve"> razvijene</w:t>
      </w:r>
    </w:p>
  </w:footnote>
  <w:footnote w:id="155">
    <w:p w:rsidR="00E934CF" w:rsidRPr="00612F92" w:rsidRDefault="00E934CF" w:rsidP="00612F92">
      <w:pPr>
        <w:pBdr>
          <w:top w:val="nil"/>
          <w:left w:val="nil"/>
          <w:bottom w:val="nil"/>
          <w:right w:val="nil"/>
          <w:between w:val="nil"/>
        </w:pBdr>
        <w:spacing w:before="0" w:after="0" w:line="240" w:lineRule="auto"/>
        <w:rPr>
          <w:rFonts w:asciiTheme="majorHAnsi" w:eastAsia="Times New Roman" w:hAnsiTheme="majorHAnsi" w:cstheme="majorHAnsi"/>
          <w:color w:val="auto"/>
          <w:sz w:val="16"/>
          <w:szCs w:val="16"/>
        </w:rPr>
      </w:pPr>
      <w:r w:rsidRPr="00612F92">
        <w:rPr>
          <w:rStyle w:val="FootnoteReference"/>
          <w:rFonts w:asciiTheme="majorHAnsi" w:hAnsiTheme="majorHAnsi" w:cstheme="majorHAnsi"/>
          <w:color w:val="auto"/>
          <w:sz w:val="16"/>
          <w:szCs w:val="16"/>
        </w:rPr>
        <w:footnoteRef/>
      </w:r>
      <w:r w:rsidRPr="00612F92">
        <w:rPr>
          <w:rFonts w:asciiTheme="majorHAnsi" w:eastAsia="Times New Roman" w:hAnsiTheme="majorHAnsi" w:cstheme="majorHAnsi"/>
          <w:color w:val="auto"/>
          <w:sz w:val="16"/>
          <w:szCs w:val="16"/>
        </w:rPr>
        <w:t xml:space="preserve"> Unaprijedjena, izmedju ostalog, i u dijelu prelaska sa jednosmjerne na dvosmjernu komunikaciju uz uključenost građana u kreiranje servisa, unaprjeđenje korisničkog interface trenutno dostupnih portala, na osnovu korisničkog iskustva, informisanje o stanju u vezi sa zahtjevom elektronske usluge, mobilne verzija sajta</w:t>
      </w:r>
    </w:p>
  </w:footnote>
  <w:footnote w:id="156">
    <w:p w:rsidR="00E934CF" w:rsidRPr="00612F92" w:rsidRDefault="00E934CF" w:rsidP="00612F92">
      <w:pPr>
        <w:pStyle w:val="FootnoteText"/>
        <w:spacing w:before="0"/>
        <w:rPr>
          <w:rFonts w:asciiTheme="majorHAnsi" w:hAnsiTheme="majorHAnsi" w:cstheme="majorHAnsi"/>
          <w:color w:val="000000" w:themeColor="text1"/>
          <w:sz w:val="16"/>
          <w:szCs w:val="16"/>
        </w:rPr>
      </w:pPr>
      <w:r w:rsidRPr="00612F92">
        <w:rPr>
          <w:rStyle w:val="FootnoteReference"/>
          <w:rFonts w:asciiTheme="majorHAnsi" w:hAnsiTheme="majorHAnsi" w:cstheme="majorHAnsi"/>
          <w:color w:val="000000" w:themeColor="text1"/>
          <w:sz w:val="16"/>
          <w:szCs w:val="16"/>
        </w:rPr>
        <w:footnoteRef/>
      </w:r>
      <w:r w:rsidRPr="00612F92">
        <w:rPr>
          <w:rFonts w:asciiTheme="majorHAnsi" w:hAnsiTheme="majorHAnsi" w:cstheme="majorHAnsi"/>
          <w:color w:val="000000" w:themeColor="text1"/>
          <w:sz w:val="16"/>
          <w:szCs w:val="16"/>
        </w:rPr>
        <w:t xml:space="preserve"> Nivo3 - omogućena je dvosmjerna komunikacija tj. obrasci se mogu popuniti i predati putem interneta a javni</w:t>
      </w:r>
      <w:r>
        <w:rPr>
          <w:rFonts w:asciiTheme="majorHAnsi" w:hAnsiTheme="majorHAnsi" w:cstheme="majorHAnsi"/>
          <w:color w:val="000000" w:themeColor="text1"/>
          <w:sz w:val="16"/>
          <w:szCs w:val="16"/>
        </w:rPr>
        <w:t xml:space="preserve"> servis će pružiti uslugu ovlašć</w:t>
      </w:r>
      <w:r w:rsidRPr="00612F92">
        <w:rPr>
          <w:rFonts w:asciiTheme="majorHAnsi" w:hAnsiTheme="majorHAnsi" w:cstheme="majorHAnsi"/>
          <w:color w:val="000000" w:themeColor="text1"/>
          <w:sz w:val="16"/>
          <w:szCs w:val="16"/>
        </w:rPr>
        <w:t>enom korisniku</w:t>
      </w:r>
    </w:p>
    <w:p w:rsidR="00E934CF" w:rsidRPr="000664DC" w:rsidRDefault="00E934CF" w:rsidP="00612F92">
      <w:pPr>
        <w:pStyle w:val="FootnoteText"/>
        <w:spacing w:before="0"/>
        <w:rPr>
          <w:color w:val="000000" w:themeColor="text1"/>
          <w:sz w:val="16"/>
          <w:szCs w:val="16"/>
        </w:rPr>
      </w:pPr>
      <w:r w:rsidRPr="00612F92">
        <w:rPr>
          <w:rFonts w:asciiTheme="majorHAnsi" w:hAnsiTheme="majorHAnsi" w:cstheme="majorHAnsi"/>
          <w:color w:val="000000" w:themeColor="text1"/>
          <w:sz w:val="16"/>
          <w:szCs w:val="16"/>
        </w:rPr>
        <w:t>Nivo 4 - može se realizovati transakcija tj. usluge se mogu u potpunosti pružati putem interneta, podnošenjem popunjenih obrazaca ili podataka na obradu elektronskim putem; rješenja državnih organa se takođe dostavljaju elektronski</w:t>
      </w:r>
    </w:p>
  </w:footnote>
  <w:footnote w:id="157">
    <w:p w:rsidR="00E934CF" w:rsidRDefault="00E934CF" w:rsidP="00C27F66">
      <w:pPr>
        <w:pBdr>
          <w:top w:val="nil"/>
          <w:left w:val="nil"/>
          <w:bottom w:val="nil"/>
          <w:right w:val="nil"/>
          <w:between w:val="nil"/>
        </w:pBdr>
        <w:spacing w:before="0" w:after="0" w:line="240" w:lineRule="auto"/>
        <w:rPr>
          <w:rFonts w:ascii="Sitka Text" w:eastAsia="Sitka Text" w:hAnsi="Sitka Text" w:cs="Sitka Text"/>
        </w:rPr>
      </w:pPr>
      <w:r w:rsidRPr="000664DC">
        <w:rPr>
          <w:rStyle w:val="FootnoteReference"/>
          <w:rFonts w:asciiTheme="minorHAnsi" w:hAnsiTheme="minorHAnsi"/>
          <w:color w:val="000000" w:themeColor="text1"/>
          <w:sz w:val="16"/>
          <w:szCs w:val="16"/>
        </w:rPr>
        <w:footnoteRef/>
      </w:r>
      <w:r w:rsidRPr="000664DC">
        <w:rPr>
          <w:rFonts w:asciiTheme="minorHAnsi" w:eastAsia="Sitka Text" w:hAnsiTheme="minorHAnsi" w:cs="Sitka Text"/>
          <w:color w:val="000000" w:themeColor="text1"/>
          <w:sz w:val="16"/>
          <w:szCs w:val="16"/>
        </w:rPr>
        <w:t>Registri koji su evidentirani u metaregistru</w:t>
      </w:r>
    </w:p>
  </w:footnote>
  <w:footnote w:id="158">
    <w:p w:rsidR="00E934CF" w:rsidRPr="00681693" w:rsidRDefault="00E934CF" w:rsidP="00681693">
      <w:pPr>
        <w:pBdr>
          <w:top w:val="nil"/>
          <w:left w:val="nil"/>
          <w:bottom w:val="nil"/>
          <w:right w:val="nil"/>
          <w:between w:val="nil"/>
        </w:pBdr>
        <w:spacing w:before="0" w:after="0" w:line="240" w:lineRule="auto"/>
        <w:rPr>
          <w:rFonts w:asciiTheme="majorHAnsi" w:eastAsia="Sitka Text" w:hAnsiTheme="majorHAnsi" w:cs="Sitka Text"/>
          <w:color w:val="auto"/>
          <w:sz w:val="16"/>
          <w:szCs w:val="16"/>
        </w:rPr>
      </w:pPr>
      <w:r w:rsidRPr="00681693">
        <w:rPr>
          <w:rStyle w:val="FootnoteReference"/>
          <w:rFonts w:asciiTheme="majorHAnsi" w:hAnsiTheme="majorHAnsi"/>
          <w:color w:val="auto"/>
          <w:sz w:val="16"/>
          <w:szCs w:val="16"/>
        </w:rPr>
        <w:footnoteRef/>
      </w:r>
      <w:r>
        <w:rPr>
          <w:rFonts w:asciiTheme="majorHAnsi" w:eastAsia="Sitka Text" w:hAnsiTheme="majorHAnsi" w:cs="Sitka Text"/>
          <w:color w:val="auto"/>
          <w:sz w:val="16"/>
          <w:szCs w:val="16"/>
        </w:rPr>
        <w:t xml:space="preserve"> </w:t>
      </w:r>
      <w:r w:rsidRPr="00681693">
        <w:rPr>
          <w:rFonts w:asciiTheme="majorHAnsi" w:eastAsia="Sitka Text" w:hAnsiTheme="majorHAnsi" w:cs="Sitka Text"/>
          <w:color w:val="auto"/>
          <w:sz w:val="16"/>
          <w:szCs w:val="16"/>
        </w:rPr>
        <w:t>U skladu sa Zakonom o državnim službenicima i namještenicima i Zakonom o lokalnoj samoupravi</w:t>
      </w:r>
    </w:p>
  </w:footnote>
  <w:footnote w:id="159">
    <w:p w:rsidR="00E934CF" w:rsidRPr="00681693" w:rsidRDefault="00E934CF" w:rsidP="00681693">
      <w:pPr>
        <w:pBdr>
          <w:top w:val="nil"/>
          <w:left w:val="nil"/>
          <w:bottom w:val="nil"/>
          <w:right w:val="nil"/>
          <w:between w:val="nil"/>
        </w:pBdr>
        <w:spacing w:before="0" w:after="0" w:line="240" w:lineRule="auto"/>
        <w:rPr>
          <w:rFonts w:asciiTheme="majorHAnsi" w:eastAsia="Sitka Text" w:hAnsiTheme="majorHAnsi" w:cs="Sitka Text"/>
          <w:color w:val="auto"/>
          <w:sz w:val="16"/>
          <w:szCs w:val="16"/>
        </w:rPr>
      </w:pPr>
      <w:r w:rsidRPr="00681693">
        <w:rPr>
          <w:rStyle w:val="FootnoteReference"/>
          <w:rFonts w:asciiTheme="majorHAnsi" w:hAnsiTheme="majorHAnsi"/>
          <w:color w:val="auto"/>
          <w:sz w:val="16"/>
          <w:szCs w:val="16"/>
        </w:rPr>
        <w:footnoteRef/>
      </w:r>
      <w:r>
        <w:rPr>
          <w:rFonts w:asciiTheme="majorHAnsi" w:eastAsia="Sitka Text" w:hAnsiTheme="majorHAnsi" w:cs="Sitka Text"/>
          <w:color w:val="auto"/>
          <w:sz w:val="16"/>
          <w:szCs w:val="16"/>
        </w:rPr>
        <w:t xml:space="preserve"> </w:t>
      </w:r>
      <w:r w:rsidRPr="00681693">
        <w:rPr>
          <w:rFonts w:asciiTheme="majorHAnsi" w:eastAsia="Sitka Text" w:hAnsiTheme="majorHAnsi" w:cs="Sitka Text"/>
          <w:color w:val="auto"/>
          <w:sz w:val="16"/>
          <w:szCs w:val="16"/>
        </w:rPr>
        <w:t>U skladu sa Zakonom o državnim službenicima i namještenicima , Zakonom o lokalnoj samoupravi i Zakon</w:t>
      </w:r>
      <w:r>
        <w:rPr>
          <w:rFonts w:asciiTheme="majorHAnsi" w:eastAsia="Sitka Text" w:hAnsiTheme="majorHAnsi" w:cs="Sitka Text"/>
          <w:color w:val="auto"/>
          <w:sz w:val="16"/>
          <w:szCs w:val="16"/>
        </w:rPr>
        <w:t>om</w:t>
      </w:r>
      <w:r w:rsidRPr="00681693">
        <w:rPr>
          <w:rFonts w:asciiTheme="majorHAnsi" w:eastAsia="Sitka Text" w:hAnsiTheme="majorHAnsi" w:cs="Sitka Text"/>
          <w:color w:val="auto"/>
          <w:sz w:val="16"/>
          <w:szCs w:val="16"/>
        </w:rPr>
        <w:t xml:space="preserve"> o elektronskoj upravi</w:t>
      </w:r>
    </w:p>
  </w:footnote>
  <w:footnote w:id="160">
    <w:p w:rsidR="00E934CF" w:rsidRPr="00681693" w:rsidRDefault="00E934CF" w:rsidP="00681693">
      <w:pPr>
        <w:pBdr>
          <w:top w:val="nil"/>
          <w:left w:val="nil"/>
          <w:bottom w:val="nil"/>
          <w:right w:val="nil"/>
          <w:between w:val="nil"/>
        </w:pBdr>
        <w:spacing w:before="0" w:after="0" w:line="240" w:lineRule="auto"/>
        <w:rPr>
          <w:rFonts w:asciiTheme="majorHAnsi" w:eastAsia="Sitka Text" w:hAnsiTheme="majorHAnsi" w:cs="Sitka Text"/>
          <w:color w:val="auto"/>
          <w:sz w:val="16"/>
          <w:szCs w:val="16"/>
        </w:rPr>
      </w:pPr>
      <w:r w:rsidRPr="00681693">
        <w:rPr>
          <w:rStyle w:val="FootnoteReference"/>
          <w:rFonts w:asciiTheme="majorHAnsi" w:hAnsiTheme="majorHAnsi"/>
          <w:color w:val="auto"/>
          <w:sz w:val="16"/>
          <w:szCs w:val="16"/>
        </w:rPr>
        <w:footnoteRef/>
      </w:r>
      <w:r w:rsidRPr="00681693">
        <w:rPr>
          <w:rFonts w:asciiTheme="majorHAnsi" w:eastAsia="Sitka Text" w:hAnsiTheme="majorHAnsi" w:cs="Sitka Text"/>
          <w:color w:val="auto"/>
          <w:sz w:val="16"/>
          <w:szCs w:val="16"/>
        </w:rPr>
        <w:t xml:space="preserve"> Kadrovsko planiranje i prijave za obuke, godišnji odmori</w:t>
      </w:r>
    </w:p>
  </w:footnote>
  <w:footnote w:id="161">
    <w:p w:rsidR="00E934CF" w:rsidRDefault="00E934CF" w:rsidP="00681693">
      <w:pPr>
        <w:pBdr>
          <w:top w:val="nil"/>
          <w:left w:val="nil"/>
          <w:bottom w:val="nil"/>
          <w:right w:val="nil"/>
          <w:between w:val="nil"/>
        </w:pBdr>
        <w:spacing w:before="0" w:after="0" w:line="240" w:lineRule="auto"/>
        <w:rPr>
          <w:rFonts w:ascii="Calibri" w:eastAsia="Calibri" w:hAnsi="Calibri" w:cs="Calibri"/>
        </w:rPr>
      </w:pPr>
      <w:r w:rsidRPr="00681693">
        <w:rPr>
          <w:rStyle w:val="FootnoteReference"/>
          <w:rFonts w:asciiTheme="majorHAnsi" w:hAnsiTheme="majorHAnsi"/>
          <w:color w:val="auto"/>
          <w:sz w:val="16"/>
          <w:szCs w:val="16"/>
        </w:rPr>
        <w:footnoteRef/>
      </w:r>
      <w:r w:rsidRPr="00681693">
        <w:rPr>
          <w:rFonts w:asciiTheme="majorHAnsi" w:eastAsia="Sitka Text" w:hAnsiTheme="majorHAnsi" w:cs="Sitka Text"/>
          <w:color w:val="auto"/>
          <w:sz w:val="16"/>
          <w:szCs w:val="16"/>
        </w:rPr>
        <w:t xml:space="preserve"> Ocjenjivanje i obračun zarada</w:t>
      </w:r>
    </w:p>
  </w:footnote>
  <w:footnote w:id="162">
    <w:p w:rsidR="00E934CF" w:rsidRPr="00AD1A61" w:rsidRDefault="00E934CF" w:rsidP="00AD1A61">
      <w:pPr>
        <w:pBdr>
          <w:top w:val="nil"/>
          <w:left w:val="nil"/>
          <w:bottom w:val="nil"/>
          <w:right w:val="nil"/>
          <w:between w:val="nil"/>
        </w:pBdr>
        <w:spacing w:before="0" w:after="0" w:line="240" w:lineRule="auto"/>
        <w:rPr>
          <w:rFonts w:asciiTheme="majorHAnsi" w:hAnsiTheme="majorHAnsi"/>
          <w:color w:val="000000" w:themeColor="text1"/>
          <w:sz w:val="16"/>
          <w:szCs w:val="16"/>
        </w:rPr>
      </w:pPr>
      <w:r w:rsidRPr="00AD1A61">
        <w:rPr>
          <w:rStyle w:val="FootnoteReference"/>
          <w:rFonts w:asciiTheme="majorHAnsi" w:hAnsiTheme="majorHAnsi"/>
          <w:color w:val="000000" w:themeColor="text1"/>
          <w:sz w:val="16"/>
          <w:szCs w:val="16"/>
        </w:rPr>
        <w:footnoteRef/>
      </w:r>
      <w:r>
        <w:rPr>
          <w:rFonts w:asciiTheme="majorHAnsi" w:hAnsiTheme="majorHAnsi"/>
          <w:color w:val="000000" w:themeColor="text1"/>
          <w:sz w:val="16"/>
          <w:szCs w:val="16"/>
        </w:rPr>
        <w:t xml:space="preserve"> Prema podacim</w:t>
      </w:r>
      <w:r w:rsidRPr="00AD1A61">
        <w:rPr>
          <w:rFonts w:asciiTheme="majorHAnsi" w:hAnsiTheme="majorHAnsi"/>
          <w:color w:val="000000" w:themeColor="text1"/>
          <w:sz w:val="16"/>
          <w:szCs w:val="16"/>
        </w:rPr>
        <w:t>a iz KIS</w:t>
      </w:r>
      <w:r>
        <w:rPr>
          <w:rFonts w:asciiTheme="majorHAnsi" w:hAnsiTheme="majorHAnsi"/>
          <w:color w:val="000000" w:themeColor="text1"/>
          <w:sz w:val="16"/>
          <w:szCs w:val="16"/>
        </w:rPr>
        <w:t>-a</w:t>
      </w:r>
      <w:r w:rsidRPr="00AD1A61">
        <w:rPr>
          <w:rFonts w:asciiTheme="majorHAnsi" w:hAnsiTheme="majorHAnsi"/>
          <w:color w:val="000000" w:themeColor="text1"/>
          <w:sz w:val="16"/>
          <w:szCs w:val="16"/>
        </w:rPr>
        <w:t>, UzK</w:t>
      </w:r>
    </w:p>
  </w:footnote>
  <w:footnote w:id="163">
    <w:p w:rsidR="00E934CF" w:rsidRDefault="00E934CF" w:rsidP="00AD1A61">
      <w:pPr>
        <w:pBdr>
          <w:top w:val="nil"/>
          <w:left w:val="nil"/>
          <w:bottom w:val="nil"/>
          <w:right w:val="nil"/>
          <w:between w:val="nil"/>
        </w:pBdr>
        <w:spacing w:before="0" w:after="0" w:line="240" w:lineRule="auto"/>
      </w:pPr>
      <w:r w:rsidRPr="00AD1A61">
        <w:rPr>
          <w:rStyle w:val="FootnoteReference"/>
          <w:rFonts w:asciiTheme="majorHAnsi" w:hAnsiTheme="majorHAnsi"/>
          <w:color w:val="000000" w:themeColor="text1"/>
          <w:sz w:val="16"/>
          <w:szCs w:val="16"/>
        </w:rPr>
        <w:footnoteRef/>
      </w:r>
      <w:r>
        <w:rPr>
          <w:rFonts w:asciiTheme="majorHAnsi" w:hAnsiTheme="majorHAnsi"/>
          <w:color w:val="000000" w:themeColor="text1"/>
          <w:sz w:val="16"/>
          <w:szCs w:val="16"/>
        </w:rPr>
        <w:t xml:space="preserve"> Od ukupno 13.679 zaposlenih ocjenjeno je 8.</w:t>
      </w:r>
      <w:r w:rsidRPr="00AD1A61">
        <w:rPr>
          <w:rFonts w:asciiTheme="majorHAnsi" w:hAnsiTheme="majorHAnsi"/>
          <w:color w:val="000000" w:themeColor="text1"/>
          <w:sz w:val="16"/>
          <w:szCs w:val="16"/>
        </w:rPr>
        <w:t>670</w:t>
      </w:r>
    </w:p>
  </w:footnote>
  <w:footnote w:id="164">
    <w:p w:rsidR="00E934CF" w:rsidRPr="006C2D4F" w:rsidRDefault="00E934CF" w:rsidP="002348B5">
      <w:pPr>
        <w:pStyle w:val="FootnoteText"/>
        <w:rPr>
          <w:rFonts w:asciiTheme="majorHAnsi" w:hAnsiTheme="majorHAnsi" w:cstheme="majorHAnsi"/>
          <w:sz w:val="16"/>
          <w:szCs w:val="16"/>
          <w:lang w:val="sr-Latn-RS"/>
        </w:rPr>
      </w:pPr>
      <w:r w:rsidRPr="006C2D4F">
        <w:rPr>
          <w:rStyle w:val="FootnoteReference"/>
          <w:rFonts w:asciiTheme="majorHAnsi" w:hAnsiTheme="majorHAnsi" w:cstheme="majorHAnsi"/>
          <w:color w:val="auto"/>
          <w:sz w:val="16"/>
          <w:szCs w:val="16"/>
        </w:rPr>
        <w:footnoteRef/>
      </w:r>
      <w:r w:rsidRPr="006C2D4F">
        <w:rPr>
          <w:rFonts w:asciiTheme="majorHAnsi" w:hAnsiTheme="majorHAnsi" w:cstheme="majorHAnsi"/>
          <w:color w:val="auto"/>
          <w:sz w:val="16"/>
          <w:szCs w:val="16"/>
        </w:rPr>
        <w:t xml:space="preserve"> </w:t>
      </w:r>
      <w:r w:rsidRPr="006C2D4F">
        <w:rPr>
          <w:rFonts w:asciiTheme="majorHAnsi" w:hAnsiTheme="majorHAnsi" w:cstheme="majorHAnsi"/>
          <w:color w:val="auto"/>
          <w:sz w:val="16"/>
          <w:szCs w:val="16"/>
          <w:lang w:val="sr-Latn-RS"/>
        </w:rPr>
        <w:t>Shodno utvrđenom obuhvatu strategije</w:t>
      </w:r>
    </w:p>
  </w:footnote>
  <w:footnote w:id="165">
    <w:p w:rsidR="00E934CF" w:rsidRPr="00F0653F" w:rsidRDefault="00E934CF" w:rsidP="002348B5">
      <w:pPr>
        <w:pStyle w:val="FootnoteText"/>
        <w:rPr>
          <w:rFonts w:asciiTheme="majorHAnsi" w:hAnsiTheme="majorHAnsi" w:cstheme="majorHAnsi"/>
          <w:sz w:val="16"/>
          <w:szCs w:val="16"/>
          <w:lang w:val="sr-Latn-RS"/>
        </w:rPr>
      </w:pPr>
      <w:r w:rsidRPr="00F0653F">
        <w:rPr>
          <w:rStyle w:val="FootnoteReference"/>
          <w:rFonts w:asciiTheme="majorHAnsi" w:hAnsiTheme="majorHAnsi" w:cstheme="majorHAnsi"/>
          <w:color w:val="auto"/>
          <w:sz w:val="16"/>
          <w:szCs w:val="16"/>
        </w:rPr>
        <w:footnoteRef/>
      </w:r>
      <w:r w:rsidRPr="00F0653F">
        <w:rPr>
          <w:rFonts w:asciiTheme="majorHAnsi" w:hAnsiTheme="majorHAnsi" w:cstheme="majorHAnsi"/>
          <w:color w:val="auto"/>
          <w:sz w:val="16"/>
          <w:szCs w:val="16"/>
        </w:rPr>
        <w:t xml:space="preserve"> </w:t>
      </w:r>
      <w:r w:rsidRPr="00F0653F">
        <w:rPr>
          <w:rFonts w:asciiTheme="majorHAnsi" w:hAnsiTheme="majorHAnsi" w:cstheme="majorHAnsi"/>
          <w:color w:val="auto"/>
          <w:sz w:val="16"/>
          <w:szCs w:val="16"/>
          <w:lang w:val="sr-Latn-RS"/>
        </w:rPr>
        <w:t>Učešće se utvrđuje stavljanjem u odnos broja zaposlenih shodno eviden</w:t>
      </w:r>
      <w:r>
        <w:rPr>
          <w:rFonts w:asciiTheme="majorHAnsi" w:hAnsiTheme="majorHAnsi" w:cstheme="majorHAnsi"/>
          <w:color w:val="auto"/>
          <w:sz w:val="16"/>
          <w:szCs w:val="16"/>
          <w:lang w:val="sr-Latn-RS"/>
        </w:rPr>
        <w:t>ciji koju po i</w:t>
      </w:r>
      <w:r w:rsidRPr="00F0653F">
        <w:rPr>
          <w:rFonts w:asciiTheme="majorHAnsi" w:hAnsiTheme="majorHAnsi" w:cstheme="majorHAnsi"/>
          <w:color w:val="auto"/>
          <w:sz w:val="16"/>
          <w:szCs w:val="16"/>
          <w:lang w:val="sr-Latn-RS"/>
        </w:rPr>
        <w:t>nstrukcijama vodi MFSS i ukupnog broja zaposlenih u CG shodno podacima Uprave za statistiku</w:t>
      </w:r>
    </w:p>
  </w:footnote>
  <w:footnote w:id="166">
    <w:p w:rsidR="00E934CF" w:rsidRPr="009E10F2" w:rsidRDefault="00E934CF" w:rsidP="00170DCE">
      <w:pPr>
        <w:pStyle w:val="FootnoteText"/>
        <w:spacing w:before="0"/>
        <w:rPr>
          <w:rFonts w:asciiTheme="majorHAnsi" w:hAnsiTheme="majorHAnsi" w:cstheme="majorHAnsi"/>
          <w:color w:val="000000" w:themeColor="text1"/>
          <w:sz w:val="16"/>
          <w:szCs w:val="16"/>
          <w:lang w:val="sr-Latn-ME"/>
        </w:rPr>
      </w:pPr>
      <w:r w:rsidRPr="009E10F2">
        <w:rPr>
          <w:rStyle w:val="FootnoteReference"/>
          <w:rFonts w:asciiTheme="majorHAnsi" w:hAnsiTheme="majorHAnsi" w:cstheme="majorHAnsi"/>
          <w:color w:val="000000" w:themeColor="text1"/>
          <w:sz w:val="16"/>
          <w:szCs w:val="16"/>
        </w:rPr>
        <w:footnoteRef/>
      </w:r>
      <w:r w:rsidRPr="009E10F2">
        <w:rPr>
          <w:rFonts w:asciiTheme="majorHAnsi" w:hAnsiTheme="majorHAnsi" w:cstheme="majorHAnsi"/>
          <w:color w:val="000000" w:themeColor="text1"/>
          <w:sz w:val="16"/>
          <w:szCs w:val="16"/>
        </w:rPr>
        <w:t xml:space="preserve"> </w:t>
      </w:r>
      <w:r w:rsidRPr="009E10F2">
        <w:rPr>
          <w:rFonts w:asciiTheme="majorHAnsi" w:hAnsiTheme="majorHAnsi" w:cstheme="majorHAnsi"/>
          <w:color w:val="000000" w:themeColor="text1"/>
          <w:sz w:val="16"/>
          <w:szCs w:val="16"/>
          <w:lang w:val="sr-Latn-ME"/>
        </w:rPr>
        <w:t>Nacrt Fiskalne Strategije 2022-2026</w:t>
      </w:r>
      <w:r>
        <w:rPr>
          <w:rFonts w:asciiTheme="majorHAnsi" w:hAnsiTheme="majorHAnsi" w:cstheme="majorHAnsi"/>
          <w:color w:val="000000" w:themeColor="text1"/>
          <w:sz w:val="16"/>
          <w:szCs w:val="16"/>
          <w:lang w:val="sr-Latn-ME"/>
        </w:rPr>
        <w:t>.</w:t>
      </w:r>
    </w:p>
  </w:footnote>
  <w:footnote w:id="167">
    <w:p w:rsidR="00E934CF" w:rsidRDefault="00E934CF" w:rsidP="00170DCE">
      <w:pPr>
        <w:pBdr>
          <w:top w:val="nil"/>
          <w:left w:val="nil"/>
          <w:bottom w:val="nil"/>
          <w:right w:val="nil"/>
          <w:between w:val="nil"/>
        </w:pBdr>
        <w:spacing w:before="0" w:after="0" w:line="240" w:lineRule="auto"/>
      </w:pPr>
      <w:r w:rsidRPr="009E10F2">
        <w:rPr>
          <w:rStyle w:val="FootnoteReference"/>
          <w:rFonts w:asciiTheme="majorHAnsi" w:hAnsiTheme="majorHAnsi" w:cstheme="majorHAnsi"/>
          <w:color w:val="000000" w:themeColor="text1"/>
          <w:sz w:val="16"/>
          <w:szCs w:val="16"/>
        </w:rPr>
        <w:footnoteRef/>
      </w:r>
      <w:r w:rsidRPr="009E10F2">
        <w:rPr>
          <w:rFonts w:asciiTheme="majorHAnsi" w:hAnsiTheme="majorHAnsi" w:cstheme="majorHAnsi"/>
          <w:color w:val="000000" w:themeColor="text1"/>
          <w:sz w:val="16"/>
          <w:szCs w:val="16"/>
        </w:rPr>
        <w:t xml:space="preserve"> Aktivnosti dodatno definisane jačanjem Budžetske inspekcije kroz Program reforme javnih fiannsija 2022-2026</w:t>
      </w:r>
    </w:p>
  </w:footnote>
  <w:footnote w:id="168">
    <w:p w:rsidR="00E934CF" w:rsidRPr="00807195" w:rsidRDefault="00E934CF" w:rsidP="00170DCE">
      <w:pPr>
        <w:pBdr>
          <w:top w:val="nil"/>
          <w:left w:val="nil"/>
          <w:bottom w:val="nil"/>
          <w:right w:val="nil"/>
          <w:between w:val="nil"/>
        </w:pBdr>
        <w:spacing w:before="0" w:after="0" w:line="240" w:lineRule="auto"/>
        <w:rPr>
          <w:rFonts w:asciiTheme="majorHAnsi" w:eastAsia="Sitka Text" w:hAnsiTheme="majorHAnsi" w:cstheme="majorHAnsi"/>
          <w:sz w:val="16"/>
          <w:szCs w:val="16"/>
        </w:rPr>
      </w:pPr>
      <w:r w:rsidRPr="00807195">
        <w:rPr>
          <w:rStyle w:val="FootnoteReference"/>
          <w:rFonts w:asciiTheme="majorHAnsi" w:hAnsiTheme="majorHAnsi" w:cstheme="majorHAnsi"/>
          <w:color w:val="000000" w:themeColor="text1"/>
          <w:sz w:val="16"/>
          <w:szCs w:val="16"/>
        </w:rPr>
        <w:footnoteRef/>
      </w:r>
      <w:r w:rsidRPr="00807195">
        <w:rPr>
          <w:rFonts w:asciiTheme="majorHAnsi" w:eastAsia="Sitka Text" w:hAnsiTheme="majorHAnsi" w:cstheme="majorHAnsi"/>
          <w:color w:val="000000" w:themeColor="text1"/>
          <w:sz w:val="16"/>
          <w:szCs w:val="16"/>
        </w:rPr>
        <w:t xml:space="preserve"> </w:t>
      </w:r>
      <w:r>
        <w:rPr>
          <w:rFonts w:asciiTheme="majorHAnsi" w:eastAsia="Sitka Text" w:hAnsiTheme="majorHAnsi" w:cstheme="majorHAnsi"/>
          <w:color w:val="000000" w:themeColor="text1"/>
          <w:sz w:val="16"/>
          <w:szCs w:val="16"/>
        </w:rPr>
        <w:t>Poreska za katastar i drž</w:t>
      </w:r>
      <w:r w:rsidRPr="00807195">
        <w:rPr>
          <w:rFonts w:asciiTheme="majorHAnsi" w:eastAsia="Sitka Text" w:hAnsiTheme="majorHAnsi" w:cstheme="majorHAnsi"/>
          <w:color w:val="000000" w:themeColor="text1"/>
          <w:sz w:val="16"/>
          <w:szCs w:val="16"/>
        </w:rPr>
        <w:t>avnu imovinu i Uprava prihoda</w:t>
      </w:r>
    </w:p>
  </w:footnote>
  <w:footnote w:id="169">
    <w:p w:rsidR="00E934CF" w:rsidRPr="009B701D" w:rsidRDefault="00E934CF" w:rsidP="00170DCE">
      <w:pPr>
        <w:pStyle w:val="FootnoteText"/>
        <w:spacing w:before="0"/>
        <w:rPr>
          <w:rFonts w:asciiTheme="majorHAnsi" w:hAnsiTheme="majorHAnsi" w:cstheme="majorHAnsi"/>
          <w:sz w:val="16"/>
          <w:szCs w:val="16"/>
          <w:lang w:val="sr-Latn-RS"/>
        </w:rPr>
      </w:pPr>
      <w:r w:rsidRPr="009B701D">
        <w:rPr>
          <w:rStyle w:val="FootnoteReference"/>
          <w:rFonts w:asciiTheme="majorHAnsi" w:hAnsiTheme="majorHAnsi" w:cstheme="majorHAnsi"/>
          <w:color w:val="000000" w:themeColor="text1"/>
          <w:sz w:val="16"/>
          <w:szCs w:val="16"/>
        </w:rPr>
        <w:footnoteRef/>
      </w:r>
      <w:r w:rsidRPr="009B701D">
        <w:rPr>
          <w:rFonts w:asciiTheme="majorHAnsi" w:hAnsiTheme="majorHAnsi" w:cstheme="majorHAnsi"/>
          <w:color w:val="000000" w:themeColor="text1"/>
          <w:sz w:val="16"/>
          <w:szCs w:val="16"/>
        </w:rPr>
        <w:t xml:space="preserve"> </w:t>
      </w:r>
      <w:r>
        <w:rPr>
          <w:rFonts w:asciiTheme="majorHAnsi" w:hAnsiTheme="majorHAnsi" w:cstheme="majorHAnsi"/>
          <w:color w:val="000000" w:themeColor="text1"/>
          <w:sz w:val="16"/>
          <w:szCs w:val="16"/>
        </w:rPr>
        <w:t>35 od 83 presude</w:t>
      </w:r>
    </w:p>
  </w:footnote>
  <w:footnote w:id="170">
    <w:p w:rsidR="00E934CF" w:rsidRPr="00EE71FF" w:rsidRDefault="00E934CF">
      <w:pPr>
        <w:pStyle w:val="FootnoteText"/>
        <w:rPr>
          <w:rFonts w:asciiTheme="majorHAnsi" w:hAnsiTheme="majorHAnsi" w:cstheme="majorHAnsi"/>
          <w:sz w:val="16"/>
          <w:szCs w:val="16"/>
          <w:lang w:val="sr-Latn-RS"/>
        </w:rPr>
      </w:pPr>
      <w:r w:rsidRPr="00EE71FF">
        <w:rPr>
          <w:rStyle w:val="FootnoteReference"/>
          <w:rFonts w:asciiTheme="majorHAnsi" w:hAnsiTheme="majorHAnsi" w:cstheme="majorHAnsi"/>
          <w:color w:val="000000" w:themeColor="text1"/>
          <w:sz w:val="16"/>
          <w:szCs w:val="16"/>
        </w:rPr>
        <w:footnoteRef/>
      </w:r>
      <w:r w:rsidRPr="00EE71FF">
        <w:rPr>
          <w:rFonts w:asciiTheme="majorHAnsi" w:hAnsiTheme="majorHAnsi" w:cstheme="majorHAnsi"/>
          <w:color w:val="000000" w:themeColor="text1"/>
          <w:sz w:val="16"/>
          <w:szCs w:val="16"/>
        </w:rPr>
        <w:t xml:space="preserve"> </w:t>
      </w:r>
      <w:r w:rsidRPr="00EE71FF">
        <w:rPr>
          <w:rFonts w:asciiTheme="majorHAnsi" w:hAnsiTheme="majorHAnsi" w:cstheme="majorHAnsi"/>
          <w:color w:val="000000" w:themeColor="text1"/>
          <w:sz w:val="16"/>
          <w:szCs w:val="16"/>
          <w:lang w:val="sr-Latn-RS"/>
        </w:rPr>
        <w:t>1140 institucija od 1327</w:t>
      </w:r>
    </w:p>
  </w:footnote>
  <w:footnote w:id="171">
    <w:p w:rsidR="00E934CF" w:rsidRPr="00E55216" w:rsidRDefault="00E934CF">
      <w:pPr>
        <w:pStyle w:val="FootnoteText"/>
        <w:rPr>
          <w:color w:val="000000" w:themeColor="text1"/>
          <w:sz w:val="16"/>
          <w:szCs w:val="16"/>
          <w:lang w:val="sr-Latn-RS"/>
        </w:rPr>
      </w:pPr>
      <w:r w:rsidRPr="00E55216">
        <w:rPr>
          <w:rStyle w:val="FootnoteReference"/>
          <w:color w:val="000000" w:themeColor="text1"/>
          <w:sz w:val="16"/>
          <w:szCs w:val="16"/>
        </w:rPr>
        <w:footnoteRef/>
      </w:r>
      <w:r w:rsidRPr="00E55216">
        <w:rPr>
          <w:color w:val="000000" w:themeColor="text1"/>
          <w:sz w:val="16"/>
          <w:szCs w:val="16"/>
        </w:rPr>
        <w:t xml:space="preserve"> 1,002 od 4,328</w:t>
      </w:r>
    </w:p>
  </w:footnote>
  <w:footnote w:id="172">
    <w:p w:rsidR="00E934CF" w:rsidRPr="00E55216" w:rsidRDefault="00E934CF">
      <w:pPr>
        <w:pStyle w:val="FootnoteText"/>
        <w:rPr>
          <w:lang w:val="sr-Latn-RS"/>
        </w:rPr>
      </w:pPr>
      <w:r w:rsidRPr="00E55216">
        <w:rPr>
          <w:rStyle w:val="FootnoteReference"/>
          <w:color w:val="000000" w:themeColor="text1"/>
          <w:sz w:val="16"/>
          <w:szCs w:val="16"/>
        </w:rPr>
        <w:footnoteRef/>
      </w:r>
      <w:r w:rsidRPr="00E55216">
        <w:rPr>
          <w:color w:val="000000" w:themeColor="text1"/>
          <w:sz w:val="16"/>
          <w:szCs w:val="16"/>
        </w:rPr>
        <w:t xml:space="preserve"> 2,302 od 4,328</w:t>
      </w:r>
    </w:p>
  </w:footnote>
  <w:footnote w:id="173">
    <w:p w:rsidR="00E934CF" w:rsidRDefault="00E934CF">
      <w:pPr>
        <w:pBdr>
          <w:top w:val="nil"/>
          <w:left w:val="nil"/>
          <w:bottom w:val="nil"/>
          <w:right w:val="nil"/>
          <w:between w:val="nil"/>
        </w:pBdr>
        <w:spacing w:after="0" w:line="240" w:lineRule="auto"/>
        <w:rPr>
          <w:rFonts w:ascii="Sitka Text" w:eastAsia="Sitka Text" w:hAnsi="Sitka Text" w:cs="Sitka Text"/>
          <w:color w:val="000000"/>
          <w:sz w:val="16"/>
          <w:szCs w:val="16"/>
        </w:rPr>
      </w:pPr>
      <w:r>
        <w:rPr>
          <w:rStyle w:val="FootnoteReference"/>
        </w:rPr>
        <w:footnoteRef/>
      </w:r>
      <w:r>
        <w:rPr>
          <w:rFonts w:ascii="Sitka Text" w:eastAsia="Sitka Text" w:hAnsi="Sitka Text" w:cs="Sitka Text"/>
          <w:color w:val="000000"/>
          <w:sz w:val="16"/>
          <w:szCs w:val="16"/>
        </w:rPr>
        <w:t>Obveznici primjene Zakona o SPI – ukupno 1327 (2020. godina)</w:t>
      </w:r>
    </w:p>
  </w:footnote>
  <w:footnote w:id="174">
    <w:p w:rsidR="00E934CF" w:rsidRPr="00AB0321" w:rsidRDefault="00E934CF">
      <w:pPr>
        <w:pBdr>
          <w:top w:val="nil"/>
          <w:left w:val="nil"/>
          <w:bottom w:val="nil"/>
          <w:right w:val="nil"/>
          <w:between w:val="nil"/>
        </w:pBdr>
        <w:spacing w:after="0" w:line="240" w:lineRule="auto"/>
        <w:ind w:right="-720"/>
        <w:jc w:val="both"/>
        <w:rPr>
          <w:rFonts w:asciiTheme="majorHAnsi" w:eastAsia="Sitka Text" w:hAnsiTheme="majorHAnsi" w:cstheme="majorHAnsi"/>
          <w:sz w:val="16"/>
          <w:szCs w:val="16"/>
        </w:rPr>
      </w:pPr>
      <w:r w:rsidRPr="00AB0321">
        <w:rPr>
          <w:rStyle w:val="FootnoteReference"/>
          <w:rFonts w:asciiTheme="majorHAnsi" w:hAnsiTheme="majorHAnsi" w:cstheme="majorHAnsi"/>
          <w:color w:val="000000" w:themeColor="text1"/>
          <w:sz w:val="16"/>
          <w:szCs w:val="16"/>
        </w:rPr>
        <w:footnoteRef/>
      </w:r>
      <w:r>
        <w:rPr>
          <w:rFonts w:asciiTheme="majorHAnsi" w:eastAsia="Sitka Text" w:hAnsiTheme="majorHAnsi" w:cstheme="majorHAnsi"/>
          <w:color w:val="000000" w:themeColor="text1"/>
          <w:sz w:val="16"/>
          <w:szCs w:val="16"/>
        </w:rPr>
        <w:t xml:space="preserve"> H</w:t>
      </w:r>
      <w:r w:rsidRPr="00AB0321">
        <w:rPr>
          <w:rFonts w:asciiTheme="majorHAnsi" w:eastAsia="Sitka Text" w:hAnsiTheme="majorHAnsi" w:cstheme="majorHAnsi"/>
          <w:color w:val="000000" w:themeColor="text1"/>
          <w:sz w:val="16"/>
          <w:szCs w:val="16"/>
        </w:rPr>
        <w:t>igh value data“ Nova Direktiva (EU) 2019/1024 o otvorenim podacima i ponovnoj upotrebi PSI-a uvodi koncept skupova podataka velike vr</w:t>
      </w:r>
      <w:r>
        <w:rPr>
          <w:rFonts w:asciiTheme="majorHAnsi" w:eastAsia="Sitka Text" w:hAnsiTheme="majorHAnsi" w:cstheme="majorHAnsi"/>
          <w:color w:val="000000" w:themeColor="text1"/>
          <w:sz w:val="16"/>
          <w:szCs w:val="16"/>
        </w:rPr>
        <w:t>ij</w:t>
      </w:r>
      <w:r w:rsidRPr="00AB0321">
        <w:rPr>
          <w:rFonts w:asciiTheme="majorHAnsi" w:eastAsia="Sitka Text" w:hAnsiTheme="majorHAnsi" w:cstheme="majorHAnsi"/>
          <w:color w:val="000000" w:themeColor="text1"/>
          <w:sz w:val="16"/>
          <w:szCs w:val="16"/>
        </w:rPr>
        <w:t>ednosti, definisani</w:t>
      </w:r>
      <w:r>
        <w:rPr>
          <w:rFonts w:asciiTheme="majorHAnsi" w:eastAsia="Sitka Text" w:hAnsiTheme="majorHAnsi" w:cstheme="majorHAnsi"/>
          <w:color w:val="000000" w:themeColor="text1"/>
          <w:sz w:val="16"/>
          <w:szCs w:val="16"/>
        </w:rPr>
        <w:t>h kao podaci koji su povezani s</w:t>
      </w:r>
      <w:r w:rsidRPr="00AB0321">
        <w:rPr>
          <w:rFonts w:asciiTheme="majorHAnsi" w:eastAsia="Sitka Text" w:hAnsiTheme="majorHAnsi" w:cstheme="majorHAnsi"/>
          <w:color w:val="000000" w:themeColor="text1"/>
          <w:sz w:val="16"/>
          <w:szCs w:val="16"/>
        </w:rPr>
        <w:t xml:space="preserve"> važnim kori</w:t>
      </w:r>
      <w:r>
        <w:rPr>
          <w:rFonts w:asciiTheme="majorHAnsi" w:eastAsia="Sitka Text" w:hAnsiTheme="majorHAnsi" w:cstheme="majorHAnsi"/>
          <w:color w:val="000000" w:themeColor="text1"/>
          <w:sz w:val="16"/>
          <w:szCs w:val="16"/>
        </w:rPr>
        <w:t>stima za društvo i privredu kad</w:t>
      </w:r>
      <w:r w:rsidRPr="00AB0321">
        <w:rPr>
          <w:rFonts w:asciiTheme="majorHAnsi" w:eastAsia="Sitka Text" w:hAnsiTheme="majorHAnsi" w:cstheme="majorHAnsi"/>
          <w:color w:val="000000" w:themeColor="text1"/>
          <w:sz w:val="16"/>
          <w:szCs w:val="16"/>
        </w:rPr>
        <w:t xml:space="preserve"> se ponovo koriste. Skupovi podataka velike vr</w:t>
      </w:r>
      <w:r>
        <w:rPr>
          <w:rFonts w:asciiTheme="majorHAnsi" w:eastAsia="Sitka Text" w:hAnsiTheme="majorHAnsi" w:cstheme="majorHAnsi"/>
          <w:color w:val="000000" w:themeColor="text1"/>
          <w:sz w:val="16"/>
          <w:szCs w:val="16"/>
        </w:rPr>
        <w:t>ij</w:t>
      </w:r>
      <w:r w:rsidRPr="00AB0321">
        <w:rPr>
          <w:rFonts w:asciiTheme="majorHAnsi" w:eastAsia="Sitka Text" w:hAnsiTheme="majorHAnsi" w:cstheme="majorHAnsi"/>
          <w:color w:val="000000" w:themeColor="text1"/>
          <w:sz w:val="16"/>
          <w:szCs w:val="16"/>
        </w:rPr>
        <w:t>ednosti podl</w:t>
      </w:r>
      <w:r>
        <w:rPr>
          <w:rFonts w:asciiTheme="majorHAnsi" w:eastAsia="Sitka Text" w:hAnsiTheme="majorHAnsi" w:cstheme="majorHAnsi"/>
          <w:color w:val="000000" w:themeColor="text1"/>
          <w:sz w:val="16"/>
          <w:szCs w:val="16"/>
        </w:rPr>
        <w:t>ij</w:t>
      </w:r>
      <w:r w:rsidRPr="00AB0321">
        <w:rPr>
          <w:rFonts w:asciiTheme="majorHAnsi" w:eastAsia="Sitka Text" w:hAnsiTheme="majorHAnsi" w:cstheme="majorHAnsi"/>
          <w:color w:val="000000" w:themeColor="text1"/>
          <w:sz w:val="16"/>
          <w:szCs w:val="16"/>
        </w:rPr>
        <w:t>ežu zasebnom skupu pravila</w:t>
      </w:r>
      <w:r>
        <w:rPr>
          <w:rFonts w:asciiTheme="majorHAnsi" w:eastAsia="Sitka Text" w:hAnsiTheme="majorHAnsi" w:cstheme="majorHAnsi"/>
          <w:color w:val="000000" w:themeColor="text1"/>
          <w:sz w:val="16"/>
          <w:szCs w:val="16"/>
        </w:rPr>
        <w:t xml:space="preserve"> koja besplatno </w:t>
      </w:r>
      <w:r w:rsidRPr="00AB0321">
        <w:rPr>
          <w:rFonts w:asciiTheme="majorHAnsi" w:eastAsia="Sitka Text" w:hAnsiTheme="majorHAnsi" w:cstheme="majorHAnsi"/>
          <w:color w:val="000000" w:themeColor="text1"/>
          <w:sz w:val="16"/>
          <w:szCs w:val="16"/>
        </w:rPr>
        <w:t>obezbeđ</w:t>
      </w:r>
      <w:r>
        <w:rPr>
          <w:rFonts w:asciiTheme="majorHAnsi" w:eastAsia="Sitka Text" w:hAnsiTheme="majorHAnsi" w:cstheme="majorHAnsi"/>
          <w:color w:val="000000" w:themeColor="text1"/>
          <w:sz w:val="16"/>
          <w:szCs w:val="16"/>
        </w:rPr>
        <w:t>uju njihovu dostupnost</w:t>
      </w:r>
      <w:r w:rsidRPr="00AB0321">
        <w:rPr>
          <w:rFonts w:asciiTheme="majorHAnsi" w:eastAsia="Sitka Text" w:hAnsiTheme="majorHAnsi" w:cstheme="majorHAnsi"/>
          <w:color w:val="000000" w:themeColor="text1"/>
          <w:sz w:val="16"/>
          <w:szCs w:val="16"/>
        </w:rPr>
        <w:t>, u mašinski čitljivim formatima, koji se obezb</w:t>
      </w:r>
      <w:r>
        <w:rPr>
          <w:rFonts w:asciiTheme="majorHAnsi" w:eastAsia="Sitka Text" w:hAnsiTheme="majorHAnsi" w:cstheme="majorHAnsi"/>
          <w:color w:val="000000" w:themeColor="text1"/>
          <w:sz w:val="16"/>
          <w:szCs w:val="16"/>
        </w:rPr>
        <w:t>j</w:t>
      </w:r>
      <w:r w:rsidRPr="00AB0321">
        <w:rPr>
          <w:rFonts w:asciiTheme="majorHAnsi" w:eastAsia="Sitka Text" w:hAnsiTheme="majorHAnsi" w:cstheme="majorHAnsi"/>
          <w:color w:val="000000" w:themeColor="text1"/>
          <w:sz w:val="16"/>
          <w:szCs w:val="16"/>
        </w:rPr>
        <w:t>eđuju preko interfejsa za programiranje aplikacija (API-ji) i, gd</w:t>
      </w:r>
      <w:r>
        <w:rPr>
          <w:rFonts w:asciiTheme="majorHAnsi" w:eastAsia="Sitka Text" w:hAnsiTheme="majorHAnsi" w:cstheme="majorHAnsi"/>
          <w:color w:val="000000" w:themeColor="text1"/>
          <w:sz w:val="16"/>
          <w:szCs w:val="16"/>
        </w:rPr>
        <w:t>j</w:t>
      </w:r>
      <w:r w:rsidRPr="00AB0321">
        <w:rPr>
          <w:rFonts w:asciiTheme="majorHAnsi" w:eastAsia="Sitka Text" w:hAnsiTheme="majorHAnsi" w:cstheme="majorHAnsi"/>
          <w:color w:val="000000" w:themeColor="text1"/>
          <w:sz w:val="16"/>
          <w:szCs w:val="16"/>
        </w:rPr>
        <w:t>e je to relevantno, za masovno preuzimanje.</w:t>
      </w:r>
    </w:p>
  </w:footnote>
  <w:footnote w:id="175">
    <w:p w:rsidR="00E934CF" w:rsidRDefault="00E934CF">
      <w:pPr>
        <w:pBdr>
          <w:top w:val="nil"/>
          <w:left w:val="nil"/>
          <w:bottom w:val="nil"/>
          <w:right w:val="nil"/>
          <w:between w:val="nil"/>
        </w:pBdr>
        <w:spacing w:after="0" w:line="240" w:lineRule="auto"/>
        <w:rPr>
          <w:rFonts w:ascii="Sitka Text" w:eastAsia="Sitka Text" w:hAnsi="Sitka Text" w:cs="Sitka Text"/>
          <w:color w:val="000000"/>
          <w:sz w:val="16"/>
          <w:szCs w:val="16"/>
        </w:rPr>
      </w:pPr>
      <w:r>
        <w:rPr>
          <w:rStyle w:val="FootnoteReference"/>
        </w:rPr>
        <w:footnoteRef/>
      </w:r>
      <w:r>
        <w:rPr>
          <w:rFonts w:ascii="Sitka Text" w:eastAsia="Sitka Text" w:hAnsi="Sitka Text" w:cs="Sitka Text"/>
          <w:color w:val="000000"/>
          <w:sz w:val="16"/>
          <w:szCs w:val="16"/>
        </w:rPr>
        <w:t xml:space="preserve"> Koji su dobili pozitivno mišljenje GSV-a</w:t>
      </w:r>
    </w:p>
  </w:footnote>
  <w:footnote w:id="176">
    <w:p w:rsidR="00E934CF" w:rsidRPr="00681693" w:rsidRDefault="00E934CF" w:rsidP="00681693">
      <w:pPr>
        <w:pBdr>
          <w:top w:val="nil"/>
          <w:left w:val="nil"/>
          <w:bottom w:val="nil"/>
          <w:right w:val="nil"/>
          <w:between w:val="nil"/>
        </w:pBdr>
        <w:spacing w:before="0" w:after="0" w:line="240" w:lineRule="auto"/>
        <w:rPr>
          <w:rFonts w:asciiTheme="majorHAnsi" w:eastAsia="Sitka Text" w:hAnsiTheme="majorHAnsi" w:cs="Sitka Text"/>
          <w:color w:val="auto"/>
          <w:sz w:val="16"/>
          <w:szCs w:val="16"/>
        </w:rPr>
      </w:pPr>
      <w:r w:rsidRPr="00681693">
        <w:rPr>
          <w:rStyle w:val="FootnoteReference"/>
          <w:rFonts w:asciiTheme="majorHAnsi" w:hAnsiTheme="majorHAnsi"/>
          <w:color w:val="auto"/>
          <w:sz w:val="16"/>
          <w:szCs w:val="16"/>
        </w:rPr>
        <w:footnoteRef/>
      </w:r>
      <w:r>
        <w:rPr>
          <w:rFonts w:asciiTheme="majorHAnsi" w:eastAsia="Sitka Text" w:hAnsiTheme="majorHAnsi" w:cs="Sitka Text"/>
          <w:color w:val="auto"/>
          <w:sz w:val="16"/>
          <w:szCs w:val="16"/>
        </w:rPr>
        <w:t xml:space="preserve"> S</w:t>
      </w:r>
      <w:r w:rsidRPr="00681693">
        <w:rPr>
          <w:rFonts w:asciiTheme="majorHAnsi" w:eastAsia="Sitka Text" w:hAnsiTheme="majorHAnsi" w:cs="Sitka Text"/>
          <w:color w:val="auto"/>
          <w:sz w:val="16"/>
          <w:szCs w:val="16"/>
        </w:rPr>
        <w:t xml:space="preserve"> koordinacionom funkcijom u oblasti planiranja politika</w:t>
      </w:r>
    </w:p>
  </w:footnote>
  <w:footnote w:id="177">
    <w:p w:rsidR="00E934CF" w:rsidRPr="00681693" w:rsidRDefault="00E934CF" w:rsidP="00681693">
      <w:pPr>
        <w:pBdr>
          <w:top w:val="nil"/>
          <w:left w:val="nil"/>
          <w:bottom w:val="nil"/>
          <w:right w:val="nil"/>
          <w:between w:val="nil"/>
        </w:pBdr>
        <w:spacing w:before="0" w:after="0" w:line="240" w:lineRule="auto"/>
        <w:rPr>
          <w:rFonts w:asciiTheme="majorHAnsi" w:eastAsia="Sitka Text" w:hAnsiTheme="majorHAnsi" w:cs="Sitka Text"/>
          <w:color w:val="auto"/>
          <w:sz w:val="16"/>
          <w:szCs w:val="16"/>
        </w:rPr>
      </w:pPr>
      <w:r w:rsidRPr="00681693">
        <w:rPr>
          <w:rStyle w:val="FootnoteReference"/>
          <w:rFonts w:asciiTheme="majorHAnsi" w:hAnsiTheme="majorHAnsi"/>
          <w:color w:val="auto"/>
          <w:sz w:val="16"/>
          <w:szCs w:val="16"/>
        </w:rPr>
        <w:footnoteRef/>
      </w:r>
      <w:r>
        <w:rPr>
          <w:rFonts w:asciiTheme="majorHAnsi" w:eastAsia="Sitka Text" w:hAnsiTheme="majorHAnsi" w:cs="Sitka Text"/>
          <w:color w:val="auto"/>
          <w:sz w:val="16"/>
          <w:szCs w:val="16"/>
        </w:rPr>
        <w:t xml:space="preserve"> S</w:t>
      </w:r>
      <w:r w:rsidRPr="00681693">
        <w:rPr>
          <w:rFonts w:asciiTheme="majorHAnsi" w:eastAsia="Sitka Text" w:hAnsiTheme="majorHAnsi" w:cs="Sitka Text"/>
          <w:color w:val="auto"/>
          <w:sz w:val="16"/>
          <w:szCs w:val="16"/>
        </w:rPr>
        <w:t xml:space="preserve"> koordinacionom funkcijom u oblasti planiranja politika</w:t>
      </w:r>
    </w:p>
  </w:footnote>
  <w:footnote w:id="178">
    <w:p w:rsidR="00E934CF" w:rsidRDefault="00E934CF" w:rsidP="00681693">
      <w:pPr>
        <w:pBdr>
          <w:top w:val="nil"/>
          <w:left w:val="nil"/>
          <w:bottom w:val="nil"/>
          <w:right w:val="nil"/>
          <w:between w:val="nil"/>
        </w:pBdr>
        <w:spacing w:before="0" w:after="0" w:line="240" w:lineRule="auto"/>
        <w:rPr>
          <w:sz w:val="16"/>
          <w:szCs w:val="16"/>
        </w:rPr>
      </w:pPr>
      <w:r w:rsidRPr="00681693">
        <w:rPr>
          <w:rStyle w:val="FootnoteReference"/>
          <w:rFonts w:asciiTheme="majorHAnsi" w:hAnsiTheme="majorHAnsi"/>
          <w:color w:val="auto"/>
          <w:sz w:val="16"/>
          <w:szCs w:val="16"/>
        </w:rPr>
        <w:footnoteRef/>
      </w:r>
      <w:r>
        <w:rPr>
          <w:rFonts w:asciiTheme="majorHAnsi" w:hAnsiTheme="majorHAnsi"/>
          <w:color w:val="auto"/>
          <w:sz w:val="16"/>
          <w:szCs w:val="16"/>
        </w:rPr>
        <w:t xml:space="preserve"> </w:t>
      </w:r>
      <w:r w:rsidRPr="00681693">
        <w:rPr>
          <w:rFonts w:asciiTheme="majorHAnsi" w:hAnsiTheme="majorHAnsi"/>
          <w:color w:val="auto"/>
          <w:sz w:val="16"/>
          <w:szCs w:val="16"/>
        </w:rPr>
        <w:t>U slučaju raspoređivanja postojećeg kadra</w:t>
      </w:r>
    </w:p>
  </w:footnote>
  <w:footnote w:id="179">
    <w:p w:rsidR="00E934CF" w:rsidRPr="00FC6E0D" w:rsidRDefault="00E934CF">
      <w:pPr>
        <w:pStyle w:val="FootnoteText"/>
        <w:rPr>
          <w:sz w:val="16"/>
          <w:szCs w:val="16"/>
          <w:lang w:val="sr-Latn-RS"/>
        </w:rPr>
      </w:pPr>
      <w:r w:rsidRPr="00FC6E0D">
        <w:rPr>
          <w:rStyle w:val="FootnoteReference"/>
          <w:sz w:val="16"/>
          <w:szCs w:val="16"/>
        </w:rPr>
        <w:footnoteRef/>
      </w:r>
      <w:r w:rsidRPr="00FC6E0D">
        <w:rPr>
          <w:sz w:val="16"/>
          <w:szCs w:val="16"/>
        </w:rPr>
        <w:t xml:space="preserve"> U ukupnom broju zaposlenih na centralnom nivou, uključen je broj od 168 osoba koje spadaju u kategoriju VRK i imaju pravo na naknadu po prestanku funkcije </w:t>
      </w:r>
    </w:p>
  </w:footnote>
  <w:footnote w:id="180">
    <w:p w:rsidR="00E934CF" w:rsidRPr="00FD4812" w:rsidRDefault="00E934CF">
      <w:pPr>
        <w:pStyle w:val="FootnoteText"/>
        <w:rPr>
          <w:rFonts w:asciiTheme="majorHAnsi" w:hAnsiTheme="majorHAnsi"/>
          <w:sz w:val="16"/>
          <w:szCs w:val="16"/>
          <w:lang w:val="sr-Latn-RS"/>
        </w:rPr>
      </w:pPr>
      <w:r w:rsidRPr="00FD4812">
        <w:rPr>
          <w:rStyle w:val="FootnoteReference"/>
          <w:rFonts w:asciiTheme="majorHAnsi" w:hAnsiTheme="majorHAnsi"/>
          <w:color w:val="auto"/>
          <w:sz w:val="16"/>
          <w:szCs w:val="16"/>
        </w:rPr>
        <w:footnoteRef/>
      </w:r>
      <w:r w:rsidRPr="00FD4812">
        <w:rPr>
          <w:rFonts w:asciiTheme="majorHAnsi" w:hAnsiTheme="majorHAnsi"/>
          <w:color w:val="auto"/>
          <w:sz w:val="16"/>
          <w:szCs w:val="16"/>
        </w:rPr>
        <w:t xml:space="preserve"> </w:t>
      </w:r>
      <w:r w:rsidRPr="00FD4812">
        <w:rPr>
          <w:rFonts w:asciiTheme="majorHAnsi" w:hAnsiTheme="majorHAnsi"/>
          <w:color w:val="auto"/>
          <w:sz w:val="16"/>
          <w:szCs w:val="16"/>
          <w:lang w:val="sr-Latn-RS"/>
        </w:rPr>
        <w:t xml:space="preserve">Zakon o lokalnoj samoupravi </w:t>
      </w:r>
    </w:p>
  </w:footnote>
  <w:footnote w:id="181">
    <w:p w:rsidR="00E934CF" w:rsidRPr="00FD4812" w:rsidRDefault="00E934CF" w:rsidP="00FD4812">
      <w:pPr>
        <w:pStyle w:val="FootnoteText"/>
        <w:spacing w:before="0"/>
        <w:rPr>
          <w:rFonts w:asciiTheme="majorHAnsi" w:hAnsiTheme="majorHAnsi"/>
          <w:sz w:val="16"/>
          <w:szCs w:val="16"/>
          <w:lang w:val="sr-Latn-RS"/>
        </w:rPr>
      </w:pPr>
      <w:r w:rsidRPr="00FD4812">
        <w:rPr>
          <w:rStyle w:val="FootnoteReference"/>
          <w:rFonts w:asciiTheme="majorHAnsi" w:hAnsiTheme="majorHAnsi"/>
          <w:color w:val="auto"/>
          <w:sz w:val="16"/>
          <w:szCs w:val="16"/>
        </w:rPr>
        <w:footnoteRef/>
      </w:r>
      <w:r w:rsidRPr="00FD4812">
        <w:rPr>
          <w:rFonts w:asciiTheme="majorHAnsi" w:hAnsiTheme="majorHAnsi"/>
          <w:color w:val="auto"/>
          <w:sz w:val="16"/>
          <w:szCs w:val="16"/>
        </w:rPr>
        <w:t xml:space="preserve"> </w:t>
      </w:r>
      <w:r w:rsidRPr="00FD4812">
        <w:rPr>
          <w:rFonts w:asciiTheme="majorHAnsi" w:hAnsiTheme="majorHAnsi"/>
          <w:color w:val="auto"/>
          <w:sz w:val="16"/>
          <w:szCs w:val="16"/>
          <w:lang w:val="sr-Latn-RS"/>
        </w:rPr>
        <w:t>Opšti propisi o radu</w:t>
      </w:r>
    </w:p>
  </w:footnote>
  <w:footnote w:id="182">
    <w:p w:rsidR="00E934CF" w:rsidRPr="0088559C" w:rsidRDefault="00E934CF" w:rsidP="0088559C">
      <w:pPr>
        <w:pBdr>
          <w:top w:val="nil"/>
          <w:left w:val="nil"/>
          <w:bottom w:val="nil"/>
          <w:right w:val="nil"/>
          <w:between w:val="nil"/>
        </w:pBdr>
        <w:spacing w:before="0" w:after="0" w:line="240" w:lineRule="auto"/>
        <w:ind w:right="-1290"/>
        <w:rPr>
          <w:rFonts w:asciiTheme="majorHAnsi" w:eastAsia="Times New Roman" w:hAnsiTheme="majorHAnsi" w:cstheme="majorHAnsi"/>
          <w:color w:val="auto"/>
          <w:sz w:val="16"/>
          <w:szCs w:val="16"/>
        </w:rPr>
      </w:pPr>
      <w:r w:rsidRPr="0088559C">
        <w:rPr>
          <w:rStyle w:val="FootnoteReference"/>
          <w:rFonts w:asciiTheme="majorHAnsi" w:hAnsiTheme="majorHAnsi" w:cstheme="majorHAnsi"/>
          <w:color w:val="auto"/>
          <w:sz w:val="16"/>
          <w:szCs w:val="16"/>
        </w:rPr>
        <w:footnoteRef/>
      </w:r>
      <w:r w:rsidRPr="0088559C">
        <w:rPr>
          <w:rFonts w:asciiTheme="majorHAnsi" w:eastAsia="Times New Roman" w:hAnsiTheme="majorHAnsi" w:cstheme="majorHAnsi"/>
          <w:color w:val="auto"/>
          <w:sz w:val="16"/>
          <w:szCs w:val="16"/>
        </w:rPr>
        <w:t xml:space="preserve"> </w:t>
      </w:r>
      <w:r w:rsidR="00600539" w:rsidRPr="0088559C">
        <w:rPr>
          <w:rFonts w:asciiTheme="majorHAnsi" w:eastAsia="Times New Roman" w:hAnsiTheme="majorHAnsi" w:cstheme="majorHAnsi"/>
          <w:color w:val="auto"/>
          <w:sz w:val="16"/>
          <w:szCs w:val="16"/>
        </w:rPr>
        <w:t>Unaprijeđena, između ostalog, i u dijelu prelaska s jednosmjerne na dvosmjernu komunikaciju uz uključenost građana u kreiranje servisa, unapređenje trenutno dostupnih korisničkih interface portala, na osnovu korisničkog iskustva, informisanje o stanju u vezi sa zahtjevom elektronske usluge, mobilne verzija sajta</w:t>
      </w:r>
    </w:p>
  </w:footnote>
  <w:footnote w:id="183">
    <w:p w:rsidR="00E934CF" w:rsidRDefault="00E934CF" w:rsidP="0088559C">
      <w:pPr>
        <w:pBdr>
          <w:top w:val="nil"/>
          <w:left w:val="nil"/>
          <w:bottom w:val="nil"/>
          <w:right w:val="nil"/>
          <w:between w:val="nil"/>
        </w:pBdr>
        <w:spacing w:before="0" w:after="0" w:line="240" w:lineRule="auto"/>
        <w:ind w:right="-1290"/>
        <w:rPr>
          <w:rFonts w:ascii="Sitka Text" w:eastAsia="Sitka Text" w:hAnsi="Sitka Text" w:cs="Sitka Text"/>
        </w:rPr>
      </w:pPr>
      <w:r w:rsidRPr="0088559C">
        <w:rPr>
          <w:rStyle w:val="FootnoteReference"/>
          <w:rFonts w:asciiTheme="majorHAnsi" w:hAnsiTheme="majorHAnsi" w:cstheme="majorHAnsi"/>
          <w:color w:val="000000" w:themeColor="text1"/>
          <w:sz w:val="16"/>
          <w:szCs w:val="16"/>
        </w:rPr>
        <w:footnoteRef/>
      </w:r>
      <w:r w:rsidRPr="0088559C">
        <w:rPr>
          <w:rFonts w:asciiTheme="majorHAnsi" w:eastAsia="Sitka Text" w:hAnsiTheme="majorHAnsi" w:cstheme="majorHAnsi"/>
          <w:color w:val="000000" w:themeColor="text1"/>
          <w:sz w:val="16"/>
          <w:szCs w:val="16"/>
        </w:rPr>
        <w:t>Registri koji su evidentirani u metaregistru</w:t>
      </w:r>
    </w:p>
  </w:footnote>
  <w:footnote w:id="184">
    <w:p w:rsidR="00E934CF" w:rsidRPr="009E10F2" w:rsidRDefault="00E934CF" w:rsidP="00643084">
      <w:pPr>
        <w:pStyle w:val="FootnoteText"/>
        <w:spacing w:before="0"/>
        <w:rPr>
          <w:rFonts w:asciiTheme="majorHAnsi" w:hAnsiTheme="majorHAnsi" w:cstheme="majorHAnsi"/>
          <w:color w:val="000000" w:themeColor="text1"/>
          <w:sz w:val="16"/>
          <w:szCs w:val="16"/>
          <w:lang w:val="sr-Latn-ME"/>
        </w:rPr>
      </w:pPr>
      <w:r w:rsidRPr="009E10F2">
        <w:rPr>
          <w:rStyle w:val="FootnoteReference"/>
          <w:rFonts w:asciiTheme="majorHAnsi" w:hAnsiTheme="majorHAnsi" w:cstheme="majorHAnsi"/>
          <w:color w:val="000000" w:themeColor="text1"/>
          <w:sz w:val="16"/>
          <w:szCs w:val="16"/>
        </w:rPr>
        <w:footnoteRef/>
      </w:r>
      <w:r w:rsidRPr="009E10F2">
        <w:rPr>
          <w:rFonts w:asciiTheme="majorHAnsi" w:hAnsiTheme="majorHAnsi" w:cstheme="majorHAnsi"/>
          <w:color w:val="000000" w:themeColor="text1"/>
          <w:sz w:val="16"/>
          <w:szCs w:val="16"/>
        </w:rPr>
        <w:t xml:space="preserve"> </w:t>
      </w:r>
      <w:r w:rsidR="007860C6">
        <w:rPr>
          <w:rFonts w:asciiTheme="majorHAnsi" w:hAnsiTheme="majorHAnsi" w:cstheme="majorHAnsi"/>
          <w:color w:val="000000" w:themeColor="text1"/>
          <w:sz w:val="16"/>
          <w:szCs w:val="16"/>
          <w:lang w:val="sr-Latn-ME"/>
        </w:rPr>
        <w:t>Nacrt Fiskalne s</w:t>
      </w:r>
      <w:r w:rsidRPr="009E10F2">
        <w:rPr>
          <w:rFonts w:asciiTheme="majorHAnsi" w:hAnsiTheme="majorHAnsi" w:cstheme="majorHAnsi"/>
          <w:color w:val="000000" w:themeColor="text1"/>
          <w:sz w:val="16"/>
          <w:szCs w:val="16"/>
          <w:lang w:val="sr-Latn-ME"/>
        </w:rPr>
        <w:t>trategije 2022-2026</w:t>
      </w:r>
      <w:r w:rsidR="007860C6">
        <w:rPr>
          <w:rFonts w:asciiTheme="majorHAnsi" w:hAnsiTheme="majorHAnsi" w:cstheme="majorHAnsi"/>
          <w:color w:val="000000" w:themeColor="text1"/>
          <w:sz w:val="16"/>
          <w:szCs w:val="16"/>
          <w:lang w:val="sr-Latn-ME"/>
        </w:rPr>
        <w:t>.</w:t>
      </w:r>
    </w:p>
  </w:footnote>
  <w:footnote w:id="185">
    <w:p w:rsidR="00E934CF" w:rsidRDefault="00E934CF" w:rsidP="00643084">
      <w:pPr>
        <w:pBdr>
          <w:top w:val="nil"/>
          <w:left w:val="nil"/>
          <w:bottom w:val="nil"/>
          <w:right w:val="nil"/>
          <w:between w:val="nil"/>
        </w:pBdr>
        <w:spacing w:before="0" w:after="0" w:line="240" w:lineRule="auto"/>
      </w:pPr>
      <w:r w:rsidRPr="009E10F2">
        <w:rPr>
          <w:rStyle w:val="FootnoteReference"/>
          <w:rFonts w:asciiTheme="majorHAnsi" w:hAnsiTheme="majorHAnsi" w:cstheme="majorHAnsi"/>
          <w:color w:val="000000" w:themeColor="text1"/>
          <w:sz w:val="16"/>
          <w:szCs w:val="16"/>
        </w:rPr>
        <w:footnoteRef/>
      </w:r>
      <w:r w:rsidRPr="009E10F2">
        <w:rPr>
          <w:rFonts w:asciiTheme="majorHAnsi" w:hAnsiTheme="majorHAnsi" w:cstheme="majorHAnsi"/>
          <w:color w:val="000000" w:themeColor="text1"/>
          <w:sz w:val="16"/>
          <w:szCs w:val="16"/>
        </w:rPr>
        <w:t xml:space="preserve"> Aktivnosti dodatno definisane jačanjem Budžetske inspekcije kroz Program reforme javnih fiannsija 2022-2026</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B2473" w:rsidRDefault="00FB247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934CF" w:rsidRDefault="00E934CF"/>
  <w:p w:rsidR="00E934CF" w:rsidRDefault="00E934CF"/>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934CF" w:rsidRDefault="00E934CF">
    <w:r>
      <w:rPr>
        <w:noProof/>
        <w:color w:val="2B579A"/>
        <w:shd w:val="clear" w:color="auto" w:fill="E6E6E6"/>
        <w:lang w:val="en-US"/>
      </w:rPr>
      <mc:AlternateContent>
        <mc:Choice Requires="wps">
          <w:drawing>
            <wp:anchor distT="0" distB="0" distL="0" distR="0" simplePos="0" relativeHeight="251658240" behindDoc="1" locked="0" layoutInCell="1" allowOverlap="1" wp14:anchorId="21A10E0D" wp14:editId="3AA4C065">
              <wp:simplePos x="0" y="0"/>
              <wp:positionH relativeFrom="page">
                <wp:align>left</wp:align>
              </wp:positionH>
              <wp:positionV relativeFrom="page">
                <wp:posOffset>-1933575</wp:posOffset>
              </wp:positionV>
              <wp:extent cx="7992745" cy="2734945"/>
              <wp:effectExtent l="0" t="0" r="8255" b="11430"/>
              <wp:wrapNone/>
              <wp:docPr id="1" name="Freeform 772" descr="Green gradient in 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992745" cy="2734945"/>
                      </a:xfrm>
                      <a:custGeom>
                        <a:avLst/>
                        <a:gdLst>
                          <a:gd name="T0" fmla="*/ 0 w 7738110"/>
                          <a:gd name="T1" fmla="*/ 0 h 2906395"/>
                          <a:gd name="T2" fmla="*/ 7738110 w 7738110"/>
                          <a:gd name="T3" fmla="*/ 2906395 h 2906395"/>
                        </a:gdLst>
                        <a:ahLst/>
                        <a:cxnLst/>
                        <a:rect l="T0" t="T1" r="T2" b="T3"/>
                        <a:pathLst/>
                      </a:custGeom>
                      <a:gradFill rotWithShape="0">
                        <a:gsLst>
                          <a:gs pos="0">
                            <a:srgbClr val="9CDFBD"/>
                          </a:gs>
                          <a:gs pos="100000">
                            <a:srgbClr val="4EB3CE"/>
                          </a:gs>
                        </a:gsLst>
                        <a:lin ang="1920000"/>
                      </a:gra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E934CF" w:rsidRDefault="00E934CF">
                          <w:pPr>
                            <w:textDirection w:val="btLr"/>
                          </w:pPr>
                        </w:p>
                      </w:txbxContent>
                    </wps:txbx>
                    <wps:bodyPr rot="0" vert="horz" wrap="square" lIns="91424" tIns="45698" rIns="91424" bIns="45698" anchor="ctr" anchorCtr="0" upright="1">
                      <a:noAutofit/>
                    </wps:bodyPr>
                  </wps:wsp>
                </a:graphicData>
              </a:graphic>
              <wp14:sizeRelH relativeFrom="page">
                <wp14:pctWidth>0</wp14:pctWidth>
              </wp14:sizeRelH>
              <wp14:sizeRelV relativeFrom="page">
                <wp14:pctHeight>0</wp14:pctHeight>
              </wp14:sizeRelV>
            </wp:anchor>
          </w:drawing>
        </mc:Choice>
        <mc:Fallback>
          <w:pict>
            <v:shape w14:anchorId="21A10E0D" id="Freeform 772" o:spid="_x0000_s1497" alt="Green gradient in rectangle" style="position:absolute;margin-left:0;margin-top:-152.25pt;width:629.35pt;height:215.35pt;z-index:-251658240;visibility:visible;mso-wrap-style:square;mso-width-percent:0;mso-height-percent:0;mso-wrap-distance-left:0;mso-wrap-distance-top:0;mso-wrap-distance-right:0;mso-wrap-distance-bottom:0;mso-position-horizontal:left;mso-position-horizontal-relative:page;mso-position-vertical:absolute;mso-position-vertical-relative:page;mso-width-percent:0;mso-height-percent:0;mso-width-relative:page;mso-height-relative:page;v-text-anchor:middle" coordsize="20000,200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bTe9LQMAAIwGAAAOAAAAZHJzL2Uyb0RvYy54bWysVV1v2zYUfS+w/0DwsYCjD8sfMuIUSxwX&#10;BbItQD30maYoi6hEqiQdOS3633dISZ69ocAwNA8KL3l5eO+5517fvjs1NXkRxkqt1jS5iSkRiutC&#10;qsOa/rnbTpaUWMdUwWqtxJq+Ckvf3f3y5rZrVyLVla4LYQhAlF117ZpWzrWrKLK8Eg2zN7oVCoel&#10;Ng1zMM0hKgzrgN7UURrH86jTpmiN5sJa7G76Q3oX8MtScPdHWVrhSL2miM2Frwnfvf9Gd7dsdTCs&#10;rSQfwmD/I4qGSYVHz1Ab5hg5GvkvqEZyo60u3Q3XTaTLUnIRckA2SfyPbD5WrBUhF5Bj2zNN9ufB&#10;8t9fng2RBWpHiWINSrQ1QnjCyWKRUlIIy8HXe2wqAqIKKZQjUhEDbpk61MJz2LV2BaiP7bPxLNj2&#10;SfPPFgfR1Yk3LHzIvvtNF3iLHZ0OvJ1K0/ibYIScQnlez+URJ0c4Nhd5ni6yGSUcZ+limuUw/Bts&#10;NV7nR+veCx2g2MuTdX19C6xCdYohxx20UDY1Sv02IjHpkOt0mSSjHs5uIOXCrSJpHs+neXgVtT67&#10;gaez24D0Y8zphfOAR66Qkc9hjJhVYxL8pMalp94L2mcBRe8QJUq0QxTQ9G7ai7plbrgLvEtefBG3&#10;sq6J0e6TdFVQmSc7MGRHqixpNYTWb1tz2D/UhrwwPJs/bLb3m4H5g+2v9d5J7P8C0tWV7PF++vB4&#10;ccXnOD5VQ01QEiSYo6Vxva/pGKfHr5X/Ku3j7k/7HUhjiNeLJDTctzxJs/g+zSfb+XIxybbZbJIv&#10;4uUkTvL7fB5DNZvtdx9ikq0qWRRCPUklxuZPsv/WXMMY6ts2tD/pQM0snfXZ61oGln3cV1T4DM85&#10;2ku3RjrMwlo2a7o8O7FVJVjxqIqgZMdk3a+j6/BDF4CD8X9gJTSf77e+Qd1pfwKKb8K9Ll7RhlBA&#10;6DUMcCwqbb5S0mEYrqn9cmRGUFJ/UBBBnmRpBq0FI5vNc0x1c3myvzxhigNqTbkzFIX1xoODDbUe&#10;WyMPFd5KAktK/4oBUErfpiHYPq7BwMgL6UAIfjz7mXppB6+/f0Tu/gIAAP//AwBQSwMEFAAGAAgA&#10;AAAhANltmZHgAAAACgEAAA8AAABkcnMvZG93bnJldi54bWxMj8FOwzAQRO9I/IO1SNxah0DTKsSp&#10;EBIHToUUCbht48WJGq+j2G1Tvh7nVG6zmtXMm2I92k4cafCtYwV38wQEce10y0bBx/ZltgLhA7LG&#10;zjEpOJOHdXl9VWCu3Ynf6VgFI2II+xwVNCH0uZS+bsiin7ueOHo/brAY4jkYqQc8xXDbyTRJMmmx&#10;5djQYE/PDdX76mAVfC+z12FL/Bvwc28q/bV5O5uNUrc349MjiEBjuDzDhB/RoYxMO3dg7UWnIA4J&#10;Cmb3ycMCxOSni9USxG5SWQqyLOT/CeUfAAAA//8DAFBLAQItABQABgAIAAAAIQC2gziS/gAAAOEB&#10;AAATAAAAAAAAAAAAAAAAAAAAAABbQ29udGVudF9UeXBlc10ueG1sUEsBAi0AFAAGAAgAAAAhADj9&#10;If/WAAAAlAEAAAsAAAAAAAAAAAAAAAAALwEAAF9yZWxzLy5yZWxzUEsBAi0AFAAGAAgAAAAhALtt&#10;N70tAwAAjAYAAA4AAAAAAAAAAAAAAAAALgIAAGRycy9lMm9Eb2MueG1sUEsBAi0AFAAGAAgAAAAh&#10;ANltmZHgAAAACgEAAA8AAAAAAAAAAAAAAAAAhwUAAGRycy9kb3ducmV2LnhtbFBLBQYAAAAABAAE&#10;APMAAACUBgAAAAA=&#10;" adj="-11796480,,5400" path="al10800,10800@8@8@4@6,10800,10800,10800,10800@9@7l@30@31@17@18@24@25@15@16@32@33xe" fillcolor="#9cdfbd" stroked="f">
              <v:fill color2="#4eb3ce" angle="58" focus="100%" type="gradient">
                <o:fill v:ext="view" type="gradientUnscaled"/>
              </v:fill>
              <v:stroke joinstyle="miter"/>
              <v:formulas/>
              <v:path arrowok="t" o:connecttype="custom" textboxrect="@1,@1,@1,@1"/>
              <v:textbox inset="2.53956mm,1.2694mm,2.53956mm,1.2694mm">
                <w:txbxContent>
                  <w:p w:rsidR="00E934CF" w:rsidRDefault="00E934CF">
                    <w:pPr>
                      <w:textDirection w:val="btLr"/>
                    </w:pPr>
                  </w:p>
                </w:txbxContent>
              </v:textbox>
              <w10:wrap anchorx="page" anchory="page"/>
            </v:shape>
          </w:pict>
        </mc:Fallback>
      </mc:AlternateContent>
    </w:r>
  </w:p>
  <w:p w:rsidR="00E934CF" w:rsidRDefault="00E934CF">
    <w:pPr>
      <w:pBdr>
        <w:top w:val="nil"/>
        <w:left w:val="nil"/>
        <w:bottom w:val="nil"/>
        <w:right w:val="nil"/>
        <w:between w:val="nil"/>
      </w:pBdr>
      <w:tabs>
        <w:tab w:val="center" w:pos="4680"/>
        <w:tab w:val="right" w:pos="9360"/>
      </w:tabs>
      <w:spacing w:before="0" w:after="0" w:line="240" w:lineRule="auto"/>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5F36A9"/>
    <w:multiLevelType w:val="multilevel"/>
    <w:tmpl w:val="6748D0A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 w15:restartNumberingAfterBreak="0">
    <w:nsid w:val="07CC480B"/>
    <w:multiLevelType w:val="multilevel"/>
    <w:tmpl w:val="2D4C4C06"/>
    <w:lvl w:ilvl="0">
      <w:start w:val="6"/>
      <w:numFmt w:val="bullet"/>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 w15:restartNumberingAfterBreak="0">
    <w:nsid w:val="07E87B33"/>
    <w:multiLevelType w:val="hybridMultilevel"/>
    <w:tmpl w:val="576AEE46"/>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98C6C52"/>
    <w:multiLevelType w:val="multilevel"/>
    <w:tmpl w:val="8CF2A54C"/>
    <w:lvl w:ilvl="0">
      <w:start w:val="1"/>
      <w:numFmt w:val="bullet"/>
      <w:lvlText w:val="⮚"/>
      <w:lvlJc w:val="left"/>
      <w:pPr>
        <w:ind w:left="720" w:hanging="360"/>
      </w:pPr>
      <w:rPr>
        <w:rFonts w:ascii="Noto Sans Symbols" w:eastAsia="Noto Sans Symbols" w:hAnsi="Noto Sans Symbols" w:cs="Noto Sans Symbols"/>
        <w:color w:val="00000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0A051A1C"/>
    <w:multiLevelType w:val="multilevel"/>
    <w:tmpl w:val="9292630C"/>
    <w:lvl w:ilvl="0">
      <w:start w:val="1"/>
      <w:numFmt w:val="bullet"/>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 w15:restartNumberingAfterBreak="0">
    <w:nsid w:val="0FFF4CA8"/>
    <w:multiLevelType w:val="hybridMultilevel"/>
    <w:tmpl w:val="096CB31C"/>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 w15:restartNumberingAfterBreak="0">
    <w:nsid w:val="11731933"/>
    <w:multiLevelType w:val="hybridMultilevel"/>
    <w:tmpl w:val="16C001EC"/>
    <w:lvl w:ilvl="0" w:tplc="74DA741E">
      <w:start w:val="1"/>
      <w:numFmt w:val="bullet"/>
      <w:lvlText w:val="-"/>
      <w:lvlJc w:val="left"/>
      <w:pPr>
        <w:ind w:left="720" w:hanging="360"/>
      </w:pPr>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3F429E8"/>
    <w:multiLevelType w:val="multilevel"/>
    <w:tmpl w:val="DB001EE4"/>
    <w:lvl w:ilvl="0">
      <w:start w:val="1"/>
      <w:numFmt w:val="bullet"/>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8" w15:restartNumberingAfterBreak="0">
    <w:nsid w:val="16A62023"/>
    <w:multiLevelType w:val="multilevel"/>
    <w:tmpl w:val="07B4DF20"/>
    <w:lvl w:ilvl="0">
      <w:start w:val="1"/>
      <w:numFmt w:val="bullet"/>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9" w15:restartNumberingAfterBreak="0">
    <w:nsid w:val="173166E9"/>
    <w:multiLevelType w:val="multilevel"/>
    <w:tmpl w:val="6EB21236"/>
    <w:lvl w:ilvl="0">
      <w:start w:val="1"/>
      <w:numFmt w:val="bullet"/>
      <w:lvlText w:val="●"/>
      <w:lvlJc w:val="left"/>
      <w:pPr>
        <w:ind w:left="720" w:hanging="360"/>
      </w:pPr>
      <w:rPr>
        <w:rFonts w:ascii="Noto Sans Symbols" w:eastAsia="Noto Sans Symbols" w:hAnsi="Noto Sans Symbols" w:cs="Noto Sans Symbols"/>
        <w:color w:val="C0000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0" w15:restartNumberingAfterBreak="0">
    <w:nsid w:val="185071DC"/>
    <w:multiLevelType w:val="multilevel"/>
    <w:tmpl w:val="A43649F4"/>
    <w:lvl w:ilvl="0">
      <w:start w:val="1"/>
      <w:numFmt w:val="bullet"/>
      <w:lvlText w:val="o"/>
      <w:lvlJc w:val="left"/>
      <w:pPr>
        <w:ind w:left="720" w:hanging="360"/>
      </w:pPr>
      <w:rPr>
        <w:rFonts w:ascii="Courier New" w:eastAsia="Courier New" w:hAnsi="Courier New" w:cs="Courier New"/>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1" w15:restartNumberingAfterBreak="0">
    <w:nsid w:val="1A4E68F7"/>
    <w:multiLevelType w:val="multilevel"/>
    <w:tmpl w:val="3AE82ED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2" w15:restartNumberingAfterBreak="0">
    <w:nsid w:val="1DE3559D"/>
    <w:multiLevelType w:val="hybridMultilevel"/>
    <w:tmpl w:val="62F4802C"/>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F37260D"/>
    <w:multiLevelType w:val="hybridMultilevel"/>
    <w:tmpl w:val="160AC1DC"/>
    <w:lvl w:ilvl="0" w:tplc="0409000B">
      <w:start w:val="1"/>
      <w:numFmt w:val="bullet"/>
      <w:lvlText w:val=""/>
      <w:lvlJc w:val="left"/>
      <w:pPr>
        <w:ind w:left="1472" w:hanging="360"/>
      </w:pPr>
      <w:rPr>
        <w:rFonts w:ascii="Wingdings" w:hAnsi="Wingdings" w:hint="default"/>
      </w:rPr>
    </w:lvl>
    <w:lvl w:ilvl="1" w:tplc="04090003" w:tentative="1">
      <w:start w:val="1"/>
      <w:numFmt w:val="bullet"/>
      <w:lvlText w:val="o"/>
      <w:lvlJc w:val="left"/>
      <w:pPr>
        <w:ind w:left="2192" w:hanging="360"/>
      </w:pPr>
      <w:rPr>
        <w:rFonts w:ascii="Courier New" w:hAnsi="Courier New" w:cs="Courier New" w:hint="default"/>
      </w:rPr>
    </w:lvl>
    <w:lvl w:ilvl="2" w:tplc="04090005" w:tentative="1">
      <w:start w:val="1"/>
      <w:numFmt w:val="bullet"/>
      <w:lvlText w:val=""/>
      <w:lvlJc w:val="left"/>
      <w:pPr>
        <w:ind w:left="2912" w:hanging="360"/>
      </w:pPr>
      <w:rPr>
        <w:rFonts w:ascii="Wingdings" w:hAnsi="Wingdings" w:hint="default"/>
      </w:rPr>
    </w:lvl>
    <w:lvl w:ilvl="3" w:tplc="04090001" w:tentative="1">
      <w:start w:val="1"/>
      <w:numFmt w:val="bullet"/>
      <w:lvlText w:val=""/>
      <w:lvlJc w:val="left"/>
      <w:pPr>
        <w:ind w:left="3632" w:hanging="360"/>
      </w:pPr>
      <w:rPr>
        <w:rFonts w:ascii="Symbol" w:hAnsi="Symbol" w:hint="default"/>
      </w:rPr>
    </w:lvl>
    <w:lvl w:ilvl="4" w:tplc="04090003" w:tentative="1">
      <w:start w:val="1"/>
      <w:numFmt w:val="bullet"/>
      <w:lvlText w:val="o"/>
      <w:lvlJc w:val="left"/>
      <w:pPr>
        <w:ind w:left="4352" w:hanging="360"/>
      </w:pPr>
      <w:rPr>
        <w:rFonts w:ascii="Courier New" w:hAnsi="Courier New" w:cs="Courier New" w:hint="default"/>
      </w:rPr>
    </w:lvl>
    <w:lvl w:ilvl="5" w:tplc="04090005" w:tentative="1">
      <w:start w:val="1"/>
      <w:numFmt w:val="bullet"/>
      <w:lvlText w:val=""/>
      <w:lvlJc w:val="left"/>
      <w:pPr>
        <w:ind w:left="5072" w:hanging="360"/>
      </w:pPr>
      <w:rPr>
        <w:rFonts w:ascii="Wingdings" w:hAnsi="Wingdings" w:hint="default"/>
      </w:rPr>
    </w:lvl>
    <w:lvl w:ilvl="6" w:tplc="04090001" w:tentative="1">
      <w:start w:val="1"/>
      <w:numFmt w:val="bullet"/>
      <w:lvlText w:val=""/>
      <w:lvlJc w:val="left"/>
      <w:pPr>
        <w:ind w:left="5792" w:hanging="360"/>
      </w:pPr>
      <w:rPr>
        <w:rFonts w:ascii="Symbol" w:hAnsi="Symbol" w:hint="default"/>
      </w:rPr>
    </w:lvl>
    <w:lvl w:ilvl="7" w:tplc="04090003" w:tentative="1">
      <w:start w:val="1"/>
      <w:numFmt w:val="bullet"/>
      <w:lvlText w:val="o"/>
      <w:lvlJc w:val="left"/>
      <w:pPr>
        <w:ind w:left="6512" w:hanging="360"/>
      </w:pPr>
      <w:rPr>
        <w:rFonts w:ascii="Courier New" w:hAnsi="Courier New" w:cs="Courier New" w:hint="default"/>
      </w:rPr>
    </w:lvl>
    <w:lvl w:ilvl="8" w:tplc="04090005" w:tentative="1">
      <w:start w:val="1"/>
      <w:numFmt w:val="bullet"/>
      <w:lvlText w:val=""/>
      <w:lvlJc w:val="left"/>
      <w:pPr>
        <w:ind w:left="7232" w:hanging="360"/>
      </w:pPr>
      <w:rPr>
        <w:rFonts w:ascii="Wingdings" w:hAnsi="Wingdings" w:hint="default"/>
      </w:rPr>
    </w:lvl>
  </w:abstractNum>
  <w:abstractNum w:abstractNumId="14" w15:restartNumberingAfterBreak="0">
    <w:nsid w:val="24533F15"/>
    <w:multiLevelType w:val="multilevel"/>
    <w:tmpl w:val="B7CCA200"/>
    <w:lvl w:ilvl="0">
      <w:start w:val="1"/>
      <w:numFmt w:val="bullet"/>
      <w:pStyle w:val="ListBullet4"/>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5" w15:restartNumberingAfterBreak="0">
    <w:nsid w:val="247E3C38"/>
    <w:multiLevelType w:val="multilevel"/>
    <w:tmpl w:val="E028EB58"/>
    <w:lvl w:ilvl="0">
      <w:start w:val="1"/>
      <w:numFmt w:val="bullet"/>
      <w:pStyle w:val="ListBullet3"/>
      <w:lvlText w:val="●"/>
      <w:lvlJc w:val="left"/>
      <w:pPr>
        <w:ind w:left="1440" w:hanging="360"/>
      </w:pPr>
      <w:rPr>
        <w:rFonts w:ascii="Noto Sans Symbols" w:eastAsia="Noto Sans Symbols" w:hAnsi="Noto Sans Symbols" w:cs="Noto Sans Symbols"/>
      </w:rPr>
    </w:lvl>
    <w:lvl w:ilvl="1">
      <w:start w:val="1"/>
      <w:numFmt w:val="bullet"/>
      <w:lvlText w:val="o"/>
      <w:lvlJc w:val="left"/>
      <w:pPr>
        <w:ind w:left="2160" w:hanging="360"/>
      </w:pPr>
      <w:rPr>
        <w:rFonts w:ascii="Courier New" w:eastAsia="Courier New" w:hAnsi="Courier New" w:cs="Courier New"/>
      </w:rPr>
    </w:lvl>
    <w:lvl w:ilvl="2">
      <w:start w:val="1"/>
      <w:numFmt w:val="bullet"/>
      <w:lvlText w:val="▪"/>
      <w:lvlJc w:val="left"/>
      <w:pPr>
        <w:ind w:left="2880" w:hanging="360"/>
      </w:pPr>
      <w:rPr>
        <w:rFonts w:ascii="Noto Sans Symbols" w:eastAsia="Noto Sans Symbols" w:hAnsi="Noto Sans Symbols" w:cs="Noto Sans Symbols"/>
      </w:rPr>
    </w:lvl>
    <w:lvl w:ilvl="3">
      <w:start w:val="1"/>
      <w:numFmt w:val="bullet"/>
      <w:lvlText w:val="●"/>
      <w:lvlJc w:val="left"/>
      <w:pPr>
        <w:ind w:left="3600" w:hanging="360"/>
      </w:pPr>
      <w:rPr>
        <w:rFonts w:ascii="Noto Sans Symbols" w:eastAsia="Noto Sans Symbols" w:hAnsi="Noto Sans Symbols" w:cs="Noto Sans Symbols"/>
      </w:rPr>
    </w:lvl>
    <w:lvl w:ilvl="4">
      <w:start w:val="1"/>
      <w:numFmt w:val="bullet"/>
      <w:lvlText w:val="o"/>
      <w:lvlJc w:val="left"/>
      <w:pPr>
        <w:ind w:left="4320" w:hanging="360"/>
      </w:pPr>
      <w:rPr>
        <w:rFonts w:ascii="Courier New" w:eastAsia="Courier New" w:hAnsi="Courier New" w:cs="Courier New"/>
      </w:rPr>
    </w:lvl>
    <w:lvl w:ilvl="5">
      <w:start w:val="1"/>
      <w:numFmt w:val="bullet"/>
      <w:lvlText w:val="▪"/>
      <w:lvlJc w:val="left"/>
      <w:pPr>
        <w:ind w:left="5040" w:hanging="360"/>
      </w:pPr>
      <w:rPr>
        <w:rFonts w:ascii="Noto Sans Symbols" w:eastAsia="Noto Sans Symbols" w:hAnsi="Noto Sans Symbols" w:cs="Noto Sans Symbols"/>
      </w:rPr>
    </w:lvl>
    <w:lvl w:ilvl="6">
      <w:start w:val="1"/>
      <w:numFmt w:val="bullet"/>
      <w:lvlText w:val="●"/>
      <w:lvlJc w:val="left"/>
      <w:pPr>
        <w:ind w:left="5760" w:hanging="360"/>
      </w:pPr>
      <w:rPr>
        <w:rFonts w:ascii="Noto Sans Symbols" w:eastAsia="Noto Sans Symbols" w:hAnsi="Noto Sans Symbols" w:cs="Noto Sans Symbols"/>
      </w:rPr>
    </w:lvl>
    <w:lvl w:ilvl="7">
      <w:start w:val="1"/>
      <w:numFmt w:val="bullet"/>
      <w:lvlText w:val="o"/>
      <w:lvlJc w:val="left"/>
      <w:pPr>
        <w:ind w:left="6480" w:hanging="360"/>
      </w:pPr>
      <w:rPr>
        <w:rFonts w:ascii="Courier New" w:eastAsia="Courier New" w:hAnsi="Courier New" w:cs="Courier New"/>
      </w:rPr>
    </w:lvl>
    <w:lvl w:ilvl="8">
      <w:start w:val="1"/>
      <w:numFmt w:val="bullet"/>
      <w:lvlText w:val="▪"/>
      <w:lvlJc w:val="left"/>
      <w:pPr>
        <w:ind w:left="7200" w:hanging="360"/>
      </w:pPr>
      <w:rPr>
        <w:rFonts w:ascii="Noto Sans Symbols" w:eastAsia="Noto Sans Symbols" w:hAnsi="Noto Sans Symbols" w:cs="Noto Sans Symbols"/>
      </w:rPr>
    </w:lvl>
  </w:abstractNum>
  <w:abstractNum w:abstractNumId="16" w15:restartNumberingAfterBreak="0">
    <w:nsid w:val="24A62774"/>
    <w:multiLevelType w:val="multilevel"/>
    <w:tmpl w:val="9108623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7" w15:restartNumberingAfterBreak="0">
    <w:nsid w:val="26971C6F"/>
    <w:multiLevelType w:val="multilevel"/>
    <w:tmpl w:val="16E82CD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8" w15:restartNumberingAfterBreak="0">
    <w:nsid w:val="291661BF"/>
    <w:multiLevelType w:val="multilevel"/>
    <w:tmpl w:val="43D47DFA"/>
    <w:lvl w:ilvl="0">
      <w:start w:val="1"/>
      <w:numFmt w:val="bullet"/>
      <w:pStyle w:val="List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9" w15:restartNumberingAfterBreak="0">
    <w:nsid w:val="29D91724"/>
    <w:multiLevelType w:val="multilevel"/>
    <w:tmpl w:val="F4F04654"/>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2A0838E5"/>
    <w:multiLevelType w:val="multilevel"/>
    <w:tmpl w:val="B22257F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1" w15:restartNumberingAfterBreak="0">
    <w:nsid w:val="2ACE4FFC"/>
    <w:multiLevelType w:val="hybridMultilevel"/>
    <w:tmpl w:val="9F26EA76"/>
    <w:lvl w:ilvl="0" w:tplc="0CC6692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B855BB0"/>
    <w:multiLevelType w:val="hybridMultilevel"/>
    <w:tmpl w:val="A420D4C8"/>
    <w:lvl w:ilvl="0" w:tplc="A6908B72">
      <w:start w:val="1"/>
      <w:numFmt w:val="decimal"/>
      <w:lvlText w:val="%1."/>
      <w:lvlJc w:val="left"/>
      <w:pPr>
        <w:ind w:left="720" w:hanging="360"/>
      </w:pPr>
      <w:rPr>
        <w:rFonts w:hint="default"/>
        <w:b w:val="0"/>
        <w:sz w:val="18"/>
        <w:szCs w:val="18"/>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2E4A02FC"/>
    <w:multiLevelType w:val="hybridMultilevel"/>
    <w:tmpl w:val="ADB6B6CC"/>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3AE65FB"/>
    <w:multiLevelType w:val="multilevel"/>
    <w:tmpl w:val="3798098A"/>
    <w:lvl w:ilvl="0">
      <w:start w:val="1"/>
      <w:numFmt w:val="bullet"/>
      <w:pStyle w:val="ListNumber"/>
      <w:lvlText w:val="●"/>
      <w:lvlJc w:val="left"/>
      <w:pPr>
        <w:ind w:left="720" w:hanging="360"/>
      </w:pPr>
      <w:rPr>
        <w:rFonts w:ascii="Noto Sans Symbols" w:eastAsia="Noto Sans Symbols" w:hAnsi="Noto Sans Symbols" w:cs="Noto Sans Symbols"/>
      </w:rPr>
    </w:lvl>
    <w:lvl w:ilvl="1">
      <w:start w:val="1"/>
      <w:numFmt w:val="bullet"/>
      <w:pStyle w:val="ListNumber2"/>
      <w:lvlText w:val="o"/>
      <w:lvlJc w:val="left"/>
      <w:pPr>
        <w:ind w:left="1440" w:hanging="360"/>
      </w:pPr>
      <w:rPr>
        <w:rFonts w:ascii="Courier New" w:eastAsia="Courier New" w:hAnsi="Courier New" w:cs="Courier New"/>
      </w:rPr>
    </w:lvl>
    <w:lvl w:ilvl="2">
      <w:start w:val="1"/>
      <w:numFmt w:val="bullet"/>
      <w:pStyle w:val="ListNumber3"/>
      <w:lvlText w:val="▪"/>
      <w:lvlJc w:val="left"/>
      <w:pPr>
        <w:ind w:left="2160" w:hanging="360"/>
      </w:pPr>
      <w:rPr>
        <w:rFonts w:ascii="Noto Sans Symbols" w:eastAsia="Noto Sans Symbols" w:hAnsi="Noto Sans Symbols" w:cs="Noto Sans Symbols"/>
      </w:rPr>
    </w:lvl>
    <w:lvl w:ilvl="3">
      <w:start w:val="1"/>
      <w:numFmt w:val="bullet"/>
      <w:pStyle w:val="ListNumber4"/>
      <w:lvlText w:val="●"/>
      <w:lvlJc w:val="left"/>
      <w:pPr>
        <w:ind w:left="2880" w:hanging="360"/>
      </w:pPr>
      <w:rPr>
        <w:rFonts w:ascii="Noto Sans Symbols" w:eastAsia="Noto Sans Symbols" w:hAnsi="Noto Sans Symbols" w:cs="Noto Sans Symbols"/>
      </w:rPr>
    </w:lvl>
    <w:lvl w:ilvl="4">
      <w:start w:val="1"/>
      <w:numFmt w:val="bullet"/>
      <w:pStyle w:val="ListNumber5"/>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5" w15:restartNumberingAfterBreak="0">
    <w:nsid w:val="360D4052"/>
    <w:multiLevelType w:val="multilevel"/>
    <w:tmpl w:val="B748C136"/>
    <w:lvl w:ilvl="0">
      <w:start w:val="11"/>
      <w:numFmt w:val="bullet"/>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6" w15:restartNumberingAfterBreak="0">
    <w:nsid w:val="393A1B39"/>
    <w:multiLevelType w:val="multilevel"/>
    <w:tmpl w:val="1AD4A8C8"/>
    <w:lvl w:ilvl="0">
      <w:start w:val="1"/>
      <w:numFmt w:val="bullet"/>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7" w15:restartNumberingAfterBreak="0">
    <w:nsid w:val="3BFC70DD"/>
    <w:multiLevelType w:val="multilevel"/>
    <w:tmpl w:val="5204BD06"/>
    <w:lvl w:ilvl="0">
      <w:start w:val="1"/>
      <w:numFmt w:val="bullet"/>
      <w:pStyle w:val="ListBullet2"/>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8" w15:restartNumberingAfterBreak="0">
    <w:nsid w:val="3E865ADA"/>
    <w:multiLevelType w:val="multilevel"/>
    <w:tmpl w:val="2898D91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9" w15:restartNumberingAfterBreak="0">
    <w:nsid w:val="3FE61A2C"/>
    <w:multiLevelType w:val="hybridMultilevel"/>
    <w:tmpl w:val="18E095D0"/>
    <w:lvl w:ilvl="0" w:tplc="C9601316">
      <w:start w:val="1"/>
      <w:numFmt w:val="decimal"/>
      <w:lvlText w:val="%1."/>
      <w:lvlJc w:val="left"/>
      <w:pPr>
        <w:ind w:left="720" w:hanging="360"/>
      </w:pPr>
      <w:rPr>
        <w:rFonts w:hint="default"/>
        <w:b w:val="0"/>
        <w:sz w:val="18"/>
        <w:szCs w:val="18"/>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07E5EEA"/>
    <w:multiLevelType w:val="multilevel"/>
    <w:tmpl w:val="257A07B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1" w15:restartNumberingAfterBreak="0">
    <w:nsid w:val="41D411A3"/>
    <w:multiLevelType w:val="multilevel"/>
    <w:tmpl w:val="A11ACBD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2" w15:restartNumberingAfterBreak="0">
    <w:nsid w:val="41ED5A52"/>
    <w:multiLevelType w:val="multilevel"/>
    <w:tmpl w:val="8F88C9B2"/>
    <w:lvl w:ilvl="0">
      <w:start w:val="1"/>
      <w:numFmt w:val="decimal"/>
      <w:lvlText w:val="%1."/>
      <w:lvlJc w:val="left"/>
      <w:pPr>
        <w:ind w:left="720" w:hanging="360"/>
      </w:pPr>
      <w:rPr>
        <w:sz w:val="16"/>
        <w:szCs w:val="16"/>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3" w15:restartNumberingAfterBreak="0">
    <w:nsid w:val="43683FA0"/>
    <w:multiLevelType w:val="multilevel"/>
    <w:tmpl w:val="45869000"/>
    <w:lvl w:ilvl="0">
      <w:start w:val="1"/>
      <w:numFmt w:val="bullet"/>
      <w:lvlText w:val="•"/>
      <w:lvlJc w:val="left"/>
      <w:pPr>
        <w:ind w:left="720" w:hanging="360"/>
      </w:pPr>
      <w:rPr>
        <w:rFonts w:ascii="Times New Roman" w:eastAsia="Times New Roman" w:hAnsi="Times New Roman" w:cs="Times New Roman"/>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Times New Roman" w:eastAsia="Times New Roman" w:hAnsi="Times New Roman" w:cs="Times New Roman"/>
      </w:rPr>
    </w:lvl>
    <w:lvl w:ilvl="3">
      <w:start w:val="1"/>
      <w:numFmt w:val="bullet"/>
      <w:lvlText w:val="•"/>
      <w:lvlJc w:val="left"/>
      <w:pPr>
        <w:ind w:left="2880" w:hanging="360"/>
      </w:pPr>
      <w:rPr>
        <w:rFonts w:ascii="Times New Roman" w:eastAsia="Times New Roman" w:hAnsi="Times New Roman" w:cs="Times New Roman"/>
      </w:rPr>
    </w:lvl>
    <w:lvl w:ilvl="4">
      <w:start w:val="1"/>
      <w:numFmt w:val="bullet"/>
      <w:lvlText w:val="•"/>
      <w:lvlJc w:val="left"/>
      <w:pPr>
        <w:ind w:left="3600" w:hanging="360"/>
      </w:pPr>
      <w:rPr>
        <w:rFonts w:ascii="Times New Roman" w:eastAsia="Times New Roman" w:hAnsi="Times New Roman" w:cs="Times New Roman"/>
      </w:rPr>
    </w:lvl>
    <w:lvl w:ilvl="5">
      <w:start w:val="1"/>
      <w:numFmt w:val="bullet"/>
      <w:lvlText w:val="•"/>
      <w:lvlJc w:val="left"/>
      <w:pPr>
        <w:ind w:left="4320" w:hanging="360"/>
      </w:pPr>
      <w:rPr>
        <w:rFonts w:ascii="Times New Roman" w:eastAsia="Times New Roman" w:hAnsi="Times New Roman" w:cs="Times New Roman"/>
      </w:rPr>
    </w:lvl>
    <w:lvl w:ilvl="6">
      <w:start w:val="1"/>
      <w:numFmt w:val="bullet"/>
      <w:lvlText w:val="•"/>
      <w:lvlJc w:val="left"/>
      <w:pPr>
        <w:ind w:left="5040" w:hanging="360"/>
      </w:pPr>
      <w:rPr>
        <w:rFonts w:ascii="Times New Roman" w:eastAsia="Times New Roman" w:hAnsi="Times New Roman" w:cs="Times New Roman"/>
      </w:rPr>
    </w:lvl>
    <w:lvl w:ilvl="7">
      <w:start w:val="1"/>
      <w:numFmt w:val="bullet"/>
      <w:lvlText w:val="•"/>
      <w:lvlJc w:val="left"/>
      <w:pPr>
        <w:ind w:left="5760" w:hanging="360"/>
      </w:pPr>
      <w:rPr>
        <w:rFonts w:ascii="Times New Roman" w:eastAsia="Times New Roman" w:hAnsi="Times New Roman" w:cs="Times New Roman"/>
      </w:rPr>
    </w:lvl>
    <w:lvl w:ilvl="8">
      <w:start w:val="1"/>
      <w:numFmt w:val="bullet"/>
      <w:lvlText w:val="•"/>
      <w:lvlJc w:val="left"/>
      <w:pPr>
        <w:ind w:left="6480" w:hanging="360"/>
      </w:pPr>
      <w:rPr>
        <w:rFonts w:ascii="Times New Roman" w:eastAsia="Times New Roman" w:hAnsi="Times New Roman" w:cs="Times New Roman"/>
      </w:rPr>
    </w:lvl>
  </w:abstractNum>
  <w:abstractNum w:abstractNumId="34" w15:restartNumberingAfterBreak="0">
    <w:nsid w:val="44B05A77"/>
    <w:multiLevelType w:val="multilevel"/>
    <w:tmpl w:val="B074F068"/>
    <w:lvl w:ilvl="0">
      <w:start w:val="1"/>
      <w:numFmt w:val="bullet"/>
      <w:pStyle w:val="ListBullet5"/>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5" w15:restartNumberingAfterBreak="0">
    <w:nsid w:val="44F07DBC"/>
    <w:multiLevelType w:val="multilevel"/>
    <w:tmpl w:val="B2F6FA9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6" w15:restartNumberingAfterBreak="0">
    <w:nsid w:val="46556C87"/>
    <w:multiLevelType w:val="multilevel"/>
    <w:tmpl w:val="6EDE96F6"/>
    <w:lvl w:ilvl="0">
      <w:start w:val="6"/>
      <w:numFmt w:val="bullet"/>
      <w:lvlText w:val="-"/>
      <w:lvlJc w:val="left"/>
      <w:pPr>
        <w:ind w:left="1773" w:hanging="360"/>
      </w:pPr>
      <w:rPr>
        <w:rFonts w:ascii="Calibri" w:eastAsia="Calibri" w:hAnsi="Calibri" w:cs="Calibri"/>
      </w:rPr>
    </w:lvl>
    <w:lvl w:ilvl="1">
      <w:start w:val="1"/>
      <w:numFmt w:val="bullet"/>
      <w:lvlText w:val="o"/>
      <w:lvlJc w:val="left"/>
      <w:pPr>
        <w:ind w:left="2493" w:hanging="360"/>
      </w:pPr>
      <w:rPr>
        <w:rFonts w:ascii="Courier New" w:eastAsia="Courier New" w:hAnsi="Courier New" w:cs="Courier New"/>
      </w:rPr>
    </w:lvl>
    <w:lvl w:ilvl="2">
      <w:start w:val="1"/>
      <w:numFmt w:val="bullet"/>
      <w:lvlText w:val="▪"/>
      <w:lvlJc w:val="left"/>
      <w:pPr>
        <w:ind w:left="3213" w:hanging="360"/>
      </w:pPr>
      <w:rPr>
        <w:rFonts w:ascii="Noto Sans Symbols" w:eastAsia="Noto Sans Symbols" w:hAnsi="Noto Sans Symbols" w:cs="Noto Sans Symbols"/>
      </w:rPr>
    </w:lvl>
    <w:lvl w:ilvl="3">
      <w:start w:val="1"/>
      <w:numFmt w:val="bullet"/>
      <w:lvlText w:val="●"/>
      <w:lvlJc w:val="left"/>
      <w:pPr>
        <w:ind w:left="3933" w:hanging="360"/>
      </w:pPr>
      <w:rPr>
        <w:rFonts w:ascii="Noto Sans Symbols" w:eastAsia="Noto Sans Symbols" w:hAnsi="Noto Sans Symbols" w:cs="Noto Sans Symbols"/>
      </w:rPr>
    </w:lvl>
    <w:lvl w:ilvl="4">
      <w:start w:val="1"/>
      <w:numFmt w:val="bullet"/>
      <w:lvlText w:val="o"/>
      <w:lvlJc w:val="left"/>
      <w:pPr>
        <w:ind w:left="4653" w:hanging="360"/>
      </w:pPr>
      <w:rPr>
        <w:rFonts w:ascii="Courier New" w:eastAsia="Courier New" w:hAnsi="Courier New" w:cs="Courier New"/>
      </w:rPr>
    </w:lvl>
    <w:lvl w:ilvl="5">
      <w:start w:val="1"/>
      <w:numFmt w:val="bullet"/>
      <w:lvlText w:val="▪"/>
      <w:lvlJc w:val="left"/>
      <w:pPr>
        <w:ind w:left="5373" w:hanging="360"/>
      </w:pPr>
      <w:rPr>
        <w:rFonts w:ascii="Noto Sans Symbols" w:eastAsia="Noto Sans Symbols" w:hAnsi="Noto Sans Symbols" w:cs="Noto Sans Symbols"/>
      </w:rPr>
    </w:lvl>
    <w:lvl w:ilvl="6">
      <w:start w:val="1"/>
      <w:numFmt w:val="bullet"/>
      <w:lvlText w:val="●"/>
      <w:lvlJc w:val="left"/>
      <w:pPr>
        <w:ind w:left="6093" w:hanging="360"/>
      </w:pPr>
      <w:rPr>
        <w:rFonts w:ascii="Noto Sans Symbols" w:eastAsia="Noto Sans Symbols" w:hAnsi="Noto Sans Symbols" w:cs="Noto Sans Symbols"/>
      </w:rPr>
    </w:lvl>
    <w:lvl w:ilvl="7">
      <w:start w:val="1"/>
      <w:numFmt w:val="bullet"/>
      <w:lvlText w:val="o"/>
      <w:lvlJc w:val="left"/>
      <w:pPr>
        <w:ind w:left="6813" w:hanging="360"/>
      </w:pPr>
      <w:rPr>
        <w:rFonts w:ascii="Courier New" w:eastAsia="Courier New" w:hAnsi="Courier New" w:cs="Courier New"/>
      </w:rPr>
    </w:lvl>
    <w:lvl w:ilvl="8">
      <w:start w:val="1"/>
      <w:numFmt w:val="bullet"/>
      <w:lvlText w:val="▪"/>
      <w:lvlJc w:val="left"/>
      <w:pPr>
        <w:ind w:left="7533" w:hanging="360"/>
      </w:pPr>
      <w:rPr>
        <w:rFonts w:ascii="Noto Sans Symbols" w:eastAsia="Noto Sans Symbols" w:hAnsi="Noto Sans Symbols" w:cs="Noto Sans Symbols"/>
      </w:rPr>
    </w:lvl>
  </w:abstractNum>
  <w:abstractNum w:abstractNumId="37" w15:restartNumberingAfterBreak="0">
    <w:nsid w:val="4A3936AA"/>
    <w:multiLevelType w:val="multilevel"/>
    <w:tmpl w:val="9F564AA2"/>
    <w:lvl w:ilvl="0">
      <w:start w:val="1"/>
      <w:numFmt w:val="decimal"/>
      <w:lvlText w:val="%1."/>
      <w:lvlJc w:val="left"/>
      <w:pPr>
        <w:ind w:left="720" w:hanging="360"/>
      </w:pPr>
      <w:rPr>
        <w:b w:val="0"/>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8" w15:restartNumberingAfterBreak="0">
    <w:nsid w:val="4B7A4B6A"/>
    <w:multiLevelType w:val="hybridMultilevel"/>
    <w:tmpl w:val="D2E8BC10"/>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4CCA2630"/>
    <w:multiLevelType w:val="multilevel"/>
    <w:tmpl w:val="77AEC37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0" w15:restartNumberingAfterBreak="0">
    <w:nsid w:val="4D3E02BA"/>
    <w:multiLevelType w:val="hybridMultilevel"/>
    <w:tmpl w:val="7EBC81FA"/>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4DA20A23"/>
    <w:multiLevelType w:val="multilevel"/>
    <w:tmpl w:val="3EB2B784"/>
    <w:lvl w:ilvl="0">
      <w:start w:val="1"/>
      <w:numFmt w:val="bullet"/>
      <w:lvlText w:val="o"/>
      <w:lvlJc w:val="left"/>
      <w:pPr>
        <w:ind w:left="1080" w:hanging="360"/>
      </w:pPr>
      <w:rPr>
        <w:rFonts w:ascii="Courier New" w:eastAsia="Courier New" w:hAnsi="Courier New" w:cs="Courier New"/>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Noto Sans Symbols" w:eastAsia="Noto Sans Symbols" w:hAnsi="Noto Sans Symbols" w:cs="Noto Sans Symbols"/>
      </w:rPr>
    </w:lvl>
    <w:lvl w:ilvl="3">
      <w:start w:val="1"/>
      <w:numFmt w:val="bullet"/>
      <w:lvlText w:val="●"/>
      <w:lvlJc w:val="left"/>
      <w:pPr>
        <w:ind w:left="3240" w:hanging="360"/>
      </w:pPr>
      <w:rPr>
        <w:rFonts w:ascii="Noto Sans Symbols" w:eastAsia="Noto Sans Symbols" w:hAnsi="Noto Sans Symbols" w:cs="Noto Sans Symbols"/>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Noto Sans Symbols" w:eastAsia="Noto Sans Symbols" w:hAnsi="Noto Sans Symbols" w:cs="Noto Sans Symbols"/>
      </w:rPr>
    </w:lvl>
    <w:lvl w:ilvl="6">
      <w:start w:val="1"/>
      <w:numFmt w:val="bullet"/>
      <w:lvlText w:val="●"/>
      <w:lvlJc w:val="left"/>
      <w:pPr>
        <w:ind w:left="5400" w:hanging="360"/>
      </w:pPr>
      <w:rPr>
        <w:rFonts w:ascii="Noto Sans Symbols" w:eastAsia="Noto Sans Symbols" w:hAnsi="Noto Sans Symbols" w:cs="Noto Sans Symbols"/>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Noto Sans Symbols" w:eastAsia="Noto Sans Symbols" w:hAnsi="Noto Sans Symbols" w:cs="Noto Sans Symbols"/>
      </w:rPr>
    </w:lvl>
  </w:abstractNum>
  <w:abstractNum w:abstractNumId="42" w15:restartNumberingAfterBreak="0">
    <w:nsid w:val="4EAF60EF"/>
    <w:multiLevelType w:val="multilevel"/>
    <w:tmpl w:val="DE4CC6F2"/>
    <w:lvl w:ilvl="0">
      <w:start w:val="6"/>
      <w:numFmt w:val="bullet"/>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3" w15:restartNumberingAfterBreak="0">
    <w:nsid w:val="4F7E547D"/>
    <w:multiLevelType w:val="hybridMultilevel"/>
    <w:tmpl w:val="02D26BB8"/>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0993BF9"/>
    <w:multiLevelType w:val="multilevel"/>
    <w:tmpl w:val="FBC67F9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5" w15:restartNumberingAfterBreak="0">
    <w:nsid w:val="52A142DE"/>
    <w:multiLevelType w:val="multilevel"/>
    <w:tmpl w:val="E1E6EC5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6" w15:restartNumberingAfterBreak="0">
    <w:nsid w:val="557108B7"/>
    <w:multiLevelType w:val="multilevel"/>
    <w:tmpl w:val="0A6E968E"/>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7" w15:restartNumberingAfterBreak="0">
    <w:nsid w:val="560018C8"/>
    <w:multiLevelType w:val="multilevel"/>
    <w:tmpl w:val="CCC2EE9A"/>
    <w:lvl w:ilvl="0">
      <w:start w:val="1"/>
      <w:numFmt w:val="bullet"/>
      <w:lvlText w:val="-"/>
      <w:lvlJc w:val="left"/>
      <w:pPr>
        <w:ind w:left="720" w:hanging="360"/>
      </w:pPr>
      <w:rPr>
        <w:rFonts w:ascii="Sitka Text" w:eastAsia="Sitka Text" w:hAnsi="Sitka Text" w:cs="Sitka Tex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8" w15:restartNumberingAfterBreak="0">
    <w:nsid w:val="59317865"/>
    <w:multiLevelType w:val="multilevel"/>
    <w:tmpl w:val="0904497C"/>
    <w:lvl w:ilvl="0">
      <w:start w:val="1"/>
      <w:numFmt w:val="bullet"/>
      <w:lvlText w:val="●"/>
      <w:lvlJc w:val="left"/>
      <w:pPr>
        <w:ind w:left="6750" w:hanging="360"/>
      </w:pPr>
      <w:rPr>
        <w:rFonts w:ascii="Noto Sans Symbols" w:eastAsia="Noto Sans Symbols" w:hAnsi="Noto Sans Symbols" w:cs="Noto Sans Symbols"/>
        <w:color w:val="C00000"/>
      </w:rPr>
    </w:lvl>
    <w:lvl w:ilvl="1">
      <w:start w:val="1"/>
      <w:numFmt w:val="bullet"/>
      <w:lvlText w:val="o"/>
      <w:lvlJc w:val="left"/>
      <w:pPr>
        <w:ind w:left="7470" w:hanging="360"/>
      </w:pPr>
      <w:rPr>
        <w:rFonts w:ascii="Courier New" w:eastAsia="Courier New" w:hAnsi="Courier New" w:cs="Courier New"/>
      </w:rPr>
    </w:lvl>
    <w:lvl w:ilvl="2">
      <w:start w:val="1"/>
      <w:numFmt w:val="bullet"/>
      <w:lvlText w:val="▪"/>
      <w:lvlJc w:val="left"/>
      <w:pPr>
        <w:ind w:left="8190" w:hanging="360"/>
      </w:pPr>
      <w:rPr>
        <w:rFonts w:ascii="Noto Sans Symbols" w:eastAsia="Noto Sans Symbols" w:hAnsi="Noto Sans Symbols" w:cs="Noto Sans Symbols"/>
      </w:rPr>
    </w:lvl>
    <w:lvl w:ilvl="3">
      <w:start w:val="1"/>
      <w:numFmt w:val="bullet"/>
      <w:lvlText w:val="●"/>
      <w:lvlJc w:val="left"/>
      <w:pPr>
        <w:ind w:left="8910" w:hanging="360"/>
      </w:pPr>
      <w:rPr>
        <w:rFonts w:ascii="Noto Sans Symbols" w:eastAsia="Noto Sans Symbols" w:hAnsi="Noto Sans Symbols" w:cs="Noto Sans Symbols"/>
      </w:rPr>
    </w:lvl>
    <w:lvl w:ilvl="4">
      <w:start w:val="1"/>
      <w:numFmt w:val="bullet"/>
      <w:lvlText w:val="o"/>
      <w:lvlJc w:val="left"/>
      <w:pPr>
        <w:ind w:left="9630" w:hanging="360"/>
      </w:pPr>
      <w:rPr>
        <w:rFonts w:ascii="Courier New" w:eastAsia="Courier New" w:hAnsi="Courier New" w:cs="Courier New"/>
      </w:rPr>
    </w:lvl>
    <w:lvl w:ilvl="5">
      <w:start w:val="1"/>
      <w:numFmt w:val="bullet"/>
      <w:lvlText w:val="▪"/>
      <w:lvlJc w:val="left"/>
      <w:pPr>
        <w:ind w:left="10350" w:hanging="360"/>
      </w:pPr>
      <w:rPr>
        <w:rFonts w:ascii="Noto Sans Symbols" w:eastAsia="Noto Sans Symbols" w:hAnsi="Noto Sans Symbols" w:cs="Noto Sans Symbols"/>
      </w:rPr>
    </w:lvl>
    <w:lvl w:ilvl="6">
      <w:start w:val="1"/>
      <w:numFmt w:val="bullet"/>
      <w:lvlText w:val="●"/>
      <w:lvlJc w:val="left"/>
      <w:pPr>
        <w:ind w:left="11070" w:hanging="360"/>
      </w:pPr>
      <w:rPr>
        <w:rFonts w:ascii="Noto Sans Symbols" w:eastAsia="Noto Sans Symbols" w:hAnsi="Noto Sans Symbols" w:cs="Noto Sans Symbols"/>
      </w:rPr>
    </w:lvl>
    <w:lvl w:ilvl="7">
      <w:start w:val="1"/>
      <w:numFmt w:val="bullet"/>
      <w:lvlText w:val="o"/>
      <w:lvlJc w:val="left"/>
      <w:pPr>
        <w:ind w:left="11790" w:hanging="360"/>
      </w:pPr>
      <w:rPr>
        <w:rFonts w:ascii="Courier New" w:eastAsia="Courier New" w:hAnsi="Courier New" w:cs="Courier New"/>
      </w:rPr>
    </w:lvl>
    <w:lvl w:ilvl="8">
      <w:start w:val="1"/>
      <w:numFmt w:val="bullet"/>
      <w:lvlText w:val="▪"/>
      <w:lvlJc w:val="left"/>
      <w:pPr>
        <w:ind w:left="12510" w:hanging="360"/>
      </w:pPr>
      <w:rPr>
        <w:rFonts w:ascii="Noto Sans Symbols" w:eastAsia="Noto Sans Symbols" w:hAnsi="Noto Sans Symbols" w:cs="Noto Sans Symbols"/>
      </w:rPr>
    </w:lvl>
  </w:abstractNum>
  <w:abstractNum w:abstractNumId="49" w15:restartNumberingAfterBreak="0">
    <w:nsid w:val="6257764A"/>
    <w:multiLevelType w:val="multilevel"/>
    <w:tmpl w:val="949A635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0" w15:restartNumberingAfterBreak="0">
    <w:nsid w:val="627614B1"/>
    <w:multiLevelType w:val="multilevel"/>
    <w:tmpl w:val="13B42550"/>
    <w:lvl w:ilvl="0">
      <w:start w:val="1"/>
      <w:numFmt w:val="lowerLetter"/>
      <w:lvlText w:val="%1)"/>
      <w:lvlJc w:val="left"/>
      <w:pPr>
        <w:ind w:left="720" w:hanging="360"/>
      </w:pPr>
      <w:rPr>
        <w:color w:val="000000"/>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1" w15:restartNumberingAfterBreak="0">
    <w:nsid w:val="657B5B48"/>
    <w:multiLevelType w:val="multilevel"/>
    <w:tmpl w:val="52889020"/>
    <w:lvl w:ilvl="0">
      <w:start w:val="1"/>
      <w:numFmt w:val="bullet"/>
      <w:lvlText w:val="o"/>
      <w:lvlJc w:val="left"/>
      <w:pPr>
        <w:ind w:left="720" w:hanging="360"/>
      </w:pPr>
      <w:rPr>
        <w:rFonts w:ascii="Courier New" w:eastAsia="Courier New" w:hAnsi="Courier New" w:cs="Courier New"/>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2" w15:restartNumberingAfterBreak="0">
    <w:nsid w:val="672B37E0"/>
    <w:multiLevelType w:val="hybridMultilevel"/>
    <w:tmpl w:val="A6BAAAC8"/>
    <w:lvl w:ilvl="0" w:tplc="04090003">
      <w:start w:val="1"/>
      <w:numFmt w:val="bullet"/>
      <w:lvlText w:val="o"/>
      <w:lvlJc w:val="left"/>
      <w:pPr>
        <w:ind w:left="726" w:hanging="360"/>
      </w:pPr>
      <w:rPr>
        <w:rFonts w:ascii="Courier New" w:hAnsi="Courier New" w:cs="Courier New" w:hint="default"/>
      </w:rPr>
    </w:lvl>
    <w:lvl w:ilvl="1" w:tplc="04090003" w:tentative="1">
      <w:start w:val="1"/>
      <w:numFmt w:val="bullet"/>
      <w:lvlText w:val="o"/>
      <w:lvlJc w:val="left"/>
      <w:pPr>
        <w:ind w:left="1446" w:hanging="360"/>
      </w:pPr>
      <w:rPr>
        <w:rFonts w:ascii="Courier New" w:hAnsi="Courier New" w:cs="Courier New" w:hint="default"/>
      </w:rPr>
    </w:lvl>
    <w:lvl w:ilvl="2" w:tplc="04090005" w:tentative="1">
      <w:start w:val="1"/>
      <w:numFmt w:val="bullet"/>
      <w:lvlText w:val=""/>
      <w:lvlJc w:val="left"/>
      <w:pPr>
        <w:ind w:left="2166" w:hanging="360"/>
      </w:pPr>
      <w:rPr>
        <w:rFonts w:ascii="Wingdings" w:hAnsi="Wingdings" w:hint="default"/>
      </w:rPr>
    </w:lvl>
    <w:lvl w:ilvl="3" w:tplc="04090001" w:tentative="1">
      <w:start w:val="1"/>
      <w:numFmt w:val="bullet"/>
      <w:lvlText w:val=""/>
      <w:lvlJc w:val="left"/>
      <w:pPr>
        <w:ind w:left="2886" w:hanging="360"/>
      </w:pPr>
      <w:rPr>
        <w:rFonts w:ascii="Symbol" w:hAnsi="Symbol" w:hint="default"/>
      </w:rPr>
    </w:lvl>
    <w:lvl w:ilvl="4" w:tplc="04090003" w:tentative="1">
      <w:start w:val="1"/>
      <w:numFmt w:val="bullet"/>
      <w:lvlText w:val="o"/>
      <w:lvlJc w:val="left"/>
      <w:pPr>
        <w:ind w:left="3606" w:hanging="360"/>
      </w:pPr>
      <w:rPr>
        <w:rFonts w:ascii="Courier New" w:hAnsi="Courier New" w:cs="Courier New" w:hint="default"/>
      </w:rPr>
    </w:lvl>
    <w:lvl w:ilvl="5" w:tplc="04090005" w:tentative="1">
      <w:start w:val="1"/>
      <w:numFmt w:val="bullet"/>
      <w:lvlText w:val=""/>
      <w:lvlJc w:val="left"/>
      <w:pPr>
        <w:ind w:left="4326" w:hanging="360"/>
      </w:pPr>
      <w:rPr>
        <w:rFonts w:ascii="Wingdings" w:hAnsi="Wingdings" w:hint="default"/>
      </w:rPr>
    </w:lvl>
    <w:lvl w:ilvl="6" w:tplc="04090001" w:tentative="1">
      <w:start w:val="1"/>
      <w:numFmt w:val="bullet"/>
      <w:lvlText w:val=""/>
      <w:lvlJc w:val="left"/>
      <w:pPr>
        <w:ind w:left="5046" w:hanging="360"/>
      </w:pPr>
      <w:rPr>
        <w:rFonts w:ascii="Symbol" w:hAnsi="Symbol" w:hint="default"/>
      </w:rPr>
    </w:lvl>
    <w:lvl w:ilvl="7" w:tplc="04090003" w:tentative="1">
      <w:start w:val="1"/>
      <w:numFmt w:val="bullet"/>
      <w:lvlText w:val="o"/>
      <w:lvlJc w:val="left"/>
      <w:pPr>
        <w:ind w:left="5766" w:hanging="360"/>
      </w:pPr>
      <w:rPr>
        <w:rFonts w:ascii="Courier New" w:hAnsi="Courier New" w:cs="Courier New" w:hint="default"/>
      </w:rPr>
    </w:lvl>
    <w:lvl w:ilvl="8" w:tplc="04090005" w:tentative="1">
      <w:start w:val="1"/>
      <w:numFmt w:val="bullet"/>
      <w:lvlText w:val=""/>
      <w:lvlJc w:val="left"/>
      <w:pPr>
        <w:ind w:left="6486" w:hanging="360"/>
      </w:pPr>
      <w:rPr>
        <w:rFonts w:ascii="Wingdings" w:hAnsi="Wingdings" w:hint="default"/>
      </w:rPr>
    </w:lvl>
  </w:abstractNum>
  <w:abstractNum w:abstractNumId="53" w15:restartNumberingAfterBreak="0">
    <w:nsid w:val="67AD1E94"/>
    <w:multiLevelType w:val="multilevel"/>
    <w:tmpl w:val="7E7E2DF6"/>
    <w:lvl w:ilvl="0">
      <w:start w:val="1"/>
      <w:numFmt w:val="bullet"/>
      <w:lvlText w:val="●"/>
      <w:lvlJc w:val="left"/>
      <w:pPr>
        <w:ind w:left="360" w:hanging="360"/>
      </w:pPr>
      <w:rPr>
        <w:rFonts w:ascii="Noto Sans Symbols" w:eastAsia="Noto Sans Symbols" w:hAnsi="Noto Sans Symbols" w:cs="Noto Sans Symbols"/>
      </w:rPr>
    </w:lvl>
    <w:lvl w:ilvl="1">
      <w:start w:val="1"/>
      <w:numFmt w:val="bullet"/>
      <w:lvlText w:val="o"/>
      <w:lvlJc w:val="left"/>
      <w:pPr>
        <w:ind w:left="2160" w:hanging="360"/>
      </w:pPr>
      <w:rPr>
        <w:rFonts w:ascii="Courier New" w:eastAsia="Courier New" w:hAnsi="Courier New" w:cs="Courier New"/>
      </w:rPr>
    </w:lvl>
    <w:lvl w:ilvl="2">
      <w:start w:val="1"/>
      <w:numFmt w:val="bullet"/>
      <w:lvlText w:val="▪"/>
      <w:lvlJc w:val="left"/>
      <w:pPr>
        <w:ind w:left="2880" w:hanging="360"/>
      </w:pPr>
      <w:rPr>
        <w:rFonts w:ascii="Noto Sans Symbols" w:eastAsia="Noto Sans Symbols" w:hAnsi="Noto Sans Symbols" w:cs="Noto Sans Symbols"/>
      </w:rPr>
    </w:lvl>
    <w:lvl w:ilvl="3">
      <w:start w:val="1"/>
      <w:numFmt w:val="bullet"/>
      <w:lvlText w:val="●"/>
      <w:lvlJc w:val="left"/>
      <w:pPr>
        <w:ind w:left="3600" w:hanging="360"/>
      </w:pPr>
      <w:rPr>
        <w:rFonts w:ascii="Noto Sans Symbols" w:eastAsia="Noto Sans Symbols" w:hAnsi="Noto Sans Symbols" w:cs="Noto Sans Symbols"/>
      </w:rPr>
    </w:lvl>
    <w:lvl w:ilvl="4">
      <w:start w:val="1"/>
      <w:numFmt w:val="bullet"/>
      <w:lvlText w:val="o"/>
      <w:lvlJc w:val="left"/>
      <w:pPr>
        <w:ind w:left="4320" w:hanging="360"/>
      </w:pPr>
      <w:rPr>
        <w:rFonts w:ascii="Courier New" w:eastAsia="Courier New" w:hAnsi="Courier New" w:cs="Courier New"/>
      </w:rPr>
    </w:lvl>
    <w:lvl w:ilvl="5">
      <w:start w:val="1"/>
      <w:numFmt w:val="bullet"/>
      <w:lvlText w:val="▪"/>
      <w:lvlJc w:val="left"/>
      <w:pPr>
        <w:ind w:left="5040" w:hanging="360"/>
      </w:pPr>
      <w:rPr>
        <w:rFonts w:ascii="Noto Sans Symbols" w:eastAsia="Noto Sans Symbols" w:hAnsi="Noto Sans Symbols" w:cs="Noto Sans Symbols"/>
      </w:rPr>
    </w:lvl>
    <w:lvl w:ilvl="6">
      <w:start w:val="1"/>
      <w:numFmt w:val="bullet"/>
      <w:lvlText w:val="●"/>
      <w:lvlJc w:val="left"/>
      <w:pPr>
        <w:ind w:left="5760" w:hanging="360"/>
      </w:pPr>
      <w:rPr>
        <w:rFonts w:ascii="Noto Sans Symbols" w:eastAsia="Noto Sans Symbols" w:hAnsi="Noto Sans Symbols" w:cs="Noto Sans Symbols"/>
      </w:rPr>
    </w:lvl>
    <w:lvl w:ilvl="7">
      <w:start w:val="1"/>
      <w:numFmt w:val="bullet"/>
      <w:lvlText w:val="o"/>
      <w:lvlJc w:val="left"/>
      <w:pPr>
        <w:ind w:left="6480" w:hanging="360"/>
      </w:pPr>
      <w:rPr>
        <w:rFonts w:ascii="Courier New" w:eastAsia="Courier New" w:hAnsi="Courier New" w:cs="Courier New"/>
      </w:rPr>
    </w:lvl>
    <w:lvl w:ilvl="8">
      <w:start w:val="1"/>
      <w:numFmt w:val="bullet"/>
      <w:lvlText w:val="▪"/>
      <w:lvlJc w:val="left"/>
      <w:pPr>
        <w:ind w:left="7200" w:hanging="360"/>
      </w:pPr>
      <w:rPr>
        <w:rFonts w:ascii="Noto Sans Symbols" w:eastAsia="Noto Sans Symbols" w:hAnsi="Noto Sans Symbols" w:cs="Noto Sans Symbols"/>
      </w:rPr>
    </w:lvl>
  </w:abstractNum>
  <w:abstractNum w:abstractNumId="54" w15:restartNumberingAfterBreak="0">
    <w:nsid w:val="6DC27FBE"/>
    <w:multiLevelType w:val="multilevel"/>
    <w:tmpl w:val="EEA0F84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5" w15:restartNumberingAfterBreak="0">
    <w:nsid w:val="758424B5"/>
    <w:multiLevelType w:val="multilevel"/>
    <w:tmpl w:val="FE4AED4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6" w15:restartNumberingAfterBreak="0">
    <w:nsid w:val="763C371C"/>
    <w:multiLevelType w:val="multilevel"/>
    <w:tmpl w:val="BE4C24A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7" w15:restartNumberingAfterBreak="0">
    <w:nsid w:val="765039DC"/>
    <w:multiLevelType w:val="multilevel"/>
    <w:tmpl w:val="DB46B43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8" w15:restartNumberingAfterBreak="0">
    <w:nsid w:val="766711BF"/>
    <w:multiLevelType w:val="multilevel"/>
    <w:tmpl w:val="E4C847FE"/>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9" w15:restartNumberingAfterBreak="0">
    <w:nsid w:val="774F6361"/>
    <w:multiLevelType w:val="multilevel"/>
    <w:tmpl w:val="A8B6F75E"/>
    <w:lvl w:ilvl="0">
      <w:start w:val="1"/>
      <w:numFmt w:val="bullet"/>
      <w:lvlText w:val="●"/>
      <w:lvlJc w:val="left"/>
      <w:pPr>
        <w:ind w:left="720" w:hanging="360"/>
      </w:pPr>
      <w:rPr>
        <w:rFonts w:ascii="Noto Sans Symbols" w:eastAsia="Noto Sans Symbols" w:hAnsi="Noto Sans Symbols" w:cs="Noto Sans Symbols"/>
        <w:color w:val="B4000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0" w15:restartNumberingAfterBreak="0">
    <w:nsid w:val="7B885632"/>
    <w:multiLevelType w:val="hybridMultilevel"/>
    <w:tmpl w:val="FFB8D8D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 w15:restartNumberingAfterBreak="0">
    <w:nsid w:val="7FD14B94"/>
    <w:multiLevelType w:val="multilevel"/>
    <w:tmpl w:val="4F664A7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num w:numId="1">
    <w:abstractNumId w:val="18"/>
  </w:num>
  <w:num w:numId="2">
    <w:abstractNumId w:val="27"/>
  </w:num>
  <w:num w:numId="3">
    <w:abstractNumId w:val="15"/>
  </w:num>
  <w:num w:numId="4">
    <w:abstractNumId w:val="14"/>
  </w:num>
  <w:num w:numId="5">
    <w:abstractNumId w:val="34"/>
  </w:num>
  <w:num w:numId="6">
    <w:abstractNumId w:val="24"/>
  </w:num>
  <w:num w:numId="7">
    <w:abstractNumId w:val="9"/>
  </w:num>
  <w:num w:numId="8">
    <w:abstractNumId w:val="4"/>
  </w:num>
  <w:num w:numId="9">
    <w:abstractNumId w:val="17"/>
  </w:num>
  <w:num w:numId="10">
    <w:abstractNumId w:val="7"/>
  </w:num>
  <w:num w:numId="11">
    <w:abstractNumId w:val="30"/>
  </w:num>
  <w:num w:numId="12">
    <w:abstractNumId w:val="28"/>
  </w:num>
  <w:num w:numId="13">
    <w:abstractNumId w:val="45"/>
  </w:num>
  <w:num w:numId="14">
    <w:abstractNumId w:val="46"/>
  </w:num>
  <w:num w:numId="15">
    <w:abstractNumId w:val="11"/>
  </w:num>
  <w:num w:numId="16">
    <w:abstractNumId w:val="41"/>
  </w:num>
  <w:num w:numId="17">
    <w:abstractNumId w:val="53"/>
  </w:num>
  <w:num w:numId="18">
    <w:abstractNumId w:val="49"/>
  </w:num>
  <w:num w:numId="19">
    <w:abstractNumId w:val="35"/>
  </w:num>
  <w:num w:numId="20">
    <w:abstractNumId w:val="57"/>
  </w:num>
  <w:num w:numId="21">
    <w:abstractNumId w:val="48"/>
  </w:num>
  <w:num w:numId="22">
    <w:abstractNumId w:val="44"/>
  </w:num>
  <w:num w:numId="23">
    <w:abstractNumId w:val="61"/>
  </w:num>
  <w:num w:numId="24">
    <w:abstractNumId w:val="3"/>
  </w:num>
  <w:num w:numId="25">
    <w:abstractNumId w:val="0"/>
  </w:num>
  <w:num w:numId="26">
    <w:abstractNumId w:val="26"/>
  </w:num>
  <w:num w:numId="27">
    <w:abstractNumId w:val="39"/>
  </w:num>
  <w:num w:numId="28">
    <w:abstractNumId w:val="33"/>
  </w:num>
  <w:num w:numId="29">
    <w:abstractNumId w:val="58"/>
  </w:num>
  <w:num w:numId="30">
    <w:abstractNumId w:val="19"/>
  </w:num>
  <w:num w:numId="31">
    <w:abstractNumId w:val="36"/>
  </w:num>
  <w:num w:numId="32">
    <w:abstractNumId w:val="59"/>
  </w:num>
  <w:num w:numId="33">
    <w:abstractNumId w:val="42"/>
  </w:num>
  <w:num w:numId="34">
    <w:abstractNumId w:val="55"/>
  </w:num>
  <w:num w:numId="35">
    <w:abstractNumId w:val="32"/>
  </w:num>
  <w:num w:numId="36">
    <w:abstractNumId w:val="25"/>
  </w:num>
  <w:num w:numId="37">
    <w:abstractNumId w:val="50"/>
  </w:num>
  <w:num w:numId="38">
    <w:abstractNumId w:val="47"/>
  </w:num>
  <w:num w:numId="39">
    <w:abstractNumId w:val="1"/>
  </w:num>
  <w:num w:numId="40">
    <w:abstractNumId w:val="54"/>
  </w:num>
  <w:num w:numId="41">
    <w:abstractNumId w:val="8"/>
  </w:num>
  <w:num w:numId="42">
    <w:abstractNumId w:val="16"/>
  </w:num>
  <w:num w:numId="43">
    <w:abstractNumId w:val="20"/>
  </w:num>
  <w:num w:numId="44">
    <w:abstractNumId w:val="56"/>
  </w:num>
  <w:num w:numId="45">
    <w:abstractNumId w:val="51"/>
  </w:num>
  <w:num w:numId="46">
    <w:abstractNumId w:val="37"/>
  </w:num>
  <w:num w:numId="47">
    <w:abstractNumId w:val="31"/>
  </w:num>
  <w:num w:numId="48">
    <w:abstractNumId w:val="10"/>
  </w:num>
  <w:num w:numId="49">
    <w:abstractNumId w:val="12"/>
  </w:num>
  <w:num w:numId="50">
    <w:abstractNumId w:val="23"/>
  </w:num>
  <w:num w:numId="51">
    <w:abstractNumId w:val="5"/>
  </w:num>
  <w:num w:numId="52">
    <w:abstractNumId w:val="40"/>
  </w:num>
  <w:num w:numId="53">
    <w:abstractNumId w:val="2"/>
  </w:num>
  <w:num w:numId="54">
    <w:abstractNumId w:val="38"/>
  </w:num>
  <w:num w:numId="55">
    <w:abstractNumId w:val="43"/>
  </w:num>
  <w:num w:numId="56">
    <w:abstractNumId w:val="13"/>
  </w:num>
  <w:num w:numId="57">
    <w:abstractNumId w:val="21"/>
  </w:num>
  <w:num w:numId="58">
    <w:abstractNumId w:val="52"/>
  </w:num>
  <w:num w:numId="59">
    <w:abstractNumId w:val="60"/>
  </w:num>
  <w:num w:numId="60">
    <w:abstractNumId w:val="6"/>
  </w:num>
  <w:num w:numId="61">
    <w:abstractNumId w:val="29"/>
  </w:num>
  <w:num w:numId="62">
    <w:abstractNumId w:val="22"/>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hideSpellingErrors/>
  <w:hideGrammaticalErrors/>
  <w:defaultTabStop w:val="720"/>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A16942"/>
    <w:rsid w:val="000026DB"/>
    <w:rsid w:val="00011536"/>
    <w:rsid w:val="000131B8"/>
    <w:rsid w:val="000148B5"/>
    <w:rsid w:val="00015645"/>
    <w:rsid w:val="00021DF5"/>
    <w:rsid w:val="00024441"/>
    <w:rsid w:val="00027FAB"/>
    <w:rsid w:val="000312B9"/>
    <w:rsid w:val="00034CDE"/>
    <w:rsid w:val="00036736"/>
    <w:rsid w:val="00041B50"/>
    <w:rsid w:val="00042807"/>
    <w:rsid w:val="00050703"/>
    <w:rsid w:val="000664DC"/>
    <w:rsid w:val="00070743"/>
    <w:rsid w:val="00070B7C"/>
    <w:rsid w:val="000766D0"/>
    <w:rsid w:val="000871A5"/>
    <w:rsid w:val="000919B5"/>
    <w:rsid w:val="00097ED1"/>
    <w:rsid w:val="000A15EA"/>
    <w:rsid w:val="000A3B15"/>
    <w:rsid w:val="000A3D3C"/>
    <w:rsid w:val="000A5915"/>
    <w:rsid w:val="000B0FDB"/>
    <w:rsid w:val="000B263B"/>
    <w:rsid w:val="000B2F21"/>
    <w:rsid w:val="000B3079"/>
    <w:rsid w:val="000B4C0D"/>
    <w:rsid w:val="000B5350"/>
    <w:rsid w:val="000B5E24"/>
    <w:rsid w:val="000B60E2"/>
    <w:rsid w:val="000B64C0"/>
    <w:rsid w:val="000C1042"/>
    <w:rsid w:val="000C167A"/>
    <w:rsid w:val="000C1DE1"/>
    <w:rsid w:val="000C358C"/>
    <w:rsid w:val="000C495A"/>
    <w:rsid w:val="000D0491"/>
    <w:rsid w:val="000D2158"/>
    <w:rsid w:val="000D4A29"/>
    <w:rsid w:val="000D6230"/>
    <w:rsid w:val="000D6688"/>
    <w:rsid w:val="000E3AE0"/>
    <w:rsid w:val="000E41C4"/>
    <w:rsid w:val="000E45A4"/>
    <w:rsid w:val="000E58EF"/>
    <w:rsid w:val="000E7ED7"/>
    <w:rsid w:val="000F3FC3"/>
    <w:rsid w:val="000F4D07"/>
    <w:rsid w:val="000F52F9"/>
    <w:rsid w:val="000F6351"/>
    <w:rsid w:val="00102AF2"/>
    <w:rsid w:val="0010532D"/>
    <w:rsid w:val="00105867"/>
    <w:rsid w:val="001131CB"/>
    <w:rsid w:val="00113429"/>
    <w:rsid w:val="00131289"/>
    <w:rsid w:val="00132717"/>
    <w:rsid w:val="00134F0B"/>
    <w:rsid w:val="0013651B"/>
    <w:rsid w:val="00137D45"/>
    <w:rsid w:val="00137F88"/>
    <w:rsid w:val="00143201"/>
    <w:rsid w:val="001436FA"/>
    <w:rsid w:val="00144BE7"/>
    <w:rsid w:val="00151659"/>
    <w:rsid w:val="0015530F"/>
    <w:rsid w:val="00155FF1"/>
    <w:rsid w:val="00156E06"/>
    <w:rsid w:val="00157A64"/>
    <w:rsid w:val="001632AC"/>
    <w:rsid w:val="001646A4"/>
    <w:rsid w:val="00166780"/>
    <w:rsid w:val="00166B22"/>
    <w:rsid w:val="00166D19"/>
    <w:rsid w:val="00170DCE"/>
    <w:rsid w:val="00174609"/>
    <w:rsid w:val="00177D52"/>
    <w:rsid w:val="00183C84"/>
    <w:rsid w:val="00184567"/>
    <w:rsid w:val="00186B08"/>
    <w:rsid w:val="00187458"/>
    <w:rsid w:val="001875D9"/>
    <w:rsid w:val="00187972"/>
    <w:rsid w:val="001907D1"/>
    <w:rsid w:val="001916DB"/>
    <w:rsid w:val="00194538"/>
    <w:rsid w:val="00196AD2"/>
    <w:rsid w:val="00197188"/>
    <w:rsid w:val="00197ADD"/>
    <w:rsid w:val="001A09F1"/>
    <w:rsid w:val="001A1CBC"/>
    <w:rsid w:val="001A20F8"/>
    <w:rsid w:val="001A2FD1"/>
    <w:rsid w:val="001A3DC1"/>
    <w:rsid w:val="001A65E4"/>
    <w:rsid w:val="001C44D9"/>
    <w:rsid w:val="001C4BB3"/>
    <w:rsid w:val="001C7E23"/>
    <w:rsid w:val="001D301F"/>
    <w:rsid w:val="001D6BC3"/>
    <w:rsid w:val="001D755B"/>
    <w:rsid w:val="001E1500"/>
    <w:rsid w:val="001E25A1"/>
    <w:rsid w:val="001E3E94"/>
    <w:rsid w:val="001E5A32"/>
    <w:rsid w:val="001E68ED"/>
    <w:rsid w:val="001E7229"/>
    <w:rsid w:val="001E779E"/>
    <w:rsid w:val="001F1447"/>
    <w:rsid w:val="001F167A"/>
    <w:rsid w:val="001F290B"/>
    <w:rsid w:val="00200496"/>
    <w:rsid w:val="00200A22"/>
    <w:rsid w:val="00200E50"/>
    <w:rsid w:val="0020272D"/>
    <w:rsid w:val="00202E6B"/>
    <w:rsid w:val="00203223"/>
    <w:rsid w:val="00203703"/>
    <w:rsid w:val="00204422"/>
    <w:rsid w:val="00205266"/>
    <w:rsid w:val="00206C5B"/>
    <w:rsid w:val="00207980"/>
    <w:rsid w:val="00207A3E"/>
    <w:rsid w:val="002100D8"/>
    <w:rsid w:val="002108E4"/>
    <w:rsid w:val="0021673D"/>
    <w:rsid w:val="00220303"/>
    <w:rsid w:val="00220945"/>
    <w:rsid w:val="00223CCA"/>
    <w:rsid w:val="00234864"/>
    <w:rsid w:val="002348B5"/>
    <w:rsid w:val="002352E3"/>
    <w:rsid w:val="0023727D"/>
    <w:rsid w:val="00237727"/>
    <w:rsid w:val="00242507"/>
    <w:rsid w:val="002431BF"/>
    <w:rsid w:val="00243C90"/>
    <w:rsid w:val="00243D84"/>
    <w:rsid w:val="00243FB4"/>
    <w:rsid w:val="00246F00"/>
    <w:rsid w:val="00250C1E"/>
    <w:rsid w:val="00253234"/>
    <w:rsid w:val="002532BE"/>
    <w:rsid w:val="00255A9D"/>
    <w:rsid w:val="002564EB"/>
    <w:rsid w:val="002606A4"/>
    <w:rsid w:val="00261E2E"/>
    <w:rsid w:val="00262FFF"/>
    <w:rsid w:val="00263CC7"/>
    <w:rsid w:val="00290F98"/>
    <w:rsid w:val="00293A3C"/>
    <w:rsid w:val="00293EB7"/>
    <w:rsid w:val="002945AD"/>
    <w:rsid w:val="002949AD"/>
    <w:rsid w:val="00294BB8"/>
    <w:rsid w:val="00294F8B"/>
    <w:rsid w:val="00296291"/>
    <w:rsid w:val="00296BD4"/>
    <w:rsid w:val="002A2A4B"/>
    <w:rsid w:val="002A371F"/>
    <w:rsid w:val="002A4ABD"/>
    <w:rsid w:val="002A550B"/>
    <w:rsid w:val="002A77D2"/>
    <w:rsid w:val="002B091C"/>
    <w:rsid w:val="002B11E0"/>
    <w:rsid w:val="002B2EE3"/>
    <w:rsid w:val="002B3AC5"/>
    <w:rsid w:val="002B54C4"/>
    <w:rsid w:val="002B5CC7"/>
    <w:rsid w:val="002B5D02"/>
    <w:rsid w:val="002C0436"/>
    <w:rsid w:val="002D05B5"/>
    <w:rsid w:val="002D2FD2"/>
    <w:rsid w:val="002D326B"/>
    <w:rsid w:val="002D542E"/>
    <w:rsid w:val="002D5663"/>
    <w:rsid w:val="002D6ABD"/>
    <w:rsid w:val="002E0F4B"/>
    <w:rsid w:val="002E67FF"/>
    <w:rsid w:val="002E6A4B"/>
    <w:rsid w:val="002F0CF5"/>
    <w:rsid w:val="002F54C1"/>
    <w:rsid w:val="002F65FB"/>
    <w:rsid w:val="002F7D3C"/>
    <w:rsid w:val="0030091E"/>
    <w:rsid w:val="00301BE6"/>
    <w:rsid w:val="00303601"/>
    <w:rsid w:val="00307084"/>
    <w:rsid w:val="00313BCA"/>
    <w:rsid w:val="00316D87"/>
    <w:rsid w:val="00321BB4"/>
    <w:rsid w:val="003235E5"/>
    <w:rsid w:val="00324221"/>
    <w:rsid w:val="00326277"/>
    <w:rsid w:val="00326F20"/>
    <w:rsid w:val="00326FFF"/>
    <w:rsid w:val="00334AD7"/>
    <w:rsid w:val="003378AC"/>
    <w:rsid w:val="003408C1"/>
    <w:rsid w:val="00340906"/>
    <w:rsid w:val="00340C2E"/>
    <w:rsid w:val="00340F98"/>
    <w:rsid w:val="003457C6"/>
    <w:rsid w:val="00351162"/>
    <w:rsid w:val="003530A9"/>
    <w:rsid w:val="0035526B"/>
    <w:rsid w:val="00355780"/>
    <w:rsid w:val="0035596F"/>
    <w:rsid w:val="00355C46"/>
    <w:rsid w:val="003569BD"/>
    <w:rsid w:val="003570FF"/>
    <w:rsid w:val="003602CA"/>
    <w:rsid w:val="00361AEC"/>
    <w:rsid w:val="00362795"/>
    <w:rsid w:val="00362BB8"/>
    <w:rsid w:val="00363BBA"/>
    <w:rsid w:val="00367276"/>
    <w:rsid w:val="00370189"/>
    <w:rsid w:val="00371267"/>
    <w:rsid w:val="00372925"/>
    <w:rsid w:val="00373D9C"/>
    <w:rsid w:val="00374A98"/>
    <w:rsid w:val="0038140D"/>
    <w:rsid w:val="003814D7"/>
    <w:rsid w:val="00385CF3"/>
    <w:rsid w:val="003874E6"/>
    <w:rsid w:val="0039113E"/>
    <w:rsid w:val="00391210"/>
    <w:rsid w:val="00391909"/>
    <w:rsid w:val="00392F63"/>
    <w:rsid w:val="003A0C15"/>
    <w:rsid w:val="003A62BC"/>
    <w:rsid w:val="003B3537"/>
    <w:rsid w:val="003B5161"/>
    <w:rsid w:val="003B7B52"/>
    <w:rsid w:val="003C11B7"/>
    <w:rsid w:val="003C3C53"/>
    <w:rsid w:val="003C49D6"/>
    <w:rsid w:val="003C6031"/>
    <w:rsid w:val="003C7454"/>
    <w:rsid w:val="003C76A0"/>
    <w:rsid w:val="003C77C6"/>
    <w:rsid w:val="003D0C2B"/>
    <w:rsid w:val="003D59B9"/>
    <w:rsid w:val="003D7C5E"/>
    <w:rsid w:val="003E0406"/>
    <w:rsid w:val="003E15B0"/>
    <w:rsid w:val="003E44A1"/>
    <w:rsid w:val="003E5123"/>
    <w:rsid w:val="003F1CC7"/>
    <w:rsid w:val="003F21D2"/>
    <w:rsid w:val="003F2ADE"/>
    <w:rsid w:val="003F3D30"/>
    <w:rsid w:val="003F6AF7"/>
    <w:rsid w:val="003F7814"/>
    <w:rsid w:val="0040604B"/>
    <w:rsid w:val="00407EF3"/>
    <w:rsid w:val="0041207F"/>
    <w:rsid w:val="00412561"/>
    <w:rsid w:val="004148B4"/>
    <w:rsid w:val="00427EB1"/>
    <w:rsid w:val="00431615"/>
    <w:rsid w:val="00431911"/>
    <w:rsid w:val="00434508"/>
    <w:rsid w:val="0043796A"/>
    <w:rsid w:val="004430DF"/>
    <w:rsid w:val="004476AC"/>
    <w:rsid w:val="00453AB9"/>
    <w:rsid w:val="00457993"/>
    <w:rsid w:val="0046660D"/>
    <w:rsid w:val="00470F94"/>
    <w:rsid w:val="00473223"/>
    <w:rsid w:val="00474865"/>
    <w:rsid w:val="00481954"/>
    <w:rsid w:val="0048423E"/>
    <w:rsid w:val="0048569B"/>
    <w:rsid w:val="004914F9"/>
    <w:rsid w:val="004927F8"/>
    <w:rsid w:val="00494705"/>
    <w:rsid w:val="00495158"/>
    <w:rsid w:val="004957A4"/>
    <w:rsid w:val="004A22C6"/>
    <w:rsid w:val="004A4E51"/>
    <w:rsid w:val="004A7750"/>
    <w:rsid w:val="004B031A"/>
    <w:rsid w:val="004B3493"/>
    <w:rsid w:val="004B655A"/>
    <w:rsid w:val="004C103D"/>
    <w:rsid w:val="004C1EDE"/>
    <w:rsid w:val="004C4355"/>
    <w:rsid w:val="004C4AED"/>
    <w:rsid w:val="004F2DF2"/>
    <w:rsid w:val="00500FE4"/>
    <w:rsid w:val="00501E82"/>
    <w:rsid w:val="00502A5A"/>
    <w:rsid w:val="0050332F"/>
    <w:rsid w:val="00504CB4"/>
    <w:rsid w:val="00506933"/>
    <w:rsid w:val="0051180C"/>
    <w:rsid w:val="00513DED"/>
    <w:rsid w:val="00514188"/>
    <w:rsid w:val="00515B92"/>
    <w:rsid w:val="00520C09"/>
    <w:rsid w:val="005241A4"/>
    <w:rsid w:val="00525291"/>
    <w:rsid w:val="0052731C"/>
    <w:rsid w:val="005315AF"/>
    <w:rsid w:val="00534A6A"/>
    <w:rsid w:val="0053543E"/>
    <w:rsid w:val="00536EB0"/>
    <w:rsid w:val="005371E0"/>
    <w:rsid w:val="00542BCD"/>
    <w:rsid w:val="00545342"/>
    <w:rsid w:val="00546CB7"/>
    <w:rsid w:val="0055043E"/>
    <w:rsid w:val="005521FE"/>
    <w:rsid w:val="00552E4F"/>
    <w:rsid w:val="00552EE6"/>
    <w:rsid w:val="00553796"/>
    <w:rsid w:val="005543BF"/>
    <w:rsid w:val="00554EEE"/>
    <w:rsid w:val="005560CF"/>
    <w:rsid w:val="005647E4"/>
    <w:rsid w:val="005652AB"/>
    <w:rsid w:val="005668D4"/>
    <w:rsid w:val="00574D7D"/>
    <w:rsid w:val="00580D53"/>
    <w:rsid w:val="00584781"/>
    <w:rsid w:val="005875CA"/>
    <w:rsid w:val="0058764D"/>
    <w:rsid w:val="00592A62"/>
    <w:rsid w:val="005A13BE"/>
    <w:rsid w:val="005A3BA0"/>
    <w:rsid w:val="005A5CDC"/>
    <w:rsid w:val="005B1AF7"/>
    <w:rsid w:val="005B2CBE"/>
    <w:rsid w:val="005B2CFC"/>
    <w:rsid w:val="005B36A5"/>
    <w:rsid w:val="005C09EC"/>
    <w:rsid w:val="005D303D"/>
    <w:rsid w:val="005D35FD"/>
    <w:rsid w:val="005D36A8"/>
    <w:rsid w:val="005D435E"/>
    <w:rsid w:val="005D7822"/>
    <w:rsid w:val="005E5347"/>
    <w:rsid w:val="005E6812"/>
    <w:rsid w:val="005E7400"/>
    <w:rsid w:val="005F4ABC"/>
    <w:rsid w:val="00600539"/>
    <w:rsid w:val="00601BBD"/>
    <w:rsid w:val="0060205A"/>
    <w:rsid w:val="00602AEB"/>
    <w:rsid w:val="00602D52"/>
    <w:rsid w:val="006055FD"/>
    <w:rsid w:val="006060FB"/>
    <w:rsid w:val="006116DE"/>
    <w:rsid w:val="00612F92"/>
    <w:rsid w:val="00622AC4"/>
    <w:rsid w:val="00622E20"/>
    <w:rsid w:val="006243DE"/>
    <w:rsid w:val="00627191"/>
    <w:rsid w:val="00630016"/>
    <w:rsid w:val="00630ED5"/>
    <w:rsid w:val="00635C13"/>
    <w:rsid w:val="00635F69"/>
    <w:rsid w:val="00637E58"/>
    <w:rsid w:val="00642ACB"/>
    <w:rsid w:val="00642F66"/>
    <w:rsid w:val="00643084"/>
    <w:rsid w:val="006432D8"/>
    <w:rsid w:val="006571D1"/>
    <w:rsid w:val="00660473"/>
    <w:rsid w:val="0066106F"/>
    <w:rsid w:val="00661587"/>
    <w:rsid w:val="00670582"/>
    <w:rsid w:val="0067284F"/>
    <w:rsid w:val="00673AD4"/>
    <w:rsid w:val="00674B0D"/>
    <w:rsid w:val="00677314"/>
    <w:rsid w:val="00680ADF"/>
    <w:rsid w:val="00681693"/>
    <w:rsid w:val="00687AE6"/>
    <w:rsid w:val="00695970"/>
    <w:rsid w:val="006A107F"/>
    <w:rsid w:val="006A23FE"/>
    <w:rsid w:val="006A2E19"/>
    <w:rsid w:val="006A372F"/>
    <w:rsid w:val="006A3ED8"/>
    <w:rsid w:val="006B22D8"/>
    <w:rsid w:val="006B30B8"/>
    <w:rsid w:val="006B4057"/>
    <w:rsid w:val="006B50F6"/>
    <w:rsid w:val="006B5139"/>
    <w:rsid w:val="006B6924"/>
    <w:rsid w:val="006B6B06"/>
    <w:rsid w:val="006B7BC3"/>
    <w:rsid w:val="006C0A7D"/>
    <w:rsid w:val="006C15FC"/>
    <w:rsid w:val="006C2D4F"/>
    <w:rsid w:val="006C42C7"/>
    <w:rsid w:val="006D2F81"/>
    <w:rsid w:val="006D374B"/>
    <w:rsid w:val="006D595D"/>
    <w:rsid w:val="006D71C0"/>
    <w:rsid w:val="006E4379"/>
    <w:rsid w:val="006E52CA"/>
    <w:rsid w:val="006E77E1"/>
    <w:rsid w:val="006E782D"/>
    <w:rsid w:val="006F2FFE"/>
    <w:rsid w:val="006F3D81"/>
    <w:rsid w:val="006F3EBE"/>
    <w:rsid w:val="006F5C31"/>
    <w:rsid w:val="00701FD2"/>
    <w:rsid w:val="0070384E"/>
    <w:rsid w:val="007075A6"/>
    <w:rsid w:val="00707727"/>
    <w:rsid w:val="00707A32"/>
    <w:rsid w:val="00714293"/>
    <w:rsid w:val="00717344"/>
    <w:rsid w:val="00721606"/>
    <w:rsid w:val="007244E2"/>
    <w:rsid w:val="00724D14"/>
    <w:rsid w:val="00725184"/>
    <w:rsid w:val="00725516"/>
    <w:rsid w:val="00727326"/>
    <w:rsid w:val="00731A95"/>
    <w:rsid w:val="00740277"/>
    <w:rsid w:val="00745E7E"/>
    <w:rsid w:val="007516FE"/>
    <w:rsid w:val="0075408B"/>
    <w:rsid w:val="007605D1"/>
    <w:rsid w:val="00760BCA"/>
    <w:rsid w:val="00760C24"/>
    <w:rsid w:val="0076157D"/>
    <w:rsid w:val="00761682"/>
    <w:rsid w:val="00762E6B"/>
    <w:rsid w:val="007643B1"/>
    <w:rsid w:val="00766E8C"/>
    <w:rsid w:val="00767F83"/>
    <w:rsid w:val="00772037"/>
    <w:rsid w:val="007735CD"/>
    <w:rsid w:val="007758C7"/>
    <w:rsid w:val="00777A38"/>
    <w:rsid w:val="007803A2"/>
    <w:rsid w:val="00781723"/>
    <w:rsid w:val="00784AFD"/>
    <w:rsid w:val="007860C6"/>
    <w:rsid w:val="00793F8E"/>
    <w:rsid w:val="00796234"/>
    <w:rsid w:val="007A4320"/>
    <w:rsid w:val="007A5E3B"/>
    <w:rsid w:val="007B4207"/>
    <w:rsid w:val="007B740C"/>
    <w:rsid w:val="007C37D4"/>
    <w:rsid w:val="007C3939"/>
    <w:rsid w:val="007C4A32"/>
    <w:rsid w:val="007C52A0"/>
    <w:rsid w:val="007D2185"/>
    <w:rsid w:val="007D4278"/>
    <w:rsid w:val="007D7187"/>
    <w:rsid w:val="007D7F2B"/>
    <w:rsid w:val="007E028A"/>
    <w:rsid w:val="007E4A58"/>
    <w:rsid w:val="007E580C"/>
    <w:rsid w:val="007E62FA"/>
    <w:rsid w:val="007E6828"/>
    <w:rsid w:val="007F378F"/>
    <w:rsid w:val="00800B78"/>
    <w:rsid w:val="00803136"/>
    <w:rsid w:val="00804A3A"/>
    <w:rsid w:val="008054D4"/>
    <w:rsid w:val="00807104"/>
    <w:rsid w:val="00807195"/>
    <w:rsid w:val="008155C9"/>
    <w:rsid w:val="00821EEA"/>
    <w:rsid w:val="0082261F"/>
    <w:rsid w:val="00822AB4"/>
    <w:rsid w:val="008301C3"/>
    <w:rsid w:val="00830866"/>
    <w:rsid w:val="00831736"/>
    <w:rsid w:val="008331CB"/>
    <w:rsid w:val="008374F4"/>
    <w:rsid w:val="00837A49"/>
    <w:rsid w:val="008413D6"/>
    <w:rsid w:val="008450B2"/>
    <w:rsid w:val="00846083"/>
    <w:rsid w:val="00852711"/>
    <w:rsid w:val="00854080"/>
    <w:rsid w:val="00855A0B"/>
    <w:rsid w:val="008617B2"/>
    <w:rsid w:val="0087172A"/>
    <w:rsid w:val="008723E9"/>
    <w:rsid w:val="00877779"/>
    <w:rsid w:val="00881FA2"/>
    <w:rsid w:val="0088559C"/>
    <w:rsid w:val="008924E3"/>
    <w:rsid w:val="00892ADA"/>
    <w:rsid w:val="00892C85"/>
    <w:rsid w:val="008931E3"/>
    <w:rsid w:val="0089323A"/>
    <w:rsid w:val="00893253"/>
    <w:rsid w:val="008936A6"/>
    <w:rsid w:val="00894B0E"/>
    <w:rsid w:val="00896588"/>
    <w:rsid w:val="008B0F0E"/>
    <w:rsid w:val="008B19A5"/>
    <w:rsid w:val="008B5D4C"/>
    <w:rsid w:val="008B5FD4"/>
    <w:rsid w:val="008B6754"/>
    <w:rsid w:val="008B6D22"/>
    <w:rsid w:val="008C46E1"/>
    <w:rsid w:val="008D026A"/>
    <w:rsid w:val="008D3AD1"/>
    <w:rsid w:val="008D44FA"/>
    <w:rsid w:val="008D53A0"/>
    <w:rsid w:val="008D5689"/>
    <w:rsid w:val="008D5AE2"/>
    <w:rsid w:val="008D67ED"/>
    <w:rsid w:val="008D6FEF"/>
    <w:rsid w:val="008D7D7D"/>
    <w:rsid w:val="008E074E"/>
    <w:rsid w:val="008E0770"/>
    <w:rsid w:val="008E2639"/>
    <w:rsid w:val="008F7538"/>
    <w:rsid w:val="008F782A"/>
    <w:rsid w:val="009037E5"/>
    <w:rsid w:val="00904074"/>
    <w:rsid w:val="009045F1"/>
    <w:rsid w:val="00904FB8"/>
    <w:rsid w:val="00906B8E"/>
    <w:rsid w:val="009079C5"/>
    <w:rsid w:val="00907A69"/>
    <w:rsid w:val="00907C6C"/>
    <w:rsid w:val="00911429"/>
    <w:rsid w:val="009125CE"/>
    <w:rsid w:val="0091332D"/>
    <w:rsid w:val="00914C20"/>
    <w:rsid w:val="00914E21"/>
    <w:rsid w:val="009179A3"/>
    <w:rsid w:val="00922F3B"/>
    <w:rsid w:val="00931302"/>
    <w:rsid w:val="009334A8"/>
    <w:rsid w:val="00934570"/>
    <w:rsid w:val="0093485A"/>
    <w:rsid w:val="00941D68"/>
    <w:rsid w:val="0094202A"/>
    <w:rsid w:val="00943C84"/>
    <w:rsid w:val="00945071"/>
    <w:rsid w:val="009462F3"/>
    <w:rsid w:val="00947189"/>
    <w:rsid w:val="00951208"/>
    <w:rsid w:val="0095188F"/>
    <w:rsid w:val="0095402F"/>
    <w:rsid w:val="00954EEE"/>
    <w:rsid w:val="00960ED0"/>
    <w:rsid w:val="009615E5"/>
    <w:rsid w:val="0096618B"/>
    <w:rsid w:val="00966540"/>
    <w:rsid w:val="00967C88"/>
    <w:rsid w:val="00970042"/>
    <w:rsid w:val="00973DFD"/>
    <w:rsid w:val="0097449F"/>
    <w:rsid w:val="00976350"/>
    <w:rsid w:val="009817CD"/>
    <w:rsid w:val="00982B65"/>
    <w:rsid w:val="00984C8C"/>
    <w:rsid w:val="00986023"/>
    <w:rsid w:val="0098695E"/>
    <w:rsid w:val="00986DBA"/>
    <w:rsid w:val="00991D78"/>
    <w:rsid w:val="009924EB"/>
    <w:rsid w:val="009938B8"/>
    <w:rsid w:val="00997D7C"/>
    <w:rsid w:val="00997FDD"/>
    <w:rsid w:val="009A1F15"/>
    <w:rsid w:val="009B1AF2"/>
    <w:rsid w:val="009B5313"/>
    <w:rsid w:val="009B701D"/>
    <w:rsid w:val="009C5999"/>
    <w:rsid w:val="009C65A0"/>
    <w:rsid w:val="009D4CED"/>
    <w:rsid w:val="009D508B"/>
    <w:rsid w:val="009E10F2"/>
    <w:rsid w:val="009E1B0C"/>
    <w:rsid w:val="009E2451"/>
    <w:rsid w:val="009E549A"/>
    <w:rsid w:val="009E6E51"/>
    <w:rsid w:val="009F047D"/>
    <w:rsid w:val="009F1680"/>
    <w:rsid w:val="009F3F7E"/>
    <w:rsid w:val="009F4608"/>
    <w:rsid w:val="009F4892"/>
    <w:rsid w:val="009F4FC1"/>
    <w:rsid w:val="009F7072"/>
    <w:rsid w:val="00A002BE"/>
    <w:rsid w:val="00A026B0"/>
    <w:rsid w:val="00A02D92"/>
    <w:rsid w:val="00A1511C"/>
    <w:rsid w:val="00A16942"/>
    <w:rsid w:val="00A170A3"/>
    <w:rsid w:val="00A237FC"/>
    <w:rsid w:val="00A23A55"/>
    <w:rsid w:val="00A3316A"/>
    <w:rsid w:val="00A361BF"/>
    <w:rsid w:val="00A41EA0"/>
    <w:rsid w:val="00A443C7"/>
    <w:rsid w:val="00A4487D"/>
    <w:rsid w:val="00A46D19"/>
    <w:rsid w:val="00A47B58"/>
    <w:rsid w:val="00A502BA"/>
    <w:rsid w:val="00A51C43"/>
    <w:rsid w:val="00A52CDE"/>
    <w:rsid w:val="00A5330E"/>
    <w:rsid w:val="00A560EE"/>
    <w:rsid w:val="00A6003C"/>
    <w:rsid w:val="00A7396F"/>
    <w:rsid w:val="00A7433E"/>
    <w:rsid w:val="00A7544E"/>
    <w:rsid w:val="00A75F24"/>
    <w:rsid w:val="00A77C7B"/>
    <w:rsid w:val="00A811BD"/>
    <w:rsid w:val="00A83950"/>
    <w:rsid w:val="00A84C0B"/>
    <w:rsid w:val="00A85DD9"/>
    <w:rsid w:val="00A8736C"/>
    <w:rsid w:val="00A87497"/>
    <w:rsid w:val="00A87A31"/>
    <w:rsid w:val="00A915CA"/>
    <w:rsid w:val="00A92DE5"/>
    <w:rsid w:val="00A94F55"/>
    <w:rsid w:val="00AA1F70"/>
    <w:rsid w:val="00AA2730"/>
    <w:rsid w:val="00AA5C38"/>
    <w:rsid w:val="00AA658A"/>
    <w:rsid w:val="00AB0321"/>
    <w:rsid w:val="00AB1021"/>
    <w:rsid w:val="00AB4554"/>
    <w:rsid w:val="00AC56D0"/>
    <w:rsid w:val="00AC5BBB"/>
    <w:rsid w:val="00AC735E"/>
    <w:rsid w:val="00AD1A61"/>
    <w:rsid w:val="00AD21BB"/>
    <w:rsid w:val="00AD4FD7"/>
    <w:rsid w:val="00AD511C"/>
    <w:rsid w:val="00AD7079"/>
    <w:rsid w:val="00AE19EC"/>
    <w:rsid w:val="00AE1DAA"/>
    <w:rsid w:val="00AE318E"/>
    <w:rsid w:val="00AE41F4"/>
    <w:rsid w:val="00AE4E3F"/>
    <w:rsid w:val="00AF2815"/>
    <w:rsid w:val="00AF3399"/>
    <w:rsid w:val="00AF4613"/>
    <w:rsid w:val="00AF6639"/>
    <w:rsid w:val="00B0017C"/>
    <w:rsid w:val="00B01785"/>
    <w:rsid w:val="00B022BB"/>
    <w:rsid w:val="00B02492"/>
    <w:rsid w:val="00B108A9"/>
    <w:rsid w:val="00B12CF7"/>
    <w:rsid w:val="00B1457A"/>
    <w:rsid w:val="00B15ABE"/>
    <w:rsid w:val="00B175DD"/>
    <w:rsid w:val="00B2159B"/>
    <w:rsid w:val="00B21FEE"/>
    <w:rsid w:val="00B22B85"/>
    <w:rsid w:val="00B22CA7"/>
    <w:rsid w:val="00B22E74"/>
    <w:rsid w:val="00B27E34"/>
    <w:rsid w:val="00B31D4B"/>
    <w:rsid w:val="00B3296C"/>
    <w:rsid w:val="00B345FE"/>
    <w:rsid w:val="00B3593E"/>
    <w:rsid w:val="00B45C09"/>
    <w:rsid w:val="00B468B8"/>
    <w:rsid w:val="00B5256E"/>
    <w:rsid w:val="00B60F17"/>
    <w:rsid w:val="00B613BF"/>
    <w:rsid w:val="00B67017"/>
    <w:rsid w:val="00B677E0"/>
    <w:rsid w:val="00B67F67"/>
    <w:rsid w:val="00B71923"/>
    <w:rsid w:val="00B732C1"/>
    <w:rsid w:val="00B73D6D"/>
    <w:rsid w:val="00B75D44"/>
    <w:rsid w:val="00B76743"/>
    <w:rsid w:val="00B809B0"/>
    <w:rsid w:val="00B80EF5"/>
    <w:rsid w:val="00B819E8"/>
    <w:rsid w:val="00B81D43"/>
    <w:rsid w:val="00B91A83"/>
    <w:rsid w:val="00B91B66"/>
    <w:rsid w:val="00B950F9"/>
    <w:rsid w:val="00B95B52"/>
    <w:rsid w:val="00B96190"/>
    <w:rsid w:val="00B97CFD"/>
    <w:rsid w:val="00BA54B0"/>
    <w:rsid w:val="00BA5C1E"/>
    <w:rsid w:val="00BB0A99"/>
    <w:rsid w:val="00BB2FC8"/>
    <w:rsid w:val="00BB49A9"/>
    <w:rsid w:val="00BB6FE8"/>
    <w:rsid w:val="00BC0404"/>
    <w:rsid w:val="00BC0B5C"/>
    <w:rsid w:val="00BD3F1E"/>
    <w:rsid w:val="00BE7B34"/>
    <w:rsid w:val="00BF3765"/>
    <w:rsid w:val="00BF7627"/>
    <w:rsid w:val="00C02BAB"/>
    <w:rsid w:val="00C03546"/>
    <w:rsid w:val="00C03833"/>
    <w:rsid w:val="00C0438E"/>
    <w:rsid w:val="00C060E3"/>
    <w:rsid w:val="00C07414"/>
    <w:rsid w:val="00C10DCB"/>
    <w:rsid w:val="00C11A2D"/>
    <w:rsid w:val="00C12E33"/>
    <w:rsid w:val="00C13B66"/>
    <w:rsid w:val="00C141F4"/>
    <w:rsid w:val="00C178D6"/>
    <w:rsid w:val="00C25818"/>
    <w:rsid w:val="00C27F66"/>
    <w:rsid w:val="00C33BFC"/>
    <w:rsid w:val="00C36905"/>
    <w:rsid w:val="00C37B9E"/>
    <w:rsid w:val="00C41320"/>
    <w:rsid w:val="00C43573"/>
    <w:rsid w:val="00C4453E"/>
    <w:rsid w:val="00C47064"/>
    <w:rsid w:val="00C525FD"/>
    <w:rsid w:val="00C52FC0"/>
    <w:rsid w:val="00C55440"/>
    <w:rsid w:val="00C55EB0"/>
    <w:rsid w:val="00C56A45"/>
    <w:rsid w:val="00C56AF9"/>
    <w:rsid w:val="00C56B51"/>
    <w:rsid w:val="00C608B7"/>
    <w:rsid w:val="00C624E6"/>
    <w:rsid w:val="00C62D9C"/>
    <w:rsid w:val="00C641FB"/>
    <w:rsid w:val="00C646D6"/>
    <w:rsid w:val="00C66284"/>
    <w:rsid w:val="00C66827"/>
    <w:rsid w:val="00C718C4"/>
    <w:rsid w:val="00C73753"/>
    <w:rsid w:val="00C87055"/>
    <w:rsid w:val="00C91187"/>
    <w:rsid w:val="00C92A3F"/>
    <w:rsid w:val="00C94076"/>
    <w:rsid w:val="00C97411"/>
    <w:rsid w:val="00C97EC2"/>
    <w:rsid w:val="00CA0824"/>
    <w:rsid w:val="00CA201A"/>
    <w:rsid w:val="00CA3E8B"/>
    <w:rsid w:val="00CA4B4B"/>
    <w:rsid w:val="00CA4C6E"/>
    <w:rsid w:val="00CA69AA"/>
    <w:rsid w:val="00CB67CA"/>
    <w:rsid w:val="00CC32A2"/>
    <w:rsid w:val="00CC7CDB"/>
    <w:rsid w:val="00CD2273"/>
    <w:rsid w:val="00CD511B"/>
    <w:rsid w:val="00CE30B1"/>
    <w:rsid w:val="00CF0C79"/>
    <w:rsid w:val="00CF1B15"/>
    <w:rsid w:val="00CF3640"/>
    <w:rsid w:val="00CF4889"/>
    <w:rsid w:val="00D02480"/>
    <w:rsid w:val="00D02E6B"/>
    <w:rsid w:val="00D05A76"/>
    <w:rsid w:val="00D07734"/>
    <w:rsid w:val="00D103F2"/>
    <w:rsid w:val="00D10D54"/>
    <w:rsid w:val="00D123CE"/>
    <w:rsid w:val="00D21256"/>
    <w:rsid w:val="00D21A4A"/>
    <w:rsid w:val="00D25CE4"/>
    <w:rsid w:val="00D3329E"/>
    <w:rsid w:val="00D37403"/>
    <w:rsid w:val="00D40FC7"/>
    <w:rsid w:val="00D421ED"/>
    <w:rsid w:val="00D47F71"/>
    <w:rsid w:val="00D521AC"/>
    <w:rsid w:val="00D53F14"/>
    <w:rsid w:val="00D54592"/>
    <w:rsid w:val="00D615C5"/>
    <w:rsid w:val="00D62DBE"/>
    <w:rsid w:val="00D72B6D"/>
    <w:rsid w:val="00D73607"/>
    <w:rsid w:val="00D74FF3"/>
    <w:rsid w:val="00D75196"/>
    <w:rsid w:val="00D75A19"/>
    <w:rsid w:val="00D824C5"/>
    <w:rsid w:val="00D83384"/>
    <w:rsid w:val="00D83AD5"/>
    <w:rsid w:val="00D914CD"/>
    <w:rsid w:val="00D935FE"/>
    <w:rsid w:val="00D93F56"/>
    <w:rsid w:val="00DA3139"/>
    <w:rsid w:val="00DA461C"/>
    <w:rsid w:val="00DA4E75"/>
    <w:rsid w:val="00DB2E60"/>
    <w:rsid w:val="00DB389D"/>
    <w:rsid w:val="00DB5238"/>
    <w:rsid w:val="00DB54C9"/>
    <w:rsid w:val="00DB712C"/>
    <w:rsid w:val="00DB7944"/>
    <w:rsid w:val="00DC3028"/>
    <w:rsid w:val="00DC5314"/>
    <w:rsid w:val="00DD7ACC"/>
    <w:rsid w:val="00DE065E"/>
    <w:rsid w:val="00DE7E3F"/>
    <w:rsid w:val="00DF0F1C"/>
    <w:rsid w:val="00DF330E"/>
    <w:rsid w:val="00DF4D1A"/>
    <w:rsid w:val="00DF735D"/>
    <w:rsid w:val="00E03C8B"/>
    <w:rsid w:val="00E10CA7"/>
    <w:rsid w:val="00E13B2F"/>
    <w:rsid w:val="00E14760"/>
    <w:rsid w:val="00E16B69"/>
    <w:rsid w:val="00E1796A"/>
    <w:rsid w:val="00E200D4"/>
    <w:rsid w:val="00E23851"/>
    <w:rsid w:val="00E32A38"/>
    <w:rsid w:val="00E355B0"/>
    <w:rsid w:val="00E35696"/>
    <w:rsid w:val="00E35B76"/>
    <w:rsid w:val="00E36193"/>
    <w:rsid w:val="00E42D4D"/>
    <w:rsid w:val="00E4646E"/>
    <w:rsid w:val="00E47101"/>
    <w:rsid w:val="00E504BA"/>
    <w:rsid w:val="00E5153E"/>
    <w:rsid w:val="00E55216"/>
    <w:rsid w:val="00E564B5"/>
    <w:rsid w:val="00E63065"/>
    <w:rsid w:val="00E705D7"/>
    <w:rsid w:val="00E71BAD"/>
    <w:rsid w:val="00E80543"/>
    <w:rsid w:val="00E8198A"/>
    <w:rsid w:val="00E822AA"/>
    <w:rsid w:val="00E84075"/>
    <w:rsid w:val="00E854E0"/>
    <w:rsid w:val="00E8689A"/>
    <w:rsid w:val="00E90B66"/>
    <w:rsid w:val="00E9247E"/>
    <w:rsid w:val="00E92847"/>
    <w:rsid w:val="00E934CF"/>
    <w:rsid w:val="00EA7B88"/>
    <w:rsid w:val="00EB118D"/>
    <w:rsid w:val="00EB2DF9"/>
    <w:rsid w:val="00EB46FE"/>
    <w:rsid w:val="00EB6F87"/>
    <w:rsid w:val="00EB76ED"/>
    <w:rsid w:val="00EC15A7"/>
    <w:rsid w:val="00EC1735"/>
    <w:rsid w:val="00EC18FC"/>
    <w:rsid w:val="00EC3689"/>
    <w:rsid w:val="00EC406B"/>
    <w:rsid w:val="00EC54B2"/>
    <w:rsid w:val="00EC5A89"/>
    <w:rsid w:val="00EC646A"/>
    <w:rsid w:val="00ED1B76"/>
    <w:rsid w:val="00ED68BE"/>
    <w:rsid w:val="00EE0A46"/>
    <w:rsid w:val="00EE3C74"/>
    <w:rsid w:val="00EE3EB4"/>
    <w:rsid w:val="00EE71FF"/>
    <w:rsid w:val="00EF0599"/>
    <w:rsid w:val="00EF0959"/>
    <w:rsid w:val="00EF1AE4"/>
    <w:rsid w:val="00EF6BA8"/>
    <w:rsid w:val="00F002A3"/>
    <w:rsid w:val="00F018A6"/>
    <w:rsid w:val="00F035EB"/>
    <w:rsid w:val="00F0653F"/>
    <w:rsid w:val="00F102F3"/>
    <w:rsid w:val="00F16315"/>
    <w:rsid w:val="00F17EE7"/>
    <w:rsid w:val="00F20243"/>
    <w:rsid w:val="00F25F0A"/>
    <w:rsid w:val="00F27445"/>
    <w:rsid w:val="00F30B04"/>
    <w:rsid w:val="00F32D8F"/>
    <w:rsid w:val="00F35685"/>
    <w:rsid w:val="00F35CF1"/>
    <w:rsid w:val="00F36D50"/>
    <w:rsid w:val="00F373D0"/>
    <w:rsid w:val="00F3787A"/>
    <w:rsid w:val="00F4059C"/>
    <w:rsid w:val="00F407C2"/>
    <w:rsid w:val="00F4194F"/>
    <w:rsid w:val="00F507B6"/>
    <w:rsid w:val="00F52058"/>
    <w:rsid w:val="00F57A1C"/>
    <w:rsid w:val="00F613FA"/>
    <w:rsid w:val="00F61EEB"/>
    <w:rsid w:val="00F63743"/>
    <w:rsid w:val="00F64D8A"/>
    <w:rsid w:val="00F66CD8"/>
    <w:rsid w:val="00F67E0C"/>
    <w:rsid w:val="00F754E4"/>
    <w:rsid w:val="00F76004"/>
    <w:rsid w:val="00F827E8"/>
    <w:rsid w:val="00F82800"/>
    <w:rsid w:val="00F836DE"/>
    <w:rsid w:val="00F853AC"/>
    <w:rsid w:val="00F859F4"/>
    <w:rsid w:val="00F924D8"/>
    <w:rsid w:val="00FA0893"/>
    <w:rsid w:val="00FA26A9"/>
    <w:rsid w:val="00FA4FF7"/>
    <w:rsid w:val="00FA6E6C"/>
    <w:rsid w:val="00FB14D7"/>
    <w:rsid w:val="00FB23DB"/>
    <w:rsid w:val="00FB2473"/>
    <w:rsid w:val="00FB376C"/>
    <w:rsid w:val="00FB7039"/>
    <w:rsid w:val="00FC2D61"/>
    <w:rsid w:val="00FC5BFB"/>
    <w:rsid w:val="00FC6E0D"/>
    <w:rsid w:val="00FC7945"/>
    <w:rsid w:val="00FD0FD5"/>
    <w:rsid w:val="00FD407A"/>
    <w:rsid w:val="00FD426A"/>
    <w:rsid w:val="00FD4812"/>
    <w:rsid w:val="00FD501A"/>
    <w:rsid w:val="00FD5BF8"/>
    <w:rsid w:val="00FD620F"/>
    <w:rsid w:val="00FE07F8"/>
    <w:rsid w:val="00FE0F00"/>
    <w:rsid w:val="00FE1E9D"/>
    <w:rsid w:val="00FE61B9"/>
    <w:rsid w:val="00FF0819"/>
    <w:rsid w:val="00FF1B2A"/>
    <w:rsid w:val="00FF2F71"/>
    <w:rsid w:val="00FF3132"/>
    <w:rsid w:val="00FF46C3"/>
    <w:rsid w:val="00FF5020"/>
    <w:rsid w:val="00FF777C"/>
    <w:rsid w:val="00FF7A2A"/>
  </w:rsids>
  <m:mathPr>
    <m:mathFont m:val="Cambria Math"/>
    <m:brkBin m:val="before"/>
    <m:brkBinSub m:val="--"/>
    <m:smallFrac/>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5:docId w15:val="{B5C2F7A8-38F2-4DD7-AA46-67BFB84E2B8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mbria" w:eastAsia="Cambria" w:hAnsi="Cambria" w:cs="Cambria"/>
        <w:color w:val="595959"/>
        <w:lang w:val="en-GB" w:eastAsia="en-US" w:bidi="ar-SA"/>
      </w:rPr>
    </w:rPrDefault>
    <w:pPrDefault>
      <w:pPr>
        <w:spacing w:before="40" w:after="160" w:line="288" w:lineRule="auto"/>
      </w:pPr>
    </w:pPrDefault>
  </w:docDefaults>
  <w:latentStyles w:defLockedState="0" w:defUIPriority="99" w:defSemiHidden="0" w:defUnhideWhenUsed="0" w:defQFormat="0" w:count="371">
    <w:lsdException w:name="Normal" w:uiPriority="0" w:qFormat="1"/>
    <w:lsdException w:name="heading 1" w:uiPriority="2" w:qFormat="1"/>
    <w:lsdException w:name="heading 2" w:semiHidden="1" w:uiPriority="2" w:unhideWhenUsed="1" w:qFormat="1"/>
    <w:lsdException w:name="heading 3" w:semiHidden="1" w:uiPriority="9" w:unhideWhenUsed="1" w:qFormat="1"/>
    <w:lsdException w:name="heading 4" w:semiHidden="1" w:uiPriority="2" w:unhideWhenUsed="1" w:qFormat="1"/>
    <w:lsdException w:name="heading 5" w:semiHidden="1" w:uiPriority="2" w:unhideWhenUsed="1" w:qFormat="1"/>
    <w:lsdException w:name="heading 6" w:semiHidden="1" w:uiPriority="2" w:unhideWhenUsed="1" w:qFormat="1"/>
    <w:lsdException w:name="heading 7" w:semiHidden="1" w:uiPriority="2" w:unhideWhenUsed="1" w:qFormat="1"/>
    <w:lsdException w:name="heading 8" w:semiHidden="1" w:uiPriority="2" w:unhideWhenUsed="1" w:qFormat="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iPriority="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1" w:unhideWhenUsed="1" w:qFormat="1"/>
    <w:lsdException w:name="List Number 3" w:semiHidden="1" w:uiPriority="18" w:unhideWhenUsed="1" w:qFormat="1"/>
    <w:lsdException w:name="List Number 4" w:semiHidden="1" w:uiPriority="18" w:unhideWhenUsed="1"/>
    <w:lsdException w:name="List Number 5" w:semiHidden="1" w:uiPriority="18" w:unhideWhenUsed="1"/>
    <w:lsdException w:name="Title" w:uiPriority="10" w:qFormat="1"/>
    <w:lsdException w:name="Closing" w:semiHidden="1" w:unhideWhenUsed="1"/>
    <w:lsdException w:name="Signature" w:semiHidden="1" w:uiPriority="9" w:unhideWhenUsed="1" w:qFormat="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5822D9"/>
    <w:rPr>
      <w:kern w:val="20"/>
    </w:rPr>
  </w:style>
  <w:style w:type="paragraph" w:styleId="Heading1">
    <w:name w:val="heading 1"/>
    <w:basedOn w:val="Normal"/>
    <w:next w:val="Normal"/>
    <w:link w:val="Heading1Char"/>
    <w:uiPriority w:val="2"/>
    <w:qFormat/>
    <w:rsid w:val="00DB712C"/>
    <w:pPr>
      <w:pageBreakBefore/>
      <w:spacing w:before="0" w:after="360" w:line="240" w:lineRule="auto"/>
      <w:ind w:left="-360" w:right="-360"/>
      <w:outlineLvl w:val="0"/>
    </w:pPr>
    <w:rPr>
      <w:sz w:val="36"/>
    </w:rPr>
  </w:style>
  <w:style w:type="paragraph" w:styleId="Heading2">
    <w:name w:val="heading 2"/>
    <w:basedOn w:val="Normal"/>
    <w:next w:val="Normal"/>
    <w:link w:val="Heading2Char"/>
    <w:uiPriority w:val="2"/>
    <w:unhideWhenUsed/>
    <w:qFormat/>
    <w:rsid w:val="00DB712C"/>
    <w:pPr>
      <w:keepNext/>
      <w:keepLines/>
      <w:spacing w:before="360" w:after="60" w:line="240" w:lineRule="auto"/>
      <w:outlineLvl w:val="1"/>
    </w:pPr>
    <w:rPr>
      <w:rFonts w:asciiTheme="majorHAnsi" w:eastAsiaTheme="majorEastAsia" w:hAnsiTheme="majorHAnsi" w:cstheme="majorBidi"/>
      <w:caps/>
      <w:color w:val="577188" w:themeColor="accent1" w:themeShade="BF"/>
      <w:sz w:val="24"/>
    </w:rPr>
  </w:style>
  <w:style w:type="paragraph" w:styleId="Heading3">
    <w:name w:val="heading 3"/>
    <w:basedOn w:val="Normal"/>
    <w:next w:val="Normal"/>
    <w:link w:val="Heading3Char"/>
    <w:uiPriority w:val="9"/>
    <w:unhideWhenUsed/>
    <w:qFormat/>
    <w:rsid w:val="00DB712C"/>
    <w:pPr>
      <w:keepNext/>
      <w:keepLines/>
      <w:spacing w:before="200" w:after="0"/>
      <w:outlineLvl w:val="2"/>
    </w:pPr>
    <w:rPr>
      <w:rFonts w:asciiTheme="majorHAnsi" w:eastAsiaTheme="majorEastAsia" w:hAnsiTheme="majorHAnsi" w:cstheme="majorBidi"/>
      <w:b/>
      <w:bCs/>
      <w:color w:val="7E97AD" w:themeColor="accent1"/>
    </w:rPr>
  </w:style>
  <w:style w:type="paragraph" w:styleId="Heading4">
    <w:name w:val="heading 4"/>
    <w:basedOn w:val="Normal"/>
    <w:next w:val="Normal"/>
    <w:link w:val="Heading4Char"/>
    <w:uiPriority w:val="2"/>
    <w:unhideWhenUsed/>
    <w:qFormat/>
    <w:rsid w:val="00DB712C"/>
    <w:pPr>
      <w:keepNext/>
      <w:keepLines/>
      <w:spacing w:before="200" w:after="0"/>
      <w:outlineLvl w:val="3"/>
    </w:pPr>
    <w:rPr>
      <w:rFonts w:asciiTheme="majorHAnsi" w:eastAsiaTheme="majorEastAsia" w:hAnsiTheme="majorHAnsi" w:cstheme="majorBidi"/>
      <w:b/>
      <w:bCs/>
      <w:i/>
      <w:iCs/>
      <w:color w:val="7E97AD" w:themeColor="accent1"/>
    </w:rPr>
  </w:style>
  <w:style w:type="paragraph" w:styleId="Heading5">
    <w:name w:val="heading 5"/>
    <w:basedOn w:val="Normal"/>
    <w:next w:val="Normal"/>
    <w:link w:val="Heading5Char"/>
    <w:uiPriority w:val="2"/>
    <w:semiHidden/>
    <w:unhideWhenUsed/>
    <w:qFormat/>
    <w:rsid w:val="00DB712C"/>
    <w:pPr>
      <w:keepNext/>
      <w:keepLines/>
      <w:spacing w:before="200" w:after="0"/>
      <w:outlineLvl w:val="4"/>
    </w:pPr>
    <w:rPr>
      <w:rFonts w:asciiTheme="majorHAnsi" w:eastAsiaTheme="majorEastAsia" w:hAnsiTheme="majorHAnsi" w:cstheme="majorBidi"/>
      <w:color w:val="394B5A" w:themeColor="accent1" w:themeShade="7F"/>
    </w:rPr>
  </w:style>
  <w:style w:type="paragraph" w:styleId="Heading6">
    <w:name w:val="heading 6"/>
    <w:basedOn w:val="Normal"/>
    <w:next w:val="Normal"/>
    <w:link w:val="Heading6Char"/>
    <w:uiPriority w:val="2"/>
    <w:semiHidden/>
    <w:unhideWhenUsed/>
    <w:qFormat/>
    <w:rsid w:val="00DB712C"/>
    <w:pPr>
      <w:keepNext/>
      <w:keepLines/>
      <w:spacing w:before="200" w:after="0"/>
      <w:outlineLvl w:val="5"/>
    </w:pPr>
    <w:rPr>
      <w:rFonts w:asciiTheme="majorHAnsi" w:eastAsiaTheme="majorEastAsia" w:hAnsiTheme="majorHAnsi" w:cstheme="majorBidi"/>
      <w:i/>
      <w:iCs/>
      <w:color w:val="394B5A" w:themeColor="accent1" w:themeShade="7F"/>
    </w:rPr>
  </w:style>
  <w:style w:type="paragraph" w:styleId="Heading7">
    <w:name w:val="heading 7"/>
    <w:basedOn w:val="Normal"/>
    <w:next w:val="Normal"/>
    <w:link w:val="Heading7Char"/>
    <w:uiPriority w:val="2"/>
    <w:semiHidden/>
    <w:unhideWhenUsed/>
    <w:qFormat/>
    <w:rsid w:val="00DB712C"/>
    <w:pPr>
      <w:keepNext/>
      <w:keepLines/>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2"/>
    <w:semiHidden/>
    <w:unhideWhenUsed/>
    <w:qFormat/>
    <w:rsid w:val="00DB712C"/>
    <w:pPr>
      <w:keepNext/>
      <w:keepLines/>
      <w:spacing w:before="200" w:after="0"/>
      <w:outlineLvl w:val="7"/>
    </w:pPr>
    <w:rPr>
      <w:rFonts w:asciiTheme="majorHAnsi" w:eastAsiaTheme="majorEastAsia" w:hAnsiTheme="majorHAnsi" w:cstheme="majorBidi"/>
      <w:color w:val="404040" w:themeColor="text1" w:themeTint="BF"/>
    </w:rPr>
  </w:style>
  <w:style w:type="paragraph" w:styleId="Heading9">
    <w:name w:val="heading 9"/>
    <w:basedOn w:val="Normal"/>
    <w:next w:val="Normal"/>
    <w:link w:val="Heading9Char"/>
    <w:uiPriority w:val="2"/>
    <w:semiHidden/>
    <w:unhideWhenUsed/>
    <w:qFormat/>
    <w:rsid w:val="00DB712C"/>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unhideWhenUsed/>
    <w:qFormat/>
    <w:rsid w:val="00DB712C"/>
    <w:pPr>
      <w:pBdr>
        <w:top w:val="single" w:sz="4" w:space="10" w:color="7E97AD" w:themeColor="accent1"/>
        <w:left w:val="single" w:sz="4" w:space="5" w:color="7E97AD" w:themeColor="accent1"/>
        <w:bottom w:val="single" w:sz="4" w:space="10" w:color="7E97AD" w:themeColor="accent1"/>
        <w:right w:val="single" w:sz="4" w:space="5" w:color="7E97AD" w:themeColor="accent1"/>
      </w:pBdr>
      <w:shd w:val="clear" w:color="auto" w:fill="7E97AD" w:themeFill="accent1"/>
      <w:spacing w:before="240" w:after="240" w:line="1200" w:lineRule="exact"/>
      <w:ind w:left="115" w:right="115"/>
    </w:pPr>
    <w:rPr>
      <w:rFonts w:asciiTheme="majorHAnsi" w:eastAsiaTheme="majorEastAsia" w:hAnsiTheme="majorHAnsi" w:cstheme="majorBidi"/>
      <w:caps/>
      <w:color w:val="FFFFFF" w:themeColor="background1"/>
      <w:spacing w:val="40"/>
      <w:kern w:val="28"/>
      <w:sz w:val="136"/>
    </w:rPr>
  </w:style>
  <w:style w:type="paragraph" w:styleId="Header">
    <w:name w:val="header"/>
    <w:basedOn w:val="Normal"/>
    <w:link w:val="HeaderChar"/>
    <w:uiPriority w:val="99"/>
    <w:unhideWhenUsed/>
    <w:rsid w:val="00DB712C"/>
    <w:pPr>
      <w:tabs>
        <w:tab w:val="center" w:pos="4680"/>
        <w:tab w:val="right" w:pos="9360"/>
      </w:tabs>
      <w:spacing w:before="0" w:after="0" w:line="240" w:lineRule="auto"/>
    </w:pPr>
  </w:style>
  <w:style w:type="character" w:customStyle="1" w:styleId="HeaderChar">
    <w:name w:val="Header Char"/>
    <w:basedOn w:val="DefaultParagraphFont"/>
    <w:link w:val="Header"/>
    <w:uiPriority w:val="99"/>
    <w:rsid w:val="00DB712C"/>
    <w:rPr>
      <w:kern w:val="20"/>
    </w:rPr>
  </w:style>
  <w:style w:type="paragraph" w:styleId="Footer">
    <w:name w:val="footer"/>
    <w:basedOn w:val="Normal"/>
    <w:link w:val="FooterChar"/>
    <w:uiPriority w:val="99"/>
    <w:unhideWhenUsed/>
    <w:rsid w:val="00DB712C"/>
    <w:pPr>
      <w:pBdr>
        <w:top w:val="single" w:sz="4" w:space="6" w:color="B1C0CD" w:themeColor="accent1" w:themeTint="99"/>
        <w:left w:val="single" w:sz="2" w:space="4" w:color="FFFFFF" w:themeColor="background1"/>
      </w:pBdr>
      <w:spacing w:after="0" w:line="240" w:lineRule="auto"/>
      <w:ind w:left="-360" w:right="-360"/>
    </w:pPr>
  </w:style>
  <w:style w:type="character" w:customStyle="1" w:styleId="FooterChar">
    <w:name w:val="Footer Char"/>
    <w:basedOn w:val="DefaultParagraphFont"/>
    <w:link w:val="Footer"/>
    <w:uiPriority w:val="99"/>
    <w:rsid w:val="00DB712C"/>
    <w:rPr>
      <w:kern w:val="20"/>
    </w:rPr>
  </w:style>
  <w:style w:type="table" w:styleId="TableGrid">
    <w:name w:val="Table Grid"/>
    <w:basedOn w:val="TableNormal"/>
    <w:uiPriority w:val="39"/>
    <w:rsid w:val="00DB712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link w:val="NoSpacingChar"/>
    <w:uiPriority w:val="1"/>
    <w:qFormat/>
    <w:rsid w:val="00DB712C"/>
    <w:pPr>
      <w:spacing w:after="0" w:line="240" w:lineRule="auto"/>
    </w:pPr>
  </w:style>
  <w:style w:type="paragraph" w:styleId="BalloonText">
    <w:name w:val="Balloon Text"/>
    <w:basedOn w:val="Normal"/>
    <w:link w:val="BalloonTextChar"/>
    <w:uiPriority w:val="99"/>
    <w:semiHidden/>
    <w:unhideWhenUsed/>
    <w:rsid w:val="00DB712C"/>
    <w:pPr>
      <w:spacing w:after="0" w:line="240" w:lineRule="auto"/>
    </w:pPr>
    <w:rPr>
      <w:rFonts w:ascii="Tahoma" w:hAnsi="Tahoma" w:cs="Tahoma"/>
      <w:sz w:val="16"/>
    </w:rPr>
  </w:style>
  <w:style w:type="character" w:customStyle="1" w:styleId="BalloonTextChar">
    <w:name w:val="Balloon Text Char"/>
    <w:basedOn w:val="DefaultParagraphFont"/>
    <w:link w:val="BalloonText"/>
    <w:uiPriority w:val="99"/>
    <w:semiHidden/>
    <w:rsid w:val="00DB712C"/>
    <w:rPr>
      <w:rFonts w:ascii="Tahoma" w:hAnsi="Tahoma" w:cs="Tahoma"/>
      <w:sz w:val="16"/>
    </w:rPr>
  </w:style>
  <w:style w:type="character" w:customStyle="1" w:styleId="Heading1Char">
    <w:name w:val="Heading 1 Char"/>
    <w:basedOn w:val="DefaultParagraphFont"/>
    <w:link w:val="Heading1"/>
    <w:uiPriority w:val="2"/>
    <w:rsid w:val="00DB712C"/>
    <w:rPr>
      <w:kern w:val="20"/>
      <w:sz w:val="36"/>
    </w:rPr>
  </w:style>
  <w:style w:type="character" w:customStyle="1" w:styleId="Heading2Char">
    <w:name w:val="Heading 2 Char"/>
    <w:basedOn w:val="DefaultParagraphFont"/>
    <w:link w:val="Heading2"/>
    <w:uiPriority w:val="2"/>
    <w:rsid w:val="00DB712C"/>
    <w:rPr>
      <w:rFonts w:asciiTheme="majorHAnsi" w:eastAsiaTheme="majorEastAsia" w:hAnsiTheme="majorHAnsi" w:cstheme="majorBidi"/>
      <w:caps/>
      <w:color w:val="577188" w:themeColor="accent1" w:themeShade="BF"/>
      <w:kern w:val="20"/>
      <w:sz w:val="24"/>
    </w:rPr>
  </w:style>
  <w:style w:type="character" w:styleId="PlaceholderText">
    <w:name w:val="Placeholder Text"/>
    <w:basedOn w:val="DefaultParagraphFont"/>
    <w:uiPriority w:val="99"/>
    <w:semiHidden/>
    <w:rsid w:val="00DB712C"/>
    <w:rPr>
      <w:color w:val="808080"/>
    </w:rPr>
  </w:style>
  <w:style w:type="paragraph" w:styleId="Quote">
    <w:name w:val="Quote"/>
    <w:basedOn w:val="Normal"/>
    <w:next w:val="Normal"/>
    <w:link w:val="QuoteChar"/>
    <w:uiPriority w:val="9"/>
    <w:unhideWhenUsed/>
    <w:qFormat/>
    <w:rsid w:val="00DB712C"/>
    <w:pPr>
      <w:spacing w:before="240" w:after="240"/>
      <w:ind w:left="720" w:right="720"/>
    </w:pPr>
    <w:rPr>
      <w:i/>
      <w:iCs/>
      <w:color w:val="7E97AD" w:themeColor="accent1"/>
      <w:sz w:val="28"/>
    </w:rPr>
  </w:style>
  <w:style w:type="character" w:customStyle="1" w:styleId="QuoteChar">
    <w:name w:val="Quote Char"/>
    <w:basedOn w:val="DefaultParagraphFont"/>
    <w:link w:val="Quote"/>
    <w:uiPriority w:val="9"/>
    <w:rsid w:val="00DB712C"/>
    <w:rPr>
      <w:i/>
      <w:iCs/>
      <w:color w:val="7E97AD" w:themeColor="accent1"/>
      <w:kern w:val="20"/>
      <w:sz w:val="28"/>
    </w:rPr>
  </w:style>
  <w:style w:type="paragraph" w:styleId="Bibliography">
    <w:name w:val="Bibliography"/>
    <w:basedOn w:val="Normal"/>
    <w:next w:val="Normal"/>
    <w:uiPriority w:val="37"/>
    <w:semiHidden/>
    <w:unhideWhenUsed/>
    <w:rsid w:val="00DB712C"/>
  </w:style>
  <w:style w:type="paragraph" w:styleId="BlockText">
    <w:name w:val="Block Text"/>
    <w:basedOn w:val="Normal"/>
    <w:uiPriority w:val="99"/>
    <w:semiHidden/>
    <w:unhideWhenUsed/>
    <w:rsid w:val="00DB712C"/>
    <w:pPr>
      <w:pBdr>
        <w:top w:val="single" w:sz="2" w:space="10" w:color="7E97AD" w:themeColor="accent1" w:frame="1"/>
        <w:left w:val="single" w:sz="2" w:space="10" w:color="7E97AD" w:themeColor="accent1" w:frame="1"/>
        <w:bottom w:val="single" w:sz="2" w:space="10" w:color="7E97AD" w:themeColor="accent1" w:frame="1"/>
        <w:right w:val="single" w:sz="2" w:space="10" w:color="7E97AD" w:themeColor="accent1" w:frame="1"/>
      </w:pBdr>
      <w:ind w:left="1152" w:right="1152"/>
    </w:pPr>
    <w:rPr>
      <w:i/>
      <w:iCs/>
      <w:color w:val="7E97AD" w:themeColor="accent1"/>
    </w:rPr>
  </w:style>
  <w:style w:type="paragraph" w:styleId="BodyText">
    <w:name w:val="Body Text"/>
    <w:basedOn w:val="Normal"/>
    <w:link w:val="BodyTextChar"/>
    <w:unhideWhenUsed/>
    <w:qFormat/>
    <w:rsid w:val="00DB712C"/>
    <w:pPr>
      <w:spacing w:after="120"/>
    </w:pPr>
  </w:style>
  <w:style w:type="character" w:customStyle="1" w:styleId="BodyTextChar">
    <w:name w:val="Body Text Char"/>
    <w:basedOn w:val="DefaultParagraphFont"/>
    <w:link w:val="BodyText"/>
    <w:rsid w:val="00DB712C"/>
  </w:style>
  <w:style w:type="paragraph" w:styleId="BodyText2">
    <w:name w:val="Body Text 2"/>
    <w:basedOn w:val="Normal"/>
    <w:link w:val="BodyText2Char"/>
    <w:uiPriority w:val="99"/>
    <w:semiHidden/>
    <w:unhideWhenUsed/>
    <w:rsid w:val="00DB712C"/>
    <w:pPr>
      <w:spacing w:after="120" w:line="480" w:lineRule="auto"/>
    </w:pPr>
  </w:style>
  <w:style w:type="character" w:customStyle="1" w:styleId="BodyText2Char">
    <w:name w:val="Body Text 2 Char"/>
    <w:basedOn w:val="DefaultParagraphFont"/>
    <w:link w:val="BodyText2"/>
    <w:uiPriority w:val="99"/>
    <w:semiHidden/>
    <w:rsid w:val="00DB712C"/>
  </w:style>
  <w:style w:type="paragraph" w:styleId="BodyText3">
    <w:name w:val="Body Text 3"/>
    <w:basedOn w:val="Normal"/>
    <w:link w:val="BodyText3Char"/>
    <w:uiPriority w:val="99"/>
    <w:semiHidden/>
    <w:unhideWhenUsed/>
    <w:rsid w:val="00DB712C"/>
    <w:pPr>
      <w:spacing w:after="120"/>
    </w:pPr>
    <w:rPr>
      <w:sz w:val="16"/>
    </w:rPr>
  </w:style>
  <w:style w:type="character" w:customStyle="1" w:styleId="BodyText3Char">
    <w:name w:val="Body Text 3 Char"/>
    <w:basedOn w:val="DefaultParagraphFont"/>
    <w:link w:val="BodyText3"/>
    <w:uiPriority w:val="99"/>
    <w:semiHidden/>
    <w:rsid w:val="00DB712C"/>
    <w:rPr>
      <w:sz w:val="16"/>
    </w:rPr>
  </w:style>
  <w:style w:type="paragraph" w:styleId="BodyTextFirstIndent">
    <w:name w:val="Body Text First Indent"/>
    <w:basedOn w:val="BodyText"/>
    <w:link w:val="BodyTextFirstIndentChar"/>
    <w:uiPriority w:val="99"/>
    <w:semiHidden/>
    <w:unhideWhenUsed/>
    <w:rsid w:val="00DB712C"/>
    <w:pPr>
      <w:spacing w:after="200"/>
      <w:ind w:firstLine="360"/>
    </w:pPr>
  </w:style>
  <w:style w:type="character" w:customStyle="1" w:styleId="BodyTextFirstIndentChar">
    <w:name w:val="Body Text First Indent Char"/>
    <w:basedOn w:val="BodyTextChar"/>
    <w:link w:val="BodyTextFirstIndent"/>
    <w:uiPriority w:val="99"/>
    <w:semiHidden/>
    <w:rsid w:val="00DB712C"/>
  </w:style>
  <w:style w:type="paragraph" w:styleId="BodyTextIndent">
    <w:name w:val="Body Text Indent"/>
    <w:basedOn w:val="Normal"/>
    <w:link w:val="BodyTextIndentChar"/>
    <w:uiPriority w:val="99"/>
    <w:semiHidden/>
    <w:unhideWhenUsed/>
    <w:rsid w:val="00DB712C"/>
    <w:pPr>
      <w:spacing w:after="120"/>
      <w:ind w:left="360"/>
    </w:pPr>
  </w:style>
  <w:style w:type="character" w:customStyle="1" w:styleId="BodyTextIndentChar">
    <w:name w:val="Body Text Indent Char"/>
    <w:basedOn w:val="DefaultParagraphFont"/>
    <w:link w:val="BodyTextIndent"/>
    <w:uiPriority w:val="99"/>
    <w:semiHidden/>
    <w:rsid w:val="00DB712C"/>
  </w:style>
  <w:style w:type="paragraph" w:styleId="BodyTextFirstIndent2">
    <w:name w:val="Body Text First Indent 2"/>
    <w:basedOn w:val="BodyTextIndent"/>
    <w:link w:val="BodyTextFirstIndent2Char"/>
    <w:uiPriority w:val="99"/>
    <w:semiHidden/>
    <w:unhideWhenUsed/>
    <w:rsid w:val="00DB712C"/>
    <w:pPr>
      <w:spacing w:after="200"/>
      <w:ind w:firstLine="360"/>
    </w:pPr>
  </w:style>
  <w:style w:type="character" w:customStyle="1" w:styleId="BodyTextFirstIndent2Char">
    <w:name w:val="Body Text First Indent 2 Char"/>
    <w:basedOn w:val="BodyTextIndentChar"/>
    <w:link w:val="BodyTextFirstIndent2"/>
    <w:uiPriority w:val="99"/>
    <w:semiHidden/>
    <w:rsid w:val="00DB712C"/>
  </w:style>
  <w:style w:type="paragraph" w:styleId="BodyTextIndent2">
    <w:name w:val="Body Text Indent 2"/>
    <w:basedOn w:val="Normal"/>
    <w:link w:val="BodyTextIndent2Char"/>
    <w:uiPriority w:val="99"/>
    <w:semiHidden/>
    <w:unhideWhenUsed/>
    <w:rsid w:val="00DB712C"/>
    <w:pPr>
      <w:spacing w:after="120" w:line="480" w:lineRule="auto"/>
      <w:ind w:left="360"/>
    </w:pPr>
  </w:style>
  <w:style w:type="character" w:customStyle="1" w:styleId="BodyTextIndent2Char">
    <w:name w:val="Body Text Indent 2 Char"/>
    <w:basedOn w:val="DefaultParagraphFont"/>
    <w:link w:val="BodyTextIndent2"/>
    <w:uiPriority w:val="99"/>
    <w:semiHidden/>
    <w:rsid w:val="00DB712C"/>
  </w:style>
  <w:style w:type="paragraph" w:styleId="BodyTextIndent3">
    <w:name w:val="Body Text Indent 3"/>
    <w:basedOn w:val="Normal"/>
    <w:link w:val="BodyTextIndent3Char"/>
    <w:uiPriority w:val="99"/>
    <w:semiHidden/>
    <w:unhideWhenUsed/>
    <w:rsid w:val="00DB712C"/>
    <w:pPr>
      <w:spacing w:after="120"/>
      <w:ind w:left="360"/>
    </w:pPr>
    <w:rPr>
      <w:sz w:val="16"/>
    </w:rPr>
  </w:style>
  <w:style w:type="character" w:customStyle="1" w:styleId="BodyTextIndent3Char">
    <w:name w:val="Body Text Indent 3 Char"/>
    <w:basedOn w:val="DefaultParagraphFont"/>
    <w:link w:val="BodyTextIndent3"/>
    <w:uiPriority w:val="99"/>
    <w:semiHidden/>
    <w:rsid w:val="00DB712C"/>
    <w:rPr>
      <w:sz w:val="16"/>
    </w:rPr>
  </w:style>
  <w:style w:type="character" w:styleId="BookTitle">
    <w:name w:val="Book Title"/>
    <w:basedOn w:val="DefaultParagraphFont"/>
    <w:uiPriority w:val="33"/>
    <w:semiHidden/>
    <w:unhideWhenUsed/>
    <w:qFormat/>
    <w:rsid w:val="00DB712C"/>
    <w:rPr>
      <w:b/>
      <w:bCs/>
      <w:smallCaps/>
      <w:spacing w:val="5"/>
    </w:rPr>
  </w:style>
  <w:style w:type="paragraph" w:styleId="Caption">
    <w:name w:val="caption"/>
    <w:basedOn w:val="Normal"/>
    <w:next w:val="Normal"/>
    <w:unhideWhenUsed/>
    <w:qFormat/>
    <w:rsid w:val="00DB712C"/>
    <w:pPr>
      <w:spacing w:line="240" w:lineRule="auto"/>
    </w:pPr>
    <w:rPr>
      <w:b/>
      <w:bCs/>
      <w:color w:val="7E97AD" w:themeColor="accent1"/>
      <w:sz w:val="18"/>
    </w:rPr>
  </w:style>
  <w:style w:type="paragraph" w:styleId="Closing">
    <w:name w:val="Closing"/>
    <w:basedOn w:val="Normal"/>
    <w:link w:val="ClosingChar"/>
    <w:uiPriority w:val="99"/>
    <w:semiHidden/>
    <w:unhideWhenUsed/>
    <w:rsid w:val="00DB712C"/>
    <w:pPr>
      <w:spacing w:after="0" w:line="240" w:lineRule="auto"/>
      <w:ind w:left="4320"/>
    </w:pPr>
  </w:style>
  <w:style w:type="character" w:customStyle="1" w:styleId="ClosingChar">
    <w:name w:val="Closing Char"/>
    <w:basedOn w:val="DefaultParagraphFont"/>
    <w:link w:val="Closing"/>
    <w:uiPriority w:val="99"/>
    <w:semiHidden/>
    <w:rsid w:val="00DB712C"/>
  </w:style>
  <w:style w:type="table" w:styleId="ColorfulGrid">
    <w:name w:val="Colorful Grid"/>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AEE" w:themeFill="accent1" w:themeFillTint="33"/>
    </w:tcPr>
    <w:tblStylePr w:type="firstRow">
      <w:rPr>
        <w:b/>
        <w:bCs/>
      </w:rPr>
      <w:tblPr/>
      <w:tcPr>
        <w:shd w:val="clear" w:color="auto" w:fill="CBD5DE" w:themeFill="accent1" w:themeFillTint="66"/>
      </w:tcPr>
    </w:tblStylePr>
    <w:tblStylePr w:type="lastRow">
      <w:rPr>
        <w:b/>
        <w:bCs/>
        <w:color w:val="000000" w:themeColor="text1"/>
      </w:rPr>
      <w:tblPr/>
      <w:tcPr>
        <w:shd w:val="clear" w:color="auto" w:fill="CBD5DE" w:themeFill="accent1" w:themeFillTint="66"/>
      </w:tcPr>
    </w:tblStylePr>
    <w:tblStylePr w:type="firstCol">
      <w:rPr>
        <w:color w:val="FFFFFF" w:themeColor="background1"/>
      </w:rPr>
      <w:tblPr/>
      <w:tcPr>
        <w:shd w:val="clear" w:color="auto" w:fill="577188" w:themeFill="accent1" w:themeFillShade="BF"/>
      </w:tcPr>
    </w:tblStylePr>
    <w:tblStylePr w:type="lastCol">
      <w:rPr>
        <w:color w:val="FFFFFF" w:themeColor="background1"/>
      </w:rPr>
      <w:tblPr/>
      <w:tcPr>
        <w:shd w:val="clear" w:color="auto" w:fill="577188" w:themeFill="accent1" w:themeFillShade="BF"/>
      </w:tc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ColorfulGrid-Accent2">
    <w:name w:val="Colorful Grid Accent 2"/>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4E8DF" w:themeFill="accent2" w:themeFillTint="33"/>
    </w:tcPr>
    <w:tblStylePr w:type="firstRow">
      <w:rPr>
        <w:b/>
        <w:bCs/>
      </w:rPr>
      <w:tblPr/>
      <w:tcPr>
        <w:shd w:val="clear" w:color="auto" w:fill="EAD1BF" w:themeFill="accent2" w:themeFillTint="66"/>
      </w:tcPr>
    </w:tblStylePr>
    <w:tblStylePr w:type="lastRow">
      <w:rPr>
        <w:b/>
        <w:bCs/>
        <w:color w:val="000000" w:themeColor="text1"/>
      </w:rPr>
      <w:tblPr/>
      <w:tcPr>
        <w:shd w:val="clear" w:color="auto" w:fill="EAD1BF" w:themeFill="accent2" w:themeFillTint="66"/>
      </w:tcPr>
    </w:tblStylePr>
    <w:tblStylePr w:type="firstCol">
      <w:rPr>
        <w:color w:val="FFFFFF" w:themeColor="background1"/>
      </w:rPr>
      <w:tblPr/>
      <w:tcPr>
        <w:shd w:val="clear" w:color="auto" w:fill="AA6736" w:themeFill="accent2" w:themeFillShade="BF"/>
      </w:tcPr>
    </w:tblStylePr>
    <w:tblStylePr w:type="lastCol">
      <w:rPr>
        <w:color w:val="FFFFFF" w:themeColor="background1"/>
      </w:rPr>
      <w:tblPr/>
      <w:tcPr>
        <w:shd w:val="clear" w:color="auto" w:fill="AA6736" w:themeFill="accent2" w:themeFillShade="BF"/>
      </w:tc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ColorfulGrid-Accent3">
    <w:name w:val="Colorful Grid Accent 3"/>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E0DE" w:themeFill="accent3" w:themeFillTint="33"/>
    </w:tcPr>
    <w:tblStylePr w:type="firstRow">
      <w:rPr>
        <w:b/>
        <w:bCs/>
      </w:rPr>
      <w:tblPr/>
      <w:tcPr>
        <w:shd w:val="clear" w:color="auto" w:fill="CBC2BD" w:themeFill="accent3" w:themeFillTint="66"/>
      </w:tcPr>
    </w:tblStylePr>
    <w:tblStylePr w:type="lastRow">
      <w:rPr>
        <w:b/>
        <w:bCs/>
        <w:color w:val="000000" w:themeColor="text1"/>
      </w:rPr>
      <w:tblPr/>
      <w:tcPr>
        <w:shd w:val="clear" w:color="auto" w:fill="CBC2BD" w:themeFill="accent3" w:themeFillTint="66"/>
      </w:tcPr>
    </w:tblStylePr>
    <w:tblStylePr w:type="firstCol">
      <w:rPr>
        <w:color w:val="FFFFFF" w:themeColor="background1"/>
      </w:rPr>
      <w:tblPr/>
      <w:tcPr>
        <w:shd w:val="clear" w:color="auto" w:fill="5B4F47" w:themeFill="accent3" w:themeFillShade="BF"/>
      </w:tcPr>
    </w:tblStylePr>
    <w:tblStylePr w:type="lastCol">
      <w:rPr>
        <w:color w:val="FFFFFF" w:themeColor="background1"/>
      </w:rPr>
      <w:tblPr/>
      <w:tcPr>
        <w:shd w:val="clear" w:color="auto" w:fill="5B4F47" w:themeFill="accent3" w:themeFillShade="BF"/>
      </w:tc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ColorfulGrid-Accent4">
    <w:name w:val="Colorful Grid Accent 4"/>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0E9E1" w:themeFill="accent4" w:themeFillTint="33"/>
    </w:tcPr>
    <w:tblStylePr w:type="firstRow">
      <w:rPr>
        <w:b/>
        <w:bCs/>
      </w:rPr>
      <w:tblPr/>
      <w:tcPr>
        <w:shd w:val="clear" w:color="auto" w:fill="E1D3C4" w:themeFill="accent4" w:themeFillTint="66"/>
      </w:tcPr>
    </w:tblStylePr>
    <w:tblStylePr w:type="lastRow">
      <w:rPr>
        <w:b/>
        <w:bCs/>
        <w:color w:val="000000" w:themeColor="text1"/>
      </w:rPr>
      <w:tblPr/>
      <w:tcPr>
        <w:shd w:val="clear" w:color="auto" w:fill="E1D3C4" w:themeFill="accent4" w:themeFillTint="66"/>
      </w:tcPr>
    </w:tblStylePr>
    <w:tblStylePr w:type="firstCol">
      <w:rPr>
        <w:color w:val="FFFFFF" w:themeColor="background1"/>
      </w:rPr>
      <w:tblPr/>
      <w:tcPr>
        <w:shd w:val="clear" w:color="auto" w:fill="8E6E49" w:themeFill="accent4" w:themeFillShade="BF"/>
      </w:tcPr>
    </w:tblStylePr>
    <w:tblStylePr w:type="lastCol">
      <w:rPr>
        <w:color w:val="FFFFFF" w:themeColor="background1"/>
      </w:rPr>
      <w:tblPr/>
      <w:tcPr>
        <w:shd w:val="clear" w:color="auto" w:fill="8E6E49" w:themeFill="accent4" w:themeFillShade="BF"/>
      </w:tc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ColorfulGrid-Accent5">
    <w:name w:val="Colorful Grid Accent 5"/>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FE4E5" w:themeFill="accent5" w:themeFillTint="33"/>
    </w:tcPr>
    <w:tblStylePr w:type="firstRow">
      <w:rPr>
        <w:b/>
        <w:bCs/>
      </w:rPr>
      <w:tblPr/>
      <w:tcPr>
        <w:shd w:val="clear" w:color="auto" w:fill="C1C9CB" w:themeFill="accent5" w:themeFillTint="66"/>
      </w:tcPr>
    </w:tblStylePr>
    <w:tblStylePr w:type="lastRow">
      <w:rPr>
        <w:b/>
        <w:bCs/>
        <w:color w:val="000000" w:themeColor="text1"/>
      </w:rPr>
      <w:tblPr/>
      <w:tcPr>
        <w:shd w:val="clear" w:color="auto" w:fill="C1C9CB" w:themeFill="accent5" w:themeFillTint="66"/>
      </w:tcPr>
    </w:tblStylePr>
    <w:tblStylePr w:type="firstCol">
      <w:rPr>
        <w:color w:val="FFFFFF" w:themeColor="background1"/>
      </w:rPr>
      <w:tblPr/>
      <w:tcPr>
        <w:shd w:val="clear" w:color="auto" w:fill="4D595B" w:themeFill="accent5" w:themeFillShade="BF"/>
      </w:tcPr>
    </w:tblStylePr>
    <w:tblStylePr w:type="lastCol">
      <w:rPr>
        <w:color w:val="FFFFFF" w:themeColor="background1"/>
      </w:rPr>
      <w:tblPr/>
      <w:tcPr>
        <w:shd w:val="clear" w:color="auto" w:fill="4D595B" w:themeFill="accent5" w:themeFillShade="BF"/>
      </w:tc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ColorfulGrid-Accent6">
    <w:name w:val="Colorful Grid Accent 6"/>
    <w:basedOn w:val="TableNormal"/>
    <w:uiPriority w:val="73"/>
    <w:rsid w:val="00DB712C"/>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E9E2" w:themeFill="accent6" w:themeFillTint="33"/>
    </w:tcPr>
    <w:tblStylePr w:type="firstRow">
      <w:rPr>
        <w:b/>
        <w:bCs/>
      </w:rPr>
      <w:tblPr/>
      <w:tcPr>
        <w:shd w:val="clear" w:color="auto" w:fill="D7D3C5" w:themeFill="accent6" w:themeFillTint="66"/>
      </w:tcPr>
    </w:tblStylePr>
    <w:tblStylePr w:type="lastRow">
      <w:rPr>
        <w:b/>
        <w:bCs/>
        <w:color w:val="000000" w:themeColor="text1"/>
      </w:rPr>
      <w:tblPr/>
      <w:tcPr>
        <w:shd w:val="clear" w:color="auto" w:fill="D7D3C5" w:themeFill="accent6" w:themeFillTint="66"/>
      </w:tcPr>
    </w:tblStylePr>
    <w:tblStylePr w:type="firstCol">
      <w:rPr>
        <w:color w:val="FFFFFF" w:themeColor="background1"/>
      </w:rPr>
      <w:tblPr/>
      <w:tcPr>
        <w:shd w:val="clear" w:color="auto" w:fill="776E51" w:themeFill="accent6" w:themeFillShade="BF"/>
      </w:tcPr>
    </w:tblStylePr>
    <w:tblStylePr w:type="lastCol">
      <w:rPr>
        <w:color w:val="FFFFFF" w:themeColor="background1"/>
      </w:rPr>
      <w:tblPr/>
      <w:tcPr>
        <w:shd w:val="clear" w:color="auto" w:fill="776E51" w:themeFill="accent6" w:themeFillShade="BF"/>
      </w:tc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ColorfulList">
    <w:name w:val="Colorful List"/>
    <w:basedOn w:val="TableNormal"/>
    <w:uiPriority w:val="72"/>
    <w:rsid w:val="00DB712C"/>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DB712C"/>
    <w:pPr>
      <w:spacing w:after="0" w:line="240" w:lineRule="auto"/>
    </w:pPr>
    <w:rPr>
      <w:color w:val="000000" w:themeColor="text1"/>
    </w:rPr>
    <w:tblPr>
      <w:tblStyleRowBandSize w:val="1"/>
      <w:tblStyleColBandSize w:val="1"/>
    </w:tblPr>
    <w:tcPr>
      <w:shd w:val="clear" w:color="auto" w:fill="F2F4F6" w:themeFill="accent1"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E5EA" w:themeFill="accent1" w:themeFillTint="3F"/>
      </w:tcPr>
    </w:tblStylePr>
    <w:tblStylePr w:type="band1Horz">
      <w:tblPr/>
      <w:tcPr>
        <w:shd w:val="clear" w:color="auto" w:fill="E5EAEE" w:themeFill="accent1" w:themeFillTint="33"/>
      </w:tcPr>
    </w:tblStylePr>
  </w:style>
  <w:style w:type="table" w:styleId="ColorfulList-Accent2">
    <w:name w:val="Colorful List Accent 2"/>
    <w:basedOn w:val="TableNormal"/>
    <w:uiPriority w:val="72"/>
    <w:rsid w:val="00DB712C"/>
    <w:pPr>
      <w:spacing w:after="0" w:line="240" w:lineRule="auto"/>
    </w:pPr>
    <w:rPr>
      <w:color w:val="000000" w:themeColor="text1"/>
    </w:rPr>
    <w:tblPr>
      <w:tblStyleRowBandSize w:val="1"/>
      <w:tblStyleColBandSize w:val="1"/>
    </w:tblPr>
    <w:tcPr>
      <w:shd w:val="clear" w:color="auto" w:fill="FAF3EF" w:themeFill="accent2" w:themeFillTint="19"/>
    </w:tcPr>
    <w:tblStylePr w:type="firstRow">
      <w:rPr>
        <w:b/>
        <w:bCs/>
        <w:color w:val="FFFFFF" w:themeColor="background1"/>
      </w:rPr>
      <w:tblPr/>
      <w:tcPr>
        <w:tcBorders>
          <w:bottom w:val="single" w:sz="12" w:space="0" w:color="FFFFFF" w:themeColor="background1"/>
        </w:tcBorders>
        <w:shd w:val="clear" w:color="auto" w:fill="B56E3A" w:themeFill="accent2" w:themeFillShade="CC"/>
      </w:tcPr>
    </w:tblStylePr>
    <w:tblStylePr w:type="lastRow">
      <w:rPr>
        <w:b/>
        <w:bCs/>
        <w:color w:val="B56E3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2E2D7" w:themeFill="accent2" w:themeFillTint="3F"/>
      </w:tcPr>
    </w:tblStylePr>
    <w:tblStylePr w:type="band1Horz">
      <w:tblPr/>
      <w:tcPr>
        <w:shd w:val="clear" w:color="auto" w:fill="F4E8DF" w:themeFill="accent2" w:themeFillTint="33"/>
      </w:tcPr>
    </w:tblStylePr>
  </w:style>
  <w:style w:type="table" w:styleId="ColorfulList-Accent3">
    <w:name w:val="Colorful List Accent 3"/>
    <w:basedOn w:val="TableNormal"/>
    <w:uiPriority w:val="72"/>
    <w:rsid w:val="00DB712C"/>
    <w:pPr>
      <w:spacing w:after="0" w:line="240" w:lineRule="auto"/>
    </w:pPr>
    <w:rPr>
      <w:color w:val="000000" w:themeColor="text1"/>
    </w:rPr>
    <w:tblPr>
      <w:tblStyleRowBandSize w:val="1"/>
      <w:tblStyleColBandSize w:val="1"/>
    </w:tblPr>
    <w:tcPr>
      <w:shd w:val="clear" w:color="auto" w:fill="F2F0EE" w:themeFill="accent3" w:themeFillTint="19"/>
    </w:tcPr>
    <w:tblStylePr w:type="firstRow">
      <w:rPr>
        <w:b/>
        <w:bCs/>
        <w:color w:val="FFFFFF" w:themeColor="background1"/>
      </w:rPr>
      <w:tblPr/>
      <w:tcPr>
        <w:tcBorders>
          <w:bottom w:val="single" w:sz="12" w:space="0" w:color="FFFFFF" w:themeColor="background1"/>
        </w:tcBorders>
        <w:shd w:val="clear" w:color="auto" w:fill="98754E" w:themeFill="accent4" w:themeFillShade="CC"/>
      </w:tcPr>
    </w:tblStylePr>
    <w:tblStylePr w:type="lastRow">
      <w:rPr>
        <w:b/>
        <w:bCs/>
        <w:color w:val="98754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9D6" w:themeFill="accent3" w:themeFillTint="3F"/>
      </w:tcPr>
    </w:tblStylePr>
    <w:tblStylePr w:type="band1Horz">
      <w:tblPr/>
      <w:tcPr>
        <w:shd w:val="clear" w:color="auto" w:fill="E5E0DE" w:themeFill="accent3" w:themeFillTint="33"/>
      </w:tcPr>
    </w:tblStylePr>
  </w:style>
  <w:style w:type="table" w:styleId="ColorfulList-Accent4">
    <w:name w:val="Colorful List Accent 4"/>
    <w:basedOn w:val="TableNormal"/>
    <w:uiPriority w:val="72"/>
    <w:rsid w:val="00DB712C"/>
    <w:pPr>
      <w:spacing w:after="0" w:line="240" w:lineRule="auto"/>
    </w:pPr>
    <w:rPr>
      <w:color w:val="000000" w:themeColor="text1"/>
    </w:rPr>
    <w:tblPr>
      <w:tblStyleRowBandSize w:val="1"/>
      <w:tblStyleColBandSize w:val="1"/>
    </w:tblPr>
    <w:tcPr>
      <w:shd w:val="clear" w:color="auto" w:fill="F7F4F0" w:themeFill="accent4" w:themeFillTint="19"/>
    </w:tcPr>
    <w:tblStylePr w:type="firstRow">
      <w:rPr>
        <w:b/>
        <w:bCs/>
        <w:color w:val="FFFFFF" w:themeColor="background1"/>
      </w:rPr>
      <w:tblPr/>
      <w:tcPr>
        <w:tcBorders>
          <w:bottom w:val="single" w:sz="12" w:space="0" w:color="FFFFFF" w:themeColor="background1"/>
        </w:tcBorders>
        <w:shd w:val="clear" w:color="auto" w:fill="61544C" w:themeFill="accent3" w:themeFillShade="CC"/>
      </w:tcPr>
    </w:tblStylePr>
    <w:tblStylePr w:type="lastRow">
      <w:rPr>
        <w:b/>
        <w:bCs/>
        <w:color w:val="61544C"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E4DA" w:themeFill="accent4" w:themeFillTint="3F"/>
      </w:tcPr>
    </w:tblStylePr>
    <w:tblStylePr w:type="band1Horz">
      <w:tblPr/>
      <w:tcPr>
        <w:shd w:val="clear" w:color="auto" w:fill="F0E9E1" w:themeFill="accent4" w:themeFillTint="33"/>
      </w:tcPr>
    </w:tblStylePr>
  </w:style>
  <w:style w:type="table" w:styleId="ColorfulList-Accent5">
    <w:name w:val="Colorful List Accent 5"/>
    <w:basedOn w:val="TableNormal"/>
    <w:uiPriority w:val="72"/>
    <w:rsid w:val="00DB712C"/>
    <w:pPr>
      <w:spacing w:after="0" w:line="240" w:lineRule="auto"/>
    </w:pPr>
    <w:rPr>
      <w:color w:val="000000" w:themeColor="text1"/>
    </w:rPr>
    <w:tblPr>
      <w:tblStyleRowBandSize w:val="1"/>
      <w:tblStyleColBandSize w:val="1"/>
    </w:tblPr>
    <w:tcPr>
      <w:shd w:val="clear" w:color="auto" w:fill="EFF1F2" w:themeFill="accent5" w:themeFillTint="19"/>
    </w:tcPr>
    <w:tblStylePr w:type="firstRow">
      <w:rPr>
        <w:b/>
        <w:bCs/>
        <w:color w:val="FFFFFF" w:themeColor="background1"/>
      </w:rPr>
      <w:tblPr/>
      <w:tcPr>
        <w:tcBorders>
          <w:bottom w:val="single" w:sz="12" w:space="0" w:color="FFFFFF" w:themeColor="background1"/>
        </w:tcBorders>
        <w:shd w:val="clear" w:color="auto" w:fill="7F7657" w:themeFill="accent6" w:themeFillShade="CC"/>
      </w:tcPr>
    </w:tblStylePr>
    <w:tblStylePr w:type="lastRow">
      <w:rPr>
        <w:b/>
        <w:bCs/>
        <w:color w:val="7F7657"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8DEDF" w:themeFill="accent5" w:themeFillTint="3F"/>
      </w:tcPr>
    </w:tblStylePr>
    <w:tblStylePr w:type="band1Horz">
      <w:tblPr/>
      <w:tcPr>
        <w:shd w:val="clear" w:color="auto" w:fill="DFE4E5" w:themeFill="accent5" w:themeFillTint="33"/>
      </w:tcPr>
    </w:tblStylePr>
  </w:style>
  <w:style w:type="table" w:styleId="ColorfulList-Accent6">
    <w:name w:val="Colorful List Accent 6"/>
    <w:basedOn w:val="TableNormal"/>
    <w:uiPriority w:val="72"/>
    <w:rsid w:val="00DB712C"/>
    <w:pPr>
      <w:spacing w:after="0" w:line="240" w:lineRule="auto"/>
    </w:pPr>
    <w:rPr>
      <w:color w:val="000000" w:themeColor="text1"/>
    </w:rPr>
    <w:tblPr>
      <w:tblStyleRowBandSize w:val="1"/>
      <w:tblStyleColBandSize w:val="1"/>
    </w:tblPr>
    <w:tcPr>
      <w:shd w:val="clear" w:color="auto" w:fill="F5F4F0" w:themeFill="accent6" w:themeFillTint="19"/>
    </w:tcPr>
    <w:tblStylePr w:type="firstRow">
      <w:rPr>
        <w:b/>
        <w:bCs/>
        <w:color w:val="FFFFFF" w:themeColor="background1"/>
      </w:rPr>
      <w:tblPr/>
      <w:tcPr>
        <w:tcBorders>
          <w:bottom w:val="single" w:sz="12" w:space="0" w:color="FFFFFF" w:themeColor="background1"/>
        </w:tcBorders>
        <w:shd w:val="clear" w:color="auto" w:fill="525F62" w:themeFill="accent5" w:themeFillShade="CC"/>
      </w:tcPr>
    </w:tblStylePr>
    <w:tblStylePr w:type="lastRow">
      <w:rPr>
        <w:b/>
        <w:bCs/>
        <w:color w:val="525F62"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4DB" w:themeFill="accent6" w:themeFillTint="3F"/>
      </w:tcPr>
    </w:tblStylePr>
    <w:tblStylePr w:type="band1Horz">
      <w:tblPr/>
      <w:tcPr>
        <w:shd w:val="clear" w:color="auto" w:fill="EBE9E2" w:themeFill="accent6" w:themeFillTint="33"/>
      </w:tcPr>
    </w:tblStylePr>
  </w:style>
  <w:style w:type="table" w:styleId="ColorfulShading">
    <w:name w:val="Colorful Shading"/>
    <w:basedOn w:val="TableNormal"/>
    <w:uiPriority w:val="71"/>
    <w:rsid w:val="00DB712C"/>
    <w:pPr>
      <w:spacing w:after="0" w:line="240" w:lineRule="auto"/>
    </w:pPr>
    <w:rPr>
      <w:color w:val="000000" w:themeColor="text1"/>
    </w:rPr>
    <w:tblPr>
      <w:tblStyleRowBandSize w:val="1"/>
      <w:tblStyleColBandSize w:val="1"/>
      <w:tblBorders>
        <w:top w:val="single" w:sz="24" w:space="0" w:color="CC8E60"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DB712C"/>
    <w:pPr>
      <w:spacing w:after="0" w:line="240" w:lineRule="auto"/>
    </w:pPr>
    <w:rPr>
      <w:color w:val="000000" w:themeColor="text1"/>
    </w:rPr>
    <w:tblPr>
      <w:tblStyleRowBandSize w:val="1"/>
      <w:tblStyleColBandSize w:val="1"/>
      <w:tblBorders>
        <w:top w:val="single" w:sz="24" w:space="0" w:color="CC8E60" w:themeColor="accent2"/>
        <w:left w:val="single" w:sz="4" w:space="0" w:color="7E97AD" w:themeColor="accent1"/>
        <w:bottom w:val="single" w:sz="4" w:space="0" w:color="7E97AD" w:themeColor="accent1"/>
        <w:right w:val="single" w:sz="4" w:space="0" w:color="7E97AD" w:themeColor="accent1"/>
        <w:insideH w:val="single" w:sz="4" w:space="0" w:color="FFFFFF" w:themeColor="background1"/>
        <w:insideV w:val="single" w:sz="4" w:space="0" w:color="FFFFFF" w:themeColor="background1"/>
      </w:tblBorders>
    </w:tblPr>
    <w:tcPr>
      <w:shd w:val="clear" w:color="auto" w:fill="F2F4F6" w:themeFill="accent1"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5A6D" w:themeFill="accent1" w:themeFillShade="99"/>
      </w:tcPr>
    </w:tblStylePr>
    <w:tblStylePr w:type="firstCol">
      <w:rPr>
        <w:color w:val="FFFFFF" w:themeColor="background1"/>
      </w:rPr>
      <w:tblPr/>
      <w:tcPr>
        <w:tcBorders>
          <w:top w:val="nil"/>
          <w:left w:val="nil"/>
          <w:bottom w:val="nil"/>
          <w:right w:val="nil"/>
          <w:insideH w:val="single" w:sz="4" w:space="0" w:color="455A6D" w:themeColor="accent1" w:themeShade="99"/>
          <w:insideV w:val="nil"/>
        </w:tcBorders>
        <w:shd w:val="clear" w:color="auto" w:fill="455A6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455A6D" w:themeFill="accent1" w:themeFillShade="99"/>
      </w:tcPr>
    </w:tblStylePr>
    <w:tblStylePr w:type="band1Vert">
      <w:tblPr/>
      <w:tcPr>
        <w:shd w:val="clear" w:color="auto" w:fill="CBD5DE" w:themeFill="accent1" w:themeFillTint="66"/>
      </w:tcPr>
    </w:tblStylePr>
    <w:tblStylePr w:type="band1Horz">
      <w:tblPr/>
      <w:tcPr>
        <w:shd w:val="clear" w:color="auto" w:fill="BECBD6"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DB712C"/>
    <w:pPr>
      <w:spacing w:after="0" w:line="240" w:lineRule="auto"/>
    </w:pPr>
    <w:rPr>
      <w:color w:val="000000" w:themeColor="text1"/>
    </w:rPr>
    <w:tblPr>
      <w:tblStyleRowBandSize w:val="1"/>
      <w:tblStyleColBandSize w:val="1"/>
      <w:tblBorders>
        <w:top w:val="single" w:sz="24" w:space="0" w:color="CC8E60" w:themeColor="accent2"/>
        <w:left w:val="single" w:sz="4" w:space="0" w:color="CC8E60" w:themeColor="accent2"/>
        <w:bottom w:val="single" w:sz="4" w:space="0" w:color="CC8E60" w:themeColor="accent2"/>
        <w:right w:val="single" w:sz="4" w:space="0" w:color="CC8E60" w:themeColor="accent2"/>
        <w:insideH w:val="single" w:sz="4" w:space="0" w:color="FFFFFF" w:themeColor="background1"/>
        <w:insideV w:val="single" w:sz="4" w:space="0" w:color="FFFFFF" w:themeColor="background1"/>
      </w:tblBorders>
    </w:tblPr>
    <w:tcPr>
      <w:shd w:val="clear" w:color="auto" w:fill="FAF3EF" w:themeFill="accent2" w:themeFillTint="19"/>
    </w:tcPr>
    <w:tblStylePr w:type="firstRow">
      <w:rPr>
        <w:b/>
        <w:bCs/>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8522B" w:themeFill="accent2" w:themeFillShade="99"/>
      </w:tcPr>
    </w:tblStylePr>
    <w:tblStylePr w:type="firstCol">
      <w:rPr>
        <w:color w:val="FFFFFF" w:themeColor="background1"/>
      </w:rPr>
      <w:tblPr/>
      <w:tcPr>
        <w:tcBorders>
          <w:top w:val="nil"/>
          <w:left w:val="nil"/>
          <w:bottom w:val="nil"/>
          <w:right w:val="nil"/>
          <w:insideH w:val="single" w:sz="4" w:space="0" w:color="88522B" w:themeColor="accent2" w:themeShade="99"/>
          <w:insideV w:val="nil"/>
        </w:tcBorders>
        <w:shd w:val="clear" w:color="auto" w:fill="88522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8522B" w:themeFill="accent2" w:themeFillShade="99"/>
      </w:tcPr>
    </w:tblStylePr>
    <w:tblStylePr w:type="band1Vert">
      <w:tblPr/>
      <w:tcPr>
        <w:shd w:val="clear" w:color="auto" w:fill="EAD1BF" w:themeFill="accent2" w:themeFillTint="66"/>
      </w:tcPr>
    </w:tblStylePr>
    <w:tblStylePr w:type="band1Horz">
      <w:tblPr/>
      <w:tcPr>
        <w:shd w:val="clear" w:color="auto" w:fill="E5C6AF"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DB712C"/>
    <w:pPr>
      <w:spacing w:after="0" w:line="240" w:lineRule="auto"/>
    </w:pPr>
    <w:rPr>
      <w:color w:val="000000" w:themeColor="text1"/>
    </w:rPr>
    <w:tblPr>
      <w:tblStyleRowBandSize w:val="1"/>
      <w:tblStyleColBandSize w:val="1"/>
      <w:tblBorders>
        <w:top w:val="single" w:sz="24" w:space="0" w:color="B4936D" w:themeColor="accent4"/>
        <w:left w:val="single" w:sz="4" w:space="0" w:color="7A6A60" w:themeColor="accent3"/>
        <w:bottom w:val="single" w:sz="4" w:space="0" w:color="7A6A60" w:themeColor="accent3"/>
        <w:right w:val="single" w:sz="4" w:space="0" w:color="7A6A60" w:themeColor="accent3"/>
        <w:insideH w:val="single" w:sz="4" w:space="0" w:color="FFFFFF" w:themeColor="background1"/>
        <w:insideV w:val="single" w:sz="4" w:space="0" w:color="FFFFFF" w:themeColor="background1"/>
      </w:tblBorders>
    </w:tblPr>
    <w:tcPr>
      <w:shd w:val="clear" w:color="auto" w:fill="F2F0EE" w:themeFill="accent3" w:themeFillTint="19"/>
    </w:tcPr>
    <w:tblStylePr w:type="firstRow">
      <w:rPr>
        <w:b/>
        <w:bCs/>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93F39" w:themeFill="accent3" w:themeFillShade="99"/>
      </w:tcPr>
    </w:tblStylePr>
    <w:tblStylePr w:type="firstCol">
      <w:rPr>
        <w:color w:val="FFFFFF" w:themeColor="background1"/>
      </w:rPr>
      <w:tblPr/>
      <w:tcPr>
        <w:tcBorders>
          <w:top w:val="nil"/>
          <w:left w:val="nil"/>
          <w:bottom w:val="nil"/>
          <w:right w:val="nil"/>
          <w:insideH w:val="single" w:sz="4" w:space="0" w:color="493F39" w:themeColor="accent3" w:themeShade="99"/>
          <w:insideV w:val="nil"/>
        </w:tcBorders>
        <w:shd w:val="clear" w:color="auto" w:fill="493F3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93F39" w:themeFill="accent3" w:themeFillShade="99"/>
      </w:tcPr>
    </w:tblStylePr>
    <w:tblStylePr w:type="band1Vert">
      <w:tblPr/>
      <w:tcPr>
        <w:shd w:val="clear" w:color="auto" w:fill="CBC2BD" w:themeFill="accent3" w:themeFillTint="66"/>
      </w:tcPr>
    </w:tblStylePr>
    <w:tblStylePr w:type="band1Horz">
      <w:tblPr/>
      <w:tcPr>
        <w:shd w:val="clear" w:color="auto" w:fill="BEB4AD" w:themeFill="accent3" w:themeFillTint="7F"/>
      </w:tcPr>
    </w:tblStylePr>
  </w:style>
  <w:style w:type="table" w:styleId="ColorfulShading-Accent4">
    <w:name w:val="Colorful Shading Accent 4"/>
    <w:basedOn w:val="TableNormal"/>
    <w:uiPriority w:val="71"/>
    <w:rsid w:val="00DB712C"/>
    <w:pPr>
      <w:spacing w:after="0" w:line="240" w:lineRule="auto"/>
    </w:pPr>
    <w:rPr>
      <w:color w:val="000000" w:themeColor="text1"/>
    </w:rPr>
    <w:tblPr>
      <w:tblStyleRowBandSize w:val="1"/>
      <w:tblStyleColBandSize w:val="1"/>
      <w:tblBorders>
        <w:top w:val="single" w:sz="24" w:space="0" w:color="7A6A60" w:themeColor="accent3"/>
        <w:left w:val="single" w:sz="4" w:space="0" w:color="B4936D" w:themeColor="accent4"/>
        <w:bottom w:val="single" w:sz="4" w:space="0" w:color="B4936D" w:themeColor="accent4"/>
        <w:right w:val="single" w:sz="4" w:space="0" w:color="B4936D" w:themeColor="accent4"/>
        <w:insideH w:val="single" w:sz="4" w:space="0" w:color="FFFFFF" w:themeColor="background1"/>
        <w:insideV w:val="single" w:sz="4" w:space="0" w:color="FFFFFF" w:themeColor="background1"/>
      </w:tblBorders>
    </w:tblPr>
    <w:tcPr>
      <w:shd w:val="clear" w:color="auto" w:fill="F7F4F0" w:themeFill="accent4" w:themeFillTint="19"/>
    </w:tcPr>
    <w:tblStylePr w:type="firstRow">
      <w:rPr>
        <w:b/>
        <w:bCs/>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2583B" w:themeFill="accent4" w:themeFillShade="99"/>
      </w:tcPr>
    </w:tblStylePr>
    <w:tblStylePr w:type="firstCol">
      <w:rPr>
        <w:color w:val="FFFFFF" w:themeColor="background1"/>
      </w:rPr>
      <w:tblPr/>
      <w:tcPr>
        <w:tcBorders>
          <w:top w:val="nil"/>
          <w:left w:val="nil"/>
          <w:bottom w:val="nil"/>
          <w:right w:val="nil"/>
          <w:insideH w:val="single" w:sz="4" w:space="0" w:color="72583B" w:themeColor="accent4" w:themeShade="99"/>
          <w:insideV w:val="nil"/>
        </w:tcBorders>
        <w:shd w:val="clear" w:color="auto" w:fill="72583B"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72583B" w:themeFill="accent4" w:themeFillShade="99"/>
      </w:tcPr>
    </w:tblStylePr>
    <w:tblStylePr w:type="band1Vert">
      <w:tblPr/>
      <w:tcPr>
        <w:shd w:val="clear" w:color="auto" w:fill="E1D3C4" w:themeFill="accent4" w:themeFillTint="66"/>
      </w:tcPr>
    </w:tblStylePr>
    <w:tblStylePr w:type="band1Horz">
      <w:tblPr/>
      <w:tcPr>
        <w:shd w:val="clear" w:color="auto" w:fill="D9C9B6"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DB712C"/>
    <w:pPr>
      <w:spacing w:after="0" w:line="240" w:lineRule="auto"/>
    </w:pPr>
    <w:rPr>
      <w:color w:val="000000" w:themeColor="text1"/>
    </w:rPr>
    <w:tblPr>
      <w:tblStyleRowBandSize w:val="1"/>
      <w:tblStyleColBandSize w:val="1"/>
      <w:tblBorders>
        <w:top w:val="single" w:sz="24" w:space="0" w:color="9D936F" w:themeColor="accent6"/>
        <w:left w:val="single" w:sz="4" w:space="0" w:color="67787B" w:themeColor="accent5"/>
        <w:bottom w:val="single" w:sz="4" w:space="0" w:color="67787B" w:themeColor="accent5"/>
        <w:right w:val="single" w:sz="4" w:space="0" w:color="67787B" w:themeColor="accent5"/>
        <w:insideH w:val="single" w:sz="4" w:space="0" w:color="FFFFFF" w:themeColor="background1"/>
        <w:insideV w:val="single" w:sz="4" w:space="0" w:color="FFFFFF" w:themeColor="background1"/>
      </w:tblBorders>
    </w:tblPr>
    <w:tcPr>
      <w:shd w:val="clear" w:color="auto" w:fill="EFF1F2" w:themeFill="accent5" w:themeFillTint="19"/>
    </w:tcPr>
    <w:tblStylePr w:type="firstRow">
      <w:rPr>
        <w:b/>
        <w:bCs/>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4749" w:themeFill="accent5" w:themeFillShade="99"/>
      </w:tcPr>
    </w:tblStylePr>
    <w:tblStylePr w:type="firstCol">
      <w:rPr>
        <w:color w:val="FFFFFF" w:themeColor="background1"/>
      </w:rPr>
      <w:tblPr/>
      <w:tcPr>
        <w:tcBorders>
          <w:top w:val="nil"/>
          <w:left w:val="nil"/>
          <w:bottom w:val="nil"/>
          <w:right w:val="nil"/>
          <w:insideH w:val="single" w:sz="4" w:space="0" w:color="3D4749" w:themeColor="accent5" w:themeShade="99"/>
          <w:insideV w:val="nil"/>
        </w:tcBorders>
        <w:shd w:val="clear" w:color="auto" w:fill="3D474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D4749" w:themeFill="accent5" w:themeFillShade="99"/>
      </w:tcPr>
    </w:tblStylePr>
    <w:tblStylePr w:type="band1Vert">
      <w:tblPr/>
      <w:tcPr>
        <w:shd w:val="clear" w:color="auto" w:fill="C1C9CB" w:themeFill="accent5" w:themeFillTint="66"/>
      </w:tcPr>
    </w:tblStylePr>
    <w:tblStylePr w:type="band1Horz">
      <w:tblPr/>
      <w:tcPr>
        <w:shd w:val="clear" w:color="auto" w:fill="B1BCBE"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DB712C"/>
    <w:pPr>
      <w:spacing w:after="0" w:line="240" w:lineRule="auto"/>
    </w:pPr>
    <w:rPr>
      <w:color w:val="000000" w:themeColor="text1"/>
    </w:rPr>
    <w:tblPr>
      <w:tblStyleRowBandSize w:val="1"/>
      <w:tblStyleColBandSize w:val="1"/>
      <w:tblBorders>
        <w:top w:val="single" w:sz="24" w:space="0" w:color="67787B" w:themeColor="accent5"/>
        <w:left w:val="single" w:sz="4" w:space="0" w:color="9D936F" w:themeColor="accent6"/>
        <w:bottom w:val="single" w:sz="4" w:space="0" w:color="9D936F" w:themeColor="accent6"/>
        <w:right w:val="single" w:sz="4" w:space="0" w:color="9D936F" w:themeColor="accent6"/>
        <w:insideH w:val="single" w:sz="4" w:space="0" w:color="FFFFFF" w:themeColor="background1"/>
        <w:insideV w:val="single" w:sz="4" w:space="0" w:color="FFFFFF" w:themeColor="background1"/>
      </w:tblBorders>
    </w:tblPr>
    <w:tcPr>
      <w:shd w:val="clear" w:color="auto" w:fill="F5F4F0" w:themeFill="accent6" w:themeFillTint="19"/>
    </w:tcPr>
    <w:tblStylePr w:type="firstRow">
      <w:rPr>
        <w:b/>
        <w:bCs/>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F5841" w:themeFill="accent6" w:themeFillShade="99"/>
      </w:tcPr>
    </w:tblStylePr>
    <w:tblStylePr w:type="firstCol">
      <w:rPr>
        <w:color w:val="FFFFFF" w:themeColor="background1"/>
      </w:rPr>
      <w:tblPr/>
      <w:tcPr>
        <w:tcBorders>
          <w:top w:val="nil"/>
          <w:left w:val="nil"/>
          <w:bottom w:val="nil"/>
          <w:right w:val="nil"/>
          <w:insideH w:val="single" w:sz="4" w:space="0" w:color="5F5841" w:themeColor="accent6" w:themeShade="99"/>
          <w:insideV w:val="nil"/>
        </w:tcBorders>
        <w:shd w:val="clear" w:color="auto" w:fill="5F584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F5841" w:themeFill="accent6" w:themeFillShade="99"/>
      </w:tcPr>
    </w:tblStylePr>
    <w:tblStylePr w:type="band1Vert">
      <w:tblPr/>
      <w:tcPr>
        <w:shd w:val="clear" w:color="auto" w:fill="D7D3C5" w:themeFill="accent6" w:themeFillTint="66"/>
      </w:tcPr>
    </w:tblStylePr>
    <w:tblStylePr w:type="band1Horz">
      <w:tblPr/>
      <w:tcPr>
        <w:shd w:val="clear" w:color="auto" w:fill="CEC9B7"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unhideWhenUsed/>
    <w:rsid w:val="00DB712C"/>
    <w:rPr>
      <w:sz w:val="16"/>
    </w:rPr>
  </w:style>
  <w:style w:type="paragraph" w:styleId="CommentText">
    <w:name w:val="annotation text"/>
    <w:basedOn w:val="Normal"/>
    <w:link w:val="CommentTextChar"/>
    <w:uiPriority w:val="99"/>
    <w:unhideWhenUsed/>
    <w:rsid w:val="00DB712C"/>
    <w:pPr>
      <w:spacing w:line="240" w:lineRule="auto"/>
    </w:pPr>
  </w:style>
  <w:style w:type="character" w:customStyle="1" w:styleId="CommentTextChar">
    <w:name w:val="Comment Text Char"/>
    <w:basedOn w:val="DefaultParagraphFont"/>
    <w:link w:val="CommentText"/>
    <w:uiPriority w:val="99"/>
    <w:rsid w:val="00DB712C"/>
    <w:rPr>
      <w:sz w:val="20"/>
    </w:rPr>
  </w:style>
  <w:style w:type="paragraph" w:styleId="CommentSubject">
    <w:name w:val="annotation subject"/>
    <w:basedOn w:val="CommentText"/>
    <w:next w:val="CommentText"/>
    <w:link w:val="CommentSubjectChar"/>
    <w:uiPriority w:val="99"/>
    <w:semiHidden/>
    <w:unhideWhenUsed/>
    <w:rsid w:val="00DB712C"/>
    <w:rPr>
      <w:b/>
      <w:bCs/>
    </w:rPr>
  </w:style>
  <w:style w:type="character" w:customStyle="1" w:styleId="CommentSubjectChar">
    <w:name w:val="Comment Subject Char"/>
    <w:basedOn w:val="CommentTextChar"/>
    <w:link w:val="CommentSubject"/>
    <w:uiPriority w:val="99"/>
    <w:semiHidden/>
    <w:rsid w:val="00DB712C"/>
    <w:rPr>
      <w:b/>
      <w:bCs/>
      <w:sz w:val="20"/>
    </w:rPr>
  </w:style>
  <w:style w:type="table" w:styleId="DarkList">
    <w:name w:val="Dark List"/>
    <w:basedOn w:val="TableNormal"/>
    <w:uiPriority w:val="70"/>
    <w:rsid w:val="00DB712C"/>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DB712C"/>
    <w:pPr>
      <w:spacing w:after="0" w:line="240" w:lineRule="auto"/>
    </w:pPr>
    <w:rPr>
      <w:color w:val="FFFFFF" w:themeColor="background1"/>
    </w:rPr>
    <w:tblPr>
      <w:tblStyleRowBandSize w:val="1"/>
      <w:tblStyleColBandSize w:val="1"/>
    </w:tblPr>
    <w:tcPr>
      <w:shd w:val="clear" w:color="auto" w:fill="7E97A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94B5A"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77188"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77188" w:themeFill="accent1" w:themeFillShade="BF"/>
      </w:tcPr>
    </w:tblStylePr>
    <w:tblStylePr w:type="band1Vert">
      <w:tblPr/>
      <w:tcPr>
        <w:tcBorders>
          <w:top w:val="nil"/>
          <w:left w:val="nil"/>
          <w:bottom w:val="nil"/>
          <w:right w:val="nil"/>
          <w:insideH w:val="nil"/>
          <w:insideV w:val="nil"/>
        </w:tcBorders>
        <w:shd w:val="clear" w:color="auto" w:fill="577188" w:themeFill="accent1" w:themeFillShade="BF"/>
      </w:tcPr>
    </w:tblStylePr>
    <w:tblStylePr w:type="band1Horz">
      <w:tblPr/>
      <w:tcPr>
        <w:tcBorders>
          <w:top w:val="nil"/>
          <w:left w:val="nil"/>
          <w:bottom w:val="nil"/>
          <w:right w:val="nil"/>
          <w:insideH w:val="nil"/>
          <w:insideV w:val="nil"/>
        </w:tcBorders>
        <w:shd w:val="clear" w:color="auto" w:fill="577188" w:themeFill="accent1" w:themeFillShade="BF"/>
      </w:tcPr>
    </w:tblStylePr>
  </w:style>
  <w:style w:type="table" w:styleId="DarkList-Accent2">
    <w:name w:val="Dark List Accent 2"/>
    <w:basedOn w:val="TableNormal"/>
    <w:uiPriority w:val="70"/>
    <w:rsid w:val="00DB712C"/>
    <w:pPr>
      <w:spacing w:after="0" w:line="240" w:lineRule="auto"/>
    </w:pPr>
    <w:rPr>
      <w:color w:val="FFFFFF" w:themeColor="background1"/>
    </w:rPr>
    <w:tblPr>
      <w:tblStyleRowBandSize w:val="1"/>
      <w:tblStyleColBandSize w:val="1"/>
    </w:tblPr>
    <w:tcPr>
      <w:shd w:val="clear" w:color="auto" w:fill="CC8E6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1442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A6736"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A6736" w:themeFill="accent2" w:themeFillShade="BF"/>
      </w:tcPr>
    </w:tblStylePr>
    <w:tblStylePr w:type="band1Vert">
      <w:tblPr/>
      <w:tcPr>
        <w:tcBorders>
          <w:top w:val="nil"/>
          <w:left w:val="nil"/>
          <w:bottom w:val="nil"/>
          <w:right w:val="nil"/>
          <w:insideH w:val="nil"/>
          <w:insideV w:val="nil"/>
        </w:tcBorders>
        <w:shd w:val="clear" w:color="auto" w:fill="AA6736" w:themeFill="accent2" w:themeFillShade="BF"/>
      </w:tcPr>
    </w:tblStylePr>
    <w:tblStylePr w:type="band1Horz">
      <w:tblPr/>
      <w:tcPr>
        <w:tcBorders>
          <w:top w:val="nil"/>
          <w:left w:val="nil"/>
          <w:bottom w:val="nil"/>
          <w:right w:val="nil"/>
          <w:insideH w:val="nil"/>
          <w:insideV w:val="nil"/>
        </w:tcBorders>
        <w:shd w:val="clear" w:color="auto" w:fill="AA6736" w:themeFill="accent2" w:themeFillShade="BF"/>
      </w:tcPr>
    </w:tblStylePr>
  </w:style>
  <w:style w:type="table" w:styleId="DarkList-Accent3">
    <w:name w:val="Dark List Accent 3"/>
    <w:basedOn w:val="TableNormal"/>
    <w:uiPriority w:val="70"/>
    <w:rsid w:val="00DB712C"/>
    <w:pPr>
      <w:spacing w:after="0" w:line="240" w:lineRule="auto"/>
    </w:pPr>
    <w:rPr>
      <w:color w:val="FFFFFF" w:themeColor="background1"/>
    </w:rPr>
    <w:tblPr>
      <w:tblStyleRowBandSize w:val="1"/>
      <w:tblStyleColBandSize w:val="1"/>
    </w:tblPr>
    <w:tcPr>
      <w:shd w:val="clear" w:color="auto" w:fill="7A6A6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C342F"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5B4F47"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5B4F47" w:themeFill="accent3" w:themeFillShade="BF"/>
      </w:tcPr>
    </w:tblStylePr>
    <w:tblStylePr w:type="band1Vert">
      <w:tblPr/>
      <w:tcPr>
        <w:tcBorders>
          <w:top w:val="nil"/>
          <w:left w:val="nil"/>
          <w:bottom w:val="nil"/>
          <w:right w:val="nil"/>
          <w:insideH w:val="nil"/>
          <w:insideV w:val="nil"/>
        </w:tcBorders>
        <w:shd w:val="clear" w:color="auto" w:fill="5B4F47" w:themeFill="accent3" w:themeFillShade="BF"/>
      </w:tcPr>
    </w:tblStylePr>
    <w:tblStylePr w:type="band1Horz">
      <w:tblPr/>
      <w:tcPr>
        <w:tcBorders>
          <w:top w:val="nil"/>
          <w:left w:val="nil"/>
          <w:bottom w:val="nil"/>
          <w:right w:val="nil"/>
          <w:insideH w:val="nil"/>
          <w:insideV w:val="nil"/>
        </w:tcBorders>
        <w:shd w:val="clear" w:color="auto" w:fill="5B4F47" w:themeFill="accent3" w:themeFillShade="BF"/>
      </w:tcPr>
    </w:tblStylePr>
  </w:style>
  <w:style w:type="table" w:styleId="DarkList-Accent4">
    <w:name w:val="Dark List Accent 4"/>
    <w:basedOn w:val="TableNormal"/>
    <w:uiPriority w:val="70"/>
    <w:rsid w:val="00DB712C"/>
    <w:pPr>
      <w:spacing w:after="0" w:line="240" w:lineRule="auto"/>
    </w:pPr>
    <w:rPr>
      <w:color w:val="FFFFFF" w:themeColor="background1"/>
    </w:rPr>
    <w:tblPr>
      <w:tblStyleRowBandSize w:val="1"/>
      <w:tblStyleColBandSize w:val="1"/>
    </w:tblPr>
    <w:tcPr>
      <w:shd w:val="clear" w:color="auto" w:fill="B4936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E493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E6E4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E6E49" w:themeFill="accent4" w:themeFillShade="BF"/>
      </w:tcPr>
    </w:tblStylePr>
    <w:tblStylePr w:type="band1Vert">
      <w:tblPr/>
      <w:tcPr>
        <w:tcBorders>
          <w:top w:val="nil"/>
          <w:left w:val="nil"/>
          <w:bottom w:val="nil"/>
          <w:right w:val="nil"/>
          <w:insideH w:val="nil"/>
          <w:insideV w:val="nil"/>
        </w:tcBorders>
        <w:shd w:val="clear" w:color="auto" w:fill="8E6E49" w:themeFill="accent4" w:themeFillShade="BF"/>
      </w:tcPr>
    </w:tblStylePr>
    <w:tblStylePr w:type="band1Horz">
      <w:tblPr/>
      <w:tcPr>
        <w:tcBorders>
          <w:top w:val="nil"/>
          <w:left w:val="nil"/>
          <w:bottom w:val="nil"/>
          <w:right w:val="nil"/>
          <w:insideH w:val="nil"/>
          <w:insideV w:val="nil"/>
        </w:tcBorders>
        <w:shd w:val="clear" w:color="auto" w:fill="8E6E49" w:themeFill="accent4" w:themeFillShade="BF"/>
      </w:tcPr>
    </w:tblStylePr>
  </w:style>
  <w:style w:type="table" w:styleId="DarkList-Accent5">
    <w:name w:val="Dark List Accent 5"/>
    <w:basedOn w:val="TableNormal"/>
    <w:uiPriority w:val="70"/>
    <w:rsid w:val="00DB712C"/>
    <w:pPr>
      <w:spacing w:after="0" w:line="240" w:lineRule="auto"/>
    </w:pPr>
    <w:rPr>
      <w:color w:val="FFFFFF" w:themeColor="background1"/>
    </w:rPr>
    <w:tblPr>
      <w:tblStyleRowBandSize w:val="1"/>
      <w:tblStyleColBandSize w:val="1"/>
    </w:tblPr>
    <w:tcPr>
      <w:shd w:val="clear" w:color="auto" w:fill="67787B"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33B3D"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D595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D595B" w:themeFill="accent5" w:themeFillShade="BF"/>
      </w:tcPr>
    </w:tblStylePr>
    <w:tblStylePr w:type="band1Vert">
      <w:tblPr/>
      <w:tcPr>
        <w:tcBorders>
          <w:top w:val="nil"/>
          <w:left w:val="nil"/>
          <w:bottom w:val="nil"/>
          <w:right w:val="nil"/>
          <w:insideH w:val="nil"/>
          <w:insideV w:val="nil"/>
        </w:tcBorders>
        <w:shd w:val="clear" w:color="auto" w:fill="4D595B" w:themeFill="accent5" w:themeFillShade="BF"/>
      </w:tcPr>
    </w:tblStylePr>
    <w:tblStylePr w:type="band1Horz">
      <w:tblPr/>
      <w:tcPr>
        <w:tcBorders>
          <w:top w:val="nil"/>
          <w:left w:val="nil"/>
          <w:bottom w:val="nil"/>
          <w:right w:val="nil"/>
          <w:insideH w:val="nil"/>
          <w:insideV w:val="nil"/>
        </w:tcBorders>
        <w:shd w:val="clear" w:color="auto" w:fill="4D595B" w:themeFill="accent5" w:themeFillShade="BF"/>
      </w:tcPr>
    </w:tblStylePr>
  </w:style>
  <w:style w:type="table" w:styleId="DarkList-Accent6">
    <w:name w:val="Dark List Accent 6"/>
    <w:basedOn w:val="TableNormal"/>
    <w:uiPriority w:val="70"/>
    <w:rsid w:val="00DB712C"/>
    <w:pPr>
      <w:spacing w:after="0" w:line="240" w:lineRule="auto"/>
    </w:pPr>
    <w:rPr>
      <w:color w:val="FFFFFF" w:themeColor="background1"/>
    </w:rPr>
    <w:tblPr>
      <w:tblStyleRowBandSize w:val="1"/>
      <w:tblStyleColBandSize w:val="1"/>
    </w:tblPr>
    <w:tcPr>
      <w:shd w:val="clear" w:color="auto" w:fill="9D936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F493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76E51"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76E51" w:themeFill="accent6" w:themeFillShade="BF"/>
      </w:tcPr>
    </w:tblStylePr>
    <w:tblStylePr w:type="band1Vert">
      <w:tblPr/>
      <w:tcPr>
        <w:tcBorders>
          <w:top w:val="nil"/>
          <w:left w:val="nil"/>
          <w:bottom w:val="nil"/>
          <w:right w:val="nil"/>
          <w:insideH w:val="nil"/>
          <w:insideV w:val="nil"/>
        </w:tcBorders>
        <w:shd w:val="clear" w:color="auto" w:fill="776E51" w:themeFill="accent6" w:themeFillShade="BF"/>
      </w:tcPr>
    </w:tblStylePr>
    <w:tblStylePr w:type="band1Horz">
      <w:tblPr/>
      <w:tcPr>
        <w:tcBorders>
          <w:top w:val="nil"/>
          <w:left w:val="nil"/>
          <w:bottom w:val="nil"/>
          <w:right w:val="nil"/>
          <w:insideH w:val="nil"/>
          <w:insideV w:val="nil"/>
        </w:tcBorders>
        <w:shd w:val="clear" w:color="auto" w:fill="776E51" w:themeFill="accent6" w:themeFillShade="BF"/>
      </w:tcPr>
    </w:tblStylePr>
  </w:style>
  <w:style w:type="paragraph" w:styleId="Date">
    <w:name w:val="Date"/>
    <w:basedOn w:val="Normal"/>
    <w:next w:val="Normal"/>
    <w:link w:val="DateChar"/>
    <w:uiPriority w:val="99"/>
    <w:unhideWhenUsed/>
    <w:rsid w:val="00DB712C"/>
  </w:style>
  <w:style w:type="character" w:customStyle="1" w:styleId="DateChar">
    <w:name w:val="Date Char"/>
    <w:basedOn w:val="DefaultParagraphFont"/>
    <w:link w:val="Date"/>
    <w:uiPriority w:val="99"/>
    <w:rsid w:val="00DB712C"/>
  </w:style>
  <w:style w:type="paragraph" w:styleId="DocumentMap">
    <w:name w:val="Document Map"/>
    <w:basedOn w:val="Normal"/>
    <w:link w:val="DocumentMapChar"/>
    <w:uiPriority w:val="99"/>
    <w:semiHidden/>
    <w:unhideWhenUsed/>
    <w:rsid w:val="00DB712C"/>
    <w:pPr>
      <w:spacing w:after="0" w:line="240" w:lineRule="auto"/>
    </w:pPr>
    <w:rPr>
      <w:rFonts w:ascii="Tahoma" w:hAnsi="Tahoma" w:cs="Tahoma"/>
      <w:sz w:val="16"/>
    </w:rPr>
  </w:style>
  <w:style w:type="character" w:customStyle="1" w:styleId="DocumentMapChar">
    <w:name w:val="Document Map Char"/>
    <w:basedOn w:val="DefaultParagraphFont"/>
    <w:link w:val="DocumentMap"/>
    <w:uiPriority w:val="99"/>
    <w:semiHidden/>
    <w:rsid w:val="00DB712C"/>
    <w:rPr>
      <w:rFonts w:ascii="Tahoma" w:hAnsi="Tahoma" w:cs="Tahoma"/>
      <w:sz w:val="16"/>
    </w:rPr>
  </w:style>
  <w:style w:type="paragraph" w:styleId="E-mailSignature">
    <w:name w:val="E-mail Signature"/>
    <w:basedOn w:val="Normal"/>
    <w:link w:val="E-mailSignatureChar"/>
    <w:uiPriority w:val="99"/>
    <w:semiHidden/>
    <w:unhideWhenUsed/>
    <w:rsid w:val="00DB712C"/>
    <w:pPr>
      <w:spacing w:after="0" w:line="240" w:lineRule="auto"/>
    </w:pPr>
  </w:style>
  <w:style w:type="character" w:customStyle="1" w:styleId="E-mailSignatureChar">
    <w:name w:val="E-mail Signature Char"/>
    <w:basedOn w:val="DefaultParagraphFont"/>
    <w:link w:val="E-mailSignature"/>
    <w:uiPriority w:val="99"/>
    <w:semiHidden/>
    <w:rsid w:val="00DB712C"/>
  </w:style>
  <w:style w:type="character" w:styleId="Emphasis">
    <w:name w:val="Emphasis"/>
    <w:basedOn w:val="DefaultParagraphFont"/>
    <w:uiPriority w:val="20"/>
    <w:unhideWhenUsed/>
    <w:qFormat/>
    <w:rsid w:val="00DB712C"/>
    <w:rPr>
      <w:i/>
      <w:iCs/>
    </w:rPr>
  </w:style>
  <w:style w:type="character" w:styleId="EndnoteReference">
    <w:name w:val="endnote reference"/>
    <w:basedOn w:val="DefaultParagraphFont"/>
    <w:uiPriority w:val="99"/>
    <w:semiHidden/>
    <w:unhideWhenUsed/>
    <w:rsid w:val="00DB712C"/>
    <w:rPr>
      <w:vertAlign w:val="superscript"/>
    </w:rPr>
  </w:style>
  <w:style w:type="paragraph" w:styleId="EndnoteText">
    <w:name w:val="endnote text"/>
    <w:basedOn w:val="Normal"/>
    <w:link w:val="EndnoteTextChar"/>
    <w:uiPriority w:val="99"/>
    <w:semiHidden/>
    <w:unhideWhenUsed/>
    <w:rsid w:val="00DB712C"/>
    <w:pPr>
      <w:spacing w:after="0" w:line="240" w:lineRule="auto"/>
    </w:pPr>
  </w:style>
  <w:style w:type="character" w:customStyle="1" w:styleId="EndnoteTextChar">
    <w:name w:val="Endnote Text Char"/>
    <w:basedOn w:val="DefaultParagraphFont"/>
    <w:link w:val="EndnoteText"/>
    <w:uiPriority w:val="99"/>
    <w:semiHidden/>
    <w:rsid w:val="00DB712C"/>
    <w:rPr>
      <w:sz w:val="20"/>
    </w:rPr>
  </w:style>
  <w:style w:type="paragraph" w:styleId="EnvelopeAddress">
    <w:name w:val="envelope address"/>
    <w:basedOn w:val="Normal"/>
    <w:uiPriority w:val="99"/>
    <w:semiHidden/>
    <w:unhideWhenUsed/>
    <w:rsid w:val="00DB712C"/>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DB712C"/>
    <w:pPr>
      <w:spacing w:after="0" w:line="240" w:lineRule="auto"/>
    </w:pPr>
    <w:rPr>
      <w:rFonts w:asciiTheme="majorHAnsi" w:eastAsiaTheme="majorEastAsia" w:hAnsiTheme="majorHAnsi" w:cstheme="majorBidi"/>
    </w:rPr>
  </w:style>
  <w:style w:type="character" w:styleId="FollowedHyperlink">
    <w:name w:val="FollowedHyperlink"/>
    <w:basedOn w:val="DefaultParagraphFont"/>
    <w:uiPriority w:val="99"/>
    <w:semiHidden/>
    <w:unhideWhenUsed/>
    <w:rsid w:val="00DB712C"/>
    <w:rPr>
      <w:color w:val="969696" w:themeColor="followedHyperlink"/>
      <w:u w:val="single"/>
    </w:rPr>
  </w:style>
  <w:style w:type="character" w:styleId="FootnoteReference">
    <w:name w:val="footnote reference"/>
    <w:aliases w:val="ftref,List Bullet Char Char,appel Char Char,ftref Char,BVI fnr Char,Footnotes refss,16 Point,Superscript 6 Point,Footnote Reference Number,nota pié di pagina,Times 10 Point,Exposant 3 Point,Footnote symbol,Footnote reference number"/>
    <w:basedOn w:val="DefaultParagraphFont"/>
    <w:link w:val="BVIfnr"/>
    <w:uiPriority w:val="99"/>
    <w:unhideWhenUsed/>
    <w:qFormat/>
    <w:rsid w:val="00DB712C"/>
    <w:rPr>
      <w:vertAlign w:val="superscript"/>
    </w:rPr>
  </w:style>
  <w:style w:type="paragraph" w:styleId="FootnoteText">
    <w:name w:val="footnote text"/>
    <w:aliases w:val="Footnote Text Char Char Char Char Char Char Char Char Char,single space,ALTS FOOTNOTE,fn,Note de bas de page Car Car Car,Note de bas de page Car Car Car Car Car,Note de bas de page Car Car Car Car,Note de bas de page Car Car,f,ft,Cha"/>
    <w:basedOn w:val="Normal"/>
    <w:link w:val="FootnoteTextChar"/>
    <w:uiPriority w:val="99"/>
    <w:unhideWhenUsed/>
    <w:qFormat/>
    <w:rsid w:val="00DB712C"/>
    <w:pPr>
      <w:spacing w:after="0" w:line="240" w:lineRule="auto"/>
    </w:pPr>
  </w:style>
  <w:style w:type="character" w:customStyle="1" w:styleId="FootnoteTextChar">
    <w:name w:val="Footnote Text Char"/>
    <w:aliases w:val="Footnote Text Char Char Char Char Char Char Char Char Char Char,single space Char,ALTS FOOTNOTE Char,fn Char,Note de bas de page Car Car Car Char,Note de bas de page Car Car Car Car Car Char,Note de bas de page Car Car Car Car Char"/>
    <w:basedOn w:val="DefaultParagraphFont"/>
    <w:link w:val="FootnoteText"/>
    <w:uiPriority w:val="99"/>
    <w:rsid w:val="00DB712C"/>
    <w:rPr>
      <w:sz w:val="20"/>
    </w:rPr>
  </w:style>
  <w:style w:type="character" w:customStyle="1" w:styleId="Heading3Char">
    <w:name w:val="Heading 3 Char"/>
    <w:basedOn w:val="DefaultParagraphFont"/>
    <w:link w:val="Heading3"/>
    <w:uiPriority w:val="9"/>
    <w:rsid w:val="00DB712C"/>
    <w:rPr>
      <w:rFonts w:asciiTheme="majorHAnsi" w:eastAsiaTheme="majorEastAsia" w:hAnsiTheme="majorHAnsi" w:cstheme="majorBidi"/>
      <w:b/>
      <w:bCs/>
      <w:color w:val="7E97AD" w:themeColor="accent1"/>
      <w:kern w:val="20"/>
    </w:rPr>
  </w:style>
  <w:style w:type="character" w:customStyle="1" w:styleId="Heading4Char">
    <w:name w:val="Heading 4 Char"/>
    <w:basedOn w:val="DefaultParagraphFont"/>
    <w:link w:val="Heading4"/>
    <w:uiPriority w:val="2"/>
    <w:rsid w:val="00DB712C"/>
    <w:rPr>
      <w:rFonts w:asciiTheme="majorHAnsi" w:eastAsiaTheme="majorEastAsia" w:hAnsiTheme="majorHAnsi" w:cstheme="majorBidi"/>
      <w:b/>
      <w:bCs/>
      <w:i/>
      <w:iCs/>
      <w:color w:val="7E97AD" w:themeColor="accent1"/>
      <w:kern w:val="20"/>
    </w:rPr>
  </w:style>
  <w:style w:type="character" w:customStyle="1" w:styleId="Heading5Char">
    <w:name w:val="Heading 5 Char"/>
    <w:basedOn w:val="DefaultParagraphFont"/>
    <w:link w:val="Heading5"/>
    <w:uiPriority w:val="2"/>
    <w:semiHidden/>
    <w:rsid w:val="00DB712C"/>
    <w:rPr>
      <w:rFonts w:asciiTheme="majorHAnsi" w:eastAsiaTheme="majorEastAsia" w:hAnsiTheme="majorHAnsi" w:cstheme="majorBidi"/>
      <w:color w:val="394B5A" w:themeColor="accent1" w:themeShade="7F"/>
      <w:kern w:val="20"/>
    </w:rPr>
  </w:style>
  <w:style w:type="character" w:customStyle="1" w:styleId="Heading6Char">
    <w:name w:val="Heading 6 Char"/>
    <w:basedOn w:val="DefaultParagraphFont"/>
    <w:link w:val="Heading6"/>
    <w:uiPriority w:val="2"/>
    <w:semiHidden/>
    <w:rsid w:val="00DB712C"/>
    <w:rPr>
      <w:rFonts w:asciiTheme="majorHAnsi" w:eastAsiaTheme="majorEastAsia" w:hAnsiTheme="majorHAnsi" w:cstheme="majorBidi"/>
      <w:i/>
      <w:iCs/>
      <w:color w:val="394B5A" w:themeColor="accent1" w:themeShade="7F"/>
      <w:kern w:val="20"/>
    </w:rPr>
  </w:style>
  <w:style w:type="character" w:customStyle="1" w:styleId="Heading7Char">
    <w:name w:val="Heading 7 Char"/>
    <w:basedOn w:val="DefaultParagraphFont"/>
    <w:link w:val="Heading7"/>
    <w:uiPriority w:val="2"/>
    <w:semiHidden/>
    <w:rsid w:val="00DB712C"/>
    <w:rPr>
      <w:rFonts w:asciiTheme="majorHAnsi" w:eastAsiaTheme="majorEastAsia" w:hAnsiTheme="majorHAnsi" w:cstheme="majorBidi"/>
      <w:i/>
      <w:iCs/>
      <w:color w:val="404040" w:themeColor="text1" w:themeTint="BF"/>
      <w:kern w:val="20"/>
    </w:rPr>
  </w:style>
  <w:style w:type="character" w:customStyle="1" w:styleId="Heading8Char">
    <w:name w:val="Heading 8 Char"/>
    <w:basedOn w:val="DefaultParagraphFont"/>
    <w:link w:val="Heading8"/>
    <w:uiPriority w:val="2"/>
    <w:semiHidden/>
    <w:rsid w:val="00DB712C"/>
    <w:rPr>
      <w:rFonts w:asciiTheme="majorHAnsi" w:eastAsiaTheme="majorEastAsia" w:hAnsiTheme="majorHAnsi" w:cstheme="majorBidi"/>
      <w:color w:val="404040" w:themeColor="text1" w:themeTint="BF"/>
      <w:kern w:val="20"/>
    </w:rPr>
  </w:style>
  <w:style w:type="character" w:customStyle="1" w:styleId="Heading9Char">
    <w:name w:val="Heading 9 Char"/>
    <w:basedOn w:val="DefaultParagraphFont"/>
    <w:link w:val="Heading9"/>
    <w:uiPriority w:val="2"/>
    <w:semiHidden/>
    <w:rsid w:val="00DB712C"/>
    <w:rPr>
      <w:rFonts w:asciiTheme="majorHAnsi" w:eastAsiaTheme="majorEastAsia" w:hAnsiTheme="majorHAnsi" w:cstheme="majorBidi"/>
      <w:i/>
      <w:iCs/>
      <w:color w:val="404040" w:themeColor="text1" w:themeTint="BF"/>
      <w:kern w:val="20"/>
    </w:rPr>
  </w:style>
  <w:style w:type="character" w:styleId="HTMLAcronym">
    <w:name w:val="HTML Acronym"/>
    <w:basedOn w:val="DefaultParagraphFont"/>
    <w:uiPriority w:val="99"/>
    <w:semiHidden/>
    <w:unhideWhenUsed/>
    <w:rsid w:val="00DB712C"/>
  </w:style>
  <w:style w:type="paragraph" w:styleId="HTMLAddress">
    <w:name w:val="HTML Address"/>
    <w:basedOn w:val="Normal"/>
    <w:link w:val="HTMLAddressChar"/>
    <w:uiPriority w:val="99"/>
    <w:semiHidden/>
    <w:unhideWhenUsed/>
    <w:rsid w:val="00DB712C"/>
    <w:pPr>
      <w:spacing w:after="0" w:line="240" w:lineRule="auto"/>
    </w:pPr>
    <w:rPr>
      <w:i/>
      <w:iCs/>
    </w:rPr>
  </w:style>
  <w:style w:type="character" w:customStyle="1" w:styleId="HTMLAddressChar">
    <w:name w:val="HTML Address Char"/>
    <w:basedOn w:val="DefaultParagraphFont"/>
    <w:link w:val="HTMLAddress"/>
    <w:uiPriority w:val="99"/>
    <w:semiHidden/>
    <w:rsid w:val="00DB712C"/>
    <w:rPr>
      <w:i/>
      <w:iCs/>
    </w:rPr>
  </w:style>
  <w:style w:type="character" w:styleId="HTMLCite">
    <w:name w:val="HTML Cite"/>
    <w:basedOn w:val="DefaultParagraphFont"/>
    <w:uiPriority w:val="99"/>
    <w:semiHidden/>
    <w:unhideWhenUsed/>
    <w:rsid w:val="00DB712C"/>
    <w:rPr>
      <w:i/>
      <w:iCs/>
    </w:rPr>
  </w:style>
  <w:style w:type="character" w:styleId="HTMLCode">
    <w:name w:val="HTML Code"/>
    <w:basedOn w:val="DefaultParagraphFont"/>
    <w:uiPriority w:val="99"/>
    <w:semiHidden/>
    <w:unhideWhenUsed/>
    <w:rsid w:val="00DB712C"/>
    <w:rPr>
      <w:rFonts w:ascii="Consolas" w:hAnsi="Consolas" w:cs="Consolas"/>
      <w:sz w:val="20"/>
    </w:rPr>
  </w:style>
  <w:style w:type="character" w:styleId="HTMLDefinition">
    <w:name w:val="HTML Definition"/>
    <w:basedOn w:val="DefaultParagraphFont"/>
    <w:uiPriority w:val="99"/>
    <w:semiHidden/>
    <w:unhideWhenUsed/>
    <w:rsid w:val="00DB712C"/>
    <w:rPr>
      <w:i/>
      <w:iCs/>
    </w:rPr>
  </w:style>
  <w:style w:type="character" w:styleId="HTMLKeyboard">
    <w:name w:val="HTML Keyboard"/>
    <w:basedOn w:val="DefaultParagraphFont"/>
    <w:uiPriority w:val="99"/>
    <w:semiHidden/>
    <w:unhideWhenUsed/>
    <w:rsid w:val="00DB712C"/>
    <w:rPr>
      <w:rFonts w:ascii="Consolas" w:hAnsi="Consolas" w:cs="Consolas"/>
      <w:sz w:val="20"/>
    </w:rPr>
  </w:style>
  <w:style w:type="paragraph" w:styleId="HTMLPreformatted">
    <w:name w:val="HTML Preformatted"/>
    <w:basedOn w:val="Normal"/>
    <w:link w:val="HTMLPreformattedChar"/>
    <w:uiPriority w:val="99"/>
    <w:unhideWhenUsed/>
    <w:rsid w:val="00DB712C"/>
    <w:pPr>
      <w:spacing w:after="0" w:line="240" w:lineRule="auto"/>
    </w:pPr>
    <w:rPr>
      <w:rFonts w:ascii="Consolas" w:hAnsi="Consolas" w:cs="Consolas"/>
    </w:rPr>
  </w:style>
  <w:style w:type="character" w:customStyle="1" w:styleId="HTMLPreformattedChar">
    <w:name w:val="HTML Preformatted Char"/>
    <w:basedOn w:val="DefaultParagraphFont"/>
    <w:link w:val="HTMLPreformatted"/>
    <w:uiPriority w:val="99"/>
    <w:rsid w:val="00DB712C"/>
    <w:rPr>
      <w:rFonts w:ascii="Consolas" w:hAnsi="Consolas" w:cs="Consolas"/>
      <w:sz w:val="20"/>
    </w:rPr>
  </w:style>
  <w:style w:type="character" w:styleId="HTMLSample">
    <w:name w:val="HTML Sample"/>
    <w:basedOn w:val="DefaultParagraphFont"/>
    <w:uiPriority w:val="99"/>
    <w:semiHidden/>
    <w:unhideWhenUsed/>
    <w:rsid w:val="00DB712C"/>
    <w:rPr>
      <w:rFonts w:ascii="Consolas" w:hAnsi="Consolas" w:cs="Consolas"/>
      <w:sz w:val="24"/>
    </w:rPr>
  </w:style>
  <w:style w:type="character" w:styleId="HTMLTypewriter">
    <w:name w:val="HTML Typewriter"/>
    <w:basedOn w:val="DefaultParagraphFont"/>
    <w:uiPriority w:val="99"/>
    <w:semiHidden/>
    <w:unhideWhenUsed/>
    <w:rsid w:val="00DB712C"/>
    <w:rPr>
      <w:rFonts w:ascii="Consolas" w:hAnsi="Consolas" w:cs="Consolas"/>
      <w:sz w:val="20"/>
    </w:rPr>
  </w:style>
  <w:style w:type="character" w:styleId="HTMLVariable">
    <w:name w:val="HTML Variable"/>
    <w:basedOn w:val="DefaultParagraphFont"/>
    <w:uiPriority w:val="99"/>
    <w:semiHidden/>
    <w:unhideWhenUsed/>
    <w:rsid w:val="00DB712C"/>
    <w:rPr>
      <w:i/>
      <w:iCs/>
    </w:rPr>
  </w:style>
  <w:style w:type="character" w:styleId="Hyperlink">
    <w:name w:val="Hyperlink"/>
    <w:basedOn w:val="DefaultParagraphFont"/>
    <w:uiPriority w:val="99"/>
    <w:unhideWhenUsed/>
    <w:rsid w:val="00DB712C"/>
    <w:rPr>
      <w:color w:val="646464" w:themeColor="hyperlink"/>
      <w:u w:val="single"/>
    </w:rPr>
  </w:style>
  <w:style w:type="paragraph" w:styleId="Index1">
    <w:name w:val="index 1"/>
    <w:basedOn w:val="Normal"/>
    <w:next w:val="Normal"/>
    <w:autoRedefine/>
    <w:uiPriority w:val="99"/>
    <w:semiHidden/>
    <w:unhideWhenUsed/>
    <w:rsid w:val="00DB712C"/>
    <w:pPr>
      <w:spacing w:after="0" w:line="240" w:lineRule="auto"/>
      <w:ind w:left="220" w:hanging="220"/>
    </w:pPr>
  </w:style>
  <w:style w:type="paragraph" w:styleId="Index2">
    <w:name w:val="index 2"/>
    <w:basedOn w:val="Normal"/>
    <w:next w:val="Normal"/>
    <w:autoRedefine/>
    <w:uiPriority w:val="99"/>
    <w:semiHidden/>
    <w:unhideWhenUsed/>
    <w:rsid w:val="00DB712C"/>
    <w:pPr>
      <w:spacing w:after="0" w:line="240" w:lineRule="auto"/>
      <w:ind w:left="440" w:hanging="220"/>
    </w:pPr>
  </w:style>
  <w:style w:type="paragraph" w:styleId="Index3">
    <w:name w:val="index 3"/>
    <w:basedOn w:val="Normal"/>
    <w:next w:val="Normal"/>
    <w:autoRedefine/>
    <w:uiPriority w:val="99"/>
    <w:semiHidden/>
    <w:unhideWhenUsed/>
    <w:rsid w:val="00DB712C"/>
    <w:pPr>
      <w:spacing w:after="0" w:line="240" w:lineRule="auto"/>
      <w:ind w:left="660" w:hanging="220"/>
    </w:pPr>
  </w:style>
  <w:style w:type="paragraph" w:styleId="Index4">
    <w:name w:val="index 4"/>
    <w:basedOn w:val="Normal"/>
    <w:next w:val="Normal"/>
    <w:autoRedefine/>
    <w:uiPriority w:val="99"/>
    <w:semiHidden/>
    <w:unhideWhenUsed/>
    <w:rsid w:val="00DB712C"/>
    <w:pPr>
      <w:spacing w:after="0" w:line="240" w:lineRule="auto"/>
      <w:ind w:left="880" w:hanging="220"/>
    </w:pPr>
  </w:style>
  <w:style w:type="paragraph" w:styleId="Index5">
    <w:name w:val="index 5"/>
    <w:basedOn w:val="Normal"/>
    <w:next w:val="Normal"/>
    <w:autoRedefine/>
    <w:uiPriority w:val="99"/>
    <w:semiHidden/>
    <w:unhideWhenUsed/>
    <w:rsid w:val="00DB712C"/>
    <w:pPr>
      <w:spacing w:after="0" w:line="240" w:lineRule="auto"/>
      <w:ind w:left="1100" w:hanging="220"/>
    </w:pPr>
  </w:style>
  <w:style w:type="paragraph" w:styleId="Index6">
    <w:name w:val="index 6"/>
    <w:basedOn w:val="Normal"/>
    <w:next w:val="Normal"/>
    <w:autoRedefine/>
    <w:uiPriority w:val="99"/>
    <w:semiHidden/>
    <w:unhideWhenUsed/>
    <w:rsid w:val="00DB712C"/>
    <w:pPr>
      <w:spacing w:after="0" w:line="240" w:lineRule="auto"/>
      <w:ind w:left="1320" w:hanging="220"/>
    </w:pPr>
  </w:style>
  <w:style w:type="paragraph" w:styleId="Index7">
    <w:name w:val="index 7"/>
    <w:basedOn w:val="Normal"/>
    <w:next w:val="Normal"/>
    <w:autoRedefine/>
    <w:uiPriority w:val="99"/>
    <w:semiHidden/>
    <w:unhideWhenUsed/>
    <w:rsid w:val="00DB712C"/>
    <w:pPr>
      <w:spacing w:after="0" w:line="240" w:lineRule="auto"/>
      <w:ind w:left="1540" w:hanging="220"/>
    </w:pPr>
  </w:style>
  <w:style w:type="paragraph" w:styleId="Index8">
    <w:name w:val="index 8"/>
    <w:basedOn w:val="Normal"/>
    <w:next w:val="Normal"/>
    <w:autoRedefine/>
    <w:uiPriority w:val="99"/>
    <w:semiHidden/>
    <w:unhideWhenUsed/>
    <w:rsid w:val="00DB712C"/>
    <w:pPr>
      <w:spacing w:after="0" w:line="240" w:lineRule="auto"/>
      <w:ind w:left="1760" w:hanging="220"/>
    </w:pPr>
  </w:style>
  <w:style w:type="paragraph" w:styleId="Index9">
    <w:name w:val="index 9"/>
    <w:basedOn w:val="Normal"/>
    <w:next w:val="Normal"/>
    <w:autoRedefine/>
    <w:uiPriority w:val="99"/>
    <w:semiHidden/>
    <w:unhideWhenUsed/>
    <w:rsid w:val="00DB712C"/>
    <w:pPr>
      <w:spacing w:after="0" w:line="240" w:lineRule="auto"/>
      <w:ind w:left="1980" w:hanging="220"/>
    </w:pPr>
  </w:style>
  <w:style w:type="paragraph" w:styleId="IndexHeading">
    <w:name w:val="index heading"/>
    <w:basedOn w:val="Normal"/>
    <w:next w:val="Index1"/>
    <w:uiPriority w:val="99"/>
    <w:semiHidden/>
    <w:unhideWhenUsed/>
    <w:rsid w:val="00DB712C"/>
    <w:rPr>
      <w:rFonts w:asciiTheme="majorHAnsi" w:eastAsiaTheme="majorEastAsia" w:hAnsiTheme="majorHAnsi" w:cstheme="majorBidi"/>
      <w:b/>
      <w:bCs/>
    </w:rPr>
  </w:style>
  <w:style w:type="character" w:styleId="IntenseEmphasis">
    <w:name w:val="Intense Emphasis"/>
    <w:basedOn w:val="DefaultParagraphFont"/>
    <w:uiPriority w:val="21"/>
    <w:semiHidden/>
    <w:unhideWhenUsed/>
    <w:qFormat/>
    <w:rsid w:val="00DB712C"/>
    <w:rPr>
      <w:b/>
      <w:bCs/>
      <w:i/>
      <w:iCs/>
      <w:color w:val="7E97AD" w:themeColor="accent1"/>
    </w:rPr>
  </w:style>
  <w:style w:type="paragraph" w:styleId="IntenseQuote">
    <w:name w:val="Intense Quote"/>
    <w:basedOn w:val="Normal"/>
    <w:next w:val="Normal"/>
    <w:link w:val="IntenseQuoteChar"/>
    <w:uiPriority w:val="30"/>
    <w:unhideWhenUsed/>
    <w:qFormat/>
    <w:rsid w:val="00DB712C"/>
    <w:pPr>
      <w:pBdr>
        <w:bottom w:val="single" w:sz="4" w:space="4" w:color="7E97AD" w:themeColor="accent1"/>
      </w:pBdr>
      <w:spacing w:before="200" w:after="280"/>
      <w:ind w:left="936" w:right="936"/>
    </w:pPr>
    <w:rPr>
      <w:b/>
      <w:bCs/>
      <w:i/>
      <w:iCs/>
      <w:color w:val="7E97AD" w:themeColor="accent1"/>
    </w:rPr>
  </w:style>
  <w:style w:type="character" w:customStyle="1" w:styleId="IntenseQuoteChar">
    <w:name w:val="Intense Quote Char"/>
    <w:basedOn w:val="DefaultParagraphFont"/>
    <w:link w:val="IntenseQuote"/>
    <w:uiPriority w:val="30"/>
    <w:rsid w:val="00DB712C"/>
    <w:rPr>
      <w:b/>
      <w:bCs/>
      <w:i/>
      <w:iCs/>
      <w:color w:val="7E97AD" w:themeColor="accent1"/>
    </w:rPr>
  </w:style>
  <w:style w:type="character" w:styleId="IntenseReference">
    <w:name w:val="Intense Reference"/>
    <w:basedOn w:val="DefaultParagraphFont"/>
    <w:uiPriority w:val="32"/>
    <w:semiHidden/>
    <w:unhideWhenUsed/>
    <w:qFormat/>
    <w:rsid w:val="00DB712C"/>
    <w:rPr>
      <w:b/>
      <w:bCs/>
      <w:smallCaps/>
      <w:color w:val="CC8E60" w:themeColor="accent2"/>
      <w:spacing w:val="5"/>
      <w:u w:val="single"/>
    </w:rPr>
  </w:style>
  <w:style w:type="table" w:styleId="LightGrid">
    <w:name w:val="Light Grid"/>
    <w:basedOn w:val="TableNormal"/>
    <w:uiPriority w:val="62"/>
    <w:rsid w:val="00DB712C"/>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DB712C"/>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18" w:space="0" w:color="7E97AD" w:themeColor="accent1"/>
          <w:right w:val="single" w:sz="8" w:space="0" w:color="7E97AD" w:themeColor="accent1"/>
          <w:insideH w:val="nil"/>
          <w:insideV w:val="single" w:sz="8" w:space="0" w:color="7E97A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insideH w:val="nil"/>
          <w:insideV w:val="single" w:sz="8" w:space="0" w:color="7E97A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shd w:val="clear" w:color="auto" w:fill="DFE5EA" w:themeFill="accent1" w:themeFillTint="3F"/>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shd w:val="clear" w:color="auto" w:fill="DFE5EA" w:themeFill="accent1" w:themeFillTint="3F"/>
      </w:tcPr>
    </w:tblStylePr>
    <w:tblStylePr w:type="band2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insideV w:val="single" w:sz="8" w:space="0" w:color="7E97AD" w:themeColor="accent1"/>
        </w:tcBorders>
      </w:tcPr>
    </w:tblStylePr>
  </w:style>
  <w:style w:type="table" w:styleId="LightGrid-Accent2">
    <w:name w:val="Light Grid Accent 2"/>
    <w:basedOn w:val="TableNormal"/>
    <w:uiPriority w:val="62"/>
    <w:rsid w:val="00DB712C"/>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18" w:space="0" w:color="CC8E60" w:themeColor="accent2"/>
          <w:right w:val="single" w:sz="8" w:space="0" w:color="CC8E60" w:themeColor="accent2"/>
          <w:insideH w:val="nil"/>
          <w:insideV w:val="single" w:sz="8" w:space="0" w:color="CC8E6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insideH w:val="nil"/>
          <w:insideV w:val="single" w:sz="8" w:space="0" w:color="CC8E6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shd w:val="clear" w:color="auto" w:fill="F2E2D7" w:themeFill="accent2" w:themeFillTint="3F"/>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shd w:val="clear" w:color="auto" w:fill="F2E2D7" w:themeFill="accent2" w:themeFillTint="3F"/>
      </w:tcPr>
    </w:tblStylePr>
    <w:tblStylePr w:type="band2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insideV w:val="single" w:sz="8" w:space="0" w:color="CC8E60" w:themeColor="accent2"/>
        </w:tcBorders>
      </w:tcPr>
    </w:tblStylePr>
  </w:style>
  <w:style w:type="table" w:styleId="LightGrid-Accent3">
    <w:name w:val="Light Grid Accent 3"/>
    <w:basedOn w:val="TableNormal"/>
    <w:uiPriority w:val="62"/>
    <w:rsid w:val="00DB712C"/>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18" w:space="0" w:color="7A6A60" w:themeColor="accent3"/>
          <w:right w:val="single" w:sz="8" w:space="0" w:color="7A6A60" w:themeColor="accent3"/>
          <w:insideH w:val="nil"/>
          <w:insideV w:val="single" w:sz="8" w:space="0" w:color="7A6A6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insideH w:val="nil"/>
          <w:insideV w:val="single" w:sz="8" w:space="0" w:color="7A6A6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shd w:val="clear" w:color="auto" w:fill="DFD9D6" w:themeFill="accent3" w:themeFillTint="3F"/>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shd w:val="clear" w:color="auto" w:fill="DFD9D6" w:themeFill="accent3" w:themeFillTint="3F"/>
      </w:tcPr>
    </w:tblStylePr>
    <w:tblStylePr w:type="band2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insideV w:val="single" w:sz="8" w:space="0" w:color="7A6A60" w:themeColor="accent3"/>
        </w:tcBorders>
      </w:tcPr>
    </w:tblStylePr>
  </w:style>
  <w:style w:type="table" w:styleId="LightGrid-Accent4">
    <w:name w:val="Light Grid Accent 4"/>
    <w:basedOn w:val="TableNormal"/>
    <w:uiPriority w:val="62"/>
    <w:rsid w:val="00DB712C"/>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18" w:space="0" w:color="B4936D" w:themeColor="accent4"/>
          <w:right w:val="single" w:sz="8" w:space="0" w:color="B4936D" w:themeColor="accent4"/>
          <w:insideH w:val="nil"/>
          <w:insideV w:val="single" w:sz="8" w:space="0" w:color="B4936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insideH w:val="nil"/>
          <w:insideV w:val="single" w:sz="8" w:space="0" w:color="B4936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shd w:val="clear" w:color="auto" w:fill="ECE4DA" w:themeFill="accent4" w:themeFillTint="3F"/>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shd w:val="clear" w:color="auto" w:fill="ECE4DA" w:themeFill="accent4" w:themeFillTint="3F"/>
      </w:tcPr>
    </w:tblStylePr>
    <w:tblStylePr w:type="band2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insideV w:val="single" w:sz="8" w:space="0" w:color="B4936D" w:themeColor="accent4"/>
        </w:tcBorders>
      </w:tcPr>
    </w:tblStylePr>
  </w:style>
  <w:style w:type="table" w:styleId="LightGrid-Accent5">
    <w:name w:val="Light Grid Accent 5"/>
    <w:basedOn w:val="TableNormal"/>
    <w:uiPriority w:val="62"/>
    <w:rsid w:val="00DB712C"/>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18" w:space="0" w:color="67787B" w:themeColor="accent5"/>
          <w:right w:val="single" w:sz="8" w:space="0" w:color="67787B" w:themeColor="accent5"/>
          <w:insideH w:val="nil"/>
          <w:insideV w:val="single" w:sz="8" w:space="0" w:color="67787B"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insideH w:val="nil"/>
          <w:insideV w:val="single" w:sz="8" w:space="0" w:color="67787B"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shd w:val="clear" w:color="auto" w:fill="D8DEDF" w:themeFill="accent5" w:themeFillTint="3F"/>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shd w:val="clear" w:color="auto" w:fill="D8DEDF" w:themeFill="accent5" w:themeFillTint="3F"/>
      </w:tcPr>
    </w:tblStylePr>
    <w:tblStylePr w:type="band2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insideV w:val="single" w:sz="8" w:space="0" w:color="67787B" w:themeColor="accent5"/>
        </w:tcBorders>
      </w:tcPr>
    </w:tblStylePr>
  </w:style>
  <w:style w:type="table" w:styleId="LightGrid-Accent6">
    <w:name w:val="Light Grid Accent 6"/>
    <w:basedOn w:val="TableNormal"/>
    <w:uiPriority w:val="62"/>
    <w:rsid w:val="00DB712C"/>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18" w:space="0" w:color="9D936F" w:themeColor="accent6"/>
          <w:right w:val="single" w:sz="8" w:space="0" w:color="9D936F" w:themeColor="accent6"/>
          <w:insideH w:val="nil"/>
          <w:insideV w:val="single" w:sz="8" w:space="0" w:color="9D936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insideH w:val="nil"/>
          <w:insideV w:val="single" w:sz="8" w:space="0" w:color="9D936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shd w:val="clear" w:color="auto" w:fill="E6E4DB" w:themeFill="accent6" w:themeFillTint="3F"/>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shd w:val="clear" w:color="auto" w:fill="E6E4DB" w:themeFill="accent6" w:themeFillTint="3F"/>
      </w:tcPr>
    </w:tblStylePr>
    <w:tblStylePr w:type="band2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insideV w:val="single" w:sz="8" w:space="0" w:color="9D936F" w:themeColor="accent6"/>
        </w:tcBorders>
      </w:tcPr>
    </w:tblStylePr>
  </w:style>
  <w:style w:type="table" w:styleId="LightList">
    <w:name w:val="Light List"/>
    <w:basedOn w:val="TableNormal"/>
    <w:uiPriority w:val="61"/>
    <w:rsid w:val="00DB712C"/>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DB712C"/>
    <w:pPr>
      <w:spacing w:after="0" w:line="240" w:lineRule="auto"/>
    </w:p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pPr>
        <w:spacing w:before="0" w:after="0" w:line="240" w:lineRule="auto"/>
      </w:pPr>
      <w:rPr>
        <w:b/>
        <w:bCs/>
        <w:color w:val="FFFFFF" w:themeColor="background1"/>
      </w:rPr>
      <w:tblPr/>
      <w:tcPr>
        <w:shd w:val="clear" w:color="auto" w:fill="7E97AD" w:themeFill="accent1"/>
      </w:tcPr>
    </w:tblStylePr>
    <w:tblStylePr w:type="lastRow">
      <w:pPr>
        <w:spacing w:before="0" w:after="0" w:line="240" w:lineRule="auto"/>
      </w:pPr>
      <w:rPr>
        <w:b/>
        <w:bCs/>
      </w:rPr>
      <w:tblPr/>
      <w:tcPr>
        <w:tcBorders>
          <w:top w:val="double" w:sz="6" w:space="0" w:color="7E97AD" w:themeColor="accent1"/>
          <w:left w:val="single" w:sz="8" w:space="0" w:color="7E97AD" w:themeColor="accent1"/>
          <w:bottom w:val="single" w:sz="8" w:space="0" w:color="7E97AD" w:themeColor="accent1"/>
          <w:right w:val="single" w:sz="8" w:space="0" w:color="7E97AD" w:themeColor="accent1"/>
        </w:tcBorders>
      </w:tcPr>
    </w:tblStylePr>
    <w:tblStylePr w:type="firstCol">
      <w:rPr>
        <w:b/>
        <w:bCs/>
      </w:rPr>
    </w:tblStylePr>
    <w:tblStylePr w:type="lastCol">
      <w:rPr>
        <w:b/>
        <w:bCs/>
      </w:rPr>
    </w:tblStylePr>
    <w:tblStylePr w:type="band1Vert">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tblStylePr w:type="band1Horz">
      <w:tblPr/>
      <w:tcPr>
        <w:tcBorders>
          <w:top w:val="single" w:sz="8" w:space="0" w:color="7E97AD" w:themeColor="accent1"/>
          <w:left w:val="single" w:sz="8" w:space="0" w:color="7E97AD" w:themeColor="accent1"/>
          <w:bottom w:val="single" w:sz="8" w:space="0" w:color="7E97AD" w:themeColor="accent1"/>
          <w:right w:val="single" w:sz="8" w:space="0" w:color="7E97AD" w:themeColor="accent1"/>
        </w:tcBorders>
      </w:tcPr>
    </w:tblStylePr>
  </w:style>
  <w:style w:type="table" w:styleId="LightList-Accent2">
    <w:name w:val="Light List Accent 2"/>
    <w:basedOn w:val="TableNormal"/>
    <w:uiPriority w:val="61"/>
    <w:rsid w:val="00DB712C"/>
    <w:pPr>
      <w:spacing w:after="0" w:line="240" w:lineRule="auto"/>
    </w:p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pPr>
        <w:spacing w:before="0" w:after="0" w:line="240" w:lineRule="auto"/>
      </w:pPr>
      <w:rPr>
        <w:b/>
        <w:bCs/>
        <w:color w:val="FFFFFF" w:themeColor="background1"/>
      </w:rPr>
      <w:tblPr/>
      <w:tcPr>
        <w:shd w:val="clear" w:color="auto" w:fill="CC8E60" w:themeFill="accent2"/>
      </w:tcPr>
    </w:tblStylePr>
    <w:tblStylePr w:type="lastRow">
      <w:pPr>
        <w:spacing w:before="0" w:after="0" w:line="240" w:lineRule="auto"/>
      </w:pPr>
      <w:rPr>
        <w:b/>
        <w:bCs/>
      </w:rPr>
      <w:tblPr/>
      <w:tcPr>
        <w:tcBorders>
          <w:top w:val="double" w:sz="6" w:space="0" w:color="CC8E60" w:themeColor="accent2"/>
          <w:left w:val="single" w:sz="8" w:space="0" w:color="CC8E60" w:themeColor="accent2"/>
          <w:bottom w:val="single" w:sz="8" w:space="0" w:color="CC8E60" w:themeColor="accent2"/>
          <w:right w:val="single" w:sz="8" w:space="0" w:color="CC8E60" w:themeColor="accent2"/>
        </w:tcBorders>
      </w:tcPr>
    </w:tblStylePr>
    <w:tblStylePr w:type="firstCol">
      <w:rPr>
        <w:b/>
        <w:bCs/>
      </w:rPr>
    </w:tblStylePr>
    <w:tblStylePr w:type="lastCol">
      <w:rPr>
        <w:b/>
        <w:bCs/>
      </w:rPr>
    </w:tblStylePr>
    <w:tblStylePr w:type="band1Vert">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tblStylePr w:type="band1Horz">
      <w:tblPr/>
      <w:tcPr>
        <w:tcBorders>
          <w:top w:val="single" w:sz="8" w:space="0" w:color="CC8E60" w:themeColor="accent2"/>
          <w:left w:val="single" w:sz="8" w:space="0" w:color="CC8E60" w:themeColor="accent2"/>
          <w:bottom w:val="single" w:sz="8" w:space="0" w:color="CC8E60" w:themeColor="accent2"/>
          <w:right w:val="single" w:sz="8" w:space="0" w:color="CC8E60" w:themeColor="accent2"/>
        </w:tcBorders>
      </w:tcPr>
    </w:tblStylePr>
  </w:style>
  <w:style w:type="table" w:styleId="LightList-Accent3">
    <w:name w:val="Light List Accent 3"/>
    <w:basedOn w:val="TableNormal"/>
    <w:uiPriority w:val="61"/>
    <w:rsid w:val="00DB712C"/>
    <w:pPr>
      <w:spacing w:after="0" w:line="240" w:lineRule="auto"/>
    </w:p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pPr>
        <w:spacing w:before="0" w:after="0" w:line="240" w:lineRule="auto"/>
      </w:pPr>
      <w:rPr>
        <w:b/>
        <w:bCs/>
        <w:color w:val="FFFFFF" w:themeColor="background1"/>
      </w:rPr>
      <w:tblPr/>
      <w:tcPr>
        <w:shd w:val="clear" w:color="auto" w:fill="7A6A60" w:themeFill="accent3"/>
      </w:tcPr>
    </w:tblStylePr>
    <w:tblStylePr w:type="lastRow">
      <w:pPr>
        <w:spacing w:before="0" w:after="0" w:line="240" w:lineRule="auto"/>
      </w:pPr>
      <w:rPr>
        <w:b/>
        <w:bCs/>
      </w:rPr>
      <w:tblPr/>
      <w:tcPr>
        <w:tcBorders>
          <w:top w:val="double" w:sz="6" w:space="0" w:color="7A6A60" w:themeColor="accent3"/>
          <w:left w:val="single" w:sz="8" w:space="0" w:color="7A6A60" w:themeColor="accent3"/>
          <w:bottom w:val="single" w:sz="8" w:space="0" w:color="7A6A60" w:themeColor="accent3"/>
          <w:right w:val="single" w:sz="8" w:space="0" w:color="7A6A60" w:themeColor="accent3"/>
        </w:tcBorders>
      </w:tcPr>
    </w:tblStylePr>
    <w:tblStylePr w:type="firstCol">
      <w:rPr>
        <w:b/>
        <w:bCs/>
      </w:rPr>
    </w:tblStylePr>
    <w:tblStylePr w:type="lastCol">
      <w:rPr>
        <w:b/>
        <w:bCs/>
      </w:rPr>
    </w:tblStylePr>
    <w:tblStylePr w:type="band1Vert">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tblStylePr w:type="band1Horz">
      <w:tblPr/>
      <w:tcPr>
        <w:tcBorders>
          <w:top w:val="single" w:sz="8" w:space="0" w:color="7A6A60" w:themeColor="accent3"/>
          <w:left w:val="single" w:sz="8" w:space="0" w:color="7A6A60" w:themeColor="accent3"/>
          <w:bottom w:val="single" w:sz="8" w:space="0" w:color="7A6A60" w:themeColor="accent3"/>
          <w:right w:val="single" w:sz="8" w:space="0" w:color="7A6A60" w:themeColor="accent3"/>
        </w:tcBorders>
      </w:tcPr>
    </w:tblStylePr>
  </w:style>
  <w:style w:type="table" w:styleId="LightList-Accent4">
    <w:name w:val="Light List Accent 4"/>
    <w:basedOn w:val="TableNormal"/>
    <w:uiPriority w:val="61"/>
    <w:rsid w:val="00DB712C"/>
    <w:pPr>
      <w:spacing w:after="0" w:line="240" w:lineRule="auto"/>
    </w:p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pPr>
        <w:spacing w:before="0" w:after="0" w:line="240" w:lineRule="auto"/>
      </w:pPr>
      <w:rPr>
        <w:b/>
        <w:bCs/>
        <w:color w:val="FFFFFF" w:themeColor="background1"/>
      </w:rPr>
      <w:tblPr/>
      <w:tcPr>
        <w:shd w:val="clear" w:color="auto" w:fill="B4936D" w:themeFill="accent4"/>
      </w:tcPr>
    </w:tblStylePr>
    <w:tblStylePr w:type="lastRow">
      <w:pPr>
        <w:spacing w:before="0" w:after="0" w:line="240" w:lineRule="auto"/>
      </w:pPr>
      <w:rPr>
        <w:b/>
        <w:bCs/>
      </w:rPr>
      <w:tblPr/>
      <w:tcPr>
        <w:tcBorders>
          <w:top w:val="double" w:sz="6" w:space="0" w:color="B4936D" w:themeColor="accent4"/>
          <w:left w:val="single" w:sz="8" w:space="0" w:color="B4936D" w:themeColor="accent4"/>
          <w:bottom w:val="single" w:sz="8" w:space="0" w:color="B4936D" w:themeColor="accent4"/>
          <w:right w:val="single" w:sz="8" w:space="0" w:color="B4936D" w:themeColor="accent4"/>
        </w:tcBorders>
      </w:tcPr>
    </w:tblStylePr>
    <w:tblStylePr w:type="firstCol">
      <w:rPr>
        <w:b/>
        <w:bCs/>
      </w:rPr>
    </w:tblStylePr>
    <w:tblStylePr w:type="lastCol">
      <w:rPr>
        <w:b/>
        <w:bCs/>
      </w:rPr>
    </w:tblStylePr>
    <w:tblStylePr w:type="band1Vert">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tblStylePr w:type="band1Horz">
      <w:tblPr/>
      <w:tcPr>
        <w:tcBorders>
          <w:top w:val="single" w:sz="8" w:space="0" w:color="B4936D" w:themeColor="accent4"/>
          <w:left w:val="single" w:sz="8" w:space="0" w:color="B4936D" w:themeColor="accent4"/>
          <w:bottom w:val="single" w:sz="8" w:space="0" w:color="B4936D" w:themeColor="accent4"/>
          <w:right w:val="single" w:sz="8" w:space="0" w:color="B4936D" w:themeColor="accent4"/>
        </w:tcBorders>
      </w:tcPr>
    </w:tblStylePr>
  </w:style>
  <w:style w:type="table" w:styleId="LightList-Accent5">
    <w:name w:val="Light List Accent 5"/>
    <w:basedOn w:val="TableNormal"/>
    <w:uiPriority w:val="61"/>
    <w:rsid w:val="00DB712C"/>
    <w:pPr>
      <w:spacing w:after="0" w:line="240" w:lineRule="auto"/>
    </w:p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pPr>
        <w:spacing w:before="0" w:after="0" w:line="240" w:lineRule="auto"/>
      </w:pPr>
      <w:rPr>
        <w:b/>
        <w:bCs/>
        <w:color w:val="FFFFFF" w:themeColor="background1"/>
      </w:rPr>
      <w:tblPr/>
      <w:tcPr>
        <w:shd w:val="clear" w:color="auto" w:fill="67787B" w:themeFill="accent5"/>
      </w:tcPr>
    </w:tblStylePr>
    <w:tblStylePr w:type="lastRow">
      <w:pPr>
        <w:spacing w:before="0" w:after="0" w:line="240" w:lineRule="auto"/>
      </w:pPr>
      <w:rPr>
        <w:b/>
        <w:bCs/>
      </w:rPr>
      <w:tblPr/>
      <w:tcPr>
        <w:tcBorders>
          <w:top w:val="double" w:sz="6" w:space="0" w:color="67787B" w:themeColor="accent5"/>
          <w:left w:val="single" w:sz="8" w:space="0" w:color="67787B" w:themeColor="accent5"/>
          <w:bottom w:val="single" w:sz="8" w:space="0" w:color="67787B" w:themeColor="accent5"/>
          <w:right w:val="single" w:sz="8" w:space="0" w:color="67787B" w:themeColor="accent5"/>
        </w:tcBorders>
      </w:tcPr>
    </w:tblStylePr>
    <w:tblStylePr w:type="firstCol">
      <w:rPr>
        <w:b/>
        <w:bCs/>
      </w:rPr>
    </w:tblStylePr>
    <w:tblStylePr w:type="lastCol">
      <w:rPr>
        <w:b/>
        <w:bCs/>
      </w:rPr>
    </w:tblStylePr>
    <w:tblStylePr w:type="band1Vert">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tblStylePr w:type="band1Horz">
      <w:tblPr/>
      <w:tcPr>
        <w:tcBorders>
          <w:top w:val="single" w:sz="8" w:space="0" w:color="67787B" w:themeColor="accent5"/>
          <w:left w:val="single" w:sz="8" w:space="0" w:color="67787B" w:themeColor="accent5"/>
          <w:bottom w:val="single" w:sz="8" w:space="0" w:color="67787B" w:themeColor="accent5"/>
          <w:right w:val="single" w:sz="8" w:space="0" w:color="67787B" w:themeColor="accent5"/>
        </w:tcBorders>
      </w:tcPr>
    </w:tblStylePr>
  </w:style>
  <w:style w:type="table" w:styleId="LightList-Accent6">
    <w:name w:val="Light List Accent 6"/>
    <w:basedOn w:val="TableNormal"/>
    <w:uiPriority w:val="61"/>
    <w:rsid w:val="00DB712C"/>
    <w:pPr>
      <w:spacing w:after="0" w:line="240" w:lineRule="auto"/>
    </w:p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pPr>
        <w:spacing w:before="0" w:after="0" w:line="240" w:lineRule="auto"/>
      </w:pPr>
      <w:rPr>
        <w:b/>
        <w:bCs/>
        <w:color w:val="FFFFFF" w:themeColor="background1"/>
      </w:rPr>
      <w:tblPr/>
      <w:tcPr>
        <w:shd w:val="clear" w:color="auto" w:fill="9D936F" w:themeFill="accent6"/>
      </w:tcPr>
    </w:tblStylePr>
    <w:tblStylePr w:type="lastRow">
      <w:pPr>
        <w:spacing w:before="0" w:after="0" w:line="240" w:lineRule="auto"/>
      </w:pPr>
      <w:rPr>
        <w:b/>
        <w:bCs/>
      </w:rPr>
      <w:tblPr/>
      <w:tcPr>
        <w:tcBorders>
          <w:top w:val="double" w:sz="6" w:space="0" w:color="9D936F" w:themeColor="accent6"/>
          <w:left w:val="single" w:sz="8" w:space="0" w:color="9D936F" w:themeColor="accent6"/>
          <w:bottom w:val="single" w:sz="8" w:space="0" w:color="9D936F" w:themeColor="accent6"/>
          <w:right w:val="single" w:sz="8" w:space="0" w:color="9D936F" w:themeColor="accent6"/>
        </w:tcBorders>
      </w:tcPr>
    </w:tblStylePr>
    <w:tblStylePr w:type="firstCol">
      <w:rPr>
        <w:b/>
        <w:bCs/>
      </w:rPr>
    </w:tblStylePr>
    <w:tblStylePr w:type="lastCol">
      <w:rPr>
        <w:b/>
        <w:bCs/>
      </w:rPr>
    </w:tblStylePr>
    <w:tblStylePr w:type="band1Vert">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tblStylePr w:type="band1Horz">
      <w:tblPr/>
      <w:tcPr>
        <w:tcBorders>
          <w:top w:val="single" w:sz="8" w:space="0" w:color="9D936F" w:themeColor="accent6"/>
          <w:left w:val="single" w:sz="8" w:space="0" w:color="9D936F" w:themeColor="accent6"/>
          <w:bottom w:val="single" w:sz="8" w:space="0" w:color="9D936F" w:themeColor="accent6"/>
          <w:right w:val="single" w:sz="8" w:space="0" w:color="9D936F" w:themeColor="accent6"/>
        </w:tcBorders>
      </w:tcPr>
    </w:tblStylePr>
  </w:style>
  <w:style w:type="table" w:styleId="LightShading">
    <w:name w:val="Light Shading"/>
    <w:basedOn w:val="TableNormal"/>
    <w:uiPriority w:val="60"/>
    <w:rsid w:val="00DB712C"/>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DB712C"/>
    <w:pPr>
      <w:spacing w:after="0" w:line="240" w:lineRule="auto"/>
    </w:pPr>
    <w:rPr>
      <w:color w:val="577188" w:themeColor="accent1" w:themeShade="BF"/>
    </w:rPr>
    <w:tblPr>
      <w:tblStyleRowBandSize w:val="1"/>
      <w:tblStyleColBandSize w:val="1"/>
      <w:tblBorders>
        <w:top w:val="single" w:sz="8" w:space="0" w:color="7E97AD" w:themeColor="accent1"/>
        <w:bottom w:val="single" w:sz="8" w:space="0" w:color="7E97AD" w:themeColor="accent1"/>
      </w:tblBorders>
    </w:tblPr>
    <w:tblStylePr w:type="fir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lastRow">
      <w:pPr>
        <w:spacing w:before="0" w:after="0" w:line="240" w:lineRule="auto"/>
      </w:pPr>
      <w:rPr>
        <w:b/>
        <w:bCs/>
      </w:rPr>
      <w:tblPr/>
      <w:tcPr>
        <w:tcBorders>
          <w:top w:val="single" w:sz="8" w:space="0" w:color="7E97AD" w:themeColor="accent1"/>
          <w:left w:val="nil"/>
          <w:bottom w:val="single" w:sz="8" w:space="0" w:color="7E97A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left w:val="nil"/>
          <w:right w:val="nil"/>
          <w:insideH w:val="nil"/>
          <w:insideV w:val="nil"/>
        </w:tcBorders>
        <w:shd w:val="clear" w:color="auto" w:fill="DFE5EA" w:themeFill="accent1" w:themeFillTint="3F"/>
      </w:tcPr>
    </w:tblStylePr>
  </w:style>
  <w:style w:type="table" w:styleId="LightShading-Accent2">
    <w:name w:val="Light Shading Accent 2"/>
    <w:basedOn w:val="TableNormal"/>
    <w:uiPriority w:val="60"/>
    <w:rsid w:val="00DB712C"/>
    <w:pPr>
      <w:spacing w:after="0" w:line="240" w:lineRule="auto"/>
    </w:pPr>
    <w:rPr>
      <w:color w:val="AA6736" w:themeColor="accent2" w:themeShade="BF"/>
    </w:rPr>
    <w:tblPr>
      <w:tblStyleRowBandSize w:val="1"/>
      <w:tblStyleColBandSize w:val="1"/>
      <w:tblBorders>
        <w:top w:val="single" w:sz="8" w:space="0" w:color="CC8E60" w:themeColor="accent2"/>
        <w:bottom w:val="single" w:sz="8" w:space="0" w:color="CC8E60" w:themeColor="accent2"/>
      </w:tblBorders>
    </w:tblPr>
    <w:tblStylePr w:type="fir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lastRow">
      <w:pPr>
        <w:spacing w:before="0" w:after="0" w:line="240" w:lineRule="auto"/>
      </w:pPr>
      <w:rPr>
        <w:b/>
        <w:bCs/>
      </w:rPr>
      <w:tblPr/>
      <w:tcPr>
        <w:tcBorders>
          <w:top w:val="single" w:sz="8" w:space="0" w:color="CC8E60" w:themeColor="accent2"/>
          <w:left w:val="nil"/>
          <w:bottom w:val="single" w:sz="8" w:space="0" w:color="CC8E6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left w:val="nil"/>
          <w:right w:val="nil"/>
          <w:insideH w:val="nil"/>
          <w:insideV w:val="nil"/>
        </w:tcBorders>
        <w:shd w:val="clear" w:color="auto" w:fill="F2E2D7" w:themeFill="accent2" w:themeFillTint="3F"/>
      </w:tcPr>
    </w:tblStylePr>
  </w:style>
  <w:style w:type="table" w:styleId="LightShading-Accent3">
    <w:name w:val="Light Shading Accent 3"/>
    <w:basedOn w:val="TableNormal"/>
    <w:uiPriority w:val="60"/>
    <w:rsid w:val="00DB712C"/>
    <w:pPr>
      <w:spacing w:after="0" w:line="240" w:lineRule="auto"/>
    </w:pPr>
    <w:rPr>
      <w:color w:val="5B4F47" w:themeColor="accent3" w:themeShade="BF"/>
    </w:rPr>
    <w:tblPr>
      <w:tblStyleRowBandSize w:val="1"/>
      <w:tblStyleColBandSize w:val="1"/>
      <w:tblBorders>
        <w:top w:val="single" w:sz="8" w:space="0" w:color="7A6A60" w:themeColor="accent3"/>
        <w:bottom w:val="single" w:sz="8" w:space="0" w:color="7A6A60" w:themeColor="accent3"/>
      </w:tblBorders>
    </w:tblPr>
    <w:tblStylePr w:type="fir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lastRow">
      <w:pPr>
        <w:spacing w:before="0" w:after="0" w:line="240" w:lineRule="auto"/>
      </w:pPr>
      <w:rPr>
        <w:b/>
        <w:bCs/>
      </w:rPr>
      <w:tblPr/>
      <w:tcPr>
        <w:tcBorders>
          <w:top w:val="single" w:sz="8" w:space="0" w:color="7A6A60" w:themeColor="accent3"/>
          <w:left w:val="nil"/>
          <w:bottom w:val="single" w:sz="8" w:space="0" w:color="7A6A6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left w:val="nil"/>
          <w:right w:val="nil"/>
          <w:insideH w:val="nil"/>
          <w:insideV w:val="nil"/>
        </w:tcBorders>
        <w:shd w:val="clear" w:color="auto" w:fill="DFD9D6" w:themeFill="accent3" w:themeFillTint="3F"/>
      </w:tcPr>
    </w:tblStylePr>
  </w:style>
  <w:style w:type="table" w:styleId="LightShading-Accent4">
    <w:name w:val="Light Shading Accent 4"/>
    <w:basedOn w:val="TableNormal"/>
    <w:uiPriority w:val="60"/>
    <w:rsid w:val="00DB712C"/>
    <w:pPr>
      <w:spacing w:after="0" w:line="240" w:lineRule="auto"/>
    </w:pPr>
    <w:rPr>
      <w:color w:val="8E6E49" w:themeColor="accent4" w:themeShade="BF"/>
    </w:rPr>
    <w:tblPr>
      <w:tblStyleRowBandSize w:val="1"/>
      <w:tblStyleColBandSize w:val="1"/>
      <w:tblBorders>
        <w:top w:val="single" w:sz="8" w:space="0" w:color="B4936D" w:themeColor="accent4"/>
        <w:bottom w:val="single" w:sz="8" w:space="0" w:color="B4936D" w:themeColor="accent4"/>
      </w:tblBorders>
    </w:tblPr>
    <w:tblStylePr w:type="fir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lastRow">
      <w:pPr>
        <w:spacing w:before="0" w:after="0" w:line="240" w:lineRule="auto"/>
      </w:pPr>
      <w:rPr>
        <w:b/>
        <w:bCs/>
      </w:rPr>
      <w:tblPr/>
      <w:tcPr>
        <w:tcBorders>
          <w:top w:val="single" w:sz="8" w:space="0" w:color="B4936D" w:themeColor="accent4"/>
          <w:left w:val="nil"/>
          <w:bottom w:val="single" w:sz="8" w:space="0" w:color="B4936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left w:val="nil"/>
          <w:right w:val="nil"/>
          <w:insideH w:val="nil"/>
          <w:insideV w:val="nil"/>
        </w:tcBorders>
        <w:shd w:val="clear" w:color="auto" w:fill="ECE4DA" w:themeFill="accent4" w:themeFillTint="3F"/>
      </w:tcPr>
    </w:tblStylePr>
  </w:style>
  <w:style w:type="table" w:styleId="LightShading-Accent5">
    <w:name w:val="Light Shading Accent 5"/>
    <w:basedOn w:val="TableNormal"/>
    <w:uiPriority w:val="60"/>
    <w:rsid w:val="00DB712C"/>
    <w:pPr>
      <w:spacing w:after="0" w:line="240" w:lineRule="auto"/>
    </w:pPr>
    <w:rPr>
      <w:color w:val="4D595B" w:themeColor="accent5" w:themeShade="BF"/>
    </w:rPr>
    <w:tblPr>
      <w:tblStyleRowBandSize w:val="1"/>
      <w:tblStyleColBandSize w:val="1"/>
      <w:tblBorders>
        <w:top w:val="single" w:sz="8" w:space="0" w:color="67787B" w:themeColor="accent5"/>
        <w:bottom w:val="single" w:sz="8" w:space="0" w:color="67787B" w:themeColor="accent5"/>
      </w:tblBorders>
    </w:tblPr>
    <w:tblStylePr w:type="fir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lastRow">
      <w:pPr>
        <w:spacing w:before="0" w:after="0" w:line="240" w:lineRule="auto"/>
      </w:pPr>
      <w:rPr>
        <w:b/>
        <w:bCs/>
      </w:rPr>
      <w:tblPr/>
      <w:tcPr>
        <w:tcBorders>
          <w:top w:val="single" w:sz="8" w:space="0" w:color="67787B" w:themeColor="accent5"/>
          <w:left w:val="nil"/>
          <w:bottom w:val="single" w:sz="8" w:space="0" w:color="67787B"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left w:val="nil"/>
          <w:right w:val="nil"/>
          <w:insideH w:val="nil"/>
          <w:insideV w:val="nil"/>
        </w:tcBorders>
        <w:shd w:val="clear" w:color="auto" w:fill="D8DEDF" w:themeFill="accent5" w:themeFillTint="3F"/>
      </w:tcPr>
    </w:tblStylePr>
  </w:style>
  <w:style w:type="table" w:styleId="LightShading-Accent6">
    <w:name w:val="Light Shading Accent 6"/>
    <w:basedOn w:val="TableNormal"/>
    <w:uiPriority w:val="60"/>
    <w:rsid w:val="00DB712C"/>
    <w:pPr>
      <w:spacing w:after="0" w:line="240" w:lineRule="auto"/>
    </w:pPr>
    <w:rPr>
      <w:color w:val="776E51" w:themeColor="accent6" w:themeShade="BF"/>
    </w:rPr>
    <w:tblPr>
      <w:tblStyleRowBandSize w:val="1"/>
      <w:tblStyleColBandSize w:val="1"/>
      <w:tblBorders>
        <w:top w:val="single" w:sz="8" w:space="0" w:color="9D936F" w:themeColor="accent6"/>
        <w:bottom w:val="single" w:sz="8" w:space="0" w:color="9D936F" w:themeColor="accent6"/>
      </w:tblBorders>
    </w:tblPr>
    <w:tblStylePr w:type="fir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lastRow">
      <w:pPr>
        <w:spacing w:before="0" w:after="0" w:line="240" w:lineRule="auto"/>
      </w:pPr>
      <w:rPr>
        <w:b/>
        <w:bCs/>
      </w:rPr>
      <w:tblPr/>
      <w:tcPr>
        <w:tcBorders>
          <w:top w:val="single" w:sz="8" w:space="0" w:color="9D936F" w:themeColor="accent6"/>
          <w:left w:val="nil"/>
          <w:bottom w:val="single" w:sz="8" w:space="0" w:color="9D936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left w:val="nil"/>
          <w:right w:val="nil"/>
          <w:insideH w:val="nil"/>
          <w:insideV w:val="nil"/>
        </w:tcBorders>
        <w:shd w:val="clear" w:color="auto" w:fill="E6E4DB" w:themeFill="accent6" w:themeFillTint="3F"/>
      </w:tcPr>
    </w:tblStylePr>
  </w:style>
  <w:style w:type="character" w:styleId="LineNumber">
    <w:name w:val="line number"/>
    <w:basedOn w:val="DefaultParagraphFont"/>
    <w:uiPriority w:val="99"/>
    <w:semiHidden/>
    <w:unhideWhenUsed/>
    <w:rsid w:val="00DB712C"/>
  </w:style>
  <w:style w:type="paragraph" w:styleId="List">
    <w:name w:val="List"/>
    <w:basedOn w:val="Normal"/>
    <w:uiPriority w:val="99"/>
    <w:semiHidden/>
    <w:unhideWhenUsed/>
    <w:rsid w:val="00DB712C"/>
    <w:pPr>
      <w:ind w:left="360" w:hanging="360"/>
      <w:contextualSpacing/>
    </w:pPr>
  </w:style>
  <w:style w:type="paragraph" w:styleId="List2">
    <w:name w:val="List 2"/>
    <w:basedOn w:val="Normal"/>
    <w:uiPriority w:val="99"/>
    <w:semiHidden/>
    <w:unhideWhenUsed/>
    <w:rsid w:val="00DB712C"/>
    <w:pPr>
      <w:ind w:left="720" w:hanging="360"/>
      <w:contextualSpacing/>
    </w:pPr>
  </w:style>
  <w:style w:type="paragraph" w:styleId="List3">
    <w:name w:val="List 3"/>
    <w:basedOn w:val="Normal"/>
    <w:uiPriority w:val="99"/>
    <w:semiHidden/>
    <w:unhideWhenUsed/>
    <w:rsid w:val="00DB712C"/>
    <w:pPr>
      <w:ind w:left="1080" w:hanging="360"/>
      <w:contextualSpacing/>
    </w:pPr>
  </w:style>
  <w:style w:type="paragraph" w:styleId="List4">
    <w:name w:val="List 4"/>
    <w:basedOn w:val="Normal"/>
    <w:uiPriority w:val="99"/>
    <w:semiHidden/>
    <w:unhideWhenUsed/>
    <w:rsid w:val="00DB712C"/>
    <w:pPr>
      <w:ind w:left="1440" w:hanging="360"/>
      <w:contextualSpacing/>
    </w:pPr>
  </w:style>
  <w:style w:type="paragraph" w:styleId="List5">
    <w:name w:val="List 5"/>
    <w:basedOn w:val="Normal"/>
    <w:uiPriority w:val="99"/>
    <w:semiHidden/>
    <w:unhideWhenUsed/>
    <w:rsid w:val="00DB712C"/>
    <w:pPr>
      <w:ind w:left="1800" w:hanging="360"/>
      <w:contextualSpacing/>
    </w:pPr>
  </w:style>
  <w:style w:type="paragraph" w:styleId="ListBullet">
    <w:name w:val="List Bullet"/>
    <w:basedOn w:val="Normal"/>
    <w:uiPriority w:val="1"/>
    <w:unhideWhenUsed/>
    <w:qFormat/>
    <w:rsid w:val="00DB712C"/>
    <w:pPr>
      <w:numPr>
        <w:numId w:val="1"/>
      </w:numPr>
      <w:spacing w:after="40"/>
    </w:pPr>
  </w:style>
  <w:style w:type="paragraph" w:styleId="ListBullet2">
    <w:name w:val="List Bullet 2"/>
    <w:basedOn w:val="Normal"/>
    <w:uiPriority w:val="99"/>
    <w:semiHidden/>
    <w:unhideWhenUsed/>
    <w:rsid w:val="00DB712C"/>
    <w:pPr>
      <w:numPr>
        <w:numId w:val="2"/>
      </w:numPr>
      <w:contextualSpacing/>
    </w:pPr>
  </w:style>
  <w:style w:type="paragraph" w:styleId="ListBullet3">
    <w:name w:val="List Bullet 3"/>
    <w:basedOn w:val="Normal"/>
    <w:uiPriority w:val="99"/>
    <w:semiHidden/>
    <w:unhideWhenUsed/>
    <w:rsid w:val="00DB712C"/>
    <w:pPr>
      <w:numPr>
        <w:numId w:val="3"/>
      </w:numPr>
      <w:contextualSpacing/>
    </w:pPr>
  </w:style>
  <w:style w:type="paragraph" w:styleId="ListBullet4">
    <w:name w:val="List Bullet 4"/>
    <w:basedOn w:val="Normal"/>
    <w:uiPriority w:val="99"/>
    <w:semiHidden/>
    <w:unhideWhenUsed/>
    <w:rsid w:val="00DB712C"/>
    <w:pPr>
      <w:numPr>
        <w:numId w:val="4"/>
      </w:numPr>
      <w:contextualSpacing/>
    </w:pPr>
  </w:style>
  <w:style w:type="paragraph" w:styleId="ListBullet5">
    <w:name w:val="List Bullet 5"/>
    <w:basedOn w:val="Normal"/>
    <w:uiPriority w:val="99"/>
    <w:semiHidden/>
    <w:unhideWhenUsed/>
    <w:rsid w:val="00DB712C"/>
    <w:pPr>
      <w:numPr>
        <w:numId w:val="5"/>
      </w:numPr>
      <w:contextualSpacing/>
    </w:pPr>
  </w:style>
  <w:style w:type="paragraph" w:styleId="ListContinue">
    <w:name w:val="List Continue"/>
    <w:basedOn w:val="Normal"/>
    <w:uiPriority w:val="99"/>
    <w:semiHidden/>
    <w:unhideWhenUsed/>
    <w:rsid w:val="00DB712C"/>
    <w:pPr>
      <w:spacing w:after="120"/>
      <w:ind w:left="360"/>
      <w:contextualSpacing/>
    </w:pPr>
  </w:style>
  <w:style w:type="paragraph" w:styleId="ListContinue2">
    <w:name w:val="List Continue 2"/>
    <w:basedOn w:val="Normal"/>
    <w:uiPriority w:val="99"/>
    <w:semiHidden/>
    <w:unhideWhenUsed/>
    <w:rsid w:val="00DB712C"/>
    <w:pPr>
      <w:spacing w:after="120"/>
      <w:ind w:left="720"/>
      <w:contextualSpacing/>
    </w:pPr>
  </w:style>
  <w:style w:type="paragraph" w:styleId="ListContinue3">
    <w:name w:val="List Continue 3"/>
    <w:basedOn w:val="Normal"/>
    <w:uiPriority w:val="99"/>
    <w:semiHidden/>
    <w:unhideWhenUsed/>
    <w:rsid w:val="00DB712C"/>
    <w:pPr>
      <w:spacing w:after="120"/>
      <w:ind w:left="1080"/>
      <w:contextualSpacing/>
    </w:pPr>
  </w:style>
  <w:style w:type="paragraph" w:styleId="ListContinue4">
    <w:name w:val="List Continue 4"/>
    <w:basedOn w:val="Normal"/>
    <w:uiPriority w:val="99"/>
    <w:semiHidden/>
    <w:unhideWhenUsed/>
    <w:rsid w:val="00DB712C"/>
    <w:pPr>
      <w:spacing w:after="120"/>
      <w:ind w:left="1440"/>
      <w:contextualSpacing/>
    </w:pPr>
  </w:style>
  <w:style w:type="paragraph" w:styleId="ListContinue5">
    <w:name w:val="List Continue 5"/>
    <w:basedOn w:val="Normal"/>
    <w:uiPriority w:val="99"/>
    <w:semiHidden/>
    <w:unhideWhenUsed/>
    <w:rsid w:val="00DB712C"/>
    <w:pPr>
      <w:spacing w:after="120"/>
      <w:ind w:left="1800"/>
      <w:contextualSpacing/>
    </w:pPr>
  </w:style>
  <w:style w:type="paragraph" w:styleId="ListNumber">
    <w:name w:val="List Number"/>
    <w:basedOn w:val="Normal"/>
    <w:uiPriority w:val="1"/>
    <w:unhideWhenUsed/>
    <w:qFormat/>
    <w:rsid w:val="00DB712C"/>
    <w:pPr>
      <w:numPr>
        <w:numId w:val="6"/>
      </w:numPr>
      <w:contextualSpacing/>
    </w:pPr>
  </w:style>
  <w:style w:type="paragraph" w:styleId="ListNumber2">
    <w:name w:val="List Number 2"/>
    <w:basedOn w:val="Normal"/>
    <w:uiPriority w:val="1"/>
    <w:unhideWhenUsed/>
    <w:qFormat/>
    <w:rsid w:val="00DB712C"/>
    <w:pPr>
      <w:numPr>
        <w:ilvl w:val="1"/>
        <w:numId w:val="6"/>
      </w:numPr>
      <w:contextualSpacing/>
    </w:pPr>
  </w:style>
  <w:style w:type="paragraph" w:styleId="ListNumber3">
    <w:name w:val="List Number 3"/>
    <w:basedOn w:val="Normal"/>
    <w:uiPriority w:val="18"/>
    <w:unhideWhenUsed/>
    <w:qFormat/>
    <w:rsid w:val="00DB712C"/>
    <w:pPr>
      <w:numPr>
        <w:ilvl w:val="2"/>
        <w:numId w:val="6"/>
      </w:numPr>
      <w:contextualSpacing/>
    </w:pPr>
  </w:style>
  <w:style w:type="paragraph" w:styleId="ListNumber4">
    <w:name w:val="List Number 4"/>
    <w:basedOn w:val="Normal"/>
    <w:uiPriority w:val="18"/>
    <w:semiHidden/>
    <w:unhideWhenUsed/>
    <w:rsid w:val="00DB712C"/>
    <w:pPr>
      <w:numPr>
        <w:ilvl w:val="3"/>
        <w:numId w:val="6"/>
      </w:numPr>
      <w:contextualSpacing/>
    </w:pPr>
  </w:style>
  <w:style w:type="paragraph" w:styleId="ListNumber5">
    <w:name w:val="List Number 5"/>
    <w:basedOn w:val="Normal"/>
    <w:uiPriority w:val="18"/>
    <w:semiHidden/>
    <w:unhideWhenUsed/>
    <w:rsid w:val="00DB712C"/>
    <w:pPr>
      <w:numPr>
        <w:ilvl w:val="4"/>
        <w:numId w:val="6"/>
      </w:numPr>
      <w:contextualSpacing/>
    </w:pPr>
  </w:style>
  <w:style w:type="paragraph" w:styleId="ListParagraph">
    <w:name w:val="List Paragraph"/>
    <w:aliases w:val="List Paragraph 1,Bullets,List Paragraph (numbered (a)),Bullet Points,Liste Paragraf,Listenabsatz1,Llista Nivell1,Lista de nivel 1,Paragraphe de liste PBLH,Normal bullet 2,Graph &amp; Table tite,Table of contents numbered,Bullet list,numbered"/>
    <w:basedOn w:val="Normal"/>
    <w:link w:val="ListParagraphChar"/>
    <w:uiPriority w:val="34"/>
    <w:unhideWhenUsed/>
    <w:qFormat/>
    <w:rsid w:val="00DB712C"/>
    <w:pPr>
      <w:ind w:left="720"/>
      <w:contextualSpacing/>
    </w:pPr>
  </w:style>
  <w:style w:type="paragraph" w:styleId="MacroText">
    <w:name w:val="macro"/>
    <w:link w:val="MacroTextChar"/>
    <w:uiPriority w:val="99"/>
    <w:semiHidden/>
    <w:unhideWhenUsed/>
    <w:rsid w:val="00DB712C"/>
    <w:pPr>
      <w:tabs>
        <w:tab w:val="left" w:pos="480"/>
        <w:tab w:val="left" w:pos="960"/>
        <w:tab w:val="left" w:pos="1440"/>
        <w:tab w:val="left" w:pos="1920"/>
        <w:tab w:val="left" w:pos="2400"/>
        <w:tab w:val="left" w:pos="2880"/>
        <w:tab w:val="left" w:pos="3360"/>
        <w:tab w:val="left" w:pos="3840"/>
        <w:tab w:val="left" w:pos="4320"/>
      </w:tabs>
      <w:spacing w:after="0" w:line="300" w:lineRule="auto"/>
    </w:pPr>
    <w:rPr>
      <w:rFonts w:ascii="Consolas" w:hAnsi="Consolas" w:cs="Consolas"/>
    </w:rPr>
  </w:style>
  <w:style w:type="character" w:customStyle="1" w:styleId="MacroTextChar">
    <w:name w:val="Macro Text Char"/>
    <w:basedOn w:val="DefaultParagraphFont"/>
    <w:link w:val="MacroText"/>
    <w:uiPriority w:val="99"/>
    <w:semiHidden/>
    <w:rsid w:val="00DB712C"/>
    <w:rPr>
      <w:rFonts w:ascii="Consolas" w:hAnsi="Consolas" w:cs="Consolas"/>
      <w:sz w:val="20"/>
    </w:rPr>
  </w:style>
  <w:style w:type="table" w:styleId="MediumGrid1">
    <w:name w:val="Medium Grid 1"/>
    <w:basedOn w:val="TableNormal"/>
    <w:uiPriority w:val="67"/>
    <w:rsid w:val="00DB712C"/>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DB712C"/>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insideV w:val="single" w:sz="8" w:space="0" w:color="9EB0C1" w:themeColor="accent1" w:themeTint="BF"/>
      </w:tblBorders>
    </w:tblPr>
    <w:tcPr>
      <w:shd w:val="clear" w:color="auto" w:fill="DFE5EA" w:themeFill="accent1" w:themeFillTint="3F"/>
    </w:tcPr>
    <w:tblStylePr w:type="firstRow">
      <w:rPr>
        <w:b/>
        <w:bCs/>
      </w:rPr>
    </w:tblStylePr>
    <w:tblStylePr w:type="lastRow">
      <w:rPr>
        <w:b/>
        <w:bCs/>
      </w:rPr>
      <w:tblPr/>
      <w:tcPr>
        <w:tcBorders>
          <w:top w:val="single" w:sz="18" w:space="0" w:color="9EB0C1" w:themeColor="accent1" w:themeTint="BF"/>
        </w:tcBorders>
      </w:tcPr>
    </w:tblStylePr>
    <w:tblStylePr w:type="firstCol">
      <w:rPr>
        <w:b/>
        <w:bCs/>
      </w:rPr>
    </w:tblStylePr>
    <w:tblStylePr w:type="lastCol">
      <w:rPr>
        <w:b/>
        <w:bCs/>
      </w:rPr>
    </w:tblStylePr>
    <w:tblStylePr w:type="band1Vert">
      <w:tblPr/>
      <w:tcPr>
        <w:shd w:val="clear" w:color="auto" w:fill="BECBD6" w:themeFill="accent1" w:themeFillTint="7F"/>
      </w:tcPr>
    </w:tblStylePr>
    <w:tblStylePr w:type="band1Horz">
      <w:tblPr/>
      <w:tcPr>
        <w:shd w:val="clear" w:color="auto" w:fill="BECBD6" w:themeFill="accent1" w:themeFillTint="7F"/>
      </w:tcPr>
    </w:tblStylePr>
  </w:style>
  <w:style w:type="table" w:styleId="MediumGrid1-Accent2">
    <w:name w:val="Medium Grid 1 Accent 2"/>
    <w:basedOn w:val="TableNormal"/>
    <w:uiPriority w:val="67"/>
    <w:rsid w:val="00DB712C"/>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insideV w:val="single" w:sz="8" w:space="0" w:color="D8AA87" w:themeColor="accent2" w:themeTint="BF"/>
      </w:tblBorders>
    </w:tblPr>
    <w:tcPr>
      <w:shd w:val="clear" w:color="auto" w:fill="F2E2D7" w:themeFill="accent2" w:themeFillTint="3F"/>
    </w:tcPr>
    <w:tblStylePr w:type="firstRow">
      <w:rPr>
        <w:b/>
        <w:bCs/>
      </w:rPr>
    </w:tblStylePr>
    <w:tblStylePr w:type="lastRow">
      <w:rPr>
        <w:b/>
        <w:bCs/>
      </w:rPr>
      <w:tblPr/>
      <w:tcPr>
        <w:tcBorders>
          <w:top w:val="single" w:sz="18" w:space="0" w:color="D8AA87" w:themeColor="accent2" w:themeTint="BF"/>
        </w:tcBorders>
      </w:tcPr>
    </w:tblStylePr>
    <w:tblStylePr w:type="firstCol">
      <w:rPr>
        <w:b/>
        <w:bCs/>
      </w:rPr>
    </w:tblStylePr>
    <w:tblStylePr w:type="lastCol">
      <w:rPr>
        <w:b/>
        <w:bCs/>
      </w:rPr>
    </w:tblStylePr>
    <w:tblStylePr w:type="band1Vert">
      <w:tblPr/>
      <w:tcPr>
        <w:shd w:val="clear" w:color="auto" w:fill="E5C6AF" w:themeFill="accent2" w:themeFillTint="7F"/>
      </w:tcPr>
    </w:tblStylePr>
    <w:tblStylePr w:type="band1Horz">
      <w:tblPr/>
      <w:tcPr>
        <w:shd w:val="clear" w:color="auto" w:fill="E5C6AF" w:themeFill="accent2" w:themeFillTint="7F"/>
      </w:tcPr>
    </w:tblStylePr>
  </w:style>
  <w:style w:type="table" w:styleId="MediumGrid1-Accent3">
    <w:name w:val="Medium Grid 1 Accent 3"/>
    <w:basedOn w:val="TableNormal"/>
    <w:uiPriority w:val="67"/>
    <w:rsid w:val="00DB712C"/>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insideV w:val="single" w:sz="8" w:space="0" w:color="9E8E84" w:themeColor="accent3" w:themeTint="BF"/>
      </w:tblBorders>
    </w:tblPr>
    <w:tcPr>
      <w:shd w:val="clear" w:color="auto" w:fill="DFD9D6" w:themeFill="accent3" w:themeFillTint="3F"/>
    </w:tcPr>
    <w:tblStylePr w:type="firstRow">
      <w:rPr>
        <w:b/>
        <w:bCs/>
      </w:rPr>
    </w:tblStylePr>
    <w:tblStylePr w:type="lastRow">
      <w:rPr>
        <w:b/>
        <w:bCs/>
      </w:rPr>
      <w:tblPr/>
      <w:tcPr>
        <w:tcBorders>
          <w:top w:val="single" w:sz="18" w:space="0" w:color="9E8E84" w:themeColor="accent3" w:themeTint="BF"/>
        </w:tcBorders>
      </w:tcPr>
    </w:tblStylePr>
    <w:tblStylePr w:type="firstCol">
      <w:rPr>
        <w:b/>
        <w:bCs/>
      </w:rPr>
    </w:tblStylePr>
    <w:tblStylePr w:type="lastCol">
      <w:rPr>
        <w:b/>
        <w:bCs/>
      </w:rPr>
    </w:tblStylePr>
    <w:tblStylePr w:type="band1Vert">
      <w:tblPr/>
      <w:tcPr>
        <w:shd w:val="clear" w:color="auto" w:fill="BEB4AD" w:themeFill="accent3" w:themeFillTint="7F"/>
      </w:tcPr>
    </w:tblStylePr>
    <w:tblStylePr w:type="band1Horz">
      <w:tblPr/>
      <w:tcPr>
        <w:shd w:val="clear" w:color="auto" w:fill="BEB4AD" w:themeFill="accent3" w:themeFillTint="7F"/>
      </w:tcPr>
    </w:tblStylePr>
  </w:style>
  <w:style w:type="table" w:styleId="MediumGrid1-Accent4">
    <w:name w:val="Medium Grid 1 Accent 4"/>
    <w:basedOn w:val="TableNormal"/>
    <w:uiPriority w:val="67"/>
    <w:rsid w:val="00DB712C"/>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insideV w:val="single" w:sz="8" w:space="0" w:color="C6AD91" w:themeColor="accent4" w:themeTint="BF"/>
      </w:tblBorders>
    </w:tblPr>
    <w:tcPr>
      <w:shd w:val="clear" w:color="auto" w:fill="ECE4DA" w:themeFill="accent4" w:themeFillTint="3F"/>
    </w:tcPr>
    <w:tblStylePr w:type="firstRow">
      <w:rPr>
        <w:b/>
        <w:bCs/>
      </w:rPr>
    </w:tblStylePr>
    <w:tblStylePr w:type="lastRow">
      <w:rPr>
        <w:b/>
        <w:bCs/>
      </w:rPr>
      <w:tblPr/>
      <w:tcPr>
        <w:tcBorders>
          <w:top w:val="single" w:sz="18" w:space="0" w:color="C6AD91" w:themeColor="accent4" w:themeTint="BF"/>
        </w:tcBorders>
      </w:tcPr>
    </w:tblStylePr>
    <w:tblStylePr w:type="firstCol">
      <w:rPr>
        <w:b/>
        <w:bCs/>
      </w:rPr>
    </w:tblStylePr>
    <w:tblStylePr w:type="lastCol">
      <w:rPr>
        <w:b/>
        <w:bCs/>
      </w:rPr>
    </w:tblStylePr>
    <w:tblStylePr w:type="band1Vert">
      <w:tblPr/>
      <w:tcPr>
        <w:shd w:val="clear" w:color="auto" w:fill="D9C9B6" w:themeFill="accent4" w:themeFillTint="7F"/>
      </w:tcPr>
    </w:tblStylePr>
    <w:tblStylePr w:type="band1Horz">
      <w:tblPr/>
      <w:tcPr>
        <w:shd w:val="clear" w:color="auto" w:fill="D9C9B6" w:themeFill="accent4" w:themeFillTint="7F"/>
      </w:tcPr>
    </w:tblStylePr>
  </w:style>
  <w:style w:type="table" w:styleId="MediumGrid1-Accent5">
    <w:name w:val="Medium Grid 1 Accent 5"/>
    <w:basedOn w:val="TableNormal"/>
    <w:uiPriority w:val="67"/>
    <w:rsid w:val="00DB712C"/>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insideV w:val="single" w:sz="8" w:space="0" w:color="8B9B9E" w:themeColor="accent5" w:themeTint="BF"/>
      </w:tblBorders>
    </w:tblPr>
    <w:tcPr>
      <w:shd w:val="clear" w:color="auto" w:fill="D8DEDF" w:themeFill="accent5" w:themeFillTint="3F"/>
    </w:tcPr>
    <w:tblStylePr w:type="firstRow">
      <w:rPr>
        <w:b/>
        <w:bCs/>
      </w:rPr>
    </w:tblStylePr>
    <w:tblStylePr w:type="lastRow">
      <w:rPr>
        <w:b/>
        <w:bCs/>
      </w:rPr>
      <w:tblPr/>
      <w:tcPr>
        <w:tcBorders>
          <w:top w:val="single" w:sz="18" w:space="0" w:color="8B9B9E" w:themeColor="accent5" w:themeTint="BF"/>
        </w:tcBorders>
      </w:tcPr>
    </w:tblStylePr>
    <w:tblStylePr w:type="firstCol">
      <w:rPr>
        <w:b/>
        <w:bCs/>
      </w:rPr>
    </w:tblStylePr>
    <w:tblStylePr w:type="lastCol">
      <w:rPr>
        <w:b/>
        <w:bCs/>
      </w:rPr>
    </w:tblStylePr>
    <w:tblStylePr w:type="band1Vert">
      <w:tblPr/>
      <w:tcPr>
        <w:shd w:val="clear" w:color="auto" w:fill="B1BCBE" w:themeFill="accent5" w:themeFillTint="7F"/>
      </w:tcPr>
    </w:tblStylePr>
    <w:tblStylePr w:type="band1Horz">
      <w:tblPr/>
      <w:tcPr>
        <w:shd w:val="clear" w:color="auto" w:fill="B1BCBE" w:themeFill="accent5" w:themeFillTint="7F"/>
      </w:tcPr>
    </w:tblStylePr>
  </w:style>
  <w:style w:type="table" w:styleId="MediumGrid1-Accent6">
    <w:name w:val="Medium Grid 1 Accent 6"/>
    <w:basedOn w:val="TableNormal"/>
    <w:uiPriority w:val="67"/>
    <w:rsid w:val="00DB712C"/>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insideV w:val="single" w:sz="8" w:space="0" w:color="B5AE93" w:themeColor="accent6" w:themeTint="BF"/>
      </w:tblBorders>
    </w:tblPr>
    <w:tcPr>
      <w:shd w:val="clear" w:color="auto" w:fill="E6E4DB" w:themeFill="accent6" w:themeFillTint="3F"/>
    </w:tcPr>
    <w:tblStylePr w:type="firstRow">
      <w:rPr>
        <w:b/>
        <w:bCs/>
      </w:rPr>
    </w:tblStylePr>
    <w:tblStylePr w:type="lastRow">
      <w:rPr>
        <w:b/>
        <w:bCs/>
      </w:rPr>
      <w:tblPr/>
      <w:tcPr>
        <w:tcBorders>
          <w:top w:val="single" w:sz="18" w:space="0" w:color="B5AE93" w:themeColor="accent6" w:themeTint="BF"/>
        </w:tcBorders>
      </w:tcPr>
    </w:tblStylePr>
    <w:tblStylePr w:type="firstCol">
      <w:rPr>
        <w:b/>
        <w:bCs/>
      </w:rPr>
    </w:tblStylePr>
    <w:tblStylePr w:type="lastCol">
      <w:rPr>
        <w:b/>
        <w:bCs/>
      </w:rPr>
    </w:tblStylePr>
    <w:tblStylePr w:type="band1Vert">
      <w:tblPr/>
      <w:tcPr>
        <w:shd w:val="clear" w:color="auto" w:fill="CEC9B7" w:themeFill="accent6" w:themeFillTint="7F"/>
      </w:tcPr>
    </w:tblStylePr>
    <w:tblStylePr w:type="band1Horz">
      <w:tblPr/>
      <w:tcPr>
        <w:shd w:val="clear" w:color="auto" w:fill="CEC9B7" w:themeFill="accent6" w:themeFillTint="7F"/>
      </w:tcPr>
    </w:tblStylePr>
  </w:style>
  <w:style w:type="table" w:styleId="MediumGrid2">
    <w:name w:val="Medium Grid 2"/>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insideH w:val="single" w:sz="8" w:space="0" w:color="7E97AD" w:themeColor="accent1"/>
        <w:insideV w:val="single" w:sz="8" w:space="0" w:color="7E97AD" w:themeColor="accent1"/>
      </w:tblBorders>
    </w:tblPr>
    <w:tcPr>
      <w:shd w:val="clear" w:color="auto" w:fill="DFE5EA" w:themeFill="accent1" w:themeFillTint="3F"/>
    </w:tcPr>
    <w:tblStylePr w:type="firstRow">
      <w:rPr>
        <w:b/>
        <w:bCs/>
        <w:color w:val="000000" w:themeColor="text1"/>
      </w:rPr>
      <w:tblPr/>
      <w:tcPr>
        <w:shd w:val="clear" w:color="auto" w:fill="F2F4F6"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AEE" w:themeFill="accent1" w:themeFillTint="33"/>
      </w:tcPr>
    </w:tblStylePr>
    <w:tblStylePr w:type="band1Vert">
      <w:tblPr/>
      <w:tcPr>
        <w:shd w:val="clear" w:color="auto" w:fill="BECBD6" w:themeFill="accent1" w:themeFillTint="7F"/>
      </w:tcPr>
    </w:tblStylePr>
    <w:tblStylePr w:type="band1Horz">
      <w:tblPr/>
      <w:tcPr>
        <w:tcBorders>
          <w:insideH w:val="single" w:sz="6" w:space="0" w:color="7E97AD" w:themeColor="accent1"/>
          <w:insideV w:val="single" w:sz="6" w:space="0" w:color="7E97AD" w:themeColor="accent1"/>
        </w:tcBorders>
        <w:shd w:val="clear" w:color="auto" w:fill="BECBD6"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insideH w:val="single" w:sz="8" w:space="0" w:color="CC8E60" w:themeColor="accent2"/>
        <w:insideV w:val="single" w:sz="8" w:space="0" w:color="CC8E60" w:themeColor="accent2"/>
      </w:tblBorders>
    </w:tblPr>
    <w:tcPr>
      <w:shd w:val="clear" w:color="auto" w:fill="F2E2D7" w:themeFill="accent2" w:themeFillTint="3F"/>
    </w:tcPr>
    <w:tblStylePr w:type="firstRow">
      <w:rPr>
        <w:b/>
        <w:bCs/>
        <w:color w:val="000000" w:themeColor="text1"/>
      </w:rPr>
      <w:tblPr/>
      <w:tcPr>
        <w:shd w:val="clear" w:color="auto" w:fill="FAF3E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E8DF" w:themeFill="accent2" w:themeFillTint="33"/>
      </w:tcPr>
    </w:tblStylePr>
    <w:tblStylePr w:type="band1Vert">
      <w:tblPr/>
      <w:tcPr>
        <w:shd w:val="clear" w:color="auto" w:fill="E5C6AF" w:themeFill="accent2" w:themeFillTint="7F"/>
      </w:tcPr>
    </w:tblStylePr>
    <w:tblStylePr w:type="band1Horz">
      <w:tblPr/>
      <w:tcPr>
        <w:tcBorders>
          <w:insideH w:val="single" w:sz="6" w:space="0" w:color="CC8E60" w:themeColor="accent2"/>
          <w:insideV w:val="single" w:sz="6" w:space="0" w:color="CC8E60" w:themeColor="accent2"/>
        </w:tcBorders>
        <w:shd w:val="clear" w:color="auto" w:fill="E5C6A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insideH w:val="single" w:sz="8" w:space="0" w:color="7A6A60" w:themeColor="accent3"/>
        <w:insideV w:val="single" w:sz="8" w:space="0" w:color="7A6A60" w:themeColor="accent3"/>
      </w:tblBorders>
    </w:tblPr>
    <w:tcPr>
      <w:shd w:val="clear" w:color="auto" w:fill="DFD9D6" w:themeFill="accent3" w:themeFillTint="3F"/>
    </w:tcPr>
    <w:tblStylePr w:type="firstRow">
      <w:rPr>
        <w:b/>
        <w:bCs/>
        <w:color w:val="000000" w:themeColor="text1"/>
      </w:rPr>
      <w:tblPr/>
      <w:tcPr>
        <w:shd w:val="clear" w:color="auto" w:fill="F2F0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E0DE" w:themeFill="accent3" w:themeFillTint="33"/>
      </w:tcPr>
    </w:tblStylePr>
    <w:tblStylePr w:type="band1Vert">
      <w:tblPr/>
      <w:tcPr>
        <w:shd w:val="clear" w:color="auto" w:fill="BEB4AD" w:themeFill="accent3" w:themeFillTint="7F"/>
      </w:tcPr>
    </w:tblStylePr>
    <w:tblStylePr w:type="band1Horz">
      <w:tblPr/>
      <w:tcPr>
        <w:tcBorders>
          <w:insideH w:val="single" w:sz="6" w:space="0" w:color="7A6A60" w:themeColor="accent3"/>
          <w:insideV w:val="single" w:sz="6" w:space="0" w:color="7A6A60" w:themeColor="accent3"/>
        </w:tcBorders>
        <w:shd w:val="clear" w:color="auto" w:fill="BEB4AD"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insideH w:val="single" w:sz="8" w:space="0" w:color="B4936D" w:themeColor="accent4"/>
        <w:insideV w:val="single" w:sz="8" w:space="0" w:color="B4936D" w:themeColor="accent4"/>
      </w:tblBorders>
    </w:tblPr>
    <w:tcPr>
      <w:shd w:val="clear" w:color="auto" w:fill="ECE4DA" w:themeFill="accent4" w:themeFillTint="3F"/>
    </w:tcPr>
    <w:tblStylePr w:type="firstRow">
      <w:rPr>
        <w:b/>
        <w:bCs/>
        <w:color w:val="000000" w:themeColor="text1"/>
      </w:rPr>
      <w:tblPr/>
      <w:tcPr>
        <w:shd w:val="clear" w:color="auto" w:fill="F7F4F0"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0E9E1" w:themeFill="accent4" w:themeFillTint="33"/>
      </w:tcPr>
    </w:tblStylePr>
    <w:tblStylePr w:type="band1Vert">
      <w:tblPr/>
      <w:tcPr>
        <w:shd w:val="clear" w:color="auto" w:fill="D9C9B6" w:themeFill="accent4" w:themeFillTint="7F"/>
      </w:tcPr>
    </w:tblStylePr>
    <w:tblStylePr w:type="band1Horz">
      <w:tblPr/>
      <w:tcPr>
        <w:tcBorders>
          <w:insideH w:val="single" w:sz="6" w:space="0" w:color="B4936D" w:themeColor="accent4"/>
          <w:insideV w:val="single" w:sz="6" w:space="0" w:color="B4936D" w:themeColor="accent4"/>
        </w:tcBorders>
        <w:shd w:val="clear" w:color="auto" w:fill="D9C9B6"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insideH w:val="single" w:sz="8" w:space="0" w:color="67787B" w:themeColor="accent5"/>
        <w:insideV w:val="single" w:sz="8" w:space="0" w:color="67787B" w:themeColor="accent5"/>
      </w:tblBorders>
    </w:tblPr>
    <w:tcPr>
      <w:shd w:val="clear" w:color="auto" w:fill="D8DEDF" w:themeFill="accent5" w:themeFillTint="3F"/>
    </w:tcPr>
    <w:tblStylePr w:type="firstRow">
      <w:rPr>
        <w:b/>
        <w:bCs/>
        <w:color w:val="000000" w:themeColor="text1"/>
      </w:rPr>
      <w:tblPr/>
      <w:tcPr>
        <w:shd w:val="clear" w:color="auto" w:fill="EFF1F2"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FE4E5" w:themeFill="accent5" w:themeFillTint="33"/>
      </w:tcPr>
    </w:tblStylePr>
    <w:tblStylePr w:type="band1Vert">
      <w:tblPr/>
      <w:tcPr>
        <w:shd w:val="clear" w:color="auto" w:fill="B1BCBE" w:themeFill="accent5" w:themeFillTint="7F"/>
      </w:tcPr>
    </w:tblStylePr>
    <w:tblStylePr w:type="band1Horz">
      <w:tblPr/>
      <w:tcPr>
        <w:tcBorders>
          <w:insideH w:val="single" w:sz="6" w:space="0" w:color="67787B" w:themeColor="accent5"/>
          <w:insideV w:val="single" w:sz="6" w:space="0" w:color="67787B" w:themeColor="accent5"/>
        </w:tcBorders>
        <w:shd w:val="clear" w:color="auto" w:fill="B1BCBE"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insideH w:val="single" w:sz="8" w:space="0" w:color="9D936F" w:themeColor="accent6"/>
        <w:insideV w:val="single" w:sz="8" w:space="0" w:color="9D936F" w:themeColor="accent6"/>
      </w:tblBorders>
    </w:tblPr>
    <w:tcPr>
      <w:shd w:val="clear" w:color="auto" w:fill="E6E4DB" w:themeFill="accent6" w:themeFillTint="3F"/>
    </w:tcPr>
    <w:tblStylePr w:type="firstRow">
      <w:rPr>
        <w:b/>
        <w:bCs/>
        <w:color w:val="000000" w:themeColor="text1"/>
      </w:rPr>
      <w:tblPr/>
      <w:tcPr>
        <w:shd w:val="clear" w:color="auto" w:fill="F5F4F0"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E9E2" w:themeFill="accent6" w:themeFillTint="33"/>
      </w:tcPr>
    </w:tblStylePr>
    <w:tblStylePr w:type="band1Vert">
      <w:tblPr/>
      <w:tcPr>
        <w:shd w:val="clear" w:color="auto" w:fill="CEC9B7" w:themeFill="accent6" w:themeFillTint="7F"/>
      </w:tcPr>
    </w:tblStylePr>
    <w:tblStylePr w:type="band1Horz">
      <w:tblPr/>
      <w:tcPr>
        <w:tcBorders>
          <w:insideH w:val="single" w:sz="6" w:space="0" w:color="9D936F" w:themeColor="accent6"/>
          <w:insideV w:val="single" w:sz="6" w:space="0" w:color="9D936F" w:themeColor="accent6"/>
        </w:tcBorders>
        <w:shd w:val="clear" w:color="auto" w:fill="CEC9B7"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E5E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E97A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E97A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E97A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CBD6"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CBD6" w:themeFill="accent1" w:themeFillTint="7F"/>
      </w:tcPr>
    </w:tblStylePr>
  </w:style>
  <w:style w:type="table" w:styleId="MediumGrid3-Accent2">
    <w:name w:val="Medium Grid 3 Accent 2"/>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2E2D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C8E6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C8E6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C8E6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C6A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5C6AF" w:themeFill="accent2" w:themeFillTint="7F"/>
      </w:tcPr>
    </w:tblStylePr>
  </w:style>
  <w:style w:type="table" w:styleId="MediumGrid3-Accent3">
    <w:name w:val="Medium Grid 3 Accent 3"/>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9D6"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A6A6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A6A6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A6A6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EB4AD"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EB4AD" w:themeFill="accent3" w:themeFillTint="7F"/>
      </w:tcPr>
    </w:tblStylePr>
  </w:style>
  <w:style w:type="table" w:styleId="MediumGrid3-Accent4">
    <w:name w:val="Medium Grid 3 Accent 4"/>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CE4D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4936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4936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4936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9C9B6"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9C9B6" w:themeFill="accent4" w:themeFillTint="7F"/>
      </w:tcPr>
    </w:tblStylePr>
  </w:style>
  <w:style w:type="table" w:styleId="MediumGrid3-Accent5">
    <w:name w:val="Medium Grid 3 Accent 5"/>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8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7787B"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7787B"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7787B"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1BCBE"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1BCBE" w:themeFill="accent5" w:themeFillTint="7F"/>
      </w:tcPr>
    </w:tblStylePr>
  </w:style>
  <w:style w:type="table" w:styleId="MediumGrid3-Accent6">
    <w:name w:val="Medium Grid 3 Accent 6"/>
    <w:basedOn w:val="TableNormal"/>
    <w:uiPriority w:val="69"/>
    <w:rsid w:val="00DB712C"/>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4D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D936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D936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D936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C9B7"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EC9B7" w:themeFill="accent6" w:themeFillTint="7F"/>
      </w:tcPr>
    </w:tblStylePr>
  </w:style>
  <w:style w:type="table" w:styleId="MediumList1">
    <w:name w:val="Medium List 1"/>
    <w:basedOn w:val="TableNormal"/>
    <w:uiPriority w:val="65"/>
    <w:rsid w:val="00DB712C"/>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2123"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DB712C"/>
    <w:pPr>
      <w:spacing w:after="0" w:line="240" w:lineRule="auto"/>
    </w:pPr>
    <w:rPr>
      <w:color w:val="000000" w:themeColor="text1"/>
    </w:rPr>
    <w:tblPr>
      <w:tblStyleRowBandSize w:val="1"/>
      <w:tblStyleColBandSize w:val="1"/>
      <w:tblBorders>
        <w:top w:val="single" w:sz="8" w:space="0" w:color="7E97AD" w:themeColor="accent1"/>
        <w:bottom w:val="single" w:sz="8" w:space="0" w:color="7E97AD" w:themeColor="accent1"/>
      </w:tblBorders>
    </w:tblPr>
    <w:tblStylePr w:type="firstRow">
      <w:rPr>
        <w:rFonts w:asciiTheme="majorHAnsi" w:eastAsiaTheme="majorEastAsia" w:hAnsiTheme="majorHAnsi" w:cstheme="majorBidi"/>
      </w:rPr>
      <w:tblPr/>
      <w:tcPr>
        <w:tcBorders>
          <w:top w:val="nil"/>
          <w:bottom w:val="single" w:sz="8" w:space="0" w:color="7E97AD" w:themeColor="accent1"/>
        </w:tcBorders>
      </w:tcPr>
    </w:tblStylePr>
    <w:tblStylePr w:type="lastRow">
      <w:rPr>
        <w:b/>
        <w:bCs/>
        <w:color w:val="1F2123" w:themeColor="text2"/>
      </w:rPr>
      <w:tblPr/>
      <w:tcPr>
        <w:tcBorders>
          <w:top w:val="single" w:sz="8" w:space="0" w:color="7E97AD" w:themeColor="accent1"/>
          <w:bottom w:val="single" w:sz="8" w:space="0" w:color="7E97AD" w:themeColor="accent1"/>
        </w:tcBorders>
      </w:tcPr>
    </w:tblStylePr>
    <w:tblStylePr w:type="firstCol">
      <w:rPr>
        <w:b/>
        <w:bCs/>
      </w:rPr>
    </w:tblStylePr>
    <w:tblStylePr w:type="lastCol">
      <w:rPr>
        <w:b/>
        <w:bCs/>
      </w:rPr>
      <w:tblPr/>
      <w:tcPr>
        <w:tcBorders>
          <w:top w:val="single" w:sz="8" w:space="0" w:color="7E97AD" w:themeColor="accent1"/>
          <w:bottom w:val="single" w:sz="8" w:space="0" w:color="7E97AD" w:themeColor="accent1"/>
        </w:tcBorders>
      </w:tcPr>
    </w:tblStylePr>
    <w:tblStylePr w:type="band1Vert">
      <w:tblPr/>
      <w:tcPr>
        <w:shd w:val="clear" w:color="auto" w:fill="DFE5EA" w:themeFill="accent1" w:themeFillTint="3F"/>
      </w:tcPr>
    </w:tblStylePr>
    <w:tblStylePr w:type="band1Horz">
      <w:tblPr/>
      <w:tcPr>
        <w:shd w:val="clear" w:color="auto" w:fill="DFE5EA" w:themeFill="accent1" w:themeFillTint="3F"/>
      </w:tcPr>
    </w:tblStylePr>
  </w:style>
  <w:style w:type="table" w:styleId="MediumList1-Accent2">
    <w:name w:val="Medium List 1 Accent 2"/>
    <w:basedOn w:val="TableNormal"/>
    <w:uiPriority w:val="65"/>
    <w:rsid w:val="00DB712C"/>
    <w:pPr>
      <w:spacing w:after="0" w:line="240" w:lineRule="auto"/>
    </w:pPr>
    <w:rPr>
      <w:color w:val="000000" w:themeColor="text1"/>
    </w:rPr>
    <w:tblPr>
      <w:tblStyleRowBandSize w:val="1"/>
      <w:tblStyleColBandSize w:val="1"/>
      <w:tblBorders>
        <w:top w:val="single" w:sz="8" w:space="0" w:color="CC8E60" w:themeColor="accent2"/>
        <w:bottom w:val="single" w:sz="8" w:space="0" w:color="CC8E60" w:themeColor="accent2"/>
      </w:tblBorders>
    </w:tblPr>
    <w:tblStylePr w:type="firstRow">
      <w:rPr>
        <w:rFonts w:asciiTheme="majorHAnsi" w:eastAsiaTheme="majorEastAsia" w:hAnsiTheme="majorHAnsi" w:cstheme="majorBidi"/>
      </w:rPr>
      <w:tblPr/>
      <w:tcPr>
        <w:tcBorders>
          <w:top w:val="nil"/>
          <w:bottom w:val="single" w:sz="8" w:space="0" w:color="CC8E60" w:themeColor="accent2"/>
        </w:tcBorders>
      </w:tcPr>
    </w:tblStylePr>
    <w:tblStylePr w:type="lastRow">
      <w:rPr>
        <w:b/>
        <w:bCs/>
        <w:color w:val="1F2123" w:themeColor="text2"/>
      </w:rPr>
      <w:tblPr/>
      <w:tcPr>
        <w:tcBorders>
          <w:top w:val="single" w:sz="8" w:space="0" w:color="CC8E60" w:themeColor="accent2"/>
          <w:bottom w:val="single" w:sz="8" w:space="0" w:color="CC8E60" w:themeColor="accent2"/>
        </w:tcBorders>
      </w:tcPr>
    </w:tblStylePr>
    <w:tblStylePr w:type="firstCol">
      <w:rPr>
        <w:b/>
        <w:bCs/>
      </w:rPr>
    </w:tblStylePr>
    <w:tblStylePr w:type="lastCol">
      <w:rPr>
        <w:b/>
        <w:bCs/>
      </w:rPr>
      <w:tblPr/>
      <w:tcPr>
        <w:tcBorders>
          <w:top w:val="single" w:sz="8" w:space="0" w:color="CC8E60" w:themeColor="accent2"/>
          <w:bottom w:val="single" w:sz="8" w:space="0" w:color="CC8E60" w:themeColor="accent2"/>
        </w:tcBorders>
      </w:tcPr>
    </w:tblStylePr>
    <w:tblStylePr w:type="band1Vert">
      <w:tblPr/>
      <w:tcPr>
        <w:shd w:val="clear" w:color="auto" w:fill="F2E2D7" w:themeFill="accent2" w:themeFillTint="3F"/>
      </w:tcPr>
    </w:tblStylePr>
    <w:tblStylePr w:type="band1Horz">
      <w:tblPr/>
      <w:tcPr>
        <w:shd w:val="clear" w:color="auto" w:fill="F2E2D7" w:themeFill="accent2" w:themeFillTint="3F"/>
      </w:tcPr>
    </w:tblStylePr>
  </w:style>
  <w:style w:type="table" w:styleId="MediumList1-Accent3">
    <w:name w:val="Medium List 1 Accent 3"/>
    <w:basedOn w:val="TableNormal"/>
    <w:uiPriority w:val="65"/>
    <w:rsid w:val="00DB712C"/>
    <w:pPr>
      <w:spacing w:after="0" w:line="240" w:lineRule="auto"/>
    </w:pPr>
    <w:rPr>
      <w:color w:val="000000" w:themeColor="text1"/>
    </w:rPr>
    <w:tblPr>
      <w:tblStyleRowBandSize w:val="1"/>
      <w:tblStyleColBandSize w:val="1"/>
      <w:tblBorders>
        <w:top w:val="single" w:sz="8" w:space="0" w:color="7A6A60" w:themeColor="accent3"/>
        <w:bottom w:val="single" w:sz="8" w:space="0" w:color="7A6A60" w:themeColor="accent3"/>
      </w:tblBorders>
    </w:tblPr>
    <w:tblStylePr w:type="firstRow">
      <w:rPr>
        <w:rFonts w:asciiTheme="majorHAnsi" w:eastAsiaTheme="majorEastAsia" w:hAnsiTheme="majorHAnsi" w:cstheme="majorBidi"/>
      </w:rPr>
      <w:tblPr/>
      <w:tcPr>
        <w:tcBorders>
          <w:top w:val="nil"/>
          <w:bottom w:val="single" w:sz="8" w:space="0" w:color="7A6A60" w:themeColor="accent3"/>
        </w:tcBorders>
      </w:tcPr>
    </w:tblStylePr>
    <w:tblStylePr w:type="lastRow">
      <w:rPr>
        <w:b/>
        <w:bCs/>
        <w:color w:val="1F2123" w:themeColor="text2"/>
      </w:rPr>
      <w:tblPr/>
      <w:tcPr>
        <w:tcBorders>
          <w:top w:val="single" w:sz="8" w:space="0" w:color="7A6A60" w:themeColor="accent3"/>
          <w:bottom w:val="single" w:sz="8" w:space="0" w:color="7A6A60" w:themeColor="accent3"/>
        </w:tcBorders>
      </w:tcPr>
    </w:tblStylePr>
    <w:tblStylePr w:type="firstCol">
      <w:rPr>
        <w:b/>
        <w:bCs/>
      </w:rPr>
    </w:tblStylePr>
    <w:tblStylePr w:type="lastCol">
      <w:rPr>
        <w:b/>
        <w:bCs/>
      </w:rPr>
      <w:tblPr/>
      <w:tcPr>
        <w:tcBorders>
          <w:top w:val="single" w:sz="8" w:space="0" w:color="7A6A60" w:themeColor="accent3"/>
          <w:bottom w:val="single" w:sz="8" w:space="0" w:color="7A6A60" w:themeColor="accent3"/>
        </w:tcBorders>
      </w:tcPr>
    </w:tblStylePr>
    <w:tblStylePr w:type="band1Vert">
      <w:tblPr/>
      <w:tcPr>
        <w:shd w:val="clear" w:color="auto" w:fill="DFD9D6" w:themeFill="accent3" w:themeFillTint="3F"/>
      </w:tcPr>
    </w:tblStylePr>
    <w:tblStylePr w:type="band1Horz">
      <w:tblPr/>
      <w:tcPr>
        <w:shd w:val="clear" w:color="auto" w:fill="DFD9D6" w:themeFill="accent3" w:themeFillTint="3F"/>
      </w:tcPr>
    </w:tblStylePr>
  </w:style>
  <w:style w:type="table" w:styleId="MediumList1-Accent4">
    <w:name w:val="Medium List 1 Accent 4"/>
    <w:basedOn w:val="TableNormal"/>
    <w:uiPriority w:val="65"/>
    <w:rsid w:val="00DB712C"/>
    <w:pPr>
      <w:spacing w:after="0" w:line="240" w:lineRule="auto"/>
    </w:pPr>
    <w:rPr>
      <w:color w:val="000000" w:themeColor="text1"/>
    </w:rPr>
    <w:tblPr>
      <w:tblStyleRowBandSize w:val="1"/>
      <w:tblStyleColBandSize w:val="1"/>
      <w:tblBorders>
        <w:top w:val="single" w:sz="8" w:space="0" w:color="B4936D" w:themeColor="accent4"/>
        <w:bottom w:val="single" w:sz="8" w:space="0" w:color="B4936D" w:themeColor="accent4"/>
      </w:tblBorders>
    </w:tblPr>
    <w:tblStylePr w:type="firstRow">
      <w:rPr>
        <w:rFonts w:asciiTheme="majorHAnsi" w:eastAsiaTheme="majorEastAsia" w:hAnsiTheme="majorHAnsi" w:cstheme="majorBidi"/>
      </w:rPr>
      <w:tblPr/>
      <w:tcPr>
        <w:tcBorders>
          <w:top w:val="nil"/>
          <w:bottom w:val="single" w:sz="8" w:space="0" w:color="B4936D" w:themeColor="accent4"/>
        </w:tcBorders>
      </w:tcPr>
    </w:tblStylePr>
    <w:tblStylePr w:type="lastRow">
      <w:rPr>
        <w:b/>
        <w:bCs/>
        <w:color w:val="1F2123" w:themeColor="text2"/>
      </w:rPr>
      <w:tblPr/>
      <w:tcPr>
        <w:tcBorders>
          <w:top w:val="single" w:sz="8" w:space="0" w:color="B4936D" w:themeColor="accent4"/>
          <w:bottom w:val="single" w:sz="8" w:space="0" w:color="B4936D" w:themeColor="accent4"/>
        </w:tcBorders>
      </w:tcPr>
    </w:tblStylePr>
    <w:tblStylePr w:type="firstCol">
      <w:rPr>
        <w:b/>
        <w:bCs/>
      </w:rPr>
    </w:tblStylePr>
    <w:tblStylePr w:type="lastCol">
      <w:rPr>
        <w:b/>
        <w:bCs/>
      </w:rPr>
      <w:tblPr/>
      <w:tcPr>
        <w:tcBorders>
          <w:top w:val="single" w:sz="8" w:space="0" w:color="B4936D" w:themeColor="accent4"/>
          <w:bottom w:val="single" w:sz="8" w:space="0" w:color="B4936D" w:themeColor="accent4"/>
        </w:tcBorders>
      </w:tcPr>
    </w:tblStylePr>
    <w:tblStylePr w:type="band1Vert">
      <w:tblPr/>
      <w:tcPr>
        <w:shd w:val="clear" w:color="auto" w:fill="ECE4DA" w:themeFill="accent4" w:themeFillTint="3F"/>
      </w:tcPr>
    </w:tblStylePr>
    <w:tblStylePr w:type="band1Horz">
      <w:tblPr/>
      <w:tcPr>
        <w:shd w:val="clear" w:color="auto" w:fill="ECE4DA" w:themeFill="accent4" w:themeFillTint="3F"/>
      </w:tcPr>
    </w:tblStylePr>
  </w:style>
  <w:style w:type="table" w:styleId="MediumList1-Accent5">
    <w:name w:val="Medium List 1 Accent 5"/>
    <w:basedOn w:val="TableNormal"/>
    <w:uiPriority w:val="65"/>
    <w:rsid w:val="00DB712C"/>
    <w:pPr>
      <w:spacing w:after="0" w:line="240" w:lineRule="auto"/>
    </w:pPr>
    <w:rPr>
      <w:color w:val="000000" w:themeColor="text1"/>
    </w:rPr>
    <w:tblPr>
      <w:tblStyleRowBandSize w:val="1"/>
      <w:tblStyleColBandSize w:val="1"/>
      <w:tblBorders>
        <w:top w:val="single" w:sz="8" w:space="0" w:color="67787B" w:themeColor="accent5"/>
        <w:bottom w:val="single" w:sz="8" w:space="0" w:color="67787B" w:themeColor="accent5"/>
      </w:tblBorders>
    </w:tblPr>
    <w:tblStylePr w:type="firstRow">
      <w:rPr>
        <w:rFonts w:asciiTheme="majorHAnsi" w:eastAsiaTheme="majorEastAsia" w:hAnsiTheme="majorHAnsi" w:cstheme="majorBidi"/>
      </w:rPr>
      <w:tblPr/>
      <w:tcPr>
        <w:tcBorders>
          <w:top w:val="nil"/>
          <w:bottom w:val="single" w:sz="8" w:space="0" w:color="67787B" w:themeColor="accent5"/>
        </w:tcBorders>
      </w:tcPr>
    </w:tblStylePr>
    <w:tblStylePr w:type="lastRow">
      <w:rPr>
        <w:b/>
        <w:bCs/>
        <w:color w:val="1F2123" w:themeColor="text2"/>
      </w:rPr>
      <w:tblPr/>
      <w:tcPr>
        <w:tcBorders>
          <w:top w:val="single" w:sz="8" w:space="0" w:color="67787B" w:themeColor="accent5"/>
          <w:bottom w:val="single" w:sz="8" w:space="0" w:color="67787B" w:themeColor="accent5"/>
        </w:tcBorders>
      </w:tcPr>
    </w:tblStylePr>
    <w:tblStylePr w:type="firstCol">
      <w:rPr>
        <w:b/>
        <w:bCs/>
      </w:rPr>
    </w:tblStylePr>
    <w:tblStylePr w:type="lastCol">
      <w:rPr>
        <w:b/>
        <w:bCs/>
      </w:rPr>
      <w:tblPr/>
      <w:tcPr>
        <w:tcBorders>
          <w:top w:val="single" w:sz="8" w:space="0" w:color="67787B" w:themeColor="accent5"/>
          <w:bottom w:val="single" w:sz="8" w:space="0" w:color="67787B" w:themeColor="accent5"/>
        </w:tcBorders>
      </w:tcPr>
    </w:tblStylePr>
    <w:tblStylePr w:type="band1Vert">
      <w:tblPr/>
      <w:tcPr>
        <w:shd w:val="clear" w:color="auto" w:fill="D8DEDF" w:themeFill="accent5" w:themeFillTint="3F"/>
      </w:tcPr>
    </w:tblStylePr>
    <w:tblStylePr w:type="band1Horz">
      <w:tblPr/>
      <w:tcPr>
        <w:shd w:val="clear" w:color="auto" w:fill="D8DEDF" w:themeFill="accent5" w:themeFillTint="3F"/>
      </w:tcPr>
    </w:tblStylePr>
  </w:style>
  <w:style w:type="table" w:styleId="MediumList1-Accent6">
    <w:name w:val="Medium List 1 Accent 6"/>
    <w:basedOn w:val="TableNormal"/>
    <w:uiPriority w:val="65"/>
    <w:rsid w:val="00DB712C"/>
    <w:pPr>
      <w:spacing w:after="0" w:line="240" w:lineRule="auto"/>
    </w:pPr>
    <w:rPr>
      <w:color w:val="000000" w:themeColor="text1"/>
    </w:rPr>
    <w:tblPr>
      <w:tblStyleRowBandSize w:val="1"/>
      <w:tblStyleColBandSize w:val="1"/>
      <w:tblBorders>
        <w:top w:val="single" w:sz="8" w:space="0" w:color="9D936F" w:themeColor="accent6"/>
        <w:bottom w:val="single" w:sz="8" w:space="0" w:color="9D936F" w:themeColor="accent6"/>
      </w:tblBorders>
    </w:tblPr>
    <w:tblStylePr w:type="firstRow">
      <w:rPr>
        <w:rFonts w:asciiTheme="majorHAnsi" w:eastAsiaTheme="majorEastAsia" w:hAnsiTheme="majorHAnsi" w:cstheme="majorBidi"/>
      </w:rPr>
      <w:tblPr/>
      <w:tcPr>
        <w:tcBorders>
          <w:top w:val="nil"/>
          <w:bottom w:val="single" w:sz="8" w:space="0" w:color="9D936F" w:themeColor="accent6"/>
        </w:tcBorders>
      </w:tcPr>
    </w:tblStylePr>
    <w:tblStylePr w:type="lastRow">
      <w:rPr>
        <w:b/>
        <w:bCs/>
        <w:color w:val="1F2123" w:themeColor="text2"/>
      </w:rPr>
      <w:tblPr/>
      <w:tcPr>
        <w:tcBorders>
          <w:top w:val="single" w:sz="8" w:space="0" w:color="9D936F" w:themeColor="accent6"/>
          <w:bottom w:val="single" w:sz="8" w:space="0" w:color="9D936F" w:themeColor="accent6"/>
        </w:tcBorders>
      </w:tcPr>
    </w:tblStylePr>
    <w:tblStylePr w:type="firstCol">
      <w:rPr>
        <w:b/>
        <w:bCs/>
      </w:rPr>
    </w:tblStylePr>
    <w:tblStylePr w:type="lastCol">
      <w:rPr>
        <w:b/>
        <w:bCs/>
      </w:rPr>
      <w:tblPr/>
      <w:tcPr>
        <w:tcBorders>
          <w:top w:val="single" w:sz="8" w:space="0" w:color="9D936F" w:themeColor="accent6"/>
          <w:bottom w:val="single" w:sz="8" w:space="0" w:color="9D936F" w:themeColor="accent6"/>
        </w:tcBorders>
      </w:tcPr>
    </w:tblStylePr>
    <w:tblStylePr w:type="band1Vert">
      <w:tblPr/>
      <w:tcPr>
        <w:shd w:val="clear" w:color="auto" w:fill="E6E4DB" w:themeFill="accent6" w:themeFillTint="3F"/>
      </w:tcPr>
    </w:tblStylePr>
    <w:tblStylePr w:type="band1Horz">
      <w:tblPr/>
      <w:tcPr>
        <w:shd w:val="clear" w:color="auto" w:fill="E6E4DB" w:themeFill="accent6" w:themeFillTint="3F"/>
      </w:tcPr>
    </w:tblStylePr>
  </w:style>
  <w:style w:type="table" w:styleId="MediumList2">
    <w:name w:val="Medium List 2"/>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E97AD" w:themeColor="accent1"/>
        <w:left w:val="single" w:sz="8" w:space="0" w:color="7E97AD" w:themeColor="accent1"/>
        <w:bottom w:val="single" w:sz="8" w:space="0" w:color="7E97AD" w:themeColor="accent1"/>
        <w:right w:val="single" w:sz="8" w:space="0" w:color="7E97AD" w:themeColor="accent1"/>
      </w:tblBorders>
    </w:tblPr>
    <w:tblStylePr w:type="firstRow">
      <w:rPr>
        <w:sz w:val="24"/>
        <w:szCs w:val="24"/>
      </w:rPr>
      <w:tblPr/>
      <w:tcPr>
        <w:tcBorders>
          <w:top w:val="nil"/>
          <w:left w:val="nil"/>
          <w:bottom w:val="single" w:sz="24" w:space="0" w:color="7E97AD" w:themeColor="accent1"/>
          <w:right w:val="nil"/>
          <w:insideH w:val="nil"/>
          <w:insideV w:val="nil"/>
        </w:tcBorders>
        <w:shd w:val="clear" w:color="auto" w:fill="FFFFFF" w:themeFill="background1"/>
      </w:tcPr>
    </w:tblStylePr>
    <w:tblStylePr w:type="lastRow">
      <w:tblPr/>
      <w:tcPr>
        <w:tcBorders>
          <w:top w:val="single" w:sz="8" w:space="0" w:color="7E97A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E97AD" w:themeColor="accent1"/>
          <w:insideH w:val="nil"/>
          <w:insideV w:val="nil"/>
        </w:tcBorders>
        <w:shd w:val="clear" w:color="auto" w:fill="FFFFFF" w:themeFill="background1"/>
      </w:tcPr>
    </w:tblStylePr>
    <w:tblStylePr w:type="lastCol">
      <w:tblPr/>
      <w:tcPr>
        <w:tcBorders>
          <w:top w:val="nil"/>
          <w:left w:val="single" w:sz="8" w:space="0" w:color="7E97A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E5EA" w:themeFill="accent1" w:themeFillTint="3F"/>
      </w:tcPr>
    </w:tblStylePr>
    <w:tblStylePr w:type="band1Horz">
      <w:tblPr/>
      <w:tcPr>
        <w:tcBorders>
          <w:top w:val="nil"/>
          <w:bottom w:val="nil"/>
          <w:insideH w:val="nil"/>
          <w:insideV w:val="nil"/>
        </w:tcBorders>
        <w:shd w:val="clear" w:color="auto" w:fill="DFE5E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C8E60" w:themeColor="accent2"/>
        <w:left w:val="single" w:sz="8" w:space="0" w:color="CC8E60" w:themeColor="accent2"/>
        <w:bottom w:val="single" w:sz="8" w:space="0" w:color="CC8E60" w:themeColor="accent2"/>
        <w:right w:val="single" w:sz="8" w:space="0" w:color="CC8E60" w:themeColor="accent2"/>
      </w:tblBorders>
    </w:tblPr>
    <w:tblStylePr w:type="firstRow">
      <w:rPr>
        <w:sz w:val="24"/>
        <w:szCs w:val="24"/>
      </w:rPr>
      <w:tblPr/>
      <w:tcPr>
        <w:tcBorders>
          <w:top w:val="nil"/>
          <w:left w:val="nil"/>
          <w:bottom w:val="single" w:sz="24" w:space="0" w:color="CC8E60" w:themeColor="accent2"/>
          <w:right w:val="nil"/>
          <w:insideH w:val="nil"/>
          <w:insideV w:val="nil"/>
        </w:tcBorders>
        <w:shd w:val="clear" w:color="auto" w:fill="FFFFFF" w:themeFill="background1"/>
      </w:tcPr>
    </w:tblStylePr>
    <w:tblStylePr w:type="lastRow">
      <w:tblPr/>
      <w:tcPr>
        <w:tcBorders>
          <w:top w:val="single" w:sz="8" w:space="0" w:color="CC8E6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C8E60" w:themeColor="accent2"/>
          <w:insideH w:val="nil"/>
          <w:insideV w:val="nil"/>
        </w:tcBorders>
        <w:shd w:val="clear" w:color="auto" w:fill="FFFFFF" w:themeFill="background1"/>
      </w:tcPr>
    </w:tblStylePr>
    <w:tblStylePr w:type="lastCol">
      <w:tblPr/>
      <w:tcPr>
        <w:tcBorders>
          <w:top w:val="nil"/>
          <w:left w:val="single" w:sz="8" w:space="0" w:color="CC8E6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E2D7" w:themeFill="accent2" w:themeFillTint="3F"/>
      </w:tcPr>
    </w:tblStylePr>
    <w:tblStylePr w:type="band1Horz">
      <w:tblPr/>
      <w:tcPr>
        <w:tcBorders>
          <w:top w:val="nil"/>
          <w:bottom w:val="nil"/>
          <w:insideH w:val="nil"/>
          <w:insideV w:val="nil"/>
        </w:tcBorders>
        <w:shd w:val="clear" w:color="auto" w:fill="F2E2D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A6A60" w:themeColor="accent3"/>
        <w:left w:val="single" w:sz="8" w:space="0" w:color="7A6A60" w:themeColor="accent3"/>
        <w:bottom w:val="single" w:sz="8" w:space="0" w:color="7A6A60" w:themeColor="accent3"/>
        <w:right w:val="single" w:sz="8" w:space="0" w:color="7A6A60" w:themeColor="accent3"/>
      </w:tblBorders>
    </w:tblPr>
    <w:tblStylePr w:type="firstRow">
      <w:rPr>
        <w:sz w:val="24"/>
        <w:szCs w:val="24"/>
      </w:rPr>
      <w:tblPr/>
      <w:tcPr>
        <w:tcBorders>
          <w:top w:val="nil"/>
          <w:left w:val="nil"/>
          <w:bottom w:val="single" w:sz="24" w:space="0" w:color="7A6A60" w:themeColor="accent3"/>
          <w:right w:val="nil"/>
          <w:insideH w:val="nil"/>
          <w:insideV w:val="nil"/>
        </w:tcBorders>
        <w:shd w:val="clear" w:color="auto" w:fill="FFFFFF" w:themeFill="background1"/>
      </w:tcPr>
    </w:tblStylePr>
    <w:tblStylePr w:type="lastRow">
      <w:tblPr/>
      <w:tcPr>
        <w:tcBorders>
          <w:top w:val="single" w:sz="8" w:space="0" w:color="7A6A6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A6A60" w:themeColor="accent3"/>
          <w:insideH w:val="nil"/>
          <w:insideV w:val="nil"/>
        </w:tcBorders>
        <w:shd w:val="clear" w:color="auto" w:fill="FFFFFF" w:themeFill="background1"/>
      </w:tcPr>
    </w:tblStylePr>
    <w:tblStylePr w:type="lastCol">
      <w:tblPr/>
      <w:tcPr>
        <w:tcBorders>
          <w:top w:val="nil"/>
          <w:left w:val="single" w:sz="8" w:space="0" w:color="7A6A6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9D6" w:themeFill="accent3" w:themeFillTint="3F"/>
      </w:tcPr>
    </w:tblStylePr>
    <w:tblStylePr w:type="band1Horz">
      <w:tblPr/>
      <w:tcPr>
        <w:tcBorders>
          <w:top w:val="nil"/>
          <w:bottom w:val="nil"/>
          <w:insideH w:val="nil"/>
          <w:insideV w:val="nil"/>
        </w:tcBorders>
        <w:shd w:val="clear" w:color="auto" w:fill="DFD9D6"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B4936D" w:themeColor="accent4"/>
        <w:left w:val="single" w:sz="8" w:space="0" w:color="B4936D" w:themeColor="accent4"/>
        <w:bottom w:val="single" w:sz="8" w:space="0" w:color="B4936D" w:themeColor="accent4"/>
        <w:right w:val="single" w:sz="8" w:space="0" w:color="B4936D" w:themeColor="accent4"/>
      </w:tblBorders>
    </w:tblPr>
    <w:tblStylePr w:type="firstRow">
      <w:rPr>
        <w:sz w:val="24"/>
        <w:szCs w:val="24"/>
      </w:rPr>
      <w:tblPr/>
      <w:tcPr>
        <w:tcBorders>
          <w:top w:val="nil"/>
          <w:left w:val="nil"/>
          <w:bottom w:val="single" w:sz="24" w:space="0" w:color="B4936D" w:themeColor="accent4"/>
          <w:right w:val="nil"/>
          <w:insideH w:val="nil"/>
          <w:insideV w:val="nil"/>
        </w:tcBorders>
        <w:shd w:val="clear" w:color="auto" w:fill="FFFFFF" w:themeFill="background1"/>
      </w:tcPr>
    </w:tblStylePr>
    <w:tblStylePr w:type="lastRow">
      <w:tblPr/>
      <w:tcPr>
        <w:tcBorders>
          <w:top w:val="single" w:sz="8" w:space="0" w:color="B4936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4936D" w:themeColor="accent4"/>
          <w:insideH w:val="nil"/>
          <w:insideV w:val="nil"/>
        </w:tcBorders>
        <w:shd w:val="clear" w:color="auto" w:fill="FFFFFF" w:themeFill="background1"/>
      </w:tcPr>
    </w:tblStylePr>
    <w:tblStylePr w:type="lastCol">
      <w:tblPr/>
      <w:tcPr>
        <w:tcBorders>
          <w:top w:val="nil"/>
          <w:left w:val="single" w:sz="8" w:space="0" w:color="B4936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CE4DA" w:themeFill="accent4" w:themeFillTint="3F"/>
      </w:tcPr>
    </w:tblStylePr>
    <w:tblStylePr w:type="band1Horz">
      <w:tblPr/>
      <w:tcPr>
        <w:tcBorders>
          <w:top w:val="nil"/>
          <w:bottom w:val="nil"/>
          <w:insideH w:val="nil"/>
          <w:insideV w:val="nil"/>
        </w:tcBorders>
        <w:shd w:val="clear" w:color="auto" w:fill="ECE4D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67787B" w:themeColor="accent5"/>
        <w:left w:val="single" w:sz="8" w:space="0" w:color="67787B" w:themeColor="accent5"/>
        <w:bottom w:val="single" w:sz="8" w:space="0" w:color="67787B" w:themeColor="accent5"/>
        <w:right w:val="single" w:sz="8" w:space="0" w:color="67787B" w:themeColor="accent5"/>
      </w:tblBorders>
    </w:tblPr>
    <w:tblStylePr w:type="firstRow">
      <w:rPr>
        <w:sz w:val="24"/>
        <w:szCs w:val="24"/>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tblPr/>
      <w:tcPr>
        <w:tcBorders>
          <w:top w:val="single" w:sz="8" w:space="0" w:color="67787B"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7787B" w:themeColor="accent5"/>
          <w:insideH w:val="nil"/>
          <w:insideV w:val="nil"/>
        </w:tcBorders>
        <w:shd w:val="clear" w:color="auto" w:fill="FFFFFF" w:themeFill="background1"/>
      </w:tcPr>
    </w:tblStylePr>
    <w:tblStylePr w:type="lastCol">
      <w:tblPr/>
      <w:tcPr>
        <w:tcBorders>
          <w:top w:val="nil"/>
          <w:left w:val="single" w:sz="8" w:space="0" w:color="67787B"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8DEDF" w:themeFill="accent5" w:themeFillTint="3F"/>
      </w:tcPr>
    </w:tblStylePr>
    <w:tblStylePr w:type="band1Horz">
      <w:tblPr/>
      <w:tcPr>
        <w:tcBorders>
          <w:top w:val="nil"/>
          <w:bottom w:val="nil"/>
          <w:insideH w:val="nil"/>
          <w:insideV w:val="nil"/>
        </w:tcBorders>
        <w:shd w:val="clear" w:color="auto" w:fill="D8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DB712C"/>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D936F" w:themeColor="accent6"/>
        <w:left w:val="single" w:sz="8" w:space="0" w:color="9D936F" w:themeColor="accent6"/>
        <w:bottom w:val="single" w:sz="8" w:space="0" w:color="9D936F" w:themeColor="accent6"/>
        <w:right w:val="single" w:sz="8" w:space="0" w:color="9D936F" w:themeColor="accent6"/>
      </w:tblBorders>
    </w:tblPr>
    <w:tblStylePr w:type="firstRow">
      <w:rPr>
        <w:sz w:val="24"/>
        <w:szCs w:val="24"/>
      </w:rPr>
      <w:tblPr/>
      <w:tcPr>
        <w:tcBorders>
          <w:top w:val="nil"/>
          <w:left w:val="nil"/>
          <w:bottom w:val="single" w:sz="24" w:space="0" w:color="9D936F" w:themeColor="accent6"/>
          <w:right w:val="nil"/>
          <w:insideH w:val="nil"/>
          <w:insideV w:val="nil"/>
        </w:tcBorders>
        <w:shd w:val="clear" w:color="auto" w:fill="FFFFFF" w:themeFill="background1"/>
      </w:tcPr>
    </w:tblStylePr>
    <w:tblStylePr w:type="lastRow">
      <w:tblPr/>
      <w:tcPr>
        <w:tcBorders>
          <w:top w:val="single" w:sz="8" w:space="0" w:color="9D936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D936F" w:themeColor="accent6"/>
          <w:insideH w:val="nil"/>
          <w:insideV w:val="nil"/>
        </w:tcBorders>
        <w:shd w:val="clear" w:color="auto" w:fill="FFFFFF" w:themeFill="background1"/>
      </w:tcPr>
    </w:tblStylePr>
    <w:tblStylePr w:type="lastCol">
      <w:tblPr/>
      <w:tcPr>
        <w:tcBorders>
          <w:top w:val="nil"/>
          <w:left w:val="single" w:sz="8" w:space="0" w:color="9D936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4DB" w:themeFill="accent6" w:themeFillTint="3F"/>
      </w:tcPr>
    </w:tblStylePr>
    <w:tblStylePr w:type="band1Horz">
      <w:tblPr/>
      <w:tcPr>
        <w:tcBorders>
          <w:top w:val="nil"/>
          <w:bottom w:val="nil"/>
          <w:insideH w:val="nil"/>
          <w:insideV w:val="nil"/>
        </w:tcBorders>
        <w:shd w:val="clear" w:color="auto" w:fill="E6E4D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rsid w:val="00DB712C"/>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DB712C"/>
    <w:pPr>
      <w:spacing w:after="0" w:line="240" w:lineRule="auto"/>
    </w:pPr>
    <w:tblPr>
      <w:tblStyleRowBandSize w:val="1"/>
      <w:tblStyleColBandSize w:val="1"/>
      <w:tbl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single" w:sz="8" w:space="0" w:color="9EB0C1" w:themeColor="accent1" w:themeTint="BF"/>
      </w:tblBorders>
    </w:tblPr>
    <w:tblStylePr w:type="firstRow">
      <w:pPr>
        <w:spacing w:before="0" w:after="0" w:line="240" w:lineRule="auto"/>
      </w:pPr>
      <w:rPr>
        <w:b/>
        <w:bCs/>
        <w:color w:val="FFFFFF" w:themeColor="background1"/>
      </w:rPr>
      <w:tblPr/>
      <w:tcPr>
        <w:tcBorders>
          <w:top w:val="single" w:sz="8"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shd w:val="clear" w:color="auto" w:fill="7E97AD" w:themeFill="accent1"/>
      </w:tcPr>
    </w:tblStylePr>
    <w:tblStylePr w:type="lastRow">
      <w:pPr>
        <w:spacing w:before="0" w:after="0" w:line="240" w:lineRule="auto"/>
      </w:pPr>
      <w:rPr>
        <w:b/>
        <w:bCs/>
      </w:rPr>
      <w:tblPr/>
      <w:tcPr>
        <w:tcBorders>
          <w:top w:val="double" w:sz="6" w:space="0" w:color="9EB0C1" w:themeColor="accent1" w:themeTint="BF"/>
          <w:left w:val="single" w:sz="8" w:space="0" w:color="9EB0C1" w:themeColor="accent1" w:themeTint="BF"/>
          <w:bottom w:val="single" w:sz="8" w:space="0" w:color="9EB0C1" w:themeColor="accent1" w:themeTint="BF"/>
          <w:right w:val="single" w:sz="8" w:space="0" w:color="9EB0C1" w:themeColor="accent1" w:themeTint="BF"/>
          <w:insideH w:val="nil"/>
          <w:insideV w:val="nil"/>
        </w:tcBorders>
      </w:tcPr>
    </w:tblStylePr>
    <w:tblStylePr w:type="firstCol">
      <w:rPr>
        <w:b/>
        <w:bCs/>
      </w:rPr>
    </w:tblStylePr>
    <w:tblStylePr w:type="lastCol">
      <w:rPr>
        <w:b/>
        <w:bCs/>
      </w:rPr>
    </w:tblStylePr>
    <w:tblStylePr w:type="band1Vert">
      <w:tblPr/>
      <w:tcPr>
        <w:shd w:val="clear" w:color="auto" w:fill="DFE5EA" w:themeFill="accent1" w:themeFillTint="3F"/>
      </w:tcPr>
    </w:tblStylePr>
    <w:tblStylePr w:type="band1Horz">
      <w:tblPr/>
      <w:tcPr>
        <w:tcBorders>
          <w:insideH w:val="nil"/>
          <w:insideV w:val="nil"/>
        </w:tcBorders>
        <w:shd w:val="clear" w:color="auto" w:fill="DFE5EA"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DB712C"/>
    <w:pPr>
      <w:spacing w:after="0" w:line="240" w:lineRule="auto"/>
    </w:pPr>
    <w:tblPr>
      <w:tblStyleRowBandSize w:val="1"/>
      <w:tblStyleColBandSize w:val="1"/>
      <w:tbl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single" w:sz="8" w:space="0" w:color="D8AA87" w:themeColor="accent2" w:themeTint="BF"/>
      </w:tblBorders>
    </w:tblPr>
    <w:tblStylePr w:type="firstRow">
      <w:pPr>
        <w:spacing w:before="0" w:after="0" w:line="240" w:lineRule="auto"/>
      </w:pPr>
      <w:rPr>
        <w:b/>
        <w:bCs/>
        <w:color w:val="FFFFFF" w:themeColor="background1"/>
      </w:rPr>
      <w:tblPr/>
      <w:tcPr>
        <w:tcBorders>
          <w:top w:val="single" w:sz="8"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shd w:val="clear" w:color="auto" w:fill="CC8E60" w:themeFill="accent2"/>
      </w:tcPr>
    </w:tblStylePr>
    <w:tblStylePr w:type="lastRow">
      <w:pPr>
        <w:spacing w:before="0" w:after="0" w:line="240" w:lineRule="auto"/>
      </w:pPr>
      <w:rPr>
        <w:b/>
        <w:bCs/>
      </w:rPr>
      <w:tblPr/>
      <w:tcPr>
        <w:tcBorders>
          <w:top w:val="double" w:sz="6" w:space="0" w:color="D8AA87" w:themeColor="accent2" w:themeTint="BF"/>
          <w:left w:val="single" w:sz="8" w:space="0" w:color="D8AA87" w:themeColor="accent2" w:themeTint="BF"/>
          <w:bottom w:val="single" w:sz="8" w:space="0" w:color="D8AA87" w:themeColor="accent2" w:themeTint="BF"/>
          <w:right w:val="single" w:sz="8" w:space="0" w:color="D8AA87" w:themeColor="accent2" w:themeTint="BF"/>
          <w:insideH w:val="nil"/>
          <w:insideV w:val="nil"/>
        </w:tcBorders>
      </w:tcPr>
    </w:tblStylePr>
    <w:tblStylePr w:type="firstCol">
      <w:rPr>
        <w:b/>
        <w:bCs/>
      </w:rPr>
    </w:tblStylePr>
    <w:tblStylePr w:type="lastCol">
      <w:rPr>
        <w:b/>
        <w:bCs/>
      </w:rPr>
    </w:tblStylePr>
    <w:tblStylePr w:type="band1Vert">
      <w:tblPr/>
      <w:tcPr>
        <w:shd w:val="clear" w:color="auto" w:fill="F2E2D7" w:themeFill="accent2" w:themeFillTint="3F"/>
      </w:tcPr>
    </w:tblStylePr>
    <w:tblStylePr w:type="band1Horz">
      <w:tblPr/>
      <w:tcPr>
        <w:tcBorders>
          <w:insideH w:val="nil"/>
          <w:insideV w:val="nil"/>
        </w:tcBorders>
        <w:shd w:val="clear" w:color="auto" w:fill="F2E2D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DB712C"/>
    <w:pPr>
      <w:spacing w:after="0" w:line="240" w:lineRule="auto"/>
    </w:pPr>
    <w:tblPr>
      <w:tblStyleRowBandSize w:val="1"/>
      <w:tblStyleColBandSize w:val="1"/>
      <w:tbl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single" w:sz="8" w:space="0" w:color="9E8E84" w:themeColor="accent3" w:themeTint="BF"/>
      </w:tblBorders>
    </w:tblPr>
    <w:tblStylePr w:type="firstRow">
      <w:pPr>
        <w:spacing w:before="0" w:after="0" w:line="240" w:lineRule="auto"/>
      </w:pPr>
      <w:rPr>
        <w:b/>
        <w:bCs/>
        <w:color w:val="FFFFFF" w:themeColor="background1"/>
      </w:rPr>
      <w:tblPr/>
      <w:tcPr>
        <w:tcBorders>
          <w:top w:val="single" w:sz="8"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shd w:val="clear" w:color="auto" w:fill="7A6A60" w:themeFill="accent3"/>
      </w:tcPr>
    </w:tblStylePr>
    <w:tblStylePr w:type="lastRow">
      <w:pPr>
        <w:spacing w:before="0" w:after="0" w:line="240" w:lineRule="auto"/>
      </w:pPr>
      <w:rPr>
        <w:b/>
        <w:bCs/>
      </w:rPr>
      <w:tblPr/>
      <w:tcPr>
        <w:tcBorders>
          <w:top w:val="double" w:sz="6" w:space="0" w:color="9E8E84" w:themeColor="accent3" w:themeTint="BF"/>
          <w:left w:val="single" w:sz="8" w:space="0" w:color="9E8E84" w:themeColor="accent3" w:themeTint="BF"/>
          <w:bottom w:val="single" w:sz="8" w:space="0" w:color="9E8E84" w:themeColor="accent3" w:themeTint="BF"/>
          <w:right w:val="single" w:sz="8" w:space="0" w:color="9E8E84" w:themeColor="accent3" w:themeTint="BF"/>
          <w:insideH w:val="nil"/>
          <w:insideV w:val="nil"/>
        </w:tcBorders>
      </w:tcPr>
    </w:tblStylePr>
    <w:tblStylePr w:type="firstCol">
      <w:rPr>
        <w:b/>
        <w:bCs/>
      </w:rPr>
    </w:tblStylePr>
    <w:tblStylePr w:type="lastCol">
      <w:rPr>
        <w:b/>
        <w:bCs/>
      </w:rPr>
    </w:tblStylePr>
    <w:tblStylePr w:type="band1Vert">
      <w:tblPr/>
      <w:tcPr>
        <w:shd w:val="clear" w:color="auto" w:fill="DFD9D6" w:themeFill="accent3" w:themeFillTint="3F"/>
      </w:tcPr>
    </w:tblStylePr>
    <w:tblStylePr w:type="band1Horz">
      <w:tblPr/>
      <w:tcPr>
        <w:tcBorders>
          <w:insideH w:val="nil"/>
          <w:insideV w:val="nil"/>
        </w:tcBorders>
        <w:shd w:val="clear" w:color="auto" w:fill="DFD9D6"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DB712C"/>
    <w:pPr>
      <w:spacing w:after="0" w:line="240" w:lineRule="auto"/>
    </w:pPr>
    <w:tblPr>
      <w:tblStyleRowBandSize w:val="1"/>
      <w:tblStyleColBandSize w:val="1"/>
      <w:tbl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single" w:sz="8" w:space="0" w:color="C6AD91" w:themeColor="accent4" w:themeTint="BF"/>
      </w:tblBorders>
    </w:tblPr>
    <w:tblStylePr w:type="firstRow">
      <w:pPr>
        <w:spacing w:before="0" w:after="0" w:line="240" w:lineRule="auto"/>
      </w:pPr>
      <w:rPr>
        <w:b/>
        <w:bCs/>
        <w:color w:val="FFFFFF" w:themeColor="background1"/>
      </w:rPr>
      <w:tblPr/>
      <w:tcPr>
        <w:tcBorders>
          <w:top w:val="single" w:sz="8"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shd w:val="clear" w:color="auto" w:fill="B4936D" w:themeFill="accent4"/>
      </w:tcPr>
    </w:tblStylePr>
    <w:tblStylePr w:type="lastRow">
      <w:pPr>
        <w:spacing w:before="0" w:after="0" w:line="240" w:lineRule="auto"/>
      </w:pPr>
      <w:rPr>
        <w:b/>
        <w:bCs/>
      </w:rPr>
      <w:tblPr/>
      <w:tcPr>
        <w:tcBorders>
          <w:top w:val="double" w:sz="6" w:space="0" w:color="C6AD91" w:themeColor="accent4" w:themeTint="BF"/>
          <w:left w:val="single" w:sz="8" w:space="0" w:color="C6AD91" w:themeColor="accent4" w:themeTint="BF"/>
          <w:bottom w:val="single" w:sz="8" w:space="0" w:color="C6AD91" w:themeColor="accent4" w:themeTint="BF"/>
          <w:right w:val="single" w:sz="8" w:space="0" w:color="C6AD91" w:themeColor="accent4" w:themeTint="BF"/>
          <w:insideH w:val="nil"/>
          <w:insideV w:val="nil"/>
        </w:tcBorders>
      </w:tcPr>
    </w:tblStylePr>
    <w:tblStylePr w:type="firstCol">
      <w:rPr>
        <w:b/>
        <w:bCs/>
      </w:rPr>
    </w:tblStylePr>
    <w:tblStylePr w:type="lastCol">
      <w:rPr>
        <w:b/>
        <w:bCs/>
      </w:rPr>
    </w:tblStylePr>
    <w:tblStylePr w:type="band1Vert">
      <w:tblPr/>
      <w:tcPr>
        <w:shd w:val="clear" w:color="auto" w:fill="ECE4DA" w:themeFill="accent4" w:themeFillTint="3F"/>
      </w:tcPr>
    </w:tblStylePr>
    <w:tblStylePr w:type="band1Horz">
      <w:tblPr/>
      <w:tcPr>
        <w:tcBorders>
          <w:insideH w:val="nil"/>
          <w:insideV w:val="nil"/>
        </w:tcBorders>
        <w:shd w:val="clear" w:color="auto" w:fill="ECE4DA"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DB712C"/>
    <w:pPr>
      <w:spacing w:after="0" w:line="240" w:lineRule="auto"/>
    </w:pPr>
    <w:tblPr>
      <w:tblStyleRowBandSize w:val="1"/>
      <w:tblStyleColBandSize w:val="1"/>
      <w:tbl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single" w:sz="8" w:space="0" w:color="8B9B9E" w:themeColor="accent5" w:themeTint="BF"/>
      </w:tblBorders>
    </w:tblPr>
    <w:tblStylePr w:type="firstRow">
      <w:pPr>
        <w:spacing w:before="0" w:after="0" w:line="240" w:lineRule="auto"/>
      </w:pPr>
      <w:rPr>
        <w:b/>
        <w:bCs/>
        <w:color w:val="FFFFFF" w:themeColor="background1"/>
      </w:rPr>
      <w:tblPr/>
      <w:tcPr>
        <w:tcBorders>
          <w:top w:val="single" w:sz="8"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shd w:val="clear" w:color="auto" w:fill="67787B" w:themeFill="accent5"/>
      </w:tcPr>
    </w:tblStylePr>
    <w:tblStylePr w:type="lastRow">
      <w:pPr>
        <w:spacing w:before="0" w:after="0" w:line="240" w:lineRule="auto"/>
      </w:pPr>
      <w:rPr>
        <w:b/>
        <w:bCs/>
      </w:rPr>
      <w:tblPr/>
      <w:tcPr>
        <w:tcBorders>
          <w:top w:val="double" w:sz="6" w:space="0" w:color="8B9B9E" w:themeColor="accent5" w:themeTint="BF"/>
          <w:left w:val="single" w:sz="8" w:space="0" w:color="8B9B9E" w:themeColor="accent5" w:themeTint="BF"/>
          <w:bottom w:val="single" w:sz="8" w:space="0" w:color="8B9B9E" w:themeColor="accent5" w:themeTint="BF"/>
          <w:right w:val="single" w:sz="8" w:space="0" w:color="8B9B9E" w:themeColor="accent5" w:themeTint="BF"/>
          <w:insideH w:val="nil"/>
          <w:insideV w:val="nil"/>
        </w:tcBorders>
      </w:tcPr>
    </w:tblStylePr>
    <w:tblStylePr w:type="firstCol">
      <w:rPr>
        <w:b/>
        <w:bCs/>
      </w:rPr>
    </w:tblStylePr>
    <w:tblStylePr w:type="lastCol">
      <w:rPr>
        <w:b/>
        <w:bCs/>
      </w:rPr>
    </w:tblStylePr>
    <w:tblStylePr w:type="band1Vert">
      <w:tblPr/>
      <w:tcPr>
        <w:shd w:val="clear" w:color="auto" w:fill="D8DEDF" w:themeFill="accent5" w:themeFillTint="3F"/>
      </w:tcPr>
    </w:tblStylePr>
    <w:tblStylePr w:type="band1Horz">
      <w:tblPr/>
      <w:tcPr>
        <w:tcBorders>
          <w:insideH w:val="nil"/>
          <w:insideV w:val="nil"/>
        </w:tcBorders>
        <w:shd w:val="clear" w:color="auto" w:fill="D8DED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DB712C"/>
    <w:pPr>
      <w:spacing w:after="0" w:line="240" w:lineRule="auto"/>
    </w:pPr>
    <w:tblPr>
      <w:tblStyleRowBandSize w:val="1"/>
      <w:tblStyleColBandSize w:val="1"/>
      <w:tbl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single" w:sz="8" w:space="0" w:color="B5AE93" w:themeColor="accent6" w:themeTint="BF"/>
      </w:tblBorders>
    </w:tblPr>
    <w:tblStylePr w:type="firstRow">
      <w:pPr>
        <w:spacing w:before="0" w:after="0" w:line="240" w:lineRule="auto"/>
      </w:pPr>
      <w:rPr>
        <w:b/>
        <w:bCs/>
        <w:color w:val="FFFFFF" w:themeColor="background1"/>
      </w:rPr>
      <w:tblPr/>
      <w:tcPr>
        <w:tcBorders>
          <w:top w:val="single" w:sz="8"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shd w:val="clear" w:color="auto" w:fill="9D936F" w:themeFill="accent6"/>
      </w:tcPr>
    </w:tblStylePr>
    <w:tblStylePr w:type="lastRow">
      <w:pPr>
        <w:spacing w:before="0" w:after="0" w:line="240" w:lineRule="auto"/>
      </w:pPr>
      <w:rPr>
        <w:b/>
        <w:bCs/>
      </w:rPr>
      <w:tblPr/>
      <w:tcPr>
        <w:tcBorders>
          <w:top w:val="double" w:sz="6" w:space="0" w:color="B5AE93" w:themeColor="accent6" w:themeTint="BF"/>
          <w:left w:val="single" w:sz="8" w:space="0" w:color="B5AE93" w:themeColor="accent6" w:themeTint="BF"/>
          <w:bottom w:val="single" w:sz="8" w:space="0" w:color="B5AE93" w:themeColor="accent6" w:themeTint="BF"/>
          <w:right w:val="single" w:sz="8" w:space="0" w:color="B5AE93" w:themeColor="accent6" w:themeTint="BF"/>
          <w:insideH w:val="nil"/>
          <w:insideV w:val="nil"/>
        </w:tcBorders>
      </w:tcPr>
    </w:tblStylePr>
    <w:tblStylePr w:type="firstCol">
      <w:rPr>
        <w:b/>
        <w:bCs/>
      </w:rPr>
    </w:tblStylePr>
    <w:tblStylePr w:type="lastCol">
      <w:rPr>
        <w:b/>
        <w:bCs/>
      </w:rPr>
    </w:tblStylePr>
    <w:tblStylePr w:type="band1Vert">
      <w:tblPr/>
      <w:tcPr>
        <w:shd w:val="clear" w:color="auto" w:fill="E6E4DB" w:themeFill="accent6" w:themeFillTint="3F"/>
      </w:tcPr>
    </w:tblStylePr>
    <w:tblStylePr w:type="band1Horz">
      <w:tblPr/>
      <w:tcPr>
        <w:tcBorders>
          <w:insideH w:val="nil"/>
          <w:insideV w:val="nil"/>
        </w:tcBorders>
        <w:shd w:val="clear" w:color="auto" w:fill="E6E4DB"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E97A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E97AD" w:themeFill="accent1"/>
      </w:tcPr>
    </w:tblStylePr>
    <w:tblStylePr w:type="lastCol">
      <w:rPr>
        <w:b/>
        <w:bCs/>
        <w:color w:val="FFFFFF" w:themeColor="background1"/>
      </w:rPr>
      <w:tblPr/>
      <w:tcPr>
        <w:tcBorders>
          <w:left w:val="nil"/>
          <w:right w:val="nil"/>
          <w:insideH w:val="nil"/>
          <w:insideV w:val="nil"/>
        </w:tcBorders>
        <w:shd w:val="clear" w:color="auto" w:fill="7E97A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C8E6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C8E60" w:themeFill="accent2"/>
      </w:tcPr>
    </w:tblStylePr>
    <w:tblStylePr w:type="lastCol">
      <w:rPr>
        <w:b/>
        <w:bCs/>
        <w:color w:val="FFFFFF" w:themeColor="background1"/>
      </w:rPr>
      <w:tblPr/>
      <w:tcPr>
        <w:tcBorders>
          <w:left w:val="nil"/>
          <w:right w:val="nil"/>
          <w:insideH w:val="nil"/>
          <w:insideV w:val="nil"/>
        </w:tcBorders>
        <w:shd w:val="clear" w:color="auto" w:fill="CC8E6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A6A6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A6A60" w:themeFill="accent3"/>
      </w:tcPr>
    </w:tblStylePr>
    <w:tblStylePr w:type="lastCol">
      <w:rPr>
        <w:b/>
        <w:bCs/>
        <w:color w:val="FFFFFF" w:themeColor="background1"/>
      </w:rPr>
      <w:tblPr/>
      <w:tcPr>
        <w:tcBorders>
          <w:left w:val="nil"/>
          <w:right w:val="nil"/>
          <w:insideH w:val="nil"/>
          <w:insideV w:val="nil"/>
        </w:tcBorders>
        <w:shd w:val="clear" w:color="auto" w:fill="7A6A6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4936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4936D" w:themeFill="accent4"/>
      </w:tcPr>
    </w:tblStylePr>
    <w:tblStylePr w:type="lastCol">
      <w:rPr>
        <w:b/>
        <w:bCs/>
        <w:color w:val="FFFFFF" w:themeColor="background1"/>
      </w:rPr>
      <w:tblPr/>
      <w:tcPr>
        <w:tcBorders>
          <w:left w:val="nil"/>
          <w:right w:val="nil"/>
          <w:insideH w:val="nil"/>
          <w:insideV w:val="nil"/>
        </w:tcBorders>
        <w:shd w:val="clear" w:color="auto" w:fill="B4936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7787B"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7787B" w:themeFill="accent5"/>
      </w:tcPr>
    </w:tblStylePr>
    <w:tblStylePr w:type="lastCol">
      <w:rPr>
        <w:b/>
        <w:bCs/>
        <w:color w:val="FFFFFF" w:themeColor="background1"/>
      </w:rPr>
      <w:tblPr/>
      <w:tcPr>
        <w:tcBorders>
          <w:left w:val="nil"/>
          <w:right w:val="nil"/>
          <w:insideH w:val="nil"/>
          <w:insideV w:val="nil"/>
        </w:tcBorders>
        <w:shd w:val="clear" w:color="auto" w:fill="67787B"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DB712C"/>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D936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D936F" w:themeFill="accent6"/>
      </w:tcPr>
    </w:tblStylePr>
    <w:tblStylePr w:type="lastCol">
      <w:rPr>
        <w:b/>
        <w:bCs/>
        <w:color w:val="FFFFFF" w:themeColor="background1"/>
      </w:rPr>
      <w:tblPr/>
      <w:tcPr>
        <w:tcBorders>
          <w:left w:val="nil"/>
          <w:right w:val="nil"/>
          <w:insideH w:val="nil"/>
          <w:insideV w:val="nil"/>
        </w:tcBorders>
        <w:shd w:val="clear" w:color="auto" w:fill="9D936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uiPriority w:val="99"/>
    <w:semiHidden/>
    <w:unhideWhenUsed/>
    <w:rsid w:val="00DB712C"/>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rPr>
  </w:style>
  <w:style w:type="character" w:customStyle="1" w:styleId="MessageHeaderChar">
    <w:name w:val="Message Header Char"/>
    <w:basedOn w:val="DefaultParagraphFont"/>
    <w:link w:val="MessageHeader"/>
    <w:uiPriority w:val="99"/>
    <w:semiHidden/>
    <w:rsid w:val="00DB712C"/>
    <w:rPr>
      <w:rFonts w:asciiTheme="majorHAnsi" w:eastAsiaTheme="majorEastAsia" w:hAnsiTheme="majorHAnsi" w:cstheme="majorBidi"/>
      <w:sz w:val="24"/>
      <w:shd w:val="pct20" w:color="auto" w:fill="auto"/>
    </w:rPr>
  </w:style>
  <w:style w:type="paragraph" w:styleId="NormalWeb">
    <w:name w:val="Normal (Web)"/>
    <w:basedOn w:val="Normal"/>
    <w:uiPriority w:val="99"/>
    <w:unhideWhenUsed/>
    <w:rsid w:val="00DB712C"/>
    <w:rPr>
      <w:rFonts w:ascii="Times New Roman" w:hAnsi="Times New Roman" w:cs="Times New Roman"/>
      <w:sz w:val="24"/>
    </w:rPr>
  </w:style>
  <w:style w:type="paragraph" w:styleId="NormalIndent">
    <w:name w:val="Normal Indent"/>
    <w:basedOn w:val="Normal"/>
    <w:uiPriority w:val="99"/>
    <w:semiHidden/>
    <w:unhideWhenUsed/>
    <w:rsid w:val="00DB712C"/>
    <w:pPr>
      <w:ind w:left="720"/>
    </w:pPr>
  </w:style>
  <w:style w:type="paragraph" w:styleId="NoteHeading">
    <w:name w:val="Note Heading"/>
    <w:basedOn w:val="Normal"/>
    <w:next w:val="Normal"/>
    <w:link w:val="NoteHeadingChar"/>
    <w:uiPriority w:val="99"/>
    <w:semiHidden/>
    <w:unhideWhenUsed/>
    <w:rsid w:val="00DB712C"/>
    <w:pPr>
      <w:spacing w:after="0" w:line="240" w:lineRule="auto"/>
    </w:pPr>
  </w:style>
  <w:style w:type="character" w:customStyle="1" w:styleId="NoteHeadingChar">
    <w:name w:val="Note Heading Char"/>
    <w:basedOn w:val="DefaultParagraphFont"/>
    <w:link w:val="NoteHeading"/>
    <w:uiPriority w:val="99"/>
    <w:semiHidden/>
    <w:rsid w:val="00DB712C"/>
  </w:style>
  <w:style w:type="character" w:styleId="PageNumber">
    <w:name w:val="page number"/>
    <w:basedOn w:val="DefaultParagraphFont"/>
    <w:uiPriority w:val="99"/>
    <w:semiHidden/>
    <w:unhideWhenUsed/>
    <w:rsid w:val="00DB712C"/>
  </w:style>
  <w:style w:type="paragraph" w:styleId="PlainText">
    <w:name w:val="Plain Text"/>
    <w:basedOn w:val="Normal"/>
    <w:link w:val="PlainTextChar"/>
    <w:uiPriority w:val="99"/>
    <w:semiHidden/>
    <w:unhideWhenUsed/>
    <w:rsid w:val="00DB712C"/>
    <w:pPr>
      <w:spacing w:after="0" w:line="240" w:lineRule="auto"/>
    </w:pPr>
    <w:rPr>
      <w:rFonts w:ascii="Consolas" w:hAnsi="Consolas" w:cs="Consolas"/>
      <w:sz w:val="21"/>
    </w:rPr>
  </w:style>
  <w:style w:type="character" w:customStyle="1" w:styleId="PlainTextChar">
    <w:name w:val="Plain Text Char"/>
    <w:basedOn w:val="DefaultParagraphFont"/>
    <w:link w:val="PlainText"/>
    <w:uiPriority w:val="99"/>
    <w:semiHidden/>
    <w:rsid w:val="00DB712C"/>
    <w:rPr>
      <w:rFonts w:ascii="Consolas" w:hAnsi="Consolas" w:cs="Consolas"/>
      <w:sz w:val="21"/>
    </w:rPr>
  </w:style>
  <w:style w:type="paragraph" w:styleId="Salutation">
    <w:name w:val="Salutation"/>
    <w:basedOn w:val="Normal"/>
    <w:next w:val="Normal"/>
    <w:link w:val="SalutationChar"/>
    <w:uiPriority w:val="99"/>
    <w:semiHidden/>
    <w:unhideWhenUsed/>
    <w:rsid w:val="00DB712C"/>
  </w:style>
  <w:style w:type="character" w:customStyle="1" w:styleId="SalutationChar">
    <w:name w:val="Salutation Char"/>
    <w:basedOn w:val="DefaultParagraphFont"/>
    <w:link w:val="Salutation"/>
    <w:uiPriority w:val="99"/>
    <w:semiHidden/>
    <w:rsid w:val="00DB712C"/>
  </w:style>
  <w:style w:type="paragraph" w:styleId="Signature">
    <w:name w:val="Signature"/>
    <w:basedOn w:val="Normal"/>
    <w:link w:val="SignatureChar"/>
    <w:uiPriority w:val="9"/>
    <w:unhideWhenUsed/>
    <w:qFormat/>
    <w:rsid w:val="00DB712C"/>
    <w:pPr>
      <w:spacing w:before="720" w:after="0" w:line="312" w:lineRule="auto"/>
      <w:contextualSpacing/>
    </w:pPr>
  </w:style>
  <w:style w:type="character" w:customStyle="1" w:styleId="SignatureChar">
    <w:name w:val="Signature Char"/>
    <w:basedOn w:val="DefaultParagraphFont"/>
    <w:link w:val="Signature"/>
    <w:uiPriority w:val="9"/>
    <w:rsid w:val="00DB712C"/>
    <w:rPr>
      <w:kern w:val="20"/>
    </w:rPr>
  </w:style>
  <w:style w:type="character" w:styleId="Strong">
    <w:name w:val="Strong"/>
    <w:basedOn w:val="DefaultParagraphFont"/>
    <w:uiPriority w:val="22"/>
    <w:unhideWhenUsed/>
    <w:qFormat/>
    <w:rsid w:val="00DB712C"/>
    <w:rPr>
      <w:b/>
      <w:bCs/>
    </w:rPr>
  </w:style>
  <w:style w:type="paragraph" w:styleId="Subtitle">
    <w:name w:val="Subtitle"/>
    <w:basedOn w:val="Normal"/>
    <w:next w:val="Normal"/>
    <w:link w:val="SubtitleChar"/>
    <w:rsid w:val="00DB712C"/>
    <w:pPr>
      <w:ind w:left="144" w:right="720"/>
    </w:pPr>
    <w:rPr>
      <w:rFonts w:ascii="Calibri" w:eastAsia="Calibri" w:hAnsi="Calibri" w:cs="Calibri"/>
      <w:smallCaps/>
      <w:color w:val="7E97AD"/>
      <w:sz w:val="64"/>
      <w:szCs w:val="64"/>
    </w:rPr>
  </w:style>
  <w:style w:type="character" w:customStyle="1" w:styleId="SubtitleChar">
    <w:name w:val="Subtitle Char"/>
    <w:basedOn w:val="DefaultParagraphFont"/>
    <w:link w:val="Subtitle"/>
    <w:uiPriority w:val="11"/>
    <w:rsid w:val="00DB712C"/>
    <w:rPr>
      <w:rFonts w:asciiTheme="majorHAnsi" w:eastAsiaTheme="majorEastAsia" w:hAnsiTheme="majorHAnsi" w:cstheme="majorBidi"/>
      <w:caps/>
      <w:color w:val="7E97AD" w:themeColor="accent1"/>
      <w:kern w:val="20"/>
      <w:sz w:val="64"/>
    </w:rPr>
  </w:style>
  <w:style w:type="character" w:styleId="SubtleEmphasis">
    <w:name w:val="Subtle Emphasis"/>
    <w:basedOn w:val="DefaultParagraphFont"/>
    <w:uiPriority w:val="19"/>
    <w:semiHidden/>
    <w:unhideWhenUsed/>
    <w:rsid w:val="00DB712C"/>
    <w:rPr>
      <w:i/>
      <w:iCs/>
      <w:color w:val="808080" w:themeColor="text1" w:themeTint="7F"/>
    </w:rPr>
  </w:style>
  <w:style w:type="character" w:styleId="SubtleReference">
    <w:name w:val="Subtle Reference"/>
    <w:basedOn w:val="DefaultParagraphFont"/>
    <w:uiPriority w:val="31"/>
    <w:semiHidden/>
    <w:unhideWhenUsed/>
    <w:rsid w:val="00DB712C"/>
    <w:rPr>
      <w:smallCaps/>
      <w:color w:val="CC8E60" w:themeColor="accent2"/>
      <w:u w:val="single"/>
    </w:rPr>
  </w:style>
  <w:style w:type="table" w:styleId="Table3Deffects1">
    <w:name w:val="Table 3D effects 1"/>
    <w:basedOn w:val="TableNormal"/>
    <w:uiPriority w:val="99"/>
    <w:semiHidden/>
    <w:unhideWhenUsed/>
    <w:rsid w:val="00DB712C"/>
    <w:pPr>
      <w:spacing w:line="300" w:lineRule="auto"/>
    </w:pPr>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DB712C"/>
    <w:pPr>
      <w:spacing w:line="300" w:lineRule="auto"/>
    </w:pPr>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DB712C"/>
    <w:pPr>
      <w:spacing w:line="300" w:lineRule="auto"/>
    </w:pPr>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DB712C"/>
    <w:pPr>
      <w:spacing w:line="300" w:lineRule="auto"/>
    </w:pPr>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DB712C"/>
    <w:pPr>
      <w:spacing w:line="300" w:lineRule="auto"/>
    </w:pPr>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DB712C"/>
    <w:pPr>
      <w:spacing w:line="30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DB712C"/>
    <w:pPr>
      <w:spacing w:line="300" w:lineRule="auto"/>
    </w:pPr>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DB712C"/>
    <w:pPr>
      <w:spacing w:line="30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DB712C"/>
    <w:pPr>
      <w:spacing w:line="300" w:lineRule="auto"/>
    </w:pPr>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DB712C"/>
    <w:pPr>
      <w:spacing w:line="300" w:lineRule="auto"/>
    </w:pPr>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DB712C"/>
    <w:pPr>
      <w:spacing w:line="300" w:lineRule="auto"/>
    </w:pPr>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DB712C"/>
    <w:pPr>
      <w:spacing w:line="300" w:lineRule="auto"/>
    </w:pPr>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DB712C"/>
    <w:pPr>
      <w:spacing w:line="300" w:lineRule="auto"/>
    </w:pPr>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DB712C"/>
    <w:pPr>
      <w:spacing w:line="300" w:lineRule="auto"/>
    </w:pPr>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DB712C"/>
    <w:pPr>
      <w:spacing w:line="300" w:lineRule="auto"/>
    </w:pPr>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DB712C"/>
    <w:pPr>
      <w:spacing w:line="30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DB712C"/>
    <w:pPr>
      <w:spacing w:line="300" w:lineRule="auto"/>
    </w:pPr>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DB712C"/>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DB712C"/>
    <w:pPr>
      <w:spacing w:line="300" w:lineRule="auto"/>
    </w:pPr>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DB712C"/>
    <w:pPr>
      <w:spacing w:line="300" w:lineRule="auto"/>
    </w:pPr>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DB712C"/>
    <w:pPr>
      <w:spacing w:line="300" w:lineRule="auto"/>
    </w:pPr>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DB712C"/>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DB712C"/>
    <w:pPr>
      <w:spacing w:line="300" w:lineRule="auto"/>
    </w:pPr>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DB712C"/>
    <w:pPr>
      <w:spacing w:line="300" w:lineRule="auto"/>
    </w:pPr>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DB712C"/>
    <w:pPr>
      <w:spacing w:line="300" w:lineRule="auto"/>
    </w:pPr>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DB712C"/>
    <w:pPr>
      <w:spacing w:line="30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DB712C"/>
    <w:pPr>
      <w:spacing w:line="30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DB712C"/>
    <w:pPr>
      <w:spacing w:line="300" w:lineRule="auto"/>
    </w:pPr>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DB712C"/>
    <w:pPr>
      <w:spacing w:line="300" w:lineRule="auto"/>
    </w:pPr>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DB712C"/>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DB712C"/>
    <w:pPr>
      <w:spacing w:line="300" w:lineRule="auto"/>
    </w:pPr>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DB712C"/>
    <w:pPr>
      <w:spacing w:line="30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DB712C"/>
    <w:pPr>
      <w:spacing w:line="30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DB712C"/>
    <w:pPr>
      <w:spacing w:after="0"/>
      <w:ind w:left="220" w:hanging="220"/>
    </w:pPr>
  </w:style>
  <w:style w:type="paragraph" w:styleId="TableofFigures">
    <w:name w:val="table of figures"/>
    <w:basedOn w:val="Normal"/>
    <w:next w:val="Normal"/>
    <w:uiPriority w:val="99"/>
    <w:unhideWhenUsed/>
    <w:rsid w:val="00DB712C"/>
    <w:pPr>
      <w:spacing w:after="0"/>
    </w:pPr>
  </w:style>
  <w:style w:type="table" w:styleId="TableProfessional">
    <w:name w:val="Table Professional"/>
    <w:basedOn w:val="TableNormal"/>
    <w:uiPriority w:val="99"/>
    <w:semiHidden/>
    <w:unhideWhenUsed/>
    <w:rsid w:val="00DB712C"/>
    <w:pPr>
      <w:spacing w:line="300" w:lineRule="auto"/>
    </w:pPr>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DB712C"/>
    <w:pPr>
      <w:spacing w:line="300" w:lineRule="auto"/>
    </w:pPr>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DB712C"/>
    <w:pPr>
      <w:spacing w:line="30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DB712C"/>
    <w:pPr>
      <w:spacing w:line="300" w:lineRule="auto"/>
    </w:pPr>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DB712C"/>
    <w:pPr>
      <w:spacing w:line="30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DB712C"/>
    <w:pPr>
      <w:spacing w:line="30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DB712C"/>
    <w:pPr>
      <w:spacing w:line="30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DB712C"/>
    <w:pPr>
      <w:spacing w:line="300" w:lineRule="auto"/>
    </w:pPr>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DB712C"/>
    <w:pPr>
      <w:spacing w:line="300" w:lineRule="auto"/>
    </w:pPr>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DB712C"/>
    <w:pPr>
      <w:spacing w:line="300" w:lineRule="auto"/>
    </w:pPr>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TitleChar">
    <w:name w:val="Title Char"/>
    <w:basedOn w:val="DefaultParagraphFont"/>
    <w:link w:val="Title"/>
    <w:uiPriority w:val="10"/>
    <w:rsid w:val="00DB712C"/>
    <w:rPr>
      <w:rFonts w:asciiTheme="majorHAnsi" w:eastAsiaTheme="majorEastAsia" w:hAnsiTheme="majorHAnsi" w:cstheme="majorBidi"/>
      <w:caps/>
      <w:color w:val="FFFFFF" w:themeColor="background1"/>
      <w:spacing w:val="40"/>
      <w:kern w:val="28"/>
      <w:sz w:val="136"/>
      <w:shd w:val="clear" w:color="auto" w:fill="7E97AD" w:themeFill="accent1"/>
    </w:rPr>
  </w:style>
  <w:style w:type="paragraph" w:styleId="TOAHeading">
    <w:name w:val="toa heading"/>
    <w:basedOn w:val="Normal"/>
    <w:next w:val="Normal"/>
    <w:uiPriority w:val="99"/>
    <w:semiHidden/>
    <w:unhideWhenUsed/>
    <w:rsid w:val="00DB712C"/>
    <w:pPr>
      <w:spacing w:before="120"/>
    </w:pPr>
    <w:rPr>
      <w:rFonts w:asciiTheme="majorHAnsi" w:eastAsiaTheme="majorEastAsia" w:hAnsiTheme="majorHAnsi" w:cstheme="majorBidi"/>
      <w:b/>
      <w:bCs/>
      <w:sz w:val="24"/>
    </w:rPr>
  </w:style>
  <w:style w:type="paragraph" w:styleId="TOC1">
    <w:name w:val="toc 1"/>
    <w:basedOn w:val="Normal"/>
    <w:next w:val="Normal"/>
    <w:autoRedefine/>
    <w:uiPriority w:val="39"/>
    <w:unhideWhenUsed/>
    <w:rsid w:val="000766D0"/>
    <w:pPr>
      <w:tabs>
        <w:tab w:val="left" w:pos="9450"/>
        <w:tab w:val="right" w:leader="underscore" w:pos="9810"/>
        <w:tab w:val="left" w:pos="9900"/>
        <w:tab w:val="left" w:pos="10080"/>
      </w:tabs>
      <w:spacing w:before="60" w:after="60" w:line="240" w:lineRule="auto"/>
      <w:ind w:left="360" w:right="-475" w:hanging="360"/>
    </w:pPr>
    <w:rPr>
      <w:rFonts w:asciiTheme="majorHAnsi" w:hAnsiTheme="majorHAnsi" w:cstheme="majorHAnsi"/>
      <w:b/>
      <w:noProof/>
      <w:color w:val="auto"/>
      <w:sz w:val="32"/>
      <w:szCs w:val="32"/>
    </w:rPr>
  </w:style>
  <w:style w:type="paragraph" w:styleId="TOC2">
    <w:name w:val="toc 2"/>
    <w:basedOn w:val="Normal"/>
    <w:next w:val="Normal"/>
    <w:autoRedefine/>
    <w:uiPriority w:val="39"/>
    <w:unhideWhenUsed/>
    <w:rsid w:val="002F0CF5"/>
    <w:pPr>
      <w:tabs>
        <w:tab w:val="right" w:leader="dot" w:pos="9810"/>
      </w:tabs>
      <w:spacing w:before="60" w:after="60" w:line="240" w:lineRule="auto"/>
      <w:ind w:left="220"/>
    </w:pPr>
  </w:style>
  <w:style w:type="paragraph" w:styleId="TOC3">
    <w:name w:val="toc 3"/>
    <w:basedOn w:val="Normal"/>
    <w:next w:val="Normal"/>
    <w:autoRedefine/>
    <w:uiPriority w:val="39"/>
    <w:unhideWhenUsed/>
    <w:rsid w:val="00C1093A"/>
    <w:pPr>
      <w:tabs>
        <w:tab w:val="left" w:pos="880"/>
        <w:tab w:val="right" w:leader="dot" w:pos="9630"/>
        <w:tab w:val="right" w:leader="underscore" w:pos="9810"/>
        <w:tab w:val="left" w:pos="10080"/>
      </w:tabs>
      <w:spacing w:before="60" w:after="60" w:line="240" w:lineRule="auto"/>
      <w:ind w:left="440"/>
    </w:pPr>
  </w:style>
  <w:style w:type="paragraph" w:styleId="TOC4">
    <w:name w:val="toc 4"/>
    <w:basedOn w:val="Normal"/>
    <w:next w:val="Normal"/>
    <w:autoRedefine/>
    <w:uiPriority w:val="39"/>
    <w:unhideWhenUsed/>
    <w:qFormat/>
    <w:rsid w:val="00DB712C"/>
    <w:pPr>
      <w:spacing w:after="100"/>
      <w:ind w:left="660"/>
    </w:pPr>
  </w:style>
  <w:style w:type="paragraph" w:styleId="TOC5">
    <w:name w:val="toc 5"/>
    <w:basedOn w:val="Normal"/>
    <w:next w:val="Normal"/>
    <w:autoRedefine/>
    <w:uiPriority w:val="39"/>
    <w:semiHidden/>
    <w:unhideWhenUsed/>
    <w:rsid w:val="00DB712C"/>
    <w:pPr>
      <w:spacing w:after="100"/>
      <w:ind w:left="880"/>
    </w:pPr>
  </w:style>
  <w:style w:type="paragraph" w:styleId="TOC6">
    <w:name w:val="toc 6"/>
    <w:basedOn w:val="Normal"/>
    <w:next w:val="Normal"/>
    <w:autoRedefine/>
    <w:uiPriority w:val="39"/>
    <w:semiHidden/>
    <w:unhideWhenUsed/>
    <w:rsid w:val="00DB712C"/>
    <w:pPr>
      <w:spacing w:after="100"/>
      <w:ind w:left="1100"/>
    </w:pPr>
  </w:style>
  <w:style w:type="paragraph" w:styleId="TOC7">
    <w:name w:val="toc 7"/>
    <w:basedOn w:val="Normal"/>
    <w:next w:val="Normal"/>
    <w:autoRedefine/>
    <w:uiPriority w:val="39"/>
    <w:semiHidden/>
    <w:unhideWhenUsed/>
    <w:rsid w:val="00DB712C"/>
    <w:pPr>
      <w:spacing w:after="100"/>
      <w:ind w:left="1320"/>
    </w:pPr>
  </w:style>
  <w:style w:type="paragraph" w:styleId="TOC8">
    <w:name w:val="toc 8"/>
    <w:basedOn w:val="Normal"/>
    <w:next w:val="Normal"/>
    <w:autoRedefine/>
    <w:uiPriority w:val="39"/>
    <w:semiHidden/>
    <w:unhideWhenUsed/>
    <w:rsid w:val="00DB712C"/>
    <w:pPr>
      <w:spacing w:after="100"/>
      <w:ind w:left="1540"/>
    </w:pPr>
  </w:style>
  <w:style w:type="paragraph" w:styleId="TOC9">
    <w:name w:val="toc 9"/>
    <w:basedOn w:val="Normal"/>
    <w:next w:val="Normal"/>
    <w:autoRedefine/>
    <w:uiPriority w:val="39"/>
    <w:semiHidden/>
    <w:unhideWhenUsed/>
    <w:rsid w:val="00DB712C"/>
    <w:pPr>
      <w:spacing w:after="100"/>
      <w:ind w:left="1760"/>
    </w:pPr>
  </w:style>
  <w:style w:type="paragraph" w:styleId="TOCHeading">
    <w:name w:val="TOC Heading"/>
    <w:basedOn w:val="Heading1"/>
    <w:next w:val="Normal"/>
    <w:uiPriority w:val="39"/>
    <w:unhideWhenUsed/>
    <w:qFormat/>
    <w:rsid w:val="00DB712C"/>
    <w:pPr>
      <w:outlineLvl w:val="9"/>
    </w:pPr>
  </w:style>
  <w:style w:type="character" w:customStyle="1" w:styleId="NoSpacingChar">
    <w:name w:val="No Spacing Char"/>
    <w:basedOn w:val="DefaultParagraphFont"/>
    <w:link w:val="NoSpacing"/>
    <w:uiPriority w:val="1"/>
    <w:rsid w:val="00DB712C"/>
  </w:style>
  <w:style w:type="paragraph" w:customStyle="1" w:styleId="TableHeading">
    <w:name w:val="Table Heading"/>
    <w:basedOn w:val="Normal"/>
    <w:uiPriority w:val="1"/>
    <w:qFormat/>
    <w:rsid w:val="00DB712C"/>
    <w:pPr>
      <w:keepNext/>
      <w:pBdr>
        <w:top w:val="single" w:sz="4" w:space="1" w:color="7E97AD" w:themeColor="accent1"/>
        <w:left w:val="single" w:sz="4" w:space="6" w:color="7E97AD" w:themeColor="accent1"/>
        <w:bottom w:val="single" w:sz="4" w:space="1" w:color="7E97AD" w:themeColor="accent1"/>
        <w:right w:val="single" w:sz="4" w:space="6" w:color="7E97AD" w:themeColor="accent1"/>
      </w:pBdr>
      <w:shd w:val="clear" w:color="auto" w:fill="7E97AD" w:themeFill="accent1"/>
      <w:spacing w:before="160"/>
      <w:ind w:left="144" w:right="144"/>
    </w:pPr>
    <w:rPr>
      <w:rFonts w:asciiTheme="majorHAnsi" w:eastAsiaTheme="majorEastAsia" w:hAnsiTheme="majorHAnsi" w:cstheme="majorBidi"/>
      <w:caps/>
      <w:color w:val="FFFFFF" w:themeColor="background1"/>
      <w:sz w:val="24"/>
    </w:rPr>
  </w:style>
  <w:style w:type="paragraph" w:customStyle="1" w:styleId="TableTextDecimal">
    <w:name w:val="Table Text Decimal"/>
    <w:basedOn w:val="Normal"/>
    <w:uiPriority w:val="1"/>
    <w:qFormat/>
    <w:rsid w:val="00DB712C"/>
    <w:pPr>
      <w:tabs>
        <w:tab w:val="decimal" w:pos="1252"/>
      </w:tabs>
      <w:spacing w:before="60" w:after="60" w:line="240" w:lineRule="auto"/>
      <w:ind w:left="144" w:right="144"/>
    </w:pPr>
  </w:style>
  <w:style w:type="table" w:customStyle="1" w:styleId="FinancialTable">
    <w:name w:val="Financial Table"/>
    <w:basedOn w:val="TableNormal"/>
    <w:uiPriority w:val="99"/>
    <w:rsid w:val="00DB712C"/>
    <w:pPr>
      <w:spacing w:after="0" w:line="240" w:lineRule="auto"/>
      <w:ind w:left="144" w:right="144"/>
    </w:pPr>
    <w:tblPr>
      <w:tblBorders>
        <w:insideH w:val="single" w:sz="4" w:space="0" w:color="D9D9D9" w:themeColor="background1" w:themeShade="D9"/>
      </w:tblBorders>
      <w:tblCellMar>
        <w:left w:w="0" w:type="dxa"/>
        <w:right w:w="0" w:type="dxa"/>
      </w:tblCellMar>
    </w:tblPr>
    <w:tblStylePr w:type="firstRow">
      <w:rPr>
        <w:rFonts w:asciiTheme="majorHAnsi" w:hAnsiTheme="majorHAnsi"/>
        <w:b w:val="0"/>
        <w:caps/>
        <w:smallCaps w:val="0"/>
        <w:color w:val="7E97AD" w:themeColor="accent1"/>
        <w:sz w:val="22"/>
      </w:rPr>
    </w:tblStylePr>
    <w:tblStylePr w:type="firstCol">
      <w:rPr>
        <w:b/>
      </w:rPr>
    </w:tblStylePr>
  </w:style>
  <w:style w:type="numbering" w:customStyle="1" w:styleId="AnnualReport">
    <w:name w:val="Annual Report"/>
    <w:uiPriority w:val="99"/>
    <w:rsid w:val="00DB712C"/>
  </w:style>
  <w:style w:type="paragraph" w:customStyle="1" w:styleId="Abstract">
    <w:name w:val="Abstract"/>
    <w:basedOn w:val="Normal"/>
    <w:uiPriority w:val="19"/>
    <w:qFormat/>
    <w:rsid w:val="00DB712C"/>
    <w:pPr>
      <w:spacing w:before="360" w:after="600"/>
      <w:ind w:left="144" w:right="144"/>
    </w:pPr>
    <w:rPr>
      <w:i/>
      <w:iCs/>
      <w:color w:val="7F7F7F" w:themeColor="text1" w:themeTint="80"/>
      <w:sz w:val="28"/>
    </w:rPr>
  </w:style>
  <w:style w:type="paragraph" w:customStyle="1" w:styleId="TableText">
    <w:name w:val="Table Text"/>
    <w:basedOn w:val="Normal"/>
    <w:uiPriority w:val="9"/>
    <w:qFormat/>
    <w:rsid w:val="00DB712C"/>
    <w:pPr>
      <w:spacing w:before="60" w:after="60" w:line="240" w:lineRule="auto"/>
      <w:ind w:left="144" w:right="144"/>
    </w:pPr>
  </w:style>
  <w:style w:type="paragraph" w:customStyle="1" w:styleId="TableReverseHeading">
    <w:name w:val="Table Reverse Heading"/>
    <w:basedOn w:val="Normal"/>
    <w:uiPriority w:val="9"/>
    <w:qFormat/>
    <w:rsid w:val="00DB712C"/>
    <w:pPr>
      <w:spacing w:after="40" w:line="240" w:lineRule="auto"/>
      <w:ind w:left="144" w:right="144"/>
    </w:pPr>
    <w:rPr>
      <w:rFonts w:asciiTheme="majorHAnsi" w:eastAsiaTheme="majorEastAsia" w:hAnsiTheme="majorHAnsi" w:cstheme="majorBidi"/>
      <w:caps/>
      <w:color w:val="FFFFFF" w:themeColor="background1"/>
      <w:sz w:val="24"/>
    </w:rPr>
  </w:style>
  <w:style w:type="paragraph" w:customStyle="1" w:styleId="HeaderShaded">
    <w:name w:val="Header Shaded"/>
    <w:basedOn w:val="Normal"/>
    <w:uiPriority w:val="19"/>
    <w:qFormat/>
    <w:rsid w:val="00DB712C"/>
    <w:pPr>
      <w:pBdr>
        <w:top w:val="single" w:sz="2" w:space="2" w:color="7E97AD" w:themeColor="accent1"/>
        <w:left w:val="single" w:sz="2" w:space="6" w:color="7E97AD" w:themeColor="accent1"/>
        <w:bottom w:val="single" w:sz="2" w:space="2" w:color="7E97AD" w:themeColor="accent1"/>
        <w:right w:val="single" w:sz="2" w:space="6" w:color="7E97AD" w:themeColor="accent1"/>
      </w:pBdr>
      <w:shd w:val="clear" w:color="auto" w:fill="7E97AD" w:themeFill="accent1"/>
      <w:spacing w:after="0" w:line="240" w:lineRule="auto"/>
      <w:ind w:left="-360" w:right="-360"/>
    </w:pPr>
    <w:rPr>
      <w:rFonts w:asciiTheme="majorHAnsi" w:eastAsiaTheme="majorEastAsia" w:hAnsiTheme="majorHAnsi" w:cstheme="majorBidi"/>
      <w:caps/>
      <w:color w:val="FFFFFF" w:themeColor="background1"/>
      <w:sz w:val="48"/>
    </w:rPr>
  </w:style>
  <w:style w:type="table" w:customStyle="1" w:styleId="GridTable5Dark-Accent11">
    <w:name w:val="Grid Table 5 Dark - Accent 11"/>
    <w:basedOn w:val="TableNormal"/>
    <w:uiPriority w:val="50"/>
    <w:rsid w:val="000A5D4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EAEE"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E97A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E97A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E97A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E97AD" w:themeFill="accent1"/>
      </w:tcPr>
    </w:tblStylePr>
    <w:tblStylePr w:type="band1Vert">
      <w:tblPr/>
      <w:tcPr>
        <w:shd w:val="clear" w:color="auto" w:fill="CBD5DE" w:themeFill="accent1" w:themeFillTint="66"/>
      </w:tcPr>
    </w:tblStylePr>
    <w:tblStylePr w:type="band1Horz">
      <w:tblPr/>
      <w:tcPr>
        <w:shd w:val="clear" w:color="auto" w:fill="CBD5DE" w:themeFill="accent1" w:themeFillTint="66"/>
      </w:tcPr>
    </w:tblStylePr>
  </w:style>
  <w:style w:type="character" w:customStyle="1" w:styleId="ListParagraphChar">
    <w:name w:val="List Paragraph Char"/>
    <w:aliases w:val="List Paragraph 1 Char,Bullets Char,List Paragraph (numbered (a)) Char,Bullet Points Char,Liste Paragraf Char,Listenabsatz1 Char,Llista Nivell1 Char,Lista de nivel 1 Char,Paragraphe de liste PBLH Char,Normal bullet 2 Char"/>
    <w:link w:val="ListParagraph"/>
    <w:uiPriority w:val="34"/>
    <w:qFormat/>
    <w:locked/>
    <w:rsid w:val="00E802B2"/>
    <w:rPr>
      <w:kern w:val="20"/>
    </w:rPr>
  </w:style>
  <w:style w:type="paragraph" w:customStyle="1" w:styleId="7podnas">
    <w:name w:val="_7podnas"/>
    <w:basedOn w:val="Normal"/>
    <w:rsid w:val="00274F89"/>
    <w:pPr>
      <w:spacing w:before="100" w:beforeAutospacing="1" w:after="100" w:afterAutospacing="1" w:line="240" w:lineRule="auto"/>
    </w:pPr>
    <w:rPr>
      <w:rFonts w:ascii="Times New Roman" w:eastAsia="Times New Roman" w:hAnsi="Times New Roman" w:cs="Times New Roman"/>
      <w:color w:val="auto"/>
      <w:kern w:val="0"/>
      <w:sz w:val="24"/>
      <w:szCs w:val="24"/>
    </w:rPr>
  </w:style>
  <w:style w:type="table" w:customStyle="1" w:styleId="GridTable6Colorful-Accent51">
    <w:name w:val="Grid Table 6 Colorful - Accent 51"/>
    <w:basedOn w:val="TableNormal"/>
    <w:uiPriority w:val="51"/>
    <w:rsid w:val="00F853F2"/>
    <w:pPr>
      <w:spacing w:before="0" w:after="0" w:line="240" w:lineRule="auto"/>
    </w:pPr>
    <w:rPr>
      <w:color w:val="4D595B" w:themeColor="accent5" w:themeShade="BF"/>
      <w:sz w:val="22"/>
      <w:szCs w:val="22"/>
    </w:rPr>
    <w:tblPr>
      <w:tblStyleRowBandSize w:val="1"/>
      <w:tblStyleColBandSize w:val="1"/>
      <w:tblBorders>
        <w:top w:val="single" w:sz="4" w:space="0" w:color="A2AEB1" w:themeColor="accent5" w:themeTint="99"/>
        <w:left w:val="single" w:sz="4" w:space="0" w:color="A2AEB1" w:themeColor="accent5" w:themeTint="99"/>
        <w:bottom w:val="single" w:sz="4" w:space="0" w:color="A2AEB1" w:themeColor="accent5" w:themeTint="99"/>
        <w:right w:val="single" w:sz="4" w:space="0" w:color="A2AEB1" w:themeColor="accent5" w:themeTint="99"/>
        <w:insideH w:val="single" w:sz="4" w:space="0" w:color="A2AEB1" w:themeColor="accent5" w:themeTint="99"/>
        <w:insideV w:val="single" w:sz="4" w:space="0" w:color="A2AEB1" w:themeColor="accent5" w:themeTint="99"/>
      </w:tblBorders>
    </w:tblPr>
    <w:tblStylePr w:type="firstRow">
      <w:rPr>
        <w:b/>
        <w:bCs/>
      </w:rPr>
      <w:tblPr/>
      <w:tcPr>
        <w:tcBorders>
          <w:bottom w:val="single" w:sz="12" w:space="0" w:color="A2AEB1" w:themeColor="accent5" w:themeTint="99"/>
        </w:tcBorders>
      </w:tcPr>
    </w:tblStylePr>
    <w:tblStylePr w:type="lastRow">
      <w:rPr>
        <w:b/>
        <w:bCs/>
      </w:rPr>
      <w:tblPr/>
      <w:tcPr>
        <w:tcBorders>
          <w:top w:val="double" w:sz="4" w:space="0" w:color="A2AEB1" w:themeColor="accent5" w:themeTint="99"/>
        </w:tcBorders>
      </w:tcPr>
    </w:tblStylePr>
    <w:tblStylePr w:type="firstCol">
      <w:rPr>
        <w:b/>
        <w:bCs/>
      </w:rPr>
    </w:tblStylePr>
    <w:tblStylePr w:type="lastCol">
      <w:rPr>
        <w:b/>
        <w:bCs/>
      </w:rPr>
    </w:tblStylePr>
    <w:tblStylePr w:type="band1Vert">
      <w:tblPr/>
      <w:tcPr>
        <w:shd w:val="clear" w:color="auto" w:fill="DFE4E5" w:themeFill="accent5" w:themeFillTint="33"/>
      </w:tcPr>
    </w:tblStylePr>
    <w:tblStylePr w:type="band1Horz">
      <w:tblPr/>
      <w:tcPr>
        <w:shd w:val="clear" w:color="auto" w:fill="DFE4E5" w:themeFill="accent5" w:themeFillTint="33"/>
      </w:tcPr>
    </w:tblStylePr>
  </w:style>
  <w:style w:type="paragraph" w:customStyle="1" w:styleId="BVIfnr">
    <w:name w:val="BVI fnr"/>
    <w:basedOn w:val="Normal"/>
    <w:link w:val="FootnoteReference"/>
    <w:uiPriority w:val="99"/>
    <w:rsid w:val="00DB0093"/>
    <w:pPr>
      <w:spacing w:before="0" w:line="240" w:lineRule="exact"/>
    </w:pPr>
    <w:rPr>
      <w:kern w:val="0"/>
      <w:vertAlign w:val="superscript"/>
      <w:lang w:val="en-US"/>
    </w:rPr>
  </w:style>
  <w:style w:type="paragraph" w:customStyle="1" w:styleId="4clan">
    <w:name w:val="_4clan"/>
    <w:basedOn w:val="Normal"/>
    <w:rsid w:val="00DB0093"/>
    <w:pPr>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1tekst">
    <w:name w:val="_1tekst"/>
    <w:basedOn w:val="Normal"/>
    <w:rsid w:val="00DB0093"/>
    <w:pPr>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table" w:customStyle="1" w:styleId="TableGrid0">
    <w:name w:val="TableGrid"/>
    <w:rsid w:val="00B63EB7"/>
    <w:pPr>
      <w:spacing w:before="0" w:after="0" w:line="240" w:lineRule="auto"/>
    </w:pPr>
    <w:rPr>
      <w:rFonts w:eastAsia="Times New Roman"/>
      <w:color w:val="auto"/>
      <w:sz w:val="22"/>
      <w:szCs w:val="22"/>
    </w:rPr>
    <w:tblPr>
      <w:tblCellMar>
        <w:top w:w="0" w:type="dxa"/>
        <w:left w:w="0" w:type="dxa"/>
        <w:bottom w:w="0" w:type="dxa"/>
        <w:right w:w="0" w:type="dxa"/>
      </w:tblCellMar>
    </w:tblPr>
  </w:style>
  <w:style w:type="table" w:customStyle="1" w:styleId="GridTable6Colorful1">
    <w:name w:val="Grid Table 6 Colorful1"/>
    <w:basedOn w:val="TableNormal"/>
    <w:next w:val="GridTable6Colorful2"/>
    <w:uiPriority w:val="51"/>
    <w:rsid w:val="00167FB3"/>
    <w:pPr>
      <w:spacing w:before="0" w:after="0" w:line="240" w:lineRule="auto"/>
    </w:pPr>
    <w:rPr>
      <w:color w:val="000000"/>
      <w:sz w:val="22"/>
      <w:szCs w:val="22"/>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rful2">
    <w:name w:val="Grid Table 6 Colorful2"/>
    <w:basedOn w:val="TableNormal"/>
    <w:uiPriority w:val="51"/>
    <w:rsid w:val="00167FB3"/>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1">
    <w:name w:val="No List1"/>
    <w:next w:val="NoList"/>
    <w:uiPriority w:val="99"/>
    <w:semiHidden/>
    <w:unhideWhenUsed/>
    <w:rsid w:val="00C95C15"/>
  </w:style>
  <w:style w:type="character" w:customStyle="1" w:styleId="FootnoteTextChar1">
    <w:name w:val="Footnote Text Char1"/>
    <w:basedOn w:val="DefaultParagraphFont"/>
    <w:uiPriority w:val="99"/>
    <w:semiHidden/>
    <w:rsid w:val="00C95C15"/>
    <w:rPr>
      <w:rFonts w:ascii="Times New Roman" w:hAnsi="Times New Roman" w:cs="Times New Roman"/>
      <w:sz w:val="20"/>
      <w:szCs w:val="20"/>
      <w:lang w:val="en-GB" w:eastAsia="zh-CN"/>
    </w:rPr>
  </w:style>
  <w:style w:type="paragraph" w:customStyle="1" w:styleId="Normal1">
    <w:name w:val="Normal1"/>
    <w:rsid w:val="00C95C15"/>
    <w:pPr>
      <w:spacing w:before="0" w:line="256" w:lineRule="auto"/>
    </w:pPr>
    <w:rPr>
      <w:rFonts w:ascii="Calibri" w:eastAsia="Calibri" w:hAnsi="Calibri" w:cs="Calibri"/>
      <w:color w:val="auto"/>
      <w:sz w:val="22"/>
      <w:szCs w:val="22"/>
      <w:lang w:val="ka-GE"/>
    </w:rPr>
  </w:style>
  <w:style w:type="table" w:customStyle="1" w:styleId="TableGrid10">
    <w:name w:val="TableGrid1"/>
    <w:rsid w:val="00C95C15"/>
    <w:pPr>
      <w:spacing w:before="0" w:after="0" w:line="240" w:lineRule="auto"/>
    </w:pPr>
    <w:rPr>
      <w:rFonts w:eastAsia="Times New Roman"/>
      <w:color w:val="auto"/>
      <w:sz w:val="22"/>
      <w:szCs w:val="22"/>
    </w:rPr>
    <w:tblPr>
      <w:tblCellMar>
        <w:top w:w="0" w:type="dxa"/>
        <w:left w:w="0" w:type="dxa"/>
        <w:bottom w:w="0" w:type="dxa"/>
        <w:right w:w="0" w:type="dxa"/>
      </w:tblCellMar>
    </w:tblPr>
  </w:style>
  <w:style w:type="table" w:customStyle="1" w:styleId="GridTable6Colorful-Accent511">
    <w:name w:val="Grid Table 6 Colorful - Accent 511"/>
    <w:basedOn w:val="TableNormal"/>
    <w:uiPriority w:val="51"/>
    <w:rsid w:val="00C95C15"/>
    <w:pPr>
      <w:spacing w:before="0" w:after="0" w:line="240" w:lineRule="auto"/>
    </w:pPr>
    <w:rPr>
      <w:color w:val="2F5496"/>
      <w:sz w:val="22"/>
      <w:szCs w:val="22"/>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TableGrid11">
    <w:name w:val="Table Grid1"/>
    <w:basedOn w:val="TableNormal"/>
    <w:next w:val="TableGrid"/>
    <w:uiPriority w:val="39"/>
    <w:rsid w:val="00C95C15"/>
    <w:pPr>
      <w:spacing w:before="0" w:after="0" w:line="240" w:lineRule="auto"/>
    </w:pPr>
    <w:rPr>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6Colorful22">
    <w:name w:val="Grid Table 6 Colorful22"/>
    <w:basedOn w:val="TableNormal"/>
    <w:next w:val="GridTable6Colorful2"/>
    <w:uiPriority w:val="51"/>
    <w:rsid w:val="00C95C15"/>
    <w:pPr>
      <w:spacing w:before="0" w:after="0" w:line="240" w:lineRule="auto"/>
    </w:pPr>
    <w:rPr>
      <w:color w:val="000000"/>
      <w:sz w:val="22"/>
      <w:szCs w:val="22"/>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10">
    <w:name w:val="Table Grid11"/>
    <w:basedOn w:val="TableNormal"/>
    <w:next w:val="TableGrid"/>
    <w:uiPriority w:val="39"/>
    <w:rsid w:val="00C95C15"/>
    <w:pPr>
      <w:spacing w:before="0" w:after="0" w:line="240" w:lineRule="auto"/>
    </w:pPr>
    <w:rPr>
      <w:rFonts w:ascii="Calibri" w:eastAsia="Calibri" w:hAnsi="Calibri" w:cs="Times New Roman"/>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y2iqfc">
    <w:name w:val="y2iqfc"/>
    <w:basedOn w:val="DefaultParagraphFont"/>
    <w:rsid w:val="00C95C15"/>
  </w:style>
  <w:style w:type="character" w:customStyle="1" w:styleId="jsgrdq">
    <w:name w:val="jsgrdq"/>
    <w:basedOn w:val="DefaultParagraphFont"/>
    <w:rsid w:val="00A01908"/>
  </w:style>
  <w:style w:type="paragraph" w:customStyle="1" w:styleId="C30X">
    <w:name w:val="C30X"/>
    <w:basedOn w:val="Normal"/>
    <w:uiPriority w:val="99"/>
    <w:rsid w:val="00C941D8"/>
    <w:pPr>
      <w:autoSpaceDE w:val="0"/>
      <w:autoSpaceDN w:val="0"/>
      <w:adjustRightInd w:val="0"/>
      <w:spacing w:before="200" w:after="60" w:line="240" w:lineRule="auto"/>
      <w:jc w:val="center"/>
    </w:pPr>
    <w:rPr>
      <w:rFonts w:ascii="Times New Roman" w:eastAsia="Times New Roman" w:hAnsi="Times New Roman" w:cs="Times New Roman"/>
      <w:b/>
      <w:bCs/>
      <w:color w:val="000000"/>
      <w:kern w:val="0"/>
      <w:sz w:val="24"/>
      <w:szCs w:val="24"/>
      <w:lang w:val="en-US"/>
    </w:rPr>
  </w:style>
  <w:style w:type="paragraph" w:customStyle="1" w:styleId="Default">
    <w:name w:val="Default"/>
    <w:rsid w:val="00C941D8"/>
    <w:pPr>
      <w:autoSpaceDE w:val="0"/>
      <w:autoSpaceDN w:val="0"/>
      <w:adjustRightInd w:val="0"/>
      <w:spacing w:before="0" w:after="0" w:line="240" w:lineRule="auto"/>
    </w:pPr>
    <w:rPr>
      <w:rFonts w:ascii="Calibri" w:eastAsia="Calibri" w:hAnsi="Calibri" w:cs="Calibri"/>
      <w:color w:val="000000"/>
      <w:sz w:val="24"/>
      <w:szCs w:val="24"/>
    </w:rPr>
  </w:style>
  <w:style w:type="table" w:customStyle="1" w:styleId="GridTable6Colorful-Accent11">
    <w:name w:val="Grid Table 6 Colorful - Accent 11"/>
    <w:basedOn w:val="TableNormal"/>
    <w:uiPriority w:val="51"/>
    <w:rsid w:val="00BF2139"/>
    <w:pPr>
      <w:spacing w:after="0" w:line="240" w:lineRule="auto"/>
    </w:pPr>
    <w:rPr>
      <w:color w:val="577188" w:themeColor="accent1" w:themeShade="BF"/>
    </w:rPr>
    <w:tblPr>
      <w:tblStyleRowBandSize w:val="1"/>
      <w:tblStyleColBandSize w:val="1"/>
      <w:tblBorders>
        <w:top w:val="single" w:sz="4" w:space="0" w:color="B1C0CD" w:themeColor="accent1" w:themeTint="99"/>
        <w:left w:val="single" w:sz="4" w:space="0" w:color="B1C0CD" w:themeColor="accent1" w:themeTint="99"/>
        <w:bottom w:val="single" w:sz="4" w:space="0" w:color="B1C0CD" w:themeColor="accent1" w:themeTint="99"/>
        <w:right w:val="single" w:sz="4" w:space="0" w:color="B1C0CD" w:themeColor="accent1" w:themeTint="99"/>
        <w:insideH w:val="single" w:sz="4" w:space="0" w:color="B1C0CD" w:themeColor="accent1" w:themeTint="99"/>
        <w:insideV w:val="single" w:sz="4" w:space="0" w:color="B1C0CD" w:themeColor="accent1" w:themeTint="99"/>
      </w:tblBorders>
    </w:tblPr>
    <w:tblStylePr w:type="firstRow">
      <w:rPr>
        <w:b/>
        <w:bCs/>
      </w:rPr>
      <w:tblPr/>
      <w:tcPr>
        <w:tcBorders>
          <w:bottom w:val="single" w:sz="12" w:space="0" w:color="B1C0CD" w:themeColor="accent1" w:themeTint="99"/>
        </w:tcBorders>
      </w:tcPr>
    </w:tblStylePr>
    <w:tblStylePr w:type="lastRow">
      <w:rPr>
        <w:b/>
        <w:bCs/>
      </w:rPr>
      <w:tblPr/>
      <w:tcPr>
        <w:tcBorders>
          <w:top w:val="double" w:sz="4" w:space="0" w:color="B1C0CD" w:themeColor="accent1" w:themeTint="99"/>
        </w:tcBorders>
      </w:tcPr>
    </w:tblStylePr>
    <w:tblStylePr w:type="firstCol">
      <w:rPr>
        <w:b/>
        <w:bCs/>
      </w:rPr>
    </w:tblStylePr>
    <w:tblStylePr w:type="lastCol">
      <w:rPr>
        <w:b/>
        <w:bCs/>
      </w:rPr>
    </w:tblStylePr>
    <w:tblStylePr w:type="band1Vert">
      <w:tblPr/>
      <w:tcPr>
        <w:shd w:val="clear" w:color="auto" w:fill="E5EAEE" w:themeFill="accent1" w:themeFillTint="33"/>
      </w:tcPr>
    </w:tblStylePr>
    <w:tblStylePr w:type="band1Horz">
      <w:tblPr/>
      <w:tcPr>
        <w:shd w:val="clear" w:color="auto" w:fill="E5EAEE" w:themeFill="accent1" w:themeFillTint="33"/>
      </w:tcPr>
    </w:tblStylePr>
  </w:style>
  <w:style w:type="table" w:customStyle="1" w:styleId="ListTable31">
    <w:name w:val="List Table 31"/>
    <w:basedOn w:val="TableNormal"/>
    <w:uiPriority w:val="48"/>
    <w:rsid w:val="00BF2139"/>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GridTable1Light-Accent41">
    <w:name w:val="Grid Table 1 Light - Accent 41"/>
    <w:basedOn w:val="TableNormal"/>
    <w:uiPriority w:val="46"/>
    <w:rsid w:val="000E1288"/>
    <w:pPr>
      <w:spacing w:after="0" w:line="240" w:lineRule="auto"/>
    </w:pPr>
    <w:tblPr>
      <w:tblStyleRowBandSize w:val="1"/>
      <w:tblStyleColBandSize w:val="1"/>
      <w:tblBorders>
        <w:top w:val="single" w:sz="4" w:space="0" w:color="E1D3C4" w:themeColor="accent4" w:themeTint="66"/>
        <w:left w:val="single" w:sz="4" w:space="0" w:color="E1D3C4" w:themeColor="accent4" w:themeTint="66"/>
        <w:bottom w:val="single" w:sz="4" w:space="0" w:color="E1D3C4" w:themeColor="accent4" w:themeTint="66"/>
        <w:right w:val="single" w:sz="4" w:space="0" w:color="E1D3C4" w:themeColor="accent4" w:themeTint="66"/>
        <w:insideH w:val="single" w:sz="4" w:space="0" w:color="E1D3C4" w:themeColor="accent4" w:themeTint="66"/>
        <w:insideV w:val="single" w:sz="4" w:space="0" w:color="E1D3C4" w:themeColor="accent4" w:themeTint="66"/>
      </w:tblBorders>
    </w:tblPr>
    <w:tblStylePr w:type="firstRow">
      <w:rPr>
        <w:b/>
        <w:bCs/>
      </w:rPr>
      <w:tblPr/>
      <w:tcPr>
        <w:tcBorders>
          <w:bottom w:val="single" w:sz="12" w:space="0" w:color="D2BEA7" w:themeColor="accent4" w:themeTint="99"/>
        </w:tcBorders>
      </w:tcPr>
    </w:tblStylePr>
    <w:tblStylePr w:type="lastRow">
      <w:rPr>
        <w:b/>
        <w:bCs/>
      </w:rPr>
      <w:tblPr/>
      <w:tcPr>
        <w:tcBorders>
          <w:top w:val="double" w:sz="2" w:space="0" w:color="D2BEA7" w:themeColor="accent4" w:themeTint="99"/>
        </w:tcBorders>
      </w:tcPr>
    </w:tblStylePr>
    <w:tblStylePr w:type="firstCol">
      <w:rPr>
        <w:b/>
        <w:bCs/>
      </w:rPr>
    </w:tblStylePr>
    <w:tblStylePr w:type="lastCol">
      <w:rPr>
        <w:b/>
        <w:bCs/>
      </w:rPr>
    </w:tblStylePr>
  </w:style>
  <w:style w:type="table" w:customStyle="1" w:styleId="ListTable3-Accent11">
    <w:name w:val="List Table 3 - Accent 11"/>
    <w:basedOn w:val="TableNormal"/>
    <w:uiPriority w:val="48"/>
    <w:rsid w:val="000E1288"/>
    <w:pPr>
      <w:spacing w:after="0" w:line="240" w:lineRule="auto"/>
    </w:pPr>
    <w:tblPr>
      <w:tblStyleRowBandSize w:val="1"/>
      <w:tblStyleColBandSize w:val="1"/>
      <w:tblBorders>
        <w:top w:val="single" w:sz="4" w:space="0" w:color="7E97AD" w:themeColor="accent1"/>
        <w:left w:val="single" w:sz="4" w:space="0" w:color="7E97AD" w:themeColor="accent1"/>
        <w:bottom w:val="single" w:sz="4" w:space="0" w:color="7E97AD" w:themeColor="accent1"/>
        <w:right w:val="single" w:sz="4" w:space="0" w:color="7E97AD" w:themeColor="accent1"/>
      </w:tblBorders>
    </w:tblPr>
    <w:tblStylePr w:type="firstRow">
      <w:rPr>
        <w:b/>
        <w:bCs/>
        <w:color w:val="FFFFFF" w:themeColor="background1"/>
      </w:rPr>
      <w:tblPr/>
      <w:tcPr>
        <w:shd w:val="clear" w:color="auto" w:fill="7E97AD" w:themeFill="accent1"/>
      </w:tcPr>
    </w:tblStylePr>
    <w:tblStylePr w:type="lastRow">
      <w:rPr>
        <w:b/>
        <w:bCs/>
      </w:rPr>
      <w:tblPr/>
      <w:tcPr>
        <w:tcBorders>
          <w:top w:val="double" w:sz="4" w:space="0" w:color="7E97A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E97AD" w:themeColor="accent1"/>
          <w:right w:val="single" w:sz="4" w:space="0" w:color="7E97AD" w:themeColor="accent1"/>
        </w:tcBorders>
      </w:tcPr>
    </w:tblStylePr>
    <w:tblStylePr w:type="band1Horz">
      <w:tblPr/>
      <w:tcPr>
        <w:tcBorders>
          <w:top w:val="single" w:sz="4" w:space="0" w:color="7E97AD" w:themeColor="accent1"/>
          <w:bottom w:val="single" w:sz="4" w:space="0" w:color="7E97A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E97AD" w:themeColor="accent1"/>
          <w:left w:val="nil"/>
        </w:tcBorders>
      </w:tcPr>
    </w:tblStylePr>
    <w:tblStylePr w:type="swCell">
      <w:tblPr/>
      <w:tcPr>
        <w:tcBorders>
          <w:top w:val="double" w:sz="4" w:space="0" w:color="7E97AD" w:themeColor="accent1"/>
          <w:right w:val="nil"/>
        </w:tcBorders>
      </w:tcPr>
    </w:tblStylePr>
  </w:style>
  <w:style w:type="table" w:customStyle="1" w:styleId="ListTable3-Accent41">
    <w:name w:val="List Table 3 - Accent 41"/>
    <w:basedOn w:val="TableNormal"/>
    <w:uiPriority w:val="48"/>
    <w:rsid w:val="000E1288"/>
    <w:pPr>
      <w:spacing w:after="0" w:line="240" w:lineRule="auto"/>
    </w:pPr>
    <w:tblPr>
      <w:tblStyleRowBandSize w:val="1"/>
      <w:tblStyleColBandSize w:val="1"/>
      <w:tblBorders>
        <w:top w:val="single" w:sz="4" w:space="0" w:color="B4936D" w:themeColor="accent4"/>
        <w:left w:val="single" w:sz="4" w:space="0" w:color="B4936D" w:themeColor="accent4"/>
        <w:bottom w:val="single" w:sz="4" w:space="0" w:color="B4936D" w:themeColor="accent4"/>
        <w:right w:val="single" w:sz="4" w:space="0" w:color="B4936D" w:themeColor="accent4"/>
      </w:tblBorders>
    </w:tblPr>
    <w:tblStylePr w:type="firstRow">
      <w:rPr>
        <w:b/>
        <w:bCs/>
        <w:color w:val="FFFFFF" w:themeColor="background1"/>
      </w:rPr>
      <w:tblPr/>
      <w:tcPr>
        <w:shd w:val="clear" w:color="auto" w:fill="B4936D" w:themeFill="accent4"/>
      </w:tcPr>
    </w:tblStylePr>
    <w:tblStylePr w:type="lastRow">
      <w:rPr>
        <w:b/>
        <w:bCs/>
      </w:rPr>
      <w:tblPr/>
      <w:tcPr>
        <w:tcBorders>
          <w:top w:val="double" w:sz="4" w:space="0" w:color="B4936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4936D" w:themeColor="accent4"/>
          <w:right w:val="single" w:sz="4" w:space="0" w:color="B4936D" w:themeColor="accent4"/>
        </w:tcBorders>
      </w:tcPr>
    </w:tblStylePr>
    <w:tblStylePr w:type="band1Horz">
      <w:tblPr/>
      <w:tcPr>
        <w:tcBorders>
          <w:top w:val="single" w:sz="4" w:space="0" w:color="B4936D" w:themeColor="accent4"/>
          <w:bottom w:val="single" w:sz="4" w:space="0" w:color="B4936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4936D" w:themeColor="accent4"/>
          <w:left w:val="nil"/>
        </w:tcBorders>
      </w:tcPr>
    </w:tblStylePr>
    <w:tblStylePr w:type="swCell">
      <w:tblPr/>
      <w:tcPr>
        <w:tcBorders>
          <w:top w:val="double" w:sz="4" w:space="0" w:color="B4936D" w:themeColor="accent4"/>
          <w:right w:val="nil"/>
        </w:tcBorders>
      </w:tcPr>
    </w:tblStylePr>
  </w:style>
  <w:style w:type="table" w:customStyle="1" w:styleId="GridTable5Dark-Accent21">
    <w:name w:val="Grid Table 5 Dark - Accent 21"/>
    <w:basedOn w:val="TableNormal"/>
    <w:uiPriority w:val="50"/>
    <w:rsid w:val="00F3417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E8D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C8E60"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C8E60"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C8E60"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C8E60" w:themeFill="accent2"/>
      </w:tcPr>
    </w:tblStylePr>
    <w:tblStylePr w:type="band1Vert">
      <w:tblPr/>
      <w:tcPr>
        <w:shd w:val="clear" w:color="auto" w:fill="EAD1BF" w:themeFill="accent2" w:themeFillTint="66"/>
      </w:tcPr>
    </w:tblStylePr>
    <w:tblStylePr w:type="band1Horz">
      <w:tblPr/>
      <w:tcPr>
        <w:shd w:val="clear" w:color="auto" w:fill="EAD1BF" w:themeFill="accent2" w:themeFillTint="66"/>
      </w:tcPr>
    </w:tblStylePr>
  </w:style>
  <w:style w:type="table" w:customStyle="1" w:styleId="ColorfulShading-Accent61">
    <w:name w:val="Colorful Shading - Accent 61"/>
    <w:basedOn w:val="TableNormal"/>
    <w:next w:val="ColorfulShading-Accent6"/>
    <w:uiPriority w:val="71"/>
    <w:rsid w:val="00677F87"/>
    <w:pPr>
      <w:spacing w:after="0" w:line="240" w:lineRule="auto"/>
    </w:pPr>
    <w:rPr>
      <w:color w:val="000000" w:themeColor="text1"/>
    </w:rPr>
    <w:tblPr>
      <w:tblStyleRowBandSize w:val="1"/>
      <w:tblStyleColBandSize w:val="1"/>
      <w:tblBorders>
        <w:top w:val="single" w:sz="24" w:space="0" w:color="67787B" w:themeColor="accent5"/>
        <w:left w:val="single" w:sz="4" w:space="0" w:color="9D936F" w:themeColor="accent6"/>
        <w:bottom w:val="single" w:sz="4" w:space="0" w:color="9D936F" w:themeColor="accent6"/>
        <w:right w:val="single" w:sz="4" w:space="0" w:color="9D936F" w:themeColor="accent6"/>
        <w:insideH w:val="single" w:sz="4" w:space="0" w:color="FFFFFF" w:themeColor="background1"/>
        <w:insideV w:val="single" w:sz="4" w:space="0" w:color="FFFFFF" w:themeColor="background1"/>
      </w:tblBorders>
    </w:tblPr>
    <w:tcPr>
      <w:shd w:val="clear" w:color="auto" w:fill="F5F4F0" w:themeFill="accent6" w:themeFillTint="19"/>
    </w:tcPr>
    <w:tblStylePr w:type="firstRow">
      <w:rPr>
        <w:b/>
        <w:bCs/>
      </w:rPr>
      <w:tblPr/>
      <w:tcPr>
        <w:tcBorders>
          <w:top w:val="nil"/>
          <w:left w:val="nil"/>
          <w:bottom w:val="single" w:sz="24" w:space="0" w:color="67787B"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F5841" w:themeFill="accent6" w:themeFillShade="99"/>
      </w:tcPr>
    </w:tblStylePr>
    <w:tblStylePr w:type="firstCol">
      <w:rPr>
        <w:color w:val="FFFFFF" w:themeColor="background1"/>
      </w:rPr>
      <w:tblPr/>
      <w:tcPr>
        <w:tcBorders>
          <w:top w:val="nil"/>
          <w:left w:val="nil"/>
          <w:bottom w:val="nil"/>
          <w:right w:val="nil"/>
          <w:insideH w:val="single" w:sz="4" w:space="0" w:color="5F5841" w:themeColor="accent6" w:themeShade="99"/>
          <w:insideV w:val="nil"/>
        </w:tcBorders>
        <w:shd w:val="clear" w:color="auto" w:fill="5F584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F5841" w:themeFill="accent6" w:themeFillShade="99"/>
      </w:tcPr>
    </w:tblStylePr>
    <w:tblStylePr w:type="band1Vert">
      <w:tblPr/>
      <w:tcPr>
        <w:shd w:val="clear" w:color="auto" w:fill="D7D3C5" w:themeFill="accent6" w:themeFillTint="66"/>
      </w:tcPr>
    </w:tblStylePr>
    <w:tblStylePr w:type="band1Horz">
      <w:tblPr/>
      <w:tcPr>
        <w:shd w:val="clear" w:color="auto" w:fill="CEC9B7" w:themeFill="accent6" w:themeFillTint="7F"/>
      </w:tcPr>
    </w:tblStylePr>
    <w:tblStylePr w:type="neCell">
      <w:rPr>
        <w:color w:val="000000" w:themeColor="text1"/>
      </w:rPr>
    </w:tblStylePr>
    <w:tblStylePr w:type="nwCell">
      <w:rPr>
        <w:color w:val="000000" w:themeColor="text1"/>
      </w:rPr>
    </w:tblStylePr>
  </w:style>
  <w:style w:type="table" w:customStyle="1" w:styleId="TableGrid20">
    <w:name w:val="TableGrid2"/>
    <w:rsid w:val="00677F87"/>
    <w:pPr>
      <w:spacing w:before="0" w:after="0" w:line="240" w:lineRule="auto"/>
    </w:pPr>
    <w:rPr>
      <w:rFonts w:eastAsia="Times New Roman"/>
      <w:color w:val="auto"/>
      <w:sz w:val="22"/>
      <w:szCs w:val="22"/>
    </w:rPr>
    <w:tblPr>
      <w:tblCellMar>
        <w:top w:w="0" w:type="dxa"/>
        <w:left w:w="0" w:type="dxa"/>
        <w:bottom w:w="0" w:type="dxa"/>
        <w:right w:w="0" w:type="dxa"/>
      </w:tblCellMar>
    </w:tblPr>
  </w:style>
  <w:style w:type="paragraph" w:styleId="Revision">
    <w:name w:val="Revision"/>
    <w:hidden/>
    <w:uiPriority w:val="99"/>
    <w:semiHidden/>
    <w:rsid w:val="00BF6830"/>
    <w:pPr>
      <w:spacing w:before="0" w:after="0" w:line="240" w:lineRule="auto"/>
    </w:pPr>
    <w:rPr>
      <w:kern w:val="20"/>
    </w:rPr>
  </w:style>
  <w:style w:type="table" w:customStyle="1" w:styleId="TableGrid21">
    <w:name w:val="Table Grid2"/>
    <w:basedOn w:val="TableNormal"/>
    <w:next w:val="TableGrid"/>
    <w:uiPriority w:val="39"/>
    <w:rsid w:val="00CD75BD"/>
    <w:pPr>
      <w:spacing w:before="0" w:after="0" w:line="240" w:lineRule="auto"/>
    </w:pPr>
    <w:rPr>
      <w:rFonts w:eastAsiaTheme="minorEastAsia"/>
      <w:color w:val="262626" w:themeColor="text1" w:themeTint="D9"/>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0">
    <w:name w:val="Table Grid3"/>
    <w:basedOn w:val="TableNormal"/>
    <w:next w:val="TableGrid"/>
    <w:uiPriority w:val="39"/>
    <w:rsid w:val="00F91D66"/>
    <w:pPr>
      <w:spacing w:before="0" w:after="0" w:line="240" w:lineRule="auto"/>
    </w:pPr>
    <w:rPr>
      <w:rFonts w:eastAsiaTheme="minorEastAsia"/>
      <w:color w:val="262626" w:themeColor="text1" w:themeTint="D9"/>
      <w:sz w:val="18"/>
      <w:szCs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D554DC"/>
    <w:rPr>
      <w:color w:val="605E5C"/>
      <w:shd w:val="clear" w:color="auto" w:fill="E1DFDD"/>
    </w:rPr>
  </w:style>
  <w:style w:type="paragraph" w:customStyle="1" w:styleId="Normalright">
    <w:name w:val="Normal right"/>
    <w:basedOn w:val="Normal"/>
    <w:qFormat/>
    <w:rsid w:val="00042F67"/>
    <w:pPr>
      <w:spacing w:before="60" w:after="20" w:line="312" w:lineRule="auto"/>
    </w:pPr>
    <w:rPr>
      <w:rFonts w:eastAsiaTheme="majorEastAsia" w:cs="Arial"/>
      <w:b/>
      <w:color w:val="0D0D0D" w:themeColor="text1" w:themeTint="F2"/>
      <w:spacing w:val="4"/>
      <w:kern w:val="0"/>
      <w:sz w:val="22"/>
      <w:szCs w:val="18"/>
      <w:lang w:val="en-US"/>
    </w:rPr>
  </w:style>
  <w:style w:type="table" w:customStyle="1" w:styleId="TableGridLight1">
    <w:name w:val="Table Grid Light1"/>
    <w:basedOn w:val="TableNormal"/>
    <w:uiPriority w:val="40"/>
    <w:rsid w:val="00042F67"/>
    <w:pPr>
      <w:spacing w:before="0" w:after="0" w:line="312" w:lineRule="auto"/>
    </w:pPr>
    <w:rPr>
      <w:rFonts w:eastAsiaTheme="minorEastAsia" w:cs="Times New Roman"/>
      <w:color w:val="262626" w:themeColor="text1" w:themeTint="D9"/>
      <w:sz w:val="18"/>
      <w:szCs w:val="18"/>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SalesInfo">
    <w:name w:val="Sales Info"/>
    <w:basedOn w:val="TableNormal"/>
    <w:uiPriority w:val="99"/>
    <w:rsid w:val="00042F67"/>
    <w:pPr>
      <w:spacing w:before="60" w:after="20" w:line="312" w:lineRule="auto"/>
    </w:pPr>
    <w:rPr>
      <w:rFonts w:eastAsiaTheme="minorEastAsia"/>
      <w:color w:val="262626" w:themeColor="text1" w:themeTint="D9"/>
      <w:sz w:val="18"/>
      <w:szCs w:val="18"/>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rFonts w:asciiTheme="majorHAnsi" w:eastAsiaTheme="majorEastAsia" w:hAnsiTheme="majorHAnsi"/>
        <w:caps/>
        <w:smallCaps w:val="0"/>
        <w:color w:val="0D0D0D" w:themeColor="text1" w:themeTint="F2"/>
        <w:spacing w:val="4"/>
        <w:sz w:val="18"/>
      </w:rPr>
      <w:tblPr/>
      <w:tcPr>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l2br w:val="nil"/>
          <w:tr2bl w:val="nil"/>
        </w:tcBorders>
        <w:shd w:val="clear" w:color="auto" w:fill="CBC2BD" w:themeFill="accent3" w:themeFillTint="66"/>
      </w:tcPr>
    </w:tblStylePr>
  </w:style>
  <w:style w:type="table" w:customStyle="1" w:styleId="Contenttable">
    <w:name w:val="Content table"/>
    <w:basedOn w:val="TableNormal"/>
    <w:uiPriority w:val="99"/>
    <w:rsid w:val="00042F67"/>
    <w:pPr>
      <w:spacing w:before="60" w:after="20" w:line="312" w:lineRule="auto"/>
    </w:pPr>
    <w:rPr>
      <w:rFonts w:eastAsiaTheme="minorEastAsia"/>
      <w:color w:val="262626" w:themeColor="text1" w:themeTint="D9"/>
      <w:sz w:val="18"/>
      <w:szCs w:val="18"/>
    </w:rPr>
    <w:tblPr>
      <w:tblStyleRowBandSize w:val="1"/>
    </w:tblPr>
    <w:tcPr>
      <w:shd w:val="clear" w:color="auto" w:fill="FFFFFF" w:themeFill="background1"/>
    </w:tcPr>
    <w:tblStylePr w:type="firstRow">
      <w:rPr>
        <w:rFonts w:asciiTheme="majorHAnsi" w:eastAsiaTheme="majorEastAsia" w:hAnsiTheme="majorHAnsi"/>
        <w:caps/>
        <w:smallCaps w:val="0"/>
        <w:color w:val="0D0D0D" w:themeColor="text1" w:themeTint="F2"/>
        <w:spacing w:val="4"/>
        <w:sz w:val="18"/>
      </w:rPr>
      <w:tblPr/>
      <w:tcPr>
        <w:tcBorders>
          <w:top w:val="nil"/>
          <w:left w:val="nil"/>
          <w:bottom w:val="single" w:sz="4" w:space="0" w:color="000000" w:themeColor="text1"/>
          <w:right w:val="nil"/>
          <w:insideH w:val="nil"/>
          <w:insideV w:val="nil"/>
          <w:tl2br w:val="nil"/>
          <w:tr2bl w:val="nil"/>
        </w:tcBorders>
        <w:shd w:val="clear" w:color="auto" w:fill="FFFFFF" w:themeFill="background1"/>
      </w:tcPr>
    </w:tblStylePr>
    <w:tblStylePr w:type="band1Horz">
      <w:tblPr/>
      <w:tcPr>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l2br w:val="nil"/>
          <w:tr2bl w:val="nil"/>
        </w:tcBorders>
        <w:shd w:val="clear" w:color="auto" w:fill="FFFFFF" w:themeFill="background1"/>
      </w:tcPr>
    </w:tblStylePr>
    <w:tblStylePr w:type="band2Horz">
      <w:tblPr/>
      <w:tcPr>
        <w:tcBorders>
          <w:top w:val="nil"/>
          <w:left w:val="nil"/>
          <w:bottom w:val="nil"/>
          <w:right w:val="nil"/>
          <w:insideH w:val="nil"/>
          <w:insideV w:val="nil"/>
          <w:tl2br w:val="nil"/>
          <w:tr2bl w:val="nil"/>
        </w:tcBorders>
        <w:shd w:val="clear" w:color="auto" w:fill="FFFFFF" w:themeFill="background1"/>
      </w:tcPr>
    </w:tblStylePr>
  </w:style>
  <w:style w:type="table" w:customStyle="1" w:styleId="TotalTable">
    <w:name w:val="Total Table"/>
    <w:basedOn w:val="TableNormal"/>
    <w:uiPriority w:val="99"/>
    <w:rsid w:val="00042F67"/>
    <w:pPr>
      <w:spacing w:before="0" w:after="0" w:line="240" w:lineRule="auto"/>
    </w:pPr>
    <w:rPr>
      <w:rFonts w:eastAsiaTheme="minorEastAsia"/>
      <w:color w:val="262626" w:themeColor="text1" w:themeTint="D9"/>
      <w:sz w:val="18"/>
      <w:szCs w:val="18"/>
    </w:rPr>
    <w:tblPr>
      <w:tblStyleRowBandSize w:val="1"/>
    </w:tblPr>
    <w:tblStylePr w:type="firstCol">
      <w:pPr>
        <w:jc w:val="right"/>
      </w:pPr>
      <w:tblPr/>
      <w:tcPr>
        <w:vAlign w:val="center"/>
      </w:tcPr>
    </w:tblStylePr>
    <w:tblStylePr w:type="lastCol">
      <w:pPr>
        <w:jc w:val="left"/>
      </w:pPr>
      <w:tblPr/>
      <w:tcPr>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cBorders>
        <w:vAlign w:val="center"/>
      </w:tcPr>
    </w:tblStylePr>
    <w:tblStylePr w:type="band1Horz">
      <w:tblPr/>
      <w:tcPr>
        <w:shd w:val="clear" w:color="auto" w:fill="E5E0DE" w:themeFill="accent3" w:themeFillTint="33"/>
      </w:tcPr>
    </w:tblStylePr>
  </w:style>
  <w:style w:type="table" w:customStyle="1" w:styleId="PlainTable21">
    <w:name w:val="Plain Table 21"/>
    <w:basedOn w:val="TableNormal"/>
    <w:uiPriority w:val="42"/>
    <w:rsid w:val="00042F67"/>
    <w:pPr>
      <w:spacing w:before="0" w:after="0" w:line="240" w:lineRule="auto"/>
    </w:pPr>
    <w:rPr>
      <w:rFonts w:eastAsiaTheme="minorEastAsia"/>
      <w:color w:val="262626" w:themeColor="text1" w:themeTint="D9"/>
      <w:sz w:val="18"/>
      <w:szCs w:val="18"/>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Style1">
    <w:name w:val="Style1"/>
    <w:basedOn w:val="Normal"/>
    <w:link w:val="Style1Char"/>
    <w:qFormat/>
    <w:rsid w:val="00042F67"/>
    <w:pPr>
      <w:framePr w:hSpace="180" w:wrap="around" w:vAnchor="text" w:hAnchor="margin" w:xAlign="center" w:y="5211"/>
      <w:spacing w:before="60" w:after="20" w:line="312" w:lineRule="auto"/>
    </w:pPr>
    <w:rPr>
      <w:rFonts w:asciiTheme="majorHAnsi" w:eastAsiaTheme="majorEastAsia" w:hAnsiTheme="majorHAnsi" w:cs="Microsoft Sans Serif"/>
      <w:color w:val="5B4F47" w:themeColor="accent3" w:themeShade="BF"/>
      <w:spacing w:val="4"/>
      <w:kern w:val="0"/>
      <w:sz w:val="28"/>
      <w:szCs w:val="28"/>
      <w:lang w:val="en-US"/>
    </w:rPr>
  </w:style>
  <w:style w:type="character" w:customStyle="1" w:styleId="Style1Char">
    <w:name w:val="Style1 Char"/>
    <w:basedOn w:val="DefaultParagraphFont"/>
    <w:link w:val="Style1"/>
    <w:rsid w:val="00042F67"/>
    <w:rPr>
      <w:rFonts w:asciiTheme="majorHAnsi" w:eastAsiaTheme="majorEastAsia" w:hAnsiTheme="majorHAnsi" w:cs="Microsoft Sans Serif"/>
      <w:color w:val="5B4F47" w:themeColor="accent3" w:themeShade="BF"/>
      <w:spacing w:val="4"/>
      <w:sz w:val="28"/>
      <w:szCs w:val="28"/>
    </w:rPr>
  </w:style>
  <w:style w:type="character" w:customStyle="1" w:styleId="UnresolvedMention10">
    <w:name w:val="Unresolved Mention10"/>
    <w:basedOn w:val="DefaultParagraphFont"/>
    <w:uiPriority w:val="99"/>
    <w:semiHidden/>
    <w:unhideWhenUsed/>
    <w:rsid w:val="00042F67"/>
    <w:rPr>
      <w:color w:val="595959" w:themeColor="text1" w:themeTint="A6"/>
      <w:shd w:val="clear" w:color="auto" w:fill="E6E6E6"/>
    </w:rPr>
  </w:style>
  <w:style w:type="table" w:customStyle="1" w:styleId="GridTable5Dark-Accent111">
    <w:name w:val="Grid Table 5 Dark - Accent 111"/>
    <w:basedOn w:val="TableNormal"/>
    <w:uiPriority w:val="50"/>
    <w:rsid w:val="00042F6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EAEE"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E97A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E97A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E97A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E97AD" w:themeFill="accent1"/>
      </w:tcPr>
    </w:tblStylePr>
    <w:tblStylePr w:type="band1Vert">
      <w:tblPr/>
      <w:tcPr>
        <w:shd w:val="clear" w:color="auto" w:fill="CBD5DE" w:themeFill="accent1" w:themeFillTint="66"/>
      </w:tcPr>
    </w:tblStylePr>
    <w:tblStylePr w:type="band1Horz">
      <w:tblPr/>
      <w:tcPr>
        <w:shd w:val="clear" w:color="auto" w:fill="CBD5DE" w:themeFill="accent1" w:themeFillTint="66"/>
      </w:tcPr>
    </w:tblStylePr>
  </w:style>
  <w:style w:type="character" w:customStyle="1" w:styleId="su-tooltip">
    <w:name w:val="su-tooltip"/>
    <w:basedOn w:val="DefaultParagraphFont"/>
    <w:rsid w:val="00042F67"/>
  </w:style>
  <w:style w:type="table" w:customStyle="1" w:styleId="GridTable5Dark-Accent61">
    <w:name w:val="Grid Table 5 Dark - Accent 61"/>
    <w:basedOn w:val="TableNormal"/>
    <w:uiPriority w:val="50"/>
    <w:rsid w:val="00042F67"/>
    <w:pPr>
      <w:spacing w:before="0" w:after="0" w:line="240" w:lineRule="auto"/>
    </w:pPr>
    <w:rPr>
      <w:color w:val="auto"/>
      <w:sz w:val="22"/>
      <w:szCs w:val="22"/>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E9E2"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D936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D936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D936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D936F" w:themeFill="accent6"/>
      </w:tcPr>
    </w:tblStylePr>
    <w:tblStylePr w:type="band1Vert">
      <w:tblPr/>
      <w:tcPr>
        <w:shd w:val="clear" w:color="auto" w:fill="D7D3C5" w:themeFill="accent6" w:themeFillTint="66"/>
      </w:tcPr>
    </w:tblStylePr>
    <w:tblStylePr w:type="band1Horz">
      <w:tblPr/>
      <w:tcPr>
        <w:shd w:val="clear" w:color="auto" w:fill="D7D3C5" w:themeFill="accent6" w:themeFillTint="66"/>
      </w:tcPr>
    </w:tblStylePr>
  </w:style>
  <w:style w:type="character" w:customStyle="1" w:styleId="Mention">
    <w:name w:val="Mention"/>
    <w:basedOn w:val="DefaultParagraphFont"/>
    <w:uiPriority w:val="99"/>
    <w:unhideWhenUsed/>
    <w:rsid w:val="00DB712C"/>
    <w:rPr>
      <w:color w:val="2B579A"/>
      <w:shd w:val="clear" w:color="auto" w:fill="E6E6E6"/>
    </w:rPr>
  </w:style>
  <w:style w:type="character" w:customStyle="1" w:styleId="UnresolvedMention">
    <w:name w:val="Unresolved Mention"/>
    <w:basedOn w:val="DefaultParagraphFont"/>
    <w:uiPriority w:val="99"/>
    <w:unhideWhenUsed/>
    <w:rsid w:val="00581A80"/>
    <w:rPr>
      <w:color w:val="605E5C"/>
      <w:shd w:val="clear" w:color="auto" w:fill="E1DFDD"/>
    </w:rPr>
  </w:style>
  <w:style w:type="table" w:customStyle="1" w:styleId="76">
    <w:name w:val="7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5">
    <w:name w:val="7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4">
    <w:name w:val="7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3">
    <w:name w:val="7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2">
    <w:name w:val="7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1">
    <w:name w:val="7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0">
    <w:name w:val="7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shd w:val="clear" w:color="auto" w:fill="B4936D"/>
      </w:tcPr>
    </w:tblStylePr>
    <w:tblStylePr w:type="lastRow">
      <w:rPr>
        <w:b/>
      </w:rPr>
      <w:tblPr/>
      <w:tcPr>
        <w:tcBorders>
          <w:top w:val="single" w:sz="4" w:space="0" w:color="B4936D"/>
        </w:tcBorders>
        <w:shd w:val="clear" w:color="auto" w:fill="FFFFFF"/>
      </w:tcPr>
    </w:tblStylePr>
    <w:tblStylePr w:type="firstCol">
      <w:rPr>
        <w:b/>
      </w:rPr>
      <w:tblPr/>
      <w:tcPr>
        <w:tcBorders>
          <w:right w:val="nil"/>
        </w:tcBorders>
        <w:shd w:val="clear" w:color="auto" w:fill="FFFFFF"/>
      </w:tcPr>
    </w:tblStylePr>
    <w:tblStylePr w:type="lastCol">
      <w:rPr>
        <w:b/>
      </w:rPr>
      <w:tblPr/>
      <w:tcPr>
        <w:tcBorders>
          <w:left w:val="nil"/>
        </w:tcBorders>
        <w:shd w:val="clear" w:color="auto" w:fill="FFFFFF"/>
      </w:tcPr>
    </w:tblStylePr>
    <w:tblStylePr w:type="band1Vert">
      <w:tblPr/>
      <w:tcPr>
        <w:tcBorders>
          <w:left w:val="single" w:sz="4" w:space="0" w:color="B4936D"/>
          <w:right w:val="single" w:sz="4" w:space="0" w:color="B4936D"/>
        </w:tcBorders>
      </w:tcPr>
    </w:tblStylePr>
    <w:tblStylePr w:type="band1Horz">
      <w:tblPr/>
      <w:tcPr>
        <w:tcBorders>
          <w:top w:val="single" w:sz="4" w:space="0" w:color="B4936D"/>
          <w:bottom w:val="single" w:sz="4" w:space="0" w:color="B4936D"/>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single" w:sz="4" w:space="0" w:color="B4936D"/>
          <w:left w:val="nil"/>
        </w:tcBorders>
      </w:tcPr>
    </w:tblStylePr>
    <w:tblStylePr w:type="swCell">
      <w:tblPr/>
      <w:tcPr>
        <w:tcBorders>
          <w:top w:val="single" w:sz="4" w:space="0" w:color="B4936D"/>
          <w:right w:val="nil"/>
        </w:tcBorders>
      </w:tcPr>
    </w:tblStylePr>
  </w:style>
  <w:style w:type="table" w:customStyle="1" w:styleId="69">
    <w:name w:val="69"/>
    <w:basedOn w:val="TableNormal"/>
    <w:rsid w:val="00DB712C"/>
    <w:pPr>
      <w:spacing w:before="0" w:after="0" w:line="240" w:lineRule="auto"/>
    </w:pPr>
    <w:rPr>
      <w:color w:val="000000"/>
      <w:sz w:val="22"/>
      <w:szCs w:val="22"/>
    </w:rPr>
    <w:tblPr>
      <w:tblStyleRowBandSize w:val="1"/>
      <w:tblStyleColBandSize w:val="1"/>
      <w:tblCellMar>
        <w:top w:w="6" w:type="dxa"/>
        <w:left w:w="110" w:type="dxa"/>
        <w:right w:w="115" w:type="dxa"/>
      </w:tblCellMar>
    </w:tblPr>
  </w:style>
  <w:style w:type="table" w:customStyle="1" w:styleId="68">
    <w:name w:val="6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7">
    <w:name w:val="6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6">
    <w:name w:val="6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5">
    <w:name w:val="6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rPr>
      <w:tblPr/>
      <w:tcPr>
        <w:tcBorders>
          <w:bottom w:val="single" w:sz="12" w:space="0" w:color="666666"/>
        </w:tcBorders>
      </w:tcPr>
    </w:tblStylePr>
    <w:tblStylePr w:type="lastRow">
      <w:rPr>
        <w:b/>
      </w:rPr>
      <w:tblPr/>
      <w:tcPr>
        <w:tcBorders>
          <w:top w:val="single" w:sz="4" w:space="0" w:color="666666"/>
        </w:tcBorders>
      </w:tcPr>
    </w:tblStylePr>
    <w:tblStylePr w:type="firstCol">
      <w:rPr>
        <w:b/>
      </w:rPr>
    </w:tblStylePr>
    <w:tblStylePr w:type="lastCol">
      <w:rPr>
        <w:b/>
      </w:rPr>
    </w:tblStylePr>
    <w:tblStylePr w:type="band1Vert">
      <w:tblPr/>
      <w:tcPr>
        <w:shd w:val="clear" w:color="auto" w:fill="CCCCCC"/>
      </w:tcPr>
    </w:tblStylePr>
    <w:tblStylePr w:type="band1Horz">
      <w:tblPr/>
      <w:tcPr>
        <w:shd w:val="clear" w:color="auto" w:fill="CCCCCC"/>
      </w:tcPr>
    </w:tblStylePr>
  </w:style>
  <w:style w:type="table" w:customStyle="1" w:styleId="64">
    <w:name w:val="6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3">
    <w:name w:val="6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2">
    <w:name w:val="6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1">
    <w:name w:val="6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0">
    <w:name w:val="6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9">
    <w:name w:val="5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8">
    <w:name w:val="5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57">
    <w:name w:val="5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56">
    <w:name w:val="5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55">
    <w:name w:val="5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54">
    <w:name w:val="5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53">
    <w:name w:val="5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2">
    <w:name w:val="5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1">
    <w:name w:val="5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0">
    <w:name w:val="5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9">
    <w:name w:val="4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8">
    <w:name w:val="4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7">
    <w:name w:val="4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6">
    <w:name w:val="4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5">
    <w:name w:val="4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4">
    <w:name w:val="4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3">
    <w:name w:val="4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2">
    <w:name w:val="4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1">
    <w:name w:val="4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0">
    <w:name w:val="4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9">
    <w:name w:val="3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8">
    <w:name w:val="3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7">
    <w:name w:val="3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6">
    <w:name w:val="3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5">
    <w:name w:val="3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4">
    <w:name w:val="3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3">
    <w:name w:val="3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2">
    <w:name w:val="3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shd w:val="clear" w:color="auto" w:fill="B4936D"/>
      </w:tcPr>
    </w:tblStylePr>
    <w:tblStylePr w:type="lastRow">
      <w:rPr>
        <w:b/>
      </w:rPr>
      <w:tblPr/>
      <w:tcPr>
        <w:tcBorders>
          <w:top w:val="single" w:sz="4" w:space="0" w:color="B4936D"/>
        </w:tcBorders>
        <w:shd w:val="clear" w:color="auto" w:fill="FFFFFF"/>
      </w:tcPr>
    </w:tblStylePr>
    <w:tblStylePr w:type="firstCol">
      <w:rPr>
        <w:b/>
      </w:rPr>
      <w:tblPr/>
      <w:tcPr>
        <w:tcBorders>
          <w:right w:val="nil"/>
        </w:tcBorders>
        <w:shd w:val="clear" w:color="auto" w:fill="FFFFFF"/>
      </w:tcPr>
    </w:tblStylePr>
    <w:tblStylePr w:type="lastCol">
      <w:rPr>
        <w:b/>
      </w:rPr>
      <w:tblPr/>
      <w:tcPr>
        <w:tcBorders>
          <w:left w:val="nil"/>
        </w:tcBorders>
        <w:shd w:val="clear" w:color="auto" w:fill="FFFFFF"/>
      </w:tcPr>
    </w:tblStylePr>
    <w:tblStylePr w:type="band1Vert">
      <w:tblPr/>
      <w:tcPr>
        <w:tcBorders>
          <w:left w:val="single" w:sz="4" w:space="0" w:color="B4936D"/>
          <w:right w:val="single" w:sz="4" w:space="0" w:color="B4936D"/>
        </w:tcBorders>
      </w:tcPr>
    </w:tblStylePr>
    <w:tblStylePr w:type="band1Horz">
      <w:tblPr/>
      <w:tcPr>
        <w:tcBorders>
          <w:top w:val="single" w:sz="4" w:space="0" w:color="B4936D"/>
          <w:bottom w:val="single" w:sz="4" w:space="0" w:color="B4936D"/>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single" w:sz="4" w:space="0" w:color="B4936D"/>
          <w:left w:val="nil"/>
        </w:tcBorders>
      </w:tcPr>
    </w:tblStylePr>
    <w:tblStylePr w:type="swCell">
      <w:tblPr/>
      <w:tcPr>
        <w:tcBorders>
          <w:top w:val="single" w:sz="4" w:space="0" w:color="B4936D"/>
          <w:right w:val="nil"/>
        </w:tcBorders>
      </w:tcPr>
    </w:tblStylePr>
  </w:style>
  <w:style w:type="table" w:customStyle="1" w:styleId="31">
    <w:name w:val="3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0">
    <w:name w:val="3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9">
    <w:name w:val="2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8">
    <w:name w:val="2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7">
    <w:name w:val="2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rPr>
      <w:tblPr/>
      <w:tcPr>
        <w:tcBorders>
          <w:bottom w:val="single" w:sz="12" w:space="0" w:color="666666"/>
        </w:tcBorders>
      </w:tcPr>
    </w:tblStylePr>
    <w:tblStylePr w:type="lastRow">
      <w:rPr>
        <w:b/>
      </w:rPr>
      <w:tblPr/>
      <w:tcPr>
        <w:tcBorders>
          <w:top w:val="single" w:sz="4" w:space="0" w:color="666666"/>
        </w:tcBorders>
      </w:tcPr>
    </w:tblStylePr>
    <w:tblStylePr w:type="firstCol">
      <w:rPr>
        <w:b/>
      </w:rPr>
    </w:tblStylePr>
    <w:tblStylePr w:type="lastCol">
      <w:rPr>
        <w:b/>
      </w:rPr>
    </w:tblStylePr>
    <w:tblStylePr w:type="band1Vert">
      <w:tblPr/>
      <w:tcPr>
        <w:shd w:val="clear" w:color="auto" w:fill="CCCCCC"/>
      </w:tcPr>
    </w:tblStylePr>
    <w:tblStylePr w:type="band1Horz">
      <w:tblPr/>
      <w:tcPr>
        <w:shd w:val="clear" w:color="auto" w:fill="CCCCCC"/>
      </w:tcPr>
    </w:tblStylePr>
  </w:style>
  <w:style w:type="table" w:customStyle="1" w:styleId="26">
    <w:name w:val="2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5">
    <w:name w:val="2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4">
    <w:name w:val="2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3">
    <w:name w:val="2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2">
    <w:name w:val="2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1">
    <w:name w:val="2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0">
    <w:name w:val="2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19">
    <w:name w:val="1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18">
    <w:name w:val="1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17">
    <w:name w:val="1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16">
    <w:name w:val="1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tblStylePr w:type="firstRow">
      <w:rPr>
        <w:b/>
        <w:color w:val="FFFFFF"/>
      </w:rPr>
      <w:tblPr/>
      <w:tcPr>
        <w:tcBorders>
          <w:top w:val="single" w:sz="4" w:space="0" w:color="FFFFFF"/>
          <w:left w:val="single" w:sz="4" w:space="0" w:color="FFFFFF"/>
          <w:right w:val="single" w:sz="4" w:space="0" w:color="FFFFFF"/>
          <w:insideH w:val="nil"/>
          <w:insideV w:val="nil"/>
        </w:tcBorders>
        <w:shd w:val="clear" w:color="auto" w:fill="7E97AD"/>
      </w:tcPr>
    </w:tblStylePr>
    <w:tblStylePr w:type="lastRow">
      <w:rPr>
        <w:b/>
        <w:color w:val="FFFFFF"/>
      </w:rPr>
      <w:tblPr/>
      <w:tcPr>
        <w:tcBorders>
          <w:left w:val="single" w:sz="4" w:space="0" w:color="FFFFFF"/>
          <w:bottom w:val="single" w:sz="4" w:space="0" w:color="FFFFFF"/>
          <w:right w:val="single" w:sz="4" w:space="0" w:color="FFFFFF"/>
          <w:insideH w:val="nil"/>
          <w:insideV w:val="nil"/>
        </w:tcBorders>
        <w:shd w:val="clear" w:color="auto" w:fill="7E97AD"/>
      </w:tcPr>
    </w:tblStylePr>
    <w:tblStylePr w:type="firstCol">
      <w:rPr>
        <w:b/>
        <w:color w:val="FFFFFF"/>
      </w:rPr>
      <w:tblPr/>
      <w:tcPr>
        <w:tcBorders>
          <w:top w:val="single" w:sz="4" w:space="0" w:color="FFFFFF"/>
          <w:left w:val="single" w:sz="4" w:space="0" w:color="FFFFFF"/>
          <w:bottom w:val="single" w:sz="4" w:space="0" w:color="FFFFFF"/>
          <w:insideV w:val="nil"/>
        </w:tcBorders>
        <w:shd w:val="clear" w:color="auto" w:fill="7E97AD"/>
      </w:tcPr>
    </w:tblStylePr>
    <w:tblStylePr w:type="lastCol">
      <w:rPr>
        <w:b/>
        <w:color w:val="FFFFFF"/>
      </w:rPr>
      <w:tblPr/>
      <w:tcPr>
        <w:tcBorders>
          <w:top w:val="single" w:sz="4" w:space="0" w:color="FFFFFF"/>
          <w:bottom w:val="single" w:sz="4" w:space="0" w:color="FFFFFF"/>
          <w:right w:val="single" w:sz="4" w:space="0" w:color="FFFFFF"/>
          <w:insideV w:val="nil"/>
        </w:tcBorders>
        <w:shd w:val="clear" w:color="auto" w:fill="7E97AD"/>
      </w:tcPr>
    </w:tblStylePr>
    <w:tblStylePr w:type="band1Vert">
      <w:tblPr/>
      <w:tcPr>
        <w:shd w:val="clear" w:color="auto" w:fill="CBD5DE"/>
      </w:tcPr>
    </w:tblStylePr>
    <w:tblStylePr w:type="band1Horz">
      <w:tblPr/>
      <w:tcPr>
        <w:shd w:val="clear" w:color="auto" w:fill="CBD5DE"/>
      </w:tcPr>
    </w:tblStylePr>
  </w:style>
  <w:style w:type="table" w:customStyle="1" w:styleId="15">
    <w:name w:val="1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4">
    <w:name w:val="1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3">
    <w:name w:val="1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2">
    <w:name w:val="1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1">
    <w:name w:val="1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0">
    <w:name w:val="10"/>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9">
    <w:name w:val="9"/>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8">
    <w:name w:val="8"/>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7">
    <w:name w:val="7"/>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6">
    <w:name w:val="6"/>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5">
    <w:name w:val="5"/>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4">
    <w:name w:val="4"/>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3">
    <w:name w:val="3"/>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2">
    <w:name w:val="2"/>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table" w:customStyle="1" w:styleId="1">
    <w:name w:val="1"/>
    <w:basedOn w:val="TableNormal"/>
    <w:rsid w:val="00DB712C"/>
    <w:pPr>
      <w:spacing w:before="0" w:after="0" w:line="240" w:lineRule="auto"/>
      <w:ind w:left="144" w:right="144"/>
    </w:pPr>
    <w:rPr>
      <w:rFonts w:ascii="Calibri" w:eastAsia="Calibri" w:hAnsi="Calibri" w:cs="Calibri"/>
      <w:b/>
      <w:color w:val="000000"/>
      <w:sz w:val="22"/>
      <w:szCs w:val="22"/>
    </w:rPr>
    <w:tblPr>
      <w:tblStyleRowBandSize w:val="1"/>
      <w:tblStyleColBandSize w:val="1"/>
      <w:tblCellMar>
        <w:left w:w="115" w:type="dxa"/>
        <w:right w:w="115" w:type="dxa"/>
      </w:tblCellMar>
    </w:tblPr>
    <w:tcPr>
      <w:shd w:val="clear" w:color="auto" w:fill="EBE9E2"/>
    </w:tcPr>
  </w:style>
  <w:style w:type="character" w:customStyle="1" w:styleId="gmail-msofootnotereference">
    <w:name w:val="gmail-msofootnotereference"/>
    <w:basedOn w:val="DefaultParagraphFont"/>
    <w:rsid w:val="00015645"/>
  </w:style>
  <w:style w:type="numbering" w:customStyle="1" w:styleId="NoList2">
    <w:name w:val="No List2"/>
    <w:next w:val="NoList"/>
    <w:uiPriority w:val="99"/>
    <w:semiHidden/>
    <w:unhideWhenUsed/>
    <w:rsid w:val="000A15EA"/>
  </w:style>
  <w:style w:type="paragraph" w:customStyle="1" w:styleId="msonormal0">
    <w:name w:val="msonormal"/>
    <w:basedOn w:val="Normal"/>
    <w:rsid w:val="000A15EA"/>
    <w:pPr>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67">
    <w:name w:val="xl67"/>
    <w:basedOn w:val="Normal"/>
    <w:rsid w:val="000A15EA"/>
    <w:pPr>
      <w:shd w:val="clear" w:color="000000" w:fill="BFBFBF"/>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68">
    <w:name w:val="xl68"/>
    <w:basedOn w:val="Normal"/>
    <w:rsid w:val="000A15EA"/>
    <w:pPr>
      <w:shd w:val="clear" w:color="000000" w:fill="D9D9D9"/>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69">
    <w:name w:val="xl69"/>
    <w:basedOn w:val="Normal"/>
    <w:rsid w:val="000A15EA"/>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textAlignment w:val="center"/>
    </w:pPr>
    <w:rPr>
      <w:rFonts w:ascii="Times New Roman" w:eastAsia="Times New Roman" w:hAnsi="Times New Roman" w:cs="Times New Roman"/>
      <w:b/>
      <w:bCs/>
      <w:i/>
      <w:iCs/>
      <w:color w:val="FF0000"/>
      <w:kern w:val="0"/>
      <w:sz w:val="26"/>
      <w:szCs w:val="26"/>
      <w:lang w:val="en-US"/>
    </w:rPr>
  </w:style>
  <w:style w:type="paragraph" w:customStyle="1" w:styleId="xl70">
    <w:name w:val="xl70"/>
    <w:basedOn w:val="Normal"/>
    <w:rsid w:val="000A15EA"/>
    <w:pPr>
      <w:pBdr>
        <w:top w:val="single" w:sz="4" w:space="0" w:color="auto"/>
        <w:left w:val="single" w:sz="4" w:space="0" w:color="auto"/>
        <w:bottom w:val="single" w:sz="4" w:space="0" w:color="auto"/>
        <w:right w:val="single" w:sz="4" w:space="0" w:color="auto"/>
      </w:pBdr>
      <w:shd w:val="clear" w:color="000000" w:fill="FFFF00"/>
      <w:spacing w:before="100" w:beforeAutospacing="1" w:after="100" w:afterAutospacing="1" w:line="240" w:lineRule="auto"/>
      <w:textAlignment w:val="center"/>
    </w:pPr>
    <w:rPr>
      <w:rFonts w:ascii="Times New Roman" w:eastAsia="Times New Roman" w:hAnsi="Times New Roman" w:cs="Times New Roman"/>
      <w:b/>
      <w:bCs/>
      <w:color w:val="FF0000"/>
      <w:kern w:val="0"/>
      <w:sz w:val="24"/>
      <w:szCs w:val="24"/>
      <w:lang w:val="en-US"/>
    </w:rPr>
  </w:style>
  <w:style w:type="paragraph" w:customStyle="1" w:styleId="xl71">
    <w:name w:val="xl71"/>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textAlignment w:val="center"/>
    </w:pPr>
    <w:rPr>
      <w:rFonts w:ascii="Times New Roman" w:eastAsia="Times New Roman" w:hAnsi="Times New Roman" w:cs="Times New Roman"/>
      <w:b/>
      <w:bCs/>
      <w:color w:val="000000"/>
      <w:kern w:val="0"/>
      <w:sz w:val="24"/>
      <w:szCs w:val="24"/>
      <w:lang w:val="en-US"/>
    </w:rPr>
  </w:style>
  <w:style w:type="paragraph" w:customStyle="1" w:styleId="xl72">
    <w:name w:val="xl72"/>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textAlignment w:val="center"/>
    </w:pPr>
    <w:rPr>
      <w:rFonts w:ascii="Times New Roman" w:eastAsia="Times New Roman" w:hAnsi="Times New Roman" w:cs="Times New Roman"/>
      <w:color w:val="000000"/>
      <w:kern w:val="0"/>
      <w:sz w:val="24"/>
      <w:szCs w:val="24"/>
      <w:lang w:val="en-US"/>
    </w:rPr>
  </w:style>
  <w:style w:type="paragraph" w:customStyle="1" w:styleId="xl73">
    <w:name w:val="xl73"/>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74">
    <w:name w:val="xl74"/>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75">
    <w:name w:val="xl75"/>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Calibri" w:eastAsia="Times New Roman" w:hAnsi="Calibri" w:cs="Calibri"/>
      <w:color w:val="auto"/>
      <w:kern w:val="0"/>
      <w:sz w:val="24"/>
      <w:szCs w:val="24"/>
      <w:lang w:val="en-US"/>
    </w:rPr>
  </w:style>
  <w:style w:type="paragraph" w:customStyle="1" w:styleId="xl76">
    <w:name w:val="xl76"/>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jc w:val="right"/>
      <w:textAlignment w:val="center"/>
    </w:pPr>
    <w:rPr>
      <w:rFonts w:ascii="Times New Roman" w:eastAsia="Times New Roman" w:hAnsi="Times New Roman" w:cs="Times New Roman"/>
      <w:color w:val="auto"/>
      <w:kern w:val="0"/>
      <w:sz w:val="24"/>
      <w:szCs w:val="24"/>
      <w:lang w:val="en-US"/>
    </w:rPr>
  </w:style>
  <w:style w:type="paragraph" w:customStyle="1" w:styleId="xl77">
    <w:name w:val="xl77"/>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000000"/>
      <w:kern w:val="0"/>
      <w:sz w:val="24"/>
      <w:szCs w:val="24"/>
      <w:lang w:val="en-US"/>
    </w:rPr>
  </w:style>
  <w:style w:type="paragraph" w:customStyle="1" w:styleId="xl78">
    <w:name w:val="xl78"/>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79">
    <w:name w:val="xl79"/>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b/>
      <w:bCs/>
      <w:color w:val="auto"/>
      <w:kern w:val="0"/>
      <w:sz w:val="24"/>
      <w:szCs w:val="24"/>
      <w:lang w:val="en-US"/>
    </w:rPr>
  </w:style>
  <w:style w:type="paragraph" w:customStyle="1" w:styleId="xl80">
    <w:name w:val="xl80"/>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81">
    <w:name w:val="xl81"/>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82">
    <w:name w:val="xl82"/>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b/>
      <w:bCs/>
      <w:color w:val="auto"/>
      <w:kern w:val="0"/>
      <w:sz w:val="24"/>
      <w:szCs w:val="24"/>
      <w:lang w:val="en-US"/>
    </w:rPr>
  </w:style>
  <w:style w:type="paragraph" w:customStyle="1" w:styleId="xl83">
    <w:name w:val="xl83"/>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color w:val="auto"/>
      <w:kern w:val="0"/>
      <w:sz w:val="24"/>
      <w:szCs w:val="24"/>
      <w:lang w:val="en-US"/>
    </w:rPr>
  </w:style>
  <w:style w:type="paragraph" w:customStyle="1" w:styleId="xl84">
    <w:name w:val="xl84"/>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textAlignment w:val="center"/>
    </w:pPr>
    <w:rPr>
      <w:rFonts w:ascii="Times New Roman" w:eastAsia="Times New Roman" w:hAnsi="Times New Roman" w:cs="Times New Roman"/>
      <w:color w:val="auto"/>
      <w:kern w:val="0"/>
      <w:sz w:val="24"/>
      <w:szCs w:val="24"/>
      <w:lang w:val="en-US"/>
    </w:rPr>
  </w:style>
  <w:style w:type="paragraph" w:customStyle="1" w:styleId="xl85">
    <w:name w:val="xl85"/>
    <w:basedOn w:val="Normal"/>
    <w:rsid w:val="000A15EA"/>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pPr>
    <w:rPr>
      <w:rFonts w:ascii="Times New Roman" w:eastAsia="Times New Roman" w:hAnsi="Times New Roman" w:cs="Times New Roman"/>
      <w:color w:val="000000"/>
      <w:kern w:val="0"/>
      <w:sz w:val="24"/>
      <w:szCs w:val="24"/>
      <w:lang w:val="en-US"/>
    </w:rPr>
  </w:style>
  <w:style w:type="paragraph" w:customStyle="1" w:styleId="xl86">
    <w:name w:val="xl86"/>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jc w:val="center"/>
    </w:pPr>
    <w:rPr>
      <w:rFonts w:ascii="Times New Roman" w:eastAsia="Times New Roman" w:hAnsi="Times New Roman" w:cs="Times New Roman"/>
      <w:b/>
      <w:bCs/>
      <w:color w:val="auto"/>
      <w:kern w:val="0"/>
      <w:sz w:val="32"/>
      <w:szCs w:val="32"/>
      <w:lang w:val="en-US"/>
    </w:rPr>
  </w:style>
  <w:style w:type="paragraph" w:customStyle="1" w:styleId="xl87">
    <w:name w:val="xl87"/>
    <w:basedOn w:val="Normal"/>
    <w:rsid w:val="000A15EA"/>
    <w:pPr>
      <w:pBdr>
        <w:top w:val="single" w:sz="4" w:space="0" w:color="auto"/>
        <w:left w:val="single" w:sz="4" w:space="0" w:color="auto"/>
        <w:bottom w:val="single" w:sz="4" w:space="0" w:color="auto"/>
        <w:right w:val="single" w:sz="4" w:space="0" w:color="auto"/>
      </w:pBdr>
      <w:shd w:val="clear" w:color="000000" w:fill="B4C6E7"/>
      <w:spacing w:before="100" w:beforeAutospacing="1" w:after="100" w:afterAutospacing="1" w:line="240" w:lineRule="auto"/>
      <w:jc w:val="center"/>
    </w:pPr>
    <w:rPr>
      <w:rFonts w:ascii="Times New Roman" w:eastAsia="Times New Roman" w:hAnsi="Times New Roman" w:cs="Times New Roman"/>
      <w:b/>
      <w:bCs/>
      <w:color w:val="auto"/>
      <w:kern w:val="0"/>
      <w:sz w:val="28"/>
      <w:szCs w:val="28"/>
      <w:lang w:val="en-US"/>
    </w:rPr>
  </w:style>
  <w:style w:type="paragraph" w:customStyle="1" w:styleId="xl88">
    <w:name w:val="xl88"/>
    <w:basedOn w:val="Normal"/>
    <w:rsid w:val="000A15EA"/>
    <w:pPr>
      <w:pBdr>
        <w:top w:val="single" w:sz="4" w:space="0" w:color="auto"/>
        <w:left w:val="single" w:sz="4" w:space="0" w:color="auto"/>
        <w:bottom w:val="single" w:sz="4" w:space="0" w:color="auto"/>
      </w:pBdr>
      <w:spacing w:before="100" w:beforeAutospacing="1" w:after="100" w:afterAutospacing="1" w:line="240" w:lineRule="auto"/>
    </w:pPr>
    <w:rPr>
      <w:rFonts w:ascii="Calibri" w:eastAsia="Times New Roman" w:hAnsi="Calibri" w:cs="Calibri"/>
      <w:color w:val="auto"/>
      <w:kern w:val="0"/>
      <w:sz w:val="24"/>
      <w:szCs w:val="24"/>
      <w:lang w:val="en-US"/>
    </w:rPr>
  </w:style>
  <w:style w:type="paragraph" w:customStyle="1" w:styleId="xl89">
    <w:name w:val="xl89"/>
    <w:basedOn w:val="Normal"/>
    <w:rsid w:val="000A15EA"/>
    <w:pPr>
      <w:pBdr>
        <w:top w:val="single" w:sz="4" w:space="0" w:color="auto"/>
        <w:bottom w:val="single" w:sz="4" w:space="0" w:color="auto"/>
        <w:right w:val="single" w:sz="4" w:space="0" w:color="auto"/>
      </w:pBdr>
      <w:spacing w:before="100" w:beforeAutospacing="1" w:after="100" w:afterAutospacing="1" w:line="240" w:lineRule="auto"/>
    </w:pPr>
    <w:rPr>
      <w:rFonts w:ascii="Calibri" w:eastAsia="Times New Roman" w:hAnsi="Calibri" w:cs="Calibri"/>
      <w:color w:val="auto"/>
      <w:kern w:val="0"/>
      <w:sz w:val="24"/>
      <w:szCs w:val="24"/>
      <w:lang w:val="en-US"/>
    </w:rPr>
  </w:style>
  <w:style w:type="paragraph" w:customStyle="1" w:styleId="xl90">
    <w:name w:val="xl90"/>
    <w:basedOn w:val="Normal"/>
    <w:rsid w:val="000A15EA"/>
    <w:pPr>
      <w:pBdr>
        <w:top w:val="single" w:sz="4" w:space="0" w:color="auto"/>
        <w:left w:val="single" w:sz="4" w:space="0" w:color="auto"/>
        <w:bottom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b/>
      <w:bCs/>
      <w:color w:val="000000"/>
      <w:kern w:val="0"/>
      <w:sz w:val="24"/>
      <w:szCs w:val="24"/>
      <w:lang w:val="en-US"/>
    </w:rPr>
  </w:style>
  <w:style w:type="paragraph" w:customStyle="1" w:styleId="xl91">
    <w:name w:val="xl91"/>
    <w:basedOn w:val="Normal"/>
    <w:rsid w:val="000A15EA"/>
    <w:pPr>
      <w:pBdr>
        <w:top w:val="single" w:sz="4" w:space="0" w:color="auto"/>
        <w:bottom w:val="single" w:sz="4" w:space="0" w:color="auto"/>
        <w:right w:val="single" w:sz="4" w:space="0" w:color="auto"/>
      </w:pBdr>
      <w:shd w:val="clear" w:color="000000" w:fill="B4C6E7"/>
      <w:spacing w:before="100" w:beforeAutospacing="1" w:after="100" w:afterAutospacing="1" w:line="240" w:lineRule="auto"/>
    </w:pPr>
    <w:rPr>
      <w:rFonts w:ascii="Times New Roman" w:eastAsia="Times New Roman" w:hAnsi="Times New Roman" w:cs="Times New Roman"/>
      <w:b/>
      <w:bCs/>
      <w:color w:val="000000"/>
      <w:kern w:val="0"/>
      <w:sz w:val="24"/>
      <w:szCs w:val="24"/>
      <w:lang w:val="en-US"/>
    </w:rPr>
  </w:style>
  <w:style w:type="paragraph" w:customStyle="1" w:styleId="xl92">
    <w:name w:val="xl92"/>
    <w:basedOn w:val="Normal"/>
    <w:rsid w:val="000A15EA"/>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Times New Roman" w:eastAsia="Times New Roman" w:hAnsi="Times New Roman" w:cs="Times New Roman"/>
      <w:b/>
      <w:bCs/>
      <w:color w:val="000000"/>
      <w:kern w:val="0"/>
      <w:sz w:val="24"/>
      <w:szCs w:val="24"/>
      <w:lang w:val="en-US"/>
    </w:rPr>
  </w:style>
  <w:style w:type="paragraph" w:customStyle="1" w:styleId="xl93">
    <w:name w:val="xl93"/>
    <w:basedOn w:val="Normal"/>
    <w:rsid w:val="000A15EA"/>
    <w:pPr>
      <w:pBdr>
        <w:top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eastAsia="Times New Roman" w:hAnsi="Times New Roman" w:cs="Times New Roman"/>
      <w:b/>
      <w:bCs/>
      <w:color w:val="000000"/>
      <w:kern w:val="0"/>
      <w:sz w:val="24"/>
      <w:szCs w:val="24"/>
      <w:lang w:val="en-US"/>
    </w:rPr>
  </w:style>
  <w:style w:type="paragraph" w:customStyle="1" w:styleId="xl94">
    <w:name w:val="xl94"/>
    <w:basedOn w:val="Normal"/>
    <w:rsid w:val="000A15EA"/>
    <w:pPr>
      <w:pBdr>
        <w:top w:val="single" w:sz="4" w:space="0" w:color="auto"/>
        <w:left w:val="single" w:sz="4" w:space="0" w:color="auto"/>
        <w:bottom w:val="single" w:sz="4" w:space="0" w:color="auto"/>
      </w:pBdr>
      <w:spacing w:before="100" w:beforeAutospacing="1" w:after="100" w:afterAutospacing="1" w:line="240" w:lineRule="auto"/>
    </w:pPr>
    <w:rPr>
      <w:rFonts w:ascii="Times New Roman" w:eastAsia="Times New Roman" w:hAnsi="Times New Roman" w:cs="Times New Roman"/>
      <w:color w:val="000000"/>
      <w:kern w:val="0"/>
      <w:sz w:val="24"/>
      <w:szCs w:val="24"/>
      <w:lang w:val="en-US"/>
    </w:rPr>
  </w:style>
  <w:style w:type="paragraph" w:customStyle="1" w:styleId="xl95">
    <w:name w:val="xl95"/>
    <w:basedOn w:val="Normal"/>
    <w:rsid w:val="000A15EA"/>
    <w:pPr>
      <w:pBdr>
        <w:top w:val="single" w:sz="4" w:space="0" w:color="auto"/>
        <w:bottom w:val="single" w:sz="4" w:space="0" w:color="auto"/>
        <w:right w:val="single" w:sz="4" w:space="0" w:color="auto"/>
      </w:pBdr>
      <w:spacing w:before="100" w:beforeAutospacing="1" w:after="100" w:afterAutospacing="1" w:line="240" w:lineRule="auto"/>
    </w:pPr>
    <w:rPr>
      <w:rFonts w:ascii="Times New Roman" w:eastAsia="Times New Roman" w:hAnsi="Times New Roman" w:cs="Times New Roman"/>
      <w:color w:val="000000"/>
      <w:kern w:val="0"/>
      <w:sz w:val="24"/>
      <w:szCs w:val="24"/>
      <w:lang w:val="en-US"/>
    </w:rPr>
  </w:style>
  <w:style w:type="table" w:customStyle="1" w:styleId="GridTable6Colorful21">
    <w:name w:val="Grid Table 6 Colorful21"/>
    <w:basedOn w:val="TableNormal"/>
    <w:uiPriority w:val="51"/>
    <w:rsid w:val="00911429"/>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customStyle="1" w:styleId="xl63">
    <w:name w:val="xl63"/>
    <w:basedOn w:val="Normal"/>
    <w:rsid w:val="00FD620F"/>
    <w:pPr>
      <w:spacing w:before="100" w:beforeAutospacing="1" w:after="100" w:afterAutospacing="1" w:line="240" w:lineRule="auto"/>
      <w:jc w:val="both"/>
      <w:textAlignment w:val="center"/>
    </w:pPr>
    <w:rPr>
      <w:rFonts w:eastAsia="Times New Roman" w:cs="Times New Roman"/>
      <w:color w:val="auto"/>
      <w:kern w:val="0"/>
      <w:sz w:val="24"/>
      <w:szCs w:val="24"/>
      <w:lang w:val="en-US"/>
    </w:rPr>
  </w:style>
  <w:style w:type="paragraph" w:customStyle="1" w:styleId="xl64">
    <w:name w:val="xl64"/>
    <w:basedOn w:val="Normal"/>
    <w:rsid w:val="00FD620F"/>
    <w:pPr>
      <w:pBdr>
        <w:left w:val="single" w:sz="8" w:space="0" w:color="auto"/>
        <w:right w:val="single" w:sz="8" w:space="0" w:color="auto"/>
      </w:pBdr>
      <w:shd w:val="clear" w:color="000000" w:fill="B4C6E7"/>
      <w:spacing w:before="100" w:beforeAutospacing="1" w:after="100" w:afterAutospacing="1" w:line="240" w:lineRule="auto"/>
      <w:jc w:val="center"/>
      <w:textAlignment w:val="center"/>
    </w:pPr>
    <w:rPr>
      <w:rFonts w:eastAsia="Times New Roman" w:cs="Times New Roman"/>
      <w:b/>
      <w:bCs/>
      <w:color w:val="000000"/>
      <w:kern w:val="0"/>
      <w:sz w:val="24"/>
      <w:szCs w:val="24"/>
      <w:lang w:val="en-US"/>
    </w:rPr>
  </w:style>
  <w:style w:type="paragraph" w:customStyle="1" w:styleId="xl65">
    <w:name w:val="xl65"/>
    <w:basedOn w:val="Normal"/>
    <w:rsid w:val="00FD620F"/>
    <w:pPr>
      <w:pBdr>
        <w:right w:val="single" w:sz="8" w:space="0" w:color="auto"/>
      </w:pBdr>
      <w:shd w:val="clear" w:color="000000" w:fill="B4C6E7"/>
      <w:spacing w:before="100" w:beforeAutospacing="1" w:after="100" w:afterAutospacing="1" w:line="240" w:lineRule="auto"/>
      <w:jc w:val="center"/>
      <w:textAlignment w:val="center"/>
    </w:pPr>
    <w:rPr>
      <w:rFonts w:eastAsia="Times New Roman" w:cs="Times New Roman"/>
      <w:b/>
      <w:bCs/>
      <w:color w:val="000000"/>
      <w:kern w:val="0"/>
      <w:sz w:val="24"/>
      <w:szCs w:val="24"/>
      <w:lang w:val="en-US"/>
    </w:rPr>
  </w:style>
  <w:style w:type="paragraph" w:customStyle="1" w:styleId="xl66">
    <w:name w:val="xl66"/>
    <w:basedOn w:val="Normal"/>
    <w:rsid w:val="00FD620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textAlignment w:val="center"/>
    </w:pPr>
    <w:rPr>
      <w:rFonts w:eastAsia="Times New Roman" w:cs="Times New Roman"/>
      <w:color w:val="000000"/>
      <w:kern w:val="0"/>
      <w:sz w:val="24"/>
      <w:szCs w:val="24"/>
      <w:lang w:val="en-US"/>
    </w:rPr>
  </w:style>
  <w:style w:type="paragraph" w:customStyle="1" w:styleId="xl96">
    <w:name w:val="xl96"/>
    <w:basedOn w:val="Normal"/>
    <w:rsid w:val="00FD620F"/>
    <w:pPr>
      <w:pBdr>
        <w:top w:val="single" w:sz="8" w:space="0" w:color="auto"/>
        <w:bottom w:val="single" w:sz="8" w:space="0" w:color="auto"/>
        <w:right w:val="single" w:sz="8" w:space="0" w:color="auto"/>
      </w:pBdr>
      <w:shd w:val="clear" w:color="000000" w:fill="B4C6E7"/>
      <w:spacing w:before="100" w:beforeAutospacing="1" w:after="100" w:afterAutospacing="1" w:line="240" w:lineRule="auto"/>
      <w:jc w:val="center"/>
      <w:textAlignment w:val="center"/>
    </w:pPr>
    <w:rPr>
      <w:rFonts w:eastAsia="Times New Roman" w:cs="Times New Roman"/>
      <w:b/>
      <w:bCs/>
      <w:color w:val="000000"/>
      <w:kern w:val="0"/>
      <w:sz w:val="28"/>
      <w:szCs w:val="28"/>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311254722">
      <w:bodyDiv w:val="1"/>
      <w:marLeft w:val="0"/>
      <w:marRight w:val="0"/>
      <w:marTop w:val="0"/>
      <w:marBottom w:val="0"/>
      <w:divBdr>
        <w:top w:val="none" w:sz="0" w:space="0" w:color="auto"/>
        <w:left w:val="none" w:sz="0" w:space="0" w:color="auto"/>
        <w:bottom w:val="none" w:sz="0" w:space="0" w:color="auto"/>
        <w:right w:val="none" w:sz="0" w:space="0" w:color="auto"/>
      </w:divBdr>
    </w:div>
    <w:div w:id="424810166">
      <w:bodyDiv w:val="1"/>
      <w:marLeft w:val="0"/>
      <w:marRight w:val="0"/>
      <w:marTop w:val="0"/>
      <w:marBottom w:val="0"/>
      <w:divBdr>
        <w:top w:val="none" w:sz="0" w:space="0" w:color="auto"/>
        <w:left w:val="none" w:sz="0" w:space="0" w:color="auto"/>
        <w:bottom w:val="none" w:sz="0" w:space="0" w:color="auto"/>
        <w:right w:val="none" w:sz="0" w:space="0" w:color="auto"/>
      </w:divBdr>
    </w:div>
    <w:div w:id="443158460">
      <w:bodyDiv w:val="1"/>
      <w:marLeft w:val="0"/>
      <w:marRight w:val="0"/>
      <w:marTop w:val="0"/>
      <w:marBottom w:val="0"/>
      <w:divBdr>
        <w:top w:val="none" w:sz="0" w:space="0" w:color="auto"/>
        <w:left w:val="none" w:sz="0" w:space="0" w:color="auto"/>
        <w:bottom w:val="none" w:sz="0" w:space="0" w:color="auto"/>
        <w:right w:val="none" w:sz="0" w:space="0" w:color="auto"/>
      </w:divBdr>
    </w:div>
    <w:div w:id="571893674">
      <w:bodyDiv w:val="1"/>
      <w:marLeft w:val="0"/>
      <w:marRight w:val="0"/>
      <w:marTop w:val="0"/>
      <w:marBottom w:val="0"/>
      <w:divBdr>
        <w:top w:val="none" w:sz="0" w:space="0" w:color="auto"/>
        <w:left w:val="none" w:sz="0" w:space="0" w:color="auto"/>
        <w:bottom w:val="none" w:sz="0" w:space="0" w:color="auto"/>
        <w:right w:val="none" w:sz="0" w:space="0" w:color="auto"/>
      </w:divBdr>
    </w:div>
    <w:div w:id="783577844">
      <w:bodyDiv w:val="1"/>
      <w:marLeft w:val="0"/>
      <w:marRight w:val="0"/>
      <w:marTop w:val="0"/>
      <w:marBottom w:val="0"/>
      <w:divBdr>
        <w:top w:val="none" w:sz="0" w:space="0" w:color="auto"/>
        <w:left w:val="none" w:sz="0" w:space="0" w:color="auto"/>
        <w:bottom w:val="none" w:sz="0" w:space="0" w:color="auto"/>
        <w:right w:val="none" w:sz="0" w:space="0" w:color="auto"/>
      </w:divBdr>
    </w:div>
    <w:div w:id="941299042">
      <w:bodyDiv w:val="1"/>
      <w:marLeft w:val="0"/>
      <w:marRight w:val="0"/>
      <w:marTop w:val="0"/>
      <w:marBottom w:val="0"/>
      <w:divBdr>
        <w:top w:val="none" w:sz="0" w:space="0" w:color="auto"/>
        <w:left w:val="none" w:sz="0" w:space="0" w:color="auto"/>
        <w:bottom w:val="none" w:sz="0" w:space="0" w:color="auto"/>
        <w:right w:val="none" w:sz="0" w:space="0" w:color="auto"/>
      </w:divBdr>
    </w:div>
    <w:div w:id="981614876">
      <w:bodyDiv w:val="1"/>
      <w:marLeft w:val="0"/>
      <w:marRight w:val="0"/>
      <w:marTop w:val="0"/>
      <w:marBottom w:val="0"/>
      <w:divBdr>
        <w:top w:val="none" w:sz="0" w:space="0" w:color="auto"/>
        <w:left w:val="none" w:sz="0" w:space="0" w:color="auto"/>
        <w:bottom w:val="none" w:sz="0" w:space="0" w:color="auto"/>
        <w:right w:val="none" w:sz="0" w:space="0" w:color="auto"/>
      </w:divBdr>
    </w:div>
    <w:div w:id="1075592109">
      <w:bodyDiv w:val="1"/>
      <w:marLeft w:val="0"/>
      <w:marRight w:val="0"/>
      <w:marTop w:val="0"/>
      <w:marBottom w:val="0"/>
      <w:divBdr>
        <w:top w:val="none" w:sz="0" w:space="0" w:color="auto"/>
        <w:left w:val="none" w:sz="0" w:space="0" w:color="auto"/>
        <w:bottom w:val="none" w:sz="0" w:space="0" w:color="auto"/>
        <w:right w:val="none" w:sz="0" w:space="0" w:color="auto"/>
      </w:divBdr>
    </w:div>
    <w:div w:id="1306665621">
      <w:bodyDiv w:val="1"/>
      <w:marLeft w:val="0"/>
      <w:marRight w:val="0"/>
      <w:marTop w:val="0"/>
      <w:marBottom w:val="0"/>
      <w:divBdr>
        <w:top w:val="none" w:sz="0" w:space="0" w:color="auto"/>
        <w:left w:val="none" w:sz="0" w:space="0" w:color="auto"/>
        <w:bottom w:val="none" w:sz="0" w:space="0" w:color="auto"/>
        <w:right w:val="none" w:sz="0" w:space="0" w:color="auto"/>
      </w:divBdr>
    </w:div>
    <w:div w:id="1315182372">
      <w:bodyDiv w:val="1"/>
      <w:marLeft w:val="0"/>
      <w:marRight w:val="0"/>
      <w:marTop w:val="0"/>
      <w:marBottom w:val="0"/>
      <w:divBdr>
        <w:top w:val="none" w:sz="0" w:space="0" w:color="auto"/>
        <w:left w:val="none" w:sz="0" w:space="0" w:color="auto"/>
        <w:bottom w:val="none" w:sz="0" w:space="0" w:color="auto"/>
        <w:right w:val="none" w:sz="0" w:space="0" w:color="auto"/>
      </w:divBdr>
    </w:div>
    <w:div w:id="1879580719">
      <w:bodyDiv w:val="1"/>
      <w:marLeft w:val="0"/>
      <w:marRight w:val="0"/>
      <w:marTop w:val="0"/>
      <w:marBottom w:val="0"/>
      <w:divBdr>
        <w:top w:val="none" w:sz="0" w:space="0" w:color="auto"/>
        <w:left w:val="none" w:sz="0" w:space="0" w:color="auto"/>
        <w:bottom w:val="none" w:sz="0" w:space="0" w:color="auto"/>
        <w:right w:val="none" w:sz="0" w:space="0" w:color="auto"/>
      </w:divBdr>
    </w:div>
    <w:div w:id="1918127260">
      <w:bodyDiv w:val="1"/>
      <w:marLeft w:val="0"/>
      <w:marRight w:val="0"/>
      <w:marTop w:val="0"/>
      <w:marBottom w:val="0"/>
      <w:divBdr>
        <w:top w:val="none" w:sz="0" w:space="0" w:color="auto"/>
        <w:left w:val="none" w:sz="0" w:space="0" w:color="auto"/>
        <w:bottom w:val="none" w:sz="0" w:space="0" w:color="auto"/>
        <w:right w:val="none" w:sz="0" w:space="0" w:color="auto"/>
      </w:divBdr>
    </w:div>
    <w:div w:id="197775933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diagramLayout" Target="diagrams/layout3.xml"/><Relationship Id="rId21" Type="http://schemas.openxmlformats.org/officeDocument/2006/relationships/diagramLayout" Target="diagrams/layout2.xml"/><Relationship Id="rId42" Type="http://schemas.openxmlformats.org/officeDocument/2006/relationships/image" Target="media/image4.png"/><Relationship Id="rId63" Type="http://schemas.openxmlformats.org/officeDocument/2006/relationships/hyperlink" Target="about:blank" TargetMode="External"/><Relationship Id="rId68" Type="http://schemas.openxmlformats.org/officeDocument/2006/relationships/image" Target="media/image14.png"/><Relationship Id="rId2" Type="http://schemas.openxmlformats.org/officeDocument/2006/relationships/customXml" Target="../customXml/item2.xml"/><Relationship Id="rId16" Type="http://schemas.openxmlformats.org/officeDocument/2006/relationships/image" Target="media/image1.png"/><Relationship Id="rId29" Type="http://schemas.microsoft.com/office/2007/relationships/diagramDrawing" Target="diagrams/drawing3.xml"/><Relationship Id="rId11" Type="http://schemas.openxmlformats.org/officeDocument/2006/relationships/diagramQuickStyle" Target="diagrams/quickStyle1.xml"/><Relationship Id="rId24" Type="http://schemas.microsoft.com/office/2007/relationships/diagramDrawing" Target="diagrams/drawing2.xml"/><Relationship Id="rId32" Type="http://schemas.openxmlformats.org/officeDocument/2006/relationships/diagramQuickStyle" Target="diagrams/quickStyle4.xml"/><Relationship Id="rId37" Type="http://schemas.openxmlformats.org/officeDocument/2006/relationships/diagramLayout" Target="diagrams/layout5.xml"/><Relationship Id="rId40" Type="http://schemas.microsoft.com/office/2007/relationships/diagramDrawing" Target="diagrams/drawing5.xml"/><Relationship Id="rId53" Type="http://schemas.openxmlformats.org/officeDocument/2006/relationships/chart" Target="charts/chart1.xml"/><Relationship Id="rId58" Type="http://schemas.openxmlformats.org/officeDocument/2006/relationships/image" Target="media/image11.png"/><Relationship Id="rId66" Type="http://schemas.openxmlformats.org/officeDocument/2006/relationships/image" Target="media/image15.emf"/><Relationship Id="rId74" Type="http://schemas.openxmlformats.org/officeDocument/2006/relationships/footer" Target="footer3.xml"/><Relationship Id="rId79" Type="http://schemas.openxmlformats.org/officeDocument/2006/relationships/theme" Target="theme/theme1.xml"/><Relationship Id="rId5" Type="http://schemas.openxmlformats.org/officeDocument/2006/relationships/settings" Target="settings.xml"/><Relationship Id="rId61" Type="http://schemas.openxmlformats.org/officeDocument/2006/relationships/hyperlink" Target="http://www.data.gov.me" TargetMode="External"/><Relationship Id="rId19" Type="http://schemas.openxmlformats.org/officeDocument/2006/relationships/hyperlink" Target="https://www.euprava.me/" TargetMode="External"/><Relationship Id="rId14" Type="http://schemas.openxmlformats.org/officeDocument/2006/relationships/footer" Target="footer1.xml"/><Relationship Id="rId22" Type="http://schemas.openxmlformats.org/officeDocument/2006/relationships/diagramQuickStyle" Target="diagrams/quickStyle2.xml"/><Relationship Id="rId27" Type="http://schemas.openxmlformats.org/officeDocument/2006/relationships/diagramQuickStyle" Target="diagrams/quickStyle3.xml"/><Relationship Id="rId30" Type="http://schemas.openxmlformats.org/officeDocument/2006/relationships/diagramData" Target="diagrams/data4.xml"/><Relationship Id="rId35" Type="http://schemas.openxmlformats.org/officeDocument/2006/relationships/footer" Target="footer2.xml"/><Relationship Id="rId48" Type="http://schemas.openxmlformats.org/officeDocument/2006/relationships/image" Target="media/image8.png"/><Relationship Id="rId56" Type="http://schemas.openxmlformats.org/officeDocument/2006/relationships/hyperlink" Target="https://data.gov.me/" TargetMode="External"/><Relationship Id="rId64" Type="http://schemas.openxmlformats.org/officeDocument/2006/relationships/hyperlink" Target="about:blank" TargetMode="External"/><Relationship Id="rId69" Type="http://schemas.openxmlformats.org/officeDocument/2006/relationships/hyperlink" Target="https://srju.gov.me/direktor" TargetMode="External"/><Relationship Id="rId77" Type="http://schemas.openxmlformats.org/officeDocument/2006/relationships/hyperlink" Target="http://www.drzavniorgani.me" TargetMode="External"/><Relationship Id="rId8" Type="http://schemas.openxmlformats.org/officeDocument/2006/relationships/endnotes" Target="endnotes.xml"/><Relationship Id="rId51" Type="http://schemas.openxmlformats.org/officeDocument/2006/relationships/image" Target="media/image5.png"/><Relationship Id="rId72" Type="http://schemas.openxmlformats.org/officeDocument/2006/relationships/hyperlink" Target="http://www.javnepolitike.me" TargetMode="External"/><Relationship Id="rId3" Type="http://schemas.openxmlformats.org/officeDocument/2006/relationships/numbering" Target="numbering.xml"/><Relationship Id="rId12" Type="http://schemas.openxmlformats.org/officeDocument/2006/relationships/diagramColors" Target="diagrams/colors1.xml"/><Relationship Id="rId17" Type="http://schemas.openxmlformats.org/officeDocument/2006/relationships/image" Target="media/image2.png"/><Relationship Id="rId25" Type="http://schemas.openxmlformats.org/officeDocument/2006/relationships/diagramData" Target="diagrams/data3.xml"/><Relationship Id="rId33" Type="http://schemas.openxmlformats.org/officeDocument/2006/relationships/diagramColors" Target="diagrams/colors4.xml"/><Relationship Id="rId38" Type="http://schemas.openxmlformats.org/officeDocument/2006/relationships/diagramQuickStyle" Target="diagrams/quickStyle5.xml"/><Relationship Id="rId59" Type="http://schemas.openxmlformats.org/officeDocument/2006/relationships/hyperlink" Target="https://www.opengovpartnership.org/members/montenegro/" TargetMode="External"/><Relationship Id="rId67" Type="http://schemas.openxmlformats.org/officeDocument/2006/relationships/image" Target="media/image13.png"/><Relationship Id="rId20" Type="http://schemas.openxmlformats.org/officeDocument/2006/relationships/diagramData" Target="diagrams/data2.xml"/><Relationship Id="rId41" Type="http://schemas.openxmlformats.org/officeDocument/2006/relationships/hyperlink" Target="https://drzavniorgani.gov.me/" TargetMode="External"/><Relationship Id="rId54" Type="http://schemas.openxmlformats.org/officeDocument/2006/relationships/image" Target="media/image7.png"/><Relationship Id="rId62" Type="http://schemas.openxmlformats.org/officeDocument/2006/relationships/hyperlink" Target="about:blank" TargetMode="External"/><Relationship Id="rId70" Type="http://schemas.openxmlformats.org/officeDocument/2006/relationships/hyperlink" Target="http://www.drzavniorgani.me" TargetMode="External"/><Relationship Id="rId75"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eader" Target="header1.xml"/><Relationship Id="rId23" Type="http://schemas.openxmlformats.org/officeDocument/2006/relationships/diagramColors" Target="diagrams/colors2.xml"/><Relationship Id="rId28" Type="http://schemas.openxmlformats.org/officeDocument/2006/relationships/diagramColors" Target="diagrams/colors3.xml"/><Relationship Id="rId36" Type="http://schemas.openxmlformats.org/officeDocument/2006/relationships/diagramData" Target="diagrams/data5.xml"/><Relationship Id="rId49" Type="http://schemas.openxmlformats.org/officeDocument/2006/relationships/hyperlink" Target="https://lokalnefinansije.me/uporedni-pregled/?t=obaveze" TargetMode="External"/><Relationship Id="rId57" Type="http://schemas.openxmlformats.org/officeDocument/2006/relationships/image" Target="media/image10.png"/><Relationship Id="rId10" Type="http://schemas.openxmlformats.org/officeDocument/2006/relationships/diagramLayout" Target="diagrams/layout1.xml"/><Relationship Id="rId31" Type="http://schemas.openxmlformats.org/officeDocument/2006/relationships/diagramLayout" Target="diagrams/layout4.xml"/><Relationship Id="rId52" Type="http://schemas.openxmlformats.org/officeDocument/2006/relationships/image" Target="media/image6.png"/><Relationship Id="rId60" Type="http://schemas.openxmlformats.org/officeDocument/2006/relationships/hyperlink" Target="https://data.gov.me/" TargetMode="External"/><Relationship Id="rId65" Type="http://schemas.openxmlformats.org/officeDocument/2006/relationships/image" Target="media/image12.emf"/><Relationship Id="rId73" Type="http://schemas.openxmlformats.org/officeDocument/2006/relationships/header" Target="header2.xml"/><Relationship Id="rId78"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diagramData" Target="diagrams/data1.xml"/><Relationship Id="rId13" Type="http://schemas.microsoft.com/office/2007/relationships/diagramDrawing" Target="diagrams/drawing1.xml"/><Relationship Id="rId18" Type="http://schemas.openxmlformats.org/officeDocument/2006/relationships/image" Target="media/image3.png"/><Relationship Id="rId39" Type="http://schemas.openxmlformats.org/officeDocument/2006/relationships/diagramColors" Target="diagrams/colors5.xml"/><Relationship Id="rId34" Type="http://schemas.microsoft.com/office/2007/relationships/diagramDrawing" Target="diagrams/drawing4.xml"/><Relationship Id="rId50" Type="http://schemas.openxmlformats.org/officeDocument/2006/relationships/hyperlink" Target="https://www.euprava.me/" TargetMode="External"/><Relationship Id="rId55" Type="http://schemas.openxmlformats.org/officeDocument/2006/relationships/image" Target="media/image9.png"/><Relationship Id="rId76" Type="http://schemas.openxmlformats.org/officeDocument/2006/relationships/footer" Target="footer4.xml"/><Relationship Id="rId7" Type="http://schemas.openxmlformats.org/officeDocument/2006/relationships/footnotes" Target="footnotes.xml"/><Relationship Id="rId71" Type="http://schemas.openxmlformats.org/officeDocument/2006/relationships/hyperlink" Target="http://www.data.gov.me" TargetMode="External"/></Relationships>
</file>

<file path=word/_rels/footnotes.xml.rels><?xml version="1.0" encoding="UTF-8" standalone="yes"?>
<Relationships xmlns="http://schemas.openxmlformats.org/package/2006/relationships"><Relationship Id="rId13" Type="http://schemas.openxmlformats.org/officeDocument/2006/relationships/hyperlink" Target="http://www.dri.co.me/1/doc/Godi%C5%A1nji%20izvje%C5%A1taj%20DRI%20X%202019%20-%20X%202020.pdf" TargetMode="External"/><Relationship Id="rId18" Type="http://schemas.openxmlformats.org/officeDocument/2006/relationships/hyperlink" Target="https://wapi.gov.me/download/5e706afb-cd8e-45f7-86e2-67c1271245e3?version=1.0" TargetMode="External"/><Relationship Id="rId26" Type="http://schemas.openxmlformats.org/officeDocument/2006/relationships/hyperlink" Target="https://www.respaweb.eu/download/doc/Comparative+Study+on+Service+Delivery.pdf/2342ffd1fe9e64da16d225f545eef521.pdf" TargetMode="External"/><Relationship Id="rId39" Type="http://schemas.openxmlformats.org/officeDocument/2006/relationships/hyperlink" Target="http://www.azlp.me/docs/zajednicka/izvjestaj_o_stanju/IZVJESTAJ%202020%20final.pdf" TargetMode="External"/><Relationship Id="rId21" Type="http://schemas.openxmlformats.org/officeDocument/2006/relationships/hyperlink" Target="http://www.dri.co.me/1/index.php?option=com_k2&amp;view=item&amp;id=827:objavljen-izvje%C5%A1taj-o-tematskoj-reviziji-reviziji-presjeka-%E2%80%9Enaplata-i-evidencija-sopstvenih-prihoda-u-lokalnim-samoupravama-u-okviru-kategorije-71-teku%C4%87i-prihodi-u-2019-godini%E2%80%9C&amp;lang=sr" TargetMode="External"/><Relationship Id="rId34" Type="http://schemas.openxmlformats.org/officeDocument/2006/relationships/hyperlink" Target="https://www.rcc.int/balkanbarometer/results/1/business" TargetMode="External"/><Relationship Id="rId42" Type="http://schemas.openxmlformats.org/officeDocument/2006/relationships/hyperlink" Target="https://weber-new.s3.us-west-2.amazonaws.com/wp-content/uploads/2021/06/04102419/MNE_4ACC_P2_I2_summary-1.pdf" TargetMode="External"/><Relationship Id="rId47" Type="http://schemas.openxmlformats.org/officeDocument/2006/relationships/hyperlink" Target="https://sigmaweb.org/publications/Monitoring-Report-2017-Montenegro.pdf" TargetMode="External"/><Relationship Id="rId50" Type="http://schemas.openxmlformats.org/officeDocument/2006/relationships/hyperlink" Target="https://www.capgemini.com/resources/egovernment-benchmark-2020/" TargetMode="External"/><Relationship Id="rId7" Type="http://schemas.openxmlformats.org/officeDocument/2006/relationships/hyperlink" Target="https://wapi.gov.me/download/9bd7ecd6-1673-4469-8e47-18a88af893db?version=1.0" TargetMode="External"/><Relationship Id="rId2" Type="http://schemas.openxmlformats.org/officeDocument/2006/relationships/hyperlink" Target="https://www.gov.me/en/documents/eb181a14-f291-44be-8603-bfbb75901152" TargetMode="External"/><Relationship Id="rId16" Type="http://schemas.openxmlformats.org/officeDocument/2006/relationships/hyperlink" Target="https://wapi.gov.me/download/9bd7ecd6-1673-4469-8e47-18a88af893db?version=1.0" TargetMode="External"/><Relationship Id="rId29" Type="http://schemas.openxmlformats.org/officeDocument/2006/relationships/hyperlink" Target="https://www.rcc.int/pubs/122/balkan-barometer-2021--public-opinion" TargetMode="External"/><Relationship Id="rId11" Type="http://schemas.openxmlformats.org/officeDocument/2006/relationships/hyperlink" Target="https://wapi.gov.me/download/9bd7ecd6-1673-4469-8e47-18a88af893db?version=1.0" TargetMode="External"/><Relationship Id="rId24" Type="http://schemas.openxmlformats.org/officeDocument/2006/relationships/hyperlink" Target="https://www.respaweb.eu/download/doc/Comparative+Study+on+Service+Delivery.pdf/2342ffd1fe9e64da16d225f545eef521.pdf" TargetMode="External"/><Relationship Id="rId32" Type="http://schemas.openxmlformats.org/officeDocument/2006/relationships/hyperlink" Target="http://www.azlp.me/me/o-agenciji" TargetMode="External"/><Relationship Id="rId37" Type="http://schemas.openxmlformats.org/officeDocument/2006/relationships/hyperlink" Target="http://www.azlp.me/docs/zajednicka/izvjestaj_o_stanju/IZVJESTAJ%202018.doc" TargetMode="External"/><Relationship Id="rId40" Type="http://schemas.openxmlformats.org/officeDocument/2006/relationships/hyperlink" Target="https://wapi.gov.me/download/9bd7ecd6-1673-4469-8e47-18a88af893db?version=1.0" TargetMode="External"/><Relationship Id="rId45" Type="http://schemas.openxmlformats.org/officeDocument/2006/relationships/hyperlink" Target="https://data.gov.me/" TargetMode="External"/><Relationship Id="rId5" Type="http://schemas.openxmlformats.org/officeDocument/2006/relationships/hyperlink" Target="https://data.gov.me/dataset/spisak-lokalnih-institucija-u-monitoringu-primjene-plana-optimizacije" TargetMode="External"/><Relationship Id="rId15" Type="http://schemas.openxmlformats.org/officeDocument/2006/relationships/hyperlink" Target="https://wapi.gov.me/download/9bd7ecd6-1673-4469-8e47-18a88af893db?version=1.0" TargetMode="External"/><Relationship Id="rId23" Type="http://schemas.openxmlformats.org/officeDocument/2006/relationships/hyperlink" Target="https://www.gov.me/dokumenta/4f2a9033-a42e-416f-8830-e6ffe3b49702" TargetMode="External"/><Relationship Id="rId28" Type="http://schemas.openxmlformats.org/officeDocument/2006/relationships/hyperlink" Target="https://www.gov.me/dokumenta/4a61d65e-54db-4ad9-a7c7-626ebe15dfff" TargetMode="External"/><Relationship Id="rId36" Type="http://schemas.openxmlformats.org/officeDocument/2006/relationships/hyperlink" Target="http://www.azlp.me/docs/zajednicka/zakoni/zakon-o-zastiti-podataka-o-licnosti.pdf" TargetMode="External"/><Relationship Id="rId49" Type="http://schemas.openxmlformats.org/officeDocument/2006/relationships/hyperlink" Target="about:blank" TargetMode="External"/><Relationship Id="rId10" Type="http://schemas.openxmlformats.org/officeDocument/2006/relationships/hyperlink" Target="https://www.gov.me/dokumenta/8ab85e15-37e7-49ab-9b6a-60d1c67dc721" TargetMode="External"/><Relationship Id="rId19" Type="http://schemas.openxmlformats.org/officeDocument/2006/relationships/hyperlink" Target="https://www.gov.me/dokumenta/be4caf8d-23bb-45bc-83ad-d44ce29920c5" TargetMode="External"/><Relationship Id="rId31" Type="http://schemas.openxmlformats.org/officeDocument/2006/relationships/hyperlink" Target="https://www.gov.me/dokumenta/f9dcdea6-e2b9-4b1a-a80c-e243a073d7b4" TargetMode="External"/><Relationship Id="rId44" Type="http://schemas.openxmlformats.org/officeDocument/2006/relationships/hyperlink" Target="http://epeticije.gov.me/" TargetMode="External"/><Relationship Id="rId4" Type="http://schemas.openxmlformats.org/officeDocument/2006/relationships/hyperlink" Target="https://www.gov.me/dokumenta/ec924896-5446-48f7-9551-df6461c6fffa" TargetMode="External"/><Relationship Id="rId9" Type="http://schemas.openxmlformats.org/officeDocument/2006/relationships/hyperlink" Target="https://wapi.gov.me/download/9bd7ecd6-1673-4469-8e47-18a88af893db?version=1.0" TargetMode="External"/><Relationship Id="rId14" Type="http://schemas.openxmlformats.org/officeDocument/2006/relationships/hyperlink" Target="https://www.ombudsman.co.me/docs/1619074992_izvjestaj_01042021.pdf" TargetMode="External"/><Relationship Id="rId22" Type="http://schemas.openxmlformats.org/officeDocument/2006/relationships/hyperlink" Target="http://www.par-monitor.org/what-do-citizens-tell-us-about-administrative-services-the-second-public-perception-survey-in-the-western-balkans/" TargetMode="External"/><Relationship Id="rId27" Type="http://schemas.openxmlformats.org/officeDocument/2006/relationships/hyperlink" Target="https://www.me.undp.org/content/montenegro/sr/home/library/human_development/NHDR2018.html" TargetMode="External"/><Relationship Id="rId30" Type="http://schemas.openxmlformats.org/officeDocument/2006/relationships/hyperlink" Target="https://www.capgemini.com/resources/egovernment-benchmark-2020/" TargetMode="External"/><Relationship Id="rId35" Type="http://schemas.openxmlformats.org/officeDocument/2006/relationships/hyperlink" Target="https://spi.azlp.me/" TargetMode="External"/><Relationship Id="rId43" Type="http://schemas.openxmlformats.org/officeDocument/2006/relationships/hyperlink" Target="https://www.euprava.me/eparticipacije" TargetMode="External"/><Relationship Id="rId48" Type="http://schemas.openxmlformats.org/officeDocument/2006/relationships/hyperlink" Target="https://wapi.gov.me/download/1f9d04b1-f5e3-4453-af02-7a1a9ac357a1?version=1.0" TargetMode="External"/><Relationship Id="rId8" Type="http://schemas.openxmlformats.org/officeDocument/2006/relationships/hyperlink" Target="https://www.me.undp.org/content/montenegro/sr/home/library/analiza-o-mogu_im-oblicima-meuoptinske-saradnje-u-crnoj-gori-.html" TargetMode="External"/><Relationship Id="rId3" Type="http://schemas.openxmlformats.org/officeDocument/2006/relationships/hyperlink" Target="https://javnepolitike.me/wp-content/uploads/2020/11/Metodologija-razvijanja-politika-draft3-preview-22SEP20.pdf" TargetMode="External"/><Relationship Id="rId12" Type="http://schemas.openxmlformats.org/officeDocument/2006/relationships/hyperlink" Target="http://www.dri.co.me/1/doc/Godi%C5%A1nji%20izvje%C5%A1taj%20o%20izvr%C5%A1enim%20revizijama%20i%20aktivnostima%20DRI%20za%20period%20oktobar%202018%20-%20oktobar%202019.%20godine.pdf" TargetMode="External"/><Relationship Id="rId17" Type="http://schemas.openxmlformats.org/officeDocument/2006/relationships/hyperlink" Target="https://www.gov.me/dokumenta/e69b4f81-e111-41ec-b26c-63bc433dda76" TargetMode="External"/><Relationship Id="rId25" Type="http://schemas.openxmlformats.org/officeDocument/2006/relationships/hyperlink" Target="https://www.rcc.int/balkanbarometer/results/2/public" TargetMode="External"/><Relationship Id="rId33" Type="http://schemas.openxmlformats.org/officeDocument/2006/relationships/hyperlink" Target="https://www.rcc.int/balkanbarometer/results/2/public" TargetMode="External"/><Relationship Id="rId38" Type="http://schemas.openxmlformats.org/officeDocument/2006/relationships/hyperlink" Target="http://www.azlp.me/docs/zajednicka/izvjestaj_o_stanju/IZVJESTAJ%202019%20final.pdf" TargetMode="External"/><Relationship Id="rId46" Type="http://schemas.openxmlformats.org/officeDocument/2006/relationships/hyperlink" Target="https://www.europeandataportal.eu/en" TargetMode="External"/><Relationship Id="rId20" Type="http://schemas.openxmlformats.org/officeDocument/2006/relationships/hyperlink" Target="https://www.gov.me/dokumenta/36e6eebd-1c0c-473a-bf36-44db85771437" TargetMode="External"/><Relationship Id="rId41" Type="http://schemas.openxmlformats.org/officeDocument/2006/relationships/hyperlink" Target="https://wapi.gov.me/download/9bd7ecd6-1673-4469-8e47-18a88af893db?version=1.0" TargetMode="External"/><Relationship Id="rId1" Type="http://schemas.openxmlformats.org/officeDocument/2006/relationships/hyperlink" Target="http://media.cgo-cce.org/2013/03/Strategija-reforme-javne-uprave-u-Crnoj-Gori-2011-2016-AURUM.pdf" TargetMode="External"/><Relationship Id="rId6" Type="http://schemas.openxmlformats.org/officeDocument/2006/relationships/hyperlink" Target="https://www.gov.me/dokumenta/ab4bd6ea-4999-4cb6-a7f6-079fb068b9d9" TargetMode="Externa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x-none"/>
              <a:t>Broj zaposlenih u državnoj upravi</a:t>
            </a:r>
            <a:endParaRPr lang="en-US"/>
          </a:p>
        </c:rich>
      </c:tx>
      <c:overlay val="0"/>
      <c:spPr>
        <a:noFill/>
        <a:ln>
          <a:noFill/>
        </a:ln>
        <a:effectLst/>
      </c:spPr>
    </c:title>
    <c:autoTitleDeleted val="0"/>
    <c:plotArea>
      <c:layout/>
      <c:barChart>
        <c:barDir val="col"/>
        <c:grouping val="clustered"/>
        <c:varyColors val="0"/>
        <c:ser>
          <c:idx val="0"/>
          <c:order val="0"/>
          <c:tx>
            <c:strRef>
              <c:f>Sheet1!$B$1</c:f>
              <c:strCache>
                <c:ptCount val="1"/>
                <c:pt idx="0">
                  <c:v>2019</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Sheet1!$A$2:$A$13</c:f>
              <c:strCache>
                <c:ptCount val="12"/>
                <c:pt idx="0">
                  <c:v>Januar</c:v>
                </c:pt>
                <c:pt idx="1">
                  <c:v>Februar</c:v>
                </c:pt>
                <c:pt idx="2">
                  <c:v>Mart</c:v>
                </c:pt>
                <c:pt idx="3">
                  <c:v>April</c:v>
                </c:pt>
                <c:pt idx="4">
                  <c:v>Maj</c:v>
                </c:pt>
                <c:pt idx="5">
                  <c:v>Jun</c:v>
                </c:pt>
                <c:pt idx="6">
                  <c:v>Jul</c:v>
                </c:pt>
                <c:pt idx="7">
                  <c:v>Avgust</c:v>
                </c:pt>
                <c:pt idx="8">
                  <c:v>Septembar</c:v>
                </c:pt>
                <c:pt idx="9">
                  <c:v>Oktobar</c:v>
                </c:pt>
                <c:pt idx="10">
                  <c:v>Novembar</c:v>
                </c:pt>
                <c:pt idx="11">
                  <c:v>Decembar</c:v>
                </c:pt>
              </c:strCache>
            </c:strRef>
          </c:cat>
          <c:val>
            <c:numRef>
              <c:f>Sheet1!$B$2:$B$13</c:f>
              <c:numCache>
                <c:formatCode>General</c:formatCode>
                <c:ptCount val="12"/>
                <c:pt idx="0">
                  <c:v>41757</c:v>
                </c:pt>
                <c:pt idx="1">
                  <c:v>41826</c:v>
                </c:pt>
                <c:pt idx="2">
                  <c:v>41885</c:v>
                </c:pt>
                <c:pt idx="3">
                  <c:v>41892</c:v>
                </c:pt>
                <c:pt idx="4">
                  <c:v>41884</c:v>
                </c:pt>
                <c:pt idx="5">
                  <c:v>42727</c:v>
                </c:pt>
                <c:pt idx="6">
                  <c:v>40868</c:v>
                </c:pt>
                <c:pt idx="7">
                  <c:v>39487</c:v>
                </c:pt>
                <c:pt idx="8">
                  <c:v>41880</c:v>
                </c:pt>
                <c:pt idx="9">
                  <c:v>42730</c:v>
                </c:pt>
                <c:pt idx="10">
                  <c:v>42329</c:v>
                </c:pt>
                <c:pt idx="11">
                  <c:v>42379</c:v>
                </c:pt>
              </c:numCache>
            </c:numRef>
          </c:val>
          <c:extLst>
            <c:ext xmlns:c16="http://schemas.microsoft.com/office/drawing/2014/chart" uri="{C3380CC4-5D6E-409C-BE32-E72D297353CC}">
              <c16:uniqueId val="{00000000-53B5-4FCB-B16B-74161C31AFCE}"/>
            </c:ext>
          </c:extLst>
        </c:ser>
        <c:ser>
          <c:idx val="1"/>
          <c:order val="1"/>
          <c:tx>
            <c:strRef>
              <c:f>Sheet1!$C$1</c:f>
              <c:strCache>
                <c:ptCount val="1"/>
                <c:pt idx="0">
                  <c:v>2020</c:v>
                </c:pt>
              </c:strCache>
            </c:strRef>
          </c:tx>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Sheet1!$A$2:$A$13</c:f>
              <c:strCache>
                <c:ptCount val="12"/>
                <c:pt idx="0">
                  <c:v>Januar</c:v>
                </c:pt>
                <c:pt idx="1">
                  <c:v>Februar</c:v>
                </c:pt>
                <c:pt idx="2">
                  <c:v>Mart</c:v>
                </c:pt>
                <c:pt idx="3">
                  <c:v>April</c:v>
                </c:pt>
                <c:pt idx="4">
                  <c:v>Maj</c:v>
                </c:pt>
                <c:pt idx="5">
                  <c:v>Jun</c:v>
                </c:pt>
                <c:pt idx="6">
                  <c:v>Jul</c:v>
                </c:pt>
                <c:pt idx="7">
                  <c:v>Avgust</c:v>
                </c:pt>
                <c:pt idx="8">
                  <c:v>Septembar</c:v>
                </c:pt>
                <c:pt idx="9">
                  <c:v>Oktobar</c:v>
                </c:pt>
                <c:pt idx="10">
                  <c:v>Novembar</c:v>
                </c:pt>
                <c:pt idx="11">
                  <c:v>Decembar</c:v>
                </c:pt>
              </c:strCache>
            </c:strRef>
          </c:cat>
          <c:val>
            <c:numRef>
              <c:f>Sheet1!$C$2:$C$13</c:f>
              <c:numCache>
                <c:formatCode>General</c:formatCode>
                <c:ptCount val="12"/>
                <c:pt idx="0">
                  <c:v>41935</c:v>
                </c:pt>
                <c:pt idx="1">
                  <c:v>42348</c:v>
                </c:pt>
                <c:pt idx="2">
                  <c:v>42282</c:v>
                </c:pt>
                <c:pt idx="3">
                  <c:v>42152</c:v>
                </c:pt>
                <c:pt idx="4">
                  <c:v>42198</c:v>
                </c:pt>
                <c:pt idx="5">
                  <c:v>42863</c:v>
                </c:pt>
                <c:pt idx="6">
                  <c:v>41571</c:v>
                </c:pt>
                <c:pt idx="7">
                  <c:v>40501</c:v>
                </c:pt>
                <c:pt idx="8">
                  <c:v>40318</c:v>
                </c:pt>
                <c:pt idx="9">
                  <c:v>43275</c:v>
                </c:pt>
                <c:pt idx="10">
                  <c:v>43679</c:v>
                </c:pt>
                <c:pt idx="11">
                  <c:v>43880</c:v>
                </c:pt>
              </c:numCache>
            </c:numRef>
          </c:val>
          <c:extLst>
            <c:ext xmlns:c16="http://schemas.microsoft.com/office/drawing/2014/chart" uri="{C3380CC4-5D6E-409C-BE32-E72D297353CC}">
              <c16:uniqueId val="{00000001-53B5-4FCB-B16B-74161C31AFCE}"/>
            </c:ext>
          </c:extLst>
        </c:ser>
        <c:ser>
          <c:idx val="2"/>
          <c:order val="2"/>
          <c:tx>
            <c:strRef>
              <c:f>Sheet1!$D$1</c:f>
              <c:strCache>
                <c:ptCount val="1"/>
                <c:pt idx="0">
                  <c:v>2021</c:v>
                </c:pt>
              </c:strCache>
            </c:strRef>
          </c:tx>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c:spPr>
          <c:invertIfNegative val="0"/>
          <c:cat>
            <c:strRef>
              <c:f>Sheet1!$A$2:$A$13</c:f>
              <c:strCache>
                <c:ptCount val="12"/>
                <c:pt idx="0">
                  <c:v>Januar</c:v>
                </c:pt>
                <c:pt idx="1">
                  <c:v>Februar</c:v>
                </c:pt>
                <c:pt idx="2">
                  <c:v>Mart</c:v>
                </c:pt>
                <c:pt idx="3">
                  <c:v>April</c:v>
                </c:pt>
                <c:pt idx="4">
                  <c:v>Maj</c:v>
                </c:pt>
                <c:pt idx="5">
                  <c:v>Jun</c:v>
                </c:pt>
                <c:pt idx="6">
                  <c:v>Jul</c:v>
                </c:pt>
                <c:pt idx="7">
                  <c:v>Avgust</c:v>
                </c:pt>
                <c:pt idx="8">
                  <c:v>Septembar</c:v>
                </c:pt>
                <c:pt idx="9">
                  <c:v>Oktobar</c:v>
                </c:pt>
                <c:pt idx="10">
                  <c:v>Novembar</c:v>
                </c:pt>
                <c:pt idx="11">
                  <c:v>Decembar</c:v>
                </c:pt>
              </c:strCache>
            </c:strRef>
          </c:cat>
          <c:val>
            <c:numRef>
              <c:f>Sheet1!$D$2:$D$13</c:f>
              <c:numCache>
                <c:formatCode>General</c:formatCode>
                <c:ptCount val="12"/>
                <c:pt idx="0">
                  <c:v>43446</c:v>
                </c:pt>
                <c:pt idx="1">
                  <c:v>43953</c:v>
                </c:pt>
                <c:pt idx="2">
                  <c:v>43875</c:v>
                </c:pt>
                <c:pt idx="3">
                  <c:v>43846</c:v>
                </c:pt>
                <c:pt idx="4">
                  <c:v>43609</c:v>
                </c:pt>
                <c:pt idx="5">
                  <c:v>43941</c:v>
                </c:pt>
                <c:pt idx="6">
                  <c:v>43141</c:v>
                </c:pt>
                <c:pt idx="7">
                  <c:v>42439</c:v>
                </c:pt>
              </c:numCache>
            </c:numRef>
          </c:val>
          <c:extLst>
            <c:ext xmlns:c16="http://schemas.microsoft.com/office/drawing/2014/chart" uri="{C3380CC4-5D6E-409C-BE32-E72D297353CC}">
              <c16:uniqueId val="{00000002-53B5-4FCB-B16B-74161C31AFCE}"/>
            </c:ext>
          </c:extLst>
        </c:ser>
        <c:dLbls>
          <c:showLegendKey val="0"/>
          <c:showVal val="0"/>
          <c:showCatName val="0"/>
          <c:showSerName val="0"/>
          <c:showPercent val="0"/>
          <c:showBubbleSize val="0"/>
        </c:dLbls>
        <c:gapWidth val="100"/>
        <c:overlap val="-24"/>
        <c:axId val="-871641328"/>
        <c:axId val="-1029938304"/>
      </c:barChart>
      <c:catAx>
        <c:axId val="-871641328"/>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029938304"/>
        <c:crosses val="autoZero"/>
        <c:auto val="1"/>
        <c:lblAlgn val="ctr"/>
        <c:lblOffset val="100"/>
        <c:noMultiLvlLbl val="0"/>
      </c:catAx>
      <c:valAx>
        <c:axId val="-1029938304"/>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8716413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en-US"/>
    </a:p>
  </c:txPr>
  <c:externalData r:id="rId1">
    <c:autoUpdate val="0"/>
  </c:externalData>
</c:chartSpace>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7D492FB-6BE3-433C-86A2-D3B1486BBDB4}" type="doc">
      <dgm:prSet loTypeId="urn:microsoft.com/office/officeart/2008/layout/AlternatingHexagons" loCatId="list" qsTypeId="urn:microsoft.com/office/officeart/2005/8/quickstyle/simple3" qsCatId="simple" csTypeId="urn:microsoft.com/office/officeart/2005/8/colors/colorful5" csCatId="colorful" phldr="1"/>
      <dgm:spPr/>
      <dgm:t>
        <a:bodyPr/>
        <a:lstStyle/>
        <a:p>
          <a:endParaRPr lang="en-US"/>
        </a:p>
      </dgm:t>
    </dgm:pt>
    <dgm:pt modelId="{1ED617E5-5C42-40E1-B7C2-D28144E74006}">
      <dgm:prSet phldrT="[Text]"/>
      <dgm:spPr>
        <a:ln>
          <a:solidFill>
            <a:schemeClr val="accent1">
              <a:lumMod val="40000"/>
              <a:lumOff val="60000"/>
            </a:schemeClr>
          </a:solidFill>
        </a:ln>
      </dgm:spPr>
      <dgm:t>
        <a:bodyPr/>
        <a:lstStyle/>
        <a:p>
          <a:r>
            <a:rPr lang="en-US"/>
            <a:t>STRATEGIJA REFORME JAVNE UPRAVE</a:t>
          </a:r>
        </a:p>
        <a:p>
          <a:r>
            <a:rPr lang="en-US"/>
            <a:t>2022-2026.</a:t>
          </a:r>
        </a:p>
      </dgm:t>
    </dgm:pt>
    <dgm:pt modelId="{E42A1728-DAA1-493A-B483-9A646C7DD5A3}" type="parTrans" cxnId="{94B2F5BC-DB52-4542-A4FB-BC66FEA56DA1}">
      <dgm:prSet/>
      <dgm:spPr/>
      <dgm:t>
        <a:bodyPr/>
        <a:lstStyle/>
        <a:p>
          <a:endParaRPr lang="en-US"/>
        </a:p>
      </dgm:t>
    </dgm:pt>
    <dgm:pt modelId="{161AC549-ECF4-4EF0-AF3A-F9E2FBDF9CB1}" type="sibTrans" cxnId="{94B2F5BC-DB52-4542-A4FB-BC66FEA56DA1}">
      <dgm:prSet/>
      <dgm:spPr/>
      <dgm:t>
        <a:bodyPr/>
        <a:lstStyle/>
        <a:p>
          <a:endParaRPr lang="en-US"/>
        </a:p>
      </dgm:t>
    </dgm:pt>
    <dgm:pt modelId="{6996524F-3A4F-4C63-AEE1-C68EAE12F966}">
      <dgm:prSet phldrT="[Text]"/>
      <dgm:spPr/>
      <dgm:t>
        <a:bodyPr/>
        <a:lstStyle/>
        <a:p>
          <a:endParaRPr lang="en-US"/>
        </a:p>
      </dgm:t>
    </dgm:pt>
    <dgm:pt modelId="{5D0F31B2-AABE-478E-BAA0-AEE75D3419FE}" type="parTrans" cxnId="{7CD301D5-3D02-4FA1-B6EF-65C27CDFD3A9}">
      <dgm:prSet/>
      <dgm:spPr/>
      <dgm:t>
        <a:bodyPr/>
        <a:lstStyle/>
        <a:p>
          <a:endParaRPr lang="en-US"/>
        </a:p>
      </dgm:t>
    </dgm:pt>
    <dgm:pt modelId="{AE9B0B06-5E45-47E0-AE68-E2BE289950D4}" type="sibTrans" cxnId="{7CD301D5-3D02-4FA1-B6EF-65C27CDFD3A9}">
      <dgm:prSet/>
      <dgm:spPr/>
      <dgm:t>
        <a:bodyPr/>
        <a:lstStyle/>
        <a:p>
          <a:endParaRPr lang="en-US"/>
        </a:p>
      </dgm:t>
    </dgm:pt>
    <dgm:pt modelId="{9A750951-37DA-4C74-BCE8-D08A9F18BEAC}">
      <dgm:prSet/>
      <dgm:spPr/>
      <dgm:t>
        <a:bodyPr/>
        <a:lstStyle/>
        <a:p>
          <a:endParaRPr lang="en-US"/>
        </a:p>
      </dgm:t>
    </dgm:pt>
    <dgm:pt modelId="{9702A908-6558-41CD-87ED-4452654D218D}" type="parTrans" cxnId="{C7E971A8-CE06-4DF3-B03E-0DD9880BA919}">
      <dgm:prSet/>
      <dgm:spPr/>
      <dgm:t>
        <a:bodyPr/>
        <a:lstStyle/>
        <a:p>
          <a:endParaRPr lang="en-US"/>
        </a:p>
      </dgm:t>
    </dgm:pt>
    <dgm:pt modelId="{A90612BA-869E-44AF-AEDB-AE0557C31C9F}" type="sibTrans" cxnId="{C7E971A8-CE06-4DF3-B03E-0DD9880BA919}">
      <dgm:prSet/>
      <dgm:spPr/>
      <dgm:t>
        <a:bodyPr/>
        <a:lstStyle/>
        <a:p>
          <a:endParaRPr lang="en-US"/>
        </a:p>
      </dgm:t>
    </dgm:pt>
    <dgm:pt modelId="{BB0F8A8E-E63E-4FFF-9A51-F8611F60C206}" type="pres">
      <dgm:prSet presAssocID="{77D492FB-6BE3-433C-86A2-D3B1486BBDB4}" presName="Name0" presStyleCnt="0">
        <dgm:presLayoutVars>
          <dgm:chMax/>
          <dgm:chPref/>
          <dgm:dir/>
          <dgm:animLvl val="lvl"/>
        </dgm:presLayoutVars>
      </dgm:prSet>
      <dgm:spPr/>
      <dgm:t>
        <a:bodyPr/>
        <a:lstStyle/>
        <a:p>
          <a:endParaRPr lang="en-US"/>
        </a:p>
      </dgm:t>
    </dgm:pt>
    <dgm:pt modelId="{B6089BFA-AE26-4616-942C-BD618F8F6344}" type="pres">
      <dgm:prSet presAssocID="{1ED617E5-5C42-40E1-B7C2-D28144E74006}" presName="composite" presStyleCnt="0"/>
      <dgm:spPr/>
    </dgm:pt>
    <dgm:pt modelId="{A46706BF-4AC8-4AA8-B612-4E0EBFA56E0B}" type="pres">
      <dgm:prSet presAssocID="{1ED617E5-5C42-40E1-B7C2-D28144E74006}" presName="Parent1" presStyleLbl="node1" presStyleIdx="0" presStyleCnt="6" custScaleX="675126" custScaleY="507683" custLinFactNeighborX="-2039" custLinFactNeighborY="43261">
        <dgm:presLayoutVars>
          <dgm:chMax val="1"/>
          <dgm:chPref val="1"/>
          <dgm:bulletEnabled val="1"/>
        </dgm:presLayoutVars>
      </dgm:prSet>
      <dgm:spPr/>
      <dgm:t>
        <a:bodyPr/>
        <a:lstStyle/>
        <a:p>
          <a:endParaRPr lang="en-US"/>
        </a:p>
      </dgm:t>
    </dgm:pt>
    <dgm:pt modelId="{520B3A99-31DD-4524-87DD-53969914CA62}" type="pres">
      <dgm:prSet presAssocID="{1ED617E5-5C42-40E1-B7C2-D28144E74006}" presName="Childtext1" presStyleLbl="revTx" presStyleIdx="0" presStyleCnt="3">
        <dgm:presLayoutVars>
          <dgm:chMax val="0"/>
          <dgm:chPref val="0"/>
          <dgm:bulletEnabled val="1"/>
        </dgm:presLayoutVars>
      </dgm:prSet>
      <dgm:spPr/>
      <dgm:t>
        <a:bodyPr/>
        <a:lstStyle/>
        <a:p>
          <a:endParaRPr lang="en-US"/>
        </a:p>
      </dgm:t>
    </dgm:pt>
    <dgm:pt modelId="{09A1C877-BE59-4447-A293-34FD5FB19ED5}" type="pres">
      <dgm:prSet presAssocID="{1ED617E5-5C42-40E1-B7C2-D28144E74006}" presName="BalanceSpacing" presStyleCnt="0"/>
      <dgm:spPr/>
    </dgm:pt>
    <dgm:pt modelId="{FAE7E024-0083-4DDF-8C61-4D968512558F}" type="pres">
      <dgm:prSet presAssocID="{1ED617E5-5C42-40E1-B7C2-D28144E74006}" presName="BalanceSpacing1" presStyleCnt="0"/>
      <dgm:spPr/>
    </dgm:pt>
    <dgm:pt modelId="{4840DD94-7C7C-45BB-900C-AB68A3A37C70}" type="pres">
      <dgm:prSet presAssocID="{161AC549-ECF4-4EF0-AF3A-F9E2FBDF9CB1}" presName="Accent1Text" presStyleLbl="node1" presStyleIdx="1" presStyleCnt="6" custLinFactX="200000" custLinFactNeighborX="243263" custLinFactNeighborY="70343"/>
      <dgm:spPr/>
      <dgm:t>
        <a:bodyPr/>
        <a:lstStyle/>
        <a:p>
          <a:endParaRPr lang="en-US"/>
        </a:p>
      </dgm:t>
    </dgm:pt>
    <dgm:pt modelId="{8C2418E2-E49E-4AA3-9524-686D10FDD270}" type="pres">
      <dgm:prSet presAssocID="{161AC549-ECF4-4EF0-AF3A-F9E2FBDF9CB1}" presName="spaceBetweenRectangles" presStyleCnt="0"/>
      <dgm:spPr/>
    </dgm:pt>
    <dgm:pt modelId="{DE649C33-7638-417F-B393-2C481B6040F2}" type="pres">
      <dgm:prSet presAssocID="{6996524F-3A4F-4C63-AEE1-C68EAE12F966}" presName="composite" presStyleCnt="0"/>
      <dgm:spPr/>
    </dgm:pt>
    <dgm:pt modelId="{1300B183-B0B6-487A-8B42-0AA1456AECBF}" type="pres">
      <dgm:prSet presAssocID="{6996524F-3A4F-4C63-AEE1-C68EAE12F966}" presName="Parent1" presStyleLbl="node1" presStyleIdx="2" presStyleCnt="6" custLinFactX="-100000" custLinFactY="-200000" custLinFactNeighborX="-148354" custLinFactNeighborY="-220084">
        <dgm:presLayoutVars>
          <dgm:chMax val="1"/>
          <dgm:chPref val="1"/>
          <dgm:bulletEnabled val="1"/>
        </dgm:presLayoutVars>
      </dgm:prSet>
      <dgm:spPr/>
      <dgm:t>
        <a:bodyPr/>
        <a:lstStyle/>
        <a:p>
          <a:endParaRPr lang="en-US"/>
        </a:p>
      </dgm:t>
    </dgm:pt>
    <dgm:pt modelId="{54947E3B-BF6B-46C5-9CE9-598ED47FA385}" type="pres">
      <dgm:prSet presAssocID="{6996524F-3A4F-4C63-AEE1-C68EAE12F966}" presName="Childtext1" presStyleLbl="revTx" presStyleIdx="1" presStyleCnt="3">
        <dgm:presLayoutVars>
          <dgm:chMax val="0"/>
          <dgm:chPref val="0"/>
          <dgm:bulletEnabled val="1"/>
        </dgm:presLayoutVars>
      </dgm:prSet>
      <dgm:spPr/>
    </dgm:pt>
    <dgm:pt modelId="{B3BAA089-ECC0-4BF1-AF1B-FDF2AD1C4758}" type="pres">
      <dgm:prSet presAssocID="{6996524F-3A4F-4C63-AEE1-C68EAE12F966}" presName="BalanceSpacing" presStyleCnt="0"/>
      <dgm:spPr/>
    </dgm:pt>
    <dgm:pt modelId="{1DF66E7E-ED61-4510-AB29-4F1321021B16}" type="pres">
      <dgm:prSet presAssocID="{6996524F-3A4F-4C63-AEE1-C68EAE12F966}" presName="BalanceSpacing1" presStyleCnt="0"/>
      <dgm:spPr/>
    </dgm:pt>
    <dgm:pt modelId="{310AE5F7-660C-4179-93BD-2797E9EF8C39}" type="pres">
      <dgm:prSet presAssocID="{AE9B0B06-5E45-47E0-AE68-E2BE289950D4}" presName="Accent1Text" presStyleLbl="node1" presStyleIdx="3" presStyleCnt="6" custLinFactNeighborX="43562" custLinFactNeighborY="-23859"/>
      <dgm:spPr/>
      <dgm:t>
        <a:bodyPr/>
        <a:lstStyle/>
        <a:p>
          <a:endParaRPr lang="en-US"/>
        </a:p>
      </dgm:t>
    </dgm:pt>
    <dgm:pt modelId="{59F3FDF3-A257-4BC6-A29B-46DD708401E9}" type="pres">
      <dgm:prSet presAssocID="{AE9B0B06-5E45-47E0-AE68-E2BE289950D4}" presName="spaceBetweenRectangles" presStyleCnt="0"/>
      <dgm:spPr/>
    </dgm:pt>
    <dgm:pt modelId="{B0BAABD7-7F27-43F8-9E20-757756D45A7D}" type="pres">
      <dgm:prSet presAssocID="{9A750951-37DA-4C74-BCE8-D08A9F18BEAC}" presName="composite" presStyleCnt="0"/>
      <dgm:spPr/>
    </dgm:pt>
    <dgm:pt modelId="{D3C01E13-3F08-4E54-9D7C-26E33A362725}" type="pres">
      <dgm:prSet presAssocID="{9A750951-37DA-4C74-BCE8-D08A9F18BEAC}" presName="Parent1" presStyleLbl="node1" presStyleIdx="4" presStyleCnt="6" custLinFactX="-100000" custLinFactY="-57093" custLinFactNeighborX="-163905" custLinFactNeighborY="-100000">
        <dgm:presLayoutVars>
          <dgm:chMax val="1"/>
          <dgm:chPref val="1"/>
          <dgm:bulletEnabled val="1"/>
        </dgm:presLayoutVars>
      </dgm:prSet>
      <dgm:spPr/>
      <dgm:t>
        <a:bodyPr/>
        <a:lstStyle/>
        <a:p>
          <a:endParaRPr lang="en-US"/>
        </a:p>
      </dgm:t>
    </dgm:pt>
    <dgm:pt modelId="{CAA31A3E-A048-4A6C-999C-1BD43FAEF96E}" type="pres">
      <dgm:prSet presAssocID="{9A750951-37DA-4C74-BCE8-D08A9F18BEAC}" presName="Childtext1" presStyleLbl="revTx" presStyleIdx="2" presStyleCnt="3">
        <dgm:presLayoutVars>
          <dgm:chMax val="0"/>
          <dgm:chPref val="0"/>
          <dgm:bulletEnabled val="1"/>
        </dgm:presLayoutVars>
      </dgm:prSet>
      <dgm:spPr/>
    </dgm:pt>
    <dgm:pt modelId="{D0539640-A367-4662-B476-00408D478453}" type="pres">
      <dgm:prSet presAssocID="{9A750951-37DA-4C74-BCE8-D08A9F18BEAC}" presName="BalanceSpacing" presStyleCnt="0"/>
      <dgm:spPr/>
    </dgm:pt>
    <dgm:pt modelId="{A64DE239-D81F-45ED-94B5-2887CE262607}" type="pres">
      <dgm:prSet presAssocID="{9A750951-37DA-4C74-BCE8-D08A9F18BEAC}" presName="BalanceSpacing1" presStyleCnt="0"/>
      <dgm:spPr/>
    </dgm:pt>
    <dgm:pt modelId="{71B1F9CB-0D8D-4D9F-88B2-D8B4607122E8}" type="pres">
      <dgm:prSet presAssocID="{A90612BA-869E-44AF-AEDB-AE0557C31C9F}" presName="Accent1Text" presStyleLbl="node1" presStyleIdx="5" presStyleCnt="6" custLinFactX="168498" custLinFactY="-210975" custLinFactNeighborX="200000" custLinFactNeighborY="-300000"/>
      <dgm:spPr/>
      <dgm:t>
        <a:bodyPr/>
        <a:lstStyle/>
        <a:p>
          <a:endParaRPr lang="en-US"/>
        </a:p>
      </dgm:t>
    </dgm:pt>
  </dgm:ptLst>
  <dgm:cxnLst>
    <dgm:cxn modelId="{94B2F5BC-DB52-4542-A4FB-BC66FEA56DA1}" srcId="{77D492FB-6BE3-433C-86A2-D3B1486BBDB4}" destId="{1ED617E5-5C42-40E1-B7C2-D28144E74006}" srcOrd="0" destOrd="0" parTransId="{E42A1728-DAA1-493A-B483-9A646C7DD5A3}" sibTransId="{161AC549-ECF4-4EF0-AF3A-F9E2FBDF9CB1}"/>
    <dgm:cxn modelId="{4F081EEA-697C-4DDE-92C2-4602A4A055A9}" type="presOf" srcId="{1ED617E5-5C42-40E1-B7C2-D28144E74006}" destId="{A46706BF-4AC8-4AA8-B612-4E0EBFA56E0B}" srcOrd="0" destOrd="0" presId="urn:microsoft.com/office/officeart/2008/layout/AlternatingHexagons"/>
    <dgm:cxn modelId="{63F77ABB-FF8E-49C3-A53B-1C1C56CDBD64}" type="presOf" srcId="{A90612BA-869E-44AF-AEDB-AE0557C31C9F}" destId="{71B1F9CB-0D8D-4D9F-88B2-D8B4607122E8}" srcOrd="0" destOrd="0" presId="urn:microsoft.com/office/officeart/2008/layout/AlternatingHexagons"/>
    <dgm:cxn modelId="{C7E971A8-CE06-4DF3-B03E-0DD9880BA919}" srcId="{77D492FB-6BE3-433C-86A2-D3B1486BBDB4}" destId="{9A750951-37DA-4C74-BCE8-D08A9F18BEAC}" srcOrd="2" destOrd="0" parTransId="{9702A908-6558-41CD-87ED-4452654D218D}" sibTransId="{A90612BA-869E-44AF-AEDB-AE0557C31C9F}"/>
    <dgm:cxn modelId="{03D6A546-5623-409D-8496-C74D84514463}" type="presOf" srcId="{AE9B0B06-5E45-47E0-AE68-E2BE289950D4}" destId="{310AE5F7-660C-4179-93BD-2797E9EF8C39}" srcOrd="0" destOrd="0" presId="urn:microsoft.com/office/officeart/2008/layout/AlternatingHexagons"/>
    <dgm:cxn modelId="{69D49029-ACBB-4E4F-9002-4B2CCD3BE351}" type="presOf" srcId="{161AC549-ECF4-4EF0-AF3A-F9E2FBDF9CB1}" destId="{4840DD94-7C7C-45BB-900C-AB68A3A37C70}" srcOrd="0" destOrd="0" presId="urn:microsoft.com/office/officeart/2008/layout/AlternatingHexagons"/>
    <dgm:cxn modelId="{7CD301D5-3D02-4FA1-B6EF-65C27CDFD3A9}" srcId="{77D492FB-6BE3-433C-86A2-D3B1486BBDB4}" destId="{6996524F-3A4F-4C63-AEE1-C68EAE12F966}" srcOrd="1" destOrd="0" parTransId="{5D0F31B2-AABE-478E-BAA0-AEE75D3419FE}" sibTransId="{AE9B0B06-5E45-47E0-AE68-E2BE289950D4}"/>
    <dgm:cxn modelId="{F583172B-C2E7-4F0F-BC6C-2423665F3D08}" type="presOf" srcId="{9A750951-37DA-4C74-BCE8-D08A9F18BEAC}" destId="{D3C01E13-3F08-4E54-9D7C-26E33A362725}" srcOrd="0" destOrd="0" presId="urn:microsoft.com/office/officeart/2008/layout/AlternatingHexagons"/>
    <dgm:cxn modelId="{EE1FE7F4-1B70-46C4-85B6-9A97DD647173}" type="presOf" srcId="{77D492FB-6BE3-433C-86A2-D3B1486BBDB4}" destId="{BB0F8A8E-E63E-4FFF-9A51-F8611F60C206}" srcOrd="0" destOrd="0" presId="urn:microsoft.com/office/officeart/2008/layout/AlternatingHexagons"/>
    <dgm:cxn modelId="{2E955A96-2EA5-4B7A-9EEE-0B349763C1A0}" type="presOf" srcId="{6996524F-3A4F-4C63-AEE1-C68EAE12F966}" destId="{1300B183-B0B6-487A-8B42-0AA1456AECBF}" srcOrd="0" destOrd="0" presId="urn:microsoft.com/office/officeart/2008/layout/AlternatingHexagons"/>
    <dgm:cxn modelId="{CE2D796E-6331-4ACB-A49A-4F0E529D378E}" type="presParOf" srcId="{BB0F8A8E-E63E-4FFF-9A51-F8611F60C206}" destId="{B6089BFA-AE26-4616-942C-BD618F8F6344}" srcOrd="0" destOrd="0" presId="urn:microsoft.com/office/officeart/2008/layout/AlternatingHexagons"/>
    <dgm:cxn modelId="{5F428653-07D0-45D6-BAA4-6E4598B483F8}" type="presParOf" srcId="{B6089BFA-AE26-4616-942C-BD618F8F6344}" destId="{A46706BF-4AC8-4AA8-B612-4E0EBFA56E0B}" srcOrd="0" destOrd="0" presId="urn:microsoft.com/office/officeart/2008/layout/AlternatingHexagons"/>
    <dgm:cxn modelId="{182565C0-2934-45F7-B4C4-13E6C8D6E773}" type="presParOf" srcId="{B6089BFA-AE26-4616-942C-BD618F8F6344}" destId="{520B3A99-31DD-4524-87DD-53969914CA62}" srcOrd="1" destOrd="0" presId="urn:microsoft.com/office/officeart/2008/layout/AlternatingHexagons"/>
    <dgm:cxn modelId="{73F28FB0-7A16-4A1B-A63A-9397375C3287}" type="presParOf" srcId="{B6089BFA-AE26-4616-942C-BD618F8F6344}" destId="{09A1C877-BE59-4447-A293-34FD5FB19ED5}" srcOrd="2" destOrd="0" presId="urn:microsoft.com/office/officeart/2008/layout/AlternatingHexagons"/>
    <dgm:cxn modelId="{2D1B356C-5F39-408E-8845-937EEF0F1BE4}" type="presParOf" srcId="{B6089BFA-AE26-4616-942C-BD618F8F6344}" destId="{FAE7E024-0083-4DDF-8C61-4D968512558F}" srcOrd="3" destOrd="0" presId="urn:microsoft.com/office/officeart/2008/layout/AlternatingHexagons"/>
    <dgm:cxn modelId="{0669134A-D025-44A3-A2A5-78B46F118A08}" type="presParOf" srcId="{B6089BFA-AE26-4616-942C-BD618F8F6344}" destId="{4840DD94-7C7C-45BB-900C-AB68A3A37C70}" srcOrd="4" destOrd="0" presId="urn:microsoft.com/office/officeart/2008/layout/AlternatingHexagons"/>
    <dgm:cxn modelId="{BB7575A4-E52D-47E4-88B6-B207A93E019E}" type="presParOf" srcId="{BB0F8A8E-E63E-4FFF-9A51-F8611F60C206}" destId="{8C2418E2-E49E-4AA3-9524-686D10FDD270}" srcOrd="1" destOrd="0" presId="urn:microsoft.com/office/officeart/2008/layout/AlternatingHexagons"/>
    <dgm:cxn modelId="{81D95CB4-386B-41E6-A300-F8AD880F0785}" type="presParOf" srcId="{BB0F8A8E-E63E-4FFF-9A51-F8611F60C206}" destId="{DE649C33-7638-417F-B393-2C481B6040F2}" srcOrd="2" destOrd="0" presId="urn:microsoft.com/office/officeart/2008/layout/AlternatingHexagons"/>
    <dgm:cxn modelId="{F83C3B5C-5750-43F1-9925-E536E7CD9AB9}" type="presParOf" srcId="{DE649C33-7638-417F-B393-2C481B6040F2}" destId="{1300B183-B0B6-487A-8B42-0AA1456AECBF}" srcOrd="0" destOrd="0" presId="urn:microsoft.com/office/officeart/2008/layout/AlternatingHexagons"/>
    <dgm:cxn modelId="{B0659BD1-4FB8-4EFF-8AC2-90CD774EE37A}" type="presParOf" srcId="{DE649C33-7638-417F-B393-2C481B6040F2}" destId="{54947E3B-BF6B-46C5-9CE9-598ED47FA385}" srcOrd="1" destOrd="0" presId="urn:microsoft.com/office/officeart/2008/layout/AlternatingHexagons"/>
    <dgm:cxn modelId="{F6A366C5-393C-4A63-8435-F81D0189302A}" type="presParOf" srcId="{DE649C33-7638-417F-B393-2C481B6040F2}" destId="{B3BAA089-ECC0-4BF1-AF1B-FDF2AD1C4758}" srcOrd="2" destOrd="0" presId="urn:microsoft.com/office/officeart/2008/layout/AlternatingHexagons"/>
    <dgm:cxn modelId="{D2F6E954-63EF-4836-B4EF-E11D6FC05104}" type="presParOf" srcId="{DE649C33-7638-417F-B393-2C481B6040F2}" destId="{1DF66E7E-ED61-4510-AB29-4F1321021B16}" srcOrd="3" destOrd="0" presId="urn:microsoft.com/office/officeart/2008/layout/AlternatingHexagons"/>
    <dgm:cxn modelId="{F43FBCA8-268C-4107-99ED-D4601B90A027}" type="presParOf" srcId="{DE649C33-7638-417F-B393-2C481B6040F2}" destId="{310AE5F7-660C-4179-93BD-2797E9EF8C39}" srcOrd="4" destOrd="0" presId="urn:microsoft.com/office/officeart/2008/layout/AlternatingHexagons"/>
    <dgm:cxn modelId="{17C9C15E-38B4-4EFA-A0DE-D693E310052A}" type="presParOf" srcId="{BB0F8A8E-E63E-4FFF-9A51-F8611F60C206}" destId="{59F3FDF3-A257-4BC6-A29B-46DD708401E9}" srcOrd="3" destOrd="0" presId="urn:microsoft.com/office/officeart/2008/layout/AlternatingHexagons"/>
    <dgm:cxn modelId="{C3BE136F-C2B4-4979-BA8B-6BB96F6E43BA}" type="presParOf" srcId="{BB0F8A8E-E63E-4FFF-9A51-F8611F60C206}" destId="{B0BAABD7-7F27-43F8-9E20-757756D45A7D}" srcOrd="4" destOrd="0" presId="urn:microsoft.com/office/officeart/2008/layout/AlternatingHexagons"/>
    <dgm:cxn modelId="{C67479AA-D7A5-4975-9CDB-509388CE5315}" type="presParOf" srcId="{B0BAABD7-7F27-43F8-9E20-757756D45A7D}" destId="{D3C01E13-3F08-4E54-9D7C-26E33A362725}" srcOrd="0" destOrd="0" presId="urn:microsoft.com/office/officeart/2008/layout/AlternatingHexagons"/>
    <dgm:cxn modelId="{50BD6796-33C7-4516-99FF-5CE032E00955}" type="presParOf" srcId="{B0BAABD7-7F27-43F8-9E20-757756D45A7D}" destId="{CAA31A3E-A048-4A6C-999C-1BD43FAEF96E}" srcOrd="1" destOrd="0" presId="urn:microsoft.com/office/officeart/2008/layout/AlternatingHexagons"/>
    <dgm:cxn modelId="{7A40AC47-CB91-45B8-8366-3BA08485E773}" type="presParOf" srcId="{B0BAABD7-7F27-43F8-9E20-757756D45A7D}" destId="{D0539640-A367-4662-B476-00408D478453}" srcOrd="2" destOrd="0" presId="urn:microsoft.com/office/officeart/2008/layout/AlternatingHexagons"/>
    <dgm:cxn modelId="{DF4290EC-C3D9-43C0-BBB6-80FBB62AEF43}" type="presParOf" srcId="{B0BAABD7-7F27-43F8-9E20-757756D45A7D}" destId="{A64DE239-D81F-45ED-94B5-2887CE262607}" srcOrd="3" destOrd="0" presId="urn:microsoft.com/office/officeart/2008/layout/AlternatingHexagons"/>
    <dgm:cxn modelId="{10087149-C508-4A73-B738-8854215604CB}" type="presParOf" srcId="{B0BAABD7-7F27-43F8-9E20-757756D45A7D}" destId="{71B1F9CB-0D8D-4D9F-88B2-D8B4607122E8}" srcOrd="4" destOrd="0" presId="urn:microsoft.com/office/officeart/2008/layout/AlternatingHexagons"/>
  </dgm:cxnLst>
  <dgm:bg/>
  <dgm:whole/>
  <dgm:extLst>
    <a:ext uri="http://schemas.microsoft.com/office/drawing/2008/diagram">
      <dsp:dataModelExt xmlns:dsp="http://schemas.microsoft.com/office/drawing/2008/diagram" relId="rId13"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BCD819E8-88B4-42C1-903A-BB4621730D0D}" type="doc">
      <dgm:prSet loTypeId="urn:microsoft.com/office/officeart/2005/8/layout/equation2" loCatId="process" qsTypeId="urn:microsoft.com/office/officeart/2005/8/quickstyle/simple3" qsCatId="simple" csTypeId="urn:microsoft.com/office/officeart/2005/8/colors/colorful4" csCatId="colorful" phldr="1"/>
      <dgm:spPr/>
    </dgm:pt>
    <dgm:pt modelId="{0FDED2D9-0ADD-4C7A-B9A0-34D2335BFF53}">
      <dgm:prSet phldrT="[Text]"/>
      <dgm:spPr/>
      <dgm:t>
        <a:bodyPr/>
        <a:lstStyle/>
        <a:p>
          <a:r>
            <a:rPr lang="x-none" b="1"/>
            <a:t>CENTRALNI NIVO</a:t>
          </a:r>
          <a:endParaRPr lang="en-US" b="1"/>
        </a:p>
        <a:p>
          <a:r>
            <a:rPr lang="x-none"/>
            <a:t>• državni organi </a:t>
          </a:r>
          <a:endParaRPr lang="sr-Latn-RS"/>
        </a:p>
        <a:p>
          <a:r>
            <a:rPr lang="x-none">
              <a:latin typeface="Times New Roman" panose="02020603050405020304" pitchFamily="18" charset="0"/>
              <a:cs typeface="Times New Roman" panose="02020603050405020304" pitchFamily="18" charset="0"/>
            </a:rPr>
            <a:t>˖</a:t>
          </a:r>
          <a:r>
            <a:rPr lang="sr-Latn-RS">
              <a:latin typeface="Times New Roman" panose="02020603050405020304" pitchFamily="18" charset="0"/>
              <a:cs typeface="Times New Roman" panose="02020603050405020304" pitchFamily="18" charset="0"/>
            </a:rPr>
            <a:t> </a:t>
          </a:r>
          <a:r>
            <a:rPr lang="x-none"/>
            <a:t>organi državne uprave</a:t>
          </a:r>
          <a:endParaRPr lang="en-US"/>
        </a:p>
        <a:p>
          <a:r>
            <a:rPr lang="x-none"/>
            <a:t>•  pravna lica koja vrše javna ovlašćenja (fondovi, agencije i dr.) i </a:t>
          </a:r>
          <a:endParaRPr lang="en-US"/>
        </a:p>
        <a:p>
          <a:r>
            <a:rPr lang="x-none"/>
            <a:t>•  javne ustanove</a:t>
          </a:r>
          <a:endParaRPr lang="en-US"/>
        </a:p>
      </dgm:t>
    </dgm:pt>
    <dgm:pt modelId="{F98F782A-6670-403E-8A8E-8C6F40EF52BE}" type="parTrans" cxnId="{9EE882F2-5D8D-4E67-886A-99CC61A8D8C3}">
      <dgm:prSet/>
      <dgm:spPr/>
      <dgm:t>
        <a:bodyPr/>
        <a:lstStyle/>
        <a:p>
          <a:endParaRPr lang="en-US"/>
        </a:p>
      </dgm:t>
    </dgm:pt>
    <dgm:pt modelId="{0C8B1B79-B20F-4F20-A554-96DF9082281D}" type="sibTrans" cxnId="{9EE882F2-5D8D-4E67-886A-99CC61A8D8C3}">
      <dgm:prSet/>
      <dgm:spPr/>
      <dgm:t>
        <a:bodyPr/>
        <a:lstStyle/>
        <a:p>
          <a:endParaRPr lang="en-US"/>
        </a:p>
      </dgm:t>
    </dgm:pt>
    <dgm:pt modelId="{41EBDA96-4FFD-4906-B0B6-0982CF0F6855}">
      <dgm:prSet phldrT="[Text]" custT="1"/>
      <dgm:spPr/>
      <dgm:t>
        <a:bodyPr/>
        <a:lstStyle/>
        <a:p>
          <a:r>
            <a:rPr lang="x-none" sz="2400"/>
            <a:t>JAVNA UPRAVA</a:t>
          </a:r>
          <a:endParaRPr lang="en-US" sz="2400"/>
        </a:p>
      </dgm:t>
    </dgm:pt>
    <dgm:pt modelId="{A51471B0-F086-41D9-87D9-B2CEEFFA213F}" type="parTrans" cxnId="{4CE7F53E-5051-448E-BC3C-3126CC492FFE}">
      <dgm:prSet/>
      <dgm:spPr/>
      <dgm:t>
        <a:bodyPr/>
        <a:lstStyle/>
        <a:p>
          <a:endParaRPr lang="en-US"/>
        </a:p>
      </dgm:t>
    </dgm:pt>
    <dgm:pt modelId="{C12DEF47-F35A-47B4-9D8F-7E268A2A593E}" type="sibTrans" cxnId="{4CE7F53E-5051-448E-BC3C-3126CC492FFE}">
      <dgm:prSet/>
      <dgm:spPr/>
      <dgm:t>
        <a:bodyPr/>
        <a:lstStyle/>
        <a:p>
          <a:endParaRPr lang="en-US"/>
        </a:p>
      </dgm:t>
    </dgm:pt>
    <dgm:pt modelId="{1B9A8F27-CC56-4ED0-8152-74812F4A897E}">
      <dgm:prSet/>
      <dgm:spPr/>
      <dgm:t>
        <a:bodyPr/>
        <a:lstStyle/>
        <a:p>
          <a:r>
            <a:rPr lang="x-none" b="1"/>
            <a:t>LOKALNI NIVO</a:t>
          </a:r>
          <a:endParaRPr lang="en-US" b="1"/>
        </a:p>
        <a:p>
          <a:r>
            <a:rPr lang="x-none"/>
            <a:t>• jedinice lokalne samouprave </a:t>
          </a:r>
          <a:endParaRPr lang="en-US"/>
        </a:p>
        <a:p>
          <a:r>
            <a:rPr lang="x-none"/>
            <a:t>• organi lokalne uprave i službe</a:t>
          </a:r>
          <a:endParaRPr lang="en-US"/>
        </a:p>
        <a:p>
          <a:r>
            <a:rPr lang="x-none"/>
            <a:t>•  ustanove</a:t>
          </a:r>
          <a:endParaRPr lang="en-US"/>
        </a:p>
      </dgm:t>
    </dgm:pt>
    <dgm:pt modelId="{7B961D69-A7AB-4842-B6C9-6B5265CF9B09}" type="parTrans" cxnId="{60691266-2E5C-4CCF-A4A2-302EBD19D501}">
      <dgm:prSet/>
      <dgm:spPr/>
      <dgm:t>
        <a:bodyPr/>
        <a:lstStyle/>
        <a:p>
          <a:endParaRPr lang="en-US"/>
        </a:p>
      </dgm:t>
    </dgm:pt>
    <dgm:pt modelId="{286A5860-EAB4-4BA9-9B7C-A3029D1551D2}" type="sibTrans" cxnId="{60691266-2E5C-4CCF-A4A2-302EBD19D501}">
      <dgm:prSet/>
      <dgm:spPr/>
      <dgm:t>
        <a:bodyPr/>
        <a:lstStyle/>
        <a:p>
          <a:endParaRPr lang="en-US"/>
        </a:p>
      </dgm:t>
    </dgm:pt>
    <dgm:pt modelId="{40B0B8B2-033D-42C5-8E4E-BA59976E5127}" type="pres">
      <dgm:prSet presAssocID="{BCD819E8-88B4-42C1-903A-BB4621730D0D}" presName="Name0" presStyleCnt="0">
        <dgm:presLayoutVars>
          <dgm:dir val="rev"/>
          <dgm:resizeHandles val="exact"/>
        </dgm:presLayoutVars>
      </dgm:prSet>
      <dgm:spPr/>
    </dgm:pt>
    <dgm:pt modelId="{8C0828E8-73EC-4E22-AAB6-44242076D3B7}" type="pres">
      <dgm:prSet presAssocID="{BCD819E8-88B4-42C1-903A-BB4621730D0D}" presName="vNodes" presStyleCnt="0"/>
      <dgm:spPr/>
    </dgm:pt>
    <dgm:pt modelId="{024C8B0F-41C8-4B7F-8FBF-874BF6637DA7}" type="pres">
      <dgm:prSet presAssocID="{0FDED2D9-0ADD-4C7A-B9A0-34D2335BFF53}" presName="node" presStyleLbl="node1" presStyleIdx="0" presStyleCnt="3" custScaleX="392240" custScaleY="155755">
        <dgm:presLayoutVars>
          <dgm:bulletEnabled val="1"/>
        </dgm:presLayoutVars>
      </dgm:prSet>
      <dgm:spPr/>
      <dgm:t>
        <a:bodyPr/>
        <a:lstStyle/>
        <a:p>
          <a:endParaRPr lang="en-US"/>
        </a:p>
      </dgm:t>
    </dgm:pt>
    <dgm:pt modelId="{019DF178-C9DB-4A47-B769-5D6D73C5C151}" type="pres">
      <dgm:prSet presAssocID="{0C8B1B79-B20F-4F20-A554-96DF9082281D}" presName="spacerT" presStyleCnt="0"/>
      <dgm:spPr/>
    </dgm:pt>
    <dgm:pt modelId="{6163F164-8B4E-43AD-807B-2A9792269A34}" type="pres">
      <dgm:prSet presAssocID="{0C8B1B79-B20F-4F20-A554-96DF9082281D}" presName="sibTrans" presStyleLbl="sibTrans2D1" presStyleIdx="0" presStyleCnt="2"/>
      <dgm:spPr/>
      <dgm:t>
        <a:bodyPr/>
        <a:lstStyle/>
        <a:p>
          <a:endParaRPr lang="en-US"/>
        </a:p>
      </dgm:t>
    </dgm:pt>
    <dgm:pt modelId="{D80CAA18-FF34-4781-A219-E43988C6072D}" type="pres">
      <dgm:prSet presAssocID="{0C8B1B79-B20F-4F20-A554-96DF9082281D}" presName="spacerB" presStyleCnt="0"/>
      <dgm:spPr/>
    </dgm:pt>
    <dgm:pt modelId="{CFE60F23-3277-4B7B-A34D-CF4E052904C5}" type="pres">
      <dgm:prSet presAssocID="{1B9A8F27-CC56-4ED0-8152-74812F4A897E}" presName="node" presStyleLbl="node1" presStyleIdx="1" presStyleCnt="3" custScaleX="373055" custScaleY="155148">
        <dgm:presLayoutVars>
          <dgm:bulletEnabled val="1"/>
        </dgm:presLayoutVars>
      </dgm:prSet>
      <dgm:spPr/>
      <dgm:t>
        <a:bodyPr/>
        <a:lstStyle/>
        <a:p>
          <a:endParaRPr lang="en-US"/>
        </a:p>
      </dgm:t>
    </dgm:pt>
    <dgm:pt modelId="{7F8A2023-6DE8-46D4-96B6-15B9574369E6}" type="pres">
      <dgm:prSet presAssocID="{BCD819E8-88B4-42C1-903A-BB4621730D0D}" presName="sibTransLast" presStyleLbl="sibTrans2D1" presStyleIdx="1" presStyleCnt="2"/>
      <dgm:spPr/>
      <dgm:t>
        <a:bodyPr/>
        <a:lstStyle/>
        <a:p>
          <a:endParaRPr lang="en-US"/>
        </a:p>
      </dgm:t>
    </dgm:pt>
    <dgm:pt modelId="{1A1DA3A9-FCE8-4B4C-AA3A-476E3021567F}" type="pres">
      <dgm:prSet presAssocID="{BCD819E8-88B4-42C1-903A-BB4621730D0D}" presName="connectorText" presStyleLbl="sibTrans2D1" presStyleIdx="1" presStyleCnt="2"/>
      <dgm:spPr/>
      <dgm:t>
        <a:bodyPr/>
        <a:lstStyle/>
        <a:p>
          <a:endParaRPr lang="en-US"/>
        </a:p>
      </dgm:t>
    </dgm:pt>
    <dgm:pt modelId="{48980D12-3B4F-4309-B388-B33674683572}" type="pres">
      <dgm:prSet presAssocID="{BCD819E8-88B4-42C1-903A-BB4621730D0D}" presName="lastNode" presStyleLbl="node1" presStyleIdx="2" presStyleCnt="3" custScaleX="121339">
        <dgm:presLayoutVars>
          <dgm:bulletEnabled val="1"/>
        </dgm:presLayoutVars>
      </dgm:prSet>
      <dgm:spPr/>
      <dgm:t>
        <a:bodyPr/>
        <a:lstStyle/>
        <a:p>
          <a:endParaRPr lang="en-US"/>
        </a:p>
      </dgm:t>
    </dgm:pt>
  </dgm:ptLst>
  <dgm:cxnLst>
    <dgm:cxn modelId="{A8A87BC4-65D0-EB40-BAB4-9180CEF06C23}" type="presOf" srcId="{0C8B1B79-B20F-4F20-A554-96DF9082281D}" destId="{6163F164-8B4E-43AD-807B-2A9792269A34}" srcOrd="0" destOrd="0" presId="urn:microsoft.com/office/officeart/2005/8/layout/equation2"/>
    <dgm:cxn modelId="{2D4D61AE-1E41-4A4F-9ED4-D79DCD15D574}" type="presOf" srcId="{BCD819E8-88B4-42C1-903A-BB4621730D0D}" destId="{40B0B8B2-033D-42C5-8E4E-BA59976E5127}" srcOrd="0" destOrd="0" presId="urn:microsoft.com/office/officeart/2005/8/layout/equation2"/>
    <dgm:cxn modelId="{4CE7F53E-5051-448E-BC3C-3126CC492FFE}" srcId="{BCD819E8-88B4-42C1-903A-BB4621730D0D}" destId="{41EBDA96-4FFD-4906-B0B6-0982CF0F6855}" srcOrd="2" destOrd="0" parTransId="{A51471B0-F086-41D9-87D9-B2CEEFFA213F}" sibTransId="{C12DEF47-F35A-47B4-9D8F-7E268A2A593E}"/>
    <dgm:cxn modelId="{60691266-2E5C-4CCF-A4A2-302EBD19D501}" srcId="{BCD819E8-88B4-42C1-903A-BB4621730D0D}" destId="{1B9A8F27-CC56-4ED0-8152-74812F4A897E}" srcOrd="1" destOrd="0" parTransId="{7B961D69-A7AB-4842-B6C9-6B5265CF9B09}" sibTransId="{286A5860-EAB4-4BA9-9B7C-A3029D1551D2}"/>
    <dgm:cxn modelId="{45AD90D3-7B5D-3E4D-BEEF-835D220808FB}" type="presOf" srcId="{41EBDA96-4FFD-4906-B0B6-0982CF0F6855}" destId="{48980D12-3B4F-4309-B388-B33674683572}" srcOrd="0" destOrd="0" presId="urn:microsoft.com/office/officeart/2005/8/layout/equation2"/>
    <dgm:cxn modelId="{00AD1596-FA8B-0C46-97D8-FDCD5584307D}" type="presOf" srcId="{1B9A8F27-CC56-4ED0-8152-74812F4A897E}" destId="{CFE60F23-3277-4B7B-A34D-CF4E052904C5}" srcOrd="0" destOrd="0" presId="urn:microsoft.com/office/officeart/2005/8/layout/equation2"/>
    <dgm:cxn modelId="{187AFD9B-616E-8B41-AB83-5C8CB541A6C9}" type="presOf" srcId="{286A5860-EAB4-4BA9-9B7C-A3029D1551D2}" destId="{1A1DA3A9-FCE8-4B4C-AA3A-476E3021567F}" srcOrd="1" destOrd="0" presId="urn:microsoft.com/office/officeart/2005/8/layout/equation2"/>
    <dgm:cxn modelId="{3B4F367C-34E8-C340-A2BF-BE4323846AB5}" type="presOf" srcId="{286A5860-EAB4-4BA9-9B7C-A3029D1551D2}" destId="{7F8A2023-6DE8-46D4-96B6-15B9574369E6}" srcOrd="0" destOrd="0" presId="urn:microsoft.com/office/officeart/2005/8/layout/equation2"/>
    <dgm:cxn modelId="{9EE882F2-5D8D-4E67-886A-99CC61A8D8C3}" srcId="{BCD819E8-88B4-42C1-903A-BB4621730D0D}" destId="{0FDED2D9-0ADD-4C7A-B9A0-34D2335BFF53}" srcOrd="0" destOrd="0" parTransId="{F98F782A-6670-403E-8A8E-8C6F40EF52BE}" sibTransId="{0C8B1B79-B20F-4F20-A554-96DF9082281D}"/>
    <dgm:cxn modelId="{6D6E7564-90DA-AD48-AB70-7AAC81486A46}" type="presOf" srcId="{0FDED2D9-0ADD-4C7A-B9A0-34D2335BFF53}" destId="{024C8B0F-41C8-4B7F-8FBF-874BF6637DA7}" srcOrd="0" destOrd="0" presId="urn:microsoft.com/office/officeart/2005/8/layout/equation2"/>
    <dgm:cxn modelId="{C807CC00-E8E4-3B4F-8119-0234CE5F6DD1}" type="presParOf" srcId="{40B0B8B2-033D-42C5-8E4E-BA59976E5127}" destId="{8C0828E8-73EC-4E22-AAB6-44242076D3B7}" srcOrd="0" destOrd="0" presId="urn:microsoft.com/office/officeart/2005/8/layout/equation2"/>
    <dgm:cxn modelId="{B1E77A69-5751-344E-977D-45D5AFE08B2E}" type="presParOf" srcId="{8C0828E8-73EC-4E22-AAB6-44242076D3B7}" destId="{024C8B0F-41C8-4B7F-8FBF-874BF6637DA7}" srcOrd="0" destOrd="0" presId="urn:microsoft.com/office/officeart/2005/8/layout/equation2"/>
    <dgm:cxn modelId="{C48068A0-2DCD-AB42-AEF5-C7D0C9FE80E6}" type="presParOf" srcId="{8C0828E8-73EC-4E22-AAB6-44242076D3B7}" destId="{019DF178-C9DB-4A47-B769-5D6D73C5C151}" srcOrd="1" destOrd="0" presId="urn:microsoft.com/office/officeart/2005/8/layout/equation2"/>
    <dgm:cxn modelId="{49647B9E-6C94-3842-8ED6-6894706138BD}" type="presParOf" srcId="{8C0828E8-73EC-4E22-AAB6-44242076D3B7}" destId="{6163F164-8B4E-43AD-807B-2A9792269A34}" srcOrd="2" destOrd="0" presId="urn:microsoft.com/office/officeart/2005/8/layout/equation2"/>
    <dgm:cxn modelId="{82D5D3AC-0645-FB4A-B2E5-BA3D880D3D8E}" type="presParOf" srcId="{8C0828E8-73EC-4E22-AAB6-44242076D3B7}" destId="{D80CAA18-FF34-4781-A219-E43988C6072D}" srcOrd="3" destOrd="0" presId="urn:microsoft.com/office/officeart/2005/8/layout/equation2"/>
    <dgm:cxn modelId="{910476B1-A5B7-E54C-9E1C-45BB2BCB8CAD}" type="presParOf" srcId="{8C0828E8-73EC-4E22-AAB6-44242076D3B7}" destId="{CFE60F23-3277-4B7B-A34D-CF4E052904C5}" srcOrd="4" destOrd="0" presId="urn:microsoft.com/office/officeart/2005/8/layout/equation2"/>
    <dgm:cxn modelId="{306F542C-095E-7E40-BB3D-589B2A2915F3}" type="presParOf" srcId="{40B0B8B2-033D-42C5-8E4E-BA59976E5127}" destId="{7F8A2023-6DE8-46D4-96B6-15B9574369E6}" srcOrd="1" destOrd="0" presId="urn:microsoft.com/office/officeart/2005/8/layout/equation2"/>
    <dgm:cxn modelId="{F309AD71-8DD4-A748-8047-D5BEB2A4C319}" type="presParOf" srcId="{7F8A2023-6DE8-46D4-96B6-15B9574369E6}" destId="{1A1DA3A9-FCE8-4B4C-AA3A-476E3021567F}" srcOrd="0" destOrd="0" presId="urn:microsoft.com/office/officeart/2005/8/layout/equation2"/>
    <dgm:cxn modelId="{5CE438FC-89D7-2A49-8BD3-D6C7C6A6593F}" type="presParOf" srcId="{40B0B8B2-033D-42C5-8E4E-BA59976E5127}" destId="{48980D12-3B4F-4309-B388-B33674683572}" srcOrd="2" destOrd="0" presId="urn:microsoft.com/office/officeart/2005/8/layout/equation2"/>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47A2070C-E58F-4069-A476-45BC44D3AA71}" type="doc">
      <dgm:prSet loTypeId="urn:microsoft.com/office/officeart/2005/8/layout/cycle6" loCatId="relationship" qsTypeId="urn:microsoft.com/office/officeart/2005/8/quickstyle/simple3" qsCatId="simple" csTypeId="urn:microsoft.com/office/officeart/2005/8/colors/colorful4" csCatId="colorful" phldr="1"/>
      <dgm:spPr/>
      <dgm:t>
        <a:bodyPr/>
        <a:lstStyle/>
        <a:p>
          <a:endParaRPr lang="en-US"/>
        </a:p>
      </dgm:t>
    </dgm:pt>
    <dgm:pt modelId="{7C8D63B9-7164-4D94-8AEC-768644184D7A}">
      <dgm:prSet phldrT="[Text]" custT="1"/>
      <dgm:spPr>
        <a:xfrm>
          <a:off x="3378" y="321798"/>
          <a:ext cx="1152033" cy="576016"/>
        </a:xfrm>
      </dgm:spPr>
      <dgm:t>
        <a:bodyPr/>
        <a:lstStyle/>
        <a:p>
          <a:pPr algn="ctr"/>
          <a:r>
            <a:rPr lang="x-none" sz="700" b="1">
              <a:latin typeface="Cambria"/>
              <a:ea typeface="+mn-ea"/>
              <a:cs typeface="+mn-cs"/>
            </a:rPr>
            <a:t>IPA III</a:t>
          </a:r>
          <a:endParaRPr lang="en-US" sz="700" b="1">
            <a:latin typeface="Cambria"/>
            <a:ea typeface="+mn-ea"/>
            <a:cs typeface="+mn-cs"/>
          </a:endParaRPr>
        </a:p>
      </dgm:t>
    </dgm:pt>
    <dgm:pt modelId="{2E6AD80B-81EA-47B4-B536-61867EEAA1EE}" type="parTrans" cxnId="{7AF8ED8D-B1A1-41F4-BF5A-E143186CFEC6}">
      <dgm:prSet/>
      <dgm:spPr/>
      <dgm:t>
        <a:bodyPr/>
        <a:lstStyle/>
        <a:p>
          <a:endParaRPr lang="en-US"/>
        </a:p>
      </dgm:t>
    </dgm:pt>
    <dgm:pt modelId="{4A8C9EA7-3EDF-470D-9C6B-A2E4F2C43B49}" type="sibTrans" cxnId="{7AF8ED8D-B1A1-41F4-BF5A-E143186CFEC6}">
      <dgm:prSet/>
      <dgm:spPr/>
      <dgm:t>
        <a:bodyPr/>
        <a:lstStyle/>
        <a:p>
          <a:endParaRPr lang="en-US"/>
        </a:p>
      </dgm:t>
    </dgm:pt>
    <dgm:pt modelId="{A7972479-3A05-4001-9CCA-976001CAF87C}">
      <dgm:prSet phldrT="[Text]" custT="1"/>
      <dgm:spPr>
        <a:xfrm>
          <a:off x="233785" y="1041819"/>
          <a:ext cx="921627" cy="576016"/>
        </a:xfrm>
      </dgm:spPr>
      <dgm:t>
        <a:bodyPr/>
        <a:lstStyle/>
        <a:p>
          <a:pPr algn="l"/>
          <a:r>
            <a:rPr lang="en-US" sz="700">
              <a:latin typeface="Cambria"/>
              <a:ea typeface="+mn-ea"/>
              <a:cs typeface="+mn-cs"/>
            </a:rPr>
            <a:t>Unapređenje organizacione i fukncionalne postavke javne uprave</a:t>
          </a:r>
        </a:p>
      </dgm:t>
    </dgm:pt>
    <dgm:pt modelId="{3A151A5E-727E-472D-BBAB-DA8EBC41BAAF}" type="parTrans" cxnId="{8C56ED76-D9A4-4792-9CE7-DEC72E0ADACF}">
      <dgm:prSet/>
      <dgm:spPr>
        <a:xfrm>
          <a:off x="118581" y="897814"/>
          <a:ext cx="115203" cy="432012"/>
        </a:xfrm>
      </dgm:spPr>
      <dgm:t>
        <a:bodyPr/>
        <a:lstStyle/>
        <a:p>
          <a:endParaRPr lang="en-US"/>
        </a:p>
      </dgm:t>
    </dgm:pt>
    <dgm:pt modelId="{5494272E-A47B-4665-BB79-B48B897D2A4A}" type="sibTrans" cxnId="{8C56ED76-D9A4-4792-9CE7-DEC72E0ADACF}">
      <dgm:prSet/>
      <dgm:spPr/>
      <dgm:t>
        <a:bodyPr/>
        <a:lstStyle/>
        <a:p>
          <a:endParaRPr lang="en-US"/>
        </a:p>
      </dgm:t>
    </dgm:pt>
    <dgm:pt modelId="{982AD6A1-DB8B-48C4-A40E-28BBF8586DF6}">
      <dgm:prSet phldrT="[Text]" custT="1"/>
      <dgm:spPr>
        <a:xfrm>
          <a:off x="233785" y="1761840"/>
          <a:ext cx="921627" cy="576016"/>
        </a:xfrm>
      </dgm:spPr>
      <dgm:t>
        <a:bodyPr/>
        <a:lstStyle/>
        <a:p>
          <a:pPr algn="l"/>
          <a:r>
            <a:rPr lang="en-US" sz="700">
              <a:latin typeface="Cambria"/>
              <a:ea typeface="+mn-ea"/>
              <a:cs typeface="+mn-cs"/>
            </a:rPr>
            <a:t>Digitalizacija javnih servisa i sistema javnih finansija orijentisanih na građane</a:t>
          </a:r>
        </a:p>
      </dgm:t>
    </dgm:pt>
    <dgm:pt modelId="{92AE0550-361B-42E5-BF1B-4722E6FE2E42}" type="parTrans" cxnId="{BFEFA687-9BBB-472D-A4D1-F04BEA269571}">
      <dgm:prSet/>
      <dgm:spPr>
        <a:xfrm>
          <a:off x="118581" y="897814"/>
          <a:ext cx="115203" cy="1152033"/>
        </a:xfrm>
      </dgm:spPr>
      <dgm:t>
        <a:bodyPr/>
        <a:lstStyle/>
        <a:p>
          <a:endParaRPr lang="en-US"/>
        </a:p>
      </dgm:t>
    </dgm:pt>
    <dgm:pt modelId="{E412AAC0-F04A-4563-895B-C0A3A41E40BE}" type="sibTrans" cxnId="{BFEFA687-9BBB-472D-A4D1-F04BEA269571}">
      <dgm:prSet/>
      <dgm:spPr/>
      <dgm:t>
        <a:bodyPr/>
        <a:lstStyle/>
        <a:p>
          <a:endParaRPr lang="en-US"/>
        </a:p>
      </dgm:t>
    </dgm:pt>
    <dgm:pt modelId="{37B3285E-0991-4B43-9405-5E87C362647E}">
      <dgm:prSet phldrT="[Text]" custT="1"/>
      <dgm:spPr>
        <a:xfrm>
          <a:off x="5763547" y="321798"/>
          <a:ext cx="1152033" cy="576016"/>
        </a:xfrm>
      </dgm:spPr>
      <dgm:t>
        <a:bodyPr/>
        <a:lstStyle/>
        <a:p>
          <a:pPr algn="ctr"/>
          <a:r>
            <a:rPr lang="x-none" sz="700" b="1">
              <a:latin typeface="Cambria"/>
              <a:ea typeface="+mn-ea"/>
              <a:cs typeface="+mn-cs"/>
            </a:rPr>
            <a:t>Nacionalna strategija održivog razvoja 2030.</a:t>
          </a:r>
          <a:endParaRPr lang="en-US" sz="700" b="1">
            <a:latin typeface="Cambria"/>
            <a:ea typeface="+mn-ea"/>
            <a:cs typeface="+mn-cs"/>
          </a:endParaRPr>
        </a:p>
      </dgm:t>
    </dgm:pt>
    <dgm:pt modelId="{CF5F7E80-630D-4225-A93C-4449F65DDFC6}" type="parTrans" cxnId="{E286AE26-9AA3-4E65-A639-F94196FED05D}">
      <dgm:prSet/>
      <dgm:spPr/>
      <dgm:t>
        <a:bodyPr/>
        <a:lstStyle/>
        <a:p>
          <a:endParaRPr lang="en-US"/>
        </a:p>
      </dgm:t>
    </dgm:pt>
    <dgm:pt modelId="{973569A7-BC10-402E-BC42-FE7F83E413A7}" type="sibTrans" cxnId="{E286AE26-9AA3-4E65-A639-F94196FED05D}">
      <dgm:prSet/>
      <dgm:spPr/>
      <dgm:t>
        <a:bodyPr/>
        <a:lstStyle/>
        <a:p>
          <a:endParaRPr lang="en-US"/>
        </a:p>
      </dgm:t>
    </dgm:pt>
    <dgm:pt modelId="{56508980-5125-4F30-8E2D-E14902218472}">
      <dgm:prSet phldrT="[Text]" custT="1"/>
      <dgm:spPr>
        <a:xfrm>
          <a:off x="2883463" y="321798"/>
          <a:ext cx="1152033" cy="576016"/>
        </a:xfrm>
      </dgm:spPr>
      <dgm:t>
        <a:bodyPr/>
        <a:lstStyle/>
        <a:p>
          <a:pPr algn="ctr"/>
          <a:r>
            <a:rPr lang="x-none" sz="700" b="1">
              <a:latin typeface="Cambria"/>
              <a:ea typeface="+mn-ea"/>
              <a:cs typeface="+mn-cs"/>
            </a:rPr>
            <a:t>Berlinska deklaracija</a:t>
          </a:r>
          <a:endParaRPr lang="en-US" sz="700" b="1">
            <a:latin typeface="Cambria"/>
            <a:ea typeface="+mn-ea"/>
            <a:cs typeface="+mn-cs"/>
          </a:endParaRPr>
        </a:p>
      </dgm:t>
    </dgm:pt>
    <dgm:pt modelId="{64745FE1-1A66-4663-AAF2-36CFBE00C91C}" type="parTrans" cxnId="{4E63008D-46C1-413C-BE22-E79B344B72F0}">
      <dgm:prSet/>
      <dgm:spPr/>
      <dgm:t>
        <a:bodyPr/>
        <a:lstStyle/>
        <a:p>
          <a:endParaRPr lang="en-US"/>
        </a:p>
      </dgm:t>
    </dgm:pt>
    <dgm:pt modelId="{2539E3D2-BDAD-4F89-AFCF-49F1D6473BE4}" type="sibTrans" cxnId="{4E63008D-46C1-413C-BE22-E79B344B72F0}">
      <dgm:prSet/>
      <dgm:spPr/>
      <dgm:t>
        <a:bodyPr/>
        <a:lstStyle/>
        <a:p>
          <a:endParaRPr lang="en-US"/>
        </a:p>
      </dgm:t>
    </dgm:pt>
    <dgm:pt modelId="{CAF2C79D-AB19-42BB-8FD8-10958A63731B}">
      <dgm:prSet custT="1"/>
      <dgm:spPr>
        <a:xfrm>
          <a:off x="1443420" y="321798"/>
          <a:ext cx="1152033" cy="576016"/>
        </a:xfrm>
      </dgm:spPr>
      <dgm:t>
        <a:bodyPr/>
        <a:lstStyle/>
        <a:p>
          <a:pPr algn="ctr"/>
          <a:r>
            <a:rPr lang="en-US" sz="700" b="1">
              <a:latin typeface="Cambria"/>
              <a:ea typeface="+mn-ea"/>
              <a:cs typeface="+mn-cs"/>
            </a:rPr>
            <a:t>Program </a:t>
          </a:r>
          <a:r>
            <a:rPr lang="sr-Latn-RS" sz="700" b="1">
              <a:latin typeface="Cambria"/>
              <a:ea typeface="+mn-ea"/>
              <a:cs typeface="+mn-cs"/>
            </a:rPr>
            <a:t>trojnog predsjedništva EU (Francuska, Češka, Švedska) 2022/2023</a:t>
          </a:r>
          <a:endParaRPr lang="en-US" sz="700" b="1">
            <a:latin typeface="Cambria"/>
            <a:ea typeface="+mn-ea"/>
            <a:cs typeface="+mn-cs"/>
          </a:endParaRPr>
        </a:p>
      </dgm:t>
    </dgm:pt>
    <dgm:pt modelId="{C2B8EAE7-EDD0-431E-A2BE-C749F5F77796}" type="parTrans" cxnId="{D35B82CD-C7EF-4D2E-9729-41ECD2B17659}">
      <dgm:prSet/>
      <dgm:spPr/>
      <dgm:t>
        <a:bodyPr/>
        <a:lstStyle/>
        <a:p>
          <a:endParaRPr lang="en-US"/>
        </a:p>
      </dgm:t>
    </dgm:pt>
    <dgm:pt modelId="{84CF8B2D-1DF2-488C-96CF-A2A9F62E80F5}" type="sibTrans" cxnId="{D35B82CD-C7EF-4D2E-9729-41ECD2B17659}">
      <dgm:prSet/>
      <dgm:spPr/>
      <dgm:t>
        <a:bodyPr/>
        <a:lstStyle/>
        <a:p>
          <a:endParaRPr lang="en-US"/>
        </a:p>
      </dgm:t>
    </dgm:pt>
    <dgm:pt modelId="{E8A6CBC0-D473-4766-9094-39EED20E2913}">
      <dgm:prSet custT="1"/>
      <dgm:spPr>
        <a:xfrm>
          <a:off x="1673827" y="1761840"/>
          <a:ext cx="921627" cy="576016"/>
        </a:xfrm>
      </dgm:spPr>
      <dgm:t>
        <a:bodyPr/>
        <a:lstStyle/>
        <a:p>
          <a:pPr algn="l"/>
          <a:r>
            <a:rPr lang="en-US" sz="700">
              <a:latin typeface="Cambria"/>
              <a:ea typeface="+mn-ea"/>
              <a:cs typeface="+mn-cs"/>
            </a:rPr>
            <a:t>Nastavit će proces pristupanja u skladu s poboljšanom metodologijom proširenja tako što će</a:t>
          </a:r>
          <a:r>
            <a:rPr lang="sr-Latn-RS" sz="700">
              <a:latin typeface="Cambria"/>
              <a:ea typeface="+mn-ea"/>
              <a:cs typeface="+mn-cs"/>
            </a:rPr>
            <a:t> </a:t>
          </a:r>
          <a:r>
            <a:rPr lang="en-US" sz="700">
              <a:latin typeface="Cambria"/>
              <a:ea typeface="+mn-ea"/>
              <a:cs typeface="+mn-cs"/>
            </a:rPr>
            <a:t>pod</a:t>
          </a:r>
          <a:r>
            <a:rPr lang="sr-Latn-RS" sz="700">
              <a:latin typeface="Cambria"/>
              <a:ea typeface="+mn-ea"/>
              <a:cs typeface="+mn-cs"/>
            </a:rPr>
            <a:t>ržati </a:t>
          </a:r>
          <a:r>
            <a:rPr lang="en-US" sz="700">
              <a:latin typeface="Cambria"/>
              <a:ea typeface="+mn-ea"/>
              <a:cs typeface="+mn-cs"/>
            </a:rPr>
            <a:t>temelj</a:t>
          </a:r>
          <a:r>
            <a:rPr lang="sr-Latn-RS" sz="700">
              <a:latin typeface="Cambria"/>
              <a:ea typeface="+mn-ea"/>
              <a:cs typeface="+mn-cs"/>
            </a:rPr>
            <a:t>ne</a:t>
          </a:r>
          <a:r>
            <a:rPr lang="en-US" sz="700">
              <a:latin typeface="Cambria"/>
              <a:ea typeface="+mn-ea"/>
              <a:cs typeface="+mn-cs"/>
            </a:rPr>
            <a:t>i transformativne reforme u ključnim područjima kao što su vladavina prava,</a:t>
          </a:r>
          <a:r>
            <a:rPr lang="sr-Latn-RS" sz="700">
              <a:latin typeface="Cambria"/>
              <a:ea typeface="+mn-ea"/>
              <a:cs typeface="+mn-cs"/>
            </a:rPr>
            <a:t> </a:t>
          </a:r>
          <a:r>
            <a:rPr lang="en-US" sz="700">
              <a:latin typeface="Cambria"/>
              <a:ea typeface="+mn-ea"/>
              <a:cs typeface="+mn-cs"/>
            </a:rPr>
            <a:t>demokratske institucije, slobodni mediji i </a:t>
          </a:r>
          <a:r>
            <a:rPr lang="sr-Latn-RS" sz="700">
              <a:latin typeface="Cambria"/>
              <a:ea typeface="+mn-ea"/>
              <a:cs typeface="+mn-cs"/>
            </a:rPr>
            <a:t>privredu</a:t>
          </a:r>
          <a:endParaRPr lang="en-US" sz="700">
            <a:latin typeface="Cambria"/>
            <a:ea typeface="+mn-ea"/>
            <a:cs typeface="+mn-cs"/>
          </a:endParaRPr>
        </a:p>
      </dgm:t>
    </dgm:pt>
    <dgm:pt modelId="{76948C6F-44D5-41DC-935B-4721FFFCF657}" type="parTrans" cxnId="{E48784C0-ABBD-4C40-8D3F-410B539F05B2}">
      <dgm:prSet/>
      <dgm:spPr>
        <a:xfrm>
          <a:off x="1558624" y="897814"/>
          <a:ext cx="115203" cy="1152033"/>
        </a:xfrm>
      </dgm:spPr>
      <dgm:t>
        <a:bodyPr/>
        <a:lstStyle/>
        <a:p>
          <a:endParaRPr lang="en-US"/>
        </a:p>
      </dgm:t>
    </dgm:pt>
    <dgm:pt modelId="{005BBB89-50B0-4C0C-9935-02F767EEA5DB}" type="sibTrans" cxnId="{E48784C0-ABBD-4C40-8D3F-410B539F05B2}">
      <dgm:prSet/>
      <dgm:spPr/>
      <dgm:t>
        <a:bodyPr/>
        <a:lstStyle/>
        <a:p>
          <a:endParaRPr lang="en-US"/>
        </a:p>
      </dgm:t>
    </dgm:pt>
    <dgm:pt modelId="{869D3843-0009-44EA-B813-7C1B68A0D9DE}">
      <dgm:prSet phldrT="[Text]" custT="1"/>
      <dgm:spPr>
        <a:xfrm>
          <a:off x="3113869" y="1041819"/>
          <a:ext cx="921627" cy="576016"/>
        </a:xfrm>
      </dgm:spPr>
      <dgm:t>
        <a:bodyPr/>
        <a:lstStyle/>
        <a:p>
          <a:pPr algn="l"/>
          <a:r>
            <a:rPr lang="en-US" sz="700">
              <a:latin typeface="Cambria"/>
              <a:ea typeface="+mn-ea"/>
              <a:cs typeface="+mn-cs"/>
            </a:rPr>
            <a:t>Građani i preduzeća imaju mogućnost lake interakcije s javnom upravom u skladu s pristupom digitalne postavke</a:t>
          </a:r>
        </a:p>
      </dgm:t>
    </dgm:pt>
    <dgm:pt modelId="{6727F3B3-E40F-472E-93F9-A182478F6511}" type="parTrans" cxnId="{E8F28DFA-68AC-49E0-8C41-21383F836E4D}">
      <dgm:prSet/>
      <dgm:spPr>
        <a:xfrm>
          <a:off x="2998666" y="897814"/>
          <a:ext cx="115203" cy="432012"/>
        </a:xfrm>
      </dgm:spPr>
      <dgm:t>
        <a:bodyPr/>
        <a:lstStyle/>
        <a:p>
          <a:endParaRPr lang="en-US"/>
        </a:p>
      </dgm:t>
    </dgm:pt>
    <dgm:pt modelId="{46CB7345-7C69-43E3-BE34-B961250803E5}" type="sibTrans" cxnId="{E8F28DFA-68AC-49E0-8C41-21383F836E4D}">
      <dgm:prSet/>
      <dgm:spPr/>
      <dgm:t>
        <a:bodyPr/>
        <a:lstStyle/>
        <a:p>
          <a:endParaRPr lang="en-US"/>
        </a:p>
      </dgm:t>
    </dgm:pt>
    <dgm:pt modelId="{6E6E3623-1EEE-4EC4-9293-840E6931A736}">
      <dgm:prSet phldrT="[Text]" custT="1"/>
      <dgm:spPr>
        <a:xfrm>
          <a:off x="3113869" y="1761840"/>
          <a:ext cx="921627" cy="576016"/>
        </a:xfrm>
      </dgm:spPr>
      <dgm:t>
        <a:bodyPr/>
        <a:lstStyle/>
        <a:p>
          <a:pPr algn="l"/>
          <a:r>
            <a:rPr lang="en-US" sz="700">
              <a:latin typeface="Cambria"/>
              <a:ea typeface="+mn-ea"/>
              <a:cs typeface="+mn-cs"/>
            </a:rPr>
            <a:t>Digitalni suverenitet je ključan u osiguravanju sposobnosti građana i javne uprave da donose odluke i djeluju na samoodređen način u digitalnom svijetu</a:t>
          </a:r>
        </a:p>
      </dgm:t>
    </dgm:pt>
    <dgm:pt modelId="{02DDFEBA-D4BF-4DC2-A3C3-D0DF899C6C77}" type="parTrans" cxnId="{B3639CA4-29BA-41ED-BF3F-3D6C8B1AB290}">
      <dgm:prSet/>
      <dgm:spPr>
        <a:xfrm>
          <a:off x="2998666" y="897814"/>
          <a:ext cx="115203" cy="1152033"/>
        </a:xfrm>
      </dgm:spPr>
      <dgm:t>
        <a:bodyPr/>
        <a:lstStyle/>
        <a:p>
          <a:endParaRPr lang="en-US"/>
        </a:p>
      </dgm:t>
    </dgm:pt>
    <dgm:pt modelId="{889ABDB5-45A6-4D8A-A380-B01B01C9464A}" type="sibTrans" cxnId="{B3639CA4-29BA-41ED-BF3F-3D6C8B1AB290}">
      <dgm:prSet/>
      <dgm:spPr/>
      <dgm:t>
        <a:bodyPr/>
        <a:lstStyle/>
        <a:p>
          <a:endParaRPr lang="en-US"/>
        </a:p>
      </dgm:t>
    </dgm:pt>
    <dgm:pt modelId="{FC102BDC-3F40-4C36-9B7E-B4AFD10BD898}">
      <dgm:prSet phldrT="[Text]" custT="1"/>
      <dgm:spPr>
        <a:xfrm>
          <a:off x="3113869" y="2481861"/>
          <a:ext cx="921627" cy="576016"/>
        </a:xfrm>
      </dgm:spPr>
      <dgm:t>
        <a:bodyPr/>
        <a:lstStyle/>
        <a:p>
          <a:pPr algn="l"/>
          <a:r>
            <a:rPr lang="en-US" sz="700">
              <a:latin typeface="Cambria"/>
              <a:ea typeface="+mn-ea"/>
              <a:cs typeface="+mn-cs"/>
            </a:rPr>
            <a:t>Istražiti upotrebu digitalnih alata u oblikovanju političkog diskursa o digitalnoj transformaciji</a:t>
          </a:r>
        </a:p>
      </dgm:t>
    </dgm:pt>
    <dgm:pt modelId="{D17F796C-BDBB-4517-9F8F-AFDDD6921C5E}" type="parTrans" cxnId="{2E3C7D8F-9D0C-48BA-8665-F0844B0CEFB2}">
      <dgm:prSet/>
      <dgm:spPr>
        <a:xfrm>
          <a:off x="2998666" y="897814"/>
          <a:ext cx="115203" cy="1872055"/>
        </a:xfrm>
      </dgm:spPr>
      <dgm:t>
        <a:bodyPr/>
        <a:lstStyle/>
        <a:p>
          <a:endParaRPr lang="en-US"/>
        </a:p>
      </dgm:t>
    </dgm:pt>
    <dgm:pt modelId="{7A2DC391-9C8E-4EA1-AF80-B36FF0F875EB}" type="sibTrans" cxnId="{2E3C7D8F-9D0C-48BA-8665-F0844B0CEFB2}">
      <dgm:prSet/>
      <dgm:spPr/>
      <dgm:t>
        <a:bodyPr/>
        <a:lstStyle/>
        <a:p>
          <a:endParaRPr lang="en-US"/>
        </a:p>
      </dgm:t>
    </dgm:pt>
    <dgm:pt modelId="{96E11DE8-6AFD-41CD-9EA2-FC1B52A74390}">
      <dgm:prSet phldrT="[Text]" custT="1"/>
      <dgm:spPr>
        <a:xfrm>
          <a:off x="3113869" y="3201882"/>
          <a:ext cx="921627" cy="576016"/>
        </a:xfrm>
      </dgm:spPr>
      <dgm:t>
        <a:bodyPr/>
        <a:lstStyle/>
        <a:p>
          <a:pPr algn="l"/>
          <a:r>
            <a:rPr lang="en-US" sz="700">
              <a:latin typeface="Cambria"/>
              <a:ea typeface="+mn-ea"/>
              <a:cs typeface="+mn-cs"/>
            </a:rPr>
            <a:t>Stimulisati razmjenu znanja među praktičarima strategija administrativnih inovacija i na primjerima tehnologija usmjerenih na čoveka u javnim upravama</a:t>
          </a:r>
        </a:p>
      </dgm:t>
    </dgm:pt>
    <dgm:pt modelId="{E0102689-35D9-4EC9-AD82-AA71D5AFF2C1}" type="parTrans" cxnId="{10007C74-6CFD-4F76-B2E6-28B2809FCECF}">
      <dgm:prSet/>
      <dgm:spPr>
        <a:xfrm>
          <a:off x="2998666" y="897814"/>
          <a:ext cx="115203" cy="2592076"/>
        </a:xfrm>
      </dgm:spPr>
      <dgm:t>
        <a:bodyPr/>
        <a:lstStyle/>
        <a:p>
          <a:endParaRPr lang="en-US"/>
        </a:p>
      </dgm:t>
    </dgm:pt>
    <dgm:pt modelId="{66FED8A5-22B0-42DD-A4DE-821C592B53BF}" type="sibTrans" cxnId="{10007C74-6CFD-4F76-B2E6-28B2809FCECF}">
      <dgm:prSet/>
      <dgm:spPr/>
      <dgm:t>
        <a:bodyPr/>
        <a:lstStyle/>
        <a:p>
          <a:endParaRPr lang="en-US"/>
        </a:p>
      </dgm:t>
    </dgm:pt>
    <dgm:pt modelId="{E74122B3-D230-4C8D-A0DB-8283769AE791}">
      <dgm:prSet phldrT="[Text]" custT="1"/>
      <dgm:spPr>
        <a:xfrm>
          <a:off x="4323505" y="321798"/>
          <a:ext cx="1152033" cy="576016"/>
        </a:xfrm>
      </dgm:spPr>
      <dgm:t>
        <a:bodyPr/>
        <a:lstStyle/>
        <a:p>
          <a:pPr algn="ctr"/>
          <a:r>
            <a:rPr lang="x-none" sz="700" b="1">
              <a:latin typeface="Cambria"/>
              <a:ea typeface="+mn-ea"/>
              <a:cs typeface="+mn-cs"/>
            </a:rPr>
            <a:t>UN Agenda održivog razvoja 2030</a:t>
          </a:r>
          <a:endParaRPr lang="en-US" sz="700" b="1">
            <a:latin typeface="Cambria"/>
            <a:ea typeface="+mn-ea"/>
            <a:cs typeface="+mn-cs"/>
          </a:endParaRPr>
        </a:p>
      </dgm:t>
    </dgm:pt>
    <dgm:pt modelId="{0123C4D7-1E19-44C3-83B5-214C6B059681}" type="parTrans" cxnId="{6209BFBC-6C54-4244-9017-0B5BED1E972F}">
      <dgm:prSet/>
      <dgm:spPr/>
      <dgm:t>
        <a:bodyPr/>
        <a:lstStyle/>
        <a:p>
          <a:endParaRPr lang="en-US"/>
        </a:p>
      </dgm:t>
    </dgm:pt>
    <dgm:pt modelId="{EFEAB601-FA05-4AD8-8070-38D37A29C5B7}" type="sibTrans" cxnId="{6209BFBC-6C54-4244-9017-0B5BED1E972F}">
      <dgm:prSet/>
      <dgm:spPr/>
      <dgm:t>
        <a:bodyPr/>
        <a:lstStyle/>
        <a:p>
          <a:endParaRPr lang="en-US"/>
        </a:p>
      </dgm:t>
    </dgm:pt>
    <dgm:pt modelId="{F42F05E0-60DA-420C-9574-55D491078D08}">
      <dgm:prSet phldrT="[Text]" custT="1"/>
      <dgm:spPr>
        <a:xfrm>
          <a:off x="5993954" y="1041819"/>
          <a:ext cx="921627" cy="576016"/>
        </a:xfrm>
      </dgm:spPr>
      <dgm:t>
        <a:bodyPr/>
        <a:lstStyle/>
        <a:p>
          <a:pPr algn="l"/>
          <a:r>
            <a:rPr lang="en-US" sz="700">
              <a:latin typeface="Cambria"/>
              <a:ea typeface="+mn-ea"/>
              <a:cs typeface="+mn-cs"/>
            </a:rPr>
            <a:t>Jačati povjerenje građana u demokratski politički sistem</a:t>
          </a:r>
        </a:p>
      </dgm:t>
    </dgm:pt>
    <dgm:pt modelId="{E04711B2-6A17-4C15-B1B7-6B7A4ED8668C}" type="parTrans" cxnId="{B3F7E724-A8DF-4842-8116-866711CE20E1}">
      <dgm:prSet/>
      <dgm:spPr>
        <a:xfrm>
          <a:off x="5878751" y="897814"/>
          <a:ext cx="115203" cy="432012"/>
        </a:xfrm>
      </dgm:spPr>
      <dgm:t>
        <a:bodyPr/>
        <a:lstStyle/>
        <a:p>
          <a:endParaRPr lang="en-US"/>
        </a:p>
      </dgm:t>
    </dgm:pt>
    <dgm:pt modelId="{5C7CEDD7-6B0C-44B1-A73F-6C4FAFD2C24B}" type="sibTrans" cxnId="{B3F7E724-A8DF-4842-8116-866711CE20E1}">
      <dgm:prSet/>
      <dgm:spPr/>
      <dgm:t>
        <a:bodyPr/>
        <a:lstStyle/>
        <a:p>
          <a:endParaRPr lang="en-US"/>
        </a:p>
      </dgm:t>
    </dgm:pt>
    <dgm:pt modelId="{ED3A6BCA-6CAD-4C0E-8DB7-6CDE8A734B01}">
      <dgm:prSet phldrT="[Text]" custT="1"/>
      <dgm:spPr>
        <a:xfrm>
          <a:off x="5993954" y="1761840"/>
          <a:ext cx="921627" cy="576016"/>
        </a:xfrm>
      </dgm:spPr>
      <dgm:t>
        <a:bodyPr/>
        <a:lstStyle/>
        <a:p>
          <a:pPr algn="l"/>
          <a:r>
            <a:rPr lang="en-US" sz="700">
              <a:latin typeface="Cambria"/>
              <a:ea typeface="+mn-ea"/>
              <a:cs typeface="+mn-cs"/>
            </a:rPr>
            <a:t>Cjeloživotno učenje</a:t>
          </a:r>
        </a:p>
      </dgm:t>
    </dgm:pt>
    <dgm:pt modelId="{B3DD14E2-4893-4323-880E-467FAAA5CA7F}" type="parTrans" cxnId="{D9B0146D-13FE-4DF2-ADB5-58EB87F17FB6}">
      <dgm:prSet/>
      <dgm:spPr>
        <a:xfrm>
          <a:off x="5878751" y="897814"/>
          <a:ext cx="115203" cy="1152033"/>
        </a:xfrm>
      </dgm:spPr>
      <dgm:t>
        <a:bodyPr/>
        <a:lstStyle/>
        <a:p>
          <a:endParaRPr lang="en-US"/>
        </a:p>
      </dgm:t>
    </dgm:pt>
    <dgm:pt modelId="{68E464D2-001C-4D4C-9D7F-89168950A569}" type="sibTrans" cxnId="{D9B0146D-13FE-4DF2-ADB5-58EB87F17FB6}">
      <dgm:prSet/>
      <dgm:spPr/>
      <dgm:t>
        <a:bodyPr/>
        <a:lstStyle/>
        <a:p>
          <a:endParaRPr lang="en-US"/>
        </a:p>
      </dgm:t>
    </dgm:pt>
    <dgm:pt modelId="{1B9F8A17-3FFA-4FE8-A910-DBFDF2BB48C7}">
      <dgm:prSet phldrT="[Text]" custT="1"/>
      <dgm:spPr>
        <a:xfrm>
          <a:off x="5993954" y="2481861"/>
          <a:ext cx="921627" cy="576016"/>
        </a:xfrm>
      </dgm:spPr>
      <dgm:t>
        <a:bodyPr/>
        <a:lstStyle/>
        <a:p>
          <a:pPr algn="l"/>
          <a:r>
            <a:rPr lang="en-US" sz="700">
              <a:latin typeface="Cambria"/>
              <a:ea typeface="+mn-ea"/>
              <a:cs typeface="+mn-cs"/>
            </a:rPr>
            <a:t>Podsticati  istraživanje i razvoj u oblasti resursne efikasnosti i razvoj ljudskih resursa</a:t>
          </a:r>
        </a:p>
      </dgm:t>
    </dgm:pt>
    <dgm:pt modelId="{BD85926B-D9B9-4BBD-A349-BE7305190A70}" type="parTrans" cxnId="{CE0C959C-039C-4E87-893C-8F78CD6A714D}">
      <dgm:prSet/>
      <dgm:spPr>
        <a:xfrm>
          <a:off x="5878751" y="897814"/>
          <a:ext cx="115203" cy="1872055"/>
        </a:xfrm>
      </dgm:spPr>
      <dgm:t>
        <a:bodyPr/>
        <a:lstStyle/>
        <a:p>
          <a:endParaRPr lang="en-US"/>
        </a:p>
      </dgm:t>
    </dgm:pt>
    <dgm:pt modelId="{1D28802A-3F8B-4123-BB85-0A199E7DA5D2}" type="sibTrans" cxnId="{CE0C959C-039C-4E87-893C-8F78CD6A714D}">
      <dgm:prSet/>
      <dgm:spPr/>
      <dgm:t>
        <a:bodyPr/>
        <a:lstStyle/>
        <a:p>
          <a:endParaRPr lang="en-US"/>
        </a:p>
      </dgm:t>
    </dgm:pt>
    <dgm:pt modelId="{9D6E9528-AB57-4DE7-9D71-9BE0E5EFE925}">
      <dgm:prSet phldrT="[Text]" custT="1"/>
      <dgm:spPr>
        <a:xfrm>
          <a:off x="5993954" y="3201882"/>
          <a:ext cx="921627" cy="576016"/>
        </a:xfrm>
      </dgm:spPr>
      <dgm:t>
        <a:bodyPr/>
        <a:lstStyle/>
        <a:p>
          <a:pPr algn="l"/>
          <a:r>
            <a:rPr lang="en-US" sz="700">
              <a:latin typeface="Cambria"/>
              <a:ea typeface="+mn-ea"/>
              <a:cs typeface="+mn-cs"/>
            </a:rPr>
            <a:t>Promovisati koncept društvene odgovornosti (DO) i podizati svijest o vrijednostima i važnosti DO odnosno benefitima organizacija</a:t>
          </a:r>
        </a:p>
      </dgm:t>
    </dgm:pt>
    <dgm:pt modelId="{FF0CD270-F6CF-48CC-BD50-1EA640AEE3E8}" type="parTrans" cxnId="{64E19E69-83C2-4873-BA45-48755459E39A}">
      <dgm:prSet/>
      <dgm:spPr>
        <a:xfrm>
          <a:off x="5878751" y="897814"/>
          <a:ext cx="115203" cy="2592076"/>
        </a:xfrm>
      </dgm:spPr>
      <dgm:t>
        <a:bodyPr/>
        <a:lstStyle/>
        <a:p>
          <a:endParaRPr lang="en-US"/>
        </a:p>
      </dgm:t>
    </dgm:pt>
    <dgm:pt modelId="{D9066449-B542-414E-A8AB-06FDAA31C7E1}" type="sibTrans" cxnId="{64E19E69-83C2-4873-BA45-48755459E39A}">
      <dgm:prSet/>
      <dgm:spPr/>
      <dgm:t>
        <a:bodyPr/>
        <a:lstStyle/>
        <a:p>
          <a:endParaRPr lang="en-US"/>
        </a:p>
      </dgm:t>
    </dgm:pt>
    <dgm:pt modelId="{E8970344-682A-40B3-A1A7-906343CD416A}">
      <dgm:prSet phldrT="[Text]" custT="1"/>
      <dgm:spPr>
        <a:xfrm>
          <a:off x="5993954" y="3921903"/>
          <a:ext cx="921627" cy="576016"/>
        </a:xfrm>
      </dgm:spPr>
      <dgm:t>
        <a:bodyPr/>
        <a:lstStyle/>
        <a:p>
          <a:pPr algn="l"/>
          <a:r>
            <a:rPr lang="en-US" sz="700">
              <a:latin typeface="Cambria"/>
              <a:ea typeface="+mn-ea"/>
              <a:cs typeface="+mn-cs"/>
            </a:rPr>
            <a:t>Uspostaviti mjerljivost rezultata rada javne uprave</a:t>
          </a:r>
        </a:p>
      </dgm:t>
    </dgm:pt>
    <dgm:pt modelId="{9ACD6090-08FE-40E9-BB9E-8077F597A29C}" type="parTrans" cxnId="{C11D5E4E-07FE-4961-84E8-A9C391137B39}">
      <dgm:prSet/>
      <dgm:spPr>
        <a:xfrm>
          <a:off x="5878751" y="897814"/>
          <a:ext cx="115203" cy="3312097"/>
        </a:xfrm>
      </dgm:spPr>
      <dgm:t>
        <a:bodyPr/>
        <a:lstStyle/>
        <a:p>
          <a:endParaRPr lang="en-US"/>
        </a:p>
      </dgm:t>
    </dgm:pt>
    <dgm:pt modelId="{32553A4B-C13C-4B35-8CE1-82D964067536}" type="sibTrans" cxnId="{C11D5E4E-07FE-4961-84E8-A9C391137B39}">
      <dgm:prSet/>
      <dgm:spPr/>
      <dgm:t>
        <a:bodyPr/>
        <a:lstStyle/>
        <a:p>
          <a:endParaRPr lang="en-US"/>
        </a:p>
      </dgm:t>
    </dgm:pt>
    <dgm:pt modelId="{9B8C757D-A71C-4828-9AC1-DDBB279AAB47}">
      <dgm:prSet phldrT="[Text]" custT="1"/>
      <dgm:spPr>
        <a:xfrm>
          <a:off x="5993954" y="4641925"/>
          <a:ext cx="921627" cy="576016"/>
        </a:xfrm>
      </dgm:spPr>
      <dgm:t>
        <a:bodyPr/>
        <a:lstStyle/>
        <a:p>
          <a:pPr algn="l"/>
          <a:r>
            <a:rPr lang="en-US" sz="700">
              <a:latin typeface="Cambria"/>
              <a:ea typeface="+mn-ea"/>
              <a:cs typeface="+mn-cs"/>
            </a:rPr>
            <a:t>Ojačati učešće zaiteresovane i stručne javnosti u donošenju i sprovođenju odluka</a:t>
          </a:r>
        </a:p>
      </dgm:t>
    </dgm:pt>
    <dgm:pt modelId="{E33FD772-8552-459B-83E5-DEE1988B13D3}" type="parTrans" cxnId="{0CD5E0BB-C796-40FF-A3DF-13331B7B8707}">
      <dgm:prSet/>
      <dgm:spPr>
        <a:xfrm>
          <a:off x="5878751" y="897814"/>
          <a:ext cx="115203" cy="4032118"/>
        </a:xfrm>
      </dgm:spPr>
      <dgm:t>
        <a:bodyPr/>
        <a:lstStyle/>
        <a:p>
          <a:endParaRPr lang="en-US"/>
        </a:p>
      </dgm:t>
    </dgm:pt>
    <dgm:pt modelId="{BF310534-1422-4104-A3E1-C0DDB0E5B34D}" type="sibTrans" cxnId="{0CD5E0BB-C796-40FF-A3DF-13331B7B8707}">
      <dgm:prSet/>
      <dgm:spPr/>
      <dgm:t>
        <a:bodyPr/>
        <a:lstStyle/>
        <a:p>
          <a:endParaRPr lang="en-US"/>
        </a:p>
      </dgm:t>
    </dgm:pt>
    <dgm:pt modelId="{8F49F9A7-847F-4649-AB67-38D50C9F7A99}">
      <dgm:prSet phldrT="[Text]" custT="1"/>
      <dgm:spPr>
        <a:xfrm>
          <a:off x="4553912" y="1761840"/>
          <a:ext cx="921627" cy="576016"/>
        </a:xfrm>
      </dgm:spPr>
      <dgm:t>
        <a:bodyPr/>
        <a:lstStyle/>
        <a:p>
          <a:pPr algn="l"/>
          <a:r>
            <a:rPr lang="en-US" sz="700">
              <a:latin typeface="Cambria"/>
              <a:ea typeface="+mn-ea"/>
              <a:cs typeface="+mn-cs"/>
            </a:rPr>
            <a:t>Cilj br 11 - Učiniti gradove i naselja inkluzivnim, sigurnim, otpornim i održivim</a:t>
          </a:r>
        </a:p>
      </dgm:t>
    </dgm:pt>
    <dgm:pt modelId="{EB7F240C-349E-4D0D-8AD6-5C0514AFAA15}" type="parTrans" cxnId="{0FE4B048-F0EF-4D52-B565-50D072E5B25C}">
      <dgm:prSet/>
      <dgm:spPr>
        <a:xfrm>
          <a:off x="4438708" y="897814"/>
          <a:ext cx="115203" cy="1152033"/>
        </a:xfrm>
      </dgm:spPr>
      <dgm:t>
        <a:bodyPr/>
        <a:lstStyle/>
        <a:p>
          <a:endParaRPr lang="en-US"/>
        </a:p>
      </dgm:t>
    </dgm:pt>
    <dgm:pt modelId="{ACC269CA-01D7-4C7A-8D5E-8A4CC95176D6}" type="sibTrans" cxnId="{0FE4B048-F0EF-4D52-B565-50D072E5B25C}">
      <dgm:prSet/>
      <dgm:spPr/>
      <dgm:t>
        <a:bodyPr/>
        <a:lstStyle/>
        <a:p>
          <a:endParaRPr lang="en-US"/>
        </a:p>
      </dgm:t>
    </dgm:pt>
    <dgm:pt modelId="{7FCC5349-7DCF-4B7A-B8A9-6B1BF358C58E}">
      <dgm:prSet phldrT="[Text]" custT="1"/>
      <dgm:spPr>
        <a:xfrm>
          <a:off x="4553912" y="1041819"/>
          <a:ext cx="921627" cy="576016"/>
        </a:xfrm>
      </dgm:spPr>
      <dgm:t>
        <a:bodyPr/>
        <a:lstStyle/>
        <a:p>
          <a:pPr algn="l"/>
          <a:r>
            <a:rPr lang="en-US" sz="700">
              <a:latin typeface="Cambria"/>
              <a:ea typeface="+mn-ea"/>
              <a:cs typeface="+mn-cs"/>
            </a:rPr>
            <a:t>Cilj br 8 - Promovisati održiv, inkluzivan i održiv ekonomski rast, punu i produktivnu zaposlenost i pristojan rad za sve</a:t>
          </a:r>
        </a:p>
      </dgm:t>
    </dgm:pt>
    <dgm:pt modelId="{BBF7FCBA-CBE3-4F3E-BD93-D922E7CE47BA}" type="parTrans" cxnId="{BB973359-2A11-4E88-82E9-D0821F2E503A}">
      <dgm:prSet/>
      <dgm:spPr>
        <a:xfrm>
          <a:off x="4438708" y="897814"/>
          <a:ext cx="115203" cy="432012"/>
        </a:xfrm>
      </dgm:spPr>
      <dgm:t>
        <a:bodyPr/>
        <a:lstStyle/>
        <a:p>
          <a:endParaRPr lang="en-US"/>
        </a:p>
      </dgm:t>
    </dgm:pt>
    <dgm:pt modelId="{9D0AB2EA-0169-43BF-A951-74DD533A4DA4}" type="sibTrans" cxnId="{BB973359-2A11-4E88-82E9-D0821F2E503A}">
      <dgm:prSet/>
      <dgm:spPr/>
      <dgm:t>
        <a:bodyPr/>
        <a:lstStyle/>
        <a:p>
          <a:endParaRPr lang="en-US"/>
        </a:p>
      </dgm:t>
    </dgm:pt>
    <dgm:pt modelId="{CA6DB8C2-941E-421B-83D0-EC8669DB84C4}">
      <dgm:prSet custT="1"/>
      <dgm:spPr>
        <a:xfrm>
          <a:off x="233785" y="2481861"/>
          <a:ext cx="921627" cy="576016"/>
        </a:xfrm>
      </dgm:spPr>
      <dgm:t>
        <a:bodyPr/>
        <a:lstStyle/>
        <a:p>
          <a:pPr algn="l"/>
          <a:r>
            <a:rPr lang="en-US" sz="700">
              <a:latin typeface="Cambria"/>
              <a:ea typeface="+mn-ea"/>
              <a:cs typeface="+mn-cs"/>
            </a:rPr>
            <a:t>Povećanje transparentnosti javnih institucija i javnih finansija (otvoreni podaci i transparentnost budžeta)</a:t>
          </a:r>
        </a:p>
      </dgm:t>
    </dgm:pt>
    <dgm:pt modelId="{A8E3D31C-419C-424C-B865-8C721A1E553C}" type="parTrans" cxnId="{31F0DEC8-66EB-4A4B-A6E2-7E0D1E128608}">
      <dgm:prSet/>
      <dgm:spPr>
        <a:xfrm>
          <a:off x="118581" y="897814"/>
          <a:ext cx="115203" cy="1872055"/>
        </a:xfrm>
      </dgm:spPr>
      <dgm:t>
        <a:bodyPr/>
        <a:lstStyle/>
        <a:p>
          <a:endParaRPr lang="en-US"/>
        </a:p>
      </dgm:t>
    </dgm:pt>
    <dgm:pt modelId="{B9172897-3462-4EEA-958E-6E97CAC3D8E2}" type="sibTrans" cxnId="{31F0DEC8-66EB-4A4B-A6E2-7E0D1E128608}">
      <dgm:prSet/>
      <dgm:spPr/>
      <dgm:t>
        <a:bodyPr/>
        <a:lstStyle/>
        <a:p>
          <a:endParaRPr lang="en-US"/>
        </a:p>
      </dgm:t>
    </dgm:pt>
    <dgm:pt modelId="{5727A980-7664-48CF-94B9-414DC60DF421}">
      <dgm:prSet custT="1"/>
      <dgm:spPr>
        <a:xfrm>
          <a:off x="233785" y="3201882"/>
          <a:ext cx="921627" cy="576016"/>
        </a:xfrm>
      </dgm:spPr>
      <dgm:t>
        <a:bodyPr/>
        <a:lstStyle/>
        <a:p>
          <a:pPr algn="l"/>
          <a:r>
            <a:rPr lang="en-US" sz="700">
              <a:latin typeface="Cambria"/>
              <a:ea typeface="+mn-ea"/>
              <a:cs typeface="+mn-cs"/>
            </a:rPr>
            <a:t>Bolji mehanizmi upravljanja ljudskim resursima i unapređenje razvoja politike i koordinacije</a:t>
          </a:r>
        </a:p>
      </dgm:t>
    </dgm:pt>
    <dgm:pt modelId="{26D28D68-5618-4B8B-B4B7-179512CA6958}" type="parTrans" cxnId="{3A45C3E1-7613-453E-9BA7-F5A59F60F136}">
      <dgm:prSet/>
      <dgm:spPr>
        <a:xfrm>
          <a:off x="118581" y="897814"/>
          <a:ext cx="115203" cy="2592076"/>
        </a:xfrm>
      </dgm:spPr>
      <dgm:t>
        <a:bodyPr/>
        <a:lstStyle/>
        <a:p>
          <a:endParaRPr lang="en-US"/>
        </a:p>
      </dgm:t>
    </dgm:pt>
    <dgm:pt modelId="{7B0974CA-E782-44E1-99F3-635B4E927868}" type="sibTrans" cxnId="{3A45C3E1-7613-453E-9BA7-F5A59F60F136}">
      <dgm:prSet/>
      <dgm:spPr/>
      <dgm:t>
        <a:bodyPr/>
        <a:lstStyle/>
        <a:p>
          <a:endParaRPr lang="en-US"/>
        </a:p>
      </dgm:t>
    </dgm:pt>
    <dgm:pt modelId="{02D01E6D-447F-4991-BB35-2ED30389CAD6}">
      <dgm:prSet custT="1"/>
      <dgm:spPr>
        <a:xfrm>
          <a:off x="233785" y="3921903"/>
          <a:ext cx="921627" cy="576016"/>
        </a:xfrm>
      </dgm:spPr>
      <dgm:t>
        <a:bodyPr/>
        <a:lstStyle/>
        <a:p>
          <a:pPr algn="l"/>
          <a:r>
            <a:rPr lang="en-US" sz="700">
              <a:latin typeface="Cambria"/>
              <a:ea typeface="+mn-ea"/>
              <a:cs typeface="+mn-cs"/>
            </a:rPr>
            <a:t>Unapređenje menadžerske odgovornosti i delegiranja ovlašćenja, sa strateškim planiranjem politike vezanim za srednjoročni rok naplate i dalji razvoj programskog budžetiranja</a:t>
          </a:r>
        </a:p>
      </dgm:t>
    </dgm:pt>
    <dgm:pt modelId="{9C830C3B-E2A4-4394-8B5B-44D4000D2FF9}" type="parTrans" cxnId="{A4017D67-60C7-4D1E-A8A3-42BE659038E5}">
      <dgm:prSet/>
      <dgm:spPr>
        <a:xfrm>
          <a:off x="118581" y="897814"/>
          <a:ext cx="115203" cy="3312097"/>
        </a:xfrm>
      </dgm:spPr>
      <dgm:t>
        <a:bodyPr/>
        <a:lstStyle/>
        <a:p>
          <a:endParaRPr lang="en-US"/>
        </a:p>
      </dgm:t>
    </dgm:pt>
    <dgm:pt modelId="{FBFBCED1-701A-4D04-8367-2277BBE0D28D}" type="sibTrans" cxnId="{A4017D67-60C7-4D1E-A8A3-42BE659038E5}">
      <dgm:prSet/>
      <dgm:spPr/>
      <dgm:t>
        <a:bodyPr/>
        <a:lstStyle/>
        <a:p>
          <a:endParaRPr lang="en-US"/>
        </a:p>
      </dgm:t>
    </dgm:pt>
    <dgm:pt modelId="{386B3E78-C0D6-4A1D-9CC7-787198E6B203}">
      <dgm:prSet custT="1"/>
      <dgm:spPr>
        <a:xfrm>
          <a:off x="4553912" y="2481861"/>
          <a:ext cx="921627" cy="576016"/>
        </a:xfrm>
      </dgm:spPr>
      <dgm:t>
        <a:bodyPr/>
        <a:lstStyle/>
        <a:p>
          <a:pPr algn="l"/>
          <a:r>
            <a:rPr lang="en-US" sz="700">
              <a:latin typeface="Cambria"/>
              <a:ea typeface="+mn-ea"/>
              <a:cs typeface="+mn-cs"/>
            </a:rPr>
            <a:t>Cilj br 16 - Promovisati mirna i inkluzivna društva za održivi razvoj, obezbijediti pristup pravdi za sve i izgraditi efikasne, odgovorne i inkluzivne institucije na svim nivoima</a:t>
          </a:r>
        </a:p>
      </dgm:t>
    </dgm:pt>
    <dgm:pt modelId="{E35E31F4-9EF8-4BB6-81E0-A791E6731769}" type="parTrans" cxnId="{33B1A3CD-89AB-4A3F-BF00-F2119A455610}">
      <dgm:prSet/>
      <dgm:spPr>
        <a:xfrm>
          <a:off x="4438708" y="897814"/>
          <a:ext cx="115203" cy="1872055"/>
        </a:xfrm>
      </dgm:spPr>
      <dgm:t>
        <a:bodyPr/>
        <a:lstStyle/>
        <a:p>
          <a:endParaRPr lang="en-US"/>
        </a:p>
      </dgm:t>
    </dgm:pt>
    <dgm:pt modelId="{794F561B-488D-4AE3-9FC0-55936BF9F92D}" type="sibTrans" cxnId="{33B1A3CD-89AB-4A3F-BF00-F2119A455610}">
      <dgm:prSet/>
      <dgm:spPr/>
      <dgm:t>
        <a:bodyPr/>
        <a:lstStyle/>
        <a:p>
          <a:endParaRPr lang="en-US"/>
        </a:p>
      </dgm:t>
    </dgm:pt>
    <dgm:pt modelId="{6B58DE14-B477-49B8-A0D6-38A6A19D3E9D}">
      <dgm:prSet custT="1"/>
      <dgm:spPr>
        <a:xfrm>
          <a:off x="4553912" y="3201882"/>
          <a:ext cx="921627" cy="576016"/>
        </a:xfrm>
      </dgm:spPr>
      <dgm:t>
        <a:bodyPr/>
        <a:lstStyle/>
        <a:p>
          <a:pPr algn="l"/>
          <a:r>
            <a:rPr lang="en-US" sz="700">
              <a:latin typeface="Cambria"/>
              <a:ea typeface="+mn-ea"/>
              <a:cs typeface="+mn-cs"/>
            </a:rPr>
            <a:t>Cilj br 17 - Ojačati sredstva implementacije i revitalizovati globalno partnerstvo za održivi razvoj</a:t>
          </a:r>
        </a:p>
      </dgm:t>
    </dgm:pt>
    <dgm:pt modelId="{E1637F0D-2282-42CB-AE7D-BEB101793A27}" type="parTrans" cxnId="{7FB8C0C0-EFAB-41DB-AC32-A67455BAAB7C}">
      <dgm:prSet/>
      <dgm:spPr>
        <a:xfrm>
          <a:off x="4438708" y="897814"/>
          <a:ext cx="115203" cy="2592076"/>
        </a:xfrm>
      </dgm:spPr>
      <dgm:t>
        <a:bodyPr/>
        <a:lstStyle/>
        <a:p>
          <a:endParaRPr lang="en-US"/>
        </a:p>
      </dgm:t>
    </dgm:pt>
    <dgm:pt modelId="{D57D0F1A-9808-4B7E-A824-E8F258A53672}" type="sibTrans" cxnId="{7FB8C0C0-EFAB-41DB-AC32-A67455BAAB7C}">
      <dgm:prSet/>
      <dgm:spPr/>
      <dgm:t>
        <a:bodyPr/>
        <a:lstStyle/>
        <a:p>
          <a:endParaRPr lang="en-US"/>
        </a:p>
      </dgm:t>
    </dgm:pt>
    <dgm:pt modelId="{AF615DB6-3799-4C2A-A94C-D8C166C167D0}">
      <dgm:prSet phldrT="[Text]" custT="1"/>
      <dgm:spPr>
        <a:xfrm>
          <a:off x="3378" y="321798"/>
          <a:ext cx="1152033" cy="576016"/>
        </a:xfrm>
      </dgm:spPr>
      <dgm:t>
        <a:bodyPr/>
        <a:lstStyle/>
        <a:p>
          <a:pPr algn="ctr"/>
          <a:r>
            <a:rPr lang="sr-Latn-RS" sz="700" b="1">
              <a:latin typeface="Cambria"/>
              <a:ea typeface="+mn-ea"/>
              <a:cs typeface="+mn-cs"/>
            </a:rPr>
            <a:t>Program pristupanja CG Evropskoj uniji 2020-2022</a:t>
          </a:r>
          <a:endParaRPr lang="en-US" sz="700" b="1">
            <a:latin typeface="Cambria"/>
            <a:ea typeface="+mn-ea"/>
            <a:cs typeface="+mn-cs"/>
          </a:endParaRPr>
        </a:p>
      </dgm:t>
    </dgm:pt>
    <dgm:pt modelId="{83A58082-F5C1-47A6-830E-861E5783A59E}" type="parTrans" cxnId="{C050AD66-FA53-4B34-9281-F4C77BDA6FC4}">
      <dgm:prSet/>
      <dgm:spPr/>
      <dgm:t>
        <a:bodyPr/>
        <a:lstStyle/>
        <a:p>
          <a:endParaRPr lang="en-US"/>
        </a:p>
      </dgm:t>
    </dgm:pt>
    <dgm:pt modelId="{6F0B48DC-7B3E-40C7-9800-72B355E0C7A8}" type="sibTrans" cxnId="{C050AD66-FA53-4B34-9281-F4C77BDA6FC4}">
      <dgm:prSet/>
      <dgm:spPr/>
      <dgm:t>
        <a:bodyPr/>
        <a:lstStyle/>
        <a:p>
          <a:endParaRPr lang="en-US"/>
        </a:p>
      </dgm:t>
    </dgm:pt>
    <dgm:pt modelId="{EFB8C08B-4DB6-4DA8-8C01-487E7FB1EFA5}">
      <dgm:prSet phldrT="[Text]" custT="1"/>
      <dgm:spPr>
        <a:xfrm>
          <a:off x="3378" y="321798"/>
          <a:ext cx="1152033" cy="576016"/>
        </a:xfrm>
      </dgm:spPr>
      <dgm:t>
        <a:bodyPr/>
        <a:lstStyle/>
        <a:p>
          <a:pPr algn="l"/>
          <a:r>
            <a:rPr lang="en-US" sz="700">
              <a:latin typeface="Cambria"/>
              <a:ea typeface="+mn-ea"/>
              <a:cs typeface="+mn-cs"/>
            </a:rPr>
            <a:t>Strategija digitalne transformacije 2021-2025, s Akcionim planom za 2021-2022</a:t>
          </a:r>
        </a:p>
      </dgm:t>
    </dgm:pt>
    <dgm:pt modelId="{4F3DE040-E2F9-407E-AB14-88055D5A5330}" type="parTrans" cxnId="{999424CB-1C21-4F26-A085-43F9DEA4B8F6}">
      <dgm:prSet/>
      <dgm:spPr/>
      <dgm:t>
        <a:bodyPr/>
        <a:lstStyle/>
        <a:p>
          <a:endParaRPr lang="en-US"/>
        </a:p>
      </dgm:t>
    </dgm:pt>
    <dgm:pt modelId="{1BD03EB6-06F6-4529-AD99-63E5A551260C}" type="sibTrans" cxnId="{999424CB-1C21-4F26-A085-43F9DEA4B8F6}">
      <dgm:prSet/>
      <dgm:spPr/>
      <dgm:t>
        <a:bodyPr/>
        <a:lstStyle/>
        <a:p>
          <a:endParaRPr lang="en-US"/>
        </a:p>
      </dgm:t>
    </dgm:pt>
    <dgm:pt modelId="{D0977EAB-FD04-436E-9379-D592FDE94A5B}">
      <dgm:prSet custT="1"/>
      <dgm:spPr/>
      <dgm:t>
        <a:bodyPr/>
        <a:lstStyle/>
        <a:p>
          <a:pPr algn="l"/>
          <a:r>
            <a:rPr lang="en-US" sz="700">
              <a:latin typeface="Cambria"/>
              <a:ea typeface="+mn-ea"/>
              <a:cs typeface="+mn-cs"/>
            </a:rPr>
            <a:t>Zakon o izmjenama i dopunama Zakona o elektronskom dokumentu</a:t>
          </a:r>
        </a:p>
      </dgm:t>
    </dgm:pt>
    <dgm:pt modelId="{AB3524C0-ABFE-40AE-A537-3A431DC456FE}" type="parTrans" cxnId="{5588F161-3206-4450-8A56-D832E611E852}">
      <dgm:prSet/>
      <dgm:spPr/>
      <dgm:t>
        <a:bodyPr/>
        <a:lstStyle/>
        <a:p>
          <a:endParaRPr lang="en-US"/>
        </a:p>
      </dgm:t>
    </dgm:pt>
    <dgm:pt modelId="{4814BEF1-01AF-4196-9C07-251491A9E878}" type="sibTrans" cxnId="{5588F161-3206-4450-8A56-D832E611E852}">
      <dgm:prSet/>
      <dgm:spPr/>
      <dgm:t>
        <a:bodyPr/>
        <a:lstStyle/>
        <a:p>
          <a:endParaRPr lang="en-US"/>
        </a:p>
      </dgm:t>
    </dgm:pt>
    <dgm:pt modelId="{9D22852B-0BB5-4F51-833C-1D0DB06A066C}">
      <dgm:prSet custT="1"/>
      <dgm:spPr/>
      <dgm:t>
        <a:bodyPr/>
        <a:lstStyle/>
        <a:p>
          <a:pPr algn="l"/>
          <a:r>
            <a:rPr lang="en-US" sz="700">
              <a:latin typeface="Cambria"/>
              <a:ea typeface="+mn-ea"/>
              <a:cs typeface="+mn-cs"/>
            </a:rPr>
            <a:t>Strategija reforme javne uprave za period 2021 – 2025. s Akcionim planom za period 2021 – 2022.</a:t>
          </a:r>
        </a:p>
      </dgm:t>
    </dgm:pt>
    <dgm:pt modelId="{20E5EA16-9BF4-47BD-A498-4734B86FFB6F}" type="parTrans" cxnId="{2A0F4EEE-D494-4E71-A5CE-9EF82A804F72}">
      <dgm:prSet/>
      <dgm:spPr/>
      <dgm:t>
        <a:bodyPr/>
        <a:lstStyle/>
        <a:p>
          <a:endParaRPr lang="en-US"/>
        </a:p>
      </dgm:t>
    </dgm:pt>
    <dgm:pt modelId="{7433B3D5-7BB9-4855-A5FF-CD54BB0407EA}" type="sibTrans" cxnId="{2A0F4EEE-D494-4E71-A5CE-9EF82A804F72}">
      <dgm:prSet/>
      <dgm:spPr/>
      <dgm:t>
        <a:bodyPr/>
        <a:lstStyle/>
        <a:p>
          <a:endParaRPr lang="en-US"/>
        </a:p>
      </dgm:t>
    </dgm:pt>
    <dgm:pt modelId="{0F1BC2BC-B544-4757-BA9C-C3C2F9CD11B2}">
      <dgm:prSet custT="1"/>
      <dgm:spPr/>
      <dgm:t>
        <a:bodyPr/>
        <a:lstStyle/>
        <a:p>
          <a:pPr algn="l"/>
          <a:r>
            <a:rPr lang="en-US" sz="700">
              <a:latin typeface="Cambria"/>
              <a:ea typeface="+mn-ea"/>
              <a:cs typeface="+mn-cs"/>
            </a:rPr>
            <a:t>Program saradnje organa državne uprave i NVO za period 2021 - 2023 s Akcionim planom za period 2021 -2023.</a:t>
          </a:r>
        </a:p>
      </dgm:t>
    </dgm:pt>
    <dgm:pt modelId="{96510A96-3E32-4655-AF67-41CA7ACB55ED}" type="parTrans" cxnId="{11203876-DA27-46F0-BF67-1B8A680C7DC2}">
      <dgm:prSet/>
      <dgm:spPr/>
      <dgm:t>
        <a:bodyPr/>
        <a:lstStyle/>
        <a:p>
          <a:endParaRPr lang="en-US"/>
        </a:p>
      </dgm:t>
    </dgm:pt>
    <dgm:pt modelId="{D3CAEEB3-62B6-4E02-98A6-AB657D1F8461}" type="sibTrans" cxnId="{11203876-DA27-46F0-BF67-1B8A680C7DC2}">
      <dgm:prSet/>
      <dgm:spPr/>
      <dgm:t>
        <a:bodyPr/>
        <a:lstStyle/>
        <a:p>
          <a:endParaRPr lang="en-US"/>
        </a:p>
      </dgm:t>
    </dgm:pt>
    <dgm:pt modelId="{467D6373-1BD5-4260-B72B-1033E34928B0}">
      <dgm:prSet custT="1"/>
      <dgm:spPr/>
      <dgm:t>
        <a:bodyPr/>
        <a:lstStyle/>
        <a:p>
          <a:pPr algn="l"/>
          <a:r>
            <a:rPr lang="en-US" sz="700">
              <a:latin typeface="Cambria"/>
              <a:ea typeface="+mn-ea"/>
              <a:cs typeface="+mn-cs"/>
            </a:rPr>
            <a:t>Zakon o izmjenama i dopunama Zakona o slobodnom pristupu informacijama</a:t>
          </a:r>
        </a:p>
      </dgm:t>
    </dgm:pt>
    <dgm:pt modelId="{4F547E38-B99C-4FF0-B1D1-B0B9C0436D82}" type="parTrans" cxnId="{C9CFFA4B-4212-481C-9CAD-146219019E8A}">
      <dgm:prSet/>
      <dgm:spPr/>
      <dgm:t>
        <a:bodyPr/>
        <a:lstStyle/>
        <a:p>
          <a:endParaRPr lang="en-US"/>
        </a:p>
      </dgm:t>
    </dgm:pt>
    <dgm:pt modelId="{C3D2B1DC-804F-4A2B-AF14-CE01B4E60DA0}" type="sibTrans" cxnId="{C9CFFA4B-4212-481C-9CAD-146219019E8A}">
      <dgm:prSet/>
      <dgm:spPr/>
      <dgm:t>
        <a:bodyPr/>
        <a:lstStyle/>
        <a:p>
          <a:endParaRPr lang="en-US"/>
        </a:p>
      </dgm:t>
    </dgm:pt>
    <dgm:pt modelId="{DDCB36D3-B085-40A1-B58C-4ED0CC71F9BC}">
      <dgm:prSet custT="1"/>
      <dgm:spPr>
        <a:xfrm>
          <a:off x="1443420" y="321798"/>
          <a:ext cx="1152033" cy="576016"/>
        </a:xfrm>
      </dgm:spPr>
      <dgm:t>
        <a:bodyPr/>
        <a:lstStyle/>
        <a:p>
          <a:pPr algn="l"/>
          <a:r>
            <a:rPr lang="sr-Latn-RS" sz="700">
              <a:latin typeface="Cambria"/>
              <a:ea typeface="+mn-ea"/>
              <a:cs typeface="+mn-cs"/>
            </a:rPr>
            <a:t>Podrška digitalnoj transformaciji i iskorišćavanje njenih prednosti (digitalne vještine i obrazovanje)</a:t>
          </a:r>
          <a:endParaRPr lang="en-US" sz="700" b="1">
            <a:latin typeface="Cambria"/>
            <a:ea typeface="+mn-ea"/>
            <a:cs typeface="+mn-cs"/>
          </a:endParaRPr>
        </a:p>
      </dgm:t>
    </dgm:pt>
    <dgm:pt modelId="{83059092-BE43-4DFA-947C-D61642A83C42}" type="parTrans" cxnId="{9E41DF22-E641-4368-91AB-91261F26F81B}">
      <dgm:prSet/>
      <dgm:spPr/>
      <dgm:t>
        <a:bodyPr/>
        <a:lstStyle/>
        <a:p>
          <a:endParaRPr lang="en-US"/>
        </a:p>
      </dgm:t>
    </dgm:pt>
    <dgm:pt modelId="{AF69B75F-C7BF-457B-A887-E223DF213932}" type="sibTrans" cxnId="{9E41DF22-E641-4368-91AB-91261F26F81B}">
      <dgm:prSet/>
      <dgm:spPr/>
      <dgm:t>
        <a:bodyPr/>
        <a:lstStyle/>
        <a:p>
          <a:endParaRPr lang="en-US"/>
        </a:p>
      </dgm:t>
    </dgm:pt>
    <dgm:pt modelId="{4FAF684E-F4E4-4E22-A7DD-9B574C0B127F}" type="pres">
      <dgm:prSet presAssocID="{47A2070C-E58F-4069-A476-45BC44D3AA71}" presName="cycle" presStyleCnt="0">
        <dgm:presLayoutVars>
          <dgm:dir/>
          <dgm:resizeHandles val="exact"/>
        </dgm:presLayoutVars>
      </dgm:prSet>
      <dgm:spPr/>
      <dgm:t>
        <a:bodyPr/>
        <a:lstStyle/>
        <a:p>
          <a:endParaRPr lang="en-US"/>
        </a:p>
      </dgm:t>
    </dgm:pt>
    <dgm:pt modelId="{3E8F4540-3886-4E10-94E8-6C29EFC687DA}" type="pres">
      <dgm:prSet presAssocID="{AF615DB6-3799-4C2A-A94C-D8C166C167D0}" presName="node" presStyleLbl="node1" presStyleIdx="0" presStyleCnt="6" custScaleX="109578" custScaleY="148724" custRadScaleRad="51641" custRadScaleInc="-7406">
        <dgm:presLayoutVars>
          <dgm:bulletEnabled val="1"/>
        </dgm:presLayoutVars>
      </dgm:prSet>
      <dgm:spPr/>
      <dgm:t>
        <a:bodyPr/>
        <a:lstStyle/>
        <a:p>
          <a:endParaRPr lang="en-US"/>
        </a:p>
      </dgm:t>
    </dgm:pt>
    <dgm:pt modelId="{9546F8BA-A777-4591-8A3E-5AD5F5769847}" type="pres">
      <dgm:prSet presAssocID="{AF615DB6-3799-4C2A-A94C-D8C166C167D0}" presName="spNode" presStyleCnt="0"/>
      <dgm:spPr/>
      <dgm:t>
        <a:bodyPr/>
        <a:lstStyle/>
        <a:p>
          <a:endParaRPr lang="en-US"/>
        </a:p>
      </dgm:t>
    </dgm:pt>
    <dgm:pt modelId="{28DA3E3A-2BA2-4384-BCB1-9591F1213877}" type="pres">
      <dgm:prSet presAssocID="{6F0B48DC-7B3E-40C7-9800-72B355E0C7A8}" presName="sibTrans" presStyleLbl="sibTrans1D1" presStyleIdx="0" presStyleCnt="6"/>
      <dgm:spPr/>
      <dgm:t>
        <a:bodyPr/>
        <a:lstStyle/>
        <a:p>
          <a:endParaRPr lang="en-US"/>
        </a:p>
      </dgm:t>
    </dgm:pt>
    <dgm:pt modelId="{866565AF-B01E-4D01-A007-F2155E17D4EB}" type="pres">
      <dgm:prSet presAssocID="{7C8D63B9-7164-4D94-8AEC-768644184D7A}" presName="node" presStyleLbl="node1" presStyleIdx="1" presStyleCnt="6" custScaleX="94091" custScaleY="174711" custRadScaleRad="88764" custRadScaleInc="-5403">
        <dgm:presLayoutVars>
          <dgm:bulletEnabled val="1"/>
        </dgm:presLayoutVars>
      </dgm:prSet>
      <dgm:spPr/>
      <dgm:t>
        <a:bodyPr/>
        <a:lstStyle/>
        <a:p>
          <a:endParaRPr lang="en-US"/>
        </a:p>
      </dgm:t>
    </dgm:pt>
    <dgm:pt modelId="{91D14BBD-69BB-44B1-9144-8B0BD3440746}" type="pres">
      <dgm:prSet presAssocID="{7C8D63B9-7164-4D94-8AEC-768644184D7A}" presName="spNode" presStyleCnt="0"/>
      <dgm:spPr/>
      <dgm:t>
        <a:bodyPr/>
        <a:lstStyle/>
        <a:p>
          <a:endParaRPr lang="en-US"/>
        </a:p>
      </dgm:t>
    </dgm:pt>
    <dgm:pt modelId="{E7083DDE-E565-4DE3-9A80-8B598B2AAF8F}" type="pres">
      <dgm:prSet presAssocID="{4A8C9EA7-3EDF-470D-9C6B-A2E4F2C43B49}" presName="sibTrans" presStyleLbl="sibTrans1D1" presStyleIdx="1" presStyleCnt="6"/>
      <dgm:spPr/>
      <dgm:t>
        <a:bodyPr/>
        <a:lstStyle/>
        <a:p>
          <a:endParaRPr lang="en-US"/>
        </a:p>
      </dgm:t>
    </dgm:pt>
    <dgm:pt modelId="{0BCDDB22-41E3-4CE5-9C8D-2D64E25E5F38}" type="pres">
      <dgm:prSet presAssocID="{CAF2C79D-AB19-42BB-8FD8-10958A63731B}" presName="node" presStyleLbl="node1" presStyleIdx="2" presStyleCnt="6" custScaleX="99990" custScaleY="126989" custRadScaleRad="93904" custRadScaleInc="-882598">
        <dgm:presLayoutVars>
          <dgm:bulletEnabled val="1"/>
        </dgm:presLayoutVars>
      </dgm:prSet>
      <dgm:spPr/>
      <dgm:t>
        <a:bodyPr/>
        <a:lstStyle/>
        <a:p>
          <a:endParaRPr lang="en-US"/>
        </a:p>
      </dgm:t>
    </dgm:pt>
    <dgm:pt modelId="{AA7C50DA-0A12-40A4-97C2-1EF2A50B4D37}" type="pres">
      <dgm:prSet presAssocID="{CAF2C79D-AB19-42BB-8FD8-10958A63731B}" presName="spNode" presStyleCnt="0"/>
      <dgm:spPr/>
      <dgm:t>
        <a:bodyPr/>
        <a:lstStyle/>
        <a:p>
          <a:endParaRPr lang="en-US"/>
        </a:p>
      </dgm:t>
    </dgm:pt>
    <dgm:pt modelId="{34A6C9C1-BC3C-4E82-A5DD-449180A2A97A}" type="pres">
      <dgm:prSet presAssocID="{84CF8B2D-1DF2-488C-96CF-A2A9F62E80F5}" presName="sibTrans" presStyleLbl="sibTrans1D1" presStyleIdx="2" presStyleCnt="6"/>
      <dgm:spPr/>
      <dgm:t>
        <a:bodyPr/>
        <a:lstStyle/>
        <a:p>
          <a:endParaRPr lang="en-US"/>
        </a:p>
      </dgm:t>
    </dgm:pt>
    <dgm:pt modelId="{9F1036CB-5227-4649-996E-9E181043BE22}" type="pres">
      <dgm:prSet presAssocID="{56508980-5125-4F30-8E2D-E14902218472}" presName="node" presStyleLbl="node1" presStyleIdx="3" presStyleCnt="6" custScaleX="134838" custScaleY="110955" custRadScaleRad="70035" custRadScaleInc="425349">
        <dgm:presLayoutVars>
          <dgm:bulletEnabled val="1"/>
        </dgm:presLayoutVars>
      </dgm:prSet>
      <dgm:spPr/>
      <dgm:t>
        <a:bodyPr/>
        <a:lstStyle/>
        <a:p>
          <a:endParaRPr lang="en-US"/>
        </a:p>
      </dgm:t>
    </dgm:pt>
    <dgm:pt modelId="{26B2B502-B840-4767-AC54-CD24C0FE1078}" type="pres">
      <dgm:prSet presAssocID="{56508980-5125-4F30-8E2D-E14902218472}" presName="spNode" presStyleCnt="0"/>
      <dgm:spPr/>
      <dgm:t>
        <a:bodyPr/>
        <a:lstStyle/>
        <a:p>
          <a:endParaRPr lang="en-US"/>
        </a:p>
      </dgm:t>
    </dgm:pt>
    <dgm:pt modelId="{7D753618-C8BC-475F-8878-B444EC0A95D5}" type="pres">
      <dgm:prSet presAssocID="{2539E3D2-BDAD-4F89-AFCF-49F1D6473BE4}" presName="sibTrans" presStyleLbl="sibTrans1D1" presStyleIdx="3" presStyleCnt="6"/>
      <dgm:spPr/>
      <dgm:t>
        <a:bodyPr/>
        <a:lstStyle/>
        <a:p>
          <a:endParaRPr lang="en-US"/>
        </a:p>
      </dgm:t>
    </dgm:pt>
    <dgm:pt modelId="{42DBE13C-DDCE-485E-9652-14315EC19D4B}" type="pres">
      <dgm:prSet presAssocID="{E74122B3-D230-4C8D-A0DB-8283769AE791}" presName="node" presStyleLbl="node1" presStyleIdx="4" presStyleCnt="6" custScaleX="134838" custScaleY="129325" custRadScaleRad="93932" custRadScaleInc="-65657">
        <dgm:presLayoutVars>
          <dgm:bulletEnabled val="1"/>
        </dgm:presLayoutVars>
      </dgm:prSet>
      <dgm:spPr/>
      <dgm:t>
        <a:bodyPr/>
        <a:lstStyle/>
        <a:p>
          <a:endParaRPr lang="en-US"/>
        </a:p>
      </dgm:t>
    </dgm:pt>
    <dgm:pt modelId="{356907E3-4BAF-48CF-B9DD-DC9D825FBF2D}" type="pres">
      <dgm:prSet presAssocID="{E74122B3-D230-4C8D-A0DB-8283769AE791}" presName="spNode" presStyleCnt="0"/>
      <dgm:spPr/>
      <dgm:t>
        <a:bodyPr/>
        <a:lstStyle/>
        <a:p>
          <a:endParaRPr lang="en-US"/>
        </a:p>
      </dgm:t>
    </dgm:pt>
    <dgm:pt modelId="{D1FDB04D-3B79-48A6-BAA4-C69B98749ABB}" type="pres">
      <dgm:prSet presAssocID="{EFEAB601-FA05-4AD8-8070-38D37A29C5B7}" presName="sibTrans" presStyleLbl="sibTrans1D1" presStyleIdx="4" presStyleCnt="6"/>
      <dgm:spPr/>
      <dgm:t>
        <a:bodyPr/>
        <a:lstStyle/>
        <a:p>
          <a:endParaRPr lang="en-US"/>
        </a:p>
      </dgm:t>
    </dgm:pt>
    <dgm:pt modelId="{DDBF8CA6-4481-477B-A191-6B131392606F}" type="pres">
      <dgm:prSet presAssocID="{37B3285E-0991-4B43-9405-5E87C362647E}" presName="node" presStyleLbl="node1" presStyleIdx="5" presStyleCnt="6" custScaleX="134838" custScaleY="114656" custRadScaleRad="127828" custRadScaleInc="131341">
        <dgm:presLayoutVars>
          <dgm:bulletEnabled val="1"/>
        </dgm:presLayoutVars>
      </dgm:prSet>
      <dgm:spPr/>
      <dgm:t>
        <a:bodyPr/>
        <a:lstStyle/>
        <a:p>
          <a:endParaRPr lang="en-US"/>
        </a:p>
      </dgm:t>
    </dgm:pt>
    <dgm:pt modelId="{FFF2C1D5-22DE-4133-ADD0-67B00545B92B}" type="pres">
      <dgm:prSet presAssocID="{37B3285E-0991-4B43-9405-5E87C362647E}" presName="spNode" presStyleCnt="0"/>
      <dgm:spPr/>
      <dgm:t>
        <a:bodyPr/>
        <a:lstStyle/>
        <a:p>
          <a:endParaRPr lang="en-US"/>
        </a:p>
      </dgm:t>
    </dgm:pt>
    <dgm:pt modelId="{A6D5266F-D1F5-48CA-A2B7-ADE465629CB0}" type="pres">
      <dgm:prSet presAssocID="{973569A7-BC10-402E-BC42-FE7F83E413A7}" presName="sibTrans" presStyleLbl="sibTrans1D1" presStyleIdx="5" presStyleCnt="6"/>
      <dgm:spPr/>
      <dgm:t>
        <a:bodyPr/>
        <a:lstStyle/>
        <a:p>
          <a:endParaRPr lang="en-US"/>
        </a:p>
      </dgm:t>
    </dgm:pt>
  </dgm:ptLst>
  <dgm:cxnLst>
    <dgm:cxn modelId="{97009029-1881-49C7-91B7-D5190156F3F5}" type="presOf" srcId="{EFEAB601-FA05-4AD8-8070-38D37A29C5B7}" destId="{D1FDB04D-3B79-48A6-BAA4-C69B98749ABB}" srcOrd="0" destOrd="0" presId="urn:microsoft.com/office/officeart/2005/8/layout/cycle6"/>
    <dgm:cxn modelId="{3A45C3E1-7613-453E-9BA7-F5A59F60F136}" srcId="{7C8D63B9-7164-4D94-8AEC-768644184D7A}" destId="{5727A980-7664-48CF-94B9-414DC60DF421}" srcOrd="3" destOrd="0" parTransId="{26D28D68-5618-4B8B-B4B7-179512CA6958}" sibTransId="{7B0974CA-E782-44E1-99F3-635B4E927868}"/>
    <dgm:cxn modelId="{7AF8ED8D-B1A1-41F4-BF5A-E143186CFEC6}" srcId="{47A2070C-E58F-4069-A476-45BC44D3AA71}" destId="{7C8D63B9-7164-4D94-8AEC-768644184D7A}" srcOrd="1" destOrd="0" parTransId="{2E6AD80B-81EA-47B4-B536-61867EEAA1EE}" sibTransId="{4A8C9EA7-3EDF-470D-9C6B-A2E4F2C43B49}"/>
    <dgm:cxn modelId="{938BC690-0EEE-499B-B43D-360C4247FA2A}" type="presOf" srcId="{973569A7-BC10-402E-BC42-FE7F83E413A7}" destId="{A6D5266F-D1F5-48CA-A2B7-ADE465629CB0}" srcOrd="0" destOrd="0" presId="urn:microsoft.com/office/officeart/2005/8/layout/cycle6"/>
    <dgm:cxn modelId="{C9CFFA4B-4212-481C-9CAD-146219019E8A}" srcId="{AF615DB6-3799-4C2A-A94C-D8C166C167D0}" destId="{467D6373-1BD5-4260-B72B-1033E34928B0}" srcOrd="4" destOrd="0" parTransId="{4F547E38-B99C-4FF0-B1D1-B0B9C0436D82}" sibTransId="{C3D2B1DC-804F-4A2B-AF14-CE01B4E60DA0}"/>
    <dgm:cxn modelId="{C11D5E4E-07FE-4961-84E8-A9C391137B39}" srcId="{37B3285E-0991-4B43-9405-5E87C362647E}" destId="{E8970344-682A-40B3-A1A7-906343CD416A}" srcOrd="4" destOrd="0" parTransId="{9ACD6090-08FE-40E9-BB9E-8077F597A29C}" sibTransId="{32553A4B-C13C-4B35-8CE1-82D964067536}"/>
    <dgm:cxn modelId="{BFEFA687-9BBB-472D-A4D1-F04BEA269571}" srcId="{7C8D63B9-7164-4D94-8AEC-768644184D7A}" destId="{982AD6A1-DB8B-48C4-A40E-28BBF8586DF6}" srcOrd="1" destOrd="0" parTransId="{92AE0550-361B-42E5-BF1B-4722E6FE2E42}" sibTransId="{E412AAC0-F04A-4563-895B-C0A3A41E40BE}"/>
    <dgm:cxn modelId="{0CD5E0BB-C796-40FF-A3DF-13331B7B8707}" srcId="{37B3285E-0991-4B43-9405-5E87C362647E}" destId="{9B8C757D-A71C-4828-9AC1-DDBB279AAB47}" srcOrd="5" destOrd="0" parTransId="{E33FD772-8552-459B-83E5-DEE1988B13D3}" sibTransId="{BF310534-1422-4104-A3E1-C0DDB0E5B34D}"/>
    <dgm:cxn modelId="{BB973359-2A11-4E88-82E9-D0821F2E503A}" srcId="{E74122B3-D230-4C8D-A0DB-8283769AE791}" destId="{7FCC5349-7DCF-4B7A-B8A9-6B1BF358C58E}" srcOrd="0" destOrd="0" parTransId="{BBF7FCBA-CBE3-4F3E-BD93-D922E7CE47BA}" sibTransId="{9D0AB2EA-0169-43BF-A951-74DD533A4DA4}"/>
    <dgm:cxn modelId="{B7AF0B37-AAFF-4A84-BD34-AE62086DBE0F}" type="presOf" srcId="{982AD6A1-DB8B-48C4-A40E-28BBF8586DF6}" destId="{866565AF-B01E-4D01-A007-F2155E17D4EB}" srcOrd="0" destOrd="2" presId="urn:microsoft.com/office/officeart/2005/8/layout/cycle6"/>
    <dgm:cxn modelId="{E4C54D98-5A14-4267-B610-350081353C4A}" type="presOf" srcId="{EFB8C08B-4DB6-4DA8-8C01-487E7FB1EFA5}" destId="{3E8F4540-3886-4E10-94E8-6C29EFC687DA}" srcOrd="0" destOrd="1" presId="urn:microsoft.com/office/officeart/2005/8/layout/cycle6"/>
    <dgm:cxn modelId="{1587CBEE-48F6-49C2-96BF-120442F94640}" type="presOf" srcId="{AF615DB6-3799-4C2A-A94C-D8C166C167D0}" destId="{3E8F4540-3886-4E10-94E8-6C29EFC687DA}" srcOrd="0" destOrd="0" presId="urn:microsoft.com/office/officeart/2005/8/layout/cycle6"/>
    <dgm:cxn modelId="{502244DB-6C3A-4587-BE01-294F4B8182C7}" type="presOf" srcId="{CA6DB8C2-941E-421B-83D0-EC8669DB84C4}" destId="{866565AF-B01E-4D01-A007-F2155E17D4EB}" srcOrd="0" destOrd="3" presId="urn:microsoft.com/office/officeart/2005/8/layout/cycle6"/>
    <dgm:cxn modelId="{4C5FF039-378E-47E6-91D9-E9028540687A}" type="presOf" srcId="{9B8C757D-A71C-4828-9AC1-DDBB279AAB47}" destId="{DDBF8CA6-4481-477B-A191-6B131392606F}" srcOrd="0" destOrd="6" presId="urn:microsoft.com/office/officeart/2005/8/layout/cycle6"/>
    <dgm:cxn modelId="{5F6096AA-53A6-4710-B2ED-87B6B6F6430E}" type="presOf" srcId="{A7972479-3A05-4001-9CCA-976001CAF87C}" destId="{866565AF-B01E-4D01-A007-F2155E17D4EB}" srcOrd="0" destOrd="1" presId="urn:microsoft.com/office/officeart/2005/8/layout/cycle6"/>
    <dgm:cxn modelId="{D002831D-4C98-410D-AA64-EA6FE02EA65A}" type="presOf" srcId="{0F1BC2BC-B544-4757-BA9C-C3C2F9CD11B2}" destId="{3E8F4540-3886-4E10-94E8-6C29EFC687DA}" srcOrd="0" destOrd="4" presId="urn:microsoft.com/office/officeart/2005/8/layout/cycle6"/>
    <dgm:cxn modelId="{16B0A058-C9E0-492E-991F-24075436744A}" type="presOf" srcId="{47A2070C-E58F-4069-A476-45BC44D3AA71}" destId="{4FAF684E-F4E4-4E22-A7DD-9B574C0B127F}" srcOrd="0" destOrd="0" presId="urn:microsoft.com/office/officeart/2005/8/layout/cycle6"/>
    <dgm:cxn modelId="{BFEA4A63-845D-4F67-8AE0-3265E2133086}" type="presOf" srcId="{CAF2C79D-AB19-42BB-8FD8-10958A63731B}" destId="{0BCDDB22-41E3-4CE5-9C8D-2D64E25E5F38}" srcOrd="0" destOrd="0" presId="urn:microsoft.com/office/officeart/2005/8/layout/cycle6"/>
    <dgm:cxn modelId="{832B81C5-CCE9-48CE-ABCF-7800571C97E5}" type="presOf" srcId="{E8970344-682A-40B3-A1A7-906343CD416A}" destId="{DDBF8CA6-4481-477B-A191-6B131392606F}" srcOrd="0" destOrd="5" presId="urn:microsoft.com/office/officeart/2005/8/layout/cycle6"/>
    <dgm:cxn modelId="{653C3339-45BB-4B82-B97B-A7BC34B56821}" type="presOf" srcId="{7C8D63B9-7164-4D94-8AEC-768644184D7A}" destId="{866565AF-B01E-4D01-A007-F2155E17D4EB}" srcOrd="0" destOrd="0" presId="urn:microsoft.com/office/officeart/2005/8/layout/cycle6"/>
    <dgm:cxn modelId="{1FD71DAF-ACFA-43A7-802C-4530BEC17900}" type="presOf" srcId="{6B58DE14-B477-49B8-A0D6-38A6A19D3E9D}" destId="{42DBE13C-DDCE-485E-9652-14315EC19D4B}" srcOrd="0" destOrd="4" presId="urn:microsoft.com/office/officeart/2005/8/layout/cycle6"/>
    <dgm:cxn modelId="{A4D977B1-4114-4995-9EC0-9C87114F514C}" type="presOf" srcId="{37B3285E-0991-4B43-9405-5E87C362647E}" destId="{DDBF8CA6-4481-477B-A191-6B131392606F}" srcOrd="0" destOrd="0" presId="urn:microsoft.com/office/officeart/2005/8/layout/cycle6"/>
    <dgm:cxn modelId="{F7596A59-744C-4734-8FD4-AF57BF4A4F1E}" type="presOf" srcId="{D0977EAB-FD04-436E-9379-D592FDE94A5B}" destId="{3E8F4540-3886-4E10-94E8-6C29EFC687DA}" srcOrd="0" destOrd="2" presId="urn:microsoft.com/office/officeart/2005/8/layout/cycle6"/>
    <dgm:cxn modelId="{5F82C621-03A7-4578-B9D9-8FAEE9BDDAA7}" type="presOf" srcId="{FC102BDC-3F40-4C36-9B7E-B4AFD10BD898}" destId="{9F1036CB-5227-4649-996E-9E181043BE22}" srcOrd="0" destOrd="3" presId="urn:microsoft.com/office/officeart/2005/8/layout/cycle6"/>
    <dgm:cxn modelId="{EB574BD0-53C5-4864-BDFB-A0E207D5E82D}" type="presOf" srcId="{E74122B3-D230-4C8D-A0DB-8283769AE791}" destId="{42DBE13C-DDCE-485E-9652-14315EC19D4B}" srcOrd="0" destOrd="0" presId="urn:microsoft.com/office/officeart/2005/8/layout/cycle6"/>
    <dgm:cxn modelId="{10007C74-6CFD-4F76-B2E6-28B2809FCECF}" srcId="{56508980-5125-4F30-8E2D-E14902218472}" destId="{96E11DE8-6AFD-41CD-9EA2-FC1B52A74390}" srcOrd="3" destOrd="0" parTransId="{E0102689-35D9-4EC9-AD82-AA71D5AFF2C1}" sibTransId="{66FED8A5-22B0-42DD-A4DE-821C592B53BF}"/>
    <dgm:cxn modelId="{035351D4-CD49-47AA-BCFA-B956902A9844}" type="presOf" srcId="{386B3E78-C0D6-4A1D-9CC7-787198E6B203}" destId="{42DBE13C-DDCE-485E-9652-14315EC19D4B}" srcOrd="0" destOrd="3" presId="urn:microsoft.com/office/officeart/2005/8/layout/cycle6"/>
    <dgm:cxn modelId="{ACE833C6-4D99-4697-9819-8AC16AB28FAC}" type="presOf" srcId="{467D6373-1BD5-4260-B72B-1033E34928B0}" destId="{3E8F4540-3886-4E10-94E8-6C29EFC687DA}" srcOrd="0" destOrd="5" presId="urn:microsoft.com/office/officeart/2005/8/layout/cycle6"/>
    <dgm:cxn modelId="{2A0F4EEE-D494-4E71-A5CE-9EF82A804F72}" srcId="{AF615DB6-3799-4C2A-A94C-D8C166C167D0}" destId="{9D22852B-0BB5-4F51-833C-1D0DB06A066C}" srcOrd="2" destOrd="0" parTransId="{20E5EA16-9BF4-47BD-A498-4734B86FFB6F}" sibTransId="{7433B3D5-7BB9-4855-A5FF-CD54BB0407EA}"/>
    <dgm:cxn modelId="{6209BFBC-6C54-4244-9017-0B5BED1E972F}" srcId="{47A2070C-E58F-4069-A476-45BC44D3AA71}" destId="{E74122B3-D230-4C8D-A0DB-8283769AE791}" srcOrd="4" destOrd="0" parTransId="{0123C4D7-1E19-44C3-83B5-214C6B059681}" sibTransId="{EFEAB601-FA05-4AD8-8070-38D37A29C5B7}"/>
    <dgm:cxn modelId="{9E41DF22-E641-4368-91AB-91261F26F81B}" srcId="{CAF2C79D-AB19-42BB-8FD8-10958A63731B}" destId="{DDCB36D3-B085-40A1-B58C-4ED0CC71F9BC}" srcOrd="0" destOrd="0" parTransId="{83059092-BE43-4DFA-947C-D61642A83C42}" sibTransId="{AF69B75F-C7BF-457B-A887-E223DF213932}"/>
    <dgm:cxn modelId="{99D844C7-13AE-44EC-B0B7-2C03FB60D1B4}" type="presOf" srcId="{6F0B48DC-7B3E-40C7-9800-72B355E0C7A8}" destId="{28DA3E3A-2BA2-4384-BCB1-9591F1213877}" srcOrd="0" destOrd="0" presId="urn:microsoft.com/office/officeart/2005/8/layout/cycle6"/>
    <dgm:cxn modelId="{32F421FC-5510-4428-8399-85255C3AD8C6}" type="presOf" srcId="{DDCB36D3-B085-40A1-B58C-4ED0CC71F9BC}" destId="{0BCDDB22-41E3-4CE5-9C8D-2D64E25E5F38}" srcOrd="0" destOrd="1" presId="urn:microsoft.com/office/officeart/2005/8/layout/cycle6"/>
    <dgm:cxn modelId="{64E19E69-83C2-4873-BA45-48755459E39A}" srcId="{37B3285E-0991-4B43-9405-5E87C362647E}" destId="{9D6E9528-AB57-4DE7-9D71-9BE0E5EFE925}" srcOrd="3" destOrd="0" parTransId="{FF0CD270-F6CF-48CC-BD50-1EA640AEE3E8}" sibTransId="{D9066449-B542-414E-A8AB-06FDAA31C7E1}"/>
    <dgm:cxn modelId="{E603F22F-DA43-47F8-82C8-C4D87197C104}" type="presOf" srcId="{ED3A6BCA-6CAD-4C0E-8DB7-6CDE8A734B01}" destId="{DDBF8CA6-4481-477B-A191-6B131392606F}" srcOrd="0" destOrd="2" presId="urn:microsoft.com/office/officeart/2005/8/layout/cycle6"/>
    <dgm:cxn modelId="{569995F3-6C41-44DF-A2AE-0C5D7052EDBE}" type="presOf" srcId="{F42F05E0-60DA-420C-9574-55D491078D08}" destId="{DDBF8CA6-4481-477B-A191-6B131392606F}" srcOrd="0" destOrd="1" presId="urn:microsoft.com/office/officeart/2005/8/layout/cycle6"/>
    <dgm:cxn modelId="{2E3C7D8F-9D0C-48BA-8665-F0844B0CEFB2}" srcId="{56508980-5125-4F30-8E2D-E14902218472}" destId="{FC102BDC-3F40-4C36-9B7E-B4AFD10BD898}" srcOrd="2" destOrd="0" parTransId="{D17F796C-BDBB-4517-9F8F-AFDDD6921C5E}" sibTransId="{7A2DC391-9C8E-4EA1-AF80-B36FF0F875EB}"/>
    <dgm:cxn modelId="{B3639CA4-29BA-41ED-BF3F-3D6C8B1AB290}" srcId="{56508980-5125-4F30-8E2D-E14902218472}" destId="{6E6E3623-1EEE-4EC4-9293-840E6931A736}" srcOrd="1" destOrd="0" parTransId="{02DDFEBA-D4BF-4DC2-A3C3-D0DF899C6C77}" sibTransId="{889ABDB5-45A6-4D8A-A380-B01B01C9464A}"/>
    <dgm:cxn modelId="{CE0C959C-039C-4E87-893C-8F78CD6A714D}" srcId="{37B3285E-0991-4B43-9405-5E87C362647E}" destId="{1B9F8A17-3FFA-4FE8-A910-DBFDF2BB48C7}" srcOrd="2" destOrd="0" parTransId="{BD85926B-D9B9-4BBD-A349-BE7305190A70}" sibTransId="{1D28802A-3F8B-4123-BB85-0A199E7DA5D2}"/>
    <dgm:cxn modelId="{8C56ED76-D9A4-4792-9CE7-DEC72E0ADACF}" srcId="{7C8D63B9-7164-4D94-8AEC-768644184D7A}" destId="{A7972479-3A05-4001-9CCA-976001CAF87C}" srcOrd="0" destOrd="0" parTransId="{3A151A5E-727E-472D-BBAB-DA8EBC41BAAF}" sibTransId="{5494272E-A47B-4665-BB79-B48B897D2A4A}"/>
    <dgm:cxn modelId="{4E63008D-46C1-413C-BE22-E79B344B72F0}" srcId="{47A2070C-E58F-4069-A476-45BC44D3AA71}" destId="{56508980-5125-4F30-8E2D-E14902218472}" srcOrd="3" destOrd="0" parTransId="{64745FE1-1A66-4663-AAF2-36CFBE00C91C}" sibTransId="{2539E3D2-BDAD-4F89-AFCF-49F1D6473BE4}"/>
    <dgm:cxn modelId="{B1651E5D-B8D9-476D-8D50-33CE6B6FFE1F}" type="presOf" srcId="{E8A6CBC0-D473-4766-9094-39EED20E2913}" destId="{0BCDDB22-41E3-4CE5-9C8D-2D64E25E5F38}" srcOrd="0" destOrd="2" presId="urn:microsoft.com/office/officeart/2005/8/layout/cycle6"/>
    <dgm:cxn modelId="{5588F161-3206-4450-8A56-D832E611E852}" srcId="{AF615DB6-3799-4C2A-A94C-D8C166C167D0}" destId="{D0977EAB-FD04-436E-9379-D592FDE94A5B}" srcOrd="1" destOrd="0" parTransId="{AB3524C0-ABFE-40AE-A537-3A431DC456FE}" sibTransId="{4814BEF1-01AF-4196-9C07-251491A9E878}"/>
    <dgm:cxn modelId="{F10E1D88-888B-4408-BAC1-4BB256058B5A}" type="presOf" srcId="{4A8C9EA7-3EDF-470D-9C6B-A2E4F2C43B49}" destId="{E7083DDE-E565-4DE3-9A80-8B598B2AAF8F}" srcOrd="0" destOrd="0" presId="urn:microsoft.com/office/officeart/2005/8/layout/cycle6"/>
    <dgm:cxn modelId="{1AB11BF3-FF1E-40D6-822A-C81D8E1A9BEB}" type="presOf" srcId="{56508980-5125-4F30-8E2D-E14902218472}" destId="{9F1036CB-5227-4649-996E-9E181043BE22}" srcOrd="0" destOrd="0" presId="urn:microsoft.com/office/officeart/2005/8/layout/cycle6"/>
    <dgm:cxn modelId="{B5127AA4-8899-41D3-B21B-CACEBBC8520E}" type="presOf" srcId="{02D01E6D-447F-4991-BB35-2ED30389CAD6}" destId="{866565AF-B01E-4D01-A007-F2155E17D4EB}" srcOrd="0" destOrd="5" presId="urn:microsoft.com/office/officeart/2005/8/layout/cycle6"/>
    <dgm:cxn modelId="{11203876-DA27-46F0-BF67-1B8A680C7DC2}" srcId="{AF615DB6-3799-4C2A-A94C-D8C166C167D0}" destId="{0F1BC2BC-B544-4757-BA9C-C3C2F9CD11B2}" srcOrd="3" destOrd="0" parTransId="{96510A96-3E32-4655-AF67-41CA7ACB55ED}" sibTransId="{D3CAEEB3-62B6-4E02-98A6-AB657D1F8461}"/>
    <dgm:cxn modelId="{D9B0146D-13FE-4DF2-ADB5-58EB87F17FB6}" srcId="{37B3285E-0991-4B43-9405-5E87C362647E}" destId="{ED3A6BCA-6CAD-4C0E-8DB7-6CDE8A734B01}" srcOrd="1" destOrd="0" parTransId="{B3DD14E2-4893-4323-880E-467FAAA5CA7F}" sibTransId="{68E464D2-001C-4D4C-9D7F-89168950A569}"/>
    <dgm:cxn modelId="{D10872DD-8B49-486E-9038-598AE96B531A}" type="presOf" srcId="{2539E3D2-BDAD-4F89-AFCF-49F1D6473BE4}" destId="{7D753618-C8BC-475F-8878-B444EC0A95D5}" srcOrd="0" destOrd="0" presId="urn:microsoft.com/office/officeart/2005/8/layout/cycle6"/>
    <dgm:cxn modelId="{B3F7E724-A8DF-4842-8116-866711CE20E1}" srcId="{37B3285E-0991-4B43-9405-5E87C362647E}" destId="{F42F05E0-60DA-420C-9574-55D491078D08}" srcOrd="0" destOrd="0" parTransId="{E04711B2-6A17-4C15-B1B7-6B7A4ED8668C}" sibTransId="{5C7CEDD7-6B0C-44B1-A73F-6C4FAFD2C24B}"/>
    <dgm:cxn modelId="{A1955D3A-B9B4-49EB-90CC-4B185379A5EE}" type="presOf" srcId="{7FCC5349-7DCF-4B7A-B8A9-6B1BF358C58E}" destId="{42DBE13C-DDCE-485E-9652-14315EC19D4B}" srcOrd="0" destOrd="1" presId="urn:microsoft.com/office/officeart/2005/8/layout/cycle6"/>
    <dgm:cxn modelId="{146F4603-E7DF-4C01-8DEE-5C39DA167616}" type="presOf" srcId="{869D3843-0009-44EA-B813-7C1B68A0D9DE}" destId="{9F1036CB-5227-4649-996E-9E181043BE22}" srcOrd="0" destOrd="1" presId="urn:microsoft.com/office/officeart/2005/8/layout/cycle6"/>
    <dgm:cxn modelId="{75E10018-EDA8-4E70-AA02-90C462906AE2}" type="presOf" srcId="{6E6E3623-1EEE-4EC4-9293-840E6931A736}" destId="{9F1036CB-5227-4649-996E-9E181043BE22}" srcOrd="0" destOrd="2" presId="urn:microsoft.com/office/officeart/2005/8/layout/cycle6"/>
    <dgm:cxn modelId="{E8F28DFA-68AC-49E0-8C41-21383F836E4D}" srcId="{56508980-5125-4F30-8E2D-E14902218472}" destId="{869D3843-0009-44EA-B813-7C1B68A0D9DE}" srcOrd="0" destOrd="0" parTransId="{6727F3B3-E40F-472E-93F9-A182478F6511}" sibTransId="{46CB7345-7C69-43E3-BE34-B961250803E5}"/>
    <dgm:cxn modelId="{C050AD66-FA53-4B34-9281-F4C77BDA6FC4}" srcId="{47A2070C-E58F-4069-A476-45BC44D3AA71}" destId="{AF615DB6-3799-4C2A-A94C-D8C166C167D0}" srcOrd="0" destOrd="0" parTransId="{83A58082-F5C1-47A6-830E-861E5783A59E}" sibTransId="{6F0B48DC-7B3E-40C7-9800-72B355E0C7A8}"/>
    <dgm:cxn modelId="{E286AE26-9AA3-4E65-A639-F94196FED05D}" srcId="{47A2070C-E58F-4069-A476-45BC44D3AA71}" destId="{37B3285E-0991-4B43-9405-5E87C362647E}" srcOrd="5" destOrd="0" parTransId="{CF5F7E80-630D-4225-A93C-4449F65DDFC6}" sibTransId="{973569A7-BC10-402E-BC42-FE7F83E413A7}"/>
    <dgm:cxn modelId="{0FE4B048-F0EF-4D52-B565-50D072E5B25C}" srcId="{E74122B3-D230-4C8D-A0DB-8283769AE791}" destId="{8F49F9A7-847F-4649-AB67-38D50C9F7A99}" srcOrd="1" destOrd="0" parTransId="{EB7F240C-349E-4D0D-8AD6-5C0514AFAA15}" sibTransId="{ACC269CA-01D7-4C7A-8D5E-8A4CC95176D6}"/>
    <dgm:cxn modelId="{9C4653D8-7F2B-4F23-B3F0-DFBC7690CDB7}" type="presOf" srcId="{84CF8B2D-1DF2-488C-96CF-A2A9F62E80F5}" destId="{34A6C9C1-BC3C-4E82-A5DD-449180A2A97A}" srcOrd="0" destOrd="0" presId="urn:microsoft.com/office/officeart/2005/8/layout/cycle6"/>
    <dgm:cxn modelId="{31F0DEC8-66EB-4A4B-A6E2-7E0D1E128608}" srcId="{7C8D63B9-7164-4D94-8AEC-768644184D7A}" destId="{CA6DB8C2-941E-421B-83D0-EC8669DB84C4}" srcOrd="2" destOrd="0" parTransId="{A8E3D31C-419C-424C-B865-8C721A1E553C}" sibTransId="{B9172897-3462-4EEA-958E-6E97CAC3D8E2}"/>
    <dgm:cxn modelId="{7FB8C0C0-EFAB-41DB-AC32-A67455BAAB7C}" srcId="{E74122B3-D230-4C8D-A0DB-8283769AE791}" destId="{6B58DE14-B477-49B8-A0D6-38A6A19D3E9D}" srcOrd="3" destOrd="0" parTransId="{E1637F0D-2282-42CB-AE7D-BEB101793A27}" sibTransId="{D57D0F1A-9808-4B7E-A824-E8F258A53672}"/>
    <dgm:cxn modelId="{FB9FDB2A-A920-48D0-ADAD-358DC6F66853}" type="presOf" srcId="{8F49F9A7-847F-4649-AB67-38D50C9F7A99}" destId="{42DBE13C-DDCE-485E-9652-14315EC19D4B}" srcOrd="0" destOrd="2" presId="urn:microsoft.com/office/officeart/2005/8/layout/cycle6"/>
    <dgm:cxn modelId="{999424CB-1C21-4F26-A085-43F9DEA4B8F6}" srcId="{AF615DB6-3799-4C2A-A94C-D8C166C167D0}" destId="{EFB8C08B-4DB6-4DA8-8C01-487E7FB1EFA5}" srcOrd="0" destOrd="0" parTransId="{4F3DE040-E2F9-407E-AB14-88055D5A5330}" sibTransId="{1BD03EB6-06F6-4529-AD99-63E5A551260C}"/>
    <dgm:cxn modelId="{A2545FE7-0819-4380-903E-AE0C96566EF1}" type="presOf" srcId="{9D6E9528-AB57-4DE7-9D71-9BE0E5EFE925}" destId="{DDBF8CA6-4481-477B-A191-6B131392606F}" srcOrd="0" destOrd="4" presId="urn:microsoft.com/office/officeart/2005/8/layout/cycle6"/>
    <dgm:cxn modelId="{33B1A3CD-89AB-4A3F-BF00-F2119A455610}" srcId="{E74122B3-D230-4C8D-A0DB-8283769AE791}" destId="{386B3E78-C0D6-4A1D-9CC7-787198E6B203}" srcOrd="2" destOrd="0" parTransId="{E35E31F4-9EF8-4BB6-81E0-A791E6731769}" sibTransId="{794F561B-488D-4AE3-9FC0-55936BF9F92D}"/>
    <dgm:cxn modelId="{D35B82CD-C7EF-4D2E-9729-41ECD2B17659}" srcId="{47A2070C-E58F-4069-A476-45BC44D3AA71}" destId="{CAF2C79D-AB19-42BB-8FD8-10958A63731B}" srcOrd="2" destOrd="0" parTransId="{C2B8EAE7-EDD0-431E-A2BE-C749F5F77796}" sibTransId="{84CF8B2D-1DF2-488C-96CF-A2A9F62E80F5}"/>
    <dgm:cxn modelId="{A4017D67-60C7-4D1E-A8A3-42BE659038E5}" srcId="{7C8D63B9-7164-4D94-8AEC-768644184D7A}" destId="{02D01E6D-447F-4991-BB35-2ED30389CAD6}" srcOrd="4" destOrd="0" parTransId="{9C830C3B-E2A4-4394-8B5B-44D4000D2FF9}" sibTransId="{FBFBCED1-701A-4D04-8367-2277BBE0D28D}"/>
    <dgm:cxn modelId="{BA780D05-A845-4BAA-A0C1-D316E6ED9C33}" type="presOf" srcId="{1B9F8A17-3FFA-4FE8-A910-DBFDF2BB48C7}" destId="{DDBF8CA6-4481-477B-A191-6B131392606F}" srcOrd="0" destOrd="3" presId="urn:microsoft.com/office/officeart/2005/8/layout/cycle6"/>
    <dgm:cxn modelId="{BB7AD00F-8BFD-4572-BE1C-E6919B2823A6}" type="presOf" srcId="{9D22852B-0BB5-4F51-833C-1D0DB06A066C}" destId="{3E8F4540-3886-4E10-94E8-6C29EFC687DA}" srcOrd="0" destOrd="3" presId="urn:microsoft.com/office/officeart/2005/8/layout/cycle6"/>
    <dgm:cxn modelId="{E48784C0-ABBD-4C40-8D3F-410B539F05B2}" srcId="{CAF2C79D-AB19-42BB-8FD8-10958A63731B}" destId="{E8A6CBC0-D473-4766-9094-39EED20E2913}" srcOrd="1" destOrd="0" parTransId="{76948C6F-44D5-41DC-935B-4721FFFCF657}" sibTransId="{005BBB89-50B0-4C0C-9935-02F767EEA5DB}"/>
    <dgm:cxn modelId="{CBDBC3A4-7E80-43DD-B2AA-893976E27526}" type="presOf" srcId="{5727A980-7664-48CF-94B9-414DC60DF421}" destId="{866565AF-B01E-4D01-A007-F2155E17D4EB}" srcOrd="0" destOrd="4" presId="urn:microsoft.com/office/officeart/2005/8/layout/cycle6"/>
    <dgm:cxn modelId="{38D45325-2E5D-4CE1-8D05-687C5FE22116}" type="presOf" srcId="{96E11DE8-6AFD-41CD-9EA2-FC1B52A74390}" destId="{9F1036CB-5227-4649-996E-9E181043BE22}" srcOrd="0" destOrd="4" presId="urn:microsoft.com/office/officeart/2005/8/layout/cycle6"/>
    <dgm:cxn modelId="{260FF2C7-EAD3-4DDF-80C6-0314D231D422}" type="presParOf" srcId="{4FAF684E-F4E4-4E22-A7DD-9B574C0B127F}" destId="{3E8F4540-3886-4E10-94E8-6C29EFC687DA}" srcOrd="0" destOrd="0" presId="urn:microsoft.com/office/officeart/2005/8/layout/cycle6"/>
    <dgm:cxn modelId="{B4F7CBB0-F0B0-48C5-A25C-7C06C12E7D8E}" type="presParOf" srcId="{4FAF684E-F4E4-4E22-A7DD-9B574C0B127F}" destId="{9546F8BA-A777-4591-8A3E-5AD5F5769847}" srcOrd="1" destOrd="0" presId="urn:microsoft.com/office/officeart/2005/8/layout/cycle6"/>
    <dgm:cxn modelId="{500A063E-D2DB-484F-8A8C-6C15C46813E0}" type="presParOf" srcId="{4FAF684E-F4E4-4E22-A7DD-9B574C0B127F}" destId="{28DA3E3A-2BA2-4384-BCB1-9591F1213877}" srcOrd="2" destOrd="0" presId="urn:microsoft.com/office/officeart/2005/8/layout/cycle6"/>
    <dgm:cxn modelId="{81E8AE35-063A-4A64-A11B-8FC99E20BDAE}" type="presParOf" srcId="{4FAF684E-F4E4-4E22-A7DD-9B574C0B127F}" destId="{866565AF-B01E-4D01-A007-F2155E17D4EB}" srcOrd="3" destOrd="0" presId="urn:microsoft.com/office/officeart/2005/8/layout/cycle6"/>
    <dgm:cxn modelId="{E1B09A6B-505F-4E5A-8E01-14D94A16736C}" type="presParOf" srcId="{4FAF684E-F4E4-4E22-A7DD-9B574C0B127F}" destId="{91D14BBD-69BB-44B1-9144-8B0BD3440746}" srcOrd="4" destOrd="0" presId="urn:microsoft.com/office/officeart/2005/8/layout/cycle6"/>
    <dgm:cxn modelId="{CD9397CD-EE8F-41D2-9FA8-B38769D6359D}" type="presParOf" srcId="{4FAF684E-F4E4-4E22-A7DD-9B574C0B127F}" destId="{E7083DDE-E565-4DE3-9A80-8B598B2AAF8F}" srcOrd="5" destOrd="0" presId="urn:microsoft.com/office/officeart/2005/8/layout/cycle6"/>
    <dgm:cxn modelId="{D059F249-D885-437D-BC4E-44743F48C6B4}" type="presParOf" srcId="{4FAF684E-F4E4-4E22-A7DD-9B574C0B127F}" destId="{0BCDDB22-41E3-4CE5-9C8D-2D64E25E5F38}" srcOrd="6" destOrd="0" presId="urn:microsoft.com/office/officeart/2005/8/layout/cycle6"/>
    <dgm:cxn modelId="{833B94D6-BB33-44E0-86B6-1FE114E92A7C}" type="presParOf" srcId="{4FAF684E-F4E4-4E22-A7DD-9B574C0B127F}" destId="{AA7C50DA-0A12-40A4-97C2-1EF2A50B4D37}" srcOrd="7" destOrd="0" presId="urn:microsoft.com/office/officeart/2005/8/layout/cycle6"/>
    <dgm:cxn modelId="{2AE71CEE-D953-4CF7-8998-AB21A7AEE84C}" type="presParOf" srcId="{4FAF684E-F4E4-4E22-A7DD-9B574C0B127F}" destId="{34A6C9C1-BC3C-4E82-A5DD-449180A2A97A}" srcOrd="8" destOrd="0" presId="urn:microsoft.com/office/officeart/2005/8/layout/cycle6"/>
    <dgm:cxn modelId="{DAF867F5-699D-4027-8127-115883C573AB}" type="presParOf" srcId="{4FAF684E-F4E4-4E22-A7DD-9B574C0B127F}" destId="{9F1036CB-5227-4649-996E-9E181043BE22}" srcOrd="9" destOrd="0" presId="urn:microsoft.com/office/officeart/2005/8/layout/cycle6"/>
    <dgm:cxn modelId="{33EDA30D-6974-41F9-A233-777002085A5C}" type="presParOf" srcId="{4FAF684E-F4E4-4E22-A7DD-9B574C0B127F}" destId="{26B2B502-B840-4767-AC54-CD24C0FE1078}" srcOrd="10" destOrd="0" presId="urn:microsoft.com/office/officeart/2005/8/layout/cycle6"/>
    <dgm:cxn modelId="{A849D7F1-3AD5-4195-83AD-CCFACC1E0A90}" type="presParOf" srcId="{4FAF684E-F4E4-4E22-A7DD-9B574C0B127F}" destId="{7D753618-C8BC-475F-8878-B444EC0A95D5}" srcOrd="11" destOrd="0" presId="urn:microsoft.com/office/officeart/2005/8/layout/cycle6"/>
    <dgm:cxn modelId="{B36D6F45-878C-42C9-8D49-6D26973E9EE4}" type="presParOf" srcId="{4FAF684E-F4E4-4E22-A7DD-9B574C0B127F}" destId="{42DBE13C-DDCE-485E-9652-14315EC19D4B}" srcOrd="12" destOrd="0" presId="urn:microsoft.com/office/officeart/2005/8/layout/cycle6"/>
    <dgm:cxn modelId="{AB0AEEB6-4DD1-43CD-9D0C-03F48E0601F6}" type="presParOf" srcId="{4FAF684E-F4E4-4E22-A7DD-9B574C0B127F}" destId="{356907E3-4BAF-48CF-B9DD-DC9D825FBF2D}" srcOrd="13" destOrd="0" presId="urn:microsoft.com/office/officeart/2005/8/layout/cycle6"/>
    <dgm:cxn modelId="{FC7EE933-CDA7-42C5-94E9-13D6A6538815}" type="presParOf" srcId="{4FAF684E-F4E4-4E22-A7DD-9B574C0B127F}" destId="{D1FDB04D-3B79-48A6-BAA4-C69B98749ABB}" srcOrd="14" destOrd="0" presId="urn:microsoft.com/office/officeart/2005/8/layout/cycle6"/>
    <dgm:cxn modelId="{D237B87C-BC67-4289-9AC7-32890F98A3BD}" type="presParOf" srcId="{4FAF684E-F4E4-4E22-A7DD-9B574C0B127F}" destId="{DDBF8CA6-4481-477B-A191-6B131392606F}" srcOrd="15" destOrd="0" presId="urn:microsoft.com/office/officeart/2005/8/layout/cycle6"/>
    <dgm:cxn modelId="{903225C3-491A-4590-8850-C112AD9B10FD}" type="presParOf" srcId="{4FAF684E-F4E4-4E22-A7DD-9B574C0B127F}" destId="{FFF2C1D5-22DE-4133-ADD0-67B00545B92B}" srcOrd="16" destOrd="0" presId="urn:microsoft.com/office/officeart/2005/8/layout/cycle6"/>
    <dgm:cxn modelId="{40A6B51D-FAD9-4579-B737-0C017995A44F}" type="presParOf" srcId="{4FAF684E-F4E4-4E22-A7DD-9B574C0B127F}" destId="{A6D5266F-D1F5-48CA-A2B7-ADE465629CB0}" srcOrd="17" destOrd="0" presId="urn:microsoft.com/office/officeart/2005/8/layout/cycle6"/>
  </dgm:cxnLst>
  <dgm:bg/>
  <dgm:whole/>
  <dgm:extLst>
    <a:ext uri="http://schemas.microsoft.com/office/drawing/2008/diagram">
      <dsp:dataModelExt xmlns:dsp="http://schemas.microsoft.com/office/drawing/2008/diagram" relId="rId29"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A9451049-FEAC-4088-84DE-2DFDE3948EA0}"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US"/>
        </a:p>
      </dgm:t>
    </dgm:pt>
    <dgm:pt modelId="{7B5C57A0-890E-4230-A554-B3D819DF27C1}">
      <dgm:prSet phldrT="[Text]" custT="1"/>
      <dgm:spPr>
        <a:xfrm>
          <a:off x="858" y="693"/>
          <a:ext cx="2925200" cy="358061"/>
        </a:xfrm>
        <a:prstGeom prst="roundRect">
          <a:avLst>
            <a:gd name="adj" fmla="val 10000"/>
          </a:avLst>
        </a:prstGeom>
        <a:solidFill>
          <a:srgbClr val="67787B">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r>
            <a:rPr lang="sr-Latn-RS" sz="1400">
              <a:solidFill>
                <a:srgbClr val="FFFFFF"/>
              </a:solidFill>
              <a:latin typeface="Cambria"/>
              <a:ea typeface="+mn-ea"/>
              <a:cs typeface="+mn-cs"/>
            </a:rPr>
            <a:t>Izvještaj o napretku CG za 2021.</a:t>
          </a:r>
          <a:endParaRPr lang="en-US" sz="1400">
            <a:solidFill>
              <a:srgbClr val="FFFFFF"/>
            </a:solidFill>
            <a:latin typeface="Cambria"/>
            <a:ea typeface="+mn-ea"/>
            <a:cs typeface="+mn-cs"/>
          </a:endParaRPr>
        </a:p>
      </dgm:t>
    </dgm:pt>
    <dgm:pt modelId="{CB5773B1-8BAC-4512-A6EB-FF9B161C7DA0}" type="parTrans" cxnId="{9027A7FE-82EB-4A89-96CC-5FE7C18FE4C7}">
      <dgm:prSet/>
      <dgm:spPr/>
      <dgm:t>
        <a:bodyPr/>
        <a:lstStyle/>
        <a:p>
          <a:endParaRPr lang="en-US"/>
        </a:p>
      </dgm:t>
    </dgm:pt>
    <dgm:pt modelId="{4BF2C839-E04D-4867-A51D-7AD2040D1C64}" type="sibTrans" cxnId="{9027A7FE-82EB-4A89-96CC-5FE7C18FE4C7}">
      <dgm:prSet/>
      <dgm:spPr/>
      <dgm:t>
        <a:bodyPr/>
        <a:lstStyle/>
        <a:p>
          <a:endParaRPr lang="en-US"/>
        </a:p>
      </dgm:t>
    </dgm:pt>
    <dgm:pt modelId="{B27FC057-B37A-4E26-B7BA-923D1EB2FF53}">
      <dgm:prSet phldrT="[Text]" custT="1"/>
      <dgm:spPr>
        <a:xfrm>
          <a:off x="585898" y="501881"/>
          <a:ext cx="2420512" cy="671765"/>
        </a:xfrm>
        <a:prstGeom prst="roundRect">
          <a:avLst>
            <a:gd name="adj" fmla="val 10000"/>
          </a:avLst>
        </a:prstGeom>
        <a:solidFill>
          <a:srgbClr val="FFFFFF">
            <a:alpha val="90000"/>
            <a:hueOff val="0"/>
            <a:satOff val="0"/>
            <a:lumOff val="0"/>
            <a:alphaOff val="0"/>
          </a:srgbClr>
        </a:solidFill>
        <a:ln w="25400" cap="flat" cmpd="sng" algn="ctr">
          <a:solidFill>
            <a:srgbClr val="67787B">
              <a:hueOff val="0"/>
              <a:satOff val="0"/>
              <a:lumOff val="0"/>
              <a:alphaOff val="0"/>
            </a:srgbClr>
          </a:solidFill>
          <a:prstDash val="solid"/>
        </a:ln>
        <a:effectLst/>
      </dgm:spPr>
      <dgm:t>
        <a:bodyPr/>
        <a:lstStyle/>
        <a:p>
          <a:r>
            <a:rPr lang="en-US" sz="900">
              <a:solidFill>
                <a:srgbClr val="000000">
                  <a:hueOff val="0"/>
                  <a:satOff val="0"/>
                  <a:lumOff val="0"/>
                  <a:alphaOff val="0"/>
                </a:srgbClr>
              </a:solidFill>
              <a:latin typeface="Cambria"/>
              <a:ea typeface="+mn-ea"/>
              <a:cs typeface="+mn-cs"/>
            </a:rPr>
            <a:t>Da se donesu i implementiraju nove strategije za reform javne uprave i upravljanje javnim finansijama u skladu sa nacionalnim smjernicam za strateško planiranje </a:t>
          </a:r>
        </a:p>
      </dgm:t>
    </dgm:pt>
    <dgm:pt modelId="{126D1014-EA3D-4C8E-B515-E9399FB8FC89}" type="parTrans" cxnId="{2048A1B3-5152-4DF2-808B-90D7E7B5F188}">
      <dgm:prSet/>
      <dgm:spPr>
        <a:xfrm>
          <a:off x="293378" y="358754"/>
          <a:ext cx="292520" cy="479008"/>
        </a:xfrm>
        <a:custGeom>
          <a:avLst/>
          <a:gdLst/>
          <a:ahLst/>
          <a:cxnLst/>
          <a:rect l="0" t="0" r="0" b="0"/>
          <a:pathLst>
            <a:path>
              <a:moveTo>
                <a:pt x="0" y="0"/>
              </a:moveTo>
              <a:lnTo>
                <a:pt x="0" y="479008"/>
              </a:lnTo>
              <a:lnTo>
                <a:pt x="292520" y="479008"/>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A1B25DB0-A927-448B-BCD9-6329F61CEF14}" type="sibTrans" cxnId="{2048A1B3-5152-4DF2-808B-90D7E7B5F188}">
      <dgm:prSet/>
      <dgm:spPr/>
      <dgm:t>
        <a:bodyPr/>
        <a:lstStyle/>
        <a:p>
          <a:endParaRPr lang="en-US"/>
        </a:p>
      </dgm:t>
    </dgm:pt>
    <dgm:pt modelId="{826DD49D-A55C-4DAF-B943-2D64A5295007}">
      <dgm:prSet phldrT="[Text]" custT="1"/>
      <dgm:spPr>
        <a:xfrm>
          <a:off x="3212311" y="693"/>
          <a:ext cx="2925200" cy="358061"/>
        </a:xfrm>
        <a:prstGeom prst="roundRect">
          <a:avLst>
            <a:gd name="adj" fmla="val 10000"/>
          </a:avLst>
        </a:prstGeom>
        <a:solidFill>
          <a:srgbClr val="67787B">
            <a:hueOff val="-8522608"/>
            <a:satOff val="10158"/>
            <a:lumOff val="8235"/>
            <a:alphaOff val="0"/>
          </a:srgbClr>
        </a:solidFill>
        <a:ln w="25400" cap="flat" cmpd="sng" algn="ctr">
          <a:solidFill>
            <a:srgbClr val="FFFFFF">
              <a:hueOff val="0"/>
              <a:satOff val="0"/>
              <a:lumOff val="0"/>
              <a:alphaOff val="0"/>
            </a:srgbClr>
          </a:solidFill>
          <a:prstDash val="solid"/>
        </a:ln>
        <a:effectLst/>
      </dgm:spPr>
      <dgm:t>
        <a:bodyPr/>
        <a:lstStyle/>
        <a:p>
          <a:r>
            <a:rPr lang="sr-Latn-RS" sz="1400">
              <a:solidFill>
                <a:srgbClr val="FFFFFF"/>
              </a:solidFill>
              <a:latin typeface="Cambria"/>
              <a:ea typeface="+mn-ea"/>
              <a:cs typeface="+mn-cs"/>
            </a:rPr>
            <a:t>Konkretni koraci/ciljevi SRJU</a:t>
          </a:r>
          <a:endParaRPr lang="en-US" sz="1400">
            <a:solidFill>
              <a:srgbClr val="FFFFFF"/>
            </a:solidFill>
            <a:latin typeface="Cambria"/>
            <a:ea typeface="+mn-ea"/>
            <a:cs typeface="+mn-cs"/>
          </a:endParaRPr>
        </a:p>
      </dgm:t>
    </dgm:pt>
    <dgm:pt modelId="{E1FB6B8A-0C57-494B-85E6-87F907B2CE1E}" type="parTrans" cxnId="{DA50248E-3AF7-4738-8C65-0405E0C25ED9}">
      <dgm:prSet/>
      <dgm:spPr/>
      <dgm:t>
        <a:bodyPr/>
        <a:lstStyle/>
        <a:p>
          <a:endParaRPr lang="en-US"/>
        </a:p>
      </dgm:t>
    </dgm:pt>
    <dgm:pt modelId="{9B23473A-A83A-403F-AE0E-28FCEFC3718F}" type="sibTrans" cxnId="{DA50248E-3AF7-4738-8C65-0405E0C25ED9}">
      <dgm:prSet/>
      <dgm:spPr/>
      <dgm:t>
        <a:bodyPr/>
        <a:lstStyle/>
        <a:p>
          <a:endParaRPr lang="en-US"/>
        </a:p>
      </dgm:t>
    </dgm:pt>
    <dgm:pt modelId="{A0A2DB1C-0B66-4E41-BEB0-9FB583AB6C79}">
      <dgm:prSet phldrT="[Text]" custT="1"/>
      <dgm:spPr>
        <a:xfrm>
          <a:off x="3797351" y="501881"/>
          <a:ext cx="3175724" cy="765014"/>
        </a:xfrm>
        <a:prstGeom prst="roundRect">
          <a:avLst>
            <a:gd name="adj" fmla="val 10000"/>
          </a:avLst>
        </a:prstGeom>
        <a:solidFill>
          <a:srgbClr val="FFFFFF">
            <a:alpha val="90000"/>
            <a:hueOff val="0"/>
            <a:satOff val="0"/>
            <a:lumOff val="0"/>
            <a:alphaOff val="0"/>
          </a:srgbClr>
        </a:solidFill>
        <a:ln w="25400" cap="flat" cmpd="sng" algn="ctr">
          <a:solidFill>
            <a:srgbClr val="67787B">
              <a:hueOff val="-4870062"/>
              <a:satOff val="5805"/>
              <a:lumOff val="4706"/>
              <a:alphaOff val="0"/>
            </a:srgbClr>
          </a:solidFill>
          <a:prstDash val="solid"/>
        </a:ln>
        <a:effectLst/>
      </dgm:spPr>
      <dgm:t>
        <a:bodyPr/>
        <a:lstStyle/>
        <a:p>
          <a:r>
            <a:rPr lang="sr-Latn-RS" sz="700">
              <a:solidFill>
                <a:srgbClr val="000000">
                  <a:hueOff val="0"/>
                  <a:satOff val="0"/>
                  <a:lumOff val="0"/>
                  <a:alphaOff val="0"/>
                </a:srgbClr>
              </a:solidFill>
              <a:latin typeface="Cambria"/>
              <a:ea typeface="+mn-ea"/>
              <a:cs typeface="+mn-cs"/>
            </a:rPr>
            <a:t>Predlog Startegije reforme javne za 2022-2026. godinu razvijen u skladu sa </a:t>
          </a:r>
          <a:r>
            <a:rPr lang="en-US" sz="700">
              <a:solidFill>
                <a:srgbClr val="000000">
                  <a:hueOff val="0"/>
                  <a:satOff val="0"/>
                  <a:lumOff val="0"/>
                  <a:alphaOff val="0"/>
                </a:srgbClr>
              </a:solidFill>
              <a:latin typeface="Cambria"/>
              <a:ea typeface="+mn-ea"/>
              <a:cs typeface="+mn-cs"/>
            </a:rPr>
            <a:t>Metodologijom razvijanja politika, izrade i praćenja sprovođenja strateških dokumenata  koju je razvio Generalni sekretarijat Vlade (GSV)</a:t>
          </a:r>
          <a:endParaRPr lang="sr-Latn-RS" sz="700">
            <a:solidFill>
              <a:srgbClr val="000000">
                <a:hueOff val="0"/>
                <a:satOff val="0"/>
                <a:lumOff val="0"/>
                <a:alphaOff val="0"/>
              </a:srgbClr>
            </a:solidFill>
            <a:latin typeface="Cambria"/>
            <a:ea typeface="+mn-ea"/>
            <a:cs typeface="+mn-cs"/>
          </a:endParaRPr>
        </a:p>
        <a:p>
          <a:r>
            <a:rPr lang="en-US" sz="700">
              <a:solidFill>
                <a:srgbClr val="000000">
                  <a:hueOff val="0"/>
                  <a:satOff val="0"/>
                  <a:lumOff val="0"/>
                  <a:alphaOff val="0"/>
                </a:srgbClr>
              </a:solidFill>
              <a:latin typeface="Cambria"/>
              <a:ea typeface="+mn-ea"/>
              <a:cs typeface="+mn-cs"/>
            </a:rPr>
            <a:t>Predlog </a:t>
          </a:r>
          <a:r>
            <a:rPr lang="sr-Latn-RS" sz="700">
              <a:solidFill>
                <a:srgbClr val="000000">
                  <a:hueOff val="0"/>
                  <a:satOff val="0"/>
                  <a:lumOff val="0"/>
                  <a:alphaOff val="0"/>
                </a:srgbClr>
              </a:solidFill>
              <a:latin typeface="Cambria"/>
              <a:ea typeface="+mn-ea"/>
              <a:cs typeface="+mn-cs"/>
            </a:rPr>
            <a:t>Programa reforme javnih finansija </a:t>
          </a:r>
          <a:r>
            <a:rPr lang="en-US" sz="700">
              <a:solidFill>
                <a:srgbClr val="000000">
                  <a:hueOff val="0"/>
                  <a:satOff val="0"/>
                  <a:lumOff val="0"/>
                  <a:alphaOff val="0"/>
                </a:srgbClr>
              </a:solidFill>
              <a:latin typeface="Cambria"/>
              <a:ea typeface="+mn-ea"/>
              <a:cs typeface="+mn-cs"/>
            </a:rPr>
            <a:t>2022-2026. godinu razvijen u skladu sa</a:t>
          </a:r>
          <a:r>
            <a:rPr lang="sr-Latn-RS" sz="700">
              <a:solidFill>
                <a:srgbClr val="000000">
                  <a:hueOff val="0"/>
                  <a:satOff val="0"/>
                  <a:lumOff val="0"/>
                  <a:alphaOff val="0"/>
                </a:srgbClr>
              </a:solidFill>
              <a:latin typeface="Cambria"/>
              <a:ea typeface="+mn-ea"/>
              <a:cs typeface="+mn-cs"/>
            </a:rPr>
            <a:t> </a:t>
          </a:r>
          <a:r>
            <a:rPr lang="en-US" sz="700">
              <a:solidFill>
                <a:srgbClr val="000000">
                  <a:hueOff val="0"/>
                  <a:satOff val="0"/>
                  <a:lumOff val="0"/>
                  <a:alphaOff val="0"/>
                </a:srgbClr>
              </a:solidFill>
              <a:latin typeface="Cambria"/>
              <a:ea typeface="+mn-ea"/>
              <a:cs typeface="+mn-cs"/>
            </a:rPr>
            <a:t>Metodologijom razvijanja politika, izrade i praćenja sprovođenja strateških dokumenata  koju je razvio Generalni sekretarijat Vlade (GSV)</a:t>
          </a:r>
        </a:p>
      </dgm:t>
    </dgm:pt>
    <dgm:pt modelId="{185C6D73-0747-457B-A5BE-46E55EE9A41F}" type="parTrans" cxnId="{78FBC932-D52A-4412-8FA6-0823B6AA7E4E}">
      <dgm:prSet/>
      <dgm:spPr>
        <a:xfrm>
          <a:off x="3504831" y="358754"/>
          <a:ext cx="292520" cy="525633"/>
        </a:xfrm>
        <a:custGeom>
          <a:avLst/>
          <a:gdLst/>
          <a:ahLst/>
          <a:cxnLst/>
          <a:rect l="0" t="0" r="0" b="0"/>
          <a:pathLst>
            <a:path>
              <a:moveTo>
                <a:pt x="0" y="0"/>
              </a:moveTo>
              <a:lnTo>
                <a:pt x="0" y="525633"/>
              </a:lnTo>
              <a:lnTo>
                <a:pt x="292520" y="525633"/>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2318422B-5A53-4D1C-BF7A-8349D12D25D6}" type="sibTrans" cxnId="{78FBC932-D52A-4412-8FA6-0823B6AA7E4E}">
      <dgm:prSet/>
      <dgm:spPr/>
      <dgm:t>
        <a:bodyPr/>
        <a:lstStyle/>
        <a:p>
          <a:endParaRPr lang="en-US"/>
        </a:p>
      </dgm:t>
    </dgm:pt>
    <dgm:pt modelId="{7F66DFEA-9B81-4672-A33F-8E2AFD228A55}">
      <dgm:prSet phldrT="[Text]" custT="1"/>
      <dgm:spPr>
        <a:xfrm>
          <a:off x="3797351" y="1410022"/>
          <a:ext cx="3175724" cy="1305694"/>
        </a:xfrm>
        <a:prstGeom prst="roundRect">
          <a:avLst>
            <a:gd name="adj" fmla="val 10000"/>
          </a:avLst>
        </a:prstGeom>
        <a:solidFill>
          <a:srgbClr val="FFFFFF">
            <a:alpha val="90000"/>
            <a:hueOff val="0"/>
            <a:satOff val="0"/>
            <a:lumOff val="0"/>
            <a:alphaOff val="0"/>
          </a:srgbClr>
        </a:solidFill>
        <a:ln w="25400" cap="flat" cmpd="sng" algn="ctr">
          <a:solidFill>
            <a:srgbClr val="67787B">
              <a:hueOff val="-6087578"/>
              <a:satOff val="7256"/>
              <a:lumOff val="5882"/>
              <a:alphaOff val="0"/>
            </a:srgbClr>
          </a:solidFill>
          <a:prstDash val="solid"/>
        </a:ln>
        <a:effectLst/>
      </dgm:spPr>
      <dgm:t>
        <a:bodyPr/>
        <a:lstStyle/>
        <a:p>
          <a:r>
            <a:rPr lang="sr-Latn-RS" sz="700">
              <a:solidFill>
                <a:srgbClr val="000000">
                  <a:hueOff val="0"/>
                  <a:satOff val="0"/>
                  <a:lumOff val="0"/>
                  <a:alphaOff val="0"/>
                </a:srgbClr>
              </a:solidFill>
              <a:latin typeface="Cambria"/>
              <a:ea typeface="+mn-ea"/>
              <a:cs typeface="+mn-cs"/>
            </a:rPr>
            <a:t>Predlog Zakona o slobodnom pristupu informacijama je upućen na Vladu SPI</a:t>
          </a:r>
        </a:p>
        <a:p>
          <a:r>
            <a:rPr lang="sr-Latn-RS" sz="700">
              <a:solidFill>
                <a:srgbClr val="000000">
                  <a:hueOff val="0"/>
                  <a:satOff val="0"/>
                  <a:lumOff val="0"/>
                  <a:alphaOff val="0"/>
                </a:srgbClr>
              </a:solidFill>
              <a:latin typeface="Cambria"/>
              <a:ea typeface="+mn-ea"/>
              <a:cs typeface="+mn-cs"/>
            </a:rPr>
            <a:t>Strateški cilj IV - </a:t>
          </a:r>
          <a:r>
            <a:rPr lang="en-US" sz="700">
              <a:solidFill>
                <a:srgbClr val="000000">
                  <a:hueOff val="0"/>
                  <a:satOff val="0"/>
                  <a:lumOff val="0"/>
                  <a:alphaOff val="0"/>
                </a:srgbClr>
              </a:solidFill>
              <a:latin typeface="Cambria"/>
              <a:ea typeface="+mn-ea"/>
              <a:cs typeface="+mn-cs"/>
            </a:rPr>
            <a:t>TRANSPARENTNA I OTVORENA JAVNA UPRAVA</a:t>
          </a:r>
          <a:r>
            <a:rPr lang="sr-Latn-RS" sz="700">
              <a:solidFill>
                <a:srgbClr val="000000">
                  <a:hueOff val="0"/>
                  <a:satOff val="0"/>
                  <a:lumOff val="0"/>
                  <a:alphaOff val="0"/>
                </a:srgbClr>
              </a:solidFill>
              <a:latin typeface="Cambria"/>
              <a:ea typeface="+mn-ea"/>
              <a:cs typeface="+mn-cs"/>
            </a:rPr>
            <a:t> usmjeren je na implementaciju Zkona o SPI sa sljedećim operativnim ciljevima:</a:t>
          </a:r>
          <a:endParaRPr lang="en-US" sz="700">
            <a:solidFill>
              <a:srgbClr val="000000">
                <a:hueOff val="0"/>
                <a:satOff val="0"/>
                <a:lumOff val="0"/>
                <a:alphaOff val="0"/>
              </a:srgbClr>
            </a:solidFill>
            <a:latin typeface="Cambria"/>
            <a:ea typeface="+mn-ea"/>
            <a:cs typeface="+mn-cs"/>
          </a:endParaRPr>
        </a:p>
        <a:p>
          <a:r>
            <a:rPr lang="en-US" sz="700">
              <a:solidFill>
                <a:srgbClr val="000000">
                  <a:hueOff val="0"/>
                  <a:satOff val="0"/>
                  <a:lumOff val="0"/>
                  <a:alphaOff val="0"/>
                </a:srgbClr>
              </a:solidFill>
              <a:latin typeface="Cambria"/>
              <a:ea typeface="+mn-ea"/>
              <a:cs typeface="+mn-cs"/>
            </a:rPr>
            <a:t>OPERATIVNI CILJ 4.1. Unapređenje funkcionisanja sistema pravne zaštite u oblasti SPI i jačanje kapaciteta Agencije za zaštitu ličnih podataka i slobodan pristup informacijama</a:t>
          </a:r>
        </a:p>
        <a:p>
          <a:r>
            <a:rPr lang="en-US" sz="700">
              <a:solidFill>
                <a:srgbClr val="000000">
                  <a:hueOff val="0"/>
                  <a:satOff val="0"/>
                  <a:lumOff val="0"/>
                  <a:alphaOff val="0"/>
                </a:srgbClr>
              </a:solidFill>
              <a:latin typeface="Cambria"/>
              <a:ea typeface="+mn-ea"/>
              <a:cs typeface="+mn-cs"/>
            </a:rPr>
            <a:t>OPERATIVNI CILJ 4.2. Unapređenje primjene Zakona o SPI od strane obveznika primjene zakona i jačanje kapaciteta korisnika zakona, radi obezbjeđenja adekvatnog ostvarivanja prava na pristup informacijama</a:t>
          </a:r>
        </a:p>
        <a:p>
          <a:r>
            <a:rPr lang="en-US" sz="700">
              <a:solidFill>
                <a:srgbClr val="000000">
                  <a:hueOff val="0"/>
                  <a:satOff val="0"/>
                  <a:lumOff val="0"/>
                  <a:alphaOff val="0"/>
                </a:srgbClr>
              </a:solidFill>
              <a:latin typeface="Cambria"/>
              <a:ea typeface="+mn-ea"/>
              <a:cs typeface="+mn-cs"/>
            </a:rPr>
            <a:t>OPERATIVNI CILJ 4.3. Unapređenje ponovne upotrebe informacija i povećanje dostupnosti otvorenih podataka</a:t>
          </a:r>
        </a:p>
      </dgm:t>
    </dgm:pt>
    <dgm:pt modelId="{46CA0F77-9476-4BFA-972C-2C99DAD5D870}" type="parTrans" cxnId="{380E1310-2878-44B2-A2BA-A1F21A56B136}">
      <dgm:prSet/>
      <dgm:spPr>
        <a:xfrm>
          <a:off x="3504831" y="358754"/>
          <a:ext cx="292520" cy="1704114"/>
        </a:xfrm>
        <a:custGeom>
          <a:avLst/>
          <a:gdLst/>
          <a:ahLst/>
          <a:cxnLst/>
          <a:rect l="0" t="0" r="0" b="0"/>
          <a:pathLst>
            <a:path>
              <a:moveTo>
                <a:pt x="0" y="0"/>
              </a:moveTo>
              <a:lnTo>
                <a:pt x="0" y="1704114"/>
              </a:lnTo>
              <a:lnTo>
                <a:pt x="292520" y="1704114"/>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B9F92B3B-C145-495A-A24A-01489605866F}" type="sibTrans" cxnId="{380E1310-2878-44B2-A2BA-A1F21A56B136}">
      <dgm:prSet/>
      <dgm:spPr/>
      <dgm:t>
        <a:bodyPr/>
        <a:lstStyle/>
        <a:p>
          <a:endParaRPr lang="en-US"/>
        </a:p>
      </dgm:t>
    </dgm:pt>
    <dgm:pt modelId="{06F329E3-DDB3-4DB6-B824-6BC0ED7FF33D}">
      <dgm:prSet phldrT="[Text]" custT="1"/>
      <dgm:spPr>
        <a:xfrm>
          <a:off x="585898" y="1316772"/>
          <a:ext cx="2420512" cy="671765"/>
        </a:xfrm>
        <a:prstGeom prst="roundRect">
          <a:avLst>
            <a:gd name="adj" fmla="val 10000"/>
          </a:avLst>
        </a:prstGeom>
        <a:solidFill>
          <a:srgbClr val="FFFFFF">
            <a:alpha val="90000"/>
            <a:hueOff val="0"/>
            <a:satOff val="0"/>
            <a:lumOff val="0"/>
            <a:alphaOff val="0"/>
          </a:srgbClr>
        </a:solidFill>
        <a:ln w="25400" cap="flat" cmpd="sng" algn="ctr">
          <a:solidFill>
            <a:srgbClr val="67787B">
              <a:hueOff val="-1217516"/>
              <a:satOff val="1451"/>
              <a:lumOff val="1176"/>
              <a:alphaOff val="0"/>
            </a:srgbClr>
          </a:solidFill>
          <a:prstDash val="solid"/>
        </a:ln>
        <a:effectLst/>
      </dgm:spPr>
      <dgm:t>
        <a:bodyPr/>
        <a:lstStyle/>
        <a:p>
          <a:r>
            <a:rPr lang="en-US" sz="900">
              <a:solidFill>
                <a:srgbClr val="000000">
                  <a:hueOff val="0"/>
                  <a:satOff val="0"/>
                  <a:lumOff val="0"/>
                  <a:alphaOff val="0"/>
                </a:srgbClr>
              </a:solidFill>
              <a:latin typeface="Cambria"/>
              <a:ea typeface="+mn-ea"/>
              <a:cs typeface="+mn-cs"/>
            </a:rPr>
            <a:t>Poboljšava pristup građana informacijama – finalizirati usvajanje i početi sa implementicijom izmjene i dopune Zakona</a:t>
          </a:r>
          <a:r>
            <a:rPr lang="sr-Latn-RS" sz="900">
              <a:solidFill>
                <a:srgbClr val="000000">
                  <a:hueOff val="0"/>
                  <a:satOff val="0"/>
                  <a:lumOff val="0"/>
                  <a:alphaOff val="0"/>
                </a:srgbClr>
              </a:solidFill>
              <a:latin typeface="Cambria"/>
              <a:ea typeface="+mn-ea"/>
              <a:cs typeface="+mn-cs"/>
            </a:rPr>
            <a:t> o slobodnom pristupu informacijama</a:t>
          </a:r>
          <a:r>
            <a:rPr lang="en-US" sz="900">
              <a:solidFill>
                <a:srgbClr val="000000">
                  <a:hueOff val="0"/>
                  <a:satOff val="0"/>
                  <a:lumOff val="0"/>
                  <a:alphaOff val="0"/>
                </a:srgbClr>
              </a:solidFill>
              <a:latin typeface="Cambria"/>
              <a:ea typeface="+mn-ea"/>
              <a:cs typeface="+mn-cs"/>
            </a:rPr>
            <a:t> u skl</a:t>
          </a:r>
          <a:r>
            <a:rPr lang="sr-Latn-RS" sz="900">
              <a:solidFill>
                <a:srgbClr val="000000">
                  <a:hueOff val="0"/>
                  <a:satOff val="0"/>
                  <a:lumOff val="0"/>
                  <a:alphaOff val="0"/>
                </a:srgbClr>
              </a:solidFill>
              <a:latin typeface="Cambria"/>
              <a:ea typeface="+mn-ea"/>
              <a:cs typeface="+mn-cs"/>
            </a:rPr>
            <a:t>a</a:t>
          </a:r>
          <a:r>
            <a:rPr lang="en-US" sz="900">
              <a:solidFill>
                <a:srgbClr val="000000">
                  <a:hueOff val="0"/>
                  <a:satOff val="0"/>
                  <a:lumOff val="0"/>
                  <a:alphaOff val="0"/>
                </a:srgbClr>
              </a:solidFill>
              <a:latin typeface="Cambria"/>
              <a:ea typeface="+mn-ea"/>
              <a:cs typeface="+mn-cs"/>
            </a:rPr>
            <a:t>du sa SIGMA principima javne uprave</a:t>
          </a:r>
        </a:p>
      </dgm:t>
    </dgm:pt>
    <dgm:pt modelId="{13CB6405-4276-4CDF-A194-7670AAA0B3C7}" type="parTrans" cxnId="{A8AA2150-E6B3-4916-A9EB-37AD7D90F848}">
      <dgm:prSet/>
      <dgm:spPr>
        <a:xfrm>
          <a:off x="293378" y="358754"/>
          <a:ext cx="292520" cy="1293900"/>
        </a:xfrm>
        <a:custGeom>
          <a:avLst/>
          <a:gdLst/>
          <a:ahLst/>
          <a:cxnLst/>
          <a:rect l="0" t="0" r="0" b="0"/>
          <a:pathLst>
            <a:path>
              <a:moveTo>
                <a:pt x="0" y="0"/>
              </a:moveTo>
              <a:lnTo>
                <a:pt x="0" y="1293900"/>
              </a:lnTo>
              <a:lnTo>
                <a:pt x="292520" y="1293900"/>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D290A23F-8350-495C-8405-3805C8DB94F5}" type="sibTrans" cxnId="{A8AA2150-E6B3-4916-A9EB-37AD7D90F848}">
      <dgm:prSet/>
      <dgm:spPr/>
      <dgm:t>
        <a:bodyPr/>
        <a:lstStyle/>
        <a:p>
          <a:endParaRPr lang="en-US"/>
        </a:p>
      </dgm:t>
    </dgm:pt>
    <dgm:pt modelId="{20659C88-88DC-4406-A2B6-6BC194333081}">
      <dgm:prSet phldrT="[Text]" custT="1"/>
      <dgm:spPr>
        <a:xfrm>
          <a:off x="585898" y="2131664"/>
          <a:ext cx="2420512" cy="671765"/>
        </a:xfrm>
        <a:prstGeom prst="roundRect">
          <a:avLst>
            <a:gd name="adj" fmla="val 10000"/>
          </a:avLst>
        </a:prstGeom>
        <a:solidFill>
          <a:srgbClr val="FFFFFF">
            <a:alpha val="90000"/>
            <a:hueOff val="0"/>
            <a:satOff val="0"/>
            <a:lumOff val="0"/>
            <a:alphaOff val="0"/>
          </a:srgbClr>
        </a:solidFill>
        <a:ln w="25400" cap="flat" cmpd="sng" algn="ctr">
          <a:solidFill>
            <a:srgbClr val="67787B">
              <a:hueOff val="-2435031"/>
              <a:satOff val="2902"/>
              <a:lumOff val="2353"/>
              <a:alphaOff val="0"/>
            </a:srgbClr>
          </a:solidFill>
          <a:prstDash val="solid"/>
        </a:ln>
        <a:effectLst/>
      </dgm:spPr>
      <dgm:t>
        <a:bodyPr/>
        <a:lstStyle/>
        <a:p>
          <a:r>
            <a:rPr lang="en-US" sz="900">
              <a:solidFill>
                <a:srgbClr val="000000">
                  <a:hueOff val="0"/>
                  <a:satOff val="0"/>
                  <a:lumOff val="0"/>
                  <a:alphaOff val="0"/>
                </a:srgbClr>
              </a:solidFill>
              <a:latin typeface="Cambria"/>
              <a:ea typeface="+mn-ea"/>
              <a:cs typeface="+mn-cs"/>
            </a:rPr>
            <a:t>Obezbijediti djelotvorne linije odgovornosti između i unutar institucija</a:t>
          </a:r>
        </a:p>
      </dgm:t>
    </dgm:pt>
    <dgm:pt modelId="{CB3A07C6-8FD8-48A0-ABEC-211582A6797B}" type="parTrans" cxnId="{0B88A6E9-C812-495C-9F18-F6ABD65729C2}">
      <dgm:prSet/>
      <dgm:spPr>
        <a:xfrm>
          <a:off x="293378" y="358754"/>
          <a:ext cx="292520" cy="2108792"/>
        </a:xfrm>
        <a:custGeom>
          <a:avLst/>
          <a:gdLst/>
          <a:ahLst/>
          <a:cxnLst/>
          <a:rect l="0" t="0" r="0" b="0"/>
          <a:pathLst>
            <a:path>
              <a:moveTo>
                <a:pt x="0" y="0"/>
              </a:moveTo>
              <a:lnTo>
                <a:pt x="0" y="2108792"/>
              </a:lnTo>
              <a:lnTo>
                <a:pt x="292520" y="2108792"/>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4A486845-D25E-4CBB-BABD-FA1AAF925226}" type="sibTrans" cxnId="{0B88A6E9-C812-495C-9F18-F6ABD65729C2}">
      <dgm:prSet/>
      <dgm:spPr/>
      <dgm:t>
        <a:bodyPr/>
        <a:lstStyle/>
        <a:p>
          <a:endParaRPr lang="en-US"/>
        </a:p>
      </dgm:t>
    </dgm:pt>
    <dgm:pt modelId="{3EFFE232-6C3C-4474-AB5B-A1335DF02E75}">
      <dgm:prSet phldrT="[Text]" custT="1"/>
      <dgm:spPr>
        <a:xfrm>
          <a:off x="585898" y="2946555"/>
          <a:ext cx="2420512" cy="671765"/>
        </a:xfrm>
        <a:prstGeom prst="roundRect">
          <a:avLst>
            <a:gd name="adj" fmla="val 10000"/>
          </a:avLst>
        </a:prstGeom>
        <a:solidFill>
          <a:srgbClr val="FFFFFF">
            <a:alpha val="90000"/>
            <a:hueOff val="0"/>
            <a:satOff val="0"/>
            <a:lumOff val="0"/>
            <a:alphaOff val="0"/>
          </a:srgbClr>
        </a:solidFill>
        <a:ln w="25400" cap="flat" cmpd="sng" algn="ctr">
          <a:solidFill>
            <a:srgbClr val="67787B">
              <a:hueOff val="-3652546"/>
              <a:satOff val="4353"/>
              <a:lumOff val="3529"/>
              <a:alphaOff val="0"/>
            </a:srgbClr>
          </a:solidFill>
          <a:prstDash val="solid"/>
        </a:ln>
        <a:effectLst/>
      </dgm:spPr>
      <dgm:t>
        <a:bodyPr/>
        <a:lstStyle/>
        <a:p>
          <a:r>
            <a:rPr lang="en-US" sz="900">
              <a:solidFill>
                <a:srgbClr val="000000">
                  <a:hueOff val="0"/>
                  <a:satOff val="0"/>
                  <a:lumOff val="0"/>
                  <a:alphaOff val="0"/>
                </a:srgbClr>
              </a:solidFill>
              <a:latin typeface="Cambria"/>
              <a:ea typeface="+mn-ea"/>
              <a:cs typeface="+mn-cs"/>
            </a:rPr>
            <a:t>Obezbijedi zapošljavanje na svim mjestima u javnoj upravi prema principima rezultat</a:t>
          </a:r>
          <a:r>
            <a:rPr lang="sr-Latn-RS" sz="900">
              <a:solidFill>
                <a:srgbClr val="000000">
                  <a:hueOff val="0"/>
                  <a:satOff val="0"/>
                  <a:lumOff val="0"/>
                  <a:alphaOff val="0"/>
                </a:srgbClr>
              </a:solidFill>
              <a:latin typeface="Cambria"/>
              <a:ea typeface="+mn-ea"/>
              <a:cs typeface="+mn-cs"/>
            </a:rPr>
            <a:t>a</a:t>
          </a:r>
          <a:r>
            <a:rPr lang="en-US" sz="900">
              <a:solidFill>
                <a:srgbClr val="000000">
                  <a:hueOff val="0"/>
                  <a:satOff val="0"/>
                  <a:lumOff val="0"/>
                  <a:alphaOff val="0"/>
                </a:srgbClr>
              </a:solidFill>
              <a:latin typeface="Cambria"/>
              <a:ea typeface="+mn-ea"/>
              <a:cs typeface="+mn-cs"/>
            </a:rPr>
            <a:t>, kompetencija i transparentost</a:t>
          </a:r>
          <a:r>
            <a:rPr lang="sr-Latn-RS" sz="900">
              <a:solidFill>
                <a:srgbClr val="000000">
                  <a:hueOff val="0"/>
                  <a:satOff val="0"/>
                  <a:lumOff val="0"/>
                  <a:alphaOff val="0"/>
                </a:srgbClr>
              </a:solidFill>
              <a:latin typeface="Cambria"/>
              <a:ea typeface="+mn-ea"/>
              <a:cs typeface="+mn-cs"/>
            </a:rPr>
            <a:t>i</a:t>
          </a:r>
          <a:endParaRPr lang="en-US" sz="900">
            <a:solidFill>
              <a:srgbClr val="000000">
                <a:hueOff val="0"/>
                <a:satOff val="0"/>
                <a:lumOff val="0"/>
                <a:alphaOff val="0"/>
              </a:srgbClr>
            </a:solidFill>
            <a:latin typeface="Cambria"/>
            <a:ea typeface="+mn-ea"/>
            <a:cs typeface="+mn-cs"/>
          </a:endParaRPr>
        </a:p>
      </dgm:t>
    </dgm:pt>
    <dgm:pt modelId="{CBEA0CF4-DE3F-45A4-89F3-705E3138E358}" type="parTrans" cxnId="{A17F785C-A971-4D31-8CE5-B0A5F41F8E57}">
      <dgm:prSet/>
      <dgm:spPr>
        <a:xfrm>
          <a:off x="293378" y="358754"/>
          <a:ext cx="292520" cy="2923683"/>
        </a:xfrm>
        <a:custGeom>
          <a:avLst/>
          <a:gdLst/>
          <a:ahLst/>
          <a:cxnLst/>
          <a:rect l="0" t="0" r="0" b="0"/>
          <a:pathLst>
            <a:path>
              <a:moveTo>
                <a:pt x="0" y="0"/>
              </a:moveTo>
              <a:lnTo>
                <a:pt x="0" y="2923683"/>
              </a:lnTo>
              <a:lnTo>
                <a:pt x="292520" y="2923683"/>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B79919AE-4F58-412C-8E2A-8DF118AAAF8D}" type="sibTrans" cxnId="{A17F785C-A971-4D31-8CE5-B0A5F41F8E57}">
      <dgm:prSet/>
      <dgm:spPr/>
      <dgm:t>
        <a:bodyPr/>
        <a:lstStyle/>
        <a:p>
          <a:endParaRPr lang="en-US"/>
        </a:p>
      </dgm:t>
    </dgm:pt>
    <dgm:pt modelId="{0EB111CF-DD3E-455E-9CAD-1C665E7AC1A1}">
      <dgm:prSet phldrT="[Text]" custT="1"/>
      <dgm:spPr>
        <a:xfrm>
          <a:off x="3797351" y="2858842"/>
          <a:ext cx="3212190" cy="572504"/>
        </a:xfrm>
        <a:prstGeom prst="roundRect">
          <a:avLst>
            <a:gd name="adj" fmla="val 10000"/>
          </a:avLst>
        </a:prstGeom>
        <a:solidFill>
          <a:srgbClr val="FFFFFF">
            <a:alpha val="90000"/>
            <a:hueOff val="0"/>
            <a:satOff val="0"/>
            <a:lumOff val="0"/>
            <a:alphaOff val="0"/>
          </a:srgbClr>
        </a:solidFill>
        <a:ln w="25400" cap="flat" cmpd="sng" algn="ctr">
          <a:solidFill>
            <a:srgbClr val="67787B">
              <a:hueOff val="-7305093"/>
              <a:satOff val="8707"/>
              <a:lumOff val="7059"/>
              <a:alphaOff val="0"/>
            </a:srgbClr>
          </a:solidFill>
          <a:prstDash val="solid"/>
        </a:ln>
        <a:effectLst/>
      </dgm:spPr>
      <dgm:t>
        <a:bodyPr/>
        <a:lstStyle/>
        <a:p>
          <a:r>
            <a:rPr lang="sr-Latn-RS" sz="700">
              <a:solidFill>
                <a:srgbClr val="000000">
                  <a:hueOff val="0"/>
                  <a:satOff val="0"/>
                  <a:lumOff val="0"/>
                  <a:alphaOff val="0"/>
                </a:srgbClr>
              </a:solidFill>
              <a:latin typeface="Cambria"/>
              <a:ea typeface="+mn-ea"/>
              <a:cs typeface="+mn-cs"/>
            </a:rPr>
            <a:t>Operativni cilj 1.1 </a:t>
          </a:r>
          <a:r>
            <a:rPr lang="en-US" sz="700" i="1">
              <a:solidFill>
                <a:srgbClr val="000000">
                  <a:hueOff val="0"/>
                  <a:satOff val="0"/>
                  <a:lumOff val="0"/>
                  <a:alphaOff val="0"/>
                </a:srgbClr>
              </a:solidFill>
              <a:latin typeface="Cambria"/>
              <a:ea typeface="+mn-ea"/>
              <a:cs typeface="+mn-cs"/>
            </a:rPr>
            <a:t>Funkcionalna javna uprava sa efikasnim nadzorom nad njenim radom i primjenom koncepta upravljačke odgovornosti</a:t>
          </a:r>
          <a:r>
            <a:rPr lang="sr-Latn-RS" sz="700">
              <a:solidFill>
                <a:srgbClr val="000000">
                  <a:hueOff val="0"/>
                  <a:satOff val="0"/>
                  <a:lumOff val="0"/>
                  <a:alphaOff val="0"/>
                </a:srgbClr>
              </a:solidFill>
              <a:latin typeface="Cambria"/>
              <a:ea typeface="+mn-ea"/>
              <a:cs typeface="+mn-cs"/>
            </a:rPr>
            <a:t> fokusira se na povećavanje % delegiranja odgovornosti kao i samoim konceptom odgovornosti u javnoj upravi sa pripadujućim aktivnostima u AP</a:t>
          </a:r>
          <a:endParaRPr lang="en-US" sz="700">
            <a:solidFill>
              <a:srgbClr val="000000">
                <a:hueOff val="0"/>
                <a:satOff val="0"/>
                <a:lumOff val="0"/>
                <a:alphaOff val="0"/>
              </a:srgbClr>
            </a:solidFill>
            <a:latin typeface="Cambria"/>
            <a:ea typeface="+mn-ea"/>
            <a:cs typeface="+mn-cs"/>
          </a:endParaRPr>
        </a:p>
      </dgm:t>
    </dgm:pt>
    <dgm:pt modelId="{578436FC-9933-469A-8B75-FB52F6BE470F}" type="parTrans" cxnId="{DE0B1248-957E-4D65-9149-4ADA93D2A65B}">
      <dgm:prSet/>
      <dgm:spPr>
        <a:xfrm>
          <a:off x="3504831" y="358754"/>
          <a:ext cx="292520" cy="2786339"/>
        </a:xfrm>
        <a:custGeom>
          <a:avLst/>
          <a:gdLst/>
          <a:ahLst/>
          <a:cxnLst/>
          <a:rect l="0" t="0" r="0" b="0"/>
          <a:pathLst>
            <a:path>
              <a:moveTo>
                <a:pt x="0" y="0"/>
              </a:moveTo>
              <a:lnTo>
                <a:pt x="0" y="2786339"/>
              </a:lnTo>
              <a:lnTo>
                <a:pt x="292520" y="2786339"/>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94F32BDE-8901-4B02-81D8-1AB6E5DE66A7}" type="sibTrans" cxnId="{DE0B1248-957E-4D65-9149-4ADA93D2A65B}">
      <dgm:prSet/>
      <dgm:spPr/>
      <dgm:t>
        <a:bodyPr/>
        <a:lstStyle/>
        <a:p>
          <a:endParaRPr lang="en-US"/>
        </a:p>
      </dgm:t>
    </dgm:pt>
    <dgm:pt modelId="{01D425BE-A5DE-494D-8533-0E47DF437573}">
      <dgm:prSet phldrT="[Text]" custT="1"/>
      <dgm:spPr>
        <a:xfrm>
          <a:off x="3797351" y="3574473"/>
          <a:ext cx="3174038" cy="671078"/>
        </a:xfrm>
        <a:prstGeom prst="roundRect">
          <a:avLst>
            <a:gd name="adj" fmla="val 10000"/>
          </a:avLst>
        </a:prstGeom>
        <a:solidFill>
          <a:srgbClr val="FFFFFF">
            <a:alpha val="90000"/>
            <a:hueOff val="0"/>
            <a:satOff val="0"/>
            <a:lumOff val="0"/>
            <a:alphaOff val="0"/>
          </a:srgbClr>
        </a:solidFill>
        <a:ln w="25400" cap="flat" cmpd="sng" algn="ctr">
          <a:solidFill>
            <a:srgbClr val="67787B">
              <a:hueOff val="-8522608"/>
              <a:satOff val="10158"/>
              <a:lumOff val="8235"/>
              <a:alphaOff val="0"/>
            </a:srgbClr>
          </a:solidFill>
          <a:prstDash val="solid"/>
        </a:ln>
        <a:effectLst/>
      </dgm:spPr>
      <dgm:t>
        <a:bodyPr/>
        <a:lstStyle/>
        <a:p>
          <a:r>
            <a:rPr lang="sr-Latn-RS" sz="700">
              <a:solidFill>
                <a:srgbClr val="000000">
                  <a:hueOff val="0"/>
                  <a:satOff val="0"/>
                  <a:lumOff val="0"/>
                  <a:alphaOff val="0"/>
                </a:srgbClr>
              </a:solidFill>
              <a:latin typeface="Cambria"/>
              <a:ea typeface="+mn-ea"/>
              <a:cs typeface="+mn-cs"/>
            </a:rPr>
            <a:t>Starteški cilj III Profesionalna javna uprava sa Operativnim ciljevima 3.1 </a:t>
          </a:r>
          <a:r>
            <a:rPr lang="en-US" sz="700" i="1">
              <a:solidFill>
                <a:srgbClr val="000000">
                  <a:hueOff val="0"/>
                  <a:satOff val="0"/>
                  <a:lumOff val="0"/>
                  <a:alphaOff val="0"/>
                </a:srgbClr>
              </a:solidFill>
              <a:latin typeface="Cambria"/>
              <a:ea typeface="+mn-ea"/>
              <a:cs typeface="+mn-cs"/>
            </a:rPr>
            <a:t>Efikasan sistem kadrovskog planiranja na osnovu identifikovanih potreba, unaprjeđenje postupka zapošljavanja ljudskih resursa i dalja digitalizacija u oblasti službeničkog sistema</a:t>
          </a:r>
          <a:r>
            <a:rPr lang="sr-Latn-RS" sz="700">
              <a:solidFill>
                <a:srgbClr val="000000">
                  <a:hueOff val="0"/>
                  <a:satOff val="0"/>
                  <a:lumOff val="0"/>
                  <a:alphaOff val="0"/>
                </a:srgbClr>
              </a:solidFill>
              <a:latin typeface="Cambria"/>
              <a:ea typeface="+mn-ea"/>
              <a:cs typeface="+mn-cs"/>
            </a:rPr>
            <a:t> i </a:t>
          </a:r>
          <a:r>
            <a:rPr lang="sr-Latn-RS" sz="700" i="1">
              <a:solidFill>
                <a:srgbClr val="000000">
                  <a:hueOff val="0"/>
                  <a:satOff val="0"/>
                  <a:lumOff val="0"/>
                  <a:alphaOff val="0"/>
                </a:srgbClr>
              </a:solidFill>
              <a:latin typeface="Cambria"/>
              <a:ea typeface="+mn-ea"/>
              <a:cs typeface="+mn-cs"/>
            </a:rPr>
            <a:t>3.2 </a:t>
          </a:r>
          <a:r>
            <a:rPr lang="en-US" sz="700" i="1">
              <a:solidFill>
                <a:srgbClr val="000000">
                  <a:hueOff val="0"/>
                  <a:satOff val="0"/>
                  <a:lumOff val="0"/>
                  <a:alphaOff val="0"/>
                </a:srgbClr>
              </a:solidFill>
              <a:latin typeface="Cambria"/>
              <a:ea typeface="+mn-ea"/>
              <a:cs typeface="+mn-cs"/>
            </a:rPr>
            <a:t>Javna uprava atraktivan poslodavac – efikasan sistem napredovanja i nagrađivanja na osnovu praćenja rezultata rada, ocjenjivanja i stalnog usavršavanja</a:t>
          </a:r>
          <a:r>
            <a:rPr lang="sr-Latn-RS" sz="700">
              <a:solidFill>
                <a:srgbClr val="000000">
                  <a:hueOff val="0"/>
                  <a:satOff val="0"/>
                  <a:lumOff val="0"/>
                  <a:alphaOff val="0"/>
                </a:srgbClr>
              </a:solidFill>
              <a:latin typeface="Cambria"/>
              <a:ea typeface="+mn-ea"/>
              <a:cs typeface="+mn-cs"/>
            </a:rPr>
            <a:t> fokusira se na razvoj kompetencija u javnoj upravi, procesu zapošljavanja po merit-based sistemu, te povećanju transparentnosti procesa</a:t>
          </a:r>
          <a:endParaRPr lang="en-US" sz="700">
            <a:solidFill>
              <a:srgbClr val="000000">
                <a:hueOff val="0"/>
                <a:satOff val="0"/>
                <a:lumOff val="0"/>
                <a:alphaOff val="0"/>
              </a:srgbClr>
            </a:solidFill>
            <a:latin typeface="Cambria"/>
            <a:ea typeface="+mn-ea"/>
            <a:cs typeface="+mn-cs"/>
          </a:endParaRPr>
        </a:p>
      </dgm:t>
    </dgm:pt>
    <dgm:pt modelId="{BF07733E-D577-486F-8F2F-E9BE9EADDF17}" type="parTrans" cxnId="{130BE65D-4E58-49C2-90C8-E9BB1EFEB889}">
      <dgm:prSet/>
      <dgm:spPr>
        <a:xfrm>
          <a:off x="3504831" y="358754"/>
          <a:ext cx="292520" cy="3551257"/>
        </a:xfrm>
        <a:custGeom>
          <a:avLst/>
          <a:gdLst/>
          <a:ahLst/>
          <a:cxnLst/>
          <a:rect l="0" t="0" r="0" b="0"/>
          <a:pathLst>
            <a:path>
              <a:moveTo>
                <a:pt x="0" y="0"/>
              </a:moveTo>
              <a:lnTo>
                <a:pt x="0" y="3551257"/>
              </a:lnTo>
              <a:lnTo>
                <a:pt x="292520" y="3551257"/>
              </a:lnTo>
            </a:path>
          </a:pathLst>
        </a:custGeom>
        <a:noFill/>
        <a:ln w="25400" cap="flat" cmpd="sng" algn="ctr">
          <a:solidFill>
            <a:srgbClr val="9D936F">
              <a:hueOff val="0"/>
              <a:satOff val="0"/>
              <a:lumOff val="0"/>
              <a:alphaOff val="0"/>
            </a:srgbClr>
          </a:solidFill>
          <a:prstDash val="solid"/>
        </a:ln>
        <a:effectLst/>
      </dgm:spPr>
      <dgm:t>
        <a:bodyPr/>
        <a:lstStyle/>
        <a:p>
          <a:endParaRPr lang="en-US"/>
        </a:p>
      </dgm:t>
    </dgm:pt>
    <dgm:pt modelId="{E177CA6C-DF10-43FD-90F5-7249B935A102}" type="sibTrans" cxnId="{130BE65D-4E58-49C2-90C8-E9BB1EFEB889}">
      <dgm:prSet/>
      <dgm:spPr/>
      <dgm:t>
        <a:bodyPr/>
        <a:lstStyle/>
        <a:p>
          <a:endParaRPr lang="en-US"/>
        </a:p>
      </dgm:t>
    </dgm:pt>
    <dgm:pt modelId="{1F2A5630-0B27-4CBB-8668-5AA39D0D0F82}" type="pres">
      <dgm:prSet presAssocID="{A9451049-FEAC-4088-84DE-2DFDE3948EA0}" presName="diagram" presStyleCnt="0">
        <dgm:presLayoutVars>
          <dgm:chPref val="1"/>
          <dgm:dir/>
          <dgm:animOne val="branch"/>
          <dgm:animLvl val="lvl"/>
          <dgm:resizeHandles/>
        </dgm:presLayoutVars>
      </dgm:prSet>
      <dgm:spPr/>
      <dgm:t>
        <a:bodyPr/>
        <a:lstStyle/>
        <a:p>
          <a:endParaRPr lang="en-US"/>
        </a:p>
      </dgm:t>
    </dgm:pt>
    <dgm:pt modelId="{AF9F54AB-E713-46F9-ADD7-46196C5DD915}" type="pres">
      <dgm:prSet presAssocID="{7B5C57A0-890E-4230-A554-B3D819DF27C1}" presName="root" presStyleCnt="0"/>
      <dgm:spPr/>
    </dgm:pt>
    <dgm:pt modelId="{6AA11200-A97D-4011-B09B-9ED11364153A}" type="pres">
      <dgm:prSet presAssocID="{7B5C57A0-890E-4230-A554-B3D819DF27C1}" presName="rootComposite" presStyleCnt="0"/>
      <dgm:spPr/>
    </dgm:pt>
    <dgm:pt modelId="{53A31682-D597-4E87-9C41-C7C5ECEDDCC3}" type="pres">
      <dgm:prSet presAssocID="{7B5C57A0-890E-4230-A554-B3D819DF27C1}" presName="rootText" presStyleLbl="node1" presStyleIdx="0" presStyleCnt="2" custScaleX="255474" custScaleY="62543"/>
      <dgm:spPr/>
      <dgm:t>
        <a:bodyPr/>
        <a:lstStyle/>
        <a:p>
          <a:endParaRPr lang="en-US"/>
        </a:p>
      </dgm:t>
    </dgm:pt>
    <dgm:pt modelId="{40727C0A-10D6-4DBB-828F-E38C4ED5A79A}" type="pres">
      <dgm:prSet presAssocID="{7B5C57A0-890E-4230-A554-B3D819DF27C1}" presName="rootConnector" presStyleLbl="node1" presStyleIdx="0" presStyleCnt="2"/>
      <dgm:spPr/>
      <dgm:t>
        <a:bodyPr/>
        <a:lstStyle/>
        <a:p>
          <a:endParaRPr lang="en-US"/>
        </a:p>
      </dgm:t>
    </dgm:pt>
    <dgm:pt modelId="{F2FF3452-7773-4356-986F-E3CA94AB7D0C}" type="pres">
      <dgm:prSet presAssocID="{7B5C57A0-890E-4230-A554-B3D819DF27C1}" presName="childShape" presStyleCnt="0"/>
      <dgm:spPr/>
    </dgm:pt>
    <dgm:pt modelId="{7A633105-F512-461B-B745-4BDD12AFF42A}" type="pres">
      <dgm:prSet presAssocID="{126D1014-EA3D-4C8E-B515-E9399FB8FC89}" presName="Name13" presStyleLbl="parChTrans1D2" presStyleIdx="0" presStyleCnt="8"/>
      <dgm:spPr/>
      <dgm:t>
        <a:bodyPr/>
        <a:lstStyle/>
        <a:p>
          <a:endParaRPr lang="en-US"/>
        </a:p>
      </dgm:t>
    </dgm:pt>
    <dgm:pt modelId="{6AACDBE3-442D-47E8-A0CF-701C9D6E3DA6}" type="pres">
      <dgm:prSet presAssocID="{B27FC057-B37A-4E26-B7BA-923D1EB2FF53}" presName="childText" presStyleLbl="bgAcc1" presStyleIdx="0" presStyleCnt="8" custScaleX="264246" custScaleY="117338">
        <dgm:presLayoutVars>
          <dgm:bulletEnabled val="1"/>
        </dgm:presLayoutVars>
      </dgm:prSet>
      <dgm:spPr/>
      <dgm:t>
        <a:bodyPr/>
        <a:lstStyle/>
        <a:p>
          <a:endParaRPr lang="en-US"/>
        </a:p>
      </dgm:t>
    </dgm:pt>
    <dgm:pt modelId="{4E67213C-D938-4617-B63B-F404F969381E}" type="pres">
      <dgm:prSet presAssocID="{13CB6405-4276-4CDF-A194-7670AAA0B3C7}" presName="Name13" presStyleLbl="parChTrans1D2" presStyleIdx="1" presStyleCnt="8"/>
      <dgm:spPr/>
      <dgm:t>
        <a:bodyPr/>
        <a:lstStyle/>
        <a:p>
          <a:endParaRPr lang="en-US"/>
        </a:p>
      </dgm:t>
    </dgm:pt>
    <dgm:pt modelId="{791888B0-9EA2-41FE-A106-04290FEC375F}" type="pres">
      <dgm:prSet presAssocID="{06F329E3-DDB3-4DB6-B824-6BC0ED7FF33D}" presName="childText" presStyleLbl="bgAcc1" presStyleIdx="1" presStyleCnt="8" custScaleX="264246" custScaleY="117338">
        <dgm:presLayoutVars>
          <dgm:bulletEnabled val="1"/>
        </dgm:presLayoutVars>
      </dgm:prSet>
      <dgm:spPr/>
      <dgm:t>
        <a:bodyPr/>
        <a:lstStyle/>
        <a:p>
          <a:endParaRPr lang="en-US"/>
        </a:p>
      </dgm:t>
    </dgm:pt>
    <dgm:pt modelId="{7F78CEEE-C77F-4DD0-8768-93F22E98C9DD}" type="pres">
      <dgm:prSet presAssocID="{CB3A07C6-8FD8-48A0-ABEC-211582A6797B}" presName="Name13" presStyleLbl="parChTrans1D2" presStyleIdx="2" presStyleCnt="8"/>
      <dgm:spPr/>
      <dgm:t>
        <a:bodyPr/>
        <a:lstStyle/>
        <a:p>
          <a:endParaRPr lang="en-US"/>
        </a:p>
      </dgm:t>
    </dgm:pt>
    <dgm:pt modelId="{19C2F37A-8179-441F-8937-DF7F56AF3F69}" type="pres">
      <dgm:prSet presAssocID="{20659C88-88DC-4406-A2B6-6BC194333081}" presName="childText" presStyleLbl="bgAcc1" presStyleIdx="2" presStyleCnt="8" custScaleX="264246" custScaleY="117338">
        <dgm:presLayoutVars>
          <dgm:bulletEnabled val="1"/>
        </dgm:presLayoutVars>
      </dgm:prSet>
      <dgm:spPr/>
      <dgm:t>
        <a:bodyPr/>
        <a:lstStyle/>
        <a:p>
          <a:endParaRPr lang="en-US"/>
        </a:p>
      </dgm:t>
    </dgm:pt>
    <dgm:pt modelId="{23C6123F-3F26-47DF-8E46-2AB0995E966F}" type="pres">
      <dgm:prSet presAssocID="{CBEA0CF4-DE3F-45A4-89F3-705E3138E358}" presName="Name13" presStyleLbl="parChTrans1D2" presStyleIdx="3" presStyleCnt="8"/>
      <dgm:spPr/>
      <dgm:t>
        <a:bodyPr/>
        <a:lstStyle/>
        <a:p>
          <a:endParaRPr lang="en-US"/>
        </a:p>
      </dgm:t>
    </dgm:pt>
    <dgm:pt modelId="{D6C7AF7B-3F87-4F08-83BF-00ED62D6EF4A}" type="pres">
      <dgm:prSet presAssocID="{3EFFE232-6C3C-4474-AB5B-A1335DF02E75}" presName="childText" presStyleLbl="bgAcc1" presStyleIdx="3" presStyleCnt="8" custScaleX="264246" custScaleY="117338">
        <dgm:presLayoutVars>
          <dgm:bulletEnabled val="1"/>
        </dgm:presLayoutVars>
      </dgm:prSet>
      <dgm:spPr/>
      <dgm:t>
        <a:bodyPr/>
        <a:lstStyle/>
        <a:p>
          <a:endParaRPr lang="en-US"/>
        </a:p>
      </dgm:t>
    </dgm:pt>
    <dgm:pt modelId="{C0D20E41-923B-4A8B-BF8E-202FAC662A38}" type="pres">
      <dgm:prSet presAssocID="{826DD49D-A55C-4DAF-B943-2D64A5295007}" presName="root" presStyleCnt="0"/>
      <dgm:spPr/>
    </dgm:pt>
    <dgm:pt modelId="{B98600FD-F430-465B-B03C-B948E4B8CA24}" type="pres">
      <dgm:prSet presAssocID="{826DD49D-A55C-4DAF-B943-2D64A5295007}" presName="rootComposite" presStyleCnt="0"/>
      <dgm:spPr/>
    </dgm:pt>
    <dgm:pt modelId="{EEDC8221-BFBF-4477-B6D4-43915D91E9F2}" type="pres">
      <dgm:prSet presAssocID="{826DD49D-A55C-4DAF-B943-2D64A5295007}" presName="rootText" presStyleLbl="node1" presStyleIdx="1" presStyleCnt="2" custScaleX="255474" custScaleY="62543"/>
      <dgm:spPr/>
      <dgm:t>
        <a:bodyPr/>
        <a:lstStyle/>
        <a:p>
          <a:endParaRPr lang="en-US"/>
        </a:p>
      </dgm:t>
    </dgm:pt>
    <dgm:pt modelId="{D25D3C5C-468B-4BD2-BBA0-54C9742C6BF2}" type="pres">
      <dgm:prSet presAssocID="{826DD49D-A55C-4DAF-B943-2D64A5295007}" presName="rootConnector" presStyleLbl="node1" presStyleIdx="1" presStyleCnt="2"/>
      <dgm:spPr/>
      <dgm:t>
        <a:bodyPr/>
        <a:lstStyle/>
        <a:p>
          <a:endParaRPr lang="en-US"/>
        </a:p>
      </dgm:t>
    </dgm:pt>
    <dgm:pt modelId="{52B7B716-407C-47D3-8646-9CDE60B54B2D}" type="pres">
      <dgm:prSet presAssocID="{826DD49D-A55C-4DAF-B943-2D64A5295007}" presName="childShape" presStyleCnt="0"/>
      <dgm:spPr/>
    </dgm:pt>
    <dgm:pt modelId="{A6BD6540-A90B-4D16-A7A4-665122E3E10D}" type="pres">
      <dgm:prSet presAssocID="{185C6D73-0747-457B-A5BE-46E55EE9A41F}" presName="Name13" presStyleLbl="parChTrans1D2" presStyleIdx="4" presStyleCnt="8"/>
      <dgm:spPr/>
      <dgm:t>
        <a:bodyPr/>
        <a:lstStyle/>
        <a:p>
          <a:endParaRPr lang="en-US"/>
        </a:p>
      </dgm:t>
    </dgm:pt>
    <dgm:pt modelId="{EF151238-09C4-42D3-B218-9CDE31025AB4}" type="pres">
      <dgm:prSet presAssocID="{A0A2DB1C-0B66-4E41-BEB0-9FB583AB6C79}" presName="childText" presStyleLbl="bgAcc1" presStyleIdx="4" presStyleCnt="8" custScaleX="346692" custScaleY="133626">
        <dgm:presLayoutVars>
          <dgm:bulletEnabled val="1"/>
        </dgm:presLayoutVars>
      </dgm:prSet>
      <dgm:spPr/>
      <dgm:t>
        <a:bodyPr/>
        <a:lstStyle/>
        <a:p>
          <a:endParaRPr lang="en-US"/>
        </a:p>
      </dgm:t>
    </dgm:pt>
    <dgm:pt modelId="{483A5A1D-2FF7-4406-BAC9-9B3A658C0358}" type="pres">
      <dgm:prSet presAssocID="{46CA0F77-9476-4BFA-972C-2C99DAD5D870}" presName="Name13" presStyleLbl="parChTrans1D2" presStyleIdx="5" presStyleCnt="8"/>
      <dgm:spPr/>
      <dgm:t>
        <a:bodyPr/>
        <a:lstStyle/>
        <a:p>
          <a:endParaRPr lang="en-US"/>
        </a:p>
      </dgm:t>
    </dgm:pt>
    <dgm:pt modelId="{D22F2ED5-54EC-431D-BD96-FE827BE0F77D}" type="pres">
      <dgm:prSet presAssocID="{7F66DFEA-9B81-4672-A33F-8E2AFD228A55}" presName="childText" presStyleLbl="bgAcc1" presStyleIdx="5" presStyleCnt="8" custScaleX="346692" custScaleY="259283">
        <dgm:presLayoutVars>
          <dgm:bulletEnabled val="1"/>
        </dgm:presLayoutVars>
      </dgm:prSet>
      <dgm:spPr/>
      <dgm:t>
        <a:bodyPr/>
        <a:lstStyle/>
        <a:p>
          <a:endParaRPr lang="en-US"/>
        </a:p>
      </dgm:t>
    </dgm:pt>
    <dgm:pt modelId="{0C86EAA4-187B-4898-B104-7CDDF563300D}" type="pres">
      <dgm:prSet presAssocID="{578436FC-9933-469A-8B75-FB52F6BE470F}" presName="Name13" presStyleLbl="parChTrans1D2" presStyleIdx="6" presStyleCnt="8"/>
      <dgm:spPr/>
      <dgm:t>
        <a:bodyPr/>
        <a:lstStyle/>
        <a:p>
          <a:endParaRPr lang="en-US"/>
        </a:p>
      </dgm:t>
    </dgm:pt>
    <dgm:pt modelId="{6FFE1871-E35D-44EA-A52B-5DDEC218C5DD}" type="pres">
      <dgm:prSet presAssocID="{0EB111CF-DD3E-455E-9CAD-1C665E7AC1A1}" presName="childText" presStyleLbl="bgAcc1" presStyleIdx="6" presStyleCnt="8" custScaleX="350673">
        <dgm:presLayoutVars>
          <dgm:bulletEnabled val="1"/>
        </dgm:presLayoutVars>
      </dgm:prSet>
      <dgm:spPr/>
      <dgm:t>
        <a:bodyPr/>
        <a:lstStyle/>
        <a:p>
          <a:endParaRPr lang="en-US"/>
        </a:p>
      </dgm:t>
    </dgm:pt>
    <dgm:pt modelId="{38C69876-F408-4F92-8BE0-A01F4F2867DB}" type="pres">
      <dgm:prSet presAssocID="{BF07733E-D577-486F-8F2F-E9BE9EADDF17}" presName="Name13" presStyleLbl="parChTrans1D2" presStyleIdx="7" presStyleCnt="8"/>
      <dgm:spPr/>
      <dgm:t>
        <a:bodyPr/>
        <a:lstStyle/>
        <a:p>
          <a:endParaRPr lang="en-US"/>
        </a:p>
      </dgm:t>
    </dgm:pt>
    <dgm:pt modelId="{8D82E682-FF95-4FEE-9797-4143D0C71D10}" type="pres">
      <dgm:prSet presAssocID="{01D425BE-A5DE-494D-8533-0E47DF437573}" presName="childText" presStyleLbl="bgAcc1" presStyleIdx="7" presStyleCnt="8" custScaleX="346508" custScaleY="151941">
        <dgm:presLayoutVars>
          <dgm:bulletEnabled val="1"/>
        </dgm:presLayoutVars>
      </dgm:prSet>
      <dgm:spPr/>
      <dgm:t>
        <a:bodyPr/>
        <a:lstStyle/>
        <a:p>
          <a:endParaRPr lang="en-US"/>
        </a:p>
      </dgm:t>
    </dgm:pt>
  </dgm:ptLst>
  <dgm:cxnLst>
    <dgm:cxn modelId="{9027A7FE-82EB-4A89-96CC-5FE7C18FE4C7}" srcId="{A9451049-FEAC-4088-84DE-2DFDE3948EA0}" destId="{7B5C57A0-890E-4230-A554-B3D819DF27C1}" srcOrd="0" destOrd="0" parTransId="{CB5773B1-8BAC-4512-A6EB-FF9B161C7DA0}" sibTransId="{4BF2C839-E04D-4867-A51D-7AD2040D1C64}"/>
    <dgm:cxn modelId="{E676CAC7-6E15-4064-8BB1-7FA60E7CE2C5}" type="presOf" srcId="{7B5C57A0-890E-4230-A554-B3D819DF27C1}" destId="{53A31682-D597-4E87-9C41-C7C5ECEDDCC3}" srcOrd="0" destOrd="0" presId="urn:microsoft.com/office/officeart/2005/8/layout/hierarchy3"/>
    <dgm:cxn modelId="{D76D7F85-BA07-4257-9B94-32A813FDD235}" type="presOf" srcId="{185C6D73-0747-457B-A5BE-46E55EE9A41F}" destId="{A6BD6540-A90B-4D16-A7A4-665122E3E10D}" srcOrd="0" destOrd="0" presId="urn:microsoft.com/office/officeart/2005/8/layout/hierarchy3"/>
    <dgm:cxn modelId="{380E1310-2878-44B2-A2BA-A1F21A56B136}" srcId="{826DD49D-A55C-4DAF-B943-2D64A5295007}" destId="{7F66DFEA-9B81-4672-A33F-8E2AFD228A55}" srcOrd="1" destOrd="0" parTransId="{46CA0F77-9476-4BFA-972C-2C99DAD5D870}" sibTransId="{B9F92B3B-C145-495A-A24A-01489605866F}"/>
    <dgm:cxn modelId="{78FBC932-D52A-4412-8FA6-0823B6AA7E4E}" srcId="{826DD49D-A55C-4DAF-B943-2D64A5295007}" destId="{A0A2DB1C-0B66-4E41-BEB0-9FB583AB6C79}" srcOrd="0" destOrd="0" parTransId="{185C6D73-0747-457B-A5BE-46E55EE9A41F}" sibTransId="{2318422B-5A53-4D1C-BF7A-8349D12D25D6}"/>
    <dgm:cxn modelId="{827D9066-ED96-442F-81CD-8A098DF726B1}" type="presOf" srcId="{CBEA0CF4-DE3F-45A4-89F3-705E3138E358}" destId="{23C6123F-3F26-47DF-8E46-2AB0995E966F}" srcOrd="0" destOrd="0" presId="urn:microsoft.com/office/officeart/2005/8/layout/hierarchy3"/>
    <dgm:cxn modelId="{67156CC1-315C-434F-9D6A-9098B3801024}" type="presOf" srcId="{826DD49D-A55C-4DAF-B943-2D64A5295007}" destId="{EEDC8221-BFBF-4477-B6D4-43915D91E9F2}" srcOrd="0" destOrd="0" presId="urn:microsoft.com/office/officeart/2005/8/layout/hierarchy3"/>
    <dgm:cxn modelId="{6F9FCB83-43AC-49BE-BC4B-26E311BCFFAC}" type="presOf" srcId="{126D1014-EA3D-4C8E-B515-E9399FB8FC89}" destId="{7A633105-F512-461B-B745-4BDD12AFF42A}" srcOrd="0" destOrd="0" presId="urn:microsoft.com/office/officeart/2005/8/layout/hierarchy3"/>
    <dgm:cxn modelId="{9971E57C-4FD4-4BAB-B288-75D8DC861EAA}" type="presOf" srcId="{06F329E3-DDB3-4DB6-B824-6BC0ED7FF33D}" destId="{791888B0-9EA2-41FE-A106-04290FEC375F}" srcOrd="0" destOrd="0" presId="urn:microsoft.com/office/officeart/2005/8/layout/hierarchy3"/>
    <dgm:cxn modelId="{2048A1B3-5152-4DF2-808B-90D7E7B5F188}" srcId="{7B5C57A0-890E-4230-A554-B3D819DF27C1}" destId="{B27FC057-B37A-4E26-B7BA-923D1EB2FF53}" srcOrd="0" destOrd="0" parTransId="{126D1014-EA3D-4C8E-B515-E9399FB8FC89}" sibTransId="{A1B25DB0-A927-448B-BCD9-6329F61CEF14}"/>
    <dgm:cxn modelId="{DA50248E-3AF7-4738-8C65-0405E0C25ED9}" srcId="{A9451049-FEAC-4088-84DE-2DFDE3948EA0}" destId="{826DD49D-A55C-4DAF-B943-2D64A5295007}" srcOrd="1" destOrd="0" parTransId="{E1FB6B8A-0C57-494B-85E6-87F907B2CE1E}" sibTransId="{9B23473A-A83A-403F-AE0E-28FCEFC3718F}"/>
    <dgm:cxn modelId="{50B60555-03CB-4CB9-A515-F59EC868D104}" type="presOf" srcId="{13CB6405-4276-4CDF-A194-7670AAA0B3C7}" destId="{4E67213C-D938-4617-B63B-F404F969381E}" srcOrd="0" destOrd="0" presId="urn:microsoft.com/office/officeart/2005/8/layout/hierarchy3"/>
    <dgm:cxn modelId="{BB51B9D9-E642-4E5B-89FD-80429DFB03C0}" type="presOf" srcId="{CB3A07C6-8FD8-48A0-ABEC-211582A6797B}" destId="{7F78CEEE-C77F-4DD0-8768-93F22E98C9DD}" srcOrd="0" destOrd="0" presId="urn:microsoft.com/office/officeart/2005/8/layout/hierarchy3"/>
    <dgm:cxn modelId="{DA67D113-316C-4BFE-BA96-80C6B907E6F8}" type="presOf" srcId="{578436FC-9933-469A-8B75-FB52F6BE470F}" destId="{0C86EAA4-187B-4898-B104-7CDDF563300D}" srcOrd="0" destOrd="0" presId="urn:microsoft.com/office/officeart/2005/8/layout/hierarchy3"/>
    <dgm:cxn modelId="{FDB64866-A597-4EA1-9814-B62DB88C09C8}" type="presOf" srcId="{46CA0F77-9476-4BFA-972C-2C99DAD5D870}" destId="{483A5A1D-2FF7-4406-BAC9-9B3A658C0358}" srcOrd="0" destOrd="0" presId="urn:microsoft.com/office/officeart/2005/8/layout/hierarchy3"/>
    <dgm:cxn modelId="{9356E591-897A-436B-A482-2D613E8BCBF7}" type="presOf" srcId="{B27FC057-B37A-4E26-B7BA-923D1EB2FF53}" destId="{6AACDBE3-442D-47E8-A0CF-701C9D6E3DA6}" srcOrd="0" destOrd="0" presId="urn:microsoft.com/office/officeart/2005/8/layout/hierarchy3"/>
    <dgm:cxn modelId="{A8AA2150-E6B3-4916-A9EB-37AD7D90F848}" srcId="{7B5C57A0-890E-4230-A554-B3D819DF27C1}" destId="{06F329E3-DDB3-4DB6-B824-6BC0ED7FF33D}" srcOrd="1" destOrd="0" parTransId="{13CB6405-4276-4CDF-A194-7670AAA0B3C7}" sibTransId="{D290A23F-8350-495C-8405-3805C8DB94F5}"/>
    <dgm:cxn modelId="{0B88A6E9-C812-495C-9F18-F6ABD65729C2}" srcId="{7B5C57A0-890E-4230-A554-B3D819DF27C1}" destId="{20659C88-88DC-4406-A2B6-6BC194333081}" srcOrd="2" destOrd="0" parTransId="{CB3A07C6-8FD8-48A0-ABEC-211582A6797B}" sibTransId="{4A486845-D25E-4CBB-BABD-FA1AAF925226}"/>
    <dgm:cxn modelId="{CC2FF146-5661-4C6D-BDD7-98EBB0CE3B67}" type="presOf" srcId="{01D425BE-A5DE-494D-8533-0E47DF437573}" destId="{8D82E682-FF95-4FEE-9797-4143D0C71D10}" srcOrd="0" destOrd="0" presId="urn:microsoft.com/office/officeart/2005/8/layout/hierarchy3"/>
    <dgm:cxn modelId="{130BE65D-4E58-49C2-90C8-E9BB1EFEB889}" srcId="{826DD49D-A55C-4DAF-B943-2D64A5295007}" destId="{01D425BE-A5DE-494D-8533-0E47DF437573}" srcOrd="3" destOrd="0" parTransId="{BF07733E-D577-486F-8F2F-E9BE9EADDF17}" sibTransId="{E177CA6C-DF10-43FD-90F5-7249B935A102}"/>
    <dgm:cxn modelId="{EB958A7D-578D-4436-B021-B3AD2BAE37B7}" type="presOf" srcId="{3EFFE232-6C3C-4474-AB5B-A1335DF02E75}" destId="{D6C7AF7B-3F87-4F08-83BF-00ED62D6EF4A}" srcOrd="0" destOrd="0" presId="urn:microsoft.com/office/officeart/2005/8/layout/hierarchy3"/>
    <dgm:cxn modelId="{523FE983-6547-49C0-A87F-964A4655E524}" type="presOf" srcId="{BF07733E-D577-486F-8F2F-E9BE9EADDF17}" destId="{38C69876-F408-4F92-8BE0-A01F4F2867DB}" srcOrd="0" destOrd="0" presId="urn:microsoft.com/office/officeart/2005/8/layout/hierarchy3"/>
    <dgm:cxn modelId="{44DF53AA-6FBA-4B56-95EC-DFCE69E4F504}" type="presOf" srcId="{826DD49D-A55C-4DAF-B943-2D64A5295007}" destId="{D25D3C5C-468B-4BD2-BBA0-54C9742C6BF2}" srcOrd="1" destOrd="0" presId="urn:microsoft.com/office/officeart/2005/8/layout/hierarchy3"/>
    <dgm:cxn modelId="{9228A41B-01DA-4960-B62C-3764D497137D}" type="presOf" srcId="{A0A2DB1C-0B66-4E41-BEB0-9FB583AB6C79}" destId="{EF151238-09C4-42D3-B218-9CDE31025AB4}" srcOrd="0" destOrd="0" presId="urn:microsoft.com/office/officeart/2005/8/layout/hierarchy3"/>
    <dgm:cxn modelId="{DE0B1248-957E-4D65-9149-4ADA93D2A65B}" srcId="{826DD49D-A55C-4DAF-B943-2D64A5295007}" destId="{0EB111CF-DD3E-455E-9CAD-1C665E7AC1A1}" srcOrd="2" destOrd="0" parTransId="{578436FC-9933-469A-8B75-FB52F6BE470F}" sibTransId="{94F32BDE-8901-4B02-81D8-1AB6E5DE66A7}"/>
    <dgm:cxn modelId="{DAD2DD43-42E1-4703-B183-08C3E3F544FC}" type="presOf" srcId="{7F66DFEA-9B81-4672-A33F-8E2AFD228A55}" destId="{D22F2ED5-54EC-431D-BD96-FE827BE0F77D}" srcOrd="0" destOrd="0" presId="urn:microsoft.com/office/officeart/2005/8/layout/hierarchy3"/>
    <dgm:cxn modelId="{A17F785C-A971-4D31-8CE5-B0A5F41F8E57}" srcId="{7B5C57A0-890E-4230-A554-B3D819DF27C1}" destId="{3EFFE232-6C3C-4474-AB5B-A1335DF02E75}" srcOrd="3" destOrd="0" parTransId="{CBEA0CF4-DE3F-45A4-89F3-705E3138E358}" sibTransId="{B79919AE-4F58-412C-8E2A-8DF118AAAF8D}"/>
    <dgm:cxn modelId="{CCD9136E-7D66-48A4-9DEE-A4B48BBE17D5}" type="presOf" srcId="{0EB111CF-DD3E-455E-9CAD-1C665E7AC1A1}" destId="{6FFE1871-E35D-44EA-A52B-5DDEC218C5DD}" srcOrd="0" destOrd="0" presId="urn:microsoft.com/office/officeart/2005/8/layout/hierarchy3"/>
    <dgm:cxn modelId="{ABE6A148-FBAB-44D8-B536-DE6EC272B58D}" type="presOf" srcId="{A9451049-FEAC-4088-84DE-2DFDE3948EA0}" destId="{1F2A5630-0B27-4CBB-8668-5AA39D0D0F82}" srcOrd="0" destOrd="0" presId="urn:microsoft.com/office/officeart/2005/8/layout/hierarchy3"/>
    <dgm:cxn modelId="{97A45E36-6F6E-4A3E-91D4-F3084CAB29DC}" type="presOf" srcId="{20659C88-88DC-4406-A2B6-6BC194333081}" destId="{19C2F37A-8179-441F-8937-DF7F56AF3F69}" srcOrd="0" destOrd="0" presId="urn:microsoft.com/office/officeart/2005/8/layout/hierarchy3"/>
    <dgm:cxn modelId="{F49FD2C3-707E-4D6F-BE17-613B43474A8E}" type="presOf" srcId="{7B5C57A0-890E-4230-A554-B3D819DF27C1}" destId="{40727C0A-10D6-4DBB-828F-E38C4ED5A79A}" srcOrd="1" destOrd="0" presId="urn:microsoft.com/office/officeart/2005/8/layout/hierarchy3"/>
    <dgm:cxn modelId="{038DE2C9-D98F-4857-8D89-11A627D7DAF9}" type="presParOf" srcId="{1F2A5630-0B27-4CBB-8668-5AA39D0D0F82}" destId="{AF9F54AB-E713-46F9-ADD7-46196C5DD915}" srcOrd="0" destOrd="0" presId="urn:microsoft.com/office/officeart/2005/8/layout/hierarchy3"/>
    <dgm:cxn modelId="{EBE7187D-28B3-4C58-B2DF-DF599DC69ABA}" type="presParOf" srcId="{AF9F54AB-E713-46F9-ADD7-46196C5DD915}" destId="{6AA11200-A97D-4011-B09B-9ED11364153A}" srcOrd="0" destOrd="0" presId="urn:microsoft.com/office/officeart/2005/8/layout/hierarchy3"/>
    <dgm:cxn modelId="{4022F2CA-5D7A-4366-9D8B-6C3656CFF96A}" type="presParOf" srcId="{6AA11200-A97D-4011-B09B-9ED11364153A}" destId="{53A31682-D597-4E87-9C41-C7C5ECEDDCC3}" srcOrd="0" destOrd="0" presId="urn:microsoft.com/office/officeart/2005/8/layout/hierarchy3"/>
    <dgm:cxn modelId="{29FBC1B1-DF01-4895-8DFA-3CC8C279D3E5}" type="presParOf" srcId="{6AA11200-A97D-4011-B09B-9ED11364153A}" destId="{40727C0A-10D6-4DBB-828F-E38C4ED5A79A}" srcOrd="1" destOrd="0" presId="urn:microsoft.com/office/officeart/2005/8/layout/hierarchy3"/>
    <dgm:cxn modelId="{141B8863-27D7-4C0A-8267-6E583DAD8D5C}" type="presParOf" srcId="{AF9F54AB-E713-46F9-ADD7-46196C5DD915}" destId="{F2FF3452-7773-4356-986F-E3CA94AB7D0C}" srcOrd="1" destOrd="0" presId="urn:microsoft.com/office/officeart/2005/8/layout/hierarchy3"/>
    <dgm:cxn modelId="{AB38C163-FF7F-485C-B513-DDC271C96AB2}" type="presParOf" srcId="{F2FF3452-7773-4356-986F-E3CA94AB7D0C}" destId="{7A633105-F512-461B-B745-4BDD12AFF42A}" srcOrd="0" destOrd="0" presId="urn:microsoft.com/office/officeart/2005/8/layout/hierarchy3"/>
    <dgm:cxn modelId="{947373BE-1850-4E15-8963-985A93DE7243}" type="presParOf" srcId="{F2FF3452-7773-4356-986F-E3CA94AB7D0C}" destId="{6AACDBE3-442D-47E8-A0CF-701C9D6E3DA6}" srcOrd="1" destOrd="0" presId="urn:microsoft.com/office/officeart/2005/8/layout/hierarchy3"/>
    <dgm:cxn modelId="{85DF9624-A222-4148-9C3B-03ABA8FC1EC2}" type="presParOf" srcId="{F2FF3452-7773-4356-986F-E3CA94AB7D0C}" destId="{4E67213C-D938-4617-B63B-F404F969381E}" srcOrd="2" destOrd="0" presId="urn:microsoft.com/office/officeart/2005/8/layout/hierarchy3"/>
    <dgm:cxn modelId="{42349546-B5D4-4E7D-9079-CDD0F6368D57}" type="presParOf" srcId="{F2FF3452-7773-4356-986F-E3CA94AB7D0C}" destId="{791888B0-9EA2-41FE-A106-04290FEC375F}" srcOrd="3" destOrd="0" presId="urn:microsoft.com/office/officeart/2005/8/layout/hierarchy3"/>
    <dgm:cxn modelId="{03524D0B-9D10-41BE-A305-029B4586F319}" type="presParOf" srcId="{F2FF3452-7773-4356-986F-E3CA94AB7D0C}" destId="{7F78CEEE-C77F-4DD0-8768-93F22E98C9DD}" srcOrd="4" destOrd="0" presId="urn:microsoft.com/office/officeart/2005/8/layout/hierarchy3"/>
    <dgm:cxn modelId="{2168CDAD-906E-4A3C-BD38-22450286027B}" type="presParOf" srcId="{F2FF3452-7773-4356-986F-E3CA94AB7D0C}" destId="{19C2F37A-8179-441F-8937-DF7F56AF3F69}" srcOrd="5" destOrd="0" presId="urn:microsoft.com/office/officeart/2005/8/layout/hierarchy3"/>
    <dgm:cxn modelId="{E4F8F8A9-C0A5-4E49-8EA5-B3DB7E0B7FEC}" type="presParOf" srcId="{F2FF3452-7773-4356-986F-E3CA94AB7D0C}" destId="{23C6123F-3F26-47DF-8E46-2AB0995E966F}" srcOrd="6" destOrd="0" presId="urn:microsoft.com/office/officeart/2005/8/layout/hierarchy3"/>
    <dgm:cxn modelId="{4FCB6976-E3EA-4600-9B37-7ECFEAE3D8D3}" type="presParOf" srcId="{F2FF3452-7773-4356-986F-E3CA94AB7D0C}" destId="{D6C7AF7B-3F87-4F08-83BF-00ED62D6EF4A}" srcOrd="7" destOrd="0" presId="urn:microsoft.com/office/officeart/2005/8/layout/hierarchy3"/>
    <dgm:cxn modelId="{ACE42CA5-FFC9-4ED5-9DD0-6637BFAC3306}" type="presParOf" srcId="{1F2A5630-0B27-4CBB-8668-5AA39D0D0F82}" destId="{C0D20E41-923B-4A8B-BF8E-202FAC662A38}" srcOrd="1" destOrd="0" presId="urn:microsoft.com/office/officeart/2005/8/layout/hierarchy3"/>
    <dgm:cxn modelId="{A495281E-D806-48EF-9929-E83F0891D726}" type="presParOf" srcId="{C0D20E41-923B-4A8B-BF8E-202FAC662A38}" destId="{B98600FD-F430-465B-B03C-B948E4B8CA24}" srcOrd="0" destOrd="0" presId="urn:microsoft.com/office/officeart/2005/8/layout/hierarchy3"/>
    <dgm:cxn modelId="{D061CB90-4D5A-4C3D-8BA4-50232FCD2C24}" type="presParOf" srcId="{B98600FD-F430-465B-B03C-B948E4B8CA24}" destId="{EEDC8221-BFBF-4477-B6D4-43915D91E9F2}" srcOrd="0" destOrd="0" presId="urn:microsoft.com/office/officeart/2005/8/layout/hierarchy3"/>
    <dgm:cxn modelId="{1A4533B2-8487-435A-9D05-108C46F15C3B}" type="presParOf" srcId="{B98600FD-F430-465B-B03C-B948E4B8CA24}" destId="{D25D3C5C-468B-4BD2-BBA0-54C9742C6BF2}" srcOrd="1" destOrd="0" presId="urn:microsoft.com/office/officeart/2005/8/layout/hierarchy3"/>
    <dgm:cxn modelId="{2283903A-FC7B-487A-92DC-56C5BED7CA40}" type="presParOf" srcId="{C0D20E41-923B-4A8B-BF8E-202FAC662A38}" destId="{52B7B716-407C-47D3-8646-9CDE60B54B2D}" srcOrd="1" destOrd="0" presId="urn:microsoft.com/office/officeart/2005/8/layout/hierarchy3"/>
    <dgm:cxn modelId="{611394AA-5A30-4330-B7E8-1168DDC414D3}" type="presParOf" srcId="{52B7B716-407C-47D3-8646-9CDE60B54B2D}" destId="{A6BD6540-A90B-4D16-A7A4-665122E3E10D}" srcOrd="0" destOrd="0" presId="urn:microsoft.com/office/officeart/2005/8/layout/hierarchy3"/>
    <dgm:cxn modelId="{7A55DD27-2703-4A86-9DD9-D8936D4F5453}" type="presParOf" srcId="{52B7B716-407C-47D3-8646-9CDE60B54B2D}" destId="{EF151238-09C4-42D3-B218-9CDE31025AB4}" srcOrd="1" destOrd="0" presId="urn:microsoft.com/office/officeart/2005/8/layout/hierarchy3"/>
    <dgm:cxn modelId="{53B0FDB0-DB82-404A-9A8E-5667FDEAEEA8}" type="presParOf" srcId="{52B7B716-407C-47D3-8646-9CDE60B54B2D}" destId="{483A5A1D-2FF7-4406-BAC9-9B3A658C0358}" srcOrd="2" destOrd="0" presId="urn:microsoft.com/office/officeart/2005/8/layout/hierarchy3"/>
    <dgm:cxn modelId="{2A8E85F9-F3DF-4CCE-89B8-DA759EF0A17D}" type="presParOf" srcId="{52B7B716-407C-47D3-8646-9CDE60B54B2D}" destId="{D22F2ED5-54EC-431D-BD96-FE827BE0F77D}" srcOrd="3" destOrd="0" presId="urn:microsoft.com/office/officeart/2005/8/layout/hierarchy3"/>
    <dgm:cxn modelId="{ED1AE752-A99B-4290-BE66-99309E4474E5}" type="presParOf" srcId="{52B7B716-407C-47D3-8646-9CDE60B54B2D}" destId="{0C86EAA4-187B-4898-B104-7CDDF563300D}" srcOrd="4" destOrd="0" presId="urn:microsoft.com/office/officeart/2005/8/layout/hierarchy3"/>
    <dgm:cxn modelId="{8F67DB5D-4B93-43C9-96B3-3A72055A8048}" type="presParOf" srcId="{52B7B716-407C-47D3-8646-9CDE60B54B2D}" destId="{6FFE1871-E35D-44EA-A52B-5DDEC218C5DD}" srcOrd="5" destOrd="0" presId="urn:microsoft.com/office/officeart/2005/8/layout/hierarchy3"/>
    <dgm:cxn modelId="{9A3EAF40-CBAA-4314-801B-1DC2E91354B4}" type="presParOf" srcId="{52B7B716-407C-47D3-8646-9CDE60B54B2D}" destId="{38C69876-F408-4F92-8BE0-A01F4F2867DB}" srcOrd="6" destOrd="0" presId="urn:microsoft.com/office/officeart/2005/8/layout/hierarchy3"/>
    <dgm:cxn modelId="{75D5401E-72D7-4262-B1BE-D4493FBD8653}" type="presParOf" srcId="{52B7B716-407C-47D3-8646-9CDE60B54B2D}" destId="{8D82E682-FF95-4FEE-9797-4143D0C71D10}" srcOrd="7" destOrd="0" presId="urn:microsoft.com/office/officeart/2005/8/layout/hierarchy3"/>
  </dgm:cxnLst>
  <dgm:bg/>
  <dgm:whole/>
  <dgm:extLst>
    <a:ext uri="http://schemas.microsoft.com/office/drawing/2008/diagram">
      <dsp:dataModelExt xmlns:dsp="http://schemas.microsoft.com/office/drawing/2008/diagram" relId="rId34"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C57C989D-0875-4043-92B3-AA5DE4831A14}" type="doc">
      <dgm:prSet loTypeId="urn:microsoft.com/office/officeart/2005/8/layout/hList6" loCatId="list" qsTypeId="urn:microsoft.com/office/officeart/2005/8/quickstyle/simple1" qsCatId="simple" csTypeId="urn:microsoft.com/office/officeart/2005/8/colors/colorful4" csCatId="colorful" phldr="1"/>
      <dgm:spPr/>
      <dgm:t>
        <a:bodyPr/>
        <a:lstStyle/>
        <a:p>
          <a:endParaRPr lang="en-US"/>
        </a:p>
      </dgm:t>
    </dgm:pt>
    <dgm:pt modelId="{0F74D9EE-9EA6-4925-93A2-B8575E28ED87}">
      <dgm:prSet phldrT="[Text]"/>
      <dgm:spPr/>
      <dgm:t>
        <a:bodyPr/>
        <a:lstStyle/>
        <a:p>
          <a:r>
            <a:rPr lang="en-US"/>
            <a:t>ORGANIZACIJA I RAD JAVNE UPRAVE U FUNKCIJI POTREBA GRAĐANA</a:t>
          </a:r>
        </a:p>
      </dgm:t>
    </dgm:pt>
    <dgm:pt modelId="{4FA02019-834A-46FE-AE03-159AFAB14E59}" type="parTrans" cxnId="{C0259F22-E528-445D-BAFE-61B2FB60DEF8}">
      <dgm:prSet/>
      <dgm:spPr/>
      <dgm:t>
        <a:bodyPr/>
        <a:lstStyle/>
        <a:p>
          <a:endParaRPr lang="en-US"/>
        </a:p>
      </dgm:t>
    </dgm:pt>
    <dgm:pt modelId="{E39EAA35-3F1F-4518-B783-4EDAEE5B0050}" type="sibTrans" cxnId="{C0259F22-E528-445D-BAFE-61B2FB60DEF8}">
      <dgm:prSet/>
      <dgm:spPr/>
      <dgm:t>
        <a:bodyPr/>
        <a:lstStyle/>
        <a:p>
          <a:endParaRPr lang="en-US"/>
        </a:p>
      </dgm:t>
    </dgm:pt>
    <dgm:pt modelId="{250F4279-CB6B-417A-8B31-D3F6E97862B2}">
      <dgm:prSet/>
      <dgm:spPr/>
      <dgm:t>
        <a:bodyPr/>
        <a:lstStyle/>
        <a:p>
          <a:r>
            <a:rPr lang="en-US"/>
            <a:t>GRAĐANI I PRIVREDA KORISTE KVALITETNE USLUGE JAVNE UPRAVE</a:t>
          </a:r>
        </a:p>
      </dgm:t>
    </dgm:pt>
    <dgm:pt modelId="{75D52A92-68F2-468B-AA57-D8938342342C}" type="parTrans" cxnId="{110219C0-AD8F-4410-A1D7-DF83E5FAD45E}">
      <dgm:prSet/>
      <dgm:spPr/>
      <dgm:t>
        <a:bodyPr/>
        <a:lstStyle/>
        <a:p>
          <a:endParaRPr lang="en-US"/>
        </a:p>
      </dgm:t>
    </dgm:pt>
    <dgm:pt modelId="{F916B0DE-B6C1-435C-9739-BA5F8A509FB9}" type="sibTrans" cxnId="{110219C0-AD8F-4410-A1D7-DF83E5FAD45E}">
      <dgm:prSet/>
      <dgm:spPr/>
      <dgm:t>
        <a:bodyPr/>
        <a:lstStyle/>
        <a:p>
          <a:endParaRPr lang="en-US"/>
        </a:p>
      </dgm:t>
    </dgm:pt>
    <dgm:pt modelId="{791FBFCF-83B8-43BA-A09E-36499AB81522}">
      <dgm:prSet/>
      <dgm:spPr/>
      <dgm:t>
        <a:bodyPr/>
        <a:lstStyle/>
        <a:p>
          <a:r>
            <a:rPr lang="en-US"/>
            <a:t>PROFESIONALNA JAVNA ADMINISTRACIJA</a:t>
          </a:r>
        </a:p>
      </dgm:t>
    </dgm:pt>
    <dgm:pt modelId="{798E6184-1C4F-4CA8-979B-7560DDD25CCD}" type="parTrans" cxnId="{F483EE49-8413-4AD9-AB8C-DAA1262219A5}">
      <dgm:prSet/>
      <dgm:spPr/>
      <dgm:t>
        <a:bodyPr/>
        <a:lstStyle/>
        <a:p>
          <a:endParaRPr lang="en-US"/>
        </a:p>
      </dgm:t>
    </dgm:pt>
    <dgm:pt modelId="{A76A0712-AD27-49BC-9D8B-CA3EBEDD40A7}" type="sibTrans" cxnId="{F483EE49-8413-4AD9-AB8C-DAA1262219A5}">
      <dgm:prSet/>
      <dgm:spPr/>
      <dgm:t>
        <a:bodyPr/>
        <a:lstStyle/>
        <a:p>
          <a:endParaRPr lang="en-US"/>
        </a:p>
      </dgm:t>
    </dgm:pt>
    <dgm:pt modelId="{61A740C4-826D-42A7-87B8-BD8C05877F12}">
      <dgm:prSet/>
      <dgm:spPr/>
      <dgm:t>
        <a:bodyPr/>
        <a:lstStyle/>
        <a:p>
          <a:r>
            <a:rPr lang="en-US"/>
            <a:t>TRANSPARENTNA I OTVORENA JAVNA UPRAVA</a:t>
          </a:r>
        </a:p>
      </dgm:t>
    </dgm:pt>
    <dgm:pt modelId="{860C1DBD-CF41-45D5-B6D7-192583EE67C7}" type="parTrans" cxnId="{7019FC69-6E1B-4FAC-A0A4-38250320D6AD}">
      <dgm:prSet/>
      <dgm:spPr/>
      <dgm:t>
        <a:bodyPr/>
        <a:lstStyle/>
        <a:p>
          <a:endParaRPr lang="en-US"/>
        </a:p>
      </dgm:t>
    </dgm:pt>
    <dgm:pt modelId="{59978CA3-C06A-489C-AF28-C411C21F825F}" type="sibTrans" cxnId="{7019FC69-6E1B-4FAC-A0A4-38250320D6AD}">
      <dgm:prSet/>
      <dgm:spPr/>
      <dgm:t>
        <a:bodyPr/>
        <a:lstStyle/>
        <a:p>
          <a:endParaRPr lang="en-US"/>
        </a:p>
      </dgm:t>
    </dgm:pt>
    <dgm:pt modelId="{9EB86370-3808-4DE6-BC16-57C17FD74A1E}">
      <dgm:prSet/>
      <dgm:spPr/>
      <dgm:t>
        <a:bodyPr/>
        <a:lstStyle/>
        <a:p>
          <a:r>
            <a:rPr lang="en-US"/>
            <a:t>PLANIRANJE POLITIKA SA GRAĐANIMA I ZA GRAĐANE</a:t>
          </a:r>
        </a:p>
      </dgm:t>
    </dgm:pt>
    <dgm:pt modelId="{A94D53BE-8C81-40EE-8317-384122E1A161}" type="parTrans" cxnId="{DE6F432D-E01D-497A-8DD5-8DEDE8BB7C5C}">
      <dgm:prSet/>
      <dgm:spPr/>
      <dgm:t>
        <a:bodyPr/>
        <a:lstStyle/>
        <a:p>
          <a:endParaRPr lang="en-US"/>
        </a:p>
      </dgm:t>
    </dgm:pt>
    <dgm:pt modelId="{D8B26362-1748-4738-82CB-FFAAC8397EB0}" type="sibTrans" cxnId="{DE6F432D-E01D-497A-8DD5-8DEDE8BB7C5C}">
      <dgm:prSet/>
      <dgm:spPr/>
      <dgm:t>
        <a:bodyPr/>
        <a:lstStyle/>
        <a:p>
          <a:endParaRPr lang="en-US"/>
        </a:p>
      </dgm:t>
    </dgm:pt>
    <dgm:pt modelId="{39BF9ECD-1331-4418-A6E1-45A2CD5E28BE}" type="pres">
      <dgm:prSet presAssocID="{C57C989D-0875-4043-92B3-AA5DE4831A14}" presName="Name0" presStyleCnt="0">
        <dgm:presLayoutVars>
          <dgm:dir/>
          <dgm:resizeHandles val="exact"/>
        </dgm:presLayoutVars>
      </dgm:prSet>
      <dgm:spPr/>
      <dgm:t>
        <a:bodyPr/>
        <a:lstStyle/>
        <a:p>
          <a:endParaRPr lang="en-US"/>
        </a:p>
      </dgm:t>
    </dgm:pt>
    <dgm:pt modelId="{00AB6476-DFC1-4E1C-89A2-34553A39C0D9}" type="pres">
      <dgm:prSet presAssocID="{0F74D9EE-9EA6-4925-93A2-B8575E28ED87}" presName="node" presStyleLbl="node1" presStyleIdx="0" presStyleCnt="5">
        <dgm:presLayoutVars>
          <dgm:bulletEnabled val="1"/>
        </dgm:presLayoutVars>
      </dgm:prSet>
      <dgm:spPr/>
      <dgm:t>
        <a:bodyPr/>
        <a:lstStyle/>
        <a:p>
          <a:endParaRPr lang="en-US"/>
        </a:p>
      </dgm:t>
    </dgm:pt>
    <dgm:pt modelId="{6CD0D9EE-7D50-45FE-A8F5-37FD7E90801F}" type="pres">
      <dgm:prSet presAssocID="{E39EAA35-3F1F-4518-B783-4EDAEE5B0050}" presName="sibTrans" presStyleCnt="0"/>
      <dgm:spPr/>
    </dgm:pt>
    <dgm:pt modelId="{D4B6A638-C387-4872-9C58-F0A98DC4396D}" type="pres">
      <dgm:prSet presAssocID="{250F4279-CB6B-417A-8B31-D3F6E97862B2}" presName="node" presStyleLbl="node1" presStyleIdx="1" presStyleCnt="5">
        <dgm:presLayoutVars>
          <dgm:bulletEnabled val="1"/>
        </dgm:presLayoutVars>
      </dgm:prSet>
      <dgm:spPr/>
      <dgm:t>
        <a:bodyPr/>
        <a:lstStyle/>
        <a:p>
          <a:endParaRPr lang="en-US"/>
        </a:p>
      </dgm:t>
    </dgm:pt>
    <dgm:pt modelId="{EC01C756-A5B1-4600-809E-BD0C9B21973C}" type="pres">
      <dgm:prSet presAssocID="{F916B0DE-B6C1-435C-9739-BA5F8A509FB9}" presName="sibTrans" presStyleCnt="0"/>
      <dgm:spPr/>
    </dgm:pt>
    <dgm:pt modelId="{E28F79AD-F771-4656-86E7-B0700959809F}" type="pres">
      <dgm:prSet presAssocID="{791FBFCF-83B8-43BA-A09E-36499AB81522}" presName="node" presStyleLbl="node1" presStyleIdx="2" presStyleCnt="5">
        <dgm:presLayoutVars>
          <dgm:bulletEnabled val="1"/>
        </dgm:presLayoutVars>
      </dgm:prSet>
      <dgm:spPr/>
      <dgm:t>
        <a:bodyPr/>
        <a:lstStyle/>
        <a:p>
          <a:endParaRPr lang="en-US"/>
        </a:p>
      </dgm:t>
    </dgm:pt>
    <dgm:pt modelId="{6857ADC8-0A83-4C38-A9A7-E937C8C18851}" type="pres">
      <dgm:prSet presAssocID="{A76A0712-AD27-49BC-9D8B-CA3EBEDD40A7}" presName="sibTrans" presStyleCnt="0"/>
      <dgm:spPr/>
    </dgm:pt>
    <dgm:pt modelId="{023EB9D1-164F-40C8-8962-4FDDA0274634}" type="pres">
      <dgm:prSet presAssocID="{61A740C4-826D-42A7-87B8-BD8C05877F12}" presName="node" presStyleLbl="node1" presStyleIdx="3" presStyleCnt="5">
        <dgm:presLayoutVars>
          <dgm:bulletEnabled val="1"/>
        </dgm:presLayoutVars>
      </dgm:prSet>
      <dgm:spPr/>
      <dgm:t>
        <a:bodyPr/>
        <a:lstStyle/>
        <a:p>
          <a:endParaRPr lang="en-US"/>
        </a:p>
      </dgm:t>
    </dgm:pt>
    <dgm:pt modelId="{9B54B768-75FE-45D0-BE11-D0267E0783DF}" type="pres">
      <dgm:prSet presAssocID="{59978CA3-C06A-489C-AF28-C411C21F825F}" presName="sibTrans" presStyleCnt="0"/>
      <dgm:spPr/>
    </dgm:pt>
    <dgm:pt modelId="{CA188C01-3ABD-4F23-A955-8D689E41B373}" type="pres">
      <dgm:prSet presAssocID="{9EB86370-3808-4DE6-BC16-57C17FD74A1E}" presName="node" presStyleLbl="node1" presStyleIdx="4" presStyleCnt="5">
        <dgm:presLayoutVars>
          <dgm:bulletEnabled val="1"/>
        </dgm:presLayoutVars>
      </dgm:prSet>
      <dgm:spPr/>
      <dgm:t>
        <a:bodyPr/>
        <a:lstStyle/>
        <a:p>
          <a:endParaRPr lang="en-US"/>
        </a:p>
      </dgm:t>
    </dgm:pt>
  </dgm:ptLst>
  <dgm:cxnLst>
    <dgm:cxn modelId="{C0259F22-E528-445D-BAFE-61B2FB60DEF8}" srcId="{C57C989D-0875-4043-92B3-AA5DE4831A14}" destId="{0F74D9EE-9EA6-4925-93A2-B8575E28ED87}" srcOrd="0" destOrd="0" parTransId="{4FA02019-834A-46FE-AE03-159AFAB14E59}" sibTransId="{E39EAA35-3F1F-4518-B783-4EDAEE5B0050}"/>
    <dgm:cxn modelId="{B48D53E0-F2A4-CB4B-A1B1-35CA7321ADC9}" type="presOf" srcId="{61A740C4-826D-42A7-87B8-BD8C05877F12}" destId="{023EB9D1-164F-40C8-8962-4FDDA0274634}" srcOrd="0" destOrd="0" presId="urn:microsoft.com/office/officeart/2005/8/layout/hList6"/>
    <dgm:cxn modelId="{11E6A52E-6947-CA4C-BE6F-775C4CBF8AE4}" type="presOf" srcId="{791FBFCF-83B8-43BA-A09E-36499AB81522}" destId="{E28F79AD-F771-4656-86E7-B0700959809F}" srcOrd="0" destOrd="0" presId="urn:microsoft.com/office/officeart/2005/8/layout/hList6"/>
    <dgm:cxn modelId="{5E75620B-12D7-A94D-8163-718266E117BC}" type="presOf" srcId="{0F74D9EE-9EA6-4925-93A2-B8575E28ED87}" destId="{00AB6476-DFC1-4E1C-89A2-34553A39C0D9}" srcOrd="0" destOrd="0" presId="urn:microsoft.com/office/officeart/2005/8/layout/hList6"/>
    <dgm:cxn modelId="{42D52586-0B86-0A44-9764-122F72D7148A}" type="presOf" srcId="{250F4279-CB6B-417A-8B31-D3F6E97862B2}" destId="{D4B6A638-C387-4872-9C58-F0A98DC4396D}" srcOrd="0" destOrd="0" presId="urn:microsoft.com/office/officeart/2005/8/layout/hList6"/>
    <dgm:cxn modelId="{E05A2327-58A7-1748-8C3B-3202D855673A}" type="presOf" srcId="{C57C989D-0875-4043-92B3-AA5DE4831A14}" destId="{39BF9ECD-1331-4418-A6E1-45A2CD5E28BE}" srcOrd="0" destOrd="0" presId="urn:microsoft.com/office/officeart/2005/8/layout/hList6"/>
    <dgm:cxn modelId="{F483EE49-8413-4AD9-AB8C-DAA1262219A5}" srcId="{C57C989D-0875-4043-92B3-AA5DE4831A14}" destId="{791FBFCF-83B8-43BA-A09E-36499AB81522}" srcOrd="2" destOrd="0" parTransId="{798E6184-1C4F-4CA8-979B-7560DDD25CCD}" sibTransId="{A76A0712-AD27-49BC-9D8B-CA3EBEDD40A7}"/>
    <dgm:cxn modelId="{110219C0-AD8F-4410-A1D7-DF83E5FAD45E}" srcId="{C57C989D-0875-4043-92B3-AA5DE4831A14}" destId="{250F4279-CB6B-417A-8B31-D3F6E97862B2}" srcOrd="1" destOrd="0" parTransId="{75D52A92-68F2-468B-AA57-D8938342342C}" sibTransId="{F916B0DE-B6C1-435C-9739-BA5F8A509FB9}"/>
    <dgm:cxn modelId="{2279EC4E-B6AE-DF48-83C2-8BE90851DC30}" type="presOf" srcId="{9EB86370-3808-4DE6-BC16-57C17FD74A1E}" destId="{CA188C01-3ABD-4F23-A955-8D689E41B373}" srcOrd="0" destOrd="0" presId="urn:microsoft.com/office/officeart/2005/8/layout/hList6"/>
    <dgm:cxn modelId="{DE6F432D-E01D-497A-8DD5-8DEDE8BB7C5C}" srcId="{C57C989D-0875-4043-92B3-AA5DE4831A14}" destId="{9EB86370-3808-4DE6-BC16-57C17FD74A1E}" srcOrd="4" destOrd="0" parTransId="{A94D53BE-8C81-40EE-8317-384122E1A161}" sibTransId="{D8B26362-1748-4738-82CB-FFAAC8397EB0}"/>
    <dgm:cxn modelId="{7019FC69-6E1B-4FAC-A0A4-38250320D6AD}" srcId="{C57C989D-0875-4043-92B3-AA5DE4831A14}" destId="{61A740C4-826D-42A7-87B8-BD8C05877F12}" srcOrd="3" destOrd="0" parTransId="{860C1DBD-CF41-45D5-B6D7-192583EE67C7}" sibTransId="{59978CA3-C06A-489C-AF28-C411C21F825F}"/>
    <dgm:cxn modelId="{F3D7AAE2-D184-2549-8B03-9F40189DEB6E}" type="presParOf" srcId="{39BF9ECD-1331-4418-A6E1-45A2CD5E28BE}" destId="{00AB6476-DFC1-4E1C-89A2-34553A39C0D9}" srcOrd="0" destOrd="0" presId="urn:microsoft.com/office/officeart/2005/8/layout/hList6"/>
    <dgm:cxn modelId="{1B84CC72-CA5D-D64F-84DE-FA7E49CF4535}" type="presParOf" srcId="{39BF9ECD-1331-4418-A6E1-45A2CD5E28BE}" destId="{6CD0D9EE-7D50-45FE-A8F5-37FD7E90801F}" srcOrd="1" destOrd="0" presId="urn:microsoft.com/office/officeart/2005/8/layout/hList6"/>
    <dgm:cxn modelId="{1CFCBD55-85CD-6048-8AFD-3469A0B09442}" type="presParOf" srcId="{39BF9ECD-1331-4418-A6E1-45A2CD5E28BE}" destId="{D4B6A638-C387-4872-9C58-F0A98DC4396D}" srcOrd="2" destOrd="0" presId="urn:microsoft.com/office/officeart/2005/8/layout/hList6"/>
    <dgm:cxn modelId="{645558CE-7590-264D-834B-F7698ECCD218}" type="presParOf" srcId="{39BF9ECD-1331-4418-A6E1-45A2CD5E28BE}" destId="{EC01C756-A5B1-4600-809E-BD0C9B21973C}" srcOrd="3" destOrd="0" presId="urn:microsoft.com/office/officeart/2005/8/layout/hList6"/>
    <dgm:cxn modelId="{15129463-CC86-284F-B9D0-6CC6E5116434}" type="presParOf" srcId="{39BF9ECD-1331-4418-A6E1-45A2CD5E28BE}" destId="{E28F79AD-F771-4656-86E7-B0700959809F}" srcOrd="4" destOrd="0" presId="urn:microsoft.com/office/officeart/2005/8/layout/hList6"/>
    <dgm:cxn modelId="{3C4162AD-EE6E-344B-9FEA-17D90718A484}" type="presParOf" srcId="{39BF9ECD-1331-4418-A6E1-45A2CD5E28BE}" destId="{6857ADC8-0A83-4C38-A9A7-E937C8C18851}" srcOrd="5" destOrd="0" presId="urn:microsoft.com/office/officeart/2005/8/layout/hList6"/>
    <dgm:cxn modelId="{A165E592-FA0B-A84E-9B14-B3AAC867098C}" type="presParOf" srcId="{39BF9ECD-1331-4418-A6E1-45A2CD5E28BE}" destId="{023EB9D1-164F-40C8-8962-4FDDA0274634}" srcOrd="6" destOrd="0" presId="urn:microsoft.com/office/officeart/2005/8/layout/hList6"/>
    <dgm:cxn modelId="{CE564AAD-E7E4-5C48-85EF-2C569EDCB898}" type="presParOf" srcId="{39BF9ECD-1331-4418-A6E1-45A2CD5E28BE}" destId="{9B54B768-75FE-45D0-BE11-D0267E0783DF}" srcOrd="7" destOrd="0" presId="urn:microsoft.com/office/officeart/2005/8/layout/hList6"/>
    <dgm:cxn modelId="{FF0E3B33-D7A5-664F-B633-9315E521E2DF}" type="presParOf" srcId="{39BF9ECD-1331-4418-A6E1-45A2CD5E28BE}" destId="{CA188C01-3ABD-4F23-A955-8D689E41B373}" srcOrd="8" destOrd="0" presId="urn:microsoft.com/office/officeart/2005/8/layout/hList6"/>
  </dgm:cxnLst>
  <dgm:bg/>
  <dgm:whole/>
  <dgm:extLst>
    <a:ext uri="http://schemas.microsoft.com/office/drawing/2008/diagram">
      <dsp:dataModelExt xmlns:dsp="http://schemas.microsoft.com/office/drawing/2008/diagram" relId="rId4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706BF-4AC8-4AA8-B612-4E0EBFA56E0B}">
      <dsp:nvSpPr>
        <dsp:cNvPr id="0" name=""/>
        <dsp:cNvSpPr/>
      </dsp:nvSpPr>
      <dsp:spPr>
        <a:xfrm rot="5400000">
          <a:off x="1082743" y="29726"/>
          <a:ext cx="4281592" cy="4953552"/>
        </a:xfrm>
        <a:prstGeom prst="hexagon">
          <a:avLst>
            <a:gd name="adj" fmla="val 25000"/>
            <a:gd name="vf" fmla="val 115470"/>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solidFill>
            <a:schemeClr val="accent1">
              <a:lumMod val="40000"/>
              <a:lumOff val="60000"/>
            </a:schemeClr>
          </a:solid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a:t>STRATEGIJA REFORME JAVNE UPRAVE</a:t>
          </a:r>
        </a:p>
        <a:p>
          <a:pPr lvl="0" algn="ctr" defTabSz="1600200">
            <a:lnSpc>
              <a:spcPct val="90000"/>
            </a:lnSpc>
            <a:spcBef>
              <a:spcPct val="0"/>
            </a:spcBef>
            <a:spcAft>
              <a:spcPct val="35000"/>
            </a:spcAft>
          </a:pPr>
          <a:r>
            <a:rPr lang="en-US" sz="3600" kern="1200"/>
            <a:t>2022-2026.</a:t>
          </a:r>
        </a:p>
      </dsp:txBody>
      <dsp:txXfrm rot="-5400000">
        <a:off x="1572355" y="1079305"/>
        <a:ext cx="3302368" cy="2854394"/>
      </dsp:txXfrm>
    </dsp:sp>
    <dsp:sp modelId="{520B3A99-31DD-4524-87DD-53969914CA62}">
      <dsp:nvSpPr>
        <dsp:cNvPr id="0" name=""/>
        <dsp:cNvSpPr/>
      </dsp:nvSpPr>
      <dsp:spPr>
        <a:xfrm>
          <a:off x="3627626" y="1888648"/>
          <a:ext cx="941189" cy="506015"/>
        </a:xfrm>
        <a:prstGeom prst="rect">
          <a:avLst/>
        </a:prstGeom>
        <a:noFill/>
        <a:ln>
          <a:noFill/>
        </a:ln>
        <a:effectLst/>
      </dsp:spPr>
      <dsp:style>
        <a:lnRef idx="0">
          <a:scrgbClr r="0" g="0" b="0"/>
        </a:lnRef>
        <a:fillRef idx="0">
          <a:scrgbClr r="0" g="0" b="0"/>
        </a:fillRef>
        <a:effectRef idx="0">
          <a:scrgbClr r="0" g="0" b="0"/>
        </a:effectRef>
        <a:fontRef idx="minor"/>
      </dsp:style>
    </dsp:sp>
    <dsp:sp modelId="{4840DD94-7C7C-45BB-900C-AB68A3A37C70}">
      <dsp:nvSpPr>
        <dsp:cNvPr id="0" name=""/>
        <dsp:cNvSpPr/>
      </dsp:nvSpPr>
      <dsp:spPr>
        <a:xfrm rot="5400000">
          <a:off x="5276720" y="2368039"/>
          <a:ext cx="843359" cy="733722"/>
        </a:xfrm>
        <a:prstGeom prst="hexagon">
          <a:avLst>
            <a:gd name="adj" fmla="val 25000"/>
            <a:gd name="vf" fmla="val 115470"/>
          </a:avLst>
        </a:prstGeom>
        <a:gradFill rotWithShape="0">
          <a:gsLst>
            <a:gs pos="0">
              <a:schemeClr val="accent5">
                <a:hueOff val="-1704522"/>
                <a:satOff val="2032"/>
                <a:lumOff val="1647"/>
                <a:alphaOff val="0"/>
                <a:tint val="50000"/>
                <a:satMod val="300000"/>
              </a:schemeClr>
            </a:gs>
            <a:gs pos="35000">
              <a:schemeClr val="accent5">
                <a:hueOff val="-1704522"/>
                <a:satOff val="2032"/>
                <a:lumOff val="1647"/>
                <a:alphaOff val="0"/>
                <a:tint val="37000"/>
                <a:satMod val="300000"/>
              </a:schemeClr>
            </a:gs>
            <a:gs pos="100000">
              <a:schemeClr val="accent5">
                <a:hueOff val="-1704522"/>
                <a:satOff val="2032"/>
                <a:lumOff val="164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5445876" y="2444644"/>
        <a:ext cx="505046" cy="580513"/>
      </dsp:txXfrm>
    </dsp:sp>
    <dsp:sp modelId="{1300B183-B0B6-487A-8B42-0AA1456AECBF}">
      <dsp:nvSpPr>
        <dsp:cNvPr id="0" name=""/>
        <dsp:cNvSpPr/>
      </dsp:nvSpPr>
      <dsp:spPr>
        <a:xfrm rot="5400000">
          <a:off x="784594" y="666937"/>
          <a:ext cx="843359" cy="733722"/>
        </a:xfrm>
        <a:prstGeom prst="hexagon">
          <a:avLst>
            <a:gd name="adj" fmla="val 25000"/>
            <a:gd name="vf" fmla="val 115470"/>
          </a:avLst>
        </a:prstGeom>
        <a:gradFill rotWithShape="0">
          <a:gsLst>
            <a:gs pos="0">
              <a:schemeClr val="accent5">
                <a:hueOff val="-3409043"/>
                <a:satOff val="4063"/>
                <a:lumOff val="3294"/>
                <a:alphaOff val="0"/>
                <a:tint val="50000"/>
                <a:satMod val="300000"/>
              </a:schemeClr>
            </a:gs>
            <a:gs pos="35000">
              <a:schemeClr val="accent5">
                <a:hueOff val="-3409043"/>
                <a:satOff val="4063"/>
                <a:lumOff val="3294"/>
                <a:alphaOff val="0"/>
                <a:tint val="37000"/>
                <a:satMod val="300000"/>
              </a:schemeClr>
            </a:gs>
            <a:gs pos="100000">
              <a:schemeClr val="accent5">
                <a:hueOff val="-3409043"/>
                <a:satOff val="4063"/>
                <a:lumOff val="329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endParaRPr lang="en-US" sz="2700" kern="1200"/>
        </a:p>
      </dsp:txBody>
      <dsp:txXfrm rot="-5400000">
        <a:off x="953750" y="743542"/>
        <a:ext cx="505046" cy="580513"/>
      </dsp:txXfrm>
    </dsp:sp>
    <dsp:sp modelId="{54947E3B-BF6B-46C5-9CE9-598ED47FA385}">
      <dsp:nvSpPr>
        <dsp:cNvPr id="0" name=""/>
        <dsp:cNvSpPr/>
      </dsp:nvSpPr>
      <dsp:spPr>
        <a:xfrm>
          <a:off x="1720453" y="4323608"/>
          <a:ext cx="910828" cy="506015"/>
        </a:xfrm>
        <a:prstGeom prst="rect">
          <a:avLst/>
        </a:prstGeom>
        <a:noFill/>
        <a:ln>
          <a:noFill/>
        </a:ln>
        <a:effectLst/>
      </dsp:spPr>
      <dsp:style>
        <a:lnRef idx="0">
          <a:scrgbClr r="0" g="0" b="0"/>
        </a:lnRef>
        <a:fillRef idx="0">
          <a:scrgbClr r="0" g="0" b="0"/>
        </a:fillRef>
        <a:effectRef idx="0">
          <a:scrgbClr r="0" g="0" b="0"/>
        </a:effectRef>
        <a:fontRef idx="minor"/>
      </dsp:style>
    </dsp:sp>
    <dsp:sp modelId="{310AE5F7-660C-4179-93BD-2797E9EF8C39}">
      <dsp:nvSpPr>
        <dsp:cNvPr id="0" name=""/>
        <dsp:cNvSpPr/>
      </dsp:nvSpPr>
      <dsp:spPr>
        <a:xfrm rot="5400000">
          <a:off x="3718868" y="4008537"/>
          <a:ext cx="843359" cy="733722"/>
        </a:xfrm>
        <a:prstGeom prst="hexagon">
          <a:avLst>
            <a:gd name="adj" fmla="val 25000"/>
            <a:gd name="vf" fmla="val 115470"/>
          </a:avLst>
        </a:prstGeom>
        <a:gradFill rotWithShape="0">
          <a:gsLst>
            <a:gs pos="0">
              <a:schemeClr val="accent5">
                <a:hueOff val="-5113565"/>
                <a:satOff val="6095"/>
                <a:lumOff val="4941"/>
                <a:alphaOff val="0"/>
                <a:tint val="50000"/>
                <a:satMod val="300000"/>
              </a:schemeClr>
            </a:gs>
            <a:gs pos="35000">
              <a:schemeClr val="accent5">
                <a:hueOff val="-5113565"/>
                <a:satOff val="6095"/>
                <a:lumOff val="4941"/>
                <a:alphaOff val="0"/>
                <a:tint val="37000"/>
                <a:satMod val="300000"/>
              </a:schemeClr>
            </a:gs>
            <a:gs pos="100000">
              <a:schemeClr val="accent5">
                <a:hueOff val="-5113565"/>
                <a:satOff val="6095"/>
                <a:lumOff val="494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3888024" y="4085142"/>
        <a:ext cx="505046" cy="580513"/>
      </dsp:txXfrm>
    </dsp:sp>
    <dsp:sp modelId="{D3C01E13-3F08-4E54-9D7C-26E33A362725}">
      <dsp:nvSpPr>
        <dsp:cNvPr id="0" name=""/>
        <dsp:cNvSpPr/>
      </dsp:nvSpPr>
      <dsp:spPr>
        <a:xfrm rot="5400000">
          <a:off x="1068221" y="3600739"/>
          <a:ext cx="843359" cy="733722"/>
        </a:xfrm>
        <a:prstGeom prst="hexagon">
          <a:avLst>
            <a:gd name="adj" fmla="val 25000"/>
            <a:gd name="vf" fmla="val 115470"/>
          </a:avLst>
        </a:prstGeom>
        <a:gradFill rotWithShape="0">
          <a:gsLst>
            <a:gs pos="0">
              <a:schemeClr val="accent5">
                <a:hueOff val="-6818087"/>
                <a:satOff val="8126"/>
                <a:lumOff val="6588"/>
                <a:alphaOff val="0"/>
                <a:tint val="50000"/>
                <a:satMod val="300000"/>
              </a:schemeClr>
            </a:gs>
            <a:gs pos="35000">
              <a:schemeClr val="accent5">
                <a:hueOff val="-6818087"/>
                <a:satOff val="8126"/>
                <a:lumOff val="6588"/>
                <a:alphaOff val="0"/>
                <a:tint val="37000"/>
                <a:satMod val="300000"/>
              </a:schemeClr>
            </a:gs>
            <a:gs pos="100000">
              <a:schemeClr val="accent5">
                <a:hueOff val="-6818087"/>
                <a:satOff val="8126"/>
                <a:lumOff val="658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endParaRPr lang="en-US" sz="2700" kern="1200"/>
        </a:p>
      </dsp:txBody>
      <dsp:txXfrm rot="-5400000">
        <a:off x="1237377" y="3677344"/>
        <a:ext cx="505046" cy="580513"/>
      </dsp:txXfrm>
    </dsp:sp>
    <dsp:sp modelId="{CAA31A3E-A048-4A6C-999C-1BD43FAEF96E}">
      <dsp:nvSpPr>
        <dsp:cNvPr id="0" name=""/>
        <dsp:cNvSpPr/>
      </dsp:nvSpPr>
      <dsp:spPr>
        <a:xfrm>
          <a:off x="3815357" y="5039452"/>
          <a:ext cx="941189" cy="506015"/>
        </a:xfrm>
        <a:prstGeom prst="rect">
          <a:avLst/>
        </a:prstGeom>
        <a:noFill/>
        <a:ln>
          <a:noFill/>
        </a:ln>
        <a:effectLst/>
      </dsp:spPr>
      <dsp:style>
        <a:lnRef idx="0">
          <a:scrgbClr r="0" g="0" b="0"/>
        </a:lnRef>
        <a:fillRef idx="0">
          <a:scrgbClr r="0" g="0" b="0"/>
        </a:fillRef>
        <a:effectRef idx="0">
          <a:scrgbClr r="0" g="0" b="0"/>
        </a:effectRef>
        <a:fontRef idx="minor"/>
      </dsp:style>
    </dsp:sp>
    <dsp:sp modelId="{71B1F9CB-0D8D-4D9F-88B2-D8B4607122E8}">
      <dsp:nvSpPr>
        <dsp:cNvPr id="0" name=""/>
        <dsp:cNvSpPr/>
      </dsp:nvSpPr>
      <dsp:spPr>
        <a:xfrm rot="5400000">
          <a:off x="4915884" y="616242"/>
          <a:ext cx="843359" cy="733722"/>
        </a:xfrm>
        <a:prstGeom prst="hexagon">
          <a:avLst>
            <a:gd name="adj" fmla="val 25000"/>
            <a:gd name="vf" fmla="val 115470"/>
          </a:avLst>
        </a:prstGeom>
        <a:gradFill rotWithShape="0">
          <a:gsLst>
            <a:gs pos="0">
              <a:schemeClr val="accent5">
                <a:hueOff val="-8522608"/>
                <a:satOff val="10158"/>
                <a:lumOff val="8235"/>
                <a:alphaOff val="0"/>
                <a:tint val="50000"/>
                <a:satMod val="300000"/>
              </a:schemeClr>
            </a:gs>
            <a:gs pos="35000">
              <a:schemeClr val="accent5">
                <a:hueOff val="-8522608"/>
                <a:satOff val="10158"/>
                <a:lumOff val="8235"/>
                <a:alphaOff val="0"/>
                <a:tint val="37000"/>
                <a:satMod val="300000"/>
              </a:schemeClr>
            </a:gs>
            <a:gs pos="100000">
              <a:schemeClr val="accent5">
                <a:hueOff val="-8522608"/>
                <a:satOff val="10158"/>
                <a:lumOff val="823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5085040" y="692847"/>
        <a:ext cx="505046" cy="580513"/>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C8B0F-41C8-4B7F-8FBF-874BF6637DA7}">
      <dsp:nvSpPr>
        <dsp:cNvPr id="0" name=""/>
        <dsp:cNvSpPr/>
      </dsp:nvSpPr>
      <dsp:spPr>
        <a:xfrm>
          <a:off x="2793821" y="697"/>
          <a:ext cx="3561248" cy="1414140"/>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x-none" sz="900" b="1" kern="1200"/>
            <a:t>CENTRALNI NIVO</a:t>
          </a:r>
          <a:endParaRPr lang="en-US" sz="900" b="1" kern="1200"/>
        </a:p>
        <a:p>
          <a:pPr lvl="0" algn="ctr" defTabSz="400050">
            <a:lnSpc>
              <a:spcPct val="90000"/>
            </a:lnSpc>
            <a:spcBef>
              <a:spcPct val="0"/>
            </a:spcBef>
            <a:spcAft>
              <a:spcPct val="35000"/>
            </a:spcAft>
          </a:pPr>
          <a:r>
            <a:rPr lang="x-none" sz="900" kern="1200"/>
            <a:t>• državni organi </a:t>
          </a:r>
          <a:endParaRPr lang="sr-Latn-RS" sz="900" kern="1200"/>
        </a:p>
        <a:p>
          <a:pPr lvl="0" algn="ctr" defTabSz="400050">
            <a:lnSpc>
              <a:spcPct val="90000"/>
            </a:lnSpc>
            <a:spcBef>
              <a:spcPct val="0"/>
            </a:spcBef>
            <a:spcAft>
              <a:spcPct val="35000"/>
            </a:spcAft>
          </a:pPr>
          <a:r>
            <a:rPr lang="x-none" sz="900" kern="1200">
              <a:latin typeface="Times New Roman" panose="02020603050405020304" pitchFamily="18" charset="0"/>
              <a:cs typeface="Times New Roman" panose="02020603050405020304" pitchFamily="18" charset="0"/>
            </a:rPr>
            <a:t>˖</a:t>
          </a:r>
          <a:r>
            <a:rPr lang="sr-Latn-RS" sz="900" kern="1200">
              <a:latin typeface="Times New Roman" panose="02020603050405020304" pitchFamily="18" charset="0"/>
              <a:cs typeface="Times New Roman" panose="02020603050405020304" pitchFamily="18" charset="0"/>
            </a:rPr>
            <a:t> </a:t>
          </a:r>
          <a:r>
            <a:rPr lang="x-none" sz="900" kern="1200"/>
            <a:t>organi državne uprave</a:t>
          </a:r>
          <a:endParaRPr lang="en-US" sz="900" kern="1200"/>
        </a:p>
        <a:p>
          <a:pPr lvl="0" algn="ctr" defTabSz="400050">
            <a:lnSpc>
              <a:spcPct val="90000"/>
            </a:lnSpc>
            <a:spcBef>
              <a:spcPct val="0"/>
            </a:spcBef>
            <a:spcAft>
              <a:spcPct val="35000"/>
            </a:spcAft>
          </a:pPr>
          <a:r>
            <a:rPr lang="x-none" sz="900" kern="1200"/>
            <a:t>•  pravna lica koja vrše javna ovlašćenja (fondovi, agencije i dr.) i </a:t>
          </a:r>
          <a:endParaRPr lang="en-US" sz="900" kern="1200"/>
        </a:p>
        <a:p>
          <a:pPr lvl="0" algn="ctr" defTabSz="400050">
            <a:lnSpc>
              <a:spcPct val="90000"/>
            </a:lnSpc>
            <a:spcBef>
              <a:spcPct val="0"/>
            </a:spcBef>
            <a:spcAft>
              <a:spcPct val="35000"/>
            </a:spcAft>
          </a:pPr>
          <a:r>
            <a:rPr lang="x-none" sz="900" kern="1200"/>
            <a:t>•  javne ustanove</a:t>
          </a:r>
          <a:endParaRPr lang="en-US" sz="900" kern="1200"/>
        </a:p>
      </dsp:txBody>
      <dsp:txXfrm>
        <a:off x="3315354" y="207793"/>
        <a:ext cx="2518182" cy="999948"/>
      </dsp:txXfrm>
    </dsp:sp>
    <dsp:sp modelId="{6163F164-8B4E-43AD-807B-2A9792269A34}">
      <dsp:nvSpPr>
        <dsp:cNvPr id="0" name=""/>
        <dsp:cNvSpPr/>
      </dsp:nvSpPr>
      <dsp:spPr>
        <a:xfrm>
          <a:off x="4311147" y="1488561"/>
          <a:ext cx="526597" cy="526597"/>
        </a:xfrm>
        <a:prstGeom prst="mathPlus">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4380947" y="1689932"/>
        <a:ext cx="386997" cy="123855"/>
      </dsp:txXfrm>
    </dsp:sp>
    <dsp:sp modelId="{CFE60F23-3277-4B7B-A34D-CF4E052904C5}">
      <dsp:nvSpPr>
        <dsp:cNvPr id="0" name=""/>
        <dsp:cNvSpPr/>
      </dsp:nvSpPr>
      <dsp:spPr>
        <a:xfrm>
          <a:off x="2880914" y="2088882"/>
          <a:ext cx="3387063" cy="1408628"/>
        </a:xfrm>
        <a:prstGeom prst="ellipse">
          <a:avLst/>
        </a:prstGeom>
        <a:gradFill rotWithShape="0">
          <a:gsLst>
            <a:gs pos="0">
              <a:schemeClr val="accent4">
                <a:hueOff val="4706656"/>
                <a:satOff val="-11638"/>
                <a:lumOff val="-6177"/>
                <a:alphaOff val="0"/>
                <a:tint val="50000"/>
                <a:satMod val="300000"/>
              </a:schemeClr>
            </a:gs>
            <a:gs pos="35000">
              <a:schemeClr val="accent4">
                <a:hueOff val="4706656"/>
                <a:satOff val="-11638"/>
                <a:lumOff val="-6177"/>
                <a:alphaOff val="0"/>
                <a:tint val="37000"/>
                <a:satMod val="300000"/>
              </a:schemeClr>
            </a:gs>
            <a:gs pos="100000">
              <a:schemeClr val="accent4">
                <a:hueOff val="4706656"/>
                <a:satOff val="-11638"/>
                <a:lumOff val="-6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x-none" sz="900" b="1" kern="1200"/>
            <a:t>LOKALNI NIVO</a:t>
          </a:r>
          <a:endParaRPr lang="en-US" sz="900" b="1" kern="1200"/>
        </a:p>
        <a:p>
          <a:pPr lvl="0" algn="ctr" defTabSz="400050">
            <a:lnSpc>
              <a:spcPct val="90000"/>
            </a:lnSpc>
            <a:spcBef>
              <a:spcPct val="0"/>
            </a:spcBef>
            <a:spcAft>
              <a:spcPct val="35000"/>
            </a:spcAft>
          </a:pPr>
          <a:r>
            <a:rPr lang="x-none" sz="900" kern="1200"/>
            <a:t>• jedinice lokalne samouprave </a:t>
          </a:r>
          <a:endParaRPr lang="en-US" sz="900" kern="1200"/>
        </a:p>
        <a:p>
          <a:pPr lvl="0" algn="ctr" defTabSz="400050">
            <a:lnSpc>
              <a:spcPct val="90000"/>
            </a:lnSpc>
            <a:spcBef>
              <a:spcPct val="0"/>
            </a:spcBef>
            <a:spcAft>
              <a:spcPct val="35000"/>
            </a:spcAft>
          </a:pPr>
          <a:r>
            <a:rPr lang="x-none" sz="900" kern="1200"/>
            <a:t>• organi lokalne uprave i službe</a:t>
          </a:r>
          <a:endParaRPr lang="en-US" sz="900" kern="1200"/>
        </a:p>
        <a:p>
          <a:pPr lvl="0" algn="ctr" defTabSz="400050">
            <a:lnSpc>
              <a:spcPct val="90000"/>
            </a:lnSpc>
            <a:spcBef>
              <a:spcPct val="0"/>
            </a:spcBef>
            <a:spcAft>
              <a:spcPct val="35000"/>
            </a:spcAft>
          </a:pPr>
          <a:r>
            <a:rPr lang="x-none" sz="900" kern="1200"/>
            <a:t>•  ustanove</a:t>
          </a:r>
          <a:endParaRPr lang="en-US" sz="900" kern="1200"/>
        </a:p>
      </dsp:txBody>
      <dsp:txXfrm>
        <a:off x="3376938" y="2295171"/>
        <a:ext cx="2395015" cy="996050"/>
      </dsp:txXfrm>
    </dsp:sp>
    <dsp:sp modelId="{7F8A2023-6DE8-46D4-96B6-15B9574369E6}">
      <dsp:nvSpPr>
        <dsp:cNvPr id="0" name=""/>
        <dsp:cNvSpPr/>
      </dsp:nvSpPr>
      <dsp:spPr>
        <a:xfrm rot="10800000">
          <a:off x="2368912" y="1580230"/>
          <a:ext cx="288720" cy="337748"/>
        </a:xfrm>
        <a:prstGeom prst="rightArrow">
          <a:avLst>
            <a:gd name="adj1" fmla="val 60000"/>
            <a:gd name="adj2" fmla="val 50000"/>
          </a:avLst>
        </a:prstGeom>
        <a:gradFill rotWithShape="0">
          <a:gsLst>
            <a:gs pos="0">
              <a:schemeClr val="accent4">
                <a:hueOff val="9413312"/>
                <a:satOff val="-23276"/>
                <a:lumOff val="-12353"/>
                <a:alphaOff val="0"/>
                <a:tint val="50000"/>
                <a:satMod val="300000"/>
              </a:schemeClr>
            </a:gs>
            <a:gs pos="35000">
              <a:schemeClr val="accent4">
                <a:hueOff val="9413312"/>
                <a:satOff val="-23276"/>
                <a:lumOff val="-12353"/>
                <a:alphaOff val="0"/>
                <a:tint val="37000"/>
                <a:satMod val="300000"/>
              </a:schemeClr>
            </a:gs>
            <a:gs pos="100000">
              <a:schemeClr val="accent4">
                <a:hueOff val="9413312"/>
                <a:satOff val="-23276"/>
                <a:lumOff val="-1235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455528" y="1647780"/>
        <a:ext cx="202104" cy="202648"/>
      </dsp:txXfrm>
    </dsp:sp>
    <dsp:sp modelId="{48980D12-3B4F-4309-B388-B33674683572}">
      <dsp:nvSpPr>
        <dsp:cNvPr id="0" name=""/>
        <dsp:cNvSpPr/>
      </dsp:nvSpPr>
      <dsp:spPr>
        <a:xfrm>
          <a:off x="45729" y="841178"/>
          <a:ext cx="2203336" cy="1815851"/>
        </a:xfrm>
        <a:prstGeom prst="ellipse">
          <a:avLst/>
        </a:prstGeom>
        <a:gradFill rotWithShape="0">
          <a:gsLst>
            <a:gs pos="0">
              <a:schemeClr val="accent4">
                <a:hueOff val="9413312"/>
                <a:satOff val="-23276"/>
                <a:lumOff val="-12353"/>
                <a:alphaOff val="0"/>
                <a:tint val="50000"/>
                <a:satMod val="300000"/>
              </a:schemeClr>
            </a:gs>
            <a:gs pos="35000">
              <a:schemeClr val="accent4">
                <a:hueOff val="9413312"/>
                <a:satOff val="-23276"/>
                <a:lumOff val="-12353"/>
                <a:alphaOff val="0"/>
                <a:tint val="37000"/>
                <a:satMod val="300000"/>
              </a:schemeClr>
            </a:gs>
            <a:gs pos="100000">
              <a:schemeClr val="accent4">
                <a:hueOff val="9413312"/>
                <a:satOff val="-23276"/>
                <a:lumOff val="-1235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x-none" sz="2400" kern="1200"/>
            <a:t>JAVNA UPRAVA</a:t>
          </a:r>
          <a:endParaRPr lang="en-US" sz="2400" kern="1200"/>
        </a:p>
      </dsp:txBody>
      <dsp:txXfrm>
        <a:off x="368400" y="1107103"/>
        <a:ext cx="1557994" cy="1284001"/>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8F4540-3886-4E10-94E8-6C29EFC687DA}">
      <dsp:nvSpPr>
        <dsp:cNvPr id="0" name=""/>
        <dsp:cNvSpPr/>
      </dsp:nvSpPr>
      <dsp:spPr>
        <a:xfrm>
          <a:off x="2416620" y="1391165"/>
          <a:ext cx="1965420" cy="1733909"/>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sr-Latn-RS" sz="700" b="1" kern="1200">
              <a:latin typeface="Cambria"/>
              <a:ea typeface="+mn-ea"/>
              <a:cs typeface="+mn-cs"/>
            </a:rPr>
            <a:t>Program pristupanja CG Evropskoj uniji 2020-2022</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Strategija digitalne transformacije 2021-2025, s Akcionim planom za 2021-2022</a:t>
          </a:r>
        </a:p>
        <a:p>
          <a:pPr marL="57150" lvl="1" indent="-57150" algn="l" defTabSz="311150">
            <a:lnSpc>
              <a:spcPct val="90000"/>
            </a:lnSpc>
            <a:spcBef>
              <a:spcPct val="0"/>
            </a:spcBef>
            <a:spcAft>
              <a:spcPct val="15000"/>
            </a:spcAft>
            <a:buChar char="••"/>
          </a:pPr>
          <a:r>
            <a:rPr lang="en-US" sz="700" kern="1200">
              <a:latin typeface="Cambria"/>
              <a:ea typeface="+mn-ea"/>
              <a:cs typeface="+mn-cs"/>
            </a:rPr>
            <a:t>Zakon o izmjenama i dopunama Zakona o elektronskom dokumentu</a:t>
          </a:r>
        </a:p>
        <a:p>
          <a:pPr marL="57150" lvl="1" indent="-57150" algn="l" defTabSz="311150">
            <a:lnSpc>
              <a:spcPct val="90000"/>
            </a:lnSpc>
            <a:spcBef>
              <a:spcPct val="0"/>
            </a:spcBef>
            <a:spcAft>
              <a:spcPct val="15000"/>
            </a:spcAft>
            <a:buChar char="••"/>
          </a:pPr>
          <a:r>
            <a:rPr lang="en-US" sz="700" kern="1200">
              <a:latin typeface="Cambria"/>
              <a:ea typeface="+mn-ea"/>
              <a:cs typeface="+mn-cs"/>
            </a:rPr>
            <a:t>Strategija reforme javne uprave za period 2021 – 2025. s Akcionim planom za period 2021 – 2022.</a:t>
          </a:r>
        </a:p>
        <a:p>
          <a:pPr marL="57150" lvl="1" indent="-57150" algn="l" defTabSz="311150">
            <a:lnSpc>
              <a:spcPct val="90000"/>
            </a:lnSpc>
            <a:spcBef>
              <a:spcPct val="0"/>
            </a:spcBef>
            <a:spcAft>
              <a:spcPct val="15000"/>
            </a:spcAft>
            <a:buChar char="••"/>
          </a:pPr>
          <a:r>
            <a:rPr lang="en-US" sz="700" kern="1200">
              <a:latin typeface="Cambria"/>
              <a:ea typeface="+mn-ea"/>
              <a:cs typeface="+mn-cs"/>
            </a:rPr>
            <a:t>Program saradnje organa državne uprave i NVO za period 2021 - 2023 s Akcionim planom za period 2021 -2023.</a:t>
          </a:r>
        </a:p>
        <a:p>
          <a:pPr marL="57150" lvl="1" indent="-57150" algn="l" defTabSz="311150">
            <a:lnSpc>
              <a:spcPct val="90000"/>
            </a:lnSpc>
            <a:spcBef>
              <a:spcPct val="0"/>
            </a:spcBef>
            <a:spcAft>
              <a:spcPct val="15000"/>
            </a:spcAft>
            <a:buChar char="••"/>
          </a:pPr>
          <a:r>
            <a:rPr lang="en-US" sz="700" kern="1200">
              <a:latin typeface="Cambria"/>
              <a:ea typeface="+mn-ea"/>
              <a:cs typeface="+mn-cs"/>
            </a:rPr>
            <a:t>Zakon o izmjenama i dopunama Zakona o slobodnom pristupu informacijama</a:t>
          </a:r>
        </a:p>
      </dsp:txBody>
      <dsp:txXfrm>
        <a:off x="2501262" y="1475807"/>
        <a:ext cx="1796136" cy="1564625"/>
      </dsp:txXfrm>
    </dsp:sp>
    <dsp:sp modelId="{28DA3E3A-2BA2-4384-BCB1-9591F1213877}">
      <dsp:nvSpPr>
        <dsp:cNvPr id="0" name=""/>
        <dsp:cNvSpPr/>
      </dsp:nvSpPr>
      <dsp:spPr>
        <a:xfrm>
          <a:off x="4372480" y="98030"/>
          <a:ext cx="5499437" cy="5499437"/>
        </a:xfrm>
        <a:custGeom>
          <a:avLst/>
          <a:gdLst/>
          <a:ahLst/>
          <a:cxnLst/>
          <a:rect l="0" t="0" r="0" b="0"/>
          <a:pathLst>
            <a:path>
              <a:moveTo>
                <a:pt x="10482" y="2509844"/>
              </a:moveTo>
              <a:arcTo wR="2749718" hR="2749718" stAng="11100277" swAng="1334611"/>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66565AF-B01E-4D01-A007-F2155E17D4EB}">
      <dsp:nvSpPr>
        <dsp:cNvPr id="0" name=""/>
        <dsp:cNvSpPr/>
      </dsp:nvSpPr>
      <dsp:spPr>
        <a:xfrm>
          <a:off x="4682584" y="1399161"/>
          <a:ext cx="1687641" cy="2036881"/>
        </a:xfrm>
        <a:prstGeom prst="roundRect">
          <a:avLst/>
        </a:prstGeom>
        <a:gradFill rotWithShape="0">
          <a:gsLst>
            <a:gs pos="0">
              <a:schemeClr val="accent4">
                <a:hueOff val="1882662"/>
                <a:satOff val="-4655"/>
                <a:lumOff val="-2471"/>
                <a:alphaOff val="0"/>
                <a:tint val="50000"/>
                <a:satMod val="300000"/>
              </a:schemeClr>
            </a:gs>
            <a:gs pos="35000">
              <a:schemeClr val="accent4">
                <a:hueOff val="1882662"/>
                <a:satOff val="-4655"/>
                <a:lumOff val="-2471"/>
                <a:alphaOff val="0"/>
                <a:tint val="37000"/>
                <a:satMod val="300000"/>
              </a:schemeClr>
            </a:gs>
            <a:gs pos="100000">
              <a:schemeClr val="accent4">
                <a:hueOff val="1882662"/>
                <a:satOff val="-4655"/>
                <a:lumOff val="-247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x-none" sz="700" b="1" kern="1200">
              <a:latin typeface="Cambria"/>
              <a:ea typeface="+mn-ea"/>
              <a:cs typeface="+mn-cs"/>
            </a:rPr>
            <a:t>IPA III</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Unapređenje organizacione i fukncionalne postavke javne uprave</a:t>
          </a:r>
        </a:p>
        <a:p>
          <a:pPr marL="57150" lvl="1" indent="-57150" algn="l" defTabSz="311150">
            <a:lnSpc>
              <a:spcPct val="90000"/>
            </a:lnSpc>
            <a:spcBef>
              <a:spcPct val="0"/>
            </a:spcBef>
            <a:spcAft>
              <a:spcPct val="15000"/>
            </a:spcAft>
            <a:buChar char="••"/>
          </a:pPr>
          <a:r>
            <a:rPr lang="en-US" sz="700" kern="1200">
              <a:latin typeface="Cambria"/>
              <a:ea typeface="+mn-ea"/>
              <a:cs typeface="+mn-cs"/>
            </a:rPr>
            <a:t>Digitalizacija javnih servisa i sistema javnih finansija orijentisanih na građane</a:t>
          </a:r>
        </a:p>
        <a:p>
          <a:pPr marL="57150" lvl="1" indent="-57150" algn="l" defTabSz="311150">
            <a:lnSpc>
              <a:spcPct val="90000"/>
            </a:lnSpc>
            <a:spcBef>
              <a:spcPct val="0"/>
            </a:spcBef>
            <a:spcAft>
              <a:spcPct val="15000"/>
            </a:spcAft>
            <a:buChar char="••"/>
          </a:pPr>
          <a:r>
            <a:rPr lang="en-US" sz="700" kern="1200">
              <a:latin typeface="Cambria"/>
              <a:ea typeface="+mn-ea"/>
              <a:cs typeface="+mn-cs"/>
            </a:rPr>
            <a:t>Povećanje transparentnosti javnih institucija i javnih finansija (otvoreni podaci i transparentnost budžeta)</a:t>
          </a:r>
        </a:p>
        <a:p>
          <a:pPr marL="57150" lvl="1" indent="-57150" algn="l" defTabSz="311150">
            <a:lnSpc>
              <a:spcPct val="90000"/>
            </a:lnSpc>
            <a:spcBef>
              <a:spcPct val="0"/>
            </a:spcBef>
            <a:spcAft>
              <a:spcPct val="15000"/>
            </a:spcAft>
            <a:buChar char="••"/>
          </a:pPr>
          <a:r>
            <a:rPr lang="en-US" sz="700" kern="1200">
              <a:latin typeface="Cambria"/>
              <a:ea typeface="+mn-ea"/>
              <a:cs typeface="+mn-cs"/>
            </a:rPr>
            <a:t>Bolji mehanizmi upravljanja ljudskim resursima i unapređenje razvoja politike i koordinacije</a:t>
          </a:r>
        </a:p>
        <a:p>
          <a:pPr marL="57150" lvl="1" indent="-57150" algn="l" defTabSz="311150">
            <a:lnSpc>
              <a:spcPct val="90000"/>
            </a:lnSpc>
            <a:spcBef>
              <a:spcPct val="0"/>
            </a:spcBef>
            <a:spcAft>
              <a:spcPct val="15000"/>
            </a:spcAft>
            <a:buChar char="••"/>
          </a:pPr>
          <a:r>
            <a:rPr lang="en-US" sz="700" kern="1200">
              <a:latin typeface="Cambria"/>
              <a:ea typeface="+mn-ea"/>
              <a:cs typeface="+mn-cs"/>
            </a:rPr>
            <a:t>Unapređenje menadžerske odgovornosti i delegiranja ovlašćenja, sa strateškim planiranjem politike vezanim za srednjoročni rok naplate i dalji razvoj programskog budžetiranja</a:t>
          </a:r>
        </a:p>
      </dsp:txBody>
      <dsp:txXfrm>
        <a:off x="4764968" y="1481545"/>
        <a:ext cx="1522873" cy="1872113"/>
      </dsp:txXfrm>
    </dsp:sp>
    <dsp:sp modelId="{E7083DDE-E565-4DE3-9A80-8B598B2AAF8F}">
      <dsp:nvSpPr>
        <dsp:cNvPr id="0" name=""/>
        <dsp:cNvSpPr/>
      </dsp:nvSpPr>
      <dsp:spPr>
        <a:xfrm>
          <a:off x="764230" y="-740001"/>
          <a:ext cx="5499437" cy="5499437"/>
        </a:xfrm>
        <a:custGeom>
          <a:avLst/>
          <a:gdLst/>
          <a:ahLst/>
          <a:cxnLst/>
          <a:rect l="0" t="0" r="0" b="0"/>
          <a:pathLst>
            <a:path>
              <a:moveTo>
                <a:pt x="5074585" y="4218033"/>
              </a:moveTo>
              <a:arcTo wR="2749718" hR="2749718" stAng="1936515" swAng="7543970"/>
            </a:path>
          </a:pathLst>
        </a:custGeom>
        <a:noFill/>
        <a:ln w="9525" cap="flat" cmpd="sng" algn="ctr">
          <a:solidFill>
            <a:schemeClr val="accent4">
              <a:hueOff val="1882662"/>
              <a:satOff val="-4655"/>
              <a:lumOff val="-2471"/>
              <a:alphaOff val="0"/>
            </a:schemeClr>
          </a:solidFill>
          <a:prstDash val="solid"/>
        </a:ln>
        <a:effectLst/>
      </dsp:spPr>
      <dsp:style>
        <a:lnRef idx="1">
          <a:scrgbClr r="0" g="0" b="0"/>
        </a:lnRef>
        <a:fillRef idx="0">
          <a:scrgbClr r="0" g="0" b="0"/>
        </a:fillRef>
        <a:effectRef idx="0">
          <a:scrgbClr r="0" g="0" b="0"/>
        </a:effectRef>
        <a:fontRef idx="minor"/>
      </dsp:style>
    </dsp:sp>
    <dsp:sp modelId="{0BCDDB22-41E3-4CE5-9C8D-2D64E25E5F38}">
      <dsp:nvSpPr>
        <dsp:cNvPr id="0" name=""/>
        <dsp:cNvSpPr/>
      </dsp:nvSpPr>
      <dsp:spPr>
        <a:xfrm>
          <a:off x="385651" y="1512955"/>
          <a:ext cx="1793447" cy="1480510"/>
        </a:xfrm>
        <a:prstGeom prst="roundRect">
          <a:avLst/>
        </a:prstGeom>
        <a:gradFill rotWithShape="0">
          <a:gsLst>
            <a:gs pos="0">
              <a:schemeClr val="accent4">
                <a:hueOff val="3765325"/>
                <a:satOff val="-9310"/>
                <a:lumOff val="-4941"/>
                <a:alphaOff val="0"/>
                <a:tint val="50000"/>
                <a:satMod val="300000"/>
              </a:schemeClr>
            </a:gs>
            <a:gs pos="35000">
              <a:schemeClr val="accent4">
                <a:hueOff val="3765325"/>
                <a:satOff val="-9310"/>
                <a:lumOff val="-4941"/>
                <a:alphaOff val="0"/>
                <a:tint val="37000"/>
                <a:satMod val="300000"/>
              </a:schemeClr>
            </a:gs>
            <a:gs pos="100000">
              <a:schemeClr val="accent4">
                <a:hueOff val="3765325"/>
                <a:satOff val="-9310"/>
                <a:lumOff val="-494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en-US" sz="700" b="1" kern="1200">
              <a:latin typeface="Cambria"/>
              <a:ea typeface="+mn-ea"/>
              <a:cs typeface="+mn-cs"/>
            </a:rPr>
            <a:t>Program </a:t>
          </a:r>
          <a:r>
            <a:rPr lang="sr-Latn-RS" sz="700" b="1" kern="1200">
              <a:latin typeface="Cambria"/>
              <a:ea typeface="+mn-ea"/>
              <a:cs typeface="+mn-cs"/>
            </a:rPr>
            <a:t>trojnog predsjedništva EU (Francuska, Češka, Švedska) 2022/2023</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sr-Latn-RS" sz="700" kern="1200">
              <a:latin typeface="Cambria"/>
              <a:ea typeface="+mn-ea"/>
              <a:cs typeface="+mn-cs"/>
            </a:rPr>
            <a:t>Podrška digitalnoj transformaciji i iskorišćavanje njenih prednosti (digitalne vještine i obrazovanje)</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Nastavit će proces pristupanja u skladu s poboljšanom metodologijom proširenja tako što će</a:t>
          </a:r>
          <a:r>
            <a:rPr lang="sr-Latn-RS" sz="700" kern="1200">
              <a:latin typeface="Cambria"/>
              <a:ea typeface="+mn-ea"/>
              <a:cs typeface="+mn-cs"/>
            </a:rPr>
            <a:t> </a:t>
          </a:r>
          <a:r>
            <a:rPr lang="en-US" sz="700" kern="1200">
              <a:latin typeface="Cambria"/>
              <a:ea typeface="+mn-ea"/>
              <a:cs typeface="+mn-cs"/>
            </a:rPr>
            <a:t>pod</a:t>
          </a:r>
          <a:r>
            <a:rPr lang="sr-Latn-RS" sz="700" kern="1200">
              <a:latin typeface="Cambria"/>
              <a:ea typeface="+mn-ea"/>
              <a:cs typeface="+mn-cs"/>
            </a:rPr>
            <a:t>ržati </a:t>
          </a:r>
          <a:r>
            <a:rPr lang="en-US" sz="700" kern="1200">
              <a:latin typeface="Cambria"/>
              <a:ea typeface="+mn-ea"/>
              <a:cs typeface="+mn-cs"/>
            </a:rPr>
            <a:t>temelj</a:t>
          </a:r>
          <a:r>
            <a:rPr lang="sr-Latn-RS" sz="700" kern="1200">
              <a:latin typeface="Cambria"/>
              <a:ea typeface="+mn-ea"/>
              <a:cs typeface="+mn-cs"/>
            </a:rPr>
            <a:t>ne</a:t>
          </a:r>
          <a:r>
            <a:rPr lang="en-US" sz="700" kern="1200">
              <a:latin typeface="Cambria"/>
              <a:ea typeface="+mn-ea"/>
              <a:cs typeface="+mn-cs"/>
            </a:rPr>
            <a:t>i transformativne reforme u ključnim područjima kao što su vladavina prava,</a:t>
          </a:r>
          <a:r>
            <a:rPr lang="sr-Latn-RS" sz="700" kern="1200">
              <a:latin typeface="Cambria"/>
              <a:ea typeface="+mn-ea"/>
              <a:cs typeface="+mn-cs"/>
            </a:rPr>
            <a:t> </a:t>
          </a:r>
          <a:r>
            <a:rPr lang="en-US" sz="700" kern="1200">
              <a:latin typeface="Cambria"/>
              <a:ea typeface="+mn-ea"/>
              <a:cs typeface="+mn-cs"/>
            </a:rPr>
            <a:t>demokratske institucije, slobodni mediji i </a:t>
          </a:r>
          <a:r>
            <a:rPr lang="sr-Latn-RS" sz="700" kern="1200">
              <a:latin typeface="Cambria"/>
              <a:ea typeface="+mn-ea"/>
              <a:cs typeface="+mn-cs"/>
            </a:rPr>
            <a:t>privredu</a:t>
          </a:r>
          <a:endParaRPr lang="en-US" sz="700" kern="1200">
            <a:latin typeface="Cambria"/>
            <a:ea typeface="+mn-ea"/>
            <a:cs typeface="+mn-cs"/>
          </a:endParaRPr>
        </a:p>
      </dsp:txBody>
      <dsp:txXfrm>
        <a:off x="457924" y="1585228"/>
        <a:ext cx="1648901" cy="1335964"/>
      </dsp:txXfrm>
    </dsp:sp>
    <dsp:sp modelId="{34A6C9C1-BC3C-4E82-A5DD-449180A2A97A}">
      <dsp:nvSpPr>
        <dsp:cNvPr id="0" name=""/>
        <dsp:cNvSpPr/>
      </dsp:nvSpPr>
      <dsp:spPr>
        <a:xfrm>
          <a:off x="-3181576" y="-8742"/>
          <a:ext cx="5499437" cy="5499437"/>
        </a:xfrm>
        <a:custGeom>
          <a:avLst/>
          <a:gdLst/>
          <a:ahLst/>
          <a:cxnLst/>
          <a:rect l="0" t="0" r="0" b="0"/>
          <a:pathLst>
            <a:path>
              <a:moveTo>
                <a:pt x="5223221" y="1548577"/>
              </a:moveTo>
              <a:arcTo wR="2749718" hR="2749718" stAng="20045918" swAng="3886476"/>
            </a:path>
          </a:pathLst>
        </a:custGeom>
        <a:noFill/>
        <a:ln w="9525" cap="flat" cmpd="sng" algn="ctr">
          <a:solidFill>
            <a:schemeClr val="accent4">
              <a:hueOff val="3765325"/>
              <a:satOff val="-9310"/>
              <a:lumOff val="-4941"/>
              <a:alphaOff val="0"/>
            </a:schemeClr>
          </a:solidFill>
          <a:prstDash val="solid"/>
        </a:ln>
        <a:effectLst/>
      </dsp:spPr>
      <dsp:style>
        <a:lnRef idx="1">
          <a:scrgbClr r="0" g="0" b="0"/>
        </a:lnRef>
        <a:fillRef idx="0">
          <a:scrgbClr r="0" g="0" b="0"/>
        </a:fillRef>
        <a:effectRef idx="0">
          <a:scrgbClr r="0" g="0" b="0"/>
        </a:effectRef>
        <a:fontRef idx="minor"/>
      </dsp:style>
    </dsp:sp>
    <dsp:sp modelId="{9F1036CB-5227-4649-996E-9E181043BE22}">
      <dsp:nvSpPr>
        <dsp:cNvPr id="0" name=""/>
        <dsp:cNvSpPr/>
      </dsp:nvSpPr>
      <dsp:spPr>
        <a:xfrm>
          <a:off x="308149" y="3196344"/>
          <a:ext cx="2418490" cy="1293577"/>
        </a:xfrm>
        <a:prstGeom prst="roundRect">
          <a:avLst/>
        </a:prstGeom>
        <a:gradFill rotWithShape="0">
          <a:gsLst>
            <a:gs pos="0">
              <a:schemeClr val="accent4">
                <a:hueOff val="5647988"/>
                <a:satOff val="-13966"/>
                <a:lumOff val="-7412"/>
                <a:alphaOff val="0"/>
                <a:tint val="50000"/>
                <a:satMod val="300000"/>
              </a:schemeClr>
            </a:gs>
            <a:gs pos="35000">
              <a:schemeClr val="accent4">
                <a:hueOff val="5647988"/>
                <a:satOff val="-13966"/>
                <a:lumOff val="-7412"/>
                <a:alphaOff val="0"/>
                <a:tint val="37000"/>
                <a:satMod val="300000"/>
              </a:schemeClr>
            </a:gs>
            <a:gs pos="100000">
              <a:schemeClr val="accent4">
                <a:hueOff val="5647988"/>
                <a:satOff val="-13966"/>
                <a:lumOff val="-741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x-none" sz="700" b="1" kern="1200">
              <a:latin typeface="Cambria"/>
              <a:ea typeface="+mn-ea"/>
              <a:cs typeface="+mn-cs"/>
            </a:rPr>
            <a:t>Berlinska deklaracija</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Građani i preduzeća imaju mogućnost lake interakcije s javnom upravom u skladu s pristupom digitalne postavke</a:t>
          </a:r>
        </a:p>
        <a:p>
          <a:pPr marL="57150" lvl="1" indent="-57150" algn="l" defTabSz="311150">
            <a:lnSpc>
              <a:spcPct val="90000"/>
            </a:lnSpc>
            <a:spcBef>
              <a:spcPct val="0"/>
            </a:spcBef>
            <a:spcAft>
              <a:spcPct val="15000"/>
            </a:spcAft>
            <a:buChar char="••"/>
          </a:pPr>
          <a:r>
            <a:rPr lang="en-US" sz="700" kern="1200">
              <a:latin typeface="Cambria"/>
              <a:ea typeface="+mn-ea"/>
              <a:cs typeface="+mn-cs"/>
            </a:rPr>
            <a:t>Digitalni suverenitet je ključan u osiguravanju sposobnosti građana i javne uprave da donose odluke i djeluju na samoodređen način u digitalnom svijetu</a:t>
          </a:r>
        </a:p>
        <a:p>
          <a:pPr marL="57150" lvl="1" indent="-57150" algn="l" defTabSz="311150">
            <a:lnSpc>
              <a:spcPct val="90000"/>
            </a:lnSpc>
            <a:spcBef>
              <a:spcPct val="0"/>
            </a:spcBef>
            <a:spcAft>
              <a:spcPct val="15000"/>
            </a:spcAft>
            <a:buChar char="••"/>
          </a:pPr>
          <a:r>
            <a:rPr lang="en-US" sz="700" kern="1200">
              <a:latin typeface="Cambria"/>
              <a:ea typeface="+mn-ea"/>
              <a:cs typeface="+mn-cs"/>
            </a:rPr>
            <a:t>Istražiti upotrebu digitalnih alata u oblikovanju političkog diskursa o digitalnoj transformaciji</a:t>
          </a:r>
        </a:p>
        <a:p>
          <a:pPr marL="57150" lvl="1" indent="-57150" algn="l" defTabSz="311150">
            <a:lnSpc>
              <a:spcPct val="90000"/>
            </a:lnSpc>
            <a:spcBef>
              <a:spcPct val="0"/>
            </a:spcBef>
            <a:spcAft>
              <a:spcPct val="15000"/>
            </a:spcAft>
            <a:buChar char="••"/>
          </a:pPr>
          <a:r>
            <a:rPr lang="en-US" sz="700" kern="1200">
              <a:latin typeface="Cambria"/>
              <a:ea typeface="+mn-ea"/>
              <a:cs typeface="+mn-cs"/>
            </a:rPr>
            <a:t>Stimulisati razmjenu znanja među praktičarima strategija administrativnih inovacija i na primjerima tehnologija usmjerenih na čoveka u javnim upravama</a:t>
          </a:r>
        </a:p>
      </dsp:txBody>
      <dsp:txXfrm>
        <a:off x="371296" y="3259491"/>
        <a:ext cx="2292196" cy="1167283"/>
      </dsp:txXfrm>
    </dsp:sp>
    <dsp:sp modelId="{7D753618-C8BC-475F-8878-B444EC0A95D5}">
      <dsp:nvSpPr>
        <dsp:cNvPr id="0" name=""/>
        <dsp:cNvSpPr/>
      </dsp:nvSpPr>
      <dsp:spPr>
        <a:xfrm>
          <a:off x="-2659357" y="2763419"/>
          <a:ext cx="5499437" cy="5499437"/>
        </a:xfrm>
        <a:custGeom>
          <a:avLst/>
          <a:gdLst/>
          <a:ahLst/>
          <a:cxnLst/>
          <a:rect l="0" t="0" r="0" b="0"/>
          <a:pathLst>
            <a:path>
              <a:moveTo>
                <a:pt x="4257624" y="450333"/>
              </a:moveTo>
              <a:arcTo wR="2749718" hR="2749718" stAng="18195379" swAng="4194515"/>
            </a:path>
          </a:pathLst>
        </a:custGeom>
        <a:noFill/>
        <a:ln w="9525" cap="flat" cmpd="sng" algn="ctr">
          <a:solidFill>
            <a:schemeClr val="accent4">
              <a:hueOff val="5647988"/>
              <a:satOff val="-13966"/>
              <a:lumOff val="-7412"/>
              <a:alphaOff val="0"/>
            </a:schemeClr>
          </a:solidFill>
          <a:prstDash val="solid"/>
        </a:ln>
        <a:effectLst/>
      </dsp:spPr>
      <dsp:style>
        <a:lnRef idx="1">
          <a:scrgbClr r="0" g="0" b="0"/>
        </a:lnRef>
        <a:fillRef idx="0">
          <a:scrgbClr r="0" g="0" b="0"/>
        </a:fillRef>
        <a:effectRef idx="0">
          <a:scrgbClr r="0" g="0" b="0"/>
        </a:effectRef>
        <a:fontRef idx="minor"/>
      </dsp:style>
    </dsp:sp>
    <dsp:sp modelId="{42DBE13C-DDCE-485E-9652-14315EC19D4B}">
      <dsp:nvSpPr>
        <dsp:cNvPr id="0" name=""/>
        <dsp:cNvSpPr/>
      </dsp:nvSpPr>
      <dsp:spPr>
        <a:xfrm>
          <a:off x="341846" y="4689593"/>
          <a:ext cx="2418490" cy="1507745"/>
        </a:xfrm>
        <a:prstGeom prst="roundRect">
          <a:avLst/>
        </a:prstGeom>
        <a:gradFill rotWithShape="0">
          <a:gsLst>
            <a:gs pos="0">
              <a:schemeClr val="accent4">
                <a:hueOff val="7530650"/>
                <a:satOff val="-18621"/>
                <a:lumOff val="-9882"/>
                <a:alphaOff val="0"/>
                <a:tint val="50000"/>
                <a:satMod val="300000"/>
              </a:schemeClr>
            </a:gs>
            <a:gs pos="35000">
              <a:schemeClr val="accent4">
                <a:hueOff val="7530650"/>
                <a:satOff val="-18621"/>
                <a:lumOff val="-9882"/>
                <a:alphaOff val="0"/>
                <a:tint val="37000"/>
                <a:satMod val="300000"/>
              </a:schemeClr>
            </a:gs>
            <a:gs pos="100000">
              <a:schemeClr val="accent4">
                <a:hueOff val="7530650"/>
                <a:satOff val="-18621"/>
                <a:lumOff val="-988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x-none" sz="700" b="1" kern="1200">
              <a:latin typeface="Cambria"/>
              <a:ea typeface="+mn-ea"/>
              <a:cs typeface="+mn-cs"/>
            </a:rPr>
            <a:t>UN Agenda održivog razvoja 2030</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Cilj br 8 - Promovisati održiv, inkluzivan i održiv ekonomski rast, punu i produktivnu zaposlenost i pristojan rad za sve</a:t>
          </a:r>
        </a:p>
        <a:p>
          <a:pPr marL="57150" lvl="1" indent="-57150" algn="l" defTabSz="311150">
            <a:lnSpc>
              <a:spcPct val="90000"/>
            </a:lnSpc>
            <a:spcBef>
              <a:spcPct val="0"/>
            </a:spcBef>
            <a:spcAft>
              <a:spcPct val="15000"/>
            </a:spcAft>
            <a:buChar char="••"/>
          </a:pPr>
          <a:r>
            <a:rPr lang="en-US" sz="700" kern="1200">
              <a:latin typeface="Cambria"/>
              <a:ea typeface="+mn-ea"/>
              <a:cs typeface="+mn-cs"/>
            </a:rPr>
            <a:t>Cilj br 11 - Učiniti gradove i naselja inkluzivnim, sigurnim, otpornim i održivim</a:t>
          </a:r>
        </a:p>
        <a:p>
          <a:pPr marL="57150" lvl="1" indent="-57150" algn="l" defTabSz="311150">
            <a:lnSpc>
              <a:spcPct val="90000"/>
            </a:lnSpc>
            <a:spcBef>
              <a:spcPct val="0"/>
            </a:spcBef>
            <a:spcAft>
              <a:spcPct val="15000"/>
            </a:spcAft>
            <a:buChar char="••"/>
          </a:pPr>
          <a:r>
            <a:rPr lang="en-US" sz="700" kern="1200">
              <a:latin typeface="Cambria"/>
              <a:ea typeface="+mn-ea"/>
              <a:cs typeface="+mn-cs"/>
            </a:rPr>
            <a:t>Cilj br 16 - Promovisati mirna i inkluzivna društva za održivi razvoj, obezbijediti pristup pravdi za sve i izgraditi efikasne, odgovorne i inkluzivne institucije na svim nivoima</a:t>
          </a:r>
        </a:p>
        <a:p>
          <a:pPr marL="57150" lvl="1" indent="-57150" algn="l" defTabSz="311150">
            <a:lnSpc>
              <a:spcPct val="90000"/>
            </a:lnSpc>
            <a:spcBef>
              <a:spcPct val="0"/>
            </a:spcBef>
            <a:spcAft>
              <a:spcPct val="15000"/>
            </a:spcAft>
            <a:buChar char="••"/>
          </a:pPr>
          <a:r>
            <a:rPr lang="en-US" sz="700" kern="1200">
              <a:latin typeface="Cambria"/>
              <a:ea typeface="+mn-ea"/>
              <a:cs typeface="+mn-cs"/>
            </a:rPr>
            <a:t>Cilj br 17 - Ojačati sredstva implementacije i revitalizovati globalno partnerstvo za održivi razvoj</a:t>
          </a:r>
        </a:p>
      </dsp:txBody>
      <dsp:txXfrm>
        <a:off x="415448" y="4763195"/>
        <a:ext cx="2271286" cy="1360541"/>
      </dsp:txXfrm>
    </dsp:sp>
    <dsp:sp modelId="{D1FDB04D-3B79-48A6-BAA4-C69B98749ABB}">
      <dsp:nvSpPr>
        <dsp:cNvPr id="0" name=""/>
        <dsp:cNvSpPr/>
      </dsp:nvSpPr>
      <dsp:spPr>
        <a:xfrm>
          <a:off x="345653" y="91399"/>
          <a:ext cx="5499437" cy="5499437"/>
        </a:xfrm>
        <a:custGeom>
          <a:avLst/>
          <a:gdLst/>
          <a:ahLst/>
          <a:cxnLst/>
          <a:rect l="0" t="0" r="0" b="0"/>
          <a:pathLst>
            <a:path>
              <a:moveTo>
                <a:pt x="692094" y="4573762"/>
              </a:moveTo>
              <a:arcTo wR="2749718" hR="2749718" stAng="8306618" swAng="4315377"/>
            </a:path>
          </a:pathLst>
        </a:custGeom>
        <a:noFill/>
        <a:ln w="9525" cap="flat" cmpd="sng" algn="ctr">
          <a:solidFill>
            <a:schemeClr val="accent4">
              <a:hueOff val="7530650"/>
              <a:satOff val="-18621"/>
              <a:lumOff val="-9882"/>
              <a:alphaOff val="0"/>
            </a:schemeClr>
          </a:solidFill>
          <a:prstDash val="solid"/>
        </a:ln>
        <a:effectLst/>
      </dsp:spPr>
      <dsp:style>
        <a:lnRef idx="1">
          <a:scrgbClr r="0" g="0" b="0"/>
        </a:lnRef>
        <a:fillRef idx="0">
          <a:scrgbClr r="0" g="0" b="0"/>
        </a:fillRef>
        <a:effectRef idx="0">
          <a:scrgbClr r="0" g="0" b="0"/>
        </a:effectRef>
        <a:fontRef idx="minor"/>
      </dsp:style>
    </dsp:sp>
    <dsp:sp modelId="{DDBF8CA6-4481-477B-A191-6B131392606F}">
      <dsp:nvSpPr>
        <dsp:cNvPr id="0" name=""/>
        <dsp:cNvSpPr/>
      </dsp:nvSpPr>
      <dsp:spPr>
        <a:xfrm>
          <a:off x="274939" y="86104"/>
          <a:ext cx="2418490" cy="1336725"/>
        </a:xfrm>
        <a:prstGeom prst="roundRect">
          <a:avLst/>
        </a:prstGeom>
        <a:gradFill rotWithShape="0">
          <a:gsLst>
            <a:gs pos="0">
              <a:schemeClr val="accent4">
                <a:hueOff val="9413312"/>
                <a:satOff val="-23276"/>
                <a:lumOff val="-12353"/>
                <a:alphaOff val="0"/>
                <a:tint val="50000"/>
                <a:satMod val="300000"/>
              </a:schemeClr>
            </a:gs>
            <a:gs pos="35000">
              <a:schemeClr val="accent4">
                <a:hueOff val="9413312"/>
                <a:satOff val="-23276"/>
                <a:lumOff val="-12353"/>
                <a:alphaOff val="0"/>
                <a:tint val="37000"/>
                <a:satMod val="300000"/>
              </a:schemeClr>
            </a:gs>
            <a:gs pos="100000">
              <a:schemeClr val="accent4">
                <a:hueOff val="9413312"/>
                <a:satOff val="-23276"/>
                <a:lumOff val="-1235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t" anchorCtr="0">
          <a:noAutofit/>
        </a:bodyPr>
        <a:lstStyle/>
        <a:p>
          <a:pPr lvl="0" algn="ctr" defTabSz="311150">
            <a:lnSpc>
              <a:spcPct val="90000"/>
            </a:lnSpc>
            <a:spcBef>
              <a:spcPct val="0"/>
            </a:spcBef>
            <a:spcAft>
              <a:spcPct val="35000"/>
            </a:spcAft>
          </a:pPr>
          <a:r>
            <a:rPr lang="x-none" sz="700" b="1" kern="1200">
              <a:latin typeface="Cambria"/>
              <a:ea typeface="+mn-ea"/>
              <a:cs typeface="+mn-cs"/>
            </a:rPr>
            <a:t>Nacionalna strategija održivog razvoja 2030.</a:t>
          </a:r>
          <a:endParaRPr lang="en-US" sz="700" b="1" kern="1200">
            <a:latin typeface="Cambria"/>
            <a:ea typeface="+mn-ea"/>
            <a:cs typeface="+mn-cs"/>
          </a:endParaRPr>
        </a:p>
        <a:p>
          <a:pPr marL="57150" lvl="1" indent="-57150" algn="l" defTabSz="311150">
            <a:lnSpc>
              <a:spcPct val="90000"/>
            </a:lnSpc>
            <a:spcBef>
              <a:spcPct val="0"/>
            </a:spcBef>
            <a:spcAft>
              <a:spcPct val="15000"/>
            </a:spcAft>
            <a:buChar char="••"/>
          </a:pPr>
          <a:r>
            <a:rPr lang="en-US" sz="700" kern="1200">
              <a:latin typeface="Cambria"/>
              <a:ea typeface="+mn-ea"/>
              <a:cs typeface="+mn-cs"/>
            </a:rPr>
            <a:t>Jačati povjerenje građana u demokratski politički sistem</a:t>
          </a:r>
        </a:p>
        <a:p>
          <a:pPr marL="57150" lvl="1" indent="-57150" algn="l" defTabSz="311150">
            <a:lnSpc>
              <a:spcPct val="90000"/>
            </a:lnSpc>
            <a:spcBef>
              <a:spcPct val="0"/>
            </a:spcBef>
            <a:spcAft>
              <a:spcPct val="15000"/>
            </a:spcAft>
            <a:buChar char="••"/>
          </a:pPr>
          <a:r>
            <a:rPr lang="en-US" sz="700" kern="1200">
              <a:latin typeface="Cambria"/>
              <a:ea typeface="+mn-ea"/>
              <a:cs typeface="+mn-cs"/>
            </a:rPr>
            <a:t>Cjeloživotno učenje</a:t>
          </a:r>
        </a:p>
        <a:p>
          <a:pPr marL="57150" lvl="1" indent="-57150" algn="l" defTabSz="311150">
            <a:lnSpc>
              <a:spcPct val="90000"/>
            </a:lnSpc>
            <a:spcBef>
              <a:spcPct val="0"/>
            </a:spcBef>
            <a:spcAft>
              <a:spcPct val="15000"/>
            </a:spcAft>
            <a:buChar char="••"/>
          </a:pPr>
          <a:r>
            <a:rPr lang="en-US" sz="700" kern="1200">
              <a:latin typeface="Cambria"/>
              <a:ea typeface="+mn-ea"/>
              <a:cs typeface="+mn-cs"/>
            </a:rPr>
            <a:t>Podsticati  istraživanje i razvoj u oblasti resursne efikasnosti i razvoj ljudskih resursa</a:t>
          </a:r>
        </a:p>
        <a:p>
          <a:pPr marL="57150" lvl="1" indent="-57150" algn="l" defTabSz="311150">
            <a:lnSpc>
              <a:spcPct val="90000"/>
            </a:lnSpc>
            <a:spcBef>
              <a:spcPct val="0"/>
            </a:spcBef>
            <a:spcAft>
              <a:spcPct val="15000"/>
            </a:spcAft>
            <a:buChar char="••"/>
          </a:pPr>
          <a:r>
            <a:rPr lang="en-US" sz="700" kern="1200">
              <a:latin typeface="Cambria"/>
              <a:ea typeface="+mn-ea"/>
              <a:cs typeface="+mn-cs"/>
            </a:rPr>
            <a:t>Promovisati koncept društvene odgovornosti (DO) i podizati svijest o vrijednostima i važnosti DO odnosno benefitima organizacija</a:t>
          </a:r>
        </a:p>
        <a:p>
          <a:pPr marL="57150" lvl="1" indent="-57150" algn="l" defTabSz="311150">
            <a:lnSpc>
              <a:spcPct val="90000"/>
            </a:lnSpc>
            <a:spcBef>
              <a:spcPct val="0"/>
            </a:spcBef>
            <a:spcAft>
              <a:spcPct val="15000"/>
            </a:spcAft>
            <a:buChar char="••"/>
          </a:pPr>
          <a:r>
            <a:rPr lang="en-US" sz="700" kern="1200">
              <a:latin typeface="Cambria"/>
              <a:ea typeface="+mn-ea"/>
              <a:cs typeface="+mn-cs"/>
            </a:rPr>
            <a:t>Uspostaviti mjerljivost rezultata rada javne uprave</a:t>
          </a:r>
        </a:p>
        <a:p>
          <a:pPr marL="57150" lvl="1" indent="-57150" algn="l" defTabSz="311150">
            <a:lnSpc>
              <a:spcPct val="90000"/>
            </a:lnSpc>
            <a:spcBef>
              <a:spcPct val="0"/>
            </a:spcBef>
            <a:spcAft>
              <a:spcPct val="15000"/>
            </a:spcAft>
            <a:buChar char="••"/>
          </a:pPr>
          <a:r>
            <a:rPr lang="en-US" sz="700" kern="1200">
              <a:latin typeface="Cambria"/>
              <a:ea typeface="+mn-ea"/>
              <a:cs typeface="+mn-cs"/>
            </a:rPr>
            <a:t>Ojačati učešće zaiteresovane i stručne javnosti u donošenju i sprovođenju odluka</a:t>
          </a:r>
        </a:p>
      </dsp:txBody>
      <dsp:txXfrm>
        <a:off x="340193" y="151358"/>
        <a:ext cx="2287982" cy="1206217"/>
      </dsp:txXfrm>
    </dsp:sp>
    <dsp:sp modelId="{A6D5266F-D1F5-48CA-A2B7-ADE465629CB0}">
      <dsp:nvSpPr>
        <dsp:cNvPr id="0" name=""/>
        <dsp:cNvSpPr/>
      </dsp:nvSpPr>
      <dsp:spPr>
        <a:xfrm>
          <a:off x="-2637723" y="-1560480"/>
          <a:ext cx="5499437" cy="5499437"/>
        </a:xfrm>
        <a:custGeom>
          <a:avLst/>
          <a:gdLst/>
          <a:ahLst/>
          <a:cxnLst/>
          <a:rect l="0" t="0" r="0" b="0"/>
          <a:pathLst>
            <a:path>
              <a:moveTo>
                <a:pt x="5339533" y="1825697"/>
              </a:moveTo>
              <a:arcTo wR="2749718" hR="2749718" stAng="20421845" swAng="3130768"/>
            </a:path>
          </a:pathLst>
        </a:custGeom>
        <a:noFill/>
        <a:ln w="9525" cap="flat" cmpd="sng" algn="ctr">
          <a:solidFill>
            <a:schemeClr val="accent4">
              <a:hueOff val="9413312"/>
              <a:satOff val="-23276"/>
              <a:lumOff val="-12353"/>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31682-D597-4E87-9C41-C7C5ECEDDCC3}">
      <dsp:nvSpPr>
        <dsp:cNvPr id="0" name=""/>
        <dsp:cNvSpPr/>
      </dsp:nvSpPr>
      <dsp:spPr>
        <a:xfrm>
          <a:off x="806" y="339380"/>
          <a:ext cx="2748734" cy="336461"/>
        </a:xfrm>
        <a:prstGeom prst="roundRect">
          <a:avLst>
            <a:gd name="adj" fmla="val 10000"/>
          </a:avLst>
        </a:prstGeom>
        <a:solidFill>
          <a:srgbClr val="67787B">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pPr>
          <a:r>
            <a:rPr lang="sr-Latn-RS" sz="1400" kern="1200">
              <a:solidFill>
                <a:srgbClr val="FFFFFF"/>
              </a:solidFill>
              <a:latin typeface="Cambria"/>
              <a:ea typeface="+mn-ea"/>
              <a:cs typeface="+mn-cs"/>
            </a:rPr>
            <a:t>Izvještaj o napretku CG za 2021.</a:t>
          </a:r>
          <a:endParaRPr lang="en-US" sz="1400" kern="1200">
            <a:solidFill>
              <a:srgbClr val="FFFFFF"/>
            </a:solidFill>
            <a:latin typeface="Cambria"/>
            <a:ea typeface="+mn-ea"/>
            <a:cs typeface="+mn-cs"/>
          </a:endParaRPr>
        </a:p>
      </dsp:txBody>
      <dsp:txXfrm>
        <a:off x="10661" y="349235"/>
        <a:ext cx="2729024" cy="316751"/>
      </dsp:txXfrm>
    </dsp:sp>
    <dsp:sp modelId="{7A633105-F512-461B-B745-4BDD12AFF42A}">
      <dsp:nvSpPr>
        <dsp:cNvPr id="0" name=""/>
        <dsp:cNvSpPr/>
      </dsp:nvSpPr>
      <dsp:spPr>
        <a:xfrm>
          <a:off x="275679" y="675841"/>
          <a:ext cx="274873" cy="450112"/>
        </a:xfrm>
        <a:custGeom>
          <a:avLst/>
          <a:gdLst/>
          <a:ahLst/>
          <a:cxnLst/>
          <a:rect l="0" t="0" r="0" b="0"/>
          <a:pathLst>
            <a:path>
              <a:moveTo>
                <a:pt x="0" y="0"/>
              </a:moveTo>
              <a:lnTo>
                <a:pt x="0" y="479008"/>
              </a:lnTo>
              <a:lnTo>
                <a:pt x="292520" y="479008"/>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AACDBE3-442D-47E8-A0CF-701C9D6E3DA6}">
      <dsp:nvSpPr>
        <dsp:cNvPr id="0" name=""/>
        <dsp:cNvSpPr/>
      </dsp:nvSpPr>
      <dsp:spPr>
        <a:xfrm>
          <a:off x="550553" y="810333"/>
          <a:ext cx="2274492" cy="631240"/>
        </a:xfrm>
        <a:prstGeom prst="roundRect">
          <a:avLst>
            <a:gd name="adj" fmla="val 10000"/>
          </a:avLst>
        </a:prstGeom>
        <a:solidFill>
          <a:srgbClr val="FFFFFF">
            <a:alpha val="90000"/>
            <a:hueOff val="0"/>
            <a:satOff val="0"/>
            <a:lumOff val="0"/>
            <a:alphaOff val="0"/>
          </a:srgbClr>
        </a:solidFill>
        <a:ln w="25400" cap="flat" cmpd="sng" algn="ctr">
          <a:solidFill>
            <a:srgbClr val="67787B">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n-US" sz="900" kern="1200">
              <a:solidFill>
                <a:srgbClr val="000000">
                  <a:hueOff val="0"/>
                  <a:satOff val="0"/>
                  <a:lumOff val="0"/>
                  <a:alphaOff val="0"/>
                </a:srgbClr>
              </a:solidFill>
              <a:latin typeface="Cambria"/>
              <a:ea typeface="+mn-ea"/>
              <a:cs typeface="+mn-cs"/>
            </a:rPr>
            <a:t>Da se donesu i implementiraju nove strategije za reform javne uprave i upravljanje javnim finansijama u skladu sa nacionalnim smjernicam za strateško planiranje </a:t>
          </a:r>
        </a:p>
      </dsp:txBody>
      <dsp:txXfrm>
        <a:off x="569041" y="828821"/>
        <a:ext cx="2237516" cy="594264"/>
      </dsp:txXfrm>
    </dsp:sp>
    <dsp:sp modelId="{4E67213C-D938-4617-B63B-F404F969381E}">
      <dsp:nvSpPr>
        <dsp:cNvPr id="0" name=""/>
        <dsp:cNvSpPr/>
      </dsp:nvSpPr>
      <dsp:spPr>
        <a:xfrm>
          <a:off x="275679" y="675841"/>
          <a:ext cx="274873" cy="1215844"/>
        </a:xfrm>
        <a:custGeom>
          <a:avLst/>
          <a:gdLst/>
          <a:ahLst/>
          <a:cxnLst/>
          <a:rect l="0" t="0" r="0" b="0"/>
          <a:pathLst>
            <a:path>
              <a:moveTo>
                <a:pt x="0" y="0"/>
              </a:moveTo>
              <a:lnTo>
                <a:pt x="0" y="1293900"/>
              </a:lnTo>
              <a:lnTo>
                <a:pt x="292520" y="1293900"/>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91888B0-9EA2-41FE-A106-04290FEC375F}">
      <dsp:nvSpPr>
        <dsp:cNvPr id="0" name=""/>
        <dsp:cNvSpPr/>
      </dsp:nvSpPr>
      <dsp:spPr>
        <a:xfrm>
          <a:off x="550553" y="1576065"/>
          <a:ext cx="2274492" cy="631240"/>
        </a:xfrm>
        <a:prstGeom prst="roundRect">
          <a:avLst>
            <a:gd name="adj" fmla="val 10000"/>
          </a:avLst>
        </a:prstGeom>
        <a:solidFill>
          <a:srgbClr val="FFFFFF">
            <a:alpha val="90000"/>
            <a:hueOff val="0"/>
            <a:satOff val="0"/>
            <a:lumOff val="0"/>
            <a:alphaOff val="0"/>
          </a:srgbClr>
        </a:solidFill>
        <a:ln w="25400" cap="flat" cmpd="sng" algn="ctr">
          <a:solidFill>
            <a:srgbClr val="67787B">
              <a:hueOff val="-1217516"/>
              <a:satOff val="1451"/>
              <a:lumOff val="1176"/>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n-US" sz="900" kern="1200">
              <a:solidFill>
                <a:srgbClr val="000000">
                  <a:hueOff val="0"/>
                  <a:satOff val="0"/>
                  <a:lumOff val="0"/>
                  <a:alphaOff val="0"/>
                </a:srgbClr>
              </a:solidFill>
              <a:latin typeface="Cambria"/>
              <a:ea typeface="+mn-ea"/>
              <a:cs typeface="+mn-cs"/>
            </a:rPr>
            <a:t>Poboljšava pristup građana informacijama – finalizirati usvajanje i početi sa implementicijom izmjene i dopune Zakona</a:t>
          </a:r>
          <a:r>
            <a:rPr lang="sr-Latn-RS" sz="900" kern="1200">
              <a:solidFill>
                <a:srgbClr val="000000">
                  <a:hueOff val="0"/>
                  <a:satOff val="0"/>
                  <a:lumOff val="0"/>
                  <a:alphaOff val="0"/>
                </a:srgbClr>
              </a:solidFill>
              <a:latin typeface="Cambria"/>
              <a:ea typeface="+mn-ea"/>
              <a:cs typeface="+mn-cs"/>
            </a:rPr>
            <a:t> o slobodnom pristupu informacijama</a:t>
          </a:r>
          <a:r>
            <a:rPr lang="en-US" sz="900" kern="1200">
              <a:solidFill>
                <a:srgbClr val="000000">
                  <a:hueOff val="0"/>
                  <a:satOff val="0"/>
                  <a:lumOff val="0"/>
                  <a:alphaOff val="0"/>
                </a:srgbClr>
              </a:solidFill>
              <a:latin typeface="Cambria"/>
              <a:ea typeface="+mn-ea"/>
              <a:cs typeface="+mn-cs"/>
            </a:rPr>
            <a:t> u skl</a:t>
          </a:r>
          <a:r>
            <a:rPr lang="sr-Latn-RS" sz="900" kern="1200">
              <a:solidFill>
                <a:srgbClr val="000000">
                  <a:hueOff val="0"/>
                  <a:satOff val="0"/>
                  <a:lumOff val="0"/>
                  <a:alphaOff val="0"/>
                </a:srgbClr>
              </a:solidFill>
              <a:latin typeface="Cambria"/>
              <a:ea typeface="+mn-ea"/>
              <a:cs typeface="+mn-cs"/>
            </a:rPr>
            <a:t>a</a:t>
          </a:r>
          <a:r>
            <a:rPr lang="en-US" sz="900" kern="1200">
              <a:solidFill>
                <a:srgbClr val="000000">
                  <a:hueOff val="0"/>
                  <a:satOff val="0"/>
                  <a:lumOff val="0"/>
                  <a:alphaOff val="0"/>
                </a:srgbClr>
              </a:solidFill>
              <a:latin typeface="Cambria"/>
              <a:ea typeface="+mn-ea"/>
              <a:cs typeface="+mn-cs"/>
            </a:rPr>
            <a:t>du sa SIGMA principima javne uprave</a:t>
          </a:r>
        </a:p>
      </dsp:txBody>
      <dsp:txXfrm>
        <a:off x="569041" y="1594553"/>
        <a:ext cx="2237516" cy="594264"/>
      </dsp:txXfrm>
    </dsp:sp>
    <dsp:sp modelId="{7F78CEEE-C77F-4DD0-8768-93F22E98C9DD}">
      <dsp:nvSpPr>
        <dsp:cNvPr id="0" name=""/>
        <dsp:cNvSpPr/>
      </dsp:nvSpPr>
      <dsp:spPr>
        <a:xfrm>
          <a:off x="275679" y="675841"/>
          <a:ext cx="274873" cy="1981576"/>
        </a:xfrm>
        <a:custGeom>
          <a:avLst/>
          <a:gdLst/>
          <a:ahLst/>
          <a:cxnLst/>
          <a:rect l="0" t="0" r="0" b="0"/>
          <a:pathLst>
            <a:path>
              <a:moveTo>
                <a:pt x="0" y="0"/>
              </a:moveTo>
              <a:lnTo>
                <a:pt x="0" y="2108792"/>
              </a:lnTo>
              <a:lnTo>
                <a:pt x="292520" y="2108792"/>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9C2F37A-8179-441F-8937-DF7F56AF3F69}">
      <dsp:nvSpPr>
        <dsp:cNvPr id="0" name=""/>
        <dsp:cNvSpPr/>
      </dsp:nvSpPr>
      <dsp:spPr>
        <a:xfrm>
          <a:off x="550553" y="2341797"/>
          <a:ext cx="2274492" cy="631240"/>
        </a:xfrm>
        <a:prstGeom prst="roundRect">
          <a:avLst>
            <a:gd name="adj" fmla="val 10000"/>
          </a:avLst>
        </a:prstGeom>
        <a:solidFill>
          <a:srgbClr val="FFFFFF">
            <a:alpha val="90000"/>
            <a:hueOff val="0"/>
            <a:satOff val="0"/>
            <a:lumOff val="0"/>
            <a:alphaOff val="0"/>
          </a:srgbClr>
        </a:solidFill>
        <a:ln w="25400" cap="flat" cmpd="sng" algn="ctr">
          <a:solidFill>
            <a:srgbClr val="67787B">
              <a:hueOff val="-2435031"/>
              <a:satOff val="2902"/>
              <a:lumOff val="2353"/>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n-US" sz="900" kern="1200">
              <a:solidFill>
                <a:srgbClr val="000000">
                  <a:hueOff val="0"/>
                  <a:satOff val="0"/>
                  <a:lumOff val="0"/>
                  <a:alphaOff val="0"/>
                </a:srgbClr>
              </a:solidFill>
              <a:latin typeface="Cambria"/>
              <a:ea typeface="+mn-ea"/>
              <a:cs typeface="+mn-cs"/>
            </a:rPr>
            <a:t>Obezbijediti djelotvorne linije odgovornosti između i unutar institucija</a:t>
          </a:r>
        </a:p>
      </dsp:txBody>
      <dsp:txXfrm>
        <a:off x="569041" y="2360285"/>
        <a:ext cx="2237516" cy="594264"/>
      </dsp:txXfrm>
    </dsp:sp>
    <dsp:sp modelId="{23C6123F-3F26-47DF-8E46-2AB0995E966F}">
      <dsp:nvSpPr>
        <dsp:cNvPr id="0" name=""/>
        <dsp:cNvSpPr/>
      </dsp:nvSpPr>
      <dsp:spPr>
        <a:xfrm>
          <a:off x="275679" y="675841"/>
          <a:ext cx="274873" cy="2747309"/>
        </a:xfrm>
        <a:custGeom>
          <a:avLst/>
          <a:gdLst/>
          <a:ahLst/>
          <a:cxnLst/>
          <a:rect l="0" t="0" r="0" b="0"/>
          <a:pathLst>
            <a:path>
              <a:moveTo>
                <a:pt x="0" y="0"/>
              </a:moveTo>
              <a:lnTo>
                <a:pt x="0" y="2923683"/>
              </a:lnTo>
              <a:lnTo>
                <a:pt x="292520" y="2923683"/>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6C7AF7B-3F87-4F08-83BF-00ED62D6EF4A}">
      <dsp:nvSpPr>
        <dsp:cNvPr id="0" name=""/>
        <dsp:cNvSpPr/>
      </dsp:nvSpPr>
      <dsp:spPr>
        <a:xfrm>
          <a:off x="550553" y="3107530"/>
          <a:ext cx="2274492" cy="631240"/>
        </a:xfrm>
        <a:prstGeom prst="roundRect">
          <a:avLst>
            <a:gd name="adj" fmla="val 10000"/>
          </a:avLst>
        </a:prstGeom>
        <a:solidFill>
          <a:srgbClr val="FFFFFF">
            <a:alpha val="90000"/>
            <a:hueOff val="0"/>
            <a:satOff val="0"/>
            <a:lumOff val="0"/>
            <a:alphaOff val="0"/>
          </a:srgbClr>
        </a:solidFill>
        <a:ln w="25400" cap="flat" cmpd="sng" algn="ctr">
          <a:solidFill>
            <a:srgbClr val="67787B">
              <a:hueOff val="-3652546"/>
              <a:satOff val="4353"/>
              <a:lumOff val="3529"/>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n-US" sz="900" kern="1200">
              <a:solidFill>
                <a:srgbClr val="000000">
                  <a:hueOff val="0"/>
                  <a:satOff val="0"/>
                  <a:lumOff val="0"/>
                  <a:alphaOff val="0"/>
                </a:srgbClr>
              </a:solidFill>
              <a:latin typeface="Cambria"/>
              <a:ea typeface="+mn-ea"/>
              <a:cs typeface="+mn-cs"/>
            </a:rPr>
            <a:t>Obezbijedi zapošljavanje na svim mjestima u javnoj upravi prema principima rezultat</a:t>
          </a:r>
          <a:r>
            <a:rPr lang="sr-Latn-RS" sz="900" kern="1200">
              <a:solidFill>
                <a:srgbClr val="000000">
                  <a:hueOff val="0"/>
                  <a:satOff val="0"/>
                  <a:lumOff val="0"/>
                  <a:alphaOff val="0"/>
                </a:srgbClr>
              </a:solidFill>
              <a:latin typeface="Cambria"/>
              <a:ea typeface="+mn-ea"/>
              <a:cs typeface="+mn-cs"/>
            </a:rPr>
            <a:t>a</a:t>
          </a:r>
          <a:r>
            <a:rPr lang="en-US" sz="900" kern="1200">
              <a:solidFill>
                <a:srgbClr val="000000">
                  <a:hueOff val="0"/>
                  <a:satOff val="0"/>
                  <a:lumOff val="0"/>
                  <a:alphaOff val="0"/>
                </a:srgbClr>
              </a:solidFill>
              <a:latin typeface="Cambria"/>
              <a:ea typeface="+mn-ea"/>
              <a:cs typeface="+mn-cs"/>
            </a:rPr>
            <a:t>, kompetencija i transparentost</a:t>
          </a:r>
          <a:r>
            <a:rPr lang="sr-Latn-RS" sz="900" kern="1200">
              <a:solidFill>
                <a:srgbClr val="000000">
                  <a:hueOff val="0"/>
                  <a:satOff val="0"/>
                  <a:lumOff val="0"/>
                  <a:alphaOff val="0"/>
                </a:srgbClr>
              </a:solidFill>
              <a:latin typeface="Cambria"/>
              <a:ea typeface="+mn-ea"/>
              <a:cs typeface="+mn-cs"/>
            </a:rPr>
            <a:t>i</a:t>
          </a:r>
          <a:endParaRPr lang="en-US" sz="900" kern="1200">
            <a:solidFill>
              <a:srgbClr val="000000">
                <a:hueOff val="0"/>
                <a:satOff val="0"/>
                <a:lumOff val="0"/>
                <a:alphaOff val="0"/>
              </a:srgbClr>
            </a:solidFill>
            <a:latin typeface="Cambria"/>
            <a:ea typeface="+mn-ea"/>
            <a:cs typeface="+mn-cs"/>
          </a:endParaRPr>
        </a:p>
      </dsp:txBody>
      <dsp:txXfrm>
        <a:off x="569041" y="3126018"/>
        <a:ext cx="2237516" cy="594264"/>
      </dsp:txXfrm>
    </dsp:sp>
    <dsp:sp modelId="{EEDC8221-BFBF-4477-B6D4-43915D91E9F2}">
      <dsp:nvSpPr>
        <dsp:cNvPr id="0" name=""/>
        <dsp:cNvSpPr/>
      </dsp:nvSpPr>
      <dsp:spPr>
        <a:xfrm>
          <a:off x="3018525" y="339380"/>
          <a:ext cx="2748734" cy="336461"/>
        </a:xfrm>
        <a:prstGeom prst="roundRect">
          <a:avLst>
            <a:gd name="adj" fmla="val 10000"/>
          </a:avLst>
        </a:prstGeom>
        <a:solidFill>
          <a:srgbClr val="67787B">
            <a:hueOff val="-8522608"/>
            <a:satOff val="10158"/>
            <a:lumOff val="8235"/>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pPr>
          <a:r>
            <a:rPr lang="sr-Latn-RS" sz="1400" kern="1200">
              <a:solidFill>
                <a:srgbClr val="FFFFFF"/>
              </a:solidFill>
              <a:latin typeface="Cambria"/>
              <a:ea typeface="+mn-ea"/>
              <a:cs typeface="+mn-cs"/>
            </a:rPr>
            <a:t>Konkretni koraci/ciljevi SRJU</a:t>
          </a:r>
          <a:endParaRPr lang="en-US" sz="1400" kern="1200">
            <a:solidFill>
              <a:srgbClr val="FFFFFF"/>
            </a:solidFill>
            <a:latin typeface="Cambria"/>
            <a:ea typeface="+mn-ea"/>
            <a:cs typeface="+mn-cs"/>
          </a:endParaRPr>
        </a:p>
      </dsp:txBody>
      <dsp:txXfrm>
        <a:off x="3028380" y="349235"/>
        <a:ext cx="2729024" cy="316751"/>
      </dsp:txXfrm>
    </dsp:sp>
    <dsp:sp modelId="{A6BD6540-A90B-4D16-A7A4-665122E3E10D}">
      <dsp:nvSpPr>
        <dsp:cNvPr id="0" name=""/>
        <dsp:cNvSpPr/>
      </dsp:nvSpPr>
      <dsp:spPr>
        <a:xfrm>
          <a:off x="3293398" y="675841"/>
          <a:ext cx="274873" cy="493924"/>
        </a:xfrm>
        <a:custGeom>
          <a:avLst/>
          <a:gdLst/>
          <a:ahLst/>
          <a:cxnLst/>
          <a:rect l="0" t="0" r="0" b="0"/>
          <a:pathLst>
            <a:path>
              <a:moveTo>
                <a:pt x="0" y="0"/>
              </a:moveTo>
              <a:lnTo>
                <a:pt x="0" y="525633"/>
              </a:lnTo>
              <a:lnTo>
                <a:pt x="292520" y="525633"/>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EF151238-09C4-42D3-B218-9CDE31025AB4}">
      <dsp:nvSpPr>
        <dsp:cNvPr id="0" name=""/>
        <dsp:cNvSpPr/>
      </dsp:nvSpPr>
      <dsp:spPr>
        <a:xfrm>
          <a:off x="3568272" y="810333"/>
          <a:ext cx="2984145" cy="718864"/>
        </a:xfrm>
        <a:prstGeom prst="roundRect">
          <a:avLst>
            <a:gd name="adj" fmla="val 10000"/>
          </a:avLst>
        </a:prstGeom>
        <a:solidFill>
          <a:srgbClr val="FFFFFF">
            <a:alpha val="90000"/>
            <a:hueOff val="0"/>
            <a:satOff val="0"/>
            <a:lumOff val="0"/>
            <a:alphaOff val="0"/>
          </a:srgbClr>
        </a:solidFill>
        <a:ln w="25400" cap="flat" cmpd="sng" algn="ctr">
          <a:solidFill>
            <a:srgbClr val="67787B">
              <a:hueOff val="-4870062"/>
              <a:satOff val="5805"/>
              <a:lumOff val="4706"/>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lvl="0" algn="ctr" defTabSz="311150">
            <a:lnSpc>
              <a:spcPct val="90000"/>
            </a:lnSpc>
            <a:spcBef>
              <a:spcPct val="0"/>
            </a:spcBef>
            <a:spcAft>
              <a:spcPct val="35000"/>
            </a:spcAft>
          </a:pPr>
          <a:r>
            <a:rPr lang="sr-Latn-RS" sz="700" kern="1200">
              <a:solidFill>
                <a:srgbClr val="000000">
                  <a:hueOff val="0"/>
                  <a:satOff val="0"/>
                  <a:lumOff val="0"/>
                  <a:alphaOff val="0"/>
                </a:srgbClr>
              </a:solidFill>
              <a:latin typeface="Cambria"/>
              <a:ea typeface="+mn-ea"/>
              <a:cs typeface="+mn-cs"/>
            </a:rPr>
            <a:t>Predlog Startegije reforme javne za 2022-2026. godinu razvijen u skladu sa </a:t>
          </a:r>
          <a:r>
            <a:rPr lang="en-US" sz="700" kern="1200">
              <a:solidFill>
                <a:srgbClr val="000000">
                  <a:hueOff val="0"/>
                  <a:satOff val="0"/>
                  <a:lumOff val="0"/>
                  <a:alphaOff val="0"/>
                </a:srgbClr>
              </a:solidFill>
              <a:latin typeface="Cambria"/>
              <a:ea typeface="+mn-ea"/>
              <a:cs typeface="+mn-cs"/>
            </a:rPr>
            <a:t>Metodologijom razvijanja politika, izrade i praćenja sprovođenja strateških dokumenata  koju je razvio Generalni sekretarijat Vlade (GSV)</a:t>
          </a:r>
          <a:endParaRPr lang="sr-Latn-RS" sz="700" kern="1200">
            <a:solidFill>
              <a:srgbClr val="000000">
                <a:hueOff val="0"/>
                <a:satOff val="0"/>
                <a:lumOff val="0"/>
                <a:alphaOff val="0"/>
              </a:srgbClr>
            </a:solidFill>
            <a:latin typeface="Cambria"/>
            <a:ea typeface="+mn-ea"/>
            <a:cs typeface="+mn-cs"/>
          </a:endParaRPr>
        </a:p>
        <a:p>
          <a:pPr lvl="0" algn="ctr" defTabSz="311150">
            <a:lnSpc>
              <a:spcPct val="90000"/>
            </a:lnSpc>
            <a:spcBef>
              <a:spcPct val="0"/>
            </a:spcBef>
            <a:spcAft>
              <a:spcPct val="35000"/>
            </a:spcAft>
          </a:pPr>
          <a:r>
            <a:rPr lang="en-US" sz="700" kern="1200">
              <a:solidFill>
                <a:srgbClr val="000000">
                  <a:hueOff val="0"/>
                  <a:satOff val="0"/>
                  <a:lumOff val="0"/>
                  <a:alphaOff val="0"/>
                </a:srgbClr>
              </a:solidFill>
              <a:latin typeface="Cambria"/>
              <a:ea typeface="+mn-ea"/>
              <a:cs typeface="+mn-cs"/>
            </a:rPr>
            <a:t>Predlog </a:t>
          </a:r>
          <a:r>
            <a:rPr lang="sr-Latn-RS" sz="700" kern="1200">
              <a:solidFill>
                <a:srgbClr val="000000">
                  <a:hueOff val="0"/>
                  <a:satOff val="0"/>
                  <a:lumOff val="0"/>
                  <a:alphaOff val="0"/>
                </a:srgbClr>
              </a:solidFill>
              <a:latin typeface="Cambria"/>
              <a:ea typeface="+mn-ea"/>
              <a:cs typeface="+mn-cs"/>
            </a:rPr>
            <a:t>Programa reforme javnih finansija </a:t>
          </a:r>
          <a:r>
            <a:rPr lang="en-US" sz="700" kern="1200">
              <a:solidFill>
                <a:srgbClr val="000000">
                  <a:hueOff val="0"/>
                  <a:satOff val="0"/>
                  <a:lumOff val="0"/>
                  <a:alphaOff val="0"/>
                </a:srgbClr>
              </a:solidFill>
              <a:latin typeface="Cambria"/>
              <a:ea typeface="+mn-ea"/>
              <a:cs typeface="+mn-cs"/>
            </a:rPr>
            <a:t>2022-2026. godinu razvijen u skladu sa</a:t>
          </a:r>
          <a:r>
            <a:rPr lang="sr-Latn-RS" sz="700" kern="1200">
              <a:solidFill>
                <a:srgbClr val="000000">
                  <a:hueOff val="0"/>
                  <a:satOff val="0"/>
                  <a:lumOff val="0"/>
                  <a:alphaOff val="0"/>
                </a:srgbClr>
              </a:solidFill>
              <a:latin typeface="Cambria"/>
              <a:ea typeface="+mn-ea"/>
              <a:cs typeface="+mn-cs"/>
            </a:rPr>
            <a:t> </a:t>
          </a:r>
          <a:r>
            <a:rPr lang="en-US" sz="700" kern="1200">
              <a:solidFill>
                <a:srgbClr val="000000">
                  <a:hueOff val="0"/>
                  <a:satOff val="0"/>
                  <a:lumOff val="0"/>
                  <a:alphaOff val="0"/>
                </a:srgbClr>
              </a:solidFill>
              <a:latin typeface="Cambria"/>
              <a:ea typeface="+mn-ea"/>
              <a:cs typeface="+mn-cs"/>
            </a:rPr>
            <a:t>Metodologijom razvijanja politika, izrade i praćenja sprovođenja strateških dokumenata  koju je razvio Generalni sekretarijat Vlade (GSV)</a:t>
          </a:r>
        </a:p>
      </dsp:txBody>
      <dsp:txXfrm>
        <a:off x="3589327" y="831388"/>
        <a:ext cx="2942035" cy="676754"/>
      </dsp:txXfrm>
    </dsp:sp>
    <dsp:sp modelId="{483A5A1D-2FF7-4406-BAC9-9B3A658C0358}">
      <dsp:nvSpPr>
        <dsp:cNvPr id="0" name=""/>
        <dsp:cNvSpPr/>
      </dsp:nvSpPr>
      <dsp:spPr>
        <a:xfrm>
          <a:off x="3293398" y="675841"/>
          <a:ext cx="274873" cy="1685277"/>
        </a:xfrm>
        <a:custGeom>
          <a:avLst/>
          <a:gdLst/>
          <a:ahLst/>
          <a:cxnLst/>
          <a:rect l="0" t="0" r="0" b="0"/>
          <a:pathLst>
            <a:path>
              <a:moveTo>
                <a:pt x="0" y="0"/>
              </a:moveTo>
              <a:lnTo>
                <a:pt x="0" y="1704114"/>
              </a:lnTo>
              <a:lnTo>
                <a:pt x="292520" y="1704114"/>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22F2ED5-54EC-431D-BD96-FE827BE0F77D}">
      <dsp:nvSpPr>
        <dsp:cNvPr id="0" name=""/>
        <dsp:cNvSpPr/>
      </dsp:nvSpPr>
      <dsp:spPr>
        <a:xfrm>
          <a:off x="3568272" y="1663689"/>
          <a:ext cx="2984145" cy="1394858"/>
        </a:xfrm>
        <a:prstGeom prst="roundRect">
          <a:avLst>
            <a:gd name="adj" fmla="val 10000"/>
          </a:avLst>
        </a:prstGeom>
        <a:solidFill>
          <a:srgbClr val="FFFFFF">
            <a:alpha val="90000"/>
            <a:hueOff val="0"/>
            <a:satOff val="0"/>
            <a:lumOff val="0"/>
            <a:alphaOff val="0"/>
          </a:srgbClr>
        </a:solidFill>
        <a:ln w="25400" cap="flat" cmpd="sng" algn="ctr">
          <a:solidFill>
            <a:srgbClr val="67787B">
              <a:hueOff val="-6087578"/>
              <a:satOff val="7256"/>
              <a:lumOff val="5882"/>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lvl="0" algn="ctr" defTabSz="311150">
            <a:lnSpc>
              <a:spcPct val="90000"/>
            </a:lnSpc>
            <a:spcBef>
              <a:spcPct val="0"/>
            </a:spcBef>
            <a:spcAft>
              <a:spcPct val="35000"/>
            </a:spcAft>
          </a:pPr>
          <a:r>
            <a:rPr lang="sr-Latn-RS" sz="700" kern="1200">
              <a:solidFill>
                <a:srgbClr val="000000">
                  <a:hueOff val="0"/>
                  <a:satOff val="0"/>
                  <a:lumOff val="0"/>
                  <a:alphaOff val="0"/>
                </a:srgbClr>
              </a:solidFill>
              <a:latin typeface="Cambria"/>
              <a:ea typeface="+mn-ea"/>
              <a:cs typeface="+mn-cs"/>
            </a:rPr>
            <a:t>Predlog Zakona o slobodnom pristupu informacijama je upućen na Vladu SPI</a:t>
          </a:r>
        </a:p>
        <a:p>
          <a:pPr lvl="0" algn="ctr" defTabSz="311150">
            <a:lnSpc>
              <a:spcPct val="90000"/>
            </a:lnSpc>
            <a:spcBef>
              <a:spcPct val="0"/>
            </a:spcBef>
            <a:spcAft>
              <a:spcPct val="35000"/>
            </a:spcAft>
          </a:pPr>
          <a:r>
            <a:rPr lang="sr-Latn-RS" sz="700" kern="1200">
              <a:solidFill>
                <a:srgbClr val="000000">
                  <a:hueOff val="0"/>
                  <a:satOff val="0"/>
                  <a:lumOff val="0"/>
                  <a:alphaOff val="0"/>
                </a:srgbClr>
              </a:solidFill>
              <a:latin typeface="Cambria"/>
              <a:ea typeface="+mn-ea"/>
              <a:cs typeface="+mn-cs"/>
            </a:rPr>
            <a:t>Strateški cilj IV - </a:t>
          </a:r>
          <a:r>
            <a:rPr lang="en-US" sz="700" kern="1200">
              <a:solidFill>
                <a:srgbClr val="000000">
                  <a:hueOff val="0"/>
                  <a:satOff val="0"/>
                  <a:lumOff val="0"/>
                  <a:alphaOff val="0"/>
                </a:srgbClr>
              </a:solidFill>
              <a:latin typeface="Cambria"/>
              <a:ea typeface="+mn-ea"/>
              <a:cs typeface="+mn-cs"/>
            </a:rPr>
            <a:t>TRANSPARENTNA I OTVORENA JAVNA UPRAVA</a:t>
          </a:r>
          <a:r>
            <a:rPr lang="sr-Latn-RS" sz="700" kern="1200">
              <a:solidFill>
                <a:srgbClr val="000000">
                  <a:hueOff val="0"/>
                  <a:satOff val="0"/>
                  <a:lumOff val="0"/>
                  <a:alphaOff val="0"/>
                </a:srgbClr>
              </a:solidFill>
              <a:latin typeface="Cambria"/>
              <a:ea typeface="+mn-ea"/>
              <a:cs typeface="+mn-cs"/>
            </a:rPr>
            <a:t> usmjeren je na implementaciju Zkona o SPI sa sljedećim operativnim ciljevima:</a:t>
          </a:r>
          <a:endParaRPr lang="en-US" sz="700" kern="1200">
            <a:solidFill>
              <a:srgbClr val="000000">
                <a:hueOff val="0"/>
                <a:satOff val="0"/>
                <a:lumOff val="0"/>
                <a:alphaOff val="0"/>
              </a:srgbClr>
            </a:solidFill>
            <a:latin typeface="Cambria"/>
            <a:ea typeface="+mn-ea"/>
            <a:cs typeface="+mn-cs"/>
          </a:endParaRPr>
        </a:p>
        <a:p>
          <a:pPr lvl="0" algn="ctr" defTabSz="311150">
            <a:lnSpc>
              <a:spcPct val="90000"/>
            </a:lnSpc>
            <a:spcBef>
              <a:spcPct val="0"/>
            </a:spcBef>
            <a:spcAft>
              <a:spcPct val="35000"/>
            </a:spcAft>
          </a:pPr>
          <a:r>
            <a:rPr lang="en-US" sz="700" kern="1200">
              <a:solidFill>
                <a:srgbClr val="000000">
                  <a:hueOff val="0"/>
                  <a:satOff val="0"/>
                  <a:lumOff val="0"/>
                  <a:alphaOff val="0"/>
                </a:srgbClr>
              </a:solidFill>
              <a:latin typeface="Cambria"/>
              <a:ea typeface="+mn-ea"/>
              <a:cs typeface="+mn-cs"/>
            </a:rPr>
            <a:t>OPERATIVNI CILJ 4.1. Unapređenje funkcionisanja sistema pravne zaštite u oblasti SPI i jačanje kapaciteta Agencije za zaštitu ličnih podataka i slobodan pristup informacijama</a:t>
          </a:r>
        </a:p>
        <a:p>
          <a:pPr lvl="0" algn="ctr" defTabSz="311150">
            <a:lnSpc>
              <a:spcPct val="90000"/>
            </a:lnSpc>
            <a:spcBef>
              <a:spcPct val="0"/>
            </a:spcBef>
            <a:spcAft>
              <a:spcPct val="35000"/>
            </a:spcAft>
          </a:pPr>
          <a:r>
            <a:rPr lang="en-US" sz="700" kern="1200">
              <a:solidFill>
                <a:srgbClr val="000000">
                  <a:hueOff val="0"/>
                  <a:satOff val="0"/>
                  <a:lumOff val="0"/>
                  <a:alphaOff val="0"/>
                </a:srgbClr>
              </a:solidFill>
              <a:latin typeface="Cambria"/>
              <a:ea typeface="+mn-ea"/>
              <a:cs typeface="+mn-cs"/>
            </a:rPr>
            <a:t>OPERATIVNI CILJ 4.2. Unapređenje primjene Zakona o SPI od strane obveznika primjene zakona i jačanje kapaciteta korisnika zakona, radi obezbjeđenja adekvatnog ostvarivanja prava na pristup informacijama</a:t>
          </a:r>
        </a:p>
        <a:p>
          <a:pPr lvl="0" algn="ctr" defTabSz="311150">
            <a:lnSpc>
              <a:spcPct val="90000"/>
            </a:lnSpc>
            <a:spcBef>
              <a:spcPct val="0"/>
            </a:spcBef>
            <a:spcAft>
              <a:spcPct val="35000"/>
            </a:spcAft>
          </a:pPr>
          <a:r>
            <a:rPr lang="en-US" sz="700" kern="1200">
              <a:solidFill>
                <a:srgbClr val="000000">
                  <a:hueOff val="0"/>
                  <a:satOff val="0"/>
                  <a:lumOff val="0"/>
                  <a:alphaOff val="0"/>
                </a:srgbClr>
              </a:solidFill>
              <a:latin typeface="Cambria"/>
              <a:ea typeface="+mn-ea"/>
              <a:cs typeface="+mn-cs"/>
            </a:rPr>
            <a:t>OPERATIVNI CILJ 4.3. Unapređenje ponovne upotrebe informacija i povećanje dostupnosti otvorenih podataka</a:t>
          </a:r>
        </a:p>
      </dsp:txBody>
      <dsp:txXfrm>
        <a:off x="3609126" y="1704543"/>
        <a:ext cx="2902437" cy="1313150"/>
      </dsp:txXfrm>
    </dsp:sp>
    <dsp:sp modelId="{0C86EAA4-187B-4898-B104-7CDDF563300D}">
      <dsp:nvSpPr>
        <dsp:cNvPr id="0" name=""/>
        <dsp:cNvSpPr/>
      </dsp:nvSpPr>
      <dsp:spPr>
        <a:xfrm>
          <a:off x="3293398" y="675841"/>
          <a:ext cx="274873" cy="2786182"/>
        </a:xfrm>
        <a:custGeom>
          <a:avLst/>
          <a:gdLst/>
          <a:ahLst/>
          <a:cxnLst/>
          <a:rect l="0" t="0" r="0" b="0"/>
          <a:pathLst>
            <a:path>
              <a:moveTo>
                <a:pt x="0" y="0"/>
              </a:moveTo>
              <a:lnTo>
                <a:pt x="0" y="2786339"/>
              </a:lnTo>
              <a:lnTo>
                <a:pt x="292520" y="2786339"/>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FFE1871-E35D-44EA-A52B-5DDEC218C5DD}">
      <dsp:nvSpPr>
        <dsp:cNvPr id="0" name=""/>
        <dsp:cNvSpPr/>
      </dsp:nvSpPr>
      <dsp:spPr>
        <a:xfrm>
          <a:off x="3568272" y="3193040"/>
          <a:ext cx="3018411" cy="537967"/>
        </a:xfrm>
        <a:prstGeom prst="roundRect">
          <a:avLst>
            <a:gd name="adj" fmla="val 10000"/>
          </a:avLst>
        </a:prstGeom>
        <a:solidFill>
          <a:srgbClr val="FFFFFF">
            <a:alpha val="90000"/>
            <a:hueOff val="0"/>
            <a:satOff val="0"/>
            <a:lumOff val="0"/>
            <a:alphaOff val="0"/>
          </a:srgbClr>
        </a:solidFill>
        <a:ln w="25400" cap="flat" cmpd="sng" algn="ctr">
          <a:solidFill>
            <a:srgbClr val="67787B">
              <a:hueOff val="-7305093"/>
              <a:satOff val="8707"/>
              <a:lumOff val="7059"/>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lvl="0" algn="ctr" defTabSz="311150">
            <a:lnSpc>
              <a:spcPct val="90000"/>
            </a:lnSpc>
            <a:spcBef>
              <a:spcPct val="0"/>
            </a:spcBef>
            <a:spcAft>
              <a:spcPct val="35000"/>
            </a:spcAft>
          </a:pPr>
          <a:r>
            <a:rPr lang="sr-Latn-RS" sz="700" kern="1200">
              <a:solidFill>
                <a:srgbClr val="000000">
                  <a:hueOff val="0"/>
                  <a:satOff val="0"/>
                  <a:lumOff val="0"/>
                  <a:alphaOff val="0"/>
                </a:srgbClr>
              </a:solidFill>
              <a:latin typeface="Cambria"/>
              <a:ea typeface="+mn-ea"/>
              <a:cs typeface="+mn-cs"/>
            </a:rPr>
            <a:t>Operativni cilj 1.1 </a:t>
          </a:r>
          <a:r>
            <a:rPr lang="en-US" sz="700" i="1" kern="1200">
              <a:solidFill>
                <a:srgbClr val="000000">
                  <a:hueOff val="0"/>
                  <a:satOff val="0"/>
                  <a:lumOff val="0"/>
                  <a:alphaOff val="0"/>
                </a:srgbClr>
              </a:solidFill>
              <a:latin typeface="Cambria"/>
              <a:ea typeface="+mn-ea"/>
              <a:cs typeface="+mn-cs"/>
            </a:rPr>
            <a:t>Funkcionalna javna uprava sa efikasnim nadzorom nad njenim radom i primjenom koncepta upravljačke odgovornosti</a:t>
          </a:r>
          <a:r>
            <a:rPr lang="sr-Latn-RS" sz="700" kern="1200">
              <a:solidFill>
                <a:srgbClr val="000000">
                  <a:hueOff val="0"/>
                  <a:satOff val="0"/>
                  <a:lumOff val="0"/>
                  <a:alphaOff val="0"/>
                </a:srgbClr>
              </a:solidFill>
              <a:latin typeface="Cambria"/>
              <a:ea typeface="+mn-ea"/>
              <a:cs typeface="+mn-cs"/>
            </a:rPr>
            <a:t> fokusira se na povećavanje % delegiranja odgovornosti kao i samoim konceptom odgovornosti u javnoj upravi sa pripadujućim aktivnostima u AP</a:t>
          </a:r>
          <a:endParaRPr lang="en-US" sz="700" kern="1200">
            <a:solidFill>
              <a:srgbClr val="000000">
                <a:hueOff val="0"/>
                <a:satOff val="0"/>
                <a:lumOff val="0"/>
                <a:alphaOff val="0"/>
              </a:srgbClr>
            </a:solidFill>
            <a:latin typeface="Cambria"/>
            <a:ea typeface="+mn-ea"/>
            <a:cs typeface="+mn-cs"/>
          </a:endParaRPr>
        </a:p>
      </dsp:txBody>
      <dsp:txXfrm>
        <a:off x="3584029" y="3208797"/>
        <a:ext cx="2986897" cy="506453"/>
      </dsp:txXfrm>
    </dsp:sp>
    <dsp:sp modelId="{38C69876-F408-4F92-8BE0-A01F4F2867DB}">
      <dsp:nvSpPr>
        <dsp:cNvPr id="0" name=""/>
        <dsp:cNvSpPr/>
      </dsp:nvSpPr>
      <dsp:spPr>
        <a:xfrm>
          <a:off x="3293398" y="675841"/>
          <a:ext cx="274873" cy="3598355"/>
        </a:xfrm>
        <a:custGeom>
          <a:avLst/>
          <a:gdLst/>
          <a:ahLst/>
          <a:cxnLst/>
          <a:rect l="0" t="0" r="0" b="0"/>
          <a:pathLst>
            <a:path>
              <a:moveTo>
                <a:pt x="0" y="0"/>
              </a:moveTo>
              <a:lnTo>
                <a:pt x="0" y="3551257"/>
              </a:lnTo>
              <a:lnTo>
                <a:pt x="292520" y="3551257"/>
              </a:lnTo>
            </a:path>
          </a:pathLst>
        </a:custGeom>
        <a:noFill/>
        <a:ln w="25400" cap="flat" cmpd="sng" algn="ctr">
          <a:solidFill>
            <a:srgbClr val="9D936F">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D82E682-FF95-4FEE-9797-4143D0C71D10}">
      <dsp:nvSpPr>
        <dsp:cNvPr id="0" name=""/>
        <dsp:cNvSpPr/>
      </dsp:nvSpPr>
      <dsp:spPr>
        <a:xfrm>
          <a:off x="3568272" y="3865499"/>
          <a:ext cx="2982561" cy="817393"/>
        </a:xfrm>
        <a:prstGeom prst="roundRect">
          <a:avLst>
            <a:gd name="adj" fmla="val 10000"/>
          </a:avLst>
        </a:prstGeom>
        <a:solidFill>
          <a:srgbClr val="FFFFFF">
            <a:alpha val="90000"/>
            <a:hueOff val="0"/>
            <a:satOff val="0"/>
            <a:lumOff val="0"/>
            <a:alphaOff val="0"/>
          </a:srgbClr>
        </a:solidFill>
        <a:ln w="25400" cap="flat" cmpd="sng" algn="ctr">
          <a:solidFill>
            <a:srgbClr val="67787B">
              <a:hueOff val="-8522608"/>
              <a:satOff val="10158"/>
              <a:lumOff val="8235"/>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lvl="0" algn="ctr" defTabSz="311150">
            <a:lnSpc>
              <a:spcPct val="90000"/>
            </a:lnSpc>
            <a:spcBef>
              <a:spcPct val="0"/>
            </a:spcBef>
            <a:spcAft>
              <a:spcPct val="35000"/>
            </a:spcAft>
          </a:pPr>
          <a:r>
            <a:rPr lang="sr-Latn-RS" sz="700" kern="1200">
              <a:solidFill>
                <a:srgbClr val="000000">
                  <a:hueOff val="0"/>
                  <a:satOff val="0"/>
                  <a:lumOff val="0"/>
                  <a:alphaOff val="0"/>
                </a:srgbClr>
              </a:solidFill>
              <a:latin typeface="Cambria"/>
              <a:ea typeface="+mn-ea"/>
              <a:cs typeface="+mn-cs"/>
            </a:rPr>
            <a:t>Starteški cilj III Profesionalna javna uprava sa Operativnim ciljevima 3.1 </a:t>
          </a:r>
          <a:r>
            <a:rPr lang="en-US" sz="700" i="1" kern="1200">
              <a:solidFill>
                <a:srgbClr val="000000">
                  <a:hueOff val="0"/>
                  <a:satOff val="0"/>
                  <a:lumOff val="0"/>
                  <a:alphaOff val="0"/>
                </a:srgbClr>
              </a:solidFill>
              <a:latin typeface="Cambria"/>
              <a:ea typeface="+mn-ea"/>
              <a:cs typeface="+mn-cs"/>
            </a:rPr>
            <a:t>Efikasan sistem kadrovskog planiranja na osnovu identifikovanih potreba, unaprjeđenje postupka zapošljavanja ljudskih resursa i dalja digitalizacija u oblasti službeničkog sistema</a:t>
          </a:r>
          <a:r>
            <a:rPr lang="sr-Latn-RS" sz="700" kern="1200">
              <a:solidFill>
                <a:srgbClr val="000000">
                  <a:hueOff val="0"/>
                  <a:satOff val="0"/>
                  <a:lumOff val="0"/>
                  <a:alphaOff val="0"/>
                </a:srgbClr>
              </a:solidFill>
              <a:latin typeface="Cambria"/>
              <a:ea typeface="+mn-ea"/>
              <a:cs typeface="+mn-cs"/>
            </a:rPr>
            <a:t> i </a:t>
          </a:r>
          <a:r>
            <a:rPr lang="sr-Latn-RS" sz="700" i="1" kern="1200">
              <a:solidFill>
                <a:srgbClr val="000000">
                  <a:hueOff val="0"/>
                  <a:satOff val="0"/>
                  <a:lumOff val="0"/>
                  <a:alphaOff val="0"/>
                </a:srgbClr>
              </a:solidFill>
              <a:latin typeface="Cambria"/>
              <a:ea typeface="+mn-ea"/>
              <a:cs typeface="+mn-cs"/>
            </a:rPr>
            <a:t>3.2 </a:t>
          </a:r>
          <a:r>
            <a:rPr lang="en-US" sz="700" i="1" kern="1200">
              <a:solidFill>
                <a:srgbClr val="000000">
                  <a:hueOff val="0"/>
                  <a:satOff val="0"/>
                  <a:lumOff val="0"/>
                  <a:alphaOff val="0"/>
                </a:srgbClr>
              </a:solidFill>
              <a:latin typeface="Cambria"/>
              <a:ea typeface="+mn-ea"/>
              <a:cs typeface="+mn-cs"/>
            </a:rPr>
            <a:t>Javna uprava atraktivan poslodavac – efikasan sistem napredovanja i nagrađivanja na osnovu praćenja rezultata rada, ocjenjivanja i stalnog usavršavanja</a:t>
          </a:r>
          <a:r>
            <a:rPr lang="sr-Latn-RS" sz="700" kern="1200">
              <a:solidFill>
                <a:srgbClr val="000000">
                  <a:hueOff val="0"/>
                  <a:satOff val="0"/>
                  <a:lumOff val="0"/>
                  <a:alphaOff val="0"/>
                </a:srgbClr>
              </a:solidFill>
              <a:latin typeface="Cambria"/>
              <a:ea typeface="+mn-ea"/>
              <a:cs typeface="+mn-cs"/>
            </a:rPr>
            <a:t> fokusira se na razvoj kompetencija u javnoj upravi, procesu zapošljavanja po merit-based sistemu, te povećanju transparentnosti procesa</a:t>
          </a:r>
          <a:endParaRPr lang="en-US" sz="700" kern="1200">
            <a:solidFill>
              <a:srgbClr val="000000">
                <a:hueOff val="0"/>
                <a:satOff val="0"/>
                <a:lumOff val="0"/>
                <a:alphaOff val="0"/>
              </a:srgbClr>
            </a:solidFill>
            <a:latin typeface="Cambria"/>
            <a:ea typeface="+mn-ea"/>
            <a:cs typeface="+mn-cs"/>
          </a:endParaRPr>
        </a:p>
      </dsp:txBody>
      <dsp:txXfrm>
        <a:off x="3592213" y="3889440"/>
        <a:ext cx="2934679" cy="769511"/>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B6476-DFC1-4E1C-89A2-34553A39C0D9}">
      <dsp:nvSpPr>
        <dsp:cNvPr id="0" name=""/>
        <dsp:cNvSpPr/>
      </dsp:nvSpPr>
      <dsp:spPr>
        <a:xfrm rot="16200000">
          <a:off x="-513800" y="517304"/>
          <a:ext cx="2264229" cy="1229619"/>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713" bIns="0" numCol="1" spcCol="1270" anchor="ctr" anchorCtr="0">
          <a:noAutofit/>
        </a:bodyPr>
        <a:lstStyle/>
        <a:p>
          <a:pPr lvl="0" algn="ctr" defTabSz="444500">
            <a:lnSpc>
              <a:spcPct val="90000"/>
            </a:lnSpc>
            <a:spcBef>
              <a:spcPct val="0"/>
            </a:spcBef>
            <a:spcAft>
              <a:spcPct val="35000"/>
            </a:spcAft>
          </a:pPr>
          <a:r>
            <a:rPr lang="en-US" sz="1000" kern="1200"/>
            <a:t>ORGANIZACIJA I RAD JAVNE UPRAVE U FUNKCIJI POTREBA GRAĐANA</a:t>
          </a:r>
        </a:p>
      </dsp:txBody>
      <dsp:txXfrm rot="5400000">
        <a:off x="3505" y="452845"/>
        <a:ext cx="1229619" cy="1358537"/>
      </dsp:txXfrm>
    </dsp:sp>
    <dsp:sp modelId="{D4B6A638-C387-4872-9C58-F0A98DC4396D}">
      <dsp:nvSpPr>
        <dsp:cNvPr id="0" name=""/>
        <dsp:cNvSpPr/>
      </dsp:nvSpPr>
      <dsp:spPr>
        <a:xfrm rot="16200000">
          <a:off x="808039" y="517304"/>
          <a:ext cx="2264229" cy="1229619"/>
        </a:xfrm>
        <a:prstGeom prst="flowChartManualOperation">
          <a:avLst/>
        </a:prstGeom>
        <a:solidFill>
          <a:schemeClr val="accent4">
            <a:hueOff val="2353328"/>
            <a:satOff val="-5819"/>
            <a:lumOff val="-30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713" bIns="0" numCol="1" spcCol="1270" anchor="ctr" anchorCtr="0">
          <a:noAutofit/>
        </a:bodyPr>
        <a:lstStyle/>
        <a:p>
          <a:pPr lvl="0" algn="ctr" defTabSz="444500">
            <a:lnSpc>
              <a:spcPct val="90000"/>
            </a:lnSpc>
            <a:spcBef>
              <a:spcPct val="0"/>
            </a:spcBef>
            <a:spcAft>
              <a:spcPct val="35000"/>
            </a:spcAft>
          </a:pPr>
          <a:r>
            <a:rPr lang="en-US" sz="1000" kern="1200"/>
            <a:t>GRAĐANI I PRIVREDA KORISTE KVALITETNE USLUGE JAVNE UPRAVE</a:t>
          </a:r>
        </a:p>
      </dsp:txBody>
      <dsp:txXfrm rot="5400000">
        <a:off x="1325344" y="452845"/>
        <a:ext cx="1229619" cy="1358537"/>
      </dsp:txXfrm>
    </dsp:sp>
    <dsp:sp modelId="{E28F79AD-F771-4656-86E7-B0700959809F}">
      <dsp:nvSpPr>
        <dsp:cNvPr id="0" name=""/>
        <dsp:cNvSpPr/>
      </dsp:nvSpPr>
      <dsp:spPr>
        <a:xfrm rot="16200000">
          <a:off x="2129880" y="517304"/>
          <a:ext cx="2264229" cy="1229619"/>
        </a:xfrm>
        <a:prstGeom prst="flowChartManualOperation">
          <a:avLst/>
        </a:prstGeom>
        <a:solidFill>
          <a:schemeClr val="accent4">
            <a:hueOff val="4706656"/>
            <a:satOff val="-11638"/>
            <a:lumOff val="-6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713" bIns="0" numCol="1" spcCol="1270" anchor="ctr" anchorCtr="0">
          <a:noAutofit/>
        </a:bodyPr>
        <a:lstStyle/>
        <a:p>
          <a:pPr lvl="0" algn="ctr" defTabSz="444500">
            <a:lnSpc>
              <a:spcPct val="90000"/>
            </a:lnSpc>
            <a:spcBef>
              <a:spcPct val="0"/>
            </a:spcBef>
            <a:spcAft>
              <a:spcPct val="35000"/>
            </a:spcAft>
          </a:pPr>
          <a:r>
            <a:rPr lang="en-US" sz="1000" kern="1200"/>
            <a:t>PROFESIONALNA JAVNA ADMINISTRACIJA</a:t>
          </a:r>
        </a:p>
      </dsp:txBody>
      <dsp:txXfrm rot="5400000">
        <a:off x="2647185" y="452845"/>
        <a:ext cx="1229619" cy="1358537"/>
      </dsp:txXfrm>
    </dsp:sp>
    <dsp:sp modelId="{023EB9D1-164F-40C8-8962-4FDDA0274634}">
      <dsp:nvSpPr>
        <dsp:cNvPr id="0" name=""/>
        <dsp:cNvSpPr/>
      </dsp:nvSpPr>
      <dsp:spPr>
        <a:xfrm rot="16200000">
          <a:off x="3451721" y="517304"/>
          <a:ext cx="2264229" cy="1229619"/>
        </a:xfrm>
        <a:prstGeom prst="flowChartManualOperation">
          <a:avLst/>
        </a:prstGeom>
        <a:solidFill>
          <a:schemeClr val="accent4">
            <a:hueOff val="7059984"/>
            <a:satOff val="-17457"/>
            <a:lumOff val="-92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713" bIns="0" numCol="1" spcCol="1270" anchor="ctr" anchorCtr="0">
          <a:noAutofit/>
        </a:bodyPr>
        <a:lstStyle/>
        <a:p>
          <a:pPr lvl="0" algn="ctr" defTabSz="444500">
            <a:lnSpc>
              <a:spcPct val="90000"/>
            </a:lnSpc>
            <a:spcBef>
              <a:spcPct val="0"/>
            </a:spcBef>
            <a:spcAft>
              <a:spcPct val="35000"/>
            </a:spcAft>
          </a:pPr>
          <a:r>
            <a:rPr lang="en-US" sz="1000" kern="1200"/>
            <a:t>TRANSPARENTNA I OTVORENA JAVNA UPRAVA</a:t>
          </a:r>
        </a:p>
      </dsp:txBody>
      <dsp:txXfrm rot="5400000">
        <a:off x="3969026" y="452845"/>
        <a:ext cx="1229619" cy="1358537"/>
      </dsp:txXfrm>
    </dsp:sp>
    <dsp:sp modelId="{CA188C01-3ABD-4F23-A955-8D689E41B373}">
      <dsp:nvSpPr>
        <dsp:cNvPr id="0" name=""/>
        <dsp:cNvSpPr/>
      </dsp:nvSpPr>
      <dsp:spPr>
        <a:xfrm rot="16200000">
          <a:off x="4773561" y="517304"/>
          <a:ext cx="2264229" cy="1229619"/>
        </a:xfrm>
        <a:prstGeom prst="flowChartManualOperation">
          <a:avLst/>
        </a:prstGeom>
        <a:solidFill>
          <a:schemeClr val="accent4">
            <a:hueOff val="9413312"/>
            <a:satOff val="-23276"/>
            <a:lumOff val="-1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713" bIns="0" numCol="1" spcCol="1270" anchor="ctr" anchorCtr="0">
          <a:noAutofit/>
        </a:bodyPr>
        <a:lstStyle/>
        <a:p>
          <a:pPr lvl="0" algn="ctr" defTabSz="444500">
            <a:lnSpc>
              <a:spcPct val="90000"/>
            </a:lnSpc>
            <a:spcBef>
              <a:spcPct val="0"/>
            </a:spcBef>
            <a:spcAft>
              <a:spcPct val="35000"/>
            </a:spcAft>
          </a:pPr>
          <a:r>
            <a:rPr lang="en-US" sz="1000" kern="1200"/>
            <a:t>PLANIRANJE POLITIKA SA GRAĐANIMA I ZA GRAĐANE</a:t>
          </a:r>
        </a:p>
      </dsp:txBody>
      <dsp:txXfrm rot="5400000">
        <a:off x="5290866" y="452845"/>
        <a:ext cx="1229619" cy="1358537"/>
      </dsp:txXfrm>
    </dsp:sp>
  </dsp:spTree>
</dsp:drawing>
</file>

<file path=word/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word/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Annual Report">
  <a:themeElements>
    <a:clrScheme name="word_design_se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go:gDocsCustomXmlDataStorage xmlns:go="http://customooxmlschemas.google.com/" xmlns:r="http://schemas.openxmlformats.org/officeDocument/2006/relationships">
  <go:docsCustomData xmlns:go="http://customooxmlschemas.google.com/" roundtripDataSignature="AMtx7mhO/cIaFouPQZBt6AyPyeT3JAt30Q==">AMUW2mUiOunommaXo0usvtzL6XRV4Ut/kBP5S74nNE55DDJZD7JfLEcdMcTzWRhSRMShAzuB5SevjURozNcD61hPRxMRHzuMaQbhap//QGWOGuB+itat45YiFS89RvTx/02uJFCHfM7RdrZeScepMeta/d+tQj6EdK+P7/q0O8R1ApM7AcdxlXLvO9cP5f4X0a5fQGNN8z3S4yUyIbbnDmDDeURDYCB3vjpHibbkBbjkJOsRkC8I0WVlNd1l+HAXGOYG5Yjj2U/kG9uF9gI0IpkdNR1B1dr1d9cfEHPfkNEdCncQ7HPh2sAjkRc0wpeXqFhZfjSxeeaAh0nSiLmqjt348MT+JdDAA6XFb9c0mol+oW1unRjc/0tFHIhVCsOV5pN46zzqYr+flMpAfZHzKyPG24XZpXMebyJPeIVuhOPNrkyXL6Rbvku93ahwQ1U9RTik9+wh52fTTN0uurVM4BUD2kk2h1c9kwCQgyTbuDmbHcN9dTOZlcNl07f7UNgqx9qmCLqGTfvbLTEXd5IJ8IG6rdGC4OlDl0d/+C1HnJfWEUgP0FxwtO0qUtA+T17oWTEc9t9PlhnlEeKBBmQ6eht4xcr5b884ZHSyip9R2TCh3XvWUU9AYW6Gi0LT2rpiT2XeEOYXA9p1aqbe5EB2UP4bpNGDXmrHHCGGibw7kC5osv+6tLgk33xY3GX/ZaLlFe+MHwPLgxh33xJwj9M5g5JZzUYgEo+bIRZ3TqxiS46hxohz2mpBelsASnfoI1arNh9X0I2ZUWcX/RuHnZIcdPVSYxDmeulxeCt7Yo82vibt8aku85m2B0HE8qSgg7ApH0tterGEefIsnz2HMlXnf8QCVrQbyATmzBdIMzi0ZZkqpIf05XLGC1sLRyzCU3AtL/6N05J93ccY0jEwCnWg9E/r5JWMriMc2lVaVoHkIZqMAhg4dHWKU0O1GP+6vYWpc2DOe3dt6SXEqRpxomvKQwPQ/qzhFar2rdM2mXK8+iMoJe7UCejc4ZRmLDX86JiEa9V+ZzfUJtpRuNkpf2RW+H0muG4HhjaM/VA/bJWcFfNmE0wJQpE5qAs2TmsuJ/nDHiVtGmH9KQ0zffbIleWTTyNNx65thegxUXZgyexxIFiX9p4iOTDvgwANrvLOLyzpUMf8exNFJtrqt48f7TeNBNZGkgyKqRv0hrZUJvbVqq1PErevv0gIHMD3uo33q89Xh7g4eVlETvNmYbhySJB2yLtqDOfqIHb6h0lefUe27C5dVkcvmaz0jCDGAv05DFrtJastXAvJ3efGhmMrz4QnNXJ1qrZ6xi39zDa30WS+zzdKbgtoVvqYJc7coNwjUf3wDJP1bRsWtTjDizsz+W1+UESYlmXf0qWTpKwP4rRWbbLQSL9tymrilpR1qFS8wt4D8p7m7WaQ+9oQ1SQQdxPVovI3bFwnqqylb63e8eHP9lbR9oJRsMsQVkjdtmHO9hDpJGsg6sAneHtnK+2cQrHluDdcJVqUg9Me12Rdi7XTKoglOX4OJm84gSsxT9dAoc3GHr17CA2eEyaB/D9MVjWwU2KyvlNbz4zCyoIB6fcRFrrSWqCWdgNagVOH3iRpWPvLEGtJRW+1V2hN05aTHW19Cwn8hc9/trVLBD1U2bgt4Ei+sEs37yos4Eu/YFLCzWKokn6Dai9TYMt6tpk9aOSHA0zGrR3+6u8niueyJbZJALSl08+7Kye0BRRkHE3TmD6PqONMtZRp5x0WG9hlSNYbY5wb/Icq/tJaMIRzhcsPnFuXQwpY1iOSza/9NQXV+E97YchFSUWxI8QP573f+GJ2QdNvb2kDSL+Aoww4EDDhzaIOVcWYwn6ex5PDZu0nMIGijBSue7C5I/QTPTH6SIPFEAMLxapzTSYQddKZ//dMZLF/z4I1SoTWN/KBmkQMnjaEe/YcHeos6jtkslwbmySFpMW04+sMOa490yAyOhTdRDfmHo8g6hq8Yo4XJOJO8MHi9qa9b0LNcBxHTQC19Bh5YbCspqj3MMVbzr5obzvf+FXBslKhTGBG3YKQh/M+n4SQ0mObnafKu2XfOMSGrfOr14SgveBH6IhfpYsi6d8q0/sb7XpH3WINVh6V5vDx//jAF1apH7lgVrSzf2hDdpfnk2c6pe4nUUgm0GFNVQtbNMN+jgsC/ruj/5zjDZc4S8fIW+9nMpOnzA3uGgQL3pdLvveGkAX2X7a/1kLNZLEb2JHAYAjWx2Qa6avoHQKP6JMVt7jhgGHG6OhRuVOttP0rDHIeAf/S+nNUy2PyJAJB4xIsn3DgLCLDLY02CTA/q5Eexd5cWkd02SopTdaYstE/ngh/3UGFIPIsldKBfXm9QZMHfBtKV/kFUdctvNiqrR9ewNSjfHTEcEvd4BqzUa995fpvfF10xyi8I7O2nNCeQHV8WZmMWrfI884FbQ7/Z5Dnq4eDQLtHBcPm2zzTiMYdmA8bKV71bcjqLYJTi5OrFjZuwswWPyQ1OER7h55/bSuh2nBlPAjtOTac5nQAPZVvW9J5yWMtEVyTE6WpjAsGiF5b1x4gvx1xd16w108YU1ixyDKqez9iO0Exz+8g3iynrvWxSCX7hM13R0dzVjGkOZ8MgxB3KrdpWPK/xN4jII7QuFFDazi+/E2UFJd6lMR3TRs15giIbf/yxdAz5sDBfkzolzdZNCPAGs3L7Odu6kJlQ4erUhm4zmZqQ4k6gEovrFfna6X79RZvw9rUN+w+420CdDScXJNGYxOaT7BWqUf5YWov916T0b+94en5P+N+6SAOeJgzdEr7SiXIGDTZ5OqIlHACpkyxslQ5Z8YxZMRVQzB6Xoxi9afEpx3mmXJVIj6dW7kgV3VHcdXSXnbL5+me8cCMOAHilTerCJRmFESi43bhP1B3DpXFjWg/989/+uZI4G58mAWLRgjBhfwMehWGlHRT7mR64fRDo35aGIzH1e/3tW9+npQCHq6ZFZDiHVSgVeUN7wOtncoWThmLye0KfpMPhj/F5ntdAcUyUc2rc4suaBR3uex3zIROXDgsNxXS4IdSSJccqOVnS2Odu7V2TVvCK4DvvkRzvJcPJVtHlr/+ZugcrCoBSpepA/hXpYtcLpqSalZ/888CxkxL+2/ITDbkp9VvZwagou2geLkWR9BuNJ2nfGGlkLeXq/Hvx3Ef14csNqEnx984i8rIc4NZFcN233NvJ11ymD60zAYfPJp7UJQQmrv6noImVipqtIkgxrg61pE14cRHSQ2FSFr/hqBztFLqwWR1f0PvAjTSdBnGtYFurxGqf/3VvC2pOk+3+f4WgaJe/KOhok3nIvyY82/QPVDNnAT/YrlQ+vzj7RW+XXrens4++43tYw5ZxIpNPDeXmngMyR/xDXwbAdTkO7YAWxJRUqZ3HbtWvHNl2LRqD2sfdrIwUmgoNaZrAUAd9E9HSYgxLS3FrbKxhV7diSoHUrgoKI9OvEY9v90rUnx2gQvvVzad01DTOGIjJ5gXQZJMsHaEgfTdyiK+jds0v6Onie2BBUEqReeE8fcr6QKohfJLTKBLC1fkV4NIjUWq982QqdvmtLox9YATmOyZekjd4E4j+q7yv9xwe29Bf77qQtfCHwDZgGfKWt097qWVYPJ0sYSOhZzBjAQymd/ZOQ80RTMpn21YGfyWAsD2wUtiMDsISUywAGkrEsbhXwmpKipM9PDykVreVp10XyA3mlqAhGgV9D0Lt2DPVRFMHWLabCdu/8nQVFdvukkVKN/zjTsF/ef60Mzw+kV7iOaBaYOUxOUN+ssPgOWtY8D5KxeDWwKzrHFnNp2W0VDBQQQfc7EEWcElxhgaX9Rowtxtzn5bS8eHiKivwx00UDGLd6fwHH5sKQE6URmQzBPiCPtUQSALJCPS6mc0vjoK9F6FJ/0K78r0gqvbmUyff5cQoMaGEWSuDo8er6aYlwYb63zYlCI+0LyR2vjvgFoBYb+oxM732JaLytvQCOTroOQ5tATdO9Ggvj9e6XYeSA5MjOgaBXcxloqdD0CtLbhmey/YMYeBavnwHYzDMkQunDQRa/OOYhIt2G0/ymaMe5rbOfG6OEWV1fPgkZk5Ao6Y1mEroFx/vVn7CbH/1qxFu86EYV3CWT7CLDBvwcvdNUklBs79ZLxcPe4Rjcxmh1OJtWr0QvL0qfJ0Vel56ILoB1HnaHK93QSTT59JQU3oKMpG+tRTZ/Q2r+dXlhxOT4UsFfyAhBH0bTLWkMVSsFpHkdWdSBIcwfyXc1i2nsY0uRsQ1ddQBIsy6g9UK4jNMbYcjt2PNzu2TNG70Bs+F88r+uZ1T3wp7ir0rzgG7wVl+PH/dOpI+NopkAL2NCbvh6kmiPXjgkBqVBzj5jJxaSPUJqWF6VgBxJuelsIh1S68y4Z6pYYkeOo4paRAUAa/9x5LlM/4/O5U32Efygv2Hk2FveUzyIdPFSCt8NVwpiMmhxjfwXFHuIgDMdi2qyy5y7G0IJ546PwR3npakKcrwU7u/1Nkfl4OPz5r5yo/kWUunHW5e0ct3XK8H0OK4S3i5oXHdqdTKN+Uy6SAKrjBWQr7+pf4owjFbaW8KEqnS2w9vUZ+1rsxFHM/RvA4VwFbxo2PWb4L/Swfu6kA/Um3AvJAru0EQUPBuWrcD2KbAU3fqbf25uUyGd+Nbg9v1zIAkes9hs98zoXFAeFbCOKxODB2lLjXwfh5UqWV0k/E17XxAONjQwgSN0KmBlJdPyIidPemb2D6RpwEjqijMo9DZyCpl54ewxpxJ6wVPvcSSItaWnS7tHlIPOfL8+Mr6SXwFcmA5Z1XVsvqG3r4uiey3v/8s5JB/cis+UtSiJceYs/OUAe1g0/pL8y0pD4SsglsfgbovPcQd0gYSI69pekaYthw4aLCTdFtnx3t6KN6ryKchv3XUUfMPCFfw42r7mQhD0qyuO9SpbYwjLvP4GcAz13vRncHIf4IzsqBRresb7DM1GuA+FOlc/HY/km7w7N9/8SvTk6T2f5gxUoY3VLbStLTwh90FN1BrCh+mld/OM5z5f0T2P+ubM5WEmaq1FaapvRAUiLoX7ewAZKFqpvSEynJTSsWNagEyaUFtWF+mCVSfPeLx9XLE3LSGjFhGE4oGdxZU/9knysHuRAd3qhxUCV4dVxPYvboHeWgYMmLwKPqR3QT9GCr8TPuk+XpcbA8sVz8Abs1RQZFmi1k8UnZRDiYyb2BEUQo7V8VVhUiB1OG3JWIrqFf/seYuJ7uX5Ew0Js29FA9rwwpyBUlkwMHKS0gz2YuZweaQ3D42C8gsS4ns9yVFCuRbV0N9QfhEJ6dLlVKzHTuQRaxmUb03EDrWbdQcPUmhxrfxFRYXx4qT5vtiQDsDto4J+A3HuddwW5kNhoZP7cDLTxvAUAhzBgeH8AVsIq2x0olbJMGHUqdwIAWnPUqONA2gOksfkEL6DDbpfXq1fqZqa1gNJOXzpjyLVZROJM6747Kx0m6wnt5ATqduLg6Vrht6ZraJEVOJ2PrF1ULWDsrQcfE+5ZOHRstmRJsWy7TdlYDlP1L0Lr1KT9AkOAMFhUxRLVjbJkQ2wqNeQnXMHILebJJfRXYSbofweeifoPIv+cbjaMmMjFk/rZ7DfHtVUR9gCwhreEo+JFb97FKiIJLgYb07Y7Y5CINcND7uceQYmMyXcop9zJmDGwHRNsgaHoGbKFbuJBSjxglRv1qNoLgort8hakmgDTIJxRJmB0aeMq15BP1zRKrF9iK17GFy/OJ34h8t9GHN9U1knSLG07+UzJRYJ9erHXa53+4+yoVqlXdOCNlu5FLggwHtaEnBzV0fv3ehMCN4NPcJ9Wm4SAogHQ9ZF4ua6TMXxzc0qmwi1kXoOqk8437iaTC5WMFjB6KJWLCtC/+xkHU745lIa+d9FcNEVZieXrfp37KQatxEHsVU8q6ae1NjjqzKnOBC6tzRnVdCi80kw4x7QwN/+HhPt7/JkEYpNtMP3PehXlV6XTZm6ne82w89P4SoLochVM1vYC+TpY+ThK/30QpLxFUUwS1pEY7ssmmr26Li28bLU0bs8JdGRBX+Vkrbwusk/Tn1D3gHPvtMUgR4W77MG9ZQffRg5De9i3Ej7h+sbYuds3fswLFoUQkL08Xw4DFHypBCRoyEFlZCKbJmSiEMhzlB/G2i861dv0b3iHxZ9vU//2W2+Vq5z+0yTlLphQmoD1kAoGhD07sqxP73vw9rprfZ8hB3/eYxAqNVBTzUUNgvrm78LkU2YfPuSRr6kvAE2A3so+hsw6d/ZgAfUGaAnSVGLDd6z88gcd4BYywWottqqD0NZhTQskvEbugDX2s5QGPsIXR/YtnFgGkY0aOHUaWgKiXq6LyHplWO8g5Cz/sgcO/z3TYsYOzW1fInkmorgXC0xjG1n9dRJlkP2UlXukBluEkuk2EZrOKsm+p1FKPVIMIqrQlRYKcCqCMwr17mOkWO++A5sHnL4I5aC98tKQ2QBpig3YkZEo0KYKtZg7cDiRsiPwccbGHm3OgeWn2SOaUx+LNDuCe8pXtgtHA+9R32kotb5LWLkUlYJnpMhzXcCbSdTNn9D9JuvviCwgAOBX81NdI7/bh4E7/Jh9w0H9JteuIqk8M+UOjjEtl8N/s3JdoSU8GrfDSgyykR2ST+IhcpYgdUFpe0pifDPbaHe/ABNyKEUL2tPOdzdexPPjA2jU9UnJXPyyico+5YhsAGtdaxRXooAAN8WIlwlM9K890GA6Lwm4mt4i3D9OKXStsZyXXFdioSuP3UHex5pKveodX/jbE7I4gUAG4t/oa+9FS8FdHSr30tWsh/gDnVG8H09OlSp7L+zxo4h407wGxOcNxwDFXutUGZ1j3E6Yt7ZYh27X1FaYcOC7a7Imn9fH4TGr1UAsCp0MGFg9DI0Uu0gFH7+/hGM4nveuSW1wFnPBDDk8d1w31FKZ3oNZRXgmeZo1l+4yx6Acn+htSJcePLx2d/R3yixK4bq2kSZiWz7UP17m+PNSKcoU5/oF6XbeoljwczFMUIQTfJNp9qd1hu29XnPy6YYaofCxmvhvy+1eNJmiKIzT6cO+VSmqx5yBpOFN7eQAJgMo7ROCdKjO1D5eN/6jedibyz14RbHqONCD+1L+mI3xhaF5ywx8BZSWSD3NJ9JUkclXHXxWwEhyIg3383xJukX3ncjEpahz0f1VpgoHdbxIkwBq/alv0zfx+OipQowZvebIHL5ofj7Zh7L6m0o6eYsGkkCSKkStwBP8f1nbwpHwpmKzPhFC7buuNlq7K0mVPirL+g2IF71R0vT7zm8J4tpfot1fgu/qY8TszQJoOx1s2UiJuO5PsRAmZoW8R5ZSK2RUlGFLaL9SG179a8sOfdXoe97SItnNweatZ01ugIbNr8fhP9mTa2IGEif++NNiWrWTDBgrJlYETSDK5oet5zNVKqR4VerU5ktPZ6wJDSlUqu4X1hxiYfqDwFC7caEKXbxqXXuRiUFxyZGjLGFhpRyYsNI3AYnilJXb8kA9bP65ITqopQSLaKpsu0s5QZnkcug0sVIPdmSmyjab5IO1EFdeGEACvBM67COAL6qgW1so1MM/bilNEjnG7ng2GpL8cH/HFaAJV7UqeN9ovrcrBp7MGViUCaAu254aanmxiwQAV7z3tPq9Vbi40f88fmn0/V4QAMx9l2G/fz+VzaCJUzsGOiO17VJSYUI7yCY8y1u2uIiNuWW8zIlJYJeluP1eimY3OB7ig6msEzRTm9kBBokxx3Ws6E69pctoMWQ3W5v+CLmBNZu+m9mX6ztwmJhb3i4I+20EKwgepwqAPQGK6rp45iCG1LjvoG1lXUqg4cFEkQe7wD7EFwX0JE8obbSgg066GFo6dakaEimhxW/Jk1OJ/79ADhO9ZnJqn+h/NEIVwqJYIpQKOXJIv6GTJCFyuaPbEyltoKt6oRzAdkqpHSt5cQ85KfNVj7mvzti+8HP/bgxHhGAxi1adLLUQl3CJkPZs/SwFfLZ8oiPf8VpEQ1wwwR2MhY789U06w1oamsM2dnQ11KLst7KYnO+HCZ24zXJgki/1QrX6d1qK9z0jxrxKUggbHQ9+aZFZyZX67zfH/gFnzpboVHe8p6U5QZJHgDHOl1parvon8bbmM6HNd/q4gFGGBqQ+y1ZwU/Nu2wzOQHD03xVoJKtFHFLrMLTsEw0AOtkM1NnpaRet3Qf3EHLFKHkUhtxUvrO6G0Us9Hw/nQjHNg3P9xN2XKHl2ulYvbzj8yryEksCY/+K8YJyosz1cIfLSPAtVxNYtrBZuVbR+M+4TxkfxRMue7qwLXQ9G0ww3Frx6eOuo6kNoEpspJdfrJBsC3rB8xsgyZGw2uQjJYUTLBkEXSdZ3u+Oh+RpLu6gv3DIWKG4bpu8eB9sFLW69CxbIsvbFpc3yc5e6KoL69+DeiyACx7DvZDrzIuO5CuZCZpo073hIryRPz6Z0NgSPr9lTKbrOfTVEr63OCSy3mXXariqsDHDx6ZcugsZ3uu85xMa+fZU4WZ90Kao/1yJV/OAHbCJcfHLKYfqybFU4yL7yplPfLI0K7/1AH0/XvVmn3C3JUyoCDcXIH49ad7fztO1V6AQXASB51X7Kqugb5aVd0FH6UGPzieeIqt4N7WxQ1fp1Z0izs3TmSi1QU3jckz3hhcq+o7OPqnlsixbz+2Usj56aHYvNS/xnO8pQ371JxuZIf9IdJNa8HSHSj7vHbRojQfa9EfsFZ0TWjJMz1UPVsDu9MU3wzagWn1iaYwISz0PEoPFUjLv/hjNQ5mQTXYql+MDMmof/uMrqA5NqXqUB/u3bWrKNvxpGFhP7zXLKnkk4hsy+BCCX/gRYmnO9oMgI6B3CdlcRU/tIdHl0P38gIVepO8yVaLYqTHenSQwZZIAP0tLYxO5jYGAEzxkf1GzhK/fKx1E0MDoboxX5X7hUr3ISUjS2PEuAzFtqYUxWn4+YlnzdbUVoCffvVTZTLX6YVzmqkStxebc1KgGKq8hA4rFNE/rX804fOP0pL5+lNqzlT45/ugHD+ZsakCuyQEAmsPJOV1NlWNE/KReWX5YsKsabApS60SFmhSts6p9f7z5kzMiiiX2TdK71QEqAQr94u8ZK2/EHH/ys6pFB8T13uEzZDSxv8H4Hr1a/Z208fTknamwZFPZtJz6fVv25t3xc4H8d9+Um8rIIvK6/SuCluJqR87eZh3aHvfx2Fk0tyX31NEijeDX/OPPO/Fb0JLJibgQh6NADsJUUYF3VQemxUaAEC9dB1pxtw8Rd455pTB7tf3fU8SWNrA1N8tZI54YUqIk1OU0ak0z//7ojwbq6z0/QF54kNR4uHGUqQeQSLNiu/5qBFWlU2bW10YwUcZ8MsOVgOZQc4zDSWkbjckV+EALKGCI+uHsL/fAA89uIuf10mpvJi2t9oDnMGa/oSTt/PfF9StgznccQoxGhDzYqyOERfGeIn/VJD1km93zZ3VbrdhPQo45ejGo3896NhWysEwP57+9UxW1bHygLwyf6cS/q8Xd8+zfJhL6AX/NiMEfQKZLVHjuwp9k2xOu3lL7M/9WjaaDySgPV7s//w2dVEhhFo0XdtIsy33YwfZQVHjhljdgJbERl5SqSTKHOhm7qtmjy2xBbQxEOtJdR0l5rJmnk4Edtb20a6vNoHS8AiNbtS+3f42fc4hYWKKdt+6jX3AXEu7M//iMQc+gfjamrUyaK9a531RIg+Yu9iRxNEZQpAGW4zsjwc6VLb7zbLvsh3u+cNbumzdRf2rcbCVOS6MSJVgrlL8yWl5LhxFqzL9n3tTE7Ry19P2CS+ioOpTtzLgKw6Q5Z8wcy53ZX7rlqNGPRC+58DnEBUmGRI0IIyrRIA4ecQI7Dh0npFigv1mYJv7yTpKoEjKHL8BsH/oIiSAU4KehbHnZLhs+JBQ5HKc6gdChFuCofY+kERbL2vR4vN2xzcypUwrPK74zAwkQ9oVD2GfDirjxHVBiu4FarEkwdyXZfb0cMOrFPthLCbCTW/ODALq5soa0KU/FvbAqJHCz7AiOSP4E9bfMI9opCJOLRyOO0GbNaYuWbGRSYsP8UHMaYjDLteGfZmZXO8nRMHpxnzbvP/cA6uECU80phWq25K0GMm8SsyrknmLIlot3ucfUAlrqkqktv7IHAsn6+cbvX2RI8+K024sx047UAQLKNG8YNl2GPNlrruwLmjZVjJ1tn+aMOsBg9UeFJriSYa4aiVO0HgD2lhXQGsMvq4WzteCsd1kJ8Y+IQ8AgT+RuT7L6jSSM8xbzf0JInyFSWxYkN0uVYPPdzPmFvMG4Nhp4OBimqw0I1aQUVam1DOyU549OsUsk3E+8FPGvGGrvWG1aJRGpEG6iFul+SvbIYnD+t1x7qyg6yrMjowovWyiUuLc6oI8XsasFkFqCka8m7lLDOPHyVZyorQHltgnn39RHRqRqSSV5FBqPhf88FhHLOE6Mv2FTRGph3xjJDXq8+nx+kO5axgMe1XV1vFF94dO8OnW+M8qbaga0B+bM/rT0nwiK81iC4vz2HWZxZbe5GiLzbjQLPhDaLph4MhYkYmy6G3YHBkiwWYeSQik6vazF5z1xyHDv6Bat1xF2y3ipM1+6Xkm78B4qXHusLZ4IDgx1ez4DhQFifZ1xS7MLxCUA1165kG75n9gCEtrNBk+OKRMs/MlhZa+dFzieOM2XI+m6nQPjasbIspcxRnqy/Oc4lWEZ49QQgj9cQKIw1zSmKQqicYD9W3YvSKdUpLN1VCVBNIPO4ZCQi9A1fbSSQDXN1H1bhyFhICVNgftksmAFGlT0vdZtfFaeOBmjE+28ogKzETu5y4kIC5rPfDea+SzJXfxJl5mODAp5pUOM4fClbt33Z29xWT1QoOSKpvx3JSzLG9rq+icVeJVnJo+AJJ/uy2B67qEfTIVhgcNOzvXiKFQfH7WSEbKpQJIP/XkP0psElCuKnUEafHf+mm7nluP2CIZd6DDM1hSOkLqJMfw0LB/QOi6s7t++6sjdZIp+N87O7xpZMoTedhg7EwuyIvJq/kjsmcaQV1r2X5QjOG7+rYNq/Xb9ieFg6gQm+9GMS09BhW4Lts4INTQjUrzimqWgsH9tyzEQxgSEHK6KTtoF4t7M4hmGpfa0ib2EcdvADC71n6PWZGBN7nieGAMwySmmRBdj6c3P5mj+qbqZdA8hEnE+Nqm4hf+8E+Z0Qoq5QOrsReKOSpNBaQWqdFU13y2pNtL38fJBvq8rYuU/G4zDCtpvikTeL7yhor7YgT8o5iUdyCd5jBoQlgQ46oQpZkbu8nL8oeOhCfsjGNtWaNuW5xHhUhvgR1kD9PWtVgSgiw4b7Vf+EuIIAzVlqw3j5NfiuZjwEXtTGMiUzbd4EWIoAtSMvDPWd6Y4/tP7PasLFM+48hkGWIt+7MflvVjt7rea87VeTk4Z5SF6kXmFfxr6ZrSQVExs/nHRn24fKJNaGYsIxZmBVUkAjyLTFsgEfnL/KrWN5Wm8EmUTqpDOBhOWBkMqwYitATlfN8ZZWO5xOwb3sZ6ox6TEW9YrjJ12Rdr5+n+ouIjHzQKkSy+mgRO4OxJo4FYnQTRzbNoJrjZtZAutULPC38jH9PfdU+9aiHnSz7Di/QujSZgoqTMua/FrUU/X/QkZbth98H8Tyl0RFLrux9knHV86z7O+DCp+2QGKM/K2NXo5IIlLqy6DNLVl7upZcUDWvsRROJMfZsiuTC9yVjyrLiNEghF0FoHZNiVQ3BjeOvq55H24KZvCLDWFC9uABRdxzzITP0fV6ofHKLcj34ZdnTXm4SnRtnxj+jOhQQcer2CHNImZaAbFmlGjJJl0QJhRe8fGXT7ZirQRcpF2trh0f9YwoeGSfMZbWchwa2iBgNz6W3Zps/gYd7Cq+nvjqOTvngU+BBq+Fj7bIw0/15L194+OpU00JxVF9VCI8ZyT74pDuRV2D+BY1rqRa6kgHR0A0dlS/10oUxC5fAyxPQauxu6hyvKrsg+VRUdZl6+H6fw8/GJWHcGjGhnSez/633gMu3P6bjdnIJTxmEr3eb1XDoxGQbpKoLx3uKQn1sMjmxu0sqwWZvnidwarzkyoodcz+Nvum997K2qqLpRww+2EcJ4vYk01GKTWK5PwtkJULUQir/C421IV5pJVswzP4SHj8/QFqPAt83/sKQGf0qZedMSzDu3sRMGe2hzxjHYc/ccLREI5rByf0wWWz4CnyZf/yJhgaSQPITUJB4j6FRt5OnKqbXHxN+fOJokdFy9ltngCoLJY2O4gcx+suHTJkwKrhLy5GW/PU8q6ZwgTfwsZXRWEI5EBIEkJo6f0Wkz3jxRFuQnOKmX8UOFQ5zfG4GK4+q9KfMt0AJA/kYcyqrcGxnUU4/NK0xwYsQ6nqL/4RdGEmPbSxcU6fUv7w1nbAuilWncboe8pYEot83FvNWexqMWqADpPAH7UE5nXHMcPErtUFL/mce/61WzRKPOnBOLxqSf3cSxpKchMoqd0SGaX9ZxPKN6yyqJKDVF1FHmG+XquhuJyscc5SRbNCTmp3thX1YiMW1lGW4P1VF5W0MbRqF6zBGhxfbIEPIzMTHD2zKJLI2gaDJ7pM1yOd5eLf76kk1M+4asNZDex4SihtyxTQD75o54qB0JHIs+GmLOidzG71oiEbbzaZ8NTff9B99miUR0O9rpzSLaqBI1+Wm1lstu2AzyScWPGuxHNAwx0dk4Evlb5pMokwk14/Npf+J9LuuQ1qo1er/zqgj4oF718RaBZejKEhF+RIQu6Fd+tE51gFCo+kFWBOiF/LLITxvWgMpCKQRK1oQgrNlotN7Osu2OvyV8eD4qyU7ehRsZBiy8T6bhid/2m6L+UwW3tKrXHCnnpbvHuA1E4ZLOcZh9MVwp+jhbnNFKswBzU4AqaJqqVIB5LMwIDc26GH9sBWjqiTBRbUKnKdvywUkxgDUE5L9QICdtDV4G/kLmgXAjk0dX48U7/Ej4fbLxrrImSc70jNp/v91wIUBcjNCkFK2ecu3zfEFAjZbpbBghLsPf1wFFdbA8CSoRFVGrKECboQfynwXyOy71zsTMfZbHMEQIhEF090viB95zj1wRN/PvWdjdd1CIF6BejgnfxY1T9JKGWXMgje7IdJoWQRaE84FcFA6TqbhsumfNtjtnr2RFBtDYnH8gztkla7+edA5KHzhJ1Jv8FspAYsFIbUBaO5y7DHMs00FNRD5qTtK9bFBXs3+yCAVmxE8rz8deGWReN/NfAXOAXjcWDCyUTMEof5F7zZowLp0/Uu7U+WLj9to/UvwPPbZCrlavQZG81YSjC1PSh7rH6HVm3VZKnkYT8jshTSBEq/5tK4MYEJn3dWuECSHjPjrFgVa6vZrulPRBjlRrSPQaCRe84OUo0/4e4dpipe0kpLOTTPUV2of0Jd8oP6BsPbcDGQ8lMIuJoJ3tk/vYHbl8T5mMGdlIigXXz34Aovx2+vPo0G9iWp96MMpzH+dnl3sfTplQwgqlAwoIgn2jISFu6J5zm467xO6TSHarLwrPqvyJeQB23jC9DNVgOHWvYf+pnxUsUxa0cFSP8G53vTVE6PoZmcNQMeWbe14P10Gh4nEWYzVlaD0Xnh7nkjY9IZAH4pkQn3YB9HLsPAN1vcONJTdSrxpO7UyBXfVK0rrB0jcGKn1FWXIEjwl0CfR6J0DNfoAeHvOWamo92vaZCUQopUli82pbLI1g8P7IItv/nYl+jejR2zEM341FGBVyBboPApzgCeOCr3iWnOtsGizRP5LfrGmlNCatvj6GsNjiEsrNrBli/k9UgNl+IdTq1qV0T4rxWDGhb78f0MaF6BMMrAr/M2o5kH6ri629SvhNypwZXetREVKT695kzG6Rf0+dmddA7M/b43hSP1WpLl0afpv5HmsPNQx7X/Mp10qvEJXGsmSAVlQ/bDtrZMDS9ssI4QY9flhM7hoeo899RDBnm7TgeYKkpL/UbbJodTww6+I5QSrRVsgpaygtGYpd3npoOK2DeN2EqwXniziSFqteFwtLxqaza2FVpT4b1OhnfFDk2E+mHb5u+gdqyGcKbY/Uuiofm4NWNLiwlxdp4JHp5vaT4/tPak99MJQHCojRNiFpC1sCGAlF65p7A+g+s/gGhdO7Nlla0L7kFeKIYzI3HjJaMJ+QGwVMBQPXSoOjqovQT4XBSVvdbvJvmMkzyDeW5n5c3OIwd5BVYAcLnGLRm/nDRU2w4AZhHRRjw8/2+q38rzF0b47w+WZvhmjHCUS7mKrDVcgkhtmvHqLgITFU2S+CGNa0Hzy0b+3E5zffTOaCcgWXOYE7opibs5/NLgH7Qf6cNxzSZj92qomdljXo7jFwerPHpwjy+vimuBh1XiEGSwlGm3aYilfIqeagtMYLPHbW4HagJmk7rdUdBWjuo7NR1Edse+7xGJVfpKl6p+hmFOs+0yY9YHta2qdb6EtjnRSaifHmy4VvdixGYpZGkN0pHkUzescd/t1qcXe3YXGdM9bhC/oAJvjNBe2eAcqV9UrdETk9STA2Q2SOs4kioMi6BCT622HHn9zt0aZCWyuuFstGx253SjcnQftg1MaIV454TKQJrvCNkDpz/UhxunPTVcKNInP6Byg3Dic29ugRllZWg74wuNnsNDJC7EoccDXX1zhA+7pqPct84hWJyoyeZYUqRDR+TFPmXGLtxJJ9a3Dr+pazNJ0idVumr+fuhQwWRJBE/rw9c7wyUuTXdDPeky4N82uk7Sry27Zs49kHAlGPz6XwTzQho8sgNCImY9sqreIOi1RabpoYw6xc2Cq0QD12o3pL7ts0bjeD22tHEK4O3bnBxFTDXl1Ei4rkfsiLV02+2vV8Gwuo9GnKKk4kNzult4gz0xm/7M+W4XbtBhLVaf8sLZy/DTuhsepZpSVQGkeBJUvggQwesOOPoOvVytJ6sQMZzK+B2RyoY7/Ypeuc/GPcjts3zldB6dbFh4UWFWwo0X781uwhLCudfiAZSIgnnXkTwQAsCH/6D6cExzvn7FH9zuLT1AbVYtRZxu1KpAeFRBnPkEPnyEsQAv1/d4tUCKsIov8AFuTdfOfXV3Y6yCxgtQptD4st251R5qelyK+Fy/cz7n8YNohourF/GkHkS0MvJt7BsmQdfSiyWh8YCb3L36lvs8eslHu70l4OhR3mv+1taEVBfTV1mBeIiFW4vnpRWLv3F88VRAe2VCDNfd18A6UXyp6FiMa+ExkVW5FGeRnDKlKD26sIe0zVXN8tEHX/BZQA0zerNEOHr9B6L6ZbECw9JhDAtNImO5oCLgQAdOrq/vqq9B1MKgqrg9xi5n0cPTK7FjuOPoAhjh0FxHgUNCn3ociPKhIlPa5gKyfMOuAl+T4t07bMNwrUoxeFIe/dbRu/rACWku6/9dVcsutGlITFEUq83KiIAWplkdcph2sWCNecr735Fl62yvQUFX617wQ0LmbQIe0pnzOJzdje7WFBcMnK0q4sM7z+ymIjBHt+svuinH66sZ5EdussWdgbrCPR0XGJLdySwBxKX7r5KEZZMB2A5wuQLTrslUTiIPQuko1C/VaJzB402t2jfjFxUmnlltALLamXKoceCbNuWAY0NgqfOT6uTMc3w6QxPNzdKkGqIvKIDLsQBGNr8vO12f+ymMaiWipl1cWkrdlVnwrOCL8dp0iwGFLM8fCECKM7twE9iedv5gnFqzZrRICLbKmi4KYrx0K8pdK9LPhkm4nzWiYsihM69IbcUW0OupGG8+NnzQNLYGgj8TQEFbn8bJmxeSrPtTu/x8xQu50eova+bNU9aUbkHQ+SORtmqwUCYV9jDBAO8M8vZYk3Cpez0PiPJFqkVKJTwy5t5d/mwG4Y7iBzjyg6uVfs6YHCOYiXDm5iXUTJ62ajgS9Ph50GQ+DJMKJy/TMsypFXHpzLHkdzbzRS4Ptv+mFzPbeCrokNHZXfHQxPLjhDfZfasERl24PKs1sgcTRySvQbFHEtmRnVODeWkxPsrlfRkj939OhQ3QjgOscSujSiLSQuiyOUyQjGs6X3pcD2pNZt0y0/V40pxezg8BpHZiFFwWqcmlU+Zm5zcivpXBKk3bmX847Mi2Ip1CagFGewFk+PtTxgPDKWRKnJmoIm7JulSK3BGIlv+yruCKvwS+3pC73alHOIemd+4ce6JKPhx8tgpmPd88fVdNUDiKiB5R+yKEizPdkKUSTEYrA1hDfNdvHI36GZ4CyzONuRaza+Sx588OSeXjS3WPY2q0ppb/zqExXufJPReobLxCu630bK6Vh+OXOZIgQAFz64rXeeLAfAni9oxm52DzGaBZ1NLdnDMdT6uBdl2JR/bdlTDtezlq/O3DhKpUa0p/RceJG/KzegDAlvT4GERX1MeLpvWL3DqyAVss5OM+FTn6NKs9LoySkhQW8ZUvuhfiBh8xbjZcBXL/qWAlr4R4B9IWlYSKcLtO3NBvqCLUSdQdLSIImpwrhJgRWw+YQu+aj2IxbodnFpAr0AElem0UFoTTX7BJhgeXbOdD0CMN8DQYKqng/k2rVUFekchYilPrP40EquB7V2YqETprpu+VH0bRBg2X4PaBnkj9mjANkBwcl3LkveKSRHXC01lJ++bQz7HakEmQfvMcqy3kxLnkSC9ldgJRLAbZo5iCMz5tu9w0I7WGROG1u4bS4E6NBfgGoan6d+kiWBudOi6ax8fAYRsaVRDEnM0pT2LETNfdEy0rIndwC6hg4YSkFCiwe3xtLRiuKFaHa7EDctD4wHfqAn7mPVWOKO9A4nWTWR6Zw+q+oG4KLPj1BEcwSdOQsgqN8NVvCvVWqnZvlDNRUcuTn8BUJm8G9bZV/KQR7iEuG/5Nf0DkYmL6V8BXN++gju8q4yzbJiP+E4256Ne/xDBBSRXB/Go3OpIr8NU61nQUMQk02baQoRk/BQY9/iu5bxz5L8WPwqes3HSOloyE2FgSBkhKk7BPShG/c1mNZVy+mfPbN/RcdpijggrHwH5FBkwiYhNE1FCLTJHzK5zwfL0yRdA6/BoXx7o1eEIpvke2cXQ59cQk3akwhK0DBMKcn67M9ifsiEnl3FA2QIgMddKzKCLMtca6wa1BmGoWJJfscMVABO3v2psH3HhL93OkIL3X+6MCjD6AjVrvcmk9JQMiKVerkE2YRs5uG+tsL4aJ4BkGswrCHN4msF7l6pv8RIlvoDylI1qnUTHTOkLlxBsF0nRTqMfK6w6hUWi9sr5AtewEY6SlanTIwqeTu8fmcAE84eDIgMTxFGaN9QM2ltYbEyNrgzesgdPGpf+KEuAUTuM5TM94SToGrjQZBIvNDzTAuNd8julwCSqKHj96tBMnaYrrjENVVfD+mmmWuptu2xtbzBWiuSWDl394wayyf6JUTRNHpGY8cDqKWJhmg/VITuZCGhtm/vEjB6IKEboHyV+K4vhAOxXAIeEeQPMMW/qQSx1amZTnbzEe4pPrscfHmMNktigoHDon3yFyoQ2SHH/XFdHdlyaiwK+HIGrGg9sCSY56UOZx1lvSjFzO3tcNd9wev5t1VBHBVeAal75z3JdTbVrKac4UfHHFBow/c/w/jzr9AsxmsaDqMzjBf9m7yhwGP95MU4LEnlaGggakq5Lvrse6gKU2Gzoq99lGOVaiAdjstN4HZ+kUjX/rL359GFOz9VVpTWVqTI2/S+6+VEWrKcgAGTq3aFtSBbzR19UDdoYEE0MgzsP1QfhDTXM1tl8du4uMYn4Gtv/o1sqDwbPbIV7rkHKXEwpN31+zRI/q6Jc01GYLwliwMD7XtpnVf5eotU1OrLSOcI3yQNsqnZN2FvuenGU2KPHXHV1cLa1aZEXsMnkQjGpC743bSrFhgtHFX11JPKdKS4Ab0kiN+9vBC8RTBJZomdLc9IZ/AoDHtkmkpWCkCG1ofIvxYMgTLD2QPxgvPuqiYNgNpqM8Wj8Gn2GGFM/1Fd7RHXNFthN4EyorrgWjJ8wxwUcZ9F8YXW1t2LfYJhnRFVHsOSxVkJJBMoLkJGfo1vp+HApVHwToXp4YRHWX7H8d5Snoj5O3GGkB2zGj/Se0kI3+Ch2l1ytBlSevj3BaOvLEmb52QRKdM0QedX6t2FcFLmhdf6upxeOlzLxGaDWX2VgmKFNk50Y25zGSgjUs/1ATSuiD0EUyCOL4uYy4hyNFN6oriHWPoRsaKoVZCeX6W9FBbWt30vYj0zQQsIV3kNWnqNdcbCmaV7yvS4uAt9YAq71URm/aBWklac//rFvJbgCFnaD4jtiF6xJVIXkeFmURVxQQksH5F0Z9SAvOOUyR5s8crxeN+3bsU7velmMr102PYiAh2mieW4hQ+kQx6g9J4aGQpkYS3jr5hSTDZCBzv4Uhd5NsEoFcYZTh/O/UchvTt1IXvqDo0Ov8htXeNpxUPXoPwm8U5hI7CqCCs10w/J2Gar1ZOrY/JTlktxNjYy8sb/w+Om5qWAgcXx87BhDGrf+j/SdnVLCRPExLGfo0czcYmgqk9dSbXiTFnZ88M7kh9u5YOpbTZx1zNetBF4APfgLtGLuXCVOiNELM6cRd+SBYjlb4dQmAx8P9bP4XhOkS9e2lOKe2HBifHXDr2FDUo9LGHUMvZ+czyENc6w6urj7fEe4x3bTt2of7wIhrnaYrQMjfvnwR/p/TpFMaSnKRiFmcVQiDcn/MEoJtWkzabtoVqBRNIJgD3YwI63oSIFnJfkSyOSVXB5DqPzIYOB3xx6m1L4ZqABQ8E4XL8r4MPXtOuN0sRcR3gP6J91vXkI2uJLL0FP0auezEVny1jY2i22g34CaHCWEvO22luu1LTI7EbnZWbG1lqQ48+BaDao2tAxe9llS4HJhbfqBUIdM1u2diW52+aX0akU1BDVIPIAMEPt91usFk3zV8gzMkNc7gHz1mgt28dIPXsQn2XWwA5q2it24oImjTF0rCzXs8fWvxjnqrKioGl7gXonAiDo6tuMWRXd20jqzbjmwnU39DkMb0cXaK6QilgRpzJ7N4v6H2vQpijzqcTcbbV5qyQyZ+zICitkvhHw/kNi1IEQ0gyNm5kaQbuZRUxNqZYHyIyikQRDrd6GKSLpQ9mslZhMiXOBDqY76Ku+InMyaIxK6ZHd1OwkQnD2dC7r0i+8hnGfIhee3x4a6PSsrHn2xThaD1arc8zETK+ggSCdJzyHjPCqNAnsyM7lxO8DKYZiSQc2Q6YRtKUkS4FoHZS+5yaAVrAHTEMk+tDF18DySSMoVYQTCnC8bXVgi3WZAIH54I/PeAHNxiUf4zUTgOqt3b4VaLbD9/k6H3XclooxU09evEY3YvCkjAGaY9L0dV1Ch7UH8kuA2sX0KIICe378D41v099BSc+iisAZOL2lwDNGg3qEYGwmjP7Z3VH9SdjuXe8sbfFmqofmCEvH62y5Gb8q4cHKEg69IQd16KfAZSoWXLQeiQ5Eoj4gzK0AM6Kmrp0qEFPu+CySHF+w9xNj3pOjZe8VTZsc6/iwp7k7JDfGID3OHyh6oSW+VwRGjfUld8Z7rRfJNt52zf0sbD/zKMzFuyjmReR1cgFMRHgpA2BWWdqV0j5HN8Zpz4C0C/D5gRQtppQ1h4QwX2XDYqUY7WS5XHHP68xb9A8+OSK7bhA9SDRLKCYhXu0fLVwYgp6JBc4nFm7bIpFPdrpFbYGnO1GTYrnEgVqptdTtn57FQ22aHxTsnj+p4d9EjrZgyMP8lpYnmIiUiBIiUdG3nkpSnlbylnMSgLFbK6qXkwM5e6gRFvffm3wP2Hg734Z+1/7tx0H5pW456FYECy3hMv/UV1VvCOZqNDVD4OZchToZxpTZ9E46ZdpApgIncO4YcS+aWLLV+kZ7zpe6ojdWQSBSyJzCRd0ZORVt7B5fRrecjgWnzl28aJ7H52HV653kBodnWK1tkFYRHHUK40mmx1uGgknLq8b3V8mJqzMcvhDVACwKN87j+8R8Uyxnd459NY6oLw3e0E2W4xdg3WQLAWaE3KMRg00bj6C7CTNd8+kWhViljsZGRGG7IeYsgRuIb0fXbkswuNJeYn1oNZCqm4Cg9iSIfZVDJFGiq46uEg3ebLDvV58JOdqRgrpoXlc27n3Gba0E6pxb5zopcOJg6Hdpapz/Y+EgN8bKVgvEJfy74PJbeBXHD4Vb7ppT1adw6ozGlCEgpcYurdFzeFNHbfajWsNhmonQJkQLfA6rNuQsp9mu9ztTlmcx0OnW6oNJvWT+zEbuMNSIu4QbqCS/LL4UTkDXVGH6MqqxizfUJL+9p/c5iPaKSc5WXJUFJS6QyU67jaED/RMKdvFvesfuGw2s+8DODxR18MVc4h+BH+9p4QPGA4tZb65XLt0UwoAQdqHx6qNAq4EBQYlVRrcaDJMQmf5r3LXfWSjm4eK8LPCMI05Lv/9kvsImo5vmrlVfohsePgqndNeGcc44JXvFVO0+g/bmOe9o9gzZlW3sbl41/dCl67hpSL1GwKRtaccXgSv4pkPYCwmt9YLiIAADn/Qz0jSv2WgmPOFViEapHem2q5z9Hdml+yJtL3L+Bw/LZ8+5zI7MuQxhzfi0MT8z5+2NVQndh/n0U2ISk4hEuPVst8nCDTkyMY+QABY9ZmjjrvoGa5ev3KzUJiY2bqr7FG5KSHERKdPhovT+7GKgd3BXGZhxcHLNPdMcZRcAoiM+9JBKnS+XnecVPZGFqAYpjDHEY9yQrsn27fbpvjHuXY8fPzR+0DxDuUhzbWG1FpV8cQifoCWpaC49DIlhIppuFRdWtVH92Cpy8lkceVmxzAEdgekkT/oXjr/uAK40YuPvcTNrrjCI7tA0eFSZV/C0MBDsx6/KS3C4t2+E4MbEEnq1AqtWwVF9i7rTK6sOj2n4+YhZJ4dxsPXsXxwjtC7lOWTZr/vMP3c7kzIqw7O5sXyN5y6RhhauQ+n5ap9Y6D6vQ+9Rmuz5O/x6zGX3Oe7Xk6Qp8Lgrju4KJM7R7sKa6fJhmixg97AKrDNdVvrKZXq14DQPbV9EQVjdFLK/RoHs+2n7sDkQf/SgHdSLHdlPIOBZJUqaDituPnBgZ5W8a6uaglyNMNB8816wG9YvLSWJkMQ7Yp/cg0Wf/YEcrfOkZNdJHqrwhEWFghX0rIOUHyLnDboFwp628ZbiUjyyU277NK2jjQXbytlObM0QopFmwahnKSzp6sUBf2OB8KxjBEmFtitgoJvrSvSrRKhPl1QzR/JHTPJgIHGKadB6/Ou6zME8CufleE9Nd3QaiEdA3SZ6YEpCyql24XCbZv1/P3nAOs3VX/CAioSBo5vaFWlBBkLcHn6Tz3P8hBvrv2GtrugfLfoV2r1Ac9KuZ9CW+WXf3t6ysHYvZ1QZJ9Vv7wttAWSnEDqWF8kVJnnfqs4ZnFwtzwuZh/KA3UKQmJeAcSG+Qy9ThtDR4agLhiHSeiD2kYQQwbI/oz/Kywb/6CH2Cz6mAHM3O42lr47pOhmKXvQeh2gOx5kObPa9rq0zG+F53qH9L2UP0Ttym7d3m9b9vFVq9chg6OmJ6dHPheUz8AEikJQdV5n4crM1M/p9xhrHwsYfJlx/5BLZHj4wqGKaNsIR3O190wolGN635x1QLX8hC9kzcBjeqIEr8+Hx10JyPcc3e1wVle+QkhpFZh/UrXeFhkffLPxAtvsfwYIE3F9k94VL6GU3MOhvChvjx1oncsEdUjKe4JLOfyanqUomVJEIVCiZXqRsvzcjE3JYSkvia6xvxDeXwSZo0fR0hw+zQANC0XWNa8msJLPfZhr8MJpijB0qrRJ0Yd1WPGwHbadkH6Jic3wnsGNGRbVPVuQtwSjU/09F7ckEuEizRWhmUZrYokmmLxKKFg/g1t8Pvit9frc6S3bj5JXd1li70sn7CeCwnnl17IPDhQsc6lIHn+Y+HU6BzxYlAjK+AGHhZVf3xGli/MRRCmVkRsYrYQ2FJ9kmhNCONj4RD3JrgpzfmJvXaH5ukosbkQoyZAcud/XdnNjlxnoP3a9J0nK4M/tgYQ1kcY0wQrs9Ig3tAJVKuTD0os75f7VO5QjQcbmr1KA3AiC6D4h+ofxn7ifIj8EyNC3nTjoGc8rwHgbLMLbPIHq+D7graroMTX/6Fefu9gGKScHr2flr1ZwWXs3o5Mz6d8tm1Sr32kM2N4r6IbdlInrNT3PADIKjlUXljzXKk2tdzOJXe9HBUyeOjQJYOHtjuGTOyaKKLMJ/C3sghxisxbsMBovg4kE7PYbluhPbx7tddY2PdkN2+mZuOT1b5t2ccuUyMDcSFjUfb4LqSQCp+04t2Zns+II9hbLqoxHF63R2rUcvEfMSArFcwmIdMs3omB6MfmbvJLSqEW6ExJG34qk7Xqwj4WdGpG1LLUHzAQqbDrFLVSNBR6SpdH7N8ujLv+5VpyLBHD0E4Ya1sL58m1aACAz4D2sk9DW1S+4hhFWlm1OHdqzsM8Ia4IAIgWFvNG7X7fKuWPiiC/Gh81pQI3fJXMXutGZfkBQxHdbUCrXfCGEN61P0PxjqMsnBFywB2cB9w+bU2iUsGDKtyo7MjU4biBbYPoqaInk9IvnSjd3sVmeCC3shbyvaZz8wnYsH+4THxJkgGrobIlSdv+WAKL9EYeig76IkTwUtOyYt62dBTHzd+4a6TI4ZWmvqzATARl6t1mnodCl999sG/DD3cFff5Zsts5oG02b8BYMG+ZOAEPV9zto5Jf6Y+1Su+kG53ZUGA5obF4W0afIDGZV2xQAYsaH+rxm0ThQmWY2t60QWkChH2gNxZcrI046MJuQFVdrZiSSe54om+UmEeomNIVE1+9rWaI0MEaMXOQ5JjQIjwci5m2NgA9RjvoPrGNuL5Ast06ErQk47l1chyeYJAabGBz4R7Wv7qbBjrNonuKmek3cY66y4hk8GwMuQWVHELGqcayXA7fBB5Tvcr0PtftoNLxLT381kDNTso5e81HsOEFJ3/VlOLYPIGqF/s/TEhYWp2REd2F429mdzFQoPeDg9eGu0ZSTLV+yVuS9h4XjUQn0unbbvbueECt1Mr12jVM5jdw4w/grpdYoQEFiGoNjiEzk/7WqQ7ZjKCfOivfGpnwG+ZztIiIoEZrQmu2Tn+XxU5l/KYoE4Lp62Z5iCwrkSYFYdd2BmPH8CctLrvbpgqHKg9oJUrCDuQF8yUfwKvJMHgwO/cUTzKndwGqcvkohrEANgRElr0T9NTDkxwEt27Dnf7Eui7dp9uWwyxsHB9p3BYe6+NQjT+nFaDFh8tmp+R4xpuJ5v1/cc5D9VJ+Wj9GiBs8A2EKN4uukWbOuk8mlC8vSejOet53hrAp6FGfilmWaoKKwBRxh1XRnCLJjykpno1/JOwz3xa+x5955g6fnBbFYbYw+PnD9x8q0maDcm6XvhBYO0qz/dRUZI/X59WnTZ0pGJRDX+R2D1mRDYDhRcj7ZNBMgHZhng1GO0Pnt+jO5u2DnbQcHFchRRo1gX+l4iMn3QwkBt6NcifIDMs0HN3rsRPkUiRL1y05xY87wocNm7azOBtJZ8rUy+egtSejhfuunVz06QB9IMQbrAzzcDEiBB/j67vxyFYKSoQ1b0ImR1klySStZcAR1JNtr6fFeZzbG2zJnqji3wKUPUYaOjygvOQJDkLlV01gnoshEsuGXr9CiXKOTDOQvWPaGmzVk5zTJmmJMfSU9eQa/l/tGQNKhiFaTqUqtcyCMAWJ/npSdiiGkNyDQW+K6D/sUvLxd5Z18F3IVQGqKiIQ5xurOtkusBjWEGOc86IcsXYvFxZ78stAoWVzy6aGEttxGlSNOVVqjAG1x08xzxR9/xxYNDEkv88nV1Hrf2Y465uSIRq6t8wa8xhJe3yzQewi5T2/CnA+U4xdD8jwRq3xX8s1WNh/mhbJV5Tfd2H+JDWQzFrzmMrQNaVW263SnA2NMvz6WWVu47tjAhyNnZOMYIcHDDNQD/J0SDs45ZNC4a/8+3dYc6Tq07RvetmKLUnAXjdHBy1slQXju5d9ug/3rwT6EORLWdHq2s6G4dFLVCRKzL4fadsWKFwgIDQ54POtzmUrmY0lwH7EolF/gaqy5jXpaq+bbZgg29U/UXwdRDP/jH5eL2yltWGTESBsLnskk63jxYbSqhhAVKsHgs/saAkU/CASTzDVMZk1QsITNHbbUogBpaSP452bXoWexEm20fAjSYeum64zwfuYfbY85wPGsZytA4tkQbPdUF7oWk+NfVdOzcIGm2uhEI2r0hh57nVSCZ0aP93MSkXl/fzJmnU263x9HGG8PJtk8X9vBH35M5Khbkh7jfJmfnkal39mW4ZFhxpZJXV/Neq5CPrwtXfHfuA6HteOLuqgPtVNpxwQfJSz5XxJnUogGxpephjFgrzRFiO7qZg+naoX05A3fnTCYMm1INq0Ys2JWnWVI2a0fy56cX4nFjYjf/toqrNZK0vRN4S1LOiQsZaFOeofvPq0fNfhsxoH8Fp1I/ZsyT5cLZV2HXgOFjUtj0gysKWYM6aPkI4/ZtLSiG+g4En+prKd2YieVkqNkdGWqxLMCvqe0JvvIHxM38/NAuFgDhiStWsx5qfm1dMMn/bTYI6azzpi5yaoVi07m2LJeqNMC9eBrxP5hIndUEAKIE4GetQZUcMl4m55DsT69DL6DzBHosj6cfVVSB0eiFCkfqhdqTdLin0CWUj1XeyzulMH0Uf4YlRiNn8LSbU53lIR+icaDP5l+N+9Roye8+DLf/bGwPwXh8sN4iywdOJBU8kbcmVSXw3dAmjKBm9zCnCF6JnTN/UwtUbWa5EoxssI3G4ULIr/EgxTUInP1JM62SjNonC5hWA4N7oFwALqJ787cRrmSO0R+ElntIot8be7mKLbArBmx1u1dPQulMxGkFGmjsnUkaUt2sPfPhftDMieuvC5hua+Mwfrpiqor127/z9Y8Guuo18wrFURSCYQH99HiNCpZZ36f6KZiGA+LM+qcOLpZcdLlJB58Gu99c3E9NDUVOmgJ/oQjU+r7EJpK3i++FYVzpo2pAT0I+Y15c0LGF1lxgIq+6l5DrDi9CL+U0B7FZ473tfznzjjLiV9xnpioAzdJeL1YC+EgmV0SeYBX551nkdOQq8B8rEiMR6MoQxYlSyrXfBtVBXZl+EDo4J4Zdmrg64PnSxqUHSh8jFS2YYHQ+cnBcAjQhjPChTSH8JNt8ivGZdAMWCLtogRSFuPIbRc9Y4RR6isPwtp3RORjdu4gePXRfqEyGTbYJZGZO/rJzEr6Y9+lY8U6eFPkULyMI6ZZbQLrzilnp5iwZ86V7Q9CIZdGY2wFMQDC2obVcvvkqYByWe1TexMNp8RS+borW9bp38gsOpC7dJ5JK+WxxqMwhXStxjJuEobYeVEvVWfSjF9Vw1vm8O1SuD63N8J2AwCWInd0MfRvolk0Whu0Ki9K4OViCNx3dSjTbti8MNzk7PQsT6Iz5CBJGbCbj3hvTqeZh5DUljLsm5769caSHUwIBHL8j7kEhEtEzAcBx7ogqgH+qokzUvrhyGEVdlE/XRrMH6PsuKNolFXUqrmlgjyh9ibONUz/hWi22X/1LBbK3bWIgl1hacBdgvA9IDurCk5GJhvJAOeUDsqi3xeS8ted+UPcr2u41P6Nz6lE2VZbj3TMJtSOs0OcgjFL4G5fR5iAiJHhPfdK1l1QGu3Um05w7fY1vmo3psbKQfK3xZ3FOpVKIaRxusiGoeTWSarVNK+Dv/WsKbyxKjy+KF/EWPPifsuOI8w0ZugT7YECBBJ72d6wUA/4N7SuRKeWafg34SJZ+LPYAeDGzsvI2eeFmrszUlQw9hSUetcezlw/ruDjiRnlDjYDA0ecqbJGvD2ulp1TeAUCFOjP8wBjqD8JWJpOYDKOmg1uahZcEX6iNmSrCS7LKixrNyNnf51oFpY02T6b5oN0VjBZfoA9YA5tf3w43ZO/WCWECOumCoGxUIsuKdo9BgJx/NKHrlyF2/UywXp0ryJbZ7zzpkZosSveI9YkVqbzveLm9zBz//S8hFG/L7OcMg6xJGljppBOxJsgH2danBfhVnTgD1AoEpdMz0GNbi9cmUL3REA3b86NXKwEUHJoxa+RzBzxCP45EntnyXGSARWRVb7GoUwWh0uAUHbHZzprkyeI3LnJbVbrR8AaXTgXN4sD+pwVHFZlbdC6+MiwSnGrpB7htIZc8XKBLoxL9VmiU1aCm+lh3/G1fOBJ69t38gUrTZMj8UkMIdk/aL0O5C6PmLSfbLzNmCxtY55zMsGTnjS7rj1pqrfaE6aOFKwKMnoil3tVB2nyVCNgSM3gCAc86nQL60Y3OxNLxiMyYm7ZV1PCYtOqMYg7A5TzFgXxUN9uVhZt6LL3jJ36Cz/i5BUtg1JCPIGZWDGZ8dNGAuo+IHHM8xJELSP8W2GPdCuY561NT4K41zYmFvqWzgN88Z+S3XM2bUIeEQQ6G4SFt4po+UwCk0vMnJtShMtgaPIPjUBSobwdHrWH6NgX20Lcupwa/31m6PLIAACcJdXtWu/rU5dGtX+tHJNKLExUMUSvpr7XIGCM92Yp++Q7LGUH3KmR6CE2HRRdSUfkLcOp44LpLP/TJTycIush45S9eNgoI7B8GMdOgFgRfVzCRuhGR6Co6DcBk3CxIhlcLyGCXDbt1S62VJzscX2NcmMSkaIFBbnHrCqb8E7crwJx70o6RJ5JAOqZ+p+24QdDSzDP1Dtk3EB8+uNlEZT1Z9c6nsTUS33ZakckiDxL5hFt5+BBb+suIi6GNjoIPMs65Zz0IJI6T2JZ46M00D7dVnUzjCFek7K4Cme89TWDwZBhCMdum26M6YGFe8EFg+hKOoScjMtVFBGSbiNosrQ1lNLnTrWRyGdJn3MRaffGu7D0dj1+s7vuEtan9bCuABsO985yrCO1Zzs7r543ZSK577K8vKUdvKssF72HxFDmvKDPJPrroVnzoGSKWqH+YuTDMChm+GuWHaWktsa/SJ39FydxHCuuq8qKZUf8uddSRd9eg4zQMzzHidvdIXM552zItVS/xhSjBvIo37gcME/7kGnyEl4USxDZB5uLE+NakEyyQrMoAnF7zosdqiLMNsyYWpD7ZdrWxNDXUD70GVIJWappnOh87NxBtUphKCpe2pzah7qZ5+VgnBXmVToyOCUummOs1cfxGzXrehOs7HegeCdWbgK2of0o+0CziVF2/u0wwKGgDB1WQ97FzIAjDo1+G9wLS/qMqTIO18RIo0g6H9Vyw3HJeVpBonv3NMdUYYBqyChtGTmPgGofEhnf+jD4zw0cKu2UYJnuH7QIYY85h82cbGYUyWtRY6+sR/aJYlBPxQaQHKX3gzqaws1ZWXR5h4QJxqNkBgPigQ5UuX9//YK2DD8AxAsmMqdU82vdGQBIOKZtLaNmbiZJxichxdx+Ho7fLikC4u6VriueBLUW6Ug/3XtJthjApKWs3beF/CA53o0Vr6WRGhspDVARcln25B/yrUZd0FJ3d5UBx55BiJQbZyTSKojuhQs/SnbF/3NXf4EIBpeGCJITLG9s/OUYVgvdeRR/xRlBZ+hn54KlXhAIxB2g/zVik5QmioIlRzL9dLaJEeXjk+Ddayp8W1Go9BtVL4vYm+EwRqv4m9YL/HKVnVr+/dh43dm+yHMEHMPbBDu7qjVptEJrfN54mj8KlnIhJXz2u3FSCTXeAn4uionLio9YTuummVEKahiboB/yWt9uj/QlaLCGAGIxPb+Zt4xYYskAOPS5OsHZSxMLidvEOd73KzFhCwwZOs1mJ5g9ycCErL/3K8gDrqqzANKAT4+2IgYZi2D510BkFPsLFJWiDN7jvEwfs5m+KONOXDPoHfIhfZW7XoWFMAxH9p2ndqG5WhTzZSW3aqkef7jFlkryLD4oOv2NyS38sHqSshkKTBcn4BtQ/Ano6AKuE2e8lsh9EGfsnP3xsoDVulmKlN4EWprc2Z3csMI0wzs+aNX9DOb4dqj/o0bt97s5VHJkwiqKEjAPxmzuEpcsgKbnHyXIZUGzdgE24uoBDrfSj7AqTJx6/OhmZxYIHEYsY54wnTWZwVNnrYQl9XVVWnxBQgQknwIuGOtzrj2fhmAdlX2EHHWR2BBsGruoLrGiknOljbiZNfn6CSygf3kAEk0Ww2jG1yaCjd4WXRvWqGTessKhaxSGA6XYs2HYc8lRsPx5H5lzLGl0cYpx7D4YlReTt1JYKqia6yJbeZ7QctGpbrDyW3fApTis1qAqvfFcWMq6+GrFb7/ueJwV0XY4BxPQZ9qqmHMSoIx2YCbZGKRqhbCoq7guAgQ3Z/dDlTUE6GoICxwaQri5Zjs04VF1d6fPtEsLssvaHoOBVVDi+w34hsoWr7U4zbHDNAFBNlAe0ZO8dviEzYag8Kwd4wH9dstF9YCQLYwvnDKBzLPbReQW6IbAg6ZGRpsEIMzmYuv60GJ2IxS36WqYWChNKAIDe0K6KsEz3PCCE1686ZW7XElomGRSrqXyeb1tKmN3lbiT7D6G7EtCVE7ypm/D6esMx8zioL3yCK5+BiC8X3kCBIKJ7O7hLGLkGkY9qXYhqTTLg5YkRQfkakNyDI8RfSLAtWOlK6LO+N/TQCv7uqe9AV277Xjl6RbW+SxMGZqOIQ18C3DITYldDfgGYQ+hOWMenFdqpX0nfBK4stcbGG9r/Se/GwpyVpLkDE8t7nBNziqQxn78N6NWSqjylr9NxaP1iZk68JzLQyDgLqSr3XzdyRswyE3bXh8S72J9bTZcjoTyy5x/49bvw2ARSzfK90o7/Wqxki0Zxr8xJqYOdhOZxsh+4aF3MgKZaVBp0gzGRLczJL0HJiCFAnIAQsPqgORciE4IVBZz8k1dlGjuO4gRBz2WwEAWSvVq2jFzeegJbHK4JJhq8COd2mDwfN4+t72ZZqNQyDrIomtQNqPpLWgaEaKE7C9OwgsKaT1+qpgs2n1/xsRKkyAS5VDQXp+llYOxU1gk5h8LTy18XItCXLtpu3FE56wEPJPVWk0/qV1/qbEtYzayoF7MegdDGWw1PSfPxwRC4xbmFLOUt0ViPsKSTBMM44PaKgNezxRxih+2Hy9IcgZqDMLe54m8slF4A8vKQcmwMf6agb4rhFRQCEYaATzm0O1yywObkE+gG9gkTG+W66HGUOpQM69nEu2sA3+YFXNe7XDouanl8QxoS1ArMwYCYN08izmYfTZaCDHJXQ83m81ycJdDbREMyGSH06nD3Ws7LobkF50web7l33sgUWxnm++ozFuiJ+wXOktMkMTIKZUDMEETY1VqH5BlpjMDGeB1v4uzjK0xOth3NTKQyFhXvNSTTjuKKWsH3/18YnT7GcBwacUscNwLLpn+3dO5uDksaifu+Z7M+AEzgHVTN8G8NrhXYfV0jX2w2/bbvxrFT6MVBcYkgjGT+g3/C16UmyLN1aSxWo9wgns3Fn6Njuvg6xZfA8h03sQqb9Xrx6xDZpI6XejCoSIaIC3ZDPD0Aadlv4maLqzcezDfOIBtQMRIkN0+DvRbz8gHPPpIysq8/Q47hkmWonoQ8lBEBwB4yUYEyZgtziy9zPAh6gTcuEPIo2E3i5wqfIscxonAZvk8wzABtj+9oOsd3r9BGto2RHGTff8rzuix7lPFVhD1ABVBjyZdeEQ2s7VXupIxBtaMm+QojW/fnhq3qQEHusnTtJ/OEvjlKvhzQQrPlg9T65KoMZ2zmcIuEnfq00rCR80CSKt1tVfxNbt6uE6zJm1OJHB252E7kK8OGCYQT2yMGFJkHwj3qlHqhPrM6xym8Nri91ODwIeEv7nzlhUS3XH3fBljNzaOYQB1IL/vqAX2w4DXmYX+8oQN636LKmdT6vyQBP/rFwN9JusJP5G9rjazT+IqqX8xWrouEMoY7PdFjv1tsks/eCeIr6drOX+3U1pevhtG+S0r5eyDdSSTsAxt6D5b0FpIciWDHoPuYvP2AfZzKqRLN51QbGwld2mTpeCxfT8ZKnG5HS+rpMeKD0HcGIDF+aO6TIM4n/+XCXvb+gJOE0knUusN6Ge/AortRhwhwicgk22CK04RVoTk4dINvw+aphupL+tzL5dLcmW2cO8ouPTFWnMQLSJ8Ok/gNPkUCfZF/U9eeurOtsgX0KXL2vyhQFrO2IaKvqLraJr2VqgnPb4u6JU8l1YXBc3QSqWVdVYO2oIG5cD780QLfO0aAXLn4KVmOBtBoxDK2ni04OLBIYIfuJeHyWEq/np2zthsO4Gf1Q5iWJoVxmHzEhm41VZGfWHkhO3/ybIZTUAXjrCzmKWuz3z7ifALks5wWFhtUX3ws8MFT78662XGV3rClu1FjGp+vlfFO6dAibQPlq2lkvpI99JOEpB9MB0W4pAeeNc+aniZYq+C5fnNHjTY8lspm9ndikyi4pErUu62yHdsV02NTSz+bU318ECcBBLMH5BTm8x1zXvrQ5+ofm4yIFADib2fYWB3ty9mRApWkYWR39aDlSBqbtqG73WtUYoViGMgVdOLzbJgB2I/dZivnpRhI8NkPj7tgYIHdWcp+lcwd7pgiqZ733i159FwcKGTYDtQjFHI3yG+Z+MRQfXJbvoF9xqYIt4MA0LgXi81Xxzx576CJpLfUqIDJaesWFmft5Oj27QlpiZxd7zm0jOJSzYpzIA2NpitdXDGkquUxnW5i1f5UF8Pcm5wkMydHxr7Wt/LaWT256SOWeBKqj6PsvwoJ1NkxbC/9+MVBxenjFH5uIHvt0urSZhJFGUoeyHWpgS3dJWbWVXr4LImHLySp5JSda8tzcyT8UOLRpnECvnxkdX/NPrn0So1uJ4SwQzkHBvNC4EFnVe25oxFbUzh2jPy2G+1ePoOcbMIgk1WovkXtmP1Cvype/G42JEjsDpFyyb6VbDC+cac0tD8ruIcosmAgSf+bc1xrtr0CoM3a9+teDWwmQVT1MTLuwrhsp+q+cTpL3cH6hsuEOISAmZuNW1rTCTUkB4E/GmDMk9+u3soh8wxofAuP1Zh0Fl+Jk4ozziidEUZ/jtL6UcdRDCqZTNZ2j5hyuCmJMH+JDi2irEL1Wo5xIBWituSI8h0Bjwasi3sTEI9KUWgKXoLd+kD9K53E5yRCN2pChOB32GIkiguBRIuUIiV93VOV5EwAbfwO9FFepAg3k2gOGn/a4hzWBPYpHI04WXWWayfKclkMxTbvEwHpogFQhForJX9REkFE5TqPWpq5ddG+5iQl5reNmX2EdkLZ0GdhVQbvVtuZ3S+mJ0Z+OhPGDU50XEKoEDvb91RIGVQpeJQRTBjLKGznvI1ST9Hm0BM9unERVASOiDzrpT3puYrltN5A89MoexVzNJB5ZU/85zZxLY9Mwm4lPCBzOQeNQkmtg6GjCi0fXddmxVoE8bLWC0ZFz3ubnbeo5D5t3SEC3ezf7ccMumxRpRCYvG1y2cSGrNFDU2J8s9oJ9ExYgK670I0IjY6X6C4xahSod7OWp8RgWfQC9MRSnQxwpQm7K7G0pc3BQyBb3ph0YX34AK17kOA7wd4NegcVfiYjXMNpqJN9NCoY9PADvj2wSUOLY7nmBL6ZV4dwjE2QEGEyQvfSjq19qsCfgCBLoyJ6IDSebSX6C5KlfRz88evfQg8x1umj7Rcf9/+kUs2sIkoh9IU99Wz/kuC0YeaEIYxKGdy+XiPMBBsNJcC/J3JVXFGEsLicw8YApFAQCyBc6k3+GxEBcoHOKmmnt11ruUJcIO0b2JFAL/66z5JtuawnYIdvZ95xXB8Ce0vd+KkbmIz5PtBckVnz1cYChgHzyI3RUAB6x+B7uoBXHRSh99KfkbVPPyxYe6oYpuzdp19nAIqpmvn+DJXLWnSzDeaeX1nQwodCWHLd0qG+hSuiWEvgJVBqEiIscy1VAbF7U6ih6yQ+yX/JYR3aJ5QrjMZyo/KqkHQG4AYrCCPQDLM7uTAuerqgNhqKWutMoOlPYnw6KYMVeb9MfYcE9DYX6aHv1le2VRs3/805moUAWhJsXOguyXnB6bkM7XVaR/uwSnqZuCF3fSmPRMfJycGqi2RXwKKNEfxiKlOmb0CSzUxlKudrD5FN46KajEhXOOznxfDC5W267PnyEG6MMX2QHLoDEKTk6Uu7QCacxzxg2MIE/GTd+hOdFmuIdcdQm5U4up1I0YdWHzKjO88eWAFxIw0nl8DFWoBofB0b6rg5r0A5ORPjlZLPLhc61wwW79oYpRaBUdjHEUO6YFnRZ4aDXHbKUdnyW2N6JAp4WKckPGdEHAKJwQ1n/vzuB3SiX0rMWVv7tmq2O5wf4YWKuQBKYoqk5rc4vW1bUKty19MoA9ta/DJ9bcsYL82z0FiuE/0XfsAbjoLTT9MGaWLcm0PsCGGkJO6DjMXOlE6WcSsjtyOazRI/N+oQsn5bIhHGBI58q6mCvzYLPuZZP1cN0SBeCvVykl1kYF01p36WELyoQ0IXY3pUWS6a2x9SjQEsuL041FZSqm0Nse9TJV3Ddc0Jaon8f+LR+6msbRnWoClvQTcpRx+Ea7byJaBCYu9Nlxepg7sePyBk/AxqesuAm+JPCFkwh3ZIzcn60CaMUuDwM/EJNP0I0Okccsnz7oSCOCeHdBy7xccK5hx8WFwmqzQkqF3CV2xorsZpCQ5gn/xFr3fOOOjLC18BmLTbfJsX8jZ2RIMztP2Ebfge1D3m9+CONhT8+AodqJhW+lXbvVEavcFqoOEcwiW+BOBprMZ1JHl4D5bppO+tkad2kLViHMmTgrhJLWnUI1gRqZA3RrDMMB1sSarqPP9vt85Rvu/UAEmYAKB1B6Ffsa+z6c20/BwBwr+DbfSt+rgfudyiXNkphEColPQUC60P6VeWbtVeXA6P26IgCZQMYJieG2ofJ9cYYuCPuQSeCllCLk0jyYhO+cfjKceo121nPsP/gDAJv2L6M5rJ7GjwsJUwthAPv2vPmMk1Z7xikXrTA4Grg4X+qPYgfQV64Ah1MkyVBxEc2jo4aKEZ0cv+D9eZUVN2ahDcz9EHjqpISTN9xYMZAARRTdy2NZwtPlyatBhDZfHCpg5QajfWDgNEzIdbsKC9aWT0i7ytU2/EyGrThWoAp38HGa8OkgPa042GqAuM+09mVeACELqIgHE/nv+6fn7zYykxmMPxCzmXMi8+4zB8MhyFK0UicMz31EZhbMx38o3Qd3SetYg1IdRr6W5GCx7ertWBOE4z2FktTzIsrH7/CRA0bjvURj0W8T+udgYFpU7tZDhedEm630r3c1Zqfhk4mryfjzVBeyeOW9ABb81bXDypgZYlrIaZvpkP8UXoeErda5IGtlO21bC32FEsMKhMRKT9iPccrUI6KRuOamBTY4/j4JkiqOfHSDZ8fIjAYSKQpC4FMfpJnUPFE6zA/MBOZimk3uJm3+auYoRvfVQTNesAqy0v4fM1R3vT9YSYR8xtVXjwViOaIhL9P7uGO8NdADCh8mOKNPr6neZQl0egk7/JiQ2hYAb4byow3d/dH1WMoAS7RfcuQgOpPcXF9/4xmLV/N9zIk//hyQoi+uA6P5BmWi2rvR7O+MMMkeCu01NQi7dpKCu5h/NHiuWlFrEF95I4hy78yjYGwiQSneLsRhxlkoHAhH7NeZEqPgcPdbTMS4iplxM5WHM/btSkSW943il9Duz2UXs88CL+S8oCpiwk1leXat2rPujYlTXPBMcs16jLQrs0sYf4gAXZJsPi7YvEXOOVKK2czPW1BFRolwexSD7yCa5AvO7lMeaYH9gRAeuxICwEmojXlgT2FzGPSRflT9I5W7b0/h28EE4AzqRrb/GXXbe0n2daWQAsugahjBdqBHXNJI3ACmwPjHvzpJ+fN+qyOQOvDU0IPEdYhWcuP+Ov9pjbJ/lGuWX/7K+3KWgiRpPaO5QkqzIXmycPF7s11gaLMWHWtc6tm4uekxdF2KEUQX0c8PSXlSn8bbVwXfKPSKxQiG/baEluJ5r7ZzwUr97Gv9w9fVeSTa1JUnl4zMcmlwBeRwshD5p88zWKnIUFEyOo2orogbk19N7piA2r5m/EBelrHF6vuQ2SpWwSwamHeDy9aAR1wGJ4lma6VVQu9vnyyGptWDgXj0tl296sfGmwozkxbDuSFgwyMl4imaH/DqQ7vYXl7CjSKOTJRaD7PEby+NK5/aoaNjh03L2kOOQTWoaj5MZ0Vi5VOLpO9XXXD2+CCxZK6hyMW4XlwgBrx5GQvzzw7/HUDNxBdXKqa8YhKoeQ5cxBDidN08bmppq60P93Pc9CvTnnwiV2nTKgiSiogvPnhY1kHI1QL7yGtopmHJGISvWKqRmb+wa6Diej5dLSO1ERCqPsbeU+YWs7shgwaHJTaIh3oKdfOWGYsf0Jnm2eTzA8npzRXWHKdW7+7Izcf6jsvsH2Njo/CI88p7t9UooHSVwqgcss/D6ohKZwM6cXtTD4LBq3sqP/zb00WVfbjE9Y2xdk2Cqcqr81zlnQR95vWDtVcyNS/zs0eyXkOh65ePDr9ghfzqXl6+mqZwreOaxT9qd0kf/2JKkp3tZeH0hDg0WdwtkMeLnXLwRQC0VqkjMDPD81b4l+ZnnX/dKvF2AGVr9MKhYGu0nbGbUBZK/lvCYUl904WuhBFEApZ2CTyaF+ecifuesboxn9+hgfu0ikJmLnr0D3AGK+54lWHwvnFLj/7r8sOvK6rcP8lroCBM7PcgfE4/ZAeY3csJr7EUc/CbOqIVig0y3pA7x4QnHTpxEn58rjJl4RaZ/FR/a/yYYFRLETZizj75QdlvLfGwjT+xiclT5EMGl0JhGGKHQwFOj03GnMCOWtGZJ1G3ndX6XpuuNRwuwADgUW5hpQ0woUA8AsnIHbgGpQzscsYVfeg4LhcyHrbDPT8waJuhpSskrky1+/sP53JpJRShqr/QN0/spKv9eM5tSxDegN8rHfkeT6vkR0MAVIiaoxEK9hFd47wSkOEynnhstO3X9CjHi9O5sm7NTdrHgL5AQM4wUP01EwNHzZIxTUtiLGzvrx/7jQmJddC/4lXBmPwwekj+uooD+ypfhmpHcrit+RB2KAG4zmORemEi7knrtJ7XReoz+sjYCb/bMTkZmChjMSrVpUHFOySDkDbshGuvOHPmJUUi9N3iO9sxxeR67BKbdb47uKTV+Hae9UOwNgpF/XfTJbu5FHD1UIoLGm9mfPRlikzMF1PRliUpb0Vj6nZr8Ss1+OFn0W5taR0+r+VMciuRbbYy+PpsZCC65jIrtQVPeDwWJt64ckduT2dvSJ0ECYEWF6neEZMVl/dPBnB4GQbnGRQnRiUSDbnhKBpcxj/xY2g6qkZ0zNXq7eF04Ga4a5c/akUa0Zsr0XVjj6z/TYLRsMRs6+9R/2XgitFnoYf6v4zhuI3gtP7oxy3KDv+hqDMKhFQsdSwk8gQRe4H5CHvUfr3aFuuRTamjnwfpIo6poAqVSpzBJbf0HYQiZvlR/c+t2cX91FSN71r/6MC3pDxVboLsxT80GzgBo+QEpXAH0gz29h4TGNH33hTx5pZEOJg1s4UlNw9rfMXS0TqHUQOYsLtWOwXS1UIimO+XhUhnu+TPSFsjHK702P9I9rlCU9+DPoB4LvEPlKFum+CukNaJBhEhC4HQ0jAc9/iV2pENd1MJIFjQVbliCrz43KV8shiKFwd6+vkdxoNjJC7UfXXgKjRkeqYMqPTvYMiEgBvjGECA79cYkSz4oKQHN12HtGKTn62dV4WS8FvYAyXNrPs2yAbqbzkQoz3BM1BZgj+TS+IZmrpBKu4Ut7Xgqn7CssVnA+8lzJZvVPgz6/dfSGInW9nVJ2DtyeijCR9V3WvZhzRieic8rnCsqamwnAm/03w+lMnJU3pwhrQdUZM5Dm35jmVxuWFzUFXMp0JVlqGu9ftmS8i8aK1IcCR6KTj4xc9a7A93CoQEufkgGxwD1jzwslJCvQypy+9InHmCYYVswRRtrlx7VTTAb5E1GtXItFKK2nK2qHEsHvgbWv4FZxTvSqEhIfbylhgL/YWsaowPxlkZE0huSz63l9dobn8A1w2p7ShFz1tNo3bEoOAcMpDW5cITMmlDf0LF86FYLhs2kBBDmMg76PQ4LgNK74dlhdEBm1hlBfMqVVbD0NBff1b4nveVLjVqUOJ+urNySIR37OFpzbozFU6jGGZ5gaVmyGeQQ83JfY8GOiyFtDqvRBA4xJITVbdXey//Eo5f29y4HmIQSMXpl734gfuKG/CQkkDwOrXT9NGaxDrQ0XzcSr5lmeSR2OL3hZd2F3I0dC5UXcYxtgYk31SGdOld+YiIalKQYMrTHOneeXKIFvoqGsQ6GGXHKe6BT5oJYPQ9jx3Lzjd0rY3DRFkBRKJ63uOAOyl0VcO7WkdIDnG/9GrLPdZQP1YR7XTmvMjIBgKaMUeWfrxlBRkDgkFkh0qznsZw7NqWG53L53AD1Hcb59g5J3QtXy9qQQ57AoZu+S361QI3kDVT3YyON3l7dpm+pmQUfVcWEZRvbX6RRv9QfLKLZ24MmFsJeepuZ1oUJxY3VUZb600MW6Zt/LTi+arsEJqmXfFYVnRx4qimlySsCQuvThXgeA7pUjPLXvwhxN42G6XsA6Ecqt8HACdOso9UNuVYhFmc1XDp/Baw8I6MKceIx3HVVZfVBcfcYxcAEw9ZMGoK0lZluDR3n5L43fzD5M4RczWNvUMcMsnFrp2gbAswba+Ro4eB/VCijEDVcFL4j4RMoEWBdtYqJNYWK8Ee93yuNm/do/dU34p97AUafqXMKmoEVvsMzvgLg558a45o1rb6L+xCG9WkpHhsKnZTnfW7FLswHsO1b6aiAmrUcAOIj6Bt5qH9lfXtSLNfPd7R7r2g2MqvwwkQECD6d3pdulGjnkvys40bpVKGmVVVGDlPuzvXIvRZAFP+mlxWBbjsyZarN6Xk1MoCb8GHgNzVPP9IcKPf9rAMxpGRX6MlGtPejQPVbu9TlPWj97ftEvar4TopmCwGcGAjSL8fw94+LKO1U8kXWtRI4Ha8qo3WPRA6H0W6/GOFTV0qdQdO3UsdS5FB1JOnW+tcppcA3mYWb8/vgpbsEupKGeu6dwSk2eHVo+m9crXPTP9yLXaFeKy2qGBlpCkXTK/QtGqJIQ+lIUSc+pIAnV+SVKylewGf8Wb2KjRLd/0TszcoNlqfBhKWSwhdHsZAXo2711GNhkd5Ru9J5+9MnF4mjZ3KftBxUSuj/Xyb2uDl36S0amI3pMlpe4FXqUNBNFnYEaKjE2F3kNa7UHS0ut//7ofLz3bRWwn515m1jgrdjsMje2c8rf2nwvl4LkqQpsPZ1U8uUJib20BwkOKkCBNqdxJApfdgIYV9D6ZlmgjOGhZOOKnclUkjAptKLe9SgbPmzc3XwmhZ0XjYwN16WoQ49LvEAs6lXAI/wpvl0oLA0WnFEglZB+//e1BZjMgo8Q4ppXmmObI0mbJR6TcpGVhk312OQiVbXpqer+2HJrONLJgHh/SrVXpqc44AEtQnRnWEPfh91sxDJr85KMfPQuOxRlBAK6KRR5booXRBoGeQ6KxWdIVJ4oQC73b8Buu4haQfP9M7775wPrsJOtv7DkERyKlow/fh3H/mS7Wle0h2KGaHH8XCKUG0RpuYIZCW/q44ifII/F5BYtbj0hVEPzUuxNDHuaps1QIA1ZClA+DVUKb4ZJwCBi/qfGOqYTfZ1n8ERibnATDfTKiOXGaUk9UXiDv2sQe7IaKdlB3BTVybA11ojuoAavPts+2V1v89hrJqBSZq99cEDbTP01OaY1ztVAIqPlAAcFMDxgeBUZXza6G3c5Zp5iT2reODk1hNcGvdoKFerI4WbARO0QIiM+010nfLJAw50XvZl469vvTHi8D01ZATKUub+NIy2MP+FiRrMDOnT0rsfZZnGAx2WJSTOXUzEx365RnBjkinudfq41GqcaeUsPNoS1aIv77NmBta2MW2eZbF54o2XnpIrk+R+dfLJe2LikuKJX5WyKhRnHhHeAe7Fb4rVMjEfHhIhnPgKDI3hORbwAf+s+5Aoza1MUbGAroQMkc651IdXzWJsoXHT9isQRSIaMfWp7pQqOFiCluf7TUzpiT9esEgAhggSy4bB1sQ6v11rWVomMa+RCQFsuaDkVKlbIVXlUdNM7GJKBgDLupGc8zJCVNzI20/u0UZPx1sVmTrrRvpm5hGk8iyAJhNz3mDVo4eV8XEMQBryovgSM9vRxJ2R4JIziXvmXzL7S1ThtfFH8noPL2lGe7g9S78sM6iRi01ATTn+ICuhAyXmDtMEez37eva+pQs8KxfMR1Qa5J3lUH+hDNBD8t+gXX2bRw6kjl3v7R7ZUlVPKjOSCAj4TX1lloG7QXymkbP6Aa96JlQ9gMe0txiCngmMoDF0KckeitSyBfmMcbDnmDrkhHDPHnyKKbmMl2JWEwaWKE2t9XJAmTyD0yGwjvfZ7vJPgfBOWRvxz75OAUxUEy2/BfK9oKGQsnzjaW8PGMnNMu+sXfUa0sx5VU2ZVYglmKJpg1hGKK2x6UvEtNZsIstwRbSNbLaQP8/tzfYzfvfb9h4EWmW9RHs/Ph9nfqJWKWwwqT6XEnb7I8V3FRfyEM6F86uNhMVLAN/gHTOMrc5fpk3kMK+BpoEyTov9H+HwkUUtsWMv3WZpQBhmduFjabVn3RQGkgyuaph3HBjzjINMlFmVbsfGp5A9xJRkgujQlfRZtj74L886SGLP8qrZRoSDA6/AeilS2y4XMkB4ar9ASa2O6pnMhJqVr3e0qX49euIGxqG4fCD8g56ArE1rfusarFSVGXJ3M9rRcZHopdJuIGaa5I1oAvQKhn31QFoEtP5sc2y03SXNu+lGDJPR9NmzNjbePcqoxU2GqFolmP2O+r3qCxEvTdi+jdgT3uCNtXNb+SoAqG5w6cdz1qKPvkAlGm3oxsmqZQAT6INVLDdXEJnxw/FjjH/ROCnBwBgDtd33u5j5nSAUKjtzfEXUWmBJqKLiyErfBEWacwJG3tZckjiILR2AwgTfZVKGD5ClqFQbRCVQCwzElnG57XLVMwuAcIUPDQo4nu8o7wr+9EVj8U5f2RI0qQKP8LCCmp9hXjWS+LNMATfHi+uh3zF9AyQNZkNc42Tj4abNMthF/JnTS21mrrzprzf80dvQ23EbYxU86MycHeCCxnbzpHAxWtKTEcjrusYgWQ/0XNx3zGwqGWqrb7WEG02pGKbWuj2+64n6ZaSur+rz9Y3tJTOOyWcEv0gRfEe96JPppNIhiN6Tmtl8c7H9IlLr0+be2AiBVNOulAYW8XPdP75svNOKGfHc9A4DQojnah9zhWuy/qxmlmqAiUSXfBJz1WZ3qxVebqSrxEf9EyI36dqtwpx+CzBq+3xr/vcngCVcPBvVy/QqWxFUVtzLAkmRF07XFCwvl6ZUamEijx3D4UIGyBn7+eQPm1iKwoTeyBOh1kgzc6Vv3ODgIDKwoi3qWJSuqKOiigyjohtz2PpA0SnyNzy72DHcgQuVeyckwq+BpDerEbcrJShOTX4N/1YcaVi/5FZjTuwyih3Kkye7KNxQe9/gP+TDsWG11isbGWjxZy16KbeMHibLtHihBqnB78r64mgMGLP9HwUmMGdvMSkXYB8egVoF2PddPAp2qR+sEZrD8ojPQcwqHQKl5+kJpnl40xhGuCiy7uiaDNPhBcsjQqFBp9s/lGWGwHCsOPEWFlKPSxPiCC4P1+bFAqux/o6wrZBmpB3SiVCAEwrTp4KTMs5aZ/KY/bupVwNXBBCjJVgKe6TVubQOeRrogV7MK52AJu+rXugr6mkKXceGj7w/EpafvKTilCXgA/xvrKPIIRHmzP7VanjgixBlVRmhwd0zY6WIc70XbhTQoEFJEPo37a9jwDdktOoCETV4fabWlQMoLOgC6K6V+UO+66O6YpJPmgLLvbvSwHtnxt3UyNPecHhn5/l5xaLSHxoqlOnafRul1GrI5weQQDIsSuiqIl7ZRBaIqO6mOOuL7+Au7Dw/5kKsEye3deasFpQQaSfZT4UCO758qo+pI+svB4apKCiyxgHI7dqjiMQCOreXB5jF9/stjoG2qqjE6KIxZgB7a1ULN5WNFBQAGJT6KVlGMOg4feQyuBM4r9L/WEgzQoWT7wjKSNIay0uwjvmpnZqaK/KZnFw0Zm0zPfgp15BqXcoC/o1MF66lU7+We9r2p88t1EtM/hVHlZ/xyqKPNXUjADEJJs6um0q9r9Wk7nnU77I5oDi1bKh4+S1IMrAIKDDhVxjkytd0DY6E4pyIMQMjH20IPAyWfWvLuvfiKbY5/QHZ/0J2OeH16KEr/28NCZuXo3blOBXc5dZlJCvn1snwJbPCj1Xgip8ilrw67zU5R6MuYJwe8iYbtNH87vKW3KLNHFHoXx31kP6E51okmFJqbvGf9OWrdn9Uq5uV994JGtYrQD13YvbscVJf6wzDYGwzQJn7AdEJ0URvplccIS2GvSQyshHYAVrnCR/TwEIwEmQulJK/H1SWEIGg2vnKNpPCCCBYpZa9DJ+Kt1v7yuv8KW3dHmrBXJS8Zss2ARIijqtbfFlxRSgOO+SGH9G7Ypi0XYyxU9ZXPv86VVw2txTk5dSI6NNTEvwhfBlbYmmk6eG5xw3yPWLlrkt9w5V4KuBWfOIiUPZR1H1nY2UStGisIg1IKfTQQf1+VkS2o0Zi4O+6PmtLp71qeKTZbzQClHgxRQ4JQimfg8R8g59qbJNHaWN/Wg9RRduUCMeOrD98wlnMX+kA8gJeqM+aGuRLXPKJiMq4syiPlTGbM8xSo9w6rVc/rBaFj6GzNvQkaZCvSG8LgSTJjIMiIL65E0xXYvAlZCD62zkvhn/WRVthct1UVAGtIf9Ipfs4wWuJPr+fQ5zGbph8UgzlKzov5NKPv8VTPZc6m3U6aOxXf0FbOo+M6pIJUToRGbihk84qn6W2d7GuVFgG6bU4Qe0wTsxdhFyaKL9s1JpBgnS9xkSaBJgZWUpfVXP4mtuiomJYXyddV8Ibbzsa7ZttKcCl01tb7cAoYs5Qo9fqexOz5ms8cp8J8wNM8HFF8RGdzBQi8ZT/+C7XXF1231+z0MfuW6FdeTq94uEvEWB9l6NyQbROvhUGtdTfdjcCiwvg+YcK4JKSVkZQnPmd5TsZLKS7uTJLLqg25asj2OLpbR7lKRfNlMlKafHWxUdY+8fXFwRTFsydkwV5SMF0pcbX1ArOtXQ0Sw+0pY/PEZPPAT+TSEAZw9IeA52pMhtOx9xE6dk8QAhnksjYG1ZA0UpJKsE3R7k+1bqSGLORdhXm9fhYlaFh5H9pL/X3LBCVCh/+EBpxKQxGpYV7pB2isbQlm9cjBJ4wfseSMy/WwwEevMfeQVR5C+O3/WvNfnDQrpjG84mb+ILlBKwkFqDOJRFkRAiTO7qo9yfoYrAwSSJoHxJVnfxa9OPUJVoDROcmPM/A0t9x1as3YXdNEmvZP8Re14RoJVJUDZ1elZZPO8aUTuCzBV02/dX4emJQ8ESD9XU6A5xNTkNAk5MqpMM/N8+ldZyTvIF/JJiIfQGlpRW6P5fmmd03i1KD/l3VZ21JWeJv0CDH09+36VkdHTqo+C6xMO5kEymOcI62/TXxnWed4MXfVahmU/3NEMorBIcHSKCIeL90+lCRgsFCUrhyoW1kSEagfmnt2/jOr9pTCihCJrA6/k+H4gDqVESNnH9u1QMzGXqo9VjUzl7CzM9GPx6oMxOpTlYzaRJLY7TAywwWlsSXytp910CcPXlBbZf6r6x5O1w2QkV9UojUAYo+LAzGc4Lx0YDKPJxmNbQN+sDdWBMvuP5dmNshD1+GAPttdZazQQA+vPRHHCeO+qE+lcNaljxzuLQ/iO5srX+178nshWOUqc5QLJUAN3cJHFewvRjx0o+dNlkAdouinbaRZIy0A5o0qx4MV4MYdlH0eX1b/362BXJtpTBmBT5tnkVfR0lZh3fCQJ7d4SCqCKnPxXGxLaVbfbnDgU8lQJDzDoX9310IkSwU++1aQQcl/WWzyPdBwKvVwFnyITbMw6Z/qTgZL/dijs8QBfAyUWqGM9hu10okxM7JcU8MTNz4KJ/cEQgFJuiuN/hws4LmDaC51BWdJuM6wt68UBxCm+abp8mhGiv9hEG02lQjOW257K3p6AvS5qZ85g95F9lZJJcdMVIiGJkTDOd4alknoAEc2Zeuj5U2xkZI1sSSY7xztQKlsqDU08jcSMjXQih/v1r5g1r9ApbXCEv5nJElSQcCAo/DHClXJDmUxlGXXIX1VFlJH6Yw3o+uTfzPHVsJuCUv4EFiCnrlAgtuM2LFlPDao1IB0Wr4lkwQoJgQtHmImTA8xczxH7XnpMBaVKTwQW8t/rB+YXfGeV+XFqya8TmH0WD1XFvv/20vepe9vsSfWj1cYmqmxGoyNr5ZKktAWxBmc2xyhBCi9hmvLJVzNGCOIdKJIsBGQkQud+E93+0tWTYwkeY5bvcrlZzWq5509CXuwMKmwcOcf5NGzgUj7ySBjpVlSq1806+hiBpIdaNczaqpJECjFuODYGO41I5J4Y6B8VXgZm/jdUjPu0gM+0gkHpDF4MebfCEANxmG5WKcZiNuKrxcpRGypMXczFAcFdufOdgcyfQEZ548MhKXgGNLi8+yolB1tp4Dr9tXtvtikKu5e0G9iogFrO5aqWHIiVAQOu9szZdD4cBVm/Qfq/4R9FrVBwiX6iL3Pu6WsaJaMGGhrCl/XEu49dtNdu2yeti37nqmOex5PSMiSqDvBal6LMd8uDigrbxmkEm9aXJTWsDgHBBJW7WLFKxVOnpVY2H/4r4OpPINeqi+oXLbSY6xFf2WppZsyEwDHWIp+g3ZzBcVcuRBqD1ucK2KTmcX/McqM/gfmRj/Jkb7qMM4ORaEiPnOPbgSNzLD0vpzAbnnkyhetL9Fp3GcRpTaw05fRQVrcE2IjPBXzJEJw9f3UWOHAEppHI1CzmzCaYmz/2w6DHFHtyfO+us5E9iIrmeN4PK1Zq4OMZtmmRzMKY/qwpVvP/T1K36AwvOh4wfWB3w4cmqFBzF+X5SKHjyYsppwIVaBkWRiaQocULfj9N2fESi4DnR5UgueK5Xw16fgauBgP/3cvKt56iwTxU9zhqUZHxStXzOyRaF5D6l4JfGw5yOT7O/yqnmY215lGUOx3bMnOEmMHJunsDcT/wmikOW9hfBtPhfVQ2arAEqZ8RmPCmJtkxMvOZR1S1uXnpFybRp/GK5oJeJTL1dzsxDp3A598u4AXTbfnwWLCpksDX5CqjhgytEg7SD+GS7k3kTlGImqyyWjIChflYu0277wCeUEaqN5iAFjKx3MQeP/P5+DLQKlwWd3aTru3d4RsLvCsRf1HDAbJ1wP7uIIxHDyL97QGBBqwDhkf9rQFJ2CWum/oau1AbzxXIVWS0lhSy0RtINdCG2Vhd16yQDJ+4A32qoMuNzXr9m1odtfMwX2U3ZbszF9mfOETzGl1PG1dD6h+kWz+AuD9K8jzAvUhwLJ5vSpmn1T+VboIzLTNgjmGuzEfDI5ghWB3cghQcBYpZW100lxI2bFDuc1gu4p/2OfYY6hCstqTU5Xcoxd+exdkE8fnbqslF7IaBf+F2wLAGNRQyeakKrOfDc3a7A0MJ3JlJ96RysZLq4hc48ii+DGQmKKZ7TGYFWtfGG2ywW/bDH5pCXNBpNfgMSxaqZpM+hWIaQ8SBZmsZ1m7lLx3YE6KXa+XjWJnEzR4q2n3ESDtP3vpwd03Y8+US/9cR1/QqAxBeMJ6tCxrgzzYGhEX4x5K1Fpfs0ebXBl60Cf6JXHtA40pSgHIGC02zV3CX4gn2SWDxU1V+n6jk66ME7BRu9NQr7pmNRQEdQFdnq6fMiaVQRQyDRlQOLHAEsPojeaxRhc9DgQ4Ey/Bag7JU74HzRp134+b6ROrRqZpebHj9J6rzDf+9JwlJ92q3T7CYDZBSYp1w4Xw4qodLEFQgcG+05qVHlzPA+nz83yhh1mE1C6PNj0DZB4UstXVLFqk2g4q+LbOl4IISnzdMFrF6f1YWsHftJSjkc/9RVAhZG5GnLBkuD8zHnxapk7MtRbEz3hqpi+4DwTNzMiIMwMojKgcWJB6XW/QtrzkxUj3q0qTSrxvPS6/oduT3nI4/FtDP6Sn8OfYvfjEM4oKhGgjNEr0c9Bx7Ly8nFSi/X1GUY4P5rz0fWDwtn+m+E8JOCiNMiWyIz8Mwxi0TsGj93u/4muGYymHKs6AUQ/hpBMAQsy/6+68N+niBDjRcSWo7dtDv8YRI8CPJe/Z6pu5f9vyzMLTWnXCwx6LqqY8471/Hr1Un3QEvjNJSkx7m/f83TdPDyQb4VXarYHvcuEECW4Dfd6SXh2fgn5GRvvqcHZEM6Veu1NFGxEDrbSwsjZAUMfPQkOu5KIZ55BG+TnGy9RHlTKKlleJGqZtiVsI5JF0/6MgdvuD+mMmP5c4E+9S2jPwZDMIdZ9QxQaW1/dIggtyycTzBu/EapEIw+zt0HmugdDATNL6RDvzGO7smvE4kZykZf0flhGbrokatOHcj+AIVFLN2rQmUbcFWmESjF5bAV9frCypVAFRM9oDQPZKXpJozaiKBYgiiPq0BwZHSmtSEspb9fdIjVI9dT9zunut675CBQtvPu6dBEb+gDfX1xQh0sVLq9WCEnm69uEioeLBBBQSgMG2R1uhhQ2dHcIiFKdw5657140VWtV5Fk7JVpo5SWNyTbor2OwujBtDPnrg7T7YfEYK+Q3kqLfnPKwaHmS3dlihx8nLrSX0bYoj6AckoP5aukzxMZGKBWVIaQGS2NxdJ0R7oSKzzSOBuOiSemr606QclxFzlQZZdBn/Wel/3UmsflGqi9S0jvMFWvMDaHOW0oOQpSwNL2u0UdiVLYisJ+OBQ18tOWRd8mhZSuHtNACS1IDJULp0gOLBWMFOrVbZP3UIDbQ1KftXeS+n1p45ws3rTX3VALZjftjDX8vKoUF2yCNZ0KTGYXzH8c39JztOrGROnrJQCN/I8SCRHTzyzm88IZeCXlgd5xmyg3TCTZxmMEtLcAwfa0KYD9rXNU+c8bvR9LcOUUqReoqQdu7QQnhSUGReQu0fTvHbLZgKGzA+anSohz6VHcqPxJiJ4ZUdLwmAWkaVnYdz7qHhprFHCRqIRaeDHhkIhd762sPOGYuShz7awD31Gph6RwG3UsDLeWTgCnFHhtTD9Imlckk5eVl8rvzK2zRQW4qqUyIlkCtut1trEiftLE0T9f1R2of2P5bGerreiCoKB5CRmGZsvhuQtADTGdjAq5VcfjFDbHTC9Y8Fsh64eKyCyF0FYzyyZJytXZni5Z8TKhYkkujCfR6D5qC4/OmBWgNXep9hQuPZ2P11xLtKy82gMcVYkMz0aX5VLXCHM9fpUxMjloB6uveIEMSQUaoOtCfqAfFBsE3yQYRR/53jAdvwfPZsSHQUire3MeW9vwKVF5t8O1njPmz7AXp8BX1ujDvpDx8pUFpsCHybEzb304vZVsZRVkQ7teFB7ADeJ/9FInwycGWW/OWHmlrcfsAeD+A5i3R2yUaNWvkjGGppi+HG5ZhFsMhU7ISOgLoLrXWt/lHAnDCFnRjTMHIhfEU9uX40XWS2DHHmGgQ44FWNZQ2e2TUKcmT6FBbBlwUkD/5eZhiDKoeBo3HTxaDNDKVWLENjR3FAc6Rqi6/9XoMaIqnVF/dn9CyN0JjOOb3fCayX7qKW5mq6O1F20WK561bxuhKNj5qaoW+Vi5wK69TPefGcj0i0IfQerFiYd429PlxFF/tfA+HizG8XURKfyUWWIU/V3Rvq7ebs3vWgW8VvNh+00qsPtglIGLs3bkR0MwgtWq+vwQJY2YS4k/mFwf/ttTVd3y/xzYUkzpLOcj+ztt+yk6mEIwhzE19z0G2veuTduO+p7j6m3robmYU29Y63rIT40NCxWcSuMwH1mV2UJUaZDejIyQxztMDKzgQYo7VNRzPcDgKKJWV1vYzxzlGjohMqrOZl+4S7MPYGgHfQ9dOQ2VzmcCJ8PnQXGgY5NhLwAcyExHQ7kaRLJvrvDvrnw5L3XiFXydIOz9i4OACppzkLvAOm7EI7pxEVJGwvFK86jgl3oS2DoTZs3ThJtXnnP8hvsDjgXvdM5L4cdi1D2I3VHZABkhbK+e4FcR+45eAWBT0Vx61BwVwXFkdrxaJB1jMrrDAN/C9GX3wM+KRs52gy6BBDjy2dYd55FaH0UPIJSgh6EWlcCwtHNLp+djObv4v1mHtOytbENYtcuImcPpHZjU1GXMX8ZYPSJl02vaLa2lUPpQMk6fQH8LZIdHsf8vu5jj8dg+Imus1gC41ETGg6UkoJSTr/LQfA0FbX8rLDWkaVkj2aDHCpn2XFfqiBQxU2LLDV5EWUAtgWJEuyHdKoXfbjpQbewFzORZIYILHLO/7N/DOcpVHBVrFnKFTapX6ouengR2u1JCz/biHcUhL2CNtt6iHY42tMotZQ3aDJbsrib2jQql0DTCe8X0IO94T1mpHxjfoQa35YtH6Q6X5R3e8gVjfLVXivh6diJ0JNDb/m564Ehdlp6xDmVkp9JRs/fPuDBw6bJgA4Md3PB+Dwzm0DeBew9dIgEKtOT3XfzyefN4Eqw/gByl9WAMoADm9yIKOXdRHBlEFnpt9DoTEIxic5g8jBcii6L3MLWXTZZ+YIT9ekI06HvzGR3/5mYFR95z/XGKasTAWAllXS4fIyXgZM2EgcAeOfq7SccE07xgM61k8NN2W2XYrYnZD5pLvcWfrMXx/70PQgGt5pChWenMZV5FlViZz+CmknIYbxFDPe1AKABaTghdwHcBDb5NTF8wRNA/HwouljhxtgEgbxQ6KCF17glPXGKpbM3D+B/CkqixvqZlxO0Ca1o5du5+Q8ARWxQ3NGoRpGqe85J7Tz4tEz3DGqhaooUkwJnL49DA942YFWEPL4zCeHGn1N5+5I+esgUJMqrsSw6Xt0X6gscItkSX5ya6mZYLEyunAesYtt5I/lBN4+vL4VxcdzYoZiJ7MncAVoaeWAOrpf3vEWTHLu19atXUenrsx0KfEymD2hq542pgPB6EJowKYXAJUy1rgt511Nu80Wy7j1/JodipOSbjM0n+j4k8meXaHGGrysubDNuu+9ZIorWW5TRrMcahljE7UU5MHJtTxPOunWgpQLPKoM7skOW4e3ztGiDaDnCA8Ac4+dkzJ5FQUmE3joXhlIh0dh4EOD8XWioPzP6swI0VGAhh/XahX6wI1FlOC7mhHksE09KlsZ4oodbGt0h92pHMgRfN8qgLsapjGeUYvDmjBDs6AhIGC1suffdY7HpZAdiRPdV9CNT4CoOOJsnom6vceXXbiS7BzS9KYa5xzs7M8eVDC+fwLRHHP3I2FA7+8zMrCHX9P873a5ZnVTVfPz55lNEu6iO5Fhpfvps5XgFO1MNsxMhQYcxrcQT4Z+EokEX9DmWFtKqbdogxjZX6RQRnD17jc2tzXM5MyLNE+f5qqu8sIPi5VbUh04H9F0wgeTmF+B40ZJ1tSd1Mc7adXFkehWIvDg3Sg1VALah8QTkW6+wBGcNhr390YZ5TiMcMM14AMUrPv6V4GuelIhX43DiG2MqAqz6pwUvVFhdoBHFCMsCWQUtaz7Wi9Oe7nyefHZfpIKXEEXvP3pavb1oadffq3TgQgIyTQ3z8aJ0+dTK237ff13T2imDr2qdzYVBXNvStHuRaS9c0pXv7QD+56QJBnpESnyikZ5kxOHRE2eFG57eOVaWwTzhSNj1bFDLW5IrRtJcawF1K5HzuFZdJfENXDxCT2/9NnBfcdh+c+rxVIsRpAJxJPdZhvqilWq+FvUBR7XDQ5nST1Np/oHnYffv67D6vwJpP7EdJs3nQlX5Bu+JP8iHqi/cGa7vCBz0XIistwPA8Q6DAZjXCRM3Lutao8DutDtXn6IsXGWoV816Tf7Wsy4DZVUPP97UNhu5USEnuTuE9MyDJbQ39L5i3c2v9O0nqWXhM+xNkz8p9Q0JtGdhcXBKjjFf9hL4p8MH9QnLz21kTp5YdSwQYioID8kt9adFWiJdcebOu1+bZZZFuiXsuvDFR0T+fbslETK9a6oGWp2dHJ2A+TrxlmlyGrZvwNQ/sG6YvV4AMcuq5N9F19RpIEX7vw1n6Mu/njXEgHD2j8Er7zbfgnZ/HBKr1K1lD/zgXMnkYAYJu3f6ukUrLFnmzsIPD9arKNil9ZSgkR4nIIHVd/VrIqaqE8TqZoRoDo6mccaF1lQ6N3d/9jRwtufQhrQr8O1BklmPI/bkh+TI+H9M0ajrVroPTLTXIv7t9M1AYpJPSwlc+ZUYr8v//CleLyJLcCvt91fUuGbtvJhLZae1gmPY46WsekGy/Dnua8/+J6Qdr+UWIfaN44LrsT/vbY39Zl+UlviuN+G1dakxFTacLv1rLniIxh4eBFBjY5yQg8YYkSUYEwhI/4tMHEU7QB5+DzdlepqfiZql8+4wowsjg9UEHuJI/FBLPrryu2Kj/5ryvQSPSTlf8jNPbF3oEZZ+GoIywyHagMQ/mRFxTwcrrAGDHDqHNqDzBSo6fRaV0lRhjbJtPRTDVhgvFXL23H/Z9OXE7+oAbsf04crOCQfokG3KjXs985ekq5wjF6nbYblLV9ykYpfJDZLWlynwJuS6swWAvjSr0VAZfzKjrsNElwRIe9jCZwwX0+2KSg8cQa5mHssa5CQAzg0Tl1ruyNiLRxTRlY/IhNrZXhiR/CWO7vI4v/MSKOtz90CRklFvNR56nwv2GIHRcsI1Od3Ioq9tKMa7W42yt+PGi0XXpKXUgr615Chxu0Daqt7x1BxgiDdtSZUvzFxyUVjv+xErT65piPTHV8lu4gWvZyi0aVbihWsalhpMtxau2ChgYJgxvjk4++/OGRA4dGRa//W7Z05e5C6mw92JjQpY+IgBBKoiBo6RCOhPyI2/sXbsjpeg0HnS/V1sGat2okDvgcqmkkfmVCFfZvmKnVGTtn/sqE78VgpNHQmVKhsGkavslinyZyRpaIkzXkZs/uEIgEQ6qjBsnxuTB/qYUIEdDmPKYtLttMuPXAbk6DOvbCcZu2AHY5Vs6pOKXaRBOQMJKQ61P7iee+3nvvkVx/p3LyLQgBsQ1Z7sm9Ig4c6mZLcbvqvI5KtaUlShNfcBAPme2Hl2zubldt0Okf9Ib1JkbBswqtjgsIAAt+S8R4q5kkPdIkKODgKmX1cCQIA8vj8eEoX+cNIFEBe5BbAe3QcuQNSsAMrDScleH0kC8APfR0Vh93QIW/cunNfH90Hkb3icrZbs1hYXpBsjmtjyMEsSY5j9vfXjKht98yz1CIDjGJWcwrWmtTxz/eg49+rmFmpVncoHEQqJAaezQh9YCf5mczaodyo9kqYmJXklBt81Y0KdGSbj27Uv4GHBCIos++eZTodgJsA099HPcn8PTDXeMoNOkzKtTB5ZEDuI++1fRy81C+LwEwQJryk0Pcln4LlS47yjn2LUCpymWEXnQg+sOWSICoESU6rwIQ2anONEplPE4OouGEC4U2bWxcKNGzusita7C7XfIn04kXsv8Xcnlg8V6LayViDYFOSmR9erLPx6385Lo9aDT54gkE2j7Aqhyu/HChcWxMngx/jYrPuuyMyjp83ieWEIQcMBX3jWkT08Z6cE3+1Ck/KzCMdbzvqsyuWohX7ZAiEF7AURd57MPWqBjoXTN4tGKmvjyBWKyJLV59LNVDQ6xEUiH/9tMU0zv0gtsKoisYMah9+R1HiJMF3k1BOnwffkNPNnZoRXge/3qsyumg/gcRE28O0KXbUsd3sNPIdW0Kc6LjdEXZVUZq/sCd6X/oGqX2QEJn2/AVeirOrSXvqKtnQOton3QJ3GGor1tqz6039bEoKkZc6e+qg4tvqFvoJ9Ybzc+t3MBxnPQ0lkysIl858S3CGEvPmNXjwY3Xx7aCuHxRCrXfXur+OhCnHmrafaAELJ4/73lFYKDZdzy6BFVx0C4CK8gwpWcDbbmnU5OXMWnUoSlJwUEOoKoOm+9YLs9izatZ4JEjbJgdh/g6jiB+UBu00oik72DDvS4H2WR6mjHDUnLunP1L2tpk5r6MRNrwqcESGJS1jGtWimeOlczxjGDA3KZw8eFwnlYzc0tDS12GHhmZC35XcPlYgauiGnlbaRDxBCunxEM/QElEdRTu7dM6QnRcgiATi0WD2zHfClL6W56tTvhs1/TqMTFwxcsfgtVl1NHFKfcgRm8Qx0WFhs+HHsKID8FiWLy1ArzdLyogjyHIOklIssEMRAHk8moxNkzs6xsVPa0k533KPuEAPG+xW5MiuhorzrPvxIE1L9Hjq2PpZ2etX895o7pXF50//cyoxLII6JOW9esyKSjdqOgYZZ/6efSWy8Jx8a1dvTS7UoOaeVjzo+jP8fe2C2qVJjIspM9MGp23PjUiWdaOuyzpl2oO+L8ftor/FBADR2Z6+piwK+1DUHY3VekZgcQjV1bmq8bB/23exKn4dH69qZBaU1X1IrViFDkeQ0n/Hf6KN/sTV/tBgEODNAbhkTfzpX530DdRC3XM4SqhOgOEhF5KtIeh+TAcmoLWBDpJL+E4wr0LVaIBY4UGHSsEF8yRP4x2FXlTt6+i8/tkO9YgAijQYnViPRPcGdDcPRwgRCY+Cx0o5CB7+NgAXtQ7D4z+IBgSelS3H3n2kvgcDuZZpZcf89r4alcxLkup3zym2pPOo9N7bc4V4oWtV6EtNFe7xdWjQjGaSiufDmBt01aiT3DBf8xrN51Cyw8xRB8QtvytqAMv0hARu3TJjODBl3KoAVXbA4IMrOgVc1HNdDJ5cTzy0cWy5yfXt5B+cE4Mt7Vll4Q/LzQEDkuhfsJMfgnKSEMh9jpUVFr5RxdB0xhNzWxVwXx33GNMGN1qPsScYTdDWcWivZL82aZfj4Wjk81v6yMPBPMT5Iry+6i+l1NpYlW0DHo1lGQHkTxptza1paYyn7+TK56rRBD0RJhwuY8npfBEK434z6ZxaSSReuDN7iNKGVIwgofXW5Q2ki7GV9erJ/F5RTZhpgvEsVpNYYMsA8NYFudIbyUXINqeqcOESNRfLPnVrn6PqZWVK0me0QhgBgScPxRnoxoAwuDvOyN0W32XKuO96fb0s9C3n8fWfLjCh3riCK55QW1S9EfIdXE+pGMpZWCX3lQRk4kG6Sa5p3DbrrlqG/de9713Q0bd/P8aghFVzfOSI7EYsphe/upSsD4XF8DP7vWr8ddT5zqIgH+q/Z8x8Nn6vZsVVHbyYeMkcsZb6ooqYPgGw/ewVdSrdsVPoJ+45eYH4J+hDDedmDhJWswJbWBM7LE/qjIK+qdFs+LrcoNlLHg3Of9LEpwZrgu9OPp+/Xc4D5Vib8SoX5I/Nd2U6aalryRYmAukkJucf5s2d1MvfTuJMad7GotcuQf+JBEpO0fV5xtPKZy3ClfZmo78yWArjdJkPw0eeWfASsQE8sJtM46zI1/81W4gw85tfQiT3Y0wp0/7BcFZQ+iUnYpUU73Q/6ImShagUItdr8d36j1oCoMtdOiTE60yQy9vveoCthF9n8ePZbnq9hP75HouPfdt9PulNJKkU+YZVLPkl40tce9OPNC95p22e+fGUPzakefmZekJOhMn8fuSuIsn/9ocW4f84dH8DeGVajXSpuhSaxYbPb25yZCBnnU/aSVbSz9D84HGKby/UPbdYCn+cVtO/nKip4sVdIRkjzQop+EHT7IkoH4Tyj8qHmACf4rS4xGJ+YsMHtzOq+R1vQ/0nJUL1N++h4i8MDuWWmVs+dOryZt5Vi/FI66DxwwAmOyvhNVHzLJUoW/9BVu+QJ7rSkbkr44I3nZE0m0KB9jjRbMvEa0982p02l+7nqELDMKPSQmMi/oit7bIdO5Zeliz2wJk/wXPvXsM+VmeGiT4otbylon5p1DMtsVPRX98snhC8lTB5HMavyDs4HRAZp7vL+Y9heDESsuBzhKfftcjjSJbGFXSD90P5UyAIMMXTex5Iv0T2m1AQltlAICVQm1tnKWbG4lMDuAUZzXyu6RA4pqVP42HshEik82/x6AzDzwgOhY5FRy8Kz0VRUnya0gYM8SSsS4YZuQnwgN/BpFSCt4bCXq5Wo26ll644+Qmz9y4HY7aUxy9Srx/mzvfnEW9qBDlCiB9jerLXOg4Bhhj5L2ptMpg0h6gZXHAEf3PDyxuS7FiAB0JfT4M6xCbKmDW/fxt31SXv2r96BDmROZTnnqQgKc6uT8EgLCYhnklemxyMz4JmBBZLUF2mWkPZzZe6yvdVnGaPhGIt4iWDEwERw+XEKwrTdRG1g0EJYn/CxSU67E/WwmED6ZDdM5tz+DVbqEoJxH6DFmMchNxGrk2LuODkGUYFlrih9clvlzOEd/da3EQ8TF5XVSdEHpFG51g8eegWrXQZx/WKYMfn0/296wUJmdlazMRZ3VpWxWOq4wrTp7UnPj01V+gzGexc07Vf4I9zHu6zBvvD9MKY+nIP7gOueZ9/yNE+1unEir52g3UoiXwx+bVt4sgq+nCQEcD6ycdbOXYVdVJ2dbgY6wauMDsv3nATH4NQflVbiiV22SU59Zga/WazlxhwqfWXWw9sIs9IQN9CPp2uRdARdmPtqr+9E92X+feROU8GoGoF8+dj2FLp9PrDrIN5ZR8vVKE/206uWERQqtMuhboODigbIn2imDkBvslTPJyS5ic2CyvugkB7eZUahd2JgaG1X5UpFJPwgR8Tqpnix8KdK6aeKWAQI6pFSquylI7fDfqSl0z4OEjWofj3PoCLZ5UdnGmkVPBRcrrkLwc/1S75mBzIhe8CbRN44AHAYosehFiY0ZC8QIfVFpkrDagE6Mm6fWGgGy7vNYO+JVIpN9DRrzGfqx2hPLjdYRTGY5cev+5ta35Y4cYak0FvPBqjqfcdJV2Qq5pz2CedGELdVrQvea49+617ppUlUWNtr5N/902VfA1jIhIYfB6KNugJRlm2QE+dVocUG/7inPmVUNXYKNG3/UVrCZFb7knZhJglQWNbLC+dlzBlZYdFdTezrpr6i4Yhiv0AlqZdNBisiAsne22alOFIwimdQZgmchx0sI2djt4ZqiO/N7TM0uo3Ymdz/eV5eNsNXiwZUOYmPMbVeWH2PvM1EbV2uufBill3hWgnoQVAvY9wRFyigjvuQr5hN+9gYZ4OgufvgvJoiFMlpqumu3rvk9wnrQNEXJ/invE8trNb8HEsFzarnyt1CvaNWC4p9eyoJzuIu6IpvIolXXtU1/LKAFlN+yL1ytgojrLwnkKfPMT/q6E+eY/skV6/yb8NXAL+onbaFbIQknftcdpOCXrmdrBXijx77cL4vmvIYggk2uI72pFa6PPpvkuGWkDQSwy4RrCF2NcJTkYmdcnH/ak/yomP91lByO0bf9Tp3ofLyHBeIbBmzUXfvpEoAE89tjzTMfjrxjxnFKd9Okj/tizCFFuHFF2126K9lncc03BNvHWU0KT/9SU3iVDGHfiAMcgfWaqUyOh7MmF2SvPfol0su6pBVWpR4YSDqehwiLbOn39vLqf1VrMVi00nIHB4OJVwMLvuGxcgmP8Uhe4ZgXxgR9m/1Tok6TaEupDrW+TqmPT3bOCnxzJVGLQAxPiPEDQuMUKw5DrMVxlJ58ULwyYLFw0g5jkkAG1iXV1T97E2bSugxz26gPBw7oQW31StgpnXyQOQQ59Uv2J/QNkqrSQVnc4CuSIkY8NxwvBOs4I5AsfQKcLIREvKQD8sH6cfq8625TLGnzoFWTpRSfrf9g8N776RyLTSYnEiHQyEnmaGQNCnqocy9iRUFOgTT2vXe+HzCOBdOKYjXf2kSt70NA8mbxGHlMbmibmeXOyagMeUF0OYHcxtq3B2oU9J3HwLW+gi4KvbdKZEgcRt7vM65GAdrZ7zfEd0oS/ReWUebmpnrRLDbEk4GFaV2krhYwTiq+pGForZTf3taBecMAtK3lZJy1GJohUI/Ksz9SoNZEoU0IphMOrRK0gqK32tWXEz4DIFVoOStPpVymnkk2rJ8R1ryYGasyyZfR4+PunlTi+k512etbm7R+9qQO5HzgOsCmYZTbUKkAugQKiDNYzRx9TgMh2wgHSFR418ne83/wrg2fBALKoqrX5HytWYDRMt3Mxdkwk8Udm6klyprhXtLc8zY4dPI7rSisTCQXWEJK4oOVwkTII2NI962D4rmy4kU9MrEgvelxH7j03GEnY8/wu15EhH8JiG+NiAaL3ppiQToxTvnWMdUUinGFSljm4+vu1ntD4H+NISHX62Pl85W/9MxNU46dr6pTD2aYXU+0QCg4c21iixGu+GINVWlG5ilWXpSgzSyfOJUixQmAyza/X7bqL4D/c9Q7D0cpZFciPQxBQyfEHpnq6Z0q8gxCNWcpgs+o3bTUK1kdeXn4D+NZAvX+IgNuGxGKBq1sl90gOXl9zqRmvBpeeFdmm36agOzb1ytRC8PgPvY8V5/Q5CR7WdYrfMP4B5/51xzH3l2OLIDV3XGKrLHcsn9Qn/3vvvBPWpfvGSzzfDKt7aBnStnQRE8ND7xCyGKkYWXWT+bSo6YkOyffM1Rw39tc2MEN0LdddjklYOIn3bz0qZIYgtaBasTId3FOn4pPNnq1MFGOKLeJBHvqS/FVmNnpQyl56/RHGZsxPGP0GUYEZ2hU2JGiJxMiyHKohB9YhaDXcuB5TyknuYbsboQ2S2FfqUb8CAdXX3Fs+1dcFMr3NW1fUlwWvoMWBuwCL1uHHobJsqcQLhUCGATABHr7LUbjq58l3Ltp3xzd56uqkjksXOc2+0lEvTDGJt7d0gkq21uP4ZvJ7ziuVfZK6lmCA6wmZM8TIOlZ4CqcdkRcntp28N7hG/iFua9J+R17Dfa7fdShtOCesNNjhz0iUudeAU62K637UB/ZyfUulGF3GvQptKSNheIrWw6yOZW8wIHWHw2Y68cqjCpV7PB/XbT8LTPJn0z3vwEtEhcrWj6KoYEAVHz9qQ2cPk+UmmILxaCIEmfnsI3Nm03eVWj7JX65S6fhL+zTnfDUnsUAlygspvUlNJjGE+QhBoCE/zpGwdUWYm+RXZixMoAaWEEj7OXa+4xof0orBQ3HLkkukfm+fXBmyEIMB5dvGoka0rnmRFqDRot7iAf6os4mDg8EkkoeLXkoFH1uT6cIMV737HrX+bPlAeAmldTqVN/q0w3/kC814g2ggiZOqMJJtXcLHsXeSgGtroj5igcQO3+EL1m4UPMQu3lukkLgOfc4mn76j2D4+eOBeJSeNIFhmg0mV6bWkiC2Ues6xte/gviP25VPVHSEGnoh7OHksWd4oux067a8G8dtXsOHgdPTd7dCSJEYZPB3cwT5at7YQr/CZb9uuqvFvS/i8eB8UdLsCGv46DGBtVyW6F7bWsPdyaFfIjSbvQJ8ow7RIqwls42DIyUiiuDGlMYghofRyTBk36CS/wHpHKgx4QDu+gUtCYUWEFabM8Mr/cFVts0/Vs+hc9xEsfId2+DsQ+u9FSf8uMLj84KHC3oDEUk1u49KRTDYchcX0W7NV5MbbD2SANcsFKDKzhoX9sfnfsk9lVzOT+iKOILhJgwLo7bWAtPbGO6ImUgjnGwvEeBY+r2myn4nVLxWPBdM69nAxAqzYZ8XgwZGv1PsDAl8hV8q54nmTIdBBuaoamwFHzJL5FlneRmj7awpkgzJRIaNkX00rGPxzNnWSkZmXca5gbB8tNRugmKRYVKDzD15PVRMomru3Ox6EcRm5mB/96BBYP/XE632+yWGqOwpUGFcbNhaQJp7/b67BNIaKavoyFIZfZ0iuifoUY1xd1ur8thmHlJmm0sJIdQ9U22xu3FzmTuN9U1Y/X9TTTuXpXO1eII+C7wH8HRlVzn98GhAxhd6mmEfQHTyeE+8gO46lQPqnb8pqmTmdZBPabGKNcqRko12mG2tyRqZiVLSxfUj53Gq1MrRc4ewJYxdYHVOxISuLQhDLJFKjJC9AYuBtVmn+VIvsAnMtBOgblrUJlne0zW9yPpCdd7BVLg8M7Z2bnJsfok+mFbTNVIFVvC4HhLQi98zzMuRZUmM3D5ppuUD6he6QE7nCPVj7dvaDqOq2CFaY4c+3H1dGpSXM8J2vxy1J7l3R/c0zKYxV64i33yfTCKlrIUTGwpf0HGHAv0Oe0aC8gW/uphZg+Vs+sczWbTJ7qc06LbWzq+qOU0PtAnNgAeU2qR0obE4BzvtOI2AEKrOZj3/iIlxlun1T7LcYsFtZ8Qh+kD19oYtlLVlegOLQtiFcZsq59JUYc8bPA6nPExlbdnVgrWSIrRpBaiZizt8iEb3QRUvKyG3t++EFEpn1Y1r0459dE+1ruVAcOf31XDjNGN/EDrsCr117bZdGWA3oLnd+X1TqfhryZ1tyV/8vP9/I22wILoQShDSfkU/qcfIqZACmqg4INHPT7o3zV7dpCFRtbxVGZNyaZX3NG6aVDVBqVUdWwkNPLMnBojBXJecuVx5P/m5FJU+3b2+PkebAyXDjntgHdOJraMIpBE5Ojv0RW5oewigqT5S4RuQYaBzcZbC3F7OEgPUdVwBd+4zau7LX8GqwDWHG88dIU0VuljHWGd8ACpO+dJjRiBrZiw2dwIAYn19d38i6Rqoj8OQz7lSQzZyruL6mebF9sxnn4sl2ul97NixjvBGFk+6xH0r68zGClbg9Tv+J3y1T+PXyh7YrIf10pVUChIP5RNFVfs9fp4kOf1+GVpUvq23LFB+RVyzMDCNNFzcmE+0aNQbUgZ0ZAOeLa553VxBzYlnKdFqid0jSFuk2Tp9+y0vJBAp6/SEuZD1PL6g0yFWl/Ngw6hk4PmtRIZG6KRW4KZtVAAIfKtPhsvmHocRTZ8BpWAZrxBAvFM62zJaG8ODnhOq2J8UwwssOKXF9Tx1LuBm8+K4EX3XFrVp6GjT8ZMQLVvEYs/+GexQLvz/y+M6CUUXQPfArwaJqWmQae2INEdxvHH+1/Qa8Gq8E3K4QabnLKVd3yl+PjeFwmdojMlpYB48z3jgCNk0454Wi8lK9RsFnTY9lDWKYWgLmjgRXPmiVoyiQrKyfdlghs54kPsr24h24P1yo4e64I7i4Giq5rAK4Uv1fTbbCa3isOQ8rl9M+7r+O6NKGYJgrj9CVSAisATHZe4o6PiYcyZTmGRj3FpvciKQ3nrRtqeuMmzNXDQCFHhS0o0IhOrCG+fzFhvPFfkGsUbZt7Gq43dqJb0Ovup7qc7Xdpo9kw536cRN3v2A4nL3rfu/krIAPvTnrVCPlHYjZgcKtFdTDZ1qvrcvJj8CMgttjATgP421VLvLfiQ6nuSARfr+Yd8wUbBvi6pZMyIWzOyDMUed3kk7bo5zudv3bHm3Cg6nE70ZrbxsHv/M+p09EKu4+3wGSSjYuBhiq7wXs9GjyOGmI9aQxvA7tmuPwpdkvnYfLpPRxPwZCBsVQC0F4Xys7PcoQSY9U1SgyQQnWmn6AKmjkjo0ZQ8AYWHiYCJVx0mSPCjjzHDCeg7oQDqRy6VPHq1aJiCzFv3bdPxMLjxFCGfE0vAr/9O6vutmRF/zSn+OwaHH8zwl8an6uYAYGnYK5PpWZk+ybK/Xkd7jfyso+LFcCKSAuo+/u6HhHDzT7DUXRCbsVdsi5bhIg+I3GTGwbLbqsEI66WehdfvFMWV5X4mcUcV0UVofUgziazDN1lByqUifUEZSN2Tdd2S2fsDpoE5kcK3hOgTuZH34tUtVrLfucAmfAL5uTFjOihQxJFxBPRFpBqMHN9y/Yhlqh5UA13AvP384v9TAWV19Z2J3gHf/zLShl8yU3WFx56ii2TRir2EkapRlsHM/xShDfQzkmRXZN2XObuLLlO+8LNCdnGc9YLP+I6XcSfm45BaOYsGy7ZExlsymp9SgsWrlkj2UKcug51G90eXxqvwuNzNhEYJPsnzGNvnJCrje9Ef/UTAdpg/cJ2uz9cxQOV2p6JpI98gfYEnPf+BEmeUIWQsr3zycZbvR/35zxderpG/0aGdChf6IBOjgHgSnyFs+L5WxABVjYdyYrvR+sb4k84Yznm1SZoRcWazPWTO7zKVbkhrOmi4i1zPkR19YNtG+D7LOqjmpdZo/z7sE/q9ENT+UzjrZcF4XAaP5iKonVh0spqCJRIREykzQ183ziHm+7/1LFrAPKCdaBmtsnrCURp3Tt6masDvKAJy490E9PjhSAifjmpUz204dgyMSAOz8CVRlU2HtpwTeC8+oMKgHdpN2x/+2zZgntejUueuNh11Px2dEhqYQhaoW2zx3Nc3oGbllRf64zObVuCXENHySdTxImKyuoU7CALr3ahPHLhUk8/tXdYDRTQL2NrMLrLOYgdc4pKOo5OXj/DndWQYecMADLLXDcP7Y6SA2OcmLFNfD7TkmxNtkkfgxMKbG4y1y7C27IbOnTvZkezDRHMPt48/gYZTyTkL/ijIziaYewPgAtKqNMeaYEbftNvpLfHWmSc8xnHfzcP/UKJ6GtfLgkjA5oL4+iyUMbBgncSMixDW2wJhwBIcmF3F2rlDJDj7Iuu7/xXg45kEA/7HcATEbqWpbCcwAIZy1COhMoG0HLnITGAlRhFU5nxnGzUad7dPDfV+oNgUa4GZDVQ4e/MORQTeyCaecGCxHXLpTAqT1sMIAzlR7dpnYlCRmUIEjNS9vgL347rRb5Eutc52FSGXj9rtYZ0ZPzmWB6J4QYQVPHvanDYaV1InN0CNMCLPNWmp81cS+aoPFN4/0Q5yoFngidgP+WDuD5WHhSxduBv8kuVudGvLm3/dJpBOmmaVgAqlfWpPn7lcjYldSWB5BjkOi3+lm6AdHR9J6rwRa8BQ9j12SVN/kFEqwrJ8/DnfVJT9fzvpoIwXz4YiOxPCWzlBoGOcD0AAxUTvlFZefhONNze8XwUoVX+yO+HmPWOUTxm2yxIgxRXGm8JtHJ94mbbJXxiDlTER0gTy6gr5Gcy6PWvLHum3rWDU4HLmD3EASImLOgBxW91xJ4jjOyvAavVSyiSztI8im1Nv6+poazCnGuV+jyfSflPSIRUiaFfmfpKc1ENU6TsucbsJQMGbZI2hdnJH3mLmeEyLZlgEm19eY/u9rKVnFBTwKZ8r5nTcBUHBSlv14xfxSOKaVriRyYSOotkRQrNbJYgxqKvLhWewpMS2Yr9XhnbOPRcjikai+Qg0oAXAxvSl/Rj61azl4/Pxce588MaURONWDUN5gCCbL4txscOOzUxH53mrDaNxV/zH5Lyjs1Pxv5cSVqBMt8V5FaY1BLaz4otZYF6+CED2AfJq0GaIfmjf13aR22TxwNoJTsU0+EUyjjVUNwO3aO3NilLNhSdlTl3qZ+OlO08sYVYxrohyVygWCw0frEHVFWGOIvo7VfjVYgqoNiiFd2yyEGnh2Bf67joJryq7uvibBJ2mRJKoR+M3te3ysx9tzlWqEHxulaR6fEqloGNWYUJCaOWLVBRxvQDPyvNbu5QaBZcyamytjXeHcI+FV1pW5Bm7qn77qrDG0Xr/ot3MoLD3HvBZuvaZArLSx2eA6BfB6/BJabyXnz3DWhOFEwkTCYQhnu9n7YIELwX4S9RrGtBTQmk16q5euI5szAnLTjcTSu3GEAQ/1x2GatJ1IojLHmOjk+AWgjXrieJzqQ9tQuv8JToIhCGqq0VSWgckBA3dAz31+bl3iaO1K9yD+ua/X8Egmq7BeIrrDsqOc+vUUnBkA7eFaKShGTQWj2LyELC7+5klbuc8/Vd1BkYRdoY8ca+C2/MOj+WYiT6fHpbfrL3Ui6J5wpPrbWQv4ai1aBJytOzFT8N0Fji+jH7x8Ml1rkdEjxePppl9cOtnHa3l3SoaO12U0oNATx1LAstH+mFC/5Kbx1SJ7ibrMo+EhJFe0pOXqQHzUe4lX8vcNqLHa2YPv/keP07yjYKY+wpxJSGyXxbgtcg3f89EmligPeLVsiCZuPNEUDw2/Y/HqvXpgZ1wHRMLDgQFBDYIsvdWqRnjSPFpCTRW+QwYlY0cUIlOrX4ZHTqzcJDoaEHsHH3rJZoSk/ZvozXW7cLGxluEicJXEbDsifghzdf7tVHVaMYmx7WKsF+BwP90tKb4MKoYN2awokW0v7YOBJEgy5JMb0v1B0E70L0pZBOjGgbAg9lXUroPO+DoXCoVyqhRQR0dQ+5+I8j1qb/AxIb32/CrJ6paZ/WN1rWUc1Dwko6S/QDAJOqPULcmMP41LY0k626XrvDwZrmxPouMG8ZSYy1uWyhttgqJXdd5L82RbcZQU1WG4bTx0Ki/EUsBB/5rQSKfzA1WquxYbw27+fINKINrZ5nqufwyes2TiG2+vKMSt5zPF8GmbIzg3bFQ7vzIqlLbar+4puzhhla5KLY1VexLbou5becJz4w/1tN+vJ6jOrgPNJykTcwQV7yjsrmdU/84iVlNNhmwZG/HZfbkpu3vQly8vLRu3YxXB5ZR/glID0+aI7pOEzGgG34VamxNUmLmK7+XJlBFvnifKGw+97w047PoDu6/nF5R25tdXjZK6sKqrZ5vvxHyyJIMqRaBhqpqt1ABmFlH1KzhzjwsseRyM6FfmE4fSakTf2hBd1cpis16qpo1KrifOBdcq3UGgudCyE42X43Y9iGkQitWqSbBW90HGNIDYugjeULX47YD6ku93TdY+/adGM0sq6ZRYRVnVO6XymBG2X5v9x6TE1lqHOWxaDyjqNkMWwqPJfayLotovZgR0YcJ2K7WlFwk8i3rEd7MvtvxgTAAKQ7DRUNd/YQdnvoWCDLck66ks7kJ9zSmP2DoRpRz7NW7zetCAOVFPUoen4FzLoIr/hIHmjfwKcWDMfF+OYL+1fLxeHlV8OmF0YICgz2bJa/rJRF6CcCs3rQoqpuVp8qlhkzoqSMVDNSdUDWEjN+CcTuiGY0pJUJKDgMtWrqqHNITWNAGYhgpstmapIuoP8uucVNriGKCmVqEaCetosoutIIenhCaYV3jmQBda6v5RsDRi/76Ud11DxmD6wMGNkz6rOFdFlt6W/YqVsvJMYx8I8V64J6d0nLqzdvinVJsgVWjHbz8mD/3ILJXS/qZB+/nH/av8NuOQRFIl9TzMQ3ejFq7HUHfGIu1H5NqruIwg+4cXRnt9cIDrBOLyZbKygTkojYJRUzFaUQPPn9OWGTKaLN891VLXSIR7OUlz7gttl0JDhjL13aPNtbs+EEqm5XfJtnIeqgTzG/rSgwChuI92saXHdOftJKzArzAdf3gx2NVdLZxuhufFKnME+/HS/251EYr2uW2x5G30s0IEVnP9QQSUvR136NVfpB4gy6Qg0kIXPSPls9zOTe2ywjxdLLbHt3QJFStQ8hkhhujaF0X047sa9eca74NRIlnIDjWBJyJXPJvYuZ1TKROuOrLEND3iRPyI3o3fVn2XaMfK33uk2iceptzCxu6U/iUZtxVi9jrfyrjhS3ZcthC5hW5LT8UtPH8tTiYtHl8BEyzu9RmWCwH/Ju8J6nVYvZ1K/NncbO72YXT2XnTHQj841rDfkEwzjL6CH+h8fzd03IvhT4hf87263BNnRx0QHxudqakThsB1bF1DIHjMFk9IE6f62MWkUzttvcEYWc0oJgngbdEker6jFhKOVjgEZuY7Zd+DWf9WYwRMkZqtBr3gjntVv7XcE+Gb7qezVh6xFbHkVloQZPsGsPoMeZXB6UuZb9Gt8Gln84f5oiZPY8fsD1iZEJ8Xv/Lmemr9C6JQQBoXGsDuwZWQbt478IAaAPKEuIdJi+qfCoJ4OLzy4aciAk0j5R16uruzbKQy62ZjGRgxccF+hfCqHPIYMvaDKPd1dQoSliZgTqo1pGIfVfgYlM6sfOszGb9962I7s/lC1p09ynA+fECB/4bLRZpo/6jaBjaejw/SRn/CC4m470asqlHtTQhmp4vsSOxOgQLXh7t5qkVZzJjRJVeaBNQ/oQrcJhTgcNWgbXzHozfQLyOomiZqrNcfpMrXrWJ0yO4aztM11/6eCQ6laH4iTx7ga/ixEBAYVmTFuRxCASmlMgijbgbyBRGKhtzf3S97rHpiQlcN9asFBUNIBe5jg64De+C0Xte/kGhHFEGb1NADNnU5bj0TVTtD2BL8Ts8ZqdROAEeOYXZs1lzXR9alE92PUGTNCl5QgDFtpbEOXacjbF36T1vz7Kk+NCWG+b/TtxYfqWuvC7ooHRwDAFRC+BNfy6NU8nMv4fzPd94PZOIJmjqE1CUlrN2e5kKXqsLq2Rts19TbPMRot463TFkMTHyrK0lOrV9CMEVzgM5apiE+a1bpdBif+lQSNuBVwvhfD6k2wqFagbeXFDngi3L3G09KiXZuMyCe2YIwXPyvibS4vnwNqg18oYrz221rAgSaMuIXb5Pmn4yHXqZ8CU8Fh0GA23VqJH1CRT4APO5IKuxINYvIRMDMlyrz8uJdI6QV78M79psapfm6YonkaiO++h/99YfaS4R6OX3xrjaWZp4oU9pxSnDSaCOGet7hqCuilHdI26Zeza9AI+AZUEzOZMrB+JF7uJlCud0bB/q+s77J0agWULhIeU9SMSxMGHkuzzhHrszqKEbagzdmnBVr092eHY3J80UnIPmsnYQRwRDBVZ2Dc+f+1NoSvWrroedoK6QPSvV7A7Vv+mZzxe0crYKTukzsXhj3541cXZwGAbRCRp8ctFn9sFdAa2PUf2Vx7LWIYXLrIjpDvuDsKyJho9uotmnJd14fDostgtk/TmcE0SxeB7I9eLo/AGu2+esL6MZFkpufbibdUTQypEyZM+mwjkuMOENOSpIMOC5nbCOPTg6hekwxTdlEUkprdKgsvTEZoSOAHz+zRCvSYAClPpAqKupoKF+YRlxLk7g7FokDD0xsknZcrSLocB6raqehNulUyBNuwRIDZMExEgdGUtp4v1C1GtJfzSnB47eadr89azF82mZc59Az/AnTvsmDLkGUUJ8dj95fmADQptDe3aPudd5bExWZgAHm0rSiq9UBsqgApxA/reWVGdmmVuxYPnUY6IqNUw6dZFub8wZuP23pAc6BYwJpxOrsnHb2IfqwiotlwOpZTxM6Yby3J5QzZosJUqMvS+hkyTdP0WsQhsFTvkWmBvDS7V1CsRKIov6VG+9S7w/NPsXMO25chEPASKDDBl3qrtjgFvSIVbEuSvgKTnlP7hgnryTPywimOJEVYJmDqONNAIb2MQMCzauONR8UtzcQv8EWXbuYEKGWorJkHvZjBOb7sOjI6mm63EFHZKwD/x1BwCL8F6R2M4Ng8CS5efcPJonrQ4PLJu4bv3aQ5uPwpqX+wkwhq9Rw2k6H8FQIvIjFkMGJVL/Cpyg6G11ER2ZvJRspDRj4jqZOVIt4BMeq8kVaunywehQMHhAIU6tgEp3XGiaocMGQZoPHiA8co1zU4gZgpOwV2HyrBE8iUfNlDfRiSIyDqc35xj8VZbls3Va/Q3nLgfiHZLJ1XW61KdTJTCMC/uwJOAbG27mMi9BouL7Z7DDnQGXWtMIut3UL+A4lc85K/VzXEVWkumGHkKFu+CStd6PbD5tThcvj4RCdbD5MSen2UW011OFd1MwPxl1VaDsVRJI91bTUsFfNhvnSLJNywZ7EdifuF6j6W/bbgWzO+nltQ2rWwIT9MPcyFIgl90ncuAYxi2SSJb+R/MEU2Q+CiDQRspwFXrruzGG2BboTPA+DMym2KGz4zq3S/Ku8psyGalUl7nQa56BE9DIqz+uYFw3hm7Poc9oWetoUr/Zi62yuoC83q3gZof+no4+qWwUsowgHpGoJjju7kTsiYq/l0VH0+lgY+X1ZOmqQSQTL301wtXedlw+4XMP7+APV3ghXVyZhj2byxNX3Cc1upZmpAY2xXGVp2DQ3Cf57vloTrbJk9Q3JsHMqW/IAmRiIl4ywyDhvjfXrj4R5tc17QKf7PXff1gbkBMmXazpTGWHuLk0XJLPrlhDPlXJ6R1IXnnEYvoMfYBADjUVFAfZg8P15BomTrliAF9p9ivGHvR1nRHUMtCRu01VchcFO2/+bToVLfjTwgQJIALJXqEuzsF3ylCG4Gbt5OFubUtL3FMdF8NxODwY2qo1Tf6vMbYfabtqscH05CNECrM7Ekmi0in2wj6mbR5ktM+i8c+oc3xBwZGatExq2PRSlSoOQCtpQXwXir1H9B+63ItBreCtk7Mwaj711TuxCRkjAg+SCd5rSOBR675rwLKAKm6WQ6pMx4m/i9NTDfibXyfae7VvvWd1aD2qTxOnKvhs6j3BK1yLW/drijZBb745XtK/KnaYrZ2dGd/1IEohXNydFJOR/HaYyeX/iyvhAX5Dd84d4AGN/kqYM/IzJaDDXznyVZE2AUXkJJBfkYNtUWGdf+I+3P94rGfixwuOkFwbgjYdq0Sl4kDYeQfs37Xi+1dmLz/XEgBVt1cy87P17AghFKM8fmtV5PlrX/r8czka9cQJwg5dBtqVO/HLYYp6wfip7zEtQ4eVqEC7v+6HkWtFHHC1YXnpz4FH+eoOLARgitCxCU18dFDAyg+YTyzF1DeVlFAwDDbbvd6d7Zr5c4H3BIfmsbC5bVJBC5U9UMAwho1Tkfu3z4W9R/neJIKJojuAs0W+IXaUWlXN1U9dzRNHpaPXcujYOmumRYvnyCsSTbrBisJciXnlf0srwW3godA9549050ZivCEEfdm2ERnt6yOb9wxx3ca9g7ZEngcdRvLJGQX8ZcErwc/Hl3GSQXeL+GD/h19BhNJ1TbIp/XHS+BDPcoRpNAx7fATooiS5ts95pLxhUVjBePw9+0A/8bQBxffXlP2NAOOIzT4N/zxQYUjBJI4mfJzuyw8kew9qIvIY6cURlwz/HGuO1ShdQ+46QicNZI6kuFZXcE59a7xW6ecpB8h8PC9q1ZQQO+onwpf43iHXZf34ss6wCtPsEUo7NCEY7XbA497/9O0kMz3FM2cRU3QQDjJ/bjSLBsOw230dmzJ3yCivNh6FFz9gAzM9WzRKDTsF3aTKmtob8plg1dqF95CdNgbQvyGKv0m/3PS+0k4MdUn2X34XoXHWfUK1Fmqe2F3lPnHtJxUlytUHhD7HiCafvf3IpMHDgIrCXU3hhVmrccBPKvtx8SqA9fhLo94pJjLawGvXsSNEWKpppwiWgLciqSIBnz5ogYeU4/GDbvmRzBu9vq5AmSrmm8uk6Br4QSVFQXsjSDCGLvPKYgiW+hHNxo6L1m2OlTYQD9nh86X0+fh/a3xFyk/80NJPNeyd2z0SaBBLy2cJNhTZuMZs0jjOzYRsBCoUZ5zwJYCOzdyo/1mo51v8kEhvjlMrhznyw+JzTji4scBgW+ezRUyUaEz7qj6MAKIKXw0Svs12uo20PQMxmCwG1Xwvygk+PL0IVPH/bTcrHxy085OAmfrYDNolnO4jSIvvBjvAKWa5zGhZEBsP0PrX5aTtxHU4be+58FPYwCWSx6ructjJty7nzq10YNe8zHpURUny7b22wRDMfhQ8b8X3Ma/fed4pJckxj1/xP7TZX6MkWBmYyRq4kaHAgh7DKvLnQCHbcdlptoHle/9Vv22RDDCYFxcVgoB5Si0vNHRkisr5klQbWD++hhlWp+EXp5DwzuF58/xb+i+rbun6oDotXH7ZE0ISw0FWRn9/rnGtPHwOVab8Y6upPeDCwKiLC/+c7rzHSv2iJ7MCEqOyp3iLuGZ3XbSEZr0g8y3tlD99vxFgyZOmbTa+8eV4gbM0gjSU2I5ejw0m2Ac2T/e/wnrdreQzHKBljMVnPY30BLmTjxA85qiU0ahAeE6Rs5c/CjWBtMDNTpg+9EkJ01ziTlGDL0fJwt9XiIxHSmdphfyK3aRetXInHPDsV+8k60PkbuxFHEliKzzkwstbUXsSjhemC3Ixk2ajyEluApooMadZ6Jo3wNGFkAJoDTeNZQ12qM/MXwUIe49zN41RG1seRTY9ghintwbU7MsPw2K7GfPoTD5XnZyS+1JAHHxLfYCWNlBKtaKywcrqLVRL093rOM/JnO/jDEH047RudSCuNz+8noAyiKNSJDu5/z+ToPMKR4AFmTTEy3AGlngPLyYaKOGgEsJKPfjTXgqZTeea/oenWdrlDzaULBa8nubbrzABOq057mT8TOGkWmnUj6v2q4CWmzJut8OnwsXnEo/dJVgIPiiZKjb/KxSyTMFu3jHsS/17vZv6+dh+FdCcIB+sz72DYEeWSbxnycl8kvwI6avqnkj4k/q6WgrfnYnZ8iMZL2Bvox+0cALa2r9lpOPLSR2NV5u0GTC+/S0cnWdh1gjIBG36Km9zXTYXUECG734guTVZmQ0Dwym1hSLk7SJLvu8OvQsYZdTRZUj661WPa6Hmemn7MD9fjDT55m2CYFk7VBkARjKSUmKXfiPYzGw3ExvCZQRefGMbbwuv/X6EauB7syXESkKQ8rPTFLPuJ9VWCYNQ08vtbEnKee4RgQw06Hq/RcG5e1vQNbdhr+kCcXgecEp266/Oht9Kjd0EMLP2Sy1isGrTqvXVRsehjfd0v+bkybK4JvV97I8LzFxRx2SEz+MmlqZoUPb5+5EYtmT74O/f/oE1zMIdO/K6meqSLZUSOMr8Pjz0KFmOR43ve15b3gUdH10WW4F9CN1x2WrvCacuG9bOcB0JEgs+dWoUAFvcqNrJAZYTFzlJY77f3gEk9W7wmur7ZIFfu3NoQG0VOUFZHj1ciJXJKJvf6Azf+jJ2kSP23SuGHOiCZGVNuWByXPBD+qVyf0Gbd7ruWXwrG0LJ2ML8hUdj5XHmiJeup9kKa8f3OfjYT/lnMDywD6pp0Q9n9afKko04BOPMXvGO4iPHs0Z0b+FI2AYu2T4mGYexv9cuMdMEjYwfKRb+cyrvx7pU/6/fzc5tw6t2mA1XXMXGAZT6YQrTktM1qX4Oom6ByBSfKpXkDLf9CK0km6Waz8xpK+36u95/shpxoXZs/2x6jekInWORPzZvcg9mGW0mn8E++WeYabc4GayR2aiV4rkfNPY71d2mXvHveQAlazS6jU6Z/GHnL2ZAMQh43MivmaY91P/F8qKzuOPuh7w6a/RSMvogW2E/Ib4Dwet8tqICptPH2dPuF3k5gPHNhY5oJQaF7Mzhf3i3KvTDBdBcnR6WCpjRUXPK4SUYIIbTJrIZp4cj/C1nimi8RxLuUgvaqo9oc5afRCFHSvJOgTAxz5LMZ/deEanlbaGcmCRrbHUGpkqjsCtCevXnZXgw6V50v0/ztzLUO6duiLzasQN9TxY0pZwOWr1fjzqpGcMZntfN+pXpE6GZpW35yP5nbCICHz5zLHqvC0D6zi4X4z2HW01hEEYy+aOQGYfTVoycBN43KIQcXgn1vq0gNoJgMnkXCc8HiKql7t8CA8D/SNFrGGx0lL5bcYoSxfBOWHQStcws6in6PltdSztwXhAJ7sXht/ev0kmrIQe8kcoPMfMmBKq0/8RwoaI3C//Y3If3HVU8EzZxrgLZfyBaZJsskS+PukjCf5ONOyE8C8MpPZp7ZvWS49J+d5f3il3Dk9is5UwlyBMZ1kpO7oglt2lnDzSd9Z7uiEGsNDfuYbPNN41rw21XDULLJG86imoYkia2FOg4OWcEE/BdJnykQ5gK52BhJzC40Vcfv4X6hhJC8RCAKfJWorxAyAlR9U0nc3kIH+e4oypO1dKHgjqk+cX72Q/zqBJ5byuVgmeVwAHDXSmmArJyfQTa95I4CiVBKOhTgOprvMa8D03NWMhDoAttFdjNagKYIPfPDBBoPd3WFbezJVTnh6S7FpYZjFtred4ww7KVwVCPPkWeNXDaH5FG2+9rkUzN4NVorrA3bcuFV1vmeMv4QTrA8uYlZtvfSxzHXoIWWH46QhBkbGoC8O9QBUICqTAsqkDgYpDLK860xiwbUJ57NqbWE1L2PSL9Ot+JH3znWV+MxO7wNo2ls88XCV5EZ1P/Tuvu6BDGMWsMIO35o3KGPx18wSSmC2xVSvApMdgQigGor+QlrJ72gRLunTxIax5FARLcH63GoHksCg6CqIrmc7KaVrut1491M+qELzPQREoB7wRtowRwNyLl1tJh8KPFpHJW4fxxeKpD6cHQKsKtJ4i/+8air4+EQZU2rVhKal0kZBAXLidF9ayA/lOl+bux/0nzu9hJgjIcBodPT9xFU2BiuVCMQMPZPwKF0fk8DEHuQjUUUMT36VBmm2NrBEaawKGopgUXq9yvkXzKjI0iBQWzvAuv3Y7fqcruc1WTsaapxjt6XQHxs/vjkW4iOwWz3HsTucjKe2vd5EoHyGw/cLTy7F2i1tjWWBCprQOCHbYFr363UahGiDwXKiqvHBizz3TksOlrmjgoJFzbk4/kWFpQq91pQ2dwdexINnzQt/Kt4YbWR/l2E1JV+YFC0N2tHUPRj6i4lFqeReurdnjBlAdNS2RhUBnEecqVQ7RRXatoLgLpGkFEv4K+JtRkarPPjYNF3EoCWeXp9dh0vtzaS731zBYBSiwzY1czwSaJ+5F6ngNyrXbWGJ/9z37MIoPbThi0FBKBYZmYEHPdw/Xgu31dxZhNsAIrIiRf+44YBatOW6z9F76k6bhl1p9LJPrTvwgudqlHnxITEYwECJZiSA8H6zmAZ8dD/E3EorLvJKNcwCSJktfuvDlfb2/gY9IwXHPa6tM9L3dtdRuj7g5738WmkIKvvvdkUvqUMYgo1CGxzGoe4iw9U3okxTwMrA9j/eyix/+WlySwyhXbzQZ/wjD7xGWJmwgYdwRQ45oTRwH29e02+ngxR8d5asLh6mEYjkSIGw3VluH4VDsuh6fQfqkznZeRLg2AzktN/tGRNsm+iNfXh/KI+wRvquoRjyisXDqu+4tPIaJhrY4rQt8LsT++tH3JgCnyg0nZi56ANFs+pSDVwtZJgWj8ZV2IPO8oKTZjTxuJut5s7fKUJ/27rOZBcJZRbnQjT3v2b+ryt5fp7/rQC1KTFFzQmTP9VD+fXFYElBEJiKwwc2bOfuTZLZncbCgOSIRJ0+Hj8+4JmYhbdV62RVbGVJb0//yf4uBRnEPh53SueUq0XDfS+XY9/JVQ/6JEtmN9j57l1jcgEc4bqs3c43Se4sBHTCnNygLD7d1O24wUFIkIJQsO8eP/Fl2r1iK76/T12Sl7HniNAb38R0CPNfgfdSvXFZKZRYu7tR3wY5mQiHM7FYFOGrMpnAVtMyl+f79/rSxFE+kDTRY+Kd3TpBKAEtxu4vftalW+93kb3Ejvy2l0f7lVBC1AQNx59zw1Wl2EGNDx/PHIZhNX956gpjhcpTrtduMqvAvnpKDEDKIIXMotjNnMMSlpk2oE6r2Qpzcax+aIUS8XdyuTAvzgg7wR1ZrdO3qPHvqXmcPCx69MlMNrt0TZe3gxUrqaT+RWIQXZKQO3ErFf1M0sdanfOYnnmw3Dl6hvzs3DBvJ4dDXfTML74Ib6EfKlcIrDfY5MhXngz8ieAiwKDtWbL1LTVQ6snrSX2WEt+pw8X8W85R/Cg8aue8LYSUn36mI1KrVGmgJlVsPRadb+1qZ+i+o34gYGov4UwInBYRkgqASPP/6uXrGtpEma8vNOqpoZtnCxFuTw1Xy1kNwLCdZB9OLkpCZfZ82HFGMUp6d1OCGjqsWplp3WhHkdkykEYKlAQ+DYzAteayzwk49qx0i73mG6y4hTRuYtx1K7vESbU0k2Q+wEctUGMMVopd1p8pem/YBhBVgX0uKC6MjX2/WA/aAbLWV4TXBGJFrornUgXkIupqVxYsIxSDUkiBOs/9wWqJZYz9+y83YjwWhroP78n1Ei40FPBnBmkoWX5bOSpUKqUg4ugTc9r4R9lsRBRHQZfYJe6bAUnA6QFffcRbBCx3vBzvh8y9V7dRzcLLlF5FVVfud57I8CLRmoTxhQo0vyzn/QL13OzhUzEAUal3B8nSatzpVEEYie9AGSE/xGo3ZpAI2RgZUL11sLuGre42tJVmy4YOvI3Ol0TPKTUpIEEfBsOiJusoI0vpkxIOCubGpuOM1dwTlHR4PsTdTOOykh8HnfapCffyKFF3+ydmNAvwMV+3byHXqMStCJTFPLJ/tF+y8svBHRPORXp/qv4N+o79SIbZZXP7zfEKrxKx9emxauNFkO8MRRqBauYhk/xo5kckP1vrGUN7l637knSyLxXA2uq3m5UtXzBNznKwoFDak+wdEU0i2Jr4yhqTi0d4Kl4ySapsOLFcZ5eHyb54ehgMqSOY0SE8V695Tx89bnCts4GrJU7jRxjZ61rE4g2g+m5Ru4ZTGPf1IU1y3UA1T4H+LSXSZE4Yg3QPpCLblJnMwUBWhMvHOk7dOIQyN05B3l+pYoKSHGmOy2r/BTbQNWOSIwTL0CyWKwEgwadyKgnpu7sZTIXouDYjM/4bRYBNkBCJOS0I8irGJ+w2dw/q8WE13LMZ5C9EmJO1kG80xuE+qLGqIaleodRINf+lmKLj2lhsBeCoibpuq/voTOzcPX3u6SExZidbFjKyN4BxkbxzK7Ek1Awmjp39KrYtRXE0IXANi6GGynvkupX4yX0AFpt/xx7PRs3htQa7b4MNb6LlayY2cYi6uKpfc1/BaxdVX2vHO20pPAFhVD7SvsXlinSGk0Q7W9HpmxTPKE1Ah7+lDpxUxpDTOXzBwuDmSqIlMaLsb7Dh0g5hF9LACr2+CZVX+UoOWXjqdEiwY7x4vYFHApNjNGh3XyyWEJ4PnA6FrLEKqisOLlAlxWf78JDs1xIo08C7HMHfe4j9b03hFtr6/eeybp7CmM+RE0MfGi82efAfKFv/7pXAUF+Y80c6bW497m/xxJN0hzDWHmIQDmur0b6XIg2BzPfpCOEIoh8ZozWa9aEvmCe4WCav/bqcvghhxInBGLZv4jIjHfnMuteEC5/3c9nuAh7aKDcEjPQbGaP2PyKMiL0NiaufQRj8Uup9HlcoTkQjCdBdGab0Z3YiWPnx9K/Vu/0aiMJdbnCCeu2APSZgihwTbxj/XoAbAS6s9ulU0Av+7TnrCwMX732mMlTE/qklZG5L1ymLq9eRZBZ//53h+3lRElMEx5wsiNrH5U3Q9PvvhvtRFiY+IlATtEAcWv2gn6CllD7NFKtpTddaQulFJnaZKU5O7cZIrZmMvbHWHlLDS8s+xkEU7bqiM7MA8pNDlejHEGRpAmp+ZXO/gS7FDsrqFFSgsyWZBg0Kfrg8D1tw4XVl4I6hlhpeqlfoy9eVcIOYGVIwighLIfuX6Uh/O4n5lqfv0WEytaTceGA1li8sb+eIdy8kZ7Bv6T/1Aw21NSAKkiR7EU+B/kBUpBK+QFn3SeDepBP/tbIfV1t42ipPr//5vXma40atWpDt51swWTumJjPlZi/5FKW/fbkniE+XqBzjzrHO53wOXa8MQkU6jhN273bxgebu3LIElJjL5+GT10bofeaAG/6zTN2N7hn69eNX0pbnvKZ3PfCkOQycXDCMm5DbgSsGZkaVptmaJ7YY8zMGQIuSLFrW1lpugAyU+fzf7sKnsnGW22HNYK8O9wj5P9O78x9IJ7REFFMDfIyFGQrwopt3e9NzS3/dsM+autdFvLpbjA0SoEXQqsH2Yz0/mhlAJowO0HER8AIwefswqi3N4sLAwtsjsMBB4cRyQ0hefydfa8YOi+qF0nzQKlZkXfSvH/KYPH2oMWgDPTI3+9NiLGPlL4lysuqiWYGVUQo9j6KreTEszP/oLSrl+i56xiNLVferX2uihdUUoRgNMURb7KOmxaHt/rupTLWqjv7r7U02oNTdDbM8YHrnTx6k08gvfrVplomLt4CJ4LDZRk3aeWmLWQR2hTEFCBJrgiuVPMufqR49vObK0vvDcNgDrU5w/fQB5RNS1lqQ3vnf51U2zWjqi1Kh0j2BKFgNe1VQ5o+1m7jqNz1qWOBlgoMPfuew6+YfMEHGW21sq8NFKX+ZwddXj+0ZWmYwIxsMp7B5iPifL+B4gWooJiBrk0fIxh3P4ya6LThg1xAXE7pA+JqxVdZfjpaizncMF30TnOFclyghpJ+/nEJMWa0+drjcsPIqCJGkOfE0da1fE4DVkA4aZ9CS7mERB39mLw64PtvwaTk5wn4LoCBs/rDDm/At2qH7afal7614TrFQouluTuxsHVutZD9Kysp5omaOp/uVbP1y61pgct/k/f/8/er1GsnHFut6s1f1NaZsOnxo6NmZwrQ9Z+MUB74jsoGK16M17hFFFOhR8N/ikzZ31MDad4iEW7Z4fvfU9oHAm7eOrFKgZCf8FTedg92otfiK+5Si5ILLZ/22ZaC66V+3zw/vjPm3O1tTVBUvXW2qrMVDpawlnoTyMR7lLRpjb1SQKKItfJwwq9pH0htqU3xBov36Zs2mSGQ2fE11BPBhO94HbIxDfu/pLLZHD9sC3gFkOXQ5VpyckwrlW4V8zF9sAmbCIMWxDfjt88sETuUImeOKPhKKrMshMZRp5tSU+LHz7zaTBqySTzV2qij9wM3/mOx77U+mmCOM+tNyvpMs6F52aLMyD5PFDzgz+JCDZ3WnxmGXctgXPZR9y5bfxk0OcXb7jcLwOoRrneyy7+GaCrR4BBhuxQQaM2lfkyirmfBG7mU5DceTdhLCu/i9DXEMBLAhOjlVlREnpeimb+k5+X6oVuOfvyJK7kKoAqttPjWbXlUV9J+Cgnejt7cYrEHNHoZMTPfofaEmZ3OQE1MtZa2cIdcIm0VouQv2SmtIjfnKNlpJrgHCxBbQM9XMwONFLrw5iEk3mxlZNtMDZJ89pU5tZ027LmTHjWIW3DiT+mPGgylG6GjNtfhUfU06/4Y1YrEVK842glzXh1yIhKafLqXcdItK6FG0gi62bCxpEBNG8SrqdEZYaqzwI2ahsvX+OBR9mtcKR1SAA1IjMWqi/23zgehO9g2XF2556H2l+mYfrzNwP+t4DPdySBZ2W7BgNS3DI4/vKrFnECkQy8bpLp7aS1Z4F+oc3qs/5PWXcn06SJYJJvjTxlWlqyhuI7XiS+zF71BmRsKBLOBxx/oGh3AaBaWyKhMt1Pvr0fW3LOaL4xob5thsHs/M/j/Q73CWz7FzurE3oc174sdmp2Ythwf1M6cJZ00CygF2FQ4vXXaUTykZhBUIh1x/VWUW4SVr5A1Fz73DsZPmkfXkvx3fJccx5s+1W2XWr9SKZJDL3sjfP9DTByAt1Jdxzm1AFo4GUbXqjSRTch+182KHRuFy5JFTvthYJ9NKvZO33eoUEamIh6GY658dw+GwuBxF8E9XNTcWonNUpNWsAooN7H+6zUA5sjcSMr3WBApTUQCmcQXPmISK9Kqx6W8iSXWV8qK4TOEoHXN+Svqv5flAraOK/+1nedKN0y5ltrnHsNjNp27Ookq3VyqaKWks3fKPPgOxzlMbUtv3FjKP05moEsg9JKEev5dlh/od2NIiwo8jFDylxGDrOQMexO4k1KGTDgXBpqKxvcYIw9X4Ck1oRc0X5y1wfgIZoGNK5CUSs387jaxeQSawo5hp8xHgqyMGbQuebLW3gMI/2Pj6vsniQR+0pjmBtfvomDHAJmqcJhjKzLI8DTg58zMVRx1LaA/q9go4hvNkpJYnCetyEDfp1/eSSTTf4HrBDG4qexodxvn2RYsPRtBDBq3cbeXNNGyeqz7udEnXT/uJw4na2rFmHIjw3Dlnm2q00aojI5zpfhcMPwEV8mTfy7EOHjebjXtEbwtkbMqcJyebsXd1In6pCY0NZjz2Ug5Z8AR43qUnuOu+bfdzvXYsekLRoXrLIVTsPtxNOMqPMZX//nAa8XBCmSuSlYGjqTNNHOjApjRXMkisKUVinl8WHU/3L6Q9M1XwXB1MgUYz0tZfrQmrmmmzmf4EH19p5lcB0y1HspaFWpknNJ3l1h581uJ+KIz+5OL0zrkSd0E0vlHrbI/HZeQixeaEgIYZsHL1495AcFTFkgzNxGuMQ9mwX3sBww5dsgJEV4Bv1P64G1khqd+v2B49CnJLV1ORwM6EgrMLngqc3HnOr1/y4ZkS+CFO/S8/NYnTuTN5UoT36HP3/AkjtNw+HSxYIQajqbXqOj42qyuy40rs8idGKiyHrUMsZpetfXSv76O1hBAGkIuLU8un7OeHDfo6+bcXXYkmFnbs1jer1JG0OMUKHSC9VGQTVJr2rvIOOhitR0QYufBlgrNIqWmUqn2Ek1QCoxnPi9ozSxupVzAr962zbGhIGr8+U2B7PWkjAdoKfEkrAD1sEc1DYLsLhn7lOAogRHNg123gv5qi/2oTeRAcP+j+g2qea9PXVB3pIxPsb79Pl8YSWVyzNV9WefLYnGzU8H+L/QZDE3W94wrPcXb0rDEauqLVV6+exQR5jvZ7DsCZYddF50+txEyrC8iYRnLtdnvd9A3WYh5QR4BK8pLZOf4wdgzAIrBQVlTe7ZaMc9TR4TZK31I4m/OG8cCSlg1RiTn/VyC5+OxQH4Imo0IWjWxhjVdwjjrJ3Oz9Ds8blQzvVX53ImBu4KXO6O8qBdatYeaLO+qgHtF60Xax6lptFOojRZ66EE0GeB7G6ypexhF0emCdJk7LmSrWiJIPhuaugQkqmMcj1KyleSfRaznvt1SVYlJFWDHoiSVuvkn1n8lONapUu2G8EJzrEFLNjFJZFC05IYvEgBIG9w6VVOH3EooSljjyS6U+k5EpsgEduzNcpiu/y1GBPZD4Q5pntIi4pGwgK66yGOWQc/gnbjdBp8LvNyjKnGIQuC93BI6Eo6Oc36GKkTnM1vNJcJ+GqC9/pORfrU1AZQ3tcgj7BrwRSov4XCPOz46CbNaisk4np3eIpvNB3DB3qArob30J1cLeijKOqQLO52DlHp0PazTU4tPQRH+piCI0VNkDyLIrO+qNjEDDLAnUwxtYeis7/NFlCkRwSghDbFt+O90aEQTW+tGuFj/8uXZujDYt9S71rPeJC5tds1qG4z/EnJlNO3aAvb3vDBpr7o3buBBfa6HesaFKtC7hhZUT8C04si2qPqa6yUKBzv+jat6x5CldhEogQDnqjUq6zvR6AgXlQ9jDx7q20wz9j64QAxHrdr/u+Sk4WqdXAjgot2pU58M87vrWsJnMb4xobyFlzc/o0f0Bjr2ZdjYjkQIhsc3PDyqA4x5bnLvBJXbdMDengcscI0Dqiw0XEQ09g/MbsHsm+E5EQsKawvuKSGaJSRbvsSNXpEltly8L0DVg9VlAKssTe7ktngYU94h0EbCZPk5eUsYL+Bp8yT9r+iv395wr4VgbsTuy4B2PvLpyFkbqOIllCVrxrBpMMA7CJbGKWRc2vG3moInBNvs8yWI2P7gey3FbwrQSTxeNJg4ZdaENoWQHpSdUROr/qdEo45dG11PnoR33flVWZ9j2ofwry0BTdiMwz5NfpSzuJar9kaeG0+H7CI6t7JyeTrnOag2AZKd2TBFzldSndZaRpxJ3L7rI53sPNPe52iNfSH4EiQC15ePTkKJvRZziObfWogazQu1mY6Bf59+i6zEFH6fGB06A8eSv46f608gRIjW35VR3PGyul5paGp55bEIMMb31/yuKaC7bwPV1pYAhYx/TvEloXT9+Mcr60EKkEgFD1x9AzOwS0zsDr7oGN9EmvcQgrM9htEWMWOkjqqtwPwEisxaGiC+wb8vNyxLppgoqh79kugcFL7cS1tOqoEyNBQUJAcW+w3xrIOoIMeJMY/81fQVvzG2QkpgUbwsLRrOCi+M4tAOCDP5C0qq1NybJSh4T/rKK4tjfsjdxWSFOOA9AJnmNWtokIeCT5VscCnBS0F4TySZki78elfLtU9ba69Bnh/hHpiv0HLa/Z/00sVo0CqmH5TzYoHd1Bytuce9e1LI+tfXzCFJ+MhCC3UkrA6MApxUYcAI5DbDWktfQVWpn31NitWwRSFWmXVMQYElwQcWpTFXl4zggJ6aTZhCtjVPJLp/1X60Ny49AY42Fg3zaHMGhXJoN7VLHR9WS5Qv2lv5DOO/s0lBbLevXkHUwtTnip7kXC6/6PJSGsc7iYhGl96Z/Nfgi1Zi04219Jw/iKlA55kF5H0XWLp30phQ1MVB64326zP/g9ujP9U5PQDYjBt7cXpd4E8PVMnhDZLELna7T4qzV5drfqCqOz1DS6XijOoOTV+/7mYwV2c3Qjkn5o0m8wNmXyt2WD0yypFUxwocBzfy8xmvuVTpAvjCXMDR7hXFOh6IdPQCbJDBuq0mE02yd695vyqp2mLqLpGq0tahERPW2HoRtKJc6WNl71cBOuHtkVn3fePaBdqSd0xUBt6xRn5Ve0FuJUdhE9pbli7sSKP63yjZ/HpUAMaImqN112vST0RKsKwQlhQjOsMp3JdAE3QUO/zOYnQ7ZSBuXeMf8s2qoEcAG5MDKj8Wor8MKuIOasBQHfLtFCINdmJRQFcEUI5XBoX+t3C4BrNYw3uPnWzAsrfHoIRxrcX+oXsZkJTwRaomwlrG3evJKx7RNKrd2Qbxud+YL7O9y0xFJvpjnkICLb/GPOsLb4eFPUTulegZiUjPi5Xjp0eGOTa25VtOTJkn3bNaVHuAp2MC9QlisaHf3RLGT4MgzrN7zYYjlIqXg5wfYE2aTc6Tg6wuLKQl32LDKlgtr/602eaN7KFwVREaeonJrXRGEbSporVmg/H6gdkQiIwqu13A6R8NR9lJP7ETgUVPt4aSLr7VEqy61a6hE+CpZYEj+4jJY8zd9vNqIR1+j9yg5wRdmehFWgDp0Zqh2BhjC588qe2OAwFAcn5lddh/MBUTtRNyMDKz5d1zPDASeslmF4N1dPPcFcAgmgjd91lGFcESBtuFywcDFZgIuIuGr607RfHxTluaJp0UJlfcPClGGSO7UxD5w1BlyyzZLmdH+a2RSGrnj5mV9hyhvgdQU6G3W8pnp/zX1/uH6D2j/XXwr14CJxzi/svFLtWYA2Kwz2/gT0N6fxr/H5bsjO7dnQQ4MIAYukSD+dX4ITt7q+lA9TN3K0tBMGIo2aLYa/JoRZCjSOC6bOYaN52OckXkhoTrAVtt41qBxT746gfoTLn8Ox+/m0aSdWdimbi1zK7N2UVj1BJWWCJHVWkb4TrjROEOQ+17WorC+LLs842Hw+UWPSzwcNvjbtCAiQcCn8UAVuWVKOthTfDC2TNj89xKiqnxRUVEP2bwXB64qfVbeZ1TKJQe+/xPI9Y1nqL/Q5wdzy/uw+ZZw/SZiqYc5XUxxK4gUrn2xzTpdZPWmsF35UhJE5u/JqZO3CrFkihBRbBMZak7D2g//j8N+iwXQDkt1mDg81/ECiyXNVHwHHu2VmPdxwMza26/j2jHHjeYJyTMyk60gdR4Y79rKfkXYFzZv54zUbyqHp18v+d4NEJEEGIqH6VbDmwesm9D/I0ZsAxsmHWUUejzF8u6CtNeOUGzNGejKlobuOUUEq42UA772kn2KmtdjPukfE216VYWFrg8kAzKGPXDXkKAzmb1t5L8aVLgN81A+0SrsWnaRlB1/irkeLK3aHkTQt1nKg0w5fPFo6hfrYZi2DOS8g9tAeI/kYi1nrwHQ5vlWA18NkzEDgm+0myQzSe0L2DO27kJTlUzGmMOnvc4ebL0pHDy62nWAWKhEXWpxi4DmPGWAlN3h+CAQMSN0WI7rqphUP03VNPrT3VtUs0wlbODtGMjgxaurxzgKdb1Wg8tWJerDF4AEr2TSKCpH0qw8uZV1UGhsgHJ8OJv8UdAMK7SC3Ty3PxuVnwHpxT4b+8+UNV6/9LLcQtx6ssFFK1o+yDhTKKUYqVU8Bgury031yD32540wnn0dbz3YNpEv1EWUwSWarMyBE7Rrj7kxW29QoH28HusboePzczDQSo1urbCkMYzwcJzxrtWwqbv9XUdZP4r9rNoxycLB5YHq2vGOQizGn4zTTrAC5zYaWfN1+c6zH2PUNnjn4kXgJPUQ+UStXICnaHJ2QWzBTy/lcE/3mEbQLBPyp3ah4Fd5kYX2GQFUaSV9NNPijy98HEGrMt18VHKx9sNJD88JCfesIp3sEd3byRG0y5zi7EzlOAID4V7wWa7sq5mVYUA2DvivTJHvNsz5fEvQ4je3Y4RAC0ZoSVrEmFSFp1gJ36s9zXFea8f95pbt+wKuFyFxan45LnfJCg5ZROBpreFxHb5C3zQtI2UTp9L4MzehQ3qGSS04Q6mZKDRlO1KruddXix2D5Z3gnS9YwQHuo4HU3Sp+TpUdFG4ljDBfqPz5yZ2aYcNERP91KdILrY4o0OIixMUhuy/A92gnMzjomoHU1SB2k/QmA4EOT868JqyB2kdldB8mHjbOjpD/uVOkGC7urg1iisJJAmF0Y06BFaxU6Rp8u410HWAGlL1jHFLKTYUdo04iKufSFxfM2uarInUri8J6GJ+5ZAJUVQ/5A7bwmOxjN/zGWNCFRGMzqJ7kDe0f9CNahBxOoXhNKkgwN9kPXmTC4MAX1hDClx+ozPihGrmdKAB6eF45xXfQqHHizdp140NE2RgNBNcgmye3rIsI9trVRLiJD56prvlyx/17OymURj2bP6wZuVhriqFW3ixlSdY69GlmlqFXKz42u7tfTCSCn6vSolMVfeYKXtAwGR3ZtEeOn5EUxcvnKMZMO5gjt1IOAmk76733I+LfCsj3uYebxBcN2RvpTRTQjD0Lp/e55XkENZWa2D/NarH9hTTq1SmCG71OzaTwEOmIVSU9uDgR6RUxa2VJj+W/H5iYUCiLkLk4C34VBXwUODhFWXa5MJFC47T13+QHZFNHesF2MBKvQCOKB6Ad/O1rkGC/NP/m9nVUZUmiWPe0jdGy0y4pLMpf5nMJGAXgPACUV38aqUs7OPPGSyjPHE0UYy+M58CVItUMWk7Bmfszro5PyxeTd0meZljdfD9STzNFfaDNDW3c0zdMO3WVInSerg/bFEbaKkN38QeisTdbkZ95NspiNfFg/1nPxt35gz7VBQEcvfDLEw44RuE1kR/1EgEP0MQxhVMIpLAf5+1TwjI3b909NlhEZjZq/RznfIdLkgyBFJqnm3ZZP0/DUXwWeYV+v3JJDxegldHi5Dwhs9LBcBx8EGNjsDz7pJ+KrfnYWjmhS+JJYVhrjD0rSAfd+KX5p9ud3bBZ0J97vmWP/pELdtjNDvIY44G82GQ5PJ5cttPAP8Fzq03maXpBljyP+VfXEp7l1DtdyzRw5oDjjbxGMNBeoK/9vqW6F+KfohoJtp/OdSifcakliFZlrxme6yMlHP1FC9mVFAqPtCZObc1NrUp/FPrNBGQLbLPTh15kpOOaoTU9M+kks/H6DGaBSbkKufG769uAmSE/Z5GRl22NZJv9JTLYeZdnbjTtdfD6QRMx6eaAqiA5Bz2gUt20JRavM0cKpxIICwGXoWXMmiyHBOlwlygeG21OoDbsNucpyVKwHZ5aIvhv4SNT3LWP3FSXp2F3Y02z1dhc4XCi6oAuSPqwSp4/sL0RngCALTpa4tpzKeRawDnjjpE6Br53l+REWicCp0g10yHdgYOmp1e6vdcvs+7Oo0xlEqr8hg2dYMup0i2+9xi93lJutqrgQocXhCgif3NQWCS/V7kjLhQvPn4Utuw9qDpNiDK/3wHU6R6DMnpx7y+WVqqY7m76dBtKfWI5NWBPlzyBvrajuHXogKCsKfT+TQVn0Hwbf/+Pavis4x6GDKqbbLiyxMj41k+VinE/GtgXBdc9wF/3fBArJWaxxzNgwNAYa3Dh74pQuMUywF6jrBMmF6TDfR3kxqi2m5z7CFGBZRfY7uywTiHZobgPe00BtEVYvdq6wHarpxbF5x/ZnWyC+tPZGjT9yu2pqaoJFLr15ReO+C33HUv7O9f0bB52p6zpLz6wn7tbU5+tvv9KqP0z1diZYo5jZqgqifgxujtnj31FbWNdLE6SKzA0wPMDggn2ir+BDLUAHn+EOGDe3UA7r8LZtA9+ioBvWe+nu2Wbqkdj66t5t63DBL1ooJptVYnA5jGPCMxMtjuC+M0ZSAGWP9lhUiHpE0bvk/weh6cdJzpZTsRyfpJc/ibpzc4XcgFHYP6YkCFECGA8uqRhhmCIrAqOU5nVc6FuS6ZzFCsaQAFSID77V2kBd6K9GkAwCsjbSRz6tVNeVTteBWuAWyCm5Ht0gJLsURZ9S3gOi+Bd3yKzV0ZAzkeCLfMlfzMWLY6PmjfATzbLf5+ljSH5bRQCkwOI2PoSIbQCJpO0akQUmBFXJn/YwM/dXh9tPdWdlXGi3Sv78G8PCA+grV41kMuaIMsxEiRI45ZyIe1GkEVbMrQ7442QaINUUNbnYAK4sb79SU9GzIeDRgxqV/+GAq/SXuD/g3usFqH3nps86I2jV2CsPMA59MWlBCz+2souI95xv4n1yyroV3UBrRcebNL0oOkjKadA9SrDA4jbqCwGkBamOaCEiFmZ2stXmyEOC6Su3wTrp5D069TJiPvvc82/ojf6cGr4SZzW/oZJ2HcU+6Xi5BGWr4wHkKuZamXhXNoa6W9vr7gcCUwyfI0+0rgPUWbPJUj84hxPv2WRjw1LJ6HC4v/TiAIcEfhlTWnflXtTl3bgfkhFt+iEyytHdl2QFXsa7ns6SgDdAm2eYS2YMKVlCVa+l4qMGg+4bHZvw1KhNwGH2y21oC8XI/vS/B/e9ZfTCxS8VNCnBaBYw1zvtC29q5pJS2OnWQ7iGlWoGhO/9CAdFS809YeUuY5RqDzuA8iCygKTXX6NGtozOYMCAOEw9hEyAnwkEUMXE80gdXJDmJzG3lU24yHOJGQgEIKWvOZA22dOHq4RgiPZXFGpPpUBXzVcD0UIjxdo+qloysQst4E7KhFNryUJGY5J5KKHfCD+qnmBMnZYLP248UZhUhhBRbT5jSb7Gyuu6yFYHBsLxP5IzZ61T3XNfuG7gqPHEyeM+7dyNWGjFx24vXqmwIgedfBQSJ8wiIzN02i6T9tjWN5uJGUBdiLSqUQ1y8cfoQTiQXTXYyJ73xAxMAavK3W2KnYGStXevUTT6chYqggrP9yrLB1nmFloNeEgxwsUR2TrdcbWQIrZKkqyZDmqrSdt69zCn9sdo+tVoFJ58fDg4XY/O/kV2JfwlZ4+9vSSdbc2DzRvR6k1pqaNmgTfvSqy61C7JBYzCz9xThPqEGMlKwsozSPh/vFGk+jDzO8O+qGVvMTodJKl6CxoQjqXGWI9rPs24I9VgQ7Rwr290e8Lc7ro07/5wX9xKf/jlKZSxgsPN53bpzUQ05T1viGz5smEH6dL9i0cHC8ybqJSEwsTfCPbJuWCTn6AUldiV5nFRhoGI+S6mOQsHL4tMMRcOua0Jf3+20yRxdcWp1M7LxJ7Jia9xdF6JxP9ncuxI3UZyc5Lpi+wqwZrVMB5oamCi8xpCihFlYdfFZUfcDBkSEi80aB2OJtv/DGQzXtpl9Fvbu0OCuYKKBlVye4U8Xo1IUxO5s1jfiGo+8TGLrY+axb7vDjKla0O7cHQ7vjuvC+wq5ohq2wX3sG8mr++Njk4K8sILTYl7IgD6o/xyWwAEa5pEA6xUxGpHJaAIMOOrbM07y0fTttsFSeXct1fGjZjXalx4iFLs0TXd2eYpJHU3iRXPMwvC3fBCybBntq370H/z3XppBdUkqv9XjxV9gIhdKq1HMWQFDqge5+ZmuL0r028liJmfZtjMyNbfgW9uxyr91jsTZoH0EVDDpXJjzReNicC1FkJ5Szy5SjRJEgigRccLVk4wGT4KtHaxTy6xSR48FWrb7EpfNR+CyhAIj1nLGxkyLgsEC0ITTZINbJfTAE+HlASRopoZMeglrIoVkNo/U2TZp8bRD7igH9JqpRVCKBUgSL4ugO0bJ51U3mt4UxFVEqxnjRSJM2fJcI8KHOtfzq7q3U3wjVJ8Lig8tJy5jq564VGTFx3KsqzUH+dC5xau7ZnvZAGx5zuMC0mc/Ouw9N90TavYe1mrKUsdwOfnuSZvmjUiCCvYdj7RylAb0M6g6B8SgzMwYxsTLY/FzYSMkgh9mGZ3MhY6/0ffrsUuY2bApPO6GF5w6aJHJ5thi4ng2Z9ZaLSkbv21rXF0SUwBcqB9C1EzQr3fItdoXZGUc8ZD6cLV8MZZE99cTLJApxZSIzCRCqgLQ/qIfENS32txm6dLecVa/hufsjyK+xrbSNdRO3GffxWwHvNQMNDNWcV77zV0bdghYJZnqcuxLa1MOeO3r2NxDaPJpXb3R/9lJ1f/KfqI1bn+1jICBThUrd7KTIC1xPy29BgUn9kayMts2iFOgSMzMpQkmqjmbWrhxYrNsvj+jB3LprRG/obeZhP8fNnX4aFzfalIc4SjvOpIsUGWmARN2FExUKBjB0WS0E/nhTBlraW4Z+3yZgbSJ7z1FWVDTKWz13hd8djNqFe3OC//qUJfyH3IXzuWWewb3j4piRxt7Gu3dC+gArnEnoTlom/TIvEh75UcDZteVsU5fFpMif+VkkFafNeLJTAhmG7g048XPnwwaLAaYD+JVMnUgSFXXaksHWKJvl3sRaHLFcRPWL8kP4NICL+vxijg/InoiVq5bSQCxNt3HtPBAUK4O1pzjIB6aUF2Vw3k+iNKdl+/waR9nbAgwNSk3pDJ6Ce8RZ3tyoXDVQsXm7vNr6CSOLw5KW7fICQsox3bFpDDHLwSXIDGfJZubMHrg5tLK+UlxSmZVlX124NR4eh32flSC9Qvd/Otrv4fn0tnpTjZHTcjirP0V9qexAZ5Kg+z2RO3UWY7xjT8NHMcC4CxrKabvRCy9y4rKZSskdM8XjccWO2p4Rl7YT4hPZYnppk8DR4ogQ7+dQKEkJzTbMhOLUzj/JovItXegPjEXx7WBP4rBCF7DRCyuXQI6TeoUOJNPFfcueh7VOsIr3dO7tFFYh89vQQJkUmc6Dl12ABLui4FIxMA6renm+RGeFNRJdm7+XPaI9l6ezPZTnjLl7LVGHhEyspT6k09aglF7C5BKDsAlnC/Qqjt3eDOnqrE65/8j4xEe14sI0fVoLtNzvHYmxPkm49lKr8uzBr4K7uym+0QwPZ/QgMjR9rLDlaIuzf71RGeReCO2jfr4zSf0fggyqER5PJ7TkWOc03EZ4rDMIbEsWgMzbxPd5a4xyGLt6H5A65N3oWf7SNPLynk/99yINUdPC/5A2knNx/j2Nm6pGUD9WBoq8Q9ciXqD6AoDypxRKjXEi02nuxx9i/9JBmy5eOPQYgz5z/C8LNFf87TkiEQZIrroRk9k6Y7ctnWO2EOWdfEdsmUqoG1ZTIyEuvcxqGNk/rspuewG9hctV/u57yDQ1PlBj22tp+nCH7IITrOjoU0l0qD0H4spPWul7vm61xAqLY7o9/w7A32sx8NwTTbJEe7Rs3s96EXsE0t67O7KfI1RgK+TK7stRJ4QMGNg8lbwgtWj8vW+Ko+GOra2/ivRYATDm3lz4xFPzS7vtjq6TWlMn+TbysIwmU3j/amO91kSCJd0VvLBqf2m6Y5uphVF80LNr/UkVRO7zmnp+tz3T3lNugMAR/y0sgxWvRbWdD0TWZQThyFPED5/KcwXRUqDTf9qF+sGjeek5IVjuC/uQO+wpA+aExXgW1RfJ+2mccQNWqvJ1Pcze8QR2BgEJLfT14baGVibUqpQrkwd5rKQHMSfrxUMgLjdzP1Uc0pxeT+aeF4Tcwi+fOjANBKnVhVb0pL5v4WrAfel378re43faogm9SiNifjZHWbRcei99d1jzjadBs/8UeaAm0QkmCM7VlD6FMpVapAI3GOk2jae3qJM5Jgch8oHr6BZ2ljTSStmh0OcQifP4zl04gKkeWRC4U5Y9rX0lm3y0KsMzxYbK76WkytJiwJdjH77OrnLVU+u1fKWdTuWXGDeDcKP4OtGChN8NrPxfTqGLuFmtqwc28eBT4RaZkkkUfFobacg7LmuYIZYS/oR3uXg/H3JCKY6++q6JwyZP/VdqbXKJ7U8JJgLLp/cSOkqcAfL9GK+yiI/G/iOdrysgx2w2Rs30GjzYoZIpFIQ3afuG1rPGliz+4kbuSw5QEe6UdEIcFmjnTse8GfwJDQgpUbkthwFhA+7+cLa4jqlvY3oNBwdpnymlVIQ2mRR4F3vVmaRNfloInCFUqR1eRbBfj/cDwSm25zGF0TgqIjGzDozMDqlcJ61GgLLhl9Xdg/E9RQ5/v0OntUt6SLOLuBzG9CI+30jbMrVR/xrkej6m8q4Y0VexCXp9UIC01VjXMuHi22TIFmXPanS6uF0SehKaB6gSo2ZfGXQTdAY1rH4UvYlGnEFFrf1Qvc02NUI4Bf7TckonFQ97sMvzAEkNx9ltqC7mnChheU0SqeeTNpqQFyjcSoCXFMtKjLFkoiw17KKSOa29ApJIkw8TN+whs2BNwWatR2j/yDaYjwRw0265dw7muQs11pDQX7soQsaQKMSNJVi7BXMDAyOjz4XoOGEvgotwaiVIkDjsvvlrw7v2XbxrApQkeAYIjTm5mCp3p8x2/pL45RDiInoutJLRaqrSKu3WiEpT+MV3XkzkBkWYoy+FWROLbnra5vSWkTBEH4yrAzegRHdXELb2hpkcWMcFXUHhq7xUe0WLTSSscixvWqnhJFPaJDyYkwL4BSSAr2vaXiggXrXa3s7x0cqEye2pa01pxAvSSTAcQmZnYHuR/7HzascRuBFbTcpxySIsiJNWhBBF984IFucE1bS4ZTq5Ati+T0pqPi5R8k34wy2pQmasHnEwwq16AUZJ2yo/DBNRORAbPDgvlhN9n2ZY70rrCyrPsuF3iDcaE6j9rv8bka5J4N0WJ7vcMgjX3RgjNYeRiBte8b0BSp8zKGW4Euhk2LzpUxbBR3MnPOd539XC3JAZ3x/U5ZTWtfbzk1AShzvh6b8es63t36q6Y1d6gxAWEXairibNC/lonFKfgfO9pmifC8gIcdB5oTa4NVDjUmkRVjGmEJ92IESMLoVVRfV89AfTwQ0Pq1O7yCgiBz7+TR2l39VJTQmHHpbYP6cIosKTautP1y/4/XSQWhNomQZ4MCJyqW29cjNVdtsgU2j8EWgNW/F7aB3IIVGnbXj37rAhp7qvjxzvC3gSChcIO9zFfaa4Yo9MZSmiXfNsyZdrWcsslo2B3PSTwP8ZELdDzdEZongUVHwduvI5rkmUWgihIURojxcv4SUjExs9RbEaSYJTijHRK4bCkL070z9OngTbAguwAlLZy7KaWgoYiD9WVgUTNtRoWrQuAYQWaVDrM/1PY6S0HVr3IU/WG44TqAj4ibujEvBeNA5ecDZG/CGMM96ZOAi9rUtoruFypuNKVfch8AoqvQEFb38xl/eWF4zgHIR3UGjCbCdES/ggywZpNiL0dWNhtyMJVvba9IkhMVQuai7WUTxtI27Yq6nPZIiW02J4TzfpBoSx9g4CXBVHg8cLIw2uC+HaClJ5vdPMGgES3tgdYFVz9somai3JNj+d6JGTTWRcmQufZLqHfuDwOfKJ7H47vLgYScJF/Xp+r4AVJ/fD4TUWhgPypNHAba0GCy5SykMsyy79o4JkQW8IU21cH1bhOskhJwAvA390uBsoudqbs4lTUN7OZy+Lx5FGoomwCqd9XOIjaH5b7oDEpd65+a+CAoZLeV1ktq/S8ySHyI8/gjikcbP9tcjr0nDCH0xwuu2wXkTNk1eNVcObAdkpvPXCkLkvnTBfVlQFLJwOCunjdQFVFxEsGYC+foK/dLMhakNiAbor+/s0rEUD5Gct95CK/+P0A8TS79fw5EhvSmKVYeuPL4zEHvpzRGYs1TtTzotf588ySx52+hUNpC8P9gdEk+gxGWW6YKHX7ZCXBksaudDkI+0pzR9eyXZC11slDoDutAHswO76oxtqwZpGJ9ibhPNTAvQPiDMCKf7974cmX6ogrjC3fOfegByYw/aPJQMpzBq6gYMSmZtIS8TBkXUak9bbRJvhdGQtMWoCHLWmjeDsF/y7Q5lOjKHLZH05JtsD8B9bnqNavJCxAjY1qEjULMbqfxkdfiivlkJgfxFdaXFnjphl7RZiwWQd1ub/8685+KAxl3pjoX7XdaRw1BZaykIwpUdynYLlphMCNaZDA4n/x2qc0fDoj7/5LGTXNoJNn4cHKu0BOCn/sB+QFU7gxyoX7iOzpYE40gODZp0/98xwyVjKCyfEVV/FxqTSYNuloE0RblZwHxT3P/jJc6WBoroTYckuZDOmZgfso+LD9eZ6nMT39UXnaXXWb6f+vtBB8FHF4FrQc+llLBBMv6bPvVzVu9phT/UxrFDOdT7jHRlF5V+JCmMvBeF+21oR5K21FYXNG5MqjRKLScaYB3MQHVJ8Wjc9IZi8m/clbjBLcDU1e+4wnWrP0IcQTkuafVAgjAvA5zvyZ5N559rs5zHR8gdNYWAh6vcZDHLSdEoO2j5l7pBeIBZ2K1h/N9GA3BI/3ckpAVL3hyt3i99D5Yk4psIwT+pzJLlaTm0mETseFkLY0/rs2gLsfn9u64FCmnxWaTob2fTDIVOOubMw7w88fvDnB8rGin85NTpG3bUREOBwUsx50nQhIE5Vz0ES79YCmd6W2uSJee0S3T6xZtzoA8WQ4hN8I/EqMbILK4xbW1ieQiA2NHV70wsVd6NrqeEgg/AivQE85ly/iiLfwJwPIMvBDNIuCHc2hoszOXqU4kwTYd0wTMNikgJeBxWCvoHiNB0WoCxT0WHa/Pi6HJZSUszxJapRFiEcCT6bC1/2BASyFX7pbZYkDmu2/ptSujTDFq4ghFeRaAjMZCB3UTHtxGRmeRy8nBT8xaQQ+7uWeO725ZlOwQnBXU/MU4b0tK0rPP57Lk9oCa5ju7iTJXkUfpdsNbPQN7428LHlVoLIva82aelrbKoZnYGmpxHPal/B5HpZVnC6iM0adeC6EIBeXhk6BNJyFiLuEM8wsE1WN60sNyiRDJkBI55gHTjLm65m6ZLBUvfoKygPZury4S0sAWJEKs02cxpxmWEk4OA5PuNVQDgIXlzZU4O46Zt3drkZdEVf0ontc3o7oDtbtoBwPKBfJ39MMCPmouFXkVUmk92prkJF/MJZQYIdATU7iN8MF77+Kurslex0U/Us6JPuKurW+R2sE/YwSOpHzrVfz5nQ1pvwQS81bHP31X8R/gcFr97mkOZ5oAU4S7hwi8+eSFvGCIW6nXw2B1P6uXcISFL8EI6q4U4umHTfO7ci1tm7HeTgQ4ZnZAL9CdNoWKAWg56Fc0ofSFCGVxwKFT0G378e1giDXgrUBTAnk6eHEr3ZA3Ep0KkqlQ0nYT1ehS9ZBQUY4jiCcABReXY2fyY+t4JGvhMk2e6gu2EnO3u9DPfwH+x2yW2A4WtGOmQIiZ+TG3IOjKuvUrphc77iAASENp/nm01rjRggD8P+xqDYCcR6QZysl+1LByUYy0/S3q32IbSXdVE6cAR0pXkPAvoAlOPIJli3Q3FN3e3jJ1qUYO9Fo2k2k1j16ALlCHfNIPbu8fK2gj8c+ONJH4vVBi96GNxFWBJ9qmlB7Dp7Co+Zm56uzUMURAF3jrp3YBaBPJ4RSrglbIoy67Vp/IoN+Mso69Nv7/VIb3K9yW+6AxorT4oT6J1YT1QN7YUDhV7cNbJYepuc8DtB2yrINE/tH9gmgk43/sleXLfgXnYE+9fLXdbEtD+rVtEJ+6cRtD/gZ2PVLRqOV9OL2Pl7yIxQo4AC8v1K0gLWvwM+xIhYKMACDLk02czJ5fR0WFbyWN1ME1jmoladWpHf44xRFMhvlwDVtWBuXLu8+W2ywpFO7Rs3m3T/W6tgYQ2O4/8OB53RFwxOoWgXQHIdqAt943jdqG0bh4IFCneJUgazCzkjoKmp82A1U41aiIptq/8RNqH69rB0a1XF5iiHAnJKSrUNLo+JubjC479nKA4/pGv4h3VG09F0Y3x3YTaNvxJhWY7XzeTozj586HXF6JQGlNGM8qAjcbFnlSAuMIS+UeSL7S4mclmn5xVh9ynjKPg2SCjsgCV3Vr/zOVkP01ICPFbzUEvdUmWRlJ4khzt+gg8NdToiuN7JR420hAYfqQ9pfviij0E22Hk5ifu3iT0FcpZuce7YL8pYPeXmuVuwDPHGy/CwCFz3MMPfmaL8R9MT1IYy+mUXnaPBG8kTd4i1usi9zKI/cKkD5pn/jLX1cqS4QgvN8Rz1mcAWY6xSwhbcoIc0UfMOjkvgbpDV12MgBQF6vSy12x9jiSlFrHQ1sbbL2hzwN88/z+oYvGm3UaieOgrn0vSoyATTdYcgRif5+ofdIc0DFZPOaPOTP1c28+bvN0sqLuA1a8uvOInxd2MIEr4PwQz4FGvRBSoKhlGOk+JUdCWC/fzBD3o5P/rYtYkWMKr4j/RkupH4qCkD4heNxSUWpA3USzIQmTDf2QEAA4zrsBCZB537YtV8svV9KbAYF7HIFjQ6pZQJB7rV4PAzQaN416+MIz4XPL+vDM2wq06Uv5Cdd7IJGlQDihVqmrF0WxNWFT7THeOOMxEZWuHQfogrHV1+O66GLpZsqrU6aQzFjtZjtER/KSIv44gV5u8rFJIDR0pcDG52kvu1W0fJRY3Fw6b10PtTIfiaCc9Ok5QgH/CCyRKRfep9KuWm2AuAXhGC6G5c6gT3HGC35ZTrRiJGkY8PfLtqB4GZf+YSihOqKkG90oowV3NNVS+8TSEOrDTply5Hghg1294QrmWcj/T4Rhk4Eepglc/e6bEUBNU7SK0sHHKHrhPmJe+9PiyKurdJUmVQgpE540PWWYXQu2p4WeDXYg9+2XkzgwK99M6CUSKvEj3M4mFxMf6QRdTLv2A8Vd8GRq+FfzHC3eGssetEe0x++/3Dhjhgv81qdOOpPLQEcNejxUo0Sgado2b49+yAGmqZ8VPi3uZVc4W3jvXAZjcJbo8IXd9xJy1ODrI59rMZ9ejk+kjv2JXj6z9muR8pZp/Rui6fxpKts1WT8ECYsXNHbuXWN1l6vLqBUZU3yAgOsvfVOmxSci8H53KnOhgXg3n4h3auxcnossP57qKkaYONvPqtoBfE+9HZwfKkXYwdcdStwV2RT8KrMQ+bEYdYOf3Yr3lWWkGAFAI/e1I+lI3wGRvhg9g+PMc2CFUafCOhRag+tLsBVePypBCN0nrkRuBNsOox8wVe+htE6H4R7Qn80avYbwOV8qpdRu6yhQ6W1mU7Fa8xfKCYxcleFdTGLb1kJL5Usr5L2OXnsUX/Q61UYki6qxn8Az27lq3/C4H3byDWpOb59+3FfrQOP9elPlHJp3V6J0r5VGImjcC1RnH0GD7o9JA9jiy0VTF+dJYLn4T2RuXT3JHPEaC4szZ56nnrPAh8FnCIa7Nl9kB3mPT/o1p35SjOj9WL3HlwTv880R7uN2FlIFm4FPivAWwqi8piVLxA9vA9XrwZUsSsfOybPeJ3ADmsg9iKVrLLJxbt0N/G90hYgXjC+VhzS3mYGJAoGPsVXfxFWEThRjRowA1eobAe6EyTqAkH2tTYvtTT6e8Nn6lOanEbB5pzvObgRkf2iaM2cxRcNHKaNA6CihGTKzN8r0rvybI8PhLQI2Cy4jWDbFP+t30b12UB6tYAHqhp8yFB69McKYCOwnfthHIyCQ3TTtP7b/k1NePQNNoIemXP9esWUz3d3Urel7Czn8a90Yi01jSE0kJ+imW6DRRzlfXGt5TwCb5e+kr63xTm8ZSW+Jvt1TZYb5AMibo/BnqzH7MpLYrWXhpBKL38XtcXsDq+vRyCuwb7UVCbh14yXChsZmJUb0AdexyYk+ZF4Nfoa6kBlSTZfX3unrNty+z++qMvgtTTtMbVta1pzxk/gtszRQZCdgHDx+HPDOl/qFPgW6zAJCn8aTOCTYPkG4XP2wP4HJ8i+mUod/go7tdlbiX4dD0HT87mU3RIf8K0lfm0E5fOFYFxAQBx0VldRl3/kPqj+hdjdnaEM8G/WsYUl7RUhAB8AiHMdAkwXN+apMVgyPHsebJp6APcXer9NTjJWe8Imawy2s0VUfNzSbuUMFlo4RZRLGObwrybbnDSeQIITSdDQcsBz1XcGpJyBQ30FBeLZFCxFobeG+KHoCYbzsxAi2MhIQqGzvRVYC5izSIazQWo9VIDKarMDZxzcYOxAdpW51xKVcIN4JDH9QcxcnpFOZZepQC6COa/xABI1uMimeDMsTtrVajcl15npcNaz6ayIEufpA1MV3OT6K8SgbxTOoDnif/X1TlcNAvws8DM7HPJiXZ9MsNGUFZZkL3r3GPc6mRRA6Phcp+T8CPw/sKD9xEPn242OZVnDeCVw/uhRHRLFhykvoCPcmhbKU4Yym4h90D6j2QYDmCRDNOt4k7qbQ5Eo0rYp87zOmyVfXrF9hZOU8uSruh17M15XDD9RELGf6JguvRXUygoQfhv6is6hn0ootp1I60gv/8K5yK2fXe0GME2s6NffM293E9ngy3rZ3Uh2DHmk8+xDFqiSwD9h48auSQQ9BsmiOXt18thWC65nlIrsgwGkZOgJuHc4k6DXhPSBPokazQK3ig235PyHLu/hNXZnRghGbXDZH0RdHDVFbyx4nZrQdrCSPYX8fyVtDwAdlGVZnC+5yzUGiryo8KItVL9tAOm5TSmlcvn/TCSuaFm4JgpQ8dI9Ih8Gg0UPmEhfB8XjKqJrYMKvrBNG5hzSe50/52ay2ATVXDEMFbZ+zesWxdpDmB6vKCjC1XY9LRgq3x025HrEwy9w2QH5nDYFMhm6qK0MLiSpj1rWaRu/NjPqQuDjEK/2HYJk9Pngy0t/vO0TqT4kMvgkLlsFaTDcXoDEvZMej8CVcI0Hm4TcR0Xr9mxKMbzQOBZ6UnGy24QKR1+pyI1rvTuKQPTELm+gMCidvcquR7SyXwW4mYqqrXfj/jhtVCBjxzhbIYd8UuDwXubq67KrQN0Bqd9vtms2reusk7Nrd9eX+27dVlzI1IaM8N7YbDVjMeAYSTWxuae8ScaaLj7NOudSiRmJ0xHT2EbDV93GUXeguJx4lRWf8r0i9nMq65R/qZzAd208j8nUJII7KHxwVNKrabcegwXrKfKLklXJyVcUrQu1nbpFzh2H7yQOPVQvePEX009yM89yR7XZpU0H4qAnTK5cUgCup6MMQPAEspVWPQ1/zB9h3SWfrePx+bSl8hR2k/RL5101S7FXm5pt5qa9/Vrp6qr4YLSLHafD7dqIZwCp0XMDr9bw/gCjZObVrVAht8fC//vAapqCyus/Ihwpf4Gd46oRQSmbhSAO0x3+P+7bHHlYrbZGQjWY1qsKFKoCs37COnazKEbWT41PRiCAoyZRCHhqdfTYPUIkIQLf19DpIb52mDXZD5L+freQiPbgad7nK4sCAsDX0DzkgdSEBbuaNt8ZiSj5z4ZR8A2JPiKpZnHvAOb/F4Uz6pTnTBEMcyhB9TTFA3x0cCZaeoSBlGMkeK6RmD1voIWX+FsjDy8X1QyB2W+G6guDrhNUyLvOgblELlLhPMx0QLW8sRIh6+onxwbUAjxIGn/sQMDLR3F25ruxZZpq7Ujtst54LZTiQz3rL+bDW2/K8qeC22QM+XSY3W/fzOaQuVrInMEYHvnKoONAqoGtyQlKHq/WiGLiEUj+t02i87x6Tb7L3j9AH6M1jrW8L++tEinSejz3wAwqQskVW/KqqoFE0TVqp1RIqvLabirWAZYv6gRhkbfeHPwb0Q+2ktEWM+uYiGTzFl2gLOEetSTg8gP6bHe1rjEoT0dEBJ1xLdWp1N7a+8HzwH5KXDA/nrqiNt+VZWu0dSJizdHydyhKSyC4j9VRFG4mxCilxNCCwbkAFvUJjO4AT+RDVCO/27yhfQnrvuA/DtFig4GJMHmQVvN3sE+omCIiKgWaEWZpwHg3mAkckyr3BmuBPu41DzpNMv7xBfOsfyEDrqPqEX9NFbnQpD7AEnvq07D00/1hjc2MNfwqmN4Z7GpUM9huatkED1gNhn+BKbtMpofHrlix96FY/yvQajiYJKL4QRJIpOqeGZNowC3R4aRlKV+84a7Iswzjgw1xIlEDxIUv7iqE1dLoGtZF2mBiIhn9m6EYKADkowd1cDhraKlNIP+2x7BsuHiLD9rGPtST+AqrVk9w3hv1YC789vUTKpN67CFRy9vr+HiuePb7//c8MpVxsbgTwiTVowx8fMFENzU520gIfII4fnP70d5W+xZ37s244H0jqaGR3RU6ydlfZD3xY34fjYF0iFTA5DBvOVrNB7zAyi4OGlTHpKiE0RyOMnyyVemp87r6hqccaCDuLtLZGhIr9oNvDCkaOYinVeS74k7r9ceDV6Bvi2HG/87/cVUwixjRtBr29ZV1bjGfyIARYh/F0MZDw5UmnPee9Z1znwf4XDONo1h1OQOhVMLeXbhYVeGHbxoRqPI8IiE2okahwOFNM1tuAiBPBfr04w8StfJ3hJaM7yAi3VG9RaIoz8hzufJKrQTz9+WxIS/y3u2c1jOJrBLjKGq59tGghg08tW+tCBsNY3KaAaOZXbhKB5LEmJQlGvvFLjBzPN7BTw8m4b8ptLZpddh5RGzLKfIZ2FxU/wbY+5myIRCoagYbA7W/+rhy4qYzfRCnQXxbXRglT35WSqSuUZ1wpUT7qSGgXBH2ORka9fHXbfNOOIVvY0dCRBxlqQ9ecTb4krVrAX5dWthOJuC1gHRgJu9bM/86ZMHqMPenEt6zZNVGQi996KU+QrAGwp29s4c1woNgdSWkAD+o7OkimW3d19PcOUnpVfXida/qiKmo/qqqy9WNUj8OZpFv21Sr0N6BxB1o7FDVYPJH6S7FDUCwNRjZjGTzvHUtXC4ktqCUyOsaSqTI+w//GVybH3DFU+yCZri1Wt3OxqimnAS5ynUbbAXUgYW8eOcFl3MmICWscZ/tLWCTdfUfUPqcm3bDH5L1/e4vxMMG72NW+v1nkvLgviMEczGflA33cvxumGjRivnYQZn3vgbUAzK0Nibtd2eezSJcEeIcxHGgJ0aVb0Mq0CWbwrG4Rw0vKg3fuNF+/+FfL2RB7TLNYNG9MLB3vKTkTamTY1OL59ZcCWvxgsLtWB01HIRW4B65xz91a31UIBd0AD6i2be2oPIj0tvHc2IEbJ1AqVv4SJrzyIhvfZZi5u6zaLD4ryxj0KTHZmKAE0wL1svEBYZjeaZIsuvAra+SOgDQKuBfAP3fS59j3s0Q+b+B3mB67dlrXFS0e5J9hD3U8Noe6vFRM02aKDeL0d7uG3YBC8Z1PyEHBYS1Rr8doTAhPJAA0bCQ1DfIDPHrCeCuQABm0QibgMtV9Zhl/yfJowvv2eLjQHzdXwUEniocXIIHmRiDbySVV+jk43dBq1EXpgQEBai4msHM6CNIN5oKLirCTyzSjztB77zoyeE/kV4RAxneQ/SdArnNBDlN/jdXHL2aGRXwnbxmiXHozju3AGgAOrlBmMkhQFkV2My/kIH9gPr85U4g0FjJtMfiv7Rqm2Rwf2YYAApg41qwvKyqCjcldT3H3teIqasbEfTBupyGTX4SB0hKCkKPqbqQPWj/RjAGpb7My43pCMuVJn7X+m3Z9FKo0hVciUberNH9L/iLZMv9uqqqz3GSAOhdGmNYHCDpKhD0DL+cacaIflFuL8qvFVQgCDJOT407rz1sNdcyGOiorjxhC5rlHe4iNe0wqncDSvqtk7jbPanDr/PXvmrzVQuniax1ylxiEEcoIvZpvy14pQxoPgfXK6jF4pdZRlbnfcTLV22drkzDurUZ2mgWuwL1a+oys0sIzWNPOgwO7ElDNPY84fflbFj+Zk+2/y26fuaLeO5bW63fLwrnijUSdkjK7CdYSuGci9ivYolKVgp7u7/3zG98n8dASqsSmqvooBIA4N/QtbZgXhHUbHJmkfxXfiD+dsbhgf9QTBo7Fxv2VuCW6vmhOJn89vHvBlj8rNOyC1tQZPZiEh09K6SjBL3z4jk0VKtPw5Ln8VwjwdlZFY8OqeW3msQeC5hALU2MQfvv5FTvhGFNjGgiQtVrpHqXmw/RWelAd52xKikjeiV/oqEyBFi3UfdIAMi4aavR6v7bzQmSuYj4YZTByxgmKQuPLNWCtJbS0e4K9pZdSgLqansUNGivCU639bhnGX+ImV6C0ZSuZaEAGYblB8MWwdiZSV41BR74/GzhVqAvMwnBsBj+EIfpKaoHUFQUmNtW/51pclb3qvGF1OpS8L9dcqvbRBdEy8HYINcoXuc0HGkyx33fwwtjxpuspZ5klOWer7DauYZNax/civJceLcFD5txi1e/5UZ7XmG8fl2Kdvby/VbpgMFJBCfhwDCo7pjGdEM7BmCz+a/67RfxTAu697x/gJ1ciNsR8aqPDNZ36fAhplfZ3uQCElO5VygTRK6wS709+GGsxm+zMD9pWQY4i6cSvZHkokHinpk7Zu/O5q3zKkMJC7YVcZiSaNhYWI1MNSc3DueiIBNuCbCGOz1dsi05Qy8/cWeuqrkc/ohQmp4R/GHyP6uQLRRRiuTjVVen7GEEh8GQPsBEZHKvUQAELhUVKwebpqQtBcTJnx/UuWWygSsmSxfRjinPOPy+5SLqqitD0LyiylUOg6wcDyb9FaGJBYz1Y3HaT/M8DfeM6B0s/cMrgRGH3hpilNxR3CjjSUAsBad5krQYu8fbf3/wmmrxSBI7HJZQNj/CPvfuLx9YnenstFBiGJsSmbiqvvPZMgdJSgxZLqvuYtIUi0C21rMuYnnEAVtBcY4IF3jRJ50pEsfTBq3WY2Ny7AoaWC82arB4wzJv0j9Wez55o6KY398d+2mWGvTbxXbH6e0j1+21asIfCTZ7pfT93VrFL/xySEzqK01xPHfktlKsqMLoQSSPTIO/4b1LsHKgIVcE7u4zWRBVwZUHZzQp7K8Gtnx4DeHZiqU1yKM3ocH5V6BTynLbEAH1+NkWIMnV/eZ7ALgzvKFhsQTg92m3W1lylQHzwPbkyZACNN9PEtBvJ0VAuM/sCy+5TRQeI0/MF1rEdtdsslrwV34mSNSvDS2alRf1MBV2enr2wS6HWUwwYYPUyqxHGEg6guNDMC0OeKAEGucSaSL4yWSWD6mrcOZeY4ZDO+Pd+6lMHu4TmMIi6YSA/tVv/IOnjFrsnLVmSJWOiVrZee7aMMA30Xx6EKro70umnrqEZT7E7wvLEyjFC5FBAjvkZxUebKdgl/ugsGXSNKgcelTNbrxSjHpjyHrIB5sdI543zfXJruCz03xLRWNMIaP2p8ik/eP1BKXEeTfjN6D7S3tSyLr2cg12mLcnsyMp3Lqk5UJ/wlVkF66U4ObXSLlwNyr/4JUDys9ZZ/ka3/7MZJNCZS2biOUAXtPE/jPo1IAM/tKLTCu8tMTukBAZIl8n9fn77YaiP50HWz/ZD9ChygFbkSanH/BmhYfJPvs3423iGy77c9V+HCEJ66bIi4cP4JWN4hXGcZNjig9e7zkdxWzRGVThD5/bAGmFWlYYKu8f2FYC+befS3sAjx0gQXiXDHcx7M8xA4veWCdnsuGnCnCufJaBqs0Ye5W8h5FknCOTF6yPxU5JaWcR1RDKcThg1huwvl+ZVemzFAjCThqYtowGKyq1ckxz2Tlmah/BpJ1DvPddk291PL0TxqBQvm6vIZNQ9475MObxPbG07Ztjuic1kjvhlLnwziCCHqrEj/rfC8W5fG4u6tnx4y6GKLfkDryaFriics4PitTVCFBQTDamqh1V4b21dELKdmdaf28g5CSYk2UJ5e0v7WS27aHabZd6vSV3ZJa/x0J9dOspEqs0PMDemnE9/fH7PJ/3QqqItx0snw469V3u5xtCgTp6VxDmPXxDWSe6G9b0IzxkKFOmpUSYEtuduz/qSOUb6jP5eb0+PPA+8eNVetS+JifV5cVFF6IHL9ukwwAzIHym6cyIKXR0vhjkmbbiscO0aKE1ZRFS8eYifvT/W5KD96J3TWsQCJdZFZqha2htvb8EUrzbcTjf/W6yAl9V+rmoEDlE2RNzQ/fooFFLqNDycdyvSFTB1TI65jvxTeKirQPAuxEOwK/wolzLHoS6NzGoFwYIRpg4OYRn+h8A23QYR4YH4oqj38uuBGoZhqkrvh5BYIOm0UL57b5klDEkDnUgNnqJnICrpbuT/8QdQgvL1ti/snUMOTlxj1ryI9aM1V1T3UwJ66uu+vwNEagYQOQa3IuYZoUZqEX04KfxU+mMULu5YX1RWzffGt0toPWxkbZEpcetffUeJwqeE3Zv7U1D5U2AdDomX/eHt3SskljviPL6gTVbdIwfTNh36QS23fE6HdFmzIaNpNsejHzhRu2niDcH8zE3Wl4AyWx3F76+EdQMeypP9XNYXH46EWOgDbBi62qBC7OdcuS/Cr+97TcXruOzgjrWRmiu3VZoiNYe/CLNoJCWih24h/0WMUzUv1qPN4wQjIq0MOncteEg3otRuT4+RDyfXN5YuCFAiS5hN/97p4KedKfWEvAqaVNlr6JPlQKxQZyBxRVSzELnUdS7I4x/o2KtxkK1OY5vAZaR/wFUObJONHY8brXQbvxICWjKB2uL/LYi9VEC+tIjWh/ull1st8cpgXOm5tneUc58osey/A9JVrOiYj4stWBsFbdRb5SI1vSgKE6FinLd3g4AG65qEtkaaw1vbzRvOTobSOhleEa0DKv+p6CN6fyjoWo0u97+WPRkVMZUaX5+HlAXLAqp2AemzsISd9bj3Y5G9hCmweNuJsskoBpQhbYCYLK0HnvOodP5Avp7RlATQ0tvXSgLXaoULK9Oe38Pv67ho3uyHdXqOL4MHf/hkYiaAiQE5DkIXyo9Z6MAsS0xbBOuw+Im/ttZ59ypGo+wkq21L3OfKG5RT1L3ba6EqNktvGMDHO32zj/kSM9x3qucNCqudGFDv/BlTfj0O7Mti3f9HwNL1YsG+fFj8F2vTMQ1VyAF+/eYSxwKr6u60QY+UgHeRqM3ukg5hRLTcnzWs9PV9kN6/dKpCjxFPPLXOhyAnbbCZcFBiGl0exThk8ovPoZF4eBnrXWh0+P9HpesBIQ1P5ysrJMSaOkKi7ElnkUnXIeyDPylLTR4avFfiSPs5ftK/GGPSR6RIDSoqg3AoRG4ROWRbjkFZQWpV1AN64lWEfMt3UO6Nj593wsjC73wndr19BXaAZqcKguXyGGZoLmkcOZRZlMuof9EUOFDRcfyT+QXphe0VltcCng4/wiy+HVTSWWSDQFAtxVb3qaDpvmIvYsq/7c6rTKlox6blOpLr1Y1t+y/tD9K+7mPZ8xAz4JHT2FpTwLmXfbnrqVb/Ke7iUp6lH88WPZBGZ7Ftyh2ZwEZhiY+DiC+rZcHVv/lvsi9EIT1Obr+JF8n8UfnRUjUCybtnPs1UWXRsfKil2jZaXJrdDFCb2C6K/6pkyc4Xaq9lH+QMV8LoYFa6EWB4j4SK8a9tXoNZwBb8W9X4kSp2vuWBFWr+wX1SdLjFcFjWEDnolfGYvXwQ7vLtbuFDlzC5oFX16mQwwS2mvUk2T/l2EN3hd0eHelDzH7s7So/P40Yer0w6q8g8msvCwuGoHswT9mpMcXbjDexiI2Ujr/OzEkHu9ENyGB2P+gJ/IDjolGpl84ku2/zcMVyCH3hqGSmAJkC8GjhzJ21l7fEjNYhMeP0uWqhMyqbI1mD6MQHjGMlqgKzc9DbxHop8FQWw3V6iJ16W6m+++tbtxbhimC79sdPr93rlaluvqlqeWfDwkab1JFBdf2wqxAiBLOpe5jgM1oWXbUWB1UPSVcFuDwo12l8KZHWg+bBimhnujI8JRJ5tMRN60/cTJ5b9XIFdnuqkICzKJAhU0MLFTW4CNPiko9AzQIBVOuJ8QHWtAaR3gCflfoxpZ1BVc3wLoYLm3sdBL7nGgS9AHBdhjQ2LSO2UjeSpYqePgspdYoVHM06RpCNZb22ZocK6lO1o1a1AlS+43Y8pUeXZb8QJejissdLqejeJZaa8xs7T4YvaR09LoaPsSVtkU9vFWGQl6AGSF43W3t6QGyIWm5Xd/wtGjCQZA9Cwp/hiDXd/26GLFyos9+AAb2xAfgA30WCibGznBJNTuOhtVq8CZL/DP1blvs3fnrnHRw08zERntwr/u8m3h2wbibGTO7szh1osY1JTU7zO+PYDoSZMBze4wlm213lUh+5KAuK+kEvuBD5P8cwwCd+dx9U9nK982osu9UEHrwWvessQRYwRkaujV0K3c+N7JKkCYHHIAvJaul+0tyg+Xa4M63DdrCIHy89oscLkL94DB2N6FD8u07u1wcqYeP80twppPztqHR1ZoiI3RGvUPL1zyZ9stZGt93c3lkUSHaI4T1YFTOop7HV5P6noux5hN8xj0xRV3Hfcu7wvWWYN8MERB1xxFfzDQEPhgct9uUr4+/I5uGE2Gqls1dSJVIHKeWRaVKVJViikPcjiDm5SvKkspwhZ3GqKREYQ5yGVBSWJ8E5pDnqRvr1PCVEUiItroKcQugkdc1uCMj3sKCT4K546RRmxZJcvIVusWGGbOnOsw8h62v1VsEq3FiRGHEqmo9tmlWvnZCCZroduoOphXDF/FwdkCdz8UhlZdK7cAybw/CmqPV4/jaL4iKlQviskBCIj6xTmWbTlluJQMKztJkHHIiEu+sF6ZlAYam2OYh1BH9DnTmkR3DqyJ+zUZPO/BCNsSJA9mYZmHDoaviyKJuZ4HzgEsYUd88FFbWInOZnH5qnF36uBMx2vHV6IBfzIl9JZxIb8tQGqMaGPU0S8TWV3Px4iOgVMBYdbxi28ugvIv7MUkWpxrI487tcJoinhxZ2NUq2I3qVCXz6E/1mc1wA5QaOyWeU1RG+cNJDHgtk/os203Wfcp063/6zkTfjxQule17HKFJU6Z/S+DyX5/D0tELBJao5fP4J705jnNeaoRgjHE5C+BYv94Smx8QXPLIyhVwk83QxbVdpP4qi2nxWmrdSWcNMJPy+XVQ37V0iNfzhbRNzAvYEGCGeUUUlONn8qitUuPxdrPX+LAAZKvqAbMlWZjgeUhcosRtXxFQVgVW4F6Zp1ztAYnyTD1j/rGe1QD2r4Wp9K/OXu3ZlzagNuw1O6LBClsRsm3yLr04pX8kZIUdKtueQnWhT5tVR2k0QSSU7Mgvisnk2NQQu4n/aOE/jSTxvUw2PTX3G9I0I4HRRWWDRutZFWEcRFl+3OSmP+EW3DuG01KNm4hds6e4hbMns9xTO2+EHW9lLesHKNaXtgvKO3iKD+fo2hI1oMWZ/5YI/Y6v5zKBF+0caH5vMgfDfxDdSjeHw+vZZXVDUeGDN9M5Xya25AcDvbQOib8eDQL7nEdV4HK1SZ/vJc6db/zOFpk2Bax9Kn0Rhl4vuwpLjLp5STXoDa/04+sUe57F8o+wj7Liz7ZvVxNlJcoZD2lVTu/lYN2wI9KbR8+a780CjhmciTQu6fFztDhW+o2kG63WphFLHUo6EubktAqg8rD+vJFQFQ3hOMni9DupFPLSOoWI/+Bow7zD+t1E9lVzG+546UFKasXr2vYUH+1oCGXmzP9avv8ZMvDMQaPJA599tob2hTLFJfCDXycNP8YGJf7Kaq3S3wAAVqiRRyQtvmVToZ4G+mmxcWD2L0bZHLu9L4Tccm0Y/9Mv0tlTavIl/gKMpIV7GsyhgtyoAQZ5hJ574kAkKXw+Htni/G3arUVGUgAI1b6iIwNJM4skHLait3bEW0A7+ZNC4DXaNgmAFkPn8TifCY26SIs1yU6t/Eyhxsy91o2R3M2k1F1k2onasq/0PoEEE1TgXSEN9/qcGpXN3ja6AIO7uUu+nYSz00WEl5Ab0KaW5JYH/xsOOQfLFth7lXHePTlVSZUhf87TjMQ3rmsZoeQTZM9P5qIK/W7nwO50JwGSOnudMFEd8CtHJA+/PU0O4pm5ZCpGitx90Tp0bBN84PoyF5nMoCep4mxm/1HpPZOC06ULaKpJMJmq8fYzeslJzkCXYXF33gbFSpRl9VtIz1hrKyIbJMO992WxYWgFd60oxAg+UgX1raF5kp7L8KpBdoRyjsv0uM2/femD9n5ZE1hGp6kRvS+SODs/6/HX1xHB8oa4BWLz3vYWAL/ajDoETgKjub9oHcLuBoFMJ53Y9D1BEVmwQrjJC8h6P1JkCNCH6opruHDt8yZXLUNJd/yAMMTQLz/NfQDbM5tEwV9gCIHqIDYcfM/BFKAapod2ENOvw7rgykpr5cEPn2bfHRUyvIeVM8aOFPJkqkTMskj8ls0f6pC/CGah8Xg0CzRAzIK4+gCck/EReKjc3dB/NVgVegCdGUI9sfvVMkmqowE/9t4Q1PNdJBsLr00HOfqy08wIP30vm745GwmcpVBCeyQLK7z1oFAaEod2P8d19a9Jg0KY5kUhFXVhDV5vEDmrDEAXkJBstXabpn/4KFHYKJSl2Al0p/Ou0jnmxXetLDxw3Pdj3a13A3gNXd1nZN7SLP5ktLR/HbnLIG35cN9SQg932C7Y+AV0fu/XfQuQErw+BFeP1daj5vO6dQn2EXMFM/bQCbTBY4ycITRA31zMmO68c6AIaeo/OszdoD28CX9wCxK1TJGnsk+sQzlGMajQVzMKbBoFzBJoUui3nSENtsRiBZkEvNpfz2cpbKc7+Xm+QFet3bsOF/A004HGJxz27zgppSNNTPc9azMEgImPdxVO7l17c44PIhNLBpCEyhkNQL9MeMrWaJe4e1PVjNRR+QTIsJnlx82AQ0Gb7P1X+ok7GPTBqr8j7bV/rbRj5NU3aFkn9mClufx9bJdaxFhl7ud3zEwgJg0arHl41pYonAIKwlI9VzpXYKLCCTQel7Fs/0WyIV0mR6Vv2GdkXVxDoJI1KhmzZRiF2uz9fA2XVB4pbpH0+gf3b7ZWM1Vp+SPdHSE/J7+vZG1LH1yQkqZjCmxWxSX32yMc9ROBwB64ZV70JRtRiN90jUXe6ZYshxVa7rjMmCSotWdrRxElkiOQIJIZJ7KzRkNdP4ZW0v9YRRK1vJKBc45TBKVuFbmRH7i4dUVa/KTN984NsnqZDuLgFEQwmmpt3UbaOxAeGd4+9tUPiYurxb9omZpwKb0K+bl4pf8519rjkcoD4Bg0ETiIVMVdiBtDGEO4+ndq8zmYbOYuN8HiXVgXSPcCBzlimfOAXYwkHf/vh0qYm34iOucLedZ8dN1Bxym9df++/WPqdB0QitHnojAjz4gZ0voPYb16aTjRL6qmZSW4vJVHLRWvsL+1dFzJnuo6jsHijYS0b3KjPUQfkQUBg2LAbD/Jp2t7Ms+sMZ5/eVY0LLzVLUkmMeKpp60aKN7vR3UWx5f6kY8IdM1syIlDUzF8cj2H9y6PZsRCmMuDedpixvNs2kBHxVOa3Mr5z5vctKg6dlvbKgyfRYezfa+rgjwiJ6Pd9+vz+0CthvC8sx4UqSq8DiIkL8i9ca1PisQEixJMgYFhqRW6RmKjJAF44rq0WjTomhs71joEyxzC6gHQ6jkAwm3sPcv/EFz0VnezXrCul7cG7E3ps8+C5WS3XM/IuwrjWr3fCdgi7NVshB0SMyIm2uStsGcdOyjBah9stOYk+F7iWTLJAt98d9BlnAOrWks+iPqHr8q5NW0YmdmEapWcCWxHCF6KCsZSzMZrsEgZfq3t/phJhqpsbNio6hboFdxcBgeLZqa4pIIyrzglAlTjy1nhqMN6Fg5x7kvPg27SiTNaONHPfLqXxFKgHcStlBRpDGRrU9JDm7NdIoqiQxjQZSrxbm8DJGUOX3yhl76f4nXITc0fnN/1jm+m0Rsb0f+gvlWWb02rg0t815wLeEJFvPWUHCTq0+1ucy2DIisuF5k5x2M69kL37TTkggOK6gYzumGjkSEUVG8Khu5Adqnq7qQFML7HPCxCTELV8SK4CDRN1iG24VlEBPe3wqAfsXXR6I0AKtN59Fo3Mubdj2ce3q+IZBMgUI8fYsLYFm+atzSVmmMeDbi27v8tbhXZ1iFbcCUB9v7loYnhNPpES13xl3oNUc0BPF5TWtX1zCkMugW5K7N3XOugpxm13043nMWKGYk128eyE8TDBbGxK8Jcs4brEz7ykPOXMgQpkbuAiT0obJEC80p+4RsM9e8+EpLPaq3hxlQYoT3Cuki3lqXfNdrHrP3rrWKlTIiAzMYEyTbcw9m9wZBsshEs1k6Wmrsk0dLTHLtzBF5dmaJaa/8cYKRjvYVkDPc8N5NploPu5FmtaAO5mLuLipm4QFeMRoZPRmOPSat83qBdpghYOGZA2+nUucGIxWLsnf1/9X4dLazqPilrLivgB9qIKqcVjAs2e/MQw5cXFiuQWcCkzLtwvdyk+ntYk526RoMx+vTnL5bXU7kZewlPQuLefRrdkSfx5KeCgghRUutrHzHlnQXgROXj5hJ81TudUidSxooBTplK57slgSlZmJJvqRHNND3WIWp8/ptJdZwierlZjs4AZBZg411SI73F7AxcMlxoQJ1gITMxP7cYVlT8u1/wfkp/nMVJkXQR4nRYT7Nlco5bwQKiZsBimUIRZjTluW5VLDOg6XT6+Yasdh6uk8CR93GJSodZ/C/eaz1R1YbEZDdrW2atTKKiAJMrsipHqLPHbzhs9wVQZn/VNoAdqwoqjHljcjsY3NywDWiuh5RgqwtBhQXDYtdfT2IDltT2GWfpZS3zKwKRGXl4/AZpZ/kA1eWl+VAXxTgHVqunQfSVixpG4qXII6cKRY01/W7QUctIp4MBWMHJEMpb5mdzELoFvvKWlQX8s/U7AwD8lSvNw8b+gm1ObhEGy2IKpzhWis/uZclSvVm2wHzLaG0JpRp+eBVB5bEymdz8cdgvHrFVFrcTAYjckeMjq6Zp+ZMLFj/zQciyopA9TgXmJP7K+lwbyXtLrpg1sT2kfxugOrzNe3Jm1SZANmrs7M36ZvYfUIJkhCKLZe2CT7+gOyWEgg0mfZTl3HVFG72ld4l5AX8qUfktizLO5X8nTBfZyXv578oX2PuMoUttNkRmUQvPUKrbpfygKyDiW7Hk4TVPdGr3jVDn4DezCSuX5x0qGSsO59VplS/Jwj5B822dj2f1na+91hUYveUdS/cxnw1kYyjDQ1V5aB1XEfVPvZad5NSceDq10wpj285hLW/M5YY84wUu4qWN3O5sO4jUJRXZydqhy4b0k+an6UJShVu4Ejlv4KMFCD4+rDAHzZhcaKo19bt0z6j937d5GuF4lN70wQF1Q7DHFZUiatTMu3lKhI9QJLbJCpbrWb+9pDMjkmcOzT1qDXbPuIXa45enVcV88jazkXD0IQbpws4Sub1qMuJ1qmilmW+ADLKkPUzqav+dFuG3riw/Cw87/xAXJiE9/wg1CqVhaolhF4rwytn+0EEt5m7+tMkUQO6mhVqBnYt4MCRRJ77Nw1kp6NlyMBiECCVlmOdlw+U29nA2WOPL28YWwlZt3+P8jojgum+kvocaxtERg3DQUv5Z2dt5juPjf/PzIyYXbcS/aJE+tvSpPIaIxXe8ASBagpd2EotBVYThjqw4ecqM+uRGhJH6vmdaSTp9KOFbavzd7FVPcCbV4Y7i0R8h/W55hSD/UazBygqySNNIEtrlw94QHhusqC1pW6gflUGF1Fiw5udgDCjaF9YBLPJrPwziRDapp5x2b4rzYusn3fh50CKuHTKTwtHFpALayX5hxT4gAwQJpc7UypKjqUjY23/mKbp7l3nw/mixV9l9MdFoxLnF3UuwSvP2oqC0EP0KNrmhmuaDsoo/aSsPmbRa8JWsLpV0dPtkZHhXLNE1wTi+TzshoSzUsLKD2KnZXyR99FxWiGxEp1IjMv5cZbfKbM5f49qaufI/NC/Y0p76oQM0dHwJKoNcg03AZkSExS6+wscnF0ccuugd1rPZsP3+Dnd1n0GSjha4wXGsJ6FOIZgBDBnCD7IcExHsa68xILAyFeiMIMuI97nh7VFPngAkTR6MP+zsEeLpFjBA/M6d88fQAaC6L/8W3jeL1IB9MkhTyudykdoJlpJW+6BJFpXeIMAODy3GvNSVkV8Ot8AtDU/g55fuCwj16GrX64bXzhKt0kNwuWOoU8dn5PfLQLOvcQEbT11l0s2NOxOCpBwRymTd0dHUhKQPgNUcskzqExcUmEYV/3DDVpxc8VpDYQWSl0hOZXHlXOXmEVqlHr3SBbQd2vJ7Q9luy37XgC4EvFaQmHh5ITsD1SkG+twUL+VlmnwgDo7LvFA/XD0WX3KMHBohCo/Tox3xwKf6ax5EPJnr/Zk/aS07rpYuzoTeG5ajRc26BajiiPHx86OoB8T9EcFl4kb9RehywkYuTbOZFeOm8iZWwyPS+aF3D3OY5ZFiiUP9LaubUBM/D/ehOJNL1V/Hb6p2q2O4sh9TKOIRlOOSAszCVw/PK3flA64oqwx22TFBWXpQmuCGevwfbXGmB5AjXx+qdzGplIIS8pgG+82lA3MXKmqSK1y1oUl+2pD7oEZwlcEV2hQAd7mHavQe+LzFsKrw+xaEFLwsOBnVjnRA0OCt2vRqn0MOO/rBV0cUAtMefthWUbjAkBdJmqikXSQ+lj4OiukMmrLc4FBqjguO6HE0gKNN70MGeyMQdMZVxFEBWldq+Ne88p5VzwoWuKGpW8a61Gr9pvNwhhUAa1w3zhL9CjeHe8ZfF//pl3EKE0bhF0DDM06jgGtaK0FbwCCr8kr7otZAlcyemoZDaz5X4tDjR6Vr/a4oYOR0A0Kc6WxCEW8KFlBMdLPPrxC3mtkiNqemlYBVrjyhLmkK9KPRIGQOKGY7tVTHpS9oh6+lAQMUoDmSy/pKcfQECB6N6J/fSW/P403xEdLm9i7ydLuUco8u13jghnv+WmQNuR7+A8jFdKH2yOV7NMEhRtCAPj9waZ0mi5WS3ktLuGRFhRzQerciN/EGLAjoNNRZ4zn8cPuo4KDXAt1K3qp3/LJ9wNy1OGGBGL0BkLcMh79dmwmbqt7DPXnB4Y2oFp+5F+In02BA4/E9URFbrPxDPEZu3X23f5nnpokfvfCl37akBFqpdLsy7ekgJeI9w5TO9YU4d2dWT6uJFjbQLH9sxyUkab0i+CQvM7ypCakiZ/z3uGgIm5eVkJW3r0imPLZHFaLBs6T9nwmzzCsIG3iqSUE2ozJDaPw3laQEPxheMo6bZae27Fd1ssoLmGgILOhnzEzPGz/ZSrDUxsPI5sT91eVbR5drjO/nhQ2400peiofjnRMjixniEs/PYWq7VnkIp6oaqeviE/UQNYv9E03zeyN7YnCTgQ/Yf3oVJ4PMWYt4SxpaduB1qe3MgBVY37ZO0ZKQpa9Go9dRugQtOU+q5Wzb/3pmxbtknIJWwJOR6UWkPHqyGuAXKs8ICAqKqroT5mGPcd5BxCh0oB+aBgRXv+cWuVuy7+m8uGlGGtUJ2y4DyHQL1oDctDNQVZEz7HMp3PyZMuUkKNqalZ3t7bbIbchMZ2vHqRWMz7PdtieJTxkSLgKnPcfrTB0JlCyjxvl4FxfhdqkbbFnLl1pDsuN1nMLgiNTFizdlgefXdhNHAvtJqIV61XTNGWotP4TBTyc8XuLBTsEYCLjPZos2+6DabywA5bCGzgxXt7Vf1q17A/0eBgd+B1Q+KIDeaQA2duzDyULN2o3HIIfUFzOgGSiBeKxyZE+gAW4fvOZZdRtKRXJTnCOdGPsKlpFY6TPkKtsGyIsqzuN25ZVENjrSHLyE/7RqvX/WO2a1uhQnU03M1K8tjre/NfJ5LhYswlpKc+MrvwDQxXf5sl/NLUJjIfGAO7OO0G81dsT6eCDfY1F7/XAzePlj/QMFyCBqBz2cJ4mB2v7goStdmFYB4LL4vdQXMPVFBS1TFH8I1vHFFSpUKSE2ozGcT0MAXTm9ToyD31QQX9M6kbumR8CFhR38O0vqB01BT/tOROnlI0FeDwMmrEft3eIIbgQnAy3LYx+son2qk5GXTg9MrWYIf3skn8kMnt1iClvFP0ZrgmfWjY7E/FUyotyxtjr8kMOU6RhD5Wqi2lBno3dadkdjqAkY3xvUypTbluly253+VI30lt538vf9Kxlh39wyjer25oCaSVcFvsCFHAarrWako6Mie8R+mb8nGlcV9qwu7cqzjO5HinXP+RQs93FyIzDz4ooJtBYeoVKZnHT/K7ouzh+QJuYRwEzCMCkcfJ+41saK9IiZcxYXB5eq9NqdqcCvBetT6naR7yv58o8AXIdpg14rHmXoEMgGlXpFl37oWQj9HITyy9daClk/ARPRRTN6KZwAy/MRhq25SZcCqnxMPOLMHv+fPYeToEz5bp28Blvm90hqpCHjFV7ueBCu3kc2lM8uKbtqsATGcnt/HQFZIVOuUEYFa1Geea/yms066mp03Z+zvI4vjuJb/7OiuJFR0HGvTrrhNxo8K8LnHu5MZgeDXn+gmFThp/9KnWJSdhy5bcYANA1YHS9SDlDijKU3LuVsr8j1EIuTEW0Qo9VqdkdfjpXGp0WG0EUzAe4n/yRmt+8vw5AXBaHuqsePlunA91bvMafDK7HlmrjNTlnJs3M5lNzFFNOIqwSTxXzkm56um1DeZS09CedzRRPKUThTgSajKS6EEITTOFzklMwzZITGuqsGvl8DzB/YjeSCP/RnaKIPQ4jNlpmj0MjuKDEeeHCCI7KpieckXfktYaZvVdAdpYEMxqbHBZphTTVCMA2yduku36nEP0Q58pRJl3LIcrw8WRncp3MN8mlNk/lgt0f6AcIqUgsa8ERNMdcROOnyObKlFUxHQTH4W1UTdaeDxQd/fk2Wp6+htPc8e/3p3QlRvwFrDkUoaV/yxQ7QhGL2v5pGYDBesC6wl6GzW+ns2kjfujPX8ISx7RM89v6+kdGW6JAcH27EOUt60YksSFyhqPYvbw6aioHeTw3JEAoADJ74OtPLewqG23zhjLsuFCHMG3QbwqKbauy8XQyV8ZLaWccx1C5SNFNVnhGPAzV55aXjzZYKVVCQixQppebk20vAaDHCniELJkEmXYZNdgTHA7dRxQqs3qz6YDKfvYijewT02nvN62Z9msIG5VNLIRYCYST8pqEj0oeJ+jb2RrrSmGf9PPShADNtQmZuBX+TMurXZnmQEf2VZg4jG88kbanuAPTz/KpSoilFtQZpl1DOd1BZFS/eFJtlHxuLzrp9k3PeuHfaM+UJyOlypUUXvtkeFvzVweLJPyaBAyRcDnyf7ST8kwP0FpFH/g60UM6f5BpfpRYyrBDi5JfckltZNmVm2i5Yjm3SSDv07eKZIEViUsdT+0aZ/I5UPunjytzcfDphXrgFPBu4gTXHrtQOHHffpdJv/56bAc6lCsPZl5FHJQdRTpDMV5WlU+iDl0Kl/AjPuNa8LBo3THBOAoA9s5mzBF300IO9AQXgJBTPtsNWGC4zKsjQdbDjMsK9Ki4B0MrNlH6Vy1QMtl8RWbGPUgDOtd6AdV5YJGypeMq+jf0MwScwr/xuhEaasM3YbRTZI9egcD14l30pkUE0OW2lyu4wKhdFCB4i59hLxyQR7bPV/BGQFP2+DpXscxyTPGLxUo0tFQbR4GSVZp1yNML+evwFo0++kaqXBxrS9VScMS2XxbDkTkMlDsWml8eB8dLQytMRGIqWx0MZzyMLAoDU5YO0hukoCr+0a1ooRIcK8EFh79O5NquFTB73ABVSFefgojjlW5ocfB7owLH8Ljcr3IjzA5kZRbfDZGeZ2nRb8vUUAQB2MUhw1+dKesQ/tbCZkmybJ6x56OMjO+BzLre6RWFTrT/z+Pkno3e7X5ZKF9K7V+jE3L8teYGIby6HtrrN4hC55N0fXrAvnmo9H+yiZPKXPci4mRT8u6JSvdwXqLenSL2GEnsZEtAz4vmjvrLkevoAj4B7m4jXoyDKgXeTrtKN0uyM0e0RTLyhA5d2e8OounTlrgva+REey7sjMFrqdOhE4OkE6IUIGgrPo5Ka49148abJvzdQ/8tJSD7UTHx9bakCtcSPbtrak01wpaU8j1AHu7s/qq/jpByVxgBIdkywI0IDJvOHPJm8NqmGR95nKfHH6Znbsx3ENT/6gHdm0OjnT8qKapwH6WkuG2rqKMLSSNCJHVOyKES227Rk5kbcKm+NdR7KdA/EdlA4l83zzyPcu7rO08mJ8BY7rk0HJhNEPpylt5vUVAuxDiNw6GsszvMK4Tnc4nXAjDbsI0aJE3TIXTGq/FdBiSAxd3Xxzk35WZ77C7ODdmLR63eRNwAIOdsQo2DoQ6hw8b/hr/GKNsJ5y7Qwt1bM/Z2nlSb0P/gQfzxeFJB8HsiSA/xZy5bmJxt9ZXECXYTnhz+kQbCj7MdUNRR+PkKMXdS4buqwQ2emwdUyZkhJ2cw+O9SNeCWzCpEFZ3Lm7z51wjXr0GBqoClhEqHrvbH3xtO+JSgMFJFu9FBKDw++hwLdXs5k3SMonHwGEh0i8nHckZMiKhjfotZACUsIDt7qN+5O253MsJdVWmHJYx6yo8uamBwqQJfit3BGp1tcfiV1uVLvG+7hRCGZTKyEKN/AAnAOdIS4mhjmC7AGlNcsrLALFYXj62ubCoi8PZ2KQmbtD7ga4pF88EbaSyCqO56Nux2hSzSb0O2cVHkXaXPMoSmmflvApsSx0bzJ6M2L2gSaKLSjjqwLEDZhJVYDDZonQwUN0zEtRISvZyp6eLcfFu/5/tL4+OzRWMbMTXnM5m7qGd+uIzUBJGoC/mDO53sYOZfIPOyj8pKAOdWZa/5dThCFhSr41a/93pIBARGu1q3E2OWDH1yw/t/Hj5vX+b1L0jSlTpDBFBjKExpS3dgw0v2O92k0kawTVUjF7oPg1A8CahtNNCLkv7omw3ftqsCgET0h2TaHmmbdiN8Qyaxu7lOprPvLII4luTf5g28Uq+NZ8tld2FTEmSyzOLtlDID6/ERFnGnlxGEyTWSoAmU4FDMoyY51RGCuC35rJmZA/pTblKVZfgDo7BwRy7HkaRc/m0dlqaveB+FyG7xwbE15wSE7saWkcabVnJlILN2/akdDPUUo2j56a4Iot3aZuaZKNBoAF3+iBdaSaa285da+RZZQPJY+GapwVrz0Cxr5aG2n76zb4mSzYXa+nMFPeFy2AedyO28mxaWQTU9RaA1MTmCuSHToQuJ0lT811BD6agXhs9BSiDKbmTjhUkQnxxnPL1QUgakikCu4y/fkJXvvYLSLsbxF2zU0mLpLKcYlptRKKss14H8Ct2Hhlg4nBX5lAz9Mv2aTslOlvEue41WZv1rbd55HV74Au9K4opRGFihcl4AUGFWx/E73hY1eie1cd22jqUlnaUGb7UB5DhzbhF0Vn0e0rlOZx6fyUYsUF1UlFqFvxVq3q2PQ/pV9s8pZ8bjQkQXOg8uAbUY7LqJMquFtvoScU2G3tkFk1uZbBp1tqjm6iolGDnpC9n/3koc+7yZkywm4ljqB+UUz/zoPwBs8m8fseAzjQ5dooKuaRPOolFBFhxksZQHQU6hPigmISbwz5vdDeBWZSM4RGb8y5yvcbqVKM3cPb4OnyEJdlrwXfUhrG/QSdBVlTJ9mk/mKk2+kvMc4XZO81jPgJOQXRtg3bIC5WjvgVgCrkhxmKFqvVuyC1hr+48c9AVJpNSIsTXMc9e8MmyfTj+5gcVkmTsi1tjbF+IlWU3gh86RDZeWkOmsZJIIB8SWtwSFRum1k6twD2+IThtjr3Cb/PbQ41Hn0k41pCseXN1lp4DhpIzCXb970pu2AiyLQN9igjzAB2PvVRn8SlHrf7tIPEb+rEG6TeoHI/G6GFHkByZbXthZCuujsRB9bTdp0Y4cgTmfuHFPRJd/bjUTuiuBqBYvPAkHjNpl5KlQN7pc7hHV0wE3cqHCKdReDt3f2NvFKTGs38SGD5Wjoy1j1aTGCpy6yVeMOlaKVp1wc70VqMtDP9Y82HhM1rH4LencVIbhJvcwzOGWIoM0fmYutOEfFBt59UR+waqHTzcYjgLKVnBIzVpEEtMBuxn2CxZv+H4isusD06sbe+ad7mm+anouM9z5Pl2Ci0AiKd3CSxu8xCDqL95krVqb187zm+Zs8hEBFXeXz7LzdpLKMAleGnFRIwx7T3UZVgM1zi1YFl7iZMlBYKllQcrFZFHzS4gFY7GszsXWkqThQRzPf1T9Mjm2ffth+PiEynjV8S91ejuEIx/Ex6ryKtS12jM11R7bBWi/vQ12x0AUcyTjAwqp7J7ESg2N9V87bNOjBmmUfqqwEMIrz05JD6fW5tJW9hohrr5pHTrFsoslnYHnUVFXq6mfC26LbY1UFXsb3IPsYpJSHc2ihFffjbynXORQh99Z4hkhNPmx36UKW9eBXzw3hS1eI6/dtpwPopZB5sZDX7RugP2FZKRa/dkh+p1/r/oCahHql/FiXfCBIsxftnJsGvR4zFtgnmW1Gz5uXVuCGnh2DgprNM3hb7w/w6K7HLuVOVIcU5MVZ34vfh7kWg01pVbpjmYLqlbw9Qr9rA7JgbXC7Ih0TlEwcacWtYq4rx10AyaEKqaFxMriDYsRXfX3sj/nE8T9jVZk2rDrwOb0KXwcqLJBMjO6sqk3xkYMu9oQBCPRes3wf/moNgKP6WPiVu/5mXxS35agmTa0BLIXEJn6UV8jB27UJjYTxscOgSyUVPDw0wpZQr2pfDyv5J6TYnFpE0TJ4Y3Fl7UO4zdvpQ4T7mDB8ApgB6RvJUo1A9shHDJnrTAJpO/7NHmw/Obppp46+vwxtXKZaCFNygrALNl7mfPxubo2UvzfxOcTPS0GPxkSvByKfh6oJ3U5arjS9p7FYWPDR7FquoBjzbWGNp7vWqKXSHQqJSCYVt7F21HQmN/2ztKOsXd07JPajO9uZ/mm+NSzsw9nC/Y4rIi1uqpU4C8kUDkbNRhFLZHf3T5uMmlDTgutVTz74EwX2gJAXy7YeQLDwHjkmLeNuDRZlissnuTyvFPTTgZ0+k9PsWo+B4lEiCB3vxKE0K3ionk1+2jHo9W5dEG8WXEwjmrMUtLH+Vm4VJ6DZ1+7Nfl18omFpylyY+bMPiACtm/QfRlshGNMKOXRAq0xnOkqMQiVsqTEtkwyWHInPTcsuD+1Lwx0ibjKgTMAH6ri/gxZsXPkvNaVQo2aeYA5S6a5wV8UnMJubU4kuXJNgoY8nyepEtPT54Z09h/nQokVBIDnrOO+9jMzwJ6Ho05uRzKXlCsjrnaEfh93H8fAF74hi9u0FobHHn6RWOFEC9U10Ypr7myR0UDT6G/doUwFys+OHkiUzDxzC7Fwce3xhUU+qDAs9BcPt7WAZtA6Xx5TIqE77iG9VS3RoTyMFY+XWxq053PuZHTwJMqNXWXCYEkS9fAol3bLnytnY3B9c4yhvrd0L/qp/+O6xLggnIdTdT/eAuc3gPmL2z7H41pWxJCOXVX0Q0q21titRTocWy83QY+HT4XWOeeEkGLj5OvGU0z3abzj9LuAZFAgE1MTicBhCi4BDGeMAWl9wZ/X6y+oKW9/mDhQgoOvNYYo+lENDFMKHBEAUoOmjNQi65yt5C4e/DGvJsrGduX92IXMSgL88tF5SVowpARmIQ0cD8ddzUTlfZXVIudAxix/yRiFIaePP4RNlGKteR2ZRwWlTKpApnpWsczbwduCKjxfMAbF3usPVe+CdtgWWQqgygTQY8RChr16O21MbfPJJhRKZdtK1q6vyBvYzZ82mPfRifK5P7ptcuhnSkrlXrw+8tueXVXcnPIHZ5Mn/KXRF49gOXViqEf+aB9VQNtnjnAteWsglJrhz73DypVn42IlpdclMVDIeFFfNOO1s0LM7Kcuwd4UGoqM4Ms0c4vCJw4dTmVXIMEZ/0o8yAUvD9wpT2VQN8dsoQPp6RCcgtsA0nkO/RoEhVJUIwsJT7yIaTEiD8p8QOE4so6pjmbpY6fCsUx4bLnXU5lFbPP8xpTHswhkMf+AiQ/Hx9PVg/UpLksiNpkjwsGSm40O9/lMpW5EfxQ9UvrGqKG7ILnW8lqRNApbCb3hanUemdWtWP6bTups2icOoF3cwmPd+kVukeGMyD9r6XbXxRkUbqOQRCJfqKyhBa5H1KdgsIpQf7T1MfgMU3mOA8XjXQwAEum7Nf9P+r+BRjb+GD1lyaGTjnpzZhmVsLIdEI3z4dBrQzH17nvxQnpQcZcqs70duI8K5XFWD6Mqii+9jAfgQdQv/5uyzQfqwlupcew+utdW/f2oXSqYRhbG+gIbMbaRIHV6LTajGGRoo3wEyloab2RwLmubeYOAJk6CKpOnCCxAOZ6ibzk510hZrd+Wsi1wdFJtOZ+CxmtjeW3V8lSdnW57NVqotlpbKTCLHdAoYasJ7zJMpnr47dLCMq7sBoQvXPa5R2IEu4P9ak1NttHIZ+GncoY+VPc6wBtssVZQpviIWmodaSQcOf/ETR87BfeM+Q9VyETP5xsBD4/59sVVcmbELTyKicHGuwIdju/eS+RVTOig+x3B7OTTdl0vyn+pzcQLj1nOeA4OdEtChkF65MQip9ij+BuK6XCwpkGhFynyK57fv+S4D0qbtYbS8BZxgS5lNOkeiaYNIm7zIdg3Nxiw4Y7QO8ipKaYAIrEEpIjy5laCPZ85BT2CIdFbNMj8kHwFShPe5rW/37Ai6LY3XfW9qjCkaTSAofHOUeSSR93uUHgbuWBROiJ+VO84wgbZXffFRV+qSorrfJLjwifJfEzrWKnF82fXr23DcIVJxGalhksfQtvqbtCk7h4PJ7cbT3lmkxhEq9VRea0Jp57GF8azwUVs7M7GjUuhKF4hHD+/mqvm54IsNLNN+alfoW8wQk33sLFNyBr7lkWOiOiaObvXK22KLy6qdS3hpNltJFWVG0sZ5AofuL/3jXjvwMDvMGQ6fcQnJ+gb7v2LE57w+QoX3fmmpXy6ExIooEnNbSEIGNLjKVyEaEboIt0fbVR2xeILiICXUqzwnTCkZrBQq7Ar4fMOkhrKJw1KcPjQbYw+r6MluZeAZtumDrm202TrtRw9vMxmguE9QYGGiAVkD6nUIv911RdWvqN9Ioi4oKEP56g3QtgkCSLPMYNfwaqa8cGQDIDcVrNBgauvrZq6uoKuwN9z6IXGGOPtdZIHPUVrdxSOBDASei8cSkCQ5vgOacsmb+Ss2BhnuL4uCnvlr1B9IM6ThG9htbE304epS6sIUEPEe3PvOpnZMThleBpqgazg/LMVpJVrD+ia5neaoOQIuG7k8zo/8aItTck2vMEFgA4qhNDoVnK/JkX0KE8+bKK8E3TfyXxKaInKx6wC9zKgTXPGaIZo3ZmwCDWKnVEato0QyGmSf0kWivACg4+8MR4bfTfTWpboC2vCvnoHZj0r9/i1p9v3gLcrN77mU0jURxoczCMSTjz+qoth4oOD42yw973dgzru9FBkogFUWY3n58xu3o0XMSLgrvk1/WQC+1IAqWohJq6jWTf2P8j/pwJ5OCfPbeKXvIDK2xmMQm0aVj6xupay2Ezp4+48NdF1LssbQztYFefycNGBINrr4fsfT7+4rdCZPAEmhRba0MPkZRrPwXUH5XOI411+Dk98N4ugrty2Mr2ZHb0tPCQZHiJ3+tZGjnPSvRHCN2r+6xn4x2I0HdKs3hAuvgvF6+7x1p4VRYeUTBiEGg6b9v7yexGO1Y86vHMZOAfjmijoNYpcoZtXBGskPFHsn0RwClV1CSVy7jOb5C2OKDJ+6QwBEeOWek5vxgl1P8HQ62gqMZZpx6K1wq5gVnCopnlIQiiDHK3yWwwfclrv+vjSz8l4sSIA9kCm6oWufWBLk8x7J4PXtyvnvBZJTlyeiW+yeWmIPC4jult7rTGbvM5wZAL22W0bdgTftX7+cIf3BweUj3Mxmn94UxJxvJrAx7cd4ZoQ+zT5K3WvW40muqZMsQ52zoe5r5LknOvUHuvkc/l/XkBVBiBJc6SIevM0+K2o2YSmJ0FnnN+mmWZV1ASAt48lTpL8tuOgRTRe2Zzc11oyBtdZ3BfxbVzfbxJieAGlQ6pOKffJEoOyIzdB5grd50lIIV6JsS/XqT7K/A2+CIXhmewy0hRRQWGFejdwE1AHsEyWGr43jWGESzHjzALaT7nkmDwAB8uvULxDFT2zzVNaWUxLaXhD7HIdCdStehinwDaUlJp65zcCWrNNGtvYiF5ly+2BKjtYoJRIs78Nb06ne1yawJ191+2HNxHY1VZU1yyGr0JBdZ5kI769eBveZ2rP9Qjx07aIPHU+rkEmxC6YKEhi7mF2DXk/u2Gps/tTnLY5j6jKEgJLFtft1FYr+4QAuVfDvMsdVb5Lu8vmZGiHaIE1J5m014UlxxYpwpSjExptX3Lkm5Kvb2Uux8kf6tPRR0sU58sisR7roSeeLlWVCFJZA1UfE4XmgsPJur8TIO0ChLO2OG00n+S8A7jNhxneygYsutt4irTDAu1GFSHHlB/2H15ue81G1VgW5U7Bqb5OvtlS3OwLI0ve6vESugXmQBQHZGbzxZIKPPUlFpLeIDSssOt3gZTLvwivhHK6BfyNXT63HI/WjykkmmONoQDy4fugZgfBddh1P+j+XXWmGVSY69k0NBeUtkmWFun+wKqHIDSbQn6bva/8rF0wwhqyLHCx6B1/MJsldQreBp6nC4CbHiVGxWTdQ60sVItMQ6BLi/YcgnLcas3ax8+QqK3Fjzg856RkVJOnRVcs9sphlOtl2337/gPus+XzrYskTMmDFNXp/vAk6zKvYhfoRDx2OehGMf9vxJVDsDrsNFPRoz60ndlacLJxrsLWPDlRLEpGI5JPjupPyX96UAnT1hZTFg2Zd3vbyeeFacgZIWJobHNV+AHYWue7blKbG7Aj4wLBqF2iYwXv1pO4ABWxbtoj+RwMDXXGJZUIwOe+YV31fpCABRmVyTQwCSzdKS7ImBSchcu4Pioi1emO2wO9d3teg24GrXXKBLYK1SNwfQOOyjuhCgFSU4N6aao3ku6E6l5gYGF3UrtgqSBaXiS3LxTPHUGfa/7HOzZaDRFuc0PS8fEnFkl+JlSvj4eW6tL8R1BmAWHWWHBp25/ZAaZQ9/aJQHMz1MrZzFPlCYwOA5WszaafSiS21mYJAo11fBNky1JYIf7DqnMIdRkAg8kAgaOGiNmZtR1dRCfkInGx91CYhyopSv7U9nDDtmCK6wk0ccdmchHakx1e/D2URZeaAoDYnmrzV2Nstsmnz+Fe2VVTTqQ806BjXBml7xRTqWj7+zcanlJ1koR72GOMkkDl/zd/zLuWa/P6nlrnQ0wD0QkruBNIhPlbiXAT43aLZWbFZZF0vO8VpFXwkgM+Nu2KupPoOyBBbqdEekvrUiE/YMcnopSveHg05/+xt1JMpRRh3L5cWmNxiEQG/9XG5KH8b19D/ZkRdsLefrPuMybuT7tE5qULSyRm5SZ4eKqxHKl6XhHbhiYsfZd7CgiErTwxp2rOi5f1IbzxF3kyZG5xLefgFdNzVcOLefCYYTOfcfJe1Dicxl7DtiT7nz76P9pEqV9ZKROx2kdH5iUpD9W+HTuzOMtFFUaAHDzJ4jkCqpBn+CsI3Nct0Roj3VkORvczpSggq1F1FoYOc/V0QXQ+bDvrJL2sg7E1XjVdtasNXchEah/bhplW9aeCxEdz+44gpfHCLdrKe5Dd/KTx+ZeI8NtKWL4ztZ1PzUtxsJ6WAu4oayulWc3UmV4KGOkSYNQ9nA096FW+zkyIfHE4mO6WrPIjQ5jUp6Kwy2iE/tEMNCQegln4y0d09MYKMM9N97bq+wF1S6VUC3efP7wSCC8sCiN9x4/5GLRUXBPzkyaxUSXO3VCLIj9hAYH6XBOdMdg7GiJeBWzI+NrE98GTTH0qzz4qsrqHStR5y+yZ0+wc+msWPxZfisGack7EDho5PdUicEd7ebh66olmalw2YIQrjPwwO1mG1+6/t9pyn/e+g370N6Iia/+E/HAqomyq5CjTjZvydjrMqxqXxXgproQSpNe6OEU1ihgcemTgA5kI5U2ENjw3KrHBS7Xe9V8r+Q0ID1+IpmnPpnJatnNuxsWBNjqSXkSdv6jy8YyT4Kk23E7FYktOMUtKHxK8OUEuOEY0yuU6lX6gQGLKnDj24WY06ISozQSGPheSkzRwhY7GZCue2mH0fjerBa20TkOmlvzrNE6ybsaig/eHw5xAR60FsWneNt6PFJRGK3vCpcvjsupMt5G44uF0aRztidFq3kzLCRqtBbz7+5wBj+HwyiVmY/wsXbvg9MdFbuGuIg1UFXvVcqfC6kMCNALDP2kJGWp+0GvuzrBHLEGJf/c8ESkAYr6MNYqJLkN8e/aTXFbeJWb3SdYzcQiETfuHfNiuD9uGMqbgjecLCG5lbFuvxM05Lt5YncEhp6jCyxQUfoH1NEvTuE1chGXlD4Jkonj/1BjCND6KdW4DjrtNzM17BOmk7C/i+OT92/1j0MwQb8snXVG5SGn/NgrtGjvRdsgn274J6gjWvnyxjljEkij3geLht61UV6Pe8Y4HZR5A7lzjbWlqKuo+xzZ2YnIFS+Z4JfgGqt6fdrRb5uZOR4h3LMD9GnmVrCfzeQmpItjx2VojHnz6+y4/0ahOrcUQi2RsyH+SFsWTjLLOTLuKJBsU8NLrAwjsxX2TMuwTPjmScvPPAj3EfBE1i+ieCHbw8X1YF1Ch28BZsEw5BdwPJbjRp7p/P7Xsf+0ca+l/1PIUPbStaWj4wgG/0kJjn2dKdhVf+cESuLl5DZOTxvQfVGp2Rq99iHC7BUmGM6uSOIxNF2dRJ0i4bLTaE2OtxqyzKRuWHYfmUZ6px3LsKVYhwPAqxYcNXyk0azCgatf+5iURNeKfpicZK+qYQmKnVrYtV5fWTiwxXefaJNntYRO8iAvURIF8R55mccum/kfeWJOdLyYgTfxp+SMhmRdTddLnzTb+YJ76JnX58BQB4TC08MG8oA+jTn78ULoitdDWK/XSqQP4GvVxZRgAtmzVGd1OxIlCV9DsSYwjE66rH0ugUlSfiyR9ovTYsYBZyxNIii1MPIQt+Kr668g4jx2Zi1kp0E+2yTBVg4ArLz2+IhpGr6NA98h416Z0RtkX4a6TxJ/afTNkTqUTa11kVA2LfOPCzA1WOrD1VmFm50NFiG00m58i2gDJZF30i9yJS1sQ4bfgt7/AA54ztZIRi6PdDXv4tl5JBwg0JovqMKSzzsQznrX9dP3zfUIa3WroPx4XpaKl0+1JcbXY41gkoK/mxPu1o3c4im4wT53afJROhaga0RaAEMkQzUUlkwogdENx2UA3e5zQ60eta8kzCZj2EiHXpXQ/9s459qlICsE+v7o7eSIVsFbrTblM7LqlLlaFLKvfF3Nneeln1dXkgXEP5a9HOACMP1ZYSpxRoRIRYEWcLmyYfySIPJUQN/WSIxyYY4gejco8USzW5nB4E3EeHGOz3AJVDCMXa/5XnqDYh9KxX25ZZ6lhwgzbxb4da5KC1C2pJ+QH+Sj/9HFWYDxpjN40BlnO/z6VeE2ukllGzISHJJ5AWuzGjMHwmg+MQ6mKAN7/9NVP3GVwRInNGQeB/wl3k7ApzWRYnTOsDMn6MrRdH34luyICEDF9ml5Y+tKEF2XTVoDU8kZYgxqx41B8mumSZ/a14Y3EL2GJG+xnUEs4EV4qU3w+VOiXuD5hqlPAQjnBHAKhKFf27UsUiZIV7q7QwYN5PLXxDzsjvlK626Ku5KMfnxnpT+NqazsnIBujxLQmKLOQ27fSIkQIAr1CbPP1J6oLCn3jR7GSr9kCE+MNs9q1DajJsRcvPXf6aqrDF3LJ3BpCJiTifSle727nHrtwjVrAoDpl/eflOQ7yE+nWwzU0H9AIeRLNAa7HdArHTLvD2qy2wJICfV/KVxcvIWR+EHJR1kTBVT7n3Sxsag9ysD63eLU4itqKwpkCzgHiv+z1ly4YFo51lYrgHj07/yeLOL1/4t5zIIdK6aVj239Z1i33erk61JsyKy647PXUVgQk5HARvdUCo9iONCEg8wQNSphMr97xTmJIVWvo4pKXaym2H8/zDL+U8CcudwyW1GOEht4LA3+9sfgidaEl560n4zOyRpGeT6jaf3kLUIUymXVsKHiVJ2mKPtGFQwBOXAKYRYqvvcMA0Wy7e38w2BNnOLNE3Pzq1RsYuEKlSNxcnd0u2Xanx2EV9+HHwz3qJYESXU1qssp7ak2gy/ZQ+eRNYyhp9hv/KWxwB8uIfsshA4y+OXVPyWppcMEgtXf277EKkfrQLABWtBgZtdKPUhTyyobYjkrmz1SmnsMfbcuVtew4zfnqAZtBel0mkahocZX+pj3PtDBG2y1fJxzVgfPNFB+noX3LS2/HkaqbElWVnnby0vQFlsc4S4VbKpSOq4FaNgK0vHrjnyxYfOCBiNhPTwrhn79EFM0cMp/FtwWaDwgfvl8uJH53vSkgVHIHCRfU7ZwRD044kaCWZNtTwVwosRqYRsMBW1IXahSL3MDVE3eyYG/EtE6k5g62UD20kSI+8ktvAo777rjR6fkKxKoXsPeZZQTprLP2aw/QPctzYLi3/ilfykZAvQB/8noAgbQYAS2V+ub5coQl83SQaTrfH9CMi/jAdjKz81H94A2ph2V5di0kE8NX+NDi28GGIxtaHwAzzpCv3ZLmNRvHslDt/BcjIfclOR5GWn/W+3thUnuhtDfBScmGG4GVG4MyXkG1J+W0PWvAph+KTXGX63tIWG896kTMt41DrBA/armr9xTdiEuq0NVU80ktyZ8nVAfAEh1u+BKHNOX7Cc6xxe7gQCX/Ul/OLUoghVyVV2yu7d0Cv3/eV2mrHQ+MWZTckLlCWYd49aaesSg1mhhWD43e0fHCtMEl+yblS3mkRQHxY0sQZFSxsqqzAh5ZvcIb7c5dHEC572H4s3751ZFf7UY+LH+fdnovrb6tk7STjuudK0LjvFM7EZlSPICl+kfg3dCRV0EldANx4tytlgDe0Q0WhEMqubCkP2tazQJI7kcDc18imhAE5J2+jGZOvla0iP8uA47Nkdf2AEXaCfn0fqN0pIVMhLbGmIqjf6KMScGQk/idSLTN3Hg2hWGBz24B5VRFKSJPX6LA7sP9w+AMNaPSbrSSy69AI98DxJbpP87FGj/3sU8KighMkxUDTu2Avs0DB6F+oYLxX4VvkSAd/HosG6JroYGyLbeWwKagssKD+AMt8VzBr9ZKKB2g/2Q+B4hvY2BkflfMzlaMz3u7ZDgjyqfovJ2zdlu5XfhgogZqSsHqo2wdqJ0nPMvAwLC03dwXZ+HOIWFvherjWJLaIUWUkqHyX6JEDQ1KNbedcHmDDvZ8B8SjDrm2Sow0Uc1+jOq6bf4ml+CvQfcfy2Mrhq6hJV5Yzb1HkhSWjzW2yplGqBVzufq3PTLJjahKZ581M5Jf187sTBZxVdlSCkDIkF9+ar373krV6qqkk6YCtL/kxqYx2AaCPtuvbroeH+L+cIfJBdGkg0/yyANsasCAiSAfzxfCI2SZV/z6L648tFXdUUxi73b5Eapk0ODRmH2LSpO6KUnrooKbXF7YptD7JAvNIaIXy0OY/dwBsWZ06yDDmUwFVhGADza2hyy1ogesFQV1SJ3TGquHTgx7AdkxfL3lkJqF6E7lzWMTrS7hz6dwy1v9LwP8CX1k3InZIvNFse2K0ugysaKnJiQaY09eNtx6JIbfHE+c/efFGnfNEeamnu2MjyVNQKjdND3LjbAo7E0f1b6KmD+dwJaHWJ3zwRhnuUlPUe2UWdIHr76BEVTbUTgmvSYN+KktXaFarj7MCc1mZrb3SaPD0n1HvuOVZEsE/sPjAl9UGvopYSNL1L7qj4k9W/rrfOYmHUbgs6qt3q73mdmG8IBQV/zjk3aCmsiMb68aUW3vzl+qV4wDvIthV4ovxxgVagN6gVgD7eVg2qYudh2pjIXjZho/KJ3tC1c3mG8G6x3iJWeDDHX5PP8Kx1RPdGT/nY/TviO+ZiMjFbkj9DlJhnLfa/1GV9ULjc2xOz5LGdtShBquVCOulfNxoRfKvWkhGu5K45d/0xXfOd2BCTPpraC9XrTI8pbDkOjh57eGlCTd8rmkrZJzLu1glbscN0gXGbVFm7XDzKK/TjnpUYU+sJOZ/fACp9sOda1fYdkLiSX0RnIKyoNYtjhCUtRfQrYNG6IViDK+Sau60LorIy3uOa1fSF8NV6UnM+GmkbVRT9QyrVqRlpCHTY1u4b92PXrOKkF50RIlTGEFOVkEKGoEqxzJ+nrCBZ50CRBgR6t3Hb/FyryafeyOzk/0ylAGTRiUA31Yt16nSRg0Q1RAMCIvjVqCgzBkSI7OcD87yUmrT9WCJP7rSteOUWlFPWv3UhO7jXu67MxFrOVYwNCPn2MyHbKQ8prfaLDwyd1w/Lh+F8gpRLsHhctOlX455jpTqPGXOAr6sUlxn2QyBjhmtyEeH91W9uvRewOVC1cVclrZPl5EU1hJ3wRVd6cbalcNeVY5kkn7ZF9f81NudvdXM6O/Mg/enP24nQCMLbxn6KbK7Y/0+YcVcaPRuZhUjmgL7hna6q2H4L3Y1BIfHl0fqzRsfnkXMEMWNKUHgspM0okfg3kN30+DbmFN/B+AEbCZkQkqFPhVNQZaYXp0TwwxOxMNaSQa+1ybptzCeoten+TmOMl2Gx4Ua6/fqT3zjz/YNVaCgFMYn+1xaJiyyWirIJVpXNR+AEvtpf6FWhbkaPBnnQLxxbvezXBk9Q6niT9iEAuIcGNUEDdqBozkJ3fa8XbRnAb5GVLeMf4AoCqRHQOjfWN4RztjzJzGpcTfDHAORER0elkXAYd3FQSIoKbi+lOcMZuaMPP/PrEhZkjy0OEme0n5wbXBCKnmVC5qiahgGbj6+Um9hTM8EDCd/3YNYyDyA93okrtum808jCv0KODI8ez95BS0gKHWz5RhbdL188e5g4yKUJ2kuRQ2kZJwtbiujMuYZ0QxHEJs6f9zWEbPMRgTGK7ig0fLUIESpBwRt7kyub0v+Ay5jUE6XdBs22CFAwEFptrKau1RyOI6My1t1NlnFqSwoQyz+vP0YgyrVSHBDR30Q0LqAT5cZpPvWHuCH48o8NR/QOwxaalMq5vYjC26hdDDYmPZnmoir5EY80HwXhlOIADrUvDGSgQ6xnRsVEeiXomyCVn1/Zw1SWUYLhlBhiAUCTI/i+AKKgx23+n8lNui8rIF3VTC8DCPU9v2Gb8o/FAKErFqFdrmg5djxlrZpCRUg4FCY+hsE+pWhQPLiaNY6wvwmbAAzQnSfyJhZPoXqobVF/sckm0cfghp4PBHnMVycLvaks1jCCdfxK/m49ujRvGz8OvQLw/QYU7fd4L56Nn5F2t2inQFZFmnjXIWW/M/mQ4ylClUDkkBYRQ2ZvBBGyTk6znBpkdGaiqdFlYvmkLNIZmONRbWaXW7N/2633btByVjvsrpP4T+n5SMY2+SggahzbeUEF1cbKKVD3hyqBkkjePl8nOcEEymx2LdOVoo65EhE4imN+DlIZr2uQLj/IjCUpoqsy0+Mm6587yiZ6/j1UgZz40J65QqFv9AzClVQoFDWNHWVFHQm9V/rRurgN3WzVedWzLNuN+migp8UIowlDFuT6Ed2WT0N4ewUTmm9Wlx4Bqv7CBep1AEKT3Tq1YzBoQ4dXpvxeaevZbQYWwgIyM3xUu5px4kHdumT06/BOtkWcxJU+9FclyvDgYOSGL/Bdf3ia/CdqR2zLHXvlNTJ7mXY4gvRMUuT1+Vd978rN+jbALmRFM7sOBSdaXAyt3e7B55xkIJA+Evnkjr4s5hrtRj8NNjbyPaQ0gfa+5RyPS9WOMx5HTJf5/4JXnhw5N6EN4odv3o9aKT1jaUt8407imqYO9IeKIdzXpKgn6cNEDLJattlIBSwhMvfMrNh2fwnoOmf9jsLdT+wITKQV5OTzirkfvOSgzxfyy7HRDjAxLmb+FN6AFgYlfWYja80gIE4hunAb1LsGmzdybFNVIUaSMmH8deXC6Jcy34z0zuGZ7DkiWcgknmiDdhvh85vBzW7BGghbKJP53r3KjxT8mMmHPgNttPhtI8DdMHfxsCrE7xg9heJek7u7AZsSRlA+LbtuP+mz2D4VccdTGyjlKpJlXdkqjovBNa1K+qoIOr8DS2s9VqqGgJJT9hjyw/HheSns5xti7fs5tt2tdra7YpcTAnuwWaoHDPfE+8/WjvtS8BdLL3Hfg94dIxEVMZ7jOSA5kRT2L5G7eFnT2uxridc7trXDk4dZZRyyxqGTJ9iNN4v6CfD0J3s8cd2huREd2VNSG0NBFbe6xtzCSXVw6myBcSOU90iCJ8M5sJ9ivkn5WHH2hG4TvWerUVw5Uvhu3bJ7rNW7CMmJBwZOsSem5FHgs0rPTNtBeAMCwgWOujZAsxSmVwynxNgXSjP11cb6CWD+YKFY9hFxa/737eLse90vr/jb06qXZpNwOHpijgUHdzuyy3wTiDFAmpsp34IBe9Ue69rUGk+ShlQrh5bP9izd3sxmEu6UasqwdK0rHDGeBJxvGmpTKbiQRrD8vimZtIZ67esQpoFcmqNtE89XZY8TOlwKGSTj1bmdnQMTe80b48sNFVa5/FF/3KcAiBNsllYPaw5YjowZerOKwZLODalJI0zr7tOr/WQaxhIkGNmSkvQraQvAMwgg2vjUFrOjZUHPVxnYzK3VcTCe7e7JdreTyNhbQYs6qjqkrdvll9zQJvJlWBDeGdfWNSjiNyL2KeSb34t218hI7mnFfH46+CDcpeMLhmjViIyESK37Kcb59TWEX0cNTaoa9uZJJbtLLQlPaS++3suo13qw+urWRGceoYI9ST8/fajTvVXLmHLV5CYdiuLZ/DzwBDrvkIE7zkQAJ13ZwaLjBrbw+1eUA5mVwhAfY1JYzJKTMj7gEfN1Yi0U3kwUZLorb94Y608YJGogQpUbKQ+glfjtOXNm5+fH5v1Zlz2xAvWyldj4y6/N5s2Y5tRxRIGlpFIyN9UEbpqOD2jY6cf+oyzSPAx3/9cTyLbU/7FmaruZ7cHbH8MmFuZOjZfeWNoww09MmercOXiOzTyVLficBIatiLk0J6heHhBImBVfFqIwiWhBpMGai5uYFxBFXU8SYE3DCp/3Kj1Wz+QCIq1HKpSuEEE7yq5wtzUgqK0335wt5mBCLSvfQim8V4sJ8yJX1mdu8TqN3lEsAJVFLt4D9WkPzIzvkrgcGcnV4U6EWZE6nkuh2gUA4ut1kHqXyjUNe8I47PdmoW5Sg8Ix+vFEoVWPbJlOlKnd5rNDG7IauAG+QTTuI3s9rwoYrgRsIc6QPScMLNdwv6D50TPKUzxWViD1tjoJ9jRO5LfFaxBMqJL7NiQQ9xxTfYGdtjbj8aDq6U9PscNhhHvdO8wgYQoZ1Mp79MhQRpHUl7PuyPkmu3ws9aaveWxIIczlNuolcvbivIeS6SRled0qzR4/N5eGMYlqkDCfkoCqLnA89EosGc2FvcqCvCuTGM+2g8j/i5u7Cg5hzutsa3xxQQMfOKuoRkrKdaHQqd+PHGu/A5GBxc5EJaOm4d69uTFGXXRcJhRGYmQIMcF1qfJBUp99ASVJ7lnWD62EU7o99Z4A1e22+WgX8w1IFBudy8MT38+Pb2N3NV0FPCZ5yQxjU0Jf0N/T2/ZvW+wtaul69TQ/ZflnFTqzVwlWARiI/P2YhI7dd5c7XLF7nubRPqOiCTl+3Puv1iqUGQSqZODLBrX6I7HBeztlexRh4cEx+8OMVVFRo48JbsdDIE5Wk9h0PMVxh5grHnvj70aqnohU0ETg5r1R7Di4ajjVhwgJK3kDDiQXPKK/5YHBJ+ilSNqbBY0ByxDXGGHbG7CGHQs6PIdtPa4yn5Wi7iN6T771MzQDWTu9eo/gQ+XERKuHrU3zv+iox1ZOXX/aIYIzFXxtuQiP1sRZ4jPzNNHDRzkAHNtrZ6NWCGfguzW5WxAMK4BdjgAkycflhxD2zh6l0IXhoagb5IM6WIGCC1EAtPYX7vDtyommKqcGfFYONRygWLyV39AXdXWgrBe4v8t+JykDDpMDqZK4/vo3zdiIvwWhEtE321asVqYb5/UHbikQpTZGN8PrFQad6sDTsc2Sjwhqy8Ptid35O7ztI5cl0ypp2x32mDQUaWe5uxp7fUr2LturkKSzkZ4DJNTSlyDcW7Xj/3LhjvD4J4Xgww7M3YBSFWwPZ5HsctVZpe3gTpppp50RsexH7vS9r50k3cktfHydpHjv8MiHx1CWA3/la0l/wR1Mx5VqkuYE1GHkYB3QXN9KX64whnByj+dumdgFnfWOPtsi4s2QIo4r4JXpsk+aSyYpCP6+R6twiluJdEZi2lSWhb/10BsjtbTW/8mG6uNCFu3m3f/VpUwP8TsJK7lg3pvYv2FIebRFf1a8ZBw5a1cd4fCPkUfx433KVQ4SGxULO4rbOgzbWF3j8SLMQq5RikDCm8pEvOqzV+fo9yCDgONMDAwEyU3R1nZJYtBrDCtdUSiH1DpmrQzOl1d4R5qHjJNoupdvcLmmzYHE/rpTXKYbbvMSITHFwWF0vtDEOFwazwVmds+jIhfMUK58oUlBJuGDe5alYkIUu98fTkUoeeOIJGnugqxxwRQMPrMHr6SLlCtirv+8ErUk59KvFZkZVmPM15pAtVjM4P8mI0RA5O+njGvLKHmpioWC28m0OV62yL4TAs3WpYWVACWfooqJp67ngEhO++8zofpM2Eecgy16nz397zGWp8BP1cmEH4h7hXvmfu75/3GIdui7RPwA6oSNsm2Wkry1HbkcJIiwfUh5fk46iziUXkfums94NnqXfXDhv8Wl7Tl8Zd3YGV5Anvn9t7Oa3QTyB3sUs4VaeuksGYfQWoPZpKbkzUnCeRC2vN1atqvJ3k9f3PgNU12NRBx6l60pkf8c130DM6J7PPbnetKZysTxbRebfTKAPq9hd1enlIZByli4d5DN1Umk4Ss2ecyALAErRLH37awCiAXywqtqwP91G12uRtlHwy4oRHBFbfau1mUHvu2xxs1KtXxsuH1aJje2Y53aohmZltDtrOvZywgIdOPqZuvAZztMnB+h6Xo8JslCkEaz4pA1Z8P4+wrQX6cbGmw1XCXfM1zjFR6dd9o1qFhZZndxJ3XyEbdaGryFdV/6ypHAPx0UEBhRy042SPeBfks7H1rBxqEXVwmY5df/kr5cLC+CDABFOnQB4f6Xn30n3nCLwUYCWlpqCvmYxP7BJz+cfXA3ekfIAvxTSMvS0EYoeRZWiDkWtINzC3QLq/1SoA6WE9t2eb9HEM0cJKmD/A6kU+8H9cpMMU6EXtSyb9nCIrlRXdT0bOog/TFUb6eWy8FS4xvzD648TKuEirXHIM4E57h5m7/8/58ljh2vbV1NkwEJ0HcKEsn+YFKwZofXhanGwM1M3CYkHpbNGI55Ubljiewdo99toXsTZ/zq5V8BrEmh/upJX0cuXi0871li4idPrdvcj+Ye31n2xpx9AE2b5wnLav3IO1Hm+NkOaSdKfsn15wcMJtR5o/RidDz1g/26DRYy8V9v/OdyzvjR3sXlWwSetfpb9r/t/YI5nSKpFyVUGBakf4740yJ4euR5ON5WPuw5t3Y6Od1Rk4AEUhvXEw9ALDBrwH+05Gu++e79w2BAdHWJ6NhRRvbEJXHOhQmxoDTTZf/DGvUl74C8GhemKQUM1apXkqmwVLLmB+8VsXF0ZzHwngVRvN1rf/ujkn2r56e+lPs7VoEQJriJLffjsUri/Ji1ufw3SgTa7hK70hRvNlQRgdheBf4bz/Dz5lxUU4hSRIc92G5pdB7TTObrzd+CRZtYtItTKKupp9oGtwBJyaLFs3/eMklcXO8q71sijPg0GRqaeEcWmwjAPZ726wZRinPq50G9pgQMd5MF7L31R84E9yxav9rT53IEq73eiS+5d8/lEUkdy9zksbfin51lC7CVXvGkexdmXjdY3Fz8kTX5qC4s76bMyaFpns/2bTpJTxjBUlC2540rN2z085OraVQpBYSB8VTHTkQ+jtPWFq1lpX7GFjnEdaB4idDa0NMuiGd8lEM5d3bfjVcrUT0h6u2mOdSqFqeW+uZQ5Wtf7j+g5GUJgGFnIg7aZ9WRB63WFrJutN/ScsJJZk4myGLFp7M/LFsEmaGZ2EEU0CCqhfodPYhggKoR6rp12HmMtPDmnAmT2ly4z6c3jcWNS+yISWy9YwrNN2CaM3sk7qswO6K5YxnIGdtfdVeGLcW+WiMPXMXauR9aqTmxa0k8hYMIk148CjulkqxM1y29lzHbcnwaRg9HtyxJHvX18R5O1VOzZKguzEEZc2Sarhv5BFZLaj9K/YXpurjW5SGAIov+9KUEnc4l6419leqTWEgARCshnbJ0bcfhigbmE/VFMUOLUfXFr+4d//TnbhWNHlMQY3x8lcpbAUQxggfokssGne6V91vm/7sPw+7aPflIPWh/NQiLslgB1NrHjbLDQOiqedEYROHT7jK9sUTuESfHSADn8KOB3IpdDGEvxE//gs7zPeJPSyIk6FMXu1N2gNtU71SOa3hR2v5tWJ294TZE2sjuJFlMljTH4ix9J/VNNlAWNQb5H3q9Kt6X+po+r+gd8kmeTK504J4TRDjaUIwxT+vRuUVZcmBqNDkQm37cJTheWBjdgJxWODPbWV4qeeBT8epSzAoowiRSACm1fmoDBLCO5lwIciMooA8XhHmjOiQQPYdNM84PoJt6c6U23jzkVTTZHOEyqn/21xhV9frTQWpQEVMt18va7FAptRVKc8lgSOqUZF/4DxPiDqQ6WyTt2woVmlBIICPkopsNocS4fuQtOrwbwcid+vW848c6G8vEKj3WKNPjGLJlU/tKbV0bPIkQbwl9Q1d16bwPLREodwLvOpkyvt+siclflqczX2BVOKWxTYh5BK0ymmU2cFdQgtCW7XRB+amZdvrYkNTHj2E6ncV1BfkSRe7/0QqFb6XdcrdUKXIot9/DLAV1dX2I/+XLN76E1iPoBsKjymILwNm5Y8FH6DpdTKfPd+e9wfdlg16ZuMZOnL7IHVFOk4WdS2qF8xXfNMg+HZBC4l2/fN96pj3cOZG5lh277XudKviceVuNYjPhGggMdpgAyjpKsSnov4YuVtxhvTI6911tSVYjYAcaEa7F4xCeP9dXcgiRNQvRxz5B0JHHlJlc356/BT79HWZIrxC32qCQripErh1XFzfeuab6pyg19D/WK5kxJH1TKyRYKdGXynYqeuyJGQPafAetxSFsmi2fQelWWhnCHxibkg8hBCNhgSm0QuKgHr7AngG60lQ5E7PgHEmvpTZqY9V3fZrD0Xtkci43MecFpdGQt5fAEXGFhMjiC5/C6IkSXlTuPogxgbCRv8Gqyd3+92BgA+CYqWg8bigprlzXB35YVchNAH/nKNWp80BSesUZFp3kC6D6ptwVQLjxBVRnAR/ZgPf4iusHslU49a7TN3QNvcYNI5LMgDRY6ybzIsmOcP1Z+5xgaW0o2YoNtIYBxXrwOizwrfuED7eNBlD6yILZsPO8OD7jNNGCbF/8L0I4hZiGuurdkwFboh+Xd0oHF5PaDPLLULffx4Ra/d29lSthzF5p42DwLzvGxBXnFAFX+iviGtYet9xAOe36MuoQ1RpBx+XOCYUvyu4NzejAW9t66oV8n3kLFv54xtC0HRsJWbr/jBHMy9WhVNr59rgMyCoUXyiMibhZM4hPbP5IU7gZlKLIzLIqXOH73GUvhAlHzAOniglVjpFmDfoJwdePvcnFXjiG/r1N7iYtzxoMSZ8h+PwsjGCUij3bfE91pMnpr1up+ujulN+7+GZEzP8iWgphmUDmFWOcb4D21b+v620SVZF/Gx+ES6sNi73yQL8BBWs6vDvFPWrSEslDYHoLA2EGXrBc2j9veS03L2NV5haXKr2oFt3hV2B3oPnTOfos5VvPzUOFbkVGsRiouiqJu6q8n9PZeajTDCO5crLoLNltvEDBjU376Ik4PmbFjnoprn5hWjf2nVKCtzw9VMMyJD0D6jxbLj6gm3J3Npc3MpQ31AkWNNtEJ0d03WHERHGjH0f8HBqKQHr8eKjKqOvu3Pbl5+BWsZa9rE6zMQN3QGHA+kxMFwyVk0wf5vJmOrVRR/C49vx0IAy387ZLr6ryuqEVHtzwAo9pMXqw61crgNCm6ajMdLU0mhP78mc0UHpJw/lHzt6cLwYA5+x6sobftcvDEsNkqR6XOMTRY3Pw16W5uJ/Fctv+0hxjrG+O7HmXIYWdp/eEeyf+kH59GG4c8UbzVqdBsY7AtyTboQRx/BN+0KktliH0e74n1DIG42oLv8g9nUCZ9EBDsYnFO8POWYOEGgqK/kAW53cGKv5G0F5qs2Rt2rL/Pip1cSb/DNZvc890x6k1k0vq1k6iBfsGGB4SRSOpNbOCnTfa63b05R8feUGKkZi77skbm/49S52ozy+2rPxn5ktWJiYREYcQTjJ/LQk16Wtj/rga/MyiE4c98mA2sVLsGk66XkW2s242W7Q8Tb+GXIK9DYQtEl9CukLPdAUWPpr88pUho7Xc0k2a5OZugntPb2drCKq9JwGB0j8eIisFv5wF0gYC3hAyofx+FlaFMWp5SoIASPLhBhYpfSvYpQ8OF0qrUYZhr4/OFqBpHq+MPw2eFUcFhJRhoZZTj5hi+wZRAcnAJEAd+wEWI75/JwuiJ96YJ4OJoYhUu5FdtZvOKKoWAaUdQxlzBL9NFc+MFzBK4kEFHIghJwNjleMSFggaLUV7WIdJuqiMGeHZcm8dlgOTAUKsERca9hYM18EST/OtH2iGq95CHwWsIV4jEqnO8oTXj23gCjHCSuugKVjiNyefMUstKBeWWT37wbkKBXzbbNAtWOrNmqpYofP3NAokdyOWqmFgu5DJln+JzV7zn5eFFHnH2KmGKERECR6cJihqUHydHud9d922fkRaxI3mvbnI9EvwsQxVodFMYm+TLKOHFV9zOy1bE44a1Ltm8TG54Dbe6HMSvyoRB3rqCbkmleda+OrvZF4W3S+IZAgEs1S9htFKILoP4TXQwOAqHuSOOgacC6zqIhyu/lD5iK/Z/bV/7QEccH2IZhkjCAnJPg5RyjhvtvHYlsQBeC0bxA9j/lZIG79xa0QvWQv7MFmwQcVukbh7GmW4YSxjORvVT1NULr8EBjAaD1wNC6dfbH3eSZ6M+WReRNKQsLpqw2nFaWhchJQBHvBJsIz/yL9VXhOzZGf8UfrfOB5uE2YGWGL/4099Nr6fL3K24fjRgkW3lAZmtfZrDs6GYps5lfyyllrNI6jlQfdPLZX0TZbPhJARYwDS3cx2DD2ycBOQL5KnbnaBcbTvGpJnaAtwRrC4PhcRdttMpO7/geUSrbpv2zC3a7PAEux16GJy8+UhgKkx+rCWCnNEyBr2iNBr3QWmF+dfNv8+9FeFDzRuowx+eFOsCP9tu0jHnZMCwygRJ7bmeKIlvg9kJGoS5wl7RlLf7gScaQ18FJiQaQP/n/ySIgN2qhMOi69WLTtImFeufNgiOJkVJT9u6THY0sHu3TCRkXSIeDMyEkZOwl2ye6pMMuZbjqJxdG6ZXIH/EiakPkwZ2Q1I3YIxLmI/1OmXmlpr89DVUXXK7BARQRC2Ejwz2aCVinv6WawWN6XY/AZlGyXKO3aDa2/Yqv3w+YybrewvZ2qhNrF5xrrz2HEZVzc/q8fggnp60JYoFOneoBYJ6BhcNOQzs2+qjcfdFFQJ1cAxMkz5tKdxXL5j9VLDQKcmzNIZo1+iMBO1+WWEHwiJMMpu5r/SeM0bH6pHmlidWlS8YzsHzoS/ZiwomvxuWBVEtit/AhD0XX5ikE2XnzfmDBEFjY60lHGseals4zcPcHCUfi5DMCDdRwC6AKayOv/YhxW3LO63AhVVFg2DVw3DmnmW7c+T0k0o86kU4medpyQD/nqq1mCxJiidD6bkpLwaqIgOaA90qUOMLKqc/C/sn9JpEAFqDIgyTS9J1WSIaXTxD3ccicxdJharS9npVhh0aNY55lRvdaHSP/2MI/2e+kx4kBT+05PN8sFH60C50yH/kDEo4ROpsTklSRLsiWUwCcuF0X33HmTrZ8eFlhPR9L+TG+UYH90CkTo81mFUj6hWsZZsmOn78tHT9fgTwCtu3bnAU+3Mow7iwEo7uaHuwMboEDLoBGsGSv5t7kO2fJWf6sHdBu00sKdeMV4tOyW5k1TJKNCWGdPnGhsDgeuU8rJ3RmYBqfKfQJVs2GGUd7iDApfChnlto4AM66CwpEI0VKsQNH+9//a93guLYZBLWD4LpLKwZw1vXM2yNJ78rPVi2dGD9uN4aO9KYdZ+f4yl6r8VVtFdwVvWGzo9kE9H7CJAQtSv2lmP31vAM+qIN+6S3E3DLokPqmScf1oiJvUuXF32bnguRjgCJJcPA85wz3h9KOq3ge3d9VymuoB1DIMGXy1UUkYTVdYAywCCJOVbH4VfxntNS874xs4lF4hmbwY8PSHzjhGrhrBDd1+lgWb+cb08B/wYJs03yMYTn1eZDBECO3tDuwhEpr7aBvOpLCVTPCNWObO2/a0TsqCkfqHqoiSRXg0B1txtZLpnaXNEhNWoQddochNXMI8hNcN35rL0Iqe6adsqckAYx86EChxc5hLYzvKMbc4NPNkSQEqRQrmW2VOW7Cx7kPmOQam4tfFk6ngOPNSM8MWkbj+M+7+NBYkf3q6e/8EKydnYQKauNVw5F30COKv/kny+9rJ+Og/kzVuRP/lTxgDhsr30wpxUY5XYV9CqkB1kypNlOp6DpWfPcXhjIMIps+QQ6Bo2bAPwBeJZXZjZLrHHn/uHTioBhapIRwGOTrm41izXt2SEnFNn/X+aKNgtmUKRiL81BHYDyf0YCsZ5Dlp6lLPs5q1IlzVuEzCqQ321veJ1Gk/UpNp88rPNx4gKh58myd8OZsSWz53lJWOyHOE0oBkXqcHLOA62emNM57uU/EPHAm8O6umuujBYMble53q0Mh1LS3CLPXY4DjI/9AbBx76CKLvut4iLD3To67bzyN6vootSsPwVMxBxqKnmHVqt4dstt6/3eFWJmC06L5UFBjzhZ/KpF9ZQaSiqeKPyBEfnTIBLvZIG7hNrrBDFu679MH00nk88Gf1ZWgdH/IHNm99KTTD8yAYfqL9xlGWX2wdtVIt20LoEEEvpPgJK5bPyS2RcPX24hTqzjOxm/z+KR640+Q0soS9q9NbnSjRBepbIKZjr6CDzO03l04hUFCWgz7hpzigO23G0Q0X4yzYrAZXpYoOW3ueUVqLMJG6OlZ/kgt0o7SS1t/PlRAGXjSLDt5sAs6qHySvAGVFjMgTzRIeO925+xNo3wyJCl3UR+pa7tgD81SfZzBPC3oT+hNaUrGQNvVuoBzjAfWD8UVTwPuQBbUzN6T6MY8ohdU5aaxgldfDfqaXrwIPoIv3f7RUJV3JbQKJVANy3rYFtC1nYINPj0H8I2qS6buR/v2jIZT3duduPfJBr5mDUHUHGQpMtJR/iXGSyAuQGL8/6Zxl5poNw4IAI4RpzyXGgZdd6Ob4rYp/n73YjPgqT6yspHFhQTogJ/JEuMPYRn8ySIbb925HGmKNcnTIyGFAQPHK8El44zvsJozW5nUWV40Uxv108iCXUO5PKdGwJgIKbQVIhJH1QXGNnmao10HYert10iocafQIYPdqpda2nkUpupxk3Z7qiuCgJaCblquw7qpN/B48MHc0ylo7cxnNYrcAhi2guKT/Q4LSVkmddopy+0sryhUmkI+6A4TGVIJo75N1+Nn3i7deY3yL0POYJ8P9pL1RJQERvebZ0010orkqEBkKzfKafc+pyq8fZRSdPSwARs+4VUx5RBDgGPOc6yC5FLSui4FUwbDLh2HuqqCvRdPheNPqKVtuCLs4WNe0xlYkbwPkBv5TzOMsioagb1prGYdmiXByQ84l5Gnm3TS0tl6t2FOuntw9aMFMmkdYC0fqVHvTANeGGPg34mYnstqZ7/5VO3Ol5C3OjVHJqUWPIcXl5GkaXOd3cJID9A3LQ+CxgSxMtDw/ZiP18xOAHFPxCgauVsAB/zLgRDGpwMTKvsWzKAGDPssbvaBLOXa82LFzhTrBVauaWTy5ARgehCeBxPtgXZZv5lghD2Wq2F7oKPSFMJ45fhQnaj9dq27pV8PISc0WbCc0/bnxH8J8szCSXSRkWD2Uyg0VGrRO7edsEJYRsaqapcvAvUF/1QUmsl4hylCL3Gv+Btk76nArEJQO8w3JsR720t3GWm3aZ1jzO17RBAdbKlgVTGjuxTOKP+onTPMvSKGpy+7hgcD22dqynxHBKV4N16wjR/0Dy9Mogimb4y7PssrAjqLuWk6kk0vgMDxLJEoo3PWQvfox2Ivpg/PVbh2rMqERCeUv35qR/5/45gM7quk+NhDHESrE8x6A7Xfw/P0EKXedv1yejmrO472ClemWoZtS1zY8fBhU84HttjwUEl1dsVLGsWHpmYVG0AqdrxOiy7ASKJJvnu1fhhy3gAY9oXJwAg3ruL5T+CGpvQ63yYbEfJpOdyzZKdRBwJ0ipw3r6pEmpjYHbMnaSORCKJ+NdaYOSMxI9kgcDhzdZKlc1ECvIwXgBNj+YRRoPb2eUAA7vOFCf74ave2+8+FsU2xJ+/ayucACA9aRsx5Osb6IFSCNgi5stQhZC0SiI7IgvZArkmWTKwCF+0wes81gWigjaM19/fVeMbhlX6RO/Sfq79Kcc8cEeTI3exOC+cY834uIcIiNU4Ux4sF7YlXP6f3PSvfhBuAtpr7AXpGqKf74sVIrZ3GFB90pi0fJkMLEa2DwYNYA9bpf8P3yIn2g/GB+36tVjicwIH/q/9qWQULKnJ9hIMC/pTANo/gAd1LunMjeIoSevUE2bVBr+CZADYRprBN8GQXF+Mkd1f9ZUAV6nYLNkgXJDm8q7ocJL1cAKxzKm/rzXqKJ75X+Qhw2+7Idk40nskj5BIIoUl2U2SpzPUfsfFnom5Hry51rYTXWtADJkHSVpf0+BuWzZOwX+qndTZHwLIV3TiNMUHtlt6gyfJXPAbiakh1f1F/pDCKGmlGO7sZbXVyDga+ai9oFIdvjs3x68d10EEB1N14oJgcpBtnn1vdz+zyDexvSGDJBy9diuRw0kESIhNcT4AneqiMfLNsVnDbIqpVCOitSaXUCrJ188JVrpraYxiBVC9bqm/MlKIbrOfF8z4cnoZc5phnZDzIKQcLWQ+Z8SPkP4HNGnAx9e4d9yZW/s2MUJTBFSKRM+voKzcL5cosgRC4Efpo48ZjkSG1ER2RkrBZJOqW6xCUAXdRUnFb3fgkTE6M2rZRKyiibTo2XDIwSnPMFstknVotzcFfXIBKfOaSfsIFd8XaZ0qEs0Awc4vBS+3RfmOLN6zX9J/KIYaHMpy193qqZ1offIxMeZp2VF1kcuU+pKztJFh7kxg/KJP21VVChtQB6aauYGlX1AF0aI3mYsO+Wtc/TYuXPuLwWvYg3UFuaARKiuvwo+MkoibsDlZNwryeBPjEduLtvqUXQnEjLUY/G2aO8LXpJiKvRWSmB6+6bZZMeXHKtGEw7QDsPtQRQF3er9KOhVUOnIdF9oE32aWQdUAvlY+LToTH0Tx9jEVgFHOsIvmDYG3/DPGmtJlmS7jM5KF+gC7NUTcMoQKHc4D7mi+WSpM7pcBHQnDDFa6/vsEOB5bXfbzNenz5oOkGLGdunn/U1KhbCs6iYUfmBjw4lWnZ4g4E03JLkURFZ8EPTsF7eTPMvCquZ8VxZhuxhqK8sBrrt8gxZB0wXnk5KSM9x5kFZfvV1uBEw8D+VGaXWYhmiwQbUAPepcPHWGHzGUImha3SNddPsP/kGLvHftSd0BhU8Ngr5EtCWbylUDH/f0sPhkb2lEEaIFLTDMOFniGASQP2LWKTlN6gHAyZs2vL+BMOl8PwWPnwxcDE4HYfTnzM7HWNM/XGEdTYXtY3cNtcOOxnEvZDUPSXH2QytpnlBdL2H/VbsfKnWlxWkUtuf1pNvPf5BtT4bGKyxcq1JOrDfF/B5F82yB8clWNXWUl1cUOYyMhy6fUBYE9FTRkoxBjtkItPDMiYUMbVGjpcxRjd9DAO/J+kTWtKE1DQCziBg4LdH4vonv+wVdJPfO2cJsymOZlLq83KIYMI8zvToU/OWwwhY8Kz5atB9tQZ/U3stJCZ8Hndblk/DP8wOBrgPcsnwWjoUgFU1gHnoKynPvcDjxlsmaKQ9kX4WsM+15cwI83KD5uSkGQdIc1v9vCrIrQSgSmObjK5Dy4BoBe+9dfyieOoO3SsHL4HIhkuDVV/umqiUUDi3qiOrZ0PXKVai5562eC3TTOYtVk3umhVnu+5ZkNx2Fmi4TS0HjI9R8YWxxxPNoh+2RagCXnwcDpDG44nq5iFSXJzYRBIL+6iBOADCva+FcUmyjp8NqEAoUImBi7pnFFmx4hunZDsI33a7nQfIa3XubRCB3eqcb8EVu9JZ5JJyVjEQJpuPkHHxcdLOGKosD8/LtbPiCOwOxIeD6OiPrE1AgF9fg66WdKuT3g5Lt5I8SVDcBeQzNmfhihg1J4oNjzpYgXKt8t0diNNSBGt26ZiY9z2nEMxOT0TswiKmu5Mjsl69X2xFIhWfsejLNBCNf64alw/LnstFI/oNDT9T6W8EXRLqiYvXjIu3IgYHISAJKcLNVkhSeC9xNBsFlXoGMKaBCd2lLDSpobFPrgEdzpJ/ZLfVVM8+jEDvA7tf/pDd8FZK2Ew1U6AYsfbKUDksnuJwSQ2XfKtJ38XM/V9xqzg3VqVNP6gdrBQkvhSr3+HrmvvzdL1Nv9b6oxn6yFzNj/oOxsDuoq4yMw+r0pw3qBKS0UwOqr4CJF1AJuodB1Qpj+EKsIhSnZvjHGw8F2IkbpuB0Tq0Vv4q7d3ui8nUCoUYxKXTTb3bipHHiB/Z657BpycVgAZSDvSoPjlGiQeiVos9Kqd0B1Qm0D9QP7xwV0Fbe1cMyxrT+WQCW0rH6SopxBH0QiVj6ILEScoUA7v26nCBM0DjyA/FDctrckDKffNurNOYG+Pm8dAKg+dYA4nE++v0C84+7E7HNw7CZYEPfljc27yqbx2eMJ4m0WO9rPdrMw32HSC4JGEiDQ8t1lPC1HulZ63cvXTMrSFwz2FvZhIIW8PyexxGbxR59WTk4mBMRABhfEuht/Suzd+V3+m9DuvyTP10psNIbWhCURthOfDo3gX5cJ8Eo4FaNcBvrUIIYzOhLM5eQ77Du848ONpU/xr99hwnr+eMO+ZGa3FQmgOKtPs4sRonAyxkbml6uAQms5HQ9aXfF2KzS1afLLlzWLZcwlywLKluI+3/vzfWv4mQmfF5yCCfCI5GMr94cfJ6bTqi7EqhEJlSGtsC16DU5UtkkblpyP9p8CPIli4NGfJZS7KpnF+zHaXcGqEdC3xtgEH44l0MCzIc+hf6padzZUjL6rLFlSBSLRYCdk5JSzqBK/6Ky2Mc33oEyfpWKpDLClwAFj4zKbLpqWzmkg4/WXlLEkxDkBygSlwXawO3r51D2wNaE5ZUJRgc6xlDkGWRw4OVJbxg8va/5zWw4XYMBHIyC7qwEG2hF5+8QAEfb2Ja1dtcaArD10vWLRh/aUTEDOP//MVhVy5zcOTLNYA4CiRORwbUOhhrY4VrvDBFxMvoFCFJV2jVSwSl3S5ZoZ7RF/2dwt9CjMXOBppfihdd1FpNwS5e/cfnA2zOBVOl/bZQky+135xiUzFS+fJ9PPjcDwt93WyoHnX76I+Dn1I0yfA6KSsMwhzxobLt16y5BGtTw8QriQfEljY+ATArkVABAAVRT40UJNgcX1JkhNGMgvjUYHhyJYsfOOjr9n85NqwwZrQP9Bujk1vxAbSH3Zc0eFI0wJrfAckPN+l+2SBLYzhjx5SRbU7fVybnCjoJeQokW9VdWTjNzaiZCw2n3FrKiU9h55RICklqgazV1tDEuXGalNR8UYw2/iFHsYY28SUnVCTwDWDLZJB8Z0RcoNc0rtKWp/k488KSVcRDk3LfDr/l0bBbMtF2Splw8+QSZbl/Nz0z2eBzXVrUENFmuV+RMyfFNW6eqrK3lnNbsMOQuFZ8J08rpnkLfItiEeUY2W+nGJA2S7wBhJO6wmAmeU+R9fRB2c1Yr3vSeLq/UDx+i+/Ri2qZjuKYTmP/wLuMLhWeOcRr5CRbZ6CfgSz7cXglJbRa2bV07PzEjUhYODu4eHxDmEq1EHTS0mZj0r+jIdRsf3KSY6od4JSAiyqnuLkRIvqp3O2JROREehCaMd6+ViX6Lznm8Z9qhXNN9MMGW6Eg0JsfwnvEq5cFQ51PcbSGEU//QbzO6ln1kl5jT1ougHAyG+UHBTez9JO3k7sGh6joShVMIBrzlm0rjNao8D1lMinAWXfnQGaV9e39zWPkySj7oDl9kSTTpUyzu0HrlhgjRTaoAuB6AyfKaNawPK35t9YKa6lfTuR6ttyNTZ4Tyrcle/GvvO8Pmd0fcWETUHbeQiH8OikYcQXgTS9HaSBuoGvyD7J77MalLMsk3WIjTfcKVChdBsf0z5vD8JmppN8lP983uwpAMjWXtAqW6RndDGQg/wC5C86nLdHVcy9vMBFmN5IC8Xeud0qkKDeMjsK8+dwi4fqhrOyy5rcHY6NlY/mfQ4LMYTXY/1JvS3m7aa/c0sB+jWDH4bgSkJSbuLbHvP8JHFCc7A+dMDmsyGNjJrHgbxz3zvuVoXMipmBLwOWdb+2aj7Fs0C8qM3LoYcRB/KjrC5s00jgh/+aZVphY4JuW5plRCVtta9rtGUE9yPpIJ1twlwMyxq/jWx7/1dG+udNkMNn09zxBda/ocCgimwqrTLltfINFPIuwGBjME9vmHH14nYBoBRhWQqhnLU2OKpWeufne/PTbxKFsx6nQa++i/Cu6594EDaebW7hRUJTLfNXiUUP3KPzk3Wg/TTUQVAkcl3TA96gatmOCGY9ccYkGjVNhv9ebhORgd+wulobTj6LpoQZqgNqpTI5qNzxQTF8/6WRcisl3n81/rASSnFgVaxA32BCZcZqJYwvRh/jxf0Ipz+llM5cFkDo4+u4zHVezObUBhRFawEXWBZy9UDVxBoj/HMC9tnbFdDrGyg4ZXgWTTKBwBzjGAxo8W2+zH2ea51Yw+EoPsKipr+aJMPgrn+ZKHNKs8TaCq2LOLDk+8InQwp0gM0pEr9o33HznSH9WB7SNV4uk0e16xUluT2uxcCv43sR79pkf4XfTQAaqC4r+vgjVvdBPNb4md6goXqASX5xY4aa0R0EK9grA4p6l5meYPvr76lzAuLNMm8W5z4u93nQzywy5N490xJylTuWLAzUX3vADOyut7Yig4f0rRgeRDPIAxHXT0p/KoT9ONnDrjWMv5SJkaKM6tEZdAgdT6hETjbz+m+vyLrYEthaVWr7PFTnB8MRK5ypXQUv6JIHBhRHgqO0WMndFJa4eg2/ZYHatEQUI63yjlRv1mul0XqacPdDMOLgjl3KRc3RIRG8p+K2MBQIt4VL6/K0JolyyC4Ag4WYpHYTxY4BfywK8od7vKdraqGljh+//a4FugwpR9PggUX7gwsu7VrXq5P56mgsIXaM3KyA2UgqiDzeavprY9i7XtUJynqZJULSNaCdjzKPSExiULujNl9mTbUH+vQ2wI1J9TWTcWXIlekS2L95RffGE8uUuR+iEq3sD4UyAt6UfMUm5NhSkYtGVAc6bTo6UgueIe1ED73rrCifXYunfFyv4Jn6qxigBgJGt6SszGO54kqsrGnm384dbvPwQx85hlwTNV84PLrY/LIdhD9XE+zeM2E0Telha4xwGrYun/Wh5/w3uX/jQumBYPks1421+mlf7jNnKz3bmEScDncpfhJgz2tY0KHhgTkBvRzRo97SDDV2pO8eEG2p+bL3uxiL6mdij71O3YZozRkb8WO1YwIqwdbwzJLNB0aFjS8+Lynb0pfq+7OwSw+8b+du6ax2/x3TQKm/TEQpSF66vqYe7RQY+enc4YKDGWSOE21m4e34gsYvohFss+hlGTQewVymyKTh5qvqtcqXPUO5zdTJIOxkCNmEQdGHy+RdCmzLu2jNEp+kyWAUN5/10xiNLKpKkrgNIwOYunUNZPTdXoEYQuh41cJYnfT0xxB/DPI72wllqvk6qrWzd04eNllfBaO1wN3QXJqD3suKzOURyO60BvBTtndQrlwKhWTaXcSYdTa3PO6o0DTeJSSKvn51tOY+QUOmjyYgDVaIujbfywoft4ZZ9HC8zDpH7NfSJmQd7bLFaWiTc64sjReFkZqQ8wquPyav390jF15A/3cmMCx93/0SlhBzW+uto+fQwNJp8YRLXESoraMNyC2S2cEmqGruhGqPxgZ2vxFLy+qHThL9+kn84kUaBeKYa8IpOLRiSW05SehCucqmtpZW+jEBIKkNUdEthgTx/gJeFmGZSOBvlRl3oJCDCsoYXN8xhFzXdsiS8jc0Kx/a66pwC6Muapb2IIOcWKqGpjpovUw55YNKEbj31DOEZEh0ofZ2VIz6L5RjJ3H8AAcirPLG4baF9gY/x3811hnDsJQxAWhmCg3NDDbaWm7FYqxpFi3lWzQVl+siKV0g8NHIhozaRKtNMGWmOnxySrVLbse+d8wjUjLa4YN72vr85PE9smsZT5MmNovBe7OeciTXPqqwQIMHLMLwBUisZfuMFf1W97g8hWTFuEXjgCFRAC69WfYEY5nXkxeRLjcwzJS6f7ucAkClQvLHpO8ajV6AdNeU2EGH99QJhQ0GpKKM6EHU2Bao7n1Yul4j0ka/1Drf2yOWA7+CWBvOWrhY1bu0+f+R6yyr6wvDcnQKOhqHCdR6I0WTTYhu1il0NGbgPVMeqwS1LgKf2I2aabf9VZWaXigKJUkEVhB6A0X8fo9e2AN1A95xQ9XMeMTrwU3LFg5XJo9N8hlxLFViDDAI0b94SHJmwP5SgXKBlFPrNIEsyHZcwv6giC0G4d/noAFqnk4K2Z5s0OVu7Et5z1ta9RXiY7rIgV3LaOUxoUzogJA2vcjZSncQEwKssEj51cPJ8SBjCp/Cwx+8kaHLtxVE2jbkKOBHC0xQzn+4WbodSuRDjUIAvA2rMb87epShvLQOF386ePPGDVWALiTHXqx/AwpjDf3BNwKOqPe8q3gJhOBYX8uKij3u93ihFpLTaMuRF6tBFA8P2naCQNkIMA9VW3ihphAOBPVIL8bicVo7akExQPvglzX6e73k0udRI03cY9o6VwSIDyUtfohDuz+ELICSGBUnsc/pA8ayJRsju/Fu9hpWpkO+PoIwGbgkNspO0MMmka5wcxxEkQCoOaKnv2l2O8i3D8CIhNA6fqu8Vbzjx5ROD1ftF52wys3+Uat7wAR3SDdFjI8VcNllX+oDd2xO1cjWtCRbbG/m0sBmbhbf/+WC4R4zBHIkDNOxgPNT4LEoZL40yNPGq3VbT6Da0T1fAJRa52PnYLCrx7X37o3+6wBkPTLtH1CqU1cz6jlRUZVkjmc6megrXIQyPSFC3bZstLZYQc2Bz0UT25TFuN+AXQKZnWfkKY1zV0AASLObrlxiDe02Ppbn5ShNV10AGNv8HLKD/bPhDkOX3Pjzp1l+tvTfcweJYbZRcR9c4I+jxvc4xHvdvwlKL/QQrQCER4AXmrpIujaWYj6cX5vvXylRvueQn2fsdQ5datqIPvoh1R796FAX8bP1zC+nIeZKecaO9VO4l9Dn5r/n02PIXBUrSvV3kteHuMi/JaXqOhuRYy6h4mtLpaYOKtOT/Mz9AUrhZYjRbulnswJrhj3Je5wM1rUiDsq74MhPnqU5OXdic8+661kYQOAh/71px+XbBTd34uOIwRa/NvFOfDVH7HvOgjXFIc28R1uof6aWzTPgZKnlFiXUdh8Caacy0MV3jI0NDbprN3ENNkTwTBBwPNGVH42wln2ilJe5oB/yRf+GlPH9xgKSyIQmFSvoav5DhLiEMyhN8jTbBQRIjG+B3+rCpvpfaAB+xcGBerL0KSJKF+4yvZAFbsjpK+K0kgYksIMEFOQsDrmW85ttj18/VLEfyJ5tuKgoJRLFFZIsEq815cT2TtZpE5ltNzNp44a1lUQfJoN1n7v69p/oEcEmcCt4J4o24NKPxPetiMWsnUK5EG2YuF3SZi9Mfc57bZLJhl5wh0QT6hcZVFmNjcirrTdZG5OIXIyE0EBaGmpkYS0JOB8TLvVn940EMB6BLzShaNyQltGSxLvi6GQsBupibFgDHEB5UeG/RZA/QgrNRLJJwvSL3MbWHN/2svwr3bLbW0R4CP14B0qINNxrCFbOyurvvCW1KcM4PT2xs8j3PC278TFZ7vOVbbHPfaqBjMPIfkWZck1f74uvkeOeBSeTL/rmAFX9jRokaRnma68Rgd7d5p1OHqrexEFkdjM53wyaOg0sZdEhM7Tm35ZGYbj/j4MuvKQlP4SiiJ/K9Bj7G5B8XAQX7BETfo/l1GHY7e626EWqBtUCRjKzWk0eqUqAEIIHmg0VXsGcV5+3eMQRSNjSqx6pmleLtVktFaHAf+wM/R8ciE3em5cCVjVFpp3tI91eioG4BvQ80Fonqdg27lUguTkwwct4WnUUYAW4jqFXenE/wnOTCNBy5K5X1022uMr6+2h94j6XG/orsMf9po3ihYX3GijvITIqULOw6WO0o5u8IArrT4I7KIIa46rkk6c7Py5XcBRvNBYzijwIP0Fu+ADD9OJ9UNP2xoNRPWT/oy1MnCZY4pI7Or6XZ7oiUNKzFsNk+kOihhi2txbjOegqe816nJNJe+xD1zM1aiqn5HZVy5iMF4juAVMtHvCCFDqY6LLmGyzYow1e6W8qzP9v6TZFuaWZmNVgYmC0+7+UEENrO8YkcegmewcodbfPxyUlPXm2afPYI/UOquOYmjaYbP8eq0A2yeLLZNTQbsZm6/QvlK4DYRNdy91rAj8UHP8Xu7FO55Tya+OgnwCHPa285g6paybJUE+Y/OjYLIYjnyHKS/rfJj4EWg0PgWcHlSSVDH11FILlhwus/n7WzSshE4kC93vA2Cju+38YYg+eIA5A3eAG+W3s9cOwoKjbNG0AkGdaLFopecnqdCEvX6DkvtoC2xsXj84htqZWWMWHh0r6aCDVzCajSK4SeBxGTbvc=</go:docsCustomData>
</go:gDocsCustomXmlDataStorag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278AD1BC-6356-44F6-90D3-D0A1712BDDC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183</Pages>
  <Words>58061</Words>
  <Characters>330951</Characters>
  <Application>Microsoft Office Word</Application>
  <DocSecurity>0</DocSecurity>
  <Lines>2757</Lines>
  <Paragraphs>776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388236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Svetlana</dc:creator>
  <cp:keywords/>
  <dc:description/>
  <cp:lastModifiedBy>Jelena Mitrovic</cp:lastModifiedBy>
  <cp:revision>2</cp:revision>
  <cp:lastPrinted>2021-12-24T12:14:00Z</cp:lastPrinted>
  <dcterms:created xsi:type="dcterms:W3CDTF">2022-01-18T13:10:00Z</dcterms:created>
  <dcterms:modified xsi:type="dcterms:W3CDTF">2022-01-18T13:10:00Z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TC028350639991</vt:lpwstr>
  </property>
  <property fmtid="{D5CDD505-2E9C-101B-9397-08002B2CF9AE}" pid="3" name="ContentTypeId">
    <vt:lpwstr>0x010100B36DD90FA303DA4BAA0C2704C1820D0E</vt:lpwstr>
  </property>
</Properties>
</file>