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0" r:id="rId2"/>
    <p:sldId id="261" r:id="rId3"/>
    <p:sldId id="256" r:id="rId4"/>
    <p:sldId id="262" r:id="rId5"/>
    <p:sldId id="264" r:id="rId6"/>
    <p:sldId id="266" r:id="rId7"/>
    <p:sldId id="267" r:id="rId8"/>
    <p:sldId id="268" r:id="rId9"/>
    <p:sldId id="269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B23A"/>
    <a:srgbClr val="E6B2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641" autoAdjust="0"/>
    <p:restoredTop sz="94660"/>
  </p:normalViewPr>
  <p:slideViewPr>
    <p:cSldViewPr snapToGrid="0">
      <p:cViewPr varScale="1">
        <p:scale>
          <a:sx n="165" d="100"/>
          <a:sy n="165" d="100"/>
        </p:scale>
        <p:origin x="1596" y="1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CFB70-4DC8-4E71-9DEF-9C18FBC6B103}" type="datetimeFigureOut">
              <a:rPr lang="sr-Latn-ME" smtClean="0"/>
              <a:t>10.3.2017.</a:t>
            </a:fld>
            <a:endParaRPr lang="sr-Latn-M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3615C-7540-494F-A6BE-0254A998D40C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3732258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CFB70-4DC8-4E71-9DEF-9C18FBC6B103}" type="datetimeFigureOut">
              <a:rPr lang="sr-Latn-ME" smtClean="0"/>
              <a:t>10.3.2017.</a:t>
            </a:fld>
            <a:endParaRPr lang="sr-Latn-M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3615C-7540-494F-A6BE-0254A998D40C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28750426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CFB70-4DC8-4E71-9DEF-9C18FBC6B103}" type="datetimeFigureOut">
              <a:rPr lang="sr-Latn-ME" smtClean="0"/>
              <a:t>10.3.2017.</a:t>
            </a:fld>
            <a:endParaRPr lang="sr-Latn-M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3615C-7540-494F-A6BE-0254A998D40C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2069345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CFB70-4DC8-4E71-9DEF-9C18FBC6B103}" type="datetimeFigureOut">
              <a:rPr lang="sr-Latn-ME" smtClean="0"/>
              <a:t>10.3.2017.</a:t>
            </a:fld>
            <a:endParaRPr lang="sr-Latn-M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3615C-7540-494F-A6BE-0254A998D40C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32674067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CFB70-4DC8-4E71-9DEF-9C18FBC6B103}" type="datetimeFigureOut">
              <a:rPr lang="sr-Latn-ME" smtClean="0"/>
              <a:t>10.3.2017.</a:t>
            </a:fld>
            <a:endParaRPr lang="sr-Latn-M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3615C-7540-494F-A6BE-0254A998D40C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3190982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CFB70-4DC8-4E71-9DEF-9C18FBC6B103}" type="datetimeFigureOut">
              <a:rPr lang="sr-Latn-ME" smtClean="0"/>
              <a:t>10.3.2017.</a:t>
            </a:fld>
            <a:endParaRPr lang="sr-Latn-M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3615C-7540-494F-A6BE-0254A998D40C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16423350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CFB70-4DC8-4E71-9DEF-9C18FBC6B103}" type="datetimeFigureOut">
              <a:rPr lang="sr-Latn-ME" smtClean="0"/>
              <a:t>10.3.2017.</a:t>
            </a:fld>
            <a:endParaRPr lang="sr-Latn-M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3615C-7540-494F-A6BE-0254A998D40C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1298909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CFB70-4DC8-4E71-9DEF-9C18FBC6B103}" type="datetimeFigureOut">
              <a:rPr lang="sr-Latn-ME" smtClean="0"/>
              <a:t>10.3.2017.</a:t>
            </a:fld>
            <a:endParaRPr lang="sr-Latn-M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3615C-7540-494F-A6BE-0254A998D40C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41220578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CFB70-4DC8-4E71-9DEF-9C18FBC6B103}" type="datetimeFigureOut">
              <a:rPr lang="sr-Latn-ME" smtClean="0"/>
              <a:t>10.3.2017.</a:t>
            </a:fld>
            <a:endParaRPr lang="sr-Latn-M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3615C-7540-494F-A6BE-0254A998D40C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1262586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CFB70-4DC8-4E71-9DEF-9C18FBC6B103}" type="datetimeFigureOut">
              <a:rPr lang="sr-Latn-ME" smtClean="0"/>
              <a:t>10.3.2017.</a:t>
            </a:fld>
            <a:endParaRPr lang="sr-Latn-M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3615C-7540-494F-A6BE-0254A998D40C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27316683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CFB70-4DC8-4E71-9DEF-9C18FBC6B103}" type="datetimeFigureOut">
              <a:rPr lang="sr-Latn-ME" smtClean="0"/>
              <a:t>10.3.2017.</a:t>
            </a:fld>
            <a:endParaRPr lang="sr-Latn-M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3615C-7540-494F-A6BE-0254A998D40C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553543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3CFB70-4DC8-4E71-9DEF-9C18FBC6B103}" type="datetimeFigureOut">
              <a:rPr lang="sr-Latn-ME" smtClean="0"/>
              <a:t>10.3.2017.</a:t>
            </a:fld>
            <a:endParaRPr lang="sr-Latn-M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Latn-M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B3615C-7540-494F-A6BE-0254A998D40C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1891762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97" y="-297"/>
            <a:ext cx="9144793" cy="685859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98903" y="3082755"/>
            <a:ext cx="6746203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50" b="1" dirty="0" err="1" smtClean="0">
                <a:solidFill>
                  <a:srgbClr val="E6B2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Konferencija</a:t>
            </a:r>
            <a:r>
              <a:rPr lang="en-US" sz="4050" b="1" dirty="0" smtClean="0">
                <a:solidFill>
                  <a:srgbClr val="E6B2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za </a:t>
            </a:r>
            <a:r>
              <a:rPr lang="en-US" sz="4050" b="1" dirty="0" err="1" smtClean="0">
                <a:solidFill>
                  <a:srgbClr val="E6B2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medije</a:t>
            </a:r>
            <a:endParaRPr lang="sr-Latn-ME" sz="4050" b="1" dirty="0">
              <a:solidFill>
                <a:srgbClr val="E6B23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02835" y="5250636"/>
            <a:ext cx="253832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>
                <a:solidFill>
                  <a:srgbClr val="E6B2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 </a:t>
            </a:r>
            <a:r>
              <a:rPr lang="en-US" sz="2200" b="1" dirty="0" smtClean="0">
                <a:solidFill>
                  <a:srgbClr val="E6B2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mart,2017</a:t>
            </a:r>
            <a:r>
              <a:rPr lang="en-US" sz="2200" b="1" dirty="0">
                <a:solidFill>
                  <a:srgbClr val="E6B2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sr-Latn-ME" sz="2200" b="1" dirty="0">
              <a:solidFill>
                <a:srgbClr val="E6B23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2525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" y="0"/>
            <a:ext cx="9142571" cy="68580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62353" y="1154393"/>
            <a:ext cx="268851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 err="1">
                <a:solidFill>
                  <a:schemeClr val="bg1"/>
                </a:solidFill>
                <a:latin typeface="Century Schoolbook" panose="02040604050505020304" pitchFamily="18" charset="0"/>
              </a:rPr>
              <a:t>Suzana</a:t>
            </a:r>
            <a:r>
              <a:rPr lang="en-US" sz="2200" dirty="0">
                <a:solidFill>
                  <a:schemeClr val="bg1"/>
                </a:solidFill>
                <a:latin typeface="Century Schoolbook" panose="020406040505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Century Schoolbook" panose="02040604050505020304" pitchFamily="18" charset="0"/>
              </a:rPr>
              <a:t>Pribilovi</a:t>
            </a:r>
            <a:r>
              <a:rPr lang="sr-Latn-ME" sz="2200" dirty="0">
                <a:solidFill>
                  <a:schemeClr val="bg1"/>
                </a:solidFill>
                <a:latin typeface="Century Schoolbook" panose="02040604050505020304" pitchFamily="18" charset="0"/>
              </a:rPr>
              <a:t>ć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626506" y="1167478"/>
            <a:ext cx="180833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ME" sz="2200" dirty="0">
                <a:solidFill>
                  <a:schemeClr val="bg1"/>
                </a:solidFill>
                <a:latin typeface="Century Schoolbook" panose="02040604050505020304" pitchFamily="18" charset="0"/>
              </a:rPr>
              <a:t>10</a:t>
            </a:r>
            <a:r>
              <a:rPr lang="en-US" sz="2200" dirty="0">
                <a:solidFill>
                  <a:schemeClr val="bg1"/>
                </a:solidFill>
                <a:latin typeface="Century Schoolbook" panose="02040604050505020304" pitchFamily="18" charset="0"/>
              </a:rPr>
              <a:t>.03.2017</a:t>
            </a:r>
            <a:endParaRPr lang="sr-Latn-ME" sz="2200" dirty="0">
              <a:solidFill>
                <a:schemeClr val="bg1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974081" y="4566195"/>
            <a:ext cx="106311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dirty="0" err="1">
                <a:solidFill>
                  <a:srgbClr val="E6B2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Govori</a:t>
            </a:r>
            <a:r>
              <a:rPr lang="en-US" sz="2200" dirty="0">
                <a:solidFill>
                  <a:srgbClr val="E6B2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sr-Latn-ME" sz="2200" dirty="0">
              <a:solidFill>
                <a:srgbClr val="E6B23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771028" y="4986851"/>
            <a:ext cx="3469219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400" b="1" dirty="0" err="1">
                <a:solidFill>
                  <a:srgbClr val="E6B2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Suzana</a:t>
            </a:r>
            <a:r>
              <a:rPr lang="en-US" sz="3400" b="1" dirty="0">
                <a:solidFill>
                  <a:srgbClr val="E6B2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400" b="1" dirty="0" err="1">
                <a:solidFill>
                  <a:srgbClr val="E6B2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Pribilovi</a:t>
            </a:r>
            <a:r>
              <a:rPr lang="sr-Latn-ME" sz="3400" b="1" dirty="0">
                <a:solidFill>
                  <a:srgbClr val="E6B2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ć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62354" y="2840876"/>
            <a:ext cx="7725938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RS" sz="3800" b="1" dirty="0">
                <a:solidFill>
                  <a:srgbClr val="E6B2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Predlog zakona </a:t>
            </a:r>
            <a:r>
              <a:rPr lang="sr-Latn-ME" sz="3800" b="1" dirty="0">
                <a:solidFill>
                  <a:srgbClr val="E6B2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 elektronskoj identifikaciji i elektronskom potpisu</a:t>
            </a:r>
          </a:p>
        </p:txBody>
      </p:sp>
      <p:sp>
        <p:nvSpPr>
          <p:cNvPr id="10" name="Rectangle 9"/>
          <p:cNvSpPr/>
          <p:nvPr/>
        </p:nvSpPr>
        <p:spPr>
          <a:xfrm>
            <a:off x="3002872" y="5573215"/>
            <a:ext cx="292580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200" dirty="0" err="1" smtClean="0">
                <a:solidFill>
                  <a:srgbClr val="E6B2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Ministarka</a:t>
            </a:r>
            <a:r>
              <a:rPr lang="en-US" sz="2200" dirty="0" smtClean="0">
                <a:solidFill>
                  <a:srgbClr val="E6B2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 smtClean="0">
                <a:solidFill>
                  <a:srgbClr val="E6B2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javne</a:t>
            </a:r>
            <a:r>
              <a:rPr lang="en-US" sz="2200" dirty="0" smtClean="0">
                <a:solidFill>
                  <a:srgbClr val="E6B2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 smtClean="0">
                <a:solidFill>
                  <a:srgbClr val="E6B2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uprave</a:t>
            </a:r>
            <a:endParaRPr lang="sr-Latn-ME" sz="2200" dirty="0">
              <a:solidFill>
                <a:srgbClr val="E6B23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4462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" y="0"/>
            <a:ext cx="9142571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94264" y="2502058"/>
            <a:ext cx="7569155" cy="1654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ME" sz="2800" b="1" dirty="0">
                <a:solidFill>
                  <a:srgbClr val="E6B2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Cilj zakona</a:t>
            </a:r>
          </a:p>
          <a:p>
            <a:endParaRPr lang="sr-Latn-ME" sz="1650" b="1" dirty="0">
              <a:solidFill>
                <a:srgbClr val="E6B23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Latn-ME" sz="2400" dirty="0">
                <a:solidFill>
                  <a:srgbClr val="E6B2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brže, efikasnije i jeftinije</a:t>
            </a:r>
          </a:p>
          <a:p>
            <a:endParaRPr lang="sr-Latn-ME" sz="1650" b="1" dirty="0">
              <a:solidFill>
                <a:srgbClr val="E6B23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r-Latn-ME" sz="1650" b="1" dirty="0">
              <a:solidFill>
                <a:srgbClr val="E6B23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62353" y="1154393"/>
            <a:ext cx="268851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 err="1">
                <a:solidFill>
                  <a:schemeClr val="bg1"/>
                </a:solidFill>
                <a:latin typeface="Century Schoolbook" panose="02040604050505020304" pitchFamily="18" charset="0"/>
              </a:rPr>
              <a:t>Suzana</a:t>
            </a:r>
            <a:r>
              <a:rPr lang="en-US" sz="2200" dirty="0">
                <a:solidFill>
                  <a:schemeClr val="bg1"/>
                </a:solidFill>
                <a:latin typeface="Century Schoolbook" panose="020406040505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Century Schoolbook" panose="02040604050505020304" pitchFamily="18" charset="0"/>
              </a:rPr>
              <a:t>Pribilovi</a:t>
            </a:r>
            <a:r>
              <a:rPr lang="sr-Latn-ME" sz="2200" dirty="0">
                <a:solidFill>
                  <a:schemeClr val="bg1"/>
                </a:solidFill>
                <a:latin typeface="Century Schoolbook" panose="02040604050505020304" pitchFamily="18" charset="0"/>
              </a:rPr>
              <a:t>ć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626506" y="1167478"/>
            <a:ext cx="180833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ME" sz="2200" dirty="0">
                <a:solidFill>
                  <a:schemeClr val="bg1"/>
                </a:solidFill>
                <a:latin typeface="Century Schoolbook" panose="02040604050505020304" pitchFamily="18" charset="0"/>
              </a:rPr>
              <a:t>10</a:t>
            </a:r>
            <a:r>
              <a:rPr lang="en-US" sz="2200" dirty="0">
                <a:solidFill>
                  <a:schemeClr val="bg1"/>
                </a:solidFill>
                <a:latin typeface="Century Schoolbook" panose="02040604050505020304" pitchFamily="18" charset="0"/>
              </a:rPr>
              <a:t>.03.2017</a:t>
            </a:r>
            <a:endParaRPr lang="sr-Latn-ME" sz="2200" dirty="0">
              <a:solidFill>
                <a:schemeClr val="bg1"/>
              </a:solidFill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3879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" y="0"/>
            <a:ext cx="9142571" cy="68580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62353" y="1154393"/>
            <a:ext cx="268851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 err="1">
                <a:solidFill>
                  <a:schemeClr val="bg1"/>
                </a:solidFill>
                <a:latin typeface="Century Schoolbook" panose="02040604050505020304" pitchFamily="18" charset="0"/>
              </a:rPr>
              <a:t>Suzana</a:t>
            </a:r>
            <a:r>
              <a:rPr lang="en-US" sz="2200" dirty="0">
                <a:solidFill>
                  <a:schemeClr val="bg1"/>
                </a:solidFill>
                <a:latin typeface="Century Schoolbook" panose="020406040505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Century Schoolbook" panose="02040604050505020304" pitchFamily="18" charset="0"/>
              </a:rPr>
              <a:t>Pribilovi</a:t>
            </a:r>
            <a:r>
              <a:rPr lang="sr-Latn-ME" sz="2200" dirty="0">
                <a:solidFill>
                  <a:schemeClr val="bg1"/>
                </a:solidFill>
                <a:latin typeface="Century Schoolbook" panose="02040604050505020304" pitchFamily="18" charset="0"/>
              </a:rPr>
              <a:t>ć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626506" y="1167478"/>
            <a:ext cx="180833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ME" sz="2200" dirty="0">
                <a:solidFill>
                  <a:schemeClr val="bg1"/>
                </a:solidFill>
                <a:latin typeface="Century Schoolbook" panose="02040604050505020304" pitchFamily="18" charset="0"/>
              </a:rPr>
              <a:t>10</a:t>
            </a:r>
            <a:r>
              <a:rPr lang="en-US" sz="2200" dirty="0">
                <a:solidFill>
                  <a:schemeClr val="bg1"/>
                </a:solidFill>
                <a:latin typeface="Century Schoolbook" panose="02040604050505020304" pitchFamily="18" charset="0"/>
              </a:rPr>
              <a:t>.03.2017</a:t>
            </a:r>
            <a:endParaRPr lang="sr-Latn-ME" sz="2200" dirty="0">
              <a:solidFill>
                <a:schemeClr val="bg1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94264" y="2502055"/>
            <a:ext cx="7569155" cy="1792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ME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Zašto? </a:t>
            </a:r>
            <a:endParaRPr lang="en-US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50" dirty="0">
              <a:solidFill>
                <a:srgbClr val="E6B23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Latn-ME" sz="2200" dirty="0">
                <a:solidFill>
                  <a:srgbClr val="E6B2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Zbog povećanja povjerenja u elektronske transakcije i podsticanja efikasnosti poslovanja u Crnoj Gori, kao i komunikacije izmedju države, privrede i građana. </a:t>
            </a:r>
          </a:p>
        </p:txBody>
      </p:sp>
    </p:spTree>
    <p:extLst>
      <p:ext uri="{BB962C8B-B14F-4D97-AF65-F5344CB8AC3E}">
        <p14:creationId xmlns:p14="http://schemas.microsoft.com/office/powerpoint/2010/main" val="1941770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97" y="-297"/>
            <a:ext cx="9144793" cy="685859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87421" y="1988377"/>
            <a:ext cx="7569155" cy="4067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5000"/>
              </a:lnSpc>
              <a:spcAft>
                <a:spcPts val="750"/>
              </a:spcAft>
            </a:pPr>
            <a:r>
              <a:rPr lang="sr-Latn-ME" sz="2800" b="1" dirty="0">
                <a:solidFill>
                  <a:schemeClr val="bg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Sadašnje rješenje?</a:t>
            </a:r>
            <a:endParaRPr lang="sr-Latn-ME" sz="2800" b="1" dirty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57162" indent="-257162" algn="just">
              <a:spcAft>
                <a:spcPts val="750"/>
              </a:spcAft>
              <a:buFontTx/>
              <a:buChar char="-"/>
            </a:pPr>
            <a:r>
              <a:rPr lang="sr-Latn-ME" sz="2200" dirty="0" smtClean="0">
                <a:solidFill>
                  <a:srgbClr val="E6B23A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Ne omogućava moderno elekotronsko poslovanje prema evropskim i svjetskim standardima</a:t>
            </a:r>
          </a:p>
          <a:p>
            <a:pPr marL="257162" indent="-257162" algn="just">
              <a:spcAft>
                <a:spcPts val="750"/>
              </a:spcAft>
              <a:buFontTx/>
              <a:buChar char="-"/>
            </a:pPr>
            <a:r>
              <a:rPr lang="sr-Latn-ME" sz="2200" dirty="0" smtClean="0">
                <a:solidFill>
                  <a:srgbClr val="E6B23A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građani </a:t>
            </a:r>
            <a:r>
              <a:rPr lang="sr-Latn-ME" sz="2200" dirty="0">
                <a:solidFill>
                  <a:srgbClr val="E6B23A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ili privreda ne mogu da posluju na način kako je to moguće u razvijenim zemljama svijeta</a:t>
            </a:r>
            <a:r>
              <a:rPr lang="sr-Latn-ME" sz="2200" dirty="0" smtClean="0">
                <a:solidFill>
                  <a:srgbClr val="E6B23A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.</a:t>
            </a:r>
            <a:endParaRPr lang="en-US" sz="2200" dirty="0" smtClean="0">
              <a:solidFill>
                <a:srgbClr val="E6B23A"/>
              </a:solidFill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257162" indent="-257162" algn="just">
              <a:spcAft>
                <a:spcPts val="750"/>
              </a:spcAft>
              <a:buFontTx/>
              <a:buChar char="-"/>
            </a:pPr>
            <a:endParaRPr lang="sr-Latn-ME" sz="2200" dirty="0">
              <a:solidFill>
                <a:srgbClr val="E6B23A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750"/>
              </a:spcAft>
            </a:pPr>
            <a:r>
              <a:rPr lang="sr-Latn-ME" sz="2800" b="1" dirty="0">
                <a:solidFill>
                  <a:schemeClr val="bg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Novo rješenje?</a:t>
            </a:r>
            <a:endParaRPr lang="sr-Latn-ME" sz="2800" b="1" dirty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750"/>
              </a:spcAft>
            </a:pPr>
            <a:r>
              <a:rPr lang="sr-Latn-ME" sz="2200" dirty="0">
                <a:solidFill>
                  <a:srgbClr val="E6B23A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Omogučava </a:t>
            </a:r>
            <a:r>
              <a:rPr lang="sr-Latn-ME" sz="2200" u="sng" dirty="0">
                <a:solidFill>
                  <a:srgbClr val="E6B23A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bezbjedno i moderno elektronsko poslovanje po najvišim svjetskim standardima.</a:t>
            </a:r>
            <a:endParaRPr lang="sr-Latn-ME" sz="2200" u="sng" dirty="0">
              <a:solidFill>
                <a:srgbClr val="E6B23A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5317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97" y="-297"/>
            <a:ext cx="9144793" cy="685859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87421" y="1952263"/>
            <a:ext cx="7777845" cy="41478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5000"/>
              </a:lnSpc>
              <a:spcAft>
                <a:spcPts val="750"/>
              </a:spcAft>
            </a:pPr>
            <a:r>
              <a:rPr lang="pl-PL" sz="2800" b="1" dirty="0">
                <a:solidFill>
                  <a:schemeClr val="bg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Koje novine donosi Predlog zakon</a:t>
            </a:r>
            <a:r>
              <a:rPr lang="en-US" sz="2800" b="1" dirty="0">
                <a:solidFill>
                  <a:schemeClr val="bg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</a:t>
            </a:r>
            <a:r>
              <a:rPr lang="pl-PL" sz="28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?</a:t>
            </a:r>
            <a:endParaRPr lang="en-US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884" indent="-342884">
              <a:spcAft>
                <a:spcPts val="750"/>
              </a:spcAft>
              <a:buFont typeface="+mj-lt"/>
              <a:buAutoNum type="arabicPeriod"/>
            </a:pPr>
            <a:r>
              <a:rPr lang="sr-Latn-ME" sz="2200" dirty="0">
                <a:solidFill>
                  <a:srgbClr val="E6B23A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Normiranje usluga sertifikovanja za elektronske transakcije koje obuhvataju usluge izrade, verifikacije i čuvanja elektronskih potpisa, elektronskih pečata</a:t>
            </a:r>
            <a:r>
              <a:rPr lang="en-US" sz="2200" dirty="0">
                <a:solidFill>
                  <a:srgbClr val="E6B23A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sr-Latn-ME" sz="2200" dirty="0">
                <a:solidFill>
                  <a:srgbClr val="E6B23A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i elektronskih vremenskih pečata, usluge elektronske preporučene dostave</a:t>
            </a:r>
          </a:p>
          <a:p>
            <a:pPr marL="342884" indent="-342884">
              <a:spcAft>
                <a:spcPts val="750"/>
              </a:spcAft>
              <a:buFont typeface="+mj-lt"/>
              <a:buAutoNum type="arabicPeriod"/>
            </a:pPr>
            <a:r>
              <a:rPr lang="sr-Latn-ME" sz="2200" dirty="0">
                <a:solidFill>
                  <a:srgbClr val="E6B23A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Izdavanje certifikata koji se odnose na te usluge</a:t>
            </a:r>
          </a:p>
          <a:p>
            <a:pPr marL="342884" indent="-342884">
              <a:spcAft>
                <a:spcPts val="750"/>
              </a:spcAft>
              <a:buFont typeface="+mj-lt"/>
              <a:buAutoNum type="arabicPeriod"/>
            </a:pPr>
            <a:r>
              <a:rPr lang="sr-Latn-ME" sz="2200" dirty="0">
                <a:solidFill>
                  <a:srgbClr val="E6B23A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Izradu i verifikaciju certifikata za autentifikaciju internet stranice</a:t>
            </a:r>
          </a:p>
          <a:p>
            <a:pPr marL="342884" indent="-342884">
              <a:spcAft>
                <a:spcPts val="750"/>
              </a:spcAft>
              <a:buFont typeface="+mj-lt"/>
              <a:buAutoNum type="arabicPeriod"/>
            </a:pPr>
            <a:r>
              <a:rPr lang="sr-Latn-ME" sz="2200" dirty="0">
                <a:solidFill>
                  <a:srgbClr val="E6B23A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Usluge čuvanja elektronskih potpisa, elektronskog pečata</a:t>
            </a:r>
          </a:p>
          <a:p>
            <a:pPr marL="342884" indent="-342884">
              <a:spcAft>
                <a:spcPts val="750"/>
              </a:spcAft>
              <a:buFont typeface="+mj-lt"/>
              <a:buAutoNum type="arabicPeriod"/>
            </a:pPr>
            <a:r>
              <a:rPr lang="sr-Latn-ME" sz="2200" dirty="0">
                <a:solidFill>
                  <a:srgbClr val="E6B23A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Izdavanje certifikata koji se odnose na te usluge. </a:t>
            </a:r>
            <a:endParaRPr lang="sr-Latn-ME" sz="2200" dirty="0">
              <a:solidFill>
                <a:srgbClr val="E6B23A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438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" y="0"/>
            <a:ext cx="9142571" cy="68580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62353" y="1154393"/>
            <a:ext cx="268851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 err="1">
                <a:solidFill>
                  <a:schemeClr val="bg1"/>
                </a:solidFill>
                <a:latin typeface="Century Schoolbook" panose="02040604050505020304" pitchFamily="18" charset="0"/>
              </a:rPr>
              <a:t>Suzana</a:t>
            </a:r>
            <a:r>
              <a:rPr lang="en-US" sz="2200" dirty="0">
                <a:solidFill>
                  <a:schemeClr val="bg1"/>
                </a:solidFill>
                <a:latin typeface="Century Schoolbook" panose="020406040505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Century Schoolbook" panose="02040604050505020304" pitchFamily="18" charset="0"/>
              </a:rPr>
              <a:t>Pribilovi</a:t>
            </a:r>
            <a:r>
              <a:rPr lang="sr-Latn-ME" sz="2200" dirty="0">
                <a:solidFill>
                  <a:schemeClr val="bg1"/>
                </a:solidFill>
                <a:latin typeface="Century Schoolbook" panose="02040604050505020304" pitchFamily="18" charset="0"/>
              </a:rPr>
              <a:t>ć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626506" y="1167478"/>
            <a:ext cx="180833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ME" sz="2200" dirty="0">
                <a:solidFill>
                  <a:schemeClr val="bg1"/>
                </a:solidFill>
                <a:latin typeface="Century Schoolbook" panose="02040604050505020304" pitchFamily="18" charset="0"/>
              </a:rPr>
              <a:t>10</a:t>
            </a:r>
            <a:r>
              <a:rPr lang="en-US" sz="2200" dirty="0">
                <a:solidFill>
                  <a:schemeClr val="bg1"/>
                </a:solidFill>
                <a:latin typeface="Century Schoolbook" panose="02040604050505020304" pitchFamily="18" charset="0"/>
              </a:rPr>
              <a:t>.03.2017</a:t>
            </a:r>
            <a:endParaRPr lang="sr-Latn-ME" sz="2200" dirty="0">
              <a:solidFill>
                <a:schemeClr val="bg1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98653" y="1973485"/>
            <a:ext cx="7853423" cy="4553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5000"/>
              </a:lnSpc>
              <a:spcAft>
                <a:spcPts val="750"/>
              </a:spcAft>
            </a:pPr>
            <a:r>
              <a:rPr lang="pl-PL" sz="2600" b="1" dirty="0">
                <a:solidFill>
                  <a:schemeClr val="bg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Šta će sve ovo donijeti građanima i privredi?</a:t>
            </a:r>
            <a:endParaRPr lang="en-US" sz="2600" b="1" dirty="0">
              <a:solidFill>
                <a:schemeClr val="bg1"/>
              </a:solidFill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750"/>
              </a:spcAft>
            </a:pPr>
            <a:r>
              <a:rPr lang="sr-Latn-ME" sz="2200" dirty="0">
                <a:solidFill>
                  <a:srgbClr val="E6B23A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Rezultati istraživanja u EU</a:t>
            </a:r>
          </a:p>
          <a:p>
            <a:pPr algn="just">
              <a:spcAft>
                <a:spcPts val="750"/>
              </a:spcAft>
            </a:pPr>
            <a:r>
              <a:rPr lang="sr-Latn-ME" sz="2200" dirty="0">
                <a:solidFill>
                  <a:schemeClr val="bg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Uštede novca:</a:t>
            </a:r>
          </a:p>
          <a:p>
            <a:pPr algn="just">
              <a:spcAft>
                <a:spcPts val="750"/>
              </a:spcAft>
            </a:pPr>
            <a:r>
              <a:rPr lang="sr-Latn-ME" sz="2200" dirty="0">
                <a:solidFill>
                  <a:srgbClr val="E6B23A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U prvoj godini primjene elektronskog potpisa i elektronske identifikacije ušteđeno </a:t>
            </a:r>
            <a:r>
              <a:rPr lang="sr-Latn-ME" sz="2200" u="sng" dirty="0">
                <a:solidFill>
                  <a:srgbClr val="E6B23A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sedam miliona radnih sati</a:t>
            </a:r>
          </a:p>
          <a:p>
            <a:pPr algn="just">
              <a:spcAft>
                <a:spcPts val="750"/>
              </a:spcAft>
            </a:pPr>
            <a:r>
              <a:rPr lang="sr-Latn-ME" sz="2200" dirty="0">
                <a:solidFill>
                  <a:srgbClr val="E6B23A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Procjene uštede - 100 miliona radnih sati godišnje kada u svim zemljama EU budu korišćene ove tehnologije.</a:t>
            </a:r>
          </a:p>
          <a:p>
            <a:pPr algn="just">
              <a:spcAft>
                <a:spcPts val="750"/>
              </a:spcAft>
            </a:pPr>
            <a:r>
              <a:rPr lang="sr-Latn-ME" sz="2200" dirty="0">
                <a:solidFill>
                  <a:srgbClr val="E6B23A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10 eura na svakoj on-line prijavi za PDV, (procjene uštede u EU na toj osnovi oko 500 miliona eura godišnje</a:t>
            </a:r>
          </a:p>
          <a:p>
            <a:pPr algn="just">
              <a:spcAft>
                <a:spcPts val="750"/>
              </a:spcAft>
            </a:pPr>
            <a:r>
              <a:rPr lang="sr-Latn-ME" sz="2200" dirty="0">
                <a:solidFill>
                  <a:schemeClr val="bg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Uštede vremena:</a:t>
            </a:r>
            <a:r>
              <a:rPr lang="sr-Latn-ME" sz="2200" dirty="0">
                <a:solidFill>
                  <a:srgbClr val="E6B23A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po jedan sat na svakoj usluzi koja se obavi elektronskim umjesto konvencionalnim putem.</a:t>
            </a:r>
            <a:endParaRPr lang="sr-Latn-ME" sz="2200" dirty="0">
              <a:solidFill>
                <a:srgbClr val="E6B23A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4164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97" y="-297"/>
            <a:ext cx="9144793" cy="685859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94264" y="2502061"/>
            <a:ext cx="7649468" cy="3504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5000"/>
              </a:lnSpc>
              <a:spcAft>
                <a:spcPts val="750"/>
              </a:spcAft>
            </a:pPr>
            <a:r>
              <a:rPr lang="sr-Latn-ME" sz="2600" b="1" dirty="0">
                <a:solidFill>
                  <a:srgbClr val="E6B23A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Upravo zato najznačajnija polja primjene će biti: </a:t>
            </a:r>
            <a:endParaRPr lang="en-US" sz="2600" b="1" dirty="0">
              <a:solidFill>
                <a:srgbClr val="E6B23A"/>
              </a:solidFill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750"/>
              </a:spcAft>
            </a:pPr>
            <a:endParaRPr lang="sr-Latn-ME" sz="2200" dirty="0">
              <a:solidFill>
                <a:srgbClr val="E6B23A"/>
              </a:solidFill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257162" indent="-257162" algn="just">
              <a:lnSpc>
                <a:spcPct val="115000"/>
              </a:lnSpc>
              <a:spcAft>
                <a:spcPts val="750"/>
              </a:spcAft>
              <a:buFont typeface="Arial" panose="020B0604020202020204" pitchFamily="34" charset="0"/>
              <a:buChar char="•"/>
            </a:pPr>
            <a:r>
              <a:rPr lang="sr-Latn-ME" sz="2200" dirty="0">
                <a:solidFill>
                  <a:schemeClr val="bg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elektronska trgovina (e-Commerce)</a:t>
            </a:r>
          </a:p>
          <a:p>
            <a:pPr marL="257162" indent="-257162" algn="just">
              <a:lnSpc>
                <a:spcPct val="115000"/>
              </a:lnSpc>
              <a:spcAft>
                <a:spcPts val="750"/>
              </a:spcAft>
              <a:buFont typeface="Arial" panose="020B0604020202020204" pitchFamily="34" charset="0"/>
              <a:buChar char="•"/>
            </a:pPr>
            <a:r>
              <a:rPr lang="sr-Latn-ME" sz="2200" dirty="0">
                <a:solidFill>
                  <a:schemeClr val="bg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elektronsko bankarstvo (e-Banking)</a:t>
            </a:r>
          </a:p>
          <a:p>
            <a:pPr marL="257162" indent="-257162" algn="just">
              <a:lnSpc>
                <a:spcPct val="115000"/>
              </a:lnSpc>
              <a:spcAft>
                <a:spcPts val="750"/>
              </a:spcAft>
              <a:buFont typeface="Arial" panose="020B0604020202020204" pitchFamily="34" charset="0"/>
              <a:buChar char="•"/>
            </a:pPr>
            <a:r>
              <a:rPr lang="sr-Latn-ME" sz="2200" dirty="0">
                <a:solidFill>
                  <a:schemeClr val="bg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elektronska uprava (e-Government)</a:t>
            </a:r>
          </a:p>
          <a:p>
            <a:pPr marL="257162" indent="-257162" algn="just">
              <a:lnSpc>
                <a:spcPct val="115000"/>
              </a:lnSpc>
              <a:spcAft>
                <a:spcPts val="750"/>
              </a:spcAft>
              <a:buFont typeface="Arial" panose="020B0604020202020204" pitchFamily="34" charset="0"/>
              <a:buChar char="•"/>
            </a:pPr>
            <a:r>
              <a:rPr lang="sr-Latn-ME" sz="2200" dirty="0">
                <a:solidFill>
                  <a:schemeClr val="bg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elektronsko zdravstvo (e-Healthcare)</a:t>
            </a:r>
          </a:p>
          <a:p>
            <a:pPr marL="257162" indent="-257162" algn="just">
              <a:lnSpc>
                <a:spcPct val="115000"/>
              </a:lnSpc>
              <a:spcAft>
                <a:spcPts val="750"/>
              </a:spcAft>
              <a:buFont typeface="Arial" panose="020B0604020202020204" pitchFamily="34" charset="0"/>
              <a:buChar char="•"/>
            </a:pPr>
            <a:r>
              <a:rPr lang="sr-Latn-ME" sz="2200" dirty="0">
                <a:solidFill>
                  <a:schemeClr val="bg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platni sistemi na bazi čip kartica (EMV) itd</a:t>
            </a:r>
          </a:p>
        </p:txBody>
      </p:sp>
    </p:spTree>
    <p:extLst>
      <p:ext uri="{BB962C8B-B14F-4D97-AF65-F5344CB8AC3E}">
        <p14:creationId xmlns:p14="http://schemas.microsoft.com/office/powerpoint/2010/main" val="528082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97" y="-297"/>
            <a:ext cx="9144793" cy="685859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94264" y="2177969"/>
            <a:ext cx="7569155" cy="19501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5000"/>
              </a:lnSpc>
              <a:spcAft>
                <a:spcPts val="750"/>
              </a:spcAft>
            </a:pPr>
            <a:r>
              <a:rPr lang="pl-PL" sz="2800" b="1" dirty="0">
                <a:solidFill>
                  <a:schemeClr val="bg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Kada će sve ovo biti operativno odnosno kada će građani i privreda osjetiti sve ono što donosi ovaj zakon?</a:t>
            </a:r>
            <a:endParaRPr lang="en-US" sz="2800" b="1" dirty="0">
              <a:solidFill>
                <a:schemeClr val="bg1"/>
              </a:solidFill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750"/>
              </a:spcAft>
            </a:pPr>
            <a:endParaRPr lang="en-US" sz="1650" dirty="0">
              <a:solidFill>
                <a:srgbClr val="E6B23A"/>
              </a:solidFill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94264" y="4021821"/>
            <a:ext cx="770155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sr-Latn-ME" sz="2400" dirty="0">
                <a:solidFill>
                  <a:srgbClr val="E6B2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Stvorićemo uslove da javna uprava, građani i privreda u što većoj mjeri koriste nove tehnologije, da poslove obavljaju brže, efikasnije i jeftinije, kao i da se putem sigurne elektronske identifikacije poveća povjerenje u elektronske transakcije.</a:t>
            </a:r>
          </a:p>
        </p:txBody>
      </p:sp>
    </p:spTree>
    <p:extLst>
      <p:ext uri="{BB962C8B-B14F-4D97-AF65-F5344CB8AC3E}">
        <p14:creationId xmlns:p14="http://schemas.microsoft.com/office/powerpoint/2010/main" val="217910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124</TotalTime>
  <Words>373</Words>
  <Application>Microsoft Office PowerPoint</Application>
  <PresentationFormat>On-screen Show (4:3)</PresentationFormat>
  <Paragraphs>48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Calibri Light</vt:lpstr>
      <vt:lpstr>Cambria</vt:lpstr>
      <vt:lpstr>Century Schoolbook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Darko Mijuskovic</dc:creator>
  <cp:lastModifiedBy>Darko Mijuskovic</cp:lastModifiedBy>
  <cp:revision>18</cp:revision>
  <dcterms:created xsi:type="dcterms:W3CDTF">2016-04-12T15:37:05Z</dcterms:created>
  <dcterms:modified xsi:type="dcterms:W3CDTF">2017-03-10T12:19:13Z</dcterms:modified>
</cp:coreProperties>
</file>