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27.2.2014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3100" cap="all" dirty="0" smtClean="0">
                <a:solidFill>
                  <a:srgbClr val="E4B038"/>
                </a:solidFill>
                <a:latin typeface="Calisto MT" pitchFamily="18" charset="0"/>
              </a:rPr>
              <a:t>Generalni sekretarijat</a:t>
            </a:r>
            <a:endParaRPr lang="sr-Latn-CS" sz="31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037" y="4857760"/>
            <a:ext cx="6400800" cy="1257312"/>
          </a:xfrm>
        </p:spPr>
        <p:txBody>
          <a:bodyPr>
            <a:normAutofit lnSpcReduction="10000"/>
          </a:bodyPr>
          <a:lstStyle/>
          <a:p>
            <a:r>
              <a:rPr lang="hr-HR" i="1" dirty="0" smtClean="0">
                <a:solidFill>
                  <a:srgbClr val="E4B038"/>
                </a:solidFill>
              </a:rPr>
              <a:t>Zoran Pažin</a:t>
            </a:r>
            <a:endParaRPr lang="hr-HR" i="1" dirty="0" smtClean="0">
              <a:solidFill>
                <a:srgbClr val="E4B038"/>
              </a:solidFill>
            </a:endParaRPr>
          </a:p>
          <a:p>
            <a:r>
              <a:rPr lang="hr-HR" sz="2000" i="1" dirty="0" smtClean="0">
                <a:solidFill>
                  <a:srgbClr val="E4B038"/>
                </a:solidFill>
              </a:rPr>
              <a:t>stalni zastupnik Crne Gore</a:t>
            </a:r>
          </a:p>
          <a:p>
            <a:r>
              <a:rPr lang="hr-HR" sz="2000" i="1" dirty="0" smtClean="0">
                <a:solidFill>
                  <a:srgbClr val="E4B038"/>
                </a:solidFill>
              </a:rPr>
              <a:t>pred Evropskim sudom za ljudska prava</a:t>
            </a:r>
            <a:endParaRPr lang="sr-Latn-CS" sz="20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3071810"/>
            <a:ext cx="6429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Konferencija za medije</a:t>
            </a:r>
          </a:p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Četvrtak, </a:t>
            </a:r>
            <a:r>
              <a:rPr lang="hr-HR" sz="3200" b="1" dirty="0" smtClean="0">
                <a:solidFill>
                  <a:srgbClr val="E4B038"/>
                </a:solidFill>
              </a:rPr>
              <a:t>27. </a:t>
            </a:r>
            <a:r>
              <a:rPr lang="hr-HR" sz="3200" b="1" dirty="0" smtClean="0">
                <a:solidFill>
                  <a:srgbClr val="E4B038"/>
                </a:solidFill>
              </a:rPr>
              <a:t>februar 2014. godine</a:t>
            </a:r>
            <a:endParaRPr lang="sr-Latn-CS" sz="3200" b="1" dirty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GENRALNI SEKRETARIJAT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</a:t>
            </a:r>
            <a:r>
              <a:rPr lang="hr-HR" sz="1800" i="1" dirty="0" smtClean="0">
                <a:solidFill>
                  <a:srgbClr val="E4B038"/>
                </a:solidFill>
              </a:rPr>
              <a:t>Zoran Pažin, zastupnik CG pred ESLJP                                                             27. </a:t>
            </a:r>
            <a:r>
              <a:rPr lang="hr-HR" sz="1800" i="1" dirty="0" smtClean="0">
                <a:solidFill>
                  <a:srgbClr val="E4B038"/>
                </a:solidFill>
              </a:rPr>
              <a:t>februar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bg1"/>
                </a:solidFill>
              </a:rPr>
              <a:t>Izvještaj o radu zastupnika CG pred ESLJP za 2013.</a:t>
            </a:r>
          </a:p>
          <a:p>
            <a:endParaRPr lang="hr-HR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Podnijete do kraja 2013. godine (po zvaničnim podacima Suda) </a:t>
            </a:r>
            <a:r>
              <a:rPr lang="hr-HR" sz="2800" dirty="0" smtClean="0">
                <a:solidFill>
                  <a:srgbClr val="FFFF00"/>
                </a:solidFill>
              </a:rPr>
              <a:t>1.062</a:t>
            </a:r>
            <a:r>
              <a:rPr lang="hr-HR" sz="2800" dirty="0" smtClean="0">
                <a:solidFill>
                  <a:schemeClr val="bg1"/>
                </a:solidFill>
              </a:rPr>
              <a:t> predstavke protiv Crne Gore</a:t>
            </a:r>
            <a:endParaRPr lang="hr-HR" sz="2800" dirty="0" smtClean="0">
              <a:solidFill>
                <a:srgbClr val="FFFF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hr-HR" sz="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 startAt="2"/>
            </a:pPr>
            <a:endParaRPr lang="hr-HR" sz="8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Sud donio </a:t>
            </a:r>
            <a:r>
              <a:rPr lang="hr-HR" sz="2800" dirty="0" smtClean="0">
                <a:solidFill>
                  <a:srgbClr val="FFFF00"/>
                </a:solidFill>
              </a:rPr>
              <a:t>700</a:t>
            </a:r>
            <a:r>
              <a:rPr lang="hr-HR" sz="2800" dirty="0" smtClean="0">
                <a:solidFill>
                  <a:schemeClr val="bg1"/>
                </a:solidFill>
              </a:rPr>
              <a:t> odluka, od čega: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Odbačena kao „očigledno </a:t>
            </a:r>
            <a:r>
              <a:rPr lang="hr-HR" sz="2200" i="1" dirty="0" smtClean="0">
                <a:solidFill>
                  <a:schemeClr val="bg1"/>
                </a:solidFill>
              </a:rPr>
              <a:t>neosnovana” (manifestly </a:t>
            </a:r>
            <a:r>
              <a:rPr lang="hr-HR" sz="2200" i="1" dirty="0" smtClean="0">
                <a:solidFill>
                  <a:schemeClr val="bg1"/>
                </a:solidFill>
              </a:rPr>
              <a:t>ill founded), </a:t>
            </a:r>
            <a:r>
              <a:rPr lang="hr-HR" sz="2200" i="1" dirty="0" smtClean="0">
                <a:solidFill>
                  <a:schemeClr val="bg1"/>
                </a:solidFill>
              </a:rPr>
              <a:t>odbijena kao „neprihvatljiva” </a:t>
            </a:r>
            <a:r>
              <a:rPr lang="hr-HR" sz="2200" i="1" dirty="0" smtClean="0">
                <a:solidFill>
                  <a:schemeClr val="bg1"/>
                </a:solidFill>
              </a:rPr>
              <a:t>(inadmissible) ili </a:t>
            </a:r>
            <a:r>
              <a:rPr lang="hr-HR" sz="2200" i="1" dirty="0" smtClean="0">
                <a:solidFill>
                  <a:schemeClr val="bg1"/>
                </a:solidFill>
              </a:rPr>
              <a:t>„brisana </a:t>
            </a:r>
            <a:r>
              <a:rPr lang="hr-HR" sz="2200" i="1" dirty="0" smtClean="0">
                <a:solidFill>
                  <a:schemeClr val="bg1"/>
                </a:solidFill>
              </a:rPr>
              <a:t>sa </a:t>
            </a:r>
            <a:r>
              <a:rPr lang="hr-HR" sz="2200" i="1" dirty="0" smtClean="0">
                <a:solidFill>
                  <a:schemeClr val="bg1"/>
                </a:solidFill>
              </a:rPr>
              <a:t>liste” </a:t>
            </a:r>
            <a:r>
              <a:rPr lang="hr-HR" sz="2200" i="1" dirty="0" smtClean="0">
                <a:solidFill>
                  <a:schemeClr val="bg1"/>
                </a:solidFill>
              </a:rPr>
              <a:t>(struck out </a:t>
            </a:r>
            <a:r>
              <a:rPr lang="hr-HR" sz="2200" i="1" dirty="0" smtClean="0">
                <a:solidFill>
                  <a:schemeClr val="bg1"/>
                </a:solidFill>
              </a:rPr>
              <a:t>of the list) </a:t>
            </a:r>
            <a:r>
              <a:rPr lang="hr-HR" sz="2200" i="1" dirty="0" smtClean="0">
                <a:solidFill>
                  <a:srgbClr val="FFFF00"/>
                </a:solidFill>
              </a:rPr>
              <a:t>671</a:t>
            </a:r>
            <a:r>
              <a:rPr lang="hr-HR" sz="2200" i="1" dirty="0" smtClean="0">
                <a:solidFill>
                  <a:schemeClr val="bg1"/>
                </a:solidFill>
              </a:rPr>
              <a:t> predstavka protiv Crne Gore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Presuđeno u </a:t>
            </a:r>
            <a:r>
              <a:rPr lang="hr-HR" sz="2200" i="1" dirty="0" smtClean="0">
                <a:solidFill>
                  <a:srgbClr val="FFFF00"/>
                </a:solidFill>
              </a:rPr>
              <a:t>10 </a:t>
            </a:r>
            <a:r>
              <a:rPr lang="hr-HR" sz="2200" i="1" dirty="0" smtClean="0">
                <a:solidFill>
                  <a:schemeClr val="bg1"/>
                </a:solidFill>
              </a:rPr>
              <a:t>slučajeva da </a:t>
            </a:r>
            <a:r>
              <a:rPr lang="hr-HR" sz="2200" i="1" u="sng" dirty="0" smtClean="0">
                <a:solidFill>
                  <a:schemeClr val="bg1"/>
                </a:solidFill>
              </a:rPr>
              <a:t>nije</a:t>
            </a:r>
            <a:r>
              <a:rPr lang="hr-HR" sz="2200" i="1" dirty="0" smtClean="0">
                <a:solidFill>
                  <a:schemeClr val="bg1"/>
                </a:solidFill>
              </a:rPr>
              <a:t> bilo povrede konvencijskih prava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19</a:t>
            </a:r>
            <a:r>
              <a:rPr lang="hr-HR" sz="2200" i="1" dirty="0" smtClean="0">
                <a:solidFill>
                  <a:schemeClr val="bg1"/>
                </a:solidFill>
              </a:rPr>
              <a:t> slučajeva utvrđena povreda barem jednog konvencijskog prava na koje su se odnosile predstavke</a:t>
            </a:r>
            <a:endParaRPr lang="hr-HR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GENRALNI SEKRETARIJAT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Zoran Pažin, zastupnik CG pred ESLJP                                                             27. februar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3"/>
            </a:pPr>
            <a:r>
              <a:rPr lang="hr-HR" sz="2800" dirty="0" smtClean="0">
                <a:solidFill>
                  <a:schemeClr val="bg1"/>
                </a:solidFill>
              </a:rPr>
              <a:t>U fazi glavne rasprave – </a:t>
            </a:r>
            <a:r>
              <a:rPr lang="hr-HR" sz="2800" dirty="0" smtClean="0">
                <a:solidFill>
                  <a:srgbClr val="FFFF00"/>
                </a:solidFill>
              </a:rPr>
              <a:t>26</a:t>
            </a:r>
            <a:r>
              <a:rPr lang="hr-HR" sz="2800" dirty="0" smtClean="0">
                <a:solidFill>
                  <a:schemeClr val="bg1"/>
                </a:solidFill>
              </a:rPr>
              <a:t> predstavki od čega:</a:t>
            </a:r>
          </a:p>
          <a:p>
            <a:pPr marL="1428750" lvl="2" indent="-514350"/>
            <a:r>
              <a:rPr lang="hr-HR" sz="2400" dirty="0" smtClean="0">
                <a:solidFill>
                  <a:schemeClr val="bg1"/>
                </a:solidFill>
              </a:rPr>
              <a:t>(neki predmeti sadrže žalbe po više osnova)</a:t>
            </a:r>
          </a:p>
          <a:p>
            <a:pPr marL="1428750" lvl="2" indent="-514350"/>
            <a:endParaRPr lang="hr-HR" sz="800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18</a:t>
            </a:r>
            <a:r>
              <a:rPr lang="hr-HR" sz="2200" i="1" dirty="0" smtClean="0">
                <a:solidFill>
                  <a:schemeClr val="bg1"/>
                </a:solidFill>
              </a:rPr>
              <a:t> predmeta žalba na povredu Člana 6 Konvencije (pravo na pravično suđenje) i to: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1428750" lvl="3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žalba na neizvršenje pravosnažnih sudskih odluka – </a:t>
            </a:r>
            <a:r>
              <a:rPr lang="hr-HR" sz="2200" i="1" dirty="0" smtClean="0">
                <a:solidFill>
                  <a:srgbClr val="FFFF00"/>
                </a:solidFill>
              </a:rPr>
              <a:t>1</a:t>
            </a:r>
            <a:r>
              <a:rPr lang="hr-HR" sz="2200" i="1" dirty="0" smtClean="0">
                <a:solidFill>
                  <a:schemeClr val="bg1"/>
                </a:solidFill>
              </a:rPr>
              <a:t> slučaj</a:t>
            </a:r>
          </a:p>
          <a:p>
            <a:pPr marL="1428750" lvl="3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1428750" lvl="3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žalba na odugovlačenje sudskih postupaka – </a:t>
            </a:r>
            <a:r>
              <a:rPr lang="hr-HR" sz="2200" i="1" dirty="0" smtClean="0">
                <a:solidFill>
                  <a:srgbClr val="FFFF00"/>
                </a:solidFill>
              </a:rPr>
              <a:t>12</a:t>
            </a:r>
            <a:r>
              <a:rPr lang="hr-HR" sz="2200" i="1" dirty="0" smtClean="0">
                <a:solidFill>
                  <a:schemeClr val="bg1"/>
                </a:solidFill>
              </a:rPr>
              <a:t> slučajeva</a:t>
            </a:r>
          </a:p>
          <a:p>
            <a:pPr marL="1428750" lvl="3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1428750" lvl="3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žalba na povredu prava na nezavistan i nepristrasan sud – </a:t>
            </a:r>
            <a:r>
              <a:rPr lang="hr-HR" sz="2200" i="1" dirty="0" smtClean="0">
                <a:solidFill>
                  <a:srgbClr val="FFFF00"/>
                </a:solidFill>
              </a:rPr>
              <a:t>5</a:t>
            </a:r>
            <a:r>
              <a:rPr lang="hr-HR" sz="2200" i="1" dirty="0" smtClean="0">
                <a:solidFill>
                  <a:schemeClr val="bg1"/>
                </a:solidFill>
              </a:rPr>
              <a:t> slučajeva</a:t>
            </a:r>
          </a:p>
          <a:p>
            <a:pPr marL="1428750" lvl="2" indent="-514350"/>
            <a:endParaRPr lang="hr-HR" sz="800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4</a:t>
            </a:r>
            <a:r>
              <a:rPr lang="hr-HR" sz="2200" i="1" dirty="0" smtClean="0">
                <a:solidFill>
                  <a:schemeClr val="bg1"/>
                </a:solidFill>
              </a:rPr>
              <a:t> predmeta žalba na povredu Člana 14 Konvencije             (zabrana diskriminacije u sprovođenju prava)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1 </a:t>
            </a:r>
            <a:r>
              <a:rPr lang="hr-HR" sz="2200" i="1" dirty="0" smtClean="0">
                <a:solidFill>
                  <a:schemeClr val="bg1"/>
                </a:solidFill>
              </a:rPr>
              <a:t>predmetu žalba na povredu Člana 1 Protokola 12 Konvencije (zabrana svakog vida diskriminacije u sprovođenju prava)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GENRALNI SEKRETARIJAT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Zoran Pažin, zastupnik CG pred ESLJP                                                             27. februar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4</a:t>
            </a:r>
            <a:r>
              <a:rPr lang="hr-HR" sz="2200" i="1" dirty="0" smtClean="0">
                <a:solidFill>
                  <a:schemeClr val="bg1"/>
                </a:solidFill>
              </a:rPr>
              <a:t> predmeta žalba na povredu Člana 1 Protokola 1 Konvencije (pravo na mirno uživanje </a:t>
            </a:r>
            <a:r>
              <a:rPr lang="hr-HR" sz="2200" i="1" dirty="0" smtClean="0">
                <a:solidFill>
                  <a:schemeClr val="bg1"/>
                </a:solidFill>
              </a:rPr>
              <a:t>imovine)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5</a:t>
            </a:r>
            <a:r>
              <a:rPr lang="hr-HR" sz="2200" i="1" dirty="0" smtClean="0">
                <a:solidFill>
                  <a:schemeClr val="bg1"/>
                </a:solidFill>
              </a:rPr>
              <a:t> slučajeva žalba na povredu Člana 3 Konvencije (zabrana mučenja, nehumanog ili ponižavajućeg postupanja ili kažnjavanja)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2</a:t>
            </a:r>
            <a:r>
              <a:rPr lang="hr-HR" sz="2200" i="1" dirty="0" smtClean="0">
                <a:solidFill>
                  <a:schemeClr val="bg1"/>
                </a:solidFill>
              </a:rPr>
              <a:t> predmeta podnosioci se pozivaju na povredu Člana 5 Konvencije (pravo na slobodu i sigurnost ličnosti)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1 </a:t>
            </a:r>
            <a:r>
              <a:rPr lang="hr-HR" sz="2200" i="1" dirty="0" smtClean="0">
                <a:solidFill>
                  <a:schemeClr val="bg1"/>
                </a:solidFill>
              </a:rPr>
              <a:t>predmetu podnosilac se žali na povredu Člana 2 Konvencije (pravo na život)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 </a:t>
            </a:r>
            <a:r>
              <a:rPr lang="hr-HR" sz="2200" i="1" dirty="0" smtClean="0">
                <a:solidFill>
                  <a:srgbClr val="FFFF00"/>
                </a:solidFill>
              </a:rPr>
              <a:t>3</a:t>
            </a:r>
            <a:r>
              <a:rPr lang="hr-HR" sz="2200" i="1" dirty="0" smtClean="0">
                <a:solidFill>
                  <a:schemeClr val="bg1"/>
                </a:solidFill>
              </a:rPr>
              <a:t> predmeta podnosioci se žale na povredu Člana 10 Konvencije (pravo na slobodu izražavanja)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GENRALNI SEKRETARIJAT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Zoran Pažin, zastupnik CG pred ESLJP                                                             27. februar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3"/>
            </a:pPr>
            <a:r>
              <a:rPr lang="hr-HR" sz="2800" dirty="0" smtClean="0">
                <a:solidFill>
                  <a:schemeClr val="bg1"/>
                </a:solidFill>
              </a:rPr>
              <a:t>Preporuke zastupnika za uklanjanje slabosti</a:t>
            </a:r>
            <a:endParaRPr lang="hr-HR" sz="800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Učiniti djelotvornijim institut ustavne  žalbe</a:t>
            </a: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Usavršavanje sudija u primjeni Haške konvencije o građansko pravnim aspektima međunarodne otmice djece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800" i="1" dirty="0" smtClean="0">
              <a:solidFill>
                <a:schemeClr val="bg1"/>
              </a:solidFill>
            </a:endParaRPr>
          </a:p>
          <a:p>
            <a:pPr marL="57150" indent="-514350"/>
            <a:r>
              <a:rPr lang="hr-HR" sz="2800" dirty="0" smtClean="0">
                <a:solidFill>
                  <a:schemeClr val="bg1"/>
                </a:solidFill>
              </a:rPr>
              <a:t>4.	Zaključci Vlade</a:t>
            </a:r>
            <a:endParaRPr lang="hr-HR" sz="2800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Usvaja se Izvještaj stalnog zastupnika CG pred ESLJP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Preporuka Sudskom savjetu - nadzor u jednom konkretnom slučaju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Preporuka Ustavnom sudu – da sačini plan rješavanja zaostalih predmeta po ustavnim žalbama</a:t>
            </a:r>
          </a:p>
          <a:p>
            <a:pPr marL="971550" lvl="2" indent="-514350">
              <a:buFont typeface="Arial" pitchFamily="34" charset="0"/>
              <a:buChar char="•"/>
            </a:pPr>
            <a:endParaRPr lang="hr-HR" sz="400" i="1" dirty="0" smtClean="0">
              <a:solidFill>
                <a:schemeClr val="bg1"/>
              </a:solidFill>
            </a:endParaRPr>
          </a:p>
          <a:p>
            <a:pPr marL="971550" lvl="2" indent="-514350">
              <a:buFont typeface="Arial" pitchFamily="34" charset="0"/>
              <a:buChar char="•"/>
            </a:pPr>
            <a:r>
              <a:rPr lang="hr-HR" sz="2200" i="1" dirty="0" smtClean="0">
                <a:solidFill>
                  <a:schemeClr val="bg1"/>
                </a:solidFill>
              </a:rPr>
              <a:t>Preporuka Vrhovnom sudu - Centar za edukaciju nosilaca pravosudnih funkcija da organizuje obuku sudija koji postupaju po parničnoj i izvršnoj materiji o primjeni Haške konvencije o građansko pravnim aspektima međunarodne otmice djece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408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VLADA CRNE GORE  Generalni sekretarijat</vt:lpstr>
      <vt:lpstr>VLADA CRNE GORE  GENRALNI SEKRETARIJAT</vt:lpstr>
      <vt:lpstr>VLADA CRNE GORE  GENRALNI SEKRETARIJAT</vt:lpstr>
      <vt:lpstr>VLADA CRNE GORE  GENRALNI SEKRETARIJAT</vt:lpstr>
      <vt:lpstr>VLADA CRNE GORE  GENRALNI SEKRETARIJAT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VLADA CRNE GORE  Savjet za privatizaciju i kapitalne projekte</dc:title>
  <dc:creator>Srdjan Kusovac</dc:creator>
  <cp:lastModifiedBy>Srdjan Kusovac</cp:lastModifiedBy>
  <cp:revision>94</cp:revision>
  <dcterms:created xsi:type="dcterms:W3CDTF">2013-10-24T01:46:13Z</dcterms:created>
  <dcterms:modified xsi:type="dcterms:W3CDTF">2014-02-27T09:47:25Z</dcterms:modified>
</cp:coreProperties>
</file>