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8" r:id="rId3"/>
    <p:sldId id="277" r:id="rId4"/>
    <p:sldId id="278" r:id="rId5"/>
    <p:sldId id="279" r:id="rId6"/>
    <p:sldId id="281" r:id="rId7"/>
    <p:sldId id="280" r:id="rId8"/>
    <p:sldId id="282" r:id="rId9"/>
    <p:sldId id="273" r:id="rId10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B038"/>
    <a:srgbClr val="A20308"/>
  </p:clrMru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6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17CCB-FC98-4932-B632-58113418FC4C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2BFB-6340-40E2-932C-378497F563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0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167F-35BE-4FA9-91D1-79B02A5AE8B4}" type="datetimeFigureOut">
              <a:rPr lang="sr-Latn-CS" smtClean="0"/>
              <a:pPr/>
              <a:t>11.11.2014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minifin.wordpress.com/" TargetMode="External"/><Relationship Id="rId3" Type="http://schemas.openxmlformats.org/officeDocument/2006/relationships/hyperlink" Target="https://www.facebook.com/pages/Ministarstvo-finansija/" TargetMode="External"/><Relationship Id="rId7" Type="http://schemas.openxmlformats.org/officeDocument/2006/relationships/hyperlink" Target="http://www.youtube.com/user/MinFinansijaCrneGor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witter.com/!/MiniFinME" TargetMode="External"/><Relationship Id="rId5" Type="http://schemas.openxmlformats.org/officeDocument/2006/relationships/image" Target="../media/image4.jpeg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0232" y="428604"/>
            <a:ext cx="6875686" cy="1451560"/>
          </a:xfrm>
        </p:spPr>
        <p:txBody>
          <a:bodyPr>
            <a:normAutofit fontScale="90000"/>
          </a:bodyPr>
          <a:lstStyle/>
          <a:p>
            <a:r>
              <a:rPr lang="hr-HR" sz="5400" b="1" dirty="0" smtClean="0">
                <a:solidFill>
                  <a:srgbClr val="E4B038"/>
                </a:solidFill>
              </a:rPr>
              <a:t>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31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3100" b="1" cap="all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936276" cy="2261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2857496"/>
            <a:ext cx="8001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PREDLOG ZAKONA O BU</a:t>
            </a:r>
            <a:r>
              <a:rPr lang="sr-Latn-CS" sz="4000" b="1" dirty="0" smtClean="0">
                <a:solidFill>
                  <a:schemeClr val="bg1"/>
                </a:solidFill>
              </a:rPr>
              <a:t>DŽETU </a:t>
            </a:r>
          </a:p>
          <a:p>
            <a:pPr algn="ctr"/>
            <a:r>
              <a:rPr lang="sr-Latn-CS" sz="4000" b="1" dirty="0" smtClean="0">
                <a:solidFill>
                  <a:schemeClr val="bg1"/>
                </a:solidFill>
              </a:rPr>
              <a:t>ZA 2015. GODINU</a:t>
            </a:r>
            <a:endParaRPr lang="en-US" sz="4000" b="1" dirty="0" smtClean="0">
              <a:solidFill>
                <a:schemeClr val="bg1"/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428750" y="5214938"/>
            <a:ext cx="6400800" cy="1257300"/>
          </a:xfrm>
        </p:spPr>
        <p:txBody>
          <a:bodyPr/>
          <a:lstStyle/>
          <a:p>
            <a:pPr eaLnBrk="1" hangingPunct="1"/>
            <a:r>
              <a:rPr lang="hr-HR" i="1" dirty="0" smtClean="0">
                <a:solidFill>
                  <a:srgbClr val="E4B038"/>
                </a:solidFill>
              </a:rPr>
              <a:t>dr Radoje Žugić</a:t>
            </a:r>
          </a:p>
          <a:p>
            <a:pPr eaLnBrk="1" hangingPunct="1"/>
            <a:r>
              <a:rPr lang="hr-HR" sz="2000" i="1" dirty="0" smtClean="0">
                <a:solidFill>
                  <a:srgbClr val="E4B038"/>
                </a:solidFill>
              </a:rPr>
              <a:t>ministar finansija</a:t>
            </a:r>
            <a:endParaRPr lang="sr-Latn-CS" sz="2000" i="1" dirty="0" smtClean="0">
              <a:solidFill>
                <a:srgbClr val="E4B03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-214338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925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Ministarstvo finansija                                                                                                    </a:t>
            </a:r>
            <a:r>
              <a:rPr lang="en-US" sz="1800" i="1" dirty="0" smtClean="0">
                <a:solidFill>
                  <a:srgbClr val="E4B038"/>
                </a:solidFill>
              </a:rPr>
              <a:t>        10</a:t>
            </a:r>
            <a:r>
              <a:rPr lang="hr-HR" sz="1800" i="1" dirty="0" smtClean="0">
                <a:solidFill>
                  <a:srgbClr val="E4B038"/>
                </a:solidFill>
              </a:rPr>
              <a:t>. XI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071538" y="1643050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3600" b="1" dirty="0" smtClean="0">
                <a:solidFill>
                  <a:schemeClr val="bg1"/>
                </a:solidFill>
              </a:rPr>
              <a:t>POLAZNE PRETPOSTAVKE</a:t>
            </a:r>
            <a:endParaRPr lang="sr-Latn-CS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214554"/>
            <a:ext cx="8312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FF00"/>
              </a:buClr>
            </a:pPr>
            <a:r>
              <a:rPr lang="sr-Latn-CS" sz="2400" smtClean="0">
                <a:solidFill>
                  <a:schemeClr val="bg1"/>
                </a:solidFill>
              </a:rPr>
              <a:t> </a:t>
            </a:r>
            <a:endParaRPr lang="sr-Latn-CS" sz="2400" dirty="0" smtClean="0">
              <a:solidFill>
                <a:schemeClr val="bg1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71472" y="2500306"/>
            <a:ext cx="807249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sr-Latn-C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Ciljevi</a:t>
            </a:r>
            <a:r>
              <a:rPr kumimoji="0" lang="sr-Latn-CS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ekonomske i budžetske politike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sr-Latn-CS" sz="2800" baseline="0" dirty="0" smtClean="0">
                <a:solidFill>
                  <a:srgbClr val="FFFF00"/>
                </a:solidFill>
                <a:latin typeface="+mj-lt"/>
                <a:ea typeface="Times New Roman" pitchFamily="18" charset="0"/>
                <a:cs typeface="Arial" pitchFamily="34" charset="0"/>
              </a:rPr>
              <a:t> Zakon o budžetu</a:t>
            </a:r>
            <a:r>
              <a:rPr lang="sr-Latn-CS" sz="2800" dirty="0" smtClean="0">
                <a:solidFill>
                  <a:srgbClr val="FFFF00"/>
                </a:solidFill>
                <a:latin typeface="+mj-lt"/>
                <a:ea typeface="Times New Roman" pitchFamily="18" charset="0"/>
                <a:cs typeface="Arial" pitchFamily="34" charset="0"/>
              </a:rPr>
              <a:t> i fiskalnoj odgovornosti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sr-Latn-CS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Smjernice makroekonomske i fiskalne politike za 2015. godinu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sr-Latn-CS" sz="2800" baseline="0" dirty="0" smtClean="0">
                <a:solidFill>
                  <a:srgbClr val="FFFF00"/>
                </a:solidFill>
                <a:latin typeface="+mj-lt"/>
                <a:cs typeface="Arial" pitchFamily="34" charset="0"/>
              </a:rPr>
              <a:t> Realni ekonomski</a:t>
            </a:r>
            <a:r>
              <a:rPr lang="sr-Latn-CS" sz="2800" dirty="0" smtClean="0">
                <a:solidFill>
                  <a:srgbClr val="FFFF00"/>
                </a:solidFill>
                <a:latin typeface="+mj-lt"/>
                <a:cs typeface="Arial" pitchFamily="34" charset="0"/>
              </a:rPr>
              <a:t> potencijali države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-214338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925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Ministarstvo finansija                                                                                                    </a:t>
            </a:r>
            <a:r>
              <a:rPr lang="en-US" sz="1800" i="1" dirty="0" smtClean="0">
                <a:solidFill>
                  <a:srgbClr val="E4B038"/>
                </a:solidFill>
              </a:rPr>
              <a:t>        10</a:t>
            </a:r>
            <a:r>
              <a:rPr lang="hr-HR" sz="1800" i="1" dirty="0" smtClean="0">
                <a:solidFill>
                  <a:srgbClr val="E4B038"/>
                </a:solidFill>
              </a:rPr>
              <a:t>. XI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000100" y="1357298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OSNOVNI CILJEVI EKONOMSKE POLITIKE</a:t>
            </a:r>
            <a:endParaRPr lang="sr-Latn-CS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214554"/>
            <a:ext cx="8312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FF00"/>
              </a:buClr>
            </a:pPr>
            <a:r>
              <a:rPr lang="sr-Latn-CS" sz="2400" smtClean="0">
                <a:solidFill>
                  <a:schemeClr val="bg1"/>
                </a:solidFill>
              </a:rPr>
              <a:t> </a:t>
            </a:r>
            <a:endParaRPr lang="sr-Latn-CS" sz="2400" dirty="0" smtClean="0">
              <a:solidFill>
                <a:schemeClr val="bg1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00034" y="2000240"/>
            <a:ext cx="807249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sr-Latn-C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Dinamiziranj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sr-Latn-C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privrednog rasta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J</a:t>
            </a:r>
            <a:r>
              <a:rPr kumimoji="0" lang="sr-Latn-C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ačanje konkurentnosti ekonomije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n-US" sz="2800" dirty="0" smtClean="0">
                <a:solidFill>
                  <a:srgbClr val="FFFF00"/>
                </a:solidFill>
                <a:latin typeface="+mj-lt"/>
                <a:ea typeface="Times New Roman" pitchFamily="18" charset="0"/>
                <a:cs typeface="Arial" pitchFamily="34" charset="0"/>
              </a:rPr>
              <a:t> R</a:t>
            </a:r>
            <a:r>
              <a:rPr kumimoji="0" lang="sr-Latn-C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ast životnog standarda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57224" y="3571876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OSNOVNI CILJEVI BUD</a:t>
            </a:r>
            <a:r>
              <a:rPr lang="sr-Latn-CS" sz="3200" b="1" dirty="0" smtClean="0">
                <a:solidFill>
                  <a:schemeClr val="bg1"/>
                </a:solidFill>
              </a:rPr>
              <a:t>Ž</a:t>
            </a:r>
            <a:r>
              <a:rPr lang="en-US" sz="3200" b="1" dirty="0" smtClean="0">
                <a:solidFill>
                  <a:schemeClr val="bg1"/>
                </a:solidFill>
              </a:rPr>
              <a:t>ETSKE POLITIKE</a:t>
            </a:r>
            <a:endParaRPr lang="sr-Latn-CS" sz="3200" b="1" dirty="0">
              <a:solidFill>
                <a:schemeClr val="bg1"/>
              </a:solidFill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71472" y="4286256"/>
            <a:ext cx="785818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sr-Latn-C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Konsolidacija javnih finansija, kroz povećanje stepena naplate prihoda,</a:t>
            </a:r>
            <a:r>
              <a:rPr kumimoji="0" lang="sr-Latn-CS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smanjenje neproduktivne potrošnje i smanjenje strukturnog deficita</a:t>
            </a:r>
            <a:endParaRPr kumimoji="0" lang="sr-Latn-CS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sr-Latn-CS" sz="2800" dirty="0" smtClean="0">
                <a:solidFill>
                  <a:srgbClr val="FFFF00"/>
                </a:solidFill>
                <a:latin typeface="+mj-lt"/>
                <a:ea typeface="Times New Roman" pitchFamily="18" charset="0"/>
                <a:cs typeface="Arial" pitchFamily="34" charset="0"/>
              </a:rPr>
              <a:t> Restrukturiranje kapitalnog budžeta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-214338"/>
            <a:ext cx="7286644" cy="1428760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925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Ministarstvo finansija                                                                                                    </a:t>
            </a:r>
            <a:r>
              <a:rPr lang="en-US" sz="1800" i="1" dirty="0" smtClean="0">
                <a:solidFill>
                  <a:srgbClr val="E4B038"/>
                </a:solidFill>
              </a:rPr>
              <a:t>         10</a:t>
            </a:r>
            <a:r>
              <a:rPr lang="hr-HR" sz="1800" i="1" dirty="0" smtClean="0">
                <a:solidFill>
                  <a:srgbClr val="E4B038"/>
                </a:solidFill>
              </a:rPr>
              <a:t>. XI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2976" y="1142984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3200" b="1" dirty="0" smtClean="0">
                <a:solidFill>
                  <a:schemeClr val="bg1"/>
                </a:solidFill>
              </a:rPr>
              <a:t>PRIORITETI BUDŽETA ZA 2015. GODINU (1)</a:t>
            </a:r>
            <a:endParaRPr lang="sr-Latn-CS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214554"/>
            <a:ext cx="8312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FF00"/>
              </a:buClr>
            </a:pPr>
            <a:r>
              <a:rPr lang="sr-Latn-CS" sz="2400" smtClean="0">
                <a:solidFill>
                  <a:schemeClr val="bg1"/>
                </a:solidFill>
              </a:rPr>
              <a:t> </a:t>
            </a:r>
            <a:endParaRPr lang="sr-Latn-CS" sz="2400" dirty="0" smtClean="0">
              <a:solidFill>
                <a:schemeClr val="bg1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1785926"/>
            <a:ext cx="850112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sr-Latn-CS" sz="2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</a:rPr>
              <a:t>Osnovni</a:t>
            </a:r>
            <a:r>
              <a:rPr kumimoji="0" lang="sr-Latn-CS" sz="2200" b="0" i="0" u="sng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+mj-lt"/>
              </a:rPr>
              <a:t> cilj je balansiran budžet do kraja 2016. godine, prvenstveno kroz dalju konsolidacija javnih finansija.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sr-Latn-CS" sz="1200" b="0" i="0" u="none" strike="noStrike" cap="none" normalizeH="0" dirty="0" smtClean="0">
              <a:ln>
                <a:noFill/>
              </a:ln>
              <a:solidFill>
                <a:srgbClr val="FFFF00"/>
              </a:solidFill>
              <a:effectLst/>
              <a:latin typeface="+mj-lt"/>
            </a:endParaRPr>
          </a:p>
          <a:p>
            <a:pPr marL="457200" lvl="0" indent="-457200" algn="just">
              <a:buFont typeface="+mj-lt"/>
              <a:buAutoNum type="alphaUcPeriod"/>
            </a:pPr>
            <a:r>
              <a:rPr lang="sr-Latn-CS" sz="2200" i="1" dirty="0" smtClean="0">
                <a:solidFill>
                  <a:srgbClr val="FFFF00"/>
                </a:solidFill>
                <a:latin typeface="+mj-lt"/>
              </a:rPr>
              <a:t>Zadržavanje rasta tekućih troškova do nivoa Zakonom dozvoljenog rasta u odnosu na Budžet 2014. godine;</a:t>
            </a:r>
          </a:p>
          <a:p>
            <a:pPr marL="457200" lvl="0" indent="-457200" algn="just">
              <a:buFont typeface="+mj-lt"/>
              <a:buAutoNum type="alphaUcPeriod"/>
            </a:pPr>
            <a:r>
              <a:rPr lang="sr-Latn-CS" sz="2200" i="1" dirty="0" smtClean="0">
                <a:solidFill>
                  <a:srgbClr val="FFFF00"/>
                </a:solidFill>
                <a:latin typeface="+mj-lt"/>
              </a:rPr>
              <a:t>Zadržavanje osnovnog nivoa zarada na nivou iz 2014. godine, do balansiranja budžeta - optimalno kraj 2016. godine (uz donošenje novog Zakona o zaradama u javnom sektoru);</a:t>
            </a:r>
          </a:p>
          <a:p>
            <a:pPr marL="457200" lvl="0" indent="-457200" algn="just">
              <a:buFont typeface="+mj-lt"/>
              <a:buAutoNum type="alphaUcPeriod"/>
            </a:pPr>
            <a:r>
              <a:rPr lang="sr-Latn-CS" sz="2200" i="1" dirty="0" smtClean="0">
                <a:solidFill>
                  <a:srgbClr val="FFFF00"/>
                </a:solidFill>
                <a:latin typeface="+mj-lt"/>
              </a:rPr>
              <a:t>Odmrzavanje penzija kroz definisanje optimalne formule kako bi model bio fiskalno održiv, uz povećanje izdataka po osnovu povećanja broja penzionera;</a:t>
            </a:r>
          </a:p>
          <a:p>
            <a:pPr marL="457200" lvl="0" indent="-457200" algn="just">
              <a:buFont typeface="+mj-lt"/>
              <a:buAutoNum type="alphaUcPeriod"/>
            </a:pPr>
            <a:r>
              <a:rPr lang="sr-Latn-CS" sz="2200" i="1" dirty="0" smtClean="0">
                <a:solidFill>
                  <a:srgbClr val="FFFF00"/>
                </a:solidFill>
                <a:latin typeface="+mj-lt"/>
              </a:rPr>
              <a:t>Održavanje nivoa socijalnih izdataka na nivou iz 2014. godine, uz povećanje izdataka za Fond za profesionalnu rehabilitaciju</a:t>
            </a:r>
            <a:r>
              <a:rPr lang="en-US" sz="2200" i="1" dirty="0" smtClean="0">
                <a:solidFill>
                  <a:srgbClr val="FFFF00"/>
                </a:solidFill>
                <a:latin typeface="+mj-lt"/>
              </a:rPr>
              <a:t>;</a:t>
            </a:r>
            <a:endParaRPr lang="sr-Latn-CS" sz="2200" i="1" dirty="0" smtClean="0">
              <a:solidFill>
                <a:srgbClr val="FFFF00"/>
              </a:solidFill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sr-Latn-CS" baseline="0" dirty="0" smtClean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-214338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925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Ministarstvo finansija                                                                                                    </a:t>
            </a:r>
            <a:r>
              <a:rPr lang="en-US" sz="1800" i="1" dirty="0" smtClean="0">
                <a:solidFill>
                  <a:srgbClr val="E4B038"/>
                </a:solidFill>
              </a:rPr>
              <a:t>         10</a:t>
            </a:r>
            <a:r>
              <a:rPr lang="hr-HR" sz="1800" i="1" dirty="0" smtClean="0">
                <a:solidFill>
                  <a:srgbClr val="E4B038"/>
                </a:solidFill>
              </a:rPr>
              <a:t>. XI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071538" y="1285860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3200" b="1" dirty="0" smtClean="0">
                <a:solidFill>
                  <a:schemeClr val="bg1"/>
                </a:solidFill>
              </a:rPr>
              <a:t>PRIORITETI BUDŽETA ZA 2015. GODINU (2)</a:t>
            </a:r>
            <a:endParaRPr lang="sr-Latn-CS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214554"/>
            <a:ext cx="8312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FF00"/>
              </a:buClr>
            </a:pPr>
            <a:r>
              <a:rPr lang="sr-Latn-CS" sz="2400" smtClean="0">
                <a:solidFill>
                  <a:schemeClr val="bg1"/>
                </a:solidFill>
              </a:rPr>
              <a:t> </a:t>
            </a:r>
            <a:endParaRPr lang="sr-Latn-CS" sz="2400" dirty="0" smtClean="0">
              <a:solidFill>
                <a:schemeClr val="bg1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71472" y="1928802"/>
            <a:ext cx="807249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endParaRPr lang="sr-Latn-CS" sz="2200" dirty="0" smtClean="0">
              <a:solidFill>
                <a:srgbClr val="FFFF00"/>
              </a:solidFill>
              <a:latin typeface="+mj-lt"/>
            </a:endParaRPr>
          </a:p>
          <a:p>
            <a:pPr marL="457200" lvl="0" indent="-457200" algn="just">
              <a:buAutoNum type="alphaUcPeriod" startAt="5"/>
            </a:pPr>
            <a:r>
              <a:rPr lang="sr-Latn-CS" sz="2200" i="1" dirty="0" smtClean="0">
                <a:solidFill>
                  <a:srgbClr val="FFFF00"/>
                </a:solidFill>
                <a:latin typeface="+mj-lt"/>
              </a:rPr>
              <a:t>Definisanje novog zaduženja isključivo u cilju prestrukturiranja postojećeg duga ili finansiranja kapitalnih projekata;</a:t>
            </a:r>
          </a:p>
          <a:p>
            <a:pPr marL="457200" indent="-457200" algn="just">
              <a:buFontTx/>
              <a:buAutoNum type="alphaUcPeriod" startAt="5"/>
            </a:pPr>
            <a:r>
              <a:rPr lang="sr-Latn-CS" sz="2200" i="1" dirty="0" smtClean="0">
                <a:solidFill>
                  <a:srgbClr val="FFFF00"/>
                </a:solidFill>
                <a:latin typeface="+mj-lt"/>
              </a:rPr>
              <a:t>Koncipiranje kapitalnog budžeta na način da se smanji </a:t>
            </a:r>
            <a:r>
              <a:rPr lang="sr-Latn-CS" sz="2200" i="1" dirty="0" smtClean="0">
                <a:solidFill>
                  <a:srgbClr val="FFFF00"/>
                </a:solidFill>
              </a:rPr>
              <a:t>učešće potrošnje koja nema dominantno razvojni karakter, odnosno ovaj elemenat preusmjeri ka segmentu koji je u funkciji dinaminiziranja ukupnog ekonomskog rasta;</a:t>
            </a:r>
            <a:endParaRPr lang="sr-Latn-CS" sz="2200" i="1" dirty="0" smtClean="0">
              <a:solidFill>
                <a:srgbClr val="FFFF00"/>
              </a:solidFill>
              <a:latin typeface="+mj-lt"/>
            </a:endParaRPr>
          </a:p>
          <a:p>
            <a:pPr marL="457200" lvl="0" indent="-457200" algn="just">
              <a:buAutoNum type="alphaUcPeriod" startAt="5"/>
            </a:pPr>
            <a:r>
              <a:rPr lang="sr-Latn-CS" sz="2200" i="1" dirty="0" smtClean="0">
                <a:solidFill>
                  <a:srgbClr val="FFFF00"/>
                </a:solidFill>
                <a:latin typeface="+mj-lt"/>
              </a:rPr>
              <a:t>Početak radova na prioritetnoj dionici auto puta Bar- Boljare;</a:t>
            </a:r>
          </a:p>
          <a:p>
            <a:pPr marL="457200" lvl="0" indent="-457200" algn="just">
              <a:buAutoNum type="alphaUcPeriod" startAt="5"/>
            </a:pPr>
            <a:r>
              <a:rPr lang="sr-Latn-CS" sz="2200" i="1" dirty="0" smtClean="0">
                <a:solidFill>
                  <a:srgbClr val="FFFF00"/>
                </a:solidFill>
                <a:latin typeface="+mj-lt"/>
              </a:rPr>
              <a:t>Nastavak započetih projekata i programa iz prethodnog perioda uz redovno servisiranje tekućih budžetskih obaveza.</a:t>
            </a:r>
          </a:p>
          <a:p>
            <a:pPr algn="just"/>
            <a:r>
              <a:rPr lang="sr-Latn-CS" i="1" dirty="0" smtClean="0">
                <a:solidFill>
                  <a:srgbClr val="FFFF00"/>
                </a:solidFill>
                <a:latin typeface="+mj-lt"/>
              </a:rPr>
              <a:t>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sr-Latn-CS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sr-Latn-CS" baseline="0" dirty="0" smtClean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sr-Latn-CS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sr-Latn-CS" baseline="0" dirty="0" smtClean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sr-Latn-CS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sr-Latn-CS" baseline="0" dirty="0" smtClean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925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Ministarstvo finansija                                                                                                    </a:t>
            </a:r>
            <a:r>
              <a:rPr lang="en-US" sz="1800" i="1" dirty="0" smtClean="0">
                <a:solidFill>
                  <a:srgbClr val="E4B038"/>
                </a:solidFill>
              </a:rPr>
              <a:t>         10</a:t>
            </a:r>
            <a:r>
              <a:rPr lang="hr-HR" sz="1800" i="1" dirty="0" smtClean="0">
                <a:solidFill>
                  <a:srgbClr val="E4B038"/>
                </a:solidFill>
              </a:rPr>
              <a:t>. XI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71472" y="1500174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3200" b="1" dirty="0" smtClean="0">
                <a:solidFill>
                  <a:schemeClr val="bg1"/>
                </a:solidFill>
              </a:rPr>
              <a:t>OSNOVNE KARAKTERISTIKE BUDŽETA ZA 2015.</a:t>
            </a:r>
            <a:endParaRPr lang="sr-Latn-CS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995130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FF00"/>
              </a:buClr>
            </a:pPr>
            <a:endParaRPr lang="sr-Latn-CS" sz="24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00034" y="2285992"/>
          <a:ext cx="8215370" cy="3962545"/>
        </p:xfrm>
        <a:graphic>
          <a:graphicData uri="http://schemas.openxmlformats.org/drawingml/2006/table">
            <a:tbl>
              <a:tblPr/>
              <a:tblGrid>
                <a:gridCol w="3770989"/>
                <a:gridCol w="2289529"/>
                <a:gridCol w="2154852"/>
              </a:tblGrid>
              <a:tr h="337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b="1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Budžet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b="1" noProof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mil. €</a:t>
                      </a:r>
                      <a:endParaRPr lang="sr-Latn-CS" sz="2200" noProof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b="1" noProof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% BDP-a</a:t>
                      </a:r>
                      <a:endParaRPr lang="sr-Latn-CS" sz="2200" noProof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1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Izvorni prihodi budžeta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1.</a:t>
                      </a: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329,0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37,</a:t>
                      </a: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6%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1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Rashodi budžeta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1.56</a:t>
                      </a: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,7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44,1</a:t>
                      </a: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%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7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Kapitalni budžet</a:t>
                      </a:r>
                      <a:endParaRPr lang="sr-Latn-CS" sz="2200" noProof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84</a:t>
                      </a: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,</a:t>
                      </a: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8,</a:t>
                      </a: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01</a:t>
                      </a: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%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23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Deficit budžeta</a:t>
                      </a:r>
                      <a:r>
                        <a:rPr lang="sr-Latn-CS" sz="2200" baseline="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sr-Latn-CS" sz="2200" b="1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bez izdataka za izgradnju autoputa)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29</a:t>
                      </a: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,7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0,</a:t>
                      </a: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84</a:t>
                      </a: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%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23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Deficit budžeta</a:t>
                      </a:r>
                      <a:endParaRPr lang="sr-Latn-CS" sz="2200" noProof="0" dirty="0" smtClean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b="1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(uz uključenje izdataka za izgradnju autoputa)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35</a:t>
                      </a: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,</a:t>
                      </a: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6,</a:t>
                      </a:r>
                      <a:r>
                        <a:rPr lang="en-U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65</a:t>
                      </a:r>
                      <a:r>
                        <a:rPr lang="sr-Latn-CS" sz="2200" noProof="0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%</a:t>
                      </a:r>
                      <a:endParaRPr lang="sr-Latn-CS" sz="2200" noProof="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925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Ministarstvo finansija                                                                                                    </a:t>
            </a:r>
            <a:r>
              <a:rPr lang="en-US" sz="1800" i="1" dirty="0" smtClean="0">
                <a:solidFill>
                  <a:srgbClr val="E4B038"/>
                </a:solidFill>
              </a:rPr>
              <a:t>         10</a:t>
            </a:r>
            <a:r>
              <a:rPr lang="hr-HR" sz="1800" i="1" dirty="0" smtClean="0">
                <a:solidFill>
                  <a:srgbClr val="E4B038"/>
                </a:solidFill>
              </a:rPr>
              <a:t>. XI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71472" y="1500174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3200" b="1" dirty="0" smtClean="0">
                <a:solidFill>
                  <a:schemeClr val="bg1"/>
                </a:solidFill>
              </a:rPr>
              <a:t>NEDOSTAJUĆA SREDSTVA U 2015.</a:t>
            </a:r>
            <a:endParaRPr lang="sr-Latn-CS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285992"/>
            <a:ext cx="85011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endParaRPr lang="sr-Latn-CS" sz="2200" b="1" u="sng" dirty="0" smtClean="0">
              <a:solidFill>
                <a:srgbClr val="FFFF00"/>
              </a:solidFill>
            </a:endParaRPr>
          </a:p>
          <a:p>
            <a:pPr lvl="0" algn="just"/>
            <a:r>
              <a:rPr lang="sr-Latn-CS" sz="2200" b="1" u="sng" dirty="0" smtClean="0">
                <a:solidFill>
                  <a:srgbClr val="FFFF00"/>
                </a:solidFill>
              </a:rPr>
              <a:t>U 2015. godini biće neophodno zaduživanje u visini od 63</a:t>
            </a:r>
            <a:r>
              <a:rPr lang="en-US" sz="2200" b="1" u="sng" dirty="0" smtClean="0">
                <a:solidFill>
                  <a:srgbClr val="FFFF00"/>
                </a:solidFill>
              </a:rPr>
              <a:t>3</a:t>
            </a:r>
            <a:r>
              <a:rPr lang="sr-Latn-CS" sz="2200" b="1" u="sng" dirty="0" smtClean="0">
                <a:solidFill>
                  <a:srgbClr val="FFFF00"/>
                </a:solidFill>
              </a:rPr>
              <a:t>,</a:t>
            </a:r>
            <a:r>
              <a:rPr lang="en-US" sz="2200" b="1" u="sng" dirty="0" smtClean="0">
                <a:solidFill>
                  <a:srgbClr val="FFFF00"/>
                </a:solidFill>
              </a:rPr>
              <a:t>8</a:t>
            </a:r>
            <a:r>
              <a:rPr lang="sr-Latn-CS" sz="2200" b="1" u="sng" dirty="0" smtClean="0">
                <a:solidFill>
                  <a:srgbClr val="FFFF00"/>
                </a:solidFill>
              </a:rPr>
              <a:t> miliona eura</a:t>
            </a:r>
            <a:r>
              <a:rPr lang="sr-Latn-CS" sz="2200" b="1" dirty="0" smtClean="0">
                <a:solidFill>
                  <a:srgbClr val="FFFF00"/>
                </a:solidFill>
              </a:rPr>
              <a:t>, </a:t>
            </a:r>
            <a:r>
              <a:rPr lang="sr-Latn-CS" sz="2200" dirty="0" smtClean="0">
                <a:solidFill>
                  <a:srgbClr val="FFFF00"/>
                </a:solidFill>
              </a:rPr>
              <a:t>od čega:</a:t>
            </a:r>
          </a:p>
          <a:p>
            <a:pPr lvl="0" algn="just"/>
            <a:endParaRPr lang="sr-Latn-CS" sz="2200" dirty="0" smtClean="0">
              <a:solidFill>
                <a:srgbClr val="FFFF00"/>
              </a:solidFill>
            </a:endParaRPr>
          </a:p>
          <a:p>
            <a:pPr lvl="0" algn="just">
              <a:buFont typeface="Wingdings" pitchFamily="2" charset="2"/>
              <a:buChar char="§"/>
            </a:pPr>
            <a:r>
              <a:rPr lang="sr-Latn-CS" sz="2200" dirty="0" smtClean="0">
                <a:solidFill>
                  <a:srgbClr val="FFFF00"/>
                </a:solidFill>
              </a:rPr>
              <a:t> </a:t>
            </a:r>
            <a:r>
              <a:rPr lang="sr-Latn-CS" sz="2200" b="1" dirty="0" smtClean="0">
                <a:solidFill>
                  <a:schemeClr val="bg1"/>
                </a:solidFill>
              </a:rPr>
              <a:t>398,1 miliona eura za otplatu duga </a:t>
            </a:r>
            <a:r>
              <a:rPr lang="sr-Latn-CS" sz="2200" dirty="0" smtClean="0">
                <a:solidFill>
                  <a:srgbClr val="FFFF00"/>
                </a:solidFill>
              </a:rPr>
              <a:t>(uglavnom zbog dospijeća obaveza otplate</a:t>
            </a:r>
            <a:r>
              <a:rPr lang="sr-Latn-CS" sz="2200" b="1" dirty="0" smtClean="0">
                <a:solidFill>
                  <a:srgbClr val="FFFF00"/>
                </a:solidFill>
              </a:rPr>
              <a:t> </a:t>
            </a:r>
            <a:r>
              <a:rPr lang="sr-Latn-CS" sz="2200" dirty="0" smtClean="0">
                <a:solidFill>
                  <a:srgbClr val="FFFF00"/>
                </a:solidFill>
              </a:rPr>
              <a:t>euroobveznica emitovanih 2010. godine),</a:t>
            </a:r>
          </a:p>
          <a:p>
            <a:pPr lvl="0" algn="just">
              <a:buFont typeface="Wingdings" pitchFamily="2" charset="2"/>
              <a:buChar char="§"/>
            </a:pPr>
            <a:r>
              <a:rPr lang="sr-Latn-CS" sz="2200" dirty="0" smtClean="0">
                <a:solidFill>
                  <a:srgbClr val="FFFF00"/>
                </a:solidFill>
              </a:rPr>
              <a:t> </a:t>
            </a:r>
            <a:r>
              <a:rPr lang="sr-Latn-CS" sz="2200" b="1" dirty="0" smtClean="0">
                <a:solidFill>
                  <a:schemeClr val="bg1"/>
                </a:solidFill>
              </a:rPr>
              <a:t>206 miliona eura na izdatke za autoput </a:t>
            </a:r>
            <a:r>
              <a:rPr lang="sr-Latn-CS" sz="2200" dirty="0" smtClean="0">
                <a:solidFill>
                  <a:srgbClr val="FFFF00"/>
                </a:solidFill>
              </a:rPr>
              <a:t>i</a:t>
            </a:r>
          </a:p>
          <a:p>
            <a:pPr lvl="0" algn="just">
              <a:buFont typeface="Wingdings" pitchFamily="2" charset="2"/>
              <a:buChar char="§"/>
            </a:pPr>
            <a:r>
              <a:rPr lang="sr-Latn-CS" sz="2200" dirty="0" smtClean="0">
                <a:solidFill>
                  <a:srgbClr val="FFFF00"/>
                </a:solidFill>
              </a:rPr>
              <a:t> </a:t>
            </a:r>
            <a:r>
              <a:rPr lang="en-US" sz="2200" b="1" smtClean="0">
                <a:solidFill>
                  <a:schemeClr val="bg1"/>
                </a:solidFill>
              </a:rPr>
              <a:t>29,7</a:t>
            </a:r>
            <a:r>
              <a:rPr lang="sr-Latn-CS" sz="2200" b="1" smtClean="0">
                <a:solidFill>
                  <a:schemeClr val="bg1"/>
                </a:solidFill>
              </a:rPr>
              <a:t> </a:t>
            </a:r>
            <a:r>
              <a:rPr lang="sr-Latn-CS" sz="2200" b="1" dirty="0" smtClean="0">
                <a:solidFill>
                  <a:schemeClr val="bg1"/>
                </a:solidFill>
              </a:rPr>
              <a:t>miliona eura za pokriće budžetskog deficita</a:t>
            </a:r>
            <a:r>
              <a:rPr lang="sr-Latn-CS" sz="2200" dirty="0" smtClean="0">
                <a:solidFill>
                  <a:srgbClr val="FFFF00"/>
                </a:solidFill>
              </a:rPr>
              <a:t>. </a:t>
            </a:r>
          </a:p>
          <a:p>
            <a:r>
              <a:rPr lang="sr-Latn-CS" sz="2200" b="1" dirty="0" smtClean="0">
                <a:solidFill>
                  <a:srgbClr val="FFFF00"/>
                </a:solidFill>
              </a:rPr>
              <a:t> </a:t>
            </a:r>
            <a:endParaRPr lang="en-US" sz="22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925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Ministarstvo finansija                                                                                                    </a:t>
            </a:r>
            <a:r>
              <a:rPr lang="en-US" sz="1800" i="1" dirty="0" smtClean="0">
                <a:solidFill>
                  <a:srgbClr val="E4B038"/>
                </a:solidFill>
              </a:rPr>
              <a:t>        10</a:t>
            </a:r>
            <a:r>
              <a:rPr lang="hr-HR" sz="1800" i="1" dirty="0" smtClean="0">
                <a:solidFill>
                  <a:srgbClr val="E4B038"/>
                </a:solidFill>
              </a:rPr>
              <a:t>. XI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7158" y="2285992"/>
            <a:ext cx="850112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§"/>
            </a:pPr>
            <a:r>
              <a:rPr lang="sr-Latn-CS" sz="2200" dirty="0" smtClean="0">
                <a:solidFill>
                  <a:srgbClr val="FFFF00"/>
                </a:solidFill>
              </a:rPr>
              <a:t> Državni dug ostaje u fokusu fiskalne politike, pa su sve njene mjere usmjerene na obezbijeđivanje održivosti duga. </a:t>
            </a:r>
          </a:p>
          <a:p>
            <a:pPr lvl="0" algn="just">
              <a:buFont typeface="Wingdings" pitchFamily="2" charset="2"/>
              <a:buChar char="§"/>
            </a:pPr>
            <a:r>
              <a:rPr lang="sr-Latn-CS" sz="2200" b="1" dirty="0" smtClean="0">
                <a:solidFill>
                  <a:srgbClr val="FFFF00"/>
                </a:solidFill>
              </a:rPr>
              <a:t> </a:t>
            </a:r>
            <a:r>
              <a:rPr lang="sr-Latn-CS" sz="2200" b="1" dirty="0" smtClean="0">
                <a:solidFill>
                  <a:schemeClr val="bg1"/>
                </a:solidFill>
              </a:rPr>
              <a:t>Jedini put do obezbijeđivanja održivosti javnog duga je brži i dinamičniji ekonomski rast</a:t>
            </a:r>
            <a:r>
              <a:rPr lang="sr-Latn-CS" sz="2200" dirty="0" smtClean="0">
                <a:solidFill>
                  <a:schemeClr val="bg1"/>
                </a:solidFill>
              </a:rPr>
              <a:t>.</a:t>
            </a:r>
            <a:r>
              <a:rPr lang="sr-Latn-CS" sz="2200" dirty="0" smtClean="0">
                <a:solidFill>
                  <a:srgbClr val="FFFF00"/>
                </a:solidFill>
              </a:rPr>
              <a:t> </a:t>
            </a:r>
          </a:p>
          <a:p>
            <a:pPr lvl="0" algn="just">
              <a:buFont typeface="Wingdings" pitchFamily="2" charset="2"/>
              <a:buChar char="§"/>
            </a:pPr>
            <a:r>
              <a:rPr lang="sr-Latn-CS" sz="2200" dirty="0" smtClean="0">
                <a:solidFill>
                  <a:srgbClr val="FFFF00"/>
                </a:solidFill>
              </a:rPr>
              <a:t> Zahvaljujući prvenstveno investiranju u kapitalne projekte, kako od strane Države, tako i od strane stranih investitora, koje će značajno uticati na dinamiziranje ekonomske aktivnosti, očekivanja su da će u periodu 2015-2018. godine doći do bržeg rasta crnogorske ekonomije. </a:t>
            </a:r>
          </a:p>
          <a:p>
            <a:pPr lvl="0" algn="just">
              <a:buFont typeface="Wingdings" pitchFamily="2" charset="2"/>
              <a:buChar char="§"/>
            </a:pPr>
            <a:r>
              <a:rPr lang="sr-Latn-CS" sz="2200" b="1" dirty="0" smtClean="0">
                <a:solidFill>
                  <a:srgbClr val="FFFF00"/>
                </a:solidFill>
              </a:rPr>
              <a:t> </a:t>
            </a:r>
            <a:r>
              <a:rPr lang="sr-Latn-CS" sz="2200" b="1" dirty="0" smtClean="0">
                <a:solidFill>
                  <a:schemeClr val="bg1"/>
                </a:solidFill>
              </a:rPr>
              <a:t>Stvaranjem većeg nivoa BDP-a smanjuje se relativna vrijednost javnog duga i stvara materijalna baza i za njegovo apsolutno smanjivanje.</a:t>
            </a:r>
            <a:endParaRPr lang="en-US" sz="2200" dirty="0" smtClean="0">
              <a:solidFill>
                <a:schemeClr val="bg1"/>
              </a:solidFill>
            </a:endParaRPr>
          </a:p>
          <a:p>
            <a:r>
              <a:rPr lang="sr-Latn-CS" sz="2200" b="1" dirty="0" smtClean="0">
                <a:solidFill>
                  <a:schemeClr val="bg1"/>
                </a:solidFill>
              </a:rPr>
              <a:t> </a:t>
            </a:r>
            <a:endParaRPr lang="en-US" sz="2200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1428736"/>
            <a:ext cx="47211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3200" b="1" dirty="0" smtClean="0">
                <a:solidFill>
                  <a:schemeClr val="bg1"/>
                </a:solidFill>
              </a:rPr>
              <a:t>PITANJE DRŽAVNOG DUGA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428604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Ministarstvo finansija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57166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42976" y="2143116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/>
            <a:r>
              <a:rPr lang="en-US" sz="4000" b="1" dirty="0" smtClean="0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  <a:hlinkClick r:id="rId3"/>
              </a:rPr>
              <a:t>https://www.facebook.com/pages/Ministarstvo-finansija/</a:t>
            </a:r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914400" lvl="1" indent="-457200"/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914400" lvl="1" indent="-457200"/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  </a:t>
            </a:r>
          </a:p>
          <a:p>
            <a:pPr marL="914400" lvl="1" indent="-457200"/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914400" lvl="1" indent="-457200"/>
            <a:endParaRPr lang="hr-HR" sz="20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9" name="Picture 8" descr="Get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2214554"/>
            <a:ext cx="571504" cy="571504"/>
          </a:xfrm>
          <a:prstGeom prst="rect">
            <a:avLst/>
          </a:prstGeom>
        </p:spPr>
      </p:pic>
      <p:pic>
        <p:nvPicPr>
          <p:cNvPr id="10" name="Picture 9" descr="GetImage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414" y="3071810"/>
            <a:ext cx="571504" cy="56257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928794" y="2856905"/>
            <a:ext cx="6643733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dirty="0" smtClean="0">
              <a:solidFill>
                <a:prstClr val="black"/>
              </a:solidFill>
              <a:hlinkClick r:id="rId6"/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  <a:hlinkClick r:id="rId6"/>
              </a:rPr>
              <a:t> https://</a:t>
            </a:r>
            <a:r>
              <a:rPr lang="en-US" sz="2000" b="1" dirty="0" smtClean="0">
                <a:solidFill>
                  <a:prstClr val="black"/>
                </a:solidFill>
                <a:hlinkClick r:id="rId6"/>
              </a:rPr>
              <a:t>twitter.com</a:t>
            </a:r>
            <a:r>
              <a:rPr lang="en-US" b="1" dirty="0" smtClean="0">
                <a:solidFill>
                  <a:prstClr val="black"/>
                </a:solidFill>
                <a:hlinkClick r:id="rId6"/>
              </a:rPr>
              <a:t>/%21/MiniFinME</a:t>
            </a:r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  <a:hlinkClick r:id="rId7"/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  <a:hlinkClick r:id="rId7"/>
              </a:rPr>
              <a:t>http://www.youtube.com/user/MinFinansijaCrneGore</a:t>
            </a:r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sr-Latn-CS" b="1" dirty="0" smtClean="0">
              <a:solidFill>
                <a:prstClr val="black"/>
              </a:solidFill>
              <a:hlinkClick r:id="rId8"/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  <a:hlinkClick r:id="rId8"/>
              </a:rPr>
              <a:t>http://minifin.wordpress.com/</a:t>
            </a:r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4" name="Picture 13" descr="GetImage (2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14414" y="3929066"/>
            <a:ext cx="571504" cy="500066"/>
          </a:xfrm>
          <a:prstGeom prst="rect">
            <a:avLst/>
          </a:prstGeom>
        </p:spPr>
      </p:pic>
      <p:pic>
        <p:nvPicPr>
          <p:cNvPr id="15" name="Picture 14" descr="GetImage (3)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14414" y="4714884"/>
            <a:ext cx="571504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2366</TotalTime>
  <Words>633</Words>
  <Application>Microsoft Office PowerPoint</Application>
  <PresentationFormat>On-screen Show (4:3)</PresentationFormat>
  <Paragraphs>105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VLADA CRNE GORE  Ministarstvo finansija</vt:lpstr>
      <vt:lpstr>    VLADA CRNE GORE             Ministarstvo finansija</vt:lpstr>
      <vt:lpstr>    VLADA CRNE GORE             Ministarstvo finansija</vt:lpstr>
      <vt:lpstr>    VLADA CRNE GORE             Ministarstvo finansija</vt:lpstr>
      <vt:lpstr>    VLADA CRNE GORE             Ministarstvo finansija</vt:lpstr>
      <vt:lpstr>    VLADA CRNE GORE             Ministarstvo finansija</vt:lpstr>
      <vt:lpstr>    VLADA CRNE GORE             Ministarstvo finansija</vt:lpstr>
      <vt:lpstr>    VLADA CRNE GORE             Ministarstvo finansija</vt:lpstr>
      <vt:lpstr>VLADA CRNE GORE  Ministarstvo finansija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Ministarstvo finansija</dc:title>
  <dc:creator>Marija Goranovic</dc:creator>
  <cp:lastModifiedBy>mf</cp:lastModifiedBy>
  <cp:revision>186</cp:revision>
  <dcterms:created xsi:type="dcterms:W3CDTF">2013-10-24T01:46:13Z</dcterms:created>
  <dcterms:modified xsi:type="dcterms:W3CDTF">2014-11-11T10:05:13Z</dcterms:modified>
</cp:coreProperties>
</file>